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82" r:id="rId2"/>
    <p:sldId id="268" r:id="rId3"/>
    <p:sldId id="269" r:id="rId4"/>
    <p:sldId id="270" r:id="rId5"/>
    <p:sldId id="313" r:id="rId6"/>
    <p:sldId id="287" r:id="rId7"/>
    <p:sldId id="300" r:id="rId8"/>
    <p:sldId id="301" r:id="rId9"/>
    <p:sldId id="306" r:id="rId10"/>
    <p:sldId id="288" r:id="rId11"/>
    <p:sldId id="302" r:id="rId12"/>
    <p:sldId id="303" r:id="rId13"/>
    <p:sldId id="309" r:id="rId14"/>
    <p:sldId id="307" r:id="rId15"/>
    <p:sldId id="310" r:id="rId16"/>
    <p:sldId id="314" r:id="rId17"/>
    <p:sldId id="271" r:id="rId18"/>
    <p:sldId id="289" r:id="rId19"/>
    <p:sldId id="304" r:id="rId20"/>
    <p:sldId id="305" r:id="rId21"/>
    <p:sldId id="312" r:id="rId22"/>
    <p:sldId id="308" r:id="rId23"/>
    <p:sldId id="281" r:id="rId24"/>
  </p:sldIdLst>
  <p:sldSz cx="12192000" cy="6858000"/>
  <p:notesSz cx="6858000" cy="9144000"/>
  <p:defaultTextStyle>
    <a:defPPr>
      <a:defRPr lang="en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git212383@gmail.com" initials="c" lastIdx="30" clrIdx="0">
    <p:extLst>
      <p:ext uri="{19B8F6BF-5375-455C-9EA6-DF929625EA0E}">
        <p15:presenceInfo xmlns:p15="http://schemas.microsoft.com/office/powerpoint/2012/main" userId="0c1a7fd65b0f2637" providerId="Windows Live"/>
      </p:ext>
    </p:extLst>
  </p:cmAuthor>
  <p:cmAuthor id="2" name="Student" initials="S" lastIdx="9" clrIdx="1">
    <p:extLst>
      <p:ext uri="{19B8F6BF-5375-455C-9EA6-DF929625EA0E}">
        <p15:presenceInfo xmlns:p15="http://schemas.microsoft.com/office/powerpoint/2012/main" userId="Studen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EB"/>
    <a:srgbClr val="4285E3"/>
    <a:srgbClr val="FFFFFF"/>
    <a:srgbClr val="F2F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24"/>
    <p:restoredTop sz="85134" autoAdjust="0"/>
  </p:normalViewPr>
  <p:slideViewPr>
    <p:cSldViewPr snapToGrid="0" snapToObjects="1" showGuides="1">
      <p:cViewPr>
        <p:scale>
          <a:sx n="75" d="100"/>
          <a:sy n="75" d="100"/>
        </p:scale>
        <p:origin x="1476" y="498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99" d="100"/>
          <a:sy n="99" d="100"/>
        </p:scale>
        <p:origin x="3064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0428-3D81-B14A-B943-4C2208D448E3}" type="datetimeFigureOut">
              <a:rPr lang="en-IL" smtClean="0"/>
              <a:t>08/11/2020</a:t>
            </a:fld>
            <a:endParaRPr lang="en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965BA-DA3B-EB42-8F73-FDBE27A0A65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87569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כתבו את המלל בהתאם ואת הציוד הדרוש.</a:t>
            </a:r>
          </a:p>
          <a:p>
            <a:pPr algn="r" rtl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1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836073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10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597044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11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091485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12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2304517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13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315476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14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405224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שלב זה</a:t>
            </a:r>
            <a:r>
              <a:rPr lang="he-IL" dirty="0">
                <a:solidFill>
                  <a:schemeClr val="dk1"/>
                </a:solidFill>
              </a:rPr>
              <a:t> ייצור חיבור קוגניטיבי ורלוונטיות בין הנושא הנלמד לידע הקודם של הלומדים.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chemeClr val="dk1"/>
                </a:solidFill>
              </a:rPr>
              <a:t>בכיתות נמוכות</a:t>
            </a:r>
            <a:r>
              <a:rPr lang="he-IL" baseline="0" dirty="0">
                <a:solidFill>
                  <a:schemeClr val="dk1"/>
                </a:solidFill>
              </a:rPr>
              <a:t> מומלץ</a:t>
            </a:r>
            <a:r>
              <a:rPr lang="he-IL" dirty="0">
                <a:solidFill>
                  <a:schemeClr val="dk1"/>
                </a:solidFill>
              </a:rPr>
              <a:t> שהחיבור יהיה מינורי וכללי. </a:t>
            </a:r>
            <a:br>
              <a:rPr lang="he-IL" dirty="0">
                <a:solidFill>
                  <a:schemeClr val="dk1"/>
                </a:solidFill>
              </a:rPr>
            </a:br>
            <a:r>
              <a:rPr lang="he-IL" dirty="0">
                <a:solidFill>
                  <a:schemeClr val="dk1"/>
                </a:solidFill>
              </a:rPr>
              <a:t>אם הועברו כבר שיעורים במקצוע, כדאי לחבר לידע שהועבר בשיעור הקודם.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דוגמה לטקסט שייאמר בעל פה: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"יצא לכם לפגוש סיטואציה שבה... / בשיעורים הקודמים למדנו על… והיום נמשיך עם... /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יכול להיות שבבית הספר כבר עסקתם בנושא זה, וגם אם לא, לא נורא, זו ההזדמנות להכיר/להעמיק..."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15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6838961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שלב זה</a:t>
            </a:r>
            <a:r>
              <a:rPr lang="he-IL" dirty="0">
                <a:solidFill>
                  <a:schemeClr val="dk1"/>
                </a:solidFill>
              </a:rPr>
              <a:t> ייצור חיבור קוגניטיבי ורלוונטיות בין הנושא הנלמד לידע הקודם של הלומדים.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chemeClr val="dk1"/>
                </a:solidFill>
              </a:rPr>
              <a:t>בכיתות נמוכות</a:t>
            </a:r>
            <a:r>
              <a:rPr lang="he-IL" baseline="0" dirty="0">
                <a:solidFill>
                  <a:schemeClr val="dk1"/>
                </a:solidFill>
              </a:rPr>
              <a:t> מומלץ</a:t>
            </a:r>
            <a:r>
              <a:rPr lang="he-IL" dirty="0">
                <a:solidFill>
                  <a:schemeClr val="dk1"/>
                </a:solidFill>
              </a:rPr>
              <a:t> שהחיבור יהיה מינורי וכללי. </a:t>
            </a:r>
            <a:br>
              <a:rPr lang="he-IL" dirty="0">
                <a:solidFill>
                  <a:schemeClr val="dk1"/>
                </a:solidFill>
              </a:rPr>
            </a:br>
            <a:r>
              <a:rPr lang="he-IL" dirty="0">
                <a:solidFill>
                  <a:schemeClr val="dk1"/>
                </a:solidFill>
              </a:rPr>
              <a:t>אם הועברו כבר שיעורים במקצוע, כדאי לחבר לידע שהועבר בשיעור הקודם.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דוגמה לטקסט שייאמר בעל פה: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"יצא לכם לפגוש סיטואציה שבה... / בשיעורים הקודמים למדנו על… והיום נמשיך עם... /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יכול להיות שבבית הספר כבר עסקתם בנושא זה, וגם אם לא, לא נורא, זו ההזדמנות להכיר/להעמיק..."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16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893522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17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120061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פתרון התרגול: </a:t>
            </a:r>
            <a:r>
              <a:rPr lang="he-IL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18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1239332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פתרון התרגול: </a:t>
            </a:r>
            <a:r>
              <a:rPr lang="he-IL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19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219036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200" b="1" dirty="0"/>
              <a:t>משך השקף: 2 דקות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chemeClr val="tx1"/>
                </a:solidFill>
              </a:rPr>
              <a:t>הציגו את עצמכם ואת מהלך השיעור: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מוזמנים לפנות בצורה אישית לתלמידים:</a:t>
            </a:r>
            <a:r>
              <a:rPr lang="he-IL" sz="1200" dirty="0"/>
              <a:t/>
            </a:r>
            <a:br>
              <a:rPr lang="he-IL" sz="1200" dirty="0"/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"שלום, שמי___. אני מורה ל____ ממקום בארץ____. מה שלומכם? אני שמח/ה שהצטרפתם אליי", </a:t>
            </a:r>
            <a:r>
              <a:rPr lang="he-IL" sz="1200" dirty="0" err="1">
                <a:solidFill>
                  <a:schemeClr val="accent1">
                    <a:lumMod val="75000"/>
                  </a:schemeClr>
                </a:solidFill>
              </a:rPr>
              <a:t>וכו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'.</a:t>
            </a:r>
          </a:p>
          <a:p>
            <a:pPr marL="158750" indent="0" algn="r" rtl="1" fontAlgn="base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נושא השיעור ומה מטרתו:</a:t>
            </a:r>
            <a:br>
              <a:rPr lang="he-IL" sz="1200" dirty="0">
                <a:solidFill>
                  <a:schemeClr val="tx1"/>
                </a:solidFill>
              </a:rPr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"בשיעור הזה נלמד על_________. הצטרפו אליי ויהיה לנו כיף. מוכנים? מתחילים!"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1200" b="1" dirty="0"/>
          </a:p>
          <a:p>
            <a:pPr marL="133350" lvl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נתחיל ב…. 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(שלב פתיח השיעור)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נמשיך בלגלות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(שלב הלימוד / הקניה - כתבו כאן שאלה מסקרנת שתיתן מענה על מטרת השיעור)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נתנסה ב… 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(שלב התרגול / התנסות)</a:t>
            </a: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נסכם  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(שלב סיכום השיעור)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2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814334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b="1" dirty="0"/>
              <a:t>משך השקף: עד 5 דקות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סיכום ויציאה לתרגול. שלב זה יכלול סיכום של התוכן הנלמד תוך מענה על שאלות כמו: מה עשינו פה היום? מה למדנו? מומלץ לשלב אלמנטים חווייתיים כגון משחק מסכם, חידה, טיפ מיוחד להמשך הלמידה ועוד.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20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360500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למחוק</a:t>
            </a:r>
            <a:r>
              <a:rPr lang="he-IL" baseline="0" dirty="0"/>
              <a:t> שקופית זו אם אין בה צורך.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3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293002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rgbClr val="FF0000"/>
                </a:solidFill>
              </a:rPr>
              <a:t>דוגמה לחידה:</a:t>
            </a:r>
            <a:br>
              <a:rPr lang="he-IL" dirty="0">
                <a:solidFill>
                  <a:srgbClr val="FF0000"/>
                </a:solidFill>
              </a:rPr>
            </a:br>
            <a:r>
              <a:rPr lang="he-IL" dirty="0">
                <a:solidFill>
                  <a:srgbClr val="FF0000"/>
                </a:solidFill>
              </a:rPr>
              <a:t>תמונה של דמות</a:t>
            </a:r>
            <a:r>
              <a:rPr lang="he-IL" baseline="0" dirty="0">
                <a:solidFill>
                  <a:srgbClr val="FF0000"/>
                </a:solidFill>
              </a:rPr>
              <a:t> או</a:t>
            </a:r>
            <a:r>
              <a:rPr lang="he-IL" dirty="0">
                <a:solidFill>
                  <a:srgbClr val="FF0000"/>
                </a:solidFill>
              </a:rPr>
              <a:t> חפץ הקשורה לנושא. הקשר לנושא יתגלה במהלך השיעור.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rgbClr val="FF0000"/>
                </a:solidFill>
              </a:rPr>
              <a:t>מה הקשר בין………….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76133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15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158750" indent="0" algn="r" rtl="1">
              <a:buNone/>
            </a:pPr>
            <a:r>
              <a:rPr lang="he-IL" dirty="0"/>
              <a:t>בשלב זה הסבירו לתלמידים את התרגול והיפרדו מהם. עם יציאת התלמידים לתרגול הסופי יסתיים שלב הצילום שלכם כמורים.</a:t>
            </a:r>
          </a:p>
          <a:p>
            <a:pPr lvl="0" algn="r" rtl="1"/>
            <a:endParaRPr lang="he-IL" dirty="0"/>
          </a:p>
          <a:p>
            <a:pPr marL="158750" lvl="0" indent="0" algn="r" rtl="1">
              <a:buNone/>
            </a:pPr>
            <a:r>
              <a:rPr lang="he-IL" b="1" dirty="0"/>
              <a:t>דגשים</a:t>
            </a:r>
            <a:r>
              <a:rPr lang="he-IL" dirty="0"/>
              <a:t>:</a:t>
            </a:r>
          </a:p>
          <a:p>
            <a:pPr marL="158750" lvl="0" indent="0" algn="r" rtl="1">
              <a:buNone/>
            </a:pPr>
            <a:r>
              <a:rPr lang="he-IL" dirty="0"/>
              <a:t>*התרגול יכול להתבצע במרחב הביתי תוך שימוש במשאבים מגוונים הנמצאים בבית, כגון כלי כתיבה, </a:t>
            </a:r>
            <a:r>
              <a:rPr lang="he-IL" dirty="0" err="1"/>
              <a:t>טאבלט</a:t>
            </a:r>
            <a:r>
              <a:rPr lang="he-IL" dirty="0"/>
              <a:t> או המחשב האישי. ניתן להשתמש בסביבות אופק וכותר (רק דרך מחשב נייד, אופק וכותר לא עובדים טוב </a:t>
            </a:r>
            <a:r>
              <a:rPr lang="he-IL" dirty="0" err="1"/>
              <a:t>בטאבלט</a:t>
            </a:r>
            <a:r>
              <a:rPr lang="he-IL" dirty="0"/>
              <a:t>/ נייד).</a:t>
            </a:r>
          </a:p>
          <a:p>
            <a:pPr marL="158750" lvl="0" indent="0" algn="r" rtl="1">
              <a:buNone/>
            </a:pPr>
            <a:r>
              <a:rPr lang="he-IL" dirty="0"/>
              <a:t>*הקפידו לתת לתלמידים הנחיות מדויקות לביצוע התרגול ברמת התוכן וברמה הטכנית, וכן</a:t>
            </a:r>
            <a:r>
              <a:rPr lang="he-IL" baseline="0" dirty="0"/>
              <a:t> </a:t>
            </a:r>
            <a:r>
              <a:rPr lang="he-IL" dirty="0"/>
              <a:t>זמנים מדויקים לתרגול. </a:t>
            </a:r>
          </a:p>
          <a:p>
            <a:pPr marL="158750" lvl="0" indent="0" algn="r" rtl="1">
              <a:buNone/>
            </a:pPr>
            <a:r>
              <a:rPr lang="he-IL" dirty="0"/>
              <a:t>*ניתן להטמיע בתוך המצגת צילומי מסך ולהסביר בעל פה מה נדרש מהם לבצע.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5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661092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שלב זה</a:t>
            </a:r>
            <a:r>
              <a:rPr lang="he-IL" dirty="0">
                <a:solidFill>
                  <a:schemeClr val="dk1"/>
                </a:solidFill>
              </a:rPr>
              <a:t> ייצור חיבור קוגניטיבי ורלוונטיות בין הנושא הנלמד לידע הקודם של הלומדים.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chemeClr val="dk1"/>
                </a:solidFill>
              </a:rPr>
              <a:t>בכיתות נמוכות</a:t>
            </a:r>
            <a:r>
              <a:rPr lang="he-IL" baseline="0" dirty="0">
                <a:solidFill>
                  <a:schemeClr val="dk1"/>
                </a:solidFill>
              </a:rPr>
              <a:t> מומלץ</a:t>
            </a:r>
            <a:r>
              <a:rPr lang="he-IL" dirty="0">
                <a:solidFill>
                  <a:schemeClr val="dk1"/>
                </a:solidFill>
              </a:rPr>
              <a:t> שהחיבור יהיה מינורי וכללי. </a:t>
            </a:r>
            <a:br>
              <a:rPr lang="he-IL" dirty="0">
                <a:solidFill>
                  <a:schemeClr val="dk1"/>
                </a:solidFill>
              </a:rPr>
            </a:br>
            <a:r>
              <a:rPr lang="he-IL" dirty="0">
                <a:solidFill>
                  <a:schemeClr val="dk1"/>
                </a:solidFill>
              </a:rPr>
              <a:t>אם הועברו כבר שיעורים במקצוע, כדאי לחבר לידע שהועבר בשיעור הקודם.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דוגמה לטקסט שייאמר בעל פה: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"יצא לכם לפגוש סיטואציה שבה... / בשיעורים הקודמים למדנו על… והיום נמשיך עם... /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יכול להיות שבבית הספר כבר עסקתם בנושא זה, וגם אם לא, לא נורא, זו ההזדמנות להכיר/להעמיק..."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6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385185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שלב זה</a:t>
            </a:r>
            <a:r>
              <a:rPr lang="he-IL" dirty="0">
                <a:solidFill>
                  <a:schemeClr val="dk1"/>
                </a:solidFill>
              </a:rPr>
              <a:t> ייצור חיבור קוגניטיבי ורלוונטיות בין הנושא הנלמד לידע הקודם של הלומדים.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chemeClr val="dk1"/>
                </a:solidFill>
              </a:rPr>
              <a:t>בכיתות נמוכות</a:t>
            </a:r>
            <a:r>
              <a:rPr lang="he-IL" baseline="0" dirty="0">
                <a:solidFill>
                  <a:schemeClr val="dk1"/>
                </a:solidFill>
              </a:rPr>
              <a:t> מומלץ</a:t>
            </a:r>
            <a:r>
              <a:rPr lang="he-IL" dirty="0">
                <a:solidFill>
                  <a:schemeClr val="dk1"/>
                </a:solidFill>
              </a:rPr>
              <a:t> שהחיבור יהיה מינורי וכללי. </a:t>
            </a:r>
            <a:br>
              <a:rPr lang="he-IL" dirty="0">
                <a:solidFill>
                  <a:schemeClr val="dk1"/>
                </a:solidFill>
              </a:rPr>
            </a:br>
            <a:r>
              <a:rPr lang="he-IL" dirty="0">
                <a:solidFill>
                  <a:schemeClr val="dk1"/>
                </a:solidFill>
              </a:rPr>
              <a:t>אם הועברו כבר שיעורים במקצוע, כדאי לחבר לידע שהועבר בשיעור הקודם.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דוגמה לטקסט שייאמר בעל פה: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"יצא לכם לפגוש סיטואציה שבה... / בשיעורים הקודמים למדנו על… והיום נמשיך עם... /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יכול להיות שבבית הספר כבר עסקתם בנושא זה, וגם אם לא, לא נורא, זו ההזדמנות להכיר/להעמיק..."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7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297315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שלב זה</a:t>
            </a:r>
            <a:r>
              <a:rPr lang="he-IL" dirty="0">
                <a:solidFill>
                  <a:schemeClr val="dk1"/>
                </a:solidFill>
              </a:rPr>
              <a:t> ייצור חיבור קוגניטיבי ורלוונטיות בין הנושא הנלמד לידע הקודם של הלומדים.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chemeClr val="dk1"/>
                </a:solidFill>
              </a:rPr>
              <a:t>בכיתות נמוכות</a:t>
            </a:r>
            <a:r>
              <a:rPr lang="he-IL" baseline="0" dirty="0">
                <a:solidFill>
                  <a:schemeClr val="dk1"/>
                </a:solidFill>
              </a:rPr>
              <a:t> מומלץ</a:t>
            </a:r>
            <a:r>
              <a:rPr lang="he-IL" dirty="0">
                <a:solidFill>
                  <a:schemeClr val="dk1"/>
                </a:solidFill>
              </a:rPr>
              <a:t> שהחיבור יהיה מינורי וכללי. </a:t>
            </a:r>
            <a:br>
              <a:rPr lang="he-IL" dirty="0">
                <a:solidFill>
                  <a:schemeClr val="dk1"/>
                </a:solidFill>
              </a:rPr>
            </a:br>
            <a:r>
              <a:rPr lang="he-IL" dirty="0">
                <a:solidFill>
                  <a:schemeClr val="dk1"/>
                </a:solidFill>
              </a:rPr>
              <a:t>אם הועברו כבר שיעורים במקצוע, כדאי לחבר לידע שהועבר בשיעור הקודם.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דוגמה לטקסט שייאמר בעל פה: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"יצא לכם לפגוש סיטואציה שבה... / בשיעורים הקודמים למדנו על… והיום נמשיך עם... /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יכול להיות שבבית הספר כבר עסקתם בנושא זה, וגם אם לא, לא נורא, זו ההזדמנות להכיר/להעמיק..."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8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592773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שלב זה</a:t>
            </a:r>
            <a:r>
              <a:rPr lang="he-IL" dirty="0">
                <a:solidFill>
                  <a:schemeClr val="dk1"/>
                </a:solidFill>
              </a:rPr>
              <a:t> ייצור חיבור קוגניטיבי ורלוונטיות בין הנושא הנלמד לידע הקודם של הלומדים.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chemeClr val="dk1"/>
                </a:solidFill>
              </a:rPr>
              <a:t>בכיתות נמוכות</a:t>
            </a:r>
            <a:r>
              <a:rPr lang="he-IL" baseline="0" dirty="0">
                <a:solidFill>
                  <a:schemeClr val="dk1"/>
                </a:solidFill>
              </a:rPr>
              <a:t> מומלץ</a:t>
            </a:r>
            <a:r>
              <a:rPr lang="he-IL" dirty="0">
                <a:solidFill>
                  <a:schemeClr val="dk1"/>
                </a:solidFill>
              </a:rPr>
              <a:t> שהחיבור יהיה מינורי וכללי. </a:t>
            </a:r>
            <a:br>
              <a:rPr lang="he-IL" dirty="0">
                <a:solidFill>
                  <a:schemeClr val="dk1"/>
                </a:solidFill>
              </a:rPr>
            </a:br>
            <a:r>
              <a:rPr lang="he-IL" dirty="0">
                <a:solidFill>
                  <a:schemeClr val="dk1"/>
                </a:solidFill>
              </a:rPr>
              <a:t>אם הועברו כבר שיעורים במקצוע, כדאי לחבר לידע שהועבר בשיעור הקודם.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דוגמה לטקסט שייאמר בעל פה: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"יצא לכם לפגוש סיטואציה שבה... / בשיעורים הקודמים למדנו על… והיום נמשיך עם... /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יכול להיות שבבית הספר כבר עסקתם בנושא זה, וגם אם לא, לא נורא, זו ההזדמנות להכיר/להעמיק..."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9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925563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en-IL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L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en-IL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en-IL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en-IL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6891" y="6148563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166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5754" y="1825625"/>
            <a:ext cx="5078046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57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יכ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0FCD1C-9BFA-FD42-804A-9E5198CD8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39" b="30975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C86F48E-655F-694F-BDCD-C6E0758A8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סיכום</a:t>
            </a:r>
            <a:endParaRPr lang="en-IL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51472D-38D8-CC45-AB7A-D96BB6EFB903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119157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שימה באופ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990948" y="1541766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2EBC84-43F8-574B-B641-E38F11E343AF}"/>
              </a:ext>
            </a:extLst>
          </p:cNvPr>
          <p:cNvGrpSpPr/>
          <p:nvPr userDrawn="1"/>
        </p:nvGrpSpPr>
        <p:grpSpPr>
          <a:xfrm>
            <a:off x="-2381248" y="158428"/>
            <a:ext cx="14545456" cy="6541144"/>
            <a:chOff x="-2455150" y="146499"/>
            <a:chExt cx="14545456" cy="654114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DB5F7D-0835-C146-BC9D-B30515AA8B6A}"/>
                </a:ext>
              </a:extLst>
            </p:cNvPr>
            <p:cNvSpPr/>
            <p:nvPr userDrawn="1"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0EA71EF-79A8-3646-BBDE-A1B8320FAE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55150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FAC583-20CC-AD46-AF43-64CD61DC3D58}"/>
                </a:ext>
              </a:extLst>
            </p:cNvPr>
            <p:cNvGrpSpPr/>
            <p:nvPr userDrawn="1"/>
          </p:nvGrpSpPr>
          <p:grpSpPr>
            <a:xfrm rot="10800000">
              <a:off x="8177063" y="6181317"/>
              <a:ext cx="3913243" cy="506326"/>
              <a:chOff x="358720" y="6187719"/>
              <a:chExt cx="3913243" cy="506326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FFC6B5D-55D1-324B-B8E3-F96F62F3AA1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65046" y="6434480"/>
                <a:ext cx="3406917" cy="12802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8AA9893-4A9A-FB4F-BC48-9141DC495FE4}"/>
                  </a:ext>
                </a:extLst>
              </p:cNvPr>
              <p:cNvSpPr/>
              <p:nvPr userDrawn="1"/>
            </p:nvSpPr>
            <p:spPr>
              <a:xfrm rot="162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en-IL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BBF761E-B3AD-8C4C-B469-DEC8A7F1D9C4}"/>
                  </a:ext>
                </a:extLst>
              </p:cNvPr>
              <p:cNvSpPr/>
              <p:nvPr userDrawn="1"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en-IL" dirty="0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0BB7CC1-E08E-854B-AAC6-1DE02C2A331A}"/>
                </a:ext>
              </a:extLst>
            </p:cNvPr>
            <p:cNvSpPr/>
            <p:nvPr userDrawn="1"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6CED5B-1A65-7F4C-8656-A6983C5E17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793" y="661710"/>
            <a:ext cx="10953750" cy="687492"/>
          </a:xfrm>
        </p:spPr>
        <p:txBody>
          <a:bodyPr>
            <a:noAutofit/>
          </a:bodyPr>
          <a:lstStyle>
            <a:lvl1pPr marL="0" indent="0">
              <a:buNone/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2653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B52AA-B68F-5F48-BD97-85E1AACA7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2026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כותרת 3</a:t>
            </a:r>
            <a:endParaRPr lang="en-IL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34C056-24D3-4D4F-B71D-0A6FFF91C4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9183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IL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0D92DD-D2C5-574D-9D42-6312801F9656}"/>
              </a:ext>
            </a:extLst>
          </p:cNvPr>
          <p:cNvGrpSpPr/>
          <p:nvPr userDrawn="1"/>
        </p:nvGrpSpPr>
        <p:grpSpPr>
          <a:xfrm>
            <a:off x="10820648" y="6288984"/>
            <a:ext cx="10328539" cy="167498"/>
            <a:chOff x="10668248" y="5893696"/>
            <a:chExt cx="10328539" cy="16749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EDDC44-041B-2548-896F-7D3F244033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2C7192-3B93-954D-8551-A0AB54EA33AF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FCFFBE-CA3C-4545-A48D-BF28B4BE9510}"/>
              </a:ext>
            </a:extLst>
          </p:cNvPr>
          <p:cNvGrpSpPr/>
          <p:nvPr userDrawn="1"/>
        </p:nvGrpSpPr>
        <p:grpSpPr>
          <a:xfrm>
            <a:off x="358720" y="67014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CCCA527-9EA3-D945-B442-A5A2AE48F0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5CCE9C-95DF-E348-9022-889DF2969112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C30387-F518-A84F-A9D6-7E7AEC6A166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</p:grp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0D7566E-F057-DA40-B83B-F46A0CA495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2026" y="2208855"/>
            <a:ext cx="3932237" cy="3652195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של תבנית בסיס</a:t>
            </a:r>
            <a:endParaRPr lang="en-IL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C0CA59-A86F-8145-9894-676CEF1F6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5847" t="70" b="-72"/>
          <a:stretch/>
        </p:blipFill>
        <p:spPr>
          <a:xfrm>
            <a:off x="11685672" y="0"/>
            <a:ext cx="506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39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 עם טקסט תחת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016000" y="772487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 hasCustomPrompt="1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2 תחתית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71DC45-F5DE-3647-89D7-00EEC394272E}"/>
              </a:ext>
            </a:extLst>
          </p:cNvPr>
          <p:cNvGrpSpPr/>
          <p:nvPr userDrawn="1"/>
        </p:nvGrpSpPr>
        <p:grpSpPr>
          <a:xfrm>
            <a:off x="865046" y="356936"/>
            <a:ext cx="11022154" cy="506326"/>
            <a:chOff x="865046" y="356936"/>
            <a:chExt cx="11022154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51AD8C-F052-0A4D-8544-F35BEF5411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D9106F-7FCF-814E-B547-22DB88E10AD6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B9B5FED-02E7-474D-B6B7-AF695B5A45B0}"/>
              </a:ext>
            </a:extLst>
          </p:cNvPr>
          <p:cNvSpPr/>
          <p:nvPr userDrawn="1"/>
        </p:nvSpPr>
        <p:spPr>
          <a:xfrm rot="10800000">
            <a:off x="11781523" y="489498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972258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735FA8-E872-6D4B-B736-9D885CF8FF10}"/>
              </a:ext>
            </a:extLst>
          </p:cNvPr>
          <p:cNvSpPr/>
          <p:nvPr userDrawn="1"/>
        </p:nvSpPr>
        <p:spPr>
          <a:xfrm>
            <a:off x="1076345" y="1757556"/>
            <a:ext cx="10039311" cy="3383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40DB9B-9ABC-1E4F-9E76-DE21BB134995}"/>
              </a:ext>
            </a:extLst>
          </p:cNvPr>
          <p:cNvCxnSpPr>
            <a:cxnSpLocks/>
          </p:cNvCxnSpPr>
          <p:nvPr userDrawn="1"/>
        </p:nvCxnSpPr>
        <p:spPr>
          <a:xfrm>
            <a:off x="865046" y="532257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021A-4563-F644-839C-3313EE112D9E}"/>
              </a:ext>
            </a:extLst>
          </p:cNvPr>
          <p:cNvSpPr/>
          <p:nvPr userDrawn="1"/>
        </p:nvSpPr>
        <p:spPr>
          <a:xfrm rot="16200000">
            <a:off x="358720" y="285496"/>
            <a:ext cx="506326" cy="506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84F002-0837-5347-8BEB-C54BD7228FB1}"/>
              </a:ext>
            </a:extLst>
          </p:cNvPr>
          <p:cNvSpPr/>
          <p:nvPr userDrawn="1"/>
        </p:nvSpPr>
        <p:spPr>
          <a:xfrm>
            <a:off x="781297" y="454909"/>
            <a:ext cx="167498" cy="167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7135" y="1657495"/>
            <a:ext cx="8517731" cy="347606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8000"/>
              </a:lnSpc>
              <a:buNone/>
              <a:defRPr sz="7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 יתחיל בשעה 09:00</a:t>
            </a:r>
            <a:endParaRPr lang="en-IL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792994" y="5506727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5893CC5-0B99-AA48-8797-A1AE8B9BB25D}"/>
              </a:ext>
            </a:extLst>
          </p:cNvPr>
          <p:cNvSpPr/>
          <p:nvPr userDrawn="1"/>
        </p:nvSpPr>
        <p:spPr>
          <a:xfrm rot="10800000">
            <a:off x="10905576" y="2286221"/>
            <a:ext cx="420158" cy="4201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B79051-D1F8-DB4C-8CE2-B840C1367395}"/>
              </a:ext>
            </a:extLst>
          </p:cNvPr>
          <p:cNvCxnSpPr>
            <a:cxnSpLocks/>
          </p:cNvCxnSpPr>
          <p:nvPr userDrawn="1"/>
        </p:nvCxnSpPr>
        <p:spPr>
          <a:xfrm>
            <a:off x="408495" y="6252973"/>
            <a:ext cx="281547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418D07-B679-C54B-9CD1-5F261DF50C67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086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FF2F-AD99-8940-B3DB-80EE856E32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r">
              <a:defRPr sz="65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1 של תבנית בסיס</a:t>
            </a:r>
            <a:endParaRPr lang="en-I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19D81D-1706-9941-B45F-F0F533FFFF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dirty="0"/>
              <a:t>לחץ להוסיף סגנון טקסט של תבנית בסיס</a:t>
            </a:r>
            <a:endParaRPr lang="en-IL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B58097-F302-3649-B2E1-029008F6561C}"/>
              </a:ext>
            </a:extLst>
          </p:cNvPr>
          <p:cNvCxnSpPr>
            <a:cxnSpLocks/>
          </p:cNvCxnSpPr>
          <p:nvPr userDrawn="1"/>
        </p:nvCxnSpPr>
        <p:spPr>
          <a:xfrm>
            <a:off x="-874997" y="6429575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B999AA46-1CB5-874E-9A29-A46F83C4265B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E848D2-E902-8E48-8E39-E234837A5A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ECEF66-2D66-5B47-8C7C-C84EB3E17317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3E5EA1-0D3D-AF48-B7D6-9CBBB2978A34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C499B5-5ABC-AD4E-8DEE-B3E41AD11667}"/>
              </a:ext>
            </a:extLst>
          </p:cNvPr>
          <p:cNvGrpSpPr/>
          <p:nvPr userDrawn="1"/>
        </p:nvGrpSpPr>
        <p:grpSpPr>
          <a:xfrm>
            <a:off x="7685986" y="6410721"/>
            <a:ext cx="4506014" cy="481337"/>
            <a:chOff x="5231876" y="2677211"/>
            <a:chExt cx="4506014" cy="4813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F7E6D63-6B3C-C547-8E28-4EDC165F5AD7}"/>
                </a:ext>
              </a:extLst>
            </p:cNvPr>
            <p:cNvSpPr/>
            <p:nvPr userDrawn="1"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B5C1F07-896D-A04A-BB42-4C33B5448FED}"/>
                </a:ext>
              </a:extLst>
            </p:cNvPr>
            <p:cNvSpPr/>
            <p:nvPr userDrawn="1"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</p:spTree>
    <p:extLst>
      <p:ext uri="{BB962C8B-B14F-4D97-AF65-F5344CB8AC3E}">
        <p14:creationId xmlns:p14="http://schemas.microsoft.com/office/powerpoint/2010/main" val="1226794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EE242-3A2B-9B46-87B2-AC191ECB6960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0C7E103-ACCC-DA43-9E9D-6FB906FA4F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E9F80F-CF67-664D-B4F4-0CA7DCACB628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FEACB6-175B-044B-8C0D-3451E638ABE1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C3CB68-EE0C-7E46-A86B-DBBE43BD0866}"/>
              </a:ext>
            </a:extLst>
          </p:cNvPr>
          <p:cNvGrpSpPr/>
          <p:nvPr userDrawn="1"/>
        </p:nvGrpSpPr>
        <p:grpSpPr>
          <a:xfrm>
            <a:off x="-8156196" y="6042094"/>
            <a:ext cx="10328539" cy="167498"/>
            <a:chOff x="10668248" y="5893696"/>
            <a:chExt cx="10328539" cy="16749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8185FB-96F6-194C-96FC-5664DB14E1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E94E79-9670-0743-916C-74F7BDE1C276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EAD82FA-6CD0-454D-9BDB-225121E5526F}"/>
              </a:ext>
            </a:extLst>
          </p:cNvPr>
          <p:cNvSpPr/>
          <p:nvPr userDrawn="1"/>
        </p:nvSpPr>
        <p:spPr>
          <a:xfrm rot="10800000">
            <a:off x="11513458" y="721339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34333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D3F5E7-9570-CB48-AE95-15E23DB4E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7C3AE3-8A3A-6F4C-BDEA-D0F74E2863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DA0ACC-AD37-394A-BBD5-F3DDF6DC4C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402BFFB-4B13-124B-81F5-2F78B7F80473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E484577-483E-7242-917A-00D38BA8736E}"/>
              </a:ext>
            </a:extLst>
          </p:cNvPr>
          <p:cNvSpPr/>
          <p:nvPr userDrawn="1"/>
        </p:nvSpPr>
        <p:spPr>
          <a:xfrm rot="162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7764D93-0F65-9B4D-B215-60B665F73BD2}"/>
              </a:ext>
            </a:extLst>
          </p:cNvPr>
          <p:cNvCxnSpPr>
            <a:cxnSpLocks/>
          </p:cNvCxnSpPr>
          <p:nvPr userDrawn="1"/>
        </p:nvCxnSpPr>
        <p:spPr>
          <a:xfrm>
            <a:off x="4093266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7DBA308-BCDE-054D-8D29-1334C40E70E5}"/>
              </a:ext>
            </a:extLst>
          </p:cNvPr>
          <p:cNvCxnSpPr>
            <a:cxnSpLocks/>
          </p:cNvCxnSpPr>
          <p:nvPr userDrawn="1"/>
        </p:nvCxnSpPr>
        <p:spPr>
          <a:xfrm>
            <a:off x="4093266" y="2035982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CC1E3B8-6F51-6E4F-A503-AD965CF82D0A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69DA8D3-076A-4742-AC7A-9EB5E69C7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361B1A-C9AC-6944-8861-226D06E2FC9C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L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en-IL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050E382-46BD-EC4A-9255-342AEA607793}"/>
              </a:ext>
            </a:extLst>
          </p:cNvPr>
          <p:cNvSpPr txBox="1"/>
          <p:nvPr userDrawn="1"/>
        </p:nvSpPr>
        <p:spPr>
          <a:xfrm>
            <a:off x="2210656" y="2447258"/>
            <a:ext cx="7770689" cy="1963485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6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תודה שצפיתם בשידור</a:t>
            </a:r>
          </a:p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הופק עבור משרד החינוך ע״י מטח</a:t>
            </a:r>
            <a:endParaRPr lang="en-I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5824BB1-2435-734E-9266-80D63D1B886A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476D12D-01A7-2349-AE0C-06DFFC8E4DB0}"/>
              </a:ext>
            </a:extLst>
          </p:cNvPr>
          <p:cNvSpPr/>
          <p:nvPr userDrawn="1"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9C6A9FB-5F47-9545-B448-B2E7B3B286C7}"/>
              </a:ext>
            </a:extLst>
          </p:cNvPr>
          <p:cNvSpPr/>
          <p:nvPr userDrawn="1"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92D1B0-6B63-F440-9F8D-BFFEC1F100C2}"/>
              </a:ext>
            </a:extLst>
          </p:cNvPr>
          <p:cNvSpPr txBox="1"/>
          <p:nvPr userDrawn="1"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shutterstock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/com</a:t>
            </a:r>
            <a:r>
              <a:rPr lang="he-IL" sz="1500" dirty="0">
                <a:solidFill>
                  <a:schemeClr val="bg1"/>
                </a:solidFill>
                <a:latin typeface="Arial" panose="020B0604020202020204" pitchFamily="34" charset="0"/>
                <a:cs typeface="+mn-cs"/>
              </a:rPr>
              <a:t> איורים: </a:t>
            </a:r>
            <a:endParaRPr lang="en-IL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939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2E4A538-4F3E-F64C-9A27-B17595D3EC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27172820-2592-F844-962E-B7622499629C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C06441-95B9-0742-ADAD-6775071AAF2F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26655C-3CE5-C044-BE72-10DD68A23C9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632D79-E751-0D4D-B6CD-4B8B1AD073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763B464-1237-A348-9193-961771EAE3CA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DC01593-63DE-304C-8644-C1E7B54F6003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8511632-504F-D34E-99DD-590976B81E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77600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5000"/>
              </a:lnSpc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8D758A6-ADAA-3C4B-BE73-77E62B36AA06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21BCB78-6EA9-EA49-A148-510318E93A2D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35DAE40-5EC9-C549-9045-80058A5F7020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506E076-5D5A-C74C-B372-7A4154F417C5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245E28D-F02E-8440-8D16-26A1C54AA2EE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F8425CF9-C181-8048-9710-1776C265DF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בשעה 09:00</a:t>
            </a:r>
            <a:endParaRPr lang="en-IL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11C2775-6CE2-CB46-B1F6-A1DA25636EF9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99DAA0B-945E-B649-96B6-F1B28A931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7C9FCFD-707E-4746-B11A-AD11D0F6597A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L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en-IL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4621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</p:grpSp>
    </p:spTree>
    <p:extLst>
      <p:ext uri="{BB962C8B-B14F-4D97-AF65-F5344CB8AC3E}">
        <p14:creationId xmlns:p14="http://schemas.microsoft.com/office/powerpoint/2010/main" val="2642282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מה להביא לשיעור?</a:t>
            </a:r>
            <a:endParaRPr lang="en-I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612206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en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en-IL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757313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3938" y="1825625"/>
            <a:ext cx="5085862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7938" y="1825625"/>
            <a:ext cx="5085862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503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המשך תרגול</a:t>
            </a:r>
            <a:endParaRPr lang="en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743225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פתרון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5046" y="1825625"/>
            <a:ext cx="5154754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0122" y="1825625"/>
            <a:ext cx="5093677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654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C84C288-45B9-0C4B-BC23-61FEF6C6178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DECF7E4-AA12-DD4F-8FBA-6942B07B66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24D68-292F-0740-864D-187885A3663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FF00F0-B1E8-5F4E-A07B-F1B92F9D38A6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72B4A16-607D-6547-9FD5-D3C9EE1A52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en-IL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7E3700-96F7-8449-BFE9-3638DA8376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61" b="71253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A8A744E-77D6-CD40-B413-54A26D5A1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en-IL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05C46E-F358-4B4C-A5AF-C1EE892CDA45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467496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C25B-25BC-3D44-BF1A-D4FCCE6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1">
              <a:spcBef>
                <a:spcPts val="800"/>
              </a:spcBef>
              <a:spcAft>
                <a:spcPts val="0"/>
              </a:spcAft>
            </a:pPr>
            <a:r>
              <a:rPr lang="he-IL" sz="4400" b="1">
                <a:solidFill>
                  <a:schemeClr val="dk1"/>
                </a:solidFill>
                <a:latin typeface="Alef"/>
                <a:ea typeface="Alef"/>
                <a:sym typeface="Alef"/>
              </a:rPr>
              <a:t>לפניכם מהלך השיעור הכולל (45 דקות סה"כ):</a:t>
            </a:r>
            <a:endParaRPr lang="he-IL" sz="4000" b="1" dirty="0">
              <a:solidFill>
                <a:schemeClr val="dk1"/>
              </a:solidFill>
              <a:latin typeface="Alef"/>
              <a:ea typeface="Alef"/>
              <a:sym typeface="Alef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4985F-A51E-924E-9310-27689688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הצגת נושא השיעור ומה נעשה היום (דקה)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פעילות פתיחה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חיבור לידע קודם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שלב הלמידה (עד 20 דק')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הקניה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תרגול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פתרון התרגול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ניתן לחזור על הרצף פעם- פעמיים במסגרת ה- 20 דק'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סיכום וסוף צילום (עד 5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משימה עצמאית בנושא השיעור (15 דק')</a:t>
            </a:r>
          </a:p>
        </p:txBody>
      </p:sp>
    </p:spTree>
    <p:extLst>
      <p:ext uri="{BB962C8B-B14F-4D97-AF65-F5344CB8AC3E}">
        <p14:creationId xmlns:p14="http://schemas.microsoft.com/office/powerpoint/2010/main" val="314006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2" r:id="rId2"/>
    <p:sldLayoutId id="2147483650" r:id="rId3"/>
    <p:sldLayoutId id="2147483653" r:id="rId4"/>
    <p:sldLayoutId id="2147483666" r:id="rId5"/>
    <p:sldLayoutId id="2147483652" r:id="rId6"/>
    <p:sldLayoutId id="2147483667" r:id="rId7"/>
    <p:sldLayoutId id="2147483669" r:id="rId8"/>
    <p:sldLayoutId id="2147483670" r:id="rId9"/>
    <p:sldLayoutId id="2147483671" r:id="rId10"/>
    <p:sldLayoutId id="2147483668" r:id="rId11"/>
    <p:sldLayoutId id="2147483665" r:id="rId12"/>
    <p:sldLayoutId id="2147483657" r:id="rId13"/>
    <p:sldLayoutId id="2147483664" r:id="rId14"/>
    <p:sldLayoutId id="2147483661" r:id="rId15"/>
    <p:sldLayoutId id="2147483649" r:id="rId16"/>
    <p:sldLayoutId id="2147483663" r:id="rId17"/>
    <p:sldLayoutId id="2147483673" r:id="rId18"/>
  </p:sldLayoutIdLst>
  <p:txStyles>
    <p:titleStyle>
      <a:lvl1pPr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None/>
        <a:defRPr sz="44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</p:titleStyle>
    <p:bodyStyle>
      <a:lvl1pPr marL="0" indent="0"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Font typeface="+mj-lt"/>
        <a:buNone/>
        <a:defRPr sz="2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800100" indent="-342900" algn="r" defTabSz="914400" rtl="1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8353E3-2652-3F44-939F-0BCFCA29D2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he-IL" dirty="0"/>
              <a:t>שיעור חשבון</a:t>
            </a:r>
            <a:r>
              <a:rPr lang="en-US" dirty="0"/>
              <a:t> </a:t>
            </a:r>
            <a:r>
              <a:rPr lang="he-IL" dirty="0"/>
              <a:t>לכיתה ה</a:t>
            </a:r>
            <a:endParaRPr lang="en-IL" dirty="0"/>
          </a:p>
          <a:p>
            <a:endParaRPr lang="en-IL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5647" y="4389462"/>
            <a:ext cx="8039916" cy="649357"/>
          </a:xfrm>
        </p:spPr>
        <p:txBody>
          <a:bodyPr>
            <a:noAutofit/>
          </a:bodyPr>
          <a:lstStyle/>
          <a:p>
            <a:pPr algn="r"/>
            <a:r>
              <a:rPr lang="he-IL" dirty="0"/>
              <a:t>נושא השיעור: שברים פשוטים על ישר המספרים</a:t>
            </a:r>
            <a:endParaRPr lang="en-I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316A64C-005C-F64F-B02E-13F57DD4C7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6890" y="6148563"/>
            <a:ext cx="11363629" cy="560533"/>
          </a:xfrm>
        </p:spPr>
        <p:txBody>
          <a:bodyPr/>
          <a:lstStyle/>
          <a:p>
            <a:pPr algn="r"/>
            <a:r>
              <a:rPr lang="he-IL" dirty="0"/>
              <a:t>נא הצטיידו בכלי כתיבה, סרגל ומחברת</a:t>
            </a:r>
            <a:endParaRPr lang="en-IL" dirty="0"/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F813B7AB-6F21-3441-8779-6DAF0C6E3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94709">
            <a:off x="3733675" y="632278"/>
            <a:ext cx="658648" cy="2212383"/>
          </a:xfrm>
          <a:prstGeom prst="rect">
            <a:avLst/>
          </a:prstGeom>
        </p:spPr>
      </p:pic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 txBox="1">
            <a:spLocks/>
          </p:cNvSpPr>
          <p:nvPr/>
        </p:nvSpPr>
        <p:spPr>
          <a:xfrm>
            <a:off x="607279" y="5069128"/>
            <a:ext cx="5147207" cy="64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lang="en-IL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e-IL" dirty="0"/>
              <a:t>עם המורה: אריאל הראל</a:t>
            </a:r>
          </a:p>
        </p:txBody>
      </p:sp>
    </p:spTree>
    <p:extLst>
      <p:ext uri="{BB962C8B-B14F-4D97-AF65-F5344CB8AC3E}">
        <p14:creationId xmlns:p14="http://schemas.microsoft.com/office/powerpoint/2010/main" val="267795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en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5" y="2309813"/>
            <a:ext cx="10972795" cy="3844925"/>
          </a:xfrm>
        </p:spPr>
        <p:txBody>
          <a:bodyPr>
            <a:normAutofit/>
          </a:bodyPr>
          <a:lstStyle/>
          <a:p>
            <a:pPr algn="r">
              <a:lnSpc>
                <a:spcPct val="150000"/>
              </a:lnSpc>
            </a:pPr>
            <a:r>
              <a:rPr lang="he-IL" sz="3200" dirty="0"/>
              <a:t>האם, לדעתכם, ניתן למקם על הישר מספרים בקטע היחידה שבין 0 ל-1?</a:t>
            </a:r>
          </a:p>
          <a:p>
            <a:pPr algn="r">
              <a:lnSpc>
                <a:spcPct val="150000"/>
              </a:lnSpc>
            </a:pPr>
            <a:r>
              <a:rPr lang="he-IL" sz="3200" dirty="0"/>
              <a:t>אילו מספרים אתם מכירים שהם קטנים </a:t>
            </a:r>
            <a:r>
              <a:rPr lang="he-IL" sz="3200" dirty="0" smtClean="0"/>
              <a:t>מ- </a:t>
            </a:r>
            <a:r>
              <a:rPr lang="he-IL" sz="3200" dirty="0"/>
              <a:t>1 וגדולים </a:t>
            </a:r>
            <a:r>
              <a:rPr lang="he-IL" sz="3200" dirty="0" smtClean="0"/>
              <a:t>מ- </a:t>
            </a:r>
            <a:r>
              <a:rPr lang="he-IL" sz="3200" dirty="0"/>
              <a:t>0 ?</a:t>
            </a:r>
            <a:br>
              <a:rPr lang="he-IL" sz="3200" dirty="0"/>
            </a:br>
            <a:endParaRPr lang="he-IL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7" name="Text Box 125"/>
          <p:cNvSpPr txBox="1">
            <a:spLocks noChangeArrowheads="1"/>
          </p:cNvSpPr>
          <p:nvPr/>
        </p:nvSpPr>
        <p:spPr bwMode="auto">
          <a:xfrm>
            <a:off x="3547533" y="4649788"/>
            <a:ext cx="857251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he-IL" sz="2800" b="1" dirty="0">
                <a:latin typeface="Calibri" pitchFamily="34" charset="0"/>
              </a:rPr>
              <a:t>0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9" name="Text Box 126"/>
          <p:cNvSpPr txBox="1">
            <a:spLocks noChangeArrowheads="1"/>
          </p:cNvSpPr>
          <p:nvPr/>
        </p:nvSpPr>
        <p:spPr bwMode="auto">
          <a:xfrm>
            <a:off x="7756410" y="4649788"/>
            <a:ext cx="103928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he-IL" sz="2800" b="1" dirty="0">
                <a:latin typeface="Calibri" pitchFamily="34" charset="0"/>
              </a:rPr>
              <a:t>1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10" name="Line 757"/>
          <p:cNvSpPr>
            <a:spLocks noChangeShapeType="1"/>
          </p:cNvSpPr>
          <p:nvPr/>
        </p:nvSpPr>
        <p:spPr bwMode="auto">
          <a:xfrm flipV="1">
            <a:off x="3617846" y="5318126"/>
            <a:ext cx="5040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/>
            <a:tailEnd type="triangle"/>
          </a:ln>
        </p:spPr>
        <p:txBody>
          <a:bodyPr>
            <a:spAutoFit/>
          </a:bodyPr>
          <a:lstStyle/>
          <a:p>
            <a:endParaRPr lang="he-IL"/>
          </a:p>
        </p:txBody>
      </p:sp>
      <p:sp>
        <p:nvSpPr>
          <p:cNvPr id="11" name="Line 113"/>
          <p:cNvSpPr>
            <a:spLocks noChangeShapeType="1"/>
          </p:cNvSpPr>
          <p:nvPr/>
        </p:nvSpPr>
        <p:spPr bwMode="auto">
          <a:xfrm>
            <a:off x="3966633" y="5159375"/>
            <a:ext cx="0" cy="374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he-IL"/>
          </a:p>
        </p:txBody>
      </p:sp>
      <p:sp>
        <p:nvSpPr>
          <p:cNvPr id="12" name="Line 121"/>
          <p:cNvSpPr>
            <a:spLocks noChangeShapeType="1"/>
          </p:cNvSpPr>
          <p:nvPr/>
        </p:nvSpPr>
        <p:spPr bwMode="auto">
          <a:xfrm>
            <a:off x="8274051" y="5159375"/>
            <a:ext cx="0" cy="374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he-IL"/>
          </a:p>
        </p:txBody>
      </p:sp>
      <p:pic>
        <p:nvPicPr>
          <p:cNvPr id="13" name="Picture 2" descr="צפרדע, ירוק, בעל חיים, דו-חיים, חשיבה, דאגה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1505" y="4438650"/>
            <a:ext cx="1618258" cy="174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צפרדעים Kawaii, גשם, יפני, חילזון, קשת, טיפות גשם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98"/>
          <a:stretch/>
        </p:blipFill>
        <p:spPr bwMode="auto">
          <a:xfrm>
            <a:off x="-1047843" y="0"/>
            <a:ext cx="4234965" cy="172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50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en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3605" y="1739901"/>
            <a:ext cx="6439815" cy="5118099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he-IL" sz="2800" dirty="0"/>
              <a:t>נכון. צדקתם! 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על קטע היחידה שבין 0 ל</a:t>
            </a:r>
            <a:r>
              <a:rPr lang="en-US" sz="2800" dirty="0"/>
              <a:t>-</a:t>
            </a:r>
            <a:r>
              <a:rPr lang="he-IL" sz="2800" dirty="0"/>
              <a:t> 1 ניתן למקם </a:t>
            </a:r>
            <a:r>
              <a:rPr lang="he-IL" sz="2800" dirty="0" smtClean="0"/>
              <a:t>שברים קטנים מ- 1.</a:t>
            </a:r>
            <a:endParaRPr lang="he-IL" sz="2800" dirty="0"/>
          </a:p>
          <a:p>
            <a:pPr algn="r">
              <a:lnSpc>
                <a:spcPct val="150000"/>
              </a:lnSpc>
            </a:pPr>
            <a:r>
              <a:rPr lang="he-IL" sz="2800" dirty="0"/>
              <a:t>לדוגמא: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אם נחלק את קטע היחידה לשני חלקים שווים 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נוכל למקם את השבר חצי על השנת האמצעי. 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גודל הקפיצה שווה לחצי.</a:t>
            </a:r>
            <a:endParaRPr lang="he-IL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7" name="Text Box 125"/>
          <p:cNvSpPr txBox="1">
            <a:spLocks noChangeArrowheads="1"/>
          </p:cNvSpPr>
          <p:nvPr/>
        </p:nvSpPr>
        <p:spPr bwMode="auto">
          <a:xfrm>
            <a:off x="228490" y="4475163"/>
            <a:ext cx="857251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he-IL" sz="2800" b="1" dirty="0">
                <a:latin typeface="Calibri" pitchFamily="34" charset="0"/>
              </a:rPr>
              <a:t>0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9" name="Text Box 126"/>
          <p:cNvSpPr txBox="1">
            <a:spLocks noChangeArrowheads="1"/>
          </p:cNvSpPr>
          <p:nvPr/>
        </p:nvSpPr>
        <p:spPr bwMode="auto">
          <a:xfrm>
            <a:off x="4409958" y="4491410"/>
            <a:ext cx="103928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he-IL" sz="2800" b="1" dirty="0">
                <a:latin typeface="Calibri" pitchFamily="34" charset="0"/>
              </a:rPr>
              <a:t>1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11" name="Line 113"/>
          <p:cNvSpPr>
            <a:spLocks noChangeShapeType="1"/>
          </p:cNvSpPr>
          <p:nvPr/>
        </p:nvSpPr>
        <p:spPr bwMode="auto">
          <a:xfrm>
            <a:off x="628650" y="4983163"/>
            <a:ext cx="0" cy="374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he-IL"/>
          </a:p>
        </p:txBody>
      </p:sp>
      <p:sp>
        <p:nvSpPr>
          <p:cNvPr id="12" name="Line 121"/>
          <p:cNvSpPr>
            <a:spLocks noChangeShapeType="1"/>
          </p:cNvSpPr>
          <p:nvPr/>
        </p:nvSpPr>
        <p:spPr bwMode="auto">
          <a:xfrm>
            <a:off x="4933602" y="4953001"/>
            <a:ext cx="0" cy="374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he-IL"/>
          </a:p>
        </p:txBody>
      </p:sp>
      <p:sp>
        <p:nvSpPr>
          <p:cNvPr id="14" name="Line 121"/>
          <p:cNvSpPr>
            <a:spLocks noChangeShapeType="1"/>
          </p:cNvSpPr>
          <p:nvPr/>
        </p:nvSpPr>
        <p:spPr bwMode="auto">
          <a:xfrm>
            <a:off x="2768601" y="5045075"/>
            <a:ext cx="0" cy="216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he-IL"/>
          </a:p>
        </p:txBody>
      </p:sp>
      <p:sp>
        <p:nvSpPr>
          <p:cNvPr id="16" name="Text Box 125"/>
          <p:cNvSpPr txBox="1">
            <a:spLocks noChangeArrowheads="1"/>
          </p:cNvSpPr>
          <p:nvPr/>
        </p:nvSpPr>
        <p:spPr bwMode="auto">
          <a:xfrm>
            <a:off x="2346042" y="4278783"/>
            <a:ext cx="857251" cy="8371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he-IL" sz="2400" b="1" dirty="0">
                <a:latin typeface="Calibri" pitchFamily="34" charset="0"/>
              </a:rPr>
              <a:t>1</a:t>
            </a:r>
          </a:p>
          <a:p>
            <a:pPr algn="ctr" rtl="0">
              <a:lnSpc>
                <a:spcPct val="55000"/>
              </a:lnSpc>
            </a:pPr>
            <a:r>
              <a:rPr lang="he-IL" sz="40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he-IL" sz="2400" b="1" dirty="0">
                <a:latin typeface="Calibri" pitchFamily="34" charset="0"/>
              </a:rPr>
              <a:t>2</a:t>
            </a:r>
            <a:endParaRPr lang="en-US" sz="2400" b="1" dirty="0">
              <a:latin typeface="Calibri" pitchFamily="34" charset="0"/>
            </a:endParaRPr>
          </a:p>
        </p:txBody>
      </p:sp>
      <p:pic>
        <p:nvPicPr>
          <p:cNvPr id="9218" name="Picture 2" descr="צפרדע קינג, אגדה, צפרדע, סיפור, נסיך, חיה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57398" y="1540963"/>
            <a:ext cx="1180040" cy="110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125"/>
          <p:cNvSpPr txBox="1">
            <a:spLocks noChangeArrowheads="1"/>
          </p:cNvSpPr>
          <p:nvPr/>
        </p:nvSpPr>
        <p:spPr bwMode="auto">
          <a:xfrm>
            <a:off x="4500974" y="5537435"/>
            <a:ext cx="857251" cy="8371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he-IL" sz="2400" b="1" dirty="0">
                <a:latin typeface="Calibri" pitchFamily="34" charset="0"/>
              </a:rPr>
              <a:t>2</a:t>
            </a:r>
          </a:p>
          <a:p>
            <a:pPr algn="ctr" rtl="0">
              <a:lnSpc>
                <a:spcPct val="55000"/>
              </a:lnSpc>
            </a:pPr>
            <a:r>
              <a:rPr lang="he-IL" sz="40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he-IL" sz="2400" b="1" dirty="0">
                <a:latin typeface="Calibri" pitchFamily="34" charset="0"/>
              </a:rPr>
              <a:t>2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19" name="Text Box 125"/>
          <p:cNvSpPr txBox="1">
            <a:spLocks noChangeArrowheads="1"/>
          </p:cNvSpPr>
          <p:nvPr/>
        </p:nvSpPr>
        <p:spPr bwMode="auto">
          <a:xfrm>
            <a:off x="215790" y="5412976"/>
            <a:ext cx="857251" cy="8371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en-US" sz="2400" b="1" dirty="0">
                <a:latin typeface="Calibri" pitchFamily="34" charset="0"/>
              </a:rPr>
              <a:t>0</a:t>
            </a:r>
            <a:endParaRPr lang="he-IL" sz="2400" b="1" dirty="0">
              <a:latin typeface="Calibri" pitchFamily="34" charset="0"/>
            </a:endParaRPr>
          </a:p>
          <a:p>
            <a:pPr algn="ctr" rtl="0">
              <a:lnSpc>
                <a:spcPct val="55000"/>
              </a:lnSpc>
            </a:pPr>
            <a:r>
              <a:rPr lang="he-IL" sz="40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he-IL" sz="2400" b="1" dirty="0">
                <a:latin typeface="Calibri" pitchFamily="34" charset="0"/>
              </a:rPr>
              <a:t>2</a:t>
            </a:r>
            <a:endParaRPr lang="en-US" sz="2400" b="1" dirty="0">
              <a:latin typeface="Calibri" pitchFamily="34" charset="0"/>
            </a:endParaRPr>
          </a:p>
        </p:txBody>
      </p:sp>
      <p:pic>
        <p:nvPicPr>
          <p:cNvPr id="21" name="Picture 6" descr="צפרדע, קריקטורה, קרפדה, אופי, חמוד, חיה, כיף, קפיצה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93" y="2591519"/>
            <a:ext cx="2159001" cy="169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צפרדע, קריקטורה, קרפדה, אופי, חמוד, חיה, כיף, קפיצה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094" y="2648693"/>
            <a:ext cx="2159001" cy="169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Line 757"/>
          <p:cNvSpPr>
            <a:spLocks noChangeShapeType="1"/>
          </p:cNvSpPr>
          <p:nvPr/>
        </p:nvSpPr>
        <p:spPr bwMode="auto">
          <a:xfrm flipV="1">
            <a:off x="298636" y="5124451"/>
            <a:ext cx="5040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/>
            <a:tailEnd type="triangle"/>
          </a:ln>
        </p:spPr>
        <p:txBody>
          <a:bodyPr>
            <a:spAutoFit/>
          </a:bodyPr>
          <a:lstStyle/>
          <a:p>
            <a:endParaRPr lang="he-IL"/>
          </a:p>
        </p:txBody>
      </p:sp>
      <p:pic>
        <p:nvPicPr>
          <p:cNvPr id="24" name="Picture 6" descr="צפרדעים Kawaii, גשם, יפני, חילזון, קשת, טיפות גשם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98"/>
          <a:stretch/>
        </p:blipFill>
        <p:spPr bwMode="auto">
          <a:xfrm>
            <a:off x="-1047843" y="0"/>
            <a:ext cx="4234965" cy="172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01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 animBg="1"/>
      <p:bldP spid="12" grpId="0" animBg="1"/>
      <p:bldP spid="14" grpId="0" animBg="1"/>
      <p:bldP spid="16" grpId="0"/>
      <p:bldP spid="18" grpId="0"/>
      <p:bldP spid="19" grpId="0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267090" y="1193426"/>
            <a:ext cx="11620889" cy="29434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e-IL" sz="3200" b="1" dirty="0"/>
              <a:t>היכן נמקם את השבר          על הישר הנתון?</a:t>
            </a:r>
          </a:p>
          <a:p>
            <a:pPr marL="0" indent="0">
              <a:buNone/>
            </a:pPr>
            <a:endParaRPr lang="he-IL" sz="2400" b="1" dirty="0"/>
          </a:p>
          <a:p>
            <a:pPr marL="0" indent="0">
              <a:buNone/>
            </a:pPr>
            <a:endParaRPr lang="he-IL" sz="2400" b="1" dirty="0"/>
          </a:p>
          <a:p>
            <a:pPr marL="0" indent="0">
              <a:buNone/>
            </a:pPr>
            <a:r>
              <a:rPr lang="he-IL" sz="2400" b="1" dirty="0"/>
              <a:t/>
            </a:r>
            <a:br>
              <a:rPr lang="he-IL" sz="2400" b="1" dirty="0"/>
            </a:br>
            <a:endParaRPr lang="he-IL" sz="2400" b="1" dirty="0"/>
          </a:p>
          <a:p>
            <a:endParaRPr lang="en-IL" sz="2400" b="1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9050"/>
            <a:ext cx="10515600" cy="1325563"/>
          </a:xfrm>
        </p:spPr>
        <p:txBody>
          <a:bodyPr/>
          <a:lstStyle/>
          <a:p>
            <a:r>
              <a:rPr lang="he-IL" dirty="0"/>
              <a:t>תרגול</a:t>
            </a:r>
            <a:endParaRPr lang="en-IL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p:sp>
        <p:nvSpPr>
          <p:cNvPr id="18" name="Text Box 125"/>
          <p:cNvSpPr txBox="1">
            <a:spLocks noChangeArrowheads="1"/>
          </p:cNvSpPr>
          <p:nvPr/>
        </p:nvSpPr>
        <p:spPr bwMode="auto">
          <a:xfrm>
            <a:off x="3275483" y="1992428"/>
            <a:ext cx="857251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he-IL" sz="2800" b="1" dirty="0">
                <a:latin typeface="Calibri" pitchFamily="34" charset="0"/>
              </a:rPr>
              <a:t>0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20" name="Line 113"/>
          <p:cNvSpPr>
            <a:spLocks noChangeShapeType="1"/>
          </p:cNvSpPr>
          <p:nvPr/>
        </p:nvSpPr>
        <p:spPr bwMode="auto">
          <a:xfrm>
            <a:off x="3693586" y="2449513"/>
            <a:ext cx="0" cy="374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he-IL"/>
          </a:p>
        </p:txBody>
      </p:sp>
      <p:sp>
        <p:nvSpPr>
          <p:cNvPr id="22" name="Line 121"/>
          <p:cNvSpPr>
            <a:spLocks noChangeShapeType="1"/>
          </p:cNvSpPr>
          <p:nvPr/>
        </p:nvSpPr>
        <p:spPr bwMode="auto">
          <a:xfrm>
            <a:off x="8038874" y="2435460"/>
            <a:ext cx="0" cy="37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endParaRPr lang="he-IL"/>
          </a:p>
        </p:txBody>
      </p:sp>
      <p:sp>
        <p:nvSpPr>
          <p:cNvPr id="46" name="Text Box 125"/>
          <p:cNvSpPr txBox="1">
            <a:spLocks noChangeArrowheads="1"/>
          </p:cNvSpPr>
          <p:nvPr/>
        </p:nvSpPr>
        <p:spPr bwMode="auto">
          <a:xfrm>
            <a:off x="7123413" y="1175361"/>
            <a:ext cx="973669" cy="9353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3</a:t>
            </a:r>
            <a:endParaRPr lang="he-IL" sz="2800" b="1" dirty="0">
              <a:latin typeface="Calibri" pitchFamily="34" charset="0"/>
            </a:endParaRPr>
          </a:p>
          <a:p>
            <a:pPr algn="ctr" rtl="0">
              <a:lnSpc>
                <a:spcPct val="55000"/>
              </a:lnSpc>
            </a:pPr>
            <a:r>
              <a:rPr lang="he-IL" sz="44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6</a:t>
            </a:r>
          </a:p>
        </p:txBody>
      </p:sp>
      <p:pic>
        <p:nvPicPr>
          <p:cNvPr id="11268" name="Picture 4" descr="צפרדע, עצוב, ירוק, דו-חיים, בעלי חיים, חשיבה, כתר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39" y="2265478"/>
            <a:ext cx="2308107" cy="374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אליפסה 1"/>
          <p:cNvSpPr/>
          <p:nvPr/>
        </p:nvSpPr>
        <p:spPr>
          <a:xfrm>
            <a:off x="447165" y="2303578"/>
            <a:ext cx="1762084" cy="8396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6" name="Text Box 125"/>
          <p:cNvSpPr txBox="1">
            <a:spLocks noChangeArrowheads="1"/>
          </p:cNvSpPr>
          <p:nvPr/>
        </p:nvSpPr>
        <p:spPr bwMode="auto">
          <a:xfrm>
            <a:off x="779548" y="2316687"/>
            <a:ext cx="973669" cy="9353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3</a:t>
            </a:r>
            <a:endParaRPr lang="he-IL" sz="2800" b="1" dirty="0">
              <a:latin typeface="Calibri" pitchFamily="34" charset="0"/>
            </a:endParaRPr>
          </a:p>
          <a:p>
            <a:pPr algn="ctr" rtl="0">
              <a:lnSpc>
                <a:spcPct val="55000"/>
              </a:lnSpc>
            </a:pPr>
            <a:r>
              <a:rPr lang="he-IL" sz="44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6</a:t>
            </a:r>
          </a:p>
        </p:txBody>
      </p:sp>
      <p:sp>
        <p:nvSpPr>
          <p:cNvPr id="61" name="Text Box 125"/>
          <p:cNvSpPr txBox="1">
            <a:spLocks noChangeArrowheads="1"/>
          </p:cNvSpPr>
          <p:nvPr/>
        </p:nvSpPr>
        <p:spPr bwMode="auto">
          <a:xfrm>
            <a:off x="7610248" y="2025217"/>
            <a:ext cx="857251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en-US" sz="2800" b="1" dirty="0">
                <a:latin typeface="Calibri" pitchFamily="34" charset="0"/>
              </a:rPr>
              <a:t>1</a:t>
            </a:r>
          </a:p>
        </p:txBody>
      </p:sp>
      <p:sp>
        <p:nvSpPr>
          <p:cNvPr id="62" name="Line 757"/>
          <p:cNvSpPr>
            <a:spLocks noChangeShapeType="1"/>
          </p:cNvSpPr>
          <p:nvPr/>
        </p:nvSpPr>
        <p:spPr bwMode="auto">
          <a:xfrm flipV="1">
            <a:off x="3427499" y="2674170"/>
            <a:ext cx="5040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/>
            <a:tailEnd type="triangle"/>
          </a:ln>
        </p:spPr>
        <p:txBody>
          <a:bodyPr>
            <a:spAutoFit/>
          </a:bodyPr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4043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267090" y="1426039"/>
            <a:ext cx="11487540" cy="48149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e-IL" b="1" dirty="0"/>
              <a:t>היכן נמקם את השבר          על הישר הנתון?</a:t>
            </a:r>
          </a:p>
          <a:p>
            <a:pPr marL="0" indent="0">
              <a:buNone/>
            </a:pPr>
            <a:endParaRPr lang="he-IL" sz="3200" b="1" dirty="0"/>
          </a:p>
          <a:p>
            <a:pPr marL="0" indent="0">
              <a:buNone/>
            </a:pPr>
            <a:endParaRPr lang="he-IL" sz="3200" b="1" dirty="0"/>
          </a:p>
          <a:p>
            <a:pPr marL="0" indent="0">
              <a:buNone/>
            </a:pPr>
            <a:r>
              <a:rPr lang="he-IL" b="1" dirty="0"/>
              <a:t>כדי לענות על השאלה </a:t>
            </a:r>
            <a:r>
              <a:rPr lang="he-IL" b="1" dirty="0" smtClean="0"/>
              <a:t>נחזור על </a:t>
            </a:r>
            <a:r>
              <a:rPr lang="he-IL" b="1" dirty="0"/>
              <a:t>מושג השבר </a:t>
            </a:r>
            <a:r>
              <a:rPr lang="he-IL" b="1" dirty="0" smtClean="0"/>
              <a:t>ואחת ממשמעויותיו:</a:t>
            </a:r>
            <a:endParaRPr lang="he-IL" b="1" dirty="0"/>
          </a:p>
          <a:p>
            <a:pPr marL="0" indent="0">
              <a:buNone/>
            </a:pPr>
            <a:r>
              <a:rPr lang="he-IL" sz="2400" b="1" dirty="0">
                <a:solidFill>
                  <a:srgbClr val="00B0F0"/>
                </a:solidFill>
              </a:rPr>
              <a:t>     </a:t>
            </a:r>
          </a:p>
          <a:p>
            <a:pPr marL="0" indent="0">
              <a:buNone/>
            </a:pPr>
            <a:r>
              <a:rPr lang="he-IL" b="1" dirty="0">
                <a:solidFill>
                  <a:srgbClr val="00B0F0"/>
                </a:solidFill>
              </a:rPr>
              <a:t>     מונה - מספר המציין כמה חלקים נלקחו מהשלם.</a:t>
            </a:r>
          </a:p>
          <a:p>
            <a:pPr marL="0" indent="0">
              <a:buNone/>
            </a:pPr>
            <a:r>
              <a:rPr lang="he-IL" b="1" dirty="0">
                <a:solidFill>
                  <a:schemeClr val="accent2"/>
                </a:solidFill>
              </a:rPr>
              <a:t>     קו השבר – סימן המפריד בין המונה </a:t>
            </a:r>
            <a:r>
              <a:rPr lang="he-IL" b="1" dirty="0" smtClean="0">
                <a:solidFill>
                  <a:schemeClr val="accent2"/>
                </a:solidFill>
              </a:rPr>
              <a:t>למכנה.</a:t>
            </a:r>
          </a:p>
          <a:p>
            <a:pPr marL="0" indent="0">
              <a:buNone/>
            </a:pPr>
            <a:r>
              <a:rPr lang="he-IL" b="1" dirty="0">
                <a:solidFill>
                  <a:schemeClr val="accent2"/>
                </a:solidFill>
              </a:rPr>
              <a:t> </a:t>
            </a:r>
            <a:r>
              <a:rPr lang="he-IL" b="1" dirty="0" smtClean="0">
                <a:solidFill>
                  <a:schemeClr val="accent2"/>
                </a:solidFill>
              </a:rPr>
              <a:t>    </a:t>
            </a:r>
            <a:r>
              <a:rPr lang="he-IL" b="1" dirty="0" smtClean="0">
                <a:solidFill>
                  <a:srgbClr val="7030A0"/>
                </a:solidFill>
              </a:rPr>
              <a:t>מכנה </a:t>
            </a:r>
            <a:r>
              <a:rPr lang="he-IL" b="1" dirty="0">
                <a:solidFill>
                  <a:srgbClr val="7030A0"/>
                </a:solidFill>
              </a:rPr>
              <a:t>- מספר המציין לכמה חלקים שווים חולק השלם.</a:t>
            </a:r>
          </a:p>
          <a:p>
            <a:pPr marL="0" indent="0">
              <a:buNone/>
            </a:pPr>
            <a:r>
              <a:rPr lang="he-IL" sz="2400" b="1" dirty="0"/>
              <a:t>       </a:t>
            </a:r>
          </a:p>
          <a:p>
            <a:pPr marL="0" indent="0">
              <a:buNone/>
            </a:pPr>
            <a:endParaRPr lang="he-IL" sz="2400" b="1" dirty="0"/>
          </a:p>
          <a:p>
            <a:pPr marL="0" indent="0">
              <a:buNone/>
            </a:pPr>
            <a:r>
              <a:rPr lang="he-IL" sz="2400" b="1" dirty="0"/>
              <a:t/>
            </a:r>
            <a:br>
              <a:rPr lang="he-IL" sz="2400" b="1" dirty="0"/>
            </a:br>
            <a:endParaRPr lang="he-IL" sz="2400" b="1" dirty="0"/>
          </a:p>
          <a:p>
            <a:endParaRPr lang="en-IL" sz="2400" b="1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9050"/>
            <a:ext cx="10515600" cy="1325563"/>
          </a:xfrm>
        </p:spPr>
        <p:txBody>
          <a:bodyPr/>
          <a:lstStyle/>
          <a:p>
            <a:r>
              <a:rPr lang="he-IL" dirty="0"/>
              <a:t>תרגול</a:t>
            </a:r>
            <a:endParaRPr lang="en-IL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p:sp>
        <p:nvSpPr>
          <p:cNvPr id="18" name="Text Box 125"/>
          <p:cNvSpPr txBox="1">
            <a:spLocks noChangeArrowheads="1"/>
          </p:cNvSpPr>
          <p:nvPr/>
        </p:nvSpPr>
        <p:spPr bwMode="auto">
          <a:xfrm>
            <a:off x="3250083" y="2081328"/>
            <a:ext cx="857251" cy="36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he-IL" b="1" dirty="0">
                <a:latin typeface="Calibri" pitchFamily="34" charset="0"/>
              </a:rPr>
              <a:t>0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20" name="Line 113"/>
          <p:cNvSpPr>
            <a:spLocks noChangeShapeType="1"/>
          </p:cNvSpPr>
          <p:nvPr/>
        </p:nvSpPr>
        <p:spPr bwMode="auto">
          <a:xfrm>
            <a:off x="3693586" y="2449513"/>
            <a:ext cx="0" cy="374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he-IL"/>
          </a:p>
        </p:txBody>
      </p:sp>
      <p:sp>
        <p:nvSpPr>
          <p:cNvPr id="22" name="Line 121"/>
          <p:cNvSpPr>
            <a:spLocks noChangeShapeType="1"/>
          </p:cNvSpPr>
          <p:nvPr/>
        </p:nvSpPr>
        <p:spPr bwMode="auto">
          <a:xfrm>
            <a:off x="8038874" y="2435460"/>
            <a:ext cx="0" cy="37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endParaRPr lang="he-IL"/>
          </a:p>
        </p:txBody>
      </p:sp>
      <p:sp>
        <p:nvSpPr>
          <p:cNvPr id="46" name="Text Box 125"/>
          <p:cNvSpPr txBox="1">
            <a:spLocks noChangeArrowheads="1"/>
          </p:cNvSpPr>
          <p:nvPr/>
        </p:nvSpPr>
        <p:spPr bwMode="auto">
          <a:xfrm>
            <a:off x="7493830" y="1306513"/>
            <a:ext cx="973669" cy="67120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en-US" b="1" dirty="0">
                <a:latin typeface="Calibri" pitchFamily="34" charset="0"/>
              </a:rPr>
              <a:t>3</a:t>
            </a:r>
            <a:endParaRPr lang="he-IL" b="1" dirty="0">
              <a:latin typeface="Calibri" pitchFamily="34" charset="0"/>
            </a:endParaRPr>
          </a:p>
          <a:p>
            <a:pPr algn="ctr" rtl="0">
              <a:lnSpc>
                <a:spcPct val="55000"/>
              </a:lnSpc>
            </a:pPr>
            <a:r>
              <a:rPr lang="he-IL" sz="32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en-US" b="1" dirty="0">
                <a:latin typeface="Calibri" pitchFamily="34" charset="0"/>
              </a:rPr>
              <a:t>6</a:t>
            </a:r>
          </a:p>
        </p:txBody>
      </p:sp>
      <p:pic>
        <p:nvPicPr>
          <p:cNvPr id="11268" name="Picture 4" descr="צפרדע, עצוב, ירוק, דו-חיים, בעלי חיים, חשיבה, כתר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75" y="534149"/>
            <a:ext cx="2308107" cy="374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אליפסה 1"/>
          <p:cNvSpPr/>
          <p:nvPr/>
        </p:nvSpPr>
        <p:spPr>
          <a:xfrm>
            <a:off x="365175" y="561709"/>
            <a:ext cx="1762084" cy="8396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6" name="Text Box 125"/>
          <p:cNvSpPr txBox="1">
            <a:spLocks noChangeArrowheads="1"/>
          </p:cNvSpPr>
          <p:nvPr/>
        </p:nvSpPr>
        <p:spPr bwMode="auto">
          <a:xfrm>
            <a:off x="714384" y="674258"/>
            <a:ext cx="973669" cy="8371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en-US" sz="2400" b="1" dirty="0">
                <a:latin typeface="Calibri" pitchFamily="34" charset="0"/>
              </a:rPr>
              <a:t>3</a:t>
            </a:r>
            <a:endParaRPr lang="he-IL" sz="2400" b="1" dirty="0">
              <a:latin typeface="Calibri" pitchFamily="34" charset="0"/>
            </a:endParaRPr>
          </a:p>
          <a:p>
            <a:pPr algn="ctr" rtl="0">
              <a:lnSpc>
                <a:spcPct val="55000"/>
              </a:lnSpc>
            </a:pPr>
            <a:r>
              <a:rPr lang="he-IL" sz="40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en-US" sz="2400" b="1" dirty="0">
                <a:latin typeface="Calibri" pitchFamily="34" charset="0"/>
              </a:rPr>
              <a:t>6</a:t>
            </a:r>
          </a:p>
        </p:txBody>
      </p:sp>
      <p:sp>
        <p:nvSpPr>
          <p:cNvPr id="61" name="Text Box 125"/>
          <p:cNvSpPr txBox="1">
            <a:spLocks noChangeArrowheads="1"/>
          </p:cNvSpPr>
          <p:nvPr/>
        </p:nvSpPr>
        <p:spPr bwMode="auto">
          <a:xfrm>
            <a:off x="7610248" y="2101417"/>
            <a:ext cx="857251" cy="36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en-US" b="1" dirty="0">
                <a:latin typeface="Calibri" pitchFamily="34" charset="0"/>
              </a:rPr>
              <a:t>1</a:t>
            </a:r>
          </a:p>
        </p:txBody>
      </p:sp>
      <p:sp>
        <p:nvSpPr>
          <p:cNvPr id="62" name="Line 757"/>
          <p:cNvSpPr>
            <a:spLocks noChangeShapeType="1"/>
          </p:cNvSpPr>
          <p:nvPr/>
        </p:nvSpPr>
        <p:spPr bwMode="auto">
          <a:xfrm flipV="1">
            <a:off x="3427499" y="2674170"/>
            <a:ext cx="5040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/>
            <a:tailEnd type="triangle"/>
          </a:ln>
        </p:spPr>
        <p:txBody>
          <a:bodyPr>
            <a:spAutoFit/>
          </a:bodyPr>
          <a:lstStyle/>
          <a:p>
            <a:endParaRPr lang="he-IL"/>
          </a:p>
        </p:txBody>
      </p:sp>
      <p:sp>
        <p:nvSpPr>
          <p:cNvPr id="15" name="Text Box 125"/>
          <p:cNvSpPr txBox="1">
            <a:spLocks noChangeArrowheads="1"/>
          </p:cNvSpPr>
          <p:nvPr/>
        </p:nvSpPr>
        <p:spPr bwMode="auto">
          <a:xfrm>
            <a:off x="10786956" y="4281872"/>
            <a:ext cx="973669" cy="16936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en-US" sz="5400" b="1" dirty="0">
                <a:solidFill>
                  <a:srgbClr val="00B0F0"/>
                </a:solidFill>
                <a:latin typeface="Calibri" pitchFamily="34" charset="0"/>
              </a:rPr>
              <a:t>3</a:t>
            </a:r>
            <a:endParaRPr lang="he-IL" sz="5400" b="1" dirty="0">
              <a:solidFill>
                <a:srgbClr val="00B0F0"/>
              </a:solidFill>
              <a:latin typeface="Calibri" pitchFamily="34" charset="0"/>
            </a:endParaRPr>
          </a:p>
          <a:p>
            <a:pPr algn="ctr" rtl="0">
              <a:lnSpc>
                <a:spcPct val="55000"/>
              </a:lnSpc>
            </a:pPr>
            <a:r>
              <a:rPr lang="he-IL" sz="8000" b="1" dirty="0">
                <a:solidFill>
                  <a:schemeClr val="accent2"/>
                </a:solidFill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en-US" sz="5400" b="1" dirty="0">
                <a:solidFill>
                  <a:srgbClr val="7030A0"/>
                </a:solidFill>
                <a:latin typeface="Calibri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5704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29644" y="938508"/>
            <a:ext cx="11639940" cy="54405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e-IL" b="1" dirty="0"/>
              <a:t>היכן נמקם את השבר          על הישר הנתון?</a:t>
            </a:r>
          </a:p>
          <a:p>
            <a:pPr marL="0" indent="0">
              <a:buNone/>
            </a:pPr>
            <a:r>
              <a:rPr lang="he-IL" b="1" dirty="0" smtClean="0"/>
              <a:t>המכנה </a:t>
            </a:r>
            <a:r>
              <a:rPr lang="he-IL" b="1" dirty="0"/>
              <a:t>בשבר הוא 6 ולכן, תחילה נחלק את </a:t>
            </a:r>
            <a:r>
              <a:rPr lang="he-IL" b="1" dirty="0" smtClean="0"/>
              <a:t>קטע היחידה </a:t>
            </a:r>
            <a:r>
              <a:rPr lang="he-IL" b="1" dirty="0"/>
              <a:t>ל</a:t>
            </a:r>
            <a:r>
              <a:rPr lang="en-US" b="1" dirty="0"/>
              <a:t> 6- </a:t>
            </a:r>
            <a:r>
              <a:rPr lang="he-IL" b="1" dirty="0"/>
              <a:t>חלקים </a:t>
            </a:r>
            <a:r>
              <a:rPr lang="he-IL" b="1" dirty="0" smtClean="0"/>
              <a:t>שווים.</a:t>
            </a:r>
            <a:endParaRPr lang="he-IL" b="1" dirty="0"/>
          </a:p>
          <a:p>
            <a:pPr marL="0" indent="0">
              <a:buNone/>
            </a:pPr>
            <a:r>
              <a:rPr lang="he-IL" b="1" dirty="0"/>
              <a:t>גודל הקפיצה </a:t>
            </a:r>
            <a:r>
              <a:rPr lang="he-IL" b="1" dirty="0" smtClean="0"/>
              <a:t>שווה ל-        </a:t>
            </a:r>
            <a:endParaRPr lang="he-IL" b="1" dirty="0"/>
          </a:p>
          <a:p>
            <a:pPr marL="0" indent="0">
              <a:buNone/>
            </a:pPr>
            <a:r>
              <a:rPr lang="he-IL" b="1" dirty="0"/>
              <a:t>כך </a:t>
            </a:r>
            <a:r>
              <a:rPr lang="he-IL" b="1" dirty="0" smtClean="0"/>
              <a:t>שבשנת הראשונה נכתוב   0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b="1" dirty="0" smtClean="0"/>
              <a:t>בשנת השנייה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b="1" dirty="0" smtClean="0"/>
              <a:t>בשנת השלישית</a:t>
            </a:r>
            <a:endParaRPr lang="he-IL" b="1" dirty="0"/>
          </a:p>
          <a:p>
            <a:pPr marL="0" indent="0">
              <a:lnSpc>
                <a:spcPct val="200000"/>
              </a:lnSpc>
              <a:buNone/>
            </a:pPr>
            <a:r>
              <a:rPr lang="he-IL" b="1" dirty="0" smtClean="0"/>
              <a:t>ובשנת </a:t>
            </a:r>
            <a:r>
              <a:rPr lang="he-IL" b="1" dirty="0" smtClean="0"/>
              <a:t>הרביעית </a:t>
            </a:r>
            <a:endParaRPr lang="he-IL" b="1" dirty="0"/>
          </a:p>
          <a:p>
            <a:pPr>
              <a:lnSpc>
                <a:spcPct val="150000"/>
              </a:lnSpc>
            </a:pPr>
            <a:endParaRPr lang="en-IL" b="1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694" y="398117"/>
            <a:ext cx="10515600" cy="565741"/>
          </a:xfrm>
        </p:spPr>
        <p:txBody>
          <a:bodyPr>
            <a:normAutofit fontScale="90000"/>
          </a:bodyPr>
          <a:lstStyle/>
          <a:p>
            <a:r>
              <a:rPr lang="he-IL" dirty="0"/>
              <a:t>תרגול</a:t>
            </a:r>
            <a:endParaRPr lang="en-IL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p:sp>
        <p:nvSpPr>
          <p:cNvPr id="34" name="Text Box 125"/>
          <p:cNvSpPr txBox="1">
            <a:spLocks noChangeArrowheads="1"/>
          </p:cNvSpPr>
          <p:nvPr/>
        </p:nvSpPr>
        <p:spPr bwMode="auto">
          <a:xfrm>
            <a:off x="2562206" y="3724635"/>
            <a:ext cx="857251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he-IL" sz="3600" b="1" dirty="0">
                <a:latin typeface="Calibri" pitchFamily="34" charset="0"/>
              </a:rPr>
              <a:t>0</a:t>
            </a:r>
            <a:endParaRPr lang="en-US" sz="3600" b="1" dirty="0">
              <a:latin typeface="Calibri" pitchFamily="34" charset="0"/>
            </a:endParaRPr>
          </a:p>
        </p:txBody>
      </p:sp>
      <p:sp>
        <p:nvSpPr>
          <p:cNvPr id="35" name="Text Box 126"/>
          <p:cNvSpPr txBox="1">
            <a:spLocks noChangeArrowheads="1"/>
          </p:cNvSpPr>
          <p:nvPr/>
        </p:nvSpPr>
        <p:spPr bwMode="auto">
          <a:xfrm>
            <a:off x="6773310" y="3687805"/>
            <a:ext cx="1039284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he-IL" sz="3600" b="1" dirty="0">
                <a:latin typeface="Calibri" pitchFamily="34" charset="0"/>
              </a:rPr>
              <a:t>1</a:t>
            </a:r>
            <a:endParaRPr lang="en-US" sz="3600" b="1" dirty="0">
              <a:latin typeface="Calibri" pitchFamily="34" charset="0"/>
            </a:endParaRPr>
          </a:p>
        </p:txBody>
      </p:sp>
      <p:sp>
        <p:nvSpPr>
          <p:cNvPr id="36" name="Line 121"/>
          <p:cNvSpPr>
            <a:spLocks noChangeShapeType="1"/>
          </p:cNvSpPr>
          <p:nvPr/>
        </p:nvSpPr>
        <p:spPr bwMode="auto">
          <a:xfrm>
            <a:off x="4562567" y="4676495"/>
            <a:ext cx="0" cy="237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endParaRPr lang="he-IL"/>
          </a:p>
        </p:txBody>
      </p:sp>
      <p:sp>
        <p:nvSpPr>
          <p:cNvPr id="37" name="Line 121"/>
          <p:cNvSpPr>
            <a:spLocks noChangeShapeType="1"/>
          </p:cNvSpPr>
          <p:nvPr/>
        </p:nvSpPr>
        <p:spPr bwMode="auto">
          <a:xfrm>
            <a:off x="3789038" y="4651095"/>
            <a:ext cx="0" cy="237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endParaRPr lang="he-IL"/>
          </a:p>
        </p:txBody>
      </p:sp>
      <p:sp>
        <p:nvSpPr>
          <p:cNvPr id="40" name="Line 113"/>
          <p:cNvSpPr>
            <a:spLocks noChangeShapeType="1"/>
          </p:cNvSpPr>
          <p:nvPr/>
        </p:nvSpPr>
        <p:spPr bwMode="auto">
          <a:xfrm>
            <a:off x="2993117" y="4471713"/>
            <a:ext cx="0" cy="41211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he-IL"/>
          </a:p>
        </p:txBody>
      </p:sp>
      <p:sp>
        <p:nvSpPr>
          <p:cNvPr id="41" name="Line 121"/>
          <p:cNvSpPr>
            <a:spLocks noChangeShapeType="1"/>
          </p:cNvSpPr>
          <p:nvPr/>
        </p:nvSpPr>
        <p:spPr bwMode="auto">
          <a:xfrm>
            <a:off x="7313117" y="4427095"/>
            <a:ext cx="0" cy="41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endParaRPr lang="he-IL"/>
          </a:p>
        </p:txBody>
      </p:sp>
      <p:sp>
        <p:nvSpPr>
          <p:cNvPr id="43" name="Line 121"/>
          <p:cNvSpPr>
            <a:spLocks noChangeShapeType="1"/>
          </p:cNvSpPr>
          <p:nvPr/>
        </p:nvSpPr>
        <p:spPr bwMode="auto">
          <a:xfrm>
            <a:off x="5286467" y="4644745"/>
            <a:ext cx="0" cy="237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endParaRPr lang="he-IL"/>
          </a:p>
        </p:txBody>
      </p:sp>
      <p:sp>
        <p:nvSpPr>
          <p:cNvPr id="44" name="Line 121"/>
          <p:cNvSpPr>
            <a:spLocks noChangeShapeType="1"/>
          </p:cNvSpPr>
          <p:nvPr/>
        </p:nvSpPr>
        <p:spPr bwMode="auto">
          <a:xfrm>
            <a:off x="5986526" y="4638395"/>
            <a:ext cx="0" cy="237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endParaRPr lang="he-IL"/>
          </a:p>
        </p:txBody>
      </p:sp>
      <p:sp>
        <p:nvSpPr>
          <p:cNvPr id="45" name="Line 121"/>
          <p:cNvSpPr>
            <a:spLocks noChangeShapeType="1"/>
          </p:cNvSpPr>
          <p:nvPr/>
        </p:nvSpPr>
        <p:spPr bwMode="auto">
          <a:xfrm>
            <a:off x="6731927" y="4638395"/>
            <a:ext cx="0" cy="237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endParaRPr lang="he-IL"/>
          </a:p>
        </p:txBody>
      </p:sp>
      <p:sp>
        <p:nvSpPr>
          <p:cNvPr id="51" name="Text Box 125"/>
          <p:cNvSpPr txBox="1">
            <a:spLocks noChangeArrowheads="1"/>
          </p:cNvSpPr>
          <p:nvPr/>
        </p:nvSpPr>
        <p:spPr bwMode="auto">
          <a:xfrm>
            <a:off x="3332616" y="3709324"/>
            <a:ext cx="857251" cy="9353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1</a:t>
            </a:r>
            <a:endParaRPr lang="he-IL" sz="2800" b="1" dirty="0">
              <a:latin typeface="Calibri" pitchFamily="34" charset="0"/>
            </a:endParaRPr>
          </a:p>
          <a:p>
            <a:pPr algn="ctr" rtl="0">
              <a:lnSpc>
                <a:spcPct val="55000"/>
              </a:lnSpc>
            </a:pPr>
            <a:r>
              <a:rPr lang="he-IL" sz="44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6</a:t>
            </a:r>
          </a:p>
        </p:txBody>
      </p:sp>
      <p:sp>
        <p:nvSpPr>
          <p:cNvPr id="52" name="Text Box 125"/>
          <p:cNvSpPr txBox="1">
            <a:spLocks noChangeArrowheads="1"/>
          </p:cNvSpPr>
          <p:nvPr/>
        </p:nvSpPr>
        <p:spPr bwMode="auto">
          <a:xfrm>
            <a:off x="4112441" y="3709324"/>
            <a:ext cx="857251" cy="9353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2</a:t>
            </a:r>
            <a:endParaRPr lang="he-IL" sz="2800" b="1" dirty="0">
              <a:latin typeface="Calibri" pitchFamily="34" charset="0"/>
            </a:endParaRPr>
          </a:p>
          <a:p>
            <a:pPr algn="ctr" rtl="0">
              <a:lnSpc>
                <a:spcPct val="55000"/>
              </a:lnSpc>
            </a:pPr>
            <a:r>
              <a:rPr lang="he-IL" sz="44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6</a:t>
            </a:r>
          </a:p>
        </p:txBody>
      </p:sp>
      <p:sp>
        <p:nvSpPr>
          <p:cNvPr id="53" name="Text Box 125"/>
          <p:cNvSpPr txBox="1">
            <a:spLocks noChangeArrowheads="1"/>
          </p:cNvSpPr>
          <p:nvPr/>
        </p:nvSpPr>
        <p:spPr bwMode="auto">
          <a:xfrm>
            <a:off x="4857396" y="3795964"/>
            <a:ext cx="857251" cy="9353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3</a:t>
            </a:r>
            <a:endParaRPr lang="he-IL" sz="2800" b="1" dirty="0">
              <a:latin typeface="Calibri" pitchFamily="34" charset="0"/>
            </a:endParaRPr>
          </a:p>
          <a:p>
            <a:pPr algn="ctr" rtl="0">
              <a:lnSpc>
                <a:spcPct val="55000"/>
              </a:lnSpc>
            </a:pPr>
            <a:r>
              <a:rPr lang="he-IL" sz="44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6</a:t>
            </a:r>
          </a:p>
        </p:txBody>
      </p:sp>
      <p:sp>
        <p:nvSpPr>
          <p:cNvPr id="54" name="Text Box 125"/>
          <p:cNvSpPr txBox="1">
            <a:spLocks noChangeArrowheads="1"/>
          </p:cNvSpPr>
          <p:nvPr/>
        </p:nvSpPr>
        <p:spPr bwMode="auto">
          <a:xfrm>
            <a:off x="5540860" y="3751067"/>
            <a:ext cx="857251" cy="9353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4</a:t>
            </a:r>
            <a:endParaRPr lang="he-IL" sz="2800" b="1" dirty="0">
              <a:latin typeface="Calibri" pitchFamily="34" charset="0"/>
            </a:endParaRPr>
          </a:p>
          <a:p>
            <a:pPr algn="ctr" rtl="0">
              <a:lnSpc>
                <a:spcPct val="55000"/>
              </a:lnSpc>
            </a:pPr>
            <a:r>
              <a:rPr lang="he-IL" sz="44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6</a:t>
            </a:r>
          </a:p>
        </p:txBody>
      </p:sp>
      <p:sp>
        <p:nvSpPr>
          <p:cNvPr id="55" name="Text Box 125"/>
          <p:cNvSpPr txBox="1">
            <a:spLocks noChangeArrowheads="1"/>
          </p:cNvSpPr>
          <p:nvPr/>
        </p:nvSpPr>
        <p:spPr bwMode="auto">
          <a:xfrm>
            <a:off x="6288760" y="3706494"/>
            <a:ext cx="857251" cy="9353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5</a:t>
            </a:r>
            <a:endParaRPr lang="he-IL" sz="2800" b="1" dirty="0">
              <a:latin typeface="Calibri" pitchFamily="34" charset="0"/>
            </a:endParaRPr>
          </a:p>
          <a:p>
            <a:pPr algn="ctr" rtl="0">
              <a:lnSpc>
                <a:spcPct val="55000"/>
              </a:lnSpc>
            </a:pPr>
            <a:r>
              <a:rPr lang="he-IL" sz="44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6</a:t>
            </a:r>
          </a:p>
        </p:txBody>
      </p:sp>
      <p:sp>
        <p:nvSpPr>
          <p:cNvPr id="46" name="Text Box 125"/>
          <p:cNvSpPr txBox="1">
            <a:spLocks noChangeArrowheads="1"/>
          </p:cNvSpPr>
          <p:nvPr/>
        </p:nvSpPr>
        <p:spPr bwMode="auto">
          <a:xfrm>
            <a:off x="7929012" y="813026"/>
            <a:ext cx="759863" cy="8371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en-US" sz="2400" b="1" dirty="0">
                <a:latin typeface="Calibri" pitchFamily="34" charset="0"/>
              </a:rPr>
              <a:t>3</a:t>
            </a:r>
            <a:endParaRPr lang="he-IL" sz="2400" b="1" dirty="0">
              <a:latin typeface="Calibri" pitchFamily="34" charset="0"/>
            </a:endParaRPr>
          </a:p>
          <a:p>
            <a:pPr algn="ctr" rtl="0">
              <a:lnSpc>
                <a:spcPct val="55000"/>
              </a:lnSpc>
            </a:pPr>
            <a:r>
              <a:rPr lang="he-IL" sz="40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en-US" sz="2400" b="1" dirty="0">
                <a:solidFill>
                  <a:srgbClr val="FFC000"/>
                </a:solidFill>
                <a:latin typeface="Calibri" pitchFamily="34" charset="0"/>
              </a:rPr>
              <a:t>6</a:t>
            </a:r>
          </a:p>
        </p:txBody>
      </p:sp>
      <p:pic>
        <p:nvPicPr>
          <p:cNvPr id="11268" name="Picture 4" descr="צפרדע, עצוב, ירוק, דו-חיים, בעלי חיים, חשיבה, כתר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22" y="2209800"/>
            <a:ext cx="2308107" cy="389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אליפסה 1"/>
          <p:cNvSpPr/>
          <p:nvPr/>
        </p:nvSpPr>
        <p:spPr>
          <a:xfrm>
            <a:off x="292715" y="2261116"/>
            <a:ext cx="1762084" cy="8396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6" name="Text Box 125"/>
          <p:cNvSpPr txBox="1">
            <a:spLocks noChangeArrowheads="1"/>
          </p:cNvSpPr>
          <p:nvPr/>
        </p:nvSpPr>
        <p:spPr bwMode="auto">
          <a:xfrm>
            <a:off x="644934" y="2287162"/>
            <a:ext cx="973669" cy="9353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3</a:t>
            </a:r>
            <a:endParaRPr lang="he-IL" sz="2800" b="1" dirty="0">
              <a:latin typeface="Calibri" pitchFamily="34" charset="0"/>
            </a:endParaRPr>
          </a:p>
          <a:p>
            <a:pPr algn="ctr" rtl="0">
              <a:lnSpc>
                <a:spcPct val="55000"/>
              </a:lnSpc>
            </a:pPr>
            <a:r>
              <a:rPr lang="he-IL" sz="44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en-US" sz="2800" b="1" dirty="0">
                <a:solidFill>
                  <a:srgbClr val="FFC000"/>
                </a:solidFill>
                <a:latin typeface="Calibri" pitchFamily="34" charset="0"/>
              </a:rPr>
              <a:t>6</a:t>
            </a:r>
          </a:p>
        </p:txBody>
      </p:sp>
      <p:sp>
        <p:nvSpPr>
          <p:cNvPr id="3" name="אליפסה 2"/>
          <p:cNvSpPr/>
          <p:nvPr/>
        </p:nvSpPr>
        <p:spPr>
          <a:xfrm>
            <a:off x="4969692" y="3688757"/>
            <a:ext cx="571168" cy="101443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7" name="Text Box 125"/>
          <p:cNvSpPr txBox="1">
            <a:spLocks noChangeArrowheads="1"/>
          </p:cNvSpPr>
          <p:nvPr/>
        </p:nvSpPr>
        <p:spPr bwMode="auto">
          <a:xfrm>
            <a:off x="7929012" y="2000989"/>
            <a:ext cx="857251" cy="8371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en-US" sz="2400" b="1" dirty="0">
                <a:latin typeface="Calibri" pitchFamily="34" charset="0"/>
              </a:rPr>
              <a:t>1</a:t>
            </a:r>
            <a:endParaRPr lang="he-IL" sz="2400" b="1" dirty="0">
              <a:latin typeface="Calibri" pitchFamily="34" charset="0"/>
            </a:endParaRPr>
          </a:p>
          <a:p>
            <a:pPr algn="ctr" rtl="0">
              <a:lnSpc>
                <a:spcPct val="55000"/>
              </a:lnSpc>
            </a:pPr>
            <a:r>
              <a:rPr lang="he-IL" sz="40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en-US" sz="2400" b="1" dirty="0">
                <a:latin typeface="Calibri" pitchFamily="34" charset="0"/>
              </a:rPr>
              <a:t>6</a:t>
            </a:r>
          </a:p>
        </p:txBody>
      </p:sp>
      <p:sp>
        <p:nvSpPr>
          <p:cNvPr id="58" name="Text Box 125"/>
          <p:cNvSpPr txBox="1">
            <a:spLocks noChangeArrowheads="1"/>
          </p:cNvSpPr>
          <p:nvPr/>
        </p:nvSpPr>
        <p:spPr bwMode="auto">
          <a:xfrm>
            <a:off x="8470523" y="3230371"/>
            <a:ext cx="857251" cy="8371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en-US" sz="2400" b="1" dirty="0">
                <a:latin typeface="Calibri" pitchFamily="34" charset="0"/>
              </a:rPr>
              <a:t>1</a:t>
            </a:r>
            <a:endParaRPr lang="he-IL" sz="2400" b="1" dirty="0">
              <a:latin typeface="Calibri" pitchFamily="34" charset="0"/>
            </a:endParaRPr>
          </a:p>
          <a:p>
            <a:pPr algn="ctr" rtl="0">
              <a:lnSpc>
                <a:spcPct val="55000"/>
              </a:lnSpc>
            </a:pPr>
            <a:r>
              <a:rPr lang="he-IL" sz="40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en-US" sz="2400" b="1" dirty="0">
                <a:latin typeface="Calibri" pitchFamily="34" charset="0"/>
              </a:rPr>
              <a:t>6</a:t>
            </a:r>
          </a:p>
        </p:txBody>
      </p:sp>
      <p:sp>
        <p:nvSpPr>
          <p:cNvPr id="59" name="Text Box 125"/>
          <p:cNvSpPr txBox="1">
            <a:spLocks noChangeArrowheads="1"/>
          </p:cNvSpPr>
          <p:nvPr/>
        </p:nvSpPr>
        <p:spPr bwMode="auto">
          <a:xfrm>
            <a:off x="8470902" y="4135967"/>
            <a:ext cx="857251" cy="8371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en-US" sz="2400" b="1" dirty="0">
                <a:latin typeface="Calibri" pitchFamily="34" charset="0"/>
              </a:rPr>
              <a:t>2</a:t>
            </a:r>
            <a:endParaRPr lang="he-IL" sz="2400" b="1" dirty="0">
              <a:latin typeface="Calibri" pitchFamily="34" charset="0"/>
            </a:endParaRPr>
          </a:p>
          <a:p>
            <a:pPr algn="ctr" rtl="0">
              <a:lnSpc>
                <a:spcPct val="55000"/>
              </a:lnSpc>
            </a:pPr>
            <a:r>
              <a:rPr lang="he-IL" sz="40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en-US" sz="2400" b="1" dirty="0">
                <a:latin typeface="Calibri" pitchFamily="34" charset="0"/>
              </a:rPr>
              <a:t>6</a:t>
            </a:r>
          </a:p>
        </p:txBody>
      </p:sp>
      <p:sp>
        <p:nvSpPr>
          <p:cNvPr id="60" name="Text Box 125"/>
          <p:cNvSpPr txBox="1">
            <a:spLocks noChangeArrowheads="1"/>
          </p:cNvSpPr>
          <p:nvPr/>
        </p:nvSpPr>
        <p:spPr bwMode="auto">
          <a:xfrm>
            <a:off x="8498416" y="5058019"/>
            <a:ext cx="857251" cy="8371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en-US" sz="2400" b="1" dirty="0">
                <a:latin typeface="Calibri" pitchFamily="34" charset="0"/>
              </a:rPr>
              <a:t>3</a:t>
            </a:r>
            <a:endParaRPr lang="he-IL" sz="2400" b="1" dirty="0">
              <a:latin typeface="Calibri" pitchFamily="34" charset="0"/>
            </a:endParaRPr>
          </a:p>
          <a:p>
            <a:pPr algn="ctr" rtl="0">
              <a:lnSpc>
                <a:spcPct val="55000"/>
              </a:lnSpc>
            </a:pPr>
            <a:r>
              <a:rPr lang="he-IL" sz="40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en-US" sz="2400" b="1" dirty="0">
                <a:latin typeface="Calibri" pitchFamily="34" charset="0"/>
              </a:rPr>
              <a:t>6</a:t>
            </a:r>
          </a:p>
        </p:txBody>
      </p:sp>
      <p:sp>
        <p:nvSpPr>
          <p:cNvPr id="42" name="Line 757"/>
          <p:cNvSpPr>
            <a:spLocks noChangeShapeType="1"/>
          </p:cNvSpPr>
          <p:nvPr/>
        </p:nvSpPr>
        <p:spPr bwMode="auto">
          <a:xfrm flipV="1">
            <a:off x="2630380" y="4974097"/>
            <a:ext cx="5040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/>
            <a:tailEnd type="triangle"/>
          </a:ln>
        </p:spPr>
        <p:txBody>
          <a:bodyPr>
            <a:spAutoFit/>
          </a:bodyPr>
          <a:lstStyle/>
          <a:p>
            <a:endParaRPr lang="he-IL"/>
          </a:p>
        </p:txBody>
      </p:sp>
      <p:sp>
        <p:nvSpPr>
          <p:cNvPr id="5" name="תרשים זרימה: מחבר 4"/>
          <p:cNvSpPr/>
          <p:nvPr/>
        </p:nvSpPr>
        <p:spPr>
          <a:xfrm>
            <a:off x="2935967" y="4830912"/>
            <a:ext cx="112297" cy="15319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0" name="תרשים זרימה: מחבר 29"/>
          <p:cNvSpPr/>
          <p:nvPr/>
        </p:nvSpPr>
        <p:spPr>
          <a:xfrm>
            <a:off x="3717017" y="4849962"/>
            <a:ext cx="112297" cy="15319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1" name="תרשים זרימה: מחבר 30"/>
          <p:cNvSpPr/>
          <p:nvPr/>
        </p:nvSpPr>
        <p:spPr>
          <a:xfrm>
            <a:off x="5221967" y="4869012"/>
            <a:ext cx="112297" cy="15319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2" name="תרשים זרימה: מחבר 31"/>
          <p:cNvSpPr/>
          <p:nvPr/>
        </p:nvSpPr>
        <p:spPr>
          <a:xfrm>
            <a:off x="4498067" y="4880402"/>
            <a:ext cx="112297" cy="16851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3" name="תרשים זרימה: מחבר 32"/>
          <p:cNvSpPr/>
          <p:nvPr/>
        </p:nvSpPr>
        <p:spPr>
          <a:xfrm>
            <a:off x="5926817" y="4881712"/>
            <a:ext cx="112297" cy="15319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8" name="תרשים זרימה: מחבר 37"/>
          <p:cNvSpPr/>
          <p:nvPr/>
        </p:nvSpPr>
        <p:spPr>
          <a:xfrm>
            <a:off x="7260317" y="4849962"/>
            <a:ext cx="112297" cy="15319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9" name="תרשים זרימה: מחבר 38"/>
          <p:cNvSpPr/>
          <p:nvPr/>
        </p:nvSpPr>
        <p:spPr>
          <a:xfrm>
            <a:off x="6669767" y="4869012"/>
            <a:ext cx="112297" cy="15319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8965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 animBg="1"/>
      <p:bldP spid="37" grpId="0" animBg="1"/>
      <p:bldP spid="40" grpId="0" animBg="1"/>
      <p:bldP spid="41" grpId="0" animBg="1"/>
      <p:bldP spid="43" grpId="0" animBg="1"/>
      <p:bldP spid="44" grpId="0" animBg="1"/>
      <p:bldP spid="45" grpId="0" animBg="1"/>
      <p:bldP spid="51" grpId="0"/>
      <p:bldP spid="52" grpId="0"/>
      <p:bldP spid="53" grpId="0"/>
      <p:bldP spid="54" grpId="0"/>
      <p:bldP spid="55" grpId="0"/>
      <p:bldP spid="46" grpId="0"/>
      <p:bldP spid="3" grpId="0" animBg="1"/>
      <p:bldP spid="57" grpId="0"/>
      <p:bldP spid="58" grpId="0"/>
      <p:bldP spid="59" grpId="0"/>
      <p:bldP spid="60" grpId="0"/>
      <p:bldP spid="42" grpId="0" animBg="1"/>
      <p:bldP spid="5" grpId="0" animBg="1"/>
      <p:bldP spid="30" grpId="0" animBg="1"/>
      <p:bldP spid="31" grpId="0" animBg="1"/>
      <p:bldP spid="32" grpId="0" animBg="1"/>
      <p:bldP spid="33" grpId="0" animBg="1"/>
      <p:bldP spid="38" grpId="0" animBg="1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8813" y="1918476"/>
            <a:ext cx="9572625" cy="3844925"/>
          </a:xfrm>
        </p:spPr>
        <p:txBody>
          <a:bodyPr>
            <a:normAutofit/>
          </a:bodyPr>
          <a:lstStyle/>
          <a:p>
            <a:pPr algn="r"/>
            <a:endParaRPr lang="he-IL" dirty="0"/>
          </a:p>
          <a:p>
            <a:pPr algn="r"/>
            <a:endParaRPr lang="he-IL" dirty="0"/>
          </a:p>
          <a:p>
            <a:pPr algn="r"/>
            <a:endParaRPr lang="he-IL" dirty="0"/>
          </a:p>
          <a:p>
            <a:pPr algn="r"/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851" y="398117"/>
            <a:ext cx="1017545" cy="927216"/>
          </a:xfrm>
          <a:prstGeom prst="rect">
            <a:avLst/>
          </a:prstGeom>
        </p:spPr>
      </p:pic>
      <p:grpSp>
        <p:nvGrpSpPr>
          <p:cNvPr id="33" name="קבוצה 32"/>
          <p:cNvGrpSpPr/>
          <p:nvPr/>
        </p:nvGrpSpPr>
        <p:grpSpPr>
          <a:xfrm>
            <a:off x="1454305" y="1559064"/>
            <a:ext cx="9735898" cy="772569"/>
            <a:chOff x="1344445" y="2517913"/>
            <a:chExt cx="9735897" cy="772569"/>
          </a:xfrm>
        </p:grpSpPr>
        <p:cxnSp>
          <p:nvCxnSpPr>
            <p:cNvPr id="35" name="מחבר ישר 34"/>
            <p:cNvCxnSpPr/>
            <p:nvPr/>
          </p:nvCxnSpPr>
          <p:spPr>
            <a:xfrm>
              <a:off x="10695709" y="2540216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מחבר ישר 35"/>
            <p:cNvCxnSpPr/>
            <p:nvPr/>
          </p:nvCxnSpPr>
          <p:spPr>
            <a:xfrm>
              <a:off x="6086749" y="2530992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מחבר ישר 36"/>
            <p:cNvCxnSpPr/>
            <p:nvPr/>
          </p:nvCxnSpPr>
          <p:spPr>
            <a:xfrm>
              <a:off x="2368334" y="2517913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מחבר ישר 37"/>
            <p:cNvCxnSpPr/>
            <p:nvPr/>
          </p:nvCxnSpPr>
          <p:spPr>
            <a:xfrm>
              <a:off x="1477789" y="2521768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1344445" y="2614884"/>
              <a:ext cx="40640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2800" dirty="0"/>
                <a:t>0</a:t>
              </a:r>
            </a:p>
          </p:txBody>
        </p:sp>
        <p:cxnSp>
          <p:nvCxnSpPr>
            <p:cNvPr id="40" name="מחבר ישר 39"/>
            <p:cNvCxnSpPr/>
            <p:nvPr/>
          </p:nvCxnSpPr>
          <p:spPr>
            <a:xfrm>
              <a:off x="3375874" y="2526376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מחבר ישר 40"/>
            <p:cNvCxnSpPr/>
            <p:nvPr/>
          </p:nvCxnSpPr>
          <p:spPr>
            <a:xfrm>
              <a:off x="4307205" y="2526372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מחבר ישר 41"/>
            <p:cNvCxnSpPr/>
            <p:nvPr/>
          </p:nvCxnSpPr>
          <p:spPr>
            <a:xfrm>
              <a:off x="5221605" y="2526368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מחבר ישר 42"/>
            <p:cNvCxnSpPr/>
            <p:nvPr/>
          </p:nvCxnSpPr>
          <p:spPr>
            <a:xfrm>
              <a:off x="7016537" y="2543308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מחבר ישר 43"/>
            <p:cNvCxnSpPr/>
            <p:nvPr/>
          </p:nvCxnSpPr>
          <p:spPr>
            <a:xfrm>
              <a:off x="8024077" y="2551771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מחבר ישר 44"/>
            <p:cNvCxnSpPr/>
            <p:nvPr/>
          </p:nvCxnSpPr>
          <p:spPr>
            <a:xfrm>
              <a:off x="8955408" y="2551767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מחבר ישר 45"/>
            <p:cNvCxnSpPr/>
            <p:nvPr/>
          </p:nvCxnSpPr>
          <p:spPr>
            <a:xfrm>
              <a:off x="9869808" y="2551763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2083676" y="2598728"/>
              <a:ext cx="598063" cy="369332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</a:ln>
          </p:spPr>
          <p:txBody>
            <a:bodyPr wrap="square" rtlCol="1">
              <a:spAutoFit/>
            </a:bodyPr>
            <a:lstStyle/>
            <a:p>
              <a:pPr algn="ctr" rtl="0"/>
              <a:endParaRPr lang="he-IL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099552" y="2610056"/>
              <a:ext cx="589579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endParaRPr lang="he-IL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044737" y="2635720"/>
              <a:ext cx="618075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endParaRPr lang="he-IL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933739" y="2627248"/>
              <a:ext cx="590371" cy="369332"/>
            </a:xfrm>
            <a:prstGeom prst="rect">
              <a:avLst/>
            </a:prstGeom>
            <a:noFill/>
            <a:ln w="22225">
              <a:solidFill>
                <a:schemeClr val="accent1"/>
              </a:solidFill>
            </a:ln>
          </p:spPr>
          <p:txBody>
            <a:bodyPr wrap="square" rtlCol="1">
              <a:spAutoFit/>
            </a:bodyPr>
            <a:lstStyle/>
            <a:p>
              <a:pPr algn="ctr"/>
              <a:endParaRPr lang="he-IL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771010" y="2644151"/>
              <a:ext cx="655772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endParaRPr lang="he-IL" dirty="0"/>
            </a:p>
            <a:p>
              <a:pPr algn="ctr"/>
              <a:endParaRPr lang="he-IL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856468" y="2651743"/>
              <a:ext cx="641137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endParaRPr lang="he-IL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699075" y="2650836"/>
              <a:ext cx="592704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endParaRPr lang="he-IL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9624271" y="2650836"/>
              <a:ext cx="598839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endParaRPr lang="he-IL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0312195" y="2680075"/>
              <a:ext cx="76814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dirty="0"/>
                <a:t>1</a:t>
              </a:r>
            </a:p>
          </p:txBody>
        </p:sp>
      </p:grpSp>
      <p:sp>
        <p:nvSpPr>
          <p:cNvPr id="57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 txBox="1">
            <a:spLocks/>
          </p:cNvSpPr>
          <p:nvPr/>
        </p:nvSpPr>
        <p:spPr>
          <a:xfrm>
            <a:off x="1035725" y="3200876"/>
            <a:ext cx="10718800" cy="330783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sz="3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60000"/>
              </a:lnSpc>
            </a:pPr>
            <a:r>
              <a:rPr lang="he-IL" dirty="0" smtClean="0"/>
              <a:t>חשבו</a:t>
            </a:r>
            <a:r>
              <a:rPr lang="he-IL" dirty="0"/>
              <a:t>, מה גודל המרווח (הפרש)  בין שתי שנתות סמוכות בישר המספרים הנתון?</a:t>
            </a:r>
          </a:p>
          <a:p>
            <a:pPr algn="r">
              <a:lnSpc>
                <a:spcPct val="160000"/>
              </a:lnSpc>
            </a:pPr>
            <a:r>
              <a:rPr lang="he-IL" dirty="0"/>
              <a:t>השלימו את המספרים החסרים על ישר המספרים.</a:t>
            </a:r>
          </a:p>
          <a:p>
            <a:pPr algn="r">
              <a:lnSpc>
                <a:spcPct val="160000"/>
              </a:lnSpc>
            </a:pPr>
            <a:r>
              <a:rPr lang="he-IL" dirty="0"/>
              <a:t>שימו לב, כאשר נעים ימינה על </a:t>
            </a:r>
            <a:r>
              <a:rPr lang="he-IL" dirty="0" smtClean="0"/>
              <a:t>הישר הזה </a:t>
            </a:r>
            <a:r>
              <a:rPr lang="he-IL" dirty="0"/>
              <a:t>ערך המספר גדל וכאשר נעים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he-IL" dirty="0" smtClean="0"/>
              <a:t>שמאלה </a:t>
            </a:r>
            <a:r>
              <a:rPr lang="he-IL" dirty="0"/>
              <a:t>על הישר ערך המספר קטן.</a:t>
            </a:r>
          </a:p>
        </p:txBody>
      </p:sp>
      <p:cxnSp>
        <p:nvCxnSpPr>
          <p:cNvPr id="59" name="מחבר ישר 58"/>
          <p:cNvCxnSpPr/>
          <p:nvPr/>
        </p:nvCxnSpPr>
        <p:spPr>
          <a:xfrm>
            <a:off x="1410296" y="1545985"/>
            <a:ext cx="9572625" cy="13079"/>
          </a:xfrm>
          <a:prstGeom prst="line">
            <a:avLst/>
          </a:prstGeom>
          <a:ln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694" y="398117"/>
            <a:ext cx="10515600" cy="565741"/>
          </a:xfrm>
        </p:spPr>
        <p:txBody>
          <a:bodyPr>
            <a:normAutofit fontScale="90000"/>
          </a:bodyPr>
          <a:lstStyle/>
          <a:p>
            <a:r>
              <a:rPr lang="he-IL" dirty="0"/>
              <a:t>תרגול</a:t>
            </a:r>
            <a:endParaRPr lang="en-IL" dirty="0"/>
          </a:p>
        </p:txBody>
      </p:sp>
      <p:sp>
        <p:nvSpPr>
          <p:cNvPr id="34" name="Text Box 125"/>
          <p:cNvSpPr txBox="1">
            <a:spLocks noChangeArrowheads="1"/>
          </p:cNvSpPr>
          <p:nvPr/>
        </p:nvSpPr>
        <p:spPr bwMode="auto">
          <a:xfrm>
            <a:off x="3062143" y="1832543"/>
            <a:ext cx="857251" cy="8388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2</a:t>
            </a:r>
            <a:endParaRPr lang="he-IL" sz="2800" b="1" dirty="0">
              <a:latin typeface="Calibri" pitchFamily="34" charset="0"/>
            </a:endParaRPr>
          </a:p>
          <a:p>
            <a:pPr algn="ctr" rtl="0">
              <a:lnSpc>
                <a:spcPct val="55000"/>
              </a:lnSpc>
            </a:pPr>
            <a:r>
              <a:rPr lang="he-IL" sz="28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10</a:t>
            </a:r>
          </a:p>
        </p:txBody>
      </p:sp>
      <p:sp>
        <p:nvSpPr>
          <p:cNvPr id="60" name="Text Box 125"/>
          <p:cNvSpPr txBox="1">
            <a:spLocks noChangeArrowheads="1"/>
          </p:cNvSpPr>
          <p:nvPr/>
        </p:nvSpPr>
        <p:spPr bwMode="auto">
          <a:xfrm>
            <a:off x="4017678" y="1832543"/>
            <a:ext cx="857251" cy="8388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3</a:t>
            </a:r>
            <a:endParaRPr lang="he-IL" sz="2800" b="1" dirty="0">
              <a:latin typeface="Calibri" pitchFamily="34" charset="0"/>
            </a:endParaRPr>
          </a:p>
          <a:p>
            <a:pPr algn="ctr" rtl="0">
              <a:lnSpc>
                <a:spcPct val="55000"/>
              </a:lnSpc>
            </a:pPr>
            <a:r>
              <a:rPr lang="he-IL" sz="28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10</a:t>
            </a:r>
          </a:p>
        </p:txBody>
      </p:sp>
      <p:sp>
        <p:nvSpPr>
          <p:cNvPr id="61" name="Text Box 125"/>
          <p:cNvSpPr txBox="1">
            <a:spLocks noChangeArrowheads="1"/>
          </p:cNvSpPr>
          <p:nvPr/>
        </p:nvSpPr>
        <p:spPr bwMode="auto">
          <a:xfrm>
            <a:off x="5780220" y="1782828"/>
            <a:ext cx="857251" cy="8388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5</a:t>
            </a:r>
            <a:endParaRPr lang="he-IL" sz="2800" b="1" dirty="0">
              <a:latin typeface="Calibri" pitchFamily="34" charset="0"/>
            </a:endParaRPr>
          </a:p>
          <a:p>
            <a:pPr algn="ctr" rtl="0">
              <a:lnSpc>
                <a:spcPct val="55000"/>
              </a:lnSpc>
            </a:pPr>
            <a:r>
              <a:rPr lang="he-IL" sz="28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10</a:t>
            </a:r>
          </a:p>
        </p:txBody>
      </p:sp>
      <p:sp>
        <p:nvSpPr>
          <p:cNvPr id="62" name="Text Box 125"/>
          <p:cNvSpPr txBox="1">
            <a:spLocks noChangeArrowheads="1"/>
          </p:cNvSpPr>
          <p:nvPr/>
        </p:nvSpPr>
        <p:spPr bwMode="auto">
          <a:xfrm>
            <a:off x="6697772" y="1814008"/>
            <a:ext cx="857251" cy="8388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6</a:t>
            </a:r>
            <a:endParaRPr lang="he-IL" sz="2800" b="1" dirty="0">
              <a:latin typeface="Calibri" pitchFamily="34" charset="0"/>
            </a:endParaRPr>
          </a:p>
          <a:p>
            <a:pPr algn="ctr" rtl="0">
              <a:lnSpc>
                <a:spcPct val="55000"/>
              </a:lnSpc>
            </a:pPr>
            <a:r>
              <a:rPr lang="he-IL" sz="28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10</a:t>
            </a:r>
          </a:p>
        </p:txBody>
      </p:sp>
      <p:sp>
        <p:nvSpPr>
          <p:cNvPr id="63" name="Text Box 125"/>
          <p:cNvSpPr txBox="1">
            <a:spLocks noChangeArrowheads="1"/>
          </p:cNvSpPr>
          <p:nvPr/>
        </p:nvSpPr>
        <p:spPr bwMode="auto">
          <a:xfrm>
            <a:off x="7708052" y="1814007"/>
            <a:ext cx="857251" cy="8388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7</a:t>
            </a:r>
            <a:endParaRPr lang="he-IL" sz="2800" b="1" dirty="0">
              <a:latin typeface="Calibri" pitchFamily="34" charset="0"/>
            </a:endParaRPr>
          </a:p>
          <a:p>
            <a:pPr algn="ctr" rtl="0">
              <a:lnSpc>
                <a:spcPct val="55000"/>
              </a:lnSpc>
            </a:pPr>
            <a:r>
              <a:rPr lang="he-IL" sz="28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10</a:t>
            </a:r>
          </a:p>
        </p:txBody>
      </p:sp>
      <p:sp>
        <p:nvSpPr>
          <p:cNvPr id="64" name="Text Box 125"/>
          <p:cNvSpPr txBox="1">
            <a:spLocks noChangeArrowheads="1"/>
          </p:cNvSpPr>
          <p:nvPr/>
        </p:nvSpPr>
        <p:spPr bwMode="auto">
          <a:xfrm>
            <a:off x="8636643" y="1850458"/>
            <a:ext cx="857251" cy="8032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8</a:t>
            </a:r>
            <a:endParaRPr lang="he-IL" sz="2800" b="1" dirty="0">
              <a:latin typeface="Calibri" pitchFamily="34" charset="0"/>
            </a:endParaRPr>
          </a:p>
          <a:p>
            <a:pPr algn="ctr" rtl="0">
              <a:lnSpc>
                <a:spcPct val="55000"/>
              </a:lnSpc>
            </a:pPr>
            <a:r>
              <a:rPr lang="he-IL" sz="28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10</a:t>
            </a:r>
          </a:p>
        </p:txBody>
      </p:sp>
      <p:sp>
        <p:nvSpPr>
          <p:cNvPr id="65" name="Text Box 125"/>
          <p:cNvSpPr txBox="1">
            <a:spLocks noChangeArrowheads="1"/>
          </p:cNvSpPr>
          <p:nvPr/>
        </p:nvSpPr>
        <p:spPr bwMode="auto">
          <a:xfrm>
            <a:off x="9557805" y="1832543"/>
            <a:ext cx="857251" cy="8388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9</a:t>
            </a:r>
            <a:endParaRPr lang="he-IL" sz="2800" b="1" dirty="0">
              <a:latin typeface="Calibri" pitchFamily="34" charset="0"/>
            </a:endParaRPr>
          </a:p>
          <a:p>
            <a:pPr algn="ctr" rtl="0">
              <a:lnSpc>
                <a:spcPct val="55000"/>
              </a:lnSpc>
            </a:pPr>
            <a:r>
              <a:rPr lang="he-IL" sz="28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10</a:t>
            </a:r>
          </a:p>
        </p:txBody>
      </p:sp>
      <p:pic>
        <p:nvPicPr>
          <p:cNvPr id="66" name="Picture 4" descr="מגדל בעלי חיים צפרדעים, צפרדעים, עלים, קרפדה, טבע, בעלי חיים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629" y="4082225"/>
            <a:ext cx="2131647" cy="269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54305" y="414257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3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4256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</p:childTnLst>
        </p:cTn>
      </p:par>
    </p:tnLst>
    <p:bldLst>
      <p:bldP spid="34" grpId="0"/>
      <p:bldP spid="60" grpId="0"/>
      <p:bldP spid="61" grpId="0"/>
      <p:bldP spid="62" grpId="0"/>
      <p:bldP spid="63" grpId="0"/>
      <p:bldP spid="64" grpId="0"/>
      <p:bldP spid="6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8813" y="4213081"/>
            <a:ext cx="9572625" cy="1550320"/>
          </a:xfrm>
        </p:spPr>
        <p:txBody>
          <a:bodyPr>
            <a:normAutofit/>
          </a:bodyPr>
          <a:lstStyle/>
          <a:p>
            <a:pPr algn="r"/>
            <a:endParaRPr lang="he-IL" dirty="0"/>
          </a:p>
          <a:p>
            <a:pPr algn="r"/>
            <a:endParaRPr lang="he-IL" dirty="0"/>
          </a:p>
          <a:p>
            <a:pPr algn="r"/>
            <a:endParaRPr lang="he-IL" dirty="0"/>
          </a:p>
          <a:p>
            <a:pPr algn="r"/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51" y="398117"/>
            <a:ext cx="1017545" cy="927216"/>
          </a:xfrm>
          <a:prstGeom prst="rect">
            <a:avLst/>
          </a:prstGeom>
        </p:spPr>
      </p:pic>
      <p:grpSp>
        <p:nvGrpSpPr>
          <p:cNvPr id="33" name="קבוצה 32"/>
          <p:cNvGrpSpPr/>
          <p:nvPr/>
        </p:nvGrpSpPr>
        <p:grpSpPr>
          <a:xfrm>
            <a:off x="1548950" y="2068919"/>
            <a:ext cx="9734671" cy="1080345"/>
            <a:chOff x="1345112" y="2517913"/>
            <a:chExt cx="9734670" cy="1080345"/>
          </a:xfrm>
        </p:grpSpPr>
        <p:cxnSp>
          <p:nvCxnSpPr>
            <p:cNvPr id="35" name="מחבר ישר 34"/>
            <p:cNvCxnSpPr/>
            <p:nvPr/>
          </p:nvCxnSpPr>
          <p:spPr>
            <a:xfrm>
              <a:off x="10695709" y="2540216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מחבר ישר 35"/>
            <p:cNvCxnSpPr/>
            <p:nvPr/>
          </p:nvCxnSpPr>
          <p:spPr>
            <a:xfrm>
              <a:off x="6086749" y="2530992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מחבר ישר 36"/>
            <p:cNvCxnSpPr/>
            <p:nvPr/>
          </p:nvCxnSpPr>
          <p:spPr>
            <a:xfrm>
              <a:off x="2368334" y="2517913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מחבר ישר 37"/>
            <p:cNvCxnSpPr/>
            <p:nvPr/>
          </p:nvCxnSpPr>
          <p:spPr>
            <a:xfrm>
              <a:off x="1477789" y="2521768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1345112" y="2653928"/>
              <a:ext cx="40640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2800" dirty="0"/>
                <a:t>0</a:t>
              </a:r>
            </a:p>
          </p:txBody>
        </p:sp>
        <p:cxnSp>
          <p:nvCxnSpPr>
            <p:cNvPr id="40" name="מחבר ישר 39"/>
            <p:cNvCxnSpPr/>
            <p:nvPr/>
          </p:nvCxnSpPr>
          <p:spPr>
            <a:xfrm>
              <a:off x="3375874" y="2526376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מחבר ישר 40"/>
            <p:cNvCxnSpPr/>
            <p:nvPr/>
          </p:nvCxnSpPr>
          <p:spPr>
            <a:xfrm>
              <a:off x="4307205" y="2526372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מחבר ישר 41"/>
            <p:cNvCxnSpPr/>
            <p:nvPr/>
          </p:nvCxnSpPr>
          <p:spPr>
            <a:xfrm>
              <a:off x="5221605" y="2526368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מחבר ישר 42"/>
            <p:cNvCxnSpPr/>
            <p:nvPr/>
          </p:nvCxnSpPr>
          <p:spPr>
            <a:xfrm>
              <a:off x="7016537" y="2543308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מחבר ישר 43"/>
            <p:cNvCxnSpPr/>
            <p:nvPr/>
          </p:nvCxnSpPr>
          <p:spPr>
            <a:xfrm>
              <a:off x="8024077" y="2551771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מחבר ישר 44"/>
            <p:cNvCxnSpPr/>
            <p:nvPr/>
          </p:nvCxnSpPr>
          <p:spPr>
            <a:xfrm>
              <a:off x="8955408" y="2551767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מחבר ישר 45"/>
            <p:cNvCxnSpPr/>
            <p:nvPr/>
          </p:nvCxnSpPr>
          <p:spPr>
            <a:xfrm>
              <a:off x="9869808" y="2551763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2083676" y="2598728"/>
              <a:ext cx="598063" cy="523220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</a:ln>
          </p:spPr>
          <p:txBody>
            <a:bodyPr wrap="square" rtlCol="1">
              <a:spAutoFit/>
            </a:bodyPr>
            <a:lstStyle/>
            <a:p>
              <a:pPr algn="ctr" rtl="0"/>
              <a:endParaRPr lang="he-IL" sz="28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099552" y="2610056"/>
              <a:ext cx="589579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endParaRPr lang="he-IL" sz="28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044737" y="2635720"/>
              <a:ext cx="618075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endParaRPr lang="he-IL" sz="28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933739" y="2627248"/>
              <a:ext cx="590371" cy="523220"/>
            </a:xfrm>
            <a:prstGeom prst="rect">
              <a:avLst/>
            </a:prstGeom>
            <a:noFill/>
            <a:ln w="22225">
              <a:solidFill>
                <a:schemeClr val="accent1"/>
              </a:solidFill>
            </a:ln>
          </p:spPr>
          <p:txBody>
            <a:bodyPr wrap="square" rtlCol="1">
              <a:spAutoFit/>
            </a:bodyPr>
            <a:lstStyle/>
            <a:p>
              <a:pPr algn="ctr"/>
              <a:endParaRPr lang="he-IL" sz="28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771010" y="2644151"/>
              <a:ext cx="655772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endParaRPr lang="he-IL" sz="2800" dirty="0"/>
            </a:p>
            <a:p>
              <a:pPr algn="ctr"/>
              <a:endParaRPr lang="he-IL" sz="28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856468" y="2651743"/>
              <a:ext cx="64113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endParaRPr lang="he-IL" sz="28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699075" y="2650836"/>
              <a:ext cx="59270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endParaRPr lang="he-IL" sz="28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9624271" y="2650836"/>
              <a:ext cx="598839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endParaRPr lang="he-IL" sz="28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0311635" y="2685282"/>
              <a:ext cx="76814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dirty="0"/>
                <a:t>1</a:t>
              </a:r>
            </a:p>
          </p:txBody>
        </p:sp>
      </p:grpSp>
      <p:sp>
        <p:nvSpPr>
          <p:cNvPr id="57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 txBox="1">
            <a:spLocks/>
          </p:cNvSpPr>
          <p:nvPr/>
        </p:nvSpPr>
        <p:spPr>
          <a:xfrm>
            <a:off x="4815931" y="3009963"/>
            <a:ext cx="6457120" cy="3307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sz="3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he-IL" dirty="0"/>
          </a:p>
          <a:p>
            <a:pPr algn="r"/>
            <a:endParaRPr lang="he-IL" dirty="0"/>
          </a:p>
          <a:p>
            <a:pPr algn="r">
              <a:lnSpc>
                <a:spcPct val="160000"/>
              </a:lnSpc>
            </a:pPr>
            <a:r>
              <a:rPr lang="he-IL" dirty="0" smtClean="0"/>
              <a:t>גודל </a:t>
            </a:r>
            <a:r>
              <a:rPr lang="he-IL" dirty="0"/>
              <a:t>המרווח ( ההפרש ) בין שתי שנתות סמוכות הוא </a:t>
            </a:r>
          </a:p>
        </p:txBody>
      </p:sp>
      <p:cxnSp>
        <p:nvCxnSpPr>
          <p:cNvPr id="59" name="מחבר ישר 58"/>
          <p:cNvCxnSpPr/>
          <p:nvPr/>
        </p:nvCxnSpPr>
        <p:spPr>
          <a:xfrm>
            <a:off x="1488126" y="2081619"/>
            <a:ext cx="9572625" cy="13079"/>
          </a:xfrm>
          <a:prstGeom prst="line">
            <a:avLst/>
          </a:prstGeom>
          <a:ln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1598" y="398117"/>
            <a:ext cx="8727695" cy="565741"/>
          </a:xfrm>
        </p:spPr>
        <p:txBody>
          <a:bodyPr>
            <a:normAutofit fontScale="90000"/>
          </a:bodyPr>
          <a:lstStyle/>
          <a:p>
            <a:r>
              <a:rPr lang="he-IL" dirty="0"/>
              <a:t>תרגול</a:t>
            </a:r>
            <a:endParaRPr lang="en-IL" dirty="0"/>
          </a:p>
        </p:txBody>
      </p:sp>
      <p:sp>
        <p:nvSpPr>
          <p:cNvPr id="34" name="Text Box 125"/>
          <p:cNvSpPr txBox="1">
            <a:spLocks noChangeArrowheads="1"/>
          </p:cNvSpPr>
          <p:nvPr/>
        </p:nvSpPr>
        <p:spPr bwMode="auto">
          <a:xfrm>
            <a:off x="3156121" y="2137788"/>
            <a:ext cx="857251" cy="8032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2</a:t>
            </a:r>
            <a:endParaRPr lang="he-IL" sz="2800" b="1" dirty="0">
              <a:latin typeface="Calibri" pitchFamily="34" charset="0"/>
            </a:endParaRPr>
          </a:p>
          <a:p>
            <a:pPr algn="ctr" rtl="0">
              <a:lnSpc>
                <a:spcPct val="55000"/>
              </a:lnSpc>
            </a:pPr>
            <a:r>
              <a:rPr lang="he-IL" sz="28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10</a:t>
            </a:r>
          </a:p>
        </p:txBody>
      </p:sp>
      <p:sp>
        <p:nvSpPr>
          <p:cNvPr id="60" name="Text Box 125"/>
          <p:cNvSpPr txBox="1">
            <a:spLocks noChangeArrowheads="1"/>
          </p:cNvSpPr>
          <p:nvPr/>
        </p:nvSpPr>
        <p:spPr bwMode="auto">
          <a:xfrm>
            <a:off x="4111656" y="2137788"/>
            <a:ext cx="857251" cy="8032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3</a:t>
            </a:r>
            <a:endParaRPr lang="he-IL" sz="2800" b="1" dirty="0">
              <a:latin typeface="Calibri" pitchFamily="34" charset="0"/>
            </a:endParaRPr>
          </a:p>
          <a:p>
            <a:pPr algn="ctr" rtl="0">
              <a:lnSpc>
                <a:spcPct val="55000"/>
              </a:lnSpc>
            </a:pPr>
            <a:r>
              <a:rPr lang="he-IL" sz="28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10</a:t>
            </a:r>
          </a:p>
        </p:txBody>
      </p:sp>
      <p:sp>
        <p:nvSpPr>
          <p:cNvPr id="61" name="Text Box 125"/>
          <p:cNvSpPr txBox="1">
            <a:spLocks noChangeArrowheads="1"/>
          </p:cNvSpPr>
          <p:nvPr/>
        </p:nvSpPr>
        <p:spPr bwMode="auto">
          <a:xfrm>
            <a:off x="5874198" y="2137788"/>
            <a:ext cx="857251" cy="8032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5</a:t>
            </a:r>
            <a:endParaRPr lang="he-IL" sz="2800" b="1" dirty="0">
              <a:latin typeface="Calibri" pitchFamily="34" charset="0"/>
            </a:endParaRPr>
          </a:p>
          <a:p>
            <a:pPr algn="ctr" rtl="0">
              <a:lnSpc>
                <a:spcPct val="55000"/>
              </a:lnSpc>
            </a:pPr>
            <a:r>
              <a:rPr lang="he-IL" sz="28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10</a:t>
            </a:r>
          </a:p>
        </p:txBody>
      </p:sp>
      <p:sp>
        <p:nvSpPr>
          <p:cNvPr id="62" name="Text Box 125"/>
          <p:cNvSpPr txBox="1">
            <a:spLocks noChangeArrowheads="1"/>
          </p:cNvSpPr>
          <p:nvPr/>
        </p:nvSpPr>
        <p:spPr bwMode="auto">
          <a:xfrm>
            <a:off x="6791750" y="2137788"/>
            <a:ext cx="857251" cy="8032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6</a:t>
            </a:r>
            <a:endParaRPr lang="he-IL" sz="2800" b="1" dirty="0">
              <a:latin typeface="Calibri" pitchFamily="34" charset="0"/>
            </a:endParaRPr>
          </a:p>
          <a:p>
            <a:pPr algn="ctr" rtl="0">
              <a:lnSpc>
                <a:spcPct val="55000"/>
              </a:lnSpc>
            </a:pPr>
            <a:r>
              <a:rPr lang="he-IL" sz="28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10</a:t>
            </a:r>
          </a:p>
        </p:txBody>
      </p:sp>
      <p:sp>
        <p:nvSpPr>
          <p:cNvPr id="63" name="Text Box 125"/>
          <p:cNvSpPr txBox="1">
            <a:spLocks noChangeArrowheads="1"/>
          </p:cNvSpPr>
          <p:nvPr/>
        </p:nvSpPr>
        <p:spPr bwMode="auto">
          <a:xfrm>
            <a:off x="7802030" y="2137788"/>
            <a:ext cx="857251" cy="8032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7</a:t>
            </a:r>
            <a:endParaRPr lang="he-IL" sz="2800" b="1" dirty="0">
              <a:latin typeface="Calibri" pitchFamily="34" charset="0"/>
            </a:endParaRPr>
          </a:p>
          <a:p>
            <a:pPr algn="ctr" rtl="0">
              <a:lnSpc>
                <a:spcPct val="55000"/>
              </a:lnSpc>
            </a:pPr>
            <a:r>
              <a:rPr lang="he-IL" sz="28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10</a:t>
            </a:r>
          </a:p>
        </p:txBody>
      </p:sp>
      <p:sp>
        <p:nvSpPr>
          <p:cNvPr id="64" name="Text Box 125"/>
          <p:cNvSpPr txBox="1">
            <a:spLocks noChangeArrowheads="1"/>
          </p:cNvSpPr>
          <p:nvPr/>
        </p:nvSpPr>
        <p:spPr bwMode="auto">
          <a:xfrm>
            <a:off x="8730621" y="2137788"/>
            <a:ext cx="857251" cy="8032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8</a:t>
            </a:r>
            <a:endParaRPr lang="he-IL" sz="2800" b="1" dirty="0">
              <a:latin typeface="Calibri" pitchFamily="34" charset="0"/>
            </a:endParaRPr>
          </a:p>
          <a:p>
            <a:pPr algn="ctr" rtl="0">
              <a:lnSpc>
                <a:spcPct val="55000"/>
              </a:lnSpc>
            </a:pPr>
            <a:r>
              <a:rPr lang="he-IL" sz="28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10</a:t>
            </a:r>
          </a:p>
        </p:txBody>
      </p:sp>
      <p:sp>
        <p:nvSpPr>
          <p:cNvPr id="65" name="Text Box 125"/>
          <p:cNvSpPr txBox="1">
            <a:spLocks noChangeArrowheads="1"/>
          </p:cNvSpPr>
          <p:nvPr/>
        </p:nvSpPr>
        <p:spPr bwMode="auto">
          <a:xfrm>
            <a:off x="9651783" y="2137788"/>
            <a:ext cx="857251" cy="8032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9</a:t>
            </a:r>
            <a:endParaRPr lang="he-IL" sz="2800" b="1" dirty="0">
              <a:latin typeface="Calibri" pitchFamily="34" charset="0"/>
            </a:endParaRPr>
          </a:p>
          <a:p>
            <a:pPr algn="ctr" rtl="0">
              <a:lnSpc>
                <a:spcPct val="55000"/>
              </a:lnSpc>
            </a:pPr>
            <a:r>
              <a:rPr lang="he-IL" sz="28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10</a:t>
            </a:r>
          </a:p>
        </p:txBody>
      </p:sp>
      <p:sp>
        <p:nvSpPr>
          <p:cNvPr id="67" name="Text Box 125"/>
          <p:cNvSpPr txBox="1">
            <a:spLocks noChangeArrowheads="1"/>
          </p:cNvSpPr>
          <p:nvPr/>
        </p:nvSpPr>
        <p:spPr bwMode="auto">
          <a:xfrm>
            <a:off x="2982060" y="4103277"/>
            <a:ext cx="857251" cy="9353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2</a:t>
            </a:r>
            <a:endParaRPr lang="he-IL" sz="2800" b="1" dirty="0">
              <a:latin typeface="Calibri" pitchFamily="34" charset="0"/>
            </a:endParaRPr>
          </a:p>
          <a:p>
            <a:pPr algn="ctr" rtl="0">
              <a:lnSpc>
                <a:spcPct val="55000"/>
              </a:lnSpc>
            </a:pPr>
            <a:r>
              <a:rPr lang="he-IL" sz="44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10</a:t>
            </a:r>
          </a:p>
        </p:txBody>
      </p:sp>
      <p:sp>
        <p:nvSpPr>
          <p:cNvPr id="68" name="Text Box 125"/>
          <p:cNvSpPr txBox="1">
            <a:spLocks noChangeArrowheads="1"/>
          </p:cNvSpPr>
          <p:nvPr/>
        </p:nvSpPr>
        <p:spPr bwMode="auto">
          <a:xfrm>
            <a:off x="1630011" y="4163315"/>
            <a:ext cx="988489" cy="9353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3</a:t>
            </a:r>
            <a:endParaRPr lang="he-IL" sz="2800" b="1" dirty="0">
              <a:latin typeface="Calibri" pitchFamily="34" charset="0"/>
            </a:endParaRPr>
          </a:p>
          <a:p>
            <a:pPr algn="ctr" rtl="0">
              <a:lnSpc>
                <a:spcPct val="55000"/>
              </a:lnSpc>
            </a:pPr>
            <a:r>
              <a:rPr lang="he-IL" sz="44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10</a:t>
            </a:r>
          </a:p>
        </p:txBody>
      </p:sp>
      <p:sp>
        <p:nvSpPr>
          <p:cNvPr id="69" name="Text Box 125"/>
          <p:cNvSpPr txBox="1">
            <a:spLocks noChangeArrowheads="1"/>
          </p:cNvSpPr>
          <p:nvPr/>
        </p:nvSpPr>
        <p:spPr bwMode="auto">
          <a:xfrm>
            <a:off x="4242650" y="4103277"/>
            <a:ext cx="857251" cy="9353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1</a:t>
            </a:r>
            <a:endParaRPr lang="he-IL" sz="2800" b="1" dirty="0">
              <a:latin typeface="Calibri" pitchFamily="34" charset="0"/>
            </a:endParaRPr>
          </a:p>
          <a:p>
            <a:pPr algn="ctr" rtl="0">
              <a:lnSpc>
                <a:spcPct val="55000"/>
              </a:lnSpc>
            </a:pPr>
            <a:r>
              <a:rPr lang="he-IL" sz="44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10</a:t>
            </a:r>
          </a:p>
        </p:txBody>
      </p:sp>
      <p:sp>
        <p:nvSpPr>
          <p:cNvPr id="70" name="Text Box 125"/>
          <p:cNvSpPr txBox="1">
            <a:spLocks noChangeArrowheads="1"/>
          </p:cNvSpPr>
          <p:nvPr/>
        </p:nvSpPr>
        <p:spPr bwMode="auto">
          <a:xfrm>
            <a:off x="7189510" y="5332599"/>
            <a:ext cx="857251" cy="9353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1</a:t>
            </a:r>
            <a:endParaRPr lang="he-IL" sz="2800" b="1" dirty="0">
              <a:latin typeface="Calibri" pitchFamily="34" charset="0"/>
            </a:endParaRPr>
          </a:p>
          <a:p>
            <a:pPr algn="ctr" rtl="0">
              <a:lnSpc>
                <a:spcPct val="55000"/>
              </a:lnSpc>
            </a:pPr>
            <a:r>
              <a:rPr lang="he-IL" sz="44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10</a:t>
            </a:r>
          </a:p>
        </p:txBody>
      </p:sp>
      <p:sp>
        <p:nvSpPr>
          <p:cNvPr id="2" name="חיסור 1"/>
          <p:cNvSpPr/>
          <p:nvPr/>
        </p:nvSpPr>
        <p:spPr>
          <a:xfrm>
            <a:off x="2612586" y="4438345"/>
            <a:ext cx="228463" cy="14354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3600"/>
          </a:p>
        </p:txBody>
      </p:sp>
      <p:sp>
        <p:nvSpPr>
          <p:cNvPr id="3" name="שווה 2"/>
          <p:cNvSpPr/>
          <p:nvPr/>
        </p:nvSpPr>
        <p:spPr>
          <a:xfrm>
            <a:off x="3852728" y="4285380"/>
            <a:ext cx="451042" cy="360809"/>
          </a:xfrm>
          <a:prstGeom prst="mathEqual">
            <a:avLst/>
          </a:prstGeom>
          <a:ln w="1270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3200">
              <a:solidFill>
                <a:schemeClr val="tx1"/>
              </a:solidFill>
            </a:endParaRPr>
          </a:p>
        </p:txBody>
      </p:sp>
      <p:pic>
        <p:nvPicPr>
          <p:cNvPr id="71" name="Picture 4" descr="מגדל בעלי חיים צפרדעים, צפרדעים, עלים, קרפדה, טבע, בעלי חיי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629" y="4082225"/>
            <a:ext cx="2131647" cy="269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6" descr="צפרדעים Kawaii, גשם, יפני, חילזון, קשת, טיפות גשם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98"/>
          <a:stretch/>
        </p:blipFill>
        <p:spPr bwMode="auto">
          <a:xfrm>
            <a:off x="-1047843" y="0"/>
            <a:ext cx="4234965" cy="172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 Box 125"/>
          <p:cNvSpPr txBox="1">
            <a:spLocks noChangeArrowheads="1"/>
          </p:cNvSpPr>
          <p:nvPr/>
        </p:nvSpPr>
        <p:spPr bwMode="auto">
          <a:xfrm>
            <a:off x="2189875" y="2137788"/>
            <a:ext cx="857251" cy="803297"/>
          </a:xfrm>
          <a:prstGeom prst="rect">
            <a:avLst/>
          </a:prstGeom>
          <a:solidFill>
            <a:srgbClr val="00B0F0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1</a:t>
            </a:r>
            <a:endParaRPr lang="he-IL" sz="2800" b="1" dirty="0">
              <a:latin typeface="Calibri" pitchFamily="34" charset="0"/>
            </a:endParaRPr>
          </a:p>
          <a:p>
            <a:pPr algn="ctr" rtl="0">
              <a:lnSpc>
                <a:spcPct val="55000"/>
              </a:lnSpc>
            </a:pPr>
            <a:r>
              <a:rPr lang="he-IL" sz="28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10</a:t>
            </a:r>
          </a:p>
        </p:txBody>
      </p:sp>
      <p:sp>
        <p:nvSpPr>
          <p:cNvPr id="77" name="Text Box 125"/>
          <p:cNvSpPr txBox="1">
            <a:spLocks noChangeArrowheads="1"/>
          </p:cNvSpPr>
          <p:nvPr/>
        </p:nvSpPr>
        <p:spPr bwMode="auto">
          <a:xfrm>
            <a:off x="5048332" y="2137788"/>
            <a:ext cx="768520" cy="803297"/>
          </a:xfrm>
          <a:prstGeom prst="rect">
            <a:avLst/>
          </a:prstGeom>
          <a:solidFill>
            <a:srgbClr val="00B0F0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4</a:t>
            </a:r>
            <a:endParaRPr lang="he-IL" sz="2800" b="1" dirty="0">
              <a:latin typeface="Calibri" pitchFamily="34" charset="0"/>
            </a:endParaRPr>
          </a:p>
          <a:p>
            <a:pPr algn="ctr" rtl="0">
              <a:lnSpc>
                <a:spcPct val="55000"/>
              </a:lnSpc>
            </a:pPr>
            <a:r>
              <a:rPr lang="he-IL" sz="28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02878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0" grpId="0"/>
      <p:bldP spid="61" grpId="0"/>
      <p:bldP spid="62" grpId="0"/>
      <p:bldP spid="63" grpId="0"/>
      <p:bldP spid="64" grpId="0"/>
      <p:bldP spid="65" grpId="0"/>
      <p:bldP spid="67" grpId="0"/>
      <p:bldP spid="68" grpId="0"/>
      <p:bldP spid="69" grpId="0"/>
      <p:bldP spid="70" grpId="0"/>
      <p:bldP spid="2" grpId="0" animBg="1"/>
      <p:bldP spid="3" grpId="0" animBg="1"/>
      <p:bldP spid="76" grpId="0" animBg="1"/>
      <p:bldP spid="7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Box 125"/>
          <p:cNvSpPr txBox="1">
            <a:spLocks noChangeArrowheads="1"/>
          </p:cNvSpPr>
          <p:nvPr/>
        </p:nvSpPr>
        <p:spPr bwMode="auto">
          <a:xfrm>
            <a:off x="7535325" y="2967038"/>
            <a:ext cx="847781" cy="8371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en-US" sz="2400" b="1" dirty="0">
                <a:latin typeface="Calibri" pitchFamily="34" charset="0"/>
              </a:rPr>
              <a:t>2</a:t>
            </a:r>
            <a:endParaRPr lang="he-IL" sz="2400" b="1" dirty="0">
              <a:latin typeface="Calibri" pitchFamily="34" charset="0"/>
            </a:endParaRPr>
          </a:p>
          <a:p>
            <a:pPr algn="ctr" rtl="0">
              <a:lnSpc>
                <a:spcPct val="55000"/>
              </a:lnSpc>
            </a:pPr>
            <a:r>
              <a:rPr lang="he-IL" sz="40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en-US" sz="2400" b="1" dirty="0">
                <a:latin typeface="Calibri" pitchFamily="34" charset="0"/>
              </a:rPr>
              <a:t>3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9268" y="1023922"/>
            <a:ext cx="10801350" cy="5834077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he-IL" dirty="0"/>
              <a:t>בקצה הימני של כל ישר ציירו חץ.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he-IL" dirty="0" smtClean="0"/>
              <a:t>סמנו </a:t>
            </a:r>
            <a:r>
              <a:rPr lang="he-IL" dirty="0"/>
              <a:t>על </a:t>
            </a:r>
            <a:r>
              <a:rPr lang="he-IL" dirty="0" smtClean="0"/>
              <a:t>הישר הראשון 4 שנתות שהמרווחים ביניהם שווים.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he-IL" dirty="0" smtClean="0"/>
              <a:t>כתבו </a:t>
            </a:r>
            <a:r>
              <a:rPr lang="he-IL" dirty="0"/>
              <a:t>מעל השנת השמאלי  ביותר </a:t>
            </a:r>
            <a:r>
              <a:rPr lang="he-IL" dirty="0" smtClean="0"/>
              <a:t>0 </a:t>
            </a:r>
            <a:r>
              <a:rPr lang="he-IL" dirty="0"/>
              <a:t>ומעל השנת הימני ביותר </a:t>
            </a:r>
            <a:r>
              <a:rPr lang="he-IL" dirty="0" smtClean="0"/>
              <a:t>1.</a:t>
            </a:r>
            <a:endParaRPr lang="he-IL" dirty="0"/>
          </a:p>
          <a:p>
            <a:pPr marL="514350" indent="-514350">
              <a:lnSpc>
                <a:spcPct val="90000"/>
              </a:lnSpc>
              <a:buAutoNum type="arabicPeriod"/>
            </a:pPr>
            <a:r>
              <a:rPr lang="he-IL" dirty="0" smtClean="0"/>
              <a:t>אילו </a:t>
            </a:r>
            <a:r>
              <a:rPr lang="he-IL" dirty="0"/>
              <a:t>שברים </a:t>
            </a:r>
            <a:r>
              <a:rPr lang="he-IL" dirty="0" smtClean="0"/>
              <a:t>מיוצגים על ידי השנתות בישר המספרים הזה</a:t>
            </a:r>
            <a:r>
              <a:rPr lang="he-IL" dirty="0" smtClean="0"/>
              <a:t>?</a:t>
            </a:r>
          </a:p>
          <a:p>
            <a:pPr marL="0" indent="0">
              <a:lnSpc>
                <a:spcPct val="90000"/>
              </a:lnSpc>
              <a:buNone/>
            </a:pPr>
            <a:endParaRPr lang="he-IL" dirty="0" smtClean="0"/>
          </a:p>
          <a:p>
            <a:pPr marL="0" indent="0">
              <a:buNone/>
            </a:pP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he-IL" dirty="0" smtClean="0"/>
              <a:t>סמנו </a:t>
            </a:r>
            <a:r>
              <a:rPr lang="he-IL" dirty="0"/>
              <a:t>על הישר </a:t>
            </a:r>
            <a:r>
              <a:rPr lang="he-IL" dirty="0" smtClean="0"/>
              <a:t>השני 5 </a:t>
            </a:r>
            <a:r>
              <a:rPr lang="he-IL" dirty="0"/>
              <a:t>שנתות שהמרווחים ביניהם שווים.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he-IL" dirty="0"/>
              <a:t>כתבו מעל השנת השמאלי  ביותר 0 ומעל השנת הימני ביותר 1.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he-IL" dirty="0" smtClean="0">
                <a:solidFill>
                  <a:srgbClr val="FF0000"/>
                </a:solidFill>
              </a:rPr>
              <a:t>2. </a:t>
            </a:r>
            <a:r>
              <a:rPr lang="he-IL" dirty="0" smtClean="0"/>
              <a:t> </a:t>
            </a:r>
            <a:r>
              <a:rPr lang="he-IL" dirty="0"/>
              <a:t>אילו שברים מיוצגים על ידי השנתות בישר המספרים הזה</a:t>
            </a:r>
            <a:r>
              <a:rPr lang="he-IL" dirty="0" smtClean="0"/>
              <a:t>?</a:t>
            </a:r>
            <a:r>
              <a:rPr lang="he-IL" dirty="0"/>
              <a:t/>
            </a:r>
            <a:br>
              <a:rPr lang="he-IL" dirty="0"/>
            </a:br>
            <a:endParaRPr lang="he-IL" dirty="0"/>
          </a:p>
          <a:p>
            <a:pPr>
              <a:lnSpc>
                <a:spcPct val="90000"/>
              </a:lnSpc>
            </a:pPr>
            <a:endParaRPr lang="en-I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012"/>
            <a:ext cx="10515600" cy="1325563"/>
          </a:xfrm>
        </p:spPr>
        <p:txBody>
          <a:bodyPr>
            <a:normAutofit/>
          </a:bodyPr>
          <a:lstStyle/>
          <a:p>
            <a:r>
              <a:rPr lang="he-IL" sz="4800" dirty="0"/>
              <a:t>תרגול: </a:t>
            </a:r>
            <a:r>
              <a:rPr lang="he-IL" sz="2800" dirty="0"/>
              <a:t>סרטטו בעזרת סרגל </a:t>
            </a:r>
            <a:r>
              <a:rPr lang="he-IL" sz="2800" dirty="0" smtClean="0"/>
              <a:t>שני </a:t>
            </a:r>
            <a:r>
              <a:rPr lang="he-IL" sz="2800" dirty="0"/>
              <a:t>קווים ישרים באורך של 12 ס"מ כל אחד.</a:t>
            </a:r>
            <a:endParaRPr lang="en-IL" sz="2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p:sp>
        <p:nvSpPr>
          <p:cNvPr id="13" name="Text Box 125"/>
          <p:cNvSpPr txBox="1">
            <a:spLocks noChangeArrowheads="1"/>
          </p:cNvSpPr>
          <p:nvPr/>
        </p:nvSpPr>
        <p:spPr bwMode="auto">
          <a:xfrm>
            <a:off x="6084854" y="2992438"/>
            <a:ext cx="857251" cy="8371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en-US" sz="2400" b="1" dirty="0">
                <a:latin typeface="Calibri" pitchFamily="34" charset="0"/>
              </a:rPr>
              <a:t>1</a:t>
            </a:r>
            <a:endParaRPr lang="he-IL" sz="2400" b="1" dirty="0">
              <a:latin typeface="Calibri" pitchFamily="34" charset="0"/>
            </a:endParaRPr>
          </a:p>
          <a:p>
            <a:pPr algn="ctr" rtl="0">
              <a:lnSpc>
                <a:spcPct val="55000"/>
              </a:lnSpc>
            </a:pPr>
            <a:r>
              <a:rPr lang="he-IL" sz="40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en-US" sz="2400" b="1" dirty="0">
                <a:latin typeface="Calibri" pitchFamily="34" charset="0"/>
              </a:rPr>
              <a:t>3</a:t>
            </a:r>
          </a:p>
        </p:txBody>
      </p:sp>
      <p:sp>
        <p:nvSpPr>
          <p:cNvPr id="18" name="Text Box 125"/>
          <p:cNvSpPr txBox="1">
            <a:spLocks noChangeArrowheads="1"/>
          </p:cNvSpPr>
          <p:nvPr/>
        </p:nvSpPr>
        <p:spPr bwMode="auto">
          <a:xfrm>
            <a:off x="4634383" y="3173528"/>
            <a:ext cx="857251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he-IL" sz="3200" b="1" dirty="0">
                <a:latin typeface="Calibri" pitchFamily="34" charset="0"/>
              </a:rPr>
              <a:t>0</a:t>
            </a:r>
            <a:endParaRPr lang="en-US" sz="3200" b="1" dirty="0">
              <a:latin typeface="Calibri" pitchFamily="34" charset="0"/>
            </a:endParaRPr>
          </a:p>
        </p:txBody>
      </p:sp>
      <p:sp>
        <p:nvSpPr>
          <p:cNvPr id="19" name="Text Box 126"/>
          <p:cNvSpPr txBox="1">
            <a:spLocks noChangeArrowheads="1"/>
          </p:cNvSpPr>
          <p:nvPr/>
        </p:nvSpPr>
        <p:spPr bwMode="auto">
          <a:xfrm>
            <a:off x="8878244" y="3160714"/>
            <a:ext cx="1039284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he-IL" sz="3200" b="1" dirty="0">
                <a:latin typeface="Calibri" pitchFamily="34" charset="0"/>
              </a:rPr>
              <a:t>1</a:t>
            </a:r>
            <a:endParaRPr lang="en-US" sz="3200" b="1" dirty="0">
              <a:latin typeface="Calibri" pitchFamily="34" charset="0"/>
            </a:endParaRPr>
          </a:p>
        </p:txBody>
      </p:sp>
      <p:sp>
        <p:nvSpPr>
          <p:cNvPr id="20" name="Line 113"/>
          <p:cNvSpPr>
            <a:spLocks noChangeShapeType="1"/>
          </p:cNvSpPr>
          <p:nvPr/>
        </p:nvSpPr>
        <p:spPr bwMode="auto">
          <a:xfrm>
            <a:off x="5077886" y="3656013"/>
            <a:ext cx="0" cy="374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he-IL" sz="3200"/>
          </a:p>
        </p:txBody>
      </p:sp>
      <p:sp>
        <p:nvSpPr>
          <p:cNvPr id="21" name="Line 121"/>
          <p:cNvSpPr>
            <a:spLocks noChangeShapeType="1"/>
          </p:cNvSpPr>
          <p:nvPr/>
        </p:nvSpPr>
        <p:spPr bwMode="auto">
          <a:xfrm>
            <a:off x="6517886" y="3794360"/>
            <a:ext cx="0" cy="216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he-IL" sz="3200"/>
          </a:p>
        </p:txBody>
      </p:sp>
      <p:sp>
        <p:nvSpPr>
          <p:cNvPr id="22" name="Line 121"/>
          <p:cNvSpPr>
            <a:spLocks noChangeShapeType="1"/>
          </p:cNvSpPr>
          <p:nvPr/>
        </p:nvSpPr>
        <p:spPr bwMode="auto">
          <a:xfrm>
            <a:off x="9423174" y="3641960"/>
            <a:ext cx="0" cy="37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endParaRPr lang="he-IL" sz="3200"/>
          </a:p>
        </p:txBody>
      </p:sp>
      <p:sp>
        <p:nvSpPr>
          <p:cNvPr id="24" name="Line 121"/>
          <p:cNvSpPr>
            <a:spLocks noChangeShapeType="1"/>
          </p:cNvSpPr>
          <p:nvPr/>
        </p:nvSpPr>
        <p:spPr bwMode="auto">
          <a:xfrm>
            <a:off x="7968358" y="3791892"/>
            <a:ext cx="0" cy="216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endParaRPr lang="he-IL" sz="3200"/>
          </a:p>
        </p:txBody>
      </p:sp>
      <p:sp>
        <p:nvSpPr>
          <p:cNvPr id="25" name="Text Box 125"/>
          <p:cNvSpPr txBox="1">
            <a:spLocks noChangeArrowheads="1"/>
          </p:cNvSpPr>
          <p:nvPr/>
        </p:nvSpPr>
        <p:spPr bwMode="auto">
          <a:xfrm>
            <a:off x="4658665" y="5743923"/>
            <a:ext cx="857251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he-IL" sz="2800" b="1" dirty="0">
                <a:latin typeface="Calibri" pitchFamily="34" charset="0"/>
              </a:rPr>
              <a:t>0 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26" name="Text Box 126"/>
          <p:cNvSpPr txBox="1">
            <a:spLocks noChangeArrowheads="1"/>
          </p:cNvSpPr>
          <p:nvPr/>
        </p:nvSpPr>
        <p:spPr bwMode="auto">
          <a:xfrm>
            <a:off x="8954332" y="5741335"/>
            <a:ext cx="103928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he-IL" sz="2800" b="1" dirty="0">
                <a:latin typeface="Calibri" pitchFamily="34" charset="0"/>
              </a:rPr>
              <a:t>1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28" name="Line 113"/>
          <p:cNvSpPr>
            <a:spLocks noChangeShapeType="1"/>
          </p:cNvSpPr>
          <p:nvPr/>
        </p:nvSpPr>
        <p:spPr bwMode="auto">
          <a:xfrm>
            <a:off x="5149850" y="6296372"/>
            <a:ext cx="0" cy="374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he-IL" sz="2800"/>
          </a:p>
        </p:txBody>
      </p:sp>
      <p:sp>
        <p:nvSpPr>
          <p:cNvPr id="29" name="Line 121"/>
          <p:cNvSpPr>
            <a:spLocks noChangeShapeType="1"/>
          </p:cNvSpPr>
          <p:nvPr/>
        </p:nvSpPr>
        <p:spPr bwMode="auto">
          <a:xfrm>
            <a:off x="9478202" y="6314717"/>
            <a:ext cx="0" cy="37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endParaRPr lang="he-IL" sz="2800"/>
          </a:p>
        </p:txBody>
      </p:sp>
      <p:sp>
        <p:nvSpPr>
          <p:cNvPr id="30" name="Line 121"/>
          <p:cNvSpPr>
            <a:spLocks noChangeShapeType="1"/>
          </p:cNvSpPr>
          <p:nvPr/>
        </p:nvSpPr>
        <p:spPr bwMode="auto">
          <a:xfrm>
            <a:off x="7308851" y="6466235"/>
            <a:ext cx="0" cy="216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endParaRPr lang="he-IL" sz="2800"/>
          </a:p>
        </p:txBody>
      </p:sp>
      <p:sp>
        <p:nvSpPr>
          <p:cNvPr id="32" name="Line 121"/>
          <p:cNvSpPr>
            <a:spLocks noChangeShapeType="1"/>
          </p:cNvSpPr>
          <p:nvPr/>
        </p:nvSpPr>
        <p:spPr bwMode="auto">
          <a:xfrm>
            <a:off x="6217822" y="6447185"/>
            <a:ext cx="0" cy="216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endParaRPr lang="he-IL" sz="2800"/>
          </a:p>
        </p:txBody>
      </p:sp>
      <p:sp>
        <p:nvSpPr>
          <p:cNvPr id="33" name="Line 121"/>
          <p:cNvSpPr>
            <a:spLocks noChangeShapeType="1"/>
          </p:cNvSpPr>
          <p:nvPr/>
        </p:nvSpPr>
        <p:spPr bwMode="auto">
          <a:xfrm>
            <a:off x="8445501" y="6484938"/>
            <a:ext cx="0" cy="216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endParaRPr lang="he-IL" sz="2800"/>
          </a:p>
        </p:txBody>
      </p:sp>
      <p:sp>
        <p:nvSpPr>
          <p:cNvPr id="48" name="Text Box 125"/>
          <p:cNvSpPr txBox="1">
            <a:spLocks noChangeArrowheads="1"/>
          </p:cNvSpPr>
          <p:nvPr/>
        </p:nvSpPr>
        <p:spPr bwMode="auto">
          <a:xfrm>
            <a:off x="5766625" y="5698973"/>
            <a:ext cx="857251" cy="8032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1</a:t>
            </a:r>
            <a:endParaRPr lang="he-IL" sz="2800" b="1" dirty="0">
              <a:latin typeface="Calibri" pitchFamily="34" charset="0"/>
            </a:endParaRPr>
          </a:p>
          <a:p>
            <a:pPr algn="ctr" rtl="0">
              <a:lnSpc>
                <a:spcPct val="55000"/>
              </a:lnSpc>
            </a:pPr>
            <a:r>
              <a:rPr lang="he-IL" sz="28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4</a:t>
            </a:r>
          </a:p>
        </p:txBody>
      </p:sp>
      <p:sp>
        <p:nvSpPr>
          <p:cNvPr id="49" name="Text Box 125"/>
          <p:cNvSpPr txBox="1">
            <a:spLocks noChangeArrowheads="1"/>
          </p:cNvSpPr>
          <p:nvPr/>
        </p:nvSpPr>
        <p:spPr bwMode="auto">
          <a:xfrm>
            <a:off x="6857168" y="5698972"/>
            <a:ext cx="857251" cy="8032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2</a:t>
            </a:r>
            <a:endParaRPr lang="he-IL" sz="2800" b="1" dirty="0">
              <a:latin typeface="Calibri" pitchFamily="34" charset="0"/>
            </a:endParaRPr>
          </a:p>
          <a:p>
            <a:pPr algn="ctr" rtl="0">
              <a:lnSpc>
                <a:spcPct val="55000"/>
              </a:lnSpc>
            </a:pPr>
            <a:r>
              <a:rPr lang="he-IL" sz="28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4</a:t>
            </a:r>
          </a:p>
        </p:txBody>
      </p:sp>
      <p:sp>
        <p:nvSpPr>
          <p:cNvPr id="50" name="Text Box 125"/>
          <p:cNvSpPr txBox="1">
            <a:spLocks noChangeArrowheads="1"/>
          </p:cNvSpPr>
          <p:nvPr/>
        </p:nvSpPr>
        <p:spPr bwMode="auto">
          <a:xfrm>
            <a:off x="8003007" y="5694474"/>
            <a:ext cx="857251" cy="8032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3</a:t>
            </a:r>
            <a:endParaRPr lang="he-IL" sz="2800" b="1" dirty="0">
              <a:latin typeface="Calibri" pitchFamily="34" charset="0"/>
            </a:endParaRPr>
          </a:p>
          <a:p>
            <a:pPr algn="ctr" rtl="0">
              <a:lnSpc>
                <a:spcPct val="55000"/>
              </a:lnSpc>
            </a:pPr>
            <a:r>
              <a:rPr lang="he-IL" sz="28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4</a:t>
            </a:r>
          </a:p>
        </p:txBody>
      </p:sp>
      <p:sp>
        <p:nvSpPr>
          <p:cNvPr id="56" name="Line 757"/>
          <p:cNvSpPr>
            <a:spLocks noChangeShapeType="1"/>
          </p:cNvSpPr>
          <p:nvPr/>
        </p:nvSpPr>
        <p:spPr bwMode="auto">
          <a:xfrm flipV="1">
            <a:off x="4714993" y="4056063"/>
            <a:ext cx="5040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/>
            <a:tailEnd type="triangle"/>
          </a:ln>
        </p:spPr>
        <p:txBody>
          <a:bodyPr>
            <a:spAutoFit/>
          </a:bodyPr>
          <a:lstStyle/>
          <a:p>
            <a:endParaRPr lang="he-IL" sz="3200"/>
          </a:p>
        </p:txBody>
      </p:sp>
      <p:sp>
        <p:nvSpPr>
          <p:cNvPr id="57" name="Line 757"/>
          <p:cNvSpPr>
            <a:spLocks noChangeShapeType="1"/>
          </p:cNvSpPr>
          <p:nvPr/>
        </p:nvSpPr>
        <p:spPr bwMode="auto">
          <a:xfrm flipV="1">
            <a:off x="4788851" y="6666435"/>
            <a:ext cx="5040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/>
            <a:tailEnd type="triangle"/>
          </a:ln>
        </p:spPr>
        <p:txBody>
          <a:bodyPr>
            <a:spAutoFit/>
          </a:bodyPr>
          <a:lstStyle/>
          <a:p>
            <a:endParaRPr lang="he-IL" sz="2800"/>
          </a:p>
        </p:txBody>
      </p:sp>
      <p:pic>
        <p:nvPicPr>
          <p:cNvPr id="27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4160" y="2537138"/>
            <a:ext cx="1540938" cy="549601"/>
          </a:xfrm>
          <a:prstGeom prst="rect">
            <a:avLst/>
          </a:prstGeom>
        </p:spPr>
      </p:pic>
      <p:pic>
        <p:nvPicPr>
          <p:cNvPr id="31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4160" y="5149555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6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4256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4256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9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  <p:bldLst>
      <p:bldP spid="47" grpId="0"/>
      <p:bldP spid="13" grpId="0"/>
      <p:bldP spid="18" grpId="0"/>
      <p:bldP spid="19" grpId="0"/>
      <p:bldP spid="20" grpId="0" animBg="1"/>
      <p:bldP spid="21" grpId="0" animBg="1"/>
      <p:bldP spid="22" grpId="0" animBg="1"/>
      <p:bldP spid="24" grpId="0" animBg="1"/>
      <p:bldP spid="25" grpId="0"/>
      <p:bldP spid="26" grpId="0"/>
      <p:bldP spid="28" grpId="0" animBg="1"/>
      <p:bldP spid="29" grpId="0" animBg="1"/>
      <p:bldP spid="30" grpId="0" animBg="1"/>
      <p:bldP spid="32" grpId="0" animBg="1"/>
      <p:bldP spid="33" grpId="0" animBg="1"/>
      <p:bldP spid="48" grpId="0"/>
      <p:bldP spid="49" grpId="0"/>
      <p:bldP spid="50" grpId="0"/>
      <p:bldP spid="56" grpId="0" animBg="1"/>
      <p:bldP spid="5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EE4C-FC77-7240-95C8-7D53CBE80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דיון:</a:t>
            </a:r>
            <a:endParaRPr lang="en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1122" y="80630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he-IL" dirty="0"/>
              <a:t/>
            </a:r>
            <a:br>
              <a:rPr lang="he-IL" dirty="0"/>
            </a:br>
            <a:endParaRPr lang="he-IL" dirty="0"/>
          </a:p>
          <a:p>
            <a:endParaRPr lang="en-IL" dirty="0"/>
          </a:p>
        </p:txBody>
      </p:sp>
      <p:sp>
        <p:nvSpPr>
          <p:cNvPr id="5" name="Text Box 125"/>
          <p:cNvSpPr txBox="1">
            <a:spLocks noChangeArrowheads="1"/>
          </p:cNvSpPr>
          <p:nvPr/>
        </p:nvSpPr>
        <p:spPr bwMode="auto">
          <a:xfrm>
            <a:off x="177690" y="1814513"/>
            <a:ext cx="857251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he-IL" sz="3600" b="1" dirty="0">
                <a:latin typeface="Calibri" pitchFamily="34" charset="0"/>
              </a:rPr>
              <a:t>0</a:t>
            </a:r>
            <a:endParaRPr lang="en-US" sz="3600" b="1" dirty="0">
              <a:latin typeface="Calibri" pitchFamily="34" charset="0"/>
            </a:endParaRPr>
          </a:p>
        </p:txBody>
      </p:sp>
      <p:sp>
        <p:nvSpPr>
          <p:cNvPr id="6" name="Text Box 126"/>
          <p:cNvSpPr txBox="1">
            <a:spLocks noChangeArrowheads="1"/>
          </p:cNvSpPr>
          <p:nvPr/>
        </p:nvSpPr>
        <p:spPr bwMode="auto">
          <a:xfrm>
            <a:off x="4371858" y="1957760"/>
            <a:ext cx="103928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he-IL" sz="2800" b="1" dirty="0">
                <a:latin typeface="Calibri" pitchFamily="34" charset="0"/>
              </a:rPr>
              <a:t>1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9" name="Line 113"/>
          <p:cNvSpPr>
            <a:spLocks noChangeShapeType="1"/>
          </p:cNvSpPr>
          <p:nvPr/>
        </p:nvSpPr>
        <p:spPr bwMode="auto">
          <a:xfrm>
            <a:off x="628650" y="2449513"/>
            <a:ext cx="0" cy="374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he-IL"/>
          </a:p>
        </p:txBody>
      </p:sp>
      <p:sp>
        <p:nvSpPr>
          <p:cNvPr id="11" name="Line 121"/>
          <p:cNvSpPr>
            <a:spLocks noChangeShapeType="1"/>
          </p:cNvSpPr>
          <p:nvPr/>
        </p:nvSpPr>
        <p:spPr bwMode="auto">
          <a:xfrm>
            <a:off x="1663701" y="2511425"/>
            <a:ext cx="0" cy="216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he-IL"/>
          </a:p>
        </p:txBody>
      </p:sp>
      <p:sp>
        <p:nvSpPr>
          <p:cNvPr id="12" name="Text Box 125"/>
          <p:cNvSpPr txBox="1">
            <a:spLocks noChangeArrowheads="1"/>
          </p:cNvSpPr>
          <p:nvPr/>
        </p:nvSpPr>
        <p:spPr bwMode="auto">
          <a:xfrm>
            <a:off x="7146642" y="3554957"/>
            <a:ext cx="857251" cy="7396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he-IL" sz="2000" b="1" dirty="0">
                <a:latin typeface="Calibri" pitchFamily="34" charset="0"/>
              </a:rPr>
              <a:t>1</a:t>
            </a:r>
          </a:p>
          <a:p>
            <a:pPr algn="ctr" rtl="0">
              <a:lnSpc>
                <a:spcPct val="55000"/>
              </a:lnSpc>
            </a:pPr>
            <a:r>
              <a:rPr lang="he-IL" sz="36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he-IL" sz="2000" b="1" dirty="0">
                <a:latin typeface="Calibri" pitchFamily="34" charset="0"/>
              </a:rPr>
              <a:t>2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14" name="Line 113"/>
          <p:cNvSpPr>
            <a:spLocks noChangeShapeType="1"/>
          </p:cNvSpPr>
          <p:nvPr/>
        </p:nvSpPr>
        <p:spPr bwMode="auto">
          <a:xfrm>
            <a:off x="4916900" y="2401888"/>
            <a:ext cx="0" cy="374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he-IL"/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92460" y="1320824"/>
            <a:ext cx="9137540" cy="48894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e-IL" dirty="0"/>
              <a:t>אגם חילקה את </a:t>
            </a:r>
            <a:r>
              <a:rPr lang="he-IL" dirty="0" smtClean="0"/>
              <a:t>קטע היחידה שבין 0 ל-1 </a:t>
            </a:r>
            <a:r>
              <a:rPr lang="he-IL" dirty="0"/>
              <a:t>לשני חלקים באופן הבא</a:t>
            </a:r>
            <a:r>
              <a:rPr lang="he-IL" dirty="0" smtClean="0"/>
              <a:t>:</a:t>
            </a:r>
            <a:endParaRPr lang="he-IL" dirty="0"/>
          </a:p>
          <a:p>
            <a:pPr marL="0" indent="0">
              <a:buNone/>
            </a:pPr>
            <a:endParaRPr lang="he-IL" dirty="0" smtClean="0"/>
          </a:p>
          <a:p>
            <a:pPr marL="0" indent="0">
              <a:buNone/>
            </a:pPr>
            <a:endParaRPr lang="he-IL" dirty="0"/>
          </a:p>
          <a:p>
            <a:pPr marL="0" indent="0">
              <a:buNone/>
            </a:pPr>
            <a:endParaRPr lang="he-IL" dirty="0"/>
          </a:p>
          <a:p>
            <a:pPr marL="0" indent="0">
              <a:buNone/>
            </a:pPr>
            <a:r>
              <a:rPr lang="he-IL" dirty="0"/>
              <a:t>והיא סימנה את השבר חצי (     )   </a:t>
            </a:r>
            <a:r>
              <a:rPr lang="he-IL" dirty="0" smtClean="0"/>
              <a:t>בנקודה </a:t>
            </a:r>
            <a:r>
              <a:rPr lang="he-IL" dirty="0"/>
              <a:t>הזו </a:t>
            </a:r>
          </a:p>
          <a:p>
            <a:pPr marL="0" indent="0">
              <a:buNone/>
            </a:pPr>
            <a:endParaRPr lang="he-IL" dirty="0"/>
          </a:p>
          <a:p>
            <a:pPr marL="0" indent="0">
              <a:buNone/>
            </a:pPr>
            <a:r>
              <a:rPr lang="he-IL" dirty="0"/>
              <a:t>אלמוג טוען שלא ניתן למקם את השבר חצי בשנת המופיעה מכיוון </a:t>
            </a:r>
            <a:r>
              <a:rPr lang="he-IL" dirty="0" smtClean="0"/>
              <a:t>שקטע היחידה </a:t>
            </a:r>
            <a:r>
              <a:rPr lang="he-IL" dirty="0"/>
              <a:t>אינו מחולק ל- 2 חלקים שווים. מה דעתכם? מי מהם צודק ?</a:t>
            </a:r>
          </a:p>
          <a:p>
            <a:pPr marL="514350" indent="-514350">
              <a:lnSpc>
                <a:spcPct val="90000"/>
              </a:lnSpc>
              <a:buAutoNum type="arabicPeriod"/>
            </a:pPr>
            <a:endParaRPr lang="he-IL" dirty="0"/>
          </a:p>
          <a:p>
            <a:pPr marL="514350" indent="-514350">
              <a:lnSpc>
                <a:spcPct val="90000"/>
              </a:lnSpc>
              <a:buAutoNum type="arabicPeriod"/>
            </a:pPr>
            <a:endParaRPr lang="he-IL" dirty="0"/>
          </a:p>
          <a:p>
            <a:pPr marL="0" indent="0">
              <a:lnSpc>
                <a:spcPct val="90000"/>
              </a:lnSpc>
              <a:buNone/>
            </a:pPr>
            <a:r>
              <a:rPr lang="he-IL" dirty="0"/>
              <a:t/>
            </a:r>
            <a:br>
              <a:rPr lang="he-IL" dirty="0"/>
            </a:br>
            <a:endParaRPr lang="he-IL" dirty="0"/>
          </a:p>
          <a:p>
            <a:pPr>
              <a:lnSpc>
                <a:spcPct val="90000"/>
              </a:lnSpc>
            </a:pPr>
            <a:endParaRPr lang="en-IL" dirty="0"/>
          </a:p>
        </p:txBody>
      </p:sp>
      <p:sp>
        <p:nvSpPr>
          <p:cNvPr id="16" name="Text Box 125"/>
          <p:cNvSpPr txBox="1">
            <a:spLocks noChangeArrowheads="1"/>
          </p:cNvSpPr>
          <p:nvPr/>
        </p:nvSpPr>
        <p:spPr bwMode="auto">
          <a:xfrm>
            <a:off x="1235075" y="1651471"/>
            <a:ext cx="857251" cy="9329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he-IL" sz="2800" b="1" dirty="0">
                <a:latin typeface="Calibri" pitchFamily="34" charset="0"/>
              </a:rPr>
              <a:t>1</a:t>
            </a:r>
          </a:p>
          <a:p>
            <a:pPr algn="ctr" rtl="0">
              <a:lnSpc>
                <a:spcPct val="55000"/>
              </a:lnSpc>
            </a:pPr>
            <a:r>
              <a:rPr lang="he-IL" sz="44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he-IL" sz="2800" b="1" dirty="0">
                <a:latin typeface="Calibri" pitchFamily="34" charset="0"/>
              </a:rPr>
              <a:t>2</a:t>
            </a:r>
            <a:endParaRPr lang="en-US" sz="2800" b="1" dirty="0">
              <a:latin typeface="Calibri" pitchFamily="34" charset="0"/>
            </a:endParaRPr>
          </a:p>
        </p:txBody>
      </p:sp>
      <p:cxnSp>
        <p:nvCxnSpPr>
          <p:cNvPr id="4" name="מחבר חץ ישר 3"/>
          <p:cNvCxnSpPr/>
          <p:nvPr/>
        </p:nvCxnSpPr>
        <p:spPr>
          <a:xfrm flipH="1" flipV="1">
            <a:off x="1847850" y="2824163"/>
            <a:ext cx="4400550" cy="8524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4" name="Picture 2" descr="צפרדע, ירוק, קרפדה, חמוד, בעל חיים, טבע, דו חיי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5064" y="5298155"/>
            <a:ext cx="2462626" cy="134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Line 757"/>
          <p:cNvSpPr>
            <a:spLocks noChangeShapeType="1"/>
          </p:cNvSpPr>
          <p:nvPr/>
        </p:nvSpPr>
        <p:spPr bwMode="auto">
          <a:xfrm flipV="1">
            <a:off x="177690" y="2789238"/>
            <a:ext cx="5040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/>
            <a:tailEnd type="triangle"/>
          </a:ln>
        </p:spPr>
        <p:txBody>
          <a:bodyPr>
            <a:spAutoFit/>
          </a:bodyPr>
          <a:lstStyle/>
          <a:p>
            <a:endParaRPr lang="he-IL"/>
          </a:p>
        </p:txBody>
      </p:sp>
      <p:sp>
        <p:nvSpPr>
          <p:cNvPr id="3" name="תרשים זרימה: מחבר 2"/>
          <p:cNvSpPr/>
          <p:nvPr/>
        </p:nvSpPr>
        <p:spPr>
          <a:xfrm>
            <a:off x="1606330" y="2667968"/>
            <a:ext cx="120871" cy="18072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025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 animBg="1"/>
      <p:bldP spid="11" grpId="0" animBg="1"/>
      <p:bldP spid="12" grpId="0"/>
      <p:bldP spid="14" grpId="0" animBg="1"/>
      <p:bldP spid="16" grpId="0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EE4C-FC77-7240-95C8-7D53CBE80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דיון:</a:t>
            </a:r>
            <a:endParaRPr lang="en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he-IL" dirty="0"/>
              <a:t/>
            </a:r>
            <a:br>
              <a:rPr lang="he-IL" dirty="0"/>
            </a:br>
            <a:endParaRPr lang="he-IL" dirty="0"/>
          </a:p>
          <a:p>
            <a:endParaRPr lang="en-IL" dirty="0"/>
          </a:p>
        </p:txBody>
      </p:sp>
      <p:sp>
        <p:nvSpPr>
          <p:cNvPr id="5" name="Text Box 125"/>
          <p:cNvSpPr txBox="1">
            <a:spLocks noChangeArrowheads="1"/>
          </p:cNvSpPr>
          <p:nvPr/>
        </p:nvSpPr>
        <p:spPr bwMode="auto">
          <a:xfrm>
            <a:off x="215790" y="1979613"/>
            <a:ext cx="857251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he-IL" sz="2800" b="1" dirty="0">
                <a:latin typeface="Calibri" pitchFamily="34" charset="0"/>
              </a:rPr>
              <a:t>0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6" name="Text Box 126"/>
          <p:cNvSpPr txBox="1">
            <a:spLocks noChangeArrowheads="1"/>
          </p:cNvSpPr>
          <p:nvPr/>
        </p:nvSpPr>
        <p:spPr bwMode="auto">
          <a:xfrm>
            <a:off x="4397258" y="1919660"/>
            <a:ext cx="103928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he-IL" sz="2800" b="1" dirty="0">
                <a:latin typeface="Calibri" pitchFamily="34" charset="0"/>
              </a:rPr>
              <a:t>1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9" name="Line 113"/>
          <p:cNvSpPr>
            <a:spLocks noChangeShapeType="1"/>
          </p:cNvSpPr>
          <p:nvPr/>
        </p:nvSpPr>
        <p:spPr bwMode="auto">
          <a:xfrm>
            <a:off x="628650" y="2392363"/>
            <a:ext cx="0" cy="374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he-IL"/>
          </a:p>
        </p:txBody>
      </p:sp>
      <p:sp>
        <p:nvSpPr>
          <p:cNvPr id="11" name="Line 121"/>
          <p:cNvSpPr>
            <a:spLocks noChangeShapeType="1"/>
          </p:cNvSpPr>
          <p:nvPr/>
        </p:nvSpPr>
        <p:spPr bwMode="auto">
          <a:xfrm>
            <a:off x="1663701" y="2511425"/>
            <a:ext cx="0" cy="216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he-IL"/>
          </a:p>
        </p:txBody>
      </p:sp>
      <p:sp>
        <p:nvSpPr>
          <p:cNvPr id="14" name="Line 113"/>
          <p:cNvSpPr>
            <a:spLocks noChangeShapeType="1"/>
          </p:cNvSpPr>
          <p:nvPr/>
        </p:nvSpPr>
        <p:spPr bwMode="auto">
          <a:xfrm>
            <a:off x="4929600" y="2414588"/>
            <a:ext cx="0" cy="374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he-IL"/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7990" y="1394370"/>
            <a:ext cx="5745810" cy="14297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e-IL" b="1" dirty="0"/>
              <a:t>נכון. צדקתם! </a:t>
            </a:r>
          </a:p>
          <a:p>
            <a:pPr marL="0" indent="0">
              <a:buNone/>
            </a:pPr>
            <a:endParaRPr lang="he-IL" b="1" dirty="0"/>
          </a:p>
          <a:p>
            <a:pPr marL="0" indent="0">
              <a:buNone/>
            </a:pPr>
            <a:endParaRPr lang="he-IL" b="1" dirty="0"/>
          </a:p>
          <a:p>
            <a:pPr marL="0" indent="0">
              <a:buNone/>
            </a:pPr>
            <a:endParaRPr lang="he-IL" b="1" dirty="0"/>
          </a:p>
          <a:p>
            <a:pPr marL="0" indent="0">
              <a:lnSpc>
                <a:spcPct val="90000"/>
              </a:lnSpc>
              <a:buNone/>
            </a:pPr>
            <a:r>
              <a:rPr lang="he-IL" b="1" dirty="0"/>
              <a:t>על מנת שנוכל לסמן את השבר חצי (     ) עלינו לחלק את </a:t>
            </a:r>
            <a:r>
              <a:rPr lang="he-IL" b="1" dirty="0" smtClean="0"/>
              <a:t>קטע היחידה לשני </a:t>
            </a:r>
            <a:r>
              <a:rPr lang="he-IL" b="1" dirty="0"/>
              <a:t>חלקים שווים</a:t>
            </a:r>
          </a:p>
          <a:p>
            <a:pPr marL="0" indent="0">
              <a:lnSpc>
                <a:spcPct val="90000"/>
              </a:lnSpc>
              <a:buNone/>
            </a:pPr>
            <a:endParaRPr lang="he-IL" b="1" dirty="0"/>
          </a:p>
          <a:p>
            <a:pPr marL="0" indent="0">
              <a:lnSpc>
                <a:spcPct val="90000"/>
              </a:lnSpc>
              <a:buNone/>
            </a:pPr>
            <a:r>
              <a:rPr lang="he-IL" b="1" dirty="0"/>
              <a:t>באופן הבא: </a:t>
            </a:r>
            <a:br>
              <a:rPr lang="he-IL" b="1" dirty="0"/>
            </a:br>
            <a:endParaRPr lang="he-IL" b="1" dirty="0"/>
          </a:p>
          <a:p>
            <a:pPr marL="0" indent="0">
              <a:lnSpc>
                <a:spcPct val="90000"/>
              </a:lnSpc>
              <a:buNone/>
            </a:pPr>
            <a:endParaRPr lang="he-IL" b="1" dirty="0"/>
          </a:p>
          <a:p>
            <a:pPr>
              <a:lnSpc>
                <a:spcPct val="90000"/>
              </a:lnSpc>
            </a:pPr>
            <a:endParaRPr lang="en-IL" b="1" dirty="0"/>
          </a:p>
        </p:txBody>
      </p:sp>
      <p:pic>
        <p:nvPicPr>
          <p:cNvPr id="12290" name="Picture 2" descr="סיפור אגדה, הצפרדע, הכתר, הנסיך, הכישוף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50" y="649487"/>
            <a:ext cx="1877133" cy="236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25"/>
          <p:cNvSpPr txBox="1">
            <a:spLocks noChangeArrowheads="1"/>
          </p:cNvSpPr>
          <p:nvPr/>
        </p:nvSpPr>
        <p:spPr bwMode="auto">
          <a:xfrm>
            <a:off x="5895974" y="3378327"/>
            <a:ext cx="857251" cy="7396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he-IL" sz="2000" b="1" dirty="0">
                <a:latin typeface="Calibri" pitchFamily="34" charset="0"/>
              </a:rPr>
              <a:t>1</a:t>
            </a:r>
          </a:p>
          <a:p>
            <a:pPr algn="ctr" rtl="0">
              <a:lnSpc>
                <a:spcPct val="55000"/>
              </a:lnSpc>
            </a:pPr>
            <a:r>
              <a:rPr lang="he-IL" sz="36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he-IL" sz="2000" b="1" dirty="0">
                <a:latin typeface="Calibri" pitchFamily="34" charset="0"/>
              </a:rPr>
              <a:t>2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17" name="Text Box 125"/>
          <p:cNvSpPr txBox="1">
            <a:spLocks noChangeArrowheads="1"/>
          </p:cNvSpPr>
          <p:nvPr/>
        </p:nvSpPr>
        <p:spPr bwMode="auto">
          <a:xfrm>
            <a:off x="215790" y="4513263"/>
            <a:ext cx="857251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he-IL" sz="2800" b="1" dirty="0" smtClean="0">
                <a:latin typeface="Calibri" pitchFamily="34" charset="0"/>
              </a:rPr>
              <a:t>0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18" name="Text Box 126"/>
          <p:cNvSpPr txBox="1">
            <a:spLocks noChangeArrowheads="1"/>
          </p:cNvSpPr>
          <p:nvPr/>
        </p:nvSpPr>
        <p:spPr bwMode="auto">
          <a:xfrm>
            <a:off x="4409958" y="4504110"/>
            <a:ext cx="103928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he-IL" sz="2800" b="1" dirty="0">
                <a:latin typeface="Calibri" pitchFamily="34" charset="0"/>
              </a:rPr>
              <a:t>1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20" name="Line 113"/>
          <p:cNvSpPr>
            <a:spLocks noChangeShapeType="1"/>
          </p:cNvSpPr>
          <p:nvPr/>
        </p:nvSpPr>
        <p:spPr bwMode="auto">
          <a:xfrm>
            <a:off x="628650" y="4945063"/>
            <a:ext cx="0" cy="374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he-IL"/>
          </a:p>
        </p:txBody>
      </p:sp>
      <p:sp>
        <p:nvSpPr>
          <p:cNvPr id="21" name="Line 121"/>
          <p:cNvSpPr>
            <a:spLocks noChangeShapeType="1"/>
          </p:cNvSpPr>
          <p:nvPr/>
        </p:nvSpPr>
        <p:spPr bwMode="auto">
          <a:xfrm>
            <a:off x="4933602" y="4953001"/>
            <a:ext cx="0" cy="374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he-IL"/>
          </a:p>
        </p:txBody>
      </p:sp>
      <p:sp>
        <p:nvSpPr>
          <p:cNvPr id="22" name="Line 121"/>
          <p:cNvSpPr>
            <a:spLocks noChangeShapeType="1"/>
          </p:cNvSpPr>
          <p:nvPr/>
        </p:nvSpPr>
        <p:spPr bwMode="auto">
          <a:xfrm>
            <a:off x="2768601" y="5045075"/>
            <a:ext cx="0" cy="216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he-IL"/>
          </a:p>
        </p:txBody>
      </p:sp>
      <p:sp>
        <p:nvSpPr>
          <p:cNvPr id="23" name="Text Box 125"/>
          <p:cNvSpPr txBox="1">
            <a:spLocks noChangeArrowheads="1"/>
          </p:cNvSpPr>
          <p:nvPr/>
        </p:nvSpPr>
        <p:spPr bwMode="auto">
          <a:xfrm>
            <a:off x="2346042" y="4291483"/>
            <a:ext cx="857251" cy="8032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he-IL" sz="2800" b="1" dirty="0">
                <a:latin typeface="Calibri" pitchFamily="34" charset="0"/>
              </a:rPr>
              <a:t>1</a:t>
            </a:r>
          </a:p>
          <a:p>
            <a:pPr algn="ctr" rtl="0">
              <a:lnSpc>
                <a:spcPct val="55000"/>
              </a:lnSpc>
            </a:pPr>
            <a:r>
              <a:rPr lang="he-IL" sz="28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he-IL" sz="2800" b="1" dirty="0">
                <a:latin typeface="Calibri" pitchFamily="34" charset="0"/>
              </a:rPr>
              <a:t>2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24" name="Text Box 125"/>
          <p:cNvSpPr txBox="1">
            <a:spLocks noChangeArrowheads="1"/>
          </p:cNvSpPr>
          <p:nvPr/>
        </p:nvSpPr>
        <p:spPr bwMode="auto">
          <a:xfrm>
            <a:off x="4500974" y="5537435"/>
            <a:ext cx="857251" cy="836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he-IL" sz="2800" b="1" dirty="0">
                <a:latin typeface="Calibri" pitchFamily="34" charset="0"/>
              </a:rPr>
              <a:t>2</a:t>
            </a:r>
          </a:p>
          <a:p>
            <a:pPr algn="ctr" rtl="0">
              <a:lnSpc>
                <a:spcPct val="55000"/>
              </a:lnSpc>
            </a:pPr>
            <a:r>
              <a:rPr lang="he-IL" sz="28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he-IL" sz="2800" b="1" dirty="0">
                <a:latin typeface="Calibri" pitchFamily="34" charset="0"/>
              </a:rPr>
              <a:t>2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25" name="Text Box 125"/>
          <p:cNvSpPr txBox="1">
            <a:spLocks noChangeArrowheads="1"/>
          </p:cNvSpPr>
          <p:nvPr/>
        </p:nvSpPr>
        <p:spPr bwMode="auto">
          <a:xfrm>
            <a:off x="185210" y="5556485"/>
            <a:ext cx="857251" cy="836063"/>
          </a:xfrm>
          <a:prstGeom prst="rect">
            <a:avLst/>
          </a:prstGeom>
          <a:solidFill>
            <a:srgbClr val="EBEBEB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lnSpc>
                <a:spcPct val="55000"/>
              </a:lnSpc>
            </a:pPr>
            <a:r>
              <a:rPr lang="en-US" sz="2800" b="1" dirty="0">
                <a:latin typeface="Calibri" pitchFamily="34" charset="0"/>
              </a:rPr>
              <a:t>0</a:t>
            </a:r>
            <a:endParaRPr lang="he-IL" sz="2800" b="1" dirty="0">
              <a:latin typeface="Calibri" pitchFamily="34" charset="0"/>
            </a:endParaRPr>
          </a:p>
          <a:p>
            <a:pPr algn="ctr" rtl="0">
              <a:lnSpc>
                <a:spcPct val="55000"/>
              </a:lnSpc>
            </a:pPr>
            <a:r>
              <a:rPr lang="he-IL" sz="2800" b="1" dirty="0">
                <a:latin typeface="Calibri" pitchFamily="34" charset="0"/>
              </a:rPr>
              <a:t>-</a:t>
            </a:r>
          </a:p>
          <a:p>
            <a:pPr algn="ctr" rtl="0">
              <a:lnSpc>
                <a:spcPct val="55000"/>
              </a:lnSpc>
            </a:pPr>
            <a:r>
              <a:rPr lang="he-IL" sz="2800" b="1" dirty="0">
                <a:latin typeface="Calibri" pitchFamily="34" charset="0"/>
              </a:rPr>
              <a:t>2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26" name="Line 757"/>
          <p:cNvSpPr>
            <a:spLocks noChangeShapeType="1"/>
          </p:cNvSpPr>
          <p:nvPr/>
        </p:nvSpPr>
        <p:spPr bwMode="auto">
          <a:xfrm flipV="1">
            <a:off x="318225" y="2749651"/>
            <a:ext cx="5040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/>
            <a:tailEnd type="triangle"/>
          </a:ln>
        </p:spPr>
        <p:txBody>
          <a:bodyPr>
            <a:spAutoFit/>
          </a:bodyPr>
          <a:lstStyle/>
          <a:p>
            <a:endParaRPr lang="he-IL"/>
          </a:p>
        </p:txBody>
      </p:sp>
      <p:sp>
        <p:nvSpPr>
          <p:cNvPr id="27" name="Line 757"/>
          <p:cNvSpPr>
            <a:spLocks noChangeShapeType="1"/>
          </p:cNvSpPr>
          <p:nvPr/>
        </p:nvSpPr>
        <p:spPr bwMode="auto">
          <a:xfrm flipV="1">
            <a:off x="248601" y="5302351"/>
            <a:ext cx="5040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/>
            <a:tailEnd type="triangle"/>
          </a:ln>
        </p:spPr>
        <p:txBody>
          <a:bodyPr>
            <a:spAutoFit/>
          </a:bodyPr>
          <a:lstStyle/>
          <a:p>
            <a:endParaRPr lang="he-IL"/>
          </a:p>
        </p:txBody>
      </p:sp>
      <p:sp>
        <p:nvSpPr>
          <p:cNvPr id="3" name="כפל 2"/>
          <p:cNvSpPr/>
          <p:nvPr/>
        </p:nvSpPr>
        <p:spPr>
          <a:xfrm>
            <a:off x="1390650" y="838200"/>
            <a:ext cx="3110324" cy="344805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חץ שמאלה 3"/>
          <p:cNvSpPr/>
          <p:nvPr/>
        </p:nvSpPr>
        <p:spPr>
          <a:xfrm>
            <a:off x="6324600" y="4554910"/>
            <a:ext cx="2918583" cy="9825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4660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 animBg="1"/>
      <p:bldP spid="11" grpId="0" animBg="1"/>
      <p:bldP spid="14" grpId="0" animBg="1"/>
      <p:bldP spid="16" grpId="0"/>
      <p:bldP spid="17" grpId="0"/>
      <p:bldP spid="18" grpId="0"/>
      <p:bldP spid="20" grpId="0" animBg="1"/>
      <p:bldP spid="21" grpId="0" animBg="1"/>
      <p:bldP spid="22" grpId="0" animBg="1"/>
      <p:bldP spid="23" grpId="0"/>
      <p:bldP spid="24" grpId="0"/>
      <p:bldP spid="25" grpId="0" animBg="1"/>
      <p:bldP spid="26" grpId="0" animBg="1"/>
      <p:bldP spid="27" grpId="0" animBg="1"/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141684-0310-9045-8FE5-875F7B59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נלמד היום?</a:t>
            </a:r>
            <a:endParaRPr lang="en-IL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29BB97-9D9B-B04B-A130-6148BC78D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dirty="0"/>
              <a:t>חידת צפרדע.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dirty="0"/>
              <a:t>נמקם שברים פשוטים על ישר המספרים.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dirty="0"/>
              <a:t>נתרגל.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dirty="0"/>
              <a:t>סיכום השיעור בקצרה.</a:t>
            </a:r>
          </a:p>
          <a:p>
            <a:endParaRPr lang="he-I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pic>
        <p:nvPicPr>
          <p:cNvPr id="7172" name="Picture 4" descr="שמח, צפרדע, חיוך, חמוד, בעל חיים, קריקטורה, מצחיק, כיף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649" y="4273748"/>
            <a:ext cx="4594225" cy="258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92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מסיימים ומסכמים</a:t>
            </a:r>
            <a:endParaRPr lang="en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3400" y="1721721"/>
            <a:ext cx="11087100" cy="3844925"/>
          </a:xfrm>
        </p:spPr>
        <p:txBody>
          <a:bodyPr>
            <a:noAutofit/>
          </a:bodyPr>
          <a:lstStyle/>
          <a:p>
            <a:pPr marL="571500" lvl="0" indent="-571500" algn="r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he-IL" dirty="0"/>
              <a:t>מיקמנו </a:t>
            </a:r>
            <a:r>
              <a:rPr lang="he-IL" dirty="0" smtClean="0"/>
              <a:t>מספרים טבעיים ושברים </a:t>
            </a:r>
            <a:r>
              <a:rPr lang="he-IL" dirty="0"/>
              <a:t>על ישר המספרים.</a:t>
            </a:r>
          </a:p>
          <a:p>
            <a:pPr marL="571500" lvl="0" indent="-571500" algn="r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he-IL" dirty="0" smtClean="0"/>
              <a:t>למדנו </a:t>
            </a:r>
            <a:r>
              <a:rPr lang="he-IL" dirty="0"/>
              <a:t>שגודל הקפיצה – ההפרש בין </a:t>
            </a:r>
            <a:r>
              <a:rPr lang="he-IL" dirty="0" smtClean="0"/>
              <a:t>שתי נקודות על ישר המספרים </a:t>
            </a:r>
            <a:r>
              <a:rPr lang="he-IL" dirty="0"/>
              <a:t>הוא קבוע וחישבנו את גודל הקפיצה</a:t>
            </a:r>
            <a:r>
              <a:rPr lang="he-IL" dirty="0" smtClean="0"/>
              <a:t>.</a:t>
            </a:r>
          </a:p>
          <a:p>
            <a:pPr marL="571500" lvl="0" indent="-571500" algn="r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he-IL" dirty="0" smtClean="0"/>
              <a:t>מיקמנו שברים פשוטים על ישר המספרים</a:t>
            </a:r>
            <a:r>
              <a:rPr lang="he-IL" dirty="0" smtClean="0"/>
              <a:t>.</a:t>
            </a:r>
            <a:endParaRPr lang="he-IL" dirty="0" smtClean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15366" name="Picture 6" descr="צפרדעים Kawaii, גשם, יפני, חילזון, קשת, טיפות גשם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98"/>
          <a:stretch/>
        </p:blipFill>
        <p:spPr bwMode="auto">
          <a:xfrm>
            <a:off x="-1047843" y="0"/>
            <a:ext cx="4234965" cy="172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צפרדעים Kawaii, גשם, יפני, חילזון, קשת, טיפות גשם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97"/>
          <a:stretch/>
        </p:blipFill>
        <p:spPr bwMode="auto">
          <a:xfrm>
            <a:off x="167225" y="5679536"/>
            <a:ext cx="3019897" cy="117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91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ממשיכים לתרגל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835709" y="1695028"/>
            <a:ext cx="11015662" cy="613196"/>
          </a:xfrm>
        </p:spPr>
        <p:txBody>
          <a:bodyPr>
            <a:normAutofit/>
          </a:bodyPr>
          <a:lstStyle/>
          <a:p>
            <a:r>
              <a:rPr lang="he-IL" sz="3200" dirty="0"/>
              <a:t>סרטטו בעזרת סרגל שני קווים </a:t>
            </a:r>
            <a:r>
              <a:rPr lang="he-IL" sz="3200" dirty="0" smtClean="0"/>
              <a:t>ישרים.</a:t>
            </a:r>
            <a:endParaRPr lang="en-IL" sz="3200" dirty="0"/>
          </a:p>
          <a:p>
            <a:endParaRPr lang="he-IL" sz="4800" dirty="0"/>
          </a:p>
        </p:txBody>
      </p:sp>
      <p:pic>
        <p:nvPicPr>
          <p:cNvPr id="20482" name="Picture 2" descr="צפרדע, חד קרן, פנטזיה, ורוד, רוזה, קרן, נחמד, קרפדה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4" y="4438650"/>
            <a:ext cx="1071109" cy="99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FE29D6-6B9C-0845-A985-F3FBA0590663}"/>
              </a:ext>
            </a:extLst>
          </p:cNvPr>
          <p:cNvSpPr txBox="1">
            <a:spLocks/>
          </p:cNvSpPr>
          <p:nvPr/>
        </p:nvSpPr>
        <p:spPr>
          <a:xfrm>
            <a:off x="215754" y="2354262"/>
            <a:ext cx="11521317" cy="43513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/>
              <a:t>בקצה הימני של כל ישר ציירו חץ. </a:t>
            </a:r>
          </a:p>
          <a:p>
            <a:r>
              <a:rPr lang="he-IL" dirty="0" smtClean="0"/>
              <a:t>1. סמנו </a:t>
            </a:r>
            <a:r>
              <a:rPr lang="he-IL" dirty="0"/>
              <a:t>על הישר הראשון </a:t>
            </a:r>
            <a:r>
              <a:rPr lang="he-IL" dirty="0" smtClean="0"/>
              <a:t>3 </a:t>
            </a:r>
            <a:r>
              <a:rPr lang="he-IL" dirty="0"/>
              <a:t>שנתות </a:t>
            </a:r>
            <a:r>
              <a:rPr lang="he-IL" dirty="0" smtClean="0"/>
              <a:t>שהמרחקים </a:t>
            </a:r>
            <a:r>
              <a:rPr lang="he-IL" dirty="0"/>
              <a:t>ביניהם שווים. </a:t>
            </a:r>
          </a:p>
          <a:p>
            <a:r>
              <a:rPr lang="he-IL" dirty="0" smtClean="0"/>
              <a:t>    כתבו </a:t>
            </a:r>
            <a:r>
              <a:rPr lang="he-IL" dirty="0"/>
              <a:t>מעל השנת השמאלי  ביותר 0 ומעל השנת הימני ביותר 1.</a:t>
            </a:r>
          </a:p>
          <a:p>
            <a:r>
              <a:rPr lang="he-IL" dirty="0" smtClean="0"/>
              <a:t>    אילו </a:t>
            </a:r>
            <a:r>
              <a:rPr lang="he-IL" dirty="0"/>
              <a:t>שברים מיוצגים על ידי השנתות בישר המספרים הזה?</a:t>
            </a:r>
          </a:p>
          <a:p>
            <a:endParaRPr lang="he-IL" dirty="0"/>
          </a:p>
          <a:p>
            <a:r>
              <a:rPr lang="he-IL" dirty="0" smtClean="0"/>
              <a:t>2. סמנו </a:t>
            </a:r>
            <a:r>
              <a:rPr lang="he-IL" dirty="0"/>
              <a:t>על הישר השני </a:t>
            </a:r>
            <a:r>
              <a:rPr lang="he-IL" dirty="0" smtClean="0"/>
              <a:t>6 </a:t>
            </a:r>
            <a:r>
              <a:rPr lang="he-IL" dirty="0"/>
              <a:t>שנתות </a:t>
            </a:r>
            <a:r>
              <a:rPr lang="he-IL" dirty="0" smtClean="0"/>
              <a:t>שהמרחקים </a:t>
            </a:r>
            <a:r>
              <a:rPr lang="he-IL" dirty="0"/>
              <a:t>ביניהם שווים. </a:t>
            </a:r>
          </a:p>
          <a:p>
            <a:r>
              <a:rPr lang="he-IL" dirty="0" smtClean="0"/>
              <a:t>    כתבו </a:t>
            </a:r>
            <a:r>
              <a:rPr lang="he-IL" dirty="0"/>
              <a:t>מעל השנת השמאלי  ביותר 0 ומעל השנת הימני ביותר 1.</a:t>
            </a:r>
          </a:p>
          <a:p>
            <a:r>
              <a:rPr lang="he-IL" dirty="0" smtClean="0"/>
              <a:t>    אילו </a:t>
            </a:r>
            <a:r>
              <a:rPr lang="he-IL" dirty="0"/>
              <a:t>שברים מיוצגים על ידי השנתות בישר המספרים הזה?</a:t>
            </a:r>
          </a:p>
          <a:p>
            <a:r>
              <a:rPr lang="he-IL" dirty="0" smtClean="0"/>
              <a:t>את </a:t>
            </a:r>
            <a:r>
              <a:rPr lang="he-IL" dirty="0"/>
              <a:t>תשובתכם שלחו למורה.</a:t>
            </a:r>
          </a:p>
          <a:p>
            <a:pPr marL="514350" indent="-514350">
              <a:buFont typeface="+mj-lt"/>
              <a:buAutoNum type="arabicPeriod"/>
            </a:pPr>
            <a:endParaRPr lang="he-IL" dirty="0"/>
          </a:p>
          <a:p>
            <a:pPr marL="514350" indent="-514350">
              <a:buFont typeface="+mj-lt"/>
              <a:buAutoNum type="arabicPeriod"/>
            </a:pPr>
            <a:endParaRPr lang="he-IL" dirty="0"/>
          </a:p>
          <a:p>
            <a:pPr marL="514350" indent="-514350">
              <a:buFont typeface="+mj-lt"/>
              <a:buAutoNum type="arabicPeriod"/>
            </a:pPr>
            <a:endParaRPr lang="he-IL" dirty="0"/>
          </a:p>
          <a:p>
            <a:r>
              <a:rPr lang="he-IL" dirty="0"/>
              <a:t/>
            </a:r>
            <a:br>
              <a:rPr lang="he-IL" dirty="0"/>
            </a:br>
            <a:endParaRPr lang="he-IL" dirty="0"/>
          </a:p>
          <a:p>
            <a:endParaRPr lang="en-IL" dirty="0"/>
          </a:p>
        </p:txBody>
      </p:sp>
      <p:pic>
        <p:nvPicPr>
          <p:cNvPr id="7" name="Picture 6" descr="צפרדעים Kawaii, גשם, יפני, חילזון, קשת, טיפות גשם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98"/>
          <a:stretch/>
        </p:blipFill>
        <p:spPr bwMode="auto">
          <a:xfrm>
            <a:off x="-1047843" y="0"/>
            <a:ext cx="4234965" cy="172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15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להתראות בשיעור הבא</a:t>
            </a:r>
          </a:p>
        </p:txBody>
      </p:sp>
      <p:pic>
        <p:nvPicPr>
          <p:cNvPr id="16386" name="Picture 2" descr="צפרדע, גביע, מנופף, קריקטורה, ספל, מים, אסלות, ירוק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5" y="1794468"/>
            <a:ext cx="5254625" cy="519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צפרדעים Kawaii, גשם, יפני, חילזון, קשת, טיפות גשם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98"/>
          <a:stretch/>
        </p:blipFill>
        <p:spPr bwMode="auto">
          <a:xfrm>
            <a:off x="-1047843" y="0"/>
            <a:ext cx="4234965" cy="172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85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97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8CDB7D-7B3E-EF45-982F-5AD116333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להביא לשיעור?</a:t>
            </a:r>
            <a:endParaRPr lang="en-IL" dirty="0"/>
          </a:p>
        </p:txBody>
      </p:sp>
      <p:pic>
        <p:nvPicPr>
          <p:cNvPr id="8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A4B69755-66B7-4BD3-B22A-3EF8B5DE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953" y="2883839"/>
            <a:ext cx="1161305" cy="180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61432" y="3398945"/>
            <a:ext cx="1771057" cy="74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מדיטציה, צפרדע, יוגה, צעצוע, משקפיים, ירוק, חולצה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402"/>
          <a:stretch/>
        </p:blipFill>
        <p:spPr bwMode="auto">
          <a:xfrm>
            <a:off x="10591800" y="4518756"/>
            <a:ext cx="1600200" cy="214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שליט, ישר, קצה, כלי, גיאומטריה, מתמטיקה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677" y="2890707"/>
            <a:ext cx="3580291" cy="179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9788" y="753105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מתחילים בכיף – חידת צפרדע</a:t>
            </a:r>
            <a:endParaRPr lang="en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6300" y="1507024"/>
            <a:ext cx="9677400" cy="3844925"/>
          </a:xfrm>
        </p:spPr>
        <p:txBody>
          <a:bodyPr>
            <a:normAutofit fontScale="77500" lnSpcReduction="20000"/>
          </a:bodyPr>
          <a:lstStyle/>
          <a:p>
            <a:pPr algn="r">
              <a:lnSpc>
                <a:spcPct val="150000"/>
              </a:lnSpc>
            </a:pPr>
            <a:r>
              <a:rPr lang="he-IL" dirty="0" smtClean="0"/>
              <a:t>צפרדע נמצאת על ישר המספרים.</a:t>
            </a:r>
          </a:p>
          <a:p>
            <a:pPr algn="r">
              <a:lnSpc>
                <a:spcPct val="150000"/>
              </a:lnSpc>
            </a:pPr>
            <a:r>
              <a:rPr lang="he-IL" dirty="0" smtClean="0"/>
              <a:t>בישר המספרים הזה יש 5 שנתות.</a:t>
            </a:r>
            <a:endParaRPr lang="he-IL" dirty="0"/>
          </a:p>
          <a:p>
            <a:pPr algn="r">
              <a:lnSpc>
                <a:spcPct val="150000"/>
              </a:lnSpc>
            </a:pPr>
            <a:r>
              <a:rPr lang="he-IL" dirty="0" smtClean="0"/>
              <a:t>המרחק בין השנתות על ישר המספרים הוא קבוע והוא 2 מטרים. </a:t>
            </a:r>
          </a:p>
          <a:p>
            <a:pPr algn="r">
              <a:lnSpc>
                <a:spcPct val="150000"/>
              </a:lnSpc>
            </a:pPr>
            <a:r>
              <a:rPr lang="he-IL" dirty="0" smtClean="0"/>
              <a:t>הצפרדע קפצה משנת לשנת.</a:t>
            </a:r>
            <a:endParaRPr lang="he-IL" dirty="0"/>
          </a:p>
          <a:p>
            <a:pPr algn="r">
              <a:lnSpc>
                <a:spcPct val="150000"/>
              </a:lnSpc>
            </a:pPr>
            <a:r>
              <a:rPr lang="he-IL" dirty="0" smtClean="0"/>
              <a:t>מה המרחק הכולל שקפצה הצפרדע מהשנת הראשון עד השנת החמישי?</a:t>
            </a: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4098" name="Picture 2" descr="Cattails, צפרדע, בריכה, ביצה, מים, צפרדע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464" y="4593714"/>
            <a:ext cx="12464864" cy="256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צפרדעים Kawaii, גשם, יפני, חילזון, קשת, טיפות גשם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98"/>
          <a:stretch/>
        </p:blipFill>
        <p:spPr bwMode="auto">
          <a:xfrm>
            <a:off x="-1047843" y="0"/>
            <a:ext cx="4234965" cy="172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6300" y="1845619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6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פתרון חידת הצפרדע</a:t>
            </a:r>
            <a:endParaRPr lang="en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13020" y="1733826"/>
            <a:ext cx="5840829" cy="3844925"/>
          </a:xfrm>
        </p:spPr>
        <p:txBody>
          <a:bodyPr>
            <a:normAutofit/>
          </a:bodyPr>
          <a:lstStyle/>
          <a:p>
            <a:pPr algn="r">
              <a:lnSpc>
                <a:spcPct val="110000"/>
              </a:lnSpc>
            </a:pPr>
            <a:r>
              <a:rPr lang="he-IL" sz="2800" b="1" dirty="0" smtClean="0">
                <a:solidFill>
                  <a:schemeClr val="accent6">
                    <a:lumMod val="50000"/>
                  </a:schemeClr>
                </a:solidFill>
              </a:rPr>
              <a:t>חידה: </a:t>
            </a:r>
            <a:r>
              <a:rPr lang="he-IL" sz="2800" dirty="0" smtClean="0"/>
              <a:t>צפרדע </a:t>
            </a:r>
            <a:r>
              <a:rPr lang="he-IL" sz="2800" dirty="0"/>
              <a:t>נמצאת על ישר המספרים.</a:t>
            </a:r>
          </a:p>
          <a:p>
            <a:pPr algn="r">
              <a:lnSpc>
                <a:spcPct val="110000"/>
              </a:lnSpc>
            </a:pPr>
            <a:r>
              <a:rPr lang="he-IL" sz="2800" dirty="0"/>
              <a:t>בישר המספרים הזה יש 5 שנתות.</a:t>
            </a:r>
          </a:p>
          <a:p>
            <a:pPr algn="r">
              <a:lnSpc>
                <a:spcPct val="110000"/>
              </a:lnSpc>
            </a:pPr>
            <a:r>
              <a:rPr lang="he-IL" sz="2800" dirty="0"/>
              <a:t>המרחק בין השנתות על ישר המספרים הוא קבוע והוא 2 מטרים. </a:t>
            </a:r>
          </a:p>
          <a:p>
            <a:pPr algn="r">
              <a:lnSpc>
                <a:spcPct val="110000"/>
              </a:lnSpc>
            </a:pPr>
            <a:r>
              <a:rPr lang="he-IL" sz="2800" dirty="0"/>
              <a:t>הצפרדע קפצה משנת לשנת.</a:t>
            </a:r>
          </a:p>
          <a:p>
            <a:pPr algn="r">
              <a:lnSpc>
                <a:spcPct val="110000"/>
              </a:lnSpc>
            </a:pPr>
            <a:r>
              <a:rPr lang="he-IL" sz="2800" dirty="0"/>
              <a:t>מה המרחק הכולל שקפצה הצפרדע מהשנת הראשון עד השנת החמישי?</a:t>
            </a:r>
          </a:p>
        </p:txBody>
      </p:sp>
      <p:pic>
        <p:nvPicPr>
          <p:cNvPr id="9" name="Picture 2" descr="Cattails, צפרדע, בריכה, ביצה, מים, צפרדע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041" y="5243201"/>
            <a:ext cx="12464864" cy="187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ine 113"/>
          <p:cNvSpPr>
            <a:spLocks noChangeShapeType="1"/>
          </p:cNvSpPr>
          <p:nvPr/>
        </p:nvSpPr>
        <p:spPr bwMode="auto">
          <a:xfrm>
            <a:off x="2475391" y="4593714"/>
            <a:ext cx="0" cy="374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he-IL"/>
          </a:p>
        </p:txBody>
      </p:sp>
      <p:sp>
        <p:nvSpPr>
          <p:cNvPr id="13" name="Line 113"/>
          <p:cNvSpPr>
            <a:spLocks noChangeShapeType="1"/>
          </p:cNvSpPr>
          <p:nvPr/>
        </p:nvSpPr>
        <p:spPr bwMode="auto">
          <a:xfrm>
            <a:off x="3196232" y="4603709"/>
            <a:ext cx="0" cy="374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he-IL"/>
          </a:p>
        </p:txBody>
      </p:sp>
      <p:sp>
        <p:nvSpPr>
          <p:cNvPr id="14" name="Line 113"/>
          <p:cNvSpPr>
            <a:spLocks noChangeShapeType="1"/>
          </p:cNvSpPr>
          <p:nvPr/>
        </p:nvSpPr>
        <p:spPr bwMode="auto">
          <a:xfrm>
            <a:off x="3898883" y="4623270"/>
            <a:ext cx="0" cy="374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he-IL"/>
          </a:p>
        </p:txBody>
      </p:sp>
      <p:sp>
        <p:nvSpPr>
          <p:cNvPr id="15" name="Line 113"/>
          <p:cNvSpPr>
            <a:spLocks noChangeShapeType="1"/>
          </p:cNvSpPr>
          <p:nvPr/>
        </p:nvSpPr>
        <p:spPr bwMode="auto">
          <a:xfrm>
            <a:off x="4618883" y="4623270"/>
            <a:ext cx="0" cy="374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he-IL"/>
          </a:p>
        </p:txBody>
      </p:sp>
      <p:sp>
        <p:nvSpPr>
          <p:cNvPr id="16" name="Line 113"/>
          <p:cNvSpPr>
            <a:spLocks noChangeShapeType="1"/>
          </p:cNvSpPr>
          <p:nvPr/>
        </p:nvSpPr>
        <p:spPr bwMode="auto">
          <a:xfrm>
            <a:off x="5356824" y="4623270"/>
            <a:ext cx="0" cy="374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he-IL"/>
          </a:p>
        </p:txBody>
      </p:sp>
      <p:sp>
        <p:nvSpPr>
          <p:cNvPr id="3" name="קשת מלאה 2"/>
          <p:cNvSpPr/>
          <p:nvPr/>
        </p:nvSpPr>
        <p:spPr>
          <a:xfrm>
            <a:off x="2475391" y="4400550"/>
            <a:ext cx="720000" cy="468000"/>
          </a:xfrm>
          <a:prstGeom prst="blockArc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8" name="קשת מלאה 17"/>
          <p:cNvSpPr/>
          <p:nvPr/>
        </p:nvSpPr>
        <p:spPr>
          <a:xfrm>
            <a:off x="3178883" y="4384666"/>
            <a:ext cx="720000" cy="468000"/>
          </a:xfrm>
          <a:prstGeom prst="blockArc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9" name="קשת מלאה 18"/>
          <p:cNvSpPr/>
          <p:nvPr/>
        </p:nvSpPr>
        <p:spPr>
          <a:xfrm>
            <a:off x="3904759" y="4400550"/>
            <a:ext cx="720000" cy="468000"/>
          </a:xfrm>
          <a:prstGeom prst="blockArc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20" name="קשת מלאה 19"/>
          <p:cNvSpPr/>
          <p:nvPr/>
        </p:nvSpPr>
        <p:spPr>
          <a:xfrm>
            <a:off x="4627854" y="4400550"/>
            <a:ext cx="720000" cy="468000"/>
          </a:xfrm>
          <a:prstGeom prst="blockArc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22430" y="4996852"/>
            <a:ext cx="38504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800" dirty="0"/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42430" y="4989109"/>
            <a:ext cx="38504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800" dirty="0"/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62430" y="4978359"/>
            <a:ext cx="38504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800" dirty="0"/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62271" y="4987355"/>
            <a:ext cx="38504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800" dirty="0"/>
              <a:t>8</a:t>
            </a:r>
          </a:p>
        </p:txBody>
      </p:sp>
      <p:sp>
        <p:nvSpPr>
          <p:cNvPr id="25" name="Line 757"/>
          <p:cNvSpPr>
            <a:spLocks noChangeShapeType="1"/>
          </p:cNvSpPr>
          <p:nvPr/>
        </p:nvSpPr>
        <p:spPr bwMode="auto">
          <a:xfrm>
            <a:off x="2076449" y="4968364"/>
            <a:ext cx="3600451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/>
            <a:tailEnd type="triangle"/>
          </a:ln>
        </p:spPr>
        <p:txBody>
          <a:bodyPr wrap="square">
            <a:spAutoFit/>
          </a:bodyPr>
          <a:lstStyle/>
          <a:p>
            <a:endParaRPr lang="he-IL" sz="2800"/>
          </a:p>
        </p:txBody>
      </p:sp>
      <p:sp>
        <p:nvSpPr>
          <p:cNvPr id="26" name="TextBox 25"/>
          <p:cNvSpPr txBox="1"/>
          <p:nvPr/>
        </p:nvSpPr>
        <p:spPr>
          <a:xfrm>
            <a:off x="2336491" y="4978359"/>
            <a:ext cx="38504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800" dirty="0"/>
              <a:t>0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 txBox="1">
            <a:spLocks/>
          </p:cNvSpPr>
          <p:nvPr/>
        </p:nvSpPr>
        <p:spPr>
          <a:xfrm>
            <a:off x="228600" y="1684233"/>
            <a:ext cx="5283381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sz="3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e-IL" sz="2800" b="1" dirty="0">
                <a:solidFill>
                  <a:schemeClr val="accent6">
                    <a:lumMod val="50000"/>
                  </a:schemeClr>
                </a:solidFill>
              </a:rPr>
              <a:t>הפתרון: </a:t>
            </a:r>
            <a:r>
              <a:rPr lang="he-IL" sz="2800" dirty="0"/>
              <a:t>נחלק את הישר </a:t>
            </a:r>
            <a:r>
              <a:rPr lang="he-IL" sz="2800" dirty="0" smtClean="0"/>
              <a:t>ל- </a:t>
            </a:r>
            <a:r>
              <a:rPr lang="he-IL" sz="2800" dirty="0"/>
              <a:t>5 חלקים שווים. </a:t>
            </a:r>
            <a:endParaRPr lang="he-IL" sz="2800" dirty="0" smtClean="0"/>
          </a:p>
          <a:p>
            <a:pPr algn="r"/>
            <a:r>
              <a:rPr lang="he-IL" sz="2800" dirty="0" smtClean="0"/>
              <a:t>גודל הקפיצה הוא </a:t>
            </a:r>
            <a:r>
              <a:rPr lang="he-IL" sz="2800" dirty="0"/>
              <a:t>2 מטרים.</a:t>
            </a:r>
          </a:p>
          <a:p>
            <a:pPr algn="r"/>
            <a:r>
              <a:rPr lang="he-IL" sz="2800" dirty="0"/>
              <a:t>נספור את מספר המטרים שקפצה הצפרדע.</a:t>
            </a:r>
          </a:p>
          <a:p>
            <a:pPr algn="r"/>
            <a:r>
              <a:rPr lang="he-IL" sz="2800" dirty="0"/>
              <a:t>הצפרדע קפצה 8 מטרים בסך </a:t>
            </a:r>
            <a:r>
              <a:rPr lang="he-IL" sz="2800" dirty="0" smtClean="0"/>
              <a:t>הכול</a:t>
            </a:r>
            <a:r>
              <a:rPr lang="he-IL" sz="2800" dirty="0"/>
              <a:t>.</a:t>
            </a:r>
          </a:p>
        </p:txBody>
      </p:sp>
      <p:pic>
        <p:nvPicPr>
          <p:cNvPr id="28" name="Picture 6" descr="צפרדעים Kawaii, גשם, יפני, חילזון, קשת, טיפות גשם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98"/>
          <a:stretch/>
        </p:blipFill>
        <p:spPr bwMode="auto">
          <a:xfrm>
            <a:off x="-1047843" y="0"/>
            <a:ext cx="4234965" cy="172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מחבר ישר 5"/>
          <p:cNvCxnSpPr/>
          <p:nvPr/>
        </p:nvCxnSpPr>
        <p:spPr>
          <a:xfrm>
            <a:off x="5913020" y="1669111"/>
            <a:ext cx="0" cy="3844925"/>
          </a:xfrm>
          <a:prstGeom prst="line">
            <a:avLst/>
          </a:prstGeom>
          <a:ln cmpd="dbl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250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3" grpId="0" animBg="1"/>
      <p:bldP spid="18" grpId="0" animBg="1"/>
      <p:bldP spid="19" grpId="0" animBg="1"/>
      <p:bldP spid="20" grpId="0" animBg="1"/>
      <p:bldP spid="4" grpId="0"/>
      <p:bldP spid="22" grpId="0"/>
      <p:bldP spid="23" grpId="0"/>
      <p:bldP spid="24" grpId="0"/>
      <p:bldP spid="25" grpId="0" animBg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ישר המספרים - מה אנחנו כבר יודעים?</a:t>
            </a:r>
            <a:endParaRPr lang="en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2761" y="3595343"/>
            <a:ext cx="10353008" cy="3101661"/>
          </a:xfrm>
        </p:spPr>
        <p:txBody>
          <a:bodyPr>
            <a:normAutofit fontScale="85000" lnSpcReduction="10000"/>
          </a:bodyPr>
          <a:lstStyle/>
          <a:p>
            <a:pPr algn="r">
              <a:lnSpc>
                <a:spcPct val="160000"/>
              </a:lnSpc>
            </a:pPr>
            <a:r>
              <a:rPr lang="he-IL" dirty="0" smtClean="0"/>
              <a:t>ישר </a:t>
            </a:r>
            <a:r>
              <a:rPr lang="he-IL" dirty="0"/>
              <a:t>המספרים הוא ישר אין-סופי שעליו ממוקמים המספרים הממשיים:</a:t>
            </a:r>
          </a:p>
          <a:p>
            <a:pPr algn="r">
              <a:lnSpc>
                <a:spcPct val="160000"/>
              </a:lnSpc>
            </a:pPr>
            <a:r>
              <a:rPr lang="he-IL" dirty="0"/>
              <a:t>בין כל שתי </a:t>
            </a:r>
            <a:r>
              <a:rPr lang="he-IL" dirty="0" smtClean="0"/>
              <a:t>שנתות </a:t>
            </a:r>
            <a:r>
              <a:rPr lang="he-IL" dirty="0"/>
              <a:t>על הישר יש אין סוף </a:t>
            </a:r>
            <a:r>
              <a:rPr lang="he-IL" dirty="0" smtClean="0"/>
              <a:t>מספרים.</a:t>
            </a:r>
            <a:endParaRPr lang="he-IL" dirty="0"/>
          </a:p>
          <a:p>
            <a:pPr algn="r">
              <a:lnSpc>
                <a:spcPct val="160000"/>
              </a:lnSpc>
            </a:pPr>
            <a:r>
              <a:rPr lang="he-IL" dirty="0" smtClean="0"/>
              <a:t>לשנת </a:t>
            </a:r>
            <a:r>
              <a:rPr lang="he-IL" dirty="0"/>
              <a:t>שבה הצפרדע ממוקמת על הישר מתאים המספר 20. </a:t>
            </a:r>
          </a:p>
        </p:txBody>
      </p:sp>
      <p:grpSp>
        <p:nvGrpSpPr>
          <p:cNvPr id="7" name="קבוצה 6"/>
          <p:cNvGrpSpPr/>
          <p:nvPr/>
        </p:nvGrpSpPr>
        <p:grpSpPr>
          <a:xfrm>
            <a:off x="1294197" y="2765564"/>
            <a:ext cx="9780203" cy="657050"/>
            <a:chOff x="1294196" y="2517913"/>
            <a:chExt cx="9780202" cy="657050"/>
          </a:xfrm>
        </p:grpSpPr>
        <p:cxnSp>
          <p:nvCxnSpPr>
            <p:cNvPr id="9" name="מחבר ישר 8"/>
            <p:cNvCxnSpPr/>
            <p:nvPr/>
          </p:nvCxnSpPr>
          <p:spPr>
            <a:xfrm>
              <a:off x="1298897" y="2517913"/>
              <a:ext cx="9572624" cy="13079"/>
            </a:xfrm>
            <a:prstGeom prst="line">
              <a:avLst/>
            </a:prstGeom>
            <a:ln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מחבר ישר 9"/>
            <p:cNvCxnSpPr/>
            <p:nvPr/>
          </p:nvCxnSpPr>
          <p:spPr>
            <a:xfrm>
              <a:off x="10695709" y="2540216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מחבר ישר 10"/>
            <p:cNvCxnSpPr/>
            <p:nvPr/>
          </p:nvCxnSpPr>
          <p:spPr>
            <a:xfrm>
              <a:off x="6086749" y="2530992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מחבר ישר 11"/>
            <p:cNvCxnSpPr/>
            <p:nvPr/>
          </p:nvCxnSpPr>
          <p:spPr>
            <a:xfrm>
              <a:off x="2368334" y="2517913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מחבר ישר 12"/>
            <p:cNvCxnSpPr/>
            <p:nvPr/>
          </p:nvCxnSpPr>
          <p:spPr>
            <a:xfrm>
              <a:off x="1477789" y="2521768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294196" y="2651743"/>
              <a:ext cx="40640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2800" dirty="0"/>
                <a:t>0</a:t>
              </a:r>
            </a:p>
          </p:txBody>
        </p:sp>
        <p:cxnSp>
          <p:nvCxnSpPr>
            <p:cNvPr id="15" name="מחבר ישר 14"/>
            <p:cNvCxnSpPr/>
            <p:nvPr/>
          </p:nvCxnSpPr>
          <p:spPr>
            <a:xfrm>
              <a:off x="3375874" y="2526376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מחבר ישר 15"/>
            <p:cNvCxnSpPr/>
            <p:nvPr/>
          </p:nvCxnSpPr>
          <p:spPr>
            <a:xfrm>
              <a:off x="4307205" y="2526372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מחבר ישר 16"/>
            <p:cNvCxnSpPr/>
            <p:nvPr/>
          </p:nvCxnSpPr>
          <p:spPr>
            <a:xfrm>
              <a:off x="5221605" y="2526368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מחבר ישר 17"/>
            <p:cNvCxnSpPr/>
            <p:nvPr/>
          </p:nvCxnSpPr>
          <p:spPr>
            <a:xfrm>
              <a:off x="7016537" y="2543308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מחבר ישר 18"/>
            <p:cNvCxnSpPr/>
            <p:nvPr/>
          </p:nvCxnSpPr>
          <p:spPr>
            <a:xfrm>
              <a:off x="8024077" y="2551771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מחבר ישר 19"/>
            <p:cNvCxnSpPr/>
            <p:nvPr/>
          </p:nvCxnSpPr>
          <p:spPr>
            <a:xfrm>
              <a:off x="8955408" y="2551767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מחבר ישר 20"/>
            <p:cNvCxnSpPr/>
            <p:nvPr/>
          </p:nvCxnSpPr>
          <p:spPr>
            <a:xfrm>
              <a:off x="9869808" y="2551763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075080" y="2651743"/>
              <a:ext cx="68801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he-IL" sz="2800" dirty="0"/>
                <a:t>10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48752" y="2651743"/>
              <a:ext cx="68801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he-IL" sz="2800" dirty="0"/>
                <a:t>20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993937" y="2651743"/>
              <a:ext cx="68801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dirty="0"/>
                <a:t>30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82939" y="2651743"/>
              <a:ext cx="68801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dirty="0"/>
                <a:t>40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822743" y="2651743"/>
              <a:ext cx="68801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dirty="0"/>
                <a:t>50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82110" y="2651743"/>
              <a:ext cx="666843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dirty="0"/>
                <a:t>60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689641" y="2651743"/>
              <a:ext cx="666843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dirty="0"/>
                <a:t>70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610175" y="2651743"/>
              <a:ext cx="666843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dirty="0"/>
                <a:t>80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535371" y="2651743"/>
              <a:ext cx="666843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dirty="0"/>
                <a:t>90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280460" y="2651743"/>
              <a:ext cx="793938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dirty="0"/>
                <a:t>100</a:t>
              </a:r>
            </a:p>
          </p:txBody>
        </p:sp>
      </p:grpSp>
      <p:sp>
        <p:nvSpPr>
          <p:cNvPr id="2" name="חץ למטה 1"/>
          <p:cNvSpPr/>
          <p:nvPr/>
        </p:nvSpPr>
        <p:spPr>
          <a:xfrm>
            <a:off x="3200400" y="2119313"/>
            <a:ext cx="379346" cy="565222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28" name="Picture 4" descr="צפרדע, קרפדה, בעלי חיים, צפרדע מים, דו-חיי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348" y="1284363"/>
            <a:ext cx="2032000" cy="143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צפרדעים Kawaii, גשם, יפני, חילזון, קשת, טיפות גשם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98"/>
          <a:stretch/>
        </p:blipFill>
        <p:spPr bwMode="auto">
          <a:xfrm>
            <a:off x="-1047843" y="0"/>
            <a:ext cx="4234965" cy="172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99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ישר המספרים - מה אנחנו כבר יודעים?</a:t>
            </a:r>
            <a:endParaRPr lang="en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1950" y="3980868"/>
            <a:ext cx="11163300" cy="2722987"/>
          </a:xfrm>
        </p:spPr>
        <p:txBody>
          <a:bodyPr>
            <a:normAutofit/>
          </a:bodyPr>
          <a:lstStyle/>
          <a:p>
            <a:pPr algn="r">
              <a:lnSpc>
                <a:spcPct val="160000"/>
              </a:lnSpc>
            </a:pPr>
            <a:r>
              <a:rPr lang="he-IL" sz="3200" dirty="0" smtClean="0"/>
              <a:t>המרחק </a:t>
            </a:r>
            <a:r>
              <a:rPr lang="he-IL" sz="3200" dirty="0" smtClean="0"/>
              <a:t>בין שני מספרים עוקבים (גודל </a:t>
            </a:r>
            <a:r>
              <a:rPr lang="he-IL" sz="3200" dirty="0"/>
              <a:t>הקפיצה) על הישר </a:t>
            </a:r>
            <a:r>
              <a:rPr lang="he-IL" sz="3200" dirty="0" smtClean="0"/>
              <a:t>הזה הוא קבוע.</a:t>
            </a:r>
            <a:endParaRPr lang="he-IL" sz="3200" dirty="0"/>
          </a:p>
          <a:p>
            <a:pPr algn="r">
              <a:lnSpc>
                <a:spcPct val="160000"/>
              </a:lnSpc>
            </a:pPr>
            <a:r>
              <a:rPr lang="he-IL" sz="3200" dirty="0"/>
              <a:t>לדוגמא: </a:t>
            </a:r>
            <a:r>
              <a:rPr lang="he-IL" sz="3200" dirty="0" smtClean="0"/>
              <a:t>המרחק </a:t>
            </a:r>
            <a:r>
              <a:rPr lang="he-IL" sz="3200" dirty="0"/>
              <a:t>בין 20 ל</a:t>
            </a:r>
            <a:r>
              <a:rPr lang="en-US" sz="3200" dirty="0"/>
              <a:t>-</a:t>
            </a:r>
            <a:r>
              <a:rPr lang="he-IL" sz="3200" dirty="0"/>
              <a:t> 30 </a:t>
            </a:r>
            <a:r>
              <a:rPr lang="he-IL" sz="3200" dirty="0" smtClean="0"/>
              <a:t>זהה למרחק  </a:t>
            </a:r>
            <a:r>
              <a:rPr lang="he-IL" sz="3200" dirty="0"/>
              <a:t>בין 50 ל</a:t>
            </a:r>
            <a:r>
              <a:rPr lang="en-US" sz="3200" dirty="0"/>
              <a:t>-</a:t>
            </a:r>
            <a:r>
              <a:rPr lang="he-IL" sz="3200" dirty="0"/>
              <a:t> 60 ושווה ל</a:t>
            </a:r>
            <a:r>
              <a:rPr lang="en-US" sz="3200" dirty="0"/>
              <a:t>-</a:t>
            </a:r>
            <a:r>
              <a:rPr lang="he-IL" sz="3200" dirty="0"/>
              <a:t>  </a:t>
            </a:r>
            <a:r>
              <a:rPr lang="he-IL" sz="3200" dirty="0" smtClean="0"/>
              <a:t>10.</a:t>
            </a:r>
          </a:p>
        </p:txBody>
      </p:sp>
      <p:grpSp>
        <p:nvGrpSpPr>
          <p:cNvPr id="7" name="קבוצה 6"/>
          <p:cNvGrpSpPr/>
          <p:nvPr/>
        </p:nvGrpSpPr>
        <p:grpSpPr>
          <a:xfrm>
            <a:off x="1401849" y="2949819"/>
            <a:ext cx="9870841" cy="674535"/>
            <a:chOff x="1255177" y="2517913"/>
            <a:chExt cx="9870840" cy="674535"/>
          </a:xfrm>
        </p:grpSpPr>
        <p:cxnSp>
          <p:nvCxnSpPr>
            <p:cNvPr id="10" name="מחבר ישר 9"/>
            <p:cNvCxnSpPr/>
            <p:nvPr/>
          </p:nvCxnSpPr>
          <p:spPr>
            <a:xfrm>
              <a:off x="10695709" y="2540216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מחבר ישר 10"/>
            <p:cNvCxnSpPr/>
            <p:nvPr/>
          </p:nvCxnSpPr>
          <p:spPr>
            <a:xfrm>
              <a:off x="6086749" y="2530992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מחבר ישר 11"/>
            <p:cNvCxnSpPr/>
            <p:nvPr/>
          </p:nvCxnSpPr>
          <p:spPr>
            <a:xfrm>
              <a:off x="2368334" y="2517913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מחבר ישר 12"/>
            <p:cNvCxnSpPr/>
            <p:nvPr/>
          </p:nvCxnSpPr>
          <p:spPr>
            <a:xfrm>
              <a:off x="1477789" y="2521768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255177" y="2669228"/>
              <a:ext cx="54983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2800" dirty="0"/>
                <a:t>0</a:t>
              </a:r>
            </a:p>
          </p:txBody>
        </p:sp>
        <p:cxnSp>
          <p:nvCxnSpPr>
            <p:cNvPr id="15" name="מחבר ישר 14"/>
            <p:cNvCxnSpPr/>
            <p:nvPr/>
          </p:nvCxnSpPr>
          <p:spPr>
            <a:xfrm>
              <a:off x="3375874" y="2526376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מחבר ישר 15"/>
            <p:cNvCxnSpPr/>
            <p:nvPr/>
          </p:nvCxnSpPr>
          <p:spPr>
            <a:xfrm>
              <a:off x="4307205" y="2526372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מחבר ישר 16"/>
            <p:cNvCxnSpPr/>
            <p:nvPr/>
          </p:nvCxnSpPr>
          <p:spPr>
            <a:xfrm>
              <a:off x="5221605" y="2526368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מחבר ישר 17"/>
            <p:cNvCxnSpPr/>
            <p:nvPr/>
          </p:nvCxnSpPr>
          <p:spPr>
            <a:xfrm>
              <a:off x="7016537" y="2543308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מחבר ישר 18"/>
            <p:cNvCxnSpPr/>
            <p:nvPr/>
          </p:nvCxnSpPr>
          <p:spPr>
            <a:xfrm>
              <a:off x="8024077" y="2551771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מחבר ישר 19"/>
            <p:cNvCxnSpPr/>
            <p:nvPr/>
          </p:nvCxnSpPr>
          <p:spPr>
            <a:xfrm>
              <a:off x="8955408" y="2551767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מחבר ישר 20"/>
            <p:cNvCxnSpPr/>
            <p:nvPr/>
          </p:nvCxnSpPr>
          <p:spPr>
            <a:xfrm>
              <a:off x="9869808" y="2551763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036980" y="2669228"/>
              <a:ext cx="710199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he-IL" sz="2800" dirty="0"/>
                <a:t>10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10652" y="2669228"/>
              <a:ext cx="710199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he-IL" sz="2800" dirty="0"/>
                <a:t>20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955837" y="2669228"/>
              <a:ext cx="710199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dirty="0"/>
                <a:t>30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44839" y="2669228"/>
              <a:ext cx="710199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dirty="0"/>
                <a:t>40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733843" y="2669228"/>
              <a:ext cx="710199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dirty="0"/>
                <a:t>50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82110" y="2669228"/>
              <a:ext cx="710199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dirty="0"/>
                <a:t>60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689641" y="2669228"/>
              <a:ext cx="710199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dirty="0"/>
                <a:t>70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610175" y="2669228"/>
              <a:ext cx="710199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dirty="0"/>
                <a:t>80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535371" y="2669228"/>
              <a:ext cx="710199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dirty="0"/>
                <a:t>90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280460" y="2669228"/>
              <a:ext cx="84555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dirty="0"/>
                <a:t>100</a:t>
              </a:r>
            </a:p>
          </p:txBody>
        </p:sp>
      </p:grpSp>
      <p:pic>
        <p:nvPicPr>
          <p:cNvPr id="5126" name="Picture 6" descr="צפרדע, קריקטורה, קרפדה, אופי, חמוד, חיה, כיף, קפיצה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545" y="1612092"/>
            <a:ext cx="931331" cy="130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צפרדע, קריקטורה, קרפדה, אופי, חמוד, חיה, כיף, קפיצה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779" y="1612833"/>
            <a:ext cx="931331" cy="130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מחבר ישר 35"/>
          <p:cNvCxnSpPr/>
          <p:nvPr/>
        </p:nvCxnSpPr>
        <p:spPr>
          <a:xfrm>
            <a:off x="1432248" y="2956064"/>
            <a:ext cx="9572625" cy="13079"/>
          </a:xfrm>
          <a:prstGeom prst="line">
            <a:avLst/>
          </a:prstGeom>
          <a:ln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6" descr="צפרדעים Kawaii, גשם, יפני, חילזון, קשת, טיפות גשם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98"/>
          <a:stretch/>
        </p:blipFill>
        <p:spPr bwMode="auto">
          <a:xfrm>
            <a:off x="-988741" y="0"/>
            <a:ext cx="4234965" cy="172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59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ישר המספרים - חזרה</a:t>
            </a:r>
            <a:endParaRPr lang="en-IL" dirty="0"/>
          </a:p>
        </p:txBody>
      </p:sp>
      <p:grpSp>
        <p:nvGrpSpPr>
          <p:cNvPr id="33" name="קבוצה 32"/>
          <p:cNvGrpSpPr/>
          <p:nvPr/>
        </p:nvGrpSpPr>
        <p:grpSpPr>
          <a:xfrm>
            <a:off x="1414468" y="2054364"/>
            <a:ext cx="9901232" cy="626273"/>
            <a:chOff x="1304608" y="2517913"/>
            <a:chExt cx="9901231" cy="626273"/>
          </a:xfrm>
        </p:grpSpPr>
        <p:cxnSp>
          <p:nvCxnSpPr>
            <p:cNvPr id="35" name="מחבר ישר 34"/>
            <p:cNvCxnSpPr/>
            <p:nvPr/>
          </p:nvCxnSpPr>
          <p:spPr>
            <a:xfrm>
              <a:off x="10695709" y="2540216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מחבר ישר 35"/>
            <p:cNvCxnSpPr/>
            <p:nvPr/>
          </p:nvCxnSpPr>
          <p:spPr>
            <a:xfrm>
              <a:off x="6086749" y="2530992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מחבר ישר 36"/>
            <p:cNvCxnSpPr/>
            <p:nvPr/>
          </p:nvCxnSpPr>
          <p:spPr>
            <a:xfrm>
              <a:off x="2368334" y="2517913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מחבר ישר 37"/>
            <p:cNvCxnSpPr/>
            <p:nvPr/>
          </p:nvCxnSpPr>
          <p:spPr>
            <a:xfrm>
              <a:off x="1477789" y="2521768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1304608" y="2651743"/>
              <a:ext cx="529901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2600" dirty="0"/>
                <a:t>0</a:t>
              </a:r>
            </a:p>
          </p:txBody>
        </p:sp>
        <p:cxnSp>
          <p:nvCxnSpPr>
            <p:cNvPr id="40" name="מחבר ישר 39"/>
            <p:cNvCxnSpPr/>
            <p:nvPr/>
          </p:nvCxnSpPr>
          <p:spPr>
            <a:xfrm>
              <a:off x="3375874" y="2526376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מחבר ישר 40"/>
            <p:cNvCxnSpPr/>
            <p:nvPr/>
          </p:nvCxnSpPr>
          <p:spPr>
            <a:xfrm>
              <a:off x="4307205" y="2526372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מחבר ישר 41"/>
            <p:cNvCxnSpPr/>
            <p:nvPr/>
          </p:nvCxnSpPr>
          <p:spPr>
            <a:xfrm>
              <a:off x="5221605" y="2526368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מחבר ישר 42"/>
            <p:cNvCxnSpPr/>
            <p:nvPr/>
          </p:nvCxnSpPr>
          <p:spPr>
            <a:xfrm>
              <a:off x="7016537" y="2543308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מחבר ישר 43"/>
            <p:cNvCxnSpPr/>
            <p:nvPr/>
          </p:nvCxnSpPr>
          <p:spPr>
            <a:xfrm>
              <a:off x="8024077" y="2551771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מחבר ישר 44"/>
            <p:cNvCxnSpPr/>
            <p:nvPr/>
          </p:nvCxnSpPr>
          <p:spPr>
            <a:xfrm>
              <a:off x="8955408" y="2551767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מחבר ישר 45"/>
            <p:cNvCxnSpPr/>
            <p:nvPr/>
          </p:nvCxnSpPr>
          <p:spPr>
            <a:xfrm>
              <a:off x="9869808" y="2551763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2083676" y="2687628"/>
              <a:ext cx="598063" cy="369332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</a:ln>
          </p:spPr>
          <p:txBody>
            <a:bodyPr wrap="square" rtlCol="1">
              <a:spAutoFit/>
            </a:bodyPr>
            <a:lstStyle/>
            <a:p>
              <a:pPr algn="ctr" rtl="0"/>
              <a:endParaRPr lang="he-IL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997952" y="2651743"/>
              <a:ext cx="76874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he-IL" sz="2600" dirty="0"/>
                <a:t>200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943137" y="2651743"/>
              <a:ext cx="805902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600" dirty="0"/>
                <a:t>300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933739" y="2690748"/>
              <a:ext cx="590371" cy="369332"/>
            </a:xfrm>
            <a:prstGeom prst="rect">
              <a:avLst/>
            </a:prstGeom>
            <a:noFill/>
            <a:ln w="22225">
              <a:solidFill>
                <a:schemeClr val="accent1"/>
              </a:solidFill>
            </a:ln>
          </p:spPr>
          <p:txBody>
            <a:bodyPr wrap="square" rtlCol="1">
              <a:spAutoFit/>
            </a:bodyPr>
            <a:lstStyle/>
            <a:p>
              <a:pPr algn="ctr"/>
              <a:endParaRPr lang="he-IL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695743" y="2651743"/>
              <a:ext cx="802892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600" dirty="0"/>
                <a:t>500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644010" y="2651743"/>
              <a:ext cx="855054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600" dirty="0"/>
                <a:t>600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651541" y="2651743"/>
              <a:ext cx="835972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600" dirty="0"/>
                <a:t>700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584774" y="2651743"/>
              <a:ext cx="772821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600" dirty="0"/>
                <a:t>800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9484571" y="2651743"/>
              <a:ext cx="780820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600" dirty="0"/>
                <a:t>900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0204260" y="2651743"/>
              <a:ext cx="1001579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600" dirty="0"/>
                <a:t>1000</a:t>
              </a:r>
            </a:p>
          </p:txBody>
        </p:sp>
      </p:grpSp>
      <p:sp>
        <p:nvSpPr>
          <p:cNvPr id="57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 txBox="1">
            <a:spLocks/>
          </p:cNvSpPr>
          <p:nvPr/>
        </p:nvSpPr>
        <p:spPr>
          <a:xfrm>
            <a:off x="1753951" y="2812060"/>
            <a:ext cx="9997391" cy="38449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sz="3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60000"/>
              </a:lnSpc>
            </a:pPr>
            <a:r>
              <a:rPr lang="he-IL" dirty="0" smtClean="0"/>
              <a:t>חשבו</a:t>
            </a:r>
            <a:r>
              <a:rPr lang="he-IL" dirty="0"/>
              <a:t>, מה גודל המרווח (הפרש)  בין </a:t>
            </a:r>
            <a:r>
              <a:rPr lang="he-IL" dirty="0" smtClean="0"/>
              <a:t>שתי </a:t>
            </a:r>
            <a:r>
              <a:rPr lang="he-IL" dirty="0"/>
              <a:t>שנתות סמוכות בישר המספרים הנתון?</a:t>
            </a:r>
          </a:p>
          <a:p>
            <a:pPr algn="r">
              <a:lnSpc>
                <a:spcPct val="160000"/>
              </a:lnSpc>
            </a:pPr>
            <a:r>
              <a:rPr lang="he-IL" dirty="0"/>
              <a:t>השלימו את המספרים החסרים על ישר המספרים.</a:t>
            </a:r>
          </a:p>
          <a:p>
            <a:pPr algn="r">
              <a:lnSpc>
                <a:spcPct val="160000"/>
              </a:lnSpc>
            </a:pPr>
            <a:r>
              <a:rPr lang="he-IL" dirty="0"/>
              <a:t>שימו לב, כאשר נעים ימינה על הישר </a:t>
            </a:r>
            <a:r>
              <a:rPr lang="he-IL" dirty="0" smtClean="0"/>
              <a:t>הזה ערך </a:t>
            </a:r>
            <a:r>
              <a:rPr lang="he-IL" dirty="0"/>
              <a:t>המספר גדל וכאשר נעים שמאלה על הישר ערך המספר קטן.</a:t>
            </a:r>
          </a:p>
        </p:txBody>
      </p:sp>
      <p:pic>
        <p:nvPicPr>
          <p:cNvPr id="58" name="Picture 2" descr="צפרדע, ספר ילדים, חמוד, טון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28" y="4082225"/>
            <a:ext cx="2789971" cy="278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מחבר ישר 58"/>
          <p:cNvCxnSpPr/>
          <p:nvPr/>
        </p:nvCxnSpPr>
        <p:spPr>
          <a:xfrm>
            <a:off x="1394148" y="2067064"/>
            <a:ext cx="10086652" cy="14465"/>
          </a:xfrm>
          <a:prstGeom prst="line">
            <a:avLst/>
          </a:prstGeom>
          <a:ln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6" descr="צפרדעים Kawaii, גשם, יפני, חילזון, קשת, טיפות גשם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98"/>
          <a:stretch/>
        </p:blipFill>
        <p:spPr bwMode="auto">
          <a:xfrm>
            <a:off x="-363532" y="24637"/>
            <a:ext cx="4234965" cy="172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71433" y="782687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1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ישר המספרים - חזרה</a:t>
            </a:r>
            <a:endParaRPr lang="en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855" y="127776"/>
            <a:ext cx="1017545" cy="1070700"/>
          </a:xfrm>
          <a:prstGeom prst="rect">
            <a:avLst/>
          </a:prstGeom>
        </p:spPr>
      </p:pic>
      <p:sp>
        <p:nvSpPr>
          <p:cNvPr id="57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 txBox="1">
            <a:spLocks/>
          </p:cNvSpPr>
          <p:nvPr/>
        </p:nvSpPr>
        <p:spPr>
          <a:xfrm>
            <a:off x="1845617" y="4082225"/>
            <a:ext cx="9509881" cy="16732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sz="3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60000"/>
              </a:lnSpc>
            </a:pPr>
            <a:r>
              <a:rPr lang="he-IL" dirty="0" smtClean="0"/>
              <a:t>גודל </a:t>
            </a:r>
            <a:r>
              <a:rPr lang="he-IL" dirty="0" smtClean="0"/>
              <a:t>המרווח </a:t>
            </a:r>
            <a:r>
              <a:rPr lang="he-IL" dirty="0"/>
              <a:t>(ההפרש) הוא 100 =  </a:t>
            </a:r>
            <a:r>
              <a:rPr lang="he-IL" dirty="0" smtClean="0"/>
              <a:t>300-200</a:t>
            </a:r>
            <a:endParaRPr lang="he-IL" dirty="0"/>
          </a:p>
        </p:txBody>
      </p:sp>
      <p:pic>
        <p:nvPicPr>
          <p:cNvPr id="58" name="Picture 2" descr="צפרדע, ספר ילדים, חמוד, טון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28" y="4082225"/>
            <a:ext cx="2789971" cy="278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מחבר ישר 30"/>
          <p:cNvCxnSpPr/>
          <p:nvPr/>
        </p:nvCxnSpPr>
        <p:spPr>
          <a:xfrm>
            <a:off x="1394148" y="2632214"/>
            <a:ext cx="9572625" cy="13079"/>
          </a:xfrm>
          <a:prstGeom prst="line">
            <a:avLst/>
          </a:prstGeom>
          <a:ln>
            <a:headEnd type="arrow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6" descr="צפרדעים Kawaii, גשם, יפני, חילזון, קשת, טיפות גשם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98"/>
          <a:stretch/>
        </p:blipFill>
        <p:spPr bwMode="auto">
          <a:xfrm>
            <a:off x="-1047843" y="0"/>
            <a:ext cx="4234965" cy="172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קבוצה 33"/>
          <p:cNvGrpSpPr/>
          <p:nvPr/>
        </p:nvGrpSpPr>
        <p:grpSpPr>
          <a:xfrm>
            <a:off x="1414468" y="2054364"/>
            <a:ext cx="9901232" cy="696055"/>
            <a:chOff x="1304608" y="2517913"/>
            <a:chExt cx="9901231" cy="696055"/>
          </a:xfrm>
        </p:grpSpPr>
        <p:cxnSp>
          <p:nvCxnSpPr>
            <p:cNvPr id="59" name="מחבר ישר 58"/>
            <p:cNvCxnSpPr/>
            <p:nvPr/>
          </p:nvCxnSpPr>
          <p:spPr>
            <a:xfrm>
              <a:off x="10695709" y="2540216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מחבר ישר 59"/>
            <p:cNvCxnSpPr/>
            <p:nvPr/>
          </p:nvCxnSpPr>
          <p:spPr>
            <a:xfrm>
              <a:off x="6086749" y="2530992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מחבר ישר 60"/>
            <p:cNvCxnSpPr/>
            <p:nvPr/>
          </p:nvCxnSpPr>
          <p:spPr>
            <a:xfrm>
              <a:off x="2368334" y="2517913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מחבר ישר 61"/>
            <p:cNvCxnSpPr/>
            <p:nvPr/>
          </p:nvCxnSpPr>
          <p:spPr>
            <a:xfrm>
              <a:off x="1477789" y="2521768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1304608" y="2651743"/>
              <a:ext cx="529901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2600" dirty="0"/>
                <a:t>0</a:t>
              </a:r>
            </a:p>
          </p:txBody>
        </p:sp>
        <p:cxnSp>
          <p:nvCxnSpPr>
            <p:cNvPr id="64" name="מחבר ישר 63"/>
            <p:cNvCxnSpPr/>
            <p:nvPr/>
          </p:nvCxnSpPr>
          <p:spPr>
            <a:xfrm>
              <a:off x="3375874" y="2526376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מחבר ישר 64"/>
            <p:cNvCxnSpPr/>
            <p:nvPr/>
          </p:nvCxnSpPr>
          <p:spPr>
            <a:xfrm>
              <a:off x="4307205" y="2526372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מחבר ישר 65"/>
            <p:cNvCxnSpPr/>
            <p:nvPr/>
          </p:nvCxnSpPr>
          <p:spPr>
            <a:xfrm>
              <a:off x="5221605" y="2526368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מחבר ישר 66"/>
            <p:cNvCxnSpPr/>
            <p:nvPr/>
          </p:nvCxnSpPr>
          <p:spPr>
            <a:xfrm>
              <a:off x="7016537" y="2543308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מחבר ישר 67"/>
            <p:cNvCxnSpPr/>
            <p:nvPr/>
          </p:nvCxnSpPr>
          <p:spPr>
            <a:xfrm>
              <a:off x="8024077" y="2551771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מחבר ישר 68"/>
            <p:cNvCxnSpPr/>
            <p:nvPr/>
          </p:nvCxnSpPr>
          <p:spPr>
            <a:xfrm>
              <a:off x="8955408" y="2551767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מחבר ישר 69"/>
            <p:cNvCxnSpPr/>
            <p:nvPr/>
          </p:nvCxnSpPr>
          <p:spPr>
            <a:xfrm>
              <a:off x="9869808" y="2551763"/>
              <a:ext cx="0" cy="110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2007476" y="2687628"/>
              <a:ext cx="779854" cy="523220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</a:ln>
          </p:spPr>
          <p:txBody>
            <a:bodyPr wrap="square" rtlCol="1">
              <a:spAutoFit/>
            </a:bodyPr>
            <a:lstStyle/>
            <a:p>
              <a:pPr algn="ctr" rtl="0"/>
              <a:r>
                <a:rPr lang="he-IL" sz="2800" dirty="0" smtClean="0"/>
                <a:t>100</a:t>
              </a:r>
              <a:endParaRPr lang="he-IL" sz="2800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997952" y="2651743"/>
              <a:ext cx="76874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he-IL" sz="2600" dirty="0"/>
                <a:t>200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943137" y="2651743"/>
              <a:ext cx="805902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600" dirty="0"/>
                <a:t>300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857539" y="2690748"/>
              <a:ext cx="838204" cy="523220"/>
            </a:xfrm>
            <a:prstGeom prst="rect">
              <a:avLst/>
            </a:prstGeom>
            <a:noFill/>
            <a:ln w="22225">
              <a:solidFill>
                <a:schemeClr val="accent1"/>
              </a:solidFill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dirty="0" smtClean="0"/>
                <a:t>400</a:t>
              </a:r>
              <a:endParaRPr lang="he-IL" sz="2800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695743" y="2651743"/>
              <a:ext cx="802892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600" dirty="0"/>
                <a:t>500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644010" y="2651743"/>
              <a:ext cx="855054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600" dirty="0"/>
                <a:t>600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7651541" y="2651743"/>
              <a:ext cx="835972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600" dirty="0"/>
                <a:t>700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584774" y="2651743"/>
              <a:ext cx="772821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600" dirty="0"/>
                <a:t>800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9484571" y="2651743"/>
              <a:ext cx="780820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600" dirty="0"/>
                <a:t>900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0204260" y="2651743"/>
              <a:ext cx="1001579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600" dirty="0"/>
                <a:t>1000</a:t>
              </a:r>
            </a:p>
          </p:txBody>
        </p:sp>
      </p:grpSp>
      <p:cxnSp>
        <p:nvCxnSpPr>
          <p:cNvPr id="81" name="מחבר ישר 80"/>
          <p:cNvCxnSpPr/>
          <p:nvPr/>
        </p:nvCxnSpPr>
        <p:spPr>
          <a:xfrm>
            <a:off x="1394148" y="2067064"/>
            <a:ext cx="10086652" cy="14465"/>
          </a:xfrm>
          <a:prstGeom prst="line">
            <a:avLst/>
          </a:prstGeom>
          <a:ln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13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12518</TotalTime>
  <Words>2606</Words>
  <Application>Microsoft Office PowerPoint</Application>
  <PresentationFormat>מסך רחב</PresentationFormat>
  <Paragraphs>500</Paragraphs>
  <Slides>23</Slides>
  <Notes>20</Notes>
  <HiddenSlides>0</HiddenSlides>
  <MMClips>6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23</vt:i4>
      </vt:variant>
    </vt:vector>
  </HeadingPairs>
  <TitlesOfParts>
    <vt:vector size="29" baseType="lpstr">
      <vt:lpstr>Alef</vt:lpstr>
      <vt:lpstr>Arial</vt:lpstr>
      <vt:lpstr>Calibri</vt:lpstr>
      <vt:lpstr>Open Sans</vt:lpstr>
      <vt:lpstr>Wingdings</vt:lpstr>
      <vt:lpstr>Office Theme</vt:lpstr>
      <vt:lpstr>מצגת של PowerPoint‏</vt:lpstr>
      <vt:lpstr>מה נלמד היום?</vt:lpstr>
      <vt:lpstr>מה להביא לשיעור?</vt:lpstr>
      <vt:lpstr>מתחילים בכיף – חידת צפרדע</vt:lpstr>
      <vt:lpstr>פתרון חידת הצפרדע</vt:lpstr>
      <vt:lpstr>ישר המספרים - מה אנחנו כבר יודעים?</vt:lpstr>
      <vt:lpstr>ישר המספרים - מה אנחנו כבר יודעים?</vt:lpstr>
      <vt:lpstr>ישר המספרים - חזרה</vt:lpstr>
      <vt:lpstr>ישר המספרים - חזרה</vt:lpstr>
      <vt:lpstr>עכשיו לומדים</vt:lpstr>
      <vt:lpstr>עכשיו לומדים</vt:lpstr>
      <vt:lpstr>תרגול</vt:lpstr>
      <vt:lpstr>תרגול</vt:lpstr>
      <vt:lpstr>תרגול</vt:lpstr>
      <vt:lpstr>תרגול</vt:lpstr>
      <vt:lpstr>תרגול</vt:lpstr>
      <vt:lpstr>תרגול: סרטטו בעזרת סרגל שני קווים ישרים באורך של 12 ס"מ כל אחד.</vt:lpstr>
      <vt:lpstr>דיון:</vt:lpstr>
      <vt:lpstr>דיון:</vt:lpstr>
      <vt:lpstr>מסיימים ומסכמים</vt:lpstr>
      <vt:lpstr>ממשיכים לתרגל</vt:lpstr>
      <vt:lpstr>להתראות בשיעור הבא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Ruthy Betinger</dc:creator>
  <cp:lastModifiedBy>גליה מנדל נטע</cp:lastModifiedBy>
  <cp:revision>317</cp:revision>
  <dcterms:created xsi:type="dcterms:W3CDTF">2020-03-11T07:11:19Z</dcterms:created>
  <dcterms:modified xsi:type="dcterms:W3CDTF">2020-08-11T07:57:39Z</dcterms:modified>
</cp:coreProperties>
</file>