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notesSlides/notesSlide37.xml" ContentType="application/vnd.openxmlformats-officedocument.presentationml.notesSlide+xml"/>
  <Override PartName="/ppt/tags/tag43.xml" ContentType="application/vnd.openxmlformats-officedocument.presentationml.tags+xml"/>
  <Override PartName="/ppt/notesSlides/notesSlide38.xml" ContentType="application/vnd.openxmlformats-officedocument.presentationml.notesSlide+xml"/>
  <Override PartName="/ppt/tags/tag44.xml" ContentType="application/vnd.openxmlformats-officedocument.presentationml.tags+xml"/>
  <Override PartName="/ppt/notesSlides/notesSlide39.xml" ContentType="application/vnd.openxmlformats-officedocument.presentationml.notesSlide+xml"/>
  <Override PartName="/ppt/tags/tag45.xml" ContentType="application/vnd.openxmlformats-officedocument.presentationml.tags+xml"/>
  <Override PartName="/ppt/notesSlides/notesSlide40.xml" ContentType="application/vnd.openxmlformats-officedocument.presentationml.notesSlide+xml"/>
  <Override PartName="/ppt/tags/tag46.xml" ContentType="application/vnd.openxmlformats-officedocument.presentationml.tags+xml"/>
  <Override PartName="/ppt/notesSlides/notesSlide41.xml" ContentType="application/vnd.openxmlformats-officedocument.presentationml.notesSlide+xml"/>
  <Override PartName="/ppt/tags/tag47.xml" ContentType="application/vnd.openxmlformats-officedocument.presentationml.tags+xml"/>
  <Override PartName="/ppt/notesSlides/notesSlide42.xml" ContentType="application/vnd.openxmlformats-officedocument.presentationml.notesSlide+xml"/>
  <Override PartName="/ppt/tags/tag48.xml" ContentType="application/vnd.openxmlformats-officedocument.presentationml.tags+xml"/>
  <Override PartName="/ppt/notesSlides/notesSlide43.xml" ContentType="application/vnd.openxmlformats-officedocument.presentationml.notesSlide+xml"/>
  <Override PartName="/ppt/tags/tag49.xml" ContentType="application/vnd.openxmlformats-officedocument.presentationml.tags+xml"/>
  <Override PartName="/ppt/notesSlides/notesSlide44.xml" ContentType="application/vnd.openxmlformats-officedocument.presentationml.notesSlide+xml"/>
  <Override PartName="/ppt/tags/tag50.xml" ContentType="application/vnd.openxmlformats-officedocument.presentationml.tags+xml"/>
  <Override PartName="/ppt/notesSlides/notesSlide45.xml" ContentType="application/vnd.openxmlformats-officedocument.presentationml.notesSlide+xml"/>
  <Override PartName="/ppt/tags/tag51.xml" ContentType="application/vnd.openxmlformats-officedocument.presentationml.tags+xml"/>
  <Override PartName="/ppt/notesSlides/notesSlide46.xml" ContentType="application/vnd.openxmlformats-officedocument.presentationml.notesSlide+xml"/>
  <Override PartName="/ppt/tags/tag52.xml" ContentType="application/vnd.openxmlformats-officedocument.presentationml.tags+xml"/>
  <Override PartName="/ppt/notesSlides/notesSlide47.xml" ContentType="application/vnd.openxmlformats-officedocument.presentationml.notesSlide+xml"/>
  <Override PartName="/ppt/tags/tag53.xml" ContentType="application/vnd.openxmlformats-officedocument.presentationml.tags+xml"/>
  <Override PartName="/ppt/notesSlides/notesSlide48.xml" ContentType="application/vnd.openxmlformats-officedocument.presentationml.notesSlide+xml"/>
  <Override PartName="/ppt/tags/tag54.xml" ContentType="application/vnd.openxmlformats-officedocument.presentationml.tags+xml"/>
  <Override PartName="/ppt/notesSlides/notesSlide49.xml" ContentType="application/vnd.openxmlformats-officedocument.presentationml.notesSlide+xml"/>
  <Override PartName="/ppt/tags/tag55.xml" ContentType="application/vnd.openxmlformats-officedocument.presentationml.tags+xml"/>
  <Override PartName="/ppt/notesSlides/notesSlide50.xml" ContentType="application/vnd.openxmlformats-officedocument.presentationml.notesSlide+xml"/>
  <Override PartName="/ppt/tags/tag56.xml" ContentType="application/vnd.openxmlformats-officedocument.presentationml.tags+xml"/>
  <Override PartName="/ppt/notesSlides/notesSlide51.xml" ContentType="application/vnd.openxmlformats-officedocument.presentationml.notesSlide+xml"/>
  <Override PartName="/ppt/tags/tag57.xml" ContentType="application/vnd.openxmlformats-officedocument.presentationml.tags+xml"/>
  <Override PartName="/ppt/notesSlides/notesSlide52.xml" ContentType="application/vnd.openxmlformats-officedocument.presentationml.notesSlide+xml"/>
  <Override PartName="/ppt/tags/tag58.xml" ContentType="application/vnd.openxmlformats-officedocument.presentationml.tags+xml"/>
  <Override PartName="/ppt/notesSlides/notesSlide53.xml" ContentType="application/vnd.openxmlformats-officedocument.presentationml.notesSlide+xml"/>
  <Override PartName="/ppt/tags/tag59.xml" ContentType="application/vnd.openxmlformats-officedocument.presentationml.tags+xml"/>
  <Override PartName="/ppt/notesSlides/notesSlide54.xml" ContentType="application/vnd.openxmlformats-officedocument.presentationml.notesSlide+xml"/>
  <Override PartName="/ppt/tags/tag60.xml" ContentType="application/vnd.openxmlformats-officedocument.presentationml.tags+xml"/>
  <Override PartName="/ppt/notesSlides/notesSlide55.xml" ContentType="application/vnd.openxmlformats-officedocument.presentationml.notesSlide+xml"/>
  <Override PartName="/ppt/tags/tag61.xml" ContentType="application/vnd.openxmlformats-officedocument.presentationml.tags+xml"/>
  <Override PartName="/ppt/notesSlides/notesSlide56.xml" ContentType="application/vnd.openxmlformats-officedocument.presentationml.notesSlide+xml"/>
  <Override PartName="/ppt/tags/tag62.xml" ContentType="application/vnd.openxmlformats-officedocument.presentationml.tags+xml"/>
  <Override PartName="/ppt/notesSlides/notesSlide57.xml" ContentType="application/vnd.openxmlformats-officedocument.presentationml.notesSlide+xml"/>
  <Override PartName="/ppt/tags/tag63.xml" ContentType="application/vnd.openxmlformats-officedocument.presentationml.tags+xml"/>
  <Override PartName="/ppt/notesSlides/notesSlide58.xml" ContentType="application/vnd.openxmlformats-officedocument.presentationml.notesSlide+xml"/>
  <Override PartName="/ppt/tags/tag64.xml" ContentType="application/vnd.openxmlformats-officedocument.presentationml.tags+xml"/>
  <Override PartName="/ppt/notesSlides/notesSlide59.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60.xml" ContentType="application/vnd.openxmlformats-officedocument.presentationml.notesSlide+xml"/>
  <Override PartName="/ppt/tags/tag67.xml" ContentType="application/vnd.openxmlformats-officedocument.presentationml.tags+xml"/>
  <Override PartName="/ppt/notesSlides/notesSlide61.xml" ContentType="application/vnd.openxmlformats-officedocument.presentationml.notesSlide+xml"/>
  <Override PartName="/ppt/tags/tag68.xml" ContentType="application/vnd.openxmlformats-officedocument.presentationml.tags+xml"/>
  <Override PartName="/ppt/notesSlides/notesSlide62.xml" ContentType="application/vnd.openxmlformats-officedocument.presentationml.notesSlide+xml"/>
  <Override PartName="/ppt/tags/tag69.xml" ContentType="application/vnd.openxmlformats-officedocument.presentationml.tags+xml"/>
  <Override PartName="/ppt/notesSlides/notesSlide63.xml" ContentType="application/vnd.openxmlformats-officedocument.presentationml.notesSlide+xml"/>
  <Override PartName="/ppt/tags/tag70.xml" ContentType="application/vnd.openxmlformats-officedocument.presentationml.tags+xml"/>
  <Override PartName="/ppt/notesSlides/notesSlide64.xml" ContentType="application/vnd.openxmlformats-officedocument.presentationml.notesSlide+xml"/>
  <Override PartName="/ppt/tags/tag71.xml" ContentType="application/vnd.openxmlformats-officedocument.presentationml.tags+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69"/>
  </p:notesMasterIdLst>
  <p:handoutMasterIdLst>
    <p:handoutMasterId r:id="rId70"/>
  </p:handoutMasterIdLst>
  <p:sldIdLst>
    <p:sldId id="260" r:id="rId2"/>
    <p:sldId id="268" r:id="rId3"/>
    <p:sldId id="269" r:id="rId4"/>
    <p:sldId id="469" r:id="rId5"/>
    <p:sldId id="429" r:id="rId6"/>
    <p:sldId id="426" r:id="rId7"/>
    <p:sldId id="467" r:id="rId8"/>
    <p:sldId id="427" r:id="rId9"/>
    <p:sldId id="425" r:id="rId10"/>
    <p:sldId id="428" r:id="rId11"/>
    <p:sldId id="430" r:id="rId12"/>
    <p:sldId id="431" r:id="rId13"/>
    <p:sldId id="391" r:id="rId14"/>
    <p:sldId id="432" r:id="rId15"/>
    <p:sldId id="390" r:id="rId16"/>
    <p:sldId id="433" r:id="rId17"/>
    <p:sldId id="392" r:id="rId18"/>
    <p:sldId id="435" r:id="rId19"/>
    <p:sldId id="393" r:id="rId20"/>
    <p:sldId id="436" r:id="rId21"/>
    <p:sldId id="434" r:id="rId22"/>
    <p:sldId id="437" r:id="rId23"/>
    <p:sldId id="438" r:id="rId24"/>
    <p:sldId id="355" r:id="rId25"/>
    <p:sldId id="439" r:id="rId26"/>
    <p:sldId id="440" r:id="rId27"/>
    <p:sldId id="441" r:id="rId28"/>
    <p:sldId id="394" r:id="rId29"/>
    <p:sldId id="443" r:id="rId30"/>
    <p:sldId id="444" r:id="rId31"/>
    <p:sldId id="445" r:id="rId32"/>
    <p:sldId id="396" r:id="rId33"/>
    <p:sldId id="447" r:id="rId34"/>
    <p:sldId id="448" r:id="rId35"/>
    <p:sldId id="446" r:id="rId36"/>
    <p:sldId id="449" r:id="rId37"/>
    <p:sldId id="321" r:id="rId38"/>
    <p:sldId id="413" r:id="rId39"/>
    <p:sldId id="450" r:id="rId40"/>
    <p:sldId id="451" r:id="rId41"/>
    <p:sldId id="452" r:id="rId42"/>
    <p:sldId id="416" r:id="rId43"/>
    <p:sldId id="453" r:id="rId44"/>
    <p:sldId id="454" r:id="rId45"/>
    <p:sldId id="455" r:id="rId46"/>
    <p:sldId id="367" r:id="rId47"/>
    <p:sldId id="456" r:id="rId48"/>
    <p:sldId id="457" r:id="rId49"/>
    <p:sldId id="458" r:id="rId50"/>
    <p:sldId id="459" r:id="rId51"/>
    <p:sldId id="460" r:id="rId52"/>
    <p:sldId id="461" r:id="rId53"/>
    <p:sldId id="462" r:id="rId54"/>
    <p:sldId id="463" r:id="rId55"/>
    <p:sldId id="299" r:id="rId56"/>
    <p:sldId id="397" r:id="rId57"/>
    <p:sldId id="405" r:id="rId58"/>
    <p:sldId id="398" r:id="rId59"/>
    <p:sldId id="399" r:id="rId60"/>
    <p:sldId id="409" r:id="rId61"/>
    <p:sldId id="470" r:id="rId62"/>
    <p:sldId id="400" r:id="rId63"/>
    <p:sldId id="465" r:id="rId64"/>
    <p:sldId id="414" r:id="rId65"/>
    <p:sldId id="466" r:id="rId66"/>
    <p:sldId id="408" r:id="rId67"/>
    <p:sldId id="281" r:id="rId68"/>
  </p:sldIdLst>
  <p:sldSz cx="12192000" cy="6858000"/>
  <p:notesSz cx="6858000" cy="9144000"/>
  <p:custDataLst>
    <p:tags r:id="rId71"/>
  </p:custDataLst>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me" initials="h" lastIdx="5" clrIdx="0"/>
  <p:cmAuthor id="1" name="Tooli" initials="T"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4285E3"/>
    <a:srgbClr val="FF6600"/>
    <a:srgbClr val="FFFFFF"/>
    <a:srgbClr val="EBEBEB"/>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9" autoAdjust="0"/>
    <p:restoredTop sz="73200" autoAdjust="0"/>
  </p:normalViewPr>
  <p:slideViewPr>
    <p:cSldViewPr snapToGrid="0" snapToObjects="1" showGuides="1">
      <p:cViewPr varScale="1">
        <p:scale>
          <a:sx n="53" d="100"/>
          <a:sy n="53" d="100"/>
        </p:scale>
        <p:origin x="1037" y="62"/>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59" d="100"/>
          <a:sy n="59" d="100"/>
        </p:scale>
        <p:origin x="3216"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4.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a:extLst>
              <a:ext uri="{FF2B5EF4-FFF2-40B4-BE49-F238E27FC236}">
                <a16:creationId xmlns:a16="http://schemas.microsoft.com/office/drawing/2014/main" id="{43AA2815-528F-4594-BCB1-CE9818C9ADB9}"/>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מציין מיקום של תאריך 2">
            <a:extLst>
              <a:ext uri="{FF2B5EF4-FFF2-40B4-BE49-F238E27FC236}">
                <a16:creationId xmlns:a16="http://schemas.microsoft.com/office/drawing/2014/main" id="{BBC091C7-9523-46C3-9689-DF5873EA10F0}"/>
              </a:ext>
            </a:extLst>
          </p:cNvPr>
          <p:cNvSpPr>
            <a:spLocks noGrp="1"/>
          </p:cNvSpPr>
          <p:nvPr>
            <p:ph type="dt" sz="quarter" idx="1"/>
          </p:nvPr>
        </p:nvSpPr>
        <p:spPr>
          <a:xfrm>
            <a:off x="1588" y="0"/>
            <a:ext cx="2971800" cy="458788"/>
          </a:xfrm>
          <a:prstGeom prst="rect">
            <a:avLst/>
          </a:prstGeom>
        </p:spPr>
        <p:txBody>
          <a:bodyPr vert="horz" lIns="91440" tIns="45720" rIns="91440" bIns="45720" rtlCol="1"/>
          <a:lstStyle>
            <a:lvl1pPr algn="r">
              <a:defRPr sz="1200"/>
            </a:lvl1pPr>
          </a:lstStyle>
          <a:p>
            <a:fld id="{12FC083B-6DDC-4F29-A60D-345430A79274}" type="datetimeFigureOut">
              <a:rPr lang="en-US" smtClean="0"/>
              <a:t>8/12/2020</a:t>
            </a:fld>
            <a:endParaRPr lang="en-US"/>
          </a:p>
        </p:txBody>
      </p:sp>
      <p:sp>
        <p:nvSpPr>
          <p:cNvPr id="4" name="מציין מיקום של כותרת תחתונה 3">
            <a:extLst>
              <a:ext uri="{FF2B5EF4-FFF2-40B4-BE49-F238E27FC236}">
                <a16:creationId xmlns:a16="http://schemas.microsoft.com/office/drawing/2014/main" id="{B13EFE74-B678-41B0-8D44-ABB38148656E}"/>
              </a:ext>
            </a:extLst>
          </p:cNvPr>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5" name="מציין מיקום של מספר שקופית 4">
            <a:extLst>
              <a:ext uri="{FF2B5EF4-FFF2-40B4-BE49-F238E27FC236}">
                <a16:creationId xmlns:a16="http://schemas.microsoft.com/office/drawing/2014/main" id="{26560622-FC3A-49E4-93C5-59BBD8CD8095}"/>
              </a:ext>
            </a:extLst>
          </p:cNvPr>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r">
              <a:defRPr sz="1200"/>
            </a:lvl1pPr>
          </a:lstStyle>
          <a:p>
            <a:fld id="{3A4B9731-8CEA-43C1-908F-6B365C073F75}" type="slidenum">
              <a:rPr lang="en-US" smtClean="0"/>
              <a:t>‹#›</a:t>
            </a:fld>
            <a:endParaRPr lang="en-US"/>
          </a:p>
        </p:txBody>
      </p:sp>
    </p:spTree>
    <p:custDataLst>
      <p:tags r:id="rId2"/>
    </p:custDataLst>
    <p:extLst>
      <p:ext uri="{BB962C8B-B14F-4D97-AF65-F5344CB8AC3E}">
        <p14:creationId xmlns:p14="http://schemas.microsoft.com/office/powerpoint/2010/main" val="4280954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pPr/>
              <a:t>8/12/2020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pPr/>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he.wikipedia.org/wiki/%D7%A2%D7%95%D7%A4%D7%95%D7%AA" TargetMode="External"/><Relationship Id="rId3" Type="http://schemas.openxmlformats.org/officeDocument/2006/relationships/hyperlink" Target="https://he.wikipedia.org/wiki/%D7%A9%D7%9E%D7%95%D7%A8%D7%AA_%D7%98%D7%91%D7%A2" TargetMode="External"/><Relationship Id="rId7" Type="http://schemas.openxmlformats.org/officeDocument/2006/relationships/hyperlink" Target="https://he.wikipedia.org/wiki/%D7%A6%D7%A4%D7%A8%D7%95%D7%AA"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he.wikipedia.org/wiki/%D7%A1%D7%91%D7%99%D7%91%D7%94_%D7%98%D7%91%D7%A2%D7%99%D7%AA" TargetMode="External"/><Relationship Id="rId5" Type="http://schemas.openxmlformats.org/officeDocument/2006/relationships/hyperlink" Target="https://he.wikipedia.org/wiki/%D7%A2%D7%9E%D7%A7_%D7%94%D7%97%D7%95%D7%9C%D7%94" TargetMode="External"/><Relationship Id="rId4" Type="http://schemas.openxmlformats.org/officeDocument/2006/relationships/hyperlink" Target="https://he.wikipedia.org/wiki/%D7%93%D7%A8%D7%95%D7%9D" TargetMode="External"/><Relationship Id="rId9" Type="http://schemas.openxmlformats.org/officeDocument/2006/relationships/hyperlink" Target="https://he.wikipedia.org/wiki/%D7%97%D7%95%D7%A8%D7%A3"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אם הייתי שואלת אותכם עכשיו מה הצבע של מי הים, או מי אגם? </a:t>
            </a:r>
            <a:endParaRPr lang="en-US" dirty="0"/>
          </a:p>
          <a:p>
            <a:pPr algn="r"/>
            <a:r>
              <a:rPr lang="he-IL" dirty="0">
                <a:cs typeface="Calibri" panose="020F0502020204030204" pitchFamily="34" charset="0"/>
              </a:rPr>
              <a:t>אני משערת שאתם, כמוני, הייתם אומרים שהים והאגם הם כחולים. </a:t>
            </a:r>
          </a:p>
          <a:p>
            <a:pPr algn="r"/>
            <a:r>
              <a:rPr lang="he-IL" dirty="0">
                <a:cs typeface="Calibri" panose="020F0502020204030204" pitchFamily="34" charset="0"/>
              </a:rPr>
              <a:t>כמו המים בתמונה העליונה. </a:t>
            </a:r>
          </a:p>
          <a:p>
            <a:pPr algn="r"/>
            <a:r>
              <a:rPr lang="he-IL" dirty="0">
                <a:cs typeface="Calibri" panose="020F0502020204030204" pitchFamily="34" charset="0"/>
              </a:rPr>
              <a:t>אך נעמי שמר מספת לנו שהכנת היא בצבע...</a:t>
            </a:r>
          </a:p>
          <a:p>
            <a:pPr algn="r"/>
            <a:r>
              <a:rPr lang="he-IL" dirty="0">
                <a:cs typeface="Calibri" panose="020F0502020204030204" pitchFamily="34" charset="0"/>
              </a:rPr>
              <a:t>חפשו בטקסט. </a:t>
            </a:r>
          </a:p>
          <a:p>
            <a:pPr algn="r"/>
            <a:r>
              <a:rPr lang="he-IL" dirty="0">
                <a:cs typeface="Calibri" panose="020F0502020204030204" pitchFamily="34" charset="0"/>
              </a:rPr>
              <a:t>(השהייה).</a:t>
            </a:r>
          </a:p>
          <a:p>
            <a:pPr algn="r"/>
            <a:r>
              <a:rPr lang="he-IL" dirty="0">
                <a:cs typeface="Calibri" panose="020F0502020204030204" pitchFamily="34" charset="0"/>
              </a:rPr>
              <a:t>נכון, אתם צודקים. בצבע </a:t>
            </a:r>
            <a:r>
              <a:rPr lang="he-IL" dirty="0" err="1">
                <a:cs typeface="Calibri" panose="020F0502020204030204" pitchFamily="34" charset="0"/>
              </a:rPr>
              <a:t>טרקיז</a:t>
            </a:r>
            <a:r>
              <a:rPr lang="he-IL" dirty="0">
                <a:cs typeface="Calibri" panose="020F0502020204030204" pitchFamily="34" charset="0"/>
              </a:rPr>
              <a:t> </a:t>
            </a:r>
          </a:p>
          <a:p>
            <a:pPr algn="r"/>
            <a:endParaRPr lang="he-IL" dirty="0">
              <a:cs typeface="Calibri" panose="020F0502020204030204" pitchFamily="34" charset="0"/>
            </a:endParaRPr>
          </a:p>
          <a:p>
            <a:pPr algn="r"/>
            <a:endParaRPr lang="en-US"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11</a:t>
            </a:fld>
            <a:endParaRPr lang="x-none"/>
          </a:p>
        </p:txBody>
      </p:sp>
    </p:spTree>
    <p:extLst>
      <p:ext uri="{BB962C8B-B14F-4D97-AF65-F5344CB8AC3E}">
        <p14:creationId xmlns:p14="http://schemas.microsoft.com/office/powerpoint/2010/main" val="828095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טורקיז הוא לטעמי צבע יפיפה. </a:t>
            </a:r>
          </a:p>
          <a:p>
            <a:pPr algn="r"/>
            <a:r>
              <a:rPr lang="he-IL" dirty="0">
                <a:cs typeface="Calibri" panose="020F0502020204030204" pitchFamily="34" charset="0"/>
              </a:rPr>
              <a:t>שילוב של כחול וירוק. </a:t>
            </a:r>
            <a:endParaRPr lang="en-US" dirty="0"/>
          </a:p>
          <a:p>
            <a:pPr algn="r"/>
            <a:r>
              <a:rPr lang="he-IL" dirty="0">
                <a:cs typeface="Calibri" panose="020F0502020204030204" pitchFamily="34" charset="0"/>
              </a:rPr>
              <a:t>סקרן אותי לדעת מדוע בחרה נעמי שמר דווקא בטורקיז? </a:t>
            </a:r>
          </a:p>
          <a:p>
            <a:pPr algn="r"/>
            <a:endParaRPr lang="he-IL" dirty="0">
              <a:cs typeface="Calibri" panose="020F0502020204030204" pitchFamily="34" charset="0"/>
            </a:endParaRPr>
          </a:p>
          <a:p>
            <a:pPr algn="r"/>
            <a:endParaRPr lang="he-IL" dirty="0">
              <a:cs typeface="Calibri" panose="020F0502020204030204" pitchFamily="34" charset="0"/>
            </a:endParaRPr>
          </a:p>
          <a:p>
            <a:pPr algn="r"/>
            <a:endParaRPr lang="en-US"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12</a:t>
            </a:fld>
            <a:endParaRPr lang="x-none"/>
          </a:p>
        </p:txBody>
      </p:sp>
    </p:spTree>
    <p:extLst>
      <p:ext uri="{BB962C8B-B14F-4D97-AF65-F5344CB8AC3E}">
        <p14:creationId xmlns:p14="http://schemas.microsoft.com/office/powerpoint/2010/main" val="2931475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cs typeface="Calibri" panose="020F0502020204030204" pitchFamily="34" charset="0"/>
              </a:rPr>
              <a:t>בואו נקרא ביחד מה נעמי שמר סיפרה על הולדת השיר. </a:t>
            </a:r>
          </a:p>
          <a:p>
            <a:pPr algn="r" rtl="1"/>
            <a:r>
              <a:rPr lang="he-IL" dirty="0">
                <a:solidFill>
                  <a:srgbClr val="202122"/>
                </a:solidFill>
                <a:latin typeface="David" panose="020E0502060401010101" pitchFamily="34" charset="-79"/>
                <a:cs typeface="David" panose="020E0502060401010101" pitchFamily="34" charset="-79"/>
              </a:rPr>
              <a:t>"את השיר '</a:t>
            </a:r>
            <a:r>
              <a:rPr lang="he-IL" dirty="0" err="1">
                <a:solidFill>
                  <a:srgbClr val="202122"/>
                </a:solidFill>
                <a:latin typeface="David" panose="020E0502060401010101" pitchFamily="34" charset="-79"/>
                <a:cs typeface="David" panose="020E0502060401010101" pitchFamily="34" charset="-79"/>
              </a:rPr>
              <a:t>הכל</a:t>
            </a:r>
            <a:r>
              <a:rPr lang="he-IL" dirty="0">
                <a:solidFill>
                  <a:srgbClr val="202122"/>
                </a:solidFill>
                <a:latin typeface="David" panose="020E0502060401010101" pitchFamily="34" charset="-79"/>
                <a:cs typeface="David" panose="020E0502060401010101" pitchFamily="34" charset="-79"/>
              </a:rPr>
              <a:t> פתוח' כתבתי בעקבות נסיעה שלי לכנרת. את הנסיעות האלה אני עושה לעתים קרובות, ובכל פעם יש הנקודה הזו בכביש שבה הכנרת מתגלה בבת אחת, ואני תמיד יושבת במתח על קצה הכיסא ברגע זה, כי הכנרת אף פעם לא מתגלה באותו צבע. בכל פעם יש לה גוון אחר. באותה שנה גם הייתה בצורת, והיה חשש גדול שהכנרת תהיה יבשה. אני זוכרת שהגעתי לאותו עיקול קבוע בכביש ופתאום הכנרת התגלתה לעיני והיא הייתה בצבע טורקיז וגם מלאה. המראה הזה נתן לי השראה לכתוב את השיר".</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13</a:t>
            </a:fld>
            <a:endParaRPr lang="x-none"/>
          </a:p>
        </p:txBody>
      </p:sp>
    </p:spTree>
    <p:extLst>
      <p:ext uri="{BB962C8B-B14F-4D97-AF65-F5344CB8AC3E}">
        <p14:creationId xmlns:p14="http://schemas.microsoft.com/office/powerpoint/2010/main" val="1780917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כדי להתנסות בחוויה דומה לזו של נעמי שמר, אבל מהכיסא שלנו ליד המחשב, צלמנו סרטון שיאפשר לנו לחוות את הנסיעה ברכב ואת המפגש עם הכנרת. </a:t>
            </a:r>
          </a:p>
          <a:p>
            <a:r>
              <a:rPr lang="he-IL" dirty="0">
                <a:cs typeface="Calibri" panose="020F0502020204030204" pitchFamily="34" charset="0"/>
              </a:rPr>
              <a:t>בואו נצפה יחדיו. </a:t>
            </a:r>
          </a:p>
          <a:p>
            <a:endParaRPr lang="he-IL" dirty="0">
              <a:cs typeface="Calibri" panose="020F0502020204030204" pitchFamily="34" charset="0"/>
            </a:endParaRPr>
          </a:p>
          <a:p>
            <a:r>
              <a:rPr lang="he-IL" dirty="0">
                <a:cs typeface="Calibri" panose="020F0502020204030204" pitchFamily="34" charset="0"/>
              </a:rPr>
              <a:t>אחרי הסרט: </a:t>
            </a:r>
          </a:p>
          <a:p>
            <a:r>
              <a:rPr lang="he-IL" dirty="0">
                <a:cs typeface="Calibri" panose="020F0502020204030204" pitchFamily="34" charset="0"/>
              </a:rPr>
              <a:t>נכון נראה נפלא?</a:t>
            </a:r>
          </a:p>
          <a:p>
            <a:r>
              <a:rPr lang="he-IL" dirty="0">
                <a:cs typeface="Calibri" panose="020F0502020204030204" pitchFamily="34" charset="0"/>
              </a:rPr>
              <a:t>אני מציעה שנקרא יחדיו את הבית הבא.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14</a:t>
            </a:fld>
            <a:endParaRPr lang="x-none"/>
          </a:p>
        </p:txBody>
      </p:sp>
    </p:spTree>
    <p:extLst>
      <p:ext uri="{BB962C8B-B14F-4D97-AF65-F5344CB8AC3E}">
        <p14:creationId xmlns:p14="http://schemas.microsoft.com/office/powerpoint/2010/main" val="3403473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קריאת הבית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15</a:t>
            </a:fld>
            <a:endParaRPr lang="x-none"/>
          </a:p>
        </p:txBody>
      </p:sp>
    </p:spTree>
    <p:extLst>
      <p:ext uri="{BB962C8B-B14F-4D97-AF65-F5344CB8AC3E}">
        <p14:creationId xmlns:p14="http://schemas.microsoft.com/office/powerpoint/2010/main" val="1248912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מהו הסכר המוזכר בשיר?</a:t>
            </a:r>
            <a:r>
              <a:rPr lang="en-US" dirty="0"/>
              <a:t> </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16</a:t>
            </a:fld>
            <a:endParaRPr lang="x-none"/>
          </a:p>
        </p:txBody>
      </p:sp>
    </p:spTree>
    <p:extLst>
      <p:ext uri="{BB962C8B-B14F-4D97-AF65-F5344CB8AC3E}">
        <p14:creationId xmlns:p14="http://schemas.microsoft.com/office/powerpoint/2010/main" val="341361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בדרום הכנרת יש שני סכרים. בתמונה רואים את סכר דגניה המווסת את זרימת מי הכנרת דרומה לנהר הירדן ולים המלח</a:t>
            </a:r>
          </a:p>
          <a:p>
            <a:pPr algn="r"/>
            <a:endParaRPr lang="en-US" dirty="0"/>
          </a:p>
          <a:p>
            <a:pPr algn="r"/>
            <a:r>
              <a:rPr lang="he-IL" dirty="0">
                <a:cs typeface="Calibri" panose="020F0502020204030204" pitchFamily="34" charset="0"/>
              </a:rPr>
              <a:t>כשני קילומטר דרומית לסכר דגניה הוקם סכר אלומות החוסם לחלוטין את זרימת מי הירדן הדרומי. </a:t>
            </a:r>
            <a:endParaRPr lang="en-US"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17</a:t>
            </a:fld>
            <a:endParaRPr lang="x-none"/>
          </a:p>
        </p:txBody>
      </p:sp>
    </p:spTree>
    <p:extLst>
      <p:ext uri="{BB962C8B-B14F-4D97-AF65-F5344CB8AC3E}">
        <p14:creationId xmlns:p14="http://schemas.microsoft.com/office/powerpoint/2010/main" val="474571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כאשר יורדים משקעים רבים החורף ויש חשש שהכנרת תעלה על גדותיה ותציף את השטחים הסמוכים אליה, למשל בעיר טבריה או בקיבוצים מעגן ועין גב</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18</a:t>
            </a:fld>
            <a:endParaRPr lang="x-none"/>
          </a:p>
        </p:txBody>
      </p:sp>
    </p:spTree>
    <p:extLst>
      <p:ext uri="{BB962C8B-B14F-4D97-AF65-F5344CB8AC3E}">
        <p14:creationId xmlns:p14="http://schemas.microsoft.com/office/powerpoint/2010/main" val="1123114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השיר נכתב ב 1993. שנה קודם היה חורף גשום ופתחו את הסכר. </a:t>
            </a:r>
          </a:p>
          <a:p>
            <a:pPr algn="r"/>
            <a:r>
              <a:rPr lang="he-IL" dirty="0">
                <a:cs typeface="Calibri" panose="020F0502020204030204" pitchFamily="34" charset="0"/>
              </a:rPr>
              <a:t>מעניין שגם בחורף 2020 , בעקבות החורף הגשום הכנרת התמלאה והתלבטו האם לפתוח את הסכר בדגניה. </a:t>
            </a:r>
          </a:p>
          <a:p>
            <a:pPr algn="r"/>
            <a:r>
              <a:rPr lang="he-IL" dirty="0">
                <a:cs typeface="Calibri" panose="020F0502020204030204" pitchFamily="34" charset="0"/>
              </a:rPr>
              <a:t>גובה/מפלס המים בכנרת משתנה כל הזמן לפי כמות הגשמים, עונות השנה ושאיבת המים ולעיתים מצב הרוח משתנה </a:t>
            </a:r>
            <a:r>
              <a:rPr lang="he-IL" dirty="0" err="1">
                <a:cs typeface="Calibri" panose="020F0502020204030204" pitchFamily="34" charset="0"/>
              </a:rPr>
              <a:t>איתו</a:t>
            </a:r>
            <a:r>
              <a:rPr lang="he-IL" dirty="0">
                <a:cs typeface="Calibri" panose="020F0502020204030204" pitchFamily="34" charset="0"/>
              </a:rPr>
              <a:t>.</a:t>
            </a:r>
          </a:p>
          <a:p>
            <a:pPr algn="r"/>
            <a:endParaRPr lang="he-IL" dirty="0">
              <a:cs typeface="Calibri" panose="020F0502020204030204" pitchFamily="34" charset="0"/>
            </a:endParaRPr>
          </a:p>
          <a:p>
            <a:pPr algn="r"/>
            <a:r>
              <a:rPr lang="he-IL" dirty="0">
                <a:cs typeface="Calibri" panose="020F0502020204030204" pitchFamily="34" charset="0"/>
              </a:rPr>
              <a:t>שפעת המים שמחה את נעמי שמר. המים הם מקור חיים וחשובים לנו מאוד ובעבר כשמי הכנרת היו המקור העיקרי למי שתיה של מדינת ישראל אנשים עקבו בדריכות אחרי מפלס הכנרת. </a:t>
            </a:r>
          </a:p>
          <a:p>
            <a:pPr algn="r"/>
            <a:r>
              <a:rPr lang="he-IL" dirty="0">
                <a:cs typeface="Calibri" panose="020F0502020204030204" pitchFamily="34" charset="0"/>
              </a:rPr>
              <a:t>אני חושבת שכאשר נעמי שמר ראתה את כל שפע המים הלב שלה התמלא שמחה.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19</a:t>
            </a:fld>
            <a:endParaRPr lang="x-none"/>
          </a:p>
        </p:txBody>
      </p:sp>
    </p:spTree>
    <p:extLst>
      <p:ext uri="{BB962C8B-B14F-4D97-AF65-F5344CB8AC3E}">
        <p14:creationId xmlns:p14="http://schemas.microsoft.com/office/powerpoint/2010/main" val="3060719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עד היום מודדים את מפלס המים בכנרת ומציינים אותו לפי קווים. הקו האדום התחתון הוא המצב שבו אין מספיק מים בכנרת כי הייתה שנת בצורת </a:t>
            </a:r>
            <a:r>
              <a:rPr lang="he-IL" dirty="0" err="1">
                <a:cs typeface="Calibri" panose="020F0502020204030204" pitchFamily="34" charset="0"/>
              </a:rPr>
              <a:t>ואו</a:t>
            </a:r>
            <a:r>
              <a:rPr lang="he-IL" dirty="0">
                <a:cs typeface="Calibri" panose="020F0502020204030204" pitchFamily="34" charset="0"/>
              </a:rPr>
              <a:t> בסוף הקיץ .גובה/ מפלס המים בכנרת מפורסם בחדשות מידי פעם ויש אומרים שמצב הרוח הלאומי בעבר היה תלוי גם בגובה המים בכנרת</a:t>
            </a: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20</a:t>
            </a:fld>
            <a:endParaRPr lang="x-none"/>
          </a:p>
        </p:txBody>
      </p:sp>
    </p:spTree>
    <p:extLst>
      <p:ext uri="{BB962C8B-B14F-4D97-AF65-F5344CB8AC3E}">
        <p14:creationId xmlns:p14="http://schemas.microsoft.com/office/powerpoint/2010/main" val="66943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sz="1200" dirty="0">
              <a:solidFill>
                <a:schemeClr val="dk1"/>
              </a:solidFill>
              <a:latin typeface="Alef"/>
              <a:ea typeface="Alef"/>
              <a:cs typeface="Calibri" panose="020F0502020204030204" pitchFamily="34" charset="0"/>
              <a:sym typeface="Alef"/>
            </a:endParaRPr>
          </a:p>
          <a:p>
            <a:pPr marL="0" lvl="0" indent="0" algn="r" rtl="1">
              <a:spcBef>
                <a:spcPts val="0"/>
              </a:spcBef>
              <a:spcAft>
                <a:spcPts val="0"/>
              </a:spcAft>
              <a:buNone/>
            </a:pPr>
            <a:r>
              <a:rPr lang="he-IL" sz="1200" dirty="0">
                <a:solidFill>
                  <a:schemeClr val="dk1"/>
                </a:solidFill>
                <a:latin typeface="Alef"/>
                <a:ea typeface="Alef"/>
                <a:cs typeface="Calibri" panose="020F0502020204030204" pitchFamily="34" charset="0"/>
                <a:sym typeface="Alef"/>
              </a:rPr>
              <a:t>שלום לכולם,</a:t>
            </a:r>
          </a:p>
          <a:p>
            <a:pPr marL="0" lvl="0" indent="0" algn="r" rtl="1">
              <a:spcBef>
                <a:spcPts val="0"/>
              </a:spcBef>
              <a:spcAft>
                <a:spcPts val="0"/>
              </a:spcAft>
              <a:buNone/>
            </a:pPr>
            <a:r>
              <a:rPr lang="he-IL" sz="1200" dirty="0">
                <a:solidFill>
                  <a:schemeClr val="dk1"/>
                </a:solidFill>
                <a:latin typeface="Alef"/>
                <a:ea typeface="Alef"/>
                <a:cs typeface="Calibri" panose="020F0502020204030204" pitchFamily="34" charset="0"/>
                <a:sym typeface="Alef"/>
              </a:rPr>
              <a:t>שמי ________ ואני שמחה להיפגש איתכם כאן היום. </a:t>
            </a:r>
          </a:p>
          <a:p>
            <a:pPr marL="0" lvl="0" indent="0" algn="r" rtl="1">
              <a:spcBef>
                <a:spcPts val="0"/>
              </a:spcBef>
              <a:spcAft>
                <a:spcPts val="0"/>
              </a:spcAft>
              <a:buNone/>
            </a:pPr>
            <a:r>
              <a:rPr lang="he-IL" sz="1200" dirty="0">
                <a:solidFill>
                  <a:schemeClr val="dk1"/>
                </a:solidFill>
                <a:latin typeface="Alef"/>
                <a:ea typeface="Alef"/>
                <a:cs typeface="Calibri" panose="020F0502020204030204" pitchFamily="34" charset="0"/>
                <a:sym typeface="Alef"/>
              </a:rPr>
              <a:t>מה נעשה היום ביחד? </a:t>
            </a:r>
          </a:p>
          <a:p>
            <a:pPr marL="171450" lvl="0" indent="-171450" algn="r" rtl="1">
              <a:spcBef>
                <a:spcPts val="0"/>
              </a:spcBef>
              <a:spcAft>
                <a:spcPts val="0"/>
              </a:spcAft>
              <a:buFont typeface="Arial" panose="020B0604020202020204" pitchFamily="34" charset="0"/>
              <a:buChar char="•"/>
            </a:pPr>
            <a:r>
              <a:rPr lang="he-IL" sz="1200" dirty="0">
                <a:solidFill>
                  <a:schemeClr val="dk1"/>
                </a:solidFill>
                <a:latin typeface="Alef"/>
                <a:ea typeface="Alef"/>
                <a:cs typeface="Calibri" panose="020F0502020204030204" pitchFamily="34" charset="0"/>
                <a:sym typeface="Alef"/>
              </a:rPr>
              <a:t>נצא ל"טיול" יחד עם השיר "</a:t>
            </a:r>
            <a:r>
              <a:rPr lang="he-IL" sz="1200" dirty="0" err="1">
                <a:solidFill>
                  <a:schemeClr val="dk1"/>
                </a:solidFill>
                <a:latin typeface="Alef"/>
                <a:ea typeface="Alef"/>
                <a:cs typeface="Calibri" panose="020F0502020204030204" pitchFamily="34" charset="0"/>
                <a:sym typeface="Alef"/>
              </a:rPr>
              <a:t>הכל</a:t>
            </a:r>
            <a:r>
              <a:rPr lang="he-IL" sz="1200" dirty="0">
                <a:solidFill>
                  <a:schemeClr val="dk1"/>
                </a:solidFill>
                <a:latin typeface="Alef"/>
                <a:ea typeface="Alef"/>
                <a:cs typeface="Calibri" panose="020F0502020204030204" pitchFamily="34" charset="0"/>
                <a:sym typeface="Alef"/>
              </a:rPr>
              <a:t> פתוח " שכתבה והלחינה נעמי שמר.</a:t>
            </a:r>
          </a:p>
          <a:p>
            <a:pPr marL="171450" lvl="0" indent="-171450" algn="r" rtl="1">
              <a:spcBef>
                <a:spcPts val="0"/>
              </a:spcBef>
              <a:spcAft>
                <a:spcPts val="0"/>
              </a:spcAft>
              <a:buFont typeface="Arial" panose="020B0604020202020204" pitchFamily="34" charset="0"/>
              <a:buChar char="•"/>
            </a:pPr>
            <a:r>
              <a:rPr lang="he-IL" sz="1200" dirty="0">
                <a:solidFill>
                  <a:schemeClr val="dk1"/>
                </a:solidFill>
                <a:latin typeface="Alef"/>
                <a:ea typeface="Alef"/>
                <a:cs typeface="Calibri" panose="020F0502020204030204" pitchFamily="34" charset="0"/>
                <a:sym typeface="Alef"/>
              </a:rPr>
              <a:t>נפגוש מקומות שונים בארץ נלמד עליהם ונראה אותם דרך ה"עינים" של המשוררת.</a:t>
            </a:r>
          </a:p>
          <a:p>
            <a:pPr marL="171450" lvl="0" indent="-171450" algn="r" rtl="1">
              <a:spcBef>
                <a:spcPts val="0"/>
              </a:spcBef>
              <a:spcAft>
                <a:spcPts val="0"/>
              </a:spcAft>
              <a:buFont typeface="Arial" panose="020B0604020202020204" pitchFamily="34" charset="0"/>
              <a:buChar char="•"/>
            </a:pPr>
            <a:r>
              <a:rPr lang="he-IL" sz="1200" dirty="0">
                <a:solidFill>
                  <a:schemeClr val="dk1"/>
                </a:solidFill>
                <a:latin typeface="Alef"/>
                <a:ea typeface="Alef"/>
                <a:cs typeface="Calibri" panose="020F0502020204030204" pitchFamily="34" charset="0"/>
                <a:sym typeface="Alef"/>
              </a:rPr>
              <a:t> נקשר את השיר לנעמי שמר ולחיים שלנו.</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a:t>
            </a:fld>
            <a:endParaRPr lang="x-none"/>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יכול להיות שזו הסיבה שנעמי שמר כותבת שמצב הרוח ישתפר מחר? הסכר הפתוח? העובדה שיש לנו הרבה מים. </a:t>
            </a:r>
          </a:p>
          <a:p>
            <a:pPr algn="r"/>
            <a:r>
              <a:rPr lang="he-IL" dirty="0">
                <a:cs typeface="Calibri" panose="020F0502020204030204" pitchFamily="34" charset="0"/>
              </a:rPr>
              <a:t>אני מאמינה שכן. </a:t>
            </a:r>
          </a:p>
          <a:p>
            <a:pPr algn="r"/>
            <a:r>
              <a:rPr lang="he-IL" dirty="0">
                <a:cs typeface="Calibri" panose="020F0502020204030204" pitchFamily="34" charset="0"/>
              </a:rPr>
              <a:t>בשורה 2 כתוב וכל "שפעת המים </a:t>
            </a:r>
            <a:r>
              <a:rPr lang="he-IL" b="0" dirty="0">
                <a:cs typeface="Calibri" panose="020F0502020204030204" pitchFamily="34" charset="0"/>
              </a:rPr>
              <a:t>נוהרת בשמחה" למה הכוונה?</a:t>
            </a:r>
          </a:p>
          <a:p>
            <a:pPr algn="r"/>
            <a:r>
              <a:rPr lang="he-IL" b="0" dirty="0">
                <a:cs typeface="Calibri" panose="020F0502020204030204" pitchFamily="34" charset="0"/>
              </a:rPr>
              <a:t>אם נקלף את באות הסופית במילה שפעת נקבל את המילה שפע. איזה שם עצם מזכירה לנו המילה "נוהרת"?</a:t>
            </a:r>
          </a:p>
          <a:p>
            <a:pPr algn="r"/>
            <a:r>
              <a:rPr lang="he-IL" b="0" dirty="0">
                <a:cs typeface="Calibri" panose="020F0502020204030204" pitchFamily="34" charset="0"/>
              </a:rPr>
              <a:t>שפע של מים זורמים בשמחה כמו נהר </a:t>
            </a:r>
            <a:r>
              <a:rPr lang="he-IL" dirty="0">
                <a:cs typeface="Calibri" panose="020F0502020204030204" pitchFamily="34" charset="0"/>
              </a:rPr>
              <a:t>המשוררת מייחסת למים הזורמים רגשות של שמחה, קוראים לזה האנשה...</a:t>
            </a:r>
            <a:r>
              <a:rPr lang="en-US" dirty="0"/>
              <a:t>     </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21</a:t>
            </a:fld>
            <a:endParaRPr lang="x-none"/>
          </a:p>
        </p:txBody>
      </p:sp>
    </p:spTree>
    <p:extLst>
      <p:ext uri="{BB962C8B-B14F-4D97-AF65-F5344CB8AC3E}">
        <p14:creationId xmlns:p14="http://schemas.microsoft.com/office/powerpoint/2010/main" val="3557341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בואו נקרא ביחד את המשפט המסומן. </a:t>
            </a:r>
          </a:p>
          <a:p>
            <a:pPr algn="r"/>
            <a:r>
              <a:rPr lang="he-IL" dirty="0">
                <a:cs typeface="Calibri" panose="020F0502020204030204" pitchFamily="34" charset="0"/>
              </a:rPr>
              <a:t>וכל שפעת המים נוהרת בשמחה. </a:t>
            </a:r>
          </a:p>
          <a:p>
            <a:pPr algn="r"/>
            <a:r>
              <a:rPr lang="he-IL" dirty="0">
                <a:cs typeface="Calibri" panose="020F0502020204030204" pitchFamily="34" charset="0"/>
              </a:rPr>
              <a:t>משפט קצת מסובך. </a:t>
            </a:r>
          </a:p>
          <a:p>
            <a:pPr algn="r"/>
            <a:r>
              <a:rPr lang="he-IL" dirty="0">
                <a:cs typeface="Calibri" panose="020F0502020204030204" pitchFamily="34" charset="0"/>
              </a:rPr>
              <a:t>קחו דקה. חשבו מה הפרוש שלו. </a:t>
            </a:r>
          </a:p>
          <a:p>
            <a:pPr algn="r"/>
            <a:r>
              <a:rPr lang="he-IL" dirty="0">
                <a:cs typeface="Calibri" panose="020F0502020204030204" pitchFamily="34" charset="0"/>
              </a:rPr>
              <a:t>כתבו במחברת. </a:t>
            </a:r>
          </a:p>
          <a:p>
            <a:pPr algn="r"/>
            <a:r>
              <a:rPr lang="he-IL" dirty="0">
                <a:cs typeface="Calibri" panose="020F0502020204030204" pitchFamily="34" charset="0"/>
              </a:rPr>
              <a:t>(דקה) </a:t>
            </a:r>
          </a:p>
          <a:p>
            <a:pPr algn="r"/>
            <a:r>
              <a:rPr lang="he-IL" b="0" dirty="0">
                <a:cs typeface="Calibri" panose="020F0502020204030204" pitchFamily="34" charset="0"/>
              </a:rPr>
              <a:t>אם נקלף את באות הסופית במילה שפעת נקבל את המילה שפע. איזה שם עצם מזכירה לנו המילה "נוהרת"?</a:t>
            </a:r>
          </a:p>
          <a:p>
            <a:pPr algn="r"/>
            <a:r>
              <a:rPr lang="he-IL" b="0" dirty="0">
                <a:cs typeface="Calibri" panose="020F0502020204030204" pitchFamily="34" charset="0"/>
              </a:rPr>
              <a:t>שפע של מים זורמים בשמחה כמו נהר </a:t>
            </a:r>
            <a:r>
              <a:rPr lang="he-IL" dirty="0">
                <a:cs typeface="Calibri" panose="020F0502020204030204" pitchFamily="34" charset="0"/>
              </a:rPr>
              <a:t>המשוררת מייחסת למים הזורמים רגשות של שמחה, קוראים לזה האנשה...</a:t>
            </a:r>
            <a:r>
              <a:rPr lang="en-US" dirty="0"/>
              <a:t>     </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22</a:t>
            </a:fld>
            <a:endParaRPr lang="x-none"/>
          </a:p>
        </p:txBody>
      </p:sp>
    </p:spTree>
    <p:extLst>
      <p:ext uri="{BB962C8B-B14F-4D97-AF65-F5344CB8AC3E}">
        <p14:creationId xmlns:p14="http://schemas.microsoft.com/office/powerpoint/2010/main" val="3681301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dirty="0">
                <a:cs typeface="Calibri" panose="020F0502020204030204" pitchFamily="34" charset="0"/>
              </a:rPr>
              <a:t>אם "נקלף" את האות הסופית במילה שפעת נקבל את המילה שפע.</a:t>
            </a:r>
          </a:p>
          <a:p>
            <a:pPr algn="r"/>
            <a:r>
              <a:rPr lang="he-IL" b="0" dirty="0">
                <a:cs typeface="Calibri" panose="020F0502020204030204" pitchFamily="34" charset="0"/>
              </a:rPr>
              <a:t>ואיזה שם עצם "מתחבא" במילה "נוהרת"? – נהר. </a:t>
            </a:r>
          </a:p>
          <a:p>
            <a:pPr algn="r"/>
            <a:endParaRPr lang="he-IL" b="0" dirty="0">
              <a:cs typeface="Calibri" panose="020F0502020204030204" pitchFamily="34" charset="0"/>
            </a:endParaRPr>
          </a:p>
          <a:p>
            <a:pPr algn="r"/>
            <a:r>
              <a:rPr lang="he-IL" b="0" dirty="0">
                <a:cs typeface="Calibri" panose="020F0502020204030204" pitchFamily="34" charset="0"/>
              </a:rPr>
              <a:t>שפע של מים זורמים בשמחה כמו נהר. </a:t>
            </a:r>
          </a:p>
          <a:p>
            <a:pPr algn="r"/>
            <a:r>
              <a:rPr lang="he-IL" b="0" dirty="0">
                <a:cs typeface="Calibri" panose="020F0502020204030204" pitchFamily="34" charset="0"/>
              </a:rPr>
              <a:t>נעמי שמר </a:t>
            </a:r>
            <a:r>
              <a:rPr lang="he-IL" dirty="0">
                <a:cs typeface="Calibri" panose="020F0502020204030204" pitchFamily="34" charset="0"/>
              </a:rPr>
              <a:t>מייחסת למים הזורמים רגשות אנושיים של שמחה. </a:t>
            </a:r>
          </a:p>
          <a:p>
            <a:pPr algn="r"/>
            <a:r>
              <a:rPr lang="he-IL" dirty="0">
                <a:cs typeface="Calibri" panose="020F0502020204030204" pitchFamily="34" charset="0"/>
              </a:rPr>
              <a:t>ייחוס רגשות אנושיים לחפצים או בעלי חיים הוא אמצעי אומנותי שאני משערת שכולכם מכירים. זוהי האנשה.</a:t>
            </a:r>
            <a:endParaRPr lang="en-US" dirty="0"/>
          </a:p>
          <a:p>
            <a:pPr algn="r"/>
            <a:r>
              <a:rPr lang="he-IL" dirty="0">
                <a:cs typeface="Calibri" panose="020F0502020204030204" pitchFamily="34" charset="0"/>
              </a:rPr>
              <a:t>אנחנו יכולים להרגיש שהאופטימיות אינה רק של בני האדם אלא גם של המים הזורמים בשמחה. </a:t>
            </a:r>
          </a:p>
          <a:p>
            <a:pPr algn="r"/>
            <a:r>
              <a:rPr lang="he-IL" dirty="0">
                <a:cs typeface="Calibri" panose="020F0502020204030204" pitchFamily="34" charset="0"/>
              </a:rPr>
              <a:t>תחושה ש"הכל יהיה בסדר"! </a:t>
            </a:r>
          </a:p>
          <a:p>
            <a:pPr algn="r"/>
            <a:r>
              <a:rPr lang="he-IL" dirty="0">
                <a:cs typeface="Calibri" panose="020F0502020204030204" pitchFamily="34" charset="0"/>
              </a:rPr>
              <a:t>בואו נקרא יחדיו את הבית השלישי </a:t>
            </a:r>
          </a:p>
          <a:p>
            <a:pPr algn="r"/>
            <a:r>
              <a:rPr lang="en-US" dirty="0"/>
              <a:t>     </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23</a:t>
            </a:fld>
            <a:endParaRPr lang="x-none"/>
          </a:p>
        </p:txBody>
      </p:sp>
    </p:spTree>
    <p:extLst>
      <p:ext uri="{BB962C8B-B14F-4D97-AF65-F5344CB8AC3E}">
        <p14:creationId xmlns:p14="http://schemas.microsoft.com/office/powerpoint/2010/main" val="3805740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קריאת הבית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24</a:t>
            </a:fld>
            <a:endParaRPr lang="x-none"/>
          </a:p>
        </p:txBody>
      </p:sp>
    </p:spTree>
    <p:extLst>
      <p:ext uri="{BB962C8B-B14F-4D97-AF65-F5344CB8AC3E}">
        <p14:creationId xmlns:p14="http://schemas.microsoft.com/office/powerpoint/2010/main" val="2852620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בבית הזה מוזכרים שלושה מקומות.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עפולה שהיא עיר  מרכזית בעמק יזרעאל, הנמצא בצפון הארץ.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25</a:t>
            </a:fld>
            <a:endParaRPr lang="x-none"/>
          </a:p>
        </p:txBody>
      </p:sp>
    </p:spTree>
    <p:extLst>
      <p:ext uri="{BB962C8B-B14F-4D97-AF65-F5344CB8AC3E}">
        <p14:creationId xmlns:p14="http://schemas.microsoft.com/office/powerpoint/2010/main" val="1141712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אילת שהיא עיר נופש מוכרת בדרום המדינה</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26</a:t>
            </a:fld>
            <a:endParaRPr lang="x-none"/>
          </a:p>
        </p:txBody>
      </p:sp>
    </p:spTree>
    <p:extLst>
      <p:ext uri="{BB962C8B-B14F-4D97-AF65-F5344CB8AC3E}">
        <p14:creationId xmlns:p14="http://schemas.microsoft.com/office/powerpoint/2010/main" val="3487977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err="1">
                <a:solidFill>
                  <a:srgbClr val="202122"/>
                </a:solidFill>
                <a:latin typeface="Calibri" panose="020F0502020204030204" pitchFamily="34" charset="0"/>
                <a:cs typeface="Calibri" panose="020F0502020204030204" pitchFamily="34" charset="0"/>
              </a:rPr>
              <a:t>שוְׁמוּרַת</a:t>
            </a:r>
            <a:r>
              <a:rPr lang="he-IL" sz="1200" b="1" dirty="0">
                <a:solidFill>
                  <a:srgbClr val="202122"/>
                </a:solidFill>
                <a:latin typeface="Calibri" panose="020F0502020204030204" pitchFamily="34" charset="0"/>
                <a:cs typeface="Calibri" panose="020F0502020204030204" pitchFamily="34" charset="0"/>
              </a:rPr>
              <a:t> חוּלָה</a:t>
            </a:r>
            <a:r>
              <a:rPr lang="he-IL" sz="1200" dirty="0">
                <a:solidFill>
                  <a:srgbClr val="202122"/>
                </a:solidFill>
                <a:latin typeface="Calibri" panose="020F0502020204030204" pitchFamily="34" charset="0"/>
                <a:cs typeface="Calibri" panose="020F0502020204030204" pitchFamily="34" charset="0"/>
              </a:rPr>
              <a:t> היא </a:t>
            </a:r>
            <a:r>
              <a:rPr lang="he-IL" sz="1200" dirty="0">
                <a:solidFill>
                  <a:srgbClr val="5A3696"/>
                </a:solidFill>
                <a:latin typeface="Calibri" panose="020F0502020204030204" pitchFamily="34" charset="0"/>
                <a:cs typeface="Calibri" panose="020F0502020204030204" pitchFamily="34" charset="0"/>
                <a:hlinkClick r:id="rId3" tooltip="שמורת טבע">
                  <a:extLst>
                    <a:ext uri="{A12FA001-AC4F-418D-AE19-62706E023703}">
                      <ahyp:hlinkClr xmlns:ahyp="http://schemas.microsoft.com/office/drawing/2018/hyperlinkcolor" val="tx"/>
                    </a:ext>
                  </a:extLst>
                </a:hlinkClick>
              </a:rPr>
              <a:t>שמורת טבע</a:t>
            </a:r>
            <a:r>
              <a:rPr lang="he-IL" sz="1200" dirty="0">
                <a:solidFill>
                  <a:srgbClr val="202122"/>
                </a:solidFill>
                <a:latin typeface="Calibri" panose="020F0502020204030204" pitchFamily="34" charset="0"/>
                <a:cs typeface="Calibri" panose="020F0502020204030204" pitchFamily="34" charset="0"/>
              </a:rPr>
              <a:t> ב</a:t>
            </a:r>
            <a:r>
              <a:rPr lang="he-IL" sz="1200" dirty="0">
                <a:solidFill>
                  <a:srgbClr val="5A3696"/>
                </a:solidFill>
                <a:latin typeface="Calibri" panose="020F0502020204030204" pitchFamily="34" charset="0"/>
                <a:cs typeface="Calibri" panose="020F0502020204030204" pitchFamily="34" charset="0"/>
                <a:hlinkClick r:id="rId4" tooltip="דרום">
                  <a:extLst>
                    <a:ext uri="{A12FA001-AC4F-418D-AE19-62706E023703}">
                      <ahyp:hlinkClr xmlns:ahyp="http://schemas.microsoft.com/office/drawing/2018/hyperlinkcolor" val="tx"/>
                    </a:ext>
                  </a:extLst>
                </a:hlinkClick>
              </a:rPr>
              <a:t>דרום</a:t>
            </a:r>
            <a:r>
              <a:rPr lang="he-IL" sz="1200" dirty="0">
                <a:solidFill>
                  <a:srgbClr val="202122"/>
                </a:solidFill>
                <a:latin typeface="Calibri" panose="020F0502020204030204" pitchFamily="34" charset="0"/>
                <a:cs typeface="Calibri" panose="020F0502020204030204" pitchFamily="34" charset="0"/>
              </a:rPr>
              <a:t> </a:t>
            </a:r>
            <a:r>
              <a:rPr lang="he-IL" sz="1200" dirty="0">
                <a:solidFill>
                  <a:srgbClr val="5A3696"/>
                </a:solidFill>
                <a:latin typeface="Calibri" panose="020F0502020204030204" pitchFamily="34" charset="0"/>
                <a:cs typeface="Calibri" panose="020F0502020204030204" pitchFamily="34" charset="0"/>
                <a:hlinkClick r:id="rId5" tooltip="עמק החולה">
                  <a:extLst>
                    <a:ext uri="{A12FA001-AC4F-418D-AE19-62706E023703}">
                      <ahyp:hlinkClr xmlns:ahyp="http://schemas.microsoft.com/office/drawing/2018/hyperlinkcolor" val="tx"/>
                    </a:ext>
                  </a:extLst>
                </a:hlinkClick>
              </a:rPr>
              <a:t>עמק החולה</a:t>
            </a:r>
            <a:r>
              <a:rPr lang="he-IL" sz="1200" dirty="0">
                <a:solidFill>
                  <a:srgbClr val="202122"/>
                </a:solidFill>
                <a:latin typeface="Calibri" panose="020F0502020204030204" pitchFamily="34" charset="0"/>
                <a:cs typeface="Calibri" panose="020F0502020204030204" pitchFamily="34" charset="0"/>
              </a:rPr>
              <a:t>,  שהיה אזור של ביצות שיובשו. השמורה הוקמה על מנת  על מנת לשמר ולשחזר את ה</a:t>
            </a:r>
            <a:r>
              <a:rPr lang="he-IL" sz="1200" dirty="0">
                <a:solidFill>
                  <a:srgbClr val="5A3696"/>
                </a:solidFill>
                <a:latin typeface="Calibri" panose="020F0502020204030204" pitchFamily="34" charset="0"/>
                <a:cs typeface="Calibri" panose="020F0502020204030204" pitchFamily="34" charset="0"/>
                <a:hlinkClick r:id="rId6" tooltip="סביבה טבעית">
                  <a:extLst>
                    <a:ext uri="{A12FA001-AC4F-418D-AE19-62706E023703}">
                      <ahyp:hlinkClr xmlns:ahyp="http://schemas.microsoft.com/office/drawing/2018/hyperlinkcolor" val="tx"/>
                    </a:ext>
                  </a:extLst>
                </a:hlinkClick>
              </a:rPr>
              <a:t>סביבה</a:t>
            </a:r>
            <a:r>
              <a:rPr lang="he-IL" sz="1200" dirty="0">
                <a:solidFill>
                  <a:srgbClr val="202122"/>
                </a:solidFill>
                <a:latin typeface="Calibri" panose="020F0502020204030204" pitchFamily="34" charset="0"/>
                <a:cs typeface="Calibri" panose="020F0502020204030204" pitchFamily="34" charset="0"/>
              </a:rPr>
              <a:t> הייחודית הצומח והחי שהיו בו בעבר. האגם </a:t>
            </a:r>
            <a:r>
              <a:rPr lang="he-IL" sz="1200" dirty="0">
                <a:solidFill>
                  <a:srgbClr val="5A3696"/>
                </a:solidFill>
                <a:latin typeface="Calibri" panose="020F0502020204030204" pitchFamily="34" charset="0"/>
                <a:cs typeface="Calibri" panose="020F0502020204030204" pitchFamily="34" charset="0"/>
                <a:hlinkClick r:id="rId5" tooltip="עמק החולה">
                  <a:extLst>
                    <a:ext uri="{A12FA001-AC4F-418D-AE19-62706E023703}">
                      <ahyp:hlinkClr xmlns:ahyp="http://schemas.microsoft.com/office/drawing/2018/hyperlinkcolor" val="tx"/>
                    </a:ext>
                  </a:extLst>
                </a:hlinkClick>
              </a:rPr>
              <a:t>עמק החולה</a:t>
            </a:r>
            <a:r>
              <a:rPr lang="he-IL" sz="1200" dirty="0">
                <a:solidFill>
                  <a:srgbClr val="202122"/>
                </a:solidFill>
                <a:latin typeface="Calibri" panose="020F0502020204030204" pitchFamily="34" charset="0"/>
                <a:cs typeface="Calibri" panose="020F0502020204030204" pitchFamily="34" charset="0"/>
              </a:rPr>
              <a:t>, המהווה מוקד </a:t>
            </a:r>
            <a:r>
              <a:rPr lang="he-IL" sz="1200" dirty="0">
                <a:solidFill>
                  <a:srgbClr val="5A3696"/>
                </a:solidFill>
                <a:latin typeface="Calibri" panose="020F0502020204030204" pitchFamily="34" charset="0"/>
                <a:cs typeface="Calibri" panose="020F0502020204030204" pitchFamily="34" charset="0"/>
                <a:hlinkClick r:id="rId7" tooltip="צפרות">
                  <a:extLst>
                    <a:ext uri="{A12FA001-AC4F-418D-AE19-62706E023703}">
                      <ahyp:hlinkClr xmlns:ahyp="http://schemas.microsoft.com/office/drawing/2018/hyperlinkcolor" val="tx"/>
                    </a:ext>
                  </a:extLst>
                </a:hlinkClick>
              </a:rPr>
              <a:t>צפרות</a:t>
            </a:r>
            <a:r>
              <a:rPr lang="he-IL" sz="1200" dirty="0">
                <a:solidFill>
                  <a:srgbClr val="202122"/>
                </a:solidFill>
                <a:latin typeface="Calibri" panose="020F0502020204030204" pitchFamily="34" charset="0"/>
                <a:cs typeface="Calibri" panose="020F0502020204030204" pitchFamily="34" charset="0"/>
              </a:rPr>
              <a:t> בשל ה</a:t>
            </a:r>
            <a:r>
              <a:rPr lang="he-IL" sz="1200" dirty="0">
                <a:solidFill>
                  <a:srgbClr val="5A3696"/>
                </a:solidFill>
                <a:latin typeface="Calibri" panose="020F0502020204030204" pitchFamily="34" charset="0"/>
                <a:cs typeface="Calibri" panose="020F0502020204030204" pitchFamily="34" charset="0"/>
                <a:hlinkClick r:id="rId8" tooltip="עופות">
                  <a:extLst>
                    <a:ext uri="{A12FA001-AC4F-418D-AE19-62706E023703}">
                      <ahyp:hlinkClr xmlns:ahyp="http://schemas.microsoft.com/office/drawing/2018/hyperlinkcolor" val="tx"/>
                    </a:ext>
                  </a:extLst>
                </a:hlinkClick>
              </a:rPr>
              <a:t>עופות</a:t>
            </a:r>
            <a:r>
              <a:rPr lang="he-IL" sz="1200" dirty="0">
                <a:solidFill>
                  <a:srgbClr val="202122"/>
                </a:solidFill>
                <a:latin typeface="Calibri" panose="020F0502020204030204" pitchFamily="34" charset="0"/>
                <a:cs typeface="Calibri" panose="020F0502020204030204" pitchFamily="34" charset="0"/>
              </a:rPr>
              <a:t> הרבים הנקבצים בו מדי </a:t>
            </a:r>
            <a:r>
              <a:rPr lang="he-IL" sz="1200" dirty="0">
                <a:solidFill>
                  <a:srgbClr val="5A3696"/>
                </a:solidFill>
                <a:latin typeface="Calibri" panose="020F0502020204030204" pitchFamily="34" charset="0"/>
                <a:cs typeface="Calibri" panose="020F0502020204030204" pitchFamily="34" charset="0"/>
                <a:hlinkClick r:id="rId9" tooltip="חורף">
                  <a:extLst>
                    <a:ext uri="{A12FA001-AC4F-418D-AE19-62706E023703}">
                      <ahyp:hlinkClr xmlns:ahyp="http://schemas.microsoft.com/office/drawing/2018/hyperlinkcolor" val="tx"/>
                    </a:ext>
                  </a:extLst>
                </a:hlinkClick>
              </a:rPr>
              <a:t>חורף</a:t>
            </a:r>
            <a:r>
              <a:rPr lang="he-IL" sz="1200" dirty="0">
                <a:solidFill>
                  <a:srgbClr val="202122"/>
                </a:solidFill>
                <a:latin typeface="Calibri" panose="020F0502020204030204" pitchFamily="34" charset="0"/>
                <a:cs typeface="Calibri" panose="020F0502020204030204" pitchFamily="34" charset="0"/>
              </a:rPr>
              <a:t> מתמקמים באגמון אלפי </a:t>
            </a:r>
            <a:r>
              <a:rPr lang="he-IL" sz="1200" dirty="0">
                <a:solidFill>
                  <a:srgbClr val="5A3696"/>
                </a:solidFill>
                <a:latin typeface="Calibri" panose="020F0502020204030204" pitchFamily="34" charset="0"/>
                <a:cs typeface="Calibri" panose="020F0502020204030204" pitchFamily="34" charset="0"/>
              </a:rPr>
              <a:t>עגורים.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solidFill>
                  <a:srgbClr val="202122"/>
                </a:solidFill>
                <a:latin typeface="Calibri" panose="020F0502020204030204" pitchFamily="34" charset="0"/>
                <a:cs typeface="Calibri" panose="020F0502020204030204" pitchFamily="34" charset="0"/>
              </a:rPr>
              <a:t>בפברואר 2009 נבחר אגמון החולה על ידי כתב העת הבריטי </a:t>
            </a:r>
            <a:r>
              <a:rPr lang="en-US" sz="1200" dirty="0">
                <a:solidFill>
                  <a:srgbClr val="202122"/>
                </a:solidFill>
                <a:latin typeface="Calibri" panose="020F0502020204030204" pitchFamily="34" charset="0"/>
              </a:rPr>
              <a:t>BBC WILDLIFE</a:t>
            </a:r>
          </a:p>
          <a:p>
            <a:pPr marL="0" marR="0" lvl="0" indent="0" algn="r" defTabSz="914400" rtl="1" eaLnBrk="1" fontAlgn="auto" latinLnBrk="0" hangingPunct="1">
              <a:lnSpc>
                <a:spcPct val="100000"/>
              </a:lnSpc>
              <a:spcBef>
                <a:spcPts val="0"/>
              </a:spcBef>
              <a:spcAft>
                <a:spcPts val="0"/>
              </a:spcAft>
              <a:buClrTx/>
              <a:buSzTx/>
              <a:buFontTx/>
              <a:buNone/>
              <a:tabLst/>
              <a:defRPr/>
            </a:pPr>
            <a:r>
              <a:rPr lang="en-US" sz="1200" dirty="0">
                <a:solidFill>
                  <a:srgbClr val="202122"/>
                </a:solidFill>
                <a:latin typeface="Calibri" panose="020F0502020204030204" pitchFamily="34" charset="0"/>
              </a:rPr>
              <a:t> </a:t>
            </a:r>
            <a:r>
              <a:rPr lang="he-IL" sz="1200" dirty="0">
                <a:solidFill>
                  <a:srgbClr val="202122"/>
                </a:solidFill>
                <a:latin typeface="Calibri" panose="020F0502020204030204" pitchFamily="34" charset="0"/>
                <a:cs typeface="Calibri" panose="020F0502020204030204" pitchFamily="34" charset="0"/>
              </a:rPr>
              <a:t>כאחת מעשר תצפיות בעלי החיים החשובות בעולם!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solidFill>
                <a:srgbClr val="202122"/>
              </a:solidFill>
              <a:latin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solidFill>
                  <a:srgbClr val="202122"/>
                </a:solidFill>
                <a:latin typeface="Calibri" panose="020F0502020204030204" pitchFamily="34" charset="0"/>
                <a:cs typeface="Calibri" panose="020F0502020204030204" pitchFamily="34" charset="0"/>
              </a:rPr>
              <a:t>כל אחד המקומות מאוד מעניין ואם תרצו אחרי השיעור תוכלו לקרוא ולהעמיק את ידיעותיכם לגביהם.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27</a:t>
            </a:fld>
            <a:endParaRPr lang="x-none"/>
          </a:p>
        </p:txBody>
      </p:sp>
    </p:spTree>
    <p:extLst>
      <p:ext uri="{BB962C8B-B14F-4D97-AF65-F5344CB8AC3E}">
        <p14:creationId xmlns:p14="http://schemas.microsoft.com/office/powerpoint/2010/main" val="2183566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קריאת הבית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28</a:t>
            </a:fld>
            <a:endParaRPr lang="x-none"/>
          </a:p>
        </p:txBody>
      </p:sp>
    </p:spTree>
    <p:extLst>
      <p:ext uri="{BB962C8B-B14F-4D97-AF65-F5344CB8AC3E}">
        <p14:creationId xmlns:p14="http://schemas.microsoft.com/office/powerpoint/2010/main" val="1950413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הגענו לעיר הגדולה.</a:t>
            </a:r>
          </a:p>
          <a:p>
            <a:r>
              <a:rPr lang="he-IL" dirty="0">
                <a:cs typeface="Calibri" panose="020F0502020204030204" pitchFamily="34" charset="0"/>
              </a:rPr>
              <a:t>תל אביב. </a:t>
            </a:r>
          </a:p>
          <a:p>
            <a:r>
              <a:rPr lang="he-IL" dirty="0">
                <a:cs typeface="Calibri" panose="020F0502020204030204" pitchFamily="34" charset="0"/>
              </a:rPr>
              <a:t>מהן תחושותיה של נעמי שמר? </a:t>
            </a:r>
          </a:p>
          <a:p>
            <a:r>
              <a:rPr lang="he-IL" dirty="0">
                <a:cs typeface="Calibri" panose="020F0502020204030204" pitchFamily="34" charset="0"/>
              </a:rPr>
              <a:t>סמנו את המילים המצביעות על כך </a:t>
            </a:r>
          </a:p>
          <a:p>
            <a:r>
              <a:rPr lang="he-IL" dirty="0">
                <a:cs typeface="Calibri" panose="020F0502020204030204" pitchFamily="34" charset="0"/>
              </a:rPr>
              <a:t>(דקה)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29</a:t>
            </a:fld>
            <a:endParaRPr lang="x-none"/>
          </a:p>
        </p:txBody>
      </p:sp>
    </p:spTree>
    <p:extLst>
      <p:ext uri="{BB962C8B-B14F-4D97-AF65-F5344CB8AC3E}">
        <p14:creationId xmlns:p14="http://schemas.microsoft.com/office/powerpoint/2010/main" val="1334692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אני בטוחה שגם אתם זיהיתם שנעמי שמר שמחה בעיר הגדולה. </a:t>
            </a:r>
          </a:p>
          <a:p>
            <a:r>
              <a:rPr lang="he-IL" dirty="0">
                <a:cs typeface="Calibri" panose="020F0502020204030204" pitchFamily="34" charset="0"/>
              </a:rPr>
              <a:t>היא מרגישה שאין לה דאגות. </a:t>
            </a:r>
          </a:p>
          <a:p>
            <a:r>
              <a:rPr lang="he-IL" dirty="0">
                <a:cs typeface="Calibri" panose="020F0502020204030204" pitchFamily="34" charset="0"/>
              </a:rPr>
              <a:t>שמסביב </a:t>
            </a:r>
            <a:r>
              <a:rPr lang="he-IL" dirty="0" err="1">
                <a:cs typeface="Calibri" panose="020F0502020204030204" pitchFamily="34" charset="0"/>
              </a:rPr>
              <a:t>הכל</a:t>
            </a:r>
            <a:r>
              <a:rPr lang="he-IL" dirty="0">
                <a:cs typeface="Calibri" panose="020F0502020204030204" pitchFamily="34" charset="0"/>
              </a:rPr>
              <a:t> חגיגה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30</a:t>
            </a:fld>
            <a:endParaRPr lang="x-none"/>
          </a:p>
        </p:txBody>
      </p:sp>
    </p:spTree>
    <p:extLst>
      <p:ext uri="{BB962C8B-B14F-4D97-AF65-F5344CB8AC3E}">
        <p14:creationId xmlns:p14="http://schemas.microsoft.com/office/powerpoint/2010/main" val="2961330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cs typeface="Calibri" panose="020F0502020204030204" pitchFamily="34" charset="0"/>
              </a:rPr>
              <a:t>לשיעור תזדקקו למחברת ולכלי כתיבה. </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cs typeface="Calibri" panose="020F0502020204030204" pitchFamily="34" charset="0"/>
              </a:rPr>
              <a:t>אנחנו נעסוק בשיר "</a:t>
            </a:r>
            <a:r>
              <a:rPr lang="he-IL" dirty="0" err="1">
                <a:cs typeface="Calibri" panose="020F0502020204030204" pitchFamily="34" charset="0"/>
              </a:rPr>
              <a:t>הכל</a:t>
            </a:r>
            <a:r>
              <a:rPr lang="he-IL" dirty="0">
                <a:cs typeface="Calibri" panose="020F0502020204030204" pitchFamily="34" charset="0"/>
              </a:rPr>
              <a:t> פתוח" של נעמי שמר. </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cs typeface="Calibri" panose="020F0502020204030204" pitchFamily="34" charset="0"/>
              </a:rPr>
              <a:t>כשאני קוראת שיר אני אוהבת שהמילים לנגד עיני ולכן אני מציעה לכם לסרוק את הקוד ואז יהיה לכם את השיר מול העיניים או לחילופין </a:t>
            </a:r>
            <a:r>
              <a:rPr lang="he-IL" dirty="0" err="1">
                <a:cs typeface="Calibri" panose="020F0502020204030204" pitchFamily="34" charset="0"/>
              </a:rPr>
              <a:t>לחפגש</a:t>
            </a:r>
            <a:r>
              <a:rPr lang="he-IL" dirty="0">
                <a:cs typeface="Calibri" panose="020F0502020204030204" pitchFamily="34" charset="0"/>
              </a:rPr>
              <a:t> בגוגל "</a:t>
            </a:r>
            <a:r>
              <a:rPr lang="he-IL" dirty="0" err="1">
                <a:cs typeface="Calibri" panose="020F0502020204030204" pitchFamily="34" charset="0"/>
              </a:rPr>
              <a:t>הכל</a:t>
            </a:r>
            <a:r>
              <a:rPr lang="he-IL" dirty="0">
                <a:cs typeface="Calibri" panose="020F0502020204030204" pitchFamily="34" charset="0"/>
              </a:rPr>
              <a:t> פתוח / נעמי שמר. ולהדפיס את השיר. </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cs typeface="Calibri" panose="020F0502020204030204" pitchFamily="34" charset="0"/>
              </a:rPr>
              <a:t>אחכה כחצי דקה כדי שתוכלו להתארגן </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cs typeface="Calibri" panose="020F0502020204030204" pitchFamily="34" charset="0"/>
              </a:rPr>
              <a:t>(חצי דקה) </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cs typeface="Calibri" panose="020F0502020204030204" pitchFamily="34" charset="0"/>
              </a:rPr>
              <a:t>מוכנים? </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cs typeface="Calibri" panose="020F0502020204030204" pitchFamily="34" charset="0"/>
              </a:rPr>
              <a:t>בואו נתחיל בקריאת השיר </a:t>
            </a:r>
            <a:br>
              <a:rPr lang="en-US" dirty="0"/>
            </a:br>
            <a:r>
              <a:rPr lang="he-IL" dirty="0">
                <a:cs typeface="Calibri" panose="020F0502020204030204" pitchFamily="34" charset="0"/>
              </a:rPr>
              <a:t>נאזין לשיר ונעקוב אחרי המילים. נרגיש את הקצב.</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cs typeface="Calibri" panose="020F0502020204030204" pitchFamily="34" charset="0"/>
              </a:rPr>
              <a:t>בזמן האזנה לשיר אבקש מכל אחד מכם, בבית, להקיש עם העיפרון בעדינות על השולחן בקצב השיר. </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cs typeface="Calibri" panose="020F0502020204030204" pitchFamily="34" charset="0"/>
              </a:rPr>
              <a:t>(מדגימה) </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cs typeface="Calibri" panose="020F0502020204030204" pitchFamily="34" charset="0"/>
              </a:rPr>
              <a:t>וכמובן מי שרוצה יכול להצטרף ולשיר. </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3</a:t>
            </a:fld>
            <a:endParaRPr lang="x-none"/>
          </a:p>
        </p:txBody>
      </p:sp>
    </p:spTree>
    <p:extLst>
      <p:ext uri="{BB962C8B-B14F-4D97-AF65-F5344CB8AC3E}">
        <p14:creationId xmlns:p14="http://schemas.microsoft.com/office/powerpoint/2010/main" val="3293002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כנראה שלא סתם מכנים את תל אביב "עיר ללא הפסקה". </a:t>
            </a:r>
          </a:p>
          <a:p>
            <a:r>
              <a:rPr lang="he-IL" dirty="0">
                <a:cs typeface="Calibri" panose="020F0502020204030204" pitchFamily="34" charset="0"/>
              </a:rPr>
              <a:t>בואו נקרא את הבית הרביעי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31</a:t>
            </a:fld>
            <a:endParaRPr lang="x-none"/>
          </a:p>
        </p:txBody>
      </p:sp>
    </p:spTree>
    <p:extLst>
      <p:ext uri="{BB962C8B-B14F-4D97-AF65-F5344CB8AC3E}">
        <p14:creationId xmlns:p14="http://schemas.microsoft.com/office/powerpoint/2010/main" val="964008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קריאת הבית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32</a:t>
            </a:fld>
            <a:endParaRPr lang="x-none"/>
          </a:p>
        </p:txBody>
      </p:sp>
    </p:spTree>
    <p:extLst>
      <p:ext uri="{BB962C8B-B14F-4D97-AF65-F5344CB8AC3E}">
        <p14:creationId xmlns:p14="http://schemas.microsoft.com/office/powerpoint/2010/main" val="2517893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ומה פירוש המילה טף? </a:t>
            </a:r>
          </a:p>
          <a:p>
            <a:r>
              <a:rPr lang="he-IL" dirty="0">
                <a:cs typeface="Calibri" panose="020F0502020204030204" pitchFamily="34" charset="0"/>
              </a:rPr>
              <a:t>אפשר להבין מתוך ההקשר- אנשים, נשים וילדים... טף היא מילה נרדפת לילדים. </a:t>
            </a: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33</a:t>
            </a:fld>
            <a:endParaRPr lang="x-none"/>
          </a:p>
        </p:txBody>
      </p:sp>
    </p:spTree>
    <p:extLst>
      <p:ext uri="{BB962C8B-B14F-4D97-AF65-F5344CB8AC3E}">
        <p14:creationId xmlns:p14="http://schemas.microsoft.com/office/powerpoint/2010/main" val="4133041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אני משערת שהיא הייתה בחרמון בימי החוף המושלגים. </a:t>
            </a:r>
          </a:p>
          <a:p>
            <a:r>
              <a:rPr lang="he-IL" dirty="0">
                <a:cs typeface="Calibri" panose="020F0502020204030204" pitchFamily="34" charset="0"/>
              </a:rPr>
              <a:t>למה אני חושבת כך?</a:t>
            </a:r>
          </a:p>
          <a:p>
            <a:r>
              <a:rPr lang="he-IL" dirty="0">
                <a:cs typeface="Calibri" panose="020F0502020204030204" pitchFamily="34" charset="0"/>
              </a:rPr>
              <a:t>גם בגלל שהיא כותבת שהיא גלשה בחרמון וגם בגלל שהיא כותבת שהיא נפגשה עם המון אנשים נשים וטף. מעניין אם היא הרגישה נוח להיפגש עם כל האנשים הללו. </a:t>
            </a:r>
          </a:p>
          <a:p>
            <a:r>
              <a:rPr lang="he-IL" dirty="0">
                <a:cs typeface="Calibri" panose="020F0502020204030204" pitchFamily="34" charset="0"/>
              </a:rPr>
              <a:t>ולמה אני שואלת את זה? </a:t>
            </a:r>
          </a:p>
          <a:p>
            <a:r>
              <a:rPr lang="he-IL" dirty="0">
                <a:cs typeface="Calibri" panose="020F0502020204030204" pitchFamily="34" charset="0"/>
              </a:rPr>
              <a:t>בגלל השורה המצחיקה.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34</a:t>
            </a:fld>
            <a:endParaRPr lang="x-none"/>
          </a:p>
        </p:txBody>
      </p:sp>
    </p:spTree>
    <p:extLst>
      <p:ext uri="{BB962C8B-B14F-4D97-AF65-F5344CB8AC3E}">
        <p14:creationId xmlns:p14="http://schemas.microsoft.com/office/powerpoint/2010/main" val="2565302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איזו שורה? </a:t>
            </a:r>
          </a:p>
          <a:p>
            <a:r>
              <a:rPr lang="he-IL" dirty="0">
                <a:cs typeface="Calibri" panose="020F0502020204030204" pitchFamily="34" charset="0"/>
              </a:rPr>
              <a:t>חפשו בעצמכם. </a:t>
            </a:r>
          </a:p>
          <a:p>
            <a:r>
              <a:rPr lang="he-IL" dirty="0">
                <a:cs typeface="Calibri" panose="020F0502020204030204" pitchFamily="34" charset="0"/>
              </a:rPr>
              <a:t>חפשו את השורה המצחיקה, סמנו אותה, כתבו במחברת מדוע השורה הזו מצחיקה. </a:t>
            </a:r>
          </a:p>
          <a:p>
            <a:r>
              <a:rPr lang="he-IL" dirty="0">
                <a:cs typeface="Calibri" panose="020F0502020204030204" pitchFamily="34" charset="0"/>
              </a:rPr>
              <a:t>(חצי דקה)</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35</a:t>
            </a:fld>
            <a:endParaRPr lang="x-none"/>
          </a:p>
        </p:txBody>
      </p:sp>
    </p:spTree>
    <p:extLst>
      <p:ext uri="{BB962C8B-B14F-4D97-AF65-F5344CB8AC3E}">
        <p14:creationId xmlns:p14="http://schemas.microsoft.com/office/powerpoint/2010/main" val="1433045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אני משערת שגם אתם סימנתם את המשפט גלשתי בחרמון ונפלתי על האף. </a:t>
            </a:r>
          </a:p>
          <a:p>
            <a:r>
              <a:rPr lang="he-IL" dirty="0">
                <a:cs typeface="Calibri" panose="020F0502020204030204" pitchFamily="34" charset="0"/>
              </a:rPr>
              <a:t>זה לא באמת מצחיק לראות אדם נופל. זה לפעמים מפחיד או עצוב אבל... לרוב משוררים לא כותבים בשיר שלהם על נפילה. </a:t>
            </a:r>
          </a:p>
          <a:p>
            <a:r>
              <a:rPr lang="he-IL" dirty="0">
                <a:cs typeface="Calibri" panose="020F0502020204030204" pitchFamily="34" charset="0"/>
              </a:rPr>
              <a:t>ובטח לא על (עושה תנועה עם היד) על האף...</a:t>
            </a:r>
          </a:p>
          <a:p>
            <a:r>
              <a:rPr lang="he-IL" dirty="0">
                <a:cs typeface="Calibri" panose="020F0502020204030204" pitchFamily="34" charset="0"/>
              </a:rPr>
              <a:t>הנה עוד דוגמה לדרך שבה נעמי שמר משלבת הומור ביצירתה. היא מראה לנו שהיא יודעת להסתכל על עצמה "כאילו" מהצד ולצחוק... </a:t>
            </a:r>
          </a:p>
          <a:p>
            <a:r>
              <a:rPr lang="he-IL" dirty="0">
                <a:cs typeface="Calibri" panose="020F0502020204030204" pitchFamily="34" charset="0"/>
              </a:rPr>
              <a:t>ולמה זה חשוב?</a:t>
            </a:r>
          </a:p>
          <a:p>
            <a:r>
              <a:rPr lang="he-IL" dirty="0">
                <a:cs typeface="Calibri" panose="020F0502020204030204" pitchFamily="34" charset="0"/>
              </a:rPr>
              <a:t>כי היכולת לא לצבוע את החיים בשחור אלא לצחוק ולחייך שומרת על האופטימיות. מאפשרת את החשיבה </a:t>
            </a:r>
          </a:p>
          <a:p>
            <a:r>
              <a:rPr lang="he-IL" dirty="0" err="1">
                <a:cs typeface="Calibri" panose="020F0502020204030204" pitchFamily="34" charset="0"/>
              </a:rPr>
              <a:t>שהכל</a:t>
            </a:r>
            <a:r>
              <a:rPr lang="he-IL" dirty="0">
                <a:cs typeface="Calibri" panose="020F0502020204030204" pitchFamily="34" charset="0"/>
              </a:rPr>
              <a:t> פתוח, </a:t>
            </a:r>
            <a:r>
              <a:rPr lang="he-IL" dirty="0" err="1">
                <a:cs typeface="Calibri" panose="020F0502020204030204" pitchFamily="34" charset="0"/>
              </a:rPr>
              <a:t>הכל</a:t>
            </a:r>
            <a:r>
              <a:rPr lang="he-IL" dirty="0">
                <a:cs typeface="Calibri" panose="020F0502020204030204" pitchFamily="34" charset="0"/>
              </a:rPr>
              <a:t> עוד אפשרי.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36</a:t>
            </a:fld>
            <a:endParaRPr lang="x-none"/>
          </a:p>
        </p:txBody>
      </p:sp>
    </p:spTree>
    <p:extLst>
      <p:ext uri="{BB962C8B-B14F-4D97-AF65-F5344CB8AC3E}">
        <p14:creationId xmlns:p14="http://schemas.microsoft.com/office/powerpoint/2010/main" val="3201686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אלו מקומות מוזכרים בשיר?</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אתם מוזמנים לשרטט בקו חופשי את מפת ארץ ישראל (או להשתמש במפה שיש לכם).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שבצו את המקומות המוזכרים בשיר על המפה.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בואו נגלה את המסלול שנוצר אם הולכים בעקבות המקומות. המוזכרים בשיר.</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(דקה)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37</a:t>
            </a:fld>
            <a:endParaRPr lang="x-none"/>
          </a:p>
        </p:txBody>
      </p:sp>
    </p:spTree>
    <p:extLst>
      <p:ext uri="{BB962C8B-B14F-4D97-AF65-F5344CB8AC3E}">
        <p14:creationId xmlns:p14="http://schemas.microsoft.com/office/powerpoint/2010/main" val="17761360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אני לא בטוחה אם יש לכם גם את השיר וגם מפה ולכן הוספתי רשימה של כל המקומות, על פי סדר הופעתם בשיר. </a:t>
            </a:r>
          </a:p>
          <a:p>
            <a:r>
              <a:rPr lang="he-IL" dirty="0">
                <a:cs typeface="Calibri" panose="020F0502020204030204" pitchFamily="34" charset="0"/>
              </a:rPr>
              <a:t>סדרו אותם מצפון לדרוך ושרטטו את ה"דרך" שעברנו, יחד עם נעמי שמר.</a:t>
            </a:r>
          </a:p>
          <a:p>
            <a:r>
              <a:rPr lang="he-IL" dirty="0">
                <a:cs typeface="Calibri" panose="020F0502020204030204" pitchFamily="34" charset="0"/>
              </a:rPr>
              <a:t>(שתי דקות) </a:t>
            </a:r>
          </a:p>
          <a:p>
            <a:r>
              <a:rPr lang="he-IL" dirty="0">
                <a:cs typeface="Calibri" panose="020F0502020204030204" pitchFamily="34" charset="0"/>
              </a:rPr>
              <a:t>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38</a:t>
            </a:fld>
            <a:endParaRPr lang="x-none"/>
          </a:p>
        </p:txBody>
      </p:sp>
    </p:spTree>
    <p:extLst>
      <p:ext uri="{BB962C8B-B14F-4D97-AF65-F5344CB8AC3E}">
        <p14:creationId xmlns:p14="http://schemas.microsoft.com/office/powerpoint/2010/main" val="935656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גם אני, כמוכם, סידרתי את כל המקומות על פי סדר הופעתם במפה. </a:t>
            </a:r>
          </a:p>
          <a:p>
            <a:r>
              <a:rPr lang="he-IL" dirty="0">
                <a:cs typeface="Calibri" panose="020F0502020204030204" pitchFamily="34" charset="0"/>
              </a:rPr>
              <a:t>מהחרמון שבצפון ועד אילת שבדרום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39</a:t>
            </a:fld>
            <a:endParaRPr lang="x-none"/>
          </a:p>
        </p:txBody>
      </p:sp>
    </p:spTree>
    <p:extLst>
      <p:ext uri="{BB962C8B-B14F-4D97-AF65-F5344CB8AC3E}">
        <p14:creationId xmlns:p14="http://schemas.microsoft.com/office/powerpoint/2010/main" val="3902907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וגם אני שרטטתי את המסלול שעשינו. </a:t>
            </a:r>
          </a:p>
          <a:p>
            <a:r>
              <a:rPr lang="he-IL" dirty="0">
                <a:cs typeface="Calibri" panose="020F0502020204030204" pitchFamily="34" charset="0"/>
              </a:rPr>
              <a:t>איזו דרך ארוכה!</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40</a:t>
            </a:fld>
            <a:endParaRPr lang="x-none"/>
          </a:p>
        </p:txBody>
      </p:sp>
    </p:spTree>
    <p:extLst>
      <p:ext uri="{BB962C8B-B14F-4D97-AF65-F5344CB8AC3E}">
        <p14:creationId xmlns:p14="http://schemas.microsoft.com/office/powerpoint/2010/main" val="3225583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מעניין אותי איזו תחושה ליוותה אתכם בזמן קריאת השיר? </a:t>
            </a:r>
          </a:p>
          <a:p>
            <a:pPr marL="0" marR="0" lvl="0" indent="0" algn="l"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רוצים שנעבור יחדיו ונראה באלו אתרים אנחנו מבקרים, יחד עם נעמי שמר, בשיר?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5</a:t>
            </a:fld>
            <a:endParaRPr lang="x-none"/>
          </a:p>
        </p:txBody>
      </p:sp>
    </p:spTree>
    <p:extLst>
      <p:ext uri="{BB962C8B-B14F-4D97-AF65-F5344CB8AC3E}">
        <p14:creationId xmlns:p14="http://schemas.microsoft.com/office/powerpoint/2010/main" val="3935822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לפני שנחזור לשיר אני רוצה שנבחן את הידע הכללי שלנו לגבי המקומות שהוזכרו בשיר. </a:t>
            </a:r>
          </a:p>
          <a:p>
            <a:r>
              <a:rPr lang="he-IL" dirty="0">
                <a:cs typeface="Calibri" panose="020F0502020204030204" pitchFamily="34" charset="0"/>
              </a:rPr>
              <a:t>אשאל אתכם 5 שאלות. </a:t>
            </a:r>
          </a:p>
          <a:p>
            <a:r>
              <a:rPr lang="he-IL" dirty="0">
                <a:cs typeface="Calibri" panose="020F0502020204030204" pitchFamily="34" charset="0"/>
              </a:rPr>
              <a:t>על כל שאלה שתדעו – תנו לעצמכם שתי נקודות.</a:t>
            </a:r>
          </a:p>
          <a:p>
            <a:r>
              <a:rPr lang="he-IL" dirty="0">
                <a:cs typeface="Calibri" panose="020F0502020204030204" pitchFamily="34" charset="0"/>
              </a:rPr>
              <a:t>בחלק מהשאלות התשובה מורכבת משני מקומות אז אם תדעו רק מקום אחד- תנו לעצמכם נקודה אחת בלבד.  </a:t>
            </a:r>
          </a:p>
          <a:p>
            <a:r>
              <a:rPr lang="he-IL" dirty="0">
                <a:cs typeface="Calibri" panose="020F0502020204030204" pitchFamily="34" charset="0"/>
              </a:rPr>
              <a:t>ואם לא ידעתם – לא נורא. </a:t>
            </a:r>
          </a:p>
          <a:p>
            <a:r>
              <a:rPr lang="he-IL" dirty="0">
                <a:cs typeface="Calibri" panose="020F0502020204030204" pitchFamily="34" charset="0"/>
              </a:rPr>
              <a:t>כל יום לומדים משהו חדש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41</a:t>
            </a:fld>
            <a:endParaRPr lang="x-none"/>
          </a:p>
        </p:txBody>
      </p:sp>
    </p:spTree>
    <p:extLst>
      <p:ext uri="{BB962C8B-B14F-4D97-AF65-F5344CB8AC3E}">
        <p14:creationId xmlns:p14="http://schemas.microsoft.com/office/powerpoint/2010/main" val="1594202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לקרוא את השאלה ואז חצי דקה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42</a:t>
            </a:fld>
            <a:endParaRPr lang="x-none"/>
          </a:p>
        </p:txBody>
      </p:sp>
    </p:spTree>
    <p:extLst>
      <p:ext uri="{BB962C8B-B14F-4D97-AF65-F5344CB8AC3E}">
        <p14:creationId xmlns:p14="http://schemas.microsoft.com/office/powerpoint/2010/main" val="2324026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אני משערת שרובכם ידעתם שבשמורת החולה הייתה ביצה. שוחחנו על כך קודם בשיעור. </a:t>
            </a:r>
          </a:p>
          <a:p>
            <a:r>
              <a:rPr lang="he-IL" dirty="0">
                <a:cs typeface="Calibri" panose="020F0502020204030204" pitchFamily="34" charset="0"/>
              </a:rPr>
              <a:t>אבל האם ידעתם שגם בעפולה היו ביצות? </a:t>
            </a: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43</a:t>
            </a:fld>
            <a:endParaRPr lang="x-none"/>
          </a:p>
        </p:txBody>
      </p:sp>
    </p:spTree>
    <p:extLst>
      <p:ext uri="{BB962C8B-B14F-4D97-AF65-F5344CB8AC3E}">
        <p14:creationId xmlns:p14="http://schemas.microsoft.com/office/powerpoint/2010/main" val="3039971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לקרוא את השאלה ואז חצי דקה </a:t>
            </a: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44</a:t>
            </a:fld>
            <a:endParaRPr lang="x-none"/>
          </a:p>
        </p:txBody>
      </p:sp>
    </p:spTree>
    <p:extLst>
      <p:ext uri="{BB962C8B-B14F-4D97-AF65-F5344CB8AC3E}">
        <p14:creationId xmlns:p14="http://schemas.microsoft.com/office/powerpoint/2010/main" val="1155200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נעמי שמר נולדה וגדלה בקיבוץ כנרת. הכנרת וסכר דגניה היו נוף ילדותה.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45</a:t>
            </a:fld>
            <a:endParaRPr lang="x-none"/>
          </a:p>
        </p:txBody>
      </p:sp>
    </p:spTree>
    <p:extLst>
      <p:ext uri="{BB962C8B-B14F-4D97-AF65-F5344CB8AC3E}">
        <p14:creationId xmlns:p14="http://schemas.microsoft.com/office/powerpoint/2010/main" val="1620402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90000"/>
              </a:lnSpc>
              <a:spcBef>
                <a:spcPts val="800"/>
              </a:spcBef>
              <a:spcAft>
                <a:spcPts val="0"/>
              </a:spcAft>
              <a:buClrTx/>
              <a:buSzTx/>
              <a:buFont typeface="+mj-lt"/>
              <a:buNone/>
              <a:tabLst/>
              <a:defRPr/>
            </a:pPr>
            <a:r>
              <a:rPr lang="he-IL"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נעמי שמר הייתה משוררת, פזמונאית ומלחינה חשובה מאוד. היא זכתה בפרס ישראל לזמר עברי ובפרסים רבים נוספים. </a:t>
            </a:r>
          </a:p>
          <a:p>
            <a:pPr marL="0" marR="0" lvl="0" indent="0" algn="r" defTabSz="914400" rtl="1" eaLnBrk="1" fontAlgn="auto" latinLnBrk="0" hangingPunct="1">
              <a:lnSpc>
                <a:spcPct val="90000"/>
              </a:lnSpc>
              <a:spcBef>
                <a:spcPts val="800"/>
              </a:spcBef>
              <a:spcAft>
                <a:spcPts val="0"/>
              </a:spcAft>
              <a:buClrTx/>
              <a:buSzTx/>
              <a:buFont typeface="+mj-lt"/>
              <a:buNone/>
              <a:tabLst/>
              <a:defRPr/>
            </a:pPr>
            <a:r>
              <a:rPr lang="he-IL" sz="1200" dirty="0">
                <a:solidFill>
                  <a:srgbClr val="424242"/>
                </a:solidFill>
                <a:latin typeface="Calibri" panose="020F0502020204030204" pitchFamily="34" charset="0"/>
                <a:cs typeface="Calibri" panose="020F0502020204030204" pitchFamily="34" charset="0"/>
              </a:rPr>
              <a:t>מעטים האנשים שיכולים גם לכתוב את מילות השיר, גם להלחין ואפילו לבצע אותו – ונעמי שמר עשתה את כל הדברים הללו וזה ייחודי ליצירה שלה.</a:t>
            </a:r>
          </a:p>
          <a:p>
            <a:pPr marL="0" marR="0" lvl="0" indent="0" algn="r" defTabSz="914400" rtl="1" eaLnBrk="1" fontAlgn="auto" latinLnBrk="0" hangingPunct="1">
              <a:lnSpc>
                <a:spcPct val="90000"/>
              </a:lnSpc>
              <a:spcBef>
                <a:spcPts val="800"/>
              </a:spcBef>
              <a:spcAft>
                <a:spcPts val="0"/>
              </a:spcAft>
              <a:buClrTx/>
              <a:buSzTx/>
              <a:buFont typeface="+mj-lt"/>
              <a:buNone/>
              <a:tabLst/>
              <a:defRPr/>
            </a:pPr>
            <a:r>
              <a:rPr lang="he-IL" sz="1200" dirty="0">
                <a:solidFill>
                  <a:srgbClr val="424242"/>
                </a:solidFill>
                <a:latin typeface="Calibri" panose="020F0502020204030204" pitchFamily="34" charset="0"/>
                <a:cs typeface="Calibri" panose="020F0502020204030204" pitchFamily="34" charset="0"/>
              </a:rPr>
              <a:t>הכנרת והסכר המוזכרים בשיר הם חלק מנופי ילדותה של המשוררת ומעניין לדעת שהשיר שבו אנחנו עוסקים נכתב ובוצע לראשונה כשיר ילדים.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46</a:t>
            </a:fld>
            <a:endParaRPr lang="x-none"/>
          </a:p>
        </p:txBody>
      </p:sp>
    </p:spTree>
    <p:extLst>
      <p:ext uri="{BB962C8B-B14F-4D97-AF65-F5344CB8AC3E}">
        <p14:creationId xmlns:p14="http://schemas.microsoft.com/office/powerpoint/2010/main" val="10709812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לקרוא את השאלה ואז חצי דקה </a:t>
            </a: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47</a:t>
            </a:fld>
            <a:endParaRPr lang="x-none"/>
          </a:p>
        </p:txBody>
      </p:sp>
    </p:spTree>
    <p:extLst>
      <p:ext uri="{BB962C8B-B14F-4D97-AF65-F5344CB8AC3E}">
        <p14:creationId xmlns:p14="http://schemas.microsoft.com/office/powerpoint/2010/main" val="16486928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העיר העברית הראשונה היא תל אביב. </a:t>
            </a:r>
          </a:p>
          <a:p>
            <a:r>
              <a:rPr lang="he-IL" dirty="0">
                <a:cs typeface="Calibri" panose="020F0502020204030204" pitchFamily="34" charset="0"/>
              </a:rPr>
              <a:t>בתמונה אתם יכולים לראות את הגרלת המגרשים לבנית השכונה "אחוזת בית", שלימים התפתחה לעיר תל אביב – יפו.</a:t>
            </a:r>
          </a:p>
          <a:p>
            <a:r>
              <a:rPr lang="he-IL" dirty="0">
                <a:cs typeface="Calibri" panose="020F0502020204030204" pitchFamily="34" charset="0"/>
              </a:rPr>
              <a:t>התמונה צולמה בשנת 1909.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48</a:t>
            </a:fld>
            <a:endParaRPr lang="x-none"/>
          </a:p>
        </p:txBody>
      </p:sp>
    </p:spTree>
    <p:extLst>
      <p:ext uri="{BB962C8B-B14F-4D97-AF65-F5344CB8AC3E}">
        <p14:creationId xmlns:p14="http://schemas.microsoft.com/office/powerpoint/2010/main" val="388937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לקרוא את השאלה ואז חצי דקה </a:t>
            </a: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49</a:t>
            </a:fld>
            <a:endParaRPr lang="x-none"/>
          </a:p>
        </p:txBody>
      </p:sp>
    </p:spTree>
    <p:extLst>
      <p:ext uri="{BB962C8B-B14F-4D97-AF65-F5344CB8AC3E}">
        <p14:creationId xmlns:p14="http://schemas.microsoft.com/office/powerpoint/2010/main" val="4090871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cs typeface="Calibri" panose="020F0502020204030204" pitchFamily="34" charset="0"/>
              </a:rPr>
              <a:t>החרמון הוא ההר הגבוה ביותר בישראל בחרמון עובר הגבול שלנו עם לבנון </a:t>
            </a:r>
            <a:r>
              <a:rPr lang="he-IL" dirty="0" err="1">
                <a:cs typeface="Calibri" panose="020F0502020204030204" pitchFamily="34" charset="0"/>
              </a:rPr>
              <a:t>וסוריה.פסגת</a:t>
            </a:r>
            <a:r>
              <a:rPr lang="he-IL" dirty="0">
                <a:cs typeface="Calibri" panose="020F0502020204030204" pitchFamily="34" charset="0"/>
              </a:rPr>
              <a:t> ההר בגובה 2,814 מטרים מעל פני הים, ונמצאת על הגבול שבין סוריה ולבנון. הפסגה הגבוהה ביותר בתחומי ישראל היא כיפה בגובה 2,236 מטרים מעל פני הים. להר ארבעה שמות בעברית, שמקורם בתנ"ך: חֶרְמוֹן, שְׂנִיר, שִׂרְיֹן ושִׂיאֹן.</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50</a:t>
            </a:fld>
            <a:endParaRPr lang="x-none"/>
          </a:p>
        </p:txBody>
      </p:sp>
    </p:spTree>
    <p:extLst>
      <p:ext uri="{BB962C8B-B14F-4D97-AF65-F5344CB8AC3E}">
        <p14:creationId xmlns:p14="http://schemas.microsoft.com/office/powerpoint/2010/main" val="982173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 </a:t>
            </a:r>
          </a:p>
          <a:p>
            <a:pPr algn="r"/>
            <a:r>
              <a:rPr lang="he-IL" dirty="0">
                <a:cs typeface="Calibri" panose="020F0502020204030204" pitchFamily="34" charset="0"/>
              </a:rPr>
              <a:t>הכנרת היא המקום הראשון המוזכר בשיר. </a:t>
            </a:r>
            <a:endParaRPr lang="en-US" dirty="0"/>
          </a:p>
          <a:p>
            <a:pPr algn="r"/>
            <a:r>
              <a:rPr lang="he-IL" dirty="0">
                <a:cs typeface="Calibri" panose="020F0502020204030204" pitchFamily="34" charset="0"/>
              </a:rPr>
              <a:t>הכנרת היא ימת המים המתוקים הגדולה ביותר בישראל. </a:t>
            </a:r>
          </a:p>
          <a:p>
            <a:pPr algn="r"/>
            <a:r>
              <a:rPr lang="he-IL" dirty="0">
                <a:cs typeface="Calibri" panose="020F0502020204030204" pitchFamily="34" charset="0"/>
              </a:rPr>
              <a:t>פעם כל מי השתיה שלנו הגיעו ממנה. </a:t>
            </a:r>
          </a:p>
          <a:p>
            <a:pPr algn="r"/>
            <a:r>
              <a:rPr lang="he-IL" dirty="0">
                <a:cs typeface="Calibri" panose="020F0502020204030204" pitchFamily="34" charset="0"/>
              </a:rPr>
              <a:t>כיום, בעקבות בניית מתקני ההתפלה היא מספקת רק 2% ממי השתיה. </a:t>
            </a:r>
          </a:p>
          <a:p>
            <a:pPr algn="r"/>
            <a:r>
              <a:rPr lang="he-IL" dirty="0">
                <a:cs typeface="Calibri" panose="020F0502020204030204" pitchFamily="34" charset="0"/>
              </a:rPr>
              <a:t>והשם שלה? כנרת – כנראה בגלל צורת הכינור המאפיינת אותה</a:t>
            </a:r>
          </a:p>
          <a:p>
            <a:pPr algn="r"/>
            <a:endParaRPr lang="en-US"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6</a:t>
            </a:fld>
            <a:endParaRPr lang="x-none"/>
          </a:p>
        </p:txBody>
      </p:sp>
    </p:spTree>
    <p:extLst>
      <p:ext uri="{BB962C8B-B14F-4D97-AF65-F5344CB8AC3E}">
        <p14:creationId xmlns:p14="http://schemas.microsoft.com/office/powerpoint/2010/main" val="29654670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dirty="0">
                <a:cs typeface="Calibri" panose="020F0502020204030204" pitchFamily="34" charset="0"/>
              </a:rPr>
              <a:t>לקרוא את השאלה ואז חצי דקה </a:t>
            </a: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51</a:t>
            </a:fld>
            <a:endParaRPr lang="x-none"/>
          </a:p>
        </p:txBody>
      </p:sp>
    </p:spTree>
    <p:extLst>
      <p:ext uri="{BB962C8B-B14F-4D97-AF65-F5344CB8AC3E}">
        <p14:creationId xmlns:p14="http://schemas.microsoft.com/office/powerpoint/2010/main" val="8949608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ים סוף או בשמו הנוסף הים האדום. </a:t>
            </a:r>
            <a:endParaRPr lang="en-US" dirty="0"/>
          </a:p>
          <a:p>
            <a:pPr algn="r"/>
            <a:r>
              <a:rPr lang="he-IL" dirty="0">
                <a:cs typeface="Calibri" panose="020F0502020204030204" pitchFamily="34" charset="0"/>
              </a:rPr>
              <a:t>הוא אחד מארבעת הימים הנקראים על שם צבעים. </a:t>
            </a:r>
            <a:endParaRPr lang="en-US" dirty="0"/>
          </a:p>
          <a:p>
            <a:pPr algn="r"/>
            <a:r>
              <a:rPr lang="he-IL" dirty="0">
                <a:cs typeface="Calibri" panose="020F0502020204030204" pitchFamily="34" charset="0"/>
              </a:rPr>
              <a:t>למה קוראים לו הים האדום? </a:t>
            </a:r>
          </a:p>
          <a:p>
            <a:pPr algn="r"/>
            <a:r>
              <a:rPr lang="he-IL" sz="1200" b="0" i="0" kern="1200" dirty="0">
                <a:solidFill>
                  <a:schemeClr val="tx1"/>
                </a:solidFill>
                <a:effectLst/>
                <a:latin typeface="+mn-lt"/>
                <a:ea typeface="+mn-ea"/>
                <a:cs typeface="Calibri" panose="020F0502020204030204" pitchFamily="34" charset="0"/>
              </a:rPr>
              <a:t>חלק מהחוקרים טוענים שזה בגלל אדמומיות המים הנובעת מהשתקפות ההרים האדמדמים שממזרח לו בירדן.</a:t>
            </a:r>
          </a:p>
          <a:p>
            <a:pPr algn="r"/>
            <a:r>
              <a:rPr lang="he-IL" sz="1200" b="0" i="0" kern="1200" dirty="0">
                <a:solidFill>
                  <a:schemeClr val="tx1"/>
                </a:solidFill>
                <a:effectLst/>
                <a:latin typeface="+mn-lt"/>
                <a:ea typeface="+mn-ea"/>
                <a:cs typeface="Calibri" panose="020F0502020204030204" pitchFamily="34" charset="0"/>
              </a:rPr>
              <a:t> אחרים טוענים שזה בגלל בקטריה הגדלה בו וצובעת את הים באדום ויש כאלה שחושבים שהצבע האדום מסמל את כיוון </a:t>
            </a:r>
            <a:r>
              <a:rPr lang="he-IL" sz="1200" b="0" i="0" u="none" strike="noStrike" kern="1200" dirty="0">
                <a:solidFill>
                  <a:schemeClr val="tx1"/>
                </a:solidFill>
                <a:effectLst/>
                <a:latin typeface="+mn-lt"/>
                <a:ea typeface="+mn-ea"/>
                <a:cs typeface="Calibri" panose="020F0502020204030204" pitchFamily="34" charset="0"/>
              </a:rPr>
              <a:t>דרום. </a:t>
            </a:r>
          </a:p>
          <a:p>
            <a:pPr algn="r"/>
            <a:r>
              <a:rPr lang="he-IL" dirty="0">
                <a:cs typeface="Calibri" panose="020F0502020204030204" pitchFamily="34" charset="0"/>
              </a:rPr>
              <a:t>ולמה ים סוף? </a:t>
            </a:r>
            <a:endParaRPr lang="en-US" dirty="0"/>
          </a:p>
          <a:p>
            <a:pPr algn="r"/>
            <a:r>
              <a:rPr lang="he-IL" dirty="0">
                <a:cs typeface="Calibri" panose="020F0502020204030204" pitchFamily="34" charset="0"/>
              </a:rPr>
              <a:t>מקור השם העברי "ים סוף" בסיפור קריעת ים סוף המופיע בספר שמות </a:t>
            </a:r>
          </a:p>
          <a:p>
            <a:pPr algn="r"/>
            <a:r>
              <a:rPr lang="he-IL" dirty="0">
                <a:cs typeface="Calibri" panose="020F0502020204030204" pitchFamily="34" charset="0"/>
              </a:rPr>
              <a:t>ים סוף הוא ים בין-יבשתי והוא שלוחה של האוקיינוס ההודי. ולחופיו שוכנות המדינות ג'יבוטי, אריתריאה, סודאן, מצרים, ישראל, ירדן, ערב הסעודית ותימן</a:t>
            </a:r>
          </a:p>
          <a:p>
            <a:pPr algn="r"/>
            <a:r>
              <a:rPr lang="he-IL" dirty="0">
                <a:cs typeface="Calibri" panose="020F0502020204030204" pitchFamily="34" charset="0"/>
              </a:rPr>
              <a:t>והעיר השוכנת לחופיו? אילת.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52</a:t>
            </a:fld>
            <a:endParaRPr lang="x-none"/>
          </a:p>
        </p:txBody>
      </p:sp>
    </p:spTree>
    <p:extLst>
      <p:ext uri="{BB962C8B-B14F-4D97-AF65-F5344CB8AC3E}">
        <p14:creationId xmlns:p14="http://schemas.microsoft.com/office/powerpoint/2010/main" val="22251582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מסקרן אותי לדעת מי קיבל עשר נקודות. </a:t>
            </a:r>
          </a:p>
          <a:p>
            <a:r>
              <a:rPr lang="he-IL" dirty="0">
                <a:cs typeface="Calibri" panose="020F0502020204030204" pitchFamily="34" charset="0"/>
              </a:rPr>
              <a:t>שתי נקודות נכונות על כל שאלה. </a:t>
            </a:r>
          </a:p>
          <a:p>
            <a:r>
              <a:rPr lang="he-IL" dirty="0">
                <a:cs typeface="Calibri" panose="020F0502020204030204" pitchFamily="34" charset="0"/>
              </a:rPr>
              <a:t>גם אם לא ידעתם </a:t>
            </a:r>
            <a:r>
              <a:rPr lang="he-IL" dirty="0" err="1">
                <a:cs typeface="Calibri" panose="020F0502020204030204" pitchFamily="34" charset="0"/>
              </a:rPr>
              <a:t>הכל</a:t>
            </a:r>
            <a:r>
              <a:rPr lang="he-IL" dirty="0">
                <a:cs typeface="Calibri" panose="020F0502020204030204" pitchFamily="34" charset="0"/>
              </a:rPr>
              <a:t> – לא נורא. זוהי הזדמנות להרחבת הידע הכללי.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53</a:t>
            </a:fld>
            <a:endParaRPr lang="x-none"/>
          </a:p>
        </p:txBody>
      </p:sp>
    </p:spTree>
    <p:extLst>
      <p:ext uri="{BB962C8B-B14F-4D97-AF65-F5344CB8AC3E}">
        <p14:creationId xmlns:p14="http://schemas.microsoft.com/office/powerpoint/2010/main" val="3351196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נחזור למפה שלנו. </a:t>
            </a:r>
          </a:p>
          <a:p>
            <a:r>
              <a:rPr lang="he-IL" dirty="0">
                <a:cs typeface="Calibri" panose="020F0502020204030204" pitchFamily="34" charset="0"/>
              </a:rPr>
              <a:t>אם מסתכלים על הדרך שבה טיילנו אפשר לראות שאנחנו, ונעמי שמר "מדלגים" ממקום למקום.</a:t>
            </a:r>
          </a:p>
          <a:p>
            <a:r>
              <a:rPr lang="he-IL" dirty="0">
                <a:cs typeface="Calibri" panose="020F0502020204030204" pitchFamily="34" charset="0"/>
              </a:rPr>
              <a:t>אני חושבת שזה לא מקרי. הדילוגים יוצרים אווירה קלילה. משמחת. תחושה </a:t>
            </a:r>
            <a:r>
              <a:rPr lang="he-IL" dirty="0" err="1">
                <a:cs typeface="Calibri" panose="020F0502020204030204" pitchFamily="34" charset="0"/>
              </a:rPr>
              <a:t>שהכל</a:t>
            </a:r>
            <a:r>
              <a:rPr lang="he-IL" dirty="0">
                <a:cs typeface="Calibri" panose="020F0502020204030204" pitchFamily="34" charset="0"/>
              </a:rPr>
              <a:t> פתוח ואפשרי.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54</a:t>
            </a:fld>
            <a:endParaRPr lang="x-none"/>
          </a:p>
        </p:txBody>
      </p:sp>
    </p:spTree>
    <p:extLst>
      <p:ext uri="{BB962C8B-B14F-4D97-AF65-F5344CB8AC3E}">
        <p14:creationId xmlns:p14="http://schemas.microsoft.com/office/powerpoint/2010/main" val="35419583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Aft>
                <a:spcPts val="800"/>
              </a:spcAft>
            </a:pPr>
            <a:r>
              <a:rPr lang="he-IL" dirty="0">
                <a:cs typeface="Calibri" panose="020F0502020204030204" pitchFamily="34" charset="0"/>
              </a:rPr>
              <a:t>נעמי שמר כתבה שירים רבים על מקומות וטיולים בארץ , את השמות של חלקם אתם יכולים לקרוא בשקופית שמאחורי. </a:t>
            </a:r>
          </a:p>
          <a:p>
            <a:pPr algn="r" rtl="1">
              <a:lnSpc>
                <a:spcPct val="107000"/>
              </a:lnSpc>
              <a:spcAft>
                <a:spcPts val="800"/>
              </a:spcAft>
            </a:pPr>
            <a:r>
              <a:rPr lang="he-IL" dirty="0">
                <a:cs typeface="Calibri" panose="020F0502020204030204" pitchFamily="34" charset="0"/>
              </a:rPr>
              <a:t>אני חושבת שהיא בחרה לכתוב כל כך הרבה שירים העוסקים בטיולים בארץ ישראל כי היא פשוט אהבה את הארץ. </a:t>
            </a:r>
          </a:p>
          <a:p>
            <a:pPr algn="r" rtl="1">
              <a:lnSpc>
                <a:spcPct val="107000"/>
              </a:lnSpc>
              <a:spcAft>
                <a:spcPts val="800"/>
              </a:spcAft>
            </a:pPr>
            <a:r>
              <a:rPr lang="he-IL" dirty="0">
                <a:cs typeface="Calibri" panose="020F0502020204030204" pitchFamily="34" charset="0"/>
              </a:rPr>
              <a:t>אני אוהבת טיולים. </a:t>
            </a:r>
          </a:p>
          <a:p>
            <a:pPr algn="r" rtl="1">
              <a:lnSpc>
                <a:spcPct val="107000"/>
              </a:lnSpc>
              <a:spcAft>
                <a:spcPts val="800"/>
              </a:spcAft>
            </a:pPr>
            <a:r>
              <a:rPr lang="he-IL" dirty="0">
                <a:cs typeface="Calibri" panose="020F0502020204030204" pitchFamily="34" charset="0"/>
              </a:rPr>
              <a:t>מאוד אוהבת. </a:t>
            </a:r>
          </a:p>
          <a:p>
            <a:pPr algn="r" rtl="1">
              <a:lnSpc>
                <a:spcPct val="107000"/>
              </a:lnSpc>
              <a:spcAft>
                <a:spcPts val="800"/>
              </a:spcAft>
            </a:pPr>
            <a:r>
              <a:rPr lang="he-IL" dirty="0">
                <a:cs typeface="Calibri" panose="020F0502020204030204" pitchFamily="34" charset="0"/>
              </a:rPr>
              <a:t>הם משמחים אותי. </a:t>
            </a:r>
          </a:p>
          <a:p>
            <a:pPr algn="r" rtl="1">
              <a:lnSpc>
                <a:spcPct val="107000"/>
              </a:lnSpc>
              <a:spcAft>
                <a:spcPts val="800"/>
              </a:spcAft>
            </a:pPr>
            <a:r>
              <a:rPr lang="he-IL" dirty="0">
                <a:cs typeface="Calibri" panose="020F0502020204030204" pitchFamily="34" charset="0"/>
              </a:rPr>
              <a:t>נותנים לי תחושה ש"הכל פתוח ואפשרי". </a:t>
            </a:r>
          </a:p>
          <a:p>
            <a:pPr algn="r" rtl="1">
              <a:lnSpc>
                <a:spcPct val="107000"/>
              </a:lnSpc>
              <a:spcAft>
                <a:spcPts val="800"/>
              </a:spcAft>
            </a:pPr>
            <a:endParaRPr lang="he-IL" dirty="0">
              <a:cs typeface="Calibri" panose="020F0502020204030204" pitchFamily="34" charset="0"/>
            </a:endParaRPr>
          </a:p>
          <a:p>
            <a:pPr algn="r" rtl="1">
              <a:lnSpc>
                <a:spcPct val="107000"/>
              </a:lnSpc>
              <a:spcAft>
                <a:spcPts val="800"/>
              </a:spcAft>
            </a:pPr>
            <a:r>
              <a:rPr lang="he-IL" dirty="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1" fontAlgn="auto" latinLnBrk="0" hangingPunct="1">
              <a:lnSpc>
                <a:spcPct val="90000"/>
              </a:lnSpc>
              <a:spcBef>
                <a:spcPts val="800"/>
              </a:spcBef>
              <a:spcAft>
                <a:spcPts val="0"/>
              </a:spcAft>
              <a:buClrTx/>
              <a:buSzTx/>
              <a:buFont typeface="+mj-lt"/>
              <a:buNone/>
              <a:tabLst/>
              <a:defRPr/>
            </a:pPr>
            <a:endParaRPr lang="he-IL" dirty="0">
              <a:cs typeface="Calibri" panose="020F0502020204030204" pitchFamily="34" charset="0"/>
            </a:endParaRPr>
          </a:p>
          <a:p>
            <a:pPr marL="0" marR="0" lvl="0" indent="0" algn="r" defTabSz="914400" rtl="1" eaLnBrk="1" fontAlgn="auto" latinLnBrk="0" hangingPunct="1">
              <a:lnSpc>
                <a:spcPct val="90000"/>
              </a:lnSpc>
              <a:spcBef>
                <a:spcPts val="800"/>
              </a:spcBef>
              <a:spcAft>
                <a:spcPts val="0"/>
              </a:spcAft>
              <a:buClrTx/>
              <a:buSzTx/>
              <a:buFont typeface="+mj-lt"/>
              <a:buNone/>
              <a:tabLst/>
              <a:defRPr/>
            </a:pPr>
            <a:endParaRPr lang="he-IL" dirty="0">
              <a:cs typeface="Calibri" panose="020F0502020204030204" pitchFamily="34" charset="0"/>
            </a:endParaRP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55</a:t>
            </a:fld>
            <a:endParaRPr lang="x-none"/>
          </a:p>
        </p:txBody>
      </p:sp>
    </p:spTree>
    <p:extLst>
      <p:ext uri="{BB962C8B-B14F-4D97-AF65-F5344CB8AC3E}">
        <p14:creationId xmlns:p14="http://schemas.microsoft.com/office/powerpoint/2010/main" val="40308641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solidFill>
                  <a:srgbClr val="000000"/>
                </a:solidFill>
                <a:latin typeface="Times New Roman" panose="02020603050405020304" pitchFamily="18" charset="0"/>
                <a:cs typeface="Calibri" panose="020F0502020204030204" pitchFamily="34" charset="0"/>
              </a:rPr>
              <a:t>הבית החוזר בשיר, הפזמון, מדגיש את האפשרות </a:t>
            </a:r>
            <a:r>
              <a:rPr lang="he-IL" dirty="0" err="1">
                <a:solidFill>
                  <a:srgbClr val="000000"/>
                </a:solidFill>
                <a:latin typeface="Times New Roman" panose="02020603050405020304" pitchFamily="18" charset="0"/>
                <a:cs typeface="Calibri" panose="020F0502020204030204" pitchFamily="34" charset="0"/>
              </a:rPr>
              <a:t>שהכל</a:t>
            </a:r>
            <a:r>
              <a:rPr lang="he-IL" dirty="0">
                <a:solidFill>
                  <a:srgbClr val="000000"/>
                </a:solidFill>
                <a:latin typeface="Times New Roman" panose="02020603050405020304" pitchFamily="18" charset="0"/>
                <a:cs typeface="Calibri" panose="020F0502020204030204" pitchFamily="34" charset="0"/>
              </a:rPr>
              <a:t> פתוח ואפשרי. </a:t>
            </a:r>
          </a:p>
          <a:p>
            <a:pPr algn="r"/>
            <a:r>
              <a:rPr lang="he-IL" dirty="0">
                <a:solidFill>
                  <a:srgbClr val="000000"/>
                </a:solidFill>
                <a:latin typeface="Times New Roman" panose="02020603050405020304" pitchFamily="18" charset="0"/>
                <a:cs typeface="Calibri" panose="020F0502020204030204" pitchFamily="34" charset="0"/>
              </a:rPr>
              <a:t>מה אתם מרגישים כשאומרים לכם </a:t>
            </a:r>
            <a:r>
              <a:rPr lang="he-IL" dirty="0" err="1">
                <a:solidFill>
                  <a:srgbClr val="000000"/>
                </a:solidFill>
                <a:latin typeface="Times New Roman" panose="02020603050405020304" pitchFamily="18" charset="0"/>
                <a:cs typeface="Calibri" panose="020F0502020204030204" pitchFamily="34" charset="0"/>
              </a:rPr>
              <a:t>שהכל</a:t>
            </a:r>
            <a:r>
              <a:rPr lang="he-IL" dirty="0">
                <a:solidFill>
                  <a:srgbClr val="000000"/>
                </a:solidFill>
                <a:latin typeface="Times New Roman" panose="02020603050405020304" pitchFamily="18" charset="0"/>
                <a:cs typeface="Calibri" panose="020F0502020204030204" pitchFamily="34" charset="0"/>
              </a:rPr>
              <a:t> פתוח</a:t>
            </a:r>
          </a:p>
          <a:p>
            <a:pPr algn="r"/>
            <a:r>
              <a:rPr lang="he-IL" dirty="0">
                <a:solidFill>
                  <a:srgbClr val="000000"/>
                </a:solidFill>
                <a:latin typeface="Times New Roman" panose="02020603050405020304" pitchFamily="18" charset="0"/>
                <a:cs typeface="Calibri" panose="020F0502020204030204" pitchFamily="34" charset="0"/>
              </a:rPr>
              <a:t>ודברים יכולים להשתפר?</a:t>
            </a:r>
            <a:endParaRPr lang="en-US" dirty="0">
              <a:solidFill>
                <a:srgbClr val="000000"/>
              </a:solidFill>
              <a:latin typeface="Times New Roman" panose="02020603050405020304" pitchFamily="18" charset="0"/>
            </a:endParaRPr>
          </a:p>
          <a:p>
            <a:pPr algn="r"/>
            <a:r>
              <a:rPr lang="he-IL" dirty="0">
                <a:solidFill>
                  <a:srgbClr val="000000"/>
                </a:solidFill>
                <a:latin typeface="Times New Roman" panose="02020603050405020304" pitchFamily="18" charset="0"/>
                <a:cs typeface="Calibri" panose="020F0502020204030204" pitchFamily="34" charset="0"/>
              </a:rPr>
              <a:t>אתם תמיד מאמינים שאכן כך הדברים? </a:t>
            </a:r>
            <a:endParaRPr lang="he-IL" dirty="0">
              <a:cs typeface="Calibri" panose="020F0502020204030204" pitchFamily="34" charset="0"/>
            </a:endParaRP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56</a:t>
            </a:fld>
            <a:endParaRPr lang="x-none"/>
          </a:p>
        </p:txBody>
      </p:sp>
    </p:spTree>
    <p:extLst>
      <p:ext uri="{BB962C8B-B14F-4D97-AF65-F5344CB8AC3E}">
        <p14:creationId xmlns:p14="http://schemas.microsoft.com/office/powerpoint/2010/main" val="1304997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בשיר הפזמון חוזר שלוש פעמים. </a:t>
            </a:r>
          </a:p>
          <a:p>
            <a:pPr algn="r"/>
            <a:r>
              <a:rPr lang="he-IL" dirty="0">
                <a:cs typeface="Calibri" panose="020F0502020204030204" pitchFamily="34" charset="0"/>
              </a:rPr>
              <a:t>פעמיים הוא חוזר בדיוק באותה צורה. </a:t>
            </a:r>
          </a:p>
          <a:p>
            <a:pPr algn="r"/>
            <a:r>
              <a:rPr lang="he-IL" dirty="0">
                <a:cs typeface="Calibri" panose="020F0502020204030204" pitchFamily="34" charset="0"/>
              </a:rPr>
              <a:t>הפעם השלישית שונה. </a:t>
            </a:r>
          </a:p>
          <a:p>
            <a:pPr algn="r"/>
            <a:r>
              <a:rPr lang="he-IL" dirty="0">
                <a:cs typeface="Calibri" panose="020F0502020204030204" pitchFamily="34" charset="0"/>
              </a:rPr>
              <a:t>בואו נבחן את השינויים </a:t>
            </a:r>
            <a:endParaRPr lang="en-US" dirty="0"/>
          </a:p>
          <a:p>
            <a:pPr algn="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57</a:t>
            </a:fld>
            <a:endParaRPr lang="x-none"/>
          </a:p>
        </p:txBody>
      </p:sp>
    </p:spTree>
    <p:extLst>
      <p:ext uri="{BB962C8B-B14F-4D97-AF65-F5344CB8AC3E}">
        <p14:creationId xmlns:p14="http://schemas.microsoft.com/office/powerpoint/2010/main" val="9043928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מצאו את ההבדלים בין הבתים. לרשותכם דקה. </a:t>
            </a:r>
          </a:p>
          <a:p>
            <a:r>
              <a:rPr lang="he-IL" dirty="0">
                <a:cs typeface="Calibri" panose="020F0502020204030204" pitchFamily="34" charset="0"/>
              </a:rPr>
              <a:t>(דקה)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58</a:t>
            </a:fld>
            <a:endParaRPr lang="x-none"/>
          </a:p>
        </p:txBody>
      </p:sp>
    </p:spTree>
    <p:extLst>
      <p:ext uri="{BB962C8B-B14F-4D97-AF65-F5344CB8AC3E}">
        <p14:creationId xmlns:p14="http://schemas.microsoft.com/office/powerpoint/2010/main" val="1047578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נעמי שמר חוזרת על המילה </a:t>
            </a:r>
            <a:r>
              <a:rPr lang="he-IL" b="1" dirty="0">
                <a:cs typeface="Calibri" panose="020F0502020204030204" pitchFamily="34" charset="0"/>
              </a:rPr>
              <a:t>אולי</a:t>
            </a:r>
            <a:r>
              <a:rPr lang="he-IL" dirty="0">
                <a:cs typeface="Calibri" panose="020F0502020204030204" pitchFamily="34" charset="0"/>
              </a:rPr>
              <a:t> שלוש פעמים.  </a:t>
            </a:r>
          </a:p>
          <a:p>
            <a:pPr algn="r"/>
            <a:r>
              <a:rPr lang="he-IL" dirty="0">
                <a:cs typeface="Calibri" panose="020F0502020204030204" pitchFamily="34" charset="0"/>
              </a:rPr>
              <a:t>אנחנו כבר יודעים שכאשר משורר או ספור חוזר על משהו מספר פעמים הוא מנסה להדגיש אותו. </a:t>
            </a:r>
          </a:p>
          <a:p>
            <a:pPr algn="r"/>
            <a:r>
              <a:rPr lang="he-IL" dirty="0">
                <a:cs typeface="Calibri" panose="020F0502020204030204" pitchFamily="34" charset="0"/>
              </a:rPr>
              <a:t>ומה נעמי שמר מדגישה? </a:t>
            </a:r>
          </a:p>
          <a:p>
            <a:pPr algn="r"/>
            <a:r>
              <a:rPr lang="he-IL" dirty="0">
                <a:cs typeface="Calibri" panose="020F0502020204030204" pitchFamily="34" charset="0"/>
              </a:rPr>
              <a:t>את חוסר הביטחון שאכן </a:t>
            </a:r>
            <a:r>
              <a:rPr lang="he-IL" dirty="0" err="1">
                <a:cs typeface="Calibri" panose="020F0502020204030204" pitchFamily="34" charset="0"/>
              </a:rPr>
              <a:t>הכל</a:t>
            </a:r>
            <a:r>
              <a:rPr lang="he-IL" dirty="0">
                <a:cs typeface="Calibri" panose="020F0502020204030204" pitchFamily="34" charset="0"/>
              </a:rPr>
              <a:t> פתוח. </a:t>
            </a:r>
          </a:p>
          <a:p>
            <a:pPr algn="r"/>
            <a:r>
              <a:rPr lang="he-IL" dirty="0">
                <a:cs typeface="Calibri" panose="020F0502020204030204" pitchFamily="34" charset="0"/>
              </a:rPr>
              <a:t>האם באמת </a:t>
            </a:r>
            <a:r>
              <a:rPr lang="he-IL" dirty="0" err="1">
                <a:cs typeface="Calibri" panose="020F0502020204030204" pitchFamily="34" charset="0"/>
              </a:rPr>
              <a:t>הכל</a:t>
            </a:r>
            <a:r>
              <a:rPr lang="he-IL" dirty="0">
                <a:cs typeface="Calibri" panose="020F0502020204030204" pitchFamily="34" charset="0"/>
              </a:rPr>
              <a:t> אפשרי? </a:t>
            </a:r>
          </a:p>
          <a:p>
            <a:pPr algn="r"/>
            <a:r>
              <a:rPr lang="he-IL" dirty="0">
                <a:cs typeface="Calibri" panose="020F0502020204030204" pitchFamily="34" charset="0"/>
              </a:rPr>
              <a:t>פתאום מופיע סימן שאלה</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59</a:t>
            </a:fld>
            <a:endParaRPr lang="x-none"/>
          </a:p>
        </p:txBody>
      </p:sp>
    </p:spTree>
    <p:extLst>
      <p:ext uri="{BB962C8B-B14F-4D97-AF65-F5344CB8AC3E}">
        <p14:creationId xmlns:p14="http://schemas.microsoft.com/office/powerpoint/2010/main" val="33721589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בתוך השיר מסתתרת תשובה לשאלה  האם כל אפשרי. </a:t>
            </a:r>
          </a:p>
          <a:p>
            <a:r>
              <a:rPr lang="he-IL" dirty="0">
                <a:cs typeface="Calibri" panose="020F0502020204030204" pitchFamily="34" charset="0"/>
              </a:rPr>
              <a:t>מהי התשובה? </a:t>
            </a:r>
          </a:p>
          <a:p>
            <a:r>
              <a:rPr lang="he-IL" dirty="0">
                <a:cs typeface="Calibri" panose="020F0502020204030204" pitchFamily="34" charset="0"/>
              </a:rPr>
              <a:t>חזרו לשיר שבידיכם, או זמזמו את השיר בראש ונסו למצוא את התשובה. </a:t>
            </a:r>
          </a:p>
          <a:p>
            <a:r>
              <a:rPr lang="he-IL" dirty="0">
                <a:cs typeface="Calibri" panose="020F0502020204030204" pitchFamily="34" charset="0"/>
              </a:rPr>
              <a:t>ארמוז לכם היא מופיעה בשיר הרבה פעמים.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60</a:t>
            </a:fld>
            <a:endParaRPr lang="x-none"/>
          </a:p>
        </p:txBody>
      </p:sp>
    </p:spTree>
    <p:extLst>
      <p:ext uri="{BB962C8B-B14F-4D97-AF65-F5344CB8AC3E}">
        <p14:creationId xmlns:p14="http://schemas.microsoft.com/office/powerpoint/2010/main" val="1116945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מהו המקום הראשון שבו מתחיל הטיול? </a:t>
            </a:r>
            <a:endParaRPr lang="en-US"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7</a:t>
            </a:fld>
            <a:endParaRPr lang="x-none"/>
          </a:p>
        </p:txBody>
      </p:sp>
    </p:spTree>
    <p:extLst>
      <p:ext uri="{BB962C8B-B14F-4D97-AF65-F5344CB8AC3E}">
        <p14:creationId xmlns:p14="http://schemas.microsoft.com/office/powerpoint/2010/main" val="24645628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השורה "חשבתי לעצמי </a:t>
            </a:r>
            <a:r>
              <a:rPr lang="he-IL" dirty="0" err="1">
                <a:cs typeface="Calibri" panose="020F0502020204030204" pitchFamily="34" charset="0"/>
              </a:rPr>
              <a:t>הכל</a:t>
            </a:r>
            <a:r>
              <a:rPr lang="he-IL" dirty="0">
                <a:cs typeface="Calibri" panose="020F0502020204030204" pitchFamily="34" charset="0"/>
              </a:rPr>
              <a:t> עוד אפשרי חוזרת בשיר 7 פעמים. </a:t>
            </a:r>
          </a:p>
          <a:p>
            <a:r>
              <a:rPr lang="he-IL" dirty="0">
                <a:cs typeface="Calibri" panose="020F0502020204030204" pitchFamily="34" charset="0"/>
              </a:rPr>
              <a:t>זוכרים מה אמרנו על </a:t>
            </a:r>
            <a:r>
              <a:rPr lang="he-IL" dirty="0" err="1">
                <a:cs typeface="Calibri" panose="020F0502020204030204" pitchFamily="34" charset="0"/>
              </a:rPr>
              <a:t>חזרתיות</a:t>
            </a:r>
            <a:r>
              <a:rPr lang="he-IL" dirty="0">
                <a:cs typeface="Calibri" panose="020F0502020204030204" pitchFamily="34" charset="0"/>
              </a:rPr>
              <a:t> ביצירה ספרותית?</a:t>
            </a:r>
          </a:p>
          <a:p>
            <a:r>
              <a:rPr lang="he-IL" dirty="0">
                <a:cs typeface="Calibri" panose="020F0502020204030204" pitchFamily="34" charset="0"/>
              </a:rPr>
              <a:t>כשהיוצר חוזר על משהו הרבה פעמים הוא רוצה להדגיש אותו. </a:t>
            </a:r>
          </a:p>
          <a:p>
            <a:r>
              <a:rPr lang="he-IL" dirty="0">
                <a:cs typeface="Calibri" panose="020F0502020204030204" pitchFamily="34" charset="0"/>
              </a:rPr>
              <a:t>נעמי שמר מדגישה כאן את חשיבות השירה</a:t>
            </a:r>
          </a:p>
          <a:p>
            <a:r>
              <a:rPr lang="he-IL" dirty="0">
                <a:cs typeface="Calibri" panose="020F0502020204030204" pitchFamily="34" charset="0"/>
              </a:rPr>
              <a:t>ואת ההרגשה </a:t>
            </a:r>
            <a:r>
              <a:rPr lang="he-IL" dirty="0" err="1">
                <a:cs typeface="Calibri" panose="020F0502020204030204" pitchFamily="34" charset="0"/>
              </a:rPr>
              <a:t>והתקוה</a:t>
            </a:r>
            <a:r>
              <a:rPr lang="he-IL" dirty="0">
                <a:cs typeface="Calibri" panose="020F0502020204030204" pitchFamily="34" charset="0"/>
              </a:rPr>
              <a:t> </a:t>
            </a:r>
            <a:r>
              <a:rPr lang="he-IL" dirty="0" err="1">
                <a:cs typeface="Calibri" panose="020F0502020204030204" pitchFamily="34" charset="0"/>
              </a:rPr>
              <a:t>שהכל</a:t>
            </a:r>
            <a:r>
              <a:rPr lang="he-IL" dirty="0">
                <a:cs typeface="Calibri" panose="020F0502020204030204" pitchFamily="34" charset="0"/>
              </a:rPr>
              <a:t> פתוח. אנחנו יכולים לייצור לעצמנו עולם יפה וטוב יותר.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62</a:t>
            </a:fld>
            <a:endParaRPr lang="x-none"/>
          </a:p>
        </p:txBody>
      </p:sp>
    </p:spTree>
    <p:extLst>
      <p:ext uri="{BB962C8B-B14F-4D97-AF65-F5344CB8AC3E}">
        <p14:creationId xmlns:p14="http://schemas.microsoft.com/office/powerpoint/2010/main" val="21225556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והיא מסיימת את השיר במשפט "</a:t>
            </a:r>
            <a:r>
              <a:rPr lang="he-IL" dirty="0" err="1">
                <a:cs typeface="Calibri" panose="020F0502020204030204" pitchFamily="34" charset="0"/>
              </a:rPr>
              <a:t>הכל</a:t>
            </a:r>
            <a:r>
              <a:rPr lang="he-IL" dirty="0">
                <a:cs typeface="Calibri" panose="020F0502020204030204" pitchFamily="34" charset="0"/>
              </a:rPr>
              <a:t> עוד ייתכן, </a:t>
            </a:r>
            <a:r>
              <a:rPr lang="he-IL" dirty="0" err="1">
                <a:cs typeface="Calibri" panose="020F0502020204030204" pitchFamily="34" charset="0"/>
              </a:rPr>
              <a:t>הכל</a:t>
            </a:r>
            <a:r>
              <a:rPr lang="he-IL" dirty="0">
                <a:cs typeface="Calibri" panose="020F0502020204030204" pitchFamily="34" charset="0"/>
              </a:rPr>
              <a:t> עוד אפשרי, כל עוד אנחנו כאן שרים.</a:t>
            </a:r>
          </a:p>
          <a:p>
            <a:r>
              <a:rPr lang="he-IL" dirty="0">
                <a:cs typeface="Calibri" panose="020F0502020204030204" pitchFamily="34" charset="0"/>
              </a:rPr>
              <a:t>אני חושבת שאפשר ללמוד מכך איזה כוח יש, לתפיסתה של נעמי שמר, לשירה וכמה היא תורמת לאופטימיות של האדם.</a:t>
            </a:r>
          </a:p>
          <a:p>
            <a:r>
              <a:rPr lang="he-IL" dirty="0">
                <a:cs typeface="Calibri" panose="020F0502020204030204" pitchFamily="34" charset="0"/>
              </a:rPr>
              <a:t>אני חושבת שנעמי שמר היא אדם אופטימי ושמח.   </a:t>
            </a: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63</a:t>
            </a:fld>
            <a:endParaRPr lang="x-none"/>
          </a:p>
        </p:txBody>
      </p:sp>
    </p:spTree>
    <p:extLst>
      <p:ext uri="{BB962C8B-B14F-4D97-AF65-F5344CB8AC3E}">
        <p14:creationId xmlns:p14="http://schemas.microsoft.com/office/powerpoint/2010/main" val="24586607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ואתם? מה משפר לכם את מצב הרוח? </a:t>
            </a:r>
          </a:p>
          <a:p>
            <a:r>
              <a:rPr lang="he-IL" dirty="0">
                <a:cs typeface="Calibri" panose="020F0502020204030204" pitchFamily="34" charset="0"/>
              </a:rPr>
              <a:t>להקשיב למוסיקה? לדבר עם חברים? </a:t>
            </a:r>
          </a:p>
          <a:p>
            <a:r>
              <a:rPr lang="he-IL" dirty="0">
                <a:cs typeface="Calibri" panose="020F0502020204030204" pitchFamily="34" charset="0"/>
              </a:rPr>
              <a:t>אולי לכתוב שירים? </a:t>
            </a: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64</a:t>
            </a:fld>
            <a:endParaRPr lang="x-none"/>
          </a:p>
        </p:txBody>
      </p:sp>
    </p:spTree>
    <p:extLst>
      <p:ext uri="{BB962C8B-B14F-4D97-AF65-F5344CB8AC3E}">
        <p14:creationId xmlns:p14="http://schemas.microsoft.com/office/powerpoint/2010/main" val="9732717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כתיבת שירים לא תמיד קלה. </a:t>
            </a:r>
          </a:p>
          <a:p>
            <a:r>
              <a:rPr lang="he-IL" dirty="0">
                <a:cs typeface="Calibri" panose="020F0502020204030204" pitchFamily="34" charset="0"/>
              </a:rPr>
              <a:t>בתמונה אתם יכולים לראות את השיר "</a:t>
            </a:r>
            <a:r>
              <a:rPr lang="he-IL" dirty="0" err="1">
                <a:cs typeface="Calibri" panose="020F0502020204030204" pitchFamily="34" charset="0"/>
              </a:rPr>
              <a:t>הכל</a:t>
            </a:r>
            <a:r>
              <a:rPr lang="he-IL" dirty="0">
                <a:cs typeface="Calibri" panose="020F0502020204030204" pitchFamily="34" charset="0"/>
              </a:rPr>
              <a:t> פתוח" בכתב ידה של נעמי שמר ואם השינויים שהיא עשתה.</a:t>
            </a:r>
          </a:p>
          <a:p>
            <a:r>
              <a:rPr lang="he-IL" dirty="0">
                <a:cs typeface="Calibri" panose="020F0502020204030204" pitchFamily="34" charset="0"/>
              </a:rPr>
              <a:t>אם משוררת מוכרת ומנוסה כנעמי שמר כתבה טיוטות ושינויים לשירים ובכל זאת הם גרמו לה לשמחה ולתחושה ש"הכל פתוח" אולי גם לנו כדאי לנסות?   </a:t>
            </a: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65</a:t>
            </a:fld>
            <a:endParaRPr lang="x-none"/>
          </a:p>
        </p:txBody>
      </p:sp>
    </p:spTree>
    <p:extLst>
      <p:ext uri="{BB962C8B-B14F-4D97-AF65-F5344CB8AC3E}">
        <p14:creationId xmlns:p14="http://schemas.microsoft.com/office/powerpoint/2010/main" val="26149906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אני שמחה שהייתם איתי בטיול שעשינו בארץ ישראל ומקווה שכל אחד מכם ימצא את הדרך המתאימה לו לשמור על אופטימיות ותחושה </a:t>
            </a:r>
            <a:r>
              <a:rPr lang="he-IL" dirty="0" err="1">
                <a:cs typeface="Calibri" panose="020F0502020204030204" pitchFamily="34" charset="0"/>
              </a:rPr>
              <a:t>שהכל</a:t>
            </a:r>
            <a:r>
              <a:rPr lang="he-IL" dirty="0">
                <a:cs typeface="Calibri" panose="020F0502020204030204" pitchFamily="34" charset="0"/>
              </a:rPr>
              <a:t> פתוח. </a:t>
            </a:r>
          </a:p>
          <a:p>
            <a:r>
              <a:rPr lang="he-IL" dirty="0">
                <a:cs typeface="Calibri" panose="020F0502020204030204" pitchFamily="34" charset="0"/>
              </a:rPr>
              <a:t>אני מזמינה אתכם להעמיק את  הידע על מקומות שונים בארץ ישראל ואולי תגלו שגם היישוב שלכם מופיע בשיר. </a:t>
            </a:r>
          </a:p>
          <a:p>
            <a:r>
              <a:rPr lang="he-IL" dirty="0">
                <a:cs typeface="Calibri" panose="020F0502020204030204" pitchFamily="34" charset="0"/>
              </a:rPr>
              <a:t>ואם לא- אולי תכתבו אחד? </a:t>
            </a:r>
          </a:p>
          <a:p>
            <a:r>
              <a:rPr lang="he-IL" dirty="0">
                <a:cs typeface="Calibri" panose="020F0502020204030204" pitchFamily="34" charset="0"/>
              </a:rPr>
              <a:t>להתראות </a:t>
            </a: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66</a:t>
            </a:fld>
            <a:endParaRPr lang="x-none"/>
          </a:p>
        </p:txBody>
      </p:sp>
    </p:spTree>
    <p:extLst>
      <p:ext uri="{BB962C8B-B14F-4D97-AF65-F5344CB8AC3E}">
        <p14:creationId xmlns:p14="http://schemas.microsoft.com/office/powerpoint/2010/main" val="33318005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67</a:t>
            </a:fld>
            <a:endParaRPr 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למה בחרה נעמי שמר דווקא בכנרת?</a:t>
            </a:r>
          </a:p>
          <a:p>
            <a:pPr algn="r"/>
            <a:r>
              <a:rPr lang="he-IL" dirty="0">
                <a:cs typeface="Calibri" panose="020F0502020204030204" pitchFamily="34" charset="0"/>
              </a:rPr>
              <a:t>ובעיניה זהו המקום הכי יפה בעולם</a:t>
            </a:r>
            <a:r>
              <a:rPr lang="en-US" dirty="0"/>
              <a:t> </a:t>
            </a:r>
            <a:r>
              <a:rPr lang="he-IL" dirty="0">
                <a:cs typeface="Calibri" panose="020F0502020204030204" pitchFamily="34" charset="0"/>
              </a:rPr>
              <a:t>יכול להיות שזה בגלל שהיא נולדה ליד הכנרת </a:t>
            </a:r>
            <a:endParaRPr lang="en-US"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8</a:t>
            </a:fld>
            <a:endParaRPr lang="x-none"/>
          </a:p>
        </p:txBody>
      </p:sp>
    </p:spTree>
    <p:extLst>
      <p:ext uri="{BB962C8B-B14F-4D97-AF65-F5344CB8AC3E}">
        <p14:creationId xmlns:p14="http://schemas.microsoft.com/office/powerpoint/2010/main" val="2494158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כשקראתי את השיר שמתי לב למשהו שאינו מאפיין שירה. </a:t>
            </a:r>
          </a:p>
          <a:p>
            <a:pPr algn="r"/>
            <a:r>
              <a:rPr lang="he-IL" dirty="0">
                <a:cs typeface="Calibri" panose="020F0502020204030204" pitchFamily="34" charset="0"/>
              </a:rPr>
              <a:t>יש שתי מילים המחוברות יחדיו. </a:t>
            </a:r>
          </a:p>
          <a:p>
            <a:pPr algn="r"/>
            <a:r>
              <a:rPr lang="he-IL" dirty="0">
                <a:cs typeface="Calibri" panose="020F0502020204030204" pitchFamily="34" charset="0"/>
              </a:rPr>
              <a:t>קראו את הבית. מצאו את המילים. </a:t>
            </a:r>
          </a:p>
          <a:p>
            <a:pPr algn="r"/>
            <a:r>
              <a:rPr lang="he-IL" dirty="0">
                <a:cs typeface="Calibri" panose="020F0502020204030204" pitchFamily="34" charset="0"/>
              </a:rPr>
              <a:t>כתבו אותן במחברת וכתבו מדוע לדעתכן היא בחרה לחבר אותן יחדיו</a:t>
            </a:r>
          </a:p>
          <a:p>
            <a:pPr algn="r"/>
            <a:r>
              <a:rPr lang="he-IL" dirty="0">
                <a:cs typeface="Calibri" panose="020F0502020204030204" pitchFamily="34" charset="0"/>
              </a:rPr>
              <a:t>(דקה)</a:t>
            </a:r>
            <a:endParaRPr lang="en-US"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9</a:t>
            </a:fld>
            <a:endParaRPr lang="x-none"/>
          </a:p>
        </p:txBody>
      </p:sp>
    </p:spTree>
    <p:extLst>
      <p:ext uri="{BB962C8B-B14F-4D97-AF65-F5344CB8AC3E}">
        <p14:creationId xmlns:p14="http://schemas.microsoft.com/office/powerpoint/2010/main" val="731053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בוודאי זיהיתם שהמילים הן המילה את והמילה כנרת. </a:t>
            </a:r>
          </a:p>
          <a:p>
            <a:pPr algn="r"/>
            <a:r>
              <a:rPr lang="he-IL" dirty="0">
                <a:cs typeface="Calibri" panose="020F0502020204030204" pitchFamily="34" charset="0"/>
              </a:rPr>
              <a:t>נעמי שמר כתבה </a:t>
            </a:r>
            <a:r>
              <a:rPr lang="he-IL" dirty="0" err="1">
                <a:cs typeface="Calibri" panose="020F0502020204030204" pitchFamily="34" charset="0"/>
              </a:rPr>
              <a:t>ת'כנרת</a:t>
            </a:r>
            <a:r>
              <a:rPr lang="he-IL" dirty="0">
                <a:cs typeface="Calibri" panose="020F0502020204030204" pitchFamily="34" charset="0"/>
              </a:rPr>
              <a:t>. </a:t>
            </a:r>
          </a:p>
          <a:p>
            <a:pPr algn="r"/>
            <a:r>
              <a:rPr lang="he-IL" dirty="0">
                <a:cs typeface="Calibri" panose="020F0502020204030204" pitchFamily="34" charset="0"/>
              </a:rPr>
              <a:t>זהו ביטוי שקיים בשיח הדבור, הוא פחות מקובל בשירה. </a:t>
            </a:r>
            <a:endParaRPr lang="en-US" dirty="0"/>
          </a:p>
          <a:p>
            <a:pPr algn="r"/>
            <a:r>
              <a:rPr lang="he-IL" dirty="0">
                <a:cs typeface="Calibri" panose="020F0502020204030204" pitchFamily="34" charset="0"/>
              </a:rPr>
              <a:t>סוג של סלנג. </a:t>
            </a:r>
            <a:endParaRPr lang="en-US" dirty="0"/>
          </a:p>
          <a:p>
            <a:pPr algn="r"/>
            <a:r>
              <a:rPr lang="he-IL" dirty="0">
                <a:cs typeface="Calibri" panose="020F0502020204030204" pitchFamily="34" charset="0"/>
              </a:rPr>
              <a:t>ככה נעמי שמר שומרת על המקצב בשיר וגם מוסיפה הומור ליצירה.</a:t>
            </a:r>
          </a:p>
          <a:p>
            <a:pPr algn="r"/>
            <a:r>
              <a:rPr lang="he-IL" dirty="0">
                <a:cs typeface="Calibri" panose="020F0502020204030204" pitchFamily="34" charset="0"/>
              </a:rPr>
              <a:t>הפער שנוצר בין השיר הכתוב, המכובד, והדיבור הסלנגי משעשע. </a:t>
            </a:r>
          </a:p>
          <a:p>
            <a:pPr algn="r"/>
            <a:r>
              <a:rPr lang="he-IL" dirty="0">
                <a:cs typeface="Calibri" panose="020F0502020204030204" pitchFamily="34" charset="0"/>
              </a:rPr>
              <a:t>בהמשך נוכל לזהות עוד מקום שבו נעמי שמר משתמשת בהומור. </a:t>
            </a:r>
          </a:p>
          <a:p>
            <a:pPr algn="r"/>
            <a:endParaRPr lang="en-US"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10</a:t>
            </a:fld>
            <a:endParaRPr lang="x-none"/>
          </a:p>
        </p:txBody>
      </p:sp>
    </p:spTree>
    <p:extLst>
      <p:ext uri="{BB962C8B-B14F-4D97-AF65-F5344CB8AC3E}">
        <p14:creationId xmlns:p14="http://schemas.microsoft.com/office/powerpoint/2010/main" val="3064391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פריסה מותאמת אישית">
    <p:bg>
      <p:bgPr>
        <a:solidFill>
          <a:schemeClr val="bg1"/>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BF9AFC55-D643-47A1-90F5-FD4A7EBE98CE}"/>
              </a:ext>
            </a:extLst>
          </p:cNvPr>
          <p:cNvSpPr/>
          <p:nvPr/>
        </p:nvSpPr>
        <p:spPr>
          <a:xfrm>
            <a:off x="304799" y="593748"/>
            <a:ext cx="2269788" cy="1938992"/>
          </a:xfrm>
          <a:prstGeom prst="rect">
            <a:avLst/>
          </a:prstGeom>
        </p:spPr>
        <p:txBody>
          <a:bodyPr wrap="square">
            <a:spAutoFit/>
          </a:bodyPr>
          <a:lstStyle/>
          <a:p>
            <a:pPr lvl="0" algn="r" rtl="1">
              <a:spcBef>
                <a:spcPts val="1067"/>
              </a:spcBef>
            </a:pPr>
            <a:r>
              <a:rPr lang="he-IL" sz="2400" b="0" i="0" dirty="0">
                <a:solidFill>
                  <a:srgbClr val="FF0000"/>
                </a:solidFill>
                <a:latin typeface="Arial" panose="020B0604020202020204" pitchFamily="34" charset="0"/>
                <a:ea typeface="Alef"/>
                <a:sym typeface="Alef"/>
              </a:rPr>
              <a:t>*השקופית הזו מיועדת למורה בלבד יש למחוק אותה בסיום הכנת המצגת</a:t>
            </a:r>
          </a:p>
        </p:txBody>
      </p:sp>
      <p:cxnSp>
        <p:nvCxnSpPr>
          <p:cNvPr id="4" name="מחבר ישר 3">
            <a:extLst>
              <a:ext uri="{FF2B5EF4-FFF2-40B4-BE49-F238E27FC236}">
                <a16:creationId xmlns:a16="http://schemas.microsoft.com/office/drawing/2014/main" id="{EBBC6B57-C174-4CC5-9E63-745CA44C4846}"/>
              </a:ext>
            </a:extLst>
          </p:cNvPr>
          <p:cNvCxnSpPr/>
          <p:nvPr/>
        </p:nvCxnSpPr>
        <p:spPr>
          <a:xfrm>
            <a:off x="2717800" y="101306"/>
            <a:ext cx="0" cy="6655095"/>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714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Calibri" panose="020F0502020204030204" pitchFamily="34" charset="0"/>
                <a:cs typeface="Calibri" panose="020F0502020204030204" pitchFamily="34" charset="0"/>
              </a:rPr>
              <a:t>shutterstock</a:t>
            </a:r>
            <a:r>
              <a:rPr lang="en-US" sz="1500" dirty="0">
                <a:solidFill>
                  <a:schemeClr val="bg1"/>
                </a:solidFill>
                <a:latin typeface="Calibri" panose="020F0502020204030204" pitchFamily="34" charset="0"/>
                <a:cs typeface="Calibri" panose="020F0502020204030204" pitchFamily="34" charset="0"/>
              </a:rPr>
              <a:t>/com</a:t>
            </a:r>
            <a:r>
              <a:rPr lang="he-IL" sz="1500" dirty="0">
                <a:solidFill>
                  <a:schemeClr val="bg1"/>
                </a:solidFill>
                <a:latin typeface="Calibri" panose="020F0502020204030204" pitchFamily="34" charset="0"/>
                <a:cs typeface="Calibri" panose="020F0502020204030204" pitchFamily="34" charset="0"/>
              </a:rPr>
              <a:t> איורים: </a:t>
            </a:r>
            <a:endParaRPr lang="x-none" sz="15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319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aa-ET" sz="1200" dirty="0">
                  <a:solidFill>
                    <a:schemeClr val="bg1"/>
                  </a:solidFill>
                  <a:latin typeface="Calibri" panose="020F0502020204030204" pitchFamily="34" charset="0"/>
                  <a:cs typeface="Calibri" panose="020F0502020204030204" pitchFamily="34" charset="0"/>
                </a:rPr>
                <a:t>מדינת ישראל</a:t>
              </a:r>
            </a:p>
            <a:p>
              <a:pPr algn="ctr"/>
              <a:r>
                <a:rPr lang="aa-ET" sz="1200" dirty="0">
                  <a:solidFill>
                    <a:schemeClr val="bg1"/>
                  </a:solidFill>
                  <a:latin typeface="Calibri" panose="020F0502020204030204" pitchFamily="34" charset="0"/>
                  <a:cs typeface="Calibri" panose="020F050202020403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Calibri" panose="020F0502020204030204" pitchFamily="34" charset="0"/>
                <a:cs typeface="Calibri" panose="020F050202020403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Calibri" panose="020F0502020204030204" pitchFamily="34" charset="0"/>
                <a:cs typeface="Calibri" panose="020F050202020403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Calibri" panose="020F0502020204030204" pitchFamily="34" charset="0"/>
                <a:cs typeface="Calibri" panose="020F050202020403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1083344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hebrew">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4A61861-88B3-7A42-91ED-7A4ACD98603B}"/>
              </a:ext>
            </a:extLst>
          </p:cNvPr>
          <p:cNvGrpSpPr/>
          <p:nvPr/>
        </p:nvGrpSpPr>
        <p:grpSpPr>
          <a:xfrm>
            <a:off x="0" y="-21949"/>
            <a:ext cx="12192000" cy="1109708"/>
            <a:chOff x="0" y="16151"/>
            <a:chExt cx="12192000" cy="1109708"/>
          </a:xfrm>
        </p:grpSpPr>
        <p:pic>
          <p:nvPicPr>
            <p:cNvPr id="18" name="Picture 17">
              <a:extLst>
                <a:ext uri="{FF2B5EF4-FFF2-40B4-BE49-F238E27FC236}">
                  <a16:creationId xmlns:a16="http://schemas.microsoft.com/office/drawing/2014/main" id="{98B53341-2271-A64F-B5F6-D2D9707A5EDE}"/>
                </a:ext>
              </a:extLst>
            </p:cNvPr>
            <p:cNvPicPr>
              <a:picLocks noChangeAspect="1"/>
            </p:cNvPicPr>
            <p:nvPr userDrawn="1"/>
          </p:nvPicPr>
          <p:blipFill rotWithShape="1">
            <a:blip r:embed="rId2"/>
            <a:srcRect t="12244" b="63870"/>
            <a:stretch/>
          </p:blipFill>
          <p:spPr>
            <a:xfrm flipH="1">
              <a:off x="0" y="16151"/>
              <a:ext cx="12192000" cy="1109708"/>
            </a:xfrm>
            <a:prstGeom prst="rect">
              <a:avLst/>
            </a:prstGeom>
          </p:spPr>
        </p:pic>
        <p:sp>
          <p:nvSpPr>
            <p:cNvPr id="19" name="Rectangle 18">
              <a:extLst>
                <a:ext uri="{FF2B5EF4-FFF2-40B4-BE49-F238E27FC236}">
                  <a16:creationId xmlns:a16="http://schemas.microsoft.com/office/drawing/2014/main" id="{25D0FF9E-81FB-D549-B1C6-3DD6EF56E419}"/>
                </a:ext>
              </a:extLst>
            </p:cNvPr>
            <p:cNvSpPr/>
            <p:nvPr userDrawn="1"/>
          </p:nvSpPr>
          <p:spPr>
            <a:xfrm>
              <a:off x="874713" y="192427"/>
              <a:ext cx="10442575" cy="7571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0" name="Rectangle 19">
              <a:extLst>
                <a:ext uri="{FF2B5EF4-FFF2-40B4-BE49-F238E27FC236}">
                  <a16:creationId xmlns:a16="http://schemas.microsoft.com/office/drawing/2014/main" id="{3CCDB07C-DB3C-3A48-A856-641B20536B1E}"/>
                </a:ext>
              </a:extLst>
            </p:cNvPr>
            <p:cNvSpPr/>
            <p:nvPr userDrawn="1"/>
          </p:nvSpPr>
          <p:spPr>
            <a:xfrm rot="5400000" flipH="1">
              <a:off x="11205600" y="482715"/>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aa-ET" dirty="0"/>
            </a:p>
          </p:txBody>
        </p:sp>
      </p:grpSp>
      <p:sp>
        <p:nvSpPr>
          <p:cNvPr id="4" name="Text Placeholder 3">
            <a:extLst>
              <a:ext uri="{FF2B5EF4-FFF2-40B4-BE49-F238E27FC236}">
                <a16:creationId xmlns:a16="http://schemas.microsoft.com/office/drawing/2014/main" id="{B8C57EFB-292E-5C46-A02C-404E104D535D}"/>
              </a:ext>
            </a:extLst>
          </p:cNvPr>
          <p:cNvSpPr>
            <a:spLocks noGrp="1"/>
          </p:cNvSpPr>
          <p:nvPr>
            <p:ph type="body" sz="quarter" idx="11" hasCustomPrompt="1"/>
          </p:nvPr>
        </p:nvSpPr>
        <p:spPr>
          <a:xfrm>
            <a:off x="577137" y="254402"/>
            <a:ext cx="10442575" cy="628195"/>
          </a:xfrm>
        </p:spPr>
        <p:txBody>
          <a:bodyPr anchor="ctr"/>
          <a:lstStyle>
            <a:lvl1pPr algn="r" defTabSz="914400" rtl="1" eaLnBrk="1" latinLnBrk="0" hangingPunct="1">
              <a:lnSpc>
                <a:spcPct val="90000"/>
              </a:lnSpc>
              <a:spcBef>
                <a:spcPts val="800"/>
              </a:spcBef>
              <a:spcAft>
                <a:spcPts val="0"/>
              </a:spcAft>
              <a:buNone/>
              <a:defRPr lang="en-US" sz="4000" b="0" i="0" kern="1200" dirty="0" smtClean="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he-IL" dirty="0"/>
              <a:t>כותרת</a:t>
            </a:r>
            <a:endParaRPr lang="en-US" dirty="0"/>
          </a:p>
        </p:txBody>
      </p:sp>
      <p:sp>
        <p:nvSpPr>
          <p:cNvPr id="8" name="Text Placeholder 7">
            <a:extLst>
              <a:ext uri="{FF2B5EF4-FFF2-40B4-BE49-F238E27FC236}">
                <a16:creationId xmlns:a16="http://schemas.microsoft.com/office/drawing/2014/main" id="{DEDCA20A-69A0-644F-8E66-4FEC416B0530}"/>
              </a:ext>
            </a:extLst>
          </p:cNvPr>
          <p:cNvSpPr>
            <a:spLocks noGrp="1"/>
          </p:cNvSpPr>
          <p:nvPr>
            <p:ph type="body" sz="quarter" idx="12" hasCustomPrompt="1"/>
          </p:nvPr>
        </p:nvSpPr>
        <p:spPr>
          <a:xfrm>
            <a:off x="688262" y="1364112"/>
            <a:ext cx="10331450" cy="4618236"/>
          </a:xfrm>
        </p:spPr>
        <p:txBody>
          <a:bodyPr anchor="t">
            <a:normAutofit/>
          </a:bodyPr>
          <a:lstStyle>
            <a:lvl1pPr marL="4572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1pPr>
            <a:lvl2pPr marL="9144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2pPr>
            <a:lvl3pPr marL="13716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3pPr>
            <a:lvl4pPr marL="18288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4pPr>
            <a:lvl5pPr marL="22860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5pPr>
          </a:lstStyle>
          <a:p>
            <a:pPr lvl="0"/>
            <a:r>
              <a:rPr lang="he-IL" dirty="0"/>
              <a:t>טקסט רץ</a:t>
            </a:r>
            <a:endParaRPr lang="en-US" dirty="0"/>
          </a:p>
          <a:p>
            <a:pPr lvl="1"/>
            <a:r>
              <a:rPr lang="he-IL" dirty="0"/>
              <a:t>טקסט רץ</a:t>
            </a:r>
            <a:endParaRPr lang="en-US" dirty="0"/>
          </a:p>
          <a:p>
            <a:pPr lvl="2"/>
            <a:r>
              <a:rPr lang="he-IL" dirty="0"/>
              <a:t>טקסט רץ</a:t>
            </a:r>
            <a:endParaRPr lang="en-US" dirty="0"/>
          </a:p>
        </p:txBody>
      </p:sp>
    </p:spTree>
    <p:extLst>
      <p:ext uri="{BB962C8B-B14F-4D97-AF65-F5344CB8AC3E}">
        <p14:creationId xmlns:p14="http://schemas.microsoft.com/office/powerpoint/2010/main" val="3471054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aa-ET" sz="1200" dirty="0">
                  <a:solidFill>
                    <a:schemeClr val="bg1"/>
                  </a:solidFill>
                  <a:latin typeface="Arial" panose="020B0604020202020204" pitchFamily="34" charset="0"/>
                  <a:cs typeface="Arial" panose="020B0604020202020204" pitchFamily="34" charset="0"/>
                </a:rPr>
                <a:t>מדינת ישראל</a:t>
              </a:r>
            </a:p>
            <a:p>
              <a:pPr algn="ctr"/>
              <a:r>
                <a:rPr lang="aa-ET"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pic>
        <p:nvPicPr>
          <p:cNvPr id="15" name="Picture 32">
            <a:extLst>
              <a:ext uri="{FF2B5EF4-FFF2-40B4-BE49-F238E27FC236}">
                <a16:creationId xmlns:a16="http://schemas.microsoft.com/office/drawing/2014/main" id="{66CBACD7-5CFA-468C-92D6-7A3D9F088AFE}"/>
              </a:ext>
            </a:extLst>
          </p:cNvPr>
          <p:cNvPicPr>
            <a:picLocks noChangeAspect="1"/>
          </p:cNvPicPr>
          <p:nvPr userDrawn="1"/>
        </p:nvPicPr>
        <p:blipFill>
          <a:blip r:embed="rId4"/>
          <a:stretch>
            <a:fillRect/>
          </a:stretch>
        </p:blipFill>
        <p:spPr>
          <a:xfrm>
            <a:off x="3332187" y="886221"/>
            <a:ext cx="9150178" cy="2791691"/>
          </a:xfrm>
          <a:prstGeom prst="rect">
            <a:avLst/>
          </a:prstGeom>
        </p:spPr>
      </p:pic>
    </p:spTree>
    <p:extLst>
      <p:ext uri="{BB962C8B-B14F-4D97-AF65-F5344CB8AC3E}">
        <p14:creationId xmlns:p14="http://schemas.microsoft.com/office/powerpoint/2010/main" val="1420253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eb_Main">
    <p:spTree>
      <p:nvGrpSpPr>
        <p:cNvPr id="1" name=""/>
        <p:cNvGrpSpPr/>
        <p:nvPr/>
      </p:nvGrpSpPr>
      <p:grpSpPr>
        <a:xfrm>
          <a:off x="0" y="0"/>
          <a:ext cx="0" cy="0"/>
          <a:chOff x="0" y="0"/>
          <a:chExt cx="0" cy="0"/>
        </a:xfrm>
      </p:grpSpPr>
      <p:pic>
        <p:nvPicPr>
          <p:cNvPr id="15" name="Google Shape;99;p36">
            <a:extLst>
              <a:ext uri="{FF2B5EF4-FFF2-40B4-BE49-F238E27FC236}">
                <a16:creationId xmlns:a16="http://schemas.microsoft.com/office/drawing/2014/main" id="{4A1996B1-92ED-E948-8D5E-0CF46D856D22}"/>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16" name="Google Shape;100;p36">
            <a:extLst>
              <a:ext uri="{FF2B5EF4-FFF2-40B4-BE49-F238E27FC236}">
                <a16:creationId xmlns:a16="http://schemas.microsoft.com/office/drawing/2014/main" id="{A306F56E-C41C-7E48-9696-354876E8FA9C}"/>
              </a:ext>
            </a:extLst>
          </p:cNvPr>
          <p:cNvCxnSpPr/>
          <p:nvPr/>
        </p:nvCxnSpPr>
        <p:spPr>
          <a:xfrm>
            <a:off x="7156173" y="1971395"/>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17" name="Google Shape;101;p36">
            <a:extLst>
              <a:ext uri="{FF2B5EF4-FFF2-40B4-BE49-F238E27FC236}">
                <a16:creationId xmlns:a16="http://schemas.microsoft.com/office/drawing/2014/main" id="{A73F6756-7CA1-E247-A4E9-2372C61E4207}"/>
              </a:ext>
            </a:extLst>
          </p:cNvPr>
          <p:cNvSpPr/>
          <p:nvPr/>
        </p:nvSpPr>
        <p:spPr>
          <a:xfrm rot="-5400000">
            <a:off x="7721222" y="1868447"/>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18" name="Google Shape;102;p36">
            <a:extLst>
              <a:ext uri="{FF2B5EF4-FFF2-40B4-BE49-F238E27FC236}">
                <a16:creationId xmlns:a16="http://schemas.microsoft.com/office/drawing/2014/main" id="{8E71FAFC-2E01-F244-825D-0A77CC68891D}"/>
              </a:ext>
            </a:extLst>
          </p:cNvPr>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19" name="Google Shape;103;p36">
            <a:extLst>
              <a:ext uri="{FF2B5EF4-FFF2-40B4-BE49-F238E27FC236}">
                <a16:creationId xmlns:a16="http://schemas.microsoft.com/office/drawing/2014/main" id="{CE07B1EC-A1C2-0D4C-A865-17E58297BA1B}"/>
              </a:ext>
            </a:extLst>
          </p:cNvPr>
          <p:cNvCxnSpPr/>
          <p:nvPr/>
        </p:nvCxnSpPr>
        <p:spPr>
          <a:xfrm>
            <a:off x="4093266" y="2367421"/>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0" name="Google Shape;104;p36">
            <a:extLst>
              <a:ext uri="{FF2B5EF4-FFF2-40B4-BE49-F238E27FC236}">
                <a16:creationId xmlns:a16="http://schemas.microsoft.com/office/drawing/2014/main" id="{561A2813-6024-7E4B-9DC8-4685151A6AA2}"/>
              </a:ext>
            </a:extLst>
          </p:cNvPr>
          <p:cNvSpPr txBox="1"/>
          <p:nvPr/>
        </p:nvSpPr>
        <p:spPr>
          <a:xfrm>
            <a:off x="2089302" y="2527608"/>
            <a:ext cx="8013397" cy="18027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187500"/>
              </a:lnSpc>
              <a:spcBef>
                <a:spcPts val="0"/>
              </a:spcBef>
              <a:spcAft>
                <a:spcPts val="0"/>
              </a:spcAft>
              <a:buNone/>
            </a:pPr>
            <a:endParaRPr sz="3200">
              <a:solidFill>
                <a:schemeClr val="lt1"/>
              </a:solidFill>
              <a:latin typeface="Arial"/>
              <a:ea typeface="Arial"/>
              <a:cs typeface="Arial"/>
              <a:sym typeface="Arial"/>
            </a:endParaRPr>
          </a:p>
        </p:txBody>
      </p:sp>
      <p:sp>
        <p:nvSpPr>
          <p:cNvPr id="21" name="Google Shape;105;p36">
            <a:extLst>
              <a:ext uri="{FF2B5EF4-FFF2-40B4-BE49-F238E27FC236}">
                <a16:creationId xmlns:a16="http://schemas.microsoft.com/office/drawing/2014/main" id="{67D17963-9C15-114C-901C-B99881CC529B}"/>
              </a:ext>
            </a:extLst>
          </p:cNvPr>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106;p36">
            <a:extLst>
              <a:ext uri="{FF2B5EF4-FFF2-40B4-BE49-F238E27FC236}">
                <a16:creationId xmlns:a16="http://schemas.microsoft.com/office/drawing/2014/main" id="{5691B942-3A95-324E-82CF-089328CD57C3}"/>
              </a:ext>
            </a:extLst>
          </p:cNvPr>
          <p:cNvSpPr/>
          <p:nvPr/>
        </p:nvSpPr>
        <p:spPr>
          <a:xfrm>
            <a:off x="2351829" y="42307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9" name="Google Shape;107;p36">
            <a:extLst>
              <a:ext uri="{FF2B5EF4-FFF2-40B4-BE49-F238E27FC236}">
                <a16:creationId xmlns:a16="http://schemas.microsoft.com/office/drawing/2014/main" id="{E7CBCAAE-365C-8146-BCE5-F4BCE346E21F}"/>
              </a:ext>
            </a:extLst>
          </p:cNvPr>
          <p:cNvSpPr/>
          <p:nvPr/>
        </p:nvSpPr>
        <p:spPr>
          <a:xfrm>
            <a:off x="9684458" y="2447258"/>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nvGrpSpPr>
          <p:cNvPr id="34" name="Google Shape;108;p36">
            <a:extLst>
              <a:ext uri="{FF2B5EF4-FFF2-40B4-BE49-F238E27FC236}">
                <a16:creationId xmlns:a16="http://schemas.microsoft.com/office/drawing/2014/main" id="{057778F3-B58E-A24E-872A-8B9446F8B65D}"/>
              </a:ext>
            </a:extLst>
          </p:cNvPr>
          <p:cNvGrpSpPr/>
          <p:nvPr/>
        </p:nvGrpSpPr>
        <p:grpSpPr>
          <a:xfrm>
            <a:off x="5330952" y="110839"/>
            <a:ext cx="1530097" cy="1525930"/>
            <a:chOff x="8374611" y="4283110"/>
            <a:chExt cx="2300578" cy="2294314"/>
          </a:xfrm>
        </p:grpSpPr>
        <p:pic>
          <p:nvPicPr>
            <p:cNvPr id="35" name="Google Shape;109;p36">
              <a:extLst>
                <a:ext uri="{FF2B5EF4-FFF2-40B4-BE49-F238E27FC236}">
                  <a16:creationId xmlns:a16="http://schemas.microsoft.com/office/drawing/2014/main" id="{8B327842-3BD2-3E49-B32E-2791DAF1C91F}"/>
                </a:ext>
              </a:extLst>
            </p:cNvPr>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36" name="Google Shape;110;p36">
              <a:extLst>
                <a:ext uri="{FF2B5EF4-FFF2-40B4-BE49-F238E27FC236}">
                  <a16:creationId xmlns:a16="http://schemas.microsoft.com/office/drawing/2014/main" id="{376B9C76-E0FA-E145-BE87-47E7D1D8F0BF}"/>
                </a:ext>
              </a:extLst>
            </p:cNvPr>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200">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ar-SA" sz="1200">
                  <a:solidFill>
                    <a:schemeClr val="lt1"/>
                  </a:solidFill>
                  <a:latin typeface="Arial"/>
                  <a:ea typeface="Arial"/>
                  <a:cs typeface="Arial"/>
                  <a:sym typeface="Arial"/>
                </a:rPr>
                <a:t>משרד החינוך</a:t>
              </a:r>
              <a:endParaRPr/>
            </a:p>
          </p:txBody>
        </p:sp>
      </p:grpSp>
    </p:spTree>
    <p:extLst>
      <p:ext uri="{BB962C8B-B14F-4D97-AF65-F5344CB8AC3E}">
        <p14:creationId xmlns:p14="http://schemas.microsoft.com/office/powerpoint/2010/main" val="246179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Heb_Main">
    <p:spTree>
      <p:nvGrpSpPr>
        <p:cNvPr id="1" name=""/>
        <p:cNvGrpSpPr/>
        <p:nvPr/>
      </p:nvGrpSpPr>
      <p:grpSpPr>
        <a:xfrm>
          <a:off x="0" y="0"/>
          <a:ext cx="0" cy="0"/>
          <a:chOff x="0" y="0"/>
          <a:chExt cx="0" cy="0"/>
        </a:xfrm>
      </p:grpSpPr>
      <p:pic>
        <p:nvPicPr>
          <p:cNvPr id="14" name="Google Shape;82;p32">
            <a:extLst>
              <a:ext uri="{FF2B5EF4-FFF2-40B4-BE49-F238E27FC236}">
                <a16:creationId xmlns:a16="http://schemas.microsoft.com/office/drawing/2014/main" id="{676A1061-0346-794F-A5BD-1316F9F9EB1E}"/>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22" name="Google Shape;83;p32">
            <a:extLst>
              <a:ext uri="{FF2B5EF4-FFF2-40B4-BE49-F238E27FC236}">
                <a16:creationId xmlns:a16="http://schemas.microsoft.com/office/drawing/2014/main" id="{15F02BAF-B1C5-7447-9B0F-EF3ADBC334E7}"/>
              </a:ext>
            </a:extLst>
          </p:cNvPr>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3" name="Google Shape;84;p32">
            <a:extLst>
              <a:ext uri="{FF2B5EF4-FFF2-40B4-BE49-F238E27FC236}">
                <a16:creationId xmlns:a16="http://schemas.microsoft.com/office/drawing/2014/main" id="{C78513A7-DD14-624A-8407-89752C8966D8}"/>
              </a:ext>
            </a:extLst>
          </p:cNvPr>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4" name="Google Shape;85;p32">
            <a:extLst>
              <a:ext uri="{FF2B5EF4-FFF2-40B4-BE49-F238E27FC236}">
                <a16:creationId xmlns:a16="http://schemas.microsoft.com/office/drawing/2014/main" id="{8995A7A3-0D50-F844-8139-6BD32F58FC6B}"/>
              </a:ext>
            </a:extLst>
          </p:cNvPr>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26" name="Google Shape;86;p32">
            <a:extLst>
              <a:ext uri="{FF2B5EF4-FFF2-40B4-BE49-F238E27FC236}">
                <a16:creationId xmlns:a16="http://schemas.microsoft.com/office/drawing/2014/main" id="{BACFB628-0205-2A44-8EFC-60AB41A0128D}"/>
              </a:ext>
            </a:extLst>
          </p:cNvPr>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27" name="Google Shape;87;p32">
            <a:extLst>
              <a:ext uri="{FF2B5EF4-FFF2-40B4-BE49-F238E27FC236}">
                <a16:creationId xmlns:a16="http://schemas.microsoft.com/office/drawing/2014/main" id="{1AB5F4F1-6C47-3247-BB5F-0153F4007BA2}"/>
              </a:ext>
            </a:extLst>
          </p:cNvPr>
          <p:cNvGrpSpPr/>
          <p:nvPr/>
        </p:nvGrpSpPr>
        <p:grpSpPr>
          <a:xfrm>
            <a:off x="-110840" y="110839"/>
            <a:ext cx="1530097" cy="1525930"/>
            <a:chOff x="8374611" y="4283110"/>
            <a:chExt cx="2300578" cy="2294314"/>
          </a:xfrm>
        </p:grpSpPr>
        <p:pic>
          <p:nvPicPr>
            <p:cNvPr id="28" name="Google Shape;88;p32">
              <a:extLst>
                <a:ext uri="{FF2B5EF4-FFF2-40B4-BE49-F238E27FC236}">
                  <a16:creationId xmlns:a16="http://schemas.microsoft.com/office/drawing/2014/main" id="{3502EFE4-C699-B04A-A420-45BE3D540715}"/>
                </a:ext>
              </a:extLst>
            </p:cNvPr>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30" name="Google Shape;89;p32">
              <a:extLst>
                <a:ext uri="{FF2B5EF4-FFF2-40B4-BE49-F238E27FC236}">
                  <a16:creationId xmlns:a16="http://schemas.microsoft.com/office/drawing/2014/main" id="{B3787ADD-1DE5-AC45-A91E-C452748C15DC}"/>
                </a:ext>
              </a:extLst>
            </p:cNvPr>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
        <p:nvSpPr>
          <p:cNvPr id="31" name="Google Shape;90;p32">
            <a:extLst>
              <a:ext uri="{FF2B5EF4-FFF2-40B4-BE49-F238E27FC236}">
                <a16:creationId xmlns:a16="http://schemas.microsoft.com/office/drawing/2014/main" id="{2101DF4A-8E73-2F45-9203-3C123FBE4668}"/>
              </a:ext>
            </a:extLst>
          </p:cNvPr>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90909"/>
              </a:lnSpc>
              <a:spcBef>
                <a:spcPts val="0"/>
              </a:spcBef>
              <a:spcAft>
                <a:spcPts val="0"/>
              </a:spcAft>
              <a:buNone/>
            </a:pPr>
            <a:r>
              <a:rPr lang="x-none" sz="6600" b="0" i="0" u="none" strike="noStrike" cap="none">
                <a:solidFill>
                  <a:schemeClr val="lt1"/>
                </a:solidFill>
                <a:latin typeface="Calibri"/>
                <a:ea typeface="Calibri"/>
                <a:cs typeface="Calibri"/>
                <a:sym typeface="Calibri"/>
              </a:rPr>
              <a:t>תודה שצפיתם בשידור</a:t>
            </a:r>
            <a:endParaRPr dirty="0"/>
          </a:p>
          <a:p>
            <a:pPr marL="0" marR="0" lvl="0" indent="0" algn="ctr" rtl="1">
              <a:lnSpc>
                <a:spcPct val="187500"/>
              </a:lnSpc>
              <a:spcBef>
                <a:spcPts val="0"/>
              </a:spcBef>
              <a:spcAft>
                <a:spcPts val="0"/>
              </a:spcAft>
              <a:buNone/>
            </a:pPr>
            <a:r>
              <a:rPr lang="x-none" sz="3200" b="0" i="0" u="none" strike="noStrike" cap="none">
                <a:solidFill>
                  <a:schemeClr val="lt1"/>
                </a:solidFill>
                <a:latin typeface="Calibri"/>
                <a:ea typeface="Calibri"/>
                <a:cs typeface="Calibri"/>
                <a:sym typeface="Calibri"/>
              </a:rPr>
              <a:t>הופק עבור משרד החינוך ע״י מטח</a:t>
            </a:r>
            <a:endParaRPr sz="3200" b="0" i="0" u="none" strike="noStrike" cap="none" dirty="0">
              <a:solidFill>
                <a:schemeClr val="lt1"/>
              </a:solidFill>
              <a:latin typeface="Calibri"/>
              <a:ea typeface="Calibri"/>
              <a:cs typeface="Calibri"/>
              <a:sym typeface="Calibri"/>
            </a:endParaRPr>
          </a:p>
        </p:txBody>
      </p:sp>
      <p:sp>
        <p:nvSpPr>
          <p:cNvPr id="32" name="Google Shape;91;p32">
            <a:extLst>
              <a:ext uri="{FF2B5EF4-FFF2-40B4-BE49-F238E27FC236}">
                <a16:creationId xmlns:a16="http://schemas.microsoft.com/office/drawing/2014/main" id="{4854AE5E-D75D-DA4B-A53E-51F0E7A722D8}"/>
              </a:ext>
            </a:extLst>
          </p:cNvPr>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92;p32">
            <a:extLst>
              <a:ext uri="{FF2B5EF4-FFF2-40B4-BE49-F238E27FC236}">
                <a16:creationId xmlns:a16="http://schemas.microsoft.com/office/drawing/2014/main" id="{3D0B937F-7F25-BC44-8ABB-084CB93C92FF}"/>
              </a:ext>
            </a:extLst>
          </p:cNvPr>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93;p32">
            <a:extLst>
              <a:ext uri="{FF2B5EF4-FFF2-40B4-BE49-F238E27FC236}">
                <a16:creationId xmlns:a16="http://schemas.microsoft.com/office/drawing/2014/main" id="{18D299EC-12D2-F145-9063-A9DC15E2C8EF}"/>
              </a:ext>
            </a:extLst>
          </p:cNvPr>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 name="Text Placeholder 4">
            <a:extLst>
              <a:ext uri="{FF2B5EF4-FFF2-40B4-BE49-F238E27FC236}">
                <a16:creationId xmlns:a16="http://schemas.microsoft.com/office/drawing/2014/main" id="{FC1D4647-055E-4A4F-B3A0-ED4A23842C0A}"/>
              </a:ext>
            </a:extLst>
          </p:cNvPr>
          <p:cNvSpPr>
            <a:spLocks noGrp="1"/>
          </p:cNvSpPr>
          <p:nvPr>
            <p:ph type="body" sz="quarter" idx="10" hasCustomPrompt="1"/>
          </p:nvPr>
        </p:nvSpPr>
        <p:spPr>
          <a:xfrm>
            <a:off x="0" y="6381750"/>
            <a:ext cx="12192000" cy="317500"/>
          </a:xfrm>
        </p:spPr>
        <p:txBody>
          <a:bodyPr>
            <a:normAutofit/>
          </a:bodyPr>
          <a:lstStyle>
            <a:lvl1pPr marL="0" indent="0" algn="ctr">
              <a:buNone/>
              <a:defRPr sz="1600" b="0">
                <a:solidFill>
                  <a:schemeClr val="bg1"/>
                </a:solidFill>
              </a:defRPr>
            </a:lvl1pPr>
          </a:lstStyle>
          <a:p>
            <a:pPr lvl="0"/>
            <a:r>
              <a:rPr lang="he-IL" dirty="0"/>
              <a:t>איורים </a:t>
            </a:r>
            <a:r>
              <a:rPr lang="en-US" dirty="0"/>
              <a:t>Shutterstock</a:t>
            </a:r>
            <a:endParaRPr lang="en-IL" dirty="0"/>
          </a:p>
        </p:txBody>
      </p:sp>
    </p:spTree>
    <p:extLst>
      <p:ext uri="{BB962C8B-B14F-4D97-AF65-F5344CB8AC3E}">
        <p14:creationId xmlns:p14="http://schemas.microsoft.com/office/powerpoint/2010/main" val="1564075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spTree>
    <p:custDataLst>
      <p:tags r:id="rId1"/>
    </p:custDataLst>
    <p:extLst>
      <p:ext uri="{BB962C8B-B14F-4D97-AF65-F5344CB8AC3E}">
        <p14:creationId xmlns:p14="http://schemas.microsoft.com/office/powerpoint/2010/main" val="4029028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58315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3"/>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custDataLst>
      <p:tags r:id="rId1"/>
    </p:custDataLst>
    <p:extLst>
      <p:ext uri="{BB962C8B-B14F-4D97-AF65-F5344CB8AC3E}">
        <p14:creationId xmlns:p14="http://schemas.microsoft.com/office/powerpoint/2010/main" val="2199459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985638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IL"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extLst>
      <p:ext uri="{BB962C8B-B14F-4D97-AF65-F5344CB8AC3E}">
        <p14:creationId xmlns:p14="http://schemas.microsoft.com/office/powerpoint/2010/main" val="45872479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72" r:id="rId11"/>
    <p:sldLayoutId id="2147483670" r:id="rId12"/>
    <p:sldLayoutId id="2147483668" r:id="rId13"/>
    <p:sldLayoutId id="2147483665" r:id="rId14"/>
    <p:sldLayoutId id="2147483657" r:id="rId15"/>
    <p:sldLayoutId id="2147483664" r:id="rId16"/>
    <p:sldLayoutId id="2147483661" r:id="rId17"/>
    <p:sldLayoutId id="2147483663" r:id="rId18"/>
    <p:sldLayoutId id="2147483676" r:id="rId19"/>
  </p:sldLayoutIdLst>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17.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17.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7.xml"/></Relationships>
</file>

<file path=ppt/slides/_rels/slide14.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8.xml"/><Relationship Id="rId6" Type="http://schemas.openxmlformats.org/officeDocument/2006/relationships/image" Target="../media/image18.png"/><Relationship Id="rId5" Type="http://schemas.openxmlformats.org/officeDocument/2006/relationships/notesSlide" Target="../notesSlides/notesSlide13.xml"/><Relationship Id="rId4"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2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2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2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2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2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2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29.xml"/><Relationship Id="rId5" Type="http://schemas.openxmlformats.org/officeDocument/2006/relationships/image" Target="../media/image23.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30.xml"/><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3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3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33.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ideo" Target="../media/media1.mp4"/><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7.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34.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35.xml"/><Relationship Id="rId5" Type="http://schemas.openxmlformats.org/officeDocument/2006/relationships/image" Target="../media/image26.jpe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3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tags" Target="../tags/tag37.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tags" Target="../tags/tag38.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ags" Target="../tags/tag39.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tags" Target="../tags/tag40.xml"/><Relationship Id="rId5" Type="http://schemas.openxmlformats.org/officeDocument/2006/relationships/image" Target="../media/image16.pn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41.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42.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43.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44.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tags" Target="../tags/tag45.xm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46.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47.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48.xml"/><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49.xml"/><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tags" Target="../tags/tag50.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51.xml"/><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52.xml"/><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53.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54.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55.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56.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8.xml"/><Relationship Id="rId1" Type="http://schemas.openxmlformats.org/officeDocument/2006/relationships/tags" Target="../tags/tag57.xml"/><Relationship Id="rId4" Type="http://schemas.openxmlformats.org/officeDocument/2006/relationships/image" Target="../media/image30.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58.xml"/><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8.xml"/><Relationship Id="rId1" Type="http://schemas.openxmlformats.org/officeDocument/2006/relationships/tags" Target="../tags/tag59.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8.xml"/><Relationship Id="rId1" Type="http://schemas.openxmlformats.org/officeDocument/2006/relationships/tags" Target="../tags/tag6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8.xml"/><Relationship Id="rId1" Type="http://schemas.openxmlformats.org/officeDocument/2006/relationships/tags" Target="../tags/tag6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8.xml"/><Relationship Id="rId1" Type="http://schemas.openxmlformats.org/officeDocument/2006/relationships/tags" Target="../tags/tag6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8.xml"/><Relationship Id="rId1" Type="http://schemas.openxmlformats.org/officeDocument/2006/relationships/tags" Target="../tags/tag6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8.xml"/><Relationship Id="rId1" Type="http://schemas.openxmlformats.org/officeDocument/2006/relationships/tags" Target="../tags/tag64.xml"/><Relationship Id="rId4" Type="http://schemas.openxmlformats.org/officeDocument/2006/relationships/image" Target="../media/image37.jpeg"/></Relationships>
</file>

<file path=ppt/slides/_rels/slide61.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65.xml"/><Relationship Id="rId5" Type="http://schemas.openxmlformats.org/officeDocument/2006/relationships/image" Target="../media/image38.png"/><Relationship Id="rId4"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8.xml"/><Relationship Id="rId1" Type="http://schemas.openxmlformats.org/officeDocument/2006/relationships/tags" Target="../tags/tag6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8.xml"/><Relationship Id="rId1" Type="http://schemas.openxmlformats.org/officeDocument/2006/relationships/tags" Target="../tags/tag6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6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tags" Target="../tags/tag69.xml"/><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6.xml"/><Relationship Id="rId1" Type="http://schemas.openxmlformats.org/officeDocument/2006/relationships/tags" Target="../tags/tag70.xml"/><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0.xml"/><Relationship Id="rId1" Type="http://schemas.openxmlformats.org/officeDocument/2006/relationships/tags" Target="../tags/tag7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41" name="Google Shape;241;p5"/>
          <p:cNvPicPr preferRelativeResize="0"/>
          <p:nvPr/>
        </p:nvPicPr>
        <p:blipFill rotWithShape="1">
          <a:blip r:embed="rId4">
            <a:alphaModFix/>
          </a:blip>
          <a:srcRect/>
          <a:stretch/>
        </p:blipFill>
        <p:spPr>
          <a:xfrm rot="-2705291">
            <a:off x="3733675" y="632278"/>
            <a:ext cx="658648" cy="2212383"/>
          </a:xfrm>
          <a:prstGeom prst="rect">
            <a:avLst/>
          </a:prstGeom>
          <a:noFill/>
          <a:ln>
            <a:noFill/>
          </a:ln>
        </p:spPr>
      </p:pic>
      <p:sp>
        <p:nvSpPr>
          <p:cNvPr id="22" name="Text Placeholder 4">
            <a:extLst>
              <a:ext uri="{FF2B5EF4-FFF2-40B4-BE49-F238E27FC236}">
                <a16:creationId xmlns:a16="http://schemas.microsoft.com/office/drawing/2014/main" id="{8AE8468A-2242-4D9B-B3FC-D95DB9D30737}"/>
              </a:ext>
            </a:extLst>
          </p:cNvPr>
          <p:cNvSpPr txBox="1">
            <a:spLocks/>
          </p:cNvSpPr>
          <p:nvPr/>
        </p:nvSpPr>
        <p:spPr>
          <a:xfrm>
            <a:off x="2565199" y="3025258"/>
            <a:ext cx="7816850" cy="106746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sz="5400" dirty="0">
                <a:solidFill>
                  <a:schemeClr val="bg1"/>
                </a:solidFill>
              </a:rPr>
              <a:t>שיעור עברית לכיתות ה'-ו'</a:t>
            </a:r>
            <a:endParaRPr lang="x-none" sz="5400" dirty="0">
              <a:solidFill>
                <a:schemeClr val="bg1"/>
              </a:solidFill>
            </a:endParaRPr>
          </a:p>
          <a:p>
            <a:endParaRPr lang="x-none" dirty="0"/>
          </a:p>
        </p:txBody>
      </p:sp>
      <p:sp>
        <p:nvSpPr>
          <p:cNvPr id="23" name="Text Placeholder 17">
            <a:extLst>
              <a:ext uri="{FF2B5EF4-FFF2-40B4-BE49-F238E27FC236}">
                <a16:creationId xmlns:a16="http://schemas.microsoft.com/office/drawing/2014/main" id="{BC1CF059-A7ED-48D0-ADA8-9C0C3606E90A}"/>
              </a:ext>
            </a:extLst>
          </p:cNvPr>
          <p:cNvSpPr txBox="1">
            <a:spLocks/>
          </p:cNvSpPr>
          <p:nvPr/>
        </p:nvSpPr>
        <p:spPr>
          <a:xfrm>
            <a:off x="674988" y="4452893"/>
            <a:ext cx="7265772" cy="649357"/>
          </a:xfrm>
          <a:prstGeom prst="rect">
            <a:avLst/>
          </a:prstGeom>
        </p:spPr>
        <p:txBody>
          <a:bodyPr>
            <a:normAutofit/>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sz="3200" dirty="0">
                <a:solidFill>
                  <a:schemeClr val="bg1"/>
                </a:solidFill>
              </a:rPr>
              <a:t>נושא השיעור: השיר "</a:t>
            </a:r>
            <a:r>
              <a:rPr lang="he-IL" sz="3200" dirty="0" err="1">
                <a:solidFill>
                  <a:schemeClr val="bg1"/>
                </a:solidFill>
              </a:rPr>
              <a:t>הכל</a:t>
            </a:r>
            <a:r>
              <a:rPr lang="he-IL" sz="3200" dirty="0">
                <a:solidFill>
                  <a:schemeClr val="bg1"/>
                </a:solidFill>
              </a:rPr>
              <a:t> פתוח" / נעמי שמר  </a:t>
            </a:r>
            <a:endParaRPr lang="x-none" sz="3200" dirty="0">
              <a:solidFill>
                <a:schemeClr val="bg1"/>
              </a:solidFill>
            </a:endParaRPr>
          </a:p>
        </p:txBody>
      </p:sp>
      <p:sp>
        <p:nvSpPr>
          <p:cNvPr id="24" name="Text Placeholder 17">
            <a:extLst>
              <a:ext uri="{FF2B5EF4-FFF2-40B4-BE49-F238E27FC236}">
                <a16:creationId xmlns:a16="http://schemas.microsoft.com/office/drawing/2014/main" id="{72F95C0A-3275-4B87-8B77-7FE54D6DD2F9}"/>
              </a:ext>
            </a:extLst>
          </p:cNvPr>
          <p:cNvSpPr txBox="1">
            <a:spLocks/>
          </p:cNvSpPr>
          <p:nvPr/>
        </p:nvSpPr>
        <p:spPr>
          <a:xfrm>
            <a:off x="473487" y="5053555"/>
            <a:ext cx="5147207" cy="649357"/>
          </a:xfrm>
          <a:prstGeom prst="rect">
            <a:avLst/>
          </a:prstGeom>
        </p:spPr>
        <p:txBody>
          <a:bodyPr vert="horz" lIns="91440" tIns="45720" rIns="91440" bIns="45720" rtlCol="0">
            <a:normAutofit/>
          </a:bodyPr>
          <a:lstStyle>
            <a:lvl1pPr marL="0" indent="0" algn="l" defTabSz="914400" rtl="1" eaLnBrk="1" latinLnBrk="0" hangingPunct="1">
              <a:lnSpc>
                <a:spcPct val="90000"/>
              </a:lnSpc>
              <a:spcBef>
                <a:spcPts val="800"/>
              </a:spcBef>
              <a:spcAft>
                <a:spcPts val="0"/>
              </a:spcAft>
              <a:buFont typeface="+mj-lt"/>
              <a:buNone/>
              <a:defRPr lang="x-none" sz="3200" b="0" i="0" kern="1200" dirty="0">
                <a:solidFill>
                  <a:schemeClr val="bg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e-IL" dirty="0"/>
              <a:t>עם המורה: יעל שער</a:t>
            </a:r>
          </a:p>
        </p:txBody>
      </p:sp>
      <p:sp>
        <p:nvSpPr>
          <p:cNvPr id="25" name="TextBox 1">
            <a:extLst>
              <a:ext uri="{FF2B5EF4-FFF2-40B4-BE49-F238E27FC236}">
                <a16:creationId xmlns:a16="http://schemas.microsoft.com/office/drawing/2014/main" id="{B781F530-7EF1-4AF7-848F-6FF3E1BD35A0}"/>
              </a:ext>
            </a:extLst>
          </p:cNvPr>
          <p:cNvSpPr txBox="1"/>
          <p:nvPr/>
        </p:nvSpPr>
        <p:spPr>
          <a:xfrm>
            <a:off x="1050324" y="6193076"/>
            <a:ext cx="5968313" cy="461665"/>
          </a:xfrm>
          <a:prstGeom prst="rect">
            <a:avLst/>
          </a:prstGeom>
          <a:noFill/>
        </p:spPr>
        <p:txBody>
          <a:bodyPr wrap="square" rtlCol="1">
            <a:spAutoFit/>
          </a:bodyPr>
          <a:lstStyle/>
          <a:p>
            <a:r>
              <a:rPr lang="he-IL" sz="2400" dirty="0">
                <a:solidFill>
                  <a:schemeClr val="bg1"/>
                </a:solidFill>
                <a:latin typeface="Calibri" panose="020F0502020204030204" pitchFamily="34" charset="0"/>
                <a:cs typeface="Calibri" panose="020F0502020204030204" pitchFamily="34" charset="0"/>
              </a:rPr>
              <a:t>פיתוח השיעור: אפרת עמיצור, ד"ר סיגל חסון</a:t>
            </a:r>
          </a:p>
        </p:txBody>
      </p:sp>
    </p:spTree>
    <p:custDataLst>
      <p:tags r:id="rId1"/>
    </p:custDataLst>
    <p:extLst>
      <p:ext uri="{BB962C8B-B14F-4D97-AF65-F5344CB8AC3E}">
        <p14:creationId xmlns:p14="http://schemas.microsoft.com/office/powerpoint/2010/main" val="228504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כותרת 8">
            <a:extLst>
              <a:ext uri="{FF2B5EF4-FFF2-40B4-BE49-F238E27FC236}">
                <a16:creationId xmlns:a16="http://schemas.microsoft.com/office/drawing/2014/main" id="{9A308736-8D21-4230-98AB-48D584EEFF07}"/>
              </a:ext>
            </a:extLst>
          </p:cNvPr>
          <p:cNvSpPr>
            <a:spLocks noGrp="1"/>
          </p:cNvSpPr>
          <p:nvPr>
            <p:ph type="title"/>
          </p:nvPr>
        </p:nvSpPr>
        <p:spPr/>
        <p:txBody>
          <a:bodyPr>
            <a:normAutofit fontScale="90000"/>
          </a:bodyPr>
          <a:lstStyle/>
          <a:p>
            <a:r>
              <a:rPr lang="he-IL" sz="4000" b="1" dirty="0"/>
              <a:t>נעמי שמר לוקחת אותנו לטיול בארץ, נבקר יחד במקומות </a:t>
            </a:r>
            <a:br>
              <a:rPr lang="he-IL" sz="4000" b="1" dirty="0"/>
            </a:br>
            <a:r>
              <a:rPr lang="he-IL" sz="4000" b="1" dirty="0"/>
              <a:t>המוזכרים בשיר</a:t>
            </a:r>
            <a:br>
              <a:rPr lang="he-IL" dirty="0">
                <a:solidFill>
                  <a:schemeClr val="bg1"/>
                </a:solidFill>
              </a:rPr>
            </a:br>
            <a:endParaRPr lang="he-IL" dirty="0"/>
          </a:p>
        </p:txBody>
      </p:sp>
      <p:sp>
        <p:nvSpPr>
          <p:cNvPr id="11" name="מציין מיקום תוכן 10">
            <a:extLst>
              <a:ext uri="{FF2B5EF4-FFF2-40B4-BE49-F238E27FC236}">
                <a16:creationId xmlns:a16="http://schemas.microsoft.com/office/drawing/2014/main" id="{CD3B4D20-6DBC-4E02-A172-5ED7D6F35556}"/>
              </a:ext>
            </a:extLst>
          </p:cNvPr>
          <p:cNvSpPr>
            <a:spLocks noGrp="1"/>
          </p:cNvSpPr>
          <p:nvPr>
            <p:ph idx="1"/>
          </p:nvPr>
        </p:nvSpPr>
        <p:spPr/>
        <p:txBody>
          <a:bodyPr>
            <a:normAutofit lnSpcReduction="10000"/>
          </a:bodyPr>
          <a:lstStyle/>
          <a:p>
            <a:pPr marL="0" indent="0">
              <a:buNone/>
            </a:pPr>
            <a:r>
              <a:rPr lang="he-IL" sz="3600" dirty="0">
                <a:solidFill>
                  <a:srgbClr val="424242"/>
                </a:solidFill>
              </a:rPr>
              <a:t>ראיתי </a:t>
            </a:r>
            <a:r>
              <a:rPr lang="he-IL" sz="3600" dirty="0" err="1">
                <a:solidFill>
                  <a:srgbClr val="424242"/>
                </a:solidFill>
              </a:rPr>
              <a:t>ת'כנרת</a:t>
            </a:r>
            <a:r>
              <a:rPr lang="he-IL" sz="3600" dirty="0">
                <a:solidFill>
                  <a:srgbClr val="424242"/>
                </a:solidFill>
              </a:rPr>
              <a:t> </a:t>
            </a:r>
          </a:p>
          <a:p>
            <a:pPr marL="0" indent="0">
              <a:buNone/>
            </a:pPr>
            <a:r>
              <a:rPr lang="he-IL" sz="3600" dirty="0">
                <a:solidFill>
                  <a:srgbClr val="424242"/>
                </a:solidFill>
              </a:rPr>
              <a:t>סוערת בטורקיז</a:t>
            </a:r>
            <a:br>
              <a:rPr lang="he-IL" sz="3600" dirty="0">
                <a:solidFill>
                  <a:srgbClr val="424242"/>
                </a:solidFill>
              </a:rPr>
            </a:br>
            <a:r>
              <a:rPr lang="he-IL" sz="3600" dirty="0">
                <a:solidFill>
                  <a:srgbClr val="424242"/>
                </a:solidFill>
              </a:rPr>
              <a:t>וגל סגול-כהה </a:t>
            </a:r>
          </a:p>
          <a:p>
            <a:pPr marL="0" indent="0">
              <a:buNone/>
            </a:pPr>
            <a:r>
              <a:rPr lang="he-IL" sz="3600" dirty="0">
                <a:solidFill>
                  <a:srgbClr val="424242"/>
                </a:solidFill>
              </a:rPr>
              <a:t>הריע והתיז</a:t>
            </a:r>
            <a:br>
              <a:rPr lang="he-IL" sz="3600" dirty="0">
                <a:solidFill>
                  <a:srgbClr val="424242"/>
                </a:solidFill>
              </a:rPr>
            </a:br>
            <a:endParaRPr lang="he-IL" sz="3600" dirty="0">
              <a:solidFill>
                <a:srgbClr val="424242"/>
              </a:solidFill>
            </a:endParaRPr>
          </a:p>
          <a:p>
            <a:pPr marL="0" indent="0">
              <a:buNone/>
            </a:pPr>
            <a:r>
              <a:rPr lang="he-IL" sz="3600" dirty="0">
                <a:solidFill>
                  <a:srgbClr val="424242"/>
                </a:solidFill>
              </a:rPr>
              <a:t>חשבתי לעצמי</a:t>
            </a:r>
          </a:p>
          <a:p>
            <a:pPr marL="0" indent="0">
              <a:buNone/>
            </a:pPr>
            <a:r>
              <a:rPr lang="he-IL" sz="3600" dirty="0" err="1">
                <a:solidFill>
                  <a:srgbClr val="424242"/>
                </a:solidFill>
              </a:rPr>
              <a:t>הכל</a:t>
            </a:r>
            <a:r>
              <a:rPr lang="he-IL" sz="3600" dirty="0">
                <a:solidFill>
                  <a:srgbClr val="424242"/>
                </a:solidFill>
              </a:rPr>
              <a:t> עוד אפשרי</a:t>
            </a:r>
            <a:br>
              <a:rPr lang="he-IL" sz="3600" dirty="0">
                <a:solidFill>
                  <a:srgbClr val="424242"/>
                </a:solidFill>
              </a:rPr>
            </a:br>
            <a:r>
              <a:rPr lang="he-IL" sz="3600" dirty="0">
                <a:solidFill>
                  <a:srgbClr val="424242"/>
                </a:solidFill>
              </a:rPr>
              <a:t>כל עוד אנחנו כאן שרים</a:t>
            </a:r>
            <a:endParaRPr lang="he-IL" dirty="0"/>
          </a:p>
        </p:txBody>
      </p:sp>
      <p:pic>
        <p:nvPicPr>
          <p:cNvPr id="5" name="תמונה 4">
            <a:extLst>
              <a:ext uri="{FF2B5EF4-FFF2-40B4-BE49-F238E27FC236}">
                <a16:creationId xmlns:a16="http://schemas.microsoft.com/office/drawing/2014/main" id="{6007EE94-35BA-4AD3-94E1-3736309AAAA2}"/>
              </a:ext>
            </a:extLst>
          </p:cNvPr>
          <p:cNvPicPr>
            <a:picLocks noChangeAspect="1"/>
          </p:cNvPicPr>
          <p:nvPr/>
        </p:nvPicPr>
        <p:blipFill>
          <a:blip r:embed="rId4"/>
          <a:stretch>
            <a:fillRect/>
          </a:stretch>
        </p:blipFill>
        <p:spPr>
          <a:xfrm>
            <a:off x="138113" y="1457739"/>
            <a:ext cx="4897713" cy="3068223"/>
          </a:xfrm>
          <a:prstGeom prst="rect">
            <a:avLst/>
          </a:prstGeom>
          <a:ln>
            <a:noFill/>
          </a:ln>
          <a:effectLst>
            <a:softEdge rad="112500"/>
          </a:effectLst>
        </p:spPr>
      </p:pic>
      <p:sp>
        <p:nvSpPr>
          <p:cNvPr id="3" name="מלבן: פינות מעוגלות 2">
            <a:extLst>
              <a:ext uri="{FF2B5EF4-FFF2-40B4-BE49-F238E27FC236}">
                <a16:creationId xmlns:a16="http://schemas.microsoft.com/office/drawing/2014/main" id="{9E8E95E2-1A47-4B5E-9C63-D419F618FC3F}"/>
              </a:ext>
            </a:extLst>
          </p:cNvPr>
          <p:cNvSpPr/>
          <p:nvPr/>
        </p:nvSpPr>
        <p:spPr>
          <a:xfrm>
            <a:off x="8666328" y="1825625"/>
            <a:ext cx="1564350" cy="586271"/>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pic>
        <p:nvPicPr>
          <p:cNvPr id="7" name="תמונה 6">
            <a:extLst>
              <a:ext uri="{FF2B5EF4-FFF2-40B4-BE49-F238E27FC236}">
                <a16:creationId xmlns:a16="http://schemas.microsoft.com/office/drawing/2014/main" id="{10B8E589-47BF-4A16-9BCE-8CEF3EF6DA78}"/>
              </a:ext>
            </a:extLst>
          </p:cNvPr>
          <p:cNvPicPr>
            <a:picLocks noChangeAspect="1"/>
          </p:cNvPicPr>
          <p:nvPr/>
        </p:nvPicPr>
        <p:blipFill>
          <a:blip r:embed="rId5"/>
          <a:stretch>
            <a:fillRect/>
          </a:stretch>
        </p:blipFill>
        <p:spPr>
          <a:xfrm>
            <a:off x="3750365" y="4540206"/>
            <a:ext cx="3233530" cy="215673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223111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כותרת 8">
            <a:extLst>
              <a:ext uri="{FF2B5EF4-FFF2-40B4-BE49-F238E27FC236}">
                <a16:creationId xmlns:a16="http://schemas.microsoft.com/office/drawing/2014/main" id="{9A308736-8D21-4230-98AB-48D584EEFF07}"/>
              </a:ext>
            </a:extLst>
          </p:cNvPr>
          <p:cNvSpPr>
            <a:spLocks noGrp="1"/>
          </p:cNvSpPr>
          <p:nvPr>
            <p:ph type="title"/>
          </p:nvPr>
        </p:nvSpPr>
        <p:spPr>
          <a:ln>
            <a:noFill/>
          </a:ln>
          <a:effectLst>
            <a:softEdge rad="112500"/>
          </a:effectLst>
        </p:spPr>
        <p:txBody>
          <a:bodyPr>
            <a:normAutofit fontScale="90000"/>
          </a:bodyPr>
          <a:lstStyle/>
          <a:p>
            <a:r>
              <a:rPr lang="he-IL" sz="4000" b="1" dirty="0"/>
              <a:t>נעמי שמר לוקחת אותנו לטיול בארץ, נבקר יחד במקומות </a:t>
            </a:r>
            <a:br>
              <a:rPr lang="he-IL" sz="4000" b="1" dirty="0"/>
            </a:br>
            <a:r>
              <a:rPr lang="he-IL" sz="4000" b="1" dirty="0"/>
              <a:t>המוזכרים בשיר</a:t>
            </a:r>
            <a:br>
              <a:rPr lang="he-IL" dirty="0">
                <a:solidFill>
                  <a:schemeClr val="bg1"/>
                </a:solidFill>
              </a:rPr>
            </a:br>
            <a:endParaRPr lang="he-IL" dirty="0"/>
          </a:p>
        </p:txBody>
      </p:sp>
      <p:sp>
        <p:nvSpPr>
          <p:cNvPr id="11" name="מציין מיקום תוכן 10">
            <a:extLst>
              <a:ext uri="{FF2B5EF4-FFF2-40B4-BE49-F238E27FC236}">
                <a16:creationId xmlns:a16="http://schemas.microsoft.com/office/drawing/2014/main" id="{CD3B4D20-6DBC-4E02-A172-5ED7D6F35556}"/>
              </a:ext>
            </a:extLst>
          </p:cNvPr>
          <p:cNvSpPr>
            <a:spLocks noGrp="1"/>
          </p:cNvSpPr>
          <p:nvPr>
            <p:ph idx="1"/>
          </p:nvPr>
        </p:nvSpPr>
        <p:spPr/>
        <p:txBody>
          <a:bodyPr>
            <a:normAutofit lnSpcReduction="10000"/>
          </a:bodyPr>
          <a:lstStyle/>
          <a:p>
            <a:pPr marL="0" indent="0">
              <a:buNone/>
            </a:pPr>
            <a:r>
              <a:rPr lang="he-IL" sz="3600" dirty="0">
                <a:solidFill>
                  <a:srgbClr val="424242"/>
                </a:solidFill>
              </a:rPr>
              <a:t>ראיתי </a:t>
            </a:r>
            <a:r>
              <a:rPr lang="he-IL" sz="3600" dirty="0" err="1">
                <a:solidFill>
                  <a:srgbClr val="424242"/>
                </a:solidFill>
              </a:rPr>
              <a:t>ת'כנרת</a:t>
            </a:r>
            <a:r>
              <a:rPr lang="he-IL" sz="3600" dirty="0">
                <a:solidFill>
                  <a:srgbClr val="424242"/>
                </a:solidFill>
              </a:rPr>
              <a:t> </a:t>
            </a:r>
          </a:p>
          <a:p>
            <a:pPr marL="0" indent="0">
              <a:buNone/>
            </a:pPr>
            <a:r>
              <a:rPr lang="he-IL" sz="3600" dirty="0">
                <a:solidFill>
                  <a:srgbClr val="424242"/>
                </a:solidFill>
              </a:rPr>
              <a:t>סוערת בטורקיז</a:t>
            </a:r>
            <a:br>
              <a:rPr lang="he-IL" sz="3600" dirty="0">
                <a:solidFill>
                  <a:srgbClr val="424242"/>
                </a:solidFill>
              </a:rPr>
            </a:br>
            <a:r>
              <a:rPr lang="he-IL" sz="3600" dirty="0">
                <a:solidFill>
                  <a:srgbClr val="424242"/>
                </a:solidFill>
              </a:rPr>
              <a:t>וגל סגול-כהה </a:t>
            </a:r>
          </a:p>
          <a:p>
            <a:pPr marL="0" indent="0">
              <a:buNone/>
            </a:pPr>
            <a:r>
              <a:rPr lang="he-IL" sz="3600" dirty="0">
                <a:solidFill>
                  <a:srgbClr val="424242"/>
                </a:solidFill>
              </a:rPr>
              <a:t>הריע והתיז</a:t>
            </a:r>
          </a:p>
          <a:p>
            <a:pPr marL="0" indent="0">
              <a:buNone/>
            </a:pPr>
            <a:br>
              <a:rPr lang="he-IL" sz="3600" dirty="0">
                <a:solidFill>
                  <a:srgbClr val="424242"/>
                </a:solidFill>
              </a:rPr>
            </a:br>
            <a:r>
              <a:rPr lang="he-IL" sz="3600" dirty="0">
                <a:solidFill>
                  <a:srgbClr val="424242"/>
                </a:solidFill>
              </a:rPr>
              <a:t>חשבתי לעצמי</a:t>
            </a:r>
          </a:p>
          <a:p>
            <a:pPr marL="0" indent="0">
              <a:buNone/>
            </a:pPr>
            <a:r>
              <a:rPr lang="he-IL" sz="3600" dirty="0">
                <a:solidFill>
                  <a:srgbClr val="424242"/>
                </a:solidFill>
              </a:rPr>
              <a:t> </a:t>
            </a:r>
            <a:r>
              <a:rPr lang="he-IL" sz="3600" dirty="0" err="1">
                <a:solidFill>
                  <a:srgbClr val="424242"/>
                </a:solidFill>
              </a:rPr>
              <a:t>הכל</a:t>
            </a:r>
            <a:r>
              <a:rPr lang="he-IL" sz="3600" dirty="0">
                <a:solidFill>
                  <a:srgbClr val="424242"/>
                </a:solidFill>
              </a:rPr>
              <a:t> עוד אפשרי</a:t>
            </a:r>
            <a:br>
              <a:rPr lang="he-IL" sz="3600" dirty="0">
                <a:solidFill>
                  <a:srgbClr val="424242"/>
                </a:solidFill>
              </a:rPr>
            </a:br>
            <a:r>
              <a:rPr lang="he-IL" sz="3600" dirty="0">
                <a:solidFill>
                  <a:srgbClr val="424242"/>
                </a:solidFill>
              </a:rPr>
              <a:t>כל עוד אנחנו כאן שרים</a:t>
            </a:r>
          </a:p>
          <a:p>
            <a:pPr marL="0" indent="0">
              <a:buNone/>
            </a:pPr>
            <a:endParaRPr lang="he-IL" dirty="0"/>
          </a:p>
        </p:txBody>
      </p:sp>
      <p:pic>
        <p:nvPicPr>
          <p:cNvPr id="5" name="תמונה 4">
            <a:extLst>
              <a:ext uri="{FF2B5EF4-FFF2-40B4-BE49-F238E27FC236}">
                <a16:creationId xmlns:a16="http://schemas.microsoft.com/office/drawing/2014/main" id="{6007EE94-35BA-4AD3-94E1-3736309AAAA2}"/>
              </a:ext>
            </a:extLst>
          </p:cNvPr>
          <p:cNvPicPr>
            <a:picLocks noChangeAspect="1"/>
          </p:cNvPicPr>
          <p:nvPr/>
        </p:nvPicPr>
        <p:blipFill>
          <a:blip r:embed="rId4"/>
          <a:stretch>
            <a:fillRect/>
          </a:stretch>
        </p:blipFill>
        <p:spPr>
          <a:xfrm>
            <a:off x="838200" y="3905728"/>
            <a:ext cx="3625504" cy="2271235"/>
          </a:xfrm>
          <a:prstGeom prst="rect">
            <a:avLst/>
          </a:prstGeom>
          <a:ln>
            <a:noFill/>
          </a:ln>
          <a:effectLst>
            <a:softEdge rad="112500"/>
          </a:effectLst>
        </p:spPr>
      </p:pic>
      <p:sp>
        <p:nvSpPr>
          <p:cNvPr id="3" name="מלבן: פינות מעוגלות 2">
            <a:extLst>
              <a:ext uri="{FF2B5EF4-FFF2-40B4-BE49-F238E27FC236}">
                <a16:creationId xmlns:a16="http://schemas.microsoft.com/office/drawing/2014/main" id="{9E8E95E2-1A47-4B5E-9C63-D419F618FC3F}"/>
              </a:ext>
            </a:extLst>
          </p:cNvPr>
          <p:cNvSpPr/>
          <p:nvPr/>
        </p:nvSpPr>
        <p:spPr>
          <a:xfrm>
            <a:off x="8958470" y="1825625"/>
            <a:ext cx="1272208" cy="586271"/>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pic>
        <p:nvPicPr>
          <p:cNvPr id="2050" name="Picture 2" descr="Sea and Sky Horizon Photo">
            <a:extLst>
              <a:ext uri="{FF2B5EF4-FFF2-40B4-BE49-F238E27FC236}">
                <a16:creationId xmlns:a16="http://schemas.microsoft.com/office/drawing/2014/main" id="{AC312BFA-A4F8-4882-8771-3AE6D7F7C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321" y="1079422"/>
            <a:ext cx="3326909" cy="24951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28028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כותרת 8">
            <a:extLst>
              <a:ext uri="{FF2B5EF4-FFF2-40B4-BE49-F238E27FC236}">
                <a16:creationId xmlns:a16="http://schemas.microsoft.com/office/drawing/2014/main" id="{9A308736-8D21-4230-98AB-48D584EEFF07}"/>
              </a:ext>
            </a:extLst>
          </p:cNvPr>
          <p:cNvSpPr>
            <a:spLocks noGrp="1"/>
          </p:cNvSpPr>
          <p:nvPr>
            <p:ph type="title"/>
          </p:nvPr>
        </p:nvSpPr>
        <p:spPr>
          <a:xfrm>
            <a:off x="860854" y="551106"/>
            <a:ext cx="10515600" cy="1325563"/>
          </a:xfrm>
        </p:spPr>
        <p:txBody>
          <a:bodyPr>
            <a:normAutofit fontScale="90000"/>
          </a:bodyPr>
          <a:lstStyle/>
          <a:p>
            <a:r>
              <a:rPr lang="he-IL" sz="4000" dirty="0"/>
              <a:t>נעמי שמר לוקחת אותנו לטיול בארץ, נבקר יחד במקומות </a:t>
            </a:r>
            <a:br>
              <a:rPr lang="he-IL" sz="4000" dirty="0"/>
            </a:br>
            <a:r>
              <a:rPr lang="he-IL" sz="4000" dirty="0"/>
              <a:t>המוזכרים בשיר</a:t>
            </a:r>
            <a:br>
              <a:rPr lang="he-IL" dirty="0">
                <a:solidFill>
                  <a:schemeClr val="bg1"/>
                </a:solidFill>
              </a:rPr>
            </a:br>
            <a:endParaRPr lang="he-IL" dirty="0"/>
          </a:p>
        </p:txBody>
      </p:sp>
      <p:sp>
        <p:nvSpPr>
          <p:cNvPr id="11" name="מציין מיקום תוכן 10">
            <a:extLst>
              <a:ext uri="{FF2B5EF4-FFF2-40B4-BE49-F238E27FC236}">
                <a16:creationId xmlns:a16="http://schemas.microsoft.com/office/drawing/2014/main" id="{CD3B4D20-6DBC-4E02-A172-5ED7D6F35556}"/>
              </a:ext>
            </a:extLst>
          </p:cNvPr>
          <p:cNvSpPr>
            <a:spLocks noGrp="1"/>
          </p:cNvSpPr>
          <p:nvPr>
            <p:ph idx="1"/>
          </p:nvPr>
        </p:nvSpPr>
        <p:spPr>
          <a:xfrm>
            <a:off x="721726" y="1825625"/>
            <a:ext cx="10515600" cy="4351338"/>
          </a:xfrm>
        </p:spPr>
        <p:txBody>
          <a:bodyPr>
            <a:normAutofit lnSpcReduction="10000"/>
          </a:bodyPr>
          <a:lstStyle/>
          <a:p>
            <a:pPr marL="0" indent="0">
              <a:buNone/>
            </a:pPr>
            <a:r>
              <a:rPr lang="he-IL" sz="3600" dirty="0">
                <a:solidFill>
                  <a:srgbClr val="424242"/>
                </a:solidFill>
              </a:rPr>
              <a:t>ראיתי </a:t>
            </a:r>
            <a:r>
              <a:rPr lang="he-IL" sz="3600" dirty="0" err="1">
                <a:solidFill>
                  <a:srgbClr val="424242"/>
                </a:solidFill>
              </a:rPr>
              <a:t>ת'כנרת</a:t>
            </a:r>
            <a:r>
              <a:rPr lang="he-IL" sz="3600" dirty="0">
                <a:solidFill>
                  <a:srgbClr val="424242"/>
                </a:solidFill>
              </a:rPr>
              <a:t> </a:t>
            </a:r>
          </a:p>
          <a:p>
            <a:pPr marL="0" indent="0">
              <a:buNone/>
            </a:pPr>
            <a:r>
              <a:rPr lang="he-IL" sz="3600" dirty="0">
                <a:solidFill>
                  <a:srgbClr val="424242"/>
                </a:solidFill>
              </a:rPr>
              <a:t>סוערת בטורקיז</a:t>
            </a:r>
            <a:br>
              <a:rPr lang="he-IL" sz="3600" dirty="0">
                <a:solidFill>
                  <a:srgbClr val="424242"/>
                </a:solidFill>
              </a:rPr>
            </a:br>
            <a:r>
              <a:rPr lang="he-IL" sz="3600" dirty="0">
                <a:solidFill>
                  <a:srgbClr val="424242"/>
                </a:solidFill>
              </a:rPr>
              <a:t>וגל סגול-כהה </a:t>
            </a:r>
          </a:p>
          <a:p>
            <a:pPr marL="0" indent="0">
              <a:buNone/>
            </a:pPr>
            <a:r>
              <a:rPr lang="he-IL" sz="3600" dirty="0">
                <a:solidFill>
                  <a:srgbClr val="424242"/>
                </a:solidFill>
              </a:rPr>
              <a:t>הריע והתיז</a:t>
            </a:r>
            <a:br>
              <a:rPr lang="he-IL" sz="3600" dirty="0">
                <a:solidFill>
                  <a:srgbClr val="424242"/>
                </a:solidFill>
              </a:rPr>
            </a:br>
            <a:endParaRPr lang="he-IL" sz="3600" dirty="0">
              <a:solidFill>
                <a:srgbClr val="424242"/>
              </a:solidFill>
            </a:endParaRPr>
          </a:p>
          <a:p>
            <a:pPr marL="0" indent="0">
              <a:buNone/>
            </a:pPr>
            <a:r>
              <a:rPr lang="he-IL" sz="3600" dirty="0">
                <a:solidFill>
                  <a:srgbClr val="424242"/>
                </a:solidFill>
              </a:rPr>
              <a:t>חשבתי לעצמי</a:t>
            </a:r>
          </a:p>
          <a:p>
            <a:pPr marL="0" indent="0">
              <a:buNone/>
            </a:pPr>
            <a:r>
              <a:rPr lang="he-IL" sz="3600" dirty="0" err="1">
                <a:solidFill>
                  <a:srgbClr val="424242"/>
                </a:solidFill>
              </a:rPr>
              <a:t>הכל</a:t>
            </a:r>
            <a:r>
              <a:rPr lang="he-IL" sz="3600" dirty="0">
                <a:solidFill>
                  <a:srgbClr val="424242"/>
                </a:solidFill>
              </a:rPr>
              <a:t> עוד אפשרי</a:t>
            </a:r>
            <a:br>
              <a:rPr lang="he-IL" sz="3600" dirty="0">
                <a:solidFill>
                  <a:srgbClr val="424242"/>
                </a:solidFill>
              </a:rPr>
            </a:br>
            <a:r>
              <a:rPr lang="he-IL" sz="3600" dirty="0">
                <a:solidFill>
                  <a:srgbClr val="424242"/>
                </a:solidFill>
              </a:rPr>
              <a:t>כל עוד אנחנו כאן שרים</a:t>
            </a:r>
          </a:p>
          <a:p>
            <a:pPr marL="0" indent="0">
              <a:buNone/>
            </a:pPr>
            <a:endParaRPr lang="he-IL" dirty="0"/>
          </a:p>
        </p:txBody>
      </p:sp>
      <p:pic>
        <p:nvPicPr>
          <p:cNvPr id="5" name="תמונה 4">
            <a:extLst>
              <a:ext uri="{FF2B5EF4-FFF2-40B4-BE49-F238E27FC236}">
                <a16:creationId xmlns:a16="http://schemas.microsoft.com/office/drawing/2014/main" id="{6007EE94-35BA-4AD3-94E1-3736309AAAA2}"/>
              </a:ext>
            </a:extLst>
          </p:cNvPr>
          <p:cNvPicPr>
            <a:picLocks noChangeAspect="1"/>
          </p:cNvPicPr>
          <p:nvPr/>
        </p:nvPicPr>
        <p:blipFill>
          <a:blip r:embed="rId4"/>
          <a:stretch>
            <a:fillRect/>
          </a:stretch>
        </p:blipFill>
        <p:spPr>
          <a:xfrm>
            <a:off x="721726" y="4221640"/>
            <a:ext cx="3625504" cy="2271235"/>
          </a:xfrm>
          <a:prstGeom prst="rect">
            <a:avLst/>
          </a:prstGeom>
          <a:ln>
            <a:noFill/>
          </a:ln>
          <a:effectLst>
            <a:softEdge rad="112500"/>
          </a:effectLst>
        </p:spPr>
      </p:pic>
      <p:sp>
        <p:nvSpPr>
          <p:cNvPr id="3" name="מלבן: פינות מעוגלות 2">
            <a:extLst>
              <a:ext uri="{FF2B5EF4-FFF2-40B4-BE49-F238E27FC236}">
                <a16:creationId xmlns:a16="http://schemas.microsoft.com/office/drawing/2014/main" id="{9E8E95E2-1A47-4B5E-9C63-D419F618FC3F}"/>
              </a:ext>
            </a:extLst>
          </p:cNvPr>
          <p:cNvSpPr/>
          <p:nvPr/>
        </p:nvSpPr>
        <p:spPr>
          <a:xfrm>
            <a:off x="8799443" y="1825625"/>
            <a:ext cx="1431235" cy="586271"/>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7" name="מלבן: פינות מעוגלות 6">
            <a:extLst>
              <a:ext uri="{FF2B5EF4-FFF2-40B4-BE49-F238E27FC236}">
                <a16:creationId xmlns:a16="http://schemas.microsoft.com/office/drawing/2014/main" id="{3E0D78F8-58C2-45D8-8BE4-97EB88212974}"/>
              </a:ext>
            </a:extLst>
          </p:cNvPr>
          <p:cNvSpPr/>
          <p:nvPr/>
        </p:nvSpPr>
        <p:spPr>
          <a:xfrm>
            <a:off x="8587150" y="2411896"/>
            <a:ext cx="1431235" cy="467328"/>
          </a:xfrm>
          <a:prstGeom prst="roundRect">
            <a:avLst>
              <a:gd name="adj" fmla="val 0"/>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pic>
        <p:nvPicPr>
          <p:cNvPr id="2" name="Picture 2" descr="Sea and Sky Horizon Photo">
            <a:extLst>
              <a:ext uri="{FF2B5EF4-FFF2-40B4-BE49-F238E27FC236}">
                <a16:creationId xmlns:a16="http://schemas.microsoft.com/office/drawing/2014/main" id="{1DAFC7AB-6AF2-48E0-8915-A81579B97D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546" y="1358298"/>
            <a:ext cx="3326909" cy="24951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0710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599C872-413B-4F37-9202-AB5C8835DBC6}"/>
              </a:ext>
            </a:extLst>
          </p:cNvPr>
          <p:cNvSpPr>
            <a:spLocks noGrp="1"/>
          </p:cNvSpPr>
          <p:nvPr>
            <p:ph type="title"/>
          </p:nvPr>
        </p:nvSpPr>
        <p:spPr>
          <a:xfrm>
            <a:off x="628650" y="663126"/>
            <a:ext cx="10732940" cy="720000"/>
          </a:xfrm>
        </p:spPr>
        <p:txBody>
          <a:bodyPr>
            <a:normAutofit/>
          </a:bodyPr>
          <a:lstStyle/>
          <a:p>
            <a:r>
              <a:rPr lang="he-IL" dirty="0"/>
              <a:t> נעמי שמר מספרת על הולדת השיר</a:t>
            </a:r>
          </a:p>
        </p:txBody>
      </p:sp>
      <p:sp>
        <p:nvSpPr>
          <p:cNvPr id="3" name="מציין מיקום טקסט 2">
            <a:extLst>
              <a:ext uri="{FF2B5EF4-FFF2-40B4-BE49-F238E27FC236}">
                <a16:creationId xmlns:a16="http://schemas.microsoft.com/office/drawing/2014/main" id="{F80737AC-4456-4C78-8724-695670400CA8}"/>
              </a:ext>
            </a:extLst>
          </p:cNvPr>
          <p:cNvSpPr>
            <a:spLocks noGrp="1"/>
          </p:cNvSpPr>
          <p:nvPr>
            <p:ph type="body" sz="quarter" idx="10"/>
          </p:nvPr>
        </p:nvSpPr>
        <p:spPr>
          <a:xfrm>
            <a:off x="504967" y="1383126"/>
            <a:ext cx="10855131" cy="4990378"/>
          </a:xfrm>
        </p:spPr>
        <p:txBody>
          <a:bodyPr>
            <a:normAutofit lnSpcReduction="10000"/>
          </a:bodyPr>
          <a:lstStyle/>
          <a:p>
            <a:pPr algn="r">
              <a:lnSpc>
                <a:spcPct val="120000"/>
              </a:lnSpc>
            </a:pPr>
            <a:br>
              <a:rPr lang="en-US" sz="3200" dirty="0">
                <a:solidFill>
                  <a:srgbClr val="202122"/>
                </a:solidFill>
              </a:rPr>
            </a:br>
            <a:r>
              <a:rPr lang="he-IL" sz="3200" dirty="0">
                <a:solidFill>
                  <a:srgbClr val="202122"/>
                </a:solidFill>
              </a:rPr>
              <a:t>"את השיר '</a:t>
            </a:r>
            <a:r>
              <a:rPr lang="he-IL" sz="3200" dirty="0" err="1">
                <a:solidFill>
                  <a:srgbClr val="202122"/>
                </a:solidFill>
              </a:rPr>
              <a:t>הכל</a:t>
            </a:r>
            <a:r>
              <a:rPr lang="he-IL" sz="3200" dirty="0">
                <a:solidFill>
                  <a:srgbClr val="202122"/>
                </a:solidFill>
              </a:rPr>
              <a:t> פתוח' כתבתי בעקבות נסיעה שלי לכנרת. את הנסיעות האלה אני עושה לעתים קרובות, ובכל פעם יש הנקודה הזו בכביש שבה הכנרת מתגלה בבת אחת, ואני תמיד יושבת במתח על קצה הכיסא ברגע זה, כי הכנרת אף פעם לא מתגלה באותו צבע. בכל פעם יש לה גוון אחר. באותה שנה גם הייתה בצורת, והיה חשש גדול שהכנרת תהיה יבשה. אני זוכרת שהגעתי לאותו עיקול קבוע בכביש ופתאום הכנרת התגלתה לעיני והיא הייתה בצבע טורקיז וגם מלאה. המראה הזה נתן לי השראה לכתוב את השיר".</a:t>
            </a:r>
            <a:endParaRPr lang="he-IL" sz="3200" dirty="0"/>
          </a:p>
        </p:txBody>
      </p:sp>
    </p:spTree>
    <p:custDataLst>
      <p:tags r:id="rId1"/>
    </p:custDataLst>
    <p:extLst>
      <p:ext uri="{BB962C8B-B14F-4D97-AF65-F5344CB8AC3E}">
        <p14:creationId xmlns:p14="http://schemas.microsoft.com/office/powerpoint/2010/main" val="1850811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BEC23E1-9563-43F2-9911-8E149FF686D0}"/>
              </a:ext>
            </a:extLst>
          </p:cNvPr>
          <p:cNvSpPr>
            <a:spLocks noGrp="1"/>
          </p:cNvSpPr>
          <p:nvPr>
            <p:ph type="title"/>
          </p:nvPr>
        </p:nvSpPr>
        <p:spPr/>
        <p:txBody>
          <a:bodyPr/>
          <a:lstStyle/>
          <a:p>
            <a:r>
              <a:rPr lang="he-IL" dirty="0"/>
              <a:t>התגלות הכנרת </a:t>
            </a:r>
          </a:p>
        </p:txBody>
      </p:sp>
      <p:sp>
        <p:nvSpPr>
          <p:cNvPr id="3" name="מציין מיקום טקסט 2">
            <a:extLst>
              <a:ext uri="{FF2B5EF4-FFF2-40B4-BE49-F238E27FC236}">
                <a16:creationId xmlns:a16="http://schemas.microsoft.com/office/drawing/2014/main" id="{EA800373-E79F-4856-82A0-67E5E6B7EFFE}"/>
              </a:ext>
            </a:extLst>
          </p:cNvPr>
          <p:cNvSpPr>
            <a:spLocks noGrp="1"/>
          </p:cNvSpPr>
          <p:nvPr>
            <p:ph type="body" sz="quarter" idx="10"/>
          </p:nvPr>
        </p:nvSpPr>
        <p:spPr/>
        <p:txBody>
          <a:bodyPr/>
          <a:lstStyle/>
          <a:p>
            <a:endParaRPr lang="he-IL" dirty="0"/>
          </a:p>
        </p:txBody>
      </p:sp>
      <p:pic>
        <p:nvPicPr>
          <p:cNvPr id="4" name="WhatsApp Video 2020-08-12 at 13.59.06 (1)">
            <a:hlinkClick r:id="" action="ppaction://media"/>
            <a:extLst>
              <a:ext uri="{FF2B5EF4-FFF2-40B4-BE49-F238E27FC236}">
                <a16:creationId xmlns:a16="http://schemas.microsoft.com/office/drawing/2014/main" id="{66F604A0-BC37-4FFA-A51D-CA20F2EFF382}"/>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288472" y="1776217"/>
            <a:ext cx="8338956" cy="4587512"/>
          </a:xfrm>
          <a:prstGeom prst="rect">
            <a:avLst/>
          </a:prstGeom>
        </p:spPr>
      </p:pic>
    </p:spTree>
    <p:custDataLst>
      <p:tags r:id="rId1"/>
    </p:custDataLst>
    <p:extLst>
      <p:ext uri="{BB962C8B-B14F-4D97-AF65-F5344CB8AC3E}">
        <p14:creationId xmlns:p14="http://schemas.microsoft.com/office/powerpoint/2010/main" val="258022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3B11E6-3F2D-4F9B-B9C4-3F2F7145D7DB}"/>
              </a:ext>
            </a:extLst>
          </p:cNvPr>
          <p:cNvSpPr>
            <a:spLocks noGrp="1"/>
          </p:cNvSpPr>
          <p:nvPr>
            <p:ph type="title"/>
          </p:nvPr>
        </p:nvSpPr>
        <p:spPr/>
        <p:txBody>
          <a:bodyPr/>
          <a:lstStyle/>
          <a:p>
            <a:r>
              <a:rPr lang="he-IL" dirty="0"/>
              <a:t>בית ב</a:t>
            </a:r>
          </a:p>
        </p:txBody>
      </p:sp>
      <p:sp>
        <p:nvSpPr>
          <p:cNvPr id="4" name="תיבת טקסט 3">
            <a:extLst>
              <a:ext uri="{FF2B5EF4-FFF2-40B4-BE49-F238E27FC236}">
                <a16:creationId xmlns:a16="http://schemas.microsoft.com/office/drawing/2014/main" id="{F8ABC6EA-57F4-43C9-A6B9-FB51B4BBF73D}"/>
              </a:ext>
            </a:extLst>
          </p:cNvPr>
          <p:cNvSpPr txBox="1"/>
          <p:nvPr/>
        </p:nvSpPr>
        <p:spPr>
          <a:xfrm>
            <a:off x="5746602" y="1857375"/>
            <a:ext cx="5614988" cy="3539430"/>
          </a:xfrm>
          <a:prstGeom prst="rect">
            <a:avLst/>
          </a:prstGeom>
          <a:noFill/>
        </p:spPr>
        <p:txBody>
          <a:bodyPr wrap="square" rtlCol="1">
            <a:spAutoFit/>
          </a:bodyPr>
          <a:lstStyle/>
          <a:p>
            <a:pPr algn="r"/>
            <a:r>
              <a:rPr lang="he-IL" sz="3200" dirty="0">
                <a:solidFill>
                  <a:srgbClr val="222222"/>
                </a:solidFill>
                <a:latin typeface="Calibri" panose="020F0502020204030204" pitchFamily="34" charset="0"/>
                <a:cs typeface="Calibri" panose="020F0502020204030204" pitchFamily="34" charset="0"/>
              </a:rPr>
              <a:t>ראיתי את הסכר</a:t>
            </a:r>
          </a:p>
          <a:p>
            <a:pPr algn="r"/>
            <a:r>
              <a:rPr lang="he-IL" sz="3200" dirty="0">
                <a:solidFill>
                  <a:srgbClr val="222222"/>
                </a:solidFill>
                <a:latin typeface="Calibri" panose="020F0502020204030204" pitchFamily="34" charset="0"/>
                <a:cs typeface="Calibri" panose="020F0502020204030204" pitchFamily="34" charset="0"/>
              </a:rPr>
              <a:t>פתוח לרווחה</a:t>
            </a:r>
            <a:br>
              <a:rPr lang="he-IL" sz="3200" dirty="0">
                <a:latin typeface="Calibri" panose="020F0502020204030204" pitchFamily="34" charset="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וכל שפעת המים</a:t>
            </a:r>
          </a:p>
          <a:p>
            <a:pPr algn="r"/>
            <a:r>
              <a:rPr lang="he-IL" sz="3200" dirty="0">
                <a:solidFill>
                  <a:srgbClr val="222222"/>
                </a:solidFill>
                <a:latin typeface="Calibri" panose="020F0502020204030204" pitchFamily="34" charset="0"/>
                <a:cs typeface="Calibri" panose="020F0502020204030204" pitchFamily="34" charset="0"/>
              </a:rPr>
              <a:t>נוהרת בשמחה</a:t>
            </a:r>
            <a:br>
              <a:rPr lang="he-IL" sz="3200" dirty="0">
                <a:latin typeface="Calibri" panose="020F0502020204030204" pitchFamily="34" charset="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חשבתי לעצמי</a:t>
            </a:r>
          </a:p>
          <a:p>
            <a:pPr algn="r"/>
            <a:r>
              <a:rPr lang="he-IL" sz="3200" dirty="0" err="1">
                <a:solidFill>
                  <a:srgbClr val="222222"/>
                </a:solidFill>
                <a:latin typeface="Calibri" panose="020F0502020204030204" pitchFamily="34" charset="0"/>
                <a:cs typeface="Calibri" panose="020F0502020204030204" pitchFamily="34" charset="0"/>
              </a:rPr>
              <a:t>הכל</a:t>
            </a:r>
            <a:r>
              <a:rPr lang="he-IL" sz="3200" dirty="0">
                <a:solidFill>
                  <a:srgbClr val="222222"/>
                </a:solidFill>
                <a:latin typeface="Calibri" panose="020F0502020204030204" pitchFamily="34" charset="0"/>
                <a:cs typeface="Calibri" panose="020F0502020204030204" pitchFamily="34" charset="0"/>
              </a:rPr>
              <a:t> עוד אפשרי</a:t>
            </a:r>
            <a:br>
              <a:rPr lang="he-IL" sz="3200" dirty="0">
                <a:latin typeface="Calibri" panose="020F0502020204030204" pitchFamily="34" charset="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כל עוד אנחנו כאן שרים</a:t>
            </a:r>
            <a:endParaRPr lang="he-IL" sz="3200" dirty="0">
              <a:latin typeface="Calibri" panose="020F0502020204030204" pitchFamily="34" charset="0"/>
              <a:cs typeface="Calibri" panose="020F0502020204030204" pitchFamily="34" charset="0"/>
            </a:endParaRPr>
          </a:p>
        </p:txBody>
      </p:sp>
      <p:sp>
        <p:nvSpPr>
          <p:cNvPr id="7" name="תיבת טקסט 6">
            <a:extLst>
              <a:ext uri="{FF2B5EF4-FFF2-40B4-BE49-F238E27FC236}">
                <a16:creationId xmlns:a16="http://schemas.microsoft.com/office/drawing/2014/main" id="{3324D530-90DB-42AC-A3FF-BEAFD4E52E4E}"/>
              </a:ext>
            </a:extLst>
          </p:cNvPr>
          <p:cNvSpPr txBox="1"/>
          <p:nvPr/>
        </p:nvSpPr>
        <p:spPr>
          <a:xfrm>
            <a:off x="622853" y="2435087"/>
            <a:ext cx="4442526" cy="2062103"/>
          </a:xfrm>
          <a:prstGeom prst="rect">
            <a:avLst/>
          </a:prstGeom>
          <a:noFill/>
        </p:spPr>
        <p:txBody>
          <a:bodyPr wrap="square" rtlCol="1">
            <a:spAutoFit/>
          </a:bodyPr>
          <a:lstStyle/>
          <a:p>
            <a:pPr lvl="0" algn="r" rtl="1">
              <a:spcBef>
                <a:spcPts val="800"/>
              </a:spcBef>
            </a:pPr>
            <a:r>
              <a:rPr lang="he-IL" sz="3200" dirty="0">
                <a:solidFill>
                  <a:srgbClr val="424242"/>
                </a:solidFill>
                <a:latin typeface="Calibri" panose="020F0502020204030204" pitchFamily="34" charset="0"/>
                <a:cs typeface="Calibri" panose="020F0502020204030204" pitchFamily="34" charset="0"/>
              </a:rPr>
              <a:t>הכל פתוח עוד לא מאוחר</a:t>
            </a:r>
            <a:br>
              <a:rPr lang="he-IL" sz="3200" dirty="0">
                <a:solidFill>
                  <a:srgbClr val="424242"/>
                </a:solidFill>
                <a:latin typeface="Calibri" panose="020F0502020204030204" pitchFamily="34" charset="0"/>
                <a:cs typeface="Calibri" panose="020F0502020204030204" pitchFamily="34" charset="0"/>
              </a:rPr>
            </a:br>
            <a:r>
              <a:rPr lang="he-IL" sz="3200" dirty="0">
                <a:solidFill>
                  <a:srgbClr val="424242"/>
                </a:solidFill>
                <a:latin typeface="Calibri" panose="020F0502020204030204" pitchFamily="34" charset="0"/>
                <a:cs typeface="Calibri" panose="020F0502020204030204" pitchFamily="34" charset="0"/>
              </a:rPr>
              <a:t>מצב-הרוח ישתפר מחר</a:t>
            </a:r>
            <a:br>
              <a:rPr lang="he-IL" sz="3200" dirty="0">
                <a:solidFill>
                  <a:srgbClr val="424242"/>
                </a:solidFill>
                <a:latin typeface="Calibri" panose="020F0502020204030204" pitchFamily="34" charset="0"/>
                <a:cs typeface="Calibri" panose="020F0502020204030204" pitchFamily="34" charset="0"/>
              </a:rPr>
            </a:br>
            <a:r>
              <a:rPr lang="he-IL" sz="3200" dirty="0">
                <a:solidFill>
                  <a:srgbClr val="424242"/>
                </a:solidFill>
                <a:latin typeface="Calibri" panose="020F0502020204030204" pitchFamily="34" charset="0"/>
                <a:cs typeface="Calibri" panose="020F0502020204030204" pitchFamily="34" charset="0"/>
              </a:rPr>
              <a:t>זה יתכן - זה אפשרי</a:t>
            </a:r>
            <a:br>
              <a:rPr lang="he-IL" sz="3200" dirty="0">
                <a:solidFill>
                  <a:srgbClr val="424242"/>
                </a:solidFill>
                <a:latin typeface="Calibri" panose="020F0502020204030204" pitchFamily="34" charset="0"/>
                <a:cs typeface="Calibri" panose="020F0502020204030204" pitchFamily="34" charset="0"/>
              </a:rPr>
            </a:br>
            <a:r>
              <a:rPr lang="he-IL" sz="3200" dirty="0">
                <a:solidFill>
                  <a:srgbClr val="424242"/>
                </a:solidFill>
                <a:latin typeface="Calibri" panose="020F0502020204030204" pitchFamily="34" charset="0"/>
                <a:cs typeface="Calibri" panose="020F0502020204030204" pitchFamily="34" charset="0"/>
              </a:rPr>
              <a:t>כל עוד אנחנו כאן שרים</a:t>
            </a:r>
          </a:p>
        </p:txBody>
      </p:sp>
    </p:spTree>
    <p:custDataLst>
      <p:tags r:id="rId1"/>
    </p:custDataLst>
    <p:extLst>
      <p:ext uri="{BB962C8B-B14F-4D97-AF65-F5344CB8AC3E}">
        <p14:creationId xmlns:p14="http://schemas.microsoft.com/office/powerpoint/2010/main" val="420625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3B11E6-3F2D-4F9B-B9C4-3F2F7145D7DB}"/>
              </a:ext>
            </a:extLst>
          </p:cNvPr>
          <p:cNvSpPr>
            <a:spLocks noGrp="1"/>
          </p:cNvSpPr>
          <p:nvPr>
            <p:ph type="title"/>
          </p:nvPr>
        </p:nvSpPr>
        <p:spPr/>
        <p:txBody>
          <a:bodyPr/>
          <a:lstStyle/>
          <a:p>
            <a:r>
              <a:rPr lang="he-IL" dirty="0"/>
              <a:t>בית ב</a:t>
            </a:r>
          </a:p>
        </p:txBody>
      </p:sp>
      <p:sp>
        <p:nvSpPr>
          <p:cNvPr id="4" name="תיבת טקסט 3">
            <a:extLst>
              <a:ext uri="{FF2B5EF4-FFF2-40B4-BE49-F238E27FC236}">
                <a16:creationId xmlns:a16="http://schemas.microsoft.com/office/drawing/2014/main" id="{F8ABC6EA-57F4-43C9-A6B9-FB51B4BBF73D}"/>
              </a:ext>
            </a:extLst>
          </p:cNvPr>
          <p:cNvSpPr txBox="1"/>
          <p:nvPr/>
        </p:nvSpPr>
        <p:spPr>
          <a:xfrm>
            <a:off x="5746602" y="1857375"/>
            <a:ext cx="5614988" cy="4031873"/>
          </a:xfrm>
          <a:prstGeom prst="rect">
            <a:avLst/>
          </a:prstGeom>
          <a:noFill/>
        </p:spPr>
        <p:txBody>
          <a:bodyPr wrap="square" rtlCol="1">
            <a:spAutoFit/>
          </a:bodyPr>
          <a:lstStyle/>
          <a:p>
            <a:pPr algn="r"/>
            <a:r>
              <a:rPr lang="he-IL" sz="3200" dirty="0">
                <a:solidFill>
                  <a:srgbClr val="222222"/>
                </a:solidFill>
                <a:latin typeface="Calibri" panose="020F0502020204030204" pitchFamily="34" charset="0"/>
                <a:cs typeface="Calibri" panose="020F0502020204030204" pitchFamily="34" charset="0"/>
              </a:rPr>
              <a:t>ראיתי את הסכר </a:t>
            </a:r>
          </a:p>
          <a:p>
            <a:pPr algn="r"/>
            <a:r>
              <a:rPr lang="he-IL" sz="3200" dirty="0">
                <a:solidFill>
                  <a:srgbClr val="222222"/>
                </a:solidFill>
                <a:latin typeface="Calibri" panose="020F0502020204030204" pitchFamily="34" charset="0"/>
                <a:cs typeface="Calibri" panose="020F0502020204030204" pitchFamily="34" charset="0"/>
              </a:rPr>
              <a:t>פתוח לרווחה</a:t>
            </a:r>
            <a:br>
              <a:rPr lang="he-IL" sz="3200" dirty="0">
                <a:latin typeface="Calibri" panose="020F0502020204030204" pitchFamily="34" charset="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וכל שפעת המים</a:t>
            </a:r>
          </a:p>
          <a:p>
            <a:pPr algn="r"/>
            <a:r>
              <a:rPr lang="he-IL" sz="3200" dirty="0">
                <a:solidFill>
                  <a:srgbClr val="222222"/>
                </a:solidFill>
                <a:latin typeface="Calibri" panose="020F0502020204030204" pitchFamily="34" charset="0"/>
                <a:cs typeface="Calibri" panose="020F0502020204030204" pitchFamily="34" charset="0"/>
              </a:rPr>
              <a:t>נוהרת בשמחה</a:t>
            </a:r>
          </a:p>
          <a:p>
            <a:pPr algn="r"/>
            <a:br>
              <a:rPr lang="he-IL" sz="3200" dirty="0">
                <a:latin typeface="Calibri" panose="020F0502020204030204" pitchFamily="34" charset="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חשבתי לעצמי</a:t>
            </a:r>
          </a:p>
          <a:p>
            <a:pPr algn="r"/>
            <a:r>
              <a:rPr lang="he-IL" sz="3200" dirty="0" err="1">
                <a:solidFill>
                  <a:srgbClr val="222222"/>
                </a:solidFill>
                <a:latin typeface="Calibri" panose="020F0502020204030204" pitchFamily="34" charset="0"/>
                <a:cs typeface="Calibri" panose="020F0502020204030204" pitchFamily="34" charset="0"/>
              </a:rPr>
              <a:t>הכל</a:t>
            </a:r>
            <a:r>
              <a:rPr lang="he-IL" sz="3200" dirty="0">
                <a:solidFill>
                  <a:srgbClr val="222222"/>
                </a:solidFill>
                <a:latin typeface="Calibri" panose="020F0502020204030204" pitchFamily="34" charset="0"/>
                <a:cs typeface="Calibri" panose="020F0502020204030204" pitchFamily="34" charset="0"/>
              </a:rPr>
              <a:t> עוד אפשרי</a:t>
            </a:r>
            <a:br>
              <a:rPr lang="he-IL" sz="3200" dirty="0">
                <a:latin typeface="Calibri" panose="020F0502020204030204" pitchFamily="34" charset="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כל עוד אנחנו כאן שרים</a:t>
            </a:r>
            <a:endParaRPr lang="he-IL" sz="3200" dirty="0">
              <a:latin typeface="Calibri" panose="020F0502020204030204" pitchFamily="34" charset="0"/>
              <a:cs typeface="Calibri" panose="020F0502020204030204" pitchFamily="34" charset="0"/>
            </a:endParaRPr>
          </a:p>
        </p:txBody>
      </p:sp>
      <p:sp>
        <p:nvSpPr>
          <p:cNvPr id="7" name="תיבת טקסט 6">
            <a:extLst>
              <a:ext uri="{FF2B5EF4-FFF2-40B4-BE49-F238E27FC236}">
                <a16:creationId xmlns:a16="http://schemas.microsoft.com/office/drawing/2014/main" id="{3324D530-90DB-42AC-A3FF-BEAFD4E52E4E}"/>
              </a:ext>
            </a:extLst>
          </p:cNvPr>
          <p:cNvSpPr txBox="1"/>
          <p:nvPr/>
        </p:nvSpPr>
        <p:spPr>
          <a:xfrm>
            <a:off x="1304076" y="2435087"/>
            <a:ext cx="4442526" cy="2062103"/>
          </a:xfrm>
          <a:prstGeom prst="rect">
            <a:avLst/>
          </a:prstGeom>
          <a:noFill/>
        </p:spPr>
        <p:txBody>
          <a:bodyPr wrap="square" rtlCol="1">
            <a:spAutoFit/>
          </a:bodyPr>
          <a:lstStyle/>
          <a:p>
            <a:pPr lvl="0" algn="r">
              <a:spcBef>
                <a:spcPts val="800"/>
              </a:spcBef>
            </a:pPr>
            <a:r>
              <a:rPr lang="he-IL" sz="3200" dirty="0">
                <a:solidFill>
                  <a:srgbClr val="424242"/>
                </a:solidFill>
                <a:latin typeface="Calibri" panose="020F0502020204030204" pitchFamily="34" charset="0"/>
                <a:cs typeface="Calibri" panose="020F0502020204030204" pitchFamily="34" charset="0"/>
              </a:rPr>
              <a:t>הכל פתוח עוד לא מאוחר</a:t>
            </a:r>
            <a:br>
              <a:rPr lang="he-IL" sz="3200" dirty="0">
                <a:solidFill>
                  <a:srgbClr val="424242"/>
                </a:solidFill>
                <a:latin typeface="Calibri" panose="020F0502020204030204" pitchFamily="34" charset="0"/>
                <a:cs typeface="Calibri" panose="020F0502020204030204" pitchFamily="34" charset="0"/>
              </a:rPr>
            </a:br>
            <a:r>
              <a:rPr lang="he-IL" sz="3200" dirty="0">
                <a:solidFill>
                  <a:srgbClr val="424242"/>
                </a:solidFill>
                <a:latin typeface="Calibri" panose="020F0502020204030204" pitchFamily="34" charset="0"/>
                <a:cs typeface="Calibri" panose="020F0502020204030204" pitchFamily="34" charset="0"/>
              </a:rPr>
              <a:t>מצב-הרוח ישתפר מחר</a:t>
            </a:r>
            <a:br>
              <a:rPr lang="he-IL" sz="3200" dirty="0">
                <a:solidFill>
                  <a:srgbClr val="424242"/>
                </a:solidFill>
                <a:latin typeface="Calibri" panose="020F0502020204030204" pitchFamily="34" charset="0"/>
                <a:cs typeface="Calibri" panose="020F0502020204030204" pitchFamily="34" charset="0"/>
              </a:rPr>
            </a:br>
            <a:r>
              <a:rPr lang="he-IL" sz="3200" dirty="0">
                <a:solidFill>
                  <a:srgbClr val="424242"/>
                </a:solidFill>
                <a:latin typeface="Calibri" panose="020F0502020204030204" pitchFamily="34" charset="0"/>
                <a:cs typeface="Calibri" panose="020F0502020204030204" pitchFamily="34" charset="0"/>
              </a:rPr>
              <a:t>זה יתכן - זה אפשרי</a:t>
            </a:r>
            <a:br>
              <a:rPr lang="he-IL" sz="3200" dirty="0">
                <a:solidFill>
                  <a:srgbClr val="424242"/>
                </a:solidFill>
                <a:latin typeface="Calibri" panose="020F0502020204030204" pitchFamily="34" charset="0"/>
                <a:cs typeface="Calibri" panose="020F0502020204030204" pitchFamily="34" charset="0"/>
              </a:rPr>
            </a:br>
            <a:r>
              <a:rPr lang="he-IL" sz="3200" dirty="0">
                <a:solidFill>
                  <a:srgbClr val="424242"/>
                </a:solidFill>
                <a:latin typeface="Calibri" panose="020F0502020204030204" pitchFamily="34" charset="0"/>
                <a:cs typeface="Calibri" panose="020F0502020204030204" pitchFamily="34" charset="0"/>
              </a:rPr>
              <a:t>כל עוד אנחנו כאן שרים</a:t>
            </a:r>
          </a:p>
        </p:txBody>
      </p:sp>
      <p:sp>
        <p:nvSpPr>
          <p:cNvPr id="3" name="מלבן: פינות מעוגלות 2">
            <a:extLst>
              <a:ext uri="{FF2B5EF4-FFF2-40B4-BE49-F238E27FC236}">
                <a16:creationId xmlns:a16="http://schemas.microsoft.com/office/drawing/2014/main" id="{31859488-346E-4163-9385-F74C1EE00F3E}"/>
              </a:ext>
            </a:extLst>
          </p:cNvPr>
          <p:cNvSpPr/>
          <p:nvPr/>
        </p:nvSpPr>
        <p:spPr>
          <a:xfrm>
            <a:off x="8896560" y="1857375"/>
            <a:ext cx="927652" cy="57771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3895638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47446D3-1E4F-43C6-9FA9-7D87048E4F63}"/>
              </a:ext>
            </a:extLst>
          </p:cNvPr>
          <p:cNvSpPr>
            <a:spLocks noGrp="1"/>
          </p:cNvSpPr>
          <p:nvPr>
            <p:ph type="title"/>
          </p:nvPr>
        </p:nvSpPr>
        <p:spPr/>
        <p:txBody>
          <a:bodyPr/>
          <a:lstStyle/>
          <a:p>
            <a:r>
              <a:rPr lang="he-IL" dirty="0"/>
              <a:t>סכר דגניה </a:t>
            </a:r>
          </a:p>
        </p:txBody>
      </p:sp>
      <p:pic>
        <p:nvPicPr>
          <p:cNvPr id="4" name="תמונה 3">
            <a:extLst>
              <a:ext uri="{FF2B5EF4-FFF2-40B4-BE49-F238E27FC236}">
                <a16:creationId xmlns:a16="http://schemas.microsoft.com/office/drawing/2014/main" id="{E4A10771-9E2F-4F3B-A45A-05EC964D4BB4}"/>
              </a:ext>
            </a:extLst>
          </p:cNvPr>
          <p:cNvPicPr>
            <a:picLocks noChangeAspect="1"/>
          </p:cNvPicPr>
          <p:nvPr/>
        </p:nvPicPr>
        <p:blipFill>
          <a:blip r:embed="rId4"/>
          <a:stretch>
            <a:fillRect/>
          </a:stretch>
        </p:blipFill>
        <p:spPr>
          <a:xfrm>
            <a:off x="2492176" y="1883817"/>
            <a:ext cx="7476873" cy="4200525"/>
          </a:xfrm>
          <a:prstGeom prst="rect">
            <a:avLst/>
          </a:prstGeom>
        </p:spPr>
      </p:pic>
    </p:spTree>
    <p:custDataLst>
      <p:tags r:id="rId1"/>
    </p:custDataLst>
    <p:extLst>
      <p:ext uri="{BB962C8B-B14F-4D97-AF65-F5344CB8AC3E}">
        <p14:creationId xmlns:p14="http://schemas.microsoft.com/office/powerpoint/2010/main" val="970587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47446D3-1E4F-43C6-9FA9-7D87048E4F63}"/>
              </a:ext>
            </a:extLst>
          </p:cNvPr>
          <p:cNvSpPr>
            <a:spLocks noGrp="1"/>
          </p:cNvSpPr>
          <p:nvPr>
            <p:ph type="title"/>
          </p:nvPr>
        </p:nvSpPr>
        <p:spPr/>
        <p:txBody>
          <a:bodyPr/>
          <a:lstStyle/>
          <a:p>
            <a:r>
              <a:rPr lang="he-IL" dirty="0"/>
              <a:t>סכר דגניה </a:t>
            </a:r>
          </a:p>
        </p:txBody>
      </p:sp>
      <p:sp>
        <p:nvSpPr>
          <p:cNvPr id="3" name="מציין מיקום טקסט 2">
            <a:extLst>
              <a:ext uri="{FF2B5EF4-FFF2-40B4-BE49-F238E27FC236}">
                <a16:creationId xmlns:a16="http://schemas.microsoft.com/office/drawing/2014/main" id="{DD96940C-C1F3-4B1E-8DDD-CE3B39AFE909}"/>
              </a:ext>
            </a:extLst>
          </p:cNvPr>
          <p:cNvSpPr>
            <a:spLocks noGrp="1"/>
          </p:cNvSpPr>
          <p:nvPr>
            <p:ph type="body" sz="quarter" idx="10"/>
          </p:nvPr>
        </p:nvSpPr>
        <p:spPr>
          <a:xfrm>
            <a:off x="7900988" y="1928812"/>
            <a:ext cx="4009773" cy="3844925"/>
          </a:xfrm>
        </p:spPr>
        <p:txBody>
          <a:bodyPr>
            <a:normAutofit/>
          </a:bodyPr>
          <a:lstStyle/>
          <a:p>
            <a:pPr algn="r"/>
            <a:r>
              <a:rPr lang="he-IL" sz="3200" dirty="0"/>
              <a:t>מתי יכול להיווצר צורך לפתוח את הסכר?</a:t>
            </a:r>
          </a:p>
          <a:p>
            <a:pPr algn="r"/>
            <a:endParaRPr lang="he-IL" sz="3200" dirty="0"/>
          </a:p>
        </p:txBody>
      </p:sp>
      <p:pic>
        <p:nvPicPr>
          <p:cNvPr id="4" name="תמונה 3">
            <a:extLst>
              <a:ext uri="{FF2B5EF4-FFF2-40B4-BE49-F238E27FC236}">
                <a16:creationId xmlns:a16="http://schemas.microsoft.com/office/drawing/2014/main" id="{E4A10771-9E2F-4F3B-A45A-05EC964D4BB4}"/>
              </a:ext>
            </a:extLst>
          </p:cNvPr>
          <p:cNvPicPr>
            <a:picLocks noChangeAspect="1"/>
          </p:cNvPicPr>
          <p:nvPr/>
        </p:nvPicPr>
        <p:blipFill>
          <a:blip r:embed="rId4"/>
          <a:stretch>
            <a:fillRect/>
          </a:stretch>
        </p:blipFill>
        <p:spPr>
          <a:xfrm>
            <a:off x="281239" y="2143124"/>
            <a:ext cx="7476873" cy="4200525"/>
          </a:xfrm>
          <a:prstGeom prst="rect">
            <a:avLst/>
          </a:prstGeom>
        </p:spPr>
      </p:pic>
    </p:spTree>
    <p:custDataLst>
      <p:tags r:id="rId1"/>
    </p:custDataLst>
    <p:extLst>
      <p:ext uri="{BB962C8B-B14F-4D97-AF65-F5344CB8AC3E}">
        <p14:creationId xmlns:p14="http://schemas.microsoft.com/office/powerpoint/2010/main" val="1596546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E794D96D-65DE-4116-B8C5-F124A114F122}"/>
              </a:ext>
            </a:extLst>
          </p:cNvPr>
          <p:cNvSpPr>
            <a:spLocks noGrp="1"/>
          </p:cNvSpPr>
          <p:nvPr>
            <p:ph type="title"/>
          </p:nvPr>
        </p:nvSpPr>
        <p:spPr/>
        <p:txBody>
          <a:bodyPr/>
          <a:lstStyle/>
          <a:p>
            <a:r>
              <a:rPr lang="he-IL" dirty="0"/>
              <a:t>ומה הקשר בין השיר "</a:t>
            </a:r>
            <a:r>
              <a:rPr lang="he-IL" dirty="0" err="1"/>
              <a:t>הכל</a:t>
            </a:r>
            <a:r>
              <a:rPr lang="he-IL" dirty="0"/>
              <a:t> פתוח" והסכר? </a:t>
            </a:r>
          </a:p>
        </p:txBody>
      </p:sp>
      <p:sp>
        <p:nvSpPr>
          <p:cNvPr id="3" name="מציין מיקום טקסט 2">
            <a:extLst>
              <a:ext uri="{FF2B5EF4-FFF2-40B4-BE49-F238E27FC236}">
                <a16:creationId xmlns:a16="http://schemas.microsoft.com/office/drawing/2014/main" id="{6FDA5DC9-F69B-479C-BEC2-B19599D6E17F}"/>
              </a:ext>
            </a:extLst>
          </p:cNvPr>
          <p:cNvSpPr>
            <a:spLocks noGrp="1"/>
          </p:cNvSpPr>
          <p:nvPr>
            <p:ph sz="half" idx="1"/>
          </p:nvPr>
        </p:nvSpPr>
        <p:spPr>
          <a:xfrm>
            <a:off x="838199" y="1825625"/>
            <a:ext cx="6583017" cy="4351338"/>
          </a:xfrm>
        </p:spPr>
        <p:txBody>
          <a:bodyPr>
            <a:normAutofit/>
          </a:bodyPr>
          <a:lstStyle/>
          <a:p>
            <a:pPr algn="r"/>
            <a:r>
              <a:rPr lang="he-IL" dirty="0">
                <a:solidFill>
                  <a:srgbClr val="202122"/>
                </a:solidFill>
              </a:rPr>
              <a:t>נעמי שמר כתבה את השיר הכל פתוח בשנת   1993. </a:t>
            </a:r>
          </a:p>
          <a:p>
            <a:pPr algn="r"/>
            <a:r>
              <a:rPr lang="he-IL" dirty="0">
                <a:solidFill>
                  <a:srgbClr val="202122"/>
                </a:solidFill>
              </a:rPr>
              <a:t>בעקבות  </a:t>
            </a:r>
            <a:r>
              <a:rPr lang="he-IL" dirty="0"/>
              <a:t>כמויות המשקעים הרבים של חורף 1991-1992 </a:t>
            </a:r>
            <a:r>
              <a:rPr lang="he-IL" dirty="0">
                <a:solidFill>
                  <a:srgbClr val="202122"/>
                </a:solidFill>
              </a:rPr>
              <a:t>ב- 9 בפברואר 1992 פתחו את סכר דגניה וכרבע מיליארד קוב מים זרמו לירדן.</a:t>
            </a:r>
            <a:endParaRPr lang="he-IL" baseline="30000" dirty="0">
              <a:solidFill>
                <a:srgbClr val="5A3696"/>
              </a:solidFill>
            </a:endParaRPr>
          </a:p>
        </p:txBody>
      </p:sp>
      <p:pic>
        <p:nvPicPr>
          <p:cNvPr id="4" name="תמונה 3">
            <a:extLst>
              <a:ext uri="{FF2B5EF4-FFF2-40B4-BE49-F238E27FC236}">
                <a16:creationId xmlns:a16="http://schemas.microsoft.com/office/drawing/2014/main" id="{8283D1D7-1F91-4169-B7D4-AD8C05770884}"/>
              </a:ext>
            </a:extLst>
          </p:cNvPr>
          <p:cNvPicPr>
            <a:picLocks noChangeAspect="1"/>
          </p:cNvPicPr>
          <p:nvPr/>
        </p:nvPicPr>
        <p:blipFill>
          <a:blip r:embed="rId4"/>
          <a:stretch>
            <a:fillRect/>
          </a:stretch>
        </p:blipFill>
        <p:spPr>
          <a:xfrm>
            <a:off x="7531724" y="1825625"/>
            <a:ext cx="4311132" cy="2956685"/>
          </a:xfrm>
          <a:prstGeom prst="rect">
            <a:avLst/>
          </a:prstGeom>
        </p:spPr>
      </p:pic>
    </p:spTree>
    <p:custDataLst>
      <p:tags r:id="rId1"/>
    </p:custDataLst>
    <p:extLst>
      <p:ext uri="{BB962C8B-B14F-4D97-AF65-F5344CB8AC3E}">
        <p14:creationId xmlns:p14="http://schemas.microsoft.com/office/powerpoint/2010/main" val="3609712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צפוי לנו 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579738" y="1961550"/>
            <a:ext cx="11032524" cy="4351338"/>
          </a:xfrm>
        </p:spPr>
        <p:txBody>
          <a:bodyPr>
            <a:normAutofit/>
          </a:bodyPr>
          <a:lstStyle/>
          <a:p>
            <a:pPr marL="457200" lvl="0" indent="-457200">
              <a:buClr>
                <a:srgbClr val="FB2265"/>
              </a:buClr>
              <a:buFont typeface="Arial" panose="020B0604020202020204" pitchFamily="34" charset="0"/>
              <a:buChar char="•"/>
            </a:pPr>
            <a:r>
              <a:rPr lang="he-IL" sz="3200" dirty="0">
                <a:solidFill>
                  <a:srgbClr val="424242"/>
                </a:solidFill>
              </a:rPr>
              <a:t>נצא ל"טיול", בעקבות השיר "הכל פתוח" שכתבה והלחינה נעמי שמר.</a:t>
            </a:r>
          </a:p>
          <a:p>
            <a:pPr marL="457200" lvl="0" indent="-457200">
              <a:buClr>
                <a:srgbClr val="FB2265"/>
              </a:buClr>
              <a:buFont typeface="Arial" panose="020B0604020202020204" pitchFamily="34" charset="0"/>
              <a:buChar char="•"/>
            </a:pPr>
            <a:r>
              <a:rPr lang="he-IL" sz="3200" dirty="0">
                <a:solidFill>
                  <a:srgbClr val="424242"/>
                </a:solidFill>
              </a:rPr>
              <a:t>נלמד על מקומות בארץ נעמיק במילים ובאופן הכתיבה של השיר. </a:t>
            </a:r>
          </a:p>
          <a:p>
            <a:pPr marL="457200" lvl="0" indent="-457200">
              <a:buClr>
                <a:srgbClr val="FB2265"/>
              </a:buClr>
              <a:buFont typeface="Arial" panose="020B0604020202020204" pitchFamily="34" charset="0"/>
              <a:buChar char="•"/>
            </a:pPr>
            <a:r>
              <a:rPr lang="he-IL" sz="3200" dirty="0">
                <a:solidFill>
                  <a:srgbClr val="424242"/>
                </a:solidFill>
              </a:rPr>
              <a:t>נקשר את השיר, לביוגרפיה של נעמי שמר ולחיים שלנו.</a:t>
            </a:r>
            <a:endParaRPr lang="he-IL" sz="3200" dirty="0"/>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4"/>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5"/>
          <a:stretch>
            <a:fillRect/>
          </a:stretch>
        </p:blipFill>
        <p:spPr>
          <a:xfrm>
            <a:off x="10833322" y="5810250"/>
            <a:ext cx="2082800" cy="2095500"/>
          </a:xfrm>
          <a:prstGeom prst="rect">
            <a:avLst/>
          </a:prstGeom>
        </p:spPr>
      </p:pic>
    </p:spTree>
    <p:custDataLst>
      <p:tags r:id="rId1"/>
    </p:custDataLst>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059DFF00-2C88-4281-8924-AD3F05195DF3}"/>
              </a:ext>
            </a:extLst>
          </p:cNvPr>
          <p:cNvSpPr>
            <a:spLocks noGrp="1"/>
          </p:cNvSpPr>
          <p:nvPr>
            <p:ph type="title"/>
          </p:nvPr>
        </p:nvSpPr>
        <p:spPr/>
        <p:txBody>
          <a:bodyPr/>
          <a:lstStyle/>
          <a:p>
            <a:r>
              <a:rPr lang="he-IL" dirty="0"/>
              <a:t>מפלס הכנרת </a:t>
            </a:r>
          </a:p>
        </p:txBody>
      </p:sp>
      <p:pic>
        <p:nvPicPr>
          <p:cNvPr id="7" name="מציין מיקום תוכן 6">
            <a:extLst>
              <a:ext uri="{FF2B5EF4-FFF2-40B4-BE49-F238E27FC236}">
                <a16:creationId xmlns:a16="http://schemas.microsoft.com/office/drawing/2014/main" id="{0AFAA6BD-72E8-4DCA-B93D-E06103245B1D}"/>
              </a:ext>
            </a:extLst>
          </p:cNvPr>
          <p:cNvPicPr>
            <a:picLocks noGrp="1" noChangeAspect="1"/>
          </p:cNvPicPr>
          <p:nvPr>
            <p:ph idx="1"/>
          </p:nvPr>
        </p:nvPicPr>
        <p:blipFill>
          <a:blip r:embed="rId4"/>
          <a:stretch>
            <a:fillRect/>
          </a:stretch>
        </p:blipFill>
        <p:spPr>
          <a:xfrm>
            <a:off x="3920331" y="1825625"/>
            <a:ext cx="4351338" cy="4351338"/>
          </a:xfrm>
          <a:prstGeom prst="rect">
            <a:avLst/>
          </a:prstGeom>
        </p:spPr>
      </p:pic>
      <p:sp>
        <p:nvSpPr>
          <p:cNvPr id="8" name="תיבת טקסט 7">
            <a:extLst>
              <a:ext uri="{FF2B5EF4-FFF2-40B4-BE49-F238E27FC236}">
                <a16:creationId xmlns:a16="http://schemas.microsoft.com/office/drawing/2014/main" id="{9C43046E-2328-4F73-8C8F-F15EF704188E}"/>
              </a:ext>
            </a:extLst>
          </p:cNvPr>
          <p:cNvSpPr txBox="1"/>
          <p:nvPr/>
        </p:nvSpPr>
        <p:spPr>
          <a:xfrm>
            <a:off x="8958470" y="4929809"/>
            <a:ext cx="2888973" cy="1200329"/>
          </a:xfrm>
          <a:prstGeom prst="rect">
            <a:avLst/>
          </a:prstGeom>
          <a:noFill/>
        </p:spPr>
        <p:txBody>
          <a:bodyPr wrap="square" rtlCol="1">
            <a:spAutoFit/>
          </a:bodyPr>
          <a:lstStyle/>
          <a:p>
            <a:pPr algn="r"/>
            <a:r>
              <a:rPr lang="he-IL" dirty="0">
                <a:cs typeface="Calibri" panose="020F0502020204030204" pitchFamily="34" charset="0"/>
              </a:rPr>
              <a:t>מקור התמונה: </a:t>
            </a:r>
            <a:r>
              <a:rPr lang="en-US" dirty="0"/>
              <a:t>https://www.yediot.co.il/articles/0,7340,L-5077003,00.html</a:t>
            </a:r>
            <a:endParaRPr lang="he-IL" dirty="0">
              <a:cs typeface="Calibri" panose="020F0502020204030204" pitchFamily="34" charset="0"/>
            </a:endParaRPr>
          </a:p>
        </p:txBody>
      </p:sp>
      <p:sp>
        <p:nvSpPr>
          <p:cNvPr id="2" name="מלבן 1">
            <a:extLst>
              <a:ext uri="{FF2B5EF4-FFF2-40B4-BE49-F238E27FC236}">
                <a16:creationId xmlns:a16="http://schemas.microsoft.com/office/drawing/2014/main" id="{0279070F-2E95-412E-B766-49481E613B6E}"/>
              </a:ext>
            </a:extLst>
          </p:cNvPr>
          <p:cNvSpPr/>
          <p:nvPr/>
        </p:nvSpPr>
        <p:spPr>
          <a:xfrm>
            <a:off x="4625009" y="4906396"/>
            <a:ext cx="1192695" cy="1247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3499504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3B11E6-3F2D-4F9B-B9C4-3F2F7145D7DB}"/>
              </a:ext>
            </a:extLst>
          </p:cNvPr>
          <p:cNvSpPr>
            <a:spLocks noGrp="1"/>
          </p:cNvSpPr>
          <p:nvPr>
            <p:ph type="title"/>
          </p:nvPr>
        </p:nvSpPr>
        <p:spPr/>
        <p:txBody>
          <a:bodyPr/>
          <a:lstStyle/>
          <a:p>
            <a:r>
              <a:rPr lang="he-IL" dirty="0"/>
              <a:t>בית ב</a:t>
            </a:r>
          </a:p>
        </p:txBody>
      </p:sp>
      <p:sp>
        <p:nvSpPr>
          <p:cNvPr id="4" name="תיבת טקסט 3">
            <a:extLst>
              <a:ext uri="{FF2B5EF4-FFF2-40B4-BE49-F238E27FC236}">
                <a16:creationId xmlns:a16="http://schemas.microsoft.com/office/drawing/2014/main" id="{F8ABC6EA-57F4-43C9-A6B9-FB51B4BBF73D}"/>
              </a:ext>
            </a:extLst>
          </p:cNvPr>
          <p:cNvSpPr txBox="1"/>
          <p:nvPr/>
        </p:nvSpPr>
        <p:spPr>
          <a:xfrm>
            <a:off x="5746602" y="1953639"/>
            <a:ext cx="5614988" cy="4031873"/>
          </a:xfrm>
          <a:prstGeom prst="rect">
            <a:avLst/>
          </a:prstGeom>
          <a:noFill/>
        </p:spPr>
        <p:txBody>
          <a:bodyPr wrap="square" rtlCol="1">
            <a:spAutoFit/>
          </a:bodyPr>
          <a:lstStyle/>
          <a:p>
            <a:pPr algn="r"/>
            <a:r>
              <a:rPr lang="he-IL" sz="3200" dirty="0">
                <a:solidFill>
                  <a:srgbClr val="222222"/>
                </a:solidFill>
                <a:latin typeface="Calibri" panose="020F0502020204030204" pitchFamily="34" charset="0"/>
                <a:cs typeface="Calibri" panose="020F0502020204030204" pitchFamily="34" charset="0"/>
              </a:rPr>
              <a:t>ראיתי את הסכר</a:t>
            </a:r>
          </a:p>
          <a:p>
            <a:pPr algn="r"/>
            <a:r>
              <a:rPr lang="he-IL" sz="3200" dirty="0">
                <a:solidFill>
                  <a:srgbClr val="222222"/>
                </a:solidFill>
                <a:latin typeface="Calibri" panose="020F0502020204030204" pitchFamily="34" charset="0"/>
                <a:cs typeface="Calibri" panose="020F0502020204030204" pitchFamily="34" charset="0"/>
              </a:rPr>
              <a:t> פתוח לרווחה</a:t>
            </a:r>
            <a:br>
              <a:rPr lang="he-IL" sz="3200" dirty="0">
                <a:latin typeface="Calibri" panose="020F0502020204030204" pitchFamily="34" charset="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וכל שפעת המים </a:t>
            </a:r>
          </a:p>
          <a:p>
            <a:pPr algn="r"/>
            <a:r>
              <a:rPr lang="he-IL" sz="3200" dirty="0">
                <a:solidFill>
                  <a:srgbClr val="222222"/>
                </a:solidFill>
                <a:latin typeface="Calibri" panose="020F0502020204030204" pitchFamily="34" charset="0"/>
                <a:cs typeface="Calibri" panose="020F0502020204030204" pitchFamily="34" charset="0"/>
              </a:rPr>
              <a:t>נוהרת בשמחה</a:t>
            </a:r>
            <a:br>
              <a:rPr lang="he-IL" sz="3200" dirty="0">
                <a:latin typeface="Calibri" panose="020F0502020204030204" pitchFamily="34" charset="0"/>
                <a:cs typeface="Calibri" panose="020F0502020204030204" pitchFamily="34" charset="0"/>
              </a:rPr>
            </a:br>
            <a:endParaRPr lang="he-IL" sz="3200" dirty="0">
              <a:latin typeface="Calibri" panose="020F0502020204030204" pitchFamily="34" charset="0"/>
              <a:cs typeface="Calibri" panose="020F0502020204030204" pitchFamily="34" charset="0"/>
            </a:endParaRPr>
          </a:p>
          <a:p>
            <a:pPr algn="r"/>
            <a:r>
              <a:rPr lang="he-IL" sz="3200" dirty="0">
                <a:solidFill>
                  <a:srgbClr val="222222"/>
                </a:solidFill>
                <a:latin typeface="Calibri" panose="020F0502020204030204" pitchFamily="34" charset="0"/>
                <a:cs typeface="Calibri" panose="020F0502020204030204" pitchFamily="34" charset="0"/>
              </a:rPr>
              <a:t>חשבתי לעצמי </a:t>
            </a:r>
          </a:p>
          <a:p>
            <a:pPr algn="r"/>
            <a:r>
              <a:rPr lang="he-IL" sz="3200" dirty="0" err="1">
                <a:solidFill>
                  <a:srgbClr val="222222"/>
                </a:solidFill>
                <a:latin typeface="Calibri" panose="020F0502020204030204" pitchFamily="34" charset="0"/>
                <a:cs typeface="Calibri" panose="020F0502020204030204" pitchFamily="34" charset="0"/>
              </a:rPr>
              <a:t>הכל</a:t>
            </a:r>
            <a:r>
              <a:rPr lang="he-IL" sz="3200" dirty="0">
                <a:solidFill>
                  <a:srgbClr val="222222"/>
                </a:solidFill>
                <a:latin typeface="Calibri" panose="020F0502020204030204" pitchFamily="34" charset="0"/>
                <a:cs typeface="Calibri" panose="020F0502020204030204" pitchFamily="34" charset="0"/>
              </a:rPr>
              <a:t> עוד אפשרי</a:t>
            </a:r>
            <a:br>
              <a:rPr lang="he-IL" sz="3200" dirty="0">
                <a:latin typeface="Calibri" panose="020F0502020204030204" pitchFamily="34" charset="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כל עוד אנחנו כאן שרים</a:t>
            </a:r>
            <a:endParaRPr lang="he-IL" sz="3200" dirty="0">
              <a:latin typeface="Calibri" panose="020F0502020204030204" pitchFamily="34" charset="0"/>
              <a:cs typeface="Calibri" panose="020F0502020204030204" pitchFamily="34" charset="0"/>
            </a:endParaRPr>
          </a:p>
        </p:txBody>
      </p:sp>
      <p:sp>
        <p:nvSpPr>
          <p:cNvPr id="7" name="תיבת טקסט 6">
            <a:extLst>
              <a:ext uri="{FF2B5EF4-FFF2-40B4-BE49-F238E27FC236}">
                <a16:creationId xmlns:a16="http://schemas.microsoft.com/office/drawing/2014/main" id="{3324D530-90DB-42AC-A3FF-BEAFD4E52E4E}"/>
              </a:ext>
            </a:extLst>
          </p:cNvPr>
          <p:cNvSpPr txBox="1"/>
          <p:nvPr/>
        </p:nvSpPr>
        <p:spPr>
          <a:xfrm>
            <a:off x="622853" y="2435087"/>
            <a:ext cx="4442526" cy="2062103"/>
          </a:xfrm>
          <a:prstGeom prst="rect">
            <a:avLst/>
          </a:prstGeom>
          <a:noFill/>
        </p:spPr>
        <p:txBody>
          <a:bodyPr wrap="square" rtlCol="1">
            <a:spAutoFit/>
          </a:bodyPr>
          <a:lstStyle/>
          <a:p>
            <a:pPr lvl="0" algn="r" rtl="1">
              <a:spcBef>
                <a:spcPts val="800"/>
              </a:spcBef>
            </a:pPr>
            <a:r>
              <a:rPr lang="he-IL" sz="3200" dirty="0">
                <a:solidFill>
                  <a:srgbClr val="424242"/>
                </a:solidFill>
                <a:latin typeface="Calibri" panose="020F0502020204030204" pitchFamily="34" charset="0"/>
                <a:cs typeface="Calibri" panose="020F0502020204030204" pitchFamily="34" charset="0"/>
              </a:rPr>
              <a:t>הכל פתוח עוד לא מאוחר</a:t>
            </a:r>
            <a:br>
              <a:rPr lang="he-IL" sz="3200" dirty="0">
                <a:solidFill>
                  <a:srgbClr val="424242"/>
                </a:solidFill>
                <a:latin typeface="Calibri" panose="020F0502020204030204" pitchFamily="34" charset="0"/>
                <a:cs typeface="Calibri" panose="020F0502020204030204" pitchFamily="34" charset="0"/>
              </a:rPr>
            </a:br>
            <a:r>
              <a:rPr lang="he-IL" sz="3200" dirty="0">
                <a:solidFill>
                  <a:srgbClr val="424242"/>
                </a:solidFill>
                <a:latin typeface="Calibri" panose="020F0502020204030204" pitchFamily="34" charset="0"/>
                <a:cs typeface="Calibri" panose="020F0502020204030204" pitchFamily="34" charset="0"/>
              </a:rPr>
              <a:t>מצב-הרוח ישתפר מחר</a:t>
            </a:r>
            <a:br>
              <a:rPr lang="he-IL" sz="3200" dirty="0">
                <a:solidFill>
                  <a:srgbClr val="424242"/>
                </a:solidFill>
                <a:latin typeface="Calibri" panose="020F0502020204030204" pitchFamily="34" charset="0"/>
                <a:cs typeface="Calibri" panose="020F0502020204030204" pitchFamily="34" charset="0"/>
              </a:rPr>
            </a:br>
            <a:r>
              <a:rPr lang="he-IL" sz="3200" dirty="0">
                <a:solidFill>
                  <a:srgbClr val="424242"/>
                </a:solidFill>
                <a:latin typeface="Calibri" panose="020F0502020204030204" pitchFamily="34" charset="0"/>
                <a:cs typeface="Calibri" panose="020F0502020204030204" pitchFamily="34" charset="0"/>
              </a:rPr>
              <a:t>זה יתכן - זה אפשרי</a:t>
            </a:r>
            <a:br>
              <a:rPr lang="he-IL" sz="3200" dirty="0">
                <a:solidFill>
                  <a:srgbClr val="424242"/>
                </a:solidFill>
                <a:latin typeface="Calibri" panose="020F0502020204030204" pitchFamily="34" charset="0"/>
                <a:cs typeface="Calibri" panose="020F0502020204030204" pitchFamily="34" charset="0"/>
              </a:rPr>
            </a:br>
            <a:r>
              <a:rPr lang="he-IL" sz="3200" dirty="0">
                <a:solidFill>
                  <a:srgbClr val="424242"/>
                </a:solidFill>
                <a:latin typeface="Calibri" panose="020F0502020204030204" pitchFamily="34" charset="0"/>
                <a:cs typeface="Calibri" panose="020F0502020204030204" pitchFamily="34" charset="0"/>
              </a:rPr>
              <a:t>כל עוד אנחנו כאן שרים</a:t>
            </a:r>
          </a:p>
        </p:txBody>
      </p:sp>
      <p:sp>
        <p:nvSpPr>
          <p:cNvPr id="3" name="מלבן: פינות מעוגלות 2">
            <a:extLst>
              <a:ext uri="{FF2B5EF4-FFF2-40B4-BE49-F238E27FC236}">
                <a16:creationId xmlns:a16="http://schemas.microsoft.com/office/drawing/2014/main" id="{31859488-346E-4163-9385-F74C1EE00F3E}"/>
              </a:ext>
            </a:extLst>
          </p:cNvPr>
          <p:cNvSpPr/>
          <p:nvPr/>
        </p:nvSpPr>
        <p:spPr>
          <a:xfrm>
            <a:off x="8557146" y="1911966"/>
            <a:ext cx="2804443" cy="103105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6" name="מלבן: פינות מעוגלות 5">
            <a:extLst>
              <a:ext uri="{FF2B5EF4-FFF2-40B4-BE49-F238E27FC236}">
                <a16:creationId xmlns:a16="http://schemas.microsoft.com/office/drawing/2014/main" id="{F27F8329-46CA-42FF-9FEE-786CC6B20EE1}"/>
              </a:ext>
            </a:extLst>
          </p:cNvPr>
          <p:cNvSpPr/>
          <p:nvPr/>
        </p:nvSpPr>
        <p:spPr>
          <a:xfrm>
            <a:off x="1078174" y="2888426"/>
            <a:ext cx="3987206" cy="57771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2095995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3B11E6-3F2D-4F9B-B9C4-3F2F7145D7DB}"/>
              </a:ext>
            </a:extLst>
          </p:cNvPr>
          <p:cNvSpPr>
            <a:spLocks noGrp="1"/>
          </p:cNvSpPr>
          <p:nvPr>
            <p:ph type="title"/>
          </p:nvPr>
        </p:nvSpPr>
        <p:spPr/>
        <p:txBody>
          <a:bodyPr/>
          <a:lstStyle/>
          <a:p>
            <a:r>
              <a:rPr lang="he-IL" dirty="0"/>
              <a:t>בית ב</a:t>
            </a:r>
          </a:p>
        </p:txBody>
      </p:sp>
      <p:sp>
        <p:nvSpPr>
          <p:cNvPr id="4" name="תיבת טקסט 3">
            <a:extLst>
              <a:ext uri="{FF2B5EF4-FFF2-40B4-BE49-F238E27FC236}">
                <a16:creationId xmlns:a16="http://schemas.microsoft.com/office/drawing/2014/main" id="{F8ABC6EA-57F4-43C9-A6B9-FB51B4BBF73D}"/>
              </a:ext>
            </a:extLst>
          </p:cNvPr>
          <p:cNvSpPr txBox="1"/>
          <p:nvPr/>
        </p:nvSpPr>
        <p:spPr>
          <a:xfrm>
            <a:off x="5746602" y="1857375"/>
            <a:ext cx="5614988" cy="4031873"/>
          </a:xfrm>
          <a:prstGeom prst="rect">
            <a:avLst/>
          </a:prstGeom>
          <a:noFill/>
        </p:spPr>
        <p:txBody>
          <a:bodyPr wrap="square" rtlCol="1">
            <a:spAutoFit/>
          </a:bodyPr>
          <a:lstStyle/>
          <a:p>
            <a:pPr algn="r"/>
            <a:r>
              <a:rPr lang="he-IL" sz="3200" dirty="0">
                <a:solidFill>
                  <a:srgbClr val="222222"/>
                </a:solidFill>
                <a:cs typeface="Calibri" panose="020F0502020204030204" pitchFamily="34" charset="0"/>
              </a:rPr>
              <a:t>ראיתי את הסכר</a:t>
            </a:r>
          </a:p>
          <a:p>
            <a:pPr algn="r"/>
            <a:r>
              <a:rPr lang="he-IL" sz="3200" dirty="0">
                <a:solidFill>
                  <a:srgbClr val="222222"/>
                </a:solidFill>
                <a:cs typeface="Calibri" panose="020F0502020204030204" pitchFamily="34" charset="0"/>
              </a:rPr>
              <a:t> פתוח לרווחה</a:t>
            </a:r>
            <a:br>
              <a:rPr lang="he-IL" sz="3200" dirty="0">
                <a:cs typeface="Calibri" panose="020F0502020204030204" pitchFamily="34" charset="0"/>
              </a:rPr>
            </a:br>
            <a:r>
              <a:rPr lang="he-IL" sz="3200" dirty="0">
                <a:solidFill>
                  <a:srgbClr val="222222"/>
                </a:solidFill>
                <a:cs typeface="Calibri" panose="020F0502020204030204" pitchFamily="34" charset="0"/>
              </a:rPr>
              <a:t>וכל שפעת המים</a:t>
            </a:r>
          </a:p>
          <a:p>
            <a:pPr algn="r"/>
            <a:r>
              <a:rPr lang="he-IL" sz="3200" dirty="0">
                <a:solidFill>
                  <a:srgbClr val="222222"/>
                </a:solidFill>
                <a:cs typeface="Calibri" panose="020F0502020204030204" pitchFamily="34" charset="0"/>
              </a:rPr>
              <a:t>נוהרת בשמחה</a:t>
            </a:r>
            <a:br>
              <a:rPr lang="he-IL" sz="3200" dirty="0">
                <a:cs typeface="Calibri" panose="020F0502020204030204" pitchFamily="34" charset="0"/>
              </a:rPr>
            </a:br>
            <a:endParaRPr lang="he-IL" sz="3200" dirty="0">
              <a:cs typeface="Calibri" panose="020F0502020204030204" pitchFamily="34" charset="0"/>
            </a:endParaRPr>
          </a:p>
          <a:p>
            <a:pPr algn="r"/>
            <a:r>
              <a:rPr lang="he-IL" sz="3200" dirty="0">
                <a:solidFill>
                  <a:srgbClr val="222222"/>
                </a:solidFill>
                <a:cs typeface="Calibri" panose="020F0502020204030204" pitchFamily="34" charset="0"/>
              </a:rPr>
              <a:t>חשבתי לעצמי </a:t>
            </a:r>
          </a:p>
          <a:p>
            <a:pPr algn="r"/>
            <a:r>
              <a:rPr lang="he-IL" sz="3200" dirty="0" err="1">
                <a:solidFill>
                  <a:srgbClr val="222222"/>
                </a:solidFill>
                <a:cs typeface="Calibri" panose="020F0502020204030204" pitchFamily="34" charset="0"/>
              </a:rPr>
              <a:t>הכל</a:t>
            </a:r>
            <a:r>
              <a:rPr lang="he-IL" sz="3200" dirty="0">
                <a:solidFill>
                  <a:srgbClr val="222222"/>
                </a:solidFill>
                <a:cs typeface="Calibri" panose="020F0502020204030204" pitchFamily="34" charset="0"/>
              </a:rPr>
              <a:t> עוד אפשרי</a:t>
            </a:r>
            <a:br>
              <a:rPr lang="he-IL" sz="3200" dirty="0">
                <a:cs typeface="Calibri" panose="020F0502020204030204" pitchFamily="34" charset="0"/>
              </a:rPr>
            </a:br>
            <a:r>
              <a:rPr lang="he-IL" sz="3200" dirty="0">
                <a:solidFill>
                  <a:srgbClr val="222222"/>
                </a:solidFill>
                <a:cs typeface="Calibri" panose="020F0502020204030204" pitchFamily="34" charset="0"/>
              </a:rPr>
              <a:t>כל עוד אנחנו כאן שרים</a:t>
            </a:r>
            <a:endParaRPr lang="he-IL" sz="3200" dirty="0">
              <a:cs typeface="Calibri" panose="020F0502020204030204" pitchFamily="34" charset="0"/>
            </a:endParaRPr>
          </a:p>
        </p:txBody>
      </p:sp>
      <p:sp>
        <p:nvSpPr>
          <p:cNvPr id="7" name="תיבת טקסט 6">
            <a:extLst>
              <a:ext uri="{FF2B5EF4-FFF2-40B4-BE49-F238E27FC236}">
                <a16:creationId xmlns:a16="http://schemas.microsoft.com/office/drawing/2014/main" id="{3324D530-90DB-42AC-A3FF-BEAFD4E52E4E}"/>
              </a:ext>
            </a:extLst>
          </p:cNvPr>
          <p:cNvSpPr txBox="1"/>
          <p:nvPr/>
        </p:nvSpPr>
        <p:spPr>
          <a:xfrm>
            <a:off x="622853" y="2435087"/>
            <a:ext cx="4442526" cy="2062103"/>
          </a:xfrm>
          <a:prstGeom prst="rect">
            <a:avLst/>
          </a:prstGeom>
          <a:noFill/>
        </p:spPr>
        <p:txBody>
          <a:bodyPr wrap="square" rtlCol="1">
            <a:spAutoFit/>
          </a:bodyPr>
          <a:lstStyle/>
          <a:p>
            <a:pPr lvl="0" algn="r" rtl="1">
              <a:spcBef>
                <a:spcPts val="800"/>
              </a:spcBef>
            </a:pPr>
            <a:r>
              <a:rPr lang="he-IL" sz="3200" dirty="0">
                <a:solidFill>
                  <a:srgbClr val="424242"/>
                </a:solidFill>
                <a:cs typeface="Calibri" panose="020F0502020204030204" pitchFamily="34" charset="0"/>
              </a:rPr>
              <a:t>הכל פתוח עוד לא מאוחר</a:t>
            </a:r>
            <a:br>
              <a:rPr lang="he-IL" sz="3200" dirty="0">
                <a:solidFill>
                  <a:srgbClr val="424242"/>
                </a:solidFill>
                <a:cs typeface="Calibri" panose="020F0502020204030204" pitchFamily="34" charset="0"/>
              </a:rPr>
            </a:br>
            <a:r>
              <a:rPr lang="he-IL" sz="3200" dirty="0">
                <a:solidFill>
                  <a:srgbClr val="424242"/>
                </a:solidFill>
                <a:cs typeface="Calibri" panose="020F0502020204030204" pitchFamily="34" charset="0"/>
              </a:rPr>
              <a:t>מצב-הרוח ישתפר מחר</a:t>
            </a:r>
            <a:br>
              <a:rPr lang="he-IL" sz="3200" dirty="0">
                <a:solidFill>
                  <a:srgbClr val="424242"/>
                </a:solidFill>
                <a:cs typeface="Calibri" panose="020F0502020204030204" pitchFamily="34" charset="0"/>
              </a:rPr>
            </a:br>
            <a:r>
              <a:rPr lang="he-IL" sz="3200" dirty="0">
                <a:solidFill>
                  <a:srgbClr val="424242"/>
                </a:solidFill>
                <a:cs typeface="Calibri" panose="020F0502020204030204" pitchFamily="34" charset="0"/>
              </a:rPr>
              <a:t>זה יתכן - זה אפשרי</a:t>
            </a:r>
            <a:br>
              <a:rPr lang="he-IL" sz="3200" dirty="0">
                <a:solidFill>
                  <a:srgbClr val="424242"/>
                </a:solidFill>
                <a:cs typeface="Calibri" panose="020F0502020204030204" pitchFamily="34" charset="0"/>
              </a:rPr>
            </a:br>
            <a:r>
              <a:rPr lang="he-IL" sz="3200" dirty="0">
                <a:solidFill>
                  <a:srgbClr val="424242"/>
                </a:solidFill>
                <a:cs typeface="Calibri" panose="020F0502020204030204" pitchFamily="34" charset="0"/>
              </a:rPr>
              <a:t>כל עוד אנחנו כאן שרים</a:t>
            </a:r>
          </a:p>
        </p:txBody>
      </p:sp>
      <p:sp>
        <p:nvSpPr>
          <p:cNvPr id="3" name="מלבן: פינות מעוגלות 2">
            <a:extLst>
              <a:ext uri="{FF2B5EF4-FFF2-40B4-BE49-F238E27FC236}">
                <a16:creationId xmlns:a16="http://schemas.microsoft.com/office/drawing/2014/main" id="{31859488-346E-4163-9385-F74C1EE00F3E}"/>
              </a:ext>
            </a:extLst>
          </p:cNvPr>
          <p:cNvSpPr/>
          <p:nvPr/>
        </p:nvSpPr>
        <p:spPr>
          <a:xfrm>
            <a:off x="6096000" y="1857375"/>
            <a:ext cx="5265590" cy="109786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5" name="מלבן: פינות מעוגלות 4">
            <a:extLst>
              <a:ext uri="{FF2B5EF4-FFF2-40B4-BE49-F238E27FC236}">
                <a16:creationId xmlns:a16="http://schemas.microsoft.com/office/drawing/2014/main" id="{A48DD956-6A1C-4D54-9636-1351F2F96D19}"/>
              </a:ext>
            </a:extLst>
          </p:cNvPr>
          <p:cNvSpPr/>
          <p:nvPr/>
        </p:nvSpPr>
        <p:spPr>
          <a:xfrm>
            <a:off x="1177727" y="4696553"/>
            <a:ext cx="3807725" cy="1192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cs typeface="Calibri" panose="020F0502020204030204" pitchFamily="34" charset="0"/>
              </a:rPr>
              <a:t>מה פרוש המשפט?  </a:t>
            </a:r>
          </a:p>
        </p:txBody>
      </p:sp>
    </p:spTree>
    <p:custDataLst>
      <p:tags r:id="rId1"/>
    </p:custDataLst>
    <p:extLst>
      <p:ext uri="{BB962C8B-B14F-4D97-AF65-F5344CB8AC3E}">
        <p14:creationId xmlns:p14="http://schemas.microsoft.com/office/powerpoint/2010/main" val="885416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3B11E6-3F2D-4F9B-B9C4-3F2F7145D7DB}"/>
              </a:ext>
            </a:extLst>
          </p:cNvPr>
          <p:cNvSpPr>
            <a:spLocks noGrp="1"/>
          </p:cNvSpPr>
          <p:nvPr>
            <p:ph type="title"/>
          </p:nvPr>
        </p:nvSpPr>
        <p:spPr/>
        <p:txBody>
          <a:bodyPr/>
          <a:lstStyle/>
          <a:p>
            <a:r>
              <a:rPr lang="he-IL" dirty="0"/>
              <a:t>בית ב</a:t>
            </a:r>
          </a:p>
        </p:txBody>
      </p:sp>
      <p:sp>
        <p:nvSpPr>
          <p:cNvPr id="4" name="תיבת טקסט 3">
            <a:extLst>
              <a:ext uri="{FF2B5EF4-FFF2-40B4-BE49-F238E27FC236}">
                <a16:creationId xmlns:a16="http://schemas.microsoft.com/office/drawing/2014/main" id="{F8ABC6EA-57F4-43C9-A6B9-FB51B4BBF73D}"/>
              </a:ext>
            </a:extLst>
          </p:cNvPr>
          <p:cNvSpPr txBox="1"/>
          <p:nvPr/>
        </p:nvSpPr>
        <p:spPr>
          <a:xfrm>
            <a:off x="2557670" y="1857375"/>
            <a:ext cx="8803920" cy="4401205"/>
          </a:xfrm>
          <a:prstGeom prst="rect">
            <a:avLst/>
          </a:prstGeom>
          <a:noFill/>
        </p:spPr>
        <p:txBody>
          <a:bodyPr wrap="square" rtlCol="1">
            <a:spAutoFit/>
          </a:bodyPr>
          <a:lstStyle/>
          <a:p>
            <a:pPr algn="r"/>
            <a:r>
              <a:rPr lang="he-IL" sz="3200" dirty="0">
                <a:solidFill>
                  <a:srgbClr val="222222"/>
                </a:solidFill>
                <a:latin typeface="Calibri" panose="020F0502020204030204" pitchFamily="34" charset="0"/>
                <a:cs typeface="Calibri" panose="020F0502020204030204" pitchFamily="34" charset="0"/>
              </a:rPr>
              <a:t>ראיתי את הסכר</a:t>
            </a:r>
          </a:p>
          <a:p>
            <a:pPr algn="r"/>
            <a:r>
              <a:rPr lang="he-IL" sz="3200" dirty="0">
                <a:solidFill>
                  <a:srgbClr val="222222"/>
                </a:solidFill>
                <a:latin typeface="Calibri" panose="020F0502020204030204" pitchFamily="34" charset="0"/>
                <a:cs typeface="Calibri" panose="020F0502020204030204" pitchFamily="34" charset="0"/>
              </a:rPr>
              <a:t> פתוח לרווחה</a:t>
            </a:r>
            <a:br>
              <a:rPr lang="he-IL" sz="3200" dirty="0">
                <a:cs typeface="Calibri" panose="020F0502020204030204" pitchFamily="34" charset="0"/>
              </a:rPr>
            </a:br>
            <a:r>
              <a:rPr lang="he-IL" sz="4400" dirty="0">
                <a:solidFill>
                  <a:srgbClr val="222222"/>
                </a:solidFill>
                <a:latin typeface="Calibri" panose="020F0502020204030204" pitchFamily="34" charset="0"/>
                <a:cs typeface="Calibri" panose="020F0502020204030204" pitchFamily="34" charset="0"/>
              </a:rPr>
              <a:t>וכל שפעת המים </a:t>
            </a:r>
          </a:p>
          <a:p>
            <a:pPr algn="r"/>
            <a:r>
              <a:rPr lang="he-IL" sz="4400" dirty="0">
                <a:solidFill>
                  <a:srgbClr val="222222"/>
                </a:solidFill>
                <a:latin typeface="Calibri" panose="020F0502020204030204" pitchFamily="34" charset="0"/>
                <a:cs typeface="Calibri" panose="020F0502020204030204" pitchFamily="34" charset="0"/>
              </a:rPr>
              <a:t>נ והרת בשמחה</a:t>
            </a:r>
            <a:r>
              <a:rPr lang="he-IL" sz="3200" dirty="0">
                <a:solidFill>
                  <a:srgbClr val="222222"/>
                </a:solidFill>
                <a:latin typeface="Calibri" panose="020F0502020204030204" pitchFamily="34" charset="0"/>
                <a:cs typeface="Calibri" panose="020F0502020204030204" pitchFamily="34" charset="0"/>
              </a:rPr>
              <a:t>,</a:t>
            </a:r>
            <a:br>
              <a:rPr lang="he-IL" sz="3200" dirty="0">
                <a:cs typeface="Calibri" panose="020F0502020204030204" pitchFamily="34" charset="0"/>
              </a:rPr>
            </a:br>
            <a:endParaRPr lang="he-IL" sz="3200" dirty="0">
              <a:cs typeface="Calibri" panose="020F0502020204030204" pitchFamily="34" charset="0"/>
            </a:endParaRPr>
          </a:p>
          <a:p>
            <a:pPr algn="r"/>
            <a:r>
              <a:rPr lang="he-IL" sz="3200" dirty="0">
                <a:solidFill>
                  <a:srgbClr val="222222"/>
                </a:solidFill>
                <a:latin typeface="Calibri" panose="020F0502020204030204" pitchFamily="34" charset="0"/>
                <a:cs typeface="Calibri" panose="020F0502020204030204" pitchFamily="34" charset="0"/>
              </a:rPr>
              <a:t>חשבתי לעצמי </a:t>
            </a:r>
          </a:p>
          <a:p>
            <a:pPr algn="r"/>
            <a:r>
              <a:rPr lang="he-IL" sz="3200" dirty="0" err="1">
                <a:solidFill>
                  <a:srgbClr val="222222"/>
                </a:solidFill>
                <a:latin typeface="Calibri" panose="020F0502020204030204" pitchFamily="34" charset="0"/>
                <a:cs typeface="Calibri" panose="020F0502020204030204" pitchFamily="34" charset="0"/>
              </a:rPr>
              <a:t>הכל</a:t>
            </a:r>
            <a:r>
              <a:rPr lang="he-IL" sz="3200" dirty="0">
                <a:solidFill>
                  <a:srgbClr val="222222"/>
                </a:solidFill>
                <a:latin typeface="Calibri" panose="020F0502020204030204" pitchFamily="34" charset="0"/>
                <a:cs typeface="Calibri" panose="020F0502020204030204" pitchFamily="34" charset="0"/>
              </a:rPr>
              <a:t> עוד אפשרי</a:t>
            </a:r>
            <a:br>
              <a:rPr lang="he-IL" sz="3200" dirty="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כל עוד אנחנו כאן שרים.</a:t>
            </a:r>
            <a:endParaRPr lang="he-IL" sz="3200" dirty="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31859488-346E-4163-9385-F74C1EE00F3E}"/>
              </a:ext>
            </a:extLst>
          </p:cNvPr>
          <p:cNvSpPr/>
          <p:nvPr/>
        </p:nvSpPr>
        <p:spPr>
          <a:xfrm>
            <a:off x="4134678" y="3028606"/>
            <a:ext cx="7226912" cy="123859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5" name="סימן כפל 4">
            <a:extLst>
              <a:ext uri="{FF2B5EF4-FFF2-40B4-BE49-F238E27FC236}">
                <a16:creationId xmlns:a16="http://schemas.microsoft.com/office/drawing/2014/main" id="{6CA9E3CD-2250-4881-94C9-073FC3C02001}"/>
              </a:ext>
            </a:extLst>
          </p:cNvPr>
          <p:cNvSpPr/>
          <p:nvPr/>
        </p:nvSpPr>
        <p:spPr>
          <a:xfrm>
            <a:off x="9064487" y="3028606"/>
            <a:ext cx="450575" cy="520148"/>
          </a:xfrm>
          <a:prstGeom prst="mathMultiply">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8" name="סימן כפל 7">
            <a:extLst>
              <a:ext uri="{FF2B5EF4-FFF2-40B4-BE49-F238E27FC236}">
                <a16:creationId xmlns:a16="http://schemas.microsoft.com/office/drawing/2014/main" id="{B463F780-E50E-420B-B569-5FCAF1FD6853}"/>
              </a:ext>
            </a:extLst>
          </p:cNvPr>
          <p:cNvSpPr/>
          <p:nvPr/>
        </p:nvSpPr>
        <p:spPr>
          <a:xfrm>
            <a:off x="9677356" y="3684782"/>
            <a:ext cx="450575" cy="520148"/>
          </a:xfrm>
          <a:prstGeom prst="mathMultiply">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9" name="סימן כפל 8">
            <a:extLst>
              <a:ext uri="{FF2B5EF4-FFF2-40B4-BE49-F238E27FC236}">
                <a16:creationId xmlns:a16="http://schemas.microsoft.com/office/drawing/2014/main" id="{BD4FA29A-D7D5-4B46-93FB-E30E367BEA6E}"/>
              </a:ext>
            </a:extLst>
          </p:cNvPr>
          <p:cNvSpPr/>
          <p:nvPr/>
        </p:nvSpPr>
        <p:spPr>
          <a:xfrm>
            <a:off x="10691147" y="3647903"/>
            <a:ext cx="289311" cy="520148"/>
          </a:xfrm>
          <a:prstGeom prst="mathMultiply">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2053637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27BFAAD-AAA8-401E-A27C-CFA061CF77E9}"/>
              </a:ext>
            </a:extLst>
          </p:cNvPr>
          <p:cNvSpPr>
            <a:spLocks noGrp="1"/>
          </p:cNvSpPr>
          <p:nvPr>
            <p:ph type="title"/>
          </p:nvPr>
        </p:nvSpPr>
        <p:spPr>
          <a:xfrm>
            <a:off x="3081590" y="310012"/>
            <a:ext cx="8280000" cy="1052945"/>
          </a:xfrm>
        </p:spPr>
        <p:txBody>
          <a:bodyPr anchor="ctr">
            <a:normAutofit/>
          </a:bodyPr>
          <a:lstStyle/>
          <a:p>
            <a:r>
              <a:rPr lang="he-IL" dirty="0"/>
              <a:t>בית ג</a:t>
            </a:r>
          </a:p>
        </p:txBody>
      </p:sp>
      <p:sp>
        <p:nvSpPr>
          <p:cNvPr id="7" name="תיבת טקסט 6">
            <a:extLst>
              <a:ext uri="{FF2B5EF4-FFF2-40B4-BE49-F238E27FC236}">
                <a16:creationId xmlns:a16="http://schemas.microsoft.com/office/drawing/2014/main" id="{A674018F-A00A-4774-B335-D8D29AAEDCAC}"/>
              </a:ext>
            </a:extLst>
          </p:cNvPr>
          <p:cNvSpPr txBox="1"/>
          <p:nvPr/>
        </p:nvSpPr>
        <p:spPr>
          <a:xfrm>
            <a:off x="3914775" y="2528888"/>
            <a:ext cx="7029450" cy="4031873"/>
          </a:xfrm>
          <a:prstGeom prst="rect">
            <a:avLst/>
          </a:prstGeom>
          <a:noFill/>
        </p:spPr>
        <p:txBody>
          <a:bodyPr wrap="square" rtlCol="1">
            <a:spAutoFit/>
          </a:bodyPr>
          <a:lstStyle/>
          <a:p>
            <a:pPr algn="r"/>
            <a:r>
              <a:rPr lang="he-IL" sz="3200" dirty="0">
                <a:solidFill>
                  <a:srgbClr val="222222"/>
                </a:solidFill>
                <a:latin typeface="Calibri" panose="020F0502020204030204" pitchFamily="34" charset="0"/>
                <a:cs typeface="Calibri" panose="020F0502020204030204" pitchFamily="34" charset="0"/>
              </a:rPr>
              <a:t>הייתי בעפולה </a:t>
            </a:r>
          </a:p>
          <a:p>
            <a:pPr algn="r"/>
            <a:r>
              <a:rPr lang="he-IL" sz="3200" dirty="0">
                <a:solidFill>
                  <a:srgbClr val="222222"/>
                </a:solidFill>
                <a:latin typeface="Calibri" panose="020F0502020204030204" pitchFamily="34" charset="0"/>
                <a:cs typeface="Calibri" panose="020F0502020204030204" pitchFamily="34" charset="0"/>
              </a:rPr>
              <a:t>הייתי באילת</a:t>
            </a:r>
            <a:br>
              <a:rPr lang="he-IL" sz="3200" dirty="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ובשמורת- החולה</a:t>
            </a:r>
          </a:p>
          <a:p>
            <a:pPr algn="r"/>
            <a:r>
              <a:rPr lang="he-IL" sz="3200" dirty="0">
                <a:solidFill>
                  <a:srgbClr val="222222"/>
                </a:solidFill>
                <a:latin typeface="Calibri" panose="020F0502020204030204" pitchFamily="34" charset="0"/>
                <a:cs typeface="Calibri" panose="020F0502020204030204" pitchFamily="34" charset="0"/>
              </a:rPr>
              <a:t>מצאתי לי מקלט,</a:t>
            </a:r>
            <a:br>
              <a:rPr lang="he-IL" sz="3200" dirty="0">
                <a:cs typeface="Calibri" panose="020F0502020204030204" pitchFamily="34" charset="0"/>
              </a:rPr>
            </a:br>
            <a:endParaRPr lang="he-IL" sz="3200" dirty="0">
              <a:cs typeface="Calibri" panose="020F0502020204030204" pitchFamily="34" charset="0"/>
            </a:endParaRPr>
          </a:p>
          <a:p>
            <a:pPr algn="r"/>
            <a:r>
              <a:rPr lang="he-IL" sz="3200" dirty="0">
                <a:solidFill>
                  <a:srgbClr val="222222"/>
                </a:solidFill>
                <a:latin typeface="Calibri" panose="020F0502020204030204" pitchFamily="34" charset="0"/>
                <a:cs typeface="Calibri" panose="020F0502020204030204" pitchFamily="34" charset="0"/>
              </a:rPr>
              <a:t>חשבתי לעצמי </a:t>
            </a:r>
          </a:p>
          <a:p>
            <a:pPr algn="r"/>
            <a:r>
              <a:rPr lang="he-IL" sz="3200" dirty="0" err="1">
                <a:solidFill>
                  <a:srgbClr val="222222"/>
                </a:solidFill>
                <a:latin typeface="Calibri" panose="020F0502020204030204" pitchFamily="34" charset="0"/>
                <a:cs typeface="Calibri" panose="020F0502020204030204" pitchFamily="34" charset="0"/>
              </a:rPr>
              <a:t>הכל</a:t>
            </a:r>
            <a:r>
              <a:rPr lang="he-IL" sz="3200" dirty="0">
                <a:solidFill>
                  <a:srgbClr val="222222"/>
                </a:solidFill>
                <a:latin typeface="Calibri" panose="020F0502020204030204" pitchFamily="34" charset="0"/>
                <a:cs typeface="Calibri" panose="020F0502020204030204" pitchFamily="34" charset="0"/>
              </a:rPr>
              <a:t> עוד אפשרי</a:t>
            </a:r>
            <a:br>
              <a:rPr lang="he-IL" sz="3200" dirty="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כל עוד אנחנו כאן שרים</a:t>
            </a:r>
            <a:endParaRPr lang="he-IL" sz="3200" dirty="0">
              <a:cs typeface="Calibri" panose="020F0502020204030204" pitchFamily="34" charset="0"/>
            </a:endParaRPr>
          </a:p>
        </p:txBody>
      </p:sp>
    </p:spTree>
    <p:custDataLst>
      <p:tags r:id="rId1"/>
    </p:custDataLst>
    <p:extLst>
      <p:ext uri="{BB962C8B-B14F-4D97-AF65-F5344CB8AC3E}">
        <p14:creationId xmlns:p14="http://schemas.microsoft.com/office/powerpoint/2010/main" val="1155690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27BFAAD-AAA8-401E-A27C-CFA061CF77E9}"/>
              </a:ext>
            </a:extLst>
          </p:cNvPr>
          <p:cNvSpPr>
            <a:spLocks noGrp="1"/>
          </p:cNvSpPr>
          <p:nvPr>
            <p:ph type="title"/>
          </p:nvPr>
        </p:nvSpPr>
        <p:spPr>
          <a:xfrm>
            <a:off x="3081590" y="310012"/>
            <a:ext cx="8280000" cy="1052945"/>
          </a:xfrm>
        </p:spPr>
        <p:txBody>
          <a:bodyPr anchor="ctr">
            <a:normAutofit/>
          </a:bodyPr>
          <a:lstStyle/>
          <a:p>
            <a:r>
              <a:rPr lang="he-IL" dirty="0"/>
              <a:t>בית ג</a:t>
            </a:r>
          </a:p>
        </p:txBody>
      </p:sp>
      <p:sp>
        <p:nvSpPr>
          <p:cNvPr id="7" name="תיבת טקסט 6">
            <a:extLst>
              <a:ext uri="{FF2B5EF4-FFF2-40B4-BE49-F238E27FC236}">
                <a16:creationId xmlns:a16="http://schemas.microsoft.com/office/drawing/2014/main" id="{A674018F-A00A-4774-B335-D8D29AAEDCAC}"/>
              </a:ext>
            </a:extLst>
          </p:cNvPr>
          <p:cNvSpPr txBox="1"/>
          <p:nvPr/>
        </p:nvSpPr>
        <p:spPr>
          <a:xfrm>
            <a:off x="3914775" y="2528888"/>
            <a:ext cx="7029450" cy="4031873"/>
          </a:xfrm>
          <a:prstGeom prst="rect">
            <a:avLst/>
          </a:prstGeom>
          <a:noFill/>
        </p:spPr>
        <p:txBody>
          <a:bodyPr wrap="square" rtlCol="1">
            <a:spAutoFit/>
          </a:bodyPr>
          <a:lstStyle/>
          <a:p>
            <a:pPr algn="r"/>
            <a:r>
              <a:rPr lang="he-IL" sz="3200" dirty="0">
                <a:solidFill>
                  <a:srgbClr val="222222"/>
                </a:solidFill>
                <a:latin typeface="Calibri" panose="020F0502020204030204" pitchFamily="34" charset="0"/>
                <a:cs typeface="Calibri" panose="020F0502020204030204" pitchFamily="34" charset="0"/>
              </a:rPr>
              <a:t>הייתי בעפולה </a:t>
            </a:r>
          </a:p>
          <a:p>
            <a:pPr algn="r"/>
            <a:r>
              <a:rPr lang="he-IL" sz="3200" dirty="0">
                <a:solidFill>
                  <a:srgbClr val="222222"/>
                </a:solidFill>
                <a:latin typeface="Calibri" panose="020F0502020204030204" pitchFamily="34" charset="0"/>
                <a:cs typeface="Calibri" panose="020F0502020204030204" pitchFamily="34" charset="0"/>
              </a:rPr>
              <a:t>הייתי באילת</a:t>
            </a:r>
            <a:br>
              <a:rPr lang="he-IL" sz="3200" dirty="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ובשמורת-החולה</a:t>
            </a:r>
          </a:p>
          <a:p>
            <a:pPr algn="r"/>
            <a:r>
              <a:rPr lang="he-IL" sz="3200" dirty="0">
                <a:solidFill>
                  <a:srgbClr val="222222"/>
                </a:solidFill>
                <a:latin typeface="Calibri" panose="020F0502020204030204" pitchFamily="34" charset="0"/>
                <a:cs typeface="Calibri" panose="020F0502020204030204" pitchFamily="34" charset="0"/>
              </a:rPr>
              <a:t>מצאתי לי מקלט</a:t>
            </a:r>
            <a:br>
              <a:rPr lang="he-IL" sz="3200" dirty="0">
                <a:cs typeface="Calibri" panose="020F0502020204030204" pitchFamily="34" charset="0"/>
              </a:rPr>
            </a:br>
            <a:endParaRPr lang="he-IL" sz="3200" dirty="0">
              <a:cs typeface="Calibri" panose="020F0502020204030204" pitchFamily="34" charset="0"/>
            </a:endParaRPr>
          </a:p>
          <a:p>
            <a:pPr algn="r"/>
            <a:r>
              <a:rPr lang="he-IL" sz="3200" dirty="0">
                <a:solidFill>
                  <a:srgbClr val="222222"/>
                </a:solidFill>
                <a:latin typeface="Calibri" panose="020F0502020204030204" pitchFamily="34" charset="0"/>
                <a:cs typeface="Calibri" panose="020F0502020204030204" pitchFamily="34" charset="0"/>
              </a:rPr>
              <a:t>חשבתי לעצמי </a:t>
            </a:r>
          </a:p>
          <a:p>
            <a:pPr algn="r"/>
            <a:r>
              <a:rPr lang="he-IL" sz="3200" dirty="0" err="1">
                <a:solidFill>
                  <a:srgbClr val="222222"/>
                </a:solidFill>
                <a:latin typeface="Calibri" panose="020F0502020204030204" pitchFamily="34" charset="0"/>
                <a:cs typeface="Calibri" panose="020F0502020204030204" pitchFamily="34" charset="0"/>
              </a:rPr>
              <a:t>הכל</a:t>
            </a:r>
            <a:r>
              <a:rPr lang="he-IL" sz="3200" dirty="0">
                <a:solidFill>
                  <a:srgbClr val="222222"/>
                </a:solidFill>
                <a:latin typeface="Calibri" panose="020F0502020204030204" pitchFamily="34" charset="0"/>
                <a:cs typeface="Calibri" panose="020F0502020204030204" pitchFamily="34" charset="0"/>
              </a:rPr>
              <a:t> עוד אפשרי</a:t>
            </a:r>
            <a:br>
              <a:rPr lang="he-IL" sz="3200" dirty="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כל עוד אנחנו כאן שרים</a:t>
            </a:r>
            <a:endParaRPr lang="he-IL" sz="3200" dirty="0">
              <a:cs typeface="Calibri" panose="020F0502020204030204" pitchFamily="34" charset="0"/>
            </a:endParaRPr>
          </a:p>
        </p:txBody>
      </p:sp>
      <p:pic>
        <p:nvPicPr>
          <p:cNvPr id="2050" name="Picture 2" descr="עפולה – ויקיפדיה">
            <a:extLst>
              <a:ext uri="{FF2B5EF4-FFF2-40B4-BE49-F238E27FC236}">
                <a16:creationId xmlns:a16="http://schemas.microsoft.com/office/drawing/2014/main" id="{0D59837B-F05E-448F-B074-B66DEC8A2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424" y="1995037"/>
            <a:ext cx="3469999" cy="23179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1651AFA-4A13-4C72-B5F8-E8C1EF23F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575" y="3921339"/>
            <a:ext cx="3286538" cy="2461731"/>
          </a:xfrm>
          <a:prstGeom prst="rect">
            <a:avLst/>
          </a:prstGeom>
          <a:noFill/>
          <a:extLst>
            <a:ext uri="{909E8E84-426E-40DD-AFC4-6F175D3DCCD1}">
              <a14:hiddenFill xmlns:a14="http://schemas.microsoft.com/office/drawing/2010/main">
                <a:solidFill>
                  <a:srgbClr val="FFFFFF"/>
                </a:solidFill>
              </a14:hiddenFill>
            </a:ext>
          </a:extLst>
        </p:spPr>
      </p:pic>
      <p:sp>
        <p:nvSpPr>
          <p:cNvPr id="8" name="מלבן: פינות מעוגלות 7">
            <a:extLst>
              <a:ext uri="{FF2B5EF4-FFF2-40B4-BE49-F238E27FC236}">
                <a16:creationId xmlns:a16="http://schemas.microsoft.com/office/drawing/2014/main" id="{FCA62C85-8A90-47B1-A4A4-FA45C0D38A98}"/>
              </a:ext>
            </a:extLst>
          </p:cNvPr>
          <p:cNvSpPr/>
          <p:nvPr/>
        </p:nvSpPr>
        <p:spPr>
          <a:xfrm>
            <a:off x="8613913" y="2528888"/>
            <a:ext cx="1364974" cy="62512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2313850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27BFAAD-AAA8-401E-A27C-CFA061CF77E9}"/>
              </a:ext>
            </a:extLst>
          </p:cNvPr>
          <p:cNvSpPr>
            <a:spLocks noGrp="1"/>
          </p:cNvSpPr>
          <p:nvPr>
            <p:ph type="title"/>
          </p:nvPr>
        </p:nvSpPr>
        <p:spPr>
          <a:xfrm>
            <a:off x="3081590" y="310012"/>
            <a:ext cx="8280000" cy="1052945"/>
          </a:xfrm>
        </p:spPr>
        <p:txBody>
          <a:bodyPr anchor="ctr">
            <a:normAutofit/>
          </a:bodyPr>
          <a:lstStyle/>
          <a:p>
            <a:r>
              <a:rPr lang="he-IL" dirty="0"/>
              <a:t>בית ג</a:t>
            </a:r>
          </a:p>
        </p:txBody>
      </p:sp>
      <p:sp>
        <p:nvSpPr>
          <p:cNvPr id="7" name="תיבת טקסט 6">
            <a:extLst>
              <a:ext uri="{FF2B5EF4-FFF2-40B4-BE49-F238E27FC236}">
                <a16:creationId xmlns:a16="http://schemas.microsoft.com/office/drawing/2014/main" id="{A674018F-A00A-4774-B335-D8D29AAEDCAC}"/>
              </a:ext>
            </a:extLst>
          </p:cNvPr>
          <p:cNvSpPr txBox="1"/>
          <p:nvPr/>
        </p:nvSpPr>
        <p:spPr>
          <a:xfrm>
            <a:off x="3914775" y="2528888"/>
            <a:ext cx="7029450" cy="4031873"/>
          </a:xfrm>
          <a:prstGeom prst="rect">
            <a:avLst/>
          </a:prstGeom>
          <a:noFill/>
        </p:spPr>
        <p:txBody>
          <a:bodyPr wrap="square" rtlCol="1">
            <a:spAutoFit/>
          </a:bodyPr>
          <a:lstStyle/>
          <a:p>
            <a:pPr algn="r"/>
            <a:r>
              <a:rPr lang="he-IL" sz="3200" dirty="0">
                <a:solidFill>
                  <a:srgbClr val="222222"/>
                </a:solidFill>
                <a:latin typeface="Calibri" panose="020F0502020204030204" pitchFamily="34" charset="0"/>
                <a:cs typeface="Calibri" panose="020F0502020204030204" pitchFamily="34" charset="0"/>
              </a:rPr>
              <a:t>הייתי בעפולה </a:t>
            </a:r>
          </a:p>
          <a:p>
            <a:pPr algn="r"/>
            <a:r>
              <a:rPr lang="he-IL" sz="3200" dirty="0">
                <a:solidFill>
                  <a:srgbClr val="222222"/>
                </a:solidFill>
                <a:latin typeface="Calibri" panose="020F0502020204030204" pitchFamily="34" charset="0"/>
                <a:cs typeface="Calibri" panose="020F0502020204030204" pitchFamily="34" charset="0"/>
              </a:rPr>
              <a:t>הייתי באילת</a:t>
            </a:r>
            <a:br>
              <a:rPr lang="he-IL" sz="3200" dirty="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ובשמורת-החולה </a:t>
            </a:r>
          </a:p>
          <a:p>
            <a:pPr algn="r"/>
            <a:r>
              <a:rPr lang="he-IL" sz="3200" dirty="0">
                <a:solidFill>
                  <a:srgbClr val="222222"/>
                </a:solidFill>
                <a:latin typeface="Calibri" panose="020F0502020204030204" pitchFamily="34" charset="0"/>
                <a:cs typeface="Calibri" panose="020F0502020204030204" pitchFamily="34" charset="0"/>
              </a:rPr>
              <a:t>מצאתי לי מקלט</a:t>
            </a:r>
            <a:br>
              <a:rPr lang="he-IL" sz="3200" dirty="0">
                <a:cs typeface="Calibri" panose="020F0502020204030204" pitchFamily="34" charset="0"/>
              </a:rPr>
            </a:br>
            <a:endParaRPr lang="he-IL" sz="3200" dirty="0">
              <a:cs typeface="Calibri" panose="020F0502020204030204" pitchFamily="34" charset="0"/>
            </a:endParaRPr>
          </a:p>
          <a:p>
            <a:pPr algn="r"/>
            <a:r>
              <a:rPr lang="he-IL" sz="3200" dirty="0">
                <a:solidFill>
                  <a:srgbClr val="222222"/>
                </a:solidFill>
                <a:latin typeface="Calibri" panose="020F0502020204030204" pitchFamily="34" charset="0"/>
                <a:cs typeface="Calibri" panose="020F0502020204030204" pitchFamily="34" charset="0"/>
              </a:rPr>
              <a:t>חשבתי לעצמי </a:t>
            </a:r>
          </a:p>
          <a:p>
            <a:pPr algn="r"/>
            <a:r>
              <a:rPr lang="he-IL" sz="3200" dirty="0" err="1">
                <a:solidFill>
                  <a:srgbClr val="222222"/>
                </a:solidFill>
                <a:latin typeface="Calibri" panose="020F0502020204030204" pitchFamily="34" charset="0"/>
                <a:cs typeface="Calibri" panose="020F0502020204030204" pitchFamily="34" charset="0"/>
              </a:rPr>
              <a:t>הכל</a:t>
            </a:r>
            <a:r>
              <a:rPr lang="he-IL" sz="3200" dirty="0">
                <a:solidFill>
                  <a:srgbClr val="222222"/>
                </a:solidFill>
                <a:latin typeface="Calibri" panose="020F0502020204030204" pitchFamily="34" charset="0"/>
                <a:cs typeface="Calibri" panose="020F0502020204030204" pitchFamily="34" charset="0"/>
              </a:rPr>
              <a:t> עוד אפשרי</a:t>
            </a:r>
            <a:br>
              <a:rPr lang="he-IL" sz="3200" dirty="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כל עוד אנחנו כאן שרים</a:t>
            </a:r>
            <a:endParaRPr lang="he-IL" sz="3200" dirty="0">
              <a:cs typeface="Calibri" panose="020F0502020204030204" pitchFamily="34" charset="0"/>
            </a:endParaRPr>
          </a:p>
        </p:txBody>
      </p:sp>
      <p:pic>
        <p:nvPicPr>
          <p:cNvPr id="2050" name="Picture 2" descr="עפולה – ויקיפדיה">
            <a:extLst>
              <a:ext uri="{FF2B5EF4-FFF2-40B4-BE49-F238E27FC236}">
                <a16:creationId xmlns:a16="http://schemas.microsoft.com/office/drawing/2014/main" id="{0D59837B-F05E-448F-B074-B66DEC8A2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088" y="1919875"/>
            <a:ext cx="3469999" cy="23179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1651AFA-4A13-4C72-B5F8-E8C1EF23F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575" y="3921339"/>
            <a:ext cx="3286538" cy="2461731"/>
          </a:xfrm>
          <a:prstGeom prst="rect">
            <a:avLst/>
          </a:prstGeom>
          <a:noFill/>
          <a:extLst>
            <a:ext uri="{909E8E84-426E-40DD-AFC4-6F175D3DCCD1}">
              <a14:hiddenFill xmlns:a14="http://schemas.microsoft.com/office/drawing/2010/main">
                <a:solidFill>
                  <a:srgbClr val="FFFFFF"/>
                </a:solidFill>
              </a14:hiddenFill>
            </a:ext>
          </a:extLst>
        </p:spPr>
      </p:pic>
      <p:sp>
        <p:nvSpPr>
          <p:cNvPr id="3" name="מלבן: פינות מעוגלות 2">
            <a:extLst>
              <a:ext uri="{FF2B5EF4-FFF2-40B4-BE49-F238E27FC236}">
                <a16:creationId xmlns:a16="http://schemas.microsoft.com/office/drawing/2014/main" id="{9AB47ACF-FCA1-4731-96C9-6ABA05EB1E48}"/>
              </a:ext>
            </a:extLst>
          </p:cNvPr>
          <p:cNvSpPr/>
          <p:nvPr/>
        </p:nvSpPr>
        <p:spPr>
          <a:xfrm>
            <a:off x="8613913" y="2453726"/>
            <a:ext cx="1364974" cy="62512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9" name="מלבן: פינות מעוגלות 8">
            <a:extLst>
              <a:ext uri="{FF2B5EF4-FFF2-40B4-BE49-F238E27FC236}">
                <a16:creationId xmlns:a16="http://schemas.microsoft.com/office/drawing/2014/main" id="{9B560F79-D54E-4012-9915-885B5E1D34A1}"/>
              </a:ext>
            </a:extLst>
          </p:cNvPr>
          <p:cNvSpPr/>
          <p:nvPr/>
        </p:nvSpPr>
        <p:spPr>
          <a:xfrm>
            <a:off x="8613913" y="3078855"/>
            <a:ext cx="1364974" cy="625129"/>
          </a:xfrm>
          <a:prstGeom prst="roundRect">
            <a:avLst>
              <a:gd name="adj" fmla="val 16667"/>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744862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27BFAAD-AAA8-401E-A27C-CFA061CF77E9}"/>
              </a:ext>
            </a:extLst>
          </p:cNvPr>
          <p:cNvSpPr>
            <a:spLocks noGrp="1"/>
          </p:cNvSpPr>
          <p:nvPr>
            <p:ph type="title"/>
          </p:nvPr>
        </p:nvSpPr>
        <p:spPr>
          <a:xfrm>
            <a:off x="3081590" y="310012"/>
            <a:ext cx="8280000" cy="1052945"/>
          </a:xfrm>
        </p:spPr>
        <p:txBody>
          <a:bodyPr anchor="ctr">
            <a:normAutofit/>
          </a:bodyPr>
          <a:lstStyle/>
          <a:p>
            <a:r>
              <a:rPr lang="he-IL" dirty="0"/>
              <a:t>בית ג</a:t>
            </a:r>
          </a:p>
        </p:txBody>
      </p:sp>
      <p:sp>
        <p:nvSpPr>
          <p:cNvPr id="7" name="תיבת טקסט 6">
            <a:extLst>
              <a:ext uri="{FF2B5EF4-FFF2-40B4-BE49-F238E27FC236}">
                <a16:creationId xmlns:a16="http://schemas.microsoft.com/office/drawing/2014/main" id="{A674018F-A00A-4774-B335-D8D29AAEDCAC}"/>
              </a:ext>
            </a:extLst>
          </p:cNvPr>
          <p:cNvSpPr txBox="1"/>
          <p:nvPr/>
        </p:nvSpPr>
        <p:spPr>
          <a:xfrm>
            <a:off x="4020792" y="1751467"/>
            <a:ext cx="7029450" cy="3539430"/>
          </a:xfrm>
          <a:prstGeom prst="rect">
            <a:avLst/>
          </a:prstGeom>
          <a:noFill/>
        </p:spPr>
        <p:txBody>
          <a:bodyPr wrap="square" rtlCol="1">
            <a:spAutoFit/>
          </a:bodyPr>
          <a:lstStyle/>
          <a:p>
            <a:pPr algn="r"/>
            <a:r>
              <a:rPr lang="he-IL" sz="3200" dirty="0">
                <a:solidFill>
                  <a:srgbClr val="222222"/>
                </a:solidFill>
                <a:latin typeface="Calibri" panose="020F0502020204030204" pitchFamily="34" charset="0"/>
                <a:cs typeface="Calibri" panose="020F0502020204030204" pitchFamily="34" charset="0"/>
              </a:rPr>
              <a:t>הייתי בעפולה </a:t>
            </a:r>
          </a:p>
          <a:p>
            <a:pPr algn="r"/>
            <a:r>
              <a:rPr lang="he-IL" sz="3200" dirty="0">
                <a:solidFill>
                  <a:srgbClr val="222222"/>
                </a:solidFill>
                <a:latin typeface="Calibri" panose="020F0502020204030204" pitchFamily="34" charset="0"/>
                <a:cs typeface="Calibri" panose="020F0502020204030204" pitchFamily="34" charset="0"/>
              </a:rPr>
              <a:t>הייתי באילת</a:t>
            </a:r>
            <a:br>
              <a:rPr lang="he-IL" sz="3200" dirty="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ובשמורת-החולה </a:t>
            </a:r>
          </a:p>
          <a:p>
            <a:pPr algn="r"/>
            <a:r>
              <a:rPr lang="he-IL" sz="3200" dirty="0">
                <a:solidFill>
                  <a:srgbClr val="222222"/>
                </a:solidFill>
                <a:latin typeface="Calibri" panose="020F0502020204030204" pitchFamily="34" charset="0"/>
                <a:cs typeface="Calibri" panose="020F0502020204030204" pitchFamily="34" charset="0"/>
              </a:rPr>
              <a:t>מצאתי לי מקלט</a:t>
            </a:r>
            <a:br>
              <a:rPr lang="he-IL" sz="3200" dirty="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חשבתי לעצמי</a:t>
            </a:r>
          </a:p>
          <a:p>
            <a:pPr algn="r"/>
            <a:r>
              <a:rPr lang="he-IL" sz="3200" dirty="0" err="1">
                <a:solidFill>
                  <a:srgbClr val="222222"/>
                </a:solidFill>
                <a:latin typeface="Calibri" panose="020F0502020204030204" pitchFamily="34" charset="0"/>
                <a:cs typeface="Calibri" panose="020F0502020204030204" pitchFamily="34" charset="0"/>
              </a:rPr>
              <a:t>הכל</a:t>
            </a:r>
            <a:r>
              <a:rPr lang="he-IL" sz="3200" dirty="0">
                <a:solidFill>
                  <a:srgbClr val="222222"/>
                </a:solidFill>
                <a:latin typeface="Calibri" panose="020F0502020204030204" pitchFamily="34" charset="0"/>
                <a:cs typeface="Calibri" panose="020F0502020204030204" pitchFamily="34" charset="0"/>
              </a:rPr>
              <a:t> עוד אפשרי</a:t>
            </a:r>
            <a:br>
              <a:rPr lang="he-IL" sz="3200" dirty="0">
                <a:cs typeface="Calibri" panose="020F0502020204030204" pitchFamily="34" charset="0"/>
              </a:rPr>
            </a:br>
            <a:r>
              <a:rPr lang="he-IL" sz="3200" dirty="0">
                <a:solidFill>
                  <a:srgbClr val="222222"/>
                </a:solidFill>
                <a:latin typeface="Calibri" panose="020F0502020204030204" pitchFamily="34" charset="0"/>
                <a:cs typeface="Calibri" panose="020F0502020204030204" pitchFamily="34" charset="0"/>
              </a:rPr>
              <a:t>כל עוד אנחנו כאן שרים</a:t>
            </a:r>
            <a:endParaRPr lang="he-IL" sz="3200" dirty="0">
              <a:cs typeface="Calibri" panose="020F0502020204030204" pitchFamily="34" charset="0"/>
            </a:endParaRPr>
          </a:p>
        </p:txBody>
      </p:sp>
      <p:pic>
        <p:nvPicPr>
          <p:cNvPr id="2050" name="Picture 2" descr="עפולה – ויקיפדיה">
            <a:extLst>
              <a:ext uri="{FF2B5EF4-FFF2-40B4-BE49-F238E27FC236}">
                <a16:creationId xmlns:a16="http://schemas.microsoft.com/office/drawing/2014/main" id="{0D59837B-F05E-448F-B074-B66DEC8A2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2968" y="1751467"/>
            <a:ext cx="3469999" cy="23179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1651AFA-4A13-4C72-B5F8-E8C1EF23F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575" y="3921339"/>
            <a:ext cx="3286538" cy="2461731"/>
          </a:xfrm>
          <a:prstGeom prst="rect">
            <a:avLst/>
          </a:prstGeom>
          <a:noFill/>
          <a:extLst>
            <a:ext uri="{909E8E84-426E-40DD-AFC4-6F175D3DCCD1}">
              <a14:hiddenFill xmlns:a14="http://schemas.microsoft.com/office/drawing/2010/main">
                <a:solidFill>
                  <a:srgbClr val="FFFFFF"/>
                </a:solidFill>
              </a14:hiddenFill>
            </a:ext>
          </a:extLst>
        </p:spPr>
      </p:pic>
      <p:sp>
        <p:nvSpPr>
          <p:cNvPr id="3" name="מלבן: פינות מעוגלות 2">
            <a:extLst>
              <a:ext uri="{FF2B5EF4-FFF2-40B4-BE49-F238E27FC236}">
                <a16:creationId xmlns:a16="http://schemas.microsoft.com/office/drawing/2014/main" id="{9AB47ACF-FCA1-4731-96C9-6ABA05EB1E48}"/>
              </a:ext>
            </a:extLst>
          </p:cNvPr>
          <p:cNvSpPr/>
          <p:nvPr/>
        </p:nvSpPr>
        <p:spPr>
          <a:xfrm>
            <a:off x="8613913" y="1934818"/>
            <a:ext cx="1364974" cy="49033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9" name="מלבן: פינות מעוגלות 8">
            <a:extLst>
              <a:ext uri="{FF2B5EF4-FFF2-40B4-BE49-F238E27FC236}">
                <a16:creationId xmlns:a16="http://schemas.microsoft.com/office/drawing/2014/main" id="{9B560F79-D54E-4012-9915-885B5E1D34A1}"/>
              </a:ext>
            </a:extLst>
          </p:cNvPr>
          <p:cNvSpPr/>
          <p:nvPr/>
        </p:nvSpPr>
        <p:spPr>
          <a:xfrm>
            <a:off x="8613913" y="2425149"/>
            <a:ext cx="1364974" cy="38851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pic>
        <p:nvPicPr>
          <p:cNvPr id="4" name="תמונה 3">
            <a:extLst>
              <a:ext uri="{FF2B5EF4-FFF2-40B4-BE49-F238E27FC236}">
                <a16:creationId xmlns:a16="http://schemas.microsoft.com/office/drawing/2014/main" id="{6F886B75-9B24-4376-9BEB-F0A9E72C2B0C}"/>
              </a:ext>
            </a:extLst>
          </p:cNvPr>
          <p:cNvPicPr>
            <a:picLocks noChangeAspect="1"/>
          </p:cNvPicPr>
          <p:nvPr/>
        </p:nvPicPr>
        <p:blipFill>
          <a:blip r:embed="rId6"/>
          <a:stretch>
            <a:fillRect/>
          </a:stretch>
        </p:blipFill>
        <p:spPr>
          <a:xfrm>
            <a:off x="3839807" y="3921339"/>
            <a:ext cx="3223665" cy="2461730"/>
          </a:xfrm>
          <a:prstGeom prst="rect">
            <a:avLst/>
          </a:prstGeom>
        </p:spPr>
      </p:pic>
      <p:sp>
        <p:nvSpPr>
          <p:cNvPr id="10" name="מלבן: פינות מעוגלות 9">
            <a:extLst>
              <a:ext uri="{FF2B5EF4-FFF2-40B4-BE49-F238E27FC236}">
                <a16:creationId xmlns:a16="http://schemas.microsoft.com/office/drawing/2014/main" id="{C5052525-22A4-409F-A6C5-D2574418960E}"/>
              </a:ext>
            </a:extLst>
          </p:cNvPr>
          <p:cNvSpPr/>
          <p:nvPr/>
        </p:nvSpPr>
        <p:spPr>
          <a:xfrm>
            <a:off x="8335616" y="2803871"/>
            <a:ext cx="2714625" cy="62512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825144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F2F637F-9E43-4557-B892-FDC2028061A4}"/>
              </a:ext>
            </a:extLst>
          </p:cNvPr>
          <p:cNvSpPr>
            <a:spLocks noGrp="1"/>
          </p:cNvSpPr>
          <p:nvPr>
            <p:ph type="title"/>
          </p:nvPr>
        </p:nvSpPr>
        <p:spPr/>
        <p:txBody>
          <a:bodyPr/>
          <a:lstStyle/>
          <a:p>
            <a:r>
              <a:rPr lang="he-IL" dirty="0"/>
              <a:t>בית ד</a:t>
            </a:r>
          </a:p>
        </p:txBody>
      </p:sp>
      <p:sp>
        <p:nvSpPr>
          <p:cNvPr id="3" name="מציין מיקום טקסט 2">
            <a:extLst>
              <a:ext uri="{FF2B5EF4-FFF2-40B4-BE49-F238E27FC236}">
                <a16:creationId xmlns:a16="http://schemas.microsoft.com/office/drawing/2014/main" id="{300AC8F4-52DC-4F1B-B950-46ABB3B16D16}"/>
              </a:ext>
            </a:extLst>
          </p:cNvPr>
          <p:cNvSpPr>
            <a:spLocks noGrp="1"/>
          </p:cNvSpPr>
          <p:nvPr>
            <p:ph type="body" sz="quarter" idx="10"/>
          </p:nvPr>
        </p:nvSpPr>
        <p:spPr/>
        <p:txBody>
          <a:bodyPr>
            <a:normAutofit lnSpcReduction="10000"/>
          </a:bodyPr>
          <a:lstStyle/>
          <a:p>
            <a:pPr algn="r"/>
            <a:r>
              <a:rPr lang="he-IL" dirty="0">
                <a:solidFill>
                  <a:srgbClr val="222222"/>
                </a:solidFill>
              </a:rPr>
              <a:t>בתל אביב טיילתי</a:t>
            </a:r>
          </a:p>
          <a:p>
            <a:pPr algn="r"/>
            <a:r>
              <a:rPr lang="he-IL" dirty="0">
                <a:solidFill>
                  <a:srgbClr val="222222"/>
                </a:solidFill>
              </a:rPr>
              <a:t>חופשי מדאגה</a:t>
            </a:r>
            <a:br>
              <a:rPr lang="he-IL" dirty="0"/>
            </a:br>
            <a:r>
              <a:rPr lang="he-IL" dirty="0">
                <a:solidFill>
                  <a:srgbClr val="222222"/>
                </a:solidFill>
              </a:rPr>
              <a:t>לאן שהסתכלתי</a:t>
            </a:r>
          </a:p>
          <a:p>
            <a:pPr algn="r"/>
            <a:r>
              <a:rPr lang="he-IL" dirty="0">
                <a:solidFill>
                  <a:srgbClr val="222222"/>
                </a:solidFill>
              </a:rPr>
              <a:t>הייתה לי חגיגה</a:t>
            </a:r>
            <a:br>
              <a:rPr lang="he-IL" dirty="0"/>
            </a:br>
            <a:r>
              <a:rPr lang="he-IL" dirty="0">
                <a:solidFill>
                  <a:srgbClr val="222222"/>
                </a:solidFill>
              </a:rPr>
              <a:t>חשבתי לעצמי</a:t>
            </a:r>
          </a:p>
          <a:p>
            <a:pPr algn="r"/>
            <a:r>
              <a:rPr lang="he-IL" dirty="0" err="1">
                <a:solidFill>
                  <a:srgbClr val="222222"/>
                </a:solidFill>
              </a:rPr>
              <a:t>הכל</a:t>
            </a:r>
            <a:r>
              <a:rPr lang="he-IL" dirty="0">
                <a:solidFill>
                  <a:srgbClr val="222222"/>
                </a:solidFill>
              </a:rPr>
              <a:t> עוד אפשרי</a:t>
            </a:r>
            <a:br>
              <a:rPr lang="he-IL" dirty="0"/>
            </a:br>
            <a:r>
              <a:rPr lang="he-IL" dirty="0">
                <a:solidFill>
                  <a:srgbClr val="222222"/>
                </a:solidFill>
              </a:rPr>
              <a:t>כל עוד אנחנו כאן שרים</a:t>
            </a:r>
          </a:p>
          <a:p>
            <a:endParaRPr lang="he-IL" dirty="0">
              <a:solidFill>
                <a:srgbClr val="222222"/>
              </a:solidFill>
            </a:endParaRPr>
          </a:p>
        </p:txBody>
      </p:sp>
      <p:pic>
        <p:nvPicPr>
          <p:cNvPr id="6" name="תמונה 5">
            <a:extLst>
              <a:ext uri="{FF2B5EF4-FFF2-40B4-BE49-F238E27FC236}">
                <a16:creationId xmlns:a16="http://schemas.microsoft.com/office/drawing/2014/main" id="{F9BA778A-9A9F-431E-82BB-63F24F8691B2}"/>
              </a:ext>
            </a:extLst>
          </p:cNvPr>
          <p:cNvPicPr>
            <a:picLocks noChangeAspect="1"/>
          </p:cNvPicPr>
          <p:nvPr/>
        </p:nvPicPr>
        <p:blipFill>
          <a:blip r:embed="rId4"/>
          <a:stretch>
            <a:fillRect/>
          </a:stretch>
        </p:blipFill>
        <p:spPr>
          <a:xfrm>
            <a:off x="1367014" y="2212580"/>
            <a:ext cx="3704810" cy="2778608"/>
          </a:xfrm>
          <a:prstGeom prst="rect">
            <a:avLst/>
          </a:prstGeom>
        </p:spPr>
      </p:pic>
    </p:spTree>
    <p:custDataLst>
      <p:tags r:id="rId1"/>
    </p:custDataLst>
    <p:extLst>
      <p:ext uri="{BB962C8B-B14F-4D97-AF65-F5344CB8AC3E}">
        <p14:creationId xmlns:p14="http://schemas.microsoft.com/office/powerpoint/2010/main" val="2509711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F2F637F-9E43-4557-B892-FDC2028061A4}"/>
              </a:ext>
            </a:extLst>
          </p:cNvPr>
          <p:cNvSpPr>
            <a:spLocks noGrp="1"/>
          </p:cNvSpPr>
          <p:nvPr>
            <p:ph type="title"/>
          </p:nvPr>
        </p:nvSpPr>
        <p:spPr/>
        <p:txBody>
          <a:bodyPr/>
          <a:lstStyle/>
          <a:p>
            <a:r>
              <a:rPr lang="he-IL" dirty="0"/>
              <a:t>בית ד</a:t>
            </a:r>
          </a:p>
        </p:txBody>
      </p:sp>
      <p:sp>
        <p:nvSpPr>
          <p:cNvPr id="3" name="מציין מיקום טקסט 2">
            <a:extLst>
              <a:ext uri="{FF2B5EF4-FFF2-40B4-BE49-F238E27FC236}">
                <a16:creationId xmlns:a16="http://schemas.microsoft.com/office/drawing/2014/main" id="{300AC8F4-52DC-4F1B-B950-46ABB3B16D16}"/>
              </a:ext>
            </a:extLst>
          </p:cNvPr>
          <p:cNvSpPr>
            <a:spLocks noGrp="1"/>
          </p:cNvSpPr>
          <p:nvPr>
            <p:ph type="body" sz="quarter" idx="10"/>
          </p:nvPr>
        </p:nvSpPr>
        <p:spPr/>
        <p:txBody>
          <a:bodyPr>
            <a:normAutofit lnSpcReduction="10000"/>
          </a:bodyPr>
          <a:lstStyle/>
          <a:p>
            <a:pPr algn="r"/>
            <a:r>
              <a:rPr lang="he-IL" dirty="0">
                <a:solidFill>
                  <a:srgbClr val="222222"/>
                </a:solidFill>
              </a:rPr>
              <a:t>בתל אביב טיילתי </a:t>
            </a:r>
          </a:p>
          <a:p>
            <a:pPr algn="r"/>
            <a:r>
              <a:rPr lang="he-IL" dirty="0">
                <a:solidFill>
                  <a:srgbClr val="222222"/>
                </a:solidFill>
              </a:rPr>
              <a:t>חופשי מדאגה</a:t>
            </a:r>
            <a:br>
              <a:rPr lang="he-IL" dirty="0"/>
            </a:br>
            <a:r>
              <a:rPr lang="he-IL" dirty="0">
                <a:solidFill>
                  <a:srgbClr val="222222"/>
                </a:solidFill>
              </a:rPr>
              <a:t>לאן שהסתכלתי הייתה לי חגיגה</a:t>
            </a:r>
            <a:br>
              <a:rPr lang="he-IL" dirty="0"/>
            </a:br>
            <a:endParaRPr lang="he-IL" dirty="0"/>
          </a:p>
          <a:p>
            <a:pPr algn="r"/>
            <a:r>
              <a:rPr lang="he-IL" dirty="0">
                <a:solidFill>
                  <a:srgbClr val="222222"/>
                </a:solidFill>
              </a:rPr>
              <a:t>חשבתי לעצמי </a:t>
            </a:r>
          </a:p>
          <a:p>
            <a:pPr algn="r"/>
            <a:r>
              <a:rPr lang="he-IL" dirty="0" err="1">
                <a:solidFill>
                  <a:srgbClr val="222222"/>
                </a:solidFill>
              </a:rPr>
              <a:t>הכל</a:t>
            </a:r>
            <a:r>
              <a:rPr lang="he-IL" dirty="0">
                <a:solidFill>
                  <a:srgbClr val="222222"/>
                </a:solidFill>
              </a:rPr>
              <a:t> עוד אפשרי</a:t>
            </a:r>
            <a:br>
              <a:rPr lang="he-IL" dirty="0"/>
            </a:br>
            <a:r>
              <a:rPr lang="he-IL" dirty="0">
                <a:solidFill>
                  <a:srgbClr val="222222"/>
                </a:solidFill>
              </a:rPr>
              <a:t>כל עוד אנחנו כאן שרים</a:t>
            </a:r>
          </a:p>
          <a:p>
            <a:endParaRPr lang="he-IL" dirty="0">
              <a:solidFill>
                <a:srgbClr val="222222"/>
              </a:solidFill>
            </a:endParaRPr>
          </a:p>
        </p:txBody>
      </p:sp>
      <p:sp>
        <p:nvSpPr>
          <p:cNvPr id="5" name="מלבן: פינות מעוגלות 4">
            <a:extLst>
              <a:ext uri="{FF2B5EF4-FFF2-40B4-BE49-F238E27FC236}">
                <a16:creationId xmlns:a16="http://schemas.microsoft.com/office/drawing/2014/main" id="{45F871E9-E69E-4F77-8925-E666F195515D}"/>
              </a:ext>
            </a:extLst>
          </p:cNvPr>
          <p:cNvSpPr/>
          <p:nvPr/>
        </p:nvSpPr>
        <p:spPr>
          <a:xfrm>
            <a:off x="947737" y="4663455"/>
            <a:ext cx="5996402" cy="1192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he-IL" sz="3200" dirty="0">
                <a:cs typeface="Calibri" panose="020F0502020204030204" pitchFamily="34" charset="0"/>
              </a:rPr>
              <a:t>כיצד מרגישה המשוררת בתל אביב? </a:t>
            </a:r>
          </a:p>
          <a:p>
            <a:pPr algn="r"/>
            <a:r>
              <a:rPr lang="he-IL" sz="3200" dirty="0">
                <a:cs typeface="Calibri" panose="020F0502020204030204" pitchFamily="34" charset="0"/>
              </a:rPr>
              <a:t> אלו מילים מצביעות על כך? </a:t>
            </a:r>
          </a:p>
        </p:txBody>
      </p:sp>
      <p:pic>
        <p:nvPicPr>
          <p:cNvPr id="6" name="תמונה 5">
            <a:extLst>
              <a:ext uri="{FF2B5EF4-FFF2-40B4-BE49-F238E27FC236}">
                <a16:creationId xmlns:a16="http://schemas.microsoft.com/office/drawing/2014/main" id="{F9BA778A-9A9F-431E-82BB-63F24F8691B2}"/>
              </a:ext>
            </a:extLst>
          </p:cNvPr>
          <p:cNvPicPr>
            <a:picLocks noChangeAspect="1"/>
          </p:cNvPicPr>
          <p:nvPr/>
        </p:nvPicPr>
        <p:blipFill>
          <a:blip r:embed="rId4"/>
          <a:stretch>
            <a:fillRect/>
          </a:stretch>
        </p:blipFill>
        <p:spPr>
          <a:xfrm>
            <a:off x="125068" y="1680317"/>
            <a:ext cx="3704810" cy="2778608"/>
          </a:xfrm>
          <a:prstGeom prst="rect">
            <a:avLst/>
          </a:prstGeom>
        </p:spPr>
      </p:pic>
    </p:spTree>
    <p:custDataLst>
      <p:tags r:id="rId1"/>
    </p:custDataLst>
    <p:extLst>
      <p:ext uri="{BB962C8B-B14F-4D97-AF65-F5344CB8AC3E}">
        <p14:creationId xmlns:p14="http://schemas.microsoft.com/office/powerpoint/2010/main" val="662104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x-none"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0574" y="2710851"/>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141377" y="3225956"/>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6" name="30sec_final" descr="30sec_final">
            <a:hlinkClick r:id="" action="ppaction://media"/>
            <a:extLst>
              <a:ext uri="{FF2B5EF4-FFF2-40B4-BE49-F238E27FC236}">
                <a16:creationId xmlns:a16="http://schemas.microsoft.com/office/drawing/2014/main" id="{21F9480A-4D56-4520-9EF8-87EF303E7B06}"/>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839788" y="505314"/>
            <a:ext cx="1540938" cy="549601"/>
          </a:xfrm>
          <a:prstGeom prst="rect">
            <a:avLst/>
          </a:prstGeom>
        </p:spPr>
      </p:pic>
      <p:pic>
        <p:nvPicPr>
          <p:cNvPr id="1026" name="Picture 2">
            <a:extLst>
              <a:ext uri="{FF2B5EF4-FFF2-40B4-BE49-F238E27FC236}">
                <a16:creationId xmlns:a16="http://schemas.microsoft.com/office/drawing/2014/main" id="{F3F940DF-DEEA-4E0B-8355-2190461906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0" y="2365289"/>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F2F637F-9E43-4557-B892-FDC2028061A4}"/>
              </a:ext>
            </a:extLst>
          </p:cNvPr>
          <p:cNvSpPr>
            <a:spLocks noGrp="1"/>
          </p:cNvSpPr>
          <p:nvPr>
            <p:ph type="title"/>
          </p:nvPr>
        </p:nvSpPr>
        <p:spPr/>
        <p:txBody>
          <a:bodyPr/>
          <a:lstStyle/>
          <a:p>
            <a:r>
              <a:rPr lang="he-IL" dirty="0"/>
              <a:t>בית ד</a:t>
            </a:r>
          </a:p>
        </p:txBody>
      </p:sp>
      <p:sp>
        <p:nvSpPr>
          <p:cNvPr id="3" name="מציין מיקום טקסט 2">
            <a:extLst>
              <a:ext uri="{FF2B5EF4-FFF2-40B4-BE49-F238E27FC236}">
                <a16:creationId xmlns:a16="http://schemas.microsoft.com/office/drawing/2014/main" id="{300AC8F4-52DC-4F1B-B950-46ABB3B16D16}"/>
              </a:ext>
            </a:extLst>
          </p:cNvPr>
          <p:cNvSpPr>
            <a:spLocks noGrp="1"/>
          </p:cNvSpPr>
          <p:nvPr>
            <p:ph type="body" sz="quarter" idx="10"/>
          </p:nvPr>
        </p:nvSpPr>
        <p:spPr/>
        <p:txBody>
          <a:bodyPr>
            <a:normAutofit lnSpcReduction="10000"/>
          </a:bodyPr>
          <a:lstStyle/>
          <a:p>
            <a:pPr algn="r"/>
            <a:r>
              <a:rPr lang="he-IL" dirty="0">
                <a:solidFill>
                  <a:srgbClr val="222222"/>
                </a:solidFill>
              </a:rPr>
              <a:t>בתל אביב טיילתי</a:t>
            </a:r>
          </a:p>
          <a:p>
            <a:pPr algn="r"/>
            <a:r>
              <a:rPr lang="he-IL" dirty="0">
                <a:solidFill>
                  <a:srgbClr val="222222"/>
                </a:solidFill>
              </a:rPr>
              <a:t>חופשי מדאגה</a:t>
            </a:r>
            <a:br>
              <a:rPr lang="he-IL" dirty="0"/>
            </a:br>
            <a:r>
              <a:rPr lang="he-IL" dirty="0">
                <a:solidFill>
                  <a:srgbClr val="222222"/>
                </a:solidFill>
              </a:rPr>
              <a:t>לאן שהסתכלתי הייתה לי חגיגה</a:t>
            </a:r>
            <a:br>
              <a:rPr lang="he-IL" dirty="0"/>
            </a:br>
            <a:endParaRPr lang="he-IL" dirty="0"/>
          </a:p>
          <a:p>
            <a:pPr algn="r"/>
            <a:r>
              <a:rPr lang="he-IL" dirty="0">
                <a:solidFill>
                  <a:srgbClr val="222222"/>
                </a:solidFill>
              </a:rPr>
              <a:t>חשבתי לעצמי</a:t>
            </a:r>
          </a:p>
          <a:p>
            <a:pPr algn="r"/>
            <a:r>
              <a:rPr lang="he-IL" dirty="0" err="1">
                <a:solidFill>
                  <a:srgbClr val="222222"/>
                </a:solidFill>
              </a:rPr>
              <a:t>הכל</a:t>
            </a:r>
            <a:r>
              <a:rPr lang="he-IL" dirty="0">
                <a:solidFill>
                  <a:srgbClr val="222222"/>
                </a:solidFill>
              </a:rPr>
              <a:t> עוד אפשרי</a:t>
            </a:r>
            <a:br>
              <a:rPr lang="he-IL" dirty="0"/>
            </a:br>
            <a:r>
              <a:rPr lang="he-IL" dirty="0">
                <a:solidFill>
                  <a:srgbClr val="222222"/>
                </a:solidFill>
              </a:rPr>
              <a:t>כל עוד אנחנו כאן שרים</a:t>
            </a:r>
          </a:p>
          <a:p>
            <a:endParaRPr lang="he-IL" dirty="0">
              <a:solidFill>
                <a:srgbClr val="222222"/>
              </a:solidFill>
            </a:endParaRPr>
          </a:p>
        </p:txBody>
      </p:sp>
      <p:pic>
        <p:nvPicPr>
          <p:cNvPr id="6" name="תמונה 5">
            <a:extLst>
              <a:ext uri="{FF2B5EF4-FFF2-40B4-BE49-F238E27FC236}">
                <a16:creationId xmlns:a16="http://schemas.microsoft.com/office/drawing/2014/main" id="{F9BA778A-9A9F-431E-82BB-63F24F8691B2}"/>
              </a:ext>
            </a:extLst>
          </p:cNvPr>
          <p:cNvPicPr>
            <a:picLocks noChangeAspect="1"/>
          </p:cNvPicPr>
          <p:nvPr/>
        </p:nvPicPr>
        <p:blipFill>
          <a:blip r:embed="rId4"/>
          <a:stretch>
            <a:fillRect/>
          </a:stretch>
        </p:blipFill>
        <p:spPr>
          <a:xfrm>
            <a:off x="125068" y="1680317"/>
            <a:ext cx="3704810" cy="2778608"/>
          </a:xfrm>
          <a:prstGeom prst="rect">
            <a:avLst/>
          </a:prstGeom>
        </p:spPr>
      </p:pic>
      <p:sp>
        <p:nvSpPr>
          <p:cNvPr id="7" name="מלבן: פינות מעוגלות 6">
            <a:extLst>
              <a:ext uri="{FF2B5EF4-FFF2-40B4-BE49-F238E27FC236}">
                <a16:creationId xmlns:a16="http://schemas.microsoft.com/office/drawing/2014/main" id="{C14E69C1-CD75-497B-8EE4-67FCEF7AF1DE}"/>
              </a:ext>
            </a:extLst>
          </p:cNvPr>
          <p:cNvSpPr/>
          <p:nvPr/>
        </p:nvSpPr>
        <p:spPr>
          <a:xfrm>
            <a:off x="8609316" y="2576342"/>
            <a:ext cx="2623933" cy="404778"/>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8" name="מלבן: פינות מעוגלות 7">
            <a:extLst>
              <a:ext uri="{FF2B5EF4-FFF2-40B4-BE49-F238E27FC236}">
                <a16:creationId xmlns:a16="http://schemas.microsoft.com/office/drawing/2014/main" id="{EDD9B303-A169-4174-A045-D4BF329E4EB0}"/>
              </a:ext>
            </a:extLst>
          </p:cNvPr>
          <p:cNvSpPr/>
          <p:nvPr/>
        </p:nvSpPr>
        <p:spPr>
          <a:xfrm>
            <a:off x="5598836" y="2981120"/>
            <a:ext cx="5623400" cy="62512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3886198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F2F637F-9E43-4557-B892-FDC2028061A4}"/>
              </a:ext>
            </a:extLst>
          </p:cNvPr>
          <p:cNvSpPr>
            <a:spLocks noGrp="1"/>
          </p:cNvSpPr>
          <p:nvPr>
            <p:ph type="title"/>
          </p:nvPr>
        </p:nvSpPr>
        <p:spPr/>
        <p:txBody>
          <a:bodyPr/>
          <a:lstStyle/>
          <a:p>
            <a:r>
              <a:rPr lang="he-IL" dirty="0"/>
              <a:t>בית ד</a:t>
            </a:r>
          </a:p>
        </p:txBody>
      </p:sp>
      <p:sp>
        <p:nvSpPr>
          <p:cNvPr id="3" name="מציין מיקום טקסט 2">
            <a:extLst>
              <a:ext uri="{FF2B5EF4-FFF2-40B4-BE49-F238E27FC236}">
                <a16:creationId xmlns:a16="http://schemas.microsoft.com/office/drawing/2014/main" id="{300AC8F4-52DC-4F1B-B950-46ABB3B16D16}"/>
              </a:ext>
            </a:extLst>
          </p:cNvPr>
          <p:cNvSpPr>
            <a:spLocks noGrp="1"/>
          </p:cNvSpPr>
          <p:nvPr>
            <p:ph type="body" sz="quarter" idx="10"/>
          </p:nvPr>
        </p:nvSpPr>
        <p:spPr>
          <a:xfrm>
            <a:off x="1638302" y="1994163"/>
            <a:ext cx="9572624" cy="3844925"/>
          </a:xfrm>
        </p:spPr>
        <p:txBody>
          <a:bodyPr>
            <a:normAutofit lnSpcReduction="10000"/>
          </a:bodyPr>
          <a:lstStyle/>
          <a:p>
            <a:pPr algn="r"/>
            <a:r>
              <a:rPr lang="he-IL" dirty="0">
                <a:solidFill>
                  <a:srgbClr val="222222"/>
                </a:solidFill>
              </a:rPr>
              <a:t>בתל אביב טיילתי</a:t>
            </a:r>
          </a:p>
          <a:p>
            <a:pPr algn="r"/>
            <a:r>
              <a:rPr lang="he-IL" dirty="0">
                <a:solidFill>
                  <a:srgbClr val="222222"/>
                </a:solidFill>
              </a:rPr>
              <a:t>חופשי מדאגה</a:t>
            </a:r>
            <a:br>
              <a:rPr lang="he-IL" dirty="0"/>
            </a:br>
            <a:r>
              <a:rPr lang="he-IL" dirty="0">
                <a:solidFill>
                  <a:srgbClr val="222222"/>
                </a:solidFill>
              </a:rPr>
              <a:t>לאן שהסתכלתי הייתה לי חגיגה</a:t>
            </a:r>
            <a:br>
              <a:rPr lang="he-IL" dirty="0"/>
            </a:br>
            <a:endParaRPr lang="he-IL" dirty="0"/>
          </a:p>
          <a:p>
            <a:pPr algn="r"/>
            <a:r>
              <a:rPr lang="he-IL" dirty="0">
                <a:solidFill>
                  <a:srgbClr val="222222"/>
                </a:solidFill>
              </a:rPr>
              <a:t>חשבתי לעצמי </a:t>
            </a:r>
          </a:p>
          <a:p>
            <a:pPr algn="r"/>
            <a:r>
              <a:rPr lang="he-IL" dirty="0" err="1">
                <a:solidFill>
                  <a:srgbClr val="222222"/>
                </a:solidFill>
              </a:rPr>
              <a:t>הכל</a:t>
            </a:r>
            <a:r>
              <a:rPr lang="he-IL" dirty="0">
                <a:solidFill>
                  <a:srgbClr val="222222"/>
                </a:solidFill>
              </a:rPr>
              <a:t> עוד אפשרי</a:t>
            </a:r>
            <a:br>
              <a:rPr lang="he-IL" dirty="0"/>
            </a:br>
            <a:r>
              <a:rPr lang="he-IL" dirty="0">
                <a:solidFill>
                  <a:srgbClr val="222222"/>
                </a:solidFill>
              </a:rPr>
              <a:t>כל עוד אנחנו כאן שרים</a:t>
            </a:r>
          </a:p>
          <a:p>
            <a:endParaRPr lang="he-IL" dirty="0">
              <a:solidFill>
                <a:srgbClr val="222222"/>
              </a:solidFill>
            </a:endParaRPr>
          </a:p>
        </p:txBody>
      </p:sp>
      <p:pic>
        <p:nvPicPr>
          <p:cNvPr id="6" name="תמונה 5">
            <a:extLst>
              <a:ext uri="{FF2B5EF4-FFF2-40B4-BE49-F238E27FC236}">
                <a16:creationId xmlns:a16="http://schemas.microsoft.com/office/drawing/2014/main" id="{F9BA778A-9A9F-431E-82BB-63F24F8691B2}"/>
              </a:ext>
            </a:extLst>
          </p:cNvPr>
          <p:cNvPicPr>
            <a:picLocks noChangeAspect="1"/>
          </p:cNvPicPr>
          <p:nvPr/>
        </p:nvPicPr>
        <p:blipFill>
          <a:blip r:embed="rId4"/>
          <a:stretch>
            <a:fillRect/>
          </a:stretch>
        </p:blipFill>
        <p:spPr>
          <a:xfrm>
            <a:off x="154998" y="1603513"/>
            <a:ext cx="3387172" cy="2428938"/>
          </a:xfrm>
          <a:prstGeom prst="rect">
            <a:avLst/>
          </a:prstGeom>
        </p:spPr>
      </p:pic>
      <p:sp>
        <p:nvSpPr>
          <p:cNvPr id="7" name="מלבן: פינות מעוגלות 6">
            <a:extLst>
              <a:ext uri="{FF2B5EF4-FFF2-40B4-BE49-F238E27FC236}">
                <a16:creationId xmlns:a16="http://schemas.microsoft.com/office/drawing/2014/main" id="{C14E69C1-CD75-497B-8EE4-67FCEF7AF1DE}"/>
              </a:ext>
            </a:extLst>
          </p:cNvPr>
          <p:cNvSpPr/>
          <p:nvPr/>
        </p:nvSpPr>
        <p:spPr>
          <a:xfrm>
            <a:off x="8649831" y="2529837"/>
            <a:ext cx="2561095" cy="56106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8" name="מלבן: פינות מעוגלות 7">
            <a:extLst>
              <a:ext uri="{FF2B5EF4-FFF2-40B4-BE49-F238E27FC236}">
                <a16:creationId xmlns:a16="http://schemas.microsoft.com/office/drawing/2014/main" id="{EDD9B303-A169-4174-A045-D4BF329E4EB0}"/>
              </a:ext>
            </a:extLst>
          </p:cNvPr>
          <p:cNvSpPr/>
          <p:nvPr/>
        </p:nvSpPr>
        <p:spPr>
          <a:xfrm>
            <a:off x="5738190" y="3090897"/>
            <a:ext cx="5472736" cy="526945"/>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pic>
        <p:nvPicPr>
          <p:cNvPr id="4098" name="Picture 2">
            <a:extLst>
              <a:ext uri="{FF2B5EF4-FFF2-40B4-BE49-F238E27FC236}">
                <a16:creationId xmlns:a16="http://schemas.microsoft.com/office/drawing/2014/main" id="{7802615B-C1AF-4084-9974-34F2BB245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2170" y="4032451"/>
            <a:ext cx="3316555" cy="24999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55694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F993D57-0068-4A62-B514-D1D9010EC546}"/>
              </a:ext>
            </a:extLst>
          </p:cNvPr>
          <p:cNvSpPr>
            <a:spLocks noGrp="1"/>
          </p:cNvSpPr>
          <p:nvPr>
            <p:ph type="title"/>
          </p:nvPr>
        </p:nvSpPr>
        <p:spPr/>
        <p:txBody>
          <a:bodyPr/>
          <a:lstStyle/>
          <a:p>
            <a:r>
              <a:rPr lang="he-IL" dirty="0"/>
              <a:t>בית ד</a:t>
            </a:r>
          </a:p>
        </p:txBody>
      </p:sp>
      <p:sp>
        <p:nvSpPr>
          <p:cNvPr id="3" name="מציין מיקום טקסט 2">
            <a:extLst>
              <a:ext uri="{FF2B5EF4-FFF2-40B4-BE49-F238E27FC236}">
                <a16:creationId xmlns:a16="http://schemas.microsoft.com/office/drawing/2014/main" id="{327F24A6-7E71-4235-92F6-201F80AFE723}"/>
              </a:ext>
            </a:extLst>
          </p:cNvPr>
          <p:cNvSpPr>
            <a:spLocks noGrp="1"/>
          </p:cNvSpPr>
          <p:nvPr>
            <p:ph type="body" sz="quarter" idx="10"/>
          </p:nvPr>
        </p:nvSpPr>
        <p:spPr>
          <a:xfrm>
            <a:off x="2428875" y="1928813"/>
            <a:ext cx="8815388" cy="3844925"/>
          </a:xfrm>
        </p:spPr>
        <p:txBody>
          <a:bodyPr>
            <a:normAutofit fontScale="92500" lnSpcReduction="10000"/>
          </a:bodyPr>
          <a:lstStyle/>
          <a:p>
            <a:pPr algn="r"/>
            <a:r>
              <a:rPr lang="he-IL" dirty="0">
                <a:solidFill>
                  <a:srgbClr val="000000"/>
                </a:solidFill>
                <a:latin typeface="Times New Roman" panose="02020603050405020304" pitchFamily="18" charset="0"/>
              </a:rPr>
              <a:t>גלשתי בחרמון</a:t>
            </a:r>
          </a:p>
          <a:p>
            <a:pPr algn="r"/>
            <a:r>
              <a:rPr lang="he-IL" dirty="0">
                <a:solidFill>
                  <a:srgbClr val="000000"/>
                </a:solidFill>
                <a:latin typeface="Times New Roman" panose="02020603050405020304" pitchFamily="18" charset="0"/>
              </a:rPr>
              <a:t>נפלתי על האף</a:t>
            </a:r>
            <a:br>
              <a:rPr lang="he-IL" dirty="0"/>
            </a:br>
            <a:r>
              <a:rPr lang="he-IL" dirty="0">
                <a:solidFill>
                  <a:srgbClr val="000000"/>
                </a:solidFill>
                <a:latin typeface="Times New Roman" panose="02020603050405020304" pitchFamily="18" charset="0"/>
              </a:rPr>
              <a:t>נפגשתי עם המון אנשים</a:t>
            </a:r>
          </a:p>
          <a:p>
            <a:pPr algn="r"/>
            <a:r>
              <a:rPr lang="he-IL" dirty="0">
                <a:solidFill>
                  <a:srgbClr val="000000"/>
                </a:solidFill>
                <a:latin typeface="Times New Roman" panose="02020603050405020304" pitchFamily="18" charset="0"/>
              </a:rPr>
              <a:t>נשים וטף</a:t>
            </a:r>
            <a:br>
              <a:rPr lang="he-IL" dirty="0"/>
            </a:br>
            <a:endParaRPr lang="he-IL" dirty="0"/>
          </a:p>
          <a:p>
            <a:pPr algn="r"/>
            <a:r>
              <a:rPr lang="he-IL" dirty="0">
                <a:solidFill>
                  <a:srgbClr val="000000"/>
                </a:solidFill>
                <a:latin typeface="Times New Roman" panose="02020603050405020304" pitchFamily="18" charset="0"/>
              </a:rPr>
              <a:t>חשבתי לעצמי </a:t>
            </a:r>
          </a:p>
          <a:p>
            <a:pPr algn="r"/>
            <a:r>
              <a:rPr lang="he-IL" dirty="0" err="1">
                <a:solidFill>
                  <a:srgbClr val="000000"/>
                </a:solidFill>
                <a:latin typeface="Times New Roman" panose="02020603050405020304" pitchFamily="18" charset="0"/>
              </a:rPr>
              <a:t>הכל</a:t>
            </a:r>
            <a:r>
              <a:rPr lang="he-IL" dirty="0">
                <a:solidFill>
                  <a:srgbClr val="000000"/>
                </a:solidFill>
                <a:latin typeface="Times New Roman" panose="02020603050405020304" pitchFamily="18" charset="0"/>
              </a:rPr>
              <a:t> עוד אפשרי</a:t>
            </a:r>
            <a:br>
              <a:rPr lang="he-IL" dirty="0"/>
            </a:br>
            <a:r>
              <a:rPr lang="he-IL" dirty="0">
                <a:solidFill>
                  <a:srgbClr val="000000"/>
                </a:solidFill>
                <a:latin typeface="Times New Roman" panose="02020603050405020304" pitchFamily="18" charset="0"/>
              </a:rPr>
              <a:t>כל עוד אנחנו כאן שרים</a:t>
            </a:r>
          </a:p>
          <a:p>
            <a:endParaRPr lang="he-IL" dirty="0">
              <a:solidFill>
                <a:srgbClr val="000000"/>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2018273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F993D57-0068-4A62-B514-D1D9010EC546}"/>
              </a:ext>
            </a:extLst>
          </p:cNvPr>
          <p:cNvSpPr>
            <a:spLocks noGrp="1"/>
          </p:cNvSpPr>
          <p:nvPr>
            <p:ph type="title"/>
          </p:nvPr>
        </p:nvSpPr>
        <p:spPr/>
        <p:txBody>
          <a:bodyPr/>
          <a:lstStyle/>
          <a:p>
            <a:r>
              <a:rPr lang="he-IL" dirty="0"/>
              <a:t>בית ד</a:t>
            </a:r>
          </a:p>
        </p:txBody>
      </p:sp>
      <p:sp>
        <p:nvSpPr>
          <p:cNvPr id="3" name="מציין מיקום טקסט 2">
            <a:extLst>
              <a:ext uri="{FF2B5EF4-FFF2-40B4-BE49-F238E27FC236}">
                <a16:creationId xmlns:a16="http://schemas.microsoft.com/office/drawing/2014/main" id="{327F24A6-7E71-4235-92F6-201F80AFE723}"/>
              </a:ext>
            </a:extLst>
          </p:cNvPr>
          <p:cNvSpPr>
            <a:spLocks noGrp="1"/>
          </p:cNvSpPr>
          <p:nvPr>
            <p:ph type="body" sz="quarter" idx="10"/>
          </p:nvPr>
        </p:nvSpPr>
        <p:spPr>
          <a:xfrm>
            <a:off x="2428875" y="1928813"/>
            <a:ext cx="8815388" cy="3844925"/>
          </a:xfrm>
        </p:spPr>
        <p:txBody>
          <a:bodyPr>
            <a:normAutofit fontScale="92500" lnSpcReduction="10000"/>
          </a:bodyPr>
          <a:lstStyle/>
          <a:p>
            <a:pPr algn="r"/>
            <a:r>
              <a:rPr lang="he-IL" dirty="0">
                <a:solidFill>
                  <a:srgbClr val="000000"/>
                </a:solidFill>
                <a:latin typeface="Times New Roman" panose="02020603050405020304" pitchFamily="18" charset="0"/>
              </a:rPr>
              <a:t>גלשתי בחרמון </a:t>
            </a:r>
          </a:p>
          <a:p>
            <a:pPr algn="r"/>
            <a:r>
              <a:rPr lang="he-IL" dirty="0">
                <a:solidFill>
                  <a:srgbClr val="000000"/>
                </a:solidFill>
                <a:latin typeface="Times New Roman" panose="02020603050405020304" pitchFamily="18" charset="0"/>
              </a:rPr>
              <a:t>נפלתי על האף</a:t>
            </a:r>
            <a:br>
              <a:rPr lang="he-IL" dirty="0"/>
            </a:br>
            <a:r>
              <a:rPr lang="he-IL" dirty="0">
                <a:solidFill>
                  <a:srgbClr val="000000"/>
                </a:solidFill>
                <a:latin typeface="Times New Roman" panose="02020603050405020304" pitchFamily="18" charset="0"/>
              </a:rPr>
              <a:t>נפגשתי עם המון אנשים</a:t>
            </a:r>
          </a:p>
          <a:p>
            <a:pPr algn="r"/>
            <a:r>
              <a:rPr lang="he-IL" dirty="0">
                <a:solidFill>
                  <a:srgbClr val="000000"/>
                </a:solidFill>
                <a:latin typeface="Times New Roman" panose="02020603050405020304" pitchFamily="18" charset="0"/>
              </a:rPr>
              <a:t> נשים וטף</a:t>
            </a:r>
            <a:br>
              <a:rPr lang="he-IL" dirty="0"/>
            </a:br>
            <a:endParaRPr lang="he-IL" dirty="0"/>
          </a:p>
          <a:p>
            <a:pPr algn="r"/>
            <a:r>
              <a:rPr lang="he-IL" dirty="0">
                <a:solidFill>
                  <a:srgbClr val="000000"/>
                </a:solidFill>
                <a:latin typeface="Times New Roman" panose="02020603050405020304" pitchFamily="18" charset="0"/>
              </a:rPr>
              <a:t>חשבתי לעצמי</a:t>
            </a:r>
          </a:p>
          <a:p>
            <a:pPr algn="r"/>
            <a:r>
              <a:rPr lang="he-IL" dirty="0" err="1">
                <a:solidFill>
                  <a:srgbClr val="000000"/>
                </a:solidFill>
                <a:latin typeface="Times New Roman" panose="02020603050405020304" pitchFamily="18" charset="0"/>
              </a:rPr>
              <a:t>הכל</a:t>
            </a:r>
            <a:r>
              <a:rPr lang="he-IL" dirty="0">
                <a:solidFill>
                  <a:srgbClr val="000000"/>
                </a:solidFill>
                <a:latin typeface="Times New Roman" panose="02020603050405020304" pitchFamily="18" charset="0"/>
              </a:rPr>
              <a:t> עוד אפשרי</a:t>
            </a:r>
            <a:br>
              <a:rPr lang="he-IL" dirty="0"/>
            </a:br>
            <a:r>
              <a:rPr lang="he-IL" dirty="0">
                <a:solidFill>
                  <a:srgbClr val="000000"/>
                </a:solidFill>
                <a:latin typeface="Times New Roman" panose="02020603050405020304" pitchFamily="18" charset="0"/>
              </a:rPr>
              <a:t>כל עוד אנחנו כאן שרים</a:t>
            </a:r>
          </a:p>
        </p:txBody>
      </p:sp>
      <p:sp>
        <p:nvSpPr>
          <p:cNvPr id="4" name="מלבן: פינות מעוגלות 3">
            <a:extLst>
              <a:ext uri="{FF2B5EF4-FFF2-40B4-BE49-F238E27FC236}">
                <a16:creationId xmlns:a16="http://schemas.microsoft.com/office/drawing/2014/main" id="{FF3A9EC5-076B-4F72-B435-40C476319770}"/>
              </a:ext>
            </a:extLst>
          </p:cNvPr>
          <p:cNvSpPr/>
          <p:nvPr/>
        </p:nvSpPr>
        <p:spPr>
          <a:xfrm>
            <a:off x="8746436" y="1928813"/>
            <a:ext cx="1245704" cy="56106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pic>
        <p:nvPicPr>
          <p:cNvPr id="5" name="תמונה 4">
            <a:extLst>
              <a:ext uri="{FF2B5EF4-FFF2-40B4-BE49-F238E27FC236}">
                <a16:creationId xmlns:a16="http://schemas.microsoft.com/office/drawing/2014/main" id="{88CED283-2231-4BD3-9F6B-D1EF0B2995E3}"/>
              </a:ext>
            </a:extLst>
          </p:cNvPr>
          <p:cNvPicPr>
            <a:picLocks noChangeAspect="1"/>
          </p:cNvPicPr>
          <p:nvPr/>
        </p:nvPicPr>
        <p:blipFill>
          <a:blip r:embed="rId4"/>
          <a:stretch>
            <a:fillRect/>
          </a:stretch>
        </p:blipFill>
        <p:spPr>
          <a:xfrm>
            <a:off x="729770" y="1822849"/>
            <a:ext cx="3682303" cy="2761727"/>
          </a:xfrm>
          <a:prstGeom prst="rect">
            <a:avLst/>
          </a:prstGeom>
        </p:spPr>
      </p:pic>
      <p:sp>
        <p:nvSpPr>
          <p:cNvPr id="6" name="מלבן: פינות מעוגלות 5">
            <a:extLst>
              <a:ext uri="{FF2B5EF4-FFF2-40B4-BE49-F238E27FC236}">
                <a16:creationId xmlns:a16="http://schemas.microsoft.com/office/drawing/2014/main" id="{6C4296F0-F8B2-4460-A737-10BDA1206435}"/>
              </a:ext>
            </a:extLst>
          </p:cNvPr>
          <p:cNvSpPr/>
          <p:nvPr/>
        </p:nvSpPr>
        <p:spPr>
          <a:xfrm>
            <a:off x="9144000" y="3429000"/>
            <a:ext cx="1060173" cy="37437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662054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F993D57-0068-4A62-B514-D1D9010EC546}"/>
              </a:ext>
            </a:extLst>
          </p:cNvPr>
          <p:cNvSpPr>
            <a:spLocks noGrp="1"/>
          </p:cNvSpPr>
          <p:nvPr>
            <p:ph type="title"/>
          </p:nvPr>
        </p:nvSpPr>
        <p:spPr/>
        <p:txBody>
          <a:bodyPr/>
          <a:lstStyle/>
          <a:p>
            <a:r>
              <a:rPr lang="he-IL" dirty="0"/>
              <a:t>בית ד</a:t>
            </a:r>
          </a:p>
        </p:txBody>
      </p:sp>
      <p:sp>
        <p:nvSpPr>
          <p:cNvPr id="3" name="מציין מיקום טקסט 2">
            <a:extLst>
              <a:ext uri="{FF2B5EF4-FFF2-40B4-BE49-F238E27FC236}">
                <a16:creationId xmlns:a16="http://schemas.microsoft.com/office/drawing/2014/main" id="{327F24A6-7E71-4235-92F6-201F80AFE723}"/>
              </a:ext>
            </a:extLst>
          </p:cNvPr>
          <p:cNvSpPr>
            <a:spLocks noGrp="1"/>
          </p:cNvSpPr>
          <p:nvPr>
            <p:ph type="body" sz="quarter" idx="10"/>
          </p:nvPr>
        </p:nvSpPr>
        <p:spPr>
          <a:xfrm>
            <a:off x="2428875" y="1928813"/>
            <a:ext cx="8815388" cy="4684022"/>
          </a:xfrm>
        </p:spPr>
        <p:txBody>
          <a:bodyPr>
            <a:normAutofit/>
          </a:bodyPr>
          <a:lstStyle/>
          <a:p>
            <a:pPr algn="r"/>
            <a:r>
              <a:rPr lang="he-IL" dirty="0">
                <a:solidFill>
                  <a:srgbClr val="000000"/>
                </a:solidFill>
                <a:latin typeface="Times New Roman" panose="02020603050405020304" pitchFamily="18" charset="0"/>
              </a:rPr>
              <a:t>גלשתי בחרמון </a:t>
            </a:r>
          </a:p>
          <a:p>
            <a:pPr algn="r"/>
            <a:r>
              <a:rPr lang="he-IL" dirty="0">
                <a:solidFill>
                  <a:srgbClr val="000000"/>
                </a:solidFill>
                <a:latin typeface="Times New Roman" panose="02020603050405020304" pitchFamily="18" charset="0"/>
              </a:rPr>
              <a:t>נפלתי על האף</a:t>
            </a:r>
            <a:br>
              <a:rPr lang="he-IL" dirty="0"/>
            </a:br>
            <a:r>
              <a:rPr lang="he-IL" dirty="0">
                <a:solidFill>
                  <a:srgbClr val="000000"/>
                </a:solidFill>
                <a:latin typeface="Times New Roman" panose="02020603050405020304" pitchFamily="18" charset="0"/>
              </a:rPr>
              <a:t>נפגשתי עם המון אנשים</a:t>
            </a:r>
          </a:p>
          <a:p>
            <a:pPr algn="r"/>
            <a:r>
              <a:rPr lang="he-IL" dirty="0">
                <a:solidFill>
                  <a:srgbClr val="000000"/>
                </a:solidFill>
                <a:latin typeface="Times New Roman" panose="02020603050405020304" pitchFamily="18" charset="0"/>
              </a:rPr>
              <a:t>נשים וטף</a:t>
            </a:r>
            <a:br>
              <a:rPr lang="he-IL" dirty="0"/>
            </a:br>
            <a:endParaRPr lang="he-IL" dirty="0"/>
          </a:p>
          <a:p>
            <a:pPr algn="r"/>
            <a:r>
              <a:rPr lang="he-IL" dirty="0">
                <a:solidFill>
                  <a:srgbClr val="000000"/>
                </a:solidFill>
                <a:latin typeface="Times New Roman" panose="02020603050405020304" pitchFamily="18" charset="0"/>
              </a:rPr>
              <a:t>חשבתי לעצמי </a:t>
            </a:r>
          </a:p>
          <a:p>
            <a:pPr algn="r"/>
            <a:r>
              <a:rPr lang="he-IL" dirty="0" err="1">
                <a:solidFill>
                  <a:srgbClr val="000000"/>
                </a:solidFill>
                <a:latin typeface="Times New Roman" panose="02020603050405020304" pitchFamily="18" charset="0"/>
              </a:rPr>
              <a:t>הכל</a:t>
            </a:r>
            <a:r>
              <a:rPr lang="he-IL" dirty="0">
                <a:solidFill>
                  <a:srgbClr val="000000"/>
                </a:solidFill>
                <a:latin typeface="Times New Roman" panose="02020603050405020304" pitchFamily="18" charset="0"/>
              </a:rPr>
              <a:t> עוד אפשרי</a:t>
            </a:r>
            <a:br>
              <a:rPr lang="he-IL" dirty="0"/>
            </a:br>
            <a:r>
              <a:rPr lang="he-IL" dirty="0">
                <a:solidFill>
                  <a:srgbClr val="000000"/>
                </a:solidFill>
                <a:latin typeface="Times New Roman" panose="02020603050405020304" pitchFamily="18" charset="0"/>
              </a:rPr>
              <a:t>כל עוד אנחנו כאן שרים</a:t>
            </a:r>
          </a:p>
          <a:p>
            <a:endParaRPr lang="he-IL" dirty="0">
              <a:solidFill>
                <a:srgbClr val="000000"/>
              </a:solidFill>
              <a:latin typeface="Times New Roman" panose="02020603050405020304" pitchFamily="18" charset="0"/>
            </a:endParaRPr>
          </a:p>
        </p:txBody>
      </p:sp>
      <p:sp>
        <p:nvSpPr>
          <p:cNvPr id="4" name="מלבן: פינות מעוגלות 3">
            <a:extLst>
              <a:ext uri="{FF2B5EF4-FFF2-40B4-BE49-F238E27FC236}">
                <a16:creationId xmlns:a16="http://schemas.microsoft.com/office/drawing/2014/main" id="{FF3A9EC5-076B-4F72-B435-40C476319770}"/>
              </a:ext>
            </a:extLst>
          </p:cNvPr>
          <p:cNvSpPr/>
          <p:nvPr/>
        </p:nvSpPr>
        <p:spPr>
          <a:xfrm>
            <a:off x="8746435" y="1928813"/>
            <a:ext cx="2497827" cy="56106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pic>
        <p:nvPicPr>
          <p:cNvPr id="5" name="תמונה 4">
            <a:extLst>
              <a:ext uri="{FF2B5EF4-FFF2-40B4-BE49-F238E27FC236}">
                <a16:creationId xmlns:a16="http://schemas.microsoft.com/office/drawing/2014/main" id="{88CED283-2231-4BD3-9F6B-D1EF0B2995E3}"/>
              </a:ext>
            </a:extLst>
          </p:cNvPr>
          <p:cNvPicPr>
            <a:picLocks noChangeAspect="1"/>
          </p:cNvPicPr>
          <p:nvPr/>
        </p:nvPicPr>
        <p:blipFill>
          <a:blip r:embed="rId4"/>
          <a:stretch>
            <a:fillRect/>
          </a:stretch>
        </p:blipFill>
        <p:spPr>
          <a:xfrm>
            <a:off x="729770" y="1822849"/>
            <a:ext cx="3682303" cy="2761727"/>
          </a:xfrm>
          <a:prstGeom prst="rect">
            <a:avLst/>
          </a:prstGeom>
        </p:spPr>
      </p:pic>
      <p:sp>
        <p:nvSpPr>
          <p:cNvPr id="6" name="מלבן: פינות מעוגלות 5">
            <a:extLst>
              <a:ext uri="{FF2B5EF4-FFF2-40B4-BE49-F238E27FC236}">
                <a16:creationId xmlns:a16="http://schemas.microsoft.com/office/drawing/2014/main" id="{6C4296F0-F8B2-4460-A737-10BDA1206435}"/>
              </a:ext>
            </a:extLst>
          </p:cNvPr>
          <p:cNvSpPr/>
          <p:nvPr/>
        </p:nvSpPr>
        <p:spPr>
          <a:xfrm>
            <a:off x="8981246" y="3611992"/>
            <a:ext cx="1249431" cy="60749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7" name="מלבן: פינות מעוגלות 6">
            <a:extLst>
              <a:ext uri="{FF2B5EF4-FFF2-40B4-BE49-F238E27FC236}">
                <a16:creationId xmlns:a16="http://schemas.microsoft.com/office/drawing/2014/main" id="{E34FEE5E-2A84-4A02-BD64-7AB63DE56DDC}"/>
              </a:ext>
            </a:extLst>
          </p:cNvPr>
          <p:cNvSpPr/>
          <p:nvPr/>
        </p:nvSpPr>
        <p:spPr>
          <a:xfrm>
            <a:off x="8348870" y="2466655"/>
            <a:ext cx="2895393" cy="60749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4097748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F993D57-0068-4A62-B514-D1D9010EC546}"/>
              </a:ext>
            </a:extLst>
          </p:cNvPr>
          <p:cNvSpPr>
            <a:spLocks noGrp="1"/>
          </p:cNvSpPr>
          <p:nvPr>
            <p:ph type="title"/>
          </p:nvPr>
        </p:nvSpPr>
        <p:spPr/>
        <p:txBody>
          <a:bodyPr/>
          <a:lstStyle/>
          <a:p>
            <a:r>
              <a:rPr lang="he-IL" dirty="0"/>
              <a:t>בית ד</a:t>
            </a:r>
          </a:p>
        </p:txBody>
      </p:sp>
      <p:sp>
        <p:nvSpPr>
          <p:cNvPr id="3" name="מציין מיקום טקסט 2">
            <a:extLst>
              <a:ext uri="{FF2B5EF4-FFF2-40B4-BE49-F238E27FC236}">
                <a16:creationId xmlns:a16="http://schemas.microsoft.com/office/drawing/2014/main" id="{327F24A6-7E71-4235-92F6-201F80AFE723}"/>
              </a:ext>
            </a:extLst>
          </p:cNvPr>
          <p:cNvSpPr>
            <a:spLocks noGrp="1"/>
          </p:cNvSpPr>
          <p:nvPr>
            <p:ph type="body" sz="quarter" idx="10"/>
          </p:nvPr>
        </p:nvSpPr>
        <p:spPr>
          <a:xfrm>
            <a:off x="2428875" y="1928813"/>
            <a:ext cx="8815388" cy="3844925"/>
          </a:xfrm>
        </p:spPr>
        <p:txBody>
          <a:bodyPr>
            <a:normAutofit fontScale="92500" lnSpcReduction="20000"/>
          </a:bodyPr>
          <a:lstStyle/>
          <a:p>
            <a:pPr algn="r"/>
            <a:r>
              <a:rPr lang="he-IL" sz="3900" dirty="0">
                <a:solidFill>
                  <a:srgbClr val="000000"/>
                </a:solidFill>
                <a:latin typeface="Times New Roman" panose="02020603050405020304" pitchFamily="18" charset="0"/>
              </a:rPr>
              <a:t>גלשתי בחרמון</a:t>
            </a:r>
          </a:p>
          <a:p>
            <a:pPr algn="r"/>
            <a:r>
              <a:rPr lang="he-IL" sz="3900" dirty="0">
                <a:solidFill>
                  <a:srgbClr val="000000"/>
                </a:solidFill>
                <a:latin typeface="Times New Roman" panose="02020603050405020304" pitchFamily="18" charset="0"/>
              </a:rPr>
              <a:t>נפלתי על האף</a:t>
            </a:r>
            <a:br>
              <a:rPr lang="he-IL" sz="3900" dirty="0"/>
            </a:br>
            <a:r>
              <a:rPr lang="he-IL" sz="3900" dirty="0">
                <a:solidFill>
                  <a:srgbClr val="000000"/>
                </a:solidFill>
                <a:latin typeface="Times New Roman" panose="02020603050405020304" pitchFamily="18" charset="0"/>
              </a:rPr>
              <a:t>נפגשתי עם המון אנשים</a:t>
            </a:r>
          </a:p>
          <a:p>
            <a:pPr algn="r"/>
            <a:r>
              <a:rPr lang="he-IL" sz="3900" dirty="0">
                <a:solidFill>
                  <a:srgbClr val="000000"/>
                </a:solidFill>
                <a:latin typeface="Times New Roman" panose="02020603050405020304" pitchFamily="18" charset="0"/>
              </a:rPr>
              <a:t>נשים וטף</a:t>
            </a:r>
            <a:br>
              <a:rPr lang="he-IL" sz="3900" dirty="0"/>
            </a:br>
            <a:endParaRPr lang="he-IL" sz="3900" dirty="0"/>
          </a:p>
          <a:p>
            <a:pPr algn="r"/>
            <a:r>
              <a:rPr lang="he-IL" sz="3900" dirty="0">
                <a:solidFill>
                  <a:srgbClr val="000000"/>
                </a:solidFill>
                <a:latin typeface="Times New Roman" panose="02020603050405020304" pitchFamily="18" charset="0"/>
              </a:rPr>
              <a:t>חשבתי לעצמי</a:t>
            </a:r>
          </a:p>
          <a:p>
            <a:pPr algn="r"/>
            <a:r>
              <a:rPr lang="he-IL" sz="3900" dirty="0" err="1">
                <a:solidFill>
                  <a:srgbClr val="000000"/>
                </a:solidFill>
                <a:latin typeface="Times New Roman" panose="02020603050405020304" pitchFamily="18" charset="0"/>
              </a:rPr>
              <a:t>הכל</a:t>
            </a:r>
            <a:r>
              <a:rPr lang="he-IL" sz="3900" dirty="0">
                <a:solidFill>
                  <a:srgbClr val="000000"/>
                </a:solidFill>
                <a:latin typeface="Times New Roman" panose="02020603050405020304" pitchFamily="18" charset="0"/>
              </a:rPr>
              <a:t> עוד אפשרי</a:t>
            </a:r>
            <a:br>
              <a:rPr lang="he-IL" sz="3900" dirty="0"/>
            </a:br>
            <a:r>
              <a:rPr lang="he-IL" sz="3900" dirty="0">
                <a:solidFill>
                  <a:srgbClr val="000000"/>
                </a:solidFill>
                <a:latin typeface="Times New Roman" panose="02020603050405020304" pitchFamily="18" charset="0"/>
              </a:rPr>
              <a:t>כל עוד אנחנו כאן שרים</a:t>
            </a:r>
          </a:p>
        </p:txBody>
      </p:sp>
      <p:pic>
        <p:nvPicPr>
          <p:cNvPr id="9218" name="Picture 2">
            <a:extLst>
              <a:ext uri="{FF2B5EF4-FFF2-40B4-BE49-F238E27FC236}">
                <a16:creationId xmlns:a16="http://schemas.microsoft.com/office/drawing/2014/main" id="{F0517998-F720-44FA-BCEE-86745503E0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73" y="1731398"/>
            <a:ext cx="3048844" cy="2286633"/>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פינות מעוגלות 3">
            <a:extLst>
              <a:ext uri="{FF2B5EF4-FFF2-40B4-BE49-F238E27FC236}">
                <a16:creationId xmlns:a16="http://schemas.microsoft.com/office/drawing/2014/main" id="{6413201F-C950-4C9C-B7D4-893B37070458}"/>
              </a:ext>
            </a:extLst>
          </p:cNvPr>
          <p:cNvSpPr/>
          <p:nvPr/>
        </p:nvSpPr>
        <p:spPr>
          <a:xfrm>
            <a:off x="1255593" y="4810113"/>
            <a:ext cx="4690281" cy="977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bg1"/>
                </a:solidFill>
                <a:cs typeface="Calibri" panose="020F0502020204030204" pitchFamily="34" charset="0"/>
              </a:rPr>
              <a:t>איזו שורה בבית מצחיקה אתכם?</a:t>
            </a:r>
          </a:p>
        </p:txBody>
      </p:sp>
    </p:spTree>
    <p:custDataLst>
      <p:tags r:id="rId1"/>
    </p:custDataLst>
    <p:extLst>
      <p:ext uri="{BB962C8B-B14F-4D97-AF65-F5344CB8AC3E}">
        <p14:creationId xmlns:p14="http://schemas.microsoft.com/office/powerpoint/2010/main" val="4287069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F993D57-0068-4A62-B514-D1D9010EC546}"/>
              </a:ext>
            </a:extLst>
          </p:cNvPr>
          <p:cNvSpPr>
            <a:spLocks noGrp="1"/>
          </p:cNvSpPr>
          <p:nvPr>
            <p:ph type="title"/>
          </p:nvPr>
        </p:nvSpPr>
        <p:spPr/>
        <p:txBody>
          <a:bodyPr/>
          <a:lstStyle/>
          <a:p>
            <a:r>
              <a:rPr lang="he-IL" dirty="0"/>
              <a:t>בית ד</a:t>
            </a:r>
          </a:p>
        </p:txBody>
      </p:sp>
      <p:sp>
        <p:nvSpPr>
          <p:cNvPr id="3" name="מציין מיקום טקסט 2">
            <a:extLst>
              <a:ext uri="{FF2B5EF4-FFF2-40B4-BE49-F238E27FC236}">
                <a16:creationId xmlns:a16="http://schemas.microsoft.com/office/drawing/2014/main" id="{327F24A6-7E71-4235-92F6-201F80AFE723}"/>
              </a:ext>
            </a:extLst>
          </p:cNvPr>
          <p:cNvSpPr>
            <a:spLocks noGrp="1"/>
          </p:cNvSpPr>
          <p:nvPr>
            <p:ph type="body" sz="quarter" idx="10"/>
          </p:nvPr>
        </p:nvSpPr>
        <p:spPr>
          <a:xfrm>
            <a:off x="3081590" y="1928813"/>
            <a:ext cx="8815388" cy="4929187"/>
          </a:xfrm>
        </p:spPr>
        <p:txBody>
          <a:bodyPr>
            <a:normAutofit/>
          </a:bodyPr>
          <a:lstStyle/>
          <a:p>
            <a:pPr algn="r"/>
            <a:r>
              <a:rPr lang="he-IL" sz="3900" dirty="0">
                <a:solidFill>
                  <a:srgbClr val="000000"/>
                </a:solidFill>
                <a:latin typeface="Times New Roman" panose="02020603050405020304" pitchFamily="18" charset="0"/>
              </a:rPr>
              <a:t>גלשתי בחרמון</a:t>
            </a:r>
          </a:p>
          <a:p>
            <a:pPr algn="r"/>
            <a:r>
              <a:rPr lang="he-IL" sz="3900" dirty="0">
                <a:solidFill>
                  <a:srgbClr val="000000"/>
                </a:solidFill>
                <a:latin typeface="Times New Roman" panose="02020603050405020304" pitchFamily="18" charset="0"/>
              </a:rPr>
              <a:t>נפלתי על האף</a:t>
            </a:r>
            <a:br>
              <a:rPr lang="he-IL" sz="3900" dirty="0"/>
            </a:br>
            <a:r>
              <a:rPr lang="he-IL" sz="3900" dirty="0">
                <a:solidFill>
                  <a:srgbClr val="000000"/>
                </a:solidFill>
                <a:latin typeface="Times New Roman" panose="02020603050405020304" pitchFamily="18" charset="0"/>
              </a:rPr>
              <a:t>נפגשתי עם המון אנשים </a:t>
            </a:r>
          </a:p>
          <a:p>
            <a:pPr algn="r"/>
            <a:r>
              <a:rPr lang="he-IL" sz="3900" dirty="0">
                <a:solidFill>
                  <a:srgbClr val="000000"/>
                </a:solidFill>
                <a:latin typeface="Times New Roman" panose="02020603050405020304" pitchFamily="18" charset="0"/>
              </a:rPr>
              <a:t>נשים וטף</a:t>
            </a:r>
            <a:br>
              <a:rPr lang="he-IL" sz="3900" dirty="0"/>
            </a:br>
            <a:endParaRPr lang="he-IL" sz="3900" dirty="0"/>
          </a:p>
          <a:p>
            <a:pPr algn="r"/>
            <a:r>
              <a:rPr lang="he-IL" sz="3900" dirty="0">
                <a:solidFill>
                  <a:srgbClr val="000000"/>
                </a:solidFill>
                <a:latin typeface="Times New Roman" panose="02020603050405020304" pitchFamily="18" charset="0"/>
              </a:rPr>
              <a:t>חשבתי לעצמי </a:t>
            </a:r>
          </a:p>
          <a:p>
            <a:pPr algn="r"/>
            <a:r>
              <a:rPr lang="he-IL" sz="3900" dirty="0" err="1">
                <a:solidFill>
                  <a:srgbClr val="000000"/>
                </a:solidFill>
                <a:latin typeface="Times New Roman" panose="02020603050405020304" pitchFamily="18" charset="0"/>
              </a:rPr>
              <a:t>הכל</a:t>
            </a:r>
            <a:r>
              <a:rPr lang="he-IL" sz="3900" dirty="0">
                <a:solidFill>
                  <a:srgbClr val="000000"/>
                </a:solidFill>
                <a:latin typeface="Times New Roman" panose="02020603050405020304" pitchFamily="18" charset="0"/>
              </a:rPr>
              <a:t> עוד אפשרי</a:t>
            </a:r>
            <a:br>
              <a:rPr lang="he-IL" sz="3900" dirty="0"/>
            </a:br>
            <a:r>
              <a:rPr lang="he-IL" sz="3900" dirty="0">
                <a:solidFill>
                  <a:srgbClr val="000000"/>
                </a:solidFill>
                <a:latin typeface="Times New Roman" panose="02020603050405020304" pitchFamily="18" charset="0"/>
              </a:rPr>
              <a:t>כל עוד אנחנו כאן שרים</a:t>
            </a:r>
          </a:p>
          <a:p>
            <a:pPr algn="r"/>
            <a:endParaRPr lang="he-IL" sz="3900" dirty="0">
              <a:solidFill>
                <a:srgbClr val="000000"/>
              </a:solidFill>
              <a:latin typeface="Times New Roman" panose="02020603050405020304" pitchFamily="18" charset="0"/>
            </a:endParaRPr>
          </a:p>
        </p:txBody>
      </p:sp>
      <p:pic>
        <p:nvPicPr>
          <p:cNvPr id="9218" name="Picture 2">
            <a:extLst>
              <a:ext uri="{FF2B5EF4-FFF2-40B4-BE49-F238E27FC236}">
                <a16:creationId xmlns:a16="http://schemas.microsoft.com/office/drawing/2014/main" id="{F0517998-F720-44FA-BCEE-86745503E0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82" y="1802296"/>
            <a:ext cx="3681896" cy="2761422"/>
          </a:xfrm>
          <a:prstGeom prst="rect">
            <a:avLst/>
          </a:prstGeom>
          <a:noFill/>
          <a:extLst>
            <a:ext uri="{909E8E84-426E-40DD-AFC4-6F175D3DCCD1}">
              <a14:hiddenFill xmlns:a14="http://schemas.microsoft.com/office/drawing/2010/main">
                <a:solidFill>
                  <a:srgbClr val="FFFFFF"/>
                </a:solidFill>
              </a14:hiddenFill>
            </a:ext>
          </a:extLst>
        </p:spPr>
      </p:pic>
      <p:sp>
        <p:nvSpPr>
          <p:cNvPr id="6" name="מלבן: פינות מעוגלות 5">
            <a:extLst>
              <a:ext uri="{FF2B5EF4-FFF2-40B4-BE49-F238E27FC236}">
                <a16:creationId xmlns:a16="http://schemas.microsoft.com/office/drawing/2014/main" id="{029209B3-4BE9-4A99-A48B-36C13BFE02E7}"/>
              </a:ext>
            </a:extLst>
          </p:cNvPr>
          <p:cNvSpPr/>
          <p:nvPr/>
        </p:nvSpPr>
        <p:spPr>
          <a:xfrm>
            <a:off x="6633765" y="1928812"/>
            <a:ext cx="5400053" cy="125170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pic>
        <p:nvPicPr>
          <p:cNvPr id="7" name="תמונה 6">
            <a:extLst>
              <a:ext uri="{FF2B5EF4-FFF2-40B4-BE49-F238E27FC236}">
                <a16:creationId xmlns:a16="http://schemas.microsoft.com/office/drawing/2014/main" id="{BFFB4094-968A-4E07-A951-D67FF4817DCE}"/>
              </a:ext>
            </a:extLst>
          </p:cNvPr>
          <p:cNvPicPr>
            <a:picLocks noChangeAspect="1"/>
          </p:cNvPicPr>
          <p:nvPr/>
        </p:nvPicPr>
        <p:blipFill>
          <a:blip r:embed="rId5"/>
          <a:stretch>
            <a:fillRect/>
          </a:stretch>
        </p:blipFill>
        <p:spPr>
          <a:xfrm>
            <a:off x="3695804" y="4563718"/>
            <a:ext cx="2756310" cy="1838437"/>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085402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0AA1DF5D-FB0A-48C1-A878-61D52ABA713C}"/>
              </a:ext>
            </a:extLst>
          </p:cNvPr>
          <p:cNvSpPr>
            <a:spLocks noGrp="1"/>
          </p:cNvSpPr>
          <p:nvPr>
            <p:ph type="title"/>
          </p:nvPr>
        </p:nvSpPr>
        <p:spPr/>
        <p:txBody>
          <a:bodyPr/>
          <a:lstStyle/>
          <a:p>
            <a:r>
              <a:rPr lang="he-IL" dirty="0"/>
              <a:t>השיר על מפת ארץ ישראל </a:t>
            </a:r>
          </a:p>
        </p:txBody>
      </p:sp>
      <p:pic>
        <p:nvPicPr>
          <p:cNvPr id="4" name="מציין מיקום תוכן 6">
            <a:extLst>
              <a:ext uri="{FF2B5EF4-FFF2-40B4-BE49-F238E27FC236}">
                <a16:creationId xmlns:a16="http://schemas.microsoft.com/office/drawing/2014/main" id="{AC936343-F985-406D-99D6-6CAE5027A980}"/>
              </a:ext>
            </a:extLst>
          </p:cNvPr>
          <p:cNvPicPr>
            <a:picLocks noGrp="1" noChangeAspect="1"/>
          </p:cNvPicPr>
          <p:nvPr>
            <p:ph idx="1"/>
          </p:nvPr>
        </p:nvPicPr>
        <p:blipFill>
          <a:blip r:embed="rId4"/>
          <a:stretch>
            <a:fillRect/>
          </a:stretch>
        </p:blipFill>
        <p:spPr>
          <a:xfrm>
            <a:off x="210742" y="0"/>
            <a:ext cx="3764910" cy="6991977"/>
          </a:xfrm>
          <a:prstGeom prst="rect">
            <a:avLst/>
          </a:prstGeom>
        </p:spPr>
      </p:pic>
    </p:spTree>
    <p:custDataLst>
      <p:tags r:id="rId1"/>
    </p:custDataLst>
    <p:extLst>
      <p:ext uri="{BB962C8B-B14F-4D97-AF65-F5344CB8AC3E}">
        <p14:creationId xmlns:p14="http://schemas.microsoft.com/office/powerpoint/2010/main" val="9159153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מציין מיקום תוכן 6">
            <a:extLst>
              <a:ext uri="{FF2B5EF4-FFF2-40B4-BE49-F238E27FC236}">
                <a16:creationId xmlns:a16="http://schemas.microsoft.com/office/drawing/2014/main" id="{2C947DE9-D32E-4DC5-96F5-A2270322FB2B}"/>
              </a:ext>
            </a:extLst>
          </p:cNvPr>
          <p:cNvPicPr>
            <a:picLocks noGrp="1" noChangeAspect="1"/>
          </p:cNvPicPr>
          <p:nvPr>
            <p:ph idx="1"/>
          </p:nvPr>
        </p:nvPicPr>
        <p:blipFill>
          <a:blip r:embed="rId4"/>
          <a:stretch>
            <a:fillRect/>
          </a:stretch>
        </p:blipFill>
        <p:spPr>
          <a:xfrm>
            <a:off x="4924485" y="145774"/>
            <a:ext cx="3265357" cy="6712226"/>
          </a:xfrm>
          <a:prstGeom prst="rect">
            <a:avLst/>
          </a:prstGeom>
        </p:spPr>
      </p:pic>
      <p:sp>
        <p:nvSpPr>
          <p:cNvPr id="3" name="מלבן 2">
            <a:extLst>
              <a:ext uri="{FF2B5EF4-FFF2-40B4-BE49-F238E27FC236}">
                <a16:creationId xmlns:a16="http://schemas.microsoft.com/office/drawing/2014/main" id="{1C9203B8-23D8-4529-A93A-165CC6F95F01}"/>
              </a:ext>
            </a:extLst>
          </p:cNvPr>
          <p:cNvSpPr/>
          <p:nvPr/>
        </p:nvSpPr>
        <p:spPr>
          <a:xfrm>
            <a:off x="265036" y="145774"/>
            <a:ext cx="3432313"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כנרת</a:t>
            </a:r>
            <a:r>
              <a:rPr lang="he-IL" dirty="0">
                <a:cs typeface="Calibri" panose="020F0502020204030204" pitchFamily="34" charset="0"/>
              </a:rPr>
              <a:t> </a:t>
            </a:r>
          </a:p>
        </p:txBody>
      </p:sp>
      <p:sp>
        <p:nvSpPr>
          <p:cNvPr id="5" name="מלבן 4">
            <a:extLst>
              <a:ext uri="{FF2B5EF4-FFF2-40B4-BE49-F238E27FC236}">
                <a16:creationId xmlns:a16="http://schemas.microsoft.com/office/drawing/2014/main" id="{D99FE133-C334-4DE2-AF4A-63C0C0EF0816}"/>
              </a:ext>
            </a:extLst>
          </p:cNvPr>
          <p:cNvSpPr/>
          <p:nvPr/>
        </p:nvSpPr>
        <p:spPr>
          <a:xfrm>
            <a:off x="265036" y="1070113"/>
            <a:ext cx="3432313"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סכר דגניה </a:t>
            </a:r>
            <a:r>
              <a:rPr lang="he-IL" dirty="0">
                <a:cs typeface="Calibri" panose="020F0502020204030204" pitchFamily="34" charset="0"/>
              </a:rPr>
              <a:t> </a:t>
            </a:r>
          </a:p>
        </p:txBody>
      </p:sp>
      <p:sp>
        <p:nvSpPr>
          <p:cNvPr id="6" name="מלבן 5">
            <a:extLst>
              <a:ext uri="{FF2B5EF4-FFF2-40B4-BE49-F238E27FC236}">
                <a16:creationId xmlns:a16="http://schemas.microsoft.com/office/drawing/2014/main" id="{5911F0AC-0411-4D8F-A7C9-4A9E31C7E32B}"/>
              </a:ext>
            </a:extLst>
          </p:cNvPr>
          <p:cNvSpPr/>
          <p:nvPr/>
        </p:nvSpPr>
        <p:spPr>
          <a:xfrm>
            <a:off x="265036" y="1994452"/>
            <a:ext cx="3432314"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עפולה </a:t>
            </a:r>
            <a:r>
              <a:rPr lang="he-IL" dirty="0">
                <a:cs typeface="Calibri" panose="020F0502020204030204" pitchFamily="34" charset="0"/>
              </a:rPr>
              <a:t> </a:t>
            </a:r>
          </a:p>
        </p:txBody>
      </p:sp>
      <p:sp>
        <p:nvSpPr>
          <p:cNvPr id="8" name="מלבן 7">
            <a:extLst>
              <a:ext uri="{FF2B5EF4-FFF2-40B4-BE49-F238E27FC236}">
                <a16:creationId xmlns:a16="http://schemas.microsoft.com/office/drawing/2014/main" id="{67543FE2-6A7D-434B-9101-A676B62FE0FA}"/>
              </a:ext>
            </a:extLst>
          </p:cNvPr>
          <p:cNvSpPr/>
          <p:nvPr/>
        </p:nvSpPr>
        <p:spPr>
          <a:xfrm>
            <a:off x="265036" y="2918791"/>
            <a:ext cx="3432315"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אילת  </a:t>
            </a:r>
            <a:r>
              <a:rPr lang="he-IL" dirty="0">
                <a:cs typeface="Calibri" panose="020F0502020204030204" pitchFamily="34" charset="0"/>
              </a:rPr>
              <a:t> </a:t>
            </a:r>
          </a:p>
        </p:txBody>
      </p:sp>
      <p:sp>
        <p:nvSpPr>
          <p:cNvPr id="9" name="מלבן 8">
            <a:extLst>
              <a:ext uri="{FF2B5EF4-FFF2-40B4-BE49-F238E27FC236}">
                <a16:creationId xmlns:a16="http://schemas.microsoft.com/office/drawing/2014/main" id="{CC485489-92A0-4F40-A16F-E3E3814C87C9}"/>
              </a:ext>
            </a:extLst>
          </p:cNvPr>
          <p:cNvSpPr/>
          <p:nvPr/>
        </p:nvSpPr>
        <p:spPr>
          <a:xfrm>
            <a:off x="265036" y="3843130"/>
            <a:ext cx="3432316"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שמורת החולה   </a:t>
            </a:r>
            <a:r>
              <a:rPr lang="he-IL" dirty="0">
                <a:cs typeface="Calibri" panose="020F0502020204030204" pitchFamily="34" charset="0"/>
              </a:rPr>
              <a:t> </a:t>
            </a:r>
          </a:p>
        </p:txBody>
      </p:sp>
      <p:sp>
        <p:nvSpPr>
          <p:cNvPr id="10" name="מלבן 9">
            <a:extLst>
              <a:ext uri="{FF2B5EF4-FFF2-40B4-BE49-F238E27FC236}">
                <a16:creationId xmlns:a16="http://schemas.microsoft.com/office/drawing/2014/main" id="{47F852F7-0DD9-45EA-805C-445B51488CDE}"/>
              </a:ext>
            </a:extLst>
          </p:cNvPr>
          <p:cNvSpPr/>
          <p:nvPr/>
        </p:nvSpPr>
        <p:spPr>
          <a:xfrm>
            <a:off x="265036" y="5691810"/>
            <a:ext cx="3432314"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החרמון </a:t>
            </a:r>
            <a:endParaRPr lang="he-IL" dirty="0">
              <a:cs typeface="Calibri" panose="020F0502020204030204" pitchFamily="34" charset="0"/>
            </a:endParaRPr>
          </a:p>
        </p:txBody>
      </p:sp>
      <p:sp>
        <p:nvSpPr>
          <p:cNvPr id="11" name="מלבן 10">
            <a:extLst>
              <a:ext uri="{FF2B5EF4-FFF2-40B4-BE49-F238E27FC236}">
                <a16:creationId xmlns:a16="http://schemas.microsoft.com/office/drawing/2014/main" id="{CF0F452B-EAB4-40E0-A936-12BA8885F6C4}"/>
              </a:ext>
            </a:extLst>
          </p:cNvPr>
          <p:cNvSpPr/>
          <p:nvPr/>
        </p:nvSpPr>
        <p:spPr>
          <a:xfrm>
            <a:off x="265036" y="4767469"/>
            <a:ext cx="3432314"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תל אביב  </a:t>
            </a:r>
            <a:r>
              <a:rPr lang="he-IL" dirty="0">
                <a:cs typeface="Calibri" panose="020F0502020204030204" pitchFamily="34" charset="0"/>
              </a:rPr>
              <a:t> </a:t>
            </a:r>
          </a:p>
        </p:txBody>
      </p:sp>
    </p:spTree>
    <p:custDataLst>
      <p:tags r:id="rId1"/>
    </p:custDataLst>
    <p:extLst>
      <p:ext uri="{BB962C8B-B14F-4D97-AF65-F5344CB8AC3E}">
        <p14:creationId xmlns:p14="http://schemas.microsoft.com/office/powerpoint/2010/main" val="136509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מציין מיקום תוכן 6">
            <a:extLst>
              <a:ext uri="{FF2B5EF4-FFF2-40B4-BE49-F238E27FC236}">
                <a16:creationId xmlns:a16="http://schemas.microsoft.com/office/drawing/2014/main" id="{2C947DE9-D32E-4DC5-96F5-A2270322FB2B}"/>
              </a:ext>
            </a:extLst>
          </p:cNvPr>
          <p:cNvPicPr>
            <a:picLocks noGrp="1" noChangeAspect="1"/>
          </p:cNvPicPr>
          <p:nvPr>
            <p:ph idx="1"/>
          </p:nvPr>
        </p:nvPicPr>
        <p:blipFill>
          <a:blip r:embed="rId4"/>
          <a:stretch>
            <a:fillRect/>
          </a:stretch>
        </p:blipFill>
        <p:spPr>
          <a:xfrm>
            <a:off x="7268817" y="225293"/>
            <a:ext cx="3265357" cy="6712226"/>
          </a:xfrm>
          <a:prstGeom prst="rect">
            <a:avLst/>
          </a:prstGeom>
        </p:spPr>
      </p:pic>
      <p:sp>
        <p:nvSpPr>
          <p:cNvPr id="2" name="אליפסה 1">
            <a:extLst>
              <a:ext uri="{FF2B5EF4-FFF2-40B4-BE49-F238E27FC236}">
                <a16:creationId xmlns:a16="http://schemas.microsoft.com/office/drawing/2014/main" id="{D9FC4264-B0A1-4AE2-8108-02568B4E3A7E}"/>
              </a:ext>
            </a:extLst>
          </p:cNvPr>
          <p:cNvSpPr/>
          <p:nvPr/>
        </p:nvSpPr>
        <p:spPr>
          <a:xfrm>
            <a:off x="9471991" y="1113178"/>
            <a:ext cx="324679" cy="420757"/>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3" name="מלבן 2">
            <a:extLst>
              <a:ext uri="{FF2B5EF4-FFF2-40B4-BE49-F238E27FC236}">
                <a16:creationId xmlns:a16="http://schemas.microsoft.com/office/drawing/2014/main" id="{1C9203B8-23D8-4529-A93A-165CC6F95F01}"/>
              </a:ext>
            </a:extLst>
          </p:cNvPr>
          <p:cNvSpPr/>
          <p:nvPr/>
        </p:nvSpPr>
        <p:spPr>
          <a:xfrm>
            <a:off x="4027654" y="1086663"/>
            <a:ext cx="3130828"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כנרת</a:t>
            </a:r>
            <a:r>
              <a:rPr lang="he-IL" dirty="0">
                <a:cs typeface="Calibri" panose="020F0502020204030204" pitchFamily="34" charset="0"/>
              </a:rPr>
              <a:t> </a:t>
            </a:r>
          </a:p>
        </p:txBody>
      </p:sp>
      <p:sp>
        <p:nvSpPr>
          <p:cNvPr id="5" name="מלבן 4">
            <a:extLst>
              <a:ext uri="{FF2B5EF4-FFF2-40B4-BE49-F238E27FC236}">
                <a16:creationId xmlns:a16="http://schemas.microsoft.com/office/drawing/2014/main" id="{D99FE133-C334-4DE2-AF4A-63C0C0EF0816}"/>
              </a:ext>
            </a:extLst>
          </p:cNvPr>
          <p:cNvSpPr/>
          <p:nvPr/>
        </p:nvSpPr>
        <p:spPr>
          <a:xfrm>
            <a:off x="198779" y="1043608"/>
            <a:ext cx="3432313"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סכר דגניה </a:t>
            </a:r>
            <a:r>
              <a:rPr lang="he-IL" dirty="0">
                <a:cs typeface="Calibri" panose="020F0502020204030204" pitchFamily="34" charset="0"/>
              </a:rPr>
              <a:t> </a:t>
            </a:r>
          </a:p>
        </p:txBody>
      </p:sp>
      <p:sp>
        <p:nvSpPr>
          <p:cNvPr id="6" name="מלבן 5">
            <a:extLst>
              <a:ext uri="{FF2B5EF4-FFF2-40B4-BE49-F238E27FC236}">
                <a16:creationId xmlns:a16="http://schemas.microsoft.com/office/drawing/2014/main" id="{5911F0AC-0411-4D8F-A7C9-4A9E31C7E32B}"/>
              </a:ext>
            </a:extLst>
          </p:cNvPr>
          <p:cNvSpPr/>
          <p:nvPr/>
        </p:nvSpPr>
        <p:spPr>
          <a:xfrm>
            <a:off x="198779" y="1981206"/>
            <a:ext cx="3432314"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עפולה </a:t>
            </a:r>
            <a:r>
              <a:rPr lang="he-IL" dirty="0">
                <a:cs typeface="Calibri" panose="020F0502020204030204" pitchFamily="34" charset="0"/>
              </a:rPr>
              <a:t> </a:t>
            </a:r>
          </a:p>
        </p:txBody>
      </p:sp>
      <p:sp>
        <p:nvSpPr>
          <p:cNvPr id="8" name="מלבן 7">
            <a:extLst>
              <a:ext uri="{FF2B5EF4-FFF2-40B4-BE49-F238E27FC236}">
                <a16:creationId xmlns:a16="http://schemas.microsoft.com/office/drawing/2014/main" id="{67543FE2-6A7D-434B-9101-A676B62FE0FA}"/>
              </a:ext>
            </a:extLst>
          </p:cNvPr>
          <p:cNvSpPr/>
          <p:nvPr/>
        </p:nvSpPr>
        <p:spPr>
          <a:xfrm>
            <a:off x="198779" y="4962953"/>
            <a:ext cx="3432315"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אילת  </a:t>
            </a:r>
            <a:r>
              <a:rPr lang="he-IL" dirty="0">
                <a:cs typeface="Calibri" panose="020F0502020204030204" pitchFamily="34" charset="0"/>
              </a:rPr>
              <a:t> </a:t>
            </a:r>
          </a:p>
        </p:txBody>
      </p:sp>
      <p:sp>
        <p:nvSpPr>
          <p:cNvPr id="9" name="מלבן 8">
            <a:extLst>
              <a:ext uri="{FF2B5EF4-FFF2-40B4-BE49-F238E27FC236}">
                <a16:creationId xmlns:a16="http://schemas.microsoft.com/office/drawing/2014/main" id="{CC485489-92A0-4F40-A16F-E3E3814C87C9}"/>
              </a:ext>
            </a:extLst>
          </p:cNvPr>
          <p:cNvSpPr/>
          <p:nvPr/>
        </p:nvSpPr>
        <p:spPr>
          <a:xfrm>
            <a:off x="198779" y="2991682"/>
            <a:ext cx="3432316"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שמורת החולה   </a:t>
            </a:r>
            <a:r>
              <a:rPr lang="he-IL" dirty="0">
                <a:cs typeface="Calibri" panose="020F0502020204030204" pitchFamily="34" charset="0"/>
              </a:rPr>
              <a:t> </a:t>
            </a:r>
          </a:p>
        </p:txBody>
      </p:sp>
      <p:sp>
        <p:nvSpPr>
          <p:cNvPr id="10" name="מלבן 9">
            <a:extLst>
              <a:ext uri="{FF2B5EF4-FFF2-40B4-BE49-F238E27FC236}">
                <a16:creationId xmlns:a16="http://schemas.microsoft.com/office/drawing/2014/main" id="{47F852F7-0DD9-45EA-805C-445B51488CDE}"/>
              </a:ext>
            </a:extLst>
          </p:cNvPr>
          <p:cNvSpPr/>
          <p:nvPr/>
        </p:nvSpPr>
        <p:spPr>
          <a:xfrm>
            <a:off x="198779" y="135832"/>
            <a:ext cx="3432314"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החרמון </a:t>
            </a:r>
            <a:endParaRPr lang="he-IL" dirty="0">
              <a:cs typeface="Calibri" panose="020F0502020204030204" pitchFamily="34" charset="0"/>
            </a:endParaRPr>
          </a:p>
        </p:txBody>
      </p:sp>
      <p:sp>
        <p:nvSpPr>
          <p:cNvPr id="11" name="מלבן 10">
            <a:extLst>
              <a:ext uri="{FF2B5EF4-FFF2-40B4-BE49-F238E27FC236}">
                <a16:creationId xmlns:a16="http://schemas.microsoft.com/office/drawing/2014/main" id="{CF0F452B-EAB4-40E0-A936-12BA8885F6C4}"/>
              </a:ext>
            </a:extLst>
          </p:cNvPr>
          <p:cNvSpPr/>
          <p:nvPr/>
        </p:nvSpPr>
        <p:spPr>
          <a:xfrm>
            <a:off x="198779" y="3985600"/>
            <a:ext cx="3432314"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תל אביב  </a:t>
            </a:r>
            <a:r>
              <a:rPr lang="he-IL" dirty="0">
                <a:cs typeface="Calibri" panose="020F0502020204030204" pitchFamily="34" charset="0"/>
              </a:rPr>
              <a:t> </a:t>
            </a:r>
          </a:p>
        </p:txBody>
      </p:sp>
      <p:sp>
        <p:nvSpPr>
          <p:cNvPr id="12" name="אליפסה 11">
            <a:extLst>
              <a:ext uri="{FF2B5EF4-FFF2-40B4-BE49-F238E27FC236}">
                <a16:creationId xmlns:a16="http://schemas.microsoft.com/office/drawing/2014/main" id="{03ACECD2-BBB1-4C41-822F-D2BFFA624C81}"/>
              </a:ext>
            </a:extLst>
          </p:cNvPr>
          <p:cNvSpPr/>
          <p:nvPr/>
        </p:nvSpPr>
        <p:spPr>
          <a:xfrm>
            <a:off x="9584635" y="278294"/>
            <a:ext cx="212035" cy="420757"/>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15" name="אליפסה 14">
            <a:extLst>
              <a:ext uri="{FF2B5EF4-FFF2-40B4-BE49-F238E27FC236}">
                <a16:creationId xmlns:a16="http://schemas.microsoft.com/office/drawing/2014/main" id="{1D74BC70-1ADD-4A4D-AA1C-66F80C31DDE2}"/>
              </a:ext>
            </a:extLst>
          </p:cNvPr>
          <p:cNvSpPr/>
          <p:nvPr/>
        </p:nvSpPr>
        <p:spPr>
          <a:xfrm>
            <a:off x="9110870" y="1898378"/>
            <a:ext cx="344556" cy="44726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16" name="אליפסה 15">
            <a:extLst>
              <a:ext uri="{FF2B5EF4-FFF2-40B4-BE49-F238E27FC236}">
                <a16:creationId xmlns:a16="http://schemas.microsoft.com/office/drawing/2014/main" id="{B5F41A5E-FE38-4B67-B2A4-D13EC974B988}"/>
              </a:ext>
            </a:extLst>
          </p:cNvPr>
          <p:cNvSpPr/>
          <p:nvPr/>
        </p:nvSpPr>
        <p:spPr>
          <a:xfrm>
            <a:off x="8468139" y="2345641"/>
            <a:ext cx="344556" cy="447265"/>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17" name="אליפסה 16">
            <a:extLst>
              <a:ext uri="{FF2B5EF4-FFF2-40B4-BE49-F238E27FC236}">
                <a16:creationId xmlns:a16="http://schemas.microsoft.com/office/drawing/2014/main" id="{D94431D6-831A-4315-AAE8-56B90F84237C}"/>
              </a:ext>
            </a:extLst>
          </p:cNvPr>
          <p:cNvSpPr/>
          <p:nvPr/>
        </p:nvSpPr>
        <p:spPr>
          <a:xfrm>
            <a:off x="9317432" y="641071"/>
            <a:ext cx="212035" cy="420757"/>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18" name="אליפסה 17">
            <a:extLst>
              <a:ext uri="{FF2B5EF4-FFF2-40B4-BE49-F238E27FC236}">
                <a16:creationId xmlns:a16="http://schemas.microsoft.com/office/drawing/2014/main" id="{1CBF1553-2EA6-40DE-9C1E-9D66E472D415}"/>
              </a:ext>
            </a:extLst>
          </p:cNvPr>
          <p:cNvSpPr/>
          <p:nvPr/>
        </p:nvSpPr>
        <p:spPr>
          <a:xfrm>
            <a:off x="8660295" y="6168888"/>
            <a:ext cx="258418" cy="50026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3568743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C89E89D-BF1B-45E3-8872-DD5DCE3703E4}"/>
              </a:ext>
            </a:extLst>
          </p:cNvPr>
          <p:cNvSpPr>
            <a:spLocks noGrp="1"/>
          </p:cNvSpPr>
          <p:nvPr>
            <p:ph type="title"/>
          </p:nvPr>
        </p:nvSpPr>
        <p:spPr>
          <a:xfrm>
            <a:off x="838201" y="18255"/>
            <a:ext cx="10515600" cy="1033485"/>
          </a:xfrm>
        </p:spPr>
        <p:txBody>
          <a:bodyPr>
            <a:normAutofit/>
          </a:bodyPr>
          <a:lstStyle/>
          <a:p>
            <a:r>
              <a:rPr lang="he-IL" sz="3200" b="1" dirty="0" err="1"/>
              <a:t>הכל</a:t>
            </a:r>
            <a:r>
              <a:rPr lang="he-IL" sz="3200" b="1" dirty="0"/>
              <a:t> פתוח – מילים ולחן נעמי שמר</a:t>
            </a:r>
            <a:endParaRPr lang="en-US" sz="3200" dirty="0"/>
          </a:p>
        </p:txBody>
      </p:sp>
      <p:sp>
        <p:nvSpPr>
          <p:cNvPr id="3" name="מציין מיקום תוכן 2">
            <a:extLst>
              <a:ext uri="{FF2B5EF4-FFF2-40B4-BE49-F238E27FC236}">
                <a16:creationId xmlns:a16="http://schemas.microsoft.com/office/drawing/2014/main" id="{A09B7067-08A3-48B2-9C2F-4544EF39B8FE}"/>
              </a:ext>
            </a:extLst>
          </p:cNvPr>
          <p:cNvSpPr>
            <a:spLocks noGrp="1"/>
          </p:cNvSpPr>
          <p:nvPr>
            <p:ph idx="1"/>
          </p:nvPr>
        </p:nvSpPr>
        <p:spPr>
          <a:xfrm>
            <a:off x="6536725" y="1454922"/>
            <a:ext cx="4817076" cy="4351338"/>
          </a:xfrm>
        </p:spPr>
        <p:txBody>
          <a:bodyPr>
            <a:noAutofit/>
          </a:bodyPr>
          <a:lstStyle/>
          <a:p>
            <a:r>
              <a:rPr lang="he-IL" b="0" i="0" dirty="0">
                <a:solidFill>
                  <a:srgbClr val="222222"/>
                </a:solidFill>
                <a:effectLst/>
                <a:latin typeface="arial" panose="020B0604020202020204" pitchFamily="34" charset="0"/>
              </a:rPr>
              <a:t>ראיתי </a:t>
            </a:r>
            <a:r>
              <a:rPr lang="he-IL" b="0" i="0" dirty="0" err="1">
                <a:solidFill>
                  <a:srgbClr val="222222"/>
                </a:solidFill>
                <a:effectLst/>
                <a:latin typeface="arial" panose="020B0604020202020204" pitchFamily="34" charset="0"/>
              </a:rPr>
              <a:t>ת'כנרת</a:t>
            </a:r>
            <a:r>
              <a:rPr lang="he-IL" b="0" i="0" dirty="0">
                <a:solidFill>
                  <a:srgbClr val="222222"/>
                </a:solidFill>
                <a:effectLst/>
                <a:latin typeface="arial" panose="020B0604020202020204" pitchFamily="34" charset="0"/>
              </a:rPr>
              <a:t> זוהרת בטורקיז</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וגל סגול כהה הריע והתיז,</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חשבתי לעצמי </a:t>
            </a:r>
            <a:r>
              <a:rPr lang="he-IL" b="0" i="0" dirty="0" err="1">
                <a:solidFill>
                  <a:srgbClr val="222222"/>
                </a:solidFill>
                <a:effectLst/>
                <a:latin typeface="arial" panose="020B0604020202020204" pitchFamily="34" charset="0"/>
              </a:rPr>
              <a:t>הכל</a:t>
            </a:r>
            <a:r>
              <a:rPr lang="he-IL" b="0" i="0" dirty="0">
                <a:solidFill>
                  <a:srgbClr val="222222"/>
                </a:solidFill>
                <a:effectLst/>
                <a:latin typeface="arial" panose="020B0604020202020204" pitchFamily="34" charset="0"/>
              </a:rPr>
              <a:t> עוד אפשרי</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כל עוד אנחנו כאן שרים.</a:t>
            </a:r>
          </a:p>
          <a:p>
            <a:r>
              <a:rPr lang="he-IL" b="0" i="0" dirty="0">
                <a:solidFill>
                  <a:srgbClr val="222222"/>
                </a:solidFill>
                <a:effectLst/>
                <a:latin typeface="arial" panose="020B0604020202020204" pitchFamily="34" charset="0"/>
              </a:rPr>
              <a:t>ראיתי את הסכר פתוח לרווחה</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וכל שפעת המים נוהרת בשמחה,</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חשבתי לעצמי </a:t>
            </a:r>
            <a:r>
              <a:rPr lang="he-IL" b="0" i="0" dirty="0" err="1">
                <a:solidFill>
                  <a:srgbClr val="222222"/>
                </a:solidFill>
                <a:effectLst/>
                <a:latin typeface="arial" panose="020B0604020202020204" pitchFamily="34" charset="0"/>
              </a:rPr>
              <a:t>הכל</a:t>
            </a:r>
            <a:r>
              <a:rPr lang="he-IL" b="0" i="0" dirty="0">
                <a:solidFill>
                  <a:srgbClr val="222222"/>
                </a:solidFill>
                <a:effectLst/>
                <a:latin typeface="arial" panose="020B0604020202020204" pitchFamily="34" charset="0"/>
              </a:rPr>
              <a:t> עוד אפשרי</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כל עוד אנחנו כאן שרים.</a:t>
            </a:r>
          </a:p>
          <a:p>
            <a:r>
              <a:rPr lang="he-IL" b="0" i="0" dirty="0" err="1">
                <a:solidFill>
                  <a:srgbClr val="222222"/>
                </a:solidFill>
                <a:effectLst/>
                <a:latin typeface="arial" panose="020B0604020202020204" pitchFamily="34" charset="0"/>
              </a:rPr>
              <a:t>הכל</a:t>
            </a:r>
            <a:r>
              <a:rPr lang="he-IL" b="0" i="0" dirty="0">
                <a:solidFill>
                  <a:srgbClr val="222222"/>
                </a:solidFill>
                <a:effectLst/>
                <a:latin typeface="arial" panose="020B0604020202020204" pitchFamily="34" charset="0"/>
              </a:rPr>
              <a:t> פתוח עוד לא מאוחר</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מצב הרוח ישתפר מחר</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זה יתכן, זה אפשרי -</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כל עוד אנחנו כאן שרים.</a:t>
            </a:r>
          </a:p>
        </p:txBody>
      </p:sp>
      <p:sp>
        <p:nvSpPr>
          <p:cNvPr id="4" name="מציין מיקום תוכן 2">
            <a:extLst>
              <a:ext uri="{FF2B5EF4-FFF2-40B4-BE49-F238E27FC236}">
                <a16:creationId xmlns:a16="http://schemas.microsoft.com/office/drawing/2014/main" id="{F193A8A4-8F8F-4EF4-A09C-A029173ED22D}"/>
              </a:ext>
            </a:extLst>
          </p:cNvPr>
          <p:cNvSpPr txBox="1">
            <a:spLocks/>
          </p:cNvSpPr>
          <p:nvPr/>
        </p:nvSpPr>
        <p:spPr>
          <a:xfrm>
            <a:off x="1134763" y="544178"/>
            <a:ext cx="4817076" cy="4351338"/>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800"/>
              </a:spcBef>
              <a:spcAft>
                <a:spcPts val="0"/>
              </a:spcAft>
              <a:buClr>
                <a:schemeClr val="accent2"/>
              </a:buClr>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b="0" i="0" dirty="0">
                <a:solidFill>
                  <a:srgbClr val="222222"/>
                </a:solidFill>
                <a:effectLst/>
                <a:latin typeface="arial" panose="020B0604020202020204" pitchFamily="34" charset="0"/>
              </a:rPr>
              <a:t>הייתי בעפולה הייתי באילת</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ובשמורת החולה מצאתי לי מקלט,</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חשבתי לעצמי </a:t>
            </a:r>
            <a:r>
              <a:rPr lang="he-IL" b="0" i="0" dirty="0" err="1">
                <a:solidFill>
                  <a:srgbClr val="222222"/>
                </a:solidFill>
                <a:effectLst/>
                <a:latin typeface="arial" panose="020B0604020202020204" pitchFamily="34" charset="0"/>
              </a:rPr>
              <a:t>הכל</a:t>
            </a:r>
            <a:r>
              <a:rPr lang="he-IL" b="0" i="0" dirty="0">
                <a:solidFill>
                  <a:srgbClr val="222222"/>
                </a:solidFill>
                <a:effectLst/>
                <a:latin typeface="arial" panose="020B0604020202020204" pitchFamily="34" charset="0"/>
              </a:rPr>
              <a:t> עוד אפשרי</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כל עוד אנחנו כאן שרים.</a:t>
            </a:r>
          </a:p>
          <a:p>
            <a:r>
              <a:rPr lang="he-IL" b="0" i="0" dirty="0">
                <a:solidFill>
                  <a:srgbClr val="222222"/>
                </a:solidFill>
                <a:effectLst/>
                <a:latin typeface="arial" panose="020B0604020202020204" pitchFamily="34" charset="0"/>
              </a:rPr>
              <a:t>בתל אביב טיילתי חופשי מדאגה</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לאן שהסתכלתי הייתה לי חגיגה</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חשבתי לעצמי </a:t>
            </a:r>
            <a:r>
              <a:rPr lang="he-IL" b="0" i="0" dirty="0" err="1">
                <a:solidFill>
                  <a:srgbClr val="222222"/>
                </a:solidFill>
                <a:effectLst/>
                <a:latin typeface="arial" panose="020B0604020202020204" pitchFamily="34" charset="0"/>
              </a:rPr>
              <a:t>הכל</a:t>
            </a:r>
            <a:r>
              <a:rPr lang="he-IL" b="0" i="0" dirty="0">
                <a:solidFill>
                  <a:srgbClr val="222222"/>
                </a:solidFill>
                <a:effectLst/>
                <a:latin typeface="arial" panose="020B0604020202020204" pitchFamily="34" charset="0"/>
              </a:rPr>
              <a:t> עוד אפשרי</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כל עוד אנחנו כאן שרים.</a:t>
            </a:r>
          </a:p>
          <a:p>
            <a:br>
              <a:rPr lang="en-US" dirty="0">
                <a:solidFill>
                  <a:srgbClr val="222222"/>
                </a:solidFill>
                <a:latin typeface="arial" panose="020B0604020202020204" pitchFamily="34" charset="0"/>
              </a:rPr>
            </a:br>
            <a:r>
              <a:rPr lang="he-IL" dirty="0" err="1">
                <a:solidFill>
                  <a:srgbClr val="222222"/>
                </a:solidFill>
                <a:latin typeface="arial" panose="020B0604020202020204" pitchFamily="34" charset="0"/>
              </a:rPr>
              <a:t>הכל</a:t>
            </a:r>
            <a:r>
              <a:rPr lang="he-IL" dirty="0">
                <a:solidFill>
                  <a:srgbClr val="222222"/>
                </a:solidFill>
                <a:latin typeface="arial" panose="020B0604020202020204" pitchFamily="34" charset="0"/>
              </a:rPr>
              <a:t> פתוח עוד לא מאוחר....</a:t>
            </a:r>
            <a:br>
              <a:rPr lang="he-IL" dirty="0">
                <a:solidFill>
                  <a:srgbClr val="222222"/>
                </a:solidFill>
                <a:latin typeface="arial" panose="020B0604020202020204" pitchFamily="34" charset="0"/>
              </a:rPr>
            </a:br>
            <a:r>
              <a:rPr lang="he-IL" dirty="0">
                <a:solidFill>
                  <a:srgbClr val="222222"/>
                </a:solidFill>
                <a:latin typeface="arial" panose="020B0604020202020204" pitchFamily="34" charset="0"/>
              </a:rPr>
              <a:t>גלשתי בחרמון נפלתי על האף</a:t>
            </a:r>
            <a:br>
              <a:rPr lang="he-IL" dirty="0">
                <a:solidFill>
                  <a:srgbClr val="222222"/>
                </a:solidFill>
                <a:latin typeface="arial" panose="020B0604020202020204" pitchFamily="34" charset="0"/>
              </a:rPr>
            </a:br>
            <a:r>
              <a:rPr lang="he-IL" dirty="0">
                <a:solidFill>
                  <a:srgbClr val="222222"/>
                </a:solidFill>
                <a:latin typeface="arial" panose="020B0604020202020204" pitchFamily="34" charset="0"/>
              </a:rPr>
              <a:t>נפגשתי עם המון אנשים נשים וטף,</a:t>
            </a:r>
            <a:br>
              <a:rPr lang="he-IL" dirty="0">
                <a:solidFill>
                  <a:srgbClr val="222222"/>
                </a:solidFill>
                <a:latin typeface="arial" panose="020B0604020202020204" pitchFamily="34" charset="0"/>
              </a:rPr>
            </a:br>
            <a:r>
              <a:rPr lang="he-IL" dirty="0">
                <a:solidFill>
                  <a:srgbClr val="222222"/>
                </a:solidFill>
                <a:latin typeface="arial" panose="020B0604020202020204" pitchFamily="34" charset="0"/>
              </a:rPr>
              <a:t>חשבתי לעצמי </a:t>
            </a:r>
            <a:r>
              <a:rPr lang="he-IL" dirty="0" err="1">
                <a:solidFill>
                  <a:srgbClr val="222222"/>
                </a:solidFill>
                <a:latin typeface="arial" panose="020B0604020202020204" pitchFamily="34" charset="0"/>
              </a:rPr>
              <a:t>הכל</a:t>
            </a:r>
            <a:r>
              <a:rPr lang="he-IL" dirty="0">
                <a:solidFill>
                  <a:srgbClr val="222222"/>
                </a:solidFill>
                <a:latin typeface="arial" panose="020B0604020202020204" pitchFamily="34" charset="0"/>
              </a:rPr>
              <a:t> עוד אפשרי</a:t>
            </a:r>
            <a:br>
              <a:rPr lang="he-IL" dirty="0">
                <a:solidFill>
                  <a:srgbClr val="222222"/>
                </a:solidFill>
                <a:latin typeface="arial" panose="020B0604020202020204" pitchFamily="34" charset="0"/>
              </a:rPr>
            </a:br>
            <a:r>
              <a:rPr lang="he-IL" dirty="0">
                <a:solidFill>
                  <a:srgbClr val="222222"/>
                </a:solidFill>
                <a:latin typeface="arial" panose="020B0604020202020204" pitchFamily="34" charset="0"/>
              </a:rPr>
              <a:t>כל עוד אנחנו כאן שרים.</a:t>
            </a:r>
          </a:p>
          <a:p>
            <a:r>
              <a:rPr lang="he-IL" dirty="0" err="1">
                <a:solidFill>
                  <a:srgbClr val="222222"/>
                </a:solidFill>
                <a:latin typeface="arial" panose="020B0604020202020204" pitchFamily="34" charset="0"/>
              </a:rPr>
              <a:t>הכל</a:t>
            </a:r>
            <a:r>
              <a:rPr lang="he-IL" dirty="0">
                <a:solidFill>
                  <a:srgbClr val="222222"/>
                </a:solidFill>
                <a:latin typeface="arial" panose="020B0604020202020204" pitchFamily="34" charset="0"/>
              </a:rPr>
              <a:t> פתוח עוד לא מאוחר....</a:t>
            </a:r>
            <a:br>
              <a:rPr lang="he-IL" dirty="0">
                <a:solidFill>
                  <a:srgbClr val="222222"/>
                </a:solidFill>
                <a:latin typeface="arial" panose="020B0604020202020204" pitchFamily="34" charset="0"/>
              </a:rPr>
            </a:br>
            <a:endParaRPr lang="he-IL" dirty="0">
              <a:solidFill>
                <a:srgbClr val="222222"/>
              </a:solidFill>
              <a:latin typeface="arial" panose="020B0604020202020204" pitchFamily="34" charset="0"/>
            </a:endParaRPr>
          </a:p>
        </p:txBody>
      </p:sp>
      <p:grpSp>
        <p:nvGrpSpPr>
          <p:cNvPr id="9" name="Group 10">
            <a:extLst>
              <a:ext uri="{FF2B5EF4-FFF2-40B4-BE49-F238E27FC236}">
                <a16:creationId xmlns:a16="http://schemas.microsoft.com/office/drawing/2014/main" id="{A693DB84-E6B5-4369-BE9D-0FBA12C79B44}"/>
              </a:ext>
            </a:extLst>
          </p:cNvPr>
          <p:cNvGrpSpPr/>
          <p:nvPr/>
        </p:nvGrpSpPr>
        <p:grpSpPr>
          <a:xfrm rot="10800000">
            <a:off x="7966998" y="631934"/>
            <a:ext cx="3913243" cy="506326"/>
            <a:chOff x="358720" y="6187719"/>
            <a:chExt cx="3913243" cy="506326"/>
          </a:xfrm>
        </p:grpSpPr>
        <p:cxnSp>
          <p:nvCxnSpPr>
            <p:cNvPr id="10" name="Straight Connector 11">
              <a:extLst>
                <a:ext uri="{FF2B5EF4-FFF2-40B4-BE49-F238E27FC236}">
                  <a16:creationId xmlns:a16="http://schemas.microsoft.com/office/drawing/2014/main" id="{E7068A36-79C6-4A12-8C25-F34F8FDCE194}"/>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2">
              <a:extLst>
                <a:ext uri="{FF2B5EF4-FFF2-40B4-BE49-F238E27FC236}">
                  <a16:creationId xmlns:a16="http://schemas.microsoft.com/office/drawing/2014/main" id="{2948E657-926D-4FF8-A0D4-1213419542F5}"/>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2" name="Rectangle 13">
              <a:extLst>
                <a:ext uri="{FF2B5EF4-FFF2-40B4-BE49-F238E27FC236}">
                  <a16:creationId xmlns:a16="http://schemas.microsoft.com/office/drawing/2014/main" id="{607B6847-EA2B-4936-BFDC-A2A81F45BADA}"/>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pic>
        <p:nvPicPr>
          <p:cNvPr id="13" name="עופר לוי ולאה לופטין - הכל פתוח">
            <a:hlinkClick r:id="" action="ppaction://media"/>
            <a:extLst>
              <a:ext uri="{FF2B5EF4-FFF2-40B4-BE49-F238E27FC236}">
                <a16:creationId xmlns:a16="http://schemas.microsoft.com/office/drawing/2014/main" id="{E4FE061B-A395-4775-9AAF-CB524238444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712186" y="534997"/>
            <a:ext cx="487363" cy="487363"/>
          </a:xfrm>
          <a:prstGeom prst="rect">
            <a:avLst/>
          </a:prstGeom>
        </p:spPr>
      </p:pic>
    </p:spTree>
    <p:custDataLst>
      <p:tags r:id="rId1"/>
    </p:custDataLst>
    <p:extLst>
      <p:ext uri="{BB962C8B-B14F-4D97-AF65-F5344CB8AC3E}">
        <p14:creationId xmlns:p14="http://schemas.microsoft.com/office/powerpoint/2010/main" val="271761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0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מציין מיקום תוכן 6">
            <a:extLst>
              <a:ext uri="{FF2B5EF4-FFF2-40B4-BE49-F238E27FC236}">
                <a16:creationId xmlns:a16="http://schemas.microsoft.com/office/drawing/2014/main" id="{2C947DE9-D32E-4DC5-96F5-A2270322FB2B}"/>
              </a:ext>
            </a:extLst>
          </p:cNvPr>
          <p:cNvPicPr>
            <a:picLocks noGrp="1" noChangeAspect="1"/>
          </p:cNvPicPr>
          <p:nvPr>
            <p:ph idx="1"/>
          </p:nvPr>
        </p:nvPicPr>
        <p:blipFill>
          <a:blip r:embed="rId4"/>
          <a:stretch>
            <a:fillRect/>
          </a:stretch>
        </p:blipFill>
        <p:spPr>
          <a:xfrm>
            <a:off x="7268817" y="188849"/>
            <a:ext cx="3265357" cy="6712226"/>
          </a:xfrm>
          <a:prstGeom prst="rect">
            <a:avLst/>
          </a:prstGeom>
        </p:spPr>
      </p:pic>
      <p:sp>
        <p:nvSpPr>
          <p:cNvPr id="2" name="אליפסה 1">
            <a:extLst>
              <a:ext uri="{FF2B5EF4-FFF2-40B4-BE49-F238E27FC236}">
                <a16:creationId xmlns:a16="http://schemas.microsoft.com/office/drawing/2014/main" id="{D9FC4264-B0A1-4AE2-8108-02568B4E3A7E}"/>
              </a:ext>
            </a:extLst>
          </p:cNvPr>
          <p:cNvSpPr/>
          <p:nvPr/>
        </p:nvSpPr>
        <p:spPr>
          <a:xfrm>
            <a:off x="9471991" y="1113178"/>
            <a:ext cx="324679" cy="420757"/>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3" name="מלבן 2">
            <a:extLst>
              <a:ext uri="{FF2B5EF4-FFF2-40B4-BE49-F238E27FC236}">
                <a16:creationId xmlns:a16="http://schemas.microsoft.com/office/drawing/2014/main" id="{1C9203B8-23D8-4529-A93A-165CC6F95F01}"/>
              </a:ext>
            </a:extLst>
          </p:cNvPr>
          <p:cNvSpPr/>
          <p:nvPr/>
        </p:nvSpPr>
        <p:spPr>
          <a:xfrm>
            <a:off x="4027654" y="1086663"/>
            <a:ext cx="3130828"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כנרת</a:t>
            </a:r>
            <a:r>
              <a:rPr lang="he-IL" dirty="0">
                <a:cs typeface="Calibri" panose="020F0502020204030204" pitchFamily="34" charset="0"/>
              </a:rPr>
              <a:t> </a:t>
            </a:r>
          </a:p>
        </p:txBody>
      </p:sp>
      <p:sp>
        <p:nvSpPr>
          <p:cNvPr id="5" name="מלבן 4">
            <a:extLst>
              <a:ext uri="{FF2B5EF4-FFF2-40B4-BE49-F238E27FC236}">
                <a16:creationId xmlns:a16="http://schemas.microsoft.com/office/drawing/2014/main" id="{D99FE133-C334-4DE2-AF4A-63C0C0EF0816}"/>
              </a:ext>
            </a:extLst>
          </p:cNvPr>
          <p:cNvSpPr/>
          <p:nvPr/>
        </p:nvSpPr>
        <p:spPr>
          <a:xfrm>
            <a:off x="198779" y="1043608"/>
            <a:ext cx="3432313"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סכר דגניה </a:t>
            </a:r>
            <a:r>
              <a:rPr lang="he-IL" dirty="0">
                <a:cs typeface="Calibri" panose="020F0502020204030204" pitchFamily="34" charset="0"/>
              </a:rPr>
              <a:t> </a:t>
            </a:r>
          </a:p>
        </p:txBody>
      </p:sp>
      <p:sp>
        <p:nvSpPr>
          <p:cNvPr id="6" name="מלבן 5">
            <a:extLst>
              <a:ext uri="{FF2B5EF4-FFF2-40B4-BE49-F238E27FC236}">
                <a16:creationId xmlns:a16="http://schemas.microsoft.com/office/drawing/2014/main" id="{5911F0AC-0411-4D8F-A7C9-4A9E31C7E32B}"/>
              </a:ext>
            </a:extLst>
          </p:cNvPr>
          <p:cNvSpPr/>
          <p:nvPr/>
        </p:nvSpPr>
        <p:spPr>
          <a:xfrm>
            <a:off x="198779" y="1981206"/>
            <a:ext cx="3432314"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עפולה </a:t>
            </a:r>
            <a:r>
              <a:rPr lang="he-IL" dirty="0">
                <a:cs typeface="Calibri" panose="020F0502020204030204" pitchFamily="34" charset="0"/>
              </a:rPr>
              <a:t> </a:t>
            </a:r>
          </a:p>
        </p:txBody>
      </p:sp>
      <p:sp>
        <p:nvSpPr>
          <p:cNvPr id="8" name="מלבן 7">
            <a:extLst>
              <a:ext uri="{FF2B5EF4-FFF2-40B4-BE49-F238E27FC236}">
                <a16:creationId xmlns:a16="http://schemas.microsoft.com/office/drawing/2014/main" id="{67543FE2-6A7D-434B-9101-A676B62FE0FA}"/>
              </a:ext>
            </a:extLst>
          </p:cNvPr>
          <p:cNvSpPr/>
          <p:nvPr/>
        </p:nvSpPr>
        <p:spPr>
          <a:xfrm>
            <a:off x="198779" y="4962953"/>
            <a:ext cx="3432315"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אילת  </a:t>
            </a:r>
            <a:r>
              <a:rPr lang="he-IL" dirty="0">
                <a:cs typeface="Calibri" panose="020F0502020204030204" pitchFamily="34" charset="0"/>
              </a:rPr>
              <a:t> </a:t>
            </a:r>
          </a:p>
        </p:txBody>
      </p:sp>
      <p:sp>
        <p:nvSpPr>
          <p:cNvPr id="9" name="מלבן 8">
            <a:extLst>
              <a:ext uri="{FF2B5EF4-FFF2-40B4-BE49-F238E27FC236}">
                <a16:creationId xmlns:a16="http://schemas.microsoft.com/office/drawing/2014/main" id="{CC485489-92A0-4F40-A16F-E3E3814C87C9}"/>
              </a:ext>
            </a:extLst>
          </p:cNvPr>
          <p:cNvSpPr/>
          <p:nvPr/>
        </p:nvSpPr>
        <p:spPr>
          <a:xfrm>
            <a:off x="198779" y="2991682"/>
            <a:ext cx="3432316"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שמורת החולה   </a:t>
            </a:r>
            <a:r>
              <a:rPr lang="he-IL" dirty="0">
                <a:cs typeface="Calibri" panose="020F0502020204030204" pitchFamily="34" charset="0"/>
              </a:rPr>
              <a:t> </a:t>
            </a:r>
          </a:p>
        </p:txBody>
      </p:sp>
      <p:sp>
        <p:nvSpPr>
          <p:cNvPr id="10" name="מלבן 9">
            <a:extLst>
              <a:ext uri="{FF2B5EF4-FFF2-40B4-BE49-F238E27FC236}">
                <a16:creationId xmlns:a16="http://schemas.microsoft.com/office/drawing/2014/main" id="{47F852F7-0DD9-45EA-805C-445B51488CDE}"/>
              </a:ext>
            </a:extLst>
          </p:cNvPr>
          <p:cNvSpPr/>
          <p:nvPr/>
        </p:nvSpPr>
        <p:spPr>
          <a:xfrm>
            <a:off x="198779" y="135832"/>
            <a:ext cx="3432314"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החרמון </a:t>
            </a:r>
            <a:endParaRPr lang="he-IL" dirty="0">
              <a:cs typeface="Calibri" panose="020F0502020204030204" pitchFamily="34" charset="0"/>
            </a:endParaRPr>
          </a:p>
        </p:txBody>
      </p:sp>
      <p:sp>
        <p:nvSpPr>
          <p:cNvPr id="11" name="מלבן 10">
            <a:extLst>
              <a:ext uri="{FF2B5EF4-FFF2-40B4-BE49-F238E27FC236}">
                <a16:creationId xmlns:a16="http://schemas.microsoft.com/office/drawing/2014/main" id="{CF0F452B-EAB4-40E0-A936-12BA8885F6C4}"/>
              </a:ext>
            </a:extLst>
          </p:cNvPr>
          <p:cNvSpPr/>
          <p:nvPr/>
        </p:nvSpPr>
        <p:spPr>
          <a:xfrm>
            <a:off x="198779" y="3985600"/>
            <a:ext cx="3432314"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תל אביב  </a:t>
            </a:r>
            <a:r>
              <a:rPr lang="he-IL" dirty="0">
                <a:cs typeface="Calibri" panose="020F0502020204030204" pitchFamily="34" charset="0"/>
              </a:rPr>
              <a:t> </a:t>
            </a:r>
          </a:p>
        </p:txBody>
      </p:sp>
      <p:sp>
        <p:nvSpPr>
          <p:cNvPr id="12" name="אליפסה 11">
            <a:extLst>
              <a:ext uri="{FF2B5EF4-FFF2-40B4-BE49-F238E27FC236}">
                <a16:creationId xmlns:a16="http://schemas.microsoft.com/office/drawing/2014/main" id="{03ACECD2-BBB1-4C41-822F-D2BFFA624C81}"/>
              </a:ext>
            </a:extLst>
          </p:cNvPr>
          <p:cNvSpPr/>
          <p:nvPr/>
        </p:nvSpPr>
        <p:spPr>
          <a:xfrm>
            <a:off x="9584635" y="278294"/>
            <a:ext cx="212035" cy="420757"/>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15" name="אליפסה 14">
            <a:extLst>
              <a:ext uri="{FF2B5EF4-FFF2-40B4-BE49-F238E27FC236}">
                <a16:creationId xmlns:a16="http://schemas.microsoft.com/office/drawing/2014/main" id="{1D74BC70-1ADD-4A4D-AA1C-66F80C31DDE2}"/>
              </a:ext>
            </a:extLst>
          </p:cNvPr>
          <p:cNvSpPr/>
          <p:nvPr/>
        </p:nvSpPr>
        <p:spPr>
          <a:xfrm>
            <a:off x="9110870" y="2123660"/>
            <a:ext cx="324678" cy="420757"/>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16" name="אליפסה 15">
            <a:extLst>
              <a:ext uri="{FF2B5EF4-FFF2-40B4-BE49-F238E27FC236}">
                <a16:creationId xmlns:a16="http://schemas.microsoft.com/office/drawing/2014/main" id="{B5F41A5E-FE38-4B67-B2A4-D13EC974B988}"/>
              </a:ext>
            </a:extLst>
          </p:cNvPr>
          <p:cNvSpPr/>
          <p:nvPr/>
        </p:nvSpPr>
        <p:spPr>
          <a:xfrm>
            <a:off x="8468139" y="2345641"/>
            <a:ext cx="344556" cy="447265"/>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17" name="אליפסה 16">
            <a:extLst>
              <a:ext uri="{FF2B5EF4-FFF2-40B4-BE49-F238E27FC236}">
                <a16:creationId xmlns:a16="http://schemas.microsoft.com/office/drawing/2014/main" id="{D94431D6-831A-4315-AAE8-56B90F84237C}"/>
              </a:ext>
            </a:extLst>
          </p:cNvPr>
          <p:cNvSpPr/>
          <p:nvPr/>
        </p:nvSpPr>
        <p:spPr>
          <a:xfrm>
            <a:off x="9317432" y="641071"/>
            <a:ext cx="212035" cy="420757"/>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18" name="אליפסה 17">
            <a:extLst>
              <a:ext uri="{FF2B5EF4-FFF2-40B4-BE49-F238E27FC236}">
                <a16:creationId xmlns:a16="http://schemas.microsoft.com/office/drawing/2014/main" id="{1CBF1553-2EA6-40DE-9C1E-9D66E472D415}"/>
              </a:ext>
            </a:extLst>
          </p:cNvPr>
          <p:cNvSpPr/>
          <p:nvPr/>
        </p:nvSpPr>
        <p:spPr>
          <a:xfrm>
            <a:off x="8660295" y="6168888"/>
            <a:ext cx="258418" cy="50026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cxnSp>
        <p:nvCxnSpPr>
          <p:cNvPr id="19" name="מחבר חץ ישר 18">
            <a:extLst>
              <a:ext uri="{FF2B5EF4-FFF2-40B4-BE49-F238E27FC236}">
                <a16:creationId xmlns:a16="http://schemas.microsoft.com/office/drawing/2014/main" id="{7B89B1DB-1A5F-4FBB-955D-75F7DB301DC6}"/>
              </a:ext>
            </a:extLst>
          </p:cNvPr>
          <p:cNvCxnSpPr/>
          <p:nvPr/>
        </p:nvCxnSpPr>
        <p:spPr>
          <a:xfrm flipH="1">
            <a:off x="9396796" y="1573704"/>
            <a:ext cx="149087" cy="54995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מחבר חץ ישר 20">
            <a:extLst>
              <a:ext uri="{FF2B5EF4-FFF2-40B4-BE49-F238E27FC236}">
                <a16:creationId xmlns:a16="http://schemas.microsoft.com/office/drawing/2014/main" id="{E200930D-B808-42A5-B8BC-02993FF3FADD}"/>
              </a:ext>
            </a:extLst>
          </p:cNvPr>
          <p:cNvCxnSpPr>
            <a:cxnSpLocks/>
          </p:cNvCxnSpPr>
          <p:nvPr/>
        </p:nvCxnSpPr>
        <p:spPr>
          <a:xfrm flipV="1">
            <a:off x="8734487" y="1086664"/>
            <a:ext cx="662309" cy="492484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מחבר חץ ישר 22">
            <a:extLst>
              <a:ext uri="{FF2B5EF4-FFF2-40B4-BE49-F238E27FC236}">
                <a16:creationId xmlns:a16="http://schemas.microsoft.com/office/drawing/2014/main" id="{13CA5DA5-5996-4751-A9DB-F878FA700269}"/>
              </a:ext>
            </a:extLst>
          </p:cNvPr>
          <p:cNvCxnSpPr>
            <a:cxnSpLocks/>
          </p:cNvCxnSpPr>
          <p:nvPr/>
        </p:nvCxnSpPr>
        <p:spPr>
          <a:xfrm flipH="1">
            <a:off x="8887239" y="2604043"/>
            <a:ext cx="372719" cy="341244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מחבר חץ ישר 26">
            <a:extLst>
              <a:ext uri="{FF2B5EF4-FFF2-40B4-BE49-F238E27FC236}">
                <a16:creationId xmlns:a16="http://schemas.microsoft.com/office/drawing/2014/main" id="{8F07D35A-7455-4C5E-8398-6D83ACD5B59C}"/>
              </a:ext>
            </a:extLst>
          </p:cNvPr>
          <p:cNvCxnSpPr>
            <a:cxnSpLocks/>
          </p:cNvCxnSpPr>
          <p:nvPr/>
        </p:nvCxnSpPr>
        <p:spPr>
          <a:xfrm flipH="1">
            <a:off x="8734487" y="1124797"/>
            <a:ext cx="550170" cy="1208439"/>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מחבר חץ ישר 29">
            <a:extLst>
              <a:ext uri="{FF2B5EF4-FFF2-40B4-BE49-F238E27FC236}">
                <a16:creationId xmlns:a16="http://schemas.microsoft.com/office/drawing/2014/main" id="{0DDBAEDF-160C-4EA2-B927-A015423A4237}"/>
              </a:ext>
            </a:extLst>
          </p:cNvPr>
          <p:cNvCxnSpPr>
            <a:cxnSpLocks/>
          </p:cNvCxnSpPr>
          <p:nvPr/>
        </p:nvCxnSpPr>
        <p:spPr>
          <a:xfrm flipV="1">
            <a:off x="8847131" y="699051"/>
            <a:ext cx="781578" cy="1752591"/>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96530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8FFB55E-0F99-46DB-92A5-0BDA3A54924B}"/>
              </a:ext>
            </a:extLst>
          </p:cNvPr>
          <p:cNvSpPr>
            <a:spLocks noGrp="1"/>
          </p:cNvSpPr>
          <p:nvPr>
            <p:ph type="title"/>
          </p:nvPr>
        </p:nvSpPr>
        <p:spPr/>
        <p:txBody>
          <a:bodyPr/>
          <a:lstStyle/>
          <a:p>
            <a:r>
              <a:rPr lang="he-IL" dirty="0"/>
              <a:t>בחן את עצמך. </a:t>
            </a:r>
          </a:p>
        </p:txBody>
      </p:sp>
      <p:sp>
        <p:nvSpPr>
          <p:cNvPr id="4" name="מציין מיקום טקסט 3">
            <a:extLst>
              <a:ext uri="{FF2B5EF4-FFF2-40B4-BE49-F238E27FC236}">
                <a16:creationId xmlns:a16="http://schemas.microsoft.com/office/drawing/2014/main" id="{8AB80A36-C554-40A5-9569-834B22D0B755}"/>
              </a:ext>
            </a:extLst>
          </p:cNvPr>
          <p:cNvSpPr>
            <a:spLocks noGrp="1"/>
          </p:cNvSpPr>
          <p:nvPr>
            <p:ph type="body" sz="quarter" idx="10"/>
          </p:nvPr>
        </p:nvSpPr>
        <p:spPr/>
        <p:txBody>
          <a:bodyPr/>
          <a:lstStyle/>
          <a:p>
            <a:endParaRPr lang="he-IL" dirty="0"/>
          </a:p>
        </p:txBody>
      </p:sp>
      <p:pic>
        <p:nvPicPr>
          <p:cNvPr id="10242" name="Picture 2">
            <a:extLst>
              <a:ext uri="{FF2B5EF4-FFF2-40B4-BE49-F238E27FC236}">
                <a16:creationId xmlns:a16="http://schemas.microsoft.com/office/drawing/2014/main" id="{AFD49BC4-FA3C-478E-9804-AF1F2A43EA25}"/>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bwMode="auto">
          <a:xfrm>
            <a:off x="2619375" y="1758950"/>
            <a:ext cx="9572625" cy="41846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43271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8C7907-ACCB-4B3D-970F-2FAC94F2C6D2}"/>
              </a:ext>
            </a:extLst>
          </p:cNvPr>
          <p:cNvSpPr>
            <a:spLocks noGrp="1"/>
          </p:cNvSpPr>
          <p:nvPr>
            <p:ph type="title"/>
          </p:nvPr>
        </p:nvSpPr>
        <p:spPr/>
        <p:txBody>
          <a:bodyPr/>
          <a:lstStyle/>
          <a:p>
            <a:r>
              <a:rPr lang="he-IL" dirty="0"/>
              <a:t>שאלה ראשונה: </a:t>
            </a:r>
          </a:p>
        </p:txBody>
      </p:sp>
      <p:sp>
        <p:nvSpPr>
          <p:cNvPr id="4" name="מציין מיקום תוכן 3">
            <a:extLst>
              <a:ext uri="{FF2B5EF4-FFF2-40B4-BE49-F238E27FC236}">
                <a16:creationId xmlns:a16="http://schemas.microsoft.com/office/drawing/2014/main" id="{11D3E92F-993A-4E48-9F98-6FE412B56AA0}"/>
              </a:ext>
            </a:extLst>
          </p:cNvPr>
          <p:cNvSpPr>
            <a:spLocks noGrp="1"/>
          </p:cNvSpPr>
          <p:nvPr>
            <p:ph idx="1"/>
          </p:nvPr>
        </p:nvSpPr>
        <p:spPr/>
        <p:txBody>
          <a:bodyPr>
            <a:normAutofit/>
          </a:bodyPr>
          <a:lstStyle/>
          <a:p>
            <a:r>
              <a:rPr lang="he-IL" sz="3200" dirty="0"/>
              <a:t>מהם שני המקומות המוזכרים בשיר שהיו בהם ביצות? </a:t>
            </a:r>
          </a:p>
          <a:p>
            <a:endParaRPr lang="he-IL" sz="3200" dirty="0"/>
          </a:p>
        </p:txBody>
      </p:sp>
      <p:pic>
        <p:nvPicPr>
          <p:cNvPr id="7" name="תמונה 6">
            <a:extLst>
              <a:ext uri="{FF2B5EF4-FFF2-40B4-BE49-F238E27FC236}">
                <a16:creationId xmlns:a16="http://schemas.microsoft.com/office/drawing/2014/main" id="{CB21F7DC-FCCB-4065-AC7F-4C66704D2BF4}"/>
              </a:ext>
            </a:extLst>
          </p:cNvPr>
          <p:cNvPicPr>
            <a:picLocks noChangeAspect="1"/>
          </p:cNvPicPr>
          <p:nvPr/>
        </p:nvPicPr>
        <p:blipFill>
          <a:blip r:embed="rId4"/>
          <a:stretch>
            <a:fillRect/>
          </a:stretch>
        </p:blipFill>
        <p:spPr>
          <a:xfrm>
            <a:off x="4468053" y="2588165"/>
            <a:ext cx="5404816" cy="3588798"/>
          </a:xfrm>
          <a:prstGeom prst="rect">
            <a:avLst/>
          </a:prstGeom>
        </p:spPr>
      </p:pic>
    </p:spTree>
    <p:custDataLst>
      <p:tags r:id="rId1"/>
    </p:custDataLst>
    <p:extLst>
      <p:ext uri="{BB962C8B-B14F-4D97-AF65-F5344CB8AC3E}">
        <p14:creationId xmlns:p14="http://schemas.microsoft.com/office/powerpoint/2010/main" val="2324059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8C7907-ACCB-4B3D-970F-2FAC94F2C6D2}"/>
              </a:ext>
            </a:extLst>
          </p:cNvPr>
          <p:cNvSpPr>
            <a:spLocks noGrp="1"/>
          </p:cNvSpPr>
          <p:nvPr>
            <p:ph type="title"/>
          </p:nvPr>
        </p:nvSpPr>
        <p:spPr/>
        <p:txBody>
          <a:bodyPr/>
          <a:lstStyle/>
          <a:p>
            <a:r>
              <a:rPr lang="he-IL" dirty="0"/>
              <a:t>שאלה ראשונה: </a:t>
            </a:r>
          </a:p>
        </p:txBody>
      </p:sp>
      <p:sp>
        <p:nvSpPr>
          <p:cNvPr id="4" name="מציין מיקום תוכן 3">
            <a:extLst>
              <a:ext uri="{FF2B5EF4-FFF2-40B4-BE49-F238E27FC236}">
                <a16:creationId xmlns:a16="http://schemas.microsoft.com/office/drawing/2014/main" id="{11D3E92F-993A-4E48-9F98-6FE412B56AA0}"/>
              </a:ext>
            </a:extLst>
          </p:cNvPr>
          <p:cNvSpPr>
            <a:spLocks noGrp="1"/>
          </p:cNvSpPr>
          <p:nvPr>
            <p:ph idx="1"/>
          </p:nvPr>
        </p:nvSpPr>
        <p:spPr/>
        <p:txBody>
          <a:bodyPr>
            <a:normAutofit/>
          </a:bodyPr>
          <a:lstStyle/>
          <a:p>
            <a:pPr marL="0" indent="0">
              <a:buNone/>
            </a:pPr>
            <a:r>
              <a:rPr lang="he-IL" sz="3200" dirty="0"/>
              <a:t>מהם שני המקומות המוזכרים בשיר שהיו בהם ביצות? </a:t>
            </a:r>
          </a:p>
          <a:p>
            <a:pPr marL="0" indent="0">
              <a:buNone/>
            </a:pPr>
            <a:endParaRPr lang="he-IL" sz="3200" dirty="0"/>
          </a:p>
        </p:txBody>
      </p:sp>
      <p:pic>
        <p:nvPicPr>
          <p:cNvPr id="7" name="תמונה 6">
            <a:extLst>
              <a:ext uri="{FF2B5EF4-FFF2-40B4-BE49-F238E27FC236}">
                <a16:creationId xmlns:a16="http://schemas.microsoft.com/office/drawing/2014/main" id="{CB21F7DC-FCCB-4065-AC7F-4C66704D2BF4}"/>
              </a:ext>
            </a:extLst>
          </p:cNvPr>
          <p:cNvPicPr>
            <a:picLocks noChangeAspect="1"/>
          </p:cNvPicPr>
          <p:nvPr/>
        </p:nvPicPr>
        <p:blipFill>
          <a:blip r:embed="rId4"/>
          <a:stretch>
            <a:fillRect/>
          </a:stretch>
        </p:blipFill>
        <p:spPr>
          <a:xfrm>
            <a:off x="4468053" y="2588165"/>
            <a:ext cx="5404816" cy="3588798"/>
          </a:xfrm>
          <a:prstGeom prst="rect">
            <a:avLst/>
          </a:prstGeom>
        </p:spPr>
      </p:pic>
      <p:sp>
        <p:nvSpPr>
          <p:cNvPr id="5" name="מלבן 4">
            <a:extLst>
              <a:ext uri="{FF2B5EF4-FFF2-40B4-BE49-F238E27FC236}">
                <a16:creationId xmlns:a16="http://schemas.microsoft.com/office/drawing/2014/main" id="{13C7077D-868B-46D0-B4C6-F74590FE82F8}"/>
              </a:ext>
            </a:extLst>
          </p:cNvPr>
          <p:cNvSpPr/>
          <p:nvPr/>
        </p:nvSpPr>
        <p:spPr>
          <a:xfrm>
            <a:off x="367745" y="2991682"/>
            <a:ext cx="3432316"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שמורת החולה   </a:t>
            </a:r>
            <a:r>
              <a:rPr lang="he-IL" dirty="0">
                <a:cs typeface="Calibri" panose="020F0502020204030204" pitchFamily="34" charset="0"/>
              </a:rPr>
              <a:t> </a:t>
            </a:r>
          </a:p>
        </p:txBody>
      </p:sp>
      <p:sp>
        <p:nvSpPr>
          <p:cNvPr id="6" name="מלבן 5">
            <a:extLst>
              <a:ext uri="{FF2B5EF4-FFF2-40B4-BE49-F238E27FC236}">
                <a16:creationId xmlns:a16="http://schemas.microsoft.com/office/drawing/2014/main" id="{624B83A4-2C50-4540-B282-C89F7CC389A4}"/>
              </a:ext>
            </a:extLst>
          </p:cNvPr>
          <p:cNvSpPr/>
          <p:nvPr/>
        </p:nvSpPr>
        <p:spPr>
          <a:xfrm>
            <a:off x="367747" y="4157739"/>
            <a:ext cx="3432314"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עפולה </a:t>
            </a:r>
            <a:r>
              <a:rPr lang="he-IL" dirty="0">
                <a:cs typeface="Calibri" panose="020F0502020204030204" pitchFamily="34" charset="0"/>
              </a:rPr>
              <a:t> </a:t>
            </a:r>
          </a:p>
        </p:txBody>
      </p:sp>
    </p:spTree>
    <p:custDataLst>
      <p:tags r:id="rId1"/>
    </p:custDataLst>
    <p:extLst>
      <p:ext uri="{BB962C8B-B14F-4D97-AF65-F5344CB8AC3E}">
        <p14:creationId xmlns:p14="http://schemas.microsoft.com/office/powerpoint/2010/main" val="2114105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1F7CA35-5C41-4F80-9B5F-D95BA3848162}"/>
              </a:ext>
            </a:extLst>
          </p:cNvPr>
          <p:cNvSpPr>
            <a:spLocks noGrp="1"/>
          </p:cNvSpPr>
          <p:nvPr>
            <p:ph type="title"/>
          </p:nvPr>
        </p:nvSpPr>
        <p:spPr/>
        <p:txBody>
          <a:bodyPr/>
          <a:lstStyle/>
          <a:p>
            <a:r>
              <a:rPr lang="he-IL" dirty="0"/>
              <a:t>שאלה שניה</a:t>
            </a:r>
          </a:p>
        </p:txBody>
      </p:sp>
      <p:sp>
        <p:nvSpPr>
          <p:cNvPr id="3" name="מציין מיקום תוכן 2">
            <a:extLst>
              <a:ext uri="{FF2B5EF4-FFF2-40B4-BE49-F238E27FC236}">
                <a16:creationId xmlns:a16="http://schemas.microsoft.com/office/drawing/2014/main" id="{4DE87B1B-4E03-49AB-BDAB-7846E75879A8}"/>
              </a:ext>
            </a:extLst>
          </p:cNvPr>
          <p:cNvSpPr>
            <a:spLocks noGrp="1"/>
          </p:cNvSpPr>
          <p:nvPr>
            <p:ph idx="1"/>
          </p:nvPr>
        </p:nvSpPr>
        <p:spPr/>
        <p:txBody>
          <a:bodyPr>
            <a:normAutofit/>
          </a:bodyPr>
          <a:lstStyle/>
          <a:p>
            <a:pPr marL="0" indent="0">
              <a:buNone/>
            </a:pPr>
            <a:r>
              <a:rPr lang="he-IL" sz="3200" dirty="0"/>
              <a:t>בשיר מוזכרים שני מקומות הקשורים לילדותה של נעמי שמר. מהם? </a:t>
            </a:r>
          </a:p>
          <a:p>
            <a:pPr marL="0" indent="0">
              <a:buNone/>
            </a:pPr>
            <a:endParaRPr lang="he-IL" sz="2400" dirty="0"/>
          </a:p>
        </p:txBody>
      </p:sp>
      <p:pic>
        <p:nvPicPr>
          <p:cNvPr id="14338" name="Picture 2" descr="Child, Colors, Nepal, India, Finger, Tradition, Customs">
            <a:extLst>
              <a:ext uri="{FF2B5EF4-FFF2-40B4-BE49-F238E27FC236}">
                <a16:creationId xmlns:a16="http://schemas.microsoft.com/office/drawing/2014/main" id="{A6479E2A-1AA2-4586-A488-A4E0C7E156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4435" y="2643050"/>
            <a:ext cx="5300870" cy="35339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24741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1F7CA35-5C41-4F80-9B5F-D95BA3848162}"/>
              </a:ext>
            </a:extLst>
          </p:cNvPr>
          <p:cNvSpPr>
            <a:spLocks noGrp="1"/>
          </p:cNvSpPr>
          <p:nvPr>
            <p:ph type="title"/>
          </p:nvPr>
        </p:nvSpPr>
        <p:spPr/>
        <p:txBody>
          <a:bodyPr/>
          <a:lstStyle/>
          <a:p>
            <a:r>
              <a:rPr lang="he-IL" dirty="0"/>
              <a:t>שאלה שניה</a:t>
            </a:r>
          </a:p>
        </p:txBody>
      </p:sp>
      <p:sp>
        <p:nvSpPr>
          <p:cNvPr id="3" name="מציין מיקום תוכן 2">
            <a:extLst>
              <a:ext uri="{FF2B5EF4-FFF2-40B4-BE49-F238E27FC236}">
                <a16:creationId xmlns:a16="http://schemas.microsoft.com/office/drawing/2014/main" id="{4DE87B1B-4E03-49AB-BDAB-7846E75879A8}"/>
              </a:ext>
            </a:extLst>
          </p:cNvPr>
          <p:cNvSpPr>
            <a:spLocks noGrp="1"/>
          </p:cNvSpPr>
          <p:nvPr>
            <p:ph idx="1"/>
          </p:nvPr>
        </p:nvSpPr>
        <p:spPr/>
        <p:txBody>
          <a:bodyPr>
            <a:normAutofit/>
          </a:bodyPr>
          <a:lstStyle/>
          <a:p>
            <a:pPr marL="0" indent="0">
              <a:buNone/>
            </a:pPr>
            <a:r>
              <a:rPr lang="he-IL" sz="3200" dirty="0"/>
              <a:t>בשיר מוזכרים שני מקומות הקשורים לילדותה של נעמי שמר. מהם? </a:t>
            </a:r>
          </a:p>
          <a:p>
            <a:pPr marL="0" indent="0">
              <a:buNone/>
            </a:pPr>
            <a:endParaRPr lang="he-IL" sz="3200" dirty="0"/>
          </a:p>
        </p:txBody>
      </p:sp>
      <p:pic>
        <p:nvPicPr>
          <p:cNvPr id="14338" name="Picture 2" descr="Child, Colors, Nepal, India, Finger, Tradition, Customs">
            <a:extLst>
              <a:ext uri="{FF2B5EF4-FFF2-40B4-BE49-F238E27FC236}">
                <a16:creationId xmlns:a16="http://schemas.microsoft.com/office/drawing/2014/main" id="{A6479E2A-1AA2-4586-A488-A4E0C7E156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4435" y="2643050"/>
            <a:ext cx="5300870" cy="3533913"/>
          </a:xfrm>
          <a:prstGeom prst="rect">
            <a:avLst/>
          </a:prstGeom>
          <a:noFill/>
          <a:extLst>
            <a:ext uri="{909E8E84-426E-40DD-AFC4-6F175D3DCCD1}">
              <a14:hiddenFill xmlns:a14="http://schemas.microsoft.com/office/drawing/2010/main">
                <a:solidFill>
                  <a:srgbClr val="FFFFFF"/>
                </a:solidFill>
              </a14:hiddenFill>
            </a:ext>
          </a:extLst>
        </p:spPr>
      </p:pic>
      <p:sp>
        <p:nvSpPr>
          <p:cNvPr id="5" name="מלבן 4">
            <a:extLst>
              <a:ext uri="{FF2B5EF4-FFF2-40B4-BE49-F238E27FC236}">
                <a16:creationId xmlns:a16="http://schemas.microsoft.com/office/drawing/2014/main" id="{0E5BCCA5-62C7-43D8-B6B6-D5C342178798}"/>
              </a:ext>
            </a:extLst>
          </p:cNvPr>
          <p:cNvSpPr/>
          <p:nvPr/>
        </p:nvSpPr>
        <p:spPr>
          <a:xfrm>
            <a:off x="385969" y="2776329"/>
            <a:ext cx="3432313"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סכר דגניה </a:t>
            </a:r>
            <a:r>
              <a:rPr lang="he-IL" dirty="0">
                <a:cs typeface="Calibri" panose="020F0502020204030204" pitchFamily="34" charset="0"/>
              </a:rPr>
              <a:t> </a:t>
            </a:r>
          </a:p>
        </p:txBody>
      </p:sp>
      <p:sp>
        <p:nvSpPr>
          <p:cNvPr id="6" name="מלבן 5">
            <a:extLst>
              <a:ext uri="{FF2B5EF4-FFF2-40B4-BE49-F238E27FC236}">
                <a16:creationId xmlns:a16="http://schemas.microsoft.com/office/drawing/2014/main" id="{016183BE-155A-43E6-A047-F9E4887FBDAA}"/>
              </a:ext>
            </a:extLst>
          </p:cNvPr>
          <p:cNvSpPr/>
          <p:nvPr/>
        </p:nvSpPr>
        <p:spPr>
          <a:xfrm>
            <a:off x="385968" y="3971476"/>
            <a:ext cx="3432313"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כנרת </a:t>
            </a: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1078314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335F681-53CC-4BF0-A565-24AAC8302FBF}"/>
              </a:ext>
            </a:extLst>
          </p:cNvPr>
          <p:cNvSpPr>
            <a:spLocks noGrp="1"/>
          </p:cNvSpPr>
          <p:nvPr>
            <p:ph type="title"/>
          </p:nvPr>
        </p:nvSpPr>
        <p:spPr>
          <a:xfrm>
            <a:off x="1881809" y="663126"/>
            <a:ext cx="9479781" cy="720000"/>
          </a:xfrm>
        </p:spPr>
        <p:txBody>
          <a:bodyPr>
            <a:normAutofit/>
          </a:bodyPr>
          <a:lstStyle/>
          <a:p>
            <a:pPr algn="ctr"/>
            <a:r>
              <a:rPr lang="he-IL" dirty="0"/>
              <a:t>מעט על הביוגרפיה של נעמי שמר</a:t>
            </a:r>
          </a:p>
        </p:txBody>
      </p:sp>
      <p:sp>
        <p:nvSpPr>
          <p:cNvPr id="4" name="TextBox 3"/>
          <p:cNvSpPr txBox="1"/>
          <p:nvPr/>
        </p:nvSpPr>
        <p:spPr>
          <a:xfrm>
            <a:off x="11331146" y="5773738"/>
            <a:ext cx="215175" cy="369332"/>
          </a:xfrm>
          <a:prstGeom prst="rect">
            <a:avLst/>
          </a:prstGeom>
          <a:noFill/>
        </p:spPr>
        <p:txBody>
          <a:bodyPr wrap="square" rtlCol="1">
            <a:spAutoFit/>
          </a:bodyPr>
          <a:lstStyle/>
          <a:p>
            <a:endParaRPr lang="he-IL" dirty="0">
              <a:cs typeface="Calibri" panose="020F0502020204030204" pitchFamily="34" charset="0"/>
            </a:endParaRPr>
          </a:p>
        </p:txBody>
      </p:sp>
      <p:pic>
        <p:nvPicPr>
          <p:cNvPr id="6" name="תמונה 5"/>
          <p:cNvPicPr>
            <a:picLocks noChangeAspect="1"/>
          </p:cNvPicPr>
          <p:nvPr/>
        </p:nvPicPr>
        <p:blipFill>
          <a:blip r:embed="rId4"/>
          <a:stretch>
            <a:fillRect/>
          </a:stretch>
        </p:blipFill>
        <p:spPr>
          <a:xfrm>
            <a:off x="864973" y="4638261"/>
            <a:ext cx="2554088" cy="1681164"/>
          </a:xfrm>
          <a:prstGeom prst="rect">
            <a:avLst/>
          </a:prstGeom>
        </p:spPr>
      </p:pic>
      <p:sp>
        <p:nvSpPr>
          <p:cNvPr id="5" name="תיבת טקסט 4">
            <a:extLst>
              <a:ext uri="{FF2B5EF4-FFF2-40B4-BE49-F238E27FC236}">
                <a16:creationId xmlns:a16="http://schemas.microsoft.com/office/drawing/2014/main" id="{F39826A1-44D7-4366-856C-B4AF154F59B3}"/>
              </a:ext>
            </a:extLst>
          </p:cNvPr>
          <p:cNvSpPr txBox="1"/>
          <p:nvPr/>
        </p:nvSpPr>
        <p:spPr>
          <a:xfrm>
            <a:off x="1241316" y="1593273"/>
            <a:ext cx="10760765" cy="3970318"/>
          </a:xfrm>
          <a:prstGeom prst="rect">
            <a:avLst/>
          </a:prstGeom>
          <a:noFill/>
        </p:spPr>
        <p:txBody>
          <a:bodyPr wrap="square" rtlCol="1">
            <a:spAutoFit/>
          </a:bodyPr>
          <a:lstStyle/>
          <a:p>
            <a:pPr algn="r" rtl="1"/>
            <a:r>
              <a:rPr lang="he-IL" sz="3600" dirty="0">
                <a:cs typeface="Calibri" panose="020F0502020204030204" pitchFamily="34" charset="0"/>
              </a:rPr>
              <a:t>משוררת, פזמונאית, מלחינה, זמרת ישראלית ומתרגמת שירים, כלת פרס ישראל לזמר עברי. </a:t>
            </a:r>
          </a:p>
          <a:p>
            <a:pPr algn="r" rtl="1"/>
            <a:r>
              <a:rPr lang="he-IL" sz="3600" dirty="0">
                <a:cs typeface="Calibri" panose="020F0502020204030204" pitchFamily="34" charset="0"/>
              </a:rPr>
              <a:t>נעמי שמר כתבה את הכל פתוח כחלק מקלטת של שירי ילדים</a:t>
            </a:r>
            <a:r>
              <a:rPr lang="he-IL" sz="3600" dirty="0">
                <a:solidFill>
                  <a:srgbClr val="202122"/>
                </a:solidFill>
                <a:latin typeface="Calibri" panose="020F0502020204030204" pitchFamily="34" charset="0"/>
                <a:cs typeface="Calibri" panose="020F0502020204030204" pitchFamily="34" charset="0"/>
              </a:rPr>
              <a:t> "הכל פתוח" נכתב ובוצע לראשונה כשיר ילדים, נעמי שמר כתבה את שירי הילדים שלה מתוך אהבתה לילדים, והכרת עולמם. בשירי הילדים שלה משתקפים </a:t>
            </a:r>
          </a:p>
          <a:p>
            <a:pPr algn="r" rtl="1"/>
            <a:r>
              <a:rPr lang="he-IL" sz="3600" dirty="0">
                <a:solidFill>
                  <a:srgbClr val="202122"/>
                </a:solidFill>
                <a:latin typeface="Calibri" panose="020F0502020204030204" pitchFamily="34" charset="0"/>
                <a:cs typeface="Calibri" panose="020F0502020204030204" pitchFamily="34" charset="0"/>
              </a:rPr>
              <a:t>נופי ילדותה וחוויותיה בקבוצת כנרת. </a:t>
            </a:r>
            <a:endParaRPr lang="he-IL" sz="3600" dirty="0">
              <a:cs typeface="Calibri" panose="020F0502020204030204" pitchFamily="34" charset="0"/>
            </a:endParaRPr>
          </a:p>
        </p:txBody>
      </p:sp>
    </p:spTree>
    <p:custDataLst>
      <p:tags r:id="rId1"/>
    </p:custDataLst>
    <p:extLst>
      <p:ext uri="{BB962C8B-B14F-4D97-AF65-F5344CB8AC3E}">
        <p14:creationId xmlns:p14="http://schemas.microsoft.com/office/powerpoint/2010/main" val="371883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FC69A51-BD90-43C1-A83D-C0261E0C7D79}"/>
              </a:ext>
            </a:extLst>
          </p:cNvPr>
          <p:cNvSpPr>
            <a:spLocks noGrp="1"/>
          </p:cNvSpPr>
          <p:nvPr>
            <p:ph type="title"/>
          </p:nvPr>
        </p:nvSpPr>
        <p:spPr/>
        <p:txBody>
          <a:bodyPr/>
          <a:lstStyle/>
          <a:p>
            <a:r>
              <a:rPr lang="he-IL" dirty="0"/>
              <a:t>שאלה שלישית </a:t>
            </a:r>
          </a:p>
        </p:txBody>
      </p:sp>
      <p:sp>
        <p:nvSpPr>
          <p:cNvPr id="3" name="מציין מיקום תוכן 2">
            <a:extLst>
              <a:ext uri="{FF2B5EF4-FFF2-40B4-BE49-F238E27FC236}">
                <a16:creationId xmlns:a16="http://schemas.microsoft.com/office/drawing/2014/main" id="{ED276DF0-26D4-4E29-ACE8-54375F874DE5}"/>
              </a:ext>
            </a:extLst>
          </p:cNvPr>
          <p:cNvSpPr>
            <a:spLocks noGrp="1"/>
          </p:cNvSpPr>
          <p:nvPr>
            <p:ph idx="1"/>
          </p:nvPr>
        </p:nvSpPr>
        <p:spPr/>
        <p:txBody>
          <a:bodyPr>
            <a:normAutofit/>
          </a:bodyPr>
          <a:lstStyle/>
          <a:p>
            <a:pPr marL="0" indent="0">
              <a:buNone/>
            </a:pPr>
            <a:r>
              <a:rPr lang="he-IL" sz="3200" dirty="0"/>
              <a:t>מי היא העיר העברית הראשונה? </a:t>
            </a:r>
          </a:p>
        </p:txBody>
      </p:sp>
      <p:pic>
        <p:nvPicPr>
          <p:cNvPr id="15362" name="Picture 2">
            <a:extLst>
              <a:ext uri="{FF2B5EF4-FFF2-40B4-BE49-F238E27FC236}">
                <a16:creationId xmlns:a16="http://schemas.microsoft.com/office/drawing/2014/main" id="{5E8164F2-449D-4E38-9803-B0E1AA700E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470" y="2508644"/>
            <a:ext cx="5353878" cy="36683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2131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FC69A51-BD90-43C1-A83D-C0261E0C7D79}"/>
              </a:ext>
            </a:extLst>
          </p:cNvPr>
          <p:cNvSpPr>
            <a:spLocks noGrp="1"/>
          </p:cNvSpPr>
          <p:nvPr>
            <p:ph type="title"/>
          </p:nvPr>
        </p:nvSpPr>
        <p:spPr/>
        <p:txBody>
          <a:bodyPr/>
          <a:lstStyle/>
          <a:p>
            <a:r>
              <a:rPr lang="he-IL" dirty="0"/>
              <a:t>שאלה שלישית </a:t>
            </a:r>
          </a:p>
        </p:txBody>
      </p:sp>
      <p:sp>
        <p:nvSpPr>
          <p:cNvPr id="3" name="מציין מיקום תוכן 2">
            <a:extLst>
              <a:ext uri="{FF2B5EF4-FFF2-40B4-BE49-F238E27FC236}">
                <a16:creationId xmlns:a16="http://schemas.microsoft.com/office/drawing/2014/main" id="{ED276DF0-26D4-4E29-ACE8-54375F874DE5}"/>
              </a:ext>
            </a:extLst>
          </p:cNvPr>
          <p:cNvSpPr>
            <a:spLocks noGrp="1"/>
          </p:cNvSpPr>
          <p:nvPr>
            <p:ph idx="1"/>
          </p:nvPr>
        </p:nvSpPr>
        <p:spPr/>
        <p:txBody>
          <a:bodyPr>
            <a:normAutofit/>
          </a:bodyPr>
          <a:lstStyle/>
          <a:p>
            <a:pPr marL="0" indent="0">
              <a:buNone/>
            </a:pPr>
            <a:r>
              <a:rPr lang="he-IL" sz="3200" dirty="0"/>
              <a:t>מי היא העיר העברית הראשונה? </a:t>
            </a:r>
          </a:p>
        </p:txBody>
      </p:sp>
      <p:pic>
        <p:nvPicPr>
          <p:cNvPr id="15362" name="Picture 2">
            <a:extLst>
              <a:ext uri="{FF2B5EF4-FFF2-40B4-BE49-F238E27FC236}">
                <a16:creationId xmlns:a16="http://schemas.microsoft.com/office/drawing/2014/main" id="{5E8164F2-449D-4E38-9803-B0E1AA700E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470" y="2508644"/>
            <a:ext cx="5353878" cy="3668319"/>
          </a:xfrm>
          <a:prstGeom prst="rect">
            <a:avLst/>
          </a:prstGeom>
          <a:noFill/>
          <a:extLst>
            <a:ext uri="{909E8E84-426E-40DD-AFC4-6F175D3DCCD1}">
              <a14:hiddenFill xmlns:a14="http://schemas.microsoft.com/office/drawing/2010/main">
                <a:solidFill>
                  <a:srgbClr val="FFFFFF"/>
                </a:solidFill>
              </a14:hiddenFill>
            </a:ext>
          </a:extLst>
        </p:spPr>
      </p:pic>
      <p:sp>
        <p:nvSpPr>
          <p:cNvPr id="5" name="מלבן 4">
            <a:extLst>
              <a:ext uri="{FF2B5EF4-FFF2-40B4-BE49-F238E27FC236}">
                <a16:creationId xmlns:a16="http://schemas.microsoft.com/office/drawing/2014/main" id="{F5639404-0A22-4676-9444-C035CA3F9BCD}"/>
              </a:ext>
            </a:extLst>
          </p:cNvPr>
          <p:cNvSpPr/>
          <p:nvPr/>
        </p:nvSpPr>
        <p:spPr>
          <a:xfrm>
            <a:off x="385969" y="2776329"/>
            <a:ext cx="3432313"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תל אביב </a:t>
            </a: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2959162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2747C55-9F80-436A-BA86-3B441E879DFC}"/>
              </a:ext>
            </a:extLst>
          </p:cNvPr>
          <p:cNvSpPr>
            <a:spLocks noGrp="1"/>
          </p:cNvSpPr>
          <p:nvPr>
            <p:ph type="title"/>
          </p:nvPr>
        </p:nvSpPr>
        <p:spPr/>
        <p:txBody>
          <a:bodyPr/>
          <a:lstStyle/>
          <a:p>
            <a:r>
              <a:rPr lang="he-IL" dirty="0"/>
              <a:t>שאלה רביעית </a:t>
            </a:r>
          </a:p>
        </p:txBody>
      </p:sp>
      <p:sp>
        <p:nvSpPr>
          <p:cNvPr id="3" name="מציין מיקום תוכן 2">
            <a:extLst>
              <a:ext uri="{FF2B5EF4-FFF2-40B4-BE49-F238E27FC236}">
                <a16:creationId xmlns:a16="http://schemas.microsoft.com/office/drawing/2014/main" id="{B0371523-3625-47A5-94BB-9D445F821BB2}"/>
              </a:ext>
            </a:extLst>
          </p:cNvPr>
          <p:cNvSpPr>
            <a:spLocks noGrp="1"/>
          </p:cNvSpPr>
          <p:nvPr>
            <p:ph idx="1"/>
          </p:nvPr>
        </p:nvSpPr>
        <p:spPr/>
        <p:txBody>
          <a:bodyPr>
            <a:normAutofit/>
          </a:bodyPr>
          <a:lstStyle/>
          <a:p>
            <a:pPr marL="0" indent="0">
              <a:buNone/>
            </a:pPr>
            <a:r>
              <a:rPr lang="he-IL" sz="3200" dirty="0"/>
              <a:t>הר שגובהו עולה על 2000 מטר</a:t>
            </a:r>
          </a:p>
          <a:p>
            <a:endParaRPr lang="he-IL" sz="3200" dirty="0"/>
          </a:p>
        </p:txBody>
      </p:sp>
      <p:pic>
        <p:nvPicPr>
          <p:cNvPr id="4" name="תמונה 3">
            <a:extLst>
              <a:ext uri="{FF2B5EF4-FFF2-40B4-BE49-F238E27FC236}">
                <a16:creationId xmlns:a16="http://schemas.microsoft.com/office/drawing/2014/main" id="{4496D0C9-EEC3-41AA-BF9F-7BDB10CEE355}"/>
              </a:ext>
            </a:extLst>
          </p:cNvPr>
          <p:cNvPicPr>
            <a:picLocks noChangeAspect="1"/>
          </p:cNvPicPr>
          <p:nvPr/>
        </p:nvPicPr>
        <p:blipFill>
          <a:blip r:embed="rId4"/>
          <a:stretch>
            <a:fillRect/>
          </a:stretch>
        </p:blipFill>
        <p:spPr>
          <a:xfrm>
            <a:off x="4134185" y="2750689"/>
            <a:ext cx="5354372" cy="3561211"/>
          </a:xfrm>
          <a:prstGeom prst="rect">
            <a:avLst/>
          </a:prstGeom>
        </p:spPr>
      </p:pic>
    </p:spTree>
    <p:custDataLst>
      <p:tags r:id="rId1"/>
    </p:custDataLst>
    <p:extLst>
      <p:ext uri="{BB962C8B-B14F-4D97-AF65-F5344CB8AC3E}">
        <p14:creationId xmlns:p14="http://schemas.microsoft.com/office/powerpoint/2010/main" val="3124249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a:extLst>
              <a:ext uri="{FF2B5EF4-FFF2-40B4-BE49-F238E27FC236}">
                <a16:creationId xmlns:a16="http://schemas.microsoft.com/office/drawing/2014/main" id="{B931EF70-6348-4F12-AAFE-C2B75AC90C00}"/>
              </a:ext>
            </a:extLst>
          </p:cNvPr>
          <p:cNvPicPr>
            <a:picLocks noGrp="1" noChangeAspect="1"/>
          </p:cNvPicPr>
          <p:nvPr>
            <p:ph idx="1"/>
          </p:nvPr>
        </p:nvPicPr>
        <p:blipFill>
          <a:blip r:embed="rId4"/>
          <a:stretch>
            <a:fillRect/>
          </a:stretch>
        </p:blipFill>
        <p:spPr>
          <a:xfrm>
            <a:off x="3505200" y="2382044"/>
            <a:ext cx="5181600" cy="3238500"/>
          </a:xfrm>
          <a:prstGeom prst="rect">
            <a:avLst/>
          </a:prstGeom>
        </p:spPr>
      </p:pic>
    </p:spTree>
    <p:custDataLst>
      <p:tags r:id="rId1"/>
    </p:custDataLst>
    <p:extLst>
      <p:ext uri="{BB962C8B-B14F-4D97-AF65-F5344CB8AC3E}">
        <p14:creationId xmlns:p14="http://schemas.microsoft.com/office/powerpoint/2010/main" val="1003834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2747C55-9F80-436A-BA86-3B441E879DFC}"/>
              </a:ext>
            </a:extLst>
          </p:cNvPr>
          <p:cNvSpPr>
            <a:spLocks noGrp="1"/>
          </p:cNvSpPr>
          <p:nvPr>
            <p:ph type="title"/>
          </p:nvPr>
        </p:nvSpPr>
        <p:spPr/>
        <p:txBody>
          <a:bodyPr/>
          <a:lstStyle/>
          <a:p>
            <a:r>
              <a:rPr lang="he-IL" dirty="0"/>
              <a:t>שאלה רביעית </a:t>
            </a:r>
          </a:p>
        </p:txBody>
      </p:sp>
      <p:sp>
        <p:nvSpPr>
          <p:cNvPr id="3" name="מציין מיקום תוכן 2">
            <a:extLst>
              <a:ext uri="{FF2B5EF4-FFF2-40B4-BE49-F238E27FC236}">
                <a16:creationId xmlns:a16="http://schemas.microsoft.com/office/drawing/2014/main" id="{B0371523-3625-47A5-94BB-9D445F821BB2}"/>
              </a:ext>
            </a:extLst>
          </p:cNvPr>
          <p:cNvSpPr>
            <a:spLocks noGrp="1"/>
          </p:cNvSpPr>
          <p:nvPr>
            <p:ph idx="1"/>
          </p:nvPr>
        </p:nvSpPr>
        <p:spPr/>
        <p:txBody>
          <a:bodyPr>
            <a:normAutofit/>
          </a:bodyPr>
          <a:lstStyle/>
          <a:p>
            <a:pPr marL="0" indent="0">
              <a:buNone/>
            </a:pPr>
            <a:r>
              <a:rPr lang="he-IL" sz="3200" dirty="0"/>
              <a:t>הר שגובהו עולה על 2000 מטר</a:t>
            </a:r>
          </a:p>
          <a:p>
            <a:pPr marL="0" indent="0">
              <a:buNone/>
            </a:pPr>
            <a:endParaRPr lang="he-IL" sz="3200" dirty="0"/>
          </a:p>
        </p:txBody>
      </p:sp>
      <p:pic>
        <p:nvPicPr>
          <p:cNvPr id="4" name="תמונה 3">
            <a:extLst>
              <a:ext uri="{FF2B5EF4-FFF2-40B4-BE49-F238E27FC236}">
                <a16:creationId xmlns:a16="http://schemas.microsoft.com/office/drawing/2014/main" id="{4496D0C9-EEC3-41AA-BF9F-7BDB10CEE355}"/>
              </a:ext>
            </a:extLst>
          </p:cNvPr>
          <p:cNvPicPr>
            <a:picLocks noChangeAspect="1"/>
          </p:cNvPicPr>
          <p:nvPr/>
        </p:nvPicPr>
        <p:blipFill>
          <a:blip r:embed="rId4"/>
          <a:stretch>
            <a:fillRect/>
          </a:stretch>
        </p:blipFill>
        <p:spPr>
          <a:xfrm>
            <a:off x="4134185" y="2750689"/>
            <a:ext cx="5354372" cy="3561211"/>
          </a:xfrm>
          <a:prstGeom prst="rect">
            <a:avLst/>
          </a:prstGeom>
        </p:spPr>
      </p:pic>
      <p:sp>
        <p:nvSpPr>
          <p:cNvPr id="5" name="מלבן 4">
            <a:extLst>
              <a:ext uri="{FF2B5EF4-FFF2-40B4-BE49-F238E27FC236}">
                <a16:creationId xmlns:a16="http://schemas.microsoft.com/office/drawing/2014/main" id="{5FB405CC-BF56-43ED-91C6-68B38E8EDFE3}"/>
              </a:ext>
            </a:extLst>
          </p:cNvPr>
          <p:cNvSpPr/>
          <p:nvPr/>
        </p:nvSpPr>
        <p:spPr>
          <a:xfrm>
            <a:off x="385969" y="2776329"/>
            <a:ext cx="3432313"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החרמון </a:t>
            </a: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3187020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0B40F9-9FE7-449B-9E4D-427731A65AD6}"/>
              </a:ext>
            </a:extLst>
          </p:cNvPr>
          <p:cNvSpPr>
            <a:spLocks noGrp="1"/>
          </p:cNvSpPr>
          <p:nvPr>
            <p:ph type="title"/>
          </p:nvPr>
        </p:nvSpPr>
        <p:spPr/>
        <p:txBody>
          <a:bodyPr/>
          <a:lstStyle/>
          <a:p>
            <a:r>
              <a:rPr lang="he-IL" dirty="0"/>
              <a:t>שאלה חמישית</a:t>
            </a:r>
          </a:p>
        </p:txBody>
      </p:sp>
      <p:sp>
        <p:nvSpPr>
          <p:cNvPr id="3" name="מציין מיקום תוכן 2">
            <a:extLst>
              <a:ext uri="{FF2B5EF4-FFF2-40B4-BE49-F238E27FC236}">
                <a16:creationId xmlns:a16="http://schemas.microsoft.com/office/drawing/2014/main" id="{F6AA6B3F-6904-4FE4-8C9E-F4A57D26B20E}"/>
              </a:ext>
            </a:extLst>
          </p:cNvPr>
          <p:cNvSpPr>
            <a:spLocks noGrp="1"/>
          </p:cNvSpPr>
          <p:nvPr>
            <p:ph idx="1"/>
          </p:nvPr>
        </p:nvSpPr>
        <p:spPr/>
        <p:txBody>
          <a:bodyPr>
            <a:normAutofit/>
          </a:bodyPr>
          <a:lstStyle/>
          <a:p>
            <a:pPr marL="0" indent="0">
              <a:buNone/>
            </a:pPr>
            <a:r>
              <a:rPr lang="he-IL" sz="3200" dirty="0"/>
              <a:t>מי היא העיר הבנויה לחופי ים סוף</a:t>
            </a:r>
            <a:r>
              <a:rPr lang="en-US" sz="3200" dirty="0"/>
              <a:t>?</a:t>
            </a:r>
            <a:r>
              <a:rPr lang="he-IL" sz="3200" dirty="0"/>
              <a:t> </a:t>
            </a:r>
          </a:p>
          <a:p>
            <a:pPr marL="0" indent="0">
              <a:buNone/>
            </a:pPr>
            <a:endParaRPr lang="he-IL" sz="3200" dirty="0"/>
          </a:p>
        </p:txBody>
      </p:sp>
      <p:pic>
        <p:nvPicPr>
          <p:cNvPr id="4" name="תמונה 3">
            <a:extLst>
              <a:ext uri="{FF2B5EF4-FFF2-40B4-BE49-F238E27FC236}">
                <a16:creationId xmlns:a16="http://schemas.microsoft.com/office/drawing/2014/main" id="{2B0946A4-3B7D-4286-B63C-A1F7563CEF07}"/>
              </a:ext>
            </a:extLst>
          </p:cNvPr>
          <p:cNvPicPr>
            <a:picLocks noChangeAspect="1"/>
          </p:cNvPicPr>
          <p:nvPr/>
        </p:nvPicPr>
        <p:blipFill>
          <a:blip r:embed="rId4"/>
          <a:stretch>
            <a:fillRect/>
          </a:stretch>
        </p:blipFill>
        <p:spPr>
          <a:xfrm>
            <a:off x="4161183" y="2822713"/>
            <a:ext cx="4170316" cy="3197639"/>
          </a:xfrm>
          <a:prstGeom prst="rect">
            <a:avLst/>
          </a:prstGeom>
        </p:spPr>
      </p:pic>
    </p:spTree>
    <p:custDataLst>
      <p:tags r:id="rId1"/>
    </p:custDataLst>
    <p:extLst>
      <p:ext uri="{BB962C8B-B14F-4D97-AF65-F5344CB8AC3E}">
        <p14:creationId xmlns:p14="http://schemas.microsoft.com/office/powerpoint/2010/main" val="2806347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0B40F9-9FE7-449B-9E4D-427731A65AD6}"/>
              </a:ext>
            </a:extLst>
          </p:cNvPr>
          <p:cNvSpPr>
            <a:spLocks noGrp="1"/>
          </p:cNvSpPr>
          <p:nvPr>
            <p:ph type="title"/>
          </p:nvPr>
        </p:nvSpPr>
        <p:spPr/>
        <p:txBody>
          <a:bodyPr/>
          <a:lstStyle/>
          <a:p>
            <a:r>
              <a:rPr lang="he-IL" dirty="0"/>
              <a:t>שאלה חמישית</a:t>
            </a:r>
          </a:p>
        </p:txBody>
      </p:sp>
      <p:sp>
        <p:nvSpPr>
          <p:cNvPr id="3" name="מציין מיקום תוכן 2">
            <a:extLst>
              <a:ext uri="{FF2B5EF4-FFF2-40B4-BE49-F238E27FC236}">
                <a16:creationId xmlns:a16="http://schemas.microsoft.com/office/drawing/2014/main" id="{F6AA6B3F-6904-4FE4-8C9E-F4A57D26B20E}"/>
              </a:ext>
            </a:extLst>
          </p:cNvPr>
          <p:cNvSpPr>
            <a:spLocks noGrp="1"/>
          </p:cNvSpPr>
          <p:nvPr>
            <p:ph idx="1"/>
          </p:nvPr>
        </p:nvSpPr>
        <p:spPr/>
        <p:txBody>
          <a:bodyPr>
            <a:normAutofit/>
          </a:bodyPr>
          <a:lstStyle/>
          <a:p>
            <a:pPr marL="0" indent="0">
              <a:buNone/>
            </a:pPr>
            <a:r>
              <a:rPr lang="he-IL" sz="3200" dirty="0"/>
              <a:t>מי היא העיר הבנויה לחופי ים סוף</a:t>
            </a:r>
            <a:r>
              <a:rPr lang="en-US" sz="3200" dirty="0"/>
              <a:t>?</a:t>
            </a:r>
            <a:r>
              <a:rPr lang="he-IL" sz="3200" dirty="0"/>
              <a:t> </a:t>
            </a:r>
          </a:p>
          <a:p>
            <a:pPr marL="0" indent="0">
              <a:buNone/>
            </a:pPr>
            <a:endParaRPr lang="he-IL" sz="3200" dirty="0"/>
          </a:p>
        </p:txBody>
      </p:sp>
      <p:pic>
        <p:nvPicPr>
          <p:cNvPr id="4" name="תמונה 3">
            <a:extLst>
              <a:ext uri="{FF2B5EF4-FFF2-40B4-BE49-F238E27FC236}">
                <a16:creationId xmlns:a16="http://schemas.microsoft.com/office/drawing/2014/main" id="{2B0946A4-3B7D-4286-B63C-A1F7563CEF07}"/>
              </a:ext>
            </a:extLst>
          </p:cNvPr>
          <p:cNvPicPr>
            <a:picLocks noChangeAspect="1"/>
          </p:cNvPicPr>
          <p:nvPr/>
        </p:nvPicPr>
        <p:blipFill>
          <a:blip r:embed="rId4"/>
          <a:stretch>
            <a:fillRect/>
          </a:stretch>
        </p:blipFill>
        <p:spPr>
          <a:xfrm>
            <a:off x="4161183" y="2822713"/>
            <a:ext cx="4170316" cy="3197639"/>
          </a:xfrm>
          <a:prstGeom prst="rect">
            <a:avLst/>
          </a:prstGeom>
        </p:spPr>
      </p:pic>
      <p:sp>
        <p:nvSpPr>
          <p:cNvPr id="5" name="מלבן 4">
            <a:extLst>
              <a:ext uri="{FF2B5EF4-FFF2-40B4-BE49-F238E27FC236}">
                <a16:creationId xmlns:a16="http://schemas.microsoft.com/office/drawing/2014/main" id="{5D1F572D-A7D8-42F9-A838-5A3F59B624C2}"/>
              </a:ext>
            </a:extLst>
          </p:cNvPr>
          <p:cNvSpPr/>
          <p:nvPr/>
        </p:nvSpPr>
        <p:spPr>
          <a:xfrm>
            <a:off x="385969" y="2776329"/>
            <a:ext cx="3432313"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אילת  </a:t>
            </a: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1888883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8FFB55E-0F99-46DB-92A5-0BDA3A54924B}"/>
              </a:ext>
            </a:extLst>
          </p:cNvPr>
          <p:cNvSpPr>
            <a:spLocks noGrp="1"/>
          </p:cNvSpPr>
          <p:nvPr>
            <p:ph type="title"/>
          </p:nvPr>
        </p:nvSpPr>
        <p:spPr/>
        <p:txBody>
          <a:bodyPr/>
          <a:lstStyle/>
          <a:p>
            <a:r>
              <a:rPr lang="he-IL" dirty="0"/>
              <a:t>בחנו את עצמכם. </a:t>
            </a:r>
          </a:p>
        </p:txBody>
      </p:sp>
      <p:sp>
        <p:nvSpPr>
          <p:cNvPr id="4" name="מציין מיקום טקסט 3">
            <a:extLst>
              <a:ext uri="{FF2B5EF4-FFF2-40B4-BE49-F238E27FC236}">
                <a16:creationId xmlns:a16="http://schemas.microsoft.com/office/drawing/2014/main" id="{8AB80A36-C554-40A5-9569-834B22D0B755}"/>
              </a:ext>
            </a:extLst>
          </p:cNvPr>
          <p:cNvSpPr>
            <a:spLocks noGrp="1"/>
          </p:cNvSpPr>
          <p:nvPr>
            <p:ph type="body" sz="quarter" idx="10"/>
          </p:nvPr>
        </p:nvSpPr>
        <p:spPr/>
        <p:txBody>
          <a:bodyPr/>
          <a:lstStyle/>
          <a:p>
            <a:endParaRPr lang="he-IL" dirty="0"/>
          </a:p>
        </p:txBody>
      </p:sp>
      <p:pic>
        <p:nvPicPr>
          <p:cNvPr id="10242" name="Picture 2">
            <a:extLst>
              <a:ext uri="{FF2B5EF4-FFF2-40B4-BE49-F238E27FC236}">
                <a16:creationId xmlns:a16="http://schemas.microsoft.com/office/drawing/2014/main" id="{AFD49BC4-FA3C-478E-9804-AF1F2A43EA25}"/>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bwMode="auto">
          <a:xfrm>
            <a:off x="2619375" y="1758950"/>
            <a:ext cx="9572625" cy="41846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59280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מציין מיקום תוכן 6">
            <a:extLst>
              <a:ext uri="{FF2B5EF4-FFF2-40B4-BE49-F238E27FC236}">
                <a16:creationId xmlns:a16="http://schemas.microsoft.com/office/drawing/2014/main" id="{2C947DE9-D32E-4DC5-96F5-A2270322FB2B}"/>
              </a:ext>
            </a:extLst>
          </p:cNvPr>
          <p:cNvPicPr>
            <a:picLocks noGrp="1" noChangeAspect="1"/>
          </p:cNvPicPr>
          <p:nvPr>
            <p:ph idx="1"/>
          </p:nvPr>
        </p:nvPicPr>
        <p:blipFill>
          <a:blip r:embed="rId4"/>
          <a:stretch>
            <a:fillRect/>
          </a:stretch>
        </p:blipFill>
        <p:spPr>
          <a:xfrm>
            <a:off x="7268817" y="188849"/>
            <a:ext cx="3265357" cy="6712226"/>
          </a:xfrm>
          <a:prstGeom prst="rect">
            <a:avLst/>
          </a:prstGeom>
        </p:spPr>
      </p:pic>
      <p:sp>
        <p:nvSpPr>
          <p:cNvPr id="2" name="אליפסה 1">
            <a:extLst>
              <a:ext uri="{FF2B5EF4-FFF2-40B4-BE49-F238E27FC236}">
                <a16:creationId xmlns:a16="http://schemas.microsoft.com/office/drawing/2014/main" id="{D9FC4264-B0A1-4AE2-8108-02568B4E3A7E}"/>
              </a:ext>
            </a:extLst>
          </p:cNvPr>
          <p:cNvSpPr/>
          <p:nvPr/>
        </p:nvSpPr>
        <p:spPr>
          <a:xfrm>
            <a:off x="9471991" y="1113178"/>
            <a:ext cx="324679" cy="420757"/>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3" name="מלבן 2">
            <a:extLst>
              <a:ext uri="{FF2B5EF4-FFF2-40B4-BE49-F238E27FC236}">
                <a16:creationId xmlns:a16="http://schemas.microsoft.com/office/drawing/2014/main" id="{1C9203B8-23D8-4529-A93A-165CC6F95F01}"/>
              </a:ext>
            </a:extLst>
          </p:cNvPr>
          <p:cNvSpPr/>
          <p:nvPr/>
        </p:nvSpPr>
        <p:spPr>
          <a:xfrm>
            <a:off x="4027654" y="1086663"/>
            <a:ext cx="3130828"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כנרת</a:t>
            </a:r>
            <a:r>
              <a:rPr lang="he-IL" dirty="0">
                <a:cs typeface="Calibri" panose="020F0502020204030204" pitchFamily="34" charset="0"/>
              </a:rPr>
              <a:t> </a:t>
            </a:r>
          </a:p>
        </p:txBody>
      </p:sp>
      <p:sp>
        <p:nvSpPr>
          <p:cNvPr id="5" name="מלבן 4">
            <a:extLst>
              <a:ext uri="{FF2B5EF4-FFF2-40B4-BE49-F238E27FC236}">
                <a16:creationId xmlns:a16="http://schemas.microsoft.com/office/drawing/2014/main" id="{D99FE133-C334-4DE2-AF4A-63C0C0EF0816}"/>
              </a:ext>
            </a:extLst>
          </p:cNvPr>
          <p:cNvSpPr/>
          <p:nvPr/>
        </p:nvSpPr>
        <p:spPr>
          <a:xfrm>
            <a:off x="198779" y="1043608"/>
            <a:ext cx="3432313"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סכר דגניה </a:t>
            </a:r>
            <a:r>
              <a:rPr lang="he-IL" dirty="0">
                <a:cs typeface="Calibri" panose="020F0502020204030204" pitchFamily="34" charset="0"/>
              </a:rPr>
              <a:t> </a:t>
            </a:r>
          </a:p>
        </p:txBody>
      </p:sp>
      <p:sp>
        <p:nvSpPr>
          <p:cNvPr id="6" name="מלבן 5">
            <a:extLst>
              <a:ext uri="{FF2B5EF4-FFF2-40B4-BE49-F238E27FC236}">
                <a16:creationId xmlns:a16="http://schemas.microsoft.com/office/drawing/2014/main" id="{5911F0AC-0411-4D8F-A7C9-4A9E31C7E32B}"/>
              </a:ext>
            </a:extLst>
          </p:cNvPr>
          <p:cNvSpPr/>
          <p:nvPr/>
        </p:nvSpPr>
        <p:spPr>
          <a:xfrm>
            <a:off x="198779" y="1981206"/>
            <a:ext cx="3432314"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עפולה </a:t>
            </a:r>
            <a:r>
              <a:rPr lang="he-IL" dirty="0">
                <a:cs typeface="Calibri" panose="020F0502020204030204" pitchFamily="34" charset="0"/>
              </a:rPr>
              <a:t> </a:t>
            </a:r>
          </a:p>
        </p:txBody>
      </p:sp>
      <p:sp>
        <p:nvSpPr>
          <p:cNvPr id="8" name="מלבן 7">
            <a:extLst>
              <a:ext uri="{FF2B5EF4-FFF2-40B4-BE49-F238E27FC236}">
                <a16:creationId xmlns:a16="http://schemas.microsoft.com/office/drawing/2014/main" id="{67543FE2-6A7D-434B-9101-A676B62FE0FA}"/>
              </a:ext>
            </a:extLst>
          </p:cNvPr>
          <p:cNvSpPr/>
          <p:nvPr/>
        </p:nvSpPr>
        <p:spPr>
          <a:xfrm>
            <a:off x="198779" y="4962953"/>
            <a:ext cx="3432315"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אילת  </a:t>
            </a:r>
            <a:r>
              <a:rPr lang="he-IL" dirty="0">
                <a:cs typeface="Calibri" panose="020F0502020204030204" pitchFamily="34" charset="0"/>
              </a:rPr>
              <a:t> </a:t>
            </a:r>
          </a:p>
        </p:txBody>
      </p:sp>
      <p:sp>
        <p:nvSpPr>
          <p:cNvPr id="9" name="מלבן 8">
            <a:extLst>
              <a:ext uri="{FF2B5EF4-FFF2-40B4-BE49-F238E27FC236}">
                <a16:creationId xmlns:a16="http://schemas.microsoft.com/office/drawing/2014/main" id="{CC485489-92A0-4F40-A16F-E3E3814C87C9}"/>
              </a:ext>
            </a:extLst>
          </p:cNvPr>
          <p:cNvSpPr/>
          <p:nvPr/>
        </p:nvSpPr>
        <p:spPr>
          <a:xfrm>
            <a:off x="198779" y="2991682"/>
            <a:ext cx="3432316"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שמורת החולה   </a:t>
            </a:r>
            <a:r>
              <a:rPr lang="he-IL" dirty="0">
                <a:cs typeface="Calibri" panose="020F0502020204030204" pitchFamily="34" charset="0"/>
              </a:rPr>
              <a:t> </a:t>
            </a:r>
          </a:p>
        </p:txBody>
      </p:sp>
      <p:sp>
        <p:nvSpPr>
          <p:cNvPr id="10" name="מלבן 9">
            <a:extLst>
              <a:ext uri="{FF2B5EF4-FFF2-40B4-BE49-F238E27FC236}">
                <a16:creationId xmlns:a16="http://schemas.microsoft.com/office/drawing/2014/main" id="{47F852F7-0DD9-45EA-805C-445B51488CDE}"/>
              </a:ext>
            </a:extLst>
          </p:cNvPr>
          <p:cNvSpPr/>
          <p:nvPr/>
        </p:nvSpPr>
        <p:spPr>
          <a:xfrm>
            <a:off x="198779" y="135832"/>
            <a:ext cx="3432314"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החרמון </a:t>
            </a:r>
            <a:endParaRPr lang="he-IL" dirty="0">
              <a:cs typeface="Calibri" panose="020F0502020204030204" pitchFamily="34" charset="0"/>
            </a:endParaRPr>
          </a:p>
        </p:txBody>
      </p:sp>
      <p:sp>
        <p:nvSpPr>
          <p:cNvPr id="11" name="מלבן 10">
            <a:extLst>
              <a:ext uri="{FF2B5EF4-FFF2-40B4-BE49-F238E27FC236}">
                <a16:creationId xmlns:a16="http://schemas.microsoft.com/office/drawing/2014/main" id="{CF0F452B-EAB4-40E0-A936-12BA8885F6C4}"/>
              </a:ext>
            </a:extLst>
          </p:cNvPr>
          <p:cNvSpPr/>
          <p:nvPr/>
        </p:nvSpPr>
        <p:spPr>
          <a:xfrm>
            <a:off x="198779" y="3985600"/>
            <a:ext cx="3432314" cy="72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תל אביב  </a:t>
            </a:r>
            <a:r>
              <a:rPr lang="he-IL" dirty="0">
                <a:cs typeface="Calibri" panose="020F0502020204030204" pitchFamily="34" charset="0"/>
              </a:rPr>
              <a:t> </a:t>
            </a:r>
          </a:p>
        </p:txBody>
      </p:sp>
      <p:sp>
        <p:nvSpPr>
          <p:cNvPr id="12" name="אליפסה 11">
            <a:extLst>
              <a:ext uri="{FF2B5EF4-FFF2-40B4-BE49-F238E27FC236}">
                <a16:creationId xmlns:a16="http://schemas.microsoft.com/office/drawing/2014/main" id="{03ACECD2-BBB1-4C41-822F-D2BFFA624C81}"/>
              </a:ext>
            </a:extLst>
          </p:cNvPr>
          <p:cNvSpPr/>
          <p:nvPr/>
        </p:nvSpPr>
        <p:spPr>
          <a:xfrm>
            <a:off x="9584635" y="278294"/>
            <a:ext cx="212035" cy="420757"/>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15" name="אליפסה 14">
            <a:extLst>
              <a:ext uri="{FF2B5EF4-FFF2-40B4-BE49-F238E27FC236}">
                <a16:creationId xmlns:a16="http://schemas.microsoft.com/office/drawing/2014/main" id="{1D74BC70-1ADD-4A4D-AA1C-66F80C31DDE2}"/>
              </a:ext>
            </a:extLst>
          </p:cNvPr>
          <p:cNvSpPr/>
          <p:nvPr/>
        </p:nvSpPr>
        <p:spPr>
          <a:xfrm>
            <a:off x="9110870" y="2123660"/>
            <a:ext cx="324678" cy="420757"/>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16" name="אליפסה 15">
            <a:extLst>
              <a:ext uri="{FF2B5EF4-FFF2-40B4-BE49-F238E27FC236}">
                <a16:creationId xmlns:a16="http://schemas.microsoft.com/office/drawing/2014/main" id="{B5F41A5E-FE38-4B67-B2A4-D13EC974B988}"/>
              </a:ext>
            </a:extLst>
          </p:cNvPr>
          <p:cNvSpPr/>
          <p:nvPr/>
        </p:nvSpPr>
        <p:spPr>
          <a:xfrm>
            <a:off x="8468139" y="2345641"/>
            <a:ext cx="344556" cy="447265"/>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17" name="אליפסה 16">
            <a:extLst>
              <a:ext uri="{FF2B5EF4-FFF2-40B4-BE49-F238E27FC236}">
                <a16:creationId xmlns:a16="http://schemas.microsoft.com/office/drawing/2014/main" id="{D94431D6-831A-4315-AAE8-56B90F84237C}"/>
              </a:ext>
            </a:extLst>
          </p:cNvPr>
          <p:cNvSpPr/>
          <p:nvPr/>
        </p:nvSpPr>
        <p:spPr>
          <a:xfrm>
            <a:off x="9317432" y="641071"/>
            <a:ext cx="212035" cy="420757"/>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18" name="אליפסה 17">
            <a:extLst>
              <a:ext uri="{FF2B5EF4-FFF2-40B4-BE49-F238E27FC236}">
                <a16:creationId xmlns:a16="http://schemas.microsoft.com/office/drawing/2014/main" id="{1CBF1553-2EA6-40DE-9C1E-9D66E472D415}"/>
              </a:ext>
            </a:extLst>
          </p:cNvPr>
          <p:cNvSpPr/>
          <p:nvPr/>
        </p:nvSpPr>
        <p:spPr>
          <a:xfrm>
            <a:off x="8660295" y="6168888"/>
            <a:ext cx="258418" cy="50026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cxnSp>
        <p:nvCxnSpPr>
          <p:cNvPr id="19" name="מחבר חץ ישר 18">
            <a:extLst>
              <a:ext uri="{FF2B5EF4-FFF2-40B4-BE49-F238E27FC236}">
                <a16:creationId xmlns:a16="http://schemas.microsoft.com/office/drawing/2014/main" id="{7B89B1DB-1A5F-4FBB-955D-75F7DB301DC6}"/>
              </a:ext>
            </a:extLst>
          </p:cNvPr>
          <p:cNvCxnSpPr/>
          <p:nvPr/>
        </p:nvCxnSpPr>
        <p:spPr>
          <a:xfrm flipH="1">
            <a:off x="9396796" y="1573704"/>
            <a:ext cx="149087" cy="54995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מחבר חץ ישר 20">
            <a:extLst>
              <a:ext uri="{FF2B5EF4-FFF2-40B4-BE49-F238E27FC236}">
                <a16:creationId xmlns:a16="http://schemas.microsoft.com/office/drawing/2014/main" id="{E200930D-B808-42A5-B8BC-02993FF3FADD}"/>
              </a:ext>
            </a:extLst>
          </p:cNvPr>
          <p:cNvCxnSpPr>
            <a:cxnSpLocks/>
          </p:cNvCxnSpPr>
          <p:nvPr/>
        </p:nvCxnSpPr>
        <p:spPr>
          <a:xfrm flipV="1">
            <a:off x="8734487" y="1086664"/>
            <a:ext cx="662309" cy="492484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מחבר חץ ישר 22">
            <a:extLst>
              <a:ext uri="{FF2B5EF4-FFF2-40B4-BE49-F238E27FC236}">
                <a16:creationId xmlns:a16="http://schemas.microsoft.com/office/drawing/2014/main" id="{13CA5DA5-5996-4751-A9DB-F878FA700269}"/>
              </a:ext>
            </a:extLst>
          </p:cNvPr>
          <p:cNvCxnSpPr>
            <a:cxnSpLocks/>
          </p:cNvCxnSpPr>
          <p:nvPr/>
        </p:nvCxnSpPr>
        <p:spPr>
          <a:xfrm flipH="1">
            <a:off x="8887239" y="2604043"/>
            <a:ext cx="372719" cy="341244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מחבר חץ ישר 26">
            <a:extLst>
              <a:ext uri="{FF2B5EF4-FFF2-40B4-BE49-F238E27FC236}">
                <a16:creationId xmlns:a16="http://schemas.microsoft.com/office/drawing/2014/main" id="{8F07D35A-7455-4C5E-8398-6D83ACD5B59C}"/>
              </a:ext>
            </a:extLst>
          </p:cNvPr>
          <p:cNvCxnSpPr>
            <a:cxnSpLocks/>
          </p:cNvCxnSpPr>
          <p:nvPr/>
        </p:nvCxnSpPr>
        <p:spPr>
          <a:xfrm flipH="1">
            <a:off x="8734487" y="1124797"/>
            <a:ext cx="550170" cy="1208439"/>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מחבר חץ ישר 29">
            <a:extLst>
              <a:ext uri="{FF2B5EF4-FFF2-40B4-BE49-F238E27FC236}">
                <a16:creationId xmlns:a16="http://schemas.microsoft.com/office/drawing/2014/main" id="{0DDBAEDF-160C-4EA2-B927-A015423A4237}"/>
              </a:ext>
            </a:extLst>
          </p:cNvPr>
          <p:cNvCxnSpPr>
            <a:cxnSpLocks/>
          </p:cNvCxnSpPr>
          <p:nvPr/>
        </p:nvCxnSpPr>
        <p:spPr>
          <a:xfrm flipV="1">
            <a:off x="8847131" y="699051"/>
            <a:ext cx="781578" cy="1752591"/>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9024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335F681-53CC-4BF0-A565-24AAC8302FBF}"/>
              </a:ext>
            </a:extLst>
          </p:cNvPr>
          <p:cNvSpPr>
            <a:spLocks noGrp="1"/>
          </p:cNvSpPr>
          <p:nvPr>
            <p:ph type="title"/>
          </p:nvPr>
        </p:nvSpPr>
        <p:spPr>
          <a:xfrm>
            <a:off x="3814763" y="385762"/>
            <a:ext cx="8377235" cy="997364"/>
          </a:xfrm>
        </p:spPr>
        <p:txBody>
          <a:bodyPr>
            <a:noAutofit/>
          </a:bodyPr>
          <a:lstStyle/>
          <a:p>
            <a:pPr algn="ctr"/>
            <a:r>
              <a:rPr lang="he-IL" sz="3600" dirty="0"/>
              <a:t>שירים שכתבה נעמי שמר שלוקחים אותנו לטיול בארץ</a:t>
            </a:r>
          </a:p>
        </p:txBody>
      </p:sp>
      <p:sp>
        <p:nvSpPr>
          <p:cNvPr id="3" name="מציין מיקום טקסט 2">
            <a:extLst>
              <a:ext uri="{FF2B5EF4-FFF2-40B4-BE49-F238E27FC236}">
                <a16:creationId xmlns:a16="http://schemas.microsoft.com/office/drawing/2014/main" id="{8DEB4D60-1052-4D32-A788-B88D3806E7B9}"/>
              </a:ext>
            </a:extLst>
          </p:cNvPr>
          <p:cNvSpPr>
            <a:spLocks noGrp="1"/>
          </p:cNvSpPr>
          <p:nvPr>
            <p:ph type="body" sz="quarter" idx="10"/>
          </p:nvPr>
        </p:nvSpPr>
        <p:spPr>
          <a:xfrm>
            <a:off x="214312" y="1928813"/>
            <a:ext cx="11977687" cy="4543425"/>
          </a:xfrm>
          <a:ln>
            <a:solidFill>
              <a:srgbClr val="4285E3"/>
            </a:solidFill>
          </a:ln>
        </p:spPr>
        <p:txBody>
          <a:bodyPr>
            <a:noAutofit/>
          </a:bodyPr>
          <a:lstStyle/>
          <a:p>
            <a:pPr lvl="0" algn="r"/>
            <a:endParaRPr lang="he-IL" sz="3200" b="1" dirty="0">
              <a:solidFill>
                <a:srgbClr val="000000"/>
              </a:solidFill>
              <a:ea typeface="Times New Roman" panose="02020603050405020304" pitchFamily="18" charset="0"/>
            </a:endParaRPr>
          </a:p>
          <a:p>
            <a:pPr lvl="0" algn="r"/>
            <a:endParaRPr lang="he-IL" sz="3200" b="1" dirty="0">
              <a:solidFill>
                <a:srgbClr val="000000"/>
              </a:solidFill>
              <a:ea typeface="Times New Roman" panose="02020603050405020304" pitchFamily="18" charset="0"/>
            </a:endParaRPr>
          </a:p>
          <a:p>
            <a:pPr lvl="0" algn="r"/>
            <a:endParaRPr lang="he-IL" sz="3200" b="1" dirty="0">
              <a:solidFill>
                <a:srgbClr val="000000"/>
              </a:solidFill>
              <a:ea typeface="Times New Roman" panose="02020603050405020304" pitchFamily="18" charset="0"/>
            </a:endParaRPr>
          </a:p>
          <a:p>
            <a:pPr lvl="0" algn="r"/>
            <a:r>
              <a:rPr lang="he-IL" sz="3200" b="1" dirty="0">
                <a:solidFill>
                  <a:srgbClr val="000000"/>
                </a:solidFill>
                <a:ea typeface="Times New Roman" panose="02020603050405020304" pitchFamily="18" charset="0"/>
              </a:rPr>
              <a:t>           </a:t>
            </a:r>
          </a:p>
          <a:p>
            <a:pPr lvl="0" algn="r"/>
            <a:r>
              <a:rPr lang="he-IL" sz="3200" b="1" dirty="0">
                <a:solidFill>
                  <a:srgbClr val="000000"/>
                </a:solidFill>
                <a:ea typeface="Times New Roman" panose="02020603050405020304" pitchFamily="18" charset="0"/>
              </a:rPr>
              <a:t>                             </a:t>
            </a:r>
          </a:p>
        </p:txBody>
      </p:sp>
      <p:sp>
        <p:nvSpPr>
          <p:cNvPr id="4" name="TextBox 3"/>
          <p:cNvSpPr txBox="1"/>
          <p:nvPr/>
        </p:nvSpPr>
        <p:spPr>
          <a:xfrm>
            <a:off x="11331146" y="5773738"/>
            <a:ext cx="215175" cy="369332"/>
          </a:xfrm>
          <a:prstGeom prst="rect">
            <a:avLst/>
          </a:prstGeom>
          <a:noFill/>
        </p:spPr>
        <p:txBody>
          <a:bodyPr wrap="square" rtlCol="1">
            <a:spAutoFit/>
          </a:bodyPr>
          <a:lstStyle/>
          <a:p>
            <a:endParaRPr lang="he-IL" dirty="0">
              <a:cs typeface="Calibri" panose="020F0502020204030204" pitchFamily="34" charset="0"/>
            </a:endParaRPr>
          </a:p>
        </p:txBody>
      </p:sp>
      <p:sp>
        <p:nvSpPr>
          <p:cNvPr id="8" name="TextBox 7"/>
          <p:cNvSpPr txBox="1"/>
          <p:nvPr/>
        </p:nvSpPr>
        <p:spPr>
          <a:xfrm>
            <a:off x="10593287" y="2040358"/>
            <a:ext cx="1475718" cy="1077218"/>
          </a:xfrm>
          <a:prstGeom prst="rect">
            <a:avLst/>
          </a:prstGeom>
          <a:noFill/>
          <a:ln>
            <a:solidFill>
              <a:schemeClr val="accent1"/>
            </a:solidFill>
          </a:ln>
        </p:spPr>
        <p:txBody>
          <a:bodyPr wrap="square" rtlCol="1">
            <a:spAutoFit/>
          </a:bodyPr>
          <a:lstStyle/>
          <a:p>
            <a:pPr algn="ctr"/>
            <a:r>
              <a:rPr lang="he-IL" sz="3200" b="1" dirty="0">
                <a:cs typeface="Calibri" panose="020F0502020204030204" pitchFamily="34" charset="0"/>
              </a:rPr>
              <a:t>אנשים טובים</a:t>
            </a:r>
          </a:p>
        </p:txBody>
      </p:sp>
      <p:sp>
        <p:nvSpPr>
          <p:cNvPr id="9" name="TextBox 8"/>
          <p:cNvSpPr txBox="1"/>
          <p:nvPr/>
        </p:nvSpPr>
        <p:spPr>
          <a:xfrm>
            <a:off x="5922073" y="4079588"/>
            <a:ext cx="2164833" cy="1077218"/>
          </a:xfrm>
          <a:prstGeom prst="rect">
            <a:avLst/>
          </a:prstGeom>
          <a:noFill/>
          <a:ln>
            <a:solidFill>
              <a:schemeClr val="accent1"/>
            </a:solidFill>
          </a:ln>
        </p:spPr>
        <p:txBody>
          <a:bodyPr wrap="square" rtlCol="1">
            <a:spAutoFit/>
          </a:bodyPr>
          <a:lstStyle/>
          <a:p>
            <a:pPr algn="ctr"/>
            <a:r>
              <a:rPr lang="he-IL" sz="3200" b="1" dirty="0">
                <a:cs typeface="Calibri" panose="020F0502020204030204" pitchFamily="34" charset="0"/>
              </a:rPr>
              <a:t>חורשת האקליפטוס</a:t>
            </a:r>
          </a:p>
        </p:txBody>
      </p:sp>
      <p:sp>
        <p:nvSpPr>
          <p:cNvPr id="10" name="TextBox 9"/>
          <p:cNvSpPr txBox="1"/>
          <p:nvPr/>
        </p:nvSpPr>
        <p:spPr>
          <a:xfrm>
            <a:off x="2862470" y="2849158"/>
            <a:ext cx="2572220" cy="584775"/>
          </a:xfrm>
          <a:prstGeom prst="rect">
            <a:avLst/>
          </a:prstGeom>
          <a:noFill/>
          <a:ln>
            <a:solidFill>
              <a:schemeClr val="accent1"/>
            </a:solidFill>
          </a:ln>
        </p:spPr>
        <p:txBody>
          <a:bodyPr wrap="square" rtlCol="1">
            <a:spAutoFit/>
          </a:bodyPr>
          <a:lstStyle/>
          <a:p>
            <a:pPr algn="ctr"/>
            <a:r>
              <a:rPr lang="he-IL" sz="3200" b="1" dirty="0">
                <a:cs typeface="Calibri" panose="020F0502020204030204" pitchFamily="34" charset="0"/>
              </a:rPr>
              <a:t>יש לי חבר</a:t>
            </a:r>
          </a:p>
        </p:txBody>
      </p:sp>
      <p:sp>
        <p:nvSpPr>
          <p:cNvPr id="11" name="TextBox 10"/>
          <p:cNvSpPr txBox="1"/>
          <p:nvPr/>
        </p:nvSpPr>
        <p:spPr>
          <a:xfrm>
            <a:off x="1748280" y="3925483"/>
            <a:ext cx="1732536" cy="1077218"/>
          </a:xfrm>
          <a:prstGeom prst="rect">
            <a:avLst/>
          </a:prstGeom>
          <a:noFill/>
          <a:ln>
            <a:solidFill>
              <a:schemeClr val="accent1"/>
            </a:solidFill>
          </a:ln>
        </p:spPr>
        <p:txBody>
          <a:bodyPr wrap="square" rtlCol="1">
            <a:spAutoFit/>
          </a:bodyPr>
          <a:lstStyle/>
          <a:p>
            <a:pPr algn="ctr"/>
            <a:r>
              <a:rPr lang="he-IL" sz="3200" b="1" dirty="0">
                <a:cs typeface="Calibri" panose="020F0502020204030204" pitchFamily="34" charset="0"/>
              </a:rPr>
              <a:t>הטיול הקטן</a:t>
            </a:r>
          </a:p>
        </p:txBody>
      </p:sp>
      <p:pic>
        <p:nvPicPr>
          <p:cNvPr id="6" name="תמונה 5"/>
          <p:cNvPicPr>
            <a:picLocks noChangeAspect="1"/>
          </p:cNvPicPr>
          <p:nvPr/>
        </p:nvPicPr>
        <p:blipFill>
          <a:blip r:embed="rId4"/>
          <a:stretch>
            <a:fillRect/>
          </a:stretch>
        </p:blipFill>
        <p:spPr>
          <a:xfrm>
            <a:off x="387511" y="219309"/>
            <a:ext cx="2996878" cy="1996670"/>
          </a:xfrm>
          <a:prstGeom prst="rect">
            <a:avLst/>
          </a:prstGeom>
        </p:spPr>
      </p:pic>
      <p:sp>
        <p:nvSpPr>
          <p:cNvPr id="12" name="TextBox 7">
            <a:extLst>
              <a:ext uri="{FF2B5EF4-FFF2-40B4-BE49-F238E27FC236}">
                <a16:creationId xmlns:a16="http://schemas.microsoft.com/office/drawing/2014/main" id="{A7C3B4A7-939D-45DA-85D1-4C470B36EBAC}"/>
              </a:ext>
            </a:extLst>
          </p:cNvPr>
          <p:cNvSpPr txBox="1"/>
          <p:nvPr/>
        </p:nvSpPr>
        <p:spPr>
          <a:xfrm>
            <a:off x="10528163" y="4238427"/>
            <a:ext cx="1475718" cy="1077218"/>
          </a:xfrm>
          <a:prstGeom prst="rect">
            <a:avLst/>
          </a:prstGeom>
          <a:noFill/>
          <a:ln>
            <a:solidFill>
              <a:schemeClr val="accent1"/>
            </a:solidFill>
          </a:ln>
        </p:spPr>
        <p:txBody>
          <a:bodyPr wrap="square" rtlCol="1">
            <a:spAutoFit/>
          </a:bodyPr>
          <a:lstStyle/>
          <a:p>
            <a:pPr algn="ctr"/>
            <a:r>
              <a:rPr lang="he-IL" sz="3200" b="1" dirty="0">
                <a:cs typeface="Calibri" panose="020F0502020204030204" pitchFamily="34" charset="0"/>
              </a:rPr>
              <a:t>הופה היי</a:t>
            </a:r>
          </a:p>
        </p:txBody>
      </p:sp>
      <p:sp>
        <p:nvSpPr>
          <p:cNvPr id="13" name="TextBox 7">
            <a:extLst>
              <a:ext uri="{FF2B5EF4-FFF2-40B4-BE49-F238E27FC236}">
                <a16:creationId xmlns:a16="http://schemas.microsoft.com/office/drawing/2014/main" id="{2E5A3F15-E3D7-4A97-A890-0DE18824A77E}"/>
              </a:ext>
            </a:extLst>
          </p:cNvPr>
          <p:cNvSpPr txBox="1"/>
          <p:nvPr/>
        </p:nvSpPr>
        <p:spPr>
          <a:xfrm>
            <a:off x="7871791" y="2015412"/>
            <a:ext cx="1475718" cy="1077218"/>
          </a:xfrm>
          <a:prstGeom prst="rect">
            <a:avLst/>
          </a:prstGeom>
          <a:noFill/>
          <a:ln>
            <a:solidFill>
              <a:schemeClr val="accent1"/>
            </a:solidFill>
          </a:ln>
        </p:spPr>
        <p:txBody>
          <a:bodyPr wrap="square" rtlCol="1">
            <a:spAutoFit/>
          </a:bodyPr>
          <a:lstStyle/>
          <a:p>
            <a:pPr algn="ctr"/>
            <a:r>
              <a:rPr lang="he-IL" sz="3200" b="1" dirty="0">
                <a:cs typeface="Calibri" panose="020F0502020204030204" pitchFamily="34" charset="0"/>
              </a:rPr>
              <a:t>הטיול הגדול </a:t>
            </a:r>
          </a:p>
        </p:txBody>
      </p:sp>
    </p:spTree>
    <p:custDataLst>
      <p:tags r:id="rId1"/>
    </p:custDataLst>
    <p:extLst>
      <p:ext uri="{BB962C8B-B14F-4D97-AF65-F5344CB8AC3E}">
        <p14:creationId xmlns:p14="http://schemas.microsoft.com/office/powerpoint/2010/main" val="3451080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E81B286-E1C0-4333-9F80-AAFA5F09E0FF}"/>
              </a:ext>
            </a:extLst>
          </p:cNvPr>
          <p:cNvSpPr>
            <a:spLocks noGrp="1"/>
          </p:cNvSpPr>
          <p:nvPr>
            <p:ph type="title"/>
          </p:nvPr>
        </p:nvSpPr>
        <p:spPr/>
        <p:txBody>
          <a:bodyPr/>
          <a:lstStyle/>
          <a:p>
            <a:r>
              <a:rPr lang="he-IL" dirty="0"/>
              <a:t>הבית החוזר-הפזמון :</a:t>
            </a:r>
          </a:p>
        </p:txBody>
      </p:sp>
      <p:sp>
        <p:nvSpPr>
          <p:cNvPr id="3" name="מציין מיקום טקסט 2">
            <a:extLst>
              <a:ext uri="{FF2B5EF4-FFF2-40B4-BE49-F238E27FC236}">
                <a16:creationId xmlns:a16="http://schemas.microsoft.com/office/drawing/2014/main" id="{7FA92A6E-E389-4CB4-B4B3-0E9107A6BE86}"/>
              </a:ext>
            </a:extLst>
          </p:cNvPr>
          <p:cNvSpPr>
            <a:spLocks noGrp="1"/>
          </p:cNvSpPr>
          <p:nvPr>
            <p:ph type="body" sz="quarter" idx="10"/>
          </p:nvPr>
        </p:nvSpPr>
        <p:spPr/>
        <p:txBody>
          <a:bodyPr>
            <a:normAutofit/>
          </a:bodyPr>
          <a:lstStyle/>
          <a:p>
            <a:pPr algn="r"/>
            <a:r>
              <a:rPr lang="he-IL" dirty="0"/>
              <a:t>הכל פתוח עוד לא מאוחר</a:t>
            </a:r>
            <a:br>
              <a:rPr lang="he-IL" dirty="0"/>
            </a:br>
            <a:r>
              <a:rPr lang="he-IL" dirty="0">
                <a:solidFill>
                  <a:srgbClr val="000000"/>
                </a:solidFill>
                <a:latin typeface="Times New Roman" panose="02020603050405020304" pitchFamily="18" charset="0"/>
              </a:rPr>
              <a:t>מצב-הרוח ישתפר מחר</a:t>
            </a:r>
            <a:br>
              <a:rPr lang="he-IL" dirty="0"/>
            </a:br>
            <a:r>
              <a:rPr lang="he-IL" dirty="0">
                <a:solidFill>
                  <a:srgbClr val="000000"/>
                </a:solidFill>
                <a:latin typeface="Times New Roman" panose="02020603050405020304" pitchFamily="18" charset="0"/>
              </a:rPr>
              <a:t>זה יתכן - זה אפשרי</a:t>
            </a:r>
            <a:br>
              <a:rPr lang="he-IL" dirty="0"/>
            </a:br>
            <a:r>
              <a:rPr lang="he-IL" dirty="0">
                <a:solidFill>
                  <a:srgbClr val="000000"/>
                </a:solidFill>
                <a:latin typeface="Times New Roman" panose="02020603050405020304" pitchFamily="18" charset="0"/>
              </a:rPr>
              <a:t>כל עוד אנחנו כאן שרים</a:t>
            </a:r>
          </a:p>
          <a:p>
            <a:endParaRPr lang="he-IL" dirty="0">
              <a:solidFill>
                <a:srgbClr val="000000"/>
              </a:solidFill>
              <a:latin typeface="Times New Roman" panose="02020603050405020304" pitchFamily="18" charset="0"/>
            </a:endParaRPr>
          </a:p>
        </p:txBody>
      </p:sp>
      <p:sp>
        <p:nvSpPr>
          <p:cNvPr id="4" name="מלבן: פינות מעוגלות 3">
            <a:extLst>
              <a:ext uri="{FF2B5EF4-FFF2-40B4-BE49-F238E27FC236}">
                <a16:creationId xmlns:a16="http://schemas.microsoft.com/office/drawing/2014/main" id="{941AFE98-F205-428A-9EE2-26EF1F21D1E2}"/>
              </a:ext>
            </a:extLst>
          </p:cNvPr>
          <p:cNvSpPr/>
          <p:nvPr/>
        </p:nvSpPr>
        <p:spPr>
          <a:xfrm>
            <a:off x="2372139" y="4664766"/>
            <a:ext cx="8415131" cy="12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solidFill>
                  <a:schemeClr val="bg1"/>
                </a:solidFill>
                <a:latin typeface="Times New Roman" panose="02020603050405020304" pitchFamily="18" charset="0"/>
                <a:cs typeface="Calibri" panose="020F0502020204030204" pitchFamily="34" charset="0"/>
              </a:rPr>
              <a:t>מה אתם מרגישים כשאומרים לכם </a:t>
            </a:r>
            <a:r>
              <a:rPr lang="he-IL" sz="3600" dirty="0" err="1">
                <a:solidFill>
                  <a:schemeClr val="bg1"/>
                </a:solidFill>
                <a:latin typeface="Times New Roman" panose="02020603050405020304" pitchFamily="18" charset="0"/>
                <a:cs typeface="Calibri" panose="020F0502020204030204" pitchFamily="34" charset="0"/>
              </a:rPr>
              <a:t>שהכל</a:t>
            </a:r>
            <a:r>
              <a:rPr lang="he-IL" sz="3600" dirty="0">
                <a:solidFill>
                  <a:schemeClr val="bg1"/>
                </a:solidFill>
                <a:latin typeface="Times New Roman" panose="02020603050405020304" pitchFamily="18" charset="0"/>
                <a:cs typeface="Calibri" panose="020F0502020204030204" pitchFamily="34" charset="0"/>
              </a:rPr>
              <a:t> פתוח</a:t>
            </a:r>
          </a:p>
          <a:p>
            <a:pPr algn="ctr"/>
            <a:r>
              <a:rPr lang="he-IL" sz="3600" dirty="0">
                <a:solidFill>
                  <a:schemeClr val="bg1"/>
                </a:solidFill>
                <a:latin typeface="Times New Roman" panose="02020603050405020304" pitchFamily="18" charset="0"/>
                <a:cs typeface="Calibri" panose="020F0502020204030204" pitchFamily="34" charset="0"/>
              </a:rPr>
              <a:t>ודברים יכולים להשתפר?</a:t>
            </a:r>
            <a:endParaRPr lang="he-IL" sz="3600" dirty="0">
              <a:solidFill>
                <a:schemeClr val="bg1"/>
              </a:solidFill>
              <a:cs typeface="Calibri" panose="020F0502020204030204" pitchFamily="34" charset="0"/>
            </a:endParaRPr>
          </a:p>
        </p:txBody>
      </p:sp>
    </p:spTree>
    <p:custDataLst>
      <p:tags r:id="rId1"/>
    </p:custDataLst>
    <p:extLst>
      <p:ext uri="{BB962C8B-B14F-4D97-AF65-F5344CB8AC3E}">
        <p14:creationId xmlns:p14="http://schemas.microsoft.com/office/powerpoint/2010/main" val="806197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AB80086A-CD37-4786-9253-C7E480F5C9DE}"/>
              </a:ext>
            </a:extLst>
          </p:cNvPr>
          <p:cNvSpPr>
            <a:spLocks noGrp="1"/>
          </p:cNvSpPr>
          <p:nvPr>
            <p:ph type="title"/>
          </p:nvPr>
        </p:nvSpPr>
        <p:spPr>
          <a:xfrm>
            <a:off x="3081590" y="477389"/>
            <a:ext cx="8280000" cy="720000"/>
          </a:xfrm>
        </p:spPr>
        <p:txBody>
          <a:bodyPr/>
          <a:lstStyle/>
          <a:p>
            <a:r>
              <a:rPr lang="he-IL" dirty="0"/>
              <a:t>הכל פתוח – מילים ומנגינה נעמי שמר</a:t>
            </a:r>
          </a:p>
        </p:txBody>
      </p:sp>
      <p:sp>
        <p:nvSpPr>
          <p:cNvPr id="2" name="מציין מיקום טקסט 1">
            <a:extLst>
              <a:ext uri="{FF2B5EF4-FFF2-40B4-BE49-F238E27FC236}">
                <a16:creationId xmlns:a16="http://schemas.microsoft.com/office/drawing/2014/main" id="{2C576773-B7AB-41A0-BDF3-2CF64CD5A6B6}"/>
              </a:ext>
            </a:extLst>
          </p:cNvPr>
          <p:cNvSpPr>
            <a:spLocks noGrp="1"/>
          </p:cNvSpPr>
          <p:nvPr>
            <p:ph type="body" sz="quarter" idx="10"/>
          </p:nvPr>
        </p:nvSpPr>
        <p:spPr>
          <a:xfrm>
            <a:off x="7967664" y="2451652"/>
            <a:ext cx="4057650" cy="3672163"/>
          </a:xfrm>
        </p:spPr>
        <p:txBody>
          <a:bodyPr>
            <a:noAutofit/>
          </a:bodyPr>
          <a:lstStyle/>
          <a:p>
            <a:pPr algn="r"/>
            <a:r>
              <a:rPr lang="he-IL" sz="2800" dirty="0" err="1">
                <a:highlight>
                  <a:srgbClr val="FFFF00"/>
                </a:highlight>
              </a:rPr>
              <a:t>הכל</a:t>
            </a:r>
            <a:r>
              <a:rPr lang="he-IL" sz="2800" dirty="0">
                <a:highlight>
                  <a:srgbClr val="FFFF00"/>
                </a:highlight>
              </a:rPr>
              <a:t> פתוח עוד לא מאוחר</a:t>
            </a:r>
            <a:br>
              <a:rPr lang="he-IL" sz="2800" dirty="0">
                <a:highlight>
                  <a:srgbClr val="FFFF00"/>
                </a:highlight>
              </a:rPr>
            </a:br>
            <a:r>
              <a:rPr lang="he-IL" sz="2800" dirty="0">
                <a:highlight>
                  <a:srgbClr val="FFFF00"/>
                </a:highlight>
              </a:rPr>
              <a:t>מצב-הרוח ישתפר מחר</a:t>
            </a:r>
            <a:br>
              <a:rPr lang="he-IL" sz="2800" dirty="0">
                <a:highlight>
                  <a:srgbClr val="FFFF00"/>
                </a:highlight>
              </a:rPr>
            </a:br>
            <a:r>
              <a:rPr lang="he-IL" sz="2800" dirty="0">
                <a:highlight>
                  <a:srgbClr val="FFFF00"/>
                </a:highlight>
              </a:rPr>
              <a:t>זה יתכן - זה אפשרי</a:t>
            </a:r>
            <a:br>
              <a:rPr lang="he-IL" sz="2800" dirty="0">
                <a:highlight>
                  <a:srgbClr val="FFFF00"/>
                </a:highlight>
              </a:rPr>
            </a:br>
            <a:r>
              <a:rPr lang="he-IL" sz="2800" dirty="0">
                <a:highlight>
                  <a:srgbClr val="FFFF00"/>
                </a:highlight>
              </a:rPr>
              <a:t>כל עוד אנחנו כאן שרים</a:t>
            </a:r>
            <a:br>
              <a:rPr lang="he-IL" sz="2400" dirty="0"/>
            </a:br>
            <a:br>
              <a:rPr lang="he-IL" sz="2400" dirty="0"/>
            </a:br>
            <a:br>
              <a:rPr lang="he-IL" sz="2400" dirty="0"/>
            </a:br>
            <a:endParaRPr lang="he-IL" sz="2400" dirty="0"/>
          </a:p>
          <a:p>
            <a:pPr algn="l"/>
            <a:br>
              <a:rPr lang="he-IL" sz="2400" dirty="0">
                <a:solidFill>
                  <a:srgbClr val="222222"/>
                </a:solidFill>
              </a:rPr>
            </a:br>
            <a:endParaRPr lang="he-IL" sz="2400" dirty="0"/>
          </a:p>
        </p:txBody>
      </p:sp>
      <p:sp>
        <p:nvSpPr>
          <p:cNvPr id="4" name="תיבת טקסט 3">
            <a:extLst>
              <a:ext uri="{FF2B5EF4-FFF2-40B4-BE49-F238E27FC236}">
                <a16:creationId xmlns:a16="http://schemas.microsoft.com/office/drawing/2014/main" id="{AE51D6F8-8C37-4546-BC68-66D47C33D77E}"/>
              </a:ext>
            </a:extLst>
          </p:cNvPr>
          <p:cNvSpPr txBox="1"/>
          <p:nvPr/>
        </p:nvSpPr>
        <p:spPr>
          <a:xfrm>
            <a:off x="2924176" y="2451652"/>
            <a:ext cx="5043488" cy="3642023"/>
          </a:xfrm>
          <a:prstGeom prst="rect">
            <a:avLst/>
          </a:prstGeom>
          <a:noFill/>
        </p:spPr>
        <p:txBody>
          <a:bodyPr wrap="square" rtlCol="1">
            <a:spAutoFit/>
          </a:bodyPr>
          <a:lstStyle/>
          <a:p>
            <a:pPr lvl="0" algn="r" rtl="1">
              <a:spcBef>
                <a:spcPts val="800"/>
              </a:spcBef>
            </a:pPr>
            <a:r>
              <a:rPr lang="he-IL" sz="2800" dirty="0" err="1">
                <a:solidFill>
                  <a:srgbClr val="424242"/>
                </a:solidFill>
                <a:highlight>
                  <a:srgbClr val="FFFF00"/>
                </a:highlight>
                <a:latin typeface="Calibri" panose="020F0502020204030204" pitchFamily="34" charset="0"/>
                <a:cs typeface="Calibri" panose="020F0502020204030204" pitchFamily="34" charset="0"/>
              </a:rPr>
              <a:t>הכל</a:t>
            </a:r>
            <a:r>
              <a:rPr lang="he-IL" sz="2800" dirty="0">
                <a:solidFill>
                  <a:srgbClr val="424242"/>
                </a:solidFill>
                <a:highlight>
                  <a:srgbClr val="FFFF00"/>
                </a:highlight>
                <a:latin typeface="Calibri" panose="020F0502020204030204" pitchFamily="34" charset="0"/>
                <a:cs typeface="Calibri" panose="020F0502020204030204" pitchFamily="34" charset="0"/>
              </a:rPr>
              <a:t> פתוח עוד לא מאוחר</a:t>
            </a:r>
            <a:br>
              <a:rPr lang="he-IL" sz="2800" dirty="0">
                <a:solidFill>
                  <a:srgbClr val="424242"/>
                </a:solidFill>
                <a:highlight>
                  <a:srgbClr val="FFFF00"/>
                </a:highlight>
                <a:latin typeface="Calibri" panose="020F0502020204030204" pitchFamily="34" charset="0"/>
                <a:cs typeface="Calibri" panose="020F0502020204030204" pitchFamily="34" charset="0"/>
              </a:rPr>
            </a:br>
            <a:r>
              <a:rPr lang="he-IL" sz="2800" dirty="0">
                <a:solidFill>
                  <a:srgbClr val="424242"/>
                </a:solidFill>
                <a:highlight>
                  <a:srgbClr val="FFFF00"/>
                </a:highlight>
                <a:latin typeface="Calibri" panose="020F0502020204030204" pitchFamily="34" charset="0"/>
                <a:cs typeface="Calibri" panose="020F0502020204030204" pitchFamily="34" charset="0"/>
              </a:rPr>
              <a:t>מצב-הרוח ישתפר מחר</a:t>
            </a:r>
            <a:br>
              <a:rPr lang="he-IL" sz="2800" dirty="0">
                <a:solidFill>
                  <a:srgbClr val="424242"/>
                </a:solidFill>
                <a:highlight>
                  <a:srgbClr val="FFFF00"/>
                </a:highlight>
                <a:latin typeface="Calibri" panose="020F0502020204030204" pitchFamily="34" charset="0"/>
                <a:cs typeface="Calibri" panose="020F0502020204030204" pitchFamily="34" charset="0"/>
              </a:rPr>
            </a:br>
            <a:r>
              <a:rPr lang="he-IL" sz="2800" dirty="0">
                <a:solidFill>
                  <a:srgbClr val="424242"/>
                </a:solidFill>
                <a:highlight>
                  <a:srgbClr val="FFFF00"/>
                </a:highlight>
                <a:latin typeface="Calibri" panose="020F0502020204030204" pitchFamily="34" charset="0"/>
                <a:cs typeface="Calibri" panose="020F0502020204030204" pitchFamily="34" charset="0"/>
              </a:rPr>
              <a:t>זה יתכן - זה אפשרי</a:t>
            </a:r>
            <a:br>
              <a:rPr lang="he-IL" sz="2800" dirty="0">
                <a:solidFill>
                  <a:srgbClr val="424242"/>
                </a:solidFill>
                <a:highlight>
                  <a:srgbClr val="FFFF00"/>
                </a:highlight>
                <a:latin typeface="Calibri" panose="020F0502020204030204" pitchFamily="34" charset="0"/>
                <a:cs typeface="Calibri" panose="020F0502020204030204" pitchFamily="34" charset="0"/>
              </a:rPr>
            </a:br>
            <a:r>
              <a:rPr lang="he-IL" sz="2800" dirty="0">
                <a:solidFill>
                  <a:srgbClr val="424242"/>
                </a:solidFill>
                <a:highlight>
                  <a:srgbClr val="FFFF00"/>
                </a:highlight>
                <a:latin typeface="Calibri" panose="020F0502020204030204" pitchFamily="34" charset="0"/>
                <a:cs typeface="Calibri" panose="020F0502020204030204" pitchFamily="34" charset="0"/>
              </a:rPr>
              <a:t>כל עוד אנחנו כאן שרים</a:t>
            </a:r>
          </a:p>
          <a:p>
            <a:pPr lvl="0" algn="r" rtl="1">
              <a:spcBef>
                <a:spcPts val="800"/>
              </a:spcBef>
            </a:pPr>
            <a:br>
              <a:rPr lang="he-IL" sz="2800" dirty="0">
                <a:solidFill>
                  <a:srgbClr val="424242"/>
                </a:solidFill>
                <a:latin typeface="Calibri" panose="020F0502020204030204" pitchFamily="34" charset="0"/>
                <a:cs typeface="Calibri" panose="020F0502020204030204" pitchFamily="34" charset="0"/>
              </a:rPr>
            </a:br>
            <a:br>
              <a:rPr lang="he-IL" sz="2800" dirty="0">
                <a:solidFill>
                  <a:srgbClr val="424242"/>
                </a:solidFill>
                <a:latin typeface="Calibri" panose="020F0502020204030204" pitchFamily="34" charset="0"/>
                <a:cs typeface="Calibri" panose="020F0502020204030204" pitchFamily="34" charset="0"/>
              </a:rPr>
            </a:br>
            <a:br>
              <a:rPr lang="he-IL" sz="2800" dirty="0">
                <a:solidFill>
                  <a:srgbClr val="424242"/>
                </a:solidFill>
                <a:latin typeface="Calibri" panose="020F0502020204030204" pitchFamily="34" charset="0"/>
                <a:cs typeface="Calibri" panose="020F0502020204030204" pitchFamily="34" charset="0"/>
              </a:rPr>
            </a:br>
            <a:endParaRPr lang="he-IL" sz="2800" dirty="0">
              <a:solidFill>
                <a:srgbClr val="424242"/>
              </a:solidFill>
              <a:latin typeface="Calibri" panose="020F0502020204030204" pitchFamily="34" charset="0"/>
              <a:cs typeface="Calibri" panose="020F0502020204030204" pitchFamily="34" charset="0"/>
            </a:endParaRPr>
          </a:p>
        </p:txBody>
      </p:sp>
      <p:sp>
        <p:nvSpPr>
          <p:cNvPr id="12" name="תיבת טקסט 11">
            <a:extLst>
              <a:ext uri="{FF2B5EF4-FFF2-40B4-BE49-F238E27FC236}">
                <a16:creationId xmlns:a16="http://schemas.microsoft.com/office/drawing/2014/main" id="{39DC6788-E312-4271-B1AB-8F69CAE768C2}"/>
              </a:ext>
            </a:extLst>
          </p:cNvPr>
          <p:cNvSpPr txBox="1"/>
          <p:nvPr/>
        </p:nvSpPr>
        <p:spPr>
          <a:xfrm>
            <a:off x="166686" y="2421512"/>
            <a:ext cx="4176588" cy="3170099"/>
          </a:xfrm>
          <a:prstGeom prst="rect">
            <a:avLst/>
          </a:prstGeom>
          <a:noFill/>
        </p:spPr>
        <p:txBody>
          <a:bodyPr wrap="square" rtlCol="1">
            <a:spAutoFit/>
          </a:bodyPr>
          <a:lstStyle/>
          <a:p>
            <a:pPr algn="r"/>
            <a:r>
              <a:rPr lang="he-IL" sz="2800" dirty="0">
                <a:highlight>
                  <a:srgbClr val="00FFFF"/>
                </a:highlight>
                <a:cs typeface="Calibri" panose="020F0502020204030204" pitchFamily="34" charset="0"/>
              </a:rPr>
              <a:t>אולי הכל פתוח, אולי לא מאוחר</a:t>
            </a:r>
          </a:p>
          <a:p>
            <a:pPr algn="r"/>
            <a:r>
              <a:rPr lang="he-IL" sz="2800" dirty="0">
                <a:highlight>
                  <a:srgbClr val="00FFFF"/>
                </a:highlight>
                <a:cs typeface="Calibri" panose="020F0502020204030204" pitchFamily="34" charset="0"/>
              </a:rPr>
              <a:t>אולי מצב-הרוח ישתפר מחר</a:t>
            </a:r>
          </a:p>
          <a:p>
            <a:pPr algn="r"/>
            <a:endParaRPr lang="he-IL" sz="2800" dirty="0">
              <a:highlight>
                <a:srgbClr val="00FFFF"/>
              </a:highlight>
              <a:cs typeface="Calibri" panose="020F0502020204030204" pitchFamily="34" charset="0"/>
            </a:endParaRPr>
          </a:p>
          <a:p>
            <a:pPr algn="r"/>
            <a:r>
              <a:rPr lang="he-IL" sz="2800" dirty="0" err="1">
                <a:highlight>
                  <a:srgbClr val="00FFFF"/>
                </a:highlight>
                <a:cs typeface="Calibri" panose="020F0502020204030204" pitchFamily="34" charset="0"/>
              </a:rPr>
              <a:t>הכל</a:t>
            </a:r>
            <a:r>
              <a:rPr lang="he-IL" sz="2800" dirty="0">
                <a:highlight>
                  <a:srgbClr val="00FFFF"/>
                </a:highlight>
                <a:cs typeface="Calibri" panose="020F0502020204030204" pitchFamily="34" charset="0"/>
              </a:rPr>
              <a:t> עוד ייתכן</a:t>
            </a:r>
          </a:p>
          <a:p>
            <a:pPr algn="r"/>
            <a:r>
              <a:rPr lang="he-IL" sz="2800" dirty="0" err="1">
                <a:highlight>
                  <a:srgbClr val="00FFFF"/>
                </a:highlight>
                <a:cs typeface="Calibri" panose="020F0502020204030204" pitchFamily="34" charset="0"/>
              </a:rPr>
              <a:t>הכל</a:t>
            </a:r>
            <a:r>
              <a:rPr lang="he-IL" sz="2800" dirty="0">
                <a:highlight>
                  <a:srgbClr val="00FFFF"/>
                </a:highlight>
                <a:cs typeface="Calibri" panose="020F0502020204030204" pitchFamily="34" charset="0"/>
              </a:rPr>
              <a:t> עוד אפשרי</a:t>
            </a:r>
          </a:p>
          <a:p>
            <a:pPr algn="r"/>
            <a:r>
              <a:rPr lang="he-IL" sz="2800" dirty="0">
                <a:highlight>
                  <a:srgbClr val="00FFFF"/>
                </a:highlight>
                <a:cs typeface="Calibri" panose="020F0502020204030204" pitchFamily="34" charset="0"/>
              </a:rPr>
              <a:t>כל עוד אנחנו כאן שרים</a:t>
            </a:r>
          </a:p>
          <a:p>
            <a:pPr algn="r"/>
            <a:endParaRPr lang="he-IL" sz="3200" dirty="0">
              <a:cs typeface="Calibri" panose="020F0502020204030204" pitchFamily="34" charset="0"/>
            </a:endParaRPr>
          </a:p>
        </p:txBody>
      </p:sp>
    </p:spTree>
    <p:custDataLst>
      <p:tags r:id="rId1"/>
    </p:custDataLst>
    <p:extLst>
      <p:ext uri="{BB962C8B-B14F-4D97-AF65-F5344CB8AC3E}">
        <p14:creationId xmlns:p14="http://schemas.microsoft.com/office/powerpoint/2010/main" val="40627059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2369F08-305E-4606-833D-8E5B2D2FF8C5}"/>
              </a:ext>
            </a:extLst>
          </p:cNvPr>
          <p:cNvSpPr>
            <a:spLocks noGrp="1"/>
          </p:cNvSpPr>
          <p:nvPr>
            <p:ph type="title"/>
          </p:nvPr>
        </p:nvSpPr>
        <p:spPr>
          <a:xfrm>
            <a:off x="914400" y="663126"/>
            <a:ext cx="10447189" cy="720000"/>
          </a:xfrm>
        </p:spPr>
        <p:txBody>
          <a:bodyPr/>
          <a:lstStyle/>
          <a:p>
            <a:r>
              <a:rPr lang="he-IL" dirty="0"/>
              <a:t>השוואה </a:t>
            </a:r>
          </a:p>
        </p:txBody>
      </p:sp>
      <p:sp>
        <p:nvSpPr>
          <p:cNvPr id="3" name="מציין מיקום טקסט 2">
            <a:extLst>
              <a:ext uri="{FF2B5EF4-FFF2-40B4-BE49-F238E27FC236}">
                <a16:creationId xmlns:a16="http://schemas.microsoft.com/office/drawing/2014/main" id="{215709BA-CF6B-482F-B279-D907F41F8002}"/>
              </a:ext>
            </a:extLst>
          </p:cNvPr>
          <p:cNvSpPr>
            <a:spLocks noGrp="1"/>
          </p:cNvSpPr>
          <p:nvPr>
            <p:ph type="body" sz="quarter" idx="10"/>
          </p:nvPr>
        </p:nvSpPr>
        <p:spPr>
          <a:xfrm>
            <a:off x="5465502" y="2160825"/>
            <a:ext cx="5614988" cy="3844925"/>
          </a:xfrm>
        </p:spPr>
        <p:txBody>
          <a:bodyPr/>
          <a:lstStyle/>
          <a:p>
            <a:pPr lvl="0" algn="r"/>
            <a:r>
              <a:rPr lang="he-IL" dirty="0">
                <a:solidFill>
                  <a:srgbClr val="424242"/>
                </a:solidFill>
              </a:rPr>
              <a:t>הכל פתוח עוד לא מאוחר</a:t>
            </a:r>
            <a:br>
              <a:rPr lang="he-IL" dirty="0">
                <a:solidFill>
                  <a:srgbClr val="424242"/>
                </a:solidFill>
              </a:rPr>
            </a:br>
            <a:r>
              <a:rPr lang="he-IL" dirty="0">
                <a:solidFill>
                  <a:srgbClr val="000000"/>
                </a:solidFill>
                <a:latin typeface="Times New Roman" panose="02020603050405020304" pitchFamily="18" charset="0"/>
              </a:rPr>
              <a:t>מצב-הרוח ישתפר מחר</a:t>
            </a:r>
            <a:br>
              <a:rPr lang="he-IL" dirty="0">
                <a:solidFill>
                  <a:srgbClr val="424242"/>
                </a:solidFill>
              </a:rPr>
            </a:br>
            <a:r>
              <a:rPr lang="he-IL" dirty="0">
                <a:solidFill>
                  <a:srgbClr val="000000"/>
                </a:solidFill>
                <a:latin typeface="Times New Roman" panose="02020603050405020304" pitchFamily="18" charset="0"/>
              </a:rPr>
              <a:t>זה יתכן - זה אפשרי</a:t>
            </a:r>
            <a:br>
              <a:rPr lang="he-IL" dirty="0">
                <a:solidFill>
                  <a:srgbClr val="424242"/>
                </a:solidFill>
              </a:rPr>
            </a:br>
            <a:r>
              <a:rPr lang="he-IL" dirty="0">
                <a:solidFill>
                  <a:srgbClr val="000000"/>
                </a:solidFill>
                <a:latin typeface="Times New Roman" panose="02020603050405020304" pitchFamily="18" charset="0"/>
              </a:rPr>
              <a:t>כל עוד אנחנו כאן שרים</a:t>
            </a:r>
            <a:endParaRPr lang="he-IL" dirty="0">
              <a:solidFill>
                <a:srgbClr val="424242"/>
              </a:solidFill>
            </a:endParaRPr>
          </a:p>
          <a:p>
            <a:endParaRPr lang="he-IL" dirty="0"/>
          </a:p>
        </p:txBody>
      </p:sp>
      <p:sp>
        <p:nvSpPr>
          <p:cNvPr id="4" name="תיבת טקסט 3">
            <a:extLst>
              <a:ext uri="{FF2B5EF4-FFF2-40B4-BE49-F238E27FC236}">
                <a16:creationId xmlns:a16="http://schemas.microsoft.com/office/drawing/2014/main" id="{7BDFF0D8-C69A-4944-B1C1-E4C1097FAA11}"/>
              </a:ext>
            </a:extLst>
          </p:cNvPr>
          <p:cNvSpPr txBox="1"/>
          <p:nvPr/>
        </p:nvSpPr>
        <p:spPr>
          <a:xfrm>
            <a:off x="-727627" y="1859681"/>
            <a:ext cx="5695950" cy="3693319"/>
          </a:xfrm>
          <a:prstGeom prst="rect">
            <a:avLst/>
          </a:prstGeom>
          <a:noFill/>
        </p:spPr>
        <p:txBody>
          <a:bodyPr wrap="square" rtlCol="1">
            <a:spAutoFit/>
          </a:bodyPr>
          <a:lstStyle/>
          <a:p>
            <a:pPr algn="r"/>
            <a:br>
              <a:rPr lang="he-IL" dirty="0">
                <a:cs typeface="Calibri" panose="020F0502020204030204" pitchFamily="34" charset="0"/>
              </a:rPr>
            </a:br>
            <a:r>
              <a:rPr lang="he-IL" sz="3600" dirty="0">
                <a:solidFill>
                  <a:srgbClr val="000000"/>
                </a:solidFill>
                <a:latin typeface="Times New Roman" panose="02020603050405020304" pitchFamily="18" charset="0"/>
                <a:cs typeface="Calibri" panose="020F0502020204030204" pitchFamily="34" charset="0"/>
              </a:rPr>
              <a:t>אולי </a:t>
            </a:r>
            <a:r>
              <a:rPr lang="he-IL" sz="3600" dirty="0" err="1">
                <a:solidFill>
                  <a:srgbClr val="000000"/>
                </a:solidFill>
                <a:latin typeface="Times New Roman" panose="02020603050405020304" pitchFamily="18" charset="0"/>
                <a:cs typeface="Calibri" panose="020F0502020204030204" pitchFamily="34" charset="0"/>
              </a:rPr>
              <a:t>הכל</a:t>
            </a:r>
            <a:r>
              <a:rPr lang="he-IL" sz="3600" dirty="0">
                <a:solidFill>
                  <a:srgbClr val="000000"/>
                </a:solidFill>
                <a:latin typeface="Times New Roman" panose="02020603050405020304" pitchFamily="18" charset="0"/>
                <a:cs typeface="Calibri" panose="020F0502020204030204" pitchFamily="34" charset="0"/>
              </a:rPr>
              <a:t> פתוח </a:t>
            </a:r>
          </a:p>
          <a:p>
            <a:pPr algn="r"/>
            <a:r>
              <a:rPr lang="he-IL" sz="3600" dirty="0">
                <a:solidFill>
                  <a:srgbClr val="000000"/>
                </a:solidFill>
                <a:latin typeface="Times New Roman" panose="02020603050405020304" pitchFamily="18" charset="0"/>
                <a:cs typeface="Calibri" panose="020F0502020204030204" pitchFamily="34" charset="0"/>
              </a:rPr>
              <a:t>אולי לא מאוחר</a:t>
            </a:r>
            <a:br>
              <a:rPr lang="he-IL" sz="3600" dirty="0">
                <a:cs typeface="Calibri" panose="020F0502020204030204" pitchFamily="34" charset="0"/>
              </a:rPr>
            </a:br>
            <a:r>
              <a:rPr lang="he-IL" sz="3600" dirty="0">
                <a:solidFill>
                  <a:srgbClr val="000000"/>
                </a:solidFill>
                <a:latin typeface="Times New Roman" panose="02020603050405020304" pitchFamily="18" charset="0"/>
                <a:cs typeface="Calibri" panose="020F0502020204030204" pitchFamily="34" charset="0"/>
              </a:rPr>
              <a:t>אולי מצב-הרוח</a:t>
            </a:r>
          </a:p>
          <a:p>
            <a:pPr algn="r"/>
            <a:r>
              <a:rPr lang="he-IL" sz="3600" dirty="0">
                <a:solidFill>
                  <a:srgbClr val="000000"/>
                </a:solidFill>
                <a:latin typeface="Times New Roman" panose="02020603050405020304" pitchFamily="18" charset="0"/>
                <a:cs typeface="Calibri" panose="020F0502020204030204" pitchFamily="34" charset="0"/>
              </a:rPr>
              <a:t>ישתפר מחר</a:t>
            </a:r>
            <a:endParaRPr lang="en-US" sz="3600" dirty="0">
              <a:solidFill>
                <a:srgbClr val="000000"/>
              </a:solidFill>
              <a:latin typeface="Times New Roman" panose="02020603050405020304" pitchFamily="18" charset="0"/>
            </a:endParaRPr>
          </a:p>
          <a:p>
            <a:pPr algn="r"/>
            <a:br>
              <a:rPr lang="he-IL" sz="3600" dirty="0">
                <a:cs typeface="Calibri" panose="020F0502020204030204" pitchFamily="34" charset="0"/>
              </a:rPr>
            </a:br>
            <a:endParaRPr lang="he-IL" sz="3600" dirty="0">
              <a:cs typeface="Calibri" panose="020F0502020204030204" pitchFamily="34" charset="0"/>
            </a:endParaRPr>
          </a:p>
        </p:txBody>
      </p:sp>
      <p:sp>
        <p:nvSpPr>
          <p:cNvPr id="7" name="מלבן: פינות מעוגלות 6">
            <a:extLst>
              <a:ext uri="{FF2B5EF4-FFF2-40B4-BE49-F238E27FC236}">
                <a16:creationId xmlns:a16="http://schemas.microsoft.com/office/drawing/2014/main" id="{9FE14A24-1768-47D1-98D0-8E32E24332E9}"/>
              </a:ext>
            </a:extLst>
          </p:cNvPr>
          <p:cNvSpPr/>
          <p:nvPr/>
        </p:nvSpPr>
        <p:spPr>
          <a:xfrm>
            <a:off x="2345635" y="5251855"/>
            <a:ext cx="7726017" cy="10437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מצאו את ההבדלים </a:t>
            </a:r>
          </a:p>
        </p:txBody>
      </p:sp>
      <p:sp>
        <p:nvSpPr>
          <p:cNvPr id="8" name="מלבן: פינות מעוגלות 7">
            <a:extLst>
              <a:ext uri="{FF2B5EF4-FFF2-40B4-BE49-F238E27FC236}">
                <a16:creationId xmlns:a16="http://schemas.microsoft.com/office/drawing/2014/main" id="{3488CE20-6935-4382-86DE-F2251C22430D}"/>
              </a:ext>
            </a:extLst>
          </p:cNvPr>
          <p:cNvSpPr/>
          <p:nvPr/>
        </p:nvSpPr>
        <p:spPr>
          <a:xfrm>
            <a:off x="6740610" y="1928813"/>
            <a:ext cx="4339880" cy="2777355"/>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10" name="מלבן: פינות מעוגלות 9">
            <a:extLst>
              <a:ext uri="{FF2B5EF4-FFF2-40B4-BE49-F238E27FC236}">
                <a16:creationId xmlns:a16="http://schemas.microsoft.com/office/drawing/2014/main" id="{062775E9-4EA9-4B91-8685-C86D4387E604}"/>
              </a:ext>
            </a:extLst>
          </p:cNvPr>
          <p:cNvSpPr/>
          <p:nvPr/>
        </p:nvSpPr>
        <p:spPr>
          <a:xfrm>
            <a:off x="1125622" y="1941169"/>
            <a:ext cx="4339880" cy="2777355"/>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37408702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9A912E6-CC72-41DF-97B1-6D0A364A0C66}"/>
              </a:ext>
            </a:extLst>
          </p:cNvPr>
          <p:cNvSpPr>
            <a:spLocks noGrp="1"/>
          </p:cNvSpPr>
          <p:nvPr>
            <p:ph type="title"/>
          </p:nvPr>
        </p:nvSpPr>
        <p:spPr/>
        <p:txBody>
          <a:bodyPr/>
          <a:lstStyle/>
          <a:p>
            <a:r>
              <a:rPr lang="he-IL" dirty="0"/>
              <a:t>השוואה </a:t>
            </a:r>
          </a:p>
        </p:txBody>
      </p:sp>
      <p:sp>
        <p:nvSpPr>
          <p:cNvPr id="3" name="מציין מיקום טקסט 2">
            <a:extLst>
              <a:ext uri="{FF2B5EF4-FFF2-40B4-BE49-F238E27FC236}">
                <a16:creationId xmlns:a16="http://schemas.microsoft.com/office/drawing/2014/main" id="{35E93A7C-F21F-497C-ABDB-2B5373920FEA}"/>
              </a:ext>
            </a:extLst>
          </p:cNvPr>
          <p:cNvSpPr>
            <a:spLocks noGrp="1"/>
          </p:cNvSpPr>
          <p:nvPr>
            <p:ph type="body" sz="quarter" idx="10"/>
          </p:nvPr>
        </p:nvSpPr>
        <p:spPr/>
        <p:txBody>
          <a:bodyPr>
            <a:normAutofit/>
          </a:bodyPr>
          <a:lstStyle/>
          <a:p>
            <a:pPr lvl="0" algn="r" rtl="0">
              <a:lnSpc>
                <a:spcPct val="100000"/>
              </a:lnSpc>
              <a:spcBef>
                <a:spcPts val="0"/>
              </a:spcBef>
            </a:pPr>
            <a:r>
              <a:rPr lang="he-IL" dirty="0">
                <a:solidFill>
                  <a:srgbClr val="000000"/>
                </a:solidFill>
                <a:highlight>
                  <a:srgbClr val="FF0000"/>
                </a:highlight>
                <a:latin typeface="Times New Roman" panose="02020603050405020304" pitchFamily="18" charset="0"/>
              </a:rPr>
              <a:t>אולי</a:t>
            </a:r>
            <a:r>
              <a:rPr lang="he-IL" dirty="0">
                <a:solidFill>
                  <a:srgbClr val="000000"/>
                </a:solidFill>
                <a:latin typeface="Times New Roman" panose="02020603050405020304" pitchFamily="18" charset="0"/>
              </a:rPr>
              <a:t> הכל פתוח,</a:t>
            </a:r>
          </a:p>
          <a:p>
            <a:pPr lvl="0" algn="r" rtl="0">
              <a:lnSpc>
                <a:spcPct val="100000"/>
              </a:lnSpc>
              <a:spcBef>
                <a:spcPts val="0"/>
              </a:spcBef>
            </a:pPr>
            <a:r>
              <a:rPr lang="he-IL" dirty="0">
                <a:solidFill>
                  <a:srgbClr val="000000"/>
                </a:solidFill>
                <a:highlight>
                  <a:srgbClr val="FF0000"/>
                </a:highlight>
                <a:latin typeface="Times New Roman" panose="02020603050405020304" pitchFamily="18" charset="0"/>
              </a:rPr>
              <a:t>אולי </a:t>
            </a:r>
            <a:r>
              <a:rPr lang="he-IL" dirty="0">
                <a:solidFill>
                  <a:srgbClr val="000000"/>
                </a:solidFill>
                <a:latin typeface="Times New Roman" panose="02020603050405020304" pitchFamily="18" charset="0"/>
              </a:rPr>
              <a:t>לא מאוחר</a:t>
            </a:r>
            <a:br>
              <a:rPr lang="he-IL" dirty="0">
                <a:solidFill>
                  <a:srgbClr val="424242"/>
                </a:solidFill>
                <a:latin typeface="Calibri"/>
              </a:rPr>
            </a:br>
            <a:r>
              <a:rPr lang="he-IL" dirty="0">
                <a:solidFill>
                  <a:srgbClr val="000000"/>
                </a:solidFill>
                <a:highlight>
                  <a:srgbClr val="FF0000"/>
                </a:highlight>
                <a:latin typeface="Times New Roman" panose="02020603050405020304" pitchFamily="18" charset="0"/>
              </a:rPr>
              <a:t>אולי</a:t>
            </a:r>
            <a:r>
              <a:rPr lang="he-IL" dirty="0">
                <a:solidFill>
                  <a:srgbClr val="000000"/>
                </a:solidFill>
                <a:latin typeface="Times New Roman" panose="02020603050405020304" pitchFamily="18" charset="0"/>
              </a:rPr>
              <a:t> מצב הרוח</a:t>
            </a:r>
          </a:p>
          <a:p>
            <a:pPr lvl="0" algn="r" rtl="0">
              <a:lnSpc>
                <a:spcPct val="100000"/>
              </a:lnSpc>
              <a:spcBef>
                <a:spcPts val="0"/>
              </a:spcBef>
            </a:pPr>
            <a:r>
              <a:rPr lang="he-IL" dirty="0">
                <a:solidFill>
                  <a:srgbClr val="000000"/>
                </a:solidFill>
                <a:latin typeface="Times New Roman" panose="02020603050405020304" pitchFamily="18" charset="0"/>
              </a:rPr>
              <a:t> ישתפר מחר</a:t>
            </a:r>
            <a:endParaRPr lang="en-US" dirty="0">
              <a:solidFill>
                <a:srgbClr val="000000"/>
              </a:solidFill>
              <a:latin typeface="Times New Roman" panose="02020603050405020304" pitchFamily="18" charset="0"/>
            </a:endParaRPr>
          </a:p>
          <a:p>
            <a:pPr lvl="0" algn="r" rtl="0">
              <a:lnSpc>
                <a:spcPct val="100000"/>
              </a:lnSpc>
              <a:spcBef>
                <a:spcPts val="0"/>
              </a:spcBef>
            </a:pPr>
            <a:endParaRPr lang="en-US" dirty="0">
              <a:solidFill>
                <a:srgbClr val="000000"/>
              </a:solidFill>
              <a:latin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1427582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כותרת 8">
            <a:extLst>
              <a:ext uri="{FF2B5EF4-FFF2-40B4-BE49-F238E27FC236}">
                <a16:creationId xmlns:a16="http://schemas.microsoft.com/office/drawing/2014/main" id="{9A308736-8D21-4230-98AB-48D584EEFF07}"/>
              </a:ext>
            </a:extLst>
          </p:cNvPr>
          <p:cNvSpPr>
            <a:spLocks noGrp="1"/>
          </p:cNvSpPr>
          <p:nvPr>
            <p:ph type="title"/>
          </p:nvPr>
        </p:nvSpPr>
        <p:spPr>
          <a:xfrm>
            <a:off x="838200" y="516835"/>
            <a:ext cx="10094843" cy="1173853"/>
          </a:xfrm>
        </p:spPr>
        <p:txBody>
          <a:bodyPr>
            <a:normAutofit fontScale="90000"/>
          </a:bodyPr>
          <a:lstStyle/>
          <a:p>
            <a:r>
              <a:rPr lang="he-IL" sz="4000" b="1" dirty="0"/>
              <a:t>נעמי שמר לוקחת אותנו לטיול בארץ, נבקר יחד במקומות </a:t>
            </a:r>
            <a:br>
              <a:rPr lang="he-IL" sz="4000" b="1" dirty="0"/>
            </a:br>
            <a:r>
              <a:rPr lang="he-IL" sz="4000" b="1" dirty="0"/>
              <a:t>המוזכרים בשיר</a:t>
            </a:r>
            <a:br>
              <a:rPr lang="he-IL" dirty="0">
                <a:solidFill>
                  <a:schemeClr val="bg1"/>
                </a:solidFill>
              </a:rPr>
            </a:br>
            <a:endParaRPr lang="he-IL" dirty="0"/>
          </a:p>
        </p:txBody>
      </p:sp>
      <p:sp>
        <p:nvSpPr>
          <p:cNvPr id="11" name="מציין מיקום תוכן 10">
            <a:extLst>
              <a:ext uri="{FF2B5EF4-FFF2-40B4-BE49-F238E27FC236}">
                <a16:creationId xmlns:a16="http://schemas.microsoft.com/office/drawing/2014/main" id="{CD3B4D20-6DBC-4E02-A172-5ED7D6F35556}"/>
              </a:ext>
            </a:extLst>
          </p:cNvPr>
          <p:cNvSpPr>
            <a:spLocks noGrp="1"/>
          </p:cNvSpPr>
          <p:nvPr>
            <p:ph idx="1"/>
          </p:nvPr>
        </p:nvSpPr>
        <p:spPr>
          <a:xfrm>
            <a:off x="123496" y="1864491"/>
            <a:ext cx="10515600" cy="4351338"/>
          </a:xfrm>
        </p:spPr>
        <p:txBody>
          <a:bodyPr>
            <a:normAutofit lnSpcReduction="10000"/>
          </a:bodyPr>
          <a:lstStyle/>
          <a:p>
            <a:pPr marL="0" indent="0">
              <a:buNone/>
            </a:pPr>
            <a:r>
              <a:rPr lang="he-IL" sz="3600" dirty="0">
                <a:solidFill>
                  <a:srgbClr val="424242"/>
                </a:solidFill>
              </a:rPr>
              <a:t>ראיתי </a:t>
            </a:r>
            <a:r>
              <a:rPr lang="he-IL" sz="3600" dirty="0" err="1">
                <a:solidFill>
                  <a:srgbClr val="424242"/>
                </a:solidFill>
              </a:rPr>
              <a:t>ת'כנרת</a:t>
            </a:r>
            <a:endParaRPr lang="he-IL" sz="3600" dirty="0">
              <a:solidFill>
                <a:srgbClr val="424242"/>
              </a:solidFill>
            </a:endParaRPr>
          </a:p>
          <a:p>
            <a:pPr marL="0" indent="0">
              <a:buNone/>
            </a:pPr>
            <a:r>
              <a:rPr lang="he-IL" sz="3600" dirty="0">
                <a:solidFill>
                  <a:srgbClr val="424242"/>
                </a:solidFill>
              </a:rPr>
              <a:t>סוערת בטורקיז</a:t>
            </a:r>
            <a:br>
              <a:rPr lang="he-IL" sz="3600" dirty="0">
                <a:solidFill>
                  <a:srgbClr val="424242"/>
                </a:solidFill>
              </a:rPr>
            </a:br>
            <a:r>
              <a:rPr lang="he-IL" sz="3600" dirty="0">
                <a:solidFill>
                  <a:srgbClr val="424242"/>
                </a:solidFill>
              </a:rPr>
              <a:t>וגל סגול-כהה </a:t>
            </a:r>
          </a:p>
          <a:p>
            <a:pPr marL="0" indent="0">
              <a:buNone/>
            </a:pPr>
            <a:r>
              <a:rPr lang="he-IL" sz="3600" dirty="0">
                <a:solidFill>
                  <a:srgbClr val="424242"/>
                </a:solidFill>
              </a:rPr>
              <a:t>הריע והתיז</a:t>
            </a:r>
          </a:p>
          <a:p>
            <a:pPr marL="0" indent="0">
              <a:buNone/>
            </a:pPr>
            <a:br>
              <a:rPr lang="he-IL" sz="3600" dirty="0">
                <a:solidFill>
                  <a:srgbClr val="424242"/>
                </a:solidFill>
              </a:rPr>
            </a:br>
            <a:r>
              <a:rPr lang="he-IL" sz="3600" dirty="0">
                <a:solidFill>
                  <a:srgbClr val="424242"/>
                </a:solidFill>
              </a:rPr>
              <a:t>חשבתי לעצמי </a:t>
            </a:r>
          </a:p>
          <a:p>
            <a:pPr marL="0" indent="0">
              <a:buNone/>
            </a:pPr>
            <a:r>
              <a:rPr lang="he-IL" sz="3600" dirty="0" err="1">
                <a:solidFill>
                  <a:srgbClr val="424242"/>
                </a:solidFill>
              </a:rPr>
              <a:t>הכל</a:t>
            </a:r>
            <a:r>
              <a:rPr lang="he-IL" sz="3600" dirty="0">
                <a:solidFill>
                  <a:srgbClr val="424242"/>
                </a:solidFill>
              </a:rPr>
              <a:t> עוד אפשרי</a:t>
            </a:r>
            <a:br>
              <a:rPr lang="he-IL" sz="3600" dirty="0">
                <a:solidFill>
                  <a:srgbClr val="424242"/>
                </a:solidFill>
              </a:rPr>
            </a:br>
            <a:r>
              <a:rPr lang="he-IL" sz="3600" dirty="0">
                <a:solidFill>
                  <a:srgbClr val="424242"/>
                </a:solidFill>
              </a:rPr>
              <a:t>כל עוד אנחנו כאן שרים</a:t>
            </a:r>
          </a:p>
          <a:p>
            <a:pPr marL="0" indent="0">
              <a:buNone/>
            </a:pPr>
            <a:endParaRPr lang="he-IL" dirty="0"/>
          </a:p>
        </p:txBody>
      </p:sp>
      <p:grpSp>
        <p:nvGrpSpPr>
          <p:cNvPr id="4" name="Group 10">
            <a:extLst>
              <a:ext uri="{FF2B5EF4-FFF2-40B4-BE49-F238E27FC236}">
                <a16:creationId xmlns:a16="http://schemas.microsoft.com/office/drawing/2014/main" id="{9F5814C9-E4BF-4938-9FC2-94ED5F9BF195}"/>
              </a:ext>
            </a:extLst>
          </p:cNvPr>
          <p:cNvGrpSpPr/>
          <p:nvPr/>
        </p:nvGrpSpPr>
        <p:grpSpPr>
          <a:xfrm>
            <a:off x="399549" y="6088002"/>
            <a:ext cx="3913243" cy="506326"/>
            <a:chOff x="358720" y="6187719"/>
            <a:chExt cx="3913243" cy="506326"/>
          </a:xfrm>
        </p:grpSpPr>
        <p:cxnSp>
          <p:nvCxnSpPr>
            <p:cNvPr id="5" name="Straight Connector 11">
              <a:extLst>
                <a:ext uri="{FF2B5EF4-FFF2-40B4-BE49-F238E27FC236}">
                  <a16:creationId xmlns:a16="http://schemas.microsoft.com/office/drawing/2014/main" id="{8827705D-3698-4306-8B00-4E2872486AD6}"/>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Rectangle 12">
              <a:extLst>
                <a:ext uri="{FF2B5EF4-FFF2-40B4-BE49-F238E27FC236}">
                  <a16:creationId xmlns:a16="http://schemas.microsoft.com/office/drawing/2014/main" id="{3308119F-A76B-439D-A89F-929CAEE6392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7" name="Rectangle 13">
              <a:extLst>
                <a:ext uri="{FF2B5EF4-FFF2-40B4-BE49-F238E27FC236}">
                  <a16:creationId xmlns:a16="http://schemas.microsoft.com/office/drawing/2014/main" id="{8553A018-F727-4232-B6E1-53CB28B30F1D}"/>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custDataLst>
      <p:tags r:id="rId1"/>
    </p:custDataLst>
    <p:extLst>
      <p:ext uri="{BB962C8B-B14F-4D97-AF65-F5344CB8AC3E}">
        <p14:creationId xmlns:p14="http://schemas.microsoft.com/office/powerpoint/2010/main" val="34114338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7D00F60-0762-4C1A-900D-7D18C1A149D4}"/>
              </a:ext>
            </a:extLst>
          </p:cNvPr>
          <p:cNvSpPr>
            <a:spLocks noGrp="1"/>
          </p:cNvSpPr>
          <p:nvPr>
            <p:ph type="title"/>
          </p:nvPr>
        </p:nvSpPr>
        <p:spPr>
          <a:xfrm>
            <a:off x="1046921" y="1967265"/>
            <a:ext cx="2628900" cy="2547257"/>
          </a:xfrm>
          <a:noFill/>
        </p:spPr>
        <p:txBody>
          <a:bodyPr vert="horz" lIns="91440" tIns="45720" rIns="91440" bIns="45720" rtlCol="0" anchor="ctr">
            <a:noAutofit/>
          </a:bodyPr>
          <a:lstStyle/>
          <a:p>
            <a:pPr algn="ctr" rtl="0">
              <a:spcBef>
                <a:spcPct val="0"/>
              </a:spcBef>
            </a:pPr>
            <a:r>
              <a:rPr lang="he-IL" sz="3600" kern="1200" dirty="0">
                <a:solidFill>
                  <a:srgbClr val="FFFFFF"/>
                </a:solidFill>
                <a:ea typeface="+mj-ea"/>
              </a:rPr>
              <a:t>מהי התשובה שנעמי שמר נותנת </a:t>
            </a:r>
            <a:r>
              <a:rPr lang="he-IL" sz="3600" dirty="0">
                <a:solidFill>
                  <a:srgbClr val="FFFFFF"/>
                </a:solidFill>
                <a:ea typeface="+mj-ea"/>
              </a:rPr>
              <a:t>לשאלה "אולי </a:t>
            </a:r>
            <a:r>
              <a:rPr lang="he-IL" sz="3600" dirty="0" err="1">
                <a:solidFill>
                  <a:srgbClr val="FFFFFF"/>
                </a:solidFill>
                <a:ea typeface="+mj-ea"/>
              </a:rPr>
              <a:t>הכל</a:t>
            </a:r>
            <a:r>
              <a:rPr lang="he-IL" sz="3600" dirty="0">
                <a:solidFill>
                  <a:srgbClr val="FFFFFF"/>
                </a:solidFill>
                <a:ea typeface="+mj-ea"/>
              </a:rPr>
              <a:t> פתוח"?</a:t>
            </a:r>
            <a:endParaRPr lang="en-US" sz="3600" kern="1200" dirty="0">
              <a:solidFill>
                <a:srgbClr val="FFFFFF"/>
              </a:solidFill>
              <a:ea typeface="+mj-ea"/>
            </a:endParaRPr>
          </a:p>
        </p:txBody>
      </p:sp>
      <p:pic>
        <p:nvPicPr>
          <p:cNvPr id="1026" name="Picture 2" descr="3D window tree blossom">
            <a:extLst>
              <a:ext uri="{FF2B5EF4-FFF2-40B4-BE49-F238E27FC236}">
                <a16:creationId xmlns:a16="http://schemas.microsoft.com/office/drawing/2014/main" id="{35487D97-C224-4A6C-B79D-F057C83F45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2"/>
          <a:stretch/>
        </p:blipFill>
        <p:spPr bwMode="auto">
          <a:xfrm>
            <a:off x="4777316" y="1152051"/>
            <a:ext cx="6780700" cy="4551568"/>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DAFEC93F-3911-4637-9AF8-F7C14FA2135C}"/>
              </a:ext>
            </a:extLst>
          </p:cNvPr>
          <p:cNvSpPr txBox="1"/>
          <p:nvPr/>
        </p:nvSpPr>
        <p:spPr>
          <a:xfrm>
            <a:off x="2714625" y="5703619"/>
            <a:ext cx="8615363" cy="707886"/>
          </a:xfrm>
          <a:prstGeom prst="rect">
            <a:avLst/>
          </a:prstGeom>
          <a:noFill/>
        </p:spPr>
        <p:txBody>
          <a:bodyPr wrap="square" rtlCol="1">
            <a:spAutoFit/>
          </a:bodyPr>
          <a:lstStyle/>
          <a:p>
            <a:pPr algn="ctr"/>
            <a:r>
              <a:rPr lang="he-IL" sz="4000" dirty="0">
                <a:cs typeface="Calibri" panose="020F0502020204030204" pitchFamily="34" charset="0"/>
              </a:rPr>
              <a:t>מה יהפוך </a:t>
            </a:r>
            <a:r>
              <a:rPr lang="he-IL" sz="4000" dirty="0" err="1">
                <a:cs typeface="Calibri" panose="020F0502020204030204" pitchFamily="34" charset="0"/>
              </a:rPr>
              <a:t>הכל</a:t>
            </a:r>
            <a:r>
              <a:rPr lang="he-IL" sz="4000" dirty="0">
                <a:cs typeface="Calibri" panose="020F0502020204030204" pitchFamily="34" charset="0"/>
              </a:rPr>
              <a:t> לאפשרי? </a:t>
            </a:r>
            <a:endParaRPr lang="he-IL" dirty="0">
              <a:cs typeface="Calibri" panose="020F0502020204030204" pitchFamily="34" charset="0"/>
            </a:endParaRPr>
          </a:p>
        </p:txBody>
      </p:sp>
      <p:sp>
        <p:nvSpPr>
          <p:cNvPr id="3" name="תיבת טקסט 2">
            <a:extLst>
              <a:ext uri="{FF2B5EF4-FFF2-40B4-BE49-F238E27FC236}">
                <a16:creationId xmlns:a16="http://schemas.microsoft.com/office/drawing/2014/main" id="{C2262ECA-5EF8-4E99-ACF1-6F34A80EE632}"/>
              </a:ext>
            </a:extLst>
          </p:cNvPr>
          <p:cNvSpPr txBox="1"/>
          <p:nvPr/>
        </p:nvSpPr>
        <p:spPr>
          <a:xfrm>
            <a:off x="185530" y="5327374"/>
            <a:ext cx="1722783" cy="646331"/>
          </a:xfrm>
          <a:prstGeom prst="rect">
            <a:avLst/>
          </a:prstGeom>
          <a:noFill/>
        </p:spPr>
        <p:txBody>
          <a:bodyPr wrap="square" rtlCol="1">
            <a:spAutoFit/>
          </a:bodyPr>
          <a:lstStyle/>
          <a:p>
            <a:pPr algn="r"/>
            <a:r>
              <a:rPr lang="he-IL" dirty="0">
                <a:cs typeface="Calibri" panose="020F0502020204030204" pitchFamily="34" charset="0"/>
              </a:rPr>
              <a:t>מקור התמונה לא ידוע. </a:t>
            </a:r>
          </a:p>
        </p:txBody>
      </p:sp>
    </p:spTree>
    <p:custDataLst>
      <p:tags r:id="rId1"/>
    </p:custDataLst>
    <p:extLst>
      <p:ext uri="{BB962C8B-B14F-4D97-AF65-F5344CB8AC3E}">
        <p14:creationId xmlns:p14="http://schemas.microsoft.com/office/powerpoint/2010/main" val="2332076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C89E89D-BF1B-45E3-8872-DD5DCE3703E4}"/>
              </a:ext>
            </a:extLst>
          </p:cNvPr>
          <p:cNvSpPr>
            <a:spLocks noGrp="1"/>
          </p:cNvSpPr>
          <p:nvPr>
            <p:ph type="title"/>
          </p:nvPr>
        </p:nvSpPr>
        <p:spPr>
          <a:xfrm>
            <a:off x="838201" y="18255"/>
            <a:ext cx="10515600" cy="1033485"/>
          </a:xfrm>
        </p:spPr>
        <p:txBody>
          <a:bodyPr>
            <a:normAutofit/>
          </a:bodyPr>
          <a:lstStyle/>
          <a:p>
            <a:r>
              <a:rPr lang="he-IL" sz="3200" b="1" dirty="0" err="1"/>
              <a:t>הכל</a:t>
            </a:r>
            <a:r>
              <a:rPr lang="he-IL" sz="3200" b="1" dirty="0"/>
              <a:t> פתוח – מילים ולחן נעמי שמר</a:t>
            </a:r>
            <a:endParaRPr lang="en-US" sz="3200" dirty="0"/>
          </a:p>
        </p:txBody>
      </p:sp>
      <p:sp>
        <p:nvSpPr>
          <p:cNvPr id="3" name="מציין מיקום תוכן 2">
            <a:extLst>
              <a:ext uri="{FF2B5EF4-FFF2-40B4-BE49-F238E27FC236}">
                <a16:creationId xmlns:a16="http://schemas.microsoft.com/office/drawing/2014/main" id="{A09B7067-08A3-48B2-9C2F-4544EF39B8FE}"/>
              </a:ext>
            </a:extLst>
          </p:cNvPr>
          <p:cNvSpPr>
            <a:spLocks noGrp="1"/>
          </p:cNvSpPr>
          <p:nvPr>
            <p:ph idx="1"/>
          </p:nvPr>
        </p:nvSpPr>
        <p:spPr>
          <a:xfrm>
            <a:off x="6536725" y="1454922"/>
            <a:ext cx="4817076" cy="4351338"/>
          </a:xfrm>
        </p:spPr>
        <p:txBody>
          <a:bodyPr>
            <a:noAutofit/>
          </a:bodyPr>
          <a:lstStyle/>
          <a:p>
            <a:r>
              <a:rPr lang="he-IL" b="0" i="0" dirty="0">
                <a:solidFill>
                  <a:srgbClr val="222222"/>
                </a:solidFill>
                <a:effectLst/>
                <a:latin typeface="arial" panose="020B0604020202020204" pitchFamily="34" charset="0"/>
              </a:rPr>
              <a:t>ראיתי </a:t>
            </a:r>
            <a:r>
              <a:rPr lang="he-IL" b="0" i="0" dirty="0" err="1">
                <a:solidFill>
                  <a:srgbClr val="222222"/>
                </a:solidFill>
                <a:effectLst/>
                <a:latin typeface="arial" panose="020B0604020202020204" pitchFamily="34" charset="0"/>
              </a:rPr>
              <a:t>ת'כנרת</a:t>
            </a:r>
            <a:r>
              <a:rPr lang="he-IL" b="0" i="0" dirty="0">
                <a:solidFill>
                  <a:srgbClr val="222222"/>
                </a:solidFill>
                <a:effectLst/>
                <a:latin typeface="arial" panose="020B0604020202020204" pitchFamily="34" charset="0"/>
              </a:rPr>
              <a:t> זוהרת בטורקיז</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וגל סגול כהה הריע והתיז,</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חשבתי לעצמי </a:t>
            </a:r>
            <a:r>
              <a:rPr lang="he-IL" b="0" i="0" dirty="0" err="1">
                <a:solidFill>
                  <a:srgbClr val="222222"/>
                </a:solidFill>
                <a:effectLst/>
                <a:latin typeface="arial" panose="020B0604020202020204" pitchFamily="34" charset="0"/>
              </a:rPr>
              <a:t>הכל</a:t>
            </a:r>
            <a:r>
              <a:rPr lang="he-IL" b="0" i="0" dirty="0">
                <a:solidFill>
                  <a:srgbClr val="222222"/>
                </a:solidFill>
                <a:effectLst/>
                <a:latin typeface="arial" panose="020B0604020202020204" pitchFamily="34" charset="0"/>
              </a:rPr>
              <a:t> עוד אפשרי</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כל עוד אנחנו כאן שרים.</a:t>
            </a:r>
          </a:p>
          <a:p>
            <a:r>
              <a:rPr lang="he-IL" b="0" i="0" dirty="0">
                <a:solidFill>
                  <a:srgbClr val="222222"/>
                </a:solidFill>
                <a:effectLst/>
                <a:latin typeface="arial" panose="020B0604020202020204" pitchFamily="34" charset="0"/>
              </a:rPr>
              <a:t>ראיתי את הסכר פתוח לרווחה</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וכל שפעת המים נוהרת בשמחה,</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חשבתי לעצמי </a:t>
            </a:r>
            <a:r>
              <a:rPr lang="he-IL" b="0" i="0" dirty="0" err="1">
                <a:solidFill>
                  <a:srgbClr val="222222"/>
                </a:solidFill>
                <a:effectLst/>
                <a:latin typeface="arial" panose="020B0604020202020204" pitchFamily="34" charset="0"/>
              </a:rPr>
              <a:t>הכל</a:t>
            </a:r>
            <a:r>
              <a:rPr lang="he-IL" b="0" i="0" dirty="0">
                <a:solidFill>
                  <a:srgbClr val="222222"/>
                </a:solidFill>
                <a:effectLst/>
                <a:latin typeface="arial" panose="020B0604020202020204" pitchFamily="34" charset="0"/>
              </a:rPr>
              <a:t> עוד אפשרי</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כל עוד אנחנו כאן שרים.</a:t>
            </a:r>
          </a:p>
          <a:p>
            <a:r>
              <a:rPr lang="he-IL" b="0" i="0" dirty="0" err="1">
                <a:solidFill>
                  <a:srgbClr val="222222"/>
                </a:solidFill>
                <a:effectLst/>
                <a:latin typeface="arial" panose="020B0604020202020204" pitchFamily="34" charset="0"/>
              </a:rPr>
              <a:t>הכל</a:t>
            </a:r>
            <a:r>
              <a:rPr lang="he-IL" b="0" i="0" dirty="0">
                <a:solidFill>
                  <a:srgbClr val="222222"/>
                </a:solidFill>
                <a:effectLst/>
                <a:latin typeface="arial" panose="020B0604020202020204" pitchFamily="34" charset="0"/>
              </a:rPr>
              <a:t> פתוח עוד לא מאוחר</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מצב הרוח ישתפר מחר</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זה יתכן, זה אפשרי -</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כל עוד אנחנו כאן שרים.</a:t>
            </a:r>
          </a:p>
        </p:txBody>
      </p:sp>
      <p:sp>
        <p:nvSpPr>
          <p:cNvPr id="4" name="מציין מיקום תוכן 2">
            <a:extLst>
              <a:ext uri="{FF2B5EF4-FFF2-40B4-BE49-F238E27FC236}">
                <a16:creationId xmlns:a16="http://schemas.microsoft.com/office/drawing/2014/main" id="{F193A8A4-8F8F-4EF4-A09C-A029173ED22D}"/>
              </a:ext>
            </a:extLst>
          </p:cNvPr>
          <p:cNvSpPr txBox="1">
            <a:spLocks/>
          </p:cNvSpPr>
          <p:nvPr/>
        </p:nvSpPr>
        <p:spPr>
          <a:xfrm>
            <a:off x="1134763" y="544178"/>
            <a:ext cx="4817076" cy="4351338"/>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800"/>
              </a:spcBef>
              <a:spcAft>
                <a:spcPts val="0"/>
              </a:spcAft>
              <a:buClr>
                <a:schemeClr val="accent2"/>
              </a:buClr>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b="0" i="0" dirty="0">
                <a:solidFill>
                  <a:srgbClr val="222222"/>
                </a:solidFill>
                <a:effectLst/>
                <a:latin typeface="arial" panose="020B0604020202020204" pitchFamily="34" charset="0"/>
              </a:rPr>
              <a:t>הייתי בעפולה הייתי באילת</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ובשמורת החולה מצאתי לי מקלט,</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חשבתי לעצמי </a:t>
            </a:r>
            <a:r>
              <a:rPr lang="he-IL" b="0" i="0" dirty="0" err="1">
                <a:solidFill>
                  <a:srgbClr val="222222"/>
                </a:solidFill>
                <a:effectLst/>
                <a:latin typeface="arial" panose="020B0604020202020204" pitchFamily="34" charset="0"/>
              </a:rPr>
              <a:t>הכל</a:t>
            </a:r>
            <a:r>
              <a:rPr lang="he-IL" b="0" i="0" dirty="0">
                <a:solidFill>
                  <a:srgbClr val="222222"/>
                </a:solidFill>
                <a:effectLst/>
                <a:latin typeface="arial" panose="020B0604020202020204" pitchFamily="34" charset="0"/>
              </a:rPr>
              <a:t> עוד אפשרי</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כל עוד אנחנו כאן שרים.</a:t>
            </a:r>
          </a:p>
          <a:p>
            <a:r>
              <a:rPr lang="he-IL" b="0" i="0" dirty="0">
                <a:solidFill>
                  <a:srgbClr val="222222"/>
                </a:solidFill>
                <a:effectLst/>
                <a:latin typeface="arial" panose="020B0604020202020204" pitchFamily="34" charset="0"/>
              </a:rPr>
              <a:t>בתל אביב טיילתי חופשי מדאגה</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לאן שהסתכלתי הייתה לי חגיגה</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חשבתי לעצמי </a:t>
            </a:r>
            <a:r>
              <a:rPr lang="he-IL" b="0" i="0" dirty="0" err="1">
                <a:solidFill>
                  <a:srgbClr val="222222"/>
                </a:solidFill>
                <a:effectLst/>
                <a:latin typeface="arial" panose="020B0604020202020204" pitchFamily="34" charset="0"/>
              </a:rPr>
              <a:t>הכל</a:t>
            </a:r>
            <a:r>
              <a:rPr lang="he-IL" b="0" i="0" dirty="0">
                <a:solidFill>
                  <a:srgbClr val="222222"/>
                </a:solidFill>
                <a:effectLst/>
                <a:latin typeface="arial" panose="020B0604020202020204" pitchFamily="34" charset="0"/>
              </a:rPr>
              <a:t> עוד אפשרי</a:t>
            </a:r>
            <a:br>
              <a:rPr lang="he-IL" b="0" i="0" dirty="0">
                <a:solidFill>
                  <a:srgbClr val="222222"/>
                </a:solidFill>
                <a:effectLst/>
                <a:latin typeface="arial" panose="020B0604020202020204" pitchFamily="34" charset="0"/>
              </a:rPr>
            </a:br>
            <a:r>
              <a:rPr lang="he-IL" b="0" i="0" dirty="0">
                <a:solidFill>
                  <a:srgbClr val="222222"/>
                </a:solidFill>
                <a:effectLst/>
                <a:latin typeface="arial" panose="020B0604020202020204" pitchFamily="34" charset="0"/>
              </a:rPr>
              <a:t>כל עוד אנחנו כאן שרים.</a:t>
            </a:r>
          </a:p>
          <a:p>
            <a:br>
              <a:rPr lang="en-US" dirty="0">
                <a:solidFill>
                  <a:srgbClr val="222222"/>
                </a:solidFill>
                <a:latin typeface="arial" panose="020B0604020202020204" pitchFamily="34" charset="0"/>
              </a:rPr>
            </a:br>
            <a:r>
              <a:rPr lang="he-IL" dirty="0" err="1">
                <a:solidFill>
                  <a:srgbClr val="222222"/>
                </a:solidFill>
                <a:latin typeface="arial" panose="020B0604020202020204" pitchFamily="34" charset="0"/>
              </a:rPr>
              <a:t>הכל</a:t>
            </a:r>
            <a:r>
              <a:rPr lang="he-IL" dirty="0">
                <a:solidFill>
                  <a:srgbClr val="222222"/>
                </a:solidFill>
                <a:latin typeface="arial" panose="020B0604020202020204" pitchFamily="34" charset="0"/>
              </a:rPr>
              <a:t> פתוח עוד לא מאוחר....</a:t>
            </a:r>
            <a:br>
              <a:rPr lang="he-IL" dirty="0">
                <a:solidFill>
                  <a:srgbClr val="222222"/>
                </a:solidFill>
                <a:latin typeface="arial" panose="020B0604020202020204" pitchFamily="34" charset="0"/>
              </a:rPr>
            </a:br>
            <a:r>
              <a:rPr lang="he-IL" dirty="0">
                <a:solidFill>
                  <a:srgbClr val="222222"/>
                </a:solidFill>
                <a:latin typeface="arial" panose="020B0604020202020204" pitchFamily="34" charset="0"/>
              </a:rPr>
              <a:t>גלשתי בחרמון נפלתי על האף</a:t>
            </a:r>
            <a:br>
              <a:rPr lang="he-IL" dirty="0">
                <a:solidFill>
                  <a:srgbClr val="222222"/>
                </a:solidFill>
                <a:latin typeface="arial" panose="020B0604020202020204" pitchFamily="34" charset="0"/>
              </a:rPr>
            </a:br>
            <a:r>
              <a:rPr lang="he-IL" dirty="0">
                <a:solidFill>
                  <a:srgbClr val="222222"/>
                </a:solidFill>
                <a:latin typeface="arial" panose="020B0604020202020204" pitchFamily="34" charset="0"/>
              </a:rPr>
              <a:t>נפגשתי עם המון אנשים נשים וטף,</a:t>
            </a:r>
            <a:br>
              <a:rPr lang="he-IL" dirty="0">
                <a:solidFill>
                  <a:srgbClr val="222222"/>
                </a:solidFill>
                <a:latin typeface="arial" panose="020B0604020202020204" pitchFamily="34" charset="0"/>
              </a:rPr>
            </a:br>
            <a:r>
              <a:rPr lang="he-IL" dirty="0">
                <a:solidFill>
                  <a:srgbClr val="222222"/>
                </a:solidFill>
                <a:latin typeface="arial" panose="020B0604020202020204" pitchFamily="34" charset="0"/>
              </a:rPr>
              <a:t>חשבתי לעצמי </a:t>
            </a:r>
            <a:r>
              <a:rPr lang="he-IL" dirty="0" err="1">
                <a:solidFill>
                  <a:srgbClr val="222222"/>
                </a:solidFill>
                <a:latin typeface="arial" panose="020B0604020202020204" pitchFamily="34" charset="0"/>
              </a:rPr>
              <a:t>הכל</a:t>
            </a:r>
            <a:r>
              <a:rPr lang="he-IL" dirty="0">
                <a:solidFill>
                  <a:srgbClr val="222222"/>
                </a:solidFill>
                <a:latin typeface="arial" panose="020B0604020202020204" pitchFamily="34" charset="0"/>
              </a:rPr>
              <a:t> עוד אפשרי</a:t>
            </a:r>
            <a:br>
              <a:rPr lang="he-IL" dirty="0">
                <a:solidFill>
                  <a:srgbClr val="222222"/>
                </a:solidFill>
                <a:latin typeface="arial" panose="020B0604020202020204" pitchFamily="34" charset="0"/>
              </a:rPr>
            </a:br>
            <a:r>
              <a:rPr lang="he-IL" dirty="0">
                <a:solidFill>
                  <a:srgbClr val="222222"/>
                </a:solidFill>
                <a:latin typeface="arial" panose="020B0604020202020204" pitchFamily="34" charset="0"/>
              </a:rPr>
              <a:t>כל עוד אנחנו כאן שרים.</a:t>
            </a:r>
          </a:p>
          <a:p>
            <a:r>
              <a:rPr lang="he-IL" dirty="0" err="1">
                <a:solidFill>
                  <a:srgbClr val="222222"/>
                </a:solidFill>
                <a:latin typeface="arial" panose="020B0604020202020204" pitchFamily="34" charset="0"/>
              </a:rPr>
              <a:t>הכל</a:t>
            </a:r>
            <a:r>
              <a:rPr lang="he-IL" dirty="0">
                <a:solidFill>
                  <a:srgbClr val="222222"/>
                </a:solidFill>
                <a:latin typeface="arial" panose="020B0604020202020204" pitchFamily="34" charset="0"/>
              </a:rPr>
              <a:t> פתוח עוד לא מאוחר....</a:t>
            </a:r>
            <a:br>
              <a:rPr lang="he-IL" dirty="0">
                <a:solidFill>
                  <a:srgbClr val="222222"/>
                </a:solidFill>
                <a:latin typeface="arial" panose="020B0604020202020204" pitchFamily="34" charset="0"/>
              </a:rPr>
            </a:br>
            <a:endParaRPr lang="he-IL" dirty="0">
              <a:solidFill>
                <a:srgbClr val="222222"/>
              </a:solidFill>
              <a:latin typeface="arial" panose="020B0604020202020204" pitchFamily="34" charset="0"/>
            </a:endParaRPr>
          </a:p>
        </p:txBody>
      </p:sp>
      <p:grpSp>
        <p:nvGrpSpPr>
          <p:cNvPr id="9" name="Group 10">
            <a:extLst>
              <a:ext uri="{FF2B5EF4-FFF2-40B4-BE49-F238E27FC236}">
                <a16:creationId xmlns:a16="http://schemas.microsoft.com/office/drawing/2014/main" id="{A693DB84-E6B5-4369-BE9D-0FBA12C79B44}"/>
              </a:ext>
            </a:extLst>
          </p:cNvPr>
          <p:cNvGrpSpPr/>
          <p:nvPr/>
        </p:nvGrpSpPr>
        <p:grpSpPr>
          <a:xfrm rot="10800000">
            <a:off x="7966998" y="631934"/>
            <a:ext cx="3913243" cy="506326"/>
            <a:chOff x="358720" y="6187719"/>
            <a:chExt cx="3913243" cy="506326"/>
          </a:xfrm>
        </p:grpSpPr>
        <p:cxnSp>
          <p:nvCxnSpPr>
            <p:cNvPr id="10" name="Straight Connector 11">
              <a:extLst>
                <a:ext uri="{FF2B5EF4-FFF2-40B4-BE49-F238E27FC236}">
                  <a16:creationId xmlns:a16="http://schemas.microsoft.com/office/drawing/2014/main" id="{E7068A36-79C6-4A12-8C25-F34F8FDCE194}"/>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2">
              <a:extLst>
                <a:ext uri="{FF2B5EF4-FFF2-40B4-BE49-F238E27FC236}">
                  <a16:creationId xmlns:a16="http://schemas.microsoft.com/office/drawing/2014/main" id="{2948E657-926D-4FF8-A0D4-1213419542F5}"/>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2" name="Rectangle 13">
              <a:extLst>
                <a:ext uri="{FF2B5EF4-FFF2-40B4-BE49-F238E27FC236}">
                  <a16:creationId xmlns:a16="http://schemas.microsoft.com/office/drawing/2014/main" id="{607B6847-EA2B-4936-BFDC-A2A81F45BADA}"/>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pic>
        <p:nvPicPr>
          <p:cNvPr id="14" name="1min_final" descr="1min_final">
            <a:hlinkClick r:id="" action="ppaction://media"/>
            <a:extLst>
              <a:ext uri="{FF2B5EF4-FFF2-40B4-BE49-F238E27FC236}">
                <a16:creationId xmlns:a16="http://schemas.microsoft.com/office/drawing/2014/main" id="{E33DBC25-A775-4003-A116-34BECDB80CE4}"/>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364294" y="251748"/>
            <a:ext cx="1540938" cy="549601"/>
          </a:xfrm>
          <a:prstGeom prst="rect">
            <a:avLst/>
          </a:prstGeom>
        </p:spPr>
      </p:pic>
    </p:spTree>
    <p:custDataLst>
      <p:tags r:id="rId1"/>
    </p:custDataLst>
    <p:extLst>
      <p:ext uri="{BB962C8B-B14F-4D97-AF65-F5344CB8AC3E}">
        <p14:creationId xmlns:p14="http://schemas.microsoft.com/office/powerpoint/2010/main" val="349167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B9B940-66A8-44BE-9A06-78CCADE771D3}"/>
              </a:ext>
            </a:extLst>
          </p:cNvPr>
          <p:cNvSpPr>
            <a:spLocks noGrp="1"/>
          </p:cNvSpPr>
          <p:nvPr>
            <p:ph type="title"/>
          </p:nvPr>
        </p:nvSpPr>
        <p:spPr/>
        <p:txBody>
          <a:bodyPr/>
          <a:lstStyle/>
          <a:p>
            <a:r>
              <a:rPr lang="he-IL" b="1" dirty="0"/>
              <a:t> עוד אנחנו כאן שרים</a:t>
            </a:r>
            <a:endParaRPr lang="he-IL" dirty="0"/>
          </a:p>
        </p:txBody>
      </p:sp>
      <p:sp>
        <p:nvSpPr>
          <p:cNvPr id="3" name="מציין מיקום טקסט 2">
            <a:extLst>
              <a:ext uri="{FF2B5EF4-FFF2-40B4-BE49-F238E27FC236}">
                <a16:creationId xmlns:a16="http://schemas.microsoft.com/office/drawing/2014/main" id="{6FE0954F-DCB4-4FE4-A096-FE2BDDB5FA72}"/>
              </a:ext>
            </a:extLst>
          </p:cNvPr>
          <p:cNvSpPr>
            <a:spLocks noGrp="1"/>
          </p:cNvSpPr>
          <p:nvPr>
            <p:ph type="body" sz="quarter" idx="10"/>
          </p:nvPr>
        </p:nvSpPr>
        <p:spPr>
          <a:xfrm>
            <a:off x="985838" y="3502581"/>
            <a:ext cx="10258425" cy="2271157"/>
          </a:xfrm>
        </p:spPr>
        <p:txBody>
          <a:bodyPr>
            <a:normAutofit fontScale="77500" lnSpcReduction="20000"/>
          </a:bodyPr>
          <a:lstStyle/>
          <a:p>
            <a:pPr lvl="0" algn="r" rtl="0">
              <a:lnSpc>
                <a:spcPct val="100000"/>
              </a:lnSpc>
              <a:spcBef>
                <a:spcPts val="0"/>
              </a:spcBef>
            </a:pPr>
            <a:endParaRPr lang="he-IL" dirty="0">
              <a:solidFill>
                <a:srgbClr val="000000"/>
              </a:solidFill>
              <a:latin typeface="Times New Roman" panose="02020603050405020304" pitchFamily="18" charset="0"/>
            </a:endParaRPr>
          </a:p>
          <a:p>
            <a:pPr lvl="0" rtl="0">
              <a:lnSpc>
                <a:spcPct val="100000"/>
              </a:lnSpc>
              <a:spcBef>
                <a:spcPts val="0"/>
              </a:spcBef>
            </a:pPr>
            <a:endParaRPr lang="he-IL" sz="8000" dirty="0">
              <a:solidFill>
                <a:srgbClr val="424242"/>
              </a:solidFill>
              <a:latin typeface="Calibri"/>
            </a:endParaRPr>
          </a:p>
          <a:p>
            <a:pPr lvl="0" rtl="0">
              <a:lnSpc>
                <a:spcPct val="100000"/>
              </a:lnSpc>
              <a:spcBef>
                <a:spcPts val="0"/>
              </a:spcBef>
            </a:pPr>
            <a:endParaRPr lang="he-IL" dirty="0">
              <a:solidFill>
                <a:srgbClr val="424242"/>
              </a:solidFill>
              <a:latin typeface="Calibri"/>
            </a:endParaRPr>
          </a:p>
          <a:p>
            <a:pPr lvl="0" rtl="0">
              <a:lnSpc>
                <a:spcPct val="100000"/>
              </a:lnSpc>
              <a:spcBef>
                <a:spcPts val="0"/>
              </a:spcBef>
            </a:pPr>
            <a:br>
              <a:rPr lang="he-IL" dirty="0">
                <a:solidFill>
                  <a:srgbClr val="424242"/>
                </a:solidFill>
                <a:latin typeface="Calibri"/>
              </a:rPr>
            </a:br>
            <a:endParaRPr lang="he-IL" dirty="0"/>
          </a:p>
        </p:txBody>
      </p:sp>
      <p:sp>
        <p:nvSpPr>
          <p:cNvPr id="5" name="תיבת טקסט 4">
            <a:extLst>
              <a:ext uri="{FF2B5EF4-FFF2-40B4-BE49-F238E27FC236}">
                <a16:creationId xmlns:a16="http://schemas.microsoft.com/office/drawing/2014/main" id="{96763F3F-CC23-4B02-B66E-0582947C2CA0}"/>
              </a:ext>
            </a:extLst>
          </p:cNvPr>
          <p:cNvSpPr txBox="1"/>
          <p:nvPr/>
        </p:nvSpPr>
        <p:spPr>
          <a:xfrm>
            <a:off x="1352552" y="1583151"/>
            <a:ext cx="9975701" cy="2492990"/>
          </a:xfrm>
          <a:prstGeom prst="rect">
            <a:avLst/>
          </a:prstGeom>
          <a:noFill/>
        </p:spPr>
        <p:txBody>
          <a:bodyPr wrap="square" rtlCol="1">
            <a:spAutoFit/>
          </a:bodyPr>
          <a:lstStyle/>
          <a:p>
            <a:pPr lvl="0" algn="r" rtl="1">
              <a:spcBef>
                <a:spcPts val="800"/>
              </a:spcBef>
            </a:pPr>
            <a:endParaRPr lang="he-IL" sz="3600" b="1" dirty="0">
              <a:solidFill>
                <a:schemeClr val="accent1">
                  <a:lumMod val="75000"/>
                </a:schemeClr>
              </a:solidFill>
              <a:latin typeface="Calibri" panose="020F0502020204030204" pitchFamily="34" charset="0"/>
              <a:cs typeface="Calibri" panose="020F0502020204030204" pitchFamily="34" charset="0"/>
            </a:endParaRPr>
          </a:p>
          <a:p>
            <a:pPr lvl="0" algn="r" rtl="1">
              <a:spcBef>
                <a:spcPts val="800"/>
              </a:spcBef>
            </a:pPr>
            <a:r>
              <a:rPr lang="he-IL" sz="3600" b="1" dirty="0">
                <a:latin typeface="Calibri" panose="020F0502020204030204" pitchFamily="34" charset="0"/>
                <a:cs typeface="Calibri" panose="020F0502020204030204" pitchFamily="34" charset="0"/>
              </a:rPr>
              <a:t>"חשבתי לעצמי </a:t>
            </a:r>
            <a:r>
              <a:rPr lang="he-IL" sz="3600" b="1" dirty="0" err="1">
                <a:latin typeface="Calibri" panose="020F0502020204030204" pitchFamily="34" charset="0"/>
                <a:cs typeface="Calibri" panose="020F0502020204030204" pitchFamily="34" charset="0"/>
              </a:rPr>
              <a:t>הכל</a:t>
            </a:r>
            <a:r>
              <a:rPr lang="he-IL" sz="3600" b="1" dirty="0">
                <a:latin typeface="Calibri" panose="020F0502020204030204" pitchFamily="34" charset="0"/>
                <a:cs typeface="Calibri" panose="020F0502020204030204" pitchFamily="34" charset="0"/>
              </a:rPr>
              <a:t> עוד אפשרי </a:t>
            </a:r>
          </a:p>
          <a:p>
            <a:pPr lvl="0" algn="r" rtl="1">
              <a:spcBef>
                <a:spcPts val="800"/>
              </a:spcBef>
            </a:pPr>
            <a:r>
              <a:rPr lang="he-IL" sz="3600" b="1" dirty="0">
                <a:latin typeface="Calibri" panose="020F0502020204030204" pitchFamily="34" charset="0"/>
                <a:cs typeface="Calibri" panose="020F0502020204030204" pitchFamily="34" charset="0"/>
              </a:rPr>
              <a:t>כל עוד אנחנו כאן שרים"</a:t>
            </a:r>
            <a:endParaRPr lang="he-IL" sz="3600" dirty="0">
              <a:latin typeface="Calibri" panose="020F0502020204030204" pitchFamily="34" charset="0"/>
              <a:cs typeface="Calibri" panose="020F0502020204030204" pitchFamily="34" charset="0"/>
            </a:endParaRPr>
          </a:p>
          <a:p>
            <a:pPr lvl="0" algn="ctr" rtl="1">
              <a:spcBef>
                <a:spcPts val="800"/>
              </a:spcBef>
            </a:pPr>
            <a:endParaRPr lang="he-IL" sz="2800" dirty="0">
              <a:solidFill>
                <a:srgbClr val="424242"/>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995229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B9B940-66A8-44BE-9A06-78CCADE771D3}"/>
              </a:ext>
            </a:extLst>
          </p:cNvPr>
          <p:cNvSpPr>
            <a:spLocks noGrp="1"/>
          </p:cNvSpPr>
          <p:nvPr>
            <p:ph type="title"/>
          </p:nvPr>
        </p:nvSpPr>
        <p:spPr/>
        <p:txBody>
          <a:bodyPr/>
          <a:lstStyle/>
          <a:p>
            <a:r>
              <a:rPr lang="he-IL" b="1" dirty="0"/>
              <a:t> עוד אנחנו כאן שרים</a:t>
            </a:r>
            <a:endParaRPr lang="he-IL" dirty="0"/>
          </a:p>
        </p:txBody>
      </p:sp>
      <p:sp>
        <p:nvSpPr>
          <p:cNvPr id="3" name="מציין מיקום טקסט 2">
            <a:extLst>
              <a:ext uri="{FF2B5EF4-FFF2-40B4-BE49-F238E27FC236}">
                <a16:creationId xmlns:a16="http://schemas.microsoft.com/office/drawing/2014/main" id="{6FE0954F-DCB4-4FE4-A096-FE2BDDB5FA72}"/>
              </a:ext>
            </a:extLst>
          </p:cNvPr>
          <p:cNvSpPr>
            <a:spLocks noGrp="1"/>
          </p:cNvSpPr>
          <p:nvPr>
            <p:ph type="body" sz="quarter" idx="10"/>
          </p:nvPr>
        </p:nvSpPr>
        <p:spPr>
          <a:xfrm>
            <a:off x="985838" y="3502581"/>
            <a:ext cx="10258425" cy="2271157"/>
          </a:xfrm>
        </p:spPr>
        <p:txBody>
          <a:bodyPr>
            <a:normAutofit fontScale="77500" lnSpcReduction="20000"/>
          </a:bodyPr>
          <a:lstStyle/>
          <a:p>
            <a:pPr lvl="0" algn="r" rtl="0">
              <a:lnSpc>
                <a:spcPct val="100000"/>
              </a:lnSpc>
              <a:spcBef>
                <a:spcPts val="0"/>
              </a:spcBef>
            </a:pPr>
            <a:endParaRPr lang="he-IL" dirty="0">
              <a:solidFill>
                <a:srgbClr val="000000"/>
              </a:solidFill>
              <a:latin typeface="Times New Roman" panose="02020603050405020304" pitchFamily="18" charset="0"/>
            </a:endParaRPr>
          </a:p>
          <a:p>
            <a:pPr lvl="0" rtl="0">
              <a:lnSpc>
                <a:spcPct val="100000"/>
              </a:lnSpc>
              <a:spcBef>
                <a:spcPts val="0"/>
              </a:spcBef>
            </a:pPr>
            <a:endParaRPr lang="he-IL" sz="8000" dirty="0">
              <a:solidFill>
                <a:srgbClr val="424242"/>
              </a:solidFill>
              <a:latin typeface="Calibri"/>
            </a:endParaRPr>
          </a:p>
          <a:p>
            <a:pPr lvl="0" rtl="0">
              <a:lnSpc>
                <a:spcPct val="100000"/>
              </a:lnSpc>
              <a:spcBef>
                <a:spcPts val="0"/>
              </a:spcBef>
            </a:pPr>
            <a:endParaRPr lang="he-IL" dirty="0">
              <a:solidFill>
                <a:srgbClr val="424242"/>
              </a:solidFill>
              <a:latin typeface="Calibri"/>
            </a:endParaRPr>
          </a:p>
          <a:p>
            <a:pPr lvl="0" rtl="0">
              <a:lnSpc>
                <a:spcPct val="100000"/>
              </a:lnSpc>
              <a:spcBef>
                <a:spcPts val="0"/>
              </a:spcBef>
            </a:pPr>
            <a:br>
              <a:rPr lang="he-IL" dirty="0">
                <a:solidFill>
                  <a:srgbClr val="424242"/>
                </a:solidFill>
                <a:latin typeface="Calibri"/>
              </a:rPr>
            </a:br>
            <a:endParaRPr lang="he-IL" dirty="0"/>
          </a:p>
        </p:txBody>
      </p:sp>
      <p:sp>
        <p:nvSpPr>
          <p:cNvPr id="5" name="תיבת טקסט 4">
            <a:extLst>
              <a:ext uri="{FF2B5EF4-FFF2-40B4-BE49-F238E27FC236}">
                <a16:creationId xmlns:a16="http://schemas.microsoft.com/office/drawing/2014/main" id="{96763F3F-CC23-4B02-B66E-0582947C2CA0}"/>
              </a:ext>
            </a:extLst>
          </p:cNvPr>
          <p:cNvSpPr txBox="1"/>
          <p:nvPr/>
        </p:nvSpPr>
        <p:spPr>
          <a:xfrm>
            <a:off x="1385889" y="1583151"/>
            <a:ext cx="9975701" cy="1836400"/>
          </a:xfrm>
          <a:prstGeom prst="rect">
            <a:avLst/>
          </a:prstGeom>
          <a:noFill/>
        </p:spPr>
        <p:txBody>
          <a:bodyPr wrap="square" rtlCol="1">
            <a:spAutoFit/>
          </a:bodyPr>
          <a:lstStyle/>
          <a:p>
            <a:pPr lvl="0" algn="r" rtl="1">
              <a:spcBef>
                <a:spcPts val="800"/>
              </a:spcBef>
            </a:pPr>
            <a:endParaRPr lang="he-IL" sz="3600" b="1" dirty="0">
              <a:solidFill>
                <a:schemeClr val="accent1">
                  <a:lumMod val="75000"/>
                </a:schemeClr>
              </a:solidFill>
              <a:latin typeface="Calibri" panose="020F0502020204030204" pitchFamily="34" charset="0"/>
              <a:cs typeface="Calibri" panose="020F0502020204030204" pitchFamily="34" charset="0"/>
            </a:endParaRPr>
          </a:p>
          <a:p>
            <a:pPr lvl="0" algn="r" rtl="1">
              <a:spcBef>
                <a:spcPts val="800"/>
              </a:spcBef>
            </a:pPr>
            <a:r>
              <a:rPr lang="he-IL" sz="3600" b="1" dirty="0">
                <a:latin typeface="Calibri" panose="020F0502020204030204" pitchFamily="34" charset="0"/>
                <a:cs typeface="Calibri" panose="020F0502020204030204" pitchFamily="34" charset="0"/>
              </a:rPr>
              <a:t>"</a:t>
            </a:r>
            <a:r>
              <a:rPr lang="he-IL" sz="3600" b="1" dirty="0" err="1">
                <a:latin typeface="Calibri" panose="020F0502020204030204" pitchFamily="34" charset="0"/>
                <a:cs typeface="Calibri" panose="020F0502020204030204" pitchFamily="34" charset="0"/>
              </a:rPr>
              <a:t>הכל</a:t>
            </a:r>
            <a:r>
              <a:rPr lang="he-IL" sz="3600" b="1" dirty="0">
                <a:latin typeface="Calibri" panose="020F0502020204030204" pitchFamily="34" charset="0"/>
                <a:cs typeface="Calibri" panose="020F0502020204030204" pitchFamily="34" charset="0"/>
              </a:rPr>
              <a:t> עוד ייתכן, </a:t>
            </a:r>
            <a:r>
              <a:rPr lang="he-IL" sz="3600" b="1" dirty="0" err="1">
                <a:latin typeface="Calibri" panose="020F0502020204030204" pitchFamily="34" charset="0"/>
                <a:cs typeface="Calibri" panose="020F0502020204030204" pitchFamily="34" charset="0"/>
              </a:rPr>
              <a:t>הכל</a:t>
            </a:r>
            <a:r>
              <a:rPr lang="he-IL" sz="3600" b="1" dirty="0">
                <a:latin typeface="Calibri" panose="020F0502020204030204" pitchFamily="34" charset="0"/>
                <a:cs typeface="Calibri" panose="020F0502020204030204" pitchFamily="34" charset="0"/>
              </a:rPr>
              <a:t> עוד אפשרי כל עוד אנחנו כאן שרים."</a:t>
            </a:r>
          </a:p>
          <a:p>
            <a:pPr lvl="0" algn="ctr" rtl="1">
              <a:spcBef>
                <a:spcPts val="800"/>
              </a:spcBef>
            </a:pPr>
            <a:endParaRPr lang="he-IL" sz="2800" dirty="0">
              <a:solidFill>
                <a:srgbClr val="424242"/>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405713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58F06A3F-8E10-4B9E-949E-BFAEDCD2095D}"/>
              </a:ext>
            </a:extLst>
          </p:cNvPr>
          <p:cNvSpPr>
            <a:spLocks noGrp="1"/>
          </p:cNvSpPr>
          <p:nvPr>
            <p:ph type="title"/>
          </p:nvPr>
        </p:nvSpPr>
        <p:spPr/>
        <p:txBody>
          <a:bodyPr/>
          <a:lstStyle/>
          <a:p>
            <a:r>
              <a:rPr lang="he-IL" b="1" dirty="0"/>
              <a:t>מה משפר לך את מצב הרוח? </a:t>
            </a:r>
          </a:p>
        </p:txBody>
      </p:sp>
      <p:sp>
        <p:nvSpPr>
          <p:cNvPr id="7" name="מציין מיקום תוכן 6">
            <a:extLst>
              <a:ext uri="{FF2B5EF4-FFF2-40B4-BE49-F238E27FC236}">
                <a16:creationId xmlns:a16="http://schemas.microsoft.com/office/drawing/2014/main" id="{719E08C8-E9AC-493C-91CD-B3609F3B8D70}"/>
              </a:ext>
            </a:extLst>
          </p:cNvPr>
          <p:cNvSpPr>
            <a:spLocks noGrp="1"/>
          </p:cNvSpPr>
          <p:nvPr>
            <p:ph idx="1"/>
          </p:nvPr>
        </p:nvSpPr>
        <p:spPr>
          <a:xfrm>
            <a:off x="8802839" y="2966277"/>
            <a:ext cx="2944318" cy="2988562"/>
          </a:xfrm>
          <a:prstGeom prst="cloud">
            <a:avLst/>
          </a:prstGeom>
          <a:solidFill>
            <a:srgbClr val="0070C0"/>
          </a:solidFill>
        </p:spPr>
        <p:style>
          <a:lnRef idx="1">
            <a:schemeClr val="accent3"/>
          </a:lnRef>
          <a:fillRef idx="2">
            <a:schemeClr val="accent3"/>
          </a:fillRef>
          <a:effectRef idx="1">
            <a:schemeClr val="accent3"/>
          </a:effectRef>
          <a:fontRef idx="minor">
            <a:schemeClr val="dk1"/>
          </a:fontRef>
        </p:style>
        <p:txBody>
          <a:bodyPr rtlCol="1" anchor="ctr">
            <a:normAutofit/>
          </a:bodyPr>
          <a:lstStyle/>
          <a:p>
            <a:pPr algn="ctr"/>
            <a:r>
              <a:rPr lang="he-IL" sz="3600" dirty="0">
                <a:solidFill>
                  <a:schemeClr val="bg1"/>
                </a:solidFill>
              </a:rPr>
              <a:t>להקשיב למוסיקה </a:t>
            </a:r>
          </a:p>
        </p:txBody>
      </p:sp>
      <p:sp>
        <p:nvSpPr>
          <p:cNvPr id="6" name="ענן 5">
            <a:extLst>
              <a:ext uri="{FF2B5EF4-FFF2-40B4-BE49-F238E27FC236}">
                <a16:creationId xmlns:a16="http://schemas.microsoft.com/office/drawing/2014/main" id="{79B7DEDF-FA64-4E23-B7BA-04A40564F9E9}"/>
              </a:ext>
            </a:extLst>
          </p:cNvPr>
          <p:cNvSpPr/>
          <p:nvPr/>
        </p:nvSpPr>
        <p:spPr>
          <a:xfrm>
            <a:off x="963141" y="4003806"/>
            <a:ext cx="2208551" cy="2275298"/>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cs typeface="Calibri" panose="020F0502020204030204" pitchFamily="34" charset="0"/>
              </a:rPr>
              <a:t>לטייל בטבע</a:t>
            </a:r>
          </a:p>
        </p:txBody>
      </p:sp>
      <p:sp>
        <p:nvSpPr>
          <p:cNvPr id="8" name="ענן 7">
            <a:extLst>
              <a:ext uri="{FF2B5EF4-FFF2-40B4-BE49-F238E27FC236}">
                <a16:creationId xmlns:a16="http://schemas.microsoft.com/office/drawing/2014/main" id="{AE41FF63-ADDF-4444-894B-28724BBF8D74}"/>
              </a:ext>
            </a:extLst>
          </p:cNvPr>
          <p:cNvSpPr/>
          <p:nvPr/>
        </p:nvSpPr>
        <p:spPr>
          <a:xfrm>
            <a:off x="6489357" y="2346473"/>
            <a:ext cx="2148591" cy="1925252"/>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sz="3600" dirty="0">
                <a:cs typeface="Calibri" panose="020F0502020204030204" pitchFamily="34" charset="0"/>
              </a:rPr>
              <a:t>לדבר עם חברים </a:t>
            </a:r>
          </a:p>
        </p:txBody>
      </p:sp>
      <p:sp>
        <p:nvSpPr>
          <p:cNvPr id="9" name="ענן 8">
            <a:extLst>
              <a:ext uri="{FF2B5EF4-FFF2-40B4-BE49-F238E27FC236}">
                <a16:creationId xmlns:a16="http://schemas.microsoft.com/office/drawing/2014/main" id="{CA31A84D-EB8E-4539-9EE8-A5D70757F5BC}"/>
              </a:ext>
            </a:extLst>
          </p:cNvPr>
          <p:cNvSpPr/>
          <p:nvPr/>
        </p:nvSpPr>
        <p:spPr>
          <a:xfrm>
            <a:off x="4011200" y="4238434"/>
            <a:ext cx="2671779" cy="1925252"/>
          </a:xfrm>
          <a:prstGeom prst="cloud">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he-IL" sz="3600" dirty="0">
                <a:solidFill>
                  <a:schemeClr val="bg1"/>
                </a:solidFill>
                <a:cs typeface="Calibri" panose="020F0502020204030204" pitchFamily="34" charset="0"/>
              </a:rPr>
              <a:t>לקרוא ספר </a:t>
            </a:r>
          </a:p>
        </p:txBody>
      </p:sp>
      <p:sp>
        <p:nvSpPr>
          <p:cNvPr id="10" name="ענן 9">
            <a:extLst>
              <a:ext uri="{FF2B5EF4-FFF2-40B4-BE49-F238E27FC236}">
                <a16:creationId xmlns:a16="http://schemas.microsoft.com/office/drawing/2014/main" id="{FC60312C-4224-42B0-B81B-DA77345FF1A3}"/>
              </a:ext>
            </a:extLst>
          </p:cNvPr>
          <p:cNvSpPr/>
          <p:nvPr/>
        </p:nvSpPr>
        <p:spPr>
          <a:xfrm>
            <a:off x="3475555" y="1683691"/>
            <a:ext cx="2545048" cy="1925252"/>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he-IL" sz="3600" dirty="0">
                <a:cs typeface="Calibri" panose="020F0502020204030204" pitchFamily="34" charset="0"/>
              </a:rPr>
              <a:t>לראות טלוויזיה </a:t>
            </a:r>
          </a:p>
        </p:txBody>
      </p:sp>
      <p:sp>
        <p:nvSpPr>
          <p:cNvPr id="13" name="ענן 12">
            <a:extLst>
              <a:ext uri="{FF2B5EF4-FFF2-40B4-BE49-F238E27FC236}">
                <a16:creationId xmlns:a16="http://schemas.microsoft.com/office/drawing/2014/main" id="{4ACE3B96-8A86-45F0-8D55-B1D0A0ABC59D}"/>
              </a:ext>
            </a:extLst>
          </p:cNvPr>
          <p:cNvSpPr/>
          <p:nvPr/>
        </p:nvSpPr>
        <p:spPr>
          <a:xfrm>
            <a:off x="798250" y="690979"/>
            <a:ext cx="2208551" cy="2275298"/>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3600" dirty="0">
                <a:cs typeface="Calibri" panose="020F0502020204030204" pitchFamily="34" charset="0"/>
              </a:rPr>
              <a:t>לכתוב שירים </a:t>
            </a:r>
          </a:p>
        </p:txBody>
      </p:sp>
    </p:spTree>
    <p:custDataLst>
      <p:tags r:id="rId1"/>
    </p:custDataLst>
    <p:extLst>
      <p:ext uri="{BB962C8B-B14F-4D97-AF65-F5344CB8AC3E}">
        <p14:creationId xmlns:p14="http://schemas.microsoft.com/office/powerpoint/2010/main" val="10982825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מציין מיקום תוכן 5">
            <a:extLst>
              <a:ext uri="{FF2B5EF4-FFF2-40B4-BE49-F238E27FC236}">
                <a16:creationId xmlns:a16="http://schemas.microsoft.com/office/drawing/2014/main" id="{C89B739F-0AE8-48FF-9E12-38911AC30637}"/>
              </a:ext>
            </a:extLst>
          </p:cNvPr>
          <p:cNvPicPr>
            <a:picLocks noGrp="1" noChangeAspect="1"/>
          </p:cNvPicPr>
          <p:nvPr>
            <p:ph idx="1"/>
          </p:nvPr>
        </p:nvPicPr>
        <p:blipFill>
          <a:blip r:embed="rId4"/>
          <a:stretch>
            <a:fillRect/>
          </a:stretch>
        </p:blipFill>
        <p:spPr>
          <a:xfrm>
            <a:off x="1324066" y="524656"/>
            <a:ext cx="7758195" cy="5652307"/>
          </a:xfrm>
          <a:prstGeom prst="rect">
            <a:avLst/>
          </a:prstGeom>
        </p:spPr>
      </p:pic>
      <p:sp>
        <p:nvSpPr>
          <p:cNvPr id="2" name="תיבת טקסט 1">
            <a:extLst>
              <a:ext uri="{FF2B5EF4-FFF2-40B4-BE49-F238E27FC236}">
                <a16:creationId xmlns:a16="http://schemas.microsoft.com/office/drawing/2014/main" id="{12EB85E0-BEE2-4182-A484-356B5F5E0362}"/>
              </a:ext>
            </a:extLst>
          </p:cNvPr>
          <p:cNvSpPr txBox="1"/>
          <p:nvPr/>
        </p:nvSpPr>
        <p:spPr>
          <a:xfrm>
            <a:off x="8886734" y="6137206"/>
            <a:ext cx="3962400" cy="369332"/>
          </a:xfrm>
          <a:prstGeom prst="rect">
            <a:avLst/>
          </a:prstGeom>
          <a:noFill/>
        </p:spPr>
        <p:txBody>
          <a:bodyPr wrap="square" rtlCol="1">
            <a:spAutoFit/>
          </a:bodyPr>
          <a:lstStyle/>
          <a:p>
            <a:r>
              <a:rPr lang="he-IL" dirty="0">
                <a:cs typeface="Calibri" panose="020F0502020204030204" pitchFamily="34" charset="0"/>
              </a:rPr>
              <a:t>מארכיון הספרייה הלאומית </a:t>
            </a:r>
          </a:p>
        </p:txBody>
      </p:sp>
    </p:spTree>
    <p:custDataLst>
      <p:tags r:id="rId1"/>
    </p:custDataLst>
    <p:extLst>
      <p:ext uri="{BB962C8B-B14F-4D97-AF65-F5344CB8AC3E}">
        <p14:creationId xmlns:p14="http://schemas.microsoft.com/office/powerpoint/2010/main" val="7282378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תמונה 3" descr="תמונה שמכילה מים, חוף, ישיבה, כתום&#10;&#10;התיאור נוצר באופן אוטומטי">
            <a:extLst>
              <a:ext uri="{FF2B5EF4-FFF2-40B4-BE49-F238E27FC236}">
                <a16:creationId xmlns:a16="http://schemas.microsoft.com/office/drawing/2014/main" id="{CBF62E32-FAB7-45C8-A76A-B0BF3778039A}"/>
              </a:ext>
            </a:extLst>
          </p:cNvPr>
          <p:cNvPicPr>
            <a:picLocks noChangeAspect="1"/>
          </p:cNvPicPr>
          <p:nvPr/>
        </p:nvPicPr>
        <p:blipFill rotWithShape="1">
          <a:blip r:embed="rId4"/>
          <a:srcRect l="26647" r="1" b="1"/>
          <a:stretch/>
        </p:blipFill>
        <p:spPr>
          <a:xfrm>
            <a:off x="-236847" y="49319"/>
            <a:ext cx="9272902" cy="5902872"/>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solidFill>
              <a:srgbClr val="CC3300"/>
            </a:solidFill>
          </a:ln>
        </p:spPr>
      </p:pic>
      <p:sp>
        <p:nvSpPr>
          <p:cNvPr id="3" name="תיבת טקסט 2">
            <a:extLst>
              <a:ext uri="{FF2B5EF4-FFF2-40B4-BE49-F238E27FC236}">
                <a16:creationId xmlns:a16="http://schemas.microsoft.com/office/drawing/2014/main" id="{0E56C23F-BB42-47C9-B9F3-3F1AF6C6D4BC}"/>
              </a:ext>
            </a:extLst>
          </p:cNvPr>
          <p:cNvSpPr txBox="1"/>
          <p:nvPr/>
        </p:nvSpPr>
        <p:spPr>
          <a:xfrm>
            <a:off x="9036055" y="935433"/>
            <a:ext cx="2938797" cy="5016758"/>
          </a:xfrm>
          <a:prstGeom prst="rect">
            <a:avLst/>
          </a:prstGeom>
          <a:noFill/>
        </p:spPr>
        <p:txBody>
          <a:bodyPr wrap="square" rtlCol="1">
            <a:spAutoFit/>
          </a:bodyPr>
          <a:lstStyle/>
          <a:p>
            <a:pPr algn="ctr"/>
            <a:r>
              <a:rPr lang="he-IL" sz="3200" dirty="0">
                <a:cs typeface="Calibri" panose="020F0502020204030204" pitchFamily="34" charset="0"/>
              </a:rPr>
              <a:t>אם תרצו תוכלו להמשיך לחקור וללמוד על המקומות המוזכרים בשיר ועל מקומות נוספים</a:t>
            </a:r>
            <a:endParaRPr lang="en-US" sz="3200" dirty="0"/>
          </a:p>
          <a:p>
            <a:pPr algn="ctr"/>
            <a:r>
              <a:rPr lang="he-IL" sz="3200" dirty="0">
                <a:cs typeface="Calibri" panose="020F0502020204030204" pitchFamily="34" charset="0"/>
              </a:rPr>
              <a:t>בארץ ישראל וכמובן לצאת לטיול..</a:t>
            </a:r>
            <a:r>
              <a:rPr lang="en-US" sz="3200" dirty="0"/>
              <a:t> </a:t>
            </a:r>
            <a:endParaRPr lang="he-IL" sz="3200" dirty="0">
              <a:cs typeface="Calibri" panose="020F0502020204030204" pitchFamily="34" charset="0"/>
            </a:endParaRPr>
          </a:p>
        </p:txBody>
      </p:sp>
      <p:sp>
        <p:nvSpPr>
          <p:cNvPr id="6" name="תיבת טקסט 5">
            <a:extLst>
              <a:ext uri="{FF2B5EF4-FFF2-40B4-BE49-F238E27FC236}">
                <a16:creationId xmlns:a16="http://schemas.microsoft.com/office/drawing/2014/main" id="{A15D0D55-A3CA-46D7-A0FB-0AA070F6BF4B}"/>
              </a:ext>
            </a:extLst>
          </p:cNvPr>
          <p:cNvSpPr txBox="1"/>
          <p:nvPr/>
        </p:nvSpPr>
        <p:spPr>
          <a:xfrm>
            <a:off x="1686546" y="5929387"/>
            <a:ext cx="4356780" cy="400110"/>
          </a:xfrm>
          <a:prstGeom prst="rect">
            <a:avLst/>
          </a:prstGeom>
          <a:noFill/>
        </p:spPr>
        <p:txBody>
          <a:bodyPr wrap="square" rtlCol="1">
            <a:spAutoFit/>
          </a:bodyPr>
          <a:lstStyle/>
          <a:p>
            <a:r>
              <a:rPr lang="he-IL" sz="2000" b="1" dirty="0">
                <a:cs typeface="Calibri" panose="020F0502020204030204" pitchFamily="34" charset="0"/>
              </a:rPr>
              <a:t>מקור התמונה לא ידוע </a:t>
            </a:r>
          </a:p>
        </p:txBody>
      </p:sp>
    </p:spTree>
    <p:custDataLst>
      <p:tags r:id="rId1"/>
    </p:custDataLst>
    <p:extLst>
      <p:ext uri="{BB962C8B-B14F-4D97-AF65-F5344CB8AC3E}">
        <p14:creationId xmlns:p14="http://schemas.microsoft.com/office/powerpoint/2010/main" val="19308176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6197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כותרת 8">
            <a:extLst>
              <a:ext uri="{FF2B5EF4-FFF2-40B4-BE49-F238E27FC236}">
                <a16:creationId xmlns:a16="http://schemas.microsoft.com/office/drawing/2014/main" id="{9A308736-8D21-4230-98AB-48D584EEFF07}"/>
              </a:ext>
            </a:extLst>
          </p:cNvPr>
          <p:cNvSpPr>
            <a:spLocks noGrp="1"/>
          </p:cNvSpPr>
          <p:nvPr>
            <p:ph type="title"/>
          </p:nvPr>
        </p:nvSpPr>
        <p:spPr>
          <a:xfrm>
            <a:off x="838200" y="516835"/>
            <a:ext cx="10094843" cy="1173853"/>
          </a:xfrm>
        </p:spPr>
        <p:txBody>
          <a:bodyPr>
            <a:normAutofit fontScale="90000"/>
          </a:bodyPr>
          <a:lstStyle/>
          <a:p>
            <a:r>
              <a:rPr lang="he-IL" sz="4000" b="1" dirty="0"/>
              <a:t>נעמי שמר לוקחת אותנו לטיול בארץ, נבקר יחד במקומות </a:t>
            </a:r>
            <a:br>
              <a:rPr lang="he-IL" sz="4000" b="1" dirty="0"/>
            </a:br>
            <a:r>
              <a:rPr lang="he-IL" sz="4000" b="1" dirty="0"/>
              <a:t>המוזכרים בשיר.</a:t>
            </a:r>
            <a:br>
              <a:rPr lang="he-IL" dirty="0">
                <a:solidFill>
                  <a:schemeClr val="bg1"/>
                </a:solidFill>
              </a:rPr>
            </a:br>
            <a:endParaRPr lang="he-IL" dirty="0"/>
          </a:p>
        </p:txBody>
      </p:sp>
      <p:sp>
        <p:nvSpPr>
          <p:cNvPr id="11" name="מציין מיקום תוכן 10">
            <a:extLst>
              <a:ext uri="{FF2B5EF4-FFF2-40B4-BE49-F238E27FC236}">
                <a16:creationId xmlns:a16="http://schemas.microsoft.com/office/drawing/2014/main" id="{CD3B4D20-6DBC-4E02-A172-5ED7D6F35556}"/>
              </a:ext>
            </a:extLst>
          </p:cNvPr>
          <p:cNvSpPr>
            <a:spLocks noGrp="1"/>
          </p:cNvSpPr>
          <p:nvPr>
            <p:ph idx="1"/>
          </p:nvPr>
        </p:nvSpPr>
        <p:spPr/>
        <p:txBody>
          <a:bodyPr>
            <a:normAutofit lnSpcReduction="10000"/>
          </a:bodyPr>
          <a:lstStyle/>
          <a:p>
            <a:pPr marL="0" indent="0">
              <a:buNone/>
            </a:pPr>
            <a:r>
              <a:rPr lang="he-IL" sz="3600" dirty="0">
                <a:solidFill>
                  <a:srgbClr val="424242"/>
                </a:solidFill>
              </a:rPr>
              <a:t>ראיתי </a:t>
            </a:r>
            <a:r>
              <a:rPr lang="he-IL" sz="3600" dirty="0" err="1">
                <a:solidFill>
                  <a:srgbClr val="424242"/>
                </a:solidFill>
              </a:rPr>
              <a:t>ת'כנרת</a:t>
            </a:r>
            <a:endParaRPr lang="he-IL" sz="3600" dirty="0">
              <a:solidFill>
                <a:srgbClr val="424242"/>
              </a:solidFill>
            </a:endParaRPr>
          </a:p>
          <a:p>
            <a:pPr marL="0" indent="0">
              <a:buNone/>
            </a:pPr>
            <a:r>
              <a:rPr lang="he-IL" sz="3600" dirty="0">
                <a:solidFill>
                  <a:srgbClr val="424242"/>
                </a:solidFill>
              </a:rPr>
              <a:t>סוערת בטורקיז</a:t>
            </a:r>
            <a:br>
              <a:rPr lang="he-IL" sz="3600" dirty="0">
                <a:solidFill>
                  <a:srgbClr val="424242"/>
                </a:solidFill>
              </a:rPr>
            </a:br>
            <a:r>
              <a:rPr lang="he-IL" sz="3600" dirty="0">
                <a:solidFill>
                  <a:srgbClr val="424242"/>
                </a:solidFill>
              </a:rPr>
              <a:t>וגל סגול-כהה </a:t>
            </a:r>
          </a:p>
          <a:p>
            <a:pPr marL="0" indent="0">
              <a:buNone/>
            </a:pPr>
            <a:r>
              <a:rPr lang="he-IL" sz="3600" dirty="0">
                <a:solidFill>
                  <a:srgbClr val="424242"/>
                </a:solidFill>
              </a:rPr>
              <a:t>הריע והתיז</a:t>
            </a:r>
          </a:p>
          <a:p>
            <a:pPr marL="0" indent="0">
              <a:buNone/>
            </a:pPr>
            <a:br>
              <a:rPr lang="he-IL" sz="3600" dirty="0">
                <a:solidFill>
                  <a:srgbClr val="424242"/>
                </a:solidFill>
              </a:rPr>
            </a:br>
            <a:r>
              <a:rPr lang="he-IL" sz="3600" dirty="0">
                <a:solidFill>
                  <a:srgbClr val="424242"/>
                </a:solidFill>
              </a:rPr>
              <a:t>חשבתי לעצמי </a:t>
            </a:r>
          </a:p>
          <a:p>
            <a:pPr marL="0" indent="0">
              <a:buNone/>
            </a:pPr>
            <a:r>
              <a:rPr lang="he-IL" sz="3600" dirty="0" err="1">
                <a:solidFill>
                  <a:srgbClr val="424242"/>
                </a:solidFill>
              </a:rPr>
              <a:t>הכל</a:t>
            </a:r>
            <a:r>
              <a:rPr lang="he-IL" sz="3600" dirty="0">
                <a:solidFill>
                  <a:srgbClr val="424242"/>
                </a:solidFill>
              </a:rPr>
              <a:t> עוד אפשרי</a:t>
            </a:r>
            <a:br>
              <a:rPr lang="he-IL" sz="3600" dirty="0">
                <a:solidFill>
                  <a:srgbClr val="424242"/>
                </a:solidFill>
              </a:rPr>
            </a:br>
            <a:r>
              <a:rPr lang="he-IL" sz="3600" dirty="0">
                <a:solidFill>
                  <a:srgbClr val="424242"/>
                </a:solidFill>
              </a:rPr>
              <a:t>כל עוד אנחנו כאן שרים</a:t>
            </a:r>
          </a:p>
          <a:p>
            <a:pPr marL="0" indent="0">
              <a:buNone/>
            </a:pPr>
            <a:endParaRPr lang="he-IL" dirty="0"/>
          </a:p>
        </p:txBody>
      </p:sp>
      <p:pic>
        <p:nvPicPr>
          <p:cNvPr id="4" name="תמונה 3">
            <a:extLst>
              <a:ext uri="{FF2B5EF4-FFF2-40B4-BE49-F238E27FC236}">
                <a16:creationId xmlns:a16="http://schemas.microsoft.com/office/drawing/2014/main" id="{25125327-B22B-494B-AFB3-D23C52222BAD}"/>
              </a:ext>
            </a:extLst>
          </p:cNvPr>
          <p:cNvPicPr>
            <a:picLocks noChangeAspect="1"/>
          </p:cNvPicPr>
          <p:nvPr/>
        </p:nvPicPr>
        <p:blipFill>
          <a:blip r:embed="rId4"/>
          <a:stretch>
            <a:fillRect/>
          </a:stretch>
        </p:blipFill>
        <p:spPr>
          <a:xfrm>
            <a:off x="1166192" y="1309561"/>
            <a:ext cx="2998097" cy="4956854"/>
          </a:xfrm>
          <a:prstGeom prst="rect">
            <a:avLst/>
          </a:prstGeom>
        </p:spPr>
      </p:pic>
      <p:sp>
        <p:nvSpPr>
          <p:cNvPr id="5" name="מלבן: פינות מעוגלות 4">
            <a:extLst>
              <a:ext uri="{FF2B5EF4-FFF2-40B4-BE49-F238E27FC236}">
                <a16:creationId xmlns:a16="http://schemas.microsoft.com/office/drawing/2014/main" id="{786228C1-1C46-4F33-BE4B-7B06719DFDC7}"/>
              </a:ext>
            </a:extLst>
          </p:cNvPr>
          <p:cNvSpPr/>
          <p:nvPr/>
        </p:nvSpPr>
        <p:spPr>
          <a:xfrm>
            <a:off x="8905461" y="1825625"/>
            <a:ext cx="1364974" cy="612775"/>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525137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כותרת 8">
            <a:extLst>
              <a:ext uri="{FF2B5EF4-FFF2-40B4-BE49-F238E27FC236}">
                <a16:creationId xmlns:a16="http://schemas.microsoft.com/office/drawing/2014/main" id="{9A308736-8D21-4230-98AB-48D584EEFF07}"/>
              </a:ext>
            </a:extLst>
          </p:cNvPr>
          <p:cNvSpPr>
            <a:spLocks noGrp="1"/>
          </p:cNvSpPr>
          <p:nvPr>
            <p:ph type="title"/>
          </p:nvPr>
        </p:nvSpPr>
        <p:spPr/>
        <p:txBody>
          <a:bodyPr>
            <a:normAutofit fontScale="90000"/>
          </a:bodyPr>
          <a:lstStyle/>
          <a:p>
            <a:r>
              <a:rPr lang="he-IL" sz="4000" b="1" dirty="0"/>
              <a:t>נעמי שמר לוקחת אותנו לטיול בארץ, נבקר יחד במקומות </a:t>
            </a:r>
            <a:br>
              <a:rPr lang="he-IL" sz="4000" b="1" dirty="0"/>
            </a:br>
            <a:r>
              <a:rPr lang="he-IL" sz="4000" b="1" dirty="0"/>
              <a:t>המוזכרים בשיר</a:t>
            </a:r>
            <a:br>
              <a:rPr lang="he-IL" dirty="0">
                <a:solidFill>
                  <a:schemeClr val="bg1"/>
                </a:solidFill>
              </a:rPr>
            </a:br>
            <a:endParaRPr lang="he-IL" dirty="0"/>
          </a:p>
        </p:txBody>
      </p:sp>
      <p:sp>
        <p:nvSpPr>
          <p:cNvPr id="11" name="מציין מיקום תוכן 10">
            <a:extLst>
              <a:ext uri="{FF2B5EF4-FFF2-40B4-BE49-F238E27FC236}">
                <a16:creationId xmlns:a16="http://schemas.microsoft.com/office/drawing/2014/main" id="{CD3B4D20-6DBC-4E02-A172-5ED7D6F35556}"/>
              </a:ext>
            </a:extLst>
          </p:cNvPr>
          <p:cNvSpPr>
            <a:spLocks noGrp="1"/>
          </p:cNvSpPr>
          <p:nvPr>
            <p:ph idx="1"/>
          </p:nvPr>
        </p:nvSpPr>
        <p:spPr/>
        <p:txBody>
          <a:bodyPr>
            <a:normAutofit lnSpcReduction="10000"/>
          </a:bodyPr>
          <a:lstStyle/>
          <a:p>
            <a:pPr marL="0" indent="0">
              <a:buNone/>
            </a:pPr>
            <a:r>
              <a:rPr lang="he-IL" sz="3600" dirty="0">
                <a:solidFill>
                  <a:srgbClr val="424242"/>
                </a:solidFill>
              </a:rPr>
              <a:t>ראיתי </a:t>
            </a:r>
            <a:r>
              <a:rPr lang="he-IL" sz="3600" dirty="0" err="1">
                <a:solidFill>
                  <a:srgbClr val="424242"/>
                </a:solidFill>
              </a:rPr>
              <a:t>ת'כנרת</a:t>
            </a:r>
            <a:endParaRPr lang="he-IL" sz="3600" dirty="0">
              <a:solidFill>
                <a:srgbClr val="424242"/>
              </a:solidFill>
            </a:endParaRPr>
          </a:p>
          <a:p>
            <a:pPr marL="0" indent="0">
              <a:buNone/>
            </a:pPr>
            <a:r>
              <a:rPr lang="he-IL" sz="3600" dirty="0">
                <a:solidFill>
                  <a:srgbClr val="424242"/>
                </a:solidFill>
              </a:rPr>
              <a:t>סוערת בטורקיז</a:t>
            </a:r>
            <a:br>
              <a:rPr lang="he-IL" sz="3600" dirty="0">
                <a:solidFill>
                  <a:srgbClr val="424242"/>
                </a:solidFill>
              </a:rPr>
            </a:br>
            <a:r>
              <a:rPr lang="he-IL" sz="3600" dirty="0">
                <a:solidFill>
                  <a:srgbClr val="424242"/>
                </a:solidFill>
              </a:rPr>
              <a:t>וגל סגול-כהה </a:t>
            </a:r>
          </a:p>
          <a:p>
            <a:pPr marL="0" indent="0">
              <a:buNone/>
            </a:pPr>
            <a:r>
              <a:rPr lang="he-IL" sz="3600" dirty="0">
                <a:solidFill>
                  <a:srgbClr val="424242"/>
                </a:solidFill>
              </a:rPr>
              <a:t>הריע והתיז</a:t>
            </a:r>
            <a:br>
              <a:rPr lang="he-IL" sz="3600" dirty="0">
                <a:solidFill>
                  <a:srgbClr val="424242"/>
                </a:solidFill>
              </a:rPr>
            </a:br>
            <a:endParaRPr lang="he-IL" sz="3600" dirty="0">
              <a:solidFill>
                <a:srgbClr val="424242"/>
              </a:solidFill>
            </a:endParaRPr>
          </a:p>
          <a:p>
            <a:pPr marL="0" indent="0">
              <a:buNone/>
            </a:pPr>
            <a:r>
              <a:rPr lang="he-IL" sz="3600" dirty="0">
                <a:solidFill>
                  <a:srgbClr val="424242"/>
                </a:solidFill>
              </a:rPr>
              <a:t>חשבתי לעצמי</a:t>
            </a:r>
          </a:p>
          <a:p>
            <a:pPr marL="0" indent="0">
              <a:buNone/>
            </a:pPr>
            <a:r>
              <a:rPr lang="he-IL" sz="3600" dirty="0" err="1">
                <a:solidFill>
                  <a:srgbClr val="424242"/>
                </a:solidFill>
              </a:rPr>
              <a:t>הכל</a:t>
            </a:r>
            <a:r>
              <a:rPr lang="he-IL" sz="3600" dirty="0">
                <a:solidFill>
                  <a:srgbClr val="424242"/>
                </a:solidFill>
              </a:rPr>
              <a:t> עוד אפשרי</a:t>
            </a:r>
            <a:br>
              <a:rPr lang="he-IL" sz="3600" dirty="0">
                <a:solidFill>
                  <a:srgbClr val="424242"/>
                </a:solidFill>
              </a:rPr>
            </a:br>
            <a:r>
              <a:rPr lang="he-IL" sz="3600" dirty="0">
                <a:solidFill>
                  <a:srgbClr val="424242"/>
                </a:solidFill>
              </a:rPr>
              <a:t>כל עוד אנחנו כאן שרים</a:t>
            </a:r>
          </a:p>
          <a:p>
            <a:pPr marL="0" indent="0">
              <a:buNone/>
            </a:pPr>
            <a:endParaRPr lang="he-IL" dirty="0"/>
          </a:p>
        </p:txBody>
      </p:sp>
      <p:pic>
        <p:nvPicPr>
          <p:cNvPr id="5" name="תמונה 4">
            <a:extLst>
              <a:ext uri="{FF2B5EF4-FFF2-40B4-BE49-F238E27FC236}">
                <a16:creationId xmlns:a16="http://schemas.microsoft.com/office/drawing/2014/main" id="{6007EE94-35BA-4AD3-94E1-3736309AAAA2}"/>
              </a:ext>
            </a:extLst>
          </p:cNvPr>
          <p:cNvPicPr>
            <a:picLocks noChangeAspect="1"/>
          </p:cNvPicPr>
          <p:nvPr/>
        </p:nvPicPr>
        <p:blipFill>
          <a:blip r:embed="rId4"/>
          <a:stretch>
            <a:fillRect/>
          </a:stretch>
        </p:blipFill>
        <p:spPr>
          <a:xfrm>
            <a:off x="1063023" y="2056829"/>
            <a:ext cx="4897713" cy="3068223"/>
          </a:xfrm>
          <a:prstGeom prst="rect">
            <a:avLst/>
          </a:prstGeom>
          <a:ln>
            <a:noFill/>
          </a:ln>
          <a:effectLst>
            <a:softEdge rad="112500"/>
          </a:effectLst>
        </p:spPr>
      </p:pic>
      <p:sp>
        <p:nvSpPr>
          <p:cNvPr id="13" name="מלבן: פינות מעוגלות 12">
            <a:extLst>
              <a:ext uri="{FF2B5EF4-FFF2-40B4-BE49-F238E27FC236}">
                <a16:creationId xmlns:a16="http://schemas.microsoft.com/office/drawing/2014/main" id="{A128C074-0AF8-483B-A3E0-D82648F90AD0}"/>
              </a:ext>
            </a:extLst>
          </p:cNvPr>
          <p:cNvSpPr/>
          <p:nvPr/>
        </p:nvSpPr>
        <p:spPr>
          <a:xfrm>
            <a:off x="8734567" y="1825625"/>
            <a:ext cx="1151555" cy="612775"/>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2296032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כותרת 8">
            <a:extLst>
              <a:ext uri="{FF2B5EF4-FFF2-40B4-BE49-F238E27FC236}">
                <a16:creationId xmlns:a16="http://schemas.microsoft.com/office/drawing/2014/main" id="{9A308736-8D21-4230-98AB-48D584EEFF07}"/>
              </a:ext>
            </a:extLst>
          </p:cNvPr>
          <p:cNvSpPr>
            <a:spLocks noGrp="1"/>
          </p:cNvSpPr>
          <p:nvPr>
            <p:ph type="title"/>
          </p:nvPr>
        </p:nvSpPr>
        <p:spPr/>
        <p:txBody>
          <a:bodyPr>
            <a:normAutofit fontScale="90000"/>
          </a:bodyPr>
          <a:lstStyle/>
          <a:p>
            <a:r>
              <a:rPr lang="he-IL" sz="4000" b="1" dirty="0"/>
              <a:t>נעמי שמר לוקחת אותנו לטיול בארץ, נבקר יחד במקומות </a:t>
            </a:r>
            <a:br>
              <a:rPr lang="he-IL" sz="4000" b="1" dirty="0"/>
            </a:br>
            <a:r>
              <a:rPr lang="he-IL" sz="4000" b="1" dirty="0"/>
              <a:t>המוזכרים בשיר:</a:t>
            </a:r>
            <a:br>
              <a:rPr lang="he-IL" dirty="0">
                <a:solidFill>
                  <a:schemeClr val="bg1"/>
                </a:solidFill>
              </a:rPr>
            </a:br>
            <a:endParaRPr lang="he-IL" dirty="0"/>
          </a:p>
        </p:txBody>
      </p:sp>
      <p:sp>
        <p:nvSpPr>
          <p:cNvPr id="11" name="מציין מיקום תוכן 10">
            <a:extLst>
              <a:ext uri="{FF2B5EF4-FFF2-40B4-BE49-F238E27FC236}">
                <a16:creationId xmlns:a16="http://schemas.microsoft.com/office/drawing/2014/main" id="{CD3B4D20-6DBC-4E02-A172-5ED7D6F35556}"/>
              </a:ext>
            </a:extLst>
          </p:cNvPr>
          <p:cNvSpPr>
            <a:spLocks noGrp="1"/>
          </p:cNvSpPr>
          <p:nvPr>
            <p:ph idx="1"/>
          </p:nvPr>
        </p:nvSpPr>
        <p:spPr>
          <a:xfrm>
            <a:off x="764628" y="1457739"/>
            <a:ext cx="10515600" cy="4351338"/>
          </a:xfrm>
        </p:spPr>
        <p:txBody>
          <a:bodyPr/>
          <a:lstStyle/>
          <a:p>
            <a:pPr marL="0" indent="0">
              <a:buNone/>
            </a:pPr>
            <a:r>
              <a:rPr lang="he-IL" sz="3600" dirty="0">
                <a:solidFill>
                  <a:srgbClr val="424242"/>
                </a:solidFill>
              </a:rPr>
              <a:t>ראיתי </a:t>
            </a:r>
            <a:r>
              <a:rPr lang="he-IL" sz="3600" dirty="0" err="1">
                <a:solidFill>
                  <a:srgbClr val="424242"/>
                </a:solidFill>
              </a:rPr>
              <a:t>ת'כנרת</a:t>
            </a:r>
            <a:r>
              <a:rPr lang="he-IL" sz="3600" dirty="0">
                <a:solidFill>
                  <a:srgbClr val="424242"/>
                </a:solidFill>
              </a:rPr>
              <a:t> </a:t>
            </a:r>
          </a:p>
          <a:p>
            <a:pPr marL="0" indent="0">
              <a:buNone/>
            </a:pPr>
            <a:r>
              <a:rPr lang="he-IL" sz="3600" dirty="0">
                <a:solidFill>
                  <a:srgbClr val="424242"/>
                </a:solidFill>
              </a:rPr>
              <a:t>סוערת בטורקיז</a:t>
            </a:r>
            <a:br>
              <a:rPr lang="he-IL" sz="3600" dirty="0">
                <a:solidFill>
                  <a:srgbClr val="424242"/>
                </a:solidFill>
              </a:rPr>
            </a:br>
            <a:r>
              <a:rPr lang="he-IL" sz="3600" dirty="0">
                <a:solidFill>
                  <a:srgbClr val="424242"/>
                </a:solidFill>
              </a:rPr>
              <a:t>וגל סגול-כהה</a:t>
            </a:r>
          </a:p>
          <a:p>
            <a:pPr marL="0" indent="0">
              <a:buNone/>
            </a:pPr>
            <a:r>
              <a:rPr lang="he-IL" sz="3600" dirty="0">
                <a:solidFill>
                  <a:srgbClr val="424242"/>
                </a:solidFill>
              </a:rPr>
              <a:t>הריע והתיז</a:t>
            </a:r>
            <a:br>
              <a:rPr lang="he-IL" sz="3600" dirty="0">
                <a:solidFill>
                  <a:srgbClr val="424242"/>
                </a:solidFill>
              </a:rPr>
            </a:br>
            <a:r>
              <a:rPr lang="he-IL" sz="3600" dirty="0">
                <a:solidFill>
                  <a:srgbClr val="424242"/>
                </a:solidFill>
              </a:rPr>
              <a:t>חשבתי לעצמי </a:t>
            </a:r>
          </a:p>
          <a:p>
            <a:pPr marL="0" indent="0">
              <a:buNone/>
            </a:pPr>
            <a:r>
              <a:rPr lang="he-IL" sz="3600" dirty="0" err="1">
                <a:solidFill>
                  <a:srgbClr val="424242"/>
                </a:solidFill>
              </a:rPr>
              <a:t>הכל</a:t>
            </a:r>
            <a:r>
              <a:rPr lang="he-IL" sz="3600" dirty="0">
                <a:solidFill>
                  <a:srgbClr val="424242"/>
                </a:solidFill>
              </a:rPr>
              <a:t> עוד אפשרי</a:t>
            </a:r>
            <a:br>
              <a:rPr lang="he-IL" sz="3600" dirty="0">
                <a:solidFill>
                  <a:srgbClr val="424242"/>
                </a:solidFill>
              </a:rPr>
            </a:br>
            <a:r>
              <a:rPr lang="he-IL" sz="3600" dirty="0">
                <a:solidFill>
                  <a:srgbClr val="424242"/>
                </a:solidFill>
              </a:rPr>
              <a:t>כל עוד אנחנו כאן שרים</a:t>
            </a:r>
          </a:p>
          <a:p>
            <a:pPr marL="0" indent="0">
              <a:buNone/>
            </a:pPr>
            <a:endParaRPr lang="he-IL" dirty="0"/>
          </a:p>
        </p:txBody>
      </p:sp>
      <p:sp>
        <p:nvSpPr>
          <p:cNvPr id="2" name="מלבן: פינות מעוגלות 1">
            <a:extLst>
              <a:ext uri="{FF2B5EF4-FFF2-40B4-BE49-F238E27FC236}">
                <a16:creationId xmlns:a16="http://schemas.microsoft.com/office/drawing/2014/main" id="{FEF87F57-E021-4D68-8F61-BE2149F9B29C}"/>
              </a:ext>
            </a:extLst>
          </p:cNvPr>
          <p:cNvSpPr/>
          <p:nvPr/>
        </p:nvSpPr>
        <p:spPr>
          <a:xfrm>
            <a:off x="2917359" y="5400261"/>
            <a:ext cx="6357281" cy="12878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latin typeface="Calibri" panose="020F0502020204030204" pitchFamily="34" charset="0"/>
                <a:cs typeface="Calibri" panose="020F0502020204030204" pitchFamily="34" charset="0"/>
              </a:rPr>
              <a:t>נעמי שמר חיברה יחדיו שתי מילים מהן? </a:t>
            </a:r>
          </a:p>
          <a:p>
            <a:pPr algn="ctr"/>
            <a:r>
              <a:rPr lang="he-IL" sz="2800" dirty="0">
                <a:latin typeface="Calibri" panose="020F0502020204030204" pitchFamily="34" charset="0"/>
                <a:cs typeface="Calibri" panose="020F0502020204030204" pitchFamily="34" charset="0"/>
              </a:rPr>
              <a:t>מדוע לדעתכם חיברה אותן המשוררת? </a:t>
            </a:r>
          </a:p>
        </p:txBody>
      </p:sp>
      <p:pic>
        <p:nvPicPr>
          <p:cNvPr id="5" name="תמונה 4">
            <a:extLst>
              <a:ext uri="{FF2B5EF4-FFF2-40B4-BE49-F238E27FC236}">
                <a16:creationId xmlns:a16="http://schemas.microsoft.com/office/drawing/2014/main" id="{6007EE94-35BA-4AD3-94E1-3736309AAAA2}"/>
              </a:ext>
            </a:extLst>
          </p:cNvPr>
          <p:cNvPicPr>
            <a:picLocks noChangeAspect="1"/>
          </p:cNvPicPr>
          <p:nvPr/>
        </p:nvPicPr>
        <p:blipFill>
          <a:blip r:embed="rId4"/>
          <a:stretch>
            <a:fillRect/>
          </a:stretch>
        </p:blipFill>
        <p:spPr>
          <a:xfrm>
            <a:off x="138113" y="1457739"/>
            <a:ext cx="4897713" cy="3068223"/>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8639234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EejtqZsz"/>
  <p:tag name="ARTICULATE_SLIDE_THUMBNAIL_REFRESH" val="1"/>
  <p:tag name="ARTICULATE_SLIDE_COUNT" val="6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תבנית שיעור- עברית א-ו 14_06 (1)</Template>
  <TotalTime>15341</TotalTime>
  <Words>4488</Words>
  <Application>Microsoft Office PowerPoint</Application>
  <PresentationFormat>מסך רחב</PresentationFormat>
  <Paragraphs>615</Paragraphs>
  <Slides>67</Slides>
  <Notes>65</Notes>
  <HiddenSlides>0</HiddenSlides>
  <MMClips>4</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67</vt:i4>
      </vt:variant>
    </vt:vector>
  </HeadingPairs>
  <TitlesOfParts>
    <vt:vector size="74" baseType="lpstr">
      <vt:lpstr>Alef</vt:lpstr>
      <vt:lpstr>Arial</vt:lpstr>
      <vt:lpstr>Arial</vt:lpstr>
      <vt:lpstr>Calibri</vt:lpstr>
      <vt:lpstr>David</vt:lpstr>
      <vt:lpstr>Times New Roman</vt:lpstr>
      <vt:lpstr>מצגות חירום</vt:lpstr>
      <vt:lpstr>מצגת של PowerPoint‏</vt:lpstr>
      <vt:lpstr>מה צפוי לנו היום?</vt:lpstr>
      <vt:lpstr>מה להביא לשיעור?</vt:lpstr>
      <vt:lpstr>הכל פתוח – מילים ולחן נעמי שמר</vt:lpstr>
      <vt:lpstr>מצגת של PowerPoint‏</vt:lpstr>
      <vt:lpstr>נעמי שמר לוקחת אותנו לטיול בארץ, נבקר יחד במקומות  המוזכרים בשיר </vt:lpstr>
      <vt:lpstr>נעמי שמר לוקחת אותנו לטיול בארץ, נבקר יחד במקומות  המוזכרים בשיר. </vt:lpstr>
      <vt:lpstr>נעמי שמר לוקחת אותנו לטיול בארץ, נבקר יחד במקומות  המוזכרים בשיר </vt:lpstr>
      <vt:lpstr>נעמי שמר לוקחת אותנו לטיול בארץ, נבקר יחד במקומות  המוזכרים בשיר: </vt:lpstr>
      <vt:lpstr>נעמי שמר לוקחת אותנו לטיול בארץ, נבקר יחד במקומות  המוזכרים בשיר </vt:lpstr>
      <vt:lpstr>נעמי שמר לוקחת אותנו לטיול בארץ, נבקר יחד במקומות  המוזכרים בשיר </vt:lpstr>
      <vt:lpstr>נעמי שמר לוקחת אותנו לטיול בארץ, נבקר יחד במקומות  המוזכרים בשיר </vt:lpstr>
      <vt:lpstr> נעמי שמר מספרת על הולדת השיר</vt:lpstr>
      <vt:lpstr>התגלות הכנרת </vt:lpstr>
      <vt:lpstr>בית ב</vt:lpstr>
      <vt:lpstr>בית ב</vt:lpstr>
      <vt:lpstr>סכר דגניה </vt:lpstr>
      <vt:lpstr>סכר דגניה </vt:lpstr>
      <vt:lpstr>ומה הקשר בין השיר "הכל פתוח" והסכר? </vt:lpstr>
      <vt:lpstr>מפלס הכנרת </vt:lpstr>
      <vt:lpstr>בית ב</vt:lpstr>
      <vt:lpstr>בית ב</vt:lpstr>
      <vt:lpstr>בית ב</vt:lpstr>
      <vt:lpstr>בית ג</vt:lpstr>
      <vt:lpstr>בית ג</vt:lpstr>
      <vt:lpstr>בית ג</vt:lpstr>
      <vt:lpstr>בית ג</vt:lpstr>
      <vt:lpstr>בית ד</vt:lpstr>
      <vt:lpstr>בית ד</vt:lpstr>
      <vt:lpstr>בית ד</vt:lpstr>
      <vt:lpstr>בית ד</vt:lpstr>
      <vt:lpstr>בית ד</vt:lpstr>
      <vt:lpstr>בית ד</vt:lpstr>
      <vt:lpstr>בית ד</vt:lpstr>
      <vt:lpstr>בית ד</vt:lpstr>
      <vt:lpstr>בית ד</vt:lpstr>
      <vt:lpstr>השיר על מפת ארץ ישראל </vt:lpstr>
      <vt:lpstr>מצגת של PowerPoint‏</vt:lpstr>
      <vt:lpstr>מצגת של PowerPoint‏</vt:lpstr>
      <vt:lpstr>מצגת של PowerPoint‏</vt:lpstr>
      <vt:lpstr>בחן את עצמך. </vt:lpstr>
      <vt:lpstr>שאלה ראשונה: </vt:lpstr>
      <vt:lpstr>שאלה ראשונה: </vt:lpstr>
      <vt:lpstr>שאלה שניה</vt:lpstr>
      <vt:lpstr>שאלה שניה</vt:lpstr>
      <vt:lpstr>מעט על הביוגרפיה של נעמי שמר</vt:lpstr>
      <vt:lpstr>שאלה שלישית </vt:lpstr>
      <vt:lpstr>שאלה שלישית </vt:lpstr>
      <vt:lpstr>שאלה רביעית </vt:lpstr>
      <vt:lpstr>שאלה רביעית </vt:lpstr>
      <vt:lpstr>שאלה חמישית</vt:lpstr>
      <vt:lpstr>שאלה חמישית</vt:lpstr>
      <vt:lpstr>בחנו את עצמכם. </vt:lpstr>
      <vt:lpstr>מצגת של PowerPoint‏</vt:lpstr>
      <vt:lpstr>שירים שכתבה נעמי שמר שלוקחים אותנו לטיול בארץ</vt:lpstr>
      <vt:lpstr>הבית החוזר-הפזמון :</vt:lpstr>
      <vt:lpstr>הכל פתוח – מילים ומנגינה נעמי שמר</vt:lpstr>
      <vt:lpstr>השוואה </vt:lpstr>
      <vt:lpstr>השוואה </vt:lpstr>
      <vt:lpstr>מהי התשובה שנעמי שמר נותנת לשאלה "אולי הכל פתוח"?</vt:lpstr>
      <vt:lpstr>הכל פתוח – מילים ולחן נעמי שמר</vt:lpstr>
      <vt:lpstr> עוד אנחנו כאן שרים</vt:lpstr>
      <vt:lpstr> עוד אנחנו כאן שרים</vt:lpstr>
      <vt:lpstr>מה משפר לך את מצב הרוח? </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efrat</cp:lastModifiedBy>
  <cp:revision>622</cp:revision>
  <dcterms:created xsi:type="dcterms:W3CDTF">2020-03-11T07:11:19Z</dcterms:created>
  <dcterms:modified xsi:type="dcterms:W3CDTF">2020-08-12T13:05:12Z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275776E7-0348-4301-95DB-29240832C28F</vt:lpwstr>
  </property>
  <property fmtid="{D5CDD505-2E9C-101B-9397-08002B2CF9AE}" pid="3" name="ArticulatePath">
    <vt:lpwstr>הכל_פתוח_סופי (1)</vt:lpwstr>
  </property>
</Properties>
</file>