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1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51"/>
  </p:notesMasterIdLst>
  <p:sldIdLst>
    <p:sldId id="282" r:id="rId2"/>
    <p:sldId id="268" r:id="rId3"/>
    <p:sldId id="269" r:id="rId4"/>
    <p:sldId id="359" r:id="rId5"/>
    <p:sldId id="412" r:id="rId6"/>
    <p:sldId id="368" r:id="rId7"/>
    <p:sldId id="380" r:id="rId8"/>
    <p:sldId id="411" r:id="rId9"/>
    <p:sldId id="323" r:id="rId10"/>
    <p:sldId id="305" r:id="rId11"/>
    <p:sldId id="372" r:id="rId12"/>
    <p:sldId id="371" r:id="rId13"/>
    <p:sldId id="373" r:id="rId14"/>
    <p:sldId id="370" r:id="rId15"/>
    <p:sldId id="375" r:id="rId16"/>
    <p:sldId id="376" r:id="rId17"/>
    <p:sldId id="378" r:id="rId18"/>
    <p:sldId id="379" r:id="rId19"/>
    <p:sldId id="360" r:id="rId20"/>
    <p:sldId id="382" r:id="rId21"/>
    <p:sldId id="383" r:id="rId22"/>
    <p:sldId id="384" r:id="rId23"/>
    <p:sldId id="387" r:id="rId24"/>
    <p:sldId id="418" r:id="rId25"/>
    <p:sldId id="423" r:id="rId26"/>
    <p:sldId id="389" r:id="rId27"/>
    <p:sldId id="390" r:id="rId28"/>
    <p:sldId id="391" r:id="rId29"/>
    <p:sldId id="408" r:id="rId30"/>
    <p:sldId id="420" r:id="rId31"/>
    <p:sldId id="421" r:id="rId32"/>
    <p:sldId id="422" r:id="rId33"/>
    <p:sldId id="409" r:id="rId34"/>
    <p:sldId id="405" r:id="rId35"/>
    <p:sldId id="396" r:id="rId36"/>
    <p:sldId id="397" r:id="rId37"/>
    <p:sldId id="398" r:id="rId38"/>
    <p:sldId id="399" r:id="rId39"/>
    <p:sldId id="413" r:id="rId40"/>
    <p:sldId id="400" r:id="rId41"/>
    <p:sldId id="401" r:id="rId42"/>
    <p:sldId id="414" r:id="rId43"/>
    <p:sldId id="415" r:id="rId44"/>
    <p:sldId id="407" r:id="rId45"/>
    <p:sldId id="404" r:id="rId46"/>
    <p:sldId id="410" r:id="rId47"/>
    <p:sldId id="417" r:id="rId48"/>
    <p:sldId id="298" r:id="rId49"/>
    <p:sldId id="281" r:id="rId5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אורי" initials="א" lastIdx="8" clrIdx="0">
    <p:extLst>
      <p:ext uri="{19B8F6BF-5375-455C-9EA6-DF929625EA0E}">
        <p15:presenceInfo xmlns:p15="http://schemas.microsoft.com/office/powerpoint/2012/main" userId="אורי" providerId="None"/>
      </p:ext>
    </p:extLst>
  </p:cmAuthor>
  <p:cmAuthor id="2" name="sigis" initials="s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DDFFF9"/>
    <a:srgbClr val="99CCFF"/>
    <a:srgbClr val="FFFFFF"/>
    <a:srgbClr val="9900FF"/>
    <a:srgbClr val="4285E3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0476" autoAdjust="0"/>
  </p:normalViewPr>
  <p:slideViewPr>
    <p:cSldViewPr snapToGrid="0" snapToObjects="1" showGuides="1">
      <p:cViewPr>
        <p:scale>
          <a:sx n="75" d="100"/>
          <a:sy n="75" d="100"/>
        </p:scale>
        <p:origin x="1308" y="112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אוהב אנשים</c:v>
                </c:pt>
                <c:pt idx="1">
                  <c:v>סבלני, רגוע</c:v>
                </c:pt>
                <c:pt idx="2">
                  <c:v>חייכן, מסביר פנים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</c:v>
                </c:pt>
                <c:pt idx="1">
                  <c:v>8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05-45BC-889F-31D53DC9D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828800"/>
        <c:axId val="205861632"/>
        <c:axId val="0"/>
      </c:bar3DChart>
      <c:catAx>
        <c:axId val="202828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600"/>
            </a:pPr>
            <a:endParaRPr lang="he-IL"/>
          </a:p>
        </c:txPr>
        <c:crossAx val="205861632"/>
        <c:crosses val="autoZero"/>
        <c:auto val="1"/>
        <c:lblAlgn val="ctr"/>
        <c:lblOffset val="100"/>
        <c:noMultiLvlLbl val="0"/>
      </c:catAx>
      <c:valAx>
        <c:axId val="205861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2828800"/>
        <c:crosses val="autoZero"/>
        <c:crossBetween val="between"/>
      </c:valAx>
      <c:spPr>
        <a:solidFill>
          <a:srgbClr val="EBEBEB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11/08/2020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vector/cartoon-children-avatar-set-gm827161338-134499043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כתבנו</a:t>
            </a: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הרבה מאוד שאלות. </a:t>
            </a: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מה עושים?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קראנו את השאלות, השוונו – וראינו שיש שאלות שחוזרות  על עצמן, אספנו את כל השאלות לרשימה אחת. ערכנו</a:t>
            </a: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דיון ובחרנו שאלה מנחה.</a:t>
            </a:r>
            <a:endParaRPr lang="he-I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5032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בחרנו שאלה מנחה – האם </a:t>
            </a:r>
            <a:r>
              <a:rPr lang="he-IL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השאלה שכתבנו תעזור </a:t>
            </a: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לנו להבין את תפקיד / המקצוע  של הספרנית? </a:t>
            </a:r>
            <a:r>
              <a:rPr lang="he-IL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השאלה המנחה תסייע </a:t>
            </a: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לנו לבדוק האם השאלה בשאלון היא הכרחית או לא.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בואו נתנסה בדוגמה</a:t>
            </a:r>
            <a:endParaRPr lang="he-I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5032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כולנו כתבנו שאלות הקשורות בבחירת המקצוע.  בדקנו מול השאלה המנחה וראינו כי השאלה על בחירת המקצוע </a:t>
            </a:r>
            <a:r>
              <a:rPr lang="he-IL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היא אכן חשובה ותסייע </a:t>
            </a: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לנו להבין את תפקיד הספרנ/ית.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5032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לאחר מכן בחרנו </a:t>
            </a:r>
            <a:r>
              <a:rPr lang="he-IL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בניסוח הברור ביותר -  השאלה </a:t>
            </a: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"מדוע בחרת להיות ספרנ/ית?" </a:t>
            </a:r>
            <a:r>
              <a:rPr lang="he-IL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היא </a:t>
            </a: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מנוסחת היטב וברורה</a:t>
            </a:r>
            <a:r>
              <a:rPr lang="he-IL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. מוזכר בה המקצוע ( ולא באיזכור רומז "זה") </a:t>
            </a:r>
            <a:endParaRPr lang="he-IL" sz="120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דוגמה נוספת לשימוש בשאלה המנחה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5032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>
                <a:latin typeface="Calibri" panose="020F0502020204030204" pitchFamily="34" charset="0"/>
                <a:cs typeface="Calibri" panose="020F0502020204030204" pitchFamily="34" charset="0"/>
              </a:rPr>
              <a:t>ומה לגביי השאלות הללו? הקראת השאלות. 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5032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>
                <a:latin typeface="Calibri" panose="020F0502020204030204" pitchFamily="34" charset="0"/>
                <a:cs typeface="Calibri" panose="020F0502020204030204" pitchFamily="34" charset="0"/>
              </a:rPr>
              <a:t>נעזרנו בשאלה המנחה ובדקנו האם שאלות אלה</a:t>
            </a:r>
            <a:r>
              <a:rPr lang="he-IL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יסייעו לנו להבין טוב יותר את תפקיד הספרנית.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לאחר דיון הבנו ששאלות אלו לא יסייעו לנו ולכן החלטנו לוותר עליהן.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5032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הקראה של השאלות.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140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המשך הקראת השאלות.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4707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כפי</a:t>
            </a:r>
            <a:r>
              <a:rPr lang="he-IL" baseline="0" dirty="0" smtClean="0"/>
              <a:t> שראינו בהגדרת השאלון- השאלות צריכות להיות מסודרות בסדר מסויים שעליו מחליטים מראש. בחרנו לארגן את השאלות בקבוצות. נבקש אתכם תלמידים למיין את השאלות לפי נושאים.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4712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הקראה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4196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נתחיל ב….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נמשיך בלגלות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נתנסה ב…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התרגול / התנסות)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נסכם 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הנה המיון שלנו. הקראת הנושאים + דוגמה לשאלה מכל נושא.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2486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8857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תודה לכל 32 הספרנים/יות</a:t>
            </a:r>
            <a:r>
              <a:rPr lang="he-IL" baseline="0" dirty="0"/>
              <a:t> שענו על השאלון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1241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זו שאלה שסיקרנה אותנו מאוד. בחרנו לקרוא את התשובות</a:t>
            </a:r>
            <a:r>
              <a:rPr lang="he-IL" baseline="0" dirty="0"/>
              <a:t> לשאלה זו. לפניכם חלק מהתשובות שקיבלנו. קראו חלק מהתשובות ונסו לזהות – האם </a:t>
            </a:r>
            <a:r>
              <a:rPr lang="he-IL" baseline="0" dirty="0" smtClean="0"/>
              <a:t>הספרנים/יות אהבו </a:t>
            </a:r>
            <a:r>
              <a:rPr lang="he-IL" baseline="0" dirty="0"/>
              <a:t>לקרוא? השהיה.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ממבט ומסריקת התשובות ניתן לזהות כי רוב הספרנימ/יות  אהבו לקרוא בצעירותם.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הופתענו לראות שמעט</a:t>
            </a:r>
            <a:r>
              <a:rPr lang="he-IL" baseline="0" dirty="0" smtClean="0"/>
              <a:t> מאוד ספרנים/</a:t>
            </a:r>
            <a:r>
              <a:rPr lang="he-IL" baseline="0" dirty="0" err="1" smtClean="0"/>
              <a:t>יות</a:t>
            </a:r>
            <a:r>
              <a:rPr lang="he-IL" baseline="0" dirty="0" smtClean="0"/>
              <a:t> לא אהבו לקרוא בצעירותם.</a:t>
            </a:r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3979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מה ניתן </a:t>
            </a:r>
            <a:r>
              <a:rPr lang="he-IL" dirty="0" smtClean="0"/>
              <a:t>להבין מהתשובות לשאלה זו על תפקיד הספרני/ת </a:t>
            </a:r>
            <a:r>
              <a:rPr lang="he-IL" dirty="0"/>
              <a:t>? כתבו</a:t>
            </a:r>
            <a:r>
              <a:rPr lang="he-IL" baseline="0" dirty="0"/>
              <a:t> מסקנה על התפקיד במחברת.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המסקנה שכתבו תלמידי קבוצת כלנית היא - רוב הספרנים אהבו לקרוא ספרים בילדותם.</a:t>
            </a:r>
            <a:r>
              <a:rPr lang="he-IL" baseline="0" dirty="0" smtClean="0"/>
              <a:t> כנראה ניתן למצוא קשר בין </a:t>
            </a:r>
            <a:r>
              <a:rPr lang="he-IL" baseline="0" dirty="0"/>
              <a:t>אהבה מגיל </a:t>
            </a:r>
            <a:r>
              <a:rPr lang="he-IL" baseline="0" dirty="0" smtClean="0"/>
              <a:t>צעיר- אהבת הקריאה והספר </a:t>
            </a:r>
            <a:r>
              <a:rPr lang="he-IL" baseline="0" dirty="0"/>
              <a:t>למקצוע </a:t>
            </a:r>
            <a:r>
              <a:rPr lang="he-IL" baseline="0" dirty="0" smtClean="0"/>
              <a:t>היום.</a:t>
            </a:r>
            <a:endParaRPr lang="he-IL" baseline="0" dirty="0"/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השאלה הבאה אותה </a:t>
            </a:r>
            <a:r>
              <a:rPr lang="he-IL" dirty="0" smtClean="0"/>
              <a:t>בדקנו- מדוע בחרת להיות ספרנ/ית</a:t>
            </a:r>
          </a:p>
          <a:p>
            <a:pPr algn="r" rtl="1"/>
            <a:r>
              <a:rPr lang="he-IL" dirty="0" smtClean="0"/>
              <a:t>קראו </a:t>
            </a:r>
            <a:r>
              <a:rPr lang="he-IL" dirty="0"/>
              <a:t>את התשובות. נסו</a:t>
            </a:r>
            <a:r>
              <a:rPr lang="he-IL" baseline="0" dirty="0"/>
              <a:t> </a:t>
            </a:r>
            <a:r>
              <a:rPr lang="he-IL" dirty="0"/>
              <a:t>למצוא תשובות</a:t>
            </a:r>
            <a:r>
              <a:rPr lang="he-IL" baseline="0" dirty="0"/>
              <a:t> </a:t>
            </a:r>
            <a:r>
              <a:rPr lang="he-IL" baseline="0" dirty="0" smtClean="0"/>
              <a:t>חוזרות. </a:t>
            </a:r>
            <a:endParaRPr lang="he-IL" dirty="0"/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גם ילדי קבוצת כלנית בדקו את התשובות </a:t>
            </a:r>
            <a:r>
              <a:rPr lang="he-IL" baseline="0" dirty="0" smtClean="0"/>
              <a:t> וראינו שרוב התשובות </a:t>
            </a:r>
            <a:r>
              <a:rPr lang="he-IL" dirty="0" smtClean="0"/>
              <a:t>עוסקות באהבת</a:t>
            </a:r>
            <a:r>
              <a:rPr lang="he-IL" baseline="0" dirty="0" smtClean="0"/>
              <a:t> הקריאה והספר, אח"כ אהבת האדם ואח"כ הרחבת הדעת.</a:t>
            </a:r>
            <a:endParaRPr lang="he-IL" dirty="0"/>
          </a:p>
          <a:p>
            <a:pPr algn="r" rtl="1"/>
            <a:r>
              <a:rPr lang="he-IL" dirty="0"/>
              <a:t> איך גילנו זאת?</a:t>
            </a:r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קראנו את כל התשובות. מצאנו שהתשובה " אוהב ספרים" או "אוהבת לקרוא" חזרה במספר תשובות. בחרנו בכל התשובות להדגיש אותה באדום.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קראנו שוב את התשובות ומצאנו כי כי בתשובות רבות חוזר ההיבט של אהבת האדם- לקרוא דוגמאות. הדגשנו זאת בתכלת.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וגם אהבת הידע והרחבת הדעת היתה בחלק מהתשובות ואותה הדגשנו בירוק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ובכן- לאחר שעברנו</a:t>
            </a:r>
            <a:r>
              <a:rPr lang="he-IL" baseline="0" dirty="0"/>
              <a:t> על כל התשובות אלו הם הממצאים.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מה ניתן להבין ? כתבו</a:t>
            </a:r>
            <a:r>
              <a:rPr lang="he-IL" baseline="0" dirty="0"/>
              <a:t> מסקנה על התפקיד במחברת.</a:t>
            </a:r>
          </a:p>
          <a:p>
            <a:pPr algn="r" rtl="1"/>
            <a:r>
              <a:rPr lang="he-IL" dirty="0"/>
              <a:t>הספרנים השתמשו במילה "אהבה" </a:t>
            </a:r>
            <a:r>
              <a:rPr lang="he-IL" dirty="0" smtClean="0"/>
              <a:t>כשהסבירו את </a:t>
            </a:r>
            <a:r>
              <a:rPr lang="he-IL" dirty="0"/>
              <a:t>הבחירה שלהם להיות בתפקיד. המילה "אהבה/ אוהב....חזרה  כ- 30 פעם</a:t>
            </a:r>
            <a:r>
              <a:rPr lang="he-IL" dirty="0" smtClean="0"/>
              <a:t>.</a:t>
            </a:r>
          </a:p>
          <a:p>
            <a:pPr algn="r" rtl="1"/>
            <a:r>
              <a:rPr lang="he-IL" dirty="0" smtClean="0"/>
              <a:t> ניתן לראות את הקשר בין אהבה כילדים – לקריא ולספר ובין בחירת המקצוע.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ועכשיו – נסו אתם לענות מהכרותכם עם הספרנ/ית</a:t>
            </a:r>
            <a:r>
              <a:rPr lang="he-IL" baseline="0" dirty="0"/>
              <a:t> בבית ספרכם, בספריה העירונית.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אלו מספר דוגמאות לפעולות</a:t>
            </a:r>
            <a:r>
              <a:rPr lang="he-IL" baseline="0" dirty="0"/>
              <a:t> </a:t>
            </a:r>
            <a:r>
              <a:rPr lang="he-IL" dirty="0"/>
              <a:t>שציינו הספרנים כשענו על השאלה. נקרא ביחד.</a:t>
            </a:r>
          </a:p>
          <a:p>
            <a:pPr algn="r" rtl="1"/>
            <a:r>
              <a:rPr lang="he-IL" dirty="0"/>
              <a:t>אספנו מהתשובות את שמות הפעולה</a:t>
            </a:r>
            <a:r>
              <a:rPr lang="he-IL" baseline="0" dirty="0"/>
              <a:t> והדגשנו אותם. הקראה רק של שמות הפעולה.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הנה כל  שמות הפעולה. הקראה. </a:t>
            </a:r>
          </a:p>
          <a:p>
            <a:pPr algn="r" rtl="1"/>
            <a:r>
              <a:rPr lang="he-IL" dirty="0"/>
              <a:t>חלק משמות הפעולה מאוד ברורים לי בהקשר לעבודת הספרנ/ית כמו למשל – לשוחח עם אנשים על ספרים, להמליץ להם על ספרים, לעטוף- ספרים,</a:t>
            </a:r>
          </a:p>
          <a:p>
            <a:pPr algn="r" rtl="1"/>
            <a:r>
              <a:rPr lang="he-IL" dirty="0"/>
              <a:t>אבל למה מתכוונים הספרנים</a:t>
            </a:r>
            <a:r>
              <a:rPr lang="he-IL" baseline="0" dirty="0"/>
              <a:t> כשהם אומרים – לעודד? ליזום?  ,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חשבו מה אומרת</a:t>
            </a:r>
            <a:r>
              <a:rPr lang="he-IL" baseline="0" dirty="0"/>
              <a:t> הפעולה לגביי הספרנים – משפט לעודד – את מה ? את מי? </a:t>
            </a:r>
          </a:p>
          <a:p>
            <a:pPr algn="r" rtl="1"/>
            <a:r>
              <a:rPr lang="he-IL" baseline="0" dirty="0"/>
              <a:t>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מתוך</a:t>
            </a:r>
            <a:r>
              <a:rPr lang="he-IL" baseline="0" dirty="0"/>
              <a:t> תשובות הספרנים שקיבלנו.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הצגת סיפור המקרה. הקראה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75054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נסכם מכך</a:t>
            </a:r>
            <a:r>
              <a:rPr lang="he-IL" baseline="0" dirty="0" smtClean="0"/>
              <a:t> לךגביי תפקיד הספרנ/ית. – הקררא- מה למדנו.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איסוף התשובות – עברנו על התשובות, הדגשנו</a:t>
            </a:r>
            <a:r>
              <a:rPr lang="he-IL" baseline="0" dirty="0"/>
              <a:t> את התכונות, מצאנו תכונות חוזרות, ערכנו רשימה של התכונות ובסוף ספרנו ויצרנו דיאגרמה. הסבר על הדיאגרמה.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הקראה של המסקנה – יצירת הקשר בין ההכללה  –יחסים בין בני</a:t>
            </a:r>
            <a:r>
              <a:rPr lang="he-IL" baseline="0" dirty="0" smtClean="0"/>
              <a:t> אדם </a:t>
            </a:r>
            <a:r>
              <a:rPr lang="he-IL" dirty="0" smtClean="0"/>
              <a:t>- אוהב אנשים,</a:t>
            </a:r>
            <a:r>
              <a:rPr lang="he-IL" baseline="0" dirty="0" smtClean="0"/>
              <a:t> תקשורת טובה- סבלני,רגוע, חייכן  ומסביר פנים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נקודות</a:t>
            </a:r>
            <a:r>
              <a:rPr lang="he-IL" baseline="0" dirty="0" smtClean="0"/>
              <a:t> לדיון ומחשבה בכיתה. אפשר לדון עם חבר, אפשר לבחור שאלה ולפתוח קובץ שיתופי.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מציגה</a:t>
            </a:r>
            <a:r>
              <a:rPr lang="he-IL" baseline="0" dirty="0"/>
              <a:t> ספרים-בנושא ספרים / ספרייה וקריאה</a:t>
            </a:r>
            <a:r>
              <a:rPr lang="he-IL" baseline="0" dirty="0" smtClean="0"/>
              <a:t>. דגש על תפקיד הספרנ/ית בכל ספר.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11234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dirty="0">
                <a:hlinkClick r:id="rId3"/>
              </a:rPr>
              <a:t>https://www.istockphoto.com/vector/cartoon-children-avatar-set-gm827161338-134499043</a:t>
            </a:r>
            <a:endParaRPr lang="he-IL" dirty="0"/>
          </a:p>
          <a:p>
            <a:pPr algn="r" rtl="1"/>
            <a:r>
              <a:rPr lang="he-IL" dirty="0"/>
              <a:t>זוהי קבוצת כלנית. ילדי הקבוצה אוהבים מאוד לקרוא, הם מבקרים בסיפרייה השכונתית לפחות פעם בשבוע ולכן הם בחרו</a:t>
            </a:r>
            <a:r>
              <a:rPr lang="he-IL" baseline="0" dirty="0"/>
              <a:t> לחקור את מקצוע הספרן /ית באמצעות שאלון.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580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הקראה והסבר.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4332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במילה </a:t>
            </a:r>
            <a:r>
              <a:rPr lang="he-IL" dirty="0"/>
              <a:t>שאלון שורש</a:t>
            </a:r>
            <a:r>
              <a:rPr lang="he-IL" baseline="0" dirty="0"/>
              <a:t> המילה הוא ש.א.ל.</a:t>
            </a:r>
          </a:p>
          <a:p>
            <a:pPr algn="r" rtl="1"/>
            <a:r>
              <a:rPr lang="he-IL" baseline="0" dirty="0"/>
              <a:t>אתם ודאי מכירים מילים נוספות משורש זה כמו: שאלה,משאל,  שאילתא- שאלה פומבית המופנית לרשות או גוף ציבורי, </a:t>
            </a:r>
          </a:p>
          <a:p>
            <a:pPr algn="r" rtl="1"/>
            <a:r>
              <a:rPr lang="he-IL" baseline="0" dirty="0"/>
              <a:t>המילה שאלון מורכבת </a:t>
            </a:r>
            <a:r>
              <a:rPr lang="he-IL" baseline="0" dirty="0" smtClean="0"/>
              <a:t>משורש </a:t>
            </a:r>
            <a:r>
              <a:rPr lang="he-IL" baseline="0" dirty="0"/>
              <a:t>ש.א.ל.+ סיומת ון . (כמו המילה –תקנון- קובץ/סדרת תקנות.שאלון- קובץ / סדרת שאלות)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433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קבוצת כלנית מציגה את היתרונות שבשימוש</a:t>
            </a:r>
            <a:r>
              <a:rPr lang="he-IL" baseline="0" dirty="0"/>
              <a:t> בשאלון. הקראה +הסבר.</a:t>
            </a:r>
          </a:p>
          <a:p>
            <a:pPr algn="r" rtl="1"/>
            <a:r>
              <a:rPr lang="he-IL" baseline="0" dirty="0"/>
              <a:t>הרחבה: </a:t>
            </a:r>
          </a:p>
          <a:p>
            <a:pPr algn="r" rtl="1"/>
            <a:r>
              <a:rPr lang="he-IL" baseline="0" dirty="0"/>
              <a:t>ניתן לערוך שאלון באופן ישיר- פנים אל פנים, מקוון, טלפוני.</a:t>
            </a:r>
          </a:p>
          <a:p>
            <a:pPr algn="r" rtl="1"/>
            <a:r>
              <a:rPr lang="he-IL" baseline="0" dirty="0"/>
              <a:t>סוגיי שאלות – שאלה פתוחה/ סגורה, היגדים – מסכים או לא מסכים.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433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כל אחד מאיתנו, מור, יניא , נגה</a:t>
            </a:r>
            <a:r>
              <a:rPr lang="he-IL" baseline="0" dirty="0"/>
              <a:t> והדר ערך רשימת שאלות.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240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2" r:id="rId2"/>
    <p:sldLayoutId id="2147483650" r:id="rId3"/>
    <p:sldLayoutId id="2147483653" r:id="rId4"/>
    <p:sldLayoutId id="2147483666" r:id="rId5"/>
    <p:sldLayoutId id="2147483652" r:id="rId6"/>
    <p:sldLayoutId id="2147483667" r:id="rId7"/>
    <p:sldLayoutId id="2147483669" r:id="rId8"/>
    <p:sldLayoutId id="2147483670" r:id="rId9"/>
    <p:sldLayoutId id="2147483671" r:id="rId10"/>
    <p:sldLayoutId id="2147483668" r:id="rId11"/>
    <p:sldLayoutId id="2147483665" r:id="rId12"/>
    <p:sldLayoutId id="2147483657" r:id="rId13"/>
    <p:sldLayoutId id="2147483664" r:id="rId14"/>
    <p:sldLayoutId id="2147483661" r:id="rId15"/>
    <p:sldLayoutId id="2147483649" r:id="rId16"/>
    <p:sldLayoutId id="2147483663" r:id="rId17"/>
    <p:sldLayoutId id="2147483673" r:id="rId18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Arbcom_ru_ready.svg" TargetMode="Externa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rbcom_ru_ready.svg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Arbcom_ru_ready.svg" TargetMode="Externa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rbcom_ru_ready.sv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rbcom_ru_ready.sv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e-IL" dirty="0"/>
              <a:t>שיעור עברית לכיתה ג'</a:t>
            </a:r>
            <a:endParaRPr lang="x-none" dirty="0"/>
          </a:p>
          <a:p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5147207" cy="649357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נושא השיעור: להיות </a:t>
            </a:r>
            <a:r>
              <a:rPr lang="he-IL" dirty="0" err="1"/>
              <a:t>ספרנ</a:t>
            </a:r>
            <a:r>
              <a:rPr lang="he-IL" dirty="0"/>
              <a:t>/</a:t>
            </a:r>
            <a:r>
              <a:rPr lang="he-IL" dirty="0" err="1"/>
              <a:t>ית</a:t>
            </a:r>
            <a:endParaRPr lang="x-none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dirty="0"/>
              <a:t>עם המורה: סיגי שם-טוב</a:t>
            </a:r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תמונה 27">
            <a:extLst>
              <a:ext uri="{FF2B5EF4-FFF2-40B4-BE49-F238E27FC236}">
                <a16:creationId xmlns:a16="http://schemas.microsoft.com/office/drawing/2014/main" id="{0FCEA41B-0FB3-4435-B2E5-013A3674BB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174" y="3158454"/>
            <a:ext cx="1262530" cy="1539670"/>
          </a:xfrm>
          <a:prstGeom prst="rect">
            <a:avLst/>
          </a:prstGeom>
        </p:spPr>
      </p:pic>
      <p:sp>
        <p:nvSpPr>
          <p:cNvPr id="31" name="בועת דיבור: אליפסה 30">
            <a:extLst>
              <a:ext uri="{FF2B5EF4-FFF2-40B4-BE49-F238E27FC236}">
                <a16:creationId xmlns:a16="http://schemas.microsoft.com/office/drawing/2014/main" id="{B7F20B85-3ADD-411C-AC5D-A1B32E0E641A}"/>
              </a:ext>
            </a:extLst>
          </p:cNvPr>
          <p:cNvSpPr/>
          <p:nvPr/>
        </p:nvSpPr>
        <p:spPr>
          <a:xfrm>
            <a:off x="4149291" y="2194561"/>
            <a:ext cx="5129463" cy="3232154"/>
          </a:xfrm>
          <a:prstGeom prst="wedgeEllipseCallout">
            <a:avLst>
              <a:gd name="adj1" fmla="val -70641"/>
              <a:gd name="adj2" fmla="val 602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32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קראנו</a:t>
            </a:r>
          </a:p>
          <a:p>
            <a:pPr algn="ctr" rtl="1"/>
            <a:r>
              <a:rPr lang="he-IL" sz="32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השווינו</a:t>
            </a:r>
          </a:p>
          <a:p>
            <a:pPr algn="ctr" rtl="1"/>
            <a:r>
              <a:rPr lang="he-IL" sz="32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אספנו</a:t>
            </a:r>
          </a:p>
        </p:txBody>
      </p:sp>
      <p:sp>
        <p:nvSpPr>
          <p:cNvPr id="17" name="כותרת 2">
            <a:extLst>
              <a:ext uri="{FF2B5EF4-FFF2-40B4-BE49-F238E27FC236}">
                <a16:creationId xmlns:a16="http://schemas.microsoft.com/office/drawing/2014/main" id="{6A1026D9-7A74-4056-B889-3D33BA3D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</p:spPr>
        <p:txBody>
          <a:bodyPr/>
          <a:lstStyle/>
          <a:p>
            <a:pPr algn="ctr"/>
            <a:r>
              <a:rPr lang="he-IL" dirty="0"/>
              <a:t>מה עושים עם כל כך הרבה שאלות? </a:t>
            </a:r>
          </a:p>
        </p:txBody>
      </p:sp>
    </p:spTree>
    <p:extLst>
      <p:ext uri="{BB962C8B-B14F-4D97-AF65-F5344CB8AC3E}">
        <p14:creationId xmlns:p14="http://schemas.microsoft.com/office/powerpoint/2010/main" val="12858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כותרת 2">
            <a:extLst>
              <a:ext uri="{FF2B5EF4-FFF2-40B4-BE49-F238E27FC236}">
                <a16:creationId xmlns:a16="http://schemas.microsoft.com/office/drawing/2014/main" id="{6A1026D9-7A74-4056-B889-3D33BA3D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</p:spPr>
        <p:txBody>
          <a:bodyPr/>
          <a:lstStyle/>
          <a:p>
            <a:pPr algn="ctr"/>
            <a:r>
              <a:rPr lang="he-IL" dirty="0"/>
              <a:t>שאלה מנחה</a:t>
            </a:r>
          </a:p>
        </p:txBody>
      </p:sp>
      <p:sp>
        <p:nvSpPr>
          <p:cNvPr id="2" name="Folded Corner 1"/>
          <p:cNvSpPr/>
          <p:nvPr/>
        </p:nvSpPr>
        <p:spPr>
          <a:xfrm>
            <a:off x="4812631" y="2184935"/>
            <a:ext cx="3696101" cy="3493970"/>
          </a:xfrm>
          <a:prstGeom prst="foldedCorner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he-IL" sz="32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האם השאלה תעזור לנו להבין את תפקיד הספרנ/ית? </a:t>
            </a:r>
          </a:p>
        </p:txBody>
      </p:sp>
    </p:spTree>
    <p:extLst>
      <p:ext uri="{BB962C8B-B14F-4D97-AF65-F5344CB8AC3E}">
        <p14:creationId xmlns:p14="http://schemas.microsoft.com/office/powerpoint/2010/main" val="35023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AAFAD87-7A19-45CA-BB75-DC5A27265042}"/>
              </a:ext>
            </a:extLst>
          </p:cNvPr>
          <p:cNvSpPr txBox="1"/>
          <p:nvPr/>
        </p:nvSpPr>
        <p:spPr>
          <a:xfrm>
            <a:off x="4543124" y="2110850"/>
            <a:ext cx="5847355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200000"/>
              </a:lnSpc>
            </a:pP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מור:</a:t>
            </a: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מדוע בחרת במקצוע זה?</a:t>
            </a:r>
          </a:p>
          <a:p>
            <a:pPr algn="r">
              <a:lnSpc>
                <a:spcPct val="200000"/>
              </a:lnSpc>
            </a:pP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הדר: </a:t>
            </a:r>
            <a:r>
              <a:rPr lang="he-I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מדוע בחרת להיות ספרנ/ית?</a:t>
            </a:r>
          </a:p>
          <a:p>
            <a:pPr algn="r">
              <a:lnSpc>
                <a:spcPct val="200000"/>
              </a:lnSpc>
            </a:pP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ינאי: </a:t>
            </a:r>
            <a:r>
              <a:rPr lang="he-I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למה נהיית ספרנ/ית?</a:t>
            </a:r>
          </a:p>
          <a:p>
            <a:pPr algn="r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0FCEA41B-0FB3-4435-B2E5-013A3674BB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6762"/>
            <a:ext cx="1262530" cy="153967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5E1EECF-D1ED-4BEF-B805-0DBBC728AB39}"/>
              </a:ext>
            </a:extLst>
          </p:cNvPr>
          <p:cNvSpPr txBox="1"/>
          <p:nvPr/>
        </p:nvSpPr>
        <p:spPr>
          <a:xfrm>
            <a:off x="2667000" y="7043112"/>
            <a:ext cx="122663" cy="60478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900">
                <a:hlinkClick r:id="rId5" tooltip="https://commons.wikimedia.org/wiki/File:Arbcom_ru_ready.svg"/>
              </a:rPr>
              <a:t>תמונה זו</a:t>
            </a:r>
            <a:r>
              <a:rPr lang="he-IL" sz="900"/>
              <a:t> מאת מחבר לא ידוע ניתן ברשיון במסגרת </a:t>
            </a:r>
            <a:r>
              <a:rPr lang="he-IL" sz="900">
                <a:hlinkClick r:id="rId6" tooltip="https://creativecommons.org/licenses/by-sa/3.0/"/>
              </a:rPr>
              <a:t>CC BY-SA</a:t>
            </a:r>
            <a:endParaRPr lang="he-IL" sz="900"/>
          </a:p>
        </p:txBody>
      </p:sp>
      <p:sp>
        <p:nvSpPr>
          <p:cNvPr id="8" name="בועת דיבור: אליפסה 30">
            <a:extLst>
              <a:ext uri="{FF2B5EF4-FFF2-40B4-BE49-F238E27FC236}">
                <a16:creationId xmlns:a16="http://schemas.microsoft.com/office/drawing/2014/main" id="{B7F20B85-3ADD-411C-AC5D-A1B32E0E641A}"/>
              </a:ext>
            </a:extLst>
          </p:cNvPr>
          <p:cNvSpPr/>
          <p:nvPr/>
        </p:nvSpPr>
        <p:spPr>
          <a:xfrm>
            <a:off x="2007613" y="215143"/>
            <a:ext cx="5372560" cy="1895707"/>
          </a:xfrm>
          <a:prstGeom prst="wedgeEllipseCallout">
            <a:avLst>
              <a:gd name="adj1" fmla="val -70641"/>
              <a:gd name="adj2" fmla="val 602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שאלות על בחירת המקצוע</a:t>
            </a:r>
            <a:r>
              <a:rPr lang="he-IL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Folded Corner 8"/>
          <p:cNvSpPr/>
          <p:nvPr/>
        </p:nvSpPr>
        <p:spPr>
          <a:xfrm>
            <a:off x="997792" y="2184935"/>
            <a:ext cx="3696101" cy="3493970"/>
          </a:xfrm>
          <a:prstGeom prst="foldedCorner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he-IL" sz="32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האם השאלה תעזור לנו להבין את תפקיד הספרנ/ית? </a:t>
            </a:r>
          </a:p>
        </p:txBody>
      </p:sp>
    </p:spTree>
    <p:extLst>
      <p:ext uri="{BB962C8B-B14F-4D97-AF65-F5344CB8AC3E}">
        <p14:creationId xmlns:p14="http://schemas.microsoft.com/office/powerpoint/2010/main" val="30704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AAFAD87-7A19-45CA-BB75-DC5A27265042}"/>
              </a:ext>
            </a:extLst>
          </p:cNvPr>
          <p:cNvSpPr txBox="1"/>
          <p:nvPr/>
        </p:nvSpPr>
        <p:spPr>
          <a:xfrm>
            <a:off x="4543124" y="2110850"/>
            <a:ext cx="5847355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200000"/>
              </a:lnSpc>
            </a:pP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מור:</a:t>
            </a: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מדוע בחרת במקצוע זה?</a:t>
            </a:r>
          </a:p>
          <a:p>
            <a:pPr algn="r">
              <a:lnSpc>
                <a:spcPct val="200000"/>
              </a:lnSpc>
            </a:pP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הדר: </a:t>
            </a:r>
            <a:r>
              <a:rPr lang="he-I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מדוע בחרת להיות ספרנ/ית?</a:t>
            </a:r>
          </a:p>
          <a:p>
            <a:pPr algn="r">
              <a:lnSpc>
                <a:spcPct val="200000"/>
              </a:lnSpc>
            </a:pP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ינאי: </a:t>
            </a:r>
            <a:r>
              <a:rPr lang="he-I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למה נהיית ספרנ/ית?</a:t>
            </a:r>
          </a:p>
          <a:p>
            <a:pPr algn="r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0FCEA41B-0FB3-4435-B2E5-013A3674BB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6762"/>
            <a:ext cx="1262530" cy="153967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5E1EECF-D1ED-4BEF-B805-0DBBC728AB39}"/>
              </a:ext>
            </a:extLst>
          </p:cNvPr>
          <p:cNvSpPr txBox="1"/>
          <p:nvPr/>
        </p:nvSpPr>
        <p:spPr>
          <a:xfrm>
            <a:off x="2667000" y="7043112"/>
            <a:ext cx="122663" cy="60478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900">
                <a:hlinkClick r:id="rId5" tooltip="https://commons.wikimedia.org/wiki/File:Arbcom_ru_ready.svg"/>
              </a:rPr>
              <a:t>תמונה זו</a:t>
            </a:r>
            <a:r>
              <a:rPr lang="he-IL" sz="900"/>
              <a:t> מאת מחבר לא ידוע ניתן ברשיון במסגרת </a:t>
            </a:r>
            <a:r>
              <a:rPr lang="he-IL" sz="900">
                <a:hlinkClick r:id="rId6" tooltip="https://creativecommons.org/licenses/by-sa/3.0/"/>
              </a:rPr>
              <a:t>CC BY-SA</a:t>
            </a:r>
            <a:endParaRPr lang="he-IL" sz="900"/>
          </a:p>
        </p:txBody>
      </p:sp>
      <p:sp>
        <p:nvSpPr>
          <p:cNvPr id="8" name="בועת דיבור: אליפסה 30">
            <a:extLst>
              <a:ext uri="{FF2B5EF4-FFF2-40B4-BE49-F238E27FC236}">
                <a16:creationId xmlns:a16="http://schemas.microsoft.com/office/drawing/2014/main" id="{B7F20B85-3ADD-411C-AC5D-A1B32E0E641A}"/>
              </a:ext>
            </a:extLst>
          </p:cNvPr>
          <p:cNvSpPr/>
          <p:nvPr/>
        </p:nvSpPr>
        <p:spPr>
          <a:xfrm>
            <a:off x="2007613" y="215143"/>
            <a:ext cx="5372560" cy="1895707"/>
          </a:xfrm>
          <a:prstGeom prst="wedgeEllipseCallout">
            <a:avLst>
              <a:gd name="adj1" fmla="val -70641"/>
              <a:gd name="adj2" fmla="val 602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שאלות על בחירת המקצוע</a:t>
            </a:r>
            <a:r>
              <a:rPr lang="he-IL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תמונה 2">
            <a:extLst>
              <a:ext uri="{FF2B5EF4-FFF2-40B4-BE49-F238E27FC236}">
                <a16:creationId xmlns:a16="http://schemas.microsoft.com/office/drawing/2014/main" id="{72F76F63-C82E-4BCC-BE18-9EC22D181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0390479" y="3503596"/>
            <a:ext cx="592413" cy="59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7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AAFAD87-7A19-45CA-BB75-DC5A27265042}"/>
              </a:ext>
            </a:extLst>
          </p:cNvPr>
          <p:cNvSpPr txBox="1"/>
          <p:nvPr/>
        </p:nvSpPr>
        <p:spPr>
          <a:xfrm>
            <a:off x="3840481" y="1879843"/>
            <a:ext cx="8022664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200000"/>
              </a:lnSpc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מהו הספר האהוב עליך?</a:t>
            </a:r>
          </a:p>
          <a:p>
            <a:pPr algn="r">
              <a:lnSpc>
                <a:spcPct val="200000"/>
              </a:lnSpc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מהו הספר עליו את/ה ממליצ/ה לקוראים? </a:t>
            </a:r>
          </a:p>
          <a:p>
            <a:pPr algn="r">
              <a:lnSpc>
                <a:spcPct val="200000"/>
              </a:lnSpc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היכן נמצאים ספרי הקומיקס? </a:t>
            </a:r>
          </a:p>
          <a:p>
            <a:pPr algn="r"/>
            <a:endParaRPr lang="he-IL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5E1EECF-D1ED-4BEF-B805-0DBBC728AB39}"/>
              </a:ext>
            </a:extLst>
          </p:cNvPr>
          <p:cNvSpPr txBox="1"/>
          <p:nvPr/>
        </p:nvSpPr>
        <p:spPr>
          <a:xfrm>
            <a:off x="2667000" y="7043112"/>
            <a:ext cx="122663" cy="60478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900">
                <a:hlinkClick r:id="rId3" tooltip="https://commons.wikimedia.org/wiki/File:Arbcom_ru_ready.svg"/>
              </a:rPr>
              <a:t>תמונה זו</a:t>
            </a:r>
            <a:r>
              <a:rPr lang="he-IL" sz="900"/>
              <a:t> מאת מחבר לא ידוע ניתן ברשיון במסגרת </a:t>
            </a:r>
            <a:r>
              <a:rPr lang="he-IL" sz="900">
                <a:hlinkClick r:id="rId4" tooltip="https://creativecommons.org/licenses/by-sa/3.0/"/>
              </a:rPr>
              <a:t>CC BY-SA</a:t>
            </a:r>
            <a:endParaRPr lang="he-IL" sz="900"/>
          </a:p>
        </p:txBody>
      </p:sp>
      <p:pic>
        <p:nvPicPr>
          <p:cNvPr id="17" name="תמונה 6">
            <a:extLst>
              <a:ext uri="{FF2B5EF4-FFF2-40B4-BE49-F238E27FC236}">
                <a16:creationId xmlns:a16="http://schemas.microsoft.com/office/drawing/2014/main" id="{74386FF5-DC10-4F38-90DD-097618D09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1055" b="6613"/>
          <a:stretch/>
        </p:blipFill>
        <p:spPr>
          <a:xfrm>
            <a:off x="118166" y="99640"/>
            <a:ext cx="1019766" cy="1559257"/>
          </a:xfrm>
          <a:prstGeom prst="rect">
            <a:avLst/>
          </a:prstGeom>
        </p:spPr>
      </p:pic>
      <p:sp>
        <p:nvSpPr>
          <p:cNvPr id="18" name="בועת דיבור: אליפסה 30">
            <a:extLst>
              <a:ext uri="{FF2B5EF4-FFF2-40B4-BE49-F238E27FC236}">
                <a16:creationId xmlns:a16="http://schemas.microsoft.com/office/drawing/2014/main" id="{B7F20B85-3ADD-411C-AC5D-A1B32E0E641A}"/>
              </a:ext>
            </a:extLst>
          </p:cNvPr>
          <p:cNvSpPr/>
          <p:nvPr/>
        </p:nvSpPr>
        <p:spPr>
          <a:xfrm>
            <a:off x="1930611" y="215143"/>
            <a:ext cx="5372560" cy="1895707"/>
          </a:xfrm>
          <a:prstGeom prst="wedgeEllipseCallout">
            <a:avLst>
              <a:gd name="adj1" fmla="val -70641"/>
              <a:gd name="adj2" fmla="val 602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שאלות נוספות </a:t>
            </a:r>
          </a:p>
        </p:txBody>
      </p:sp>
    </p:spTree>
    <p:extLst>
      <p:ext uri="{BB962C8B-B14F-4D97-AF65-F5344CB8AC3E}">
        <p14:creationId xmlns:p14="http://schemas.microsoft.com/office/powerpoint/2010/main" val="235589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AAFAD87-7A19-45CA-BB75-DC5A27265042}"/>
              </a:ext>
            </a:extLst>
          </p:cNvPr>
          <p:cNvSpPr txBox="1"/>
          <p:nvPr/>
        </p:nvSpPr>
        <p:spPr>
          <a:xfrm>
            <a:off x="3840481" y="1879843"/>
            <a:ext cx="8022664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200000"/>
              </a:lnSpc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מהו הספר האהוב עליך?</a:t>
            </a:r>
          </a:p>
          <a:p>
            <a:pPr algn="r">
              <a:lnSpc>
                <a:spcPct val="200000"/>
              </a:lnSpc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מהו הספר עליו את/ה ממליצ/ה לקוראים? </a:t>
            </a:r>
          </a:p>
          <a:p>
            <a:pPr algn="r">
              <a:lnSpc>
                <a:spcPct val="200000"/>
              </a:lnSpc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היכן נמצאים ספרי הקומיקס? </a:t>
            </a:r>
          </a:p>
          <a:p>
            <a:pPr algn="r"/>
            <a:endParaRPr lang="he-IL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5E1EECF-D1ED-4BEF-B805-0DBBC728AB39}"/>
              </a:ext>
            </a:extLst>
          </p:cNvPr>
          <p:cNvSpPr txBox="1"/>
          <p:nvPr/>
        </p:nvSpPr>
        <p:spPr>
          <a:xfrm>
            <a:off x="2667000" y="7043112"/>
            <a:ext cx="122663" cy="60478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900">
                <a:hlinkClick r:id="rId3" tooltip="https://commons.wikimedia.org/wiki/File:Arbcom_ru_ready.svg"/>
              </a:rPr>
              <a:t>תמונה זו</a:t>
            </a:r>
            <a:r>
              <a:rPr lang="he-IL" sz="900"/>
              <a:t> מאת מחבר לא ידוע ניתן ברשיון במסגרת </a:t>
            </a:r>
            <a:r>
              <a:rPr lang="he-IL" sz="900">
                <a:hlinkClick r:id="rId4" tooltip="https://creativecommons.org/licenses/by-sa/3.0/"/>
              </a:rPr>
              <a:t>CC BY-SA</a:t>
            </a:r>
            <a:endParaRPr lang="he-IL" sz="900"/>
          </a:p>
        </p:txBody>
      </p:sp>
      <p:pic>
        <p:nvPicPr>
          <p:cNvPr id="17" name="תמונה 6">
            <a:extLst>
              <a:ext uri="{FF2B5EF4-FFF2-40B4-BE49-F238E27FC236}">
                <a16:creationId xmlns:a16="http://schemas.microsoft.com/office/drawing/2014/main" id="{74386FF5-DC10-4F38-90DD-097618D09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1055" b="6613"/>
          <a:stretch/>
        </p:blipFill>
        <p:spPr>
          <a:xfrm>
            <a:off x="118166" y="99640"/>
            <a:ext cx="1019766" cy="1559257"/>
          </a:xfrm>
          <a:prstGeom prst="rect">
            <a:avLst/>
          </a:prstGeom>
        </p:spPr>
      </p:pic>
      <p:sp>
        <p:nvSpPr>
          <p:cNvPr id="18" name="בועת דיבור: אליפסה 30">
            <a:extLst>
              <a:ext uri="{FF2B5EF4-FFF2-40B4-BE49-F238E27FC236}">
                <a16:creationId xmlns:a16="http://schemas.microsoft.com/office/drawing/2014/main" id="{B7F20B85-3ADD-411C-AC5D-A1B32E0E641A}"/>
              </a:ext>
            </a:extLst>
          </p:cNvPr>
          <p:cNvSpPr/>
          <p:nvPr/>
        </p:nvSpPr>
        <p:spPr>
          <a:xfrm>
            <a:off x="1930611" y="215143"/>
            <a:ext cx="5372560" cy="1895707"/>
          </a:xfrm>
          <a:prstGeom prst="wedgeEllipseCallout">
            <a:avLst>
              <a:gd name="adj1" fmla="val -70641"/>
              <a:gd name="adj2" fmla="val 602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שאלות נוספות</a:t>
            </a:r>
            <a:endParaRPr lang="he-IL" sz="28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lded Corner 19"/>
          <p:cNvSpPr/>
          <p:nvPr/>
        </p:nvSpPr>
        <p:spPr>
          <a:xfrm>
            <a:off x="997792" y="2184935"/>
            <a:ext cx="3696101" cy="3493970"/>
          </a:xfrm>
          <a:prstGeom prst="foldedCorner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he-IL" sz="32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האם השאלה תעזור לנו להבין את תפקיד הספרנ/ית? </a:t>
            </a:r>
          </a:p>
        </p:txBody>
      </p:sp>
    </p:spTree>
    <p:extLst>
      <p:ext uri="{BB962C8B-B14F-4D97-AF65-F5344CB8AC3E}">
        <p14:creationId xmlns:p14="http://schemas.microsoft.com/office/powerpoint/2010/main" val="7913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השאלות שבחרנו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16818" y="1394652"/>
            <a:ext cx="8279999" cy="5616388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/>
              <a:t>מי בוחר את הספרים הנמצאים בספרייה?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מה הפעילות האהובה עליך בספרייה?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איך היית בונה את ספריית החלומות שלך? </a:t>
            </a:r>
          </a:p>
          <a:p>
            <a:pPr algn="r">
              <a:lnSpc>
                <a:spcPct val="150000"/>
              </a:lnSpc>
            </a:pPr>
            <a:r>
              <a:rPr lang="he-IL" sz="2800" dirty="0" smtClean="0"/>
              <a:t>אילו </a:t>
            </a:r>
            <a:r>
              <a:rPr lang="he-IL" sz="2800" dirty="0"/>
              <a:t>תכונות צריכות להיות לספרנית?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מי עוד עובד איתך בספרייה? מה תפקידו?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 מה תפקידה של הספרנית?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מדוע בחרת להיות ספרנית?</a:t>
            </a:r>
          </a:p>
          <a:p>
            <a:pPr algn="r">
              <a:lnSpc>
                <a:spcPct val="170000"/>
              </a:lnSpc>
            </a:pPr>
            <a:r>
              <a:rPr lang="he-IL" sz="24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548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4762" y="682470"/>
            <a:ext cx="8280000" cy="720000"/>
          </a:xfrm>
        </p:spPr>
        <p:txBody>
          <a:bodyPr/>
          <a:lstStyle/>
          <a:p>
            <a:pPr algn="ctr"/>
            <a:r>
              <a:rPr lang="he-IL" dirty="0"/>
              <a:t>השאלות שבחרנו</a:t>
            </a: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774371" y="1402470"/>
            <a:ext cx="8490857" cy="590184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60000"/>
              </a:lnSpc>
            </a:pPr>
            <a:r>
              <a:rPr lang="he-IL" sz="7000" dirty="0"/>
              <a:t>מה חשוב שספרנ/ית ידעו?</a:t>
            </a:r>
          </a:p>
          <a:p>
            <a:pPr algn="r">
              <a:lnSpc>
                <a:spcPct val="160000"/>
              </a:lnSpc>
            </a:pPr>
            <a:r>
              <a:rPr lang="he-IL" sz="7000" dirty="0"/>
              <a:t>מה עוד קורה בספרייה?</a:t>
            </a:r>
          </a:p>
          <a:p>
            <a:pPr algn="r">
              <a:lnSpc>
                <a:spcPct val="160000"/>
              </a:lnSpc>
            </a:pPr>
            <a:r>
              <a:rPr lang="he-IL" sz="7000" dirty="0"/>
              <a:t>מה עושה הספרנית כדי לעודד קריאה?  </a:t>
            </a:r>
          </a:p>
          <a:p>
            <a:pPr algn="r">
              <a:lnSpc>
                <a:spcPct val="160000"/>
              </a:lnSpc>
            </a:pPr>
            <a:r>
              <a:rPr lang="he-IL" sz="7000" dirty="0"/>
              <a:t>מה מכעיס אותך שקורה בספרייה? </a:t>
            </a:r>
          </a:p>
          <a:p>
            <a:pPr algn="r">
              <a:lnSpc>
                <a:spcPct val="160000"/>
              </a:lnSpc>
            </a:pPr>
            <a:r>
              <a:rPr lang="he-IL" sz="7000" dirty="0"/>
              <a:t> מה עוד ניתן לעשות בסיפרייה מלבד להחליף ספרים?</a:t>
            </a:r>
          </a:p>
          <a:p>
            <a:pPr algn="r">
              <a:lnSpc>
                <a:spcPct val="160000"/>
              </a:lnSpc>
            </a:pPr>
            <a:r>
              <a:rPr lang="he-IL" sz="7000" dirty="0"/>
              <a:t>האם אהבת לקרוא ספרים כשהיית ילד? אילו ספרים קראת? </a:t>
            </a:r>
          </a:p>
          <a:p>
            <a:pPr algn="r">
              <a:lnSpc>
                <a:spcPct val="160000"/>
              </a:lnSpc>
            </a:pPr>
            <a:r>
              <a:rPr lang="he-IL" sz="7000" dirty="0"/>
              <a:t>תאר/י את הספרייה שלך.</a:t>
            </a:r>
          </a:p>
          <a:p>
            <a:pPr algn="r">
              <a:lnSpc>
                <a:spcPct val="150000"/>
              </a:lnSpc>
            </a:pPr>
            <a:endParaRPr lang="he-IL" sz="5900" dirty="0"/>
          </a:p>
          <a:p>
            <a:pPr algn="r">
              <a:lnSpc>
                <a:spcPct val="150000"/>
              </a:lnSpc>
            </a:pPr>
            <a:endParaRPr lang="he-IL" sz="5900" dirty="0">
              <a:solidFill>
                <a:srgbClr val="002060"/>
              </a:solidFill>
            </a:endParaRPr>
          </a:p>
          <a:p>
            <a:pPr algn="r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מיינו את השאלות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91250" y="1676467"/>
            <a:ext cx="5867400" cy="5126505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מי בוחר את הספרים הנמצאים בספרייה?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מה הפעילות האהובה עליך בספרייה?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איך היית בונה את ספריית החלומות שלך? 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 smtClean="0"/>
              <a:t>אילו </a:t>
            </a:r>
            <a:r>
              <a:rPr lang="he-IL" sz="2800" dirty="0"/>
              <a:t>תכונות צריכות להיות לספרנית? 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מי עוד עובד איתך בספרייה? מה תפקידו?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 מה תפקידה של הספרנית?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מדוע בחרת להיות ספרנית?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 smtClean="0"/>
              <a:t> </a:t>
            </a:r>
            <a:endParaRPr lang="en-US" sz="20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28577" y="1563841"/>
            <a:ext cx="5695950" cy="4837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מה חשוב שספרנ/ית ידעו?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מה עוד קורה בספרייה?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/>
              <a:t>מה עושה הספרנית כדי לעודד קריאה?  </a:t>
            </a:r>
            <a:endParaRPr lang="he-IL" sz="2800" dirty="0" smtClean="0"/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 smtClean="0"/>
              <a:t>מה </a:t>
            </a:r>
            <a:r>
              <a:rPr lang="he-IL" sz="2800" dirty="0"/>
              <a:t>מכעיס אותך שקורה בספרייה? 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 smtClean="0"/>
              <a:t>מה </a:t>
            </a:r>
            <a:r>
              <a:rPr lang="he-IL" sz="2800" dirty="0"/>
              <a:t>עוד ניתן לעשות בסיפרייה מלבד להחליף ספרים?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 smtClean="0"/>
              <a:t>האם </a:t>
            </a:r>
            <a:r>
              <a:rPr lang="he-IL" sz="2800" dirty="0"/>
              <a:t>אהבת לקרוא ספרים כשהיית ילד? אילו ספרים קראת? </a:t>
            </a:r>
            <a:endParaRPr lang="he-IL" sz="2800" dirty="0" smtClean="0"/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he-IL" sz="2800" dirty="0" smtClean="0"/>
              <a:t>תאר/י </a:t>
            </a:r>
            <a:r>
              <a:rPr lang="he-IL" sz="2800" dirty="0"/>
              <a:t>את הספרייה שלך.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endParaRPr lang="he-IL" sz="2800" dirty="0"/>
          </a:p>
          <a:p>
            <a:pPr algn="r">
              <a:lnSpc>
                <a:spcPct val="100000"/>
              </a:lnSpc>
              <a:spcAft>
                <a:spcPts val="600"/>
              </a:spcAft>
            </a:pPr>
            <a:endParaRPr lang="he-IL" sz="2800" dirty="0">
              <a:solidFill>
                <a:srgbClr val="002060"/>
              </a:solidFill>
            </a:endParaRP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04" y="279428"/>
            <a:ext cx="770051" cy="119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54520" y="685853"/>
            <a:ext cx="1174371" cy="49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659" y="663126"/>
            <a:ext cx="1354316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1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83DB81C7-22B0-47F7-988B-776A90AEC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3042" t="8326" r="8538"/>
          <a:stretch/>
        </p:blipFill>
        <p:spPr>
          <a:xfrm>
            <a:off x="10337180" y="2575931"/>
            <a:ext cx="1176873" cy="1642119"/>
          </a:xfrm>
          <a:prstGeom prst="rect">
            <a:avLst/>
          </a:prstGeom>
        </p:spPr>
      </p:pic>
      <p:sp>
        <p:nvSpPr>
          <p:cNvPr id="5" name="בועת דיבור: אליפסה 4">
            <a:extLst>
              <a:ext uri="{FF2B5EF4-FFF2-40B4-BE49-F238E27FC236}">
                <a16:creationId xmlns:a16="http://schemas.microsoft.com/office/drawing/2014/main" id="{2663CCD9-CB1B-4004-8698-A985FC919C37}"/>
              </a:ext>
            </a:extLst>
          </p:cNvPr>
          <p:cNvSpPr/>
          <p:nvPr/>
        </p:nvSpPr>
        <p:spPr>
          <a:xfrm>
            <a:off x="6701881" y="1914525"/>
            <a:ext cx="3251205" cy="2157783"/>
          </a:xfrm>
          <a:prstGeom prst="wedgeEllipseCallout">
            <a:avLst>
              <a:gd name="adj1" fmla="val 63156"/>
              <a:gd name="adj2" fmla="val 1034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גם אנחנו מיינו את השאלות לפי נושאים.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4386FF5-DC10-4F38-90DD-097618D09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1055" b="6613"/>
          <a:stretch/>
        </p:blipFill>
        <p:spPr>
          <a:xfrm>
            <a:off x="404547" y="2658793"/>
            <a:ext cx="1019766" cy="1559257"/>
          </a:xfrm>
          <a:prstGeom prst="rect">
            <a:avLst/>
          </a:prstGeom>
        </p:spPr>
      </p:pic>
      <p:sp>
        <p:nvSpPr>
          <p:cNvPr id="6" name="בועת דיבור: אליפסה 5">
            <a:extLst>
              <a:ext uri="{FF2B5EF4-FFF2-40B4-BE49-F238E27FC236}">
                <a16:creationId xmlns:a16="http://schemas.microsoft.com/office/drawing/2014/main" id="{2C8F8136-57B5-47C1-94C6-73D8A93E876D}"/>
              </a:ext>
            </a:extLst>
          </p:cNvPr>
          <p:cNvSpPr/>
          <p:nvPr/>
        </p:nvSpPr>
        <p:spPr>
          <a:xfrm>
            <a:off x="2200277" y="1914525"/>
            <a:ext cx="3765625" cy="2157784"/>
          </a:xfrm>
          <a:prstGeom prst="wedgeEllipseCallout">
            <a:avLst>
              <a:gd name="adj1" fmla="val -79433"/>
              <a:gd name="adj2" fmla="val 24508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לא היה קל למיין את השאלות. </a:t>
            </a:r>
          </a:p>
          <a:p>
            <a:pPr algn="ctr"/>
            <a:r>
              <a:rPr lang="he-IL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לאחר דיונים משותפים החלטנו.</a:t>
            </a:r>
          </a:p>
        </p:txBody>
      </p:sp>
    </p:spTree>
    <p:extLst>
      <p:ext uri="{BB962C8B-B14F-4D97-AF65-F5344CB8AC3E}">
        <p14:creationId xmlns:p14="http://schemas.microsoft.com/office/powerpoint/2010/main" val="1091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נכיר את תפקיד הספרנ/ית.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נכיר את השאלון ככלי לאיסוף מידע, נמיין שאלות, ונבחר שאלה מנחה.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ננתח את התשובות ונסיק מהן מסקנות.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נרחיב את נושא התפקידים והמקצועות אותו למדתם בשיעורי מולדת, חברה ואזרחות.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350" y="4762500"/>
            <a:ext cx="2082800" cy="2095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4" t="16561" r="33684" b="8912"/>
          <a:stretch/>
        </p:blipFill>
        <p:spPr bwMode="auto">
          <a:xfrm>
            <a:off x="1742172" y="3840479"/>
            <a:ext cx="1564042" cy="204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5000" y="873945"/>
            <a:ext cx="2486126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פעולות</a:t>
            </a:r>
            <a:r>
              <a:rPr lang="he-IL" dirty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25000" y="1643386"/>
            <a:ext cx="2486126" cy="51706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800" dirty="0">
                <a:latin typeface="Calibri" pitchFamily="34" charset="0"/>
                <a:cs typeface="Calibri" pitchFamily="34" charset="0"/>
              </a:rPr>
              <a:t>מה עושה הספרנ/ית כדי לעודד קריאה? </a:t>
            </a:r>
            <a:endParaRPr lang="en-US" sz="2800" dirty="0"/>
          </a:p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800" dirty="0">
                <a:latin typeface="Calibri" pitchFamily="34" charset="0"/>
                <a:cs typeface="Calibri" pitchFamily="34" charset="0"/>
              </a:rPr>
              <a:t>מה התפקיד של </a:t>
            </a:r>
            <a:r>
              <a:rPr lang="he-IL" sz="2800" dirty="0" err="1">
                <a:latin typeface="Calibri" pitchFamily="34" charset="0"/>
                <a:cs typeface="Calibri" pitchFamily="34" charset="0"/>
              </a:rPr>
              <a:t>הספרנ</a:t>
            </a:r>
            <a:r>
              <a:rPr lang="he-IL" sz="2800" dirty="0">
                <a:latin typeface="Calibri" pitchFamily="34" charset="0"/>
                <a:cs typeface="Calibri" pitchFamily="34" charset="0"/>
              </a:rPr>
              <a:t>/</a:t>
            </a:r>
            <a:r>
              <a:rPr lang="he-IL" sz="2800" dirty="0" err="1">
                <a:latin typeface="Calibri" pitchFamily="34" charset="0"/>
                <a:cs typeface="Calibri" pitchFamily="34" charset="0"/>
              </a:rPr>
              <a:t>ית</a:t>
            </a:r>
            <a:r>
              <a:rPr lang="he-IL" sz="2800" dirty="0" smtClean="0">
                <a:latin typeface="Calibri" pitchFamily="34" charset="0"/>
                <a:cs typeface="Calibri" pitchFamily="34" charset="0"/>
              </a:rPr>
              <a:t>?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800" dirty="0" smtClean="0">
                <a:latin typeface="Calibri" pitchFamily="34" charset="0"/>
                <a:cs typeface="Calibri" pitchFamily="34" charset="0"/>
              </a:rPr>
            </a:br>
            <a:r>
              <a:rPr lang="en-US" sz="28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800" dirty="0" smtClean="0">
                <a:latin typeface="Calibri" pitchFamily="34" charset="0"/>
                <a:cs typeface="Calibri" pitchFamily="34" charset="0"/>
              </a:rPr>
            </a:br>
            <a:r>
              <a:rPr lang="en-US" sz="11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100" dirty="0" smtClean="0">
                <a:latin typeface="Calibri" pitchFamily="34" charset="0"/>
                <a:cs typeface="Calibri" pitchFamily="34" charset="0"/>
              </a:rPr>
            </a:br>
            <a:r>
              <a:rPr lang="en-US" sz="11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1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endParaRPr lang="he-IL" sz="2000" dirty="0">
              <a:latin typeface="Calibri" pitchFamily="34" charset="0"/>
              <a:cs typeface="Calibri" pitchFamily="34" charset="0"/>
            </a:endParaRPr>
          </a:p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he-IL" sz="2000" dirty="0">
              <a:latin typeface="Calibri" pitchFamily="34" charset="0"/>
              <a:cs typeface="Calibri" pitchFamily="34" charset="0"/>
            </a:endParaRPr>
          </a:p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he-IL" sz="2000" dirty="0">
              <a:latin typeface="Calibri" pitchFamily="34" charset="0"/>
              <a:cs typeface="Calibri" pitchFamily="34" charset="0"/>
            </a:endParaRPr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endParaRPr lang="he-IL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57" y="836711"/>
            <a:ext cx="3190816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הספרנ/ית</a:t>
            </a:r>
            <a:r>
              <a:rPr lang="he-IL" dirty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43657" y="1606152"/>
            <a:ext cx="3190817" cy="5186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he-IL" sz="2800" dirty="0">
                <a:latin typeface="Calibri" pitchFamily="34" charset="0"/>
                <a:cs typeface="Calibri" pitchFamily="34" charset="0"/>
              </a:rPr>
              <a:t>אילו תכונות צריכות להיות לספרנ/ית? </a:t>
            </a:r>
          </a:p>
          <a:p>
            <a:pPr marL="285750" lvl="0" indent="-285750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he-IL" sz="2800" dirty="0">
                <a:latin typeface="Calibri" pitchFamily="34" charset="0"/>
                <a:cs typeface="Calibri" pitchFamily="34" charset="0"/>
              </a:rPr>
              <a:t>מדוע בחרת להיות ספרנ/ית?</a:t>
            </a:r>
          </a:p>
          <a:p>
            <a:pPr marL="285750" lvl="0" indent="-285750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he-IL" sz="2800" dirty="0">
                <a:latin typeface="Calibri" pitchFamily="34" charset="0"/>
                <a:cs typeface="Calibri" pitchFamily="34" charset="0"/>
              </a:rPr>
              <a:t>מה חשוב שספרנ/ית ידעו?</a:t>
            </a:r>
          </a:p>
          <a:p>
            <a:pPr marL="285750" lvl="0" indent="-285750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he-IL" sz="2800" dirty="0">
                <a:latin typeface="Calibri" pitchFamily="34" charset="0"/>
                <a:cs typeface="Calibri" pitchFamily="34" charset="0"/>
              </a:rPr>
              <a:t>האם אהבת לקרוא ספרים כשהיית ילד? אילו ספרים קראת?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800" dirty="0" smtClean="0">
                <a:latin typeface="Calibri" pitchFamily="34" charset="0"/>
                <a:cs typeface="Calibri" pitchFamily="34" charset="0"/>
              </a:rPr>
            </a:br>
            <a:r>
              <a:rPr lang="en-US" sz="1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400" dirty="0" smtClean="0">
                <a:latin typeface="Calibri" pitchFamily="34" charset="0"/>
                <a:cs typeface="Calibri" pitchFamily="34" charset="0"/>
              </a:rPr>
            </a:br>
            <a:r>
              <a:rPr lang="en-US" sz="11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100" dirty="0" smtClean="0">
                <a:latin typeface="Calibri" pitchFamily="34" charset="0"/>
                <a:cs typeface="Calibri" pitchFamily="34" charset="0"/>
              </a:rPr>
            </a:br>
            <a:r>
              <a:rPr lang="en-US" sz="11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100" dirty="0" smtClean="0">
                <a:latin typeface="Calibri" pitchFamily="34" charset="0"/>
                <a:cs typeface="Calibri" pitchFamily="34" charset="0"/>
              </a:rPr>
            </a:br>
            <a:endParaRPr lang="he-IL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836711"/>
            <a:ext cx="536263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ספרייה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" y="1606152"/>
            <a:ext cx="5362633" cy="51706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מה עוד קורה בספרייה?</a:t>
            </a:r>
          </a:p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מה הפעילות האהובה עליך בספרייה?</a:t>
            </a:r>
          </a:p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מה מכעיס אותך שקורה בספרייה? </a:t>
            </a:r>
          </a:p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מה עוד ניתן לעשות בספרייה מלבד להחליף ספרים?</a:t>
            </a:r>
          </a:p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איך היית בונה את ספריית החלומות שלך?</a:t>
            </a:r>
          </a:p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מי בוחר את הספרים הנמצאים בספרייה?</a:t>
            </a:r>
          </a:p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מי עוד עובד איתך בספרייה? מה תפקידו?</a:t>
            </a:r>
          </a:p>
          <a:p>
            <a:pPr marL="285750" lvl="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תאר/י את הספרייה שלך.</a:t>
            </a:r>
          </a:p>
        </p:txBody>
      </p:sp>
    </p:spTree>
    <p:extLst>
      <p:ext uri="{BB962C8B-B14F-4D97-AF65-F5344CB8AC3E}">
        <p14:creationId xmlns:p14="http://schemas.microsoft.com/office/powerpoint/2010/main" val="6565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10">
            <a:extLst>
              <a:ext uri="{FF2B5EF4-FFF2-40B4-BE49-F238E27FC236}">
                <a16:creationId xmlns:a16="http://schemas.microsoft.com/office/drawing/2014/main" id="{400A5077-7AE1-41B0-9D10-3398251B4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3272" t="9280" r="11194"/>
          <a:stretch/>
        </p:blipFill>
        <p:spPr>
          <a:xfrm>
            <a:off x="11163268" y="2974205"/>
            <a:ext cx="934078" cy="1329976"/>
          </a:xfrm>
          <a:prstGeom prst="rect">
            <a:avLst/>
          </a:prstGeom>
        </p:spPr>
      </p:pic>
      <p:sp>
        <p:nvSpPr>
          <p:cNvPr id="5" name="בועת דיבור: אליפסה 4">
            <a:extLst>
              <a:ext uri="{FF2B5EF4-FFF2-40B4-BE49-F238E27FC236}">
                <a16:creationId xmlns:a16="http://schemas.microsoft.com/office/drawing/2014/main" id="{2663CCD9-CB1B-4004-8698-A985FC919C37}"/>
              </a:ext>
            </a:extLst>
          </p:cNvPr>
          <p:cNvSpPr/>
          <p:nvPr/>
        </p:nvSpPr>
        <p:spPr>
          <a:xfrm>
            <a:off x="6096000" y="2187634"/>
            <a:ext cx="4463479" cy="2631921"/>
          </a:xfrm>
          <a:prstGeom prst="wedgeEllipseCallout">
            <a:avLst>
              <a:gd name="adj1" fmla="val 68614"/>
              <a:gd name="adj2" fmla="val 1290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שלחנו את השאלון בקבוצת הפייסבוק </a:t>
            </a:r>
          </a:p>
          <a:p>
            <a:pPr algn="ctr"/>
            <a:r>
              <a:rPr lang="he-IL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"ספריות הילדים והנוער – קהילת ספרניות / ספרנים"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632" y="1812248"/>
            <a:ext cx="5707781" cy="3407345"/>
            <a:chOff x="269509" y="2598819"/>
            <a:chExt cx="5707781" cy="34073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32" t="16702" r="26552" b="44562"/>
            <a:stretch/>
          </p:blipFill>
          <p:spPr bwMode="auto">
            <a:xfrm>
              <a:off x="269509" y="3349591"/>
              <a:ext cx="5707781" cy="2656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3" t="11791" r="10763" b="82876"/>
            <a:stretch/>
          </p:blipFill>
          <p:spPr bwMode="auto">
            <a:xfrm>
              <a:off x="269509" y="2598819"/>
              <a:ext cx="5707781" cy="750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96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9">
            <a:extLst>
              <a:ext uri="{FF2B5EF4-FFF2-40B4-BE49-F238E27FC236}">
                <a16:creationId xmlns:a16="http://schemas.microsoft.com/office/drawing/2014/main" id="{70111135-E2E1-4CDE-86EA-8FBEE7B4D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1055" b="6613"/>
          <a:stretch/>
        </p:blipFill>
        <p:spPr>
          <a:xfrm>
            <a:off x="6514960" y="304326"/>
            <a:ext cx="897890" cy="1372904"/>
          </a:xfrm>
          <a:prstGeom prst="rect">
            <a:avLst/>
          </a:prstGeom>
        </p:spPr>
      </p:pic>
      <p:pic>
        <p:nvPicPr>
          <p:cNvPr id="8" name="תמונה 10">
            <a:extLst>
              <a:ext uri="{FF2B5EF4-FFF2-40B4-BE49-F238E27FC236}">
                <a16:creationId xmlns:a16="http://schemas.microsoft.com/office/drawing/2014/main" id="{400A5077-7AE1-41B0-9D10-3398251B48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3272" t="9280" r="11194"/>
          <a:stretch/>
        </p:blipFill>
        <p:spPr>
          <a:xfrm>
            <a:off x="3903430" y="314262"/>
            <a:ext cx="934078" cy="1329976"/>
          </a:xfrm>
          <a:prstGeom prst="rect">
            <a:avLst/>
          </a:prstGeom>
        </p:spPr>
      </p:pic>
      <p:pic>
        <p:nvPicPr>
          <p:cNvPr id="9" name="תמונה 11">
            <a:extLst>
              <a:ext uri="{FF2B5EF4-FFF2-40B4-BE49-F238E27FC236}">
                <a16:creationId xmlns:a16="http://schemas.microsoft.com/office/drawing/2014/main" id="{4CA23E07-05A9-4105-9DB8-A3842A603B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314262"/>
            <a:ext cx="1109486" cy="1353031"/>
          </a:xfrm>
          <a:prstGeom prst="rect">
            <a:avLst/>
          </a:prstGeom>
        </p:spPr>
      </p:pic>
      <p:pic>
        <p:nvPicPr>
          <p:cNvPr id="10" name="תמונה 13">
            <a:extLst>
              <a:ext uri="{FF2B5EF4-FFF2-40B4-BE49-F238E27FC236}">
                <a16:creationId xmlns:a16="http://schemas.microsoft.com/office/drawing/2014/main" id="{0B3C4B0A-2D0F-48A8-8988-32CD57E03C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3042" t="8326" r="8538"/>
          <a:stretch/>
        </p:blipFill>
        <p:spPr>
          <a:xfrm>
            <a:off x="7894956" y="373887"/>
            <a:ext cx="934079" cy="130334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30" y="2263039"/>
            <a:ext cx="5009504" cy="264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88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האם אהבת לקרוא ספרים כשהיית ילד/ה? אילו ספרים קראת?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6493" y="1648746"/>
            <a:ext cx="62701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מאוד אהבתי לקרוא. סיפורים שמבוססים על אירועים היסטורים, סיפורים על חבורות ילדים.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אהבתי. נשים קטנות.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 אהבתי מאוד, ספרים של סופרים ישראלים </a:t>
            </a:r>
            <a:r>
              <a:rPr lang="he-IL" sz="2600" dirty="0" err="1">
                <a:latin typeface="Calibri" pitchFamily="34" charset="0"/>
                <a:cs typeface="Calibri" pitchFamily="34" charset="0"/>
              </a:rPr>
              <a:t>וקלאסיקות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כן. קראתי כל מה שיכולתי וגם מה שהספרנית הרשתה לי מספרי המבוגרים.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כן. בהתחלה האחיות הגדולות שלי הקריאו לי, ואחר כך לבד ספרי מתח, הרפתקאות ובהמשך פילוסופיה.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לא ממש אהבתי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187" y="1654356"/>
            <a:ext cx="5690306" cy="5170646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מאוד אהבתי. ספרי קריאה של דבורה עומר, 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גלילה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רון פדר, אריך קסטנר ואסתר שטרייט וורצל.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לא ממש קראתי.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לא קראתי הרבה בתור ילדה.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כן. מאוד. אהבתי ספרי הרפתקאות ובלשים.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 מאוד, קראתי הכל.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כן. ספרי מתח והרפתקאות.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כן. מאוד. על ילדים והרפתקאות.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 err="1">
                <a:latin typeface="Calibri" pitchFamily="34" charset="0"/>
                <a:cs typeface="Calibri" pitchFamily="34" charset="0"/>
              </a:rPr>
              <a:t>הכל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, אבל בעיקר ספרים מציאותיים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6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האם אהבת לקרוא ספרים כשהיית ילד/ה? אילו ספרים קראת?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34279" y="1672671"/>
            <a:ext cx="627017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מאוד אהבתי לקרוא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. סיפורים שמבוססים על אירועים היסטורים, סיפורים על חבורות ילדים.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אהבתי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. נשים קטנות.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אהבתי מאוד,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ספרים של סופרים ישראלים </a:t>
            </a:r>
            <a:endParaRPr lang="he-IL" sz="2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כן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קראתי כל מה שיכולתי וגם מה שהספרנית הרשתה לי מספרי המבוגרים.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כן.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בהתחלה האחיות הגדולות שלי הקריאו לי, ואחר כך לבד ספרי מתח, הרפתקאות ובהמשך פילוסופיה.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לא ממש אהבתי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257" y="1672671"/>
            <a:ext cx="5758399" cy="5170646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מאוד אהבתי.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ספרי קריאה של דבורה עומר, גלילה רון פדר, אריך קסטנר ואסתר שטרייט וורצל.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לא ממש קראתי.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לא קראתי הרבה בתור ילדה.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כן. מאוד. אהבתי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ספרי הרפתקאות ובלשים.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כן מאוד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, קראתי הכל.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כן.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ספרי מתח והרפתקאות.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כן. מאוד.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על ילדים והרפתקאות.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 err="1">
                <a:latin typeface="Calibri" pitchFamily="34" charset="0"/>
                <a:cs typeface="Calibri" pitchFamily="34" charset="0"/>
              </a:rPr>
              <a:t>הכל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, אבל בעיקר ספרים מציאותיים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4"/>
          <p:cNvSpPr/>
          <p:nvPr/>
        </p:nvSpPr>
        <p:spPr>
          <a:xfrm>
            <a:off x="9172876" y="6516444"/>
            <a:ext cx="2707607" cy="27913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האם אהבת לקרוא ספרים כשהיית ילד/ה? אילו ספרים קראת?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6493" y="1648746"/>
            <a:ext cx="62701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מאוד אהבתי לקרוא. סיפורים שמבוססים על אירועים היסטורים, סיפורים על חבורות ילדים.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אהבתי. נשים קטנות.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 אהבתי מאוד, ספרים של סופרים ישראלים </a:t>
            </a:r>
            <a:r>
              <a:rPr lang="he-IL" sz="2600" dirty="0" err="1">
                <a:latin typeface="Calibri" pitchFamily="34" charset="0"/>
                <a:cs typeface="Calibri" pitchFamily="34" charset="0"/>
              </a:rPr>
              <a:t>וקלאסיקות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כן. קראתי כל מה שיכולתי וגם מה שהספרנית הרשתה לי מספרי המבוגרים.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כן. בהתחלה האחיות הגדולות שלי הקריאו לי, ואחר כך לבד ספרי מתח, הרפתקאות ובהמשך פילוסופיה.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לא ממש אהבתי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187" y="1654356"/>
            <a:ext cx="5690306" cy="5170646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מאוד אהבתי. ספרי קריאה של דבורה עומר, 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גלילה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רון פדר, אריך קסטנר ואסתר שטרייט וורצל.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לא ממש קראתי.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לא קראתי הרבה בתור ילדה.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כן. מאוד. אהבתי ספרי הרפתקאות ובלשים.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 מאוד, קראתי הכל.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כן. ספרי מתח והרפתקאות.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כן. מאוד. על ילדים והרפתקאות.</a:t>
            </a:r>
          </a:p>
          <a:p>
            <a:pPr marL="285750" indent="-285750" algn="r" rt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he-IL" sz="2600" dirty="0" err="1">
                <a:latin typeface="Calibri" pitchFamily="34" charset="0"/>
                <a:cs typeface="Calibri" pitchFamily="34" charset="0"/>
              </a:rPr>
              <a:t>הכל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, אבל בעיקר ספרים מציאותיים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ounded Rectangle 4"/>
          <p:cNvSpPr/>
          <p:nvPr/>
        </p:nvSpPr>
        <p:spPr>
          <a:xfrm>
            <a:off x="2772076" y="3074744"/>
            <a:ext cx="2707607" cy="40505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e-IL" sz="2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לא ממש קראתי</a:t>
            </a:r>
            <a:endParaRPr lang="en-US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4"/>
          <p:cNvSpPr/>
          <p:nvPr/>
        </p:nvSpPr>
        <p:spPr>
          <a:xfrm>
            <a:off x="1460500" y="3561039"/>
            <a:ext cx="4019183" cy="40505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he-IL" sz="260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לא קראתי הרבה בתור ילדה.</a:t>
            </a:r>
            <a:endParaRPr lang="he-IL" sz="260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האם אהבת לקרוא ספרים כשהיית ילד/ה? אילו ספרים קראת? </a:t>
            </a:r>
            <a:endParaRPr lang="en-US" dirty="0"/>
          </a:p>
        </p:txBody>
      </p:sp>
      <p:sp>
        <p:nvSpPr>
          <p:cNvPr id="11" name="תיבת טקסט 7">
            <a:extLst>
              <a:ext uri="{FF2B5EF4-FFF2-40B4-BE49-F238E27FC236}">
                <a16:creationId xmlns:a16="http://schemas.microsoft.com/office/drawing/2014/main" id="{B962F17C-31FE-430A-8AC9-8417D6D4426C}"/>
              </a:ext>
            </a:extLst>
          </p:cNvPr>
          <p:cNvSpPr txBox="1"/>
          <p:nvPr/>
        </p:nvSpPr>
        <p:spPr>
          <a:xfrm>
            <a:off x="2233061" y="1976645"/>
            <a:ext cx="7839463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ספרנים/יות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אהבו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לקרוא כשהיו ילדים.</a:t>
            </a:r>
          </a:p>
          <a:p>
            <a:pPr algn="r" rtl="1">
              <a:lnSpc>
                <a:spcPct val="200000"/>
              </a:lnSpc>
            </a:pP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ספרנים/יות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לא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אהבו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לקרוא כשהיו ילדים.</a:t>
            </a:r>
          </a:p>
        </p:txBody>
      </p:sp>
      <p:pic>
        <p:nvPicPr>
          <p:cNvPr id="13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95" y="4701693"/>
            <a:ext cx="770051" cy="119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1084" y="4988559"/>
            <a:ext cx="1174371" cy="49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67739" y="4646997"/>
            <a:ext cx="3161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2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מה ניתן ללמוד מתשובות אלו? </a:t>
            </a:r>
            <a:endParaRPr lang="en-US" sz="32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1288" y="1778722"/>
            <a:ext cx="1403711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4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האם אהבת לקרוא ספרים כשהיית ילד/ה? אילו ספרים קראת? </a:t>
            </a:r>
            <a:endParaRPr lang="en-US" dirty="0"/>
          </a:p>
        </p:txBody>
      </p:sp>
      <p:sp>
        <p:nvSpPr>
          <p:cNvPr id="11" name="תיבת טקסט 7">
            <a:extLst>
              <a:ext uri="{FF2B5EF4-FFF2-40B4-BE49-F238E27FC236}">
                <a16:creationId xmlns:a16="http://schemas.microsoft.com/office/drawing/2014/main" id="{B962F17C-31FE-430A-8AC9-8417D6D4426C}"/>
              </a:ext>
            </a:extLst>
          </p:cNvPr>
          <p:cNvSpPr txBox="1"/>
          <p:nvPr/>
        </p:nvSpPr>
        <p:spPr>
          <a:xfrm>
            <a:off x="2233061" y="1976645"/>
            <a:ext cx="7839463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ספרנים/יות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לא אהבו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לקרוא כשהיו ילדים.</a:t>
            </a:r>
          </a:p>
          <a:p>
            <a:pPr algn="r" rtl="1">
              <a:lnSpc>
                <a:spcPct val="200000"/>
              </a:lnSpc>
            </a:pP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ספרנים/יות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אהבו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לקרוא כשהיו ילדים.</a:t>
            </a:r>
          </a:p>
        </p:txBody>
      </p:sp>
      <p:sp>
        <p:nvSpPr>
          <p:cNvPr id="4" name="תיבת טקסט 6">
            <a:extLst>
              <a:ext uri="{FF2B5EF4-FFF2-40B4-BE49-F238E27FC236}">
                <a16:creationId xmlns:a16="http://schemas.microsoft.com/office/drawing/2014/main" id="{9EE34788-0830-45E1-818C-1B3248A83ED8}"/>
              </a:ext>
            </a:extLst>
          </p:cNvPr>
          <p:cNvSpPr txBox="1"/>
          <p:nvPr/>
        </p:nvSpPr>
        <p:spPr>
          <a:xfrm>
            <a:off x="2193316" y="4805134"/>
            <a:ext cx="66692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רוב הספרנים אהבו לקרוא ספרים בילדותם. </a:t>
            </a:r>
          </a:p>
        </p:txBody>
      </p:sp>
      <p:grpSp>
        <p:nvGrpSpPr>
          <p:cNvPr id="5" name="קבוצה 1">
            <a:extLst>
              <a:ext uri="{FF2B5EF4-FFF2-40B4-BE49-F238E27FC236}">
                <a16:creationId xmlns:a16="http://schemas.microsoft.com/office/drawing/2014/main" id="{3010D2F2-67F6-4108-8EB8-029150359657}"/>
              </a:ext>
            </a:extLst>
          </p:cNvPr>
          <p:cNvGrpSpPr/>
          <p:nvPr/>
        </p:nvGrpSpPr>
        <p:grpSpPr>
          <a:xfrm>
            <a:off x="7000351" y="4232335"/>
            <a:ext cx="2456984" cy="524099"/>
            <a:chOff x="7538225" y="4498871"/>
            <a:chExt cx="2456984" cy="524099"/>
          </a:xfrm>
        </p:grpSpPr>
        <p:pic>
          <p:nvPicPr>
            <p:cNvPr id="6" name="תמונה 7">
              <a:extLst>
                <a:ext uri="{FF2B5EF4-FFF2-40B4-BE49-F238E27FC236}">
                  <a16:creationId xmlns:a16="http://schemas.microsoft.com/office/drawing/2014/main" id="{D3336320-BDF7-4B3F-82B0-1A465F40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79997" y="4499750"/>
              <a:ext cx="515212" cy="523220"/>
            </a:xfrm>
            <a:prstGeom prst="rect">
              <a:avLst/>
            </a:prstGeom>
          </p:spPr>
        </p:pic>
        <p:sp>
          <p:nvSpPr>
            <p:cNvPr id="7" name="תיבת טקסט 8">
              <a:extLst>
                <a:ext uri="{FF2B5EF4-FFF2-40B4-BE49-F238E27FC236}">
                  <a16:creationId xmlns:a16="http://schemas.microsoft.com/office/drawing/2014/main" id="{DDC3C77A-0668-4819-8877-6D760BC7D881}"/>
                </a:ext>
              </a:extLst>
            </p:cNvPr>
            <p:cNvSpPr txBox="1"/>
            <p:nvPr/>
          </p:nvSpPr>
          <p:spPr>
            <a:xfrm>
              <a:off x="7538225" y="4498871"/>
              <a:ext cx="186225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מה למדנו?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889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283" y="650589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מדוע בחרת להיות ספרנ/ית?</a:t>
            </a: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E7F32D6E-8030-4A56-9760-AA6AA8B91FE0}"/>
              </a:ext>
            </a:extLst>
          </p:cNvPr>
          <p:cNvSpPr/>
          <p:nvPr/>
        </p:nvSpPr>
        <p:spPr>
          <a:xfrm>
            <a:off x="5414390" y="1564243"/>
            <a:ext cx="677761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אני אוהבת ספרים, ואני מאוד אוהבת להמליץ על ספרים. כשהגעתי לעבוד בספריית ילדים, הרגשתי כאילו אני במקום המושלם שלי.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מקצוע שעוסק בספרות, השכלה וידע בשילוב טכנולוגיה ואנשים.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נו... ברור בגלל שאני אוהבת ספרים.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אוהבת לקרוא ספרים, את אווירת הספרייה, את האנשים שבאים לקרוא.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אהבת ספר ושקט.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מאז שאני זוכרת את עצמי הספרייה הייתה הבית השני שלי.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אוהב להרחיב את הידע שלי.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הקשר בין תקשורת בינאישית, העשרת הידע ושפה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325" y="675137"/>
            <a:ext cx="1155704" cy="549601"/>
          </a:xfrm>
          <a:prstGeom prst="rect">
            <a:avLst/>
          </a:prstGeom>
        </p:spPr>
      </p:pic>
      <p:sp>
        <p:nvSpPr>
          <p:cNvPr id="6" name="מלבן 3">
            <a:extLst>
              <a:ext uri="{FF2B5EF4-FFF2-40B4-BE49-F238E27FC236}">
                <a16:creationId xmlns:a16="http://schemas.microsoft.com/office/drawing/2014/main" id="{E7F32D6E-8030-4A56-9760-AA6AA8B91FE0}"/>
              </a:ext>
            </a:extLst>
          </p:cNvPr>
          <p:cNvSpPr/>
          <p:nvPr/>
        </p:nvSpPr>
        <p:spPr>
          <a:xfrm>
            <a:off x="0" y="1637297"/>
            <a:ext cx="5849819" cy="5293757"/>
          </a:xfrm>
          <a:prstGeom prst="rect">
            <a:avLst/>
          </a:prstGeom>
          <a:solidFill>
            <a:srgbClr val="EBEBEB"/>
          </a:solidFill>
        </p:spPr>
        <p:txBody>
          <a:bodyPr wrap="square">
            <a:spAutoFit/>
          </a:bodyPr>
          <a:lstStyle/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חשבתי ששילוב של לאהוב ספרים ואנשים הולך מצוין בספריה.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זה חלק ממני, חלק ממי שאני: אני אוהב לקרוא, אוהב את עולם הספר, </a:t>
            </a:r>
            <a:endParaRPr lang="he-IL" sz="2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כי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אני אוהבת ספרים ואנשים וילדים שקוראים, רוצה להפגיש אותם את הספרים והקוראים. </a:t>
            </a:r>
            <a:endParaRPr lang="he-IL" sz="2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אני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מאד אוהבת לגרום לילדים ולאנשים שחושבים שהם לא אוהבים לקרוא למצוא ספר שייהנו ממנו ויקראו.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כי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הספרייה מעוררת השראה ועניין מעבר לשגרתי והיומיומי ומפתחת ידע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 smtClean="0">
                <a:latin typeface="Calibri" pitchFamily="34" charset="0"/>
                <a:cs typeface="Calibri" pitchFamily="34" charset="0"/>
              </a:rPr>
            </a:b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1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מדוע בחרת להיות ספרנ/ית? </a:t>
            </a:r>
            <a:endParaRPr lang="en-US" dirty="0"/>
          </a:p>
        </p:txBody>
      </p:sp>
      <p:sp>
        <p:nvSpPr>
          <p:cNvPr id="8" name="תיבת טקסט 4">
            <a:extLst>
              <a:ext uri="{FF2B5EF4-FFF2-40B4-BE49-F238E27FC236}">
                <a16:creationId xmlns:a16="http://schemas.microsoft.com/office/drawing/2014/main" id="{17CBF6A9-28A9-4CA3-858F-104834972D72}"/>
              </a:ext>
            </a:extLst>
          </p:cNvPr>
          <p:cNvSpPr txBox="1"/>
          <p:nvPr/>
        </p:nvSpPr>
        <p:spPr>
          <a:xfrm>
            <a:off x="1251284" y="2030078"/>
            <a:ext cx="793234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4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אהבת </a:t>
            </a:r>
            <a:r>
              <a:rPr lang="he-IL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הקריאה והספר.</a:t>
            </a:r>
          </a:p>
          <a:p>
            <a:pPr algn="r" rtl="1"/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אהבת </a:t>
            </a:r>
            <a:r>
              <a:rPr lang="he-IL" sz="44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האדם.</a:t>
            </a:r>
          </a:p>
          <a:p>
            <a:pPr algn="r" rtl="1"/>
            <a:r>
              <a:rPr lang="he-IL" sz="44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הרחבת </a:t>
            </a:r>
            <a:r>
              <a:rPr lang="he-IL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דעת.</a:t>
            </a:r>
          </a:p>
        </p:txBody>
      </p:sp>
    </p:spTree>
    <p:extLst>
      <p:ext uri="{BB962C8B-B14F-4D97-AF65-F5344CB8AC3E}">
        <p14:creationId xmlns:p14="http://schemas.microsoft.com/office/powerpoint/2010/main" val="41551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768" y="2484241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7919" y="2917949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63" y="2402843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1309" y="479311"/>
            <a:ext cx="1367115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283" y="650589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מדוע בחרת להיות ספרנ/ית?</a:t>
            </a: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E7F32D6E-8030-4A56-9760-AA6AA8B91FE0}"/>
              </a:ext>
            </a:extLst>
          </p:cNvPr>
          <p:cNvSpPr/>
          <p:nvPr/>
        </p:nvSpPr>
        <p:spPr>
          <a:xfrm>
            <a:off x="5414390" y="1631846"/>
            <a:ext cx="677761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אני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ספרים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, ואני מאוד אוהבת להמליץ על ספרים. כשהגעתי לעבוד בספריית ילדים, הרגשתי כאילו אני במקום המושלם שלי.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מקצוע שעוסק בספרות, השכלה וידע בשילוב טכנולוגיה ואנשים.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נו... ברור בגלל שאני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ספרים.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לקרוא ספרים, את אווירת הספרייה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, את האנשים שבאים לקרוא.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אהבת ספר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ושקט.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מאז שאני זוכרת את עצמי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הספרייה הייתה הבית השני שלי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אוהב להרחיב את הידע שלי.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הקשר בין תקשורת בינאישית, העשרת הידע ושפה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מלבן 3">
            <a:extLst>
              <a:ext uri="{FF2B5EF4-FFF2-40B4-BE49-F238E27FC236}">
                <a16:creationId xmlns:a16="http://schemas.microsoft.com/office/drawing/2014/main" id="{E7F32D6E-8030-4A56-9760-AA6AA8B91FE0}"/>
              </a:ext>
            </a:extLst>
          </p:cNvPr>
          <p:cNvSpPr/>
          <p:nvPr/>
        </p:nvSpPr>
        <p:spPr>
          <a:xfrm>
            <a:off x="88900" y="1701233"/>
            <a:ext cx="5590375" cy="5293757"/>
          </a:xfrm>
          <a:prstGeom prst="rect">
            <a:avLst/>
          </a:prstGeom>
          <a:solidFill>
            <a:srgbClr val="EBEBEB"/>
          </a:solidFill>
        </p:spPr>
        <p:txBody>
          <a:bodyPr wrap="square">
            <a:spAutoFit/>
          </a:bodyPr>
          <a:lstStyle/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חשבתי ששילוב של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לאהוב ספרים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 ואנשים הולך מצוין בספריה.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זה חלק ממני, חלק ממי שאני: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אני אוהב לקרוא, אוהב את עולם </a:t>
            </a:r>
            <a:r>
              <a:rPr lang="he-IL" sz="2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הספר.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כי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אני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ספרים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ואנשים וילדים שקוראים, רוצה להפגיש אותם את הספרים והקוראים. </a:t>
            </a:r>
            <a:endParaRPr lang="he-IL" sz="2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אני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מאד אוהבת לגרום לילדים ולאנשים שחושבים שהם לא אוהבים לקרוא למצוא ספר שייהנו ממנו ויקראו.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כי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הספרייה מעוררת השראה ועניין מעבר לשגרתי והיומיומי ומפתחת ידע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 smtClean="0">
                <a:latin typeface="Calibri" pitchFamily="34" charset="0"/>
                <a:cs typeface="Calibri" pitchFamily="34" charset="0"/>
              </a:rPr>
            </a:b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6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283" y="650589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מדוע בחרת להיות ספרנ/ית?</a:t>
            </a: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E7F32D6E-8030-4A56-9760-AA6AA8B91FE0}"/>
              </a:ext>
            </a:extLst>
          </p:cNvPr>
          <p:cNvSpPr/>
          <p:nvPr/>
        </p:nvSpPr>
        <p:spPr>
          <a:xfrm>
            <a:off x="5414390" y="1631846"/>
            <a:ext cx="677761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אני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ספרים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, ואני מאוד אוהבת להמליץ על ספרים. כשהגעתי לעבוד בספריית ילדים, הרגשתי כאילו אני במקום המושלם שלי.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מקצוע שעוסק בספרות, השכלה וידע בשילוב טכנולוגיה ואנשים.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נו... ברור בגלל שאני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ספרים.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לקרוא ספרים, את אווירת הספרייה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, </a:t>
            </a:r>
            <a:r>
              <a:rPr lang="he-IL" sz="26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את האנשים שבאים לקרוא.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אהבת ספר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ושקט.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מאז שאני זוכרת את עצמי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הספרייה הייתה הבית השני שלי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אוהב להרחיב את הידע שלי.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הקשר בין תקשורת בינאישית, העשרת הידע ושפה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מלבן 3">
            <a:extLst>
              <a:ext uri="{FF2B5EF4-FFF2-40B4-BE49-F238E27FC236}">
                <a16:creationId xmlns:a16="http://schemas.microsoft.com/office/drawing/2014/main" id="{E7F32D6E-8030-4A56-9760-AA6AA8B91FE0}"/>
              </a:ext>
            </a:extLst>
          </p:cNvPr>
          <p:cNvSpPr/>
          <p:nvPr/>
        </p:nvSpPr>
        <p:spPr>
          <a:xfrm>
            <a:off x="0" y="1631846"/>
            <a:ext cx="5730075" cy="5293757"/>
          </a:xfrm>
          <a:prstGeom prst="rect">
            <a:avLst/>
          </a:prstGeom>
          <a:solidFill>
            <a:srgbClr val="EBEBEB"/>
          </a:solidFill>
        </p:spPr>
        <p:txBody>
          <a:bodyPr wrap="square">
            <a:spAutoFit/>
          </a:bodyPr>
          <a:lstStyle/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חשבתי ששילוב של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לאהוב ספרים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 </a:t>
            </a:r>
            <a:r>
              <a:rPr lang="he-IL" sz="26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ואנשים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הולך מצוין בספריה.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זה חלק ממני, חלק ממי שאני: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אני אוהב לקרוא, אוהב את עולם </a:t>
            </a:r>
            <a:r>
              <a:rPr lang="he-IL" sz="2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הספר.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כי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אני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ספרים </a:t>
            </a:r>
            <a:r>
              <a:rPr lang="he-IL" sz="26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ואנשים וילדים שקור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אים, רוצה להפגיש אותם את הספרים והקוראים. </a:t>
            </a:r>
            <a:endParaRPr lang="he-IL" sz="2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אני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מאד </a:t>
            </a:r>
            <a:r>
              <a:rPr lang="he-IL" sz="26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לגרום לילדים ולאנשים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שחושבים שהם לא אוהבים לקרוא למצוא ספר שייהנו ממנו ויקראו.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כי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הספרייה מעוררת השראה ועניין מעבר לשגרתי והיומיומי ומפתחת ידע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 smtClean="0">
                <a:latin typeface="Calibri" pitchFamily="34" charset="0"/>
                <a:cs typeface="Calibri" pitchFamily="34" charset="0"/>
              </a:rPr>
            </a:b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283" y="650589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מדוע בחרת להיות ספרנ/ית?</a:t>
            </a: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E7F32D6E-8030-4A56-9760-AA6AA8B91FE0}"/>
              </a:ext>
            </a:extLst>
          </p:cNvPr>
          <p:cNvSpPr/>
          <p:nvPr/>
        </p:nvSpPr>
        <p:spPr>
          <a:xfrm>
            <a:off x="5414390" y="1631846"/>
            <a:ext cx="677761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אני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ספרים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, ואני מאוד אוהבת להמליץ על ספרים. כשהגעתי לעבוד בספריית ילדים, הרגשתי כאילו אני במקום המושלם שלי.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מקצוע שעוסק בספרות, השכלה וידע בשילוב טכנולוגיה ואנשים.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נו... ברור בגלל שאני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ספרים.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לקרוא ספרים, את אווירת הספרייה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, </a:t>
            </a:r>
            <a:r>
              <a:rPr lang="he-IL" sz="26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את האנשים שבאים לקרוא.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אהבת ספר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ושקט.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מאז שאני זוכרת את עצמי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הספרייה הייתה הבית השני שלי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אוהב להרחיב את הידע שלי.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הקשר בין תקשורת בינאישית, </a:t>
            </a:r>
            <a:r>
              <a:rPr lang="he-IL" sz="26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העשרת הידע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ושפה</a:t>
            </a:r>
            <a:r>
              <a:rPr lang="he-IL" sz="2600" dirty="0" smtClean="0">
                <a:latin typeface="Calibri" pitchFamily="34" charset="0"/>
                <a:cs typeface="Calibri" pitchFamily="34" charset="0"/>
              </a:rPr>
              <a:t>.</a:t>
            </a:r>
            <a:endParaRPr lang="he-IL" sz="2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מלבן 3">
            <a:extLst>
              <a:ext uri="{FF2B5EF4-FFF2-40B4-BE49-F238E27FC236}">
                <a16:creationId xmlns:a16="http://schemas.microsoft.com/office/drawing/2014/main" id="{E7F32D6E-8030-4A56-9760-AA6AA8B91FE0}"/>
              </a:ext>
            </a:extLst>
          </p:cNvPr>
          <p:cNvSpPr/>
          <p:nvPr/>
        </p:nvSpPr>
        <p:spPr>
          <a:xfrm>
            <a:off x="-119744" y="1631846"/>
            <a:ext cx="5849819" cy="5293757"/>
          </a:xfrm>
          <a:prstGeom prst="rect">
            <a:avLst/>
          </a:prstGeom>
          <a:solidFill>
            <a:srgbClr val="EBEBEB"/>
          </a:solidFill>
        </p:spPr>
        <p:txBody>
          <a:bodyPr wrap="square">
            <a:spAutoFit/>
          </a:bodyPr>
          <a:lstStyle/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חשבתי ששילוב של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לאהוב ספרים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 </a:t>
            </a:r>
            <a:r>
              <a:rPr lang="he-IL" sz="26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ואנשים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הולך מצוין בספריה.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>
                <a:latin typeface="Calibri" pitchFamily="34" charset="0"/>
                <a:cs typeface="Calibri" pitchFamily="34" charset="0"/>
              </a:rPr>
              <a:t>כי זה חלק ממני, חלק ממי שאני: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אני אוהב לקרוא, אוהב את עולם </a:t>
            </a:r>
            <a:r>
              <a:rPr lang="he-IL" sz="2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הספר.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כי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אני </a:t>
            </a:r>
            <a:r>
              <a:rPr lang="he-IL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ספרים </a:t>
            </a:r>
            <a:r>
              <a:rPr lang="he-IL" sz="26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ואנשים וילדים שקור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אים, רוצה להפגיש אותם את הספרים והקוראים. </a:t>
            </a:r>
            <a:endParaRPr lang="he-IL" sz="2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אני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מאד </a:t>
            </a:r>
            <a:r>
              <a:rPr lang="he-IL" sz="26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אוהבת לגרום לילדים ולאנשים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שחושבים שהם לא אוהבים לקרוא למצוא ספר שייהנו ממנו ויקראו.</a:t>
            </a:r>
          </a:p>
          <a:p>
            <a:pPr marL="285750" indent="-285750" algn="r" rtl="1">
              <a:buFont typeface="Wingdings" pitchFamily="2" charset="2"/>
              <a:buChar char="§"/>
            </a:pPr>
            <a:r>
              <a:rPr lang="he-IL" sz="2600" dirty="0" smtClean="0">
                <a:latin typeface="Calibri" pitchFamily="34" charset="0"/>
                <a:cs typeface="Calibri" pitchFamily="34" charset="0"/>
              </a:rPr>
              <a:t>כי </a:t>
            </a:r>
            <a:r>
              <a:rPr lang="he-IL" sz="2600" dirty="0">
                <a:latin typeface="Calibri" pitchFamily="34" charset="0"/>
                <a:cs typeface="Calibri" pitchFamily="34" charset="0"/>
              </a:rPr>
              <a:t>הספרייה מעוררת השראה ועניין מעבר לשגרתי והיומיומי </a:t>
            </a:r>
            <a:r>
              <a:rPr lang="he-IL" sz="26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ומפתחת ידע</a:t>
            </a:r>
            <a:r>
              <a:rPr lang="he-IL" sz="26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6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</a:br>
            <a:endParaRPr lang="he-IL" sz="26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מדוע בחרת להיות ספרנ/ית? </a:t>
            </a:r>
            <a:endParaRPr lang="en-US" dirty="0"/>
          </a:p>
        </p:txBody>
      </p:sp>
      <p:sp>
        <p:nvSpPr>
          <p:cNvPr id="8" name="תיבת טקסט 4">
            <a:extLst>
              <a:ext uri="{FF2B5EF4-FFF2-40B4-BE49-F238E27FC236}">
                <a16:creationId xmlns:a16="http://schemas.microsoft.com/office/drawing/2014/main" id="{17CBF6A9-28A9-4CA3-858F-104834972D72}"/>
              </a:ext>
            </a:extLst>
          </p:cNvPr>
          <p:cNvSpPr txBox="1"/>
          <p:nvPr/>
        </p:nvSpPr>
        <p:spPr>
          <a:xfrm>
            <a:off x="1251284" y="2030078"/>
            <a:ext cx="793234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4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אהבת </a:t>
            </a:r>
            <a:r>
              <a:rPr lang="he-IL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הקריאה והספר.</a:t>
            </a:r>
          </a:p>
          <a:p>
            <a:pPr algn="r" rtl="1"/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אהבת </a:t>
            </a:r>
            <a:r>
              <a:rPr lang="he-IL" sz="44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האדם.</a:t>
            </a:r>
          </a:p>
          <a:p>
            <a:pPr algn="r" rtl="1"/>
            <a:r>
              <a:rPr lang="he-IL" sz="44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הרחבת </a:t>
            </a:r>
            <a:r>
              <a:rPr lang="he-IL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דעת.</a:t>
            </a:r>
          </a:p>
        </p:txBody>
      </p:sp>
      <p:pic>
        <p:nvPicPr>
          <p:cNvPr id="10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62" y="4765653"/>
            <a:ext cx="770051" cy="119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2190" y="5052659"/>
            <a:ext cx="1174371" cy="49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23285" y="4834074"/>
            <a:ext cx="3161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2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מה ניתן ללמוד מתשובות אלו? </a:t>
            </a:r>
            <a:endParaRPr lang="en-US" sz="32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856" y="650589"/>
            <a:ext cx="1616643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8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מדוע בחרת להיות ספרנ/ית? </a:t>
            </a:r>
            <a:endParaRPr lang="en-US" dirty="0"/>
          </a:p>
        </p:txBody>
      </p:sp>
      <p:grpSp>
        <p:nvGrpSpPr>
          <p:cNvPr id="5" name="קבוצה 1">
            <a:extLst>
              <a:ext uri="{FF2B5EF4-FFF2-40B4-BE49-F238E27FC236}">
                <a16:creationId xmlns:a16="http://schemas.microsoft.com/office/drawing/2014/main" id="{3010D2F2-67F6-4108-8EB8-029150359657}"/>
              </a:ext>
            </a:extLst>
          </p:cNvPr>
          <p:cNvGrpSpPr/>
          <p:nvPr/>
        </p:nvGrpSpPr>
        <p:grpSpPr>
          <a:xfrm>
            <a:off x="6650170" y="4501843"/>
            <a:ext cx="2456984" cy="524099"/>
            <a:chOff x="7538225" y="4498871"/>
            <a:chExt cx="2456984" cy="524099"/>
          </a:xfrm>
        </p:grpSpPr>
        <p:pic>
          <p:nvPicPr>
            <p:cNvPr id="6" name="תמונה 7">
              <a:extLst>
                <a:ext uri="{FF2B5EF4-FFF2-40B4-BE49-F238E27FC236}">
                  <a16:creationId xmlns:a16="http://schemas.microsoft.com/office/drawing/2014/main" id="{D3336320-BDF7-4B3F-82B0-1A465F40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79997" y="4499750"/>
              <a:ext cx="515212" cy="523220"/>
            </a:xfrm>
            <a:prstGeom prst="rect">
              <a:avLst/>
            </a:prstGeom>
          </p:spPr>
        </p:pic>
        <p:sp>
          <p:nvSpPr>
            <p:cNvPr id="7" name="תיבת טקסט 8">
              <a:extLst>
                <a:ext uri="{FF2B5EF4-FFF2-40B4-BE49-F238E27FC236}">
                  <a16:creationId xmlns:a16="http://schemas.microsoft.com/office/drawing/2014/main" id="{DDC3C77A-0668-4819-8877-6D760BC7D881}"/>
                </a:ext>
              </a:extLst>
            </p:cNvPr>
            <p:cNvSpPr txBox="1"/>
            <p:nvPr/>
          </p:nvSpPr>
          <p:spPr>
            <a:xfrm>
              <a:off x="7538225" y="4498871"/>
              <a:ext cx="186225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מה למדנו? </a:t>
              </a:r>
            </a:p>
          </p:txBody>
        </p:sp>
      </p:grpSp>
      <p:sp>
        <p:nvSpPr>
          <p:cNvPr id="8" name="תיבת טקסט 4">
            <a:extLst>
              <a:ext uri="{FF2B5EF4-FFF2-40B4-BE49-F238E27FC236}">
                <a16:creationId xmlns:a16="http://schemas.microsoft.com/office/drawing/2014/main" id="{17CBF6A9-28A9-4CA3-858F-104834972D72}"/>
              </a:ext>
            </a:extLst>
          </p:cNvPr>
          <p:cNvSpPr txBox="1"/>
          <p:nvPr/>
        </p:nvSpPr>
        <p:spPr>
          <a:xfrm>
            <a:off x="1251284" y="2030078"/>
            <a:ext cx="793234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4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אהבת </a:t>
            </a:r>
            <a:r>
              <a:rPr lang="he-IL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הקריאה והספר.</a:t>
            </a:r>
          </a:p>
          <a:p>
            <a:pPr algn="r" rtl="1"/>
            <a:r>
              <a:rPr lang="he-IL" sz="4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אהבת </a:t>
            </a:r>
            <a:r>
              <a:rPr lang="he-IL" sz="44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האדם.</a:t>
            </a:r>
          </a:p>
          <a:p>
            <a:pPr algn="r" rtl="1"/>
            <a:r>
              <a:rPr lang="he-IL" sz="44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הרחבת </a:t>
            </a:r>
            <a:r>
              <a:rPr lang="he-IL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דעת.</a:t>
            </a:r>
          </a:p>
        </p:txBody>
      </p:sp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9EE34788-0830-45E1-818C-1B3248A83ED8}"/>
              </a:ext>
            </a:extLst>
          </p:cNvPr>
          <p:cNvSpPr txBox="1"/>
          <p:nvPr/>
        </p:nvSpPr>
        <p:spPr>
          <a:xfrm>
            <a:off x="991402" y="5074642"/>
            <a:ext cx="75210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רוב הספרנים בחרו בתפקיד בגלל אהבתם לקריאה. </a:t>
            </a:r>
          </a:p>
        </p:txBody>
      </p:sp>
    </p:spTree>
    <p:extLst>
      <p:ext uri="{BB962C8B-B14F-4D97-AF65-F5344CB8AC3E}">
        <p14:creationId xmlns:p14="http://schemas.microsoft.com/office/powerpoint/2010/main" val="7038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מהם התפקידים של הספרנ/ית?</a:t>
            </a:r>
          </a:p>
        </p:txBody>
      </p:sp>
      <p:sp>
        <p:nvSpPr>
          <p:cNvPr id="11" name="תיבת טקסט 4">
            <a:extLst>
              <a:ext uri="{FF2B5EF4-FFF2-40B4-BE49-F238E27FC236}">
                <a16:creationId xmlns:a16="http://schemas.microsoft.com/office/drawing/2014/main" id="{4F53505B-F4BF-4CC8-B207-C0EF4FAB61FE}"/>
              </a:ext>
            </a:extLst>
          </p:cNvPr>
          <p:cNvSpPr txBox="1"/>
          <p:nvPr/>
        </p:nvSpPr>
        <p:spPr>
          <a:xfrm>
            <a:off x="3430538" y="2260713"/>
            <a:ext cx="57018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כתבו מה, לדעתכם, ענו הספרנים?</a:t>
            </a:r>
          </a:p>
        </p:txBody>
      </p:sp>
      <p:pic>
        <p:nvPicPr>
          <p:cNvPr id="15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62" y="3517041"/>
            <a:ext cx="770051" cy="119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14106" y="3858603"/>
            <a:ext cx="1174371" cy="49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730" y="1711112"/>
            <a:ext cx="1438170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מהם התפקידים של הספרנ/ית?</a:t>
            </a:r>
          </a:p>
        </p:txBody>
      </p:sp>
      <p:sp>
        <p:nvSpPr>
          <p:cNvPr id="7" name="מלבן 4">
            <a:extLst>
              <a:ext uri="{FF2B5EF4-FFF2-40B4-BE49-F238E27FC236}">
                <a16:creationId xmlns:a16="http://schemas.microsoft.com/office/drawing/2014/main" id="{B390255E-D768-4C42-A1AB-CAA9347B53DF}"/>
              </a:ext>
            </a:extLst>
          </p:cNvPr>
          <p:cNvSpPr/>
          <p:nvPr/>
        </p:nvSpPr>
        <p:spPr>
          <a:xfrm>
            <a:off x="3840480" y="1847080"/>
            <a:ext cx="67741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לְהַמְלִיץ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על ספרים.</a:t>
            </a:r>
          </a:p>
          <a:p>
            <a:pPr algn="r" rtl="1">
              <a:lnSpc>
                <a:spcPct val="200000"/>
              </a:lnSpc>
            </a:pP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לְשׂוֹחֵחַ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עם אנשים.</a:t>
            </a:r>
          </a:p>
          <a:p>
            <a:pPr algn="r" rtl="1">
              <a:lnSpc>
                <a:spcPct val="200000"/>
              </a:lnSpc>
            </a:pP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לְשָׁרֵת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את הקהל שמגיע לספרייה.</a:t>
            </a:r>
          </a:p>
          <a:p>
            <a:pPr algn="r" rtl="1">
              <a:lnSpc>
                <a:spcPct val="200000"/>
              </a:lnSpc>
            </a:pP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לְהַתְאִים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ספר לאדם שרוצה </a:t>
            </a:r>
            <a:r>
              <a:rPr lang="he-IL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לקרוא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ספר.</a:t>
            </a:r>
          </a:p>
          <a:p>
            <a:pPr algn="r" rtl="1">
              <a:lnSpc>
                <a:spcPct val="200000"/>
              </a:lnSpc>
            </a:pPr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07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50589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מהם התפקידים של הספרנ/ית?</a:t>
            </a:r>
          </a:p>
        </p:txBody>
      </p:sp>
      <p:sp>
        <p:nvSpPr>
          <p:cNvPr id="7" name="מלבן 4">
            <a:extLst>
              <a:ext uri="{FF2B5EF4-FFF2-40B4-BE49-F238E27FC236}">
                <a16:creationId xmlns:a16="http://schemas.microsoft.com/office/drawing/2014/main" id="{B390255E-D768-4C42-A1AB-CAA9347B53DF}"/>
              </a:ext>
            </a:extLst>
          </p:cNvPr>
          <p:cNvSpPr/>
          <p:nvPr/>
        </p:nvSpPr>
        <p:spPr>
          <a:xfrm>
            <a:off x="9018872" y="1484580"/>
            <a:ext cx="24512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לְהַמְלִיץ 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לְשׂוֹחֵחַ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לְשָׁרֵת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לְהַתְאִים 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לַסַּדֵּר 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לְנַהֵל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לִבְנוֹת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לְסַפֵּק</a:t>
            </a:r>
          </a:p>
        </p:txBody>
      </p:sp>
      <p:sp>
        <p:nvSpPr>
          <p:cNvPr id="8" name="מלבן 6">
            <a:extLst>
              <a:ext uri="{FF2B5EF4-FFF2-40B4-BE49-F238E27FC236}">
                <a16:creationId xmlns:a16="http://schemas.microsoft.com/office/drawing/2014/main" id="{975069B3-9CA7-4D10-AB35-0E591242E4CF}"/>
              </a:ext>
            </a:extLst>
          </p:cNvPr>
          <p:cNvSpPr/>
          <p:nvPr/>
        </p:nvSpPr>
        <p:spPr>
          <a:xfrm>
            <a:off x="1268694" y="1397737"/>
            <a:ext cx="232842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לַעֲטֹף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לְמַיֵּן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לְהַדְבִּיק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לִיזֹם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לְקַטְלֵג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לִרְכֹּשׁ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לְיַעֵץ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B390255E-D768-4C42-A1AB-CAA9347B53DF}"/>
              </a:ext>
            </a:extLst>
          </p:cNvPr>
          <p:cNvSpPr/>
          <p:nvPr/>
        </p:nvSpPr>
        <p:spPr>
          <a:xfrm>
            <a:off x="5149517" y="1484580"/>
            <a:ext cx="251940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לְעוֹדֵד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לְהַקְשִׁיב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לְסַיֵּעַ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לְתַוֵּךְ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לְתַקֵּן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לְהַדְרִיךְ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לַעֲזֹר</a:t>
            </a:r>
          </a:p>
          <a:p>
            <a:pPr algn="r" rtl="1">
              <a:lnSpc>
                <a:spcPct val="150000"/>
              </a:lnSpc>
            </a:pPr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41310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מהם התפקידים של הספרנ/ית?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B390255E-D768-4C42-A1AB-CAA9347B53DF}"/>
              </a:ext>
            </a:extLst>
          </p:cNvPr>
          <p:cNvSpPr/>
          <p:nvPr/>
        </p:nvSpPr>
        <p:spPr>
          <a:xfrm>
            <a:off x="6439301" y="1597327"/>
            <a:ext cx="548319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תפקיד הספרנ/ית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לְעוֹדֵד</a:t>
            </a:r>
            <a:r>
              <a:rPr lang="he-IL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תפקיד הספרנ/ית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לְהַקְשִׁיב</a:t>
            </a:r>
            <a:r>
              <a:rPr lang="he-IL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תפקיד הספרנ/ית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לְהַדְבִּיק</a:t>
            </a:r>
            <a:r>
              <a:rPr lang="he-IL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לתפקיד הספרנ/ית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לִיזֹם</a:t>
            </a:r>
            <a:r>
              <a:rPr lang="he-IL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לתפקיד הספרנ/ית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לִרְכֹּש...</a:t>
            </a:r>
          </a:p>
          <a:p>
            <a:pPr algn="r" rtl="1">
              <a:lnSpc>
                <a:spcPct val="150000"/>
              </a:lnSpc>
            </a:pPr>
            <a:endParaRPr lang="he-IL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</a:pPr>
            <a:endParaRPr lang="he-IL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</a:pPr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תיבת טקסט 4">
            <a:extLst>
              <a:ext uri="{FF2B5EF4-FFF2-40B4-BE49-F238E27FC236}">
                <a16:creationId xmlns:a16="http://schemas.microsoft.com/office/drawing/2014/main" id="{4F53505B-F4BF-4CC8-B207-C0EF4FAB61FE}"/>
              </a:ext>
            </a:extLst>
          </p:cNvPr>
          <p:cNvSpPr txBox="1"/>
          <p:nvPr/>
        </p:nvSpPr>
        <p:spPr>
          <a:xfrm>
            <a:off x="2747580" y="1798700"/>
            <a:ext cx="437811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כתבו את ההמשך של המשפטים</a:t>
            </a:r>
          </a:p>
          <a:p>
            <a:pPr algn="r"/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26" y="3368360"/>
            <a:ext cx="770051" cy="119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6196" y="3800974"/>
            <a:ext cx="1174371" cy="49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030" y="1711112"/>
            <a:ext cx="1387370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41310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מהם התפקידים של הספרנ/ית?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B390255E-D768-4C42-A1AB-CAA9347B53DF}"/>
              </a:ext>
            </a:extLst>
          </p:cNvPr>
          <p:cNvSpPr/>
          <p:nvPr/>
        </p:nvSpPr>
        <p:spPr>
          <a:xfrm>
            <a:off x="250257" y="1491449"/>
            <a:ext cx="1157334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תפקיד הספרנ/ית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לְעוֹדֵד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את הילדים לקרוא.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תפקיד הספרנ/ית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לְהַקְשִׁיב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לבקשות של האנשים לגבי הספרים.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תפקיד הספרנ/ית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לְהַדְבִּיק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ספרים קרועים.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תפקיד הספרנ/ית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לִיזֹם 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שעת סיפור, מפגש עם סיפור, מועדון קריאה, פעילויות העשרה.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תפקיד הספרנ/ית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לִרְכֹּשׁ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ספרים חדשים.</a:t>
            </a:r>
            <a:endParaRPr lang="he-IL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</a:pPr>
            <a:endParaRPr lang="he-IL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</a:pPr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507E7A10-5C2A-4619-9860-FD60C431F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50" y="1928813"/>
            <a:ext cx="11696700" cy="3844925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בשיעורי מולדת, חברה ואזרחות למדו תלמידי כיתה ג' על תפקידים ומקצועות.</a:t>
            </a:r>
          </a:p>
          <a:p>
            <a:pPr algn="r"/>
            <a:r>
              <a:rPr lang="he-IL" dirty="0"/>
              <a:t>כל קבוצה בחרה בעל מקצוע, העמיקה את הידע עליו, ושיתפה את כל חברי הכיתה.</a:t>
            </a:r>
          </a:p>
          <a:p>
            <a:pPr algn="r"/>
            <a:r>
              <a:rPr lang="he-IL" dirty="0"/>
              <a:t>ילדי הכיתה החליטו לחקור את המקצוע באמצעות </a:t>
            </a:r>
            <a:r>
              <a:rPr lang="he-IL" sz="4400" dirty="0">
                <a:solidFill>
                  <a:srgbClr val="FF0000"/>
                </a:solidFill>
              </a:rPr>
              <a:t>שאלון.</a:t>
            </a:r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044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41310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מהם התפקידים של הספרנ/ית?</a:t>
            </a:r>
          </a:p>
        </p:txBody>
      </p:sp>
      <p:sp>
        <p:nvSpPr>
          <p:cNvPr id="7" name="מלבן 4">
            <a:extLst>
              <a:ext uri="{FF2B5EF4-FFF2-40B4-BE49-F238E27FC236}">
                <a16:creationId xmlns:a16="http://schemas.microsoft.com/office/drawing/2014/main" id="{B390255E-D768-4C42-A1AB-CAA9347B53DF}"/>
              </a:ext>
            </a:extLst>
          </p:cNvPr>
          <p:cNvSpPr/>
          <p:nvPr/>
        </p:nvSpPr>
        <p:spPr>
          <a:xfrm>
            <a:off x="9740766" y="1515745"/>
            <a:ext cx="24512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לְהַמְלִיץ 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לְשׂוֹחֵחַ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לְשָׁרֵת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לְהַתְאִים 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לַסַּדֵּר 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לְנַהֵל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לִבְנוֹת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לְסַפֵּק</a:t>
            </a:r>
          </a:p>
        </p:txBody>
      </p:sp>
      <p:sp>
        <p:nvSpPr>
          <p:cNvPr id="8" name="מלבן 6">
            <a:extLst>
              <a:ext uri="{FF2B5EF4-FFF2-40B4-BE49-F238E27FC236}">
                <a16:creationId xmlns:a16="http://schemas.microsoft.com/office/drawing/2014/main" id="{975069B3-9CA7-4D10-AB35-0E591242E4CF}"/>
              </a:ext>
            </a:extLst>
          </p:cNvPr>
          <p:cNvSpPr/>
          <p:nvPr/>
        </p:nvSpPr>
        <p:spPr>
          <a:xfrm>
            <a:off x="6309601" y="1595021"/>
            <a:ext cx="23284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לַעֲטֹף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לְמַיֵּן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לְהַדְבִּיק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לְהַתְאִים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לִיזֹם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לְקַטְלֵג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לִרְכֹּשׁ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לְיַעֵץ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B390255E-D768-4C42-A1AB-CAA9347B53DF}"/>
              </a:ext>
            </a:extLst>
          </p:cNvPr>
          <p:cNvSpPr/>
          <p:nvPr/>
        </p:nvSpPr>
        <p:spPr>
          <a:xfrm>
            <a:off x="8073180" y="1650499"/>
            <a:ext cx="251940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לְעוֹדֵד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לְהַקְשִׁיב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לְסַיֵּעַ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לְתַוֵּךְ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לְתַקֵּן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לְהַדְרִיךְ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לַעֲזֹר</a:t>
            </a:r>
          </a:p>
          <a:p>
            <a:pPr algn="r" rtl="1">
              <a:lnSpc>
                <a:spcPct val="150000"/>
              </a:lnSpc>
            </a:pPr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תיבת טקסט 6">
            <a:extLst>
              <a:ext uri="{FF2B5EF4-FFF2-40B4-BE49-F238E27FC236}">
                <a16:creationId xmlns:a16="http://schemas.microsoft.com/office/drawing/2014/main" id="{9EE34788-0830-45E1-818C-1B3248A83ED8}"/>
              </a:ext>
            </a:extLst>
          </p:cNvPr>
          <p:cNvSpPr txBox="1"/>
          <p:nvPr/>
        </p:nvSpPr>
        <p:spPr>
          <a:xfrm>
            <a:off x="96253" y="2745328"/>
            <a:ext cx="5629752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תפקיד הספרנ/ית מגוון ועשיר, הוא כולל </a:t>
            </a:r>
          </a:p>
          <a:p>
            <a:pPr algn="r"/>
            <a:r>
              <a:rPr lang="he-IL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מספר נרחב של פעולות הקשורות בקשר עם אנשים ובתחזוקת הספריה. </a:t>
            </a:r>
          </a:p>
        </p:txBody>
      </p:sp>
      <p:grpSp>
        <p:nvGrpSpPr>
          <p:cNvPr id="13" name="קבוצה 1">
            <a:extLst>
              <a:ext uri="{FF2B5EF4-FFF2-40B4-BE49-F238E27FC236}">
                <a16:creationId xmlns:a16="http://schemas.microsoft.com/office/drawing/2014/main" id="{3010D2F2-67F6-4108-8EB8-029150359657}"/>
              </a:ext>
            </a:extLst>
          </p:cNvPr>
          <p:cNvGrpSpPr/>
          <p:nvPr/>
        </p:nvGrpSpPr>
        <p:grpSpPr>
          <a:xfrm>
            <a:off x="4246720" y="1720149"/>
            <a:ext cx="2074016" cy="666339"/>
            <a:chOff x="7538225" y="4356631"/>
            <a:chExt cx="2456984" cy="666339"/>
          </a:xfrm>
        </p:grpSpPr>
        <p:pic>
          <p:nvPicPr>
            <p:cNvPr id="14" name="תמונה 7">
              <a:extLst>
                <a:ext uri="{FF2B5EF4-FFF2-40B4-BE49-F238E27FC236}">
                  <a16:creationId xmlns:a16="http://schemas.microsoft.com/office/drawing/2014/main" id="{D3336320-BDF7-4B3F-82B0-1A465F40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79997" y="4499750"/>
              <a:ext cx="515212" cy="523220"/>
            </a:xfrm>
            <a:prstGeom prst="rect">
              <a:avLst/>
            </a:prstGeom>
          </p:spPr>
        </p:pic>
        <p:sp>
          <p:nvSpPr>
            <p:cNvPr id="15" name="תיבת טקסט 8">
              <a:extLst>
                <a:ext uri="{FF2B5EF4-FFF2-40B4-BE49-F238E27FC236}">
                  <a16:creationId xmlns:a16="http://schemas.microsoft.com/office/drawing/2014/main" id="{DDC3C77A-0668-4819-8877-6D760BC7D881}"/>
                </a:ext>
              </a:extLst>
            </p:cNvPr>
            <p:cNvSpPr txBox="1"/>
            <p:nvPr/>
          </p:nvSpPr>
          <p:spPr>
            <a:xfrm>
              <a:off x="7538225" y="4356631"/>
              <a:ext cx="186225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מה למדנו?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59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41310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אילו תכונות צריכות להיות לספרנ/ית?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55967606"/>
              </p:ext>
            </p:extLst>
          </p:nvPr>
        </p:nvGraphicFramePr>
        <p:xfrm>
          <a:off x="2542139" y="151856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80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41310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אילו תכונות צריכות להיות לספרנ/ית?</a:t>
            </a:r>
          </a:p>
        </p:txBody>
      </p:sp>
      <p:pic>
        <p:nvPicPr>
          <p:cNvPr id="5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4577799"/>
            <a:ext cx="770051" cy="119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7425" y="4870784"/>
            <a:ext cx="1174371" cy="49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9388" y="4039190"/>
            <a:ext cx="3161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2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מה ניתן ללמוד מתשובות אלו? </a:t>
            </a:r>
            <a:endParaRPr lang="en-US" sz="32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030" y="726509"/>
            <a:ext cx="1565170" cy="5496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5914" y="1656764"/>
            <a:ext cx="39950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4400" dirty="0" smtClean="0">
                <a:latin typeface="Calibri" pitchFamily="34" charset="0"/>
                <a:cs typeface="Calibri" pitchFamily="34" charset="0"/>
              </a:rPr>
              <a:t>אוהב אנשים</a:t>
            </a:r>
          </a:p>
          <a:p>
            <a:pPr algn="r"/>
            <a:r>
              <a:rPr lang="he-IL" sz="4400" dirty="0" smtClean="0">
                <a:latin typeface="Calibri" pitchFamily="34" charset="0"/>
                <a:cs typeface="Calibri" pitchFamily="34" charset="0"/>
              </a:rPr>
              <a:t>סבלני, רגוע</a:t>
            </a:r>
          </a:p>
          <a:p>
            <a:pPr algn="r"/>
            <a:r>
              <a:rPr lang="he-IL" sz="4400" dirty="0" smtClean="0">
                <a:latin typeface="Calibri" pitchFamily="34" charset="0"/>
                <a:cs typeface="Calibri" pitchFamily="34" charset="0"/>
              </a:rPr>
              <a:t>חיכן, מסביר פנים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3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41310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אילו תכונות צריכות להיות לספרנ/ית?</a:t>
            </a:r>
          </a:p>
        </p:txBody>
      </p:sp>
      <p:sp>
        <p:nvSpPr>
          <p:cNvPr id="9" name="תיבת טקסט 6">
            <a:extLst>
              <a:ext uri="{FF2B5EF4-FFF2-40B4-BE49-F238E27FC236}">
                <a16:creationId xmlns:a16="http://schemas.microsoft.com/office/drawing/2014/main" id="{9EE34788-0830-45E1-818C-1B3248A83ED8}"/>
              </a:ext>
            </a:extLst>
          </p:cNvPr>
          <p:cNvSpPr txBox="1"/>
          <p:nvPr/>
        </p:nvSpPr>
        <p:spPr>
          <a:xfrm>
            <a:off x="1905000" y="3184209"/>
            <a:ext cx="914400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לתפקיד הספרנ/ית נדרשות תכונות הקשורות </a:t>
            </a:r>
            <a:endParaRPr lang="he-IL" sz="3200" b="1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ביחסים </a:t>
            </a:r>
            <a:r>
              <a:rPr lang="he-IL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בין בני אדם וביכולת לפתח תקשורת טובה. </a:t>
            </a:r>
          </a:p>
        </p:txBody>
      </p:sp>
      <p:grpSp>
        <p:nvGrpSpPr>
          <p:cNvPr id="10" name="קבוצה 1">
            <a:extLst>
              <a:ext uri="{FF2B5EF4-FFF2-40B4-BE49-F238E27FC236}">
                <a16:creationId xmlns:a16="http://schemas.microsoft.com/office/drawing/2014/main" id="{3010D2F2-67F6-4108-8EB8-029150359657}"/>
              </a:ext>
            </a:extLst>
          </p:cNvPr>
          <p:cNvGrpSpPr/>
          <p:nvPr/>
        </p:nvGrpSpPr>
        <p:grpSpPr>
          <a:xfrm>
            <a:off x="7584316" y="2323618"/>
            <a:ext cx="2074016" cy="524099"/>
            <a:chOff x="7538225" y="4498871"/>
            <a:chExt cx="2456984" cy="524099"/>
          </a:xfrm>
        </p:grpSpPr>
        <p:pic>
          <p:nvPicPr>
            <p:cNvPr id="11" name="תמונה 7">
              <a:extLst>
                <a:ext uri="{FF2B5EF4-FFF2-40B4-BE49-F238E27FC236}">
                  <a16:creationId xmlns:a16="http://schemas.microsoft.com/office/drawing/2014/main" id="{D3336320-BDF7-4B3F-82B0-1A465F40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79997" y="4499750"/>
              <a:ext cx="515212" cy="523220"/>
            </a:xfrm>
            <a:prstGeom prst="rect">
              <a:avLst/>
            </a:prstGeom>
          </p:spPr>
        </p:pic>
        <p:sp>
          <p:nvSpPr>
            <p:cNvPr id="12" name="תיבת טקסט 8">
              <a:extLst>
                <a:ext uri="{FF2B5EF4-FFF2-40B4-BE49-F238E27FC236}">
                  <a16:creationId xmlns:a16="http://schemas.microsoft.com/office/drawing/2014/main" id="{DDC3C77A-0668-4819-8877-6D760BC7D881}"/>
                </a:ext>
              </a:extLst>
            </p:cNvPr>
            <p:cNvSpPr txBox="1"/>
            <p:nvPr/>
          </p:nvSpPr>
          <p:spPr>
            <a:xfrm>
              <a:off x="7538225" y="4498871"/>
              <a:ext cx="186225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מה למדנו?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172583" y="4446093"/>
            <a:ext cx="1827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latin typeface="Calibri" pitchFamily="34" charset="0"/>
                <a:cs typeface="Calibri" pitchFamily="34" charset="0"/>
              </a:rPr>
              <a:t>אוהב </a:t>
            </a:r>
            <a:r>
              <a:rPr lang="he-IL" sz="2800" b="1" dirty="0" smtClean="0">
                <a:latin typeface="Calibri" pitchFamily="34" charset="0"/>
                <a:cs typeface="Calibri" pitchFamily="34" charset="0"/>
              </a:rPr>
              <a:t>אנשים</a:t>
            </a:r>
            <a:endParaRPr lang="he-IL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2957" y="4446093"/>
            <a:ext cx="4147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 smtClean="0">
                <a:latin typeface="Calibri" pitchFamily="34" charset="0"/>
                <a:cs typeface="Calibri" pitchFamily="34" charset="0"/>
              </a:rPr>
              <a:t>סבלני,רגוע</a:t>
            </a:r>
            <a:r>
              <a:rPr lang="he-IL" sz="2800" b="1" dirty="0">
                <a:latin typeface="Calibri" pitchFamily="34" charset="0"/>
                <a:cs typeface="Calibri" pitchFamily="34" charset="0"/>
              </a:rPr>
              <a:t>, חייכן </a:t>
            </a:r>
            <a:r>
              <a:rPr lang="he-IL" sz="2800" b="1" dirty="0" smtClean="0">
                <a:latin typeface="Calibri" pitchFamily="34" charset="0"/>
                <a:cs typeface="Calibri" pitchFamily="34" charset="0"/>
              </a:rPr>
              <a:t>ומסביר </a:t>
            </a:r>
            <a:r>
              <a:rPr lang="he-IL" sz="2800" b="1" dirty="0">
                <a:latin typeface="Calibri" pitchFamily="34" charset="0"/>
                <a:cs typeface="Calibri" pitchFamily="34" charset="0"/>
              </a:rPr>
              <a:t>פנים</a:t>
            </a:r>
          </a:p>
        </p:txBody>
      </p:sp>
    </p:spTree>
    <p:extLst>
      <p:ext uri="{BB962C8B-B14F-4D97-AF65-F5344CB8AC3E}">
        <p14:creationId xmlns:p14="http://schemas.microsoft.com/office/powerpoint/2010/main" val="2837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41310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תפקיד הספרנ/</a:t>
            </a:r>
            <a:r>
              <a:rPr lang="he-IL" dirty="0" err="1"/>
              <a:t>ית</a:t>
            </a:r>
            <a:r>
              <a:rPr lang="he-IL" dirty="0"/>
              <a:t> – סיכום</a:t>
            </a:r>
          </a:p>
        </p:txBody>
      </p:sp>
      <p:pic>
        <p:nvPicPr>
          <p:cNvPr id="7" name="תמונה 9">
            <a:extLst>
              <a:ext uri="{FF2B5EF4-FFF2-40B4-BE49-F238E27FC236}">
                <a16:creationId xmlns:a16="http://schemas.microsoft.com/office/drawing/2014/main" id="{70111135-E2E1-4CDE-86EA-8FBEE7B4D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1055" b="6613"/>
          <a:stretch/>
        </p:blipFill>
        <p:spPr>
          <a:xfrm>
            <a:off x="1740378" y="4121491"/>
            <a:ext cx="897890" cy="1372904"/>
          </a:xfrm>
          <a:prstGeom prst="rect">
            <a:avLst/>
          </a:prstGeom>
        </p:spPr>
      </p:pic>
      <p:pic>
        <p:nvPicPr>
          <p:cNvPr id="8" name="תמונה 10">
            <a:extLst>
              <a:ext uri="{FF2B5EF4-FFF2-40B4-BE49-F238E27FC236}">
                <a16:creationId xmlns:a16="http://schemas.microsoft.com/office/drawing/2014/main" id="{400A5077-7AE1-41B0-9D10-3398251B48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3272" t="9280" r="11194"/>
          <a:stretch/>
        </p:blipFill>
        <p:spPr>
          <a:xfrm>
            <a:off x="10242226" y="4164419"/>
            <a:ext cx="934078" cy="1329976"/>
          </a:xfrm>
          <a:prstGeom prst="rect">
            <a:avLst/>
          </a:prstGeom>
        </p:spPr>
      </p:pic>
      <p:pic>
        <p:nvPicPr>
          <p:cNvPr id="9" name="תמונה 11">
            <a:extLst>
              <a:ext uri="{FF2B5EF4-FFF2-40B4-BE49-F238E27FC236}">
                <a16:creationId xmlns:a16="http://schemas.microsoft.com/office/drawing/2014/main" id="{4CA23E07-05A9-4105-9DB8-A3842A603B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0378" y="2323284"/>
            <a:ext cx="934079" cy="1353031"/>
          </a:xfrm>
          <a:prstGeom prst="rect">
            <a:avLst/>
          </a:prstGeom>
        </p:spPr>
      </p:pic>
      <p:pic>
        <p:nvPicPr>
          <p:cNvPr id="10" name="תמונה 13">
            <a:extLst>
              <a:ext uri="{FF2B5EF4-FFF2-40B4-BE49-F238E27FC236}">
                <a16:creationId xmlns:a16="http://schemas.microsoft.com/office/drawing/2014/main" id="{0B3C4B0A-2D0F-48A8-8988-32CD57E03C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3042" t="8326" r="8538"/>
          <a:stretch/>
        </p:blipFill>
        <p:spPr>
          <a:xfrm>
            <a:off x="10198697" y="2161382"/>
            <a:ext cx="934079" cy="1303343"/>
          </a:xfrm>
          <a:prstGeom prst="rect">
            <a:avLst/>
          </a:prstGeom>
        </p:spPr>
      </p:pic>
      <p:sp>
        <p:nvSpPr>
          <p:cNvPr id="11" name="בועת דיבור: אליפסה 4">
            <a:extLst>
              <a:ext uri="{FF2B5EF4-FFF2-40B4-BE49-F238E27FC236}">
                <a16:creationId xmlns:a16="http://schemas.microsoft.com/office/drawing/2014/main" id="{2663CCD9-CB1B-4004-8698-A985FC919C37}"/>
              </a:ext>
            </a:extLst>
          </p:cNvPr>
          <p:cNvSpPr/>
          <p:nvPr/>
        </p:nvSpPr>
        <p:spPr>
          <a:xfrm>
            <a:off x="7049673" y="1520971"/>
            <a:ext cx="2666197" cy="1604627"/>
          </a:xfrm>
          <a:prstGeom prst="wedgeEllipseCallout">
            <a:avLst>
              <a:gd name="adj1" fmla="val 69670"/>
              <a:gd name="adj2" fmla="val 30991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למדתי הרבה על התפקיד!</a:t>
            </a:r>
            <a:endParaRPr lang="he-IL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בועת דיבור: אליפסה 4">
            <a:extLst>
              <a:ext uri="{FF2B5EF4-FFF2-40B4-BE49-F238E27FC236}">
                <a16:creationId xmlns:a16="http://schemas.microsoft.com/office/drawing/2014/main" id="{2663CCD9-CB1B-4004-8698-A985FC919C37}"/>
              </a:ext>
            </a:extLst>
          </p:cNvPr>
          <p:cNvSpPr/>
          <p:nvPr/>
        </p:nvSpPr>
        <p:spPr>
          <a:xfrm>
            <a:off x="3254906" y="3362105"/>
            <a:ext cx="2993494" cy="2132290"/>
          </a:xfrm>
          <a:prstGeom prst="wedgeEllipseCallout">
            <a:avLst>
              <a:gd name="adj1" fmla="val -69338"/>
              <a:gd name="adj2" fmla="val 19552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עלינו להכין קטע מידע ולשתף את תלמידי הכיתה.</a:t>
            </a:r>
            <a:endParaRPr lang="he-IL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בועת דיבור: אליפסה 4">
            <a:extLst>
              <a:ext uri="{FF2B5EF4-FFF2-40B4-BE49-F238E27FC236}">
                <a16:creationId xmlns:a16="http://schemas.microsoft.com/office/drawing/2014/main" id="{2663CCD9-CB1B-4004-8698-A985FC919C37}"/>
              </a:ext>
            </a:extLst>
          </p:cNvPr>
          <p:cNvSpPr/>
          <p:nvPr/>
        </p:nvSpPr>
        <p:spPr>
          <a:xfrm>
            <a:off x="7104112" y="3717032"/>
            <a:ext cx="2666197" cy="1604627"/>
          </a:xfrm>
          <a:prstGeom prst="wedgeEllipseCallout">
            <a:avLst>
              <a:gd name="adj1" fmla="val 68241"/>
              <a:gd name="adj2" fmla="val 26243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גם אני למדתי הרבה דברים חדשים!</a:t>
            </a:r>
            <a:endParaRPr lang="he-IL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בועת דיבור: אליפסה 4">
            <a:extLst>
              <a:ext uri="{FF2B5EF4-FFF2-40B4-BE49-F238E27FC236}">
                <a16:creationId xmlns:a16="http://schemas.microsoft.com/office/drawing/2014/main" id="{2663CCD9-CB1B-4004-8698-A985FC919C37}"/>
              </a:ext>
            </a:extLst>
          </p:cNvPr>
          <p:cNvSpPr/>
          <p:nvPr/>
        </p:nvSpPr>
        <p:spPr>
          <a:xfrm>
            <a:off x="3392773" y="1520971"/>
            <a:ext cx="2666197" cy="1604627"/>
          </a:xfrm>
          <a:prstGeom prst="wedgeEllipseCallout">
            <a:avLst>
              <a:gd name="adj1" fmla="val -73447"/>
              <a:gd name="adj2" fmla="val 42413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וכעת...</a:t>
            </a:r>
            <a:endParaRPr lang="he-IL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57" y="641310"/>
            <a:ext cx="11573346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תפקיד הספרנ/</a:t>
            </a:r>
            <a:r>
              <a:rPr lang="he-IL" dirty="0" err="1"/>
              <a:t>ית</a:t>
            </a:r>
            <a:r>
              <a:rPr lang="he-IL" dirty="0"/>
              <a:t> – סיכום</a:t>
            </a:r>
          </a:p>
        </p:txBody>
      </p:sp>
      <p:sp>
        <p:nvSpPr>
          <p:cNvPr id="14" name="תיבת טקסט 6">
            <a:extLst>
              <a:ext uri="{FF2B5EF4-FFF2-40B4-BE49-F238E27FC236}">
                <a16:creationId xmlns:a16="http://schemas.microsoft.com/office/drawing/2014/main" id="{9EE34788-0830-45E1-818C-1B3248A83ED8}"/>
              </a:ext>
            </a:extLst>
          </p:cNvPr>
          <p:cNvSpPr txBox="1"/>
          <p:nvPr/>
        </p:nvSpPr>
        <p:spPr>
          <a:xfrm>
            <a:off x="549895" y="4561604"/>
            <a:ext cx="972395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לתפקיד הספרנ/</a:t>
            </a:r>
            <a:r>
              <a:rPr lang="he-IL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ית</a:t>
            </a:r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נדרשות תכונות הקשורות ביחסים בין בני אדם וביכולת לפתח תקשורת טובה.</a:t>
            </a:r>
            <a:r>
              <a:rPr lang="he-IL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תיבת טקסט 6">
            <a:extLst>
              <a:ext uri="{FF2B5EF4-FFF2-40B4-BE49-F238E27FC236}">
                <a16:creationId xmlns:a16="http://schemas.microsoft.com/office/drawing/2014/main" id="{9EE34788-0830-45E1-818C-1B3248A83ED8}"/>
              </a:ext>
            </a:extLst>
          </p:cNvPr>
          <p:cNvSpPr txBox="1"/>
          <p:nvPr/>
        </p:nvSpPr>
        <p:spPr>
          <a:xfrm>
            <a:off x="3508305" y="1773177"/>
            <a:ext cx="66692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רוב הספרנים אהבו לקרוא ספרים בילדותם. </a:t>
            </a:r>
          </a:p>
        </p:txBody>
      </p:sp>
      <p:sp>
        <p:nvSpPr>
          <p:cNvPr id="22" name="תיבת טקסט 6">
            <a:extLst>
              <a:ext uri="{FF2B5EF4-FFF2-40B4-BE49-F238E27FC236}">
                <a16:creationId xmlns:a16="http://schemas.microsoft.com/office/drawing/2014/main" id="{9EE34788-0830-45E1-818C-1B3248A83ED8}"/>
              </a:ext>
            </a:extLst>
          </p:cNvPr>
          <p:cNvSpPr txBox="1"/>
          <p:nvPr/>
        </p:nvSpPr>
        <p:spPr>
          <a:xfrm>
            <a:off x="2637322" y="2543197"/>
            <a:ext cx="75210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רוב הספרנים בחרו בתפקיד בגלל אהבתם לקריאה. </a:t>
            </a:r>
          </a:p>
        </p:txBody>
      </p:sp>
      <p:sp>
        <p:nvSpPr>
          <p:cNvPr id="23" name="תיבת טקסט 6">
            <a:extLst>
              <a:ext uri="{FF2B5EF4-FFF2-40B4-BE49-F238E27FC236}">
                <a16:creationId xmlns:a16="http://schemas.microsoft.com/office/drawing/2014/main" id="{9EE34788-0830-45E1-818C-1B3248A83ED8}"/>
              </a:ext>
            </a:extLst>
          </p:cNvPr>
          <p:cNvSpPr txBox="1"/>
          <p:nvPr/>
        </p:nvSpPr>
        <p:spPr>
          <a:xfrm>
            <a:off x="1029903" y="3265092"/>
            <a:ext cx="914769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תפקיד הספרנ/ית מגוון ועשיר, הוא כולל מספר נרחב של פעולות הקשורות בקשר עם אנשים ובתחזוקת הספריה. </a:t>
            </a:r>
          </a:p>
        </p:txBody>
      </p:sp>
    </p:spTree>
    <p:extLst>
      <p:ext uri="{BB962C8B-B14F-4D97-AF65-F5344CB8AC3E}">
        <p14:creationId xmlns:p14="http://schemas.microsoft.com/office/powerpoint/2010/main" val="5442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65684" y="641310"/>
            <a:ext cx="8200724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שאלות למחשבה ולדיון בכיתה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4863" y="2089303"/>
            <a:ext cx="751686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3200" dirty="0">
                <a:latin typeface="Calibri" pitchFamily="34" charset="0"/>
                <a:cs typeface="Calibri" pitchFamily="34" charset="0"/>
              </a:rPr>
              <a:t>מה המידע החדש שלמדתם על תפקיד הספרנ/ית?</a:t>
            </a:r>
          </a:p>
          <a:p>
            <a:pPr algn="r" rtl="1"/>
            <a:endParaRPr lang="he-IL" sz="3200" dirty="0">
              <a:latin typeface="Calibri" pitchFamily="34" charset="0"/>
              <a:cs typeface="Calibri" pitchFamily="34" charset="0"/>
            </a:endParaRPr>
          </a:p>
          <a:p>
            <a:pPr algn="r" rtl="1"/>
            <a:r>
              <a:rPr lang="he-IL" sz="3200" dirty="0">
                <a:latin typeface="Calibri" pitchFamily="34" charset="0"/>
                <a:cs typeface="Calibri" pitchFamily="34" charset="0"/>
              </a:rPr>
              <a:t>האם תרצו להיות ספרנ/ית? מדוע?</a:t>
            </a:r>
          </a:p>
          <a:p>
            <a:pPr algn="r" rtl="1"/>
            <a:endParaRPr lang="he-IL" sz="3200" dirty="0">
              <a:latin typeface="Calibri" pitchFamily="34" charset="0"/>
              <a:cs typeface="Calibri" pitchFamily="34" charset="0"/>
            </a:endParaRPr>
          </a:p>
          <a:p>
            <a:pPr algn="r" rtl="1"/>
            <a:r>
              <a:rPr lang="he-IL" sz="3200" dirty="0">
                <a:latin typeface="Calibri" pitchFamily="34" charset="0"/>
                <a:cs typeface="Calibri" pitchFamily="34" charset="0"/>
              </a:rPr>
              <a:t>מהו האתגר הגדול העומד בפני הספרנ/ית? 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9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65684" y="641310"/>
            <a:ext cx="8200724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r>
              <a:rPr lang="he-IL" dirty="0"/>
              <a:t>ספרים על קריאה, על ספרייה ועל ספרנים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7268" y="2009894"/>
            <a:ext cx="677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800" dirty="0">
                <a:latin typeface="Calibri" pitchFamily="34" charset="0"/>
                <a:cs typeface="Calibri" pitchFamily="34" charset="0"/>
              </a:rPr>
              <a:t>עכבר הספרייה / דניאל קרק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4014" y="2924944"/>
            <a:ext cx="7000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800" dirty="0">
                <a:latin typeface="Calibri" pitchFamily="34" charset="0"/>
                <a:cs typeface="Calibri" pitchFamily="34" charset="0"/>
              </a:rPr>
              <a:t>אריה הספרייה / מישל קנודסן וקוין הוקס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4303" y="3933056"/>
            <a:ext cx="1009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800" dirty="0">
                <a:latin typeface="Calibri" pitchFamily="34" charset="0"/>
                <a:cs typeface="Calibri" pitchFamily="34" charset="0"/>
              </a:rPr>
              <a:t>הספרים המעופפים המופלאים של מר מוריס לסמור / ויליאם ג'ויס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1544" y="5013176"/>
            <a:ext cx="1009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800" dirty="0">
                <a:latin typeface="Calibri" pitchFamily="34" charset="0"/>
                <a:cs typeface="Calibri" pitchFamily="34" charset="0"/>
              </a:rPr>
              <a:t>גברת גרים אוהבת ספרים ( ואני לא!) / ברברה בּוֹטְנֶר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3552" y="6021288"/>
            <a:ext cx="1009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800" dirty="0" smtClean="0">
                <a:latin typeface="Calibri" pitchFamily="34" charset="0"/>
                <a:cs typeface="Calibri" pitchFamily="34" charset="0"/>
              </a:rPr>
              <a:t>מדלן וכלבת הספריה/ פאפ ליסה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510" y="1683379"/>
            <a:ext cx="11494520" cy="3844925"/>
          </a:xfrm>
        </p:spPr>
        <p:txBody>
          <a:bodyPr>
            <a:normAutofit fontScale="62500" lnSpcReduction="20000"/>
          </a:bodyPr>
          <a:lstStyle/>
          <a:p>
            <a:pPr marL="571500" lvl="0" indent="-571500" algn="r">
              <a:lnSpc>
                <a:spcPct val="150000"/>
              </a:lnSpc>
              <a:buFont typeface="Wingdings" pitchFamily="2" charset="2"/>
              <a:buChar char="§"/>
            </a:pPr>
            <a:r>
              <a:rPr lang="he-IL" sz="4600" dirty="0"/>
              <a:t>הרחבנו את נושא התפקידים ובעלי המקצוע משיעורי מולדת חברה ואזרחות.</a:t>
            </a:r>
          </a:p>
          <a:p>
            <a:pPr marL="571500" lvl="0" indent="-571500" algn="r">
              <a:lnSpc>
                <a:spcPct val="150000"/>
              </a:lnSpc>
              <a:buFont typeface="Wingdings" pitchFamily="2" charset="2"/>
              <a:buChar char="§"/>
            </a:pPr>
            <a:r>
              <a:rPr lang="he-IL" sz="4600" dirty="0"/>
              <a:t>הכרנו כלי לקבלת מידע – שאלון.</a:t>
            </a:r>
          </a:p>
          <a:p>
            <a:pPr marL="571500" lvl="0" indent="-571500" algn="r">
              <a:lnSpc>
                <a:spcPct val="150000"/>
              </a:lnSpc>
              <a:buFont typeface="Wingdings" pitchFamily="2" charset="2"/>
              <a:buChar char="§"/>
            </a:pPr>
            <a:r>
              <a:rPr lang="he-IL" sz="4600" dirty="0"/>
              <a:t>התנסינו ביצירת שאלון ובניתוח התשובות.</a:t>
            </a:r>
          </a:p>
          <a:p>
            <a:pPr marL="571500" lvl="0" indent="-571500" algn="r">
              <a:lnSpc>
                <a:spcPct val="150000"/>
              </a:lnSpc>
              <a:buFont typeface="Wingdings" pitchFamily="2" charset="2"/>
              <a:buChar char="§"/>
            </a:pPr>
            <a:r>
              <a:rPr lang="he-IL" sz="4600" dirty="0"/>
              <a:t> הרחבנו את הידע שלנו על תפקיד הספרני/ית.</a:t>
            </a:r>
          </a:p>
          <a:p>
            <a:pPr lvl="0" algn="r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67700" y="4107113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0584F2B-66B9-4E4F-9704-F18055C5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קבוצת כלנית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2E06A6ED-4093-4347-85C6-01BE309173D2}"/>
              </a:ext>
            </a:extLst>
          </p:cNvPr>
          <p:cNvSpPr txBox="1"/>
          <p:nvPr/>
        </p:nvSpPr>
        <p:spPr>
          <a:xfrm>
            <a:off x="8739478" y="3981354"/>
            <a:ext cx="11768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הדר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6CCA18B0-5D68-4624-8CAB-2704282C5B4B}"/>
              </a:ext>
            </a:extLst>
          </p:cNvPr>
          <p:cNvSpPr txBox="1"/>
          <p:nvPr/>
        </p:nvSpPr>
        <p:spPr>
          <a:xfrm>
            <a:off x="6866600" y="3986299"/>
            <a:ext cx="11768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ינאי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67621A49-F513-49CD-B77A-0F079C6F5F54}"/>
              </a:ext>
            </a:extLst>
          </p:cNvPr>
          <p:cNvSpPr txBox="1"/>
          <p:nvPr/>
        </p:nvSpPr>
        <p:spPr>
          <a:xfrm>
            <a:off x="4888032" y="3986299"/>
            <a:ext cx="11768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נגה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4C375188-492A-4059-AA8F-6F2D07FFD2F2}"/>
              </a:ext>
            </a:extLst>
          </p:cNvPr>
          <p:cNvSpPr txBox="1"/>
          <p:nvPr/>
        </p:nvSpPr>
        <p:spPr>
          <a:xfrm>
            <a:off x="3073827" y="3986299"/>
            <a:ext cx="11768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מור</a:t>
            </a:r>
          </a:p>
        </p:txBody>
      </p:sp>
      <p:pic>
        <p:nvPicPr>
          <p:cNvPr id="13" name="תמונה 9">
            <a:extLst>
              <a:ext uri="{FF2B5EF4-FFF2-40B4-BE49-F238E27FC236}">
                <a16:creationId xmlns:a16="http://schemas.microsoft.com/office/drawing/2014/main" id="{70111135-E2E1-4CDE-86EA-8FBEE7B4D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1055" b="6613"/>
          <a:stretch/>
        </p:blipFill>
        <p:spPr>
          <a:xfrm>
            <a:off x="7130638" y="2444766"/>
            <a:ext cx="897890" cy="1372904"/>
          </a:xfrm>
          <a:prstGeom prst="rect">
            <a:avLst/>
          </a:prstGeom>
        </p:spPr>
      </p:pic>
      <p:pic>
        <p:nvPicPr>
          <p:cNvPr id="19" name="תמונה 10">
            <a:extLst>
              <a:ext uri="{FF2B5EF4-FFF2-40B4-BE49-F238E27FC236}">
                <a16:creationId xmlns:a16="http://schemas.microsoft.com/office/drawing/2014/main" id="{400A5077-7AE1-41B0-9D10-3398251B48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3272" t="9280" r="11194"/>
          <a:stretch/>
        </p:blipFill>
        <p:spPr>
          <a:xfrm>
            <a:off x="3222426" y="2444767"/>
            <a:ext cx="934078" cy="1329976"/>
          </a:xfrm>
          <a:prstGeom prst="rect">
            <a:avLst/>
          </a:prstGeom>
        </p:spPr>
      </p:pic>
      <p:pic>
        <p:nvPicPr>
          <p:cNvPr id="20" name="תמונה 11">
            <a:extLst>
              <a:ext uri="{FF2B5EF4-FFF2-40B4-BE49-F238E27FC236}">
                <a16:creationId xmlns:a16="http://schemas.microsoft.com/office/drawing/2014/main" id="{4CA23E07-05A9-4105-9DB8-A3842A603B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815" y="2444766"/>
            <a:ext cx="1109486" cy="1353031"/>
          </a:xfrm>
          <a:prstGeom prst="rect">
            <a:avLst/>
          </a:prstGeom>
        </p:spPr>
      </p:pic>
      <p:pic>
        <p:nvPicPr>
          <p:cNvPr id="21" name="תמונה 13">
            <a:extLst>
              <a:ext uri="{FF2B5EF4-FFF2-40B4-BE49-F238E27FC236}">
                <a16:creationId xmlns:a16="http://schemas.microsoft.com/office/drawing/2014/main" id="{0B3C4B0A-2D0F-48A8-8988-32CD57E03C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3042" t="8326" r="8538"/>
          <a:stretch/>
        </p:blipFill>
        <p:spPr>
          <a:xfrm>
            <a:off x="8982272" y="2507370"/>
            <a:ext cx="934079" cy="130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6A1026D9-7A74-4056-B889-3D33BA3D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מהו שאלון?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7794" y="2782669"/>
            <a:ext cx="91440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800"/>
              </a:spcBef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שאלון = סדרת שאלות</a:t>
            </a:r>
          </a:p>
          <a:p>
            <a:pPr algn="ctr" rtl="1">
              <a:spcBef>
                <a:spcPts val="800"/>
              </a:spcBef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 תוכן השאלות, ניסוחן וסדר הצגתן נקבע מראש.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1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6A1026D9-7A74-4056-B889-3D33BA3D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מהו שאלון?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6996" y="345625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800"/>
              </a:spcBef>
            </a:pPr>
            <a:r>
              <a:rPr lang="he-IL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ש-א-ל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5480" y="444988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800"/>
              </a:spcBef>
            </a:pPr>
            <a:r>
              <a:rPr lang="he-IL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שאלון = ש-א-ל + </a:t>
            </a:r>
            <a:r>
              <a:rPr lang="he-IL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ון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7794" y="1695014"/>
            <a:ext cx="91440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Bef>
                <a:spcPts val="800"/>
              </a:spcBef>
            </a:pPr>
            <a:r>
              <a:rPr lang="he-IL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</a:t>
            </a: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ון = סדרת שאלות</a:t>
            </a:r>
          </a:p>
          <a:p>
            <a:pPr algn="ctr" rtl="1">
              <a:spcBef>
                <a:spcPts val="800"/>
              </a:spcBef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 תוכן ה</a:t>
            </a:r>
            <a:r>
              <a:rPr lang="he-IL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</a:t>
            </a: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ות, ניסוחן וסדר הצגתן נקבע מראש.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9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6A1026D9-7A74-4056-B889-3D33BA3D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למה שאלון? </a:t>
            </a:r>
          </a:p>
        </p:txBody>
      </p:sp>
      <p:pic>
        <p:nvPicPr>
          <p:cNvPr id="7" name="תמונה 9">
            <a:extLst>
              <a:ext uri="{FF2B5EF4-FFF2-40B4-BE49-F238E27FC236}">
                <a16:creationId xmlns:a16="http://schemas.microsoft.com/office/drawing/2014/main" id="{70111135-E2E1-4CDE-86EA-8FBEE7B4D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1055" b="6613"/>
          <a:stretch/>
        </p:blipFill>
        <p:spPr>
          <a:xfrm>
            <a:off x="11123244" y="2059755"/>
            <a:ext cx="897890" cy="1372904"/>
          </a:xfrm>
          <a:prstGeom prst="rect">
            <a:avLst/>
          </a:prstGeom>
        </p:spPr>
      </p:pic>
      <p:pic>
        <p:nvPicPr>
          <p:cNvPr id="8" name="תמונה 10">
            <a:extLst>
              <a:ext uri="{FF2B5EF4-FFF2-40B4-BE49-F238E27FC236}">
                <a16:creationId xmlns:a16="http://schemas.microsoft.com/office/drawing/2014/main" id="{400A5077-7AE1-41B0-9D10-3398251B48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3272" t="9280" r="11194"/>
          <a:stretch/>
        </p:blipFill>
        <p:spPr>
          <a:xfrm>
            <a:off x="1703084" y="4511581"/>
            <a:ext cx="934078" cy="1329976"/>
          </a:xfrm>
          <a:prstGeom prst="rect">
            <a:avLst/>
          </a:prstGeom>
        </p:spPr>
      </p:pic>
      <p:pic>
        <p:nvPicPr>
          <p:cNvPr id="9" name="תמונה 11">
            <a:extLst>
              <a:ext uri="{FF2B5EF4-FFF2-40B4-BE49-F238E27FC236}">
                <a16:creationId xmlns:a16="http://schemas.microsoft.com/office/drawing/2014/main" id="{4CA23E07-05A9-4105-9DB8-A3842A603B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5380" y="1963502"/>
            <a:ext cx="1109486" cy="1353031"/>
          </a:xfrm>
          <a:prstGeom prst="rect">
            <a:avLst/>
          </a:prstGeom>
        </p:spPr>
      </p:pic>
      <p:pic>
        <p:nvPicPr>
          <p:cNvPr id="10" name="תמונה 13">
            <a:extLst>
              <a:ext uri="{FF2B5EF4-FFF2-40B4-BE49-F238E27FC236}">
                <a16:creationId xmlns:a16="http://schemas.microsoft.com/office/drawing/2014/main" id="{0B3C4B0A-2D0F-48A8-8988-32CD57E03C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3042" t="8326" r="8538"/>
          <a:stretch/>
        </p:blipFill>
        <p:spPr>
          <a:xfrm>
            <a:off x="11087055" y="4961812"/>
            <a:ext cx="934079" cy="1303343"/>
          </a:xfrm>
          <a:prstGeom prst="rect">
            <a:avLst/>
          </a:prstGeom>
        </p:spPr>
      </p:pic>
      <p:sp>
        <p:nvSpPr>
          <p:cNvPr id="11" name="בועת דיבור: אליפסה 30">
            <a:extLst>
              <a:ext uri="{FF2B5EF4-FFF2-40B4-BE49-F238E27FC236}">
                <a16:creationId xmlns:a16="http://schemas.microsoft.com/office/drawing/2014/main" id="{B7F20B85-3ADD-411C-AC5D-A1B32E0E641A}"/>
              </a:ext>
            </a:extLst>
          </p:cNvPr>
          <p:cNvSpPr/>
          <p:nvPr/>
        </p:nvSpPr>
        <p:spPr>
          <a:xfrm>
            <a:off x="7565458" y="4082067"/>
            <a:ext cx="3253339" cy="1759490"/>
          </a:xfrm>
          <a:prstGeom prst="wedgeEllipseCallout">
            <a:avLst>
              <a:gd name="adj1" fmla="val 65985"/>
              <a:gd name="adj2" fmla="val 4342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8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נוכל לשאול מספר רב של אנשים בו זמנית.</a:t>
            </a:r>
          </a:p>
        </p:txBody>
      </p:sp>
      <p:sp>
        <p:nvSpPr>
          <p:cNvPr id="12" name="בועת דיבור: אליפסה 30">
            <a:extLst>
              <a:ext uri="{FF2B5EF4-FFF2-40B4-BE49-F238E27FC236}">
                <a16:creationId xmlns:a16="http://schemas.microsoft.com/office/drawing/2014/main" id="{B7F20B85-3ADD-411C-AC5D-A1B32E0E641A}"/>
              </a:ext>
            </a:extLst>
          </p:cNvPr>
          <p:cNvSpPr/>
          <p:nvPr/>
        </p:nvSpPr>
        <p:spPr>
          <a:xfrm>
            <a:off x="7093820" y="1653296"/>
            <a:ext cx="3253339" cy="1759490"/>
          </a:xfrm>
          <a:prstGeom prst="wedgeEllipseCallout">
            <a:avLst>
              <a:gd name="adj1" fmla="val 77819"/>
              <a:gd name="adj2" fmla="val 2536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8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נוכל להפיץ אותו דרך הדואר האלקטרוני.</a:t>
            </a:r>
          </a:p>
        </p:txBody>
      </p:sp>
      <p:sp>
        <p:nvSpPr>
          <p:cNvPr id="13" name="בועת דיבור: אליפסה 30">
            <a:extLst>
              <a:ext uri="{FF2B5EF4-FFF2-40B4-BE49-F238E27FC236}">
                <a16:creationId xmlns:a16="http://schemas.microsoft.com/office/drawing/2014/main" id="{B7F20B85-3ADD-411C-AC5D-A1B32E0E641A}"/>
              </a:ext>
            </a:extLst>
          </p:cNvPr>
          <p:cNvSpPr/>
          <p:nvPr/>
        </p:nvSpPr>
        <p:spPr>
          <a:xfrm>
            <a:off x="3081590" y="1431201"/>
            <a:ext cx="3253339" cy="1759490"/>
          </a:xfrm>
          <a:prstGeom prst="wedgeEllipseCallout">
            <a:avLst>
              <a:gd name="adj1" fmla="val -76027"/>
              <a:gd name="adj2" fmla="val 291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8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נקבל מידע מאנשים שונים ברחבי הארץ.</a:t>
            </a:r>
          </a:p>
        </p:txBody>
      </p:sp>
      <p:sp>
        <p:nvSpPr>
          <p:cNvPr id="14" name="בועת דיבור: אליפסה 30">
            <a:extLst>
              <a:ext uri="{FF2B5EF4-FFF2-40B4-BE49-F238E27FC236}">
                <a16:creationId xmlns:a16="http://schemas.microsoft.com/office/drawing/2014/main" id="{B7F20B85-3ADD-411C-AC5D-A1B32E0E641A}"/>
              </a:ext>
            </a:extLst>
          </p:cNvPr>
          <p:cNvSpPr/>
          <p:nvPr/>
        </p:nvSpPr>
        <p:spPr>
          <a:xfrm>
            <a:off x="3287688" y="4082067"/>
            <a:ext cx="3253339" cy="1759490"/>
          </a:xfrm>
          <a:prstGeom prst="wedgeEllipseCallout">
            <a:avLst>
              <a:gd name="adj1" fmla="val -76027"/>
              <a:gd name="adj2" fmla="val 291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8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נוכל לגוון בסוגי השאלות.</a:t>
            </a:r>
          </a:p>
        </p:txBody>
      </p:sp>
    </p:spTree>
    <p:extLst>
      <p:ext uri="{BB962C8B-B14F-4D97-AF65-F5344CB8AC3E}">
        <p14:creationId xmlns:p14="http://schemas.microsoft.com/office/powerpoint/2010/main" val="14038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A1D351F-0310-4F7C-857E-C97FDF5D3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 l="3097" r="2508"/>
          <a:stretch/>
        </p:blipFill>
        <p:spPr>
          <a:xfrm>
            <a:off x="5698271" y="1738283"/>
            <a:ext cx="6253169" cy="438373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CE0DDCA-4B7D-4599-AEAD-2184203434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3000"/>
                    </a14:imgEffect>
                    <a14:imgEffect>
                      <a14:brightnessContrast bright="9000" contrast="8000"/>
                    </a14:imgEffect>
                  </a14:imgLayer>
                </a14:imgProps>
              </a:ext>
            </a:extLst>
          </a:blip>
          <a:srcRect l="3247" t="348" r="8381" b="4691"/>
          <a:stretch/>
        </p:blipFill>
        <p:spPr>
          <a:xfrm>
            <a:off x="572502" y="1789382"/>
            <a:ext cx="4880445" cy="433263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425D5DD-BF5B-456E-B3CA-38AAAA21B3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3272" t="9280" r="11194"/>
          <a:stretch/>
        </p:blipFill>
        <p:spPr>
          <a:xfrm>
            <a:off x="0" y="0"/>
            <a:ext cx="1153305" cy="1642119"/>
          </a:xfrm>
          <a:prstGeom prst="rect">
            <a:avLst/>
          </a:prstGeom>
        </p:spPr>
      </p:pic>
      <p:sp>
        <p:nvSpPr>
          <p:cNvPr id="2" name="בועת דיבור: אליפסה 1">
            <a:extLst>
              <a:ext uri="{FF2B5EF4-FFF2-40B4-BE49-F238E27FC236}">
                <a16:creationId xmlns:a16="http://schemas.microsoft.com/office/drawing/2014/main" id="{872EC9DF-53B7-453C-9523-96FB9475B22F}"/>
              </a:ext>
            </a:extLst>
          </p:cNvPr>
          <p:cNvSpPr/>
          <p:nvPr/>
        </p:nvSpPr>
        <p:spPr>
          <a:xfrm>
            <a:off x="2781037" y="-126795"/>
            <a:ext cx="4221928" cy="1895707"/>
          </a:xfrm>
          <a:prstGeom prst="wedgeEllipseCallout">
            <a:avLst>
              <a:gd name="adj1" fmla="val -96377"/>
              <a:gd name="adj2" fmla="val 13676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כל אחד מאיתנו ערך רשימת שאלות.</a:t>
            </a:r>
          </a:p>
        </p:txBody>
      </p:sp>
      <p:sp>
        <p:nvSpPr>
          <p:cNvPr id="3" name="Oval 2"/>
          <p:cNvSpPr/>
          <p:nvPr/>
        </p:nvSpPr>
        <p:spPr>
          <a:xfrm>
            <a:off x="9105499" y="3123397"/>
            <a:ext cx="567890" cy="51495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4376</TotalTime>
  <Words>3732</Words>
  <Application>Microsoft Office PowerPoint</Application>
  <PresentationFormat>מסך רחב</PresentationFormat>
  <Paragraphs>494</Paragraphs>
  <Slides>49</Slides>
  <Notes>48</Notes>
  <HiddenSlides>0</HiddenSlides>
  <MMClips>8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49</vt:i4>
      </vt:variant>
    </vt:vector>
  </HeadingPairs>
  <TitlesOfParts>
    <vt:vector size="55" baseType="lpstr">
      <vt:lpstr>Alef</vt:lpstr>
      <vt:lpstr>Arial</vt:lpstr>
      <vt:lpstr>Calibri</vt:lpstr>
      <vt:lpstr>Open Sans</vt:lpstr>
      <vt:lpstr>Wingdings</vt:lpstr>
      <vt:lpstr>Office Theme</vt:lpstr>
      <vt:lpstr>מצגת של PowerPoint‏</vt:lpstr>
      <vt:lpstr>מה נלמד היום?</vt:lpstr>
      <vt:lpstr>מה להביא לשיעור?</vt:lpstr>
      <vt:lpstr>מצגת של PowerPoint‏</vt:lpstr>
      <vt:lpstr>קבוצת כלנית</vt:lpstr>
      <vt:lpstr>מהו שאלון? </vt:lpstr>
      <vt:lpstr>מהו שאלון? </vt:lpstr>
      <vt:lpstr>למה שאלון? </vt:lpstr>
      <vt:lpstr>מצגת של PowerPoint‏</vt:lpstr>
      <vt:lpstr>מה עושים עם כל כך הרבה שאלות? </vt:lpstr>
      <vt:lpstr>שאלה מנחה</vt:lpstr>
      <vt:lpstr>מצגת של PowerPoint‏</vt:lpstr>
      <vt:lpstr>מצגת של PowerPoint‏</vt:lpstr>
      <vt:lpstr>מצגת של PowerPoint‏</vt:lpstr>
      <vt:lpstr>מצגת של PowerPoint‏</vt:lpstr>
      <vt:lpstr>השאלות שבחרנו</vt:lpstr>
      <vt:lpstr>השאלות שבחרנו</vt:lpstr>
      <vt:lpstr>מיינו את השאלות </vt:lpstr>
      <vt:lpstr>מצגת של PowerPoint‏</vt:lpstr>
      <vt:lpstr>מצגת של PowerPoint‏</vt:lpstr>
      <vt:lpstr>מצגת של PowerPoint‏</vt:lpstr>
      <vt:lpstr>מצגת של PowerPoint‏</vt:lpstr>
      <vt:lpstr>          האם אהבת לקרוא ספרים כשהיית ילד/ה? אילו ספרים קראת? </vt:lpstr>
      <vt:lpstr>          האם אהבת לקרוא ספרים כשהיית ילד/ה? אילו ספרים קראת? </vt:lpstr>
      <vt:lpstr>          האם אהבת לקרוא ספרים כשהיית ילד/ה? אילו ספרים קראת? </vt:lpstr>
      <vt:lpstr>          האם אהבת לקרוא ספרים כשהיית ילד/ה? אילו ספרים קראת? </vt:lpstr>
      <vt:lpstr>          האם אהבת לקרוא ספרים כשהיית ילד/ה? אילו ספרים קראת? </vt:lpstr>
      <vt:lpstr>          מדוע בחרת להיות ספרנ/ית?</vt:lpstr>
      <vt:lpstr>          מדוע בחרת להיות ספרנ/ית? </vt:lpstr>
      <vt:lpstr>          מדוע בחרת להיות ספרנ/ית?</vt:lpstr>
      <vt:lpstr>          מדוע בחרת להיות ספרנ/ית?</vt:lpstr>
      <vt:lpstr>          מדוע בחרת להיות ספרנ/ית?</vt:lpstr>
      <vt:lpstr>          מדוע בחרת להיות ספרנ/ית? </vt:lpstr>
      <vt:lpstr>          מדוע בחרת להיות ספרנ/ית? </vt:lpstr>
      <vt:lpstr>          מהם התפקידים של הספרנ/ית?</vt:lpstr>
      <vt:lpstr>          מהם התפקידים של הספרנ/ית?</vt:lpstr>
      <vt:lpstr>          מהם התפקידים של הספרנ/ית?</vt:lpstr>
      <vt:lpstr>          מהם התפקידים של הספרנ/ית?</vt:lpstr>
      <vt:lpstr>          מהם התפקידים של הספרנ/ית?</vt:lpstr>
      <vt:lpstr>          מהם התפקידים של הספרנ/ית?</vt:lpstr>
      <vt:lpstr>          אילו תכונות צריכות להיות לספרנ/ית?</vt:lpstr>
      <vt:lpstr>          אילו תכונות צריכות להיות לספרנ/ית?</vt:lpstr>
      <vt:lpstr>          אילו תכונות צריכות להיות לספרנ/ית?</vt:lpstr>
      <vt:lpstr>          תפקיד הספרנ/ית – סיכום</vt:lpstr>
      <vt:lpstr>          תפקיד הספרנ/ית – סיכום</vt:lpstr>
      <vt:lpstr>          שאלות למחשבה ולדיון בכיתה</vt:lpstr>
      <vt:lpstr>          ספרים על קריאה, על ספרייה ועל ספרנים</vt:lpstr>
      <vt:lpstr>מסיימים ומסכמים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גליה מנדל נטע</cp:lastModifiedBy>
  <cp:revision>299</cp:revision>
  <dcterms:created xsi:type="dcterms:W3CDTF">2020-03-11T07:11:19Z</dcterms:created>
  <dcterms:modified xsi:type="dcterms:W3CDTF">2020-08-11T07:05:19Z</dcterms:modified>
</cp:coreProperties>
</file>