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29"/>
  </p:notesMasterIdLst>
  <p:sldIdLst>
    <p:sldId id="282" r:id="rId2"/>
    <p:sldId id="269" r:id="rId3"/>
    <p:sldId id="344" r:id="rId4"/>
    <p:sldId id="347" r:id="rId5"/>
    <p:sldId id="345" r:id="rId6"/>
    <p:sldId id="268" r:id="rId7"/>
    <p:sldId id="313" r:id="rId8"/>
    <p:sldId id="356" r:id="rId9"/>
    <p:sldId id="322" r:id="rId10"/>
    <p:sldId id="315" r:id="rId11"/>
    <p:sldId id="348" r:id="rId12"/>
    <p:sldId id="342" r:id="rId13"/>
    <p:sldId id="362" r:id="rId14"/>
    <p:sldId id="358" r:id="rId15"/>
    <p:sldId id="366" r:id="rId16"/>
    <p:sldId id="343" r:id="rId17"/>
    <p:sldId id="368" r:id="rId18"/>
    <p:sldId id="371" r:id="rId19"/>
    <p:sldId id="372" r:id="rId20"/>
    <p:sldId id="373" r:id="rId21"/>
    <p:sldId id="363" r:id="rId22"/>
    <p:sldId id="369" r:id="rId23"/>
    <p:sldId id="370" r:id="rId24"/>
    <p:sldId id="365" r:id="rId25"/>
    <p:sldId id="354" r:id="rId26"/>
    <p:sldId id="353" r:id="rId27"/>
    <p:sldId id="281" r:id="rId2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e" initials="m" lastIdx="110" clrIdx="0">
    <p:extLst>
      <p:ext uri="{19B8F6BF-5375-455C-9EA6-DF929625EA0E}">
        <p15:presenceInfo xmlns:p15="http://schemas.microsoft.com/office/powerpoint/2012/main" userId="moe" providerId="None"/>
      </p:ext>
    </p:extLst>
  </p:cmAuthor>
  <p:cmAuthor id="2" name="user" initials="u" lastIdx="5" clrIdx="1"/>
  <p:cmAuthor id="3" name="ריקי" initials="ר" lastIdx="54" clrIdx="2">
    <p:extLst>
      <p:ext uri="{19B8F6BF-5375-455C-9EA6-DF929625EA0E}">
        <p15:presenceInfo xmlns:p15="http://schemas.microsoft.com/office/powerpoint/2012/main" userId="ריקי" providerId="None"/>
      </p:ext>
    </p:extLst>
  </p:cmAuthor>
  <p:cmAuthor id="4" name="home" initials="h" lastIdx="2" clrIdx="3"/>
  <p:cmAuthor id="5" name="עידית אזולאי" initials="עא" lastIdx="14" clrIdx="4">
    <p:extLst>
      <p:ext uri="{19B8F6BF-5375-455C-9EA6-DF929625EA0E}">
        <p15:presenceInfo xmlns:p15="http://schemas.microsoft.com/office/powerpoint/2012/main" userId="עידית אזולאי" providerId="None"/>
      </p:ext>
    </p:extLst>
  </p:cmAuthor>
  <p:cmAuthor id="6" name="אורי" initials="א" lastIdx="12" clrIdx="5">
    <p:extLst>
      <p:ext uri="{19B8F6BF-5375-455C-9EA6-DF929625EA0E}">
        <p15:presenceInfo xmlns:p15="http://schemas.microsoft.com/office/powerpoint/2012/main" userId="אורי"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3300"/>
    <a:srgbClr val="4285E3"/>
    <a:srgbClr val="FF6600"/>
    <a:srgbClr val="006600"/>
    <a:srgbClr val="66CCFF"/>
    <a:srgbClr val="3399FF"/>
    <a:srgbClr val="DBFECA"/>
    <a:srgbClr val="D3FFBD"/>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סגנון כהה 1 - הדגשה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סגנון ביניים 1 - הדגשה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סגנון ביניים 4 - הדגשה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סגנון ערכת נושא 1 - הדגשה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94" autoAdjust="0"/>
    <p:restoredTop sz="88725" autoAdjust="0"/>
  </p:normalViewPr>
  <p:slideViewPr>
    <p:cSldViewPr snapToGrid="0" snapToObjects="1" showGuides="1">
      <p:cViewPr varScale="1">
        <p:scale>
          <a:sx n="72" d="100"/>
          <a:sy n="72" d="100"/>
        </p:scale>
        <p:origin x="686" y="8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09/08/2020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שמי עידית אזולאי, אני מורה לעברית ואני גרה במגדל העמק. אני שמחה שהצטרפתם אליי. </a:t>
            </a:r>
            <a:endParaRPr lang="x-none" dirty="0"/>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cs typeface="Calibri" panose="020F0502020204030204" pitchFamily="34" charset="0"/>
              </a:rPr>
              <a:t>מיד נצפה בסרטון </a:t>
            </a:r>
            <a:r>
              <a:rPr lang="he-IL" baseline="0" dirty="0">
                <a:solidFill>
                  <a:srgbClr val="FF0000"/>
                </a:solidFill>
                <a:cs typeface="Calibri" panose="020F0502020204030204" pitchFamily="34" charset="0"/>
              </a:rPr>
              <a:t>"ים המלח- </a:t>
            </a:r>
            <a:r>
              <a:rPr lang="he-IL" baseline="0" dirty="0" err="1">
                <a:solidFill>
                  <a:srgbClr val="FF0000"/>
                </a:solidFill>
                <a:cs typeface="Calibri" panose="020F0502020204030204" pitchFamily="34" charset="0"/>
              </a:rPr>
              <a:t>בולענים</a:t>
            </a:r>
            <a:r>
              <a:rPr lang="he-IL" baseline="0" dirty="0">
                <a:solidFill>
                  <a:srgbClr val="FF0000"/>
                </a:solidFill>
                <a:cs typeface="Calibri" panose="020F0502020204030204" pitchFamily="34" charset="0"/>
              </a:rPr>
              <a:t>", לקרוא מהשקופית. במהלך הצפייה שימו לב וכתבו לעצמכם מהן הסכנות שיוצרת תופעת </a:t>
            </a:r>
            <a:r>
              <a:rPr lang="he-IL" baseline="0" dirty="0" err="1">
                <a:solidFill>
                  <a:srgbClr val="FF0000"/>
                </a:solidFill>
                <a:cs typeface="Calibri" panose="020F0502020204030204" pitchFamily="34" charset="0"/>
              </a:rPr>
              <a:t>הבולענים</a:t>
            </a:r>
            <a:r>
              <a:rPr lang="he-IL" baseline="0" dirty="0">
                <a:solidFill>
                  <a:srgbClr val="FF0000"/>
                </a:solidFill>
                <a:cs typeface="Calibri" panose="020F0502020204030204" pitchFamily="34" charset="0"/>
              </a:rPr>
              <a:t>.</a:t>
            </a:r>
          </a:p>
          <a:p>
            <a:pPr marL="0" lvl="0" indent="0" algn="r" rtl="1">
              <a:spcBef>
                <a:spcPts val="0"/>
              </a:spcBef>
              <a:spcAft>
                <a:spcPts val="0"/>
              </a:spcAft>
              <a:buNone/>
            </a:pPr>
            <a:r>
              <a:rPr lang="he-IL" b="1" baseline="0" dirty="0">
                <a:solidFill>
                  <a:srgbClr val="FF0000"/>
                </a:solidFill>
                <a:cs typeface="Calibri" panose="020F0502020204030204" pitchFamily="34" charset="0"/>
              </a:rPr>
              <a:t>טיימר: הסרטון באורך 3:43 </a:t>
            </a:r>
            <a:endParaRPr lang="en-US" b="1" baseline="0" dirty="0" smtClean="0">
              <a:solidFill>
                <a:srgbClr val="FF0000"/>
              </a:solidFill>
              <a:cs typeface="Calibri" panose="020F0502020204030204" pitchFamily="34" charset="0"/>
            </a:endParaRPr>
          </a:p>
          <a:p>
            <a:pPr marL="0" lvl="0" indent="0" algn="r" rtl="1">
              <a:spcBef>
                <a:spcPts val="0"/>
              </a:spcBef>
              <a:spcAft>
                <a:spcPts val="0"/>
              </a:spcAft>
              <a:buNone/>
            </a:pPr>
            <a:endParaRPr lang="en-US" b="1" baseline="0" dirty="0" smtClean="0">
              <a:solidFill>
                <a:srgbClr val="FF0000"/>
              </a:solidFill>
              <a:cs typeface="Calibri" panose="020F0502020204030204" pitchFamily="34" charset="0"/>
            </a:endParaRPr>
          </a:p>
          <a:p>
            <a:pPr marL="0" lvl="0" indent="0" algn="r" rtl="1">
              <a:spcBef>
                <a:spcPts val="0"/>
              </a:spcBef>
              <a:spcAft>
                <a:spcPts val="0"/>
              </a:spcAft>
              <a:buNone/>
            </a:pPr>
            <a:r>
              <a:rPr lang="en-US" b="1" baseline="0" dirty="0" smtClean="0">
                <a:solidFill>
                  <a:srgbClr val="FF0000"/>
                </a:solidFill>
                <a:cs typeface="Calibri" panose="020F0502020204030204" pitchFamily="34" charset="0"/>
              </a:rPr>
              <a:t>https://www.youtube.com/watch?v=b-sz7YZH_eA&amp;t=5s</a:t>
            </a:r>
            <a:endParaRPr lang="he-IL" b="1" baseline="0" dirty="0">
              <a:solidFill>
                <a:srgbClr val="FF0000"/>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aseline="0" dirty="0">
                <a:solidFill>
                  <a:srgbClr val="FF0000"/>
                </a:solidFill>
                <a:cs typeface="Calibri" panose="020F0502020204030204" pitchFamily="34" charset="0"/>
              </a:rPr>
              <a:t>חזרתם אלינו...</a:t>
            </a:r>
          </a:p>
          <a:p>
            <a:pPr marL="0" lvl="0" indent="0" algn="r" rtl="1">
              <a:spcBef>
                <a:spcPts val="0"/>
              </a:spcBef>
              <a:spcAft>
                <a:spcPts val="0"/>
              </a:spcAft>
              <a:buNone/>
            </a:pPr>
            <a:r>
              <a:rPr lang="he-IL" baseline="0" dirty="0">
                <a:solidFill>
                  <a:srgbClr val="FF0000"/>
                </a:solidFill>
                <a:cs typeface="Calibri" panose="020F0502020204030204" pitchFamily="34" charset="0"/>
              </a:rPr>
              <a:t>אם כן מצפייה בסרטון גילינו: לקרוא מהשקופית. </a:t>
            </a:r>
          </a:p>
          <a:p>
            <a:pPr marL="0" lvl="0" indent="0" algn="r" rtl="1">
              <a:spcBef>
                <a:spcPts val="0"/>
              </a:spcBef>
              <a:spcAft>
                <a:spcPts val="0"/>
              </a:spcAft>
              <a:buNone/>
            </a:pPr>
            <a:r>
              <a:rPr lang="he-IL" baseline="0" dirty="0">
                <a:solidFill>
                  <a:srgbClr val="FF0000"/>
                </a:solidFill>
                <a:cs typeface="Calibri" panose="020F0502020204030204" pitchFamily="34" charset="0"/>
              </a:rPr>
              <a:t>אנו רואים שהתופעה הזו פוגעת במספר דברים... תשתיות, חקלאות ותיירות.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solidFill>
                  <a:srgbClr val="FF0000"/>
                </a:solidFill>
                <a:cs typeface="Calibri" panose="020F0502020204030204" pitchFamily="34" charset="0"/>
              </a:rPr>
              <a:t>כדי להרחיב את מה שאנו יודעים על התופעה נפנה למקור מידע נוסף, ראינו סרטון ועכשיו נקרא טקסט. </a:t>
            </a:r>
          </a:p>
          <a:p>
            <a:pPr marL="0" lvl="0" indent="0" algn="r" rtl="1">
              <a:spcBef>
                <a:spcPts val="0"/>
              </a:spcBef>
              <a:spcAft>
                <a:spcPts val="0"/>
              </a:spcAft>
              <a:buNone/>
            </a:pPr>
            <a:endParaRPr lang="he-IL" baseline="0" dirty="0">
              <a:solidFill>
                <a:srgbClr val="FF0000"/>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192874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הידיעה העיתונאית שלפנינו פורסמה בשנת 2009 </a:t>
            </a:r>
            <a:r>
              <a:rPr lang="he-IL" b="0" baseline="0" dirty="0" err="1">
                <a:cs typeface="Calibri" panose="020F0502020204030204" pitchFamily="34" charset="0"/>
              </a:rPr>
              <a:t>בוואי</a:t>
            </a:r>
            <a:r>
              <a:rPr lang="he-IL" b="0" baseline="0" dirty="0">
                <a:cs typeface="Calibri" panose="020F0502020204030204" pitchFamily="34" charset="0"/>
              </a:rPr>
              <a:t> נט, העיתון המקוון של ידיעות אחרונות. קראו את הידיעה העיתונאית וזהו את הסכנות בתופעת </a:t>
            </a:r>
            <a:r>
              <a:rPr lang="he-IL" b="0" baseline="0" dirty="0" err="1">
                <a:cs typeface="Calibri" panose="020F0502020204030204" pitchFamily="34" charset="0"/>
              </a:rPr>
              <a:t>הבולענים</a:t>
            </a:r>
            <a:r>
              <a:rPr lang="he-IL" b="0" baseline="0" dirty="0">
                <a:cs typeface="Calibri" panose="020F0502020204030204" pitchFamily="34" charset="0"/>
              </a:rPr>
              <a:t>. </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b="0" baseline="0" dirty="0">
              <a:cs typeface="Calibri" panose="020F0502020204030204" pitchFamily="34" charset="0"/>
            </a:endParaRP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b="0" baseline="0" dirty="0">
              <a:cs typeface="Calibri" panose="020F0502020204030204" pitchFamily="34" charset="0"/>
            </a:endParaRP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b="0" baseline="0"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208361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חזרתם אלינו, אם כן המשפטים המבטאים סכנות בתופעת </a:t>
            </a:r>
            <a:r>
              <a:rPr lang="he-IL" b="0" baseline="0" dirty="0" err="1">
                <a:cs typeface="Calibri" panose="020F0502020204030204" pitchFamily="34" charset="0"/>
              </a:rPr>
              <a:t>הבולענים</a:t>
            </a:r>
            <a:r>
              <a:rPr lang="he-IL" b="0" baseline="0" dirty="0">
                <a:cs typeface="Calibri" panose="020F0502020204030204" pitchFamily="34" charset="0"/>
              </a:rPr>
              <a:t> מתוך הידיעה העיתונאית שלפנינו הם: להקליק. </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b="0" baseline="0" dirty="0">
              <a:cs typeface="Calibri" panose="020F0502020204030204" pitchFamily="34" charset="0"/>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הידיעה העיתונאית מתארת סיפור שקרה לפני 11 שנים, ים המלח הוא מקום המזמן מטיילים רבים, חלקם לא מודעים כלל לקיומם של </a:t>
            </a:r>
            <a:r>
              <a:rPr lang="he-IL" b="0" baseline="0" dirty="0" err="1">
                <a:cs typeface="Calibri" panose="020F0502020204030204" pitchFamily="34" charset="0"/>
              </a:rPr>
              <a:t>הבולענים</a:t>
            </a:r>
            <a:r>
              <a:rPr lang="he-IL" b="0" baseline="0" dirty="0">
                <a:cs typeface="Calibri" panose="020F0502020204030204" pitchFamily="34" charset="0"/>
              </a:rPr>
              <a:t>, להתפשטותם ולסכנות הטומנים בחובם. אין לחזות בוודאות היכן ומתי ייפערו הבורות. </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מספרם של </a:t>
            </a:r>
            <a:r>
              <a:rPr lang="he-IL" b="0" baseline="0" dirty="0" err="1">
                <a:cs typeface="Calibri" panose="020F0502020204030204" pitchFamily="34" charset="0"/>
              </a:rPr>
              <a:t>הבולענים</a:t>
            </a:r>
            <a:r>
              <a:rPr lang="he-IL" b="0" baseline="0" dirty="0">
                <a:cs typeface="Calibri" panose="020F0502020204030204" pitchFamily="34" charset="0"/>
              </a:rPr>
              <a:t> גדל במהירות, והיום יש בישראל כאלפיים </a:t>
            </a:r>
            <a:r>
              <a:rPr lang="he-IL" b="0" baseline="0" dirty="0" err="1">
                <a:cs typeface="Calibri" panose="020F0502020204030204" pitchFamily="34" charset="0"/>
              </a:rPr>
              <a:t>בולענים</a:t>
            </a:r>
            <a:r>
              <a:rPr lang="he-IL" b="0" baseline="0" dirty="0">
                <a:cs typeface="Calibri" panose="020F0502020204030204" pitchFamily="34" charset="0"/>
              </a:rPr>
              <a:t> בגדלים שונים ו 200 חדשים נוספים כל שנה.</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כפי שהובהר בסרטון- </a:t>
            </a:r>
            <a:r>
              <a:rPr lang="he-IL" sz="1200" b="1" dirty="0">
                <a:solidFill>
                  <a:srgbClr val="0066FF"/>
                </a:solidFill>
                <a:cs typeface="Calibri" panose="020F0502020204030204" pitchFamily="34" charset="0"/>
              </a:rPr>
              <a:t>התיירות נפגעת ולא בכדי, התיירים חוששים להגיע לאזורים האלו.  </a:t>
            </a:r>
          </a:p>
          <a:p>
            <a:pPr marL="0" marR="0" lvl="0" indent="0" algn="r" defTabSz="914400" rtl="1" eaLnBrk="1" fontAlgn="auto" latinLnBrk="0" hangingPunct="1">
              <a:lnSpc>
                <a:spcPct val="115000"/>
              </a:lnSpc>
              <a:spcBef>
                <a:spcPts val="1200"/>
              </a:spcBef>
              <a:spcAft>
                <a:spcPts val="0"/>
              </a:spcAft>
              <a:buClrTx/>
              <a:buSzTx/>
              <a:buFontTx/>
              <a:buNone/>
              <a:tabLst/>
              <a:defRPr/>
            </a:pPr>
            <a:endParaRPr lang="he-IL" b="0" baseline="0" dirty="0">
              <a:cs typeface="Calibri" panose="020F0502020204030204" pitchFamily="34" charset="0"/>
            </a:endParaRPr>
          </a:p>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את הידיעה כתבה אפרת וייס- שמה ותאריך פרסום הכתבה מופיעים מתחת לכותרת. הכתבת, מראיינת את אלדן מפקד יחידת החילוץ ושואלת אותו מספר שאלות, אך בכתבה ניתן לראות רק את תשובותיו. מתשובותיו ניתן להסיק מה שאלה אותו הכותבת שואלת.  למעשה מתקיים כאן דו שיח. </a:t>
            </a:r>
          </a:p>
          <a:p>
            <a:pPr marL="0" marR="0" lvl="0" indent="0" algn="r" defTabSz="914400" rtl="1" eaLnBrk="1" fontAlgn="auto" latinLnBrk="0" hangingPunct="1">
              <a:lnSpc>
                <a:spcPct val="115000"/>
              </a:lnSpc>
              <a:spcBef>
                <a:spcPts val="1200"/>
              </a:spcBef>
              <a:spcAft>
                <a:spcPts val="0"/>
              </a:spcAft>
              <a:buClrTx/>
              <a:buSzTx/>
              <a:buFontTx/>
              <a:buNone/>
              <a:tabLst/>
              <a:defRPr/>
            </a:pPr>
            <a:r>
              <a:rPr lang="he-IL" b="0" baseline="0" dirty="0">
                <a:cs typeface="Calibri" panose="020F0502020204030204" pitchFamily="34" charset="0"/>
              </a:rPr>
              <a:t>למשל השאלה הראשונה שאפרת וייס שואלת אותו בפסקה הראשונה היא: ספר מה קרה?, או  בפסקה השנייה:</a:t>
            </a:r>
            <a:r>
              <a:rPr lang="en-US" b="0" baseline="0" dirty="0"/>
              <a:t> </a:t>
            </a:r>
            <a:r>
              <a:rPr lang="he-IL" b="0" baseline="0" dirty="0">
                <a:cs typeface="Calibri" panose="020F0502020204030204" pitchFamily="34" charset="0"/>
              </a:rPr>
              <a:t>בני כמה המטיילים? או ספר על פעולות החילוץ בפסקה האחרונה.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1929518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אם כן, בסרטון נחשפנו לסכנות של תופעת </a:t>
            </a:r>
            <a:r>
              <a:rPr lang="he-IL" dirty="0" err="1">
                <a:cs typeface="Calibri" panose="020F0502020204030204" pitchFamily="34" charset="0"/>
              </a:rPr>
              <a:t>הבולענים</a:t>
            </a:r>
            <a:r>
              <a:rPr lang="he-IL" dirty="0">
                <a:cs typeface="Calibri" panose="020F0502020204030204" pitchFamily="34" charset="0"/>
              </a:rPr>
              <a:t>: </a:t>
            </a:r>
            <a:r>
              <a:rPr lang="he-IL" dirty="0" err="1">
                <a:cs typeface="Calibri" panose="020F0502020204030204" pitchFamily="34" charset="0"/>
              </a:rPr>
              <a:t>הבולענים</a:t>
            </a:r>
            <a:r>
              <a:rPr lang="he-IL" dirty="0">
                <a:cs typeface="Calibri" panose="020F0502020204030204" pitchFamily="34" charset="0"/>
              </a:rPr>
              <a:t> פוגעים בתשתיות- כבישים נפערים, סכנה לנוסעים בכבישים,  החקלאות נפגעת- מטעי תמרים קורסים והתיירות נפגעת כיוון שתיירים חוששים להגיע למקום. </a:t>
            </a:r>
            <a:r>
              <a:rPr lang="en-US" dirty="0"/>
              <a:t> </a:t>
            </a:r>
            <a:endParaRPr lang="he-IL" dirty="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a:cs typeface="Calibri" panose="020F0502020204030204" pitchFamily="34" charset="0"/>
              </a:rPr>
              <a:t>מה המידע שהוסיפה לנו קריאת הידיעה העיתונאית? הידיעה העיתונאית תיארה בפנינו מקרה אמיתי שקרה באזור ים המלח, על הסכנה הממשית הקיימת כאשר אנו יוצאים לטייל בשטח ועל פעולות החילוץ. בידיעה,</a:t>
            </a:r>
            <a:r>
              <a:rPr lang="he-IL" dirty="0">
                <a:cs typeface="Calibri" panose="020F0502020204030204" pitchFamily="34" charset="0"/>
              </a:rPr>
              <a:t> מפקד החילוץ תיאר אירוע בו שני צעירים טיילו באזור ים המלח, אחד מהם נפל </a:t>
            </a:r>
            <a:r>
              <a:rPr lang="he-IL" dirty="0" err="1">
                <a:cs typeface="Calibri" panose="020F0502020204030204" pitchFamily="34" charset="0"/>
              </a:rPr>
              <a:t>לבולען</a:t>
            </a:r>
            <a:r>
              <a:rPr lang="he-IL" dirty="0">
                <a:cs typeface="Calibri" panose="020F0502020204030204" pitchFamily="34" charset="0"/>
              </a:rPr>
              <a:t> בעומק של 20 מטרים, היה חשש </a:t>
            </a:r>
            <a:r>
              <a:rPr lang="he-IL" dirty="0" err="1">
                <a:cs typeface="Calibri" panose="020F0502020204030204" pitchFamily="34" charset="0"/>
              </a:rPr>
              <a:t>שהבולען</a:t>
            </a:r>
            <a:r>
              <a:rPr lang="he-IL" dirty="0">
                <a:cs typeface="Calibri" panose="020F0502020204030204" pitchFamily="34" charset="0"/>
              </a:rPr>
              <a:t> יגדל וייפגע גם באנשי ההצלה.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הצעיר נזקק לפעולת חילוץ בעזרת יחידת חילוץ ופונה במצב קשה לבית החולים בירושלים בעזרת מסוק.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מכתבה זו ניתן ללמוד כי, </a:t>
            </a:r>
            <a:r>
              <a:rPr lang="he-IL" b="0" baseline="0" dirty="0">
                <a:cs typeface="Calibri" panose="020F0502020204030204" pitchFamily="34" charset="0"/>
              </a:rPr>
              <a:t>חלה עלינו אחריות רבה כמטיילים לשמור על עצמנו כאשר אנו מטיילים באזור ים המלח. מה עלינו לעשות? </a:t>
            </a:r>
            <a:r>
              <a:rPr lang="he-IL" dirty="0">
                <a:cs typeface="Calibri" panose="020F0502020204030204" pitchFamily="34" charset="0"/>
              </a:rPr>
              <a:t>עלינו </a:t>
            </a:r>
            <a:r>
              <a:rPr lang="he-IL" dirty="0" err="1">
                <a:cs typeface="Calibri" panose="020F0502020204030204" pitchFamily="34" charset="0"/>
              </a:rPr>
              <a:t>להשמע</a:t>
            </a:r>
            <a:r>
              <a:rPr lang="he-IL" dirty="0">
                <a:cs typeface="Calibri" panose="020F0502020204030204" pitchFamily="34" charset="0"/>
              </a:rPr>
              <a:t> להוראות ולכללים.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15514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נחשפנו לתופעה שמאפיינת את אזור ים המלח. לקרוא מהשקופית. השהייה. ולהקליק ולומר: </a:t>
            </a:r>
          </a:p>
          <a:p>
            <a:pPr algn="r"/>
            <a:r>
              <a:rPr lang="he-IL" dirty="0">
                <a:cs typeface="Calibri" panose="020F0502020204030204" pitchFamily="34" charset="0"/>
              </a:rPr>
              <a:t>סרטונים שמתארים את התופעה</a:t>
            </a:r>
          </a:p>
          <a:p>
            <a:pPr algn="r"/>
            <a:r>
              <a:rPr lang="he-IL" dirty="0">
                <a:cs typeface="Calibri" panose="020F0502020204030204" pitchFamily="34" charset="0"/>
              </a:rPr>
              <a:t>קריאה במנוע החיפוש על התופעה </a:t>
            </a:r>
          </a:p>
          <a:p>
            <a:pPr algn="r"/>
            <a:r>
              <a:rPr lang="he-IL" b="1" u="sng" dirty="0">
                <a:cs typeface="Calibri" panose="020F0502020204030204" pitchFamily="34" charset="0"/>
              </a:rPr>
              <a:t>מה אנחנו יכולים לעשות כדי להגביר את המודעות לתופעה הזו?</a:t>
            </a:r>
          </a:p>
          <a:p>
            <a:pPr algn="r"/>
            <a:r>
              <a:rPr lang="he-IL" dirty="0">
                <a:cs typeface="Calibri" panose="020F0502020204030204" pitchFamily="34" charset="0"/>
              </a:rPr>
              <a:t>לספר על התופעה למשפחה ולחברים.</a:t>
            </a:r>
          </a:p>
          <a:p>
            <a:pPr marL="0" marR="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כאשר מטיילים באזור להתייחס לתמרורים שרואים בדרך ושמטרתם להגן עלינו.</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1" u="sng" baseline="0" dirty="0">
                <a:cs typeface="Calibri" panose="020F0502020204030204" pitchFamily="34" charset="0"/>
              </a:rPr>
              <a:t>דבר נוסף שבאפשרותנו לעשות הוא לכתוב כללים להתנהגות נכונה באזור.</a:t>
            </a:r>
          </a:p>
          <a:p>
            <a:pPr algn="r"/>
            <a:endParaRPr lang="he-IL" dirty="0">
              <a:cs typeface="Calibri" panose="020F0502020204030204" pitchFamily="34" charset="0"/>
            </a:endParaRPr>
          </a:p>
          <a:p>
            <a:pPr algn="r"/>
            <a:endParaRPr lang="he-IL" dirty="0">
              <a:cs typeface="Calibri" panose="020F0502020204030204" pitchFamily="34" charset="0"/>
            </a:endParaRPr>
          </a:p>
          <a:p>
            <a:pPr algn="r"/>
            <a:r>
              <a:rPr lang="he-IL" dirty="0">
                <a:cs typeface="Calibri" panose="020F0502020204030204" pitchFamily="34" charset="0"/>
              </a:rPr>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48953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a:cs typeface="Calibri" panose="020F0502020204030204" pitchFamily="34" charset="0"/>
              </a:rPr>
              <a:t>כעת נכתוב כללים בעזרתם נוכל </a:t>
            </a:r>
            <a:r>
              <a:rPr lang="he-IL" b="0" baseline="0" dirty="0" err="1">
                <a:cs typeface="Calibri" panose="020F0502020204030204" pitchFamily="34" charset="0"/>
              </a:rPr>
              <a:t>להשמר</a:t>
            </a:r>
            <a:r>
              <a:rPr lang="he-IL" b="0" baseline="0" dirty="0">
                <a:cs typeface="Calibri" panose="020F0502020204030204" pitchFamily="34" charset="0"/>
              </a:rPr>
              <a:t> מסכנת </a:t>
            </a:r>
            <a:r>
              <a:rPr lang="he-IL" b="0" baseline="0" dirty="0" err="1">
                <a:cs typeface="Calibri" panose="020F0502020204030204" pitchFamily="34" charset="0"/>
              </a:rPr>
              <a:t>הבולענים</a:t>
            </a:r>
            <a:r>
              <a:rPr lang="he-IL" b="0" baseline="0" dirty="0">
                <a:cs typeface="Calibri" panose="020F0502020204030204" pitchFamily="34" charset="0"/>
              </a:rPr>
              <a:t> באזור ים המלח. </a:t>
            </a:r>
            <a:endParaRPr lang="he-IL" dirty="0">
              <a:cs typeface="Calibri" panose="020F0502020204030204" pitchFamily="34" charset="0"/>
            </a:endParaRPr>
          </a:p>
          <a:p>
            <a:pPr algn="r"/>
            <a:r>
              <a:rPr lang="he-IL" dirty="0">
                <a:cs typeface="Calibri" panose="020F0502020204030204" pitchFamily="34" charset="0"/>
              </a:rPr>
              <a:t>לפני שנציע כללי זהירות למטיילים באזור </a:t>
            </a:r>
            <a:r>
              <a:rPr lang="he-IL" dirty="0" err="1">
                <a:cs typeface="Calibri" panose="020F0502020204030204" pitchFamily="34" charset="0"/>
              </a:rPr>
              <a:t>הבולענים</a:t>
            </a:r>
            <a:r>
              <a:rPr lang="he-IL" dirty="0">
                <a:cs typeface="Calibri" panose="020F0502020204030204" pitchFamily="34" charset="0"/>
              </a:rPr>
              <a:t>, ב</a:t>
            </a:r>
            <a:r>
              <a:rPr lang="he-IL" baseline="0" dirty="0">
                <a:cs typeface="Calibri" panose="020F0502020204030204" pitchFamily="34" charset="0"/>
              </a:rPr>
              <a:t>ואו נראה מהו כלל וכיצד כותבים אותו</a:t>
            </a:r>
          </a:p>
          <a:p>
            <a:pPr algn="r"/>
            <a:endParaRPr lang="he-IL" baseline="0" dirty="0">
              <a:cs typeface="Calibri" panose="020F0502020204030204" pitchFamily="34" charset="0"/>
            </a:endParaRP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7265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היכן אנו</a:t>
            </a:r>
            <a:r>
              <a:rPr lang="he-IL" baseline="0" dirty="0">
                <a:cs typeface="Calibri" panose="020F0502020204030204" pitchFamily="34" charset="0"/>
              </a:rPr>
              <a:t> פוגשים כללים? בטיולים, בבית הספר, במקומות ציבוריים</a:t>
            </a:r>
          </a:p>
          <a:p>
            <a:pPr algn="r"/>
            <a:r>
              <a:rPr lang="he-IL" baseline="0" dirty="0">
                <a:cs typeface="Calibri" panose="020F0502020204030204" pitchFamily="34" charset="0"/>
              </a:rPr>
              <a:t>למה נועדו הכללים האלו? הכללים האלו שומרים עלינו במקומות שונים, מנחים אותו כיצד להתנהג</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אילו חיינו על אי בודד אולי בכלל לא היינו זקוקים לכללים ולחוקים. היינו עושים רק מה שאנחנו רוצים, ולאף אחד זה לא היה מפריע. אבל... כשחיים יחד בחברה צריכים כללים וחוקים שיקבעו לכולם מה מותר ומה אסור.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cs typeface="Calibri" panose="020F0502020204030204" pitchFamily="34" charset="0"/>
              </a:rPr>
              <a:t>לדוגמה, </a:t>
            </a:r>
            <a:r>
              <a:rPr lang="he-IL" dirty="0">
                <a:cs typeface="Calibri" panose="020F0502020204030204" pitchFamily="34" charset="0"/>
              </a:rPr>
              <a:t>חוקי התנועה עושים סדר בכביש ובמדרכה. הם עוזרים לנו להגיע למחוז חפצינו ושומרים על בטיחותנו. </a:t>
            </a:r>
            <a:r>
              <a:rPr lang="he-IL" b="1" dirty="0">
                <a:cs typeface="Calibri" panose="020F0502020204030204" pitchFamily="34" charset="0"/>
              </a:rPr>
              <a:t>ישנם</a:t>
            </a:r>
            <a:r>
              <a:rPr lang="he-IL" b="1" baseline="0" dirty="0">
                <a:cs typeface="Calibri" panose="020F0502020204030204" pitchFamily="34" charset="0"/>
              </a:rPr>
              <a:t> סוגים שונים של כללים,  נקרא אותם ונלמד מה מייחד כל כלל.</a:t>
            </a:r>
            <a:endParaRPr lang="he-IL" b="1" dirty="0">
              <a:cs typeface="Calibri" panose="020F0502020204030204" pitchFamily="34" charset="0"/>
            </a:endParaRPr>
          </a:p>
          <a:p>
            <a:pPr algn="r"/>
            <a:endParaRPr lang="he-IL" baseline="0" dirty="0">
              <a:cs typeface="Calibri" panose="020F0502020204030204" pitchFamily="34" charset="0"/>
            </a:endParaRP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2901831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לפניכם שלושה כללים, בואו ונראה מה משותף להם:</a:t>
            </a:r>
          </a:p>
          <a:p>
            <a:pPr algn="r"/>
            <a:r>
              <a:rPr lang="he-IL" dirty="0">
                <a:cs typeface="Calibri" panose="020F0502020204030204" pitchFamily="34" charset="0"/>
              </a:rPr>
              <a:t>בשלושת נאמרת הנחיה שלפיה יש לפעול/ להתנהג. כלומר, הכלל מחייב אותנו להתנהגות מסוימת. כשנכנסים למכונית חייבים לחגור חגורה. אין על כך סימני שאלה, היסוסים.</a:t>
            </a:r>
            <a:r>
              <a:rPr lang="he-IL" baseline="0" dirty="0">
                <a:cs typeface="Calibri" panose="020F0502020204030204" pitchFamily="34" charset="0"/>
              </a:rPr>
              <a:t> זוהי חובה. שימו לב שאין סבר מדוע זו חובה. זהו כלל חד-משמעי.</a:t>
            </a:r>
            <a:endParaRPr lang="he-IL" dirty="0">
              <a:cs typeface="Calibri" panose="020F0502020204030204" pitchFamily="34" charset="0"/>
            </a:endParaRPr>
          </a:p>
          <a:p>
            <a:pPr algn="r"/>
            <a:r>
              <a:rPr lang="he-IL" dirty="0">
                <a:cs typeface="Calibri" panose="020F0502020204030204" pitchFamily="34" charset="0"/>
              </a:rPr>
              <a:t>הכלל מנוסח במשפט קצר מאוד. המילה הפותחת היא מילת ציווי: חובה, יש... אנחנו מכירים עוד מילים היוצרות ציווי למשל, תמיד,</a:t>
            </a:r>
            <a:r>
              <a:rPr lang="he-IL" baseline="0" dirty="0">
                <a:cs typeface="Calibri" panose="020F0502020204030204" pitchFamily="34" charset="0"/>
              </a:rPr>
              <a:t> לעולם...</a:t>
            </a:r>
          </a:p>
          <a:p>
            <a:pPr algn="r"/>
            <a:r>
              <a:rPr lang="he-IL" baseline="0" dirty="0">
                <a:cs typeface="Calibri" panose="020F0502020204030204" pitchFamily="34" charset="0"/>
              </a:rPr>
              <a:t>שלוש הכללים הללו מסתיימים בסימן קריאה.</a:t>
            </a:r>
          </a:p>
          <a:p>
            <a:pPr algn="r"/>
            <a:r>
              <a:rPr lang="he-IL" baseline="0" dirty="0">
                <a:cs typeface="Calibri" panose="020F0502020204030204" pitchFamily="34" charset="0"/>
              </a:rPr>
              <a:t>יש לכללים הללו מטרה:</a:t>
            </a:r>
            <a:endParaRPr lang="he-IL" dirty="0">
              <a:cs typeface="Calibri" panose="020F0502020204030204" pitchFamily="34" charset="0"/>
            </a:endParaRPr>
          </a:p>
          <a:p>
            <a:pPr algn="r"/>
            <a:r>
              <a:rPr lang="he-IL" dirty="0">
                <a:cs typeface="Calibri" panose="020F0502020204030204" pitchFamily="34" charset="0"/>
              </a:rPr>
              <a:t>כללי חלוקת המגרש בבית הספר למשל מסדירים חלוקה צודקת של המגרש בין הקבוצות השונות ועוזרים לנו להימנע ממריבות. </a:t>
            </a:r>
            <a:br>
              <a:rPr lang="he-IL" dirty="0">
                <a:cs typeface="Calibri" panose="020F0502020204030204" pitchFamily="34" charset="0"/>
              </a:rPr>
            </a:br>
            <a:r>
              <a:rPr lang="he-IL" dirty="0">
                <a:cs typeface="Calibri" panose="020F0502020204030204" pitchFamily="34" charset="0"/>
              </a:rPr>
              <a:t>כללי התקשורת בכיתה שומרים על זכותו של כל ילד להביע את דעתו מבלי שיפריעו לו לעשות זאת ומבלי שיפגעו ברגשותיו, דוגמה לכלל השומר על הזכות הזו.  </a:t>
            </a: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75218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kern="1200" dirty="0">
                <a:solidFill>
                  <a:schemeClr val="tx1"/>
                </a:solidFill>
                <a:effectLst/>
                <a:latin typeface="+mn-lt"/>
                <a:ea typeface="+mn-ea"/>
                <a:cs typeface="Calibri" panose="020F0502020204030204" pitchFamily="34" charset="0"/>
              </a:rPr>
              <a:t>פה אנחנו רואים סוג נוסף של כללים, כללי אל תעשה</a:t>
            </a:r>
          </a:p>
          <a:p>
            <a:pPr algn="r"/>
            <a:r>
              <a:rPr lang="he-IL" sz="1200" b="0" i="0" kern="1200" dirty="0">
                <a:solidFill>
                  <a:schemeClr val="tx1"/>
                </a:solidFill>
                <a:effectLst/>
                <a:latin typeface="+mn-lt"/>
                <a:ea typeface="+mn-ea"/>
                <a:cs typeface="Calibri" panose="020F0502020204030204" pitchFamily="34" charset="0"/>
              </a:rPr>
              <a:t>אלו הם כללים הדומים לכללים הקודמים אך מציגים בפנינו מה אסור לעשות, לא מה חובה עלינו לעשות.</a:t>
            </a:r>
          </a:p>
          <a:p>
            <a:pPr algn="r"/>
            <a:r>
              <a:rPr lang="he-IL" sz="1200" b="0" i="0" kern="1200" dirty="0">
                <a:solidFill>
                  <a:schemeClr val="tx1"/>
                </a:solidFill>
                <a:effectLst/>
                <a:latin typeface="+mn-lt"/>
                <a:ea typeface="+mn-ea"/>
                <a:cs typeface="Calibri" panose="020F0502020204030204" pitchFamily="34" charset="0"/>
              </a:rPr>
              <a:t>אם כן מה משותף לכל הכללים שראינו? השהייה.... את זאת נראה בשקופית הבא</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33116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r>
              <a:rPr lang="he-IL" sz="1200" b="1" u="sng" dirty="0">
                <a:solidFill>
                  <a:schemeClr val="accent1">
                    <a:lumMod val="75000"/>
                  </a:schemeClr>
                </a:solidFill>
                <a:cs typeface="Calibri" panose="020F0502020204030204" pitchFamily="34" charset="0"/>
              </a:rPr>
              <a:t>הציגי את עצמך</a:t>
            </a:r>
          </a:p>
          <a:p>
            <a:pPr marL="158750" indent="0" algn="r" rtl="1">
              <a:buNone/>
            </a:pPr>
            <a:r>
              <a:rPr lang="he-IL" sz="1200" dirty="0">
                <a:solidFill>
                  <a:schemeClr val="accent1">
                    <a:lumMod val="75000"/>
                  </a:schemeClr>
                </a:solidFill>
                <a:cs typeface="Calibri" panose="020F0502020204030204" pitchFamily="34" charset="0"/>
              </a:rPr>
              <a:t>לפני שנתחיל, אבקש מכם להצטייד</a:t>
            </a:r>
            <a:r>
              <a:rPr lang="he-IL" sz="1200" baseline="0" dirty="0">
                <a:solidFill>
                  <a:schemeClr val="tx1"/>
                </a:solidFill>
                <a:cs typeface="Calibri" panose="020F0502020204030204" pitchFamily="34" charset="0"/>
              </a:rPr>
              <a:t> ב</a:t>
            </a:r>
            <a:r>
              <a:rPr lang="he-IL" dirty="0">
                <a:cs typeface="Calibri" panose="020F0502020204030204" pitchFamily="34" charset="0"/>
              </a:rPr>
              <a:t>כלי כתיבה ודפי שורות, ייתכן ותזדקקו להם.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שבו בחדר שקט, </a:t>
            </a:r>
            <a:r>
              <a:rPr lang="he-IL" dirty="0">
                <a:cs typeface="Calibri" panose="020F0502020204030204" pitchFamily="34" charset="0"/>
              </a:rPr>
              <a:t>סגרו </a:t>
            </a:r>
            <a:r>
              <a:rPr lang="he-IL" sz="12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חלונות של יישומים אחרים במחשב, הרחיקו אמצעים מסיחים, השתיקו את מכשיר</a:t>
            </a:r>
            <a:r>
              <a:rPr lang="he-IL" sz="1200" b="0" i="0" u="none" strike="noStrike" cap="none" baseline="0" dirty="0">
                <a:solidFill>
                  <a:srgbClr val="000000"/>
                </a:solidFill>
                <a:effectLst/>
                <a:latin typeface="Calibri" panose="020F0502020204030204" pitchFamily="34" charset="0"/>
                <a:ea typeface="Arial"/>
                <a:cs typeface="Calibri" panose="020F0502020204030204" pitchFamily="34" charset="0"/>
                <a:sym typeface="Arial"/>
              </a:rPr>
              <a:t> הנייד ובעיקר התמקדו במפגש.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0" i="0" u="none" strike="noStrike" cap="none" baseline="0" dirty="0">
                <a:solidFill>
                  <a:srgbClr val="000000"/>
                </a:solidFill>
                <a:effectLst/>
                <a:latin typeface="Calibri" panose="020F0502020204030204" pitchFamily="34" charset="0"/>
                <a:cs typeface="Calibri" panose="020F0502020204030204" pitchFamily="34" charset="0"/>
                <a:sym typeface="Arial"/>
              </a:rPr>
              <a:t>אמתין מספר דקות ומיד נתחיל. </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חשבו מה משותף לכל הכללים שמופיעים לפניכם?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1" u="sng" dirty="0">
                <a:cs typeface="Calibri" panose="020F0502020204030204" pitchFamily="34" charset="0"/>
              </a:rPr>
              <a:t>מספר דברים:</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הכללים כתובים במשפטים קצרים שמונה מילים או פחות.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הם</a:t>
            </a:r>
            <a:r>
              <a:rPr lang="he-IL" baseline="0" dirty="0">
                <a:cs typeface="Calibri" panose="020F0502020204030204" pitchFamily="34" charset="0"/>
              </a:rPr>
              <a:t> חד משמעיים</a:t>
            </a:r>
            <a:r>
              <a:rPr lang="he-IL" dirty="0">
                <a:cs typeface="Calibri" panose="020F0502020204030204" pitchFamily="34" charset="0"/>
              </a:rPr>
              <a:t>, כלומר לקורא אין ספק מה עליו לעשות או להימנע מלעשות. אין היסוס או מספר אפשרויות להתנהגות.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במרביתם השימוש הוא בשם הפועל- לחגור, להגיע, לאפשר, להיכנס.</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הם מסתיימים בסימן קריאה.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93588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לפניכם</a:t>
            </a:r>
            <a:r>
              <a:rPr lang="he-IL" baseline="0" dirty="0">
                <a:cs typeface="Calibri" panose="020F0502020204030204" pitchFamily="34" charset="0"/>
              </a:rPr>
              <a:t> כללים נוספים, כללים להתנהגות בעת השהייה בבריכה</a:t>
            </a:r>
          </a:p>
          <a:p>
            <a:pPr algn="r"/>
            <a:r>
              <a:rPr lang="he-IL" baseline="0" dirty="0">
                <a:cs typeface="Calibri" panose="020F0502020204030204" pitchFamily="34" charset="0"/>
              </a:rPr>
              <a:t>הם מנוסחים קצת אחרת, הם ארוכים יותר, מסתיימים בנקודה ולא בסימן קריאה.</a:t>
            </a:r>
          </a:p>
          <a:p>
            <a:pPr algn="r"/>
            <a:r>
              <a:rPr lang="he-IL" baseline="0" dirty="0">
                <a:cs typeface="Calibri" panose="020F0502020204030204" pitchFamily="34" charset="0"/>
              </a:rPr>
              <a:t>יש בחלקם פחות חד משמעיות, ופניה פחות קצרה וחד משמעית לקורא הכלל, לדוגמה "דאגו לכך"- זה שונה מאוד מ"אסור".</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4119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כעת אני מציגה בפניכם את אותו הכלל בשני</a:t>
            </a:r>
            <a:r>
              <a:rPr lang="he-IL" baseline="0" dirty="0">
                <a:cs typeface="Calibri" panose="020F0502020204030204" pitchFamily="34" charset="0"/>
              </a:rPr>
              <a:t> ניסוחים, בשתי </a:t>
            </a:r>
            <a:r>
              <a:rPr lang="he-IL" baseline="0" dirty="0" err="1">
                <a:cs typeface="Calibri" panose="020F0502020204030204" pitchFamily="34" charset="0"/>
              </a:rPr>
              <a:t>גירסאות</a:t>
            </a:r>
            <a:r>
              <a:rPr lang="he-IL" baseline="0" dirty="0">
                <a:cs typeface="Calibri" panose="020F0502020204030204" pitchFamily="34" charset="0"/>
              </a:rPr>
              <a:t>:</a:t>
            </a:r>
          </a:p>
          <a:p>
            <a:pPr algn="r"/>
            <a:r>
              <a:rPr lang="he-IL" baseline="0" dirty="0">
                <a:cs typeface="Calibri" panose="020F0502020204030204" pitchFamily="34" charset="0"/>
              </a:rPr>
              <a:t>הגרסה הראשונה (המופיעה ראשונה במסגרת), היא גרסה חד משמעית, לא מותירה ספק. "לעולם אין". הגרסה השנייה של אותו הכלל פותחת ב-"מומלץ לא", זו פתיחה פחות חד משמעית, המלצה.</a:t>
            </a:r>
          </a:p>
          <a:p>
            <a:pPr algn="r"/>
            <a:r>
              <a:rPr lang="he-IL" baseline="0" dirty="0">
                <a:cs typeface="Calibri" panose="020F0502020204030204" pitchFamily="34" charset="0"/>
              </a:rPr>
              <a:t>גם סימן הפיסוק בסוף הכלל שונה, סימן הקריאה הוא סימן פיסוק שונה מנקודה.</a:t>
            </a:r>
            <a:endParaRPr lang="he-IL" dirty="0">
              <a:cs typeface="Calibri" panose="020F0502020204030204" pitchFamily="34" charset="0"/>
            </a:endParaRPr>
          </a:p>
          <a:p>
            <a:pPr algn="r"/>
            <a:r>
              <a:rPr lang="he-IL" dirty="0">
                <a:cs typeface="Calibri" panose="020F0502020204030204" pitchFamily="34" charset="0"/>
              </a:rPr>
              <a:t>כל ניסוח מעצים</a:t>
            </a:r>
            <a:r>
              <a:rPr lang="he-IL" baseline="0" dirty="0">
                <a:cs typeface="Calibri" panose="020F0502020204030204" pitchFamily="34" charset="0"/>
              </a:rPr>
              <a:t> או מקטין את ההנחיה.</a:t>
            </a:r>
          </a:p>
          <a:p>
            <a:pPr algn="r"/>
            <a:r>
              <a:rPr lang="he-IL" baseline="0" dirty="0">
                <a:cs typeface="Calibri" panose="020F0502020204030204" pitchFamily="34" charset="0"/>
              </a:rPr>
              <a:t>כיצד ננהג מול הכלל הכתוב בניסוח הראשון וכיצד ננהג מול הכלל הכתוב בניסוח העדין יותר "מומלץ לא"? </a:t>
            </a: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3129998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כעת נקרא כללים נוספים,</a:t>
            </a:r>
            <a:r>
              <a:rPr lang="he-IL" baseline="0" dirty="0">
                <a:cs typeface="Calibri" panose="020F0502020204030204" pitchFamily="34" charset="0"/>
              </a:rPr>
              <a:t> </a:t>
            </a:r>
            <a:r>
              <a:rPr lang="he-IL" dirty="0">
                <a:cs typeface="Calibri" panose="020F0502020204030204" pitchFamily="34" charset="0"/>
              </a:rPr>
              <a:t>כללים </a:t>
            </a:r>
            <a:r>
              <a:rPr lang="he-IL" baseline="0" dirty="0">
                <a:cs typeface="Calibri" panose="020F0502020204030204" pitchFamily="34" charset="0"/>
              </a:rPr>
              <a:t>שהציבה החברה להגנת הטבע למטיילים בשמורות הטבע והגנים.</a:t>
            </a:r>
          </a:p>
          <a:p>
            <a:pPr algn="r"/>
            <a:r>
              <a:rPr lang="he-IL" baseline="0" dirty="0">
                <a:cs typeface="Calibri" panose="020F0502020204030204" pitchFamily="34" charset="0"/>
              </a:rPr>
              <a:t>שימו לב לבחירת המילים שהכותב עשה: חשוב ל..., להישמע להנחיות, הקפידו על... אל תתפתו</a:t>
            </a:r>
          </a:p>
          <a:p>
            <a:pPr algn="r"/>
            <a:r>
              <a:rPr lang="he-IL" baseline="0" dirty="0">
                <a:cs typeface="Calibri" panose="020F0502020204030204" pitchFamily="34" charset="0"/>
              </a:rPr>
              <a:t>אנחנו יכולים לשנות שתי מילים בכלל ואז משתנה עוצמת ההנחיה:</a:t>
            </a:r>
          </a:p>
          <a:p>
            <a:pPr algn="r"/>
            <a:r>
              <a:rPr lang="he-IL" b="1" baseline="0" dirty="0">
                <a:cs typeface="Calibri" panose="020F0502020204030204" pitchFamily="34" charset="0"/>
              </a:rPr>
              <a:t>מומלץ מאוד להצטייד במפת סימון שבילים- במקום חשוב </a:t>
            </a:r>
          </a:p>
          <a:p>
            <a:pPr algn="r"/>
            <a:r>
              <a:rPr lang="he-IL" b="1" i="0" baseline="0" dirty="0">
                <a:cs typeface="Calibri" panose="020F0502020204030204" pitchFamily="34" charset="0"/>
              </a:rPr>
              <a:t>חובה להישמע לפקחים בשטח הוספנו את המילה "חובה"</a:t>
            </a:r>
          </a:p>
          <a:p>
            <a:pPr algn="r"/>
            <a:r>
              <a:rPr lang="he-IL" baseline="0" dirty="0">
                <a:cs typeface="Calibri" panose="020F0502020204030204" pitchFamily="34" charset="0"/>
              </a:rPr>
              <a:t>הכלל השני מציג בפנינו עוד אפשרות לניסוח כללים: כלל והסבר לחשיבות קיום הכלל: "הדבר עלול לגרום לאיבוד הדרך, לפגיעה בטבע ולסיכון חייכם" </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351751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כעת ננסח שלושה כללים למטיילים באזור ים המלח, כללים שיסייעו להם להישמר מתופעת </a:t>
            </a:r>
            <a:r>
              <a:rPr lang="he-IL" dirty="0" err="1">
                <a:cs typeface="Calibri" panose="020F0502020204030204" pitchFamily="34" charset="0"/>
              </a:rPr>
              <a:t>הבולענים</a:t>
            </a:r>
            <a:r>
              <a:rPr lang="he-IL" dirty="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שימו לב על</a:t>
            </a:r>
            <a:r>
              <a:rPr lang="he-IL" baseline="0" dirty="0">
                <a:cs typeface="Calibri" panose="020F0502020204030204" pitchFamily="34" charset="0"/>
              </a:rPr>
              <a:t> מה יש להקפיד בניסוח הכללים:</a:t>
            </a:r>
            <a:endParaRPr lang="he-IL" dirty="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לקרוא מהשקופית.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אם כן, הציעו שלושה כללי זהירות למטיילים באזור ים המלח.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יש לכם 5 דקות לצורך ביצוע המשימה.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4220624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לפניכם הכללים שאני בחרתי:</a:t>
            </a:r>
          </a:p>
          <a:p>
            <a:pPr algn="r"/>
            <a:r>
              <a:rPr lang="he-IL" dirty="0">
                <a:cs typeface="Calibri" panose="020F0502020204030204" pitchFamily="34" charset="0"/>
              </a:rPr>
              <a:t>הכלל הראשון הוא כלל עשה הוא מלווה בהסבר, המילה הפותחת היא מומלץ, וסימן הפיסוק ששמתי בסוף הוא נקודה.</a:t>
            </a:r>
          </a:p>
          <a:p>
            <a:pPr algn="r"/>
            <a:r>
              <a:rPr lang="he-IL" dirty="0">
                <a:cs typeface="Calibri" panose="020F0502020204030204" pitchFamily="34" charset="0"/>
              </a:rPr>
              <a:t>שני הכללים האחרים הם כללי עשה הכתובים בצורה יותר חד-משמעית, בחרתי בפתיח של יש וחובה. סימן הפיסוק בסופם הוא סימן</a:t>
            </a:r>
            <a:r>
              <a:rPr lang="he-IL" baseline="0" dirty="0">
                <a:cs typeface="Calibri" panose="020F0502020204030204" pitchFamily="34" charset="0"/>
              </a:rPr>
              <a:t> קריאה ולכן הם יותר חד משמעיים</a:t>
            </a:r>
            <a:r>
              <a:rPr lang="he-IL" dirty="0">
                <a:cs typeface="Calibri" panose="020F0502020204030204" pitchFamily="34" charset="0"/>
              </a:rPr>
              <a:t>.  </a:t>
            </a:r>
          </a:p>
          <a:p>
            <a:pPr algn="r"/>
            <a:r>
              <a:rPr lang="he-IL" dirty="0">
                <a:cs typeface="Calibri" panose="020F0502020204030204" pitchFamily="34" charset="0"/>
              </a:rPr>
              <a:t>כול הכללים כתובים במשפטים בהירים, ברורים, קצרים, ובשלושתם השתמשתי בשם פועל: לטייל, לפעול, לבדוק. </a:t>
            </a:r>
          </a:p>
          <a:p>
            <a:pPr algn="r"/>
            <a:endParaRPr lang="en-US" dirty="0"/>
          </a:p>
          <a:p>
            <a:pPr algn="r"/>
            <a:r>
              <a:rPr lang="he-IL" dirty="0">
                <a:cs typeface="Calibri" panose="020F0502020204030204" pitchFamily="34" charset="0"/>
              </a:rPr>
              <a:t>אתם יכולים לפרסם את הכללים שכתבתם, למשל כאשר אתם יודעים שמישהו בדרכו לים המלח, מסרו לו אותם.</a:t>
            </a:r>
          </a:p>
          <a:p>
            <a:pPr algn="r"/>
            <a:r>
              <a:rPr lang="he-IL" dirty="0">
                <a:cs typeface="Calibri" panose="020F0502020204030204" pitchFamily="34" charset="0"/>
              </a:rPr>
              <a:t>בתקופות מסוימות בשנה אנו מטיילים בארץ ובאזור ים המלח יתכן שחברים ומכרים שלכם יגיעו לאזור- ספרו להם על סכנת </a:t>
            </a:r>
            <a:r>
              <a:rPr lang="he-IL" dirty="0" err="1">
                <a:cs typeface="Calibri" panose="020F0502020204030204" pitchFamily="34" charset="0"/>
              </a:rPr>
              <a:t>הבולענים</a:t>
            </a:r>
            <a:r>
              <a:rPr lang="he-IL" dirty="0">
                <a:cs typeface="Calibri" panose="020F0502020204030204" pitchFamily="34" charset="0"/>
              </a:rPr>
              <a:t> באזור ים המלח. </a:t>
            </a:r>
          </a:p>
          <a:p>
            <a:pPr algn="r"/>
            <a:r>
              <a:rPr lang="he-IL" dirty="0">
                <a:cs typeface="Calibri" panose="020F0502020204030204" pitchFamily="34" charset="0"/>
              </a:rPr>
              <a:t> </a:t>
            </a: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03605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cs typeface="Calibri" panose="020F0502020204030204" pitchFamily="34" charset="0"/>
              </a:rPr>
              <a:t>לקרוא מהשקופית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17295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השיעור הסתיים, תודה שצפיתם. </a:t>
            </a:r>
          </a:p>
          <a:p>
            <a:pPr algn="r"/>
            <a:r>
              <a:rPr lang="he-IL" dirty="0">
                <a:cs typeface="Calibri" panose="020F0502020204030204" pitchFamily="34" charset="0"/>
              </a:rPr>
              <a:t>אני </a:t>
            </a:r>
            <a:r>
              <a:rPr lang="he-IL" dirty="0" err="1">
                <a:cs typeface="Calibri" panose="020F0502020204030204" pitchFamily="34" charset="0"/>
              </a:rPr>
              <a:t>נהנתי</a:t>
            </a:r>
            <a:r>
              <a:rPr lang="he-IL" dirty="0">
                <a:cs typeface="Calibri" panose="020F0502020204030204" pitchFamily="34" charset="0"/>
              </a:rPr>
              <a:t> מאוד, מקווה שגם אתם.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113152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cs typeface="Calibri" panose="020F0502020204030204" pitchFamily="34" charset="0"/>
              </a:rPr>
              <a:t>בשיעור היום נעסוק בתופעה מיוחדת מאוד המתרחשת באזור ים המלח. </a:t>
            </a:r>
          </a:p>
          <a:p>
            <a:pPr marL="0" lvl="0" indent="0" algn="r" rtl="1">
              <a:spcBef>
                <a:spcPts val="0"/>
              </a:spcBef>
              <a:spcAft>
                <a:spcPts val="0"/>
              </a:spcAft>
              <a:buNone/>
            </a:pPr>
            <a:r>
              <a:rPr lang="he-IL" b="0" baseline="0" dirty="0">
                <a:solidFill>
                  <a:schemeClr val="tx1"/>
                </a:solidFill>
                <a:cs typeface="Calibri" panose="020F0502020204030204" pitchFamily="34" charset="0"/>
              </a:rPr>
              <a:t>אך לפני שנעסוק בתופעה המיוחדת, תחילה בואו נברר היכן נמצא ים המלח.</a:t>
            </a:r>
          </a:p>
          <a:p>
            <a:pPr marL="0" lvl="0" indent="0" algn="r" rtl="1">
              <a:spcBef>
                <a:spcPts val="0"/>
              </a:spcBef>
              <a:spcAft>
                <a:spcPts val="0"/>
              </a:spcAft>
              <a:buNone/>
            </a:pPr>
            <a:r>
              <a:rPr lang="he-IL" b="0" baseline="0" dirty="0">
                <a:solidFill>
                  <a:schemeClr val="tx1"/>
                </a:solidFill>
                <a:cs typeface="Calibri" panose="020F0502020204030204" pitchFamily="34" charset="0"/>
              </a:rPr>
              <a:t>במפה שלפנינו ניתן לראות שים המלח נמצא בחלקה המזרחי של המדינה, הנה הוא מוצג לפניכם. </a:t>
            </a:r>
          </a:p>
          <a:p>
            <a:pPr marL="0" lvl="0" indent="0" algn="r" rtl="1">
              <a:spcBef>
                <a:spcPts val="0"/>
              </a:spcBef>
              <a:spcAft>
                <a:spcPts val="0"/>
              </a:spcAft>
              <a:buNone/>
            </a:pPr>
            <a:r>
              <a:rPr lang="he-IL" b="0" baseline="0" dirty="0">
                <a:solidFill>
                  <a:schemeClr val="tx1"/>
                </a:solidFill>
                <a:cs typeface="Calibri" panose="020F0502020204030204" pitchFamily="34" charset="0"/>
              </a:rPr>
              <a:t>הערים בקרבת ים המלח הם: ירושלים, באר שבע שאנו רואים במפה, גם ערד ודימונה בקרבתו, אולי חלקכם גרים באזור, אולי חלקכם ביקרו בערים אלו.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2017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aseline="0" dirty="0">
                <a:solidFill>
                  <a:srgbClr val="FF0000"/>
                </a:solidFill>
                <a:cs typeface="Calibri" panose="020F0502020204030204" pitchFamily="34" charset="0"/>
              </a:rPr>
              <a:t>התבוננו בתמונה, שימו לב למה שאתם רואים, נסו לשער מהי התופעה שמתרחשת בים המלח? </a:t>
            </a:r>
          </a:p>
          <a:p>
            <a:pPr marL="0" lvl="0" indent="0" algn="r" rtl="1">
              <a:spcBef>
                <a:spcPts val="0"/>
              </a:spcBef>
              <a:spcAft>
                <a:spcPts val="0"/>
              </a:spcAft>
              <a:buNone/>
            </a:pPr>
            <a:r>
              <a:rPr lang="he-IL" baseline="0" dirty="0">
                <a:solidFill>
                  <a:srgbClr val="FF0000"/>
                </a:solidFill>
                <a:cs typeface="Calibri" panose="020F0502020204030204" pitchFamily="34" charset="0"/>
              </a:rPr>
              <a:t>השהייה... </a:t>
            </a:r>
            <a:r>
              <a:rPr lang="he-IL" b="0" baseline="0" dirty="0">
                <a:solidFill>
                  <a:srgbClr val="FF0000"/>
                </a:solidFill>
                <a:cs typeface="Calibri" panose="020F0502020204030204" pitchFamily="34" charset="0"/>
              </a:rPr>
              <a:t>אנו רואים בתמונה רכב שנפל לבור. </a:t>
            </a:r>
          </a:p>
          <a:p>
            <a:pPr marL="0" lvl="0" indent="0" algn="r" rtl="1">
              <a:spcBef>
                <a:spcPts val="0"/>
              </a:spcBef>
              <a:spcAft>
                <a:spcPts val="0"/>
              </a:spcAft>
              <a:buNone/>
            </a:pPr>
            <a:endParaRPr lang="he-IL" baseline="0" dirty="0">
              <a:solidFill>
                <a:srgbClr val="FF0000"/>
              </a:solidFill>
              <a:cs typeface="Calibri" panose="020F0502020204030204" pitchFamily="34" charset="0"/>
            </a:endParaRPr>
          </a:p>
          <a:p>
            <a:pPr marL="0" lvl="0" indent="0" algn="r" rtl="1">
              <a:spcBef>
                <a:spcPts val="0"/>
              </a:spcBef>
              <a:spcAft>
                <a:spcPts val="0"/>
              </a:spcAft>
              <a:buNone/>
            </a:pPr>
            <a:endParaRPr lang="he-IL" baseline="0" dirty="0">
              <a:solidFill>
                <a:srgbClr val="FF0000"/>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77477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cs typeface="Calibri" panose="020F0502020204030204" pitchFamily="34" charset="0"/>
              </a:rPr>
              <a:t>שימו לב לתמונה שלפניכם, גיליתם באיזו תופעה מדובר? </a:t>
            </a:r>
          </a:p>
          <a:p>
            <a:pPr marL="0" lvl="0" indent="0" algn="r" rtl="1">
              <a:spcBef>
                <a:spcPts val="0"/>
              </a:spcBef>
              <a:spcAft>
                <a:spcPts val="0"/>
              </a:spcAft>
              <a:buNone/>
            </a:pPr>
            <a:r>
              <a:rPr lang="he-IL" b="0" baseline="0" dirty="0">
                <a:solidFill>
                  <a:schemeClr val="tx1"/>
                </a:solidFill>
                <a:cs typeface="Calibri" panose="020F0502020204030204" pitchFamily="34" charset="0"/>
              </a:rPr>
              <a:t>אשתף אתכם שבעשורים האחרונים החלה להיווצר בים המלח תופעה מאוד מיוחדת, מסקרנת ויכולה להיות גם מאוד מסוכנת. לקרוא מהשקופית. להקליק ולקרוא. יש לכם רעיון מהו השם של התופעה? </a:t>
            </a: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0" strike="noStrike" baseline="0" dirty="0">
                <a:solidFill>
                  <a:schemeClr val="tx1"/>
                </a:solidFill>
                <a:cs typeface="Calibri" panose="020F0502020204030204" pitchFamily="34" charset="0"/>
              </a:rPr>
              <a:t>ראינו קודם שהאדמה "בלעה" את הרכב לתוכה ומכאן שמה של התופעה: </a:t>
            </a:r>
            <a:r>
              <a:rPr lang="he-IL" b="0" strike="noStrike" baseline="0" dirty="0" err="1">
                <a:solidFill>
                  <a:schemeClr val="tx1"/>
                </a:solidFill>
                <a:cs typeface="Calibri" panose="020F0502020204030204" pitchFamily="34" charset="0"/>
              </a:rPr>
              <a:t>בולענים</a:t>
            </a:r>
            <a:r>
              <a:rPr lang="he-IL" b="0" strike="noStrike" baseline="0" dirty="0">
                <a:solidFill>
                  <a:schemeClr val="tx1"/>
                </a:solidFill>
                <a:cs typeface="Calibri" panose="020F0502020204030204" pitchFamily="34" charset="0"/>
              </a:rPr>
              <a:t>, </a:t>
            </a:r>
            <a:r>
              <a:rPr lang="he-IL" b="0" baseline="0" dirty="0" err="1">
                <a:solidFill>
                  <a:schemeClr val="tx1"/>
                </a:solidFill>
                <a:cs typeface="Calibri" panose="020F0502020204030204" pitchFamily="34" charset="0"/>
              </a:rPr>
              <a:t>בולענים</a:t>
            </a:r>
            <a:r>
              <a:rPr lang="he-IL" b="0" baseline="0" dirty="0">
                <a:solidFill>
                  <a:schemeClr val="tx1"/>
                </a:solidFill>
                <a:cs typeface="Calibri" panose="020F0502020204030204" pitchFamily="34" charset="0"/>
              </a:rPr>
              <a:t> מפני שהבורות הללו שנפערים באדמה בולעים לתוכם דברים. </a:t>
            </a:r>
            <a:endParaRPr lang="he-IL" b="0" strike="sngStrike" dirty="0">
              <a:solidFill>
                <a:schemeClr val="tx1"/>
              </a:solidFill>
              <a:cs typeface="Calibri" panose="020F0502020204030204" pitchFamily="34" charset="0"/>
            </a:endParaRP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endParaRPr lang="he-IL" baseline="0" dirty="0">
              <a:solidFill>
                <a:srgbClr val="FF0000"/>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244979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cs typeface="Calibri" panose="020F0502020204030204" pitchFamily="34" charset="0"/>
              </a:rPr>
              <a:t>לקרוא מהשקופית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solidFill>
                  <a:schemeClr val="tx1"/>
                </a:solidFill>
                <a:cs typeface="Calibri" panose="020F0502020204030204" pitchFamily="34" charset="0"/>
              </a:rPr>
              <a:t>כעת נתמקד בנושא השיעור: "תופעת </a:t>
            </a:r>
            <a:r>
              <a:rPr lang="he-IL" b="0" dirty="0" err="1">
                <a:solidFill>
                  <a:schemeClr val="tx1"/>
                </a:solidFill>
                <a:cs typeface="Calibri" panose="020F0502020204030204" pitchFamily="34" charset="0"/>
              </a:rPr>
              <a:t>הבולענים</a:t>
            </a:r>
            <a:r>
              <a:rPr lang="he-IL" b="0" dirty="0">
                <a:solidFill>
                  <a:schemeClr val="tx1"/>
                </a:solidFill>
                <a:cs typeface="Calibri" panose="020F0502020204030204" pitchFamily="34" charset="0"/>
              </a:rPr>
              <a:t>", אני משערת שנחשפתם או שמעתם בתקשורת על תופעת </a:t>
            </a:r>
            <a:r>
              <a:rPr lang="he-IL" b="0" dirty="0" err="1">
                <a:solidFill>
                  <a:schemeClr val="tx1"/>
                </a:solidFill>
                <a:cs typeface="Calibri" panose="020F0502020204030204" pitchFamily="34" charset="0"/>
              </a:rPr>
              <a:t>הבולענים</a:t>
            </a:r>
            <a:r>
              <a:rPr lang="he-IL" b="0" dirty="0">
                <a:solidFill>
                  <a:schemeClr val="tx1"/>
                </a:solidFill>
                <a:cs typeface="Calibri" panose="020F0502020204030204" pitchFamily="34" charset="0"/>
              </a:rPr>
              <a:t>. </a:t>
            </a:r>
          </a:p>
          <a:p>
            <a:pPr marL="0" lvl="0" indent="0" algn="r" rtl="1">
              <a:spcBef>
                <a:spcPts val="0"/>
              </a:spcBef>
              <a:spcAft>
                <a:spcPts val="0"/>
              </a:spcAft>
              <a:buNone/>
            </a:pPr>
            <a:r>
              <a:rPr lang="he-IL" b="0" dirty="0">
                <a:solidFill>
                  <a:schemeClr val="tx1"/>
                </a:solidFill>
                <a:cs typeface="Calibri" panose="020F0502020204030204" pitchFamily="34" charset="0"/>
              </a:rPr>
              <a:t>בואו נחקור את המילה</a:t>
            </a:r>
            <a:r>
              <a:rPr lang="he-IL" b="0" baseline="0" dirty="0">
                <a:solidFill>
                  <a:schemeClr val="tx1"/>
                </a:solidFill>
                <a:cs typeface="Calibri" panose="020F0502020204030204" pitchFamily="34" charset="0"/>
              </a:rPr>
              <a:t> </a:t>
            </a:r>
            <a:r>
              <a:rPr lang="he-IL" b="0" dirty="0">
                <a:solidFill>
                  <a:schemeClr val="tx1"/>
                </a:solidFill>
                <a:cs typeface="Calibri" panose="020F0502020204030204" pitchFamily="34" charset="0"/>
              </a:rPr>
              <a:t>בולען: מאיזה שורש לקוחה המילה? נכון </a:t>
            </a:r>
            <a:r>
              <a:rPr lang="he-IL" b="0" dirty="0" err="1">
                <a:solidFill>
                  <a:schemeClr val="tx1"/>
                </a:solidFill>
                <a:cs typeface="Calibri" panose="020F0502020204030204" pitchFamily="34" charset="0"/>
              </a:rPr>
              <a:t>ב.ל.ע</a:t>
            </a:r>
            <a:r>
              <a:rPr lang="he-IL" b="0" dirty="0">
                <a:solidFill>
                  <a:schemeClr val="tx1"/>
                </a:solidFill>
                <a:cs typeface="Calibri" panose="020F0502020204030204" pitchFamily="34" charset="0"/>
              </a:rPr>
              <a:t>. המילה בולען מזכירה לנו גם את המילה לוע: הממוקמת מאחורי הפה, דרכו עוברים מים, אוויר, רוק ומזון אל הוושט. </a:t>
            </a:r>
          </a:p>
          <a:p>
            <a:pPr marL="0" lvl="0" indent="0" algn="r" rtl="1">
              <a:spcBef>
                <a:spcPts val="0"/>
              </a:spcBef>
              <a:spcAft>
                <a:spcPts val="0"/>
              </a:spcAft>
              <a:buNone/>
            </a:pPr>
            <a:r>
              <a:rPr lang="he-IL" b="0" dirty="0">
                <a:solidFill>
                  <a:schemeClr val="tx1"/>
                </a:solidFill>
                <a:cs typeface="Calibri" panose="020F0502020204030204" pitchFamily="34" charset="0"/>
              </a:rPr>
              <a:t>בלע הוא  פועל שאנו משתמשים בו לתאר פעולת בליעה. בלע, בולע הם פעלים, הוספת ה-ן</a:t>
            </a:r>
            <a:r>
              <a:rPr lang="he-IL" b="0" baseline="0" dirty="0">
                <a:solidFill>
                  <a:schemeClr val="tx1"/>
                </a:solidFill>
                <a:cs typeface="Calibri" panose="020F0502020204030204" pitchFamily="34" charset="0"/>
              </a:rPr>
              <a:t> הופכת אותו לשם עצם, בולען הוא שם עצם, יש לו מוספית ן.. ממשקל קוטלן, מילים נוספות בעברית מהמשקל הזה הן:  פותחן, רוכסן, שימו לב כיצד הפועל הפך לשם עצם; פותח הפך לפותחן, רוכס הפך לרוכסן... </a:t>
            </a:r>
          </a:p>
          <a:p>
            <a:pPr marL="0" lvl="0" indent="0" algn="r" rtl="1">
              <a:spcBef>
                <a:spcPts val="0"/>
              </a:spcBef>
              <a:spcAft>
                <a:spcPts val="0"/>
              </a:spcAft>
              <a:buNone/>
            </a:pPr>
            <a:r>
              <a:rPr lang="he-IL" b="0" baseline="0" dirty="0">
                <a:solidFill>
                  <a:schemeClr val="tx1"/>
                </a:solidFill>
                <a:cs typeface="Calibri" panose="020F0502020204030204" pitchFamily="34" charset="0"/>
              </a:rPr>
              <a:t>אם כן. מהו בולען? בשקופית הבאה נקרא את פירושה של המילה. </a:t>
            </a: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cs typeface="Calibri" panose="020F0502020204030204" pitchFamily="34" charset="0"/>
              </a:rPr>
              <a:t>לקרוא מהשקופית. </a:t>
            </a: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r>
              <a:rPr lang="he-IL" b="0" baseline="0" dirty="0">
                <a:solidFill>
                  <a:schemeClr val="tx1"/>
                </a:solidFill>
                <a:cs typeface="Calibri" panose="020F0502020204030204" pitchFamily="34" charset="0"/>
              </a:rPr>
              <a:t>היום נלמד על תופעת </a:t>
            </a:r>
            <a:r>
              <a:rPr lang="he-IL" b="0" baseline="0" dirty="0" err="1">
                <a:solidFill>
                  <a:schemeClr val="tx1"/>
                </a:solidFill>
                <a:cs typeface="Calibri" panose="020F0502020204030204" pitchFamily="34" charset="0"/>
              </a:rPr>
              <a:t>הבולענים</a:t>
            </a:r>
            <a:r>
              <a:rPr lang="he-IL" b="0" baseline="0" dirty="0">
                <a:solidFill>
                  <a:schemeClr val="tx1"/>
                </a:solidFill>
                <a:cs typeface="Calibri" panose="020F0502020204030204" pitchFamily="34" charset="0"/>
              </a:rPr>
              <a:t> בים המלח.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30426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r>
              <a:rPr lang="he-IL" b="0" baseline="0" dirty="0">
                <a:solidFill>
                  <a:schemeClr val="tx1"/>
                </a:solidFill>
                <a:cs typeface="Calibri" panose="020F0502020204030204" pitchFamily="34" charset="0"/>
              </a:rPr>
              <a:t>הנושא הזה מעורר בנו שאלות רבות, אנו נתמקד בשלוש שאלות חשובות שנמצא להן תשובות לאורך השיעור: לקרוא מהשקופית </a:t>
            </a:r>
          </a:p>
          <a:p>
            <a:pPr marL="0" lvl="0" indent="0" algn="r" rtl="1">
              <a:spcBef>
                <a:spcPts val="0"/>
              </a:spcBef>
              <a:spcAft>
                <a:spcPts val="0"/>
              </a:spcAft>
              <a:buNone/>
            </a:pPr>
            <a:r>
              <a:rPr lang="he-IL" b="0" baseline="0" dirty="0">
                <a:solidFill>
                  <a:schemeClr val="tx1"/>
                </a:solidFill>
                <a:cs typeface="Calibri" panose="020F0502020204030204" pitchFamily="34" charset="0"/>
              </a:rPr>
              <a:t>על מנת ללמוד או להרחיב את הידע שלנו על תופעת </a:t>
            </a:r>
            <a:r>
              <a:rPr lang="he-IL" b="0" baseline="0" dirty="0" err="1">
                <a:solidFill>
                  <a:schemeClr val="tx1"/>
                </a:solidFill>
                <a:cs typeface="Calibri" panose="020F0502020204030204" pitchFamily="34" charset="0"/>
              </a:rPr>
              <a:t>הבולענים</a:t>
            </a:r>
            <a:r>
              <a:rPr lang="he-IL" b="0" baseline="0" dirty="0">
                <a:solidFill>
                  <a:schemeClr val="tx1"/>
                </a:solidFill>
                <a:cs typeface="Calibri" panose="020F0502020204030204" pitchFamily="34" charset="0"/>
              </a:rPr>
              <a:t>, נפנה למקורות מידע. </a:t>
            </a:r>
          </a:p>
          <a:p>
            <a:pPr marL="0" lvl="0" indent="0" algn="r" rtl="1">
              <a:spcBef>
                <a:spcPts val="0"/>
              </a:spcBef>
              <a:spcAft>
                <a:spcPts val="0"/>
              </a:spcAft>
              <a:buNone/>
            </a:pPr>
            <a:r>
              <a:rPr lang="he-IL" b="0" baseline="0" dirty="0">
                <a:solidFill>
                  <a:schemeClr val="tx1"/>
                </a:solidFill>
                <a:cs typeface="Calibri" panose="020F0502020204030204" pitchFamily="34" charset="0"/>
              </a:rPr>
              <a:t> אחד ממקורות המידע שאציג לפניכם כעת הוא סרטון, באמצעותו נקבל תשובה לשאלה אחת מבין השלוש הללו. </a:t>
            </a: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a:p>
            <a:pPr marL="0" lvl="0" indent="0" algn="r" rtl="1">
              <a:spcBef>
                <a:spcPts val="0"/>
              </a:spcBef>
              <a:spcAft>
                <a:spcPts val="0"/>
              </a:spcAft>
              <a:buNone/>
            </a:pPr>
            <a:endParaRPr lang="he-IL" b="0" baseline="0" dirty="0">
              <a:solidFill>
                <a:schemeClr val="tx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385185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Calibri" panose="020F0502020204030204" pitchFamily="34" charset="0"/>
                <a:cs typeface="Calibri" panose="020F0502020204030204" pitchFamily="34" charset="0"/>
              </a:rPr>
              <a:t>shutterstock</a:t>
            </a:r>
            <a:r>
              <a:rPr lang="en-US" sz="1500" dirty="0">
                <a:solidFill>
                  <a:schemeClr val="bg1"/>
                </a:solidFill>
                <a:latin typeface="Calibri" panose="020F0502020204030204" pitchFamily="34" charset="0"/>
                <a:cs typeface="Calibri" panose="020F0502020204030204" pitchFamily="34" charset="0"/>
              </a:rPr>
              <a:t>/com</a:t>
            </a:r>
            <a:r>
              <a:rPr lang="he-IL" sz="1500" dirty="0">
                <a:solidFill>
                  <a:schemeClr val="bg1"/>
                </a:solidFill>
                <a:latin typeface="Calibri" panose="020F0502020204030204" pitchFamily="34" charset="0"/>
                <a:cs typeface="Calibri" panose="020F0502020204030204" pitchFamily="34" charset="0"/>
              </a:rPr>
              <a:t> איורים: </a:t>
            </a:r>
            <a:endParaRPr lang="x-none" sz="1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 id="2147483673"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lstStyle/>
          <a:p>
            <a:r>
              <a:rPr lang="he-IL" dirty="0"/>
              <a:t>שיעור עברית לכיתות ה-ו</a:t>
            </a:r>
            <a:endParaRPr lang="x-none" dirty="0"/>
          </a:p>
          <a:p>
            <a:endParaRPr lang="x-none"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1633728" y="4419771"/>
            <a:ext cx="5544313" cy="649357"/>
          </a:xfrm>
        </p:spPr>
        <p:txBody>
          <a:bodyPr>
            <a:normAutofit/>
          </a:bodyPr>
          <a:lstStyle/>
          <a:p>
            <a:pPr algn="r"/>
            <a:r>
              <a:rPr lang="he-IL" dirty="0"/>
              <a:t>נושא השיעור: תופעת </a:t>
            </a:r>
            <a:r>
              <a:rPr lang="he-IL" dirty="0" err="1"/>
              <a:t>הבולענים</a:t>
            </a:r>
            <a:r>
              <a:rPr lang="he-IL" dirty="0"/>
              <a:t> </a:t>
            </a:r>
            <a:endParaRPr lang="x-none" dirty="0"/>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32278"/>
            <a:ext cx="658648" cy="2212383"/>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2030833" y="5069128"/>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dirty="0"/>
              <a:t>עם המורה: עידית אזולאי</a:t>
            </a:r>
          </a:p>
        </p:txBody>
      </p:sp>
      <p:sp>
        <p:nvSpPr>
          <p:cNvPr id="2" name="TextBox 1"/>
          <p:cNvSpPr txBox="1"/>
          <p:nvPr/>
        </p:nvSpPr>
        <p:spPr>
          <a:xfrm>
            <a:off x="5078908" y="6113852"/>
            <a:ext cx="6884050" cy="461665"/>
          </a:xfrm>
          <a:prstGeom prst="rect">
            <a:avLst/>
          </a:prstGeom>
          <a:noFill/>
        </p:spPr>
        <p:txBody>
          <a:bodyPr wrap="square" rtlCol="1">
            <a:spAutoFit/>
          </a:bodyPr>
          <a:lstStyle/>
          <a:p>
            <a:pPr algn="r"/>
            <a:r>
              <a:rPr lang="he-IL" sz="2400" dirty="0">
                <a:solidFill>
                  <a:schemeClr val="bg1"/>
                </a:solidFill>
                <a:cs typeface="Calibri" panose="020F0502020204030204" pitchFamily="34" charset="0"/>
              </a:rPr>
              <a:t>פיתוח השיעור: עידית אזולאי, כרמית אוחנה, שרון גלעד </a:t>
            </a:r>
          </a:p>
        </p:txBody>
      </p:sp>
    </p:spTree>
    <p:extLst>
      <p:ext uri="{BB962C8B-B14F-4D97-AF65-F5344CB8AC3E}">
        <p14:creationId xmlns:p14="http://schemas.microsoft.com/office/powerpoint/2010/main" val="26779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216936" y="548912"/>
            <a:ext cx="8679350" cy="720000"/>
          </a:xfrm>
        </p:spPr>
        <p:txBody>
          <a:bodyPr>
            <a:normAutofit/>
          </a:bodyPr>
          <a:lstStyle/>
          <a:p>
            <a:r>
              <a:rPr lang="he-IL" b="1" dirty="0"/>
              <a:t>סרטון כמקור מידע</a:t>
            </a:r>
            <a:endParaRPr lang="x-none" dirty="0"/>
          </a:p>
        </p:txBody>
      </p:sp>
      <p:sp>
        <p:nvSpPr>
          <p:cNvPr id="14" name="מלבן 13"/>
          <p:cNvSpPr/>
          <p:nvPr/>
        </p:nvSpPr>
        <p:spPr>
          <a:xfrm>
            <a:off x="5818629" y="1920899"/>
            <a:ext cx="4791556" cy="13616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he-IL" sz="3600" b="1" dirty="0">
              <a:solidFill>
                <a:schemeClr val="accent1"/>
              </a:solidFill>
              <a:cs typeface="Calibri" panose="020F0502020204030204" pitchFamily="34" charset="0"/>
            </a:endParaRPr>
          </a:p>
        </p:txBody>
      </p:sp>
      <p:sp>
        <p:nvSpPr>
          <p:cNvPr id="9" name="מציין מיקום תוכן 2">
            <a:extLst>
              <a:ext uri="{FF2B5EF4-FFF2-40B4-BE49-F238E27FC236}">
                <a16:creationId xmlns:a16="http://schemas.microsoft.com/office/drawing/2014/main" id="{801AAA3C-84E3-4C53-8D69-AE414D4CA7FF}"/>
              </a:ext>
            </a:extLst>
          </p:cNvPr>
          <p:cNvSpPr txBox="1">
            <a:spLocks/>
          </p:cNvSpPr>
          <p:nvPr/>
        </p:nvSpPr>
        <p:spPr>
          <a:xfrm>
            <a:off x="838200" y="1825625"/>
            <a:ext cx="10515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he-IL" sz="4800" dirty="0"/>
          </a:p>
        </p:txBody>
      </p:sp>
      <p:pic>
        <p:nvPicPr>
          <p:cNvPr id="12" name="תמונה 11">
            <a:extLst>
              <a:ext uri="{FF2B5EF4-FFF2-40B4-BE49-F238E27FC236}">
                <a16:creationId xmlns:a16="http://schemas.microsoft.com/office/drawing/2014/main" id="{631F0EF6-8D64-48A1-8A4A-5D50F56786FF}"/>
              </a:ext>
            </a:extLst>
          </p:cNvPr>
          <p:cNvPicPr>
            <a:picLocks noChangeAspect="1"/>
          </p:cNvPicPr>
          <p:nvPr/>
        </p:nvPicPr>
        <p:blipFill>
          <a:blip r:embed="rId5"/>
          <a:stretch>
            <a:fillRect/>
          </a:stretch>
        </p:blipFill>
        <p:spPr>
          <a:xfrm>
            <a:off x="225296" y="101532"/>
            <a:ext cx="2419261" cy="1439950"/>
          </a:xfrm>
          <a:prstGeom prst="rect">
            <a:avLst/>
          </a:prstGeom>
        </p:spPr>
      </p:pic>
      <p:pic>
        <p:nvPicPr>
          <p:cNvPr id="2" name="תמונה 1">
            <a:extLst>
              <a:ext uri="{FF2B5EF4-FFF2-40B4-BE49-F238E27FC236}">
                <a16:creationId xmlns:a16="http://schemas.microsoft.com/office/drawing/2014/main" id="{E783DF4A-18C3-46C1-93CF-F901AC01BCA1}"/>
              </a:ext>
            </a:extLst>
          </p:cNvPr>
          <p:cNvPicPr>
            <a:picLocks noChangeAspect="1"/>
          </p:cNvPicPr>
          <p:nvPr/>
        </p:nvPicPr>
        <p:blipFill>
          <a:blip r:embed="rId6"/>
          <a:stretch>
            <a:fillRect/>
          </a:stretch>
        </p:blipFill>
        <p:spPr>
          <a:xfrm>
            <a:off x="304876" y="2601746"/>
            <a:ext cx="3894681" cy="3794590"/>
          </a:xfrm>
          <a:prstGeom prst="rect">
            <a:avLst/>
          </a:prstGeom>
        </p:spPr>
      </p:pic>
      <p:sp>
        <p:nvSpPr>
          <p:cNvPr id="7" name="תיבת טקסט 6">
            <a:extLst>
              <a:ext uri="{FF2B5EF4-FFF2-40B4-BE49-F238E27FC236}">
                <a16:creationId xmlns:a16="http://schemas.microsoft.com/office/drawing/2014/main" id="{54ED18FF-D289-4B93-AE17-E8D5081AAAF8}"/>
              </a:ext>
            </a:extLst>
          </p:cNvPr>
          <p:cNvSpPr txBox="1"/>
          <p:nvPr/>
        </p:nvSpPr>
        <p:spPr>
          <a:xfrm>
            <a:off x="487680" y="2808773"/>
            <a:ext cx="3474719" cy="3291840"/>
          </a:xfrm>
          <a:prstGeom prst="rect">
            <a:avLst/>
          </a:prstGeom>
          <a:solidFill>
            <a:schemeClr val="accent1"/>
          </a:solidFill>
        </p:spPr>
        <p:txBody>
          <a:bodyPr wrap="square" rtlCol="1">
            <a:spAutoFit/>
          </a:bodyPr>
          <a:lstStyle/>
          <a:p>
            <a:pPr lvl="0" algn="ctr" rtl="1"/>
            <a:r>
              <a:rPr lang="he-IL" sz="3600" b="1" dirty="0">
                <a:solidFill>
                  <a:srgbClr val="FFFF00"/>
                </a:solidFill>
                <a:cs typeface="Calibri" panose="020F0502020204030204" pitchFamily="34" charset="0"/>
              </a:rPr>
              <a:t>במהלך הצפייה כתבו לפניכם: </a:t>
            </a:r>
          </a:p>
          <a:p>
            <a:pPr lvl="0" algn="r" rtl="1"/>
            <a:endParaRPr lang="he-IL" sz="2800" dirty="0">
              <a:solidFill>
                <a:schemeClr val="bg1"/>
              </a:solidFill>
              <a:cs typeface="Calibri" panose="020F0502020204030204" pitchFamily="34" charset="0"/>
            </a:endParaRPr>
          </a:p>
          <a:p>
            <a:pPr algn="ctr" rtl="1"/>
            <a:r>
              <a:rPr lang="he-IL" sz="3200" b="1" dirty="0">
                <a:solidFill>
                  <a:schemeClr val="bg1"/>
                </a:solidFill>
                <a:latin typeface="Guttman Yad-Brush" pitchFamily="2" charset="-79"/>
                <a:cs typeface="Guttman Yad-Brush" pitchFamily="2" charset="-79"/>
              </a:rPr>
              <a:t>מהן הסכנות שיוצרת תופעת </a:t>
            </a:r>
            <a:r>
              <a:rPr lang="he-IL" sz="3200" b="1" dirty="0" err="1">
                <a:solidFill>
                  <a:schemeClr val="bg1"/>
                </a:solidFill>
                <a:latin typeface="Guttman Yad-Brush" pitchFamily="2" charset="-79"/>
                <a:cs typeface="Guttman Yad-Brush" pitchFamily="2" charset="-79"/>
              </a:rPr>
              <a:t>הבולענים</a:t>
            </a:r>
            <a:r>
              <a:rPr lang="he-IL" sz="3200" b="1" dirty="0" smtClean="0">
                <a:solidFill>
                  <a:schemeClr val="bg1"/>
                </a:solidFill>
                <a:latin typeface="Guttman Yad-Brush" pitchFamily="2" charset="-79"/>
                <a:cs typeface="Guttman Yad-Brush" pitchFamily="2" charset="-79"/>
              </a:rPr>
              <a:t>?</a:t>
            </a:r>
            <a:endParaRPr lang="he-IL" sz="3200" b="1" dirty="0">
              <a:solidFill>
                <a:schemeClr val="bg1"/>
              </a:solidFill>
              <a:latin typeface="Guttman Yad-Brush" pitchFamily="2" charset="-79"/>
              <a:cs typeface="Guttman Yad-Brush" pitchFamily="2" charset="-79"/>
            </a:endParaRPr>
          </a:p>
        </p:txBody>
      </p:sp>
      <p:sp>
        <p:nvSpPr>
          <p:cNvPr id="13" name="מלבן 12">
            <a:extLst>
              <a:ext uri="{FF2B5EF4-FFF2-40B4-BE49-F238E27FC236}">
                <a16:creationId xmlns:a16="http://schemas.microsoft.com/office/drawing/2014/main" id="{E4E0E153-96B4-47BF-B7F6-E3AA7A4CEEDC}"/>
              </a:ext>
            </a:extLst>
          </p:cNvPr>
          <p:cNvSpPr/>
          <p:nvPr/>
        </p:nvSpPr>
        <p:spPr>
          <a:xfrm>
            <a:off x="3837763" y="546229"/>
            <a:ext cx="4598174" cy="707886"/>
          </a:xfrm>
          <a:prstGeom prst="rect">
            <a:avLst/>
          </a:prstGeom>
        </p:spPr>
        <p:txBody>
          <a:bodyPr wrap="square">
            <a:spAutoFit/>
          </a:bodyPr>
          <a:lstStyle/>
          <a:p>
            <a:r>
              <a:rPr lang="he-IL" sz="4000" b="1" dirty="0">
                <a:solidFill>
                  <a:schemeClr val="bg1"/>
                </a:solidFill>
                <a:cs typeface="Calibri" panose="020F0502020204030204" pitchFamily="34" charset="0"/>
              </a:rPr>
              <a:t>ים המלח - </a:t>
            </a:r>
            <a:r>
              <a:rPr lang="he-IL" sz="4000" b="1" dirty="0" err="1" smtClean="0">
                <a:solidFill>
                  <a:schemeClr val="bg1"/>
                </a:solidFill>
                <a:cs typeface="Calibri" panose="020F0502020204030204" pitchFamily="34" charset="0"/>
              </a:rPr>
              <a:t>בולענים</a:t>
            </a:r>
            <a:endParaRPr lang="he-IL" sz="4000" b="1" dirty="0">
              <a:solidFill>
                <a:schemeClr val="bg1"/>
              </a:solidFill>
              <a:cs typeface="Calibri" panose="020F0502020204030204" pitchFamily="34" charset="0"/>
            </a:endParaRPr>
          </a:p>
        </p:txBody>
      </p:sp>
      <p:pic>
        <p:nvPicPr>
          <p:cNvPr id="4" name="ים המלח-בולעני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62239" y="1802354"/>
            <a:ext cx="6742081" cy="5055646"/>
          </a:xfrm>
          <a:prstGeom prst="rect">
            <a:avLst/>
          </a:prstGeom>
        </p:spPr>
      </p:pic>
    </p:spTree>
    <p:extLst>
      <p:ext uri="{BB962C8B-B14F-4D97-AF65-F5344CB8AC3E}">
        <p14:creationId xmlns:p14="http://schemas.microsoft.com/office/powerpoint/2010/main" val="14917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216936" y="548912"/>
            <a:ext cx="8679350" cy="720000"/>
          </a:xfrm>
        </p:spPr>
        <p:txBody>
          <a:bodyPr>
            <a:normAutofit/>
          </a:bodyPr>
          <a:lstStyle/>
          <a:p>
            <a:r>
              <a:rPr lang="he-IL" b="1" dirty="0"/>
              <a:t>סרטון כמקור מידע</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4" name="מלבן 13"/>
          <p:cNvSpPr/>
          <p:nvPr/>
        </p:nvSpPr>
        <p:spPr>
          <a:xfrm>
            <a:off x="5802897" y="1920899"/>
            <a:ext cx="4791556" cy="13616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he-IL" sz="3600" b="1" dirty="0">
              <a:solidFill>
                <a:schemeClr val="accent1"/>
              </a:solidFill>
              <a:cs typeface="Calibri" panose="020F0502020204030204" pitchFamily="34" charset="0"/>
            </a:endParaRPr>
          </a:p>
        </p:txBody>
      </p:sp>
      <p:sp>
        <p:nvSpPr>
          <p:cNvPr id="9" name="מציין מיקום תוכן 2">
            <a:extLst>
              <a:ext uri="{FF2B5EF4-FFF2-40B4-BE49-F238E27FC236}">
                <a16:creationId xmlns:a16="http://schemas.microsoft.com/office/drawing/2014/main" id="{801AAA3C-84E3-4C53-8D69-AE414D4CA7FF}"/>
              </a:ext>
            </a:extLst>
          </p:cNvPr>
          <p:cNvSpPr txBox="1">
            <a:spLocks/>
          </p:cNvSpPr>
          <p:nvPr/>
        </p:nvSpPr>
        <p:spPr>
          <a:xfrm>
            <a:off x="838200" y="1825625"/>
            <a:ext cx="10515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he-IL" sz="4800" dirty="0"/>
          </a:p>
        </p:txBody>
      </p:sp>
      <p:pic>
        <p:nvPicPr>
          <p:cNvPr id="12" name="תמונה 11">
            <a:extLst>
              <a:ext uri="{FF2B5EF4-FFF2-40B4-BE49-F238E27FC236}">
                <a16:creationId xmlns:a16="http://schemas.microsoft.com/office/drawing/2014/main" id="{631F0EF6-8D64-48A1-8A4A-5D50F56786FF}"/>
              </a:ext>
            </a:extLst>
          </p:cNvPr>
          <p:cNvPicPr>
            <a:picLocks noChangeAspect="1"/>
          </p:cNvPicPr>
          <p:nvPr/>
        </p:nvPicPr>
        <p:blipFill>
          <a:blip r:embed="rId4"/>
          <a:stretch>
            <a:fillRect/>
          </a:stretch>
        </p:blipFill>
        <p:spPr>
          <a:xfrm>
            <a:off x="295714" y="107319"/>
            <a:ext cx="2419261" cy="1439950"/>
          </a:xfrm>
          <a:prstGeom prst="rect">
            <a:avLst/>
          </a:prstGeom>
        </p:spPr>
      </p:pic>
      <p:pic>
        <p:nvPicPr>
          <p:cNvPr id="13" name="תמונה 12">
            <a:extLst>
              <a:ext uri="{FF2B5EF4-FFF2-40B4-BE49-F238E27FC236}">
                <a16:creationId xmlns:a16="http://schemas.microsoft.com/office/drawing/2014/main" id="{79C5EFE6-F92A-493B-8F89-713567829723}"/>
              </a:ext>
            </a:extLst>
          </p:cNvPr>
          <p:cNvPicPr>
            <a:picLocks noChangeAspect="1"/>
          </p:cNvPicPr>
          <p:nvPr/>
        </p:nvPicPr>
        <p:blipFill>
          <a:blip r:embed="rId5"/>
          <a:stretch>
            <a:fillRect/>
          </a:stretch>
        </p:blipFill>
        <p:spPr>
          <a:xfrm>
            <a:off x="7645165" y="1529507"/>
            <a:ext cx="4336691" cy="5270716"/>
          </a:xfrm>
          <a:prstGeom prst="rect">
            <a:avLst/>
          </a:prstGeom>
        </p:spPr>
      </p:pic>
      <p:sp>
        <p:nvSpPr>
          <p:cNvPr id="7" name="תיבת טקסט 6">
            <a:extLst>
              <a:ext uri="{FF2B5EF4-FFF2-40B4-BE49-F238E27FC236}">
                <a16:creationId xmlns:a16="http://schemas.microsoft.com/office/drawing/2014/main" id="{54ED18FF-D289-4B93-AE17-E8D5081AAAF8}"/>
              </a:ext>
            </a:extLst>
          </p:cNvPr>
          <p:cNvSpPr txBox="1"/>
          <p:nvPr/>
        </p:nvSpPr>
        <p:spPr>
          <a:xfrm>
            <a:off x="7982487" y="2124945"/>
            <a:ext cx="3593474" cy="4216539"/>
          </a:xfrm>
          <a:prstGeom prst="rect">
            <a:avLst/>
          </a:prstGeom>
          <a:noFill/>
        </p:spPr>
        <p:txBody>
          <a:bodyPr wrap="square" rtlCol="1">
            <a:spAutoFit/>
          </a:bodyPr>
          <a:lstStyle/>
          <a:p>
            <a:pPr lvl="0" algn="r" rtl="1">
              <a:spcBef>
                <a:spcPts val="0"/>
              </a:spcBef>
              <a:spcAft>
                <a:spcPts val="0"/>
              </a:spcAft>
            </a:pPr>
            <a:endParaRPr lang="he-IL" sz="2800" b="1" dirty="0">
              <a:solidFill>
                <a:schemeClr val="accent1">
                  <a:lumMod val="75000"/>
                </a:schemeClr>
              </a:solidFill>
              <a:cs typeface="Calibri" panose="020F0502020204030204" pitchFamily="34" charset="0"/>
            </a:endParaRPr>
          </a:p>
          <a:p>
            <a:pPr marL="228600" lvl="0" indent="-228600" algn="r" rtl="1">
              <a:spcBef>
                <a:spcPts val="0"/>
              </a:spcBef>
              <a:spcAft>
                <a:spcPts val="0"/>
              </a:spcAft>
              <a:buAutoNum type="arabicPeriod"/>
            </a:pPr>
            <a:endParaRPr lang="he-IL" sz="2800" b="1" dirty="0">
              <a:solidFill>
                <a:schemeClr val="accent1">
                  <a:lumMod val="75000"/>
                </a:schemeClr>
              </a:solidFill>
              <a:cs typeface="Calibri" panose="020F0502020204030204" pitchFamily="34" charset="0"/>
            </a:endParaRPr>
          </a:p>
          <a:p>
            <a:pPr algn="ctr" rtl="1"/>
            <a:r>
              <a:rPr lang="he-IL" sz="2800" b="1" dirty="0">
                <a:solidFill>
                  <a:schemeClr val="accent1">
                    <a:lumMod val="75000"/>
                  </a:schemeClr>
                </a:solidFill>
                <a:cs typeface="Calibri" panose="020F0502020204030204" pitchFamily="34" charset="0"/>
              </a:rPr>
              <a:t> </a:t>
            </a:r>
            <a:r>
              <a:rPr lang="he-IL" sz="4400" b="1" dirty="0">
                <a:solidFill>
                  <a:srgbClr val="0066FF"/>
                </a:solidFill>
                <a:latin typeface="Guttman Yad-Brush" pitchFamily="2" charset="-79"/>
                <a:cs typeface="Guttman Yad-Brush" pitchFamily="2" charset="-79"/>
              </a:rPr>
              <a:t>מהן הסכנות של תופעת </a:t>
            </a:r>
            <a:r>
              <a:rPr lang="he-IL" sz="4400" b="1" dirty="0" err="1">
                <a:solidFill>
                  <a:srgbClr val="0066FF"/>
                </a:solidFill>
                <a:latin typeface="Guttman Yad-Brush" pitchFamily="2" charset="-79"/>
                <a:cs typeface="Guttman Yad-Brush" pitchFamily="2" charset="-79"/>
              </a:rPr>
              <a:t>הבולענים</a:t>
            </a:r>
            <a:r>
              <a:rPr lang="he-IL" sz="4400" b="1" dirty="0">
                <a:solidFill>
                  <a:srgbClr val="0066FF"/>
                </a:solidFill>
                <a:latin typeface="Guttman Yad-Brush" pitchFamily="2" charset="-79"/>
                <a:cs typeface="Guttman Yad-Brush" pitchFamily="2" charset="-79"/>
              </a:rPr>
              <a:t>?</a:t>
            </a:r>
          </a:p>
          <a:p>
            <a:pPr lvl="0" algn="ctr" rtl="1">
              <a:spcBef>
                <a:spcPts val="0"/>
              </a:spcBef>
              <a:spcAft>
                <a:spcPts val="0"/>
              </a:spcAft>
            </a:pPr>
            <a:endParaRPr lang="he-IL" sz="3600" b="1" dirty="0">
              <a:solidFill>
                <a:schemeClr val="accent1">
                  <a:lumMod val="75000"/>
                </a:schemeClr>
              </a:solidFill>
              <a:cs typeface="Calibri" panose="020F0502020204030204" pitchFamily="34" charset="0"/>
            </a:endParaRPr>
          </a:p>
        </p:txBody>
      </p:sp>
      <p:sp>
        <p:nvSpPr>
          <p:cNvPr id="10" name="חץ: שמאלה 9">
            <a:extLst>
              <a:ext uri="{FF2B5EF4-FFF2-40B4-BE49-F238E27FC236}">
                <a16:creationId xmlns:a16="http://schemas.microsoft.com/office/drawing/2014/main" id="{8599246C-03D0-4983-A35C-7C4CEEDD3AFE}"/>
              </a:ext>
            </a:extLst>
          </p:cNvPr>
          <p:cNvSpPr/>
          <p:nvPr/>
        </p:nvSpPr>
        <p:spPr>
          <a:xfrm>
            <a:off x="6235201" y="3816438"/>
            <a:ext cx="1085593" cy="7707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17" name="תמונה 16">
            <a:extLst>
              <a:ext uri="{FF2B5EF4-FFF2-40B4-BE49-F238E27FC236}">
                <a16:creationId xmlns:a16="http://schemas.microsoft.com/office/drawing/2014/main" id="{2FD442B5-F0DD-4497-B2D9-C89C61036F31}"/>
              </a:ext>
            </a:extLst>
          </p:cNvPr>
          <p:cNvPicPr>
            <a:picLocks noChangeAspect="1"/>
          </p:cNvPicPr>
          <p:nvPr/>
        </p:nvPicPr>
        <p:blipFill>
          <a:blip r:embed="rId5"/>
          <a:stretch>
            <a:fillRect/>
          </a:stretch>
        </p:blipFill>
        <p:spPr>
          <a:xfrm>
            <a:off x="270120" y="1182150"/>
            <a:ext cx="5802896" cy="5460182"/>
          </a:xfrm>
          <a:prstGeom prst="rect">
            <a:avLst/>
          </a:prstGeom>
        </p:spPr>
      </p:pic>
      <p:sp>
        <p:nvSpPr>
          <p:cNvPr id="11" name="תיבת טקסט 10">
            <a:extLst>
              <a:ext uri="{FF2B5EF4-FFF2-40B4-BE49-F238E27FC236}">
                <a16:creationId xmlns:a16="http://schemas.microsoft.com/office/drawing/2014/main" id="{B445BFA0-19A0-41C2-80D1-7B0DD1707D58}"/>
              </a:ext>
            </a:extLst>
          </p:cNvPr>
          <p:cNvSpPr txBox="1"/>
          <p:nvPr/>
        </p:nvSpPr>
        <p:spPr>
          <a:xfrm>
            <a:off x="638175" y="1954580"/>
            <a:ext cx="4780963" cy="3662541"/>
          </a:xfrm>
          <a:prstGeom prst="rect">
            <a:avLst/>
          </a:prstGeom>
          <a:noFill/>
        </p:spPr>
        <p:txBody>
          <a:bodyPr wrap="square" rtlCol="1">
            <a:spAutoFit/>
          </a:bodyPr>
          <a:lstStyle/>
          <a:p>
            <a:pPr algn="r"/>
            <a:endParaRPr lang="he-IL" dirty="0">
              <a:solidFill>
                <a:srgbClr val="FF0000"/>
              </a:solidFill>
              <a:cs typeface="Calibri" panose="020F0502020204030204" pitchFamily="34" charset="0"/>
            </a:endParaRPr>
          </a:p>
          <a:p>
            <a:pPr marL="457200" indent="-457200" algn="r" rtl="1">
              <a:buFont typeface="Wingdings" panose="05000000000000000000" pitchFamily="2" charset="2"/>
              <a:buChar char="ü"/>
            </a:pPr>
            <a:r>
              <a:rPr lang="he-IL" sz="2800" b="1" dirty="0" err="1">
                <a:solidFill>
                  <a:srgbClr val="0066FF"/>
                </a:solidFill>
                <a:cs typeface="Calibri" panose="020F0502020204030204" pitchFamily="34" charset="0"/>
              </a:rPr>
              <a:t>הבולענים</a:t>
            </a:r>
            <a:r>
              <a:rPr lang="he-IL" sz="2800" b="1" dirty="0">
                <a:solidFill>
                  <a:srgbClr val="0066FF"/>
                </a:solidFill>
                <a:cs typeface="Calibri" panose="020F0502020204030204" pitchFamily="34" charset="0"/>
              </a:rPr>
              <a:t> פוגעים בתשתיות (כבישים נפערים – דבר המהווה סכנה לנוסעים).</a:t>
            </a:r>
          </a:p>
          <a:p>
            <a:pPr marL="457200" indent="-457200" algn="r" rtl="1">
              <a:buFont typeface="Wingdings" panose="05000000000000000000" pitchFamily="2" charset="2"/>
              <a:buChar char="ü"/>
            </a:pPr>
            <a:r>
              <a:rPr lang="he-IL" sz="2800" b="1" dirty="0">
                <a:solidFill>
                  <a:srgbClr val="0066FF"/>
                </a:solidFill>
                <a:cs typeface="Calibri" panose="020F0502020204030204" pitchFamily="34" charset="0"/>
              </a:rPr>
              <a:t>חקלאות נפגעת (מטעי תמרים קרסו).</a:t>
            </a:r>
          </a:p>
          <a:p>
            <a:pPr marL="457200" indent="-457200" algn="r" rtl="1">
              <a:buFont typeface="Wingdings" panose="05000000000000000000" pitchFamily="2" charset="2"/>
              <a:buChar char="ü"/>
            </a:pPr>
            <a:r>
              <a:rPr lang="he-IL" sz="2800" b="1" dirty="0">
                <a:solidFill>
                  <a:srgbClr val="0066FF"/>
                </a:solidFill>
                <a:cs typeface="Calibri" panose="020F0502020204030204" pitchFamily="34" charset="0"/>
              </a:rPr>
              <a:t>התיירות נפגעת (התיירים חוששים להגיע לאזורים האלו). </a:t>
            </a:r>
          </a:p>
          <a:p>
            <a:pPr algn="r"/>
            <a:endParaRPr lang="he-IL" dirty="0">
              <a:cs typeface="Calibri" panose="020F0502020204030204" pitchFamily="34" charset="0"/>
            </a:endParaRPr>
          </a:p>
        </p:txBody>
      </p:sp>
    </p:spTree>
    <p:extLst>
      <p:ext uri="{BB962C8B-B14F-4D97-AF65-F5344CB8AC3E}">
        <p14:creationId xmlns:p14="http://schemas.microsoft.com/office/powerpoint/2010/main" val="38114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2615184" y="121920"/>
            <a:ext cx="9189720" cy="6534912"/>
          </a:xfrm>
        </p:spPr>
        <p:txBody>
          <a:bodyPr>
            <a:normAutofit/>
          </a:bodyPr>
          <a:lstStyle/>
          <a:p>
            <a:pPr marL="0" indent="0">
              <a:buNone/>
            </a:pPr>
            <a:endParaRPr lang="he-IL" sz="6800" dirty="0"/>
          </a:p>
          <a:p>
            <a:pPr marL="0" indent="0">
              <a:buNone/>
            </a:pPr>
            <a:endParaRPr lang="en-US" sz="6800" dirty="0"/>
          </a:p>
          <a:p>
            <a:pPr marL="0" indent="0" algn="ctr">
              <a:lnSpc>
                <a:spcPct val="120000"/>
              </a:lnSpc>
              <a:spcBef>
                <a:spcPts val="0"/>
              </a:spcBef>
              <a:buNone/>
            </a:pPr>
            <a:endParaRPr lang="en-US" sz="6800" dirty="0"/>
          </a:p>
        </p:txBody>
      </p:sp>
      <p:sp>
        <p:nvSpPr>
          <p:cNvPr id="14" name="מלבן 13"/>
          <p:cNvSpPr/>
          <p:nvPr/>
        </p:nvSpPr>
        <p:spPr>
          <a:xfrm>
            <a:off x="152400" y="660178"/>
            <a:ext cx="12009120" cy="6109365"/>
          </a:xfrm>
          <a:prstGeom prst="rect">
            <a:avLst/>
          </a:prstGeom>
          <a:solidFill>
            <a:schemeClr val="bg1"/>
          </a:solidFill>
        </p:spPr>
        <p:txBody>
          <a:bodyPr wrap="square">
            <a:spAutoFit/>
          </a:bodyPr>
          <a:lstStyle/>
          <a:p>
            <a:pPr algn="ctr" rtl="1"/>
            <a:r>
              <a:rPr lang="he-IL" sz="3200" dirty="0" smtClean="0">
                <a:solidFill>
                  <a:srgbClr val="FF6600"/>
                </a:solidFill>
                <a:cs typeface="Calibri" panose="020F0502020204030204" pitchFamily="34" charset="0"/>
              </a:rPr>
              <a:t>מפקד </a:t>
            </a:r>
            <a:r>
              <a:rPr lang="he-IL" sz="3200" dirty="0">
                <a:solidFill>
                  <a:srgbClr val="FF6600"/>
                </a:solidFill>
                <a:cs typeface="Calibri" panose="020F0502020204030204" pitchFamily="34" charset="0"/>
              </a:rPr>
              <a:t>החילוץ: "הבולען נפער מתחת לרגלי הצעיר" </a:t>
            </a:r>
            <a:endParaRPr lang="he-IL" sz="2400" dirty="0">
              <a:solidFill>
                <a:srgbClr val="FF6600"/>
              </a:solidFill>
              <a:cs typeface="Calibri" panose="020F0502020204030204" pitchFamily="34" charset="0"/>
            </a:endParaRPr>
          </a:p>
          <a:p>
            <a:pPr algn="r" rtl="1"/>
            <a:r>
              <a:rPr lang="he-IL" sz="2600" dirty="0">
                <a:solidFill>
                  <a:srgbClr val="FF6600"/>
                </a:solidFill>
                <a:cs typeface="Calibri" panose="020F0502020204030204" pitchFamily="34" charset="0"/>
              </a:rPr>
              <a:t>מאת אפרת וייס 17.4.2009</a:t>
            </a:r>
          </a:p>
          <a:p>
            <a:pPr algn="r" rtl="1"/>
            <a:r>
              <a:rPr lang="he-IL" sz="2600" dirty="0">
                <a:cs typeface="Calibri" panose="020F0502020204030204" pitchFamily="34" charset="0"/>
              </a:rPr>
              <a:t>"הבולען נפער מתחת לרגליהם של צעיר וצעירה", כך תיאר מפקד יחידת החילוץ מגילות ים המלח, נועם אלדן, את האירוע בו נפל אחר הצהריים צעיר </a:t>
            </a:r>
            <a:r>
              <a:rPr lang="he-IL" sz="2600" dirty="0" err="1">
                <a:cs typeface="Calibri" panose="020F0502020204030204" pitchFamily="34" charset="0"/>
              </a:rPr>
              <a:t>לבולען</a:t>
            </a:r>
            <a:r>
              <a:rPr lang="he-IL" sz="2600" dirty="0">
                <a:cs typeface="Calibri" panose="020F0502020204030204" pitchFamily="34" charset="0"/>
              </a:rPr>
              <a:t> בעומק 20 מטרים. לאחר כמה שעות הוא חולץ ומצבו מוגדר קשה. הצעירה שהייתה עמו לא נפגעה. </a:t>
            </a:r>
          </a:p>
          <a:p>
            <a:pPr algn="r" rtl="1"/>
            <a:endParaRPr lang="he-IL" sz="1100" dirty="0">
              <a:cs typeface="Calibri" panose="020F0502020204030204" pitchFamily="34" charset="0"/>
            </a:endParaRPr>
          </a:p>
          <a:p>
            <a:pPr algn="r" rtl="1"/>
            <a:r>
              <a:rPr lang="he-IL" sz="2600" dirty="0">
                <a:cs typeface="Calibri" panose="020F0502020204030204" pitchFamily="34" charset="0"/>
              </a:rPr>
              <a:t>אלדן סיפר ל- </a:t>
            </a:r>
            <a:r>
              <a:rPr lang="en-US" sz="2600" dirty="0" err="1"/>
              <a:t>ynet</a:t>
            </a:r>
            <a:r>
              <a:rPr lang="en-US" sz="2600" dirty="0"/>
              <a:t> </a:t>
            </a:r>
            <a:r>
              <a:rPr lang="he-IL" sz="2600" dirty="0">
                <a:cs typeface="Calibri" panose="020F0502020204030204" pitchFamily="34" charset="0"/>
              </a:rPr>
              <a:t> :</a:t>
            </a:r>
            <a:r>
              <a:rPr lang="en-US" sz="2600" dirty="0"/>
              <a:t> </a:t>
            </a:r>
            <a:r>
              <a:rPr lang="he-IL" sz="2600" dirty="0">
                <a:cs typeface="Calibri" panose="020F0502020204030204" pitchFamily="34" charset="0"/>
              </a:rPr>
              <a:t>"</a:t>
            </a:r>
            <a:r>
              <a:rPr lang="en-US" sz="2600" dirty="0"/>
              <a:t> </a:t>
            </a:r>
            <a:r>
              <a:rPr lang="he-IL" sz="2600" dirty="0">
                <a:cs typeface="Calibri" panose="020F0502020204030204" pitchFamily="34" charset="0"/>
              </a:rPr>
              <a:t>השניים, בני 20 ו – 24, טיילו כ-300 מטר מזרחית לכביש 90, צפונית לקיבוץ מצפה שלם שבצפון ים המלח. לפתע נפער בולען מתחתם, הבחור נפל לעומק של 20 מטר. הבחורה לא נפלה. היא הזעיקה אותנו</a:t>
            </a:r>
            <a:r>
              <a:rPr lang="he-IL" sz="2600" dirty="0" smtClean="0">
                <a:cs typeface="Calibri" panose="020F0502020204030204" pitchFamily="34" charset="0"/>
              </a:rPr>
              <a:t>". לדברי </a:t>
            </a:r>
            <a:r>
              <a:rPr lang="he-IL" sz="2600" dirty="0">
                <a:cs typeface="Calibri" panose="020F0502020204030204" pitchFamily="34" charset="0"/>
              </a:rPr>
              <a:t>מפקד יחידת ההצלה, בכל זמן פעולות החילוץ היה חשש </a:t>
            </a:r>
            <a:r>
              <a:rPr lang="he-IL" sz="2600" dirty="0" err="1">
                <a:cs typeface="Calibri" panose="020F0502020204030204" pitchFamily="34" charset="0"/>
              </a:rPr>
              <a:t>שהבולען</a:t>
            </a:r>
            <a:r>
              <a:rPr lang="he-IL" sz="2600" dirty="0">
                <a:cs typeface="Calibri" panose="020F0502020204030204" pitchFamily="34" charset="0"/>
              </a:rPr>
              <a:t> יגדל ובכך ייפגעו גם אנשי ההצלה. לדבריו, קוטר החור שנפער באדמה היה פחות ממטר.</a:t>
            </a:r>
          </a:p>
          <a:p>
            <a:pPr algn="r" rtl="1"/>
            <a:endParaRPr lang="he-IL" sz="1000" dirty="0">
              <a:cs typeface="Calibri" panose="020F0502020204030204" pitchFamily="34" charset="0"/>
            </a:endParaRPr>
          </a:p>
          <a:p>
            <a:pPr algn="r" rtl="1"/>
            <a:r>
              <a:rPr lang="he-IL" sz="2600" dirty="0">
                <a:cs typeface="Calibri" panose="020F0502020204030204" pitchFamily="34" charset="0"/>
              </a:rPr>
              <a:t>על פעולות החילוץ הוא סיפר: "מתחנו חבלים בין שתי חצובות משני הצדדים. מתחנו חבל שבאמצעותו ירד איש יחידת החילוץ לחלץ את הבחור. הוא רתם אותו בחבל ובאמצעות החבל העלינו את הפצוע למעלה. הבחור היה מעורפל ולא דיבר. מצבו היה קשה. </a:t>
            </a:r>
          </a:p>
          <a:p>
            <a:pPr algn="r" rtl="1"/>
            <a:r>
              <a:rPr lang="he-IL" sz="2600" dirty="0">
                <a:cs typeface="Calibri" panose="020F0502020204030204" pitchFamily="34" charset="0"/>
              </a:rPr>
              <a:t>הענקנו לו טיפול ראשוני והוא פונה באמצעות מסוק של יחידת 669 של חיל האוויר לבית החולים הדסה עין כרם בירושלים".  </a:t>
            </a:r>
            <a:r>
              <a:rPr lang="he-IL" sz="2600" dirty="0" smtClean="0">
                <a:cs typeface="Calibri" panose="020F0502020204030204" pitchFamily="34" charset="0"/>
              </a:rPr>
              <a:t>					</a:t>
            </a:r>
            <a:r>
              <a:rPr lang="he-IL" sz="2400" dirty="0" smtClean="0">
                <a:solidFill>
                  <a:srgbClr val="FF6600"/>
                </a:solidFill>
                <a:cs typeface="Calibri" panose="020F0502020204030204" pitchFamily="34" charset="0"/>
              </a:rPr>
              <a:t>(</a:t>
            </a:r>
            <a:r>
              <a:rPr lang="he-IL" sz="2400" dirty="0">
                <a:solidFill>
                  <a:srgbClr val="FF6600"/>
                </a:solidFill>
                <a:cs typeface="Calibri" panose="020F0502020204030204" pitchFamily="34" charset="0"/>
              </a:rPr>
              <a:t>מתוך: </a:t>
            </a:r>
            <a:r>
              <a:rPr lang="en-US" sz="2400" dirty="0" err="1">
                <a:solidFill>
                  <a:srgbClr val="FF6600"/>
                </a:solidFill>
              </a:rPr>
              <a:t>ynet</a:t>
            </a:r>
            <a:r>
              <a:rPr lang="he-IL" sz="2400" dirty="0">
                <a:solidFill>
                  <a:srgbClr val="FF6600"/>
                </a:solidFill>
                <a:cs typeface="Calibri" panose="020F0502020204030204" pitchFamily="34" charset="0"/>
              </a:rPr>
              <a:t>, העיתון המקוון של ידיעות אחרונות). </a:t>
            </a:r>
            <a:endParaRPr lang="en-US" sz="2000" dirty="0">
              <a:solidFill>
                <a:srgbClr val="FF6600"/>
              </a:solidFill>
            </a:endParaRPr>
          </a:p>
        </p:txBody>
      </p:sp>
      <p:sp>
        <p:nvSpPr>
          <p:cNvPr id="3" name="תיבת טקסט 2">
            <a:extLst>
              <a:ext uri="{FF2B5EF4-FFF2-40B4-BE49-F238E27FC236}">
                <a16:creationId xmlns:a16="http://schemas.microsoft.com/office/drawing/2014/main" id="{7F4FED1E-6652-4C04-A4C6-2E87EBFEF5F7}"/>
              </a:ext>
            </a:extLst>
          </p:cNvPr>
          <p:cNvSpPr txBox="1"/>
          <p:nvPr/>
        </p:nvSpPr>
        <p:spPr>
          <a:xfrm>
            <a:off x="2739898" y="136958"/>
            <a:ext cx="8940292" cy="523220"/>
          </a:xfrm>
          <a:prstGeom prst="rect">
            <a:avLst/>
          </a:prstGeom>
          <a:solidFill>
            <a:schemeClr val="accent1"/>
          </a:solidFill>
        </p:spPr>
        <p:txBody>
          <a:bodyPr wrap="square" rtlCol="1">
            <a:spAutoFit/>
          </a:bodyPr>
          <a:lstStyle/>
          <a:p>
            <a:pPr algn="ctr"/>
            <a:r>
              <a:rPr lang="he-IL" sz="2800" dirty="0">
                <a:solidFill>
                  <a:schemeClr val="bg1"/>
                </a:solidFill>
                <a:cs typeface="Calibri" panose="020F0502020204030204" pitchFamily="34" charset="0"/>
              </a:rPr>
              <a:t>קראו את הידיעה העיתונאית,  וזהו את הסכנות בתופעת </a:t>
            </a:r>
            <a:r>
              <a:rPr lang="he-IL" sz="2800" dirty="0" err="1">
                <a:solidFill>
                  <a:schemeClr val="bg1"/>
                </a:solidFill>
                <a:cs typeface="Calibri" panose="020F0502020204030204" pitchFamily="34" charset="0"/>
              </a:rPr>
              <a:t>הבולענים</a:t>
            </a:r>
            <a:r>
              <a:rPr lang="he-IL" sz="2800" dirty="0">
                <a:solidFill>
                  <a:schemeClr val="bg1"/>
                </a:solidFill>
                <a:cs typeface="Calibri" panose="020F0502020204030204" pitchFamily="34" charset="0"/>
              </a:rPr>
              <a:t>. </a:t>
            </a:r>
          </a:p>
        </p:txBody>
      </p:sp>
      <p:pic>
        <p:nvPicPr>
          <p:cNvPr id="8" name="4min_final" descr="4min_final">
            <a:hlinkClick r:id="" action="ppaction://media"/>
            <a:extLst>
              <a:ext uri="{FF2B5EF4-FFF2-40B4-BE49-F238E27FC236}">
                <a16:creationId xmlns:a16="http://schemas.microsoft.com/office/drawing/2014/main" id="{3C1C6707-3B3E-474E-A674-96F0DED31FB0}"/>
              </a:ext>
            </a:extLst>
          </p:cNvPr>
          <p:cNvPicPr>
            <a:picLocks noChangeAspect="1"/>
          </p:cNvPicPr>
          <p:nvPr>
            <a:videoFile r:link="rId1"/>
            <p:extLst>
              <p:ext uri="{DAA4B4D4-6D71-4841-9C94-3DE7FCFB9230}">
                <p14:media xmlns:p14="http://schemas.microsoft.com/office/powerpoint/2010/main" r:embed="rId2">
                  <p14:trim end="246602"/>
                </p14:media>
              </p:ext>
            </p:extLst>
          </p:nvPr>
        </p:nvPicPr>
        <p:blipFill>
          <a:blip r:embed="rId5"/>
          <a:stretch>
            <a:fillRect/>
          </a:stretch>
        </p:blipFill>
        <p:spPr>
          <a:xfrm>
            <a:off x="366134" y="287851"/>
            <a:ext cx="1540938" cy="549601"/>
          </a:xfrm>
          <a:prstGeom prst="rect">
            <a:avLst/>
          </a:prstGeom>
        </p:spPr>
      </p:pic>
    </p:spTree>
    <p:extLst>
      <p:ext uri="{BB962C8B-B14F-4D97-AF65-F5344CB8AC3E}">
        <p14:creationId xmlns:p14="http://schemas.microsoft.com/office/powerpoint/2010/main" val="245848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2615184" y="121920"/>
            <a:ext cx="9189720" cy="6534912"/>
          </a:xfrm>
        </p:spPr>
        <p:txBody>
          <a:bodyPr>
            <a:normAutofit/>
          </a:bodyPr>
          <a:lstStyle/>
          <a:p>
            <a:pPr marL="0" indent="0">
              <a:buNone/>
            </a:pPr>
            <a:endParaRPr lang="he-IL" sz="6800" dirty="0"/>
          </a:p>
          <a:p>
            <a:pPr marL="0" indent="0">
              <a:buNone/>
            </a:pPr>
            <a:endParaRPr lang="en-US" sz="6800" dirty="0"/>
          </a:p>
          <a:p>
            <a:pPr marL="0" indent="0" algn="ctr">
              <a:lnSpc>
                <a:spcPct val="120000"/>
              </a:lnSpc>
              <a:spcBef>
                <a:spcPts val="0"/>
              </a:spcBef>
              <a:buNone/>
            </a:pPr>
            <a:endParaRPr lang="en-US" sz="6800" dirty="0"/>
          </a:p>
        </p:txBody>
      </p:sp>
      <p:sp>
        <p:nvSpPr>
          <p:cNvPr id="14" name="מלבן 13"/>
          <p:cNvSpPr/>
          <p:nvPr/>
        </p:nvSpPr>
        <p:spPr>
          <a:xfrm>
            <a:off x="-111760" y="-302734"/>
            <a:ext cx="12191375" cy="7063472"/>
          </a:xfrm>
          <a:prstGeom prst="rect">
            <a:avLst/>
          </a:prstGeom>
        </p:spPr>
        <p:txBody>
          <a:bodyPr wrap="square">
            <a:spAutoFit/>
          </a:bodyPr>
          <a:lstStyle/>
          <a:p>
            <a:pPr algn="ctr" rtl="1"/>
            <a:endParaRPr lang="he-IL" sz="2600" dirty="0">
              <a:solidFill>
                <a:srgbClr val="FF6600"/>
              </a:solidFill>
              <a:cs typeface="Calibri" panose="020F0502020204030204" pitchFamily="34" charset="0"/>
            </a:endParaRPr>
          </a:p>
          <a:p>
            <a:pPr algn="ctr" rtl="1"/>
            <a:r>
              <a:rPr lang="he-IL" sz="2600" dirty="0">
                <a:solidFill>
                  <a:srgbClr val="FF6600"/>
                </a:solidFill>
                <a:cs typeface="Calibri" panose="020F0502020204030204" pitchFamily="34" charset="0"/>
              </a:rPr>
              <a:t>מפקד החילוץ: "הבולען נפער מתחת לרגלי הצעיר" </a:t>
            </a:r>
          </a:p>
          <a:p>
            <a:pPr algn="r" rtl="1"/>
            <a:r>
              <a:rPr lang="he-IL" sz="2600" dirty="0">
                <a:solidFill>
                  <a:srgbClr val="FF6600"/>
                </a:solidFill>
                <a:cs typeface="Calibri" panose="020F0502020204030204" pitchFamily="34" charset="0"/>
              </a:rPr>
              <a:t>מאת אפרת וייס 17.4.2009</a:t>
            </a:r>
          </a:p>
          <a:p>
            <a:pPr algn="r" rtl="1"/>
            <a:r>
              <a:rPr lang="he-IL" sz="2600" dirty="0">
                <a:solidFill>
                  <a:srgbClr val="C00000"/>
                </a:solidFill>
                <a:cs typeface="Calibri" panose="020F0502020204030204" pitchFamily="34" charset="0"/>
              </a:rPr>
              <a:t>"</a:t>
            </a:r>
            <a:r>
              <a:rPr lang="he-IL" sz="2600" dirty="0">
                <a:cs typeface="Calibri" panose="020F0502020204030204" pitchFamily="34" charset="0"/>
              </a:rPr>
              <a:t>הבולען נפער מתחת לרגליהם של צעיר וצעירה", כך תיאר מפקד יחידת החילוץ מגילות ים המלח, נועם אלדן, את האירוע בו נפל אחר הצהריים צעיר </a:t>
            </a:r>
            <a:r>
              <a:rPr lang="he-IL" sz="2600" dirty="0" err="1">
                <a:cs typeface="Calibri" panose="020F0502020204030204" pitchFamily="34" charset="0"/>
              </a:rPr>
              <a:t>לבולען</a:t>
            </a:r>
            <a:r>
              <a:rPr lang="he-IL" sz="2600" dirty="0">
                <a:cs typeface="Calibri" panose="020F0502020204030204" pitchFamily="34" charset="0"/>
              </a:rPr>
              <a:t> בעומק 20 מטרים. לאחר כמה שעות הוא חולץ ומצבו מוגדר קשה. הצעירה שהייתה עמו לא נפגעה. </a:t>
            </a:r>
          </a:p>
          <a:p>
            <a:pPr algn="r" rtl="1"/>
            <a:endParaRPr lang="he-IL" sz="1100" dirty="0">
              <a:cs typeface="Calibri" panose="020F0502020204030204" pitchFamily="34" charset="0"/>
            </a:endParaRPr>
          </a:p>
          <a:p>
            <a:pPr algn="r" rtl="1"/>
            <a:r>
              <a:rPr lang="he-IL" sz="2600" dirty="0">
                <a:cs typeface="Calibri" panose="020F0502020204030204" pitchFamily="34" charset="0"/>
              </a:rPr>
              <a:t>אלדן סיפר ל- </a:t>
            </a:r>
            <a:r>
              <a:rPr lang="en-US" sz="2600" dirty="0" err="1"/>
              <a:t>ynet</a:t>
            </a:r>
            <a:r>
              <a:rPr lang="en-US" sz="2600" dirty="0"/>
              <a:t> </a:t>
            </a:r>
            <a:r>
              <a:rPr lang="he-IL" sz="2600" dirty="0">
                <a:cs typeface="Calibri" panose="020F0502020204030204" pitchFamily="34" charset="0"/>
              </a:rPr>
              <a:t> :</a:t>
            </a:r>
            <a:r>
              <a:rPr lang="en-US" sz="2600" dirty="0"/>
              <a:t> </a:t>
            </a:r>
            <a:r>
              <a:rPr lang="he-IL" sz="2600" dirty="0">
                <a:cs typeface="Calibri" panose="020F0502020204030204" pitchFamily="34" charset="0"/>
              </a:rPr>
              <a:t>"</a:t>
            </a:r>
            <a:r>
              <a:rPr lang="en-US" sz="2600" dirty="0"/>
              <a:t> </a:t>
            </a:r>
            <a:r>
              <a:rPr lang="he-IL" sz="2600" dirty="0">
                <a:cs typeface="Calibri" panose="020F0502020204030204" pitchFamily="34" charset="0"/>
              </a:rPr>
              <a:t>השניים, בני 20 ו – 24, טיילו כ-300 מטר מזרחית לכביש 90, צפונית לקיבוץ מצפה שלם שבצפון ים המלח. </a:t>
            </a:r>
            <a:r>
              <a:rPr lang="he-IL" sz="2600" dirty="0" smtClean="0">
                <a:cs typeface="Calibri" panose="020F0502020204030204" pitchFamily="34" charset="0"/>
              </a:rPr>
              <a:t>לפתע נפער בולען </a:t>
            </a:r>
            <a:r>
              <a:rPr lang="he-IL" sz="2600" dirty="0">
                <a:cs typeface="Calibri" panose="020F0502020204030204" pitchFamily="34" charset="0"/>
              </a:rPr>
              <a:t>מתחתם, הבחור נפל לעומק של 20 מטר. הבחורה לא נפלה. היא הזעיקה אותנו</a:t>
            </a:r>
            <a:r>
              <a:rPr lang="he-IL" sz="2600" dirty="0" smtClean="0">
                <a:cs typeface="Calibri" panose="020F0502020204030204" pitchFamily="34" charset="0"/>
              </a:rPr>
              <a:t>". לדברי </a:t>
            </a:r>
            <a:r>
              <a:rPr lang="he-IL" sz="2600" dirty="0">
                <a:cs typeface="Calibri" panose="020F0502020204030204" pitchFamily="34" charset="0"/>
              </a:rPr>
              <a:t>מפקד </a:t>
            </a:r>
            <a:r>
              <a:rPr lang="he-IL" sz="2600" dirty="0" smtClean="0">
                <a:cs typeface="Calibri" panose="020F0502020204030204" pitchFamily="34" charset="0"/>
              </a:rPr>
              <a:t>יחידת </a:t>
            </a:r>
            <a:r>
              <a:rPr lang="he-IL" sz="2600" dirty="0">
                <a:cs typeface="Calibri" panose="020F0502020204030204" pitchFamily="34" charset="0"/>
              </a:rPr>
              <a:t>ההצלה, בכל זמן פעולות החילוץ היה חשש </a:t>
            </a:r>
            <a:r>
              <a:rPr lang="en-US" sz="2600" dirty="0" smtClean="0">
                <a:cs typeface="Calibri" panose="020F0502020204030204" pitchFamily="34" charset="0"/>
              </a:rPr>
              <a:t/>
            </a:r>
            <a:br>
              <a:rPr lang="en-US" sz="2600" dirty="0" smtClean="0">
                <a:cs typeface="Calibri" panose="020F0502020204030204" pitchFamily="34" charset="0"/>
              </a:rPr>
            </a:br>
            <a:r>
              <a:rPr lang="he-IL" sz="2600" dirty="0" err="1" smtClean="0">
                <a:cs typeface="Calibri" panose="020F0502020204030204" pitchFamily="34" charset="0"/>
              </a:rPr>
              <a:t>שהבולען</a:t>
            </a:r>
            <a:r>
              <a:rPr lang="he-IL" sz="2600" dirty="0" smtClean="0">
                <a:cs typeface="Calibri" panose="020F0502020204030204" pitchFamily="34" charset="0"/>
              </a:rPr>
              <a:t> </a:t>
            </a:r>
            <a:r>
              <a:rPr lang="he-IL" sz="2600" dirty="0">
                <a:cs typeface="Calibri" panose="020F0502020204030204" pitchFamily="34" charset="0"/>
              </a:rPr>
              <a:t>יגדל ובכך ייפגעו גם אנשי ההצלה. לדבריו, קוטר החור שנפער באדמה היה פחות ממטר.</a:t>
            </a:r>
          </a:p>
          <a:p>
            <a:pPr algn="r" rtl="1"/>
            <a:endParaRPr lang="he-IL" sz="2000" dirty="0">
              <a:cs typeface="Calibri" panose="020F0502020204030204" pitchFamily="34" charset="0"/>
            </a:endParaRPr>
          </a:p>
          <a:p>
            <a:pPr algn="r" rtl="1"/>
            <a:r>
              <a:rPr lang="he-IL" sz="2600" dirty="0">
                <a:cs typeface="Calibri" panose="020F0502020204030204" pitchFamily="34" charset="0"/>
              </a:rPr>
              <a:t>על פעולות החילוץ הוא סיפר: "מתחנו חבלים בין שתי חצובות משני הצדדים. מתחנו חבל שבאמצעותו ירד איש יחידת החילוץ לחלץ את הבחור. הוא רתם אותו בחבל ובאמצעות החבל העלינו את הפצוע למעלה. הבחור היה מעורפל ולא דיבר. מצבו היה קשה. </a:t>
            </a:r>
          </a:p>
          <a:p>
            <a:pPr algn="r" rtl="1"/>
            <a:r>
              <a:rPr lang="he-IL" sz="2600" dirty="0">
                <a:cs typeface="Calibri" panose="020F0502020204030204" pitchFamily="34" charset="0"/>
              </a:rPr>
              <a:t>הענקנו לו טיפול ראשוני והוא פונה באמצעות מסוק של יחידת 669 של חיל האוויר לבית החולים הדסה עין כרם בירושלים".  </a:t>
            </a:r>
            <a:r>
              <a:rPr lang="he-IL" sz="2600" dirty="0">
                <a:solidFill>
                  <a:srgbClr val="FF6600"/>
                </a:solidFill>
                <a:cs typeface="Calibri" panose="020F0502020204030204" pitchFamily="34" charset="0"/>
              </a:rPr>
              <a:t>(מתוך: </a:t>
            </a:r>
            <a:r>
              <a:rPr lang="en-US" sz="2600" dirty="0" err="1">
                <a:solidFill>
                  <a:srgbClr val="FF6600"/>
                </a:solidFill>
              </a:rPr>
              <a:t>ynet</a:t>
            </a:r>
            <a:r>
              <a:rPr lang="he-IL" sz="2600" dirty="0">
                <a:solidFill>
                  <a:srgbClr val="FF6600"/>
                </a:solidFill>
                <a:cs typeface="Calibri" panose="020F0502020204030204" pitchFamily="34" charset="0"/>
              </a:rPr>
              <a:t>, העיתון המקוון של ידיעות אחרונות</a:t>
            </a:r>
            <a:r>
              <a:rPr lang="he-IL" sz="2600" dirty="0" smtClean="0">
                <a:solidFill>
                  <a:srgbClr val="FF6600"/>
                </a:solidFill>
                <a:cs typeface="Calibri" panose="020F0502020204030204" pitchFamily="34" charset="0"/>
              </a:rPr>
              <a:t>).</a:t>
            </a:r>
            <a:endParaRPr lang="he-IL" sz="2600" dirty="0">
              <a:solidFill>
                <a:srgbClr val="FF6600"/>
              </a:solidFill>
              <a:cs typeface="Calibri" panose="020F0502020204030204" pitchFamily="34" charset="0"/>
            </a:endParaRPr>
          </a:p>
          <a:p>
            <a:pPr algn="ctr" rtl="1"/>
            <a:endParaRPr lang="en-US" sz="2600" dirty="0">
              <a:solidFill>
                <a:srgbClr val="FF6600"/>
              </a:solidFill>
            </a:endParaRPr>
          </a:p>
        </p:txBody>
      </p:sp>
      <p:sp>
        <p:nvSpPr>
          <p:cNvPr id="4" name="אליפסה 3">
            <a:extLst>
              <a:ext uri="{FF2B5EF4-FFF2-40B4-BE49-F238E27FC236}">
                <a16:creationId xmlns:a16="http://schemas.microsoft.com/office/drawing/2014/main" id="{726086D9-194B-4EF1-BB5B-301C4FAFD64D}"/>
              </a:ext>
            </a:extLst>
          </p:cNvPr>
          <p:cNvSpPr/>
          <p:nvPr/>
        </p:nvSpPr>
        <p:spPr>
          <a:xfrm>
            <a:off x="6348281" y="884541"/>
            <a:ext cx="5843719" cy="4785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אליפסה 6">
            <a:extLst>
              <a:ext uri="{FF2B5EF4-FFF2-40B4-BE49-F238E27FC236}">
                <a16:creationId xmlns:a16="http://schemas.microsoft.com/office/drawing/2014/main" id="{9FCEB6D1-9864-4176-A36D-E32006294006}"/>
              </a:ext>
            </a:extLst>
          </p:cNvPr>
          <p:cNvSpPr/>
          <p:nvPr/>
        </p:nvSpPr>
        <p:spPr>
          <a:xfrm>
            <a:off x="3738880" y="1319516"/>
            <a:ext cx="5933440" cy="4785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אליפסה 7">
            <a:extLst>
              <a:ext uri="{FF2B5EF4-FFF2-40B4-BE49-F238E27FC236}">
                <a16:creationId xmlns:a16="http://schemas.microsoft.com/office/drawing/2014/main" id="{C3B6F24E-6A2B-4C1B-B417-85D18788EF55}"/>
              </a:ext>
            </a:extLst>
          </p:cNvPr>
          <p:cNvSpPr/>
          <p:nvPr/>
        </p:nvSpPr>
        <p:spPr>
          <a:xfrm>
            <a:off x="1442720" y="2635667"/>
            <a:ext cx="7074095" cy="513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9" name="אליפסה 8">
            <a:extLst>
              <a:ext uri="{FF2B5EF4-FFF2-40B4-BE49-F238E27FC236}">
                <a16:creationId xmlns:a16="http://schemas.microsoft.com/office/drawing/2014/main" id="{FAE6CEE4-B9D0-46A4-B197-9AFB40B319A9}"/>
              </a:ext>
            </a:extLst>
          </p:cNvPr>
          <p:cNvSpPr/>
          <p:nvPr/>
        </p:nvSpPr>
        <p:spPr>
          <a:xfrm>
            <a:off x="6888480" y="3424155"/>
            <a:ext cx="5191135" cy="5627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extLst>
      <p:ext uri="{BB962C8B-B14F-4D97-AF65-F5344CB8AC3E}">
        <p14:creationId xmlns:p14="http://schemas.microsoft.com/office/powerpoint/2010/main" val="4184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833237" y="126176"/>
            <a:ext cx="3794906" cy="1325563"/>
          </a:xfrm>
        </p:spPr>
        <p:txBody>
          <a:bodyPr>
            <a:normAutofit/>
          </a:bodyPr>
          <a:lstStyle/>
          <a:p>
            <a:r>
              <a:rPr lang="he-IL" sz="5400" dirty="0"/>
              <a:t>לסיכום:</a:t>
            </a:r>
          </a:p>
        </p:txBody>
      </p:sp>
      <p:pic>
        <p:nvPicPr>
          <p:cNvPr id="7" name="תמונה 6">
            <a:extLst>
              <a:ext uri="{FF2B5EF4-FFF2-40B4-BE49-F238E27FC236}">
                <a16:creationId xmlns:a16="http://schemas.microsoft.com/office/drawing/2014/main" id="{81FF29F8-613F-4E49-A71F-B87CF7206CD2}"/>
              </a:ext>
            </a:extLst>
          </p:cNvPr>
          <p:cNvPicPr>
            <a:picLocks noChangeAspect="1"/>
          </p:cNvPicPr>
          <p:nvPr/>
        </p:nvPicPr>
        <p:blipFill>
          <a:blip r:embed="rId3"/>
          <a:stretch>
            <a:fillRect/>
          </a:stretch>
        </p:blipFill>
        <p:spPr>
          <a:xfrm>
            <a:off x="8453838" y="2479027"/>
            <a:ext cx="2899961" cy="2831527"/>
          </a:xfrm>
          <a:prstGeom prst="rect">
            <a:avLst/>
          </a:prstGeom>
        </p:spPr>
      </p:pic>
      <p:pic>
        <p:nvPicPr>
          <p:cNvPr id="11" name="תמונה 10">
            <a:extLst>
              <a:ext uri="{FF2B5EF4-FFF2-40B4-BE49-F238E27FC236}">
                <a16:creationId xmlns:a16="http://schemas.microsoft.com/office/drawing/2014/main" id="{8D103651-FD31-41B7-9CAB-9B55A4D62584}"/>
              </a:ext>
            </a:extLst>
          </p:cNvPr>
          <p:cNvPicPr>
            <a:picLocks noChangeAspect="1"/>
          </p:cNvPicPr>
          <p:nvPr/>
        </p:nvPicPr>
        <p:blipFill>
          <a:blip r:embed="rId4"/>
          <a:stretch>
            <a:fillRect/>
          </a:stretch>
        </p:blipFill>
        <p:spPr>
          <a:xfrm>
            <a:off x="158261" y="126176"/>
            <a:ext cx="7860323" cy="6591147"/>
          </a:xfrm>
          <a:prstGeom prst="rect">
            <a:avLst/>
          </a:prstGeom>
        </p:spPr>
      </p:pic>
      <p:sp>
        <p:nvSpPr>
          <p:cNvPr id="12" name="תיבת טקסט 11">
            <a:extLst>
              <a:ext uri="{FF2B5EF4-FFF2-40B4-BE49-F238E27FC236}">
                <a16:creationId xmlns:a16="http://schemas.microsoft.com/office/drawing/2014/main" id="{9F67D543-21F0-44B7-B4E6-B24968D1136D}"/>
              </a:ext>
            </a:extLst>
          </p:cNvPr>
          <p:cNvSpPr txBox="1"/>
          <p:nvPr/>
        </p:nvSpPr>
        <p:spPr>
          <a:xfrm>
            <a:off x="8018584" y="1578725"/>
            <a:ext cx="3892062" cy="646331"/>
          </a:xfrm>
          <a:prstGeom prst="rect">
            <a:avLst/>
          </a:prstGeom>
          <a:noFill/>
        </p:spPr>
        <p:txBody>
          <a:bodyPr wrap="square" rtlCol="1">
            <a:spAutoFit/>
          </a:bodyPr>
          <a:lstStyle/>
          <a:p>
            <a:r>
              <a:rPr lang="he-IL" sz="3600" dirty="0">
                <a:solidFill>
                  <a:srgbClr val="0070C0"/>
                </a:solidFill>
                <a:cs typeface="Calibri" panose="020F0502020204030204" pitchFamily="34" charset="0"/>
              </a:rPr>
              <a:t>ים המלח - </a:t>
            </a:r>
            <a:r>
              <a:rPr lang="he-IL" sz="3600" dirty="0" err="1">
                <a:solidFill>
                  <a:srgbClr val="0070C0"/>
                </a:solidFill>
                <a:cs typeface="Calibri" panose="020F0502020204030204" pitchFamily="34" charset="0"/>
              </a:rPr>
              <a:t>בולענים</a:t>
            </a:r>
            <a:r>
              <a:rPr lang="he-IL" sz="3600" dirty="0">
                <a:solidFill>
                  <a:srgbClr val="0070C0"/>
                </a:solidFill>
                <a:cs typeface="Calibri" panose="020F0502020204030204" pitchFamily="34" charset="0"/>
              </a:rPr>
              <a:t> </a:t>
            </a:r>
          </a:p>
        </p:txBody>
      </p:sp>
      <p:sp>
        <p:nvSpPr>
          <p:cNvPr id="3" name="מציין מיקום תוכן 2"/>
          <p:cNvSpPr>
            <a:spLocks noGrp="1"/>
          </p:cNvSpPr>
          <p:nvPr>
            <p:ph sz="half" idx="2"/>
          </p:nvPr>
        </p:nvSpPr>
        <p:spPr/>
        <p:txBody>
          <a:bodyPr/>
          <a:lstStyle/>
          <a:p>
            <a:endParaRPr lang="he-IL"/>
          </a:p>
        </p:txBody>
      </p:sp>
    </p:spTree>
    <p:extLst>
      <p:ext uri="{BB962C8B-B14F-4D97-AF65-F5344CB8AC3E}">
        <p14:creationId xmlns:p14="http://schemas.microsoft.com/office/powerpoint/2010/main" val="2272765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A613756A-3D00-4BE7-86CC-E8D735661643}"/>
              </a:ext>
            </a:extLst>
          </p:cNvPr>
          <p:cNvSpPr txBox="1"/>
          <p:nvPr/>
        </p:nvSpPr>
        <p:spPr>
          <a:xfrm>
            <a:off x="4029808" y="1473077"/>
            <a:ext cx="4800600" cy="1938992"/>
          </a:xfrm>
          <a:prstGeom prst="rect">
            <a:avLst/>
          </a:prstGeom>
          <a:noFill/>
        </p:spPr>
        <p:txBody>
          <a:bodyPr wrap="square" rtlCol="1">
            <a:spAutoFit/>
          </a:bodyPr>
          <a:lstStyle/>
          <a:p>
            <a:pPr algn="ctr"/>
            <a:r>
              <a:rPr lang="he-IL" sz="4000" b="1" dirty="0">
                <a:solidFill>
                  <a:srgbClr val="FF0000"/>
                </a:solidFill>
                <a:cs typeface="Calibri" panose="020F0502020204030204" pitchFamily="34" charset="0"/>
              </a:rPr>
              <a:t>כיצד אנו יכולים לתרום למודעות לתופעת </a:t>
            </a:r>
            <a:r>
              <a:rPr lang="he-IL" sz="4000" b="1" dirty="0" err="1">
                <a:solidFill>
                  <a:srgbClr val="FF0000"/>
                </a:solidFill>
                <a:cs typeface="Calibri" panose="020F0502020204030204" pitchFamily="34" charset="0"/>
              </a:rPr>
              <a:t>הבולענים</a:t>
            </a:r>
            <a:r>
              <a:rPr lang="he-IL" sz="4000" b="1" dirty="0">
                <a:solidFill>
                  <a:srgbClr val="FF0000"/>
                </a:solidFill>
                <a:cs typeface="Calibri" panose="020F0502020204030204" pitchFamily="34" charset="0"/>
              </a:rPr>
              <a:t> בים המלח? </a:t>
            </a:r>
          </a:p>
        </p:txBody>
      </p:sp>
      <p:pic>
        <p:nvPicPr>
          <p:cNvPr id="6" name="תמונה 5">
            <a:extLst>
              <a:ext uri="{FF2B5EF4-FFF2-40B4-BE49-F238E27FC236}">
                <a16:creationId xmlns:a16="http://schemas.microsoft.com/office/drawing/2014/main" id="{A58CF820-EC0C-4521-9B4A-43344A0A8CE6}"/>
              </a:ext>
            </a:extLst>
          </p:cNvPr>
          <p:cNvPicPr>
            <a:picLocks noChangeAspect="1"/>
          </p:cNvPicPr>
          <p:nvPr/>
        </p:nvPicPr>
        <p:blipFill>
          <a:blip r:embed="rId3"/>
          <a:stretch>
            <a:fillRect/>
          </a:stretch>
        </p:blipFill>
        <p:spPr>
          <a:xfrm>
            <a:off x="5240707" y="4242668"/>
            <a:ext cx="2765663" cy="2077148"/>
          </a:xfrm>
          <a:prstGeom prst="rect">
            <a:avLst/>
          </a:prstGeom>
        </p:spPr>
      </p:pic>
      <p:pic>
        <p:nvPicPr>
          <p:cNvPr id="1026" name="Picture 2" descr="עשה ואל תעשה בדרך ליצירת סרטון ההדרכה המושלם | גיקטיים">
            <a:extLst>
              <a:ext uri="{FF2B5EF4-FFF2-40B4-BE49-F238E27FC236}">
                <a16:creationId xmlns:a16="http://schemas.microsoft.com/office/drawing/2014/main" id="{3EB7998B-4254-4FEE-9389-B0C6BFD4B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212" y="81658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מנוע חיפוש - גוגל - קידום אתרים">
            <a:extLst>
              <a:ext uri="{FF2B5EF4-FFF2-40B4-BE49-F238E27FC236}">
                <a16:creationId xmlns:a16="http://schemas.microsoft.com/office/drawing/2014/main" id="{142344E4-2261-44C4-86BF-23C3FD4F2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444" y="4351093"/>
            <a:ext cx="2765663" cy="1743076"/>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F3B74BD9-CD1D-4CC3-9992-E995C31C4C00}"/>
              </a:ext>
            </a:extLst>
          </p:cNvPr>
          <p:cNvPicPr>
            <a:picLocks noChangeAspect="1"/>
          </p:cNvPicPr>
          <p:nvPr/>
        </p:nvPicPr>
        <p:blipFill>
          <a:blip r:embed="rId6"/>
          <a:stretch>
            <a:fillRect/>
          </a:stretch>
        </p:blipFill>
        <p:spPr>
          <a:xfrm>
            <a:off x="279888" y="386494"/>
            <a:ext cx="3349797" cy="2173166"/>
          </a:xfrm>
          <a:prstGeom prst="rect">
            <a:avLst/>
          </a:prstGeom>
        </p:spPr>
      </p:pic>
      <p:pic>
        <p:nvPicPr>
          <p:cNvPr id="8" name="תמונה 7">
            <a:extLst>
              <a:ext uri="{FF2B5EF4-FFF2-40B4-BE49-F238E27FC236}">
                <a16:creationId xmlns:a16="http://schemas.microsoft.com/office/drawing/2014/main" id="{208456BE-FD2B-41FE-AA8F-91709764C53D}"/>
              </a:ext>
            </a:extLst>
          </p:cNvPr>
          <p:cNvPicPr>
            <a:picLocks noChangeAspect="1"/>
          </p:cNvPicPr>
          <p:nvPr/>
        </p:nvPicPr>
        <p:blipFill>
          <a:blip r:embed="rId7"/>
          <a:stretch>
            <a:fillRect/>
          </a:stretch>
        </p:blipFill>
        <p:spPr>
          <a:xfrm>
            <a:off x="782589" y="3771825"/>
            <a:ext cx="2847096" cy="2129218"/>
          </a:xfrm>
          <a:prstGeom prst="rect">
            <a:avLst/>
          </a:prstGeom>
        </p:spPr>
      </p:pic>
    </p:spTree>
    <p:extLst>
      <p:ext uri="{BB962C8B-B14F-4D97-AF65-F5344CB8AC3E}">
        <p14:creationId xmlns:p14="http://schemas.microsoft.com/office/powerpoint/2010/main" val="816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a:clrChange>
              <a:clrFrom>
                <a:srgbClr val="C8D4E0"/>
              </a:clrFrom>
              <a:clrTo>
                <a:srgbClr val="C8D4E0">
                  <a:alpha val="0"/>
                </a:srgbClr>
              </a:clrTo>
            </a:clrChange>
          </a:blip>
          <a:srcRect l="35039" t="2349" r="35072" b="30152"/>
          <a:stretch/>
        </p:blipFill>
        <p:spPr>
          <a:xfrm>
            <a:off x="696763" y="1039832"/>
            <a:ext cx="6504709" cy="4778336"/>
          </a:xfrm>
          <a:prstGeom prst="rect">
            <a:avLst/>
          </a:prstGeom>
        </p:spPr>
      </p:pic>
      <p:sp>
        <p:nvSpPr>
          <p:cNvPr id="6" name="מלבן 5"/>
          <p:cNvSpPr/>
          <p:nvPr/>
        </p:nvSpPr>
        <p:spPr>
          <a:xfrm>
            <a:off x="1333026" y="1685419"/>
            <a:ext cx="5395258" cy="1569660"/>
          </a:xfrm>
          <a:prstGeom prst="rect">
            <a:avLst/>
          </a:prstGeom>
          <a:noFill/>
        </p:spPr>
        <p:txBody>
          <a:bodyPr wrap="square" lIns="91440" tIns="45720" rIns="91440" bIns="45720">
            <a:spAutoFit/>
          </a:bodyPr>
          <a:lstStyle/>
          <a:p>
            <a:pPr algn="ctr"/>
            <a:r>
              <a:rPr lang="he-IL" sz="4800" b="1" dirty="0">
                <a:ln w="0"/>
                <a:solidFill>
                  <a:srgbClr val="0070C0"/>
                </a:solidFill>
                <a:effectLst>
                  <a:outerShdw blurRad="38100" dist="25400" dir="5400000" algn="ctr" rotWithShape="0">
                    <a:srgbClr val="6E747A">
                      <a:alpha val="43000"/>
                    </a:srgbClr>
                  </a:outerShdw>
                </a:effectLst>
                <a:cs typeface="Calibri" panose="020F0502020204030204" pitchFamily="34" charset="0"/>
              </a:rPr>
              <a:t>כללי זהירות למטיילים באזור ים המלח</a:t>
            </a:r>
            <a:endParaRPr lang="he-IL" sz="4800" b="1" cap="none" spc="0" dirty="0">
              <a:ln w="0"/>
              <a:solidFill>
                <a:srgbClr val="0070C0"/>
              </a:solidFill>
              <a:effectLst>
                <a:outerShdw blurRad="38100" dist="25400" dir="5400000" algn="ctr" rotWithShape="0">
                  <a:srgbClr val="6E747A">
                    <a:alpha val="43000"/>
                  </a:srgbClr>
                </a:outerShdw>
              </a:effectLst>
              <a:cs typeface="Calibri" panose="020F0502020204030204" pitchFamily="34" charset="0"/>
            </a:endParaRPr>
          </a:p>
        </p:txBody>
      </p:sp>
      <p:pic>
        <p:nvPicPr>
          <p:cNvPr id="1026" name="Picture 2" descr="בולען – ויקיפדיה">
            <a:extLst>
              <a:ext uri="{FF2B5EF4-FFF2-40B4-BE49-F238E27FC236}">
                <a16:creationId xmlns:a16="http://schemas.microsoft.com/office/drawing/2014/main" id="{A8451532-A09B-4F52-8437-381C2FE44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660" y="917464"/>
            <a:ext cx="3552071" cy="266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יעוד ממעוף הרחפן: מרבדי הפריחה ומרבדי המטיילים בצפון ים המלח">
            <a:extLst>
              <a:ext uri="{FF2B5EF4-FFF2-40B4-BE49-F238E27FC236}">
                <a16:creationId xmlns:a16="http://schemas.microsoft.com/office/drawing/2014/main" id="{7A61E16E-8275-4C6D-9146-B28409DC8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549" y="3698284"/>
            <a:ext cx="3593182" cy="2078278"/>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2F36BD35-F3CD-4F68-92B8-6667D5E86CC5}"/>
              </a:ext>
            </a:extLst>
          </p:cNvPr>
          <p:cNvSpPr txBox="1"/>
          <p:nvPr/>
        </p:nvSpPr>
        <p:spPr>
          <a:xfrm>
            <a:off x="1791752" y="187436"/>
            <a:ext cx="6240652" cy="830997"/>
          </a:xfrm>
          <a:prstGeom prst="rect">
            <a:avLst/>
          </a:prstGeom>
          <a:noFill/>
        </p:spPr>
        <p:txBody>
          <a:bodyPr wrap="square" rtlCol="1">
            <a:spAutoFit/>
          </a:bodyPr>
          <a:lstStyle/>
          <a:p>
            <a:r>
              <a:rPr lang="he-IL" sz="4800" dirty="0">
                <a:solidFill>
                  <a:srgbClr val="0070C0"/>
                </a:solidFill>
                <a:latin typeface="Guttman Yad-Brush" panose="02010401010101010101" pitchFamily="2" charset="-79"/>
                <a:cs typeface="Guttman Yad-Brush" panose="02010401010101010101" pitchFamily="2" charset="-79"/>
              </a:rPr>
              <a:t>זו האחריות שלנו!</a:t>
            </a:r>
          </a:p>
        </p:txBody>
      </p:sp>
      <p:pic>
        <p:nvPicPr>
          <p:cNvPr id="10" name="תמונה 9">
            <a:extLst>
              <a:ext uri="{FF2B5EF4-FFF2-40B4-BE49-F238E27FC236}">
                <a16:creationId xmlns:a16="http://schemas.microsoft.com/office/drawing/2014/main" id="{E7DF6723-39E2-43E3-A6A2-CE4DD5AF36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1395019" y="4203115"/>
            <a:ext cx="1685920" cy="1174123"/>
          </a:xfrm>
          <a:prstGeom prst="rect">
            <a:avLst/>
          </a:prstGeom>
        </p:spPr>
      </p:pic>
    </p:spTree>
    <p:extLst>
      <p:ext uri="{BB962C8B-B14F-4D97-AF65-F5344CB8AC3E}">
        <p14:creationId xmlns:p14="http://schemas.microsoft.com/office/powerpoint/2010/main" val="2270816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a:clrChange>
              <a:clrFrom>
                <a:srgbClr val="C8D4E0"/>
              </a:clrFrom>
              <a:clrTo>
                <a:srgbClr val="C8D4E0">
                  <a:alpha val="0"/>
                </a:srgbClr>
              </a:clrTo>
            </a:clrChange>
          </a:blip>
          <a:srcRect l="35039" t="2349" r="35072" b="30152"/>
          <a:stretch/>
        </p:blipFill>
        <p:spPr>
          <a:xfrm>
            <a:off x="3516923" y="1018526"/>
            <a:ext cx="7596554" cy="3912662"/>
          </a:xfrm>
          <a:prstGeom prst="rect">
            <a:avLst/>
          </a:prstGeom>
        </p:spPr>
      </p:pic>
      <p:sp>
        <p:nvSpPr>
          <p:cNvPr id="6" name="מלבן 5"/>
          <p:cNvSpPr/>
          <p:nvPr/>
        </p:nvSpPr>
        <p:spPr>
          <a:xfrm>
            <a:off x="3780692" y="1451363"/>
            <a:ext cx="7069016" cy="3046988"/>
          </a:xfrm>
          <a:prstGeom prst="rect">
            <a:avLst/>
          </a:prstGeom>
          <a:noFill/>
        </p:spPr>
        <p:txBody>
          <a:bodyPr wrap="square" lIns="91440" tIns="45720" rIns="91440" bIns="45720">
            <a:spAutoFit/>
          </a:bodyPr>
          <a:lstStyle/>
          <a:p>
            <a:pPr algn="ctr"/>
            <a:r>
              <a:rPr lang="he-IL" sz="4800" b="1" dirty="0">
                <a:ln w="0"/>
                <a:solidFill>
                  <a:srgbClr val="0070C0"/>
                </a:solidFill>
                <a:effectLst>
                  <a:outerShdw blurRad="38100" dist="25400" dir="5400000" algn="ctr" rotWithShape="0">
                    <a:srgbClr val="6E747A">
                      <a:alpha val="43000"/>
                    </a:srgbClr>
                  </a:outerShdw>
                </a:effectLst>
                <a:cs typeface="Calibri" panose="020F0502020204030204" pitchFamily="34" charset="0"/>
              </a:rPr>
              <a:t>מהו כלל?</a:t>
            </a:r>
          </a:p>
          <a:p>
            <a:pPr algn="ctr"/>
            <a:r>
              <a:rPr lang="he-IL" sz="4800" b="1" dirty="0">
                <a:ln w="0"/>
                <a:solidFill>
                  <a:srgbClr val="0070C0"/>
                </a:solidFill>
                <a:effectLst>
                  <a:outerShdw blurRad="38100" dist="25400" dir="5400000" algn="ctr" rotWithShape="0">
                    <a:srgbClr val="6E747A">
                      <a:alpha val="43000"/>
                    </a:srgbClr>
                  </a:outerShdw>
                </a:effectLst>
                <a:cs typeface="Calibri" panose="020F0502020204030204" pitchFamily="34" charset="0"/>
              </a:rPr>
              <a:t>עקרון מנחה, חוק, </a:t>
            </a:r>
            <a:r>
              <a:rPr lang="he-IL" sz="4800" b="1" dirty="0" smtClean="0">
                <a:ln w="0"/>
                <a:solidFill>
                  <a:srgbClr val="0070C0"/>
                </a:solidFill>
                <a:effectLst>
                  <a:outerShdw blurRad="38100" dist="25400" dir="5400000" algn="ctr" rotWithShape="0">
                    <a:srgbClr val="6E747A">
                      <a:alpha val="43000"/>
                    </a:srgbClr>
                  </a:outerShdw>
                </a:effectLst>
                <a:cs typeface="Calibri" panose="020F0502020204030204" pitchFamily="34" charset="0"/>
              </a:rPr>
              <a:t>תקנה</a:t>
            </a:r>
            <a:r>
              <a:rPr lang="en-US" sz="4800" b="1" dirty="0" smtClean="0">
                <a:ln w="0"/>
                <a:solidFill>
                  <a:srgbClr val="0070C0"/>
                </a:solidFill>
                <a:effectLst>
                  <a:outerShdw blurRad="38100" dist="25400" dir="5400000" algn="ctr" rotWithShape="0">
                    <a:srgbClr val="6E747A">
                      <a:alpha val="43000"/>
                    </a:srgbClr>
                  </a:outerShdw>
                </a:effectLst>
                <a:cs typeface="Calibri" panose="020F0502020204030204" pitchFamily="34" charset="0"/>
              </a:rPr>
              <a:t/>
            </a:r>
            <a:br>
              <a:rPr lang="en-US" sz="4800" b="1" dirty="0" smtClean="0">
                <a:ln w="0"/>
                <a:solidFill>
                  <a:srgbClr val="0070C0"/>
                </a:solidFill>
                <a:effectLst>
                  <a:outerShdw blurRad="38100" dist="25400" dir="5400000" algn="ctr" rotWithShape="0">
                    <a:srgbClr val="6E747A">
                      <a:alpha val="43000"/>
                    </a:srgbClr>
                  </a:outerShdw>
                </a:effectLst>
                <a:cs typeface="Calibri" panose="020F0502020204030204" pitchFamily="34" charset="0"/>
              </a:rPr>
            </a:br>
            <a:r>
              <a:rPr lang="he-IL" sz="4800" b="1" dirty="0" smtClean="0">
                <a:ln w="0"/>
                <a:solidFill>
                  <a:srgbClr val="0070C0"/>
                </a:solidFill>
                <a:effectLst>
                  <a:outerShdw blurRad="38100" dist="25400" dir="5400000" algn="ctr" rotWithShape="0">
                    <a:srgbClr val="6E747A">
                      <a:alpha val="43000"/>
                    </a:srgbClr>
                  </a:outerShdw>
                </a:effectLst>
                <a:cs typeface="Calibri" panose="020F0502020204030204" pitchFamily="34" charset="0"/>
              </a:rPr>
              <a:t>או </a:t>
            </a:r>
            <a:r>
              <a:rPr lang="he-IL" sz="4800" b="1" dirty="0">
                <a:ln w="0"/>
                <a:solidFill>
                  <a:srgbClr val="0070C0"/>
                </a:solidFill>
                <a:effectLst>
                  <a:outerShdw blurRad="38100" dist="25400" dir="5400000" algn="ctr" rotWithShape="0">
                    <a:srgbClr val="6E747A">
                      <a:alpha val="43000"/>
                    </a:srgbClr>
                  </a:outerShdw>
                </a:effectLst>
                <a:cs typeface="Calibri" panose="020F0502020204030204" pitchFamily="34" charset="0"/>
              </a:rPr>
              <a:t>נוהל</a:t>
            </a:r>
          </a:p>
          <a:p>
            <a:pPr algn="ctr"/>
            <a:endParaRPr lang="he-IL" sz="4800" b="1" cap="none" spc="0" dirty="0">
              <a:ln w="0"/>
              <a:solidFill>
                <a:srgbClr val="0070C0"/>
              </a:solidFill>
              <a:effectLst>
                <a:outerShdw blurRad="38100" dist="25400" dir="5400000" algn="ctr" rotWithShape="0">
                  <a:srgbClr val="6E747A">
                    <a:alpha val="43000"/>
                  </a:srgbClr>
                </a:outerShdw>
              </a:effectLst>
              <a:cs typeface="Calibri" panose="020F0502020204030204" pitchFamily="34" charset="0"/>
            </a:endParaRPr>
          </a:p>
        </p:txBody>
      </p:sp>
      <p:pic>
        <p:nvPicPr>
          <p:cNvPr id="3" name="תמונה 2"/>
          <p:cNvPicPr>
            <a:picLocks noChangeAspect="1"/>
          </p:cNvPicPr>
          <p:nvPr/>
        </p:nvPicPr>
        <p:blipFill rotWithShape="1">
          <a:blip r:embed="rId4"/>
          <a:srcRect r="33509"/>
          <a:stretch/>
        </p:blipFill>
        <p:spPr>
          <a:xfrm>
            <a:off x="653485" y="2974857"/>
            <a:ext cx="2363292" cy="2658086"/>
          </a:xfrm>
          <a:prstGeom prst="rect">
            <a:avLst/>
          </a:prstGeom>
        </p:spPr>
      </p:pic>
    </p:spTree>
    <p:extLst>
      <p:ext uri="{BB962C8B-B14F-4D97-AF65-F5344CB8AC3E}">
        <p14:creationId xmlns:p14="http://schemas.microsoft.com/office/powerpoint/2010/main" val="4046005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שושה 6">
            <a:extLst>
              <a:ext uri="{FF2B5EF4-FFF2-40B4-BE49-F238E27FC236}">
                <a16:creationId xmlns:a16="http://schemas.microsoft.com/office/drawing/2014/main" id="{ED756497-B832-4515-AF37-8F82B90F7E54}"/>
              </a:ext>
            </a:extLst>
          </p:cNvPr>
          <p:cNvSpPr/>
          <p:nvPr/>
        </p:nvSpPr>
        <p:spPr>
          <a:xfrm>
            <a:off x="9022281" y="3540440"/>
            <a:ext cx="2830818" cy="2623448"/>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b="1" dirty="0">
              <a:solidFill>
                <a:srgbClr val="0070C0"/>
              </a:solidFill>
              <a:latin typeface="Calibri Light" panose="020F0302020204030204"/>
              <a:ea typeface="+mj-ea"/>
              <a:cs typeface="Calibri" panose="020F0502020204030204" pitchFamily="34" charset="0"/>
            </a:endParaRPr>
          </a:p>
          <a:p>
            <a:pPr algn="ctr"/>
            <a:r>
              <a:rPr lang="he-IL" sz="2800" b="1" dirty="0">
                <a:solidFill>
                  <a:srgbClr val="00B050"/>
                </a:solidFill>
                <a:latin typeface="Calibri Light" panose="020F0302020204030204"/>
                <a:ea typeface="+mj-ea"/>
                <a:cs typeface="Calibri" panose="020F0502020204030204" pitchFamily="34" charset="0"/>
              </a:rPr>
              <a:t>חובה </a:t>
            </a:r>
            <a:r>
              <a:rPr lang="he-IL" sz="2800" b="1" dirty="0">
                <a:solidFill>
                  <a:srgbClr val="FF0000"/>
                </a:solidFill>
                <a:latin typeface="Calibri Light" panose="020F0302020204030204"/>
                <a:ea typeface="+mj-ea"/>
                <a:cs typeface="Calibri" panose="020F0502020204030204" pitchFamily="34" charset="0"/>
              </a:rPr>
              <a:t>לחגור</a:t>
            </a:r>
            <a:r>
              <a:rPr lang="he-IL" sz="2800" b="1" dirty="0">
                <a:solidFill>
                  <a:srgbClr val="00B050"/>
                </a:solidFill>
                <a:latin typeface="Calibri Light" panose="020F0302020204030204"/>
                <a:ea typeface="+mj-ea"/>
                <a:cs typeface="Calibri" panose="020F0502020204030204" pitchFamily="34" charset="0"/>
              </a:rPr>
              <a:t> חגורת בטיחות במכונית</a:t>
            </a:r>
            <a:r>
              <a:rPr lang="he-IL" sz="2800" b="1" dirty="0">
                <a:solidFill>
                  <a:srgbClr val="FF0000"/>
                </a:solidFill>
                <a:latin typeface="Calibri Light" panose="020F0302020204030204"/>
                <a:ea typeface="+mj-ea"/>
                <a:cs typeface="Calibri" panose="020F0502020204030204" pitchFamily="34" charset="0"/>
              </a:rPr>
              <a:t>!</a:t>
            </a:r>
            <a:r>
              <a:rPr lang="he-IL" sz="2800" b="1" dirty="0">
                <a:solidFill>
                  <a:srgbClr val="00B050"/>
                </a:solidFill>
                <a:latin typeface="Calibri Light" panose="020F0302020204030204"/>
                <a:ea typeface="+mj-ea"/>
                <a:cs typeface="Calibri" panose="020F0502020204030204" pitchFamily="34" charset="0"/>
              </a:rPr>
              <a:t/>
            </a:r>
            <a:br>
              <a:rPr lang="he-IL" sz="2800" b="1" dirty="0">
                <a:solidFill>
                  <a:srgbClr val="00B050"/>
                </a:solidFill>
                <a:latin typeface="Calibri Light" panose="020F0302020204030204"/>
                <a:ea typeface="+mj-ea"/>
                <a:cs typeface="Calibri" panose="020F0502020204030204" pitchFamily="34" charset="0"/>
              </a:rPr>
            </a:br>
            <a:endParaRPr lang="he-IL" sz="2800" b="1" dirty="0">
              <a:solidFill>
                <a:srgbClr val="00B050"/>
              </a:solidFill>
              <a:cs typeface="Calibri" panose="020F0502020204030204" pitchFamily="34" charset="0"/>
            </a:endParaRPr>
          </a:p>
        </p:txBody>
      </p:sp>
      <p:sp>
        <p:nvSpPr>
          <p:cNvPr id="12" name="משושה 11">
            <a:extLst>
              <a:ext uri="{FF2B5EF4-FFF2-40B4-BE49-F238E27FC236}">
                <a16:creationId xmlns:a16="http://schemas.microsoft.com/office/drawing/2014/main" id="{F2EE9436-2043-4351-B7B8-883BEA3CBAA6}"/>
              </a:ext>
            </a:extLst>
          </p:cNvPr>
          <p:cNvSpPr/>
          <p:nvPr/>
        </p:nvSpPr>
        <p:spPr>
          <a:xfrm>
            <a:off x="5016992" y="3599143"/>
            <a:ext cx="3039887" cy="2547657"/>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b="1" dirty="0">
              <a:solidFill>
                <a:schemeClr val="accent6">
                  <a:lumMod val="75000"/>
                </a:schemeClr>
              </a:solidFill>
              <a:latin typeface="Calibri Light" panose="020F0302020204030204"/>
              <a:ea typeface="+mj-ea"/>
              <a:cs typeface="Calibri" panose="020F0502020204030204" pitchFamily="34" charset="0"/>
            </a:endParaRPr>
          </a:p>
          <a:p>
            <a:pPr algn="ctr"/>
            <a:r>
              <a:rPr lang="he-IL" sz="2800" b="1" dirty="0">
                <a:solidFill>
                  <a:srgbClr val="00B050"/>
                </a:solidFill>
                <a:latin typeface="Calibri Light" panose="020F0302020204030204"/>
                <a:ea typeface="+mj-ea"/>
                <a:cs typeface="Calibri" panose="020F0502020204030204" pitchFamily="34" charset="0"/>
              </a:rPr>
              <a:t>יש </a:t>
            </a:r>
            <a:r>
              <a:rPr lang="he-IL" sz="2800" b="1" dirty="0">
                <a:solidFill>
                  <a:srgbClr val="FF0000"/>
                </a:solidFill>
                <a:latin typeface="Calibri Light" panose="020F0302020204030204"/>
                <a:ea typeface="+mj-ea"/>
                <a:cs typeface="Calibri" panose="020F0502020204030204" pitchFamily="34" charset="0"/>
              </a:rPr>
              <a:t>להגיע </a:t>
            </a:r>
            <a:r>
              <a:rPr lang="he-IL" sz="2800" b="1" dirty="0">
                <a:solidFill>
                  <a:srgbClr val="00B050"/>
                </a:solidFill>
                <a:latin typeface="Calibri Light" panose="020F0302020204030204"/>
                <a:ea typeface="+mj-ea"/>
                <a:cs typeface="Calibri" panose="020F0502020204030204" pitchFamily="34" charset="0"/>
              </a:rPr>
              <a:t>למגרשים על פי הימים שנקבעו לאורך השבוע</a:t>
            </a:r>
            <a:r>
              <a:rPr lang="he-IL" sz="2800" b="1" dirty="0">
                <a:solidFill>
                  <a:srgbClr val="FF0000"/>
                </a:solidFill>
                <a:latin typeface="Calibri Light" panose="020F0302020204030204"/>
                <a:ea typeface="+mj-ea"/>
                <a:cs typeface="Calibri" panose="020F0502020204030204" pitchFamily="34" charset="0"/>
              </a:rPr>
              <a:t>!</a:t>
            </a:r>
            <a:endParaRPr lang="he-IL" sz="2800" b="1" dirty="0">
              <a:solidFill>
                <a:srgbClr val="FF0000"/>
              </a:solidFill>
              <a:cs typeface="Calibri" panose="020F0502020204030204" pitchFamily="34" charset="0"/>
            </a:endParaRPr>
          </a:p>
          <a:p>
            <a:pPr algn="ctr"/>
            <a:endParaRPr lang="he-IL" sz="2800" b="1" dirty="0">
              <a:solidFill>
                <a:srgbClr val="0070C0"/>
              </a:solidFill>
              <a:latin typeface="Calibri Light" panose="020F0302020204030204"/>
              <a:ea typeface="+mj-ea"/>
              <a:cs typeface="Calibri" panose="020F0502020204030204" pitchFamily="34" charset="0"/>
            </a:endParaRPr>
          </a:p>
        </p:txBody>
      </p:sp>
      <p:sp>
        <p:nvSpPr>
          <p:cNvPr id="13" name="משושה 12">
            <a:extLst>
              <a:ext uri="{FF2B5EF4-FFF2-40B4-BE49-F238E27FC236}">
                <a16:creationId xmlns:a16="http://schemas.microsoft.com/office/drawing/2014/main" id="{B3263E8C-4C94-4AB1-B866-6322A98ABFA6}"/>
              </a:ext>
            </a:extLst>
          </p:cNvPr>
          <p:cNvSpPr/>
          <p:nvPr/>
        </p:nvSpPr>
        <p:spPr>
          <a:xfrm>
            <a:off x="1206511" y="3589414"/>
            <a:ext cx="2830818" cy="2505195"/>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יש </a:t>
            </a:r>
            <a:r>
              <a:rPr lang="he-IL" sz="2800" b="1" dirty="0">
                <a:solidFill>
                  <a:srgbClr val="FF0000"/>
                </a:solidFill>
                <a:latin typeface="Calibri Light" panose="020F0302020204030204"/>
                <a:ea typeface="+mj-ea"/>
                <a:cs typeface="Calibri" panose="020F0502020204030204" pitchFamily="34" charset="0"/>
              </a:rPr>
              <a:t>לאפשר </a:t>
            </a:r>
            <a:r>
              <a:rPr lang="he-IL" sz="2800" b="1" dirty="0">
                <a:solidFill>
                  <a:srgbClr val="00B050"/>
                </a:solidFill>
                <a:latin typeface="Calibri Light" panose="020F0302020204030204"/>
                <a:ea typeface="+mj-ea"/>
                <a:cs typeface="Calibri" panose="020F0502020204030204" pitchFamily="34" charset="0"/>
              </a:rPr>
              <a:t>לדובר לומר את דבריו ללא הפרעה</a:t>
            </a:r>
            <a:r>
              <a:rPr lang="he-IL" sz="2800" b="1" dirty="0">
                <a:solidFill>
                  <a:srgbClr val="FF0000"/>
                </a:solidFill>
                <a:latin typeface="Calibri Light" panose="020F0302020204030204"/>
                <a:ea typeface="+mj-ea"/>
                <a:cs typeface="Calibri" panose="020F0502020204030204" pitchFamily="34" charset="0"/>
              </a:rPr>
              <a:t>!</a:t>
            </a:r>
          </a:p>
        </p:txBody>
      </p:sp>
      <p:sp>
        <p:nvSpPr>
          <p:cNvPr id="4" name="חץ: סוגר זוויתי 3">
            <a:extLst>
              <a:ext uri="{FF2B5EF4-FFF2-40B4-BE49-F238E27FC236}">
                <a16:creationId xmlns:a16="http://schemas.microsoft.com/office/drawing/2014/main" id="{B6B5815D-F181-4554-88E9-9A78AFF110F8}"/>
              </a:ext>
            </a:extLst>
          </p:cNvPr>
          <p:cNvSpPr/>
          <p:nvPr/>
        </p:nvSpPr>
        <p:spPr>
          <a:xfrm>
            <a:off x="4683573" y="1934308"/>
            <a:ext cx="3499339" cy="10374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cs typeface="Calibri" panose="020F0502020204030204" pitchFamily="34" charset="0"/>
              </a:rPr>
              <a:t>כללי עשה!</a:t>
            </a:r>
            <a:endParaRPr lang="he-IL" b="1" dirty="0">
              <a:solidFill>
                <a:schemeClr val="tx1"/>
              </a:solidFill>
              <a:cs typeface="Calibri" panose="020F0502020204030204" pitchFamily="34" charset="0"/>
            </a:endParaRPr>
          </a:p>
        </p:txBody>
      </p:sp>
    </p:spTree>
    <p:extLst>
      <p:ext uri="{BB962C8B-B14F-4D97-AF65-F5344CB8AC3E}">
        <p14:creationId xmlns:p14="http://schemas.microsoft.com/office/powerpoint/2010/main" val="171903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משושה 13">
            <a:extLst>
              <a:ext uri="{FF2B5EF4-FFF2-40B4-BE49-F238E27FC236}">
                <a16:creationId xmlns:a16="http://schemas.microsoft.com/office/drawing/2014/main" id="{E09118CC-784F-419C-8DA1-978907D6F0C6}"/>
              </a:ext>
            </a:extLst>
          </p:cNvPr>
          <p:cNvSpPr/>
          <p:nvPr/>
        </p:nvSpPr>
        <p:spPr>
          <a:xfrm>
            <a:off x="8454893" y="2883876"/>
            <a:ext cx="3086475" cy="263617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אסור </a:t>
            </a:r>
            <a:r>
              <a:rPr lang="he-IL" sz="2800" b="1" dirty="0">
                <a:solidFill>
                  <a:srgbClr val="FF0000"/>
                </a:solidFill>
                <a:latin typeface="Calibri Light" panose="020F0302020204030204"/>
                <a:ea typeface="+mj-ea"/>
                <a:cs typeface="Calibri" panose="020F0502020204030204" pitchFamily="34" charset="0"/>
              </a:rPr>
              <a:t>להיכנס</a:t>
            </a:r>
            <a:r>
              <a:rPr lang="he-IL" sz="2800" b="1" dirty="0">
                <a:solidFill>
                  <a:srgbClr val="00B050"/>
                </a:solidFill>
                <a:latin typeface="Calibri Light" panose="020F0302020204030204"/>
                <a:ea typeface="+mj-ea"/>
                <a:cs typeface="Calibri" panose="020F0502020204030204" pitchFamily="34" charset="0"/>
              </a:rPr>
              <a:t> עם אוכל לחדר מחשבים</a:t>
            </a:r>
            <a:r>
              <a:rPr lang="he-IL" sz="2800" b="1" dirty="0">
                <a:solidFill>
                  <a:srgbClr val="FF0000"/>
                </a:solidFill>
                <a:latin typeface="Calibri Light" panose="020F0302020204030204"/>
                <a:ea typeface="+mj-ea"/>
                <a:cs typeface="Calibri" panose="020F0502020204030204" pitchFamily="34" charset="0"/>
              </a:rPr>
              <a:t>!</a:t>
            </a:r>
            <a:endParaRPr lang="he-IL" sz="2800" b="1" dirty="0">
              <a:solidFill>
                <a:srgbClr val="FF0000"/>
              </a:solidFill>
              <a:cs typeface="Calibri" panose="020F0502020204030204" pitchFamily="34" charset="0"/>
            </a:endParaRPr>
          </a:p>
        </p:txBody>
      </p:sp>
      <p:sp>
        <p:nvSpPr>
          <p:cNvPr id="15" name="משושה 14">
            <a:extLst>
              <a:ext uri="{FF2B5EF4-FFF2-40B4-BE49-F238E27FC236}">
                <a16:creationId xmlns:a16="http://schemas.microsoft.com/office/drawing/2014/main" id="{527D8B36-5EC4-4134-B610-9147A38C99A1}"/>
              </a:ext>
            </a:extLst>
          </p:cNvPr>
          <p:cNvSpPr/>
          <p:nvPr/>
        </p:nvSpPr>
        <p:spPr>
          <a:xfrm>
            <a:off x="687946" y="2883875"/>
            <a:ext cx="3049160" cy="263617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אל </a:t>
            </a:r>
            <a:r>
              <a:rPr lang="he-IL" sz="2800" b="1" dirty="0">
                <a:solidFill>
                  <a:srgbClr val="FF0000"/>
                </a:solidFill>
                <a:latin typeface="Calibri Light" panose="020F0302020204030204"/>
                <a:ea typeface="+mj-ea"/>
                <a:cs typeface="Calibri" panose="020F0502020204030204" pitchFamily="34" charset="0"/>
              </a:rPr>
              <a:t>תלבין </a:t>
            </a:r>
            <a:r>
              <a:rPr lang="he-IL" sz="2800" b="1" dirty="0">
                <a:solidFill>
                  <a:srgbClr val="00B050"/>
                </a:solidFill>
                <a:latin typeface="Calibri Light" panose="020F0302020204030204"/>
                <a:ea typeface="+mj-ea"/>
                <a:cs typeface="Calibri" panose="020F0502020204030204" pitchFamily="34" charset="0"/>
              </a:rPr>
              <a:t>פני חברך ברבים</a:t>
            </a:r>
            <a:r>
              <a:rPr lang="he-IL" sz="2800" b="1" dirty="0">
                <a:solidFill>
                  <a:srgbClr val="FF0000"/>
                </a:solidFill>
                <a:latin typeface="Calibri Light" panose="020F0302020204030204"/>
                <a:ea typeface="+mj-ea"/>
                <a:cs typeface="Calibri" panose="020F0502020204030204" pitchFamily="34" charset="0"/>
              </a:rPr>
              <a:t>!</a:t>
            </a:r>
          </a:p>
        </p:txBody>
      </p:sp>
      <p:sp>
        <p:nvSpPr>
          <p:cNvPr id="18" name="תיבת טקסט 17">
            <a:extLst>
              <a:ext uri="{FF2B5EF4-FFF2-40B4-BE49-F238E27FC236}">
                <a16:creationId xmlns:a16="http://schemas.microsoft.com/office/drawing/2014/main" id="{4B3C6673-52FA-49B9-85BD-B1FE7EC53E08}"/>
              </a:ext>
            </a:extLst>
          </p:cNvPr>
          <p:cNvSpPr txBox="1"/>
          <p:nvPr/>
        </p:nvSpPr>
        <p:spPr>
          <a:xfrm>
            <a:off x="4860375" y="3883397"/>
            <a:ext cx="2859271" cy="523220"/>
          </a:xfrm>
          <a:prstGeom prst="rect">
            <a:avLst/>
          </a:prstGeom>
          <a:noFill/>
        </p:spPr>
        <p:txBody>
          <a:bodyPr wrap="square" rtlCol="1">
            <a:spAutoFit/>
          </a:bodyPr>
          <a:lstStyle/>
          <a:p>
            <a:r>
              <a:rPr lang="he-IL" sz="2800" dirty="0">
                <a:solidFill>
                  <a:schemeClr val="bg1"/>
                </a:solidFill>
                <a:cs typeface="Calibri" panose="020F0502020204030204" pitchFamily="34" charset="0"/>
              </a:rPr>
              <a:t>כללי אל תעשה!</a:t>
            </a:r>
          </a:p>
        </p:txBody>
      </p:sp>
      <p:sp>
        <p:nvSpPr>
          <p:cNvPr id="6" name="חץ: סוגר זוויתי 3">
            <a:extLst>
              <a:ext uri="{FF2B5EF4-FFF2-40B4-BE49-F238E27FC236}">
                <a16:creationId xmlns:a16="http://schemas.microsoft.com/office/drawing/2014/main" id="{B6B5815D-F181-4554-88E9-9A78AFF110F8}"/>
              </a:ext>
            </a:extLst>
          </p:cNvPr>
          <p:cNvSpPr/>
          <p:nvPr/>
        </p:nvSpPr>
        <p:spPr>
          <a:xfrm>
            <a:off x="4382843" y="1715903"/>
            <a:ext cx="3809687" cy="103749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cs typeface="Calibri" panose="020F0502020204030204" pitchFamily="34" charset="0"/>
              </a:rPr>
              <a:t>כללי אל תעשה!</a:t>
            </a:r>
            <a:endParaRPr lang="he-IL" b="1" dirty="0">
              <a:solidFill>
                <a:schemeClr val="tx1"/>
              </a:solidFill>
              <a:cs typeface="Calibri" panose="020F0502020204030204" pitchFamily="34" charset="0"/>
            </a:endParaRPr>
          </a:p>
        </p:txBody>
      </p:sp>
    </p:spTree>
    <p:extLst>
      <p:ext uri="{BB962C8B-B14F-4D97-AF65-F5344CB8AC3E}">
        <p14:creationId xmlns:p14="http://schemas.microsoft.com/office/powerpoint/2010/main" val="63172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27" y="2642874"/>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21223" y="3172824"/>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9788" y="753105"/>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שושה 5">
            <a:extLst>
              <a:ext uri="{FF2B5EF4-FFF2-40B4-BE49-F238E27FC236}">
                <a16:creationId xmlns:a16="http://schemas.microsoft.com/office/drawing/2014/main" id="{FD8EE894-F934-4DAD-B197-0C7352B20F0C}"/>
              </a:ext>
            </a:extLst>
          </p:cNvPr>
          <p:cNvSpPr/>
          <p:nvPr/>
        </p:nvSpPr>
        <p:spPr>
          <a:xfrm>
            <a:off x="7021439" y="836614"/>
            <a:ext cx="2637692" cy="1905207"/>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b="1" dirty="0">
              <a:solidFill>
                <a:srgbClr val="0070C0"/>
              </a:solidFill>
              <a:latin typeface="Calibri Light" panose="020F0302020204030204"/>
              <a:ea typeface="+mj-ea"/>
              <a:cs typeface="Calibri" panose="020F0502020204030204" pitchFamily="34" charset="0"/>
            </a:endParaRPr>
          </a:p>
          <a:p>
            <a:pPr algn="ctr"/>
            <a:r>
              <a:rPr lang="he-IL" sz="2800" b="1" dirty="0">
                <a:solidFill>
                  <a:srgbClr val="00B050"/>
                </a:solidFill>
                <a:latin typeface="Calibri Light" panose="020F0302020204030204"/>
                <a:ea typeface="+mj-ea"/>
                <a:cs typeface="Calibri" panose="020F0502020204030204" pitchFamily="34" charset="0"/>
              </a:rPr>
              <a:t>חובה </a:t>
            </a:r>
            <a:r>
              <a:rPr lang="he-IL" sz="2800" b="1" dirty="0">
                <a:solidFill>
                  <a:srgbClr val="FF0000"/>
                </a:solidFill>
                <a:latin typeface="Calibri Light" panose="020F0302020204030204"/>
                <a:ea typeface="+mj-ea"/>
                <a:cs typeface="Calibri" panose="020F0502020204030204" pitchFamily="34" charset="0"/>
              </a:rPr>
              <a:t>לחגור</a:t>
            </a:r>
            <a:r>
              <a:rPr lang="he-IL" sz="2800" b="1" dirty="0">
                <a:solidFill>
                  <a:srgbClr val="00B050"/>
                </a:solidFill>
                <a:latin typeface="Calibri Light" panose="020F0302020204030204"/>
                <a:ea typeface="+mj-ea"/>
                <a:cs typeface="Calibri" panose="020F0502020204030204" pitchFamily="34" charset="0"/>
              </a:rPr>
              <a:t> חגורת בטיחות במכונית</a:t>
            </a:r>
            <a:r>
              <a:rPr lang="he-IL" sz="2800" b="1" dirty="0">
                <a:solidFill>
                  <a:srgbClr val="FF0000"/>
                </a:solidFill>
                <a:latin typeface="Calibri Light" panose="020F0302020204030204"/>
                <a:ea typeface="+mj-ea"/>
                <a:cs typeface="Calibri" panose="020F0502020204030204" pitchFamily="34" charset="0"/>
              </a:rPr>
              <a:t>!</a:t>
            </a:r>
            <a:r>
              <a:rPr lang="he-IL" sz="2800" b="1" dirty="0">
                <a:solidFill>
                  <a:srgbClr val="00B050"/>
                </a:solidFill>
                <a:latin typeface="Calibri Light" panose="020F0302020204030204"/>
                <a:ea typeface="+mj-ea"/>
                <a:cs typeface="Calibri" panose="020F0502020204030204" pitchFamily="34" charset="0"/>
              </a:rPr>
              <a:t/>
            </a:r>
            <a:br>
              <a:rPr lang="he-IL" sz="2800" b="1" dirty="0">
                <a:solidFill>
                  <a:srgbClr val="00B050"/>
                </a:solidFill>
                <a:latin typeface="Calibri Light" panose="020F0302020204030204"/>
                <a:ea typeface="+mj-ea"/>
                <a:cs typeface="Calibri" panose="020F0502020204030204" pitchFamily="34" charset="0"/>
              </a:rPr>
            </a:br>
            <a:endParaRPr lang="he-IL" sz="2800" b="1" dirty="0">
              <a:solidFill>
                <a:srgbClr val="00B050"/>
              </a:solidFill>
              <a:cs typeface="Calibri" panose="020F0502020204030204" pitchFamily="34" charset="0"/>
            </a:endParaRPr>
          </a:p>
        </p:txBody>
      </p:sp>
      <p:sp>
        <p:nvSpPr>
          <p:cNvPr id="7" name="משושה 6">
            <a:extLst>
              <a:ext uri="{FF2B5EF4-FFF2-40B4-BE49-F238E27FC236}">
                <a16:creationId xmlns:a16="http://schemas.microsoft.com/office/drawing/2014/main" id="{89F6FB05-BB66-4B37-B0FF-9020CA4FD3DA}"/>
              </a:ext>
            </a:extLst>
          </p:cNvPr>
          <p:cNvSpPr/>
          <p:nvPr/>
        </p:nvSpPr>
        <p:spPr>
          <a:xfrm>
            <a:off x="8291583" y="3182446"/>
            <a:ext cx="3053357" cy="2196171"/>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b="1" dirty="0">
              <a:solidFill>
                <a:schemeClr val="accent6">
                  <a:lumMod val="75000"/>
                </a:schemeClr>
              </a:solidFill>
              <a:latin typeface="Calibri Light" panose="020F0302020204030204"/>
              <a:ea typeface="+mj-ea"/>
              <a:cs typeface="Calibri" panose="020F0502020204030204" pitchFamily="34" charset="0"/>
            </a:endParaRPr>
          </a:p>
          <a:p>
            <a:pPr algn="ctr"/>
            <a:r>
              <a:rPr lang="he-IL" sz="2800" b="1" dirty="0">
                <a:solidFill>
                  <a:srgbClr val="00B050"/>
                </a:solidFill>
                <a:latin typeface="Calibri Light" panose="020F0302020204030204"/>
                <a:ea typeface="+mj-ea"/>
                <a:cs typeface="Calibri" panose="020F0502020204030204" pitchFamily="34" charset="0"/>
              </a:rPr>
              <a:t>יש </a:t>
            </a:r>
            <a:r>
              <a:rPr lang="he-IL" sz="2800" b="1" dirty="0">
                <a:solidFill>
                  <a:srgbClr val="FF0000"/>
                </a:solidFill>
                <a:latin typeface="Calibri Light" panose="020F0302020204030204"/>
                <a:ea typeface="+mj-ea"/>
                <a:cs typeface="Calibri" panose="020F0502020204030204" pitchFamily="34" charset="0"/>
              </a:rPr>
              <a:t>להגיע </a:t>
            </a:r>
            <a:r>
              <a:rPr lang="he-IL" sz="2800" b="1" dirty="0">
                <a:solidFill>
                  <a:srgbClr val="00B050"/>
                </a:solidFill>
                <a:latin typeface="Calibri Light" panose="020F0302020204030204"/>
                <a:ea typeface="+mj-ea"/>
                <a:cs typeface="Calibri" panose="020F0502020204030204" pitchFamily="34" charset="0"/>
              </a:rPr>
              <a:t>למגרשים על פי הימים שנקבעו לאורך השבוע</a:t>
            </a:r>
            <a:r>
              <a:rPr lang="he-IL" sz="2800" b="1" dirty="0">
                <a:solidFill>
                  <a:srgbClr val="FF0000"/>
                </a:solidFill>
                <a:latin typeface="Calibri Light" panose="020F0302020204030204"/>
                <a:ea typeface="+mj-ea"/>
                <a:cs typeface="Calibri" panose="020F0502020204030204" pitchFamily="34" charset="0"/>
              </a:rPr>
              <a:t>!</a:t>
            </a:r>
            <a:endParaRPr lang="he-IL" sz="2800" b="1" dirty="0">
              <a:solidFill>
                <a:srgbClr val="FF0000"/>
              </a:solidFill>
              <a:cs typeface="Calibri" panose="020F0502020204030204" pitchFamily="34" charset="0"/>
            </a:endParaRPr>
          </a:p>
          <a:p>
            <a:pPr algn="ctr"/>
            <a:endParaRPr lang="he-IL" sz="2800" b="1" dirty="0">
              <a:solidFill>
                <a:srgbClr val="0070C0"/>
              </a:solidFill>
              <a:latin typeface="Calibri Light" panose="020F0302020204030204"/>
              <a:ea typeface="+mj-ea"/>
              <a:cs typeface="Calibri" panose="020F0502020204030204" pitchFamily="34" charset="0"/>
            </a:endParaRPr>
          </a:p>
        </p:txBody>
      </p:sp>
      <p:sp>
        <p:nvSpPr>
          <p:cNvPr id="8" name="משושה 7">
            <a:extLst>
              <a:ext uri="{FF2B5EF4-FFF2-40B4-BE49-F238E27FC236}">
                <a16:creationId xmlns:a16="http://schemas.microsoft.com/office/drawing/2014/main" id="{1154C3A0-5EAB-46ED-B815-A8E5C01868AF}"/>
              </a:ext>
            </a:extLst>
          </p:cNvPr>
          <p:cNvSpPr/>
          <p:nvPr/>
        </p:nvSpPr>
        <p:spPr>
          <a:xfrm>
            <a:off x="5170562" y="4474329"/>
            <a:ext cx="2637692" cy="1905206"/>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יש </a:t>
            </a:r>
            <a:r>
              <a:rPr lang="he-IL" sz="2800" b="1" dirty="0">
                <a:solidFill>
                  <a:srgbClr val="FF0000"/>
                </a:solidFill>
                <a:latin typeface="Calibri Light" panose="020F0302020204030204"/>
                <a:ea typeface="+mj-ea"/>
                <a:cs typeface="Calibri" panose="020F0502020204030204" pitchFamily="34" charset="0"/>
              </a:rPr>
              <a:t>לאפשר </a:t>
            </a:r>
            <a:r>
              <a:rPr lang="he-IL" sz="2800" b="1" dirty="0">
                <a:solidFill>
                  <a:srgbClr val="00B050"/>
                </a:solidFill>
                <a:latin typeface="Calibri Light" panose="020F0302020204030204"/>
                <a:ea typeface="+mj-ea"/>
                <a:cs typeface="Calibri" panose="020F0502020204030204" pitchFamily="34" charset="0"/>
              </a:rPr>
              <a:t>לדובר לומר את דבריו ללא הפרעה</a:t>
            </a:r>
            <a:r>
              <a:rPr lang="he-IL" sz="2800" b="1" dirty="0">
                <a:solidFill>
                  <a:srgbClr val="FF0000"/>
                </a:solidFill>
                <a:latin typeface="Calibri Light" panose="020F0302020204030204"/>
                <a:ea typeface="+mj-ea"/>
                <a:cs typeface="Calibri" panose="020F0502020204030204" pitchFamily="34" charset="0"/>
              </a:rPr>
              <a:t>!</a:t>
            </a:r>
          </a:p>
        </p:txBody>
      </p:sp>
      <p:sp>
        <p:nvSpPr>
          <p:cNvPr id="9" name="משושה 8">
            <a:extLst>
              <a:ext uri="{FF2B5EF4-FFF2-40B4-BE49-F238E27FC236}">
                <a16:creationId xmlns:a16="http://schemas.microsoft.com/office/drawing/2014/main" id="{7D1CF3E0-E936-47F2-95D7-2872AA3336EB}"/>
              </a:ext>
            </a:extLst>
          </p:cNvPr>
          <p:cNvSpPr/>
          <p:nvPr/>
        </p:nvSpPr>
        <p:spPr>
          <a:xfrm>
            <a:off x="2121402" y="744909"/>
            <a:ext cx="3049160" cy="215184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אל </a:t>
            </a:r>
            <a:r>
              <a:rPr lang="he-IL" sz="2800" b="1" dirty="0">
                <a:solidFill>
                  <a:srgbClr val="FF0000"/>
                </a:solidFill>
                <a:latin typeface="Calibri Light" panose="020F0302020204030204"/>
                <a:ea typeface="+mj-ea"/>
                <a:cs typeface="Calibri" panose="020F0502020204030204" pitchFamily="34" charset="0"/>
              </a:rPr>
              <a:t>תלבין </a:t>
            </a:r>
            <a:r>
              <a:rPr lang="he-IL" sz="2800" b="1" dirty="0">
                <a:solidFill>
                  <a:srgbClr val="00B050"/>
                </a:solidFill>
                <a:latin typeface="Calibri Light" panose="020F0302020204030204"/>
                <a:ea typeface="+mj-ea"/>
                <a:cs typeface="Calibri" panose="020F0502020204030204" pitchFamily="34" charset="0"/>
              </a:rPr>
              <a:t>פני חברך ברבים</a:t>
            </a:r>
            <a:r>
              <a:rPr lang="he-IL" sz="2800" b="1" dirty="0">
                <a:solidFill>
                  <a:srgbClr val="FF0000"/>
                </a:solidFill>
                <a:latin typeface="Calibri Light" panose="020F0302020204030204"/>
                <a:ea typeface="+mj-ea"/>
                <a:cs typeface="Calibri" panose="020F0502020204030204" pitchFamily="34" charset="0"/>
              </a:rPr>
              <a:t>!</a:t>
            </a:r>
          </a:p>
        </p:txBody>
      </p:sp>
      <p:sp>
        <p:nvSpPr>
          <p:cNvPr id="10" name="משושה 9">
            <a:extLst>
              <a:ext uri="{FF2B5EF4-FFF2-40B4-BE49-F238E27FC236}">
                <a16:creationId xmlns:a16="http://schemas.microsoft.com/office/drawing/2014/main" id="{944F899C-BCFA-47D4-9D99-E4BDF7109E16}"/>
              </a:ext>
            </a:extLst>
          </p:cNvPr>
          <p:cNvSpPr/>
          <p:nvPr/>
        </p:nvSpPr>
        <p:spPr>
          <a:xfrm>
            <a:off x="938210" y="3226775"/>
            <a:ext cx="3086475" cy="215184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solidFill>
                  <a:srgbClr val="00B050"/>
                </a:solidFill>
                <a:latin typeface="Calibri Light" panose="020F0302020204030204"/>
                <a:ea typeface="+mj-ea"/>
                <a:cs typeface="Calibri" panose="020F0502020204030204" pitchFamily="34" charset="0"/>
              </a:rPr>
              <a:t>אסור </a:t>
            </a:r>
            <a:r>
              <a:rPr lang="he-IL" sz="2800" b="1" dirty="0">
                <a:solidFill>
                  <a:srgbClr val="FF0000"/>
                </a:solidFill>
                <a:latin typeface="Calibri Light" panose="020F0302020204030204"/>
                <a:ea typeface="+mj-ea"/>
                <a:cs typeface="Calibri" panose="020F0502020204030204" pitchFamily="34" charset="0"/>
              </a:rPr>
              <a:t>להיכנס</a:t>
            </a:r>
            <a:r>
              <a:rPr lang="he-IL" sz="2800" b="1" dirty="0">
                <a:solidFill>
                  <a:srgbClr val="00B050"/>
                </a:solidFill>
                <a:latin typeface="Calibri Light" panose="020F0302020204030204"/>
                <a:ea typeface="+mj-ea"/>
                <a:cs typeface="Calibri" panose="020F0502020204030204" pitchFamily="34" charset="0"/>
              </a:rPr>
              <a:t> עם אוכל לחדר מחשבים</a:t>
            </a:r>
            <a:r>
              <a:rPr lang="he-IL" sz="2800" b="1" dirty="0">
                <a:solidFill>
                  <a:srgbClr val="FF0000"/>
                </a:solidFill>
                <a:latin typeface="Calibri Light" panose="020F0302020204030204"/>
                <a:ea typeface="+mj-ea"/>
                <a:cs typeface="Calibri" panose="020F0502020204030204" pitchFamily="34" charset="0"/>
              </a:rPr>
              <a:t>!</a:t>
            </a:r>
            <a:endParaRPr lang="he-IL" sz="2800" b="1" dirty="0">
              <a:solidFill>
                <a:srgbClr val="FF0000"/>
              </a:solidFill>
              <a:cs typeface="Calibri" panose="020F0502020204030204" pitchFamily="34" charset="0"/>
            </a:endParaRPr>
          </a:p>
        </p:txBody>
      </p:sp>
      <p:sp>
        <p:nvSpPr>
          <p:cNvPr id="14" name="תיבת טקסט 13">
            <a:extLst>
              <a:ext uri="{FF2B5EF4-FFF2-40B4-BE49-F238E27FC236}">
                <a16:creationId xmlns:a16="http://schemas.microsoft.com/office/drawing/2014/main" id="{F7075D7A-8F4F-471F-92C9-F5FBB466EC57}"/>
              </a:ext>
            </a:extLst>
          </p:cNvPr>
          <p:cNvSpPr txBox="1"/>
          <p:nvPr/>
        </p:nvSpPr>
        <p:spPr>
          <a:xfrm>
            <a:off x="4692091" y="2965760"/>
            <a:ext cx="3594634" cy="1323439"/>
          </a:xfrm>
          <a:prstGeom prst="rect">
            <a:avLst/>
          </a:prstGeom>
          <a:noFill/>
        </p:spPr>
        <p:txBody>
          <a:bodyPr wrap="square" rtlCol="1">
            <a:spAutoFit/>
          </a:bodyPr>
          <a:lstStyle/>
          <a:p>
            <a:pPr algn="ctr"/>
            <a:r>
              <a:rPr lang="he-IL" sz="4000" dirty="0">
                <a:solidFill>
                  <a:srgbClr val="FF0000"/>
                </a:solidFill>
                <a:latin typeface="Guttman Yad-Brush" panose="02010401010101010101" pitchFamily="2" charset="-79"/>
                <a:cs typeface="Guttman Yad-Brush" panose="02010401010101010101" pitchFamily="2" charset="-79"/>
              </a:rPr>
              <a:t>מה המשותף לכללים?</a:t>
            </a:r>
          </a:p>
        </p:txBody>
      </p:sp>
    </p:spTree>
    <p:extLst>
      <p:ext uri="{BB962C8B-B14F-4D97-AF65-F5344CB8AC3E}">
        <p14:creationId xmlns:p14="http://schemas.microsoft.com/office/powerpoint/2010/main" val="2288693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1430756"/>
            <a:ext cx="10515600" cy="5055104"/>
          </a:xfrm>
        </p:spPr>
        <p:txBody>
          <a:bodyPr>
            <a:normAutofit fontScale="25000" lnSpcReduction="20000"/>
          </a:bodyPr>
          <a:lstStyle/>
          <a:p>
            <a:pPr fontAlgn="base">
              <a:lnSpc>
                <a:spcPct val="170000"/>
              </a:lnSpc>
            </a:pPr>
            <a:r>
              <a:rPr lang="he-IL" sz="11200" b="1" dirty="0">
                <a:solidFill>
                  <a:srgbClr val="C00000"/>
                </a:solidFill>
              </a:rPr>
              <a:t>לעולם אין </a:t>
            </a:r>
            <a:r>
              <a:rPr lang="he-IL" sz="11200" b="1" dirty="0"/>
              <a:t>לקפוץ קפיצת ראש או קפיצה רגילה, </a:t>
            </a:r>
            <a:r>
              <a:rPr lang="he-IL" sz="11200" b="1" dirty="0">
                <a:solidFill>
                  <a:srgbClr val="C00000"/>
                </a:solidFill>
              </a:rPr>
              <a:t>ולעולם</a:t>
            </a:r>
            <a:r>
              <a:rPr lang="he-IL" sz="11200" b="1" dirty="0"/>
              <a:t> </a:t>
            </a:r>
            <a:r>
              <a:rPr lang="he-IL" sz="11200" b="1" dirty="0">
                <a:solidFill>
                  <a:srgbClr val="C00000"/>
                </a:solidFill>
              </a:rPr>
              <a:t>אין</a:t>
            </a:r>
            <a:r>
              <a:rPr lang="he-IL" sz="11200" b="1" dirty="0"/>
              <a:t> לגלוש מתוך מגלשה אל בריכה הנמצאת מעל פני הקרקע או למאגר מים רדודים כלשהו.</a:t>
            </a:r>
          </a:p>
          <a:p>
            <a:pPr fontAlgn="base">
              <a:lnSpc>
                <a:spcPct val="170000"/>
              </a:lnSpc>
            </a:pPr>
            <a:endParaRPr lang="he-IL" sz="2000" b="1" dirty="0" smtClean="0">
              <a:solidFill>
                <a:srgbClr val="C00000"/>
              </a:solidFill>
            </a:endParaRPr>
          </a:p>
          <a:p>
            <a:pPr fontAlgn="base">
              <a:lnSpc>
                <a:spcPct val="170000"/>
              </a:lnSpc>
            </a:pPr>
            <a:r>
              <a:rPr lang="he-IL" sz="11200" b="1" dirty="0" smtClean="0">
                <a:solidFill>
                  <a:srgbClr val="C00000"/>
                </a:solidFill>
              </a:rPr>
              <a:t>יש </a:t>
            </a:r>
            <a:r>
              <a:rPr lang="he-IL" sz="11200" b="1" dirty="0">
                <a:solidFill>
                  <a:srgbClr val="C00000"/>
                </a:solidFill>
              </a:rPr>
              <a:t>לכסות </a:t>
            </a:r>
            <a:r>
              <a:rPr lang="he-IL" sz="11200" b="1" dirty="0"/>
              <a:t>את הבריכה בכיסוי לבריכה ביתית מתאים המונע גישה לבריכה של ילדים ושל חיות מחמד.</a:t>
            </a:r>
          </a:p>
          <a:p>
            <a:pPr fontAlgn="base">
              <a:lnSpc>
                <a:spcPct val="170000"/>
              </a:lnSpc>
            </a:pPr>
            <a:endParaRPr lang="he-IL" sz="5600" b="1" dirty="0" smtClean="0">
              <a:solidFill>
                <a:srgbClr val="C00000"/>
              </a:solidFill>
            </a:endParaRPr>
          </a:p>
          <a:p>
            <a:pPr fontAlgn="base">
              <a:lnSpc>
                <a:spcPct val="170000"/>
              </a:lnSpc>
            </a:pPr>
            <a:r>
              <a:rPr lang="he-IL" sz="11200" b="1" dirty="0" smtClean="0">
                <a:solidFill>
                  <a:srgbClr val="C00000"/>
                </a:solidFill>
              </a:rPr>
              <a:t>דאגו</a:t>
            </a:r>
            <a:r>
              <a:rPr lang="he-IL" sz="11200" b="1" dirty="0" smtClean="0"/>
              <a:t> </a:t>
            </a:r>
            <a:r>
              <a:rPr lang="he-IL" sz="11200" b="1" dirty="0">
                <a:solidFill>
                  <a:srgbClr val="C00000"/>
                </a:solidFill>
              </a:rPr>
              <a:t>לכך</a:t>
            </a:r>
            <a:r>
              <a:rPr lang="he-IL" sz="11200" b="1" dirty="0"/>
              <a:t> שכל צעצוע, כיסא, שולחן, או כל חפץ אחר שילד יכול לטפס עליו, ימוקם במרחק מטר ורבע לפחות מהבריכ</a:t>
            </a:r>
            <a:r>
              <a:rPr lang="he-IL" sz="9600" b="1" dirty="0"/>
              <a:t>ה.</a:t>
            </a:r>
            <a:br>
              <a:rPr lang="he-IL" sz="9600" b="1" dirty="0"/>
            </a:br>
            <a:endParaRPr lang="he-IL" b="1" dirty="0"/>
          </a:p>
          <a:p>
            <a:pPr fontAlgn="base">
              <a:lnSpc>
                <a:spcPct val="170000"/>
              </a:lnSpc>
            </a:pPr>
            <a:r>
              <a:rPr lang="he-IL" dirty="0"/>
              <a:t/>
            </a:r>
            <a:br>
              <a:rPr lang="he-IL" dirty="0"/>
            </a:br>
            <a:endParaRPr lang="he-IL" dirty="0"/>
          </a:p>
        </p:txBody>
      </p:sp>
      <p:sp>
        <p:nvSpPr>
          <p:cNvPr id="4" name="תיבת טקסט 7">
            <a:extLst>
              <a:ext uri="{FF2B5EF4-FFF2-40B4-BE49-F238E27FC236}">
                <a16:creationId xmlns:a16="http://schemas.microsoft.com/office/drawing/2014/main" id="{2F36BD35-F3CD-4F68-92B8-6667D5E86CC5}"/>
              </a:ext>
            </a:extLst>
          </p:cNvPr>
          <p:cNvSpPr txBox="1"/>
          <p:nvPr/>
        </p:nvSpPr>
        <p:spPr>
          <a:xfrm>
            <a:off x="2268415" y="374334"/>
            <a:ext cx="8053753" cy="830997"/>
          </a:xfrm>
          <a:prstGeom prst="rect">
            <a:avLst/>
          </a:prstGeom>
          <a:noFill/>
        </p:spPr>
        <p:txBody>
          <a:bodyPr wrap="square" rtlCol="1">
            <a:spAutoFit/>
          </a:bodyPr>
          <a:lstStyle/>
          <a:p>
            <a:pPr algn="ctr"/>
            <a:r>
              <a:rPr lang="he-IL" sz="4800" dirty="0">
                <a:solidFill>
                  <a:srgbClr val="0070C0"/>
                </a:solidFill>
                <a:latin typeface="Guttman Yad-Brush" panose="02010401010101010101" pitchFamily="2" charset="-79"/>
                <a:cs typeface="Guttman Yad-Brush" panose="02010401010101010101" pitchFamily="2" charset="-79"/>
              </a:rPr>
              <a:t>כללים בבריכה</a:t>
            </a:r>
          </a:p>
        </p:txBody>
      </p:sp>
      <p:sp>
        <p:nvSpPr>
          <p:cNvPr id="5" name="מלבן מעוגל 4"/>
          <p:cNvSpPr/>
          <p:nvPr/>
        </p:nvSpPr>
        <p:spPr>
          <a:xfrm>
            <a:off x="1178169" y="1430756"/>
            <a:ext cx="10175631" cy="12069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מלבן מעוגל 5"/>
          <p:cNvSpPr/>
          <p:nvPr/>
        </p:nvSpPr>
        <p:spPr>
          <a:xfrm>
            <a:off x="1178167" y="4934875"/>
            <a:ext cx="10175631" cy="13780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מלבן מעוגל 6"/>
          <p:cNvSpPr/>
          <p:nvPr/>
        </p:nvSpPr>
        <p:spPr>
          <a:xfrm>
            <a:off x="1207475" y="2974625"/>
            <a:ext cx="10175631" cy="13780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extLst>
      <p:ext uri="{BB962C8B-B14F-4D97-AF65-F5344CB8AC3E}">
        <p14:creationId xmlns:p14="http://schemas.microsoft.com/office/powerpoint/2010/main" val="3928204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32690" y="1430757"/>
            <a:ext cx="10515600" cy="2754382"/>
          </a:xfrm>
        </p:spPr>
        <p:txBody>
          <a:bodyPr>
            <a:normAutofit fontScale="25000" lnSpcReduction="20000"/>
          </a:bodyPr>
          <a:lstStyle/>
          <a:p>
            <a:pPr fontAlgn="base">
              <a:lnSpc>
                <a:spcPct val="170000"/>
              </a:lnSpc>
            </a:pPr>
            <a:r>
              <a:rPr lang="he-IL" sz="11200" b="1" dirty="0">
                <a:solidFill>
                  <a:srgbClr val="C00000"/>
                </a:solidFill>
              </a:rPr>
              <a:t>לעולם אין </a:t>
            </a:r>
            <a:r>
              <a:rPr lang="he-IL" sz="11200" b="1" dirty="0"/>
              <a:t>לקפוץ קפיצת ראש או קפיצה רגילה</a:t>
            </a:r>
            <a:r>
              <a:rPr lang="he-IL" sz="11200" b="1" dirty="0">
                <a:solidFill>
                  <a:srgbClr val="C00000"/>
                </a:solidFill>
              </a:rPr>
              <a:t>!</a:t>
            </a:r>
          </a:p>
          <a:p>
            <a:pPr fontAlgn="base">
              <a:lnSpc>
                <a:spcPct val="170000"/>
              </a:lnSpc>
            </a:pPr>
            <a:r>
              <a:rPr lang="he-IL" sz="11200" b="1" dirty="0">
                <a:solidFill>
                  <a:srgbClr val="C00000"/>
                </a:solidFill>
              </a:rPr>
              <a:t>מומלץ</a:t>
            </a:r>
            <a:r>
              <a:rPr lang="he-IL" sz="11200" b="1" dirty="0"/>
              <a:t> </a:t>
            </a:r>
            <a:r>
              <a:rPr lang="he-IL" sz="11200" b="1" dirty="0">
                <a:solidFill>
                  <a:srgbClr val="C00000"/>
                </a:solidFill>
              </a:rPr>
              <a:t>לא</a:t>
            </a:r>
            <a:r>
              <a:rPr lang="he-IL" sz="11200" b="1" dirty="0"/>
              <a:t> לקפוץ קפיצת ראש או קפיצה רגילה</a:t>
            </a:r>
            <a:r>
              <a:rPr lang="he-IL" sz="11200" b="1" dirty="0">
                <a:solidFill>
                  <a:srgbClr val="FF0000"/>
                </a:solidFill>
              </a:rPr>
              <a:t>.</a:t>
            </a:r>
            <a:endParaRPr lang="en-US" sz="11200" b="1" dirty="0">
              <a:solidFill>
                <a:srgbClr val="FF0000"/>
              </a:solidFill>
              <a:cs typeface="+mn-cs"/>
            </a:endParaRPr>
          </a:p>
          <a:p>
            <a:pPr fontAlgn="base">
              <a:lnSpc>
                <a:spcPct val="170000"/>
              </a:lnSpc>
            </a:pPr>
            <a:endParaRPr lang="he-IL" sz="11200" b="1" dirty="0"/>
          </a:p>
          <a:p>
            <a:pPr fontAlgn="base">
              <a:lnSpc>
                <a:spcPct val="170000"/>
              </a:lnSpc>
            </a:pPr>
            <a:r>
              <a:rPr lang="he-IL" sz="11200" b="1" dirty="0"/>
              <a:t/>
            </a:r>
            <a:br>
              <a:rPr lang="he-IL" sz="11200" b="1" dirty="0"/>
            </a:br>
            <a:endParaRPr lang="he-IL" sz="11200" b="1" dirty="0"/>
          </a:p>
          <a:p>
            <a:pPr fontAlgn="base">
              <a:lnSpc>
                <a:spcPct val="170000"/>
              </a:lnSpc>
            </a:pPr>
            <a:r>
              <a:rPr lang="he-IL" sz="9600" b="1" dirty="0"/>
              <a:t/>
            </a:r>
            <a:br>
              <a:rPr lang="he-IL" sz="9600" b="1" dirty="0"/>
            </a:br>
            <a:endParaRPr lang="he-IL" b="1" dirty="0"/>
          </a:p>
          <a:p>
            <a:pPr fontAlgn="base">
              <a:lnSpc>
                <a:spcPct val="170000"/>
              </a:lnSpc>
            </a:pPr>
            <a:r>
              <a:rPr lang="he-IL" dirty="0"/>
              <a:t/>
            </a:r>
            <a:br>
              <a:rPr lang="he-IL" dirty="0"/>
            </a:br>
            <a:endParaRPr lang="he-IL" dirty="0"/>
          </a:p>
        </p:txBody>
      </p:sp>
      <p:sp>
        <p:nvSpPr>
          <p:cNvPr id="4" name="תיבת טקסט 7">
            <a:extLst>
              <a:ext uri="{FF2B5EF4-FFF2-40B4-BE49-F238E27FC236}">
                <a16:creationId xmlns:a16="http://schemas.microsoft.com/office/drawing/2014/main" id="{2F36BD35-F3CD-4F68-92B8-6667D5E86CC5}"/>
              </a:ext>
            </a:extLst>
          </p:cNvPr>
          <p:cNvSpPr txBox="1"/>
          <p:nvPr/>
        </p:nvSpPr>
        <p:spPr>
          <a:xfrm>
            <a:off x="2268415" y="374334"/>
            <a:ext cx="8053753" cy="830997"/>
          </a:xfrm>
          <a:prstGeom prst="rect">
            <a:avLst/>
          </a:prstGeom>
          <a:noFill/>
        </p:spPr>
        <p:txBody>
          <a:bodyPr wrap="square" rtlCol="1">
            <a:spAutoFit/>
          </a:bodyPr>
          <a:lstStyle/>
          <a:p>
            <a:pPr algn="ctr"/>
            <a:r>
              <a:rPr lang="he-IL" sz="4800" dirty="0">
                <a:solidFill>
                  <a:srgbClr val="0070C0"/>
                </a:solidFill>
                <a:latin typeface="Guttman Yad-Brush" panose="02010401010101010101" pitchFamily="2" charset="-79"/>
                <a:cs typeface="Guttman Yad-Brush" panose="02010401010101010101" pitchFamily="2" charset="-79"/>
              </a:rPr>
              <a:t>כללים לרחצה בבריכה</a:t>
            </a:r>
          </a:p>
        </p:txBody>
      </p:sp>
      <p:sp>
        <p:nvSpPr>
          <p:cNvPr id="5" name="מלבן מעוגל 4"/>
          <p:cNvSpPr/>
          <p:nvPr/>
        </p:nvSpPr>
        <p:spPr>
          <a:xfrm>
            <a:off x="1178169" y="1430756"/>
            <a:ext cx="10175631" cy="17344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מלבן מעוגל 7"/>
          <p:cNvSpPr/>
          <p:nvPr/>
        </p:nvSpPr>
        <p:spPr>
          <a:xfrm>
            <a:off x="1178169" y="3839804"/>
            <a:ext cx="10304585" cy="19966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2800" b="1" dirty="0">
                <a:solidFill>
                  <a:srgbClr val="C00000"/>
                </a:solidFill>
                <a:cs typeface="Calibri" panose="020F0502020204030204" pitchFamily="34" charset="0"/>
              </a:rPr>
              <a:t>לעולם</a:t>
            </a:r>
            <a:r>
              <a:rPr lang="he-IL" sz="2800" b="1" dirty="0">
                <a:cs typeface="Calibri" panose="020F0502020204030204" pitchFamily="34" charset="0"/>
              </a:rPr>
              <a:t> </a:t>
            </a:r>
            <a:r>
              <a:rPr lang="he-IL" sz="2800" b="1" dirty="0">
                <a:solidFill>
                  <a:srgbClr val="C00000"/>
                </a:solidFill>
                <a:cs typeface="Calibri" panose="020F0502020204030204" pitchFamily="34" charset="0"/>
              </a:rPr>
              <a:t>אין</a:t>
            </a:r>
            <a:r>
              <a:rPr lang="he-IL" sz="2800" b="1" dirty="0">
                <a:cs typeface="Calibri" panose="020F0502020204030204" pitchFamily="34" charset="0"/>
              </a:rPr>
              <a:t> </a:t>
            </a:r>
            <a:r>
              <a:rPr lang="he-IL" sz="2800" b="1" dirty="0">
                <a:solidFill>
                  <a:schemeClr val="tx1"/>
                </a:solidFill>
                <a:cs typeface="Calibri" panose="020F0502020204030204" pitchFamily="34" charset="0"/>
              </a:rPr>
              <a:t>לגלוש מתוך מגלשה אל בריכה הנמצאת מעל פני הקרקע או למאגר מים רדודים כלשהו</a:t>
            </a:r>
            <a:r>
              <a:rPr lang="he-IL" sz="2800" b="1" dirty="0">
                <a:solidFill>
                  <a:srgbClr val="FF0000"/>
                </a:solidFill>
                <a:cs typeface="Calibri" panose="020F0502020204030204" pitchFamily="34" charset="0"/>
              </a:rPr>
              <a:t>!</a:t>
            </a:r>
          </a:p>
          <a:p>
            <a:pPr algn="r"/>
            <a:r>
              <a:rPr lang="he-IL" sz="2800" b="1" dirty="0" smtClean="0">
                <a:solidFill>
                  <a:srgbClr val="C00000"/>
                </a:solidFill>
                <a:cs typeface="Calibri" panose="020F0502020204030204" pitchFamily="34" charset="0"/>
              </a:rPr>
              <a:t>יש</a:t>
            </a:r>
            <a:r>
              <a:rPr lang="he-IL" sz="2800" b="1" dirty="0" smtClean="0">
                <a:cs typeface="Calibri" panose="020F0502020204030204" pitchFamily="34" charset="0"/>
              </a:rPr>
              <a:t> </a:t>
            </a:r>
            <a:r>
              <a:rPr lang="he-IL" sz="2800" b="1" dirty="0">
                <a:solidFill>
                  <a:srgbClr val="C00000"/>
                </a:solidFill>
                <a:cs typeface="Calibri" panose="020F0502020204030204" pitchFamily="34" charset="0"/>
              </a:rPr>
              <a:t>להימנע</a:t>
            </a:r>
            <a:r>
              <a:rPr lang="he-IL" sz="2800" b="1" dirty="0">
                <a:cs typeface="Calibri" panose="020F0502020204030204" pitchFamily="34" charset="0"/>
              </a:rPr>
              <a:t> </a:t>
            </a:r>
            <a:r>
              <a:rPr lang="he-IL" sz="2800" b="1" dirty="0">
                <a:solidFill>
                  <a:schemeClr val="tx1"/>
                </a:solidFill>
                <a:cs typeface="Calibri" panose="020F0502020204030204" pitchFamily="34" charset="0"/>
              </a:rPr>
              <a:t>מגלישה מתוך מגלשה אל בריכה הנמצאת מעל פני הקרקע או למאגר מים רדודים כלשהו</a:t>
            </a:r>
            <a:r>
              <a:rPr lang="he-IL" sz="2800" b="1" dirty="0">
                <a:solidFill>
                  <a:srgbClr val="FF0000"/>
                </a:solidFill>
                <a:cs typeface="Calibri" panose="020F0502020204030204" pitchFamily="34" charset="0"/>
              </a:rPr>
              <a:t>.</a:t>
            </a:r>
            <a:r>
              <a:rPr lang="he-IL" sz="2800" b="1" dirty="0">
                <a:solidFill>
                  <a:schemeClr val="tx1"/>
                </a:solidFill>
                <a:cs typeface="Calibri" panose="020F0502020204030204" pitchFamily="34" charset="0"/>
              </a:rPr>
              <a:t> </a:t>
            </a:r>
            <a:r>
              <a:rPr lang="he-IL" sz="2800" b="1" dirty="0">
                <a:cs typeface="Calibri" panose="020F0502020204030204" pitchFamily="34" charset="0"/>
              </a:rPr>
              <a:t> </a:t>
            </a:r>
          </a:p>
        </p:txBody>
      </p:sp>
    </p:spTree>
    <p:extLst>
      <p:ext uri="{BB962C8B-B14F-4D97-AF65-F5344CB8AC3E}">
        <p14:creationId xmlns:p14="http://schemas.microsoft.com/office/powerpoint/2010/main" val="3188449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2405916"/>
            <a:ext cx="10515600" cy="3608021"/>
          </a:xfrm>
        </p:spPr>
        <p:txBody>
          <a:bodyPr>
            <a:normAutofit/>
          </a:bodyPr>
          <a:lstStyle/>
          <a:p>
            <a:pPr>
              <a:lnSpc>
                <a:spcPct val="150000"/>
              </a:lnSpc>
            </a:pPr>
            <a:r>
              <a:rPr lang="he-IL" b="1" dirty="0">
                <a:solidFill>
                  <a:srgbClr val="C00000"/>
                </a:solidFill>
              </a:rPr>
              <a:t>חשוב</a:t>
            </a:r>
            <a:r>
              <a:rPr lang="he-IL" b="1" dirty="0"/>
              <a:t> להצטייד במפת סימון שבילים מעודכנת, לקרוא את הנחיות השילוט המוצב בשטח בכניסה לשמורה </a:t>
            </a:r>
            <a:r>
              <a:rPr lang="he-IL" b="1" dirty="0">
                <a:solidFill>
                  <a:srgbClr val="C00000"/>
                </a:solidFill>
              </a:rPr>
              <a:t>ולהישמע</a:t>
            </a:r>
            <a:r>
              <a:rPr lang="he-IL" b="1" dirty="0"/>
              <a:t> </a:t>
            </a:r>
            <a:r>
              <a:rPr lang="he-IL" b="1" dirty="0">
                <a:solidFill>
                  <a:srgbClr val="C00000"/>
                </a:solidFill>
              </a:rPr>
              <a:t>להנחיות</a:t>
            </a:r>
            <a:r>
              <a:rPr lang="he-IL" b="1" dirty="0"/>
              <a:t> הפקחים בשטח. </a:t>
            </a:r>
          </a:p>
          <a:p>
            <a:pPr>
              <a:lnSpc>
                <a:spcPct val="150000"/>
              </a:lnSpc>
            </a:pPr>
            <a:r>
              <a:rPr lang="he-IL" b="1" dirty="0">
                <a:solidFill>
                  <a:srgbClr val="C00000"/>
                </a:solidFill>
              </a:rPr>
              <a:t>הקפידו</a:t>
            </a:r>
            <a:r>
              <a:rPr lang="he-IL" b="1" dirty="0"/>
              <a:t> על הליכה בשבילים המסומנים שתוכננו בקפידה, </a:t>
            </a:r>
            <a:r>
              <a:rPr lang="he-IL" b="1" dirty="0">
                <a:solidFill>
                  <a:srgbClr val="C00000"/>
                </a:solidFill>
              </a:rPr>
              <a:t>ואל</a:t>
            </a:r>
            <a:r>
              <a:rPr lang="he-IL" b="1" dirty="0"/>
              <a:t> </a:t>
            </a:r>
            <a:r>
              <a:rPr lang="he-IL" b="1" dirty="0">
                <a:solidFill>
                  <a:srgbClr val="C00000"/>
                </a:solidFill>
              </a:rPr>
              <a:t>תתפתו</a:t>
            </a:r>
            <a:r>
              <a:rPr lang="he-IL" b="1" dirty="0"/>
              <a:t> </a:t>
            </a:r>
            <a:r>
              <a:rPr lang="he-IL" b="1" dirty="0">
                <a:solidFill>
                  <a:srgbClr val="C00000"/>
                </a:solidFill>
              </a:rPr>
              <a:t>לחרוג</a:t>
            </a:r>
            <a:r>
              <a:rPr lang="he-IL" b="1" dirty="0"/>
              <a:t> מהם גם אם נראה לכם שיש מוקד עניין או נוף שכדאי לראות או לגלות. הדבר עלול לגרום לאיבוד הדרך, לפגיעה בטבע ולסיכון חייכם.</a:t>
            </a:r>
          </a:p>
        </p:txBody>
      </p:sp>
      <p:sp>
        <p:nvSpPr>
          <p:cNvPr id="4" name="תיבת טקסט 7">
            <a:extLst>
              <a:ext uri="{FF2B5EF4-FFF2-40B4-BE49-F238E27FC236}">
                <a16:creationId xmlns:a16="http://schemas.microsoft.com/office/drawing/2014/main" id="{2F36BD35-F3CD-4F68-92B8-6667D5E86CC5}"/>
              </a:ext>
            </a:extLst>
          </p:cNvPr>
          <p:cNvSpPr txBox="1">
            <a:spLocks noGrp="1"/>
          </p:cNvSpPr>
          <p:nvPr>
            <p:ph type="title"/>
          </p:nvPr>
        </p:nvSpPr>
        <p:spPr>
          <a:xfrm>
            <a:off x="298938" y="536311"/>
            <a:ext cx="12068908" cy="1440394"/>
          </a:xfrm>
          <a:prstGeom prst="rect">
            <a:avLst/>
          </a:prstGeom>
          <a:noFill/>
        </p:spPr>
        <p:txBody>
          <a:bodyPr wrap="square" rtlCol="1">
            <a:spAutoFit/>
          </a:bodyPr>
          <a:lstStyle/>
          <a:p>
            <a:pPr algn="ctr"/>
            <a:r>
              <a:rPr lang="he-IL" sz="4800" dirty="0">
                <a:solidFill>
                  <a:srgbClr val="0070C0"/>
                </a:solidFill>
                <a:latin typeface="Guttman Yad-Brush" panose="02010401010101010101" pitchFamily="2" charset="-79"/>
                <a:cs typeface="Guttman Yad-Brush" panose="02010401010101010101" pitchFamily="2" charset="-79"/>
              </a:rPr>
              <a:t>כללים למטייל - </a:t>
            </a:r>
            <a:br>
              <a:rPr lang="he-IL" sz="4800" dirty="0">
                <a:solidFill>
                  <a:srgbClr val="0070C0"/>
                </a:solidFill>
                <a:latin typeface="Guttman Yad-Brush" panose="02010401010101010101" pitchFamily="2" charset="-79"/>
                <a:cs typeface="Guttman Yad-Brush" panose="02010401010101010101" pitchFamily="2" charset="-79"/>
              </a:rPr>
            </a:br>
            <a:r>
              <a:rPr lang="he-IL" sz="4800" dirty="0">
                <a:solidFill>
                  <a:srgbClr val="0070C0"/>
                </a:solidFill>
                <a:latin typeface="Guttman Yad-Brush" panose="02010401010101010101" pitchFamily="2" charset="-79"/>
                <a:cs typeface="Guttman Yad-Brush" panose="02010401010101010101" pitchFamily="2" charset="-79"/>
              </a:rPr>
              <a:t> שמורות הטבע והגנים</a:t>
            </a:r>
          </a:p>
        </p:txBody>
      </p:sp>
      <p:pic>
        <p:nvPicPr>
          <p:cNvPr id="5" name="תמונה 4"/>
          <p:cNvPicPr>
            <a:picLocks noChangeAspect="1"/>
          </p:cNvPicPr>
          <p:nvPr/>
        </p:nvPicPr>
        <p:blipFill>
          <a:blip r:embed="rId3"/>
          <a:stretch>
            <a:fillRect/>
          </a:stretch>
        </p:blipFill>
        <p:spPr>
          <a:xfrm>
            <a:off x="587985" y="536311"/>
            <a:ext cx="1590675" cy="1238250"/>
          </a:xfrm>
          <a:prstGeom prst="rect">
            <a:avLst/>
          </a:prstGeom>
        </p:spPr>
      </p:pic>
      <p:sp>
        <p:nvSpPr>
          <p:cNvPr id="6" name="מלבן מעוגל 5"/>
          <p:cNvSpPr/>
          <p:nvPr/>
        </p:nvSpPr>
        <p:spPr>
          <a:xfrm>
            <a:off x="587986" y="2405916"/>
            <a:ext cx="10833222" cy="13780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מלבן מעוגל 6"/>
          <p:cNvSpPr/>
          <p:nvPr/>
        </p:nvSpPr>
        <p:spPr>
          <a:xfrm>
            <a:off x="587986" y="3907008"/>
            <a:ext cx="10833222" cy="20437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extLst>
      <p:ext uri="{BB962C8B-B14F-4D97-AF65-F5344CB8AC3E}">
        <p14:creationId xmlns:p14="http://schemas.microsoft.com/office/powerpoint/2010/main" val="2418760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תיבת טקסט 12">
            <a:extLst>
              <a:ext uri="{FF2B5EF4-FFF2-40B4-BE49-F238E27FC236}">
                <a16:creationId xmlns:a16="http://schemas.microsoft.com/office/drawing/2014/main" id="{2D8C9DDF-4C1C-411E-AC03-44A7ECCC7805}"/>
              </a:ext>
            </a:extLst>
          </p:cNvPr>
          <p:cNvSpPr txBox="1"/>
          <p:nvPr/>
        </p:nvSpPr>
        <p:spPr>
          <a:xfrm>
            <a:off x="6096000" y="1083852"/>
            <a:ext cx="5803557" cy="3970318"/>
          </a:xfrm>
          <a:prstGeom prst="rect">
            <a:avLst/>
          </a:prstGeom>
          <a:noFill/>
        </p:spPr>
        <p:txBody>
          <a:bodyPr wrap="square" rtlCol="1">
            <a:spAutoFit/>
          </a:bodyPr>
          <a:lstStyle/>
          <a:p>
            <a:pPr algn="ctr"/>
            <a:endParaRPr lang="he-IL" sz="2800" dirty="0">
              <a:solidFill>
                <a:srgbClr val="FF0000"/>
              </a:solidFill>
            </a:endParaRPr>
          </a:p>
          <a:p>
            <a:pPr marL="457200" indent="-457200" algn="r" rtl="1">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משפטים קצרים </a:t>
            </a:r>
            <a:r>
              <a:rPr lang="he-IL" sz="2800" dirty="0" smtClean="0">
                <a:latin typeface="Calibri" panose="020F0502020204030204" pitchFamily="34" charset="0"/>
                <a:cs typeface="Calibri" panose="020F0502020204030204" pitchFamily="34" charset="0"/>
              </a:rPr>
              <a:t>וברורים.</a:t>
            </a:r>
            <a:endParaRPr lang="he-IL" sz="2800" dirty="0">
              <a:latin typeface="Calibri" panose="020F0502020204030204" pitchFamily="34" charset="0"/>
              <a:cs typeface="Calibri" panose="020F0502020204030204" pitchFamily="34" charset="0"/>
            </a:endParaRPr>
          </a:p>
          <a:p>
            <a:pPr marL="457200" indent="-457200" algn="r" rtl="1">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סימן פיסוק בסוף </a:t>
            </a:r>
            <a:r>
              <a:rPr lang="he-IL" sz="2800" dirty="0" smtClean="0">
                <a:latin typeface="Calibri" panose="020F0502020204030204" pitchFamily="34" charset="0"/>
                <a:cs typeface="Calibri" panose="020F0502020204030204" pitchFamily="34" charset="0"/>
              </a:rPr>
              <a:t>המשפט.</a:t>
            </a:r>
            <a:endParaRPr lang="he-IL" sz="2800" dirty="0">
              <a:latin typeface="Calibri" panose="020F0502020204030204" pitchFamily="34" charset="0"/>
              <a:cs typeface="Calibri" panose="020F0502020204030204" pitchFamily="34" charset="0"/>
            </a:endParaRPr>
          </a:p>
          <a:p>
            <a:pPr marL="457200" indent="-457200" algn="r" rtl="1">
              <a:lnSpc>
                <a:spcPct val="150000"/>
              </a:lnSpc>
              <a:buFont typeface="Arial" panose="020B0604020202020204" pitchFamily="34" charset="0"/>
              <a:buChar char="•"/>
            </a:pPr>
            <a:r>
              <a:rPr lang="he-IL" sz="2800" dirty="0">
                <a:latin typeface="Calibri" panose="020F0502020204030204" pitchFamily="34" charset="0"/>
                <a:cs typeface="Calibri" panose="020F0502020204030204" pitchFamily="34" charset="0"/>
              </a:rPr>
              <a:t>בחירת ניסוח ופניה בהתאם לכוונה שלנו ככותבים.</a:t>
            </a:r>
          </a:p>
          <a:p>
            <a:pPr algn="ctr"/>
            <a:endParaRPr lang="he-IL" sz="2800" dirty="0"/>
          </a:p>
          <a:p>
            <a:pPr algn="ctr"/>
            <a:r>
              <a:rPr lang="he-IL" sz="2800" dirty="0"/>
              <a:t>  </a:t>
            </a:r>
          </a:p>
        </p:txBody>
      </p:sp>
      <p:pic>
        <p:nvPicPr>
          <p:cNvPr id="11" name="תמונה 10">
            <a:extLst>
              <a:ext uri="{FF2B5EF4-FFF2-40B4-BE49-F238E27FC236}">
                <a16:creationId xmlns:a16="http://schemas.microsoft.com/office/drawing/2014/main" id="{DC93E91E-DCDA-43D7-B135-E3DDE7F7D03D}"/>
              </a:ext>
            </a:extLst>
          </p:cNvPr>
          <p:cNvPicPr>
            <a:picLocks noChangeAspect="1"/>
          </p:cNvPicPr>
          <p:nvPr/>
        </p:nvPicPr>
        <p:blipFill rotWithShape="1">
          <a:blip r:embed="rId5">
            <a:clrChange>
              <a:clrFrom>
                <a:srgbClr val="C8D4E0"/>
              </a:clrFrom>
              <a:clrTo>
                <a:srgbClr val="C8D4E0">
                  <a:alpha val="0"/>
                </a:srgbClr>
              </a:clrTo>
            </a:clrChange>
          </a:blip>
          <a:srcRect l="35039" t="2349" r="35072" b="30152"/>
          <a:stretch/>
        </p:blipFill>
        <p:spPr>
          <a:xfrm>
            <a:off x="599732" y="1141256"/>
            <a:ext cx="5395258" cy="3963337"/>
          </a:xfrm>
          <a:prstGeom prst="rect">
            <a:avLst/>
          </a:prstGeom>
        </p:spPr>
      </p:pic>
      <p:sp>
        <p:nvSpPr>
          <p:cNvPr id="12" name="מלבן 11">
            <a:extLst>
              <a:ext uri="{FF2B5EF4-FFF2-40B4-BE49-F238E27FC236}">
                <a16:creationId xmlns:a16="http://schemas.microsoft.com/office/drawing/2014/main" id="{4FA791FB-8ABD-4543-A0B3-4EA4259F8BAF}"/>
              </a:ext>
            </a:extLst>
          </p:cNvPr>
          <p:cNvSpPr/>
          <p:nvPr/>
        </p:nvSpPr>
        <p:spPr>
          <a:xfrm>
            <a:off x="1463368" y="1610756"/>
            <a:ext cx="3616596" cy="2554545"/>
          </a:xfrm>
          <a:prstGeom prst="rect">
            <a:avLst/>
          </a:prstGeom>
          <a:noFill/>
        </p:spPr>
        <p:txBody>
          <a:bodyPr wrap="square" lIns="91440" tIns="45720" rIns="91440" bIns="45720">
            <a:spAutoFit/>
          </a:bodyPr>
          <a:lstStyle/>
          <a:p>
            <a:pPr algn="ctr"/>
            <a:r>
              <a:rPr lang="he-IL" sz="4000" b="1" dirty="0">
                <a:ln w="0"/>
                <a:solidFill>
                  <a:srgbClr val="0070C0"/>
                </a:solidFill>
                <a:effectLst>
                  <a:outerShdw blurRad="38100" dist="25400" dir="5400000" algn="ctr" rotWithShape="0">
                    <a:srgbClr val="6E747A">
                      <a:alpha val="43000"/>
                    </a:srgbClr>
                  </a:outerShdw>
                </a:effectLst>
                <a:cs typeface="Calibri" panose="020F0502020204030204" pitchFamily="34" charset="0"/>
              </a:rPr>
              <a:t>הציעו שלושה כללי זהירות למטיילים באזור ים המלח.</a:t>
            </a:r>
            <a:endParaRPr lang="he-IL" sz="5400" b="1" cap="none" spc="0" dirty="0">
              <a:ln w="0"/>
              <a:solidFill>
                <a:srgbClr val="0070C0"/>
              </a:solidFill>
              <a:effectLst>
                <a:outerShdw blurRad="38100" dist="25400" dir="5400000" algn="ctr" rotWithShape="0">
                  <a:srgbClr val="6E747A">
                    <a:alpha val="43000"/>
                  </a:srgbClr>
                </a:outerShdw>
              </a:effectLst>
              <a:cs typeface="Calibri" panose="020F0502020204030204" pitchFamily="34" charset="0"/>
            </a:endParaRPr>
          </a:p>
        </p:txBody>
      </p:sp>
      <p:pic>
        <p:nvPicPr>
          <p:cNvPr id="15" name="תמונה 14">
            <a:extLst>
              <a:ext uri="{FF2B5EF4-FFF2-40B4-BE49-F238E27FC236}">
                <a16:creationId xmlns:a16="http://schemas.microsoft.com/office/drawing/2014/main" id="{5EE662B5-6D9B-4DC6-839C-4ECBBEBF2BD2}"/>
              </a:ext>
            </a:extLst>
          </p:cNvPr>
          <p:cNvPicPr>
            <a:picLocks noChangeAspect="1"/>
          </p:cNvPicPr>
          <p:nvPr/>
        </p:nvPicPr>
        <p:blipFill>
          <a:blip r:embed="rId6"/>
          <a:stretch>
            <a:fillRect/>
          </a:stretch>
        </p:blipFill>
        <p:spPr>
          <a:xfrm>
            <a:off x="214828" y="5249476"/>
            <a:ext cx="1341898" cy="934536"/>
          </a:xfrm>
          <a:prstGeom prst="rect">
            <a:avLst/>
          </a:prstGeom>
        </p:spPr>
      </p:pic>
      <p:pic>
        <p:nvPicPr>
          <p:cNvPr id="8" name="5min_final" descr="5min_final">
            <a:hlinkClick r:id="" action="ppaction://media"/>
            <a:extLst>
              <a:ext uri="{FF2B5EF4-FFF2-40B4-BE49-F238E27FC236}">
                <a16:creationId xmlns:a16="http://schemas.microsoft.com/office/drawing/2014/main" id="{8804E9F2-CF1C-43CF-A5C5-7B15F7AF26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52911" y="405335"/>
            <a:ext cx="1540938" cy="549601"/>
          </a:xfrm>
          <a:prstGeom prst="rect">
            <a:avLst/>
          </a:prstGeom>
        </p:spPr>
      </p:pic>
    </p:spTree>
    <p:extLst>
      <p:ext uri="{BB962C8B-B14F-4D97-AF65-F5344CB8AC3E}">
        <p14:creationId xmlns:p14="http://schemas.microsoft.com/office/powerpoint/2010/main" val="30216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44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childTnLst>
        </p:cTn>
      </p:par>
    </p:tnLst>
    <p:bldLst>
      <p:bldP spid="1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a:clrChange>
              <a:clrFrom>
                <a:srgbClr val="C8D4E0"/>
              </a:clrFrom>
              <a:clrTo>
                <a:srgbClr val="C8D4E0">
                  <a:alpha val="0"/>
                </a:srgbClr>
              </a:clrTo>
            </a:clrChange>
          </a:blip>
          <a:srcRect l="35039" t="2349" r="35072" b="30152"/>
          <a:stretch/>
        </p:blipFill>
        <p:spPr>
          <a:xfrm>
            <a:off x="696763" y="1039832"/>
            <a:ext cx="6504709" cy="4778336"/>
          </a:xfrm>
          <a:prstGeom prst="rect">
            <a:avLst/>
          </a:prstGeom>
        </p:spPr>
      </p:pic>
      <p:sp>
        <p:nvSpPr>
          <p:cNvPr id="6" name="מלבן 5"/>
          <p:cNvSpPr/>
          <p:nvPr/>
        </p:nvSpPr>
        <p:spPr>
          <a:xfrm>
            <a:off x="1333026" y="1685419"/>
            <a:ext cx="5395258" cy="830997"/>
          </a:xfrm>
          <a:prstGeom prst="rect">
            <a:avLst/>
          </a:prstGeom>
          <a:noFill/>
        </p:spPr>
        <p:txBody>
          <a:bodyPr wrap="square" lIns="91440" tIns="45720" rIns="91440" bIns="45720">
            <a:spAutoFit/>
          </a:bodyPr>
          <a:lstStyle/>
          <a:p>
            <a:pPr algn="ctr"/>
            <a:endParaRPr lang="he-IL" sz="4800" b="1" cap="none" spc="0" dirty="0">
              <a:ln w="0"/>
              <a:solidFill>
                <a:srgbClr val="0070C0"/>
              </a:solidFill>
              <a:effectLst>
                <a:outerShdw blurRad="38100" dist="25400" dir="5400000" algn="ctr" rotWithShape="0">
                  <a:srgbClr val="6E747A">
                    <a:alpha val="43000"/>
                  </a:srgbClr>
                </a:outerShdw>
              </a:effectLst>
              <a:cs typeface="Calibri" panose="020F0502020204030204" pitchFamily="34" charset="0"/>
            </a:endParaRPr>
          </a:p>
        </p:txBody>
      </p:sp>
      <p:pic>
        <p:nvPicPr>
          <p:cNvPr id="1026" name="Picture 2" descr="בולען – ויקיפדיה">
            <a:extLst>
              <a:ext uri="{FF2B5EF4-FFF2-40B4-BE49-F238E27FC236}">
                <a16:creationId xmlns:a16="http://schemas.microsoft.com/office/drawing/2014/main" id="{A8451532-A09B-4F52-8437-381C2FE44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660" y="917464"/>
            <a:ext cx="3552071" cy="266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יעוד ממעוף הרחפן: מרבדי הפריחה ומרבדי המטיילים בצפון ים המלח">
            <a:extLst>
              <a:ext uri="{FF2B5EF4-FFF2-40B4-BE49-F238E27FC236}">
                <a16:creationId xmlns:a16="http://schemas.microsoft.com/office/drawing/2014/main" id="{7A61E16E-8275-4C6D-9146-B28409DC8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549" y="3698284"/>
            <a:ext cx="3593182" cy="2078278"/>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2F36BD35-F3CD-4F68-92B8-6667D5E86CC5}"/>
              </a:ext>
            </a:extLst>
          </p:cNvPr>
          <p:cNvSpPr txBox="1"/>
          <p:nvPr/>
        </p:nvSpPr>
        <p:spPr>
          <a:xfrm>
            <a:off x="2653398" y="150458"/>
            <a:ext cx="6240652" cy="830997"/>
          </a:xfrm>
          <a:prstGeom prst="rect">
            <a:avLst/>
          </a:prstGeom>
          <a:noFill/>
        </p:spPr>
        <p:txBody>
          <a:bodyPr wrap="square" rtlCol="1">
            <a:spAutoFit/>
          </a:bodyPr>
          <a:lstStyle/>
          <a:p>
            <a:r>
              <a:rPr lang="he-IL" sz="4800" dirty="0">
                <a:solidFill>
                  <a:srgbClr val="0070C0"/>
                </a:solidFill>
                <a:latin typeface="Guttman Yad-Brush" panose="02010401010101010101" pitchFamily="2" charset="-79"/>
                <a:cs typeface="Guttman Yad-Brush" panose="02010401010101010101" pitchFamily="2" charset="-79"/>
              </a:rPr>
              <a:t>זו האחריות שלנו!</a:t>
            </a:r>
          </a:p>
        </p:txBody>
      </p:sp>
      <p:sp>
        <p:nvSpPr>
          <p:cNvPr id="2" name="תיבת טקסט 1">
            <a:extLst>
              <a:ext uri="{FF2B5EF4-FFF2-40B4-BE49-F238E27FC236}">
                <a16:creationId xmlns:a16="http://schemas.microsoft.com/office/drawing/2014/main" id="{9452430B-7D0A-4197-91FD-D32C32416A8D}"/>
              </a:ext>
            </a:extLst>
          </p:cNvPr>
          <p:cNvSpPr txBox="1"/>
          <p:nvPr/>
        </p:nvSpPr>
        <p:spPr>
          <a:xfrm>
            <a:off x="864973" y="1244383"/>
            <a:ext cx="6005384" cy="3877985"/>
          </a:xfrm>
          <a:prstGeom prst="rect">
            <a:avLst/>
          </a:prstGeom>
          <a:noFill/>
        </p:spPr>
        <p:txBody>
          <a:bodyPr wrap="square" rtlCol="1">
            <a:spAutoFit/>
          </a:bodyPr>
          <a:lstStyle/>
          <a:p>
            <a:pPr algn="r"/>
            <a:r>
              <a:rPr lang="he-IL" sz="2800" b="1" dirty="0" smtClean="0">
                <a:solidFill>
                  <a:srgbClr val="0066FF"/>
                </a:solidFill>
                <a:cs typeface="Calibri" panose="020F0502020204030204" pitchFamily="34" charset="0"/>
              </a:rPr>
              <a:t>מומלץ </a:t>
            </a:r>
            <a:r>
              <a:rPr lang="he-IL" sz="3200" b="1" dirty="0">
                <a:solidFill>
                  <a:srgbClr val="FF0000"/>
                </a:solidFill>
                <a:cs typeface="Calibri" panose="020F0502020204030204" pitchFamily="34" charset="0"/>
              </a:rPr>
              <a:t>לטייל</a:t>
            </a:r>
            <a:r>
              <a:rPr lang="he-IL" sz="2800" b="1" dirty="0">
                <a:solidFill>
                  <a:srgbClr val="0066FF"/>
                </a:solidFill>
                <a:cs typeface="Calibri" panose="020F0502020204030204" pitchFamily="34" charset="0"/>
              </a:rPr>
              <a:t> בזוגות באזור ים המלח, כדי שבשעת הצורך ניתן יהיה להזעיק עזרה.</a:t>
            </a:r>
            <a:endParaRPr lang="he-IL" sz="2800" b="1" dirty="0">
              <a:solidFill>
                <a:srgbClr val="FF0000"/>
              </a:solidFill>
              <a:cs typeface="Calibri" panose="020F0502020204030204" pitchFamily="34" charset="0"/>
            </a:endParaRPr>
          </a:p>
          <a:p>
            <a:pPr algn="r"/>
            <a:endParaRPr lang="he-IL" sz="2800" dirty="0">
              <a:cs typeface="Calibri" panose="020F0502020204030204" pitchFamily="34" charset="0"/>
            </a:endParaRPr>
          </a:p>
          <a:p>
            <a:pPr algn="r"/>
            <a:r>
              <a:rPr lang="he-IL" sz="2800" b="1" dirty="0">
                <a:solidFill>
                  <a:srgbClr val="4285E3"/>
                </a:solidFill>
                <a:cs typeface="Calibri" panose="020F0502020204030204" pitchFamily="34" charset="0"/>
              </a:rPr>
              <a:t>יש</a:t>
            </a:r>
            <a:r>
              <a:rPr lang="he-IL" sz="2800" b="1" dirty="0">
                <a:solidFill>
                  <a:srgbClr val="FF3300"/>
                </a:solidFill>
                <a:cs typeface="Calibri" panose="020F0502020204030204" pitchFamily="34" charset="0"/>
              </a:rPr>
              <a:t> לפעול </a:t>
            </a:r>
            <a:r>
              <a:rPr lang="he-IL" sz="2800" b="1" dirty="0">
                <a:solidFill>
                  <a:srgbClr val="4285E3"/>
                </a:solidFill>
                <a:cs typeface="Calibri" panose="020F0502020204030204" pitchFamily="34" charset="0"/>
              </a:rPr>
              <a:t>על פי ההנחיות והשלטים המופיעים באזור</a:t>
            </a:r>
            <a:r>
              <a:rPr lang="he-IL" sz="2800" b="1" dirty="0">
                <a:solidFill>
                  <a:srgbClr val="FF0000"/>
                </a:solidFill>
                <a:cs typeface="Calibri" panose="020F0502020204030204" pitchFamily="34" charset="0"/>
              </a:rPr>
              <a:t>!</a:t>
            </a:r>
            <a:endParaRPr lang="en-US" sz="2800" b="1" dirty="0">
              <a:solidFill>
                <a:srgbClr val="FF0000"/>
              </a:solidFill>
            </a:endParaRPr>
          </a:p>
          <a:p>
            <a:pPr algn="r"/>
            <a:endParaRPr lang="he-IL" sz="2800" b="1" dirty="0">
              <a:solidFill>
                <a:srgbClr val="7030A0"/>
              </a:solidFill>
              <a:cs typeface="Calibri" panose="020F0502020204030204" pitchFamily="34" charset="0"/>
            </a:endParaRPr>
          </a:p>
          <a:p>
            <a:pPr algn="r"/>
            <a:r>
              <a:rPr lang="he-IL" sz="2800" b="1" dirty="0">
                <a:solidFill>
                  <a:srgbClr val="0066FF"/>
                </a:solidFill>
                <a:cs typeface="Calibri" panose="020F0502020204030204" pitchFamily="34" charset="0"/>
              </a:rPr>
              <a:t>חובה </a:t>
            </a:r>
            <a:r>
              <a:rPr lang="he-IL" sz="2800" b="1" dirty="0">
                <a:solidFill>
                  <a:srgbClr val="FF0000"/>
                </a:solidFill>
                <a:cs typeface="Calibri" panose="020F0502020204030204" pitchFamily="34" charset="0"/>
              </a:rPr>
              <a:t>לבדוק </a:t>
            </a:r>
            <a:r>
              <a:rPr lang="he-IL" sz="2800" b="1" dirty="0">
                <a:solidFill>
                  <a:srgbClr val="0066FF"/>
                </a:solidFill>
                <a:cs typeface="Calibri" panose="020F0502020204030204" pitchFamily="34" charset="0"/>
              </a:rPr>
              <a:t>אם יש שילוט המזהיר מפני היווצרות </a:t>
            </a:r>
            <a:r>
              <a:rPr lang="he-IL" sz="2800" b="1" dirty="0" err="1">
                <a:solidFill>
                  <a:srgbClr val="0066FF"/>
                </a:solidFill>
                <a:cs typeface="Calibri" panose="020F0502020204030204" pitchFamily="34" charset="0"/>
              </a:rPr>
              <a:t>בולענים</a:t>
            </a:r>
            <a:r>
              <a:rPr lang="he-IL" sz="2800" b="1" dirty="0" smtClean="0">
                <a:solidFill>
                  <a:srgbClr val="FF0000"/>
                </a:solidFill>
                <a:cs typeface="Calibri" panose="020F0502020204030204" pitchFamily="34" charset="0"/>
              </a:rPr>
              <a:t>!</a:t>
            </a:r>
            <a:endParaRPr lang="he-IL" sz="3200" b="1" dirty="0">
              <a:solidFill>
                <a:srgbClr val="7030A0"/>
              </a:solidFill>
              <a:cs typeface="Calibri" panose="020F0502020204030204" pitchFamily="34" charset="0"/>
            </a:endParaRPr>
          </a:p>
          <a:p>
            <a:pPr algn="r"/>
            <a:endParaRPr lang="he-IL" dirty="0">
              <a:cs typeface="Calibri" panose="020F0502020204030204" pitchFamily="34" charset="0"/>
            </a:endParaRPr>
          </a:p>
        </p:txBody>
      </p:sp>
      <p:pic>
        <p:nvPicPr>
          <p:cNvPr id="9" name="תמונה 8">
            <a:extLst>
              <a:ext uri="{FF2B5EF4-FFF2-40B4-BE49-F238E27FC236}">
                <a16:creationId xmlns:a16="http://schemas.microsoft.com/office/drawing/2014/main" id="{016C40AB-BCDF-4B06-8070-C148E56542DF}"/>
              </a:ext>
            </a:extLst>
          </p:cNvPr>
          <p:cNvPicPr>
            <a:picLocks noChangeAspect="1"/>
          </p:cNvPicPr>
          <p:nvPr/>
        </p:nvPicPr>
        <p:blipFill rotWithShape="1">
          <a:blip r:embed="rId6"/>
          <a:srcRect b="11523"/>
          <a:stretch/>
        </p:blipFill>
        <p:spPr>
          <a:xfrm>
            <a:off x="126944" y="0"/>
            <a:ext cx="2094377" cy="1244383"/>
          </a:xfrm>
          <a:prstGeom prst="rect">
            <a:avLst/>
          </a:prstGeom>
        </p:spPr>
      </p:pic>
    </p:spTree>
    <p:extLst>
      <p:ext uri="{BB962C8B-B14F-4D97-AF65-F5344CB8AC3E}">
        <p14:creationId xmlns:p14="http://schemas.microsoft.com/office/powerpoint/2010/main" val="1463387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למדנו?</a:t>
            </a:r>
            <a:br>
              <a:rPr lang="he-IL" dirty="0"/>
            </a:b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1024537" y="1841723"/>
            <a:ext cx="10515600" cy="4351338"/>
          </a:xfrm>
        </p:spPr>
        <p:txBody>
          <a:bodyPr>
            <a:normAutofit/>
          </a:bodyPr>
          <a:lstStyle/>
          <a:p>
            <a:pPr marL="457200" indent="-457200">
              <a:buFont typeface="Arial" panose="020B0604020202020204" pitchFamily="34" charset="0"/>
              <a:buChar char="•"/>
            </a:pPr>
            <a:r>
              <a:rPr lang="he-IL" sz="3600" dirty="0"/>
              <a:t>למדנו על תופעת </a:t>
            </a:r>
            <a:r>
              <a:rPr lang="he-IL" sz="3600" dirty="0" err="1"/>
              <a:t>הבולענים</a:t>
            </a:r>
            <a:r>
              <a:rPr lang="he-IL" sz="3600" dirty="0"/>
              <a:t> בים המלח.</a:t>
            </a:r>
          </a:p>
          <a:p>
            <a:pPr marL="457200" indent="-457200">
              <a:buFont typeface="Arial" panose="020B0604020202020204" pitchFamily="34" charset="0"/>
              <a:buChar char="•"/>
            </a:pPr>
            <a:r>
              <a:rPr lang="he-IL" sz="3600" dirty="0"/>
              <a:t>זיהינו את הסכנות בתופעת </a:t>
            </a:r>
            <a:r>
              <a:rPr lang="he-IL" sz="3600" dirty="0" err="1"/>
              <a:t>הבולענים</a:t>
            </a:r>
            <a:r>
              <a:rPr lang="he-IL" sz="3600" dirty="0"/>
              <a:t>. </a:t>
            </a:r>
          </a:p>
          <a:p>
            <a:pPr marL="457200" indent="-457200">
              <a:buFont typeface="Arial" panose="020B0604020202020204" pitchFamily="34" charset="0"/>
              <a:buChar char="•"/>
            </a:pPr>
            <a:r>
              <a:rPr lang="he-IL" sz="3600" dirty="0"/>
              <a:t>חקרנו את המילה "בולען". </a:t>
            </a:r>
          </a:p>
          <a:p>
            <a:pPr marL="457200" indent="-457200">
              <a:buFont typeface="Arial" panose="020B0604020202020204" pitchFamily="34" charset="0"/>
              <a:buChar char="•"/>
            </a:pPr>
            <a:r>
              <a:rPr lang="he-IL" sz="3600" dirty="0"/>
              <a:t>למדנו כיצד כותבים כללים. </a:t>
            </a:r>
          </a:p>
          <a:p>
            <a:pPr marL="457200" indent="-457200">
              <a:buFont typeface="Arial" panose="020B0604020202020204" pitchFamily="34" charset="0"/>
              <a:buChar char="•"/>
            </a:pPr>
            <a:r>
              <a:rPr lang="he-IL" sz="3600" dirty="0"/>
              <a:t>כתבנו כללי זהירות למטיילים באזור </a:t>
            </a:r>
            <a:r>
              <a:rPr lang="he-IL" sz="3600" dirty="0" err="1"/>
              <a:t>הבולענים</a:t>
            </a:r>
            <a:r>
              <a:rPr lang="he-IL" sz="3600" dirty="0"/>
              <a:t>. </a:t>
            </a:r>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911305" y="5644444"/>
            <a:ext cx="1019633" cy="1025850"/>
          </a:xfrm>
          <a:prstGeom prst="rect">
            <a:avLst/>
          </a:prstGeom>
        </p:spPr>
      </p:pic>
    </p:spTree>
    <p:extLst>
      <p:ext uri="{BB962C8B-B14F-4D97-AF65-F5344CB8AC3E}">
        <p14:creationId xmlns:p14="http://schemas.microsoft.com/office/powerpoint/2010/main" val="24156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682240" y="663126"/>
            <a:ext cx="8679350" cy="720000"/>
          </a:xfrm>
        </p:spPr>
        <p:txBody>
          <a:bodyPr>
            <a:normAutofit fontScale="90000"/>
          </a:bodyPr>
          <a:lstStyle/>
          <a:p>
            <a:r>
              <a:rPr lang="he-IL" b="1" dirty="0"/>
              <a:t/>
            </a:r>
            <a:br>
              <a:rPr lang="he-IL" b="1" dirty="0"/>
            </a:br>
            <a:r>
              <a:rPr lang="he-IL" b="1" dirty="0"/>
              <a:t>ים המלח במפה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026" name="Picture 2" descr="מפת מיקום ים המלח">
            <a:extLst>
              <a:ext uri="{FF2B5EF4-FFF2-40B4-BE49-F238E27FC236}">
                <a16:creationId xmlns:a16="http://schemas.microsoft.com/office/drawing/2014/main" id="{5F6A1A42-2E19-455D-90F7-3D792E440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846" y="1739132"/>
            <a:ext cx="5975498" cy="478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651618" y="722475"/>
            <a:ext cx="10974132" cy="723574"/>
          </a:xfrm>
        </p:spPr>
        <p:txBody>
          <a:bodyPr>
            <a:normAutofit fontScale="90000"/>
          </a:bodyPr>
          <a:lstStyle/>
          <a:p>
            <a:r>
              <a:rPr lang="he-IL" b="1" dirty="0" smtClean="0"/>
              <a:t>מהי</a:t>
            </a:r>
            <a:r>
              <a:rPr lang="he-IL" b="1" dirty="0"/>
              <a:t>, לדעתכם, התופעה המיוחדת שמתרחשת בים המלח?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0" y="187125"/>
            <a:ext cx="1017545" cy="1070700"/>
          </a:xfrm>
          <a:prstGeom prst="rect">
            <a:avLst/>
          </a:prstGeom>
        </p:spPr>
      </p:pic>
      <p:pic>
        <p:nvPicPr>
          <p:cNvPr id="2" name="תמונה 1">
            <a:extLst>
              <a:ext uri="{FF2B5EF4-FFF2-40B4-BE49-F238E27FC236}">
                <a16:creationId xmlns:a16="http://schemas.microsoft.com/office/drawing/2014/main" id="{6A8C2286-8CE6-48B7-95C3-4A5906FA97EC}"/>
              </a:ext>
            </a:extLst>
          </p:cNvPr>
          <p:cNvPicPr>
            <a:picLocks noChangeAspect="1"/>
          </p:cNvPicPr>
          <p:nvPr/>
        </p:nvPicPr>
        <p:blipFill>
          <a:blip r:embed="rId4"/>
          <a:stretch>
            <a:fillRect/>
          </a:stretch>
        </p:blipFill>
        <p:spPr>
          <a:xfrm>
            <a:off x="4019865" y="1856722"/>
            <a:ext cx="4152270" cy="4403269"/>
          </a:xfrm>
          <a:prstGeom prst="rect">
            <a:avLst/>
          </a:prstGeom>
        </p:spPr>
      </p:pic>
    </p:spTree>
    <p:extLst>
      <p:ext uri="{BB962C8B-B14F-4D97-AF65-F5344CB8AC3E}">
        <p14:creationId xmlns:p14="http://schemas.microsoft.com/office/powerpoint/2010/main" val="175853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682240" y="724262"/>
            <a:ext cx="8679350" cy="720000"/>
          </a:xfrm>
        </p:spPr>
        <p:txBody>
          <a:bodyPr>
            <a:normAutofit fontScale="90000"/>
          </a:bodyPr>
          <a:lstStyle/>
          <a:p>
            <a:r>
              <a:rPr lang="he-IL" b="1" dirty="0"/>
              <a:t/>
            </a:r>
            <a:br>
              <a:rPr lang="he-IL" b="1" dirty="0"/>
            </a:br>
            <a:r>
              <a:rPr lang="he-IL" b="1" dirty="0"/>
              <a:t>גלו מהי התופעה המתרחשת בים המלח?</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1664695" y="373562"/>
            <a:ext cx="1017545" cy="1070700"/>
          </a:xfrm>
          <a:prstGeom prst="rect">
            <a:avLst/>
          </a:prstGeom>
        </p:spPr>
      </p:pic>
      <p:sp>
        <p:nvSpPr>
          <p:cNvPr id="2" name="מלבן 1">
            <a:extLst>
              <a:ext uri="{FF2B5EF4-FFF2-40B4-BE49-F238E27FC236}">
                <a16:creationId xmlns:a16="http://schemas.microsoft.com/office/drawing/2014/main" id="{C3E1F6C5-F380-4F0E-BE28-C28B0CE9EEDD}"/>
              </a:ext>
            </a:extLst>
          </p:cNvPr>
          <p:cNvSpPr/>
          <p:nvPr/>
        </p:nvSpPr>
        <p:spPr>
          <a:xfrm>
            <a:off x="5090159" y="1794962"/>
            <a:ext cx="6931659" cy="4778558"/>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r" rtl="1">
              <a:lnSpc>
                <a:spcPct val="150000"/>
              </a:lnSpc>
            </a:pPr>
            <a:r>
              <a:rPr lang="he-IL" sz="2800" dirty="0">
                <a:solidFill>
                  <a:schemeClr val="bg2">
                    <a:lumMod val="10000"/>
                  </a:schemeClr>
                </a:solidFill>
                <a:cs typeface="Calibri" panose="020F0502020204030204" pitchFamily="34" charset="0"/>
              </a:rPr>
              <a:t>התופעה החלה בשנות ה- 70 של המאה העשרים במערב ים המלח, מעין גדי דרומה, </a:t>
            </a:r>
            <a:r>
              <a:rPr lang="he-IL" sz="2800" dirty="0" smtClean="0">
                <a:solidFill>
                  <a:schemeClr val="bg2">
                    <a:lumMod val="10000"/>
                  </a:schemeClr>
                </a:solidFill>
                <a:cs typeface="Calibri" panose="020F0502020204030204" pitchFamily="34" charset="0"/>
              </a:rPr>
              <a:t>ובשנות </a:t>
            </a:r>
            <a:r>
              <a:rPr lang="he-IL" sz="2800" dirty="0">
                <a:solidFill>
                  <a:schemeClr val="bg2">
                    <a:lumMod val="10000"/>
                  </a:schemeClr>
                </a:solidFill>
                <a:cs typeface="Calibri" panose="020F0502020204030204" pitchFamily="34" charset="0"/>
              </a:rPr>
              <a:t>ה- 90 החלה התופעה להתפשט גם צפונה מעין גדי</a:t>
            </a:r>
            <a:r>
              <a:rPr lang="he-IL" sz="2800" dirty="0" smtClean="0">
                <a:solidFill>
                  <a:schemeClr val="bg2">
                    <a:lumMod val="10000"/>
                  </a:schemeClr>
                </a:solidFill>
                <a:cs typeface="Calibri" panose="020F0502020204030204" pitchFamily="34" charset="0"/>
              </a:rPr>
              <a:t>.</a:t>
            </a:r>
            <a:endParaRPr lang="he-IL" sz="2800" dirty="0">
              <a:solidFill>
                <a:schemeClr val="bg2">
                  <a:lumMod val="10000"/>
                </a:schemeClr>
              </a:solidFill>
              <a:cs typeface="Calibri" panose="020F0502020204030204" pitchFamily="34" charset="0"/>
            </a:endParaRPr>
          </a:p>
          <a:p>
            <a:pPr algn="r" rtl="1">
              <a:lnSpc>
                <a:spcPct val="150000"/>
              </a:lnSpc>
            </a:pPr>
            <a:r>
              <a:rPr lang="he-IL" sz="2800" dirty="0">
                <a:solidFill>
                  <a:schemeClr val="bg2">
                    <a:lumMod val="10000"/>
                  </a:schemeClr>
                </a:solidFill>
                <a:cs typeface="Calibri" panose="020F0502020204030204" pitchFamily="34" charset="0"/>
              </a:rPr>
              <a:t>תדירות התופעה והתפשטותה מואצות (מוגברות) מאוד. </a:t>
            </a:r>
          </a:p>
          <a:p>
            <a:pPr algn="r" rtl="1">
              <a:lnSpc>
                <a:spcPct val="150000"/>
              </a:lnSpc>
            </a:pPr>
            <a:r>
              <a:rPr lang="he-IL" sz="2800" dirty="0">
                <a:solidFill>
                  <a:schemeClr val="bg2">
                    <a:lumMod val="10000"/>
                  </a:schemeClr>
                </a:solidFill>
                <a:cs typeface="Calibri" panose="020F0502020204030204" pitchFamily="34" charset="0"/>
              </a:rPr>
              <a:t>המילה "בורות" היא מילה נרדפת לשמה של התופעה</a:t>
            </a:r>
            <a:r>
              <a:rPr lang="he-IL" sz="2800" dirty="0" smtClean="0">
                <a:solidFill>
                  <a:schemeClr val="bg2">
                    <a:lumMod val="10000"/>
                  </a:schemeClr>
                </a:solidFill>
                <a:cs typeface="Calibri" panose="020F0502020204030204" pitchFamily="34" charset="0"/>
              </a:rPr>
              <a:t>.</a:t>
            </a:r>
            <a:endParaRPr lang="he-IL" sz="2400" dirty="0">
              <a:solidFill>
                <a:schemeClr val="bg2">
                  <a:lumMod val="10000"/>
                </a:schemeClr>
              </a:solidFill>
              <a:cs typeface="+mj-cs"/>
            </a:endParaRPr>
          </a:p>
        </p:txBody>
      </p:sp>
      <p:pic>
        <p:nvPicPr>
          <p:cNvPr id="3" name="תמונה 2">
            <a:extLst>
              <a:ext uri="{FF2B5EF4-FFF2-40B4-BE49-F238E27FC236}">
                <a16:creationId xmlns:a16="http://schemas.microsoft.com/office/drawing/2014/main" id="{200D0A8F-C7C3-48CA-AD4B-57F1448103D8}"/>
              </a:ext>
            </a:extLst>
          </p:cNvPr>
          <p:cNvPicPr>
            <a:picLocks noChangeAspect="1"/>
          </p:cNvPicPr>
          <p:nvPr/>
        </p:nvPicPr>
        <p:blipFill>
          <a:blip r:embed="rId4"/>
          <a:stretch>
            <a:fillRect/>
          </a:stretch>
        </p:blipFill>
        <p:spPr>
          <a:xfrm>
            <a:off x="325336" y="2476724"/>
            <a:ext cx="4671278" cy="3446556"/>
          </a:xfrm>
          <a:prstGeom prst="rect">
            <a:avLst/>
          </a:prstGeom>
        </p:spPr>
      </p:pic>
    </p:spTree>
    <p:extLst>
      <p:ext uri="{BB962C8B-B14F-4D97-AF65-F5344CB8AC3E}">
        <p14:creationId xmlns:p14="http://schemas.microsoft.com/office/powerpoint/2010/main" val="3009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normAutofit/>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1024537" y="1841723"/>
            <a:ext cx="10515600" cy="4351338"/>
          </a:xfrm>
        </p:spPr>
        <p:txBody>
          <a:bodyPr>
            <a:normAutofit/>
          </a:bodyPr>
          <a:lstStyle/>
          <a:p>
            <a:pPr marL="457200" indent="-457200">
              <a:buFont typeface="Arial" panose="020B0604020202020204" pitchFamily="34" charset="0"/>
              <a:buChar char="•"/>
            </a:pPr>
            <a:r>
              <a:rPr lang="he-IL" sz="3600" dirty="0"/>
              <a:t>נלמד על תופעת </a:t>
            </a:r>
            <a:r>
              <a:rPr lang="he-IL" sz="3600" dirty="0" err="1"/>
              <a:t>הבולענים</a:t>
            </a:r>
            <a:r>
              <a:rPr lang="he-IL" sz="3600" dirty="0"/>
              <a:t> בים המלח. </a:t>
            </a:r>
          </a:p>
          <a:p>
            <a:pPr marL="457200" indent="-457200">
              <a:buFont typeface="Arial" panose="020B0604020202020204" pitchFamily="34" charset="0"/>
              <a:buChar char="•"/>
            </a:pPr>
            <a:r>
              <a:rPr lang="he-IL" sz="3600" dirty="0"/>
              <a:t>נלמד על הסכנות בתופעת </a:t>
            </a:r>
            <a:r>
              <a:rPr lang="he-IL" sz="3600" dirty="0" err="1"/>
              <a:t>הבולענים</a:t>
            </a:r>
            <a:r>
              <a:rPr lang="he-IL" sz="3600" dirty="0"/>
              <a:t>. </a:t>
            </a:r>
          </a:p>
          <a:p>
            <a:pPr marL="457200" indent="-457200">
              <a:buFont typeface="Arial" panose="020B0604020202020204" pitchFamily="34" charset="0"/>
              <a:buChar char="•"/>
            </a:pPr>
            <a:r>
              <a:rPr lang="he-IL" sz="3600" dirty="0"/>
              <a:t>נחקור את המילה "בולען".</a:t>
            </a:r>
          </a:p>
          <a:p>
            <a:pPr marL="457200" indent="-457200">
              <a:buFont typeface="Arial" panose="020B0604020202020204" pitchFamily="34" charset="0"/>
              <a:buChar char="•"/>
            </a:pPr>
            <a:r>
              <a:rPr lang="he-IL" sz="3600" dirty="0"/>
              <a:t>נלמד כיצד מנסחים כללים. </a:t>
            </a:r>
          </a:p>
          <a:p>
            <a:pPr marL="457200" indent="-457200">
              <a:buFont typeface="Arial" panose="020B0604020202020204" pitchFamily="34" charset="0"/>
              <a:buChar char="•"/>
            </a:pPr>
            <a:r>
              <a:rPr lang="he-IL" sz="3600" dirty="0"/>
              <a:t>נכתוב כללי זהירות למטיילים באזור </a:t>
            </a:r>
            <a:r>
              <a:rPr lang="he-IL" sz="3600" dirty="0" err="1"/>
              <a:t>הבולענים</a:t>
            </a:r>
            <a:r>
              <a:rPr lang="he-IL" sz="3600" dirty="0"/>
              <a:t>.</a:t>
            </a:r>
          </a:p>
          <a:p>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911305" y="5644444"/>
            <a:ext cx="1019633" cy="102585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682240" y="663126"/>
            <a:ext cx="8679350" cy="720000"/>
          </a:xfrm>
        </p:spPr>
        <p:txBody>
          <a:bodyPr>
            <a:normAutofit fontScale="90000"/>
          </a:bodyPr>
          <a:lstStyle/>
          <a:p>
            <a:r>
              <a:rPr lang="he-IL" b="1" dirty="0"/>
              <a:t/>
            </a:r>
            <a:br>
              <a:rPr lang="he-IL" b="1" dirty="0"/>
            </a:br>
            <a:r>
              <a:rPr lang="he-IL" b="1" dirty="0"/>
              <a:t>מה ידוע לנו?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2"/>
          <p:cNvSpPr/>
          <p:nvPr/>
        </p:nvSpPr>
        <p:spPr>
          <a:xfrm>
            <a:off x="3323492" y="1804179"/>
            <a:ext cx="5347519" cy="1624821"/>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7200" b="1" dirty="0">
                <a:solidFill>
                  <a:srgbClr val="7030A0"/>
                </a:solidFill>
                <a:cs typeface="Calibri" panose="020F0502020204030204" pitchFamily="34" charset="0"/>
              </a:rPr>
              <a:t>ב</a:t>
            </a:r>
            <a:r>
              <a:rPr lang="he-IL" sz="7200" b="1" dirty="0">
                <a:solidFill>
                  <a:schemeClr val="bg2">
                    <a:lumMod val="10000"/>
                  </a:schemeClr>
                </a:solidFill>
                <a:cs typeface="Calibri" panose="020F0502020204030204" pitchFamily="34" charset="0"/>
              </a:rPr>
              <a:t>ו</a:t>
            </a:r>
            <a:r>
              <a:rPr lang="he-IL" sz="7200" b="1" dirty="0">
                <a:solidFill>
                  <a:srgbClr val="7030A0"/>
                </a:solidFill>
                <a:cs typeface="Calibri" panose="020F0502020204030204" pitchFamily="34" charset="0"/>
              </a:rPr>
              <a:t>לע</a:t>
            </a:r>
            <a:r>
              <a:rPr lang="he-IL" sz="7200" b="1" dirty="0">
                <a:solidFill>
                  <a:srgbClr val="FF0000"/>
                </a:solidFill>
                <a:cs typeface="Calibri" panose="020F0502020204030204" pitchFamily="34" charset="0"/>
              </a:rPr>
              <a:t>ן</a:t>
            </a:r>
          </a:p>
        </p:txBody>
      </p:sp>
      <p:sp>
        <p:nvSpPr>
          <p:cNvPr id="2" name="תיבת טקסט 1">
            <a:extLst>
              <a:ext uri="{FF2B5EF4-FFF2-40B4-BE49-F238E27FC236}">
                <a16:creationId xmlns:a16="http://schemas.microsoft.com/office/drawing/2014/main" id="{30C646BF-BB0A-4B4B-A054-18D4A7D1027D}"/>
              </a:ext>
            </a:extLst>
          </p:cNvPr>
          <p:cNvSpPr txBox="1"/>
          <p:nvPr/>
        </p:nvSpPr>
        <p:spPr>
          <a:xfrm>
            <a:off x="2936631" y="3833446"/>
            <a:ext cx="6559061" cy="1938992"/>
          </a:xfrm>
          <a:prstGeom prst="rect">
            <a:avLst/>
          </a:prstGeom>
          <a:noFill/>
        </p:spPr>
        <p:txBody>
          <a:bodyPr wrap="square" rtlCol="1">
            <a:spAutoFit/>
          </a:bodyPr>
          <a:lstStyle/>
          <a:p>
            <a:pPr algn="ctr"/>
            <a:r>
              <a:rPr lang="he-IL" sz="4000" dirty="0">
                <a:cs typeface="Calibri" panose="020F0502020204030204" pitchFamily="34" charset="0"/>
              </a:rPr>
              <a:t>שורש: </a:t>
            </a:r>
            <a:r>
              <a:rPr lang="he-IL" sz="4000" b="1" dirty="0">
                <a:solidFill>
                  <a:srgbClr val="7030A0"/>
                </a:solidFill>
                <a:cs typeface="Calibri" panose="020F0502020204030204" pitchFamily="34" charset="0"/>
              </a:rPr>
              <a:t>ב-ל-ע</a:t>
            </a:r>
          </a:p>
          <a:p>
            <a:pPr algn="ctr"/>
            <a:endParaRPr lang="he-IL" sz="4000" dirty="0">
              <a:cs typeface="Calibri" panose="020F0502020204030204" pitchFamily="34" charset="0"/>
            </a:endParaRPr>
          </a:p>
          <a:p>
            <a:pPr algn="ctr"/>
            <a:r>
              <a:rPr lang="he-IL" sz="4000" dirty="0">
                <a:cs typeface="Calibri" panose="020F0502020204030204" pitchFamily="34" charset="0"/>
              </a:rPr>
              <a:t>מוספית:  </a:t>
            </a:r>
            <a:r>
              <a:rPr lang="he-IL" sz="4000" b="1" dirty="0">
                <a:solidFill>
                  <a:srgbClr val="FF0000"/>
                </a:solidFill>
                <a:cs typeface="Calibri" panose="020F0502020204030204" pitchFamily="34" charset="0"/>
              </a:rPr>
              <a:t>ן</a:t>
            </a:r>
            <a:r>
              <a:rPr lang="he-IL" sz="4000" dirty="0">
                <a:cs typeface="Calibri" panose="020F0502020204030204" pitchFamily="34" charset="0"/>
              </a:rPr>
              <a:t>       </a:t>
            </a:r>
            <a:endParaRPr lang="he-IL" dirty="0">
              <a:cs typeface="Calibri" panose="020F0502020204030204" pitchFamily="34" charset="0"/>
            </a:endParaRPr>
          </a:p>
        </p:txBody>
      </p:sp>
      <p:sp>
        <p:nvSpPr>
          <p:cNvPr id="6" name="מלבן 5">
            <a:extLst>
              <a:ext uri="{FF2B5EF4-FFF2-40B4-BE49-F238E27FC236}">
                <a16:creationId xmlns:a16="http://schemas.microsoft.com/office/drawing/2014/main" id="{9B9CD041-B59B-4A39-9FE4-727361A1A061}"/>
              </a:ext>
            </a:extLst>
          </p:cNvPr>
          <p:cNvSpPr/>
          <p:nvPr/>
        </p:nvSpPr>
        <p:spPr>
          <a:xfrm>
            <a:off x="8496748" y="4623973"/>
            <a:ext cx="3488513" cy="1624821"/>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7200" b="1" dirty="0">
                <a:solidFill>
                  <a:srgbClr val="7030A0"/>
                </a:solidFill>
                <a:cs typeface="Calibri" panose="020F0502020204030204" pitchFamily="34" charset="0"/>
              </a:rPr>
              <a:t>פ</a:t>
            </a:r>
            <a:r>
              <a:rPr lang="he-IL" sz="7200" b="1" dirty="0">
                <a:solidFill>
                  <a:schemeClr val="tx1"/>
                </a:solidFill>
                <a:cs typeface="Calibri" panose="020F0502020204030204" pitchFamily="34" charset="0"/>
              </a:rPr>
              <a:t>ו</a:t>
            </a:r>
            <a:r>
              <a:rPr lang="he-IL" sz="7200" b="1" dirty="0">
                <a:solidFill>
                  <a:srgbClr val="7030A0"/>
                </a:solidFill>
                <a:cs typeface="Calibri" panose="020F0502020204030204" pitchFamily="34" charset="0"/>
              </a:rPr>
              <a:t>תח</a:t>
            </a:r>
            <a:r>
              <a:rPr lang="he-IL" sz="7200" b="1" dirty="0">
                <a:solidFill>
                  <a:srgbClr val="FF0000"/>
                </a:solidFill>
                <a:cs typeface="Calibri" panose="020F0502020204030204" pitchFamily="34" charset="0"/>
              </a:rPr>
              <a:t>ן</a:t>
            </a:r>
          </a:p>
        </p:txBody>
      </p:sp>
      <p:sp>
        <p:nvSpPr>
          <p:cNvPr id="7" name="מלבן 6">
            <a:extLst>
              <a:ext uri="{FF2B5EF4-FFF2-40B4-BE49-F238E27FC236}">
                <a16:creationId xmlns:a16="http://schemas.microsoft.com/office/drawing/2014/main" id="{C27F3D7A-C958-47B3-8E56-307C806556A3}"/>
              </a:ext>
            </a:extLst>
          </p:cNvPr>
          <p:cNvSpPr/>
          <p:nvPr/>
        </p:nvSpPr>
        <p:spPr>
          <a:xfrm>
            <a:off x="447062" y="4626712"/>
            <a:ext cx="3488513" cy="1624821"/>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7200" b="1" dirty="0">
                <a:solidFill>
                  <a:srgbClr val="7030A0"/>
                </a:solidFill>
                <a:cs typeface="Calibri" panose="020F0502020204030204" pitchFamily="34" charset="0"/>
              </a:rPr>
              <a:t>ר</a:t>
            </a:r>
            <a:r>
              <a:rPr lang="he-IL" sz="7200" b="1" dirty="0">
                <a:solidFill>
                  <a:schemeClr val="tx1"/>
                </a:solidFill>
                <a:cs typeface="Calibri" panose="020F0502020204030204" pitchFamily="34" charset="0"/>
              </a:rPr>
              <a:t>ו</a:t>
            </a:r>
            <a:r>
              <a:rPr lang="he-IL" sz="7200" b="1" dirty="0">
                <a:solidFill>
                  <a:srgbClr val="7030A0"/>
                </a:solidFill>
                <a:cs typeface="Calibri" panose="020F0502020204030204" pitchFamily="34" charset="0"/>
              </a:rPr>
              <a:t>כס</a:t>
            </a:r>
            <a:r>
              <a:rPr lang="he-IL" sz="7200" b="1" dirty="0">
                <a:solidFill>
                  <a:srgbClr val="FF0000"/>
                </a:solidFill>
                <a:cs typeface="Calibri" panose="020F0502020204030204" pitchFamily="34" charset="0"/>
              </a:rPr>
              <a:t>ן</a:t>
            </a:r>
            <a:r>
              <a:rPr lang="he-IL" sz="7200" b="1" dirty="0">
                <a:solidFill>
                  <a:srgbClr val="7030A0"/>
                </a:solidFill>
                <a:cs typeface="Calibri" panose="020F0502020204030204" pitchFamily="34" charset="0"/>
              </a:rPr>
              <a:t> </a:t>
            </a:r>
            <a:endParaRPr lang="he-IL" sz="7200" b="1" dirty="0">
              <a:solidFill>
                <a:srgbClr val="FF0000"/>
              </a:solidFill>
              <a:cs typeface="Calibri" panose="020F0502020204030204" pitchFamily="34" charset="0"/>
            </a:endParaRPr>
          </a:p>
        </p:txBody>
      </p:sp>
    </p:spTree>
    <p:extLst>
      <p:ext uri="{BB962C8B-B14F-4D97-AF65-F5344CB8AC3E}">
        <p14:creationId xmlns:p14="http://schemas.microsoft.com/office/powerpoint/2010/main" val="89131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682240" y="663126"/>
            <a:ext cx="8679350" cy="720000"/>
          </a:xfrm>
        </p:spPr>
        <p:txBody>
          <a:bodyPr>
            <a:normAutofit fontScale="90000"/>
          </a:bodyPr>
          <a:lstStyle/>
          <a:p>
            <a:r>
              <a:rPr lang="he-IL" b="1" dirty="0"/>
              <a:t/>
            </a:r>
            <a:br>
              <a:rPr lang="he-IL" b="1" dirty="0"/>
            </a:br>
            <a:r>
              <a:rPr lang="he-IL" b="1" dirty="0"/>
              <a:t>מה ידוע לנו?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2"/>
          <p:cNvSpPr/>
          <p:nvPr/>
        </p:nvSpPr>
        <p:spPr>
          <a:xfrm>
            <a:off x="4463098" y="1804179"/>
            <a:ext cx="4207913" cy="944421"/>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7200" b="1" dirty="0">
                <a:solidFill>
                  <a:schemeClr val="bg2">
                    <a:lumMod val="10000"/>
                  </a:schemeClr>
                </a:solidFill>
                <a:cs typeface="Calibri" panose="020F0502020204030204" pitchFamily="34" charset="0"/>
              </a:rPr>
              <a:t>בולען</a:t>
            </a:r>
          </a:p>
        </p:txBody>
      </p:sp>
      <p:pic>
        <p:nvPicPr>
          <p:cNvPr id="6" name="תמונה 5">
            <a:extLst>
              <a:ext uri="{FF2B5EF4-FFF2-40B4-BE49-F238E27FC236}">
                <a16:creationId xmlns:a16="http://schemas.microsoft.com/office/drawing/2014/main" id="{0C4EE455-4FEE-46AF-B68B-294DE47731FC}"/>
              </a:ext>
            </a:extLst>
          </p:cNvPr>
          <p:cNvPicPr>
            <a:picLocks noChangeAspect="1"/>
          </p:cNvPicPr>
          <p:nvPr/>
        </p:nvPicPr>
        <p:blipFill>
          <a:blip r:embed="rId4"/>
          <a:stretch>
            <a:fillRect/>
          </a:stretch>
        </p:blipFill>
        <p:spPr>
          <a:xfrm>
            <a:off x="7021915" y="3026911"/>
            <a:ext cx="4359464" cy="3278317"/>
          </a:xfrm>
          <a:prstGeom prst="rect">
            <a:avLst/>
          </a:prstGeom>
        </p:spPr>
      </p:pic>
      <p:pic>
        <p:nvPicPr>
          <p:cNvPr id="2050" name="Picture 2" descr="אזהרה לציבור: תחפושות | משרד הכלכלה והתעשייה">
            <a:extLst>
              <a:ext uri="{FF2B5EF4-FFF2-40B4-BE49-F238E27FC236}">
                <a16:creationId xmlns:a16="http://schemas.microsoft.com/office/drawing/2014/main" id="{4DC0E104-0059-4CAD-8459-26A0BA28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3709" y="1715450"/>
            <a:ext cx="1914217" cy="1359045"/>
          </a:xfrm>
          <a:prstGeom prst="rect">
            <a:avLst/>
          </a:prstGeom>
          <a:noFill/>
          <a:extLst>
            <a:ext uri="{909E8E84-426E-40DD-AFC4-6F175D3DCCD1}">
              <a14:hiddenFill xmlns:a14="http://schemas.microsoft.com/office/drawing/2010/main">
                <a:solidFill>
                  <a:srgbClr val="FFFFFF"/>
                </a:solidFill>
              </a14:hiddenFill>
            </a:ext>
          </a:extLst>
        </p:spPr>
      </p:pic>
      <p:sp>
        <p:nvSpPr>
          <p:cNvPr id="16" name="מלבן 15">
            <a:extLst>
              <a:ext uri="{FF2B5EF4-FFF2-40B4-BE49-F238E27FC236}">
                <a16:creationId xmlns:a16="http://schemas.microsoft.com/office/drawing/2014/main" id="{93AF36D7-E53B-4538-8635-6724C9938200}"/>
              </a:ext>
            </a:extLst>
          </p:cNvPr>
          <p:cNvSpPr/>
          <p:nvPr/>
        </p:nvSpPr>
        <p:spPr>
          <a:xfrm>
            <a:off x="783709" y="3169653"/>
            <a:ext cx="5783346" cy="2980404"/>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3200" dirty="0">
                <a:solidFill>
                  <a:schemeClr val="tx1"/>
                </a:solidFill>
                <a:cs typeface="Calibri" panose="020F0502020204030204" pitchFamily="34" charset="0"/>
              </a:rPr>
              <a:t>בולען הוא שקע הנפער באופן פתאומי בקרקע. </a:t>
            </a:r>
          </a:p>
          <a:p>
            <a:pPr algn="ctr"/>
            <a:r>
              <a:rPr lang="he-IL" sz="3200" dirty="0">
                <a:solidFill>
                  <a:schemeClr val="tx1"/>
                </a:solidFill>
                <a:cs typeface="Calibri" panose="020F0502020204030204" pitchFamily="34" charset="0"/>
              </a:rPr>
              <a:t> הוא נוצר בתהליך איטי המתרחש מתחת לפני הקרקע, </a:t>
            </a:r>
          </a:p>
          <a:p>
            <a:pPr algn="ctr"/>
            <a:r>
              <a:rPr lang="he-IL" sz="3200" dirty="0">
                <a:solidFill>
                  <a:schemeClr val="tx1"/>
                </a:solidFill>
                <a:cs typeface="Calibri" panose="020F0502020204030204" pitchFamily="34" charset="0"/>
              </a:rPr>
              <a:t>ולכן איננו רואים אותו. </a:t>
            </a:r>
          </a:p>
          <a:p>
            <a:pPr algn="ctr"/>
            <a:r>
              <a:rPr lang="he-IL" sz="3200" dirty="0">
                <a:solidFill>
                  <a:schemeClr val="tx1"/>
                </a:solidFill>
                <a:cs typeface="Calibri" panose="020F0502020204030204" pitchFamily="34" charset="0"/>
              </a:rPr>
              <a:t>הבולען מתגלה רק לאחר שנוצר. </a:t>
            </a:r>
            <a:endParaRPr lang="he-IL" sz="2800" dirty="0">
              <a:solidFill>
                <a:schemeClr val="tx1"/>
              </a:solidFill>
              <a:cs typeface="Calibri" panose="020F0502020204030204" pitchFamily="34" charset="0"/>
            </a:endParaRPr>
          </a:p>
        </p:txBody>
      </p:sp>
    </p:spTree>
    <p:extLst>
      <p:ext uri="{BB962C8B-B14F-4D97-AF65-F5344CB8AC3E}">
        <p14:creationId xmlns:p14="http://schemas.microsoft.com/office/powerpoint/2010/main" val="23148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093557" y="558800"/>
            <a:ext cx="9582375" cy="721216"/>
          </a:xfrm>
        </p:spPr>
        <p:txBody>
          <a:bodyPr>
            <a:normAutofit/>
          </a:bodyPr>
          <a:lstStyle/>
          <a:p>
            <a:r>
              <a:rPr lang="he-IL" b="1" dirty="0">
                <a:latin typeface="Guttman Yad-Brush" pitchFamily="2" charset="-79"/>
              </a:rPr>
              <a:t>מה מעניין אותנו לחקור על הנושא? </a:t>
            </a:r>
            <a:endParaRPr lang="x-none" sz="3200"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3572729" y="2233787"/>
            <a:ext cx="8103203" cy="3303580"/>
          </a:xfrm>
        </p:spPr>
        <p:txBody>
          <a:bodyPr>
            <a:normAutofit/>
          </a:bodyPr>
          <a:lstStyle/>
          <a:p>
            <a:pPr marL="514350" indent="-514350" algn="r">
              <a:lnSpc>
                <a:spcPct val="150000"/>
              </a:lnSpc>
              <a:spcBef>
                <a:spcPts val="0"/>
              </a:spcBef>
              <a:buAutoNum type="arabicPeriod"/>
            </a:pPr>
            <a:r>
              <a:rPr lang="he-IL" sz="3200" b="1" dirty="0">
                <a:solidFill>
                  <a:srgbClr val="0066FF"/>
                </a:solidFill>
                <a:latin typeface="Guttman Yad-Brush" pitchFamily="2" charset="-79"/>
                <a:cs typeface="Guttman Yad-Brush" pitchFamily="2" charset="-79"/>
              </a:rPr>
              <a:t>מהי תופעת </a:t>
            </a:r>
            <a:r>
              <a:rPr lang="he-IL" sz="3200" b="1" dirty="0" err="1">
                <a:solidFill>
                  <a:srgbClr val="0066FF"/>
                </a:solidFill>
                <a:latin typeface="Guttman Yad-Brush" pitchFamily="2" charset="-79"/>
                <a:cs typeface="Guttman Yad-Brush" pitchFamily="2" charset="-79"/>
              </a:rPr>
              <a:t>הבולענים</a:t>
            </a:r>
            <a:r>
              <a:rPr lang="he-IL" sz="3200" b="1" dirty="0">
                <a:solidFill>
                  <a:srgbClr val="0066FF"/>
                </a:solidFill>
                <a:latin typeface="Guttman Yad-Brush" pitchFamily="2" charset="-79"/>
                <a:cs typeface="Guttman Yad-Brush" pitchFamily="2" charset="-79"/>
              </a:rPr>
              <a:t>?</a:t>
            </a:r>
          </a:p>
          <a:p>
            <a:pPr marL="514350" indent="-514350" algn="r">
              <a:lnSpc>
                <a:spcPct val="150000"/>
              </a:lnSpc>
              <a:spcBef>
                <a:spcPts val="0"/>
              </a:spcBef>
              <a:buAutoNum type="arabicPeriod"/>
            </a:pPr>
            <a:r>
              <a:rPr lang="he-IL" sz="3200" b="1" dirty="0">
                <a:solidFill>
                  <a:srgbClr val="0066FF"/>
                </a:solidFill>
                <a:latin typeface="Guttman Yad-Brush" pitchFamily="2" charset="-79"/>
                <a:cs typeface="Guttman Yad-Brush" pitchFamily="2" charset="-79"/>
              </a:rPr>
              <a:t>מהן הסכנות של תופעת </a:t>
            </a:r>
            <a:r>
              <a:rPr lang="he-IL" sz="3200" b="1" dirty="0" err="1">
                <a:solidFill>
                  <a:srgbClr val="0066FF"/>
                </a:solidFill>
                <a:latin typeface="Guttman Yad-Brush" pitchFamily="2" charset="-79"/>
                <a:cs typeface="Guttman Yad-Brush" pitchFamily="2" charset="-79"/>
              </a:rPr>
              <a:t>הבולענים</a:t>
            </a:r>
            <a:r>
              <a:rPr lang="he-IL" sz="3200" b="1" dirty="0">
                <a:solidFill>
                  <a:srgbClr val="0066FF"/>
                </a:solidFill>
                <a:latin typeface="Guttman Yad-Brush" pitchFamily="2" charset="-79"/>
                <a:cs typeface="Guttman Yad-Brush" pitchFamily="2" charset="-79"/>
              </a:rPr>
              <a:t>?</a:t>
            </a:r>
          </a:p>
          <a:p>
            <a:pPr marL="514350" indent="-514350" algn="r">
              <a:lnSpc>
                <a:spcPct val="150000"/>
              </a:lnSpc>
              <a:spcBef>
                <a:spcPts val="0"/>
              </a:spcBef>
              <a:buAutoNum type="arabicPeriod"/>
            </a:pPr>
            <a:r>
              <a:rPr lang="he-IL" sz="3200" b="1" dirty="0">
                <a:solidFill>
                  <a:srgbClr val="0066FF"/>
                </a:solidFill>
                <a:latin typeface="Guttman Yad-Brush" pitchFamily="2" charset="-79"/>
                <a:cs typeface="Guttman Yad-Brush" pitchFamily="2" charset="-79"/>
              </a:rPr>
              <a:t>באילו אמצעי זהירות עלינו לנקוט על מנת להימנע מסכנת </a:t>
            </a:r>
            <a:r>
              <a:rPr lang="he-IL" sz="3200" b="1" dirty="0" err="1">
                <a:solidFill>
                  <a:srgbClr val="0066FF"/>
                </a:solidFill>
                <a:latin typeface="Guttman Yad-Brush" pitchFamily="2" charset="-79"/>
                <a:cs typeface="Guttman Yad-Brush" pitchFamily="2" charset="-79"/>
              </a:rPr>
              <a:t>הבולענים</a:t>
            </a:r>
            <a:r>
              <a:rPr lang="he-IL" sz="3200" b="1" dirty="0">
                <a:solidFill>
                  <a:srgbClr val="0066FF"/>
                </a:solidFill>
                <a:latin typeface="Guttman Yad-Brush" pitchFamily="2" charset="-79"/>
                <a:cs typeface="Guttman Yad-Brush" pitchFamily="2" charset="-79"/>
              </a:rPr>
              <a:t>?</a:t>
            </a:r>
          </a:p>
          <a:p>
            <a:pPr algn="r">
              <a:lnSpc>
                <a:spcPct val="150000"/>
              </a:lnSpc>
              <a:spcBef>
                <a:spcPts val="0"/>
              </a:spcBef>
            </a:pPr>
            <a:endParaRPr lang="he-IL" sz="2800" b="1" dirty="0">
              <a:solidFill>
                <a:srgbClr val="0066FF"/>
              </a:solidFill>
              <a:latin typeface="Guttman Yad-Brush" pitchFamily="2" charset="-79"/>
              <a:cs typeface="Guttman Yad-Brush" pitchFamily="2" charset="-79"/>
            </a:endParaRPr>
          </a:p>
        </p:txBody>
      </p:sp>
      <p:pic>
        <p:nvPicPr>
          <p:cNvPr id="2" name="תמונה 1">
            <a:extLst>
              <a:ext uri="{FF2B5EF4-FFF2-40B4-BE49-F238E27FC236}">
                <a16:creationId xmlns:a16="http://schemas.microsoft.com/office/drawing/2014/main" id="{E51F1054-2483-400B-80EF-F7C32D3A8658}"/>
              </a:ext>
            </a:extLst>
          </p:cNvPr>
          <p:cNvPicPr>
            <a:picLocks noChangeAspect="1"/>
          </p:cNvPicPr>
          <p:nvPr/>
        </p:nvPicPr>
        <p:blipFill>
          <a:blip r:embed="rId3"/>
          <a:stretch>
            <a:fillRect/>
          </a:stretch>
        </p:blipFill>
        <p:spPr>
          <a:xfrm>
            <a:off x="248316" y="2543593"/>
            <a:ext cx="2951292" cy="2959701"/>
          </a:xfrm>
          <a:prstGeom prst="rect">
            <a:avLst/>
          </a:prstGeom>
        </p:spPr>
      </p:pic>
    </p:spTree>
    <p:extLst>
      <p:ext uri="{BB962C8B-B14F-4D97-AF65-F5344CB8AC3E}">
        <p14:creationId xmlns:p14="http://schemas.microsoft.com/office/powerpoint/2010/main" val="19132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14293</TotalTime>
  <Words>2881</Words>
  <Application>Microsoft Office PowerPoint</Application>
  <PresentationFormat>מסך רחב</PresentationFormat>
  <Paragraphs>268</Paragraphs>
  <Slides>27</Slides>
  <Notes>27</Notes>
  <HiddenSlides>0</HiddenSlides>
  <MMClips>4</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27</vt:i4>
      </vt:variant>
    </vt:vector>
  </HeadingPairs>
  <TitlesOfParts>
    <vt:vector size="36" baseType="lpstr">
      <vt:lpstr>Alef</vt:lpstr>
      <vt:lpstr>Arial</vt:lpstr>
      <vt:lpstr>Calibri</vt:lpstr>
      <vt:lpstr>Calibri Light</vt:lpstr>
      <vt:lpstr>Guttman Yad-Brush</vt:lpstr>
      <vt:lpstr>Open Sans</vt:lpstr>
      <vt:lpstr>Times New Roman</vt:lpstr>
      <vt:lpstr>Wingdings</vt:lpstr>
      <vt:lpstr>Office Theme</vt:lpstr>
      <vt:lpstr>מצגת של PowerPoint‏</vt:lpstr>
      <vt:lpstr>מה להביא לשיעור?</vt:lpstr>
      <vt:lpstr> ים המלח במפה</vt:lpstr>
      <vt:lpstr>מהי, לדעתכם, התופעה המיוחדת שמתרחשת בים המלח? </vt:lpstr>
      <vt:lpstr> גלו מהי התופעה המתרחשת בים המלח?</vt:lpstr>
      <vt:lpstr>מה נלמד היום?</vt:lpstr>
      <vt:lpstr> מה ידוע לנו? </vt:lpstr>
      <vt:lpstr> מה ידוע לנו? </vt:lpstr>
      <vt:lpstr>מה מעניין אותנו לחקור על הנושא? </vt:lpstr>
      <vt:lpstr>סרטון כמקור מידע</vt:lpstr>
      <vt:lpstr>סרטון כמקור מידע</vt:lpstr>
      <vt:lpstr>מצגת של PowerPoint‏</vt:lpstr>
      <vt:lpstr>מצגת של PowerPoint‏</vt:lpstr>
      <vt:lpstr>לסיכום: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כללים למטייל -   שמורות הטבע והגנים</vt:lpstr>
      <vt:lpstr>מצגת של PowerPoint‏</vt:lpstr>
      <vt:lpstr>מצגת של PowerPoint‏</vt:lpstr>
      <vt:lpstr>מה למדנו?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גליה מנדל נטע</cp:lastModifiedBy>
  <cp:revision>675</cp:revision>
  <dcterms:created xsi:type="dcterms:W3CDTF">2020-03-11T07:11:19Z</dcterms:created>
  <dcterms:modified xsi:type="dcterms:W3CDTF">2020-08-09T07:36:47Z</dcterms:modified>
</cp:coreProperties>
</file>