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82" r:id="rId2"/>
    <p:sldId id="268" r:id="rId3"/>
    <p:sldId id="269" r:id="rId4"/>
    <p:sldId id="287" r:id="rId5"/>
    <p:sldId id="299" r:id="rId6"/>
    <p:sldId id="288" r:id="rId7"/>
    <p:sldId id="301" r:id="rId8"/>
    <p:sldId id="322" r:id="rId9"/>
    <p:sldId id="302" r:id="rId10"/>
    <p:sldId id="320" r:id="rId11"/>
    <p:sldId id="289" r:id="rId12"/>
    <p:sldId id="303" r:id="rId13"/>
    <p:sldId id="304" r:id="rId14"/>
    <p:sldId id="319" r:id="rId15"/>
    <p:sldId id="306" r:id="rId16"/>
    <p:sldId id="311" r:id="rId17"/>
    <p:sldId id="314" r:id="rId18"/>
    <p:sldId id="321" r:id="rId19"/>
    <p:sldId id="310" r:id="rId20"/>
    <p:sldId id="308" r:id="rId21"/>
    <p:sldId id="313" r:id="rId22"/>
    <p:sldId id="318" r:id="rId23"/>
    <p:sldId id="309" r:id="rId24"/>
    <p:sldId id="323" r:id="rId25"/>
    <p:sldId id="298" r:id="rId26"/>
    <p:sldId id="292" r:id="rId27"/>
    <p:sldId id="281" r:id="rId28"/>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4"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za-lab" initials="r" lastIdx="20" clrIdx="0">
    <p:extLst>
      <p:ext uri="{19B8F6BF-5375-455C-9EA6-DF929625EA0E}">
        <p15:presenceInfo xmlns:p15="http://schemas.microsoft.com/office/powerpoint/2012/main" userId="roza-lab" providerId="None"/>
      </p:ext>
    </p:extLst>
  </p:cmAuthor>
  <p:cmAuthor id="2" name="noy נוי" initials="nנ" lastIdx="14" clrIdx="1">
    <p:extLst>
      <p:ext uri="{19B8F6BF-5375-455C-9EA6-DF929625EA0E}">
        <p15:presenceInfo xmlns:p15="http://schemas.microsoft.com/office/powerpoint/2012/main" userId="9655de8592ce55a2" providerId="Windows Live"/>
      </p:ext>
    </p:extLst>
  </p:cmAuthor>
  <p:cmAuthor id="3" name="student" initials="s" lastIdx="26" clrIdx="2">
    <p:extLst>
      <p:ext uri="{19B8F6BF-5375-455C-9EA6-DF929625EA0E}">
        <p15:presenceInfo xmlns:p15="http://schemas.microsoft.com/office/powerpoint/2012/main" userId="student" providerId="None"/>
      </p:ext>
    </p:extLst>
  </p:cmAuthor>
  <p:cmAuthor id="4" name="תמי ניר-בוכבינדר" initials="תנ" lastIdx="9" clrIdx="3">
    <p:extLst>
      <p:ext uri="{19B8F6BF-5375-455C-9EA6-DF929625EA0E}">
        <p15:presenceInfo xmlns:p15="http://schemas.microsoft.com/office/powerpoint/2012/main" userId="S-1-5-21-2133270477-578167888-926709054-20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5E3"/>
    <a:srgbClr val="EBEBEB"/>
    <a:srgbClr val="FFFFFF"/>
    <a:srgbClr val="F2F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סגנון בהיר 2 - הדגשה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סגנון ערכת נושא 2 - הדגשה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סגנון ערכת נושא 1 - הדגשה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סגנון בהיר 1 - הדגשה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40" autoAdjust="0"/>
    <p:restoredTop sz="62368" autoAdjust="0"/>
  </p:normalViewPr>
  <p:slideViewPr>
    <p:cSldViewPr snapToGrid="0" snapToObjects="1" showGuides="1">
      <p:cViewPr varScale="1">
        <p:scale>
          <a:sx n="40" d="100"/>
          <a:sy n="40" d="100"/>
        </p:scale>
        <p:origin x="1152" y="48"/>
      </p:cViewPr>
      <p:guideLst>
        <p:guide orient="horz" pos="2024"/>
        <p:guide pos="3863"/>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varScale="1">
        <p:scale>
          <a:sx n="99" d="100"/>
          <a:sy n="99" d="100"/>
        </p:scale>
        <p:origin x="30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B0428-3D81-B14A-B943-4C2208D448E3}" type="datetimeFigureOut">
              <a:rPr lang="en-IL" smtClean="0"/>
              <a:t>07/01/2020</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F965BA-DA3B-EB42-8F73-FDBE27A0A657}" type="slidenum">
              <a:rPr lang="en-IL" smtClean="0"/>
              <a:t>‹#›</a:t>
            </a:fld>
            <a:endParaRPr lang="en-IL"/>
          </a:p>
        </p:txBody>
      </p:sp>
    </p:spTree>
    <p:extLst>
      <p:ext uri="{BB962C8B-B14F-4D97-AF65-F5344CB8AC3E}">
        <p14:creationId xmlns:p14="http://schemas.microsoft.com/office/powerpoint/2010/main" val="187569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כתבו את המלל בהתאם ואת הציוד הדרוש.</a:t>
            </a:r>
          </a:p>
        </p:txBody>
      </p:sp>
      <p:sp>
        <p:nvSpPr>
          <p:cNvPr id="4" name="Slide Number Placeholder 3"/>
          <p:cNvSpPr>
            <a:spLocks noGrp="1"/>
          </p:cNvSpPr>
          <p:nvPr>
            <p:ph type="sldNum" sz="quarter" idx="5"/>
          </p:nvPr>
        </p:nvSpPr>
        <p:spPr/>
        <p:txBody>
          <a:bodyPr/>
          <a:lstStyle/>
          <a:p>
            <a:fld id="{03F965BA-DA3B-EB42-8F73-FDBE27A0A657}" type="slidenum">
              <a:rPr lang="en-IL" smtClean="0"/>
              <a:t>1</a:t>
            </a:fld>
            <a:endParaRPr lang="en-IL"/>
          </a:p>
        </p:txBody>
      </p:sp>
    </p:spTree>
    <p:extLst>
      <p:ext uri="{BB962C8B-B14F-4D97-AF65-F5344CB8AC3E}">
        <p14:creationId xmlns:p14="http://schemas.microsoft.com/office/powerpoint/2010/main" val="3836073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משך השקף : דקה</a:t>
            </a:r>
          </a:p>
          <a:p>
            <a:pPr algn="r" rtl="1"/>
            <a:r>
              <a:rPr lang="he-IL" dirty="0"/>
              <a:t>לפניכם שתי מילים - רשע ועשר.</a:t>
            </a:r>
          </a:p>
          <a:p>
            <a:pPr algn="r" rtl="1"/>
            <a:r>
              <a:rPr lang="he-IL" dirty="0"/>
              <a:t>מצאו את הערך המספרי של כל אחת מהמילים.</a:t>
            </a:r>
          </a:p>
          <a:p>
            <a:pPr algn="r" rtl="1"/>
            <a:r>
              <a:rPr lang="he-IL" dirty="0"/>
              <a:t>דקה לעבודה.</a:t>
            </a:r>
          </a:p>
          <a:p>
            <a:pPr algn="r" rtl="1"/>
            <a:r>
              <a:rPr lang="he-IL" dirty="0"/>
              <a:t>נציג באמצעות לחיצה על העכבר את הפתרונות. </a:t>
            </a:r>
          </a:p>
          <a:p>
            <a:pPr algn="r" rtl="1"/>
            <a:r>
              <a:rPr lang="he-IL" dirty="0"/>
              <a:t>נראה שלשתי המילים יש ערך גימטרי זהה. בדומה לחוק החילוף בחיבור,</a:t>
            </a:r>
            <a:r>
              <a:rPr lang="he-IL" baseline="0" dirty="0"/>
              <a:t> </a:t>
            </a:r>
            <a:r>
              <a:rPr lang="he-IL" dirty="0"/>
              <a:t>סדר האותיות במילה לא משפיע על ערכה.</a:t>
            </a:r>
            <a:endParaRPr lang="en-US" dirty="0"/>
          </a:p>
        </p:txBody>
      </p:sp>
      <p:sp>
        <p:nvSpPr>
          <p:cNvPr id="4" name="מציין מיקום של מספר שקופית 3"/>
          <p:cNvSpPr>
            <a:spLocks noGrp="1"/>
          </p:cNvSpPr>
          <p:nvPr>
            <p:ph type="sldNum" sz="quarter" idx="5"/>
          </p:nvPr>
        </p:nvSpPr>
        <p:spPr/>
        <p:txBody>
          <a:bodyPr/>
          <a:lstStyle/>
          <a:p>
            <a:fld id="{03F965BA-DA3B-EB42-8F73-FDBE27A0A657}" type="slidenum">
              <a:rPr lang="en-IL" smtClean="0"/>
              <a:t>10</a:t>
            </a:fld>
            <a:endParaRPr lang="en-IL"/>
          </a:p>
        </p:txBody>
      </p:sp>
    </p:spTree>
    <p:extLst>
      <p:ext uri="{BB962C8B-B14F-4D97-AF65-F5344CB8AC3E}">
        <p14:creationId xmlns:p14="http://schemas.microsoft.com/office/powerpoint/2010/main" val="2908660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lvl="0" indent="0" algn="r" rtl="1">
              <a:lnSpc>
                <a:spcPct val="115000"/>
              </a:lnSpc>
              <a:spcBef>
                <a:spcPts val="1200"/>
              </a:spcBef>
              <a:spcAft>
                <a:spcPts val="0"/>
              </a:spcAft>
              <a:buClr>
                <a:schemeClr val="dk1"/>
              </a:buClr>
              <a:buSzPts val="1100"/>
              <a:buFont typeface="Arial"/>
              <a:buNone/>
            </a:pPr>
            <a:r>
              <a:rPr lang="he-IL" b="1" dirty="0"/>
              <a:t>משך שקף: 3 דקות</a:t>
            </a:r>
          </a:p>
          <a:p>
            <a:pPr marL="0" indent="0" algn="r">
              <a:buClr>
                <a:schemeClr val="accent2"/>
              </a:buClr>
              <a:buFont typeface="Wingdings" panose="05000000000000000000" pitchFamily="2" charset="2"/>
              <a:buNone/>
            </a:pPr>
            <a:r>
              <a:rPr lang="he-IL" dirty="0"/>
              <a:t>חשבו על שתי מילים נוספות שסדר האותיות שלהן שונה.</a:t>
            </a:r>
          </a:p>
          <a:p>
            <a:pPr algn="r">
              <a:buClr>
                <a:schemeClr val="accent2"/>
              </a:buClr>
            </a:pPr>
            <a:r>
              <a:rPr lang="he-IL" dirty="0"/>
              <a:t>חשבו את הערך המספרי שלהן.</a:t>
            </a:r>
            <a:endParaRPr lang="en-US" dirty="0"/>
          </a:p>
          <a:p>
            <a:pPr algn="r">
              <a:buClr>
                <a:schemeClr val="accent2"/>
              </a:buClr>
            </a:pPr>
            <a:r>
              <a:rPr lang="he-IL" dirty="0"/>
              <a:t>להמתין 2 דקות</a:t>
            </a:r>
            <a:endParaRPr lang="en-US" dirty="0"/>
          </a:p>
          <a:p>
            <a:pPr algn="r">
              <a:buClr>
                <a:schemeClr val="accent2"/>
              </a:buClr>
            </a:pPr>
            <a:r>
              <a:rPr lang="he-IL" dirty="0"/>
              <a:t>גם אני חשבתי על שתי מילים נוספות. (לחיצה על העכבר)</a:t>
            </a:r>
            <a:endParaRPr lang="en-US" dirty="0"/>
          </a:p>
          <a:p>
            <a:pPr algn="r">
              <a:buClr>
                <a:schemeClr val="accent2"/>
              </a:buClr>
            </a:pPr>
            <a:r>
              <a:rPr lang="he-IL" dirty="0"/>
              <a:t>רשת ותשר (בעברית תשר זהו טיפ למלצר או נותן שירות כלשהו)</a:t>
            </a:r>
            <a:endParaRPr lang="en-US" dirty="0"/>
          </a:p>
          <a:p>
            <a:pPr algn="r">
              <a:buClr>
                <a:schemeClr val="accent2"/>
              </a:buClr>
            </a:pPr>
            <a:r>
              <a:rPr lang="he-IL" dirty="0"/>
              <a:t>הערך המספרי של כל אחת מהמילים הינו 900</a:t>
            </a:r>
          </a:p>
          <a:p>
            <a:pPr marL="0" marR="0" lvl="0" indent="0" algn="r" defTabSz="914400" rtl="0" eaLnBrk="1" fontAlgn="auto" latinLnBrk="0" hangingPunct="1">
              <a:lnSpc>
                <a:spcPct val="100000"/>
              </a:lnSpc>
              <a:spcBef>
                <a:spcPts val="0"/>
              </a:spcBef>
              <a:spcAft>
                <a:spcPts val="0"/>
              </a:spcAft>
              <a:buClr>
                <a:schemeClr val="accent2"/>
              </a:buClr>
              <a:buSzTx/>
              <a:buFontTx/>
              <a:buNone/>
              <a:tabLst/>
              <a:defRPr/>
            </a:pPr>
            <a:r>
              <a:rPr lang="he-IL" dirty="0"/>
              <a:t>ניתן לראות כי </a:t>
            </a:r>
            <a:r>
              <a:rPr lang="he-IL" sz="1200" b="1" dirty="0">
                <a:solidFill>
                  <a:schemeClr val="accent1"/>
                </a:solidFill>
              </a:rPr>
              <a:t>סדר האותיות במילה אינו משפיע על ערכה</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en-IL" smtClean="0"/>
              <a:t>11</a:t>
            </a:fld>
            <a:endParaRPr lang="en-IL"/>
          </a:p>
        </p:txBody>
      </p:sp>
    </p:spTree>
    <p:extLst>
      <p:ext uri="{BB962C8B-B14F-4D97-AF65-F5344CB8AC3E}">
        <p14:creationId xmlns:p14="http://schemas.microsoft.com/office/powerpoint/2010/main" val="4123933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lvl="0" indent="0" algn="r" rtl="1">
              <a:lnSpc>
                <a:spcPct val="115000"/>
              </a:lnSpc>
              <a:spcBef>
                <a:spcPts val="1200"/>
              </a:spcBef>
              <a:spcAft>
                <a:spcPts val="0"/>
              </a:spcAft>
              <a:buClr>
                <a:schemeClr val="dk1"/>
              </a:buClr>
              <a:buSzPts val="1100"/>
              <a:buFont typeface="Arial"/>
              <a:buNone/>
            </a:pPr>
            <a:r>
              <a:rPr lang="he-IL" b="1" dirty="0"/>
              <a:t>משך השקף: 2 דקות</a:t>
            </a:r>
          </a:p>
          <a:p>
            <a:pPr marL="0" lvl="0" indent="0" algn="r" rtl="1">
              <a:lnSpc>
                <a:spcPct val="115000"/>
              </a:lnSpc>
              <a:spcBef>
                <a:spcPts val="1200"/>
              </a:spcBef>
              <a:spcAft>
                <a:spcPts val="0"/>
              </a:spcAft>
              <a:buClr>
                <a:schemeClr val="dk1"/>
              </a:buClr>
              <a:buSzPts val="1100"/>
              <a:buFont typeface="Arial"/>
              <a:buNone/>
            </a:pPr>
            <a:r>
              <a:rPr lang="he-IL" b="0" dirty="0"/>
              <a:t>נקריא את הסיפור:</a:t>
            </a:r>
          </a:p>
          <a:p>
            <a:pPr marL="0" lvl="0" indent="0" algn="r" rtl="1">
              <a:lnSpc>
                <a:spcPct val="115000"/>
              </a:lnSpc>
              <a:spcBef>
                <a:spcPts val="1200"/>
              </a:spcBef>
              <a:spcAft>
                <a:spcPts val="0"/>
              </a:spcAft>
              <a:buClr>
                <a:schemeClr val="dk1"/>
              </a:buClr>
              <a:buSzPts val="1100"/>
              <a:buFont typeface="Arial"/>
              <a:buNone/>
            </a:pPr>
            <a:r>
              <a:rPr lang="he-IL" b="0" dirty="0"/>
              <a:t>דניאל אמרה: השם שלי יותר ארוך ולכן הערך המספרי של שמי גדול יותר. </a:t>
            </a:r>
          </a:p>
          <a:p>
            <a:pPr marL="0" lvl="0" indent="0" algn="r" rtl="1">
              <a:lnSpc>
                <a:spcPct val="115000"/>
              </a:lnSpc>
              <a:spcBef>
                <a:spcPts val="1200"/>
              </a:spcBef>
              <a:spcAft>
                <a:spcPts val="0"/>
              </a:spcAft>
              <a:buClr>
                <a:schemeClr val="dk1"/>
              </a:buClr>
              <a:buSzPts val="1100"/>
              <a:buFont typeface="Arial"/>
              <a:buNone/>
            </a:pPr>
            <a:r>
              <a:rPr lang="he-IL" b="0" dirty="0"/>
              <a:t>רן אמר שדניאל טועה. </a:t>
            </a:r>
          </a:p>
          <a:p>
            <a:pPr marL="0" lvl="0" indent="0" algn="r" rtl="1">
              <a:lnSpc>
                <a:spcPct val="115000"/>
              </a:lnSpc>
              <a:spcBef>
                <a:spcPts val="1200"/>
              </a:spcBef>
              <a:spcAft>
                <a:spcPts val="0"/>
              </a:spcAft>
              <a:buClr>
                <a:schemeClr val="dk1"/>
              </a:buClr>
              <a:buSzPts val="1100"/>
              <a:buFont typeface="Arial"/>
              <a:buNone/>
            </a:pPr>
            <a:r>
              <a:rPr lang="he-IL" b="0" dirty="0"/>
              <a:t>מי לדעתכם צודק? הסבירו</a:t>
            </a:r>
          </a:p>
          <a:p>
            <a:pPr marL="0" lvl="0" indent="0" algn="r" rtl="1">
              <a:lnSpc>
                <a:spcPct val="115000"/>
              </a:lnSpc>
              <a:spcBef>
                <a:spcPts val="1200"/>
              </a:spcBef>
              <a:spcAft>
                <a:spcPts val="0"/>
              </a:spcAft>
              <a:buClr>
                <a:schemeClr val="dk1"/>
              </a:buClr>
              <a:buSzPts val="1100"/>
              <a:buFont typeface="Arial"/>
              <a:buNone/>
            </a:pPr>
            <a:r>
              <a:rPr lang="he-IL" b="0" dirty="0"/>
              <a:t>תנו דקה לחשיבה.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en-IL" smtClean="0"/>
              <a:t>12</a:t>
            </a:fld>
            <a:endParaRPr lang="en-IL"/>
          </a:p>
        </p:txBody>
      </p:sp>
    </p:spTree>
    <p:extLst>
      <p:ext uri="{BB962C8B-B14F-4D97-AF65-F5344CB8AC3E}">
        <p14:creationId xmlns:p14="http://schemas.microsoft.com/office/powerpoint/2010/main" val="1924959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15000"/>
              </a:lnSpc>
              <a:spcBef>
                <a:spcPts val="1200"/>
              </a:spcBef>
              <a:spcAft>
                <a:spcPts val="0"/>
              </a:spcAft>
              <a:buClr>
                <a:schemeClr val="dk1"/>
              </a:buClr>
              <a:buSzPts val="1100"/>
              <a:buFont typeface="Arial"/>
              <a:buNone/>
              <a:tabLst/>
              <a:defRPr/>
            </a:pPr>
            <a:r>
              <a:rPr lang="he-IL" b="1" dirty="0"/>
              <a:t>משך השקף : 2 דקות</a:t>
            </a:r>
          </a:p>
          <a:p>
            <a:pPr marL="0" marR="0" lvl="0" indent="0" algn="r" defTabSz="914400" rtl="1" eaLnBrk="1" fontAlgn="auto" latinLnBrk="0" hangingPunct="1">
              <a:lnSpc>
                <a:spcPct val="115000"/>
              </a:lnSpc>
              <a:spcBef>
                <a:spcPts val="1200"/>
              </a:spcBef>
              <a:spcAft>
                <a:spcPts val="0"/>
              </a:spcAft>
              <a:buClr>
                <a:schemeClr val="dk1"/>
              </a:buClr>
              <a:buSzPts val="1100"/>
              <a:buFont typeface="Arial"/>
              <a:buNone/>
              <a:tabLst/>
              <a:defRPr/>
            </a:pPr>
            <a:r>
              <a:rPr lang="he-IL" b="0" dirty="0"/>
              <a:t>נציג את הערך הגימטרי של כל אחד מהשמות (לחיצת עכבר)</a:t>
            </a:r>
          </a:p>
          <a:p>
            <a:pPr marL="0" marR="0" lvl="0" indent="0" algn="r" defTabSz="914400" rtl="1" eaLnBrk="1" fontAlgn="auto" latinLnBrk="0" hangingPunct="1">
              <a:lnSpc>
                <a:spcPct val="115000"/>
              </a:lnSpc>
              <a:spcBef>
                <a:spcPts val="1200"/>
              </a:spcBef>
              <a:spcAft>
                <a:spcPts val="0"/>
              </a:spcAft>
              <a:buClr>
                <a:schemeClr val="dk1"/>
              </a:buClr>
              <a:buSzPts val="1100"/>
              <a:buFont typeface="Arial"/>
              <a:buNone/>
              <a:tabLst/>
              <a:defRPr/>
            </a:pPr>
            <a:r>
              <a:rPr lang="he-IL" b="0" dirty="0"/>
              <a:t>מבלי לסכום את ערכי האותיות ניתן לראות שרן צדק, שכן הערך של האות ר' לבדו שווה ל-200 וגדול מסכום על ערכי האותיות בשמה של דניאל. </a:t>
            </a:r>
          </a:p>
          <a:p>
            <a:pPr marL="0" marR="0" lvl="0" indent="0" algn="r" defTabSz="914400" rtl="1" eaLnBrk="1" fontAlgn="auto" latinLnBrk="0" hangingPunct="1">
              <a:lnSpc>
                <a:spcPct val="115000"/>
              </a:lnSpc>
              <a:spcBef>
                <a:spcPts val="1200"/>
              </a:spcBef>
              <a:spcAft>
                <a:spcPts val="0"/>
              </a:spcAft>
              <a:buClr>
                <a:schemeClr val="dk1"/>
              </a:buClr>
              <a:buSzPts val="1100"/>
              <a:buFont typeface="Arial"/>
              <a:buNone/>
              <a:tabLst/>
              <a:defRPr/>
            </a:pPr>
            <a:r>
              <a:rPr lang="he-IL" b="0" dirty="0"/>
              <a:t>לפיכך, אורכה של מילה אינה קובע את ערכה.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en-IL" smtClean="0"/>
              <a:t>13</a:t>
            </a:fld>
            <a:endParaRPr lang="en-IL"/>
          </a:p>
        </p:txBody>
      </p:sp>
    </p:spTree>
    <p:extLst>
      <p:ext uri="{BB962C8B-B14F-4D97-AF65-F5344CB8AC3E}">
        <p14:creationId xmlns:p14="http://schemas.microsoft.com/office/powerpoint/2010/main" val="3341086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משך השקף: 3 דקות</a:t>
            </a:r>
            <a:endParaRPr lang="en-US" b="1" dirty="0"/>
          </a:p>
          <a:p>
            <a:pPr algn="r" rtl="1"/>
            <a:r>
              <a:rPr lang="he-IL" dirty="0"/>
              <a:t>בין כל זוג תמונות, ערכו הגימטרי של מי גדול יותר?</a:t>
            </a:r>
            <a:endParaRPr lang="en-US" dirty="0"/>
          </a:p>
          <a:p>
            <a:pPr marL="171450" indent="-171450" algn="r" rtl="1">
              <a:buFont typeface="Arial" panose="020B0604020202020204" pitchFamily="34" charset="0"/>
              <a:buChar char="•"/>
            </a:pPr>
            <a:r>
              <a:rPr lang="he-IL" dirty="0"/>
              <a:t>כלב או תו? מבלי לחשב את הערך הגימטרי של כל אחת מהתמונות ניתן לראות כי הערך הגימטרי של תו גדול יותר. האות "ת" לבדה שווה 400. זו דוגמה לכך שאורכה של מילה אינו קובע את ערכה. </a:t>
            </a:r>
            <a:endParaRPr lang="en-US" dirty="0"/>
          </a:p>
          <a:p>
            <a:pPr marL="171450" indent="-171450" algn="r" rtl="1">
              <a:buFont typeface="Arial" panose="020B0604020202020204" pitchFamily="34" charset="0"/>
              <a:buChar char="•"/>
            </a:pPr>
            <a:r>
              <a:rPr lang="he-IL" dirty="0"/>
              <a:t>פה או מילה?  נבדוק את ערכה הגימטרי של המילה פה: (לחיצה על העכבר) פ=80 ה=5 ולכן הערך הגימטרי של פה הוא 85. נבדוק את ערכה הגימטרי של המילה "מילה" נלחץ על העכבר: מ=40, י=10,ל=30, ה=5 ולכן הערך הגימטרי של מילה הוא גם כן 85. ניתן לראות כי </a:t>
            </a:r>
            <a:r>
              <a:rPr lang="he-IL" sz="1200" b="1" dirty="0">
                <a:solidFill>
                  <a:schemeClr val="accent1"/>
                </a:solidFill>
              </a:rPr>
              <a:t>למילים המורכבות מאותיות שונות יכול להיות אותו ערך מספרי</a:t>
            </a:r>
            <a:r>
              <a:rPr lang="he-IL" sz="1200" b="0" dirty="0">
                <a:solidFill>
                  <a:schemeClr val="tx1"/>
                </a:solidFill>
              </a:rPr>
              <a:t>.</a:t>
            </a:r>
            <a:endParaRPr lang="he-IL"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dirty="0"/>
              <a:t>נרות או תורן? מבלי לחשב את הערך הגימטרי של כל אחת מהתמונות ניתן לדעת שערכן הגימטרי שווה משום שהאותיות זהות לגמרי רק הסדר שונה</a:t>
            </a:r>
            <a:r>
              <a:rPr lang="he-IL" b="1" dirty="0"/>
              <a:t>. </a:t>
            </a:r>
            <a:r>
              <a:rPr lang="he-IL" sz="1200" b="1" dirty="0">
                <a:solidFill>
                  <a:schemeClr val="accent1"/>
                </a:solidFill>
              </a:rPr>
              <a:t>סדר האותיות במילה אינו משפיע על ערכה.</a:t>
            </a:r>
          </a:p>
        </p:txBody>
      </p:sp>
      <p:sp>
        <p:nvSpPr>
          <p:cNvPr id="4" name="מציין מיקום של מספר שקופית 3"/>
          <p:cNvSpPr>
            <a:spLocks noGrp="1"/>
          </p:cNvSpPr>
          <p:nvPr>
            <p:ph type="sldNum" sz="quarter" idx="5"/>
          </p:nvPr>
        </p:nvSpPr>
        <p:spPr/>
        <p:txBody>
          <a:bodyPr/>
          <a:lstStyle/>
          <a:p>
            <a:fld id="{03F965BA-DA3B-EB42-8F73-FDBE27A0A657}" type="slidenum">
              <a:rPr lang="en-IL" smtClean="0"/>
              <a:t>14</a:t>
            </a:fld>
            <a:endParaRPr lang="en-IL"/>
          </a:p>
        </p:txBody>
      </p:sp>
    </p:spTree>
    <p:extLst>
      <p:ext uri="{BB962C8B-B14F-4D97-AF65-F5344CB8AC3E}">
        <p14:creationId xmlns:p14="http://schemas.microsoft.com/office/powerpoint/2010/main" val="2066924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ראינו שיש ייצוג למספרים: 1-10 ולמספרים בעשרות שלמות 10, 20, 30 וכן הלאה עד 90 ויש ייצוג למאות שלמות 100,200,300.</a:t>
            </a:r>
            <a:endParaRPr lang="en-US" dirty="0"/>
          </a:p>
          <a:p>
            <a:pPr algn="r" rtl="1"/>
            <a:r>
              <a:rPr lang="he-IL" sz="1200" dirty="0"/>
              <a:t>לא לכל מספר יש אות המייצגת את ערכו ולכן משתמשים בצירוף אותיות.</a:t>
            </a:r>
          </a:p>
          <a:p>
            <a:pPr algn="r" rtl="1"/>
            <a:r>
              <a:rPr lang="he-IL" sz="1200" dirty="0"/>
              <a:t>בצירופי אותיות משתמשים בעיקר בלוח שנה עברי, בפרקים ופסוקים בתנ"ך ומספור סעיפים במבחן, למשל. </a:t>
            </a:r>
            <a:endParaRPr lang="he-IL" dirty="0"/>
          </a:p>
          <a:p>
            <a:pPr algn="r" rtl="1"/>
            <a:r>
              <a:rPr lang="he-IL" dirty="0"/>
              <a:t>אז כיצד מייצגים בגימטרייה את המספרים 11,12,37 </a:t>
            </a:r>
            <a:r>
              <a:rPr lang="he-IL" dirty="0" err="1"/>
              <a:t>וכו</a:t>
            </a:r>
            <a:r>
              <a:rPr lang="he-IL" dirty="0"/>
              <a:t>'.</a:t>
            </a:r>
            <a:endParaRPr lang="en-US" dirty="0"/>
          </a:p>
        </p:txBody>
      </p:sp>
      <p:sp>
        <p:nvSpPr>
          <p:cNvPr id="4" name="מציין מיקום של מספר שקופית 3"/>
          <p:cNvSpPr>
            <a:spLocks noGrp="1"/>
          </p:cNvSpPr>
          <p:nvPr>
            <p:ph type="sldNum" sz="quarter" idx="5"/>
          </p:nvPr>
        </p:nvSpPr>
        <p:spPr/>
        <p:txBody>
          <a:bodyPr/>
          <a:lstStyle/>
          <a:p>
            <a:fld id="{03F965BA-DA3B-EB42-8F73-FDBE27A0A657}" type="slidenum">
              <a:rPr lang="en-IL" smtClean="0"/>
              <a:t>15</a:t>
            </a:fld>
            <a:endParaRPr lang="en-IL"/>
          </a:p>
        </p:txBody>
      </p:sp>
    </p:spTree>
    <p:extLst>
      <p:ext uri="{BB962C8B-B14F-4D97-AF65-F5344CB8AC3E}">
        <p14:creationId xmlns:p14="http://schemas.microsoft.com/office/powerpoint/2010/main" val="70649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אז כיצד מייצגים בגימטרייה את המספרים: 11, 12, 37 </a:t>
            </a:r>
            <a:r>
              <a:rPr lang="he-IL" dirty="0" err="1"/>
              <a:t>וכו</a:t>
            </a:r>
            <a:r>
              <a:rPr lang="he-IL" dirty="0"/>
              <a:t>'?</a:t>
            </a:r>
            <a:r>
              <a:rPr lang="en-US" dirty="0"/>
              <a:t> </a:t>
            </a:r>
          </a:p>
          <a:p>
            <a:pPr algn="r" rtl="1"/>
            <a:r>
              <a:rPr lang="he-IL" dirty="0"/>
              <a:t>משתמשים בצירוף אותיות.</a:t>
            </a:r>
          </a:p>
          <a:p>
            <a:pPr algn="r" rtl="1"/>
            <a:r>
              <a:rPr lang="he-IL" dirty="0"/>
              <a:t>לדוגמה:</a:t>
            </a:r>
          </a:p>
          <a:p>
            <a:pPr marL="171450" indent="-171450" algn="r" rtl="1">
              <a:buFont typeface="Arial" panose="020B0604020202020204" pitchFamily="34" charset="0"/>
              <a:buChar char="•"/>
            </a:pPr>
            <a:r>
              <a:rPr lang="he-IL" dirty="0"/>
              <a:t>צירוף האותיות המתאים למספר 11: נפרק את 11 לעשרות ולאחדות ונקבל 10 ו-1. 10 =י ו-1 =א וביחד יא.</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dirty="0"/>
              <a:t>צירוף האותיות המתאים למספר 37: נפרק את 37 לעשרות ולאחדות ונקבל 30 ו-7. 30 =ל ו-7=ז וביחד </a:t>
            </a:r>
            <a:r>
              <a:rPr lang="he-IL" dirty="0" err="1"/>
              <a:t>לז</a:t>
            </a:r>
            <a:r>
              <a:rPr lang="he-IL" dirty="0"/>
              <a:t>.</a:t>
            </a:r>
          </a:p>
        </p:txBody>
      </p:sp>
      <p:sp>
        <p:nvSpPr>
          <p:cNvPr id="4" name="מציין מיקום של מספר שקופית 3"/>
          <p:cNvSpPr>
            <a:spLocks noGrp="1"/>
          </p:cNvSpPr>
          <p:nvPr>
            <p:ph type="sldNum" sz="quarter" idx="5"/>
          </p:nvPr>
        </p:nvSpPr>
        <p:spPr/>
        <p:txBody>
          <a:bodyPr/>
          <a:lstStyle/>
          <a:p>
            <a:fld id="{03F965BA-DA3B-EB42-8F73-FDBE27A0A657}" type="slidenum">
              <a:rPr lang="en-IL" smtClean="0"/>
              <a:t>16</a:t>
            </a:fld>
            <a:endParaRPr lang="en-IL"/>
          </a:p>
        </p:txBody>
      </p:sp>
    </p:spTree>
    <p:extLst>
      <p:ext uri="{BB962C8B-B14F-4D97-AF65-F5344CB8AC3E}">
        <p14:creationId xmlns:p14="http://schemas.microsoft.com/office/powerpoint/2010/main" val="584214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משך שקף: 3 דקות</a:t>
            </a:r>
          </a:p>
          <a:p>
            <a:pPr algn="r" rtl="1"/>
            <a:r>
              <a:rPr lang="he-IL" dirty="0"/>
              <a:t>עליכם להתאים בין מנעול למפתח. לכל מספר במנעול יש צירוף אותיות מתאים במפתח. רשמו על הדף שלפניכם את מספרי המנעולים וצירופי האותיות המתאימים.</a:t>
            </a:r>
            <a:endParaRPr lang="en-US" dirty="0"/>
          </a:p>
          <a:p>
            <a:pPr algn="r" rtl="1"/>
            <a:r>
              <a:rPr lang="he-IL" dirty="0"/>
              <a:t>לתת זמן עבודה 2 דקות ולאחר מכן להציג את הפתרונות על ידי לחיצה על העכבר  נתחיל מהמפתח בצד ימין. </a:t>
            </a:r>
          </a:p>
        </p:txBody>
      </p:sp>
      <p:sp>
        <p:nvSpPr>
          <p:cNvPr id="4" name="מציין מיקום של מספר שקופית 3"/>
          <p:cNvSpPr>
            <a:spLocks noGrp="1"/>
          </p:cNvSpPr>
          <p:nvPr>
            <p:ph type="sldNum" sz="quarter" idx="5"/>
          </p:nvPr>
        </p:nvSpPr>
        <p:spPr/>
        <p:txBody>
          <a:bodyPr/>
          <a:lstStyle/>
          <a:p>
            <a:fld id="{03F965BA-DA3B-EB42-8F73-FDBE27A0A657}" type="slidenum">
              <a:rPr lang="en-IL" smtClean="0"/>
              <a:t>17</a:t>
            </a:fld>
            <a:endParaRPr lang="en-IL"/>
          </a:p>
        </p:txBody>
      </p:sp>
    </p:spTree>
    <p:extLst>
      <p:ext uri="{BB962C8B-B14F-4D97-AF65-F5344CB8AC3E}">
        <p14:creationId xmlns:p14="http://schemas.microsoft.com/office/powerpoint/2010/main" val="2306745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משך שקף: 3 דקות</a:t>
            </a:r>
          </a:p>
          <a:p>
            <a:pPr algn="r" rtl="1"/>
            <a:r>
              <a:rPr lang="he-IL" dirty="0"/>
              <a:t>עליכם להתאים בין מנעול למפתח. לכל מספר במנעול יש צירוף אותיות מתאים במפתח. רשמו על הדף שלפניכם את מספרי המנעולים וצירופי האותיות המתאימים.</a:t>
            </a:r>
            <a:endParaRPr lang="en-US" dirty="0"/>
          </a:p>
          <a:p>
            <a:pPr algn="r" rtl="1"/>
            <a:r>
              <a:rPr lang="he-IL" dirty="0"/>
              <a:t>לתת זמן עבודה 2 דקות ולאחר מכן להציג את הפתרונות על ידי לחיצה על העכבר  נתחיל מהמפתח בצד ימין. </a:t>
            </a:r>
          </a:p>
        </p:txBody>
      </p:sp>
      <p:sp>
        <p:nvSpPr>
          <p:cNvPr id="4" name="מציין מיקום של מספר שקופית 3"/>
          <p:cNvSpPr>
            <a:spLocks noGrp="1"/>
          </p:cNvSpPr>
          <p:nvPr>
            <p:ph type="sldNum" sz="quarter" idx="5"/>
          </p:nvPr>
        </p:nvSpPr>
        <p:spPr/>
        <p:txBody>
          <a:bodyPr/>
          <a:lstStyle/>
          <a:p>
            <a:fld id="{03F965BA-DA3B-EB42-8F73-FDBE27A0A657}" type="slidenum">
              <a:rPr lang="en-IL" smtClean="0"/>
              <a:t>18</a:t>
            </a:fld>
            <a:endParaRPr lang="en-IL"/>
          </a:p>
        </p:txBody>
      </p:sp>
    </p:spTree>
    <p:extLst>
      <p:ext uri="{BB962C8B-B14F-4D97-AF65-F5344CB8AC3E}">
        <p14:creationId xmlns:p14="http://schemas.microsoft.com/office/powerpoint/2010/main" val="3153909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sz="1200" b="0" i="0" kern="1200" dirty="0">
                <a:solidFill>
                  <a:schemeClr val="tx1"/>
                </a:solidFill>
                <a:effectLst/>
                <a:latin typeface="+mn-lt"/>
                <a:ea typeface="+mn-ea"/>
                <a:cs typeface="+mn-cs"/>
              </a:rPr>
              <a:t>יש שני מספרים היוצאים מן הכלל בצורת הכתיבה שלהם – ‏15 ו-‏16. </a:t>
            </a:r>
          </a:p>
          <a:p>
            <a:pPr marL="171450" indent="-171450" algn="r" rtl="1">
              <a:buFont typeface="Arial" panose="020B0604020202020204" pitchFamily="34" charset="0"/>
              <a:buChar char="•"/>
            </a:pPr>
            <a:r>
              <a:rPr lang="he-IL" sz="1200" b="0" i="0" kern="1200" dirty="0">
                <a:solidFill>
                  <a:schemeClr val="tx1"/>
                </a:solidFill>
                <a:effectLst/>
                <a:latin typeface="+mn-lt"/>
                <a:ea typeface="+mn-ea"/>
                <a:cs typeface="+mn-cs"/>
              </a:rPr>
              <a:t>את המספר ‏15 ניתן לייצג באמצעות תרגיל חיבור של  9+6 כך ש-15 ייוצג על ידי צירוף האותיות טו.</a:t>
            </a:r>
          </a:p>
          <a:p>
            <a:pPr marL="171450" indent="-171450" algn="r" rtl="1">
              <a:buFont typeface="Arial" panose="020B0604020202020204" pitchFamily="34" charset="0"/>
              <a:buChar char="•"/>
            </a:pPr>
            <a:r>
              <a:rPr lang="he-IL" sz="1200" b="0" i="0" kern="1200" dirty="0">
                <a:solidFill>
                  <a:schemeClr val="tx1"/>
                </a:solidFill>
                <a:effectLst/>
                <a:latin typeface="+mn-lt"/>
                <a:ea typeface="+mn-ea"/>
                <a:cs typeface="+mn-cs"/>
              </a:rPr>
              <a:t>את המספר ‏16 ניתן לייצג באמצעות תרגיל חיבור של 9+7 כך ש-16 ייוצג על ידי צירוף האותיות </a:t>
            </a:r>
            <a:r>
              <a:rPr lang="he-IL" sz="1200" b="0" i="0" kern="1200" dirty="0" err="1">
                <a:solidFill>
                  <a:schemeClr val="tx1"/>
                </a:solidFill>
                <a:effectLst/>
                <a:latin typeface="+mn-lt"/>
                <a:ea typeface="+mn-ea"/>
                <a:cs typeface="+mn-cs"/>
              </a:rPr>
              <a:t>טז</a:t>
            </a:r>
            <a:r>
              <a:rPr lang="he-IL" sz="1200" b="0" i="0" kern="1200" dirty="0">
                <a:solidFill>
                  <a:schemeClr val="tx1"/>
                </a:solidFill>
                <a:effectLst/>
                <a:latin typeface="+mn-lt"/>
                <a:ea typeface="+mn-ea"/>
                <a:cs typeface="+mn-cs"/>
              </a:rPr>
              <a:t>.  </a:t>
            </a:r>
          </a:p>
          <a:p>
            <a:pPr marL="0" indent="0" algn="r" rtl="1">
              <a:buFont typeface="Arial" panose="020B0604020202020204" pitchFamily="34" charset="0"/>
              <a:buNone/>
            </a:pPr>
            <a:endParaRPr lang="he-IL" sz="1200" b="0" i="0" kern="1200" dirty="0">
              <a:solidFill>
                <a:schemeClr val="tx1"/>
              </a:solidFill>
              <a:effectLst/>
              <a:latin typeface="+mn-lt"/>
              <a:ea typeface="+mn-ea"/>
              <a:cs typeface="+mn-cs"/>
            </a:endParaRPr>
          </a:p>
          <a:p>
            <a:pPr marL="0" indent="0" algn="r" rtl="1">
              <a:buFont typeface="Arial" panose="020B0604020202020204" pitchFamily="34" charset="0"/>
              <a:buNone/>
            </a:pPr>
            <a:r>
              <a:rPr lang="he-IL" dirty="0"/>
              <a:t>הכתיבה </a:t>
            </a:r>
            <a:r>
              <a:rPr lang="he-IL" sz="1200" b="0" i="0" kern="1200" dirty="0">
                <a:solidFill>
                  <a:schemeClr val="tx1"/>
                </a:solidFill>
                <a:effectLst/>
                <a:latin typeface="+mn-lt"/>
                <a:ea typeface="+mn-ea"/>
                <a:cs typeface="+mn-cs"/>
              </a:rPr>
              <a:t>הזאת נקבעה כדי להימנע מכתיבת שתי אותיות מן השם המפורש זו ליד זו.</a:t>
            </a:r>
            <a:endParaRPr lang="he-IL" dirty="0"/>
          </a:p>
        </p:txBody>
      </p:sp>
      <p:sp>
        <p:nvSpPr>
          <p:cNvPr id="4" name="מציין מיקום של מספר שקופית 3"/>
          <p:cNvSpPr>
            <a:spLocks noGrp="1"/>
          </p:cNvSpPr>
          <p:nvPr>
            <p:ph type="sldNum" sz="quarter" idx="5"/>
          </p:nvPr>
        </p:nvSpPr>
        <p:spPr/>
        <p:txBody>
          <a:bodyPr/>
          <a:lstStyle/>
          <a:p>
            <a:fld id="{03F965BA-DA3B-EB42-8F73-FDBE27A0A657}" type="slidenum">
              <a:rPr lang="en-IL" smtClean="0"/>
              <a:t>19</a:t>
            </a:fld>
            <a:endParaRPr lang="en-IL"/>
          </a:p>
        </p:txBody>
      </p:sp>
    </p:spTree>
    <p:extLst>
      <p:ext uri="{BB962C8B-B14F-4D97-AF65-F5344CB8AC3E}">
        <p14:creationId xmlns:p14="http://schemas.microsoft.com/office/powerpoint/2010/main" val="2660328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r>
              <a:rPr lang="he-IL" sz="1200" b="1" dirty="0"/>
              <a:t>משך השקף: 2 דקות</a:t>
            </a:r>
          </a:p>
          <a:p>
            <a:pPr marL="0" lvl="0" indent="0" algn="r" rtl="1">
              <a:spcBef>
                <a:spcPts val="0"/>
              </a:spcBef>
              <a:spcAft>
                <a:spcPts val="0"/>
              </a:spcAft>
              <a:buNone/>
            </a:pPr>
            <a:endParaRPr lang="he-IL" sz="1200" b="1" dirty="0"/>
          </a:p>
          <a:p>
            <a:pPr marL="0" lvl="0" indent="0" algn="r" rtl="1">
              <a:spcBef>
                <a:spcPts val="0"/>
              </a:spcBef>
              <a:spcAft>
                <a:spcPts val="0"/>
              </a:spcAft>
              <a:buNone/>
            </a:pPr>
            <a:r>
              <a:rPr lang="he-IL" sz="1200" b="1" dirty="0"/>
              <a:t>מומלץ לפני השיעור לכתוב את הערכים הגימטריים על הלוח באולפן  ובזמן המשימות לוודא שהילדים בבית יכולים לראות את הלוח ולהיעזר בו במהלך המשימות. </a:t>
            </a:r>
          </a:p>
          <a:p>
            <a:pPr marL="158750" indent="0" algn="r" rtl="1">
              <a:buNone/>
            </a:pPr>
            <a:endParaRPr lang="he-IL" sz="1200" dirty="0">
              <a:solidFill>
                <a:schemeClr val="tx1"/>
              </a:solidFill>
            </a:endParaRPr>
          </a:p>
          <a:p>
            <a:pPr marL="158750" indent="0" algn="r" rtl="1">
              <a:buNone/>
            </a:pPr>
            <a:r>
              <a:rPr lang="he-IL" sz="1200" dirty="0">
                <a:solidFill>
                  <a:schemeClr val="tx1"/>
                </a:solidFill>
              </a:rPr>
              <a:t>הציגו את עצמכם ואת מהלך השיעור:</a:t>
            </a:r>
          </a:p>
          <a:p>
            <a:pPr marL="158750" indent="0" algn="r" rtl="1">
              <a:buNone/>
            </a:pPr>
            <a:endParaRPr lang="he-IL" sz="1200" dirty="0">
              <a:solidFill>
                <a:schemeClr val="tx1"/>
              </a:solidFill>
            </a:endParaRPr>
          </a:p>
          <a:p>
            <a:pPr marL="158750" indent="0" algn="r" rtl="1" fontAlgn="base">
              <a:buNone/>
            </a:pPr>
            <a:r>
              <a:rPr lang="he-IL" sz="1200" dirty="0">
                <a:solidFill>
                  <a:schemeClr val="tx1"/>
                </a:solidFill>
              </a:rPr>
              <a:t>מוזמנים לפנות בצורה אישית לתלמידים:</a:t>
            </a:r>
            <a:br>
              <a:rPr lang="he-IL" sz="1200" dirty="0"/>
            </a:br>
            <a:r>
              <a:rPr lang="he-IL" sz="1200" dirty="0">
                <a:solidFill>
                  <a:schemeClr val="accent1">
                    <a:lumMod val="75000"/>
                  </a:schemeClr>
                </a:solidFill>
              </a:rPr>
              <a:t>דוגמה לטקסט שייאמר בעל פה: "שלום, שמי___. אני מורה ל____ ממקום בארץ____. מה שלומכם? אני שמח/ה שהצטרפתם אליי", </a:t>
            </a:r>
            <a:r>
              <a:rPr lang="he-IL" sz="1200" dirty="0" err="1">
                <a:solidFill>
                  <a:schemeClr val="accent1">
                    <a:lumMod val="75000"/>
                  </a:schemeClr>
                </a:solidFill>
              </a:rPr>
              <a:t>וכו</a:t>
            </a:r>
            <a:r>
              <a:rPr lang="he-IL" sz="1200" dirty="0">
                <a:solidFill>
                  <a:schemeClr val="accent1">
                    <a:lumMod val="75000"/>
                  </a:schemeClr>
                </a:solidFill>
              </a:rPr>
              <a:t>'.</a:t>
            </a:r>
          </a:p>
          <a:p>
            <a:pPr marL="158750" indent="0" algn="r" rtl="1" fontAlgn="base">
              <a:buNone/>
            </a:pPr>
            <a:endParaRPr lang="he-IL" sz="1200" dirty="0">
              <a:solidFill>
                <a:schemeClr val="tx1"/>
              </a:solidFill>
            </a:endParaRPr>
          </a:p>
          <a:p>
            <a:pPr marL="158750" indent="0" algn="r" rtl="1" fontAlgn="base">
              <a:buNone/>
            </a:pPr>
            <a:r>
              <a:rPr lang="he-IL" sz="1200" dirty="0">
                <a:solidFill>
                  <a:schemeClr val="tx1"/>
                </a:solidFill>
              </a:rPr>
              <a:t>נושא השיעור ומה מטרתו:</a:t>
            </a:r>
            <a:br>
              <a:rPr lang="he-IL" sz="1200" dirty="0">
                <a:solidFill>
                  <a:schemeClr val="tx1"/>
                </a:solidFill>
              </a:rPr>
            </a:br>
            <a:r>
              <a:rPr lang="he-IL" sz="1200" dirty="0">
                <a:solidFill>
                  <a:schemeClr val="accent1">
                    <a:lumMod val="75000"/>
                  </a:schemeClr>
                </a:solidFill>
              </a:rPr>
              <a:t>דוגמה לטקסט שייאמר בעל פה: "בשיעור הזה נלמד על_________. הצטרפו אליי ויהיה לנו כיף. מוכנים? מתחילים!"</a:t>
            </a:r>
          </a:p>
          <a:p>
            <a:pPr marL="0" lvl="0" indent="0" algn="r" rtl="1">
              <a:spcBef>
                <a:spcPts val="0"/>
              </a:spcBef>
              <a:spcAft>
                <a:spcPts val="0"/>
              </a:spcAft>
              <a:buNone/>
            </a:pPr>
            <a:endParaRPr lang="he-IL" sz="1200" b="1" dirty="0"/>
          </a:p>
          <a:p>
            <a:pPr marL="133350" lvl="0" algn="r" rtl="1">
              <a:lnSpc>
                <a:spcPct val="115000"/>
              </a:lnSpc>
              <a:spcBef>
                <a:spcPts val="800"/>
              </a:spcBef>
              <a:spcAft>
                <a:spcPts val="0"/>
              </a:spcAft>
              <a:buClr>
                <a:schemeClr val="dk1"/>
              </a:buClr>
              <a:buSzPts val="1500"/>
            </a:pPr>
            <a:r>
              <a:rPr lang="he-IL" sz="1200" b="1" dirty="0">
                <a:solidFill>
                  <a:schemeClr val="dk1"/>
                </a:solidFill>
                <a:latin typeface="Alef"/>
                <a:ea typeface="Alef"/>
                <a:sym typeface="Alef"/>
              </a:rPr>
              <a:t>נתחיל ב…. </a:t>
            </a:r>
            <a:r>
              <a:rPr lang="he-IL" sz="1200" dirty="0">
                <a:solidFill>
                  <a:schemeClr val="dk1"/>
                </a:solidFill>
                <a:latin typeface="Alef"/>
                <a:ea typeface="Alef"/>
                <a:sym typeface="Alef"/>
              </a:rPr>
              <a:t> (שלב פתיח השיעור)</a:t>
            </a:r>
          </a:p>
          <a:p>
            <a:pPr marL="133350" lvl="0" algn="r" rtl="1">
              <a:lnSpc>
                <a:spcPct val="115000"/>
              </a:lnSpc>
              <a:spcBef>
                <a:spcPts val="0"/>
              </a:spcBef>
              <a:spcAft>
                <a:spcPts val="0"/>
              </a:spcAft>
              <a:buClr>
                <a:schemeClr val="dk1"/>
              </a:buClr>
              <a:buSzPts val="1500"/>
            </a:pPr>
            <a:r>
              <a:rPr lang="he-IL" sz="1200" b="1" dirty="0">
                <a:solidFill>
                  <a:schemeClr val="dk1"/>
                </a:solidFill>
                <a:latin typeface="Alef"/>
                <a:ea typeface="Alef"/>
                <a:sym typeface="Alef"/>
              </a:rPr>
              <a:t>נמשיך בלגלות</a:t>
            </a:r>
            <a:r>
              <a:rPr lang="he-IL" sz="1200" dirty="0">
                <a:solidFill>
                  <a:schemeClr val="dk1"/>
                </a:solidFill>
                <a:latin typeface="Alef"/>
                <a:ea typeface="Alef"/>
                <a:sym typeface="Alef"/>
              </a:rPr>
              <a:t> (שלב הלימוד / הקניה - כתבו כאן שאלה מסקרנת שתיתן מענה על מטרת השיעור) </a:t>
            </a:r>
          </a:p>
          <a:p>
            <a:pPr marL="133350" lvl="0" algn="r" rtl="1">
              <a:lnSpc>
                <a:spcPct val="115000"/>
              </a:lnSpc>
              <a:spcBef>
                <a:spcPts val="0"/>
              </a:spcBef>
              <a:spcAft>
                <a:spcPts val="0"/>
              </a:spcAft>
              <a:buClr>
                <a:schemeClr val="dk1"/>
              </a:buClr>
              <a:buSzPts val="1500"/>
            </a:pPr>
            <a:r>
              <a:rPr lang="he-IL" sz="1200" b="1" dirty="0">
                <a:solidFill>
                  <a:schemeClr val="dk1"/>
                </a:solidFill>
                <a:latin typeface="Alef"/>
                <a:ea typeface="Alef"/>
                <a:sym typeface="Alef"/>
              </a:rPr>
              <a:t>נתנסה ב… </a:t>
            </a:r>
            <a:r>
              <a:rPr lang="he-IL" sz="1200" dirty="0">
                <a:solidFill>
                  <a:schemeClr val="dk1"/>
                </a:solidFill>
                <a:latin typeface="Alef"/>
                <a:ea typeface="Alef"/>
                <a:sym typeface="Alef"/>
              </a:rPr>
              <a:t>(שלב התרגול / התנסות)</a:t>
            </a:r>
            <a:r>
              <a:rPr lang="he-IL" sz="1200" b="1" dirty="0">
                <a:solidFill>
                  <a:schemeClr val="dk1"/>
                </a:solidFill>
                <a:latin typeface="Alef"/>
                <a:ea typeface="Alef"/>
                <a:sym typeface="Alef"/>
              </a:rPr>
              <a:t> </a:t>
            </a:r>
          </a:p>
          <a:p>
            <a:pPr marL="133350" lvl="0" algn="r" rtl="1">
              <a:lnSpc>
                <a:spcPct val="115000"/>
              </a:lnSpc>
              <a:spcBef>
                <a:spcPts val="0"/>
              </a:spcBef>
              <a:spcAft>
                <a:spcPts val="0"/>
              </a:spcAft>
              <a:buClr>
                <a:schemeClr val="dk1"/>
              </a:buClr>
              <a:buSzPts val="1500"/>
            </a:pPr>
            <a:r>
              <a:rPr lang="he-IL" sz="1200" b="1" dirty="0">
                <a:solidFill>
                  <a:schemeClr val="dk1"/>
                </a:solidFill>
                <a:latin typeface="Alef"/>
                <a:ea typeface="Alef"/>
                <a:sym typeface="Alef"/>
              </a:rPr>
              <a:t>נסכם  </a:t>
            </a:r>
            <a:r>
              <a:rPr lang="he-IL" sz="1200" dirty="0">
                <a:solidFill>
                  <a:schemeClr val="dk1"/>
                </a:solidFill>
                <a:latin typeface="Alef"/>
                <a:ea typeface="Alef"/>
                <a:sym typeface="Alef"/>
              </a:rPr>
              <a:t>(שלב סיכום השיעור)</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en-IL" smtClean="0"/>
              <a:t>2</a:t>
            </a:fld>
            <a:endParaRPr lang="en-IL"/>
          </a:p>
        </p:txBody>
      </p:sp>
    </p:spTree>
    <p:extLst>
      <p:ext uri="{BB962C8B-B14F-4D97-AF65-F5344CB8AC3E}">
        <p14:creationId xmlns:p14="http://schemas.microsoft.com/office/powerpoint/2010/main" val="814334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משף השקף: 2 דקות</a:t>
            </a:r>
          </a:p>
          <a:p>
            <a:pPr algn="r" rtl="1"/>
            <a:r>
              <a:rPr lang="he-IL" dirty="0"/>
              <a:t>לפניכם ביטויים ומועדים המכילים צירוף אותיות בגימטרייה. </a:t>
            </a:r>
          </a:p>
          <a:p>
            <a:pPr algn="r" rtl="1"/>
            <a:r>
              <a:rPr lang="he-IL" dirty="0"/>
              <a:t>החליפו את האותיות במספרים. </a:t>
            </a:r>
            <a:endParaRPr lang="en-US" dirty="0"/>
          </a:p>
          <a:p>
            <a:pPr algn="r" rtl="1"/>
            <a:r>
              <a:rPr lang="he-IL" dirty="0"/>
              <a:t>לחיצה על העכבר תציג את הפתרונות.</a:t>
            </a:r>
          </a:p>
        </p:txBody>
      </p:sp>
      <p:sp>
        <p:nvSpPr>
          <p:cNvPr id="4" name="מציין מיקום של מספר שקופית 3"/>
          <p:cNvSpPr>
            <a:spLocks noGrp="1"/>
          </p:cNvSpPr>
          <p:nvPr>
            <p:ph type="sldNum" sz="quarter" idx="5"/>
          </p:nvPr>
        </p:nvSpPr>
        <p:spPr/>
        <p:txBody>
          <a:bodyPr/>
          <a:lstStyle/>
          <a:p>
            <a:fld id="{03F965BA-DA3B-EB42-8F73-FDBE27A0A657}" type="slidenum">
              <a:rPr lang="en-IL" smtClean="0"/>
              <a:t>20</a:t>
            </a:fld>
            <a:endParaRPr lang="en-IL"/>
          </a:p>
        </p:txBody>
      </p:sp>
    </p:spTree>
    <p:extLst>
      <p:ext uri="{BB962C8B-B14F-4D97-AF65-F5344CB8AC3E}">
        <p14:creationId xmlns:p14="http://schemas.microsoft.com/office/powerpoint/2010/main" val="2529105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t>יתכן ושמעתם בעבר את הביטוי בכל רמ"ח אבריו. מה המשמעות של רמ"ח אבריו?  מהו הערך המספרי של רמ"ח? </a:t>
            </a:r>
            <a:endParaRPr lang="en-US" sz="1200"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t>להמתין מספר רגעים ואז ללחוץ על העכבר להצגת התשובה. קבלנו 248.</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rgbClr val="000000"/>
                </a:solidFill>
              </a:rPr>
              <a:t>רמ"ח איברים הם 248 איברי הגוף לפי ספירתם של חז"ל. </a:t>
            </a:r>
            <a:endParaRPr lang="he-IL" sz="1200" dirty="0"/>
          </a:p>
          <a:p>
            <a:pPr algn="r" rtl="1"/>
            <a:r>
              <a:rPr lang="he-IL" sz="1200" dirty="0">
                <a:solidFill>
                  <a:srgbClr val="000000"/>
                </a:solidFill>
              </a:rPr>
              <a:t>משמעות הפתגם: בכל מאודו, כל כולו.</a:t>
            </a:r>
          </a:p>
          <a:p>
            <a:pPr algn="r" rtl="1"/>
            <a:endParaRPr lang="he-IL" sz="1200" dirty="0">
              <a:solidFill>
                <a:srgbClr val="000000"/>
              </a:solidFill>
            </a:endParaRPr>
          </a:p>
          <a:p>
            <a:pPr algn="r" rtl="1"/>
            <a:r>
              <a:rPr lang="he-IL" sz="1200" dirty="0">
                <a:solidFill>
                  <a:srgbClr val="000000"/>
                </a:solidFill>
              </a:rPr>
              <a:t>מהם ל"ו צדיקים? מהו הערך המספרי של ל"ו?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t>להמתין מספר רגעים ואז ללחוץ על העכבר להצגת התשובה 36.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t>ל"ו צדיקים הם 36 צדיקים. </a:t>
            </a:r>
            <a:r>
              <a:rPr lang="he-IL" sz="1200" b="0" i="0" kern="1200" dirty="0">
                <a:solidFill>
                  <a:schemeClr val="tx1"/>
                </a:solidFill>
                <a:effectLst/>
                <a:latin typeface="+mn-lt"/>
                <a:ea typeface="+mn-ea"/>
                <a:cs typeface="+mn-cs"/>
              </a:rPr>
              <a:t>שלושים ושישה </a:t>
            </a:r>
            <a:r>
              <a:rPr lang="he-IL" sz="1200" b="1" i="0" kern="1200" dirty="0">
                <a:solidFill>
                  <a:schemeClr val="tx1"/>
                </a:solidFill>
                <a:effectLst/>
                <a:latin typeface="+mn-lt"/>
                <a:ea typeface="+mn-ea"/>
                <a:cs typeface="+mn-cs"/>
              </a:rPr>
              <a:t>צדיקים</a:t>
            </a:r>
            <a:r>
              <a:rPr lang="he-IL" sz="1200" b="0" i="0" kern="1200" dirty="0">
                <a:solidFill>
                  <a:schemeClr val="tx1"/>
                </a:solidFill>
                <a:effectLst/>
                <a:latin typeface="+mn-lt"/>
                <a:ea typeface="+mn-ea"/>
                <a:cs typeface="+mn-cs"/>
              </a:rPr>
              <a:t> נסתרים, המצויים על-פי מסורת האגדה היהודית בכל דור ודור, ובזכותם מתקיים העולם.</a:t>
            </a:r>
            <a:endParaRPr lang="he-IL" sz="1200" dirty="0"/>
          </a:p>
        </p:txBody>
      </p:sp>
      <p:sp>
        <p:nvSpPr>
          <p:cNvPr id="4" name="מציין מיקום של מספר שקופית 3"/>
          <p:cNvSpPr>
            <a:spLocks noGrp="1"/>
          </p:cNvSpPr>
          <p:nvPr>
            <p:ph type="sldNum" sz="quarter" idx="5"/>
          </p:nvPr>
        </p:nvSpPr>
        <p:spPr/>
        <p:txBody>
          <a:bodyPr/>
          <a:lstStyle/>
          <a:p>
            <a:fld id="{03F965BA-DA3B-EB42-8F73-FDBE27A0A657}" type="slidenum">
              <a:rPr lang="en-IL" smtClean="0"/>
              <a:t>21</a:t>
            </a:fld>
            <a:endParaRPr lang="en-IL"/>
          </a:p>
        </p:txBody>
      </p:sp>
    </p:spTree>
    <p:extLst>
      <p:ext uri="{BB962C8B-B14F-4D97-AF65-F5344CB8AC3E}">
        <p14:creationId xmlns:p14="http://schemas.microsoft.com/office/powerpoint/2010/main" val="3318089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משך שקף: דקה</a:t>
            </a:r>
            <a:endParaRPr lang="en-US" b="1" dirty="0"/>
          </a:p>
          <a:p>
            <a:pPr algn="r" rtl="1"/>
            <a:r>
              <a:rPr lang="he-IL" dirty="0"/>
              <a:t>את המספר 600 מייצגים באמצעות האות "ת" ששווה 400. נותר לנו עוד 200 כדי להשלים ל-600. </a:t>
            </a:r>
          </a:p>
          <a:p>
            <a:pPr algn="r" rtl="1"/>
            <a:r>
              <a:rPr lang="he-IL" dirty="0"/>
              <a:t>200 בגימטרייה זו</a:t>
            </a:r>
            <a:r>
              <a:rPr lang="he-IL" baseline="0" dirty="0"/>
              <a:t> האות</a:t>
            </a:r>
            <a:r>
              <a:rPr lang="he-IL" dirty="0"/>
              <a:t> "ר" ולכן 600 = תר.</a:t>
            </a:r>
          </a:p>
        </p:txBody>
      </p:sp>
      <p:sp>
        <p:nvSpPr>
          <p:cNvPr id="4" name="מציין מיקום של מספר שקופית 3"/>
          <p:cNvSpPr>
            <a:spLocks noGrp="1"/>
          </p:cNvSpPr>
          <p:nvPr>
            <p:ph type="sldNum" sz="quarter" idx="5"/>
          </p:nvPr>
        </p:nvSpPr>
        <p:spPr/>
        <p:txBody>
          <a:bodyPr/>
          <a:lstStyle/>
          <a:p>
            <a:fld id="{03F965BA-DA3B-EB42-8F73-FDBE27A0A657}" type="slidenum">
              <a:rPr lang="en-IL" smtClean="0"/>
              <a:t>22</a:t>
            </a:fld>
            <a:endParaRPr lang="en-IL"/>
          </a:p>
        </p:txBody>
      </p:sp>
    </p:spTree>
    <p:extLst>
      <p:ext uri="{BB962C8B-B14F-4D97-AF65-F5344CB8AC3E}">
        <p14:creationId xmlns:p14="http://schemas.microsoft.com/office/powerpoint/2010/main" val="2301335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משך השקף: 3 דקות</a:t>
            </a:r>
            <a:endParaRPr lang="en-US" b="1"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2 דקות עבודה</a:t>
            </a:r>
            <a:br>
              <a:rPr lang="he-IL" dirty="0"/>
            </a:br>
            <a:r>
              <a:rPr lang="he-IL" sz="1200" dirty="0"/>
              <a:t>הקפידו לכתוב את ערכי האותיות מגדול לקטן.</a:t>
            </a:r>
          </a:p>
        </p:txBody>
      </p:sp>
      <p:sp>
        <p:nvSpPr>
          <p:cNvPr id="4" name="מציין מיקום של מספר שקופית 3"/>
          <p:cNvSpPr>
            <a:spLocks noGrp="1"/>
          </p:cNvSpPr>
          <p:nvPr>
            <p:ph type="sldNum" sz="quarter" idx="5"/>
          </p:nvPr>
        </p:nvSpPr>
        <p:spPr/>
        <p:txBody>
          <a:bodyPr/>
          <a:lstStyle/>
          <a:p>
            <a:fld id="{03F965BA-DA3B-EB42-8F73-FDBE27A0A657}" type="slidenum">
              <a:rPr lang="en-IL" smtClean="0"/>
              <a:t>23</a:t>
            </a:fld>
            <a:endParaRPr lang="en-IL"/>
          </a:p>
        </p:txBody>
      </p:sp>
    </p:spTree>
    <p:extLst>
      <p:ext uri="{BB962C8B-B14F-4D97-AF65-F5344CB8AC3E}">
        <p14:creationId xmlns:p14="http://schemas.microsoft.com/office/powerpoint/2010/main" val="48882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משך השקף: 3 דקות</a:t>
            </a:r>
            <a:endParaRPr lang="en-US" b="1"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2 דקות עבודה</a:t>
            </a:r>
            <a:br>
              <a:rPr lang="he-IL" dirty="0"/>
            </a:br>
            <a:r>
              <a:rPr lang="he-IL" sz="1200" dirty="0"/>
              <a:t>הקפידו לכתוב את ערכי האותיות מגדול לקטן.</a:t>
            </a:r>
          </a:p>
        </p:txBody>
      </p:sp>
      <p:sp>
        <p:nvSpPr>
          <p:cNvPr id="4" name="מציין מיקום של מספר שקופית 3"/>
          <p:cNvSpPr>
            <a:spLocks noGrp="1"/>
          </p:cNvSpPr>
          <p:nvPr>
            <p:ph type="sldNum" sz="quarter" idx="5"/>
          </p:nvPr>
        </p:nvSpPr>
        <p:spPr/>
        <p:txBody>
          <a:bodyPr/>
          <a:lstStyle/>
          <a:p>
            <a:fld id="{03F965BA-DA3B-EB42-8F73-FDBE27A0A657}" type="slidenum">
              <a:rPr lang="en-IL" smtClean="0"/>
              <a:t>24</a:t>
            </a:fld>
            <a:endParaRPr lang="en-IL"/>
          </a:p>
        </p:txBody>
      </p:sp>
    </p:spTree>
    <p:extLst>
      <p:ext uri="{BB962C8B-B14F-4D97-AF65-F5344CB8AC3E}">
        <p14:creationId xmlns:p14="http://schemas.microsoft.com/office/powerpoint/2010/main" val="3207311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b="1" dirty="0"/>
              <a:t>משך השקף: עד 5 דקות</a:t>
            </a:r>
            <a:r>
              <a:rPr lang="he-IL" b="0" dirty="0"/>
              <a:t>.</a:t>
            </a:r>
            <a:endParaRPr lang="he-IL" b="1"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en-IL" smtClean="0"/>
              <a:t>25</a:t>
            </a:fld>
            <a:endParaRPr lang="en-IL"/>
          </a:p>
        </p:txBody>
      </p:sp>
    </p:spTree>
    <p:extLst>
      <p:ext uri="{BB962C8B-B14F-4D97-AF65-F5344CB8AC3E}">
        <p14:creationId xmlns:p14="http://schemas.microsoft.com/office/powerpoint/2010/main" val="3339747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r>
              <a:rPr lang="he-IL" b="1" dirty="0"/>
              <a:t>משך השקף: עד 15 דקות</a:t>
            </a:r>
          </a:p>
          <a:p>
            <a:pPr marL="0" lvl="0" indent="0" algn="r" rtl="1">
              <a:spcBef>
                <a:spcPts val="0"/>
              </a:spcBef>
              <a:spcAft>
                <a:spcPts val="0"/>
              </a:spcAft>
              <a:buNone/>
            </a:pPr>
            <a:r>
              <a:rPr lang="he-IL" dirty="0"/>
              <a:t>בשלב זה הסבירו לתלמידים את התרגול והיפרדו מהם. עם יציאת התלמידים לתרגול הסופי יסתיים שלב הצילום שלכם כמורים.</a:t>
            </a:r>
          </a:p>
          <a:p>
            <a:pPr lvl="0" algn="r" rtl="1"/>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en-IL" smtClean="0"/>
              <a:t>26</a:t>
            </a:fld>
            <a:endParaRPr lang="en-IL"/>
          </a:p>
        </p:txBody>
      </p:sp>
    </p:spTree>
    <p:extLst>
      <p:ext uri="{BB962C8B-B14F-4D97-AF65-F5344CB8AC3E}">
        <p14:creationId xmlns:p14="http://schemas.microsoft.com/office/powerpoint/2010/main" val="182058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dirty="0"/>
              <a:t>למחוק</a:t>
            </a:r>
            <a:r>
              <a:rPr lang="he-IL" baseline="0" dirty="0"/>
              <a:t> שקופית זו אם אין בה צורך.</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sz="1200" b="1" dirty="0"/>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1" dirty="0"/>
              <a:t>משך השקף: דקה</a:t>
            </a:r>
          </a:p>
          <a:p>
            <a:pPr marL="158750" indent="0" algn="r" rtl="1">
              <a:buNone/>
            </a:pPr>
            <a:endParaRPr lang="he-IL" sz="1200" dirty="0"/>
          </a:p>
          <a:p>
            <a:pPr marL="158750" indent="0" algn="r" rtl="1">
              <a:buNone/>
            </a:pPr>
            <a:r>
              <a:rPr lang="he-IL" sz="1200" dirty="0"/>
              <a:t>בשקף זה ודאו שכולם הצטיידו בעזרים הנדרשים (מומלץ שעזרים אלו יהיו גם אצלכם עבור הדגמה).</a:t>
            </a:r>
          </a:p>
          <a:p>
            <a:pPr marL="158750" indent="0" algn="r" rtl="1">
              <a:buNone/>
            </a:pPr>
            <a:r>
              <a:rPr lang="he-IL" sz="1200" dirty="0">
                <a:solidFill>
                  <a:srgbClr val="FF0000"/>
                </a:solidFill>
              </a:rPr>
              <a:t>מחקו את המיותר או הוסיפו במידת הצורך (הקפידו על זכויות היוצרים).</a:t>
            </a:r>
          </a:p>
          <a:p>
            <a:pPr marL="158750" indent="0" algn="r" rtl="1">
              <a:buNone/>
            </a:pPr>
            <a:endParaRPr lang="he-IL" sz="1200" dirty="0">
              <a:solidFill>
                <a:srgbClr val="FF0000"/>
              </a:solidFill>
            </a:endParaRPr>
          </a:p>
          <a:p>
            <a:pPr marL="158750" indent="0" algn="r" rtl="1">
              <a:buNone/>
            </a:pPr>
            <a:r>
              <a:rPr lang="he-IL" sz="1200" dirty="0">
                <a:solidFill>
                  <a:srgbClr val="FF0000"/>
                </a:solidFill>
              </a:rPr>
              <a:t>זה הזמן להציג את </a:t>
            </a:r>
            <a:r>
              <a:rPr lang="he-IL" sz="1200" b="0" i="0" u="none" strike="noStrike" cap="none" dirty="0">
                <a:solidFill>
                  <a:srgbClr val="000000"/>
                </a:solidFill>
                <a:effectLst/>
                <a:latin typeface="Arial"/>
                <a:ea typeface="Arial"/>
                <a:cs typeface="Arial"/>
                <a:sym typeface="Arial"/>
              </a:rPr>
              <a:t>כללי ההתנהגות בשיעור: בקשו מהלומדים לסגור חלונות של יישומים אחרים במחשב, להרחיק אמצעים מסיחים, להתיישב בחדר שקט, להניח כוס מים לידם, ובעיקר להתמקד במפגש.</a:t>
            </a:r>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en-IL" smtClean="0"/>
              <a:t>3</a:t>
            </a:fld>
            <a:endParaRPr lang="en-IL"/>
          </a:p>
        </p:txBody>
      </p:sp>
    </p:spTree>
    <p:extLst>
      <p:ext uri="{BB962C8B-B14F-4D97-AF65-F5344CB8AC3E}">
        <p14:creationId xmlns:p14="http://schemas.microsoft.com/office/powerpoint/2010/main" val="3293002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r>
              <a:rPr lang="he-IL" b="1" dirty="0"/>
              <a:t>משך השקף: עד 2 דקות</a:t>
            </a:r>
            <a:endParaRPr lang="he-IL" b="0" dirty="0">
              <a:solidFill>
                <a:schemeClr val="tx1"/>
              </a:solidFill>
            </a:endParaRPr>
          </a:p>
          <a:p>
            <a:pPr marL="0" lvl="0" indent="0" algn="r" rtl="1">
              <a:spcBef>
                <a:spcPts val="0"/>
              </a:spcBef>
              <a:spcAft>
                <a:spcPts val="0"/>
              </a:spcAft>
              <a:buNone/>
            </a:pPr>
            <a:r>
              <a:rPr lang="he-IL" dirty="0">
                <a:solidFill>
                  <a:srgbClr val="FF0000"/>
                </a:solidFill>
              </a:rPr>
              <a:t>יכול להיות שבבית הספר כבר עסקתם בנושא הגימטרייה, וגם אם לא, לא נורא. זו ההזדמנות להכיר את הנושא</a:t>
            </a:r>
            <a:r>
              <a:rPr lang="he-IL" baseline="0" dirty="0">
                <a:solidFill>
                  <a:srgbClr val="FF0000"/>
                </a:solidFill>
              </a:rPr>
              <a:t> / להעמיק בו.</a:t>
            </a:r>
            <a:endParaRPr lang="he-IL" dirty="0">
              <a:solidFill>
                <a:srgbClr val="FF0000"/>
              </a:solidFill>
            </a:endParaRPr>
          </a:p>
          <a:p>
            <a:pPr marL="0" lvl="0" indent="0" algn="r" rtl="1">
              <a:spcBef>
                <a:spcPts val="0"/>
              </a:spcBef>
              <a:spcAft>
                <a:spcPts val="0"/>
              </a:spcAft>
              <a:buNone/>
            </a:pPr>
            <a:r>
              <a:rPr lang="he-IL" dirty="0"/>
              <a:t>בגימטרייה לכל אות באלף בית העברי יש ערך מספרי משלה. ערכי האותיות נקבעו לפי הסדר שלהן באלף בית א=1, ב=2 וכן הלאה. </a:t>
            </a:r>
          </a:p>
          <a:p>
            <a:pPr marL="0" lvl="0" indent="0" algn="r" rtl="1">
              <a:spcBef>
                <a:spcPts val="0"/>
              </a:spcBef>
              <a:spcAft>
                <a:spcPts val="0"/>
              </a:spcAft>
              <a:buNone/>
            </a:pPr>
            <a:r>
              <a:rPr lang="he-IL" dirty="0"/>
              <a:t>האותיות הסופיות ך, ם, ן, ף, ץ מקבלות ערכים זהים לאותיות התואמות להן.</a:t>
            </a:r>
            <a:endParaRPr lang="he-IL" b="1"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en-IL" smtClean="0"/>
              <a:t>4</a:t>
            </a:fld>
            <a:endParaRPr lang="en-IL"/>
          </a:p>
        </p:txBody>
      </p:sp>
    </p:spTree>
    <p:extLst>
      <p:ext uri="{BB962C8B-B14F-4D97-AF65-F5344CB8AC3E}">
        <p14:creationId xmlns:p14="http://schemas.microsoft.com/office/powerpoint/2010/main" val="338518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r>
              <a:rPr lang="he-IL" b="1" dirty="0"/>
              <a:t>משך השקף: עד 2 דקות</a:t>
            </a:r>
            <a:endParaRPr lang="he-IL" b="0" dirty="0"/>
          </a:p>
          <a:p>
            <a:pPr marL="0" lvl="0" indent="0" algn="r" rtl="1">
              <a:spcBef>
                <a:spcPts val="0"/>
              </a:spcBef>
              <a:spcAft>
                <a:spcPts val="0"/>
              </a:spcAft>
              <a:buNone/>
            </a:pPr>
            <a:r>
              <a:rPr lang="he-IL" b="0" dirty="0"/>
              <a:t>כתבו מעל כל מספר את האות המתאימה לו. </a:t>
            </a:r>
          </a:p>
          <a:p>
            <a:pPr marL="0" lvl="0" indent="0" algn="r" rtl="1">
              <a:spcBef>
                <a:spcPts val="0"/>
              </a:spcBef>
              <a:spcAft>
                <a:spcPts val="0"/>
              </a:spcAft>
              <a:buNone/>
            </a:pPr>
            <a:r>
              <a:rPr lang="he-IL" b="0" dirty="0"/>
              <a:t>רמז.... תקבלו רגשות.</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en-IL" smtClean="0"/>
              <a:t>5</a:t>
            </a:fld>
            <a:endParaRPr lang="en-IL"/>
          </a:p>
        </p:txBody>
      </p:sp>
    </p:spTree>
    <p:extLst>
      <p:ext uri="{BB962C8B-B14F-4D97-AF65-F5344CB8AC3E}">
        <p14:creationId xmlns:p14="http://schemas.microsoft.com/office/powerpoint/2010/main" val="58433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lvl="0" indent="0" algn="r" rtl="1">
              <a:lnSpc>
                <a:spcPct val="115000"/>
              </a:lnSpc>
              <a:spcBef>
                <a:spcPts val="1200"/>
              </a:spcBef>
              <a:spcAft>
                <a:spcPts val="0"/>
              </a:spcAft>
              <a:buClr>
                <a:schemeClr val="dk1"/>
              </a:buClr>
              <a:buSzPts val="1100"/>
              <a:buFont typeface="Arial"/>
              <a:buNone/>
            </a:pPr>
            <a:r>
              <a:rPr lang="he-IL" b="1" dirty="0"/>
              <a:t>משך שקף: 2 דקות</a:t>
            </a:r>
          </a:p>
          <a:p>
            <a:pPr marL="0" lvl="0" indent="0" algn="r" rtl="1">
              <a:lnSpc>
                <a:spcPct val="115000"/>
              </a:lnSpc>
              <a:spcBef>
                <a:spcPts val="1200"/>
              </a:spcBef>
              <a:spcAft>
                <a:spcPts val="0"/>
              </a:spcAft>
              <a:buClr>
                <a:schemeClr val="dk1"/>
              </a:buClr>
              <a:buSzPts val="1100"/>
              <a:buFont typeface="Arial"/>
              <a:buNone/>
            </a:pPr>
            <a:r>
              <a:rPr lang="he-IL" dirty="0"/>
              <a:t>הערך של המילה ציפורים: נציב את הערך המספרי של כל אחת מהאותיות </a:t>
            </a:r>
            <a:r>
              <a:rPr lang="he-IL" dirty="0" err="1"/>
              <a:t>ונסכום</a:t>
            </a:r>
            <a:r>
              <a:rPr lang="he-IL" dirty="0"/>
              <a:t> ערכי האותיות. </a:t>
            </a:r>
          </a:p>
          <a:p>
            <a:pPr marL="0" lvl="0" indent="0" algn="r" rtl="1">
              <a:lnSpc>
                <a:spcPct val="115000"/>
              </a:lnSpc>
              <a:spcBef>
                <a:spcPts val="1200"/>
              </a:spcBef>
              <a:spcAft>
                <a:spcPts val="0"/>
              </a:spcAft>
              <a:buClr>
                <a:schemeClr val="dk1"/>
              </a:buClr>
              <a:buSzPts val="1100"/>
              <a:buFont typeface="Arial"/>
              <a:buNone/>
            </a:pPr>
            <a:r>
              <a:rPr lang="he-IL" dirty="0"/>
              <a:t>(לחיצה על העכבר תציג את הערך המספרי).</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en-IL" smtClean="0"/>
              <a:t>6</a:t>
            </a:fld>
            <a:endParaRPr lang="en-IL"/>
          </a:p>
        </p:txBody>
      </p:sp>
    </p:spTree>
    <p:extLst>
      <p:ext uri="{BB962C8B-B14F-4D97-AF65-F5344CB8AC3E}">
        <p14:creationId xmlns:p14="http://schemas.microsoft.com/office/powerpoint/2010/main" val="1597044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משך השקף: 2 דקות</a:t>
            </a:r>
            <a:endParaRPr lang="en-US" b="1" dirty="0"/>
          </a:p>
          <a:p>
            <a:pPr algn="r" rtl="1"/>
            <a:r>
              <a:rPr lang="he-IL" dirty="0"/>
              <a:t>ניתן לילדים דקה ולאחר מכן הציג את הפתרונות בעזרת לחיצה על העכבר. </a:t>
            </a:r>
          </a:p>
        </p:txBody>
      </p:sp>
      <p:sp>
        <p:nvSpPr>
          <p:cNvPr id="4" name="מציין מיקום של מספר שקופית 3"/>
          <p:cNvSpPr>
            <a:spLocks noGrp="1"/>
          </p:cNvSpPr>
          <p:nvPr>
            <p:ph type="sldNum" sz="quarter" idx="5"/>
          </p:nvPr>
        </p:nvSpPr>
        <p:spPr/>
        <p:txBody>
          <a:bodyPr/>
          <a:lstStyle/>
          <a:p>
            <a:fld id="{03F965BA-DA3B-EB42-8F73-FDBE27A0A657}" type="slidenum">
              <a:rPr lang="en-IL" smtClean="0"/>
              <a:t>7</a:t>
            </a:fld>
            <a:endParaRPr lang="en-IL"/>
          </a:p>
        </p:txBody>
      </p:sp>
    </p:spTree>
    <p:extLst>
      <p:ext uri="{BB962C8B-B14F-4D97-AF65-F5344CB8AC3E}">
        <p14:creationId xmlns:p14="http://schemas.microsoft.com/office/powerpoint/2010/main" val="3105444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משך השקף: 2 דקות</a:t>
            </a:r>
            <a:endParaRPr lang="en-US" b="1" dirty="0"/>
          </a:p>
          <a:p>
            <a:pPr algn="r" rtl="1"/>
            <a:r>
              <a:rPr lang="he-IL" dirty="0"/>
              <a:t>ניתן לילדים דקה ולאחר מכן הציג את הפתרונות בעזרת לחיצה על העכבר. </a:t>
            </a:r>
          </a:p>
        </p:txBody>
      </p:sp>
      <p:sp>
        <p:nvSpPr>
          <p:cNvPr id="4" name="מציין מיקום של מספר שקופית 3"/>
          <p:cNvSpPr>
            <a:spLocks noGrp="1"/>
          </p:cNvSpPr>
          <p:nvPr>
            <p:ph type="sldNum" sz="quarter" idx="5"/>
          </p:nvPr>
        </p:nvSpPr>
        <p:spPr/>
        <p:txBody>
          <a:bodyPr/>
          <a:lstStyle/>
          <a:p>
            <a:fld id="{03F965BA-DA3B-EB42-8F73-FDBE27A0A657}" type="slidenum">
              <a:rPr lang="en-IL" smtClean="0"/>
              <a:t>8</a:t>
            </a:fld>
            <a:endParaRPr lang="en-IL"/>
          </a:p>
        </p:txBody>
      </p:sp>
    </p:spTree>
    <p:extLst>
      <p:ext uri="{BB962C8B-B14F-4D97-AF65-F5344CB8AC3E}">
        <p14:creationId xmlns:p14="http://schemas.microsoft.com/office/powerpoint/2010/main" val="119008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משך השקף : דקה</a:t>
            </a:r>
          </a:p>
          <a:p>
            <a:pPr algn="r" rtl="1"/>
            <a:r>
              <a:rPr lang="he-IL" dirty="0"/>
              <a:t>לפניכם שתי מילים - רשע ועשר.</a:t>
            </a:r>
          </a:p>
          <a:p>
            <a:pPr algn="r" rtl="1"/>
            <a:r>
              <a:rPr lang="he-IL" dirty="0"/>
              <a:t>מצאו את הערך המספרי של כל אחת מהמילים.</a:t>
            </a:r>
          </a:p>
          <a:p>
            <a:pPr algn="r" rtl="1"/>
            <a:r>
              <a:rPr lang="he-IL" dirty="0"/>
              <a:t>דקה לעבודה.</a:t>
            </a:r>
          </a:p>
          <a:p>
            <a:pPr algn="r" rtl="1"/>
            <a:r>
              <a:rPr lang="he-IL" dirty="0"/>
              <a:t>נציג באמצעות לחיצה על העכבר את הפתרונות. </a:t>
            </a:r>
          </a:p>
          <a:p>
            <a:pPr algn="r" rtl="1"/>
            <a:r>
              <a:rPr lang="he-IL" dirty="0"/>
              <a:t>נראה שלשתי המילים יש ערך גימטרי זהה. בדומה לחוק החילוף בחיבור,</a:t>
            </a:r>
            <a:r>
              <a:rPr lang="he-IL" baseline="0" dirty="0"/>
              <a:t> </a:t>
            </a:r>
            <a:r>
              <a:rPr lang="he-IL" dirty="0"/>
              <a:t>סדר האותיות במילה לא משפיע על ערכה.</a:t>
            </a:r>
            <a:endParaRPr lang="en-US" dirty="0"/>
          </a:p>
        </p:txBody>
      </p:sp>
      <p:sp>
        <p:nvSpPr>
          <p:cNvPr id="4" name="מציין מיקום של מספר שקופית 3"/>
          <p:cNvSpPr>
            <a:spLocks noGrp="1"/>
          </p:cNvSpPr>
          <p:nvPr>
            <p:ph type="sldNum" sz="quarter" idx="5"/>
          </p:nvPr>
        </p:nvSpPr>
        <p:spPr/>
        <p:txBody>
          <a:bodyPr/>
          <a:lstStyle/>
          <a:p>
            <a:fld id="{03F965BA-DA3B-EB42-8F73-FDBE27A0A657}" type="slidenum">
              <a:rPr lang="en-IL" smtClean="0"/>
              <a:t>9</a:t>
            </a:fld>
            <a:endParaRPr lang="en-IL"/>
          </a:p>
        </p:txBody>
      </p:sp>
    </p:spTree>
    <p:extLst>
      <p:ext uri="{BB962C8B-B14F-4D97-AF65-F5344CB8AC3E}">
        <p14:creationId xmlns:p14="http://schemas.microsoft.com/office/powerpoint/2010/main" val="264219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כותרת ראשית">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E8959C-707A-374D-A37D-F0431F277F95}"/>
              </a:ext>
            </a:extLst>
          </p:cNvPr>
          <p:cNvPicPr>
            <a:picLocks noChangeAspect="1"/>
          </p:cNvPicPr>
          <p:nvPr userDrawn="1"/>
        </p:nvPicPr>
        <p:blipFill>
          <a:blip r:embed="rId2">
            <a:alphaModFix amt="54000"/>
          </a:blip>
          <a:stretch>
            <a:fillRect/>
          </a:stretch>
        </p:blipFill>
        <p:spPr>
          <a:xfrm>
            <a:off x="-7354566" y="2026507"/>
            <a:ext cx="5045676" cy="5028913"/>
          </a:xfrm>
          <a:prstGeom prst="rect">
            <a:avLst/>
          </a:prstGeom>
        </p:spPr>
      </p:pic>
      <p:pic>
        <p:nvPicPr>
          <p:cNvPr id="10" name="Picture 9">
            <a:extLst>
              <a:ext uri="{FF2B5EF4-FFF2-40B4-BE49-F238E27FC236}">
                <a16:creationId xmlns:a16="http://schemas.microsoft.com/office/drawing/2014/main" id="{18B22E21-BB18-2544-AECC-B480F0F96A4E}"/>
              </a:ext>
            </a:extLst>
          </p:cNvPr>
          <p:cNvPicPr>
            <a:picLocks noChangeAspect="1"/>
          </p:cNvPicPr>
          <p:nvPr userDrawn="1"/>
        </p:nvPicPr>
        <p:blipFill>
          <a:blip r:embed="rId2">
            <a:alphaModFix amt="54000"/>
          </a:blip>
          <a:stretch>
            <a:fillRect/>
          </a:stretch>
        </p:blipFill>
        <p:spPr>
          <a:xfrm>
            <a:off x="12947248" y="-3969273"/>
            <a:ext cx="5045676" cy="5028913"/>
          </a:xfrm>
          <a:prstGeom prst="rect">
            <a:avLst/>
          </a:prstGeom>
        </p:spPr>
      </p:pic>
      <p:pic>
        <p:nvPicPr>
          <p:cNvPr id="22" name="Picture 21">
            <a:extLst>
              <a:ext uri="{FF2B5EF4-FFF2-40B4-BE49-F238E27FC236}">
                <a16:creationId xmlns:a16="http://schemas.microsoft.com/office/drawing/2014/main" id="{3E25FC14-1447-894C-9B3F-3393E4457875}"/>
              </a:ext>
            </a:extLst>
          </p:cNvPr>
          <p:cNvPicPr>
            <a:picLocks noChangeAspect="1"/>
          </p:cNvPicPr>
          <p:nvPr userDrawn="1"/>
        </p:nvPicPr>
        <p:blipFill>
          <a:blip r:embed="rId3"/>
          <a:stretch>
            <a:fillRect/>
          </a:stretch>
        </p:blipFill>
        <p:spPr>
          <a:xfrm>
            <a:off x="0" y="-12700"/>
            <a:ext cx="12192000" cy="6858000"/>
          </a:xfrm>
          <a:prstGeom prst="rect">
            <a:avLst/>
          </a:prstGeom>
        </p:spPr>
      </p:pic>
      <p:sp>
        <p:nvSpPr>
          <p:cNvPr id="23" name="Rectangle 22">
            <a:extLst>
              <a:ext uri="{FF2B5EF4-FFF2-40B4-BE49-F238E27FC236}">
                <a16:creationId xmlns:a16="http://schemas.microsoft.com/office/drawing/2014/main" id="{CB555B5A-6A6C-3E4C-ADAE-778B7D2D0359}"/>
              </a:ext>
            </a:extLst>
          </p:cNvPr>
          <p:cNvSpPr/>
          <p:nvPr userDrawn="1"/>
        </p:nvSpPr>
        <p:spPr>
          <a:xfrm>
            <a:off x="2090531" y="2902421"/>
            <a:ext cx="8636822" cy="1217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4" name="Rectangle 23">
            <a:extLst>
              <a:ext uri="{FF2B5EF4-FFF2-40B4-BE49-F238E27FC236}">
                <a16:creationId xmlns:a16="http://schemas.microsoft.com/office/drawing/2014/main" id="{6C9C108D-DF17-D94D-B478-B1D39585A5A5}"/>
              </a:ext>
            </a:extLst>
          </p:cNvPr>
          <p:cNvSpPr/>
          <p:nvPr userDrawn="1"/>
        </p:nvSpPr>
        <p:spPr>
          <a:xfrm>
            <a:off x="5098472" y="1831503"/>
            <a:ext cx="5884533" cy="1070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cxnSp>
        <p:nvCxnSpPr>
          <p:cNvPr id="26" name="Straight Connector 25">
            <a:extLst>
              <a:ext uri="{FF2B5EF4-FFF2-40B4-BE49-F238E27FC236}">
                <a16:creationId xmlns:a16="http://schemas.microsoft.com/office/drawing/2014/main" id="{483E9F71-40EC-904A-998B-27EBBD81B7D8}"/>
              </a:ext>
            </a:extLst>
          </p:cNvPr>
          <p:cNvCxnSpPr>
            <a:cxnSpLocks/>
          </p:cNvCxnSpPr>
          <p:nvPr userDrawn="1"/>
        </p:nvCxnSpPr>
        <p:spPr>
          <a:xfrm>
            <a:off x="7156173" y="1639956"/>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1DA4F9E-AC5E-4E44-B0D3-AD506CC1F2FB}"/>
              </a:ext>
            </a:extLst>
          </p:cNvPr>
          <p:cNvSpPr/>
          <p:nvPr userDrawn="1"/>
        </p:nvSpPr>
        <p:spPr>
          <a:xfrm rot="16200000">
            <a:off x="10880058" y="2083803"/>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cxnSp>
        <p:nvCxnSpPr>
          <p:cNvPr id="28" name="Straight Connector 27">
            <a:extLst>
              <a:ext uri="{FF2B5EF4-FFF2-40B4-BE49-F238E27FC236}">
                <a16:creationId xmlns:a16="http://schemas.microsoft.com/office/drawing/2014/main" id="{F4CCDBE2-FBDE-6C46-8010-3BEB4D38025B}"/>
              </a:ext>
            </a:extLst>
          </p:cNvPr>
          <p:cNvCxnSpPr>
            <a:cxnSpLocks/>
          </p:cNvCxnSpPr>
          <p:nvPr userDrawn="1"/>
        </p:nvCxnSpPr>
        <p:spPr>
          <a:xfrm>
            <a:off x="2090531" y="4989650"/>
            <a:ext cx="506564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Text Placeholder 8">
            <a:extLst>
              <a:ext uri="{FF2B5EF4-FFF2-40B4-BE49-F238E27FC236}">
                <a16:creationId xmlns:a16="http://schemas.microsoft.com/office/drawing/2014/main" id="{81A4514E-A493-F241-AC14-15585885E094}"/>
              </a:ext>
            </a:extLst>
          </p:cNvPr>
          <p:cNvSpPr>
            <a:spLocks noGrp="1"/>
          </p:cNvSpPr>
          <p:nvPr>
            <p:ph type="body" sz="quarter" idx="12" hasCustomPrompt="1"/>
          </p:nvPr>
        </p:nvSpPr>
        <p:spPr>
          <a:xfrm>
            <a:off x="2565199" y="3025258"/>
            <a:ext cx="7816850" cy="1067468"/>
          </a:xfrm>
        </p:spPr>
        <p:txBody>
          <a:bodyPr>
            <a:normAutofit/>
          </a:bodyPr>
          <a:lstStyle>
            <a:lvl1pPr marL="0" indent="0">
              <a:buNone/>
              <a:defRPr sz="6000">
                <a:solidFill>
                  <a:schemeClr val="bg1"/>
                </a:solidFill>
                <a:latin typeface="Calibri" panose="020F0502020204030204" pitchFamily="34" charset="0"/>
                <a:cs typeface="Calibri" panose="020F0502020204030204" pitchFamily="34" charset="0"/>
              </a:defRPr>
            </a:lvl1pPr>
          </a:lstStyle>
          <a:p>
            <a:pPr lvl="0"/>
            <a:r>
              <a:rPr lang="he-IL" dirty="0"/>
              <a:t>שיעור חשבון לכיתה א</a:t>
            </a:r>
            <a:endParaRPr lang="en-IL" dirty="0"/>
          </a:p>
        </p:txBody>
      </p:sp>
      <p:grpSp>
        <p:nvGrpSpPr>
          <p:cNvPr id="30" name="Group 29">
            <a:extLst>
              <a:ext uri="{FF2B5EF4-FFF2-40B4-BE49-F238E27FC236}">
                <a16:creationId xmlns:a16="http://schemas.microsoft.com/office/drawing/2014/main" id="{3722B399-0C27-314C-A9E5-A4C6E23B0F40}"/>
              </a:ext>
            </a:extLst>
          </p:cNvPr>
          <p:cNvGrpSpPr/>
          <p:nvPr userDrawn="1"/>
        </p:nvGrpSpPr>
        <p:grpSpPr>
          <a:xfrm>
            <a:off x="-110840" y="110839"/>
            <a:ext cx="1530097" cy="1525930"/>
            <a:chOff x="8374611" y="4283110"/>
            <a:chExt cx="2300578" cy="2294314"/>
          </a:xfrm>
        </p:grpSpPr>
        <p:pic>
          <p:nvPicPr>
            <p:cNvPr id="31" name="Picture 30">
              <a:extLst>
                <a:ext uri="{FF2B5EF4-FFF2-40B4-BE49-F238E27FC236}">
                  <a16:creationId xmlns:a16="http://schemas.microsoft.com/office/drawing/2014/main" id="{357199CA-CF9F-2040-A14F-9134F717DAC7}"/>
                </a:ext>
              </a:extLst>
            </p:cNvPr>
            <p:cNvPicPr>
              <a:picLocks noChangeAspect="1"/>
            </p:cNvPicPr>
            <p:nvPr/>
          </p:nvPicPr>
          <p:blipFill rotWithShape="1">
            <a:blip r:embed="rId4"/>
            <a:srcRect l="62938"/>
            <a:stretch/>
          </p:blipFill>
          <p:spPr>
            <a:xfrm>
              <a:off x="8873684" y="4283110"/>
              <a:ext cx="1227785" cy="1519621"/>
            </a:xfrm>
            <a:prstGeom prst="rect">
              <a:avLst/>
            </a:prstGeom>
          </p:spPr>
        </p:pic>
        <p:sp>
          <p:nvSpPr>
            <p:cNvPr id="32" name="Rectangle 31">
              <a:extLst>
                <a:ext uri="{FF2B5EF4-FFF2-40B4-BE49-F238E27FC236}">
                  <a16:creationId xmlns:a16="http://schemas.microsoft.com/office/drawing/2014/main" id="{65A931FB-F43D-E449-8EC5-C53927BF0CA6}"/>
                </a:ext>
              </a:extLst>
            </p:cNvPr>
            <p:cNvSpPr/>
            <p:nvPr/>
          </p:nvSpPr>
          <p:spPr>
            <a:xfrm>
              <a:off x="8374611" y="5883287"/>
              <a:ext cx="2300578" cy="694137"/>
            </a:xfrm>
            <a:prstGeom prst="rect">
              <a:avLst/>
            </a:prstGeom>
          </p:spPr>
          <p:txBody>
            <a:bodyPr wrap="square">
              <a:spAutoFit/>
            </a:bodyPr>
            <a:lstStyle/>
            <a:p>
              <a:pPr algn="ctr"/>
              <a:r>
                <a:rPr lang="en-IL" sz="1200" dirty="0">
                  <a:solidFill>
                    <a:schemeClr val="bg1"/>
                  </a:solidFill>
                  <a:latin typeface="Arial" panose="020B0604020202020204" pitchFamily="34" charset="0"/>
                  <a:cs typeface="Arial" panose="020B0604020202020204" pitchFamily="34" charset="0"/>
                </a:rPr>
                <a:t>מדינת ישראל</a:t>
              </a:r>
            </a:p>
            <a:p>
              <a:pPr algn="ctr"/>
              <a:r>
                <a:rPr lang="en-IL" sz="1200" dirty="0">
                  <a:solidFill>
                    <a:schemeClr val="bg1"/>
                  </a:solidFill>
                  <a:latin typeface="Arial" panose="020B0604020202020204" pitchFamily="34" charset="0"/>
                  <a:cs typeface="Arial" panose="020B0604020202020204" pitchFamily="34" charset="0"/>
                </a:rPr>
                <a:t>משרד החינוך</a:t>
              </a:r>
            </a:p>
          </p:txBody>
        </p:sp>
      </p:grpSp>
      <p:pic>
        <p:nvPicPr>
          <p:cNvPr id="33" name="Picture 32">
            <a:extLst>
              <a:ext uri="{FF2B5EF4-FFF2-40B4-BE49-F238E27FC236}">
                <a16:creationId xmlns:a16="http://schemas.microsoft.com/office/drawing/2014/main" id="{9A49B985-D8AE-614D-A6BB-C36081062387}"/>
              </a:ext>
            </a:extLst>
          </p:cNvPr>
          <p:cNvPicPr>
            <a:picLocks noChangeAspect="1"/>
          </p:cNvPicPr>
          <p:nvPr userDrawn="1"/>
        </p:nvPicPr>
        <p:blipFill>
          <a:blip r:embed="rId5"/>
          <a:stretch>
            <a:fillRect/>
          </a:stretch>
        </p:blipFill>
        <p:spPr>
          <a:xfrm>
            <a:off x="3332187" y="886221"/>
            <a:ext cx="9150178" cy="2791691"/>
          </a:xfrm>
          <a:prstGeom prst="rect">
            <a:avLst/>
          </a:prstGeom>
        </p:spPr>
      </p:pic>
      <p:sp>
        <p:nvSpPr>
          <p:cNvPr id="34" name="Text Placeholder 3">
            <a:extLst>
              <a:ext uri="{FF2B5EF4-FFF2-40B4-BE49-F238E27FC236}">
                <a16:creationId xmlns:a16="http://schemas.microsoft.com/office/drawing/2014/main" id="{881B4E06-64FF-B845-9777-320E6F126B10}"/>
              </a:ext>
            </a:extLst>
          </p:cNvPr>
          <p:cNvSpPr>
            <a:spLocks noGrp="1"/>
          </p:cNvSpPr>
          <p:nvPr>
            <p:ph type="body" sz="quarter" idx="13" hasCustomPrompt="1"/>
          </p:nvPr>
        </p:nvSpPr>
        <p:spPr>
          <a:xfrm>
            <a:off x="2030833" y="4419771"/>
            <a:ext cx="6411268" cy="649357"/>
          </a:xfrm>
        </p:spPr>
        <p:txBody>
          <a:bodyPr>
            <a:normAutofit/>
          </a:bodyPr>
          <a:lstStyle>
            <a:lvl1pPr marL="0" indent="0" algn="l" rtl="1">
              <a:buNone/>
              <a:defRPr lang="en-IL" sz="3200" b="0" i="0" kern="1200" dirty="0">
                <a:solidFill>
                  <a:schemeClr val="bg1"/>
                </a:solidFill>
                <a:latin typeface="Calibri" panose="020F0502020204030204" pitchFamily="34" charset="0"/>
                <a:ea typeface="+mn-ea"/>
                <a:cs typeface="Calibri" panose="020F0502020204030204" pitchFamily="34" charset="0"/>
              </a:defRPr>
            </a:lvl1pPr>
          </a:lstStyle>
          <a:p>
            <a:pPr marL="0" lvl="0" indent="0" algn="l" defTabSz="914400" rtl="1" eaLnBrk="1" latinLnBrk="0" hangingPunct="1">
              <a:lnSpc>
                <a:spcPct val="90000"/>
              </a:lnSpc>
              <a:spcBef>
                <a:spcPts val="1000"/>
              </a:spcBef>
              <a:buFont typeface="Arial" panose="020B0604020202020204" pitchFamily="34" charset="0"/>
              <a:buNone/>
            </a:pPr>
            <a:r>
              <a:rPr lang="he-IL" dirty="0"/>
              <a:t>נושא השיעור: הרחבת שברים</a:t>
            </a:r>
            <a:endParaRPr lang="en-IL" dirty="0"/>
          </a:p>
        </p:txBody>
      </p:sp>
      <p:sp>
        <p:nvSpPr>
          <p:cNvPr id="35" name="Text Placeholder 4">
            <a:extLst>
              <a:ext uri="{FF2B5EF4-FFF2-40B4-BE49-F238E27FC236}">
                <a16:creationId xmlns:a16="http://schemas.microsoft.com/office/drawing/2014/main" id="{BA5F5BE6-034E-F841-A2F4-1C5B1EEE6E15}"/>
              </a:ext>
            </a:extLst>
          </p:cNvPr>
          <p:cNvSpPr>
            <a:spLocks noGrp="1"/>
          </p:cNvSpPr>
          <p:nvPr>
            <p:ph type="body" sz="quarter" idx="14" hasCustomPrompt="1"/>
          </p:nvPr>
        </p:nvSpPr>
        <p:spPr>
          <a:xfrm>
            <a:off x="416891" y="6148563"/>
            <a:ext cx="5099050" cy="560533"/>
          </a:xfrm>
        </p:spPr>
        <p:txBody>
          <a:bodyPr/>
          <a:lstStyle>
            <a:lvl1pPr marL="0" indent="0" algn="l">
              <a:buNone/>
              <a:defRPr>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he-IL" dirty="0"/>
              <a:t>עם המורה: דנית כהן</a:t>
            </a:r>
            <a:endParaRPr lang="en-US" dirty="0"/>
          </a:p>
        </p:txBody>
      </p:sp>
    </p:spTree>
    <p:extLst>
      <p:ext uri="{BB962C8B-B14F-4D97-AF65-F5344CB8AC3E}">
        <p14:creationId xmlns:p14="http://schemas.microsoft.com/office/powerpoint/2010/main" val="94216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תרגול">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02076BD-5D7C-FB4F-A698-C5362F42F443}"/>
              </a:ext>
            </a:extLst>
          </p:cNvPr>
          <p:cNvCxnSpPr>
            <a:cxnSpLocks/>
          </p:cNvCxnSpPr>
          <p:nvPr userDrawn="1"/>
        </p:nvCxnSpPr>
        <p:spPr>
          <a:xfrm>
            <a:off x="9092667" y="352323"/>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p:txBody>
          <a:bodyPr/>
          <a:lstStyle>
            <a:lvl1pPr>
              <a:defRPr>
                <a:solidFill>
                  <a:schemeClr val="tx1"/>
                </a:solidFill>
                <a:latin typeface="Calibri" panose="020F0502020204030204" pitchFamily="34" charset="0"/>
                <a:cs typeface="Calibri" panose="020F0502020204030204" pitchFamily="34" charset="0"/>
              </a:defRPr>
            </a:lvl1pPr>
          </a:lstStyle>
          <a:p>
            <a:r>
              <a:rPr lang="he-IL" sz="4400" dirty="0"/>
              <a:t>תרגול</a:t>
            </a:r>
            <a:endParaRPr lang="en-IL" dirty="0"/>
          </a:p>
        </p:txBody>
      </p:sp>
      <p:sp>
        <p:nvSpPr>
          <p:cNvPr id="3" name="Content Placeholder 2">
            <a:extLst>
              <a:ext uri="{FF2B5EF4-FFF2-40B4-BE49-F238E27FC236}">
                <a16:creationId xmlns:a16="http://schemas.microsoft.com/office/drawing/2014/main" id="{DE3919D3-6070-BF4F-BBCA-96749A9742C9}"/>
              </a:ext>
            </a:extLst>
          </p:cNvPr>
          <p:cNvSpPr>
            <a:spLocks noGrp="1"/>
          </p:cNvSpPr>
          <p:nvPr>
            <p:ph sz="half" idx="1" hasCustomPrompt="1"/>
          </p:nvPr>
        </p:nvSpPr>
        <p:spPr>
          <a:xfrm>
            <a:off x="838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he-IL" dirty="0"/>
              <a:t>לחץ כדי לערוך סגנון טקסט של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br>
              <a:rPr lang="en-US" dirty="0"/>
            </a:br>
            <a:r>
              <a:rPr lang="he-IL" dirty="0"/>
              <a:t>תבנית בסיס</a:t>
            </a:r>
            <a:endParaRPr lang="en-US" dirty="0"/>
          </a:p>
          <a:p>
            <a:pPr lvl="0"/>
            <a:endParaRPr lang="he-IL" dirty="0"/>
          </a:p>
          <a:p>
            <a:pPr lvl="0"/>
            <a:endParaRPr lang="en-US" dirty="0"/>
          </a:p>
        </p:txBody>
      </p:sp>
      <p:sp>
        <p:nvSpPr>
          <p:cNvPr id="4" name="Content Placeholder 3">
            <a:extLst>
              <a:ext uri="{FF2B5EF4-FFF2-40B4-BE49-F238E27FC236}">
                <a16:creationId xmlns:a16="http://schemas.microsoft.com/office/drawing/2014/main" id="{2A2DAA31-6933-314B-860C-C516AAD66558}"/>
              </a:ext>
            </a:extLst>
          </p:cNvPr>
          <p:cNvSpPr>
            <a:spLocks noGrp="1"/>
          </p:cNvSpPr>
          <p:nvPr>
            <p:ph sz="half" idx="2" hasCustomPrompt="1"/>
          </p:nvPr>
        </p:nvSpPr>
        <p:spPr>
          <a:xfrm>
            <a:off x="6275754" y="1825625"/>
            <a:ext cx="5078046"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he-IL" dirty="0"/>
              <a:t>לחץ כדי לערוך סגנון טקסט של 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תבנית בסיס</a:t>
            </a:r>
            <a:endParaRPr lang="en-US" dirty="0"/>
          </a:p>
          <a:p>
            <a:pPr lvl="0"/>
            <a:endParaRPr lang="he-IL" dirty="0"/>
          </a:p>
          <a:p>
            <a:pPr lvl="0"/>
            <a:endParaRPr lang="en-US" dirty="0"/>
          </a:p>
        </p:txBody>
      </p:sp>
    </p:spTree>
    <p:extLst>
      <p:ext uri="{BB962C8B-B14F-4D97-AF65-F5344CB8AC3E}">
        <p14:creationId xmlns:p14="http://schemas.microsoft.com/office/powerpoint/2010/main" val="250357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סיכום">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pSp>
      <p:sp>
        <p:nvSpPr>
          <p:cNvPr id="3" name="Content Placeholder 2">
            <a:extLst>
              <a:ext uri="{FF2B5EF4-FFF2-40B4-BE49-F238E27FC236}">
                <a16:creationId xmlns:a16="http://schemas.microsoft.com/office/drawing/2014/main" id="{DE3919D3-6070-BF4F-BBCA-96749A9742C9}"/>
              </a:ext>
            </a:extLst>
          </p:cNvPr>
          <p:cNvSpPr>
            <a:spLocks noGrp="1"/>
          </p:cNvSpPr>
          <p:nvPr>
            <p:ph sz="half" idx="1" hasCustomPrompt="1"/>
          </p:nvPr>
        </p:nvSpPr>
        <p:spPr>
          <a:xfrm>
            <a:off x="838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he-IL" dirty="0"/>
              <a:t>מה למדנו היום</a:t>
            </a:r>
            <a:endParaRPr lang="en-US" dirty="0"/>
          </a:p>
        </p:txBody>
      </p:sp>
      <p:sp>
        <p:nvSpPr>
          <p:cNvPr id="4" name="Content Placeholder 3">
            <a:extLst>
              <a:ext uri="{FF2B5EF4-FFF2-40B4-BE49-F238E27FC236}">
                <a16:creationId xmlns:a16="http://schemas.microsoft.com/office/drawing/2014/main" id="{2A2DAA31-6933-314B-860C-C516AAD66558}"/>
              </a:ext>
            </a:extLst>
          </p:cNvPr>
          <p:cNvSpPr>
            <a:spLocks noGrp="1"/>
          </p:cNvSpPr>
          <p:nvPr>
            <p:ph sz="half" idx="2" hasCustomPrompt="1"/>
          </p:nvPr>
        </p:nvSpPr>
        <p:spPr>
          <a:xfrm>
            <a:off x="6172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he-IL" dirty="0"/>
              <a:t>מה למדנו היום</a:t>
            </a:r>
            <a:endParaRPr lang="en-US" dirty="0"/>
          </a:p>
        </p:txBody>
      </p:sp>
      <p:pic>
        <p:nvPicPr>
          <p:cNvPr id="17" name="Picture 16">
            <a:extLst>
              <a:ext uri="{FF2B5EF4-FFF2-40B4-BE49-F238E27FC236}">
                <a16:creationId xmlns:a16="http://schemas.microsoft.com/office/drawing/2014/main" id="{810FCD1C-9BFA-FD42-804A-9E5198CD8941}"/>
              </a:ext>
            </a:extLst>
          </p:cNvPr>
          <p:cNvPicPr>
            <a:picLocks noChangeAspect="1"/>
          </p:cNvPicPr>
          <p:nvPr userDrawn="1"/>
        </p:nvPicPr>
        <p:blipFill rotWithShape="1">
          <a:blip r:embed="rId2"/>
          <a:srcRect t="45139" b="30975"/>
          <a:stretch/>
        </p:blipFill>
        <p:spPr>
          <a:xfrm>
            <a:off x="0" y="0"/>
            <a:ext cx="12192000" cy="1638096"/>
          </a:xfrm>
          <a:prstGeom prst="rect">
            <a:avLst/>
          </a:prstGeom>
        </p:spPr>
      </p:pic>
      <p:sp>
        <p:nvSpPr>
          <p:cNvPr id="18" name="Title 1">
            <a:extLst>
              <a:ext uri="{FF2B5EF4-FFF2-40B4-BE49-F238E27FC236}">
                <a16:creationId xmlns:a16="http://schemas.microsoft.com/office/drawing/2014/main" id="{4C86F48E-655F-694F-BDCD-C6E0758A82B9}"/>
              </a:ext>
            </a:extLst>
          </p:cNvPr>
          <p:cNvSpPr>
            <a:spLocks noGrp="1"/>
          </p:cNvSpPr>
          <p:nvPr>
            <p:ph type="title" hasCustomPrompt="1"/>
          </p:nvPr>
        </p:nvSpPr>
        <p:spPr>
          <a:xfrm>
            <a:off x="3081590" y="663126"/>
            <a:ext cx="8280000" cy="720000"/>
          </a:xfrm>
          <a:solidFill>
            <a:schemeClr val="accent1"/>
          </a:solidFill>
        </p:spPr>
        <p:txBody>
          <a:bodyPr anchor="b"/>
          <a:lstStyle>
            <a:lvl1pPr>
              <a:defRPr>
                <a:solidFill>
                  <a:schemeClr val="bg1"/>
                </a:solidFill>
                <a:latin typeface="Calibri" panose="020F0502020204030204" pitchFamily="34" charset="0"/>
                <a:cs typeface="Calibri" panose="020F0502020204030204" pitchFamily="34" charset="0"/>
              </a:defRPr>
            </a:lvl1pPr>
          </a:lstStyle>
          <a:p>
            <a:r>
              <a:rPr lang="he-IL" sz="4400" dirty="0"/>
              <a:t>סיכום</a:t>
            </a:r>
            <a:endParaRPr lang="en-IL" dirty="0"/>
          </a:p>
        </p:txBody>
      </p:sp>
      <p:sp>
        <p:nvSpPr>
          <p:cNvPr id="19" name="Rectangle 18">
            <a:extLst>
              <a:ext uri="{FF2B5EF4-FFF2-40B4-BE49-F238E27FC236}">
                <a16:creationId xmlns:a16="http://schemas.microsoft.com/office/drawing/2014/main" id="{C751472D-38D8-CC45-AB7A-D96BB6EFB903}"/>
              </a:ext>
            </a:extLst>
          </p:cNvPr>
          <p:cNvSpPr/>
          <p:nvPr userDrawn="1"/>
        </p:nvSpPr>
        <p:spPr>
          <a:xfrm rot="16200000">
            <a:off x="11332780" y="835199"/>
            <a:ext cx="176581" cy="176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Tree>
    <p:extLst>
      <p:ext uri="{BB962C8B-B14F-4D97-AF65-F5344CB8AC3E}">
        <p14:creationId xmlns:p14="http://schemas.microsoft.com/office/powerpoint/2010/main" val="1119157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משימה באופק">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990948" y="1541766"/>
            <a:ext cx="10256245" cy="4519533"/>
          </a:xfrm>
          <a:prstGeom prst="rect">
            <a:avLst/>
          </a:prstGeom>
        </p:spPr>
        <p:txBody>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לחץ כאן להוסיף תמונה</a:t>
            </a:r>
          </a:p>
        </p:txBody>
      </p:sp>
      <p:grpSp>
        <p:nvGrpSpPr>
          <p:cNvPr id="2" name="Group 1">
            <a:extLst>
              <a:ext uri="{FF2B5EF4-FFF2-40B4-BE49-F238E27FC236}">
                <a16:creationId xmlns:a16="http://schemas.microsoft.com/office/drawing/2014/main" id="{6E2EBC84-43F8-574B-B641-E38F11E343AF}"/>
              </a:ext>
            </a:extLst>
          </p:cNvPr>
          <p:cNvGrpSpPr/>
          <p:nvPr userDrawn="1"/>
        </p:nvGrpSpPr>
        <p:grpSpPr>
          <a:xfrm>
            <a:off x="-2381248" y="158428"/>
            <a:ext cx="14545456" cy="6541144"/>
            <a:chOff x="-2455150" y="146499"/>
            <a:chExt cx="14545456" cy="6541144"/>
          </a:xfrm>
        </p:grpSpPr>
        <p:sp>
          <p:nvSpPr>
            <p:cNvPr id="10" name="Rectangle 9">
              <a:extLst>
                <a:ext uri="{FF2B5EF4-FFF2-40B4-BE49-F238E27FC236}">
                  <a16:creationId xmlns:a16="http://schemas.microsoft.com/office/drawing/2014/main" id="{B5DB5F7D-0835-C146-BC9D-B30515AA8B6A}"/>
                </a:ext>
              </a:extLst>
            </p:cNvPr>
            <p:cNvSpPr/>
            <p:nvPr userDrawn="1"/>
          </p:nvSpPr>
          <p:spPr>
            <a:xfrm>
              <a:off x="11517522" y="146499"/>
              <a:ext cx="503306" cy="50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cxnSp>
          <p:nvCxnSpPr>
            <p:cNvPr id="11" name="Straight Connector 10">
              <a:extLst>
                <a:ext uri="{FF2B5EF4-FFF2-40B4-BE49-F238E27FC236}">
                  <a16:creationId xmlns:a16="http://schemas.microsoft.com/office/drawing/2014/main" id="{C0EA71EF-79A8-3646-BBDE-A1B8320FAEFB}"/>
                </a:ext>
              </a:extLst>
            </p:cNvPr>
            <p:cNvCxnSpPr>
              <a:cxnSpLocks/>
            </p:cNvCxnSpPr>
            <p:nvPr userDrawn="1"/>
          </p:nvCxnSpPr>
          <p:spPr>
            <a:xfrm>
              <a:off x="-2455150"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FFAC583-20CC-AD46-AF43-64CD61DC3D58}"/>
                </a:ext>
              </a:extLst>
            </p:cNvPr>
            <p:cNvGrpSpPr/>
            <p:nvPr userDrawn="1"/>
          </p:nvGrpSpPr>
          <p:grpSpPr>
            <a:xfrm rot="10800000">
              <a:off x="8177063" y="6181317"/>
              <a:ext cx="3913243" cy="506326"/>
              <a:chOff x="358720" y="6187719"/>
              <a:chExt cx="3913243" cy="506326"/>
            </a:xfrm>
          </p:grpSpPr>
          <p:cxnSp>
            <p:nvCxnSpPr>
              <p:cNvPr id="17" name="Straight Connector 16">
                <a:extLst>
                  <a:ext uri="{FF2B5EF4-FFF2-40B4-BE49-F238E27FC236}">
                    <a16:creationId xmlns:a16="http://schemas.microsoft.com/office/drawing/2014/main" id="{7FFC6B5D-55D1-324B-B8E3-F96F62F3AA18}"/>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8AA9893-4A9A-FB4F-BC48-9141DC495FE4}"/>
                  </a:ext>
                </a:extLst>
              </p:cNvPr>
              <p:cNvSpPr/>
              <p:nvPr userDrawn="1"/>
            </p:nvSpPr>
            <p:spPr>
              <a:xfrm rot="16200000">
                <a:off x="358720" y="6187719"/>
                <a:ext cx="506326" cy="506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sp>
            <p:nvSpPr>
              <p:cNvPr id="19" name="Rectangle 18">
                <a:extLst>
                  <a:ext uri="{FF2B5EF4-FFF2-40B4-BE49-F238E27FC236}">
                    <a16:creationId xmlns:a16="http://schemas.microsoft.com/office/drawing/2014/main" id="{5BBF761E-B3AD-8C4C-B469-DEC8A7F1D9C4}"/>
                  </a:ext>
                </a:extLst>
              </p:cNvPr>
              <p:cNvSpPr/>
              <p:nvPr userDrawn="1"/>
            </p:nvSpPr>
            <p:spPr>
              <a:xfrm>
                <a:off x="781297" y="6357132"/>
                <a:ext cx="167498" cy="1674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grpSp>
        <p:sp>
          <p:nvSpPr>
            <p:cNvPr id="20" name="Rectangle 19">
              <a:extLst>
                <a:ext uri="{FF2B5EF4-FFF2-40B4-BE49-F238E27FC236}">
                  <a16:creationId xmlns:a16="http://schemas.microsoft.com/office/drawing/2014/main" id="{80BB7CC1-E08E-854B-AAC6-1DE02C2A331A}"/>
                </a:ext>
              </a:extLst>
            </p:cNvPr>
            <p:cNvSpPr/>
            <p:nvPr userDrawn="1"/>
          </p:nvSpPr>
          <p:spPr>
            <a:xfrm>
              <a:off x="11646396" y="507951"/>
              <a:ext cx="245558" cy="245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sp>
        <p:nvSpPr>
          <p:cNvPr id="5" name="Text Placeholder 4">
            <a:extLst>
              <a:ext uri="{FF2B5EF4-FFF2-40B4-BE49-F238E27FC236}">
                <a16:creationId xmlns:a16="http://schemas.microsoft.com/office/drawing/2014/main" id="{5D6CED5B-1A65-7F4C-8656-A6983C5E1751}"/>
              </a:ext>
            </a:extLst>
          </p:cNvPr>
          <p:cNvSpPr>
            <a:spLocks noGrp="1"/>
          </p:cNvSpPr>
          <p:nvPr>
            <p:ph type="body" sz="quarter" idx="10"/>
          </p:nvPr>
        </p:nvSpPr>
        <p:spPr>
          <a:xfrm>
            <a:off x="426793" y="661710"/>
            <a:ext cx="10953750" cy="687492"/>
          </a:xfrm>
        </p:spPr>
        <p:txBody>
          <a:bodyPr>
            <a:noAutofit/>
          </a:bodyPr>
          <a:lstStyle>
            <a:lvl1pPr marL="0" indent="0">
              <a:buNone/>
              <a:defRPr sz="4800"/>
            </a:lvl1pPr>
            <a:lvl2pPr>
              <a:defRPr sz="4800"/>
            </a:lvl2pPr>
            <a:lvl3pPr>
              <a:defRPr sz="4800"/>
            </a:lvl3pPr>
            <a:lvl4pPr>
              <a:defRPr sz="4800"/>
            </a:lvl4pPr>
            <a:lvl5pPr>
              <a:defRPr sz="4800"/>
            </a:lvl5pPr>
          </a:lstStyle>
          <a:p>
            <a:pPr lvl="0"/>
            <a:r>
              <a:rPr lang="en-US" dirty="0"/>
              <a:t>Click to edit Master text styles</a:t>
            </a:r>
          </a:p>
        </p:txBody>
      </p:sp>
    </p:spTree>
    <p:extLst>
      <p:ext uri="{BB962C8B-B14F-4D97-AF65-F5344CB8AC3E}">
        <p14:creationId xmlns:p14="http://schemas.microsoft.com/office/powerpoint/2010/main" val="2452653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52AA-B68F-5F48-BD97-85E1AACA798F}"/>
              </a:ext>
            </a:extLst>
          </p:cNvPr>
          <p:cNvSpPr>
            <a:spLocks noGrp="1"/>
          </p:cNvSpPr>
          <p:nvPr>
            <p:ph type="title" hasCustomPrompt="1"/>
          </p:nvPr>
        </p:nvSpPr>
        <p:spPr>
          <a:xfrm>
            <a:off x="7312026" y="457200"/>
            <a:ext cx="3932237" cy="1600200"/>
          </a:xfrm>
        </p:spPr>
        <p:txBody>
          <a:bodyPr anchor="b">
            <a:normAutofit/>
          </a:bodyPr>
          <a:lstStyle>
            <a:lvl1pPr>
              <a:defRPr sz="2800" b="1">
                <a:latin typeface="Calibri" panose="020F0502020204030204" pitchFamily="34" charset="0"/>
                <a:cs typeface="Calibri" panose="020F0502020204030204" pitchFamily="34" charset="0"/>
              </a:defRPr>
            </a:lvl1pPr>
          </a:lstStyle>
          <a:p>
            <a:r>
              <a:rPr lang="he-IL" dirty="0"/>
              <a:t>לחץ כדי לערוך סגנון </a:t>
            </a:r>
            <a:br>
              <a:rPr lang="en-US" dirty="0"/>
            </a:br>
            <a:r>
              <a:rPr lang="he-IL" dirty="0"/>
              <a:t>כותרת 3</a:t>
            </a:r>
            <a:endParaRPr lang="en-IL" dirty="0"/>
          </a:p>
        </p:txBody>
      </p:sp>
      <p:sp>
        <p:nvSpPr>
          <p:cNvPr id="3" name="Picture Placeholder 2">
            <a:extLst>
              <a:ext uri="{FF2B5EF4-FFF2-40B4-BE49-F238E27FC236}">
                <a16:creationId xmlns:a16="http://schemas.microsoft.com/office/drawing/2014/main" id="{6434C056-24D3-4D4F-B71D-0A6FFF91C429}"/>
              </a:ext>
            </a:extLst>
          </p:cNvPr>
          <p:cNvSpPr>
            <a:spLocks noGrp="1"/>
          </p:cNvSpPr>
          <p:nvPr>
            <p:ph type="pic" idx="1"/>
          </p:nvPr>
        </p:nvSpPr>
        <p:spPr>
          <a:xfrm>
            <a:off x="849183"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indent="0" algn="l" defTabSz="914400" rtl="0" eaLnBrk="1" latinLnBrk="0" hangingPunct="1">
              <a:lnSpc>
                <a:spcPct val="90000"/>
              </a:lnSpc>
              <a:spcBef>
                <a:spcPts val="1000"/>
              </a:spcBef>
              <a:buFont typeface="Arial" panose="020B0604020202020204" pitchFamily="34" charset="0"/>
              <a:buNone/>
            </a:pPr>
            <a:endParaRPr lang="en-IL"/>
          </a:p>
        </p:txBody>
      </p:sp>
      <p:grpSp>
        <p:nvGrpSpPr>
          <p:cNvPr id="8" name="Group 7">
            <a:extLst>
              <a:ext uri="{FF2B5EF4-FFF2-40B4-BE49-F238E27FC236}">
                <a16:creationId xmlns:a16="http://schemas.microsoft.com/office/drawing/2014/main" id="{980D92DD-D2C5-574D-9D42-6312801F9656}"/>
              </a:ext>
            </a:extLst>
          </p:cNvPr>
          <p:cNvGrpSpPr/>
          <p:nvPr userDrawn="1"/>
        </p:nvGrpSpPr>
        <p:grpSpPr>
          <a:xfrm>
            <a:off x="10820648" y="6288984"/>
            <a:ext cx="10328539" cy="167498"/>
            <a:chOff x="10668248" y="5893696"/>
            <a:chExt cx="10328539" cy="167498"/>
          </a:xfrm>
        </p:grpSpPr>
        <p:cxnSp>
          <p:nvCxnSpPr>
            <p:cNvPr id="9" name="Straight Connector 8">
              <a:extLst>
                <a:ext uri="{FF2B5EF4-FFF2-40B4-BE49-F238E27FC236}">
                  <a16:creationId xmlns:a16="http://schemas.microsoft.com/office/drawing/2014/main" id="{0EEDDC44-041B-2548-896F-7D3F244033B7}"/>
                </a:ext>
              </a:extLst>
            </p:cNvPr>
            <p:cNvCxnSpPr>
              <a:cxnSpLocks/>
            </p:cNvCxnSpPr>
            <p:nvPr userDrawn="1"/>
          </p:nvCxnSpPr>
          <p:spPr>
            <a:xfrm>
              <a:off x="10751997" y="5977445"/>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12C7192-3B93-954D-8551-A0AB54EA33AF}"/>
                </a:ext>
              </a:extLst>
            </p:cNvPr>
            <p:cNvSpPr/>
            <p:nvPr userDrawn="1"/>
          </p:nvSpPr>
          <p:spPr>
            <a:xfrm>
              <a:off x="10668248" y="5893696"/>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pSp>
      <p:grpSp>
        <p:nvGrpSpPr>
          <p:cNvPr id="11" name="Group 10">
            <a:extLst>
              <a:ext uri="{FF2B5EF4-FFF2-40B4-BE49-F238E27FC236}">
                <a16:creationId xmlns:a16="http://schemas.microsoft.com/office/drawing/2014/main" id="{7AFCFFBE-CA3C-4545-A48D-BF28B4BE9510}"/>
              </a:ext>
            </a:extLst>
          </p:cNvPr>
          <p:cNvGrpSpPr/>
          <p:nvPr userDrawn="1"/>
        </p:nvGrpSpPr>
        <p:grpSpPr>
          <a:xfrm>
            <a:off x="358720" y="67014"/>
            <a:ext cx="3913243" cy="506326"/>
            <a:chOff x="358720" y="6187719"/>
            <a:chExt cx="3913243" cy="506326"/>
          </a:xfrm>
        </p:grpSpPr>
        <p:cxnSp>
          <p:nvCxnSpPr>
            <p:cNvPr id="12" name="Straight Connector 11">
              <a:extLst>
                <a:ext uri="{FF2B5EF4-FFF2-40B4-BE49-F238E27FC236}">
                  <a16:creationId xmlns:a16="http://schemas.microsoft.com/office/drawing/2014/main" id="{2CCCA527-9EA3-D945-B442-A5A2AE48F039}"/>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5CCE9C-95DF-E348-9022-889DF2969112}"/>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
          <p:nvSpPr>
            <p:cNvPr id="14" name="Rectangle 13">
              <a:extLst>
                <a:ext uri="{FF2B5EF4-FFF2-40B4-BE49-F238E27FC236}">
                  <a16:creationId xmlns:a16="http://schemas.microsoft.com/office/drawing/2014/main" id="{1FC30387-F518-A84F-A9D6-7E7AEC6A166E}"/>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pSp>
      <p:sp>
        <p:nvSpPr>
          <p:cNvPr id="15" name="Text Placeholder 5">
            <a:extLst>
              <a:ext uri="{FF2B5EF4-FFF2-40B4-BE49-F238E27FC236}">
                <a16:creationId xmlns:a16="http://schemas.microsoft.com/office/drawing/2014/main" id="{80D7566E-F057-DA40-B83B-F46A0CA495CB}"/>
              </a:ext>
            </a:extLst>
          </p:cNvPr>
          <p:cNvSpPr>
            <a:spLocks noGrp="1"/>
          </p:cNvSpPr>
          <p:nvPr>
            <p:ph type="body" sz="quarter" idx="10" hasCustomPrompt="1"/>
          </p:nvPr>
        </p:nvSpPr>
        <p:spPr>
          <a:xfrm>
            <a:off x="7312026" y="2208855"/>
            <a:ext cx="3932237" cy="3652195"/>
          </a:xfrm>
        </p:spPr>
        <p:txBody>
          <a:bodyPr>
            <a:normAutofit/>
          </a:bodyPr>
          <a:lstStyle>
            <a:lvl1pPr marL="0" indent="0" algn="r">
              <a:lnSpc>
                <a:spcPct val="100000"/>
              </a:lnSpc>
              <a:buNone/>
              <a:defRPr sz="2400">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he-IL" dirty="0"/>
              <a:t>לחץ להוסיף סגנון טקסט של תבנית בסיס</a:t>
            </a:r>
            <a:endParaRPr lang="en-IL" dirty="0"/>
          </a:p>
        </p:txBody>
      </p:sp>
      <p:pic>
        <p:nvPicPr>
          <p:cNvPr id="16" name="Picture 15">
            <a:extLst>
              <a:ext uri="{FF2B5EF4-FFF2-40B4-BE49-F238E27FC236}">
                <a16:creationId xmlns:a16="http://schemas.microsoft.com/office/drawing/2014/main" id="{38C0CA59-A86F-8145-9894-676CEF1F6128}"/>
              </a:ext>
            </a:extLst>
          </p:cNvPr>
          <p:cNvPicPr>
            <a:picLocks noChangeAspect="1"/>
          </p:cNvPicPr>
          <p:nvPr userDrawn="1"/>
        </p:nvPicPr>
        <p:blipFill rotWithShape="1">
          <a:blip r:embed="rId2"/>
          <a:srcRect l="95847" t="70" b="-72"/>
          <a:stretch/>
        </p:blipFill>
        <p:spPr>
          <a:xfrm>
            <a:off x="11685672" y="0"/>
            <a:ext cx="506327" cy="6858000"/>
          </a:xfrm>
          <a:prstGeom prst="rect">
            <a:avLst/>
          </a:prstGeom>
        </p:spPr>
      </p:pic>
    </p:spTree>
    <p:extLst>
      <p:ext uri="{BB962C8B-B14F-4D97-AF65-F5344CB8AC3E}">
        <p14:creationId xmlns:p14="http://schemas.microsoft.com/office/powerpoint/2010/main" val="1298439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016000" y="772487"/>
            <a:ext cx="10256245" cy="4519533"/>
          </a:xfrm>
          <a:prstGeom prst="rect">
            <a:avLst/>
          </a:prstGeom>
        </p:spPr>
        <p:txBody>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לחץ כאן להוסיף תמונה</a:t>
            </a:r>
          </a:p>
        </p:txBody>
      </p:sp>
      <p:sp>
        <p:nvSpPr>
          <p:cNvPr id="8" name="כותרת 1"/>
          <p:cNvSpPr>
            <a:spLocks noGrp="1"/>
          </p:cNvSpPr>
          <p:nvPr>
            <p:ph type="ctrTitle" hasCustomPrompt="1"/>
          </p:nvPr>
        </p:nvSpPr>
        <p:spPr>
          <a:xfrm>
            <a:off x="437568" y="5543538"/>
            <a:ext cx="11418770" cy="968519"/>
          </a:xfrm>
          <a:prstGeom prst="rect">
            <a:avLst/>
          </a:prstGeom>
        </p:spPr>
        <p:txBody>
          <a:bodyPr anchor="b">
            <a:noAutofit/>
          </a:bodyPr>
          <a:lstStyle>
            <a:lvl1pPr algn="ctr">
              <a:defRPr sz="4800">
                <a:latin typeface="Calibri" panose="020F0502020204030204" pitchFamily="34" charset="0"/>
                <a:cs typeface="Calibri" panose="020F0502020204030204" pitchFamily="34" charset="0"/>
              </a:defRPr>
            </a:lvl1pPr>
          </a:lstStyle>
          <a:p>
            <a:r>
              <a:rPr lang="he-IL" dirty="0"/>
              <a:t>לחץ כדי לערוך סגנון כותרת 2 תחתית</a:t>
            </a:r>
          </a:p>
        </p:txBody>
      </p:sp>
      <p:grpSp>
        <p:nvGrpSpPr>
          <p:cNvPr id="13" name="Group 12">
            <a:extLst>
              <a:ext uri="{FF2B5EF4-FFF2-40B4-BE49-F238E27FC236}">
                <a16:creationId xmlns:a16="http://schemas.microsoft.com/office/drawing/2014/main" id="{9A71DC45-F5DE-3647-89D7-00EEC394272E}"/>
              </a:ext>
            </a:extLst>
          </p:cNvPr>
          <p:cNvGrpSpPr/>
          <p:nvPr userDrawn="1"/>
        </p:nvGrpSpPr>
        <p:grpSpPr>
          <a:xfrm>
            <a:off x="865046" y="356936"/>
            <a:ext cx="11022154" cy="506326"/>
            <a:chOff x="865046" y="356936"/>
            <a:chExt cx="11022154" cy="506326"/>
          </a:xfrm>
        </p:grpSpPr>
        <p:cxnSp>
          <p:nvCxnSpPr>
            <p:cNvPr id="14" name="Straight Connector 13">
              <a:extLst>
                <a:ext uri="{FF2B5EF4-FFF2-40B4-BE49-F238E27FC236}">
                  <a16:creationId xmlns:a16="http://schemas.microsoft.com/office/drawing/2014/main" id="{0251AD8C-F052-0A4D-8544-F35BEF541172}"/>
                </a:ext>
              </a:extLst>
            </p:cNvPr>
            <p:cNvCxnSpPr>
              <a:cxnSpLocks/>
            </p:cNvCxnSpPr>
            <p:nvPr userDrawn="1"/>
          </p:nvCxnSpPr>
          <p:spPr>
            <a:xfrm>
              <a:off x="865046"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BD9106F-7FCF-814E-B547-22DB88E10AD6}"/>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grpSp>
      <p:sp>
        <p:nvSpPr>
          <p:cNvPr id="9" name="Rectangle 8">
            <a:extLst>
              <a:ext uri="{FF2B5EF4-FFF2-40B4-BE49-F238E27FC236}">
                <a16:creationId xmlns:a16="http://schemas.microsoft.com/office/drawing/2014/main" id="{1B9B5FED-02E7-474D-B6B7-AF695B5A45B0}"/>
              </a:ext>
            </a:extLst>
          </p:cNvPr>
          <p:cNvSpPr/>
          <p:nvPr userDrawn="1"/>
        </p:nvSpPr>
        <p:spPr>
          <a:xfrm rot="10800000">
            <a:off x="11781523" y="489498"/>
            <a:ext cx="211354" cy="21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Tree>
    <p:extLst>
      <p:ext uri="{BB962C8B-B14F-4D97-AF65-F5344CB8AC3E}">
        <p14:creationId xmlns:p14="http://schemas.microsoft.com/office/powerpoint/2010/main" val="1972258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השיעור הבא יתחיל">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7735FA8-E872-6D4B-B736-9D885CF8FF10}"/>
              </a:ext>
            </a:extLst>
          </p:cNvPr>
          <p:cNvSpPr/>
          <p:nvPr userDrawn="1"/>
        </p:nvSpPr>
        <p:spPr>
          <a:xfrm>
            <a:off x="1076345" y="1757556"/>
            <a:ext cx="10039311" cy="33838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cxnSp>
        <p:nvCxnSpPr>
          <p:cNvPr id="18" name="Straight Connector 17">
            <a:extLst>
              <a:ext uri="{FF2B5EF4-FFF2-40B4-BE49-F238E27FC236}">
                <a16:creationId xmlns:a16="http://schemas.microsoft.com/office/drawing/2014/main" id="{3740DB9B-9ABC-1E4F-9E76-DE21BB134995}"/>
              </a:ext>
            </a:extLst>
          </p:cNvPr>
          <p:cNvCxnSpPr>
            <a:cxnSpLocks/>
          </p:cNvCxnSpPr>
          <p:nvPr userDrawn="1"/>
        </p:nvCxnSpPr>
        <p:spPr>
          <a:xfrm>
            <a:off x="865046" y="532257"/>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AC0021A-4563-F644-839C-3313EE112D9E}"/>
              </a:ext>
            </a:extLst>
          </p:cNvPr>
          <p:cNvSpPr/>
          <p:nvPr userDrawn="1"/>
        </p:nvSpPr>
        <p:spPr>
          <a:xfrm rot="16200000">
            <a:off x="358720" y="28549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
        <p:nvSpPr>
          <p:cNvPr id="16" name="Rectangle 15">
            <a:extLst>
              <a:ext uri="{FF2B5EF4-FFF2-40B4-BE49-F238E27FC236}">
                <a16:creationId xmlns:a16="http://schemas.microsoft.com/office/drawing/2014/main" id="{3984F002-0837-5347-8BEB-C54BD7228FB1}"/>
              </a:ext>
            </a:extLst>
          </p:cNvPr>
          <p:cNvSpPr/>
          <p:nvPr userDrawn="1"/>
        </p:nvSpPr>
        <p:spPr>
          <a:xfrm>
            <a:off x="781297" y="454909"/>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4" name="Text Placeholder 3">
            <a:extLst>
              <a:ext uri="{FF2B5EF4-FFF2-40B4-BE49-F238E27FC236}">
                <a16:creationId xmlns:a16="http://schemas.microsoft.com/office/drawing/2014/main" id="{AA27E2A2-BC31-804E-BB02-2D2086ECA9AB}"/>
              </a:ext>
            </a:extLst>
          </p:cNvPr>
          <p:cNvSpPr>
            <a:spLocks noGrp="1"/>
          </p:cNvSpPr>
          <p:nvPr>
            <p:ph type="body" sz="quarter" idx="11" hasCustomPrompt="1"/>
          </p:nvPr>
        </p:nvSpPr>
        <p:spPr>
          <a:xfrm>
            <a:off x="1837135" y="1657495"/>
            <a:ext cx="8517731" cy="3476060"/>
          </a:xfrm>
          <a:prstGeom prst="rect">
            <a:avLst/>
          </a:prstGeom>
        </p:spPr>
        <p:txBody>
          <a:bodyPr anchor="ctr"/>
          <a:lstStyle>
            <a:lvl1pPr marL="0" indent="0" algn="r">
              <a:lnSpc>
                <a:spcPts val="8000"/>
              </a:lnSpc>
              <a:buNone/>
              <a:defRPr sz="75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השיעור הבא יתחיל בשעה 09:00</a:t>
            </a:r>
            <a:endParaRPr lang="en-IL" dirty="0"/>
          </a:p>
        </p:txBody>
      </p:sp>
      <p:cxnSp>
        <p:nvCxnSpPr>
          <p:cNvPr id="15" name="Straight Connector 14">
            <a:extLst>
              <a:ext uri="{FF2B5EF4-FFF2-40B4-BE49-F238E27FC236}">
                <a16:creationId xmlns:a16="http://schemas.microsoft.com/office/drawing/2014/main" id="{40473E13-CEF0-6945-8210-1865616E9834}"/>
              </a:ext>
            </a:extLst>
          </p:cNvPr>
          <p:cNvCxnSpPr>
            <a:cxnSpLocks/>
          </p:cNvCxnSpPr>
          <p:nvPr userDrawn="1"/>
        </p:nvCxnSpPr>
        <p:spPr>
          <a:xfrm>
            <a:off x="792994" y="5506727"/>
            <a:ext cx="138588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5893CC5-0B99-AA48-8797-A1AE8B9BB25D}"/>
              </a:ext>
            </a:extLst>
          </p:cNvPr>
          <p:cNvSpPr/>
          <p:nvPr userDrawn="1"/>
        </p:nvSpPr>
        <p:spPr>
          <a:xfrm rot="10800000">
            <a:off x="10905576" y="2286221"/>
            <a:ext cx="420158" cy="42015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cxnSp>
        <p:nvCxnSpPr>
          <p:cNvPr id="11" name="Straight Connector 10">
            <a:extLst>
              <a:ext uri="{FF2B5EF4-FFF2-40B4-BE49-F238E27FC236}">
                <a16:creationId xmlns:a16="http://schemas.microsoft.com/office/drawing/2014/main" id="{FFB79051-D1F8-DB4C-8CE2-B840C1367395}"/>
              </a:ext>
            </a:extLst>
          </p:cNvPr>
          <p:cNvCxnSpPr>
            <a:cxnSpLocks/>
          </p:cNvCxnSpPr>
          <p:nvPr userDrawn="1"/>
        </p:nvCxnSpPr>
        <p:spPr>
          <a:xfrm>
            <a:off x="408495" y="6252973"/>
            <a:ext cx="281547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418D07-B679-C54B-9CD1-5F261DF50C67}"/>
              </a:ext>
            </a:extLst>
          </p:cNvPr>
          <p:cNvCxnSpPr>
            <a:cxnSpLocks/>
          </p:cNvCxnSpPr>
          <p:nvPr userDrawn="1"/>
        </p:nvCxnSpPr>
        <p:spPr>
          <a:xfrm>
            <a:off x="-678730" y="6456415"/>
            <a:ext cx="345536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086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FF2F-AD99-8940-B3DB-80EE856E3206}"/>
              </a:ext>
            </a:extLst>
          </p:cNvPr>
          <p:cNvSpPr>
            <a:spLocks noGrp="1"/>
          </p:cNvSpPr>
          <p:nvPr>
            <p:ph type="ctrTitle" hasCustomPrompt="1"/>
          </p:nvPr>
        </p:nvSpPr>
        <p:spPr>
          <a:xfrm>
            <a:off x="1524000" y="1122363"/>
            <a:ext cx="9144000" cy="2387600"/>
          </a:xfrm>
        </p:spPr>
        <p:txBody>
          <a:bodyPr anchor="b">
            <a:normAutofit/>
          </a:bodyPr>
          <a:lstStyle>
            <a:lvl1pPr algn="r">
              <a:defRPr sz="6500">
                <a:solidFill>
                  <a:schemeClr val="accent1"/>
                </a:solidFill>
                <a:latin typeface="Calibri" panose="020F0502020204030204" pitchFamily="34" charset="0"/>
                <a:cs typeface="Calibri" panose="020F0502020204030204" pitchFamily="34" charset="0"/>
              </a:defRPr>
            </a:lvl1pPr>
          </a:lstStyle>
          <a:p>
            <a:r>
              <a:rPr lang="he-IL" dirty="0"/>
              <a:t>לחץ כדי לערוך סגנון כותרת 1 של תבנית בסיס</a:t>
            </a:r>
            <a:endParaRPr lang="en-IL" dirty="0"/>
          </a:p>
        </p:txBody>
      </p:sp>
      <p:sp>
        <p:nvSpPr>
          <p:cNvPr id="3" name="Subtitle 2">
            <a:extLst>
              <a:ext uri="{FF2B5EF4-FFF2-40B4-BE49-F238E27FC236}">
                <a16:creationId xmlns:a16="http://schemas.microsoft.com/office/drawing/2014/main" id="{9119D81D-1706-9941-B45F-F0F533FFFF1C}"/>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לחץ להוסיף סגנון טקסט של תבנית בסיס</a:t>
            </a:r>
            <a:endParaRPr lang="en-IL" dirty="0"/>
          </a:p>
        </p:txBody>
      </p:sp>
      <p:cxnSp>
        <p:nvCxnSpPr>
          <p:cNvPr id="7" name="Straight Connector 6">
            <a:extLst>
              <a:ext uri="{FF2B5EF4-FFF2-40B4-BE49-F238E27FC236}">
                <a16:creationId xmlns:a16="http://schemas.microsoft.com/office/drawing/2014/main" id="{FDB58097-F302-3649-B2E1-029008F6561C}"/>
              </a:ext>
            </a:extLst>
          </p:cNvPr>
          <p:cNvCxnSpPr>
            <a:cxnSpLocks/>
          </p:cNvCxnSpPr>
          <p:nvPr userDrawn="1"/>
        </p:nvCxnSpPr>
        <p:spPr>
          <a:xfrm>
            <a:off x="-874997" y="6429575"/>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999AA46-1CB5-874E-9A29-A46F83C4265B}"/>
              </a:ext>
            </a:extLst>
          </p:cNvPr>
          <p:cNvGrpSpPr/>
          <p:nvPr userDrawn="1"/>
        </p:nvGrpSpPr>
        <p:grpSpPr>
          <a:xfrm>
            <a:off x="781297" y="356936"/>
            <a:ext cx="11105903" cy="506326"/>
            <a:chOff x="781297" y="356936"/>
            <a:chExt cx="11105903" cy="506326"/>
          </a:xfrm>
        </p:grpSpPr>
        <p:cxnSp>
          <p:nvCxnSpPr>
            <p:cNvPr id="9" name="Straight Connector 8">
              <a:extLst>
                <a:ext uri="{FF2B5EF4-FFF2-40B4-BE49-F238E27FC236}">
                  <a16:creationId xmlns:a16="http://schemas.microsoft.com/office/drawing/2014/main" id="{53E848D2-E902-8E48-8E39-E234837A5A9A}"/>
                </a:ext>
              </a:extLst>
            </p:cNvPr>
            <p:cNvCxnSpPr>
              <a:cxnSpLocks/>
            </p:cNvCxnSpPr>
            <p:nvPr userDrawn="1"/>
          </p:nvCxnSpPr>
          <p:spPr>
            <a:xfrm>
              <a:off x="865046"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CECEF66-2D66-5B47-8C7C-C84EB3E17317}"/>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
          <p:nvSpPr>
            <p:cNvPr id="11" name="Rectangle 10">
              <a:extLst>
                <a:ext uri="{FF2B5EF4-FFF2-40B4-BE49-F238E27FC236}">
                  <a16:creationId xmlns:a16="http://schemas.microsoft.com/office/drawing/2014/main" id="{C83E5EA1-0D3D-AF48-B7D6-9CBBB2978A34}"/>
                </a:ext>
              </a:extLst>
            </p:cNvPr>
            <p:cNvSpPr/>
            <p:nvPr userDrawn="1"/>
          </p:nvSpPr>
          <p:spPr>
            <a:xfrm>
              <a:off x="781297" y="489498"/>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pSp>
      <p:grpSp>
        <p:nvGrpSpPr>
          <p:cNvPr id="12" name="Group 11">
            <a:extLst>
              <a:ext uri="{FF2B5EF4-FFF2-40B4-BE49-F238E27FC236}">
                <a16:creationId xmlns:a16="http://schemas.microsoft.com/office/drawing/2014/main" id="{D1C499B5-5ABC-AD4E-8DEE-B3E41AD11667}"/>
              </a:ext>
            </a:extLst>
          </p:cNvPr>
          <p:cNvGrpSpPr/>
          <p:nvPr userDrawn="1"/>
        </p:nvGrpSpPr>
        <p:grpSpPr>
          <a:xfrm>
            <a:off x="7685986" y="6410721"/>
            <a:ext cx="4506014" cy="481337"/>
            <a:chOff x="5231876" y="2677211"/>
            <a:chExt cx="4506014" cy="481337"/>
          </a:xfrm>
        </p:grpSpPr>
        <p:sp>
          <p:nvSpPr>
            <p:cNvPr id="13" name="Rectangle 12">
              <a:extLst>
                <a:ext uri="{FF2B5EF4-FFF2-40B4-BE49-F238E27FC236}">
                  <a16:creationId xmlns:a16="http://schemas.microsoft.com/office/drawing/2014/main" id="{8F7E6D63-6B3C-C547-8E28-4EDC165F5AD7}"/>
                </a:ext>
              </a:extLst>
            </p:cNvPr>
            <p:cNvSpPr/>
            <p:nvPr userDrawn="1"/>
          </p:nvSpPr>
          <p:spPr>
            <a:xfrm>
              <a:off x="5231876" y="2902420"/>
              <a:ext cx="4116884" cy="256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4" name="Rectangle 13">
              <a:extLst>
                <a:ext uri="{FF2B5EF4-FFF2-40B4-BE49-F238E27FC236}">
                  <a16:creationId xmlns:a16="http://schemas.microsoft.com/office/drawing/2014/main" id="{EB5C1F07-896D-A04A-BB42-4C33B5448FED}"/>
                </a:ext>
              </a:extLst>
            </p:cNvPr>
            <p:cNvSpPr/>
            <p:nvPr userDrawn="1"/>
          </p:nvSpPr>
          <p:spPr>
            <a:xfrm>
              <a:off x="5937332" y="2677211"/>
              <a:ext cx="3800558" cy="2252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spTree>
    <p:extLst>
      <p:ext uri="{BB962C8B-B14F-4D97-AF65-F5344CB8AC3E}">
        <p14:creationId xmlns:p14="http://schemas.microsoft.com/office/powerpoint/2010/main" val="1226794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721035" y="901758"/>
            <a:ext cx="10586646" cy="5681719"/>
          </a:xfrm>
          <a:prstGeom prst="rect">
            <a:avLst/>
          </a:prstGeom>
        </p:spPr>
        <p:txBody>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לחץ כאן להוסיף תמונה</a:t>
            </a:r>
          </a:p>
        </p:txBody>
      </p:sp>
      <p:grpSp>
        <p:nvGrpSpPr>
          <p:cNvPr id="6" name="Group 5">
            <a:extLst>
              <a:ext uri="{FF2B5EF4-FFF2-40B4-BE49-F238E27FC236}">
                <a16:creationId xmlns:a16="http://schemas.microsoft.com/office/drawing/2014/main" id="{F11EE242-3A2B-9B46-87B2-AC191ECB6960}"/>
              </a:ext>
            </a:extLst>
          </p:cNvPr>
          <p:cNvGrpSpPr/>
          <p:nvPr userDrawn="1"/>
        </p:nvGrpSpPr>
        <p:grpSpPr>
          <a:xfrm>
            <a:off x="781297" y="356936"/>
            <a:ext cx="11105903" cy="506326"/>
            <a:chOff x="781297" y="356936"/>
            <a:chExt cx="11105903" cy="506326"/>
          </a:xfrm>
        </p:grpSpPr>
        <p:cxnSp>
          <p:nvCxnSpPr>
            <p:cNvPr id="7" name="Straight Connector 6">
              <a:extLst>
                <a:ext uri="{FF2B5EF4-FFF2-40B4-BE49-F238E27FC236}">
                  <a16:creationId xmlns:a16="http://schemas.microsoft.com/office/drawing/2014/main" id="{C0C7E103-ACCC-DA43-9E9D-6FB906FA4F2D}"/>
                </a:ext>
              </a:extLst>
            </p:cNvPr>
            <p:cNvCxnSpPr>
              <a:cxnSpLocks/>
            </p:cNvCxnSpPr>
            <p:nvPr userDrawn="1"/>
          </p:nvCxnSpPr>
          <p:spPr>
            <a:xfrm>
              <a:off x="865046"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4E9F80F-CF67-664D-B4F4-0CA7DCACB628}"/>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
          <p:nvSpPr>
            <p:cNvPr id="11" name="Rectangle 10">
              <a:extLst>
                <a:ext uri="{FF2B5EF4-FFF2-40B4-BE49-F238E27FC236}">
                  <a16:creationId xmlns:a16="http://schemas.microsoft.com/office/drawing/2014/main" id="{B1FEACB6-175B-044B-8C0D-3451E638ABE1}"/>
                </a:ext>
              </a:extLst>
            </p:cNvPr>
            <p:cNvSpPr/>
            <p:nvPr userDrawn="1"/>
          </p:nvSpPr>
          <p:spPr>
            <a:xfrm>
              <a:off x="781297" y="489498"/>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pSp>
      <p:grpSp>
        <p:nvGrpSpPr>
          <p:cNvPr id="13" name="Group 12">
            <a:extLst>
              <a:ext uri="{FF2B5EF4-FFF2-40B4-BE49-F238E27FC236}">
                <a16:creationId xmlns:a16="http://schemas.microsoft.com/office/drawing/2014/main" id="{DFC3CB68-EE0C-7E46-A86B-DBBE43BD0866}"/>
              </a:ext>
            </a:extLst>
          </p:cNvPr>
          <p:cNvGrpSpPr/>
          <p:nvPr userDrawn="1"/>
        </p:nvGrpSpPr>
        <p:grpSpPr>
          <a:xfrm>
            <a:off x="-8156196" y="6042094"/>
            <a:ext cx="10328539" cy="167498"/>
            <a:chOff x="10668248" y="5893696"/>
            <a:chExt cx="10328539" cy="167498"/>
          </a:xfrm>
        </p:grpSpPr>
        <p:cxnSp>
          <p:nvCxnSpPr>
            <p:cNvPr id="14" name="Straight Connector 13">
              <a:extLst>
                <a:ext uri="{FF2B5EF4-FFF2-40B4-BE49-F238E27FC236}">
                  <a16:creationId xmlns:a16="http://schemas.microsoft.com/office/drawing/2014/main" id="{128185FB-96F6-194C-96FC-5664DB14E13D}"/>
                </a:ext>
              </a:extLst>
            </p:cNvPr>
            <p:cNvCxnSpPr>
              <a:cxnSpLocks/>
            </p:cNvCxnSpPr>
            <p:nvPr userDrawn="1"/>
          </p:nvCxnSpPr>
          <p:spPr>
            <a:xfrm>
              <a:off x="10751997" y="5977445"/>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1E94E79-9670-0743-916C-74F7BDE1C276}"/>
                </a:ext>
              </a:extLst>
            </p:cNvPr>
            <p:cNvSpPr/>
            <p:nvPr userDrawn="1"/>
          </p:nvSpPr>
          <p:spPr>
            <a:xfrm>
              <a:off x="10668248" y="5893696"/>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pSp>
      <p:sp>
        <p:nvSpPr>
          <p:cNvPr id="10" name="Rectangle 9">
            <a:extLst>
              <a:ext uri="{FF2B5EF4-FFF2-40B4-BE49-F238E27FC236}">
                <a16:creationId xmlns:a16="http://schemas.microsoft.com/office/drawing/2014/main" id="{EEAD82FA-6CD0-454D-9BDB-225121E5526F}"/>
              </a:ext>
            </a:extLst>
          </p:cNvPr>
          <p:cNvSpPr/>
          <p:nvPr userDrawn="1"/>
        </p:nvSpPr>
        <p:spPr>
          <a:xfrm rot="10800000">
            <a:off x="11513458" y="721339"/>
            <a:ext cx="235719" cy="23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134333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כותרת ראשית">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ED3F5E7-9570-CB48-AE95-15E23DB4E0ED}"/>
              </a:ext>
            </a:extLst>
          </p:cNvPr>
          <p:cNvPicPr>
            <a:picLocks noChangeAspect="1"/>
          </p:cNvPicPr>
          <p:nvPr userDrawn="1"/>
        </p:nvPicPr>
        <p:blipFill>
          <a:blip r:embed="rId2">
            <a:alphaModFix amt="54000"/>
          </a:blip>
          <a:stretch>
            <a:fillRect/>
          </a:stretch>
        </p:blipFill>
        <p:spPr>
          <a:xfrm>
            <a:off x="-7354566" y="2026507"/>
            <a:ext cx="5045676" cy="5028913"/>
          </a:xfrm>
          <a:prstGeom prst="rect">
            <a:avLst/>
          </a:prstGeom>
        </p:spPr>
      </p:pic>
      <p:pic>
        <p:nvPicPr>
          <p:cNvPr id="19" name="Picture 18">
            <a:extLst>
              <a:ext uri="{FF2B5EF4-FFF2-40B4-BE49-F238E27FC236}">
                <a16:creationId xmlns:a16="http://schemas.microsoft.com/office/drawing/2014/main" id="{C37C3AE3-8A3A-6F4C-BDEA-D0F74E286323}"/>
              </a:ext>
            </a:extLst>
          </p:cNvPr>
          <p:cNvPicPr>
            <a:picLocks noChangeAspect="1"/>
          </p:cNvPicPr>
          <p:nvPr userDrawn="1"/>
        </p:nvPicPr>
        <p:blipFill>
          <a:blip r:embed="rId2">
            <a:alphaModFix amt="54000"/>
          </a:blip>
          <a:stretch>
            <a:fillRect/>
          </a:stretch>
        </p:blipFill>
        <p:spPr>
          <a:xfrm>
            <a:off x="12947248" y="-3969273"/>
            <a:ext cx="5045676" cy="5028913"/>
          </a:xfrm>
          <a:prstGeom prst="rect">
            <a:avLst/>
          </a:prstGeom>
        </p:spPr>
      </p:pic>
      <p:pic>
        <p:nvPicPr>
          <p:cNvPr id="20" name="Picture 19">
            <a:extLst>
              <a:ext uri="{FF2B5EF4-FFF2-40B4-BE49-F238E27FC236}">
                <a16:creationId xmlns:a16="http://schemas.microsoft.com/office/drawing/2014/main" id="{F7DA0ACC-AD37-394A-BBD5-F3DDF6DC4C43}"/>
              </a:ext>
            </a:extLst>
          </p:cNvPr>
          <p:cNvPicPr>
            <a:picLocks noChangeAspect="1"/>
          </p:cNvPicPr>
          <p:nvPr userDrawn="1"/>
        </p:nvPicPr>
        <p:blipFill>
          <a:blip r:embed="rId3"/>
          <a:stretch>
            <a:fillRect/>
          </a:stretch>
        </p:blipFill>
        <p:spPr>
          <a:xfrm>
            <a:off x="0" y="0"/>
            <a:ext cx="12192000" cy="6858000"/>
          </a:xfrm>
          <a:prstGeom prst="rect">
            <a:avLst/>
          </a:prstGeom>
        </p:spPr>
      </p:pic>
      <p:cxnSp>
        <p:nvCxnSpPr>
          <p:cNvPr id="22" name="Straight Connector 21">
            <a:extLst>
              <a:ext uri="{FF2B5EF4-FFF2-40B4-BE49-F238E27FC236}">
                <a16:creationId xmlns:a16="http://schemas.microsoft.com/office/drawing/2014/main" id="{6402BFFB-4B13-124B-81F5-2F78B7F80473}"/>
              </a:ext>
            </a:extLst>
          </p:cNvPr>
          <p:cNvCxnSpPr>
            <a:cxnSpLocks/>
          </p:cNvCxnSpPr>
          <p:nvPr userDrawn="1"/>
        </p:nvCxnSpPr>
        <p:spPr>
          <a:xfrm>
            <a:off x="7156173" y="1639956"/>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E484577-483E-7242-917A-00D38BA8736E}"/>
              </a:ext>
            </a:extLst>
          </p:cNvPr>
          <p:cNvSpPr/>
          <p:nvPr userDrawn="1"/>
        </p:nvSpPr>
        <p:spPr>
          <a:xfrm rot="16200000">
            <a:off x="7721222" y="1537008"/>
            <a:ext cx="205896" cy="205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cxnSp>
        <p:nvCxnSpPr>
          <p:cNvPr id="24" name="Straight Connector 23">
            <a:extLst>
              <a:ext uri="{FF2B5EF4-FFF2-40B4-BE49-F238E27FC236}">
                <a16:creationId xmlns:a16="http://schemas.microsoft.com/office/drawing/2014/main" id="{F7764D93-0F65-9B4D-B215-60B665F73BD2}"/>
              </a:ext>
            </a:extLst>
          </p:cNvPr>
          <p:cNvCxnSpPr>
            <a:cxnSpLocks/>
          </p:cNvCxnSpPr>
          <p:nvPr userDrawn="1"/>
        </p:nvCxnSpPr>
        <p:spPr>
          <a:xfrm>
            <a:off x="4093266" y="4984979"/>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7DBA308-BCDE-054D-8D29-1334C40E70E5}"/>
              </a:ext>
            </a:extLst>
          </p:cNvPr>
          <p:cNvCxnSpPr>
            <a:cxnSpLocks/>
          </p:cNvCxnSpPr>
          <p:nvPr userDrawn="1"/>
        </p:nvCxnSpPr>
        <p:spPr>
          <a:xfrm>
            <a:off x="4093266" y="2035982"/>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9CC1E3B8-6F51-6E4F-A503-AD965CF82D0A}"/>
              </a:ext>
            </a:extLst>
          </p:cNvPr>
          <p:cNvGrpSpPr/>
          <p:nvPr userDrawn="1"/>
        </p:nvGrpSpPr>
        <p:grpSpPr>
          <a:xfrm>
            <a:off x="-110840" y="110839"/>
            <a:ext cx="1530097" cy="1525930"/>
            <a:chOff x="8374611" y="4283110"/>
            <a:chExt cx="2300578" cy="2294314"/>
          </a:xfrm>
        </p:grpSpPr>
        <p:pic>
          <p:nvPicPr>
            <p:cNvPr id="36" name="Picture 35">
              <a:extLst>
                <a:ext uri="{FF2B5EF4-FFF2-40B4-BE49-F238E27FC236}">
                  <a16:creationId xmlns:a16="http://schemas.microsoft.com/office/drawing/2014/main" id="{269DA8D3-076A-4742-AC7A-9EB5E69C7E1E}"/>
                </a:ext>
              </a:extLst>
            </p:cNvPr>
            <p:cNvPicPr>
              <a:picLocks noChangeAspect="1"/>
            </p:cNvPicPr>
            <p:nvPr/>
          </p:nvPicPr>
          <p:blipFill rotWithShape="1">
            <a:blip r:embed="rId4"/>
            <a:srcRect l="62938"/>
            <a:stretch/>
          </p:blipFill>
          <p:spPr>
            <a:xfrm>
              <a:off x="8873684" y="4283110"/>
              <a:ext cx="1227785" cy="1519621"/>
            </a:xfrm>
            <a:prstGeom prst="rect">
              <a:avLst/>
            </a:prstGeom>
          </p:spPr>
        </p:pic>
        <p:sp>
          <p:nvSpPr>
            <p:cNvPr id="37" name="Rectangle 36">
              <a:extLst>
                <a:ext uri="{FF2B5EF4-FFF2-40B4-BE49-F238E27FC236}">
                  <a16:creationId xmlns:a16="http://schemas.microsoft.com/office/drawing/2014/main" id="{4F361B1A-C9AC-6944-8861-226D06E2FC9C}"/>
                </a:ext>
              </a:extLst>
            </p:cNvPr>
            <p:cNvSpPr/>
            <p:nvPr/>
          </p:nvSpPr>
          <p:spPr>
            <a:xfrm>
              <a:off x="8374611" y="5883287"/>
              <a:ext cx="2300578" cy="694137"/>
            </a:xfrm>
            <a:prstGeom prst="rect">
              <a:avLst/>
            </a:prstGeom>
          </p:spPr>
          <p:txBody>
            <a:bodyPr wrap="square">
              <a:spAutoFit/>
            </a:bodyPr>
            <a:lstStyle/>
            <a:p>
              <a:pPr algn="ctr"/>
              <a:r>
                <a:rPr lang="en-IL" sz="1200" dirty="0">
                  <a:solidFill>
                    <a:schemeClr val="bg1"/>
                  </a:solidFill>
                  <a:latin typeface="Arial" panose="020B0604020202020204" pitchFamily="34" charset="0"/>
                  <a:cs typeface="Arial" panose="020B0604020202020204" pitchFamily="34" charset="0"/>
                </a:rPr>
                <a:t>מדינת ישראל</a:t>
              </a:r>
            </a:p>
            <a:p>
              <a:pPr algn="ctr"/>
              <a:r>
                <a:rPr lang="en-IL" sz="1200" dirty="0">
                  <a:solidFill>
                    <a:schemeClr val="bg1"/>
                  </a:solidFill>
                  <a:latin typeface="Arial" panose="020B0604020202020204" pitchFamily="34" charset="0"/>
                  <a:cs typeface="Arial" panose="020B0604020202020204" pitchFamily="34" charset="0"/>
                </a:rPr>
                <a:t>משרד החינוך</a:t>
              </a:r>
            </a:p>
          </p:txBody>
        </p:sp>
      </p:grpSp>
      <p:sp>
        <p:nvSpPr>
          <p:cNvPr id="38" name="TextBox 37">
            <a:extLst>
              <a:ext uri="{FF2B5EF4-FFF2-40B4-BE49-F238E27FC236}">
                <a16:creationId xmlns:a16="http://schemas.microsoft.com/office/drawing/2014/main" id="{4050E382-46BD-EC4A-9255-342AEA607793}"/>
              </a:ext>
            </a:extLst>
          </p:cNvPr>
          <p:cNvSpPr txBox="1"/>
          <p:nvPr userDrawn="1"/>
        </p:nvSpPr>
        <p:spPr>
          <a:xfrm>
            <a:off x="2210656" y="2447258"/>
            <a:ext cx="7770689" cy="1963485"/>
          </a:xfrm>
          <a:prstGeom prst="rect">
            <a:avLst/>
          </a:prstGeom>
          <a:solidFill>
            <a:schemeClr val="accent1"/>
          </a:solidFill>
        </p:spPr>
        <p:txBody>
          <a:bodyPr wrap="square" lIns="251999" tIns="251999" rIns="251999" bIns="251999" rtlCol="0" anchor="ctr">
            <a:spAutoFit/>
          </a:bodyPr>
          <a:lstStyle/>
          <a:p>
            <a:pPr marL="0" algn="ctr" defTabSz="914400" rtl="1" eaLnBrk="1" latinLnBrk="0" hangingPunct="1">
              <a:lnSpc>
                <a:spcPts val="6000"/>
              </a:lnSpc>
            </a:pPr>
            <a:r>
              <a:rPr lang="he-IL" sz="6600" dirty="0">
                <a:solidFill>
                  <a:schemeClr val="bg1"/>
                </a:solidFill>
                <a:latin typeface="Calibri" panose="020F0502020204030204" pitchFamily="34" charset="0"/>
                <a:cs typeface="Calibri" panose="020F0502020204030204" pitchFamily="34" charset="0"/>
              </a:rPr>
              <a:t>תודה שצפיתם בשידור</a:t>
            </a:r>
          </a:p>
          <a:p>
            <a:pPr marL="0" algn="ctr" defTabSz="914400" rtl="1" eaLnBrk="1" latinLnBrk="0" hangingPunct="1">
              <a:lnSpc>
                <a:spcPts val="6000"/>
              </a:lnSpc>
            </a:pPr>
            <a:r>
              <a:rPr lang="he-IL" sz="3200" dirty="0">
                <a:solidFill>
                  <a:schemeClr val="bg1"/>
                </a:solidFill>
                <a:latin typeface="Calibri" panose="020F0502020204030204" pitchFamily="34" charset="0"/>
                <a:cs typeface="Calibri" panose="020F0502020204030204" pitchFamily="34" charset="0"/>
              </a:rPr>
              <a:t>הופק עבור משרד החינוך ע״י מטח</a:t>
            </a:r>
            <a:endParaRPr lang="en-IL" sz="3200" dirty="0">
              <a:solidFill>
                <a:schemeClr val="bg1"/>
              </a:solidFill>
              <a:latin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45824BB1-2435-734E-9266-80D63D1B886A}"/>
              </a:ext>
            </a:extLst>
          </p:cNvPr>
          <p:cNvSpPr/>
          <p:nvPr userDrawn="1"/>
        </p:nvSpPr>
        <p:spPr>
          <a:xfrm>
            <a:off x="6692900" y="4828833"/>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0" name="Rectangle 39">
            <a:extLst>
              <a:ext uri="{FF2B5EF4-FFF2-40B4-BE49-F238E27FC236}">
                <a16:creationId xmlns:a16="http://schemas.microsoft.com/office/drawing/2014/main" id="{4476D12D-01A7-2349-AE0C-06DFFC8E4DB0}"/>
              </a:ext>
            </a:extLst>
          </p:cNvPr>
          <p:cNvSpPr/>
          <p:nvPr userDrawn="1"/>
        </p:nvSpPr>
        <p:spPr>
          <a:xfrm>
            <a:off x="2431342" y="2371058"/>
            <a:ext cx="152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41" name="Rectangle 40">
            <a:extLst>
              <a:ext uri="{FF2B5EF4-FFF2-40B4-BE49-F238E27FC236}">
                <a16:creationId xmlns:a16="http://schemas.microsoft.com/office/drawing/2014/main" id="{19C6A9FB-5F47-9545-B448-B2E7B3B286C7}"/>
              </a:ext>
            </a:extLst>
          </p:cNvPr>
          <p:cNvSpPr/>
          <p:nvPr userDrawn="1"/>
        </p:nvSpPr>
        <p:spPr>
          <a:xfrm>
            <a:off x="9905144" y="4005877"/>
            <a:ext cx="1524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 name="TextBox 1">
            <a:extLst>
              <a:ext uri="{FF2B5EF4-FFF2-40B4-BE49-F238E27FC236}">
                <a16:creationId xmlns:a16="http://schemas.microsoft.com/office/drawing/2014/main" id="{0A92D1B0-6B63-F440-9F8D-BFFEC1F100C2}"/>
              </a:ext>
            </a:extLst>
          </p:cNvPr>
          <p:cNvSpPr txBox="1"/>
          <p:nvPr userDrawn="1"/>
        </p:nvSpPr>
        <p:spPr>
          <a:xfrm>
            <a:off x="3870376" y="6424726"/>
            <a:ext cx="4451248" cy="323165"/>
          </a:xfrm>
          <a:prstGeom prst="rect">
            <a:avLst/>
          </a:prstGeom>
          <a:noFill/>
        </p:spPr>
        <p:txBody>
          <a:bodyPr wrap="square" rtlCol="0">
            <a:spAutoFit/>
          </a:bodyPr>
          <a:lstStyle/>
          <a:p>
            <a:pPr algn="ctr"/>
            <a:r>
              <a:rPr lang="en-US" sz="1500" dirty="0" err="1">
                <a:solidFill>
                  <a:schemeClr val="bg1"/>
                </a:solidFill>
                <a:latin typeface="Arial" panose="020B0604020202020204" pitchFamily="34" charset="0"/>
                <a:cs typeface="Arial" panose="020B0604020202020204" pitchFamily="34" charset="0"/>
              </a:rPr>
              <a:t>shutterstock</a:t>
            </a:r>
            <a:r>
              <a:rPr lang="en-US" sz="1500" dirty="0">
                <a:solidFill>
                  <a:schemeClr val="bg1"/>
                </a:solidFill>
                <a:latin typeface="Arial" panose="020B0604020202020204" pitchFamily="34" charset="0"/>
                <a:cs typeface="Arial" panose="020B0604020202020204" pitchFamily="34" charset="0"/>
              </a:rPr>
              <a:t>/com</a:t>
            </a:r>
            <a:r>
              <a:rPr lang="he-IL" sz="1500" dirty="0">
                <a:solidFill>
                  <a:schemeClr val="bg1"/>
                </a:solidFill>
                <a:latin typeface="Arial" panose="020B0604020202020204" pitchFamily="34" charset="0"/>
                <a:cs typeface="+mn-cs"/>
              </a:rPr>
              <a:t> איורים: </a:t>
            </a:r>
            <a:endParaRPr lang="en-IL"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939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השיעור הבא יתחיל">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2E4A538-4F3E-F64C-9A27-B17595D3ECF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0" name="Oval 19">
            <a:extLst>
              <a:ext uri="{FF2B5EF4-FFF2-40B4-BE49-F238E27FC236}">
                <a16:creationId xmlns:a16="http://schemas.microsoft.com/office/drawing/2014/main" id="{27172820-2592-F844-962E-B7622499629C}"/>
              </a:ext>
            </a:extLst>
          </p:cNvPr>
          <p:cNvSpPr/>
          <p:nvPr userDrawn="1"/>
        </p:nvSpPr>
        <p:spPr>
          <a:xfrm>
            <a:off x="3337577" y="646574"/>
            <a:ext cx="5473303" cy="54733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sp>
        <p:nvSpPr>
          <p:cNvPr id="21" name="Rectangle 20">
            <a:extLst>
              <a:ext uri="{FF2B5EF4-FFF2-40B4-BE49-F238E27FC236}">
                <a16:creationId xmlns:a16="http://schemas.microsoft.com/office/drawing/2014/main" id="{87C06441-95B9-0742-ADAD-6775071AAF2F}"/>
              </a:ext>
            </a:extLst>
          </p:cNvPr>
          <p:cNvSpPr/>
          <p:nvPr userDrawn="1"/>
        </p:nvSpPr>
        <p:spPr>
          <a:xfrm>
            <a:off x="2953941" y="3446401"/>
            <a:ext cx="6284118" cy="1239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pSp>
        <p:nvGrpSpPr>
          <p:cNvPr id="22" name="Group 21">
            <a:extLst>
              <a:ext uri="{FF2B5EF4-FFF2-40B4-BE49-F238E27FC236}">
                <a16:creationId xmlns:a16="http://schemas.microsoft.com/office/drawing/2014/main" id="{0926655C-3CE5-C044-BE72-10DD68A23C96}"/>
              </a:ext>
            </a:extLst>
          </p:cNvPr>
          <p:cNvGrpSpPr/>
          <p:nvPr userDrawn="1"/>
        </p:nvGrpSpPr>
        <p:grpSpPr>
          <a:xfrm>
            <a:off x="9287641" y="5672000"/>
            <a:ext cx="3913243" cy="506326"/>
            <a:chOff x="358720" y="285496"/>
            <a:chExt cx="3913243" cy="506326"/>
          </a:xfrm>
        </p:grpSpPr>
        <p:cxnSp>
          <p:nvCxnSpPr>
            <p:cNvPr id="23" name="Straight Connector 22">
              <a:extLst>
                <a:ext uri="{FF2B5EF4-FFF2-40B4-BE49-F238E27FC236}">
                  <a16:creationId xmlns:a16="http://schemas.microsoft.com/office/drawing/2014/main" id="{FB632D79-E751-0D4D-B6CD-4B8B1AD073DF}"/>
                </a:ext>
              </a:extLst>
            </p:cNvPr>
            <p:cNvCxnSpPr>
              <a:cxnSpLocks/>
            </p:cNvCxnSpPr>
            <p:nvPr userDrawn="1"/>
          </p:nvCxnSpPr>
          <p:spPr>
            <a:xfrm>
              <a:off x="865046" y="532257"/>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763B464-1237-A348-9193-961771EAE3CA}"/>
                </a:ext>
              </a:extLst>
            </p:cNvPr>
            <p:cNvSpPr/>
            <p:nvPr userDrawn="1"/>
          </p:nvSpPr>
          <p:spPr>
            <a:xfrm rot="16200000">
              <a:off x="358720" y="28549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sp>
          <p:nvSpPr>
            <p:cNvPr id="38" name="Rectangle 37">
              <a:extLst>
                <a:ext uri="{FF2B5EF4-FFF2-40B4-BE49-F238E27FC236}">
                  <a16:creationId xmlns:a16="http://schemas.microsoft.com/office/drawing/2014/main" id="{0DC01593-63DE-304C-8644-C1E7B54F6003}"/>
                </a:ext>
              </a:extLst>
            </p:cNvPr>
            <p:cNvSpPr/>
            <p:nvPr userDrawn="1"/>
          </p:nvSpPr>
          <p:spPr>
            <a:xfrm>
              <a:off x="781297" y="454909"/>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sp>
        <p:nvSpPr>
          <p:cNvPr id="39" name="Text Placeholder 3">
            <a:extLst>
              <a:ext uri="{FF2B5EF4-FFF2-40B4-BE49-F238E27FC236}">
                <a16:creationId xmlns:a16="http://schemas.microsoft.com/office/drawing/2014/main" id="{F8511632-504F-D34E-99DD-590976B81E4B}"/>
              </a:ext>
            </a:extLst>
          </p:cNvPr>
          <p:cNvSpPr>
            <a:spLocks noGrp="1"/>
          </p:cNvSpPr>
          <p:nvPr>
            <p:ph type="body" sz="quarter" idx="11" hasCustomPrompt="1"/>
          </p:nvPr>
        </p:nvSpPr>
        <p:spPr>
          <a:xfrm>
            <a:off x="3819674" y="1776004"/>
            <a:ext cx="4552652" cy="2202291"/>
          </a:xfrm>
          <a:prstGeom prst="rect">
            <a:avLst/>
          </a:prstGeom>
        </p:spPr>
        <p:txBody>
          <a:bodyPr>
            <a:normAutofit/>
          </a:bodyPr>
          <a:lstStyle>
            <a:lvl1pPr marL="0" indent="0" algn="ctr">
              <a:lnSpc>
                <a:spcPts val="5000"/>
              </a:lnSpc>
              <a:buNone/>
              <a:defRPr sz="60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השיעור הבא</a:t>
            </a:r>
          </a:p>
          <a:p>
            <a:pPr lvl="0"/>
            <a:r>
              <a:rPr lang="he-IL" dirty="0"/>
              <a:t>יתחיל</a:t>
            </a:r>
          </a:p>
        </p:txBody>
      </p:sp>
      <p:cxnSp>
        <p:nvCxnSpPr>
          <p:cNvPr id="40" name="Straight Connector 39">
            <a:extLst>
              <a:ext uri="{FF2B5EF4-FFF2-40B4-BE49-F238E27FC236}">
                <a16:creationId xmlns:a16="http://schemas.microsoft.com/office/drawing/2014/main" id="{38D758A6-ADAA-3C4B-BE73-77E62B36AA06}"/>
              </a:ext>
            </a:extLst>
          </p:cNvPr>
          <p:cNvCxnSpPr>
            <a:cxnSpLocks/>
          </p:cNvCxnSpPr>
          <p:nvPr userDrawn="1"/>
        </p:nvCxnSpPr>
        <p:spPr>
          <a:xfrm>
            <a:off x="2377053" y="6178326"/>
            <a:ext cx="138588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E21BCB78-6EA9-EA49-A148-510318E93A2D}"/>
              </a:ext>
            </a:extLst>
          </p:cNvPr>
          <p:cNvGrpSpPr/>
          <p:nvPr userDrawn="1"/>
        </p:nvGrpSpPr>
        <p:grpSpPr>
          <a:xfrm rot="10800000">
            <a:off x="11482153" y="140248"/>
            <a:ext cx="602703" cy="577326"/>
            <a:chOff x="781297" y="5586292"/>
            <a:chExt cx="602703" cy="577326"/>
          </a:xfrm>
        </p:grpSpPr>
        <p:sp>
          <p:nvSpPr>
            <p:cNvPr id="42" name="Rectangle 41">
              <a:extLst>
                <a:ext uri="{FF2B5EF4-FFF2-40B4-BE49-F238E27FC236}">
                  <a16:creationId xmlns:a16="http://schemas.microsoft.com/office/drawing/2014/main" id="{535DAE40-5EC9-C549-9045-80058A5F7020}"/>
                </a:ext>
              </a:extLst>
            </p:cNvPr>
            <p:cNvSpPr/>
            <p:nvPr userDrawn="1"/>
          </p:nvSpPr>
          <p:spPr>
            <a:xfrm rot="16200000">
              <a:off x="781297" y="5657292"/>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sp>
          <p:nvSpPr>
            <p:cNvPr id="43" name="Rectangle 42">
              <a:extLst>
                <a:ext uri="{FF2B5EF4-FFF2-40B4-BE49-F238E27FC236}">
                  <a16:creationId xmlns:a16="http://schemas.microsoft.com/office/drawing/2014/main" id="{D506E076-5D5A-C74C-B372-7A4154F417C5}"/>
                </a:ext>
              </a:extLst>
            </p:cNvPr>
            <p:cNvSpPr/>
            <p:nvPr userDrawn="1"/>
          </p:nvSpPr>
          <p:spPr>
            <a:xfrm>
              <a:off x="1216502" y="558629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cxnSp>
        <p:nvCxnSpPr>
          <p:cNvPr id="44" name="Straight Connector 43">
            <a:extLst>
              <a:ext uri="{FF2B5EF4-FFF2-40B4-BE49-F238E27FC236}">
                <a16:creationId xmlns:a16="http://schemas.microsoft.com/office/drawing/2014/main" id="{A245E28D-F02E-8440-8D16-26A1C54AA2EE}"/>
              </a:ext>
            </a:extLst>
          </p:cNvPr>
          <p:cNvCxnSpPr>
            <a:cxnSpLocks/>
          </p:cNvCxnSpPr>
          <p:nvPr userDrawn="1"/>
        </p:nvCxnSpPr>
        <p:spPr>
          <a:xfrm>
            <a:off x="-678730" y="6456415"/>
            <a:ext cx="345536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5" name="Text Placeholder 20">
            <a:extLst>
              <a:ext uri="{FF2B5EF4-FFF2-40B4-BE49-F238E27FC236}">
                <a16:creationId xmlns:a16="http://schemas.microsoft.com/office/drawing/2014/main" id="{F8425CF9-C181-8048-9710-1776C265DFA5}"/>
              </a:ext>
            </a:extLst>
          </p:cNvPr>
          <p:cNvSpPr>
            <a:spLocks noGrp="1"/>
          </p:cNvSpPr>
          <p:nvPr>
            <p:ph type="body" sz="quarter" idx="12" hasCustomPrompt="1"/>
          </p:nvPr>
        </p:nvSpPr>
        <p:spPr>
          <a:xfrm>
            <a:off x="3764756" y="3704674"/>
            <a:ext cx="4662487" cy="819517"/>
          </a:xfrm>
          <a:prstGeom prst="rect">
            <a:avLst/>
          </a:prstGeom>
        </p:spPr>
        <p:txBody>
          <a:bodyPr anchor="b">
            <a:noAutofit/>
          </a:bodyPr>
          <a:lstStyle>
            <a:lvl1pPr marL="0" indent="0" algn="ctr">
              <a:buNone/>
              <a:defRPr sz="5400">
                <a:solidFill>
                  <a:schemeClr val="bg1"/>
                </a:solidFill>
                <a:latin typeface="Calibri" panose="020F0502020204030204" pitchFamily="34" charset="0"/>
                <a:cs typeface="Calibri" panose="020F0502020204030204" pitchFamily="34" charset="0"/>
              </a:defRPr>
            </a:lvl1pPr>
          </a:lstStyle>
          <a:p>
            <a:pPr lvl="0"/>
            <a:r>
              <a:rPr lang="he-IL" dirty="0"/>
              <a:t>בשעה 09:00</a:t>
            </a:r>
            <a:endParaRPr lang="en-IL" dirty="0"/>
          </a:p>
        </p:txBody>
      </p:sp>
      <p:grpSp>
        <p:nvGrpSpPr>
          <p:cNvPr id="46" name="Group 45">
            <a:extLst>
              <a:ext uri="{FF2B5EF4-FFF2-40B4-BE49-F238E27FC236}">
                <a16:creationId xmlns:a16="http://schemas.microsoft.com/office/drawing/2014/main" id="{C11C2775-6CE2-CB46-B1F6-A1DA25636EF9}"/>
              </a:ext>
            </a:extLst>
          </p:cNvPr>
          <p:cNvGrpSpPr/>
          <p:nvPr userDrawn="1"/>
        </p:nvGrpSpPr>
        <p:grpSpPr>
          <a:xfrm>
            <a:off x="-110840" y="110839"/>
            <a:ext cx="1530097" cy="1525930"/>
            <a:chOff x="8374611" y="4283110"/>
            <a:chExt cx="2300578" cy="2294314"/>
          </a:xfrm>
        </p:grpSpPr>
        <p:pic>
          <p:nvPicPr>
            <p:cNvPr id="47" name="Picture 46">
              <a:extLst>
                <a:ext uri="{FF2B5EF4-FFF2-40B4-BE49-F238E27FC236}">
                  <a16:creationId xmlns:a16="http://schemas.microsoft.com/office/drawing/2014/main" id="{999DAA0B-945E-B649-96B6-F1B28A931896}"/>
                </a:ext>
              </a:extLst>
            </p:cNvPr>
            <p:cNvPicPr>
              <a:picLocks noChangeAspect="1"/>
            </p:cNvPicPr>
            <p:nvPr/>
          </p:nvPicPr>
          <p:blipFill rotWithShape="1">
            <a:blip r:embed="rId3"/>
            <a:srcRect l="62938"/>
            <a:stretch/>
          </p:blipFill>
          <p:spPr>
            <a:xfrm>
              <a:off x="8873684" y="4283110"/>
              <a:ext cx="1227785" cy="1519621"/>
            </a:xfrm>
            <a:prstGeom prst="rect">
              <a:avLst/>
            </a:prstGeom>
          </p:spPr>
        </p:pic>
        <p:sp>
          <p:nvSpPr>
            <p:cNvPr id="48" name="Rectangle 47">
              <a:extLst>
                <a:ext uri="{FF2B5EF4-FFF2-40B4-BE49-F238E27FC236}">
                  <a16:creationId xmlns:a16="http://schemas.microsoft.com/office/drawing/2014/main" id="{97C9FCFD-707E-4746-B11A-AD11D0F6597A}"/>
                </a:ext>
              </a:extLst>
            </p:cNvPr>
            <p:cNvSpPr/>
            <p:nvPr/>
          </p:nvSpPr>
          <p:spPr>
            <a:xfrm>
              <a:off x="8374611" y="5883287"/>
              <a:ext cx="2300578" cy="694137"/>
            </a:xfrm>
            <a:prstGeom prst="rect">
              <a:avLst/>
            </a:prstGeom>
          </p:spPr>
          <p:txBody>
            <a:bodyPr wrap="square">
              <a:spAutoFit/>
            </a:bodyPr>
            <a:lstStyle/>
            <a:p>
              <a:pPr algn="ctr"/>
              <a:r>
                <a:rPr lang="en-IL" sz="1200" dirty="0">
                  <a:solidFill>
                    <a:schemeClr val="bg1"/>
                  </a:solidFill>
                  <a:latin typeface="Arial" panose="020B0604020202020204" pitchFamily="34" charset="0"/>
                  <a:cs typeface="Arial" panose="020B0604020202020204" pitchFamily="34" charset="0"/>
                </a:rPr>
                <a:t>מדינת ישראל</a:t>
              </a:r>
            </a:p>
            <a:p>
              <a:pPr algn="ctr"/>
              <a:r>
                <a:rPr lang="en-IL" sz="1200" dirty="0">
                  <a:solidFill>
                    <a:schemeClr val="bg1"/>
                  </a:solidFill>
                  <a:latin typeface="Arial" panose="020B0604020202020204" pitchFamily="34" charset="0"/>
                  <a:cs typeface="Arial" panose="020B0604020202020204" pitchFamily="34" charset="0"/>
                </a:rPr>
                <a:t>משרד החינוך</a:t>
              </a:r>
            </a:p>
          </p:txBody>
        </p:sp>
      </p:grpSp>
    </p:spTree>
    <p:extLst>
      <p:ext uri="{BB962C8B-B14F-4D97-AF65-F5344CB8AC3E}">
        <p14:creationId xmlns:p14="http://schemas.microsoft.com/office/powerpoint/2010/main" val="353462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מה נלמד היום">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AD2F-8484-6F41-A7DB-68F52EBF051B}"/>
              </a:ext>
            </a:extLst>
          </p:cNvPr>
          <p:cNvSpPr>
            <a:spLocks noGrp="1"/>
          </p:cNvSpPr>
          <p:nvPr>
            <p:ph type="title" hasCustomPrompt="1"/>
          </p:nvPr>
        </p:nvSpPr>
        <p:spPr/>
        <p:txBody>
          <a:bodyPr/>
          <a:lstStyle>
            <a:lvl1pPr>
              <a:defRPr>
                <a:latin typeface="Calibri" panose="020F0502020204030204" pitchFamily="34" charset="0"/>
                <a:cs typeface="Calibri" panose="020F0502020204030204" pitchFamily="34" charset="0"/>
              </a:defRPr>
            </a:lvl1pPr>
          </a:lstStyle>
          <a:p>
            <a:r>
              <a:rPr lang="he-IL" sz="4400" dirty="0"/>
              <a:t>מה נלמד היום</a:t>
            </a:r>
          </a:p>
        </p:txBody>
      </p:sp>
      <p:sp>
        <p:nvSpPr>
          <p:cNvPr id="3" name="Content Placeholder 2">
            <a:extLst>
              <a:ext uri="{FF2B5EF4-FFF2-40B4-BE49-F238E27FC236}">
                <a16:creationId xmlns:a16="http://schemas.microsoft.com/office/drawing/2014/main" id="{B740BC21-AC41-C940-AECD-AA7CACFED78F}"/>
              </a:ext>
            </a:extLst>
          </p:cNvPr>
          <p:cNvSpPr>
            <a:spLocks noGrp="1"/>
          </p:cNvSpPr>
          <p:nvPr>
            <p:ph idx="1" hasCustomPrompt="1"/>
          </p:nvPr>
        </p:nvSpPr>
        <p:spPr/>
        <p:txBody>
          <a:bodyPr/>
          <a:lstStyle>
            <a:lvl1pPr>
              <a:buClr>
                <a:schemeClr val="accent2"/>
              </a:buClr>
              <a:defRPr>
                <a:latin typeface="Calibri" panose="020F0502020204030204" pitchFamily="34" charset="0"/>
                <a:cs typeface="Calibri" panose="020F0502020204030204" pitchFamily="34" charset="0"/>
              </a:defRPr>
            </a:lvl1pPr>
          </a:lstStyle>
          <a:p>
            <a:pPr lvl="0"/>
            <a:r>
              <a:rPr lang="he-IL" dirty="0"/>
              <a:t>טקסט עם בולט</a:t>
            </a:r>
            <a:endParaRPr lang="en-US" dirty="0"/>
          </a:p>
        </p:txBody>
      </p:sp>
      <p:grpSp>
        <p:nvGrpSpPr>
          <p:cNvPr id="7" name="Group 6">
            <a:extLst>
              <a:ext uri="{FF2B5EF4-FFF2-40B4-BE49-F238E27FC236}">
                <a16:creationId xmlns:a16="http://schemas.microsoft.com/office/drawing/2014/main" id="{BF17BF2D-5C56-2347-98A3-34A4F9603254}"/>
              </a:ext>
            </a:extLst>
          </p:cNvPr>
          <p:cNvGrpSpPr/>
          <p:nvPr userDrawn="1"/>
        </p:nvGrpSpPr>
        <p:grpSpPr>
          <a:xfrm>
            <a:off x="358720" y="6187719"/>
            <a:ext cx="3913243" cy="506326"/>
            <a:chOff x="358720" y="6187719"/>
            <a:chExt cx="3913243" cy="506326"/>
          </a:xfrm>
        </p:grpSpPr>
        <p:cxnSp>
          <p:nvCxnSpPr>
            <p:cNvPr id="8" name="Straight Connector 7">
              <a:extLst>
                <a:ext uri="{FF2B5EF4-FFF2-40B4-BE49-F238E27FC236}">
                  <a16:creationId xmlns:a16="http://schemas.microsoft.com/office/drawing/2014/main" id="{9AEDD64D-1669-CC4D-A40D-F4C1654A152C}"/>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1EEFE9A-A5D8-E143-B1EA-0A48F46D9FBA}"/>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
          <p:nvSpPr>
            <p:cNvPr id="10" name="Rectangle 9">
              <a:extLst>
                <a:ext uri="{FF2B5EF4-FFF2-40B4-BE49-F238E27FC236}">
                  <a16:creationId xmlns:a16="http://schemas.microsoft.com/office/drawing/2014/main" id="{28E9E340-F138-444F-A3A8-C621C8A24CE1}"/>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pSp>
      <p:grpSp>
        <p:nvGrpSpPr>
          <p:cNvPr id="11" name="Group 10">
            <a:extLst>
              <a:ext uri="{FF2B5EF4-FFF2-40B4-BE49-F238E27FC236}">
                <a16:creationId xmlns:a16="http://schemas.microsoft.com/office/drawing/2014/main" id="{BD763B7A-9108-A148-9406-56F54986D02B}"/>
              </a:ext>
            </a:extLst>
          </p:cNvPr>
          <p:cNvGrpSpPr/>
          <p:nvPr userDrawn="1"/>
        </p:nvGrpSpPr>
        <p:grpSpPr>
          <a:xfrm rot="10800000">
            <a:off x="8177063" y="106239"/>
            <a:ext cx="3913243" cy="506326"/>
            <a:chOff x="358720" y="6187719"/>
            <a:chExt cx="3913243" cy="506326"/>
          </a:xfrm>
        </p:grpSpPr>
        <p:cxnSp>
          <p:nvCxnSpPr>
            <p:cNvPr id="12" name="Straight Connector 11">
              <a:extLst>
                <a:ext uri="{FF2B5EF4-FFF2-40B4-BE49-F238E27FC236}">
                  <a16:creationId xmlns:a16="http://schemas.microsoft.com/office/drawing/2014/main" id="{CF173E8D-1DC7-EA46-A2CF-77F707D4A43D}"/>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61244C7-240F-A94A-B142-2E9C0513EF6E}"/>
                </a:ext>
              </a:extLst>
            </p:cNvPr>
            <p:cNvSpPr/>
            <p:nvPr userDrawn="1"/>
          </p:nvSpPr>
          <p:spPr>
            <a:xfrm rot="16200000">
              <a:off x="358720" y="6187719"/>
              <a:ext cx="506326" cy="506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sp>
          <p:nvSpPr>
            <p:cNvPr id="14" name="Rectangle 13">
              <a:extLst>
                <a:ext uri="{FF2B5EF4-FFF2-40B4-BE49-F238E27FC236}">
                  <a16:creationId xmlns:a16="http://schemas.microsoft.com/office/drawing/2014/main" id="{D1914BA5-ACCC-6D44-863F-9400125B1812}"/>
                </a:ext>
              </a:extLst>
            </p:cNvPr>
            <p:cNvSpPr/>
            <p:nvPr userDrawn="1"/>
          </p:nvSpPr>
          <p:spPr>
            <a:xfrm>
              <a:off x="781297" y="6357132"/>
              <a:ext cx="167498" cy="1674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grpSp>
    </p:spTree>
    <p:extLst>
      <p:ext uri="{BB962C8B-B14F-4D97-AF65-F5344CB8AC3E}">
        <p14:creationId xmlns:p14="http://schemas.microsoft.com/office/powerpoint/2010/main" val="264228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מה להביא לשיעור?">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3EEE-2C1E-B542-8225-9153493AC840}"/>
              </a:ext>
            </a:extLst>
          </p:cNvPr>
          <p:cNvSpPr>
            <a:spLocks noGrp="1"/>
          </p:cNvSpPr>
          <p:nvPr>
            <p:ph type="title" hasCustomPrompt="1"/>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he-IL" dirty="0"/>
              <a:t>מה להביא לשיעור?</a:t>
            </a:r>
            <a:endParaRPr lang="en-IL" dirty="0"/>
          </a:p>
        </p:txBody>
      </p:sp>
      <p:sp>
        <p:nvSpPr>
          <p:cNvPr id="4" name="Content Placeholder 3">
            <a:extLst>
              <a:ext uri="{FF2B5EF4-FFF2-40B4-BE49-F238E27FC236}">
                <a16:creationId xmlns:a16="http://schemas.microsoft.com/office/drawing/2014/main" id="{7A3C51F2-91FC-CF4D-8D50-E0D4C4B121D6}"/>
              </a:ext>
            </a:extLst>
          </p:cNvPr>
          <p:cNvSpPr>
            <a:spLocks noGrp="1"/>
          </p:cNvSpPr>
          <p:nvPr>
            <p:ph sz="half" idx="2" hasCustomPrompt="1"/>
          </p:nvPr>
        </p:nvSpPr>
        <p:spPr>
          <a:xfrm>
            <a:off x="839788" y="1741679"/>
            <a:ext cx="5157787" cy="3684588"/>
          </a:xfrm>
        </p:spPr>
        <p:txBody>
          <a:bodyPr>
            <a:normAutofit/>
          </a:bodyPr>
          <a:lstStyle>
            <a:lvl1pPr>
              <a:buClr>
                <a:schemeClr val="accent2"/>
              </a:buClr>
              <a:defRPr sz="2600">
                <a:latin typeface="Calibri" panose="020F0502020204030204" pitchFamily="34" charset="0"/>
                <a:cs typeface="Calibri" panose="020F0502020204030204" pitchFamily="34" charset="0"/>
              </a:defRPr>
            </a:lvl1pPr>
          </a:lstStyle>
          <a:p>
            <a:pPr lvl="0"/>
            <a:r>
              <a:rPr lang="he-IL" dirty="0"/>
              <a:t>טקסט עם בולט</a:t>
            </a:r>
          </a:p>
        </p:txBody>
      </p:sp>
      <p:sp>
        <p:nvSpPr>
          <p:cNvPr id="6" name="Content Placeholder 5">
            <a:extLst>
              <a:ext uri="{FF2B5EF4-FFF2-40B4-BE49-F238E27FC236}">
                <a16:creationId xmlns:a16="http://schemas.microsoft.com/office/drawing/2014/main" id="{59B1B37A-1CA3-A240-A716-DD9A47540CB3}"/>
              </a:ext>
            </a:extLst>
          </p:cNvPr>
          <p:cNvSpPr>
            <a:spLocks noGrp="1"/>
          </p:cNvSpPr>
          <p:nvPr>
            <p:ph sz="quarter" idx="4" hasCustomPrompt="1"/>
          </p:nvPr>
        </p:nvSpPr>
        <p:spPr>
          <a:xfrm>
            <a:off x="6172200" y="1741679"/>
            <a:ext cx="5183188" cy="3684588"/>
          </a:xfrm>
        </p:spPr>
        <p:txBody>
          <a:bodyPr>
            <a:normAutofit/>
          </a:bodyPr>
          <a:lstStyle>
            <a:lvl1pPr>
              <a:buClr>
                <a:schemeClr val="accent2"/>
              </a:buClr>
              <a:defRPr sz="2600">
                <a:latin typeface="Calibri" panose="020F0502020204030204" pitchFamily="34" charset="0"/>
                <a:cs typeface="Calibri" panose="020F0502020204030204" pitchFamily="34" charset="0"/>
              </a:defRPr>
            </a:lvl1pPr>
          </a:lstStyle>
          <a:p>
            <a:pPr lvl="0"/>
            <a:r>
              <a:rPr lang="he-IL" dirty="0"/>
              <a:t>טקסט עם בולט</a:t>
            </a:r>
          </a:p>
        </p:txBody>
      </p:sp>
      <p:grpSp>
        <p:nvGrpSpPr>
          <p:cNvPr id="10" name="Group 9">
            <a:extLst>
              <a:ext uri="{FF2B5EF4-FFF2-40B4-BE49-F238E27FC236}">
                <a16:creationId xmlns:a16="http://schemas.microsoft.com/office/drawing/2014/main" id="{7430CA40-3AE6-8C40-B628-3B8B63BD0A0E}"/>
              </a:ext>
            </a:extLst>
          </p:cNvPr>
          <p:cNvGrpSpPr/>
          <p:nvPr userDrawn="1"/>
        </p:nvGrpSpPr>
        <p:grpSpPr>
          <a:xfrm>
            <a:off x="902624" y="181572"/>
            <a:ext cx="11022154" cy="506326"/>
            <a:chOff x="865046" y="356936"/>
            <a:chExt cx="11022154" cy="506326"/>
          </a:xfrm>
        </p:grpSpPr>
        <p:cxnSp>
          <p:nvCxnSpPr>
            <p:cNvPr id="11" name="Straight Connector 10">
              <a:extLst>
                <a:ext uri="{FF2B5EF4-FFF2-40B4-BE49-F238E27FC236}">
                  <a16:creationId xmlns:a16="http://schemas.microsoft.com/office/drawing/2014/main" id="{DB534642-3CB6-A445-AA80-E1A2A04DB331}"/>
                </a:ext>
              </a:extLst>
            </p:cNvPr>
            <p:cNvCxnSpPr>
              <a:cxnSpLocks/>
            </p:cNvCxnSpPr>
            <p:nvPr userDrawn="1"/>
          </p:nvCxnSpPr>
          <p:spPr>
            <a:xfrm>
              <a:off x="865046"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7F0647F-5897-294F-87FC-777F34105B01}"/>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grpSp>
      <p:sp>
        <p:nvSpPr>
          <p:cNvPr id="14" name="Rectangle 13">
            <a:extLst>
              <a:ext uri="{FF2B5EF4-FFF2-40B4-BE49-F238E27FC236}">
                <a16:creationId xmlns:a16="http://schemas.microsoft.com/office/drawing/2014/main" id="{BBCB72AB-9511-E340-859E-BC49A5D471A5}"/>
              </a:ext>
            </a:extLst>
          </p:cNvPr>
          <p:cNvSpPr/>
          <p:nvPr userDrawn="1"/>
        </p:nvSpPr>
        <p:spPr>
          <a:xfrm rot="10800000">
            <a:off x="11819101" y="314134"/>
            <a:ext cx="211354" cy="21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Tree>
    <p:extLst>
      <p:ext uri="{BB962C8B-B14F-4D97-AF65-F5344CB8AC3E}">
        <p14:creationId xmlns:p14="http://schemas.microsoft.com/office/powerpoint/2010/main" val="612206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הקניית ידע">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3D0ADF1-D847-284D-AE47-771521E2B24A}"/>
              </a:ext>
            </a:extLst>
          </p:cNvPr>
          <p:cNvPicPr>
            <a:picLocks noChangeAspect="1"/>
          </p:cNvPicPr>
          <p:nvPr userDrawn="1"/>
        </p:nvPicPr>
        <p:blipFill rotWithShape="1">
          <a:blip r:embed="rId2"/>
          <a:srcRect t="12244" b="63870"/>
          <a:stretch/>
        </p:blipFill>
        <p:spPr>
          <a:xfrm>
            <a:off x="0" y="0"/>
            <a:ext cx="12192000" cy="1638096"/>
          </a:xfrm>
          <a:prstGeom prst="rect">
            <a:avLst/>
          </a:prstGeom>
        </p:spPr>
      </p:pic>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a:xfrm>
            <a:off x="3081590" y="663126"/>
            <a:ext cx="8280000" cy="720000"/>
          </a:xfrm>
          <a:solidFill>
            <a:schemeClr val="accent1"/>
          </a:solidFill>
        </p:spPr>
        <p:txBody>
          <a:bodyPr anchor="b"/>
          <a:lstStyle>
            <a:lvl1pPr>
              <a:defRPr>
                <a:solidFill>
                  <a:schemeClr val="bg1"/>
                </a:solidFill>
                <a:latin typeface="Calibri" panose="020F0502020204030204" pitchFamily="34" charset="0"/>
                <a:cs typeface="Calibri" panose="020F0502020204030204" pitchFamily="34" charset="0"/>
              </a:defRPr>
            </a:lvl1pPr>
          </a:lstStyle>
          <a:p>
            <a:r>
              <a:rPr lang="he-IL" sz="4400" dirty="0"/>
              <a:t>הקניית ידע</a:t>
            </a:r>
            <a:endParaRPr lang="en-IL" dirty="0"/>
          </a:p>
        </p:txBody>
      </p:sp>
      <p:sp>
        <p:nvSpPr>
          <p:cNvPr id="6" name="Text Placeholder 5">
            <a:extLst>
              <a:ext uri="{FF2B5EF4-FFF2-40B4-BE49-F238E27FC236}">
                <a16:creationId xmlns:a16="http://schemas.microsoft.com/office/drawing/2014/main" id="{35BD9B8B-E13B-EB49-B17F-97A61BE20F46}"/>
              </a:ext>
            </a:extLst>
          </p:cNvPr>
          <p:cNvSpPr>
            <a:spLocks noGrp="1"/>
          </p:cNvSpPr>
          <p:nvPr>
            <p:ph type="body" sz="quarter" idx="10" hasCustomPrompt="1"/>
          </p:nvPr>
        </p:nvSpPr>
        <p:spPr>
          <a:xfrm>
            <a:off x="1671638" y="1928813"/>
            <a:ext cx="9572625" cy="3844925"/>
          </a:xfrm>
        </p:spPr>
        <p:txBody>
          <a:bodyPr>
            <a:normAutofit/>
          </a:bodyPr>
          <a:lstStyle>
            <a:lvl1pPr marL="0" indent="0" algn="ctr">
              <a:buNone/>
              <a:defRPr sz="3600">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he-IL" dirty="0"/>
              <a:t>לחץ להוסיף סגנון טקסט גדול של תבנית בסיס</a:t>
            </a:r>
            <a:endParaRPr lang="en-IL" dirty="0"/>
          </a:p>
        </p:txBody>
      </p:sp>
      <p:sp>
        <p:nvSpPr>
          <p:cNvPr id="16" name="Rectangle 15">
            <a:extLst>
              <a:ext uri="{FF2B5EF4-FFF2-40B4-BE49-F238E27FC236}">
                <a16:creationId xmlns:a16="http://schemas.microsoft.com/office/drawing/2014/main" id="{DF19C3E0-9540-994D-9F88-1AA758EA24E6}"/>
              </a:ext>
            </a:extLst>
          </p:cNvPr>
          <p:cNvSpPr/>
          <p:nvPr userDrawn="1"/>
        </p:nvSpPr>
        <p:spPr>
          <a:xfrm rot="16200000">
            <a:off x="11332780" y="835199"/>
            <a:ext cx="176581" cy="176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Tree>
    <p:extLst>
      <p:ext uri="{BB962C8B-B14F-4D97-AF65-F5344CB8AC3E}">
        <p14:creationId xmlns:p14="http://schemas.microsoft.com/office/powerpoint/2010/main" val="275731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תרגול">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02076BD-5D7C-FB4F-A698-C5362F42F443}"/>
              </a:ext>
            </a:extLst>
          </p:cNvPr>
          <p:cNvCxnSpPr>
            <a:cxnSpLocks/>
          </p:cNvCxnSpPr>
          <p:nvPr userDrawn="1"/>
        </p:nvCxnSpPr>
        <p:spPr>
          <a:xfrm>
            <a:off x="9092667" y="352323"/>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CC66965-9479-AB40-A1AD-3AFCE0BDB4B6}"/>
              </a:ext>
            </a:extLst>
          </p:cNvPr>
          <p:cNvSpPr/>
          <p:nvPr userDrawn="1"/>
        </p:nvSpPr>
        <p:spPr>
          <a:xfrm rot="16200000">
            <a:off x="8989719" y="249375"/>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p:txBody>
          <a:bodyPr/>
          <a:lstStyle>
            <a:lvl1pPr>
              <a:defRPr>
                <a:solidFill>
                  <a:schemeClr val="tx1"/>
                </a:solidFill>
                <a:latin typeface="Calibri" panose="020F0502020204030204" pitchFamily="34" charset="0"/>
                <a:cs typeface="Calibri" panose="020F0502020204030204" pitchFamily="34" charset="0"/>
              </a:defRPr>
            </a:lvl1pPr>
          </a:lstStyle>
          <a:p>
            <a:r>
              <a:rPr lang="he-IL" sz="4400" dirty="0"/>
              <a:t>תרגול</a:t>
            </a:r>
            <a:endParaRPr lang="en-IL" dirty="0"/>
          </a:p>
        </p:txBody>
      </p:sp>
      <p:sp>
        <p:nvSpPr>
          <p:cNvPr id="3" name="Content Placeholder 2">
            <a:extLst>
              <a:ext uri="{FF2B5EF4-FFF2-40B4-BE49-F238E27FC236}">
                <a16:creationId xmlns:a16="http://schemas.microsoft.com/office/drawing/2014/main" id="{DE3919D3-6070-BF4F-BBCA-96749A9742C9}"/>
              </a:ext>
            </a:extLst>
          </p:cNvPr>
          <p:cNvSpPr>
            <a:spLocks noGrp="1"/>
          </p:cNvSpPr>
          <p:nvPr>
            <p:ph sz="half" idx="1" hasCustomPrompt="1"/>
          </p:nvPr>
        </p:nvSpPr>
        <p:spPr>
          <a:xfrm>
            <a:off x="933938" y="1825625"/>
            <a:ext cx="5085862" cy="4351338"/>
          </a:xfrm>
        </p:spPr>
        <p:txBody>
          <a:bodyPr/>
          <a:lstStyle>
            <a:lvl1pPr marL="228600" marR="0" indent="-228600" algn="r" defTabSz="914400" rtl="1" eaLnBrk="1" fontAlgn="auto" latinLnBrk="0" hangingPunct="1">
              <a:lnSpc>
                <a:spcPts val="3160"/>
              </a:lnSpc>
              <a:spcBef>
                <a:spcPts val="1000"/>
              </a:spcBef>
              <a:spcAft>
                <a:spcPts val="0"/>
              </a:spcAft>
              <a:buClr>
                <a:schemeClr val="accent2"/>
              </a:buClr>
              <a:buSzTx/>
              <a:buFont typeface="Arial" panose="020B0604020202020204" pitchFamily="34" charset="0"/>
              <a:buChar char="•"/>
              <a:tabLst/>
              <a:defRPr lang="en-US" sz="2800" b="0" i="0" kern="1200" dirty="0">
                <a:solidFill>
                  <a:schemeClr val="tx1"/>
                </a:solidFill>
                <a:latin typeface="Calibri" panose="020F0502020204030204" pitchFamily="34" charset="0"/>
                <a:ea typeface="+mn-ea"/>
                <a:cs typeface="Calibri" panose="020F0502020204030204" pitchFamily="34" charset="0"/>
              </a:defRPr>
            </a:lvl1pPr>
          </a:lstStyle>
          <a:p>
            <a:pPr lvl="0"/>
            <a:r>
              <a:rPr lang="he-IL" dirty="0"/>
              <a:t>לחץ כדי לערוך סגנון טקסט של תבנית בסיס</a:t>
            </a:r>
            <a:endParaRPr lang="en-US" dirty="0"/>
          </a:p>
          <a:p>
            <a:pPr marL="228600" marR="0" lvl="0" indent="-228600" algn="r" defTabSz="914400" rtl="1" eaLnBrk="1" fontAlgn="auto" latinLnBrk="0" hangingPunct="1">
              <a:lnSpc>
                <a:spcPts val="316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תבנית בסיס</a:t>
            </a:r>
            <a:endParaRPr lang="en-US" dirty="0"/>
          </a:p>
          <a:p>
            <a:pPr marL="228600" marR="0" lvl="0" indent="-228600" algn="r" defTabSz="914400" rtl="1" eaLnBrk="1" fontAlgn="auto" latinLnBrk="0" hangingPunct="1">
              <a:lnSpc>
                <a:spcPts val="316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תבנית בסיס</a:t>
            </a:r>
            <a:endParaRPr lang="en-US" dirty="0"/>
          </a:p>
          <a:p>
            <a:pPr lvl="0"/>
            <a:endParaRPr lang="en-US" dirty="0"/>
          </a:p>
          <a:p>
            <a:pPr lvl="0"/>
            <a:endParaRPr lang="en-US" dirty="0"/>
          </a:p>
        </p:txBody>
      </p:sp>
      <p:sp>
        <p:nvSpPr>
          <p:cNvPr id="4" name="Content Placeholder 3">
            <a:extLst>
              <a:ext uri="{FF2B5EF4-FFF2-40B4-BE49-F238E27FC236}">
                <a16:creationId xmlns:a16="http://schemas.microsoft.com/office/drawing/2014/main" id="{2A2DAA31-6933-314B-860C-C516AAD66558}"/>
              </a:ext>
            </a:extLst>
          </p:cNvPr>
          <p:cNvSpPr>
            <a:spLocks noGrp="1"/>
          </p:cNvSpPr>
          <p:nvPr>
            <p:ph sz="half" idx="2" hasCustomPrompt="1"/>
          </p:nvPr>
        </p:nvSpPr>
        <p:spPr>
          <a:xfrm>
            <a:off x="6267938" y="1825625"/>
            <a:ext cx="5085862"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he-IL" dirty="0"/>
              <a:t>לחץ כדי לערוך סגנון טקסט של 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תבנית בסיס</a:t>
            </a:r>
            <a:endParaRPr lang="en-US" dirty="0"/>
          </a:p>
          <a:p>
            <a:pPr lvl="0"/>
            <a:endParaRPr lang="en-US" dirty="0"/>
          </a:p>
          <a:p>
            <a:pPr lvl="0"/>
            <a:endParaRPr lang="en-US" dirty="0"/>
          </a:p>
        </p:txBody>
      </p:sp>
    </p:spTree>
    <p:extLst>
      <p:ext uri="{BB962C8B-B14F-4D97-AF65-F5344CB8AC3E}">
        <p14:creationId xmlns:p14="http://schemas.microsoft.com/office/powerpoint/2010/main" val="425250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מצגת מלאה בתרגול">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3EEE-2C1E-B542-8225-9153493AC840}"/>
              </a:ext>
            </a:extLst>
          </p:cNvPr>
          <p:cNvSpPr>
            <a:spLocks noGrp="1"/>
          </p:cNvSpPr>
          <p:nvPr>
            <p:ph type="title" hasCustomPrompt="1"/>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he-IL" dirty="0"/>
              <a:t>המשך תרגול</a:t>
            </a:r>
            <a:endParaRPr lang="en-IL" dirty="0"/>
          </a:p>
        </p:txBody>
      </p:sp>
      <p:sp>
        <p:nvSpPr>
          <p:cNvPr id="3" name="Text Placeholder 2">
            <a:extLst>
              <a:ext uri="{FF2B5EF4-FFF2-40B4-BE49-F238E27FC236}">
                <a16:creationId xmlns:a16="http://schemas.microsoft.com/office/drawing/2014/main" id="{B9D2555F-AC29-CF40-A900-4B11F74D3B6B}"/>
              </a:ext>
            </a:extLst>
          </p:cNvPr>
          <p:cNvSpPr>
            <a:spLocks noGrp="1"/>
          </p:cNvSpPr>
          <p:nvPr>
            <p:ph type="body" idx="1" hasCustomPrompt="1"/>
          </p:nvPr>
        </p:nvSpPr>
        <p:spPr>
          <a:xfrm>
            <a:off x="839788" y="1681163"/>
            <a:ext cx="5157787" cy="823912"/>
          </a:xfrm>
        </p:spPr>
        <p:txBody>
          <a:bodyPr anchor="b">
            <a:normAutofit/>
          </a:bodyPr>
          <a:lstStyle>
            <a:lvl1pPr marL="0" indent="0">
              <a:buNone/>
              <a:defRPr sz="28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סגנון כותרת 3</a:t>
            </a:r>
            <a:endParaRPr lang="en-US" dirty="0"/>
          </a:p>
        </p:txBody>
      </p:sp>
      <p:sp>
        <p:nvSpPr>
          <p:cNvPr id="4" name="Content Placeholder 3">
            <a:extLst>
              <a:ext uri="{FF2B5EF4-FFF2-40B4-BE49-F238E27FC236}">
                <a16:creationId xmlns:a16="http://schemas.microsoft.com/office/drawing/2014/main" id="{7A3C51F2-91FC-CF4D-8D50-E0D4C4B121D6}"/>
              </a:ext>
            </a:extLst>
          </p:cNvPr>
          <p:cNvSpPr>
            <a:spLocks noGrp="1"/>
          </p:cNvSpPr>
          <p:nvPr>
            <p:ph sz="half" idx="2" hasCustomPrompt="1"/>
          </p:nvPr>
        </p:nvSpPr>
        <p:spPr>
          <a:xfrm>
            <a:off x="839788" y="2505075"/>
            <a:ext cx="5157787" cy="3684588"/>
          </a:xfrm>
        </p:spPr>
        <p:txBody>
          <a:bodyPr>
            <a:normAutofit/>
          </a:bodyPr>
          <a:lstStyle>
            <a:lvl1pPr>
              <a:lnSpc>
                <a:spcPct val="100000"/>
              </a:lnSpc>
              <a:buClr>
                <a:schemeClr val="accent2"/>
              </a:buClr>
              <a:defRPr sz="2600">
                <a:latin typeface="Calibri" panose="020F0502020204030204" pitchFamily="34" charset="0"/>
                <a:cs typeface="Calibri" panose="020F0502020204030204" pitchFamily="34" charset="0"/>
              </a:defRPr>
            </a:lvl1pPr>
          </a:lstStyle>
          <a:p>
            <a:pPr lvl="0"/>
            <a:r>
              <a:rPr lang="he-IL" dirty="0"/>
              <a:t>לחץ כדי לערוך סגנון טקסט עם בולט </a:t>
            </a:r>
            <a:br>
              <a:rPr lang="en-US" dirty="0"/>
            </a:br>
            <a:r>
              <a:rPr lang="he-IL" dirty="0"/>
              <a:t>של תבנית בסיס</a:t>
            </a:r>
          </a:p>
        </p:txBody>
      </p:sp>
      <p:sp>
        <p:nvSpPr>
          <p:cNvPr id="5" name="Text Placeholder 4">
            <a:extLst>
              <a:ext uri="{FF2B5EF4-FFF2-40B4-BE49-F238E27FC236}">
                <a16:creationId xmlns:a16="http://schemas.microsoft.com/office/drawing/2014/main" id="{8A3758F3-DA41-7043-A36A-300D6DD6B73C}"/>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28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סגנון כותרת 3</a:t>
            </a:r>
            <a:endParaRPr lang="en-US" dirty="0"/>
          </a:p>
        </p:txBody>
      </p:sp>
      <p:sp>
        <p:nvSpPr>
          <p:cNvPr id="6" name="Content Placeholder 5">
            <a:extLst>
              <a:ext uri="{FF2B5EF4-FFF2-40B4-BE49-F238E27FC236}">
                <a16:creationId xmlns:a16="http://schemas.microsoft.com/office/drawing/2014/main" id="{59B1B37A-1CA3-A240-A716-DD9A47540CB3}"/>
              </a:ext>
            </a:extLst>
          </p:cNvPr>
          <p:cNvSpPr>
            <a:spLocks noGrp="1"/>
          </p:cNvSpPr>
          <p:nvPr>
            <p:ph sz="quarter" idx="4" hasCustomPrompt="1"/>
          </p:nvPr>
        </p:nvSpPr>
        <p:spPr>
          <a:xfrm>
            <a:off x="6172200" y="2505075"/>
            <a:ext cx="5183188" cy="3684588"/>
          </a:xfrm>
        </p:spPr>
        <p:txBody>
          <a:bodyPr>
            <a:normAutofit/>
          </a:bodyPr>
          <a:lstStyle>
            <a:lvl1pPr>
              <a:lnSpc>
                <a:spcPct val="100000"/>
              </a:lnSpc>
              <a:buClr>
                <a:schemeClr val="accent2"/>
              </a:buClr>
              <a:defRPr sz="2600">
                <a:latin typeface="Calibri" panose="020F0502020204030204" pitchFamily="34" charset="0"/>
                <a:cs typeface="Calibri" panose="020F0502020204030204" pitchFamily="34" charset="0"/>
              </a:defRPr>
            </a:lvl1pPr>
          </a:lstStyle>
          <a:p>
            <a:pPr lvl="0"/>
            <a:r>
              <a:rPr lang="he-IL" dirty="0"/>
              <a:t>לחץ כדי לערוך סגנון טקסט עם בולט </a:t>
            </a:r>
            <a:br>
              <a:rPr lang="en-US" dirty="0"/>
            </a:br>
            <a:r>
              <a:rPr lang="he-IL" dirty="0"/>
              <a:t>של תבנית בסיס</a:t>
            </a:r>
          </a:p>
        </p:txBody>
      </p:sp>
      <p:grpSp>
        <p:nvGrpSpPr>
          <p:cNvPr id="10" name="Group 9">
            <a:extLst>
              <a:ext uri="{FF2B5EF4-FFF2-40B4-BE49-F238E27FC236}">
                <a16:creationId xmlns:a16="http://schemas.microsoft.com/office/drawing/2014/main" id="{7430CA40-3AE6-8C40-B628-3B8B63BD0A0E}"/>
              </a:ext>
            </a:extLst>
          </p:cNvPr>
          <p:cNvGrpSpPr/>
          <p:nvPr userDrawn="1"/>
        </p:nvGrpSpPr>
        <p:grpSpPr>
          <a:xfrm>
            <a:off x="902624" y="181572"/>
            <a:ext cx="11022154" cy="506326"/>
            <a:chOff x="865046" y="356936"/>
            <a:chExt cx="11022154" cy="506326"/>
          </a:xfrm>
        </p:grpSpPr>
        <p:cxnSp>
          <p:nvCxnSpPr>
            <p:cNvPr id="11" name="Straight Connector 10">
              <a:extLst>
                <a:ext uri="{FF2B5EF4-FFF2-40B4-BE49-F238E27FC236}">
                  <a16:creationId xmlns:a16="http://schemas.microsoft.com/office/drawing/2014/main" id="{DB534642-3CB6-A445-AA80-E1A2A04DB331}"/>
                </a:ext>
              </a:extLst>
            </p:cNvPr>
            <p:cNvCxnSpPr>
              <a:cxnSpLocks/>
            </p:cNvCxnSpPr>
            <p:nvPr userDrawn="1"/>
          </p:nvCxnSpPr>
          <p:spPr>
            <a:xfrm>
              <a:off x="865046"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7F0647F-5897-294F-87FC-777F34105B01}"/>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grpSp>
      <p:sp>
        <p:nvSpPr>
          <p:cNvPr id="14" name="Rectangle 13">
            <a:extLst>
              <a:ext uri="{FF2B5EF4-FFF2-40B4-BE49-F238E27FC236}">
                <a16:creationId xmlns:a16="http://schemas.microsoft.com/office/drawing/2014/main" id="{BBCB72AB-9511-E340-859E-BC49A5D471A5}"/>
              </a:ext>
            </a:extLst>
          </p:cNvPr>
          <p:cNvSpPr/>
          <p:nvPr userDrawn="1"/>
        </p:nvSpPr>
        <p:spPr>
          <a:xfrm rot="10800000">
            <a:off x="11819101" y="314134"/>
            <a:ext cx="211354" cy="21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2743225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פתרון">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02076BD-5D7C-FB4F-A698-C5362F42F443}"/>
              </a:ext>
            </a:extLst>
          </p:cNvPr>
          <p:cNvCxnSpPr>
            <a:cxnSpLocks/>
          </p:cNvCxnSpPr>
          <p:nvPr userDrawn="1"/>
        </p:nvCxnSpPr>
        <p:spPr>
          <a:xfrm>
            <a:off x="9092667" y="352323"/>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CC66965-9479-AB40-A1AD-3AFCE0BDB4B6}"/>
              </a:ext>
            </a:extLst>
          </p:cNvPr>
          <p:cNvSpPr/>
          <p:nvPr userDrawn="1"/>
        </p:nvSpPr>
        <p:spPr>
          <a:xfrm rot="16200000">
            <a:off x="8989719" y="249375"/>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p:txBody>
          <a:bodyPr/>
          <a:lstStyle>
            <a:lvl1pPr>
              <a:defRPr>
                <a:solidFill>
                  <a:schemeClr val="tx1"/>
                </a:solidFill>
                <a:latin typeface="Calibri" panose="020F0502020204030204" pitchFamily="34" charset="0"/>
                <a:cs typeface="Calibri" panose="020F0502020204030204" pitchFamily="34" charset="0"/>
              </a:defRPr>
            </a:lvl1pPr>
          </a:lstStyle>
          <a:p>
            <a:r>
              <a:rPr lang="he-IL" sz="4400" dirty="0"/>
              <a:t>פתרון</a:t>
            </a:r>
            <a:endParaRPr lang="en-IL" dirty="0"/>
          </a:p>
        </p:txBody>
      </p:sp>
      <p:sp>
        <p:nvSpPr>
          <p:cNvPr id="3" name="Content Placeholder 2">
            <a:extLst>
              <a:ext uri="{FF2B5EF4-FFF2-40B4-BE49-F238E27FC236}">
                <a16:creationId xmlns:a16="http://schemas.microsoft.com/office/drawing/2014/main" id="{DE3919D3-6070-BF4F-BBCA-96749A9742C9}"/>
              </a:ext>
            </a:extLst>
          </p:cNvPr>
          <p:cNvSpPr>
            <a:spLocks noGrp="1"/>
          </p:cNvSpPr>
          <p:nvPr>
            <p:ph sz="half" idx="1" hasCustomPrompt="1"/>
          </p:nvPr>
        </p:nvSpPr>
        <p:spPr>
          <a:xfrm>
            <a:off x="865046" y="1825625"/>
            <a:ext cx="5154754"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he-IL" dirty="0"/>
              <a:t>לחץ כדי לערוך סגנון טקסט של 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תבנית בסיס</a:t>
            </a:r>
            <a:endParaRPr lang="en-US" dirty="0"/>
          </a:p>
          <a:p>
            <a:pPr lvl="0"/>
            <a:endParaRPr lang="he-IL" dirty="0"/>
          </a:p>
          <a:p>
            <a:pPr lvl="0"/>
            <a:endParaRPr lang="en-US" dirty="0"/>
          </a:p>
        </p:txBody>
      </p:sp>
      <p:sp>
        <p:nvSpPr>
          <p:cNvPr id="4" name="Content Placeholder 3">
            <a:extLst>
              <a:ext uri="{FF2B5EF4-FFF2-40B4-BE49-F238E27FC236}">
                <a16:creationId xmlns:a16="http://schemas.microsoft.com/office/drawing/2014/main" id="{2A2DAA31-6933-314B-860C-C516AAD66558}"/>
              </a:ext>
            </a:extLst>
          </p:cNvPr>
          <p:cNvSpPr>
            <a:spLocks noGrp="1"/>
          </p:cNvSpPr>
          <p:nvPr>
            <p:ph sz="half" idx="2" hasCustomPrompt="1"/>
          </p:nvPr>
        </p:nvSpPr>
        <p:spPr>
          <a:xfrm>
            <a:off x="6260122" y="1825625"/>
            <a:ext cx="5093677"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he-IL" dirty="0"/>
              <a:t>לחץ כדי לערוך סגנון טקסט של 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תבנית בסיס</a:t>
            </a:r>
            <a:endParaRPr lang="en-US" dirty="0"/>
          </a:p>
          <a:p>
            <a:pPr lvl="0"/>
            <a:endParaRPr lang="he-IL" dirty="0"/>
          </a:p>
          <a:p>
            <a:pPr lvl="0"/>
            <a:endParaRPr lang="en-US" dirty="0"/>
          </a:p>
        </p:txBody>
      </p:sp>
    </p:spTree>
    <p:extLst>
      <p:ext uri="{BB962C8B-B14F-4D97-AF65-F5344CB8AC3E}">
        <p14:creationId xmlns:p14="http://schemas.microsoft.com/office/powerpoint/2010/main" val="352865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הקניית ידע">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C84C288-45B9-0C4B-BC23-61FEF6C61789}"/>
              </a:ext>
            </a:extLst>
          </p:cNvPr>
          <p:cNvGrpSpPr/>
          <p:nvPr userDrawn="1"/>
        </p:nvGrpSpPr>
        <p:grpSpPr>
          <a:xfrm>
            <a:off x="358720" y="6187719"/>
            <a:ext cx="3913243" cy="506326"/>
            <a:chOff x="358720" y="6187719"/>
            <a:chExt cx="3913243" cy="506326"/>
          </a:xfrm>
        </p:grpSpPr>
        <p:cxnSp>
          <p:nvCxnSpPr>
            <p:cNvPr id="17" name="Straight Connector 16">
              <a:extLst>
                <a:ext uri="{FF2B5EF4-FFF2-40B4-BE49-F238E27FC236}">
                  <a16:creationId xmlns:a16="http://schemas.microsoft.com/office/drawing/2014/main" id="{EDECF7E4-AA12-DD4F-8FBA-6942B07B661F}"/>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A824D68-292F-0740-864D-187885A36636}"/>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
          <p:nvSpPr>
            <p:cNvPr id="19" name="Rectangle 18">
              <a:extLst>
                <a:ext uri="{FF2B5EF4-FFF2-40B4-BE49-F238E27FC236}">
                  <a16:creationId xmlns:a16="http://schemas.microsoft.com/office/drawing/2014/main" id="{5CFF00F0-B1E8-5F4E-A07B-F1B92F9D38A6}"/>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pSp>
      <p:sp>
        <p:nvSpPr>
          <p:cNvPr id="21" name="Text Placeholder 5">
            <a:extLst>
              <a:ext uri="{FF2B5EF4-FFF2-40B4-BE49-F238E27FC236}">
                <a16:creationId xmlns:a16="http://schemas.microsoft.com/office/drawing/2014/main" id="{872B4A16-607D-6547-9FD5-D3C9EE1A5211}"/>
              </a:ext>
            </a:extLst>
          </p:cNvPr>
          <p:cNvSpPr>
            <a:spLocks noGrp="1"/>
          </p:cNvSpPr>
          <p:nvPr>
            <p:ph type="body" sz="quarter" idx="10" hasCustomPrompt="1"/>
          </p:nvPr>
        </p:nvSpPr>
        <p:spPr>
          <a:xfrm>
            <a:off x="1671638" y="1928813"/>
            <a:ext cx="9572625" cy="3844925"/>
          </a:xfrm>
        </p:spPr>
        <p:txBody>
          <a:bodyPr>
            <a:normAutofit/>
          </a:bodyPr>
          <a:lstStyle>
            <a:lvl1pPr marL="0" indent="0" algn="ctr">
              <a:lnSpc>
                <a:spcPct val="100000"/>
              </a:lnSpc>
              <a:buNone/>
              <a:defRPr sz="3600">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he-IL" dirty="0"/>
              <a:t>לחץ להוסיף סגנון טקסט גדול של תבנית בסיס</a:t>
            </a:r>
            <a:endParaRPr lang="en-IL" dirty="0"/>
          </a:p>
        </p:txBody>
      </p:sp>
      <p:pic>
        <p:nvPicPr>
          <p:cNvPr id="22" name="Picture 21">
            <a:extLst>
              <a:ext uri="{FF2B5EF4-FFF2-40B4-BE49-F238E27FC236}">
                <a16:creationId xmlns:a16="http://schemas.microsoft.com/office/drawing/2014/main" id="{767E3700-96F7-8449-BFE9-3638DA837676}"/>
              </a:ext>
            </a:extLst>
          </p:cNvPr>
          <p:cNvPicPr>
            <a:picLocks noChangeAspect="1"/>
          </p:cNvPicPr>
          <p:nvPr userDrawn="1"/>
        </p:nvPicPr>
        <p:blipFill rotWithShape="1">
          <a:blip r:embed="rId2"/>
          <a:srcRect t="4861" b="71253"/>
          <a:stretch/>
        </p:blipFill>
        <p:spPr>
          <a:xfrm>
            <a:off x="0" y="0"/>
            <a:ext cx="12192000" cy="1638096"/>
          </a:xfrm>
          <a:prstGeom prst="rect">
            <a:avLst/>
          </a:prstGeom>
        </p:spPr>
      </p:pic>
      <p:sp>
        <p:nvSpPr>
          <p:cNvPr id="23" name="Title 1">
            <a:extLst>
              <a:ext uri="{FF2B5EF4-FFF2-40B4-BE49-F238E27FC236}">
                <a16:creationId xmlns:a16="http://schemas.microsoft.com/office/drawing/2014/main" id="{0A8A744E-77D6-CD40-B413-54A26D5A1891}"/>
              </a:ext>
            </a:extLst>
          </p:cNvPr>
          <p:cNvSpPr>
            <a:spLocks noGrp="1"/>
          </p:cNvSpPr>
          <p:nvPr>
            <p:ph type="title" hasCustomPrompt="1"/>
          </p:nvPr>
        </p:nvSpPr>
        <p:spPr>
          <a:xfrm>
            <a:off x="3081590" y="663126"/>
            <a:ext cx="8280000" cy="720000"/>
          </a:xfrm>
          <a:solidFill>
            <a:schemeClr val="accent1"/>
          </a:solidFill>
        </p:spPr>
        <p:txBody>
          <a:bodyPr anchor="b"/>
          <a:lstStyle>
            <a:lvl1pPr>
              <a:defRPr>
                <a:solidFill>
                  <a:schemeClr val="bg1"/>
                </a:solidFill>
                <a:latin typeface="Calibri" panose="020F0502020204030204" pitchFamily="34" charset="0"/>
                <a:cs typeface="Calibri" panose="020F0502020204030204" pitchFamily="34" charset="0"/>
              </a:defRPr>
            </a:lvl1pPr>
          </a:lstStyle>
          <a:p>
            <a:r>
              <a:rPr lang="he-IL" sz="4400" dirty="0"/>
              <a:t>הקניית ידע</a:t>
            </a:r>
            <a:endParaRPr lang="en-IL" dirty="0"/>
          </a:p>
        </p:txBody>
      </p:sp>
      <p:sp>
        <p:nvSpPr>
          <p:cNvPr id="24" name="Rectangle 23">
            <a:extLst>
              <a:ext uri="{FF2B5EF4-FFF2-40B4-BE49-F238E27FC236}">
                <a16:creationId xmlns:a16="http://schemas.microsoft.com/office/drawing/2014/main" id="{6C05C46E-F358-4B4C-A5AF-C1EE892CDA45}"/>
              </a:ext>
            </a:extLst>
          </p:cNvPr>
          <p:cNvSpPr/>
          <p:nvPr userDrawn="1"/>
        </p:nvSpPr>
        <p:spPr>
          <a:xfrm rot="16200000">
            <a:off x="11332780" y="835199"/>
            <a:ext cx="176581" cy="176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Tree>
    <p:extLst>
      <p:ext uri="{BB962C8B-B14F-4D97-AF65-F5344CB8AC3E}">
        <p14:creationId xmlns:p14="http://schemas.microsoft.com/office/powerpoint/2010/main" val="467496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68C25B-25BC-3D44-BF1A-D4FCCE68B2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lgn="r" rtl="1">
              <a:spcBef>
                <a:spcPts val="800"/>
              </a:spcBef>
              <a:spcAft>
                <a:spcPts val="0"/>
              </a:spcAft>
            </a:pPr>
            <a:r>
              <a:rPr lang="he-IL" sz="4400" b="1">
                <a:solidFill>
                  <a:schemeClr val="dk1"/>
                </a:solidFill>
                <a:latin typeface="Alef"/>
                <a:ea typeface="Alef"/>
                <a:sym typeface="Alef"/>
              </a:rPr>
              <a:t>לפניכם מהלך השיעור הכולל (45 דקות סה"כ):</a:t>
            </a:r>
            <a:endParaRPr lang="he-IL" sz="4000" b="1" dirty="0">
              <a:solidFill>
                <a:schemeClr val="dk1"/>
              </a:solidFill>
              <a:latin typeface="Alef"/>
              <a:ea typeface="Alef"/>
              <a:sym typeface="Alef"/>
            </a:endParaRPr>
          </a:p>
        </p:txBody>
      </p:sp>
      <p:sp>
        <p:nvSpPr>
          <p:cNvPr id="3" name="Text Placeholder 2">
            <a:extLst>
              <a:ext uri="{FF2B5EF4-FFF2-40B4-BE49-F238E27FC236}">
                <a16:creationId xmlns:a16="http://schemas.microsoft.com/office/drawing/2014/main" id="{2E74985F-A51E-924E-9310-276896888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342900" lvl="0" indent="-342900" algn="r" rtl="1">
              <a:spcBef>
                <a:spcPts val="800"/>
              </a:spcBef>
              <a:spcAft>
                <a:spcPts val="0"/>
              </a:spcAft>
              <a:buFont typeface="+mj-lt"/>
              <a:buAutoNum type="arabicPeriod"/>
            </a:pPr>
            <a:r>
              <a:rPr lang="he-IL" sz="1200" dirty="0">
                <a:solidFill>
                  <a:schemeClr val="dk1"/>
                </a:solidFill>
                <a:latin typeface="Alef"/>
                <a:ea typeface="Alef"/>
                <a:sym typeface="Alef"/>
              </a:rPr>
              <a:t>הצגת נושא השיעור ומה נעשה היום (דקה)</a:t>
            </a:r>
          </a:p>
          <a:p>
            <a:pPr marL="342900" lvl="0" indent="-342900" algn="r" rtl="1">
              <a:spcBef>
                <a:spcPts val="800"/>
              </a:spcBef>
              <a:spcAft>
                <a:spcPts val="0"/>
              </a:spcAft>
              <a:buFont typeface="+mj-lt"/>
              <a:buAutoNum type="arabicPeriod"/>
            </a:pPr>
            <a:r>
              <a:rPr lang="he-IL" sz="1200" dirty="0">
                <a:solidFill>
                  <a:schemeClr val="dk1"/>
                </a:solidFill>
                <a:latin typeface="Alef"/>
                <a:ea typeface="Alef"/>
                <a:sym typeface="Alef"/>
              </a:rPr>
              <a:t>פעילות פתיחה (עד 2 דק')</a:t>
            </a:r>
          </a:p>
          <a:p>
            <a:pPr marL="342900" lvl="0" indent="-342900" algn="r" rtl="1">
              <a:spcBef>
                <a:spcPts val="800"/>
              </a:spcBef>
              <a:spcAft>
                <a:spcPts val="0"/>
              </a:spcAft>
              <a:buFont typeface="+mj-lt"/>
              <a:buAutoNum type="arabicPeriod"/>
            </a:pPr>
            <a:r>
              <a:rPr lang="he-IL" sz="1200" dirty="0">
                <a:solidFill>
                  <a:schemeClr val="dk1"/>
                </a:solidFill>
                <a:latin typeface="Alef"/>
                <a:ea typeface="Alef"/>
                <a:sym typeface="Alef"/>
              </a:rPr>
              <a:t>חיבור לידע קודם (עד 2 דק')</a:t>
            </a:r>
          </a:p>
          <a:p>
            <a:pPr marL="342900" lvl="0" indent="-342900" algn="r" rtl="1">
              <a:spcBef>
                <a:spcPts val="800"/>
              </a:spcBef>
              <a:spcAft>
                <a:spcPts val="0"/>
              </a:spcAft>
              <a:buFont typeface="+mj-lt"/>
              <a:buAutoNum type="arabicPeriod"/>
            </a:pPr>
            <a:r>
              <a:rPr lang="he-IL" sz="1200" dirty="0">
                <a:solidFill>
                  <a:schemeClr val="dk1"/>
                </a:solidFill>
                <a:latin typeface="Alef"/>
                <a:ea typeface="Alef"/>
                <a:sym typeface="Alef"/>
              </a:rPr>
              <a:t>שלב הלמידה (עד 20 דק')</a:t>
            </a:r>
          </a:p>
          <a:p>
            <a:pPr marL="800100" lvl="1" indent="-342900" algn="r" rtl="1">
              <a:spcBef>
                <a:spcPts val="800"/>
              </a:spcBef>
              <a:buFont typeface="Arial" panose="020B0604020202020204" pitchFamily="34" charset="0"/>
              <a:buChar char="•"/>
            </a:pPr>
            <a:r>
              <a:rPr lang="he-IL" sz="1200" dirty="0">
                <a:solidFill>
                  <a:schemeClr val="dk1"/>
                </a:solidFill>
                <a:latin typeface="Alef"/>
                <a:ea typeface="Alef"/>
                <a:sym typeface="Alef"/>
              </a:rPr>
              <a:t>הקניה </a:t>
            </a:r>
          </a:p>
          <a:p>
            <a:pPr marL="800100" lvl="1" indent="-342900" algn="r" rtl="1">
              <a:spcBef>
                <a:spcPts val="800"/>
              </a:spcBef>
              <a:buFont typeface="Arial" panose="020B0604020202020204" pitchFamily="34" charset="0"/>
              <a:buChar char="•"/>
            </a:pPr>
            <a:r>
              <a:rPr lang="he-IL" sz="1200" dirty="0">
                <a:solidFill>
                  <a:schemeClr val="dk1"/>
                </a:solidFill>
                <a:latin typeface="Alef"/>
                <a:ea typeface="Alef"/>
                <a:sym typeface="Alef"/>
              </a:rPr>
              <a:t>תרגול </a:t>
            </a:r>
          </a:p>
          <a:p>
            <a:pPr marL="800100" lvl="1" indent="-342900" algn="r" rtl="1">
              <a:spcBef>
                <a:spcPts val="800"/>
              </a:spcBef>
              <a:buFont typeface="Arial" panose="020B0604020202020204" pitchFamily="34" charset="0"/>
              <a:buChar char="•"/>
            </a:pPr>
            <a:r>
              <a:rPr lang="he-IL" sz="1200" dirty="0">
                <a:solidFill>
                  <a:schemeClr val="dk1"/>
                </a:solidFill>
                <a:latin typeface="Alef"/>
                <a:ea typeface="Alef"/>
                <a:sym typeface="Alef"/>
              </a:rPr>
              <a:t>פתרון התרגול</a:t>
            </a:r>
          </a:p>
          <a:p>
            <a:pPr marL="800100" lvl="1" indent="-342900" algn="r" rtl="1">
              <a:spcBef>
                <a:spcPts val="800"/>
              </a:spcBef>
              <a:buFont typeface="Arial" panose="020B0604020202020204" pitchFamily="34" charset="0"/>
              <a:buChar char="•"/>
            </a:pPr>
            <a:r>
              <a:rPr lang="he-IL" sz="1200" dirty="0">
                <a:solidFill>
                  <a:schemeClr val="dk1"/>
                </a:solidFill>
                <a:latin typeface="Alef"/>
                <a:ea typeface="Alef"/>
                <a:sym typeface="Alef"/>
              </a:rPr>
              <a:t>ניתן לחזור על הרצף פעם- פעמיים במסגרת ה- 20 דק'</a:t>
            </a:r>
          </a:p>
          <a:p>
            <a:pPr marL="800100" lvl="1" indent="-342900" algn="r" rtl="1">
              <a:spcBef>
                <a:spcPts val="800"/>
              </a:spcBef>
              <a:buFont typeface="Arial" panose="020B0604020202020204" pitchFamily="34" charset="0"/>
              <a:buChar char="•"/>
            </a:pPr>
            <a:r>
              <a:rPr lang="he-IL" sz="1200" dirty="0">
                <a:solidFill>
                  <a:schemeClr val="dk1"/>
                </a:solidFill>
                <a:latin typeface="Alef"/>
                <a:ea typeface="Alef"/>
                <a:sym typeface="Alef"/>
              </a:rPr>
              <a:t>סיכום וסוף צילום (עד 5 דק')</a:t>
            </a:r>
          </a:p>
          <a:p>
            <a:pPr marL="342900" lvl="0" indent="-342900" algn="r" rtl="1">
              <a:spcBef>
                <a:spcPts val="800"/>
              </a:spcBef>
              <a:spcAft>
                <a:spcPts val="0"/>
              </a:spcAft>
              <a:buFont typeface="+mj-lt"/>
              <a:buAutoNum type="arabicPeriod"/>
            </a:pPr>
            <a:r>
              <a:rPr lang="he-IL" sz="1200" dirty="0">
                <a:solidFill>
                  <a:schemeClr val="dk1"/>
                </a:solidFill>
                <a:latin typeface="Alef"/>
                <a:ea typeface="Alef"/>
                <a:sym typeface="Alef"/>
              </a:rPr>
              <a:t>משימה עצמאית בנושא השיעור (15 דק')</a:t>
            </a:r>
          </a:p>
        </p:txBody>
      </p:sp>
    </p:spTree>
    <p:extLst>
      <p:ext uri="{BB962C8B-B14F-4D97-AF65-F5344CB8AC3E}">
        <p14:creationId xmlns:p14="http://schemas.microsoft.com/office/powerpoint/2010/main" val="3140060033"/>
      </p:ext>
    </p:extLst>
  </p:cSld>
  <p:clrMap bg1="lt1" tx1="dk1" bg2="lt2" tx2="dk2" accent1="accent1" accent2="accent2" accent3="accent3" accent4="accent4" accent5="accent5" accent6="accent6" hlink="hlink" folHlink="folHlink"/>
  <p:sldLayoutIdLst>
    <p:sldLayoutId id="2147483675" r:id="rId1"/>
    <p:sldLayoutId id="2147483672" r:id="rId2"/>
    <p:sldLayoutId id="2147483650" r:id="rId3"/>
    <p:sldLayoutId id="2147483653" r:id="rId4"/>
    <p:sldLayoutId id="2147483666" r:id="rId5"/>
    <p:sldLayoutId id="2147483652" r:id="rId6"/>
    <p:sldLayoutId id="2147483667" r:id="rId7"/>
    <p:sldLayoutId id="2147483669" r:id="rId8"/>
    <p:sldLayoutId id="2147483670" r:id="rId9"/>
    <p:sldLayoutId id="2147483671" r:id="rId10"/>
    <p:sldLayoutId id="2147483668" r:id="rId11"/>
    <p:sldLayoutId id="2147483665" r:id="rId12"/>
    <p:sldLayoutId id="2147483657" r:id="rId13"/>
    <p:sldLayoutId id="2147483664" r:id="rId14"/>
    <p:sldLayoutId id="2147483661" r:id="rId15"/>
    <p:sldLayoutId id="2147483649" r:id="rId16"/>
    <p:sldLayoutId id="2147483663" r:id="rId17"/>
    <p:sldLayoutId id="2147483673" r:id="rId18"/>
  </p:sldLayoutIdLst>
  <p:txStyles>
    <p:titleStyle>
      <a:lvl1pPr algn="r" defTabSz="914400" rtl="1" eaLnBrk="1" latinLnBrk="0" hangingPunct="1">
        <a:lnSpc>
          <a:spcPct val="90000"/>
        </a:lnSpc>
        <a:spcBef>
          <a:spcPts val="800"/>
        </a:spcBef>
        <a:spcAft>
          <a:spcPts val="0"/>
        </a:spcAft>
        <a:buNone/>
        <a:defRPr sz="44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p:titleStyle>
    <p:bodyStyle>
      <a:lvl1pPr marL="0" indent="0" algn="r" defTabSz="914400" rtl="1" eaLnBrk="1" latinLnBrk="0" hangingPunct="1">
        <a:lnSpc>
          <a:spcPct val="90000"/>
        </a:lnSpc>
        <a:spcBef>
          <a:spcPts val="800"/>
        </a:spcBef>
        <a:spcAft>
          <a:spcPts val="0"/>
        </a:spcAft>
        <a:buFont typeface="+mj-lt"/>
        <a:buNone/>
        <a:defRPr sz="2800" b="0" i="0" kern="1200">
          <a:solidFill>
            <a:schemeClr val="tx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083" userDrawn="1">
          <p15:clr>
            <a:srgbClr val="F26B43"/>
          </p15:clr>
        </p15:guide>
        <p15:guide id="2" orient="horz" pos="7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19.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70.png"/><Relationship Id="rId4" Type="http://schemas.openxmlformats.org/officeDocument/2006/relationships/image" Target="../media/image17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1.png"/><Relationship Id="rId5" Type="http://schemas.microsoft.com/office/2007/relationships/hdphoto" Target="../media/hdphoto5.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20.png"/><Relationship Id="rId4" Type="http://schemas.openxmlformats.org/officeDocument/2006/relationships/image" Target="../media/image210.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jpeg"/><Relationship Id="rId7" Type="http://schemas.microsoft.com/office/2007/relationships/hdphoto" Target="../media/hdphoto7.wdp"/><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25.jpeg"/><Relationship Id="rId10" Type="http://schemas.openxmlformats.org/officeDocument/2006/relationships/image" Target="../media/image270.png"/><Relationship Id="rId4" Type="http://schemas.openxmlformats.org/officeDocument/2006/relationships/image" Target="../media/image24.jpeg"/><Relationship Id="rId9"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microsoft.com/office/2007/relationships/hdphoto" Target="../media/hdphoto9.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slideLayout" Target="../slideLayouts/slideLayout6.xml"/><Relationship Id="rId7" Type="http://schemas.openxmlformats.org/officeDocument/2006/relationships/image" Target="../media/image3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notesSlide" Target="../notesSlides/notesSlide17.xml"/><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34.png"/><Relationship Id="rId5" Type="http://schemas.openxmlformats.org/officeDocument/2006/relationships/image" Target="../media/image9.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9.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notesSlide" Target="../notesSlides/notesSlide9.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8353E3-2652-3F44-939F-0BCFCA29D2DF}"/>
              </a:ext>
            </a:extLst>
          </p:cNvPr>
          <p:cNvSpPr>
            <a:spLocks noGrp="1"/>
          </p:cNvSpPr>
          <p:nvPr>
            <p:ph type="body" sz="quarter" idx="12"/>
          </p:nvPr>
        </p:nvSpPr>
        <p:spPr/>
        <p:txBody>
          <a:bodyPr/>
          <a:lstStyle/>
          <a:p>
            <a:r>
              <a:rPr lang="he-IL"/>
              <a:t>שיעור במתמטיקה </a:t>
            </a:r>
            <a:r>
              <a:rPr lang="he-IL" dirty="0"/>
              <a:t>לכיתה ד</a:t>
            </a:r>
            <a:endParaRPr lang="en-IL" dirty="0"/>
          </a:p>
          <a:p>
            <a:endParaRPr lang="en-IL" dirty="0"/>
          </a:p>
        </p:txBody>
      </p:sp>
      <p:sp>
        <p:nvSpPr>
          <p:cNvPr id="18" name="Text Placeholder 17">
            <a:extLst>
              <a:ext uri="{FF2B5EF4-FFF2-40B4-BE49-F238E27FC236}">
                <a16:creationId xmlns:a16="http://schemas.microsoft.com/office/drawing/2014/main" id="{E2ECD639-8970-3D4B-AC28-B74B56B9409F}"/>
              </a:ext>
            </a:extLst>
          </p:cNvPr>
          <p:cNvSpPr>
            <a:spLocks noGrp="1"/>
          </p:cNvSpPr>
          <p:nvPr>
            <p:ph type="body" sz="quarter" idx="13"/>
          </p:nvPr>
        </p:nvSpPr>
        <p:spPr>
          <a:xfrm>
            <a:off x="2030833" y="4419771"/>
            <a:ext cx="5147207" cy="649357"/>
          </a:xfrm>
        </p:spPr>
        <p:txBody>
          <a:bodyPr/>
          <a:lstStyle/>
          <a:p>
            <a:pPr algn="r"/>
            <a:r>
              <a:rPr lang="he-IL" dirty="0"/>
              <a:t>נושא השיעור: גימטרייה</a:t>
            </a:r>
            <a:endParaRPr lang="en-IL" dirty="0"/>
          </a:p>
        </p:txBody>
      </p:sp>
      <p:sp>
        <p:nvSpPr>
          <p:cNvPr id="7" name="Text Placeholder 6">
            <a:extLst>
              <a:ext uri="{FF2B5EF4-FFF2-40B4-BE49-F238E27FC236}">
                <a16:creationId xmlns:a16="http://schemas.microsoft.com/office/drawing/2014/main" id="{F316A64C-005C-F64F-B02E-13F57DD4C7DB}"/>
              </a:ext>
            </a:extLst>
          </p:cNvPr>
          <p:cNvSpPr>
            <a:spLocks noGrp="1"/>
          </p:cNvSpPr>
          <p:nvPr>
            <p:ph type="body" sz="quarter" idx="14"/>
          </p:nvPr>
        </p:nvSpPr>
        <p:spPr>
          <a:xfrm>
            <a:off x="416890" y="6148563"/>
            <a:ext cx="11363629" cy="560533"/>
          </a:xfrm>
        </p:spPr>
        <p:txBody>
          <a:bodyPr/>
          <a:lstStyle/>
          <a:p>
            <a:pPr algn="r"/>
            <a:r>
              <a:rPr lang="he-IL" dirty="0"/>
              <a:t>נא הצטיידו ב</a:t>
            </a:r>
            <a:r>
              <a:rPr lang="he-IL" u="sng" dirty="0"/>
              <a:t>עיפרון ודף משבצות.</a:t>
            </a:r>
            <a:endParaRPr lang="en-IL" u="sng" dirty="0"/>
          </a:p>
        </p:txBody>
      </p:sp>
      <p:pic>
        <p:nvPicPr>
          <p:cNvPr id="148" name="Picture 147">
            <a:extLst>
              <a:ext uri="{FF2B5EF4-FFF2-40B4-BE49-F238E27FC236}">
                <a16:creationId xmlns:a16="http://schemas.microsoft.com/office/drawing/2014/main" id="{F813B7AB-6F21-3441-8779-6DAF0C6E356B}"/>
              </a:ext>
            </a:extLst>
          </p:cNvPr>
          <p:cNvPicPr>
            <a:picLocks noChangeAspect="1"/>
          </p:cNvPicPr>
          <p:nvPr/>
        </p:nvPicPr>
        <p:blipFill>
          <a:blip r:embed="rId3"/>
          <a:stretch>
            <a:fillRect/>
          </a:stretch>
        </p:blipFill>
        <p:spPr>
          <a:xfrm rot="18894709">
            <a:off x="3938980" y="1540355"/>
            <a:ext cx="658648" cy="1632581"/>
          </a:xfrm>
          <a:prstGeom prst="rect">
            <a:avLst/>
          </a:prstGeom>
        </p:spPr>
      </p:pic>
      <p:sp>
        <p:nvSpPr>
          <p:cNvPr id="6" name="Text Placeholder 17">
            <a:extLst>
              <a:ext uri="{FF2B5EF4-FFF2-40B4-BE49-F238E27FC236}">
                <a16:creationId xmlns:a16="http://schemas.microsoft.com/office/drawing/2014/main" id="{E2ECD639-8970-3D4B-AC28-B74B56B9409F}"/>
              </a:ext>
            </a:extLst>
          </p:cNvPr>
          <p:cNvSpPr txBox="1">
            <a:spLocks/>
          </p:cNvSpPr>
          <p:nvPr/>
        </p:nvSpPr>
        <p:spPr>
          <a:xfrm>
            <a:off x="2030833" y="5069128"/>
            <a:ext cx="5147207" cy="649357"/>
          </a:xfrm>
          <a:prstGeom prst="rect">
            <a:avLst/>
          </a:prstGeom>
        </p:spPr>
        <p:txBody>
          <a:bodyPr vert="horz" lIns="91440" tIns="45720" rIns="91440" bIns="45720" rtlCol="0">
            <a:normAutofit fontScale="85000" lnSpcReduction="10000"/>
          </a:bodyPr>
          <a:lstStyle>
            <a:lvl1pPr marL="0" indent="0" algn="l" defTabSz="914400" rtl="1" eaLnBrk="1" latinLnBrk="0" hangingPunct="1">
              <a:lnSpc>
                <a:spcPct val="90000"/>
              </a:lnSpc>
              <a:spcBef>
                <a:spcPts val="800"/>
              </a:spcBef>
              <a:spcAft>
                <a:spcPts val="0"/>
              </a:spcAft>
              <a:buFont typeface="+mj-lt"/>
              <a:buNone/>
              <a:defRPr lang="en-IL" sz="3200" b="0" i="0" kern="1200" dirty="0">
                <a:solidFill>
                  <a:schemeClr val="bg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he-IL" dirty="0"/>
              <a:t>עם המורה: שם המורה: יהודית </a:t>
            </a:r>
            <a:r>
              <a:rPr lang="he-IL" dirty="0" err="1"/>
              <a:t>בלאיש</a:t>
            </a:r>
            <a:endParaRPr lang="he-IL" dirty="0"/>
          </a:p>
        </p:txBody>
      </p:sp>
      <p:sp>
        <p:nvSpPr>
          <p:cNvPr id="8" name="Rectangle 7"/>
          <p:cNvSpPr/>
          <p:nvPr/>
        </p:nvSpPr>
        <p:spPr>
          <a:xfrm>
            <a:off x="674618" y="1082047"/>
            <a:ext cx="2738713" cy="530915"/>
          </a:xfrm>
          <a:prstGeom prst="rect">
            <a:avLst/>
          </a:prstGeom>
        </p:spPr>
        <p:txBody>
          <a:bodyPr wrap="square">
            <a:spAutoFit/>
          </a:bodyPr>
          <a:lstStyle/>
          <a:p>
            <a:pPr algn="ctr" rtl="1">
              <a:spcAft>
                <a:spcPts val="0"/>
              </a:spcAft>
            </a:pPr>
            <a:r>
              <a:rPr lang="he-IL" sz="950" spc="30" dirty="0" err="1">
                <a:solidFill>
                  <a:schemeClr val="bg1"/>
                </a:solidFill>
                <a:latin typeface="Times New Roman" panose="02020603050405020304" pitchFamily="18" charset="0"/>
                <a:ea typeface="Times New Roman" panose="02020603050405020304" pitchFamily="18" charset="0"/>
                <a:cs typeface="Tahoma" panose="020B0604030504040204" pitchFamily="34" charset="0"/>
              </a:rPr>
              <a:t>מינהלת</a:t>
            </a:r>
            <a:r>
              <a:rPr lang="he-IL" sz="950" spc="30" dirty="0">
                <a:solidFill>
                  <a:schemeClr val="bg1"/>
                </a:solidFill>
                <a:latin typeface="Times New Roman" panose="02020603050405020304" pitchFamily="18" charset="0"/>
                <a:ea typeface="Times New Roman" panose="02020603050405020304" pitchFamily="18" charset="0"/>
                <a:cs typeface="Tahoma" panose="020B0604030504040204" pitchFamily="34" charset="0"/>
              </a:rPr>
              <a:t> </a:t>
            </a:r>
            <a:r>
              <a:rPr lang="he-IL" sz="950" spc="30" dirty="0" err="1">
                <a:solidFill>
                  <a:schemeClr val="bg1"/>
                </a:solidFill>
                <a:latin typeface="Times New Roman" panose="02020603050405020304" pitchFamily="18" charset="0"/>
                <a:ea typeface="Times New Roman" panose="02020603050405020304" pitchFamily="18" charset="0"/>
                <a:cs typeface="Tahoma" panose="020B0604030504040204" pitchFamily="34" charset="0"/>
              </a:rPr>
              <a:t>מל"מ</a:t>
            </a:r>
            <a:br>
              <a:rPr lang="he-IL" sz="950" spc="30" dirty="0">
                <a:solidFill>
                  <a:schemeClr val="bg1"/>
                </a:solidFill>
                <a:latin typeface="Times New Roman" panose="02020603050405020304" pitchFamily="18" charset="0"/>
                <a:ea typeface="Times New Roman" panose="02020603050405020304" pitchFamily="18" charset="0"/>
                <a:cs typeface="Tahoma" panose="020B0604030504040204" pitchFamily="34" charset="0"/>
              </a:rPr>
            </a:br>
            <a:r>
              <a:rPr lang="he-IL" sz="950" spc="30" dirty="0">
                <a:solidFill>
                  <a:schemeClr val="bg1"/>
                </a:solidFill>
                <a:latin typeface="Times New Roman" panose="02020603050405020304" pitchFamily="18" charset="0"/>
                <a:ea typeface="Times New Roman" panose="02020603050405020304" pitchFamily="18" charset="0"/>
                <a:cs typeface="Tahoma" panose="020B0604030504040204" pitchFamily="34" charset="0"/>
              </a:rPr>
              <a:t>המרכז הישראלי לחינוך מדעי</a:t>
            </a:r>
            <a:br>
              <a:rPr lang="he-IL" sz="950" spc="30" dirty="0">
                <a:solidFill>
                  <a:schemeClr val="bg1"/>
                </a:solidFill>
                <a:latin typeface="Times New Roman" panose="02020603050405020304" pitchFamily="18" charset="0"/>
                <a:ea typeface="Times New Roman" panose="02020603050405020304" pitchFamily="18" charset="0"/>
                <a:cs typeface="Tahoma" panose="020B0604030504040204" pitchFamily="34" charset="0"/>
              </a:rPr>
            </a:br>
            <a:r>
              <a:rPr lang="he-IL" sz="950" spc="30" dirty="0">
                <a:solidFill>
                  <a:schemeClr val="bg1"/>
                </a:solidFill>
                <a:latin typeface="Times New Roman" panose="02020603050405020304" pitchFamily="18" charset="0"/>
                <a:ea typeface="Times New Roman" panose="02020603050405020304" pitchFamily="18" charset="0"/>
                <a:cs typeface="Tahoma" panose="020B0604030504040204" pitchFamily="34" charset="0"/>
              </a:rPr>
              <a:t>טכנולוגי ע"ש עמוס דה שליט</a:t>
            </a:r>
            <a:endParaRPr lang="en-US" sz="950" dirty="0">
              <a:solidFill>
                <a:schemeClr val="bg1"/>
              </a:solidFill>
              <a:latin typeface="Times New Roman" panose="02020603050405020304" pitchFamily="18" charset="0"/>
              <a:ea typeface="Times New Roman" panose="02020603050405020304" pitchFamily="18" charset="0"/>
            </a:endParaRPr>
          </a:p>
        </p:txBody>
      </p:sp>
      <p:pic>
        <p:nvPicPr>
          <p:cNvPr id="9" name="Picture 5" descr="malam_logo">
            <a:extLst>
              <a:ext uri="{FF2B5EF4-FFF2-40B4-BE49-F238E27FC236}">
                <a16:creationId xmlns:a16="http://schemas.microsoft.com/office/drawing/2014/main" id="{103C3DD2-5273-44F7-B5B1-22318B2507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9105" y="679569"/>
            <a:ext cx="549740" cy="309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דרוש/ה מנהל/ת ארגון הבוגרים לאגודת הידידים של אוניברסיטת חיפה"/>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5640" y="682877"/>
            <a:ext cx="821138" cy="4615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48010" y="163648"/>
            <a:ext cx="4765980" cy="477054"/>
          </a:xfrm>
          <a:prstGeom prst="rect">
            <a:avLst/>
          </a:prstGeom>
          <a:noFill/>
        </p:spPr>
        <p:txBody>
          <a:bodyPr wrap="square" rtlCol="0">
            <a:spAutoFit/>
          </a:bodyPr>
          <a:lstStyle/>
          <a:p>
            <a:pPr algn="ctr" rtl="1"/>
            <a:r>
              <a:rPr lang="he-IL" sz="1300" dirty="0">
                <a:solidFill>
                  <a:schemeClr val="bg1"/>
                </a:solidFill>
              </a:rPr>
              <a:t>מרכז מורים ארצי למתמטיקה בחינוך היסודי</a:t>
            </a:r>
          </a:p>
          <a:p>
            <a:pPr algn="ctr" rtl="1"/>
            <a:r>
              <a:rPr lang="ar-AE" sz="1200" dirty="0">
                <a:solidFill>
                  <a:schemeClr val="bg1"/>
                </a:solidFill>
              </a:rPr>
              <a:t>المركز القطري لمعلمي الرياضيات في المرحلة الابتدائية</a:t>
            </a:r>
          </a:p>
        </p:txBody>
      </p:sp>
    </p:spTree>
    <p:extLst>
      <p:ext uri="{BB962C8B-B14F-4D97-AF65-F5344CB8AC3E}">
        <p14:creationId xmlns:p14="http://schemas.microsoft.com/office/powerpoint/2010/main" val="267795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1E708DC2-C49D-4BA5-B008-F9407B3FA2D1}"/>
              </a:ext>
            </a:extLst>
          </p:cNvPr>
          <p:cNvSpPr>
            <a:spLocks noGrp="1"/>
          </p:cNvSpPr>
          <p:nvPr>
            <p:ph type="title"/>
          </p:nvPr>
        </p:nvSpPr>
        <p:spPr>
          <a:xfrm>
            <a:off x="2964263" y="663126"/>
            <a:ext cx="8280000" cy="720000"/>
          </a:xfrm>
        </p:spPr>
        <p:txBody>
          <a:bodyPr>
            <a:normAutofit/>
          </a:bodyPr>
          <a:lstStyle/>
          <a:p>
            <a:r>
              <a:rPr lang="he-IL" dirty="0"/>
              <a:t>סדר האותיות במילה</a:t>
            </a:r>
          </a:p>
        </p:txBody>
      </p:sp>
      <p:sp>
        <p:nvSpPr>
          <p:cNvPr id="4" name="TextBox 3">
            <a:extLst>
              <a:ext uri="{FF2B5EF4-FFF2-40B4-BE49-F238E27FC236}">
                <a16:creationId xmlns:a16="http://schemas.microsoft.com/office/drawing/2014/main" id="{EDEAF898-B633-4A0B-810B-9FE234176277}"/>
              </a:ext>
            </a:extLst>
          </p:cNvPr>
          <p:cNvSpPr txBox="1"/>
          <p:nvPr/>
        </p:nvSpPr>
        <p:spPr>
          <a:xfrm>
            <a:off x="2972334" y="1795464"/>
            <a:ext cx="8634413" cy="646331"/>
          </a:xfrm>
          <a:prstGeom prst="rect">
            <a:avLst/>
          </a:prstGeom>
          <a:noFill/>
        </p:spPr>
        <p:txBody>
          <a:bodyPr wrap="square" rtlCol="1">
            <a:spAutoFit/>
          </a:bodyPr>
          <a:lstStyle/>
          <a:p>
            <a:r>
              <a:rPr lang="he-IL" sz="3600" dirty="0">
                <a:latin typeface="Calibri" panose="020F0502020204030204" pitchFamily="34" charset="0"/>
                <a:cs typeface="Calibri" panose="020F0502020204030204" pitchFamily="34" charset="0"/>
              </a:rPr>
              <a:t>מצאו את הערך המספרי של המילים:  רשע   עשר</a:t>
            </a:r>
          </a:p>
        </p:txBody>
      </p:sp>
      <p:graphicFrame>
        <p:nvGraphicFramePr>
          <p:cNvPr id="5" name="טבלה 4">
            <a:extLst>
              <a:ext uri="{FF2B5EF4-FFF2-40B4-BE49-F238E27FC236}">
                <a16:creationId xmlns:a16="http://schemas.microsoft.com/office/drawing/2014/main" id="{B7484499-8EEF-41DC-93DE-EA85170DFBD4}"/>
              </a:ext>
            </a:extLst>
          </p:cNvPr>
          <p:cNvGraphicFramePr>
            <a:graphicFrameLocks noGrp="1"/>
          </p:cNvGraphicFramePr>
          <p:nvPr/>
        </p:nvGraphicFramePr>
        <p:xfrm>
          <a:off x="7652025" y="2667389"/>
          <a:ext cx="2663022" cy="1404924"/>
        </p:xfrm>
        <a:graphic>
          <a:graphicData uri="http://schemas.openxmlformats.org/drawingml/2006/table">
            <a:tbl>
              <a:tblPr rtl="1" firstRow="1" bandRow="1">
                <a:tableStyleId>{93296810-A885-4BE3-A3E7-6D5BEEA58F35}</a:tableStyleId>
              </a:tblPr>
              <a:tblGrid>
                <a:gridCol w="1021319">
                  <a:extLst>
                    <a:ext uri="{9D8B030D-6E8A-4147-A177-3AD203B41FA5}">
                      <a16:colId xmlns:a16="http://schemas.microsoft.com/office/drawing/2014/main" val="2187100337"/>
                    </a:ext>
                  </a:extLst>
                </a:gridCol>
                <a:gridCol w="911194">
                  <a:extLst>
                    <a:ext uri="{9D8B030D-6E8A-4147-A177-3AD203B41FA5}">
                      <a16:colId xmlns:a16="http://schemas.microsoft.com/office/drawing/2014/main" val="3636606938"/>
                    </a:ext>
                  </a:extLst>
                </a:gridCol>
                <a:gridCol w="730509">
                  <a:extLst>
                    <a:ext uri="{9D8B030D-6E8A-4147-A177-3AD203B41FA5}">
                      <a16:colId xmlns:a16="http://schemas.microsoft.com/office/drawing/2014/main" val="754368991"/>
                    </a:ext>
                  </a:extLst>
                </a:gridCol>
              </a:tblGrid>
              <a:tr h="764844">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84994261"/>
                  </a:ext>
                </a:extLst>
              </a:tr>
              <a:tr h="630182">
                <a:tc>
                  <a:txBody>
                    <a:bodyPr/>
                    <a:lstStyle/>
                    <a:p>
                      <a:pPr marL="0" algn="ctr" defTabSz="914400" rtl="0" eaLnBrk="1" latinLnBrk="0" hangingPunct="1"/>
                      <a:r>
                        <a:rPr lang="he-IL" sz="3600" kern="1200" dirty="0"/>
                        <a:t>ר</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ש</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ע</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961747483"/>
                  </a:ext>
                </a:extLst>
              </a:tr>
            </a:tbl>
          </a:graphicData>
        </a:graphic>
      </p:graphicFrame>
      <p:graphicFrame>
        <p:nvGraphicFramePr>
          <p:cNvPr id="6" name="טבלה 5">
            <a:extLst>
              <a:ext uri="{FF2B5EF4-FFF2-40B4-BE49-F238E27FC236}">
                <a16:creationId xmlns:a16="http://schemas.microsoft.com/office/drawing/2014/main" id="{F0F3E8D6-03FD-43ED-87E3-0080042C0135}"/>
              </a:ext>
            </a:extLst>
          </p:cNvPr>
          <p:cNvGraphicFramePr>
            <a:graphicFrameLocks noGrp="1"/>
          </p:cNvGraphicFramePr>
          <p:nvPr/>
        </p:nvGraphicFramePr>
        <p:xfrm>
          <a:off x="2329656" y="2688492"/>
          <a:ext cx="2663022" cy="1404924"/>
        </p:xfrm>
        <a:graphic>
          <a:graphicData uri="http://schemas.openxmlformats.org/drawingml/2006/table">
            <a:tbl>
              <a:tblPr rtl="1" firstRow="1" bandRow="1">
                <a:tableStyleId>{93296810-A885-4BE3-A3E7-6D5BEEA58F35}</a:tableStyleId>
              </a:tblPr>
              <a:tblGrid>
                <a:gridCol w="869548">
                  <a:extLst>
                    <a:ext uri="{9D8B030D-6E8A-4147-A177-3AD203B41FA5}">
                      <a16:colId xmlns:a16="http://schemas.microsoft.com/office/drawing/2014/main" val="2187100337"/>
                    </a:ext>
                  </a:extLst>
                </a:gridCol>
                <a:gridCol w="905800">
                  <a:extLst>
                    <a:ext uri="{9D8B030D-6E8A-4147-A177-3AD203B41FA5}">
                      <a16:colId xmlns:a16="http://schemas.microsoft.com/office/drawing/2014/main" val="3636606938"/>
                    </a:ext>
                  </a:extLst>
                </a:gridCol>
                <a:gridCol w="887674">
                  <a:extLst>
                    <a:ext uri="{9D8B030D-6E8A-4147-A177-3AD203B41FA5}">
                      <a16:colId xmlns:a16="http://schemas.microsoft.com/office/drawing/2014/main" val="754368991"/>
                    </a:ext>
                  </a:extLst>
                </a:gridCol>
              </a:tblGrid>
              <a:tr h="764844">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84994261"/>
                  </a:ext>
                </a:extLst>
              </a:tr>
              <a:tr h="630182">
                <a:tc>
                  <a:txBody>
                    <a:bodyPr/>
                    <a:lstStyle/>
                    <a:p>
                      <a:pPr marL="0" algn="ctr" defTabSz="914400" rtl="0" eaLnBrk="1" latinLnBrk="0" hangingPunct="1"/>
                      <a:r>
                        <a:rPr lang="he-IL" sz="3600" kern="1200" dirty="0"/>
                        <a:t>ע</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ש</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ר</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961747483"/>
                  </a:ext>
                </a:extLst>
              </a:tr>
            </a:tbl>
          </a:graphicData>
        </a:graphic>
      </p:graphicFrame>
      <p:sp>
        <p:nvSpPr>
          <p:cNvPr id="7" name="TextBox 6">
            <a:extLst>
              <a:ext uri="{FF2B5EF4-FFF2-40B4-BE49-F238E27FC236}">
                <a16:creationId xmlns:a16="http://schemas.microsoft.com/office/drawing/2014/main" id="{C65CFAEF-D619-49D0-9F47-6E75EAA24694}"/>
              </a:ext>
            </a:extLst>
          </p:cNvPr>
          <p:cNvSpPr txBox="1"/>
          <p:nvPr/>
        </p:nvSpPr>
        <p:spPr>
          <a:xfrm>
            <a:off x="9398435" y="2667389"/>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200</a:t>
            </a:r>
          </a:p>
        </p:txBody>
      </p:sp>
      <p:sp>
        <p:nvSpPr>
          <p:cNvPr id="8" name="TextBox 7">
            <a:extLst>
              <a:ext uri="{FF2B5EF4-FFF2-40B4-BE49-F238E27FC236}">
                <a16:creationId xmlns:a16="http://schemas.microsoft.com/office/drawing/2014/main" id="{07970B51-FA24-4DAF-B586-CA2D8A6F38B3}"/>
              </a:ext>
            </a:extLst>
          </p:cNvPr>
          <p:cNvSpPr txBox="1"/>
          <p:nvPr/>
        </p:nvSpPr>
        <p:spPr>
          <a:xfrm>
            <a:off x="8361444" y="2685459"/>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300</a:t>
            </a:r>
          </a:p>
        </p:txBody>
      </p:sp>
      <p:sp>
        <p:nvSpPr>
          <p:cNvPr id="9" name="TextBox 8">
            <a:extLst>
              <a:ext uri="{FF2B5EF4-FFF2-40B4-BE49-F238E27FC236}">
                <a16:creationId xmlns:a16="http://schemas.microsoft.com/office/drawing/2014/main" id="{52CB532C-843B-4585-BF58-D3C008B731D4}"/>
              </a:ext>
            </a:extLst>
          </p:cNvPr>
          <p:cNvSpPr txBox="1"/>
          <p:nvPr/>
        </p:nvSpPr>
        <p:spPr>
          <a:xfrm>
            <a:off x="7679387" y="2669994"/>
            <a:ext cx="719846"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70</a:t>
            </a:r>
          </a:p>
        </p:txBody>
      </p:sp>
      <p:sp>
        <p:nvSpPr>
          <p:cNvPr id="10" name="TextBox 9">
            <a:extLst>
              <a:ext uri="{FF2B5EF4-FFF2-40B4-BE49-F238E27FC236}">
                <a16:creationId xmlns:a16="http://schemas.microsoft.com/office/drawing/2014/main" id="{4161EB4D-0576-45F6-B08D-127B57F877E8}"/>
              </a:ext>
            </a:extLst>
          </p:cNvPr>
          <p:cNvSpPr txBox="1"/>
          <p:nvPr/>
        </p:nvSpPr>
        <p:spPr>
          <a:xfrm>
            <a:off x="4161555" y="2684532"/>
            <a:ext cx="719846"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70</a:t>
            </a:r>
          </a:p>
        </p:txBody>
      </p:sp>
      <p:sp>
        <p:nvSpPr>
          <p:cNvPr id="11" name="TextBox 10">
            <a:extLst>
              <a:ext uri="{FF2B5EF4-FFF2-40B4-BE49-F238E27FC236}">
                <a16:creationId xmlns:a16="http://schemas.microsoft.com/office/drawing/2014/main" id="{8E0DF323-48E8-454A-99A7-9D0B88F03766}"/>
              </a:ext>
            </a:extLst>
          </p:cNvPr>
          <p:cNvSpPr txBox="1"/>
          <p:nvPr/>
        </p:nvSpPr>
        <p:spPr>
          <a:xfrm>
            <a:off x="3162353" y="2688490"/>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300</a:t>
            </a:r>
          </a:p>
        </p:txBody>
      </p:sp>
      <p:sp>
        <p:nvSpPr>
          <p:cNvPr id="12" name="TextBox 11">
            <a:extLst>
              <a:ext uri="{FF2B5EF4-FFF2-40B4-BE49-F238E27FC236}">
                <a16:creationId xmlns:a16="http://schemas.microsoft.com/office/drawing/2014/main" id="{A1D90501-7E9C-43BD-9A84-7DC181082ADF}"/>
              </a:ext>
            </a:extLst>
          </p:cNvPr>
          <p:cNvSpPr txBox="1"/>
          <p:nvPr/>
        </p:nvSpPr>
        <p:spPr>
          <a:xfrm>
            <a:off x="2328994" y="2685123"/>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200</a:t>
            </a:r>
          </a:p>
        </p:txBody>
      </p:sp>
      <p:sp>
        <p:nvSpPr>
          <p:cNvPr id="13" name="TextBox 12">
            <a:extLst>
              <a:ext uri="{FF2B5EF4-FFF2-40B4-BE49-F238E27FC236}">
                <a16:creationId xmlns:a16="http://schemas.microsoft.com/office/drawing/2014/main" id="{7E6B8709-8938-49FA-9007-19EA0864580B}"/>
              </a:ext>
            </a:extLst>
          </p:cNvPr>
          <p:cNvSpPr txBox="1"/>
          <p:nvPr/>
        </p:nvSpPr>
        <p:spPr>
          <a:xfrm>
            <a:off x="8065019" y="4366219"/>
            <a:ext cx="1559329" cy="646331"/>
          </a:xfrm>
          <a:prstGeom prst="rect">
            <a:avLst/>
          </a:prstGeom>
          <a:noFill/>
        </p:spPr>
        <p:txBody>
          <a:bodyPr wrap="square" rtlCol="1">
            <a:spAutoFit/>
          </a:bodyPr>
          <a:lstStyle/>
          <a:p>
            <a:pPr algn="ctr" rtl="1"/>
            <a:r>
              <a:rPr lang="he-IL" sz="3600" dirty="0"/>
              <a:t> </a:t>
            </a:r>
            <a:r>
              <a:rPr lang="he-IL" sz="3200" dirty="0"/>
              <a:t>300+</a:t>
            </a:r>
          </a:p>
        </p:txBody>
      </p:sp>
      <p:sp>
        <p:nvSpPr>
          <p:cNvPr id="15" name="TextBox 14">
            <a:extLst>
              <a:ext uri="{FF2B5EF4-FFF2-40B4-BE49-F238E27FC236}">
                <a16:creationId xmlns:a16="http://schemas.microsoft.com/office/drawing/2014/main" id="{A630B412-7D0D-48DA-BAF2-5D614AFE7A73}"/>
              </a:ext>
            </a:extLst>
          </p:cNvPr>
          <p:cNvSpPr txBox="1"/>
          <p:nvPr/>
        </p:nvSpPr>
        <p:spPr>
          <a:xfrm>
            <a:off x="8907904" y="4341899"/>
            <a:ext cx="1559329" cy="646331"/>
          </a:xfrm>
          <a:prstGeom prst="rect">
            <a:avLst/>
          </a:prstGeom>
          <a:noFill/>
        </p:spPr>
        <p:txBody>
          <a:bodyPr wrap="square" rtlCol="1">
            <a:spAutoFit/>
          </a:bodyPr>
          <a:lstStyle/>
          <a:p>
            <a:pPr algn="ctr" rtl="1"/>
            <a:r>
              <a:rPr lang="he-IL" sz="3600" dirty="0"/>
              <a:t> </a:t>
            </a:r>
            <a:r>
              <a:rPr lang="he-IL" sz="3200" dirty="0"/>
              <a:t>70+</a:t>
            </a:r>
          </a:p>
        </p:txBody>
      </p:sp>
      <p:sp>
        <p:nvSpPr>
          <p:cNvPr id="16" name="TextBox 15">
            <a:extLst>
              <a:ext uri="{FF2B5EF4-FFF2-40B4-BE49-F238E27FC236}">
                <a16:creationId xmlns:a16="http://schemas.microsoft.com/office/drawing/2014/main" id="{B3BB81F7-CC2A-4C96-BE5A-AD6889374069}"/>
              </a:ext>
            </a:extLst>
          </p:cNvPr>
          <p:cNvSpPr txBox="1"/>
          <p:nvPr/>
        </p:nvSpPr>
        <p:spPr>
          <a:xfrm>
            <a:off x="7193641" y="4345585"/>
            <a:ext cx="1559329" cy="646331"/>
          </a:xfrm>
          <a:prstGeom prst="rect">
            <a:avLst/>
          </a:prstGeom>
          <a:noFill/>
        </p:spPr>
        <p:txBody>
          <a:bodyPr wrap="square" rtlCol="1">
            <a:spAutoFit/>
          </a:bodyPr>
          <a:lstStyle/>
          <a:p>
            <a:pPr algn="ctr" rtl="1"/>
            <a:r>
              <a:rPr lang="he-IL" sz="3600" dirty="0"/>
              <a:t> </a:t>
            </a:r>
            <a:r>
              <a:rPr lang="he-IL" sz="3200" dirty="0"/>
              <a:t>200</a:t>
            </a:r>
          </a:p>
        </p:txBody>
      </p:sp>
      <p:sp>
        <p:nvSpPr>
          <p:cNvPr id="17" name="TextBox 16">
            <a:extLst>
              <a:ext uri="{FF2B5EF4-FFF2-40B4-BE49-F238E27FC236}">
                <a16:creationId xmlns:a16="http://schemas.microsoft.com/office/drawing/2014/main" id="{834BF76F-B4D5-4908-91AE-45CF4E6F1404}"/>
              </a:ext>
            </a:extLst>
          </p:cNvPr>
          <p:cNvSpPr txBox="1"/>
          <p:nvPr/>
        </p:nvSpPr>
        <p:spPr>
          <a:xfrm>
            <a:off x="9738330" y="4372676"/>
            <a:ext cx="1559329" cy="584775"/>
          </a:xfrm>
          <a:prstGeom prst="rect">
            <a:avLst/>
          </a:prstGeom>
          <a:noFill/>
        </p:spPr>
        <p:txBody>
          <a:bodyPr wrap="square" rtlCol="1">
            <a:spAutoFit/>
          </a:bodyPr>
          <a:lstStyle/>
          <a:p>
            <a:pPr algn="ctr" rtl="1"/>
            <a:r>
              <a:rPr lang="he-IL" sz="3200" dirty="0"/>
              <a:t>570=</a:t>
            </a:r>
          </a:p>
        </p:txBody>
      </p:sp>
      <p:sp>
        <p:nvSpPr>
          <p:cNvPr id="18" name="TextBox 17">
            <a:extLst>
              <a:ext uri="{FF2B5EF4-FFF2-40B4-BE49-F238E27FC236}">
                <a16:creationId xmlns:a16="http://schemas.microsoft.com/office/drawing/2014/main" id="{5EAD52C4-7206-4662-A543-5044D0D13FE6}"/>
              </a:ext>
            </a:extLst>
          </p:cNvPr>
          <p:cNvSpPr txBox="1"/>
          <p:nvPr/>
        </p:nvSpPr>
        <p:spPr>
          <a:xfrm>
            <a:off x="3161106" y="4328684"/>
            <a:ext cx="1559329" cy="584775"/>
          </a:xfrm>
          <a:prstGeom prst="rect">
            <a:avLst/>
          </a:prstGeom>
          <a:noFill/>
        </p:spPr>
        <p:txBody>
          <a:bodyPr wrap="square" rtlCol="1">
            <a:spAutoFit/>
          </a:bodyPr>
          <a:lstStyle/>
          <a:p>
            <a:pPr algn="ctr" rtl="1"/>
            <a:r>
              <a:rPr lang="he-IL" sz="3200" dirty="0"/>
              <a:t>200+</a:t>
            </a:r>
          </a:p>
        </p:txBody>
      </p:sp>
      <p:sp>
        <p:nvSpPr>
          <p:cNvPr id="19" name="TextBox 18">
            <a:extLst>
              <a:ext uri="{FF2B5EF4-FFF2-40B4-BE49-F238E27FC236}">
                <a16:creationId xmlns:a16="http://schemas.microsoft.com/office/drawing/2014/main" id="{3AF2F257-1F0E-470C-AD57-5B848CAEA3AC}"/>
              </a:ext>
            </a:extLst>
          </p:cNvPr>
          <p:cNvSpPr txBox="1"/>
          <p:nvPr/>
        </p:nvSpPr>
        <p:spPr>
          <a:xfrm>
            <a:off x="1513842" y="4318217"/>
            <a:ext cx="1559329" cy="646331"/>
          </a:xfrm>
          <a:prstGeom prst="rect">
            <a:avLst/>
          </a:prstGeom>
          <a:noFill/>
        </p:spPr>
        <p:txBody>
          <a:bodyPr wrap="square" rtlCol="1">
            <a:spAutoFit/>
          </a:bodyPr>
          <a:lstStyle/>
          <a:p>
            <a:pPr algn="ctr" rtl="1"/>
            <a:r>
              <a:rPr lang="he-IL" sz="3600" dirty="0"/>
              <a:t> </a:t>
            </a:r>
            <a:r>
              <a:rPr lang="he-IL" sz="3200" dirty="0"/>
              <a:t>70</a:t>
            </a:r>
          </a:p>
        </p:txBody>
      </p:sp>
      <p:sp>
        <p:nvSpPr>
          <p:cNvPr id="21" name="TextBox 20">
            <a:extLst>
              <a:ext uri="{FF2B5EF4-FFF2-40B4-BE49-F238E27FC236}">
                <a16:creationId xmlns:a16="http://schemas.microsoft.com/office/drawing/2014/main" id="{88FBAC51-9A97-4E18-BE5D-9BE7C31FC482}"/>
              </a:ext>
            </a:extLst>
          </p:cNvPr>
          <p:cNvSpPr txBox="1"/>
          <p:nvPr/>
        </p:nvSpPr>
        <p:spPr>
          <a:xfrm>
            <a:off x="2293507" y="4297907"/>
            <a:ext cx="1559329" cy="646331"/>
          </a:xfrm>
          <a:prstGeom prst="rect">
            <a:avLst/>
          </a:prstGeom>
          <a:noFill/>
        </p:spPr>
        <p:txBody>
          <a:bodyPr wrap="square" rtlCol="1">
            <a:spAutoFit/>
          </a:bodyPr>
          <a:lstStyle/>
          <a:p>
            <a:pPr algn="ctr" rtl="1"/>
            <a:r>
              <a:rPr lang="he-IL" sz="3600" dirty="0"/>
              <a:t> </a:t>
            </a:r>
            <a:r>
              <a:rPr lang="he-IL" sz="3200" dirty="0"/>
              <a:t>300+</a:t>
            </a:r>
          </a:p>
        </p:txBody>
      </p:sp>
      <p:sp>
        <p:nvSpPr>
          <p:cNvPr id="22" name="TextBox 21">
            <a:extLst>
              <a:ext uri="{FF2B5EF4-FFF2-40B4-BE49-F238E27FC236}">
                <a16:creationId xmlns:a16="http://schemas.microsoft.com/office/drawing/2014/main" id="{8311504E-D76C-4831-9C4D-EC2E79C8731D}"/>
              </a:ext>
            </a:extLst>
          </p:cNvPr>
          <p:cNvSpPr txBox="1"/>
          <p:nvPr/>
        </p:nvSpPr>
        <p:spPr>
          <a:xfrm>
            <a:off x="4164000" y="4344073"/>
            <a:ext cx="1559329" cy="584775"/>
          </a:xfrm>
          <a:prstGeom prst="rect">
            <a:avLst/>
          </a:prstGeom>
          <a:noFill/>
        </p:spPr>
        <p:txBody>
          <a:bodyPr wrap="square" rtlCol="1">
            <a:spAutoFit/>
          </a:bodyPr>
          <a:lstStyle/>
          <a:p>
            <a:pPr algn="ctr" rtl="1"/>
            <a:r>
              <a:rPr lang="he-IL" sz="3200" dirty="0"/>
              <a:t>570=</a:t>
            </a:r>
          </a:p>
        </p:txBody>
      </p:sp>
      <p:pic>
        <p:nvPicPr>
          <p:cNvPr id="4098" name="Picture 2" descr="Watch Tv Gierich Funny - Free image on Pixabay">
            <a:extLst>
              <a:ext uri="{FF2B5EF4-FFF2-40B4-BE49-F238E27FC236}">
                <a16:creationId xmlns:a16="http://schemas.microsoft.com/office/drawing/2014/main" id="{0987EB58-6F38-45CA-9CB2-5AD38C96DA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205653" y="2441796"/>
            <a:ext cx="1273937" cy="185611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בתמונה וקטורית מבריק מס עשר | וקטורים לשימוש ציבורי">
            <a:extLst>
              <a:ext uri="{FF2B5EF4-FFF2-40B4-BE49-F238E27FC236}">
                <a16:creationId xmlns:a16="http://schemas.microsoft.com/office/drawing/2014/main" id="{3AAD6B98-CD59-47BF-AF57-8BA3559C843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94908" y="2858395"/>
            <a:ext cx="1394188" cy="114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16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5" grpId="0"/>
      <p:bldP spid="16" grpId="0"/>
      <p:bldP spid="17" grpId="0"/>
      <p:bldP spid="18" grpId="0"/>
      <p:bldP spid="19"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AEE4C-FC77-7240-95C8-7D53CBE805C8}"/>
              </a:ext>
            </a:extLst>
          </p:cNvPr>
          <p:cNvSpPr>
            <a:spLocks noGrp="1"/>
          </p:cNvSpPr>
          <p:nvPr>
            <p:ph type="title"/>
          </p:nvPr>
        </p:nvSpPr>
        <p:spPr>
          <a:xfrm>
            <a:off x="838200" y="98718"/>
            <a:ext cx="10515600" cy="1325563"/>
          </a:xfrm>
        </p:spPr>
        <p:txBody>
          <a:bodyPr/>
          <a:lstStyle/>
          <a:p>
            <a:r>
              <a:rPr lang="he-IL" dirty="0"/>
              <a:t>תרגול</a:t>
            </a:r>
            <a:endParaRPr lang="en-IL" dirty="0"/>
          </a:p>
        </p:txBody>
      </p:sp>
      <p:pic>
        <p:nvPicPr>
          <p:cNvPr id="8" name="Picture 7">
            <a:extLst>
              <a:ext uri="{FF2B5EF4-FFF2-40B4-BE49-F238E27FC236}">
                <a16:creationId xmlns:a16="http://schemas.microsoft.com/office/drawing/2014/main" id="{ACF7C45D-D894-C14C-88EF-52AE66F1F6A4}"/>
              </a:ext>
            </a:extLst>
          </p:cNvPr>
          <p:cNvPicPr>
            <a:picLocks noChangeAspect="1"/>
          </p:cNvPicPr>
          <p:nvPr/>
        </p:nvPicPr>
        <p:blipFill>
          <a:blip r:embed="rId3"/>
          <a:stretch>
            <a:fillRect/>
          </a:stretch>
        </p:blipFill>
        <p:spPr>
          <a:xfrm>
            <a:off x="10833322" y="5810250"/>
            <a:ext cx="2082800" cy="2095500"/>
          </a:xfrm>
          <a:prstGeom prst="rect">
            <a:avLst/>
          </a:prstGeom>
        </p:spPr>
      </p:pic>
      <p:sp>
        <p:nvSpPr>
          <p:cNvPr id="6" name="מציין מיקום טקסט 1">
            <a:extLst>
              <a:ext uri="{FF2B5EF4-FFF2-40B4-BE49-F238E27FC236}">
                <a16:creationId xmlns:a16="http://schemas.microsoft.com/office/drawing/2014/main" id="{E80A1B6B-D89C-415C-AD6B-89B3A21A4FA1}"/>
              </a:ext>
            </a:extLst>
          </p:cNvPr>
          <p:cNvSpPr txBox="1">
            <a:spLocks/>
          </p:cNvSpPr>
          <p:nvPr/>
        </p:nvSpPr>
        <p:spPr>
          <a:xfrm>
            <a:off x="1462088" y="1181312"/>
            <a:ext cx="10515599" cy="966787"/>
          </a:xfrm>
          <a:prstGeom prst="rect">
            <a:avLst/>
          </a:prstGeom>
        </p:spPr>
        <p:txBody>
          <a:bodyPr/>
          <a:lstStyle>
            <a:lvl1pPr marL="0" indent="0" algn="r" defTabSz="914400" rtl="1" eaLnBrk="1" latinLnBrk="0" hangingPunct="1">
              <a:lnSpc>
                <a:spcPct val="90000"/>
              </a:lnSpc>
              <a:spcBef>
                <a:spcPts val="800"/>
              </a:spcBef>
              <a:spcAft>
                <a:spcPts val="0"/>
              </a:spcAft>
              <a:buFont typeface="+mj-lt"/>
              <a:buNone/>
              <a:defRPr sz="2800" b="0" i="0" kern="1200">
                <a:solidFill>
                  <a:schemeClr val="tx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Clr>
                <a:schemeClr val="accent2"/>
              </a:buClr>
              <a:buFont typeface="Wingdings" panose="05000000000000000000" pitchFamily="2" charset="2"/>
              <a:buChar char="§"/>
            </a:pPr>
            <a:r>
              <a:rPr lang="he-IL" dirty="0"/>
              <a:t>חשבו על שתי מילים נוספות שמורכבות מאותן אותיות אך בסדר שונה.</a:t>
            </a:r>
          </a:p>
          <a:p>
            <a:pPr>
              <a:buClr>
                <a:schemeClr val="accent2"/>
              </a:buClr>
            </a:pPr>
            <a:r>
              <a:rPr lang="he-IL" dirty="0"/>
              <a:t>       חשבו את הערך המספרי שלהן.</a:t>
            </a:r>
          </a:p>
        </p:txBody>
      </p:sp>
      <p:sp>
        <p:nvSpPr>
          <p:cNvPr id="7" name="מציין מיקום טקסט 1">
            <a:extLst>
              <a:ext uri="{FF2B5EF4-FFF2-40B4-BE49-F238E27FC236}">
                <a16:creationId xmlns:a16="http://schemas.microsoft.com/office/drawing/2014/main" id="{930C94A5-4932-43CF-90DA-21330BB7DC5A}"/>
              </a:ext>
            </a:extLst>
          </p:cNvPr>
          <p:cNvSpPr txBox="1">
            <a:spLocks/>
          </p:cNvSpPr>
          <p:nvPr/>
        </p:nvSpPr>
        <p:spPr>
          <a:xfrm>
            <a:off x="4067174" y="2400840"/>
            <a:ext cx="7929563" cy="662450"/>
          </a:xfrm>
          <a:prstGeom prst="rect">
            <a:avLst/>
          </a:prstGeom>
        </p:spPr>
        <p:txBody>
          <a:bodyPr/>
          <a:lstStyle>
            <a:lvl1pPr marL="0" indent="0" algn="r" defTabSz="914400" rtl="1" eaLnBrk="1" latinLnBrk="0" hangingPunct="1">
              <a:lnSpc>
                <a:spcPct val="90000"/>
              </a:lnSpc>
              <a:spcBef>
                <a:spcPts val="800"/>
              </a:spcBef>
              <a:spcAft>
                <a:spcPts val="0"/>
              </a:spcAft>
              <a:buFont typeface="+mj-lt"/>
              <a:buNone/>
              <a:defRPr sz="2800" b="0" i="0" kern="1200">
                <a:solidFill>
                  <a:schemeClr val="tx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Clr>
                <a:schemeClr val="accent2"/>
              </a:buClr>
              <a:buFont typeface="Wingdings" panose="05000000000000000000" pitchFamily="2" charset="2"/>
              <a:buChar char="§"/>
            </a:pPr>
            <a:r>
              <a:rPr lang="he-IL" dirty="0"/>
              <a:t>האם ערכן המספרי זהה או שונה?</a:t>
            </a:r>
          </a:p>
        </p:txBody>
      </p:sp>
      <p:graphicFrame>
        <p:nvGraphicFramePr>
          <p:cNvPr id="11" name="טבלה 10">
            <a:extLst>
              <a:ext uri="{FF2B5EF4-FFF2-40B4-BE49-F238E27FC236}">
                <a16:creationId xmlns:a16="http://schemas.microsoft.com/office/drawing/2014/main" id="{C05A9986-3313-423C-86E8-2CBB26537719}"/>
              </a:ext>
            </a:extLst>
          </p:cNvPr>
          <p:cNvGraphicFramePr>
            <a:graphicFrameLocks noGrp="1"/>
          </p:cNvGraphicFramePr>
          <p:nvPr>
            <p:extLst>
              <p:ext uri="{D42A27DB-BD31-4B8C-83A1-F6EECF244321}">
                <p14:modId xmlns:p14="http://schemas.microsoft.com/office/powerpoint/2010/main" val="3135676120"/>
              </p:ext>
            </p:extLst>
          </p:nvPr>
        </p:nvGraphicFramePr>
        <p:xfrm>
          <a:off x="7323008" y="3398840"/>
          <a:ext cx="2708144" cy="1412179"/>
        </p:xfrm>
        <a:graphic>
          <a:graphicData uri="http://schemas.openxmlformats.org/drawingml/2006/table">
            <a:tbl>
              <a:tblPr rtl="1" firstRow="1" bandRow="1">
                <a:tableStyleId>{F5AB1C69-6EDB-4FF4-983F-18BD219EF322}</a:tableStyleId>
              </a:tblPr>
              <a:tblGrid>
                <a:gridCol w="949065">
                  <a:extLst>
                    <a:ext uri="{9D8B030D-6E8A-4147-A177-3AD203B41FA5}">
                      <a16:colId xmlns:a16="http://schemas.microsoft.com/office/drawing/2014/main" val="2187100337"/>
                    </a:ext>
                  </a:extLst>
                </a:gridCol>
                <a:gridCol w="857250">
                  <a:extLst>
                    <a:ext uri="{9D8B030D-6E8A-4147-A177-3AD203B41FA5}">
                      <a16:colId xmlns:a16="http://schemas.microsoft.com/office/drawing/2014/main" val="3636606938"/>
                    </a:ext>
                  </a:extLst>
                </a:gridCol>
                <a:gridCol w="901829">
                  <a:extLst>
                    <a:ext uri="{9D8B030D-6E8A-4147-A177-3AD203B41FA5}">
                      <a16:colId xmlns:a16="http://schemas.microsoft.com/office/drawing/2014/main" val="754368991"/>
                    </a:ext>
                  </a:extLst>
                </a:gridCol>
              </a:tblGrid>
              <a:tr h="694273">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84994261"/>
                  </a:ext>
                </a:extLst>
              </a:tr>
              <a:tr h="717906">
                <a:tc>
                  <a:txBody>
                    <a:bodyPr/>
                    <a:lstStyle/>
                    <a:p>
                      <a:pPr marL="0" algn="ctr" defTabSz="914400" rtl="0" eaLnBrk="1" latinLnBrk="0" hangingPunct="1"/>
                      <a:r>
                        <a:rPr lang="he-IL" sz="3600" kern="1200" dirty="0">
                          <a:solidFill>
                            <a:schemeClr val="tx1"/>
                          </a:solidFill>
                          <a:latin typeface="Calibri" panose="020F0502020204030204" pitchFamily="34" charset="0"/>
                          <a:ea typeface="+mn-ea"/>
                          <a:cs typeface="Calibri" panose="020F0502020204030204" pitchFamily="34" charset="0"/>
                        </a:rPr>
                        <a:t>ר</a:t>
                      </a:r>
                    </a:p>
                  </a:txBody>
                  <a:tcPr/>
                </a:tc>
                <a:tc>
                  <a:txBody>
                    <a:bodyPr/>
                    <a:lstStyle/>
                    <a:p>
                      <a:pPr marL="0" algn="ctr" defTabSz="914400" rtl="0" eaLnBrk="1" latinLnBrk="0" hangingPunct="1"/>
                      <a:r>
                        <a:rPr lang="he-IL" sz="3600" kern="1200" dirty="0"/>
                        <a:t>ש</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ת</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961747483"/>
                  </a:ext>
                </a:extLst>
              </a:tr>
            </a:tbl>
          </a:graphicData>
        </a:graphic>
      </p:graphicFrame>
      <p:graphicFrame>
        <p:nvGraphicFramePr>
          <p:cNvPr id="13" name="טבלה 12">
            <a:extLst>
              <a:ext uri="{FF2B5EF4-FFF2-40B4-BE49-F238E27FC236}">
                <a16:creationId xmlns:a16="http://schemas.microsoft.com/office/drawing/2014/main" id="{0A8C9AC5-53A3-4A74-96B4-35CCCB6B6A22}"/>
              </a:ext>
            </a:extLst>
          </p:cNvPr>
          <p:cNvGraphicFramePr>
            <a:graphicFrameLocks noGrp="1"/>
          </p:cNvGraphicFramePr>
          <p:nvPr>
            <p:extLst>
              <p:ext uri="{D42A27DB-BD31-4B8C-83A1-F6EECF244321}">
                <p14:modId xmlns:p14="http://schemas.microsoft.com/office/powerpoint/2010/main" val="898517867"/>
              </p:ext>
            </p:extLst>
          </p:nvPr>
        </p:nvGraphicFramePr>
        <p:xfrm>
          <a:off x="1917836" y="3339079"/>
          <a:ext cx="2708144" cy="1412179"/>
        </p:xfrm>
        <a:graphic>
          <a:graphicData uri="http://schemas.openxmlformats.org/drawingml/2006/table">
            <a:tbl>
              <a:tblPr rtl="1" firstRow="1" bandRow="1">
                <a:tableStyleId>{F5AB1C69-6EDB-4FF4-983F-18BD219EF322}</a:tableStyleId>
              </a:tblPr>
              <a:tblGrid>
                <a:gridCol w="949065">
                  <a:extLst>
                    <a:ext uri="{9D8B030D-6E8A-4147-A177-3AD203B41FA5}">
                      <a16:colId xmlns:a16="http://schemas.microsoft.com/office/drawing/2014/main" val="2187100337"/>
                    </a:ext>
                  </a:extLst>
                </a:gridCol>
                <a:gridCol w="857250">
                  <a:extLst>
                    <a:ext uri="{9D8B030D-6E8A-4147-A177-3AD203B41FA5}">
                      <a16:colId xmlns:a16="http://schemas.microsoft.com/office/drawing/2014/main" val="3636606938"/>
                    </a:ext>
                  </a:extLst>
                </a:gridCol>
                <a:gridCol w="901829">
                  <a:extLst>
                    <a:ext uri="{9D8B030D-6E8A-4147-A177-3AD203B41FA5}">
                      <a16:colId xmlns:a16="http://schemas.microsoft.com/office/drawing/2014/main" val="754368991"/>
                    </a:ext>
                  </a:extLst>
                </a:gridCol>
              </a:tblGrid>
              <a:tr h="694273">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84994261"/>
                  </a:ext>
                </a:extLst>
              </a:tr>
              <a:tr h="717906">
                <a:tc>
                  <a:txBody>
                    <a:bodyPr/>
                    <a:lstStyle/>
                    <a:p>
                      <a:pPr marL="0" algn="ctr" defTabSz="914400" rtl="0" eaLnBrk="1" latinLnBrk="0" hangingPunct="1"/>
                      <a:r>
                        <a:rPr lang="he-IL" sz="3600" kern="1200" dirty="0">
                          <a:solidFill>
                            <a:schemeClr val="tx1"/>
                          </a:solidFill>
                          <a:latin typeface="Calibri" panose="020F0502020204030204" pitchFamily="34" charset="0"/>
                          <a:ea typeface="+mn-ea"/>
                          <a:cs typeface="Calibri" panose="020F0502020204030204" pitchFamily="34" charset="0"/>
                        </a:rPr>
                        <a:t>ת</a:t>
                      </a:r>
                    </a:p>
                  </a:txBody>
                  <a:tcPr/>
                </a:tc>
                <a:tc>
                  <a:txBody>
                    <a:bodyPr/>
                    <a:lstStyle/>
                    <a:p>
                      <a:pPr marL="0" algn="ctr" defTabSz="914400" rtl="0" eaLnBrk="1" latinLnBrk="0" hangingPunct="1"/>
                      <a:r>
                        <a:rPr lang="he-IL" sz="3600" kern="1200" dirty="0"/>
                        <a:t>ש</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ר</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961747483"/>
                  </a:ext>
                </a:extLst>
              </a:tr>
            </a:tbl>
          </a:graphicData>
        </a:graphic>
      </p:graphicFrame>
      <p:sp>
        <p:nvSpPr>
          <p:cNvPr id="14" name="TextBox 13">
            <a:extLst>
              <a:ext uri="{FF2B5EF4-FFF2-40B4-BE49-F238E27FC236}">
                <a16:creationId xmlns:a16="http://schemas.microsoft.com/office/drawing/2014/main" id="{BF7B6394-79D8-410B-907B-700A3181B134}"/>
              </a:ext>
            </a:extLst>
          </p:cNvPr>
          <p:cNvSpPr txBox="1"/>
          <p:nvPr/>
        </p:nvSpPr>
        <p:spPr>
          <a:xfrm>
            <a:off x="1917836" y="3339079"/>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200</a:t>
            </a:r>
          </a:p>
        </p:txBody>
      </p:sp>
      <p:sp>
        <p:nvSpPr>
          <p:cNvPr id="15" name="TextBox 14">
            <a:extLst>
              <a:ext uri="{FF2B5EF4-FFF2-40B4-BE49-F238E27FC236}">
                <a16:creationId xmlns:a16="http://schemas.microsoft.com/office/drawing/2014/main" id="{2A0A3F7C-098A-47C7-BE16-03991F541175}"/>
              </a:ext>
            </a:extLst>
          </p:cNvPr>
          <p:cNvSpPr txBox="1"/>
          <p:nvPr/>
        </p:nvSpPr>
        <p:spPr>
          <a:xfrm>
            <a:off x="2781171" y="3336795"/>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300</a:t>
            </a:r>
          </a:p>
        </p:txBody>
      </p:sp>
      <p:sp>
        <p:nvSpPr>
          <p:cNvPr id="16" name="TextBox 15">
            <a:extLst>
              <a:ext uri="{FF2B5EF4-FFF2-40B4-BE49-F238E27FC236}">
                <a16:creationId xmlns:a16="http://schemas.microsoft.com/office/drawing/2014/main" id="{17BD84E0-04D4-4827-9F6E-21A62146F825}"/>
              </a:ext>
            </a:extLst>
          </p:cNvPr>
          <p:cNvSpPr txBox="1"/>
          <p:nvPr/>
        </p:nvSpPr>
        <p:spPr>
          <a:xfrm>
            <a:off x="7334056" y="3398840"/>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400</a:t>
            </a:r>
          </a:p>
        </p:txBody>
      </p:sp>
      <p:sp>
        <p:nvSpPr>
          <p:cNvPr id="17" name="TextBox 16">
            <a:extLst>
              <a:ext uri="{FF2B5EF4-FFF2-40B4-BE49-F238E27FC236}">
                <a16:creationId xmlns:a16="http://schemas.microsoft.com/office/drawing/2014/main" id="{796AFC84-8148-4BCA-B2CF-7F9E5EAC0D3E}"/>
              </a:ext>
            </a:extLst>
          </p:cNvPr>
          <p:cNvSpPr txBox="1"/>
          <p:nvPr/>
        </p:nvSpPr>
        <p:spPr>
          <a:xfrm>
            <a:off x="9098595" y="3398838"/>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200</a:t>
            </a:r>
          </a:p>
        </p:txBody>
      </p:sp>
      <p:sp>
        <p:nvSpPr>
          <p:cNvPr id="18" name="TextBox 17">
            <a:extLst>
              <a:ext uri="{FF2B5EF4-FFF2-40B4-BE49-F238E27FC236}">
                <a16:creationId xmlns:a16="http://schemas.microsoft.com/office/drawing/2014/main" id="{A3E2EBC0-DB19-4994-8223-545E1E3D3ABF}"/>
              </a:ext>
            </a:extLst>
          </p:cNvPr>
          <p:cNvSpPr txBox="1"/>
          <p:nvPr/>
        </p:nvSpPr>
        <p:spPr>
          <a:xfrm>
            <a:off x="3683001" y="3365596"/>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400</a:t>
            </a:r>
          </a:p>
        </p:txBody>
      </p:sp>
      <p:sp>
        <p:nvSpPr>
          <p:cNvPr id="19" name="TextBox 18">
            <a:extLst>
              <a:ext uri="{FF2B5EF4-FFF2-40B4-BE49-F238E27FC236}">
                <a16:creationId xmlns:a16="http://schemas.microsoft.com/office/drawing/2014/main" id="{AFE3D2B5-8F85-49E3-BF72-F8AD4154A835}"/>
              </a:ext>
            </a:extLst>
          </p:cNvPr>
          <p:cNvSpPr txBox="1"/>
          <p:nvPr/>
        </p:nvSpPr>
        <p:spPr>
          <a:xfrm>
            <a:off x="8229822" y="3398839"/>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300</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88C43BD-B310-4251-9890-76B8F824B648}"/>
                  </a:ext>
                </a:extLst>
              </p:cNvPr>
              <p:cNvSpPr txBox="1"/>
              <p:nvPr/>
            </p:nvSpPr>
            <p:spPr>
              <a:xfrm>
                <a:off x="526288" y="4740066"/>
                <a:ext cx="5276850" cy="58477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sz="3200" b="0" i="1" smtClean="0">
                          <a:latin typeface="Cambria Math" panose="02040503050406030204" pitchFamily="18" charset="0"/>
                        </a:rPr>
                        <m:t>400</m:t>
                      </m:r>
                      <m:r>
                        <a:rPr lang="he-IL" sz="3200" b="0" i="1" smtClean="0">
                          <a:latin typeface="Cambria Math" panose="02040503050406030204" pitchFamily="18" charset="0"/>
                        </a:rPr>
                        <m:t>+</m:t>
                      </m:r>
                      <m:r>
                        <a:rPr lang="he-IL" sz="3200" b="0" i="1" smtClean="0">
                          <a:latin typeface="Cambria Math" panose="02040503050406030204" pitchFamily="18" charset="0"/>
                        </a:rPr>
                        <m:t>300</m:t>
                      </m:r>
                      <m:r>
                        <a:rPr lang="he-IL" sz="3200" b="0" i="1" smtClean="0">
                          <a:latin typeface="Cambria Math" panose="02040503050406030204" pitchFamily="18" charset="0"/>
                        </a:rPr>
                        <m:t>+</m:t>
                      </m:r>
                      <m:r>
                        <a:rPr lang="he-IL" sz="3200" b="0" i="1" smtClean="0">
                          <a:latin typeface="Cambria Math" panose="02040503050406030204" pitchFamily="18" charset="0"/>
                        </a:rPr>
                        <m:t>200</m:t>
                      </m:r>
                      <m:r>
                        <a:rPr lang="he-IL" sz="3200" b="0" i="1" smtClean="0">
                          <a:latin typeface="Cambria Math" panose="02040503050406030204" pitchFamily="18" charset="0"/>
                        </a:rPr>
                        <m:t>=</m:t>
                      </m:r>
                      <m:r>
                        <a:rPr lang="he-IL" sz="3200" b="0" i="1" smtClean="0">
                          <a:latin typeface="Cambria Math" panose="02040503050406030204" pitchFamily="18" charset="0"/>
                        </a:rPr>
                        <m:t>900</m:t>
                      </m:r>
                    </m:oMath>
                  </m:oMathPara>
                </a14:m>
                <a:endParaRPr lang="he-IL" sz="3200" dirty="0"/>
              </a:p>
            </p:txBody>
          </p:sp>
        </mc:Choice>
        <mc:Fallback xmlns="">
          <p:sp>
            <p:nvSpPr>
              <p:cNvPr id="9" name="TextBox 8">
                <a:extLst>
                  <a:ext uri="{FF2B5EF4-FFF2-40B4-BE49-F238E27FC236}">
                    <a16:creationId xmlns:a16="http://schemas.microsoft.com/office/drawing/2014/main" id="{188C43BD-B310-4251-9890-76B8F824B648}"/>
                  </a:ext>
                </a:extLst>
              </p:cNvPr>
              <p:cNvSpPr txBox="1">
                <a:spLocks noRot="1" noChangeAspect="1" noMove="1" noResize="1" noEditPoints="1" noAdjustHandles="1" noChangeArrowheads="1" noChangeShapeType="1" noTextEdit="1"/>
              </p:cNvSpPr>
              <p:nvPr/>
            </p:nvSpPr>
            <p:spPr>
              <a:xfrm>
                <a:off x="526288" y="4740066"/>
                <a:ext cx="5276850" cy="584775"/>
              </a:xfrm>
              <a:prstGeom prst="rect">
                <a:avLst/>
              </a:prstGeom>
              <a:blipFill>
                <a:blip r:embed="rId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FC1A98B-35FF-4A00-B867-2C1D12A1641A}"/>
                  </a:ext>
                </a:extLst>
              </p:cNvPr>
              <p:cNvSpPr txBox="1"/>
              <p:nvPr/>
            </p:nvSpPr>
            <p:spPr>
              <a:xfrm>
                <a:off x="6700837" y="4751258"/>
                <a:ext cx="5276850" cy="58477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sz="3200" b="0" i="1" smtClean="0">
                          <a:latin typeface="Cambria Math" panose="02040503050406030204" pitchFamily="18" charset="0"/>
                        </a:rPr>
                        <m:t>200</m:t>
                      </m:r>
                      <m:r>
                        <a:rPr lang="he-IL" sz="3200" b="0" i="1" smtClean="0">
                          <a:latin typeface="Cambria Math" panose="02040503050406030204" pitchFamily="18" charset="0"/>
                        </a:rPr>
                        <m:t>+</m:t>
                      </m:r>
                      <m:r>
                        <a:rPr lang="he-IL" sz="3200" b="0" i="1" smtClean="0">
                          <a:latin typeface="Cambria Math" panose="02040503050406030204" pitchFamily="18" charset="0"/>
                        </a:rPr>
                        <m:t>300</m:t>
                      </m:r>
                      <m:r>
                        <a:rPr lang="he-IL" sz="3200" b="0" i="1" smtClean="0">
                          <a:latin typeface="Cambria Math" panose="02040503050406030204" pitchFamily="18" charset="0"/>
                        </a:rPr>
                        <m:t>+</m:t>
                      </m:r>
                      <m:r>
                        <a:rPr lang="he-IL" sz="3200" b="0" i="1" smtClean="0">
                          <a:latin typeface="Cambria Math" panose="02040503050406030204" pitchFamily="18" charset="0"/>
                        </a:rPr>
                        <m:t>400</m:t>
                      </m:r>
                      <m:r>
                        <a:rPr lang="he-IL" sz="3200" b="0" i="1" smtClean="0">
                          <a:latin typeface="Cambria Math" panose="02040503050406030204" pitchFamily="18" charset="0"/>
                        </a:rPr>
                        <m:t>=</m:t>
                      </m:r>
                      <m:r>
                        <a:rPr lang="he-IL" sz="3200" b="0" i="1" smtClean="0">
                          <a:latin typeface="Cambria Math" panose="02040503050406030204" pitchFamily="18" charset="0"/>
                        </a:rPr>
                        <m:t>900</m:t>
                      </m:r>
                    </m:oMath>
                  </m:oMathPara>
                </a14:m>
                <a:endParaRPr lang="he-IL" sz="3200" dirty="0"/>
              </a:p>
            </p:txBody>
          </p:sp>
        </mc:Choice>
        <mc:Fallback xmlns="">
          <p:sp>
            <p:nvSpPr>
              <p:cNvPr id="20" name="TextBox 19">
                <a:extLst>
                  <a:ext uri="{FF2B5EF4-FFF2-40B4-BE49-F238E27FC236}">
                    <a16:creationId xmlns:a16="http://schemas.microsoft.com/office/drawing/2014/main" id="{DFC1A98B-35FF-4A00-B867-2C1D12A1641A}"/>
                  </a:ext>
                </a:extLst>
              </p:cNvPr>
              <p:cNvSpPr txBox="1">
                <a:spLocks noRot="1" noChangeAspect="1" noMove="1" noResize="1" noEditPoints="1" noAdjustHandles="1" noChangeArrowheads="1" noChangeShapeType="1" noTextEdit="1"/>
              </p:cNvSpPr>
              <p:nvPr/>
            </p:nvSpPr>
            <p:spPr>
              <a:xfrm>
                <a:off x="6700837" y="4751258"/>
                <a:ext cx="5276850" cy="584775"/>
              </a:xfrm>
              <a:prstGeom prst="rect">
                <a:avLst/>
              </a:prstGeom>
              <a:blipFill>
                <a:blip r:embed="rId5"/>
                <a:stretch>
                  <a:fillRect/>
                </a:stretch>
              </a:blipFill>
            </p:spPr>
            <p:txBody>
              <a:bodyPr/>
              <a:lstStyle/>
              <a:p>
                <a:r>
                  <a:rPr lang="he-IL">
                    <a:noFill/>
                  </a:rPr>
                  <a:t> </a:t>
                </a:r>
              </a:p>
            </p:txBody>
          </p:sp>
        </mc:Fallback>
      </mc:AlternateContent>
      <p:sp>
        <p:nvSpPr>
          <p:cNvPr id="21" name="מציין מיקום טקסט 1">
            <a:extLst>
              <a:ext uri="{FF2B5EF4-FFF2-40B4-BE49-F238E27FC236}">
                <a16:creationId xmlns:a16="http://schemas.microsoft.com/office/drawing/2014/main" id="{318BA841-6D92-4944-90D8-0E46C6CAF388}"/>
              </a:ext>
            </a:extLst>
          </p:cNvPr>
          <p:cNvSpPr txBox="1">
            <a:spLocks/>
          </p:cNvSpPr>
          <p:nvPr/>
        </p:nvSpPr>
        <p:spPr>
          <a:xfrm>
            <a:off x="1627337" y="5627148"/>
            <a:ext cx="7929563" cy="966787"/>
          </a:xfrm>
          <a:prstGeom prst="rect">
            <a:avLst/>
          </a:prstGeom>
        </p:spPr>
        <p:txBody>
          <a:bodyPr/>
          <a:lstStyle>
            <a:lvl1pPr marL="0" indent="0" algn="r" defTabSz="914400" rtl="1" eaLnBrk="1" latinLnBrk="0" hangingPunct="1">
              <a:lnSpc>
                <a:spcPct val="90000"/>
              </a:lnSpc>
              <a:spcBef>
                <a:spcPts val="800"/>
              </a:spcBef>
              <a:spcAft>
                <a:spcPts val="0"/>
              </a:spcAft>
              <a:buFont typeface="+mj-lt"/>
              <a:buNone/>
              <a:defRPr sz="2800" b="0" i="0" kern="1200">
                <a:solidFill>
                  <a:schemeClr val="tx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he-IL" sz="3600" b="1" dirty="0">
                <a:solidFill>
                  <a:schemeClr val="accent1"/>
                </a:solidFill>
              </a:rPr>
              <a:t>סדר האותיות במילה אינו משפיע על ערכה.</a:t>
            </a:r>
          </a:p>
        </p:txBody>
      </p:sp>
    </p:spTree>
    <p:extLst>
      <p:ext uri="{BB962C8B-B14F-4D97-AF65-F5344CB8AC3E}">
        <p14:creationId xmlns:p14="http://schemas.microsoft.com/office/powerpoint/2010/main" val="14025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AEE4C-FC77-7240-95C8-7D53CBE805C8}"/>
              </a:ext>
            </a:extLst>
          </p:cNvPr>
          <p:cNvSpPr>
            <a:spLocks noGrp="1"/>
          </p:cNvSpPr>
          <p:nvPr>
            <p:ph type="title"/>
          </p:nvPr>
        </p:nvSpPr>
        <p:spPr>
          <a:xfrm>
            <a:off x="10336636" y="82736"/>
            <a:ext cx="1502434" cy="1325563"/>
          </a:xfrm>
        </p:spPr>
        <p:txBody>
          <a:bodyPr/>
          <a:lstStyle/>
          <a:p>
            <a:r>
              <a:rPr lang="he-IL" dirty="0"/>
              <a:t>תרגול</a:t>
            </a:r>
            <a:endParaRPr lang="en-IL" dirty="0"/>
          </a:p>
        </p:txBody>
      </p:sp>
      <p:pic>
        <p:nvPicPr>
          <p:cNvPr id="8" name="Picture 7">
            <a:extLst>
              <a:ext uri="{FF2B5EF4-FFF2-40B4-BE49-F238E27FC236}">
                <a16:creationId xmlns:a16="http://schemas.microsoft.com/office/drawing/2014/main" id="{ACF7C45D-D894-C14C-88EF-52AE66F1F6A4}"/>
              </a:ext>
            </a:extLst>
          </p:cNvPr>
          <p:cNvPicPr>
            <a:picLocks noChangeAspect="1"/>
          </p:cNvPicPr>
          <p:nvPr/>
        </p:nvPicPr>
        <p:blipFill>
          <a:blip r:embed="rId3"/>
          <a:stretch>
            <a:fillRect/>
          </a:stretch>
        </p:blipFill>
        <p:spPr>
          <a:xfrm>
            <a:off x="10312400" y="5562600"/>
            <a:ext cx="2082800" cy="2095500"/>
          </a:xfrm>
          <a:prstGeom prst="rect">
            <a:avLst/>
          </a:prstGeom>
        </p:spPr>
      </p:pic>
      <p:sp>
        <p:nvSpPr>
          <p:cNvPr id="5" name="Content Placeholder 5">
            <a:extLst>
              <a:ext uri="{FF2B5EF4-FFF2-40B4-BE49-F238E27FC236}">
                <a16:creationId xmlns:a16="http://schemas.microsoft.com/office/drawing/2014/main" id="{60D67866-1BFC-4755-AC13-86FB6870DC4C}"/>
              </a:ext>
            </a:extLst>
          </p:cNvPr>
          <p:cNvSpPr txBox="1">
            <a:spLocks/>
          </p:cNvSpPr>
          <p:nvPr/>
        </p:nvSpPr>
        <p:spPr>
          <a:xfrm>
            <a:off x="870856" y="1907676"/>
            <a:ext cx="10706100" cy="879475"/>
          </a:xfrm>
          <a:prstGeom prst="rect">
            <a:avLst/>
          </a:prstGeom>
        </p:spPr>
        <p:txBody>
          <a:bodyPr vert="horz" lIns="91440" tIns="45720" rIns="91440" bIns="45720" rtlCol="0">
            <a:normAutofit lnSpcReduction="10000"/>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sz="2800" b="0" i="0" kern="1200">
                <a:solidFill>
                  <a:schemeClr val="tx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br>
              <a:rPr lang="he-IL"/>
            </a:br>
            <a:endParaRPr lang="he-IL"/>
          </a:p>
          <a:p>
            <a:endParaRPr lang="en-IL" dirty="0"/>
          </a:p>
        </p:txBody>
      </p:sp>
      <p:sp>
        <p:nvSpPr>
          <p:cNvPr id="6" name="TextBox 5">
            <a:extLst>
              <a:ext uri="{FF2B5EF4-FFF2-40B4-BE49-F238E27FC236}">
                <a16:creationId xmlns:a16="http://schemas.microsoft.com/office/drawing/2014/main" id="{C8B800D8-0F43-4444-B9FD-18804FD8DC15}"/>
              </a:ext>
            </a:extLst>
          </p:cNvPr>
          <p:cNvSpPr txBox="1"/>
          <p:nvPr/>
        </p:nvSpPr>
        <p:spPr>
          <a:xfrm>
            <a:off x="1482634" y="2326198"/>
            <a:ext cx="695325" cy="1484394"/>
          </a:xfrm>
          <a:prstGeom prst="rect">
            <a:avLst/>
          </a:prstGeom>
          <a:solidFill>
            <a:schemeClr val="bg2"/>
          </a:solidFill>
        </p:spPr>
        <p:txBody>
          <a:bodyPr wrap="square" rtlCol="1">
            <a:spAutoFit/>
          </a:bodyPr>
          <a:lstStyle/>
          <a:p>
            <a:endParaRPr lang="he-IL" dirty="0"/>
          </a:p>
        </p:txBody>
      </p:sp>
      <p:sp>
        <p:nvSpPr>
          <p:cNvPr id="9" name="TextBox 8">
            <a:extLst>
              <a:ext uri="{FF2B5EF4-FFF2-40B4-BE49-F238E27FC236}">
                <a16:creationId xmlns:a16="http://schemas.microsoft.com/office/drawing/2014/main" id="{D780FF01-7A18-45BB-BA44-48C2255E7CE1}"/>
              </a:ext>
            </a:extLst>
          </p:cNvPr>
          <p:cNvSpPr txBox="1"/>
          <p:nvPr/>
        </p:nvSpPr>
        <p:spPr>
          <a:xfrm rot="19942352">
            <a:off x="7315535" y="2470132"/>
            <a:ext cx="695325" cy="1484394"/>
          </a:xfrm>
          <a:prstGeom prst="rect">
            <a:avLst/>
          </a:prstGeom>
          <a:solidFill>
            <a:schemeClr val="bg2"/>
          </a:solidFill>
        </p:spPr>
        <p:txBody>
          <a:bodyPr wrap="square" rtlCol="1">
            <a:spAutoFit/>
          </a:bodyPr>
          <a:lstStyle/>
          <a:p>
            <a:endParaRPr lang="he-IL" dirty="0"/>
          </a:p>
        </p:txBody>
      </p:sp>
      <p:sp>
        <p:nvSpPr>
          <p:cNvPr id="12" name="TextBox 11">
            <a:extLst>
              <a:ext uri="{FF2B5EF4-FFF2-40B4-BE49-F238E27FC236}">
                <a16:creationId xmlns:a16="http://schemas.microsoft.com/office/drawing/2014/main" id="{26DBE375-A0DD-48BF-BE01-17E54F475709}"/>
              </a:ext>
            </a:extLst>
          </p:cNvPr>
          <p:cNvSpPr txBox="1"/>
          <p:nvPr/>
        </p:nvSpPr>
        <p:spPr>
          <a:xfrm>
            <a:off x="8331490" y="1169139"/>
            <a:ext cx="2267259" cy="861774"/>
          </a:xfrm>
          <a:prstGeom prst="rect">
            <a:avLst/>
          </a:prstGeom>
          <a:noFill/>
        </p:spPr>
        <p:txBody>
          <a:bodyPr wrap="square" rtlCol="1">
            <a:spAutoFit/>
          </a:bodyPr>
          <a:lstStyle/>
          <a:p>
            <a:pPr algn="r"/>
            <a:endParaRPr lang="en-US" dirty="0"/>
          </a:p>
          <a:p>
            <a:pPr algn="r"/>
            <a:r>
              <a:rPr lang="he-IL" sz="3200" dirty="0"/>
              <a:t>דניאל אמרה:</a:t>
            </a:r>
          </a:p>
        </p:txBody>
      </p:sp>
      <p:pic>
        <p:nvPicPr>
          <p:cNvPr id="15" name="תמונה 14">
            <a:extLst>
              <a:ext uri="{FF2B5EF4-FFF2-40B4-BE49-F238E27FC236}">
                <a16:creationId xmlns:a16="http://schemas.microsoft.com/office/drawing/2014/main" id="{86BAC5B4-362E-4C0D-ABE8-33B04A44409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14300" y="2628644"/>
            <a:ext cx="1685925" cy="3658139"/>
          </a:xfrm>
          <a:prstGeom prst="rect">
            <a:avLst/>
          </a:prstGeom>
        </p:spPr>
      </p:pic>
      <p:pic>
        <p:nvPicPr>
          <p:cNvPr id="16" name="תמונה 15">
            <a:extLst>
              <a:ext uri="{FF2B5EF4-FFF2-40B4-BE49-F238E27FC236}">
                <a16:creationId xmlns:a16="http://schemas.microsoft.com/office/drawing/2014/main" id="{1F1A0470-0E1E-4527-B4B3-01BF25A68CA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5313366" y="2976903"/>
            <a:ext cx="1552270" cy="3251213"/>
          </a:xfrm>
          <a:prstGeom prst="rect">
            <a:avLst/>
          </a:prstGeom>
        </p:spPr>
      </p:pic>
      <p:sp>
        <p:nvSpPr>
          <p:cNvPr id="17" name="TextBox 16">
            <a:extLst>
              <a:ext uri="{FF2B5EF4-FFF2-40B4-BE49-F238E27FC236}">
                <a16:creationId xmlns:a16="http://schemas.microsoft.com/office/drawing/2014/main" id="{0F98ED42-4F18-4A58-ACEF-7510A2577E82}"/>
              </a:ext>
            </a:extLst>
          </p:cNvPr>
          <p:cNvSpPr txBox="1"/>
          <p:nvPr/>
        </p:nvSpPr>
        <p:spPr>
          <a:xfrm>
            <a:off x="2177959" y="405108"/>
            <a:ext cx="6440447" cy="646331"/>
          </a:xfrm>
          <a:prstGeom prst="rect">
            <a:avLst/>
          </a:prstGeom>
          <a:noFill/>
        </p:spPr>
        <p:txBody>
          <a:bodyPr wrap="square" rtlCol="1">
            <a:spAutoFit/>
          </a:bodyPr>
          <a:lstStyle/>
          <a:p>
            <a:pPr algn="r" rtl="1"/>
            <a:r>
              <a:rPr lang="he-IL" sz="3600" b="1" dirty="0"/>
              <a:t>מי לדעתכם צודק? הסבירו.</a:t>
            </a:r>
          </a:p>
        </p:txBody>
      </p:sp>
      <p:sp>
        <p:nvSpPr>
          <p:cNvPr id="18" name="TextBox 17">
            <a:extLst>
              <a:ext uri="{FF2B5EF4-FFF2-40B4-BE49-F238E27FC236}">
                <a16:creationId xmlns:a16="http://schemas.microsoft.com/office/drawing/2014/main" id="{A3D883D3-EFC3-4524-9B38-F21866DB0024}"/>
              </a:ext>
            </a:extLst>
          </p:cNvPr>
          <p:cNvSpPr txBox="1"/>
          <p:nvPr/>
        </p:nvSpPr>
        <p:spPr>
          <a:xfrm>
            <a:off x="1444929" y="2365879"/>
            <a:ext cx="695325" cy="1484394"/>
          </a:xfrm>
          <a:prstGeom prst="rect">
            <a:avLst/>
          </a:prstGeom>
          <a:solidFill>
            <a:schemeClr val="bg2"/>
          </a:solidFill>
        </p:spPr>
        <p:txBody>
          <a:bodyPr wrap="square" rtlCol="1">
            <a:spAutoFit/>
          </a:bodyPr>
          <a:lstStyle/>
          <a:p>
            <a:endParaRPr lang="he-IL" dirty="0"/>
          </a:p>
        </p:txBody>
      </p:sp>
      <p:sp>
        <p:nvSpPr>
          <p:cNvPr id="19" name="TextBox 18">
            <a:extLst>
              <a:ext uri="{FF2B5EF4-FFF2-40B4-BE49-F238E27FC236}">
                <a16:creationId xmlns:a16="http://schemas.microsoft.com/office/drawing/2014/main" id="{231806E6-8CA7-4CF9-8ED3-39E00930B265}"/>
              </a:ext>
            </a:extLst>
          </p:cNvPr>
          <p:cNvSpPr txBox="1"/>
          <p:nvPr/>
        </p:nvSpPr>
        <p:spPr>
          <a:xfrm rot="19540970">
            <a:off x="7275656" y="2762144"/>
            <a:ext cx="695325" cy="1484394"/>
          </a:xfrm>
          <a:prstGeom prst="rect">
            <a:avLst/>
          </a:prstGeom>
          <a:solidFill>
            <a:schemeClr val="bg2"/>
          </a:solidFill>
        </p:spPr>
        <p:txBody>
          <a:bodyPr wrap="square" rtlCol="1">
            <a:spAutoFit/>
          </a:bodyPr>
          <a:lstStyle/>
          <a:p>
            <a:endParaRPr lang="he-IL" dirty="0"/>
          </a:p>
        </p:txBody>
      </p:sp>
      <p:sp>
        <p:nvSpPr>
          <p:cNvPr id="20" name="בועת מחשבה: ענן 19">
            <a:extLst>
              <a:ext uri="{FF2B5EF4-FFF2-40B4-BE49-F238E27FC236}">
                <a16:creationId xmlns:a16="http://schemas.microsoft.com/office/drawing/2014/main" id="{D3CFF0DD-9AB8-406A-8497-32DAA8CADCA9}"/>
              </a:ext>
            </a:extLst>
          </p:cNvPr>
          <p:cNvSpPr/>
          <p:nvPr/>
        </p:nvSpPr>
        <p:spPr>
          <a:xfrm>
            <a:off x="1178349" y="1931846"/>
            <a:ext cx="2904333" cy="1174953"/>
          </a:xfrm>
          <a:prstGeom prst="cloudCallout">
            <a:avLst>
              <a:gd name="adj1" fmla="val -29356"/>
              <a:gd name="adj2" fmla="val 79774"/>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TextBox 20">
            <a:extLst>
              <a:ext uri="{FF2B5EF4-FFF2-40B4-BE49-F238E27FC236}">
                <a16:creationId xmlns:a16="http://schemas.microsoft.com/office/drawing/2014/main" id="{6F2266AF-1C68-4C42-A97C-33DAA7703B7C}"/>
              </a:ext>
            </a:extLst>
          </p:cNvPr>
          <p:cNvSpPr txBox="1"/>
          <p:nvPr/>
        </p:nvSpPr>
        <p:spPr>
          <a:xfrm>
            <a:off x="1744717" y="2314753"/>
            <a:ext cx="2286000" cy="523220"/>
          </a:xfrm>
          <a:prstGeom prst="rect">
            <a:avLst/>
          </a:prstGeom>
          <a:noFill/>
        </p:spPr>
        <p:txBody>
          <a:bodyPr wrap="square" rtlCol="1">
            <a:spAutoFit/>
          </a:bodyPr>
          <a:lstStyle/>
          <a:p>
            <a:r>
              <a:rPr lang="he-IL" sz="2800" dirty="0"/>
              <a:t>את טועה!</a:t>
            </a:r>
          </a:p>
        </p:txBody>
      </p:sp>
      <p:sp>
        <p:nvSpPr>
          <p:cNvPr id="22" name="בועת מחשבה: ענן 21">
            <a:extLst>
              <a:ext uri="{FF2B5EF4-FFF2-40B4-BE49-F238E27FC236}">
                <a16:creationId xmlns:a16="http://schemas.microsoft.com/office/drawing/2014/main" id="{92D7EB40-4087-46D2-823D-87808D86CE67}"/>
              </a:ext>
            </a:extLst>
          </p:cNvPr>
          <p:cNvSpPr/>
          <p:nvPr/>
        </p:nvSpPr>
        <p:spPr>
          <a:xfrm>
            <a:off x="7301734" y="1918491"/>
            <a:ext cx="4850007" cy="2144784"/>
          </a:xfrm>
          <a:prstGeom prst="cloudCallout">
            <a:avLst>
              <a:gd name="adj1" fmla="val -60561"/>
              <a:gd name="adj2" fmla="val 33301"/>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TextBox 22">
            <a:extLst>
              <a:ext uri="{FF2B5EF4-FFF2-40B4-BE49-F238E27FC236}">
                <a16:creationId xmlns:a16="http://schemas.microsoft.com/office/drawing/2014/main" id="{7A58B20C-96F2-4D54-84F3-A45BEDB2B9C0}"/>
              </a:ext>
            </a:extLst>
          </p:cNvPr>
          <p:cNvSpPr txBox="1"/>
          <p:nvPr/>
        </p:nvSpPr>
        <p:spPr>
          <a:xfrm>
            <a:off x="7707437" y="2284405"/>
            <a:ext cx="4103277" cy="1384995"/>
          </a:xfrm>
          <a:prstGeom prst="rect">
            <a:avLst/>
          </a:prstGeom>
          <a:noFill/>
        </p:spPr>
        <p:txBody>
          <a:bodyPr wrap="square" rtlCol="1">
            <a:spAutoFit/>
          </a:bodyPr>
          <a:lstStyle/>
          <a:p>
            <a:pPr algn="ctr"/>
            <a:r>
              <a:rPr lang="he-IL" sz="2800" dirty="0"/>
              <a:t>השם שלי יותר ארוך מהשם </a:t>
            </a:r>
          </a:p>
          <a:p>
            <a:pPr algn="ctr"/>
            <a:r>
              <a:rPr lang="he-IL" sz="2800" dirty="0"/>
              <a:t>שלך, ולכן הערך המספרי של שמי גדול יותר.  </a:t>
            </a:r>
          </a:p>
        </p:txBody>
      </p:sp>
      <p:sp>
        <p:nvSpPr>
          <p:cNvPr id="24" name="TextBox 23">
            <a:extLst>
              <a:ext uri="{FF2B5EF4-FFF2-40B4-BE49-F238E27FC236}">
                <a16:creationId xmlns:a16="http://schemas.microsoft.com/office/drawing/2014/main" id="{D440DCF3-0429-4999-9F16-FB49952981EB}"/>
              </a:ext>
            </a:extLst>
          </p:cNvPr>
          <p:cNvSpPr txBox="1"/>
          <p:nvPr/>
        </p:nvSpPr>
        <p:spPr>
          <a:xfrm>
            <a:off x="1593251" y="1397479"/>
            <a:ext cx="1502434" cy="584775"/>
          </a:xfrm>
          <a:prstGeom prst="rect">
            <a:avLst/>
          </a:prstGeom>
          <a:noFill/>
        </p:spPr>
        <p:txBody>
          <a:bodyPr wrap="square" rtlCol="1">
            <a:spAutoFit/>
          </a:bodyPr>
          <a:lstStyle/>
          <a:p>
            <a:pPr algn="r"/>
            <a:r>
              <a:rPr lang="he-IL" sz="3200" dirty="0"/>
              <a:t>רן אמר:</a:t>
            </a:r>
          </a:p>
        </p:txBody>
      </p:sp>
    </p:spTree>
    <p:extLst>
      <p:ext uri="{BB962C8B-B14F-4D97-AF65-F5344CB8AC3E}">
        <p14:creationId xmlns:p14="http://schemas.microsoft.com/office/powerpoint/2010/main" val="71584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97AA63-1A63-0247-B9BE-332BC3D6FAC6}"/>
              </a:ext>
            </a:extLst>
          </p:cNvPr>
          <p:cNvSpPr>
            <a:spLocks noGrp="1"/>
          </p:cNvSpPr>
          <p:nvPr>
            <p:ph type="title"/>
          </p:nvPr>
        </p:nvSpPr>
        <p:spPr/>
        <p:txBody>
          <a:bodyPr/>
          <a:lstStyle/>
          <a:p>
            <a:r>
              <a:rPr lang="he-IL" dirty="0"/>
              <a:t>פתרון</a:t>
            </a:r>
            <a:endParaRPr lang="en-IL" dirty="0"/>
          </a:p>
        </p:txBody>
      </p:sp>
      <p:pic>
        <p:nvPicPr>
          <p:cNvPr id="14" name="Picture 13">
            <a:extLst>
              <a:ext uri="{FF2B5EF4-FFF2-40B4-BE49-F238E27FC236}">
                <a16:creationId xmlns:a16="http://schemas.microsoft.com/office/drawing/2014/main" id="{8B1AB924-977B-C94D-87F0-9032B541A355}"/>
              </a:ext>
            </a:extLst>
          </p:cNvPr>
          <p:cNvPicPr>
            <a:picLocks noChangeAspect="1"/>
          </p:cNvPicPr>
          <p:nvPr/>
        </p:nvPicPr>
        <p:blipFill>
          <a:blip r:embed="rId3"/>
          <a:stretch>
            <a:fillRect/>
          </a:stretch>
        </p:blipFill>
        <p:spPr>
          <a:xfrm>
            <a:off x="347084" y="262845"/>
            <a:ext cx="1047545" cy="550181"/>
          </a:xfrm>
          <a:prstGeom prst="rect">
            <a:avLst/>
          </a:prstGeom>
        </p:spPr>
      </p:pic>
      <p:graphicFrame>
        <p:nvGraphicFramePr>
          <p:cNvPr id="7" name="טבלה 6">
            <a:extLst>
              <a:ext uri="{FF2B5EF4-FFF2-40B4-BE49-F238E27FC236}">
                <a16:creationId xmlns:a16="http://schemas.microsoft.com/office/drawing/2014/main" id="{110E80EC-F263-4504-8B1D-7397FE4821EA}"/>
              </a:ext>
            </a:extLst>
          </p:cNvPr>
          <p:cNvGraphicFramePr>
            <a:graphicFrameLocks noGrp="1"/>
          </p:cNvGraphicFramePr>
          <p:nvPr/>
        </p:nvGraphicFramePr>
        <p:xfrm>
          <a:off x="6096000" y="1750445"/>
          <a:ext cx="3919205" cy="1310611"/>
        </p:xfrm>
        <a:graphic>
          <a:graphicData uri="http://schemas.openxmlformats.org/drawingml/2006/table">
            <a:tbl>
              <a:tblPr rtl="1" firstRow="1" bandRow="1">
                <a:tableStyleId>{F5AB1C69-6EDB-4FF4-983F-18BD219EF322}</a:tableStyleId>
              </a:tblPr>
              <a:tblGrid>
                <a:gridCol w="783841">
                  <a:extLst>
                    <a:ext uri="{9D8B030D-6E8A-4147-A177-3AD203B41FA5}">
                      <a16:colId xmlns:a16="http://schemas.microsoft.com/office/drawing/2014/main" val="2187100337"/>
                    </a:ext>
                  </a:extLst>
                </a:gridCol>
                <a:gridCol w="783841">
                  <a:extLst>
                    <a:ext uri="{9D8B030D-6E8A-4147-A177-3AD203B41FA5}">
                      <a16:colId xmlns:a16="http://schemas.microsoft.com/office/drawing/2014/main" val="3636606938"/>
                    </a:ext>
                  </a:extLst>
                </a:gridCol>
                <a:gridCol w="783841">
                  <a:extLst>
                    <a:ext uri="{9D8B030D-6E8A-4147-A177-3AD203B41FA5}">
                      <a16:colId xmlns:a16="http://schemas.microsoft.com/office/drawing/2014/main" val="754368991"/>
                    </a:ext>
                  </a:extLst>
                </a:gridCol>
                <a:gridCol w="783841">
                  <a:extLst>
                    <a:ext uri="{9D8B030D-6E8A-4147-A177-3AD203B41FA5}">
                      <a16:colId xmlns:a16="http://schemas.microsoft.com/office/drawing/2014/main" val="575829368"/>
                    </a:ext>
                  </a:extLst>
                </a:gridCol>
                <a:gridCol w="783841">
                  <a:extLst>
                    <a:ext uri="{9D8B030D-6E8A-4147-A177-3AD203B41FA5}">
                      <a16:colId xmlns:a16="http://schemas.microsoft.com/office/drawing/2014/main" val="2294627421"/>
                    </a:ext>
                  </a:extLst>
                </a:gridCol>
              </a:tblGrid>
              <a:tr h="592705">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84994261"/>
                  </a:ext>
                </a:extLst>
              </a:tr>
              <a:tr h="717906">
                <a:tc>
                  <a:txBody>
                    <a:bodyPr/>
                    <a:lstStyle/>
                    <a:p>
                      <a:pPr marL="0" algn="ctr" defTabSz="914400" rtl="0" eaLnBrk="1" latinLnBrk="0" hangingPunct="1"/>
                      <a:r>
                        <a:rPr lang="he-IL" sz="3600" kern="1200" dirty="0"/>
                        <a:t>ד</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נ</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solidFill>
                            <a:schemeClr val="tx1"/>
                          </a:solidFill>
                          <a:latin typeface="Calibri" panose="020F0502020204030204" pitchFamily="34" charset="0"/>
                          <a:ea typeface="+mn-ea"/>
                          <a:cs typeface="Calibri" panose="020F0502020204030204" pitchFamily="34" charset="0"/>
                        </a:rPr>
                        <a:t>י</a:t>
                      </a:r>
                    </a:p>
                  </a:txBody>
                  <a:tcPr/>
                </a:tc>
                <a:tc>
                  <a:txBody>
                    <a:bodyPr/>
                    <a:lstStyle/>
                    <a:p>
                      <a:pPr marL="0" algn="ctr" defTabSz="914400" rtl="0" eaLnBrk="1" latinLnBrk="0" hangingPunct="1"/>
                      <a:r>
                        <a:rPr lang="he-IL" sz="3600" kern="1200" dirty="0"/>
                        <a:t>א</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solidFill>
                            <a:schemeClr val="tx1"/>
                          </a:solidFill>
                          <a:latin typeface="Calibri" panose="020F0502020204030204" pitchFamily="34" charset="0"/>
                          <a:ea typeface="+mn-ea"/>
                          <a:cs typeface="Calibri" panose="020F0502020204030204" pitchFamily="34" charset="0"/>
                        </a:rPr>
                        <a:t>ל</a:t>
                      </a:r>
                    </a:p>
                  </a:txBody>
                  <a:tcPr/>
                </a:tc>
                <a:extLst>
                  <a:ext uri="{0D108BD9-81ED-4DB2-BD59-A6C34878D82A}">
                    <a16:rowId xmlns:a16="http://schemas.microsoft.com/office/drawing/2014/main" val="1961747483"/>
                  </a:ext>
                </a:extLst>
              </a:tr>
            </a:tbl>
          </a:graphicData>
        </a:graphic>
      </p:graphicFrame>
      <p:graphicFrame>
        <p:nvGraphicFramePr>
          <p:cNvPr id="8" name="טבלה 7">
            <a:extLst>
              <a:ext uri="{FF2B5EF4-FFF2-40B4-BE49-F238E27FC236}">
                <a16:creationId xmlns:a16="http://schemas.microsoft.com/office/drawing/2014/main" id="{FF4DDF4D-A68D-4278-9EC3-021DFD5C9364}"/>
              </a:ext>
            </a:extLst>
          </p:cNvPr>
          <p:cNvGraphicFramePr>
            <a:graphicFrameLocks noGrp="1"/>
          </p:cNvGraphicFramePr>
          <p:nvPr/>
        </p:nvGraphicFramePr>
        <p:xfrm>
          <a:off x="2337708" y="1687162"/>
          <a:ext cx="1494785" cy="1412179"/>
        </p:xfrm>
        <a:graphic>
          <a:graphicData uri="http://schemas.openxmlformats.org/drawingml/2006/table">
            <a:tbl>
              <a:tblPr rtl="1" firstRow="1" bandRow="1">
                <a:tableStyleId>{F5AB1C69-6EDB-4FF4-983F-18BD219EF322}</a:tableStyleId>
              </a:tblPr>
              <a:tblGrid>
                <a:gridCol w="796665">
                  <a:extLst>
                    <a:ext uri="{9D8B030D-6E8A-4147-A177-3AD203B41FA5}">
                      <a16:colId xmlns:a16="http://schemas.microsoft.com/office/drawing/2014/main" val="2187100337"/>
                    </a:ext>
                  </a:extLst>
                </a:gridCol>
                <a:gridCol w="698120">
                  <a:extLst>
                    <a:ext uri="{9D8B030D-6E8A-4147-A177-3AD203B41FA5}">
                      <a16:colId xmlns:a16="http://schemas.microsoft.com/office/drawing/2014/main" val="3636606938"/>
                    </a:ext>
                  </a:extLst>
                </a:gridCol>
              </a:tblGrid>
              <a:tr h="694273">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84994261"/>
                  </a:ext>
                </a:extLst>
              </a:tr>
              <a:tr h="717906">
                <a:tc>
                  <a:txBody>
                    <a:bodyPr/>
                    <a:lstStyle/>
                    <a:p>
                      <a:pPr marL="0" algn="ctr" defTabSz="914400" rtl="0" eaLnBrk="1" latinLnBrk="0" hangingPunct="1"/>
                      <a:r>
                        <a:rPr lang="he-IL" sz="3600" kern="1200" dirty="0"/>
                        <a:t>ר</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ן</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961747483"/>
                  </a:ext>
                </a:extLst>
              </a:tr>
            </a:tbl>
          </a:graphicData>
        </a:graphic>
      </p:graphicFrame>
      <p:sp>
        <p:nvSpPr>
          <p:cNvPr id="9" name="TextBox 8">
            <a:extLst>
              <a:ext uri="{FF2B5EF4-FFF2-40B4-BE49-F238E27FC236}">
                <a16:creationId xmlns:a16="http://schemas.microsoft.com/office/drawing/2014/main" id="{7AE6F664-3A04-41EF-8E3E-5703305EC849}"/>
              </a:ext>
            </a:extLst>
          </p:cNvPr>
          <p:cNvSpPr txBox="1"/>
          <p:nvPr/>
        </p:nvSpPr>
        <p:spPr>
          <a:xfrm>
            <a:off x="9098594" y="1750445"/>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4</a:t>
            </a:r>
          </a:p>
        </p:txBody>
      </p:sp>
      <p:sp>
        <p:nvSpPr>
          <p:cNvPr id="10" name="TextBox 9">
            <a:extLst>
              <a:ext uri="{FF2B5EF4-FFF2-40B4-BE49-F238E27FC236}">
                <a16:creationId xmlns:a16="http://schemas.microsoft.com/office/drawing/2014/main" id="{6D9D34FD-B2A0-4541-80F7-8B1FF83238B0}"/>
              </a:ext>
            </a:extLst>
          </p:cNvPr>
          <p:cNvSpPr txBox="1"/>
          <p:nvPr/>
        </p:nvSpPr>
        <p:spPr>
          <a:xfrm>
            <a:off x="8334383" y="1746921"/>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50</a:t>
            </a:r>
          </a:p>
        </p:txBody>
      </p:sp>
      <p:sp>
        <p:nvSpPr>
          <p:cNvPr id="11" name="TextBox 10">
            <a:extLst>
              <a:ext uri="{FF2B5EF4-FFF2-40B4-BE49-F238E27FC236}">
                <a16:creationId xmlns:a16="http://schemas.microsoft.com/office/drawing/2014/main" id="{07BAF2F9-C76A-4950-B031-B8A6D486666C}"/>
              </a:ext>
            </a:extLst>
          </p:cNvPr>
          <p:cNvSpPr txBox="1"/>
          <p:nvPr/>
        </p:nvSpPr>
        <p:spPr>
          <a:xfrm>
            <a:off x="7570172" y="1743397"/>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10</a:t>
            </a:r>
          </a:p>
        </p:txBody>
      </p:sp>
      <p:sp>
        <p:nvSpPr>
          <p:cNvPr id="12" name="TextBox 11">
            <a:extLst>
              <a:ext uri="{FF2B5EF4-FFF2-40B4-BE49-F238E27FC236}">
                <a16:creationId xmlns:a16="http://schemas.microsoft.com/office/drawing/2014/main" id="{7D49D69B-EDF8-4A6A-9340-78E79FCB4895}"/>
              </a:ext>
            </a:extLst>
          </p:cNvPr>
          <p:cNvSpPr txBox="1"/>
          <p:nvPr/>
        </p:nvSpPr>
        <p:spPr>
          <a:xfrm>
            <a:off x="6047771" y="1743397"/>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30</a:t>
            </a:r>
          </a:p>
        </p:txBody>
      </p:sp>
      <p:sp>
        <p:nvSpPr>
          <p:cNvPr id="13" name="TextBox 12">
            <a:extLst>
              <a:ext uri="{FF2B5EF4-FFF2-40B4-BE49-F238E27FC236}">
                <a16:creationId xmlns:a16="http://schemas.microsoft.com/office/drawing/2014/main" id="{1A8F39E6-F631-44BB-96AD-1E9A4EF76DCD}"/>
              </a:ext>
            </a:extLst>
          </p:cNvPr>
          <p:cNvSpPr txBox="1"/>
          <p:nvPr/>
        </p:nvSpPr>
        <p:spPr>
          <a:xfrm>
            <a:off x="6805961" y="1725031"/>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1</a:t>
            </a:r>
          </a:p>
        </p:txBody>
      </p:sp>
      <p:sp>
        <p:nvSpPr>
          <p:cNvPr id="15" name="TextBox 14">
            <a:extLst>
              <a:ext uri="{FF2B5EF4-FFF2-40B4-BE49-F238E27FC236}">
                <a16:creationId xmlns:a16="http://schemas.microsoft.com/office/drawing/2014/main" id="{FF04368F-7B19-4B96-9851-9BC3A6211AD1}"/>
              </a:ext>
            </a:extLst>
          </p:cNvPr>
          <p:cNvSpPr txBox="1"/>
          <p:nvPr/>
        </p:nvSpPr>
        <p:spPr>
          <a:xfrm>
            <a:off x="2195663" y="1705528"/>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50</a:t>
            </a:r>
          </a:p>
        </p:txBody>
      </p:sp>
      <p:sp>
        <p:nvSpPr>
          <p:cNvPr id="16" name="TextBox 15">
            <a:extLst>
              <a:ext uri="{FF2B5EF4-FFF2-40B4-BE49-F238E27FC236}">
                <a16:creationId xmlns:a16="http://schemas.microsoft.com/office/drawing/2014/main" id="{4916B5C9-7E20-4386-8A6F-B1CEC5C9E6F2}"/>
              </a:ext>
            </a:extLst>
          </p:cNvPr>
          <p:cNvSpPr txBox="1"/>
          <p:nvPr/>
        </p:nvSpPr>
        <p:spPr>
          <a:xfrm>
            <a:off x="2959874" y="1721738"/>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200</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596AD70-40BF-4927-B506-5B3A8A355D43}"/>
                  </a:ext>
                </a:extLst>
              </p:cNvPr>
              <p:cNvSpPr txBox="1"/>
              <p:nvPr/>
            </p:nvSpPr>
            <p:spPr>
              <a:xfrm>
                <a:off x="6154263" y="3315228"/>
                <a:ext cx="5276850" cy="58477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4</m:t>
                      </m:r>
                      <m:r>
                        <a:rPr lang="he-IL" sz="3200" b="0" i="1" smtClean="0">
                          <a:latin typeface="Cambria Math" panose="02040503050406030204" pitchFamily="18" charset="0"/>
                        </a:rPr>
                        <m:t>+</m:t>
                      </m:r>
                      <m:r>
                        <a:rPr lang="he-IL" sz="3200" b="0" i="1" smtClean="0">
                          <a:latin typeface="Cambria Math" panose="02040503050406030204" pitchFamily="18" charset="0"/>
                        </a:rPr>
                        <m:t>50</m:t>
                      </m:r>
                      <m:r>
                        <a:rPr lang="he-IL" sz="3200" b="0" i="1" smtClean="0">
                          <a:latin typeface="Cambria Math" panose="02040503050406030204" pitchFamily="18" charset="0"/>
                        </a:rPr>
                        <m:t>+</m:t>
                      </m:r>
                      <m:r>
                        <a:rPr lang="he-IL" sz="3200" b="0" i="1" smtClean="0">
                          <a:latin typeface="Cambria Math" panose="02040503050406030204" pitchFamily="18" charset="0"/>
                        </a:rPr>
                        <m:t>10</m:t>
                      </m:r>
                      <m:r>
                        <a:rPr lang="he-IL" sz="3200" b="0" i="1" smtClean="0">
                          <a:latin typeface="Cambria Math" panose="02040503050406030204" pitchFamily="18" charset="0"/>
                        </a:rPr>
                        <m:t>+</m:t>
                      </m:r>
                      <m:r>
                        <a:rPr lang="he-IL" sz="3200" b="0" i="1" smtClean="0">
                          <a:latin typeface="Cambria Math" panose="02040503050406030204" pitchFamily="18" charset="0"/>
                        </a:rPr>
                        <m:t>1</m:t>
                      </m:r>
                      <m:r>
                        <a:rPr lang="he-IL" sz="3200" b="0" i="1" smtClean="0">
                          <a:latin typeface="Cambria Math" panose="02040503050406030204" pitchFamily="18" charset="0"/>
                        </a:rPr>
                        <m:t>+</m:t>
                      </m:r>
                      <m:r>
                        <a:rPr lang="he-IL" sz="3200" b="0" i="1" smtClean="0">
                          <a:latin typeface="Cambria Math" panose="02040503050406030204" pitchFamily="18" charset="0"/>
                        </a:rPr>
                        <m:t>30</m:t>
                      </m:r>
                      <m:r>
                        <a:rPr lang="he-IL" sz="3200" b="0" i="1" smtClean="0">
                          <a:latin typeface="Cambria Math" panose="02040503050406030204" pitchFamily="18" charset="0"/>
                        </a:rPr>
                        <m:t>=</m:t>
                      </m:r>
                      <m:r>
                        <a:rPr lang="he-IL" sz="3200" b="0" i="1" smtClean="0">
                          <a:latin typeface="Cambria Math" panose="02040503050406030204" pitchFamily="18" charset="0"/>
                        </a:rPr>
                        <m:t>95</m:t>
                      </m:r>
                    </m:oMath>
                  </m:oMathPara>
                </a14:m>
                <a:endParaRPr lang="he-IL" sz="3200" dirty="0"/>
              </a:p>
            </p:txBody>
          </p:sp>
        </mc:Choice>
        <mc:Fallback xmlns="">
          <p:sp>
            <p:nvSpPr>
              <p:cNvPr id="17" name="TextBox 16">
                <a:extLst>
                  <a:ext uri="{FF2B5EF4-FFF2-40B4-BE49-F238E27FC236}">
                    <a16:creationId xmlns:a16="http://schemas.microsoft.com/office/drawing/2014/main" id="{5596AD70-40BF-4927-B506-5B3A8A355D43}"/>
                  </a:ext>
                </a:extLst>
              </p:cNvPr>
              <p:cNvSpPr txBox="1">
                <a:spLocks noRot="1" noChangeAspect="1" noMove="1" noResize="1" noEditPoints="1" noAdjustHandles="1" noChangeArrowheads="1" noChangeShapeType="1" noTextEdit="1"/>
              </p:cNvSpPr>
              <p:nvPr/>
            </p:nvSpPr>
            <p:spPr>
              <a:xfrm>
                <a:off x="6154263" y="3315228"/>
                <a:ext cx="5276850" cy="584775"/>
              </a:xfrm>
              <a:prstGeom prst="rect">
                <a:avLst/>
              </a:prstGeom>
              <a:blipFill>
                <a:blip r:embed="rId4"/>
                <a:stretch>
                  <a:fillRect/>
                </a:stretch>
              </a:blipFill>
            </p:spPr>
            <p:txBody>
              <a:bodyPr/>
              <a:lstStyle/>
              <a:p>
                <a:r>
                  <a:rPr lang="he-IL">
                    <a:noFill/>
                  </a:rPr>
                  <a:t> </a:t>
                </a:r>
              </a:p>
            </p:txBody>
          </p:sp>
        </mc:Fallback>
      </mc:AlternateContent>
      <p:sp>
        <p:nvSpPr>
          <p:cNvPr id="18" name="מציין מיקום טקסט 1">
            <a:extLst>
              <a:ext uri="{FF2B5EF4-FFF2-40B4-BE49-F238E27FC236}">
                <a16:creationId xmlns:a16="http://schemas.microsoft.com/office/drawing/2014/main" id="{9B06282E-CB3D-4A93-B83D-A724906D1D7B}"/>
              </a:ext>
            </a:extLst>
          </p:cNvPr>
          <p:cNvSpPr txBox="1">
            <a:spLocks/>
          </p:cNvSpPr>
          <p:nvPr/>
        </p:nvSpPr>
        <p:spPr>
          <a:xfrm>
            <a:off x="1321431" y="4802615"/>
            <a:ext cx="7929563" cy="966787"/>
          </a:xfrm>
          <a:prstGeom prst="rect">
            <a:avLst/>
          </a:prstGeom>
        </p:spPr>
        <p:txBody>
          <a:bodyPr/>
          <a:lstStyle>
            <a:lvl1pPr marL="0" indent="0" algn="r" defTabSz="914400" rtl="1" eaLnBrk="1" latinLnBrk="0" hangingPunct="1">
              <a:lnSpc>
                <a:spcPct val="90000"/>
              </a:lnSpc>
              <a:spcBef>
                <a:spcPts val="800"/>
              </a:spcBef>
              <a:spcAft>
                <a:spcPts val="0"/>
              </a:spcAft>
              <a:buFont typeface="+mj-lt"/>
              <a:buNone/>
              <a:defRPr sz="2800" b="0" i="0" kern="1200">
                <a:solidFill>
                  <a:schemeClr val="tx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he-IL" sz="3600" b="1" dirty="0">
                <a:solidFill>
                  <a:schemeClr val="accent1"/>
                </a:solidFill>
              </a:rPr>
              <a:t>אורכה של מילה אינו קובע את ערכה.</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5DF2F9D-698B-4EF2-AA29-CA1E34A517C1}"/>
                  </a:ext>
                </a:extLst>
              </p:cNvPr>
              <p:cNvSpPr txBox="1"/>
              <p:nvPr/>
            </p:nvSpPr>
            <p:spPr>
              <a:xfrm>
                <a:off x="446675" y="3299388"/>
                <a:ext cx="5276850" cy="58477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sz="3200" b="0" i="1" smtClean="0">
                          <a:latin typeface="Cambria Math" panose="02040503050406030204" pitchFamily="18" charset="0"/>
                        </a:rPr>
                        <m:t>200</m:t>
                      </m:r>
                      <m:r>
                        <a:rPr lang="he-IL" sz="3200" b="0" i="1" smtClean="0">
                          <a:latin typeface="Cambria Math" panose="02040503050406030204" pitchFamily="18" charset="0"/>
                        </a:rPr>
                        <m:t>+</m:t>
                      </m:r>
                      <m:r>
                        <a:rPr lang="he-IL" sz="3200" b="0" i="1" smtClean="0">
                          <a:latin typeface="Cambria Math" panose="02040503050406030204" pitchFamily="18" charset="0"/>
                        </a:rPr>
                        <m:t>50</m:t>
                      </m:r>
                      <m:r>
                        <a:rPr lang="he-IL" sz="3200" b="0" i="1" smtClean="0">
                          <a:latin typeface="Cambria Math" panose="02040503050406030204" pitchFamily="18" charset="0"/>
                        </a:rPr>
                        <m:t>=</m:t>
                      </m:r>
                      <m:r>
                        <a:rPr lang="he-IL" sz="3200" b="0" i="1" smtClean="0">
                          <a:latin typeface="Cambria Math" panose="02040503050406030204" pitchFamily="18" charset="0"/>
                        </a:rPr>
                        <m:t>250</m:t>
                      </m:r>
                    </m:oMath>
                  </m:oMathPara>
                </a14:m>
                <a:endParaRPr lang="he-IL" sz="3200" dirty="0"/>
              </a:p>
            </p:txBody>
          </p:sp>
        </mc:Choice>
        <mc:Fallback xmlns="">
          <p:sp>
            <p:nvSpPr>
              <p:cNvPr id="19" name="TextBox 18">
                <a:extLst>
                  <a:ext uri="{FF2B5EF4-FFF2-40B4-BE49-F238E27FC236}">
                    <a16:creationId xmlns:a16="http://schemas.microsoft.com/office/drawing/2014/main" id="{25DF2F9D-698B-4EF2-AA29-CA1E34A517C1}"/>
                  </a:ext>
                </a:extLst>
              </p:cNvPr>
              <p:cNvSpPr txBox="1">
                <a:spLocks noRot="1" noChangeAspect="1" noMove="1" noResize="1" noEditPoints="1" noAdjustHandles="1" noChangeArrowheads="1" noChangeShapeType="1" noTextEdit="1"/>
              </p:cNvSpPr>
              <p:nvPr/>
            </p:nvSpPr>
            <p:spPr>
              <a:xfrm>
                <a:off x="446675" y="3299388"/>
                <a:ext cx="5276850" cy="584775"/>
              </a:xfrm>
              <a:prstGeom prst="rect">
                <a:avLst/>
              </a:prstGeom>
              <a:blipFill>
                <a:blip r:embed="rId5"/>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265645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D5723DA-5D00-40E5-A513-3BBF53145178}"/>
              </a:ext>
            </a:extLst>
          </p:cNvPr>
          <p:cNvSpPr>
            <a:spLocks noGrp="1"/>
          </p:cNvSpPr>
          <p:nvPr>
            <p:ph type="title"/>
          </p:nvPr>
        </p:nvSpPr>
        <p:spPr>
          <a:xfrm>
            <a:off x="9118501" y="365125"/>
            <a:ext cx="2235298" cy="838429"/>
          </a:xfrm>
        </p:spPr>
        <p:txBody>
          <a:bodyPr/>
          <a:lstStyle/>
          <a:p>
            <a:endParaRPr lang="he-IL" dirty="0"/>
          </a:p>
        </p:txBody>
      </p:sp>
      <p:sp>
        <p:nvSpPr>
          <p:cNvPr id="3" name="מציין מיקום תוכן 2">
            <a:extLst>
              <a:ext uri="{FF2B5EF4-FFF2-40B4-BE49-F238E27FC236}">
                <a16:creationId xmlns:a16="http://schemas.microsoft.com/office/drawing/2014/main" id="{D29F3069-EE65-4B2D-BEDF-F945B35BFA93}"/>
              </a:ext>
            </a:extLst>
          </p:cNvPr>
          <p:cNvSpPr>
            <a:spLocks noGrp="1"/>
          </p:cNvSpPr>
          <p:nvPr>
            <p:ph sz="half" idx="1"/>
          </p:nvPr>
        </p:nvSpPr>
        <p:spPr>
          <a:xfrm>
            <a:off x="3083402" y="947914"/>
            <a:ext cx="5615047" cy="700599"/>
          </a:xfrm>
        </p:spPr>
        <p:txBody>
          <a:bodyPr>
            <a:normAutofit/>
          </a:bodyPr>
          <a:lstStyle/>
          <a:p>
            <a:pPr marL="0" indent="0">
              <a:buNone/>
            </a:pPr>
            <a:r>
              <a:rPr lang="he-IL" sz="3600" b="1" dirty="0"/>
              <a:t> ערכו הגימטרי של מי גדול יותר?</a:t>
            </a:r>
          </a:p>
        </p:txBody>
      </p:sp>
      <p:sp>
        <p:nvSpPr>
          <p:cNvPr id="7" name="TextBox 6">
            <a:extLst>
              <a:ext uri="{FF2B5EF4-FFF2-40B4-BE49-F238E27FC236}">
                <a16:creationId xmlns:a16="http://schemas.microsoft.com/office/drawing/2014/main" id="{77ED792A-614D-45B1-B9E1-2575E0221DAC}"/>
              </a:ext>
            </a:extLst>
          </p:cNvPr>
          <p:cNvSpPr txBox="1"/>
          <p:nvPr/>
        </p:nvSpPr>
        <p:spPr>
          <a:xfrm>
            <a:off x="8468470" y="2777215"/>
            <a:ext cx="1007390" cy="805912"/>
          </a:xfrm>
          <a:prstGeom prst="rect">
            <a:avLst/>
          </a:prstGeom>
          <a:noFill/>
          <a:ln w="57150">
            <a:solidFill>
              <a:srgbClr val="4285E3"/>
            </a:solidFill>
          </a:ln>
        </p:spPr>
        <p:txBody>
          <a:bodyPr wrap="square" rtlCol="1">
            <a:spAutoFit/>
          </a:bodyPr>
          <a:lstStyle/>
          <a:p>
            <a:endParaRPr lang="he-IL" dirty="0"/>
          </a:p>
        </p:txBody>
      </p:sp>
      <p:sp>
        <p:nvSpPr>
          <p:cNvPr id="8" name="TextBox 7">
            <a:extLst>
              <a:ext uri="{FF2B5EF4-FFF2-40B4-BE49-F238E27FC236}">
                <a16:creationId xmlns:a16="http://schemas.microsoft.com/office/drawing/2014/main" id="{7DCA13F9-7672-492C-9037-86C2B51FF6A1}"/>
              </a:ext>
            </a:extLst>
          </p:cNvPr>
          <p:cNvSpPr txBox="1"/>
          <p:nvPr/>
        </p:nvSpPr>
        <p:spPr>
          <a:xfrm>
            <a:off x="2731199" y="3008661"/>
            <a:ext cx="1007390" cy="805912"/>
          </a:xfrm>
          <a:prstGeom prst="rect">
            <a:avLst/>
          </a:prstGeom>
          <a:noFill/>
          <a:ln w="57150">
            <a:solidFill>
              <a:srgbClr val="4285E3"/>
            </a:solidFill>
          </a:ln>
        </p:spPr>
        <p:txBody>
          <a:bodyPr wrap="square" rtlCol="1">
            <a:spAutoFit/>
          </a:bodyPr>
          <a:lstStyle/>
          <a:p>
            <a:endParaRPr lang="he-IL" dirty="0"/>
          </a:p>
        </p:txBody>
      </p:sp>
      <p:sp>
        <p:nvSpPr>
          <p:cNvPr id="9" name="TextBox 8">
            <a:extLst>
              <a:ext uri="{FF2B5EF4-FFF2-40B4-BE49-F238E27FC236}">
                <a16:creationId xmlns:a16="http://schemas.microsoft.com/office/drawing/2014/main" id="{611D316F-A24A-4493-9AAD-9810379EF556}"/>
              </a:ext>
            </a:extLst>
          </p:cNvPr>
          <p:cNvSpPr txBox="1"/>
          <p:nvPr/>
        </p:nvSpPr>
        <p:spPr>
          <a:xfrm>
            <a:off x="6687113" y="5191286"/>
            <a:ext cx="1007390" cy="805912"/>
          </a:xfrm>
          <a:prstGeom prst="rect">
            <a:avLst/>
          </a:prstGeom>
          <a:noFill/>
          <a:ln w="57150">
            <a:solidFill>
              <a:srgbClr val="4285E3"/>
            </a:solidFill>
          </a:ln>
        </p:spPr>
        <p:txBody>
          <a:bodyPr wrap="square" rtlCol="1">
            <a:spAutoFit/>
          </a:bodyPr>
          <a:lstStyle/>
          <a:p>
            <a:endParaRPr lang="he-IL" dirty="0"/>
          </a:p>
        </p:txBody>
      </p:sp>
      <p:pic>
        <p:nvPicPr>
          <p:cNvPr id="5122" name="Picture 2" descr="כלב הבית – ויקיפדיה">
            <a:extLst>
              <a:ext uri="{FF2B5EF4-FFF2-40B4-BE49-F238E27FC236}">
                <a16:creationId xmlns:a16="http://schemas.microsoft.com/office/drawing/2014/main" id="{9388596C-57A3-490C-87E0-76CA75EC8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0156" y="2161763"/>
            <a:ext cx="1812397" cy="179047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חג אורים שמח | Happy Hanukkah | RonAlmog | Flickr">
            <a:extLst>
              <a:ext uri="{FF2B5EF4-FFF2-40B4-BE49-F238E27FC236}">
                <a16:creationId xmlns:a16="http://schemas.microsoft.com/office/drawing/2014/main" id="{BFF134D8-6058-4A09-A887-B33838AA65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7331" y="2161763"/>
            <a:ext cx="1696958" cy="169195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תורן (ימאות) – ויקיפדיה">
            <a:extLst>
              <a:ext uri="{FF2B5EF4-FFF2-40B4-BE49-F238E27FC236}">
                <a16:creationId xmlns:a16="http://schemas.microsoft.com/office/drawing/2014/main" id="{0DA68A7F-F561-47CD-AF40-8D87549351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47" y="2220934"/>
            <a:ext cx="1800167" cy="17313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23F4FAA-84FD-418A-85CA-9D9FCF844A36}"/>
              </a:ext>
            </a:extLst>
          </p:cNvPr>
          <p:cNvSpPr txBox="1"/>
          <p:nvPr/>
        </p:nvSpPr>
        <p:spPr>
          <a:xfrm>
            <a:off x="4155796" y="4026141"/>
            <a:ext cx="1286359" cy="646331"/>
          </a:xfrm>
          <a:prstGeom prst="rect">
            <a:avLst/>
          </a:prstGeom>
          <a:noFill/>
        </p:spPr>
        <p:txBody>
          <a:bodyPr wrap="square" rtlCol="1">
            <a:spAutoFit/>
          </a:bodyPr>
          <a:lstStyle/>
          <a:p>
            <a:pPr algn="r" rtl="1"/>
            <a:r>
              <a:rPr lang="he-IL" sz="3600" b="1" dirty="0">
                <a:latin typeface="Calibri" panose="020F0502020204030204" pitchFamily="34" charset="0"/>
                <a:cs typeface="Calibri" panose="020F0502020204030204" pitchFamily="34" charset="0"/>
              </a:rPr>
              <a:t>נרות</a:t>
            </a:r>
          </a:p>
        </p:txBody>
      </p:sp>
      <p:sp>
        <p:nvSpPr>
          <p:cNvPr id="16" name="TextBox 15">
            <a:extLst>
              <a:ext uri="{FF2B5EF4-FFF2-40B4-BE49-F238E27FC236}">
                <a16:creationId xmlns:a16="http://schemas.microsoft.com/office/drawing/2014/main" id="{98BE3F13-206E-4FFD-B237-2E112619DD46}"/>
              </a:ext>
            </a:extLst>
          </p:cNvPr>
          <p:cNvSpPr txBox="1"/>
          <p:nvPr/>
        </p:nvSpPr>
        <p:spPr>
          <a:xfrm>
            <a:off x="766763" y="3952241"/>
            <a:ext cx="1176049" cy="646331"/>
          </a:xfrm>
          <a:prstGeom prst="rect">
            <a:avLst/>
          </a:prstGeom>
          <a:noFill/>
        </p:spPr>
        <p:txBody>
          <a:bodyPr wrap="square" rtlCol="1">
            <a:spAutoFit/>
          </a:bodyPr>
          <a:lstStyle/>
          <a:p>
            <a:pPr algn="r" rtl="1"/>
            <a:r>
              <a:rPr lang="he-IL" sz="3600" b="1" dirty="0">
                <a:latin typeface="Calibri" panose="020F0502020204030204" pitchFamily="34" charset="0"/>
                <a:cs typeface="Calibri" panose="020F0502020204030204" pitchFamily="34" charset="0"/>
              </a:rPr>
              <a:t>תורן</a:t>
            </a:r>
          </a:p>
        </p:txBody>
      </p:sp>
      <p:sp>
        <p:nvSpPr>
          <p:cNvPr id="18" name="TextBox 17">
            <a:extLst>
              <a:ext uri="{FF2B5EF4-FFF2-40B4-BE49-F238E27FC236}">
                <a16:creationId xmlns:a16="http://schemas.microsoft.com/office/drawing/2014/main" id="{2D4533FA-BB88-4BCC-80E0-4CAD92A00459}"/>
              </a:ext>
            </a:extLst>
          </p:cNvPr>
          <p:cNvSpPr txBox="1"/>
          <p:nvPr/>
        </p:nvSpPr>
        <p:spPr>
          <a:xfrm>
            <a:off x="8822509" y="5713606"/>
            <a:ext cx="1048935" cy="646331"/>
          </a:xfrm>
          <a:prstGeom prst="rect">
            <a:avLst/>
          </a:prstGeom>
          <a:noFill/>
        </p:spPr>
        <p:txBody>
          <a:bodyPr wrap="square" rtlCol="1">
            <a:spAutoFit/>
          </a:bodyPr>
          <a:lstStyle/>
          <a:p>
            <a:r>
              <a:rPr lang="he-IL" sz="3600" b="1" dirty="0">
                <a:latin typeface="Calibri" panose="020F0502020204030204" pitchFamily="34" charset="0"/>
                <a:cs typeface="Calibri" panose="020F0502020204030204" pitchFamily="34" charset="0"/>
              </a:rPr>
              <a:t>פה</a:t>
            </a:r>
          </a:p>
        </p:txBody>
      </p:sp>
      <p:sp>
        <p:nvSpPr>
          <p:cNvPr id="21" name="TextBox 20">
            <a:extLst>
              <a:ext uri="{FF2B5EF4-FFF2-40B4-BE49-F238E27FC236}">
                <a16:creationId xmlns:a16="http://schemas.microsoft.com/office/drawing/2014/main" id="{E3EA98A1-0C66-4117-AB56-2400E4A8296D}"/>
              </a:ext>
            </a:extLst>
          </p:cNvPr>
          <p:cNvSpPr txBox="1"/>
          <p:nvPr/>
        </p:nvSpPr>
        <p:spPr>
          <a:xfrm>
            <a:off x="10296194" y="3855270"/>
            <a:ext cx="1286359" cy="646331"/>
          </a:xfrm>
          <a:prstGeom prst="rect">
            <a:avLst/>
          </a:prstGeom>
          <a:noFill/>
        </p:spPr>
        <p:txBody>
          <a:bodyPr wrap="square" rtlCol="1">
            <a:spAutoFit/>
          </a:bodyPr>
          <a:lstStyle/>
          <a:p>
            <a:r>
              <a:rPr lang="he-IL" sz="3600" b="1" dirty="0">
                <a:latin typeface="Calibri" panose="020F0502020204030204" pitchFamily="34" charset="0"/>
                <a:cs typeface="Calibri" panose="020F0502020204030204" pitchFamily="34" charset="0"/>
              </a:rPr>
              <a:t>כלב</a:t>
            </a:r>
          </a:p>
        </p:txBody>
      </p:sp>
      <p:pic>
        <p:nvPicPr>
          <p:cNvPr id="5134" name="Picture 14" descr="וקטור סמל מפתח סול | וקטורים לשימוש ציבורי">
            <a:extLst>
              <a:ext uri="{FF2B5EF4-FFF2-40B4-BE49-F238E27FC236}">
                <a16:creationId xmlns:a16="http://schemas.microsoft.com/office/drawing/2014/main" id="{EBC85B40-C0CE-402C-8677-9B357C3880B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488075" y="2161763"/>
            <a:ext cx="916078" cy="147504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8F3F7BC-6638-41A2-AA98-C48C3ED5BC1B}"/>
              </a:ext>
            </a:extLst>
          </p:cNvPr>
          <p:cNvSpPr txBox="1"/>
          <p:nvPr/>
        </p:nvSpPr>
        <p:spPr>
          <a:xfrm>
            <a:off x="7655140" y="3855270"/>
            <a:ext cx="1286359" cy="646331"/>
          </a:xfrm>
          <a:prstGeom prst="rect">
            <a:avLst/>
          </a:prstGeom>
          <a:noFill/>
        </p:spPr>
        <p:txBody>
          <a:bodyPr wrap="square" rtlCol="1">
            <a:spAutoFit/>
          </a:bodyPr>
          <a:lstStyle/>
          <a:p>
            <a:r>
              <a:rPr lang="he-IL" sz="3600" b="1" dirty="0">
                <a:latin typeface="Calibri" panose="020F0502020204030204" pitchFamily="34" charset="0"/>
                <a:cs typeface="Calibri" panose="020F0502020204030204" pitchFamily="34" charset="0"/>
              </a:rPr>
              <a:t>תו</a:t>
            </a:r>
          </a:p>
        </p:txBody>
      </p:sp>
      <p:pic>
        <p:nvPicPr>
          <p:cNvPr id="5138" name="Picture 18" descr="בתמונה וקטורית של נשים מחייכות | וקטורים לשימוש ציבורי">
            <a:extLst>
              <a:ext uri="{FF2B5EF4-FFF2-40B4-BE49-F238E27FC236}">
                <a16:creationId xmlns:a16="http://schemas.microsoft.com/office/drawing/2014/main" id="{FA942258-A08F-4A9D-86C8-0F6DC5F2443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30910" y="5180076"/>
            <a:ext cx="2235297" cy="697727"/>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0">
            <a:extLst>
              <a:ext uri="{FF2B5EF4-FFF2-40B4-BE49-F238E27FC236}">
                <a16:creationId xmlns:a16="http://schemas.microsoft.com/office/drawing/2014/main" id="{BAEC007D-2E0A-4679-9959-7C823FF4E41C}"/>
              </a:ext>
            </a:extLst>
          </p:cNvPr>
          <p:cNvSpPr/>
          <p:nvPr/>
        </p:nvSpPr>
        <p:spPr>
          <a:xfrm>
            <a:off x="4651650" y="5164245"/>
            <a:ext cx="1786782" cy="785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dirty="0">
                <a:latin typeface="Guttman Yad-Brush" panose="02010401010101010101" pitchFamily="2" charset="-79"/>
                <a:cs typeface="Guttman Yad-Brush" panose="02010401010101010101" pitchFamily="2" charset="-79"/>
              </a:rPr>
              <a:t>מילה</a:t>
            </a:r>
          </a:p>
        </p:txBody>
      </p:sp>
      <p:sp>
        <p:nvSpPr>
          <p:cNvPr id="12" name="TextBox 11">
            <a:extLst>
              <a:ext uri="{FF2B5EF4-FFF2-40B4-BE49-F238E27FC236}">
                <a16:creationId xmlns:a16="http://schemas.microsoft.com/office/drawing/2014/main" id="{CC5D72CF-4E94-4205-965F-7E303923505F}"/>
              </a:ext>
            </a:extLst>
          </p:cNvPr>
          <p:cNvSpPr txBox="1"/>
          <p:nvPr/>
        </p:nvSpPr>
        <p:spPr>
          <a:xfrm>
            <a:off x="8698449" y="2621141"/>
            <a:ext cx="884943" cy="1015663"/>
          </a:xfrm>
          <a:prstGeom prst="rect">
            <a:avLst/>
          </a:prstGeom>
          <a:noFill/>
        </p:spPr>
        <p:txBody>
          <a:bodyPr wrap="square" rtlCol="1">
            <a:spAutoFit/>
          </a:bodyPr>
          <a:lstStyle/>
          <a:p>
            <a:r>
              <a:rPr lang="he-IL" sz="6000" dirty="0">
                <a:solidFill>
                  <a:srgbClr val="FF0000"/>
                </a:solidFill>
                <a:latin typeface="Calibri" panose="020F0502020204030204" pitchFamily="34" charset="0"/>
                <a:cs typeface="Calibri" panose="020F0502020204030204" pitchFamily="34" charset="0"/>
              </a:rPr>
              <a:t>&lt;</a:t>
            </a:r>
          </a:p>
        </p:txBody>
      </p:sp>
      <p:sp>
        <p:nvSpPr>
          <p:cNvPr id="29" name="TextBox 28">
            <a:extLst>
              <a:ext uri="{FF2B5EF4-FFF2-40B4-BE49-F238E27FC236}">
                <a16:creationId xmlns:a16="http://schemas.microsoft.com/office/drawing/2014/main" id="{78D23AC5-B73D-4267-A233-798763AE853B}"/>
              </a:ext>
            </a:extLst>
          </p:cNvPr>
          <p:cNvSpPr txBox="1"/>
          <p:nvPr/>
        </p:nvSpPr>
        <p:spPr>
          <a:xfrm>
            <a:off x="6894063" y="5021109"/>
            <a:ext cx="884943" cy="1015663"/>
          </a:xfrm>
          <a:prstGeom prst="rect">
            <a:avLst/>
          </a:prstGeom>
          <a:noFill/>
        </p:spPr>
        <p:txBody>
          <a:bodyPr wrap="square" rtlCol="1">
            <a:spAutoFit/>
          </a:bodyPr>
          <a:lstStyle/>
          <a:p>
            <a:r>
              <a:rPr lang="he-IL" sz="6000" dirty="0">
                <a:solidFill>
                  <a:srgbClr val="FF0000"/>
                </a:solidFill>
                <a:latin typeface="Calibri" panose="020F0502020204030204" pitchFamily="34" charset="0"/>
                <a:cs typeface="Calibri" panose="020F0502020204030204" pitchFamily="34" charset="0"/>
              </a:rPr>
              <a:t>=</a:t>
            </a:r>
          </a:p>
        </p:txBody>
      </p:sp>
      <p:sp>
        <p:nvSpPr>
          <p:cNvPr id="30" name="TextBox 29">
            <a:extLst>
              <a:ext uri="{FF2B5EF4-FFF2-40B4-BE49-F238E27FC236}">
                <a16:creationId xmlns:a16="http://schemas.microsoft.com/office/drawing/2014/main" id="{EAFAC029-454B-4025-B0D1-BDF0CB4F951D}"/>
              </a:ext>
            </a:extLst>
          </p:cNvPr>
          <p:cNvSpPr txBox="1"/>
          <p:nvPr/>
        </p:nvSpPr>
        <p:spPr>
          <a:xfrm>
            <a:off x="2943204" y="2838051"/>
            <a:ext cx="884943" cy="1015663"/>
          </a:xfrm>
          <a:prstGeom prst="rect">
            <a:avLst/>
          </a:prstGeom>
          <a:noFill/>
        </p:spPr>
        <p:txBody>
          <a:bodyPr wrap="square" rtlCol="1">
            <a:spAutoFit/>
          </a:bodyPr>
          <a:lstStyle/>
          <a:p>
            <a:r>
              <a:rPr lang="he-IL" sz="6000" dirty="0">
                <a:solidFill>
                  <a:srgbClr val="FF0000"/>
                </a:solidFill>
                <a:latin typeface="Calibri" panose="020F0502020204030204" pitchFamily="34" charset="0"/>
                <a:cs typeface="Calibri" panose="020F0502020204030204" pitchFamily="34" charset="0"/>
              </a:rPr>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397ABCA-FED7-40F8-89B0-E24812F0221C}"/>
                  </a:ext>
                </a:extLst>
              </p:cNvPr>
              <p:cNvSpPr txBox="1"/>
              <p:nvPr/>
            </p:nvSpPr>
            <p:spPr>
              <a:xfrm>
                <a:off x="8107854" y="6227445"/>
                <a:ext cx="1490766"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b="0" i="1" smtClean="0">
                          <a:latin typeface="Cambria Math" panose="02040503050406030204" pitchFamily="18" charset="0"/>
                        </a:rPr>
                        <m:t>80</m:t>
                      </m:r>
                      <m:r>
                        <a:rPr lang="he-IL" b="0" i="1" smtClean="0">
                          <a:latin typeface="Cambria Math" panose="02040503050406030204" pitchFamily="18" charset="0"/>
                        </a:rPr>
                        <m:t>+</m:t>
                      </m:r>
                      <m:r>
                        <a:rPr lang="he-IL" b="0" i="1" smtClean="0">
                          <a:latin typeface="Cambria Math" panose="02040503050406030204" pitchFamily="18" charset="0"/>
                        </a:rPr>
                        <m:t>5</m:t>
                      </m:r>
                      <m:r>
                        <a:rPr lang="he-IL" b="0" i="1" smtClean="0">
                          <a:latin typeface="Cambria Math" panose="02040503050406030204" pitchFamily="18" charset="0"/>
                        </a:rPr>
                        <m:t>=</m:t>
                      </m:r>
                      <m:r>
                        <a:rPr lang="he-IL" b="0" i="1" smtClean="0">
                          <a:latin typeface="Cambria Math" panose="02040503050406030204" pitchFamily="18" charset="0"/>
                        </a:rPr>
                        <m:t>85</m:t>
                      </m:r>
                    </m:oMath>
                  </m:oMathPara>
                </a14:m>
                <a:endParaRPr lang="he-IL" dirty="0"/>
              </a:p>
            </p:txBody>
          </p:sp>
        </mc:Choice>
        <mc:Fallback xmlns="">
          <p:sp>
            <p:nvSpPr>
              <p:cNvPr id="4" name="TextBox 3">
                <a:extLst>
                  <a:ext uri="{FF2B5EF4-FFF2-40B4-BE49-F238E27FC236}">
                    <a16:creationId xmlns:a16="http://schemas.microsoft.com/office/drawing/2014/main" id="{C397ABCA-FED7-40F8-89B0-E24812F0221C}"/>
                  </a:ext>
                </a:extLst>
              </p:cNvPr>
              <p:cNvSpPr txBox="1">
                <a:spLocks noRot="1" noChangeAspect="1" noMove="1" noResize="1" noEditPoints="1" noAdjustHandles="1" noChangeArrowheads="1" noChangeShapeType="1" noTextEdit="1"/>
              </p:cNvSpPr>
              <p:nvPr/>
            </p:nvSpPr>
            <p:spPr>
              <a:xfrm>
                <a:off x="8107854" y="6227445"/>
                <a:ext cx="1490766" cy="369332"/>
              </a:xfrm>
              <a:prstGeom prst="rect">
                <a:avLst/>
              </a:prstGeom>
              <a:blipFill>
                <a:blip r:embed="rId10"/>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24E821F-F376-4048-8C33-AC8CE5BCF34B}"/>
                  </a:ext>
                </a:extLst>
              </p:cNvPr>
              <p:cNvSpPr txBox="1"/>
              <p:nvPr/>
            </p:nvSpPr>
            <p:spPr>
              <a:xfrm>
                <a:off x="4312985" y="6242669"/>
                <a:ext cx="2515445"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b="0" i="1" smtClean="0">
                          <a:latin typeface="Cambria Math" panose="02040503050406030204" pitchFamily="18" charset="0"/>
                        </a:rPr>
                        <m:t>40</m:t>
                      </m:r>
                      <m:r>
                        <a:rPr lang="he-IL" b="0" i="1" smtClean="0">
                          <a:latin typeface="Cambria Math" panose="02040503050406030204" pitchFamily="18" charset="0"/>
                        </a:rPr>
                        <m:t>+</m:t>
                      </m:r>
                      <m:r>
                        <a:rPr lang="he-IL" b="0" i="1" smtClean="0">
                          <a:latin typeface="Cambria Math" panose="02040503050406030204" pitchFamily="18" charset="0"/>
                        </a:rPr>
                        <m:t>10</m:t>
                      </m:r>
                      <m:r>
                        <a:rPr lang="he-IL" b="0" i="1" smtClean="0">
                          <a:latin typeface="Cambria Math" panose="02040503050406030204" pitchFamily="18" charset="0"/>
                        </a:rPr>
                        <m:t>+</m:t>
                      </m:r>
                      <m:r>
                        <a:rPr lang="he-IL" b="0" i="1" smtClean="0">
                          <a:latin typeface="Cambria Math" panose="02040503050406030204" pitchFamily="18" charset="0"/>
                        </a:rPr>
                        <m:t>30</m:t>
                      </m:r>
                      <m:r>
                        <a:rPr lang="he-IL" b="0" i="1" smtClean="0">
                          <a:latin typeface="Cambria Math" panose="02040503050406030204" pitchFamily="18" charset="0"/>
                        </a:rPr>
                        <m:t>+</m:t>
                      </m:r>
                      <m:r>
                        <a:rPr lang="he-IL" b="0" i="1" smtClean="0">
                          <a:latin typeface="Cambria Math" panose="02040503050406030204" pitchFamily="18" charset="0"/>
                        </a:rPr>
                        <m:t>5</m:t>
                      </m:r>
                      <m:r>
                        <a:rPr lang="he-IL" b="0" i="1" smtClean="0">
                          <a:latin typeface="Cambria Math" panose="02040503050406030204" pitchFamily="18" charset="0"/>
                        </a:rPr>
                        <m:t>=</m:t>
                      </m:r>
                      <m:r>
                        <a:rPr lang="he-IL" b="0" i="1" smtClean="0">
                          <a:latin typeface="Cambria Math" panose="02040503050406030204" pitchFamily="18" charset="0"/>
                        </a:rPr>
                        <m:t>85</m:t>
                      </m:r>
                    </m:oMath>
                  </m:oMathPara>
                </a14:m>
                <a:endParaRPr lang="he-IL" dirty="0"/>
              </a:p>
            </p:txBody>
          </p:sp>
        </mc:Choice>
        <mc:Fallback xmlns="">
          <p:sp>
            <p:nvSpPr>
              <p:cNvPr id="31" name="TextBox 30">
                <a:extLst>
                  <a:ext uri="{FF2B5EF4-FFF2-40B4-BE49-F238E27FC236}">
                    <a16:creationId xmlns:a16="http://schemas.microsoft.com/office/drawing/2014/main" id="{424E821F-F376-4048-8C33-AC8CE5BCF34B}"/>
                  </a:ext>
                </a:extLst>
              </p:cNvPr>
              <p:cNvSpPr txBox="1">
                <a:spLocks noRot="1" noChangeAspect="1" noMove="1" noResize="1" noEditPoints="1" noAdjustHandles="1" noChangeArrowheads="1" noChangeShapeType="1" noTextEdit="1"/>
              </p:cNvSpPr>
              <p:nvPr/>
            </p:nvSpPr>
            <p:spPr>
              <a:xfrm>
                <a:off x="4312985" y="6242669"/>
                <a:ext cx="2515445" cy="369332"/>
              </a:xfrm>
              <a:prstGeom prst="rect">
                <a:avLst/>
              </a:prstGeom>
              <a:blipFill>
                <a:blip r:embed="rId11"/>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419985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0" grpId="0"/>
      <p:bldP spid="4"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3B2ED3-0CF0-4D8D-902E-247F5E8B87DA}"/>
              </a:ext>
            </a:extLst>
          </p:cNvPr>
          <p:cNvSpPr>
            <a:spLocks noGrp="1"/>
          </p:cNvSpPr>
          <p:nvPr>
            <p:ph type="title"/>
          </p:nvPr>
        </p:nvSpPr>
        <p:spPr/>
        <p:txBody>
          <a:bodyPr/>
          <a:lstStyle/>
          <a:p>
            <a:r>
              <a:rPr lang="he-IL" dirty="0"/>
              <a:t>צירופי אותיות לכתיבת מספרים</a:t>
            </a:r>
          </a:p>
        </p:txBody>
      </p:sp>
      <p:sp>
        <p:nvSpPr>
          <p:cNvPr id="4" name="TextBox 3">
            <a:extLst>
              <a:ext uri="{FF2B5EF4-FFF2-40B4-BE49-F238E27FC236}">
                <a16:creationId xmlns:a16="http://schemas.microsoft.com/office/drawing/2014/main" id="{C9785A86-9F5B-43BA-B6E2-738DC8C520FB}"/>
              </a:ext>
            </a:extLst>
          </p:cNvPr>
          <p:cNvSpPr txBox="1"/>
          <p:nvPr/>
        </p:nvSpPr>
        <p:spPr>
          <a:xfrm>
            <a:off x="179882" y="1918457"/>
            <a:ext cx="7224450" cy="1569660"/>
          </a:xfrm>
          <a:prstGeom prst="rect">
            <a:avLst/>
          </a:prstGeom>
          <a:noFill/>
        </p:spPr>
        <p:txBody>
          <a:bodyPr wrap="square" rtlCol="1">
            <a:spAutoFit/>
          </a:bodyPr>
          <a:lstStyle/>
          <a:p>
            <a:pPr algn="r" rtl="1"/>
            <a:r>
              <a:rPr lang="he-IL" sz="3200" dirty="0"/>
              <a:t> </a:t>
            </a:r>
            <a:br>
              <a:rPr lang="he-IL" sz="3200" dirty="0"/>
            </a:br>
            <a:r>
              <a:rPr lang="he-IL" sz="3200" dirty="0">
                <a:latin typeface="Calibri" panose="020F0502020204030204" pitchFamily="34" charset="0"/>
                <a:cs typeface="Calibri" panose="020F0502020204030204" pitchFamily="34" charset="0"/>
              </a:rPr>
              <a:t>לא לכל מספר יש אות המייצגת את ערכו ולכן משתמשים בצירוף אותיות. למשל: יא, </a:t>
            </a:r>
            <a:r>
              <a:rPr lang="he-IL" sz="3200" dirty="0" err="1">
                <a:latin typeface="Calibri" panose="020F0502020204030204" pitchFamily="34" charset="0"/>
                <a:cs typeface="Calibri" panose="020F0502020204030204" pitchFamily="34" charset="0"/>
              </a:rPr>
              <a:t>כח</a:t>
            </a:r>
            <a:r>
              <a:rPr lang="he-IL" sz="3200" dirty="0">
                <a:latin typeface="Calibri" panose="020F0502020204030204" pitchFamily="34" charset="0"/>
                <a:cs typeface="Calibri" panose="020F0502020204030204" pitchFamily="34" charset="0"/>
              </a:rPr>
              <a:t>, </a:t>
            </a:r>
            <a:r>
              <a:rPr lang="he-IL" sz="3200" dirty="0" err="1">
                <a:latin typeface="Calibri" panose="020F0502020204030204" pitchFamily="34" charset="0"/>
                <a:cs typeface="Calibri" panose="020F0502020204030204" pitchFamily="34" charset="0"/>
              </a:rPr>
              <a:t>תריג</a:t>
            </a:r>
            <a:r>
              <a:rPr lang="he-IL" sz="3200" dirty="0">
                <a:latin typeface="Calibri" panose="020F0502020204030204" pitchFamily="34" charset="0"/>
                <a:cs typeface="Calibri" panose="020F0502020204030204" pitchFamily="34" charset="0"/>
              </a:rPr>
              <a:t> </a:t>
            </a:r>
          </a:p>
        </p:txBody>
      </p:sp>
      <p:graphicFrame>
        <p:nvGraphicFramePr>
          <p:cNvPr id="13" name="טבלה 12">
            <a:extLst>
              <a:ext uri="{FF2B5EF4-FFF2-40B4-BE49-F238E27FC236}">
                <a16:creationId xmlns:a16="http://schemas.microsoft.com/office/drawing/2014/main" id="{7C9BCF00-E0EA-4C49-83A6-3CF7E52DBBFA}"/>
              </a:ext>
            </a:extLst>
          </p:cNvPr>
          <p:cNvGraphicFramePr>
            <a:graphicFrameLocks noGrp="1"/>
          </p:cNvGraphicFramePr>
          <p:nvPr>
            <p:extLst>
              <p:ext uri="{D42A27DB-BD31-4B8C-83A1-F6EECF244321}">
                <p14:modId xmlns:p14="http://schemas.microsoft.com/office/powerpoint/2010/main" val="1478522332"/>
              </p:ext>
            </p:extLst>
          </p:nvPr>
        </p:nvGraphicFramePr>
        <p:xfrm>
          <a:off x="8020593" y="1836234"/>
          <a:ext cx="3799440" cy="4358640"/>
        </p:xfrm>
        <a:graphic>
          <a:graphicData uri="http://schemas.openxmlformats.org/drawingml/2006/table">
            <a:tbl>
              <a:tblPr rtl="1" firstRow="1" bandRow="1">
                <a:tableStyleId>{5C22544A-7EE6-4342-B048-85BDC9FD1C3A}</a:tableStyleId>
              </a:tblPr>
              <a:tblGrid>
                <a:gridCol w="1248000">
                  <a:extLst>
                    <a:ext uri="{9D8B030D-6E8A-4147-A177-3AD203B41FA5}">
                      <a16:colId xmlns:a16="http://schemas.microsoft.com/office/drawing/2014/main" val="3593062614"/>
                    </a:ext>
                  </a:extLst>
                </a:gridCol>
                <a:gridCol w="1248000">
                  <a:extLst>
                    <a:ext uri="{9D8B030D-6E8A-4147-A177-3AD203B41FA5}">
                      <a16:colId xmlns:a16="http://schemas.microsoft.com/office/drawing/2014/main" val="800115813"/>
                    </a:ext>
                  </a:extLst>
                </a:gridCol>
                <a:gridCol w="1303440">
                  <a:extLst>
                    <a:ext uri="{9D8B030D-6E8A-4147-A177-3AD203B41FA5}">
                      <a16:colId xmlns:a16="http://schemas.microsoft.com/office/drawing/2014/main" val="3573003018"/>
                    </a:ext>
                  </a:extLst>
                </a:gridCol>
              </a:tblGrid>
              <a:tr h="4356332">
                <a:tc>
                  <a:txBody>
                    <a:bodyPr/>
                    <a:lstStyle/>
                    <a:p>
                      <a:pPr algn="ctr" rtl="1"/>
                      <a:r>
                        <a:rPr lang="he-IL" sz="2800" dirty="0">
                          <a:latin typeface="+mn-lt"/>
                        </a:rPr>
                        <a:t>א=1</a:t>
                      </a:r>
                    </a:p>
                    <a:p>
                      <a:pPr algn="ctr" rtl="1"/>
                      <a:r>
                        <a:rPr lang="he-IL" sz="2800" dirty="0">
                          <a:latin typeface="+mn-lt"/>
                        </a:rPr>
                        <a:t>ב=2</a:t>
                      </a:r>
                    </a:p>
                    <a:p>
                      <a:pPr algn="ctr" rtl="1"/>
                      <a:r>
                        <a:rPr lang="he-IL" sz="2800" dirty="0">
                          <a:latin typeface="+mn-lt"/>
                        </a:rPr>
                        <a:t>ג=3</a:t>
                      </a:r>
                    </a:p>
                    <a:p>
                      <a:pPr algn="ctr" rtl="1"/>
                      <a:r>
                        <a:rPr lang="he-IL" sz="2800" dirty="0">
                          <a:latin typeface="+mn-lt"/>
                        </a:rPr>
                        <a:t>ד=4</a:t>
                      </a:r>
                    </a:p>
                    <a:p>
                      <a:pPr algn="ctr" rtl="1"/>
                      <a:r>
                        <a:rPr lang="he-IL" sz="2800" dirty="0">
                          <a:latin typeface="+mn-lt"/>
                        </a:rPr>
                        <a:t>ה=5</a:t>
                      </a:r>
                    </a:p>
                    <a:p>
                      <a:pPr algn="ctr" rtl="1"/>
                      <a:r>
                        <a:rPr lang="he-IL" sz="2800" dirty="0">
                          <a:latin typeface="+mn-lt"/>
                        </a:rPr>
                        <a:t>ו=6</a:t>
                      </a:r>
                    </a:p>
                    <a:p>
                      <a:pPr algn="ctr" rtl="1"/>
                      <a:r>
                        <a:rPr lang="he-IL" sz="2800" dirty="0">
                          <a:latin typeface="+mn-lt"/>
                        </a:rPr>
                        <a:t>ז=7</a:t>
                      </a:r>
                    </a:p>
                    <a:p>
                      <a:pPr algn="ctr" rtl="1"/>
                      <a:r>
                        <a:rPr lang="he-IL" sz="2800" dirty="0">
                          <a:latin typeface="+mn-lt"/>
                        </a:rPr>
                        <a:t>ח=8</a:t>
                      </a:r>
                    </a:p>
                    <a:p>
                      <a:pPr algn="ctr" rtl="1"/>
                      <a:r>
                        <a:rPr lang="he-IL" sz="2800" dirty="0">
                          <a:latin typeface="+mn-lt"/>
                        </a:rPr>
                        <a:t>ט=9</a:t>
                      </a:r>
                    </a:p>
                  </a:txBody>
                  <a:tcPr/>
                </a:tc>
                <a:tc>
                  <a:txBody>
                    <a:bodyPr/>
                    <a:lstStyle/>
                    <a:p>
                      <a:pPr algn="ctr" rtl="1"/>
                      <a:r>
                        <a:rPr lang="he-IL" sz="2800" dirty="0">
                          <a:latin typeface="+mn-lt"/>
                        </a:rPr>
                        <a:t>י=10</a:t>
                      </a:r>
                    </a:p>
                    <a:p>
                      <a:pPr algn="ctr" rtl="1"/>
                      <a:r>
                        <a:rPr lang="he-IL" sz="2800" dirty="0">
                          <a:latin typeface="+mn-lt"/>
                        </a:rPr>
                        <a:t>כ=20</a:t>
                      </a:r>
                    </a:p>
                    <a:p>
                      <a:pPr algn="ctr" rtl="1"/>
                      <a:r>
                        <a:rPr lang="he-IL" sz="2800" dirty="0">
                          <a:latin typeface="+mn-lt"/>
                        </a:rPr>
                        <a:t>ל=30</a:t>
                      </a:r>
                    </a:p>
                    <a:p>
                      <a:pPr algn="ctr" rtl="1"/>
                      <a:r>
                        <a:rPr lang="he-IL" sz="2800" dirty="0">
                          <a:latin typeface="+mn-lt"/>
                        </a:rPr>
                        <a:t>מ=40</a:t>
                      </a:r>
                    </a:p>
                    <a:p>
                      <a:pPr algn="ctr" rtl="1"/>
                      <a:r>
                        <a:rPr lang="he-IL" sz="2800" dirty="0">
                          <a:latin typeface="+mn-lt"/>
                        </a:rPr>
                        <a:t>נ=50</a:t>
                      </a:r>
                    </a:p>
                    <a:p>
                      <a:pPr algn="ctr" rtl="1"/>
                      <a:r>
                        <a:rPr lang="he-IL" sz="2800" dirty="0">
                          <a:latin typeface="+mn-lt"/>
                        </a:rPr>
                        <a:t>ס=60</a:t>
                      </a:r>
                    </a:p>
                    <a:p>
                      <a:pPr algn="ctr" rtl="1"/>
                      <a:r>
                        <a:rPr lang="he-IL" sz="2800" dirty="0">
                          <a:latin typeface="+mn-lt"/>
                        </a:rPr>
                        <a:t>ע=70</a:t>
                      </a:r>
                    </a:p>
                    <a:p>
                      <a:pPr algn="ctr" rtl="1"/>
                      <a:r>
                        <a:rPr lang="he-IL" sz="2800" dirty="0">
                          <a:latin typeface="+mn-lt"/>
                        </a:rPr>
                        <a:t>פ=80</a:t>
                      </a:r>
                    </a:p>
                    <a:p>
                      <a:pPr algn="ctr" rtl="1"/>
                      <a:r>
                        <a:rPr lang="he-IL" sz="2800" dirty="0">
                          <a:latin typeface="+mn-lt"/>
                        </a:rPr>
                        <a:t>צ=90</a:t>
                      </a:r>
                    </a:p>
                    <a:p>
                      <a:pPr algn="ctr" rtl="1"/>
                      <a:endParaRPr lang="he-IL" sz="2800" dirty="0">
                        <a:latin typeface="+mn-lt"/>
                      </a:endParaRPr>
                    </a:p>
                  </a:txBody>
                  <a:tcPr>
                    <a:solidFill>
                      <a:schemeClr val="accent2"/>
                    </a:solidFill>
                  </a:tcPr>
                </a:tc>
                <a:tc>
                  <a:txBody>
                    <a:bodyPr/>
                    <a:lstStyle/>
                    <a:p>
                      <a:pPr rtl="1"/>
                      <a:r>
                        <a:rPr lang="he-IL" sz="2800" dirty="0">
                          <a:latin typeface="+mn-lt"/>
                        </a:rPr>
                        <a:t>ק=100</a:t>
                      </a:r>
                    </a:p>
                    <a:p>
                      <a:pPr rtl="1"/>
                      <a:r>
                        <a:rPr lang="he-IL" sz="2800" dirty="0">
                          <a:latin typeface="+mn-lt"/>
                        </a:rPr>
                        <a:t>ר=200</a:t>
                      </a:r>
                    </a:p>
                    <a:p>
                      <a:pPr rtl="1"/>
                      <a:r>
                        <a:rPr lang="he-IL" sz="2800" dirty="0">
                          <a:latin typeface="+mn-lt"/>
                        </a:rPr>
                        <a:t>ש=300</a:t>
                      </a:r>
                    </a:p>
                    <a:p>
                      <a:pPr rtl="1"/>
                      <a:r>
                        <a:rPr lang="he-IL" sz="2800" dirty="0">
                          <a:latin typeface="+mn-lt"/>
                        </a:rPr>
                        <a:t>ת=400</a:t>
                      </a:r>
                    </a:p>
                  </a:txBody>
                  <a:tcPr>
                    <a:solidFill>
                      <a:schemeClr val="accent3"/>
                    </a:solidFill>
                  </a:tcPr>
                </a:tc>
                <a:extLst>
                  <a:ext uri="{0D108BD9-81ED-4DB2-BD59-A6C34878D82A}">
                    <a16:rowId xmlns:a16="http://schemas.microsoft.com/office/drawing/2014/main" val="3330348320"/>
                  </a:ext>
                </a:extLst>
              </a:tr>
            </a:tbl>
          </a:graphicData>
        </a:graphic>
      </p:graphicFrame>
      <p:sp>
        <p:nvSpPr>
          <p:cNvPr id="19" name="TextBox 18">
            <a:extLst>
              <a:ext uri="{FF2B5EF4-FFF2-40B4-BE49-F238E27FC236}">
                <a16:creationId xmlns:a16="http://schemas.microsoft.com/office/drawing/2014/main" id="{D717761E-5B4D-40B0-B664-7CD5ADC505E4}"/>
              </a:ext>
            </a:extLst>
          </p:cNvPr>
          <p:cNvSpPr txBox="1"/>
          <p:nvPr/>
        </p:nvSpPr>
        <p:spPr>
          <a:xfrm>
            <a:off x="63836" y="3970938"/>
            <a:ext cx="7370640" cy="1569660"/>
          </a:xfrm>
          <a:prstGeom prst="rect">
            <a:avLst/>
          </a:prstGeom>
          <a:noFill/>
        </p:spPr>
        <p:txBody>
          <a:bodyPr wrap="square" rtlCol="1">
            <a:spAutoFit/>
          </a:bodyPr>
          <a:lstStyle/>
          <a:p>
            <a:pPr algn="r" rtl="1"/>
            <a:r>
              <a:rPr lang="he-IL" sz="3200" dirty="0">
                <a:latin typeface="Calibri" panose="020F0502020204030204" pitchFamily="34" charset="0"/>
                <a:cs typeface="Calibri" panose="020F0502020204030204" pitchFamily="34" charset="0"/>
              </a:rPr>
              <a:t>בצירופי אותיות משתמשים בעיקר למספור סעיפים. למשל: במבחן, בלוח השנה העברי, בפרקים ופסוקים בתנ"ך.</a:t>
            </a:r>
          </a:p>
        </p:txBody>
      </p:sp>
      <p:pic>
        <p:nvPicPr>
          <p:cNvPr id="20" name="Picture 4" descr="קובץ:Adar79.jpg – ויקיפדיה">
            <a:extLst>
              <a:ext uri="{FF2B5EF4-FFF2-40B4-BE49-F238E27FC236}">
                <a16:creationId xmlns:a16="http://schemas.microsoft.com/office/drawing/2014/main" id="{F5C15A16-36C9-407E-A58F-D398762C793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742607" y="2338135"/>
            <a:ext cx="4415702" cy="2917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22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22" presetClass="exit" presetSubtype="4" fill="hold" nodeType="withEffect">
                                  <p:stCondLst>
                                    <p:cond delay="0"/>
                                  </p:stCondLst>
                                  <p:childTnLst>
                                    <p:animEffect transition="out" filter="wipe(down)">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3B2ED3-0CF0-4D8D-902E-247F5E8B87DA}"/>
              </a:ext>
            </a:extLst>
          </p:cNvPr>
          <p:cNvSpPr>
            <a:spLocks noGrp="1"/>
          </p:cNvSpPr>
          <p:nvPr>
            <p:ph type="title"/>
          </p:nvPr>
        </p:nvSpPr>
        <p:spPr/>
        <p:txBody>
          <a:bodyPr/>
          <a:lstStyle/>
          <a:p>
            <a:r>
              <a:rPr lang="he-IL" dirty="0"/>
              <a:t>צירופי אותיות לכתיבת מספרים</a:t>
            </a:r>
          </a:p>
        </p:txBody>
      </p:sp>
      <p:sp>
        <p:nvSpPr>
          <p:cNvPr id="4" name="TextBox 3">
            <a:extLst>
              <a:ext uri="{FF2B5EF4-FFF2-40B4-BE49-F238E27FC236}">
                <a16:creationId xmlns:a16="http://schemas.microsoft.com/office/drawing/2014/main" id="{C9785A86-9F5B-43BA-B6E2-738DC8C520FB}"/>
              </a:ext>
            </a:extLst>
          </p:cNvPr>
          <p:cNvSpPr txBox="1"/>
          <p:nvPr/>
        </p:nvSpPr>
        <p:spPr>
          <a:xfrm>
            <a:off x="-280121" y="1547756"/>
            <a:ext cx="11809265" cy="923330"/>
          </a:xfrm>
          <a:prstGeom prst="rect">
            <a:avLst/>
          </a:prstGeom>
          <a:noFill/>
        </p:spPr>
        <p:txBody>
          <a:bodyPr wrap="square" rtlCol="1">
            <a:spAutoFit/>
          </a:bodyPr>
          <a:lstStyle/>
          <a:p>
            <a:pPr algn="r"/>
            <a:r>
              <a:rPr lang="he-IL" dirty="0"/>
              <a:t> </a:t>
            </a:r>
            <a:br>
              <a:rPr lang="he-IL" sz="3600" dirty="0">
                <a:latin typeface="Calibri" panose="020F0502020204030204" pitchFamily="34" charset="0"/>
                <a:cs typeface="Calibri" panose="020F0502020204030204" pitchFamily="34" charset="0"/>
              </a:rPr>
            </a:br>
            <a:r>
              <a:rPr lang="he-IL" sz="3600" dirty="0">
                <a:latin typeface="Calibri" panose="020F0502020204030204" pitchFamily="34" charset="0"/>
                <a:cs typeface="Calibri" panose="020F0502020204030204" pitchFamily="34" charset="0"/>
              </a:rPr>
              <a:t>אז כיצד מייצגים בגימטרייה את המספרים 11, 37 </a:t>
            </a:r>
            <a:r>
              <a:rPr lang="he-IL" sz="3600" dirty="0" err="1">
                <a:latin typeface="Calibri" panose="020F0502020204030204" pitchFamily="34" charset="0"/>
                <a:cs typeface="Calibri" panose="020F0502020204030204" pitchFamily="34" charset="0"/>
              </a:rPr>
              <a:t>וכו</a:t>
            </a:r>
            <a:r>
              <a:rPr lang="he-IL" sz="3600" dirty="0">
                <a:latin typeface="Calibri" panose="020F0502020204030204" pitchFamily="34" charset="0"/>
                <a:cs typeface="Calibri" panose="020F0502020204030204" pitchFamily="34" charset="0"/>
              </a:rPr>
              <a:t>'</a:t>
            </a:r>
            <a:r>
              <a:rPr lang="he-IL" sz="3200" dirty="0"/>
              <a:t>?</a:t>
            </a:r>
            <a:r>
              <a:rPr lang="en-US" sz="3200" dirty="0"/>
              <a:t> </a:t>
            </a:r>
          </a:p>
        </p:txBody>
      </p:sp>
      <p:sp>
        <p:nvSpPr>
          <p:cNvPr id="5" name="TextBox 4">
            <a:extLst>
              <a:ext uri="{FF2B5EF4-FFF2-40B4-BE49-F238E27FC236}">
                <a16:creationId xmlns:a16="http://schemas.microsoft.com/office/drawing/2014/main" id="{FD77EC50-37F2-4E16-B002-00125B28E5A9}"/>
              </a:ext>
            </a:extLst>
          </p:cNvPr>
          <p:cNvSpPr txBox="1"/>
          <p:nvPr/>
        </p:nvSpPr>
        <p:spPr>
          <a:xfrm>
            <a:off x="67890" y="4709660"/>
            <a:ext cx="9448800" cy="646331"/>
          </a:xfrm>
          <a:prstGeom prst="rect">
            <a:avLst/>
          </a:prstGeom>
          <a:noFill/>
        </p:spPr>
        <p:txBody>
          <a:bodyPr wrap="square" rtlCol="1">
            <a:spAutoFit/>
          </a:bodyPr>
          <a:lstStyle/>
          <a:p>
            <a:pPr algn="r"/>
            <a:r>
              <a:rPr lang="he-IL" sz="3600" dirty="0">
                <a:latin typeface="Calibri" panose="020F0502020204030204" pitchFamily="34" charset="0"/>
                <a:cs typeface="Calibri" panose="020F0502020204030204" pitchFamily="34" charset="0"/>
              </a:rPr>
              <a:t>צירוף האותיות המתאים למספר </a:t>
            </a:r>
            <a:r>
              <a:rPr lang="he-IL" sz="3200" dirty="0"/>
              <a:t>37</a:t>
            </a:r>
          </a:p>
        </p:txBody>
      </p:sp>
      <p:sp>
        <p:nvSpPr>
          <p:cNvPr id="7" name="חץ: ימינה 6">
            <a:extLst>
              <a:ext uri="{FF2B5EF4-FFF2-40B4-BE49-F238E27FC236}">
                <a16:creationId xmlns:a16="http://schemas.microsoft.com/office/drawing/2014/main" id="{C44EF067-D28A-427A-8B71-88B7872E7CDF}"/>
              </a:ext>
            </a:extLst>
          </p:cNvPr>
          <p:cNvSpPr/>
          <p:nvPr/>
        </p:nvSpPr>
        <p:spPr>
          <a:xfrm rot="10800000">
            <a:off x="6186486" y="3621560"/>
            <a:ext cx="1314450" cy="475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a:extLst>
              <a:ext uri="{FF2B5EF4-FFF2-40B4-BE49-F238E27FC236}">
                <a16:creationId xmlns:a16="http://schemas.microsoft.com/office/drawing/2014/main" id="{C0A6B18E-8334-4C90-89BC-AB1EF0EF15D4}"/>
              </a:ext>
            </a:extLst>
          </p:cNvPr>
          <p:cNvSpPr txBox="1"/>
          <p:nvPr/>
        </p:nvSpPr>
        <p:spPr>
          <a:xfrm>
            <a:off x="5153025" y="3567050"/>
            <a:ext cx="942975" cy="584775"/>
          </a:xfrm>
          <a:prstGeom prst="rect">
            <a:avLst/>
          </a:prstGeom>
          <a:noFill/>
        </p:spPr>
        <p:txBody>
          <a:bodyPr wrap="square" rtlCol="1">
            <a:spAutoFit/>
          </a:bodyPr>
          <a:lstStyle/>
          <a:p>
            <a:r>
              <a:rPr lang="he-IL" sz="3200" dirty="0"/>
              <a:t>יא</a:t>
            </a:r>
          </a:p>
        </p:txBody>
      </p:sp>
      <p:sp>
        <p:nvSpPr>
          <p:cNvPr id="9" name="TextBox 8">
            <a:extLst>
              <a:ext uri="{FF2B5EF4-FFF2-40B4-BE49-F238E27FC236}">
                <a16:creationId xmlns:a16="http://schemas.microsoft.com/office/drawing/2014/main" id="{A4D6284F-E013-43A6-8FB6-6DCEB336F6E2}"/>
              </a:ext>
            </a:extLst>
          </p:cNvPr>
          <p:cNvSpPr txBox="1"/>
          <p:nvPr/>
        </p:nvSpPr>
        <p:spPr>
          <a:xfrm>
            <a:off x="7600947" y="3398731"/>
            <a:ext cx="1440657" cy="1077218"/>
          </a:xfrm>
          <a:prstGeom prst="rect">
            <a:avLst/>
          </a:prstGeom>
          <a:noFill/>
        </p:spPr>
        <p:txBody>
          <a:bodyPr wrap="square" rtlCol="1">
            <a:spAutoFit/>
          </a:bodyPr>
          <a:lstStyle/>
          <a:p>
            <a:pPr algn="r"/>
            <a:r>
              <a:rPr lang="he-IL" sz="3200" dirty="0"/>
              <a:t>10 = י</a:t>
            </a:r>
          </a:p>
          <a:p>
            <a:pPr algn="r"/>
            <a:r>
              <a:rPr lang="he-IL" sz="3200" dirty="0"/>
              <a:t> 1 = א</a:t>
            </a:r>
          </a:p>
        </p:txBody>
      </p:sp>
      <p:sp>
        <p:nvSpPr>
          <p:cNvPr id="14" name="TextBox 13">
            <a:extLst>
              <a:ext uri="{FF2B5EF4-FFF2-40B4-BE49-F238E27FC236}">
                <a16:creationId xmlns:a16="http://schemas.microsoft.com/office/drawing/2014/main" id="{19A14C6E-2B8D-4B82-9448-F6CF796ED0C6}"/>
              </a:ext>
            </a:extLst>
          </p:cNvPr>
          <p:cNvSpPr txBox="1"/>
          <p:nvPr/>
        </p:nvSpPr>
        <p:spPr>
          <a:xfrm>
            <a:off x="-1259812" y="2685710"/>
            <a:ext cx="10694840" cy="646331"/>
          </a:xfrm>
          <a:prstGeom prst="rect">
            <a:avLst/>
          </a:prstGeom>
          <a:noFill/>
        </p:spPr>
        <p:txBody>
          <a:bodyPr wrap="square" rtlCol="1">
            <a:spAutoFit/>
          </a:bodyPr>
          <a:lstStyle/>
          <a:p>
            <a:pPr algn="r"/>
            <a:r>
              <a:rPr lang="he-IL" sz="3600" dirty="0">
                <a:latin typeface="Calibri" panose="020F0502020204030204" pitchFamily="34" charset="0"/>
                <a:cs typeface="Calibri" panose="020F0502020204030204" pitchFamily="34" charset="0"/>
              </a:rPr>
              <a:t>צירוף האותיות המתאים למספר </a:t>
            </a:r>
            <a:r>
              <a:rPr lang="he-IL" sz="3200" dirty="0"/>
              <a:t>11</a:t>
            </a:r>
          </a:p>
        </p:txBody>
      </p:sp>
      <p:sp>
        <p:nvSpPr>
          <p:cNvPr id="16" name="חץ: ימינה 15">
            <a:extLst>
              <a:ext uri="{FF2B5EF4-FFF2-40B4-BE49-F238E27FC236}">
                <a16:creationId xmlns:a16="http://schemas.microsoft.com/office/drawing/2014/main" id="{481D9D84-020D-49B5-B319-A14DAE97E775}"/>
              </a:ext>
            </a:extLst>
          </p:cNvPr>
          <p:cNvSpPr/>
          <p:nvPr/>
        </p:nvSpPr>
        <p:spPr>
          <a:xfrm rot="10800000">
            <a:off x="6297214" y="5591000"/>
            <a:ext cx="1314450" cy="475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TextBox 16">
            <a:extLst>
              <a:ext uri="{FF2B5EF4-FFF2-40B4-BE49-F238E27FC236}">
                <a16:creationId xmlns:a16="http://schemas.microsoft.com/office/drawing/2014/main" id="{643772E5-DC53-479B-94CA-A04F9203668A}"/>
              </a:ext>
            </a:extLst>
          </p:cNvPr>
          <p:cNvSpPr txBox="1"/>
          <p:nvPr/>
        </p:nvSpPr>
        <p:spPr>
          <a:xfrm>
            <a:off x="5263753" y="5536490"/>
            <a:ext cx="942975" cy="584775"/>
          </a:xfrm>
          <a:prstGeom prst="rect">
            <a:avLst/>
          </a:prstGeom>
          <a:noFill/>
        </p:spPr>
        <p:txBody>
          <a:bodyPr wrap="square" rtlCol="1">
            <a:spAutoFit/>
          </a:bodyPr>
          <a:lstStyle/>
          <a:p>
            <a:r>
              <a:rPr lang="he-IL" sz="3200" dirty="0" err="1"/>
              <a:t>לז</a:t>
            </a:r>
            <a:endParaRPr lang="he-IL" sz="3200" dirty="0"/>
          </a:p>
        </p:txBody>
      </p:sp>
      <p:sp>
        <p:nvSpPr>
          <p:cNvPr id="18" name="TextBox 17">
            <a:extLst>
              <a:ext uri="{FF2B5EF4-FFF2-40B4-BE49-F238E27FC236}">
                <a16:creationId xmlns:a16="http://schemas.microsoft.com/office/drawing/2014/main" id="{9A5CC6F4-0D69-43E9-87A4-5EB251DC0F3E}"/>
              </a:ext>
            </a:extLst>
          </p:cNvPr>
          <p:cNvSpPr txBox="1"/>
          <p:nvPr/>
        </p:nvSpPr>
        <p:spPr>
          <a:xfrm>
            <a:off x="7711675" y="5368171"/>
            <a:ext cx="1440657" cy="1077218"/>
          </a:xfrm>
          <a:prstGeom prst="rect">
            <a:avLst/>
          </a:prstGeom>
          <a:noFill/>
        </p:spPr>
        <p:txBody>
          <a:bodyPr wrap="square" rtlCol="1">
            <a:spAutoFit/>
          </a:bodyPr>
          <a:lstStyle/>
          <a:p>
            <a:pPr algn="r"/>
            <a:r>
              <a:rPr lang="he-IL" sz="3200" dirty="0"/>
              <a:t>30 = ל</a:t>
            </a:r>
          </a:p>
          <a:p>
            <a:pPr algn="r"/>
            <a:r>
              <a:rPr lang="he-IL" sz="3200" dirty="0"/>
              <a:t> 7 = ז</a:t>
            </a:r>
          </a:p>
        </p:txBody>
      </p:sp>
    </p:spTree>
    <p:extLst>
      <p:ext uri="{BB962C8B-B14F-4D97-AF65-F5344CB8AC3E}">
        <p14:creationId xmlns:p14="http://schemas.microsoft.com/office/powerpoint/2010/main" val="205488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1"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righ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7" grpId="1" animBg="1"/>
      <p:bldP spid="8" grpId="0"/>
      <p:bldP spid="9" grpId="0"/>
      <p:bldP spid="14" grpId="0"/>
      <p:bldP spid="16" grpId="0" animBg="1"/>
      <p:bldP spid="16" grpId="1" animBg="1"/>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C84E1F-7F5A-4A50-B35A-0B7410DA2CEB}"/>
              </a:ext>
            </a:extLst>
          </p:cNvPr>
          <p:cNvSpPr>
            <a:spLocks noGrp="1"/>
          </p:cNvSpPr>
          <p:nvPr>
            <p:ph type="title"/>
          </p:nvPr>
        </p:nvSpPr>
        <p:spPr>
          <a:xfrm>
            <a:off x="1324798" y="17679"/>
            <a:ext cx="10515600" cy="1325563"/>
          </a:xfrm>
        </p:spPr>
        <p:txBody>
          <a:bodyPr/>
          <a:lstStyle/>
          <a:p>
            <a:endParaRPr lang="he-IL" dirty="0"/>
          </a:p>
        </p:txBody>
      </p:sp>
      <p:sp>
        <p:nvSpPr>
          <p:cNvPr id="4" name="מציין מיקום תוכן 3">
            <a:extLst>
              <a:ext uri="{FF2B5EF4-FFF2-40B4-BE49-F238E27FC236}">
                <a16:creationId xmlns:a16="http://schemas.microsoft.com/office/drawing/2014/main" id="{2AAEDD89-D39A-4705-ADB5-5C78D5DD1F7B}"/>
              </a:ext>
            </a:extLst>
          </p:cNvPr>
          <p:cNvSpPr>
            <a:spLocks noGrp="1"/>
          </p:cNvSpPr>
          <p:nvPr>
            <p:ph sz="half" idx="2"/>
          </p:nvPr>
        </p:nvSpPr>
        <p:spPr>
          <a:xfrm>
            <a:off x="4669" y="659778"/>
            <a:ext cx="8324850" cy="1089025"/>
          </a:xfrm>
        </p:spPr>
        <p:txBody>
          <a:bodyPr>
            <a:normAutofit/>
          </a:bodyPr>
          <a:lstStyle/>
          <a:p>
            <a:pPr marL="0" indent="0">
              <a:buNone/>
            </a:pPr>
            <a:r>
              <a:rPr lang="he-IL" sz="3600" dirty="0"/>
              <a:t>התאימו בין מנעול למפתח</a:t>
            </a:r>
            <a:endParaRPr lang="he-IL" dirty="0"/>
          </a:p>
        </p:txBody>
      </p:sp>
      <p:pic>
        <p:nvPicPr>
          <p:cNvPr id="14" name="גרפיקה 13" descr="מקש">
            <a:extLst>
              <a:ext uri="{FF2B5EF4-FFF2-40B4-BE49-F238E27FC236}">
                <a16:creationId xmlns:a16="http://schemas.microsoft.com/office/drawing/2014/main" id="{F48CDF2A-8ECB-4A60-87A4-94D73D390E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57036" y="3752985"/>
            <a:ext cx="1771650" cy="1808351"/>
          </a:xfrm>
          <a:prstGeom prst="rect">
            <a:avLst/>
          </a:prstGeom>
        </p:spPr>
      </p:pic>
      <p:pic>
        <p:nvPicPr>
          <p:cNvPr id="16" name="גרפיקה 15" descr="מנעול">
            <a:extLst>
              <a:ext uri="{FF2B5EF4-FFF2-40B4-BE49-F238E27FC236}">
                <a16:creationId xmlns:a16="http://schemas.microsoft.com/office/drawing/2014/main" id="{483E5E93-A29E-41C7-821A-222D469611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81846" y="1753969"/>
            <a:ext cx="1562098" cy="1562098"/>
          </a:xfrm>
          <a:prstGeom prst="rect">
            <a:avLst/>
          </a:prstGeom>
        </p:spPr>
      </p:pic>
      <p:pic>
        <p:nvPicPr>
          <p:cNvPr id="17" name="גרפיקה 16" descr="מנעול">
            <a:extLst>
              <a:ext uri="{FF2B5EF4-FFF2-40B4-BE49-F238E27FC236}">
                <a16:creationId xmlns:a16="http://schemas.microsoft.com/office/drawing/2014/main" id="{2DEF5D68-BC75-487F-92E8-76DDD41C87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97538" y="1753969"/>
            <a:ext cx="1562098" cy="1562098"/>
          </a:xfrm>
          <a:prstGeom prst="rect">
            <a:avLst/>
          </a:prstGeom>
        </p:spPr>
      </p:pic>
      <p:pic>
        <p:nvPicPr>
          <p:cNvPr id="18" name="גרפיקה 17" descr="מנעול">
            <a:extLst>
              <a:ext uri="{FF2B5EF4-FFF2-40B4-BE49-F238E27FC236}">
                <a16:creationId xmlns:a16="http://schemas.microsoft.com/office/drawing/2014/main" id="{1DC60D4D-3450-4999-8E84-E73B19248F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2817" y="1753969"/>
            <a:ext cx="1562098" cy="1562098"/>
          </a:xfrm>
          <a:prstGeom prst="rect">
            <a:avLst/>
          </a:prstGeom>
        </p:spPr>
      </p:pic>
      <p:pic>
        <p:nvPicPr>
          <p:cNvPr id="19" name="גרפיקה 18" descr="מנעול">
            <a:extLst>
              <a:ext uri="{FF2B5EF4-FFF2-40B4-BE49-F238E27FC236}">
                <a16:creationId xmlns:a16="http://schemas.microsoft.com/office/drawing/2014/main" id="{579F0F47-5BE0-4E87-A168-224B434C0E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28767" y="1756352"/>
            <a:ext cx="1562098" cy="1562098"/>
          </a:xfrm>
          <a:prstGeom prst="rect">
            <a:avLst/>
          </a:prstGeom>
        </p:spPr>
      </p:pic>
      <p:pic>
        <p:nvPicPr>
          <p:cNvPr id="20" name="גרפיקה 19" descr="מנעול">
            <a:extLst>
              <a:ext uri="{FF2B5EF4-FFF2-40B4-BE49-F238E27FC236}">
                <a16:creationId xmlns:a16="http://schemas.microsoft.com/office/drawing/2014/main" id="{7DD11280-7B3B-48C4-BFA4-DA93F34C3A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12577" y="1753969"/>
            <a:ext cx="1562098" cy="1562098"/>
          </a:xfrm>
          <a:prstGeom prst="rect">
            <a:avLst/>
          </a:prstGeom>
        </p:spPr>
      </p:pic>
      <p:pic>
        <p:nvPicPr>
          <p:cNvPr id="21" name="גרפיקה 20" descr="מנעול">
            <a:extLst>
              <a:ext uri="{FF2B5EF4-FFF2-40B4-BE49-F238E27FC236}">
                <a16:creationId xmlns:a16="http://schemas.microsoft.com/office/drawing/2014/main" id="{55E03452-908B-464C-ACD5-E4A07BFF97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5693" y="1744137"/>
            <a:ext cx="1562098" cy="1562098"/>
          </a:xfrm>
          <a:prstGeom prst="rect">
            <a:avLst/>
          </a:prstGeom>
        </p:spPr>
      </p:pic>
      <p:sp>
        <p:nvSpPr>
          <p:cNvPr id="22" name="TextBox 21">
            <a:extLst>
              <a:ext uri="{FF2B5EF4-FFF2-40B4-BE49-F238E27FC236}">
                <a16:creationId xmlns:a16="http://schemas.microsoft.com/office/drawing/2014/main" id="{36AAFE46-D31A-4C80-AAD6-A29DC50CF3F9}"/>
              </a:ext>
            </a:extLst>
          </p:cNvPr>
          <p:cNvSpPr txBox="1"/>
          <p:nvPr/>
        </p:nvSpPr>
        <p:spPr>
          <a:xfrm>
            <a:off x="1374429" y="1378524"/>
            <a:ext cx="672704" cy="523220"/>
          </a:xfrm>
          <a:prstGeom prst="rect">
            <a:avLst/>
          </a:prstGeom>
          <a:noFill/>
        </p:spPr>
        <p:txBody>
          <a:bodyPr wrap="square" rtlCol="1">
            <a:spAutoFit/>
          </a:bodyPr>
          <a:lstStyle/>
          <a:p>
            <a:r>
              <a:rPr lang="he-IL" sz="2800" dirty="0">
                <a:latin typeface="Calibri" panose="020F0502020204030204" pitchFamily="34" charset="0"/>
                <a:cs typeface="Calibri" panose="020F0502020204030204" pitchFamily="34" charset="0"/>
              </a:rPr>
              <a:t>23</a:t>
            </a:r>
          </a:p>
        </p:txBody>
      </p:sp>
      <p:sp>
        <p:nvSpPr>
          <p:cNvPr id="23" name="TextBox 22">
            <a:extLst>
              <a:ext uri="{FF2B5EF4-FFF2-40B4-BE49-F238E27FC236}">
                <a16:creationId xmlns:a16="http://schemas.microsoft.com/office/drawing/2014/main" id="{46DA2A75-BEA4-45B8-8310-4AF7A3A3D8AA}"/>
              </a:ext>
            </a:extLst>
          </p:cNvPr>
          <p:cNvSpPr txBox="1"/>
          <p:nvPr/>
        </p:nvSpPr>
        <p:spPr>
          <a:xfrm>
            <a:off x="2960489" y="4369450"/>
            <a:ext cx="672704" cy="523220"/>
          </a:xfrm>
          <a:prstGeom prst="rect">
            <a:avLst/>
          </a:prstGeom>
          <a:noFill/>
        </p:spPr>
        <p:txBody>
          <a:bodyPr wrap="square" rtlCol="1">
            <a:spAutoFit/>
          </a:bodyPr>
          <a:lstStyle/>
          <a:p>
            <a:r>
              <a:rPr lang="he-IL" sz="2800" dirty="0" err="1">
                <a:solidFill>
                  <a:schemeClr val="bg1"/>
                </a:solidFill>
                <a:latin typeface="Calibri" panose="020F0502020204030204" pitchFamily="34" charset="0"/>
                <a:cs typeface="Calibri" panose="020F0502020204030204" pitchFamily="34" charset="0"/>
              </a:rPr>
              <a:t>קא</a:t>
            </a:r>
            <a:endParaRPr lang="he-IL" sz="2800" dirty="0">
              <a:solidFill>
                <a:schemeClr val="bg1"/>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CFEA2DF9-7A72-436A-B470-261A9B34B1A8}"/>
              </a:ext>
            </a:extLst>
          </p:cNvPr>
          <p:cNvSpPr txBox="1"/>
          <p:nvPr/>
        </p:nvSpPr>
        <p:spPr>
          <a:xfrm>
            <a:off x="10299805" y="1430803"/>
            <a:ext cx="1053414" cy="523220"/>
          </a:xfrm>
          <a:prstGeom prst="rect">
            <a:avLst/>
          </a:prstGeom>
          <a:noFill/>
        </p:spPr>
        <p:txBody>
          <a:bodyPr wrap="square" rtlCol="1">
            <a:spAutoFit/>
          </a:bodyPr>
          <a:lstStyle/>
          <a:p>
            <a:r>
              <a:rPr lang="he-IL" sz="2800" dirty="0">
                <a:latin typeface="Calibri" panose="020F0502020204030204" pitchFamily="34" charset="0"/>
                <a:cs typeface="Calibri" panose="020F0502020204030204" pitchFamily="34" charset="0"/>
              </a:rPr>
              <a:t>101</a:t>
            </a:r>
          </a:p>
        </p:txBody>
      </p:sp>
      <p:sp>
        <p:nvSpPr>
          <p:cNvPr id="25" name="TextBox 24">
            <a:extLst>
              <a:ext uri="{FF2B5EF4-FFF2-40B4-BE49-F238E27FC236}">
                <a16:creationId xmlns:a16="http://schemas.microsoft.com/office/drawing/2014/main" id="{04B724AA-72A0-4A74-B735-C13753DAAD5B}"/>
              </a:ext>
            </a:extLst>
          </p:cNvPr>
          <p:cNvSpPr txBox="1"/>
          <p:nvPr/>
        </p:nvSpPr>
        <p:spPr>
          <a:xfrm>
            <a:off x="8741864" y="1403815"/>
            <a:ext cx="672704" cy="523220"/>
          </a:xfrm>
          <a:prstGeom prst="rect">
            <a:avLst/>
          </a:prstGeom>
          <a:noFill/>
        </p:spPr>
        <p:txBody>
          <a:bodyPr wrap="square" rtlCol="1">
            <a:spAutoFit/>
          </a:bodyPr>
          <a:lstStyle/>
          <a:p>
            <a:r>
              <a:rPr lang="he-IL" sz="2800" dirty="0">
                <a:latin typeface="Calibri" panose="020F0502020204030204" pitchFamily="34" charset="0"/>
                <a:cs typeface="Calibri" panose="020F0502020204030204" pitchFamily="34" charset="0"/>
              </a:rPr>
              <a:t>59</a:t>
            </a:r>
          </a:p>
        </p:txBody>
      </p:sp>
      <p:sp>
        <p:nvSpPr>
          <p:cNvPr id="26" name="TextBox 25">
            <a:extLst>
              <a:ext uri="{FF2B5EF4-FFF2-40B4-BE49-F238E27FC236}">
                <a16:creationId xmlns:a16="http://schemas.microsoft.com/office/drawing/2014/main" id="{5D8941E4-7DD9-4754-BB71-83BA5931A265}"/>
              </a:ext>
            </a:extLst>
          </p:cNvPr>
          <p:cNvSpPr txBox="1"/>
          <p:nvPr/>
        </p:nvSpPr>
        <p:spPr>
          <a:xfrm>
            <a:off x="5084410" y="1403815"/>
            <a:ext cx="672704" cy="523220"/>
          </a:xfrm>
          <a:prstGeom prst="rect">
            <a:avLst/>
          </a:prstGeom>
          <a:noFill/>
        </p:spPr>
        <p:txBody>
          <a:bodyPr wrap="square" rtlCol="1">
            <a:spAutoFit/>
          </a:bodyPr>
          <a:lstStyle/>
          <a:p>
            <a:r>
              <a:rPr lang="he-IL" sz="2800" dirty="0">
                <a:latin typeface="Calibri" panose="020F0502020204030204" pitchFamily="34" charset="0"/>
                <a:cs typeface="Calibri" panose="020F0502020204030204" pitchFamily="34" charset="0"/>
              </a:rPr>
              <a:t>14</a:t>
            </a:r>
          </a:p>
        </p:txBody>
      </p:sp>
      <p:sp>
        <p:nvSpPr>
          <p:cNvPr id="27" name="TextBox 26">
            <a:extLst>
              <a:ext uri="{FF2B5EF4-FFF2-40B4-BE49-F238E27FC236}">
                <a16:creationId xmlns:a16="http://schemas.microsoft.com/office/drawing/2014/main" id="{6080A348-40ED-4277-BF6C-21046886B8C3}"/>
              </a:ext>
            </a:extLst>
          </p:cNvPr>
          <p:cNvSpPr txBox="1"/>
          <p:nvPr/>
        </p:nvSpPr>
        <p:spPr>
          <a:xfrm>
            <a:off x="3145478" y="1378524"/>
            <a:ext cx="672704" cy="523220"/>
          </a:xfrm>
          <a:prstGeom prst="rect">
            <a:avLst/>
          </a:prstGeom>
          <a:noFill/>
        </p:spPr>
        <p:txBody>
          <a:bodyPr wrap="square" rtlCol="1">
            <a:spAutoFit/>
          </a:bodyPr>
          <a:lstStyle/>
          <a:p>
            <a:r>
              <a:rPr lang="he-IL" sz="2800" dirty="0">
                <a:latin typeface="Calibri" panose="020F0502020204030204" pitchFamily="34" charset="0"/>
                <a:cs typeface="Calibri" panose="020F0502020204030204" pitchFamily="34" charset="0"/>
              </a:rPr>
              <a:t>84</a:t>
            </a:r>
          </a:p>
        </p:txBody>
      </p:sp>
      <p:sp>
        <p:nvSpPr>
          <p:cNvPr id="28" name="TextBox 27">
            <a:extLst>
              <a:ext uri="{FF2B5EF4-FFF2-40B4-BE49-F238E27FC236}">
                <a16:creationId xmlns:a16="http://schemas.microsoft.com/office/drawing/2014/main" id="{43E49701-FC9C-40DD-BE88-C447342A8A51}"/>
              </a:ext>
            </a:extLst>
          </p:cNvPr>
          <p:cNvSpPr txBox="1"/>
          <p:nvPr/>
        </p:nvSpPr>
        <p:spPr>
          <a:xfrm>
            <a:off x="6983705" y="1430802"/>
            <a:ext cx="882535" cy="523220"/>
          </a:xfrm>
          <a:prstGeom prst="rect">
            <a:avLst/>
          </a:prstGeom>
          <a:noFill/>
        </p:spPr>
        <p:txBody>
          <a:bodyPr wrap="square" rtlCol="1">
            <a:spAutoFit/>
          </a:bodyPr>
          <a:lstStyle/>
          <a:p>
            <a:r>
              <a:rPr lang="he-IL" sz="2800" dirty="0">
                <a:latin typeface="Calibri" panose="020F0502020204030204" pitchFamily="34" charset="0"/>
                <a:cs typeface="Calibri" panose="020F0502020204030204" pitchFamily="34" charset="0"/>
              </a:rPr>
              <a:t>31</a:t>
            </a:r>
          </a:p>
        </p:txBody>
      </p:sp>
      <p:pic>
        <p:nvPicPr>
          <p:cNvPr id="35" name="גרפיקה 34" descr="מקש">
            <a:extLst>
              <a:ext uri="{FF2B5EF4-FFF2-40B4-BE49-F238E27FC236}">
                <a16:creationId xmlns:a16="http://schemas.microsoft.com/office/drawing/2014/main" id="{F67F0BCD-CF41-47E4-AEFB-418EC2CCF2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9747" y="3819520"/>
            <a:ext cx="1771650" cy="1771650"/>
          </a:xfrm>
          <a:prstGeom prst="rect">
            <a:avLst/>
          </a:prstGeom>
        </p:spPr>
      </p:pic>
      <p:pic>
        <p:nvPicPr>
          <p:cNvPr id="36" name="גרפיקה 35" descr="מקש">
            <a:extLst>
              <a:ext uri="{FF2B5EF4-FFF2-40B4-BE49-F238E27FC236}">
                <a16:creationId xmlns:a16="http://schemas.microsoft.com/office/drawing/2014/main" id="{6E5280D4-F9CB-40D6-B712-592789B4C7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82598" y="3850617"/>
            <a:ext cx="1771650" cy="1771650"/>
          </a:xfrm>
          <a:prstGeom prst="rect">
            <a:avLst/>
          </a:prstGeom>
        </p:spPr>
      </p:pic>
      <p:pic>
        <p:nvPicPr>
          <p:cNvPr id="37" name="גרפיקה 36" descr="מקש">
            <a:extLst>
              <a:ext uri="{FF2B5EF4-FFF2-40B4-BE49-F238E27FC236}">
                <a16:creationId xmlns:a16="http://schemas.microsoft.com/office/drawing/2014/main" id="{4E3D63EF-6409-4D85-94D7-8BC0C63F18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3876" y="3850617"/>
            <a:ext cx="1771650" cy="1771650"/>
          </a:xfrm>
          <a:prstGeom prst="rect">
            <a:avLst/>
          </a:prstGeom>
        </p:spPr>
      </p:pic>
      <p:pic>
        <p:nvPicPr>
          <p:cNvPr id="38" name="גרפיקה 37" descr="מקש">
            <a:extLst>
              <a:ext uri="{FF2B5EF4-FFF2-40B4-BE49-F238E27FC236}">
                <a16:creationId xmlns:a16="http://schemas.microsoft.com/office/drawing/2014/main" id="{A71D7C62-EAAF-469D-AD29-73176E653F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73719" y="3802987"/>
            <a:ext cx="1771650" cy="1771650"/>
          </a:xfrm>
          <a:prstGeom prst="rect">
            <a:avLst/>
          </a:prstGeom>
        </p:spPr>
      </p:pic>
      <p:pic>
        <p:nvPicPr>
          <p:cNvPr id="39" name="גרפיקה 38" descr="מקש">
            <a:extLst>
              <a:ext uri="{FF2B5EF4-FFF2-40B4-BE49-F238E27FC236}">
                <a16:creationId xmlns:a16="http://schemas.microsoft.com/office/drawing/2014/main" id="{91CC948E-0D5E-421E-9D5A-B7B6BE79AD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52755" y="3784598"/>
            <a:ext cx="1771650" cy="1771650"/>
          </a:xfrm>
          <a:prstGeom prst="rect">
            <a:avLst/>
          </a:prstGeom>
        </p:spPr>
      </p:pic>
      <p:sp>
        <p:nvSpPr>
          <p:cNvPr id="40" name="TextBox 39">
            <a:extLst>
              <a:ext uri="{FF2B5EF4-FFF2-40B4-BE49-F238E27FC236}">
                <a16:creationId xmlns:a16="http://schemas.microsoft.com/office/drawing/2014/main" id="{B8AFB9A1-F8CB-4F05-8CFA-9E1F84EAE22A}"/>
              </a:ext>
            </a:extLst>
          </p:cNvPr>
          <p:cNvSpPr txBox="1"/>
          <p:nvPr/>
        </p:nvSpPr>
        <p:spPr>
          <a:xfrm>
            <a:off x="10826512" y="4431040"/>
            <a:ext cx="672704" cy="523220"/>
          </a:xfrm>
          <a:prstGeom prst="rect">
            <a:avLst/>
          </a:prstGeom>
          <a:noFill/>
        </p:spPr>
        <p:txBody>
          <a:bodyPr wrap="square" rtlCol="1">
            <a:spAutoFit/>
          </a:bodyPr>
          <a:lstStyle/>
          <a:p>
            <a:r>
              <a:rPr lang="he-IL" sz="2800" dirty="0">
                <a:solidFill>
                  <a:schemeClr val="bg1"/>
                </a:solidFill>
                <a:latin typeface="Calibri" panose="020F0502020204030204" pitchFamily="34" charset="0"/>
                <a:cs typeface="Calibri" panose="020F0502020204030204" pitchFamily="34" charset="0"/>
              </a:rPr>
              <a:t>יד</a:t>
            </a:r>
          </a:p>
        </p:txBody>
      </p:sp>
      <p:sp>
        <p:nvSpPr>
          <p:cNvPr id="41" name="TextBox 40">
            <a:extLst>
              <a:ext uri="{FF2B5EF4-FFF2-40B4-BE49-F238E27FC236}">
                <a16:creationId xmlns:a16="http://schemas.microsoft.com/office/drawing/2014/main" id="{7CEB212E-5F67-4D9C-80A9-5DD5C0E8CD80}"/>
              </a:ext>
            </a:extLst>
          </p:cNvPr>
          <p:cNvSpPr txBox="1"/>
          <p:nvPr/>
        </p:nvSpPr>
        <p:spPr>
          <a:xfrm>
            <a:off x="652238" y="4397375"/>
            <a:ext cx="556173" cy="523220"/>
          </a:xfrm>
          <a:prstGeom prst="rect">
            <a:avLst/>
          </a:prstGeom>
          <a:noFill/>
        </p:spPr>
        <p:txBody>
          <a:bodyPr wrap="square" rtlCol="1">
            <a:spAutoFit/>
          </a:bodyPr>
          <a:lstStyle/>
          <a:p>
            <a:r>
              <a:rPr lang="he-IL" sz="2800" dirty="0">
                <a:solidFill>
                  <a:schemeClr val="bg1"/>
                </a:solidFill>
                <a:latin typeface="Calibri" panose="020F0502020204030204" pitchFamily="34" charset="0"/>
                <a:cs typeface="Calibri" panose="020F0502020204030204" pitchFamily="34" charset="0"/>
              </a:rPr>
              <a:t>פד</a:t>
            </a:r>
          </a:p>
        </p:txBody>
      </p:sp>
      <p:sp>
        <p:nvSpPr>
          <p:cNvPr id="42" name="TextBox 41">
            <a:extLst>
              <a:ext uri="{FF2B5EF4-FFF2-40B4-BE49-F238E27FC236}">
                <a16:creationId xmlns:a16="http://schemas.microsoft.com/office/drawing/2014/main" id="{6F771BE9-E855-486B-B314-ADDBF841D5B1}"/>
              </a:ext>
            </a:extLst>
          </p:cNvPr>
          <p:cNvSpPr txBox="1"/>
          <p:nvPr/>
        </p:nvSpPr>
        <p:spPr>
          <a:xfrm>
            <a:off x="4983402" y="4380237"/>
            <a:ext cx="672704" cy="523220"/>
          </a:xfrm>
          <a:prstGeom prst="rect">
            <a:avLst/>
          </a:prstGeom>
          <a:noFill/>
        </p:spPr>
        <p:txBody>
          <a:bodyPr wrap="square" rtlCol="1">
            <a:spAutoFit/>
          </a:bodyPr>
          <a:lstStyle/>
          <a:p>
            <a:r>
              <a:rPr lang="he-IL" sz="2800" dirty="0">
                <a:solidFill>
                  <a:schemeClr val="bg1"/>
                </a:solidFill>
                <a:latin typeface="Calibri" panose="020F0502020204030204" pitchFamily="34" charset="0"/>
                <a:cs typeface="Calibri" panose="020F0502020204030204" pitchFamily="34" charset="0"/>
              </a:rPr>
              <a:t>נט</a:t>
            </a:r>
          </a:p>
        </p:txBody>
      </p:sp>
      <p:sp>
        <p:nvSpPr>
          <p:cNvPr id="43" name="TextBox 42">
            <a:extLst>
              <a:ext uri="{FF2B5EF4-FFF2-40B4-BE49-F238E27FC236}">
                <a16:creationId xmlns:a16="http://schemas.microsoft.com/office/drawing/2014/main" id="{6EFAE95C-2F14-4538-86A9-72D696E90A63}"/>
              </a:ext>
            </a:extLst>
          </p:cNvPr>
          <p:cNvSpPr txBox="1"/>
          <p:nvPr/>
        </p:nvSpPr>
        <p:spPr>
          <a:xfrm>
            <a:off x="8852790" y="4408813"/>
            <a:ext cx="672704" cy="523220"/>
          </a:xfrm>
          <a:prstGeom prst="rect">
            <a:avLst/>
          </a:prstGeom>
          <a:noFill/>
        </p:spPr>
        <p:txBody>
          <a:bodyPr wrap="square" rtlCol="1">
            <a:spAutoFit/>
          </a:bodyPr>
          <a:lstStyle/>
          <a:p>
            <a:r>
              <a:rPr lang="he-IL" sz="2800" dirty="0" err="1">
                <a:solidFill>
                  <a:schemeClr val="bg1"/>
                </a:solidFill>
                <a:latin typeface="Calibri" panose="020F0502020204030204" pitchFamily="34" charset="0"/>
                <a:cs typeface="Calibri" panose="020F0502020204030204" pitchFamily="34" charset="0"/>
              </a:rPr>
              <a:t>כג</a:t>
            </a:r>
            <a:endParaRPr lang="he-IL" sz="2800" dirty="0">
              <a:solidFill>
                <a:schemeClr val="bg1"/>
              </a:solidFill>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3F84216C-87CC-4177-950C-98DDE263AC08}"/>
              </a:ext>
            </a:extLst>
          </p:cNvPr>
          <p:cNvSpPr txBox="1"/>
          <p:nvPr/>
        </p:nvSpPr>
        <p:spPr>
          <a:xfrm>
            <a:off x="7003444" y="4474832"/>
            <a:ext cx="672704" cy="523220"/>
          </a:xfrm>
          <a:prstGeom prst="rect">
            <a:avLst/>
          </a:prstGeom>
          <a:noFill/>
        </p:spPr>
        <p:txBody>
          <a:bodyPr wrap="square" rtlCol="1">
            <a:spAutoFit/>
          </a:bodyPr>
          <a:lstStyle/>
          <a:p>
            <a:r>
              <a:rPr lang="he-IL" sz="2800" dirty="0">
                <a:solidFill>
                  <a:schemeClr val="bg1"/>
                </a:solidFill>
                <a:latin typeface="Calibri" panose="020F0502020204030204" pitchFamily="34" charset="0"/>
                <a:cs typeface="Calibri" panose="020F0502020204030204" pitchFamily="34" charset="0"/>
              </a:rPr>
              <a:t>לא</a:t>
            </a:r>
          </a:p>
        </p:txBody>
      </p:sp>
      <p:pic>
        <p:nvPicPr>
          <p:cNvPr id="29" name="2min_final" descr="2min_final">
            <a:hlinkClick r:id="" action="ppaction://media"/>
            <a:extLst>
              <a:ext uri="{FF2B5EF4-FFF2-40B4-BE49-F238E27FC236}">
                <a16:creationId xmlns:a16="http://schemas.microsoft.com/office/drawing/2014/main" id="{3D83A5B2-853A-4A15-924D-281BBD7A1FE3}"/>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385102" y="49604"/>
            <a:ext cx="1710769" cy="610174"/>
          </a:xfrm>
          <a:prstGeom prst="rect">
            <a:avLst/>
          </a:prstGeom>
        </p:spPr>
      </p:pic>
    </p:spTree>
    <p:extLst>
      <p:ext uri="{BB962C8B-B14F-4D97-AF65-F5344CB8AC3E}">
        <p14:creationId xmlns:p14="http://schemas.microsoft.com/office/powerpoint/2010/main" val="302242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560"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9"/>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C84E1F-7F5A-4A50-B35A-0B7410DA2CEB}"/>
              </a:ext>
            </a:extLst>
          </p:cNvPr>
          <p:cNvSpPr>
            <a:spLocks noGrp="1"/>
          </p:cNvSpPr>
          <p:nvPr>
            <p:ph type="title"/>
          </p:nvPr>
        </p:nvSpPr>
        <p:spPr>
          <a:xfrm>
            <a:off x="1324798" y="17679"/>
            <a:ext cx="10515600" cy="1325563"/>
          </a:xfrm>
        </p:spPr>
        <p:txBody>
          <a:bodyPr/>
          <a:lstStyle/>
          <a:p>
            <a:endParaRPr lang="he-IL" dirty="0"/>
          </a:p>
        </p:txBody>
      </p:sp>
      <p:sp>
        <p:nvSpPr>
          <p:cNvPr id="4" name="מציין מיקום תוכן 3">
            <a:extLst>
              <a:ext uri="{FF2B5EF4-FFF2-40B4-BE49-F238E27FC236}">
                <a16:creationId xmlns:a16="http://schemas.microsoft.com/office/drawing/2014/main" id="{2AAEDD89-D39A-4705-ADB5-5C78D5DD1F7B}"/>
              </a:ext>
            </a:extLst>
          </p:cNvPr>
          <p:cNvSpPr>
            <a:spLocks noGrp="1"/>
          </p:cNvSpPr>
          <p:nvPr>
            <p:ph sz="half" idx="2"/>
          </p:nvPr>
        </p:nvSpPr>
        <p:spPr>
          <a:xfrm>
            <a:off x="4669" y="659778"/>
            <a:ext cx="8324850" cy="1089025"/>
          </a:xfrm>
        </p:spPr>
        <p:txBody>
          <a:bodyPr>
            <a:normAutofit/>
          </a:bodyPr>
          <a:lstStyle/>
          <a:p>
            <a:pPr marL="0" indent="0">
              <a:buNone/>
            </a:pPr>
            <a:r>
              <a:rPr lang="he-IL" sz="3600" dirty="0"/>
              <a:t>התאימו בין מנעול למפתח</a:t>
            </a:r>
            <a:endParaRPr lang="he-IL" dirty="0"/>
          </a:p>
        </p:txBody>
      </p:sp>
      <p:pic>
        <p:nvPicPr>
          <p:cNvPr id="14" name="גרפיקה 13" descr="מקש">
            <a:extLst>
              <a:ext uri="{FF2B5EF4-FFF2-40B4-BE49-F238E27FC236}">
                <a16:creationId xmlns:a16="http://schemas.microsoft.com/office/drawing/2014/main" id="{F48CDF2A-8ECB-4A60-87A4-94D73D390E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7036" y="3752985"/>
            <a:ext cx="1771650" cy="1808351"/>
          </a:xfrm>
          <a:prstGeom prst="rect">
            <a:avLst/>
          </a:prstGeom>
        </p:spPr>
      </p:pic>
      <p:pic>
        <p:nvPicPr>
          <p:cNvPr id="16" name="גרפיקה 15" descr="מנעול">
            <a:extLst>
              <a:ext uri="{FF2B5EF4-FFF2-40B4-BE49-F238E27FC236}">
                <a16:creationId xmlns:a16="http://schemas.microsoft.com/office/drawing/2014/main" id="{483E5E93-A29E-41C7-821A-222D469611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81846" y="1753969"/>
            <a:ext cx="1562098" cy="1562098"/>
          </a:xfrm>
          <a:prstGeom prst="rect">
            <a:avLst/>
          </a:prstGeom>
        </p:spPr>
      </p:pic>
      <p:pic>
        <p:nvPicPr>
          <p:cNvPr id="17" name="גרפיקה 16" descr="מנעול">
            <a:extLst>
              <a:ext uri="{FF2B5EF4-FFF2-40B4-BE49-F238E27FC236}">
                <a16:creationId xmlns:a16="http://schemas.microsoft.com/office/drawing/2014/main" id="{2DEF5D68-BC75-487F-92E8-76DDD41C87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97538" y="1753969"/>
            <a:ext cx="1562098" cy="1562098"/>
          </a:xfrm>
          <a:prstGeom prst="rect">
            <a:avLst/>
          </a:prstGeom>
        </p:spPr>
      </p:pic>
      <p:pic>
        <p:nvPicPr>
          <p:cNvPr id="18" name="גרפיקה 17" descr="מנעול">
            <a:extLst>
              <a:ext uri="{FF2B5EF4-FFF2-40B4-BE49-F238E27FC236}">
                <a16:creationId xmlns:a16="http://schemas.microsoft.com/office/drawing/2014/main" id="{1DC60D4D-3450-4999-8E84-E73B19248F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52817" y="1753969"/>
            <a:ext cx="1562098" cy="1562098"/>
          </a:xfrm>
          <a:prstGeom prst="rect">
            <a:avLst/>
          </a:prstGeom>
        </p:spPr>
      </p:pic>
      <p:pic>
        <p:nvPicPr>
          <p:cNvPr id="19" name="גרפיקה 18" descr="מנעול">
            <a:extLst>
              <a:ext uri="{FF2B5EF4-FFF2-40B4-BE49-F238E27FC236}">
                <a16:creationId xmlns:a16="http://schemas.microsoft.com/office/drawing/2014/main" id="{579F0F47-5BE0-4E87-A168-224B434C0E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28767" y="1756352"/>
            <a:ext cx="1562098" cy="1562098"/>
          </a:xfrm>
          <a:prstGeom prst="rect">
            <a:avLst/>
          </a:prstGeom>
        </p:spPr>
      </p:pic>
      <p:pic>
        <p:nvPicPr>
          <p:cNvPr id="20" name="גרפיקה 19" descr="מנעול">
            <a:extLst>
              <a:ext uri="{FF2B5EF4-FFF2-40B4-BE49-F238E27FC236}">
                <a16:creationId xmlns:a16="http://schemas.microsoft.com/office/drawing/2014/main" id="{7DD11280-7B3B-48C4-BFA4-DA93F34C3A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12577" y="1753969"/>
            <a:ext cx="1562098" cy="1562098"/>
          </a:xfrm>
          <a:prstGeom prst="rect">
            <a:avLst/>
          </a:prstGeom>
        </p:spPr>
      </p:pic>
      <p:pic>
        <p:nvPicPr>
          <p:cNvPr id="21" name="גרפיקה 20" descr="מנעול">
            <a:extLst>
              <a:ext uri="{FF2B5EF4-FFF2-40B4-BE49-F238E27FC236}">
                <a16:creationId xmlns:a16="http://schemas.microsoft.com/office/drawing/2014/main" id="{55E03452-908B-464C-ACD5-E4A07BFF97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5693" y="1744137"/>
            <a:ext cx="1562098" cy="1562098"/>
          </a:xfrm>
          <a:prstGeom prst="rect">
            <a:avLst/>
          </a:prstGeom>
        </p:spPr>
      </p:pic>
      <p:sp>
        <p:nvSpPr>
          <p:cNvPr id="22" name="TextBox 21">
            <a:extLst>
              <a:ext uri="{FF2B5EF4-FFF2-40B4-BE49-F238E27FC236}">
                <a16:creationId xmlns:a16="http://schemas.microsoft.com/office/drawing/2014/main" id="{36AAFE46-D31A-4C80-AAD6-A29DC50CF3F9}"/>
              </a:ext>
            </a:extLst>
          </p:cNvPr>
          <p:cNvSpPr txBox="1"/>
          <p:nvPr/>
        </p:nvSpPr>
        <p:spPr>
          <a:xfrm>
            <a:off x="1374429" y="1378524"/>
            <a:ext cx="672704" cy="523220"/>
          </a:xfrm>
          <a:prstGeom prst="rect">
            <a:avLst/>
          </a:prstGeom>
          <a:noFill/>
        </p:spPr>
        <p:txBody>
          <a:bodyPr wrap="square" rtlCol="1">
            <a:spAutoFit/>
          </a:bodyPr>
          <a:lstStyle/>
          <a:p>
            <a:r>
              <a:rPr lang="he-IL" sz="2800" dirty="0">
                <a:latin typeface="Calibri" panose="020F0502020204030204" pitchFamily="34" charset="0"/>
                <a:cs typeface="Calibri" panose="020F0502020204030204" pitchFamily="34" charset="0"/>
              </a:rPr>
              <a:t>23</a:t>
            </a:r>
          </a:p>
        </p:txBody>
      </p:sp>
      <p:sp>
        <p:nvSpPr>
          <p:cNvPr id="23" name="TextBox 22">
            <a:extLst>
              <a:ext uri="{FF2B5EF4-FFF2-40B4-BE49-F238E27FC236}">
                <a16:creationId xmlns:a16="http://schemas.microsoft.com/office/drawing/2014/main" id="{46DA2A75-BEA4-45B8-8310-4AF7A3A3D8AA}"/>
              </a:ext>
            </a:extLst>
          </p:cNvPr>
          <p:cNvSpPr txBox="1"/>
          <p:nvPr/>
        </p:nvSpPr>
        <p:spPr>
          <a:xfrm>
            <a:off x="2960489" y="4369450"/>
            <a:ext cx="672704" cy="523220"/>
          </a:xfrm>
          <a:prstGeom prst="rect">
            <a:avLst/>
          </a:prstGeom>
          <a:noFill/>
        </p:spPr>
        <p:txBody>
          <a:bodyPr wrap="square" rtlCol="1">
            <a:spAutoFit/>
          </a:bodyPr>
          <a:lstStyle/>
          <a:p>
            <a:r>
              <a:rPr lang="he-IL" sz="2800" dirty="0" err="1">
                <a:solidFill>
                  <a:schemeClr val="bg1"/>
                </a:solidFill>
                <a:latin typeface="Calibri" panose="020F0502020204030204" pitchFamily="34" charset="0"/>
                <a:cs typeface="Calibri" panose="020F0502020204030204" pitchFamily="34" charset="0"/>
              </a:rPr>
              <a:t>קא</a:t>
            </a:r>
            <a:endParaRPr lang="he-IL" sz="2800" dirty="0">
              <a:solidFill>
                <a:schemeClr val="bg1"/>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CFEA2DF9-7A72-436A-B470-261A9B34B1A8}"/>
              </a:ext>
            </a:extLst>
          </p:cNvPr>
          <p:cNvSpPr txBox="1"/>
          <p:nvPr/>
        </p:nvSpPr>
        <p:spPr>
          <a:xfrm>
            <a:off x="10299805" y="1430803"/>
            <a:ext cx="1053414" cy="523220"/>
          </a:xfrm>
          <a:prstGeom prst="rect">
            <a:avLst/>
          </a:prstGeom>
          <a:noFill/>
        </p:spPr>
        <p:txBody>
          <a:bodyPr wrap="square" rtlCol="1">
            <a:spAutoFit/>
          </a:bodyPr>
          <a:lstStyle/>
          <a:p>
            <a:r>
              <a:rPr lang="he-IL" sz="2800" dirty="0">
                <a:latin typeface="Calibri" panose="020F0502020204030204" pitchFamily="34" charset="0"/>
                <a:cs typeface="Calibri" panose="020F0502020204030204" pitchFamily="34" charset="0"/>
              </a:rPr>
              <a:t>101</a:t>
            </a:r>
          </a:p>
        </p:txBody>
      </p:sp>
      <p:sp>
        <p:nvSpPr>
          <p:cNvPr id="25" name="TextBox 24">
            <a:extLst>
              <a:ext uri="{FF2B5EF4-FFF2-40B4-BE49-F238E27FC236}">
                <a16:creationId xmlns:a16="http://schemas.microsoft.com/office/drawing/2014/main" id="{04B724AA-72A0-4A74-B735-C13753DAAD5B}"/>
              </a:ext>
            </a:extLst>
          </p:cNvPr>
          <p:cNvSpPr txBox="1"/>
          <p:nvPr/>
        </p:nvSpPr>
        <p:spPr>
          <a:xfrm>
            <a:off x="8741864" y="1403815"/>
            <a:ext cx="672704" cy="523220"/>
          </a:xfrm>
          <a:prstGeom prst="rect">
            <a:avLst/>
          </a:prstGeom>
          <a:noFill/>
        </p:spPr>
        <p:txBody>
          <a:bodyPr wrap="square" rtlCol="1">
            <a:spAutoFit/>
          </a:bodyPr>
          <a:lstStyle/>
          <a:p>
            <a:r>
              <a:rPr lang="he-IL" sz="2800" dirty="0">
                <a:latin typeface="Calibri" panose="020F0502020204030204" pitchFamily="34" charset="0"/>
                <a:cs typeface="Calibri" panose="020F0502020204030204" pitchFamily="34" charset="0"/>
              </a:rPr>
              <a:t>59</a:t>
            </a:r>
          </a:p>
        </p:txBody>
      </p:sp>
      <p:sp>
        <p:nvSpPr>
          <p:cNvPr id="26" name="TextBox 25">
            <a:extLst>
              <a:ext uri="{FF2B5EF4-FFF2-40B4-BE49-F238E27FC236}">
                <a16:creationId xmlns:a16="http://schemas.microsoft.com/office/drawing/2014/main" id="{5D8941E4-7DD9-4754-BB71-83BA5931A265}"/>
              </a:ext>
            </a:extLst>
          </p:cNvPr>
          <p:cNvSpPr txBox="1"/>
          <p:nvPr/>
        </p:nvSpPr>
        <p:spPr>
          <a:xfrm>
            <a:off x="5084410" y="1403815"/>
            <a:ext cx="672704" cy="523220"/>
          </a:xfrm>
          <a:prstGeom prst="rect">
            <a:avLst/>
          </a:prstGeom>
          <a:noFill/>
        </p:spPr>
        <p:txBody>
          <a:bodyPr wrap="square" rtlCol="1">
            <a:spAutoFit/>
          </a:bodyPr>
          <a:lstStyle/>
          <a:p>
            <a:r>
              <a:rPr lang="he-IL" sz="2800" dirty="0">
                <a:latin typeface="Calibri" panose="020F0502020204030204" pitchFamily="34" charset="0"/>
                <a:cs typeface="Calibri" panose="020F0502020204030204" pitchFamily="34" charset="0"/>
              </a:rPr>
              <a:t>14</a:t>
            </a:r>
          </a:p>
        </p:txBody>
      </p:sp>
      <p:sp>
        <p:nvSpPr>
          <p:cNvPr id="27" name="TextBox 26">
            <a:extLst>
              <a:ext uri="{FF2B5EF4-FFF2-40B4-BE49-F238E27FC236}">
                <a16:creationId xmlns:a16="http://schemas.microsoft.com/office/drawing/2014/main" id="{6080A348-40ED-4277-BF6C-21046886B8C3}"/>
              </a:ext>
            </a:extLst>
          </p:cNvPr>
          <p:cNvSpPr txBox="1"/>
          <p:nvPr/>
        </p:nvSpPr>
        <p:spPr>
          <a:xfrm>
            <a:off x="3145478" y="1378524"/>
            <a:ext cx="672704" cy="523220"/>
          </a:xfrm>
          <a:prstGeom prst="rect">
            <a:avLst/>
          </a:prstGeom>
          <a:noFill/>
        </p:spPr>
        <p:txBody>
          <a:bodyPr wrap="square" rtlCol="1">
            <a:spAutoFit/>
          </a:bodyPr>
          <a:lstStyle/>
          <a:p>
            <a:r>
              <a:rPr lang="he-IL" sz="2800" dirty="0">
                <a:latin typeface="Calibri" panose="020F0502020204030204" pitchFamily="34" charset="0"/>
                <a:cs typeface="Calibri" panose="020F0502020204030204" pitchFamily="34" charset="0"/>
              </a:rPr>
              <a:t>84</a:t>
            </a:r>
          </a:p>
        </p:txBody>
      </p:sp>
      <p:sp>
        <p:nvSpPr>
          <p:cNvPr id="28" name="TextBox 27">
            <a:extLst>
              <a:ext uri="{FF2B5EF4-FFF2-40B4-BE49-F238E27FC236}">
                <a16:creationId xmlns:a16="http://schemas.microsoft.com/office/drawing/2014/main" id="{43E49701-FC9C-40DD-BE88-C447342A8A51}"/>
              </a:ext>
            </a:extLst>
          </p:cNvPr>
          <p:cNvSpPr txBox="1"/>
          <p:nvPr/>
        </p:nvSpPr>
        <p:spPr>
          <a:xfrm>
            <a:off x="6983705" y="1430802"/>
            <a:ext cx="882535" cy="523220"/>
          </a:xfrm>
          <a:prstGeom prst="rect">
            <a:avLst/>
          </a:prstGeom>
          <a:noFill/>
        </p:spPr>
        <p:txBody>
          <a:bodyPr wrap="square" rtlCol="1">
            <a:spAutoFit/>
          </a:bodyPr>
          <a:lstStyle/>
          <a:p>
            <a:r>
              <a:rPr lang="he-IL" sz="2800" dirty="0">
                <a:latin typeface="Calibri" panose="020F0502020204030204" pitchFamily="34" charset="0"/>
                <a:cs typeface="Calibri" panose="020F0502020204030204" pitchFamily="34" charset="0"/>
              </a:rPr>
              <a:t>31</a:t>
            </a:r>
          </a:p>
        </p:txBody>
      </p:sp>
      <p:pic>
        <p:nvPicPr>
          <p:cNvPr id="35" name="גרפיקה 34" descr="מקש">
            <a:extLst>
              <a:ext uri="{FF2B5EF4-FFF2-40B4-BE49-F238E27FC236}">
                <a16:creationId xmlns:a16="http://schemas.microsoft.com/office/drawing/2014/main" id="{F67F0BCD-CF41-47E4-AEFB-418EC2CCF2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747" y="3819520"/>
            <a:ext cx="1771650" cy="1771650"/>
          </a:xfrm>
          <a:prstGeom prst="rect">
            <a:avLst/>
          </a:prstGeom>
        </p:spPr>
      </p:pic>
      <p:pic>
        <p:nvPicPr>
          <p:cNvPr id="36" name="גרפיקה 35" descr="מקש">
            <a:extLst>
              <a:ext uri="{FF2B5EF4-FFF2-40B4-BE49-F238E27FC236}">
                <a16:creationId xmlns:a16="http://schemas.microsoft.com/office/drawing/2014/main" id="{6E5280D4-F9CB-40D6-B712-592789B4C7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2598" y="3850617"/>
            <a:ext cx="1771650" cy="1771650"/>
          </a:xfrm>
          <a:prstGeom prst="rect">
            <a:avLst/>
          </a:prstGeom>
        </p:spPr>
      </p:pic>
      <p:pic>
        <p:nvPicPr>
          <p:cNvPr id="37" name="גרפיקה 36" descr="מקש">
            <a:extLst>
              <a:ext uri="{FF2B5EF4-FFF2-40B4-BE49-F238E27FC236}">
                <a16:creationId xmlns:a16="http://schemas.microsoft.com/office/drawing/2014/main" id="{4E3D63EF-6409-4D85-94D7-8BC0C63F18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43876" y="3850617"/>
            <a:ext cx="1771650" cy="1771650"/>
          </a:xfrm>
          <a:prstGeom prst="rect">
            <a:avLst/>
          </a:prstGeom>
        </p:spPr>
      </p:pic>
      <p:pic>
        <p:nvPicPr>
          <p:cNvPr id="38" name="גרפיקה 37" descr="מקש">
            <a:extLst>
              <a:ext uri="{FF2B5EF4-FFF2-40B4-BE49-F238E27FC236}">
                <a16:creationId xmlns:a16="http://schemas.microsoft.com/office/drawing/2014/main" id="{A71D7C62-EAAF-469D-AD29-73176E653F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3719" y="3802987"/>
            <a:ext cx="1771650" cy="1771650"/>
          </a:xfrm>
          <a:prstGeom prst="rect">
            <a:avLst/>
          </a:prstGeom>
        </p:spPr>
      </p:pic>
      <p:pic>
        <p:nvPicPr>
          <p:cNvPr id="39" name="גרפיקה 38" descr="מקש">
            <a:extLst>
              <a:ext uri="{FF2B5EF4-FFF2-40B4-BE49-F238E27FC236}">
                <a16:creationId xmlns:a16="http://schemas.microsoft.com/office/drawing/2014/main" id="{91CC948E-0D5E-421E-9D5A-B7B6BE79AD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2755" y="3784598"/>
            <a:ext cx="1771650" cy="1771650"/>
          </a:xfrm>
          <a:prstGeom prst="rect">
            <a:avLst/>
          </a:prstGeom>
        </p:spPr>
      </p:pic>
      <p:sp>
        <p:nvSpPr>
          <p:cNvPr id="40" name="TextBox 39">
            <a:extLst>
              <a:ext uri="{FF2B5EF4-FFF2-40B4-BE49-F238E27FC236}">
                <a16:creationId xmlns:a16="http://schemas.microsoft.com/office/drawing/2014/main" id="{B8AFB9A1-F8CB-4F05-8CFA-9E1F84EAE22A}"/>
              </a:ext>
            </a:extLst>
          </p:cNvPr>
          <p:cNvSpPr txBox="1"/>
          <p:nvPr/>
        </p:nvSpPr>
        <p:spPr>
          <a:xfrm>
            <a:off x="10826512" y="4431040"/>
            <a:ext cx="672704" cy="523220"/>
          </a:xfrm>
          <a:prstGeom prst="rect">
            <a:avLst/>
          </a:prstGeom>
          <a:noFill/>
        </p:spPr>
        <p:txBody>
          <a:bodyPr wrap="square" rtlCol="1">
            <a:spAutoFit/>
          </a:bodyPr>
          <a:lstStyle/>
          <a:p>
            <a:r>
              <a:rPr lang="he-IL" sz="2800" dirty="0">
                <a:solidFill>
                  <a:schemeClr val="bg1"/>
                </a:solidFill>
                <a:latin typeface="Calibri" panose="020F0502020204030204" pitchFamily="34" charset="0"/>
                <a:cs typeface="Calibri" panose="020F0502020204030204" pitchFamily="34" charset="0"/>
              </a:rPr>
              <a:t>יד</a:t>
            </a:r>
          </a:p>
        </p:txBody>
      </p:sp>
      <p:sp>
        <p:nvSpPr>
          <p:cNvPr id="41" name="TextBox 40">
            <a:extLst>
              <a:ext uri="{FF2B5EF4-FFF2-40B4-BE49-F238E27FC236}">
                <a16:creationId xmlns:a16="http://schemas.microsoft.com/office/drawing/2014/main" id="{7CEB212E-5F67-4D9C-80A9-5DD5C0E8CD80}"/>
              </a:ext>
            </a:extLst>
          </p:cNvPr>
          <p:cNvSpPr txBox="1"/>
          <p:nvPr/>
        </p:nvSpPr>
        <p:spPr>
          <a:xfrm>
            <a:off x="652238" y="4397375"/>
            <a:ext cx="556173" cy="523220"/>
          </a:xfrm>
          <a:prstGeom prst="rect">
            <a:avLst/>
          </a:prstGeom>
          <a:noFill/>
        </p:spPr>
        <p:txBody>
          <a:bodyPr wrap="square" rtlCol="1">
            <a:spAutoFit/>
          </a:bodyPr>
          <a:lstStyle/>
          <a:p>
            <a:r>
              <a:rPr lang="he-IL" sz="2800" dirty="0">
                <a:solidFill>
                  <a:schemeClr val="bg1"/>
                </a:solidFill>
                <a:latin typeface="Calibri" panose="020F0502020204030204" pitchFamily="34" charset="0"/>
                <a:cs typeface="Calibri" panose="020F0502020204030204" pitchFamily="34" charset="0"/>
              </a:rPr>
              <a:t>פד</a:t>
            </a:r>
          </a:p>
        </p:txBody>
      </p:sp>
      <p:sp>
        <p:nvSpPr>
          <p:cNvPr id="42" name="TextBox 41">
            <a:extLst>
              <a:ext uri="{FF2B5EF4-FFF2-40B4-BE49-F238E27FC236}">
                <a16:creationId xmlns:a16="http://schemas.microsoft.com/office/drawing/2014/main" id="{6F771BE9-E855-486B-B314-ADDBF841D5B1}"/>
              </a:ext>
            </a:extLst>
          </p:cNvPr>
          <p:cNvSpPr txBox="1"/>
          <p:nvPr/>
        </p:nvSpPr>
        <p:spPr>
          <a:xfrm>
            <a:off x="4983402" y="4380237"/>
            <a:ext cx="672704" cy="523220"/>
          </a:xfrm>
          <a:prstGeom prst="rect">
            <a:avLst/>
          </a:prstGeom>
          <a:noFill/>
        </p:spPr>
        <p:txBody>
          <a:bodyPr wrap="square" rtlCol="1">
            <a:spAutoFit/>
          </a:bodyPr>
          <a:lstStyle/>
          <a:p>
            <a:r>
              <a:rPr lang="he-IL" sz="2800" dirty="0">
                <a:solidFill>
                  <a:schemeClr val="bg1"/>
                </a:solidFill>
                <a:latin typeface="Calibri" panose="020F0502020204030204" pitchFamily="34" charset="0"/>
                <a:cs typeface="Calibri" panose="020F0502020204030204" pitchFamily="34" charset="0"/>
              </a:rPr>
              <a:t>נט</a:t>
            </a:r>
          </a:p>
        </p:txBody>
      </p:sp>
      <p:sp>
        <p:nvSpPr>
          <p:cNvPr id="43" name="TextBox 42">
            <a:extLst>
              <a:ext uri="{FF2B5EF4-FFF2-40B4-BE49-F238E27FC236}">
                <a16:creationId xmlns:a16="http://schemas.microsoft.com/office/drawing/2014/main" id="{6EFAE95C-2F14-4538-86A9-72D696E90A63}"/>
              </a:ext>
            </a:extLst>
          </p:cNvPr>
          <p:cNvSpPr txBox="1"/>
          <p:nvPr/>
        </p:nvSpPr>
        <p:spPr>
          <a:xfrm>
            <a:off x="8852790" y="4408813"/>
            <a:ext cx="672704" cy="523220"/>
          </a:xfrm>
          <a:prstGeom prst="rect">
            <a:avLst/>
          </a:prstGeom>
          <a:noFill/>
        </p:spPr>
        <p:txBody>
          <a:bodyPr wrap="square" rtlCol="1">
            <a:spAutoFit/>
          </a:bodyPr>
          <a:lstStyle/>
          <a:p>
            <a:r>
              <a:rPr lang="he-IL" sz="2800" dirty="0" err="1">
                <a:solidFill>
                  <a:schemeClr val="bg1"/>
                </a:solidFill>
                <a:latin typeface="Calibri" panose="020F0502020204030204" pitchFamily="34" charset="0"/>
                <a:cs typeface="Calibri" panose="020F0502020204030204" pitchFamily="34" charset="0"/>
              </a:rPr>
              <a:t>כג</a:t>
            </a:r>
            <a:endParaRPr lang="he-IL" sz="2800" dirty="0">
              <a:solidFill>
                <a:schemeClr val="bg1"/>
              </a:solidFill>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3F84216C-87CC-4177-950C-98DDE263AC08}"/>
              </a:ext>
            </a:extLst>
          </p:cNvPr>
          <p:cNvSpPr txBox="1"/>
          <p:nvPr/>
        </p:nvSpPr>
        <p:spPr>
          <a:xfrm>
            <a:off x="7003444" y="4474832"/>
            <a:ext cx="672704" cy="523220"/>
          </a:xfrm>
          <a:prstGeom prst="rect">
            <a:avLst/>
          </a:prstGeom>
          <a:noFill/>
        </p:spPr>
        <p:txBody>
          <a:bodyPr wrap="square" rtlCol="1">
            <a:spAutoFit/>
          </a:bodyPr>
          <a:lstStyle/>
          <a:p>
            <a:r>
              <a:rPr lang="he-IL" sz="2800" dirty="0">
                <a:solidFill>
                  <a:schemeClr val="bg1"/>
                </a:solidFill>
                <a:latin typeface="Calibri" panose="020F0502020204030204" pitchFamily="34" charset="0"/>
                <a:cs typeface="Calibri" panose="020F0502020204030204" pitchFamily="34" charset="0"/>
              </a:rPr>
              <a:t>לא</a:t>
            </a:r>
          </a:p>
        </p:txBody>
      </p:sp>
    </p:spTree>
    <p:extLst>
      <p:ext uri="{BB962C8B-B14F-4D97-AF65-F5344CB8AC3E}">
        <p14:creationId xmlns:p14="http://schemas.microsoft.com/office/powerpoint/2010/main" val="284475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path" presetSubtype="0" accel="50000" decel="50000" fill="hold" nodeType="clickEffect">
                                  <p:stCondLst>
                                    <p:cond delay="0"/>
                                  </p:stCondLst>
                                  <p:childTnLst>
                                    <p:animMotion origin="layout" path="M -3.125E-6 4.07407E-6 L -3.125E-6 0.21226 C -3.125E-6 0.30763 0.13724 0.42569 0.24857 0.42569 L 0.49753 0.42569 " pathEditMode="relative" rAng="0" ptsTypes="AAAA">
                                      <p:cBhvr>
                                        <p:cTn id="6" dur="2000" fill="hold"/>
                                        <p:tgtEl>
                                          <p:spTgt spid="18"/>
                                        </p:tgtEl>
                                        <p:attrNameLst>
                                          <p:attrName>ppt_x</p:attrName>
                                          <p:attrName>ppt_y</p:attrName>
                                        </p:attrNameLst>
                                      </p:cBhvr>
                                      <p:rCtr x="24870" y="21273"/>
                                    </p:animMotion>
                                  </p:childTnLst>
                                </p:cTn>
                              </p:par>
                              <p:par>
                                <p:cTn id="7" presetID="36" presetClass="path" presetSubtype="0" accel="50000" decel="50000" fill="hold" grpId="0" nodeType="withEffect">
                                  <p:stCondLst>
                                    <p:cond delay="0"/>
                                  </p:stCondLst>
                                  <p:childTnLst>
                                    <p:animMotion origin="layout" path="M -1.45833E-6 -4.07407E-6 L -1.45833E-6 0.25764 C -1.45833E-6 0.37315 0.13698 0.5169 0.2487 0.5169 L 0.49857 0.5169 " pathEditMode="relative" rAng="0" ptsTypes="AAAA">
                                      <p:cBhvr>
                                        <p:cTn id="8" dur="2000" fill="hold"/>
                                        <p:tgtEl>
                                          <p:spTgt spid="26"/>
                                        </p:tgtEl>
                                        <p:attrNameLst>
                                          <p:attrName>ppt_x</p:attrName>
                                          <p:attrName>ppt_y</p:attrName>
                                        </p:attrNameLst>
                                      </p:cBhvr>
                                      <p:rCtr x="24922" y="25833"/>
                                    </p:animMotion>
                                  </p:childTnLst>
                                </p:cTn>
                              </p:par>
                            </p:childTnLst>
                          </p:cTn>
                        </p:par>
                      </p:childTnLst>
                    </p:cTn>
                  </p:par>
                  <p:par>
                    <p:cTn id="9" fill="hold">
                      <p:stCondLst>
                        <p:cond delay="indefinite"/>
                      </p:stCondLst>
                      <p:childTnLst>
                        <p:par>
                          <p:cTn id="10" fill="hold">
                            <p:stCondLst>
                              <p:cond delay="0"/>
                            </p:stCondLst>
                            <p:childTnLst>
                              <p:par>
                                <p:cTn id="11" presetID="36" presetClass="path" presetSubtype="0" accel="50000" decel="50000" fill="hold" nodeType="clickEffect">
                                  <p:stCondLst>
                                    <p:cond delay="0"/>
                                  </p:stCondLst>
                                  <p:childTnLst>
                                    <p:animMotion origin="layout" path="M -1.875E-6 2.96296E-6 L -1.875E-6 0.21435 C -1.875E-6 0.31041 0.17513 0.43009 0.31784 0.43009 L 0.63633 0.43009 " pathEditMode="relative" rAng="0" ptsTypes="AAAA">
                                      <p:cBhvr>
                                        <p:cTn id="12" dur="2000" fill="hold"/>
                                        <p:tgtEl>
                                          <p:spTgt spid="21"/>
                                        </p:tgtEl>
                                        <p:attrNameLst>
                                          <p:attrName>ppt_x</p:attrName>
                                          <p:attrName>ppt_y</p:attrName>
                                        </p:attrNameLst>
                                      </p:cBhvr>
                                      <p:rCtr x="31810" y="21505"/>
                                    </p:animMotion>
                                  </p:childTnLst>
                                </p:cTn>
                              </p:par>
                              <p:par>
                                <p:cTn id="13" presetID="36" presetClass="path" presetSubtype="0" accel="50000" decel="50000" fill="hold" grpId="0" nodeType="withEffect">
                                  <p:stCondLst>
                                    <p:cond delay="0"/>
                                  </p:stCondLst>
                                  <p:childTnLst>
                                    <p:animMotion origin="layout" path="M -4.58333E-6 -3.7037E-7 L -4.58333E-6 0.26065 C -4.58333E-6 0.37755 0.17657 0.52269 0.32006 0.52269 L 0.64089 0.52269 " pathEditMode="relative" rAng="0" ptsTypes="AAAA">
                                      <p:cBhvr>
                                        <p:cTn id="14" dur="2000" fill="hold"/>
                                        <p:tgtEl>
                                          <p:spTgt spid="22"/>
                                        </p:tgtEl>
                                        <p:attrNameLst>
                                          <p:attrName>ppt_x</p:attrName>
                                          <p:attrName>ppt_y</p:attrName>
                                        </p:attrNameLst>
                                      </p:cBhvr>
                                      <p:rCtr x="32044" y="2613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91667E-6 4.07407E-6 L 0.03138 0.44051 " pathEditMode="relative" rAng="0" ptsTypes="AA">
                                      <p:cBhvr>
                                        <p:cTn id="18" dur="2000" fill="hold"/>
                                        <p:tgtEl>
                                          <p:spTgt spid="20"/>
                                        </p:tgtEl>
                                        <p:attrNameLst>
                                          <p:attrName>ppt_x</p:attrName>
                                          <p:attrName>ppt_y</p:attrName>
                                        </p:attrNameLst>
                                      </p:cBhvr>
                                      <p:rCtr x="1563" y="22014"/>
                                    </p:animMotion>
                                  </p:childTnLst>
                                </p:cTn>
                              </p:par>
                              <p:par>
                                <p:cTn id="19" presetID="42" presetClass="path" presetSubtype="0" accel="50000" decel="50000" fill="hold" grpId="0" nodeType="withEffect">
                                  <p:stCondLst>
                                    <p:cond delay="0"/>
                                  </p:stCondLst>
                                  <p:childTnLst>
                                    <p:animMotion origin="layout" path="M -4.375E-6 7.40741E-7 L 0.03321 0.52153 " pathEditMode="relative" rAng="0" ptsTypes="AA">
                                      <p:cBhvr>
                                        <p:cTn id="20" dur="2000" fill="hold"/>
                                        <p:tgtEl>
                                          <p:spTgt spid="28"/>
                                        </p:tgtEl>
                                        <p:attrNameLst>
                                          <p:attrName>ppt_x</p:attrName>
                                          <p:attrName>ppt_y</p:attrName>
                                        </p:attrNameLst>
                                      </p:cBhvr>
                                      <p:rCtr x="1654" y="26065"/>
                                    </p:animMotion>
                                  </p:childTnLst>
                                </p:cTn>
                              </p:par>
                            </p:childTnLst>
                          </p:cTn>
                        </p:par>
                      </p:childTnLst>
                    </p:cTn>
                  </p:par>
                  <p:par>
                    <p:cTn id="21" fill="hold">
                      <p:stCondLst>
                        <p:cond delay="indefinite"/>
                      </p:stCondLst>
                      <p:childTnLst>
                        <p:par>
                          <p:cTn id="22" fill="hold">
                            <p:stCondLst>
                              <p:cond delay="0"/>
                            </p:stCondLst>
                            <p:childTnLst>
                              <p:par>
                                <p:cTn id="23" presetID="51" presetClass="path" presetSubtype="0" accel="50000" decel="50000" fill="hold" nodeType="clickEffect">
                                  <p:stCondLst>
                                    <p:cond delay="0"/>
                                  </p:stCondLst>
                                  <p:childTnLst>
                                    <p:animMotion origin="layout" path="M -0.27109 0.00787 L -0.11081 0.11921 C -0.07461 0.14282 -0.05404 0.17777 -0.05404 0.21481 C -0.05404 0.25671 -0.07461 0.28981 -0.11081 0.31342 L -0.27109 0.42569 " pathEditMode="relative" rAng="0" ptsTypes="AAAAA">
                                      <p:cBhvr>
                                        <p:cTn id="24" dur="2000" fill="hold"/>
                                        <p:tgtEl>
                                          <p:spTgt spid="16"/>
                                        </p:tgtEl>
                                        <p:attrNameLst>
                                          <p:attrName>ppt_x</p:attrName>
                                          <p:attrName>ppt_y</p:attrName>
                                        </p:attrNameLst>
                                      </p:cBhvr>
                                      <p:rCtr x="10846" y="20880"/>
                                    </p:animMotion>
                                  </p:childTnLst>
                                </p:cTn>
                              </p:par>
                              <p:par>
                                <p:cTn id="25" presetID="51" presetClass="path" presetSubtype="0" accel="50000" decel="50000" fill="hold" grpId="0" nodeType="withEffect">
                                  <p:stCondLst>
                                    <p:cond delay="0"/>
                                  </p:stCondLst>
                                  <p:childTnLst>
                                    <p:animMotion origin="layout" path="M -0.26797 -0.01157 L -0.11471 0.12917 C -0.08008 0.15903 -0.06002 0.20371 -0.06002 0.25 C -0.06002 0.30301 -0.08008 0.34491 -0.11471 0.375 L -0.26797 0.5169 " pathEditMode="relative" rAng="0" ptsTypes="AAAAA">
                                      <p:cBhvr>
                                        <p:cTn id="26" dur="2000" fill="hold"/>
                                        <p:tgtEl>
                                          <p:spTgt spid="25"/>
                                        </p:tgtEl>
                                        <p:attrNameLst>
                                          <p:attrName>ppt_x</p:attrName>
                                          <p:attrName>ppt_y</p:attrName>
                                        </p:attrNameLst>
                                      </p:cBhvr>
                                      <p:rCtr x="10391" y="26412"/>
                                    </p:animMotion>
                                  </p:childTnLst>
                                </p:cTn>
                              </p:par>
                            </p:childTnLst>
                          </p:cTn>
                        </p:par>
                      </p:childTnLst>
                    </p:cTn>
                  </p:par>
                  <p:par>
                    <p:cTn id="27" fill="hold">
                      <p:stCondLst>
                        <p:cond delay="indefinite"/>
                      </p:stCondLst>
                      <p:childTnLst>
                        <p:par>
                          <p:cTn id="28" fill="hold">
                            <p:stCondLst>
                              <p:cond delay="0"/>
                            </p:stCondLst>
                            <p:childTnLst>
                              <p:par>
                                <p:cTn id="29" presetID="51" presetClass="path" presetSubtype="0" accel="50000" decel="50000" fill="hold" nodeType="clickEffect">
                                  <p:stCondLst>
                                    <p:cond delay="0"/>
                                  </p:stCondLst>
                                  <p:childTnLst>
                                    <p:animMotion origin="layout" path="M -0.58606 0.175 L -0.61302 0.24282 C -0.61901 0.25717 -0.62239 0.27847 -0.62239 0.30092 C -0.62239 0.32638 -0.61901 0.34676 -0.61302 0.36111 L -0.58606 0.42939 " pathEditMode="relative" rAng="0" ptsTypes="AAAAA">
                                      <p:cBhvr>
                                        <p:cTn id="30" dur="2000" fill="hold"/>
                                        <p:tgtEl>
                                          <p:spTgt spid="17"/>
                                        </p:tgtEl>
                                        <p:attrNameLst>
                                          <p:attrName>ppt_x</p:attrName>
                                          <p:attrName>ppt_y</p:attrName>
                                        </p:attrNameLst>
                                      </p:cBhvr>
                                      <p:rCtr x="-1823" y="12708"/>
                                    </p:animMotion>
                                  </p:childTnLst>
                                </p:cTn>
                              </p:par>
                              <p:par>
                                <p:cTn id="31" presetID="51" presetClass="path" presetSubtype="0" accel="50000" decel="50000" fill="hold" grpId="0" nodeType="withEffect">
                                  <p:stCondLst>
                                    <p:cond delay="0"/>
                                  </p:stCondLst>
                                  <p:childTnLst>
                                    <p:animMotion origin="layout" path="M -0.57487 -0.03773 L -0.18294 0.11018 C -0.09479 0.14167 -0.04466 0.18819 -0.04466 0.23704 C -0.04466 0.29259 -0.09479 0.3368 -0.18294 0.36829 L -0.57487 0.51736 " pathEditMode="relative" rAng="0" ptsTypes="AAAAA">
                                      <p:cBhvr>
                                        <p:cTn id="32" dur="2000" fill="hold"/>
                                        <p:tgtEl>
                                          <p:spTgt spid="24"/>
                                        </p:tgtEl>
                                        <p:attrNameLst>
                                          <p:attrName>ppt_x</p:attrName>
                                          <p:attrName>ppt_y</p:attrName>
                                        </p:attrNameLst>
                                      </p:cBhvr>
                                      <p:rCtr x="26510" y="27755"/>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6.25E-7 0.00023 L -0.17617 0.42916 " pathEditMode="relative" rAng="0" ptsTypes="AA">
                                      <p:cBhvr>
                                        <p:cTn id="36" dur="2000" fill="hold"/>
                                        <p:tgtEl>
                                          <p:spTgt spid="19"/>
                                        </p:tgtEl>
                                        <p:attrNameLst>
                                          <p:attrName>ppt_x</p:attrName>
                                          <p:attrName>ppt_y</p:attrName>
                                        </p:attrNameLst>
                                      </p:cBhvr>
                                      <p:rCtr x="-8815" y="21435"/>
                                    </p:animMotion>
                                  </p:childTnLst>
                                </p:cTn>
                              </p:par>
                              <p:par>
                                <p:cTn id="37" presetID="42" presetClass="path" presetSubtype="0" accel="50000" decel="50000" fill="hold" grpId="0" nodeType="withEffect">
                                  <p:stCondLst>
                                    <p:cond delay="0"/>
                                  </p:stCondLst>
                                  <p:childTnLst>
                                    <p:animMotion origin="layout" path="M 3.125E-6 -3.7037E-7 L -0.1694 0.52917 " pathEditMode="relative" rAng="0" ptsTypes="AA">
                                      <p:cBhvr>
                                        <p:cTn id="38" dur="2000" fill="hold"/>
                                        <p:tgtEl>
                                          <p:spTgt spid="27"/>
                                        </p:tgtEl>
                                        <p:attrNameLst>
                                          <p:attrName>ppt_x</p:attrName>
                                          <p:attrName>ppt_y</p:attrName>
                                        </p:attrNameLst>
                                      </p:cBhvr>
                                      <p:rCtr x="-8477" y="26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37A689-4C57-4C29-ADA7-6F8E16BF25D3}"/>
              </a:ext>
            </a:extLst>
          </p:cNvPr>
          <p:cNvSpPr>
            <a:spLocks noGrp="1"/>
          </p:cNvSpPr>
          <p:nvPr>
            <p:ph type="title"/>
          </p:nvPr>
        </p:nvSpPr>
        <p:spPr/>
        <p:txBody>
          <a:bodyPr/>
          <a:lstStyle/>
          <a:p>
            <a:r>
              <a:rPr lang="he-IL" dirty="0"/>
              <a:t>מספרים יוצאי דופן</a:t>
            </a:r>
          </a:p>
        </p:txBody>
      </p:sp>
      <p:sp>
        <p:nvSpPr>
          <p:cNvPr id="4" name="מלבן 3">
            <a:extLst>
              <a:ext uri="{FF2B5EF4-FFF2-40B4-BE49-F238E27FC236}">
                <a16:creationId xmlns:a16="http://schemas.microsoft.com/office/drawing/2014/main" id="{67660C98-9EDC-4549-A65B-4975A6FBA1CF}"/>
              </a:ext>
            </a:extLst>
          </p:cNvPr>
          <p:cNvSpPr/>
          <p:nvPr/>
        </p:nvSpPr>
        <p:spPr>
          <a:xfrm>
            <a:off x="45891" y="1745639"/>
            <a:ext cx="11315699" cy="1077218"/>
          </a:xfrm>
          <a:prstGeom prst="rect">
            <a:avLst/>
          </a:prstGeom>
        </p:spPr>
        <p:txBody>
          <a:bodyPr wrap="square">
            <a:spAutoFit/>
          </a:bodyPr>
          <a:lstStyle/>
          <a:p>
            <a:pPr algn="r"/>
            <a:r>
              <a:rPr lang="he-IL" sz="3200" dirty="0">
                <a:latin typeface="Calibri" panose="020F0502020204030204" pitchFamily="34" charset="0"/>
                <a:cs typeface="Calibri" panose="020F0502020204030204" pitchFamily="34" charset="0"/>
              </a:rPr>
              <a:t>יש שני מספרים היוצאים מן הכלל בצורת הכתיבה שלהם: ‏15 ו-‏16</a:t>
            </a:r>
            <a:br>
              <a:rPr lang="he-IL" sz="3200" dirty="0">
                <a:latin typeface="Calibri" panose="020F0502020204030204" pitchFamily="34" charset="0"/>
                <a:cs typeface="Calibri" panose="020F0502020204030204" pitchFamily="34" charset="0"/>
              </a:rPr>
            </a:br>
            <a:endParaRPr lang="he-IL" sz="3200" dirty="0">
              <a:latin typeface="Calibri" panose="020F0502020204030204" pitchFamily="34" charset="0"/>
              <a:cs typeface="Calibri" panose="020F0502020204030204" pitchFamily="34" charset="0"/>
            </a:endParaRPr>
          </a:p>
        </p:txBody>
      </p:sp>
      <p:sp>
        <p:nvSpPr>
          <p:cNvPr id="5" name="חץ: ימינה 4">
            <a:extLst>
              <a:ext uri="{FF2B5EF4-FFF2-40B4-BE49-F238E27FC236}">
                <a16:creationId xmlns:a16="http://schemas.microsoft.com/office/drawing/2014/main" id="{E1395586-53B5-4111-812C-72D1CD81404B}"/>
              </a:ext>
            </a:extLst>
          </p:cNvPr>
          <p:cNvSpPr/>
          <p:nvPr/>
        </p:nvSpPr>
        <p:spPr>
          <a:xfrm rot="10800000">
            <a:off x="9031266" y="2698190"/>
            <a:ext cx="681128" cy="247156"/>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a:extLst>
              <a:ext uri="{FF2B5EF4-FFF2-40B4-BE49-F238E27FC236}">
                <a16:creationId xmlns:a16="http://schemas.microsoft.com/office/drawing/2014/main" id="{7BF4162F-8C94-4B1A-93F8-28AE3483D099}"/>
              </a:ext>
            </a:extLst>
          </p:cNvPr>
          <p:cNvSpPr txBox="1"/>
          <p:nvPr/>
        </p:nvSpPr>
        <p:spPr>
          <a:xfrm>
            <a:off x="7876450" y="2441090"/>
            <a:ext cx="942975" cy="646331"/>
          </a:xfrm>
          <a:prstGeom prst="rect">
            <a:avLst/>
          </a:prstGeom>
          <a:noFill/>
        </p:spPr>
        <p:txBody>
          <a:bodyPr wrap="square" rtlCol="1">
            <a:spAutoFit/>
          </a:bodyPr>
          <a:lstStyle/>
          <a:p>
            <a:pPr algn="r" rtl="1"/>
            <a:r>
              <a:rPr lang="he-IL" sz="3600" dirty="0">
                <a:latin typeface="Calibri" panose="020F0502020204030204" pitchFamily="34" charset="0"/>
                <a:cs typeface="Calibri" panose="020F0502020204030204" pitchFamily="34" charset="0"/>
              </a:rPr>
              <a:t>טו</a:t>
            </a:r>
          </a:p>
        </p:txBody>
      </p:sp>
      <p:sp>
        <p:nvSpPr>
          <p:cNvPr id="7" name="TextBox 6">
            <a:extLst>
              <a:ext uri="{FF2B5EF4-FFF2-40B4-BE49-F238E27FC236}">
                <a16:creationId xmlns:a16="http://schemas.microsoft.com/office/drawing/2014/main" id="{C63948CF-31B7-4798-A71C-AC5BEB03196D}"/>
              </a:ext>
            </a:extLst>
          </p:cNvPr>
          <p:cNvSpPr txBox="1"/>
          <p:nvPr/>
        </p:nvSpPr>
        <p:spPr>
          <a:xfrm>
            <a:off x="9812405" y="2351782"/>
            <a:ext cx="1440657" cy="1200329"/>
          </a:xfrm>
          <a:prstGeom prst="rect">
            <a:avLst/>
          </a:prstGeom>
          <a:noFill/>
        </p:spPr>
        <p:txBody>
          <a:bodyPr wrap="square" rtlCol="1">
            <a:spAutoFit/>
          </a:bodyPr>
          <a:lstStyle/>
          <a:p>
            <a:pPr algn="r"/>
            <a:r>
              <a:rPr lang="he-IL" sz="3600" dirty="0">
                <a:latin typeface="Calibri" panose="020F0502020204030204" pitchFamily="34" charset="0"/>
                <a:cs typeface="Calibri" panose="020F0502020204030204" pitchFamily="34" charset="0"/>
              </a:rPr>
              <a:t>9 = ט</a:t>
            </a:r>
          </a:p>
          <a:p>
            <a:pPr algn="r"/>
            <a:r>
              <a:rPr lang="he-IL" sz="3600" dirty="0">
                <a:latin typeface="Calibri" panose="020F0502020204030204" pitchFamily="34" charset="0"/>
                <a:cs typeface="Calibri" panose="020F0502020204030204" pitchFamily="34" charset="0"/>
              </a:rPr>
              <a:t>6 = ו</a:t>
            </a:r>
          </a:p>
        </p:txBody>
      </p:sp>
      <p:sp>
        <p:nvSpPr>
          <p:cNvPr id="8" name="חץ: ימינה 7">
            <a:extLst>
              <a:ext uri="{FF2B5EF4-FFF2-40B4-BE49-F238E27FC236}">
                <a16:creationId xmlns:a16="http://schemas.microsoft.com/office/drawing/2014/main" id="{30B69B7E-3140-44D5-AC96-543323107060}"/>
              </a:ext>
            </a:extLst>
          </p:cNvPr>
          <p:cNvSpPr/>
          <p:nvPr/>
        </p:nvSpPr>
        <p:spPr>
          <a:xfrm rot="10800000">
            <a:off x="9031266" y="4264825"/>
            <a:ext cx="681128" cy="247156"/>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a:extLst>
              <a:ext uri="{FF2B5EF4-FFF2-40B4-BE49-F238E27FC236}">
                <a16:creationId xmlns:a16="http://schemas.microsoft.com/office/drawing/2014/main" id="{64E39C1C-2F78-47DB-A1C8-39684ED86C41}"/>
              </a:ext>
            </a:extLst>
          </p:cNvPr>
          <p:cNvSpPr txBox="1"/>
          <p:nvPr/>
        </p:nvSpPr>
        <p:spPr>
          <a:xfrm>
            <a:off x="7881213" y="4077218"/>
            <a:ext cx="942975" cy="646331"/>
          </a:xfrm>
          <a:prstGeom prst="rect">
            <a:avLst/>
          </a:prstGeom>
          <a:noFill/>
        </p:spPr>
        <p:txBody>
          <a:bodyPr wrap="square" rtlCol="1">
            <a:spAutoFit/>
          </a:bodyPr>
          <a:lstStyle/>
          <a:p>
            <a:pPr algn="r" rtl="1"/>
            <a:r>
              <a:rPr lang="he-IL" sz="3600" dirty="0" err="1">
                <a:latin typeface="Calibri" panose="020F0502020204030204" pitchFamily="34" charset="0"/>
                <a:cs typeface="Calibri" panose="020F0502020204030204" pitchFamily="34" charset="0"/>
              </a:rPr>
              <a:t>טז</a:t>
            </a:r>
            <a:endParaRPr lang="he-IL" sz="36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415D4CA5-0DBA-43EE-BEDE-4A09E8D3189D}"/>
              </a:ext>
            </a:extLst>
          </p:cNvPr>
          <p:cNvSpPr txBox="1"/>
          <p:nvPr/>
        </p:nvSpPr>
        <p:spPr>
          <a:xfrm>
            <a:off x="9802880" y="3743640"/>
            <a:ext cx="1440657" cy="1200329"/>
          </a:xfrm>
          <a:prstGeom prst="rect">
            <a:avLst/>
          </a:prstGeom>
          <a:noFill/>
        </p:spPr>
        <p:txBody>
          <a:bodyPr wrap="square" rtlCol="1">
            <a:spAutoFit/>
          </a:bodyPr>
          <a:lstStyle/>
          <a:p>
            <a:pPr algn="r"/>
            <a:r>
              <a:rPr lang="he-IL" sz="3200" dirty="0"/>
              <a:t>9 </a:t>
            </a:r>
            <a:r>
              <a:rPr lang="he-IL" sz="3600" dirty="0">
                <a:latin typeface="Calibri" panose="020F0502020204030204" pitchFamily="34" charset="0"/>
                <a:cs typeface="Calibri" panose="020F0502020204030204" pitchFamily="34" charset="0"/>
              </a:rPr>
              <a:t>= ט</a:t>
            </a:r>
          </a:p>
          <a:p>
            <a:pPr algn="r"/>
            <a:r>
              <a:rPr lang="he-IL" sz="3600" dirty="0">
                <a:latin typeface="Calibri" panose="020F0502020204030204" pitchFamily="34" charset="0"/>
                <a:cs typeface="Calibri" panose="020F0502020204030204" pitchFamily="34" charset="0"/>
              </a:rPr>
              <a:t>7 = ז</a:t>
            </a:r>
          </a:p>
        </p:txBody>
      </p:sp>
      <p:sp>
        <p:nvSpPr>
          <p:cNvPr id="11" name="TextBox 10">
            <a:extLst>
              <a:ext uri="{FF2B5EF4-FFF2-40B4-BE49-F238E27FC236}">
                <a16:creationId xmlns:a16="http://schemas.microsoft.com/office/drawing/2014/main" id="{676CD7CA-144F-464D-9CCE-A4F61635DD2D}"/>
              </a:ext>
            </a:extLst>
          </p:cNvPr>
          <p:cNvSpPr txBox="1"/>
          <p:nvPr/>
        </p:nvSpPr>
        <p:spPr>
          <a:xfrm>
            <a:off x="836055" y="5117656"/>
            <a:ext cx="10525535" cy="1077218"/>
          </a:xfrm>
          <a:prstGeom prst="rect">
            <a:avLst/>
          </a:prstGeom>
          <a:noFill/>
        </p:spPr>
        <p:txBody>
          <a:bodyPr wrap="square" rtlCol="1">
            <a:spAutoFit/>
          </a:bodyPr>
          <a:lstStyle/>
          <a:p>
            <a:pPr algn="r" rtl="1"/>
            <a:r>
              <a:rPr lang="he-IL" sz="3200" dirty="0">
                <a:latin typeface="Calibri" panose="020F0502020204030204" pitchFamily="34" charset="0"/>
                <a:cs typeface="Calibri" panose="020F0502020204030204" pitchFamily="34" charset="0"/>
              </a:rPr>
              <a:t>הכתיבה הזאת נקבעה כדי להימנע מכתיבת שתי אותיות מן השם המפורש זו ליד זו. </a:t>
            </a:r>
          </a:p>
        </p:txBody>
      </p:sp>
    </p:spTree>
    <p:extLst>
      <p:ext uri="{BB962C8B-B14F-4D97-AF65-F5344CB8AC3E}">
        <p14:creationId xmlns:p14="http://schemas.microsoft.com/office/powerpoint/2010/main" val="1622469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1"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p:bldP spid="8" grpId="0" animBg="1"/>
      <p:bldP spid="8" grpId="1" animBg="1"/>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41684-0310-9045-8FE5-875F7B59C73A}"/>
              </a:ext>
            </a:extLst>
          </p:cNvPr>
          <p:cNvSpPr>
            <a:spLocks noGrp="1"/>
          </p:cNvSpPr>
          <p:nvPr>
            <p:ph type="title"/>
          </p:nvPr>
        </p:nvSpPr>
        <p:spPr/>
        <p:txBody>
          <a:bodyPr/>
          <a:lstStyle/>
          <a:p>
            <a:r>
              <a:rPr lang="he-IL" dirty="0"/>
              <a:t>מה נלמד היום?</a:t>
            </a:r>
            <a:endParaRPr lang="en-IL" dirty="0"/>
          </a:p>
        </p:txBody>
      </p:sp>
      <p:sp>
        <p:nvSpPr>
          <p:cNvPr id="5" name="Content Placeholder 4">
            <a:extLst>
              <a:ext uri="{FF2B5EF4-FFF2-40B4-BE49-F238E27FC236}">
                <a16:creationId xmlns:a16="http://schemas.microsoft.com/office/drawing/2014/main" id="{2D29BB97-9D9B-B04B-A130-6148BC78DF1C}"/>
              </a:ext>
            </a:extLst>
          </p:cNvPr>
          <p:cNvSpPr>
            <a:spLocks noGrp="1"/>
          </p:cNvSpPr>
          <p:nvPr>
            <p:ph idx="1"/>
          </p:nvPr>
        </p:nvSpPr>
        <p:spPr/>
        <p:txBody>
          <a:bodyPr/>
          <a:lstStyle/>
          <a:p>
            <a:pPr marL="457200" indent="-457200">
              <a:buFont typeface="Arial" panose="020B0604020202020204" pitchFamily="34" charset="0"/>
              <a:buChar char="•"/>
            </a:pPr>
            <a:r>
              <a:rPr lang="he-IL" dirty="0"/>
              <a:t>נחשב ערכים מספריים של מילים.</a:t>
            </a:r>
          </a:p>
          <a:p>
            <a:pPr marL="457200" indent="-457200">
              <a:buFont typeface="Arial" panose="020B0604020202020204" pitchFamily="34" charset="0"/>
              <a:buChar char="•"/>
            </a:pPr>
            <a:r>
              <a:rPr lang="he-IL" dirty="0"/>
              <a:t>נכיר מאפיינים של הגימטרייה.</a:t>
            </a:r>
          </a:p>
          <a:p>
            <a:pPr marL="457200" indent="-457200">
              <a:buFont typeface="Arial" panose="020B0604020202020204" pitchFamily="34" charset="0"/>
              <a:buChar char="•"/>
            </a:pPr>
            <a:r>
              <a:rPr lang="he-IL" dirty="0"/>
              <a:t>נתנסה בייצוג מספרים על ידי צירופי אותיות.</a:t>
            </a:r>
          </a:p>
          <a:p>
            <a:pPr marL="457200" indent="-457200">
              <a:buFont typeface="Arial" panose="020B0604020202020204" pitchFamily="34" charset="0"/>
              <a:buChar char="•"/>
            </a:pPr>
            <a:r>
              <a:rPr lang="he-IL" dirty="0"/>
              <a:t>נתנסה בצירופי אותיות למספרים הגדולים מ-400. </a:t>
            </a:r>
          </a:p>
          <a:p>
            <a:pPr marL="457200" indent="-457200">
              <a:buFont typeface="Arial" panose="020B0604020202020204" pitchFamily="34" charset="0"/>
              <a:buChar char="•"/>
            </a:pPr>
            <a:endParaRPr lang="he-IL" dirty="0"/>
          </a:p>
        </p:txBody>
      </p:sp>
      <p:pic>
        <p:nvPicPr>
          <p:cNvPr id="7" name="Picture 6">
            <a:extLst>
              <a:ext uri="{FF2B5EF4-FFF2-40B4-BE49-F238E27FC236}">
                <a16:creationId xmlns:a16="http://schemas.microsoft.com/office/drawing/2014/main" id="{DA7952BE-2EAD-6146-A1DB-1E0A94AD16D1}"/>
              </a:ext>
            </a:extLst>
          </p:cNvPr>
          <p:cNvPicPr>
            <a:picLocks noChangeAspect="1"/>
          </p:cNvPicPr>
          <p:nvPr/>
        </p:nvPicPr>
        <p:blipFill>
          <a:blip r:embed="rId3"/>
          <a:stretch>
            <a:fillRect/>
          </a:stretch>
        </p:blipFill>
        <p:spPr>
          <a:xfrm rot="8057618">
            <a:off x="290049" y="269606"/>
            <a:ext cx="1468977" cy="973310"/>
          </a:xfrm>
          <a:prstGeom prst="rect">
            <a:avLst/>
          </a:prstGeom>
        </p:spPr>
      </p:pic>
      <p:pic>
        <p:nvPicPr>
          <p:cNvPr id="9" name="Picture 8">
            <a:extLst>
              <a:ext uri="{FF2B5EF4-FFF2-40B4-BE49-F238E27FC236}">
                <a16:creationId xmlns:a16="http://schemas.microsoft.com/office/drawing/2014/main" id="{71839C5F-83A3-8449-9FEF-5203C8AED21E}"/>
              </a:ext>
            </a:extLst>
          </p:cNvPr>
          <p:cNvPicPr>
            <a:picLocks noChangeAspect="1"/>
          </p:cNvPicPr>
          <p:nvPr/>
        </p:nvPicPr>
        <p:blipFill>
          <a:blip r:embed="rId4"/>
          <a:stretch>
            <a:fillRect/>
          </a:stretch>
        </p:blipFill>
        <p:spPr>
          <a:xfrm>
            <a:off x="10833322" y="5810250"/>
            <a:ext cx="2082800" cy="2095500"/>
          </a:xfrm>
          <a:prstGeom prst="rect">
            <a:avLst/>
          </a:prstGeom>
        </p:spPr>
      </p:pic>
    </p:spTree>
    <p:extLst>
      <p:ext uri="{BB962C8B-B14F-4D97-AF65-F5344CB8AC3E}">
        <p14:creationId xmlns:p14="http://schemas.microsoft.com/office/powerpoint/2010/main" val="349292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D4F12BD-C489-4110-A65C-187C0EA63720}"/>
              </a:ext>
            </a:extLst>
          </p:cNvPr>
          <p:cNvSpPr>
            <a:spLocks noGrp="1"/>
          </p:cNvSpPr>
          <p:nvPr>
            <p:ph type="title"/>
          </p:nvPr>
        </p:nvSpPr>
        <p:spPr>
          <a:xfrm>
            <a:off x="9619989" y="340148"/>
            <a:ext cx="2147170" cy="950108"/>
          </a:xfrm>
        </p:spPr>
        <p:txBody>
          <a:bodyPr/>
          <a:lstStyle/>
          <a:p>
            <a:endParaRPr lang="he-IL" dirty="0"/>
          </a:p>
        </p:txBody>
      </p:sp>
      <p:sp>
        <p:nvSpPr>
          <p:cNvPr id="7" name="מלבן 6">
            <a:extLst>
              <a:ext uri="{FF2B5EF4-FFF2-40B4-BE49-F238E27FC236}">
                <a16:creationId xmlns:a16="http://schemas.microsoft.com/office/drawing/2014/main" id="{D8030896-C43F-4D9C-B104-758E7B4467AC}"/>
              </a:ext>
            </a:extLst>
          </p:cNvPr>
          <p:cNvSpPr/>
          <p:nvPr/>
        </p:nvSpPr>
        <p:spPr>
          <a:xfrm>
            <a:off x="1476408" y="1865281"/>
            <a:ext cx="7543800" cy="3170099"/>
          </a:xfrm>
          <a:prstGeom prst="rect">
            <a:avLst/>
          </a:prstGeom>
        </p:spPr>
        <p:txBody>
          <a:bodyPr wrap="square">
            <a:spAutoFit/>
          </a:bodyPr>
          <a:lstStyle/>
          <a:p>
            <a:pPr algn="r" rtl="1">
              <a:spcAft>
                <a:spcPts val="1200"/>
              </a:spcAft>
              <a:buClr>
                <a:schemeClr val="accent2"/>
              </a:buClr>
            </a:pPr>
            <a:r>
              <a:rPr lang="he-IL" sz="3200" dirty="0">
                <a:solidFill>
                  <a:schemeClr val="accent6">
                    <a:lumMod val="75000"/>
                  </a:schemeClr>
                </a:solidFill>
                <a:latin typeface="Calibri" panose="020F0502020204030204" pitchFamily="34" charset="0"/>
                <a:cs typeface="Calibri" panose="020F0502020204030204" pitchFamily="34" charset="0"/>
              </a:rPr>
              <a:t>ט"ו</a:t>
            </a:r>
            <a:r>
              <a:rPr lang="he-IL" sz="3200" dirty="0">
                <a:latin typeface="Calibri" panose="020F0502020204030204" pitchFamily="34" charset="0"/>
                <a:cs typeface="Calibri" panose="020F0502020204030204" pitchFamily="34" charset="0"/>
              </a:rPr>
              <a:t> בשבט            ___ בשבט </a:t>
            </a:r>
          </a:p>
          <a:p>
            <a:pPr algn="r" rtl="1">
              <a:spcAft>
                <a:spcPts val="1200"/>
              </a:spcAft>
            </a:pPr>
            <a:r>
              <a:rPr lang="he-IL" sz="3200" dirty="0">
                <a:solidFill>
                  <a:schemeClr val="accent6">
                    <a:lumMod val="75000"/>
                  </a:schemeClr>
                </a:solidFill>
                <a:latin typeface="Calibri" panose="020F0502020204030204" pitchFamily="34" charset="0"/>
                <a:cs typeface="Calibri" panose="020F0502020204030204" pitchFamily="34" charset="0"/>
              </a:rPr>
              <a:t>ל"ג </a:t>
            </a:r>
            <a:r>
              <a:rPr lang="he-IL" sz="3200" dirty="0">
                <a:latin typeface="Calibri" panose="020F0502020204030204" pitchFamily="34" charset="0"/>
                <a:cs typeface="Calibri" panose="020F0502020204030204" pitchFamily="34" charset="0"/>
              </a:rPr>
              <a:t>בעומר            ___ בעומר                </a:t>
            </a:r>
          </a:p>
          <a:p>
            <a:pPr algn="r" rtl="1">
              <a:spcAft>
                <a:spcPts val="1200"/>
              </a:spcAft>
            </a:pPr>
            <a:r>
              <a:rPr lang="he-IL" sz="3200" dirty="0">
                <a:solidFill>
                  <a:schemeClr val="accent6">
                    <a:lumMod val="75000"/>
                  </a:schemeClr>
                </a:solidFill>
                <a:latin typeface="Calibri" panose="020F0502020204030204" pitchFamily="34" charset="0"/>
                <a:cs typeface="Calibri" panose="020F0502020204030204" pitchFamily="34" charset="0"/>
              </a:rPr>
              <a:t>י"ב</a:t>
            </a:r>
            <a:r>
              <a:rPr lang="he-IL" sz="3200" dirty="0">
                <a:latin typeface="Calibri" panose="020F0502020204030204" pitchFamily="34" charset="0"/>
                <a:cs typeface="Calibri" panose="020F0502020204030204" pitchFamily="34" charset="0"/>
              </a:rPr>
              <a:t> שבטי ישראל          ___ שבטי ישראל</a:t>
            </a:r>
          </a:p>
          <a:p>
            <a:pPr algn="r" rtl="1">
              <a:spcAft>
                <a:spcPts val="1200"/>
              </a:spcAft>
            </a:pPr>
            <a:r>
              <a:rPr lang="he-IL" sz="3200" dirty="0">
                <a:solidFill>
                  <a:schemeClr val="accent6">
                    <a:lumMod val="75000"/>
                  </a:schemeClr>
                </a:solidFill>
                <a:latin typeface="Calibri" panose="020F0502020204030204" pitchFamily="34" charset="0"/>
                <a:cs typeface="Calibri" panose="020F0502020204030204" pitchFamily="34" charset="0"/>
              </a:rPr>
              <a:t>ח"י</a:t>
            </a:r>
            <a:r>
              <a:rPr lang="he-IL" sz="3200" dirty="0">
                <a:solidFill>
                  <a:schemeClr val="accent2"/>
                </a:solidFill>
                <a:latin typeface="Calibri" panose="020F0502020204030204" pitchFamily="34" charset="0"/>
                <a:cs typeface="Calibri" panose="020F0502020204030204" pitchFamily="34" charset="0"/>
              </a:rPr>
              <a:t> </a:t>
            </a:r>
            <a:r>
              <a:rPr lang="he-IL" sz="3200" dirty="0">
                <a:latin typeface="Calibri" panose="020F0502020204030204" pitchFamily="34" charset="0"/>
                <a:cs typeface="Calibri" panose="020F0502020204030204" pitchFamily="34" charset="0"/>
              </a:rPr>
              <a:t>שקלים           ___ שקלים</a:t>
            </a:r>
          </a:p>
          <a:p>
            <a:pPr algn="r" rtl="1">
              <a:spcAft>
                <a:spcPts val="1200"/>
              </a:spcAft>
            </a:pPr>
            <a:r>
              <a:rPr lang="he-IL" sz="3200" dirty="0">
                <a:solidFill>
                  <a:schemeClr val="accent6">
                    <a:lumMod val="75000"/>
                  </a:schemeClr>
                </a:solidFill>
                <a:latin typeface="Calibri" panose="020F0502020204030204" pitchFamily="34" charset="0"/>
                <a:cs typeface="Calibri" panose="020F0502020204030204" pitchFamily="34" charset="0"/>
              </a:rPr>
              <a:t>ט' </a:t>
            </a:r>
            <a:r>
              <a:rPr lang="he-IL" sz="3200" dirty="0">
                <a:latin typeface="Calibri" panose="020F0502020204030204" pitchFamily="34" charset="0"/>
                <a:cs typeface="Calibri" panose="020F0502020204030204" pitchFamily="34" charset="0"/>
              </a:rPr>
              <a:t>באב                ___  באב                        </a:t>
            </a:r>
            <a:r>
              <a:rPr lang="en-US" sz="3200" dirty="0">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2A3F6A1F-4331-4609-86D6-3681B4C28CD8}"/>
              </a:ext>
            </a:extLst>
          </p:cNvPr>
          <p:cNvSpPr txBox="1"/>
          <p:nvPr/>
        </p:nvSpPr>
        <p:spPr>
          <a:xfrm>
            <a:off x="1594528" y="502222"/>
            <a:ext cx="8936135" cy="1077218"/>
          </a:xfrm>
          <a:prstGeom prst="rect">
            <a:avLst/>
          </a:prstGeom>
          <a:noFill/>
        </p:spPr>
        <p:txBody>
          <a:bodyPr wrap="square" rtlCol="1">
            <a:spAutoFit/>
          </a:bodyPr>
          <a:lstStyle/>
          <a:p>
            <a:pPr algn="ctr" rtl="1"/>
            <a:r>
              <a:rPr lang="he-IL" sz="3200" b="1" dirty="0">
                <a:latin typeface="Calibri" panose="020F0502020204030204" pitchFamily="34" charset="0"/>
                <a:cs typeface="Calibri" panose="020F0502020204030204" pitchFamily="34" charset="0"/>
              </a:rPr>
              <a:t>ביטויים ומועדים </a:t>
            </a:r>
          </a:p>
          <a:p>
            <a:pPr algn="ctr" rtl="1"/>
            <a:r>
              <a:rPr lang="he-IL" sz="3200" b="1" dirty="0">
                <a:latin typeface="Calibri" panose="020F0502020204030204" pitchFamily="34" charset="0"/>
                <a:cs typeface="Calibri" panose="020F0502020204030204" pitchFamily="34" charset="0"/>
              </a:rPr>
              <a:t>החליפו את צירופי האותיות בספרות המתאימות</a:t>
            </a:r>
          </a:p>
        </p:txBody>
      </p:sp>
      <p:pic>
        <p:nvPicPr>
          <p:cNvPr id="9" name="Picture 7">
            <a:extLst>
              <a:ext uri="{FF2B5EF4-FFF2-40B4-BE49-F238E27FC236}">
                <a16:creationId xmlns:a16="http://schemas.microsoft.com/office/drawing/2014/main" id="{FBADB510-BF1E-449D-A2A1-25A319381F6A}"/>
              </a:ext>
            </a:extLst>
          </p:cNvPr>
          <p:cNvPicPr>
            <a:picLocks noChangeAspect="1"/>
          </p:cNvPicPr>
          <p:nvPr/>
        </p:nvPicPr>
        <p:blipFill>
          <a:blip r:embed="rId3"/>
          <a:stretch>
            <a:fillRect/>
          </a:stretch>
        </p:blipFill>
        <p:spPr>
          <a:xfrm>
            <a:off x="967636" y="534879"/>
            <a:ext cx="1017545" cy="1070700"/>
          </a:xfrm>
          <a:prstGeom prst="rect">
            <a:avLst/>
          </a:prstGeom>
        </p:spPr>
      </p:pic>
      <p:cxnSp>
        <p:nvCxnSpPr>
          <p:cNvPr id="4" name="מחבר חץ ישר 3">
            <a:extLst>
              <a:ext uri="{FF2B5EF4-FFF2-40B4-BE49-F238E27FC236}">
                <a16:creationId xmlns:a16="http://schemas.microsoft.com/office/drawing/2014/main" id="{F7E1542F-9B2D-4569-B89F-2D71F3B23BD1}"/>
              </a:ext>
            </a:extLst>
          </p:cNvPr>
          <p:cNvCxnSpPr/>
          <p:nvPr/>
        </p:nvCxnSpPr>
        <p:spPr>
          <a:xfrm flipH="1">
            <a:off x="6601216" y="2192055"/>
            <a:ext cx="66388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מחבר חץ ישר 19">
            <a:extLst>
              <a:ext uri="{FF2B5EF4-FFF2-40B4-BE49-F238E27FC236}">
                <a16:creationId xmlns:a16="http://schemas.microsoft.com/office/drawing/2014/main" id="{DC5CAE39-5795-4DC2-8698-3BC3C4D2D07D}"/>
              </a:ext>
            </a:extLst>
          </p:cNvPr>
          <p:cNvCxnSpPr/>
          <p:nvPr/>
        </p:nvCxnSpPr>
        <p:spPr>
          <a:xfrm flipH="1">
            <a:off x="6601216" y="2772428"/>
            <a:ext cx="66388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מחבר חץ ישר 20">
            <a:extLst>
              <a:ext uri="{FF2B5EF4-FFF2-40B4-BE49-F238E27FC236}">
                <a16:creationId xmlns:a16="http://schemas.microsoft.com/office/drawing/2014/main" id="{FC1BFB5B-EAAB-4F3B-96A4-2B477B590752}"/>
              </a:ext>
            </a:extLst>
          </p:cNvPr>
          <p:cNvCxnSpPr/>
          <p:nvPr/>
        </p:nvCxnSpPr>
        <p:spPr>
          <a:xfrm flipH="1">
            <a:off x="5730656" y="3439439"/>
            <a:ext cx="66388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מחבר חץ ישר 21">
            <a:extLst>
              <a:ext uri="{FF2B5EF4-FFF2-40B4-BE49-F238E27FC236}">
                <a16:creationId xmlns:a16="http://schemas.microsoft.com/office/drawing/2014/main" id="{37A542C2-9787-40EE-B1E5-F16685E4B93D}"/>
              </a:ext>
            </a:extLst>
          </p:cNvPr>
          <p:cNvCxnSpPr/>
          <p:nvPr/>
        </p:nvCxnSpPr>
        <p:spPr>
          <a:xfrm flipH="1">
            <a:off x="6562436" y="4091741"/>
            <a:ext cx="66388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מחבר חץ ישר 22">
            <a:extLst>
              <a:ext uri="{FF2B5EF4-FFF2-40B4-BE49-F238E27FC236}">
                <a16:creationId xmlns:a16="http://schemas.microsoft.com/office/drawing/2014/main" id="{E8580E60-FF80-4375-9ACB-141EB18E9658}"/>
              </a:ext>
            </a:extLst>
          </p:cNvPr>
          <p:cNvCxnSpPr/>
          <p:nvPr/>
        </p:nvCxnSpPr>
        <p:spPr>
          <a:xfrm flipH="1">
            <a:off x="6569900" y="4736926"/>
            <a:ext cx="66388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D05254A-2D8B-4AA2-B9C6-284D46D66F43}"/>
              </a:ext>
            </a:extLst>
          </p:cNvPr>
          <p:cNvSpPr txBox="1"/>
          <p:nvPr/>
        </p:nvSpPr>
        <p:spPr>
          <a:xfrm>
            <a:off x="5681882" y="1754001"/>
            <a:ext cx="884552" cy="707886"/>
          </a:xfrm>
          <a:prstGeom prst="rect">
            <a:avLst/>
          </a:prstGeom>
          <a:noFill/>
        </p:spPr>
        <p:txBody>
          <a:bodyPr wrap="square" rtlCol="1">
            <a:spAutoFit/>
          </a:bodyPr>
          <a:lstStyle/>
          <a:p>
            <a:r>
              <a:rPr lang="he-IL" sz="4000" dirty="0">
                <a:solidFill>
                  <a:schemeClr val="accent6">
                    <a:lumMod val="75000"/>
                  </a:schemeClr>
                </a:solidFill>
                <a:latin typeface="Calibri" panose="020F0502020204030204" pitchFamily="34" charset="0"/>
                <a:cs typeface="Calibri" panose="020F0502020204030204" pitchFamily="34" charset="0"/>
              </a:rPr>
              <a:t>15</a:t>
            </a:r>
          </a:p>
        </p:txBody>
      </p:sp>
      <p:sp>
        <p:nvSpPr>
          <p:cNvPr id="14" name="TextBox 13">
            <a:extLst>
              <a:ext uri="{FF2B5EF4-FFF2-40B4-BE49-F238E27FC236}">
                <a16:creationId xmlns:a16="http://schemas.microsoft.com/office/drawing/2014/main" id="{6F9FFCD8-591C-436B-B4BE-D8033C5F9464}"/>
              </a:ext>
            </a:extLst>
          </p:cNvPr>
          <p:cNvSpPr txBox="1"/>
          <p:nvPr/>
        </p:nvSpPr>
        <p:spPr>
          <a:xfrm>
            <a:off x="5699273" y="2411618"/>
            <a:ext cx="884552" cy="707886"/>
          </a:xfrm>
          <a:prstGeom prst="rect">
            <a:avLst/>
          </a:prstGeom>
          <a:noFill/>
        </p:spPr>
        <p:txBody>
          <a:bodyPr wrap="square" rtlCol="1">
            <a:spAutoFit/>
          </a:bodyPr>
          <a:lstStyle/>
          <a:p>
            <a:r>
              <a:rPr lang="he-IL" sz="4000" dirty="0">
                <a:solidFill>
                  <a:schemeClr val="accent6">
                    <a:lumMod val="75000"/>
                  </a:schemeClr>
                </a:solidFill>
                <a:latin typeface="Calibri" panose="020F0502020204030204" pitchFamily="34" charset="0"/>
                <a:cs typeface="Calibri" panose="020F0502020204030204" pitchFamily="34" charset="0"/>
              </a:rPr>
              <a:t>33</a:t>
            </a:r>
          </a:p>
        </p:txBody>
      </p:sp>
      <p:sp>
        <p:nvSpPr>
          <p:cNvPr id="15" name="TextBox 14">
            <a:extLst>
              <a:ext uri="{FF2B5EF4-FFF2-40B4-BE49-F238E27FC236}">
                <a16:creationId xmlns:a16="http://schemas.microsoft.com/office/drawing/2014/main" id="{6AA0970E-D1CB-4915-8728-3323870B7EDA}"/>
              </a:ext>
            </a:extLst>
          </p:cNvPr>
          <p:cNvSpPr txBox="1"/>
          <p:nvPr/>
        </p:nvSpPr>
        <p:spPr>
          <a:xfrm>
            <a:off x="4995781" y="3049669"/>
            <a:ext cx="1007678" cy="707886"/>
          </a:xfrm>
          <a:prstGeom prst="rect">
            <a:avLst/>
          </a:prstGeom>
          <a:noFill/>
        </p:spPr>
        <p:txBody>
          <a:bodyPr wrap="square" rtlCol="1">
            <a:spAutoFit/>
          </a:bodyPr>
          <a:lstStyle/>
          <a:p>
            <a:r>
              <a:rPr lang="he-IL" sz="4000" dirty="0">
                <a:solidFill>
                  <a:schemeClr val="accent6">
                    <a:lumMod val="75000"/>
                  </a:schemeClr>
                </a:solidFill>
                <a:latin typeface="Calibri" panose="020F0502020204030204" pitchFamily="34" charset="0"/>
                <a:cs typeface="Calibri" panose="020F0502020204030204" pitchFamily="34" charset="0"/>
              </a:rPr>
              <a:t>12</a:t>
            </a:r>
          </a:p>
        </p:txBody>
      </p:sp>
      <p:sp>
        <p:nvSpPr>
          <p:cNvPr id="16" name="TextBox 15">
            <a:extLst>
              <a:ext uri="{FF2B5EF4-FFF2-40B4-BE49-F238E27FC236}">
                <a16:creationId xmlns:a16="http://schemas.microsoft.com/office/drawing/2014/main" id="{D0DD9D9D-5ADC-4AE7-BE8A-FC2C6FEC20F1}"/>
              </a:ext>
            </a:extLst>
          </p:cNvPr>
          <p:cNvSpPr txBox="1"/>
          <p:nvPr/>
        </p:nvSpPr>
        <p:spPr>
          <a:xfrm>
            <a:off x="5677884" y="3637451"/>
            <a:ext cx="884552" cy="707886"/>
          </a:xfrm>
          <a:prstGeom prst="rect">
            <a:avLst/>
          </a:prstGeom>
          <a:noFill/>
        </p:spPr>
        <p:txBody>
          <a:bodyPr wrap="square" rtlCol="1">
            <a:spAutoFit/>
          </a:bodyPr>
          <a:lstStyle/>
          <a:p>
            <a:r>
              <a:rPr lang="he-IL" sz="4000" dirty="0">
                <a:solidFill>
                  <a:schemeClr val="accent6">
                    <a:lumMod val="75000"/>
                  </a:schemeClr>
                </a:solidFill>
                <a:latin typeface="Calibri" panose="020F0502020204030204" pitchFamily="34" charset="0"/>
                <a:cs typeface="Calibri" panose="020F0502020204030204" pitchFamily="34" charset="0"/>
              </a:rPr>
              <a:t>18</a:t>
            </a:r>
          </a:p>
        </p:txBody>
      </p:sp>
      <p:sp>
        <p:nvSpPr>
          <p:cNvPr id="17" name="TextBox 16">
            <a:extLst>
              <a:ext uri="{FF2B5EF4-FFF2-40B4-BE49-F238E27FC236}">
                <a16:creationId xmlns:a16="http://schemas.microsoft.com/office/drawing/2014/main" id="{0E2ACA07-8969-4D9D-A348-962DC99E348D}"/>
              </a:ext>
            </a:extLst>
          </p:cNvPr>
          <p:cNvSpPr txBox="1"/>
          <p:nvPr/>
        </p:nvSpPr>
        <p:spPr>
          <a:xfrm>
            <a:off x="5872999" y="4345337"/>
            <a:ext cx="884552" cy="707886"/>
          </a:xfrm>
          <a:prstGeom prst="rect">
            <a:avLst/>
          </a:prstGeom>
          <a:noFill/>
        </p:spPr>
        <p:txBody>
          <a:bodyPr wrap="square" rtlCol="1">
            <a:spAutoFit/>
          </a:bodyPr>
          <a:lstStyle/>
          <a:p>
            <a:r>
              <a:rPr lang="he-IL" sz="4000" dirty="0">
                <a:solidFill>
                  <a:schemeClr val="accent6">
                    <a:lumMod val="75000"/>
                  </a:schemeClr>
                </a:solidFill>
                <a:latin typeface="Calibri" panose="020F0502020204030204" pitchFamily="34" charset="0"/>
                <a:cs typeface="Calibri" panose="020F0502020204030204" pitchFamily="34" charset="0"/>
              </a:rPr>
              <a:t>9</a:t>
            </a:r>
          </a:p>
        </p:txBody>
      </p:sp>
    </p:spTree>
    <p:extLst>
      <p:ext uri="{BB962C8B-B14F-4D97-AF65-F5344CB8AC3E}">
        <p14:creationId xmlns:p14="http://schemas.microsoft.com/office/powerpoint/2010/main" val="74670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B9907F-2843-4F22-A9DC-9FAF3E82FB75}"/>
              </a:ext>
            </a:extLst>
          </p:cNvPr>
          <p:cNvSpPr>
            <a:spLocks noGrp="1"/>
          </p:cNvSpPr>
          <p:nvPr>
            <p:ph type="title"/>
          </p:nvPr>
        </p:nvSpPr>
        <p:spPr>
          <a:xfrm>
            <a:off x="838199" y="365126"/>
            <a:ext cx="10691192" cy="608909"/>
          </a:xfrm>
        </p:spPr>
        <p:txBody>
          <a:bodyPr>
            <a:normAutofit fontScale="90000"/>
          </a:bodyPr>
          <a:lstStyle/>
          <a:p>
            <a:r>
              <a:rPr lang="he-IL" dirty="0"/>
              <a:t>תרגול</a:t>
            </a:r>
          </a:p>
        </p:txBody>
      </p:sp>
      <p:sp>
        <p:nvSpPr>
          <p:cNvPr id="5" name="TextBox 4">
            <a:extLst>
              <a:ext uri="{FF2B5EF4-FFF2-40B4-BE49-F238E27FC236}">
                <a16:creationId xmlns:a16="http://schemas.microsoft.com/office/drawing/2014/main" id="{DC2FFE2F-3741-4115-A516-0BDC6061CFDE}"/>
              </a:ext>
            </a:extLst>
          </p:cNvPr>
          <p:cNvSpPr txBox="1"/>
          <p:nvPr/>
        </p:nvSpPr>
        <p:spPr>
          <a:xfrm>
            <a:off x="8169135" y="1207460"/>
            <a:ext cx="3637722" cy="646331"/>
          </a:xfrm>
          <a:prstGeom prst="rect">
            <a:avLst/>
          </a:prstGeom>
          <a:noFill/>
        </p:spPr>
        <p:txBody>
          <a:bodyPr wrap="square" rtlCol="1">
            <a:spAutoFit/>
          </a:bodyPr>
          <a:lstStyle/>
          <a:p>
            <a:pPr algn="r"/>
            <a:r>
              <a:rPr lang="he-IL" sz="3600" b="1" dirty="0">
                <a:latin typeface="Calibri" panose="020F0502020204030204" pitchFamily="34" charset="0"/>
                <a:cs typeface="Calibri" panose="020F0502020204030204" pitchFamily="34" charset="0"/>
              </a:rPr>
              <a:t>בכל רמ"ח אבריו</a:t>
            </a:r>
          </a:p>
        </p:txBody>
      </p:sp>
      <p:graphicFrame>
        <p:nvGraphicFramePr>
          <p:cNvPr id="7" name="טבלה 6">
            <a:extLst>
              <a:ext uri="{FF2B5EF4-FFF2-40B4-BE49-F238E27FC236}">
                <a16:creationId xmlns:a16="http://schemas.microsoft.com/office/drawing/2014/main" id="{F8475BF9-A3FC-4C8F-912B-059216635337}"/>
              </a:ext>
            </a:extLst>
          </p:cNvPr>
          <p:cNvGraphicFramePr>
            <a:graphicFrameLocks noGrp="1"/>
          </p:cNvGraphicFramePr>
          <p:nvPr>
            <p:extLst>
              <p:ext uri="{D42A27DB-BD31-4B8C-83A1-F6EECF244321}">
                <p14:modId xmlns:p14="http://schemas.microsoft.com/office/powerpoint/2010/main" val="4068691317"/>
              </p:ext>
            </p:extLst>
          </p:nvPr>
        </p:nvGraphicFramePr>
        <p:xfrm>
          <a:off x="5577135" y="1145322"/>
          <a:ext cx="2592000" cy="1416937"/>
        </p:xfrm>
        <a:graphic>
          <a:graphicData uri="http://schemas.openxmlformats.org/drawingml/2006/table">
            <a:tbl>
              <a:tblPr rtl="1" firstRow="1" bandRow="1">
                <a:tableStyleId>{7DF18680-E054-41AD-8BC1-D1AEF772440D}</a:tableStyleId>
              </a:tblPr>
              <a:tblGrid>
                <a:gridCol w="864000">
                  <a:extLst>
                    <a:ext uri="{9D8B030D-6E8A-4147-A177-3AD203B41FA5}">
                      <a16:colId xmlns:a16="http://schemas.microsoft.com/office/drawing/2014/main" val="2187100337"/>
                    </a:ext>
                  </a:extLst>
                </a:gridCol>
                <a:gridCol w="864000">
                  <a:extLst>
                    <a:ext uri="{9D8B030D-6E8A-4147-A177-3AD203B41FA5}">
                      <a16:colId xmlns:a16="http://schemas.microsoft.com/office/drawing/2014/main" val="3636606938"/>
                    </a:ext>
                  </a:extLst>
                </a:gridCol>
                <a:gridCol w="864000">
                  <a:extLst>
                    <a:ext uri="{9D8B030D-6E8A-4147-A177-3AD203B41FA5}">
                      <a16:colId xmlns:a16="http://schemas.microsoft.com/office/drawing/2014/main" val="754368991"/>
                    </a:ext>
                  </a:extLst>
                </a:gridCol>
              </a:tblGrid>
              <a:tr h="776857">
                <a:tc>
                  <a:txBody>
                    <a:bodyPr/>
                    <a:lstStyle/>
                    <a:p>
                      <a:pPr rtl="1"/>
                      <a:endParaRPr lang="he-IL" sz="3200" dirty="0">
                        <a:latin typeface="+mn-lt"/>
                      </a:endParaRPr>
                    </a:p>
                  </a:txBody>
                  <a:tcPr/>
                </a:tc>
                <a:tc>
                  <a:txBody>
                    <a:bodyPr/>
                    <a:lstStyle/>
                    <a:p>
                      <a:pPr algn="ctr" rtl="1"/>
                      <a:endParaRPr lang="he-IL" sz="3200" dirty="0">
                        <a:latin typeface="+mn-lt"/>
                      </a:endParaRPr>
                    </a:p>
                  </a:txBody>
                  <a:tcPr/>
                </a:tc>
                <a:tc>
                  <a:txBody>
                    <a:bodyPr/>
                    <a:lstStyle/>
                    <a:p>
                      <a:pPr algn="ctr" rtl="1"/>
                      <a:endParaRPr lang="he-IL" sz="3200" dirty="0">
                        <a:latin typeface="+mn-lt"/>
                      </a:endParaRPr>
                    </a:p>
                  </a:txBody>
                  <a:tcPr/>
                </a:tc>
                <a:extLst>
                  <a:ext uri="{0D108BD9-81ED-4DB2-BD59-A6C34878D82A}">
                    <a16:rowId xmlns:a16="http://schemas.microsoft.com/office/drawing/2014/main" val="284994261"/>
                  </a:ext>
                </a:extLst>
              </a:tr>
              <a:tr h="608193">
                <a:tc>
                  <a:txBody>
                    <a:bodyPr/>
                    <a:lstStyle/>
                    <a:p>
                      <a:pPr marL="0" algn="ctr" defTabSz="914400" rtl="0" eaLnBrk="1" latinLnBrk="0" hangingPunct="1"/>
                      <a:r>
                        <a:rPr lang="he-IL" sz="3600" kern="1200" dirty="0">
                          <a:solidFill>
                            <a:schemeClr val="tx1"/>
                          </a:solidFill>
                          <a:latin typeface="Calibri" panose="020F0502020204030204" pitchFamily="34" charset="0"/>
                          <a:ea typeface="+mn-ea"/>
                          <a:cs typeface="Calibri" panose="020F0502020204030204" pitchFamily="34" charset="0"/>
                        </a:rPr>
                        <a:t>ר</a:t>
                      </a:r>
                    </a:p>
                  </a:txBody>
                  <a:tcPr/>
                </a:tc>
                <a:tc>
                  <a:txBody>
                    <a:bodyPr/>
                    <a:lstStyle/>
                    <a:p>
                      <a:pPr marL="0" algn="ctr" defTabSz="914400" rtl="0" eaLnBrk="1" latinLnBrk="0" hangingPunct="1"/>
                      <a:r>
                        <a:rPr lang="he-IL" sz="3600" kern="1200" dirty="0">
                          <a:solidFill>
                            <a:schemeClr val="tx1"/>
                          </a:solidFill>
                          <a:latin typeface="Calibri" panose="020F0502020204030204" pitchFamily="34" charset="0"/>
                          <a:ea typeface="+mn-ea"/>
                          <a:cs typeface="Calibri" panose="020F0502020204030204" pitchFamily="34" charset="0"/>
                        </a:rPr>
                        <a:t>מ</a:t>
                      </a:r>
                    </a:p>
                  </a:txBody>
                  <a:tcPr/>
                </a:tc>
                <a:tc>
                  <a:txBody>
                    <a:bodyPr/>
                    <a:lstStyle/>
                    <a:p>
                      <a:pPr marL="0" algn="ctr" defTabSz="914400" rtl="0" eaLnBrk="1" latinLnBrk="0" hangingPunct="1"/>
                      <a:r>
                        <a:rPr lang="he-IL" sz="3600" kern="1200" dirty="0">
                          <a:solidFill>
                            <a:schemeClr val="tx1"/>
                          </a:solidFill>
                          <a:latin typeface="Calibri" panose="020F0502020204030204" pitchFamily="34" charset="0"/>
                          <a:ea typeface="+mn-ea"/>
                          <a:cs typeface="Calibri" panose="020F0502020204030204" pitchFamily="34" charset="0"/>
                        </a:rPr>
                        <a:t>ח</a:t>
                      </a:r>
                    </a:p>
                  </a:txBody>
                  <a:tcPr/>
                </a:tc>
                <a:extLst>
                  <a:ext uri="{0D108BD9-81ED-4DB2-BD59-A6C34878D82A}">
                    <a16:rowId xmlns:a16="http://schemas.microsoft.com/office/drawing/2014/main" val="1961747483"/>
                  </a:ext>
                </a:extLst>
              </a:tr>
            </a:tbl>
          </a:graphicData>
        </a:graphic>
      </p:graphicFrame>
      <p:sp>
        <p:nvSpPr>
          <p:cNvPr id="8" name="מלבן 7">
            <a:extLst>
              <a:ext uri="{FF2B5EF4-FFF2-40B4-BE49-F238E27FC236}">
                <a16:creationId xmlns:a16="http://schemas.microsoft.com/office/drawing/2014/main" id="{CF81A1AC-619E-4E94-BD4C-D7720ED54897}"/>
              </a:ext>
            </a:extLst>
          </p:cNvPr>
          <p:cNvSpPr/>
          <p:nvPr/>
        </p:nvSpPr>
        <p:spPr>
          <a:xfrm>
            <a:off x="72888" y="2610983"/>
            <a:ext cx="11733970" cy="1138773"/>
          </a:xfrm>
          <a:prstGeom prst="rect">
            <a:avLst/>
          </a:prstGeom>
        </p:spPr>
        <p:txBody>
          <a:bodyPr wrap="square">
            <a:spAutoFit/>
          </a:bodyPr>
          <a:lstStyle/>
          <a:p>
            <a:pPr algn="r" rtl="1"/>
            <a:r>
              <a:rPr lang="he-IL" sz="3400" dirty="0">
                <a:latin typeface="Calibri" panose="020F0502020204030204" pitchFamily="34" charset="0"/>
                <a:cs typeface="Calibri" panose="020F0502020204030204" pitchFamily="34" charset="0"/>
              </a:rPr>
              <a:t>רמ"ח איברים הם 248 איברי הגוף לפי ספירתם של חז"ל. </a:t>
            </a:r>
          </a:p>
          <a:p>
            <a:pPr algn="r" rtl="1"/>
            <a:r>
              <a:rPr lang="he-IL" sz="3400" dirty="0">
                <a:latin typeface="Calibri" panose="020F0502020204030204" pitchFamily="34" charset="0"/>
                <a:cs typeface="Calibri" panose="020F0502020204030204" pitchFamily="34" charset="0"/>
              </a:rPr>
              <a:t>משמעות הפתגם: בכל מאודו, כל כולו. </a:t>
            </a:r>
          </a:p>
        </p:txBody>
      </p:sp>
      <p:sp>
        <p:nvSpPr>
          <p:cNvPr id="9" name="TextBox 8">
            <a:extLst>
              <a:ext uri="{FF2B5EF4-FFF2-40B4-BE49-F238E27FC236}">
                <a16:creationId xmlns:a16="http://schemas.microsoft.com/office/drawing/2014/main" id="{524FF112-BBF9-4DA7-A393-B6CBF63E612F}"/>
              </a:ext>
            </a:extLst>
          </p:cNvPr>
          <p:cNvSpPr txBox="1"/>
          <p:nvPr/>
        </p:nvSpPr>
        <p:spPr>
          <a:xfrm>
            <a:off x="5910470" y="4111279"/>
            <a:ext cx="5618921" cy="646331"/>
          </a:xfrm>
          <a:prstGeom prst="rect">
            <a:avLst/>
          </a:prstGeom>
          <a:noFill/>
        </p:spPr>
        <p:txBody>
          <a:bodyPr wrap="square" rtlCol="1">
            <a:spAutoFit/>
          </a:bodyPr>
          <a:lstStyle/>
          <a:p>
            <a:pPr algn="r"/>
            <a:r>
              <a:rPr lang="he-IL" sz="3600" b="1" dirty="0">
                <a:latin typeface="Calibri" panose="020F0502020204030204" pitchFamily="34" charset="0"/>
                <a:cs typeface="Calibri" panose="020F0502020204030204" pitchFamily="34" charset="0"/>
              </a:rPr>
              <a:t>ל"ו צדיקים</a:t>
            </a:r>
          </a:p>
        </p:txBody>
      </p:sp>
      <p:graphicFrame>
        <p:nvGraphicFramePr>
          <p:cNvPr id="12" name="טבלה 11">
            <a:extLst>
              <a:ext uri="{FF2B5EF4-FFF2-40B4-BE49-F238E27FC236}">
                <a16:creationId xmlns:a16="http://schemas.microsoft.com/office/drawing/2014/main" id="{B29B17BE-E6F4-4B2C-8923-BEF60CD1E29B}"/>
              </a:ext>
            </a:extLst>
          </p:cNvPr>
          <p:cNvGraphicFramePr>
            <a:graphicFrameLocks noGrp="1"/>
          </p:cNvGraphicFramePr>
          <p:nvPr>
            <p:extLst>
              <p:ext uri="{D42A27DB-BD31-4B8C-83A1-F6EECF244321}">
                <p14:modId xmlns:p14="http://schemas.microsoft.com/office/powerpoint/2010/main" val="1240847983"/>
              </p:ext>
            </p:extLst>
          </p:nvPr>
        </p:nvGraphicFramePr>
        <p:xfrm>
          <a:off x="6853945" y="3880366"/>
          <a:ext cx="1728000" cy="1412179"/>
        </p:xfrm>
        <a:graphic>
          <a:graphicData uri="http://schemas.openxmlformats.org/drawingml/2006/table">
            <a:tbl>
              <a:tblPr rtl="1" firstRow="1" bandRow="1">
                <a:tableStyleId>{F5AB1C69-6EDB-4FF4-983F-18BD219EF322}</a:tableStyleId>
              </a:tblPr>
              <a:tblGrid>
                <a:gridCol w="847645">
                  <a:extLst>
                    <a:ext uri="{9D8B030D-6E8A-4147-A177-3AD203B41FA5}">
                      <a16:colId xmlns:a16="http://schemas.microsoft.com/office/drawing/2014/main" val="2187100337"/>
                    </a:ext>
                  </a:extLst>
                </a:gridCol>
                <a:gridCol w="880355">
                  <a:extLst>
                    <a:ext uri="{9D8B030D-6E8A-4147-A177-3AD203B41FA5}">
                      <a16:colId xmlns:a16="http://schemas.microsoft.com/office/drawing/2014/main" val="3636606938"/>
                    </a:ext>
                  </a:extLst>
                </a:gridCol>
              </a:tblGrid>
              <a:tr h="694273">
                <a:tc>
                  <a:txBody>
                    <a:bodyPr/>
                    <a:lstStyle/>
                    <a:p>
                      <a:pPr marL="0" algn="ctr" defTabSz="914400" rtl="1" eaLnBrk="1" latinLnBrk="0" hangingPunct="1"/>
                      <a:endParaRPr lang="he-IL" sz="3200" b="1" kern="1200" dirty="0">
                        <a:solidFill>
                          <a:schemeClr val="lt1"/>
                        </a:solidFill>
                        <a:latin typeface="+mn-lt"/>
                        <a:ea typeface="+mn-ea"/>
                        <a:cs typeface="+mn-cs"/>
                      </a:endParaRPr>
                    </a:p>
                  </a:txBody>
                  <a:tcPr/>
                </a:tc>
                <a:tc>
                  <a:txBody>
                    <a:bodyPr/>
                    <a:lstStyle/>
                    <a:p>
                      <a:pPr marL="0" algn="ctr" defTabSz="914400" rtl="1" eaLnBrk="1" latinLnBrk="0" hangingPunct="1"/>
                      <a:endParaRPr lang="he-IL" sz="3200" b="1" kern="1200" dirty="0">
                        <a:solidFill>
                          <a:schemeClr val="lt1"/>
                        </a:solidFill>
                        <a:latin typeface="+mn-lt"/>
                        <a:ea typeface="+mn-ea"/>
                        <a:cs typeface="+mn-cs"/>
                      </a:endParaRPr>
                    </a:p>
                  </a:txBody>
                  <a:tcPr/>
                </a:tc>
                <a:extLst>
                  <a:ext uri="{0D108BD9-81ED-4DB2-BD59-A6C34878D82A}">
                    <a16:rowId xmlns:a16="http://schemas.microsoft.com/office/drawing/2014/main" val="284994261"/>
                  </a:ext>
                </a:extLst>
              </a:tr>
              <a:tr h="717906">
                <a:tc>
                  <a:txBody>
                    <a:bodyPr/>
                    <a:lstStyle/>
                    <a:p>
                      <a:pPr marL="0" algn="ctr" defTabSz="914400" rtl="0" eaLnBrk="1" latinLnBrk="0" hangingPunct="1"/>
                      <a:r>
                        <a:rPr lang="he-IL" sz="3600" kern="1200" dirty="0">
                          <a:solidFill>
                            <a:schemeClr val="tx1"/>
                          </a:solidFill>
                          <a:latin typeface="Calibri" panose="020F0502020204030204" pitchFamily="34" charset="0"/>
                          <a:ea typeface="+mn-ea"/>
                          <a:cs typeface="Calibri" panose="020F0502020204030204" pitchFamily="34" charset="0"/>
                        </a:rPr>
                        <a:t>ל</a:t>
                      </a:r>
                    </a:p>
                  </a:txBody>
                  <a:tcPr/>
                </a:tc>
                <a:tc>
                  <a:txBody>
                    <a:bodyPr/>
                    <a:lstStyle/>
                    <a:p>
                      <a:pPr marL="0" algn="ctr" defTabSz="914400" rtl="0" eaLnBrk="1" latinLnBrk="0" hangingPunct="1"/>
                      <a:r>
                        <a:rPr lang="he-IL" sz="3600" kern="1200" dirty="0"/>
                        <a:t>ו</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961747483"/>
                  </a:ext>
                </a:extLst>
              </a:tr>
            </a:tbl>
          </a:graphicData>
        </a:graphic>
      </p:graphicFrame>
      <p:sp>
        <p:nvSpPr>
          <p:cNvPr id="13" name="TextBox 12">
            <a:extLst>
              <a:ext uri="{FF2B5EF4-FFF2-40B4-BE49-F238E27FC236}">
                <a16:creationId xmlns:a16="http://schemas.microsoft.com/office/drawing/2014/main" id="{0AEADE74-61FA-4366-B72D-684E52F530AD}"/>
              </a:ext>
            </a:extLst>
          </p:cNvPr>
          <p:cNvSpPr txBox="1"/>
          <p:nvPr/>
        </p:nvSpPr>
        <p:spPr>
          <a:xfrm>
            <a:off x="1211580" y="5287376"/>
            <a:ext cx="10747338" cy="1138773"/>
          </a:xfrm>
          <a:prstGeom prst="rect">
            <a:avLst/>
          </a:prstGeom>
          <a:noFill/>
        </p:spPr>
        <p:txBody>
          <a:bodyPr wrap="square" rtlCol="1">
            <a:spAutoFit/>
          </a:bodyPr>
          <a:lstStyle/>
          <a:p>
            <a:pPr algn="r" rtl="1"/>
            <a:r>
              <a:rPr lang="he-IL" sz="3400" dirty="0">
                <a:latin typeface="Calibri" panose="020F0502020204030204" pitchFamily="34" charset="0"/>
                <a:cs typeface="Calibri" panose="020F0502020204030204" pitchFamily="34" charset="0"/>
              </a:rPr>
              <a:t>ל"ו צדיקים, שלושים ושישה צדיקים נסתרים, המצויים על-פי מסורת האגדה היהודית בכל דור ודור, ובזכותם מתקיים העולם.</a:t>
            </a:r>
          </a:p>
        </p:txBody>
      </p:sp>
      <p:sp>
        <p:nvSpPr>
          <p:cNvPr id="14" name="TextBox 13">
            <a:extLst>
              <a:ext uri="{FF2B5EF4-FFF2-40B4-BE49-F238E27FC236}">
                <a16:creationId xmlns:a16="http://schemas.microsoft.com/office/drawing/2014/main" id="{4BB3ED43-2CB2-49B6-91A6-21191ADC1A43}"/>
              </a:ext>
            </a:extLst>
          </p:cNvPr>
          <p:cNvSpPr txBox="1"/>
          <p:nvPr/>
        </p:nvSpPr>
        <p:spPr>
          <a:xfrm>
            <a:off x="7252524" y="1146177"/>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200</a:t>
            </a:r>
          </a:p>
        </p:txBody>
      </p:sp>
      <p:sp>
        <p:nvSpPr>
          <p:cNvPr id="15" name="TextBox 14">
            <a:extLst>
              <a:ext uri="{FF2B5EF4-FFF2-40B4-BE49-F238E27FC236}">
                <a16:creationId xmlns:a16="http://schemas.microsoft.com/office/drawing/2014/main" id="{8A8BC5A8-C5AA-4707-BFA2-A0B3C82C7A72}"/>
              </a:ext>
            </a:extLst>
          </p:cNvPr>
          <p:cNvSpPr txBox="1"/>
          <p:nvPr/>
        </p:nvSpPr>
        <p:spPr>
          <a:xfrm>
            <a:off x="6369592" y="1181424"/>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40</a:t>
            </a:r>
          </a:p>
        </p:txBody>
      </p:sp>
      <p:sp>
        <p:nvSpPr>
          <p:cNvPr id="16" name="TextBox 15">
            <a:extLst>
              <a:ext uri="{FF2B5EF4-FFF2-40B4-BE49-F238E27FC236}">
                <a16:creationId xmlns:a16="http://schemas.microsoft.com/office/drawing/2014/main" id="{EFC5680D-0978-4997-9481-DB1C95AC316A}"/>
              </a:ext>
            </a:extLst>
          </p:cNvPr>
          <p:cNvSpPr txBox="1"/>
          <p:nvPr/>
        </p:nvSpPr>
        <p:spPr>
          <a:xfrm>
            <a:off x="5564806" y="1181424"/>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8</a:t>
            </a:r>
          </a:p>
        </p:txBody>
      </p:sp>
      <p:sp>
        <p:nvSpPr>
          <p:cNvPr id="17" name="TextBox 16">
            <a:extLst>
              <a:ext uri="{FF2B5EF4-FFF2-40B4-BE49-F238E27FC236}">
                <a16:creationId xmlns:a16="http://schemas.microsoft.com/office/drawing/2014/main" id="{3627EC9F-4ED1-441F-B0AE-AC806155B7F4}"/>
              </a:ext>
            </a:extLst>
          </p:cNvPr>
          <p:cNvSpPr txBox="1"/>
          <p:nvPr/>
        </p:nvSpPr>
        <p:spPr>
          <a:xfrm>
            <a:off x="7710829" y="3987047"/>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30</a:t>
            </a:r>
          </a:p>
        </p:txBody>
      </p:sp>
      <p:sp>
        <p:nvSpPr>
          <p:cNvPr id="18" name="TextBox 17">
            <a:extLst>
              <a:ext uri="{FF2B5EF4-FFF2-40B4-BE49-F238E27FC236}">
                <a16:creationId xmlns:a16="http://schemas.microsoft.com/office/drawing/2014/main" id="{1B1BF2B8-B731-48DF-A31B-17E0A0F4FAF0}"/>
              </a:ext>
            </a:extLst>
          </p:cNvPr>
          <p:cNvSpPr txBox="1"/>
          <p:nvPr/>
        </p:nvSpPr>
        <p:spPr>
          <a:xfrm>
            <a:off x="6887332" y="3985492"/>
            <a:ext cx="916611"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6</a:t>
            </a:r>
          </a:p>
        </p:txBody>
      </p:sp>
    </p:spTree>
    <p:extLst>
      <p:ext uri="{BB962C8B-B14F-4D97-AF65-F5344CB8AC3E}">
        <p14:creationId xmlns:p14="http://schemas.microsoft.com/office/powerpoint/2010/main" val="288137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574F97-A3E8-44C2-BE86-41D466C817F1}"/>
              </a:ext>
            </a:extLst>
          </p:cNvPr>
          <p:cNvSpPr>
            <a:spLocks noGrp="1"/>
          </p:cNvSpPr>
          <p:nvPr>
            <p:ph type="title"/>
          </p:nvPr>
        </p:nvSpPr>
        <p:spPr/>
        <p:txBody>
          <a:bodyPr/>
          <a:lstStyle/>
          <a:p>
            <a:r>
              <a:rPr lang="he-IL" dirty="0">
                <a:latin typeface="Arial" panose="020B0604020202020204" pitchFamily="34" charset="0"/>
              </a:rPr>
              <a:t>צירופי אותיות למספרים גדולים</a:t>
            </a:r>
            <a:endParaRPr lang="he-IL" dirty="0"/>
          </a:p>
        </p:txBody>
      </p:sp>
      <p:sp>
        <p:nvSpPr>
          <p:cNvPr id="3" name="מציין מיקום טקסט 2">
            <a:extLst>
              <a:ext uri="{FF2B5EF4-FFF2-40B4-BE49-F238E27FC236}">
                <a16:creationId xmlns:a16="http://schemas.microsoft.com/office/drawing/2014/main" id="{EF328001-EBE2-4A36-9919-A79FA8BC7F62}"/>
              </a:ext>
            </a:extLst>
          </p:cNvPr>
          <p:cNvSpPr>
            <a:spLocks noGrp="1"/>
          </p:cNvSpPr>
          <p:nvPr>
            <p:ph type="body" sz="quarter" idx="10"/>
          </p:nvPr>
        </p:nvSpPr>
        <p:spPr>
          <a:xfrm>
            <a:off x="243356" y="2203904"/>
            <a:ext cx="11948644" cy="3499221"/>
          </a:xfrm>
        </p:spPr>
        <p:txBody>
          <a:bodyPr>
            <a:normAutofit/>
          </a:bodyPr>
          <a:lstStyle/>
          <a:p>
            <a:pPr>
              <a:lnSpc>
                <a:spcPct val="120000"/>
              </a:lnSpc>
            </a:pPr>
            <a:r>
              <a:rPr lang="he-IL" sz="3200" dirty="0">
                <a:latin typeface="Arial" panose="020B0604020202020204" pitchFamily="34" charset="0"/>
              </a:rPr>
              <a:t> לאות ת יש הערך הגדול ביותר ‏400.</a:t>
            </a:r>
          </a:p>
          <a:p>
            <a:pPr>
              <a:lnSpc>
                <a:spcPct val="120000"/>
              </a:lnSpc>
            </a:pPr>
            <a:r>
              <a:rPr lang="he-IL" sz="3200" dirty="0">
                <a:latin typeface="Arial" panose="020B0604020202020204" pitchFamily="34" charset="0"/>
              </a:rPr>
              <a:t>כשמספר המאות גדול מ-‏4, יש ליצור את המאות מצירוף של אותיות: </a:t>
            </a:r>
          </a:p>
          <a:p>
            <a:pPr>
              <a:lnSpc>
                <a:spcPct val="120000"/>
              </a:lnSpc>
            </a:pPr>
            <a:r>
              <a:rPr lang="he-IL" sz="3200" dirty="0">
                <a:latin typeface="Arial" panose="020B0604020202020204" pitchFamily="34" charset="0"/>
              </a:rPr>
              <a:t>מתחילים באות </a:t>
            </a:r>
            <a:r>
              <a:rPr lang="he-IL" b="1" dirty="0">
                <a:latin typeface="Arial" panose="020B0604020202020204" pitchFamily="34" charset="0"/>
              </a:rPr>
              <a:t>ת</a:t>
            </a:r>
            <a:r>
              <a:rPr lang="he-IL" sz="3200" dirty="0">
                <a:latin typeface="Arial" panose="020B0604020202020204" pitchFamily="34" charset="0"/>
              </a:rPr>
              <a:t> (ת=400) ומצרפים לה את האות המייצגת את הערך שנותר. </a:t>
            </a:r>
            <a:br>
              <a:rPr lang="he-IL" sz="3200" dirty="0"/>
            </a:br>
            <a:endParaRPr lang="he-IL" sz="3200" dirty="0"/>
          </a:p>
        </p:txBody>
      </p:sp>
      <p:pic>
        <p:nvPicPr>
          <p:cNvPr id="5" name="Picture 13">
            <a:extLst>
              <a:ext uri="{FF2B5EF4-FFF2-40B4-BE49-F238E27FC236}">
                <a16:creationId xmlns:a16="http://schemas.microsoft.com/office/drawing/2014/main" id="{290B9674-04C8-4CB2-966E-CDF2C0C4562E}"/>
              </a:ext>
            </a:extLst>
          </p:cNvPr>
          <p:cNvPicPr>
            <a:picLocks noChangeAspect="1"/>
          </p:cNvPicPr>
          <p:nvPr/>
        </p:nvPicPr>
        <p:blipFill>
          <a:blip r:embed="rId3"/>
          <a:stretch>
            <a:fillRect/>
          </a:stretch>
        </p:blipFill>
        <p:spPr>
          <a:xfrm>
            <a:off x="418454" y="1928814"/>
            <a:ext cx="1047545" cy="550181"/>
          </a:xfrm>
          <a:prstGeom prst="rect">
            <a:avLst/>
          </a:prstGeom>
        </p:spPr>
      </p:pic>
      <p:sp>
        <p:nvSpPr>
          <p:cNvPr id="4" name="TextBox 3">
            <a:extLst>
              <a:ext uri="{FF2B5EF4-FFF2-40B4-BE49-F238E27FC236}">
                <a16:creationId xmlns:a16="http://schemas.microsoft.com/office/drawing/2014/main" id="{C23CBB2A-F4A7-4FF7-8A57-D00F90A8B7B6}"/>
              </a:ext>
            </a:extLst>
          </p:cNvPr>
          <p:cNvSpPr txBox="1"/>
          <p:nvPr/>
        </p:nvSpPr>
        <p:spPr>
          <a:xfrm>
            <a:off x="1147966" y="4858648"/>
            <a:ext cx="9387028" cy="584775"/>
          </a:xfrm>
          <a:prstGeom prst="rect">
            <a:avLst/>
          </a:prstGeom>
          <a:noFill/>
        </p:spPr>
        <p:txBody>
          <a:bodyPr wrap="square" rtlCol="1">
            <a:spAutoFit/>
          </a:bodyPr>
          <a:lstStyle/>
          <a:p>
            <a:pPr algn="r"/>
            <a:r>
              <a:rPr lang="he-IL" sz="3200" dirty="0">
                <a:solidFill>
                  <a:srgbClr val="636363"/>
                </a:solidFill>
                <a:latin typeface="Arial" panose="020B0604020202020204" pitchFamily="34" charset="0"/>
                <a:cs typeface="Calibri" panose="020F0502020204030204" pitchFamily="34" charset="0"/>
              </a:rPr>
              <a:t>דוגמה: את המספר ‏600 כותבים באותיות כך: תר (‏200+‏400).</a:t>
            </a:r>
          </a:p>
        </p:txBody>
      </p:sp>
    </p:spTree>
    <p:extLst>
      <p:ext uri="{BB962C8B-B14F-4D97-AF65-F5344CB8AC3E}">
        <p14:creationId xmlns:p14="http://schemas.microsoft.com/office/powerpoint/2010/main" val="92443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D4F12BD-C489-4110-A65C-187C0EA63720}"/>
              </a:ext>
            </a:extLst>
          </p:cNvPr>
          <p:cNvSpPr>
            <a:spLocks noGrp="1"/>
          </p:cNvSpPr>
          <p:nvPr>
            <p:ph type="title"/>
          </p:nvPr>
        </p:nvSpPr>
        <p:spPr/>
        <p:txBody>
          <a:bodyPr/>
          <a:lstStyle/>
          <a:p>
            <a:endParaRPr lang="he-IL" dirty="0"/>
          </a:p>
        </p:txBody>
      </p:sp>
      <p:sp>
        <p:nvSpPr>
          <p:cNvPr id="8" name="TextBox 7">
            <a:extLst>
              <a:ext uri="{FF2B5EF4-FFF2-40B4-BE49-F238E27FC236}">
                <a16:creationId xmlns:a16="http://schemas.microsoft.com/office/drawing/2014/main" id="{3398936A-92E6-418C-B9C2-696E42C9208C}"/>
              </a:ext>
            </a:extLst>
          </p:cNvPr>
          <p:cNvSpPr txBox="1"/>
          <p:nvPr/>
        </p:nvSpPr>
        <p:spPr>
          <a:xfrm>
            <a:off x="-2147324" y="827806"/>
            <a:ext cx="9734550" cy="646331"/>
          </a:xfrm>
          <a:prstGeom prst="rect">
            <a:avLst/>
          </a:prstGeom>
          <a:noFill/>
        </p:spPr>
        <p:txBody>
          <a:bodyPr wrap="square" rtlCol="1">
            <a:spAutoFit/>
          </a:bodyPr>
          <a:lstStyle/>
          <a:p>
            <a:pPr algn="r"/>
            <a:r>
              <a:rPr lang="he-IL" sz="3600" dirty="0">
                <a:latin typeface="Calibri" panose="020F0502020204030204" pitchFamily="34" charset="0"/>
                <a:cs typeface="Calibri" panose="020F0502020204030204" pitchFamily="34" charset="0"/>
              </a:rPr>
              <a:t>כתבו באותיות</a:t>
            </a:r>
            <a:r>
              <a:rPr lang="he-IL" sz="3200" dirty="0"/>
              <a:t> </a:t>
            </a:r>
          </a:p>
        </p:txBody>
      </p:sp>
      <p:sp>
        <p:nvSpPr>
          <p:cNvPr id="10" name="TextBox 9">
            <a:extLst>
              <a:ext uri="{FF2B5EF4-FFF2-40B4-BE49-F238E27FC236}">
                <a16:creationId xmlns:a16="http://schemas.microsoft.com/office/drawing/2014/main" id="{6F2FEB87-9ED7-4437-BFC0-775561A95987}"/>
              </a:ext>
            </a:extLst>
          </p:cNvPr>
          <p:cNvSpPr txBox="1"/>
          <p:nvPr/>
        </p:nvSpPr>
        <p:spPr>
          <a:xfrm>
            <a:off x="1518834" y="2061081"/>
            <a:ext cx="8353586" cy="3599640"/>
          </a:xfrm>
          <a:prstGeom prst="rect">
            <a:avLst/>
          </a:prstGeom>
          <a:noFill/>
        </p:spPr>
        <p:txBody>
          <a:bodyPr wrap="square" rtlCol="1">
            <a:spAutoFit/>
          </a:bodyPr>
          <a:lstStyle/>
          <a:p>
            <a:r>
              <a:rPr lang="en-US" sz="3200" dirty="0"/>
              <a:t>__________= 116</a:t>
            </a:r>
          </a:p>
          <a:p>
            <a:pPr marL="514350" indent="-514350">
              <a:buFont typeface="+mj-cs"/>
              <a:buAutoNum type="hebrew2Minus"/>
            </a:pPr>
            <a:endParaRPr lang="en-US" sz="3200" dirty="0"/>
          </a:p>
          <a:p>
            <a:r>
              <a:rPr lang="en-US" sz="3200" dirty="0"/>
              <a:t>__________= 723</a:t>
            </a:r>
          </a:p>
          <a:p>
            <a:pPr marL="514350" indent="-514350">
              <a:buFont typeface="+mj-cs"/>
              <a:buAutoNum type="hebrew2Minus"/>
            </a:pPr>
            <a:endParaRPr lang="en-US" sz="3200" dirty="0"/>
          </a:p>
          <a:p>
            <a:r>
              <a:rPr lang="en-US" sz="3200" dirty="0"/>
              <a:t>__________= 531</a:t>
            </a:r>
          </a:p>
          <a:p>
            <a:pPr marL="514350" indent="-514350">
              <a:buFont typeface="+mj-cs"/>
              <a:buAutoNum type="hebrew2Minus"/>
            </a:pPr>
            <a:endParaRPr lang="en-US" sz="3200" dirty="0"/>
          </a:p>
          <a:p>
            <a:r>
              <a:rPr lang="en-US" sz="3200" dirty="0"/>
              <a:t>__________= 675</a:t>
            </a:r>
            <a:endParaRPr lang="he-IL" sz="3200" dirty="0"/>
          </a:p>
        </p:txBody>
      </p:sp>
      <p:pic>
        <p:nvPicPr>
          <p:cNvPr id="19" name="Picture 7">
            <a:extLst>
              <a:ext uri="{FF2B5EF4-FFF2-40B4-BE49-F238E27FC236}">
                <a16:creationId xmlns:a16="http://schemas.microsoft.com/office/drawing/2014/main" id="{3275ED9E-B544-4B33-9508-D06CC6F8A627}"/>
              </a:ext>
            </a:extLst>
          </p:cNvPr>
          <p:cNvPicPr>
            <a:picLocks noChangeAspect="1"/>
          </p:cNvPicPr>
          <p:nvPr/>
        </p:nvPicPr>
        <p:blipFill>
          <a:blip r:embed="rId5"/>
          <a:stretch>
            <a:fillRect/>
          </a:stretch>
        </p:blipFill>
        <p:spPr>
          <a:xfrm>
            <a:off x="10312400" y="5562600"/>
            <a:ext cx="2082800" cy="2095500"/>
          </a:xfrm>
          <a:prstGeom prst="rect">
            <a:avLst/>
          </a:prstGeom>
        </p:spPr>
      </p:pic>
      <p:pic>
        <p:nvPicPr>
          <p:cNvPr id="20" name="2min_final" descr="2min_final">
            <a:hlinkClick r:id="" action="ppaction://media"/>
            <a:extLst>
              <a:ext uri="{FF2B5EF4-FFF2-40B4-BE49-F238E27FC236}">
                <a16:creationId xmlns:a16="http://schemas.microsoft.com/office/drawing/2014/main" id="{92F1F1EA-E74F-466C-9D7A-4E8F026AE97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57248" y="161371"/>
            <a:ext cx="1812144" cy="646331"/>
          </a:xfrm>
          <a:prstGeom prst="rect">
            <a:avLst/>
          </a:prstGeom>
        </p:spPr>
      </p:pic>
    </p:spTree>
    <p:extLst>
      <p:ext uri="{BB962C8B-B14F-4D97-AF65-F5344CB8AC3E}">
        <p14:creationId xmlns:p14="http://schemas.microsoft.com/office/powerpoint/2010/main" val="377556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560"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0"/>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D4F12BD-C489-4110-A65C-187C0EA63720}"/>
              </a:ext>
            </a:extLst>
          </p:cNvPr>
          <p:cNvSpPr>
            <a:spLocks noGrp="1"/>
          </p:cNvSpPr>
          <p:nvPr>
            <p:ph type="title"/>
          </p:nvPr>
        </p:nvSpPr>
        <p:spPr/>
        <p:txBody>
          <a:bodyPr/>
          <a:lstStyle/>
          <a:p>
            <a:endParaRPr lang="he-IL" dirty="0"/>
          </a:p>
        </p:txBody>
      </p:sp>
      <p:sp>
        <p:nvSpPr>
          <p:cNvPr id="8" name="TextBox 7">
            <a:extLst>
              <a:ext uri="{FF2B5EF4-FFF2-40B4-BE49-F238E27FC236}">
                <a16:creationId xmlns:a16="http://schemas.microsoft.com/office/drawing/2014/main" id="{3398936A-92E6-418C-B9C2-696E42C9208C}"/>
              </a:ext>
            </a:extLst>
          </p:cNvPr>
          <p:cNvSpPr txBox="1"/>
          <p:nvPr/>
        </p:nvSpPr>
        <p:spPr>
          <a:xfrm>
            <a:off x="-2147324" y="827806"/>
            <a:ext cx="9734550" cy="646331"/>
          </a:xfrm>
          <a:prstGeom prst="rect">
            <a:avLst/>
          </a:prstGeom>
          <a:noFill/>
        </p:spPr>
        <p:txBody>
          <a:bodyPr wrap="square" rtlCol="1">
            <a:spAutoFit/>
          </a:bodyPr>
          <a:lstStyle/>
          <a:p>
            <a:pPr algn="r"/>
            <a:r>
              <a:rPr lang="he-IL" sz="3600" dirty="0">
                <a:latin typeface="Calibri" panose="020F0502020204030204" pitchFamily="34" charset="0"/>
                <a:cs typeface="Calibri" panose="020F0502020204030204" pitchFamily="34" charset="0"/>
              </a:rPr>
              <a:t>כתבו באותיות</a:t>
            </a:r>
            <a:r>
              <a:rPr lang="he-IL" sz="3200" dirty="0"/>
              <a:t> </a:t>
            </a:r>
          </a:p>
        </p:txBody>
      </p:sp>
      <p:sp>
        <p:nvSpPr>
          <p:cNvPr id="10" name="TextBox 9">
            <a:extLst>
              <a:ext uri="{FF2B5EF4-FFF2-40B4-BE49-F238E27FC236}">
                <a16:creationId xmlns:a16="http://schemas.microsoft.com/office/drawing/2014/main" id="{6F2FEB87-9ED7-4437-BFC0-775561A95987}"/>
              </a:ext>
            </a:extLst>
          </p:cNvPr>
          <p:cNvSpPr txBox="1"/>
          <p:nvPr/>
        </p:nvSpPr>
        <p:spPr>
          <a:xfrm>
            <a:off x="1518834" y="2061081"/>
            <a:ext cx="8353586" cy="3599640"/>
          </a:xfrm>
          <a:prstGeom prst="rect">
            <a:avLst/>
          </a:prstGeom>
          <a:noFill/>
        </p:spPr>
        <p:txBody>
          <a:bodyPr wrap="square" rtlCol="1">
            <a:spAutoFit/>
          </a:bodyPr>
          <a:lstStyle/>
          <a:p>
            <a:r>
              <a:rPr lang="en-US" sz="3200" dirty="0"/>
              <a:t>__________= 116</a:t>
            </a:r>
          </a:p>
          <a:p>
            <a:pPr marL="514350" indent="-514350">
              <a:buFont typeface="+mj-cs"/>
              <a:buAutoNum type="hebrew2Minus"/>
            </a:pPr>
            <a:endParaRPr lang="en-US" sz="3200" dirty="0"/>
          </a:p>
          <a:p>
            <a:r>
              <a:rPr lang="en-US" sz="3200" dirty="0"/>
              <a:t>__________= 723</a:t>
            </a:r>
          </a:p>
          <a:p>
            <a:pPr marL="514350" indent="-514350">
              <a:buFont typeface="+mj-cs"/>
              <a:buAutoNum type="hebrew2Minus"/>
            </a:pPr>
            <a:endParaRPr lang="en-US" sz="3200" dirty="0"/>
          </a:p>
          <a:p>
            <a:r>
              <a:rPr lang="en-US" sz="3200" dirty="0"/>
              <a:t>__________= 531</a:t>
            </a:r>
          </a:p>
          <a:p>
            <a:pPr marL="514350" indent="-514350">
              <a:buFont typeface="+mj-cs"/>
              <a:buAutoNum type="hebrew2Minus"/>
            </a:pPr>
            <a:endParaRPr lang="en-US" sz="3200" dirty="0"/>
          </a:p>
          <a:p>
            <a:r>
              <a:rPr lang="en-US" sz="3200" dirty="0"/>
              <a:t>__________= 675</a:t>
            </a:r>
            <a:endParaRPr lang="he-IL" sz="3200" dirty="0"/>
          </a:p>
        </p:txBody>
      </p:sp>
      <p:sp>
        <p:nvSpPr>
          <p:cNvPr id="11" name="TextBox 10">
            <a:extLst>
              <a:ext uri="{FF2B5EF4-FFF2-40B4-BE49-F238E27FC236}">
                <a16:creationId xmlns:a16="http://schemas.microsoft.com/office/drawing/2014/main" id="{9D3F685D-D5D2-4392-B535-63D06A31B2D7}"/>
              </a:ext>
            </a:extLst>
          </p:cNvPr>
          <p:cNvSpPr txBox="1"/>
          <p:nvPr/>
        </p:nvSpPr>
        <p:spPr>
          <a:xfrm>
            <a:off x="2169392" y="1990856"/>
            <a:ext cx="1859797" cy="646331"/>
          </a:xfrm>
          <a:prstGeom prst="rect">
            <a:avLst/>
          </a:prstGeom>
          <a:noFill/>
        </p:spPr>
        <p:txBody>
          <a:bodyPr wrap="square" rtlCol="1">
            <a:spAutoFit/>
          </a:bodyPr>
          <a:lstStyle/>
          <a:p>
            <a:r>
              <a:rPr lang="he-IL" sz="3600" dirty="0" err="1">
                <a:latin typeface="Calibri" panose="020F0502020204030204" pitchFamily="34" charset="0"/>
                <a:cs typeface="Calibri" panose="020F0502020204030204" pitchFamily="34" charset="0"/>
              </a:rPr>
              <a:t>קטז</a:t>
            </a:r>
            <a:endParaRPr lang="he-IL" sz="36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DB8DC96-3041-4732-B7AF-6A2AFEF18074}"/>
              </a:ext>
            </a:extLst>
          </p:cNvPr>
          <p:cNvSpPr txBox="1"/>
          <p:nvPr/>
        </p:nvSpPr>
        <p:spPr>
          <a:xfrm>
            <a:off x="2061548" y="2940711"/>
            <a:ext cx="1859797" cy="646331"/>
          </a:xfrm>
          <a:prstGeom prst="rect">
            <a:avLst/>
          </a:prstGeom>
          <a:noFill/>
        </p:spPr>
        <p:txBody>
          <a:bodyPr wrap="square" rtlCol="1">
            <a:spAutoFit/>
          </a:bodyPr>
          <a:lstStyle/>
          <a:p>
            <a:r>
              <a:rPr lang="he-IL" sz="3600" dirty="0" err="1">
                <a:latin typeface="Calibri" panose="020F0502020204030204" pitchFamily="34" charset="0"/>
                <a:cs typeface="Calibri" panose="020F0502020204030204" pitchFamily="34" charset="0"/>
              </a:rPr>
              <a:t>תשכג</a:t>
            </a:r>
            <a:endParaRPr lang="he-IL" sz="36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5CCDC09-9582-4327-B614-16200335FB37}"/>
              </a:ext>
            </a:extLst>
          </p:cNvPr>
          <p:cNvSpPr txBox="1"/>
          <p:nvPr/>
        </p:nvSpPr>
        <p:spPr>
          <a:xfrm>
            <a:off x="1966607" y="3890566"/>
            <a:ext cx="1859797" cy="646331"/>
          </a:xfrm>
          <a:prstGeom prst="rect">
            <a:avLst/>
          </a:prstGeom>
          <a:noFill/>
        </p:spPr>
        <p:txBody>
          <a:bodyPr wrap="square" rtlCol="1">
            <a:spAutoFit/>
          </a:bodyPr>
          <a:lstStyle/>
          <a:p>
            <a:r>
              <a:rPr lang="he-IL" sz="3600" dirty="0" err="1">
                <a:latin typeface="Calibri" panose="020F0502020204030204" pitchFamily="34" charset="0"/>
                <a:cs typeface="Calibri" panose="020F0502020204030204" pitchFamily="34" charset="0"/>
              </a:rPr>
              <a:t>תקלא</a:t>
            </a:r>
            <a:endParaRPr lang="he-IL" sz="36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39FC09D-F26B-4C5D-9326-865BDF4966C8}"/>
              </a:ext>
            </a:extLst>
          </p:cNvPr>
          <p:cNvSpPr txBox="1"/>
          <p:nvPr/>
        </p:nvSpPr>
        <p:spPr>
          <a:xfrm>
            <a:off x="2169393" y="4840421"/>
            <a:ext cx="1859797" cy="646331"/>
          </a:xfrm>
          <a:prstGeom prst="rect">
            <a:avLst/>
          </a:prstGeom>
          <a:noFill/>
        </p:spPr>
        <p:txBody>
          <a:bodyPr wrap="square" rtlCol="1">
            <a:spAutoFit/>
          </a:bodyPr>
          <a:lstStyle/>
          <a:p>
            <a:r>
              <a:rPr lang="he-IL" sz="3600" dirty="0">
                <a:latin typeface="Calibri" panose="020F0502020204030204" pitchFamily="34" charset="0"/>
                <a:cs typeface="Calibri" panose="020F0502020204030204" pitchFamily="34" charset="0"/>
              </a:rPr>
              <a:t>תרעה</a:t>
            </a:r>
          </a:p>
        </p:txBody>
      </p:sp>
      <p:sp>
        <p:nvSpPr>
          <p:cNvPr id="15" name="TextBox 14">
            <a:extLst>
              <a:ext uri="{FF2B5EF4-FFF2-40B4-BE49-F238E27FC236}">
                <a16:creationId xmlns:a16="http://schemas.microsoft.com/office/drawing/2014/main" id="{BF1DC280-6774-4FBC-9D05-47F8B32B08FA}"/>
              </a:ext>
            </a:extLst>
          </p:cNvPr>
          <p:cNvSpPr txBox="1"/>
          <p:nvPr/>
        </p:nvSpPr>
        <p:spPr>
          <a:xfrm>
            <a:off x="5858603" y="2070745"/>
            <a:ext cx="3613204" cy="584775"/>
          </a:xfrm>
          <a:prstGeom prst="rect">
            <a:avLst/>
          </a:prstGeom>
          <a:noFill/>
        </p:spPr>
        <p:txBody>
          <a:bodyPr wrap="square" rtlCol="1">
            <a:spAutoFit/>
          </a:bodyPr>
          <a:lstStyle/>
          <a:p>
            <a:r>
              <a:rPr lang="he-IL" sz="3200" dirty="0"/>
              <a:t>100=ק       16=</a:t>
            </a:r>
            <a:r>
              <a:rPr lang="he-IL" sz="3200" dirty="0" err="1"/>
              <a:t>טז</a:t>
            </a:r>
            <a:endParaRPr lang="he-IL" sz="3200" dirty="0"/>
          </a:p>
        </p:txBody>
      </p:sp>
      <p:sp>
        <p:nvSpPr>
          <p:cNvPr id="16" name="TextBox 15">
            <a:extLst>
              <a:ext uri="{FF2B5EF4-FFF2-40B4-BE49-F238E27FC236}">
                <a16:creationId xmlns:a16="http://schemas.microsoft.com/office/drawing/2014/main" id="{5E98947D-F505-44C2-8B32-03C8D638E028}"/>
              </a:ext>
            </a:extLst>
          </p:cNvPr>
          <p:cNvSpPr txBox="1"/>
          <p:nvPr/>
        </p:nvSpPr>
        <p:spPr>
          <a:xfrm>
            <a:off x="5780867" y="3046510"/>
            <a:ext cx="5757990" cy="584775"/>
          </a:xfrm>
          <a:prstGeom prst="rect">
            <a:avLst/>
          </a:prstGeom>
          <a:noFill/>
        </p:spPr>
        <p:txBody>
          <a:bodyPr wrap="square" rtlCol="1">
            <a:spAutoFit/>
          </a:bodyPr>
          <a:lstStyle/>
          <a:p>
            <a:r>
              <a:rPr lang="he-IL" sz="3200" dirty="0"/>
              <a:t>700=(400+300) תש        23=</a:t>
            </a:r>
            <a:r>
              <a:rPr lang="he-IL" sz="3200" dirty="0" err="1"/>
              <a:t>כג</a:t>
            </a:r>
            <a:endParaRPr lang="he-IL" sz="3200" dirty="0"/>
          </a:p>
        </p:txBody>
      </p:sp>
      <p:sp>
        <p:nvSpPr>
          <p:cNvPr id="17" name="TextBox 16">
            <a:extLst>
              <a:ext uri="{FF2B5EF4-FFF2-40B4-BE49-F238E27FC236}">
                <a16:creationId xmlns:a16="http://schemas.microsoft.com/office/drawing/2014/main" id="{9946B086-6544-4CDF-BF3A-DD1B741D1454}"/>
              </a:ext>
            </a:extLst>
          </p:cNvPr>
          <p:cNvSpPr txBox="1"/>
          <p:nvPr/>
        </p:nvSpPr>
        <p:spPr>
          <a:xfrm>
            <a:off x="5780867" y="4033030"/>
            <a:ext cx="5757990" cy="584775"/>
          </a:xfrm>
          <a:prstGeom prst="rect">
            <a:avLst/>
          </a:prstGeom>
          <a:noFill/>
        </p:spPr>
        <p:txBody>
          <a:bodyPr wrap="square" rtlCol="1">
            <a:spAutoFit/>
          </a:bodyPr>
          <a:lstStyle/>
          <a:p>
            <a:r>
              <a:rPr lang="he-IL" sz="3200" dirty="0"/>
              <a:t>500=(400+100) תק        31=לא</a:t>
            </a:r>
          </a:p>
        </p:txBody>
      </p:sp>
      <p:sp>
        <p:nvSpPr>
          <p:cNvPr id="18" name="TextBox 17">
            <a:extLst>
              <a:ext uri="{FF2B5EF4-FFF2-40B4-BE49-F238E27FC236}">
                <a16:creationId xmlns:a16="http://schemas.microsoft.com/office/drawing/2014/main" id="{7814AA44-D0C3-4DF6-992B-B77554D8862E}"/>
              </a:ext>
            </a:extLst>
          </p:cNvPr>
          <p:cNvSpPr txBox="1"/>
          <p:nvPr/>
        </p:nvSpPr>
        <p:spPr>
          <a:xfrm>
            <a:off x="5695627" y="5015643"/>
            <a:ext cx="5757990" cy="584775"/>
          </a:xfrm>
          <a:prstGeom prst="rect">
            <a:avLst/>
          </a:prstGeom>
          <a:noFill/>
        </p:spPr>
        <p:txBody>
          <a:bodyPr wrap="square" rtlCol="1">
            <a:spAutoFit/>
          </a:bodyPr>
          <a:lstStyle/>
          <a:p>
            <a:r>
              <a:rPr lang="he-IL" sz="3200" dirty="0"/>
              <a:t>600=(400+200) תר        75=</a:t>
            </a:r>
            <a:r>
              <a:rPr lang="he-IL" sz="3200" dirty="0" err="1"/>
              <a:t>עה</a:t>
            </a:r>
            <a:endParaRPr lang="he-IL" sz="3200" dirty="0"/>
          </a:p>
        </p:txBody>
      </p:sp>
      <p:pic>
        <p:nvPicPr>
          <p:cNvPr id="19" name="Picture 7">
            <a:extLst>
              <a:ext uri="{FF2B5EF4-FFF2-40B4-BE49-F238E27FC236}">
                <a16:creationId xmlns:a16="http://schemas.microsoft.com/office/drawing/2014/main" id="{3275ED9E-B544-4B33-9508-D06CC6F8A627}"/>
              </a:ext>
            </a:extLst>
          </p:cNvPr>
          <p:cNvPicPr>
            <a:picLocks noChangeAspect="1"/>
          </p:cNvPicPr>
          <p:nvPr/>
        </p:nvPicPr>
        <p:blipFill>
          <a:blip r:embed="rId3"/>
          <a:stretch>
            <a:fillRect/>
          </a:stretch>
        </p:blipFill>
        <p:spPr>
          <a:xfrm>
            <a:off x="10312400" y="5562600"/>
            <a:ext cx="2082800" cy="2095500"/>
          </a:xfrm>
          <a:prstGeom prst="rect">
            <a:avLst/>
          </a:prstGeom>
        </p:spPr>
      </p:pic>
    </p:spTree>
    <p:extLst>
      <p:ext uri="{BB962C8B-B14F-4D97-AF65-F5344CB8AC3E}">
        <p14:creationId xmlns:p14="http://schemas.microsoft.com/office/powerpoint/2010/main" val="306915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מסיימים ומסכמים</a:t>
            </a:r>
            <a:endParaRPr lang="en-IL"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897274" y="2032690"/>
            <a:ext cx="9572625" cy="3844925"/>
          </a:xfrm>
        </p:spPr>
        <p:txBody>
          <a:bodyPr/>
          <a:lstStyle/>
          <a:p>
            <a:pPr lvl="0"/>
            <a:endParaRPr lang="he-IL" dirty="0"/>
          </a:p>
          <a:p>
            <a:pPr lvl="0" algn="r"/>
            <a:br>
              <a:rPr lang="en-US" b="1" dirty="0"/>
            </a:br>
            <a:endParaRPr lang="he-IL"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7" name="Picture 10">
            <a:extLst>
              <a:ext uri="{FF2B5EF4-FFF2-40B4-BE49-F238E27FC236}">
                <a16:creationId xmlns:a16="http://schemas.microsoft.com/office/drawing/2014/main" id="{9740CCC3-3441-6047-99F5-69246B9FE204}"/>
              </a:ext>
            </a:extLst>
          </p:cNvPr>
          <p:cNvPicPr>
            <a:picLocks noChangeAspect="1"/>
          </p:cNvPicPr>
          <p:nvPr/>
        </p:nvPicPr>
        <p:blipFill>
          <a:blip r:embed="rId4"/>
          <a:stretch>
            <a:fillRect/>
          </a:stretch>
        </p:blipFill>
        <p:spPr>
          <a:xfrm flipH="1">
            <a:off x="10297834" y="4391216"/>
            <a:ext cx="1695450" cy="2203596"/>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5"/>
          <a:stretch>
            <a:fillRect/>
          </a:stretch>
        </p:blipFill>
        <p:spPr>
          <a:xfrm rot="8222050">
            <a:off x="319777" y="503469"/>
            <a:ext cx="1596108" cy="820856"/>
          </a:xfrm>
          <a:prstGeom prst="rect">
            <a:avLst/>
          </a:prstGeom>
        </p:spPr>
      </p:pic>
      <p:sp>
        <p:nvSpPr>
          <p:cNvPr id="10" name="TextBox 9">
            <a:extLst>
              <a:ext uri="{FF2B5EF4-FFF2-40B4-BE49-F238E27FC236}">
                <a16:creationId xmlns:a16="http://schemas.microsoft.com/office/drawing/2014/main" id="{E6287EF8-0704-4F80-9124-36BD1FE4A217}"/>
              </a:ext>
            </a:extLst>
          </p:cNvPr>
          <p:cNvSpPr txBox="1"/>
          <p:nvPr/>
        </p:nvSpPr>
        <p:spPr>
          <a:xfrm>
            <a:off x="1692710" y="1771657"/>
            <a:ext cx="8613446" cy="523220"/>
          </a:xfrm>
          <a:prstGeom prst="rect">
            <a:avLst/>
          </a:prstGeom>
          <a:noFill/>
        </p:spPr>
        <p:txBody>
          <a:bodyPr wrap="square" rtlCol="1">
            <a:spAutoFit/>
          </a:bodyPr>
          <a:lstStyle/>
          <a:p>
            <a:pPr marL="571500" indent="-571500" algn="r" rtl="1">
              <a:buClr>
                <a:schemeClr val="accent2"/>
              </a:buClr>
              <a:buFont typeface="Wingdings" panose="05000000000000000000" pitchFamily="2" charset="2"/>
              <a:buChar char="§"/>
            </a:pPr>
            <a:r>
              <a:rPr lang="he-IL" sz="2800" dirty="0">
                <a:solidFill>
                  <a:schemeClr val="accent1"/>
                </a:solidFill>
                <a:latin typeface="Calibri" panose="020F0502020204030204" pitchFamily="34" charset="0"/>
                <a:cs typeface="Calibri" panose="020F0502020204030204" pitchFamily="34" charset="0"/>
              </a:rPr>
              <a:t>סדר האותיות במילה אינו משפיע על ערכה.</a:t>
            </a:r>
          </a:p>
        </p:txBody>
      </p:sp>
      <p:sp>
        <p:nvSpPr>
          <p:cNvPr id="11" name="TextBox 10">
            <a:extLst>
              <a:ext uri="{FF2B5EF4-FFF2-40B4-BE49-F238E27FC236}">
                <a16:creationId xmlns:a16="http://schemas.microsoft.com/office/drawing/2014/main" id="{AAAA2C6B-6161-4DC9-AE12-FCEC35EB32A7}"/>
              </a:ext>
            </a:extLst>
          </p:cNvPr>
          <p:cNvSpPr txBox="1"/>
          <p:nvPr/>
        </p:nvSpPr>
        <p:spPr>
          <a:xfrm>
            <a:off x="1981548" y="2453023"/>
            <a:ext cx="8316286" cy="523220"/>
          </a:xfrm>
          <a:prstGeom prst="rect">
            <a:avLst/>
          </a:prstGeom>
          <a:noFill/>
        </p:spPr>
        <p:txBody>
          <a:bodyPr wrap="square" rtlCol="1">
            <a:spAutoFit/>
          </a:bodyPr>
          <a:lstStyle/>
          <a:p>
            <a:pPr marL="514350" indent="-514350" algn="r" rtl="1">
              <a:buClr>
                <a:schemeClr val="accent2"/>
              </a:buClr>
              <a:buFont typeface="Wingdings" panose="05000000000000000000" pitchFamily="2" charset="2"/>
              <a:buChar char="§"/>
            </a:pPr>
            <a:r>
              <a:rPr lang="he-IL" sz="2800" dirty="0">
                <a:solidFill>
                  <a:schemeClr val="accent1"/>
                </a:solidFill>
                <a:latin typeface="Calibri" panose="020F0502020204030204" pitchFamily="34" charset="0"/>
                <a:cs typeface="Calibri" panose="020F0502020204030204" pitchFamily="34" charset="0"/>
              </a:rPr>
              <a:t>אורכה של מילה אינו קובע את ערכה.</a:t>
            </a:r>
          </a:p>
        </p:txBody>
      </p:sp>
      <p:sp>
        <p:nvSpPr>
          <p:cNvPr id="12" name="מציין מיקום תוכן 3">
            <a:extLst>
              <a:ext uri="{FF2B5EF4-FFF2-40B4-BE49-F238E27FC236}">
                <a16:creationId xmlns:a16="http://schemas.microsoft.com/office/drawing/2014/main" id="{1743E886-496D-40E7-935A-1E9D6F599A1C}"/>
              </a:ext>
            </a:extLst>
          </p:cNvPr>
          <p:cNvSpPr txBox="1">
            <a:spLocks/>
          </p:cNvSpPr>
          <p:nvPr/>
        </p:nvSpPr>
        <p:spPr>
          <a:xfrm>
            <a:off x="1139172" y="3126917"/>
            <a:ext cx="9155554" cy="784830"/>
          </a:xfrm>
          <a:prstGeom prst="rect">
            <a:avLst/>
          </a:prstGeom>
        </p:spPr>
        <p:txBody>
          <a:bodyPr/>
          <a:lstStyle>
            <a:lvl1pPr marL="0" indent="0" algn="r" defTabSz="914400" rtl="1" eaLnBrk="1" latinLnBrk="0" hangingPunct="1">
              <a:lnSpc>
                <a:spcPct val="90000"/>
              </a:lnSpc>
              <a:spcBef>
                <a:spcPts val="800"/>
              </a:spcBef>
              <a:spcAft>
                <a:spcPts val="0"/>
              </a:spcAft>
              <a:buFont typeface="+mj-lt"/>
              <a:buNone/>
              <a:defRPr sz="2800" b="0" i="0" kern="1200">
                <a:solidFill>
                  <a:schemeClr val="tx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accent2"/>
              </a:buClr>
              <a:buFont typeface="Wingdings" panose="05000000000000000000" pitchFamily="2" charset="2"/>
              <a:buChar char="§"/>
            </a:pPr>
            <a:r>
              <a:rPr lang="he-IL" dirty="0">
                <a:solidFill>
                  <a:schemeClr val="accent1"/>
                </a:solidFill>
              </a:rPr>
              <a:t>למילים המורכבות מאותיות שונות יכול להיות אותו ערך מספרי.</a:t>
            </a:r>
            <a:br>
              <a:rPr lang="he-IL" dirty="0"/>
            </a:br>
            <a:endParaRPr lang="he-IL" dirty="0"/>
          </a:p>
        </p:txBody>
      </p:sp>
      <p:sp>
        <p:nvSpPr>
          <p:cNvPr id="2" name="TextBox 1">
            <a:extLst>
              <a:ext uri="{FF2B5EF4-FFF2-40B4-BE49-F238E27FC236}">
                <a16:creationId xmlns:a16="http://schemas.microsoft.com/office/drawing/2014/main" id="{CB46109F-E4B3-4535-A08B-1D8D811426B7}"/>
              </a:ext>
            </a:extLst>
          </p:cNvPr>
          <p:cNvSpPr txBox="1"/>
          <p:nvPr/>
        </p:nvSpPr>
        <p:spPr>
          <a:xfrm>
            <a:off x="254114" y="4442835"/>
            <a:ext cx="10025379" cy="1077218"/>
          </a:xfrm>
          <a:prstGeom prst="rect">
            <a:avLst/>
          </a:prstGeom>
          <a:noFill/>
        </p:spPr>
        <p:txBody>
          <a:bodyPr wrap="square" rtlCol="1">
            <a:spAutoFit/>
          </a:bodyPr>
          <a:lstStyle/>
          <a:p>
            <a:pPr marL="457200" indent="-457200" algn="r" rtl="1">
              <a:buClr>
                <a:schemeClr val="accent2"/>
              </a:buClr>
              <a:buFont typeface="Wingdings" panose="05000000000000000000" pitchFamily="2" charset="2"/>
              <a:buChar char="§"/>
            </a:pPr>
            <a:r>
              <a:rPr lang="he-IL" sz="2800" dirty="0">
                <a:solidFill>
                  <a:schemeClr val="accent1"/>
                </a:solidFill>
                <a:latin typeface="Calibri" panose="020F0502020204030204" pitchFamily="34" charset="0"/>
                <a:cs typeface="Calibri" panose="020F0502020204030204" pitchFamily="34" charset="0"/>
              </a:rPr>
              <a:t>בגימטרייה, כשמספר המאות גדול מ-‏4, יש ליצור את המאות מצירוף של אותיות כאשר מתחילים עם האות </a:t>
            </a:r>
            <a:r>
              <a:rPr lang="he-IL" sz="3600" dirty="0">
                <a:solidFill>
                  <a:schemeClr val="accent1"/>
                </a:solidFill>
                <a:latin typeface="Calibri" panose="020F0502020204030204" pitchFamily="34" charset="0"/>
                <a:cs typeface="Calibri" panose="020F0502020204030204" pitchFamily="34" charset="0"/>
              </a:rPr>
              <a:t>ת</a:t>
            </a:r>
            <a:r>
              <a:rPr lang="he-IL" sz="2800" dirty="0">
                <a:solidFill>
                  <a:schemeClr val="accent1"/>
                </a:solidFill>
                <a:latin typeface="Calibri" panose="020F0502020204030204" pitchFamily="34" charset="0"/>
                <a:cs typeface="Calibri" panose="020F0502020204030204" pitchFamily="34" charset="0"/>
              </a:rPr>
              <a:t> ומצרפים לה את מה שנשאר</a:t>
            </a:r>
            <a:r>
              <a:rPr lang="he-IL" sz="3200" dirty="0">
                <a:solidFill>
                  <a:schemeClr val="accent1"/>
                </a:solidFill>
                <a:latin typeface="Calibri" panose="020F0502020204030204" pitchFamily="34" charset="0"/>
                <a:cs typeface="Calibri" panose="020F0502020204030204" pitchFamily="34" charset="0"/>
              </a:rPr>
              <a:t>.</a:t>
            </a:r>
          </a:p>
        </p:txBody>
      </p:sp>
      <p:sp>
        <p:nvSpPr>
          <p:cNvPr id="14" name="מציין מיקום תוכן 3">
            <a:extLst>
              <a:ext uri="{FF2B5EF4-FFF2-40B4-BE49-F238E27FC236}">
                <a16:creationId xmlns:a16="http://schemas.microsoft.com/office/drawing/2014/main" id="{4EE4D4BE-6EDB-4FAF-9F20-90B8FC753CE6}"/>
              </a:ext>
            </a:extLst>
          </p:cNvPr>
          <p:cNvSpPr txBox="1">
            <a:spLocks/>
          </p:cNvSpPr>
          <p:nvPr/>
        </p:nvSpPr>
        <p:spPr>
          <a:xfrm>
            <a:off x="0" y="3844114"/>
            <a:ext cx="10294726" cy="717197"/>
          </a:xfrm>
          <a:prstGeom prst="rect">
            <a:avLst/>
          </a:prstGeom>
        </p:spPr>
        <p:txBody>
          <a:bodyPr/>
          <a:lstStyle>
            <a:lvl1pPr marL="0" indent="0" algn="r" defTabSz="914400" rtl="1" eaLnBrk="1" latinLnBrk="0" hangingPunct="1">
              <a:lnSpc>
                <a:spcPct val="90000"/>
              </a:lnSpc>
              <a:spcBef>
                <a:spcPts val="800"/>
              </a:spcBef>
              <a:spcAft>
                <a:spcPts val="0"/>
              </a:spcAft>
              <a:buFont typeface="+mj-lt"/>
              <a:buNone/>
              <a:defRPr sz="2800" b="0" i="0" kern="1200">
                <a:solidFill>
                  <a:schemeClr val="tx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accent2"/>
              </a:buClr>
              <a:buFont typeface="Wingdings" panose="05000000000000000000" pitchFamily="2" charset="2"/>
              <a:buChar char="§"/>
            </a:pPr>
            <a:r>
              <a:rPr lang="he-IL" dirty="0">
                <a:solidFill>
                  <a:schemeClr val="accent1"/>
                </a:solidFill>
              </a:rPr>
              <a:t>המספרים 15 ו-16 הם יוצאי דופן בצורת הכתיבה שלהם בגימטרייה.</a:t>
            </a:r>
            <a:br>
              <a:rPr lang="he-IL" dirty="0"/>
            </a:br>
            <a:endParaRPr lang="he-IL" dirty="0"/>
          </a:p>
        </p:txBody>
      </p:sp>
    </p:spTree>
    <p:extLst>
      <p:ext uri="{BB962C8B-B14F-4D97-AF65-F5344CB8AC3E}">
        <p14:creationId xmlns:p14="http://schemas.microsoft.com/office/powerpoint/2010/main" val="152907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1000"/>
                                        <p:tgtEl>
                                          <p:spTgt spid="14">
                                            <p:txEl>
                                              <p:pRg st="0" end="0"/>
                                            </p:txEl>
                                          </p:spTgt>
                                        </p:tgtEl>
                                      </p:cBhvr>
                                    </p:animEffect>
                                    <p:anim calcmode="lin" valueType="num">
                                      <p:cBhvr>
                                        <p:cTn id="2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uiExpand="1" build="p"/>
      <p:bldP spid="2" grpId="0"/>
      <p:bldP spid="1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ממשיכים לתרגל</a:t>
            </a:r>
            <a:endParaRPr lang="en-IL"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836793" y="1672689"/>
            <a:ext cx="9572625" cy="720001"/>
          </a:xfrm>
        </p:spPr>
        <p:txBody>
          <a:bodyPr/>
          <a:lstStyle/>
          <a:p>
            <a:pPr algn="r"/>
            <a:r>
              <a:rPr lang="he-IL" dirty="0"/>
              <a:t>1. גלו מה מסתתר מאחורי כתב הסתרים...</a:t>
            </a: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graphicFrame>
        <p:nvGraphicFramePr>
          <p:cNvPr id="7" name="טבלה 6">
            <a:extLst>
              <a:ext uri="{FF2B5EF4-FFF2-40B4-BE49-F238E27FC236}">
                <a16:creationId xmlns:a16="http://schemas.microsoft.com/office/drawing/2014/main" id="{BD802FDF-5F5F-40CB-99A0-1ABC8246A468}"/>
              </a:ext>
            </a:extLst>
          </p:cNvPr>
          <p:cNvGraphicFramePr>
            <a:graphicFrameLocks noGrp="1"/>
          </p:cNvGraphicFramePr>
          <p:nvPr>
            <p:extLst>
              <p:ext uri="{D42A27DB-BD31-4B8C-83A1-F6EECF244321}">
                <p14:modId xmlns:p14="http://schemas.microsoft.com/office/powerpoint/2010/main" val="3102175463"/>
              </p:ext>
            </p:extLst>
          </p:nvPr>
        </p:nvGraphicFramePr>
        <p:xfrm>
          <a:off x="2776820" y="2489172"/>
          <a:ext cx="3846285" cy="1290244"/>
        </p:xfrm>
        <a:graphic>
          <a:graphicData uri="http://schemas.openxmlformats.org/drawingml/2006/table">
            <a:tbl>
              <a:tblPr rtl="1" firstRow="1" bandRow="1">
                <a:tableStyleId>{5C22544A-7EE6-4342-B048-85BDC9FD1C3A}</a:tableStyleId>
              </a:tblPr>
              <a:tblGrid>
                <a:gridCol w="769257">
                  <a:extLst>
                    <a:ext uri="{9D8B030D-6E8A-4147-A177-3AD203B41FA5}">
                      <a16:colId xmlns:a16="http://schemas.microsoft.com/office/drawing/2014/main" val="2187100337"/>
                    </a:ext>
                  </a:extLst>
                </a:gridCol>
                <a:gridCol w="769257">
                  <a:extLst>
                    <a:ext uri="{9D8B030D-6E8A-4147-A177-3AD203B41FA5}">
                      <a16:colId xmlns:a16="http://schemas.microsoft.com/office/drawing/2014/main" val="3636606938"/>
                    </a:ext>
                  </a:extLst>
                </a:gridCol>
                <a:gridCol w="769257">
                  <a:extLst>
                    <a:ext uri="{9D8B030D-6E8A-4147-A177-3AD203B41FA5}">
                      <a16:colId xmlns:a16="http://schemas.microsoft.com/office/drawing/2014/main" val="754368991"/>
                    </a:ext>
                  </a:extLst>
                </a:gridCol>
                <a:gridCol w="530608">
                  <a:extLst>
                    <a:ext uri="{9D8B030D-6E8A-4147-A177-3AD203B41FA5}">
                      <a16:colId xmlns:a16="http://schemas.microsoft.com/office/drawing/2014/main" val="575829368"/>
                    </a:ext>
                  </a:extLst>
                </a:gridCol>
                <a:gridCol w="1007906">
                  <a:extLst>
                    <a:ext uri="{9D8B030D-6E8A-4147-A177-3AD203B41FA5}">
                      <a16:colId xmlns:a16="http://schemas.microsoft.com/office/drawing/2014/main" val="448565017"/>
                    </a:ext>
                  </a:extLst>
                </a:gridCol>
              </a:tblGrid>
              <a:tr h="645122">
                <a:tc>
                  <a:txBody>
                    <a:bodyPr/>
                    <a:lstStyle/>
                    <a:p>
                      <a:pPr marL="0" algn="ctr" defTabSz="914400" rtl="0" eaLnBrk="1" latinLnBrk="0" hangingPunct="1"/>
                      <a:endParaRPr lang="he-IL" sz="3200" b="1"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endParaRPr lang="he-IL" sz="3200" b="1"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endParaRPr lang="he-IL" sz="3200" b="1"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endParaRPr lang="he-IL" sz="3200" b="1"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endParaRPr lang="he-IL" sz="3200" b="1" kern="1200" dirty="0">
                        <a:solidFill>
                          <a:schemeClr val="tx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84994261"/>
                  </a:ext>
                </a:extLst>
              </a:tr>
              <a:tr h="645122">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30</a:t>
                      </a:r>
                    </a:p>
                  </a:txBody>
                  <a:tcPr/>
                </a:tc>
                <a:tc>
                  <a:txBody>
                    <a:bodyPr/>
                    <a:lstStyle/>
                    <a:p>
                      <a:pPr marL="0" algn="ctr" defTabSz="914400" rtl="0" eaLnBrk="1" latinLnBrk="0" hangingPunct="1"/>
                      <a:r>
                        <a:rPr lang="he-IL" sz="3200" b="1" kern="1200">
                          <a:solidFill>
                            <a:schemeClr val="tx1"/>
                          </a:solidFill>
                          <a:latin typeface="Calibri" panose="020F0502020204030204" pitchFamily="34" charset="0"/>
                          <a:ea typeface="+mn-ea"/>
                          <a:cs typeface="Calibri" panose="020F0502020204030204" pitchFamily="34" charset="0"/>
                        </a:rPr>
                        <a:t>5</a:t>
                      </a:r>
                      <a:endParaRPr lang="he-IL" sz="3200" b="1"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200" b="1" kern="1200">
                          <a:solidFill>
                            <a:schemeClr val="tx1"/>
                          </a:solidFill>
                          <a:latin typeface="Calibri" panose="020F0502020204030204" pitchFamily="34" charset="0"/>
                          <a:ea typeface="+mn-ea"/>
                          <a:cs typeface="Calibri" panose="020F0502020204030204" pitchFamily="34" charset="0"/>
                        </a:rPr>
                        <a:t>10</a:t>
                      </a:r>
                      <a:endParaRPr lang="he-IL" sz="3200" b="1"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200" b="1" kern="1200">
                          <a:solidFill>
                            <a:schemeClr val="tx1"/>
                          </a:solidFill>
                          <a:latin typeface="Calibri" panose="020F0502020204030204" pitchFamily="34" charset="0"/>
                          <a:ea typeface="+mn-ea"/>
                          <a:cs typeface="Calibri" panose="020F0502020204030204" pitchFamily="34" charset="0"/>
                        </a:rPr>
                        <a:t>6</a:t>
                      </a:r>
                      <a:endParaRPr lang="he-IL" sz="3200" b="1"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400</a:t>
                      </a:r>
                    </a:p>
                  </a:txBody>
                  <a:tcPr/>
                </a:tc>
                <a:extLst>
                  <a:ext uri="{0D108BD9-81ED-4DB2-BD59-A6C34878D82A}">
                    <a16:rowId xmlns:a16="http://schemas.microsoft.com/office/drawing/2014/main" val="1961747483"/>
                  </a:ext>
                </a:extLst>
              </a:tr>
            </a:tbl>
          </a:graphicData>
        </a:graphic>
      </p:graphicFrame>
      <p:graphicFrame>
        <p:nvGraphicFramePr>
          <p:cNvPr id="9" name="טבלה 8">
            <a:extLst>
              <a:ext uri="{FF2B5EF4-FFF2-40B4-BE49-F238E27FC236}">
                <a16:creationId xmlns:a16="http://schemas.microsoft.com/office/drawing/2014/main" id="{A26EF63D-7CDF-4B3E-B7EE-8114A3D99089}"/>
              </a:ext>
            </a:extLst>
          </p:cNvPr>
          <p:cNvGraphicFramePr>
            <a:graphicFrameLocks noGrp="1"/>
          </p:cNvGraphicFramePr>
          <p:nvPr>
            <p:extLst>
              <p:ext uri="{D42A27DB-BD31-4B8C-83A1-F6EECF244321}">
                <p14:modId xmlns:p14="http://schemas.microsoft.com/office/powerpoint/2010/main" val="2146742351"/>
              </p:ext>
            </p:extLst>
          </p:nvPr>
        </p:nvGraphicFramePr>
        <p:xfrm>
          <a:off x="8565417" y="4333307"/>
          <a:ext cx="2844001" cy="1224000"/>
        </p:xfrm>
        <a:graphic>
          <a:graphicData uri="http://schemas.openxmlformats.org/drawingml/2006/table">
            <a:tbl>
              <a:tblPr rtl="1" firstRow="1" bandRow="1">
                <a:tableStyleId>{5C22544A-7EE6-4342-B048-85BDC9FD1C3A}</a:tableStyleId>
              </a:tblPr>
              <a:tblGrid>
                <a:gridCol w="803947">
                  <a:extLst>
                    <a:ext uri="{9D8B030D-6E8A-4147-A177-3AD203B41FA5}">
                      <a16:colId xmlns:a16="http://schemas.microsoft.com/office/drawing/2014/main" val="2187100337"/>
                    </a:ext>
                  </a:extLst>
                </a:gridCol>
                <a:gridCol w="803947">
                  <a:extLst>
                    <a:ext uri="{9D8B030D-6E8A-4147-A177-3AD203B41FA5}">
                      <a16:colId xmlns:a16="http://schemas.microsoft.com/office/drawing/2014/main" val="3636606938"/>
                    </a:ext>
                  </a:extLst>
                </a:gridCol>
                <a:gridCol w="621442">
                  <a:extLst>
                    <a:ext uri="{9D8B030D-6E8A-4147-A177-3AD203B41FA5}">
                      <a16:colId xmlns:a16="http://schemas.microsoft.com/office/drawing/2014/main" val="754368991"/>
                    </a:ext>
                  </a:extLst>
                </a:gridCol>
                <a:gridCol w="614665">
                  <a:extLst>
                    <a:ext uri="{9D8B030D-6E8A-4147-A177-3AD203B41FA5}">
                      <a16:colId xmlns:a16="http://schemas.microsoft.com/office/drawing/2014/main" val="575829368"/>
                    </a:ext>
                  </a:extLst>
                </a:gridCol>
              </a:tblGrid>
              <a:tr h="612000">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84994261"/>
                  </a:ext>
                </a:extLst>
              </a:tr>
              <a:tr h="612000">
                <a:tc>
                  <a:txBody>
                    <a:bodyPr/>
                    <a:lstStyle/>
                    <a:p>
                      <a:pPr marL="0" algn="ctr" defTabSz="914400" rtl="0" eaLnBrk="1" latinLnBrk="0" hangingPunct="1"/>
                      <a:r>
                        <a:rPr lang="en-US" sz="3200" b="1" kern="1200" dirty="0">
                          <a:solidFill>
                            <a:schemeClr val="tx1"/>
                          </a:solidFill>
                          <a:latin typeface="Calibri" panose="020F0502020204030204" pitchFamily="34" charset="0"/>
                          <a:ea typeface="+mn-ea"/>
                          <a:cs typeface="Calibri" panose="020F0502020204030204" pitchFamily="34" charset="0"/>
                        </a:rPr>
                        <a:t>1</a:t>
                      </a:r>
                      <a:endParaRPr lang="he-IL" sz="3200" b="1"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400</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20</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40</a:t>
                      </a:r>
                    </a:p>
                  </a:txBody>
                  <a:tcPr/>
                </a:tc>
                <a:extLst>
                  <a:ext uri="{0D108BD9-81ED-4DB2-BD59-A6C34878D82A}">
                    <a16:rowId xmlns:a16="http://schemas.microsoft.com/office/drawing/2014/main" val="1961747483"/>
                  </a:ext>
                </a:extLst>
              </a:tr>
            </a:tbl>
          </a:graphicData>
        </a:graphic>
      </p:graphicFrame>
      <p:graphicFrame>
        <p:nvGraphicFramePr>
          <p:cNvPr id="10" name="טבלה 9">
            <a:extLst>
              <a:ext uri="{FF2B5EF4-FFF2-40B4-BE49-F238E27FC236}">
                <a16:creationId xmlns:a16="http://schemas.microsoft.com/office/drawing/2014/main" id="{DAB9987B-D234-4290-8200-6D5A4AAC0F0F}"/>
              </a:ext>
            </a:extLst>
          </p:cNvPr>
          <p:cNvGraphicFramePr>
            <a:graphicFrameLocks noGrp="1"/>
          </p:cNvGraphicFramePr>
          <p:nvPr>
            <p:extLst>
              <p:ext uri="{D42A27DB-BD31-4B8C-83A1-F6EECF244321}">
                <p14:modId xmlns:p14="http://schemas.microsoft.com/office/powerpoint/2010/main" val="2542690780"/>
              </p:ext>
            </p:extLst>
          </p:nvPr>
        </p:nvGraphicFramePr>
        <p:xfrm>
          <a:off x="7871481" y="2524694"/>
          <a:ext cx="3537937" cy="1219200"/>
        </p:xfrm>
        <a:graphic>
          <a:graphicData uri="http://schemas.openxmlformats.org/drawingml/2006/table">
            <a:tbl>
              <a:tblPr rtl="1" firstRow="1" bandRow="1">
                <a:tableStyleId>{5C22544A-7EE6-4342-B048-85BDC9FD1C3A}</a:tableStyleId>
              </a:tblPr>
              <a:tblGrid>
                <a:gridCol w="705600">
                  <a:extLst>
                    <a:ext uri="{9D8B030D-6E8A-4147-A177-3AD203B41FA5}">
                      <a16:colId xmlns:a16="http://schemas.microsoft.com/office/drawing/2014/main" val="2187100337"/>
                    </a:ext>
                  </a:extLst>
                </a:gridCol>
                <a:gridCol w="812596">
                  <a:extLst>
                    <a:ext uri="{9D8B030D-6E8A-4147-A177-3AD203B41FA5}">
                      <a16:colId xmlns:a16="http://schemas.microsoft.com/office/drawing/2014/main" val="3636606938"/>
                    </a:ext>
                  </a:extLst>
                </a:gridCol>
                <a:gridCol w="598604">
                  <a:extLst>
                    <a:ext uri="{9D8B030D-6E8A-4147-A177-3AD203B41FA5}">
                      <a16:colId xmlns:a16="http://schemas.microsoft.com/office/drawing/2014/main" val="754368991"/>
                    </a:ext>
                  </a:extLst>
                </a:gridCol>
                <a:gridCol w="809137">
                  <a:extLst>
                    <a:ext uri="{9D8B030D-6E8A-4147-A177-3AD203B41FA5}">
                      <a16:colId xmlns:a16="http://schemas.microsoft.com/office/drawing/2014/main" val="575829368"/>
                    </a:ext>
                  </a:extLst>
                </a:gridCol>
                <a:gridCol w="612000">
                  <a:extLst>
                    <a:ext uri="{9D8B030D-6E8A-4147-A177-3AD203B41FA5}">
                      <a16:colId xmlns:a16="http://schemas.microsoft.com/office/drawing/2014/main" val="448565017"/>
                    </a:ext>
                  </a:extLst>
                </a:gridCol>
              </a:tblGrid>
              <a:tr h="0">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en-US" dirty="0"/>
                    </a:p>
                    <a:p>
                      <a:pPr rtl="1"/>
                      <a:endParaRPr lang="he-IL" dirty="0"/>
                    </a:p>
                  </a:txBody>
                  <a:tcPr/>
                </a:tc>
                <a:extLst>
                  <a:ext uri="{0D108BD9-81ED-4DB2-BD59-A6C34878D82A}">
                    <a16:rowId xmlns:a16="http://schemas.microsoft.com/office/drawing/2014/main" val="284994261"/>
                  </a:ext>
                </a:extLst>
              </a:tr>
              <a:tr h="0">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50</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5</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50</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400</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10</a:t>
                      </a:r>
                    </a:p>
                  </a:txBody>
                  <a:tcPr/>
                </a:tc>
                <a:extLst>
                  <a:ext uri="{0D108BD9-81ED-4DB2-BD59-A6C34878D82A}">
                    <a16:rowId xmlns:a16="http://schemas.microsoft.com/office/drawing/2014/main" val="1961747483"/>
                  </a:ext>
                </a:extLst>
              </a:tr>
            </a:tbl>
          </a:graphicData>
        </a:graphic>
      </p:graphicFrame>
      <p:graphicFrame>
        <p:nvGraphicFramePr>
          <p:cNvPr id="11" name="טבלה 10">
            <a:extLst>
              <a:ext uri="{FF2B5EF4-FFF2-40B4-BE49-F238E27FC236}">
                <a16:creationId xmlns:a16="http://schemas.microsoft.com/office/drawing/2014/main" id="{7BC806D7-27FE-418A-A5F8-03AFF82605B4}"/>
              </a:ext>
            </a:extLst>
          </p:cNvPr>
          <p:cNvGraphicFramePr>
            <a:graphicFrameLocks noGrp="1"/>
          </p:cNvGraphicFramePr>
          <p:nvPr>
            <p:extLst>
              <p:ext uri="{D42A27DB-BD31-4B8C-83A1-F6EECF244321}">
                <p14:modId xmlns:p14="http://schemas.microsoft.com/office/powerpoint/2010/main" val="474494034"/>
              </p:ext>
            </p:extLst>
          </p:nvPr>
        </p:nvGraphicFramePr>
        <p:xfrm>
          <a:off x="5551505" y="4333307"/>
          <a:ext cx="2448000" cy="1219200"/>
        </p:xfrm>
        <a:graphic>
          <a:graphicData uri="http://schemas.openxmlformats.org/drawingml/2006/table">
            <a:tbl>
              <a:tblPr rtl="1" firstRow="1" bandRow="1">
                <a:tableStyleId>{5C22544A-7EE6-4342-B048-85BDC9FD1C3A}</a:tableStyleId>
              </a:tblPr>
              <a:tblGrid>
                <a:gridCol w="612000">
                  <a:extLst>
                    <a:ext uri="{9D8B030D-6E8A-4147-A177-3AD203B41FA5}">
                      <a16:colId xmlns:a16="http://schemas.microsoft.com/office/drawing/2014/main" val="2187100337"/>
                    </a:ext>
                  </a:extLst>
                </a:gridCol>
                <a:gridCol w="612000">
                  <a:extLst>
                    <a:ext uri="{9D8B030D-6E8A-4147-A177-3AD203B41FA5}">
                      <a16:colId xmlns:a16="http://schemas.microsoft.com/office/drawing/2014/main" val="3636606938"/>
                    </a:ext>
                  </a:extLst>
                </a:gridCol>
                <a:gridCol w="612000">
                  <a:extLst>
                    <a:ext uri="{9D8B030D-6E8A-4147-A177-3AD203B41FA5}">
                      <a16:colId xmlns:a16="http://schemas.microsoft.com/office/drawing/2014/main" val="754368991"/>
                    </a:ext>
                  </a:extLst>
                </a:gridCol>
                <a:gridCol w="612000">
                  <a:extLst>
                    <a:ext uri="{9D8B030D-6E8A-4147-A177-3AD203B41FA5}">
                      <a16:colId xmlns:a16="http://schemas.microsoft.com/office/drawing/2014/main" val="575829368"/>
                    </a:ext>
                  </a:extLst>
                </a:gridCol>
              </a:tblGrid>
              <a:tr h="0">
                <a:tc>
                  <a:txBody>
                    <a:bodyPr/>
                    <a:lstStyle/>
                    <a:p>
                      <a:pPr rtl="1"/>
                      <a:endParaRPr lang="en-US" dirty="0"/>
                    </a:p>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84994261"/>
                  </a:ext>
                </a:extLst>
              </a:tr>
              <a:tr h="0">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5</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10</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6</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40</a:t>
                      </a:r>
                    </a:p>
                  </a:txBody>
                  <a:tcPr/>
                </a:tc>
                <a:extLst>
                  <a:ext uri="{0D108BD9-81ED-4DB2-BD59-A6C34878D82A}">
                    <a16:rowId xmlns:a16="http://schemas.microsoft.com/office/drawing/2014/main" val="1961747483"/>
                  </a:ext>
                </a:extLst>
              </a:tr>
            </a:tbl>
          </a:graphicData>
        </a:graphic>
      </p:graphicFrame>
      <p:sp>
        <p:nvSpPr>
          <p:cNvPr id="12" name="Text Placeholder 5">
            <a:extLst>
              <a:ext uri="{FF2B5EF4-FFF2-40B4-BE49-F238E27FC236}">
                <a16:creationId xmlns:a16="http://schemas.microsoft.com/office/drawing/2014/main" id="{B71CF111-3CBD-4F5B-B5BC-3BF0D6D417A4}"/>
              </a:ext>
            </a:extLst>
          </p:cNvPr>
          <p:cNvSpPr txBox="1">
            <a:spLocks/>
          </p:cNvSpPr>
          <p:nvPr/>
        </p:nvSpPr>
        <p:spPr>
          <a:xfrm>
            <a:off x="1989193" y="5917701"/>
            <a:ext cx="9572625" cy="720001"/>
          </a:xfrm>
          <a:prstGeom prst="rect">
            <a:avLst/>
          </a:prstGeom>
        </p:spPr>
        <p:txBody>
          <a:bodyPr vert="horz" lIns="91440" tIns="45720" rIns="91440" bIns="45720" rtlCol="0">
            <a:normAutofit/>
          </a:bodyPr>
          <a:lstStyle>
            <a:lvl1pPr marL="0" indent="0" algn="ctr" defTabSz="914400" rtl="1" eaLnBrk="1" latinLnBrk="0" hangingPunct="1">
              <a:lnSpc>
                <a:spcPct val="90000"/>
              </a:lnSpc>
              <a:spcBef>
                <a:spcPts val="800"/>
              </a:spcBef>
              <a:spcAft>
                <a:spcPts val="0"/>
              </a:spcAft>
              <a:buFont typeface="+mj-lt"/>
              <a:buNone/>
              <a:defRPr sz="3600" b="0" i="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1" eaLnBrk="1" latinLnBrk="0" hangingPunct="1">
              <a:lnSpc>
                <a:spcPct val="90000"/>
              </a:lnSpc>
              <a:spcBef>
                <a:spcPts val="8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2pPr>
            <a:lvl3pPr marL="914400" indent="0" algn="ctr" defTabSz="914400" rtl="1"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Calibri" panose="020F0502020204030204" pitchFamily="34" charset="0"/>
              </a:defRPr>
            </a:lvl3pPr>
            <a:lvl4pPr marL="1371600" indent="0" algn="ctr" defTabSz="914400" rtl="1"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4pPr>
            <a:lvl5pPr marL="1828800" indent="0" algn="ctr" defTabSz="914400" rtl="1"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he-IL" dirty="0"/>
              <a:t>2. כתבו לחבר מכתב בגימטרייה.</a:t>
            </a:r>
          </a:p>
        </p:txBody>
      </p:sp>
      <p:graphicFrame>
        <p:nvGraphicFramePr>
          <p:cNvPr id="13" name="טבלה 12">
            <a:extLst>
              <a:ext uri="{FF2B5EF4-FFF2-40B4-BE49-F238E27FC236}">
                <a16:creationId xmlns:a16="http://schemas.microsoft.com/office/drawing/2014/main" id="{7FF841BB-99D1-4B9D-9107-71FF747EFC03}"/>
              </a:ext>
            </a:extLst>
          </p:cNvPr>
          <p:cNvGraphicFramePr>
            <a:graphicFrameLocks noGrp="1"/>
          </p:cNvGraphicFramePr>
          <p:nvPr>
            <p:extLst>
              <p:ext uri="{D42A27DB-BD31-4B8C-83A1-F6EECF244321}">
                <p14:modId xmlns:p14="http://schemas.microsoft.com/office/powerpoint/2010/main" val="1449079878"/>
              </p:ext>
            </p:extLst>
          </p:nvPr>
        </p:nvGraphicFramePr>
        <p:xfrm>
          <a:off x="972732" y="4333307"/>
          <a:ext cx="4032000" cy="1224000"/>
        </p:xfrm>
        <a:graphic>
          <a:graphicData uri="http://schemas.openxmlformats.org/drawingml/2006/table">
            <a:tbl>
              <a:tblPr rtl="1" firstRow="1" bandRow="1">
                <a:tableStyleId>{5C22544A-7EE6-4342-B048-85BDC9FD1C3A}</a:tableStyleId>
              </a:tblPr>
              <a:tblGrid>
                <a:gridCol w="806400">
                  <a:extLst>
                    <a:ext uri="{9D8B030D-6E8A-4147-A177-3AD203B41FA5}">
                      <a16:colId xmlns:a16="http://schemas.microsoft.com/office/drawing/2014/main" val="2187100337"/>
                    </a:ext>
                  </a:extLst>
                </a:gridCol>
                <a:gridCol w="806400">
                  <a:extLst>
                    <a:ext uri="{9D8B030D-6E8A-4147-A177-3AD203B41FA5}">
                      <a16:colId xmlns:a16="http://schemas.microsoft.com/office/drawing/2014/main" val="3636606938"/>
                    </a:ext>
                  </a:extLst>
                </a:gridCol>
                <a:gridCol w="806400">
                  <a:extLst>
                    <a:ext uri="{9D8B030D-6E8A-4147-A177-3AD203B41FA5}">
                      <a16:colId xmlns:a16="http://schemas.microsoft.com/office/drawing/2014/main" val="754368991"/>
                    </a:ext>
                  </a:extLst>
                </a:gridCol>
                <a:gridCol w="556226">
                  <a:extLst>
                    <a:ext uri="{9D8B030D-6E8A-4147-A177-3AD203B41FA5}">
                      <a16:colId xmlns:a16="http://schemas.microsoft.com/office/drawing/2014/main" val="575829368"/>
                    </a:ext>
                  </a:extLst>
                </a:gridCol>
                <a:gridCol w="1056574">
                  <a:extLst>
                    <a:ext uri="{9D8B030D-6E8A-4147-A177-3AD203B41FA5}">
                      <a16:colId xmlns:a16="http://schemas.microsoft.com/office/drawing/2014/main" val="448565017"/>
                    </a:ext>
                  </a:extLst>
                </a:gridCol>
              </a:tblGrid>
              <a:tr h="612000">
                <a:tc>
                  <a:txBody>
                    <a:bodyPr/>
                    <a:lstStyle/>
                    <a:p>
                      <a:pPr marL="0" algn="ctr" defTabSz="914400" rtl="0" eaLnBrk="1" latinLnBrk="0" hangingPunct="1"/>
                      <a:endParaRPr lang="he-IL" sz="3200" b="1"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endParaRPr lang="he-IL" sz="3200" b="1"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endParaRPr lang="he-IL" sz="3200" b="1"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endParaRPr lang="he-IL" sz="3200" b="1"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endParaRPr lang="he-IL" sz="3200" b="1" kern="1200" dirty="0">
                        <a:solidFill>
                          <a:schemeClr val="tx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84994261"/>
                  </a:ext>
                </a:extLst>
              </a:tr>
              <a:tr h="612000">
                <a:tc>
                  <a:txBody>
                    <a:bodyPr/>
                    <a:lstStyle/>
                    <a:p>
                      <a:pPr marL="0" algn="ctr" defTabSz="914400" rtl="0" eaLnBrk="1" latinLnBrk="0" hangingPunct="1"/>
                      <a:r>
                        <a:rPr lang="en-US" sz="3200" b="1" kern="1200" dirty="0">
                          <a:solidFill>
                            <a:schemeClr val="tx1"/>
                          </a:solidFill>
                          <a:latin typeface="Calibri" panose="020F0502020204030204" pitchFamily="34" charset="0"/>
                          <a:ea typeface="+mn-ea"/>
                          <a:cs typeface="Calibri" panose="020F0502020204030204" pitchFamily="34" charset="0"/>
                        </a:rPr>
                        <a:t>2</a:t>
                      </a:r>
                      <a:endParaRPr lang="he-IL" sz="3200" b="1"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US" sz="3200" b="1" kern="1200" dirty="0">
                          <a:solidFill>
                            <a:schemeClr val="tx1"/>
                          </a:solidFill>
                          <a:latin typeface="Calibri" panose="020F0502020204030204" pitchFamily="34" charset="0"/>
                          <a:ea typeface="+mn-ea"/>
                          <a:cs typeface="Calibri" panose="020F0502020204030204" pitchFamily="34" charset="0"/>
                        </a:rPr>
                        <a:t>300</a:t>
                      </a:r>
                      <a:endParaRPr lang="he-IL" sz="3200" b="1"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US" sz="3200" b="1" kern="1200" dirty="0">
                          <a:solidFill>
                            <a:schemeClr val="tx1"/>
                          </a:solidFill>
                          <a:latin typeface="Calibri" panose="020F0502020204030204" pitchFamily="34" charset="0"/>
                          <a:ea typeface="+mn-ea"/>
                          <a:cs typeface="Calibri" panose="020F0502020204030204" pitchFamily="34" charset="0"/>
                        </a:rPr>
                        <a:t>70</a:t>
                      </a:r>
                      <a:endParaRPr lang="he-IL" sz="3200" b="1"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6</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200</a:t>
                      </a:r>
                    </a:p>
                  </a:txBody>
                  <a:tcPr/>
                </a:tc>
                <a:extLst>
                  <a:ext uri="{0D108BD9-81ED-4DB2-BD59-A6C34878D82A}">
                    <a16:rowId xmlns:a16="http://schemas.microsoft.com/office/drawing/2014/main" val="1961747483"/>
                  </a:ext>
                </a:extLst>
              </a:tr>
            </a:tbl>
          </a:graphicData>
        </a:graphic>
      </p:graphicFrame>
    </p:spTree>
    <p:extLst>
      <p:ext uri="{BB962C8B-B14F-4D97-AF65-F5344CB8AC3E}">
        <p14:creationId xmlns:p14="http://schemas.microsoft.com/office/powerpoint/2010/main" val="412828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97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8CDB7D-7B3E-EF45-982F-5AD116333E56}"/>
              </a:ext>
            </a:extLst>
          </p:cNvPr>
          <p:cNvSpPr>
            <a:spLocks noGrp="1"/>
          </p:cNvSpPr>
          <p:nvPr>
            <p:ph type="title"/>
          </p:nvPr>
        </p:nvSpPr>
        <p:spPr/>
        <p:txBody>
          <a:bodyPr/>
          <a:lstStyle/>
          <a:p>
            <a:r>
              <a:rPr lang="he-IL" dirty="0"/>
              <a:t>מה להביא לשיעור?</a:t>
            </a:r>
            <a:endParaRPr lang="en-IL" dirty="0"/>
          </a:p>
        </p:txBody>
      </p:sp>
      <p:pic>
        <p:nvPicPr>
          <p:cNvPr id="9" name="Picture 4" descr="https://lh4.googleusercontent.com/iGTl96Eygo7-oid1H3ZWWYhb5HWAynyOs2KLWGGMeuEgHeu4cFLof2g-jYLOscV4q-879K-lfjkP4Swnmj_UGZsWTDspF4AbUz1XGd30Tf1KKpiEXhvx6NLF17Q1F5VY">
            <a:extLst>
              <a:ext uri="{FF2B5EF4-FFF2-40B4-BE49-F238E27FC236}">
                <a16:creationId xmlns:a16="http://schemas.microsoft.com/office/drawing/2014/main" id="{FBFC260D-BF96-439A-8693-6B40C73C20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948008" y="3225956"/>
            <a:ext cx="1771057" cy="740845"/>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152;p22">
            <a:extLst>
              <a:ext uri="{FF2B5EF4-FFF2-40B4-BE49-F238E27FC236}">
                <a16:creationId xmlns:a16="http://schemas.microsoft.com/office/drawing/2014/main" id="{17003B0B-9BB7-46FA-B32E-6E9B5236824A}"/>
              </a:ext>
            </a:extLst>
          </p:cNvPr>
          <p:cNvPicPr preferRelativeResize="0"/>
          <p:nvPr/>
        </p:nvPicPr>
        <p:blipFill>
          <a:blip r:embed="rId6">
            <a:alphaModFix/>
          </a:blip>
          <a:stretch>
            <a:fillRect/>
          </a:stretch>
        </p:blipFill>
        <p:spPr>
          <a:xfrm>
            <a:off x="4530825" y="2227058"/>
            <a:ext cx="1565175" cy="2342300"/>
          </a:xfrm>
          <a:prstGeom prst="rect">
            <a:avLst/>
          </a:prstGeom>
          <a:noFill/>
          <a:ln>
            <a:noFill/>
          </a:ln>
        </p:spPr>
      </p:pic>
      <p:sp>
        <p:nvSpPr>
          <p:cNvPr id="6" name="TextBox 5">
            <a:extLst>
              <a:ext uri="{FF2B5EF4-FFF2-40B4-BE49-F238E27FC236}">
                <a16:creationId xmlns:a16="http://schemas.microsoft.com/office/drawing/2014/main" id="{FB6279A3-B8DF-4E76-8AE6-F2AD9AD09C8B}"/>
              </a:ext>
            </a:extLst>
          </p:cNvPr>
          <p:cNvSpPr txBox="1"/>
          <p:nvPr/>
        </p:nvSpPr>
        <p:spPr>
          <a:xfrm>
            <a:off x="4787073" y="5158351"/>
            <a:ext cx="1308927" cy="371959"/>
          </a:xfrm>
          <a:prstGeom prst="rect">
            <a:avLst/>
          </a:prstGeom>
          <a:noFill/>
        </p:spPr>
        <p:txBody>
          <a:bodyPr wrap="square" rtlCol="1">
            <a:spAutoFit/>
          </a:bodyPr>
          <a:lstStyle/>
          <a:p>
            <a:endParaRPr lang="he-IL" dirty="0"/>
          </a:p>
        </p:txBody>
      </p:sp>
      <p:sp>
        <p:nvSpPr>
          <p:cNvPr id="7" name="TextBox 6">
            <a:extLst>
              <a:ext uri="{FF2B5EF4-FFF2-40B4-BE49-F238E27FC236}">
                <a16:creationId xmlns:a16="http://schemas.microsoft.com/office/drawing/2014/main" id="{2B97C37A-7AE2-4D07-B725-13291495E1F7}"/>
              </a:ext>
            </a:extLst>
          </p:cNvPr>
          <p:cNvSpPr txBox="1"/>
          <p:nvPr/>
        </p:nvSpPr>
        <p:spPr>
          <a:xfrm>
            <a:off x="7165934" y="4896741"/>
            <a:ext cx="1308927" cy="523220"/>
          </a:xfrm>
          <a:prstGeom prst="rect">
            <a:avLst/>
          </a:prstGeom>
          <a:noFill/>
        </p:spPr>
        <p:txBody>
          <a:bodyPr wrap="square" rtlCol="1">
            <a:spAutoFit/>
          </a:bodyPr>
          <a:lstStyle/>
          <a:p>
            <a:pPr algn="ctr" rtl="1"/>
            <a:r>
              <a:rPr lang="he-IL" sz="2800" dirty="0">
                <a:latin typeface="Calibri" panose="020F0502020204030204" pitchFamily="34" charset="0"/>
                <a:cs typeface="Calibri" panose="020F0502020204030204" pitchFamily="34" charset="0"/>
              </a:rPr>
              <a:t>עיפרון</a:t>
            </a:r>
          </a:p>
        </p:txBody>
      </p:sp>
      <p:sp>
        <p:nvSpPr>
          <p:cNvPr id="8" name="TextBox 7">
            <a:extLst>
              <a:ext uri="{FF2B5EF4-FFF2-40B4-BE49-F238E27FC236}">
                <a16:creationId xmlns:a16="http://schemas.microsoft.com/office/drawing/2014/main" id="{7E18D2D7-EAD6-44E9-8AEB-B8B22D1BCB1C}"/>
              </a:ext>
            </a:extLst>
          </p:cNvPr>
          <p:cNvSpPr txBox="1"/>
          <p:nvPr/>
        </p:nvSpPr>
        <p:spPr>
          <a:xfrm>
            <a:off x="4427955" y="4896741"/>
            <a:ext cx="1814289" cy="523220"/>
          </a:xfrm>
          <a:prstGeom prst="rect">
            <a:avLst/>
          </a:prstGeom>
          <a:noFill/>
        </p:spPr>
        <p:txBody>
          <a:bodyPr wrap="square" rtlCol="1">
            <a:spAutoFit/>
          </a:bodyPr>
          <a:lstStyle/>
          <a:p>
            <a:pPr algn="ctr" rtl="1"/>
            <a:r>
              <a:rPr lang="he-IL" sz="2800" dirty="0">
                <a:latin typeface="Calibri" panose="020F0502020204030204" pitchFamily="34" charset="0"/>
                <a:cs typeface="Calibri" panose="020F0502020204030204" pitchFamily="34" charset="0"/>
              </a:rPr>
              <a:t>דף משבצות</a:t>
            </a:r>
          </a:p>
        </p:txBody>
      </p:sp>
      <p:pic>
        <p:nvPicPr>
          <p:cNvPr id="10" name="1min_final" descr="1min_final">
            <a:hlinkClick r:id="" action="ppaction://media"/>
            <a:extLst>
              <a:ext uri="{FF2B5EF4-FFF2-40B4-BE49-F238E27FC236}">
                <a16:creationId xmlns:a16="http://schemas.microsoft.com/office/drawing/2014/main" id="{576CC457-166F-46CB-BE40-174E75B604D8}"/>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655552" y="522175"/>
            <a:ext cx="1540938" cy="505731"/>
          </a:xfrm>
          <a:prstGeom prst="rect">
            <a:avLst/>
          </a:prstGeom>
        </p:spPr>
      </p:pic>
    </p:spTree>
    <p:extLst>
      <p:ext uri="{BB962C8B-B14F-4D97-AF65-F5344CB8AC3E}">
        <p14:creationId xmlns:p14="http://schemas.microsoft.com/office/powerpoint/2010/main" val="135636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48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מה אנחנו כבר יודעים?</a:t>
            </a:r>
            <a:endParaRPr lang="en-IL"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6595354" y="1733826"/>
            <a:ext cx="5271480" cy="4616728"/>
          </a:xfrm>
        </p:spPr>
        <p:txBody>
          <a:bodyPr>
            <a:normAutofit/>
          </a:bodyPr>
          <a:lstStyle/>
          <a:p>
            <a:pPr algn="r"/>
            <a:br>
              <a:rPr lang="he-IL" dirty="0"/>
            </a:br>
            <a:r>
              <a:rPr lang="he-IL" dirty="0"/>
              <a:t>בגימטרייה לכל אות באלף בית העברי יש ערך מספרי משלה. </a:t>
            </a:r>
          </a:p>
          <a:p>
            <a:pPr algn="r"/>
            <a:endParaRPr lang="he-IL" dirty="0"/>
          </a:p>
          <a:p>
            <a:pPr algn="r"/>
            <a:r>
              <a:rPr lang="he-IL" dirty="0"/>
              <a:t>ערכי האותיות נקבעו לפי הסדר שלהן באלף בית. </a:t>
            </a:r>
            <a:br>
              <a:rPr lang="he-IL" dirty="0"/>
            </a:br>
            <a:endParaRPr lang="he-IL"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graphicFrame>
        <p:nvGraphicFramePr>
          <p:cNvPr id="7" name="טבלה 6">
            <a:extLst>
              <a:ext uri="{FF2B5EF4-FFF2-40B4-BE49-F238E27FC236}">
                <a16:creationId xmlns:a16="http://schemas.microsoft.com/office/drawing/2014/main" id="{B9D1095E-5ECE-4B71-8FE1-C7F5620B474B}"/>
              </a:ext>
            </a:extLst>
          </p:cNvPr>
          <p:cNvGraphicFramePr>
            <a:graphicFrameLocks noGrp="1"/>
          </p:cNvGraphicFramePr>
          <p:nvPr>
            <p:extLst>
              <p:ext uri="{D42A27DB-BD31-4B8C-83A1-F6EECF244321}">
                <p14:modId xmlns:p14="http://schemas.microsoft.com/office/powerpoint/2010/main" val="2530355499"/>
              </p:ext>
            </p:extLst>
          </p:nvPr>
        </p:nvGraphicFramePr>
        <p:xfrm>
          <a:off x="1532648" y="1991914"/>
          <a:ext cx="4699539" cy="4358640"/>
        </p:xfrm>
        <a:graphic>
          <a:graphicData uri="http://schemas.openxmlformats.org/drawingml/2006/table">
            <a:tbl>
              <a:tblPr rtl="1" firstRow="1" bandRow="1">
                <a:tableStyleId>{5C22544A-7EE6-4342-B048-85BDC9FD1C3A}</a:tableStyleId>
              </a:tblPr>
              <a:tblGrid>
                <a:gridCol w="1566513">
                  <a:extLst>
                    <a:ext uri="{9D8B030D-6E8A-4147-A177-3AD203B41FA5}">
                      <a16:colId xmlns:a16="http://schemas.microsoft.com/office/drawing/2014/main" val="3593062614"/>
                    </a:ext>
                  </a:extLst>
                </a:gridCol>
                <a:gridCol w="1566513">
                  <a:extLst>
                    <a:ext uri="{9D8B030D-6E8A-4147-A177-3AD203B41FA5}">
                      <a16:colId xmlns:a16="http://schemas.microsoft.com/office/drawing/2014/main" val="800115813"/>
                    </a:ext>
                  </a:extLst>
                </a:gridCol>
                <a:gridCol w="1566513">
                  <a:extLst>
                    <a:ext uri="{9D8B030D-6E8A-4147-A177-3AD203B41FA5}">
                      <a16:colId xmlns:a16="http://schemas.microsoft.com/office/drawing/2014/main" val="3573003018"/>
                    </a:ext>
                  </a:extLst>
                </a:gridCol>
              </a:tblGrid>
              <a:tr h="4356332">
                <a:tc>
                  <a:txBody>
                    <a:bodyPr/>
                    <a:lstStyle/>
                    <a:p>
                      <a:pPr algn="ctr" rtl="1"/>
                      <a:r>
                        <a:rPr lang="he-IL" sz="2800" dirty="0">
                          <a:latin typeface="+mn-lt"/>
                        </a:rPr>
                        <a:t>א=1</a:t>
                      </a:r>
                    </a:p>
                    <a:p>
                      <a:pPr algn="ctr" rtl="1"/>
                      <a:r>
                        <a:rPr lang="he-IL" sz="2800" dirty="0">
                          <a:latin typeface="+mn-lt"/>
                        </a:rPr>
                        <a:t>ב=2</a:t>
                      </a:r>
                    </a:p>
                    <a:p>
                      <a:pPr algn="ctr" rtl="1"/>
                      <a:r>
                        <a:rPr lang="he-IL" sz="2800" dirty="0">
                          <a:latin typeface="+mn-lt"/>
                        </a:rPr>
                        <a:t>ג=3</a:t>
                      </a:r>
                    </a:p>
                    <a:p>
                      <a:pPr algn="ctr" rtl="1"/>
                      <a:r>
                        <a:rPr lang="he-IL" sz="2800" dirty="0">
                          <a:latin typeface="+mn-lt"/>
                        </a:rPr>
                        <a:t>ד=4</a:t>
                      </a:r>
                    </a:p>
                    <a:p>
                      <a:pPr algn="ctr" rtl="1"/>
                      <a:r>
                        <a:rPr lang="he-IL" sz="2800" dirty="0">
                          <a:latin typeface="+mn-lt"/>
                        </a:rPr>
                        <a:t>ה=5</a:t>
                      </a:r>
                    </a:p>
                    <a:p>
                      <a:pPr algn="ctr" rtl="1"/>
                      <a:r>
                        <a:rPr lang="he-IL" sz="2800" dirty="0">
                          <a:latin typeface="+mn-lt"/>
                        </a:rPr>
                        <a:t>ו=6</a:t>
                      </a:r>
                    </a:p>
                    <a:p>
                      <a:pPr algn="ctr" rtl="1"/>
                      <a:r>
                        <a:rPr lang="he-IL" sz="2800" dirty="0">
                          <a:latin typeface="+mn-lt"/>
                        </a:rPr>
                        <a:t>ז=7</a:t>
                      </a:r>
                    </a:p>
                    <a:p>
                      <a:pPr algn="ctr" rtl="1"/>
                      <a:r>
                        <a:rPr lang="he-IL" sz="2800" dirty="0">
                          <a:latin typeface="+mn-lt"/>
                        </a:rPr>
                        <a:t>ח=8</a:t>
                      </a:r>
                    </a:p>
                    <a:p>
                      <a:pPr algn="ctr" rtl="1"/>
                      <a:r>
                        <a:rPr lang="he-IL" sz="2800" dirty="0">
                          <a:latin typeface="+mn-lt"/>
                        </a:rPr>
                        <a:t>ט=9</a:t>
                      </a:r>
                    </a:p>
                  </a:txBody>
                  <a:tcPr/>
                </a:tc>
                <a:tc>
                  <a:txBody>
                    <a:bodyPr/>
                    <a:lstStyle/>
                    <a:p>
                      <a:pPr algn="ctr" rtl="1"/>
                      <a:r>
                        <a:rPr lang="he-IL" sz="2800" dirty="0">
                          <a:latin typeface="+mn-lt"/>
                        </a:rPr>
                        <a:t>י=10</a:t>
                      </a:r>
                    </a:p>
                    <a:p>
                      <a:pPr algn="ctr" rtl="1"/>
                      <a:r>
                        <a:rPr lang="he-IL" sz="2800" dirty="0">
                          <a:latin typeface="+mn-lt"/>
                        </a:rPr>
                        <a:t>כ=20</a:t>
                      </a:r>
                    </a:p>
                    <a:p>
                      <a:pPr algn="ctr" rtl="1"/>
                      <a:r>
                        <a:rPr lang="he-IL" sz="2800" dirty="0">
                          <a:latin typeface="+mn-lt"/>
                        </a:rPr>
                        <a:t>ל=30</a:t>
                      </a:r>
                    </a:p>
                    <a:p>
                      <a:pPr algn="ctr" rtl="1"/>
                      <a:r>
                        <a:rPr lang="he-IL" sz="2800" dirty="0">
                          <a:latin typeface="+mn-lt"/>
                        </a:rPr>
                        <a:t>מ=40</a:t>
                      </a:r>
                    </a:p>
                    <a:p>
                      <a:pPr algn="ctr" rtl="1"/>
                      <a:r>
                        <a:rPr lang="he-IL" sz="2800" dirty="0">
                          <a:latin typeface="+mn-lt"/>
                        </a:rPr>
                        <a:t>נ=50</a:t>
                      </a:r>
                    </a:p>
                    <a:p>
                      <a:pPr algn="ctr" rtl="1"/>
                      <a:r>
                        <a:rPr lang="he-IL" sz="2800" dirty="0">
                          <a:latin typeface="+mn-lt"/>
                        </a:rPr>
                        <a:t>ס=60</a:t>
                      </a:r>
                    </a:p>
                    <a:p>
                      <a:pPr algn="ctr" rtl="1"/>
                      <a:r>
                        <a:rPr lang="he-IL" sz="2800" dirty="0">
                          <a:latin typeface="+mn-lt"/>
                        </a:rPr>
                        <a:t>ע=70</a:t>
                      </a:r>
                    </a:p>
                    <a:p>
                      <a:pPr algn="ctr" rtl="1"/>
                      <a:r>
                        <a:rPr lang="he-IL" sz="2800" dirty="0">
                          <a:latin typeface="+mn-lt"/>
                        </a:rPr>
                        <a:t>פ=80</a:t>
                      </a:r>
                    </a:p>
                    <a:p>
                      <a:pPr algn="ctr" rtl="1"/>
                      <a:r>
                        <a:rPr lang="he-IL" sz="2800" dirty="0">
                          <a:latin typeface="+mn-lt"/>
                        </a:rPr>
                        <a:t>צ=90</a:t>
                      </a:r>
                    </a:p>
                    <a:p>
                      <a:pPr algn="ctr" rtl="1"/>
                      <a:endParaRPr lang="he-IL" sz="2800" dirty="0">
                        <a:latin typeface="+mn-lt"/>
                      </a:endParaRPr>
                    </a:p>
                  </a:txBody>
                  <a:tcPr>
                    <a:solidFill>
                      <a:schemeClr val="accent2"/>
                    </a:solidFill>
                  </a:tcPr>
                </a:tc>
                <a:tc>
                  <a:txBody>
                    <a:bodyPr/>
                    <a:lstStyle/>
                    <a:p>
                      <a:pPr rtl="1"/>
                      <a:r>
                        <a:rPr lang="he-IL" sz="2800" dirty="0">
                          <a:latin typeface="+mn-lt"/>
                        </a:rPr>
                        <a:t>ק=100</a:t>
                      </a:r>
                    </a:p>
                    <a:p>
                      <a:pPr rtl="1"/>
                      <a:r>
                        <a:rPr lang="he-IL" sz="2800" dirty="0">
                          <a:latin typeface="+mn-lt"/>
                        </a:rPr>
                        <a:t>ר=200</a:t>
                      </a:r>
                    </a:p>
                    <a:p>
                      <a:pPr rtl="1"/>
                      <a:r>
                        <a:rPr lang="he-IL" sz="2800" dirty="0">
                          <a:latin typeface="+mn-lt"/>
                        </a:rPr>
                        <a:t>ש=300</a:t>
                      </a:r>
                    </a:p>
                    <a:p>
                      <a:pPr rtl="1"/>
                      <a:r>
                        <a:rPr lang="he-IL" sz="2800" dirty="0">
                          <a:latin typeface="+mn-lt"/>
                        </a:rPr>
                        <a:t>ת=400</a:t>
                      </a:r>
                    </a:p>
                  </a:txBody>
                  <a:tcPr>
                    <a:solidFill>
                      <a:schemeClr val="accent1">
                        <a:lumMod val="40000"/>
                        <a:lumOff val="60000"/>
                      </a:schemeClr>
                    </a:solidFill>
                  </a:tcPr>
                </a:tc>
                <a:extLst>
                  <a:ext uri="{0D108BD9-81ED-4DB2-BD59-A6C34878D82A}">
                    <a16:rowId xmlns:a16="http://schemas.microsoft.com/office/drawing/2014/main" val="3330348320"/>
                  </a:ext>
                </a:extLst>
              </a:tr>
            </a:tbl>
          </a:graphicData>
        </a:graphic>
      </p:graphicFrame>
    </p:spTree>
    <p:extLst>
      <p:ext uri="{BB962C8B-B14F-4D97-AF65-F5344CB8AC3E}">
        <p14:creationId xmlns:p14="http://schemas.microsoft.com/office/powerpoint/2010/main" val="221199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מה אנחנו כבר יודעים?</a:t>
            </a:r>
            <a:endParaRPr lang="en-IL"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sp>
        <p:nvSpPr>
          <p:cNvPr id="7" name="TextBox 6">
            <a:extLst>
              <a:ext uri="{FF2B5EF4-FFF2-40B4-BE49-F238E27FC236}">
                <a16:creationId xmlns:a16="http://schemas.microsoft.com/office/drawing/2014/main" id="{88D7CF60-CEB8-42EE-9583-B80D09B8F6DE}"/>
              </a:ext>
            </a:extLst>
          </p:cNvPr>
          <p:cNvSpPr txBox="1"/>
          <p:nvPr/>
        </p:nvSpPr>
        <p:spPr>
          <a:xfrm>
            <a:off x="-105958" y="1653115"/>
            <a:ext cx="8921135" cy="646331"/>
          </a:xfrm>
          <a:prstGeom prst="rect">
            <a:avLst/>
          </a:prstGeom>
          <a:noFill/>
        </p:spPr>
        <p:txBody>
          <a:bodyPr wrap="square" rtlCol="1">
            <a:spAutoFit/>
          </a:bodyPr>
          <a:lstStyle/>
          <a:p>
            <a:r>
              <a:rPr lang="he-IL" sz="3600" dirty="0">
                <a:latin typeface="Calibri" panose="020F0502020204030204" pitchFamily="34" charset="0"/>
                <a:cs typeface="Calibri" panose="020F0502020204030204" pitchFamily="34" charset="0"/>
              </a:rPr>
              <a:t>כתבו מעל כל מספר את האות המתאימה לו</a:t>
            </a:r>
            <a:r>
              <a:rPr lang="he-IL" sz="3600" dirty="0"/>
              <a:t>. </a:t>
            </a:r>
          </a:p>
        </p:txBody>
      </p:sp>
      <p:graphicFrame>
        <p:nvGraphicFramePr>
          <p:cNvPr id="10" name="טבלה 9">
            <a:extLst>
              <a:ext uri="{FF2B5EF4-FFF2-40B4-BE49-F238E27FC236}">
                <a16:creationId xmlns:a16="http://schemas.microsoft.com/office/drawing/2014/main" id="{E65E6712-FED8-4B65-8AE2-D15C0D036C27}"/>
              </a:ext>
            </a:extLst>
          </p:cNvPr>
          <p:cNvGraphicFramePr>
            <a:graphicFrameLocks noGrp="1"/>
          </p:cNvGraphicFramePr>
          <p:nvPr>
            <p:extLst>
              <p:ext uri="{D42A27DB-BD31-4B8C-83A1-F6EECF244321}">
                <p14:modId xmlns:p14="http://schemas.microsoft.com/office/powerpoint/2010/main" val="1698855661"/>
              </p:ext>
            </p:extLst>
          </p:nvPr>
        </p:nvGraphicFramePr>
        <p:xfrm>
          <a:off x="474056" y="4673369"/>
          <a:ext cx="3204000" cy="1404000"/>
        </p:xfrm>
        <a:graphic>
          <a:graphicData uri="http://schemas.openxmlformats.org/drawingml/2006/table">
            <a:tbl>
              <a:tblPr rtl="1" firstRow="1" bandRow="1">
                <a:tableStyleId>{F5AB1C69-6EDB-4FF4-983F-18BD219EF322}</a:tableStyleId>
              </a:tblPr>
              <a:tblGrid>
                <a:gridCol w="662546">
                  <a:extLst>
                    <a:ext uri="{9D8B030D-6E8A-4147-A177-3AD203B41FA5}">
                      <a16:colId xmlns:a16="http://schemas.microsoft.com/office/drawing/2014/main" val="2187100337"/>
                    </a:ext>
                  </a:extLst>
                </a:gridCol>
                <a:gridCol w="677747">
                  <a:extLst>
                    <a:ext uri="{9D8B030D-6E8A-4147-A177-3AD203B41FA5}">
                      <a16:colId xmlns:a16="http://schemas.microsoft.com/office/drawing/2014/main" val="3636606938"/>
                    </a:ext>
                  </a:extLst>
                </a:gridCol>
                <a:gridCol w="929227">
                  <a:extLst>
                    <a:ext uri="{9D8B030D-6E8A-4147-A177-3AD203B41FA5}">
                      <a16:colId xmlns:a16="http://schemas.microsoft.com/office/drawing/2014/main" val="754368991"/>
                    </a:ext>
                  </a:extLst>
                </a:gridCol>
                <a:gridCol w="934480">
                  <a:extLst>
                    <a:ext uri="{9D8B030D-6E8A-4147-A177-3AD203B41FA5}">
                      <a16:colId xmlns:a16="http://schemas.microsoft.com/office/drawing/2014/main" val="575829368"/>
                    </a:ext>
                  </a:extLst>
                </a:gridCol>
              </a:tblGrid>
              <a:tr h="690252">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84994261"/>
                  </a:ext>
                </a:extLst>
              </a:tr>
              <a:tr h="713748">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1</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6</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300</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200</a:t>
                      </a:r>
                    </a:p>
                  </a:txBody>
                  <a:tcPr/>
                </a:tc>
                <a:extLst>
                  <a:ext uri="{0D108BD9-81ED-4DB2-BD59-A6C34878D82A}">
                    <a16:rowId xmlns:a16="http://schemas.microsoft.com/office/drawing/2014/main" val="1961747483"/>
                  </a:ext>
                </a:extLst>
              </a:tr>
            </a:tbl>
          </a:graphicData>
        </a:graphic>
      </p:graphicFrame>
      <p:graphicFrame>
        <p:nvGraphicFramePr>
          <p:cNvPr id="12" name="טבלה 11">
            <a:extLst>
              <a:ext uri="{FF2B5EF4-FFF2-40B4-BE49-F238E27FC236}">
                <a16:creationId xmlns:a16="http://schemas.microsoft.com/office/drawing/2014/main" id="{45DD0EF6-79F6-4E1A-A2A6-638FE00BFF6B}"/>
              </a:ext>
            </a:extLst>
          </p:cNvPr>
          <p:cNvGraphicFramePr>
            <a:graphicFrameLocks noGrp="1"/>
          </p:cNvGraphicFramePr>
          <p:nvPr>
            <p:extLst>
              <p:ext uri="{D42A27DB-BD31-4B8C-83A1-F6EECF244321}">
                <p14:modId xmlns:p14="http://schemas.microsoft.com/office/powerpoint/2010/main" val="1804831244"/>
              </p:ext>
            </p:extLst>
          </p:nvPr>
        </p:nvGraphicFramePr>
        <p:xfrm>
          <a:off x="4955700" y="2520575"/>
          <a:ext cx="3168000" cy="1404000"/>
        </p:xfrm>
        <a:graphic>
          <a:graphicData uri="http://schemas.openxmlformats.org/drawingml/2006/table">
            <a:tbl>
              <a:tblPr rtl="1" firstRow="1" bandRow="1">
                <a:tableStyleId>{7DF18680-E054-41AD-8BC1-D1AEF772440D}</a:tableStyleId>
              </a:tblPr>
              <a:tblGrid>
                <a:gridCol w="792000">
                  <a:extLst>
                    <a:ext uri="{9D8B030D-6E8A-4147-A177-3AD203B41FA5}">
                      <a16:colId xmlns:a16="http://schemas.microsoft.com/office/drawing/2014/main" val="2187100337"/>
                    </a:ext>
                  </a:extLst>
                </a:gridCol>
                <a:gridCol w="792000">
                  <a:extLst>
                    <a:ext uri="{9D8B030D-6E8A-4147-A177-3AD203B41FA5}">
                      <a16:colId xmlns:a16="http://schemas.microsoft.com/office/drawing/2014/main" val="3636606938"/>
                    </a:ext>
                  </a:extLst>
                </a:gridCol>
                <a:gridCol w="792000">
                  <a:extLst>
                    <a:ext uri="{9D8B030D-6E8A-4147-A177-3AD203B41FA5}">
                      <a16:colId xmlns:a16="http://schemas.microsoft.com/office/drawing/2014/main" val="754368991"/>
                    </a:ext>
                  </a:extLst>
                </a:gridCol>
                <a:gridCol w="792000">
                  <a:extLst>
                    <a:ext uri="{9D8B030D-6E8A-4147-A177-3AD203B41FA5}">
                      <a16:colId xmlns:a16="http://schemas.microsoft.com/office/drawing/2014/main" val="575829368"/>
                    </a:ext>
                  </a:extLst>
                </a:gridCol>
              </a:tblGrid>
              <a:tr h="787486">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a:p>
                  </a:txBody>
                  <a:tcPr/>
                </a:tc>
                <a:extLst>
                  <a:ext uri="{0D108BD9-81ED-4DB2-BD59-A6C34878D82A}">
                    <a16:rowId xmlns:a16="http://schemas.microsoft.com/office/drawing/2014/main" val="284994261"/>
                  </a:ext>
                </a:extLst>
              </a:tr>
              <a:tr h="616514">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1</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5</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2</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5</a:t>
                      </a:r>
                    </a:p>
                  </a:txBody>
                  <a:tcPr/>
                </a:tc>
                <a:extLst>
                  <a:ext uri="{0D108BD9-81ED-4DB2-BD59-A6C34878D82A}">
                    <a16:rowId xmlns:a16="http://schemas.microsoft.com/office/drawing/2014/main" val="1961747483"/>
                  </a:ext>
                </a:extLst>
              </a:tr>
            </a:tbl>
          </a:graphicData>
        </a:graphic>
      </p:graphicFrame>
      <p:sp>
        <p:nvSpPr>
          <p:cNvPr id="13" name="TextBox 12">
            <a:extLst>
              <a:ext uri="{FF2B5EF4-FFF2-40B4-BE49-F238E27FC236}">
                <a16:creationId xmlns:a16="http://schemas.microsoft.com/office/drawing/2014/main" id="{A4FE4926-D4C3-409E-9736-04442E660356}"/>
              </a:ext>
            </a:extLst>
          </p:cNvPr>
          <p:cNvSpPr txBox="1"/>
          <p:nvPr/>
        </p:nvSpPr>
        <p:spPr>
          <a:xfrm>
            <a:off x="7348195" y="2599761"/>
            <a:ext cx="719846" cy="646331"/>
          </a:xfrm>
          <a:prstGeom prst="rect">
            <a:avLst/>
          </a:prstGeom>
          <a:noFill/>
        </p:spPr>
        <p:txBody>
          <a:bodyPr wrap="square" rtlCol="1">
            <a:spAutoFit/>
          </a:bodyPr>
          <a:lstStyle/>
          <a:p>
            <a:pPr algn="ctr"/>
            <a:r>
              <a:rPr lang="he-IL" sz="3600" dirty="0">
                <a:latin typeface="Calibri" panose="020F0502020204030204" pitchFamily="34" charset="0"/>
                <a:cs typeface="Calibri" panose="020F0502020204030204" pitchFamily="34" charset="0"/>
              </a:rPr>
              <a:t>א</a:t>
            </a:r>
          </a:p>
        </p:txBody>
      </p:sp>
      <p:sp>
        <p:nvSpPr>
          <p:cNvPr id="16" name="TextBox 15">
            <a:extLst>
              <a:ext uri="{FF2B5EF4-FFF2-40B4-BE49-F238E27FC236}">
                <a16:creationId xmlns:a16="http://schemas.microsoft.com/office/drawing/2014/main" id="{B725B658-FC1B-432F-9D46-609C3ED04AEA}"/>
              </a:ext>
            </a:extLst>
          </p:cNvPr>
          <p:cNvSpPr txBox="1"/>
          <p:nvPr/>
        </p:nvSpPr>
        <p:spPr>
          <a:xfrm>
            <a:off x="603709" y="4625255"/>
            <a:ext cx="719846" cy="584775"/>
          </a:xfrm>
          <a:prstGeom prst="rect">
            <a:avLst/>
          </a:prstGeom>
          <a:noFill/>
        </p:spPr>
        <p:txBody>
          <a:bodyPr wrap="square" rtlCol="1">
            <a:spAutoFit/>
          </a:bodyPr>
          <a:lstStyle/>
          <a:p>
            <a:pPr algn="ctr"/>
            <a:r>
              <a:rPr lang="he-IL" sz="3200" dirty="0">
                <a:latin typeface="Calibri" panose="020F0502020204030204" pitchFamily="34" charset="0"/>
                <a:cs typeface="Calibri" panose="020F0502020204030204" pitchFamily="34" charset="0"/>
              </a:rPr>
              <a:t>ר</a:t>
            </a:r>
          </a:p>
        </p:txBody>
      </p:sp>
      <p:sp>
        <p:nvSpPr>
          <p:cNvPr id="18" name="TextBox 17">
            <a:extLst>
              <a:ext uri="{FF2B5EF4-FFF2-40B4-BE49-F238E27FC236}">
                <a16:creationId xmlns:a16="http://schemas.microsoft.com/office/drawing/2014/main" id="{33646DFF-41CF-4EDE-AF2A-17E239EE2194}"/>
              </a:ext>
            </a:extLst>
          </p:cNvPr>
          <p:cNvSpPr txBox="1"/>
          <p:nvPr/>
        </p:nvSpPr>
        <p:spPr>
          <a:xfrm>
            <a:off x="4866080" y="2592625"/>
            <a:ext cx="719846" cy="646331"/>
          </a:xfrm>
          <a:prstGeom prst="rect">
            <a:avLst/>
          </a:prstGeom>
          <a:noFill/>
        </p:spPr>
        <p:txBody>
          <a:bodyPr wrap="square" rtlCol="1">
            <a:spAutoFit/>
          </a:bodyPr>
          <a:lstStyle/>
          <a:p>
            <a:pPr algn="ctr"/>
            <a:r>
              <a:rPr lang="he-IL" sz="3600" dirty="0">
                <a:latin typeface="Calibri" panose="020F0502020204030204" pitchFamily="34" charset="0"/>
                <a:cs typeface="Calibri" panose="020F0502020204030204" pitchFamily="34" charset="0"/>
              </a:rPr>
              <a:t>ה</a:t>
            </a:r>
          </a:p>
        </p:txBody>
      </p:sp>
      <p:sp>
        <p:nvSpPr>
          <p:cNvPr id="19" name="TextBox 18">
            <a:extLst>
              <a:ext uri="{FF2B5EF4-FFF2-40B4-BE49-F238E27FC236}">
                <a16:creationId xmlns:a16="http://schemas.microsoft.com/office/drawing/2014/main" id="{5B9B4886-1E99-411A-ADD0-4872E8945DC6}"/>
              </a:ext>
            </a:extLst>
          </p:cNvPr>
          <p:cNvSpPr txBox="1"/>
          <p:nvPr/>
        </p:nvSpPr>
        <p:spPr>
          <a:xfrm>
            <a:off x="5678471" y="2606106"/>
            <a:ext cx="719846" cy="646331"/>
          </a:xfrm>
          <a:prstGeom prst="rect">
            <a:avLst/>
          </a:prstGeom>
          <a:noFill/>
        </p:spPr>
        <p:txBody>
          <a:bodyPr wrap="square" rtlCol="1">
            <a:spAutoFit/>
          </a:bodyPr>
          <a:lstStyle/>
          <a:p>
            <a:pPr algn="ctr"/>
            <a:r>
              <a:rPr lang="he-IL" sz="3600" dirty="0">
                <a:latin typeface="Calibri" panose="020F0502020204030204" pitchFamily="34" charset="0"/>
                <a:cs typeface="Calibri" panose="020F0502020204030204" pitchFamily="34" charset="0"/>
              </a:rPr>
              <a:t>ב</a:t>
            </a:r>
          </a:p>
        </p:txBody>
      </p:sp>
      <p:sp>
        <p:nvSpPr>
          <p:cNvPr id="20" name="TextBox 19">
            <a:extLst>
              <a:ext uri="{FF2B5EF4-FFF2-40B4-BE49-F238E27FC236}">
                <a16:creationId xmlns:a16="http://schemas.microsoft.com/office/drawing/2014/main" id="{310B26D0-1CCA-4288-8898-3402443693A8}"/>
              </a:ext>
            </a:extLst>
          </p:cNvPr>
          <p:cNvSpPr txBox="1"/>
          <p:nvPr/>
        </p:nvSpPr>
        <p:spPr>
          <a:xfrm>
            <a:off x="6529333" y="2588056"/>
            <a:ext cx="719846" cy="646331"/>
          </a:xfrm>
          <a:prstGeom prst="rect">
            <a:avLst/>
          </a:prstGeom>
          <a:noFill/>
        </p:spPr>
        <p:txBody>
          <a:bodyPr wrap="square" rtlCol="1">
            <a:spAutoFit/>
          </a:bodyPr>
          <a:lstStyle/>
          <a:p>
            <a:pPr algn="ctr"/>
            <a:r>
              <a:rPr lang="he-IL" sz="3600" dirty="0">
                <a:latin typeface="Calibri" panose="020F0502020204030204" pitchFamily="34" charset="0"/>
                <a:cs typeface="Calibri" panose="020F0502020204030204" pitchFamily="34" charset="0"/>
              </a:rPr>
              <a:t>ה</a:t>
            </a:r>
          </a:p>
        </p:txBody>
      </p:sp>
      <p:sp>
        <p:nvSpPr>
          <p:cNvPr id="21" name="TextBox 20">
            <a:extLst>
              <a:ext uri="{FF2B5EF4-FFF2-40B4-BE49-F238E27FC236}">
                <a16:creationId xmlns:a16="http://schemas.microsoft.com/office/drawing/2014/main" id="{106554DC-ECE4-4398-A91F-89AA2F3628EF}"/>
              </a:ext>
            </a:extLst>
          </p:cNvPr>
          <p:cNvSpPr txBox="1"/>
          <p:nvPr/>
        </p:nvSpPr>
        <p:spPr>
          <a:xfrm>
            <a:off x="1479426" y="4627836"/>
            <a:ext cx="719846" cy="584775"/>
          </a:xfrm>
          <a:prstGeom prst="rect">
            <a:avLst/>
          </a:prstGeom>
          <a:noFill/>
        </p:spPr>
        <p:txBody>
          <a:bodyPr wrap="square" rtlCol="1">
            <a:spAutoFit/>
          </a:bodyPr>
          <a:lstStyle/>
          <a:p>
            <a:pPr algn="ctr"/>
            <a:r>
              <a:rPr lang="he-IL" sz="3200" dirty="0">
                <a:latin typeface="Calibri" panose="020F0502020204030204" pitchFamily="34" charset="0"/>
                <a:cs typeface="Calibri" panose="020F0502020204030204" pitchFamily="34" charset="0"/>
              </a:rPr>
              <a:t>ש</a:t>
            </a:r>
          </a:p>
        </p:txBody>
      </p:sp>
      <p:sp>
        <p:nvSpPr>
          <p:cNvPr id="22" name="TextBox 21">
            <a:extLst>
              <a:ext uri="{FF2B5EF4-FFF2-40B4-BE49-F238E27FC236}">
                <a16:creationId xmlns:a16="http://schemas.microsoft.com/office/drawing/2014/main" id="{DCD529D3-EDBF-42FC-9949-AACCB1EBA808}"/>
              </a:ext>
            </a:extLst>
          </p:cNvPr>
          <p:cNvSpPr txBox="1"/>
          <p:nvPr/>
        </p:nvSpPr>
        <p:spPr>
          <a:xfrm>
            <a:off x="2415378" y="4627836"/>
            <a:ext cx="719846" cy="584775"/>
          </a:xfrm>
          <a:prstGeom prst="rect">
            <a:avLst/>
          </a:prstGeom>
          <a:noFill/>
        </p:spPr>
        <p:txBody>
          <a:bodyPr wrap="square" rtlCol="1">
            <a:spAutoFit/>
          </a:bodyPr>
          <a:lstStyle/>
          <a:p>
            <a:pPr algn="ctr"/>
            <a:r>
              <a:rPr lang="he-IL" sz="3200" dirty="0">
                <a:latin typeface="Calibri" panose="020F0502020204030204" pitchFamily="34" charset="0"/>
                <a:cs typeface="Calibri" panose="020F0502020204030204" pitchFamily="34" charset="0"/>
              </a:rPr>
              <a:t>ו</a:t>
            </a:r>
          </a:p>
        </p:txBody>
      </p:sp>
      <p:sp>
        <p:nvSpPr>
          <p:cNvPr id="26" name="TextBox 25">
            <a:extLst>
              <a:ext uri="{FF2B5EF4-FFF2-40B4-BE49-F238E27FC236}">
                <a16:creationId xmlns:a16="http://schemas.microsoft.com/office/drawing/2014/main" id="{46D77463-1E0C-4AAD-9E73-F79DB6CA6E03}"/>
              </a:ext>
            </a:extLst>
          </p:cNvPr>
          <p:cNvSpPr txBox="1"/>
          <p:nvPr/>
        </p:nvSpPr>
        <p:spPr>
          <a:xfrm>
            <a:off x="2985273" y="4627836"/>
            <a:ext cx="719846" cy="584775"/>
          </a:xfrm>
          <a:prstGeom prst="rect">
            <a:avLst/>
          </a:prstGeom>
          <a:noFill/>
        </p:spPr>
        <p:txBody>
          <a:bodyPr wrap="square" rtlCol="1">
            <a:spAutoFit/>
          </a:bodyPr>
          <a:lstStyle/>
          <a:p>
            <a:pPr algn="ctr"/>
            <a:r>
              <a:rPr lang="he-IL" sz="3200" dirty="0">
                <a:latin typeface="Calibri" panose="020F0502020204030204" pitchFamily="34" charset="0"/>
                <a:cs typeface="Calibri" panose="020F0502020204030204" pitchFamily="34" charset="0"/>
              </a:rPr>
              <a:t>א</a:t>
            </a:r>
          </a:p>
        </p:txBody>
      </p:sp>
      <p:graphicFrame>
        <p:nvGraphicFramePr>
          <p:cNvPr id="32" name="טבלה 31">
            <a:extLst>
              <a:ext uri="{FF2B5EF4-FFF2-40B4-BE49-F238E27FC236}">
                <a16:creationId xmlns:a16="http://schemas.microsoft.com/office/drawing/2014/main" id="{2AC0396B-F46A-4CE9-ABE9-122500DFAAA2}"/>
              </a:ext>
            </a:extLst>
          </p:cNvPr>
          <p:cNvGraphicFramePr>
            <a:graphicFrameLocks noGrp="1"/>
          </p:cNvGraphicFramePr>
          <p:nvPr>
            <p:extLst>
              <p:ext uri="{D42A27DB-BD31-4B8C-83A1-F6EECF244321}">
                <p14:modId xmlns:p14="http://schemas.microsoft.com/office/powerpoint/2010/main" val="1675910256"/>
              </p:ext>
            </p:extLst>
          </p:nvPr>
        </p:nvGraphicFramePr>
        <p:xfrm>
          <a:off x="4879829" y="4661726"/>
          <a:ext cx="3168000" cy="1404000"/>
        </p:xfrm>
        <a:graphic>
          <a:graphicData uri="http://schemas.openxmlformats.org/drawingml/2006/table">
            <a:tbl>
              <a:tblPr rtl="1" firstRow="1" bandRow="1">
                <a:tableStyleId>{93296810-A885-4BE3-A3E7-6D5BEEA58F35}</a:tableStyleId>
              </a:tblPr>
              <a:tblGrid>
                <a:gridCol w="911241">
                  <a:extLst>
                    <a:ext uri="{9D8B030D-6E8A-4147-A177-3AD203B41FA5}">
                      <a16:colId xmlns:a16="http://schemas.microsoft.com/office/drawing/2014/main" val="2187100337"/>
                    </a:ext>
                  </a:extLst>
                </a:gridCol>
                <a:gridCol w="672759">
                  <a:extLst>
                    <a:ext uri="{9D8B030D-6E8A-4147-A177-3AD203B41FA5}">
                      <a16:colId xmlns:a16="http://schemas.microsoft.com/office/drawing/2014/main" val="3636606938"/>
                    </a:ext>
                  </a:extLst>
                </a:gridCol>
                <a:gridCol w="792000">
                  <a:extLst>
                    <a:ext uri="{9D8B030D-6E8A-4147-A177-3AD203B41FA5}">
                      <a16:colId xmlns:a16="http://schemas.microsoft.com/office/drawing/2014/main" val="754368991"/>
                    </a:ext>
                  </a:extLst>
                </a:gridCol>
                <a:gridCol w="792000">
                  <a:extLst>
                    <a:ext uri="{9D8B030D-6E8A-4147-A177-3AD203B41FA5}">
                      <a16:colId xmlns:a16="http://schemas.microsoft.com/office/drawing/2014/main" val="575829368"/>
                    </a:ext>
                  </a:extLst>
                </a:gridCol>
              </a:tblGrid>
              <a:tr h="769764">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a:p>
                  </a:txBody>
                  <a:tcPr/>
                </a:tc>
                <a:extLst>
                  <a:ext uri="{0D108BD9-81ED-4DB2-BD59-A6C34878D82A}">
                    <a16:rowId xmlns:a16="http://schemas.microsoft.com/office/drawing/2014/main" val="284994261"/>
                  </a:ext>
                </a:extLst>
              </a:tr>
              <a:tr h="634236">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300</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40</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8</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5</a:t>
                      </a:r>
                    </a:p>
                  </a:txBody>
                  <a:tcPr/>
                </a:tc>
                <a:extLst>
                  <a:ext uri="{0D108BD9-81ED-4DB2-BD59-A6C34878D82A}">
                    <a16:rowId xmlns:a16="http://schemas.microsoft.com/office/drawing/2014/main" val="1961747483"/>
                  </a:ext>
                </a:extLst>
              </a:tr>
            </a:tbl>
          </a:graphicData>
        </a:graphic>
      </p:graphicFrame>
      <p:sp>
        <p:nvSpPr>
          <p:cNvPr id="33" name="TextBox 32">
            <a:extLst>
              <a:ext uri="{FF2B5EF4-FFF2-40B4-BE49-F238E27FC236}">
                <a16:creationId xmlns:a16="http://schemas.microsoft.com/office/drawing/2014/main" id="{A61FD711-5A47-4251-898F-47EBDA85EE62}"/>
              </a:ext>
            </a:extLst>
          </p:cNvPr>
          <p:cNvSpPr txBox="1"/>
          <p:nvPr/>
        </p:nvSpPr>
        <p:spPr>
          <a:xfrm>
            <a:off x="7324223" y="4627836"/>
            <a:ext cx="719846" cy="584775"/>
          </a:xfrm>
          <a:prstGeom prst="rect">
            <a:avLst/>
          </a:prstGeom>
          <a:noFill/>
        </p:spPr>
        <p:txBody>
          <a:bodyPr wrap="square" rtlCol="1">
            <a:spAutoFit/>
          </a:bodyPr>
          <a:lstStyle/>
          <a:p>
            <a:pPr algn="ctr"/>
            <a:r>
              <a:rPr lang="he-IL" sz="3200" dirty="0">
                <a:latin typeface="Calibri" panose="020F0502020204030204" pitchFamily="34" charset="0"/>
                <a:cs typeface="Calibri" panose="020F0502020204030204" pitchFamily="34" charset="0"/>
              </a:rPr>
              <a:t>ש</a:t>
            </a:r>
          </a:p>
        </p:txBody>
      </p:sp>
      <p:sp>
        <p:nvSpPr>
          <p:cNvPr id="34" name="TextBox 33">
            <a:extLst>
              <a:ext uri="{FF2B5EF4-FFF2-40B4-BE49-F238E27FC236}">
                <a16:creationId xmlns:a16="http://schemas.microsoft.com/office/drawing/2014/main" id="{ECE87A8F-22E3-4E2B-B854-869A124F93CD}"/>
              </a:ext>
            </a:extLst>
          </p:cNvPr>
          <p:cNvSpPr txBox="1"/>
          <p:nvPr/>
        </p:nvSpPr>
        <p:spPr>
          <a:xfrm>
            <a:off x="6475506" y="4625921"/>
            <a:ext cx="719846" cy="584775"/>
          </a:xfrm>
          <a:prstGeom prst="rect">
            <a:avLst/>
          </a:prstGeom>
          <a:noFill/>
        </p:spPr>
        <p:txBody>
          <a:bodyPr wrap="square" rtlCol="1">
            <a:spAutoFit/>
          </a:bodyPr>
          <a:lstStyle/>
          <a:p>
            <a:pPr algn="ctr"/>
            <a:r>
              <a:rPr lang="he-IL" sz="3200" dirty="0">
                <a:latin typeface="Calibri" panose="020F0502020204030204" pitchFamily="34" charset="0"/>
                <a:cs typeface="Calibri" panose="020F0502020204030204" pitchFamily="34" charset="0"/>
              </a:rPr>
              <a:t>מ</a:t>
            </a:r>
          </a:p>
        </p:txBody>
      </p:sp>
      <p:sp>
        <p:nvSpPr>
          <p:cNvPr id="35" name="TextBox 34">
            <a:extLst>
              <a:ext uri="{FF2B5EF4-FFF2-40B4-BE49-F238E27FC236}">
                <a16:creationId xmlns:a16="http://schemas.microsoft.com/office/drawing/2014/main" id="{39825B11-0779-4CDC-9C9C-7D952DFD5095}"/>
              </a:ext>
            </a:extLst>
          </p:cNvPr>
          <p:cNvSpPr txBox="1"/>
          <p:nvPr/>
        </p:nvSpPr>
        <p:spPr>
          <a:xfrm>
            <a:off x="4850750" y="4638866"/>
            <a:ext cx="719846" cy="584775"/>
          </a:xfrm>
          <a:prstGeom prst="rect">
            <a:avLst/>
          </a:prstGeom>
          <a:noFill/>
        </p:spPr>
        <p:txBody>
          <a:bodyPr wrap="square" rtlCol="1">
            <a:spAutoFit/>
          </a:bodyPr>
          <a:lstStyle/>
          <a:p>
            <a:pPr algn="ctr"/>
            <a:r>
              <a:rPr lang="he-IL" sz="3200" dirty="0">
                <a:latin typeface="Calibri" panose="020F0502020204030204" pitchFamily="34" charset="0"/>
                <a:cs typeface="Calibri" panose="020F0502020204030204" pitchFamily="34" charset="0"/>
              </a:rPr>
              <a:t>ה</a:t>
            </a:r>
          </a:p>
        </p:txBody>
      </p:sp>
      <p:sp>
        <p:nvSpPr>
          <p:cNvPr id="36" name="TextBox 35">
            <a:extLst>
              <a:ext uri="{FF2B5EF4-FFF2-40B4-BE49-F238E27FC236}">
                <a16:creationId xmlns:a16="http://schemas.microsoft.com/office/drawing/2014/main" id="{811BCD43-3CA9-4C00-838F-8DE9DF97B76A}"/>
              </a:ext>
            </a:extLst>
          </p:cNvPr>
          <p:cNvSpPr txBox="1"/>
          <p:nvPr/>
        </p:nvSpPr>
        <p:spPr>
          <a:xfrm>
            <a:off x="5630658" y="4627441"/>
            <a:ext cx="719846" cy="584775"/>
          </a:xfrm>
          <a:prstGeom prst="rect">
            <a:avLst/>
          </a:prstGeom>
          <a:noFill/>
        </p:spPr>
        <p:txBody>
          <a:bodyPr wrap="square" rtlCol="1">
            <a:spAutoFit/>
          </a:bodyPr>
          <a:lstStyle/>
          <a:p>
            <a:pPr algn="ctr"/>
            <a:r>
              <a:rPr lang="he-IL" sz="3200" dirty="0">
                <a:latin typeface="Calibri" panose="020F0502020204030204" pitchFamily="34" charset="0"/>
                <a:cs typeface="Calibri" panose="020F0502020204030204" pitchFamily="34" charset="0"/>
              </a:rPr>
              <a:t>ח</a:t>
            </a:r>
          </a:p>
        </p:txBody>
      </p:sp>
      <p:graphicFrame>
        <p:nvGraphicFramePr>
          <p:cNvPr id="37" name="טבלה 36">
            <a:extLst>
              <a:ext uri="{FF2B5EF4-FFF2-40B4-BE49-F238E27FC236}">
                <a16:creationId xmlns:a16="http://schemas.microsoft.com/office/drawing/2014/main" id="{FC4BBAB0-D749-4388-8D87-4C2B501B9F13}"/>
              </a:ext>
            </a:extLst>
          </p:cNvPr>
          <p:cNvGraphicFramePr>
            <a:graphicFrameLocks noGrp="1"/>
          </p:cNvGraphicFramePr>
          <p:nvPr>
            <p:extLst>
              <p:ext uri="{D42A27DB-BD31-4B8C-83A1-F6EECF244321}">
                <p14:modId xmlns:p14="http://schemas.microsoft.com/office/powerpoint/2010/main" val="1419553990"/>
              </p:ext>
            </p:extLst>
          </p:nvPr>
        </p:nvGraphicFramePr>
        <p:xfrm>
          <a:off x="8300438" y="1927251"/>
          <a:ext cx="3744000" cy="4358640"/>
        </p:xfrm>
        <a:graphic>
          <a:graphicData uri="http://schemas.openxmlformats.org/drawingml/2006/table">
            <a:tbl>
              <a:tblPr rtl="1" firstRow="1" bandRow="1">
                <a:tableStyleId>{5C22544A-7EE6-4342-B048-85BDC9FD1C3A}</a:tableStyleId>
              </a:tblPr>
              <a:tblGrid>
                <a:gridCol w="1248000">
                  <a:extLst>
                    <a:ext uri="{9D8B030D-6E8A-4147-A177-3AD203B41FA5}">
                      <a16:colId xmlns:a16="http://schemas.microsoft.com/office/drawing/2014/main" val="3593062614"/>
                    </a:ext>
                  </a:extLst>
                </a:gridCol>
                <a:gridCol w="1248000">
                  <a:extLst>
                    <a:ext uri="{9D8B030D-6E8A-4147-A177-3AD203B41FA5}">
                      <a16:colId xmlns:a16="http://schemas.microsoft.com/office/drawing/2014/main" val="800115813"/>
                    </a:ext>
                  </a:extLst>
                </a:gridCol>
                <a:gridCol w="1248000">
                  <a:extLst>
                    <a:ext uri="{9D8B030D-6E8A-4147-A177-3AD203B41FA5}">
                      <a16:colId xmlns:a16="http://schemas.microsoft.com/office/drawing/2014/main" val="3573003018"/>
                    </a:ext>
                  </a:extLst>
                </a:gridCol>
              </a:tblGrid>
              <a:tr h="4356332">
                <a:tc>
                  <a:txBody>
                    <a:bodyPr/>
                    <a:lstStyle/>
                    <a:p>
                      <a:pPr algn="ctr" rtl="1"/>
                      <a:r>
                        <a:rPr lang="he-IL" sz="2800" dirty="0">
                          <a:latin typeface="+mn-lt"/>
                        </a:rPr>
                        <a:t>א=1</a:t>
                      </a:r>
                    </a:p>
                    <a:p>
                      <a:pPr algn="ctr" rtl="1"/>
                      <a:r>
                        <a:rPr lang="he-IL" sz="2800" dirty="0">
                          <a:latin typeface="+mn-lt"/>
                        </a:rPr>
                        <a:t>ב=2</a:t>
                      </a:r>
                    </a:p>
                    <a:p>
                      <a:pPr algn="ctr" rtl="1"/>
                      <a:r>
                        <a:rPr lang="he-IL" sz="2800" dirty="0">
                          <a:latin typeface="+mn-lt"/>
                        </a:rPr>
                        <a:t>ג=3</a:t>
                      </a:r>
                    </a:p>
                    <a:p>
                      <a:pPr algn="ctr" rtl="1"/>
                      <a:r>
                        <a:rPr lang="he-IL" sz="2800" dirty="0">
                          <a:latin typeface="+mn-lt"/>
                        </a:rPr>
                        <a:t>ד=4</a:t>
                      </a:r>
                    </a:p>
                    <a:p>
                      <a:pPr algn="ctr" rtl="1"/>
                      <a:r>
                        <a:rPr lang="he-IL" sz="2800" dirty="0">
                          <a:latin typeface="+mn-lt"/>
                        </a:rPr>
                        <a:t>ה=5</a:t>
                      </a:r>
                    </a:p>
                    <a:p>
                      <a:pPr algn="ctr" rtl="1"/>
                      <a:r>
                        <a:rPr lang="he-IL" sz="2800" dirty="0">
                          <a:latin typeface="+mn-lt"/>
                        </a:rPr>
                        <a:t>ו=6</a:t>
                      </a:r>
                    </a:p>
                    <a:p>
                      <a:pPr algn="ctr" rtl="1"/>
                      <a:r>
                        <a:rPr lang="he-IL" sz="2800" dirty="0">
                          <a:latin typeface="+mn-lt"/>
                        </a:rPr>
                        <a:t>ז=7</a:t>
                      </a:r>
                    </a:p>
                    <a:p>
                      <a:pPr algn="ctr" rtl="1"/>
                      <a:r>
                        <a:rPr lang="he-IL" sz="2800" dirty="0">
                          <a:latin typeface="+mn-lt"/>
                        </a:rPr>
                        <a:t>ח=8</a:t>
                      </a:r>
                    </a:p>
                    <a:p>
                      <a:pPr algn="ctr" rtl="1"/>
                      <a:r>
                        <a:rPr lang="he-IL" sz="2800" dirty="0">
                          <a:latin typeface="+mn-lt"/>
                        </a:rPr>
                        <a:t>ט=9</a:t>
                      </a:r>
                    </a:p>
                  </a:txBody>
                  <a:tcPr/>
                </a:tc>
                <a:tc>
                  <a:txBody>
                    <a:bodyPr/>
                    <a:lstStyle/>
                    <a:p>
                      <a:pPr algn="ctr" rtl="1"/>
                      <a:r>
                        <a:rPr lang="he-IL" sz="2800" dirty="0">
                          <a:latin typeface="+mn-lt"/>
                        </a:rPr>
                        <a:t>י=10</a:t>
                      </a:r>
                    </a:p>
                    <a:p>
                      <a:pPr algn="ctr" rtl="1"/>
                      <a:r>
                        <a:rPr lang="he-IL" sz="2800" dirty="0">
                          <a:latin typeface="+mn-lt"/>
                        </a:rPr>
                        <a:t>כ=20</a:t>
                      </a:r>
                    </a:p>
                    <a:p>
                      <a:pPr algn="ctr" rtl="1"/>
                      <a:r>
                        <a:rPr lang="he-IL" sz="2800" dirty="0">
                          <a:latin typeface="+mn-lt"/>
                        </a:rPr>
                        <a:t>ל=30</a:t>
                      </a:r>
                    </a:p>
                    <a:p>
                      <a:pPr algn="ctr" rtl="1"/>
                      <a:r>
                        <a:rPr lang="he-IL" sz="2800" dirty="0">
                          <a:latin typeface="+mn-lt"/>
                        </a:rPr>
                        <a:t>מ=40</a:t>
                      </a:r>
                    </a:p>
                    <a:p>
                      <a:pPr algn="ctr" rtl="1"/>
                      <a:r>
                        <a:rPr lang="he-IL" sz="2800" dirty="0">
                          <a:latin typeface="+mn-lt"/>
                        </a:rPr>
                        <a:t>נ=50</a:t>
                      </a:r>
                    </a:p>
                    <a:p>
                      <a:pPr algn="ctr" rtl="1"/>
                      <a:r>
                        <a:rPr lang="he-IL" sz="2800" dirty="0">
                          <a:latin typeface="+mn-lt"/>
                        </a:rPr>
                        <a:t>ס=60</a:t>
                      </a:r>
                    </a:p>
                    <a:p>
                      <a:pPr algn="ctr" rtl="1"/>
                      <a:r>
                        <a:rPr lang="he-IL" sz="2800" dirty="0">
                          <a:latin typeface="+mn-lt"/>
                        </a:rPr>
                        <a:t>ע=70</a:t>
                      </a:r>
                    </a:p>
                    <a:p>
                      <a:pPr algn="ctr" rtl="1"/>
                      <a:r>
                        <a:rPr lang="he-IL" sz="2800" dirty="0">
                          <a:latin typeface="+mn-lt"/>
                        </a:rPr>
                        <a:t>פ=80</a:t>
                      </a:r>
                    </a:p>
                    <a:p>
                      <a:pPr algn="ctr" rtl="1"/>
                      <a:r>
                        <a:rPr lang="he-IL" sz="2800" dirty="0">
                          <a:latin typeface="+mn-lt"/>
                        </a:rPr>
                        <a:t>צ=90</a:t>
                      </a:r>
                    </a:p>
                    <a:p>
                      <a:pPr algn="ctr" rtl="1"/>
                      <a:endParaRPr lang="he-IL" sz="2800" dirty="0">
                        <a:latin typeface="+mn-lt"/>
                      </a:endParaRPr>
                    </a:p>
                  </a:txBody>
                  <a:tcPr>
                    <a:solidFill>
                      <a:schemeClr val="accent2"/>
                    </a:solidFill>
                  </a:tcPr>
                </a:tc>
                <a:tc>
                  <a:txBody>
                    <a:bodyPr/>
                    <a:lstStyle/>
                    <a:p>
                      <a:pPr rtl="1"/>
                      <a:r>
                        <a:rPr lang="he-IL" sz="2800" dirty="0">
                          <a:latin typeface="+mn-lt"/>
                        </a:rPr>
                        <a:t>ק=100</a:t>
                      </a:r>
                    </a:p>
                    <a:p>
                      <a:pPr rtl="1"/>
                      <a:r>
                        <a:rPr lang="he-IL" sz="2800" dirty="0">
                          <a:latin typeface="+mn-lt"/>
                        </a:rPr>
                        <a:t>ר=200</a:t>
                      </a:r>
                    </a:p>
                    <a:p>
                      <a:pPr rtl="1"/>
                      <a:r>
                        <a:rPr lang="he-IL" sz="2800" dirty="0">
                          <a:latin typeface="+mn-lt"/>
                        </a:rPr>
                        <a:t>ש=300</a:t>
                      </a:r>
                    </a:p>
                    <a:p>
                      <a:pPr rtl="1"/>
                      <a:r>
                        <a:rPr lang="he-IL" sz="2800" dirty="0">
                          <a:latin typeface="+mn-lt"/>
                        </a:rPr>
                        <a:t>ת=400</a:t>
                      </a:r>
                    </a:p>
                  </a:txBody>
                  <a:tcPr>
                    <a:solidFill>
                      <a:schemeClr val="accent3"/>
                    </a:solidFill>
                  </a:tcPr>
                </a:tc>
                <a:extLst>
                  <a:ext uri="{0D108BD9-81ED-4DB2-BD59-A6C34878D82A}">
                    <a16:rowId xmlns:a16="http://schemas.microsoft.com/office/drawing/2014/main" val="3330348320"/>
                  </a:ext>
                </a:extLst>
              </a:tr>
            </a:tbl>
          </a:graphicData>
        </a:graphic>
      </p:graphicFrame>
      <p:graphicFrame>
        <p:nvGraphicFramePr>
          <p:cNvPr id="49" name="טבלה 48">
            <a:extLst>
              <a:ext uri="{FF2B5EF4-FFF2-40B4-BE49-F238E27FC236}">
                <a16:creationId xmlns:a16="http://schemas.microsoft.com/office/drawing/2014/main" id="{C26AD0CD-0DE5-44BE-99C2-6C7F0A49F8FE}"/>
              </a:ext>
            </a:extLst>
          </p:cNvPr>
          <p:cNvGraphicFramePr>
            <a:graphicFrameLocks noGrp="1"/>
          </p:cNvGraphicFramePr>
          <p:nvPr>
            <p:extLst>
              <p:ext uri="{D42A27DB-BD31-4B8C-83A1-F6EECF244321}">
                <p14:modId xmlns:p14="http://schemas.microsoft.com/office/powerpoint/2010/main" val="207460540"/>
              </p:ext>
            </p:extLst>
          </p:nvPr>
        </p:nvGraphicFramePr>
        <p:xfrm>
          <a:off x="99847" y="2557400"/>
          <a:ext cx="4140000" cy="1404000"/>
        </p:xfrm>
        <a:graphic>
          <a:graphicData uri="http://schemas.openxmlformats.org/drawingml/2006/table">
            <a:tbl>
              <a:tblPr rtl="1" firstRow="1" bandRow="1">
                <a:tableStyleId>{5C22544A-7EE6-4342-B048-85BDC9FD1C3A}</a:tableStyleId>
              </a:tblPr>
              <a:tblGrid>
                <a:gridCol w="828000">
                  <a:extLst>
                    <a:ext uri="{9D8B030D-6E8A-4147-A177-3AD203B41FA5}">
                      <a16:colId xmlns:a16="http://schemas.microsoft.com/office/drawing/2014/main" val="2187100337"/>
                    </a:ext>
                  </a:extLst>
                </a:gridCol>
                <a:gridCol w="828000">
                  <a:extLst>
                    <a:ext uri="{9D8B030D-6E8A-4147-A177-3AD203B41FA5}">
                      <a16:colId xmlns:a16="http://schemas.microsoft.com/office/drawing/2014/main" val="3636606938"/>
                    </a:ext>
                  </a:extLst>
                </a:gridCol>
                <a:gridCol w="828000">
                  <a:extLst>
                    <a:ext uri="{9D8B030D-6E8A-4147-A177-3AD203B41FA5}">
                      <a16:colId xmlns:a16="http://schemas.microsoft.com/office/drawing/2014/main" val="754368991"/>
                    </a:ext>
                  </a:extLst>
                </a:gridCol>
                <a:gridCol w="828000">
                  <a:extLst>
                    <a:ext uri="{9D8B030D-6E8A-4147-A177-3AD203B41FA5}">
                      <a16:colId xmlns:a16="http://schemas.microsoft.com/office/drawing/2014/main" val="575829368"/>
                    </a:ext>
                  </a:extLst>
                </a:gridCol>
                <a:gridCol w="828000">
                  <a:extLst>
                    <a:ext uri="{9D8B030D-6E8A-4147-A177-3AD203B41FA5}">
                      <a16:colId xmlns:a16="http://schemas.microsoft.com/office/drawing/2014/main" val="448565017"/>
                    </a:ext>
                  </a:extLst>
                </a:gridCol>
              </a:tblGrid>
              <a:tr h="709272">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84994261"/>
                  </a:ext>
                </a:extLst>
              </a:tr>
              <a:tr h="694728">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400</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100</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6</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6</a:t>
                      </a:r>
                    </a:p>
                  </a:txBody>
                  <a:tcPr/>
                </a:tc>
                <a:tc>
                  <a:txBody>
                    <a:bodyPr/>
                    <a:lstStyle/>
                    <a:p>
                      <a:pPr marL="0" algn="ctr" defTabSz="914400" rtl="0" eaLnBrk="1" latinLnBrk="0" hangingPunct="1"/>
                      <a:r>
                        <a:rPr lang="he-IL" sz="3200" b="1" kern="1200" dirty="0">
                          <a:solidFill>
                            <a:schemeClr val="tx1"/>
                          </a:solidFill>
                          <a:latin typeface="Calibri" panose="020F0502020204030204" pitchFamily="34" charset="0"/>
                          <a:ea typeface="+mn-ea"/>
                          <a:cs typeface="Calibri" panose="020F0502020204030204" pitchFamily="34" charset="0"/>
                        </a:rPr>
                        <a:t>5</a:t>
                      </a:r>
                    </a:p>
                  </a:txBody>
                  <a:tcPr/>
                </a:tc>
                <a:extLst>
                  <a:ext uri="{0D108BD9-81ED-4DB2-BD59-A6C34878D82A}">
                    <a16:rowId xmlns:a16="http://schemas.microsoft.com/office/drawing/2014/main" val="1961747483"/>
                  </a:ext>
                </a:extLst>
              </a:tr>
            </a:tbl>
          </a:graphicData>
        </a:graphic>
      </p:graphicFrame>
      <p:sp>
        <p:nvSpPr>
          <p:cNvPr id="50" name="TextBox 49">
            <a:extLst>
              <a:ext uri="{FF2B5EF4-FFF2-40B4-BE49-F238E27FC236}">
                <a16:creationId xmlns:a16="http://schemas.microsoft.com/office/drawing/2014/main" id="{646750E8-BC28-4F0C-8D37-5A112D373965}"/>
              </a:ext>
            </a:extLst>
          </p:cNvPr>
          <p:cNvSpPr txBox="1"/>
          <p:nvPr/>
        </p:nvSpPr>
        <p:spPr>
          <a:xfrm>
            <a:off x="3520000" y="2574257"/>
            <a:ext cx="719846" cy="584775"/>
          </a:xfrm>
          <a:prstGeom prst="rect">
            <a:avLst/>
          </a:prstGeom>
          <a:noFill/>
        </p:spPr>
        <p:txBody>
          <a:bodyPr wrap="square" rtlCol="1">
            <a:spAutoFit/>
          </a:bodyPr>
          <a:lstStyle/>
          <a:p>
            <a:pPr algn="ctr"/>
            <a:r>
              <a:rPr lang="he-IL" sz="3200" dirty="0">
                <a:latin typeface="Calibri" panose="020F0502020204030204" pitchFamily="34" charset="0"/>
                <a:cs typeface="Calibri" panose="020F0502020204030204" pitchFamily="34" charset="0"/>
              </a:rPr>
              <a:t>ת</a:t>
            </a:r>
          </a:p>
        </p:txBody>
      </p:sp>
      <p:sp>
        <p:nvSpPr>
          <p:cNvPr id="51" name="TextBox 50">
            <a:extLst>
              <a:ext uri="{FF2B5EF4-FFF2-40B4-BE49-F238E27FC236}">
                <a16:creationId xmlns:a16="http://schemas.microsoft.com/office/drawing/2014/main" id="{87C721AF-67C2-48F7-8820-C446D0D7C738}"/>
              </a:ext>
            </a:extLst>
          </p:cNvPr>
          <p:cNvSpPr txBox="1"/>
          <p:nvPr/>
        </p:nvSpPr>
        <p:spPr>
          <a:xfrm>
            <a:off x="2589933" y="2557400"/>
            <a:ext cx="719846" cy="584775"/>
          </a:xfrm>
          <a:prstGeom prst="rect">
            <a:avLst/>
          </a:prstGeom>
          <a:noFill/>
        </p:spPr>
        <p:txBody>
          <a:bodyPr wrap="square" rtlCol="1">
            <a:spAutoFit/>
          </a:bodyPr>
          <a:lstStyle/>
          <a:p>
            <a:pPr algn="ctr"/>
            <a:r>
              <a:rPr lang="he-IL" sz="3200" dirty="0">
                <a:latin typeface="Calibri" panose="020F0502020204030204" pitchFamily="34" charset="0"/>
                <a:cs typeface="Calibri" panose="020F0502020204030204" pitchFamily="34" charset="0"/>
              </a:rPr>
              <a:t>ק</a:t>
            </a:r>
          </a:p>
        </p:txBody>
      </p:sp>
      <p:sp>
        <p:nvSpPr>
          <p:cNvPr id="52" name="TextBox 51">
            <a:extLst>
              <a:ext uri="{FF2B5EF4-FFF2-40B4-BE49-F238E27FC236}">
                <a16:creationId xmlns:a16="http://schemas.microsoft.com/office/drawing/2014/main" id="{C59E058D-9469-490F-B2EF-08B09BBA8973}"/>
              </a:ext>
            </a:extLst>
          </p:cNvPr>
          <p:cNvSpPr txBox="1"/>
          <p:nvPr/>
        </p:nvSpPr>
        <p:spPr>
          <a:xfrm>
            <a:off x="1646526" y="2569435"/>
            <a:ext cx="719846" cy="584775"/>
          </a:xfrm>
          <a:prstGeom prst="rect">
            <a:avLst/>
          </a:prstGeom>
          <a:noFill/>
        </p:spPr>
        <p:txBody>
          <a:bodyPr wrap="square" rtlCol="1">
            <a:spAutoFit/>
          </a:bodyPr>
          <a:lstStyle/>
          <a:p>
            <a:pPr algn="ctr"/>
            <a:r>
              <a:rPr lang="he-IL" sz="3200" dirty="0">
                <a:latin typeface="Calibri" panose="020F0502020204030204" pitchFamily="34" charset="0"/>
                <a:cs typeface="Calibri" panose="020F0502020204030204" pitchFamily="34" charset="0"/>
              </a:rPr>
              <a:t>ו</a:t>
            </a:r>
          </a:p>
        </p:txBody>
      </p:sp>
      <p:sp>
        <p:nvSpPr>
          <p:cNvPr id="53" name="TextBox 52">
            <a:extLst>
              <a:ext uri="{FF2B5EF4-FFF2-40B4-BE49-F238E27FC236}">
                <a16:creationId xmlns:a16="http://schemas.microsoft.com/office/drawing/2014/main" id="{8EFA75C0-F62F-48AC-BEE9-D75633461144}"/>
              </a:ext>
            </a:extLst>
          </p:cNvPr>
          <p:cNvSpPr txBox="1"/>
          <p:nvPr/>
        </p:nvSpPr>
        <p:spPr>
          <a:xfrm>
            <a:off x="933350" y="2581746"/>
            <a:ext cx="719846" cy="584775"/>
          </a:xfrm>
          <a:prstGeom prst="rect">
            <a:avLst/>
          </a:prstGeom>
          <a:noFill/>
        </p:spPr>
        <p:txBody>
          <a:bodyPr wrap="square" rtlCol="1">
            <a:spAutoFit/>
          </a:bodyPr>
          <a:lstStyle/>
          <a:p>
            <a:pPr algn="ctr"/>
            <a:r>
              <a:rPr lang="he-IL" sz="3200" dirty="0">
                <a:latin typeface="Calibri" panose="020F0502020204030204" pitchFamily="34" charset="0"/>
                <a:cs typeface="Calibri" panose="020F0502020204030204" pitchFamily="34" charset="0"/>
              </a:rPr>
              <a:t>ו</a:t>
            </a:r>
          </a:p>
        </p:txBody>
      </p:sp>
      <p:sp>
        <p:nvSpPr>
          <p:cNvPr id="54" name="TextBox 53">
            <a:extLst>
              <a:ext uri="{FF2B5EF4-FFF2-40B4-BE49-F238E27FC236}">
                <a16:creationId xmlns:a16="http://schemas.microsoft.com/office/drawing/2014/main" id="{B79DCFF6-B826-4B2C-A15D-47D80489869B}"/>
              </a:ext>
            </a:extLst>
          </p:cNvPr>
          <p:cNvSpPr txBox="1"/>
          <p:nvPr/>
        </p:nvSpPr>
        <p:spPr>
          <a:xfrm>
            <a:off x="179037" y="2575503"/>
            <a:ext cx="719846" cy="584775"/>
          </a:xfrm>
          <a:prstGeom prst="rect">
            <a:avLst/>
          </a:prstGeom>
          <a:noFill/>
        </p:spPr>
        <p:txBody>
          <a:bodyPr wrap="square" rtlCol="1">
            <a:spAutoFit/>
          </a:bodyPr>
          <a:lstStyle/>
          <a:p>
            <a:pPr algn="ctr"/>
            <a:r>
              <a:rPr lang="he-IL" sz="3200" dirty="0">
                <a:latin typeface="Calibri" panose="020F0502020204030204" pitchFamily="34" charset="0"/>
                <a:cs typeface="Calibri" panose="020F0502020204030204" pitchFamily="34" charset="0"/>
              </a:rPr>
              <a:t>ה</a:t>
            </a:r>
          </a:p>
        </p:txBody>
      </p:sp>
    </p:spTree>
    <p:extLst>
      <p:ext uri="{BB962C8B-B14F-4D97-AF65-F5344CB8AC3E}">
        <p14:creationId xmlns:p14="http://schemas.microsoft.com/office/powerpoint/2010/main" val="66147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19" grpId="0"/>
      <p:bldP spid="20" grpId="0"/>
      <p:bldP spid="21" grpId="0"/>
      <p:bldP spid="22" grpId="0"/>
      <p:bldP spid="26" grpId="0"/>
      <p:bldP spid="33" grpId="0"/>
      <p:bldP spid="34" grpId="0"/>
      <p:bldP spid="35" grpId="0"/>
      <p:bldP spid="36" grpId="0"/>
      <p:bldP spid="50" grpId="0"/>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2964263" y="563131"/>
            <a:ext cx="8280000" cy="720000"/>
          </a:xfrm>
        </p:spPr>
        <p:txBody>
          <a:bodyPr>
            <a:normAutofit/>
          </a:bodyPr>
          <a:lstStyle/>
          <a:p>
            <a:r>
              <a:rPr lang="he-IL" dirty="0"/>
              <a:t>ערכים מספריים של מילים</a:t>
            </a:r>
            <a:endParaRPr lang="en-IL"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sp>
        <p:nvSpPr>
          <p:cNvPr id="7" name="Text Placeholder 5">
            <a:extLst>
              <a:ext uri="{FF2B5EF4-FFF2-40B4-BE49-F238E27FC236}">
                <a16:creationId xmlns:a16="http://schemas.microsoft.com/office/drawing/2014/main" id="{33419E50-9D6D-4574-8D75-B41161FB3D8A}"/>
              </a:ext>
            </a:extLst>
          </p:cNvPr>
          <p:cNvSpPr txBox="1">
            <a:spLocks/>
          </p:cNvSpPr>
          <p:nvPr/>
        </p:nvSpPr>
        <p:spPr>
          <a:xfrm>
            <a:off x="364838" y="1866802"/>
            <a:ext cx="11982804" cy="2447524"/>
          </a:xfrm>
          <a:prstGeom prst="rect">
            <a:avLst/>
          </a:prstGeom>
        </p:spPr>
        <p:txBody>
          <a:bodyPr>
            <a:noAutofit/>
          </a:bodyPr>
          <a:lstStyle>
            <a:lvl1pPr marL="0" indent="0" algn="r" defTabSz="914400" rtl="1" eaLnBrk="1" latinLnBrk="0" hangingPunct="1">
              <a:lnSpc>
                <a:spcPct val="90000"/>
              </a:lnSpc>
              <a:spcBef>
                <a:spcPts val="800"/>
              </a:spcBef>
              <a:spcAft>
                <a:spcPts val="0"/>
              </a:spcAft>
              <a:buFont typeface="+mj-lt"/>
              <a:buNone/>
              <a:defRPr sz="2800" b="0" i="0" kern="1200">
                <a:solidFill>
                  <a:schemeClr val="tx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e-IL" dirty="0"/>
              <a:t>בעזרת הגימטרייה אפשר לחשב ערכים מספריים </a:t>
            </a:r>
          </a:p>
          <a:p>
            <a:pPr algn="ctr"/>
            <a:r>
              <a:rPr lang="he-IL" dirty="0"/>
              <a:t>של מילים או של משפטים. </a:t>
            </a:r>
          </a:p>
          <a:p>
            <a:pPr algn="ctr"/>
            <a:r>
              <a:rPr lang="he-IL" b="1" dirty="0">
                <a:solidFill>
                  <a:srgbClr val="FF0000"/>
                </a:solidFill>
              </a:rPr>
              <a:t>הערך המספרי של מילה </a:t>
            </a:r>
            <a:r>
              <a:rPr lang="he-IL" b="1" dirty="0"/>
              <a:t>הוא הסכום של ערכי האותיות שמהן היא מורכבת</a:t>
            </a:r>
            <a:r>
              <a:rPr lang="he-IL" dirty="0"/>
              <a:t>. </a:t>
            </a:r>
            <a:br>
              <a:rPr lang="he-IL" dirty="0"/>
            </a:br>
            <a:endParaRPr lang="he-IL" dirty="0"/>
          </a:p>
          <a:p>
            <a:br>
              <a:rPr lang="he-IL" dirty="0"/>
            </a:br>
            <a:endParaRPr lang="he-IL" dirty="0"/>
          </a:p>
        </p:txBody>
      </p:sp>
      <p:sp>
        <p:nvSpPr>
          <p:cNvPr id="9" name="Text Placeholder 5">
            <a:extLst>
              <a:ext uri="{FF2B5EF4-FFF2-40B4-BE49-F238E27FC236}">
                <a16:creationId xmlns:a16="http://schemas.microsoft.com/office/drawing/2014/main" id="{49C10164-45B3-403C-AB4E-B2310595F154}"/>
              </a:ext>
            </a:extLst>
          </p:cNvPr>
          <p:cNvSpPr txBox="1">
            <a:spLocks/>
          </p:cNvSpPr>
          <p:nvPr/>
        </p:nvSpPr>
        <p:spPr>
          <a:xfrm>
            <a:off x="0" y="4410476"/>
            <a:ext cx="11982804" cy="2447524"/>
          </a:xfrm>
          <a:prstGeom prst="rect">
            <a:avLst/>
          </a:prstGeom>
        </p:spPr>
        <p:txBody>
          <a:bodyPr>
            <a:noAutofit/>
          </a:bodyPr>
          <a:lstStyle>
            <a:lvl1pPr marL="0" indent="0" algn="r" defTabSz="914400" rtl="1" eaLnBrk="1" latinLnBrk="0" hangingPunct="1">
              <a:lnSpc>
                <a:spcPct val="90000"/>
              </a:lnSpc>
              <a:spcBef>
                <a:spcPts val="800"/>
              </a:spcBef>
              <a:spcAft>
                <a:spcPts val="0"/>
              </a:spcAft>
              <a:buFont typeface="+mj-lt"/>
              <a:buNone/>
              <a:defRPr sz="2800" b="0" i="0" kern="1200">
                <a:solidFill>
                  <a:schemeClr val="tx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e-IL" dirty="0"/>
              <a:t>דוגמה:  הערך של המילה ציפורים</a:t>
            </a:r>
            <a:br>
              <a:rPr lang="he-IL" sz="3600" dirty="0"/>
            </a:br>
            <a:endParaRPr lang="he-IL" sz="3600" dirty="0"/>
          </a:p>
          <a:p>
            <a:br>
              <a:rPr lang="he-IL" dirty="0"/>
            </a:br>
            <a:endParaRPr lang="he-IL" dirty="0"/>
          </a:p>
        </p:txBody>
      </p:sp>
      <p:graphicFrame>
        <p:nvGraphicFramePr>
          <p:cNvPr id="10" name="טבלה 9">
            <a:extLst>
              <a:ext uri="{FF2B5EF4-FFF2-40B4-BE49-F238E27FC236}">
                <a16:creationId xmlns:a16="http://schemas.microsoft.com/office/drawing/2014/main" id="{E1715413-6475-40ED-8D1A-31CE69C7BEF3}"/>
              </a:ext>
            </a:extLst>
          </p:cNvPr>
          <p:cNvGraphicFramePr>
            <a:graphicFrameLocks noGrp="1"/>
          </p:cNvGraphicFramePr>
          <p:nvPr>
            <p:extLst>
              <p:ext uri="{D42A27DB-BD31-4B8C-83A1-F6EECF244321}">
                <p14:modId xmlns:p14="http://schemas.microsoft.com/office/powerpoint/2010/main" val="480269828"/>
              </p:ext>
            </p:extLst>
          </p:nvPr>
        </p:nvGraphicFramePr>
        <p:xfrm>
          <a:off x="6590383" y="5078189"/>
          <a:ext cx="5297180" cy="1412180"/>
        </p:xfrm>
        <a:graphic>
          <a:graphicData uri="http://schemas.openxmlformats.org/drawingml/2006/table">
            <a:tbl>
              <a:tblPr rtl="1" firstRow="1" bandRow="1">
                <a:tableStyleId>{F5AB1C69-6EDB-4FF4-983F-18BD219EF322}</a:tableStyleId>
              </a:tblPr>
              <a:tblGrid>
                <a:gridCol w="756740">
                  <a:extLst>
                    <a:ext uri="{9D8B030D-6E8A-4147-A177-3AD203B41FA5}">
                      <a16:colId xmlns:a16="http://schemas.microsoft.com/office/drawing/2014/main" val="2187100337"/>
                    </a:ext>
                  </a:extLst>
                </a:gridCol>
                <a:gridCol w="663873">
                  <a:extLst>
                    <a:ext uri="{9D8B030D-6E8A-4147-A177-3AD203B41FA5}">
                      <a16:colId xmlns:a16="http://schemas.microsoft.com/office/drawing/2014/main" val="650365775"/>
                    </a:ext>
                  </a:extLst>
                </a:gridCol>
                <a:gridCol w="680936">
                  <a:extLst>
                    <a:ext uri="{9D8B030D-6E8A-4147-A177-3AD203B41FA5}">
                      <a16:colId xmlns:a16="http://schemas.microsoft.com/office/drawing/2014/main" val="3636606938"/>
                    </a:ext>
                  </a:extLst>
                </a:gridCol>
                <a:gridCol w="719847">
                  <a:extLst>
                    <a:ext uri="{9D8B030D-6E8A-4147-A177-3AD203B41FA5}">
                      <a16:colId xmlns:a16="http://schemas.microsoft.com/office/drawing/2014/main" val="754368991"/>
                    </a:ext>
                  </a:extLst>
                </a:gridCol>
                <a:gridCol w="962304">
                  <a:extLst>
                    <a:ext uri="{9D8B030D-6E8A-4147-A177-3AD203B41FA5}">
                      <a16:colId xmlns:a16="http://schemas.microsoft.com/office/drawing/2014/main" val="2470254433"/>
                    </a:ext>
                  </a:extLst>
                </a:gridCol>
                <a:gridCol w="756740">
                  <a:extLst>
                    <a:ext uri="{9D8B030D-6E8A-4147-A177-3AD203B41FA5}">
                      <a16:colId xmlns:a16="http://schemas.microsoft.com/office/drawing/2014/main" val="575829368"/>
                    </a:ext>
                  </a:extLst>
                </a:gridCol>
                <a:gridCol w="756740">
                  <a:extLst>
                    <a:ext uri="{9D8B030D-6E8A-4147-A177-3AD203B41FA5}">
                      <a16:colId xmlns:a16="http://schemas.microsoft.com/office/drawing/2014/main" val="2818687455"/>
                    </a:ext>
                  </a:extLst>
                </a:gridCol>
              </a:tblGrid>
              <a:tr h="706090">
                <a:tc>
                  <a:txBody>
                    <a:bodyPr/>
                    <a:lstStyle/>
                    <a:p>
                      <a:pPr algn="ctr" rtl="1"/>
                      <a:endParaRPr lang="he-IL" sz="3600" b="0" dirty="0">
                        <a:latin typeface="+mn-lt"/>
                      </a:endParaRPr>
                    </a:p>
                  </a:txBody>
                  <a:tcPr/>
                </a:tc>
                <a:tc>
                  <a:txBody>
                    <a:bodyPr/>
                    <a:lstStyle/>
                    <a:p>
                      <a:pPr algn="ctr" rtl="1"/>
                      <a:endParaRPr lang="he-IL" sz="3600" b="0" dirty="0">
                        <a:latin typeface="+mn-lt"/>
                      </a:endParaRPr>
                    </a:p>
                  </a:txBody>
                  <a:tcPr/>
                </a:tc>
                <a:tc>
                  <a:txBody>
                    <a:bodyPr/>
                    <a:lstStyle/>
                    <a:p>
                      <a:pPr algn="ctr" rtl="1"/>
                      <a:endParaRPr lang="he-IL" sz="3600" b="0" dirty="0">
                        <a:latin typeface="+mn-lt"/>
                      </a:endParaRPr>
                    </a:p>
                  </a:txBody>
                  <a:tcPr/>
                </a:tc>
                <a:tc>
                  <a:txBody>
                    <a:bodyPr/>
                    <a:lstStyle/>
                    <a:p>
                      <a:pPr algn="ctr" rtl="1"/>
                      <a:endParaRPr lang="he-IL" sz="3600" b="0" dirty="0">
                        <a:latin typeface="+mn-lt"/>
                      </a:endParaRPr>
                    </a:p>
                  </a:txBody>
                  <a:tcPr/>
                </a:tc>
                <a:tc>
                  <a:txBody>
                    <a:bodyPr/>
                    <a:lstStyle/>
                    <a:p>
                      <a:pPr algn="ctr" rtl="1"/>
                      <a:endParaRPr lang="he-IL" sz="3600" b="0" dirty="0">
                        <a:latin typeface="+mn-lt"/>
                      </a:endParaRPr>
                    </a:p>
                  </a:txBody>
                  <a:tcPr/>
                </a:tc>
                <a:tc>
                  <a:txBody>
                    <a:bodyPr/>
                    <a:lstStyle/>
                    <a:p>
                      <a:pPr algn="ctr" rtl="1"/>
                      <a:endParaRPr lang="he-IL" sz="3600" b="0" dirty="0">
                        <a:latin typeface="+mn-lt"/>
                      </a:endParaRPr>
                    </a:p>
                  </a:txBody>
                  <a:tcPr/>
                </a:tc>
                <a:tc>
                  <a:txBody>
                    <a:bodyPr/>
                    <a:lstStyle/>
                    <a:p>
                      <a:pPr algn="ctr" rtl="1"/>
                      <a:endParaRPr lang="he-IL" sz="3600" b="0" dirty="0">
                        <a:latin typeface="+mn-lt"/>
                      </a:endParaRPr>
                    </a:p>
                  </a:txBody>
                  <a:tcPr/>
                </a:tc>
                <a:extLst>
                  <a:ext uri="{0D108BD9-81ED-4DB2-BD59-A6C34878D82A}">
                    <a16:rowId xmlns:a16="http://schemas.microsoft.com/office/drawing/2014/main" val="284994261"/>
                  </a:ext>
                </a:extLst>
              </a:tr>
              <a:tr h="706090">
                <a:tc>
                  <a:txBody>
                    <a:bodyPr/>
                    <a:lstStyle/>
                    <a:p>
                      <a:pPr marL="0" algn="ctr" defTabSz="914400" rtl="0" eaLnBrk="1" latinLnBrk="0" hangingPunct="1"/>
                      <a:r>
                        <a:rPr lang="he-IL" sz="3600" kern="1200" dirty="0">
                          <a:solidFill>
                            <a:schemeClr val="tx1"/>
                          </a:solidFill>
                          <a:latin typeface="Calibri" panose="020F0502020204030204" pitchFamily="34" charset="0"/>
                          <a:ea typeface="+mn-ea"/>
                          <a:cs typeface="Calibri" panose="020F0502020204030204" pitchFamily="34" charset="0"/>
                        </a:rPr>
                        <a:t>צ</a:t>
                      </a:r>
                    </a:p>
                  </a:txBody>
                  <a:tcPr/>
                </a:tc>
                <a:tc>
                  <a:txBody>
                    <a:bodyPr/>
                    <a:lstStyle/>
                    <a:p>
                      <a:pPr marL="0" algn="ctr" defTabSz="914400" rtl="0" eaLnBrk="1" latinLnBrk="0" hangingPunct="1"/>
                      <a:r>
                        <a:rPr lang="he-IL" sz="3600" kern="1200" dirty="0">
                          <a:solidFill>
                            <a:schemeClr val="tx1"/>
                          </a:solidFill>
                          <a:latin typeface="Calibri" panose="020F0502020204030204" pitchFamily="34" charset="0"/>
                          <a:ea typeface="+mn-ea"/>
                          <a:cs typeface="Calibri" panose="020F0502020204030204" pitchFamily="34" charset="0"/>
                        </a:rPr>
                        <a:t>י</a:t>
                      </a:r>
                    </a:p>
                  </a:txBody>
                  <a:tcPr/>
                </a:tc>
                <a:tc>
                  <a:txBody>
                    <a:bodyPr/>
                    <a:lstStyle/>
                    <a:p>
                      <a:pPr marL="0" algn="ctr" defTabSz="914400" rtl="0" eaLnBrk="1" latinLnBrk="0" hangingPunct="1"/>
                      <a:r>
                        <a:rPr lang="he-IL" sz="3600" kern="1200" dirty="0"/>
                        <a:t>פ</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ו</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solidFill>
                            <a:schemeClr val="tx1"/>
                          </a:solidFill>
                          <a:latin typeface="Calibri" panose="020F0502020204030204" pitchFamily="34" charset="0"/>
                          <a:ea typeface="+mn-ea"/>
                          <a:cs typeface="Calibri" panose="020F0502020204030204" pitchFamily="34" charset="0"/>
                        </a:rPr>
                        <a:t>ר</a:t>
                      </a:r>
                    </a:p>
                  </a:txBody>
                  <a:tcPr/>
                </a:tc>
                <a:tc>
                  <a:txBody>
                    <a:bodyPr/>
                    <a:lstStyle/>
                    <a:p>
                      <a:pPr marL="0" algn="ctr" defTabSz="914400" rtl="0" eaLnBrk="1" latinLnBrk="0" hangingPunct="1"/>
                      <a:r>
                        <a:rPr lang="he-IL" sz="3600" kern="1200" dirty="0"/>
                        <a:t>י</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solidFill>
                            <a:schemeClr val="tx1"/>
                          </a:solidFill>
                          <a:latin typeface="Calibri" panose="020F0502020204030204" pitchFamily="34" charset="0"/>
                          <a:ea typeface="+mn-ea"/>
                          <a:cs typeface="Calibri" panose="020F0502020204030204" pitchFamily="34" charset="0"/>
                        </a:rPr>
                        <a:t>ם</a:t>
                      </a:r>
                    </a:p>
                  </a:txBody>
                  <a:tcPr/>
                </a:tc>
                <a:extLst>
                  <a:ext uri="{0D108BD9-81ED-4DB2-BD59-A6C34878D82A}">
                    <a16:rowId xmlns:a16="http://schemas.microsoft.com/office/drawing/2014/main" val="1961747483"/>
                  </a:ext>
                </a:extLst>
              </a:tr>
            </a:tbl>
          </a:graphicData>
        </a:graphic>
      </p:graphicFrame>
      <p:sp>
        <p:nvSpPr>
          <p:cNvPr id="11" name="TextBox 10">
            <a:extLst>
              <a:ext uri="{FF2B5EF4-FFF2-40B4-BE49-F238E27FC236}">
                <a16:creationId xmlns:a16="http://schemas.microsoft.com/office/drawing/2014/main" id="{F4F9491E-2C82-45CB-B176-7E8EB2E66844}"/>
              </a:ext>
            </a:extLst>
          </p:cNvPr>
          <p:cNvSpPr txBox="1"/>
          <p:nvPr/>
        </p:nvSpPr>
        <p:spPr>
          <a:xfrm>
            <a:off x="11133492" y="5078189"/>
            <a:ext cx="719846" cy="646331"/>
          </a:xfrm>
          <a:prstGeom prst="rect">
            <a:avLst/>
          </a:prstGeom>
          <a:noFill/>
        </p:spPr>
        <p:txBody>
          <a:bodyPr wrap="square" rtlCol="1">
            <a:spAutoFit/>
          </a:bodyPr>
          <a:lstStyle/>
          <a:p>
            <a:pPr algn="ctr" rtl="1"/>
            <a:r>
              <a:rPr lang="he-IL" sz="3600" dirty="0">
                <a:solidFill>
                  <a:schemeClr val="bg1"/>
                </a:solidFill>
              </a:rPr>
              <a:t>90</a:t>
            </a:r>
          </a:p>
        </p:txBody>
      </p:sp>
      <p:sp>
        <p:nvSpPr>
          <p:cNvPr id="12" name="TextBox 11">
            <a:extLst>
              <a:ext uri="{FF2B5EF4-FFF2-40B4-BE49-F238E27FC236}">
                <a16:creationId xmlns:a16="http://schemas.microsoft.com/office/drawing/2014/main" id="{223C32E9-2DC8-4595-AE93-2A6E34DDFCB1}"/>
              </a:ext>
            </a:extLst>
          </p:cNvPr>
          <p:cNvSpPr txBox="1"/>
          <p:nvPr/>
        </p:nvSpPr>
        <p:spPr>
          <a:xfrm>
            <a:off x="7321640" y="5086129"/>
            <a:ext cx="719846" cy="646331"/>
          </a:xfrm>
          <a:prstGeom prst="rect">
            <a:avLst/>
          </a:prstGeom>
          <a:noFill/>
        </p:spPr>
        <p:txBody>
          <a:bodyPr wrap="square" rtlCol="1">
            <a:spAutoFit/>
          </a:bodyPr>
          <a:lstStyle/>
          <a:p>
            <a:pPr algn="ctr" rtl="1"/>
            <a:r>
              <a:rPr lang="he-IL" sz="3600" dirty="0">
                <a:solidFill>
                  <a:schemeClr val="bg1"/>
                </a:solidFill>
              </a:rPr>
              <a:t>10</a:t>
            </a:r>
          </a:p>
        </p:txBody>
      </p:sp>
      <p:sp>
        <p:nvSpPr>
          <p:cNvPr id="13" name="TextBox 12">
            <a:extLst>
              <a:ext uri="{FF2B5EF4-FFF2-40B4-BE49-F238E27FC236}">
                <a16:creationId xmlns:a16="http://schemas.microsoft.com/office/drawing/2014/main" id="{16EFCE68-A297-42E4-9B00-BEBD432CDAD9}"/>
              </a:ext>
            </a:extLst>
          </p:cNvPr>
          <p:cNvSpPr txBox="1"/>
          <p:nvPr/>
        </p:nvSpPr>
        <p:spPr>
          <a:xfrm>
            <a:off x="9034833" y="5078188"/>
            <a:ext cx="719846" cy="646331"/>
          </a:xfrm>
          <a:prstGeom prst="rect">
            <a:avLst/>
          </a:prstGeom>
          <a:noFill/>
        </p:spPr>
        <p:txBody>
          <a:bodyPr wrap="square" rtlCol="1">
            <a:spAutoFit/>
          </a:bodyPr>
          <a:lstStyle/>
          <a:p>
            <a:pPr algn="ctr" rtl="1"/>
            <a:r>
              <a:rPr lang="he-IL" sz="3600" dirty="0">
                <a:solidFill>
                  <a:schemeClr val="bg1"/>
                </a:solidFill>
              </a:rPr>
              <a:t>6</a:t>
            </a:r>
          </a:p>
        </p:txBody>
      </p:sp>
      <p:sp>
        <p:nvSpPr>
          <p:cNvPr id="14" name="TextBox 13">
            <a:extLst>
              <a:ext uri="{FF2B5EF4-FFF2-40B4-BE49-F238E27FC236}">
                <a16:creationId xmlns:a16="http://schemas.microsoft.com/office/drawing/2014/main" id="{4D271FCE-F7C5-42A5-B9FA-8CE2778CEBBA}"/>
              </a:ext>
            </a:extLst>
          </p:cNvPr>
          <p:cNvSpPr txBox="1"/>
          <p:nvPr/>
        </p:nvSpPr>
        <p:spPr>
          <a:xfrm>
            <a:off x="9733954" y="5096279"/>
            <a:ext cx="719846" cy="646331"/>
          </a:xfrm>
          <a:prstGeom prst="rect">
            <a:avLst/>
          </a:prstGeom>
          <a:noFill/>
        </p:spPr>
        <p:txBody>
          <a:bodyPr wrap="square" rtlCol="1">
            <a:spAutoFit/>
          </a:bodyPr>
          <a:lstStyle/>
          <a:p>
            <a:pPr algn="ctr" rtl="1"/>
            <a:r>
              <a:rPr lang="he-IL" sz="3600" dirty="0">
                <a:solidFill>
                  <a:schemeClr val="bg1"/>
                </a:solidFill>
              </a:rPr>
              <a:t>80</a:t>
            </a:r>
          </a:p>
        </p:txBody>
      </p:sp>
      <p:sp>
        <p:nvSpPr>
          <p:cNvPr id="15" name="TextBox 14">
            <a:extLst>
              <a:ext uri="{FF2B5EF4-FFF2-40B4-BE49-F238E27FC236}">
                <a16:creationId xmlns:a16="http://schemas.microsoft.com/office/drawing/2014/main" id="{F1610F76-0FC0-45BA-AB1C-72E73BD456DF}"/>
              </a:ext>
            </a:extLst>
          </p:cNvPr>
          <p:cNvSpPr txBox="1"/>
          <p:nvPr/>
        </p:nvSpPr>
        <p:spPr>
          <a:xfrm>
            <a:off x="10366581" y="5110442"/>
            <a:ext cx="719846" cy="646331"/>
          </a:xfrm>
          <a:prstGeom prst="rect">
            <a:avLst/>
          </a:prstGeom>
          <a:noFill/>
        </p:spPr>
        <p:txBody>
          <a:bodyPr wrap="square" rtlCol="1">
            <a:spAutoFit/>
          </a:bodyPr>
          <a:lstStyle/>
          <a:p>
            <a:pPr algn="ctr" rtl="1"/>
            <a:r>
              <a:rPr lang="he-IL" sz="3600" dirty="0">
                <a:solidFill>
                  <a:schemeClr val="bg1"/>
                </a:solidFill>
              </a:rPr>
              <a:t>10</a:t>
            </a:r>
          </a:p>
        </p:txBody>
      </p:sp>
      <p:sp>
        <p:nvSpPr>
          <p:cNvPr id="16" name="TextBox 15">
            <a:extLst>
              <a:ext uri="{FF2B5EF4-FFF2-40B4-BE49-F238E27FC236}">
                <a16:creationId xmlns:a16="http://schemas.microsoft.com/office/drawing/2014/main" id="{5603C3C2-55B8-44F0-937C-F0765E729991}"/>
              </a:ext>
            </a:extLst>
          </p:cNvPr>
          <p:cNvSpPr txBox="1"/>
          <p:nvPr/>
        </p:nvSpPr>
        <p:spPr>
          <a:xfrm>
            <a:off x="6639808" y="5096278"/>
            <a:ext cx="719846" cy="646331"/>
          </a:xfrm>
          <a:prstGeom prst="rect">
            <a:avLst/>
          </a:prstGeom>
          <a:noFill/>
        </p:spPr>
        <p:txBody>
          <a:bodyPr wrap="square" rtlCol="1">
            <a:spAutoFit/>
          </a:bodyPr>
          <a:lstStyle/>
          <a:p>
            <a:pPr algn="ctr" rtl="1"/>
            <a:r>
              <a:rPr lang="he-IL" sz="3600" dirty="0">
                <a:solidFill>
                  <a:schemeClr val="bg1"/>
                </a:solidFill>
              </a:rPr>
              <a:t>40</a:t>
            </a:r>
          </a:p>
        </p:txBody>
      </p:sp>
      <p:sp>
        <p:nvSpPr>
          <p:cNvPr id="25" name="TextBox 24">
            <a:extLst>
              <a:ext uri="{FF2B5EF4-FFF2-40B4-BE49-F238E27FC236}">
                <a16:creationId xmlns:a16="http://schemas.microsoft.com/office/drawing/2014/main" id="{4A611117-2861-46A9-8CC5-468E5C6430CB}"/>
              </a:ext>
            </a:extLst>
          </p:cNvPr>
          <p:cNvSpPr txBox="1"/>
          <p:nvPr/>
        </p:nvSpPr>
        <p:spPr>
          <a:xfrm>
            <a:off x="35489" y="5063311"/>
            <a:ext cx="719846" cy="523220"/>
          </a:xfrm>
          <a:prstGeom prst="rect">
            <a:avLst/>
          </a:prstGeom>
          <a:noFill/>
        </p:spPr>
        <p:txBody>
          <a:bodyPr wrap="square" rtlCol="1">
            <a:spAutoFit/>
          </a:bodyPr>
          <a:lstStyle/>
          <a:p>
            <a:pPr algn="ctr" rtl="1"/>
            <a:r>
              <a:rPr lang="he-IL" sz="2800" dirty="0"/>
              <a:t>90</a:t>
            </a:r>
          </a:p>
        </p:txBody>
      </p:sp>
      <p:sp>
        <p:nvSpPr>
          <p:cNvPr id="27" name="TextBox 26">
            <a:extLst>
              <a:ext uri="{FF2B5EF4-FFF2-40B4-BE49-F238E27FC236}">
                <a16:creationId xmlns:a16="http://schemas.microsoft.com/office/drawing/2014/main" id="{7E6E4CB5-346D-4BFB-B67F-054DF45C33A0}"/>
              </a:ext>
            </a:extLst>
          </p:cNvPr>
          <p:cNvSpPr txBox="1"/>
          <p:nvPr/>
        </p:nvSpPr>
        <p:spPr>
          <a:xfrm>
            <a:off x="500208" y="4967159"/>
            <a:ext cx="1207040" cy="646331"/>
          </a:xfrm>
          <a:prstGeom prst="rect">
            <a:avLst/>
          </a:prstGeom>
          <a:noFill/>
        </p:spPr>
        <p:txBody>
          <a:bodyPr wrap="square" rtlCol="1">
            <a:spAutoFit/>
          </a:bodyPr>
          <a:lstStyle/>
          <a:p>
            <a:pPr algn="ctr" rtl="1"/>
            <a:r>
              <a:rPr lang="he-IL" sz="3600" dirty="0"/>
              <a:t> </a:t>
            </a:r>
            <a:r>
              <a:rPr lang="he-IL" sz="2800" dirty="0"/>
              <a:t>10 +</a:t>
            </a:r>
          </a:p>
        </p:txBody>
      </p:sp>
      <p:sp>
        <p:nvSpPr>
          <p:cNvPr id="28" name="TextBox 27">
            <a:extLst>
              <a:ext uri="{FF2B5EF4-FFF2-40B4-BE49-F238E27FC236}">
                <a16:creationId xmlns:a16="http://schemas.microsoft.com/office/drawing/2014/main" id="{D6C6AFD8-7F84-48EE-946F-B16D1ED16D36}"/>
              </a:ext>
            </a:extLst>
          </p:cNvPr>
          <p:cNvSpPr txBox="1"/>
          <p:nvPr/>
        </p:nvSpPr>
        <p:spPr>
          <a:xfrm>
            <a:off x="1308502" y="4966144"/>
            <a:ext cx="1323741" cy="646331"/>
          </a:xfrm>
          <a:prstGeom prst="rect">
            <a:avLst/>
          </a:prstGeom>
          <a:noFill/>
        </p:spPr>
        <p:txBody>
          <a:bodyPr wrap="square" rtlCol="1">
            <a:spAutoFit/>
          </a:bodyPr>
          <a:lstStyle/>
          <a:p>
            <a:pPr algn="ctr" rtl="1"/>
            <a:r>
              <a:rPr lang="he-IL" sz="3600" dirty="0"/>
              <a:t> </a:t>
            </a:r>
            <a:r>
              <a:rPr lang="he-IL" sz="2800" dirty="0"/>
              <a:t>80 +</a:t>
            </a:r>
          </a:p>
        </p:txBody>
      </p:sp>
      <p:sp>
        <p:nvSpPr>
          <p:cNvPr id="29" name="TextBox 28">
            <a:extLst>
              <a:ext uri="{FF2B5EF4-FFF2-40B4-BE49-F238E27FC236}">
                <a16:creationId xmlns:a16="http://schemas.microsoft.com/office/drawing/2014/main" id="{2165A7FE-60FB-4F21-BA07-7F7164EE1EA7}"/>
              </a:ext>
            </a:extLst>
          </p:cNvPr>
          <p:cNvSpPr txBox="1"/>
          <p:nvPr/>
        </p:nvSpPr>
        <p:spPr>
          <a:xfrm>
            <a:off x="2815446" y="4954390"/>
            <a:ext cx="1323741" cy="646331"/>
          </a:xfrm>
          <a:prstGeom prst="rect">
            <a:avLst/>
          </a:prstGeom>
          <a:noFill/>
        </p:spPr>
        <p:txBody>
          <a:bodyPr wrap="square" rtlCol="1">
            <a:spAutoFit/>
          </a:bodyPr>
          <a:lstStyle/>
          <a:p>
            <a:pPr algn="ctr" rtl="1"/>
            <a:r>
              <a:rPr lang="he-IL" sz="3600" dirty="0"/>
              <a:t> </a:t>
            </a:r>
            <a:r>
              <a:rPr lang="he-IL" sz="2800" dirty="0"/>
              <a:t>200 +</a:t>
            </a:r>
          </a:p>
        </p:txBody>
      </p:sp>
      <p:sp>
        <p:nvSpPr>
          <p:cNvPr id="30" name="TextBox 29">
            <a:extLst>
              <a:ext uri="{FF2B5EF4-FFF2-40B4-BE49-F238E27FC236}">
                <a16:creationId xmlns:a16="http://schemas.microsoft.com/office/drawing/2014/main" id="{40C743E9-14BF-4930-BEEF-020430E41B25}"/>
              </a:ext>
            </a:extLst>
          </p:cNvPr>
          <p:cNvSpPr txBox="1"/>
          <p:nvPr/>
        </p:nvSpPr>
        <p:spPr>
          <a:xfrm>
            <a:off x="3675505" y="5039530"/>
            <a:ext cx="1323741" cy="523220"/>
          </a:xfrm>
          <a:prstGeom prst="rect">
            <a:avLst/>
          </a:prstGeom>
          <a:noFill/>
        </p:spPr>
        <p:txBody>
          <a:bodyPr wrap="square" rtlCol="1">
            <a:spAutoFit/>
          </a:bodyPr>
          <a:lstStyle/>
          <a:p>
            <a:pPr algn="ctr" rtl="1"/>
            <a:r>
              <a:rPr lang="he-IL" sz="2800" dirty="0"/>
              <a:t> 10 +</a:t>
            </a:r>
          </a:p>
        </p:txBody>
      </p:sp>
      <p:sp>
        <p:nvSpPr>
          <p:cNvPr id="31" name="TextBox 30">
            <a:extLst>
              <a:ext uri="{FF2B5EF4-FFF2-40B4-BE49-F238E27FC236}">
                <a16:creationId xmlns:a16="http://schemas.microsoft.com/office/drawing/2014/main" id="{FC1B8DAF-D2FC-434E-B797-3C7E83C11F67}"/>
              </a:ext>
            </a:extLst>
          </p:cNvPr>
          <p:cNvSpPr txBox="1"/>
          <p:nvPr/>
        </p:nvSpPr>
        <p:spPr>
          <a:xfrm>
            <a:off x="4495406" y="4938669"/>
            <a:ext cx="1323741" cy="646331"/>
          </a:xfrm>
          <a:prstGeom prst="rect">
            <a:avLst/>
          </a:prstGeom>
          <a:noFill/>
        </p:spPr>
        <p:txBody>
          <a:bodyPr wrap="square" rtlCol="1">
            <a:spAutoFit/>
          </a:bodyPr>
          <a:lstStyle/>
          <a:p>
            <a:pPr algn="ctr" rtl="1"/>
            <a:r>
              <a:rPr lang="he-IL" sz="3600" dirty="0"/>
              <a:t> </a:t>
            </a:r>
            <a:r>
              <a:rPr lang="he-IL" sz="2800" dirty="0"/>
              <a:t>40 +</a:t>
            </a:r>
          </a:p>
        </p:txBody>
      </p:sp>
      <p:sp>
        <p:nvSpPr>
          <p:cNvPr id="32" name="TextBox 31">
            <a:extLst>
              <a:ext uri="{FF2B5EF4-FFF2-40B4-BE49-F238E27FC236}">
                <a16:creationId xmlns:a16="http://schemas.microsoft.com/office/drawing/2014/main" id="{ECBA67F2-2977-4F4D-86BC-15D0DF8C62BA}"/>
              </a:ext>
            </a:extLst>
          </p:cNvPr>
          <p:cNvSpPr txBox="1"/>
          <p:nvPr/>
        </p:nvSpPr>
        <p:spPr>
          <a:xfrm>
            <a:off x="5061857" y="5024174"/>
            <a:ext cx="1793381" cy="523220"/>
          </a:xfrm>
          <a:prstGeom prst="rect">
            <a:avLst/>
          </a:prstGeom>
          <a:noFill/>
        </p:spPr>
        <p:txBody>
          <a:bodyPr wrap="square" rtlCol="1">
            <a:spAutoFit/>
          </a:bodyPr>
          <a:lstStyle/>
          <a:p>
            <a:pPr algn="ctr" rtl="1"/>
            <a:r>
              <a:rPr lang="he-IL" sz="2800" dirty="0"/>
              <a:t>436 =</a:t>
            </a:r>
          </a:p>
        </p:txBody>
      </p:sp>
      <p:sp>
        <p:nvSpPr>
          <p:cNvPr id="34" name="TextBox 33">
            <a:extLst>
              <a:ext uri="{FF2B5EF4-FFF2-40B4-BE49-F238E27FC236}">
                <a16:creationId xmlns:a16="http://schemas.microsoft.com/office/drawing/2014/main" id="{1DCB514A-0F32-438C-927B-1F630C6C6193}"/>
              </a:ext>
            </a:extLst>
          </p:cNvPr>
          <p:cNvSpPr txBox="1"/>
          <p:nvPr/>
        </p:nvSpPr>
        <p:spPr>
          <a:xfrm>
            <a:off x="8039346" y="5098613"/>
            <a:ext cx="1044671" cy="646331"/>
          </a:xfrm>
          <a:prstGeom prst="rect">
            <a:avLst/>
          </a:prstGeom>
          <a:noFill/>
        </p:spPr>
        <p:txBody>
          <a:bodyPr wrap="square" rtlCol="1">
            <a:spAutoFit/>
          </a:bodyPr>
          <a:lstStyle/>
          <a:p>
            <a:pPr algn="ctr" rtl="1"/>
            <a:r>
              <a:rPr lang="he-IL" sz="3600" dirty="0">
                <a:solidFill>
                  <a:schemeClr val="bg1"/>
                </a:solidFill>
              </a:rPr>
              <a:t>200</a:t>
            </a:r>
          </a:p>
        </p:txBody>
      </p:sp>
      <p:sp>
        <p:nvSpPr>
          <p:cNvPr id="35" name="TextBox 34">
            <a:extLst>
              <a:ext uri="{FF2B5EF4-FFF2-40B4-BE49-F238E27FC236}">
                <a16:creationId xmlns:a16="http://schemas.microsoft.com/office/drawing/2014/main" id="{7AA4F713-C6A2-4664-853D-553DABBF3BE8}"/>
              </a:ext>
            </a:extLst>
          </p:cNvPr>
          <p:cNvSpPr txBox="1"/>
          <p:nvPr/>
        </p:nvSpPr>
        <p:spPr>
          <a:xfrm>
            <a:off x="2160846" y="4954390"/>
            <a:ext cx="1118281" cy="646331"/>
          </a:xfrm>
          <a:prstGeom prst="rect">
            <a:avLst/>
          </a:prstGeom>
          <a:noFill/>
        </p:spPr>
        <p:txBody>
          <a:bodyPr wrap="square" rtlCol="1">
            <a:spAutoFit/>
          </a:bodyPr>
          <a:lstStyle/>
          <a:p>
            <a:pPr algn="ctr" rtl="1"/>
            <a:r>
              <a:rPr lang="he-IL" sz="3600" dirty="0"/>
              <a:t> </a:t>
            </a:r>
            <a:r>
              <a:rPr lang="he-IL" sz="2800" dirty="0"/>
              <a:t>6 +</a:t>
            </a:r>
          </a:p>
        </p:txBody>
      </p:sp>
      <p:pic>
        <p:nvPicPr>
          <p:cNvPr id="33" name="תמונה 32">
            <a:extLst>
              <a:ext uri="{FF2B5EF4-FFF2-40B4-BE49-F238E27FC236}">
                <a16:creationId xmlns:a16="http://schemas.microsoft.com/office/drawing/2014/main" id="{3D892956-A69E-42A5-8BD2-2BC053F0EA7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313417" y="3645654"/>
            <a:ext cx="1390650" cy="1323975"/>
          </a:xfrm>
          <a:prstGeom prst="rect">
            <a:avLst/>
          </a:prstGeom>
        </p:spPr>
      </p:pic>
      <p:pic>
        <p:nvPicPr>
          <p:cNvPr id="36" name="תמונה 35">
            <a:extLst>
              <a:ext uri="{FF2B5EF4-FFF2-40B4-BE49-F238E27FC236}">
                <a16:creationId xmlns:a16="http://schemas.microsoft.com/office/drawing/2014/main" id="{1D92218E-FB23-4B0B-8A77-321C488079F6}"/>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4657902" y="3376569"/>
            <a:ext cx="1409700" cy="1238250"/>
          </a:xfrm>
          <a:prstGeom prst="rect">
            <a:avLst/>
          </a:prstGeom>
        </p:spPr>
      </p:pic>
    </p:spTree>
    <p:extLst>
      <p:ext uri="{BB962C8B-B14F-4D97-AF65-F5344CB8AC3E}">
        <p14:creationId xmlns:p14="http://schemas.microsoft.com/office/powerpoint/2010/main" val="288650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25" grpId="0"/>
      <p:bldP spid="27" grpId="0"/>
      <p:bldP spid="28" grpId="0"/>
      <p:bldP spid="29" grpId="0"/>
      <p:bldP spid="30" grpId="0"/>
      <p:bldP spid="31" grpId="0"/>
      <p:bldP spid="32"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טבלה 4">
            <a:extLst>
              <a:ext uri="{FF2B5EF4-FFF2-40B4-BE49-F238E27FC236}">
                <a16:creationId xmlns:a16="http://schemas.microsoft.com/office/drawing/2014/main" id="{9C9A0EA2-275B-491A-B657-2E6A6B013B87}"/>
              </a:ext>
            </a:extLst>
          </p:cNvPr>
          <p:cNvGraphicFramePr>
            <a:graphicFrameLocks noGrp="1"/>
          </p:cNvGraphicFramePr>
          <p:nvPr>
            <p:extLst>
              <p:ext uri="{D42A27DB-BD31-4B8C-83A1-F6EECF244321}">
                <p14:modId xmlns:p14="http://schemas.microsoft.com/office/powerpoint/2010/main" val="1785497670"/>
              </p:ext>
            </p:extLst>
          </p:nvPr>
        </p:nvGraphicFramePr>
        <p:xfrm>
          <a:off x="5181600" y="2632811"/>
          <a:ext cx="3063615" cy="1412179"/>
        </p:xfrm>
        <a:graphic>
          <a:graphicData uri="http://schemas.openxmlformats.org/drawingml/2006/table">
            <a:tbl>
              <a:tblPr rtl="1" firstRow="1" bandRow="1">
                <a:tableStyleId>{F5AB1C69-6EDB-4FF4-983F-18BD219EF322}</a:tableStyleId>
              </a:tblPr>
              <a:tblGrid>
                <a:gridCol w="662546">
                  <a:extLst>
                    <a:ext uri="{9D8B030D-6E8A-4147-A177-3AD203B41FA5}">
                      <a16:colId xmlns:a16="http://schemas.microsoft.com/office/drawing/2014/main" val="2187100337"/>
                    </a:ext>
                  </a:extLst>
                </a:gridCol>
                <a:gridCol w="832239">
                  <a:extLst>
                    <a:ext uri="{9D8B030D-6E8A-4147-A177-3AD203B41FA5}">
                      <a16:colId xmlns:a16="http://schemas.microsoft.com/office/drawing/2014/main" val="3636606938"/>
                    </a:ext>
                  </a:extLst>
                </a:gridCol>
                <a:gridCol w="635380">
                  <a:extLst>
                    <a:ext uri="{9D8B030D-6E8A-4147-A177-3AD203B41FA5}">
                      <a16:colId xmlns:a16="http://schemas.microsoft.com/office/drawing/2014/main" val="754368991"/>
                    </a:ext>
                  </a:extLst>
                </a:gridCol>
                <a:gridCol w="933450">
                  <a:extLst>
                    <a:ext uri="{9D8B030D-6E8A-4147-A177-3AD203B41FA5}">
                      <a16:colId xmlns:a16="http://schemas.microsoft.com/office/drawing/2014/main" val="575829368"/>
                    </a:ext>
                  </a:extLst>
                </a:gridCol>
              </a:tblGrid>
              <a:tr h="694273">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84994261"/>
                  </a:ext>
                </a:extLst>
              </a:tr>
              <a:tr h="717906">
                <a:tc>
                  <a:txBody>
                    <a:bodyPr/>
                    <a:lstStyle/>
                    <a:p>
                      <a:pPr marL="0" algn="ctr" defTabSz="914400" rtl="0" eaLnBrk="1" latinLnBrk="0" hangingPunct="1"/>
                      <a:r>
                        <a:rPr lang="he-IL" sz="3600" kern="1200" dirty="0"/>
                        <a:t>ד</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ר</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ו</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ר</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961747483"/>
                  </a:ext>
                </a:extLst>
              </a:tr>
            </a:tbl>
          </a:graphicData>
        </a:graphic>
      </p:graphicFrame>
      <p:graphicFrame>
        <p:nvGraphicFramePr>
          <p:cNvPr id="7" name="טבלה 6">
            <a:extLst>
              <a:ext uri="{FF2B5EF4-FFF2-40B4-BE49-F238E27FC236}">
                <a16:creationId xmlns:a16="http://schemas.microsoft.com/office/drawing/2014/main" id="{94299886-061D-4350-8AC7-FA343BC649FF}"/>
              </a:ext>
            </a:extLst>
          </p:cNvPr>
          <p:cNvGraphicFramePr>
            <a:graphicFrameLocks noGrp="1"/>
          </p:cNvGraphicFramePr>
          <p:nvPr>
            <p:extLst>
              <p:ext uri="{D42A27DB-BD31-4B8C-83A1-F6EECF244321}">
                <p14:modId xmlns:p14="http://schemas.microsoft.com/office/powerpoint/2010/main" val="1276879809"/>
              </p:ext>
            </p:extLst>
          </p:nvPr>
        </p:nvGraphicFramePr>
        <p:xfrm>
          <a:off x="5196107" y="4775358"/>
          <a:ext cx="3267685" cy="1557783"/>
        </p:xfrm>
        <a:graphic>
          <a:graphicData uri="http://schemas.openxmlformats.org/drawingml/2006/table">
            <a:tbl>
              <a:tblPr rtl="1" firstRow="1" bandRow="1">
                <a:tableStyleId>{5C22544A-7EE6-4342-B048-85BDC9FD1C3A}</a:tableStyleId>
              </a:tblPr>
              <a:tblGrid>
                <a:gridCol w="656392">
                  <a:extLst>
                    <a:ext uri="{9D8B030D-6E8A-4147-A177-3AD203B41FA5}">
                      <a16:colId xmlns:a16="http://schemas.microsoft.com/office/drawing/2014/main" val="2187100337"/>
                    </a:ext>
                  </a:extLst>
                </a:gridCol>
                <a:gridCol w="587450">
                  <a:extLst>
                    <a:ext uri="{9D8B030D-6E8A-4147-A177-3AD203B41FA5}">
                      <a16:colId xmlns:a16="http://schemas.microsoft.com/office/drawing/2014/main" val="3636606938"/>
                    </a:ext>
                  </a:extLst>
                </a:gridCol>
                <a:gridCol w="719162">
                  <a:extLst>
                    <a:ext uri="{9D8B030D-6E8A-4147-A177-3AD203B41FA5}">
                      <a16:colId xmlns:a16="http://schemas.microsoft.com/office/drawing/2014/main" val="754368991"/>
                    </a:ext>
                  </a:extLst>
                </a:gridCol>
                <a:gridCol w="591183">
                  <a:extLst>
                    <a:ext uri="{9D8B030D-6E8A-4147-A177-3AD203B41FA5}">
                      <a16:colId xmlns:a16="http://schemas.microsoft.com/office/drawing/2014/main" val="575829368"/>
                    </a:ext>
                  </a:extLst>
                </a:gridCol>
                <a:gridCol w="713498">
                  <a:extLst>
                    <a:ext uri="{9D8B030D-6E8A-4147-A177-3AD203B41FA5}">
                      <a16:colId xmlns:a16="http://schemas.microsoft.com/office/drawing/2014/main" val="448565017"/>
                    </a:ext>
                  </a:extLst>
                </a:gridCol>
              </a:tblGrid>
              <a:tr h="880356">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84994261"/>
                  </a:ext>
                </a:extLst>
              </a:tr>
              <a:tr h="677427">
                <a:tc>
                  <a:txBody>
                    <a:bodyPr/>
                    <a:lstStyle/>
                    <a:p>
                      <a:pPr marL="0" algn="ctr" defTabSz="914400" rtl="0" eaLnBrk="1" latinLnBrk="0" hangingPunct="1"/>
                      <a:r>
                        <a:rPr lang="he-IL" sz="3600" kern="1200" dirty="0"/>
                        <a:t>צ</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ו</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פ</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י</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ת</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961747483"/>
                  </a:ext>
                </a:extLst>
              </a:tr>
            </a:tbl>
          </a:graphicData>
        </a:graphic>
      </p:graphicFrame>
      <p:pic>
        <p:nvPicPr>
          <p:cNvPr id="13" name="Picture 6" descr="דרוריים – ויקיפדיה">
            <a:extLst>
              <a:ext uri="{FF2B5EF4-FFF2-40B4-BE49-F238E27FC236}">
                <a16:creationId xmlns:a16="http://schemas.microsoft.com/office/drawing/2014/main" id="{E2ED4054-4C9E-4797-9EF3-A5DB3DABD3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9728" y="2404523"/>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צופיתיים – ויקיפדיה">
            <a:extLst>
              <a:ext uri="{FF2B5EF4-FFF2-40B4-BE49-F238E27FC236}">
                <a16:creationId xmlns:a16="http://schemas.microsoft.com/office/drawing/2014/main" id="{171F7452-175D-4134-8A61-327E5ED1C4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0754" y="4682711"/>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29" name="כותרת 28">
            <a:extLst>
              <a:ext uri="{FF2B5EF4-FFF2-40B4-BE49-F238E27FC236}">
                <a16:creationId xmlns:a16="http://schemas.microsoft.com/office/drawing/2014/main" id="{CDEA2112-ED56-40BE-8E95-CE8AEE2BFB22}"/>
              </a:ext>
            </a:extLst>
          </p:cNvPr>
          <p:cNvSpPr txBox="1">
            <a:spLocks noGrp="1"/>
          </p:cNvSpPr>
          <p:nvPr>
            <p:ph type="title"/>
          </p:nvPr>
        </p:nvSpPr>
        <p:spPr>
          <a:xfrm>
            <a:off x="1436954" y="1273291"/>
            <a:ext cx="10515600" cy="590931"/>
          </a:xfrm>
          <a:prstGeom prst="rect">
            <a:avLst/>
          </a:prstGeom>
          <a:noFill/>
        </p:spPr>
        <p:txBody>
          <a:bodyPr wrap="square" rtlCol="1">
            <a:spAutoFit/>
          </a:bodyPr>
          <a:lstStyle/>
          <a:p>
            <a:r>
              <a:rPr lang="he-IL" sz="3400" dirty="0">
                <a:latin typeface="Calibri" panose="020F0502020204030204" pitchFamily="34" charset="0"/>
                <a:cs typeface="Calibri" panose="020F0502020204030204" pitchFamily="34" charset="0"/>
              </a:rPr>
              <a:t>חשבו את הערך המספרי של שמות הציפורים הבאות:</a:t>
            </a:r>
            <a:r>
              <a:rPr lang="he-IL" sz="3600" dirty="0"/>
              <a:t> </a:t>
            </a:r>
          </a:p>
        </p:txBody>
      </p:sp>
      <p:sp>
        <p:nvSpPr>
          <p:cNvPr id="30" name="Title 3">
            <a:extLst>
              <a:ext uri="{FF2B5EF4-FFF2-40B4-BE49-F238E27FC236}">
                <a16:creationId xmlns:a16="http://schemas.microsoft.com/office/drawing/2014/main" id="{BF4AEE97-C4E3-410B-8E89-CCCA65FAAD62}"/>
              </a:ext>
            </a:extLst>
          </p:cNvPr>
          <p:cNvSpPr txBox="1">
            <a:spLocks/>
          </p:cNvSpPr>
          <p:nvPr/>
        </p:nvSpPr>
        <p:spPr>
          <a:xfrm>
            <a:off x="9857983" y="486584"/>
            <a:ext cx="2071295" cy="941384"/>
          </a:xfrm>
          <a:prstGeom prst="rect">
            <a:avLst/>
          </a:prstGeom>
        </p:spPr>
        <p:txBody>
          <a:bodyPr vert="horz" lIns="91440" tIns="45720" rIns="91440" bIns="45720" rtlCol="0" anchor="ctr">
            <a:normAutofit fontScale="85000" lnSpcReduction="20000"/>
          </a:bodyPr>
          <a:lstStyle>
            <a:lvl1pPr algn="r" defTabSz="914400" rtl="1" eaLnBrk="1" latinLnBrk="0" hangingPunct="1">
              <a:lnSpc>
                <a:spcPct val="90000"/>
              </a:lnSpc>
              <a:spcBef>
                <a:spcPts val="800"/>
              </a:spcBef>
              <a:spcAft>
                <a:spcPts val="0"/>
              </a:spcAft>
              <a:buNone/>
              <a:defRPr sz="44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r>
              <a:rPr lang="he-IL" dirty="0"/>
              <a:t>תרגול</a:t>
            </a:r>
            <a:br>
              <a:rPr lang="he-IL" dirty="0"/>
            </a:br>
            <a:endParaRPr lang="en-IL" dirty="0"/>
          </a:p>
        </p:txBody>
      </p:sp>
      <p:pic>
        <p:nvPicPr>
          <p:cNvPr id="31" name="1min_final" descr="1min_final">
            <a:hlinkClick r:id="" action="ppaction://media"/>
            <a:extLst>
              <a:ext uri="{FF2B5EF4-FFF2-40B4-BE49-F238E27FC236}">
                <a16:creationId xmlns:a16="http://schemas.microsoft.com/office/drawing/2014/main" id="{B12FC01C-A87B-4EF2-B292-F5C32C49A1D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61330" y="-11475"/>
            <a:ext cx="1815794" cy="595938"/>
          </a:xfrm>
          <a:prstGeom prst="rect">
            <a:avLst/>
          </a:prstGeom>
        </p:spPr>
      </p:pic>
    </p:spTree>
    <p:extLst>
      <p:ext uri="{BB962C8B-B14F-4D97-AF65-F5344CB8AC3E}">
        <p14:creationId xmlns:p14="http://schemas.microsoft.com/office/powerpoint/2010/main" val="267692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480"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1"/>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טבלה 4">
            <a:extLst>
              <a:ext uri="{FF2B5EF4-FFF2-40B4-BE49-F238E27FC236}">
                <a16:creationId xmlns:a16="http://schemas.microsoft.com/office/drawing/2014/main" id="{9C9A0EA2-275B-491A-B657-2E6A6B013B87}"/>
              </a:ext>
            </a:extLst>
          </p:cNvPr>
          <p:cNvGraphicFramePr>
            <a:graphicFrameLocks noGrp="1"/>
          </p:cNvGraphicFramePr>
          <p:nvPr/>
        </p:nvGraphicFramePr>
        <p:xfrm>
          <a:off x="5181600" y="2632811"/>
          <a:ext cx="3063615" cy="1412179"/>
        </p:xfrm>
        <a:graphic>
          <a:graphicData uri="http://schemas.openxmlformats.org/drawingml/2006/table">
            <a:tbl>
              <a:tblPr rtl="1" firstRow="1" bandRow="1">
                <a:tableStyleId>{F5AB1C69-6EDB-4FF4-983F-18BD219EF322}</a:tableStyleId>
              </a:tblPr>
              <a:tblGrid>
                <a:gridCol w="662546">
                  <a:extLst>
                    <a:ext uri="{9D8B030D-6E8A-4147-A177-3AD203B41FA5}">
                      <a16:colId xmlns:a16="http://schemas.microsoft.com/office/drawing/2014/main" val="2187100337"/>
                    </a:ext>
                  </a:extLst>
                </a:gridCol>
                <a:gridCol w="832239">
                  <a:extLst>
                    <a:ext uri="{9D8B030D-6E8A-4147-A177-3AD203B41FA5}">
                      <a16:colId xmlns:a16="http://schemas.microsoft.com/office/drawing/2014/main" val="3636606938"/>
                    </a:ext>
                  </a:extLst>
                </a:gridCol>
                <a:gridCol w="635380">
                  <a:extLst>
                    <a:ext uri="{9D8B030D-6E8A-4147-A177-3AD203B41FA5}">
                      <a16:colId xmlns:a16="http://schemas.microsoft.com/office/drawing/2014/main" val="754368991"/>
                    </a:ext>
                  </a:extLst>
                </a:gridCol>
                <a:gridCol w="933450">
                  <a:extLst>
                    <a:ext uri="{9D8B030D-6E8A-4147-A177-3AD203B41FA5}">
                      <a16:colId xmlns:a16="http://schemas.microsoft.com/office/drawing/2014/main" val="575829368"/>
                    </a:ext>
                  </a:extLst>
                </a:gridCol>
              </a:tblGrid>
              <a:tr h="694273">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84994261"/>
                  </a:ext>
                </a:extLst>
              </a:tr>
              <a:tr h="717906">
                <a:tc>
                  <a:txBody>
                    <a:bodyPr/>
                    <a:lstStyle/>
                    <a:p>
                      <a:pPr marL="0" algn="ctr" defTabSz="914400" rtl="0" eaLnBrk="1" latinLnBrk="0" hangingPunct="1"/>
                      <a:r>
                        <a:rPr lang="he-IL" sz="3600" kern="1200" dirty="0"/>
                        <a:t>ד</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ר</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ו</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ר</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961747483"/>
                  </a:ext>
                </a:extLst>
              </a:tr>
            </a:tbl>
          </a:graphicData>
        </a:graphic>
      </p:graphicFrame>
      <p:sp>
        <p:nvSpPr>
          <p:cNvPr id="6" name="TextBox 5">
            <a:extLst>
              <a:ext uri="{FF2B5EF4-FFF2-40B4-BE49-F238E27FC236}">
                <a16:creationId xmlns:a16="http://schemas.microsoft.com/office/drawing/2014/main" id="{C3FD6A17-1A48-496E-AE01-C9403A1B0C60}"/>
              </a:ext>
            </a:extLst>
          </p:cNvPr>
          <p:cNvSpPr txBox="1"/>
          <p:nvPr/>
        </p:nvSpPr>
        <p:spPr>
          <a:xfrm>
            <a:off x="7540683" y="2641227"/>
            <a:ext cx="719846"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4</a:t>
            </a:r>
          </a:p>
        </p:txBody>
      </p:sp>
      <p:graphicFrame>
        <p:nvGraphicFramePr>
          <p:cNvPr id="7" name="טבלה 6">
            <a:extLst>
              <a:ext uri="{FF2B5EF4-FFF2-40B4-BE49-F238E27FC236}">
                <a16:creationId xmlns:a16="http://schemas.microsoft.com/office/drawing/2014/main" id="{94299886-061D-4350-8AC7-FA343BC649FF}"/>
              </a:ext>
            </a:extLst>
          </p:cNvPr>
          <p:cNvGraphicFramePr>
            <a:graphicFrameLocks noGrp="1"/>
          </p:cNvGraphicFramePr>
          <p:nvPr/>
        </p:nvGraphicFramePr>
        <p:xfrm>
          <a:off x="5196107" y="4775358"/>
          <a:ext cx="3267685" cy="1557783"/>
        </p:xfrm>
        <a:graphic>
          <a:graphicData uri="http://schemas.openxmlformats.org/drawingml/2006/table">
            <a:tbl>
              <a:tblPr rtl="1" firstRow="1" bandRow="1">
                <a:tableStyleId>{5C22544A-7EE6-4342-B048-85BDC9FD1C3A}</a:tableStyleId>
              </a:tblPr>
              <a:tblGrid>
                <a:gridCol w="656392">
                  <a:extLst>
                    <a:ext uri="{9D8B030D-6E8A-4147-A177-3AD203B41FA5}">
                      <a16:colId xmlns:a16="http://schemas.microsoft.com/office/drawing/2014/main" val="2187100337"/>
                    </a:ext>
                  </a:extLst>
                </a:gridCol>
                <a:gridCol w="587450">
                  <a:extLst>
                    <a:ext uri="{9D8B030D-6E8A-4147-A177-3AD203B41FA5}">
                      <a16:colId xmlns:a16="http://schemas.microsoft.com/office/drawing/2014/main" val="3636606938"/>
                    </a:ext>
                  </a:extLst>
                </a:gridCol>
                <a:gridCol w="719162">
                  <a:extLst>
                    <a:ext uri="{9D8B030D-6E8A-4147-A177-3AD203B41FA5}">
                      <a16:colId xmlns:a16="http://schemas.microsoft.com/office/drawing/2014/main" val="754368991"/>
                    </a:ext>
                  </a:extLst>
                </a:gridCol>
                <a:gridCol w="591183">
                  <a:extLst>
                    <a:ext uri="{9D8B030D-6E8A-4147-A177-3AD203B41FA5}">
                      <a16:colId xmlns:a16="http://schemas.microsoft.com/office/drawing/2014/main" val="575829368"/>
                    </a:ext>
                  </a:extLst>
                </a:gridCol>
                <a:gridCol w="713498">
                  <a:extLst>
                    <a:ext uri="{9D8B030D-6E8A-4147-A177-3AD203B41FA5}">
                      <a16:colId xmlns:a16="http://schemas.microsoft.com/office/drawing/2014/main" val="448565017"/>
                    </a:ext>
                  </a:extLst>
                </a:gridCol>
              </a:tblGrid>
              <a:tr h="880356">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84994261"/>
                  </a:ext>
                </a:extLst>
              </a:tr>
              <a:tr h="677427">
                <a:tc>
                  <a:txBody>
                    <a:bodyPr/>
                    <a:lstStyle/>
                    <a:p>
                      <a:pPr marL="0" algn="ctr" defTabSz="914400" rtl="0" eaLnBrk="1" latinLnBrk="0" hangingPunct="1"/>
                      <a:r>
                        <a:rPr lang="he-IL" sz="3600" kern="1200" dirty="0"/>
                        <a:t>צ</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ו</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פ</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י</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ת</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961747483"/>
                  </a:ext>
                </a:extLst>
              </a:tr>
            </a:tbl>
          </a:graphicData>
        </a:graphic>
      </p:graphicFrame>
      <p:sp>
        <p:nvSpPr>
          <p:cNvPr id="8" name="TextBox 7">
            <a:extLst>
              <a:ext uri="{FF2B5EF4-FFF2-40B4-BE49-F238E27FC236}">
                <a16:creationId xmlns:a16="http://schemas.microsoft.com/office/drawing/2014/main" id="{97ECCC4C-D9F9-4332-8D6F-FF1FB2B66528}"/>
              </a:ext>
            </a:extLst>
          </p:cNvPr>
          <p:cNvSpPr txBox="1"/>
          <p:nvPr/>
        </p:nvSpPr>
        <p:spPr>
          <a:xfrm>
            <a:off x="5146985" y="2649643"/>
            <a:ext cx="879330"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200</a:t>
            </a:r>
          </a:p>
        </p:txBody>
      </p:sp>
      <p:sp>
        <p:nvSpPr>
          <p:cNvPr id="9" name="TextBox 8">
            <a:extLst>
              <a:ext uri="{FF2B5EF4-FFF2-40B4-BE49-F238E27FC236}">
                <a16:creationId xmlns:a16="http://schemas.microsoft.com/office/drawing/2014/main" id="{65FC74BE-1650-40F4-BC88-639EFCADE4D5}"/>
              </a:ext>
            </a:extLst>
          </p:cNvPr>
          <p:cNvSpPr txBox="1"/>
          <p:nvPr/>
        </p:nvSpPr>
        <p:spPr>
          <a:xfrm>
            <a:off x="7835802" y="4824147"/>
            <a:ext cx="719846"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90</a:t>
            </a:r>
          </a:p>
        </p:txBody>
      </p:sp>
      <p:sp>
        <p:nvSpPr>
          <p:cNvPr id="10" name="TextBox 9">
            <a:extLst>
              <a:ext uri="{FF2B5EF4-FFF2-40B4-BE49-F238E27FC236}">
                <a16:creationId xmlns:a16="http://schemas.microsoft.com/office/drawing/2014/main" id="{85ADB4DD-BA5D-4E53-8F7F-5D0793D8184F}"/>
              </a:ext>
            </a:extLst>
          </p:cNvPr>
          <p:cNvSpPr txBox="1"/>
          <p:nvPr/>
        </p:nvSpPr>
        <p:spPr>
          <a:xfrm>
            <a:off x="7180760" y="4815505"/>
            <a:ext cx="719846"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6</a:t>
            </a:r>
          </a:p>
        </p:txBody>
      </p:sp>
      <p:sp>
        <p:nvSpPr>
          <p:cNvPr id="11" name="TextBox 10">
            <a:extLst>
              <a:ext uri="{FF2B5EF4-FFF2-40B4-BE49-F238E27FC236}">
                <a16:creationId xmlns:a16="http://schemas.microsoft.com/office/drawing/2014/main" id="{627F7DBB-C1AB-474B-8419-0CDFEE06D2AC}"/>
              </a:ext>
            </a:extLst>
          </p:cNvPr>
          <p:cNvSpPr txBox="1"/>
          <p:nvPr/>
        </p:nvSpPr>
        <p:spPr>
          <a:xfrm>
            <a:off x="-9312" y="5143973"/>
            <a:ext cx="719846" cy="584775"/>
          </a:xfrm>
          <a:prstGeom prst="rect">
            <a:avLst/>
          </a:prstGeom>
          <a:noFill/>
        </p:spPr>
        <p:txBody>
          <a:bodyPr wrap="square" rtlCol="1">
            <a:spAutoFit/>
          </a:bodyPr>
          <a:lstStyle/>
          <a:p>
            <a:pPr algn="ctr" rtl="1"/>
            <a:r>
              <a:rPr lang="he-IL" sz="3200" dirty="0"/>
              <a:t>90</a:t>
            </a:r>
          </a:p>
        </p:txBody>
      </p:sp>
      <p:sp>
        <p:nvSpPr>
          <p:cNvPr id="12" name="TextBox 11">
            <a:extLst>
              <a:ext uri="{FF2B5EF4-FFF2-40B4-BE49-F238E27FC236}">
                <a16:creationId xmlns:a16="http://schemas.microsoft.com/office/drawing/2014/main" id="{C4BEACBC-8D25-4A60-B315-46C2A832B92A}"/>
              </a:ext>
            </a:extLst>
          </p:cNvPr>
          <p:cNvSpPr txBox="1"/>
          <p:nvPr/>
        </p:nvSpPr>
        <p:spPr>
          <a:xfrm>
            <a:off x="146448" y="5087312"/>
            <a:ext cx="1559329" cy="646331"/>
          </a:xfrm>
          <a:prstGeom prst="rect">
            <a:avLst/>
          </a:prstGeom>
          <a:noFill/>
        </p:spPr>
        <p:txBody>
          <a:bodyPr wrap="square" rtlCol="1">
            <a:spAutoFit/>
          </a:bodyPr>
          <a:lstStyle/>
          <a:p>
            <a:pPr algn="ctr" rtl="1"/>
            <a:r>
              <a:rPr lang="he-IL" sz="3600" dirty="0"/>
              <a:t> </a:t>
            </a:r>
            <a:r>
              <a:rPr lang="he-IL" sz="3200" dirty="0"/>
              <a:t>6+</a:t>
            </a:r>
          </a:p>
        </p:txBody>
      </p:sp>
      <p:pic>
        <p:nvPicPr>
          <p:cNvPr id="13" name="Picture 6" descr="דרוריים – ויקיפדיה">
            <a:extLst>
              <a:ext uri="{FF2B5EF4-FFF2-40B4-BE49-F238E27FC236}">
                <a16:creationId xmlns:a16="http://schemas.microsoft.com/office/drawing/2014/main" id="{E2ED4054-4C9E-4797-9EF3-A5DB3DABD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9728" y="2404523"/>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צופיתיים – ויקיפדיה">
            <a:extLst>
              <a:ext uri="{FF2B5EF4-FFF2-40B4-BE49-F238E27FC236}">
                <a16:creationId xmlns:a16="http://schemas.microsoft.com/office/drawing/2014/main" id="{171F7452-175D-4134-8A61-327E5ED1C4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0754" y="4682711"/>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A2AEF03-0D1C-4427-87B1-108F34618A1D}"/>
              </a:ext>
            </a:extLst>
          </p:cNvPr>
          <p:cNvSpPr txBox="1"/>
          <p:nvPr/>
        </p:nvSpPr>
        <p:spPr>
          <a:xfrm>
            <a:off x="6741095" y="2641227"/>
            <a:ext cx="879330"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200</a:t>
            </a:r>
          </a:p>
        </p:txBody>
      </p:sp>
      <p:sp>
        <p:nvSpPr>
          <p:cNvPr id="16" name="TextBox 15">
            <a:extLst>
              <a:ext uri="{FF2B5EF4-FFF2-40B4-BE49-F238E27FC236}">
                <a16:creationId xmlns:a16="http://schemas.microsoft.com/office/drawing/2014/main" id="{0CF744D6-A411-4E34-A044-CB3D7DF7A91D}"/>
              </a:ext>
            </a:extLst>
          </p:cNvPr>
          <p:cNvSpPr txBox="1"/>
          <p:nvPr/>
        </p:nvSpPr>
        <p:spPr>
          <a:xfrm>
            <a:off x="6026315" y="2641227"/>
            <a:ext cx="719846"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6</a:t>
            </a:r>
          </a:p>
        </p:txBody>
      </p:sp>
      <p:sp>
        <p:nvSpPr>
          <p:cNvPr id="17" name="TextBox 16">
            <a:extLst>
              <a:ext uri="{FF2B5EF4-FFF2-40B4-BE49-F238E27FC236}">
                <a16:creationId xmlns:a16="http://schemas.microsoft.com/office/drawing/2014/main" id="{542DF58C-B293-41DD-AB67-B473A849776C}"/>
              </a:ext>
            </a:extLst>
          </p:cNvPr>
          <p:cNvSpPr txBox="1"/>
          <p:nvPr/>
        </p:nvSpPr>
        <p:spPr>
          <a:xfrm>
            <a:off x="350611" y="2869423"/>
            <a:ext cx="1526513" cy="646331"/>
          </a:xfrm>
          <a:prstGeom prst="rect">
            <a:avLst/>
          </a:prstGeom>
          <a:noFill/>
        </p:spPr>
        <p:txBody>
          <a:bodyPr wrap="square" rtlCol="1">
            <a:spAutoFit/>
          </a:bodyPr>
          <a:lstStyle/>
          <a:p>
            <a:pPr algn="ctr" rtl="1"/>
            <a:r>
              <a:rPr lang="he-IL" sz="3600" dirty="0"/>
              <a:t> </a:t>
            </a:r>
            <a:r>
              <a:rPr lang="he-IL" sz="2800" dirty="0"/>
              <a:t>200 +</a:t>
            </a:r>
          </a:p>
        </p:txBody>
      </p:sp>
      <p:sp>
        <p:nvSpPr>
          <p:cNvPr id="18" name="TextBox 17">
            <a:extLst>
              <a:ext uri="{FF2B5EF4-FFF2-40B4-BE49-F238E27FC236}">
                <a16:creationId xmlns:a16="http://schemas.microsoft.com/office/drawing/2014/main" id="{8D53E652-485B-4363-A662-41FA29C0FAB8}"/>
              </a:ext>
            </a:extLst>
          </p:cNvPr>
          <p:cNvSpPr txBox="1"/>
          <p:nvPr/>
        </p:nvSpPr>
        <p:spPr>
          <a:xfrm>
            <a:off x="1282804" y="2937108"/>
            <a:ext cx="1118281" cy="584775"/>
          </a:xfrm>
          <a:prstGeom prst="rect">
            <a:avLst/>
          </a:prstGeom>
          <a:noFill/>
        </p:spPr>
        <p:txBody>
          <a:bodyPr wrap="square" rtlCol="1">
            <a:spAutoFit/>
          </a:bodyPr>
          <a:lstStyle/>
          <a:p>
            <a:pPr algn="ctr" rtl="1"/>
            <a:r>
              <a:rPr lang="he-IL" sz="3200" dirty="0"/>
              <a:t> 6 +</a:t>
            </a:r>
          </a:p>
        </p:txBody>
      </p:sp>
      <p:sp>
        <p:nvSpPr>
          <p:cNvPr id="19" name="TextBox 18">
            <a:extLst>
              <a:ext uri="{FF2B5EF4-FFF2-40B4-BE49-F238E27FC236}">
                <a16:creationId xmlns:a16="http://schemas.microsoft.com/office/drawing/2014/main" id="{FC51B485-4603-4FD7-87F2-C508ABA0C374}"/>
              </a:ext>
            </a:extLst>
          </p:cNvPr>
          <p:cNvSpPr txBox="1"/>
          <p:nvPr/>
        </p:nvSpPr>
        <p:spPr>
          <a:xfrm>
            <a:off x="1956291" y="2972808"/>
            <a:ext cx="1483663" cy="523220"/>
          </a:xfrm>
          <a:prstGeom prst="rect">
            <a:avLst/>
          </a:prstGeom>
          <a:noFill/>
        </p:spPr>
        <p:txBody>
          <a:bodyPr wrap="square" rtlCol="1">
            <a:spAutoFit/>
          </a:bodyPr>
          <a:lstStyle/>
          <a:p>
            <a:pPr algn="ctr" rtl="1"/>
            <a:r>
              <a:rPr lang="he-IL" sz="2800" dirty="0"/>
              <a:t> 200 +</a:t>
            </a:r>
          </a:p>
        </p:txBody>
      </p:sp>
      <p:sp>
        <p:nvSpPr>
          <p:cNvPr id="20" name="TextBox 19">
            <a:extLst>
              <a:ext uri="{FF2B5EF4-FFF2-40B4-BE49-F238E27FC236}">
                <a16:creationId xmlns:a16="http://schemas.microsoft.com/office/drawing/2014/main" id="{40162CCA-7339-492D-9B16-BBF96B0A0C03}"/>
              </a:ext>
            </a:extLst>
          </p:cNvPr>
          <p:cNvSpPr txBox="1"/>
          <p:nvPr/>
        </p:nvSpPr>
        <p:spPr>
          <a:xfrm>
            <a:off x="0" y="2882912"/>
            <a:ext cx="767953" cy="646331"/>
          </a:xfrm>
          <a:prstGeom prst="rect">
            <a:avLst/>
          </a:prstGeom>
          <a:noFill/>
        </p:spPr>
        <p:txBody>
          <a:bodyPr wrap="square" rtlCol="1">
            <a:spAutoFit/>
          </a:bodyPr>
          <a:lstStyle/>
          <a:p>
            <a:pPr algn="r" rtl="1"/>
            <a:r>
              <a:rPr lang="he-IL" sz="3600" dirty="0"/>
              <a:t> </a:t>
            </a:r>
            <a:r>
              <a:rPr lang="he-IL" sz="3200" dirty="0"/>
              <a:t>4</a:t>
            </a:r>
          </a:p>
        </p:txBody>
      </p:sp>
      <p:sp>
        <p:nvSpPr>
          <p:cNvPr id="21" name="TextBox 20">
            <a:extLst>
              <a:ext uri="{FF2B5EF4-FFF2-40B4-BE49-F238E27FC236}">
                <a16:creationId xmlns:a16="http://schemas.microsoft.com/office/drawing/2014/main" id="{A34DB79E-DC0F-4DBE-8D78-C6CA1D7D515A}"/>
              </a:ext>
            </a:extLst>
          </p:cNvPr>
          <p:cNvSpPr txBox="1"/>
          <p:nvPr/>
        </p:nvSpPr>
        <p:spPr>
          <a:xfrm>
            <a:off x="3032203" y="2930980"/>
            <a:ext cx="1483663" cy="584775"/>
          </a:xfrm>
          <a:prstGeom prst="rect">
            <a:avLst/>
          </a:prstGeom>
          <a:noFill/>
        </p:spPr>
        <p:txBody>
          <a:bodyPr wrap="square" rtlCol="1">
            <a:spAutoFit/>
          </a:bodyPr>
          <a:lstStyle/>
          <a:p>
            <a:pPr algn="ctr" rtl="1"/>
            <a:r>
              <a:rPr lang="he-IL" sz="2800" dirty="0"/>
              <a:t> </a:t>
            </a:r>
            <a:r>
              <a:rPr lang="he-IL" sz="3200" dirty="0"/>
              <a:t>410 =</a:t>
            </a:r>
          </a:p>
        </p:txBody>
      </p:sp>
      <p:sp>
        <p:nvSpPr>
          <p:cNvPr id="22" name="TextBox 21">
            <a:extLst>
              <a:ext uri="{FF2B5EF4-FFF2-40B4-BE49-F238E27FC236}">
                <a16:creationId xmlns:a16="http://schemas.microsoft.com/office/drawing/2014/main" id="{F3BFA00A-0043-41F0-8C1D-7ED8AFAF86D8}"/>
              </a:ext>
            </a:extLst>
          </p:cNvPr>
          <p:cNvSpPr txBox="1"/>
          <p:nvPr/>
        </p:nvSpPr>
        <p:spPr>
          <a:xfrm>
            <a:off x="6532742" y="4849313"/>
            <a:ext cx="719846"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80</a:t>
            </a:r>
          </a:p>
        </p:txBody>
      </p:sp>
      <p:sp>
        <p:nvSpPr>
          <p:cNvPr id="23" name="TextBox 22">
            <a:extLst>
              <a:ext uri="{FF2B5EF4-FFF2-40B4-BE49-F238E27FC236}">
                <a16:creationId xmlns:a16="http://schemas.microsoft.com/office/drawing/2014/main" id="{13453E5E-F680-4CA9-9887-6D49DE362A66}"/>
              </a:ext>
            </a:extLst>
          </p:cNvPr>
          <p:cNvSpPr txBox="1"/>
          <p:nvPr/>
        </p:nvSpPr>
        <p:spPr>
          <a:xfrm>
            <a:off x="964735" y="5138671"/>
            <a:ext cx="1275067" cy="584775"/>
          </a:xfrm>
          <a:prstGeom prst="rect">
            <a:avLst/>
          </a:prstGeom>
          <a:noFill/>
        </p:spPr>
        <p:txBody>
          <a:bodyPr wrap="square" rtlCol="1">
            <a:spAutoFit/>
          </a:bodyPr>
          <a:lstStyle/>
          <a:p>
            <a:pPr algn="ctr" rtl="1"/>
            <a:r>
              <a:rPr lang="he-IL" sz="3200" dirty="0"/>
              <a:t>  80+</a:t>
            </a:r>
          </a:p>
        </p:txBody>
      </p:sp>
      <p:sp>
        <p:nvSpPr>
          <p:cNvPr id="24" name="TextBox 23">
            <a:extLst>
              <a:ext uri="{FF2B5EF4-FFF2-40B4-BE49-F238E27FC236}">
                <a16:creationId xmlns:a16="http://schemas.microsoft.com/office/drawing/2014/main" id="{B7B3A58A-DC55-4728-89A5-A2ED3F2EC8D8}"/>
              </a:ext>
            </a:extLst>
          </p:cNvPr>
          <p:cNvSpPr txBox="1"/>
          <p:nvPr/>
        </p:nvSpPr>
        <p:spPr>
          <a:xfrm>
            <a:off x="1703709" y="5146624"/>
            <a:ext cx="1275067" cy="584775"/>
          </a:xfrm>
          <a:prstGeom prst="rect">
            <a:avLst/>
          </a:prstGeom>
          <a:noFill/>
        </p:spPr>
        <p:txBody>
          <a:bodyPr wrap="square" rtlCol="1">
            <a:spAutoFit/>
          </a:bodyPr>
          <a:lstStyle/>
          <a:p>
            <a:pPr algn="ctr" rtl="1"/>
            <a:r>
              <a:rPr lang="he-IL" sz="3200" dirty="0"/>
              <a:t>  10+</a:t>
            </a:r>
          </a:p>
        </p:txBody>
      </p:sp>
      <p:sp>
        <p:nvSpPr>
          <p:cNvPr id="25" name="TextBox 24">
            <a:extLst>
              <a:ext uri="{FF2B5EF4-FFF2-40B4-BE49-F238E27FC236}">
                <a16:creationId xmlns:a16="http://schemas.microsoft.com/office/drawing/2014/main" id="{32427F53-273D-4ECA-9A29-DABA50575DC6}"/>
              </a:ext>
            </a:extLst>
          </p:cNvPr>
          <p:cNvSpPr txBox="1"/>
          <p:nvPr/>
        </p:nvSpPr>
        <p:spPr>
          <a:xfrm>
            <a:off x="5841415" y="4832070"/>
            <a:ext cx="719846"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10</a:t>
            </a:r>
          </a:p>
        </p:txBody>
      </p:sp>
      <p:sp>
        <p:nvSpPr>
          <p:cNvPr id="26" name="TextBox 25">
            <a:extLst>
              <a:ext uri="{FF2B5EF4-FFF2-40B4-BE49-F238E27FC236}">
                <a16:creationId xmlns:a16="http://schemas.microsoft.com/office/drawing/2014/main" id="{AC994EC4-E7A1-4FAA-83EB-CDF5160B01FD}"/>
              </a:ext>
            </a:extLst>
          </p:cNvPr>
          <p:cNvSpPr txBox="1"/>
          <p:nvPr/>
        </p:nvSpPr>
        <p:spPr>
          <a:xfrm>
            <a:off x="5058634" y="4832070"/>
            <a:ext cx="955698" cy="646331"/>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400</a:t>
            </a:r>
          </a:p>
        </p:txBody>
      </p:sp>
      <p:sp>
        <p:nvSpPr>
          <p:cNvPr id="27" name="TextBox 26">
            <a:extLst>
              <a:ext uri="{FF2B5EF4-FFF2-40B4-BE49-F238E27FC236}">
                <a16:creationId xmlns:a16="http://schemas.microsoft.com/office/drawing/2014/main" id="{6BE8BEF6-B295-4D11-9C94-5055FEE16726}"/>
              </a:ext>
            </a:extLst>
          </p:cNvPr>
          <p:cNvSpPr txBox="1"/>
          <p:nvPr/>
        </p:nvSpPr>
        <p:spPr>
          <a:xfrm>
            <a:off x="2421995" y="4582022"/>
            <a:ext cx="1275067" cy="1138773"/>
          </a:xfrm>
          <a:prstGeom prst="rect">
            <a:avLst/>
          </a:prstGeom>
          <a:noFill/>
        </p:spPr>
        <p:txBody>
          <a:bodyPr wrap="square" rtlCol="1">
            <a:spAutoFit/>
          </a:bodyPr>
          <a:lstStyle/>
          <a:p>
            <a:pPr algn="ctr" rtl="1"/>
            <a:r>
              <a:rPr lang="he-IL" sz="3600" dirty="0"/>
              <a:t>  </a:t>
            </a:r>
            <a:r>
              <a:rPr lang="he-IL" sz="3200" dirty="0"/>
              <a:t>400+</a:t>
            </a:r>
          </a:p>
        </p:txBody>
      </p:sp>
      <p:sp>
        <p:nvSpPr>
          <p:cNvPr id="28" name="TextBox 27">
            <a:extLst>
              <a:ext uri="{FF2B5EF4-FFF2-40B4-BE49-F238E27FC236}">
                <a16:creationId xmlns:a16="http://schemas.microsoft.com/office/drawing/2014/main" id="{044B9340-ED02-48CE-B76C-91DE051FA1F1}"/>
              </a:ext>
            </a:extLst>
          </p:cNvPr>
          <p:cNvSpPr txBox="1"/>
          <p:nvPr/>
        </p:nvSpPr>
        <p:spPr>
          <a:xfrm>
            <a:off x="3440115" y="4582022"/>
            <a:ext cx="1275067" cy="1138773"/>
          </a:xfrm>
          <a:prstGeom prst="rect">
            <a:avLst/>
          </a:prstGeom>
          <a:noFill/>
        </p:spPr>
        <p:txBody>
          <a:bodyPr wrap="square" rtlCol="1">
            <a:spAutoFit/>
          </a:bodyPr>
          <a:lstStyle/>
          <a:p>
            <a:pPr algn="ctr" rtl="1"/>
            <a:r>
              <a:rPr lang="he-IL" sz="3600" dirty="0"/>
              <a:t>  </a:t>
            </a:r>
            <a:r>
              <a:rPr lang="he-IL" sz="3200" dirty="0"/>
              <a:t>586=</a:t>
            </a:r>
          </a:p>
        </p:txBody>
      </p:sp>
      <p:sp>
        <p:nvSpPr>
          <p:cNvPr id="29" name="כותרת 28">
            <a:extLst>
              <a:ext uri="{FF2B5EF4-FFF2-40B4-BE49-F238E27FC236}">
                <a16:creationId xmlns:a16="http://schemas.microsoft.com/office/drawing/2014/main" id="{CDEA2112-ED56-40BE-8E95-CE8AEE2BFB22}"/>
              </a:ext>
            </a:extLst>
          </p:cNvPr>
          <p:cNvSpPr txBox="1">
            <a:spLocks noGrp="1"/>
          </p:cNvSpPr>
          <p:nvPr>
            <p:ph type="title"/>
          </p:nvPr>
        </p:nvSpPr>
        <p:spPr>
          <a:xfrm>
            <a:off x="1436954" y="1273291"/>
            <a:ext cx="10515600" cy="590931"/>
          </a:xfrm>
          <a:prstGeom prst="rect">
            <a:avLst/>
          </a:prstGeom>
          <a:noFill/>
        </p:spPr>
        <p:txBody>
          <a:bodyPr wrap="square" rtlCol="1">
            <a:spAutoFit/>
          </a:bodyPr>
          <a:lstStyle/>
          <a:p>
            <a:r>
              <a:rPr lang="he-IL" sz="3400" dirty="0">
                <a:latin typeface="Calibri" panose="020F0502020204030204" pitchFamily="34" charset="0"/>
                <a:cs typeface="Calibri" panose="020F0502020204030204" pitchFamily="34" charset="0"/>
              </a:rPr>
              <a:t>חשבו את הערך המספרי של שמות הציפורים הבאות:</a:t>
            </a:r>
            <a:r>
              <a:rPr lang="he-IL" sz="3600" dirty="0"/>
              <a:t> </a:t>
            </a:r>
          </a:p>
        </p:txBody>
      </p:sp>
      <p:sp>
        <p:nvSpPr>
          <p:cNvPr id="30" name="Title 3">
            <a:extLst>
              <a:ext uri="{FF2B5EF4-FFF2-40B4-BE49-F238E27FC236}">
                <a16:creationId xmlns:a16="http://schemas.microsoft.com/office/drawing/2014/main" id="{BF4AEE97-C4E3-410B-8E89-CCCA65FAAD62}"/>
              </a:ext>
            </a:extLst>
          </p:cNvPr>
          <p:cNvSpPr txBox="1">
            <a:spLocks/>
          </p:cNvSpPr>
          <p:nvPr/>
        </p:nvSpPr>
        <p:spPr>
          <a:xfrm>
            <a:off x="9857983" y="486584"/>
            <a:ext cx="2071295" cy="941384"/>
          </a:xfrm>
          <a:prstGeom prst="rect">
            <a:avLst/>
          </a:prstGeom>
        </p:spPr>
        <p:txBody>
          <a:bodyPr vert="horz" lIns="91440" tIns="45720" rIns="91440" bIns="45720" rtlCol="0" anchor="ctr">
            <a:normAutofit fontScale="85000" lnSpcReduction="20000"/>
          </a:bodyPr>
          <a:lstStyle>
            <a:lvl1pPr algn="r" defTabSz="914400" rtl="1" eaLnBrk="1" latinLnBrk="0" hangingPunct="1">
              <a:lnSpc>
                <a:spcPct val="90000"/>
              </a:lnSpc>
              <a:spcBef>
                <a:spcPts val="800"/>
              </a:spcBef>
              <a:spcAft>
                <a:spcPts val="0"/>
              </a:spcAft>
              <a:buNone/>
              <a:defRPr sz="44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r>
              <a:rPr lang="he-IL" dirty="0"/>
              <a:t>תרגול</a:t>
            </a:r>
            <a:br>
              <a:rPr lang="he-IL" dirty="0"/>
            </a:br>
            <a:endParaRPr lang="en-IL" dirty="0"/>
          </a:p>
        </p:txBody>
      </p:sp>
    </p:spTree>
    <p:extLst>
      <p:ext uri="{BB962C8B-B14F-4D97-AF65-F5344CB8AC3E}">
        <p14:creationId xmlns:p14="http://schemas.microsoft.com/office/powerpoint/2010/main" val="196263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1E708DC2-C49D-4BA5-B008-F9407B3FA2D1}"/>
              </a:ext>
            </a:extLst>
          </p:cNvPr>
          <p:cNvSpPr>
            <a:spLocks noGrp="1"/>
          </p:cNvSpPr>
          <p:nvPr>
            <p:ph type="title"/>
          </p:nvPr>
        </p:nvSpPr>
        <p:spPr>
          <a:xfrm>
            <a:off x="2964263" y="663126"/>
            <a:ext cx="8280000" cy="720000"/>
          </a:xfrm>
        </p:spPr>
        <p:txBody>
          <a:bodyPr>
            <a:normAutofit/>
          </a:bodyPr>
          <a:lstStyle/>
          <a:p>
            <a:r>
              <a:rPr lang="he-IL" dirty="0"/>
              <a:t>סדר האותיות במילה</a:t>
            </a:r>
          </a:p>
        </p:txBody>
      </p:sp>
      <p:sp>
        <p:nvSpPr>
          <p:cNvPr id="4" name="TextBox 3">
            <a:extLst>
              <a:ext uri="{FF2B5EF4-FFF2-40B4-BE49-F238E27FC236}">
                <a16:creationId xmlns:a16="http://schemas.microsoft.com/office/drawing/2014/main" id="{EDEAF898-B633-4A0B-810B-9FE234176277}"/>
              </a:ext>
            </a:extLst>
          </p:cNvPr>
          <p:cNvSpPr txBox="1"/>
          <p:nvPr/>
        </p:nvSpPr>
        <p:spPr>
          <a:xfrm>
            <a:off x="2972334" y="1795464"/>
            <a:ext cx="8634413" cy="646331"/>
          </a:xfrm>
          <a:prstGeom prst="rect">
            <a:avLst/>
          </a:prstGeom>
          <a:noFill/>
        </p:spPr>
        <p:txBody>
          <a:bodyPr wrap="square" rtlCol="1">
            <a:spAutoFit/>
          </a:bodyPr>
          <a:lstStyle/>
          <a:p>
            <a:r>
              <a:rPr lang="he-IL" sz="3600" dirty="0">
                <a:latin typeface="Calibri" panose="020F0502020204030204" pitchFamily="34" charset="0"/>
                <a:cs typeface="Calibri" panose="020F0502020204030204" pitchFamily="34" charset="0"/>
              </a:rPr>
              <a:t>מצאו את הערך המספרי של המילים:  רשע   עשר</a:t>
            </a:r>
          </a:p>
        </p:txBody>
      </p:sp>
      <p:graphicFrame>
        <p:nvGraphicFramePr>
          <p:cNvPr id="5" name="טבלה 4">
            <a:extLst>
              <a:ext uri="{FF2B5EF4-FFF2-40B4-BE49-F238E27FC236}">
                <a16:creationId xmlns:a16="http://schemas.microsoft.com/office/drawing/2014/main" id="{B7484499-8EEF-41DC-93DE-EA85170DFBD4}"/>
              </a:ext>
            </a:extLst>
          </p:cNvPr>
          <p:cNvGraphicFramePr>
            <a:graphicFrameLocks noGrp="1"/>
          </p:cNvGraphicFramePr>
          <p:nvPr>
            <p:extLst>
              <p:ext uri="{D42A27DB-BD31-4B8C-83A1-F6EECF244321}">
                <p14:modId xmlns:p14="http://schemas.microsoft.com/office/powerpoint/2010/main" val="2110749444"/>
              </p:ext>
            </p:extLst>
          </p:nvPr>
        </p:nvGraphicFramePr>
        <p:xfrm>
          <a:off x="7652025" y="2667389"/>
          <a:ext cx="2663022" cy="1404924"/>
        </p:xfrm>
        <a:graphic>
          <a:graphicData uri="http://schemas.openxmlformats.org/drawingml/2006/table">
            <a:tbl>
              <a:tblPr rtl="1" firstRow="1" bandRow="1">
                <a:tableStyleId>{93296810-A885-4BE3-A3E7-6D5BEEA58F35}</a:tableStyleId>
              </a:tblPr>
              <a:tblGrid>
                <a:gridCol w="1021319">
                  <a:extLst>
                    <a:ext uri="{9D8B030D-6E8A-4147-A177-3AD203B41FA5}">
                      <a16:colId xmlns:a16="http://schemas.microsoft.com/office/drawing/2014/main" val="2187100337"/>
                    </a:ext>
                  </a:extLst>
                </a:gridCol>
                <a:gridCol w="911194">
                  <a:extLst>
                    <a:ext uri="{9D8B030D-6E8A-4147-A177-3AD203B41FA5}">
                      <a16:colId xmlns:a16="http://schemas.microsoft.com/office/drawing/2014/main" val="3636606938"/>
                    </a:ext>
                  </a:extLst>
                </a:gridCol>
                <a:gridCol w="730509">
                  <a:extLst>
                    <a:ext uri="{9D8B030D-6E8A-4147-A177-3AD203B41FA5}">
                      <a16:colId xmlns:a16="http://schemas.microsoft.com/office/drawing/2014/main" val="754368991"/>
                    </a:ext>
                  </a:extLst>
                </a:gridCol>
              </a:tblGrid>
              <a:tr h="764844">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84994261"/>
                  </a:ext>
                </a:extLst>
              </a:tr>
              <a:tr h="630182">
                <a:tc>
                  <a:txBody>
                    <a:bodyPr/>
                    <a:lstStyle/>
                    <a:p>
                      <a:pPr marL="0" algn="ctr" defTabSz="914400" rtl="0" eaLnBrk="1" latinLnBrk="0" hangingPunct="1"/>
                      <a:r>
                        <a:rPr lang="he-IL" sz="3600" kern="1200" dirty="0"/>
                        <a:t>ר</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ש</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ע</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961747483"/>
                  </a:ext>
                </a:extLst>
              </a:tr>
            </a:tbl>
          </a:graphicData>
        </a:graphic>
      </p:graphicFrame>
      <p:graphicFrame>
        <p:nvGraphicFramePr>
          <p:cNvPr id="6" name="טבלה 5">
            <a:extLst>
              <a:ext uri="{FF2B5EF4-FFF2-40B4-BE49-F238E27FC236}">
                <a16:creationId xmlns:a16="http://schemas.microsoft.com/office/drawing/2014/main" id="{F0F3E8D6-03FD-43ED-87E3-0080042C0135}"/>
              </a:ext>
            </a:extLst>
          </p:cNvPr>
          <p:cNvGraphicFramePr>
            <a:graphicFrameLocks noGrp="1"/>
          </p:cNvGraphicFramePr>
          <p:nvPr>
            <p:extLst>
              <p:ext uri="{D42A27DB-BD31-4B8C-83A1-F6EECF244321}">
                <p14:modId xmlns:p14="http://schemas.microsoft.com/office/powerpoint/2010/main" val="4069750574"/>
              </p:ext>
            </p:extLst>
          </p:nvPr>
        </p:nvGraphicFramePr>
        <p:xfrm>
          <a:off x="2329656" y="2688492"/>
          <a:ext cx="2663022" cy="1404924"/>
        </p:xfrm>
        <a:graphic>
          <a:graphicData uri="http://schemas.openxmlformats.org/drawingml/2006/table">
            <a:tbl>
              <a:tblPr rtl="1" firstRow="1" bandRow="1">
                <a:tableStyleId>{93296810-A885-4BE3-A3E7-6D5BEEA58F35}</a:tableStyleId>
              </a:tblPr>
              <a:tblGrid>
                <a:gridCol w="869548">
                  <a:extLst>
                    <a:ext uri="{9D8B030D-6E8A-4147-A177-3AD203B41FA5}">
                      <a16:colId xmlns:a16="http://schemas.microsoft.com/office/drawing/2014/main" val="2187100337"/>
                    </a:ext>
                  </a:extLst>
                </a:gridCol>
                <a:gridCol w="905800">
                  <a:extLst>
                    <a:ext uri="{9D8B030D-6E8A-4147-A177-3AD203B41FA5}">
                      <a16:colId xmlns:a16="http://schemas.microsoft.com/office/drawing/2014/main" val="3636606938"/>
                    </a:ext>
                  </a:extLst>
                </a:gridCol>
                <a:gridCol w="887674">
                  <a:extLst>
                    <a:ext uri="{9D8B030D-6E8A-4147-A177-3AD203B41FA5}">
                      <a16:colId xmlns:a16="http://schemas.microsoft.com/office/drawing/2014/main" val="754368991"/>
                    </a:ext>
                  </a:extLst>
                </a:gridCol>
              </a:tblGrid>
              <a:tr h="764844">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84994261"/>
                  </a:ext>
                </a:extLst>
              </a:tr>
              <a:tr h="630182">
                <a:tc>
                  <a:txBody>
                    <a:bodyPr/>
                    <a:lstStyle/>
                    <a:p>
                      <a:pPr marL="0" algn="ctr" defTabSz="914400" rtl="0" eaLnBrk="1" latinLnBrk="0" hangingPunct="1"/>
                      <a:r>
                        <a:rPr lang="he-IL" sz="3600" kern="1200" dirty="0"/>
                        <a:t>ע</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ש</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he-IL" sz="3600" kern="1200" dirty="0"/>
                        <a:t>ר</a:t>
                      </a:r>
                      <a:endParaRPr lang="he-IL" sz="3600" kern="1200" dirty="0">
                        <a:solidFill>
                          <a:schemeClr val="tx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961747483"/>
                  </a:ext>
                </a:extLst>
              </a:tr>
            </a:tbl>
          </a:graphicData>
        </a:graphic>
      </p:graphicFrame>
      <p:pic>
        <p:nvPicPr>
          <p:cNvPr id="4098" name="Picture 2" descr="Watch Tv Gierich Funny - Free image on Pixabay">
            <a:extLst>
              <a:ext uri="{FF2B5EF4-FFF2-40B4-BE49-F238E27FC236}">
                <a16:creationId xmlns:a16="http://schemas.microsoft.com/office/drawing/2014/main" id="{0987EB58-6F38-45CA-9CB2-5AD38C96DA6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205653" y="2441796"/>
            <a:ext cx="1273937" cy="185611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בתמונה וקטורית מבריק מס עשר | וקטורים לשימוש ציבורי">
            <a:extLst>
              <a:ext uri="{FF2B5EF4-FFF2-40B4-BE49-F238E27FC236}">
                <a16:creationId xmlns:a16="http://schemas.microsoft.com/office/drawing/2014/main" id="{3AAD6B98-CD59-47BF-AF57-8BA3559C843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94908" y="2858395"/>
            <a:ext cx="1394188" cy="1141210"/>
          </a:xfrm>
          <a:prstGeom prst="rect">
            <a:avLst/>
          </a:prstGeom>
          <a:noFill/>
          <a:extLst>
            <a:ext uri="{909E8E84-426E-40DD-AFC4-6F175D3DCCD1}">
              <a14:hiddenFill xmlns:a14="http://schemas.microsoft.com/office/drawing/2010/main">
                <a:solidFill>
                  <a:srgbClr val="FFFFFF"/>
                </a:solidFill>
              </a14:hiddenFill>
            </a:ext>
          </a:extLst>
        </p:spPr>
      </p:pic>
      <p:pic>
        <p:nvPicPr>
          <p:cNvPr id="23" name="1min_final" descr="1min_final">
            <a:hlinkClick r:id="" action="ppaction://media"/>
            <a:extLst>
              <a:ext uri="{FF2B5EF4-FFF2-40B4-BE49-F238E27FC236}">
                <a16:creationId xmlns:a16="http://schemas.microsoft.com/office/drawing/2014/main" id="{090A54EC-FB94-4564-A357-C9341D680AF5}"/>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77268" y="157395"/>
            <a:ext cx="1664232" cy="546196"/>
          </a:xfrm>
          <a:prstGeom prst="rect">
            <a:avLst/>
          </a:prstGeom>
        </p:spPr>
      </p:pic>
    </p:spTree>
    <p:extLst>
      <p:ext uri="{BB962C8B-B14F-4D97-AF65-F5344CB8AC3E}">
        <p14:creationId xmlns:p14="http://schemas.microsoft.com/office/powerpoint/2010/main" val="1682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480"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3"/>
                </p:tgtEl>
              </p:cMediaNode>
            </p:video>
          </p:childTnLst>
        </p:cTn>
      </p:par>
    </p:tnLst>
  </p:timing>
</p:sld>
</file>

<file path=ppt/theme/theme1.xml><?xml version="1.0" encoding="utf-8"?>
<a:theme xmlns:a="http://schemas.openxmlformats.org/drawingml/2006/main" name="Office Theme">
  <a:themeElements>
    <a:clrScheme name="התאמה אישית 1">
      <a:dk1>
        <a:srgbClr val="424242"/>
      </a:dk1>
      <a:lt1>
        <a:srgbClr val="FFFFFF"/>
      </a:lt1>
      <a:dk2>
        <a:srgbClr val="5E5E5E"/>
      </a:dk2>
      <a:lt2>
        <a:srgbClr val="E7E6E6"/>
      </a:lt2>
      <a:accent1>
        <a:srgbClr val="1152C9"/>
      </a:accent1>
      <a:accent2>
        <a:srgbClr val="FB2265"/>
      </a:accent2>
      <a:accent3>
        <a:srgbClr val="FEC100"/>
      </a:accent3>
      <a:accent4>
        <a:srgbClr val="9D9E9D"/>
      </a:accent4>
      <a:accent5>
        <a:srgbClr val="67B2FF"/>
      </a:accent5>
      <a:accent6>
        <a:srgbClr val="FF82A5"/>
      </a:accent6>
      <a:hlink>
        <a:srgbClr val="1152C9"/>
      </a:hlink>
      <a:folHlink>
        <a:srgbClr val="7030A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התאמה אישית 1">
    <a:dk1>
      <a:srgbClr val="424242"/>
    </a:dk1>
    <a:lt1>
      <a:srgbClr val="FFFFFF"/>
    </a:lt1>
    <a:dk2>
      <a:srgbClr val="5E5E5E"/>
    </a:dk2>
    <a:lt2>
      <a:srgbClr val="E7E6E6"/>
    </a:lt2>
    <a:accent1>
      <a:srgbClr val="1152C9"/>
    </a:accent1>
    <a:accent2>
      <a:srgbClr val="FB2265"/>
    </a:accent2>
    <a:accent3>
      <a:srgbClr val="FEC100"/>
    </a:accent3>
    <a:accent4>
      <a:srgbClr val="9D9E9D"/>
    </a:accent4>
    <a:accent5>
      <a:srgbClr val="67B2FF"/>
    </a:accent5>
    <a:accent6>
      <a:srgbClr val="FF82A5"/>
    </a:accent6>
    <a:hlink>
      <a:srgbClr val="1152C9"/>
    </a:hlink>
    <a:folHlink>
      <a:srgbClr val="7030A0"/>
    </a:folHlink>
  </a:clrScheme>
</a:themeOverride>
</file>

<file path=docProps/app.xml><?xml version="1.0" encoding="utf-8"?>
<Properties xmlns="http://schemas.openxmlformats.org/officeDocument/2006/extended-properties" xmlns:vt="http://schemas.openxmlformats.org/officeDocument/2006/docPropsVTypes">
  <Template/>
  <TotalTime>1998</TotalTime>
  <Words>2576</Words>
  <Application>Microsoft Office PowerPoint</Application>
  <PresentationFormat>מסך רחב</PresentationFormat>
  <Paragraphs>559</Paragraphs>
  <Slides>27</Slides>
  <Notes>26</Notes>
  <HiddenSlides>0</HiddenSlides>
  <MMClips>5</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27</vt:i4>
      </vt:variant>
    </vt:vector>
  </HeadingPairs>
  <TitlesOfParts>
    <vt:vector size="35" baseType="lpstr">
      <vt:lpstr>Alef</vt:lpstr>
      <vt:lpstr>Arial</vt:lpstr>
      <vt:lpstr>Calibri</vt:lpstr>
      <vt:lpstr>Cambria Math</vt:lpstr>
      <vt:lpstr>Guttman Yad-Brush</vt:lpstr>
      <vt:lpstr>Times New Roman</vt:lpstr>
      <vt:lpstr>Wingdings</vt:lpstr>
      <vt:lpstr>Office Theme</vt:lpstr>
      <vt:lpstr>מצגת של PowerPoint‏</vt:lpstr>
      <vt:lpstr>מה נלמד היום?</vt:lpstr>
      <vt:lpstr>מה להביא לשיעור?</vt:lpstr>
      <vt:lpstr>מה אנחנו כבר יודעים?</vt:lpstr>
      <vt:lpstr>מה אנחנו כבר יודעים?</vt:lpstr>
      <vt:lpstr>ערכים מספריים של מילים</vt:lpstr>
      <vt:lpstr>חשבו את הערך המספרי של שמות הציפורים הבאות: </vt:lpstr>
      <vt:lpstr>חשבו את הערך המספרי של שמות הציפורים הבאות: </vt:lpstr>
      <vt:lpstr>סדר האותיות במילה</vt:lpstr>
      <vt:lpstr>סדר האותיות במילה</vt:lpstr>
      <vt:lpstr>תרגול</vt:lpstr>
      <vt:lpstr>תרגול</vt:lpstr>
      <vt:lpstr>פתרון</vt:lpstr>
      <vt:lpstr>מצגת של PowerPoint‏</vt:lpstr>
      <vt:lpstr>צירופי אותיות לכתיבת מספרים</vt:lpstr>
      <vt:lpstr>צירופי אותיות לכתיבת מספרים</vt:lpstr>
      <vt:lpstr>מצגת של PowerPoint‏</vt:lpstr>
      <vt:lpstr>מצגת של PowerPoint‏</vt:lpstr>
      <vt:lpstr>מספרים יוצאי דופן</vt:lpstr>
      <vt:lpstr>מצגת של PowerPoint‏</vt:lpstr>
      <vt:lpstr>תרגול</vt:lpstr>
      <vt:lpstr>צירופי אותיות למספרים גדולים</vt:lpstr>
      <vt:lpstr>מצגת של PowerPoint‏</vt:lpstr>
      <vt:lpstr>מצגת של PowerPoint‏</vt:lpstr>
      <vt:lpstr>מסיימים ומסכמים</vt:lpstr>
      <vt:lpstr>ממשיכים לתרגל</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Ruthy Betinger</dc:creator>
  <cp:lastModifiedBy>LIBI BITON</cp:lastModifiedBy>
  <cp:revision>223</cp:revision>
  <dcterms:created xsi:type="dcterms:W3CDTF">2020-03-11T07:11:19Z</dcterms:created>
  <dcterms:modified xsi:type="dcterms:W3CDTF">2020-07-01T14:51:44Z</dcterms:modified>
</cp:coreProperties>
</file>