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330" r:id="rId2"/>
    <p:sldId id="269" r:id="rId3"/>
    <p:sldId id="287" r:id="rId4"/>
    <p:sldId id="318" r:id="rId5"/>
    <p:sldId id="324" r:id="rId6"/>
    <p:sldId id="323" r:id="rId7"/>
    <p:sldId id="320" r:id="rId8"/>
    <p:sldId id="306" r:id="rId9"/>
    <p:sldId id="325" r:id="rId10"/>
    <p:sldId id="322" r:id="rId11"/>
    <p:sldId id="304" r:id="rId12"/>
    <p:sldId id="315" r:id="rId13"/>
    <p:sldId id="305" r:id="rId14"/>
    <p:sldId id="316" r:id="rId15"/>
    <p:sldId id="327" r:id="rId16"/>
    <p:sldId id="328" r:id="rId17"/>
    <p:sldId id="321" r:id="rId18"/>
    <p:sldId id="319" r:id="rId19"/>
    <p:sldId id="310" r:id="rId20"/>
    <p:sldId id="317" r:id="rId21"/>
    <p:sldId id="309" r:id="rId22"/>
    <p:sldId id="292" r:id="rId23"/>
    <p:sldId id="281" r:id="rId2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lomit zalicha" initials="sz" lastIdx="2" clrIdx="0">
    <p:extLst>
      <p:ext uri="{19B8F6BF-5375-455C-9EA6-DF929625EA0E}">
        <p15:presenceInfo xmlns:p15="http://schemas.microsoft.com/office/powerpoint/2012/main" userId="672791aba05868f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85E3"/>
    <a:srgbClr val="EBEBEB"/>
    <a:srgbClr val="FFFFFF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סגנון ביניים 2 - הדגשה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24"/>
    <p:restoredTop sz="93889" autoAdjust="0"/>
  </p:normalViewPr>
  <p:slideViewPr>
    <p:cSldViewPr snapToGrid="0" snapToObjects="1" showGuides="1">
      <p:cViewPr varScale="1">
        <p:scale>
          <a:sx n="66" d="100"/>
          <a:sy n="66" d="100"/>
        </p:scale>
        <p:origin x="1032" y="78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306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pPr/>
              <a:t>25/06/2020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/>
              <a:t>כתבו את המלל בהתאם ואת הציוד הדרוש.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1541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23650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הדגש כאן צריך להיות על החלק שנותר </a:t>
            </a:r>
            <a:r>
              <a:rPr lang="he-IL" b="1" dirty="0"/>
              <a:t>לאחר</a:t>
            </a:r>
            <a:r>
              <a:rPr lang="he-IL" dirty="0"/>
              <a:t> הכנת שיעורי הבית במדעים. הנושא הוא השלמה לשלם.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95062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15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158750" indent="0" algn="r" rtl="1">
              <a:buNone/>
            </a:pPr>
            <a:r>
              <a:rPr lang="he-IL" dirty="0"/>
              <a:t>בשלב זה הסבירו לתלמידים את התרגול והיפרדו מהם. עם יציאת התלמידים לתרגול הסופי יסתיים שלב הצילום שלכם כמורים.</a:t>
            </a:r>
          </a:p>
          <a:p>
            <a:pPr lvl="0" algn="r" rtl="1"/>
            <a:endParaRPr lang="he-IL" dirty="0"/>
          </a:p>
          <a:p>
            <a:pPr marL="158750" lvl="0" indent="0" algn="r" rtl="1">
              <a:buNone/>
            </a:pPr>
            <a:r>
              <a:rPr lang="he-IL" b="1" dirty="0"/>
              <a:t>דגשים</a:t>
            </a:r>
            <a:r>
              <a:rPr lang="he-IL" dirty="0"/>
              <a:t>:</a:t>
            </a:r>
          </a:p>
          <a:p>
            <a:pPr marL="158750" lvl="0" indent="0" algn="r" rtl="1">
              <a:buNone/>
            </a:pPr>
            <a:r>
              <a:rPr lang="he-IL" dirty="0"/>
              <a:t>*התרגול יכול להתבצע במרחב הביתי תוך שימוש במשאבים מגוונים הנמצאים בבית, כגון כלי כתיבה, </a:t>
            </a:r>
            <a:r>
              <a:rPr lang="he-IL" dirty="0" err="1"/>
              <a:t>טאבלט</a:t>
            </a:r>
            <a:r>
              <a:rPr lang="he-IL" dirty="0"/>
              <a:t> או המחשב האישי. ניתן להשתמש בסביבות אופק וכותר (רק דרך מחשב נייד, אופק וכותר לא עובדים טוב </a:t>
            </a:r>
            <a:r>
              <a:rPr lang="he-IL" dirty="0" err="1"/>
              <a:t>בטאבלט</a:t>
            </a:r>
            <a:r>
              <a:rPr lang="he-IL" dirty="0"/>
              <a:t>/ נייד).</a:t>
            </a:r>
          </a:p>
          <a:p>
            <a:pPr marL="158750" lvl="0" indent="0" algn="r" rtl="1">
              <a:buNone/>
            </a:pPr>
            <a:r>
              <a:rPr lang="he-IL" dirty="0"/>
              <a:t>*הקפידו לתת לתלמידים הנחיות מדויקות לביצוע התרגול ברמת התוכן וברמה הטכנית, וכן</a:t>
            </a:r>
            <a:r>
              <a:rPr lang="he-IL" baseline="0" dirty="0"/>
              <a:t> </a:t>
            </a:r>
            <a:r>
              <a:rPr lang="he-IL" dirty="0"/>
              <a:t>זמנים מדויקים לתרגול. </a:t>
            </a:r>
          </a:p>
          <a:p>
            <a:pPr marL="158750" lvl="0" indent="0" algn="r" rtl="1">
              <a:buNone/>
            </a:pPr>
            <a:r>
              <a:rPr lang="he-IL" dirty="0"/>
              <a:t>*ניתן להטמיע בתוך המצגת צילומי מסך ולהסביר בעל פה מה נדרש מהם לבצע.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0583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3002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שלב זה</a:t>
            </a:r>
            <a:r>
              <a:rPr lang="he-IL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</a:rPr>
              <a:t> מומלץ</a:t>
            </a:r>
            <a:r>
              <a:rPr lang="he-IL" dirty="0">
                <a:solidFill>
                  <a:schemeClr val="dk1"/>
                </a:solidFill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</a:rPr>
            </a:br>
            <a:r>
              <a:rPr lang="he-IL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85185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סטופר לשלוש דק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11967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65398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3 דק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36475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נסו לפתור את השאלה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77755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נסו לפתור את השאלה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99671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5 דק להעתיק למחברת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2240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E4A538-4F3E-F64C-9A27-B17595D3E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7172820-2592-F844-962E-B7622499629C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C06441-95B9-0742-ADAD-6775071AAF2F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26655C-3CE5-C044-BE72-10DD68A23C9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632D79-E751-0D4D-B6CD-4B8B1AD073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63B464-1237-A348-9193-961771EAE3CA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C01593-63DE-304C-8644-C1E7B54F6003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8511632-504F-D34E-99DD-590976B81E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5000"/>
              </a:lnSpc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D758A6-ADAA-3C4B-BE73-77E62B36AA06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1BCB78-6EA9-EA49-A148-510318E93A2D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5DAE40-5EC9-C549-9045-80058A5F7020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506E076-5D5A-C74C-B372-7A4154F417C5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245E28D-F02E-8440-8D16-26A1C54AA2EE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F8425CF9-C181-8048-9710-1776C265DF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1C2775-6CE2-CB46-B1F6-A1DA25636EF9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99DAA0B-945E-B649-96B6-F1B28A931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7C9FCFD-707E-4746-B11A-AD11D0F6597A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621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39" b="30975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סיכום</a:t>
            </a:r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19157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שימה באופ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2EBC84-43F8-574B-B641-E38F11E343AF}"/>
              </a:ext>
            </a:extLst>
          </p:cNvPr>
          <p:cNvGrpSpPr/>
          <p:nvPr userDrawn="1"/>
        </p:nvGrpSpPr>
        <p:grpSpPr>
          <a:xfrm>
            <a:off x="-2381248" y="158428"/>
            <a:ext cx="14545456" cy="6541144"/>
            <a:chOff x="-2455150" y="146499"/>
            <a:chExt cx="14545456" cy="65411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DB5F7D-0835-C146-BC9D-B30515AA8B6A}"/>
                </a:ext>
              </a:extLst>
            </p:cNvPr>
            <p:cNvSpPr/>
            <p:nvPr userDrawn="1"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EA71EF-79A8-3646-BBDE-A1B8320FAE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55150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FAC583-20CC-AD46-AF43-64CD61DC3D58}"/>
                </a:ext>
              </a:extLst>
            </p:cNvPr>
            <p:cNvGrpSpPr/>
            <p:nvPr userDrawn="1"/>
          </p:nvGrpSpPr>
          <p:grpSpPr>
            <a:xfrm rot="10800000">
              <a:off x="8177063" y="6181317"/>
              <a:ext cx="3913243" cy="506326"/>
              <a:chOff x="358720" y="6187719"/>
              <a:chExt cx="3913243" cy="50632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FFC6B5D-55D1-324B-B8E3-F96F62F3AA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65046" y="6434480"/>
                <a:ext cx="3406917" cy="1280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AA9893-4A9A-FB4F-BC48-9141DC495FE4}"/>
                  </a:ext>
                </a:extLst>
              </p:cNvPr>
              <p:cNvSpPr/>
              <p:nvPr userDrawn="1"/>
            </p:nvSpPr>
            <p:spPr>
              <a:xfrm rot="162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BBF761E-B3AD-8C4C-B469-DEC8A7F1D9C4}"/>
                  </a:ext>
                </a:extLst>
              </p:cNvPr>
              <p:cNvSpPr/>
              <p:nvPr userDrawn="1"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BB7CC1-E08E-854B-AAC6-1DE02C2A331A}"/>
                </a:ext>
              </a:extLst>
            </p:cNvPr>
            <p:cNvSpPr/>
            <p:nvPr userDrawn="1"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CED5B-1A65-7F4C-8656-A6983C5E1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93" y="661710"/>
            <a:ext cx="10953750" cy="687492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653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52AA-B68F-5F48-BD97-85E1AACA7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2026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כותרת 3</a:t>
            </a:r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4C056-24D3-4D4F-B71D-0A6FFF91C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9183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x-non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0D92DD-D2C5-574D-9D42-6312801F9656}"/>
              </a:ext>
            </a:extLst>
          </p:cNvPr>
          <p:cNvGrpSpPr/>
          <p:nvPr userDrawn="1"/>
        </p:nvGrpSpPr>
        <p:grpSpPr>
          <a:xfrm>
            <a:off x="10820648" y="6288984"/>
            <a:ext cx="10328539" cy="167498"/>
            <a:chOff x="10668248" y="5893696"/>
            <a:chExt cx="10328539" cy="16749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EDDC44-041B-2548-896F-7D3F244033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2C7192-3B93-954D-8551-A0AB54EA33AF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FCFFBE-CA3C-4545-A48D-BF28B4BE9510}"/>
              </a:ext>
            </a:extLst>
          </p:cNvPr>
          <p:cNvGrpSpPr/>
          <p:nvPr userDrawn="1"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CCA527-9EA3-D945-B442-A5A2AE48F0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5CCE9C-95DF-E348-9022-889DF2969112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C30387-F518-A84F-A9D6-7E7AEC6A166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0D7566E-F057-DA40-B83B-F46A0CA495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2026" y="2208855"/>
            <a:ext cx="3932237" cy="3652195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C0CA59-A86F-8145-9894-676CEF1F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39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2 תחתית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71DC45-F5DE-3647-89D7-00EEC394272E}"/>
              </a:ext>
            </a:extLst>
          </p:cNvPr>
          <p:cNvGrpSpPr/>
          <p:nvPr userDrawn="1"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51AD8C-F052-0A4D-8544-F35BEF5411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D9106F-7FCF-814E-B547-22DB88E10AD6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B9B5FED-02E7-474D-B6B7-AF695B5A45B0}"/>
              </a:ext>
            </a:extLst>
          </p:cNvPr>
          <p:cNvSpPr/>
          <p:nvPr userDrawn="1"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2258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735FA8-E872-6D4B-B736-9D885CF8FF10}"/>
              </a:ext>
            </a:extLst>
          </p:cNvPr>
          <p:cNvSpPr/>
          <p:nvPr userDrawn="1"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0DB9B-9ABC-1E4F-9E76-DE21BB134995}"/>
              </a:ext>
            </a:extLst>
          </p:cNvPr>
          <p:cNvCxnSpPr>
            <a:cxnSpLocks/>
          </p:cNvCxnSpPr>
          <p:nvPr userDrawn="1"/>
        </p:nvCxnSpPr>
        <p:spPr>
          <a:xfrm>
            <a:off x="865046" y="532257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021A-4563-F644-839C-3313EE112D9E}"/>
              </a:ext>
            </a:extLst>
          </p:cNvPr>
          <p:cNvSpPr/>
          <p:nvPr userDrawn="1"/>
        </p:nvSpPr>
        <p:spPr>
          <a:xfrm rot="162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84F002-0837-5347-8BEB-C54BD7228FB1}"/>
              </a:ext>
            </a:extLst>
          </p:cNvPr>
          <p:cNvSpPr/>
          <p:nvPr userDrawn="1"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8000"/>
              </a:lnSpc>
              <a:buNone/>
              <a:defRPr sz="7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 יתחיל בשעה 09:00</a:t>
            </a:r>
            <a:endParaRPr lang="x-non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792994" y="5506727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5893CC5-0B99-AA48-8797-A1AE8B9BB25D}"/>
              </a:ext>
            </a:extLst>
          </p:cNvPr>
          <p:cNvSpPr/>
          <p:nvPr userDrawn="1"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B79051-D1F8-DB4C-8CE2-B840C1367395}"/>
              </a:ext>
            </a:extLst>
          </p:cNvPr>
          <p:cNvCxnSpPr>
            <a:cxnSpLocks/>
          </p:cNvCxnSpPr>
          <p:nvPr userDrawn="1"/>
        </p:nvCxnSpPr>
        <p:spPr>
          <a:xfrm>
            <a:off x="408495" y="6252973"/>
            <a:ext cx="28154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418D07-B679-C54B-9CD1-5F261DF50C67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086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FF2F-AD99-8940-B3DB-80EE856E32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r">
              <a:defRPr sz="65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1 של תבנית בסיס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9D81D-1706-9941-B45F-F0F533FFFF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58097-F302-3649-B2E1-029008F6561C}"/>
              </a:ext>
            </a:extLst>
          </p:cNvPr>
          <p:cNvCxnSpPr>
            <a:cxnSpLocks/>
          </p:cNvCxnSpPr>
          <p:nvPr userDrawn="1"/>
        </p:nvCxnSpPr>
        <p:spPr>
          <a:xfrm>
            <a:off x="-874997" y="642957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999AA46-1CB5-874E-9A29-A46F83C4265B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E848D2-E902-8E48-8E39-E234837A5A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ECEF66-2D66-5B47-8C7C-C84EB3E17317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3E5EA1-0D3D-AF48-B7D6-9CBBB2978A34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C499B5-5ABC-AD4E-8DEE-B3E41AD11667}"/>
              </a:ext>
            </a:extLst>
          </p:cNvPr>
          <p:cNvGrpSpPr/>
          <p:nvPr userDrawn="1"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F7E6D63-6B3C-C547-8E28-4EDC165F5AD7}"/>
                </a:ext>
              </a:extLst>
            </p:cNvPr>
            <p:cNvSpPr/>
            <p:nvPr userDrawn="1"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5C1F07-896D-A04A-BB42-4C33B5448FED}"/>
                </a:ext>
              </a:extLst>
            </p:cNvPr>
            <p:cNvSpPr/>
            <p:nvPr userDrawn="1"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226794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EE242-3A2B-9B46-87B2-AC191ECB6960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C7E103-ACCC-DA43-9E9D-6FB906FA4F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E9F80F-CF67-664D-B4F4-0CA7DCACB628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FEACB6-175B-044B-8C0D-3451E638ABE1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3CB68-EE0C-7E46-A86B-DBBE43BD0866}"/>
              </a:ext>
            </a:extLst>
          </p:cNvPr>
          <p:cNvGrpSpPr/>
          <p:nvPr userDrawn="1"/>
        </p:nvGrpSpPr>
        <p:grpSpPr>
          <a:xfrm>
            <a:off x="-8156196" y="6042094"/>
            <a:ext cx="10328539" cy="167498"/>
            <a:chOff x="10668248" y="5893696"/>
            <a:chExt cx="10328539" cy="1674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8185FB-96F6-194C-96FC-5664DB14E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E94E79-9670-0743-916C-74F7BDE1C276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AD82FA-6CD0-454D-9BDB-225121E5526F}"/>
              </a:ext>
            </a:extLst>
          </p:cNvPr>
          <p:cNvSpPr/>
          <p:nvPr userDrawn="1"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4333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D3F5E7-9570-CB48-AE95-15E23DB4E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7C3AE3-8A3A-6F4C-BDEA-D0F74E286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DA0ACC-AD37-394A-BBD5-F3DDF6DC4C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02BFFB-4B13-124B-81F5-2F78B7F80473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E484577-483E-7242-917A-00D38BA8736E}"/>
              </a:ext>
            </a:extLst>
          </p:cNvPr>
          <p:cNvSpPr/>
          <p:nvPr userDrawn="1"/>
        </p:nvSpPr>
        <p:spPr>
          <a:xfrm rot="162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764D93-0F65-9B4D-B215-60B665F73BD2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DBA308-BCDE-054D-8D29-1334C40E70E5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C1E3B8-6F51-6E4F-A503-AD965CF82D0A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69DA8D3-076A-4742-AC7A-9EB5E69C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361B1A-C9AC-6944-8861-226D06E2FC9C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050E382-46BD-EC4A-9255-342AEA607793}"/>
              </a:ext>
            </a:extLst>
          </p:cNvPr>
          <p:cNvSpPr txBox="1"/>
          <p:nvPr userDrawn="1"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6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תודה שצפיתם בשידור</a:t>
            </a:r>
          </a:p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הופק עבור משרד החינוך ע״י מטח</a:t>
            </a:r>
            <a:endParaRPr lang="x-none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824BB1-2435-734E-9266-80D63D1B886A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76D12D-01A7-2349-AE0C-06DFFC8E4DB0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6A9FB-5F47-9545-B448-B2E7B3B286C7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2D1B0-6B63-F440-9F8D-BFFEC1F100C2}"/>
              </a:ext>
            </a:extLst>
          </p:cNvPr>
          <p:cNvSpPr txBox="1"/>
          <p:nvPr userDrawn="1"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shutterstock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/com</a:t>
            </a:r>
            <a:r>
              <a:rPr lang="he-IL" sz="150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 איורים: </a:t>
            </a:r>
            <a:endParaRPr lang="x-none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939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aa-E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aa-E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aa-E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a-ET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aa-ET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638" y="3092183"/>
            <a:ext cx="8382413" cy="8244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שיעור חשבון לכיתה א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2639" y="4469272"/>
            <a:ext cx="6704545" cy="411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he-IL" dirty="0"/>
              <a:t>נושא השיעור: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2639" y="5115055"/>
            <a:ext cx="6704013" cy="38586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he-IL" dirty="0"/>
              <a:t>שם המורה: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159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2642282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2206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57313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7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03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3225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1825625"/>
            <a:ext cx="5154754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0122" y="1825625"/>
            <a:ext cx="5093677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54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67496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754" y="1825625"/>
            <a:ext cx="5078046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75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spcBef>
                <a:spcPts val="800"/>
              </a:spcBef>
              <a:spcAft>
                <a:spcPts val="0"/>
              </a:spcAft>
            </a:pPr>
            <a:r>
              <a:rPr lang="he-IL" sz="4400" b="1">
                <a:solidFill>
                  <a:schemeClr val="dk1"/>
                </a:solidFill>
                <a:latin typeface="Alef"/>
                <a:ea typeface="Alef"/>
                <a:sym typeface="Alef"/>
              </a:rPr>
              <a:t>לפניכם מהלך השיעור הכולל (45 דקות סה"כ):</a:t>
            </a:r>
            <a:endParaRPr lang="he-IL" sz="4000" b="1" dirty="0">
              <a:solidFill>
                <a:schemeClr val="dk1"/>
              </a:solidFill>
              <a:latin typeface="Alef"/>
              <a:ea typeface="Alef"/>
              <a:sym typeface="Alef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הצגת נושא השיעור ומה נעשה היום (דקה)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פעילות פתיחה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חיבור לידע קודם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שלב הלמידה (עד 20 דק')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הקניה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תרגול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פתרון התרגול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ניתן לחזור על הרצף פעם- פעמיים במסגרת ה- 20 דק'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סיכום וסוף צילום (עד 5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משימה עצמאית בנושא השיעור (15 דק')</a:t>
            </a:r>
          </a:p>
        </p:txBody>
      </p:sp>
    </p:spTree>
    <p:extLst>
      <p:ext uri="{BB962C8B-B14F-4D97-AF65-F5344CB8AC3E}">
        <p14:creationId xmlns:p14="http://schemas.microsoft.com/office/powerpoint/2010/main" val="31400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0" r:id="rId2"/>
    <p:sldLayoutId id="2147483653" r:id="rId3"/>
    <p:sldLayoutId id="2147483666" r:id="rId4"/>
    <p:sldLayoutId id="2147483652" r:id="rId5"/>
    <p:sldLayoutId id="2147483667" r:id="rId6"/>
    <p:sldLayoutId id="2147483669" r:id="rId7"/>
    <p:sldLayoutId id="2147483670" r:id="rId8"/>
    <p:sldLayoutId id="2147483671" r:id="rId9"/>
    <p:sldLayoutId id="2147483668" r:id="rId10"/>
    <p:sldLayoutId id="2147483665" r:id="rId11"/>
    <p:sldLayoutId id="2147483657" r:id="rId12"/>
    <p:sldLayoutId id="2147483664" r:id="rId13"/>
    <p:sldLayoutId id="2147483661" r:id="rId14"/>
    <p:sldLayoutId id="2147483649" r:id="rId15"/>
    <p:sldLayoutId id="2147483663" r:id="rId16"/>
    <p:sldLayoutId id="2147483673" r:id="rId17"/>
    <p:sldLayoutId id="2147483676" r:id="rId18"/>
  </p:sldLayoutIdLst>
  <p:txStyles>
    <p:titleStyle>
      <a:lvl1pPr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Font typeface="+mj-lt"/>
        <a:buNone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800100" indent="-342900" algn="r" defTabSz="914400" rtl="1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he-IL" dirty="0"/>
              <a:t>שיעור מתמטיקה לכיתה ד'</a:t>
            </a:r>
            <a:endParaRPr lang="x-none" dirty="0"/>
          </a:p>
          <a:p>
            <a:pPr lvl="0"/>
            <a:endParaRPr lang="he-IL" dirty="0"/>
          </a:p>
        </p:txBody>
      </p:sp>
      <p:sp>
        <p:nvSpPr>
          <p:cNvPr id="239" name="Google Shape;239;p5"/>
          <p:cNvSpPr txBox="1"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e-IL" dirty="0"/>
              <a:t>נושא השיעור: השלמה לשלם</a:t>
            </a:r>
            <a:endParaRPr lang="x-none" dirty="0"/>
          </a:p>
          <a:p>
            <a:pPr lvl="0"/>
            <a:endParaRPr lang="he-IL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874761-6EDB-5D40-A79B-9C82F478C3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e-IL" dirty="0"/>
              <a:t>עם המורה: שלומית </a:t>
            </a:r>
            <a:r>
              <a:rPr lang="he-IL" dirty="0" err="1"/>
              <a:t>זליכה</a:t>
            </a:r>
            <a:endParaRPr lang="he-IL" dirty="0"/>
          </a:p>
          <a:p>
            <a:endParaRPr lang="he-IL" dirty="0">
              <a:sym typeface="Calibri"/>
            </a:endParaRP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98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8AE17C7-5E5E-49C3-8DE0-B3C76275C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במחברת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96349E2-EB6B-4FF7-AC4E-1484BA4291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he-IL" sz="6000" b="1" dirty="0"/>
              <a:t>כתבו 3 שברים ששווים לשלם. המחישו בעזרת ציור.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DAFF22AE-AC31-48EA-8142-951C72719F54}"/>
              </a:ext>
            </a:extLst>
          </p:cNvPr>
          <p:cNvSpPr/>
          <p:nvPr/>
        </p:nvSpPr>
        <p:spPr>
          <a:xfrm>
            <a:off x="1058504" y="5906159"/>
            <a:ext cx="1550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b="1" dirty="0">
                <a:solidFill>
                  <a:srgbClr val="C00000"/>
                </a:solidFill>
              </a:rPr>
              <a:t>ממתינה לכם...</a:t>
            </a:r>
          </a:p>
        </p:txBody>
      </p:sp>
      <p:pic>
        <p:nvPicPr>
          <p:cNvPr id="5" name="3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775" y="663126"/>
            <a:ext cx="1973580" cy="70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1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E30C443-102D-4AEE-8F24-41B923B54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8" y="663126"/>
            <a:ext cx="11001372" cy="720000"/>
          </a:xfrm>
        </p:spPr>
        <p:txBody>
          <a:bodyPr>
            <a:normAutofit/>
          </a:bodyPr>
          <a:lstStyle/>
          <a:p>
            <a:r>
              <a:rPr lang="he-IL" dirty="0"/>
              <a:t>אוכלים עוגה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8B3C50E9-7338-4B6A-8EE6-A0B7814CBEA8}"/>
              </a:ext>
            </a:extLst>
          </p:cNvPr>
          <p:cNvSpPr txBox="1"/>
          <p:nvPr/>
        </p:nvSpPr>
        <p:spPr>
          <a:xfrm>
            <a:off x="2890215" y="1788613"/>
            <a:ext cx="8576450" cy="507831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sz="3600" dirty="0"/>
              <a:t>דינה, דניאלה ועידן אכלו מאותה עוגה. </a:t>
            </a:r>
            <a:br>
              <a:rPr lang="he-IL" sz="3600" dirty="0"/>
            </a:br>
            <a:r>
              <a:rPr lang="he-IL" sz="3600" dirty="0"/>
              <a:t>דינה אכלה    מהעוגה, דניאלה אכלה    מהעוגה </a:t>
            </a:r>
          </a:p>
          <a:p>
            <a:pPr algn="r">
              <a:lnSpc>
                <a:spcPct val="150000"/>
              </a:lnSpc>
            </a:pPr>
            <a:r>
              <a:rPr lang="he-IL" sz="3600" dirty="0"/>
              <a:t>ועידן אכל     מהעוגה. </a:t>
            </a:r>
            <a:br>
              <a:rPr lang="he-IL" sz="3600" dirty="0"/>
            </a:br>
            <a:r>
              <a:rPr lang="he-IL" sz="3600" dirty="0"/>
              <a:t>    האם הילדים סיימו לאכול את העוגה? </a:t>
            </a:r>
            <a:br>
              <a:rPr lang="he-IL" sz="3600" dirty="0"/>
            </a:br>
            <a:r>
              <a:rPr lang="he-IL" sz="3600" dirty="0"/>
              <a:t>    אם לא, איזה חלק נשאר מהעוגה?</a:t>
            </a:r>
            <a:br>
              <a:rPr lang="he-IL" sz="3600" dirty="0"/>
            </a:br>
            <a:endParaRPr lang="he-IL" sz="3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5">
                <a:extLst>
                  <a:ext uri="{FF2B5EF4-FFF2-40B4-BE49-F238E27FC236}">
                    <a16:creationId xmlns:a16="http://schemas.microsoft.com/office/drawing/2014/main" id="{0F56C73E-ED31-48C4-B0D0-69ADCCA3B4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82444" y="2796715"/>
                <a:ext cx="1054731" cy="912411"/>
              </a:xfrm>
              <a:prstGeom prst="rect">
                <a:avLst/>
              </a:prstGeom>
            </p:spPr>
            <p:txBody>
              <a:bodyPr>
                <a:normAutofit fontScale="32500" lnSpcReduction="20000"/>
              </a:bodyPr>
              <a:lstStyle>
                <a:lvl1pPr marL="0" indent="0" algn="r" defTabSz="914400" rtl="1" eaLnBrk="1" latinLnBrk="0" hangingPunct="1">
                  <a:lnSpc>
                    <a:spcPct val="90000"/>
                  </a:lnSpc>
                  <a:spcBef>
                    <a:spcPts val="800"/>
                  </a:spcBef>
                  <a:spcAft>
                    <a:spcPts val="0"/>
                  </a:spcAft>
                  <a:buFont typeface="+mj-lt"/>
                  <a:buNone/>
                  <a:defRPr sz="28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800100" indent="-342900" algn="r" defTabSz="914400" rtl="1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1430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6002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574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6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6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he-IL" dirty="0"/>
              </a:p>
              <a:p>
                <a:r>
                  <a:rPr lang="he-IL" dirty="0"/>
                  <a:t/>
                </a:r>
                <a:br>
                  <a:rPr lang="he-IL" dirty="0"/>
                </a:br>
                <a:endParaRPr lang="he-IL" dirty="0"/>
              </a:p>
              <a:p>
                <a:endParaRPr lang="aa-ET" dirty="0"/>
              </a:p>
            </p:txBody>
          </p:sp>
        </mc:Choice>
        <mc:Fallback xmlns="">
          <p:sp>
            <p:nvSpPr>
              <p:cNvPr id="15" name="Content Placeholder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F56C73E-ED31-48C4-B0D0-69ADCCA3B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2444" y="2796715"/>
                <a:ext cx="1054731" cy="912411"/>
              </a:xfrm>
              <a:prstGeom prst="rect">
                <a:avLst/>
              </a:prstGeom>
              <a:blipFill>
                <a:blip r:embed="rId5"/>
                <a:stretch>
                  <a:fillRect b="-268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5">
                <a:extLst>
                  <a:ext uri="{FF2B5EF4-FFF2-40B4-BE49-F238E27FC236}">
                    <a16:creationId xmlns:a16="http://schemas.microsoft.com/office/drawing/2014/main" id="{21D6744E-CAF7-43B2-BE22-62429CCD5D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64608" y="2796714"/>
                <a:ext cx="1054731" cy="912411"/>
              </a:xfrm>
              <a:prstGeom prst="rect">
                <a:avLst/>
              </a:prstGeom>
            </p:spPr>
            <p:txBody>
              <a:bodyPr>
                <a:normAutofit fontScale="32500" lnSpcReduction="20000"/>
              </a:bodyPr>
              <a:lstStyle>
                <a:lvl1pPr marL="0" indent="0" algn="r" defTabSz="914400" rtl="1" eaLnBrk="1" latinLnBrk="0" hangingPunct="1">
                  <a:lnSpc>
                    <a:spcPct val="90000"/>
                  </a:lnSpc>
                  <a:spcBef>
                    <a:spcPts val="800"/>
                  </a:spcBef>
                  <a:spcAft>
                    <a:spcPts val="0"/>
                  </a:spcAft>
                  <a:buFont typeface="+mj-lt"/>
                  <a:buNone/>
                  <a:defRPr sz="28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800100" indent="-342900" algn="r" defTabSz="914400" rtl="1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1430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6002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574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6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6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he-IL" dirty="0"/>
              </a:p>
              <a:p>
                <a:r>
                  <a:rPr lang="he-IL" dirty="0"/>
                  <a:t/>
                </a:r>
                <a:br>
                  <a:rPr lang="he-IL" dirty="0"/>
                </a:br>
                <a:endParaRPr lang="he-IL" dirty="0"/>
              </a:p>
              <a:p>
                <a:endParaRPr lang="aa-ET" dirty="0"/>
              </a:p>
            </p:txBody>
          </p:sp>
        </mc:Choice>
        <mc:Fallback xmlns="">
          <p:sp>
            <p:nvSpPr>
              <p:cNvPr id="14" name="Content Placeholder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1D6744E-CAF7-43B2-BE22-62429CCD5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608" y="2796714"/>
                <a:ext cx="1054731" cy="912411"/>
              </a:xfrm>
              <a:prstGeom prst="rect">
                <a:avLst/>
              </a:prstGeom>
              <a:blipFill>
                <a:blip r:embed="rId6"/>
                <a:stretch>
                  <a:fillRect b="-268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5">
                <a:extLst>
                  <a:ext uri="{FF2B5EF4-FFF2-40B4-BE49-F238E27FC236}">
                    <a16:creationId xmlns:a16="http://schemas.microsoft.com/office/drawing/2014/main" id="{C65338DD-86B4-4B7A-976D-21AA65D17D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34844" y="3709126"/>
                <a:ext cx="1054731" cy="912411"/>
              </a:xfrm>
              <a:prstGeom prst="rect">
                <a:avLst/>
              </a:prstGeom>
            </p:spPr>
            <p:txBody>
              <a:bodyPr>
                <a:normAutofit fontScale="32500" lnSpcReduction="20000"/>
              </a:bodyPr>
              <a:lstStyle>
                <a:lvl1pPr marL="0" indent="0" algn="r" defTabSz="914400" rtl="1" eaLnBrk="1" latinLnBrk="0" hangingPunct="1">
                  <a:lnSpc>
                    <a:spcPct val="90000"/>
                  </a:lnSpc>
                  <a:spcBef>
                    <a:spcPts val="800"/>
                  </a:spcBef>
                  <a:spcAft>
                    <a:spcPts val="0"/>
                  </a:spcAft>
                  <a:buFont typeface="+mj-lt"/>
                  <a:buNone/>
                  <a:defRPr sz="28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800100" indent="-342900" algn="r" defTabSz="914400" rtl="1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1430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6002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574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6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6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dirty="0"/>
              </a:p>
              <a:p>
                <a:r>
                  <a:rPr lang="he-IL" dirty="0"/>
                  <a:t/>
                </a:r>
                <a:br>
                  <a:rPr lang="he-IL" dirty="0"/>
                </a:br>
                <a:endParaRPr lang="he-IL" dirty="0"/>
              </a:p>
              <a:p>
                <a:endParaRPr lang="aa-ET" dirty="0"/>
              </a:p>
            </p:txBody>
          </p:sp>
        </mc:Choice>
        <mc:Fallback xmlns="">
          <p:sp>
            <p:nvSpPr>
              <p:cNvPr id="20" name="Content Placeholder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65338DD-86B4-4B7A-976D-21AA65D17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4844" y="3709126"/>
                <a:ext cx="1054731" cy="912411"/>
              </a:xfrm>
              <a:prstGeom prst="rect">
                <a:avLst/>
              </a:prstGeom>
              <a:blipFill>
                <a:blip r:embed="rId7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3min_final">
            <a:hlinkClick r:id="" action="ppaction://media"/>
            <a:extLst>
              <a:ext uri="{FF2B5EF4-FFF2-40B4-BE49-F238E27FC236}">
                <a16:creationId xmlns:a16="http://schemas.microsoft.com/office/drawing/2014/main" id="{57D1F13C-D9F3-4FD9-9B5C-FC6ED2EB61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6775" y="663126"/>
            <a:ext cx="1973580" cy="70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26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2" grpId="0"/>
      <p:bldP spid="15" grpId="0" animBg="1"/>
      <p:bldP spid="14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8BD15F-9D8B-4617-B1F4-0322389B2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9918" y="564152"/>
            <a:ext cx="8280000" cy="720000"/>
          </a:xfrm>
        </p:spPr>
        <p:txBody>
          <a:bodyPr/>
          <a:lstStyle/>
          <a:p>
            <a:r>
              <a:rPr lang="he-IL" dirty="0"/>
              <a:t>חלק העוגה שאכל כל ילד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3D64F161-B84E-4B85-BA16-20C453FB787F}"/>
              </a:ext>
            </a:extLst>
          </p:cNvPr>
          <p:cNvSpPr txBox="1"/>
          <p:nvPr/>
        </p:nvSpPr>
        <p:spPr>
          <a:xfrm>
            <a:off x="3722170" y="5160702"/>
            <a:ext cx="15338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/>
              <a:t>דינה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1130358C-C762-4AC3-945C-242DFED7DE82}"/>
              </a:ext>
            </a:extLst>
          </p:cNvPr>
          <p:cNvSpPr txBox="1"/>
          <p:nvPr/>
        </p:nvSpPr>
        <p:spPr>
          <a:xfrm>
            <a:off x="5715346" y="5149846"/>
            <a:ext cx="16442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/>
              <a:t>דניאלה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5FD14109-BC49-4F3F-A6E4-FDF8D3B9A3D3}"/>
              </a:ext>
            </a:extLst>
          </p:cNvPr>
          <p:cNvSpPr txBox="1"/>
          <p:nvPr/>
        </p:nvSpPr>
        <p:spPr>
          <a:xfrm>
            <a:off x="7898922" y="5155274"/>
            <a:ext cx="10618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/>
              <a:t>עידן</a:t>
            </a:r>
          </a:p>
        </p:txBody>
      </p:sp>
      <p:sp>
        <p:nvSpPr>
          <p:cNvPr id="10" name="חץ: למטה 9">
            <a:extLst>
              <a:ext uri="{FF2B5EF4-FFF2-40B4-BE49-F238E27FC236}">
                <a16:creationId xmlns:a16="http://schemas.microsoft.com/office/drawing/2014/main" id="{4FFF3BB5-FF59-47C9-9810-75F77D2FAABE}"/>
              </a:ext>
            </a:extLst>
          </p:cNvPr>
          <p:cNvSpPr/>
          <p:nvPr/>
        </p:nvSpPr>
        <p:spPr>
          <a:xfrm rot="10800000">
            <a:off x="3849330" y="4566850"/>
            <a:ext cx="368710" cy="5386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חץ: למטה 10">
            <a:extLst>
              <a:ext uri="{FF2B5EF4-FFF2-40B4-BE49-F238E27FC236}">
                <a16:creationId xmlns:a16="http://schemas.microsoft.com/office/drawing/2014/main" id="{DEE220CC-8FF8-48BF-8C8F-8955268E72F1}"/>
              </a:ext>
            </a:extLst>
          </p:cNvPr>
          <p:cNvSpPr/>
          <p:nvPr/>
        </p:nvSpPr>
        <p:spPr>
          <a:xfrm rot="10800000">
            <a:off x="6031500" y="4555914"/>
            <a:ext cx="368710" cy="5358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חץ: למטה 11">
            <a:extLst>
              <a:ext uri="{FF2B5EF4-FFF2-40B4-BE49-F238E27FC236}">
                <a16:creationId xmlns:a16="http://schemas.microsoft.com/office/drawing/2014/main" id="{72A92ABD-C4D3-4CAE-8EA4-5AA829E1A266}"/>
              </a:ext>
            </a:extLst>
          </p:cNvPr>
          <p:cNvSpPr/>
          <p:nvPr/>
        </p:nvSpPr>
        <p:spPr>
          <a:xfrm rot="10800000">
            <a:off x="8061083" y="4487520"/>
            <a:ext cx="368710" cy="5386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554" y="1981134"/>
            <a:ext cx="6312974" cy="238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2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5">
                <a:extLst>
                  <a:ext uri="{FF2B5EF4-FFF2-40B4-BE49-F238E27FC236}">
                    <a16:creationId xmlns:a16="http://schemas.microsoft.com/office/drawing/2014/main" id="{C9EDBF9A-894D-4917-8A93-1C0556CEDA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71606" y="5212330"/>
                <a:ext cx="1812604" cy="2019106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0" indent="0" algn="r" defTabSz="914400" rtl="1" eaLnBrk="1" latinLnBrk="0" hangingPunct="1">
                  <a:lnSpc>
                    <a:spcPct val="90000"/>
                  </a:lnSpc>
                  <a:spcBef>
                    <a:spcPts val="800"/>
                  </a:spcBef>
                  <a:spcAft>
                    <a:spcPts val="0"/>
                  </a:spcAft>
                  <a:buFont typeface="+mj-lt"/>
                  <a:buNone/>
                  <a:defRPr sz="28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800100" indent="-342900" algn="r" defTabSz="914400" rtl="1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1430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6002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574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/>
                <a14:m>
                  <m:oMath xmlns:m="http://schemas.openxmlformats.org/officeDocument/2006/math">
                    <m:f>
                      <m:fPr>
                        <m:ctrlPr>
                          <a:rPr lang="he-IL" sz="4800" i="1"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he-IL" sz="4800" i="1"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lang="he-IL" sz="4800" i="1">
                            <a:latin typeface="Cambria Math" panose="02040503050406030204" pitchFamily="18" charset="0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/>
                  <a:t>         =</a:t>
                </a:r>
                <a:endParaRPr lang="he-IL" sz="2400" dirty="0"/>
              </a:p>
            </p:txBody>
          </p:sp>
        </mc:Choice>
        <mc:Fallback xmlns="">
          <p:sp>
            <p:nvSpPr>
              <p:cNvPr id="10" name="Content Placeholder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9EDBF9A-894D-4917-8A93-1C0556CED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1606" y="5212330"/>
                <a:ext cx="1812604" cy="20191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5">
                <a:extLst>
                  <a:ext uri="{FF2B5EF4-FFF2-40B4-BE49-F238E27FC236}">
                    <a16:creationId xmlns:a16="http://schemas.microsoft.com/office/drawing/2014/main" id="{38A2DF70-BEDF-4B6A-A8CF-1A6D22B494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81500" y="5088816"/>
                <a:ext cx="1222667" cy="1880108"/>
              </a:xfrm>
              <a:prstGeom prst="rect">
                <a:avLst/>
              </a:prstGeom>
            </p:spPr>
            <p:txBody>
              <a:bodyPr>
                <a:normAutofit fontScale="70000" lnSpcReduction="20000"/>
              </a:bodyPr>
              <a:lstStyle>
                <a:lvl1pPr marL="0" indent="0" algn="r" defTabSz="914400" rtl="1" eaLnBrk="1" latinLnBrk="0" hangingPunct="1">
                  <a:lnSpc>
                    <a:spcPct val="90000"/>
                  </a:lnSpc>
                  <a:spcBef>
                    <a:spcPts val="800"/>
                  </a:spcBef>
                  <a:spcAft>
                    <a:spcPts val="0"/>
                  </a:spcAft>
                  <a:buFont typeface="+mj-lt"/>
                  <a:buNone/>
                  <a:defRPr sz="28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800100" indent="-342900" algn="r" defTabSz="914400" rtl="1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1430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6002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574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6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6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6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sz="6600" dirty="0"/>
              </a:p>
              <a:p>
                <a:r>
                  <a:rPr lang="he-IL" dirty="0"/>
                  <a:t/>
                </a:r>
                <a:br>
                  <a:rPr lang="he-IL" dirty="0"/>
                </a:br>
                <a:endParaRPr lang="he-IL" dirty="0"/>
              </a:p>
              <a:p>
                <a:endParaRPr lang="aa-ET" dirty="0"/>
              </a:p>
            </p:txBody>
          </p:sp>
        </mc:Choice>
        <mc:Fallback xmlns="">
          <p:sp>
            <p:nvSpPr>
              <p:cNvPr id="11" name="Content Placeholder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8A2DF70-BEDF-4B6A-A8CF-1A6D22B494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1500" y="5088816"/>
                <a:ext cx="1222667" cy="1880108"/>
              </a:xfrm>
              <a:prstGeom prst="rect">
                <a:avLst/>
              </a:prstGeom>
              <a:blipFill>
                <a:blip r:embed="rId3"/>
                <a:stretch>
                  <a:fillRect r="-5000" b="-259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תמונה 14">
            <a:extLst>
              <a:ext uri="{FF2B5EF4-FFF2-40B4-BE49-F238E27FC236}">
                <a16:creationId xmlns:a16="http://schemas.microsoft.com/office/drawing/2014/main" id="{6F205A84-6714-46C6-956A-495CA2A594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76" t="28755" r="25242" b="31397"/>
          <a:stretch/>
        </p:blipFill>
        <p:spPr>
          <a:xfrm>
            <a:off x="3079543" y="2057711"/>
            <a:ext cx="6890367" cy="2920181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CE4DEBA8-450C-4FB5-8916-46E701B2BE15}"/>
              </a:ext>
            </a:extLst>
          </p:cNvPr>
          <p:cNvSpPr txBox="1"/>
          <p:nvPr/>
        </p:nvSpPr>
        <p:spPr>
          <a:xfrm>
            <a:off x="937496" y="589935"/>
            <a:ext cx="9866671" cy="769441"/>
          </a:xfrm>
          <a:prstGeom prst="rect">
            <a:avLst/>
          </a:prstGeom>
          <a:solidFill>
            <a:srgbClr val="4285E3"/>
          </a:solidFill>
          <a:ln>
            <a:solidFill>
              <a:srgbClr val="4285E3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he-IL" sz="4400" b="1" dirty="0">
                <a:solidFill>
                  <a:schemeClr val="bg1"/>
                </a:solidFill>
                <a:latin typeface="+mj-lt"/>
              </a:rPr>
              <a:t>לכל החלקים מכנה זהה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לבן 2">
                <a:extLst>
                  <a:ext uri="{FF2B5EF4-FFF2-40B4-BE49-F238E27FC236}">
                    <a16:creationId xmlns:a16="http://schemas.microsoft.com/office/drawing/2014/main" id="{B9C17147-58FF-4E9B-B9AA-7DE734EBB232}"/>
                  </a:ext>
                </a:extLst>
              </p:cNvPr>
              <p:cNvSpPr/>
              <p:nvPr/>
            </p:nvSpPr>
            <p:spPr>
              <a:xfrm>
                <a:off x="6268075" y="5134998"/>
                <a:ext cx="567784" cy="11330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3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he-IL" sz="3600" dirty="0"/>
              </a:p>
            </p:txBody>
          </p:sp>
        </mc:Choice>
        <mc:Fallback xmlns="">
          <p:sp>
            <p:nvSpPr>
              <p:cNvPr id="3" name="מלבן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9C17147-58FF-4E9B-B9AA-7DE734EBB2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8075" y="5134998"/>
                <a:ext cx="567784" cy="11330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מלבן 3">
                <a:extLst>
                  <a:ext uri="{FF2B5EF4-FFF2-40B4-BE49-F238E27FC236}">
                    <a16:creationId xmlns:a16="http://schemas.microsoft.com/office/drawing/2014/main" id="{53C826A4-7A4D-4768-A588-53D4C4DBC6B7}"/>
                  </a:ext>
                </a:extLst>
              </p:cNvPr>
              <p:cNvSpPr/>
              <p:nvPr/>
            </p:nvSpPr>
            <p:spPr>
              <a:xfrm>
                <a:off x="3899020" y="5088816"/>
                <a:ext cx="567784" cy="11330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3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he-IL" sz="3600" dirty="0"/>
              </a:p>
            </p:txBody>
          </p:sp>
        </mc:Choice>
        <mc:Fallback xmlns="">
          <p:sp>
            <p:nvSpPr>
              <p:cNvPr id="4" name="מלבן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3C826A4-7A4D-4768-A588-53D4C4DBC6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020" y="5088816"/>
                <a:ext cx="567784" cy="11330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956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CB33DD4-6A94-42A2-A7D9-4ED6629C3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עוגה שלמה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427E416-7B12-47A1-A8F6-5BCCC9B743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/>
              <a:t>האם נשאר חלק מהעוגה?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622" y="2849563"/>
            <a:ext cx="2571750" cy="2771775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36" y="606219"/>
            <a:ext cx="3504365" cy="1322594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8450D4EF-998C-4591-8B4E-8AF7E49E4449}"/>
              </a:ext>
            </a:extLst>
          </p:cNvPr>
          <p:cNvSpPr txBox="1"/>
          <p:nvPr/>
        </p:nvSpPr>
        <p:spPr>
          <a:xfrm>
            <a:off x="442452" y="2168013"/>
            <a:ext cx="332514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עידן          דניאלה            דינה </a:t>
            </a:r>
          </a:p>
        </p:txBody>
      </p:sp>
    </p:spTree>
    <p:extLst>
      <p:ext uri="{BB962C8B-B14F-4D97-AF65-F5344CB8AC3E}">
        <p14:creationId xmlns:p14="http://schemas.microsoft.com/office/powerpoint/2010/main" val="88035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E30C443-102D-4AEE-8F24-41B923B54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8" y="663126"/>
            <a:ext cx="11001372" cy="720000"/>
          </a:xfrm>
        </p:spPr>
        <p:txBody>
          <a:bodyPr>
            <a:normAutofit/>
          </a:bodyPr>
          <a:lstStyle/>
          <a:p>
            <a:r>
              <a:rPr lang="he-IL" dirty="0"/>
              <a:t>אוכלים עוגה- דרך אחרת לפתרון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8B3C50E9-7338-4B6A-8EE6-A0B7814CBEA8}"/>
              </a:ext>
            </a:extLst>
          </p:cNvPr>
          <p:cNvSpPr txBox="1"/>
          <p:nvPr/>
        </p:nvSpPr>
        <p:spPr>
          <a:xfrm>
            <a:off x="1843548" y="1788613"/>
            <a:ext cx="9623117" cy="66376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sz="3600" dirty="0"/>
              <a:t>דינה, דניאלה ועידן אכלו מאותה עוגה. </a:t>
            </a:r>
            <a:br>
              <a:rPr lang="he-IL" sz="3600" dirty="0"/>
            </a:br>
            <a:r>
              <a:rPr lang="he-IL" sz="3600" dirty="0"/>
              <a:t>דינה אכלה    מהעוגה, דניאלה אכלה    מהעוגה </a:t>
            </a:r>
          </a:p>
          <a:p>
            <a:pPr algn="r">
              <a:lnSpc>
                <a:spcPct val="150000"/>
              </a:lnSpc>
            </a:pPr>
            <a:r>
              <a:rPr lang="he-IL" sz="3600" dirty="0"/>
              <a:t>ועידן אכל     מהעוגה. </a:t>
            </a:r>
            <a:br>
              <a:rPr lang="he-IL" sz="3600" dirty="0"/>
            </a:br>
            <a:r>
              <a:rPr lang="he-IL" sz="3600" dirty="0"/>
              <a:t>    האם הילדים סיימו לאכול את העוגה? </a:t>
            </a:r>
            <a:br>
              <a:rPr lang="he-IL" sz="3600" dirty="0"/>
            </a:br>
            <a:r>
              <a:rPr lang="he-IL" sz="3600" dirty="0"/>
              <a:t>    אם לא, איזה חלק נשאר מהעוגה?</a:t>
            </a:r>
            <a:endParaRPr lang="en-US" sz="3600" dirty="0"/>
          </a:p>
          <a:p>
            <a:pPr algn="r">
              <a:lnSpc>
                <a:spcPct val="150000"/>
              </a:lnSpc>
            </a:pPr>
            <a:endParaRPr lang="en-US" sz="3600" dirty="0"/>
          </a:p>
          <a:p>
            <a:pPr algn="r">
              <a:lnSpc>
                <a:spcPct val="150000"/>
              </a:lnSpc>
            </a:pPr>
            <a:r>
              <a:rPr lang="he-IL" sz="3600" dirty="0"/>
              <a:t/>
            </a:r>
            <a:br>
              <a:rPr lang="he-IL" sz="3600" dirty="0"/>
            </a:br>
            <a:endParaRPr lang="he-IL" sz="3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5">
                <a:extLst>
                  <a:ext uri="{FF2B5EF4-FFF2-40B4-BE49-F238E27FC236}">
                    <a16:creationId xmlns:a16="http://schemas.microsoft.com/office/drawing/2014/main" id="{0F56C73E-ED31-48C4-B0D0-69ADCCA3B4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82444" y="2796715"/>
                <a:ext cx="1054731" cy="912411"/>
              </a:xfrm>
              <a:prstGeom prst="rect">
                <a:avLst/>
              </a:prstGeom>
            </p:spPr>
            <p:txBody>
              <a:bodyPr>
                <a:normAutofit fontScale="32500" lnSpcReduction="20000"/>
              </a:bodyPr>
              <a:lstStyle>
                <a:lvl1pPr marL="0" indent="0" algn="r" defTabSz="914400" rtl="1" eaLnBrk="1" latinLnBrk="0" hangingPunct="1">
                  <a:lnSpc>
                    <a:spcPct val="90000"/>
                  </a:lnSpc>
                  <a:spcBef>
                    <a:spcPts val="800"/>
                  </a:spcBef>
                  <a:spcAft>
                    <a:spcPts val="0"/>
                  </a:spcAft>
                  <a:buFont typeface="+mj-lt"/>
                  <a:buNone/>
                  <a:defRPr sz="28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800100" indent="-342900" algn="r" defTabSz="914400" rtl="1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1430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6002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574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6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6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he-IL" dirty="0"/>
              </a:p>
              <a:p>
                <a:r>
                  <a:rPr lang="he-IL" dirty="0"/>
                  <a:t/>
                </a:r>
                <a:br>
                  <a:rPr lang="he-IL" dirty="0"/>
                </a:br>
                <a:endParaRPr lang="he-IL" dirty="0"/>
              </a:p>
              <a:p>
                <a:endParaRPr lang="aa-ET" dirty="0"/>
              </a:p>
            </p:txBody>
          </p:sp>
        </mc:Choice>
        <mc:Fallback xmlns="">
          <p:sp>
            <p:nvSpPr>
              <p:cNvPr id="15" name="Content Placeholder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F56C73E-ED31-48C4-B0D0-69ADCCA3B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2444" y="2796715"/>
                <a:ext cx="1054731" cy="912411"/>
              </a:xfrm>
              <a:prstGeom prst="rect">
                <a:avLst/>
              </a:prstGeom>
              <a:blipFill>
                <a:blip r:embed="rId3"/>
                <a:stretch>
                  <a:fillRect b="-268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5">
                <a:extLst>
                  <a:ext uri="{FF2B5EF4-FFF2-40B4-BE49-F238E27FC236}">
                    <a16:creationId xmlns:a16="http://schemas.microsoft.com/office/drawing/2014/main" id="{21D6744E-CAF7-43B2-BE22-62429CCD5D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64608" y="2796714"/>
                <a:ext cx="1054731" cy="912411"/>
              </a:xfrm>
              <a:prstGeom prst="rect">
                <a:avLst/>
              </a:prstGeom>
            </p:spPr>
            <p:txBody>
              <a:bodyPr>
                <a:normAutofit fontScale="32500" lnSpcReduction="20000"/>
              </a:bodyPr>
              <a:lstStyle>
                <a:lvl1pPr marL="0" indent="0" algn="r" defTabSz="914400" rtl="1" eaLnBrk="1" latinLnBrk="0" hangingPunct="1">
                  <a:lnSpc>
                    <a:spcPct val="90000"/>
                  </a:lnSpc>
                  <a:spcBef>
                    <a:spcPts val="800"/>
                  </a:spcBef>
                  <a:spcAft>
                    <a:spcPts val="0"/>
                  </a:spcAft>
                  <a:buFont typeface="+mj-lt"/>
                  <a:buNone/>
                  <a:defRPr sz="28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800100" indent="-342900" algn="r" defTabSz="914400" rtl="1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1430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6002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574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6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he-IL" sz="6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he-IL" dirty="0"/>
              </a:p>
              <a:p>
                <a:r>
                  <a:rPr lang="he-IL" dirty="0"/>
                  <a:t/>
                </a:r>
                <a:br>
                  <a:rPr lang="he-IL" dirty="0"/>
                </a:br>
                <a:endParaRPr lang="he-IL" dirty="0"/>
              </a:p>
              <a:p>
                <a:endParaRPr lang="aa-ET" dirty="0"/>
              </a:p>
            </p:txBody>
          </p:sp>
        </mc:Choice>
        <mc:Fallback xmlns="">
          <p:sp>
            <p:nvSpPr>
              <p:cNvPr id="14" name="Content Placeholder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1D6744E-CAF7-43B2-BE22-62429CCD5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608" y="2796714"/>
                <a:ext cx="1054731" cy="912411"/>
              </a:xfrm>
              <a:prstGeom prst="rect">
                <a:avLst/>
              </a:prstGeom>
              <a:blipFill>
                <a:blip r:embed="rId4"/>
                <a:stretch>
                  <a:fillRect b="-268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5">
                <a:extLst>
                  <a:ext uri="{FF2B5EF4-FFF2-40B4-BE49-F238E27FC236}">
                    <a16:creationId xmlns:a16="http://schemas.microsoft.com/office/drawing/2014/main" id="{C65338DD-86B4-4B7A-976D-21AA65D17D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34844" y="3709126"/>
                <a:ext cx="1054731" cy="912411"/>
              </a:xfrm>
              <a:prstGeom prst="rect">
                <a:avLst/>
              </a:prstGeom>
            </p:spPr>
            <p:txBody>
              <a:bodyPr>
                <a:normAutofit fontScale="32500" lnSpcReduction="20000"/>
              </a:bodyPr>
              <a:lstStyle>
                <a:lvl1pPr marL="0" indent="0" algn="r" defTabSz="914400" rtl="1" eaLnBrk="1" latinLnBrk="0" hangingPunct="1">
                  <a:lnSpc>
                    <a:spcPct val="90000"/>
                  </a:lnSpc>
                  <a:spcBef>
                    <a:spcPts val="800"/>
                  </a:spcBef>
                  <a:spcAft>
                    <a:spcPts val="0"/>
                  </a:spcAft>
                  <a:buFont typeface="+mj-lt"/>
                  <a:buNone/>
                  <a:defRPr sz="28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800100" indent="-342900" algn="r" defTabSz="914400" rtl="1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1430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6002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574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6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6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he-IL" dirty="0"/>
              </a:p>
              <a:p>
                <a:r>
                  <a:rPr lang="he-IL" dirty="0"/>
                  <a:t/>
                </a:r>
                <a:br>
                  <a:rPr lang="he-IL" dirty="0"/>
                </a:br>
                <a:endParaRPr lang="he-IL" dirty="0"/>
              </a:p>
              <a:p>
                <a:endParaRPr lang="aa-ET" dirty="0"/>
              </a:p>
            </p:txBody>
          </p:sp>
        </mc:Choice>
        <mc:Fallback xmlns="">
          <p:sp>
            <p:nvSpPr>
              <p:cNvPr id="20" name="Content Placeholder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65338DD-86B4-4B7A-976D-21AA65D17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4844" y="3709126"/>
                <a:ext cx="1054731" cy="912411"/>
              </a:xfrm>
              <a:prstGeom prst="rect">
                <a:avLst/>
              </a:prstGeom>
              <a:blipFill>
                <a:blip r:embed="rId5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20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4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8BD15F-9D8B-4617-B1F4-0322389B2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9918" y="564152"/>
            <a:ext cx="8280000" cy="720000"/>
          </a:xfrm>
        </p:spPr>
        <p:txBody>
          <a:bodyPr/>
          <a:lstStyle/>
          <a:p>
            <a:r>
              <a:rPr lang="he-IL" dirty="0"/>
              <a:t>חלק העוגה שאכל כל ילד- חצי...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3D64F161-B84E-4B85-BA16-20C453FB787F}"/>
              </a:ext>
            </a:extLst>
          </p:cNvPr>
          <p:cNvSpPr txBox="1"/>
          <p:nvPr/>
        </p:nvSpPr>
        <p:spPr>
          <a:xfrm>
            <a:off x="3722170" y="5160702"/>
            <a:ext cx="15338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/>
              <a:t>דינה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1130358C-C762-4AC3-945C-242DFED7DE82}"/>
              </a:ext>
            </a:extLst>
          </p:cNvPr>
          <p:cNvSpPr txBox="1"/>
          <p:nvPr/>
        </p:nvSpPr>
        <p:spPr>
          <a:xfrm>
            <a:off x="5715346" y="5149846"/>
            <a:ext cx="16442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/>
              <a:t>דניאלה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5FD14109-BC49-4F3F-A6E4-FDF8D3B9A3D3}"/>
              </a:ext>
            </a:extLst>
          </p:cNvPr>
          <p:cNvSpPr txBox="1"/>
          <p:nvPr/>
        </p:nvSpPr>
        <p:spPr>
          <a:xfrm>
            <a:off x="7898922" y="5155274"/>
            <a:ext cx="10618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/>
              <a:t>עידן</a:t>
            </a:r>
          </a:p>
        </p:txBody>
      </p:sp>
      <p:sp>
        <p:nvSpPr>
          <p:cNvPr id="10" name="חץ: למטה 9">
            <a:extLst>
              <a:ext uri="{FF2B5EF4-FFF2-40B4-BE49-F238E27FC236}">
                <a16:creationId xmlns:a16="http://schemas.microsoft.com/office/drawing/2014/main" id="{4FFF3BB5-FF59-47C9-9810-75F77D2FAABE}"/>
              </a:ext>
            </a:extLst>
          </p:cNvPr>
          <p:cNvSpPr/>
          <p:nvPr/>
        </p:nvSpPr>
        <p:spPr>
          <a:xfrm rot="10800000">
            <a:off x="3849330" y="4566850"/>
            <a:ext cx="368710" cy="5386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חץ: למטה 10">
            <a:extLst>
              <a:ext uri="{FF2B5EF4-FFF2-40B4-BE49-F238E27FC236}">
                <a16:creationId xmlns:a16="http://schemas.microsoft.com/office/drawing/2014/main" id="{DEE220CC-8FF8-48BF-8C8F-8955268E72F1}"/>
              </a:ext>
            </a:extLst>
          </p:cNvPr>
          <p:cNvSpPr/>
          <p:nvPr/>
        </p:nvSpPr>
        <p:spPr>
          <a:xfrm rot="10800000">
            <a:off x="6031500" y="4555914"/>
            <a:ext cx="368710" cy="5358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חץ: למטה 11">
            <a:extLst>
              <a:ext uri="{FF2B5EF4-FFF2-40B4-BE49-F238E27FC236}">
                <a16:creationId xmlns:a16="http://schemas.microsoft.com/office/drawing/2014/main" id="{72A92ABD-C4D3-4CAE-8EA4-5AA829E1A266}"/>
              </a:ext>
            </a:extLst>
          </p:cNvPr>
          <p:cNvSpPr/>
          <p:nvPr/>
        </p:nvSpPr>
        <p:spPr>
          <a:xfrm rot="10800000">
            <a:off x="8061083" y="4487520"/>
            <a:ext cx="368710" cy="5386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554" y="1981134"/>
            <a:ext cx="6312974" cy="238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4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E30C443-102D-4AEE-8F24-41B923B54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8" y="663126"/>
            <a:ext cx="11001372" cy="720000"/>
          </a:xfrm>
        </p:spPr>
        <p:txBody>
          <a:bodyPr>
            <a:normAutofit/>
          </a:bodyPr>
          <a:lstStyle/>
          <a:p>
            <a:r>
              <a:rPr lang="he-IL" dirty="0"/>
              <a:t>עוגה בהזמנה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8B3C50E9-7338-4B6A-8EE6-A0B7814CBEA8}"/>
              </a:ext>
            </a:extLst>
          </p:cNvPr>
          <p:cNvSpPr txBox="1"/>
          <p:nvPr/>
        </p:nvSpPr>
        <p:spPr>
          <a:xfrm>
            <a:off x="2258292" y="1788613"/>
            <a:ext cx="9208374" cy="42473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sz="3600" dirty="0"/>
              <a:t>אבא של עידו ודניאל אפה עוגת שוקולד.</a:t>
            </a:r>
          </a:p>
          <a:p>
            <a:pPr algn="r">
              <a:lnSpc>
                <a:spcPct val="150000"/>
              </a:lnSpc>
            </a:pPr>
            <a:r>
              <a:rPr lang="he-IL" sz="3600" dirty="0"/>
              <a:t>עידו רוצה להביא לכיתה     מהעוגה</a:t>
            </a:r>
          </a:p>
          <a:p>
            <a:pPr algn="r">
              <a:lnSpc>
                <a:spcPct val="150000"/>
              </a:lnSpc>
            </a:pPr>
            <a:r>
              <a:rPr lang="he-IL" sz="3600" dirty="0"/>
              <a:t>ודניאל רוצה להביא     מהעוגה לכיתה שלו.</a:t>
            </a:r>
          </a:p>
          <a:p>
            <a:pPr algn="r">
              <a:lnSpc>
                <a:spcPct val="150000"/>
              </a:lnSpc>
            </a:pPr>
            <a:r>
              <a:rPr lang="he-IL" sz="3600" dirty="0"/>
              <a:t>האם שניהם יוכלו להביא את החלק אותו הזמינו? הסבירו.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298623" y="2694248"/>
                <a:ext cx="1233055" cy="79367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he-IL" sz="2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he-IL" sz="2400" b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8623" y="2694248"/>
                <a:ext cx="1233055" cy="7936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175122" y="3494534"/>
                <a:ext cx="1233055" cy="79367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he-IL" sz="24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5122" y="3494534"/>
                <a:ext cx="1233055" cy="7936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מלבן 3">
            <a:extLst>
              <a:ext uri="{FF2B5EF4-FFF2-40B4-BE49-F238E27FC236}">
                <a16:creationId xmlns:a16="http://schemas.microsoft.com/office/drawing/2014/main" id="{E1561D8B-AA15-480D-9CE2-9E3A9F1E9CCE}"/>
              </a:ext>
            </a:extLst>
          </p:cNvPr>
          <p:cNvSpPr/>
          <p:nvPr/>
        </p:nvSpPr>
        <p:spPr>
          <a:xfrm>
            <a:off x="1162593" y="5933274"/>
            <a:ext cx="1550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b="1" dirty="0">
                <a:solidFill>
                  <a:srgbClr val="C00000"/>
                </a:solidFill>
              </a:rPr>
              <a:t>ממתינה לכם...</a:t>
            </a:r>
          </a:p>
        </p:txBody>
      </p:sp>
      <p:pic>
        <p:nvPicPr>
          <p:cNvPr id="5" name="5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0218" y="663126"/>
            <a:ext cx="2024410" cy="72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0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587C681A-7A96-42B1-8C6C-5E75DCBDF4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27" t="32308" r="24746" b="35360"/>
          <a:stretch/>
        </p:blipFill>
        <p:spPr>
          <a:xfrm>
            <a:off x="681925" y="2216258"/>
            <a:ext cx="10058399" cy="3564610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4805AB79-7CE6-4692-BD95-1EA61F9ACB4E}"/>
              </a:ext>
            </a:extLst>
          </p:cNvPr>
          <p:cNvSpPr txBox="1"/>
          <p:nvPr/>
        </p:nvSpPr>
        <p:spPr>
          <a:xfrm>
            <a:off x="10926305" y="2433234"/>
            <a:ext cx="1265695" cy="246221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/>
              <a:t>עידו</a:t>
            </a:r>
          </a:p>
          <a:p>
            <a:endParaRPr lang="he-IL" dirty="0"/>
          </a:p>
          <a:p>
            <a:endParaRPr lang="he-IL" dirty="0"/>
          </a:p>
          <a:p>
            <a:endParaRPr lang="he-IL" dirty="0"/>
          </a:p>
          <a:p>
            <a:endParaRPr lang="he-IL" dirty="0"/>
          </a:p>
          <a:p>
            <a:endParaRPr lang="he-IL" dirty="0"/>
          </a:p>
          <a:p>
            <a:r>
              <a:rPr lang="he-IL" sz="3200" b="1" dirty="0"/>
              <a:t>דניאל</a:t>
            </a:r>
          </a:p>
        </p:txBody>
      </p:sp>
    </p:spTree>
    <p:extLst>
      <p:ext uri="{BB962C8B-B14F-4D97-AF65-F5344CB8AC3E}">
        <p14:creationId xmlns:p14="http://schemas.microsoft.com/office/powerpoint/2010/main" val="1220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כותרת 1">
            <a:extLst>
              <a:ext uri="{FF2B5EF4-FFF2-40B4-BE49-F238E27FC236}">
                <a16:creationId xmlns:a16="http://schemas.microsoft.com/office/drawing/2014/main" id="{EA358E46-3645-42A8-ABE9-F7AEBC118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150" y="498048"/>
            <a:ext cx="11191221" cy="720000"/>
          </a:xfrm>
        </p:spPr>
        <p:txBody>
          <a:bodyPr>
            <a:normAutofit/>
          </a:bodyPr>
          <a:lstStyle/>
          <a:p>
            <a:r>
              <a:rPr lang="he-IL" dirty="0"/>
              <a:t>מתבוננים ועונים</a:t>
            </a:r>
          </a:p>
        </p:txBody>
      </p:sp>
      <p:pic>
        <p:nvPicPr>
          <p:cNvPr id="38" name="תמונה 37">
            <a:extLst>
              <a:ext uri="{FF2B5EF4-FFF2-40B4-BE49-F238E27FC236}">
                <a16:creationId xmlns:a16="http://schemas.microsoft.com/office/drawing/2014/main" id="{3D2CE1F2-7B6D-4094-84F6-5F69425D37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02" t="32895" r="30339" b="19312"/>
          <a:stretch/>
        </p:blipFill>
        <p:spPr>
          <a:xfrm>
            <a:off x="2271252" y="1402301"/>
            <a:ext cx="9044449" cy="5045592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D7336566-EF47-48BA-9718-393C09AD1E02}"/>
              </a:ext>
            </a:extLst>
          </p:cNvPr>
          <p:cNvSpPr txBox="1"/>
          <p:nvPr/>
        </p:nvSpPr>
        <p:spPr>
          <a:xfrm>
            <a:off x="894170" y="5924673"/>
            <a:ext cx="230704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800" b="1" dirty="0">
                <a:solidFill>
                  <a:srgbClr val="C00000"/>
                </a:solidFill>
              </a:rPr>
              <a:t>ממתינה לכם...</a:t>
            </a:r>
          </a:p>
        </p:txBody>
      </p:sp>
      <p:pic>
        <p:nvPicPr>
          <p:cNvPr id="5" name="3min_final">
            <a:hlinkClick r:id="" action="ppaction://media"/>
            <a:extLst>
              <a:ext uri="{FF2B5EF4-FFF2-40B4-BE49-F238E27FC236}">
                <a16:creationId xmlns:a16="http://schemas.microsoft.com/office/drawing/2014/main" id="{2731D536-6FD7-4CC6-B0A4-731BE677CB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775" y="663126"/>
            <a:ext cx="1973580" cy="70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7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2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8CDB7D-7B3E-EF45-982F-5AD11633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להביא לשיעור?</a:t>
            </a:r>
            <a:endParaRPr lang="x-none" dirty="0"/>
          </a:p>
        </p:txBody>
      </p:sp>
      <p:pic>
        <p:nvPicPr>
          <p:cNvPr id="8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727" y="3005354"/>
            <a:ext cx="1334463" cy="180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1258" y="3453904"/>
            <a:ext cx="1771057" cy="7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s://lh4.googleusercontent.com/8FRkycPXoj7UiB9dvl8WfvE_rPOmNvworJ3hEUUExH908Pyx1w8Shtg70_9YIyrxXZu2Q5tvXMslWX6PBLNTleMKYZ5Wgwd4UNNj4iBwA-K5B6WNBJ5WFRNSOF3busg5">
            <a:extLst>
              <a:ext uri="{FF2B5EF4-FFF2-40B4-BE49-F238E27FC236}">
                <a16:creationId xmlns:a16="http://schemas.microsoft.com/office/drawing/2014/main" id="{A59DF638-BBDF-4FF6-8918-42D9A5F05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450" y="2842557"/>
            <a:ext cx="1191396" cy="196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כותרת 1">
            <a:extLst>
              <a:ext uri="{FF2B5EF4-FFF2-40B4-BE49-F238E27FC236}">
                <a16:creationId xmlns:a16="http://schemas.microsoft.com/office/drawing/2014/main" id="{EA358E46-3645-42A8-ABE9-F7AEBC118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69" y="616126"/>
            <a:ext cx="11191221" cy="720000"/>
          </a:xfrm>
        </p:spPr>
        <p:txBody>
          <a:bodyPr>
            <a:normAutofit/>
          </a:bodyPr>
          <a:lstStyle/>
          <a:p>
            <a:r>
              <a:rPr lang="he-IL" dirty="0"/>
              <a:t>נדב ושיעורי הבית</a:t>
            </a:r>
          </a:p>
        </p:txBody>
      </p:sp>
      <p:pic>
        <p:nvPicPr>
          <p:cNvPr id="32" name="תמונה 31">
            <a:extLst>
              <a:ext uri="{FF2B5EF4-FFF2-40B4-BE49-F238E27FC236}">
                <a16:creationId xmlns:a16="http://schemas.microsoft.com/office/drawing/2014/main" id="{9E24133D-06E5-4031-B09A-BF735613A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02" y="1864970"/>
            <a:ext cx="2085975" cy="170497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604C9414-51E2-4B54-8EBF-7A74AE9F9C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66" t="29883" r="41209" b="30528"/>
          <a:stretch/>
        </p:blipFill>
        <p:spPr>
          <a:xfrm>
            <a:off x="6374674" y="1864970"/>
            <a:ext cx="5554160" cy="3673681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366A253-F0AF-4910-BC37-B63BF1FD6B8F}"/>
              </a:ext>
            </a:extLst>
          </p:cNvPr>
          <p:cNvSpPr txBox="1"/>
          <p:nvPr/>
        </p:nvSpPr>
        <p:spPr>
          <a:xfrm>
            <a:off x="9589613" y="2683286"/>
            <a:ext cx="151883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/>
              <a:t>מדעים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E6B35B40-B979-4575-8A52-73B8D3104FD5}"/>
              </a:ext>
            </a:extLst>
          </p:cNvPr>
          <p:cNvSpPr txBox="1"/>
          <p:nvPr/>
        </p:nvSpPr>
        <p:spPr>
          <a:xfrm>
            <a:off x="6691282" y="3692434"/>
            <a:ext cx="212326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/>
              <a:t>מתמטיקה</a:t>
            </a:r>
          </a:p>
        </p:txBody>
      </p:sp>
    </p:spTree>
    <p:extLst>
      <p:ext uri="{BB962C8B-B14F-4D97-AF65-F5344CB8AC3E}">
        <p14:creationId xmlns:p14="http://schemas.microsoft.com/office/powerpoint/2010/main" val="13135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10F887CD-9127-4535-B36A-44BECB44F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אז מה למדנו היום?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C55B74AB-B19A-483A-85B3-652674A7C072}"/>
              </a:ext>
            </a:extLst>
          </p:cNvPr>
          <p:cNvSpPr txBox="1"/>
          <p:nvPr/>
        </p:nvSpPr>
        <p:spPr>
          <a:xfrm>
            <a:off x="0" y="2610465"/>
            <a:ext cx="12191999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685800" indent="-685800" algn="ctr">
              <a:buClr>
                <a:schemeClr val="accent2"/>
              </a:buClr>
              <a:buFont typeface="Wingdings" panose="05000000000000000000" pitchFamily="2" charset="2"/>
              <a:buChar char="J"/>
            </a:pPr>
            <a:r>
              <a:rPr lang="he-IL" sz="4800" dirty="0"/>
              <a:t>שברי יחידה</a:t>
            </a:r>
          </a:p>
          <a:p>
            <a:pPr marL="685800" indent="-685800" algn="ctr">
              <a:buClr>
                <a:schemeClr val="accent2"/>
              </a:buClr>
              <a:buFont typeface="Wingdings" panose="05000000000000000000" pitchFamily="2" charset="2"/>
              <a:buChar char="J"/>
            </a:pPr>
            <a:r>
              <a:rPr lang="he-IL" sz="4800" dirty="0"/>
              <a:t>שברים ששווים לשלם</a:t>
            </a:r>
          </a:p>
          <a:p>
            <a:pPr marL="685800" indent="-685800" algn="ctr">
              <a:buClr>
                <a:schemeClr val="accent2"/>
              </a:buClr>
              <a:buFont typeface="Wingdings" panose="05000000000000000000" pitchFamily="2" charset="2"/>
              <a:buChar char="J"/>
            </a:pPr>
            <a:r>
              <a:rPr lang="he-IL" sz="4800" dirty="0"/>
              <a:t>השלמת שבר לשלם</a:t>
            </a:r>
          </a:p>
          <a:p>
            <a:pPr marL="685800" indent="-685800" algn="ctr">
              <a:buClr>
                <a:schemeClr val="accent2"/>
              </a:buClr>
              <a:buFont typeface="Wingdings" panose="05000000000000000000" pitchFamily="2" charset="2"/>
              <a:buChar char="J"/>
            </a:pPr>
            <a:r>
              <a:rPr lang="he-IL" sz="4800" dirty="0"/>
              <a:t>להשתמש באומדן לפני שפותרים  </a:t>
            </a:r>
          </a:p>
        </p:txBody>
      </p:sp>
    </p:spTree>
    <p:extLst>
      <p:ext uri="{BB962C8B-B14F-4D97-AF65-F5344CB8AC3E}">
        <p14:creationId xmlns:p14="http://schemas.microsoft.com/office/powerpoint/2010/main" val="410988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0" y="733411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לקינוח- 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9994" y="1715588"/>
            <a:ext cx="11254153" cy="5142411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he-IL" sz="4000" dirty="0" smtClean="0"/>
              <a:t>לפניכם נתונים על הבילוי </a:t>
            </a:r>
            <a:r>
              <a:rPr lang="he-IL" sz="4000" dirty="0"/>
              <a:t>המועדף </a:t>
            </a:r>
            <a:r>
              <a:rPr lang="he-IL" sz="4000" dirty="0" smtClean="0"/>
              <a:t>על תלמידי בית-הספר ירקון:</a:t>
            </a:r>
            <a:endParaRPr lang="he-IL" sz="4000" dirty="0"/>
          </a:p>
          <a:p>
            <a:pPr algn="r"/>
            <a:r>
              <a:rPr lang="he-IL" sz="4000" dirty="0"/>
              <a:t>          </a:t>
            </a:r>
          </a:p>
          <a:p>
            <a:pPr algn="r"/>
            <a:r>
              <a:rPr lang="he-IL" sz="4000" dirty="0"/>
              <a:t>            מהילדים אוהבים לצפות בטלוויזיה</a:t>
            </a:r>
          </a:p>
          <a:p>
            <a:pPr algn="r"/>
            <a:r>
              <a:rPr lang="he-IL" sz="4000" dirty="0"/>
              <a:t>          </a:t>
            </a:r>
          </a:p>
          <a:p>
            <a:pPr algn="r"/>
            <a:r>
              <a:rPr lang="he-IL" sz="4000" dirty="0"/>
              <a:t>             מהילדים אוהבים לשחק במשחקי קופסה</a:t>
            </a:r>
          </a:p>
          <a:p>
            <a:pPr algn="r"/>
            <a:r>
              <a:rPr lang="he-IL" sz="4000" dirty="0"/>
              <a:t>            </a:t>
            </a:r>
          </a:p>
          <a:p>
            <a:pPr algn="r"/>
            <a:r>
              <a:rPr lang="he-IL" sz="4000" dirty="0"/>
              <a:t>            מהילדים אוהבים לצייר</a:t>
            </a:r>
          </a:p>
          <a:p>
            <a:pPr algn="r"/>
            <a:endParaRPr lang="he-IL" sz="4000" dirty="0"/>
          </a:p>
          <a:p>
            <a:pPr algn="r"/>
            <a:r>
              <a:rPr lang="he-IL" sz="4000" dirty="0" smtClean="0"/>
              <a:t>יעל טענה שיש טעות בנתונים. האם היא צודקת?  </a:t>
            </a:r>
            <a:endParaRPr lang="he-IL" sz="4000" smtClean="0"/>
          </a:p>
          <a:p>
            <a:pPr algn="r"/>
            <a:r>
              <a:rPr lang="he-IL" sz="4000" smtClean="0"/>
              <a:t>הסבירו </a:t>
            </a:r>
            <a:r>
              <a:rPr lang="he-IL" sz="4000" dirty="0" smtClean="0"/>
              <a:t>את תשובתכם.</a:t>
            </a:r>
            <a:endParaRPr lang="he-IL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2">
                <a:extLst>
                  <a:ext uri="{FF2B5EF4-FFF2-40B4-BE49-F238E27FC236}">
                    <a16:creationId xmlns:a16="http://schemas.microsoft.com/office/drawing/2014/main" id="{386ADD32-50BF-4BBE-B62C-56556B01E44A}"/>
                  </a:ext>
                </a:extLst>
              </p:cNvPr>
              <p:cNvSpPr txBox="1"/>
              <p:nvPr/>
            </p:nvSpPr>
            <p:spPr>
              <a:xfrm>
                <a:off x="10555376" y="2498932"/>
                <a:ext cx="1233055" cy="79367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he-IL" sz="2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he-IL" sz="2400" b="1" dirty="0"/>
              </a:p>
            </p:txBody>
          </p:sp>
        </mc:Choice>
        <mc:Fallback xmlns="">
          <p:sp>
            <p:nvSpPr>
              <p:cNvPr id="14" name="TextBox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86ADD32-50BF-4BBE-B62C-56556B01E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5376" y="2498932"/>
                <a:ext cx="1233055" cy="7936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2">
                <a:extLst>
                  <a:ext uri="{FF2B5EF4-FFF2-40B4-BE49-F238E27FC236}">
                    <a16:creationId xmlns:a16="http://schemas.microsoft.com/office/drawing/2014/main" id="{CC3AEF8B-6D2D-4815-832F-4AC294D07B1F}"/>
                  </a:ext>
                </a:extLst>
              </p:cNvPr>
              <p:cNvSpPr txBox="1"/>
              <p:nvPr/>
            </p:nvSpPr>
            <p:spPr>
              <a:xfrm>
                <a:off x="10542833" y="3523419"/>
                <a:ext cx="1233055" cy="79367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2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he-IL" sz="2400" b="1" dirty="0"/>
              </a:p>
            </p:txBody>
          </p:sp>
        </mc:Choice>
        <mc:Fallback xmlns="">
          <p:sp>
            <p:nvSpPr>
              <p:cNvPr id="15" name="TextBox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C3AEF8B-6D2D-4815-832F-4AC294D07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2833" y="3523419"/>
                <a:ext cx="1233055" cy="7936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2">
                <a:extLst>
                  <a:ext uri="{FF2B5EF4-FFF2-40B4-BE49-F238E27FC236}">
                    <a16:creationId xmlns:a16="http://schemas.microsoft.com/office/drawing/2014/main" id="{3D12422E-DD8D-4098-9CB0-CEBD23B507C4}"/>
                  </a:ext>
                </a:extLst>
              </p:cNvPr>
              <p:cNvSpPr txBox="1"/>
              <p:nvPr/>
            </p:nvSpPr>
            <p:spPr>
              <a:xfrm>
                <a:off x="10611406" y="4523671"/>
                <a:ext cx="1233055" cy="79367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he-IL" sz="2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he-IL" sz="2400" b="1" dirty="0"/>
              </a:p>
            </p:txBody>
          </p:sp>
        </mc:Choice>
        <mc:Fallback xmlns="">
          <p:sp>
            <p:nvSpPr>
              <p:cNvPr id="16" name="TextBox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D12422E-DD8D-4098-9CB0-CEBD23B50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1406" y="4523671"/>
                <a:ext cx="1233055" cy="7936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828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9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3126"/>
            <a:ext cx="11361590" cy="720000"/>
          </a:xfrm>
        </p:spPr>
        <p:txBody>
          <a:bodyPr>
            <a:normAutofit/>
          </a:bodyPr>
          <a:lstStyle/>
          <a:p>
            <a:r>
              <a:rPr lang="he-IL" dirty="0"/>
              <a:t>מה אנחנו כבר יודעים?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F286D7BC-4A0E-4E48-B186-72455392013E}"/>
              </a:ext>
            </a:extLst>
          </p:cNvPr>
          <p:cNvGrpSpPr/>
          <p:nvPr/>
        </p:nvGrpSpPr>
        <p:grpSpPr>
          <a:xfrm>
            <a:off x="529969" y="1866790"/>
            <a:ext cx="3868314" cy="3239405"/>
            <a:chOff x="3909596" y="1926358"/>
            <a:chExt cx="3137401" cy="3239405"/>
          </a:xfrm>
        </p:grpSpPr>
        <p:grpSp>
          <p:nvGrpSpPr>
            <p:cNvPr id="11" name="קבוצה 10">
              <a:extLst>
                <a:ext uri="{FF2B5EF4-FFF2-40B4-BE49-F238E27FC236}">
                  <a16:creationId xmlns:a16="http://schemas.microsoft.com/office/drawing/2014/main" id="{CAA478A5-3FB0-470A-86A8-AC568ACFD7B2}"/>
                </a:ext>
              </a:extLst>
            </p:cNvPr>
            <p:cNvGrpSpPr/>
            <p:nvPr/>
          </p:nvGrpSpPr>
          <p:grpSpPr>
            <a:xfrm>
              <a:off x="3909596" y="1926358"/>
              <a:ext cx="2917066" cy="3239405"/>
              <a:chOff x="4184865" y="1969898"/>
              <a:chExt cx="2188037" cy="2374286"/>
            </a:xfrm>
          </p:grpSpPr>
          <p:sp>
            <p:nvSpPr>
              <p:cNvPr id="4" name="תיבת טקסט 3">
                <a:extLst>
                  <a:ext uri="{FF2B5EF4-FFF2-40B4-BE49-F238E27FC236}">
                    <a16:creationId xmlns:a16="http://schemas.microsoft.com/office/drawing/2014/main" id="{BDDC14F5-275F-49B4-8F10-C765C1F26C90}"/>
                  </a:ext>
                </a:extLst>
              </p:cNvPr>
              <p:cNvSpPr txBox="1"/>
              <p:nvPr/>
            </p:nvSpPr>
            <p:spPr>
              <a:xfrm>
                <a:off x="4202961" y="1969898"/>
                <a:ext cx="2169941" cy="11504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:r>
                  <a:rPr lang="he-IL" sz="9600" b="1" dirty="0"/>
                  <a:t>מונה</a:t>
                </a:r>
              </a:p>
            </p:txBody>
          </p:sp>
          <p:sp>
            <p:nvSpPr>
              <p:cNvPr id="9" name="תיבת טקסט 8">
                <a:extLst>
                  <a:ext uri="{FF2B5EF4-FFF2-40B4-BE49-F238E27FC236}">
                    <a16:creationId xmlns:a16="http://schemas.microsoft.com/office/drawing/2014/main" id="{36A38D34-9F47-4108-B1B6-79B07BDBA4B6}"/>
                  </a:ext>
                </a:extLst>
              </p:cNvPr>
              <p:cNvSpPr txBox="1"/>
              <p:nvPr/>
            </p:nvSpPr>
            <p:spPr>
              <a:xfrm>
                <a:off x="4184865" y="3283951"/>
                <a:ext cx="2169941" cy="106023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:r>
                  <a:rPr lang="he-IL" sz="8800" b="1" dirty="0"/>
                  <a:t>מכנה</a:t>
                </a:r>
              </a:p>
            </p:txBody>
          </p:sp>
        </p:grpSp>
        <p:cxnSp>
          <p:nvCxnSpPr>
            <p:cNvPr id="10" name="מחבר ישר 9">
              <a:extLst>
                <a:ext uri="{FF2B5EF4-FFF2-40B4-BE49-F238E27FC236}">
                  <a16:creationId xmlns:a16="http://schemas.microsoft.com/office/drawing/2014/main" id="{1724595E-7371-4687-A1B1-16ABD26B1F6B}"/>
                </a:ext>
              </a:extLst>
            </p:cNvPr>
            <p:cNvCxnSpPr/>
            <p:nvPr/>
          </p:nvCxnSpPr>
          <p:spPr>
            <a:xfrm>
              <a:off x="4099902" y="3607616"/>
              <a:ext cx="2947095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C86E78EB-72A9-46C9-9FCE-82A2CC13D356}"/>
              </a:ext>
            </a:extLst>
          </p:cNvPr>
          <p:cNvSpPr txBox="1"/>
          <p:nvPr/>
        </p:nvSpPr>
        <p:spPr>
          <a:xfrm>
            <a:off x="3235702" y="5601372"/>
            <a:ext cx="8956298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b="1" dirty="0"/>
              <a:t>לכמה חלקים שווים מחולק השלם  /  הכמות השלמה ?</a:t>
            </a: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DC25C247-F0C8-4E90-A3C2-56C91900F05A}"/>
              </a:ext>
            </a:extLst>
          </p:cNvPr>
          <p:cNvSpPr txBox="1"/>
          <p:nvPr/>
        </p:nvSpPr>
        <p:spPr>
          <a:xfrm>
            <a:off x="5591603" y="1865422"/>
            <a:ext cx="6601487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600" b="1" dirty="0"/>
              <a:t>כמה חלקים שווים מהשלם ספרנו? </a:t>
            </a:r>
          </a:p>
          <a:p>
            <a:pPr algn="r"/>
            <a:r>
              <a:rPr lang="he-IL" sz="3600" b="1" dirty="0"/>
              <a:t> (לספור = למנות)</a:t>
            </a:r>
          </a:p>
        </p:txBody>
      </p:sp>
      <p:sp>
        <p:nvSpPr>
          <p:cNvPr id="15" name="חץ: למטה 14">
            <a:extLst>
              <a:ext uri="{FF2B5EF4-FFF2-40B4-BE49-F238E27FC236}">
                <a16:creationId xmlns:a16="http://schemas.microsoft.com/office/drawing/2014/main" id="{B4D7FAE6-6610-48F2-8D26-BE0814F7D209}"/>
              </a:ext>
            </a:extLst>
          </p:cNvPr>
          <p:cNvSpPr/>
          <p:nvPr/>
        </p:nvSpPr>
        <p:spPr>
          <a:xfrm rot="3171253">
            <a:off x="4485544" y="1906042"/>
            <a:ext cx="633046" cy="1158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חץ: למטה 15">
            <a:extLst>
              <a:ext uri="{FF2B5EF4-FFF2-40B4-BE49-F238E27FC236}">
                <a16:creationId xmlns:a16="http://schemas.microsoft.com/office/drawing/2014/main" id="{8CFE30F5-62E7-4C55-ADB2-733D1591A6A9}"/>
              </a:ext>
            </a:extLst>
          </p:cNvPr>
          <p:cNvSpPr/>
          <p:nvPr/>
        </p:nvSpPr>
        <p:spPr>
          <a:xfrm rot="7056608">
            <a:off x="4469969" y="4227314"/>
            <a:ext cx="633046" cy="1158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1199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3DE21FF-1B2E-436C-B38E-BAC5DE444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69" y="663126"/>
            <a:ext cx="11191221" cy="720000"/>
          </a:xfrm>
        </p:spPr>
        <p:txBody>
          <a:bodyPr>
            <a:normAutofit/>
          </a:bodyPr>
          <a:lstStyle/>
          <a:p>
            <a:r>
              <a:rPr lang="he-IL" dirty="0"/>
              <a:t>שבר יחידה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1DCCFC28-6E79-4022-9191-C4A35ECEE55B}"/>
              </a:ext>
            </a:extLst>
          </p:cNvPr>
          <p:cNvSpPr txBox="1"/>
          <p:nvPr/>
        </p:nvSpPr>
        <p:spPr>
          <a:xfrm>
            <a:off x="3687097" y="2713703"/>
            <a:ext cx="7964129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400" dirty="0"/>
              <a:t>כאשר המונה הוא אחד והמכנה הוא מספר טבעי.</a:t>
            </a:r>
          </a:p>
          <a:p>
            <a:pPr algn="r"/>
            <a:r>
              <a:rPr lang="he-IL" sz="4400" dirty="0"/>
              <a:t>דוגמא: חילקנו את השלם ל-4 חלקים</a:t>
            </a:r>
          </a:p>
          <a:p>
            <a:pPr algn="r"/>
            <a:r>
              <a:rPr lang="he-IL" sz="4400" dirty="0"/>
              <a:t>שווים וצבענו רק חלק אחד.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82" y="2713703"/>
            <a:ext cx="2514600" cy="2505075"/>
          </a:xfrm>
          <a:prstGeom prst="rect">
            <a:avLst/>
          </a:prstGeom>
        </p:spPr>
      </p:pic>
      <p:pic>
        <p:nvPicPr>
          <p:cNvPr id="1026" name="Picture 2" descr="פעולות בשברים פשוטים">
            <a:extLst>
              <a:ext uri="{FF2B5EF4-FFF2-40B4-BE49-F238E27FC236}">
                <a16:creationId xmlns:a16="http://schemas.microsoft.com/office/drawing/2014/main" id="{5E2D8AF4-CB2F-4A96-B1A4-2BF41D905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68" y="132804"/>
            <a:ext cx="2678643" cy="127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5">
                <a:extLst>
                  <a:ext uri="{FF2B5EF4-FFF2-40B4-BE49-F238E27FC236}">
                    <a16:creationId xmlns:a16="http://schemas.microsoft.com/office/drawing/2014/main" id="{87A5B6DA-3BAE-4DD1-B81A-0442937AEE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87097" y="5319241"/>
                <a:ext cx="1054731" cy="912411"/>
              </a:xfrm>
              <a:prstGeom prst="rect">
                <a:avLst/>
              </a:prstGeom>
            </p:spPr>
            <p:txBody>
              <a:bodyPr>
                <a:normAutofit fontScale="25000" lnSpcReduction="20000"/>
              </a:bodyPr>
              <a:lstStyle>
                <a:lvl1pPr marL="0" indent="0" algn="r" defTabSz="914400" rtl="1" eaLnBrk="1" latinLnBrk="0" hangingPunct="1">
                  <a:lnSpc>
                    <a:spcPct val="90000"/>
                  </a:lnSpc>
                  <a:spcBef>
                    <a:spcPts val="800"/>
                  </a:spcBef>
                  <a:spcAft>
                    <a:spcPts val="0"/>
                  </a:spcAft>
                  <a:buFont typeface="+mj-lt"/>
                  <a:buNone/>
                  <a:defRPr sz="28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800100" indent="-342900" algn="r" defTabSz="914400" rtl="1" eaLnBrk="1" latinLnBrk="0" hangingPunct="1">
                  <a:lnSpc>
                    <a:spcPct val="9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1430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6002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57400" indent="-228600" algn="r" defTabSz="914400" rtl="1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123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123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123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12300" b="1" dirty="0"/>
              </a:p>
              <a:p>
                <a:r>
                  <a:rPr lang="he-IL" dirty="0"/>
                  <a:t/>
                </a:r>
                <a:br>
                  <a:rPr lang="he-IL" dirty="0"/>
                </a:br>
                <a:endParaRPr lang="he-IL" dirty="0"/>
              </a:p>
              <a:p>
                <a:endParaRPr lang="aa-ET" dirty="0"/>
              </a:p>
            </p:txBody>
          </p:sp>
        </mc:Choice>
        <mc:Fallback xmlns="">
          <p:sp>
            <p:nvSpPr>
              <p:cNvPr id="7" name="Content Placeholder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7A5B6DA-3BAE-4DD1-B81A-0442937AE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097" y="5319241"/>
                <a:ext cx="1054731" cy="912411"/>
              </a:xfrm>
              <a:prstGeom prst="rect">
                <a:avLst/>
              </a:prstGeom>
              <a:blipFill>
                <a:blip r:embed="rId4"/>
                <a:stretch>
                  <a:fillRect b="-2751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161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4173BF1-E91F-4AC5-9301-302D84447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שבר יחידה- כתבו מהו השבר (גם במילים)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297290E-67C2-4196-A69E-1D52BF9B47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17" t="31630" r="21059" b="32873"/>
          <a:stretch/>
        </p:blipFill>
        <p:spPr>
          <a:xfrm>
            <a:off x="2087010" y="2169764"/>
            <a:ext cx="8595312" cy="3229550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4A75A39F-55E1-4316-A240-1C3F54CED0AA}"/>
              </a:ext>
            </a:extLst>
          </p:cNvPr>
          <p:cNvSpPr/>
          <p:nvPr/>
        </p:nvSpPr>
        <p:spPr>
          <a:xfrm>
            <a:off x="866775" y="6459172"/>
            <a:ext cx="1550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b="1" dirty="0">
                <a:solidFill>
                  <a:srgbClr val="C00000"/>
                </a:solidFill>
              </a:rPr>
              <a:t>ממתינה לכם...</a:t>
            </a:r>
          </a:p>
        </p:txBody>
      </p:sp>
      <p:pic>
        <p:nvPicPr>
          <p:cNvPr id="3" name="3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775" y="663126"/>
            <a:ext cx="1973580" cy="70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5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9BA803B-B78F-48E9-A76D-2B1D84B3A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שברי יחידה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9D31E3E-A7CA-46EB-B0F8-9587FFA24D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25" t="31402" r="21695" b="21795"/>
          <a:stretch/>
        </p:blipFill>
        <p:spPr>
          <a:xfrm>
            <a:off x="914400" y="1915886"/>
            <a:ext cx="9161417" cy="427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8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3DE21FF-1B2E-436C-B38E-BAC5DE444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69" y="663126"/>
            <a:ext cx="11191221" cy="720000"/>
          </a:xfrm>
        </p:spPr>
        <p:txBody>
          <a:bodyPr>
            <a:normAutofit/>
          </a:bodyPr>
          <a:lstStyle/>
          <a:p>
            <a:r>
              <a:rPr lang="he-IL" dirty="0"/>
              <a:t>מה אנחנו יודעים על שלוש חמישיות?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1DCCFC28-6E79-4022-9191-C4A35ECEE55B}"/>
              </a:ext>
            </a:extLst>
          </p:cNvPr>
          <p:cNvSpPr txBox="1"/>
          <p:nvPr/>
        </p:nvSpPr>
        <p:spPr>
          <a:xfrm>
            <a:off x="2064326" y="2264193"/>
            <a:ext cx="9733936" cy="55092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400" dirty="0"/>
              <a:t>חילקנו את השלם ל-5 חלקים שווים</a:t>
            </a:r>
          </a:p>
          <a:p>
            <a:pPr algn="r"/>
            <a:r>
              <a:rPr lang="he-IL" sz="4400" dirty="0" smtClean="0"/>
              <a:t>וצבענו </a:t>
            </a:r>
            <a:r>
              <a:rPr lang="he-IL" sz="4400" dirty="0"/>
              <a:t>3 מהם. </a:t>
            </a:r>
            <a:endParaRPr lang="he-IL" sz="4400" dirty="0" smtClean="0"/>
          </a:p>
          <a:p>
            <a:pPr algn="r"/>
            <a:r>
              <a:rPr lang="he-IL" sz="4400" dirty="0" err="1" smtClean="0"/>
              <a:t>צבעננו</a:t>
            </a:r>
            <a:r>
              <a:rPr lang="he-IL" sz="4400" dirty="0" smtClean="0"/>
              <a:t> שלוש חמישיות מהשטח השלם. </a:t>
            </a:r>
          </a:p>
          <a:p>
            <a:pPr algn="r"/>
            <a:r>
              <a:rPr lang="he-IL" sz="4400" dirty="0" smtClean="0"/>
              <a:t>נכתוב </a:t>
            </a:r>
            <a:r>
              <a:rPr lang="he-IL" sz="4400" dirty="0"/>
              <a:t>זאת כך:</a:t>
            </a:r>
          </a:p>
          <a:p>
            <a:pPr algn="r"/>
            <a:endParaRPr lang="he-IL" sz="4400" dirty="0"/>
          </a:p>
          <a:p>
            <a:pPr algn="r"/>
            <a:endParaRPr lang="he-IL" sz="4400" dirty="0"/>
          </a:p>
          <a:p>
            <a:pPr algn="r"/>
            <a:endParaRPr lang="he-IL" sz="4400" dirty="0"/>
          </a:p>
          <a:p>
            <a:pPr algn="r"/>
            <a:r>
              <a:rPr lang="he-IL" sz="4400" dirty="0"/>
              <a:t>כמה חמישיות חסר לנו להשלמה לשלם?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711" y="4684666"/>
            <a:ext cx="310923" cy="118177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69" y="1997351"/>
            <a:ext cx="248602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3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3DE21FF-1B2E-436C-B38E-BAC5DE444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69" y="663126"/>
            <a:ext cx="11191221" cy="720000"/>
          </a:xfrm>
        </p:spPr>
        <p:txBody>
          <a:bodyPr>
            <a:normAutofit/>
          </a:bodyPr>
          <a:lstStyle/>
          <a:p>
            <a:r>
              <a:rPr lang="he-IL" dirty="0"/>
              <a:t>ומה אם?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3006" y="2244436"/>
            <a:ext cx="7388048" cy="34778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400" dirty="0" smtClean="0"/>
              <a:t>חילקנו </a:t>
            </a:r>
            <a:r>
              <a:rPr lang="he-IL" sz="4400" dirty="0"/>
              <a:t>את השלם לשישה חלקים שווים</a:t>
            </a:r>
            <a:r>
              <a:rPr lang="he-IL" sz="4400" dirty="0" smtClean="0"/>
              <a:t>.</a:t>
            </a:r>
          </a:p>
          <a:p>
            <a:pPr algn="r"/>
            <a:r>
              <a:rPr lang="he-IL" sz="4400" dirty="0" smtClean="0"/>
              <a:t>מה השבר המייצג את השטח הצבוע?</a:t>
            </a:r>
            <a:endParaRPr lang="he-IL" sz="4400" dirty="0"/>
          </a:p>
          <a:p>
            <a:pPr algn="r"/>
            <a:endParaRPr lang="he-IL" sz="4400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95" y="2588202"/>
            <a:ext cx="2466975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0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F95287B-3E92-4A2F-B051-487DDC2A0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שלם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B8AE440-A0B2-4FFA-AB45-EF9231730D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>
                <a:latin typeface="Cambria Math" panose="02040503050406030204" pitchFamily="18" charset="0"/>
              </a:rPr>
              <a:t>כאשר המונה והמכנה שווים השבר שווה לשלם.</a:t>
            </a:r>
            <a:endParaRPr lang="en-US" dirty="0">
              <a:latin typeface="Cambria Math" panose="02040503050406030204" pitchFamily="18" charset="0"/>
            </a:endParaRPr>
          </a:p>
          <a:p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4C199B1-7B73-4C50-9FDE-85AF6AEAB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995" y="3119144"/>
            <a:ext cx="2466975" cy="245745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F886159-E3D5-4C4F-9E7C-7FB01A680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174" y="2960914"/>
            <a:ext cx="870916" cy="218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2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11487</TotalTime>
  <Words>584</Words>
  <Application>Microsoft Office PowerPoint</Application>
  <PresentationFormat>מסך רחב</PresentationFormat>
  <Paragraphs>154</Paragraphs>
  <Slides>23</Slides>
  <Notes>12</Notes>
  <HiddenSlides>0</HiddenSlides>
  <MMClips>5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23</vt:i4>
      </vt:variant>
    </vt:vector>
  </HeadingPairs>
  <TitlesOfParts>
    <vt:vector size="31" baseType="lpstr">
      <vt:lpstr>Alef</vt:lpstr>
      <vt:lpstr>Arial</vt:lpstr>
      <vt:lpstr>Calibri</vt:lpstr>
      <vt:lpstr>Calibri Light</vt:lpstr>
      <vt:lpstr>Cambria Math</vt:lpstr>
      <vt:lpstr>Open Sans</vt:lpstr>
      <vt:lpstr>Wingdings</vt:lpstr>
      <vt:lpstr>Office Theme</vt:lpstr>
      <vt:lpstr>מצגת של PowerPoint‏</vt:lpstr>
      <vt:lpstr>מה להביא לשיעור?</vt:lpstr>
      <vt:lpstr>מה אנחנו כבר יודעים?</vt:lpstr>
      <vt:lpstr>שבר יחידה</vt:lpstr>
      <vt:lpstr>שבר יחידה- כתבו מהו השבר (גם במילים)</vt:lpstr>
      <vt:lpstr>שברי יחידה</vt:lpstr>
      <vt:lpstr>מה אנחנו יודעים על שלוש חמישיות?</vt:lpstr>
      <vt:lpstr>ומה אם?</vt:lpstr>
      <vt:lpstr>שלם</vt:lpstr>
      <vt:lpstr>במחברת</vt:lpstr>
      <vt:lpstr>אוכלים עוגה</vt:lpstr>
      <vt:lpstr>חלק העוגה שאכל כל ילד</vt:lpstr>
      <vt:lpstr>מצגת של PowerPoint‏</vt:lpstr>
      <vt:lpstr>עוגה שלמה</vt:lpstr>
      <vt:lpstr>אוכלים עוגה- דרך אחרת לפתרון</vt:lpstr>
      <vt:lpstr>חלק העוגה שאכל כל ילד- חצי...</vt:lpstr>
      <vt:lpstr>עוגה בהזמנה</vt:lpstr>
      <vt:lpstr>מצגת של PowerPoint‏</vt:lpstr>
      <vt:lpstr>מתבוננים ועונים</vt:lpstr>
      <vt:lpstr>נדב ושיעורי הבית</vt:lpstr>
      <vt:lpstr>אז מה למדנו היום?</vt:lpstr>
      <vt:lpstr>לקינוח- 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Ruthy Betinger</dc:creator>
  <cp:lastModifiedBy>User</cp:lastModifiedBy>
  <cp:revision>239</cp:revision>
  <dcterms:created xsi:type="dcterms:W3CDTF">2020-03-11T07:11:19Z</dcterms:created>
  <dcterms:modified xsi:type="dcterms:W3CDTF">2020-06-25T08:24:06Z</dcterms:modified>
</cp:coreProperties>
</file>