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1"/>
  </p:notesMasterIdLst>
  <p:sldIdLst>
    <p:sldId id="260" r:id="rId2"/>
    <p:sldId id="261" r:id="rId3"/>
    <p:sldId id="262" r:id="rId4"/>
    <p:sldId id="263" r:id="rId5"/>
    <p:sldId id="280" r:id="rId6"/>
    <p:sldId id="266" r:id="rId7"/>
    <p:sldId id="287" r:id="rId8"/>
    <p:sldId id="281" r:id="rId9"/>
    <p:sldId id="288" r:id="rId10"/>
    <p:sldId id="289" r:id="rId11"/>
    <p:sldId id="290" r:id="rId12"/>
    <p:sldId id="285" r:id="rId13"/>
    <p:sldId id="267" r:id="rId14"/>
    <p:sldId id="268" r:id="rId15"/>
    <p:sldId id="271" r:id="rId16"/>
    <p:sldId id="283" r:id="rId17"/>
    <p:sldId id="284" r:id="rId18"/>
    <p:sldId id="272" r:id="rId19"/>
    <p:sldId id="286"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Open Sans" panose="020B0606030504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5"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80874" autoAdjust="0"/>
  </p:normalViewPr>
  <p:slideViewPr>
    <p:cSldViewPr snapToGrid="0">
      <p:cViewPr varScale="1">
        <p:scale>
          <a:sx n="69" d="100"/>
          <a:sy n="69" d="100"/>
        </p:scale>
        <p:origin x="1238" y="62"/>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42173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he-IL" dirty="0" smtClean="0"/>
              <a:t>שלום שמי רבקה ואני</a:t>
            </a:r>
            <a:r>
              <a:rPr lang="he-IL" baseline="0" dirty="0" smtClean="0"/>
              <a:t> מורה לתנ"ך. אני גרה בשומרון בישוב אלפי מנשה. מה שלומכם? איך אתם מרגישים? שמחה שהצטרפתם אלי למפגש הלמידה. מה נלמד היום? נלמד בספר בראשית פרק ל"ה  על קיום הנדר של יעקב</a:t>
            </a:r>
            <a:endParaRPr lang="he-IL"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365799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b="1" dirty="0" smtClean="0"/>
              <a:t>תשובות</a:t>
            </a:r>
            <a:endParaRPr b="1"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a:t>
            </a:fld>
            <a:endParaRPr/>
          </a:p>
        </p:txBody>
      </p:sp>
    </p:spTree>
    <p:extLst>
      <p:ext uri="{BB962C8B-B14F-4D97-AF65-F5344CB8AC3E}">
        <p14:creationId xmlns:p14="http://schemas.microsoft.com/office/powerpoint/2010/main" val="2747077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b="1" dirty="0" smtClean="0"/>
              <a:t>תשובות</a:t>
            </a:r>
            <a:endParaRPr b="1"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a:t>
            </a:fld>
            <a:endParaRPr/>
          </a:p>
        </p:txBody>
      </p:sp>
    </p:spTree>
    <p:extLst>
      <p:ext uri="{BB962C8B-B14F-4D97-AF65-F5344CB8AC3E}">
        <p14:creationId xmlns:p14="http://schemas.microsoft.com/office/powerpoint/2010/main" val="4263933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a:t>
            </a:fld>
            <a:endParaRPr/>
          </a:p>
        </p:txBody>
      </p:sp>
    </p:spTree>
    <p:extLst>
      <p:ext uri="{BB962C8B-B14F-4D97-AF65-F5344CB8AC3E}">
        <p14:creationId xmlns:p14="http://schemas.microsoft.com/office/powerpoint/2010/main" val="2241313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13</a:t>
            </a:fld>
            <a:endParaRPr/>
          </a:p>
        </p:txBody>
      </p:sp>
    </p:spTree>
    <p:extLst>
      <p:ext uri="{BB962C8B-B14F-4D97-AF65-F5344CB8AC3E}">
        <p14:creationId xmlns:p14="http://schemas.microsoft.com/office/powerpoint/2010/main" val="33519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3515747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endParaRPr dirty="0"/>
          </a:p>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15</a:t>
            </a:fld>
            <a:endParaRPr/>
          </a:p>
        </p:txBody>
      </p:sp>
    </p:spTree>
    <p:extLst>
      <p:ext uri="{BB962C8B-B14F-4D97-AF65-F5344CB8AC3E}">
        <p14:creationId xmlns:p14="http://schemas.microsoft.com/office/powerpoint/2010/main" val="696104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b="1" dirty="0" smtClean="0"/>
              <a:t>משך זמן המפגש- 2 דק'</a:t>
            </a:r>
            <a:endParaRPr b="1"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16</a:t>
            </a:fld>
            <a:endParaRPr/>
          </a:p>
        </p:txBody>
      </p:sp>
    </p:spTree>
    <p:extLst>
      <p:ext uri="{BB962C8B-B14F-4D97-AF65-F5344CB8AC3E}">
        <p14:creationId xmlns:p14="http://schemas.microsoft.com/office/powerpoint/2010/main" val="1155048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בית אל המקום בו יעקב נדר את נדרו לה'  לאחר חלום יעקב- שאם יהיה ה'  </a:t>
            </a:r>
            <a:r>
              <a:rPr lang="he-IL" dirty="0" err="1" smtClean="0"/>
              <a:t>איתו</a:t>
            </a:r>
            <a:r>
              <a:rPr lang="he-IL" dirty="0" smtClean="0"/>
              <a:t> </a:t>
            </a:r>
            <a:r>
              <a:rPr lang="he-IL" dirty="0" err="1" smtClean="0"/>
              <a:t>בבורחו</a:t>
            </a:r>
            <a:r>
              <a:rPr lang="he-IL" dirty="0" smtClean="0"/>
              <a:t> מעשו אחיו ונתן לו אוכל לאכול ובגד ללבוש -</a:t>
            </a:r>
            <a:r>
              <a:rPr lang="he-IL" sz="1200" b="0" i="0" u="none" strike="noStrike" cap="none" dirty="0" smtClean="0">
                <a:solidFill>
                  <a:schemeClr val="dk1"/>
                </a:solidFill>
                <a:effectLst/>
                <a:latin typeface="Calibri"/>
                <a:ea typeface="Calibri"/>
                <a:cs typeface="Calibri"/>
                <a:sym typeface="Calibri"/>
              </a:rPr>
              <a:t>  וְשַׁבְתִּי בְשָׁלוֹם, אֶל-בֵּית אָבִי; וְהָיָה יְהוָה לִי, </a:t>
            </a:r>
            <a:r>
              <a:rPr lang="he-IL" sz="1200" b="0" i="0" u="none" strike="noStrike" cap="none" dirty="0" err="1" smtClean="0">
                <a:solidFill>
                  <a:schemeClr val="dk1"/>
                </a:solidFill>
                <a:effectLst/>
                <a:latin typeface="Calibri"/>
                <a:ea typeface="Calibri"/>
                <a:cs typeface="Calibri"/>
                <a:sym typeface="Calibri"/>
              </a:rPr>
              <a:t>לֵאלֹהִים</a:t>
            </a:r>
            <a:r>
              <a:rPr lang="he-IL" sz="1200" b="0" i="0" u="none" strike="noStrike" cap="none" dirty="0" smtClean="0">
                <a:solidFill>
                  <a:schemeClr val="dk1"/>
                </a:solidFill>
                <a:effectLst/>
                <a:latin typeface="Calibri"/>
                <a:ea typeface="Calibri"/>
                <a:cs typeface="Calibri"/>
                <a:sym typeface="Calibri"/>
              </a:rPr>
              <a:t>.  </a:t>
            </a:r>
            <a:r>
              <a:rPr lang="he-IL" sz="1200" b="1" i="0" u="none" strike="noStrike" cap="none" dirty="0" smtClean="0">
                <a:solidFill>
                  <a:schemeClr val="dk1"/>
                </a:solidFill>
                <a:effectLst/>
                <a:latin typeface="Calibri"/>
                <a:ea typeface="Calibri"/>
                <a:cs typeface="Calibri"/>
                <a:sym typeface="Calibri"/>
              </a:rPr>
              <a:t>מבטיח לבנות לו מזבח במקום הזה בבית אל.</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17</a:t>
            </a:fld>
            <a:endParaRPr/>
          </a:p>
        </p:txBody>
      </p:sp>
    </p:spTree>
    <p:extLst>
      <p:ext uri="{BB962C8B-B14F-4D97-AF65-F5344CB8AC3E}">
        <p14:creationId xmlns:p14="http://schemas.microsoft.com/office/powerpoint/2010/main" val="2557035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b="1" dirty="0"/>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dirty="0" smtClean="0"/>
              <a:t>לפניכם מאגר של הבטחות, בחרו הבטחה אחת ממאגר ההבטחות שלפניכם שקיימתם ורשמו את מה הייתה הרגשתכם לאחר שקיימתם את ההבטחה. בחרו הבטחה אחרת שלא קיימתם </a:t>
            </a:r>
            <a:r>
              <a:rPr lang="he-IL" sz="1200" b="0" i="0" u="none" strike="noStrike" cap="none" dirty="0" smtClean="0">
                <a:solidFill>
                  <a:schemeClr val="dk1"/>
                </a:solidFill>
                <a:effectLst/>
                <a:latin typeface="Calibri"/>
                <a:ea typeface="Calibri"/>
                <a:cs typeface="Calibri"/>
                <a:sym typeface="Calibri"/>
              </a:rPr>
              <a:t>וכתבו כיצד אתם יכולים לתקן ולקיים את ההבטחה, בהצלחה.</a:t>
            </a:r>
            <a:endParaRPr lang="he-IL" dirty="0" smtClean="0"/>
          </a:p>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18</a:t>
            </a:fld>
            <a:endParaRPr/>
          </a:p>
        </p:txBody>
      </p:sp>
    </p:spTree>
    <p:extLst>
      <p:ext uri="{BB962C8B-B14F-4D97-AF65-F5344CB8AC3E}">
        <p14:creationId xmlns:p14="http://schemas.microsoft.com/office/powerpoint/2010/main" val="27358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54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extLst>
      <p:ext uri="{BB962C8B-B14F-4D97-AF65-F5344CB8AC3E}">
        <p14:creationId xmlns:p14="http://schemas.microsoft.com/office/powerpoint/2010/main" val="146202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r" rtl="1">
              <a:spcBef>
                <a:spcPts val="0"/>
              </a:spcBef>
              <a:spcAft>
                <a:spcPts val="0"/>
              </a:spcAft>
              <a:buClr>
                <a:schemeClr val="dk1"/>
              </a:buClr>
              <a:buSzPts val="1200"/>
              <a:buFont typeface="Calibri"/>
              <a:buNone/>
            </a:pPr>
            <a:r>
              <a:rPr lang="he-IL" sz="1200" dirty="0" smtClean="0"/>
              <a:t>במה עלינו להצטייד</a:t>
            </a:r>
            <a:r>
              <a:rPr lang="he-IL" sz="1200" baseline="0" dirty="0" smtClean="0"/>
              <a:t> לקראת השיעור? </a:t>
            </a:r>
            <a:r>
              <a:rPr lang="he-IL" sz="1200" dirty="0" smtClean="0"/>
              <a:t>בטוחה שהצטיידתם לשיעור עם מחברת תורה, כלי כתיבה, צבעים או טושים ומחק. </a:t>
            </a:r>
          </a:p>
          <a:p>
            <a:pPr marL="158750" lvl="0" indent="0" algn="r" rtl="1">
              <a:spcBef>
                <a:spcPts val="0"/>
              </a:spcBef>
              <a:spcAft>
                <a:spcPts val="0"/>
              </a:spcAft>
              <a:buClr>
                <a:schemeClr val="dk1"/>
              </a:buClr>
              <a:buSzPts val="1200"/>
              <a:buFont typeface="Calibri"/>
              <a:buNone/>
            </a:pPr>
            <a:r>
              <a:rPr lang="he-IL" sz="1200" dirty="0" smtClean="0"/>
              <a:t>חשוב שתשבו בחדר שקט עם בקבוק</a:t>
            </a:r>
            <a:r>
              <a:rPr lang="he-IL" sz="1200" baseline="0" dirty="0" smtClean="0"/>
              <a:t> מים יל מנת שנתמקד במפגש למידה שלפנינו </a:t>
            </a:r>
            <a:endParaRPr lang="he-IL" sz="1200" dirty="0" smtClean="0"/>
          </a:p>
          <a:p>
            <a:pPr marL="158750" lvl="0" indent="0" algn="r" rtl="1">
              <a:spcBef>
                <a:spcPts val="0"/>
              </a:spcBef>
              <a:spcAft>
                <a:spcPts val="0"/>
              </a:spcAft>
              <a:buClr>
                <a:schemeClr val="dk1"/>
              </a:buClr>
              <a:buSzPts val="1200"/>
              <a:buFont typeface="Calibri"/>
              <a:buNone/>
            </a:pPr>
            <a:endParaRPr lang="he-IL" sz="1200" dirty="0" smtClean="0">
              <a:solidFill>
                <a:srgbClr val="FF0000"/>
              </a:solidFill>
            </a:endParaRPr>
          </a:p>
          <a:p>
            <a:pPr marL="158750" marR="0" lvl="0" indent="0" algn="r" rtl="1">
              <a:lnSpc>
                <a:spcPct val="100000"/>
              </a:lnSpc>
              <a:spcBef>
                <a:spcPts val="0"/>
              </a:spcBef>
              <a:spcAft>
                <a:spcPts val="0"/>
              </a:spcAft>
              <a:buClr>
                <a:srgbClr val="000000"/>
              </a:buClr>
              <a:buSzPts val="1100"/>
              <a:buFont typeface="Arial"/>
              <a:buNone/>
            </a:pP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extLst>
      <p:ext uri="{BB962C8B-B14F-4D97-AF65-F5344CB8AC3E}">
        <p14:creationId xmlns:p14="http://schemas.microsoft.com/office/powerpoint/2010/main" val="3574360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solidFill>
                  <a:schemeClr val="dk1"/>
                </a:solidFill>
              </a:rPr>
              <a:t>משך השקף: </a:t>
            </a:r>
            <a:r>
              <a:rPr lang="he-IL" b="1" baseline="0" dirty="0">
                <a:solidFill>
                  <a:schemeClr val="dk1"/>
                </a:solidFill>
              </a:rPr>
              <a:t> 2 דקות </a:t>
            </a: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a:t>
            </a:fld>
            <a:endParaRPr/>
          </a:p>
        </p:txBody>
      </p:sp>
    </p:spTree>
    <p:extLst>
      <p:ext uri="{BB962C8B-B14F-4D97-AF65-F5344CB8AC3E}">
        <p14:creationId xmlns:p14="http://schemas.microsoft.com/office/powerpoint/2010/main" val="3461976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sz="1200" b="1" i="0" u="none" strike="noStrike" cap="none" dirty="0" smtClean="0">
                <a:solidFill>
                  <a:schemeClr val="dk1"/>
                </a:solidFill>
                <a:effectLst/>
                <a:latin typeface="Calibri"/>
                <a:ea typeface="Calibri"/>
                <a:cs typeface="Calibri"/>
                <a:sym typeface="Calibri"/>
              </a:rPr>
              <a:t>משך  זמן השקף- 2 דק'</a:t>
            </a:r>
          </a:p>
          <a:p>
            <a:pPr marL="0" lvl="0" indent="0" algn="r" rtl="0">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ea typeface="Calibri"/>
                <a:cs typeface="Calibri"/>
                <a:sym typeface="Calibri"/>
              </a:rPr>
              <a:t>בשעת צרה יש המאמינים כי אלוהים יכול לעזור ולהושיע, הם מתפללים או נודרים נדר ובזכות הנדר הם מקווים שתבוא הישועה.</a:t>
            </a:r>
            <a:endParaRPr lang="en-US" sz="1200" b="0" i="0" u="none" strike="noStrike" cap="none" dirty="0" smtClean="0">
              <a:solidFill>
                <a:schemeClr val="dk1"/>
              </a:solidFill>
              <a:effectLst/>
              <a:latin typeface="Calibri"/>
              <a:ea typeface="Calibri"/>
              <a:cs typeface="Calibri"/>
              <a:sym typeface="Calibri"/>
            </a:endParaRPr>
          </a:p>
          <a:p>
            <a:pPr marL="0" lvl="0" indent="0" algn="r" rtl="0">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sym typeface="Calibri"/>
              </a:rPr>
              <a:t>הדמויות-</a:t>
            </a:r>
            <a:r>
              <a:rPr lang="he-IL" sz="1200" b="0" i="0" u="none" strike="noStrike" cap="none" baseline="0" dirty="0" smtClean="0">
                <a:solidFill>
                  <a:schemeClr val="dk1"/>
                </a:solidFill>
                <a:effectLst/>
                <a:latin typeface="Calibri"/>
                <a:sym typeface="Calibri"/>
              </a:rPr>
              <a:t> </a:t>
            </a:r>
            <a:r>
              <a:rPr lang="he-IL" sz="1200" b="0" i="0" u="none" strike="noStrike" cap="none" dirty="0" smtClean="0">
                <a:solidFill>
                  <a:schemeClr val="dk1"/>
                </a:solidFill>
                <a:effectLst/>
                <a:latin typeface="Calibri"/>
                <a:ea typeface="Calibri"/>
                <a:cs typeface="Calibri"/>
                <a:sym typeface="Calibri"/>
              </a:rPr>
              <a:t>יפתח, יעקב, חנה-</a:t>
            </a:r>
            <a:r>
              <a:rPr lang="he-IL" sz="1200" b="0" i="0" u="none" strike="noStrike" cap="none" baseline="0" dirty="0" smtClean="0">
                <a:solidFill>
                  <a:schemeClr val="dk1"/>
                </a:solidFill>
                <a:effectLst/>
                <a:latin typeface="Calibri"/>
                <a:ea typeface="Calibri"/>
                <a:cs typeface="Calibri"/>
                <a:sym typeface="Calibri"/>
              </a:rPr>
              <a:t> יפתח- </a:t>
            </a:r>
            <a:r>
              <a:rPr lang="he-IL" sz="1200" b="0" i="0" u="none" strike="noStrike" cap="none" dirty="0" smtClean="0">
                <a:solidFill>
                  <a:schemeClr val="dk1"/>
                </a:solidFill>
                <a:effectLst/>
                <a:latin typeface="Calibri"/>
                <a:ea typeface="Calibri"/>
                <a:cs typeface="Calibri"/>
                <a:sym typeface="Calibri"/>
              </a:rPr>
              <a:t>יפתח נדר </a:t>
            </a:r>
            <a:r>
              <a:rPr lang="he-IL" sz="1200" b="0" i="0" u="none" strike="noStrike" cap="none" dirty="0" err="1" smtClean="0">
                <a:solidFill>
                  <a:schemeClr val="dk1"/>
                </a:solidFill>
                <a:effectLst/>
                <a:latin typeface="Calibri"/>
                <a:ea typeface="Calibri"/>
                <a:cs typeface="Calibri"/>
                <a:sym typeface="Calibri"/>
              </a:rPr>
              <a:t>נדר</a:t>
            </a:r>
            <a:r>
              <a:rPr lang="he-IL" sz="1200" b="0" i="0" u="none" strike="noStrike" cap="none" dirty="0" smtClean="0">
                <a:solidFill>
                  <a:schemeClr val="dk1"/>
                </a:solidFill>
                <a:effectLst/>
                <a:latin typeface="Calibri"/>
                <a:ea typeface="Calibri"/>
                <a:cs typeface="Calibri"/>
                <a:sym typeface="Calibri"/>
              </a:rPr>
              <a:t> לפני צאתו להילחם בבני עמון. חנה-עקרה ומתפללת לה' </a:t>
            </a:r>
            <a:r>
              <a:rPr lang="he-IL" sz="1200" b="0" i="0" u="none" strike="noStrike" cap="none" dirty="0" err="1" smtClean="0">
                <a:solidFill>
                  <a:schemeClr val="dk1"/>
                </a:solidFill>
                <a:effectLst/>
                <a:latin typeface="Calibri"/>
                <a:ea typeface="Calibri"/>
                <a:cs typeface="Calibri"/>
                <a:sym typeface="Calibri"/>
              </a:rPr>
              <a:t>שיעתר</a:t>
            </a:r>
            <a:r>
              <a:rPr lang="he-IL" sz="1200" b="0" i="0" u="none" strike="noStrike" cap="none" dirty="0" smtClean="0">
                <a:solidFill>
                  <a:schemeClr val="dk1"/>
                </a:solidFill>
                <a:effectLst/>
                <a:latin typeface="Calibri"/>
                <a:ea typeface="Calibri"/>
                <a:cs typeface="Calibri"/>
                <a:sym typeface="Calibri"/>
              </a:rPr>
              <a:t> לבקשתה </a:t>
            </a:r>
            <a:r>
              <a:rPr lang="he-IL" sz="1200" b="0" i="0" u="none" strike="noStrike" cap="none" dirty="0" err="1" smtClean="0">
                <a:solidFill>
                  <a:schemeClr val="dk1"/>
                </a:solidFill>
                <a:effectLst/>
                <a:latin typeface="Calibri"/>
                <a:ea typeface="Calibri"/>
                <a:cs typeface="Calibri"/>
                <a:sym typeface="Calibri"/>
              </a:rPr>
              <a:t>ויתן</a:t>
            </a:r>
            <a:r>
              <a:rPr lang="he-IL" sz="1200" b="0" i="0" u="none" strike="noStrike" cap="none" dirty="0" smtClean="0">
                <a:solidFill>
                  <a:schemeClr val="dk1"/>
                </a:solidFill>
                <a:effectLst/>
                <a:latin typeface="Calibri"/>
                <a:ea typeface="Calibri"/>
                <a:cs typeface="Calibri"/>
                <a:sym typeface="Calibri"/>
              </a:rPr>
              <a:t> לה ילד והיא</a:t>
            </a:r>
            <a:r>
              <a:rPr lang="he-IL" sz="1200" b="0" i="0" u="none" strike="noStrike" cap="none" baseline="0" dirty="0" smtClean="0">
                <a:solidFill>
                  <a:schemeClr val="dk1"/>
                </a:solidFill>
                <a:effectLst/>
                <a:latin typeface="Calibri"/>
                <a:ea typeface="Calibri"/>
                <a:cs typeface="Calibri"/>
                <a:sym typeface="Calibri"/>
              </a:rPr>
              <a:t> נודרת שבזמן </a:t>
            </a:r>
            <a:r>
              <a:rPr lang="he-IL" sz="1200" b="0" i="0" u="none" strike="noStrike" cap="none" baseline="0" dirty="0" err="1" smtClean="0">
                <a:solidFill>
                  <a:schemeClr val="dk1"/>
                </a:solidFill>
                <a:effectLst/>
                <a:latin typeface="Calibri"/>
                <a:ea typeface="Calibri"/>
                <a:cs typeface="Calibri"/>
                <a:sym typeface="Calibri"/>
              </a:rPr>
              <a:t>שיגמל</a:t>
            </a:r>
            <a:r>
              <a:rPr lang="he-IL" sz="1200" b="0" i="0" u="none" strike="noStrike" cap="none" baseline="0" dirty="0" smtClean="0">
                <a:solidFill>
                  <a:schemeClr val="dk1"/>
                </a:solidFill>
                <a:effectLst/>
                <a:latin typeface="Calibri"/>
                <a:ea typeface="Calibri"/>
                <a:cs typeface="Calibri"/>
                <a:sym typeface="Calibri"/>
              </a:rPr>
              <a:t> ממנה היא </a:t>
            </a:r>
            <a:r>
              <a:rPr lang="he-IL" sz="1200" b="0" i="0" u="none" strike="noStrike" cap="none" baseline="0" dirty="0" err="1" smtClean="0">
                <a:solidFill>
                  <a:schemeClr val="dk1"/>
                </a:solidFill>
                <a:effectLst/>
                <a:latin typeface="Calibri"/>
                <a:ea typeface="Calibri"/>
                <a:cs typeface="Calibri"/>
                <a:sym typeface="Calibri"/>
              </a:rPr>
              <a:t>תתן</a:t>
            </a:r>
            <a:r>
              <a:rPr lang="he-IL" sz="1200" b="0" i="0" u="none" strike="noStrike" cap="none" baseline="0" dirty="0" smtClean="0">
                <a:solidFill>
                  <a:schemeClr val="dk1"/>
                </a:solidFill>
                <a:effectLst/>
                <a:latin typeface="Calibri"/>
                <a:ea typeface="Calibri"/>
                <a:cs typeface="Calibri"/>
                <a:sym typeface="Calibri"/>
              </a:rPr>
              <a:t> אותו לה' שיעבוד את האלוהים. </a:t>
            </a:r>
            <a:r>
              <a:rPr lang="he-IL" sz="1200" b="0" i="0" u="none" strike="noStrike" cap="none" dirty="0" smtClean="0">
                <a:solidFill>
                  <a:schemeClr val="dk1"/>
                </a:solidFill>
                <a:effectLst/>
                <a:latin typeface="Calibri"/>
                <a:ea typeface="Calibri"/>
                <a:cs typeface="Calibri"/>
                <a:sym typeface="Calibri"/>
              </a:rPr>
              <a:t>נסביר כי בנדרים מבקשים עזרה מאלוהים ומבטיחים לה' דבר בתמורה. ייתכן שאמונתם של הנודרים מתחזקת ברגעים קשים, אנשים האמינו כי הבטחה בשבועה תעזור להם במצוקתם. ההתחייבות שונה בכל אחד מהנדרים בהתאם לתקופה ולמאורע. .</a:t>
            </a:r>
            <a:r>
              <a:rPr lang="he-IL" sz="1200" b="0" i="0" u="none" strike="noStrike" cap="none" baseline="0" dirty="0" smtClean="0">
                <a:solidFill>
                  <a:schemeClr val="dk1"/>
                </a:solidFill>
                <a:effectLst/>
                <a:latin typeface="Calibri"/>
                <a:ea typeface="Calibri"/>
                <a:cs typeface="Calibri"/>
                <a:sym typeface="Calibri"/>
              </a:rPr>
              <a:t> </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a:t>
            </a:fld>
            <a:endParaRPr/>
          </a:p>
        </p:txBody>
      </p:sp>
    </p:spTree>
    <p:extLst>
      <p:ext uri="{BB962C8B-B14F-4D97-AF65-F5344CB8AC3E}">
        <p14:creationId xmlns:p14="http://schemas.microsoft.com/office/powerpoint/2010/main" val="328372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b="1" dirty="0" smtClean="0"/>
              <a:t>משך</a:t>
            </a:r>
            <a:r>
              <a:rPr lang="he-IL" b="1" baseline="0" dirty="0" smtClean="0"/>
              <a:t> זמן השקף- 2 דקות</a:t>
            </a:r>
            <a:endParaRPr b="1"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a:t>
            </a:fld>
            <a:endParaRPr/>
          </a:p>
        </p:txBody>
      </p:sp>
    </p:spTree>
    <p:extLst>
      <p:ext uri="{BB962C8B-B14F-4D97-AF65-F5344CB8AC3E}">
        <p14:creationId xmlns:p14="http://schemas.microsoft.com/office/powerpoint/2010/main" val="235968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ea typeface="Calibri"/>
                <a:cs typeface="Calibri"/>
                <a:sym typeface="Calibri"/>
              </a:rPr>
              <a:t>כשהיה בדרכו </a:t>
            </a:r>
            <a:r>
              <a:rPr lang="he-IL" sz="1200" b="0" i="0" u="none" strike="noStrike" cap="none" dirty="0" err="1" smtClean="0">
                <a:solidFill>
                  <a:schemeClr val="dk1"/>
                </a:solidFill>
                <a:effectLst/>
                <a:latin typeface="Calibri"/>
                <a:ea typeface="Calibri"/>
                <a:cs typeface="Calibri"/>
                <a:sym typeface="Calibri"/>
              </a:rPr>
              <a:t>לחרן</a:t>
            </a:r>
            <a:r>
              <a:rPr lang="he-IL" sz="1200" b="0" i="0" u="none" strike="noStrike" cap="none" dirty="0" smtClean="0">
                <a:solidFill>
                  <a:schemeClr val="dk1"/>
                </a:solidFill>
                <a:effectLst/>
                <a:latin typeface="Calibri"/>
                <a:ea typeface="Calibri"/>
                <a:cs typeface="Calibri"/>
                <a:sym typeface="Calibri"/>
              </a:rPr>
              <a:t> לאחר החלום קיבל מאלוהים הבטחה שילווה אותו בדרכו ויעקב נדר </a:t>
            </a:r>
            <a:r>
              <a:rPr lang="he-IL" sz="1200" b="0" i="0" u="none" strike="noStrike" cap="none" dirty="0" err="1" smtClean="0">
                <a:solidFill>
                  <a:schemeClr val="dk1"/>
                </a:solidFill>
                <a:effectLst/>
                <a:latin typeface="Calibri"/>
                <a:ea typeface="Calibri"/>
                <a:cs typeface="Calibri"/>
                <a:sym typeface="Calibri"/>
              </a:rPr>
              <a:t>נדר</a:t>
            </a:r>
            <a:r>
              <a:rPr lang="he-IL" sz="1200" b="0" i="0" u="none" strike="noStrike" cap="none" dirty="0" smtClean="0">
                <a:solidFill>
                  <a:schemeClr val="dk1"/>
                </a:solidFill>
                <a:effectLst/>
                <a:latin typeface="Calibri"/>
                <a:ea typeface="Calibri"/>
                <a:cs typeface="Calibri"/>
                <a:sym typeface="Calibri"/>
              </a:rPr>
              <a:t> לבנות שם מזבח</a:t>
            </a:r>
            <a:endParaRPr lang="he-IL"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a:t>
            </a:fld>
            <a:endParaRPr/>
          </a:p>
        </p:txBody>
      </p:sp>
    </p:spTree>
    <p:extLst>
      <p:ext uri="{BB962C8B-B14F-4D97-AF65-F5344CB8AC3E}">
        <p14:creationId xmlns:p14="http://schemas.microsoft.com/office/powerpoint/2010/main" val="213970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b="1" dirty="0" smtClean="0"/>
              <a:t>משך</a:t>
            </a:r>
            <a:r>
              <a:rPr lang="he-IL" b="1" baseline="0" dirty="0" smtClean="0"/>
              <a:t> זמן השקף- 2 דק'</a:t>
            </a:r>
            <a:endParaRPr b="1"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3663754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b="1" dirty="0" smtClean="0"/>
              <a:t>תשובות</a:t>
            </a:r>
            <a:endParaRPr b="1"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a:p>
        </p:txBody>
      </p:sp>
    </p:spTree>
    <p:extLst>
      <p:ext uri="{BB962C8B-B14F-4D97-AF65-F5344CB8AC3E}">
        <p14:creationId xmlns:p14="http://schemas.microsoft.com/office/powerpoint/2010/main" val="17555524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66"/>
        <p:cNvGrpSpPr/>
        <p:nvPr/>
      </p:nvGrpSpPr>
      <p:grpSpPr>
        <a:xfrm>
          <a:off x="0" y="0"/>
          <a:ext cx="0" cy="0"/>
          <a:chOff x="0" y="0"/>
          <a:chExt cx="0" cy="0"/>
        </a:xfrm>
      </p:grpSpPr>
      <p:pic>
        <p:nvPicPr>
          <p:cNvPr id="67" name="Google Shape;67;p7"/>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68" name="Google Shape;68;p7"/>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69" name="Google Shape;69;p7"/>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70" name="Google Shape;70;p7"/>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71" name="Google Shape;71;p7"/>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72" name="Google Shape;72;p7"/>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73" name="Google Shape;73;p7"/>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74" name="Google Shape;74;p7"/>
          <p:cNvGrpSpPr/>
          <p:nvPr/>
        </p:nvGrpSpPr>
        <p:grpSpPr>
          <a:xfrm>
            <a:off x="-110840" y="110839"/>
            <a:ext cx="1530097" cy="1525930"/>
            <a:chOff x="8374611" y="4283110"/>
            <a:chExt cx="2300578" cy="2294314"/>
          </a:xfrm>
        </p:grpSpPr>
        <p:pic>
          <p:nvPicPr>
            <p:cNvPr id="75" name="Google Shape;75;p7"/>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76" name="Google Shape;76;p7"/>
            <p:cNvSpPr/>
            <p:nvPr/>
          </p:nvSpPr>
          <p:spPr>
            <a:xfrm>
              <a:off x="8374611" y="5883287"/>
              <a:ext cx="2300578" cy="6941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a:solidFill>
                    <a:schemeClr val="lt1"/>
                  </a:solidFill>
                  <a:latin typeface="Arial"/>
                  <a:ea typeface="Arial"/>
                  <a:cs typeface="Arial"/>
                  <a:sym typeface="Arial"/>
                </a:rPr>
                <a:t>משרד החינוך</a:t>
              </a:r>
              <a:endParaRPr/>
            </a:p>
          </p:txBody>
        </p:sp>
      </p:grpSp>
      <p:sp>
        <p:nvSpPr>
          <p:cNvPr id="77" name="Google Shape;77;p7"/>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noAutofit/>
          </a:bodyPr>
          <a:lstStyle/>
          <a:p>
            <a:pPr marL="0" marR="0" lvl="0" indent="0" algn="ctr" rtl="1">
              <a:lnSpc>
                <a:spcPct val="90909"/>
              </a:lnSpc>
              <a:spcBef>
                <a:spcPts val="0"/>
              </a:spcBef>
              <a:spcAft>
                <a:spcPts val="0"/>
              </a:spcAft>
              <a:buNone/>
            </a:pPr>
            <a:r>
              <a:rPr lang="x-none" sz="6600">
                <a:solidFill>
                  <a:schemeClr val="lt1"/>
                </a:solidFill>
                <a:latin typeface="Calibri"/>
                <a:ea typeface="Calibri"/>
                <a:cs typeface="Calibri"/>
                <a:sym typeface="Calibri"/>
              </a:rPr>
              <a:t>תודה שצפיתם בשידור</a:t>
            </a:r>
            <a:endParaRPr/>
          </a:p>
          <a:p>
            <a:pPr marL="0" marR="0" lvl="0" indent="0" algn="ctr" rtl="1">
              <a:lnSpc>
                <a:spcPct val="187500"/>
              </a:lnSpc>
              <a:spcBef>
                <a:spcPts val="0"/>
              </a:spcBef>
              <a:spcAft>
                <a:spcPts val="0"/>
              </a:spcAft>
              <a:buNone/>
            </a:pPr>
            <a:r>
              <a:rPr lang="x-none" sz="3200">
                <a:solidFill>
                  <a:schemeClr val="lt1"/>
                </a:solidFill>
                <a:latin typeface="Calibri"/>
                <a:ea typeface="Calibri"/>
                <a:cs typeface="Calibri"/>
                <a:sym typeface="Calibri"/>
              </a:rPr>
              <a:t>הופק עבור משרד החינוך ע״י מטח</a:t>
            </a:r>
            <a:endParaRPr sz="3200">
              <a:solidFill>
                <a:schemeClr val="lt1"/>
              </a:solidFill>
              <a:latin typeface="Calibri"/>
              <a:ea typeface="Calibri"/>
              <a:cs typeface="Calibri"/>
              <a:sym typeface="Calibri"/>
            </a:endParaRPr>
          </a:p>
        </p:txBody>
      </p:sp>
      <p:sp>
        <p:nvSpPr>
          <p:cNvPr id="78" name="Google Shape;78;p7"/>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7"/>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80;p7"/>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81" name="Google Shape;81;p7"/>
          <p:cNvSpPr txBox="1"/>
          <p:nvPr/>
        </p:nvSpPr>
        <p:spPr>
          <a:xfrm>
            <a:off x="3870376" y="6424726"/>
            <a:ext cx="4451248"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500" dirty="0">
                <a:solidFill>
                  <a:schemeClr val="lt1"/>
                </a:solidFill>
                <a:latin typeface="Arial"/>
                <a:ea typeface="Arial"/>
                <a:cs typeface="Arial"/>
                <a:sym typeface="Arial"/>
              </a:rPr>
              <a:t>shutterstock/com </a:t>
            </a:r>
            <a:r>
              <a:rPr lang="x-none" sz="1500" dirty="0" smtClean="0">
                <a:solidFill>
                  <a:schemeClr val="lt1"/>
                </a:solidFill>
                <a:latin typeface="Arial"/>
                <a:ea typeface="Arial"/>
                <a:cs typeface="Arial"/>
                <a:sym typeface="Arial"/>
              </a:rPr>
              <a:t>איורים</a:t>
            </a:r>
            <a:r>
              <a:rPr lang="he-IL" sz="1500" dirty="0" smtClean="0">
                <a:solidFill>
                  <a:schemeClr val="lt1"/>
                </a:solidFill>
                <a:latin typeface="Arial"/>
                <a:ea typeface="Arial"/>
                <a:cs typeface="Arial"/>
                <a:sym typeface="Arial"/>
              </a:rPr>
              <a:t>:</a:t>
            </a:r>
            <a:endParaRPr sz="15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74738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x-none"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6.xm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21.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a:xfrm>
            <a:off x="2475989" y="2862918"/>
            <a:ext cx="7816850" cy="1067468"/>
          </a:xfrm>
        </p:spPr>
        <p:txBody>
          <a:bodyPr>
            <a:noAutofit/>
          </a:bodyPr>
          <a:lstStyle/>
          <a:p>
            <a:pPr lvl="0"/>
            <a:r>
              <a:rPr lang="he-IL" sz="6600" dirty="0" smtClean="0"/>
              <a:t>שיעור תנ"ך לכיתה ג'</a:t>
            </a:r>
            <a:endParaRPr lang="he-IL" sz="6600" dirty="0"/>
          </a:p>
        </p:txBody>
      </p:sp>
      <p:sp>
        <p:nvSpPr>
          <p:cNvPr id="239" name="Google Shape;239;p5"/>
          <p:cNvSpPr txBox="1">
            <a:spLocks noGrp="1"/>
          </p:cNvSpPr>
          <p:nvPr>
            <p:ph type="body" sz="quarter" idx="13"/>
          </p:nvPr>
        </p:nvSpPr>
        <p:spPr>
          <a:xfrm>
            <a:off x="1586597" y="4375055"/>
            <a:ext cx="6411268" cy="649357"/>
          </a:xfrm>
        </p:spPr>
        <p:txBody>
          <a:bodyPr>
            <a:noAutofit/>
          </a:bodyPr>
          <a:lstStyle/>
          <a:p>
            <a:pPr algn="ctr"/>
            <a:r>
              <a:rPr lang="he-IL" sz="3000" dirty="0"/>
              <a:t>בראשית פרק </a:t>
            </a:r>
            <a:r>
              <a:rPr lang="he-IL" sz="3000" dirty="0" smtClean="0"/>
              <a:t>ל"ה - קיום </a:t>
            </a:r>
            <a:r>
              <a:rPr lang="he-IL" sz="3000" dirty="0" smtClean="0"/>
              <a:t>הנדר של יעקב</a:t>
            </a:r>
          </a:p>
          <a:p>
            <a:pPr lvl="0" algn="ctr"/>
            <a:r>
              <a:rPr lang="he-IL" sz="3000" dirty="0" smtClean="0"/>
              <a:t> </a:t>
            </a:r>
            <a:endParaRPr lang="he-IL" sz="3000" dirty="0"/>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a:xfrm>
            <a:off x="2789116" y="4980001"/>
            <a:ext cx="5099050" cy="560533"/>
          </a:xfrm>
        </p:spPr>
        <p:txBody>
          <a:bodyPr/>
          <a:lstStyle/>
          <a:p>
            <a:r>
              <a:rPr lang="he-IL" dirty="0">
                <a:sym typeface="Calibri"/>
              </a:rPr>
              <a:t>עם המורה: </a:t>
            </a:r>
            <a:r>
              <a:rPr lang="he-IL" dirty="0" smtClean="0">
                <a:sym typeface="Calibri"/>
              </a:rPr>
              <a:t>רבקה אבקסיס</a:t>
            </a:r>
            <a:endParaRPr lang="he-IL" dirty="0">
              <a:sym typeface="Calibri"/>
            </a:endParaRPr>
          </a:p>
          <a:p>
            <a:endParaRPr lang="x-none"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5" name="Google Shape;240;p5">
            <a:extLst>
              <a:ext uri="{FF2B5EF4-FFF2-40B4-BE49-F238E27FC236}">
                <a16:creationId xmlns:a16="http://schemas.microsoft.com/office/drawing/2014/main" id="{445409F4-D6DB-E449-AE3F-B64FDF06106E}"/>
              </a:ext>
            </a:extLst>
          </p:cNvPr>
          <p:cNvSpPr txBox="1">
            <a:spLocks/>
          </p:cNvSpPr>
          <p:nvPr/>
        </p:nvSpPr>
        <p:spPr>
          <a:xfrm>
            <a:off x="6992589" y="6309882"/>
            <a:ext cx="5099050" cy="560533"/>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he-IL" sz="2400" dirty="0"/>
              <a:t>נא הצטיידו </a:t>
            </a:r>
            <a:r>
              <a:rPr lang="he-IL" sz="2400" dirty="0" smtClean="0"/>
              <a:t>בספר תנ"ך</a:t>
            </a:r>
            <a:endParaRPr lang="he-IL"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התאמת צירופים לפירושם</a:t>
            </a:r>
            <a:endParaRPr dirty="0"/>
          </a:p>
        </p:txBody>
      </p:sp>
      <p:sp>
        <p:nvSpPr>
          <p:cNvPr id="295" name="Google Shape;295;p11"/>
          <p:cNvSpPr txBox="1">
            <a:spLocks noGrp="1"/>
          </p:cNvSpPr>
          <p:nvPr>
            <p:ph type="body" sz="quarter" idx="10"/>
          </p:nvPr>
        </p:nvSpPr>
        <p:spPr>
          <a:xfrm>
            <a:off x="-1" y="1658522"/>
            <a:ext cx="11361591" cy="5348618"/>
          </a:xfrm>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3600"/>
            </a:pPr>
            <a:r>
              <a:rPr lang="he-IL" sz="3200" b="1" dirty="0" smtClean="0"/>
              <a:t>לפניכם צירופים עם המילה "נדר", </a:t>
            </a:r>
          </a:p>
          <a:p>
            <a:pPr lvl="0">
              <a:lnSpc>
                <a:spcPct val="90000"/>
              </a:lnSpc>
              <a:buClr>
                <a:schemeClr val="dk1"/>
              </a:buClr>
              <a:buSzPts val="3600"/>
            </a:pPr>
            <a:r>
              <a:rPr lang="he-IL" sz="3200" b="1" dirty="0" smtClean="0"/>
              <a:t>התאימו כל צירוף לפירוש המתאים לו:</a:t>
            </a:r>
          </a:p>
          <a:p>
            <a:pPr lvl="0">
              <a:lnSpc>
                <a:spcPct val="90000"/>
              </a:lnSpc>
              <a:buClr>
                <a:schemeClr val="dk1"/>
              </a:buClr>
              <a:buSzPts val="3600"/>
            </a:pPr>
            <a:endParaRPr lang="he-IL" sz="3000" dirty="0" smtClean="0"/>
          </a:p>
          <a:p>
            <a:pPr lvl="0">
              <a:lnSpc>
                <a:spcPct val="90000"/>
              </a:lnSpc>
              <a:buClr>
                <a:schemeClr val="dk1"/>
              </a:buClr>
              <a:buSzPts val="3600"/>
            </a:pPr>
            <a:r>
              <a:rPr lang="he-IL" sz="3000" dirty="0" smtClean="0"/>
              <a:t>"בלי נדר" - ________________________________</a:t>
            </a:r>
          </a:p>
          <a:p>
            <a:pPr lvl="0">
              <a:lnSpc>
                <a:spcPct val="90000"/>
              </a:lnSpc>
              <a:buClr>
                <a:schemeClr val="dk1"/>
              </a:buClr>
              <a:buSzPts val="3600"/>
            </a:pPr>
            <a:endParaRPr lang="he-IL" sz="3000" dirty="0" smtClean="0"/>
          </a:p>
          <a:p>
            <a:pPr lvl="0">
              <a:lnSpc>
                <a:spcPct val="90000"/>
              </a:lnSpc>
              <a:buClr>
                <a:schemeClr val="dk1"/>
              </a:buClr>
              <a:buSzPts val="3600"/>
            </a:pPr>
            <a:r>
              <a:rPr lang="he-IL" sz="3000" dirty="0" smtClean="0"/>
              <a:t>"כל נדרי" - ________________________________</a:t>
            </a:r>
          </a:p>
          <a:p>
            <a:pPr lvl="0">
              <a:lnSpc>
                <a:spcPct val="90000"/>
              </a:lnSpc>
              <a:buClr>
                <a:schemeClr val="dk1"/>
              </a:buClr>
              <a:buSzPts val="3600"/>
            </a:pPr>
            <a:endParaRPr lang="he-IL" sz="3000" dirty="0" smtClean="0"/>
          </a:p>
          <a:p>
            <a:pPr lvl="0">
              <a:lnSpc>
                <a:spcPct val="90000"/>
              </a:lnSpc>
              <a:buClr>
                <a:schemeClr val="dk1"/>
              </a:buClr>
              <a:buSzPts val="3600"/>
            </a:pPr>
            <a:r>
              <a:rPr lang="he-IL" sz="3000" dirty="0" smtClean="0"/>
              <a:t>"נדר נזירות" - _____________________________</a:t>
            </a:r>
            <a:endParaRPr lang="he-IL" sz="3000"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TextBox 2"/>
          <p:cNvSpPr txBox="1"/>
          <p:nvPr/>
        </p:nvSpPr>
        <p:spPr>
          <a:xfrm>
            <a:off x="-331646" y="5295845"/>
            <a:ext cx="11693236" cy="1107996"/>
          </a:xfrm>
          <a:prstGeom prst="rect">
            <a:avLst/>
          </a:prstGeom>
          <a:noFill/>
        </p:spPr>
        <p:txBody>
          <a:bodyPr wrap="square" rtlCol="1">
            <a:spAutoFit/>
          </a:bodyPr>
          <a:lstStyle/>
          <a:p>
            <a:pPr algn="r"/>
            <a:endParaRPr lang="he-IL" sz="2200" dirty="0">
              <a:solidFill>
                <a:schemeClr val="bg1">
                  <a:lumMod val="50000"/>
                </a:schemeClr>
              </a:solidFill>
            </a:endParaRPr>
          </a:p>
          <a:p>
            <a:pPr algn="r"/>
            <a:endParaRPr lang="he-IL" sz="2200" dirty="0">
              <a:solidFill>
                <a:schemeClr val="bg1">
                  <a:lumMod val="50000"/>
                </a:schemeClr>
              </a:solidFill>
            </a:endParaRPr>
          </a:p>
          <a:p>
            <a:pPr algn="r"/>
            <a:r>
              <a:rPr lang="he-IL" sz="2200" dirty="0" smtClean="0">
                <a:solidFill>
                  <a:schemeClr val="bg1">
                    <a:lumMod val="50000"/>
                  </a:schemeClr>
                </a:solidFill>
              </a:rPr>
              <a:t>- קבלת </a:t>
            </a:r>
            <a:r>
              <a:rPr lang="he-IL" sz="2200" dirty="0">
                <a:solidFill>
                  <a:schemeClr val="bg1">
                    <a:lumMod val="50000"/>
                  </a:schemeClr>
                </a:solidFill>
              </a:rPr>
              <a:t>האדם על עצמו להיות נזיר</a:t>
            </a:r>
            <a:r>
              <a:rPr lang="he-IL" sz="2200" dirty="0" smtClean="0">
                <a:solidFill>
                  <a:schemeClr val="bg1">
                    <a:lumMod val="50000"/>
                  </a:schemeClr>
                </a:solidFill>
              </a:rPr>
              <a:t>.</a:t>
            </a:r>
            <a:endParaRPr lang="he-IL" sz="2200" dirty="0">
              <a:solidFill>
                <a:schemeClr val="bg1">
                  <a:lumMod val="50000"/>
                </a:schemeClr>
              </a:solidFill>
            </a:endParaRPr>
          </a:p>
        </p:txBody>
      </p:sp>
      <p:sp>
        <p:nvSpPr>
          <p:cNvPr id="7" name="TextBox 6"/>
          <p:cNvSpPr txBox="1"/>
          <p:nvPr/>
        </p:nvSpPr>
        <p:spPr>
          <a:xfrm>
            <a:off x="-2147896" y="2927671"/>
            <a:ext cx="11693236" cy="430887"/>
          </a:xfrm>
          <a:prstGeom prst="rect">
            <a:avLst/>
          </a:prstGeom>
          <a:noFill/>
        </p:spPr>
        <p:txBody>
          <a:bodyPr wrap="square" rtlCol="1">
            <a:spAutoFit/>
          </a:bodyPr>
          <a:lstStyle/>
          <a:p>
            <a:pPr algn="r"/>
            <a:r>
              <a:rPr lang="he-IL" sz="2200" dirty="0" smtClean="0">
                <a:solidFill>
                  <a:schemeClr val="bg1">
                    <a:lumMod val="50000"/>
                  </a:schemeClr>
                </a:solidFill>
              </a:rPr>
              <a:t>ללא </a:t>
            </a:r>
            <a:r>
              <a:rPr lang="he-IL" sz="2200" dirty="0">
                <a:solidFill>
                  <a:schemeClr val="bg1">
                    <a:lumMod val="50000"/>
                  </a:schemeClr>
                </a:solidFill>
              </a:rPr>
              <a:t>התחייבות מוחלטת כאשר המבטיח לא בטוח שיוכל או ירצה לקיים </a:t>
            </a:r>
            <a:r>
              <a:rPr lang="he-IL" sz="2200" dirty="0" smtClean="0">
                <a:solidFill>
                  <a:schemeClr val="bg1">
                    <a:lumMod val="50000"/>
                  </a:schemeClr>
                </a:solidFill>
              </a:rPr>
              <a:t>אותה. </a:t>
            </a:r>
            <a:endParaRPr lang="he-IL" sz="2200" dirty="0">
              <a:solidFill>
                <a:schemeClr val="bg1">
                  <a:lumMod val="50000"/>
                </a:schemeClr>
              </a:solidFill>
            </a:endParaRPr>
          </a:p>
        </p:txBody>
      </p:sp>
      <p:sp>
        <p:nvSpPr>
          <p:cNvPr id="8" name="TextBox 7"/>
          <p:cNvSpPr txBox="1"/>
          <p:nvPr/>
        </p:nvSpPr>
        <p:spPr>
          <a:xfrm>
            <a:off x="2603351" y="3461832"/>
            <a:ext cx="7011938" cy="769441"/>
          </a:xfrm>
          <a:prstGeom prst="rect">
            <a:avLst/>
          </a:prstGeom>
          <a:noFill/>
        </p:spPr>
        <p:txBody>
          <a:bodyPr wrap="square" rtlCol="1">
            <a:spAutoFit/>
          </a:bodyPr>
          <a:lstStyle/>
          <a:p>
            <a:pPr algn="r"/>
            <a:r>
              <a:rPr lang="he-IL" sz="2200" dirty="0" smtClean="0">
                <a:solidFill>
                  <a:schemeClr val="bg1">
                    <a:lumMod val="50000"/>
                  </a:schemeClr>
                </a:solidFill>
              </a:rPr>
              <a:t>שֵם </a:t>
            </a:r>
            <a:r>
              <a:rPr lang="he-IL" sz="2200" dirty="0">
                <a:solidFill>
                  <a:schemeClr val="bg1">
                    <a:lumMod val="50000"/>
                  </a:schemeClr>
                </a:solidFill>
              </a:rPr>
              <a:t>תפילה בּלֵיל יום הכּיפּוּרים לפני תפילת מעריב ובה בקשה לביטול נדרים שהבטיחו לקיים ולא קיימו</a:t>
            </a:r>
            <a:r>
              <a:rPr lang="he-IL" sz="2200" dirty="0" smtClean="0">
                <a:solidFill>
                  <a:schemeClr val="bg1">
                    <a:lumMod val="50000"/>
                  </a:schemeClr>
                </a:solidFill>
              </a:rPr>
              <a:t>.</a:t>
            </a:r>
          </a:p>
        </p:txBody>
      </p:sp>
    </p:spTree>
    <p:extLst>
      <p:ext uri="{BB962C8B-B14F-4D97-AF65-F5344CB8AC3E}">
        <p14:creationId xmlns:p14="http://schemas.microsoft.com/office/powerpoint/2010/main" val="133094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התאמת צירופים לפירושם</a:t>
            </a:r>
            <a:endParaRPr dirty="0"/>
          </a:p>
        </p:txBody>
      </p:sp>
      <p:sp>
        <p:nvSpPr>
          <p:cNvPr id="295" name="Google Shape;295;p11"/>
          <p:cNvSpPr txBox="1">
            <a:spLocks noGrp="1"/>
          </p:cNvSpPr>
          <p:nvPr>
            <p:ph type="body" sz="quarter" idx="10"/>
          </p:nvPr>
        </p:nvSpPr>
        <p:spPr>
          <a:xfrm>
            <a:off x="-1" y="1658522"/>
            <a:ext cx="11361591" cy="5348618"/>
          </a:xfrm>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3600"/>
            </a:pPr>
            <a:r>
              <a:rPr lang="he-IL" sz="3200" b="1" dirty="0" smtClean="0"/>
              <a:t>לפניכם צירופים עם המילה "נדר", </a:t>
            </a:r>
          </a:p>
          <a:p>
            <a:pPr lvl="0">
              <a:lnSpc>
                <a:spcPct val="90000"/>
              </a:lnSpc>
              <a:buClr>
                <a:schemeClr val="dk1"/>
              </a:buClr>
              <a:buSzPts val="3600"/>
            </a:pPr>
            <a:r>
              <a:rPr lang="he-IL" sz="3200" b="1" dirty="0" smtClean="0"/>
              <a:t>התאימו כל צירוף לפירוש המתאים לו:</a:t>
            </a:r>
          </a:p>
          <a:p>
            <a:pPr lvl="0">
              <a:lnSpc>
                <a:spcPct val="90000"/>
              </a:lnSpc>
              <a:buClr>
                <a:schemeClr val="dk1"/>
              </a:buClr>
              <a:buSzPts val="3600"/>
            </a:pPr>
            <a:endParaRPr lang="he-IL" sz="3000" dirty="0" smtClean="0"/>
          </a:p>
          <a:p>
            <a:pPr lvl="0">
              <a:lnSpc>
                <a:spcPct val="90000"/>
              </a:lnSpc>
              <a:buClr>
                <a:schemeClr val="dk1"/>
              </a:buClr>
              <a:buSzPts val="3600"/>
            </a:pPr>
            <a:r>
              <a:rPr lang="he-IL" sz="3000" dirty="0" smtClean="0"/>
              <a:t>"בלי נדר" - ________________________________</a:t>
            </a:r>
          </a:p>
          <a:p>
            <a:pPr lvl="0">
              <a:lnSpc>
                <a:spcPct val="90000"/>
              </a:lnSpc>
              <a:buClr>
                <a:schemeClr val="dk1"/>
              </a:buClr>
              <a:buSzPts val="3600"/>
            </a:pPr>
            <a:endParaRPr lang="he-IL" sz="3000" dirty="0" smtClean="0"/>
          </a:p>
          <a:p>
            <a:pPr lvl="0">
              <a:lnSpc>
                <a:spcPct val="90000"/>
              </a:lnSpc>
              <a:buClr>
                <a:schemeClr val="dk1"/>
              </a:buClr>
              <a:buSzPts val="3600"/>
            </a:pPr>
            <a:r>
              <a:rPr lang="he-IL" sz="3000" dirty="0" smtClean="0"/>
              <a:t>"כל נדרי" - ________________________________</a:t>
            </a:r>
          </a:p>
          <a:p>
            <a:pPr lvl="0">
              <a:lnSpc>
                <a:spcPct val="90000"/>
              </a:lnSpc>
              <a:buClr>
                <a:schemeClr val="dk1"/>
              </a:buClr>
              <a:buSzPts val="3600"/>
            </a:pPr>
            <a:endParaRPr lang="he-IL" sz="3000" dirty="0" smtClean="0"/>
          </a:p>
          <a:p>
            <a:pPr lvl="0">
              <a:lnSpc>
                <a:spcPct val="90000"/>
              </a:lnSpc>
              <a:buClr>
                <a:schemeClr val="dk1"/>
              </a:buClr>
              <a:buSzPts val="3600"/>
            </a:pPr>
            <a:r>
              <a:rPr lang="he-IL" sz="3000" dirty="0" smtClean="0"/>
              <a:t>"נדר נזירות" - _____________________________</a:t>
            </a:r>
            <a:endParaRPr lang="he-IL" sz="3000"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TextBox 2"/>
          <p:cNvSpPr txBox="1"/>
          <p:nvPr/>
        </p:nvSpPr>
        <p:spPr>
          <a:xfrm>
            <a:off x="-2526206" y="4536518"/>
            <a:ext cx="11693236" cy="430887"/>
          </a:xfrm>
          <a:prstGeom prst="rect">
            <a:avLst/>
          </a:prstGeom>
          <a:noFill/>
        </p:spPr>
        <p:txBody>
          <a:bodyPr wrap="square" rtlCol="1">
            <a:spAutoFit/>
          </a:bodyPr>
          <a:lstStyle/>
          <a:p>
            <a:pPr algn="r"/>
            <a:r>
              <a:rPr lang="he-IL" sz="2200" dirty="0" smtClean="0">
                <a:solidFill>
                  <a:schemeClr val="bg1">
                    <a:lumMod val="50000"/>
                  </a:schemeClr>
                </a:solidFill>
              </a:rPr>
              <a:t>קבלת </a:t>
            </a:r>
            <a:r>
              <a:rPr lang="he-IL" sz="2200" dirty="0">
                <a:solidFill>
                  <a:schemeClr val="bg1">
                    <a:lumMod val="50000"/>
                  </a:schemeClr>
                </a:solidFill>
              </a:rPr>
              <a:t>האדם על עצמו להיות נזיר</a:t>
            </a:r>
            <a:r>
              <a:rPr lang="he-IL" sz="2200" dirty="0" smtClean="0">
                <a:solidFill>
                  <a:schemeClr val="bg1">
                    <a:lumMod val="50000"/>
                  </a:schemeClr>
                </a:solidFill>
              </a:rPr>
              <a:t>.</a:t>
            </a:r>
            <a:endParaRPr lang="he-IL" sz="2200" dirty="0">
              <a:solidFill>
                <a:schemeClr val="bg1">
                  <a:lumMod val="50000"/>
                </a:schemeClr>
              </a:solidFill>
            </a:endParaRPr>
          </a:p>
        </p:txBody>
      </p:sp>
      <p:sp>
        <p:nvSpPr>
          <p:cNvPr id="7" name="TextBox 6"/>
          <p:cNvSpPr txBox="1"/>
          <p:nvPr/>
        </p:nvSpPr>
        <p:spPr>
          <a:xfrm>
            <a:off x="-2077947" y="2941143"/>
            <a:ext cx="11693236" cy="430887"/>
          </a:xfrm>
          <a:prstGeom prst="rect">
            <a:avLst/>
          </a:prstGeom>
          <a:noFill/>
        </p:spPr>
        <p:txBody>
          <a:bodyPr wrap="square" rtlCol="1">
            <a:spAutoFit/>
          </a:bodyPr>
          <a:lstStyle/>
          <a:p>
            <a:pPr algn="r"/>
            <a:r>
              <a:rPr lang="he-IL" sz="2200" dirty="0" smtClean="0">
                <a:solidFill>
                  <a:schemeClr val="bg1">
                    <a:lumMod val="50000"/>
                  </a:schemeClr>
                </a:solidFill>
              </a:rPr>
              <a:t>ללא </a:t>
            </a:r>
            <a:r>
              <a:rPr lang="he-IL" sz="2200" dirty="0">
                <a:solidFill>
                  <a:schemeClr val="bg1">
                    <a:lumMod val="50000"/>
                  </a:schemeClr>
                </a:solidFill>
              </a:rPr>
              <a:t>התחייבות מוחלטת כאשר המבטיח לא בטוח שיוכל או ירצה לקיים </a:t>
            </a:r>
            <a:r>
              <a:rPr lang="he-IL" sz="2200" dirty="0" smtClean="0">
                <a:solidFill>
                  <a:schemeClr val="bg1">
                    <a:lumMod val="50000"/>
                  </a:schemeClr>
                </a:solidFill>
              </a:rPr>
              <a:t>אותה. </a:t>
            </a:r>
            <a:endParaRPr lang="he-IL" sz="2200" dirty="0">
              <a:solidFill>
                <a:schemeClr val="bg1">
                  <a:lumMod val="50000"/>
                </a:schemeClr>
              </a:solidFill>
            </a:endParaRPr>
          </a:p>
        </p:txBody>
      </p:sp>
      <p:sp>
        <p:nvSpPr>
          <p:cNvPr id="8" name="TextBox 7"/>
          <p:cNvSpPr txBox="1"/>
          <p:nvPr/>
        </p:nvSpPr>
        <p:spPr>
          <a:xfrm>
            <a:off x="2603351" y="3461832"/>
            <a:ext cx="7011938" cy="769441"/>
          </a:xfrm>
          <a:prstGeom prst="rect">
            <a:avLst/>
          </a:prstGeom>
          <a:noFill/>
        </p:spPr>
        <p:txBody>
          <a:bodyPr wrap="square" rtlCol="1">
            <a:spAutoFit/>
          </a:bodyPr>
          <a:lstStyle/>
          <a:p>
            <a:pPr algn="r"/>
            <a:r>
              <a:rPr lang="he-IL" sz="2200" dirty="0" smtClean="0">
                <a:solidFill>
                  <a:schemeClr val="bg1">
                    <a:lumMod val="50000"/>
                  </a:schemeClr>
                </a:solidFill>
              </a:rPr>
              <a:t>שֵם </a:t>
            </a:r>
            <a:r>
              <a:rPr lang="he-IL" sz="2200" dirty="0">
                <a:solidFill>
                  <a:schemeClr val="bg1">
                    <a:lumMod val="50000"/>
                  </a:schemeClr>
                </a:solidFill>
              </a:rPr>
              <a:t>תפילה בּלֵיל יום הכּיפּוּרים לפני תפילת מעריב ובה בקשה לביטול נדרים שהבטיחו לקיים ולא קיימו</a:t>
            </a:r>
            <a:r>
              <a:rPr lang="he-IL" sz="2200" dirty="0" smtClean="0">
                <a:solidFill>
                  <a:schemeClr val="bg1">
                    <a:lumMod val="50000"/>
                  </a:schemeClr>
                </a:solidFill>
              </a:rPr>
              <a:t>.</a:t>
            </a:r>
          </a:p>
        </p:txBody>
      </p:sp>
    </p:spTree>
    <p:extLst>
      <p:ext uri="{BB962C8B-B14F-4D97-AF65-F5344CB8AC3E}">
        <p14:creationId xmlns:p14="http://schemas.microsoft.com/office/powerpoint/2010/main" val="200526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smtClean="0"/>
              <a:t>המעמד </a:t>
            </a:r>
            <a:r>
              <a:rPr lang="he-IL" dirty="0"/>
              <a:t>המיוחד של-בית </a:t>
            </a:r>
            <a:r>
              <a:rPr lang="he-IL" dirty="0" smtClean="0"/>
              <a:t>אל</a:t>
            </a:r>
            <a:endParaRPr dirty="0"/>
          </a:p>
        </p:txBody>
      </p:sp>
      <p:sp>
        <p:nvSpPr>
          <p:cNvPr id="295" name="Google Shape;295;p11"/>
          <p:cNvSpPr txBox="1">
            <a:spLocks noGrp="1"/>
          </p:cNvSpPr>
          <p:nvPr>
            <p:ph type="body" sz="quarter" idx="10"/>
          </p:nvPr>
        </p:nvSpPr>
        <p:spPr>
          <a:xfrm>
            <a:off x="-1" y="1733826"/>
            <a:ext cx="11768867" cy="5331992"/>
          </a:xfrm>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endParaRPr lang="he-IL" b="1" u="sng" dirty="0" smtClean="0"/>
          </a:p>
          <a:p>
            <a:pPr lvl="0">
              <a:lnSpc>
                <a:spcPct val="90000"/>
              </a:lnSpc>
              <a:buClr>
                <a:schemeClr val="dk1"/>
              </a:buClr>
              <a:buSzPts val="3600"/>
            </a:pPr>
            <a:r>
              <a:rPr lang="he-IL" b="1" dirty="0" smtClean="0"/>
              <a:t>במהלך הקראת הקטע חשבו מה מייחד את בית אל</a:t>
            </a:r>
          </a:p>
          <a:p>
            <a:pPr lvl="0" algn="ctr">
              <a:lnSpc>
                <a:spcPct val="90000"/>
              </a:lnSpc>
              <a:buClr>
                <a:schemeClr val="dk1"/>
              </a:buClr>
              <a:buSzPts val="3600"/>
            </a:pPr>
            <a:endParaRPr lang="he-IL" b="1" u="sng" dirty="0" smtClean="0"/>
          </a:p>
          <a:p>
            <a:pPr>
              <a:lnSpc>
                <a:spcPct val="90000"/>
              </a:lnSpc>
              <a:buClr>
                <a:schemeClr val="dk1"/>
              </a:buClr>
              <a:buSzPts val="3600"/>
            </a:pPr>
            <a:r>
              <a:rPr lang="he-IL" dirty="0" smtClean="0"/>
              <a:t>בחלום </a:t>
            </a:r>
            <a:r>
              <a:rPr lang="he-IL" dirty="0"/>
              <a:t>יעקב </a:t>
            </a:r>
            <a:r>
              <a:rPr lang="he-IL" dirty="0" smtClean="0"/>
              <a:t>כאשר </a:t>
            </a:r>
            <a:r>
              <a:rPr lang="he-IL" dirty="0"/>
              <a:t>יעקב מתעורר משנתו</a:t>
            </a:r>
            <a:r>
              <a:rPr lang="ar-SA" dirty="0"/>
              <a:t>, </a:t>
            </a:r>
            <a:r>
              <a:rPr lang="he-IL" dirty="0"/>
              <a:t>שבה חלם את חלומו</a:t>
            </a:r>
            <a:r>
              <a:rPr lang="ar-SA" dirty="0"/>
              <a:t>, </a:t>
            </a:r>
            <a:r>
              <a:rPr lang="he-IL" dirty="0"/>
              <a:t>הוא מתמלא ביראה וחרדה </a:t>
            </a:r>
            <a:r>
              <a:rPr lang="he-IL" dirty="0" smtClean="0"/>
              <a:t>."</a:t>
            </a:r>
            <a:r>
              <a:rPr lang="he-IL" dirty="0"/>
              <a:t>וַיִּיקַץ יַעֲקֹב מִשְּנָתוֹ וַיֹּאמֶר אָכֵן יֵשׁ ה</a:t>
            </a:r>
            <a:r>
              <a:rPr lang="ar-SA" dirty="0"/>
              <a:t>' </a:t>
            </a:r>
            <a:r>
              <a:rPr lang="he-IL" dirty="0"/>
              <a:t>בַּמָּקוֹם הַזֶּה וְאָנֹכִי לֹא יָדָעְתִּי</a:t>
            </a:r>
            <a:r>
              <a:rPr lang="ar-SA" dirty="0"/>
              <a:t>. </a:t>
            </a:r>
            <a:r>
              <a:rPr lang="he-IL" dirty="0"/>
              <a:t>וַיִּירָא וַיֹּאמַר מַה נּוֹרָא הַמָּקוֹם הַזֶּה אֵין זֶה כִּי אִם בֵּית </a:t>
            </a:r>
            <a:r>
              <a:rPr lang="he-IL" dirty="0" err="1"/>
              <a:t>אֱלֹהִים</a:t>
            </a:r>
            <a:r>
              <a:rPr lang="he-IL" dirty="0"/>
              <a:t> וְזֶה שַׁעַר הַשָּמָיִם". מדוע דווקא בית אל? </a:t>
            </a:r>
            <a:endParaRPr lang="he-IL" dirty="0" smtClean="0"/>
          </a:p>
          <a:p>
            <a:pPr>
              <a:lnSpc>
                <a:spcPct val="90000"/>
              </a:lnSpc>
              <a:buClr>
                <a:schemeClr val="dk1"/>
              </a:buClr>
              <a:buSzPts val="3600"/>
            </a:pPr>
            <a:r>
              <a:rPr lang="he-IL" dirty="0" smtClean="0"/>
              <a:t>הרי </a:t>
            </a:r>
            <a:r>
              <a:rPr lang="he-IL" dirty="0"/>
              <a:t>בית אל הם הגוש ההררי הגבוה ביותר במרכז ארץ ישראל ומהם רואים את כל הארץ המובטחת.</a:t>
            </a: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AutoShape 2" descr="בית מגורים – ויקיפדיה"/>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6" name="תמונה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454" y="1733826"/>
            <a:ext cx="1111716" cy="1111716"/>
          </a:xfrm>
          <a:prstGeom prst="rect">
            <a:avLst/>
          </a:prstGeom>
        </p:spPr>
      </p:pic>
    </p:spTree>
    <p:extLst>
      <p:ext uri="{BB962C8B-B14F-4D97-AF65-F5344CB8AC3E}">
        <p14:creationId xmlns:p14="http://schemas.microsoft.com/office/powerpoint/2010/main" val="22442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sz="4800" b="1" dirty="0"/>
              <a:t>רגע של </a:t>
            </a:r>
            <a:r>
              <a:rPr lang="he-IL" sz="4800" b="1" dirty="0" smtClean="0"/>
              <a:t>מחשבה</a:t>
            </a:r>
            <a:endParaRPr sz="4800" b="1"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0" y="1825625"/>
            <a:ext cx="11353800" cy="4351338"/>
          </a:xfrm>
        </p:spPr>
        <p:txBody>
          <a:bodyPr>
            <a:normAutofit/>
          </a:bodyPr>
          <a:lstStyle/>
          <a:p>
            <a:pPr lvl="0" indent="-50800">
              <a:buSzPts val="2800"/>
              <a:buNone/>
            </a:pPr>
            <a:r>
              <a:rPr lang="he-IL" sz="3200" dirty="0" smtClean="0"/>
              <a:t>חשבו - האם פעם נדרתם נדר? אם כן מתי ומה הייתה הסיבה לכך?</a:t>
            </a:r>
            <a:endParaRPr lang="he-IL" sz="3200" dirty="0"/>
          </a:p>
          <a:p>
            <a:pPr marL="0" indent="0">
              <a:buNone/>
            </a:pPr>
            <a:endParaRPr lang="x-none" sz="3200" dirty="0"/>
          </a:p>
        </p:txBody>
      </p:sp>
      <p:pic>
        <p:nvPicPr>
          <p:cNvPr id="304" name="Google Shape;304;p12"/>
          <p:cNvPicPr preferRelativeResize="0"/>
          <p:nvPr/>
        </p:nvPicPr>
        <p:blipFill rotWithShape="1">
          <a:blip r:embed="rId3">
            <a:alphaModFix/>
          </a:blip>
          <a:srcRect/>
          <a:stretch/>
        </p:blipFill>
        <p:spPr>
          <a:xfrm>
            <a:off x="347084" y="262845"/>
            <a:ext cx="1047545" cy="550181"/>
          </a:xfrm>
          <a:prstGeom prst="rect">
            <a:avLst/>
          </a:prstGeom>
          <a:noFill/>
          <a:ln>
            <a:noFill/>
          </a:ln>
        </p:spPr>
      </p:pic>
      <p:pic>
        <p:nvPicPr>
          <p:cNvPr id="4" name="תמונה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4667" y="4291639"/>
            <a:ext cx="2020261" cy="20202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xfrm>
            <a:off x="967291" y="418913"/>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sz="4800" b="1" dirty="0"/>
              <a:t>התייחסות למסרים </a:t>
            </a:r>
            <a:r>
              <a:rPr lang="he-IL" sz="4800" b="1" dirty="0" smtClean="0"/>
              <a:t>עיקריים</a:t>
            </a:r>
            <a:endParaRPr sz="4800" b="1" dirty="0"/>
          </a:p>
        </p:txBody>
      </p:sp>
      <p:sp>
        <p:nvSpPr>
          <p:cNvPr id="2" name="Content Placeholder 1">
            <a:extLst>
              <a:ext uri="{FF2B5EF4-FFF2-40B4-BE49-F238E27FC236}">
                <a16:creationId xmlns:a16="http://schemas.microsoft.com/office/drawing/2014/main" id="{A04D1661-978C-E84D-8B56-A481143850BD}"/>
              </a:ext>
            </a:extLst>
          </p:cNvPr>
          <p:cNvSpPr>
            <a:spLocks noGrp="1"/>
          </p:cNvSpPr>
          <p:nvPr>
            <p:ph sz="half" idx="2"/>
          </p:nvPr>
        </p:nvSpPr>
        <p:spPr>
          <a:xfrm>
            <a:off x="107577" y="1825625"/>
            <a:ext cx="11246224" cy="4351338"/>
          </a:xfrm>
        </p:spPr>
        <p:txBody>
          <a:bodyPr>
            <a:normAutofit/>
          </a:bodyPr>
          <a:lstStyle/>
          <a:p>
            <a:pPr lvl="0" indent="-50800">
              <a:buSzPts val="2800"/>
              <a:buNone/>
            </a:pPr>
            <a:endParaRPr lang="he-IL" sz="3200" dirty="0"/>
          </a:p>
          <a:p>
            <a:r>
              <a:rPr lang="he-IL" sz="3200" dirty="0" smtClean="0"/>
              <a:t>חשוב לקיים הבטחות שהבטחנו.</a:t>
            </a:r>
          </a:p>
          <a:p>
            <a:endParaRPr lang="he-IL" sz="3200" dirty="0" smtClean="0"/>
          </a:p>
          <a:p>
            <a:r>
              <a:rPr lang="he-IL" sz="3200" dirty="0" smtClean="0"/>
              <a:t>במצבים בהם לא הצלחנו לקיים את הנדר עלינו לעשות התרת נדרים.</a:t>
            </a:r>
            <a:endParaRPr lang="x-none" sz="3200" dirty="0"/>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מסכמים</a:t>
            </a:r>
            <a:endParaRPr dirty="0"/>
          </a:p>
        </p:txBody>
      </p:sp>
      <p:sp>
        <p:nvSpPr>
          <p:cNvPr id="335" name="Google Shape;335;p16"/>
          <p:cNvSpPr txBox="1">
            <a:spLocks noGrp="1"/>
          </p:cNvSpPr>
          <p:nvPr>
            <p:ph type="body" sz="quarter" idx="10"/>
          </p:nvPr>
        </p:nvSpPr>
        <p:spPr>
          <a:xfrm>
            <a:off x="544530" y="1928813"/>
            <a:ext cx="10699733" cy="3844925"/>
          </a:xfrm>
          <a:prstGeom prst="rect">
            <a:avLst/>
          </a:prstGeom>
          <a:noFill/>
          <a:ln>
            <a:noFill/>
          </a:ln>
        </p:spPr>
        <p:txBody>
          <a:bodyPr spcFirstLastPara="1" wrap="square" lIns="91425" tIns="45700" rIns="91425" bIns="45700" anchor="t" anchorCtr="0">
            <a:normAutofit/>
          </a:bodyPr>
          <a:lstStyle/>
          <a:p>
            <a:pPr marL="0" lvl="0" indent="0" rtl="1">
              <a:lnSpc>
                <a:spcPct val="90000"/>
              </a:lnSpc>
              <a:spcBef>
                <a:spcPts val="0"/>
              </a:spcBef>
              <a:spcAft>
                <a:spcPts val="0"/>
              </a:spcAft>
              <a:buClr>
                <a:schemeClr val="dk1"/>
              </a:buClr>
              <a:buSzPts val="3600"/>
              <a:buNone/>
            </a:pPr>
            <a:r>
              <a:rPr lang="he-IL" b="1" dirty="0" smtClean="0"/>
              <a:t>מה למדנו היום?</a:t>
            </a:r>
          </a:p>
          <a:p>
            <a:pPr marL="0" lvl="0" indent="0" rtl="1">
              <a:lnSpc>
                <a:spcPct val="90000"/>
              </a:lnSpc>
              <a:spcBef>
                <a:spcPts val="0"/>
              </a:spcBef>
              <a:spcAft>
                <a:spcPts val="0"/>
              </a:spcAft>
              <a:buClr>
                <a:schemeClr val="dk1"/>
              </a:buClr>
              <a:buSzPts val="3600"/>
              <a:buNone/>
            </a:pPr>
            <a:endParaRPr lang="he-IL" dirty="0" smtClean="0"/>
          </a:p>
          <a:p>
            <a:pPr marL="571500" lvl="0" indent="-571500" rtl="1">
              <a:lnSpc>
                <a:spcPct val="90000"/>
              </a:lnSpc>
              <a:spcBef>
                <a:spcPts val="0"/>
              </a:spcBef>
              <a:spcAft>
                <a:spcPts val="0"/>
              </a:spcAft>
              <a:buClr>
                <a:schemeClr val="dk1"/>
              </a:buClr>
              <a:buSzPts val="3600"/>
              <a:buFont typeface="Arial" panose="020B0604020202020204" pitchFamily="34" charset="0"/>
              <a:buChar char="•"/>
            </a:pPr>
            <a:r>
              <a:rPr lang="he-IL" dirty="0" smtClean="0"/>
              <a:t>קיום הנדר של יעקב בבית אל.</a:t>
            </a:r>
          </a:p>
          <a:p>
            <a:pPr marL="571500" lvl="0" indent="-571500" rtl="1">
              <a:lnSpc>
                <a:spcPct val="90000"/>
              </a:lnSpc>
              <a:spcBef>
                <a:spcPts val="0"/>
              </a:spcBef>
              <a:spcAft>
                <a:spcPts val="0"/>
              </a:spcAft>
              <a:buClr>
                <a:schemeClr val="dk1"/>
              </a:buClr>
              <a:buSzPts val="3600"/>
              <a:buFont typeface="Arial" panose="020B0604020202020204" pitchFamily="34" charset="0"/>
              <a:buChar char="•"/>
            </a:pPr>
            <a:endParaRPr lang="he-IL" dirty="0" smtClean="0"/>
          </a:p>
          <a:p>
            <a:pPr marL="571500" lvl="0" indent="-571500" rtl="1">
              <a:lnSpc>
                <a:spcPct val="90000"/>
              </a:lnSpc>
              <a:spcBef>
                <a:spcPts val="0"/>
              </a:spcBef>
              <a:spcAft>
                <a:spcPts val="0"/>
              </a:spcAft>
              <a:buClr>
                <a:schemeClr val="dk1"/>
              </a:buClr>
              <a:buSzPts val="3600"/>
              <a:buFont typeface="Arial" panose="020B0604020202020204" pitchFamily="34" charset="0"/>
              <a:buChar char="•"/>
            </a:pPr>
            <a:r>
              <a:rPr lang="he-IL" dirty="0" smtClean="0"/>
              <a:t>מדוע נודרים נדרים.</a:t>
            </a:r>
          </a:p>
          <a:p>
            <a:pPr marL="571500" lvl="0" indent="-571500" rtl="1">
              <a:lnSpc>
                <a:spcPct val="90000"/>
              </a:lnSpc>
              <a:spcBef>
                <a:spcPts val="0"/>
              </a:spcBef>
              <a:spcAft>
                <a:spcPts val="0"/>
              </a:spcAft>
              <a:buClr>
                <a:schemeClr val="dk1"/>
              </a:buClr>
              <a:buSzPts val="3600"/>
              <a:buFont typeface="Arial" panose="020B0604020202020204" pitchFamily="34" charset="0"/>
              <a:buChar char="•"/>
            </a:pPr>
            <a:endParaRPr lang="he-IL" dirty="0" smtClean="0"/>
          </a:p>
          <a:p>
            <a:pPr marL="571500" lvl="0" indent="-571500" rtl="1">
              <a:lnSpc>
                <a:spcPct val="90000"/>
              </a:lnSpc>
              <a:spcBef>
                <a:spcPts val="0"/>
              </a:spcBef>
              <a:spcAft>
                <a:spcPts val="0"/>
              </a:spcAft>
              <a:buClr>
                <a:schemeClr val="dk1"/>
              </a:buClr>
              <a:buSzPts val="3600"/>
              <a:buFont typeface="Arial" panose="020B0604020202020204" pitchFamily="34" charset="0"/>
              <a:buChar char="•"/>
            </a:pPr>
            <a:r>
              <a:rPr lang="he-IL" dirty="0" smtClean="0"/>
              <a:t>מה המעמד המיוחד לבית אל.</a:t>
            </a:r>
          </a:p>
          <a:p>
            <a:pPr marL="0" lvl="0" indent="0" rtl="1">
              <a:lnSpc>
                <a:spcPct val="90000"/>
              </a:lnSpc>
              <a:spcBef>
                <a:spcPts val="0"/>
              </a:spcBef>
              <a:spcAft>
                <a:spcPts val="0"/>
              </a:spcAft>
              <a:buClr>
                <a:schemeClr val="dk1"/>
              </a:buClr>
              <a:buSzPts val="3600"/>
              <a:buNone/>
            </a:pPr>
            <a:endParaRPr lang="he-IL" dirty="0" smtClean="0"/>
          </a:p>
          <a:p>
            <a:pPr marL="0" lvl="0" indent="0" rtl="1">
              <a:lnSpc>
                <a:spcPct val="90000"/>
              </a:lnSpc>
              <a:spcBef>
                <a:spcPts val="0"/>
              </a:spcBef>
              <a:spcAft>
                <a:spcPts val="0"/>
              </a:spcAft>
              <a:buClr>
                <a:schemeClr val="dk1"/>
              </a:buClr>
              <a:buSzPts val="3600"/>
              <a:buNone/>
            </a:pPr>
            <a:endParaRPr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1386140" y="3570142"/>
            <a:ext cx="1695450" cy="2203596"/>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smtClean="0"/>
              <a:t>חידה – זיהוי המקום המוזכר בפרקנו</a:t>
            </a:r>
            <a:endParaRPr dirty="0"/>
          </a:p>
        </p:txBody>
      </p:sp>
      <p:sp>
        <p:nvSpPr>
          <p:cNvPr id="295" name="Google Shape;295;p11"/>
          <p:cNvSpPr txBox="1">
            <a:spLocks noGrp="1"/>
          </p:cNvSpPr>
          <p:nvPr>
            <p:ph type="body" sz="quarter" idx="10"/>
          </p:nvPr>
        </p:nvSpPr>
        <p:spPr>
          <a:xfrm>
            <a:off x="-1" y="1733826"/>
            <a:ext cx="12192001" cy="5331992"/>
          </a:xfrm>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dirty="0" smtClean="0"/>
              <a:t>מקום הנזכר בפרק שלפנינו</a:t>
            </a:r>
          </a:p>
          <a:p>
            <a:pPr lvl="0" algn="ctr">
              <a:lnSpc>
                <a:spcPct val="90000"/>
              </a:lnSpc>
              <a:buClr>
                <a:schemeClr val="dk1"/>
              </a:buClr>
              <a:buSzPts val="3600"/>
            </a:pPr>
            <a:r>
              <a:rPr lang="he-IL" sz="2800" dirty="0" smtClean="0"/>
              <a:t>זהו את המקום ובהקשר לאיזה אירוע הוזכר</a:t>
            </a:r>
          </a:p>
          <a:p>
            <a:pPr lvl="0">
              <a:lnSpc>
                <a:spcPct val="90000"/>
              </a:lnSpc>
              <a:buClr>
                <a:schemeClr val="dk1"/>
              </a:buClr>
              <a:buSzPts val="3600"/>
            </a:pPr>
            <a:endParaRPr lang="he-IL" sz="2800" dirty="0"/>
          </a:p>
          <a:p>
            <a:pPr>
              <a:lnSpc>
                <a:spcPct val="90000"/>
              </a:lnSpc>
              <a:buClr>
                <a:schemeClr val="dk1"/>
              </a:buClr>
              <a:buSzPts val="3600"/>
            </a:pPr>
            <a:r>
              <a:rPr lang="he-IL" dirty="0" smtClean="0"/>
              <a:t> </a:t>
            </a:r>
            <a:endParaRPr lang="he-IL" dirty="0"/>
          </a:p>
        </p:txBody>
      </p:sp>
      <p:pic>
        <p:nvPicPr>
          <p:cNvPr id="296" name="Google Shape;296;p11"/>
          <p:cNvPicPr preferRelativeResize="0"/>
          <p:nvPr/>
        </p:nvPicPr>
        <p:blipFill rotWithShape="1">
          <a:blip r:embed="rId5">
            <a:alphaModFix/>
          </a:blip>
          <a:srcRect/>
          <a:stretch/>
        </p:blipFill>
        <p:spPr>
          <a:xfrm>
            <a:off x="2724961" y="7937"/>
            <a:ext cx="1017545" cy="1070700"/>
          </a:xfrm>
          <a:prstGeom prst="rect">
            <a:avLst/>
          </a:prstGeom>
          <a:noFill/>
          <a:ln>
            <a:noFill/>
          </a:ln>
        </p:spPr>
      </p:pic>
      <p:sp>
        <p:nvSpPr>
          <p:cNvPr id="2" name="AutoShape 2" descr="בית מגורים – ויקיפדיה"/>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7721" y="650108"/>
            <a:ext cx="1984114" cy="707529"/>
          </a:xfrm>
          <a:prstGeom prst="rect">
            <a:avLst/>
          </a:prstGeom>
        </p:spPr>
      </p:pic>
      <p:pic>
        <p:nvPicPr>
          <p:cNvPr id="11" name="תמונה 10"/>
          <p:cNvPicPr>
            <a:picLocks noChangeAspect="1"/>
          </p:cNvPicPr>
          <p:nvPr/>
        </p:nvPicPr>
        <p:blipFill>
          <a:blip r:embed="rId7">
            <a:extLst>
              <a:ext uri="{BEBA8EAE-BF5A-486C-A8C5-ECC9F3942E4B}">
                <a14:imgProps xmlns:a14="http://schemas.microsoft.com/office/drawing/2010/main">
                  <a14:imgLayer r:embed="rId8">
                    <a14:imgEffect>
                      <a14:backgroundRemoval t="1778" b="96889" l="2667" r="95556"/>
                    </a14:imgEffect>
                  </a14:imgLayer>
                </a14:imgProps>
              </a:ext>
            </a:extLst>
          </a:blip>
          <a:stretch>
            <a:fillRect/>
          </a:stretch>
        </p:blipFill>
        <p:spPr>
          <a:xfrm>
            <a:off x="8545484" y="2773734"/>
            <a:ext cx="2143125" cy="2143125"/>
          </a:xfrm>
          <a:prstGeom prst="rect">
            <a:avLst/>
          </a:prstGeom>
        </p:spPr>
      </p:pic>
      <p:pic>
        <p:nvPicPr>
          <p:cNvPr id="12" name="תמונה 11"/>
          <p:cNvPicPr>
            <a:picLocks noChangeAspect="1"/>
          </p:cNvPicPr>
          <p:nvPr/>
        </p:nvPicPr>
        <p:blipFill>
          <a:blip r:embed="rId9"/>
          <a:stretch>
            <a:fillRect/>
          </a:stretch>
        </p:blipFill>
        <p:spPr>
          <a:xfrm>
            <a:off x="4654691" y="2956613"/>
            <a:ext cx="2724150" cy="2143125"/>
          </a:xfrm>
          <a:prstGeom prst="rect">
            <a:avLst/>
          </a:prstGeom>
        </p:spPr>
      </p:pic>
      <p:sp>
        <p:nvSpPr>
          <p:cNvPr id="14" name="TextBox 13"/>
          <p:cNvSpPr txBox="1"/>
          <p:nvPr/>
        </p:nvSpPr>
        <p:spPr>
          <a:xfrm>
            <a:off x="7852706" y="3674232"/>
            <a:ext cx="692778" cy="707886"/>
          </a:xfrm>
          <a:prstGeom prst="rect">
            <a:avLst/>
          </a:prstGeom>
          <a:noFill/>
        </p:spPr>
        <p:txBody>
          <a:bodyPr wrap="square" rtlCol="1">
            <a:spAutoFit/>
          </a:bodyPr>
          <a:lstStyle/>
          <a:p>
            <a:r>
              <a:rPr lang="he-IL" sz="4000" b="1" dirty="0" smtClean="0"/>
              <a:t>+</a:t>
            </a:r>
            <a:endParaRPr lang="he-IL" sz="4000" b="1" dirty="0"/>
          </a:p>
        </p:txBody>
      </p:sp>
      <p:sp>
        <p:nvSpPr>
          <p:cNvPr id="15" name="מלבן 14"/>
          <p:cNvSpPr/>
          <p:nvPr/>
        </p:nvSpPr>
        <p:spPr>
          <a:xfrm>
            <a:off x="3668608" y="3669348"/>
            <a:ext cx="665567" cy="646331"/>
          </a:xfrm>
          <a:prstGeom prst="rect">
            <a:avLst/>
          </a:prstGeom>
        </p:spPr>
        <p:txBody>
          <a:bodyPr wrap="none">
            <a:spAutoFit/>
          </a:bodyPr>
          <a:lstStyle/>
          <a:p>
            <a:r>
              <a:rPr lang="he-IL" sz="3600" b="1" strike="sngStrike" dirty="0"/>
              <a:t>על</a:t>
            </a:r>
          </a:p>
        </p:txBody>
      </p:sp>
    </p:spTree>
    <p:extLst>
      <p:ext uri="{BB962C8B-B14F-4D97-AF65-F5344CB8AC3E}">
        <p14:creationId xmlns:p14="http://schemas.microsoft.com/office/powerpoint/2010/main" val="27172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3" name="תמונה 2"/>
          <p:cNvPicPr>
            <a:picLocks noChangeAspect="1"/>
          </p:cNvPicPr>
          <p:nvPr/>
        </p:nvPicPr>
        <p:blipFill>
          <a:blip r:embed="rId3">
            <a:extLst>
              <a:ext uri="{BEBA8EAE-BF5A-486C-A8C5-ECC9F3942E4B}">
                <a14:imgProps xmlns:a14="http://schemas.microsoft.com/office/drawing/2010/main">
                  <a14:imgLayer r:embed="rId4">
                    <a14:imgEffect>
                      <a14:backgroundRemoval t="1778" b="96889" l="2667" r="95556"/>
                    </a14:imgEffect>
                  </a14:imgLayer>
                </a14:imgProps>
              </a:ext>
            </a:extLst>
          </a:blip>
          <a:stretch>
            <a:fillRect/>
          </a:stretch>
        </p:blipFill>
        <p:spPr>
          <a:xfrm>
            <a:off x="8545484" y="2773734"/>
            <a:ext cx="2143125" cy="2143125"/>
          </a:xfrm>
          <a:prstGeom prst="rect">
            <a:avLst/>
          </a:prstGeom>
        </p:spPr>
      </p:pic>
      <p:pic>
        <p:nvPicPr>
          <p:cNvPr id="5" name="תמונה 4"/>
          <p:cNvPicPr>
            <a:picLocks noChangeAspect="1"/>
          </p:cNvPicPr>
          <p:nvPr/>
        </p:nvPicPr>
        <p:blipFill>
          <a:blip r:embed="rId5"/>
          <a:stretch>
            <a:fillRect/>
          </a:stretch>
        </p:blipFill>
        <p:spPr>
          <a:xfrm>
            <a:off x="4654691" y="2956613"/>
            <a:ext cx="2724150" cy="2143125"/>
          </a:xfrm>
          <a:prstGeom prst="rect">
            <a:avLst/>
          </a:prstGeom>
        </p:spPr>
      </p:pic>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a:t>חידה – זיהוי המקום המוזכר בפרקנו</a:t>
            </a:r>
            <a:endParaRPr dirty="0"/>
          </a:p>
        </p:txBody>
      </p:sp>
      <p:sp>
        <p:nvSpPr>
          <p:cNvPr id="295" name="Google Shape;295;p11"/>
          <p:cNvSpPr txBox="1">
            <a:spLocks noGrp="1"/>
          </p:cNvSpPr>
          <p:nvPr>
            <p:ph type="body" sz="quarter" idx="10"/>
          </p:nvPr>
        </p:nvSpPr>
        <p:spPr>
          <a:xfrm>
            <a:off x="-1" y="1733826"/>
            <a:ext cx="12192001" cy="5331992"/>
          </a:xfrm>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dirty="0" smtClean="0"/>
              <a:t>מקום הנזכר בפרק שלפנינו</a:t>
            </a:r>
          </a:p>
          <a:p>
            <a:pPr lvl="0" algn="ctr">
              <a:lnSpc>
                <a:spcPct val="90000"/>
              </a:lnSpc>
              <a:buClr>
                <a:schemeClr val="dk1"/>
              </a:buClr>
              <a:buSzPts val="3600"/>
            </a:pPr>
            <a:r>
              <a:rPr lang="he-IL" sz="2800" dirty="0" smtClean="0"/>
              <a:t>זהו את המקום ובהקשר לאיזה אירוע הוזכר</a:t>
            </a:r>
          </a:p>
          <a:p>
            <a:pPr>
              <a:lnSpc>
                <a:spcPct val="90000"/>
              </a:lnSpc>
              <a:buClr>
                <a:schemeClr val="dk1"/>
              </a:buClr>
              <a:buSzPts val="3600"/>
            </a:pPr>
            <a:r>
              <a:rPr lang="he-IL" dirty="0" smtClean="0"/>
              <a:t> </a:t>
            </a:r>
            <a:endParaRPr lang="he-IL" dirty="0"/>
          </a:p>
        </p:txBody>
      </p:sp>
      <p:sp>
        <p:nvSpPr>
          <p:cNvPr id="2" name="AutoShape 2" descr="בית מגורים – ויקיפדיה"/>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 name="TextBox 3"/>
          <p:cNvSpPr txBox="1"/>
          <p:nvPr/>
        </p:nvSpPr>
        <p:spPr>
          <a:xfrm>
            <a:off x="1141966" y="3682989"/>
            <a:ext cx="2437997" cy="646331"/>
          </a:xfrm>
          <a:prstGeom prst="rect">
            <a:avLst/>
          </a:prstGeom>
          <a:noFill/>
        </p:spPr>
        <p:txBody>
          <a:bodyPr wrap="square" rtlCol="1">
            <a:spAutoFit/>
          </a:bodyPr>
          <a:lstStyle/>
          <a:p>
            <a:r>
              <a:rPr lang="he-IL" sz="3600" b="1" dirty="0" smtClean="0">
                <a:solidFill>
                  <a:schemeClr val="accent2"/>
                </a:solidFill>
              </a:rPr>
              <a:t>=   בית אל</a:t>
            </a:r>
            <a:endParaRPr lang="he-IL" sz="3600" b="1" dirty="0"/>
          </a:p>
        </p:txBody>
      </p:sp>
      <p:sp>
        <p:nvSpPr>
          <p:cNvPr id="8" name="TextBox 7"/>
          <p:cNvSpPr txBox="1"/>
          <p:nvPr/>
        </p:nvSpPr>
        <p:spPr>
          <a:xfrm>
            <a:off x="7852706" y="3674232"/>
            <a:ext cx="692778" cy="707886"/>
          </a:xfrm>
          <a:prstGeom prst="rect">
            <a:avLst/>
          </a:prstGeom>
          <a:noFill/>
        </p:spPr>
        <p:txBody>
          <a:bodyPr wrap="square" rtlCol="1">
            <a:spAutoFit/>
          </a:bodyPr>
          <a:lstStyle/>
          <a:p>
            <a:r>
              <a:rPr lang="he-IL" sz="4000" b="1" dirty="0" smtClean="0"/>
              <a:t>+</a:t>
            </a:r>
            <a:endParaRPr lang="he-IL" sz="4000" b="1" dirty="0"/>
          </a:p>
        </p:txBody>
      </p:sp>
      <p:pic>
        <p:nvPicPr>
          <p:cNvPr id="10" name="Google Shape;296;p11"/>
          <p:cNvPicPr preferRelativeResize="0"/>
          <p:nvPr/>
        </p:nvPicPr>
        <p:blipFill rotWithShape="1">
          <a:blip r:embed="rId6">
            <a:alphaModFix/>
          </a:blip>
          <a:srcRect/>
          <a:stretch/>
        </p:blipFill>
        <p:spPr>
          <a:xfrm>
            <a:off x="2724961" y="7937"/>
            <a:ext cx="1017545" cy="1070700"/>
          </a:xfrm>
          <a:prstGeom prst="rect">
            <a:avLst/>
          </a:prstGeom>
          <a:noFill/>
          <a:ln>
            <a:noFill/>
          </a:ln>
        </p:spPr>
      </p:pic>
      <p:sp>
        <p:nvSpPr>
          <p:cNvPr id="6" name="מלבן 5"/>
          <p:cNvSpPr/>
          <p:nvPr/>
        </p:nvSpPr>
        <p:spPr>
          <a:xfrm>
            <a:off x="3668608" y="3669348"/>
            <a:ext cx="665567" cy="646331"/>
          </a:xfrm>
          <a:prstGeom prst="rect">
            <a:avLst/>
          </a:prstGeom>
        </p:spPr>
        <p:txBody>
          <a:bodyPr wrap="none">
            <a:spAutoFit/>
          </a:bodyPr>
          <a:lstStyle/>
          <a:p>
            <a:r>
              <a:rPr lang="he-IL" sz="3600" b="1" strike="sngStrike" dirty="0"/>
              <a:t>על</a:t>
            </a:r>
          </a:p>
        </p:txBody>
      </p:sp>
    </p:spTree>
    <p:extLst>
      <p:ext uri="{BB962C8B-B14F-4D97-AF65-F5344CB8AC3E}">
        <p14:creationId xmlns:p14="http://schemas.microsoft.com/office/powerpoint/2010/main" val="424380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ממשיכים </a:t>
            </a:r>
            <a:r>
              <a:rPr lang="he-IL" dirty="0" smtClean="0"/>
              <a:t>למשימה - הבטחות</a:t>
            </a:r>
            <a:endParaRPr dirty="0"/>
          </a:p>
        </p:txBody>
      </p:sp>
      <p:sp>
        <p:nvSpPr>
          <p:cNvPr id="345" name="Google Shape;345;p17"/>
          <p:cNvSpPr txBox="1">
            <a:spLocks noGrp="1"/>
          </p:cNvSpPr>
          <p:nvPr>
            <p:ph type="body" sz="quarter" idx="10"/>
          </p:nvPr>
        </p:nvSpPr>
        <p:spPr>
          <a:xfrm>
            <a:off x="5070787" y="4230434"/>
            <a:ext cx="6290803" cy="2449550"/>
          </a:xfrm>
          <a:prstGeom prst="rect">
            <a:avLst/>
          </a:prstGeom>
          <a:noFill/>
          <a:ln>
            <a:noFill/>
          </a:ln>
        </p:spPr>
        <p:txBody>
          <a:bodyPr spcFirstLastPara="1" wrap="square" lIns="91425" tIns="45700" rIns="91425" bIns="45700" anchor="t" anchorCtr="0">
            <a:normAutofit/>
          </a:bodyPr>
          <a:lstStyle/>
          <a:p>
            <a:pPr marL="571500" lvl="0" indent="-571500">
              <a:lnSpc>
                <a:spcPct val="110000"/>
              </a:lnSpc>
              <a:buClr>
                <a:schemeClr val="dk1"/>
              </a:buClr>
              <a:buSzPts val="3600"/>
              <a:buFont typeface="Wingdings" panose="05000000000000000000" pitchFamily="2" charset="2"/>
              <a:buChar char="q"/>
            </a:pPr>
            <a:r>
              <a:rPr lang="he-IL" sz="2400" dirty="0" smtClean="0">
                <a:solidFill>
                  <a:schemeClr val="bg1">
                    <a:lumMod val="50000"/>
                  </a:schemeClr>
                </a:solidFill>
              </a:rPr>
              <a:t>הבטחתי </a:t>
            </a:r>
            <a:r>
              <a:rPr lang="he-IL" sz="2400" dirty="0">
                <a:solidFill>
                  <a:schemeClr val="bg1">
                    <a:lumMod val="50000"/>
                  </a:schemeClr>
                </a:solidFill>
              </a:rPr>
              <a:t>לאימא או לאבא שאסדר את </a:t>
            </a:r>
            <a:r>
              <a:rPr lang="he-IL" sz="2400" dirty="0" smtClean="0">
                <a:solidFill>
                  <a:schemeClr val="bg1">
                    <a:lumMod val="50000"/>
                  </a:schemeClr>
                </a:solidFill>
              </a:rPr>
              <a:t>החדר.</a:t>
            </a:r>
          </a:p>
          <a:p>
            <a:pPr marL="571500" lvl="0" indent="-571500">
              <a:lnSpc>
                <a:spcPct val="110000"/>
              </a:lnSpc>
              <a:buClr>
                <a:schemeClr val="dk1"/>
              </a:buClr>
              <a:buSzPts val="3600"/>
              <a:buFont typeface="Wingdings" panose="05000000000000000000" pitchFamily="2" charset="2"/>
              <a:buChar char="q"/>
            </a:pPr>
            <a:r>
              <a:rPr lang="he-IL" sz="2400" dirty="0">
                <a:solidFill>
                  <a:schemeClr val="bg1">
                    <a:lumMod val="50000"/>
                  </a:schemeClr>
                </a:solidFill>
              </a:rPr>
              <a:t>הבטחתי להגיד את </a:t>
            </a:r>
            <a:r>
              <a:rPr lang="he-IL" sz="2400" dirty="0" smtClean="0">
                <a:solidFill>
                  <a:schemeClr val="bg1">
                    <a:lumMod val="50000"/>
                  </a:schemeClr>
                </a:solidFill>
              </a:rPr>
              <a:t>האמת.</a:t>
            </a:r>
          </a:p>
          <a:p>
            <a:pPr marL="571500" lvl="0" indent="-571500">
              <a:lnSpc>
                <a:spcPct val="110000"/>
              </a:lnSpc>
              <a:buClr>
                <a:schemeClr val="dk1"/>
              </a:buClr>
              <a:buSzPts val="3600"/>
              <a:buFont typeface="Wingdings" panose="05000000000000000000" pitchFamily="2" charset="2"/>
              <a:buChar char="q"/>
            </a:pPr>
            <a:r>
              <a:rPr lang="he-IL" sz="2400" dirty="0">
                <a:solidFill>
                  <a:schemeClr val="bg1">
                    <a:lumMod val="50000"/>
                  </a:schemeClr>
                </a:solidFill>
              </a:rPr>
              <a:t>הבטחתי לעזור לאחותי או </a:t>
            </a:r>
            <a:r>
              <a:rPr lang="he-IL" sz="2400" dirty="0" smtClean="0">
                <a:solidFill>
                  <a:schemeClr val="bg1">
                    <a:lumMod val="50000"/>
                  </a:schemeClr>
                </a:solidFill>
              </a:rPr>
              <a:t>לאחי.</a:t>
            </a:r>
          </a:p>
          <a:p>
            <a:pPr marL="571500" lvl="0" indent="-571500">
              <a:lnSpc>
                <a:spcPct val="110000"/>
              </a:lnSpc>
              <a:buClr>
                <a:schemeClr val="dk1"/>
              </a:buClr>
              <a:buSzPts val="3600"/>
              <a:buFont typeface="Wingdings" panose="05000000000000000000" pitchFamily="2" charset="2"/>
              <a:buChar char="q"/>
            </a:pPr>
            <a:r>
              <a:rPr lang="he-IL" sz="2400" dirty="0">
                <a:solidFill>
                  <a:schemeClr val="bg1">
                    <a:lumMod val="50000"/>
                  </a:schemeClr>
                </a:solidFill>
              </a:rPr>
              <a:t>לוויתי מחבר כסף הבטחתי </a:t>
            </a:r>
            <a:r>
              <a:rPr lang="he-IL" sz="2400" dirty="0" smtClean="0">
                <a:solidFill>
                  <a:schemeClr val="bg1">
                    <a:lumMod val="50000"/>
                  </a:schemeClr>
                </a:solidFill>
              </a:rPr>
              <a:t>להחזיר.</a:t>
            </a:r>
          </a:p>
          <a:p>
            <a:pPr marL="571500" lvl="0" indent="-571500">
              <a:lnSpc>
                <a:spcPct val="110000"/>
              </a:lnSpc>
              <a:buClr>
                <a:schemeClr val="dk1"/>
              </a:buClr>
              <a:buSzPts val="3600"/>
              <a:buFont typeface="Wingdings" panose="05000000000000000000" pitchFamily="2" charset="2"/>
              <a:buChar char="q"/>
            </a:pPr>
            <a:r>
              <a:rPr lang="he-IL" sz="2400" dirty="0">
                <a:solidFill>
                  <a:schemeClr val="bg1">
                    <a:lumMod val="50000"/>
                  </a:schemeClr>
                </a:solidFill>
              </a:rPr>
              <a:t>הבטחתי לחבר שאגלה לו </a:t>
            </a:r>
            <a:r>
              <a:rPr lang="he-IL" sz="2400" dirty="0" smtClean="0">
                <a:solidFill>
                  <a:schemeClr val="bg1">
                    <a:lumMod val="50000"/>
                  </a:schemeClr>
                </a:solidFill>
              </a:rPr>
              <a:t>סוד.</a:t>
            </a:r>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468352" y="1655767"/>
            <a:ext cx="10971298" cy="2400657"/>
          </a:xfrm>
          <a:prstGeom prst="rect">
            <a:avLst/>
          </a:prstGeom>
          <a:noFill/>
        </p:spPr>
        <p:txBody>
          <a:bodyPr wrap="square" rtlCol="1">
            <a:spAutoFit/>
          </a:bodyPr>
          <a:lstStyle/>
          <a:p>
            <a:pPr lvl="0" algn="r" rtl="1">
              <a:buClr>
                <a:schemeClr val="dk1"/>
              </a:buClr>
              <a:buSzPts val="1200"/>
              <a:defRPr/>
            </a:pPr>
            <a:r>
              <a:rPr lang="he-IL" sz="3000" b="1" dirty="0" smtClean="0">
                <a:solidFill>
                  <a:schemeClr val="tx1"/>
                </a:solidFill>
                <a:cs typeface="+mn-cs"/>
              </a:rPr>
              <a:t>לפניכם </a:t>
            </a:r>
            <a:r>
              <a:rPr lang="he-IL" sz="3000" b="1" dirty="0">
                <a:solidFill>
                  <a:schemeClr val="tx1"/>
                </a:solidFill>
                <a:cs typeface="+mn-cs"/>
              </a:rPr>
              <a:t>מאגר של הבטחות, </a:t>
            </a:r>
          </a:p>
          <a:p>
            <a:pPr lvl="0" algn="r" rtl="1">
              <a:buClr>
                <a:schemeClr val="dk1"/>
              </a:buClr>
              <a:buSzPts val="1200"/>
              <a:defRPr/>
            </a:pPr>
            <a:r>
              <a:rPr lang="he-IL" sz="3000" b="1" dirty="0" smtClean="0">
                <a:solidFill>
                  <a:schemeClr val="tx1"/>
                </a:solidFill>
                <a:cs typeface="+mn-cs"/>
              </a:rPr>
              <a:t>בחרו </a:t>
            </a:r>
            <a:r>
              <a:rPr lang="he-IL" sz="3000" b="1" dirty="0">
                <a:solidFill>
                  <a:schemeClr val="tx1"/>
                </a:solidFill>
                <a:cs typeface="+mn-cs"/>
              </a:rPr>
              <a:t>הבטחה אחת ממאגר ההבטחות שלפניכם שקיימתם ורשמו את מה הייתה הרגשתכם לאחר שקיימתם את ההבטחה. </a:t>
            </a:r>
            <a:endParaRPr lang="he-IL" sz="3000" b="1" dirty="0" smtClean="0">
              <a:solidFill>
                <a:schemeClr val="tx1"/>
              </a:solidFill>
              <a:cs typeface="+mn-cs"/>
            </a:endParaRPr>
          </a:p>
          <a:p>
            <a:pPr lvl="0" algn="r" rtl="1">
              <a:buClr>
                <a:schemeClr val="dk1"/>
              </a:buClr>
              <a:buSzPts val="1200"/>
              <a:defRPr/>
            </a:pPr>
            <a:r>
              <a:rPr lang="he-IL" sz="3000" b="1" dirty="0" smtClean="0">
                <a:solidFill>
                  <a:schemeClr val="tx1"/>
                </a:solidFill>
                <a:cs typeface="+mn-cs"/>
              </a:rPr>
              <a:t>בחרו </a:t>
            </a:r>
            <a:r>
              <a:rPr lang="he-IL" sz="3000" b="1" dirty="0">
                <a:solidFill>
                  <a:schemeClr val="tx1"/>
                </a:solidFill>
                <a:cs typeface="+mn-cs"/>
              </a:rPr>
              <a:t>הבטחה אחרת שלא קיימתם </a:t>
            </a:r>
            <a:r>
              <a:rPr lang="he-IL" sz="3000" b="1" dirty="0">
                <a:solidFill>
                  <a:schemeClr val="tx1"/>
                </a:solidFill>
                <a:latin typeface="Calibri"/>
                <a:ea typeface="Calibri"/>
                <a:cs typeface="+mn-cs"/>
                <a:sym typeface="Calibri"/>
              </a:rPr>
              <a:t>וכתבו כיצד אתם יכולים לתקן ולקיים את </a:t>
            </a:r>
            <a:r>
              <a:rPr lang="he-IL" sz="3000" b="1" dirty="0" smtClean="0">
                <a:solidFill>
                  <a:schemeClr val="tx1"/>
                </a:solidFill>
                <a:latin typeface="Calibri"/>
                <a:ea typeface="Calibri"/>
                <a:cs typeface="+mn-cs"/>
                <a:sym typeface="Calibri"/>
              </a:rPr>
              <a:t>ההבטחה.</a:t>
            </a:r>
            <a:endParaRPr lang="he-IL" sz="3000" b="1" dirty="0">
              <a:solidFill>
                <a:schemeClr val="tx1"/>
              </a:solidFill>
              <a:cs typeface="+mn-cs"/>
            </a:endParaRPr>
          </a:p>
        </p:txBody>
      </p:sp>
      <p:pic>
        <p:nvPicPr>
          <p:cNvPr id="6" name="Google Shape;260;p7"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7648907">
            <a:off x="164427" y="2083554"/>
            <a:ext cx="956113" cy="5856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Tree>
    <p:extLst>
      <p:ext uri="{BB962C8B-B14F-4D97-AF65-F5344CB8AC3E}">
        <p14:creationId xmlns:p14="http://schemas.microsoft.com/office/powerpoint/2010/main" val="82366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b="1" dirty="0"/>
              <a:t>מה </a:t>
            </a:r>
            <a:r>
              <a:rPr lang="he-IL" b="1" dirty="0"/>
              <a:t>נעשה</a:t>
            </a:r>
            <a:r>
              <a:rPr lang="x-none" b="1" dirty="0"/>
              <a:t> היום?</a:t>
            </a:r>
            <a:endParaRPr b="1" dirty="0"/>
          </a:p>
        </p:txBody>
      </p:sp>
      <p:sp>
        <p:nvSpPr>
          <p:cNvPr id="249" name="Google Shape;249;p6"/>
          <p:cNvSpPr txBox="1">
            <a:spLocks noGrp="1"/>
          </p:cNvSpPr>
          <p:nvPr>
            <p:ph idx="1"/>
          </p:nvPr>
        </p:nvSpPr>
        <p:spPr>
          <a:xfrm>
            <a:off x="741381" y="1702124"/>
            <a:ext cx="10515600" cy="4351338"/>
          </a:xfrm>
          <a:prstGeom prst="rect">
            <a:avLst/>
          </a:prstGeom>
          <a:noFill/>
          <a:ln>
            <a:noFill/>
          </a:ln>
        </p:spPr>
        <p:txBody>
          <a:bodyPr spcFirstLastPara="1" wrap="square" lIns="91425" tIns="45700" rIns="91425" bIns="45700" anchor="t" anchorCtr="0">
            <a:noAutofit/>
          </a:bodyPr>
          <a:lstStyle/>
          <a:p>
            <a:pPr marL="457200" lvl="0" indent="-457200" algn="r" rtl="1">
              <a:lnSpc>
                <a:spcPct val="90000"/>
              </a:lnSpc>
              <a:spcBef>
                <a:spcPts val="0"/>
              </a:spcBef>
              <a:spcAft>
                <a:spcPts val="0"/>
              </a:spcAft>
              <a:buSzPts val="2800"/>
              <a:buFont typeface="Arial"/>
              <a:buChar char="•"/>
            </a:pPr>
            <a:r>
              <a:rPr lang="he-IL" dirty="0" smtClean="0"/>
              <a:t>נאזין לשיר הבטחות ונזכר בהבטחתו של יעקב לה'</a:t>
            </a:r>
            <a:r>
              <a:rPr lang="en-US" dirty="0" smtClean="0"/>
              <a:t> </a:t>
            </a:r>
            <a:endParaRPr dirty="0"/>
          </a:p>
          <a:p>
            <a:pPr marL="457200" lvl="0" indent="-457200" algn="r" rtl="1">
              <a:lnSpc>
                <a:spcPct val="90000"/>
              </a:lnSpc>
              <a:spcBef>
                <a:spcPts val="800"/>
              </a:spcBef>
              <a:spcAft>
                <a:spcPts val="0"/>
              </a:spcAft>
              <a:buSzPts val="2800"/>
              <a:buFont typeface="Arial"/>
              <a:buChar char="•"/>
            </a:pPr>
            <a:r>
              <a:rPr lang="he-IL" dirty="0" smtClean="0"/>
              <a:t>מהו נדר? מדוע נודרים נדרים</a:t>
            </a:r>
          </a:p>
          <a:p>
            <a:pPr marL="457200" lvl="0" indent="-457200" algn="r" rtl="1">
              <a:lnSpc>
                <a:spcPct val="90000"/>
              </a:lnSpc>
              <a:spcBef>
                <a:spcPts val="800"/>
              </a:spcBef>
              <a:spcAft>
                <a:spcPts val="0"/>
              </a:spcAft>
              <a:buSzPts val="2800"/>
              <a:buFont typeface="Arial"/>
              <a:buChar char="•"/>
            </a:pPr>
            <a:r>
              <a:rPr lang="he-IL" dirty="0" smtClean="0"/>
              <a:t>דמויות מהתנ"ך שנדרו נדר</a:t>
            </a:r>
          </a:p>
          <a:p>
            <a:pPr marL="457200" lvl="0" indent="-457200" algn="r" rtl="1">
              <a:lnSpc>
                <a:spcPct val="90000"/>
              </a:lnSpc>
              <a:spcBef>
                <a:spcPts val="800"/>
              </a:spcBef>
              <a:spcAft>
                <a:spcPts val="0"/>
              </a:spcAft>
              <a:buSzPts val="2800"/>
              <a:buFont typeface="Arial"/>
              <a:buChar char="•"/>
            </a:pPr>
            <a:r>
              <a:rPr lang="he-IL" dirty="0" smtClean="0"/>
              <a:t>הנדר שנדר יעקב וקיומו של הנדר</a:t>
            </a:r>
          </a:p>
          <a:p>
            <a:pPr marL="457200" lvl="0" indent="-457200" algn="r" rtl="1">
              <a:lnSpc>
                <a:spcPct val="90000"/>
              </a:lnSpc>
              <a:spcBef>
                <a:spcPts val="800"/>
              </a:spcBef>
              <a:spcAft>
                <a:spcPts val="0"/>
              </a:spcAft>
              <a:buSzPts val="2800"/>
              <a:buFont typeface="Arial"/>
              <a:buChar char="•"/>
            </a:pPr>
            <a:r>
              <a:rPr lang="he-IL" dirty="0" smtClean="0"/>
              <a:t>צירופים על המילה נדר</a:t>
            </a:r>
          </a:p>
          <a:p>
            <a:pPr marL="457200" lvl="0" indent="-457200" algn="r" rtl="1">
              <a:lnSpc>
                <a:spcPct val="90000"/>
              </a:lnSpc>
              <a:spcBef>
                <a:spcPts val="800"/>
              </a:spcBef>
              <a:spcAft>
                <a:spcPts val="0"/>
              </a:spcAft>
              <a:buSzPts val="2800"/>
              <a:buFont typeface="Arial"/>
              <a:buChar char="•"/>
            </a:pPr>
            <a:r>
              <a:rPr lang="he-IL" dirty="0" smtClean="0"/>
              <a:t>מעמדו המיוחד של המקום - בית אל</a:t>
            </a:r>
          </a:p>
          <a:p>
            <a:pPr lvl="0" algn="r" rtl="1">
              <a:lnSpc>
                <a:spcPct val="90000"/>
              </a:lnSpc>
              <a:spcBef>
                <a:spcPts val="800"/>
              </a:spcBef>
              <a:spcAft>
                <a:spcPts val="0"/>
              </a:spcAft>
              <a:buSzPts val="2800"/>
              <a:buFont typeface="Arial" panose="020B0604020202020204" pitchFamily="34" charset="0"/>
              <a:buChar char="•"/>
            </a:pPr>
            <a:r>
              <a:rPr lang="he-IL" dirty="0" smtClean="0"/>
              <a:t>נסכם </a:t>
            </a:r>
            <a:r>
              <a:rPr lang="he-IL" dirty="0"/>
              <a:t>את השיעור בקצרה </a:t>
            </a:r>
            <a:r>
              <a:rPr lang="he-IL" dirty="0" smtClean="0"/>
              <a:t>ונסיים בחידת - זיהוי מקום שמופיע בפרקנו</a:t>
            </a:r>
            <a:endParaRPr dirty="0"/>
          </a:p>
          <a:p>
            <a:pPr marL="457200" lvl="0" indent="-457200" algn="r" rtl="1">
              <a:lnSpc>
                <a:spcPct val="90000"/>
              </a:lnSpc>
              <a:spcBef>
                <a:spcPts val="800"/>
              </a:spcBef>
              <a:spcAft>
                <a:spcPts val="0"/>
              </a:spcAft>
              <a:buSzPts val="2800"/>
              <a:buFont typeface="Arial"/>
              <a:buChar char="•"/>
            </a:pPr>
            <a:r>
              <a:rPr lang="x-none" dirty="0"/>
              <a:t>משימה </a:t>
            </a:r>
            <a:r>
              <a:rPr lang="he-IL" dirty="0" smtClean="0"/>
              <a:t>לכתיבה</a:t>
            </a:r>
            <a:endParaRPr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b="1" dirty="0"/>
              <a:t>מה להביא לשיעור?</a:t>
            </a:r>
            <a:endParaRPr b="1" dirty="0"/>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3">
            <a:alphaModFix/>
          </a:blip>
          <a:srcRect/>
          <a:stretch/>
        </p:blipFill>
        <p:spPr>
          <a:xfrm>
            <a:off x="9005567" y="2269787"/>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5400000">
            <a:off x="5828483" y="2788217"/>
            <a:ext cx="1771057" cy="740845"/>
          </a:xfrm>
          <a:prstGeom prst="rect">
            <a:avLst/>
          </a:prstGeom>
          <a:noFill/>
          <a:ln>
            <a:noFill/>
          </a:ln>
        </p:spPr>
      </p:pic>
      <p:pic>
        <p:nvPicPr>
          <p:cNvPr id="261" name="Google Shape;261;p7" descr="https://lh4.googleusercontent.com/8FRkycPXoj7UiB9dvl8WfvE_rPOmNvworJ3hEUUExH908Pyx1w8Shtg70_9YIyrxXZu2Q5tvXMslWX6PBLNTleMKYZ5Wgwd4UNNj4iBwA-K5B6WNBJ5WFRNSOF3busg5"/>
          <p:cNvPicPr preferRelativeResize="0"/>
          <p:nvPr/>
        </p:nvPicPr>
        <p:blipFill rotWithShape="1">
          <a:blip r:embed="rId5">
            <a:alphaModFix/>
          </a:blip>
          <a:srcRect/>
          <a:stretch/>
        </p:blipFill>
        <p:spPr>
          <a:xfrm>
            <a:off x="3129422" y="2269787"/>
            <a:ext cx="1191396" cy="19635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b="1" dirty="0"/>
              <a:t>מתחילים בכיף </a:t>
            </a:r>
            <a:endParaRPr b="1" dirty="0"/>
          </a:p>
        </p:txBody>
      </p:sp>
      <p:sp>
        <p:nvSpPr>
          <p:cNvPr id="270" name="Google Shape;270;p8"/>
          <p:cNvSpPr txBox="1">
            <a:spLocks noGrp="1"/>
          </p:cNvSpPr>
          <p:nvPr>
            <p:ph idx="1"/>
          </p:nvPr>
        </p:nvSpPr>
        <p:spPr>
          <a:xfrm>
            <a:off x="865046" y="1443835"/>
            <a:ext cx="10515600" cy="680301"/>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normAutofit/>
          </a:bodyPr>
          <a:lstStyle/>
          <a:p>
            <a:pPr marL="0" lvl="0" indent="0">
              <a:lnSpc>
                <a:spcPct val="90000"/>
              </a:lnSpc>
              <a:buClr>
                <a:schemeClr val="dk1"/>
              </a:buClr>
              <a:buSzPts val="3600"/>
            </a:pPr>
            <a:r>
              <a:rPr lang="he-IL" dirty="0" smtClean="0"/>
              <a:t>האזינו לשיר "הבטחות" ונסו להיזכר - </a:t>
            </a:r>
            <a:r>
              <a:rPr lang="he-IL" dirty="0"/>
              <a:t>מתי הבטיח יעקב משהו למישהו</a:t>
            </a:r>
            <a:r>
              <a:rPr lang="he-IL" dirty="0" smtClean="0"/>
              <a:t>?</a:t>
            </a:r>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smtClean="0"/>
          </a:p>
          <a:p>
            <a:pPr marL="0" lvl="0" indent="0">
              <a:lnSpc>
                <a:spcPct val="90000"/>
              </a:lnSpc>
              <a:buClr>
                <a:schemeClr val="dk1"/>
              </a:buClr>
              <a:buSzPts val="3600"/>
            </a:pPr>
            <a:endParaRPr lang="he-IL" dirty="0"/>
          </a:p>
        </p:txBody>
      </p:sp>
      <p:pic>
        <p:nvPicPr>
          <p:cNvPr id="271" name="Google Shape;271;p8"/>
          <p:cNvPicPr preferRelativeResize="0"/>
          <p:nvPr/>
        </p:nvPicPr>
        <p:blipFill rotWithShape="1">
          <a:blip r:embed="rId5">
            <a:alphaModFix/>
          </a:blip>
          <a:srcRect/>
          <a:stretch/>
        </p:blipFill>
        <p:spPr>
          <a:xfrm>
            <a:off x="11072488" y="5649459"/>
            <a:ext cx="1119512" cy="1116296"/>
          </a:xfrm>
          <a:prstGeom prst="rect">
            <a:avLst/>
          </a:prstGeom>
          <a:noFill/>
          <a:ln>
            <a:noFill/>
          </a:ln>
        </p:spPr>
      </p:pic>
      <p:pic>
        <p:nvPicPr>
          <p:cNvPr id="272" name="Google Shape;272;p8"/>
          <p:cNvPicPr preferRelativeResize="0"/>
          <p:nvPr/>
        </p:nvPicPr>
        <p:blipFill rotWithShape="1">
          <a:blip r:embed="rId6">
            <a:alphaModFix/>
          </a:blip>
          <a:srcRect/>
          <a:stretch/>
        </p:blipFill>
        <p:spPr>
          <a:xfrm rot="8057618">
            <a:off x="290049" y="269606"/>
            <a:ext cx="1468977" cy="973310"/>
          </a:xfrm>
          <a:prstGeom prst="rect">
            <a:avLst/>
          </a:prstGeom>
          <a:noFill/>
          <a:ln>
            <a:noFill/>
          </a:ln>
        </p:spPr>
      </p:pic>
      <p:sp>
        <p:nvSpPr>
          <p:cNvPr id="2" name="TextBox 1"/>
          <p:cNvSpPr txBox="1"/>
          <p:nvPr/>
        </p:nvSpPr>
        <p:spPr>
          <a:xfrm>
            <a:off x="516366" y="6467041"/>
            <a:ext cx="4485939" cy="307777"/>
          </a:xfrm>
          <a:prstGeom prst="rect">
            <a:avLst/>
          </a:prstGeom>
          <a:noFill/>
        </p:spPr>
        <p:txBody>
          <a:bodyPr wrap="square" rtlCol="1">
            <a:spAutoFit/>
          </a:bodyPr>
          <a:lstStyle/>
          <a:p>
            <a:pPr algn="r" rtl="1"/>
            <a:r>
              <a:rPr lang="he-IL" dirty="0" smtClean="0"/>
              <a:t>מתוך: ערוץ </a:t>
            </a:r>
            <a:r>
              <a:rPr lang="he-IL" dirty="0" err="1" smtClean="0"/>
              <a:t>היוטיוב</a:t>
            </a:r>
            <a:r>
              <a:rPr lang="he-IL" dirty="0" smtClean="0"/>
              <a:t> "דווקא" </a:t>
            </a:r>
            <a:r>
              <a:rPr lang="he-IL" dirty="0"/>
              <a:t>– מופע מוזיקלי לילדים </a:t>
            </a:r>
            <a:r>
              <a:rPr lang="he-IL" dirty="0" smtClean="0"/>
              <a:t>2016</a:t>
            </a:r>
            <a:endParaRPr lang="he-IL" dirty="0"/>
          </a:p>
        </p:txBody>
      </p:sp>
      <p:pic>
        <p:nvPicPr>
          <p:cNvPr id="3" name="דווקא - הבטחות - שיר ילדי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76091" y="1925531"/>
            <a:ext cx="7822159" cy="43999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355002" y="1733826"/>
            <a:ext cx="11006588" cy="4866479"/>
          </a:xfrm>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3600"/>
            </a:pPr>
            <a:r>
              <a:rPr lang="he-IL" dirty="0"/>
              <a:t>נדר הוא התחייבות, מלווה בשבועה, שאדם לוקח על עצמו מרצונו החופשי</a:t>
            </a:r>
            <a:r>
              <a:rPr lang="he-IL" dirty="0" smtClean="0"/>
              <a:t>.</a:t>
            </a:r>
          </a:p>
          <a:p>
            <a:pPr lvl="0">
              <a:lnSpc>
                <a:spcPct val="90000"/>
              </a:lnSpc>
              <a:buClr>
                <a:schemeClr val="dk1"/>
              </a:buClr>
              <a:buSzPts val="3600"/>
            </a:pPr>
            <a:endParaRPr lang="he-IL" dirty="0"/>
          </a:p>
          <a:p>
            <a:pPr lvl="0">
              <a:lnSpc>
                <a:spcPct val="130000"/>
              </a:lnSpc>
              <a:buClr>
                <a:schemeClr val="dk1"/>
              </a:buClr>
              <a:buSzPts val="3600"/>
            </a:pPr>
            <a:r>
              <a:rPr lang="he-IL" b="1" dirty="0" smtClean="0"/>
              <a:t>חשבו וכתבו במחברותיכם:</a:t>
            </a:r>
            <a:endParaRPr lang="he-IL" b="1" dirty="0"/>
          </a:p>
          <a:p>
            <a:pPr lvl="0">
              <a:lnSpc>
                <a:spcPct val="130000"/>
              </a:lnSpc>
              <a:buClr>
                <a:schemeClr val="dk1"/>
              </a:buClr>
              <a:buSzPts val="3600"/>
            </a:pPr>
            <a:r>
              <a:rPr lang="he-IL" b="1" dirty="0"/>
              <a:t>מדוע אנשים נודרים נדר?</a:t>
            </a:r>
            <a:r>
              <a:rPr lang="he-IL" b="1" dirty="0">
                <a:solidFill>
                  <a:schemeClr val="dk1"/>
                </a:solidFill>
                <a:latin typeface="Calibri"/>
                <a:ea typeface="Calibri"/>
                <a:cs typeface="Calibri"/>
                <a:sym typeface="Calibri"/>
              </a:rPr>
              <a:t> </a:t>
            </a:r>
            <a:endParaRPr lang="he-IL" b="1" dirty="0">
              <a:solidFill>
                <a:schemeClr val="dk1"/>
              </a:solidFill>
              <a:latin typeface="Calibri"/>
              <a:sym typeface="Calibri"/>
            </a:endParaRPr>
          </a:p>
          <a:p>
            <a:pPr lvl="0">
              <a:lnSpc>
                <a:spcPct val="130000"/>
              </a:lnSpc>
              <a:buClr>
                <a:schemeClr val="dk1"/>
              </a:buClr>
              <a:buSzPts val="3600"/>
            </a:pPr>
            <a:r>
              <a:rPr lang="he-IL" b="1" dirty="0"/>
              <a:t>האם אתם מכירים מקרים </a:t>
            </a:r>
            <a:r>
              <a:rPr lang="he-IL" b="1" dirty="0" smtClean="0"/>
              <a:t>בתנ"ך </a:t>
            </a:r>
            <a:r>
              <a:rPr lang="he-IL" b="1" dirty="0"/>
              <a:t>שבהם אנשים נדרו נדר?</a:t>
            </a:r>
            <a:endParaRPr lang="he-IL" b="1" dirty="0" smtClean="0"/>
          </a:p>
          <a:p>
            <a:pPr lvl="0">
              <a:lnSpc>
                <a:spcPct val="90000"/>
              </a:lnSpc>
              <a:buClr>
                <a:schemeClr val="dk1"/>
              </a:buClr>
              <a:buSzPts val="3600"/>
            </a:pPr>
            <a:endParaRPr lang="he-IL"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5"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7648907">
            <a:off x="11298241" y="3624801"/>
            <a:ext cx="956113" cy="585664"/>
          </a:xfrm>
          <a:prstGeom prst="rect">
            <a:avLst/>
          </a:prstGeom>
          <a:noFill/>
          <a:ln>
            <a:noFill/>
          </a:ln>
        </p:spPr>
      </p:pic>
      <p:pic>
        <p:nvPicPr>
          <p:cNvPr id="2"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7721" y="650108"/>
            <a:ext cx="1984114" cy="707529"/>
          </a:xfrm>
          <a:prstGeom prst="rect">
            <a:avLst/>
          </a:prstGeom>
        </p:spPr>
      </p:pic>
    </p:spTree>
    <p:extLst>
      <p:ext uri="{BB962C8B-B14F-4D97-AF65-F5344CB8AC3E}">
        <p14:creationId xmlns:p14="http://schemas.microsoft.com/office/powerpoint/2010/main" val="235494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1" y="1615491"/>
            <a:ext cx="11833281" cy="4866479"/>
          </a:xfrm>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3600"/>
            </a:pPr>
            <a:r>
              <a:rPr lang="he-IL" b="1" dirty="0" smtClean="0"/>
              <a:t>לפניכם פסוקים המתארים את ההבטחה של יעקב לה' </a:t>
            </a:r>
          </a:p>
          <a:p>
            <a:pPr lvl="0">
              <a:lnSpc>
                <a:spcPct val="90000"/>
              </a:lnSpc>
              <a:buClr>
                <a:schemeClr val="dk1"/>
              </a:buClr>
              <a:buSzPts val="3600"/>
            </a:pPr>
            <a:r>
              <a:rPr lang="he-IL" b="1" dirty="0" smtClean="0"/>
              <a:t>ואת קיום ההבטחה.</a:t>
            </a:r>
          </a:p>
          <a:p>
            <a:pPr lvl="0">
              <a:lnSpc>
                <a:spcPct val="90000"/>
              </a:lnSpc>
              <a:buClr>
                <a:schemeClr val="dk1"/>
              </a:buClr>
              <a:buSzPts val="3600"/>
            </a:pPr>
            <a:r>
              <a:rPr lang="he-IL" dirty="0"/>
              <a:t>"</a:t>
            </a:r>
            <a:r>
              <a:rPr lang="he-IL" dirty="0" err="1"/>
              <a:t>וַיִּבֶן</a:t>
            </a:r>
            <a:r>
              <a:rPr lang="he-IL" dirty="0"/>
              <a:t> שָׁם, מִזְבֵּחַ, וַיִּקְרָא לַמָּקוֹם, אֵל בֵּית-אֵל:  כִּי שָׁם, נִגְלוּ אֵלָיו </a:t>
            </a:r>
            <a:r>
              <a:rPr lang="he-IL" dirty="0" err="1"/>
              <a:t>הָאֱלֹהִים</a:t>
            </a:r>
            <a:r>
              <a:rPr lang="he-IL" dirty="0"/>
              <a:t>, בְּבָרְחוֹ, מִפְּנֵי אָחִיו." </a:t>
            </a:r>
          </a:p>
          <a:p>
            <a:pPr lvl="0">
              <a:lnSpc>
                <a:spcPct val="90000"/>
              </a:lnSpc>
              <a:buClr>
                <a:schemeClr val="dk1"/>
              </a:buClr>
              <a:buSzPts val="3600"/>
            </a:pPr>
            <a:r>
              <a:rPr lang="he-IL" dirty="0"/>
              <a:t>"וַעֲשֵׂה-שָׁם </a:t>
            </a:r>
            <a:r>
              <a:rPr lang="he-IL" dirty="0" smtClean="0"/>
              <a:t>מִזְבֵּחַ-לָאֵל </a:t>
            </a:r>
            <a:r>
              <a:rPr lang="he-IL" dirty="0"/>
              <a:t>הַנִּרְאֶה אֵלֶיךָ, בְּבָרְחֲךָ מִפְּנֵי עֵשָׂו אָחִיךָ"</a:t>
            </a:r>
          </a:p>
          <a:p>
            <a:pPr lvl="0">
              <a:lnSpc>
                <a:spcPct val="90000"/>
              </a:lnSpc>
              <a:buClr>
                <a:schemeClr val="dk1"/>
              </a:buClr>
              <a:buSzPts val="3600"/>
            </a:pPr>
            <a:endParaRPr lang="he-IL" dirty="0" smtClean="0"/>
          </a:p>
          <a:p>
            <a:pPr lvl="0">
              <a:lnSpc>
                <a:spcPct val="90000"/>
              </a:lnSpc>
              <a:buClr>
                <a:schemeClr val="dk1"/>
              </a:buClr>
              <a:buSzPts val="3600"/>
            </a:pPr>
            <a:r>
              <a:rPr lang="he-IL" b="1" dirty="0" smtClean="0"/>
              <a:t>התאימו כל פסוק לעמודה המתאימה.</a:t>
            </a:r>
          </a:p>
          <a:p>
            <a:pPr lvl="0">
              <a:lnSpc>
                <a:spcPct val="90000"/>
              </a:lnSpc>
              <a:buClr>
                <a:schemeClr val="dk1"/>
              </a:buClr>
              <a:buSzPts val="3600"/>
            </a:pPr>
            <a:endParaRPr lang="he-IL" dirty="0" smtClean="0"/>
          </a:p>
          <a:p>
            <a:pPr lvl="0">
              <a:lnSpc>
                <a:spcPct val="90000"/>
              </a:lnSpc>
              <a:buClr>
                <a:schemeClr val="dk1"/>
              </a:buClr>
              <a:buSzPts val="3600"/>
            </a:pPr>
            <a:endParaRPr lang="he-IL" dirty="0"/>
          </a:p>
          <a:p>
            <a:pPr lvl="0">
              <a:lnSpc>
                <a:spcPct val="90000"/>
              </a:lnSpc>
              <a:buClr>
                <a:schemeClr val="dk1"/>
              </a:buClr>
              <a:buSzPts val="3600"/>
            </a:pPr>
            <a:endParaRPr lang="he-IL" dirty="0" smtClean="0"/>
          </a:p>
          <a:p>
            <a:pPr lvl="0">
              <a:lnSpc>
                <a:spcPct val="90000"/>
              </a:lnSpc>
              <a:buClr>
                <a:schemeClr val="dk1"/>
              </a:buClr>
              <a:buSzPts val="3600"/>
            </a:pPr>
            <a:endParaRPr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graphicFrame>
        <p:nvGraphicFramePr>
          <p:cNvPr id="6" name="טבלה 5"/>
          <p:cNvGraphicFramePr>
            <a:graphicFrameLocks noGrp="1"/>
          </p:cNvGraphicFramePr>
          <p:nvPr>
            <p:extLst>
              <p:ext uri="{D42A27DB-BD31-4B8C-83A1-F6EECF244321}">
                <p14:modId xmlns:p14="http://schemas.microsoft.com/office/powerpoint/2010/main" val="627922398"/>
              </p:ext>
            </p:extLst>
          </p:nvPr>
        </p:nvGraphicFramePr>
        <p:xfrm>
          <a:off x="261964" y="5129196"/>
          <a:ext cx="11571316" cy="1710033"/>
        </p:xfrm>
        <a:graphic>
          <a:graphicData uri="http://schemas.openxmlformats.org/drawingml/2006/table">
            <a:tbl>
              <a:tblPr rtl="1" firstRow="1" bandRow="1">
                <a:tableStyleId>{5C22544A-7EE6-4342-B048-85BDC9FD1C3A}</a:tableStyleId>
              </a:tblPr>
              <a:tblGrid>
                <a:gridCol w="5704512">
                  <a:extLst>
                    <a:ext uri="{9D8B030D-6E8A-4147-A177-3AD203B41FA5}">
                      <a16:colId xmlns:a16="http://schemas.microsoft.com/office/drawing/2014/main" val="20000"/>
                    </a:ext>
                  </a:extLst>
                </a:gridCol>
                <a:gridCol w="5866804">
                  <a:extLst>
                    <a:ext uri="{9D8B030D-6E8A-4147-A177-3AD203B41FA5}">
                      <a16:colId xmlns:a16="http://schemas.microsoft.com/office/drawing/2014/main" val="20001"/>
                    </a:ext>
                  </a:extLst>
                </a:gridCol>
              </a:tblGrid>
              <a:tr h="370840">
                <a:tc>
                  <a:txBody>
                    <a:bodyPr/>
                    <a:lstStyle/>
                    <a:p>
                      <a:pPr algn="r" rtl="1"/>
                      <a:r>
                        <a:rPr lang="he-IL" sz="2400" dirty="0" smtClean="0">
                          <a:solidFill>
                            <a:schemeClr val="bg1"/>
                          </a:solidFill>
                        </a:rPr>
                        <a:t>ההבטחה של יעקב</a:t>
                      </a:r>
                      <a:endParaRPr lang="he-IL" sz="2400" dirty="0">
                        <a:solidFill>
                          <a:schemeClr val="bg1"/>
                        </a:solidFill>
                      </a:endParaRPr>
                    </a:p>
                  </a:txBody>
                  <a:tcPr>
                    <a:solidFill>
                      <a:schemeClr val="accent2"/>
                    </a:solidFill>
                  </a:tcPr>
                </a:tc>
                <a:tc>
                  <a:txBody>
                    <a:bodyPr/>
                    <a:lstStyle/>
                    <a:p>
                      <a:pPr algn="r" rtl="1"/>
                      <a:r>
                        <a:rPr lang="he-IL" sz="2400" dirty="0" smtClean="0">
                          <a:solidFill>
                            <a:schemeClr val="bg1"/>
                          </a:solidFill>
                        </a:rPr>
                        <a:t>קיום ההבטחה</a:t>
                      </a:r>
                      <a:endParaRPr lang="he-IL" sz="2400" dirty="0">
                        <a:solidFill>
                          <a:schemeClr val="bg1"/>
                        </a:solidFill>
                      </a:endParaRPr>
                    </a:p>
                  </a:txBody>
                  <a:tcPr>
                    <a:solidFill>
                      <a:schemeClr val="accent2"/>
                    </a:solidFill>
                  </a:tcPr>
                </a:tc>
                <a:extLst>
                  <a:ext uri="{0D108BD9-81ED-4DB2-BD59-A6C34878D82A}">
                    <a16:rowId xmlns:a16="http://schemas.microsoft.com/office/drawing/2014/main" val="10000"/>
                  </a:ext>
                </a:extLst>
              </a:tr>
              <a:tr h="1252833">
                <a:tc>
                  <a:txBody>
                    <a:bodyPr/>
                    <a:lstStyle/>
                    <a:p>
                      <a:pPr algn="r" rtl="1"/>
                      <a:endParaRPr lang="he-IL" sz="2400" b="0" dirty="0"/>
                    </a:p>
                  </a:txBody>
                  <a:tcPr/>
                </a:tc>
                <a:tc>
                  <a:txBody>
                    <a:bodyPr/>
                    <a:lstStyle/>
                    <a:p>
                      <a:pPr algn="r" rtl="1"/>
                      <a:endParaRPr lang="he-IL" sz="2400" b="0" dirty="0"/>
                    </a:p>
                  </a:txBody>
                  <a:tcPr/>
                </a:tc>
                <a:extLst>
                  <a:ext uri="{0D108BD9-81ED-4DB2-BD59-A6C34878D82A}">
                    <a16:rowId xmlns:a16="http://schemas.microsoft.com/office/drawing/2014/main" val="10001"/>
                  </a:ext>
                </a:extLst>
              </a:tr>
            </a:tbl>
          </a:graphicData>
        </a:graphic>
      </p:graphicFrame>
      <p:pic>
        <p:nvPicPr>
          <p:cNvPr id="7"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7721" y="650108"/>
            <a:ext cx="1984114" cy="707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1" y="1615491"/>
            <a:ext cx="11833281" cy="4866479"/>
          </a:xfrm>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3600"/>
            </a:pPr>
            <a:r>
              <a:rPr lang="he-IL" b="1" dirty="0" smtClean="0"/>
              <a:t>לפניכם פסוקים המתארים את ההבטחה של יעקב לה' </a:t>
            </a:r>
          </a:p>
          <a:p>
            <a:pPr lvl="0">
              <a:lnSpc>
                <a:spcPct val="90000"/>
              </a:lnSpc>
              <a:buClr>
                <a:schemeClr val="dk1"/>
              </a:buClr>
              <a:buSzPts val="3600"/>
            </a:pPr>
            <a:r>
              <a:rPr lang="he-IL" b="1" dirty="0" smtClean="0"/>
              <a:t>ואת קיום ההבטחה.</a:t>
            </a:r>
          </a:p>
          <a:p>
            <a:pPr lvl="0">
              <a:lnSpc>
                <a:spcPct val="90000"/>
              </a:lnSpc>
              <a:buClr>
                <a:schemeClr val="dk1"/>
              </a:buClr>
              <a:buSzPts val="3600"/>
            </a:pPr>
            <a:r>
              <a:rPr lang="he-IL" dirty="0"/>
              <a:t>"</a:t>
            </a:r>
            <a:r>
              <a:rPr lang="he-IL" dirty="0" err="1"/>
              <a:t>וַיִּבֶן</a:t>
            </a:r>
            <a:r>
              <a:rPr lang="he-IL" dirty="0"/>
              <a:t> שָׁם, מִזְבֵּחַ, וַיִּקְרָא לַמָּקוֹם, אֵל בֵּית-אֵל:  כִּי שָׁם, נִגְלוּ אֵלָיו </a:t>
            </a:r>
            <a:r>
              <a:rPr lang="he-IL" dirty="0" err="1"/>
              <a:t>הָאֱלֹהִים</a:t>
            </a:r>
            <a:r>
              <a:rPr lang="he-IL" dirty="0"/>
              <a:t>, בְּבָרְחוֹ, מִפְּנֵי אָחִיו." </a:t>
            </a:r>
          </a:p>
          <a:p>
            <a:pPr lvl="0">
              <a:lnSpc>
                <a:spcPct val="90000"/>
              </a:lnSpc>
              <a:buClr>
                <a:schemeClr val="dk1"/>
              </a:buClr>
              <a:buSzPts val="3600"/>
            </a:pPr>
            <a:r>
              <a:rPr lang="he-IL" dirty="0"/>
              <a:t>"וַעֲשֵׂה-שָׁם </a:t>
            </a:r>
            <a:r>
              <a:rPr lang="he-IL" dirty="0" smtClean="0"/>
              <a:t>מִזְבֵּחַ-לָאֵל </a:t>
            </a:r>
            <a:r>
              <a:rPr lang="he-IL" dirty="0"/>
              <a:t>הַנִּרְאֶה אֵלֶיךָ, בְּבָרְחֲךָ מִפְּנֵי עֵשָׂו אָחִיךָ"</a:t>
            </a:r>
          </a:p>
          <a:p>
            <a:pPr lvl="0">
              <a:lnSpc>
                <a:spcPct val="90000"/>
              </a:lnSpc>
              <a:buClr>
                <a:schemeClr val="dk1"/>
              </a:buClr>
              <a:buSzPts val="3600"/>
            </a:pPr>
            <a:endParaRPr lang="he-IL" dirty="0" smtClean="0"/>
          </a:p>
          <a:p>
            <a:pPr lvl="0">
              <a:lnSpc>
                <a:spcPct val="90000"/>
              </a:lnSpc>
              <a:buClr>
                <a:schemeClr val="dk1"/>
              </a:buClr>
              <a:buSzPts val="3600"/>
            </a:pPr>
            <a:r>
              <a:rPr lang="he-IL" b="1" dirty="0" smtClean="0"/>
              <a:t>התאימו כל פסוק לעמודה המתאימה.</a:t>
            </a:r>
          </a:p>
          <a:p>
            <a:pPr lvl="0">
              <a:lnSpc>
                <a:spcPct val="90000"/>
              </a:lnSpc>
              <a:buClr>
                <a:schemeClr val="dk1"/>
              </a:buClr>
              <a:buSzPts val="3600"/>
            </a:pPr>
            <a:endParaRPr lang="he-IL" dirty="0" smtClean="0"/>
          </a:p>
          <a:p>
            <a:pPr lvl="0">
              <a:lnSpc>
                <a:spcPct val="90000"/>
              </a:lnSpc>
              <a:buClr>
                <a:schemeClr val="dk1"/>
              </a:buClr>
              <a:buSzPts val="3600"/>
            </a:pPr>
            <a:endParaRPr lang="he-IL" dirty="0"/>
          </a:p>
          <a:p>
            <a:pPr lvl="0">
              <a:lnSpc>
                <a:spcPct val="90000"/>
              </a:lnSpc>
              <a:buClr>
                <a:schemeClr val="dk1"/>
              </a:buClr>
              <a:buSzPts val="3600"/>
            </a:pPr>
            <a:endParaRPr lang="he-IL" dirty="0" smtClean="0"/>
          </a:p>
          <a:p>
            <a:pPr lvl="0">
              <a:lnSpc>
                <a:spcPct val="90000"/>
              </a:lnSpc>
              <a:buClr>
                <a:schemeClr val="dk1"/>
              </a:buClr>
              <a:buSzPts val="3600"/>
            </a:pP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graphicFrame>
        <p:nvGraphicFramePr>
          <p:cNvPr id="6" name="טבלה 5"/>
          <p:cNvGraphicFramePr>
            <a:graphicFrameLocks noGrp="1"/>
          </p:cNvGraphicFramePr>
          <p:nvPr>
            <p:extLst/>
          </p:nvPr>
        </p:nvGraphicFramePr>
        <p:xfrm>
          <a:off x="261964" y="5129196"/>
          <a:ext cx="11571316" cy="1710033"/>
        </p:xfrm>
        <a:graphic>
          <a:graphicData uri="http://schemas.openxmlformats.org/drawingml/2006/table">
            <a:tbl>
              <a:tblPr rtl="1" firstRow="1" bandRow="1">
                <a:tableStyleId>{5C22544A-7EE6-4342-B048-85BDC9FD1C3A}</a:tableStyleId>
              </a:tblPr>
              <a:tblGrid>
                <a:gridCol w="5704512">
                  <a:extLst>
                    <a:ext uri="{9D8B030D-6E8A-4147-A177-3AD203B41FA5}">
                      <a16:colId xmlns:a16="http://schemas.microsoft.com/office/drawing/2014/main" val="20000"/>
                    </a:ext>
                  </a:extLst>
                </a:gridCol>
                <a:gridCol w="5866804">
                  <a:extLst>
                    <a:ext uri="{9D8B030D-6E8A-4147-A177-3AD203B41FA5}">
                      <a16:colId xmlns:a16="http://schemas.microsoft.com/office/drawing/2014/main" val="20001"/>
                    </a:ext>
                  </a:extLst>
                </a:gridCol>
              </a:tblGrid>
              <a:tr h="370840">
                <a:tc>
                  <a:txBody>
                    <a:bodyPr/>
                    <a:lstStyle/>
                    <a:p>
                      <a:pPr algn="r" rtl="1"/>
                      <a:r>
                        <a:rPr lang="he-IL" sz="2400" dirty="0" smtClean="0">
                          <a:solidFill>
                            <a:schemeClr val="bg1"/>
                          </a:solidFill>
                        </a:rPr>
                        <a:t>ההבטחה של יעקב</a:t>
                      </a:r>
                      <a:endParaRPr lang="he-IL" sz="2400" dirty="0">
                        <a:solidFill>
                          <a:schemeClr val="bg1"/>
                        </a:solidFill>
                      </a:endParaRPr>
                    </a:p>
                  </a:txBody>
                  <a:tcPr>
                    <a:solidFill>
                      <a:schemeClr val="accent2"/>
                    </a:solidFill>
                  </a:tcPr>
                </a:tc>
                <a:tc>
                  <a:txBody>
                    <a:bodyPr/>
                    <a:lstStyle/>
                    <a:p>
                      <a:pPr algn="r" rtl="1"/>
                      <a:r>
                        <a:rPr lang="he-IL" sz="2400" dirty="0" smtClean="0">
                          <a:solidFill>
                            <a:schemeClr val="bg1"/>
                          </a:solidFill>
                        </a:rPr>
                        <a:t>קיום ההבטחה</a:t>
                      </a:r>
                      <a:endParaRPr lang="he-IL" sz="2400" dirty="0">
                        <a:solidFill>
                          <a:schemeClr val="bg1"/>
                        </a:solidFill>
                      </a:endParaRPr>
                    </a:p>
                  </a:txBody>
                  <a:tcPr>
                    <a:solidFill>
                      <a:schemeClr val="accent2"/>
                    </a:solidFill>
                  </a:tcPr>
                </a:tc>
                <a:extLst>
                  <a:ext uri="{0D108BD9-81ED-4DB2-BD59-A6C34878D82A}">
                    <a16:rowId xmlns:a16="http://schemas.microsoft.com/office/drawing/2014/main" val="10000"/>
                  </a:ext>
                </a:extLst>
              </a:tr>
              <a:tr h="1252833">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2400" b="0" dirty="0" smtClean="0"/>
                        <a:t>"וַעֲשֵׂה-שָׁם מִזְבֵּחַ--לָאֵל הַנִּרְאֶה אֵלֶיךָ, בְּבָרְחֲךָ מִפְּנֵי עֵשָׂו אָחִיךָ"</a:t>
                      </a:r>
                    </a:p>
                    <a:p>
                      <a:pPr algn="r" rtl="1"/>
                      <a:endParaRPr lang="he-IL" sz="2400" b="0" dirty="0"/>
                    </a:p>
                  </a:txBody>
                  <a:tcPr/>
                </a:tc>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2400" b="0" dirty="0" smtClean="0"/>
                        <a:t>"</a:t>
                      </a:r>
                      <a:r>
                        <a:rPr lang="he-IL" sz="2400" b="0" dirty="0" err="1" smtClean="0"/>
                        <a:t>וַיִּבֶן</a:t>
                      </a:r>
                      <a:r>
                        <a:rPr lang="he-IL" sz="2400" b="0" dirty="0" smtClean="0"/>
                        <a:t> שָׁם, מִזְבֵּחַ, וַיִּקְרָא לַמָּקוֹם, אֵל בֵּית-אֵל:  כִּי שָׁם, נִגְלוּ אֵלָיו </a:t>
                      </a:r>
                      <a:r>
                        <a:rPr lang="he-IL" sz="2400" b="0" dirty="0" err="1" smtClean="0"/>
                        <a:t>הָאֱלֹהִים</a:t>
                      </a:r>
                      <a:r>
                        <a:rPr lang="he-IL" sz="2400" b="0" dirty="0" smtClean="0"/>
                        <a:t>, בְּבָרְחוֹ, מִפְּנֵי אָחִיו." </a:t>
                      </a:r>
                    </a:p>
                    <a:p>
                      <a:pPr algn="r" rtl="1"/>
                      <a:endParaRPr lang="he-IL" sz="2400" b="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618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התאמת צירופים לפירושם</a:t>
            </a:r>
            <a:endParaRPr dirty="0"/>
          </a:p>
        </p:txBody>
      </p:sp>
      <p:sp>
        <p:nvSpPr>
          <p:cNvPr id="295" name="Google Shape;295;p11"/>
          <p:cNvSpPr txBox="1">
            <a:spLocks noGrp="1"/>
          </p:cNvSpPr>
          <p:nvPr>
            <p:ph type="body" sz="quarter" idx="10"/>
          </p:nvPr>
        </p:nvSpPr>
        <p:spPr>
          <a:xfrm>
            <a:off x="-1" y="1658522"/>
            <a:ext cx="11361591" cy="5348618"/>
          </a:xfrm>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3600"/>
            </a:pPr>
            <a:r>
              <a:rPr lang="he-IL" sz="3200" b="1" dirty="0" smtClean="0"/>
              <a:t>לפניכם צירופים עם המילה "נדר", </a:t>
            </a:r>
          </a:p>
          <a:p>
            <a:pPr lvl="0">
              <a:lnSpc>
                <a:spcPct val="90000"/>
              </a:lnSpc>
              <a:buClr>
                <a:schemeClr val="dk1"/>
              </a:buClr>
              <a:buSzPts val="3600"/>
            </a:pPr>
            <a:r>
              <a:rPr lang="he-IL" sz="3200" b="1" dirty="0" smtClean="0"/>
              <a:t>התאימו כל צירוף לפירוש המתאים לו:</a:t>
            </a:r>
          </a:p>
          <a:p>
            <a:pPr lvl="0">
              <a:lnSpc>
                <a:spcPct val="90000"/>
              </a:lnSpc>
              <a:buClr>
                <a:schemeClr val="dk1"/>
              </a:buClr>
              <a:buSzPts val="3600"/>
            </a:pPr>
            <a:endParaRPr lang="he-IL" sz="3000" dirty="0" smtClean="0"/>
          </a:p>
          <a:p>
            <a:pPr lvl="0">
              <a:lnSpc>
                <a:spcPct val="90000"/>
              </a:lnSpc>
              <a:buClr>
                <a:schemeClr val="dk1"/>
              </a:buClr>
              <a:buSzPts val="3600"/>
            </a:pPr>
            <a:r>
              <a:rPr lang="he-IL" sz="3000" dirty="0" smtClean="0"/>
              <a:t>"בלי נדר" - ________________________________</a:t>
            </a:r>
          </a:p>
          <a:p>
            <a:pPr lvl="0">
              <a:lnSpc>
                <a:spcPct val="90000"/>
              </a:lnSpc>
              <a:buClr>
                <a:schemeClr val="dk1"/>
              </a:buClr>
              <a:buSzPts val="3600"/>
            </a:pPr>
            <a:endParaRPr lang="he-IL" sz="3000" dirty="0" smtClean="0"/>
          </a:p>
          <a:p>
            <a:pPr lvl="0">
              <a:lnSpc>
                <a:spcPct val="90000"/>
              </a:lnSpc>
              <a:buClr>
                <a:schemeClr val="dk1"/>
              </a:buClr>
              <a:buSzPts val="3600"/>
            </a:pPr>
            <a:r>
              <a:rPr lang="he-IL" sz="3000" dirty="0" smtClean="0"/>
              <a:t>"כל נדרי" - ________________________________</a:t>
            </a:r>
          </a:p>
          <a:p>
            <a:pPr lvl="0">
              <a:lnSpc>
                <a:spcPct val="90000"/>
              </a:lnSpc>
              <a:buClr>
                <a:schemeClr val="dk1"/>
              </a:buClr>
              <a:buSzPts val="3600"/>
            </a:pPr>
            <a:endParaRPr lang="he-IL" sz="3000" dirty="0" smtClean="0"/>
          </a:p>
          <a:p>
            <a:pPr lvl="0">
              <a:lnSpc>
                <a:spcPct val="90000"/>
              </a:lnSpc>
              <a:buClr>
                <a:schemeClr val="dk1"/>
              </a:buClr>
              <a:buSzPts val="3600"/>
            </a:pPr>
            <a:r>
              <a:rPr lang="he-IL" sz="3000" dirty="0" smtClean="0"/>
              <a:t>"נדר נזירות" - _____________________________</a:t>
            </a:r>
            <a:endParaRPr lang="he-IL" sz="3000"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sp>
        <p:nvSpPr>
          <p:cNvPr id="3" name="TextBox 2"/>
          <p:cNvSpPr txBox="1"/>
          <p:nvPr/>
        </p:nvSpPr>
        <p:spPr>
          <a:xfrm>
            <a:off x="-331646" y="5295845"/>
            <a:ext cx="11693236" cy="1107996"/>
          </a:xfrm>
          <a:prstGeom prst="rect">
            <a:avLst/>
          </a:prstGeom>
          <a:noFill/>
        </p:spPr>
        <p:txBody>
          <a:bodyPr wrap="square" rtlCol="1">
            <a:spAutoFit/>
          </a:bodyPr>
          <a:lstStyle/>
          <a:p>
            <a:pPr algn="r"/>
            <a:r>
              <a:rPr lang="he-IL" sz="2200" dirty="0" smtClean="0">
                <a:solidFill>
                  <a:schemeClr val="bg1">
                    <a:lumMod val="50000"/>
                  </a:schemeClr>
                </a:solidFill>
              </a:rPr>
              <a:t>- שֵם </a:t>
            </a:r>
            <a:r>
              <a:rPr lang="he-IL" sz="2200" dirty="0">
                <a:solidFill>
                  <a:schemeClr val="bg1">
                    <a:lumMod val="50000"/>
                  </a:schemeClr>
                </a:solidFill>
              </a:rPr>
              <a:t>תפילה בּלֵיל יום הכּיפּוּרים לפני תפילת מעריב ובה בקשה לביטול נדרים שהבטיחו לקיים ולא קיימו</a:t>
            </a:r>
            <a:r>
              <a:rPr lang="he-IL" sz="2200" dirty="0" smtClean="0">
                <a:solidFill>
                  <a:schemeClr val="bg1">
                    <a:lumMod val="50000"/>
                  </a:schemeClr>
                </a:solidFill>
              </a:rPr>
              <a:t>.</a:t>
            </a:r>
          </a:p>
          <a:p>
            <a:pPr algn="r"/>
            <a:r>
              <a:rPr lang="he-IL" sz="2200" dirty="0" smtClean="0">
                <a:solidFill>
                  <a:schemeClr val="bg1">
                    <a:lumMod val="50000"/>
                  </a:schemeClr>
                </a:solidFill>
              </a:rPr>
              <a:t>- ללא </a:t>
            </a:r>
            <a:r>
              <a:rPr lang="he-IL" sz="2200" dirty="0">
                <a:solidFill>
                  <a:schemeClr val="bg1">
                    <a:lumMod val="50000"/>
                  </a:schemeClr>
                </a:solidFill>
              </a:rPr>
              <a:t>התחייבות מוחלטת כאשר המבטיח לא בטוח שיוכל או ירצה לקיים </a:t>
            </a:r>
            <a:r>
              <a:rPr lang="he-IL" sz="2200" dirty="0" smtClean="0">
                <a:solidFill>
                  <a:schemeClr val="bg1">
                    <a:lumMod val="50000"/>
                  </a:schemeClr>
                </a:solidFill>
              </a:rPr>
              <a:t>אותה. </a:t>
            </a:r>
            <a:endParaRPr lang="he-IL" sz="2200" dirty="0">
              <a:solidFill>
                <a:schemeClr val="bg1">
                  <a:lumMod val="50000"/>
                </a:schemeClr>
              </a:solidFill>
            </a:endParaRPr>
          </a:p>
          <a:p>
            <a:pPr algn="r"/>
            <a:r>
              <a:rPr lang="he-IL" sz="2200" dirty="0" smtClean="0">
                <a:solidFill>
                  <a:schemeClr val="bg1">
                    <a:lumMod val="50000"/>
                  </a:schemeClr>
                </a:solidFill>
              </a:rPr>
              <a:t>- קבלת </a:t>
            </a:r>
            <a:r>
              <a:rPr lang="he-IL" sz="2200" dirty="0">
                <a:solidFill>
                  <a:schemeClr val="bg1">
                    <a:lumMod val="50000"/>
                  </a:schemeClr>
                </a:solidFill>
              </a:rPr>
              <a:t>האדם על עצמו להיות נזיר</a:t>
            </a:r>
            <a:r>
              <a:rPr lang="he-IL" sz="2200" dirty="0" smtClean="0">
                <a:solidFill>
                  <a:schemeClr val="bg1">
                    <a:lumMod val="50000"/>
                  </a:schemeClr>
                </a:solidFill>
              </a:rPr>
              <a:t>.</a:t>
            </a:r>
            <a:endParaRPr lang="he-IL" sz="2200" dirty="0">
              <a:solidFill>
                <a:schemeClr val="bg1">
                  <a:lumMod val="50000"/>
                </a:schemeClr>
              </a:solidFill>
            </a:endParaRPr>
          </a:p>
        </p:txBody>
      </p:sp>
      <p:pic>
        <p:nvPicPr>
          <p:cNvPr id="6"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7721" y="650108"/>
            <a:ext cx="1984114" cy="707529"/>
          </a:xfrm>
          <a:prstGeom prst="rect">
            <a:avLst/>
          </a:prstGeom>
        </p:spPr>
      </p:pic>
    </p:spTree>
    <p:extLst>
      <p:ext uri="{BB962C8B-B14F-4D97-AF65-F5344CB8AC3E}">
        <p14:creationId xmlns:p14="http://schemas.microsoft.com/office/powerpoint/2010/main" val="320175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התאמת צירופים לפירושם</a:t>
            </a:r>
            <a:endParaRPr dirty="0"/>
          </a:p>
        </p:txBody>
      </p:sp>
      <p:sp>
        <p:nvSpPr>
          <p:cNvPr id="295" name="Google Shape;295;p11"/>
          <p:cNvSpPr txBox="1">
            <a:spLocks noGrp="1"/>
          </p:cNvSpPr>
          <p:nvPr>
            <p:ph type="body" sz="quarter" idx="10"/>
          </p:nvPr>
        </p:nvSpPr>
        <p:spPr>
          <a:xfrm>
            <a:off x="-1" y="1658522"/>
            <a:ext cx="11361591" cy="5348618"/>
          </a:xfrm>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3600"/>
            </a:pPr>
            <a:r>
              <a:rPr lang="he-IL" sz="3200" b="1" dirty="0" smtClean="0"/>
              <a:t>לפניכם צירופים עם המילה "נדר", </a:t>
            </a:r>
          </a:p>
          <a:p>
            <a:pPr lvl="0">
              <a:lnSpc>
                <a:spcPct val="90000"/>
              </a:lnSpc>
              <a:buClr>
                <a:schemeClr val="dk1"/>
              </a:buClr>
              <a:buSzPts val="3600"/>
            </a:pPr>
            <a:r>
              <a:rPr lang="he-IL" sz="3200" b="1" dirty="0" smtClean="0"/>
              <a:t>התאימו כל צירוף לפירוש המתאים לו:</a:t>
            </a:r>
          </a:p>
          <a:p>
            <a:pPr lvl="0">
              <a:lnSpc>
                <a:spcPct val="90000"/>
              </a:lnSpc>
              <a:buClr>
                <a:schemeClr val="dk1"/>
              </a:buClr>
              <a:buSzPts val="3600"/>
            </a:pPr>
            <a:endParaRPr lang="he-IL" sz="3000" dirty="0" smtClean="0"/>
          </a:p>
          <a:p>
            <a:pPr lvl="0">
              <a:lnSpc>
                <a:spcPct val="90000"/>
              </a:lnSpc>
              <a:buClr>
                <a:schemeClr val="dk1"/>
              </a:buClr>
              <a:buSzPts val="3600"/>
            </a:pPr>
            <a:r>
              <a:rPr lang="he-IL" sz="3000" dirty="0" smtClean="0"/>
              <a:t>"בלי נדר" - ________________________________</a:t>
            </a:r>
          </a:p>
          <a:p>
            <a:pPr lvl="0">
              <a:lnSpc>
                <a:spcPct val="90000"/>
              </a:lnSpc>
              <a:buClr>
                <a:schemeClr val="dk1"/>
              </a:buClr>
              <a:buSzPts val="3600"/>
            </a:pPr>
            <a:endParaRPr lang="he-IL" sz="3000" dirty="0" smtClean="0"/>
          </a:p>
          <a:p>
            <a:pPr lvl="0">
              <a:lnSpc>
                <a:spcPct val="90000"/>
              </a:lnSpc>
              <a:buClr>
                <a:schemeClr val="dk1"/>
              </a:buClr>
              <a:buSzPts val="3600"/>
            </a:pPr>
            <a:r>
              <a:rPr lang="he-IL" sz="3000" dirty="0" smtClean="0"/>
              <a:t>"כל נדרי" - ________________________________</a:t>
            </a:r>
          </a:p>
          <a:p>
            <a:pPr lvl="0">
              <a:lnSpc>
                <a:spcPct val="90000"/>
              </a:lnSpc>
              <a:buClr>
                <a:schemeClr val="dk1"/>
              </a:buClr>
              <a:buSzPts val="3600"/>
            </a:pPr>
            <a:endParaRPr lang="he-IL" sz="3000" dirty="0" smtClean="0"/>
          </a:p>
          <a:p>
            <a:pPr lvl="0">
              <a:lnSpc>
                <a:spcPct val="90000"/>
              </a:lnSpc>
              <a:buClr>
                <a:schemeClr val="dk1"/>
              </a:buClr>
              <a:buSzPts val="3600"/>
            </a:pPr>
            <a:r>
              <a:rPr lang="he-IL" sz="3000" dirty="0" smtClean="0"/>
              <a:t>"נדר נזירות" - _____________________________</a:t>
            </a:r>
            <a:endParaRPr lang="he-IL" sz="3000"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TextBox 2"/>
          <p:cNvSpPr txBox="1"/>
          <p:nvPr/>
        </p:nvSpPr>
        <p:spPr>
          <a:xfrm>
            <a:off x="-331646" y="5295845"/>
            <a:ext cx="11693236" cy="1107996"/>
          </a:xfrm>
          <a:prstGeom prst="rect">
            <a:avLst/>
          </a:prstGeom>
          <a:noFill/>
        </p:spPr>
        <p:txBody>
          <a:bodyPr wrap="square" rtlCol="1">
            <a:spAutoFit/>
          </a:bodyPr>
          <a:lstStyle/>
          <a:p>
            <a:pPr algn="r"/>
            <a:r>
              <a:rPr lang="he-IL" sz="2200" dirty="0" smtClean="0">
                <a:solidFill>
                  <a:schemeClr val="bg1">
                    <a:lumMod val="50000"/>
                  </a:schemeClr>
                </a:solidFill>
              </a:rPr>
              <a:t>- שֵם </a:t>
            </a:r>
            <a:r>
              <a:rPr lang="he-IL" sz="2200" dirty="0">
                <a:solidFill>
                  <a:schemeClr val="bg1">
                    <a:lumMod val="50000"/>
                  </a:schemeClr>
                </a:solidFill>
              </a:rPr>
              <a:t>תפילה בּלֵיל יום הכּיפּוּרים לפני תפילת מעריב ובה בקשה לביטול נדרים שהבטיחו לקיים ולא קיימו</a:t>
            </a:r>
            <a:r>
              <a:rPr lang="he-IL" sz="2200" dirty="0" smtClean="0">
                <a:solidFill>
                  <a:schemeClr val="bg1">
                    <a:lumMod val="50000"/>
                  </a:schemeClr>
                </a:solidFill>
              </a:rPr>
              <a:t>.</a:t>
            </a:r>
          </a:p>
          <a:p>
            <a:pPr algn="r"/>
            <a:endParaRPr lang="he-IL" sz="2200" dirty="0">
              <a:solidFill>
                <a:schemeClr val="bg1">
                  <a:lumMod val="50000"/>
                </a:schemeClr>
              </a:solidFill>
            </a:endParaRPr>
          </a:p>
          <a:p>
            <a:pPr algn="r"/>
            <a:r>
              <a:rPr lang="he-IL" sz="2200" dirty="0" smtClean="0">
                <a:solidFill>
                  <a:schemeClr val="bg1">
                    <a:lumMod val="50000"/>
                  </a:schemeClr>
                </a:solidFill>
              </a:rPr>
              <a:t>- קבלת </a:t>
            </a:r>
            <a:r>
              <a:rPr lang="he-IL" sz="2200" dirty="0">
                <a:solidFill>
                  <a:schemeClr val="bg1">
                    <a:lumMod val="50000"/>
                  </a:schemeClr>
                </a:solidFill>
              </a:rPr>
              <a:t>האדם על עצמו להיות נזיר</a:t>
            </a:r>
            <a:r>
              <a:rPr lang="he-IL" sz="2200" dirty="0" smtClean="0">
                <a:solidFill>
                  <a:schemeClr val="bg1">
                    <a:lumMod val="50000"/>
                  </a:schemeClr>
                </a:solidFill>
              </a:rPr>
              <a:t>.</a:t>
            </a:r>
            <a:endParaRPr lang="he-IL" sz="2200" dirty="0">
              <a:solidFill>
                <a:schemeClr val="bg1">
                  <a:lumMod val="50000"/>
                </a:schemeClr>
              </a:solidFill>
            </a:endParaRPr>
          </a:p>
        </p:txBody>
      </p:sp>
      <p:sp>
        <p:nvSpPr>
          <p:cNvPr id="7" name="TextBox 6"/>
          <p:cNvSpPr txBox="1"/>
          <p:nvPr/>
        </p:nvSpPr>
        <p:spPr>
          <a:xfrm>
            <a:off x="-2147896" y="2927671"/>
            <a:ext cx="11693236" cy="430887"/>
          </a:xfrm>
          <a:prstGeom prst="rect">
            <a:avLst/>
          </a:prstGeom>
          <a:noFill/>
        </p:spPr>
        <p:txBody>
          <a:bodyPr wrap="square" rtlCol="1">
            <a:spAutoFit/>
          </a:bodyPr>
          <a:lstStyle/>
          <a:p>
            <a:pPr algn="r"/>
            <a:r>
              <a:rPr lang="he-IL" sz="2200" dirty="0" smtClean="0">
                <a:solidFill>
                  <a:schemeClr val="bg1">
                    <a:lumMod val="50000"/>
                  </a:schemeClr>
                </a:solidFill>
              </a:rPr>
              <a:t>ללא </a:t>
            </a:r>
            <a:r>
              <a:rPr lang="he-IL" sz="2200" dirty="0">
                <a:solidFill>
                  <a:schemeClr val="bg1">
                    <a:lumMod val="50000"/>
                  </a:schemeClr>
                </a:solidFill>
              </a:rPr>
              <a:t>התחייבות מוחלטת כאשר המבטיח לא בטוח שיוכל או ירצה לקיים </a:t>
            </a:r>
            <a:r>
              <a:rPr lang="he-IL" sz="2200" dirty="0" smtClean="0">
                <a:solidFill>
                  <a:schemeClr val="bg1">
                    <a:lumMod val="50000"/>
                  </a:schemeClr>
                </a:solidFill>
              </a:rPr>
              <a:t>אותה. </a:t>
            </a:r>
            <a:endParaRPr lang="he-IL" sz="2200" dirty="0">
              <a:solidFill>
                <a:schemeClr val="bg1">
                  <a:lumMod val="50000"/>
                </a:schemeClr>
              </a:solidFill>
            </a:endParaRPr>
          </a:p>
        </p:txBody>
      </p:sp>
    </p:spTree>
    <p:extLst>
      <p:ext uri="{BB962C8B-B14F-4D97-AF65-F5344CB8AC3E}">
        <p14:creationId xmlns:p14="http://schemas.microsoft.com/office/powerpoint/2010/main" val="91805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5949</TotalTime>
  <Words>1089</Words>
  <Application>Microsoft Office PowerPoint</Application>
  <PresentationFormat>מסך רחב</PresentationFormat>
  <Paragraphs>183</Paragraphs>
  <Slides>19</Slides>
  <Notes>19</Notes>
  <HiddenSlides>0</HiddenSlides>
  <MMClips>5</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19</vt:i4>
      </vt:variant>
    </vt:vector>
  </HeadingPairs>
  <TitlesOfParts>
    <vt:vector size="24" baseType="lpstr">
      <vt:lpstr>Wingdings</vt:lpstr>
      <vt:lpstr>Calibri</vt:lpstr>
      <vt:lpstr>Open Sans</vt:lpstr>
      <vt:lpstr>Arial</vt:lpstr>
      <vt:lpstr>Office Theme</vt:lpstr>
      <vt:lpstr>מצגת של PowerPoint‏</vt:lpstr>
      <vt:lpstr>מה נעשה היום?</vt:lpstr>
      <vt:lpstr>מה להביא לשיעור?</vt:lpstr>
      <vt:lpstr>מתחילים בכיף </vt:lpstr>
      <vt:lpstr>עכשיו לומדים</vt:lpstr>
      <vt:lpstr>עכשיו לומדים</vt:lpstr>
      <vt:lpstr>עכשיו לומדים</vt:lpstr>
      <vt:lpstr>התאמת צירופים לפירושם</vt:lpstr>
      <vt:lpstr>התאמת צירופים לפירושם</vt:lpstr>
      <vt:lpstr>התאמת צירופים לפירושם</vt:lpstr>
      <vt:lpstr>התאמת צירופים לפירושם</vt:lpstr>
      <vt:lpstr>המעמד המיוחד של-בית אל</vt:lpstr>
      <vt:lpstr>רגע של מחשבה</vt:lpstr>
      <vt:lpstr>התייחסות למסרים עיקריים</vt:lpstr>
      <vt:lpstr>מסכמים</vt:lpstr>
      <vt:lpstr>חידה – זיהוי המקום המוזכר בפרקנו</vt:lpstr>
      <vt:lpstr>חידה – זיהוי המקום המוזכר בפרקנו</vt:lpstr>
      <vt:lpstr>ממשיכים למשימה - הבטחות</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Colen Aviv</cp:lastModifiedBy>
  <cp:revision>58</cp:revision>
  <dcterms:created xsi:type="dcterms:W3CDTF">2020-03-11T07:11:19Z</dcterms:created>
  <dcterms:modified xsi:type="dcterms:W3CDTF">2020-06-02T09:17:46Z</dcterms:modified>
</cp:coreProperties>
</file>