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48" r:id="rId1"/>
  </p:sldMasterIdLst>
  <p:notesMasterIdLst>
    <p:notesMasterId r:id="rId44"/>
  </p:notesMasterIdLst>
  <p:sldIdLst>
    <p:sldId id="260" r:id="rId2"/>
    <p:sldId id="261" r:id="rId3"/>
    <p:sldId id="262" r:id="rId4"/>
    <p:sldId id="283" r:id="rId5"/>
    <p:sldId id="264" r:id="rId6"/>
    <p:sldId id="285" r:id="rId7"/>
    <p:sldId id="314" r:id="rId8"/>
    <p:sldId id="266" r:id="rId9"/>
    <p:sldId id="290" r:id="rId10"/>
    <p:sldId id="303" r:id="rId11"/>
    <p:sldId id="315" r:id="rId12"/>
    <p:sldId id="324" r:id="rId13"/>
    <p:sldId id="325" r:id="rId14"/>
    <p:sldId id="326" r:id="rId15"/>
    <p:sldId id="292" r:id="rId16"/>
    <p:sldId id="317" r:id="rId17"/>
    <p:sldId id="327" r:id="rId18"/>
    <p:sldId id="293" r:id="rId19"/>
    <p:sldId id="318" r:id="rId20"/>
    <p:sldId id="328" r:id="rId21"/>
    <p:sldId id="301" r:id="rId22"/>
    <p:sldId id="294" r:id="rId23"/>
    <p:sldId id="295" r:id="rId24"/>
    <p:sldId id="319" r:id="rId25"/>
    <p:sldId id="329" r:id="rId26"/>
    <p:sldId id="296" r:id="rId27"/>
    <p:sldId id="320" r:id="rId28"/>
    <p:sldId id="297" r:id="rId29"/>
    <p:sldId id="321" r:id="rId30"/>
    <p:sldId id="298" r:id="rId31"/>
    <p:sldId id="322" r:id="rId32"/>
    <p:sldId id="299" r:id="rId33"/>
    <p:sldId id="313" r:id="rId34"/>
    <p:sldId id="308" r:id="rId35"/>
    <p:sldId id="309" r:id="rId36"/>
    <p:sldId id="323" r:id="rId37"/>
    <p:sldId id="310" r:id="rId38"/>
    <p:sldId id="302" r:id="rId39"/>
    <p:sldId id="306" r:id="rId40"/>
    <p:sldId id="312" r:id="rId41"/>
    <p:sldId id="281" r:id="rId42"/>
    <p:sldId id="27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Alef" panose="00000500000000000000" pitchFamily="2" charset="-79"/>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gPMszHxDdxnXXV2fRhwXjI5sI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or" initials="l" lastIdx="13" clrIdx="0">
    <p:extLst>
      <p:ext uri="{19B8F6BF-5375-455C-9EA6-DF929625EA0E}">
        <p15:presenceInfo xmlns:p15="http://schemas.microsoft.com/office/powerpoint/2012/main" userId="limor" providerId="None"/>
      </p:ext>
    </p:extLst>
  </p:cmAuthor>
  <p:cmAuthor id="2" name="Tooli" initials="T"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9"/>
    <a:srgbClr val="AFF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7242" autoAdjust="0"/>
  </p:normalViewPr>
  <p:slideViewPr>
    <p:cSldViewPr snapToGrid="0">
      <p:cViewPr varScale="1">
        <p:scale>
          <a:sx n="59" d="100"/>
          <a:sy n="59" d="100"/>
        </p:scale>
        <p:origin x="316" y="64"/>
      </p:cViewPr>
      <p:guideLst>
        <p:guide orient="horz" pos="2024"/>
        <p:guide pos="3863"/>
      </p:guideLst>
    </p:cSldViewPr>
  </p:slideViewPr>
  <p:notesTextViewPr>
    <p:cViewPr>
      <p:scale>
        <a:sx n="1" d="1"/>
        <a:sy n="1" d="1"/>
      </p:scale>
      <p:origin x="0" y="0"/>
    </p:cViewPr>
  </p:notesTextViewPr>
  <p:sorterViewPr>
    <p:cViewPr>
      <p:scale>
        <a:sx n="100" d="100"/>
        <a:sy n="100" d="100"/>
      </p:scale>
      <p:origin x="0" y="-3798"/>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5520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stockphoto.com/il/photo/the-hands-of-people-hold-books-gm962459768-26286158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istockphoto.com/il/photo/multi-ethnic-school-children-and-worlds-map-gm181889564-2392428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istockphoto.com/il/vector/little-boy-black-hair-wondering-cartoon-character-vector-gm672161956-12321170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cms.education.gov.il/EducationCMS/Units/PrasIsrael/Tashsav/DvoraOmer/KiorotHaimOmer.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tockphoto.com/il/photos/road-to-book?phrase=road%20to%20book&amp;sort=mostpopul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stockphoto.com/il/photos/road-to-book?phrase=road%20to%20book&amp;sort=mostpopula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stockphoto.com/il/photos/question-child?phrase=question%20child&amp;sort=mostpopula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כתבו את המלל בהתאם ואת הציוד הדרוש.</a:t>
            </a:r>
            <a:endParaRPr dirty="0"/>
          </a:p>
          <a:p>
            <a:pPr marL="0" lvl="0" indent="0" algn="r" rtl="1">
              <a:spcBef>
                <a:spcPts val="0"/>
              </a:spcBef>
              <a:spcAft>
                <a:spcPts val="0"/>
              </a:spcAft>
              <a:buNone/>
            </a:pPr>
            <a:endParaRPr dirty="0"/>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הקראה:</a:t>
            </a:r>
            <a:r>
              <a:rPr lang="he-IL" baseline="0" dirty="0"/>
              <a:t> </a:t>
            </a:r>
          </a:p>
          <a:p>
            <a:pPr algn="r" rtl="1"/>
            <a:r>
              <a:rPr lang="he-IL" b="1" dirty="0"/>
              <a:t>"אני בטוח שהיא תעזור לכם" - </a:t>
            </a:r>
            <a:r>
              <a:rPr lang="he-IL" dirty="0"/>
              <a:t>מי זו "היא"? נכון, </a:t>
            </a:r>
            <a:r>
              <a:rPr lang="he-IL" dirty="0" err="1"/>
              <a:t>אינבררה</a:t>
            </a:r>
            <a:r>
              <a:rPr lang="he-IL" dirty="0"/>
              <a:t>. אביהם של הנערים בטוח </a:t>
            </a:r>
            <a:r>
              <a:rPr lang="he-IL" dirty="0" err="1"/>
              <a:t>שאינבררה</a:t>
            </a:r>
            <a:r>
              <a:rPr lang="he-IL" dirty="0"/>
              <a:t> תעזור להם. </a:t>
            </a:r>
          </a:p>
          <a:p>
            <a:pPr algn="r" rtl="1"/>
            <a:r>
              <a:rPr lang="he-IL" dirty="0"/>
              <a:t>מה חושבים הבנים על </a:t>
            </a:r>
            <a:r>
              <a:rPr lang="he-IL" dirty="0" err="1"/>
              <a:t>אינבררה</a:t>
            </a:r>
            <a:r>
              <a:rPr lang="he-IL" dirty="0"/>
              <a:t>?</a:t>
            </a:r>
          </a:p>
          <a:p>
            <a:pPr algn="r" rtl="1"/>
            <a:r>
              <a:rPr lang="he-IL" b="0" dirty="0"/>
              <a:t>אחד הבנים חושב שהיא דמות שיש לה שם מוזר. השני משער שאולי גרה ליד היער, אולי היא קוסמת או מכשפה.</a:t>
            </a:r>
          </a:p>
          <a:p>
            <a:pPr algn="r" rtl="1"/>
            <a:r>
              <a:rPr lang="he-IL" b="0" dirty="0"/>
              <a:t>אולי</a:t>
            </a:r>
            <a:r>
              <a:rPr lang="he-IL" b="0" baseline="0" dirty="0"/>
              <a:t> גם אנחנו הקוראים חושבים </a:t>
            </a:r>
            <a:r>
              <a:rPr lang="he-IL" b="0" dirty="0"/>
              <a:t>שהיא מכשפה או קוסמת כי הסיפור מתחיל ב"היה היה".</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40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dirty="0"/>
              <a:t>וכעת</a:t>
            </a:r>
            <a:r>
              <a:rPr lang="he-IL" b="0" baseline="0" dirty="0"/>
              <a:t> – כתבו במחברת איזה מידע גיליתם על </a:t>
            </a:r>
            <a:r>
              <a:rPr lang="he-IL" b="0" baseline="0" dirty="0" err="1"/>
              <a:t>אינבררה</a:t>
            </a:r>
            <a:r>
              <a:rPr lang="he-IL" b="0" baseline="0" dirty="0"/>
              <a:t>.</a:t>
            </a:r>
          </a:p>
          <a:p>
            <a:pPr algn="r" rtl="1"/>
            <a:r>
              <a:rPr lang="he-IL" b="0" baseline="0" dirty="0"/>
              <a:t>מעניין מה כתבתם. אני הייתי כותבת שכנראה מדובר בדמות כלשהי שאמורה לסייע לבנים. היא מעוררת את סקרנות הבנים, הם חושבים שאולי אבא מכיר אותה, אולי גם לו היא עזרה פעם. </a:t>
            </a:r>
          </a:p>
          <a:p>
            <a:pPr algn="r" rtl="1"/>
            <a:endParaRPr lang="he-IL" b="0"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40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בואו נבדוק יחד – למה הכוונה במילה היא- לדמות. גם הבנים חושבים ומציעים דמויות שונות – קוסמת? מכשפה? חיה?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t> שימו לב מה אומר האב</a:t>
            </a:r>
            <a:r>
              <a:rPr lang="he-IL" sz="1200" baseline="0" dirty="0"/>
              <a:t> בסוף הקטע </a:t>
            </a:r>
            <a:endParaRPr lang="he-IL" sz="120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b="1" dirty="0"/>
          </a:p>
          <a:p>
            <a:pPr algn="r" rtl="1"/>
            <a:endParaRPr lang="he-IL" b="1"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51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בואו נבדוק יחד – למה הכוונה במילה היא- לדמות. גם הבנים חושבים ומציעים דמויות שונות – קוסמת? מכשפה? חיה?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t> שימו לב מה אומר האב</a:t>
            </a:r>
            <a:r>
              <a:rPr lang="he-IL" sz="1200" baseline="0" dirty="0"/>
              <a:t> בסוף הקטע </a:t>
            </a:r>
            <a:endParaRPr lang="he-IL" sz="120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b="1" dirty="0"/>
          </a:p>
          <a:p>
            <a:pPr algn="r" rtl="1"/>
            <a:endParaRPr lang="he-IL" b="1"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41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בואו נבדוק יחד – למה הכוונה במילה היא- לדמות. גם הבנים חושבים ומציעים דמויות שונות – קוסמת? מכשפה? חיה?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t> שימו לב מה אומר האב</a:t>
            </a:r>
            <a:r>
              <a:rPr lang="he-IL" sz="1200" baseline="0" dirty="0"/>
              <a:t> בסוף הקטע </a:t>
            </a:r>
            <a:endParaRPr lang="he-IL" sz="120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b="1" dirty="0"/>
          </a:p>
          <a:p>
            <a:pPr algn="r" rtl="1"/>
            <a:endParaRPr lang="he-IL" b="1"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338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אנחנו יודעים משהו על </a:t>
            </a:r>
            <a:r>
              <a:rPr lang="he-IL" dirty="0" err="1"/>
              <a:t>אינבררה</a:t>
            </a:r>
            <a:r>
              <a:rPr lang="he-IL" dirty="0"/>
              <a:t>? - לא.</a:t>
            </a:r>
          </a:p>
          <a:p>
            <a:pPr marL="0" lvl="0" indent="0" algn="r" rtl="1">
              <a:spcBef>
                <a:spcPts val="0"/>
              </a:spcBef>
              <a:spcAft>
                <a:spcPts val="0"/>
              </a:spcAft>
              <a:buNone/>
            </a:pPr>
            <a:r>
              <a:rPr lang="he-IL" dirty="0"/>
              <a:t>מה לדעתכם עשו הבנים?</a:t>
            </a:r>
          </a:p>
          <a:p>
            <a:pPr marL="0" lvl="0" indent="0" algn="r" rtl="1">
              <a:spcBef>
                <a:spcPts val="0"/>
              </a:spcBef>
              <a:spcAft>
                <a:spcPts val="0"/>
              </a:spcAft>
              <a:buNone/>
            </a:pPr>
            <a:r>
              <a:rPr lang="he-IL" dirty="0"/>
              <a:t>ניזכר במה שאנחנו יודעים עליהם... - אהבו לעזור לאבא שלהם.</a:t>
            </a:r>
          </a:p>
          <a:p>
            <a:pPr marL="0" lvl="0" indent="0" algn="r" rtl="1">
              <a:spcBef>
                <a:spcPts val="0"/>
              </a:spcBef>
              <a:spcAft>
                <a:spcPts val="0"/>
              </a:spcAft>
              <a:buNone/>
            </a:pPr>
            <a:r>
              <a:rPr lang="he-IL" dirty="0"/>
              <a:t>צייתנים - אביהם אמר להם ללכת לבד ליער והם הלכו.</a:t>
            </a:r>
            <a:endParaRPr lang="he-IL" baseline="0" dirty="0"/>
          </a:p>
          <a:p>
            <a:pPr marL="0" lvl="0" indent="0" algn="r" rtl="1">
              <a:spcBef>
                <a:spcPts val="0"/>
              </a:spcBef>
              <a:spcAft>
                <a:spcPts val="0"/>
              </a:spcAft>
              <a:buNone/>
            </a:pPr>
            <a:r>
              <a:rPr lang="he-IL" dirty="0"/>
              <a:t>היה להם חשוב לבצע את כל מה שאבא ביקש מהם. אבא שלהם חושב שהם לא עצמאיים. </a:t>
            </a:r>
          </a:p>
          <a:p>
            <a:pPr algn="r" rtl="1"/>
            <a:endParaRPr lang="he-IL" dirty="0"/>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כתבו מה לדעתכם עשו הבנים, ובהמשך נראה אם צדקתם.</a:t>
            </a:r>
          </a:p>
          <a:p>
            <a:pPr marL="0" lvl="0" indent="0" algn="r" rtl="1">
              <a:spcBef>
                <a:spcPts val="0"/>
              </a:spcBef>
              <a:spcAft>
                <a:spcPts val="0"/>
              </a:spcAft>
              <a:buNone/>
            </a:pPr>
            <a:endParaRPr lang="he-IL" dirty="0"/>
          </a:p>
          <a:p>
            <a:pPr marL="0" lvl="0" indent="0" algn="r" rtl="1">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72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אנחנו יודעים משהו על </a:t>
            </a:r>
            <a:r>
              <a:rPr lang="he-IL" dirty="0" err="1"/>
              <a:t>אינבררה</a:t>
            </a:r>
            <a:r>
              <a:rPr lang="he-IL" dirty="0"/>
              <a:t>? - לא.</a:t>
            </a:r>
          </a:p>
          <a:p>
            <a:pPr marL="0" lvl="0" indent="0" algn="r" rtl="1">
              <a:spcBef>
                <a:spcPts val="0"/>
              </a:spcBef>
              <a:spcAft>
                <a:spcPts val="0"/>
              </a:spcAft>
              <a:buNone/>
            </a:pPr>
            <a:r>
              <a:rPr lang="he-IL" dirty="0"/>
              <a:t>מה לדעתכם עשו הבנים?</a:t>
            </a:r>
          </a:p>
          <a:p>
            <a:pPr marL="0" lvl="0" indent="0" algn="r" rtl="1">
              <a:spcBef>
                <a:spcPts val="0"/>
              </a:spcBef>
              <a:spcAft>
                <a:spcPts val="0"/>
              </a:spcAft>
              <a:buNone/>
            </a:pPr>
            <a:r>
              <a:rPr lang="he-IL" dirty="0"/>
              <a:t>ניזכר במה שאנחנו יודעים עליהם... - אהבו לעזור לאבא שלהם.</a:t>
            </a:r>
          </a:p>
          <a:p>
            <a:pPr marL="0" lvl="0" indent="0" algn="r" rtl="1">
              <a:spcBef>
                <a:spcPts val="0"/>
              </a:spcBef>
              <a:spcAft>
                <a:spcPts val="0"/>
              </a:spcAft>
              <a:buNone/>
            </a:pPr>
            <a:r>
              <a:rPr lang="he-IL" dirty="0"/>
              <a:t>צייתנים - אביהם אמר להם ללכת לבד ליער והם הלכו.</a:t>
            </a:r>
            <a:endParaRPr lang="he-IL" baseline="0" dirty="0"/>
          </a:p>
          <a:p>
            <a:pPr marL="0" lvl="0" indent="0" algn="r" rtl="1">
              <a:spcBef>
                <a:spcPts val="0"/>
              </a:spcBef>
              <a:spcAft>
                <a:spcPts val="0"/>
              </a:spcAft>
              <a:buNone/>
            </a:pPr>
            <a:r>
              <a:rPr lang="he-IL" dirty="0"/>
              <a:t>היה להם חשוב לבצע את כל מה שאבא ביקש מהם. אבא שלהם חושב שהם לא עצמאיים. </a:t>
            </a:r>
          </a:p>
          <a:p>
            <a:pPr algn="r" rtl="1"/>
            <a:endParaRPr lang="he-IL" dirty="0"/>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כתבו מה לדעתכם עשו הבנים, ובהמשך נראה אם צדקתם.</a:t>
            </a:r>
          </a:p>
          <a:p>
            <a:pPr marL="0" lvl="0" indent="0" algn="r" rtl="1">
              <a:spcBef>
                <a:spcPts val="0"/>
              </a:spcBef>
              <a:spcAft>
                <a:spcPts val="0"/>
              </a:spcAft>
              <a:buNone/>
            </a:pPr>
            <a:endParaRPr lang="he-IL" dirty="0"/>
          </a:p>
          <a:p>
            <a:pPr marL="0" lvl="0" indent="0" algn="r" rtl="1">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72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אנחנו יודעים משהו על </a:t>
            </a:r>
            <a:r>
              <a:rPr lang="he-IL" dirty="0" err="1"/>
              <a:t>אינבררה</a:t>
            </a:r>
            <a:r>
              <a:rPr lang="he-IL" dirty="0"/>
              <a:t>? - לא.</a:t>
            </a:r>
          </a:p>
          <a:p>
            <a:pPr marL="0" lvl="0" indent="0" algn="r" rtl="1">
              <a:spcBef>
                <a:spcPts val="0"/>
              </a:spcBef>
              <a:spcAft>
                <a:spcPts val="0"/>
              </a:spcAft>
              <a:buNone/>
            </a:pPr>
            <a:r>
              <a:rPr lang="he-IL" dirty="0"/>
              <a:t>מה לדעתכם עשו הבנים?</a:t>
            </a:r>
          </a:p>
          <a:p>
            <a:pPr marL="0" lvl="0" indent="0" algn="r" rtl="1">
              <a:spcBef>
                <a:spcPts val="0"/>
              </a:spcBef>
              <a:spcAft>
                <a:spcPts val="0"/>
              </a:spcAft>
              <a:buNone/>
            </a:pPr>
            <a:r>
              <a:rPr lang="he-IL" dirty="0"/>
              <a:t>ניזכר במה שאנחנו יודעים עליהם... - אהבו לעזור לאבא שלהם.</a:t>
            </a:r>
          </a:p>
          <a:p>
            <a:pPr marL="0" lvl="0" indent="0" algn="r" rtl="1">
              <a:spcBef>
                <a:spcPts val="0"/>
              </a:spcBef>
              <a:spcAft>
                <a:spcPts val="0"/>
              </a:spcAft>
              <a:buNone/>
            </a:pPr>
            <a:r>
              <a:rPr lang="he-IL" dirty="0"/>
              <a:t>צייתנים - אביהם אמר להם ללכת לבד ליער והם הלכו.</a:t>
            </a:r>
            <a:endParaRPr lang="he-IL" baseline="0" dirty="0"/>
          </a:p>
          <a:p>
            <a:pPr marL="0" lvl="0" indent="0" algn="r" rtl="1">
              <a:spcBef>
                <a:spcPts val="0"/>
              </a:spcBef>
              <a:spcAft>
                <a:spcPts val="0"/>
              </a:spcAft>
              <a:buNone/>
            </a:pPr>
            <a:r>
              <a:rPr lang="he-IL" dirty="0"/>
              <a:t>היה להם חשוב לבצע את כל מה שאבא ביקש מהם. אבא שלהם חושב שהם לא עצמאיים. </a:t>
            </a:r>
          </a:p>
          <a:p>
            <a:pPr algn="r" rtl="1"/>
            <a:endParaRPr lang="he-IL" dirty="0"/>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כתבו מה לדעתכם עשו הבנים, ובהמשך נראה אם צדקתם.</a:t>
            </a:r>
          </a:p>
          <a:p>
            <a:pPr marL="0" lvl="0" indent="0" algn="r" rtl="1">
              <a:spcBef>
                <a:spcPts val="0"/>
              </a:spcBef>
              <a:spcAft>
                <a:spcPts val="0"/>
              </a:spcAft>
              <a:buNone/>
            </a:pPr>
            <a:endParaRPr lang="he-IL" dirty="0"/>
          </a:p>
          <a:p>
            <a:pPr marL="0" lvl="0" indent="0" algn="r" rtl="1">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6248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מזמינה אתכם לקרוא איתי את הקטע. </a:t>
            </a:r>
          </a:p>
          <a:p>
            <a:pPr algn="r" rtl="1"/>
            <a:r>
              <a:rPr lang="he-IL" dirty="0"/>
              <a:t>קראו בעצמכם, בלב. שימו לב לסימני הפיסוק. סימן קריאה חוזר מספר פעמים, נקרא בטון "תקיף", וכעת נקרא יחד.</a:t>
            </a:r>
            <a:endParaRPr lang="en-US" dirty="0"/>
          </a:p>
          <a:p>
            <a:pPr algn="r" rtl="1"/>
            <a:r>
              <a:rPr lang="he-IL" dirty="0"/>
              <a:t>מה אנחנו יודעים על </a:t>
            </a:r>
            <a:r>
              <a:rPr lang="he-IL" dirty="0" err="1"/>
              <a:t>אינבררה</a:t>
            </a:r>
            <a:r>
              <a:rPr lang="he-IL" dirty="0"/>
              <a:t>? </a:t>
            </a:r>
          </a:p>
          <a:p>
            <a:pPr algn="r" rtl="1"/>
            <a:r>
              <a:rPr lang="he-IL" dirty="0"/>
              <a:t>שקוראים לה (כנראה היא דמות)</a:t>
            </a:r>
            <a:r>
              <a:rPr lang="en-US" dirty="0"/>
              <a:t> </a:t>
            </a:r>
            <a:r>
              <a:rPr lang="he-IL" dirty="0"/>
              <a:t>אבל היא לא מגיעה. הבנים אפילו די כועסים: "אבא אמר שתעזרי לנו". הם ציפו שתגיע דמות ששמה </a:t>
            </a:r>
            <a:r>
              <a:rPr lang="he-IL" dirty="0" err="1"/>
              <a:t>אינבררה</a:t>
            </a:r>
            <a:r>
              <a:rPr lang="he-IL" dirty="0"/>
              <a:t> ותעזור להם.</a:t>
            </a:r>
          </a:p>
          <a:p>
            <a:pPr algn="r" rtl="1"/>
            <a:r>
              <a:rPr lang="he-IL" dirty="0"/>
              <a:t>כתבו במחברת</a:t>
            </a:r>
            <a:r>
              <a:rPr lang="he-IL" baseline="0" dirty="0"/>
              <a:t> מה יודעים על </a:t>
            </a:r>
            <a:r>
              <a:rPr lang="he-IL" baseline="0" dirty="0" err="1"/>
              <a:t>אינבררה</a:t>
            </a:r>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579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a:p>
            <a:pPr algn="r" rtl="1"/>
            <a:r>
              <a:rPr lang="he-IL" dirty="0"/>
              <a:t>אני יודעת מה הייתי אומרת לנערים אילו פגשתי אותם, ואתם? </a:t>
            </a:r>
          </a:p>
          <a:p>
            <a:pPr algn="r" rtl="1"/>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579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מזמינה אתכם להיכנס איתי לעולם הספרים. נקרא סיפור שיש לו שם מעניין:</a:t>
            </a:r>
          </a:p>
          <a:p>
            <a:pPr marL="0" lvl="0" indent="0" algn="r" rtl="1">
              <a:spcBef>
                <a:spcPts val="0"/>
              </a:spcBef>
              <a:spcAft>
                <a:spcPts val="0"/>
              </a:spcAft>
              <a:buClr>
                <a:schemeClr val="dk1"/>
              </a:buClr>
              <a:buSzPts val="1200"/>
              <a:buFont typeface="Calibri"/>
              <a:buNone/>
            </a:pPr>
            <a:r>
              <a:rPr lang="en-US" dirty="0">
                <a:hlinkClick r:id="rId3"/>
              </a:rPr>
              <a:t>https://www.istockphoto.com/il/photo/the-hands-of-people-hold-books-gm962459768-262861585</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en-US" dirty="0">
                <a:hlinkClick r:id="rId4"/>
              </a:rPr>
              <a:t>https://www.istockphoto.com/il/photo/multi-ethnic-school-children-and-worlds-map-gm181889564-23924284</a:t>
            </a:r>
            <a:endParaRPr dirty="0"/>
          </a:p>
        </p:txBody>
      </p:sp>
      <p:sp>
        <p:nvSpPr>
          <p:cNvPr id="246" name="Google Shape;2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a:p>
            <a:pPr algn="r" rtl="1"/>
            <a:r>
              <a:rPr lang="he-IL" dirty="0"/>
              <a:t>אני יודעת מה הייתי אומרת לנערים אילו פגשתי אותם, ואתם? </a:t>
            </a:r>
          </a:p>
          <a:p>
            <a:pPr algn="r" rtl="1"/>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797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שאלתי קבוצת ילדים ששמעה את הסיפור: </a:t>
            </a:r>
          </a:p>
          <a:p>
            <a:pPr algn="r" rtl="1"/>
            <a:r>
              <a:rPr lang="he-IL" dirty="0"/>
              <a:t>מעניין אם מישהו חשב כמו לילך או עידו, או שחשבתם על משהו אחר. רוצים לגלות מה קרה?</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2972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קוראת...</a:t>
            </a:r>
          </a:p>
          <a:p>
            <a:pPr algn="r" rtl="1"/>
            <a:r>
              <a:rPr lang="he-IL" dirty="0"/>
              <a:t>מי חשב על מה שעשו הנערים בסיפור? </a:t>
            </a:r>
          </a:p>
          <a:p>
            <a:pPr algn="r" rtl="1"/>
            <a:r>
              <a:rPr lang="he-IL" dirty="0"/>
              <a:t>הבנים פנו לעזרתה של מי שהם חושבים לדמות המגינה עליהם – אינבררה – והיא לא הגיעה, למרות ההבטחה של אביהם; לכן הם נאלצו להתמודד עם התקלה לבדם. </a:t>
            </a:r>
          </a:p>
          <a:p>
            <a:pPr algn="r" rtl="1"/>
            <a:endParaRPr lang="he-IL" dirty="0"/>
          </a:p>
          <a:p>
            <a:pPr algn="r" rtl="1"/>
            <a:r>
              <a:rPr lang="he-IL" dirty="0"/>
              <a:t>אין מידע על </a:t>
            </a:r>
            <a:r>
              <a:rPr lang="he-IL" dirty="0" err="1"/>
              <a:t>אינבררה</a:t>
            </a:r>
            <a:r>
              <a:rPr lang="he-IL" dirty="0"/>
              <a:t>.</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9195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rtl="1">
              <a:lnSpc>
                <a:spcPct val="115000"/>
              </a:lnSpc>
              <a:spcBef>
                <a:spcPts val="0"/>
              </a:spcBef>
              <a:spcAft>
                <a:spcPts val="0"/>
              </a:spcAft>
              <a:buClr>
                <a:schemeClr val="dk1"/>
              </a:buClr>
              <a:buSzPts val="1100"/>
              <a:buFont typeface="Arial"/>
              <a:buNone/>
            </a:pPr>
            <a:r>
              <a:rPr lang="he-IL" b="0" baseline="0" dirty="0"/>
              <a:t>הבנים הצליחו לחלץ את העגלה בכוחות עצמם ובשיתוף פעולה.</a:t>
            </a:r>
          </a:p>
          <a:p>
            <a:pPr marL="0" marR="0" lvl="0" indent="0" algn="r" rtl="1">
              <a:lnSpc>
                <a:spcPct val="115000"/>
              </a:lnSpc>
              <a:spcBef>
                <a:spcPts val="0"/>
              </a:spcBef>
              <a:spcAft>
                <a:spcPts val="0"/>
              </a:spcAft>
              <a:buClr>
                <a:schemeClr val="dk1"/>
              </a:buClr>
              <a:buSzPts val="1100"/>
              <a:buFont typeface="Arial"/>
              <a:buNone/>
            </a:pPr>
            <a:endParaRPr lang="he-IL" b="0" baseline="0" dirty="0"/>
          </a:p>
          <a:p>
            <a:pPr marL="0" marR="0" lvl="0" indent="0" algn="r" defTabSz="914400" rtl="1" eaLnBrk="1" fontAlgn="auto" latinLnBrk="0" hangingPunct="1">
              <a:lnSpc>
                <a:spcPct val="115000"/>
              </a:lnSpc>
              <a:spcBef>
                <a:spcPts val="0"/>
              </a:spcBef>
              <a:spcAft>
                <a:spcPts val="0"/>
              </a:spcAft>
              <a:buClr>
                <a:schemeClr val="dk1"/>
              </a:buClr>
              <a:buSzPts val="1100"/>
              <a:buFont typeface="Arial"/>
              <a:buNone/>
              <a:tabLst/>
              <a:defRPr/>
            </a:pPr>
            <a:r>
              <a:rPr lang="he-IL" sz="1200" b="1" dirty="0">
                <a:solidFill>
                  <a:schemeClr val="accent6">
                    <a:lumMod val="75000"/>
                  </a:schemeClr>
                </a:solidFill>
                <a:latin typeface="Calibri" panose="020F0502020204030204" pitchFamily="34" charset="0"/>
                <a:cs typeface="Calibri" panose="020F0502020204030204" pitchFamily="34" charset="0"/>
              </a:rPr>
              <a:t>מה הייתם מספרים לאבא על הילדים שלו? כתבו במחברת. </a:t>
            </a:r>
          </a:p>
          <a:p>
            <a:pPr marL="0" marR="0" lvl="0" indent="0" algn="r" rtl="1">
              <a:lnSpc>
                <a:spcPct val="115000"/>
              </a:lnSpc>
              <a:spcBef>
                <a:spcPts val="0"/>
              </a:spcBef>
              <a:spcAft>
                <a:spcPts val="0"/>
              </a:spcAft>
              <a:buClr>
                <a:schemeClr val="dk1"/>
              </a:buClr>
              <a:buSzPts val="1100"/>
              <a:buFont typeface="Arial"/>
              <a:buNone/>
            </a:pPr>
            <a:endParaRPr lang="he-IL" b="0" baseline="0" dirty="0"/>
          </a:p>
          <a:p>
            <a:pPr marL="0" marR="0" lvl="0" indent="0" algn="r" rtl="1">
              <a:lnSpc>
                <a:spcPct val="115000"/>
              </a:lnSpc>
              <a:spcBef>
                <a:spcPts val="0"/>
              </a:spcBef>
              <a:spcAft>
                <a:spcPts val="0"/>
              </a:spcAft>
              <a:buClr>
                <a:schemeClr val="dk1"/>
              </a:buClr>
              <a:buSzPts val="1100"/>
              <a:buFont typeface="Arial"/>
              <a:buNone/>
            </a:pPr>
            <a:r>
              <a:rPr lang="he-IL" b="0" baseline="0" dirty="0"/>
              <a:t>שימו לב, </a:t>
            </a:r>
            <a:r>
              <a:rPr lang="he-IL" b="0" baseline="0" dirty="0" err="1"/>
              <a:t>אינבררה</a:t>
            </a:r>
            <a:r>
              <a:rPr lang="he-IL" b="0" baseline="0" dirty="0"/>
              <a:t> אינה מוזכרת כאן.</a:t>
            </a:r>
          </a:p>
          <a:p>
            <a:pPr marL="0" lvl="0" indent="0" algn="r" rtl="1">
              <a:lnSpc>
                <a:spcPct val="115000"/>
              </a:lnSpc>
              <a:spcBef>
                <a:spcPts val="1200"/>
              </a:spcBef>
              <a:spcAft>
                <a:spcPts val="0"/>
              </a:spcAft>
              <a:buClr>
                <a:schemeClr val="dk1"/>
              </a:buClr>
              <a:buSzPts val="1100"/>
              <a:buFont typeface="Arial"/>
              <a:buNone/>
            </a:pPr>
            <a:endParaRPr lang="he-IL" b="0" dirty="0"/>
          </a:p>
          <a:p>
            <a:pPr marL="0" lvl="0" indent="0" algn="l" rtl="0">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703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rtl="1">
              <a:lnSpc>
                <a:spcPct val="115000"/>
              </a:lnSpc>
              <a:spcBef>
                <a:spcPts val="0"/>
              </a:spcBef>
              <a:spcAft>
                <a:spcPts val="0"/>
              </a:spcAft>
              <a:buClr>
                <a:schemeClr val="dk1"/>
              </a:buClr>
              <a:buSzPts val="1100"/>
              <a:buFont typeface="Arial"/>
              <a:buNone/>
            </a:pPr>
            <a:r>
              <a:rPr lang="he-IL" b="0" baseline="0" dirty="0"/>
              <a:t>הבנים הצליחו לחלץ את העגלה בכוחות עצמם ובשיתוף פעולה.</a:t>
            </a:r>
          </a:p>
          <a:p>
            <a:pPr marL="0" marR="0" lvl="0" indent="0" algn="r" rtl="1">
              <a:lnSpc>
                <a:spcPct val="115000"/>
              </a:lnSpc>
              <a:spcBef>
                <a:spcPts val="0"/>
              </a:spcBef>
              <a:spcAft>
                <a:spcPts val="0"/>
              </a:spcAft>
              <a:buClr>
                <a:schemeClr val="dk1"/>
              </a:buClr>
              <a:buSzPts val="1100"/>
              <a:buFont typeface="Arial"/>
              <a:buNone/>
            </a:pPr>
            <a:endParaRPr lang="he-IL" b="0" baseline="0" dirty="0"/>
          </a:p>
          <a:p>
            <a:pPr marL="0" marR="0" lvl="0" indent="0" algn="r" defTabSz="914400" rtl="1" eaLnBrk="1" fontAlgn="auto" latinLnBrk="0" hangingPunct="1">
              <a:lnSpc>
                <a:spcPct val="115000"/>
              </a:lnSpc>
              <a:spcBef>
                <a:spcPts val="0"/>
              </a:spcBef>
              <a:spcAft>
                <a:spcPts val="0"/>
              </a:spcAft>
              <a:buClr>
                <a:schemeClr val="dk1"/>
              </a:buClr>
              <a:buSzPts val="1100"/>
              <a:buFont typeface="Arial"/>
              <a:buNone/>
              <a:tabLst/>
              <a:defRPr/>
            </a:pPr>
            <a:r>
              <a:rPr lang="he-IL" sz="1200" b="1" dirty="0">
                <a:solidFill>
                  <a:schemeClr val="accent6">
                    <a:lumMod val="75000"/>
                  </a:schemeClr>
                </a:solidFill>
                <a:latin typeface="Calibri" panose="020F0502020204030204" pitchFamily="34" charset="0"/>
                <a:cs typeface="Calibri" panose="020F0502020204030204" pitchFamily="34" charset="0"/>
              </a:rPr>
              <a:t>מה הייתם מספרים לאבא על הילדים שלו?</a:t>
            </a:r>
            <a:r>
              <a:rPr lang="he-IL" sz="1200" b="1" baseline="0" dirty="0">
                <a:solidFill>
                  <a:schemeClr val="accent6">
                    <a:lumMod val="75000"/>
                  </a:schemeClr>
                </a:solidFill>
                <a:latin typeface="Calibri" panose="020F0502020204030204" pitchFamily="34" charset="0"/>
                <a:cs typeface="Calibri" panose="020F0502020204030204" pitchFamily="34" charset="0"/>
              </a:rPr>
              <a:t> </a:t>
            </a:r>
            <a:r>
              <a:rPr lang="he-IL" sz="1200" b="1" dirty="0">
                <a:solidFill>
                  <a:schemeClr val="accent6">
                    <a:lumMod val="75000"/>
                  </a:schemeClr>
                </a:solidFill>
                <a:latin typeface="Calibri" panose="020F0502020204030204" pitchFamily="34" charset="0"/>
                <a:cs typeface="Calibri" panose="020F0502020204030204" pitchFamily="34" charset="0"/>
              </a:rPr>
              <a:t>כתבו במחברת. </a:t>
            </a:r>
          </a:p>
          <a:p>
            <a:pPr marL="0" marR="0" lvl="0" indent="0" algn="r" rtl="1">
              <a:lnSpc>
                <a:spcPct val="115000"/>
              </a:lnSpc>
              <a:spcBef>
                <a:spcPts val="0"/>
              </a:spcBef>
              <a:spcAft>
                <a:spcPts val="0"/>
              </a:spcAft>
              <a:buClr>
                <a:schemeClr val="dk1"/>
              </a:buClr>
              <a:buSzPts val="1100"/>
              <a:buFont typeface="Arial"/>
              <a:buNone/>
            </a:pPr>
            <a:endParaRPr lang="he-IL" b="0" baseline="0" dirty="0"/>
          </a:p>
          <a:p>
            <a:pPr marL="0" marR="0" lvl="0" indent="0" algn="r" rtl="1">
              <a:lnSpc>
                <a:spcPct val="115000"/>
              </a:lnSpc>
              <a:spcBef>
                <a:spcPts val="0"/>
              </a:spcBef>
              <a:spcAft>
                <a:spcPts val="0"/>
              </a:spcAft>
              <a:buClr>
                <a:schemeClr val="dk1"/>
              </a:buClr>
              <a:buSzPts val="1100"/>
              <a:buFont typeface="Arial"/>
              <a:buNone/>
            </a:pPr>
            <a:r>
              <a:rPr lang="he-IL" b="0" baseline="0" dirty="0"/>
              <a:t>שימו לב, </a:t>
            </a:r>
            <a:r>
              <a:rPr lang="he-IL" b="0" baseline="0" dirty="0" err="1"/>
              <a:t>אינבררה</a:t>
            </a:r>
            <a:r>
              <a:rPr lang="he-IL" b="0" baseline="0" dirty="0"/>
              <a:t> אינה מוזכרת כאן.</a:t>
            </a:r>
          </a:p>
          <a:p>
            <a:pPr marL="0" lvl="0" indent="0" algn="r" rtl="1">
              <a:lnSpc>
                <a:spcPct val="115000"/>
              </a:lnSpc>
              <a:spcBef>
                <a:spcPts val="1200"/>
              </a:spcBef>
              <a:spcAft>
                <a:spcPts val="0"/>
              </a:spcAft>
              <a:buClr>
                <a:schemeClr val="dk1"/>
              </a:buClr>
              <a:buSzPts val="1100"/>
              <a:buFont typeface="Arial"/>
              <a:buNone/>
            </a:pPr>
            <a:endParaRPr lang="he-IL" b="0" dirty="0"/>
          </a:p>
          <a:p>
            <a:pPr marL="0" lvl="0" indent="0" algn="l" rtl="0">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70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rtl="1">
              <a:lnSpc>
                <a:spcPct val="115000"/>
              </a:lnSpc>
              <a:spcBef>
                <a:spcPts val="0"/>
              </a:spcBef>
              <a:spcAft>
                <a:spcPts val="0"/>
              </a:spcAft>
              <a:buClr>
                <a:schemeClr val="dk1"/>
              </a:buClr>
              <a:buSzPts val="1100"/>
              <a:buFont typeface="Arial"/>
              <a:buNone/>
            </a:pPr>
            <a:r>
              <a:rPr lang="he-IL" b="0" baseline="0" dirty="0"/>
              <a:t>הבנים הצליחו לחלץ את העגלה בכוחות עצמם ובשיתוף פעולה.</a:t>
            </a:r>
          </a:p>
          <a:p>
            <a:pPr marL="0" marR="0" lvl="0" indent="0" algn="r" rtl="1">
              <a:lnSpc>
                <a:spcPct val="115000"/>
              </a:lnSpc>
              <a:spcBef>
                <a:spcPts val="0"/>
              </a:spcBef>
              <a:spcAft>
                <a:spcPts val="0"/>
              </a:spcAft>
              <a:buClr>
                <a:schemeClr val="dk1"/>
              </a:buClr>
              <a:buSzPts val="1100"/>
              <a:buFont typeface="Arial"/>
              <a:buNone/>
            </a:pPr>
            <a:endParaRPr lang="he-IL" b="0" baseline="0" dirty="0"/>
          </a:p>
          <a:p>
            <a:pPr marL="0" marR="0" lvl="0" indent="0" algn="r" defTabSz="914400" rtl="1" eaLnBrk="1" fontAlgn="auto" latinLnBrk="0" hangingPunct="1">
              <a:lnSpc>
                <a:spcPct val="115000"/>
              </a:lnSpc>
              <a:spcBef>
                <a:spcPts val="0"/>
              </a:spcBef>
              <a:spcAft>
                <a:spcPts val="0"/>
              </a:spcAft>
              <a:buClr>
                <a:schemeClr val="dk1"/>
              </a:buClr>
              <a:buSzPts val="1100"/>
              <a:buFont typeface="Arial"/>
              <a:buNone/>
              <a:tabLst/>
              <a:defRPr/>
            </a:pPr>
            <a:r>
              <a:rPr lang="he-IL" sz="1200" b="1" dirty="0">
                <a:solidFill>
                  <a:schemeClr val="accent6">
                    <a:lumMod val="75000"/>
                  </a:schemeClr>
                </a:solidFill>
                <a:latin typeface="Calibri" panose="020F0502020204030204" pitchFamily="34" charset="0"/>
                <a:cs typeface="Calibri" panose="020F0502020204030204" pitchFamily="34" charset="0"/>
              </a:rPr>
              <a:t>מה הייתם מספרים לאבא על הילדים שלו?</a:t>
            </a:r>
            <a:r>
              <a:rPr lang="he-IL" sz="1200" b="1" baseline="0" dirty="0">
                <a:solidFill>
                  <a:schemeClr val="accent6">
                    <a:lumMod val="75000"/>
                  </a:schemeClr>
                </a:solidFill>
                <a:latin typeface="Calibri" panose="020F0502020204030204" pitchFamily="34" charset="0"/>
                <a:cs typeface="Calibri" panose="020F0502020204030204" pitchFamily="34" charset="0"/>
              </a:rPr>
              <a:t> </a:t>
            </a:r>
            <a:r>
              <a:rPr lang="he-IL" sz="1200" b="1" dirty="0">
                <a:solidFill>
                  <a:schemeClr val="accent6">
                    <a:lumMod val="75000"/>
                  </a:schemeClr>
                </a:solidFill>
                <a:latin typeface="Calibri" panose="020F0502020204030204" pitchFamily="34" charset="0"/>
                <a:cs typeface="Calibri" panose="020F0502020204030204" pitchFamily="34" charset="0"/>
              </a:rPr>
              <a:t>כתבו במחברת. </a:t>
            </a:r>
          </a:p>
          <a:p>
            <a:pPr marL="0" marR="0" lvl="0" indent="0" algn="r" rtl="1">
              <a:lnSpc>
                <a:spcPct val="115000"/>
              </a:lnSpc>
              <a:spcBef>
                <a:spcPts val="0"/>
              </a:spcBef>
              <a:spcAft>
                <a:spcPts val="0"/>
              </a:spcAft>
              <a:buClr>
                <a:schemeClr val="dk1"/>
              </a:buClr>
              <a:buSzPts val="1100"/>
              <a:buFont typeface="Arial"/>
              <a:buNone/>
            </a:pPr>
            <a:endParaRPr lang="he-IL" b="0" baseline="0" dirty="0"/>
          </a:p>
          <a:p>
            <a:pPr marL="0" marR="0" lvl="0" indent="0" algn="r" rtl="1">
              <a:lnSpc>
                <a:spcPct val="115000"/>
              </a:lnSpc>
              <a:spcBef>
                <a:spcPts val="0"/>
              </a:spcBef>
              <a:spcAft>
                <a:spcPts val="0"/>
              </a:spcAft>
              <a:buClr>
                <a:schemeClr val="dk1"/>
              </a:buClr>
              <a:buSzPts val="1100"/>
              <a:buFont typeface="Arial"/>
              <a:buNone/>
            </a:pPr>
            <a:r>
              <a:rPr lang="he-IL" b="0" baseline="0" dirty="0"/>
              <a:t>שימו לב, </a:t>
            </a:r>
            <a:r>
              <a:rPr lang="he-IL" b="0" baseline="0" dirty="0" err="1"/>
              <a:t>אינבררה</a:t>
            </a:r>
            <a:r>
              <a:rPr lang="he-IL" b="0" baseline="0" dirty="0"/>
              <a:t> אינה מוזכרת כאן.</a:t>
            </a:r>
          </a:p>
          <a:p>
            <a:pPr marL="0" lvl="0" indent="0" algn="r" rtl="1">
              <a:lnSpc>
                <a:spcPct val="115000"/>
              </a:lnSpc>
              <a:spcBef>
                <a:spcPts val="1200"/>
              </a:spcBef>
              <a:spcAft>
                <a:spcPts val="0"/>
              </a:spcAft>
              <a:buClr>
                <a:schemeClr val="dk1"/>
              </a:buClr>
              <a:buSzPts val="1100"/>
              <a:buFont typeface="Arial"/>
              <a:buNone/>
            </a:pPr>
            <a:endParaRPr lang="he-IL" b="0" dirty="0"/>
          </a:p>
          <a:p>
            <a:pPr marL="0" lvl="0" indent="0" algn="l" rtl="0">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51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latin typeface="Calibri" panose="020F0502020204030204" pitchFamily="34" charset="0"/>
                <a:cs typeface="Calibri" panose="020F0502020204030204" pitchFamily="34" charset="0"/>
              </a:rPr>
              <a:t>עדיין לא יודעים מי היא, אבל שמענו שהילדים קראו לה והיא</a:t>
            </a:r>
            <a:r>
              <a:rPr lang="he-IL" sz="1200" baseline="0"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לא באה.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latin typeface="Calibri" panose="020F0502020204030204" pitchFamily="34" charset="0"/>
                <a:cs typeface="Calibri" panose="020F0502020204030204" pitchFamily="34" charset="0"/>
              </a:rPr>
              <a:t>הנערים חושבים שאילו </a:t>
            </a:r>
            <a:r>
              <a:rPr lang="he-IL" sz="1200" dirty="0" err="1">
                <a:latin typeface="Calibri" panose="020F0502020204030204" pitchFamily="34" charset="0"/>
                <a:cs typeface="Calibri" panose="020F0502020204030204" pitchFamily="34" charset="0"/>
              </a:rPr>
              <a:t>אינבררה</a:t>
            </a:r>
            <a:r>
              <a:rPr lang="he-IL" sz="1200" dirty="0">
                <a:latin typeface="Calibri" panose="020F0502020204030204" pitchFamily="34" charset="0"/>
                <a:cs typeface="Calibri" panose="020F0502020204030204" pitchFamily="34" charset="0"/>
              </a:rPr>
              <a:t> הייתה מגיעה, הם היו חוזרים הביתה מוקדם יותר.</a:t>
            </a:r>
          </a:p>
          <a:p>
            <a:pPr algn="l" rtl="1"/>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9245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latin typeface="Calibri" panose="020F0502020204030204" pitchFamily="34" charset="0"/>
                <a:cs typeface="Calibri" panose="020F0502020204030204" pitchFamily="34" charset="0"/>
              </a:rPr>
              <a:t>עדיין לא יודעים מי היא, אבל שמענו שהילדים קראו לה והיא</a:t>
            </a:r>
            <a:r>
              <a:rPr lang="he-IL" sz="1200" baseline="0"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לא באה.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latin typeface="Calibri" panose="020F0502020204030204" pitchFamily="34" charset="0"/>
                <a:cs typeface="Calibri" panose="020F0502020204030204" pitchFamily="34" charset="0"/>
              </a:rPr>
              <a:t>הנערים חושבים שאילו </a:t>
            </a:r>
            <a:r>
              <a:rPr lang="he-IL" sz="1200" dirty="0" err="1">
                <a:latin typeface="Calibri" panose="020F0502020204030204" pitchFamily="34" charset="0"/>
                <a:cs typeface="Calibri" panose="020F0502020204030204" pitchFamily="34" charset="0"/>
              </a:rPr>
              <a:t>אינבררה</a:t>
            </a:r>
            <a:r>
              <a:rPr lang="he-IL" sz="1200" dirty="0">
                <a:latin typeface="Calibri" panose="020F0502020204030204" pitchFamily="34" charset="0"/>
                <a:cs typeface="Calibri" panose="020F0502020204030204" pitchFamily="34" charset="0"/>
              </a:rPr>
              <a:t> הייתה מגיעה, הם היו חוזרים הביתה מוקדם יותר.</a:t>
            </a:r>
          </a:p>
          <a:p>
            <a:pPr algn="l" rtl="1"/>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924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"הִיא </a:t>
            </a:r>
            <a:r>
              <a:rPr lang="he-IL" b="1" dirty="0" err="1"/>
              <a:t>דַּוְקָא</a:t>
            </a:r>
            <a:r>
              <a:rPr lang="he-IL" b="1" dirty="0"/>
              <a:t> כֵּן הִגִּיעָה", חִיֵּךְ הָאָב </a:t>
            </a:r>
            <a:r>
              <a:rPr lang="he-IL" dirty="0"/>
              <a:t>- היא הגיעה??? מה אתם אומרים?</a:t>
            </a:r>
          </a:p>
          <a:p>
            <a:pPr algn="r" rtl="1"/>
            <a:r>
              <a:rPr lang="he-IL" dirty="0"/>
              <a:t>יודעים מהי? מיהי?</a:t>
            </a:r>
          </a:p>
          <a:p>
            <a:pPr algn="r" rtl="1"/>
            <a:r>
              <a:rPr lang="he-IL" dirty="0"/>
              <a:t>עדיין לא, יש לכם השערה? (כתבו אותה במחברת שלכם).</a:t>
            </a:r>
          </a:p>
          <a:p>
            <a:pPr marL="0" lvl="0" indent="0" algn="r" rtl="1">
              <a:lnSpc>
                <a:spcPct val="115000"/>
              </a:lnSpc>
              <a:spcBef>
                <a:spcPts val="0"/>
              </a:spcBef>
              <a:spcAft>
                <a:spcPts val="0"/>
              </a:spcAft>
              <a:buClr>
                <a:schemeClr val="dk1"/>
              </a:buClr>
              <a:buSzPts val="1100"/>
              <a:buFont typeface="Arial"/>
              <a:buNone/>
            </a:pPr>
            <a:endParaRPr lang="he-IL" b="0" baseline="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3929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"הִיא </a:t>
            </a:r>
            <a:r>
              <a:rPr lang="he-IL" b="1" dirty="0" err="1"/>
              <a:t>דַּוְקָא</a:t>
            </a:r>
            <a:r>
              <a:rPr lang="he-IL" b="1" dirty="0"/>
              <a:t> כֵּן הִגִּיעָה", חִיֵּךְ הָאָב </a:t>
            </a:r>
            <a:r>
              <a:rPr lang="he-IL" dirty="0"/>
              <a:t>- היא הגיעה??? מה אתם אומרים?</a:t>
            </a:r>
          </a:p>
          <a:p>
            <a:pPr algn="r" rtl="1"/>
            <a:r>
              <a:rPr lang="he-IL" dirty="0"/>
              <a:t>יודעים מהי? מיהי?</a:t>
            </a:r>
          </a:p>
          <a:p>
            <a:pPr algn="r" rtl="1"/>
            <a:r>
              <a:rPr lang="he-IL" dirty="0"/>
              <a:t>עדיין לא, יש לכם השערה? (כתבו אותה במחברת שלכם).</a:t>
            </a:r>
          </a:p>
          <a:p>
            <a:pPr marL="0" lvl="0" indent="0" algn="r" rtl="1">
              <a:lnSpc>
                <a:spcPct val="115000"/>
              </a:lnSpc>
              <a:spcBef>
                <a:spcPts val="0"/>
              </a:spcBef>
              <a:spcAft>
                <a:spcPts val="0"/>
              </a:spcAft>
              <a:buClr>
                <a:schemeClr val="dk1"/>
              </a:buClr>
              <a:buSzPts val="1100"/>
              <a:buFont typeface="Arial"/>
              <a:buNone/>
            </a:pPr>
            <a:endParaRPr lang="he-IL" b="0" baseline="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392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x-none" dirty="0"/>
              <a:t>.</a:t>
            </a:r>
            <a:endParaRPr dirty="0"/>
          </a:p>
          <a:p>
            <a:pPr marL="158750" marR="0" lvl="0" indent="0" algn="r" rtl="1">
              <a:lnSpc>
                <a:spcPct val="100000"/>
              </a:lnSpc>
              <a:spcBef>
                <a:spcPts val="0"/>
              </a:spcBef>
              <a:spcAft>
                <a:spcPts val="0"/>
              </a:spcAft>
              <a:buClr>
                <a:srgbClr val="000000"/>
              </a:buClr>
              <a:buSzPts val="1100"/>
              <a:buFont typeface="Arial"/>
              <a:buNone/>
            </a:pPr>
            <a:endParaRPr sz="1200" b="1" dirty="0"/>
          </a:p>
          <a:p>
            <a:pPr marL="158750" marR="0" lvl="0" indent="0" algn="r" rtl="1">
              <a:lnSpc>
                <a:spcPct val="100000"/>
              </a:lnSpc>
              <a:spcBef>
                <a:spcPts val="0"/>
              </a:spcBef>
              <a:spcAft>
                <a:spcPts val="0"/>
              </a:spcAft>
              <a:buClr>
                <a:srgbClr val="000000"/>
              </a:buClr>
              <a:buSzPts val="1100"/>
              <a:buFont typeface="Arial"/>
              <a:buNone/>
            </a:pPr>
            <a:r>
              <a:rPr lang="x-none" sz="1200" b="1" dirty="0"/>
              <a:t>משך השקף</a:t>
            </a:r>
            <a:r>
              <a:rPr lang="he-IL" sz="1200" b="1" dirty="0"/>
              <a:t>: דקה</a:t>
            </a:r>
            <a:endParaRPr dirty="0"/>
          </a:p>
          <a:p>
            <a:pPr marL="158750" lvl="0" indent="0" algn="r" rtl="1">
              <a:spcBef>
                <a:spcPts val="0"/>
              </a:spcBef>
              <a:spcAft>
                <a:spcPts val="0"/>
              </a:spcAft>
              <a:buClr>
                <a:schemeClr val="dk1"/>
              </a:buClr>
              <a:buSzPts val="1200"/>
              <a:buFont typeface="Calibri"/>
              <a:buNone/>
            </a:pPr>
            <a:endParaRPr sz="1200" dirty="0"/>
          </a:p>
          <a:p>
            <a:pPr marL="158750" lvl="0" indent="0" algn="r" rtl="1">
              <a:spcBef>
                <a:spcPts val="0"/>
              </a:spcBef>
              <a:spcAft>
                <a:spcPts val="0"/>
              </a:spcAft>
              <a:buClr>
                <a:schemeClr val="dk1"/>
              </a:buClr>
              <a:buSzPts val="1200"/>
              <a:buFont typeface="Calibri"/>
              <a:buNone/>
            </a:pPr>
            <a:r>
              <a:rPr lang="x-none" sz="1200" dirty="0"/>
              <a:t>בשקף זה ודאו שכולם הצטיידו בעזרים הנדרשים</a:t>
            </a:r>
            <a:r>
              <a:rPr lang="he-IL" sz="1200" dirty="0"/>
              <a:t> (</a:t>
            </a:r>
            <a:r>
              <a:rPr lang="x-none" sz="1200" dirty="0"/>
              <a:t>מומלץ שעזרים אלו יהיו גם </a:t>
            </a:r>
            <a:r>
              <a:rPr lang="he-IL" sz="1200" dirty="0"/>
              <a:t>ברשותכם ע</a:t>
            </a:r>
            <a:r>
              <a:rPr lang="x-none" sz="1200" dirty="0"/>
              <a:t>בור הדגמה</a:t>
            </a:r>
            <a:r>
              <a:rPr lang="he-IL" sz="1200" dirty="0"/>
              <a:t>).</a:t>
            </a:r>
            <a:endParaRPr dirty="0"/>
          </a:p>
          <a:p>
            <a:pPr marL="158750" lvl="0" indent="0" algn="r" rtl="1">
              <a:spcBef>
                <a:spcPts val="0"/>
              </a:spcBef>
              <a:spcAft>
                <a:spcPts val="0"/>
              </a:spcAft>
              <a:buClr>
                <a:srgbClr val="FF0000"/>
              </a:buClr>
              <a:buSzPts val="1200"/>
              <a:buFont typeface="Calibri"/>
              <a:buNone/>
            </a:pPr>
            <a:r>
              <a:rPr lang="x-none" sz="1200" dirty="0">
                <a:solidFill>
                  <a:srgbClr val="FF0000"/>
                </a:solidFill>
              </a:rPr>
              <a:t>מחקו את המיותר או הוסיפו במידת הצורך</a:t>
            </a:r>
            <a:r>
              <a:rPr lang="he-IL" sz="1200" dirty="0">
                <a:solidFill>
                  <a:srgbClr val="FF0000"/>
                </a:solidFill>
              </a:rPr>
              <a:t> (</a:t>
            </a:r>
            <a:r>
              <a:rPr lang="x-none" sz="1200" dirty="0">
                <a:solidFill>
                  <a:srgbClr val="FF0000"/>
                </a:solidFill>
              </a:rPr>
              <a:t>הקפידו על זכויות היוצרים</a:t>
            </a:r>
            <a:r>
              <a:rPr lang="he-IL" sz="1200" dirty="0">
                <a:solidFill>
                  <a:srgbClr val="FF0000"/>
                </a:solidFill>
              </a:rPr>
              <a:t>).</a:t>
            </a:r>
            <a:endParaRPr dirty="0"/>
          </a:p>
          <a:p>
            <a:pPr marL="158750" lvl="0" indent="0" algn="r" rtl="1">
              <a:spcBef>
                <a:spcPts val="0"/>
              </a:spcBef>
              <a:spcAft>
                <a:spcPts val="0"/>
              </a:spcAft>
              <a:buClr>
                <a:schemeClr val="dk1"/>
              </a:buClr>
              <a:buSzPts val="1200"/>
              <a:buFont typeface="Calibri"/>
              <a:buNone/>
            </a:pPr>
            <a:endParaRPr sz="1200" dirty="0">
              <a:solidFill>
                <a:srgbClr val="FF0000"/>
              </a:solidFill>
            </a:endParaRPr>
          </a:p>
          <a:p>
            <a:pPr marL="158750" lvl="0" indent="0" algn="r" rtl="1">
              <a:spcBef>
                <a:spcPts val="0"/>
              </a:spcBef>
              <a:spcAft>
                <a:spcPts val="0"/>
              </a:spcAft>
              <a:buClr>
                <a:srgbClr val="FF0000"/>
              </a:buClr>
              <a:buSzPts val="1200"/>
              <a:buFont typeface="Calibri"/>
              <a:buNone/>
            </a:pPr>
            <a:r>
              <a:rPr lang="x-none" sz="1200" dirty="0">
                <a:solidFill>
                  <a:srgbClr val="FF0000"/>
                </a:solidFill>
              </a:rPr>
              <a:t>זה הזמן להציג את </a:t>
            </a:r>
            <a:r>
              <a:rPr lang="x-none" sz="1200" b="0" i="0" u="none" strike="noStrike" cap="none" dirty="0">
                <a:solidFill>
                  <a:srgbClr val="000000"/>
                </a:solidFill>
                <a:latin typeface="Arial"/>
                <a:ea typeface="Arial"/>
                <a:cs typeface="Arial"/>
                <a:sym typeface="Arial"/>
              </a:rPr>
              <a:t>כללי ההתנהגות בשיעור</a:t>
            </a:r>
            <a:r>
              <a:rPr lang="he-IL" sz="1200" b="0" i="0" u="none" strike="noStrike" cap="none" dirty="0">
                <a:solidFill>
                  <a:srgbClr val="000000"/>
                </a:solidFill>
                <a:latin typeface="Arial"/>
                <a:ea typeface="Arial"/>
                <a:cs typeface="Arial"/>
                <a:sym typeface="Arial"/>
              </a:rPr>
              <a:t>: </a:t>
            </a:r>
            <a:r>
              <a:rPr lang="x-none" sz="1200" b="0" i="0" u="none" strike="noStrike" cap="none" dirty="0">
                <a:solidFill>
                  <a:srgbClr val="000000"/>
                </a:solidFill>
                <a:latin typeface="Arial"/>
                <a:ea typeface="Arial"/>
                <a:cs typeface="Arial"/>
                <a:sym typeface="Arial"/>
              </a:rPr>
              <a:t>בקשו מהלומדים לסגור חלונות של יישומים אחרים במחשב</a:t>
            </a:r>
            <a:r>
              <a:rPr lang="he-IL" sz="1200" b="0" i="0" u="none" strike="noStrike" cap="none" dirty="0">
                <a:solidFill>
                  <a:srgbClr val="000000"/>
                </a:solidFill>
                <a:latin typeface="Arial"/>
                <a:ea typeface="Arial"/>
                <a:cs typeface="Arial"/>
                <a:sym typeface="Arial"/>
              </a:rPr>
              <a:t>, </a:t>
            </a:r>
            <a:r>
              <a:rPr lang="x-none" sz="1200" b="0" i="0" u="none" strike="noStrike" cap="none" dirty="0">
                <a:solidFill>
                  <a:srgbClr val="000000"/>
                </a:solidFill>
                <a:latin typeface="Arial"/>
                <a:ea typeface="Arial"/>
                <a:cs typeface="Arial"/>
                <a:sym typeface="Arial"/>
              </a:rPr>
              <a:t>להרחיק אמצעים מסיחים</a:t>
            </a:r>
            <a:r>
              <a:rPr lang="he-IL" sz="1200" b="0" i="0" u="none" strike="noStrike" cap="none" dirty="0">
                <a:solidFill>
                  <a:srgbClr val="000000"/>
                </a:solidFill>
                <a:latin typeface="Arial"/>
                <a:ea typeface="Arial"/>
                <a:cs typeface="Arial"/>
                <a:sym typeface="Arial"/>
              </a:rPr>
              <a:t>, </a:t>
            </a:r>
            <a:r>
              <a:rPr lang="x-none" sz="1200" b="0" i="0" u="none" strike="noStrike" cap="none" dirty="0">
                <a:solidFill>
                  <a:srgbClr val="000000"/>
                </a:solidFill>
                <a:latin typeface="Arial"/>
                <a:ea typeface="Arial"/>
                <a:cs typeface="Arial"/>
                <a:sym typeface="Arial"/>
              </a:rPr>
              <a:t>להתיישב בחדר שקט</a:t>
            </a:r>
            <a:r>
              <a:rPr lang="he-IL" sz="1200" b="0" i="0" u="none" strike="noStrike" cap="none" dirty="0">
                <a:solidFill>
                  <a:srgbClr val="000000"/>
                </a:solidFill>
                <a:latin typeface="Arial"/>
                <a:ea typeface="Arial"/>
                <a:cs typeface="Arial"/>
                <a:sym typeface="Arial"/>
              </a:rPr>
              <a:t>, </a:t>
            </a:r>
            <a:r>
              <a:rPr lang="x-none" sz="1200" b="0" i="0" u="none" strike="noStrike" cap="none" dirty="0">
                <a:solidFill>
                  <a:srgbClr val="000000"/>
                </a:solidFill>
                <a:latin typeface="Arial"/>
                <a:ea typeface="Arial"/>
                <a:cs typeface="Arial"/>
                <a:sym typeface="Arial"/>
              </a:rPr>
              <a:t>להניח </a:t>
            </a:r>
            <a:r>
              <a:rPr lang="he-IL" sz="1200" b="0" i="0" u="none" strike="noStrike" cap="none" dirty="0">
                <a:solidFill>
                  <a:srgbClr val="000000"/>
                </a:solidFill>
                <a:latin typeface="Arial"/>
                <a:ea typeface="Arial"/>
                <a:cs typeface="Arial"/>
                <a:sym typeface="Arial"/>
              </a:rPr>
              <a:t>לידם </a:t>
            </a:r>
            <a:r>
              <a:rPr lang="x-none" sz="1200" b="0" i="0" u="none" strike="noStrike" cap="none" dirty="0">
                <a:solidFill>
                  <a:srgbClr val="000000"/>
                </a:solidFill>
                <a:latin typeface="Arial"/>
                <a:ea typeface="Arial"/>
                <a:cs typeface="Arial"/>
                <a:sym typeface="Arial"/>
              </a:rPr>
              <a:t>כוס מים</a:t>
            </a:r>
            <a:r>
              <a:rPr lang="he-IL" sz="1200" b="0" i="0" u="none" strike="noStrike" cap="none" dirty="0">
                <a:solidFill>
                  <a:srgbClr val="000000"/>
                </a:solidFill>
                <a:latin typeface="Arial"/>
                <a:ea typeface="Arial"/>
                <a:cs typeface="Arial"/>
                <a:sym typeface="Arial"/>
              </a:rPr>
              <a:t>,</a:t>
            </a:r>
            <a:r>
              <a:rPr lang="x-none" sz="1200" b="0" i="0" u="none" strike="noStrike" cap="none" dirty="0">
                <a:solidFill>
                  <a:srgbClr val="000000"/>
                </a:solidFill>
                <a:latin typeface="Arial"/>
                <a:ea typeface="Arial"/>
                <a:cs typeface="Arial"/>
                <a:sym typeface="Arial"/>
              </a:rPr>
              <a:t> ובעיקר להתמקד במפגש.</a:t>
            </a:r>
            <a:endParaRPr dirty="0"/>
          </a:p>
        </p:txBody>
      </p:sp>
      <p:sp>
        <p:nvSpPr>
          <p:cNvPr id="255" name="Google Shape;2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קראו את הקטע.</a:t>
            </a:r>
          </a:p>
          <a:p>
            <a:pPr algn="r" rtl="1"/>
            <a:r>
              <a:rPr lang="he-IL" dirty="0"/>
              <a:t>גיליתם מיהי </a:t>
            </a:r>
            <a:r>
              <a:rPr lang="he-IL" dirty="0" err="1"/>
              <a:t>אינבררה</a:t>
            </a:r>
            <a:r>
              <a:rPr lang="he-IL" dirty="0"/>
              <a:t>? אני ממש יכולה לראות את החיוך על פניכם. כך קרה לי בפעם הראשונה שקראתי. פתאום הבנתי מהי </a:t>
            </a:r>
            <a:r>
              <a:rPr lang="he-IL" dirty="0" err="1"/>
              <a:t>אינבררה</a:t>
            </a:r>
            <a:r>
              <a:rPr lang="he-IL" dirty="0"/>
              <a:t>.</a:t>
            </a:r>
          </a:p>
          <a:p>
            <a:pPr algn="r" rtl="1"/>
            <a:r>
              <a:rPr lang="he-IL" dirty="0"/>
              <a:t>כשהאחים נוכחו לדעת שאין להם בררה, שאיש לא יעזור להם, הבינו שהם חייבים להסתדר לבד ולהיות עצמאיים, ואף לפעול כנדרש.</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3796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קראו את הקטע.</a:t>
            </a:r>
          </a:p>
          <a:p>
            <a:pPr algn="r" rtl="1"/>
            <a:r>
              <a:rPr lang="he-IL" dirty="0"/>
              <a:t>גיליתם מיהי </a:t>
            </a:r>
            <a:r>
              <a:rPr lang="he-IL" dirty="0" err="1"/>
              <a:t>אינבררה</a:t>
            </a:r>
            <a:r>
              <a:rPr lang="he-IL" dirty="0"/>
              <a:t>? אני ממש יכולה לראות את החיוך על פניכם. כך קרה לי בפעם הראשונה שקראתי. פתאום הבנתי מהי </a:t>
            </a:r>
            <a:r>
              <a:rPr lang="he-IL" dirty="0" err="1"/>
              <a:t>אינבררה</a:t>
            </a:r>
            <a:r>
              <a:rPr lang="he-IL" dirty="0"/>
              <a:t>.</a:t>
            </a:r>
          </a:p>
          <a:p>
            <a:pPr algn="r" rtl="1"/>
            <a:r>
              <a:rPr lang="he-IL" dirty="0"/>
              <a:t>כשהאחים נוכחו לדעת שאין להם בררה, שאיש לא יעזור להם, הבינו שהם חייבים להסתדר לבד ולהיות עצמאיים, ואף לפעול כנדרש.</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3796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en-US" dirty="0">
                <a:hlinkClick r:id="rId3"/>
              </a:rPr>
              <a:t>https://www.istockphoto.com/il/vector/little-boy-black-hair-wondering-cartoon-character-vector-gm672161956-123211701</a:t>
            </a:r>
            <a:endParaRPr lang="he-IL" dirty="0"/>
          </a:p>
          <a:p>
            <a:pPr algn="r" rtl="1"/>
            <a:endParaRPr lang="he-IL" dirty="0"/>
          </a:p>
          <a:p>
            <a:pPr algn="r" rtl="1"/>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817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שאלה למחשבה: כדאי להכיר את הסיפור? מסר</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766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לאיזה מעשה מתכוונים? לשלוח את הבנים לבדם</a:t>
            </a:r>
            <a:r>
              <a:rPr lang="he-IL" baseline="0" dirty="0"/>
              <a:t> ליער.</a:t>
            </a:r>
          </a:p>
          <a:p>
            <a:pPr algn="r" rtl="1"/>
            <a:r>
              <a:rPr lang="he-IL" baseline="0" dirty="0"/>
              <a:t>למה הכוונה מעשה חינוכי? שיש בו פעולה של חינוך, לימוד.</a:t>
            </a:r>
          </a:p>
          <a:p>
            <a:pPr algn="r" rtl="1"/>
            <a:r>
              <a:rPr lang="he-IL" baseline="0" dirty="0"/>
              <a:t>למה הכוונה מעשה חסר אחריות ? שיש סיכוי שהוא מסכן אחרים/את עצמו.</a:t>
            </a:r>
          </a:p>
          <a:p>
            <a:pPr algn="r" rtl="1"/>
            <a:r>
              <a:rPr lang="he-IL" baseline="0" dirty="0"/>
              <a:t>כדי לענות על השאלות האלה, נצטרך לחזור לסיפור ולהתבונן באב, בדבריו, במחשבותיו, במעשיו.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9885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מה הייתה ההחלטה? לתת להם להתנסות בעבודה עצמאית.</a:t>
            </a:r>
            <a:r>
              <a:rPr lang="he-IL" baseline="0" dirty="0"/>
              <a:t> כנראה שזהו מעשה חינוכי; האב רצה ללמד אותם להיות עצמאיים.</a:t>
            </a:r>
          </a:p>
          <a:p>
            <a:pPr algn="r" rtl="1"/>
            <a:r>
              <a:rPr lang="he-IL" baseline="0" dirty="0"/>
              <a:t>לצאת לחטוב עצים לבדם –</a:t>
            </a:r>
            <a:r>
              <a:rPr lang="he-IL" baseline="0" dirty="0" err="1"/>
              <a:t> הא</a:t>
            </a:r>
            <a:r>
              <a:rPr lang="he-IL" baseline="0" dirty="0"/>
              <a:t>ב טען שהם מסוגלים לכך. ובכל זאת, לצאת ליער לבדם? </a:t>
            </a:r>
            <a:r>
              <a:rPr lang="he-IL" dirty="0"/>
              <a:t>היער הוא מקום לא צפוי, יכולות להיות בו סכנות.</a:t>
            </a:r>
            <a:r>
              <a:rPr lang="he-IL" baseline="0" dirty="0"/>
              <a:t> </a:t>
            </a:r>
          </a:p>
          <a:p>
            <a:pPr algn="r" rtl="1"/>
            <a:r>
              <a:rPr lang="he-IL" baseline="0" dirty="0"/>
              <a:t>הכוונה הייתה חינוכית. האב תכנן כאן מעין תחבולה - הנערים יגיעו למצב של אין-ברירה ויצטרכו לפעול בעצמם.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9885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מה הייתה ההחלטה? לתת להם להתנסות בעבודה עצמאית.</a:t>
            </a:r>
            <a:r>
              <a:rPr lang="he-IL" baseline="0" dirty="0"/>
              <a:t> כנראה שזהו מעשה חינוכי; האב רצה ללמד אותם להיות עצמאיים.</a:t>
            </a:r>
          </a:p>
          <a:p>
            <a:pPr algn="r" rtl="1"/>
            <a:r>
              <a:rPr lang="he-IL" baseline="0" dirty="0"/>
              <a:t>לצאת לחטוב עצים לבדם </a:t>
            </a:r>
            <a:r>
              <a:rPr lang="he-IL" baseline="0" dirty="0" err="1"/>
              <a:t>– ה</a:t>
            </a:r>
            <a:r>
              <a:rPr lang="he-IL" baseline="0" dirty="0"/>
              <a:t>אב טען שהם מסוגלים לכך. ובכל זאת, לצאת ליער לבדם? </a:t>
            </a:r>
            <a:r>
              <a:rPr lang="he-IL" dirty="0"/>
              <a:t>היער הוא מקום לא צפוי, יכולות להיות בו סכנות.</a:t>
            </a:r>
            <a:r>
              <a:rPr lang="he-IL" baseline="0" dirty="0"/>
              <a:t> </a:t>
            </a:r>
          </a:p>
          <a:p>
            <a:pPr algn="r" rtl="1"/>
            <a:r>
              <a:rPr lang="he-IL" baseline="0" dirty="0"/>
              <a:t>הכוונה הייתה חינוכית. האב תכנן כאן מעין תחבולה - הנערים יגיעו למצב של אין-ברירה ויצטרכו לפעול בעצמם.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9885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האב נותן עצה לבניו. אנחנו כבר יודעים מהי העצה... לקרוא </a:t>
            </a:r>
            <a:r>
              <a:rPr lang="he-IL" dirty="0" err="1"/>
              <a:t>לאינבררה</a:t>
            </a:r>
            <a:r>
              <a:rPr lang="he-IL" dirty="0"/>
              <a:t>,</a:t>
            </a:r>
            <a:r>
              <a:rPr lang="he-IL" baseline="0" dirty="0"/>
              <a:t> הוא מרגיע אותם ומשכנע אותם שהיא תעזור להם. </a:t>
            </a:r>
          </a:p>
          <a:p>
            <a:pPr algn="r" rtl="1"/>
            <a:r>
              <a:rPr lang="he-IL" baseline="0" dirty="0"/>
              <a:t>אנחנו כבר יודעים שהבנים חשבו שמדובר בדמות, וסמכו על דברי האב. האב לא מעמיד אותם על טעותם ושולח אותם ליער בידיעה/במחשבה מוטעית...</a:t>
            </a:r>
          </a:p>
          <a:p>
            <a:pPr algn="r" rtl="1"/>
            <a:r>
              <a:rPr lang="he-IL" baseline="0" dirty="0"/>
              <a:t>אני מתלבטת... האם זה היה מעשה שכוונתו ללמד אותם? אולי חוסר אחריות?</a:t>
            </a:r>
          </a:p>
          <a:p>
            <a:pPr algn="r" rtl="1"/>
            <a:r>
              <a:rPr lang="he-IL" baseline="0" dirty="0"/>
              <a:t>אילו הבנים היו יודעים שאביהם מוליך אותם שולל ואין דמות כזו, האם היו יוצאים ליער? </a:t>
            </a:r>
          </a:p>
          <a:p>
            <a:pPr algn="r" rtl="1"/>
            <a:r>
              <a:rPr lang="he-IL" baseline="0" dirty="0"/>
              <a:t>אולי אין תשובה, ואולי זה גם וגם.</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9885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Clr>
                <a:schemeClr val="dk1"/>
              </a:buClr>
              <a:buSzPts val="1200"/>
              <a:buFont typeface="Calibri"/>
              <a:buNone/>
            </a:pPr>
            <a:r>
              <a:rPr lang="he-IL" dirty="0"/>
              <a:t>לתת</a:t>
            </a:r>
            <a:r>
              <a:rPr lang="he-IL" baseline="0" dirty="0"/>
              <a:t> חלופה לכתיבה אישית.</a:t>
            </a:r>
          </a:p>
          <a:p>
            <a:pPr marL="0" lvl="0" indent="0" algn="r" rtl="1">
              <a:spcBef>
                <a:spcPts val="0"/>
              </a:spcBef>
              <a:spcAft>
                <a:spcPts val="0"/>
              </a:spcAft>
              <a:buClr>
                <a:schemeClr val="dk1"/>
              </a:buClr>
              <a:buSzPts val="1200"/>
              <a:buFont typeface="Calibri"/>
              <a:buNone/>
            </a:pPr>
            <a:r>
              <a:rPr lang="he-IL" baseline="0" dirty="0"/>
              <a:t>להסביר שהדיון ייערך לאחר המשדר.</a:t>
            </a:r>
          </a:p>
          <a:p>
            <a:pPr marL="0" lvl="0" indent="0" algn="r" rtl="1">
              <a:spcBef>
                <a:spcPts val="0"/>
              </a:spcBef>
              <a:spcAft>
                <a:spcPts val="0"/>
              </a:spcAft>
              <a:buClr>
                <a:schemeClr val="dk1"/>
              </a:buClr>
              <a:buSzPts val="1200"/>
              <a:buFont typeface="Calibri"/>
              <a:buNone/>
            </a:pPr>
            <a:r>
              <a:rPr lang="he-IL" baseline="0" dirty="0"/>
              <a:t>להעתיק או לצלם את המסך כדי שיוכלו לבצע את המשימה.</a:t>
            </a:r>
          </a:p>
          <a:p>
            <a:pPr marL="0" lvl="0" indent="0" algn="r" rtl="1">
              <a:spcBef>
                <a:spcPts val="0"/>
              </a:spcBef>
              <a:spcAft>
                <a:spcPts val="0"/>
              </a:spcAft>
              <a:buClr>
                <a:schemeClr val="dk1"/>
              </a:buClr>
              <a:buSzPts val="1200"/>
              <a:buFont typeface="Calibri"/>
              <a:buNone/>
            </a:pPr>
            <a:r>
              <a:rPr lang="he-IL" baseline="0" dirty="0"/>
              <a:t>למורה - הפניה לדגם הוראה. </a:t>
            </a:r>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176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http://cms.education.gov.il/EducationCMS/Units/PrasIsrael/Tashsav/DvoraOmer/KiorotHaimOmer.htm</a:t>
            </a:r>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89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מה קורה לכם כשאתם קוראים סיפור?</a:t>
            </a:r>
          </a:p>
          <a:p>
            <a:pPr marL="0" lvl="0" indent="0" algn="r" rtl="1">
              <a:spcBef>
                <a:spcPts val="0"/>
              </a:spcBef>
              <a:spcAft>
                <a:spcPts val="0"/>
              </a:spcAft>
              <a:buClr>
                <a:schemeClr val="dk1"/>
              </a:buClr>
              <a:buSzPts val="1200"/>
              <a:buFont typeface="Calibri"/>
              <a:buNone/>
            </a:pPr>
            <a:r>
              <a:rPr lang="he-IL" dirty="0"/>
              <a:t>קוראים וחושבים כל הזמן מה יקרה בהמשך, אולי שואלים את עצמכם שאלות, חושבים על רעיונות במהלך הקריאה, אולי מדמיינים את מה שקוראים?</a:t>
            </a:r>
          </a:p>
          <a:p>
            <a:pPr marL="0" lvl="0" indent="0" algn="r" rtl="1">
              <a:spcBef>
                <a:spcPts val="0"/>
              </a:spcBef>
              <a:spcAft>
                <a:spcPts val="0"/>
              </a:spcAft>
              <a:buClr>
                <a:schemeClr val="dk1"/>
              </a:buClr>
              <a:buSzPts val="1200"/>
              <a:buFont typeface="Calibri"/>
              <a:buNone/>
            </a:pPr>
            <a:r>
              <a:rPr lang="he-IL" dirty="0"/>
              <a:t>ואולי משהו שלא חשבתי עליו (לכן השארתי אותו ריק). כשאני קוראת אני... (להשלים).</a:t>
            </a:r>
            <a:r>
              <a:rPr lang="en-US" dirty="0"/>
              <a:t> </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en-US" dirty="0"/>
              <a:t>https://www.istockphoto.com/il/photos/dreaming-of-book?phrase=dreaming%20of%20book&amp;sort=mostpopular</a:t>
            </a:r>
            <a:endParaRPr lang="he-IL" dirty="0"/>
          </a:p>
          <a:p>
            <a:pPr marL="0" lvl="0" indent="0" algn="r" rtl="1">
              <a:spcBef>
                <a:spcPts val="0"/>
              </a:spcBef>
              <a:spcAft>
                <a:spcPts val="0"/>
              </a:spcAft>
              <a:buClr>
                <a:schemeClr val="dk1"/>
              </a:buClr>
              <a:buSzPts val="1200"/>
              <a:buFont typeface="Calibri"/>
              <a:buNone/>
            </a:pPr>
            <a:endParaRPr dirty="0"/>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a:t>
            </a:fld>
            <a:endParaRPr/>
          </a:p>
        </p:txBody>
      </p:sp>
    </p:spTree>
    <p:extLst>
      <p:ext uri="{BB962C8B-B14F-4D97-AF65-F5344CB8AC3E}">
        <p14:creationId xmlns:p14="http://schemas.microsoft.com/office/powerpoint/2010/main" val="3608709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en-US" dirty="0"/>
              <a:t>http://www.dafdaf.co.il/Details.asp?MenuID=2&amp;SubMenuID=144&amp;PageID=1816&amp;Ot=%F2&amp;SubTextID=1817</a:t>
            </a:r>
            <a:endParaRPr lang="he-IL" dirty="0"/>
          </a:p>
          <a:p>
            <a:pPr algn="r" rtl="1"/>
            <a:endParaRPr lang="he-IL" dirty="0"/>
          </a:p>
          <a:p>
            <a:pPr algn="r" rtl="1"/>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897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sz="1200" b="1"/>
              <a:t>משך השקף: 2 דקות</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x-none" sz="1200">
                <a:solidFill>
                  <a:schemeClr val="dk1"/>
                </a:solidFill>
              </a:rPr>
              <a:t>הציגו את עצמכם ואת מהלך השיעור:</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x-none" sz="1200">
                <a:solidFill>
                  <a:schemeClr val="dk1"/>
                </a:solidFill>
              </a:rPr>
              <a:t>מוזמנים לפנות בצורה אישית לתלמידים:</a:t>
            </a:r>
            <a:r>
              <a:rPr lang="x-none" sz="1200"/>
              <a:t/>
            </a:r>
            <a:br>
              <a:rPr lang="x-none" sz="1200"/>
            </a:br>
            <a:r>
              <a:rPr lang="x-none" sz="1200">
                <a:solidFill>
                  <a:srgbClr val="2F5496"/>
                </a:solidFill>
              </a:rPr>
              <a:t>דוגמה לטקסט שייאמר בעל פה: "שלום, שמי___. אני מורה ל____ ממקום בארץ____. מה שלומכם? אני שמח/ה שהצטרפתם אליי", וכו'.</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x-none" sz="1200">
                <a:solidFill>
                  <a:schemeClr val="dk1"/>
                </a:solidFill>
              </a:rPr>
              <a:t>נושא השיעור ומה מטרתו:</a:t>
            </a:r>
            <a:br>
              <a:rPr lang="x-none" sz="1200">
                <a:solidFill>
                  <a:schemeClr val="dk1"/>
                </a:solidFill>
              </a:rPr>
            </a:br>
            <a:r>
              <a:rPr lang="x-none" sz="1200">
                <a:solidFill>
                  <a:srgbClr val="2F5496"/>
                </a:solidFill>
              </a:rPr>
              <a:t>דוגמה לטקסט שייאמר בעל פה: "בשיעור הזה נלמד על_________. הצטרפו אליי ויהיה לנו כיף. מוכנים? מתחילים!"</a:t>
            </a:r>
            <a:endParaRPr dirty="0"/>
          </a:p>
          <a:p>
            <a:pPr marL="0" lvl="0" indent="0" algn="r" rtl="1">
              <a:spcBef>
                <a:spcPts val="0"/>
              </a:spcBef>
              <a:spcAft>
                <a:spcPts val="0"/>
              </a:spcAft>
              <a:buClr>
                <a:schemeClr val="dk1"/>
              </a:buClr>
              <a:buSzPts val="1200"/>
              <a:buFont typeface="Calibri"/>
              <a:buNone/>
            </a:pPr>
            <a:endParaRPr sz="1200" b="1" dirty="0"/>
          </a:p>
          <a:p>
            <a:pPr marL="133350" lvl="0" indent="0" algn="r" rtl="1">
              <a:lnSpc>
                <a:spcPct val="115000"/>
              </a:lnSpc>
              <a:spcBef>
                <a:spcPts val="800"/>
              </a:spcBef>
              <a:spcAft>
                <a:spcPts val="0"/>
              </a:spcAft>
              <a:buNone/>
            </a:pPr>
            <a:r>
              <a:rPr lang="x-none" sz="1200" b="1">
                <a:solidFill>
                  <a:schemeClr val="dk1"/>
                </a:solidFill>
                <a:latin typeface="Alef"/>
                <a:ea typeface="Alef"/>
                <a:cs typeface="Alef"/>
                <a:sym typeface="Alef"/>
              </a:rPr>
              <a:t>נתחיל ב…. </a:t>
            </a:r>
            <a:r>
              <a:rPr lang="x-none" sz="1200">
                <a:solidFill>
                  <a:schemeClr val="dk1"/>
                </a:solidFill>
                <a:latin typeface="Alef"/>
                <a:ea typeface="Alef"/>
                <a:cs typeface="Alef"/>
                <a:sym typeface="Alef"/>
              </a:rPr>
              <a:t>(שלב פתיח השיעור)</a:t>
            </a:r>
            <a:endParaRPr dirty="0"/>
          </a:p>
          <a:p>
            <a:pPr marL="133350" lvl="0" indent="0" algn="r" rtl="1">
              <a:lnSpc>
                <a:spcPct val="115000"/>
              </a:lnSpc>
              <a:spcBef>
                <a:spcPts val="0"/>
              </a:spcBef>
              <a:spcAft>
                <a:spcPts val="0"/>
              </a:spcAft>
              <a:buNone/>
            </a:pPr>
            <a:r>
              <a:rPr lang="x-none" sz="1200" b="1">
                <a:solidFill>
                  <a:schemeClr val="dk1"/>
                </a:solidFill>
                <a:latin typeface="Alef"/>
                <a:ea typeface="Alef"/>
                <a:cs typeface="Alef"/>
                <a:sym typeface="Alef"/>
              </a:rPr>
              <a:t>נמשיך בלגלות</a:t>
            </a:r>
            <a:r>
              <a:rPr lang="x-none" sz="1200">
                <a:solidFill>
                  <a:schemeClr val="dk1"/>
                </a:solidFill>
                <a:latin typeface="Alef"/>
                <a:ea typeface="Alef"/>
                <a:cs typeface="Alef"/>
                <a:sym typeface="Alef"/>
              </a:rPr>
              <a:t> (שלב הלימוד / הקניה - כתבו כאן שאלה מסקרנת שתיתן מענה על מטרת השיעור) </a:t>
            </a:r>
            <a:endParaRPr dirty="0"/>
          </a:p>
          <a:p>
            <a:pPr marL="133350" lvl="0" indent="0" algn="r" rtl="1">
              <a:lnSpc>
                <a:spcPct val="115000"/>
              </a:lnSpc>
              <a:spcBef>
                <a:spcPts val="0"/>
              </a:spcBef>
              <a:spcAft>
                <a:spcPts val="0"/>
              </a:spcAft>
              <a:buNone/>
            </a:pPr>
            <a:r>
              <a:rPr lang="x-none" sz="1200" b="1">
                <a:solidFill>
                  <a:schemeClr val="dk1"/>
                </a:solidFill>
                <a:latin typeface="Alef"/>
                <a:ea typeface="Alef"/>
                <a:cs typeface="Alef"/>
                <a:sym typeface="Alef"/>
              </a:rPr>
              <a:t>נתנסה ב… </a:t>
            </a:r>
            <a:r>
              <a:rPr lang="x-none" sz="1200">
                <a:solidFill>
                  <a:schemeClr val="dk1"/>
                </a:solidFill>
                <a:latin typeface="Alef"/>
                <a:ea typeface="Alef"/>
                <a:cs typeface="Alef"/>
                <a:sym typeface="Alef"/>
              </a:rPr>
              <a:t>(שלב התרגול / התנסות)</a:t>
            </a:r>
            <a:r>
              <a:rPr lang="x-none" sz="1200" b="1">
                <a:solidFill>
                  <a:schemeClr val="dk1"/>
                </a:solidFill>
                <a:latin typeface="Alef"/>
                <a:ea typeface="Alef"/>
                <a:cs typeface="Alef"/>
                <a:sym typeface="Alef"/>
              </a:rPr>
              <a:t> </a:t>
            </a:r>
            <a:endParaRPr dirty="0"/>
          </a:p>
          <a:p>
            <a:pPr marL="133350" lvl="0" indent="0" algn="r" rtl="1">
              <a:lnSpc>
                <a:spcPct val="115000"/>
              </a:lnSpc>
              <a:spcBef>
                <a:spcPts val="0"/>
              </a:spcBef>
              <a:spcAft>
                <a:spcPts val="0"/>
              </a:spcAft>
              <a:buNone/>
            </a:pPr>
            <a:r>
              <a:rPr lang="x-none" sz="1200" b="1">
                <a:solidFill>
                  <a:schemeClr val="dk1"/>
                </a:solidFill>
                <a:latin typeface="Alef"/>
                <a:ea typeface="Alef"/>
                <a:cs typeface="Alef"/>
                <a:sym typeface="Alef"/>
              </a:rPr>
              <a:t>נסכם </a:t>
            </a:r>
            <a:r>
              <a:rPr lang="x-none" sz="1200">
                <a:solidFill>
                  <a:schemeClr val="dk1"/>
                </a:solidFill>
                <a:latin typeface="Alef"/>
                <a:ea typeface="Alef"/>
                <a:cs typeface="Alef"/>
                <a:sym typeface="Alef"/>
              </a:rPr>
              <a:t>(שלב סיכום השיעור)</a:t>
            </a:r>
            <a:endParaRPr dirty="0"/>
          </a:p>
        </p:txBody>
      </p:sp>
      <p:sp>
        <p:nvSpPr>
          <p:cNvPr id="246" name="Google Shape;2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41</a:t>
            </a:fld>
            <a:endParaRPr/>
          </a:p>
        </p:txBody>
      </p:sp>
    </p:spTree>
    <p:extLst>
      <p:ext uri="{BB962C8B-B14F-4D97-AF65-F5344CB8AC3E}">
        <p14:creationId xmlns:p14="http://schemas.microsoft.com/office/powerpoint/2010/main" val="2742119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he-IL" sz="1200" dirty="0">
                <a:latin typeface="Calibri" panose="020F0502020204030204" pitchFamily="34" charset="0"/>
                <a:cs typeface="Calibri" panose="020F0502020204030204" pitchFamily="34" charset="0"/>
              </a:rPr>
              <a:t>מה מיוחד בשם הסיפור? (השהיה קצרה)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latin typeface="Calibri" panose="020F0502020204030204" pitchFamily="34" charset="0"/>
                <a:cs typeface="Calibri" panose="020F0502020204030204" pitchFamily="34" charset="0"/>
              </a:rPr>
              <a:t>כתבה, עיבדה: דבורה עומר... להסביר. </a:t>
            </a:r>
            <a:endParaRPr lang="en-US" sz="1200" dirty="0">
              <a:latin typeface="Calibri" panose="020F0502020204030204" pitchFamily="34" charset="0"/>
              <a:cs typeface="Calibri" panose="020F0502020204030204" pitchFamily="34" charset="0"/>
            </a:endParaRPr>
          </a:p>
          <a:p>
            <a:pPr algn="r" rtl="1"/>
            <a:endParaRPr lang="he-IL" sz="1200" dirty="0">
              <a:latin typeface="Calibri" panose="020F0502020204030204" pitchFamily="34" charset="0"/>
              <a:cs typeface="Calibri" panose="020F0502020204030204" pitchFamily="34" charset="0"/>
            </a:endParaRPr>
          </a:p>
          <a:p>
            <a:pPr algn="r" rtl="1"/>
            <a:r>
              <a:rPr lang="he-IL" sz="1200" dirty="0">
                <a:latin typeface="Calibri" panose="020F0502020204030204" pitchFamily="34" charset="0"/>
                <a:cs typeface="Calibri" panose="020F0502020204030204" pitchFamily="34" charset="0"/>
              </a:rPr>
              <a:t>בשם הסיפור מסתתרות שתי שאלות </a:t>
            </a:r>
            <a:r>
              <a:rPr lang="he-IL" sz="1200" dirty="0" err="1">
                <a:latin typeface="Calibri" panose="020F0502020204030204" pitchFamily="34" charset="0"/>
                <a:cs typeface="Calibri" panose="020F0502020204030204" pitchFamily="34" charset="0"/>
              </a:rPr>
              <a:t>– מ</a:t>
            </a:r>
            <a:r>
              <a:rPr lang="he-IL" sz="1200" dirty="0">
                <a:latin typeface="Calibri" panose="020F0502020204030204" pitchFamily="34" charset="0"/>
                <a:cs typeface="Calibri" panose="020F0502020204030204" pitchFamily="34" charset="0"/>
              </a:rPr>
              <a:t>יהי </a:t>
            </a:r>
            <a:r>
              <a:rPr lang="he-IL" sz="1200" dirty="0" err="1">
                <a:latin typeface="Calibri" panose="020F0502020204030204" pitchFamily="34" charset="0"/>
                <a:cs typeface="Calibri" panose="020F0502020204030204" pitchFamily="34" charset="0"/>
              </a:rPr>
              <a:t>אינבררה</a:t>
            </a:r>
            <a:r>
              <a:rPr lang="he-IL" sz="1200" dirty="0">
                <a:latin typeface="Calibri" panose="020F0502020204030204" pitchFamily="34" charset="0"/>
                <a:cs typeface="Calibri" panose="020F0502020204030204" pitchFamily="34" charset="0"/>
              </a:rPr>
              <a:t>? והאם היא קוסמת או מכשפה?</a:t>
            </a:r>
          </a:p>
          <a:p>
            <a:pPr algn="r" rtl="1"/>
            <a:r>
              <a:rPr lang="he-IL" sz="1200" dirty="0">
                <a:latin typeface="Calibri" panose="020F0502020204030204" pitchFamily="34" charset="0"/>
                <a:cs typeface="Calibri" panose="020F0502020204030204" pitchFamily="34" charset="0"/>
              </a:rPr>
              <a:t>קוסמת פועלת למען דברים טובים. מכשפה - בדרך כלל עסוקה בדברים רעים, מפחידים.</a:t>
            </a:r>
          </a:p>
          <a:p>
            <a:pPr algn="r" rtl="1"/>
            <a:r>
              <a:rPr lang="he-IL" sz="1200" dirty="0">
                <a:latin typeface="Calibri" panose="020F0502020204030204" pitchFamily="34" charset="0"/>
                <a:cs typeface="Calibri" panose="020F0502020204030204" pitchFamily="34" charset="0"/>
              </a:rPr>
              <a:t>–</a:t>
            </a:r>
            <a:r>
              <a:rPr lang="he-IL" sz="1200" dirty="0" err="1">
                <a:latin typeface="Calibri" panose="020F0502020204030204" pitchFamily="34" charset="0"/>
                <a:cs typeface="Calibri" panose="020F0502020204030204" pitchFamily="34" charset="0"/>
              </a:rPr>
              <a:t> מעניין</a:t>
            </a:r>
            <a:r>
              <a:rPr lang="he-IL" sz="1200" dirty="0">
                <a:latin typeface="Calibri" panose="020F0502020204030204" pitchFamily="34" charset="0"/>
                <a:cs typeface="Calibri" panose="020F0502020204030204" pitchFamily="34" charset="0"/>
              </a:rPr>
              <a:t>, ממש מסקרן.</a:t>
            </a:r>
          </a:p>
          <a:p>
            <a:pPr algn="r" rtl="1"/>
            <a:r>
              <a:rPr lang="he-IL" sz="1200" dirty="0">
                <a:latin typeface="Calibri" panose="020F0502020204030204" pitchFamily="34" charset="0"/>
                <a:cs typeface="Calibri" panose="020F0502020204030204" pitchFamily="34" charset="0"/>
              </a:rPr>
              <a:t> השם שלה מוזר ולכן אנו משערים שזו דמות פלאית.</a:t>
            </a:r>
          </a:p>
          <a:p>
            <a:pPr marL="0" lvl="0" indent="0" algn="r" rtl="1">
              <a:spcBef>
                <a:spcPts val="0"/>
              </a:spcBef>
              <a:spcAft>
                <a:spcPts val="0"/>
              </a:spcAft>
              <a:buClr>
                <a:schemeClr val="dk1"/>
              </a:buClr>
              <a:buSzPts val="1200"/>
              <a:buFont typeface="Calibri"/>
              <a:buNone/>
            </a:pPr>
            <a:endParaRPr lang="he-IL" b="1" dirty="0"/>
          </a:p>
          <a:p>
            <a:pPr marL="0" lvl="0" indent="0" algn="r" rtl="1">
              <a:spcBef>
                <a:spcPts val="0"/>
              </a:spcBef>
              <a:spcAft>
                <a:spcPts val="0"/>
              </a:spcAft>
              <a:buClr>
                <a:schemeClr val="dk1"/>
              </a:buClr>
              <a:buSzPts val="1200"/>
              <a:buFont typeface="Calibri"/>
              <a:buNone/>
            </a:pPr>
            <a:endParaRPr lang="he-IL" b="1" dirty="0"/>
          </a:p>
          <a:p>
            <a:pPr marL="0" lvl="0" indent="0" algn="r" rtl="1">
              <a:spcBef>
                <a:spcPts val="0"/>
              </a:spcBef>
              <a:spcAft>
                <a:spcPts val="0"/>
              </a:spcAft>
              <a:buClr>
                <a:schemeClr val="dk1"/>
              </a:buClr>
              <a:buSzPts val="1200"/>
              <a:buFont typeface="Calibri"/>
              <a:buNone/>
            </a:pPr>
            <a:endParaRPr lang="he-IL" b="1" dirty="0"/>
          </a:p>
          <a:p>
            <a:pPr marL="0" lvl="0" indent="0" algn="r" rtl="1">
              <a:spcBef>
                <a:spcPts val="0"/>
              </a:spcBef>
              <a:spcAft>
                <a:spcPts val="0"/>
              </a:spcAft>
              <a:buClr>
                <a:schemeClr val="dk1"/>
              </a:buClr>
              <a:buSzPts val="1200"/>
              <a:buFont typeface="Calibri"/>
              <a:buNone/>
            </a:pPr>
            <a:endParaRPr lang="he-IL" b="1" dirty="0"/>
          </a:p>
          <a:p>
            <a:pPr marL="0" lvl="0" indent="0" algn="r" rtl="1">
              <a:spcBef>
                <a:spcPts val="0"/>
              </a:spcBef>
              <a:spcAft>
                <a:spcPts val="0"/>
              </a:spcAft>
              <a:buClr>
                <a:schemeClr val="dk1"/>
              </a:buClr>
              <a:buSzPts val="1200"/>
              <a:buFont typeface="Calibri"/>
              <a:buNone/>
            </a:pPr>
            <a:r>
              <a:rPr lang="he-IL" b="1" dirty="0"/>
              <a:t>ניסוח כותרת הסיפור בצורת שאלה ממקד את תשומת לב הקוראים במציאת התשובה</a:t>
            </a:r>
            <a:r>
              <a:rPr lang="he-IL" b="1" baseline="0" dirty="0"/>
              <a:t> עליה בסיפור עצמו. עוד לפני שקראנו את הסיפור חשים שיש פה מעין תעלומה. האם </a:t>
            </a:r>
            <a:r>
              <a:rPr lang="he-IL" b="1" baseline="0" dirty="0" err="1"/>
              <a:t>אינבררה</a:t>
            </a:r>
            <a:r>
              <a:rPr lang="he-IL" b="1" baseline="0" dirty="0"/>
              <a:t> קוסמת או מכשפה. מה ההבדל? קוסמת פועלת למען דברים טובים; מכשפה היא בדרך כלל רעה. הכותרת יוצרת סקרנות וממקדת לחפש מיהי </a:t>
            </a:r>
            <a:r>
              <a:rPr lang="he-IL" b="1" baseline="0" dirty="0" err="1"/>
              <a:t>אינבררה</a:t>
            </a:r>
            <a:r>
              <a:rPr lang="he-IL" b="1" baseline="0" dirty="0"/>
              <a:t>. אנחנו בקריאה יוצאים למסע חיפוש אחרי </a:t>
            </a:r>
            <a:r>
              <a:rPr lang="he-IL" b="1" baseline="0" dirty="0" err="1"/>
              <a:t>אינבררה</a:t>
            </a:r>
            <a:r>
              <a:rPr lang="he-IL" b="1" baseline="0" dirty="0"/>
              <a:t>.</a:t>
            </a:r>
            <a:endParaRPr dirty="0"/>
          </a:p>
          <a:p>
            <a:pPr marL="0" lvl="0" indent="0" algn="r" rtl="1">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endParaRPr dirty="0"/>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מזמינה אתכם להיכנס איתי "לתוך הסיפור" - לקרוא יחד ולברר מיהי </a:t>
            </a:r>
            <a:r>
              <a:rPr lang="he-IL" dirty="0" err="1"/>
              <a:t>אינבררה</a:t>
            </a:r>
            <a:r>
              <a:rPr lang="he-IL" dirty="0"/>
              <a:t> - קוסמת היא או מכשפה?</a:t>
            </a:r>
          </a:p>
          <a:p>
            <a:pPr algn="r" rtl="1"/>
            <a:r>
              <a:rPr lang="en-US" sz="800" dirty="0">
                <a:hlinkClick r:id="rId3"/>
              </a:rPr>
              <a:t>https://www.istockphoto.com/il/photos/road-to-book?phrase=road%20to%20book&amp;sort=mostpopular</a:t>
            </a:r>
            <a:endParaRPr lang="he-IL" sz="800" dirty="0"/>
          </a:p>
          <a:p>
            <a:pPr algn="r" rtl="1"/>
            <a:endParaRPr lang="he-IL" sz="800" dirty="0"/>
          </a:p>
          <a:p>
            <a:pPr algn="r" rtl="1"/>
            <a:r>
              <a:rPr lang="he-IL" sz="800" dirty="0"/>
              <a:t>כתבו את השאלה במחברת: במהלך הקריאה נכתוב מה אנחנו מגלים עליה. מוכנים?</a:t>
            </a:r>
          </a:p>
          <a:p>
            <a:pPr algn="r" rtl="1"/>
            <a:r>
              <a:rPr lang="he-IL" sz="800" dirty="0"/>
              <a:t> </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7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מזמינה אתכם להיכנס איתי "לתוך הסיפור" </a:t>
            </a:r>
            <a:r>
              <a:rPr lang="en-US" dirty="0"/>
              <a:t> -</a:t>
            </a:r>
            <a:r>
              <a:rPr lang="he-IL" dirty="0"/>
              <a:t>לקרוא יחד ולברר מיהי </a:t>
            </a:r>
            <a:r>
              <a:rPr lang="he-IL" dirty="0" err="1"/>
              <a:t>אינבררה</a:t>
            </a:r>
            <a:r>
              <a:rPr lang="he-IL" dirty="0"/>
              <a:t> - קוסמת או מכשפה?</a:t>
            </a:r>
          </a:p>
          <a:p>
            <a:pPr algn="r" rtl="1"/>
            <a:r>
              <a:rPr lang="en-US" sz="800" dirty="0">
                <a:hlinkClick r:id="rId3"/>
              </a:rPr>
              <a:t>https://www.istockphoto.com/il/photos/road-to-book?phrase=road%20to%20book&amp;sort=mostpopular</a:t>
            </a:r>
            <a:endParaRPr lang="he-IL" sz="800" dirty="0"/>
          </a:p>
          <a:p>
            <a:pPr algn="r" rtl="1"/>
            <a:endParaRPr lang="he-IL" sz="800" dirty="0"/>
          </a:p>
          <a:p>
            <a:pPr algn="r" rtl="1"/>
            <a:r>
              <a:rPr lang="he-IL" sz="800" dirty="0"/>
              <a:t>כתבו את השאלה במחברת: במהלך הקריאה נכתוב מה אנחנו מגלים עליה. מוכנים?</a:t>
            </a:r>
          </a:p>
          <a:p>
            <a:pPr algn="r" rtl="1"/>
            <a:r>
              <a:rPr lang="he-IL" sz="800" dirty="0"/>
              <a:t> </a:t>
            </a:r>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7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he-IL" b="1" dirty="0"/>
              <a:t>"סִפּוּר זֶה הִגִּיעַ אֵלֵינוּ מֵאַחַת מֵאַרְצוֹת הַבַּלְקָן - יָוָן, בּוּלְגַרְיָה אוֹ יוּגוֹסְלַבְיָה" </a:t>
            </a:r>
            <a:r>
              <a:rPr lang="he-IL" b="0" dirty="0"/>
              <a:t>–</a:t>
            </a:r>
            <a:r>
              <a:rPr lang="he-IL" b="0" dirty="0" err="1"/>
              <a:t> זה</a:t>
            </a:r>
            <a:r>
              <a:rPr lang="he-IL" b="0" dirty="0"/>
              <a:t> סיפור שמגיע ממקומות שונים, שאנשים שמעו אותו בכל מיני מקומות (בסיפור שלנו –</a:t>
            </a:r>
            <a:r>
              <a:rPr lang="he-IL" b="0" dirty="0" err="1"/>
              <a:t> הו</a:t>
            </a:r>
            <a:r>
              <a:rPr lang="he-IL" b="0" dirty="0"/>
              <a:t>א</a:t>
            </a:r>
            <a:r>
              <a:rPr lang="he-IL" b="0" baseline="0" dirty="0"/>
              <a:t> הגיע מ</a:t>
            </a:r>
            <a:r>
              <a:rPr lang="he-IL" b="0" dirty="0"/>
              <a:t>יוון</a:t>
            </a:r>
            <a:r>
              <a:rPr lang="he-IL" b="0" baseline="0" dirty="0"/>
              <a:t> או מ</a:t>
            </a:r>
            <a:r>
              <a:rPr lang="he-IL" b="0" dirty="0"/>
              <a:t>בולגריה</a:t>
            </a:r>
            <a:r>
              <a:rPr lang="he-IL" b="0" baseline="0" dirty="0"/>
              <a:t> או</a:t>
            </a:r>
            <a:r>
              <a:rPr lang="he-IL" b="0" dirty="0"/>
              <a:t> מיוגוסלביה)</a:t>
            </a:r>
            <a:r>
              <a:rPr lang="en-US" b="0" dirty="0"/>
              <a:t> </a:t>
            </a:r>
            <a:r>
              <a:rPr lang="he-IL" b="0" dirty="0"/>
              <a:t>וסיפרו אותו לאנשים אחרים. אנחנו נוהגים לומר שהסיפור עבר מפה לאוזן. וקוראים לו בשם </a:t>
            </a:r>
            <a:r>
              <a:rPr lang="he-IL" b="1" dirty="0"/>
              <a:t>סיפור עם, סיפור עממי</a:t>
            </a:r>
            <a:r>
              <a:rPr lang="he-IL" b="0" dirty="0"/>
              <a:t>. איננו יודעים מי באמת כתב אותו. דבורה עומר קראה אותו ועיבדה אותו - התאימה אותו אלינו, אנחנו שקוראים אותו בעברית. לסיפור אין זמן ומקום, לכן הוא יכול להתאים לכל מקום שנספר אותו.</a:t>
            </a:r>
          </a:p>
          <a:p>
            <a:pPr algn="r" rtl="1"/>
            <a:r>
              <a:rPr lang="he-IL" b="1" dirty="0"/>
              <a:t>"זֶה</a:t>
            </a:r>
            <a:r>
              <a:rPr lang="he-IL" b="0" dirty="0"/>
              <a:t> </a:t>
            </a:r>
            <a:r>
              <a:rPr lang="he-IL" b="1" dirty="0"/>
              <a:t>סִפּוּר שֶׁכְּדַאי לְהַכִּירוֹ, וְאוּלַי לְהַרְהֵר בּוֹ"</a:t>
            </a:r>
            <a:r>
              <a:rPr lang="he-IL" sz="1200" b="0" i="0" u="none" strike="noStrike" cap="none" baseline="0" dirty="0">
                <a:solidFill>
                  <a:schemeClr val="dk1"/>
                </a:solidFill>
                <a:effectLst/>
                <a:latin typeface="Calibri"/>
                <a:sym typeface="Calibri"/>
              </a:rPr>
              <a:t> - </a:t>
            </a:r>
            <a:r>
              <a:rPr lang="he-IL" b="0" dirty="0"/>
              <a:t>אל מי פונה דבורה עומר? נכון, אלינו הקוראים. סיפור שכדאי "להכיר"</a:t>
            </a:r>
            <a:r>
              <a:rPr lang="en-US" b="0" dirty="0"/>
              <a:t> </a:t>
            </a:r>
            <a:r>
              <a:rPr lang="he-IL" b="0" dirty="0"/>
              <a:t>אותו "להרהר"</a:t>
            </a:r>
            <a:r>
              <a:rPr lang="en-US" b="0" dirty="0"/>
              <a:t> </a:t>
            </a:r>
            <a:r>
              <a:rPr lang="he-IL" b="0" dirty="0"/>
              <a:t>בו . זכרו את מה שהיא כתבה, נחזור אל דבריה לאחר שנקרא את הסיפור ונראה האם באמת כדאי להכירו ולהרהר בו. </a:t>
            </a:r>
          </a:p>
          <a:p>
            <a:pPr marL="158750" lvl="0" indent="0" algn="r" rtl="1">
              <a:spcBef>
                <a:spcPts val="0"/>
              </a:spcBef>
              <a:spcAft>
                <a:spcPts val="0"/>
              </a:spcAft>
              <a:buClr>
                <a:schemeClr val="dk1"/>
              </a:buClr>
              <a:buSzPts val="1200"/>
              <a:buFont typeface="Calibri"/>
              <a:buNone/>
            </a:pPr>
            <a:r>
              <a:rPr lang="he-IL" b="0" dirty="0"/>
              <a:t>אנחנו יודעים משהו על </a:t>
            </a:r>
            <a:r>
              <a:rPr lang="he-IL" b="0" dirty="0" err="1"/>
              <a:t>אינבררה</a:t>
            </a:r>
            <a:r>
              <a:rPr lang="he-IL" b="0" dirty="0"/>
              <a:t>? עדיין לא:</a:t>
            </a:r>
          </a:p>
          <a:p>
            <a:pPr marL="158750" lvl="0" indent="0" algn="r" rtl="1">
              <a:spcBef>
                <a:spcPts val="0"/>
              </a:spcBef>
              <a:spcAft>
                <a:spcPts val="0"/>
              </a:spcAft>
              <a:buClr>
                <a:schemeClr val="dk1"/>
              </a:buClr>
              <a:buSzPts val="1200"/>
              <a:buFont typeface="Calibri"/>
              <a:buNone/>
            </a:pPr>
            <a:r>
              <a:rPr lang="en-US" dirty="0">
                <a:hlinkClick r:id="rId3"/>
              </a:rPr>
              <a:t>https://www.istockphoto.com/il/photos/question-child?phrase=question%20child&amp;sort=mostpopular</a:t>
            </a:r>
            <a:endParaRPr b="0" dirty="0"/>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0" dirty="0"/>
              <a:t> הקראה:</a:t>
            </a:r>
            <a:r>
              <a:rPr lang="he-IL" b="0" baseline="0" dirty="0"/>
              <a:t> התייחסות לתוכן. הבנים שואלים שאלות רבות, השאלות מעידות על החשש שלהם. ממה הם חוששים? לצאת ליער ללא אביהם.</a:t>
            </a:r>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he-IL" b="0" dirty="0"/>
              <a:t>אנחנו יודעים משהו על אינבררה? עדיין לא.</a:t>
            </a:r>
          </a:p>
          <a:p>
            <a:pPr algn="r" rtl="1"/>
            <a:endParaRPr lang="he-IL" dirty="0"/>
          </a:p>
        </p:txBody>
      </p:sp>
      <p:sp>
        <p:nvSpPr>
          <p:cNvPr id="4" name="מציין מיקום של מספר שקופית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3114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ראשית">
  <p:cSld name="כותרת ראשית">
    <p:spTree>
      <p:nvGrpSpPr>
        <p:cNvPr id="1" name="Shape 15"/>
        <p:cNvGrpSpPr/>
        <p:nvPr/>
      </p:nvGrpSpPr>
      <p:grpSpPr>
        <a:xfrm>
          <a:off x="0" y="0"/>
          <a:ext cx="0" cy="0"/>
          <a:chOff x="0" y="0"/>
          <a:chExt cx="0" cy="0"/>
        </a:xfrm>
      </p:grpSpPr>
      <p:pic>
        <p:nvPicPr>
          <p:cNvPr id="16" name="Google Shape;16;p26"/>
          <p:cNvPicPr preferRelativeResize="0"/>
          <p:nvPr/>
        </p:nvPicPr>
        <p:blipFill rotWithShape="1">
          <a:blip r:embed="rId2">
            <a:alphaModFix amt="54000"/>
          </a:blip>
          <a:srcRect/>
          <a:stretch/>
        </p:blipFill>
        <p:spPr>
          <a:xfrm>
            <a:off x="-7354566" y="2026507"/>
            <a:ext cx="5045676" cy="5028913"/>
          </a:xfrm>
          <a:prstGeom prst="rect">
            <a:avLst/>
          </a:prstGeom>
          <a:noFill/>
          <a:ln>
            <a:noFill/>
          </a:ln>
        </p:spPr>
      </p:pic>
      <p:pic>
        <p:nvPicPr>
          <p:cNvPr id="17" name="Google Shape;17;p26"/>
          <p:cNvPicPr preferRelativeResize="0"/>
          <p:nvPr/>
        </p:nvPicPr>
        <p:blipFill rotWithShape="1">
          <a:blip r:embed="rId2">
            <a:alphaModFix amt="54000"/>
          </a:blip>
          <a:srcRect/>
          <a:stretch/>
        </p:blipFill>
        <p:spPr>
          <a:xfrm>
            <a:off x="12947248" y="-3969273"/>
            <a:ext cx="5045676" cy="5028913"/>
          </a:xfrm>
          <a:prstGeom prst="rect">
            <a:avLst/>
          </a:prstGeom>
          <a:noFill/>
          <a:ln>
            <a:noFill/>
          </a:ln>
        </p:spPr>
      </p:pic>
      <p:pic>
        <p:nvPicPr>
          <p:cNvPr id="18" name="Google Shape;18;p26"/>
          <p:cNvPicPr preferRelativeResize="0"/>
          <p:nvPr/>
        </p:nvPicPr>
        <p:blipFill rotWithShape="1">
          <a:blip r:embed="rId3">
            <a:alphaModFix/>
          </a:blip>
          <a:srcRect/>
          <a:stretch/>
        </p:blipFill>
        <p:spPr>
          <a:xfrm>
            <a:off x="0" y="-12700"/>
            <a:ext cx="12192000" cy="6858000"/>
          </a:xfrm>
          <a:prstGeom prst="rect">
            <a:avLst/>
          </a:prstGeom>
          <a:noFill/>
          <a:ln>
            <a:noFill/>
          </a:ln>
        </p:spPr>
      </p:pic>
      <p:sp>
        <p:nvSpPr>
          <p:cNvPr id="19" name="Google Shape;19;p26"/>
          <p:cNvSpPr/>
          <p:nvPr/>
        </p:nvSpPr>
        <p:spPr>
          <a:xfrm>
            <a:off x="2090531" y="2902421"/>
            <a:ext cx="8636822" cy="12179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6"/>
          <p:cNvSpPr/>
          <p:nvPr/>
        </p:nvSpPr>
        <p:spPr>
          <a:xfrm>
            <a:off x="5098472" y="1831503"/>
            <a:ext cx="5884533" cy="107091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1" name="Google Shape;21;p26"/>
          <p:cNvCxnSpPr/>
          <p:nvPr/>
        </p:nvCxnSpPr>
        <p:spPr>
          <a:xfrm>
            <a:off x="7156173" y="1639956"/>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22" name="Google Shape;22;p26"/>
          <p:cNvSpPr/>
          <p:nvPr/>
        </p:nvSpPr>
        <p:spPr>
          <a:xfrm rot="-5400000">
            <a:off x="10880058" y="2083803"/>
            <a:ext cx="205896" cy="205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3" name="Google Shape;23;p26"/>
          <p:cNvCxnSpPr/>
          <p:nvPr/>
        </p:nvCxnSpPr>
        <p:spPr>
          <a:xfrm>
            <a:off x="2090531" y="4989650"/>
            <a:ext cx="5065642" cy="0"/>
          </a:xfrm>
          <a:prstGeom prst="straightConnector1">
            <a:avLst/>
          </a:prstGeom>
          <a:noFill/>
          <a:ln w="38100" cap="flat" cmpd="sng">
            <a:solidFill>
              <a:srgbClr val="FFC000"/>
            </a:solidFill>
            <a:prstDash val="solid"/>
            <a:miter lim="800000"/>
            <a:headEnd type="none" w="sm" len="sm"/>
            <a:tailEnd type="none" w="sm" len="sm"/>
          </a:ln>
        </p:spPr>
      </p:cxnSp>
      <p:sp>
        <p:nvSpPr>
          <p:cNvPr id="24" name="Google Shape;24;p26"/>
          <p:cNvSpPr txBox="1">
            <a:spLocks noGrp="1"/>
          </p:cNvSpPr>
          <p:nvPr>
            <p:ph type="body" idx="1"/>
          </p:nvPr>
        </p:nvSpPr>
        <p:spPr>
          <a:xfrm>
            <a:off x="2565199" y="3025258"/>
            <a:ext cx="7816850" cy="106746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lt1"/>
              </a:buClr>
              <a:buSzPts val="6000"/>
              <a:buNone/>
              <a:defRPr sz="600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 name="Google Shape;25;p26"/>
          <p:cNvGrpSpPr/>
          <p:nvPr/>
        </p:nvGrpSpPr>
        <p:grpSpPr>
          <a:xfrm>
            <a:off x="-110840" y="110839"/>
            <a:ext cx="1530097" cy="1525930"/>
            <a:chOff x="8374611" y="4283110"/>
            <a:chExt cx="2300578" cy="2294314"/>
          </a:xfrm>
        </p:grpSpPr>
        <p:pic>
          <p:nvPicPr>
            <p:cNvPr id="26" name="Google Shape;26;p26"/>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27" name="Google Shape;27;p26"/>
            <p:cNvSpPr/>
            <p:nvPr/>
          </p:nvSpPr>
          <p:spPr>
            <a:xfrm>
              <a:off x="8374611" y="5883287"/>
              <a:ext cx="2300578" cy="694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משרד החינוך</a:t>
              </a:r>
              <a:endParaRPr/>
            </a:p>
          </p:txBody>
        </p:sp>
      </p:grpSp>
      <p:pic>
        <p:nvPicPr>
          <p:cNvPr id="28" name="Google Shape;28;p26"/>
          <p:cNvPicPr preferRelativeResize="0"/>
          <p:nvPr/>
        </p:nvPicPr>
        <p:blipFill rotWithShape="1">
          <a:blip r:embed="rId5">
            <a:alphaModFix/>
          </a:blip>
          <a:srcRect/>
          <a:stretch/>
        </p:blipFill>
        <p:spPr>
          <a:xfrm>
            <a:off x="3332187" y="886221"/>
            <a:ext cx="9150178" cy="2791691"/>
          </a:xfrm>
          <a:prstGeom prst="rect">
            <a:avLst/>
          </a:prstGeom>
          <a:noFill/>
          <a:ln>
            <a:noFill/>
          </a:ln>
        </p:spPr>
      </p:pic>
      <p:sp>
        <p:nvSpPr>
          <p:cNvPr id="29" name="Google Shape;29;p26"/>
          <p:cNvSpPr txBox="1">
            <a:spLocks noGrp="1"/>
          </p:cNvSpPr>
          <p:nvPr>
            <p:ph type="body" idx="2"/>
          </p:nvPr>
        </p:nvSpPr>
        <p:spPr>
          <a:xfrm>
            <a:off x="2030833" y="4419771"/>
            <a:ext cx="6411268" cy="649357"/>
          </a:xfrm>
          <a:prstGeom prst="rect">
            <a:avLst/>
          </a:prstGeom>
          <a:noFill/>
          <a:ln>
            <a:noFill/>
          </a:ln>
        </p:spPr>
        <p:txBody>
          <a:bodyPr spcFirstLastPara="1" wrap="square" lIns="91425" tIns="45700" rIns="91425" bIns="45700" anchor="t" anchorCtr="0">
            <a:normAutofit/>
          </a:bodyPr>
          <a:lstStyle>
            <a:lvl1pPr marL="457200" lvl="0" indent="-228600" algn="l" rtl="1">
              <a:lnSpc>
                <a:spcPct val="90000"/>
              </a:lnSpc>
              <a:spcBef>
                <a:spcPts val="8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6"/>
          <p:cNvSpPr txBox="1">
            <a:spLocks noGrp="1"/>
          </p:cNvSpPr>
          <p:nvPr>
            <p:ph type="body" idx="3"/>
          </p:nvPr>
        </p:nvSpPr>
        <p:spPr>
          <a:xfrm>
            <a:off x="416891" y="6148563"/>
            <a:ext cx="5099050" cy="560533"/>
          </a:xfrm>
          <a:prstGeom prst="rect">
            <a:avLst/>
          </a:prstGeom>
          <a:noFill/>
          <a:ln>
            <a:noFill/>
          </a:ln>
        </p:spPr>
        <p:txBody>
          <a:bodyPr spcFirstLastPara="1" wrap="square" lIns="91425" tIns="45700" rIns="91425" bIns="45700" anchor="t" anchorCtr="0">
            <a:normAutofit/>
          </a:bodyPr>
          <a:lstStyle>
            <a:lvl1pPr marL="457200" lvl="0" indent="-228600" algn="l" rtl="1">
              <a:lnSpc>
                <a:spcPct val="90000"/>
              </a:lnSpc>
              <a:spcBef>
                <a:spcPts val="800"/>
              </a:spcBef>
              <a:spcAft>
                <a:spcPts val="0"/>
              </a:spcAft>
              <a:buClr>
                <a:schemeClr val="lt1"/>
              </a:buClr>
              <a:buSzPts val="2800"/>
              <a:buNone/>
              <a:defRPr>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משימה באופק">
  <p:cSld name="משימה באופק">
    <p:spTree>
      <p:nvGrpSpPr>
        <p:cNvPr id="1" name="Shape 151"/>
        <p:cNvGrpSpPr/>
        <p:nvPr/>
      </p:nvGrpSpPr>
      <p:grpSpPr>
        <a:xfrm>
          <a:off x="0" y="0"/>
          <a:ext cx="0" cy="0"/>
          <a:chOff x="0" y="0"/>
          <a:chExt cx="0" cy="0"/>
        </a:xfrm>
      </p:grpSpPr>
      <p:sp>
        <p:nvSpPr>
          <p:cNvPr id="152" name="Google Shape;152;p38"/>
          <p:cNvSpPr>
            <a:spLocks noGrp="1"/>
          </p:cNvSpPr>
          <p:nvPr>
            <p:ph type="pic" idx="2"/>
          </p:nvPr>
        </p:nvSpPr>
        <p:spPr>
          <a:xfrm>
            <a:off x="990948" y="1541766"/>
            <a:ext cx="10256245" cy="4519533"/>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grpSp>
        <p:nvGrpSpPr>
          <p:cNvPr id="153" name="Google Shape;153;p38"/>
          <p:cNvGrpSpPr/>
          <p:nvPr/>
        </p:nvGrpSpPr>
        <p:grpSpPr>
          <a:xfrm>
            <a:off x="-2381248" y="158428"/>
            <a:ext cx="14545456" cy="6541143"/>
            <a:chOff x="-2455150" y="146499"/>
            <a:chExt cx="14545456" cy="6541143"/>
          </a:xfrm>
        </p:grpSpPr>
        <p:sp>
          <p:nvSpPr>
            <p:cNvPr id="154" name="Google Shape;154;p38"/>
            <p:cNvSpPr/>
            <p:nvPr/>
          </p:nvSpPr>
          <p:spPr>
            <a:xfrm>
              <a:off x="11517522" y="146499"/>
              <a:ext cx="503306" cy="5033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55" name="Google Shape;155;p38"/>
            <p:cNvCxnSpPr/>
            <p:nvPr/>
          </p:nvCxnSpPr>
          <p:spPr>
            <a:xfrm>
              <a:off x="-2455150" y="6434480"/>
              <a:ext cx="3406917" cy="12802"/>
            </a:xfrm>
            <a:prstGeom prst="straightConnector1">
              <a:avLst/>
            </a:prstGeom>
            <a:noFill/>
            <a:ln w="38100" cap="flat" cmpd="sng">
              <a:solidFill>
                <a:srgbClr val="FFC000"/>
              </a:solidFill>
              <a:prstDash val="solid"/>
              <a:miter lim="800000"/>
              <a:headEnd type="none" w="sm" len="sm"/>
              <a:tailEnd type="none" w="sm" len="sm"/>
            </a:ln>
          </p:spPr>
        </p:cxnSp>
        <p:grpSp>
          <p:nvGrpSpPr>
            <p:cNvPr id="156" name="Google Shape;156;p38"/>
            <p:cNvGrpSpPr/>
            <p:nvPr/>
          </p:nvGrpSpPr>
          <p:grpSpPr>
            <a:xfrm rot="10800000">
              <a:off x="8177063" y="6181316"/>
              <a:ext cx="3913243" cy="506326"/>
              <a:chOff x="358720" y="6187719"/>
              <a:chExt cx="3913243" cy="506326"/>
            </a:xfrm>
          </p:grpSpPr>
          <p:cxnSp>
            <p:nvCxnSpPr>
              <p:cNvPr id="157" name="Google Shape;157;p38"/>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58" name="Google Shape;158;p38"/>
              <p:cNvSpPr/>
              <p:nvPr/>
            </p:nvSpPr>
            <p:spPr>
              <a:xfrm rot="-5400000">
                <a:off x="358720" y="6187719"/>
                <a:ext cx="506326" cy="50632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8"/>
              <p:cNvSpPr/>
              <p:nvPr/>
            </p:nvSpPr>
            <p:spPr>
              <a:xfrm>
                <a:off x="781297" y="6357132"/>
                <a:ext cx="167498" cy="16749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0" name="Google Shape;160;p38"/>
            <p:cNvSpPr/>
            <p:nvPr/>
          </p:nvSpPr>
          <p:spPr>
            <a:xfrm>
              <a:off x="11646396" y="507951"/>
              <a:ext cx="245558" cy="24555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1" name="Google Shape;161;p38"/>
          <p:cNvSpPr txBox="1">
            <a:spLocks noGrp="1"/>
          </p:cNvSpPr>
          <p:nvPr>
            <p:ph type="body" idx="1"/>
          </p:nvPr>
        </p:nvSpPr>
        <p:spPr>
          <a:xfrm>
            <a:off x="426793" y="661710"/>
            <a:ext cx="10953750" cy="687492"/>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800"/>
              </a:spcBef>
              <a:spcAft>
                <a:spcPts val="0"/>
              </a:spcAft>
              <a:buClr>
                <a:schemeClr val="dk1"/>
              </a:buClr>
              <a:buSzPts val="4800"/>
              <a:buNone/>
              <a:defRPr sz="4800"/>
            </a:lvl1pPr>
            <a:lvl2pPr marL="914400" lvl="1" indent="-533400" algn="r" rtl="1">
              <a:lnSpc>
                <a:spcPct val="90000"/>
              </a:lnSpc>
              <a:spcBef>
                <a:spcPts val="800"/>
              </a:spcBef>
              <a:spcAft>
                <a:spcPts val="0"/>
              </a:spcAft>
              <a:buClr>
                <a:schemeClr val="dk1"/>
              </a:buClr>
              <a:buSzPts val="4800"/>
              <a:buChar char="•"/>
              <a:defRPr sz="4800"/>
            </a:lvl2pPr>
            <a:lvl3pPr marL="1371600" lvl="2" indent="-533400" algn="r" rtl="1">
              <a:lnSpc>
                <a:spcPct val="90000"/>
              </a:lnSpc>
              <a:spcBef>
                <a:spcPts val="500"/>
              </a:spcBef>
              <a:spcAft>
                <a:spcPts val="0"/>
              </a:spcAft>
              <a:buClr>
                <a:schemeClr val="dk1"/>
              </a:buClr>
              <a:buSzPts val="4800"/>
              <a:buChar char="•"/>
              <a:defRPr sz="4800"/>
            </a:lvl3pPr>
            <a:lvl4pPr marL="1828800" lvl="3" indent="-533400" algn="r" rtl="1">
              <a:lnSpc>
                <a:spcPct val="90000"/>
              </a:lnSpc>
              <a:spcBef>
                <a:spcPts val="500"/>
              </a:spcBef>
              <a:spcAft>
                <a:spcPts val="0"/>
              </a:spcAft>
              <a:buClr>
                <a:schemeClr val="dk1"/>
              </a:buClr>
              <a:buSzPts val="4800"/>
              <a:buChar char="•"/>
              <a:defRPr sz="4800"/>
            </a:lvl4pPr>
            <a:lvl5pPr marL="2286000" lvl="4" indent="-533400" algn="r" rtl="1">
              <a:lnSpc>
                <a:spcPct val="90000"/>
              </a:lnSpc>
              <a:spcBef>
                <a:spcPts val="500"/>
              </a:spcBef>
              <a:spcAft>
                <a:spcPts val="0"/>
              </a:spcAft>
              <a:buClr>
                <a:schemeClr val="dk1"/>
              </a:buClr>
              <a:buSzPts val="4800"/>
              <a:buChar char="•"/>
              <a:defRPr sz="4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7312026"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dk1"/>
              </a:buClr>
              <a:buSzPts val="2800"/>
              <a:buFont typeface="Calibri"/>
              <a:buNone/>
              <a:defRPr sz="28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9"/>
          <p:cNvSpPr>
            <a:spLocks noGrp="1"/>
          </p:cNvSpPr>
          <p:nvPr>
            <p:ph type="pic" idx="2"/>
          </p:nvPr>
        </p:nvSpPr>
        <p:spPr>
          <a:xfrm>
            <a:off x="849183"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8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grpSp>
        <p:nvGrpSpPr>
          <p:cNvPr id="165" name="Google Shape;165;p39"/>
          <p:cNvGrpSpPr/>
          <p:nvPr/>
        </p:nvGrpSpPr>
        <p:grpSpPr>
          <a:xfrm>
            <a:off x="10820648" y="6288984"/>
            <a:ext cx="10328540" cy="167498"/>
            <a:chOff x="10668248" y="5893696"/>
            <a:chExt cx="10328540" cy="167498"/>
          </a:xfrm>
        </p:grpSpPr>
        <p:cxnSp>
          <p:nvCxnSpPr>
            <p:cNvPr id="166" name="Google Shape;166;p39"/>
            <p:cNvCxnSpPr/>
            <p:nvPr/>
          </p:nvCxnSpPr>
          <p:spPr>
            <a:xfrm>
              <a:off x="10751997" y="5977445"/>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67" name="Google Shape;167;p39"/>
            <p:cNvSpPr/>
            <p:nvPr/>
          </p:nvSpPr>
          <p:spPr>
            <a:xfrm>
              <a:off x="10668248" y="5893696"/>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68" name="Google Shape;168;p39"/>
          <p:cNvGrpSpPr/>
          <p:nvPr/>
        </p:nvGrpSpPr>
        <p:grpSpPr>
          <a:xfrm>
            <a:off x="358720" y="67014"/>
            <a:ext cx="3913243" cy="506326"/>
            <a:chOff x="358720" y="6187719"/>
            <a:chExt cx="3913243" cy="506326"/>
          </a:xfrm>
        </p:grpSpPr>
        <p:cxnSp>
          <p:nvCxnSpPr>
            <p:cNvPr id="169" name="Google Shape;169;p39"/>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70" name="Google Shape;170;p39"/>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39"/>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72" name="Google Shape;172;p39"/>
          <p:cNvSpPr txBox="1">
            <a:spLocks noGrp="1"/>
          </p:cNvSpPr>
          <p:nvPr>
            <p:ph type="body" idx="1"/>
          </p:nvPr>
        </p:nvSpPr>
        <p:spPr>
          <a:xfrm>
            <a:off x="7312026" y="2208855"/>
            <a:ext cx="3932237" cy="3652195"/>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800"/>
              </a:spcBef>
              <a:spcAft>
                <a:spcPts val="0"/>
              </a:spcAft>
              <a:buClr>
                <a:schemeClr val="dk1"/>
              </a:buClr>
              <a:buSzPts val="2400"/>
              <a:buNone/>
              <a:defRPr sz="24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39"/>
          <p:cNvPicPr preferRelativeResize="0"/>
          <p:nvPr/>
        </p:nvPicPr>
        <p:blipFill rotWithShape="1">
          <a:blip r:embed="rId2">
            <a:alphaModFix/>
          </a:blip>
          <a:srcRect l="95847" t="70" b="-72"/>
          <a:stretch/>
        </p:blipFill>
        <p:spPr>
          <a:xfrm>
            <a:off x="11685672" y="0"/>
            <a:ext cx="506327"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תמונה עם טקסט תחתון">
  <p:cSld name="תמונה עם טקסט תחתון">
    <p:spTree>
      <p:nvGrpSpPr>
        <p:cNvPr id="1" name="Shape 174"/>
        <p:cNvGrpSpPr/>
        <p:nvPr/>
      </p:nvGrpSpPr>
      <p:grpSpPr>
        <a:xfrm>
          <a:off x="0" y="0"/>
          <a:ext cx="0" cy="0"/>
          <a:chOff x="0" y="0"/>
          <a:chExt cx="0" cy="0"/>
        </a:xfrm>
      </p:grpSpPr>
      <p:sp>
        <p:nvSpPr>
          <p:cNvPr id="175" name="Google Shape;175;p40"/>
          <p:cNvSpPr>
            <a:spLocks noGrp="1"/>
          </p:cNvSpPr>
          <p:nvPr>
            <p:ph type="pic" idx="2"/>
          </p:nvPr>
        </p:nvSpPr>
        <p:spPr>
          <a:xfrm>
            <a:off x="1016000" y="772487"/>
            <a:ext cx="10256245" cy="4519533"/>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6" name="Google Shape;176;p40"/>
          <p:cNvSpPr txBox="1">
            <a:spLocks noGrp="1"/>
          </p:cNvSpPr>
          <p:nvPr>
            <p:ph type="ctrTitle"/>
          </p:nvPr>
        </p:nvSpPr>
        <p:spPr>
          <a:xfrm>
            <a:off x="437568" y="5543538"/>
            <a:ext cx="11418770" cy="968519"/>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800"/>
              </a:spcBef>
              <a:spcAft>
                <a:spcPts val="0"/>
              </a:spcAft>
              <a:buClr>
                <a:schemeClr val="dk1"/>
              </a:buClr>
              <a:buSzPts val="4800"/>
              <a:buFont typeface="Calibri"/>
              <a:buNone/>
              <a:defRPr sz="4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7" name="Google Shape;177;p40"/>
          <p:cNvGrpSpPr/>
          <p:nvPr/>
        </p:nvGrpSpPr>
        <p:grpSpPr>
          <a:xfrm>
            <a:off x="865046" y="356936"/>
            <a:ext cx="11022154" cy="506326"/>
            <a:chOff x="865046" y="356936"/>
            <a:chExt cx="11022154" cy="506326"/>
          </a:xfrm>
        </p:grpSpPr>
        <p:cxnSp>
          <p:nvCxnSpPr>
            <p:cNvPr id="178" name="Google Shape;178;p40"/>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79" name="Google Shape;179;p40"/>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80" name="Google Shape;180;p40"/>
          <p:cNvSpPr/>
          <p:nvPr/>
        </p:nvSpPr>
        <p:spPr>
          <a:xfrm rot="10800000">
            <a:off x="11781523" y="489498"/>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השיעור הבא יתחיל">
  <p:cSld name="1_השיעור הבא יתחיל">
    <p:spTree>
      <p:nvGrpSpPr>
        <p:cNvPr id="1" name="Shape 181"/>
        <p:cNvGrpSpPr/>
        <p:nvPr/>
      </p:nvGrpSpPr>
      <p:grpSpPr>
        <a:xfrm>
          <a:off x="0" y="0"/>
          <a:ext cx="0" cy="0"/>
          <a:chOff x="0" y="0"/>
          <a:chExt cx="0" cy="0"/>
        </a:xfrm>
      </p:grpSpPr>
      <p:sp>
        <p:nvSpPr>
          <p:cNvPr id="182" name="Google Shape;182;p41"/>
          <p:cNvSpPr/>
          <p:nvPr/>
        </p:nvSpPr>
        <p:spPr>
          <a:xfrm>
            <a:off x="1076345" y="1757556"/>
            <a:ext cx="10039311" cy="3383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83" name="Google Shape;183;p41"/>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84" name="Google Shape;184;p41"/>
          <p:cNvSpPr/>
          <p:nvPr/>
        </p:nvSpPr>
        <p:spPr>
          <a:xfrm rot="-5400000">
            <a:off x="358720" y="28549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41"/>
          <p:cNvSpPr/>
          <p:nvPr/>
        </p:nvSpPr>
        <p:spPr>
          <a:xfrm>
            <a:off x="781297" y="454909"/>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41"/>
          <p:cNvSpPr txBox="1">
            <a:spLocks noGrp="1"/>
          </p:cNvSpPr>
          <p:nvPr>
            <p:ph type="body" idx="1"/>
          </p:nvPr>
        </p:nvSpPr>
        <p:spPr>
          <a:xfrm>
            <a:off x="1837135" y="1657495"/>
            <a:ext cx="8517731" cy="3476060"/>
          </a:xfrm>
          <a:prstGeom prst="rect">
            <a:avLst/>
          </a:prstGeom>
          <a:noFill/>
          <a:ln>
            <a:noFill/>
          </a:ln>
        </p:spPr>
        <p:txBody>
          <a:bodyPr spcFirstLastPara="1" wrap="square" lIns="91425" tIns="45700" rIns="91425" bIns="45700" anchor="ctr" anchorCtr="0">
            <a:normAutofit/>
          </a:bodyPr>
          <a:lstStyle>
            <a:lvl1pPr marL="457200" lvl="0" indent="-228600" algn="r" rtl="1">
              <a:lnSpc>
                <a:spcPct val="106666"/>
              </a:lnSpc>
              <a:spcBef>
                <a:spcPts val="800"/>
              </a:spcBef>
              <a:spcAft>
                <a:spcPts val="0"/>
              </a:spcAft>
              <a:buClr>
                <a:schemeClr val="lt1"/>
              </a:buClr>
              <a:buSzPts val="7500"/>
              <a:buNone/>
              <a:defRPr sz="7500">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7" name="Google Shape;187;p41"/>
          <p:cNvCxnSpPr/>
          <p:nvPr/>
        </p:nvCxnSpPr>
        <p:spPr>
          <a:xfrm>
            <a:off x="792994" y="5506727"/>
            <a:ext cx="1385887" cy="0"/>
          </a:xfrm>
          <a:prstGeom prst="straightConnector1">
            <a:avLst/>
          </a:prstGeom>
          <a:noFill/>
          <a:ln w="38100" cap="flat" cmpd="sng">
            <a:solidFill>
              <a:srgbClr val="FFC000"/>
            </a:solidFill>
            <a:prstDash val="solid"/>
            <a:miter lim="800000"/>
            <a:headEnd type="none" w="sm" len="sm"/>
            <a:tailEnd type="none" w="sm" len="sm"/>
          </a:ln>
        </p:spPr>
      </p:cxnSp>
      <p:sp>
        <p:nvSpPr>
          <p:cNvPr id="188" name="Google Shape;188;p41"/>
          <p:cNvSpPr/>
          <p:nvPr/>
        </p:nvSpPr>
        <p:spPr>
          <a:xfrm rot="10800000">
            <a:off x="10905576" y="2286221"/>
            <a:ext cx="420158" cy="4201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89" name="Google Shape;189;p41"/>
          <p:cNvCxnSpPr/>
          <p:nvPr/>
        </p:nvCxnSpPr>
        <p:spPr>
          <a:xfrm>
            <a:off x="408495" y="6252973"/>
            <a:ext cx="2815472" cy="0"/>
          </a:xfrm>
          <a:prstGeom prst="straightConnector1">
            <a:avLst/>
          </a:prstGeom>
          <a:noFill/>
          <a:ln w="38100" cap="flat" cmpd="sng">
            <a:solidFill>
              <a:srgbClr val="FFC000"/>
            </a:solidFill>
            <a:prstDash val="solid"/>
            <a:miter lim="800000"/>
            <a:headEnd type="none" w="sm" len="sm"/>
            <a:tailEnd type="none" w="sm" len="sm"/>
          </a:ln>
        </p:spPr>
      </p:cxnSp>
      <p:cxnSp>
        <p:nvCxnSpPr>
          <p:cNvPr id="190" name="Google Shape;190;p41"/>
          <p:cNvCxnSpPr/>
          <p:nvPr/>
        </p:nvCxnSpPr>
        <p:spPr>
          <a:xfrm>
            <a:off x="-678730" y="6456415"/>
            <a:ext cx="3455367" cy="0"/>
          </a:xfrm>
          <a:prstGeom prst="straightConnector1">
            <a:avLst/>
          </a:prstGeom>
          <a:noFill/>
          <a:ln w="38100" cap="flat" cmpd="sng">
            <a:solidFill>
              <a:srgbClr val="FFC000"/>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accent1"/>
              </a:buClr>
              <a:buSzPts val="6500"/>
              <a:buFont typeface="Calibri"/>
              <a:buNone/>
              <a:defRPr sz="650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800"/>
              </a:spcBef>
              <a:spcAft>
                <a:spcPts val="0"/>
              </a:spcAft>
              <a:buClr>
                <a:schemeClr val="dk1"/>
              </a:buClr>
              <a:buSzPts val="2800"/>
              <a:buNone/>
              <a:defRPr sz="2800">
                <a:latin typeface="Calibri"/>
                <a:ea typeface="Calibri"/>
                <a:cs typeface="Calibri"/>
                <a:sym typeface="Calibri"/>
              </a:defRPr>
            </a:lvl1pPr>
            <a:lvl2pPr lvl="1" algn="ctr" rtl="1">
              <a:lnSpc>
                <a:spcPct val="90000"/>
              </a:lnSpc>
              <a:spcBef>
                <a:spcPts val="8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4" name="Google Shape;194;p42"/>
          <p:cNvCxnSpPr/>
          <p:nvPr/>
        </p:nvCxnSpPr>
        <p:spPr>
          <a:xfrm>
            <a:off x="-874997" y="6429575"/>
            <a:ext cx="4005469" cy="0"/>
          </a:xfrm>
          <a:prstGeom prst="straightConnector1">
            <a:avLst/>
          </a:prstGeom>
          <a:noFill/>
          <a:ln w="38100" cap="flat" cmpd="sng">
            <a:solidFill>
              <a:srgbClr val="FFC000"/>
            </a:solidFill>
            <a:prstDash val="solid"/>
            <a:miter lim="800000"/>
            <a:headEnd type="none" w="sm" len="sm"/>
            <a:tailEnd type="none" w="sm" len="sm"/>
          </a:ln>
        </p:spPr>
      </p:cxnSp>
      <p:grpSp>
        <p:nvGrpSpPr>
          <p:cNvPr id="195" name="Google Shape;195;p42"/>
          <p:cNvGrpSpPr/>
          <p:nvPr/>
        </p:nvGrpSpPr>
        <p:grpSpPr>
          <a:xfrm>
            <a:off x="781297" y="356936"/>
            <a:ext cx="11105903" cy="506326"/>
            <a:chOff x="781297" y="356936"/>
            <a:chExt cx="11105903" cy="506326"/>
          </a:xfrm>
        </p:grpSpPr>
        <p:cxnSp>
          <p:nvCxnSpPr>
            <p:cNvPr id="196" name="Google Shape;196;p42"/>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97" name="Google Shape;197;p42"/>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42"/>
            <p:cNvSpPr/>
            <p:nvPr/>
          </p:nvSpPr>
          <p:spPr>
            <a:xfrm>
              <a:off x="781297" y="489498"/>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99" name="Google Shape;199;p42"/>
          <p:cNvGrpSpPr/>
          <p:nvPr/>
        </p:nvGrpSpPr>
        <p:grpSpPr>
          <a:xfrm>
            <a:off x="7685986" y="6410721"/>
            <a:ext cx="4506014" cy="481337"/>
            <a:chOff x="5231876" y="2677211"/>
            <a:chExt cx="4506014" cy="481337"/>
          </a:xfrm>
        </p:grpSpPr>
        <p:sp>
          <p:nvSpPr>
            <p:cNvPr id="200" name="Google Shape;200;p42"/>
            <p:cNvSpPr/>
            <p:nvPr/>
          </p:nvSpPr>
          <p:spPr>
            <a:xfrm>
              <a:off x="5231876" y="2902420"/>
              <a:ext cx="4116884" cy="2561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42"/>
            <p:cNvSpPr/>
            <p:nvPr/>
          </p:nvSpPr>
          <p:spPr>
            <a:xfrm>
              <a:off x="5937332" y="2677211"/>
              <a:ext cx="3800558" cy="2252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p:cSld name="תמונה">
    <p:spTree>
      <p:nvGrpSpPr>
        <p:cNvPr id="1" name="Shape 202"/>
        <p:cNvGrpSpPr/>
        <p:nvPr/>
      </p:nvGrpSpPr>
      <p:grpSpPr>
        <a:xfrm>
          <a:off x="0" y="0"/>
          <a:ext cx="0" cy="0"/>
          <a:chOff x="0" y="0"/>
          <a:chExt cx="0" cy="0"/>
        </a:xfrm>
      </p:grpSpPr>
      <p:sp>
        <p:nvSpPr>
          <p:cNvPr id="203" name="Google Shape;203;p43"/>
          <p:cNvSpPr>
            <a:spLocks noGrp="1"/>
          </p:cNvSpPr>
          <p:nvPr>
            <p:ph type="pic" idx="2"/>
          </p:nvPr>
        </p:nvSpPr>
        <p:spPr>
          <a:xfrm>
            <a:off x="721035" y="901758"/>
            <a:ext cx="10586646" cy="5681719"/>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grpSp>
        <p:nvGrpSpPr>
          <p:cNvPr id="204" name="Google Shape;204;p43"/>
          <p:cNvGrpSpPr/>
          <p:nvPr/>
        </p:nvGrpSpPr>
        <p:grpSpPr>
          <a:xfrm>
            <a:off x="781297" y="356936"/>
            <a:ext cx="11105903" cy="506326"/>
            <a:chOff x="781297" y="356936"/>
            <a:chExt cx="11105903" cy="506326"/>
          </a:xfrm>
        </p:grpSpPr>
        <p:cxnSp>
          <p:nvCxnSpPr>
            <p:cNvPr id="205" name="Google Shape;205;p43"/>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206" name="Google Shape;206;p43"/>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43"/>
            <p:cNvSpPr/>
            <p:nvPr/>
          </p:nvSpPr>
          <p:spPr>
            <a:xfrm>
              <a:off x="781297" y="489498"/>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8" name="Google Shape;208;p43"/>
          <p:cNvGrpSpPr/>
          <p:nvPr/>
        </p:nvGrpSpPr>
        <p:grpSpPr>
          <a:xfrm>
            <a:off x="-8156196" y="6042094"/>
            <a:ext cx="10328540" cy="167498"/>
            <a:chOff x="10668248" y="5893696"/>
            <a:chExt cx="10328540" cy="167498"/>
          </a:xfrm>
        </p:grpSpPr>
        <p:cxnSp>
          <p:nvCxnSpPr>
            <p:cNvPr id="209" name="Google Shape;209;p43"/>
            <p:cNvCxnSpPr/>
            <p:nvPr/>
          </p:nvCxnSpPr>
          <p:spPr>
            <a:xfrm>
              <a:off x="10751997" y="5977445"/>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210" name="Google Shape;210;p43"/>
            <p:cNvSpPr/>
            <p:nvPr/>
          </p:nvSpPr>
          <p:spPr>
            <a:xfrm>
              <a:off x="10668248" y="5893696"/>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1" name="Google Shape;211;p43"/>
          <p:cNvSpPr/>
          <p:nvPr/>
        </p:nvSpPr>
        <p:spPr>
          <a:xfrm rot="10800000">
            <a:off x="11513458" y="721339"/>
            <a:ext cx="235719" cy="23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מה נלמד היום" type="obj">
  <p:cSld name="OBJECT">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accent2"/>
              </a:buClr>
              <a:buSzPts val="2800"/>
              <a:buNone/>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 name="Google Shape;34;p27"/>
          <p:cNvGrpSpPr/>
          <p:nvPr/>
        </p:nvGrpSpPr>
        <p:grpSpPr>
          <a:xfrm>
            <a:off x="358720" y="6187719"/>
            <a:ext cx="3913243" cy="506326"/>
            <a:chOff x="358720" y="6187719"/>
            <a:chExt cx="3913243" cy="506326"/>
          </a:xfrm>
        </p:grpSpPr>
        <p:cxnSp>
          <p:nvCxnSpPr>
            <p:cNvPr id="35" name="Google Shape;35;p2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36" name="Google Shape;36;p27"/>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7"/>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8" name="Google Shape;38;p27"/>
          <p:cNvGrpSpPr/>
          <p:nvPr/>
        </p:nvGrpSpPr>
        <p:grpSpPr>
          <a:xfrm rot="10800000">
            <a:off x="8177063" y="106239"/>
            <a:ext cx="3913243" cy="506326"/>
            <a:chOff x="358720" y="6187719"/>
            <a:chExt cx="3913243" cy="506326"/>
          </a:xfrm>
        </p:grpSpPr>
        <p:cxnSp>
          <p:nvCxnSpPr>
            <p:cNvPr id="39" name="Google Shape;39;p2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40" name="Google Shape;40;p27"/>
            <p:cNvSpPr/>
            <p:nvPr/>
          </p:nvSpPr>
          <p:spPr>
            <a:xfrm rot="-5400000">
              <a:off x="358720" y="6187719"/>
              <a:ext cx="506326" cy="50632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7"/>
            <p:cNvSpPr/>
            <p:nvPr/>
          </p:nvSpPr>
          <p:spPr>
            <a:xfrm>
              <a:off x="781297" y="6357132"/>
              <a:ext cx="167498" cy="16749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מה להביא לשיעור?">
  <p:cSld name="מה להביא לשיעור?">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839788" y="1741679"/>
            <a:ext cx="5157787"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6172200" y="1741679"/>
            <a:ext cx="5183188"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28"/>
          <p:cNvGrpSpPr/>
          <p:nvPr/>
        </p:nvGrpSpPr>
        <p:grpSpPr>
          <a:xfrm>
            <a:off x="902624" y="181572"/>
            <a:ext cx="11022154" cy="506326"/>
            <a:chOff x="865046" y="356936"/>
            <a:chExt cx="11022154" cy="506326"/>
          </a:xfrm>
        </p:grpSpPr>
        <p:cxnSp>
          <p:nvCxnSpPr>
            <p:cNvPr id="47" name="Google Shape;47;p28"/>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48" name="Google Shape;48;p28"/>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9" name="Google Shape;49;p28"/>
          <p:cNvSpPr/>
          <p:nvPr/>
        </p:nvSpPr>
        <p:spPr>
          <a:xfrm rot="10800000">
            <a:off x="11819101" y="314134"/>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50"/>
        <p:cNvGrpSpPr/>
        <p:nvPr/>
      </p:nvGrpSpPr>
      <p:grpSpPr>
        <a:xfrm>
          <a:off x="0" y="0"/>
          <a:ext cx="0" cy="0"/>
          <a:chOff x="0" y="0"/>
          <a:chExt cx="0" cy="0"/>
        </a:xfrm>
      </p:grpSpPr>
      <p:pic>
        <p:nvPicPr>
          <p:cNvPr id="51" name="Google Shape;51;p29"/>
          <p:cNvPicPr preferRelativeResize="0"/>
          <p:nvPr/>
        </p:nvPicPr>
        <p:blipFill rotWithShape="1">
          <a:blip r:embed="rId2">
            <a:alphaModFix/>
          </a:blip>
          <a:srcRect t="12244" b="63870"/>
          <a:stretch/>
        </p:blipFill>
        <p:spPr>
          <a:xfrm>
            <a:off x="0" y="0"/>
            <a:ext cx="12192000" cy="1638096"/>
          </a:xfrm>
          <a:prstGeom prst="rect">
            <a:avLst/>
          </a:prstGeom>
          <a:noFill/>
          <a:ln>
            <a:noFill/>
          </a:ln>
        </p:spPr>
      </p:pic>
      <p:grpSp>
        <p:nvGrpSpPr>
          <p:cNvPr id="52" name="Google Shape;52;p29"/>
          <p:cNvGrpSpPr/>
          <p:nvPr/>
        </p:nvGrpSpPr>
        <p:grpSpPr>
          <a:xfrm>
            <a:off x="358720" y="6187719"/>
            <a:ext cx="3913243" cy="506326"/>
            <a:chOff x="358720" y="6187719"/>
            <a:chExt cx="3913243" cy="506326"/>
          </a:xfrm>
        </p:grpSpPr>
        <p:cxnSp>
          <p:nvCxnSpPr>
            <p:cNvPr id="53" name="Google Shape;53;p29"/>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54" name="Google Shape;54;p29"/>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9"/>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6" name="Google Shape;56;p29"/>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rmAutofit/>
          </a:bodyPr>
          <a:lstStyle>
            <a:lvl1pPr marL="457200" lvl="0" indent="-228600" algn="ctr" rtl="1">
              <a:lnSpc>
                <a:spcPct val="90000"/>
              </a:lnSpc>
              <a:spcBef>
                <a:spcPts val="800"/>
              </a:spcBef>
              <a:spcAft>
                <a:spcPts val="0"/>
              </a:spcAft>
              <a:buClr>
                <a:schemeClr val="dk1"/>
              </a:buClr>
              <a:buSzPts val="3600"/>
              <a:buNone/>
              <a:defRPr sz="36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9"/>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כותרת ראשית">
  <p:cSld name="1_כותרת ראשית">
    <p:spTree>
      <p:nvGrpSpPr>
        <p:cNvPr id="1" name="Shape 79"/>
        <p:cNvGrpSpPr/>
        <p:nvPr/>
      </p:nvGrpSpPr>
      <p:grpSpPr>
        <a:xfrm>
          <a:off x="0" y="0"/>
          <a:ext cx="0" cy="0"/>
          <a:chOff x="0" y="0"/>
          <a:chExt cx="0" cy="0"/>
        </a:xfrm>
      </p:grpSpPr>
      <p:pic>
        <p:nvPicPr>
          <p:cNvPr id="80" name="Google Shape;80;p32"/>
          <p:cNvPicPr preferRelativeResize="0"/>
          <p:nvPr/>
        </p:nvPicPr>
        <p:blipFill rotWithShape="1">
          <a:blip r:embed="rId2">
            <a:alphaModFix amt="54000"/>
          </a:blip>
          <a:srcRect/>
          <a:stretch/>
        </p:blipFill>
        <p:spPr>
          <a:xfrm>
            <a:off x="-7354566" y="2026507"/>
            <a:ext cx="5045676" cy="5028913"/>
          </a:xfrm>
          <a:prstGeom prst="rect">
            <a:avLst/>
          </a:prstGeom>
          <a:noFill/>
          <a:ln>
            <a:noFill/>
          </a:ln>
        </p:spPr>
      </p:pic>
      <p:pic>
        <p:nvPicPr>
          <p:cNvPr id="81" name="Google Shape;81;p32"/>
          <p:cNvPicPr preferRelativeResize="0"/>
          <p:nvPr/>
        </p:nvPicPr>
        <p:blipFill rotWithShape="1">
          <a:blip r:embed="rId2">
            <a:alphaModFix amt="54000"/>
          </a:blip>
          <a:srcRect/>
          <a:stretch/>
        </p:blipFill>
        <p:spPr>
          <a:xfrm>
            <a:off x="12947248" y="-3969273"/>
            <a:ext cx="5045676" cy="5028913"/>
          </a:xfrm>
          <a:prstGeom prst="rect">
            <a:avLst/>
          </a:prstGeom>
          <a:noFill/>
          <a:ln>
            <a:noFill/>
          </a:ln>
        </p:spPr>
      </p:pic>
      <p:pic>
        <p:nvPicPr>
          <p:cNvPr id="82" name="Google Shape;82;p32"/>
          <p:cNvPicPr preferRelativeResize="0"/>
          <p:nvPr/>
        </p:nvPicPr>
        <p:blipFill rotWithShape="1">
          <a:blip r:embed="rId3">
            <a:alphaModFix/>
          </a:blip>
          <a:srcRect/>
          <a:stretch/>
        </p:blipFill>
        <p:spPr>
          <a:xfrm>
            <a:off x="0" y="0"/>
            <a:ext cx="12192000" cy="6858000"/>
          </a:xfrm>
          <a:prstGeom prst="rect">
            <a:avLst/>
          </a:prstGeom>
          <a:noFill/>
          <a:ln>
            <a:noFill/>
          </a:ln>
        </p:spPr>
      </p:pic>
      <p:cxnSp>
        <p:nvCxnSpPr>
          <p:cNvPr id="83" name="Google Shape;83;p32"/>
          <p:cNvCxnSpPr/>
          <p:nvPr/>
        </p:nvCxnSpPr>
        <p:spPr>
          <a:xfrm>
            <a:off x="7156173" y="1639956"/>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84" name="Google Shape;84;p32"/>
          <p:cNvSpPr/>
          <p:nvPr/>
        </p:nvSpPr>
        <p:spPr>
          <a:xfrm rot="-5400000">
            <a:off x="7721222" y="1537008"/>
            <a:ext cx="205896" cy="2058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85" name="Google Shape;85;p32"/>
          <p:cNvCxnSpPr/>
          <p:nvPr/>
        </p:nvCxnSpPr>
        <p:spPr>
          <a:xfrm>
            <a:off x="4093266" y="4984979"/>
            <a:ext cx="4005469" cy="0"/>
          </a:xfrm>
          <a:prstGeom prst="straightConnector1">
            <a:avLst/>
          </a:prstGeom>
          <a:noFill/>
          <a:ln w="38100" cap="flat" cmpd="sng">
            <a:solidFill>
              <a:srgbClr val="FFC000"/>
            </a:solidFill>
            <a:prstDash val="solid"/>
            <a:miter lim="800000"/>
            <a:headEnd type="none" w="sm" len="sm"/>
            <a:tailEnd type="none" w="sm" len="sm"/>
          </a:ln>
        </p:spPr>
      </p:cxnSp>
      <p:cxnSp>
        <p:nvCxnSpPr>
          <p:cNvPr id="86" name="Google Shape;86;p32"/>
          <p:cNvCxnSpPr/>
          <p:nvPr/>
        </p:nvCxnSpPr>
        <p:spPr>
          <a:xfrm>
            <a:off x="4093266" y="2035982"/>
            <a:ext cx="4005469" cy="0"/>
          </a:xfrm>
          <a:prstGeom prst="straightConnector1">
            <a:avLst/>
          </a:prstGeom>
          <a:noFill/>
          <a:ln w="38100" cap="flat" cmpd="sng">
            <a:solidFill>
              <a:srgbClr val="FFC000"/>
            </a:solidFill>
            <a:prstDash val="solid"/>
            <a:miter lim="800000"/>
            <a:headEnd type="none" w="sm" len="sm"/>
            <a:tailEnd type="none" w="sm" len="sm"/>
          </a:ln>
        </p:spPr>
      </p:cxnSp>
      <p:grpSp>
        <p:nvGrpSpPr>
          <p:cNvPr id="87" name="Google Shape;87;p32"/>
          <p:cNvGrpSpPr/>
          <p:nvPr/>
        </p:nvGrpSpPr>
        <p:grpSpPr>
          <a:xfrm>
            <a:off x="-110840" y="110839"/>
            <a:ext cx="1530097" cy="1525930"/>
            <a:chOff x="8374611" y="4283110"/>
            <a:chExt cx="2300578" cy="2294314"/>
          </a:xfrm>
        </p:grpSpPr>
        <p:pic>
          <p:nvPicPr>
            <p:cNvPr id="88" name="Google Shape;88;p32"/>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89" name="Google Shape;89;p32"/>
            <p:cNvSpPr/>
            <p:nvPr/>
          </p:nvSpPr>
          <p:spPr>
            <a:xfrm>
              <a:off x="8374611" y="5883287"/>
              <a:ext cx="2300578" cy="694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משרד החינוך</a:t>
              </a:r>
              <a:endParaRPr/>
            </a:p>
          </p:txBody>
        </p:sp>
      </p:grpSp>
      <p:sp>
        <p:nvSpPr>
          <p:cNvPr id="90" name="Google Shape;90;p32"/>
          <p:cNvSpPr txBox="1"/>
          <p:nvPr/>
        </p:nvSpPr>
        <p:spPr>
          <a:xfrm>
            <a:off x="2210656" y="2447258"/>
            <a:ext cx="7770689" cy="1963485"/>
          </a:xfrm>
          <a:prstGeom prst="rect">
            <a:avLst/>
          </a:prstGeom>
          <a:solidFill>
            <a:schemeClr val="accent1"/>
          </a:solidFill>
          <a:ln>
            <a:noFill/>
          </a:ln>
        </p:spPr>
        <p:txBody>
          <a:bodyPr spcFirstLastPara="1" wrap="square" lIns="251975" tIns="251975" rIns="251975" bIns="251975" anchor="ctr" anchorCtr="0">
            <a:spAutoFit/>
          </a:bodyPr>
          <a:lstStyle/>
          <a:p>
            <a:pPr marL="0" marR="0" lvl="0" indent="0" algn="ctr" rtl="1">
              <a:lnSpc>
                <a:spcPct val="90909"/>
              </a:lnSpc>
              <a:spcBef>
                <a:spcPts val="0"/>
              </a:spcBef>
              <a:spcAft>
                <a:spcPts val="0"/>
              </a:spcAft>
              <a:buNone/>
            </a:pPr>
            <a:r>
              <a:rPr lang="x-none" sz="6600" b="0" i="0" u="none" strike="noStrike" cap="none">
                <a:solidFill>
                  <a:schemeClr val="lt1"/>
                </a:solidFill>
                <a:latin typeface="Calibri"/>
                <a:ea typeface="Calibri"/>
                <a:cs typeface="Calibri"/>
                <a:sym typeface="Calibri"/>
              </a:rPr>
              <a:t>תודה שצפיתם בשידור</a:t>
            </a:r>
            <a:endParaRPr/>
          </a:p>
          <a:p>
            <a:pPr marL="0" marR="0" lvl="0" indent="0" algn="ctr" rtl="1">
              <a:lnSpc>
                <a:spcPct val="187500"/>
              </a:lnSpc>
              <a:spcBef>
                <a:spcPts val="0"/>
              </a:spcBef>
              <a:spcAft>
                <a:spcPts val="0"/>
              </a:spcAft>
              <a:buNone/>
            </a:pPr>
            <a:r>
              <a:rPr lang="x-none" sz="3200" b="0" i="0" u="none" strike="noStrike" cap="none">
                <a:solidFill>
                  <a:schemeClr val="lt1"/>
                </a:solidFill>
                <a:latin typeface="Calibri"/>
                <a:ea typeface="Calibri"/>
                <a:cs typeface="Calibri"/>
                <a:sym typeface="Calibri"/>
              </a:rPr>
              <a:t>הופק עבור משרד החינוך ע״י מטח</a:t>
            </a:r>
            <a:endParaRPr sz="3200" b="0" i="0" u="none" strike="noStrike" cap="none">
              <a:solidFill>
                <a:schemeClr val="lt1"/>
              </a:solidFill>
              <a:latin typeface="Calibri"/>
              <a:ea typeface="Calibri"/>
              <a:cs typeface="Calibri"/>
              <a:sym typeface="Calibri"/>
            </a:endParaRPr>
          </a:p>
        </p:txBody>
      </p:sp>
      <p:sp>
        <p:nvSpPr>
          <p:cNvPr id="91" name="Google Shape;91;p32"/>
          <p:cNvSpPr/>
          <p:nvPr/>
        </p:nvSpPr>
        <p:spPr>
          <a:xfrm>
            <a:off x="6692900" y="4828833"/>
            <a:ext cx="342900" cy="34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32"/>
          <p:cNvSpPr/>
          <p:nvPr/>
        </p:nvSpPr>
        <p:spPr>
          <a:xfrm>
            <a:off x="2431342" y="2371058"/>
            <a:ext cx="152400" cy="15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32"/>
          <p:cNvSpPr/>
          <p:nvPr/>
        </p:nvSpPr>
        <p:spPr>
          <a:xfrm>
            <a:off x="9905144" y="4005877"/>
            <a:ext cx="152400" cy="152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32"/>
          <p:cNvSpPr txBox="1"/>
          <p:nvPr/>
        </p:nvSpPr>
        <p:spPr>
          <a:xfrm>
            <a:off x="3870376" y="6424726"/>
            <a:ext cx="4451248"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1500" b="0" i="0" u="none" strike="noStrike" cap="none">
                <a:solidFill>
                  <a:schemeClr val="lt1"/>
                </a:solidFill>
                <a:latin typeface="Arial"/>
                <a:ea typeface="Arial"/>
                <a:cs typeface="Arial"/>
                <a:sym typeface="Arial"/>
              </a:rPr>
              <a:t>shutterstock/com איורים: </a:t>
            </a:r>
            <a:endParaRPr sz="1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השיעור הבא יתחיל">
  <p:cSld name="2_השיעור הבא יתחיל">
    <p:spTree>
      <p:nvGrpSpPr>
        <p:cNvPr id="1" name="Shape 95"/>
        <p:cNvGrpSpPr/>
        <p:nvPr/>
      </p:nvGrpSpPr>
      <p:grpSpPr>
        <a:xfrm>
          <a:off x="0" y="0"/>
          <a:ext cx="0" cy="0"/>
          <a:chOff x="0" y="0"/>
          <a:chExt cx="0" cy="0"/>
        </a:xfrm>
      </p:grpSpPr>
      <p:pic>
        <p:nvPicPr>
          <p:cNvPr id="96" name="Google Shape;96;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33"/>
          <p:cNvSpPr/>
          <p:nvPr/>
        </p:nvSpPr>
        <p:spPr>
          <a:xfrm>
            <a:off x="3337577" y="646574"/>
            <a:ext cx="5473303" cy="547330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33"/>
          <p:cNvSpPr/>
          <p:nvPr/>
        </p:nvSpPr>
        <p:spPr>
          <a:xfrm>
            <a:off x="2953941" y="3446401"/>
            <a:ext cx="6284118" cy="123988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 name="Google Shape;99;p33"/>
          <p:cNvGrpSpPr/>
          <p:nvPr/>
        </p:nvGrpSpPr>
        <p:grpSpPr>
          <a:xfrm>
            <a:off x="9287641" y="5672000"/>
            <a:ext cx="3913243" cy="506326"/>
            <a:chOff x="358720" y="285496"/>
            <a:chExt cx="3913243" cy="506326"/>
          </a:xfrm>
        </p:grpSpPr>
        <p:cxnSp>
          <p:nvCxnSpPr>
            <p:cNvPr id="100" name="Google Shape;100;p33"/>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01" name="Google Shape;101;p33"/>
            <p:cNvSpPr/>
            <p:nvPr/>
          </p:nvSpPr>
          <p:spPr>
            <a:xfrm rot="-5400000">
              <a:off x="358720" y="28549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3"/>
            <p:cNvSpPr/>
            <p:nvPr/>
          </p:nvSpPr>
          <p:spPr>
            <a:xfrm>
              <a:off x="781297" y="454909"/>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3" name="Google Shape;103;p33"/>
          <p:cNvSpPr txBox="1">
            <a:spLocks noGrp="1"/>
          </p:cNvSpPr>
          <p:nvPr>
            <p:ph type="body" idx="1"/>
          </p:nvPr>
        </p:nvSpPr>
        <p:spPr>
          <a:xfrm>
            <a:off x="3819674" y="1776004"/>
            <a:ext cx="4552652" cy="2202291"/>
          </a:xfrm>
          <a:prstGeom prst="rect">
            <a:avLst/>
          </a:prstGeom>
          <a:noFill/>
          <a:ln>
            <a:noFill/>
          </a:ln>
        </p:spPr>
        <p:txBody>
          <a:bodyPr spcFirstLastPara="1" wrap="square" lIns="91425" tIns="45700" rIns="91425" bIns="45700" anchor="t" anchorCtr="0">
            <a:normAutofit/>
          </a:bodyPr>
          <a:lstStyle>
            <a:lvl1pPr marL="457200" lvl="0" indent="-228600" algn="ctr" rtl="1">
              <a:lnSpc>
                <a:spcPct val="83333"/>
              </a:lnSpc>
              <a:spcBef>
                <a:spcPts val="800"/>
              </a:spcBef>
              <a:spcAft>
                <a:spcPts val="0"/>
              </a:spcAft>
              <a:buClr>
                <a:schemeClr val="lt1"/>
              </a:buClr>
              <a:buSzPts val="6000"/>
              <a:buNone/>
              <a:defRPr sz="6000">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4" name="Google Shape;104;p33"/>
          <p:cNvCxnSpPr/>
          <p:nvPr/>
        </p:nvCxnSpPr>
        <p:spPr>
          <a:xfrm>
            <a:off x="2377053" y="6178326"/>
            <a:ext cx="1385887" cy="0"/>
          </a:xfrm>
          <a:prstGeom prst="straightConnector1">
            <a:avLst/>
          </a:prstGeom>
          <a:noFill/>
          <a:ln w="38100" cap="flat" cmpd="sng">
            <a:solidFill>
              <a:srgbClr val="FFC000"/>
            </a:solidFill>
            <a:prstDash val="solid"/>
            <a:miter lim="800000"/>
            <a:headEnd type="none" w="sm" len="sm"/>
            <a:tailEnd type="none" w="sm" len="sm"/>
          </a:ln>
        </p:spPr>
      </p:cxnSp>
      <p:grpSp>
        <p:nvGrpSpPr>
          <p:cNvPr id="105" name="Google Shape;105;p33"/>
          <p:cNvGrpSpPr/>
          <p:nvPr/>
        </p:nvGrpSpPr>
        <p:grpSpPr>
          <a:xfrm rot="10800000">
            <a:off x="11482153" y="140248"/>
            <a:ext cx="602703" cy="577326"/>
            <a:chOff x="781297" y="5586292"/>
            <a:chExt cx="602703" cy="577326"/>
          </a:xfrm>
        </p:grpSpPr>
        <p:sp>
          <p:nvSpPr>
            <p:cNvPr id="106" name="Google Shape;106;p33"/>
            <p:cNvSpPr/>
            <p:nvPr/>
          </p:nvSpPr>
          <p:spPr>
            <a:xfrm rot="-5400000">
              <a:off x="781297" y="5657292"/>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3"/>
            <p:cNvSpPr/>
            <p:nvPr/>
          </p:nvSpPr>
          <p:spPr>
            <a:xfrm>
              <a:off x="1216502" y="558629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108" name="Google Shape;108;p33"/>
          <p:cNvCxnSpPr/>
          <p:nvPr/>
        </p:nvCxnSpPr>
        <p:spPr>
          <a:xfrm>
            <a:off x="-678730" y="6456415"/>
            <a:ext cx="3455367" cy="0"/>
          </a:xfrm>
          <a:prstGeom prst="straightConnector1">
            <a:avLst/>
          </a:prstGeom>
          <a:noFill/>
          <a:ln w="38100" cap="flat" cmpd="sng">
            <a:solidFill>
              <a:srgbClr val="FFC000"/>
            </a:solidFill>
            <a:prstDash val="solid"/>
            <a:miter lim="800000"/>
            <a:headEnd type="none" w="sm" len="sm"/>
            <a:tailEnd type="none" w="sm" len="sm"/>
          </a:ln>
        </p:spPr>
      </p:cxnSp>
      <p:sp>
        <p:nvSpPr>
          <p:cNvPr id="109" name="Google Shape;109;p33"/>
          <p:cNvSpPr txBox="1">
            <a:spLocks noGrp="1"/>
          </p:cNvSpPr>
          <p:nvPr>
            <p:ph type="body" idx="2"/>
          </p:nvPr>
        </p:nvSpPr>
        <p:spPr>
          <a:xfrm>
            <a:off x="3764756" y="3704674"/>
            <a:ext cx="4662487" cy="819517"/>
          </a:xfrm>
          <a:prstGeom prst="rect">
            <a:avLst/>
          </a:prstGeom>
          <a:noFill/>
          <a:ln>
            <a:noFill/>
          </a:ln>
        </p:spPr>
        <p:txBody>
          <a:bodyPr spcFirstLastPara="1" wrap="square" lIns="91425" tIns="45700" rIns="91425" bIns="45700" anchor="b" anchorCtr="0">
            <a:noAutofit/>
          </a:bodyPr>
          <a:lstStyle>
            <a:lvl1pPr marL="457200" lvl="0" indent="-228600" algn="ctr" rtl="1">
              <a:lnSpc>
                <a:spcPct val="90000"/>
              </a:lnSpc>
              <a:spcBef>
                <a:spcPts val="800"/>
              </a:spcBef>
              <a:spcAft>
                <a:spcPts val="0"/>
              </a:spcAft>
              <a:buClr>
                <a:schemeClr val="lt1"/>
              </a:buClr>
              <a:buSzPts val="5400"/>
              <a:buNone/>
              <a:defRPr sz="540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0" name="Google Shape;110;p33"/>
          <p:cNvGrpSpPr/>
          <p:nvPr/>
        </p:nvGrpSpPr>
        <p:grpSpPr>
          <a:xfrm>
            <a:off x="-110840" y="110839"/>
            <a:ext cx="1530097" cy="1525930"/>
            <a:chOff x="8374611" y="4283110"/>
            <a:chExt cx="2300578" cy="2294314"/>
          </a:xfrm>
        </p:grpSpPr>
        <p:pic>
          <p:nvPicPr>
            <p:cNvPr id="111" name="Google Shape;111;p33"/>
            <p:cNvPicPr preferRelativeResize="0"/>
            <p:nvPr/>
          </p:nvPicPr>
          <p:blipFill rotWithShape="1">
            <a:blip r:embed="rId3">
              <a:alphaModFix/>
            </a:blip>
            <a:srcRect l="62938"/>
            <a:stretch/>
          </p:blipFill>
          <p:spPr>
            <a:xfrm>
              <a:off x="8873684" y="4283110"/>
              <a:ext cx="1227785" cy="1519621"/>
            </a:xfrm>
            <a:prstGeom prst="rect">
              <a:avLst/>
            </a:prstGeom>
            <a:noFill/>
            <a:ln>
              <a:noFill/>
            </a:ln>
          </p:spPr>
        </p:pic>
        <p:sp>
          <p:nvSpPr>
            <p:cNvPr id="112" name="Google Shape;112;p33"/>
            <p:cNvSpPr/>
            <p:nvPr/>
          </p:nvSpPr>
          <p:spPr>
            <a:xfrm>
              <a:off x="8374611" y="5883287"/>
              <a:ext cx="2300578" cy="694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משרד החינוך</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מצגת מלאה בתרגול" type="twoTxTwoObj">
  <p:cSld name="TWO_OBJECTS_WITH_TEXT">
    <p:spTree>
      <p:nvGrpSpPr>
        <p:cNvPr id="1" name="Shape 113"/>
        <p:cNvGrpSpPr/>
        <p:nvPr/>
      </p:nvGrpSpPr>
      <p:grpSpPr>
        <a:xfrm>
          <a:off x="0" y="0"/>
          <a:ext cx="0" cy="0"/>
          <a:chOff x="0" y="0"/>
          <a:chExt cx="0" cy="0"/>
        </a:xfrm>
      </p:grpSpPr>
      <p:sp>
        <p:nvSpPr>
          <p:cNvPr id="114" name="Google Shape;114;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800"/>
              </a:spcBef>
              <a:spcAft>
                <a:spcPts val="0"/>
              </a:spcAft>
              <a:buClr>
                <a:schemeClr val="dk1"/>
              </a:buClr>
              <a:buSzPts val="2800"/>
              <a:buNone/>
              <a:defRPr sz="2800" b="1">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800"/>
              </a:spcBef>
              <a:spcAft>
                <a:spcPts val="0"/>
              </a:spcAft>
              <a:buClr>
                <a:schemeClr val="dk1"/>
              </a:buClr>
              <a:buSzPts val="2800"/>
              <a:buNone/>
              <a:defRPr sz="2800" b="1">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9" name="Google Shape;119;p34"/>
          <p:cNvGrpSpPr/>
          <p:nvPr/>
        </p:nvGrpSpPr>
        <p:grpSpPr>
          <a:xfrm>
            <a:off x="902624" y="181572"/>
            <a:ext cx="11022154" cy="506326"/>
            <a:chOff x="865046" y="356936"/>
            <a:chExt cx="11022154" cy="506326"/>
          </a:xfrm>
        </p:grpSpPr>
        <p:cxnSp>
          <p:nvCxnSpPr>
            <p:cNvPr id="120" name="Google Shape;120;p34"/>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21" name="Google Shape;121;p34"/>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2" name="Google Shape;122;p34"/>
          <p:cNvSpPr/>
          <p:nvPr/>
        </p:nvSpPr>
        <p:spPr>
          <a:xfrm rot="10800000">
            <a:off x="11819101" y="314134"/>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תרגול">
  <p:cSld name="1_תרגול">
    <p:spTree>
      <p:nvGrpSpPr>
        <p:cNvPr id="1" name="Shape 132"/>
        <p:cNvGrpSpPr/>
        <p:nvPr/>
      </p:nvGrpSpPr>
      <p:grpSpPr>
        <a:xfrm>
          <a:off x="0" y="0"/>
          <a:ext cx="0" cy="0"/>
          <a:chOff x="0" y="0"/>
          <a:chExt cx="0" cy="0"/>
        </a:xfrm>
      </p:grpSpPr>
      <p:cxnSp>
        <p:nvCxnSpPr>
          <p:cNvPr id="133" name="Google Shape;133;p36"/>
          <p:cNvCxnSpPr/>
          <p:nvPr/>
        </p:nvCxnSpPr>
        <p:spPr>
          <a:xfrm>
            <a:off x="9092667" y="352323"/>
            <a:ext cx="3406917" cy="12802"/>
          </a:xfrm>
          <a:prstGeom prst="straightConnector1">
            <a:avLst/>
          </a:prstGeom>
          <a:noFill/>
          <a:ln w="38100" cap="flat" cmpd="sng">
            <a:solidFill>
              <a:srgbClr val="FFC000"/>
            </a:solidFill>
            <a:prstDash val="solid"/>
            <a:miter lim="800000"/>
            <a:headEnd type="none" w="sm" len="sm"/>
            <a:tailEnd type="none" w="sm" len="sm"/>
          </a:ln>
        </p:spPr>
      </p:cxnSp>
      <p:grpSp>
        <p:nvGrpSpPr>
          <p:cNvPr id="134" name="Google Shape;134;p36"/>
          <p:cNvGrpSpPr/>
          <p:nvPr/>
        </p:nvGrpSpPr>
        <p:grpSpPr>
          <a:xfrm>
            <a:off x="358720" y="6187719"/>
            <a:ext cx="3913243" cy="506326"/>
            <a:chOff x="358720" y="6187719"/>
            <a:chExt cx="3913243" cy="506326"/>
          </a:xfrm>
        </p:grpSpPr>
        <p:cxnSp>
          <p:nvCxnSpPr>
            <p:cNvPr id="135" name="Google Shape;135;p36"/>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36" name="Google Shape;136;p36"/>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6"/>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38" name="Google Shape;1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6"/>
          <p:cNvSpPr txBox="1">
            <a:spLocks noGrp="1"/>
          </p:cNvSpPr>
          <p:nvPr>
            <p:ph type="body" idx="2"/>
          </p:nvPr>
        </p:nvSpPr>
        <p:spPr>
          <a:xfrm>
            <a:off x="6275754" y="1825625"/>
            <a:ext cx="5078046"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סיכום">
  <p:cSld name="סיכום">
    <p:spTree>
      <p:nvGrpSpPr>
        <p:cNvPr id="1" name="Shape 141"/>
        <p:cNvGrpSpPr/>
        <p:nvPr/>
      </p:nvGrpSpPr>
      <p:grpSpPr>
        <a:xfrm>
          <a:off x="0" y="0"/>
          <a:ext cx="0" cy="0"/>
          <a:chOff x="0" y="0"/>
          <a:chExt cx="0" cy="0"/>
        </a:xfrm>
      </p:grpSpPr>
      <p:grpSp>
        <p:nvGrpSpPr>
          <p:cNvPr id="142" name="Google Shape;142;p37"/>
          <p:cNvGrpSpPr/>
          <p:nvPr/>
        </p:nvGrpSpPr>
        <p:grpSpPr>
          <a:xfrm>
            <a:off x="358720" y="6187719"/>
            <a:ext cx="3913243" cy="506326"/>
            <a:chOff x="358720" y="6187719"/>
            <a:chExt cx="3913243" cy="506326"/>
          </a:xfrm>
        </p:grpSpPr>
        <p:cxnSp>
          <p:nvCxnSpPr>
            <p:cNvPr id="143" name="Google Shape;143;p3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44" name="Google Shape;144;p37"/>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37"/>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6" name="Google Shape;146;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8" name="Google Shape;148;p37"/>
          <p:cNvPicPr preferRelativeResize="0"/>
          <p:nvPr/>
        </p:nvPicPr>
        <p:blipFill rotWithShape="1">
          <a:blip r:embed="rId2">
            <a:alphaModFix/>
          </a:blip>
          <a:srcRect t="45139" b="30974"/>
          <a:stretch/>
        </p:blipFill>
        <p:spPr>
          <a:xfrm>
            <a:off x="0" y="0"/>
            <a:ext cx="12192000" cy="1638096"/>
          </a:xfrm>
          <a:prstGeom prst="rect">
            <a:avLst/>
          </a:prstGeom>
          <a:noFill/>
          <a:ln>
            <a:noFill/>
          </a:ln>
        </p:spPr>
      </p:pic>
      <p:sp>
        <p:nvSpPr>
          <p:cNvPr id="149" name="Google Shape;149;p37"/>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7"/>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80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90000"/>
              </a:lnSpc>
              <a:spcBef>
                <a:spcPts val="8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19.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body" idx="1"/>
          </p:nvPr>
        </p:nvSpPr>
        <p:spPr>
          <a:xfrm>
            <a:off x="2565199" y="3025258"/>
            <a:ext cx="7816850" cy="1067468"/>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6000"/>
              <a:buNone/>
            </a:pPr>
            <a:r>
              <a:rPr lang="x-none" dirty="0"/>
              <a:t>שיעור</a:t>
            </a:r>
            <a:r>
              <a:rPr lang="he-IL" dirty="0"/>
              <a:t> עברית </a:t>
            </a:r>
            <a:r>
              <a:rPr lang="x-none" dirty="0"/>
              <a:t>לכיתה </a:t>
            </a:r>
            <a:r>
              <a:rPr lang="he-IL" dirty="0"/>
              <a:t>ד'</a:t>
            </a:r>
            <a:endParaRPr dirty="0"/>
          </a:p>
          <a:p>
            <a:pPr marL="0" lvl="0" indent="0" algn="r" rtl="1">
              <a:lnSpc>
                <a:spcPct val="90000"/>
              </a:lnSpc>
              <a:spcBef>
                <a:spcPts val="800"/>
              </a:spcBef>
              <a:spcAft>
                <a:spcPts val="0"/>
              </a:spcAft>
              <a:buClr>
                <a:schemeClr val="lt1"/>
              </a:buClr>
              <a:buSzPts val="6000"/>
              <a:buNone/>
            </a:pPr>
            <a:endParaRPr dirty="0"/>
          </a:p>
        </p:txBody>
      </p:sp>
      <p:sp>
        <p:nvSpPr>
          <p:cNvPr id="239" name="Google Shape;239;p5"/>
          <p:cNvSpPr txBox="1">
            <a:spLocks noGrp="1"/>
          </p:cNvSpPr>
          <p:nvPr>
            <p:ph type="body" idx="2"/>
          </p:nvPr>
        </p:nvSpPr>
        <p:spPr>
          <a:xfrm>
            <a:off x="-391886" y="4423794"/>
            <a:ext cx="8597900" cy="922093"/>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lt1"/>
              </a:buClr>
              <a:buSzPts val="3200"/>
              <a:buNone/>
            </a:pPr>
            <a:r>
              <a:rPr lang="x-none" dirty="0"/>
              <a:t>נושא השיעור: </a:t>
            </a:r>
            <a:r>
              <a:rPr lang="he-IL" dirty="0"/>
              <a:t>מיהי </a:t>
            </a:r>
            <a:r>
              <a:rPr lang="he-IL" dirty="0" err="1"/>
              <a:t>אינבררה</a:t>
            </a:r>
            <a:r>
              <a:rPr lang="he-IL" dirty="0"/>
              <a:t>? קוסמת היא או מכשפה?</a:t>
            </a:r>
            <a:endParaRPr dirty="0"/>
          </a:p>
        </p:txBody>
      </p:sp>
      <p:sp>
        <p:nvSpPr>
          <p:cNvPr id="240" name="Google Shape;240;p5"/>
          <p:cNvSpPr txBox="1">
            <a:spLocks noGrp="1"/>
          </p:cNvSpPr>
          <p:nvPr>
            <p:ph type="body" idx="3"/>
          </p:nvPr>
        </p:nvSpPr>
        <p:spPr>
          <a:xfrm>
            <a:off x="710805" y="6333428"/>
            <a:ext cx="11363629" cy="560533"/>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2800"/>
              <a:buNone/>
            </a:pPr>
            <a:r>
              <a:rPr lang="he-IL" sz="2400" dirty="0"/>
              <a:t>מבוסס על דגם </a:t>
            </a:r>
            <a:r>
              <a:rPr lang="he-IL" sz="2400" dirty="0" smtClean="0"/>
              <a:t>הוראה: "מיהי </a:t>
            </a:r>
            <a:r>
              <a:rPr lang="he-IL" sz="2400" dirty="0" err="1" smtClean="0"/>
              <a:t>אינבררה</a:t>
            </a:r>
            <a:r>
              <a:rPr lang="he-IL" sz="2400" dirty="0" smtClean="0"/>
              <a:t>" האגף לתכנון ולפיתוח תכניות לימודים</a:t>
            </a:r>
            <a:endParaRPr sz="2400" dirty="0"/>
          </a:p>
        </p:txBody>
      </p:sp>
      <p:pic>
        <p:nvPicPr>
          <p:cNvPr id="241" name="Google Shape;241;p5"/>
          <p:cNvPicPr preferRelativeResize="0"/>
          <p:nvPr/>
        </p:nvPicPr>
        <p:blipFill rotWithShape="1">
          <a:blip r:embed="rId3">
            <a:alphaModFix/>
          </a:blip>
          <a:srcRect/>
          <a:stretch/>
        </p:blipFill>
        <p:spPr>
          <a:xfrm rot="-2705291">
            <a:off x="3733675" y="632278"/>
            <a:ext cx="658648" cy="2212383"/>
          </a:xfrm>
          <a:prstGeom prst="rect">
            <a:avLst/>
          </a:prstGeom>
          <a:noFill/>
          <a:ln>
            <a:noFill/>
          </a:ln>
        </p:spPr>
      </p:pic>
      <p:sp>
        <p:nvSpPr>
          <p:cNvPr id="242" name="Google Shape;242;p5"/>
          <p:cNvSpPr txBox="1"/>
          <p:nvPr/>
        </p:nvSpPr>
        <p:spPr>
          <a:xfrm>
            <a:off x="2662155" y="5079028"/>
            <a:ext cx="5543859" cy="652050"/>
          </a:xfrm>
          <a:prstGeom prst="rect">
            <a:avLst/>
          </a:prstGeom>
          <a:noFill/>
          <a:ln>
            <a:noFill/>
          </a:ln>
        </p:spPr>
        <p:txBody>
          <a:bodyPr spcFirstLastPara="1" wrap="square" lIns="91425" tIns="45700" rIns="91425" bIns="45700" anchor="t" anchorCtr="0">
            <a:normAutofit/>
          </a:bodyPr>
          <a:lstStyle/>
          <a:p>
            <a:pPr marL="0" marR="0" lvl="0" indent="0" algn="r" rtl="1">
              <a:lnSpc>
                <a:spcPct val="90000"/>
              </a:lnSpc>
              <a:spcBef>
                <a:spcPts val="0"/>
              </a:spcBef>
              <a:spcAft>
                <a:spcPts val="0"/>
              </a:spcAft>
              <a:buClr>
                <a:schemeClr val="lt1"/>
              </a:buClr>
              <a:buSzPts val="3200"/>
              <a:buFont typeface="Calibri"/>
              <a:buNone/>
            </a:pPr>
            <a:r>
              <a:rPr lang="x-none" sz="3200" b="0" i="0" u="none" strike="noStrike" cap="none" dirty="0">
                <a:solidFill>
                  <a:schemeClr val="lt1"/>
                </a:solidFill>
                <a:latin typeface="Calibri"/>
                <a:ea typeface="Calibri"/>
                <a:cs typeface="Calibri"/>
                <a:sym typeface="Calibri"/>
              </a:rPr>
              <a:t>עם המורה: </a:t>
            </a:r>
            <a:r>
              <a:rPr lang="he-IL" sz="3200" b="0" i="0" u="none" strike="noStrike" cap="none" dirty="0">
                <a:solidFill>
                  <a:schemeClr val="lt1"/>
                </a:solidFill>
                <a:latin typeface="Calibri"/>
                <a:ea typeface="Calibri"/>
                <a:cs typeface="Calibri"/>
                <a:sym typeface="Calibri"/>
              </a:rPr>
              <a:t>סיגי שם טוב</a:t>
            </a:r>
            <a:endParaRPr sz="3200" b="0" i="0" u="none" strike="noStrike" cap="none" dirty="0">
              <a:solidFill>
                <a:schemeClr val="lt1"/>
              </a:solidFill>
              <a:latin typeface="Calibri"/>
              <a:ea typeface="Calibri"/>
              <a:cs typeface="Calibri"/>
              <a:sym typeface="Calibri"/>
            </a:endParaRPr>
          </a:p>
        </p:txBody>
      </p:sp>
      <p:sp>
        <p:nvSpPr>
          <p:cNvPr id="8" name="תיבת טקסט 7">
            <a:extLst>
              <a:ext uri="{FF2B5EF4-FFF2-40B4-BE49-F238E27FC236}">
                <a16:creationId xmlns:a16="http://schemas.microsoft.com/office/drawing/2014/main" id="{3BD3DD19-B66A-42E5-ADAA-CF0214152324}"/>
              </a:ext>
            </a:extLst>
          </p:cNvPr>
          <p:cNvSpPr txBox="1"/>
          <p:nvPr/>
        </p:nvSpPr>
        <p:spPr>
          <a:xfrm>
            <a:off x="1669211" y="5470984"/>
            <a:ext cx="6536803" cy="584775"/>
          </a:xfrm>
          <a:prstGeom prst="rect">
            <a:avLst/>
          </a:prstGeom>
          <a:noFill/>
        </p:spPr>
        <p:txBody>
          <a:bodyPr wrap="square" rtlCol="1">
            <a:spAutoFit/>
          </a:bodyPr>
          <a:lstStyle/>
          <a:p>
            <a:pPr algn="r"/>
            <a:r>
              <a:rPr lang="he-IL" sz="3200" dirty="0">
                <a:solidFill>
                  <a:schemeClr val="bg1"/>
                </a:solidFill>
                <a:latin typeface="Calibri" panose="020F0502020204030204" pitchFamily="34" charset="0"/>
                <a:cs typeface="Calibri" panose="020F0502020204030204" pitchFamily="34" charset="0"/>
              </a:rPr>
              <a:t>פיתוח השיעור: לימור </a:t>
            </a:r>
            <a:r>
              <a:rPr lang="he-IL" sz="3200" dirty="0" err="1">
                <a:solidFill>
                  <a:schemeClr val="bg1"/>
                </a:solidFill>
                <a:latin typeface="Calibri" panose="020F0502020204030204" pitchFamily="34" charset="0"/>
                <a:cs typeface="Calibri" panose="020F0502020204030204" pitchFamily="34" charset="0"/>
              </a:rPr>
              <a:t>לויט</a:t>
            </a:r>
            <a:r>
              <a:rPr lang="he-IL" sz="3200" dirty="0">
                <a:solidFill>
                  <a:schemeClr val="bg1"/>
                </a:solidFill>
                <a:latin typeface="Calibri" panose="020F0502020204030204" pitchFamily="34" charset="0"/>
                <a:cs typeface="Calibri" panose="020F0502020204030204" pitchFamily="34" charset="0"/>
              </a:rPr>
              <a:t>, סיגי שם טוב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C792497-55A3-44FE-AD9C-A242E65D9529}"/>
              </a:ext>
            </a:extLst>
          </p:cNvPr>
          <p:cNvSpPr/>
          <p:nvPr/>
        </p:nvSpPr>
        <p:spPr>
          <a:xfrm>
            <a:off x="3089248" y="1642454"/>
            <a:ext cx="8676166" cy="4524315"/>
          </a:xfrm>
          <a:prstGeom prst="rect">
            <a:avLst/>
          </a:prstGeom>
        </p:spPr>
        <p:txBody>
          <a:bodyPr wrap="square">
            <a:spAutoFit/>
          </a:bodyPr>
          <a:lstStyle/>
          <a:p>
            <a:pPr algn="r" rtl="1">
              <a:lnSpc>
                <a:spcPct val="150000"/>
              </a:lnSpc>
            </a:pPr>
            <a:r>
              <a:rPr lang="he-IL" sz="2400" dirty="0">
                <a:latin typeface="Calibri" panose="020F0502020204030204" pitchFamily="34" charset="0"/>
                <a:cs typeface="Calibri" panose="020F0502020204030204" pitchFamily="34" charset="0"/>
              </a:rPr>
              <a:t>"חֲבָל שֶׁאֵינִי יָכוֹל לִדְחוֹת אֶת נְסִיעָתִי, לָכֵן אָעוּץ לָכֶם עֵצָה. אִם תִּקְרֶה לָכֶם</a:t>
            </a:r>
          </a:p>
          <a:p>
            <a:pPr algn="r" rtl="1">
              <a:lnSpc>
                <a:spcPct val="150000"/>
              </a:lnSpc>
            </a:pPr>
            <a:r>
              <a:rPr lang="he-IL" sz="2400" dirty="0">
                <a:latin typeface="Calibri" panose="020F0502020204030204" pitchFamily="34" charset="0"/>
                <a:cs typeface="Calibri" panose="020F0502020204030204" pitchFamily="34" charset="0"/>
              </a:rPr>
              <a:t>בַּיַּעַר תַּקָּלָה כָּלְשֶׁהִי בְּעֵת הֵעָדְרִי וְלֹא תֵּדְעוּ אֵיךְ לְהִתְגַּבֵּר עָלֵיהָ בְּכוֹחוֹת עַצְמְכֶם, קִרְאוּ לְעֶזְרָה אֶת </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אֲנִי בָּטוּחַ כִּי הִיא </a:t>
            </a:r>
            <a:r>
              <a:rPr lang="he-IL" sz="2400" dirty="0" err="1">
                <a:latin typeface="Calibri" panose="020F0502020204030204" pitchFamily="34" charset="0"/>
                <a:cs typeface="Calibri" panose="020F0502020204030204" pitchFamily="34" charset="0"/>
              </a:rPr>
              <a:t>תַּעֲזֹר</a:t>
            </a:r>
            <a:r>
              <a:rPr lang="he-IL" sz="2400" dirty="0">
                <a:latin typeface="Calibri" panose="020F0502020204030204" pitchFamily="34" charset="0"/>
                <a:cs typeface="Calibri" panose="020F0502020204030204" pitchFamily="34" charset="0"/>
              </a:rPr>
              <a:t> לָכֶם".</a:t>
            </a:r>
          </a:p>
          <a:p>
            <a:pPr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תָּמַהּ הַבֵּן הָאֶחָד, "אֵיזֶה מִין שֵׁם הוּא זֶה?"</a:t>
            </a:r>
          </a:p>
          <a:p>
            <a:pPr algn="r" rtl="1">
              <a:lnSpc>
                <a:spcPct val="150000"/>
              </a:lnSpc>
            </a:pPr>
            <a:r>
              <a:rPr lang="he-IL" sz="2400" dirty="0">
                <a:latin typeface="Calibri" panose="020F0502020204030204" pitchFamily="34" charset="0"/>
                <a:cs typeface="Calibri" panose="020F0502020204030204" pitchFamily="34" charset="0"/>
              </a:rPr>
              <a:t>"הַאִם </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גָּרָה עַל יַד הַיַּעַר?" שָׁאַל הַשֵּׁנִי.</a:t>
            </a:r>
          </a:p>
          <a:p>
            <a:pPr algn="r" rtl="1">
              <a:lnSpc>
                <a:spcPct val="150000"/>
              </a:lnSpc>
            </a:pPr>
            <a:r>
              <a:rPr lang="he-IL" sz="2400" dirty="0">
                <a:latin typeface="Calibri" panose="020F0502020204030204" pitchFamily="34" charset="0"/>
                <a:cs typeface="Calibri" panose="020F0502020204030204" pitchFamily="34" charset="0"/>
              </a:rPr>
              <a:t>"הַאִם הִיא קוֹסֶמֶת? חַיָּה? וְאוּלַי, חָלִילָה, מְכַשֵּׁפָה?" תָּמְהוּ הַשְּׁנַיִם.</a:t>
            </a:r>
          </a:p>
          <a:p>
            <a:pPr algn="r" rtl="1">
              <a:lnSpc>
                <a:spcPct val="150000"/>
              </a:lnSpc>
            </a:pPr>
            <a:r>
              <a:rPr lang="he-IL" sz="2400" dirty="0">
                <a:latin typeface="Calibri" panose="020F0502020204030204" pitchFamily="34" charset="0"/>
                <a:cs typeface="Calibri" panose="020F0502020204030204" pitchFamily="34" charset="0"/>
              </a:rPr>
              <a:t>"אַל תִּדְאֲגוּ. תִּרְאוּ כִּי בְּעֶזְרָתָהּ תַּצְלִיחוּ לְהִתְגַּבֵּר עַל כָּל צָרָה וּבְעָיָה. </a:t>
            </a:r>
          </a:p>
          <a:p>
            <a:pPr algn="r" rtl="1">
              <a:lnSpc>
                <a:spcPct val="150000"/>
              </a:lnSpc>
            </a:pPr>
            <a:r>
              <a:rPr lang="he-IL" sz="2400" dirty="0">
                <a:latin typeface="Calibri" panose="020F0502020204030204" pitchFamily="34" charset="0"/>
                <a:cs typeface="Calibri" panose="020F0502020204030204" pitchFamily="34" charset="0"/>
              </a:rPr>
              <a:t>וּלְאַחַר שֶׁתִּזְדַּקְּקוּ לְעֶזְרָתָהּ תֵּדְעוּ מַהִי וּמִיהִי".</a:t>
            </a:r>
          </a:p>
        </p:txBody>
      </p:sp>
      <p:sp>
        <p:nvSpPr>
          <p:cNvPr id="13" name="בועת מחשבה: ענן 12">
            <a:extLst>
              <a:ext uri="{FF2B5EF4-FFF2-40B4-BE49-F238E27FC236}">
                <a16:creationId xmlns:a16="http://schemas.microsoft.com/office/drawing/2014/main" id="{60563C29-22F8-4BB5-8AF1-EEF06BC9BE5F}"/>
              </a:ext>
            </a:extLst>
          </p:cNvPr>
          <p:cNvSpPr/>
          <p:nvPr/>
        </p:nvSpPr>
        <p:spPr>
          <a:xfrm>
            <a:off x="156506" y="2683365"/>
            <a:ext cx="2533908" cy="1713375"/>
          </a:xfrm>
          <a:prstGeom prst="cloudCallout">
            <a:avLst>
              <a:gd name="adj1" fmla="val -217"/>
              <a:gd name="adj2" fmla="val 61757"/>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4" name="Picture 14" descr="Puzzled boy - Royalty-free Child stock vector">
            <a:extLst>
              <a:ext uri="{FF2B5EF4-FFF2-40B4-BE49-F238E27FC236}">
                <a16:creationId xmlns:a16="http://schemas.microsoft.com/office/drawing/2014/main" id="{71A86B2E-B88D-4831-BFC5-E347F1DF0C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35657" y="4693454"/>
            <a:ext cx="556744" cy="17428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Autofit/>
          </a:bodyPr>
          <a:lstStyle/>
          <a:p>
            <a:pPr lvl="0" algn="ctr">
              <a:spcBef>
                <a:spcPts val="0"/>
              </a:spcBef>
            </a:pPr>
            <a:r>
              <a:rPr lang="he-IL" sz="4000" dirty="0"/>
              <a:t>מִיהִי אֵינְבְּרֵרָה? קוֹסֶמֶת הִיא אוֹ מְכַשֵּׁפָה? </a:t>
            </a:r>
            <a:endParaRPr sz="4000" dirty="0"/>
          </a:p>
        </p:txBody>
      </p:sp>
    </p:spTree>
    <p:extLst>
      <p:ext uri="{BB962C8B-B14F-4D97-AF65-F5344CB8AC3E}">
        <p14:creationId xmlns:p14="http://schemas.microsoft.com/office/powerpoint/2010/main" val="2978830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C792497-55A3-44FE-AD9C-A242E65D9529}"/>
              </a:ext>
            </a:extLst>
          </p:cNvPr>
          <p:cNvSpPr/>
          <p:nvPr/>
        </p:nvSpPr>
        <p:spPr>
          <a:xfrm>
            <a:off x="4212076" y="1642454"/>
            <a:ext cx="7553337" cy="3785652"/>
          </a:xfrm>
          <a:prstGeom prst="rect">
            <a:avLst/>
          </a:prstGeom>
        </p:spPr>
        <p:txBody>
          <a:bodyPr wrap="square">
            <a:spAutoFit/>
          </a:bodyPr>
          <a:lstStyle/>
          <a:p>
            <a:pPr algn="r" rtl="1">
              <a:lnSpc>
                <a:spcPct val="150000"/>
              </a:lnSpc>
            </a:pPr>
            <a:r>
              <a:rPr lang="he-IL" sz="2000" dirty="0">
                <a:latin typeface="Calibri" panose="020F0502020204030204" pitchFamily="34" charset="0"/>
                <a:cs typeface="Calibri" panose="020F0502020204030204" pitchFamily="34" charset="0"/>
              </a:rPr>
              <a:t>"חֲבָל שֶׁאֵינִי יָכוֹל לִדְחוֹת אֶת נְסִיעָתִי, לָכֵן אָעוּץ לָכֶם עֵצָה. אִם תִּקְרֶה לָכֶם</a:t>
            </a:r>
          </a:p>
          <a:p>
            <a:pPr algn="r" rtl="1">
              <a:lnSpc>
                <a:spcPct val="150000"/>
              </a:lnSpc>
            </a:pPr>
            <a:r>
              <a:rPr lang="he-IL" sz="2000" dirty="0">
                <a:latin typeface="Calibri" panose="020F0502020204030204" pitchFamily="34" charset="0"/>
                <a:cs typeface="Calibri" panose="020F0502020204030204" pitchFamily="34" charset="0"/>
              </a:rPr>
              <a:t>בַּיַּעַר תַּקָּלָה כָּלְשֶׁהִי בְּעֵת הֵעָדְרִי וְלֹא תֵּדְעוּ אֵיךְ לְהִתְגַּבֵּר עָלֵיהָ בְּכוֹחוֹת עַצְמְכֶם, קִרְאוּ לְעֶזְרָה אֶת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אֲנִי בָּטוּחַ כִּי הִיא </a:t>
            </a:r>
            <a:r>
              <a:rPr lang="he-IL" sz="2000" dirty="0" err="1">
                <a:latin typeface="Calibri" panose="020F0502020204030204" pitchFamily="34" charset="0"/>
                <a:cs typeface="Calibri" panose="020F0502020204030204" pitchFamily="34" charset="0"/>
              </a:rPr>
              <a:t>תַּעֲזֹר</a:t>
            </a:r>
            <a:r>
              <a:rPr lang="he-IL" sz="2000" dirty="0">
                <a:latin typeface="Calibri" panose="020F0502020204030204" pitchFamily="34" charset="0"/>
                <a:cs typeface="Calibri" panose="020F0502020204030204" pitchFamily="34" charset="0"/>
              </a:rPr>
              <a:t> לָכֶם".</a:t>
            </a:r>
          </a:p>
          <a:p>
            <a:pPr algn="r" rtl="1">
              <a:lnSpc>
                <a:spcPct val="150000"/>
              </a:lnSpc>
            </a:pPr>
            <a:r>
              <a:rPr lang="he-IL" sz="2000" dirty="0">
                <a:latin typeface="Calibri" panose="020F0502020204030204" pitchFamily="34" charset="0"/>
                <a:cs typeface="Calibri" panose="020F0502020204030204" pitchFamily="34" charset="0"/>
              </a:rPr>
              <a:t>"</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תָּמַהּ הַבֵּן הָאֶחָד, "אֵיזֶה מִין שֵׁם הוּא זֶה?"</a:t>
            </a:r>
          </a:p>
          <a:p>
            <a:pPr algn="r" rtl="1">
              <a:lnSpc>
                <a:spcPct val="150000"/>
              </a:lnSpc>
            </a:pPr>
            <a:r>
              <a:rPr lang="he-IL" sz="2000" dirty="0">
                <a:latin typeface="Calibri" panose="020F0502020204030204" pitchFamily="34" charset="0"/>
                <a:cs typeface="Calibri" panose="020F0502020204030204" pitchFamily="34" charset="0"/>
              </a:rPr>
              <a:t>"הַאִם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גָּרָה עַל יַד הַיַּעַר?" שָׁאַל הַשֵּׁנִי.</a:t>
            </a:r>
          </a:p>
          <a:p>
            <a:pPr algn="r" rtl="1">
              <a:lnSpc>
                <a:spcPct val="150000"/>
              </a:lnSpc>
            </a:pPr>
            <a:r>
              <a:rPr lang="he-IL" sz="2000" dirty="0">
                <a:latin typeface="Calibri" panose="020F0502020204030204" pitchFamily="34" charset="0"/>
                <a:cs typeface="Calibri" panose="020F0502020204030204" pitchFamily="34" charset="0"/>
              </a:rPr>
              <a:t>"הַאִם הִיא קוֹסֶמֶת? חַיָּה? וְאוּלַי, חָלִילָה, מְכַשֵּׁפָה?" תָּמְהוּ הַשְּׁנַיִם.</a:t>
            </a:r>
          </a:p>
          <a:p>
            <a:pPr algn="r" rtl="1">
              <a:lnSpc>
                <a:spcPct val="150000"/>
              </a:lnSpc>
            </a:pPr>
            <a:r>
              <a:rPr lang="he-IL" sz="2000" dirty="0">
                <a:latin typeface="Calibri" panose="020F0502020204030204" pitchFamily="34" charset="0"/>
                <a:cs typeface="Calibri" panose="020F0502020204030204" pitchFamily="34" charset="0"/>
              </a:rPr>
              <a:t>"אַל תִּדְאֲגוּ. תִּרְאוּ כִּי בְּעֶזְרָתָהּ תַּצְלִיחוּ לְהִתְגַּבֵּר עַל כָּל צָרָה וּבְעָיָה. </a:t>
            </a:r>
          </a:p>
          <a:p>
            <a:pPr algn="r" rtl="1">
              <a:lnSpc>
                <a:spcPct val="150000"/>
              </a:lnSpc>
            </a:pPr>
            <a:r>
              <a:rPr lang="he-IL" sz="2000" dirty="0">
                <a:latin typeface="Calibri" panose="020F0502020204030204" pitchFamily="34" charset="0"/>
                <a:cs typeface="Calibri" panose="020F0502020204030204" pitchFamily="34" charset="0"/>
              </a:rPr>
              <a:t>וּלְאַחַר שֶׁתִּזְדַּקְּקוּ לְעֶזְרָתָהּ תֵּדְעוּ מַהִי וּמִיהִי".</a:t>
            </a:r>
          </a:p>
        </p:txBody>
      </p:sp>
      <p:pic>
        <p:nvPicPr>
          <p:cNvPr id="14" name="Picture 14" descr="Puzzled boy - Royalty-free Child stock vector">
            <a:extLst>
              <a:ext uri="{FF2B5EF4-FFF2-40B4-BE49-F238E27FC236}">
                <a16:creationId xmlns:a16="http://schemas.microsoft.com/office/drawing/2014/main" id="{71A86B2E-B88D-4831-BFC5-E347F1DF0CD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524091" y="4698047"/>
            <a:ext cx="556744" cy="1742850"/>
          </a:xfrm>
          <a:prstGeom prst="rect">
            <a:avLst/>
          </a:prstGeom>
          <a:noFill/>
          <a:extLst>
            <a:ext uri="{909E8E84-426E-40DD-AFC4-6F175D3DCCD1}">
              <a14:hiddenFill xmlns:a14="http://schemas.microsoft.com/office/drawing/2010/main">
                <a:solidFill>
                  <a:srgbClr val="FFFFFF"/>
                </a:solidFill>
              </a14:hiddenFill>
            </a:ext>
          </a:extLst>
        </p:spPr>
      </p:pic>
      <p:sp>
        <p:nvSpPr>
          <p:cNvPr id="13" name="בועת מחשבה: ענן 12">
            <a:extLst>
              <a:ext uri="{FF2B5EF4-FFF2-40B4-BE49-F238E27FC236}">
                <a16:creationId xmlns:a16="http://schemas.microsoft.com/office/drawing/2014/main" id="{60563C29-22F8-4BB5-8AF1-EEF06BC9BE5F}"/>
              </a:ext>
            </a:extLst>
          </p:cNvPr>
          <p:cNvSpPr/>
          <p:nvPr/>
        </p:nvSpPr>
        <p:spPr>
          <a:xfrm>
            <a:off x="1879944" y="3269952"/>
            <a:ext cx="2533908" cy="1428095"/>
          </a:xfrm>
          <a:prstGeom prst="cloudCallout">
            <a:avLst>
              <a:gd name="adj1" fmla="val -13570"/>
              <a:gd name="adj2" fmla="val 55968"/>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sp>
        <p:nvSpPr>
          <p:cNvPr id="6"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Autofit/>
          </a:bodyPr>
          <a:lstStyle/>
          <a:p>
            <a:pPr lvl="0" algn="ctr">
              <a:spcBef>
                <a:spcPts val="0"/>
              </a:spcBef>
            </a:pPr>
            <a:r>
              <a:rPr lang="he-IL" sz="4000" dirty="0"/>
              <a:t>מִיהִי אֵינְבְּרֵרָה? קוֹסֶמֶת הִיא אוֹ מְכַשֵּׁפָה? </a:t>
            </a:r>
            <a:endParaRPr sz="4000" dirty="0"/>
          </a:p>
        </p:txBody>
      </p:sp>
      <p:sp>
        <p:nvSpPr>
          <p:cNvPr id="7" name="TextBox 6"/>
          <p:cNvSpPr txBox="1"/>
          <p:nvPr/>
        </p:nvSpPr>
        <p:spPr>
          <a:xfrm>
            <a:off x="1392849" y="2746732"/>
            <a:ext cx="3021003" cy="461665"/>
          </a:xfrm>
          <a:prstGeom prst="rect">
            <a:avLst/>
          </a:prstGeom>
          <a:noFill/>
        </p:spPr>
        <p:txBody>
          <a:bodyPr wrap="square" rtlCol="0">
            <a:spAutoFit/>
          </a:bodyPr>
          <a:lstStyle/>
          <a:p>
            <a:pPr algn="ctr" rtl="1"/>
            <a:r>
              <a:rPr lang="he-IL" sz="2400" b="1" dirty="0">
                <a:solidFill>
                  <a:schemeClr val="tx1"/>
                </a:solidFill>
                <a:latin typeface="Calibri" panose="020F0502020204030204" pitchFamily="34" charset="0"/>
                <a:ea typeface="+mn-ea"/>
                <a:cs typeface="Calibri" panose="020F0502020204030204" pitchFamily="34" charset="0"/>
              </a:rPr>
              <a:t>כתבו במחברת</a:t>
            </a:r>
            <a:endParaRPr lang="en-US" sz="1050" dirty="0"/>
          </a:p>
        </p:txBody>
      </p:sp>
      <p:pic>
        <p:nvPicPr>
          <p:cNvPr id="8" name="0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4360" y="742204"/>
            <a:ext cx="1796978" cy="640922"/>
          </a:xfrm>
          <a:prstGeom prst="rect">
            <a:avLst/>
          </a:prstGeom>
        </p:spPr>
      </p:pic>
    </p:spTree>
    <p:extLst>
      <p:ext uri="{BB962C8B-B14F-4D97-AF65-F5344CB8AC3E}">
        <p14:creationId xmlns:p14="http://schemas.microsoft.com/office/powerpoint/2010/main" val="6515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C792497-55A3-44FE-AD9C-A242E65D9529}"/>
              </a:ext>
            </a:extLst>
          </p:cNvPr>
          <p:cNvSpPr/>
          <p:nvPr/>
        </p:nvSpPr>
        <p:spPr>
          <a:xfrm>
            <a:off x="2801566" y="1642454"/>
            <a:ext cx="8963848" cy="3970318"/>
          </a:xfrm>
          <a:prstGeom prst="rect">
            <a:avLst/>
          </a:prstGeom>
        </p:spPr>
        <p:txBody>
          <a:bodyPr wrap="square">
            <a:spAutoFit/>
          </a:bodyPr>
          <a:lstStyle/>
          <a:p>
            <a:pPr algn="r" rtl="1">
              <a:lnSpc>
                <a:spcPct val="150000"/>
              </a:lnSpc>
            </a:pPr>
            <a:r>
              <a:rPr lang="he-IL" sz="2000" dirty="0">
                <a:latin typeface="Calibri" panose="020F0502020204030204" pitchFamily="34" charset="0"/>
                <a:cs typeface="Calibri" panose="020F0502020204030204" pitchFamily="34" charset="0"/>
              </a:rPr>
              <a:t>"חֲבָל שֶׁאֵינִי יָכוֹל לִדְחוֹת אֶת נְסִיעָתִי. לָכֵן אָעוּץ לָכֶם עֵצָה. אִם תִּקְרֶה לָכֶם</a:t>
            </a:r>
          </a:p>
          <a:p>
            <a:pPr algn="r" rtl="1">
              <a:lnSpc>
                <a:spcPct val="150000"/>
              </a:lnSpc>
            </a:pPr>
            <a:r>
              <a:rPr lang="he-IL" sz="2000" dirty="0">
                <a:latin typeface="Calibri" panose="020F0502020204030204" pitchFamily="34" charset="0"/>
                <a:cs typeface="Calibri" panose="020F0502020204030204" pitchFamily="34" charset="0"/>
              </a:rPr>
              <a:t>ביער תְּקָלָה כָּלְשֶׁהִּי בְּעֵת הֶעְדֵּרִי וְלֹא תֵּדְעוּ אֵיךְ לְהִתְגַּבֵּר עָלֵיהָ בְּכוֹחוֹת עַצְמְכֶם</a:t>
            </a:r>
          </a:p>
          <a:p>
            <a:pPr algn="r" rtl="1">
              <a:lnSpc>
                <a:spcPct val="150000"/>
              </a:lnSpc>
            </a:pPr>
            <a:r>
              <a:rPr lang="he-IL" sz="2000" dirty="0">
                <a:latin typeface="Calibri" panose="020F0502020204030204" pitchFamily="34" charset="0"/>
                <a:cs typeface="Calibri" panose="020F0502020204030204" pitchFamily="34" charset="0"/>
              </a:rPr>
              <a:t>- קִרְאוּ לְעֶזְרָה אֶת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אֲנִי בָּטוּחַ כִּי </a:t>
            </a:r>
            <a:r>
              <a:rPr lang="he-IL" sz="2800" dirty="0">
                <a:latin typeface="Calibri" panose="020F0502020204030204" pitchFamily="34" charset="0"/>
                <a:cs typeface="Calibri" panose="020F0502020204030204" pitchFamily="34" charset="0"/>
              </a:rPr>
              <a:t>הִיא</a:t>
            </a:r>
            <a:r>
              <a:rPr lang="he-IL" sz="2000" dirty="0">
                <a:latin typeface="Calibri" panose="020F0502020204030204" pitchFamily="34" charset="0"/>
                <a:cs typeface="Calibri" panose="020F0502020204030204" pitchFamily="34" charset="0"/>
              </a:rPr>
              <a:t> </a:t>
            </a:r>
            <a:r>
              <a:rPr lang="he-IL" sz="2000" dirty="0" err="1">
                <a:latin typeface="Calibri" panose="020F0502020204030204" pitchFamily="34" charset="0"/>
                <a:cs typeface="Calibri" panose="020F0502020204030204" pitchFamily="34" charset="0"/>
              </a:rPr>
              <a:t>תַּעֲזֹר</a:t>
            </a:r>
            <a:r>
              <a:rPr lang="he-IL" sz="2000" dirty="0">
                <a:latin typeface="Calibri" panose="020F0502020204030204" pitchFamily="34" charset="0"/>
                <a:cs typeface="Calibri" panose="020F0502020204030204" pitchFamily="34" charset="0"/>
              </a:rPr>
              <a:t> לָכֶם."</a:t>
            </a:r>
          </a:p>
          <a:p>
            <a:pPr algn="r" rtl="1">
              <a:lnSpc>
                <a:spcPct val="150000"/>
              </a:lnSpc>
            </a:pPr>
            <a:r>
              <a:rPr lang="he-IL" sz="2000" dirty="0">
                <a:latin typeface="Calibri" panose="020F0502020204030204" pitchFamily="34" charset="0"/>
                <a:cs typeface="Calibri" panose="020F0502020204030204" pitchFamily="34" charset="0"/>
              </a:rPr>
              <a:t>"</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תָּמַהּ הַבֵּן הָאֶחָד, "אֵיזֶה מִין שֵׁם הוּא זֶה?"</a:t>
            </a:r>
          </a:p>
          <a:p>
            <a:pPr algn="r" rtl="1">
              <a:lnSpc>
                <a:spcPct val="150000"/>
              </a:lnSpc>
            </a:pPr>
            <a:r>
              <a:rPr lang="he-IL" sz="2000" dirty="0">
                <a:latin typeface="Calibri" panose="020F0502020204030204" pitchFamily="34" charset="0"/>
                <a:cs typeface="Calibri" panose="020F0502020204030204" pitchFamily="34" charset="0"/>
              </a:rPr>
              <a:t>"הַאִם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גָּרָה עַל יַד הַיַּעַר?" שָׁאַל הַשֵּׁנִי.</a:t>
            </a:r>
          </a:p>
          <a:p>
            <a:pPr algn="r" rtl="1">
              <a:lnSpc>
                <a:spcPct val="150000"/>
              </a:lnSpc>
            </a:pPr>
            <a:r>
              <a:rPr lang="he-IL" sz="2000" dirty="0">
                <a:latin typeface="Calibri" panose="020F0502020204030204" pitchFamily="34" charset="0"/>
                <a:cs typeface="Calibri" panose="020F0502020204030204" pitchFamily="34" charset="0"/>
              </a:rPr>
              <a:t>"הַאִם הִיא קוֹסֶמֶת? חַיָּה? וְאוּלַי, חָלִילָה, מְכַשֵּׁפָה?" תָּמְהוּ הַשְּׁנַיִם.</a:t>
            </a:r>
          </a:p>
          <a:p>
            <a:pPr algn="r" rtl="1">
              <a:lnSpc>
                <a:spcPct val="150000"/>
              </a:lnSpc>
            </a:pPr>
            <a:r>
              <a:rPr lang="he-IL" sz="2000" dirty="0">
                <a:latin typeface="Calibri" panose="020F0502020204030204" pitchFamily="34" charset="0"/>
                <a:cs typeface="Calibri" panose="020F0502020204030204" pitchFamily="34" charset="0"/>
              </a:rPr>
              <a:t>"אַל תִּדְאֲגוּ. תִּרְאוּ, כִּי בְּעֶזְרָתָהּ תַּצְלִיחוּ לְהִתְגַּבֵּר עַל כָּל צָרָה וּבְעָיָה. </a:t>
            </a:r>
          </a:p>
          <a:p>
            <a:pPr algn="r" rtl="1">
              <a:lnSpc>
                <a:spcPct val="150000"/>
              </a:lnSpc>
            </a:pPr>
            <a:r>
              <a:rPr lang="he-IL" sz="2000" dirty="0">
                <a:latin typeface="Calibri" panose="020F0502020204030204" pitchFamily="34" charset="0"/>
                <a:cs typeface="Calibri" panose="020F0502020204030204" pitchFamily="34" charset="0"/>
              </a:rPr>
              <a:t>וּלְאַחַר שתִּזְדַּקְּקוּ לְעֶזְרָתָהּ תֵּדְעוּ מַהִי וּמִיהִי. "</a:t>
            </a:r>
          </a:p>
        </p:txBody>
      </p:sp>
      <p:sp>
        <p:nvSpPr>
          <p:cNvPr id="13" name="בועת מחשבה: ענן 12">
            <a:extLst>
              <a:ext uri="{FF2B5EF4-FFF2-40B4-BE49-F238E27FC236}">
                <a16:creationId xmlns:a16="http://schemas.microsoft.com/office/drawing/2014/main" id="{60563C29-22F8-4BB5-8AF1-EEF06BC9BE5F}"/>
              </a:ext>
            </a:extLst>
          </p:cNvPr>
          <p:cNvSpPr/>
          <p:nvPr/>
        </p:nvSpPr>
        <p:spPr>
          <a:xfrm>
            <a:off x="426586" y="3329133"/>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4" name="Picture 14" descr="Puzzled boy - Royalty-free Child stock vector">
            <a:extLst>
              <a:ext uri="{FF2B5EF4-FFF2-40B4-BE49-F238E27FC236}">
                <a16:creationId xmlns:a16="http://schemas.microsoft.com/office/drawing/2014/main" id="{71A86B2E-B88D-4831-BFC5-E347F1DF0C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90353" y="4759847"/>
            <a:ext cx="556744" cy="174285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Autofit/>
          </a:bodyPr>
          <a:lstStyle/>
          <a:p>
            <a:pPr lvl="0" algn="ctr">
              <a:spcBef>
                <a:spcPts val="0"/>
              </a:spcBef>
            </a:pPr>
            <a:r>
              <a:rPr lang="he-IL" sz="4000" dirty="0"/>
              <a:t>מִיהִי אֵינְבְּרֵרָה? קוֹסֶמֶת הִיא אוֹ מְכַשֵּׁפָה?      </a:t>
            </a:r>
            <a:endParaRPr sz="4000" dirty="0"/>
          </a:p>
        </p:txBody>
      </p:sp>
    </p:spTree>
    <p:extLst>
      <p:ext uri="{BB962C8B-B14F-4D97-AF65-F5344CB8AC3E}">
        <p14:creationId xmlns:p14="http://schemas.microsoft.com/office/powerpoint/2010/main" val="4225943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C792497-55A3-44FE-AD9C-A242E65D9529}"/>
              </a:ext>
            </a:extLst>
          </p:cNvPr>
          <p:cNvSpPr/>
          <p:nvPr/>
        </p:nvSpPr>
        <p:spPr>
          <a:xfrm>
            <a:off x="2801566" y="1642454"/>
            <a:ext cx="8963848" cy="3970318"/>
          </a:xfrm>
          <a:prstGeom prst="rect">
            <a:avLst/>
          </a:prstGeom>
        </p:spPr>
        <p:txBody>
          <a:bodyPr wrap="square">
            <a:spAutoFit/>
          </a:bodyPr>
          <a:lstStyle/>
          <a:p>
            <a:pPr algn="r" rtl="1">
              <a:lnSpc>
                <a:spcPct val="150000"/>
              </a:lnSpc>
            </a:pPr>
            <a:r>
              <a:rPr lang="he-IL" sz="2000" dirty="0">
                <a:latin typeface="Calibri" panose="020F0502020204030204" pitchFamily="34" charset="0"/>
                <a:cs typeface="Calibri" panose="020F0502020204030204" pitchFamily="34" charset="0"/>
              </a:rPr>
              <a:t>"חֲבָל שֶׁאֵינִי יָכוֹל לִדְחוֹת אֶת נְסִיעָתִי. לָכֵן אָעוּץ לָכֶם עֵצָה. אִם תִּקְרֶה לָכֶם</a:t>
            </a:r>
          </a:p>
          <a:p>
            <a:pPr algn="r" rtl="1">
              <a:lnSpc>
                <a:spcPct val="150000"/>
              </a:lnSpc>
            </a:pPr>
            <a:r>
              <a:rPr lang="he-IL" sz="2000" dirty="0">
                <a:latin typeface="Calibri" panose="020F0502020204030204" pitchFamily="34" charset="0"/>
                <a:cs typeface="Calibri" panose="020F0502020204030204" pitchFamily="34" charset="0"/>
              </a:rPr>
              <a:t>ביער תְּקָלָה כָּלְשֶׁהִּי בְּעֵת הֶעְדֵּרִי וְלֹא תֵּדְעוּ אֵיךְ לְהִתְגַּבֵּר עָלֵיהָ בְּכוֹחוֹת עַצְמְכֶם</a:t>
            </a:r>
          </a:p>
          <a:p>
            <a:pPr algn="r" rtl="1">
              <a:lnSpc>
                <a:spcPct val="150000"/>
              </a:lnSpc>
            </a:pPr>
            <a:r>
              <a:rPr lang="he-IL" sz="2000" dirty="0">
                <a:latin typeface="Calibri" panose="020F0502020204030204" pitchFamily="34" charset="0"/>
                <a:cs typeface="Calibri" panose="020F0502020204030204" pitchFamily="34" charset="0"/>
              </a:rPr>
              <a:t>- קִרְאוּ לְעֶזְרָה אֶת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אֲנִי בָּטוּחַ כִּי </a:t>
            </a:r>
            <a:r>
              <a:rPr lang="he-IL" sz="2800" dirty="0">
                <a:latin typeface="Calibri" panose="020F0502020204030204" pitchFamily="34" charset="0"/>
                <a:cs typeface="Calibri" panose="020F0502020204030204" pitchFamily="34" charset="0"/>
              </a:rPr>
              <a:t>הִיא</a:t>
            </a:r>
            <a:r>
              <a:rPr lang="he-IL" sz="2000" dirty="0">
                <a:latin typeface="Calibri" panose="020F0502020204030204" pitchFamily="34" charset="0"/>
                <a:cs typeface="Calibri" panose="020F0502020204030204" pitchFamily="34" charset="0"/>
              </a:rPr>
              <a:t> </a:t>
            </a:r>
            <a:r>
              <a:rPr lang="he-IL" sz="2000" dirty="0" err="1">
                <a:latin typeface="Calibri" panose="020F0502020204030204" pitchFamily="34" charset="0"/>
                <a:cs typeface="Calibri" panose="020F0502020204030204" pitchFamily="34" charset="0"/>
              </a:rPr>
              <a:t>תַּעֲזֹר</a:t>
            </a:r>
            <a:r>
              <a:rPr lang="he-IL" sz="2000" dirty="0">
                <a:latin typeface="Calibri" panose="020F0502020204030204" pitchFamily="34" charset="0"/>
                <a:cs typeface="Calibri" panose="020F0502020204030204" pitchFamily="34" charset="0"/>
              </a:rPr>
              <a:t> לָכֶם."</a:t>
            </a:r>
          </a:p>
          <a:p>
            <a:pPr algn="r" rtl="1">
              <a:lnSpc>
                <a:spcPct val="150000"/>
              </a:lnSpc>
            </a:pPr>
            <a:r>
              <a:rPr lang="he-IL" sz="2000" dirty="0">
                <a:latin typeface="Calibri" panose="020F0502020204030204" pitchFamily="34" charset="0"/>
                <a:cs typeface="Calibri" panose="020F0502020204030204" pitchFamily="34" charset="0"/>
              </a:rPr>
              <a:t>"</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תָּמַהּ הַבֵּן הָאֶחָד, "אֵיזֶה מִין שֵׁם הוּא זֶה?"</a:t>
            </a:r>
          </a:p>
          <a:p>
            <a:pPr algn="r" rtl="1">
              <a:lnSpc>
                <a:spcPct val="150000"/>
              </a:lnSpc>
            </a:pPr>
            <a:r>
              <a:rPr lang="he-IL" sz="2000" dirty="0">
                <a:latin typeface="Calibri" panose="020F0502020204030204" pitchFamily="34" charset="0"/>
                <a:cs typeface="Calibri" panose="020F0502020204030204" pitchFamily="34" charset="0"/>
              </a:rPr>
              <a:t>"הַאִם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גָּרָה עַל יַד הַיַּעַר?" שָׁאַל הַשֵּׁנִי.</a:t>
            </a:r>
          </a:p>
          <a:p>
            <a:pPr algn="r" rtl="1">
              <a:lnSpc>
                <a:spcPct val="150000"/>
              </a:lnSpc>
            </a:pPr>
            <a:r>
              <a:rPr lang="he-IL" sz="2000" dirty="0">
                <a:latin typeface="Calibri" panose="020F0502020204030204" pitchFamily="34" charset="0"/>
                <a:cs typeface="Calibri" panose="020F0502020204030204" pitchFamily="34" charset="0"/>
              </a:rPr>
              <a:t>"הַאִם הִיא קוֹסֶמֶת? חַיָּה? וְאוּלַי, חָלִילָה, מְכַשֵּׁפָה?" תָּמְהוּ הַשְּׁנַיִם.</a:t>
            </a:r>
          </a:p>
          <a:p>
            <a:pPr algn="r" rtl="1">
              <a:lnSpc>
                <a:spcPct val="150000"/>
              </a:lnSpc>
            </a:pPr>
            <a:r>
              <a:rPr lang="he-IL" sz="2000" dirty="0">
                <a:latin typeface="Calibri" panose="020F0502020204030204" pitchFamily="34" charset="0"/>
                <a:cs typeface="Calibri" panose="020F0502020204030204" pitchFamily="34" charset="0"/>
              </a:rPr>
              <a:t>"אַל תִּדְאֲגוּ. תִּרְאוּ, כִּי בְּעֶזְרָתָהּ תַּצְלִיחוּ לְהִתְגַּבֵּר עַל כָּל צָרָה וּבְעָיָה. </a:t>
            </a:r>
          </a:p>
          <a:p>
            <a:pPr algn="r" rtl="1">
              <a:lnSpc>
                <a:spcPct val="150000"/>
              </a:lnSpc>
            </a:pPr>
            <a:r>
              <a:rPr lang="he-IL" sz="2000" dirty="0">
                <a:latin typeface="Calibri" panose="020F0502020204030204" pitchFamily="34" charset="0"/>
                <a:cs typeface="Calibri" panose="020F0502020204030204" pitchFamily="34" charset="0"/>
              </a:rPr>
              <a:t>וּלְאַחַר שתִּזְדַּקְּקוּ לְעֶזְרָתָהּ תֵּדְעוּ מַהִי וּמִיהִי. "</a:t>
            </a:r>
          </a:p>
        </p:txBody>
      </p:sp>
      <p:sp>
        <p:nvSpPr>
          <p:cNvPr id="13" name="בועת מחשבה: ענן 12">
            <a:extLst>
              <a:ext uri="{FF2B5EF4-FFF2-40B4-BE49-F238E27FC236}">
                <a16:creationId xmlns:a16="http://schemas.microsoft.com/office/drawing/2014/main" id="{60563C29-22F8-4BB5-8AF1-EEF06BC9BE5F}"/>
              </a:ext>
            </a:extLst>
          </p:cNvPr>
          <p:cNvSpPr/>
          <p:nvPr/>
        </p:nvSpPr>
        <p:spPr>
          <a:xfrm>
            <a:off x="426586" y="3329133"/>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4" name="Picture 14" descr="Puzzled boy - Royalty-free Child stock vector">
            <a:extLst>
              <a:ext uri="{FF2B5EF4-FFF2-40B4-BE49-F238E27FC236}">
                <a16:creationId xmlns:a16="http://schemas.microsoft.com/office/drawing/2014/main" id="{71A86B2E-B88D-4831-BFC5-E347F1DF0C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90353" y="4759847"/>
            <a:ext cx="556744" cy="174285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Autofit/>
          </a:bodyPr>
          <a:lstStyle/>
          <a:p>
            <a:pPr lvl="0" algn="ctr">
              <a:spcBef>
                <a:spcPts val="0"/>
              </a:spcBef>
            </a:pPr>
            <a:r>
              <a:rPr lang="he-IL" sz="4000" dirty="0"/>
              <a:t>מִיהִי אֵינְבְּרֵרָה? קוֹסֶמֶת הִיא אוֹ מְכַשֵּׁפָה?      </a:t>
            </a:r>
            <a:endParaRPr sz="4000" dirty="0"/>
          </a:p>
        </p:txBody>
      </p:sp>
      <p:sp>
        <p:nvSpPr>
          <p:cNvPr id="5" name="Rounded Rectangle 4"/>
          <p:cNvSpPr/>
          <p:nvPr/>
        </p:nvSpPr>
        <p:spPr>
          <a:xfrm>
            <a:off x="7545296" y="2806463"/>
            <a:ext cx="567572" cy="37693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59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C792497-55A3-44FE-AD9C-A242E65D9529}"/>
              </a:ext>
            </a:extLst>
          </p:cNvPr>
          <p:cNvSpPr/>
          <p:nvPr/>
        </p:nvSpPr>
        <p:spPr>
          <a:xfrm>
            <a:off x="2801566" y="1642454"/>
            <a:ext cx="8963848" cy="3970318"/>
          </a:xfrm>
          <a:prstGeom prst="rect">
            <a:avLst/>
          </a:prstGeom>
        </p:spPr>
        <p:txBody>
          <a:bodyPr wrap="square">
            <a:spAutoFit/>
          </a:bodyPr>
          <a:lstStyle/>
          <a:p>
            <a:pPr algn="r" rtl="1">
              <a:lnSpc>
                <a:spcPct val="150000"/>
              </a:lnSpc>
            </a:pPr>
            <a:r>
              <a:rPr lang="he-IL" sz="2000" dirty="0">
                <a:latin typeface="Calibri" panose="020F0502020204030204" pitchFamily="34" charset="0"/>
                <a:cs typeface="Calibri" panose="020F0502020204030204" pitchFamily="34" charset="0"/>
              </a:rPr>
              <a:t>"חֲבָל שֶׁאֵינִי יָכוֹל לִדְחוֹת אֶת נְסִיעָתִי. לָכֵן אָעוּץ לָכֶם עֵצָה. אִם תִּקְרֶה לָכֶם</a:t>
            </a:r>
          </a:p>
          <a:p>
            <a:pPr algn="r" rtl="1">
              <a:lnSpc>
                <a:spcPct val="150000"/>
              </a:lnSpc>
            </a:pPr>
            <a:r>
              <a:rPr lang="he-IL" sz="2000" dirty="0">
                <a:latin typeface="Calibri" panose="020F0502020204030204" pitchFamily="34" charset="0"/>
                <a:cs typeface="Calibri" panose="020F0502020204030204" pitchFamily="34" charset="0"/>
              </a:rPr>
              <a:t>ביער תְּקָלָה כָּלְשֶׁהִּי בְּעֵת הֶעְדֵּרִי וְלֹא תֵּדְעוּ אֵיךְ לְהִתְגַּבֵּר עָלֵיהָ בְּכוֹחוֹת עַצְמְכֶם</a:t>
            </a:r>
          </a:p>
          <a:p>
            <a:pPr algn="r" rtl="1">
              <a:lnSpc>
                <a:spcPct val="150000"/>
              </a:lnSpc>
            </a:pPr>
            <a:r>
              <a:rPr lang="he-IL" sz="2000" dirty="0">
                <a:latin typeface="Calibri" panose="020F0502020204030204" pitchFamily="34" charset="0"/>
                <a:cs typeface="Calibri" panose="020F0502020204030204" pitchFamily="34" charset="0"/>
              </a:rPr>
              <a:t>- קִרְאוּ לְעֶזְרָה אֶת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אֲנִי בָּטוּחַ כִּי </a:t>
            </a:r>
            <a:r>
              <a:rPr lang="he-IL" sz="2800" dirty="0">
                <a:latin typeface="Calibri" panose="020F0502020204030204" pitchFamily="34" charset="0"/>
                <a:cs typeface="Calibri" panose="020F0502020204030204" pitchFamily="34" charset="0"/>
              </a:rPr>
              <a:t>הִיא</a:t>
            </a:r>
            <a:r>
              <a:rPr lang="he-IL" sz="2000" dirty="0">
                <a:latin typeface="Calibri" panose="020F0502020204030204" pitchFamily="34" charset="0"/>
                <a:cs typeface="Calibri" panose="020F0502020204030204" pitchFamily="34" charset="0"/>
              </a:rPr>
              <a:t> </a:t>
            </a:r>
            <a:r>
              <a:rPr lang="he-IL" sz="2000" dirty="0" err="1">
                <a:latin typeface="Calibri" panose="020F0502020204030204" pitchFamily="34" charset="0"/>
                <a:cs typeface="Calibri" panose="020F0502020204030204" pitchFamily="34" charset="0"/>
              </a:rPr>
              <a:t>תַּעֲזֹר</a:t>
            </a:r>
            <a:r>
              <a:rPr lang="he-IL" sz="2000" dirty="0">
                <a:latin typeface="Calibri" panose="020F0502020204030204" pitchFamily="34" charset="0"/>
                <a:cs typeface="Calibri" panose="020F0502020204030204" pitchFamily="34" charset="0"/>
              </a:rPr>
              <a:t> לָכֶם."</a:t>
            </a:r>
          </a:p>
          <a:p>
            <a:pPr algn="r" rtl="1">
              <a:lnSpc>
                <a:spcPct val="150000"/>
              </a:lnSpc>
            </a:pPr>
            <a:r>
              <a:rPr lang="he-IL" sz="2000" dirty="0">
                <a:latin typeface="Calibri" panose="020F0502020204030204" pitchFamily="34" charset="0"/>
                <a:cs typeface="Calibri" panose="020F0502020204030204" pitchFamily="34" charset="0"/>
              </a:rPr>
              <a:t>"</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תָּמַהּ הַבֵּן הָאֶחָד, "אֵיזֶה מִין שֵׁם הוּא זֶה?"</a:t>
            </a:r>
          </a:p>
          <a:p>
            <a:pPr algn="r" rtl="1">
              <a:lnSpc>
                <a:spcPct val="150000"/>
              </a:lnSpc>
            </a:pPr>
            <a:r>
              <a:rPr lang="he-IL" sz="2000" dirty="0">
                <a:latin typeface="Calibri" panose="020F0502020204030204" pitchFamily="34" charset="0"/>
                <a:cs typeface="Calibri" panose="020F0502020204030204" pitchFamily="34" charset="0"/>
              </a:rPr>
              <a:t>"הַאִם </a:t>
            </a:r>
            <a:r>
              <a:rPr lang="he-IL" sz="2000" dirty="0" err="1">
                <a:latin typeface="Calibri" panose="020F0502020204030204" pitchFamily="34" charset="0"/>
                <a:cs typeface="Calibri" panose="020F0502020204030204" pitchFamily="34" charset="0"/>
              </a:rPr>
              <a:t>אֵינְבְּרֵרָה</a:t>
            </a:r>
            <a:r>
              <a:rPr lang="he-IL" sz="2000" dirty="0">
                <a:latin typeface="Calibri" panose="020F0502020204030204" pitchFamily="34" charset="0"/>
                <a:cs typeface="Calibri" panose="020F0502020204030204" pitchFamily="34" charset="0"/>
              </a:rPr>
              <a:t> גָּרָה עַל יַד הַיַּעַר?" שָׁאַל הַשֵּׁנִי.</a:t>
            </a:r>
          </a:p>
          <a:p>
            <a:pPr algn="r" rtl="1">
              <a:lnSpc>
                <a:spcPct val="150000"/>
              </a:lnSpc>
            </a:pPr>
            <a:r>
              <a:rPr lang="he-IL" sz="2000" dirty="0">
                <a:latin typeface="Calibri" panose="020F0502020204030204" pitchFamily="34" charset="0"/>
                <a:cs typeface="Calibri" panose="020F0502020204030204" pitchFamily="34" charset="0"/>
              </a:rPr>
              <a:t>"הַאִם הִיא קוֹסֶמֶת? חַיָּה? וְאוּלַי, חָלִילָה, מְכַשֵּׁפָה?" תָּמְהוּ הַשְּׁנַיִם.</a:t>
            </a:r>
          </a:p>
          <a:p>
            <a:pPr algn="r" rtl="1">
              <a:lnSpc>
                <a:spcPct val="150000"/>
              </a:lnSpc>
            </a:pPr>
            <a:r>
              <a:rPr lang="he-IL" sz="2000" dirty="0">
                <a:latin typeface="Calibri" panose="020F0502020204030204" pitchFamily="34" charset="0"/>
                <a:cs typeface="Calibri" panose="020F0502020204030204" pitchFamily="34" charset="0"/>
              </a:rPr>
              <a:t>"אַל תִּדְאֲגוּ. תִּרְאוּ, כִּי בְּעֶזְרָתָהּ תַּצְלִיחוּ לְהִתְגַּבֵּר עַל כָּל צָרָה וּבְעָיָה. </a:t>
            </a:r>
          </a:p>
          <a:p>
            <a:pPr algn="r" rtl="1">
              <a:lnSpc>
                <a:spcPct val="150000"/>
              </a:lnSpc>
            </a:pPr>
            <a:r>
              <a:rPr lang="he-IL" sz="2000" dirty="0">
                <a:latin typeface="Calibri" panose="020F0502020204030204" pitchFamily="34" charset="0"/>
                <a:cs typeface="Calibri" panose="020F0502020204030204" pitchFamily="34" charset="0"/>
              </a:rPr>
              <a:t>וּלְאַחַר שתִּזְדַּקְּקוּ לְעֶזְרָתָהּ תֵּדְעוּ מַהִי וּמִיהִי. "</a:t>
            </a:r>
          </a:p>
        </p:txBody>
      </p:sp>
      <p:sp>
        <p:nvSpPr>
          <p:cNvPr id="13" name="בועת מחשבה: ענן 12">
            <a:extLst>
              <a:ext uri="{FF2B5EF4-FFF2-40B4-BE49-F238E27FC236}">
                <a16:creationId xmlns:a16="http://schemas.microsoft.com/office/drawing/2014/main" id="{60563C29-22F8-4BB5-8AF1-EEF06BC9BE5F}"/>
              </a:ext>
            </a:extLst>
          </p:cNvPr>
          <p:cNvSpPr/>
          <p:nvPr/>
        </p:nvSpPr>
        <p:spPr>
          <a:xfrm>
            <a:off x="426586" y="3329133"/>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4" name="Picture 14" descr="Puzzled boy - Royalty-free Child stock vector">
            <a:extLst>
              <a:ext uri="{FF2B5EF4-FFF2-40B4-BE49-F238E27FC236}">
                <a16:creationId xmlns:a16="http://schemas.microsoft.com/office/drawing/2014/main" id="{71A86B2E-B88D-4831-BFC5-E347F1DF0C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90353" y="4759847"/>
            <a:ext cx="556744" cy="1742850"/>
          </a:xfrm>
          <a:prstGeom prst="rect">
            <a:avLst/>
          </a:prstGeom>
          <a:noFill/>
          <a:extLst>
            <a:ext uri="{909E8E84-426E-40DD-AFC4-6F175D3DCCD1}">
              <a14:hiddenFill xmlns:a14="http://schemas.microsoft.com/office/drawing/2010/main">
                <a:solidFill>
                  <a:srgbClr val="FFFFFF"/>
                </a:solidFill>
              </a14:hiddenFill>
            </a:ext>
          </a:extLst>
        </p:spPr>
      </p:pic>
      <p:sp>
        <p:nvSpPr>
          <p:cNvPr id="19" name="תרשים זרימה: תהליך חלופי 18">
            <a:extLst>
              <a:ext uri="{FF2B5EF4-FFF2-40B4-BE49-F238E27FC236}">
                <a16:creationId xmlns:a16="http://schemas.microsoft.com/office/drawing/2014/main" id="{74C8BB2A-46F3-41A8-9941-D4A9383198E1}"/>
              </a:ext>
            </a:extLst>
          </p:cNvPr>
          <p:cNvSpPr/>
          <p:nvPr/>
        </p:nvSpPr>
        <p:spPr>
          <a:xfrm>
            <a:off x="4605486" y="2640486"/>
            <a:ext cx="1708384" cy="688647"/>
          </a:xfrm>
          <a:prstGeom prst="flowChartAlternateProcess">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1" anchor="ctr"/>
          <a:lstStyle/>
          <a:p>
            <a:pPr algn="ctr" rtl="1"/>
            <a:r>
              <a:rPr lang="he-IL" sz="3600" dirty="0">
                <a:latin typeface="Calibri" panose="020F0502020204030204" pitchFamily="34" charset="0"/>
                <a:cs typeface="Calibri" panose="020F0502020204030204" pitchFamily="34" charset="0"/>
              </a:rPr>
              <a:t>דמות</a:t>
            </a:r>
            <a:endParaRPr lang="he-IL" sz="3600" dirty="0"/>
          </a:p>
        </p:txBody>
      </p:sp>
      <p:sp>
        <p:nvSpPr>
          <p:cNvPr id="12"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Autofit/>
          </a:bodyPr>
          <a:lstStyle/>
          <a:p>
            <a:pPr lvl="0" algn="ctr">
              <a:spcBef>
                <a:spcPts val="0"/>
              </a:spcBef>
            </a:pPr>
            <a:r>
              <a:rPr lang="he-IL" sz="4000" dirty="0"/>
              <a:t>מִיהִי אֵינְבְּרֵרָה? קוֹסֶמֶת הִיא אוֹ מְכַשֵּׁפָה?      </a:t>
            </a:r>
            <a:endParaRPr sz="4000" dirty="0"/>
          </a:p>
        </p:txBody>
      </p:sp>
      <p:sp>
        <p:nvSpPr>
          <p:cNvPr id="5" name="Rounded Rectangle 4"/>
          <p:cNvSpPr/>
          <p:nvPr/>
        </p:nvSpPr>
        <p:spPr>
          <a:xfrm>
            <a:off x="7545296" y="2806463"/>
            <a:ext cx="567572" cy="37693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105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F0DDAA-DB92-4F88-BE0D-4FBB4584ADBC}"/>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תיבת טקסט 4">
            <a:extLst>
              <a:ext uri="{FF2B5EF4-FFF2-40B4-BE49-F238E27FC236}">
                <a16:creationId xmlns:a16="http://schemas.microsoft.com/office/drawing/2014/main" id="{F7C46369-F2E2-4601-A424-5DEB00EE9ACB}"/>
              </a:ext>
            </a:extLst>
          </p:cNvPr>
          <p:cNvSpPr txBox="1"/>
          <p:nvPr/>
        </p:nvSpPr>
        <p:spPr>
          <a:xfrm>
            <a:off x="1940015" y="1707902"/>
            <a:ext cx="9823267" cy="3970318"/>
          </a:xfrm>
          <a:prstGeom prst="rect">
            <a:avLst/>
          </a:prstGeom>
          <a:noFill/>
        </p:spPr>
        <p:txBody>
          <a:bodyPr wrap="square" rtlCol="1">
            <a:spAutoFit/>
          </a:bodyPr>
          <a:lstStyle/>
          <a:p>
            <a:pPr marL="228600" lvl="0" indent="-50800" algn="r" rtl="1">
              <a:lnSpc>
                <a:spcPct val="150000"/>
              </a:lnSpc>
              <a:buNone/>
            </a:pPr>
            <a:r>
              <a:rPr lang="he-IL" sz="2400" dirty="0">
                <a:latin typeface="Calibri" panose="020F0502020204030204" pitchFamily="34" charset="0"/>
                <a:cs typeface="Calibri" panose="020F0502020204030204" pitchFamily="34" charset="0"/>
              </a:rPr>
              <a:t>לְמָחֳרָת בַּבֹּקֶר יָצָא הָאָב אֶל הָעִיר, וְהַבָּנִים רָתְמוּ אֶת הָעֲגָלָה לַסּוּס וְעָשׂוּ אֶת דַּרְכָּם </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לְעֵבֶר הַיַּעַר. שָׁם כָּרְתוּ עֵצִים וַעֲנָפִים רַבִּים, כְּפִי שֶׁלָּמְדוּ מִן הָעֲבוֹדָה</a:t>
            </a:r>
            <a:r>
              <a:rPr lang="en-US" sz="2400" dirty="0">
                <a:latin typeface="Calibri" panose="020F0502020204030204" pitchFamily="34" charset="0"/>
                <a:cs typeface="Calibri" panose="020F0502020204030204" pitchFamily="34" charset="0"/>
              </a:rPr>
              <a:t> </a:t>
            </a:r>
            <a:r>
              <a:rPr lang="he-IL" sz="2400" dirty="0">
                <a:latin typeface="Calibri" panose="020F0502020204030204" pitchFamily="34" charset="0"/>
                <a:cs typeface="Calibri" panose="020F0502020204030204" pitchFamily="34" charset="0"/>
              </a:rPr>
              <a:t>עִם</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אֲבִיהֶם, הֶעְמִיסוּ </a:t>
            </a:r>
            <a:r>
              <a:rPr lang="he-IL" sz="2400" dirty="0" err="1">
                <a:latin typeface="Calibri" panose="020F0502020204030204" pitchFamily="34" charset="0"/>
                <a:cs typeface="Calibri" panose="020F0502020204030204" pitchFamily="34" charset="0"/>
              </a:rPr>
              <a:t>הַכֹּל</a:t>
            </a:r>
            <a:r>
              <a:rPr lang="he-IL" sz="2400" dirty="0">
                <a:latin typeface="Calibri" panose="020F0502020204030204" pitchFamily="34" charset="0"/>
                <a:cs typeface="Calibri" panose="020F0502020204030204" pitchFamily="34" charset="0"/>
              </a:rPr>
              <a:t> עַל הָעֲגָלָה וְאָמְרוּ לָשׁוּב הַבַּיְתָה שְׁמֵחִים וּמְרֻצִּים, כִּי בִּצְעוּ</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כָּל מַה שֶׁהֻטַּל עֲלֵיהֶם. הָעֲגָלָה הָעֲמוּסָה חָלְפָה בְּדַרְכָּה לְיַד הַנַּחַל וְכָאן - בְּשֶׁל</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הַגְּשָׁמִים שֶׁיָּרְדוּ, וְאוּלַי בִּגְלַל מֵי הַנַּחַל שֶׁגָּאוּ - נוֹצַר </a:t>
            </a:r>
            <a:r>
              <a:rPr lang="he-IL" sz="2400" dirty="0" err="1">
                <a:latin typeface="Calibri" panose="020F0502020204030204" pitchFamily="34" charset="0"/>
                <a:cs typeface="Calibri" panose="020F0502020204030204" pitchFamily="34" charset="0"/>
              </a:rPr>
              <a:t>בֹּץ</a:t>
            </a:r>
            <a:r>
              <a:rPr lang="he-IL" sz="2400" dirty="0">
                <a:latin typeface="Calibri" panose="020F0502020204030204" pitchFamily="34" charset="0"/>
                <a:cs typeface="Calibri" panose="020F0502020204030204" pitchFamily="34" charset="0"/>
              </a:rPr>
              <a:t> רַב וְהָעֲגָלָה שָׁקְעָה בּוֹ</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וְלֹא זָזָה.</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"הוֹי, מָה עוֹשִׂים?" שָׁאֲלוּ הַנְּעָרִים אִישׁ אֶת אָחִיו.</a:t>
            </a:r>
          </a:p>
        </p:txBody>
      </p:sp>
      <p:pic>
        <p:nvPicPr>
          <p:cNvPr id="11" name="Picture 8" descr="confused boy, shrugging shoulders - question child stock illustrations">
            <a:extLst>
              <a:ext uri="{FF2B5EF4-FFF2-40B4-BE49-F238E27FC236}">
                <a16:creationId xmlns:a16="http://schemas.microsoft.com/office/drawing/2014/main" id="{692F1ACD-7D4F-4EA0-8D79-6F39B98FEDC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859" y="5052832"/>
            <a:ext cx="1421158" cy="1421158"/>
          </a:xfrm>
          <a:prstGeom prst="rect">
            <a:avLst/>
          </a:prstGeom>
          <a:noFill/>
          <a:extLst>
            <a:ext uri="{909E8E84-426E-40DD-AFC4-6F175D3DCCD1}">
              <a14:hiddenFill xmlns:a14="http://schemas.microsoft.com/office/drawing/2010/main">
                <a:solidFill>
                  <a:srgbClr val="FFFFFF"/>
                </a:solidFill>
              </a14:hiddenFill>
            </a:ext>
          </a:extLst>
        </p:spPr>
      </p:pic>
      <p:sp>
        <p:nvSpPr>
          <p:cNvPr id="13" name="בועת מחשבה: ענן 12">
            <a:extLst>
              <a:ext uri="{FF2B5EF4-FFF2-40B4-BE49-F238E27FC236}">
                <a16:creationId xmlns:a16="http://schemas.microsoft.com/office/drawing/2014/main" id="{1D0B8132-37C7-4E48-8A6D-67A39B227500}"/>
              </a:ext>
            </a:extLst>
          </p:cNvPr>
          <p:cNvSpPr/>
          <p:nvPr/>
        </p:nvSpPr>
        <p:spPr>
          <a:xfrm>
            <a:off x="319051" y="3498059"/>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spTree>
    <p:extLst>
      <p:ext uri="{BB962C8B-B14F-4D97-AF65-F5344CB8AC3E}">
        <p14:creationId xmlns:p14="http://schemas.microsoft.com/office/powerpoint/2010/main" val="842553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F0DDAA-DB92-4F88-BE0D-4FBB4584ADBC}"/>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תיבת טקסט 4">
            <a:extLst>
              <a:ext uri="{FF2B5EF4-FFF2-40B4-BE49-F238E27FC236}">
                <a16:creationId xmlns:a16="http://schemas.microsoft.com/office/drawing/2014/main" id="{F7C46369-F2E2-4601-A424-5DEB00EE9ACB}"/>
              </a:ext>
            </a:extLst>
          </p:cNvPr>
          <p:cNvSpPr txBox="1"/>
          <p:nvPr/>
        </p:nvSpPr>
        <p:spPr>
          <a:xfrm>
            <a:off x="1940015" y="1707902"/>
            <a:ext cx="9823267" cy="3970318"/>
          </a:xfrm>
          <a:prstGeom prst="rect">
            <a:avLst/>
          </a:prstGeom>
          <a:noFill/>
        </p:spPr>
        <p:txBody>
          <a:bodyPr wrap="square" rtlCol="1">
            <a:spAutoFit/>
          </a:bodyPr>
          <a:lstStyle/>
          <a:p>
            <a:pPr marL="228600" lvl="0" indent="-50800" algn="r" rtl="1">
              <a:lnSpc>
                <a:spcPct val="150000"/>
              </a:lnSpc>
              <a:buNone/>
            </a:pPr>
            <a:r>
              <a:rPr lang="he-IL" sz="2400" dirty="0">
                <a:latin typeface="Calibri" panose="020F0502020204030204" pitchFamily="34" charset="0"/>
                <a:cs typeface="Calibri" panose="020F0502020204030204" pitchFamily="34" charset="0"/>
              </a:rPr>
              <a:t>לְמָחֳרָת בַּבֹּקֶר יָצָא הָאָב אֶל הָעִיר, וְהַבָּנִים רָתְמוּ אֶת הָעֲגָלָה לַסּוּס וְעָשׂוּ אֶת דַּרְכָּם </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לְעֵבֶר הַיַּעַר. שָׁם כָּרְתוּ עֵצִים וַעֲנָפִים רַבִּים, כְּפִי שֶׁלָּמְדוּ מִן הָעֲבוֹדָה עִם</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אֲבִיהֶם, הֶעְמִיסוּ </a:t>
            </a:r>
            <a:r>
              <a:rPr lang="he-IL" sz="2400" dirty="0" err="1">
                <a:latin typeface="Calibri" panose="020F0502020204030204" pitchFamily="34" charset="0"/>
                <a:cs typeface="Calibri" panose="020F0502020204030204" pitchFamily="34" charset="0"/>
              </a:rPr>
              <a:t>הַכֹּל</a:t>
            </a:r>
            <a:r>
              <a:rPr lang="he-IL" sz="2400" dirty="0">
                <a:latin typeface="Calibri" panose="020F0502020204030204" pitchFamily="34" charset="0"/>
                <a:cs typeface="Calibri" panose="020F0502020204030204" pitchFamily="34" charset="0"/>
              </a:rPr>
              <a:t> עַל הָעֲגָלָה וְאָמְרוּ לָשׁוּב הַבַּיְתָה שְׁמֵחִים וּמְרֻצִּים, כִּי בִּצְעוּ</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כָּל מַה שֶׁהֻטַּל עֲלֵיהֶם. הָעֲגָלָה הָעֲמוּסָה חָלְפָה בְּדַרְכָּה לְיַד הַנַּחַל וְכָאן - בְּשֶׁל</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הַגְּשָׁמִים שֶׁיָּרְדוּ, וְאוּלַי בִּגְלַל מֵי הַנַּחַל שֶׁגָּאוּ - נוֹצַר </a:t>
            </a:r>
            <a:r>
              <a:rPr lang="he-IL" sz="2400" dirty="0" err="1">
                <a:latin typeface="Calibri" panose="020F0502020204030204" pitchFamily="34" charset="0"/>
                <a:cs typeface="Calibri" panose="020F0502020204030204" pitchFamily="34" charset="0"/>
              </a:rPr>
              <a:t>בֹּץ</a:t>
            </a:r>
            <a:r>
              <a:rPr lang="he-IL" sz="2400" dirty="0">
                <a:latin typeface="Calibri" panose="020F0502020204030204" pitchFamily="34" charset="0"/>
                <a:cs typeface="Calibri" panose="020F0502020204030204" pitchFamily="34" charset="0"/>
              </a:rPr>
              <a:t> רַב וְהָעֲגָלָה שָׁקְעָה בּוֹ</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וְלֹא זָזָה.</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"הוֹי, מָה עוֹשִׂים?" שָׁאֲלוּ הַנְּעָרִים אִישׁ אֶת אָחִיו.</a:t>
            </a:r>
          </a:p>
        </p:txBody>
      </p:sp>
      <p:pic>
        <p:nvPicPr>
          <p:cNvPr id="11" name="Picture 8" descr="confused boy, shrugging shoulders - question child stock illustrations">
            <a:extLst>
              <a:ext uri="{FF2B5EF4-FFF2-40B4-BE49-F238E27FC236}">
                <a16:creationId xmlns:a16="http://schemas.microsoft.com/office/drawing/2014/main" id="{692F1ACD-7D4F-4EA0-8D79-6F39B98FEDC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859" y="5052832"/>
            <a:ext cx="1421158" cy="1421158"/>
          </a:xfrm>
          <a:prstGeom prst="rect">
            <a:avLst/>
          </a:prstGeom>
          <a:noFill/>
          <a:extLst>
            <a:ext uri="{909E8E84-426E-40DD-AFC4-6F175D3DCCD1}">
              <a14:hiddenFill xmlns:a14="http://schemas.microsoft.com/office/drawing/2010/main">
                <a:solidFill>
                  <a:srgbClr val="FFFFFF"/>
                </a:solidFill>
              </a14:hiddenFill>
            </a:ext>
          </a:extLst>
        </p:spPr>
      </p:pic>
      <p:sp>
        <p:nvSpPr>
          <p:cNvPr id="13" name="בועת מחשבה: ענן 12">
            <a:extLst>
              <a:ext uri="{FF2B5EF4-FFF2-40B4-BE49-F238E27FC236}">
                <a16:creationId xmlns:a16="http://schemas.microsoft.com/office/drawing/2014/main" id="{1D0B8132-37C7-4E48-8A6D-67A39B227500}"/>
              </a:ext>
            </a:extLst>
          </p:cNvPr>
          <p:cNvSpPr/>
          <p:nvPr/>
        </p:nvSpPr>
        <p:spPr>
          <a:xfrm>
            <a:off x="319051" y="3498059"/>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spTree>
    <p:extLst>
      <p:ext uri="{BB962C8B-B14F-4D97-AF65-F5344CB8AC3E}">
        <p14:creationId xmlns:p14="http://schemas.microsoft.com/office/powerpoint/2010/main" val="2958879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F0DDAA-DB92-4F88-BE0D-4FBB4584ADBC}"/>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תיבת טקסט 4">
            <a:extLst>
              <a:ext uri="{FF2B5EF4-FFF2-40B4-BE49-F238E27FC236}">
                <a16:creationId xmlns:a16="http://schemas.microsoft.com/office/drawing/2014/main" id="{F7C46369-F2E2-4601-A424-5DEB00EE9ACB}"/>
              </a:ext>
            </a:extLst>
          </p:cNvPr>
          <p:cNvSpPr txBox="1"/>
          <p:nvPr/>
        </p:nvSpPr>
        <p:spPr>
          <a:xfrm>
            <a:off x="1940015" y="1707902"/>
            <a:ext cx="9823267" cy="3970318"/>
          </a:xfrm>
          <a:prstGeom prst="rect">
            <a:avLst/>
          </a:prstGeom>
          <a:noFill/>
        </p:spPr>
        <p:txBody>
          <a:bodyPr wrap="square" rtlCol="1">
            <a:spAutoFit/>
          </a:bodyPr>
          <a:lstStyle/>
          <a:p>
            <a:pPr marL="228600" lvl="0" indent="-50800" algn="r" rtl="1">
              <a:lnSpc>
                <a:spcPct val="150000"/>
              </a:lnSpc>
              <a:buNone/>
            </a:pPr>
            <a:r>
              <a:rPr lang="he-IL" sz="2400" dirty="0">
                <a:latin typeface="Calibri" panose="020F0502020204030204" pitchFamily="34" charset="0"/>
                <a:cs typeface="Calibri" panose="020F0502020204030204" pitchFamily="34" charset="0"/>
              </a:rPr>
              <a:t>לְמָחֳרָת בַּבֹּקֶר יָצָא הָאָב אֶל הָעִיר, וְהַבָּנִים רָתְמוּ אֶת הָעֲגָלָה לַסּוּס וְעָשׂוּ אֶת דַּרְכָּם </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לְעֵבֶר הַיַּעַר. שָׁם כָּרְתוּ עֵצִים וַעֲנָפִים רַבִּים, כְּפִי שֶׁלָּמְדוּ מִן הָעֲבוֹדָה עִם</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אֲבִיהֶם, הֶעְמִיסוּ </a:t>
            </a:r>
            <a:r>
              <a:rPr lang="he-IL" sz="2400" dirty="0" err="1">
                <a:latin typeface="Calibri" panose="020F0502020204030204" pitchFamily="34" charset="0"/>
                <a:cs typeface="Calibri" panose="020F0502020204030204" pitchFamily="34" charset="0"/>
              </a:rPr>
              <a:t>הַכֹּל</a:t>
            </a:r>
            <a:r>
              <a:rPr lang="he-IL" sz="2400" dirty="0">
                <a:latin typeface="Calibri" panose="020F0502020204030204" pitchFamily="34" charset="0"/>
                <a:cs typeface="Calibri" panose="020F0502020204030204" pitchFamily="34" charset="0"/>
              </a:rPr>
              <a:t> עַל הָעֲגָלָה וְאָמְרוּ לָשׁוּב הַבַּיְתָה שְׁמֵחִים וּמְרֻצִּים, כִּי בִּצְעוּ</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כָּל מַה שֶׁהֻטַּל עֲלֵיהֶם. הָעֲגָלָה הָעֲמוּסָה חָלְפָה בְּדַרְכָּה לְיַד הַנַּחַל וְכָאן - בְּשֶׁל</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הַגְּשָׁמִים שֶׁיָּרְדוּ, וְאוּלַי בִּגְלַל מֵי הַנַּחַל שֶׁגָּאוּ - נוֹצַר </a:t>
            </a:r>
            <a:r>
              <a:rPr lang="he-IL" sz="2400" dirty="0" err="1">
                <a:latin typeface="Calibri" panose="020F0502020204030204" pitchFamily="34" charset="0"/>
                <a:cs typeface="Calibri" panose="020F0502020204030204" pitchFamily="34" charset="0"/>
              </a:rPr>
              <a:t>בֹּץ</a:t>
            </a:r>
            <a:r>
              <a:rPr lang="he-IL" sz="2400" dirty="0">
                <a:latin typeface="Calibri" panose="020F0502020204030204" pitchFamily="34" charset="0"/>
                <a:cs typeface="Calibri" panose="020F0502020204030204" pitchFamily="34" charset="0"/>
              </a:rPr>
              <a:t> רַב וְהָעֲגָלָה שָׁקְעָה בּוֹ</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וְלֹא זָזָה.</a:t>
            </a:r>
          </a:p>
          <a:p>
            <a:pPr marL="228600" lvl="0" indent="-50800" algn="r" rtl="1">
              <a:lnSpc>
                <a:spcPct val="150000"/>
              </a:lnSpc>
              <a:buNone/>
            </a:pPr>
            <a:r>
              <a:rPr lang="he-IL" sz="2400" dirty="0">
                <a:latin typeface="Calibri" panose="020F0502020204030204" pitchFamily="34" charset="0"/>
                <a:cs typeface="Calibri" panose="020F0502020204030204" pitchFamily="34" charset="0"/>
              </a:rPr>
              <a:t>"הוֹי, מָה עוֹשִׂים?" שָׁאֲלוּ הַנְּעָרִים אִישׁ אֶת אָחִיו.</a:t>
            </a:r>
          </a:p>
        </p:txBody>
      </p:sp>
      <p:pic>
        <p:nvPicPr>
          <p:cNvPr id="11" name="Picture 8" descr="confused boy, shrugging shoulders - question child stock illustrations">
            <a:extLst>
              <a:ext uri="{FF2B5EF4-FFF2-40B4-BE49-F238E27FC236}">
                <a16:creationId xmlns:a16="http://schemas.microsoft.com/office/drawing/2014/main" id="{692F1ACD-7D4F-4EA0-8D79-6F39B98FEDC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859" y="5052832"/>
            <a:ext cx="1421158" cy="1421158"/>
          </a:xfrm>
          <a:prstGeom prst="rect">
            <a:avLst/>
          </a:prstGeom>
          <a:noFill/>
          <a:extLst>
            <a:ext uri="{909E8E84-426E-40DD-AFC4-6F175D3DCCD1}">
              <a14:hiddenFill xmlns:a14="http://schemas.microsoft.com/office/drawing/2010/main">
                <a:solidFill>
                  <a:srgbClr val="FFFFFF"/>
                </a:solidFill>
              </a14:hiddenFill>
            </a:ext>
          </a:extLst>
        </p:spPr>
      </p:pic>
      <p:sp>
        <p:nvSpPr>
          <p:cNvPr id="13" name="בועת מחשבה: ענן 12">
            <a:extLst>
              <a:ext uri="{FF2B5EF4-FFF2-40B4-BE49-F238E27FC236}">
                <a16:creationId xmlns:a16="http://schemas.microsoft.com/office/drawing/2014/main" id="{1D0B8132-37C7-4E48-8A6D-67A39B227500}"/>
              </a:ext>
            </a:extLst>
          </p:cNvPr>
          <p:cNvSpPr/>
          <p:nvPr/>
        </p:nvSpPr>
        <p:spPr>
          <a:xfrm>
            <a:off x="319051" y="3498059"/>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grpSp>
        <p:nvGrpSpPr>
          <p:cNvPr id="4" name="קבוצה 3">
            <a:extLst>
              <a:ext uri="{FF2B5EF4-FFF2-40B4-BE49-F238E27FC236}">
                <a16:creationId xmlns:a16="http://schemas.microsoft.com/office/drawing/2014/main" id="{262DE92A-EF79-4DF0-9710-2BAD989D4BDF}"/>
              </a:ext>
            </a:extLst>
          </p:cNvPr>
          <p:cNvGrpSpPr/>
          <p:nvPr/>
        </p:nvGrpSpPr>
        <p:grpSpPr>
          <a:xfrm>
            <a:off x="5454629" y="5874959"/>
            <a:ext cx="4738356" cy="599031"/>
            <a:chOff x="5454629" y="5874959"/>
            <a:chExt cx="4738356" cy="599031"/>
          </a:xfrm>
        </p:grpSpPr>
        <p:sp>
          <p:nvSpPr>
            <p:cNvPr id="6" name="תיבת טקסט 5">
              <a:extLst>
                <a:ext uri="{FF2B5EF4-FFF2-40B4-BE49-F238E27FC236}">
                  <a16:creationId xmlns:a16="http://schemas.microsoft.com/office/drawing/2014/main" id="{9F54EFFD-9856-40FE-8FA2-47B1491728D2}"/>
                </a:ext>
              </a:extLst>
            </p:cNvPr>
            <p:cNvSpPr txBox="1"/>
            <p:nvPr/>
          </p:nvSpPr>
          <p:spPr>
            <a:xfrm>
              <a:off x="5454629" y="6012325"/>
              <a:ext cx="3994824" cy="461665"/>
            </a:xfrm>
            <a:prstGeom prst="rect">
              <a:avLst/>
            </a:prstGeom>
            <a:noFill/>
          </p:spPr>
          <p:txBody>
            <a:bodyPr wrap="square" rtlCol="1">
              <a:spAutoFit/>
            </a:bodyPr>
            <a:lstStyle/>
            <a:p>
              <a:pPr algn="r"/>
              <a:r>
                <a:rPr lang="he-IL" sz="2400" b="1" dirty="0">
                  <a:solidFill>
                    <a:schemeClr val="accent6">
                      <a:lumMod val="75000"/>
                    </a:schemeClr>
                  </a:solidFill>
                  <a:latin typeface="Calibri" panose="020F0502020204030204" pitchFamily="34" charset="0"/>
                  <a:cs typeface="Calibri" panose="020F0502020204030204" pitchFamily="34" charset="0"/>
                </a:rPr>
                <a:t>כתבו, מה לדעתכם יעשו הבנים?</a:t>
              </a:r>
            </a:p>
          </p:txBody>
        </p:sp>
        <p:pic>
          <p:nvPicPr>
            <p:cNvPr id="14" name="Google Shape;260;p7" descr="https://lh4.googleusercontent.com/iGTl96Eygo7-oid1H3ZWWYhb5HWAynyOs2KLWGGMeuEgHeu4cFLof2g-jYLOscV4q-879K-lfjkP4Swnmj_UGZsWTDspF4AbUz1XGd30Tf1KKpiEXhvx6NLF17Q1F5VY">
              <a:extLst>
                <a:ext uri="{FF2B5EF4-FFF2-40B4-BE49-F238E27FC236}">
                  <a16:creationId xmlns:a16="http://schemas.microsoft.com/office/drawing/2014/main" id="{3A20979C-DC98-4908-AB07-F11FBCF43028}"/>
                </a:ext>
              </a:extLst>
            </p:cNvPr>
            <p:cNvPicPr preferRelativeResize="0"/>
            <p:nvPr/>
          </p:nvPicPr>
          <p:blipFill rotWithShape="1">
            <a:blip r:embed="rId6">
              <a:alphaModFix/>
            </a:blip>
            <a:srcRect/>
            <a:stretch/>
          </p:blipFill>
          <p:spPr>
            <a:xfrm rot="8337509">
              <a:off x="9316486" y="5874959"/>
              <a:ext cx="876499" cy="274730"/>
            </a:xfrm>
            <a:prstGeom prst="rect">
              <a:avLst/>
            </a:prstGeom>
            <a:noFill/>
            <a:ln>
              <a:noFill/>
            </a:ln>
          </p:spPr>
        </p:pic>
      </p:grpSp>
      <p:pic>
        <p:nvPicPr>
          <p:cNvPr id="9" name="0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94360" y="742204"/>
            <a:ext cx="1796978" cy="640922"/>
          </a:xfrm>
          <a:prstGeom prst="rect">
            <a:avLst/>
          </a:prstGeom>
        </p:spPr>
      </p:pic>
    </p:spTree>
    <p:extLst>
      <p:ext uri="{BB962C8B-B14F-4D97-AF65-F5344CB8AC3E}">
        <p14:creationId xmlns:p14="http://schemas.microsoft.com/office/powerpoint/2010/main" val="5785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92B65E-7A60-42A7-9686-2BC34A201403}"/>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2;p13">
            <a:extLst>
              <a:ext uri="{FF2B5EF4-FFF2-40B4-BE49-F238E27FC236}">
                <a16:creationId xmlns:a16="http://schemas.microsoft.com/office/drawing/2014/main" id="{30DA36A1-33F7-4ED6-AA3D-8FBBE41C4B4A}"/>
              </a:ext>
            </a:extLst>
          </p:cNvPr>
          <p:cNvSpPr txBox="1">
            <a:spLocks/>
          </p:cNvSpPr>
          <p:nvPr/>
        </p:nvSpPr>
        <p:spPr>
          <a:xfrm>
            <a:off x="994957" y="1723757"/>
            <a:ext cx="10628091" cy="3410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2400" dirty="0">
                <a:latin typeface="Calibri" panose="020F0502020204030204" pitchFamily="34" charset="0"/>
                <a:cs typeface="Calibri" panose="020F0502020204030204" pitchFamily="34" charset="0"/>
              </a:rPr>
              <a:t>"אַבָּא אָמַר שֶׁנִקְרָא לְעֶזְרָה אֶת... אֵיךְ קוֹרְאִים לָהּ?"</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נִזְכַּר אַחַד הַבָּנִים וּמִיָּד קָרָא:</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בּוֹאִי מִיָּד, כִּי אָנוּ זְקוּקִים לְעֶזְרָה!" צָעַק הַנַּעַר בְּכָל </a:t>
            </a:r>
            <a:r>
              <a:rPr lang="he-IL" sz="2400" dirty="0" err="1">
                <a:latin typeface="Calibri" panose="020F0502020204030204" pitchFamily="34" charset="0"/>
                <a:cs typeface="Calibri" panose="020F0502020204030204" pitchFamily="34" charset="0"/>
              </a:rPr>
              <a:t>כֹּחַ</a:t>
            </a:r>
            <a:r>
              <a:rPr lang="he-IL" sz="2400" dirty="0">
                <a:latin typeface="Calibri" panose="020F0502020204030204" pitchFamily="34" charset="0"/>
                <a:cs typeface="Calibri" panose="020F0502020204030204" pitchFamily="34" charset="0"/>
              </a:rPr>
              <a:t> גְרוֹנוֹ, אַךְ</a:t>
            </a:r>
          </a:p>
          <a:p>
            <a:pPr marL="228600" indent="-50800" algn="r" rtl="1">
              <a:lnSpc>
                <a:spcPct val="150000"/>
              </a:lnSpc>
            </a:pPr>
            <a:r>
              <a:rPr lang="he-IL" sz="2400" dirty="0">
                <a:latin typeface="Calibri" panose="020F0502020204030204" pitchFamily="34" charset="0"/>
                <a:cs typeface="Calibri" panose="020F0502020204030204" pitchFamily="34" charset="0"/>
              </a:rPr>
              <a:t>אִישׁ לֹא בָּא.</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בּוֹאִי מִיָּד. אַבָּא אָמַר שֶׁתַּעַזְרִי לָנוּ", קָרְאוּ הַשְּׁנַיִם בְּקוֹל גָּדוֹל.</a:t>
            </a:r>
          </a:p>
          <a:p>
            <a:pPr marL="228600" indent="-50800" algn="r" rtl="1">
              <a:lnSpc>
                <a:spcPct val="150000"/>
              </a:lnSpc>
            </a:pPr>
            <a:r>
              <a:rPr lang="he-IL" sz="2400" dirty="0">
                <a:latin typeface="Calibri" panose="020F0502020204030204" pitchFamily="34" charset="0"/>
                <a:cs typeface="Calibri" panose="020F0502020204030204" pitchFamily="34" charset="0"/>
              </a:rPr>
              <a:t>אַךְ תְּשוּבָה לֹא בָּאָה, עֶזְרָה לֹא הִגִּיעָה.</a:t>
            </a:r>
          </a:p>
        </p:txBody>
      </p:sp>
      <p:sp>
        <p:nvSpPr>
          <p:cNvPr id="11" name="בועת מחשבה: ענן 10">
            <a:extLst>
              <a:ext uri="{FF2B5EF4-FFF2-40B4-BE49-F238E27FC236}">
                <a16:creationId xmlns:a16="http://schemas.microsoft.com/office/drawing/2014/main" id="{FD49504E-22ED-49F9-97D4-6B5DBD13C398}"/>
              </a:ext>
            </a:extLst>
          </p:cNvPr>
          <p:cNvSpPr/>
          <p:nvPr/>
        </p:nvSpPr>
        <p:spPr>
          <a:xfrm>
            <a:off x="439746" y="3706148"/>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2050" name="Picture 2" descr="confused child, shrugging shoulders - question child stock illustrations">
            <a:extLst>
              <a:ext uri="{FF2B5EF4-FFF2-40B4-BE49-F238E27FC236}">
                <a16:creationId xmlns:a16="http://schemas.microsoft.com/office/drawing/2014/main" id="{C1C53624-1E1A-4AAE-B1A8-30B23B1094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446" y="5214853"/>
            <a:ext cx="1260508" cy="126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4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92B65E-7A60-42A7-9686-2BC34A201403}"/>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2;p13">
            <a:extLst>
              <a:ext uri="{FF2B5EF4-FFF2-40B4-BE49-F238E27FC236}">
                <a16:creationId xmlns:a16="http://schemas.microsoft.com/office/drawing/2014/main" id="{30DA36A1-33F7-4ED6-AA3D-8FBBE41C4B4A}"/>
              </a:ext>
            </a:extLst>
          </p:cNvPr>
          <p:cNvSpPr txBox="1">
            <a:spLocks/>
          </p:cNvSpPr>
          <p:nvPr/>
        </p:nvSpPr>
        <p:spPr>
          <a:xfrm>
            <a:off x="994957" y="1723757"/>
            <a:ext cx="10628091" cy="3410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2400" dirty="0">
                <a:latin typeface="Calibri" panose="020F0502020204030204" pitchFamily="34" charset="0"/>
                <a:cs typeface="Calibri" panose="020F0502020204030204" pitchFamily="34" charset="0"/>
              </a:rPr>
              <a:t>"אַבָּא אָמַר שֶׁנִקְרָא לְעֶזְרָה אֶת ... אֵיךְ קוֹרְאִים לָהּ?"</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נִזְכַּר אַחַד הַבָּנִים וּמִיָּד קָרָא:</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בּוֹאִי מִיָּד, כִּי אָנוּ זְקוּקִים לְעֶזְרָה!" צָעַק הַנַּעַר בְּכָל </a:t>
            </a:r>
            <a:r>
              <a:rPr lang="he-IL" sz="2400" dirty="0" err="1">
                <a:latin typeface="Calibri" panose="020F0502020204030204" pitchFamily="34" charset="0"/>
                <a:cs typeface="Calibri" panose="020F0502020204030204" pitchFamily="34" charset="0"/>
              </a:rPr>
              <a:t>כֹּחַ</a:t>
            </a:r>
            <a:r>
              <a:rPr lang="he-IL" sz="2400" dirty="0">
                <a:latin typeface="Calibri" panose="020F0502020204030204" pitchFamily="34" charset="0"/>
                <a:cs typeface="Calibri" panose="020F0502020204030204" pitchFamily="34" charset="0"/>
              </a:rPr>
              <a:t> גְרוֹנוֹ, אַךְ</a:t>
            </a:r>
          </a:p>
          <a:p>
            <a:pPr marL="228600" indent="-50800" algn="r" rtl="1">
              <a:lnSpc>
                <a:spcPct val="150000"/>
              </a:lnSpc>
            </a:pPr>
            <a:r>
              <a:rPr lang="he-IL" sz="2400" dirty="0">
                <a:latin typeface="Calibri" panose="020F0502020204030204" pitchFamily="34" charset="0"/>
                <a:cs typeface="Calibri" panose="020F0502020204030204" pitchFamily="34" charset="0"/>
              </a:rPr>
              <a:t>אִישׁ לֹא בָּא.</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בּוֹאִי מִיָּד. אַבָּא אָמַר שֶׁתַּעַזְרִי לָנוּ", קָרְאוּ הַשְּׁנַיִם בְּקוֹל גָּדוֹל.</a:t>
            </a:r>
          </a:p>
          <a:p>
            <a:pPr marL="228600" indent="-50800" algn="r" rtl="1">
              <a:lnSpc>
                <a:spcPct val="150000"/>
              </a:lnSpc>
            </a:pPr>
            <a:r>
              <a:rPr lang="he-IL" sz="2400" dirty="0">
                <a:latin typeface="Calibri" panose="020F0502020204030204" pitchFamily="34" charset="0"/>
                <a:cs typeface="Calibri" panose="020F0502020204030204" pitchFamily="34" charset="0"/>
              </a:rPr>
              <a:t>אַךְ תְּשוּבָה לֹא בָּאָה, עֶזְרָה לֹא הִגִּיעָה.</a:t>
            </a:r>
          </a:p>
        </p:txBody>
      </p:sp>
      <p:sp>
        <p:nvSpPr>
          <p:cNvPr id="11" name="בועת מחשבה: ענן 10">
            <a:extLst>
              <a:ext uri="{FF2B5EF4-FFF2-40B4-BE49-F238E27FC236}">
                <a16:creationId xmlns:a16="http://schemas.microsoft.com/office/drawing/2014/main" id="{FD49504E-22ED-49F9-97D4-6B5DBD13C398}"/>
              </a:ext>
            </a:extLst>
          </p:cNvPr>
          <p:cNvSpPr/>
          <p:nvPr/>
        </p:nvSpPr>
        <p:spPr>
          <a:xfrm>
            <a:off x="212153" y="3718848"/>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2050" name="Picture 2" descr="confused child, shrugging shoulders - question child stock illustrations">
            <a:extLst>
              <a:ext uri="{FF2B5EF4-FFF2-40B4-BE49-F238E27FC236}">
                <a16:creationId xmlns:a16="http://schemas.microsoft.com/office/drawing/2014/main" id="{C1C53624-1E1A-4AAE-B1A8-30B23B1094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446" y="5214853"/>
            <a:ext cx="1260508" cy="126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7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dirty="0"/>
              <a:t>מה נלמד היום?</a:t>
            </a:r>
            <a:endParaRPr dirty="0"/>
          </a:p>
        </p:txBody>
      </p:sp>
      <p:pic>
        <p:nvPicPr>
          <p:cNvPr id="250" name="Google Shape;250;p6"/>
          <p:cNvPicPr preferRelativeResize="0"/>
          <p:nvPr/>
        </p:nvPicPr>
        <p:blipFill rotWithShape="1">
          <a:blip r:embed="rId3">
            <a:alphaModFix/>
          </a:blip>
          <a:srcRect/>
          <a:stretch/>
        </p:blipFill>
        <p:spPr>
          <a:xfrm rot="8057618">
            <a:off x="290049" y="269606"/>
            <a:ext cx="1468977" cy="973310"/>
          </a:xfrm>
          <a:prstGeom prst="rect">
            <a:avLst/>
          </a:prstGeom>
          <a:noFill/>
          <a:ln>
            <a:noFill/>
          </a:ln>
        </p:spPr>
      </p:pic>
      <p:sp>
        <p:nvSpPr>
          <p:cNvPr id="3" name="מלבן 2">
            <a:extLst>
              <a:ext uri="{FF2B5EF4-FFF2-40B4-BE49-F238E27FC236}">
                <a16:creationId xmlns:a16="http://schemas.microsoft.com/office/drawing/2014/main" id="{10B0D83F-D6B7-4303-AC79-01D45241AF33}"/>
              </a:ext>
            </a:extLst>
          </p:cNvPr>
          <p:cNvSpPr/>
          <p:nvPr/>
        </p:nvSpPr>
        <p:spPr>
          <a:xfrm>
            <a:off x="1682885" y="1527643"/>
            <a:ext cx="9150437" cy="4278094"/>
          </a:xfrm>
          <a:prstGeom prst="rect">
            <a:avLst/>
          </a:prstGeom>
        </p:spPr>
        <p:txBody>
          <a:bodyPr wrap="square">
            <a:spAutoFit/>
          </a:bodyPr>
          <a:lstStyle/>
          <a:p>
            <a:pPr marL="342900" lvl="0" indent="-342900" algn="r" rtl="1">
              <a:lnSpc>
                <a:spcPct val="200000"/>
              </a:lnSpc>
              <a:buClr>
                <a:schemeClr val="dk1"/>
              </a:buClr>
              <a:buSzPts val="1200"/>
              <a:buFont typeface="Wingdings" pitchFamily="2" charset="2"/>
              <a:buChar char="q"/>
            </a:pPr>
            <a:r>
              <a:rPr lang="he-IL" sz="2800" dirty="0">
                <a:latin typeface="Calibri" panose="020F0502020204030204" pitchFamily="34" charset="0"/>
                <a:cs typeface="Calibri" panose="020F0502020204030204" pitchFamily="34" charset="0"/>
              </a:rPr>
              <a:t>ניכנס לעולם הסיפורים העממיים, סיפורים שעברו מפה לאוזן.</a:t>
            </a:r>
          </a:p>
          <a:p>
            <a:pPr marL="342900" lvl="0" indent="-342900" algn="r" rtl="1">
              <a:lnSpc>
                <a:spcPct val="200000"/>
              </a:lnSpc>
              <a:buClr>
                <a:schemeClr val="dk1"/>
              </a:buClr>
              <a:buSzPts val="1200"/>
              <a:buFont typeface="Wingdings" pitchFamily="2" charset="2"/>
              <a:buChar char="q"/>
            </a:pPr>
            <a:r>
              <a:rPr lang="he-IL" sz="2800" dirty="0">
                <a:latin typeface="Calibri" panose="020F0502020204030204" pitchFamily="34" charset="0"/>
                <a:cs typeface="Calibri" panose="020F0502020204030204" pitchFamily="34" charset="0"/>
              </a:rPr>
              <a:t>נקרא סיפור שיש לו שם מעניין.</a:t>
            </a:r>
          </a:p>
          <a:p>
            <a:pPr marL="342900" lvl="0" indent="-342900" algn="r" rtl="1">
              <a:lnSpc>
                <a:spcPct val="200000"/>
              </a:lnSpc>
              <a:buClr>
                <a:schemeClr val="dk1"/>
              </a:buClr>
              <a:buSzPts val="1200"/>
              <a:buFont typeface="Wingdings" pitchFamily="2" charset="2"/>
              <a:buChar char="q"/>
            </a:pPr>
            <a:r>
              <a:rPr lang="he-IL" sz="2800" dirty="0">
                <a:latin typeface="Calibri" panose="020F0502020204030204" pitchFamily="34" charset="0"/>
                <a:cs typeface="Calibri" panose="020F0502020204030204" pitchFamily="34" charset="0"/>
              </a:rPr>
              <a:t>נעצור במהלך הקריאה, נהרהר ונשאל שאלות.</a:t>
            </a:r>
          </a:p>
          <a:p>
            <a:pPr marL="342900" lvl="0" indent="-342900" algn="r" rtl="1">
              <a:lnSpc>
                <a:spcPct val="200000"/>
              </a:lnSpc>
              <a:buClr>
                <a:schemeClr val="dk1"/>
              </a:buClr>
              <a:buSzPts val="1200"/>
              <a:buFont typeface="Wingdings" pitchFamily="2" charset="2"/>
              <a:buChar char="q"/>
            </a:pPr>
            <a:r>
              <a:rPr lang="he-IL" sz="2800" dirty="0">
                <a:latin typeface="Calibri" panose="020F0502020204030204" pitchFamily="34" charset="0"/>
                <a:cs typeface="Calibri" panose="020F0502020204030204" pitchFamily="34" charset="0"/>
              </a:rPr>
              <a:t>נדון בשאלה מעניינת.</a:t>
            </a:r>
          </a:p>
          <a:p>
            <a:pPr marL="342900" lvl="0" indent="-342900" algn="r" rtl="1">
              <a:buClr>
                <a:schemeClr val="dk1"/>
              </a:buClr>
              <a:buSzPts val="1200"/>
              <a:buFont typeface="Wingdings" pitchFamily="2" charset="2"/>
              <a:buChar char="q"/>
            </a:pPr>
            <a:endParaRPr lang="he-IL" sz="2400" dirty="0">
              <a:latin typeface="Calibri" panose="020F0502020204030204" pitchFamily="34" charset="0"/>
              <a:cs typeface="Calibri" panose="020F0502020204030204" pitchFamily="34" charset="0"/>
            </a:endParaRPr>
          </a:p>
          <a:p>
            <a:pPr marL="342900" lvl="0" indent="-342900" algn="r" rtl="1">
              <a:buClr>
                <a:schemeClr val="dk1"/>
              </a:buClr>
              <a:buSzPts val="1200"/>
              <a:buFont typeface="Wingdings" pitchFamily="2" charset="2"/>
              <a:buChar char="q"/>
            </a:pPr>
            <a:endParaRPr lang="he-IL" sz="24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92B65E-7A60-42A7-9686-2BC34A201403}"/>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2;p13">
            <a:extLst>
              <a:ext uri="{FF2B5EF4-FFF2-40B4-BE49-F238E27FC236}">
                <a16:creationId xmlns:a16="http://schemas.microsoft.com/office/drawing/2014/main" id="{30DA36A1-33F7-4ED6-AA3D-8FBBE41C4B4A}"/>
              </a:ext>
            </a:extLst>
          </p:cNvPr>
          <p:cNvSpPr txBox="1">
            <a:spLocks/>
          </p:cNvSpPr>
          <p:nvPr/>
        </p:nvSpPr>
        <p:spPr>
          <a:xfrm>
            <a:off x="994957" y="1723757"/>
            <a:ext cx="10628091" cy="3410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2400" dirty="0">
                <a:latin typeface="Calibri" panose="020F0502020204030204" pitchFamily="34" charset="0"/>
                <a:cs typeface="Calibri" panose="020F0502020204030204" pitchFamily="34" charset="0"/>
              </a:rPr>
              <a:t>"אַבָּא אָמַר שֶׁנִקְרָא לְעֶזְרָה אֶת ... אֵיךְ קוֹרְאִים לָהּ?"</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נִזְכַּר אַחַד הַבָּנִים וּמִיָּד קָרָא:</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בּוֹאִי מִיָּד, כִּי אָנוּ זְקוּקִים לְעֶזְרָה!" צָעַק הַנַּעַר בְּכָל </a:t>
            </a:r>
            <a:r>
              <a:rPr lang="he-IL" sz="2400" dirty="0" err="1">
                <a:latin typeface="Calibri" panose="020F0502020204030204" pitchFamily="34" charset="0"/>
                <a:cs typeface="Calibri" panose="020F0502020204030204" pitchFamily="34" charset="0"/>
              </a:rPr>
              <a:t>כֹּחַ</a:t>
            </a:r>
            <a:r>
              <a:rPr lang="he-IL" sz="2400" dirty="0">
                <a:latin typeface="Calibri" panose="020F0502020204030204" pitchFamily="34" charset="0"/>
                <a:cs typeface="Calibri" panose="020F0502020204030204" pitchFamily="34" charset="0"/>
              </a:rPr>
              <a:t> גְרוֹנוֹ, אַךְ</a:t>
            </a:r>
          </a:p>
          <a:p>
            <a:pPr marL="228600" indent="-50800" algn="r" rtl="1">
              <a:lnSpc>
                <a:spcPct val="150000"/>
              </a:lnSpc>
            </a:pPr>
            <a:r>
              <a:rPr lang="he-IL" sz="2400" dirty="0">
                <a:latin typeface="Calibri" panose="020F0502020204030204" pitchFamily="34" charset="0"/>
                <a:cs typeface="Calibri" panose="020F0502020204030204" pitchFamily="34" charset="0"/>
              </a:rPr>
              <a:t>אִישׁ לֹא בָּא.</a:t>
            </a:r>
          </a:p>
          <a:p>
            <a:pPr marL="228600" indent="-50800" algn="r" rtl="1">
              <a:lnSpc>
                <a:spcPct val="150000"/>
              </a:lnSpc>
            </a:pPr>
            <a:r>
              <a:rPr lang="he-IL" sz="2400" dirty="0">
                <a:latin typeface="Calibri" panose="020F0502020204030204" pitchFamily="34" charset="0"/>
                <a:cs typeface="Calibri" panose="020F0502020204030204" pitchFamily="34" charset="0"/>
              </a:rPr>
              <a:t>"</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בּוֹאִי מִיָּד. אַבָּא אָמַר שֶׁתַּעַזְרִי לָנוּ", קָרְאוּ הַשְּׁנַיִם בְּקוֹל גָּדוֹל.</a:t>
            </a:r>
          </a:p>
          <a:p>
            <a:pPr marL="228600" indent="-50800" algn="r" rtl="1">
              <a:lnSpc>
                <a:spcPct val="150000"/>
              </a:lnSpc>
            </a:pPr>
            <a:r>
              <a:rPr lang="he-IL" sz="2400" dirty="0">
                <a:latin typeface="Calibri" panose="020F0502020204030204" pitchFamily="34" charset="0"/>
                <a:cs typeface="Calibri" panose="020F0502020204030204" pitchFamily="34" charset="0"/>
              </a:rPr>
              <a:t>אַךְ תְּשוּבָה לֹא בָּאָה, עֶזְרָה לֹא הִגִּיעָה.</a:t>
            </a:r>
          </a:p>
        </p:txBody>
      </p:sp>
      <p:sp>
        <p:nvSpPr>
          <p:cNvPr id="16" name="תיבת טקסט 15">
            <a:extLst>
              <a:ext uri="{FF2B5EF4-FFF2-40B4-BE49-F238E27FC236}">
                <a16:creationId xmlns:a16="http://schemas.microsoft.com/office/drawing/2014/main" id="{E640AF84-66EB-40CE-B3F8-168AF4498024}"/>
              </a:ext>
            </a:extLst>
          </p:cNvPr>
          <p:cNvSpPr txBox="1"/>
          <p:nvPr/>
        </p:nvSpPr>
        <p:spPr>
          <a:xfrm>
            <a:off x="3585810" y="5874070"/>
            <a:ext cx="6982468" cy="461665"/>
          </a:xfrm>
          <a:prstGeom prst="rect">
            <a:avLst/>
          </a:prstGeom>
          <a:noFill/>
        </p:spPr>
        <p:txBody>
          <a:bodyPr wrap="square" rtlCol="1">
            <a:spAutoFit/>
          </a:bodyPr>
          <a:lstStyle/>
          <a:p>
            <a:pPr algn="r" rtl="1"/>
            <a:r>
              <a:rPr lang="he-IL" sz="2400" b="1" dirty="0">
                <a:solidFill>
                  <a:schemeClr val="accent6">
                    <a:lumMod val="75000"/>
                  </a:schemeClr>
                </a:solidFill>
                <a:latin typeface="Calibri" panose="020F0502020204030204" pitchFamily="34" charset="0"/>
                <a:cs typeface="Calibri" panose="020F0502020204030204" pitchFamily="34" charset="0"/>
              </a:rPr>
              <a:t>אילו פגשתם את הנערים ביער, מה הייתם אומרים להם?</a:t>
            </a:r>
            <a:endParaRPr lang="he-IL" sz="2400" strike="sngStrike" dirty="0">
              <a:latin typeface="Calibri" panose="020F0502020204030204" pitchFamily="34" charset="0"/>
              <a:cs typeface="Calibri" panose="020F0502020204030204" pitchFamily="34" charset="0"/>
            </a:endParaRPr>
          </a:p>
        </p:txBody>
      </p:sp>
      <p:sp>
        <p:nvSpPr>
          <p:cNvPr id="11" name="בועת מחשבה: ענן 10">
            <a:extLst>
              <a:ext uri="{FF2B5EF4-FFF2-40B4-BE49-F238E27FC236}">
                <a16:creationId xmlns:a16="http://schemas.microsoft.com/office/drawing/2014/main" id="{FD49504E-22ED-49F9-97D4-6B5DBD13C398}"/>
              </a:ext>
            </a:extLst>
          </p:cNvPr>
          <p:cNvSpPr/>
          <p:nvPr/>
        </p:nvSpPr>
        <p:spPr>
          <a:xfrm>
            <a:off x="212153" y="3718848"/>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2050" name="Picture 2" descr="confused child, shrugging shoulders - question child stock illustrations">
            <a:extLst>
              <a:ext uri="{FF2B5EF4-FFF2-40B4-BE49-F238E27FC236}">
                <a16:creationId xmlns:a16="http://schemas.microsoft.com/office/drawing/2014/main" id="{C1C53624-1E1A-4AAE-B1A8-30B23B10948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446" y="5214853"/>
            <a:ext cx="1260508" cy="1260508"/>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260;p7" descr="https://lh4.googleusercontent.com/iGTl96Eygo7-oid1H3ZWWYhb5HWAynyOs2KLWGGMeuEgHeu4cFLof2g-jYLOscV4q-879K-lfjkP4Swnmj_UGZsWTDspF4AbUz1XGd30Tf1KKpiEXhvx6NLF17Q1F5VY">
            <a:extLst>
              <a:ext uri="{FF2B5EF4-FFF2-40B4-BE49-F238E27FC236}">
                <a16:creationId xmlns:a16="http://schemas.microsoft.com/office/drawing/2014/main" id="{F4EA6069-5265-4428-8C5A-0C563D8A1AF4}"/>
              </a:ext>
            </a:extLst>
          </p:cNvPr>
          <p:cNvPicPr preferRelativeResize="0"/>
          <p:nvPr/>
        </p:nvPicPr>
        <p:blipFill rotWithShape="1">
          <a:blip r:embed="rId6">
            <a:alphaModFix/>
          </a:blip>
          <a:srcRect/>
          <a:stretch/>
        </p:blipFill>
        <p:spPr>
          <a:xfrm rot="8337509">
            <a:off x="10573066" y="5453133"/>
            <a:ext cx="850389" cy="332880"/>
          </a:xfrm>
          <a:prstGeom prst="rect">
            <a:avLst/>
          </a:prstGeom>
          <a:noFill/>
          <a:ln>
            <a:noFill/>
          </a:ln>
        </p:spPr>
      </p:pic>
      <p:pic>
        <p:nvPicPr>
          <p:cNvPr id="8" name="0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94360" y="742204"/>
            <a:ext cx="1796978" cy="640922"/>
          </a:xfrm>
          <a:prstGeom prst="rect">
            <a:avLst/>
          </a:prstGeom>
        </p:spPr>
      </p:pic>
    </p:spTree>
    <p:extLst>
      <p:ext uri="{BB962C8B-B14F-4D97-AF65-F5344CB8AC3E}">
        <p14:creationId xmlns:p14="http://schemas.microsoft.com/office/powerpoint/2010/main" val="16398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92B65E-7A60-42A7-9686-2BC34A201403}"/>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2;p13">
            <a:extLst>
              <a:ext uri="{FF2B5EF4-FFF2-40B4-BE49-F238E27FC236}">
                <a16:creationId xmlns:a16="http://schemas.microsoft.com/office/drawing/2014/main" id="{30DA36A1-33F7-4ED6-AA3D-8FBBE41C4B4A}"/>
              </a:ext>
            </a:extLst>
          </p:cNvPr>
          <p:cNvSpPr txBox="1">
            <a:spLocks/>
          </p:cNvSpPr>
          <p:nvPr/>
        </p:nvSpPr>
        <p:spPr>
          <a:xfrm>
            <a:off x="5783286" y="1947005"/>
            <a:ext cx="6234600" cy="2963990"/>
          </a:xfrm>
          <a:prstGeom prst="rect">
            <a:avLst/>
          </a:prstGeom>
          <a:noFill/>
          <a:ln>
            <a:solidFill>
              <a:schemeClr val="accent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1800" dirty="0">
                <a:latin typeface="Calibri" panose="020F0502020204030204" pitchFamily="34" charset="0"/>
                <a:cs typeface="Calibri" panose="020F0502020204030204" pitchFamily="34" charset="0"/>
              </a:rPr>
              <a:t>"אַבָּא אָמַר שֶׁנִקְרָא לְעֶזְרָה אֶת... אֵיךְ קוֹרְאִים לָהּ?"</a:t>
            </a:r>
          </a:p>
          <a:p>
            <a:pPr marL="228600" indent="-50800" algn="r" rtl="1">
              <a:lnSpc>
                <a:spcPct val="150000"/>
              </a:lnSpc>
            </a:pPr>
            <a:r>
              <a:rPr lang="he-IL" sz="1800" dirty="0">
                <a:latin typeface="Calibri" panose="020F0502020204030204" pitchFamily="34" charset="0"/>
                <a:cs typeface="Calibri" panose="020F0502020204030204" pitchFamily="34" charset="0"/>
              </a:rPr>
              <a:t>"</a:t>
            </a:r>
            <a:r>
              <a:rPr lang="he-IL" sz="1800" dirty="0" err="1">
                <a:latin typeface="Calibri" panose="020F0502020204030204" pitchFamily="34" charset="0"/>
                <a:cs typeface="Calibri" panose="020F0502020204030204" pitchFamily="34" charset="0"/>
              </a:rPr>
              <a:t>אֵינְבְּרֵרָה</a:t>
            </a:r>
            <a:r>
              <a:rPr lang="he-IL" sz="1800" dirty="0">
                <a:latin typeface="Calibri" panose="020F0502020204030204" pitchFamily="34" charset="0"/>
                <a:cs typeface="Calibri" panose="020F0502020204030204" pitchFamily="34" charset="0"/>
              </a:rPr>
              <a:t>!" נִזְכַּר אַחַד הַבָּנִים וּמִיָּד קָרָא:</a:t>
            </a:r>
          </a:p>
          <a:p>
            <a:pPr marL="228600" indent="-50800" algn="r" rtl="1">
              <a:lnSpc>
                <a:spcPct val="150000"/>
              </a:lnSpc>
            </a:pPr>
            <a:r>
              <a:rPr lang="he-IL" sz="1800" dirty="0">
                <a:latin typeface="Calibri" panose="020F0502020204030204" pitchFamily="34" charset="0"/>
                <a:cs typeface="Calibri" panose="020F0502020204030204" pitchFamily="34" charset="0"/>
              </a:rPr>
              <a:t>"</a:t>
            </a:r>
            <a:r>
              <a:rPr lang="he-IL" sz="1800" dirty="0" err="1">
                <a:latin typeface="Calibri" panose="020F0502020204030204" pitchFamily="34" charset="0"/>
                <a:cs typeface="Calibri" panose="020F0502020204030204" pitchFamily="34" charset="0"/>
              </a:rPr>
              <a:t>אֵינְבְּרֵרָה</a:t>
            </a:r>
            <a:r>
              <a:rPr lang="he-IL" sz="1800" dirty="0">
                <a:latin typeface="Calibri" panose="020F0502020204030204" pitchFamily="34" charset="0"/>
                <a:cs typeface="Calibri" panose="020F0502020204030204" pitchFamily="34" charset="0"/>
              </a:rPr>
              <a:t>! בּוֹאִי מִיָּד, כִּי אָנוּ זְקוּקִים לְעֶזְרָה!" צָעַק הַנַּעַר בְּכָל </a:t>
            </a:r>
            <a:r>
              <a:rPr lang="he-IL" sz="1800" dirty="0" err="1">
                <a:latin typeface="Calibri" panose="020F0502020204030204" pitchFamily="34" charset="0"/>
                <a:cs typeface="Calibri" panose="020F0502020204030204" pitchFamily="34" charset="0"/>
              </a:rPr>
              <a:t>כֹּחַ</a:t>
            </a:r>
            <a:r>
              <a:rPr lang="he-IL" sz="1800" dirty="0">
                <a:latin typeface="Calibri" panose="020F0502020204030204" pitchFamily="34" charset="0"/>
                <a:cs typeface="Calibri" panose="020F0502020204030204" pitchFamily="34" charset="0"/>
              </a:rPr>
              <a:t> גְרוֹנוֹ, אַךְ אִישׁ לֹא בָּא.</a:t>
            </a:r>
          </a:p>
          <a:p>
            <a:pPr marL="228600" indent="-50800" algn="r" rtl="1">
              <a:lnSpc>
                <a:spcPct val="150000"/>
              </a:lnSpc>
            </a:pPr>
            <a:r>
              <a:rPr lang="he-IL" sz="1800" dirty="0">
                <a:latin typeface="Calibri" panose="020F0502020204030204" pitchFamily="34" charset="0"/>
                <a:cs typeface="Calibri" panose="020F0502020204030204" pitchFamily="34" charset="0"/>
              </a:rPr>
              <a:t>"</a:t>
            </a:r>
            <a:r>
              <a:rPr lang="he-IL" sz="1800" dirty="0" err="1">
                <a:latin typeface="Calibri" panose="020F0502020204030204" pitchFamily="34" charset="0"/>
                <a:cs typeface="Calibri" panose="020F0502020204030204" pitchFamily="34" charset="0"/>
              </a:rPr>
              <a:t>אֵינְבְּרֵרָה</a:t>
            </a:r>
            <a:r>
              <a:rPr lang="he-IL" sz="1800" dirty="0">
                <a:latin typeface="Calibri" panose="020F0502020204030204" pitchFamily="34" charset="0"/>
                <a:cs typeface="Calibri" panose="020F0502020204030204" pitchFamily="34" charset="0"/>
              </a:rPr>
              <a:t>, בּוֹאִי מִיָּד. אַבָּא אָמַר שֶׁתַּעַזְרִי לָנוּ", קָרְאוּ הַשְּׁנַיִם בְּקוֹל גָּדוֹל. אַךְ תְּשוּבָה לֹא בָּאָה, עֶזְרָה לֹא הִגִּיעָה.</a:t>
            </a:r>
          </a:p>
        </p:txBody>
      </p:sp>
      <p:sp>
        <p:nvSpPr>
          <p:cNvPr id="16" name="תיבת טקסט 15">
            <a:extLst>
              <a:ext uri="{FF2B5EF4-FFF2-40B4-BE49-F238E27FC236}">
                <a16:creationId xmlns:a16="http://schemas.microsoft.com/office/drawing/2014/main" id="{E640AF84-66EB-40CE-B3F8-168AF4498024}"/>
              </a:ext>
            </a:extLst>
          </p:cNvPr>
          <p:cNvSpPr txBox="1"/>
          <p:nvPr/>
        </p:nvSpPr>
        <p:spPr>
          <a:xfrm>
            <a:off x="6441449" y="5680633"/>
            <a:ext cx="5181599" cy="830997"/>
          </a:xfrm>
          <a:prstGeom prst="rect">
            <a:avLst/>
          </a:prstGeom>
          <a:noFill/>
        </p:spPr>
        <p:txBody>
          <a:bodyPr wrap="square" rtlCol="1">
            <a:spAutoFit/>
          </a:bodyPr>
          <a:lstStyle/>
          <a:p>
            <a:pPr algn="r" rtl="1"/>
            <a:r>
              <a:rPr lang="he-IL" sz="2400" b="1" dirty="0">
                <a:solidFill>
                  <a:schemeClr val="accent6">
                    <a:lumMod val="75000"/>
                  </a:schemeClr>
                </a:solidFill>
                <a:latin typeface="Calibri" panose="020F0502020204030204" pitchFamily="34" charset="0"/>
                <a:cs typeface="Calibri" panose="020F0502020204030204" pitchFamily="34" charset="0"/>
              </a:rPr>
              <a:t>אילו פגשתם את הנערים ביער, מה הייתם אומרים להם?</a:t>
            </a:r>
            <a:endParaRPr lang="he-IL" sz="2400" strike="sngStrike" dirty="0">
              <a:latin typeface="Calibri" panose="020F0502020204030204" pitchFamily="34" charset="0"/>
              <a:cs typeface="Calibri" panose="020F0502020204030204" pitchFamily="34" charset="0"/>
            </a:endParaRPr>
          </a:p>
        </p:txBody>
      </p:sp>
      <p:pic>
        <p:nvPicPr>
          <p:cNvPr id="19" name="Google Shape;260;p7" descr="https://lh4.googleusercontent.com/iGTl96Eygo7-oid1H3ZWWYhb5HWAynyOs2KLWGGMeuEgHeu4cFLof2g-jYLOscV4q-879K-lfjkP4Swnmj_UGZsWTDspF4AbUz1XGd30Tf1KKpiEXhvx6NLF17Q1F5VY">
            <a:extLst>
              <a:ext uri="{FF2B5EF4-FFF2-40B4-BE49-F238E27FC236}">
                <a16:creationId xmlns:a16="http://schemas.microsoft.com/office/drawing/2014/main" id="{F4EA6069-5265-4428-8C5A-0C563D8A1AF4}"/>
              </a:ext>
            </a:extLst>
          </p:cNvPr>
          <p:cNvPicPr preferRelativeResize="0"/>
          <p:nvPr/>
        </p:nvPicPr>
        <p:blipFill rotWithShape="1">
          <a:blip r:embed="rId3">
            <a:alphaModFix/>
          </a:blip>
          <a:srcRect/>
          <a:stretch/>
        </p:blipFill>
        <p:spPr>
          <a:xfrm rot="8337509">
            <a:off x="11348227" y="6303785"/>
            <a:ext cx="697993" cy="174952"/>
          </a:xfrm>
          <a:prstGeom prst="rect">
            <a:avLst/>
          </a:prstGeom>
          <a:noFill/>
          <a:ln>
            <a:noFill/>
          </a:ln>
        </p:spPr>
      </p:pic>
      <p:sp>
        <p:nvSpPr>
          <p:cNvPr id="12" name="תיבת טקסט 11">
            <a:extLst>
              <a:ext uri="{FF2B5EF4-FFF2-40B4-BE49-F238E27FC236}">
                <a16:creationId xmlns:a16="http://schemas.microsoft.com/office/drawing/2014/main" id="{732E8560-62A5-4617-8651-1D022DEA8C23}"/>
              </a:ext>
            </a:extLst>
          </p:cNvPr>
          <p:cNvSpPr txBox="1"/>
          <p:nvPr/>
        </p:nvSpPr>
        <p:spPr>
          <a:xfrm>
            <a:off x="676016" y="3429000"/>
            <a:ext cx="5001058" cy="1938992"/>
          </a:xfrm>
          <a:prstGeom prst="rect">
            <a:avLst/>
          </a:prstGeom>
          <a:noFill/>
        </p:spPr>
        <p:txBody>
          <a:bodyPr wrap="square" rtlCol="1">
            <a:spAutoFit/>
          </a:bodyPr>
          <a:lstStyle/>
          <a:p>
            <a:pPr algn="r" rtl="1"/>
            <a:r>
              <a:rPr lang="he-IL" sz="2400" b="1" dirty="0">
                <a:latin typeface="Calibri" panose="020F0502020204030204" pitchFamily="34" charset="0"/>
                <a:cs typeface="Calibri" panose="020F0502020204030204" pitchFamily="34" charset="0"/>
              </a:rPr>
              <a:t>עידו אמר: </a:t>
            </a:r>
            <a:r>
              <a:rPr lang="he-IL" sz="2400" dirty="0">
                <a:latin typeface="Calibri" panose="020F0502020204030204" pitchFamily="34" charset="0"/>
                <a:cs typeface="Calibri" panose="020F0502020204030204" pitchFamily="34" charset="0"/>
              </a:rPr>
              <a:t>אני מבין את האכזבה שלכם </a:t>
            </a:r>
            <a:r>
              <a:rPr lang="he-IL" sz="2400" dirty="0" err="1">
                <a:latin typeface="Calibri" panose="020F0502020204030204" pitchFamily="34" charset="0"/>
                <a:cs typeface="Calibri" panose="020F0502020204030204" pitchFamily="34" charset="0"/>
              </a:rPr>
              <a:t>שאינבררה</a:t>
            </a:r>
            <a:r>
              <a:rPr lang="he-IL" sz="2400" dirty="0">
                <a:latin typeface="Calibri" panose="020F0502020204030204" pitchFamily="34" charset="0"/>
                <a:cs typeface="Calibri" panose="020F0502020204030204" pitchFamily="34" charset="0"/>
              </a:rPr>
              <a:t> לא הגיעה למרות שקראתם לה לעזרה. אולי תפסיקו לצעוק, אתם נערים בוגרים, תנסו להתגבר לבד על הבעיה.</a:t>
            </a:r>
          </a:p>
        </p:txBody>
      </p:sp>
      <p:sp>
        <p:nvSpPr>
          <p:cNvPr id="13" name="תיבת טקסט 12">
            <a:extLst>
              <a:ext uri="{FF2B5EF4-FFF2-40B4-BE49-F238E27FC236}">
                <a16:creationId xmlns:a16="http://schemas.microsoft.com/office/drawing/2014/main" id="{8C9D027A-6EEE-42B6-B232-5F56A15DDE88}"/>
              </a:ext>
            </a:extLst>
          </p:cNvPr>
          <p:cNvSpPr txBox="1"/>
          <p:nvPr/>
        </p:nvSpPr>
        <p:spPr>
          <a:xfrm>
            <a:off x="486105" y="2266992"/>
            <a:ext cx="5190969" cy="823791"/>
          </a:xfrm>
          <a:prstGeom prst="rect">
            <a:avLst/>
          </a:prstGeom>
          <a:noFill/>
        </p:spPr>
        <p:txBody>
          <a:bodyPr wrap="square" rtlCol="1">
            <a:spAutoFit/>
          </a:bodyPr>
          <a:lstStyle/>
          <a:p>
            <a:pPr algn="r"/>
            <a:r>
              <a:rPr lang="he-IL" sz="2400" b="1" dirty="0">
                <a:latin typeface="Calibri" panose="020F0502020204030204" pitchFamily="34" charset="0"/>
                <a:cs typeface="Calibri" panose="020F0502020204030204" pitchFamily="34" charset="0"/>
              </a:rPr>
              <a:t>לילך ייעצה להם</a:t>
            </a:r>
            <a:r>
              <a:rPr lang="he-IL" sz="2400" dirty="0">
                <a:latin typeface="Calibri" panose="020F0502020204030204" pitchFamily="34" charset="0"/>
                <a:cs typeface="Calibri" panose="020F0502020204030204" pitchFamily="34" charset="0"/>
              </a:rPr>
              <a:t>: חכו לאבא שלכם, אל תעשו דבר. הוא ודאי יבוא לעזור לכם.</a:t>
            </a:r>
          </a:p>
        </p:txBody>
      </p:sp>
    </p:spTree>
    <p:extLst>
      <p:ext uri="{BB962C8B-B14F-4D97-AF65-F5344CB8AC3E}">
        <p14:creationId xmlns:p14="http://schemas.microsoft.com/office/powerpoint/2010/main" val="129981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9072D1-2E07-4051-902C-9CCDFB83B9CC}"/>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9;p14">
            <a:extLst>
              <a:ext uri="{FF2B5EF4-FFF2-40B4-BE49-F238E27FC236}">
                <a16:creationId xmlns:a16="http://schemas.microsoft.com/office/drawing/2014/main" id="{7BC724B8-994B-4D1E-A654-F74BC25DED33}"/>
              </a:ext>
            </a:extLst>
          </p:cNvPr>
          <p:cNvSpPr txBox="1">
            <a:spLocks/>
          </p:cNvSpPr>
          <p:nvPr/>
        </p:nvSpPr>
        <p:spPr>
          <a:xfrm>
            <a:off x="1160683" y="1933985"/>
            <a:ext cx="10661148" cy="360331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60000"/>
              </a:lnSpc>
            </a:pPr>
            <a:r>
              <a:rPr lang="he-IL" sz="2800" dirty="0" err="1">
                <a:solidFill>
                  <a:schemeClr val="tx1">
                    <a:lumMod val="50000"/>
                  </a:schemeClr>
                </a:solidFill>
                <a:latin typeface="Calibri" panose="020F0502020204030204" pitchFamily="34" charset="0"/>
                <a:cs typeface="Calibri" panose="020F0502020204030204" pitchFamily="34" charset="0"/>
              </a:rPr>
              <a:t>בֵּינְתַיִם</a:t>
            </a:r>
            <a:r>
              <a:rPr lang="he-IL" sz="2800" dirty="0">
                <a:solidFill>
                  <a:schemeClr val="tx1">
                    <a:lumMod val="50000"/>
                  </a:schemeClr>
                </a:solidFill>
                <a:latin typeface="Calibri" panose="020F0502020204030204" pitchFamily="34" charset="0"/>
                <a:cs typeface="Calibri" panose="020F0502020204030204" pitchFamily="34" charset="0"/>
              </a:rPr>
              <a:t> שָׁקְעָה הַשֶּׁמֶשׁ, חֲשֵׁכָה אַפְפָה אֶת הַיַּעַר, גֶשֶׁם הֵחֵל לָרֶדֶת וְהָיָה קַר.</a:t>
            </a:r>
          </a:p>
          <a:p>
            <a:pPr marL="228600" indent="-50800" algn="r" rtl="1">
              <a:lnSpc>
                <a:spcPct val="160000"/>
              </a:lnSpc>
            </a:pPr>
            <a:r>
              <a:rPr lang="he-IL" sz="2800" dirty="0">
                <a:solidFill>
                  <a:schemeClr val="tx1">
                    <a:lumMod val="50000"/>
                  </a:schemeClr>
                </a:solidFill>
                <a:latin typeface="Calibri" panose="020F0502020204030204" pitchFamily="34" charset="0"/>
                <a:cs typeface="Calibri" panose="020F0502020204030204" pitchFamily="34" charset="0"/>
              </a:rPr>
              <a:t>מֵרָחוֹק שָׁמְעוּ שְׁאָגָה שֶׁל חַיַּת טֶרֶף - אַרְיֵה אוֹ נָמֵר - וּמְאֹד פָּחֲדוּ.</a:t>
            </a:r>
          </a:p>
          <a:p>
            <a:pPr marL="228600" indent="-50800" algn="r" rtl="1">
              <a:lnSpc>
                <a:spcPct val="160000"/>
              </a:lnSpc>
            </a:pPr>
            <a:r>
              <a:rPr lang="he-IL" sz="2800" dirty="0">
                <a:solidFill>
                  <a:schemeClr val="tx1">
                    <a:lumMod val="50000"/>
                  </a:schemeClr>
                </a:solidFill>
                <a:latin typeface="Calibri" panose="020F0502020204030204" pitchFamily="34" charset="0"/>
                <a:cs typeface="Calibri" panose="020F0502020204030204" pitchFamily="34" charset="0"/>
              </a:rPr>
              <a:t>"בּוֹא, נְנַסֶּה לִדְחֹף אֶת הָעֲגָלָה וּלְהוֹצִיאָהּ מִן </a:t>
            </a:r>
            <a:r>
              <a:rPr lang="he-IL" sz="2800" dirty="0" err="1">
                <a:solidFill>
                  <a:schemeClr val="tx1">
                    <a:lumMod val="50000"/>
                  </a:schemeClr>
                </a:solidFill>
                <a:latin typeface="Calibri" panose="020F0502020204030204" pitchFamily="34" charset="0"/>
                <a:cs typeface="Calibri" panose="020F0502020204030204" pitchFamily="34" charset="0"/>
              </a:rPr>
              <a:t>הַבֹּץ</a:t>
            </a:r>
            <a:r>
              <a:rPr lang="he-IL" sz="2800" dirty="0">
                <a:solidFill>
                  <a:schemeClr val="tx1">
                    <a:lumMod val="50000"/>
                  </a:schemeClr>
                </a:solidFill>
                <a:latin typeface="Calibri" panose="020F0502020204030204" pitchFamily="34" charset="0"/>
                <a:cs typeface="Calibri" panose="020F0502020204030204" pitchFamily="34" charset="0"/>
              </a:rPr>
              <a:t>!" אָמַר אַחַד הַבָּנִים לְאָחִיו.</a:t>
            </a:r>
          </a:p>
          <a:p>
            <a:pPr marL="228600" indent="-50800" algn="r" rtl="1">
              <a:lnSpc>
                <a:spcPct val="150000"/>
              </a:lnSpc>
            </a:pPr>
            <a:r>
              <a:rPr lang="he-IL" sz="2800" dirty="0">
                <a:solidFill>
                  <a:schemeClr val="tx1">
                    <a:lumMod val="50000"/>
                  </a:schemeClr>
                </a:solidFill>
                <a:latin typeface="Calibri" panose="020F0502020204030204" pitchFamily="34" charset="0"/>
                <a:cs typeface="Calibri" panose="020F0502020204030204" pitchFamily="34" charset="0"/>
              </a:rPr>
              <a:t>הִטּוּ שְׁנֵיהֶם כָּתֵף וְדָחֲפוּ, אַךְ הָעֲגָלָה לֹא זָזָה.</a:t>
            </a:r>
          </a:p>
          <a:p>
            <a:pPr marL="228600" indent="-50800" algn="r" rtl="1">
              <a:lnSpc>
                <a:spcPct val="150000"/>
              </a:lnSpc>
            </a:pPr>
            <a:r>
              <a:rPr lang="he-IL" sz="2800" dirty="0">
                <a:solidFill>
                  <a:schemeClr val="tx1">
                    <a:lumMod val="50000"/>
                  </a:schemeClr>
                </a:solidFill>
                <a:latin typeface="Calibri" panose="020F0502020204030204" pitchFamily="34" charset="0"/>
                <a:cs typeface="Calibri" panose="020F0502020204030204" pitchFamily="34" charset="0"/>
              </a:rPr>
              <a:t>"כְּדַאי לְהַנִּיחַ עֲנָפִים לִפְנֵי הַגַּלְגַּלִּים",הִצִּיעַ הָאָח הַשֵּׁנִי. "תַּעֲלֶה עֲלֵיהֶם הָעֲגָלָה</a:t>
            </a:r>
          </a:p>
          <a:p>
            <a:pPr marL="228600" indent="-50800" algn="r" rtl="1">
              <a:lnSpc>
                <a:spcPct val="150000"/>
              </a:lnSpc>
            </a:pPr>
            <a:r>
              <a:rPr lang="he-IL" sz="2800" dirty="0">
                <a:solidFill>
                  <a:schemeClr val="tx1">
                    <a:lumMod val="50000"/>
                  </a:schemeClr>
                </a:solidFill>
                <a:latin typeface="Calibri" panose="020F0502020204030204" pitchFamily="34" charset="0"/>
                <a:cs typeface="Calibri" panose="020F0502020204030204" pitchFamily="34" charset="0"/>
              </a:rPr>
              <a:t>וְכָךְ תֵּחָלֵץ מִן </a:t>
            </a:r>
            <a:r>
              <a:rPr lang="he-IL" sz="2800" dirty="0" err="1">
                <a:solidFill>
                  <a:schemeClr val="tx1">
                    <a:lumMod val="50000"/>
                  </a:schemeClr>
                </a:solidFill>
                <a:latin typeface="Calibri" panose="020F0502020204030204" pitchFamily="34" charset="0"/>
                <a:cs typeface="Calibri" panose="020F0502020204030204" pitchFamily="34" charset="0"/>
              </a:rPr>
              <a:t>הַבִּצָּה</a:t>
            </a:r>
            <a:r>
              <a:rPr lang="he-IL" sz="2800" dirty="0">
                <a:solidFill>
                  <a:schemeClr val="tx1">
                    <a:lumMod val="50000"/>
                  </a:schemeClr>
                </a:solidFill>
                <a:latin typeface="Calibri" panose="020F0502020204030204" pitchFamily="34" charset="0"/>
                <a:cs typeface="Calibri" panose="020F0502020204030204" pitchFamily="34" charset="0"/>
              </a:rPr>
              <a:t>".</a:t>
            </a:r>
            <a:r>
              <a:rPr lang="he-IL" sz="2400" dirty="0">
                <a:latin typeface="Calibri" panose="020F0502020204030204" pitchFamily="34" charset="0"/>
                <a:cs typeface="Calibri" panose="020F0502020204030204" pitchFamily="34" charset="0"/>
              </a:rPr>
              <a:t/>
            </a:r>
            <a:br>
              <a:rPr lang="he-IL" sz="2400" dirty="0">
                <a:latin typeface="Calibri" panose="020F0502020204030204" pitchFamily="34" charset="0"/>
                <a:cs typeface="Calibri" panose="020F0502020204030204" pitchFamily="34" charset="0"/>
              </a:rPr>
            </a:br>
            <a:endParaRPr lang="he-IL" sz="2400" dirty="0">
              <a:latin typeface="Calibri" panose="020F0502020204030204" pitchFamily="34" charset="0"/>
              <a:cs typeface="Calibri" panose="020F0502020204030204" pitchFamily="34" charset="0"/>
            </a:endParaRPr>
          </a:p>
        </p:txBody>
      </p:sp>
      <p:sp>
        <p:nvSpPr>
          <p:cNvPr id="5" name="בועת מחשבה: ענן 4">
            <a:extLst>
              <a:ext uri="{FF2B5EF4-FFF2-40B4-BE49-F238E27FC236}">
                <a16:creationId xmlns:a16="http://schemas.microsoft.com/office/drawing/2014/main" id="{965CD43D-F21E-4A28-9775-E77C2686A531}"/>
              </a:ext>
            </a:extLst>
          </p:cNvPr>
          <p:cNvSpPr/>
          <p:nvPr/>
        </p:nvSpPr>
        <p:spPr>
          <a:xfrm>
            <a:off x="370169" y="3572783"/>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7170" name="Picture 2" descr="business concept, businessman feeling confused. - question child stock illustrations">
            <a:extLst>
              <a:ext uri="{FF2B5EF4-FFF2-40B4-BE49-F238E27FC236}">
                <a16:creationId xmlns:a16="http://schemas.microsoft.com/office/drawing/2014/main" id="{A7802B48-05C3-424A-AFDF-E958C2669652}"/>
              </a:ext>
            </a:extLst>
          </p:cNvPr>
          <p:cNvPicPr>
            <a:picLocks noChangeAspect="1" noChangeArrowheads="1"/>
          </p:cNvPicPr>
          <p:nvPr/>
        </p:nvPicPr>
        <p:blipFill rotWithShape="1">
          <a:blip r:embed="rId3">
            <a:clrChange>
              <a:clrFrom>
                <a:srgbClr val="A2D2C4"/>
              </a:clrFrom>
              <a:clrTo>
                <a:srgbClr val="A2D2C4">
                  <a:alpha val="0"/>
                </a:srgbClr>
              </a:clrTo>
            </a:clrChange>
            <a:extLst>
              <a:ext uri="{28A0092B-C50C-407E-A947-70E740481C1C}">
                <a14:useLocalDpi xmlns:a14="http://schemas.microsoft.com/office/drawing/2010/main" val="0"/>
              </a:ext>
            </a:extLst>
          </a:blip>
          <a:srcRect l="26812" r="29720"/>
          <a:stretch/>
        </p:blipFill>
        <p:spPr bwMode="auto">
          <a:xfrm>
            <a:off x="1299927" y="4924015"/>
            <a:ext cx="664208" cy="1528021"/>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1984214B-2BCE-4121-94D9-59358933E926}"/>
              </a:ext>
            </a:extLst>
          </p:cNvPr>
          <p:cNvSpPr/>
          <p:nvPr/>
        </p:nvSpPr>
        <p:spPr>
          <a:xfrm>
            <a:off x="8299713" y="5857325"/>
            <a:ext cx="3522118" cy="461665"/>
          </a:xfrm>
          <a:prstGeom prst="rect">
            <a:avLst/>
          </a:prstGeom>
        </p:spPr>
        <p:txBody>
          <a:bodyPr wrap="none">
            <a:spAutoFit/>
          </a:bodyPr>
          <a:lstStyle/>
          <a:p>
            <a:pPr algn="r"/>
            <a:r>
              <a:rPr lang="he-IL" sz="2400" b="1" dirty="0">
                <a:solidFill>
                  <a:schemeClr val="tx1"/>
                </a:solidFill>
                <a:latin typeface="Calibri" panose="020F0502020204030204" pitchFamily="34" charset="0"/>
                <a:cs typeface="Calibri" panose="020F0502020204030204" pitchFamily="34" charset="0"/>
              </a:rPr>
              <a:t>הִטּוּ שְׁנֵיהֶם כָּתֵף - עָזְרוּ, </a:t>
            </a:r>
            <a:r>
              <a:rPr lang="he-IL" sz="2400" b="1" dirty="0" err="1">
                <a:solidFill>
                  <a:schemeClr val="tx1"/>
                </a:solidFill>
                <a:latin typeface="Calibri" panose="020F0502020204030204" pitchFamily="34" charset="0"/>
                <a:cs typeface="Calibri" panose="020F0502020204030204" pitchFamily="34" charset="0"/>
              </a:rPr>
              <a:t>סִיְּעוּ</a:t>
            </a:r>
            <a:r>
              <a:rPr lang="he-IL" sz="2400" b="1" dirty="0">
                <a:solidFill>
                  <a:schemeClr val="tx1"/>
                </a:solidFill>
                <a:latin typeface="Calibri" panose="020F0502020204030204" pitchFamily="34" charset="0"/>
                <a:cs typeface="Calibri" panose="020F0502020204030204" pitchFamily="34" charset="0"/>
              </a:rPr>
              <a:t> </a:t>
            </a:r>
            <a:endParaRPr lang="he-IL" sz="2400" b="1" dirty="0">
              <a:solidFill>
                <a:schemeClr val="tx1"/>
              </a:solidFill>
            </a:endParaRPr>
          </a:p>
        </p:txBody>
      </p:sp>
    </p:spTree>
    <p:extLst>
      <p:ext uri="{BB962C8B-B14F-4D97-AF65-F5344CB8AC3E}">
        <p14:creationId xmlns:p14="http://schemas.microsoft.com/office/powerpoint/2010/main" val="3380752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F13CFA-0869-4977-9408-966BA795CDA4}"/>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9;p14">
            <a:extLst>
              <a:ext uri="{FF2B5EF4-FFF2-40B4-BE49-F238E27FC236}">
                <a16:creationId xmlns:a16="http://schemas.microsoft.com/office/drawing/2014/main" id="{FA1F0022-F07F-4E11-98B4-7CB5AFB91512}"/>
              </a:ext>
            </a:extLst>
          </p:cNvPr>
          <p:cNvSpPr txBox="1">
            <a:spLocks/>
          </p:cNvSpPr>
          <p:nvPr/>
        </p:nvSpPr>
        <p:spPr>
          <a:xfrm>
            <a:off x="1221246" y="1823065"/>
            <a:ext cx="10684684" cy="35829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2400" dirty="0">
                <a:latin typeface="Calibri" panose="020F0502020204030204" pitchFamily="34" charset="0"/>
                <a:cs typeface="Calibri" panose="020F0502020204030204" pitchFamily="34" charset="0"/>
              </a:rPr>
              <a:t>הוֹרִידוּ הָאַחִים עֵצִים אֲחָדִים מֵעַל הָעֲגָלָה, הִנִּיחוּ אוֹתָם עַל הַדֶּרֶךְ </a:t>
            </a:r>
            <a:r>
              <a:rPr lang="he-IL" sz="2400" dirty="0" err="1">
                <a:latin typeface="Calibri" panose="020F0502020204030204" pitchFamily="34" charset="0"/>
                <a:cs typeface="Calibri" panose="020F0502020204030204" pitchFamily="34" charset="0"/>
              </a:rPr>
              <a:t>הַבֻּצִּית</a:t>
            </a:r>
            <a:r>
              <a:rPr lang="he-IL" sz="2400" dirty="0">
                <a:latin typeface="Calibri" panose="020F0502020204030204" pitchFamily="34" charset="0"/>
                <a:cs typeface="Calibri" panose="020F0502020204030204" pitchFamily="34" charset="0"/>
              </a:rPr>
              <a:t>, זֵרְזוּ</a:t>
            </a:r>
          </a:p>
          <a:p>
            <a:pPr marL="228600" indent="-50800" algn="r" rtl="1">
              <a:lnSpc>
                <a:spcPct val="150000"/>
              </a:lnSpc>
            </a:pPr>
            <a:r>
              <a:rPr lang="he-IL" sz="2400" dirty="0">
                <a:latin typeface="Calibri" panose="020F0502020204030204" pitchFamily="34" charset="0"/>
                <a:cs typeface="Calibri" panose="020F0502020204030204" pitchFamily="34" charset="0"/>
              </a:rPr>
              <a:t>אֶת הַסּוּס, הֵאִיצוּ בּוֹ וְדָחְפוּ מֵאָחוֹר כְּדֵי לַעֲזוֹר לוֹ - אַךְ הָעֲגָלָה לֹא זָזָה. פָּרְקוּ</a:t>
            </a:r>
          </a:p>
          <a:p>
            <a:pPr marL="228600" indent="-50800" algn="r" rtl="1">
              <a:lnSpc>
                <a:spcPct val="150000"/>
              </a:lnSpc>
            </a:pPr>
            <a:r>
              <a:rPr lang="he-IL" sz="2400" dirty="0">
                <a:latin typeface="Calibri" panose="020F0502020204030204" pitchFamily="34" charset="0"/>
                <a:cs typeface="Calibri" panose="020F0502020204030204" pitchFamily="34" charset="0"/>
              </a:rPr>
              <a:t>הַנְּעָרִים מִן הָעֲגָלָה חֵלֶק מִן הָעֵצִים כְּדֵי לַעֲזוֹר לַסּוּס. עָבְדוּ קָשֶׁה, זֵעָה נָטְפָה</a:t>
            </a:r>
          </a:p>
          <a:p>
            <a:pPr marL="228600" indent="-50800" algn="r" rtl="1">
              <a:lnSpc>
                <a:spcPct val="150000"/>
              </a:lnSpc>
            </a:pPr>
            <a:r>
              <a:rPr lang="he-IL" sz="2400" dirty="0">
                <a:latin typeface="Calibri" panose="020F0502020204030204" pitchFamily="34" charset="0"/>
                <a:cs typeface="Calibri" panose="020F0502020204030204" pitchFamily="34" charset="0"/>
              </a:rPr>
              <a:t>מִמִּצְחָם לַמְרוֹת הַלַּיְלָה הַקַּר. וְהִנֵּה זָזָה הָעֲגָלָה מְעַט, וְעוֹד קְצָת, עָלוּ הַגַּלְגַּלִּים</a:t>
            </a:r>
          </a:p>
          <a:p>
            <a:pPr marL="228600" indent="-50800" algn="r" rtl="1">
              <a:lnSpc>
                <a:spcPct val="150000"/>
              </a:lnSpc>
            </a:pPr>
            <a:r>
              <a:rPr lang="he-IL" sz="2400" dirty="0">
                <a:latin typeface="Calibri" panose="020F0502020204030204" pitchFamily="34" charset="0"/>
                <a:cs typeface="Calibri" panose="020F0502020204030204" pitchFamily="34" charset="0"/>
              </a:rPr>
              <a:t>הַקִּדְמִיִּים עַל הָעֲנָפִים, וְגַם הָאֲחוֹרִיִּים נֶחֶלְצוּ מִן </a:t>
            </a:r>
            <a:r>
              <a:rPr lang="he-IL" sz="2400" dirty="0" err="1">
                <a:latin typeface="Calibri" panose="020F0502020204030204" pitchFamily="34" charset="0"/>
                <a:cs typeface="Calibri" panose="020F0502020204030204" pitchFamily="34" charset="0"/>
              </a:rPr>
              <a:t>הַבֹּץ</a:t>
            </a:r>
            <a:r>
              <a:rPr lang="he-IL" sz="2400" dirty="0">
                <a:latin typeface="Calibri" panose="020F0502020204030204" pitchFamily="34" charset="0"/>
                <a:cs typeface="Calibri" panose="020F0502020204030204" pitchFamily="34" charset="0"/>
              </a:rPr>
              <a:t>. לֹא עָבְרָה שָׁעָה אֲרֻכָּה</a:t>
            </a:r>
          </a:p>
          <a:p>
            <a:pPr marL="228600" indent="-50800" algn="r" rtl="1">
              <a:lnSpc>
                <a:spcPct val="150000"/>
              </a:lnSpc>
            </a:pPr>
            <a:r>
              <a:rPr lang="he-IL" sz="2400" dirty="0">
                <a:latin typeface="Calibri" panose="020F0502020204030204" pitchFamily="34" charset="0"/>
                <a:cs typeface="Calibri" panose="020F0502020204030204" pitchFamily="34" charset="0"/>
              </a:rPr>
              <a:t>וְהָעֲגָלָה הָעָמְסָה מֵחָדָשׁ וְעָשְׁתָה אֶת דַּרְכָּהּ בְּבִטְחָה הַבַּיְתָה.</a:t>
            </a:r>
          </a:p>
        </p:txBody>
      </p:sp>
      <p:sp>
        <p:nvSpPr>
          <p:cNvPr id="15" name="בועת מחשבה: ענן 14">
            <a:extLst>
              <a:ext uri="{FF2B5EF4-FFF2-40B4-BE49-F238E27FC236}">
                <a16:creationId xmlns:a16="http://schemas.microsoft.com/office/drawing/2014/main" id="{088AC7C2-AABC-41C8-B3B7-C12DAA801E70}"/>
              </a:ext>
            </a:extLst>
          </p:cNvPr>
          <p:cNvSpPr/>
          <p:nvPr/>
        </p:nvSpPr>
        <p:spPr>
          <a:xfrm>
            <a:off x="286070" y="3614530"/>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9218" name="Picture 2" descr="little girl - question child stock illustrations">
            <a:extLst>
              <a:ext uri="{FF2B5EF4-FFF2-40B4-BE49-F238E27FC236}">
                <a16:creationId xmlns:a16="http://schemas.microsoft.com/office/drawing/2014/main" id="{E61620CC-449C-420E-99FF-AC7EFE4ECFC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113" y="4921290"/>
            <a:ext cx="1096966" cy="16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45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F13CFA-0869-4977-9408-966BA795CDA4}"/>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9;p14">
            <a:extLst>
              <a:ext uri="{FF2B5EF4-FFF2-40B4-BE49-F238E27FC236}">
                <a16:creationId xmlns:a16="http://schemas.microsoft.com/office/drawing/2014/main" id="{FA1F0022-F07F-4E11-98B4-7CB5AFB91512}"/>
              </a:ext>
            </a:extLst>
          </p:cNvPr>
          <p:cNvSpPr txBox="1">
            <a:spLocks/>
          </p:cNvSpPr>
          <p:nvPr/>
        </p:nvSpPr>
        <p:spPr>
          <a:xfrm>
            <a:off x="1221246" y="1823065"/>
            <a:ext cx="10684684" cy="35829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2400" dirty="0">
                <a:latin typeface="Calibri" panose="020F0502020204030204" pitchFamily="34" charset="0"/>
                <a:cs typeface="Calibri" panose="020F0502020204030204" pitchFamily="34" charset="0"/>
              </a:rPr>
              <a:t>הוֹרִידוּ הָאַחִים עֵצִים אֲחָדִים מֵעַל הָעֲגָלָה, הִנִּיחוּ אוֹתָם עַל הַדֶּרֶךְ </a:t>
            </a:r>
            <a:r>
              <a:rPr lang="he-IL" sz="2400" dirty="0" err="1">
                <a:latin typeface="Calibri" panose="020F0502020204030204" pitchFamily="34" charset="0"/>
                <a:cs typeface="Calibri" panose="020F0502020204030204" pitchFamily="34" charset="0"/>
              </a:rPr>
              <a:t>הַבֻּצִּית</a:t>
            </a:r>
            <a:r>
              <a:rPr lang="he-IL" sz="2400" dirty="0">
                <a:latin typeface="Calibri" panose="020F0502020204030204" pitchFamily="34" charset="0"/>
                <a:cs typeface="Calibri" panose="020F0502020204030204" pitchFamily="34" charset="0"/>
              </a:rPr>
              <a:t>, זֵרְזוּ</a:t>
            </a:r>
          </a:p>
          <a:p>
            <a:pPr marL="228600" indent="-50800" algn="r" rtl="1">
              <a:lnSpc>
                <a:spcPct val="150000"/>
              </a:lnSpc>
            </a:pPr>
            <a:r>
              <a:rPr lang="he-IL" sz="2400" dirty="0">
                <a:latin typeface="Calibri" panose="020F0502020204030204" pitchFamily="34" charset="0"/>
                <a:cs typeface="Calibri" panose="020F0502020204030204" pitchFamily="34" charset="0"/>
              </a:rPr>
              <a:t>אֶת הַסּוּס, הֵאִיצוּ בּוֹ וְדָחְפוּ מֵאָחוֹר כְּדֵי לַעֲזוֹר לוֹ - אַךְ הָעֲגָלָה לֹא זָזָה. פָּרְקוּ</a:t>
            </a:r>
          </a:p>
          <a:p>
            <a:pPr marL="228600" indent="-50800" algn="r" rtl="1">
              <a:lnSpc>
                <a:spcPct val="150000"/>
              </a:lnSpc>
            </a:pPr>
            <a:r>
              <a:rPr lang="he-IL" sz="2400" dirty="0">
                <a:latin typeface="Calibri" panose="020F0502020204030204" pitchFamily="34" charset="0"/>
                <a:cs typeface="Calibri" panose="020F0502020204030204" pitchFamily="34" charset="0"/>
              </a:rPr>
              <a:t>הַנְּעָרִים מִן הָעֲגָלָה חֵלֶק מִן הָעֵצִים כְּדֵי לַעֲזוֹר לַסּוּס. עָבְדוּ קָשֶׁה, זֵעָה נָטְפָה</a:t>
            </a:r>
          </a:p>
          <a:p>
            <a:pPr marL="228600" indent="-50800" algn="r" rtl="1">
              <a:lnSpc>
                <a:spcPct val="150000"/>
              </a:lnSpc>
            </a:pPr>
            <a:r>
              <a:rPr lang="he-IL" sz="2400" dirty="0">
                <a:latin typeface="Calibri" panose="020F0502020204030204" pitchFamily="34" charset="0"/>
                <a:cs typeface="Calibri" panose="020F0502020204030204" pitchFamily="34" charset="0"/>
              </a:rPr>
              <a:t>מִמִּצְחָם לַמְרוֹת הַלַּיְלָה הַקַּר. וְהִנֵּה זָזָה הָעֲגָלָה מְעַט, וְעוֹד קְצָת, עָלוּ הַגַּלְגַּלִּים</a:t>
            </a:r>
          </a:p>
          <a:p>
            <a:pPr marL="228600" indent="-50800" algn="r" rtl="1">
              <a:lnSpc>
                <a:spcPct val="150000"/>
              </a:lnSpc>
            </a:pPr>
            <a:r>
              <a:rPr lang="he-IL" sz="2400" dirty="0">
                <a:latin typeface="Calibri" panose="020F0502020204030204" pitchFamily="34" charset="0"/>
                <a:cs typeface="Calibri" panose="020F0502020204030204" pitchFamily="34" charset="0"/>
              </a:rPr>
              <a:t>הַקִּדְמִיִּים עָל הָעֲנָפִים, וְגַם הָאֲחוֹרִיִּים נֶחֶלְצוּ מִן </a:t>
            </a:r>
            <a:r>
              <a:rPr lang="he-IL" sz="2400" dirty="0" err="1">
                <a:latin typeface="Calibri" panose="020F0502020204030204" pitchFamily="34" charset="0"/>
                <a:cs typeface="Calibri" panose="020F0502020204030204" pitchFamily="34" charset="0"/>
              </a:rPr>
              <a:t>הַבֹּץ</a:t>
            </a:r>
            <a:r>
              <a:rPr lang="he-IL" sz="2400" dirty="0">
                <a:latin typeface="Calibri" panose="020F0502020204030204" pitchFamily="34" charset="0"/>
                <a:cs typeface="Calibri" panose="020F0502020204030204" pitchFamily="34" charset="0"/>
              </a:rPr>
              <a:t>. לֹא עָבְרָה שָׁעָה אֲרֻכָּה</a:t>
            </a:r>
          </a:p>
          <a:p>
            <a:pPr marL="228600" indent="-50800" algn="r" rtl="1">
              <a:lnSpc>
                <a:spcPct val="150000"/>
              </a:lnSpc>
            </a:pPr>
            <a:r>
              <a:rPr lang="he-IL" sz="2400" dirty="0">
                <a:latin typeface="Calibri" panose="020F0502020204030204" pitchFamily="34" charset="0"/>
                <a:cs typeface="Calibri" panose="020F0502020204030204" pitchFamily="34" charset="0"/>
              </a:rPr>
              <a:t>וְהָעֲגָלָה הָעָמְסָה מֵחָדָשׁ וְעָשְׁתָה אֶת דַּרְכָּהּ בְּבִטְחָה הַבַּיְתָה.</a:t>
            </a:r>
          </a:p>
        </p:txBody>
      </p:sp>
      <p:sp>
        <p:nvSpPr>
          <p:cNvPr id="15" name="בועת מחשבה: ענן 14">
            <a:extLst>
              <a:ext uri="{FF2B5EF4-FFF2-40B4-BE49-F238E27FC236}">
                <a16:creationId xmlns:a16="http://schemas.microsoft.com/office/drawing/2014/main" id="{088AC7C2-AABC-41C8-B3B7-C12DAA801E70}"/>
              </a:ext>
            </a:extLst>
          </p:cNvPr>
          <p:cNvSpPr/>
          <p:nvPr/>
        </p:nvSpPr>
        <p:spPr>
          <a:xfrm>
            <a:off x="286070" y="3614530"/>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9218" name="Picture 2" descr="little girl - question child stock illustrations">
            <a:extLst>
              <a:ext uri="{FF2B5EF4-FFF2-40B4-BE49-F238E27FC236}">
                <a16:creationId xmlns:a16="http://schemas.microsoft.com/office/drawing/2014/main" id="{E61620CC-449C-420E-99FF-AC7EFE4ECFC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113" y="4921290"/>
            <a:ext cx="1096966" cy="16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673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F13CFA-0869-4977-9408-966BA795CDA4}"/>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Google Shape;319;p14">
            <a:extLst>
              <a:ext uri="{FF2B5EF4-FFF2-40B4-BE49-F238E27FC236}">
                <a16:creationId xmlns:a16="http://schemas.microsoft.com/office/drawing/2014/main" id="{FA1F0022-F07F-4E11-98B4-7CB5AFB91512}"/>
              </a:ext>
            </a:extLst>
          </p:cNvPr>
          <p:cNvSpPr txBox="1">
            <a:spLocks/>
          </p:cNvSpPr>
          <p:nvPr/>
        </p:nvSpPr>
        <p:spPr>
          <a:xfrm>
            <a:off x="1221246" y="1823065"/>
            <a:ext cx="10684684" cy="35829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gn="r" rtl="1">
              <a:lnSpc>
                <a:spcPct val="150000"/>
              </a:lnSpc>
            </a:pPr>
            <a:r>
              <a:rPr lang="he-IL" sz="2400" dirty="0">
                <a:latin typeface="Calibri" panose="020F0502020204030204" pitchFamily="34" charset="0"/>
                <a:cs typeface="Calibri" panose="020F0502020204030204" pitchFamily="34" charset="0"/>
              </a:rPr>
              <a:t>הוֹרִידוּ הָאַחִים עֵצִים אֲחָדִים מֵעַל הָעֲגָלָה, הִנִּיחוּ אוֹתָם עַל הַדֶּרֶךְ </a:t>
            </a:r>
            <a:r>
              <a:rPr lang="he-IL" sz="2400" dirty="0" err="1">
                <a:latin typeface="Calibri" panose="020F0502020204030204" pitchFamily="34" charset="0"/>
                <a:cs typeface="Calibri" panose="020F0502020204030204" pitchFamily="34" charset="0"/>
              </a:rPr>
              <a:t>הַבֻּצִּית</a:t>
            </a:r>
            <a:r>
              <a:rPr lang="he-IL" sz="2400" dirty="0">
                <a:latin typeface="Calibri" panose="020F0502020204030204" pitchFamily="34" charset="0"/>
                <a:cs typeface="Calibri" panose="020F0502020204030204" pitchFamily="34" charset="0"/>
              </a:rPr>
              <a:t>, זֵרְזוּ</a:t>
            </a:r>
          </a:p>
          <a:p>
            <a:pPr marL="228600" indent="-50800" algn="r" rtl="1">
              <a:lnSpc>
                <a:spcPct val="150000"/>
              </a:lnSpc>
            </a:pPr>
            <a:r>
              <a:rPr lang="he-IL" sz="2400" dirty="0">
                <a:latin typeface="Calibri" panose="020F0502020204030204" pitchFamily="34" charset="0"/>
                <a:cs typeface="Calibri" panose="020F0502020204030204" pitchFamily="34" charset="0"/>
              </a:rPr>
              <a:t>אֶת הַסּוּס, הֵאִיצוּ בּוֹ וְדָחְפוּ מֵאָחוֹר כְּדֵי לַעֲזוֹר לוֹ - אַךְ הָעֲגָלָה לֹא זָזָה. פָּרְקוּ</a:t>
            </a:r>
          </a:p>
          <a:p>
            <a:pPr marL="228600" indent="-50800" algn="r" rtl="1">
              <a:lnSpc>
                <a:spcPct val="150000"/>
              </a:lnSpc>
            </a:pPr>
            <a:r>
              <a:rPr lang="he-IL" sz="2400" dirty="0">
                <a:latin typeface="Calibri" panose="020F0502020204030204" pitchFamily="34" charset="0"/>
                <a:cs typeface="Calibri" panose="020F0502020204030204" pitchFamily="34" charset="0"/>
              </a:rPr>
              <a:t>הַנְּעָרִים מִן הָעֲגָלָה חֵלֶק מִן הָעֵצִים כְּדֵי לַעֲזוֹר לַסּוּס. עָבְדוּ קָשֶׁה, זֵעָה נָטְפָה</a:t>
            </a:r>
          </a:p>
          <a:p>
            <a:pPr marL="228600" indent="-50800" algn="r" rtl="1">
              <a:lnSpc>
                <a:spcPct val="150000"/>
              </a:lnSpc>
            </a:pPr>
            <a:r>
              <a:rPr lang="he-IL" sz="2400" dirty="0">
                <a:latin typeface="Calibri" panose="020F0502020204030204" pitchFamily="34" charset="0"/>
                <a:cs typeface="Calibri" panose="020F0502020204030204" pitchFamily="34" charset="0"/>
              </a:rPr>
              <a:t>מִמִּצְחָם לַמְרוֹת הַלַּיְלָה הַקַּר. וְהִנֵּה זָזָה הָעֲגָלָה מְעַט, וְעוֹד קְצָת, עָלוּ הַגַּלְגַּלִּים</a:t>
            </a:r>
          </a:p>
          <a:p>
            <a:pPr marL="228600" indent="-50800" algn="r" rtl="1">
              <a:lnSpc>
                <a:spcPct val="150000"/>
              </a:lnSpc>
            </a:pPr>
            <a:r>
              <a:rPr lang="he-IL" sz="2400" dirty="0">
                <a:latin typeface="Calibri" panose="020F0502020204030204" pitchFamily="34" charset="0"/>
                <a:cs typeface="Calibri" panose="020F0502020204030204" pitchFamily="34" charset="0"/>
              </a:rPr>
              <a:t>הַקִּדְמִיִּים עָל הָעֲנָפִים, וְגַם הָאֲחוֹרִיִּים נֶחֶלְצוּ מִן </a:t>
            </a:r>
            <a:r>
              <a:rPr lang="he-IL" sz="2400" dirty="0" err="1">
                <a:latin typeface="Calibri" panose="020F0502020204030204" pitchFamily="34" charset="0"/>
                <a:cs typeface="Calibri" panose="020F0502020204030204" pitchFamily="34" charset="0"/>
              </a:rPr>
              <a:t>הַבֹּץ</a:t>
            </a:r>
            <a:r>
              <a:rPr lang="he-IL" sz="2400" dirty="0">
                <a:latin typeface="Calibri" panose="020F0502020204030204" pitchFamily="34" charset="0"/>
                <a:cs typeface="Calibri" panose="020F0502020204030204" pitchFamily="34" charset="0"/>
              </a:rPr>
              <a:t>. לֹא עָבְרָה שָׁעָה אֲרֻכָּה</a:t>
            </a:r>
          </a:p>
          <a:p>
            <a:pPr marL="228600" indent="-50800" algn="r" rtl="1">
              <a:lnSpc>
                <a:spcPct val="150000"/>
              </a:lnSpc>
            </a:pPr>
            <a:r>
              <a:rPr lang="he-IL" sz="2400" dirty="0">
                <a:latin typeface="Calibri" panose="020F0502020204030204" pitchFamily="34" charset="0"/>
                <a:cs typeface="Calibri" panose="020F0502020204030204" pitchFamily="34" charset="0"/>
              </a:rPr>
              <a:t>וְהָעֲגָלָה הָעָמְסָה מֵחָדָשׁ וְעָשְׁתָה אֶת דַּרְכָּהּ בְּבִטְחָה הַבַּיְתָה.</a:t>
            </a:r>
          </a:p>
        </p:txBody>
      </p:sp>
      <p:sp>
        <p:nvSpPr>
          <p:cNvPr id="6" name="תיבת טקסט 5">
            <a:extLst>
              <a:ext uri="{FF2B5EF4-FFF2-40B4-BE49-F238E27FC236}">
                <a16:creationId xmlns:a16="http://schemas.microsoft.com/office/drawing/2014/main" id="{39A063E5-7035-43C9-BFA6-8F974E7388A6}"/>
              </a:ext>
            </a:extLst>
          </p:cNvPr>
          <p:cNvSpPr txBox="1"/>
          <p:nvPr/>
        </p:nvSpPr>
        <p:spPr>
          <a:xfrm>
            <a:off x="2986299" y="5570868"/>
            <a:ext cx="7136675" cy="461665"/>
          </a:xfrm>
          <a:prstGeom prst="rect">
            <a:avLst/>
          </a:prstGeom>
          <a:noFill/>
        </p:spPr>
        <p:txBody>
          <a:bodyPr wrap="square" rtlCol="1">
            <a:spAutoFit/>
          </a:bodyPr>
          <a:lstStyle/>
          <a:p>
            <a:pPr algn="r"/>
            <a:r>
              <a:rPr lang="he-IL" sz="2400" b="1" dirty="0">
                <a:solidFill>
                  <a:schemeClr val="accent6">
                    <a:lumMod val="75000"/>
                  </a:schemeClr>
                </a:solidFill>
                <a:latin typeface="Calibri" panose="020F0502020204030204" pitchFamily="34" charset="0"/>
                <a:cs typeface="Calibri" panose="020F0502020204030204" pitchFamily="34" charset="0"/>
              </a:rPr>
              <a:t>מה הייתם מספרים לאבא על הבנים שלו?</a:t>
            </a:r>
          </a:p>
        </p:txBody>
      </p:sp>
      <p:sp>
        <p:nvSpPr>
          <p:cNvPr id="15" name="בועת מחשבה: ענן 14">
            <a:extLst>
              <a:ext uri="{FF2B5EF4-FFF2-40B4-BE49-F238E27FC236}">
                <a16:creationId xmlns:a16="http://schemas.microsoft.com/office/drawing/2014/main" id="{088AC7C2-AABC-41C8-B3B7-C12DAA801E70}"/>
              </a:ext>
            </a:extLst>
          </p:cNvPr>
          <p:cNvSpPr/>
          <p:nvPr/>
        </p:nvSpPr>
        <p:spPr>
          <a:xfrm>
            <a:off x="286070" y="3614530"/>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9218" name="Picture 2" descr="little girl - question child stock illustrations">
            <a:extLst>
              <a:ext uri="{FF2B5EF4-FFF2-40B4-BE49-F238E27FC236}">
                <a16:creationId xmlns:a16="http://schemas.microsoft.com/office/drawing/2014/main" id="{E61620CC-449C-420E-99FF-AC7EFE4ECFC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113" y="4921290"/>
            <a:ext cx="1096966" cy="164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Google Shape;260;p7" descr="https://lh4.googleusercontent.com/iGTl96Eygo7-oid1H3ZWWYhb5HWAynyOs2KLWGGMeuEgHeu4cFLof2g-jYLOscV4q-879K-lfjkP4Swnmj_UGZsWTDspF4AbUz1XGd30Tf1KKpiEXhvx6NLF17Q1F5VY">
            <a:extLst>
              <a:ext uri="{FF2B5EF4-FFF2-40B4-BE49-F238E27FC236}">
                <a16:creationId xmlns:a16="http://schemas.microsoft.com/office/drawing/2014/main" id="{40658C6B-9D7A-48DE-81DB-A42B39740070}"/>
              </a:ext>
            </a:extLst>
          </p:cNvPr>
          <p:cNvPicPr preferRelativeResize="0"/>
          <p:nvPr/>
        </p:nvPicPr>
        <p:blipFill rotWithShape="1">
          <a:blip r:embed="rId6">
            <a:alphaModFix/>
          </a:blip>
          <a:srcRect/>
          <a:stretch/>
        </p:blipFill>
        <p:spPr>
          <a:xfrm rot="8337509">
            <a:off x="10131869" y="5639463"/>
            <a:ext cx="1030846" cy="412937"/>
          </a:xfrm>
          <a:prstGeom prst="rect">
            <a:avLst/>
          </a:prstGeom>
          <a:noFill/>
          <a:ln>
            <a:noFill/>
          </a:ln>
        </p:spPr>
      </p:pic>
      <p:pic>
        <p:nvPicPr>
          <p:cNvPr id="8" name="0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94360" y="742204"/>
            <a:ext cx="1796978" cy="640922"/>
          </a:xfrm>
          <a:prstGeom prst="rect">
            <a:avLst/>
          </a:prstGeom>
        </p:spPr>
      </p:pic>
    </p:spTree>
    <p:extLst>
      <p:ext uri="{BB962C8B-B14F-4D97-AF65-F5344CB8AC3E}">
        <p14:creationId xmlns:p14="http://schemas.microsoft.com/office/powerpoint/2010/main" val="17776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9F7236-1890-4BBC-AFC0-C4CB19C38244}"/>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מלבן 4">
            <a:extLst>
              <a:ext uri="{FF2B5EF4-FFF2-40B4-BE49-F238E27FC236}">
                <a16:creationId xmlns:a16="http://schemas.microsoft.com/office/drawing/2014/main" id="{80F47AC0-5B09-4268-92B4-B6DC4A2C43D0}"/>
              </a:ext>
            </a:extLst>
          </p:cNvPr>
          <p:cNvSpPr/>
          <p:nvPr/>
        </p:nvSpPr>
        <p:spPr>
          <a:xfrm>
            <a:off x="1378209" y="1563659"/>
            <a:ext cx="10711056" cy="5078313"/>
          </a:xfrm>
          <a:prstGeom prst="rect">
            <a:avLst/>
          </a:prstGeom>
        </p:spPr>
        <p:txBody>
          <a:bodyPr wrap="square">
            <a:spAutoFit/>
          </a:bodyPr>
          <a:lstStyle/>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"מַדּוּעַ כֹּה אֵחַרְתֶּם לָשּוּב?" תָּמַהּ אֲבִיהֶם, אֲשֶׁר שָׁב לְעֵת לַיְלָה מִן הָעִיר וְנוֹכַח</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כִּי רַק עַתָּה שָׁבוּ בָּנָיו עִם הָעֲגָלָה עֲמוּסַת הָעֵצִים מִן הַיַּעַר.</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"אַל תִּשְׁאַל מַה קָרָה לָנוּ", סִפֵּר לוֹ אַחַד הָאַחִים. "בַּדֶּרֶךְ חֲזָרָה, עַל יַד הַנַּחַל,</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שָׁקְעָה הָעֲגָלָה </a:t>
            </a:r>
            <a:r>
              <a:rPr lang="he-IL" sz="2400" dirty="0" err="1">
                <a:latin typeface="Calibri" panose="020F0502020204030204" pitchFamily="34" charset="0"/>
                <a:cs typeface="Calibri" panose="020F0502020204030204" pitchFamily="34" charset="0"/>
              </a:rPr>
              <a:t>בַּבֹּץ</a:t>
            </a:r>
            <a:r>
              <a:rPr lang="he-IL" sz="2400" dirty="0">
                <a:latin typeface="Calibri" panose="020F0502020204030204" pitchFamily="34" charset="0"/>
                <a:cs typeface="Calibri" panose="020F0502020204030204" pitchFamily="34" charset="0"/>
              </a:rPr>
              <a:t>".</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"עָשִׂינוּ כִּדְבָרֶיךָ וְהִזְעַקְנוּ אֶת </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לְעֶזְרָה, אַךְ הִיא לֹא בָּאָה. דָּחַפְנוּ אֶת</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הָעֲגָלָה בְּכוֹחוֹת עַצְמֵנוּ, הִנַּחְנוּ עֲנָפִים לִפְנֵי הַגַּלְגַּלִּים הַשְּׁקוּעִים וְהוֹרַדְנוּ חֵלֶק מִן</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הַמַּשָּׂא, כְּדֵי שֶׁלַּסּוּס יִהְיֶה קַל יוֹתֵר לִמְשֹׁךְ אֶת הָעֲגָלָה מִן </a:t>
            </a:r>
            <a:r>
              <a:rPr lang="he-IL" sz="2400" dirty="0" err="1">
                <a:latin typeface="Calibri" panose="020F0502020204030204" pitchFamily="34" charset="0"/>
                <a:cs typeface="Calibri" panose="020F0502020204030204" pitchFamily="34" charset="0"/>
              </a:rPr>
              <a:t>הַבֹּץ</a:t>
            </a:r>
            <a:r>
              <a:rPr lang="he-IL" sz="2400" dirty="0">
                <a:latin typeface="Calibri" panose="020F0502020204030204" pitchFamily="34" charset="0"/>
                <a:cs typeface="Calibri" panose="020F0502020204030204" pitchFamily="34" charset="0"/>
              </a:rPr>
              <a:t>. זֶה לָקַח זְמַן רַב</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וְלָכֵן הִגַּעְנוּ רַק עַכְשָׁיו. אִלּוּ </a:t>
            </a:r>
            <a:r>
              <a:rPr lang="he-IL" sz="2400" dirty="0" err="1">
                <a:latin typeface="Calibri" panose="020F0502020204030204" pitchFamily="34" charset="0"/>
                <a:cs typeface="Calibri" panose="020F0502020204030204" pitchFamily="34" charset="0"/>
              </a:rPr>
              <a:t>הָיְתָה</a:t>
            </a:r>
            <a:r>
              <a:rPr lang="he-IL" sz="2400" dirty="0">
                <a:latin typeface="Calibri" panose="020F0502020204030204" pitchFamily="34" charset="0"/>
                <a:cs typeface="Calibri" panose="020F0502020204030204" pitchFamily="34" charset="0"/>
              </a:rPr>
              <a:t> </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בָּאָה, וַדַּאי הָיִינוּ מַגִּיעִים הַבַּיְתָה</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לִפְנֵי זְמַן רַב, מוּזָר שֶׁלֹא הוֹפִיעָה", אָמְרוּ שְׁנֵי הָאַחִים.</a:t>
            </a:r>
          </a:p>
        </p:txBody>
      </p:sp>
      <p:sp>
        <p:nvSpPr>
          <p:cNvPr id="17" name="בועת מחשבה: ענן 16">
            <a:extLst>
              <a:ext uri="{FF2B5EF4-FFF2-40B4-BE49-F238E27FC236}">
                <a16:creationId xmlns:a16="http://schemas.microsoft.com/office/drawing/2014/main" id="{95E03F7A-9F0E-4FF6-A0BF-7E0522321D7C}"/>
              </a:ext>
            </a:extLst>
          </p:cNvPr>
          <p:cNvSpPr/>
          <p:nvPr/>
        </p:nvSpPr>
        <p:spPr>
          <a:xfrm>
            <a:off x="694895" y="3586849"/>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8194" name="Picture 2" descr="Cute little boy - Royalty-free Asking stock vector">
            <a:extLst>
              <a:ext uri="{FF2B5EF4-FFF2-40B4-BE49-F238E27FC236}">
                <a16:creationId xmlns:a16="http://schemas.microsoft.com/office/drawing/2014/main" id="{B8460FB4-30C5-4391-9D29-CF1A745BA1B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605" y="4905275"/>
            <a:ext cx="1142489" cy="171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4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9F7236-1890-4BBC-AFC0-C4CB19C38244}"/>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מלבן 4">
            <a:extLst>
              <a:ext uri="{FF2B5EF4-FFF2-40B4-BE49-F238E27FC236}">
                <a16:creationId xmlns:a16="http://schemas.microsoft.com/office/drawing/2014/main" id="{80F47AC0-5B09-4268-92B4-B6DC4A2C43D0}"/>
              </a:ext>
            </a:extLst>
          </p:cNvPr>
          <p:cNvSpPr/>
          <p:nvPr/>
        </p:nvSpPr>
        <p:spPr>
          <a:xfrm>
            <a:off x="1378209" y="1563659"/>
            <a:ext cx="10711056" cy="5078313"/>
          </a:xfrm>
          <a:prstGeom prst="rect">
            <a:avLst/>
          </a:prstGeom>
        </p:spPr>
        <p:txBody>
          <a:bodyPr wrap="square">
            <a:spAutoFit/>
          </a:bodyPr>
          <a:lstStyle/>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"מַדּוּעַ כֹּה אֵחַרְתֶּם לָשּוּב?" תָּמַהּ אֲבִיהֶם, אֲשֶׁר שָׁב לְעֵת לַיְלָה מִן הָעִיר וְנוֹכַח</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כִּי רַק עַתָּה שָׁבוּ בָּנָיו עִם הָעֲגָלָה עֲמוּסַת הָעֵצִים מִן הַיַּעַר.</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"אַל תִּשְׁאַל מַה קָרָה לָנוּ", סִפֵּר לוֹ אַחַד הָאַחִים. "בַּדֶּרֶךְ חֲזָרָה, עַל יַד הַנַּחַל,</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שָׁקְעָה הָעֲגָלָה </a:t>
            </a:r>
            <a:r>
              <a:rPr lang="he-IL" sz="2400" dirty="0" err="1">
                <a:latin typeface="Calibri" panose="020F0502020204030204" pitchFamily="34" charset="0"/>
                <a:cs typeface="Calibri" panose="020F0502020204030204" pitchFamily="34" charset="0"/>
              </a:rPr>
              <a:t>בַּבֹּץ</a:t>
            </a:r>
            <a:r>
              <a:rPr lang="he-IL" sz="2400" dirty="0">
                <a:latin typeface="Calibri" panose="020F0502020204030204" pitchFamily="34" charset="0"/>
                <a:cs typeface="Calibri" panose="020F0502020204030204" pitchFamily="34" charset="0"/>
              </a:rPr>
              <a:t>".</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"עָשִׂינוּ כִּדְבָרֶיךָ וְהִזְעַקְנוּ אֶת </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לְעֶזְרָה, אַךְ הִיא לֹא בָּאָה. דָּחַפְנוּ אֶת</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הָעֲגָלָה בְּכוֹחוֹת עַצְמֵנוּ, הִנַּחְנוּ עֲנָפִים לִפְנֵי הַגַּלְגַּלִּים הַשְּׁקוּעִים וְהוֹרַדְנוּ חֵלֶק מִן</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הַמַּשָּׂא, כְּדֵי שֶׁלַּסּוּס יִהְיֶה קַל יוֹתֵר לִמְשֹׁךְ אֶת הָעֲגָלָה מִן </a:t>
            </a:r>
            <a:r>
              <a:rPr lang="he-IL" sz="2400" dirty="0" err="1">
                <a:latin typeface="Calibri" panose="020F0502020204030204" pitchFamily="34" charset="0"/>
                <a:cs typeface="Calibri" panose="020F0502020204030204" pitchFamily="34" charset="0"/>
              </a:rPr>
              <a:t>הַבֹּץ</a:t>
            </a:r>
            <a:r>
              <a:rPr lang="he-IL" sz="2400" dirty="0">
                <a:latin typeface="Calibri" panose="020F0502020204030204" pitchFamily="34" charset="0"/>
                <a:cs typeface="Calibri" panose="020F0502020204030204" pitchFamily="34" charset="0"/>
              </a:rPr>
              <a:t>. זֶה לָקַח זְמַן רַב</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וְלָכֵן הִגַּעְנוּ רַק עַכְשָׁיו. אִלּוּ </a:t>
            </a:r>
            <a:r>
              <a:rPr lang="he-IL" sz="2400" dirty="0" err="1">
                <a:latin typeface="Calibri" panose="020F0502020204030204" pitchFamily="34" charset="0"/>
                <a:cs typeface="Calibri" panose="020F0502020204030204" pitchFamily="34" charset="0"/>
              </a:rPr>
              <a:t>הָיְתָה</a:t>
            </a:r>
            <a:r>
              <a:rPr lang="he-IL" sz="2400" dirty="0">
                <a:latin typeface="Calibri" panose="020F0502020204030204" pitchFamily="34" charset="0"/>
                <a:cs typeface="Calibri" panose="020F0502020204030204" pitchFamily="34" charset="0"/>
              </a:rPr>
              <a:t> </a:t>
            </a:r>
            <a:r>
              <a:rPr lang="he-IL" sz="2400" dirty="0" err="1">
                <a:latin typeface="Calibri" panose="020F0502020204030204" pitchFamily="34" charset="0"/>
                <a:cs typeface="Calibri" panose="020F0502020204030204" pitchFamily="34" charset="0"/>
              </a:rPr>
              <a:t>אֵינְבְּרֵרָה</a:t>
            </a:r>
            <a:r>
              <a:rPr lang="he-IL" sz="2400" dirty="0">
                <a:latin typeface="Calibri" panose="020F0502020204030204" pitchFamily="34" charset="0"/>
                <a:cs typeface="Calibri" panose="020F0502020204030204" pitchFamily="34" charset="0"/>
              </a:rPr>
              <a:t> בָּאָה, וַדַּאי הָיִינוּ מַגִּיעִים הַבַּיְתָה</a:t>
            </a:r>
          </a:p>
          <a:p>
            <a:pPr marL="228600" lvl="0" indent="-50800" algn="r" rtl="1">
              <a:lnSpc>
                <a:spcPct val="150000"/>
              </a:lnSpc>
              <a:buFont typeface="Arial"/>
              <a:buNone/>
            </a:pPr>
            <a:r>
              <a:rPr lang="he-IL" sz="2400" dirty="0">
                <a:latin typeface="Calibri" panose="020F0502020204030204" pitchFamily="34" charset="0"/>
                <a:cs typeface="Calibri" panose="020F0502020204030204" pitchFamily="34" charset="0"/>
              </a:rPr>
              <a:t>לִפְנֵי זְמַן רַב, מוּזָר שֶׁלֹא הוֹפִיעָה", אָמְרוּ שְׁנֵי הָאַחִים.</a:t>
            </a:r>
          </a:p>
        </p:txBody>
      </p:sp>
      <p:sp>
        <p:nvSpPr>
          <p:cNvPr id="17" name="בועת מחשבה: ענן 16">
            <a:extLst>
              <a:ext uri="{FF2B5EF4-FFF2-40B4-BE49-F238E27FC236}">
                <a16:creationId xmlns:a16="http://schemas.microsoft.com/office/drawing/2014/main" id="{95E03F7A-9F0E-4FF6-A0BF-7E0522321D7C}"/>
              </a:ext>
            </a:extLst>
          </p:cNvPr>
          <p:cNvSpPr/>
          <p:nvPr/>
        </p:nvSpPr>
        <p:spPr>
          <a:xfrm>
            <a:off x="840142" y="3663049"/>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	</a:t>
            </a:r>
            <a:endParaRPr lang="he-IL" sz="1800" dirty="0">
              <a:solidFill>
                <a:schemeClr val="tx1"/>
              </a:solidFill>
            </a:endParaRPr>
          </a:p>
        </p:txBody>
      </p:sp>
      <p:pic>
        <p:nvPicPr>
          <p:cNvPr id="8194" name="Picture 2" descr="Cute little boy - Royalty-free Asking stock vector">
            <a:extLst>
              <a:ext uri="{FF2B5EF4-FFF2-40B4-BE49-F238E27FC236}">
                <a16:creationId xmlns:a16="http://schemas.microsoft.com/office/drawing/2014/main" id="{B8460FB4-30C5-4391-9D29-CF1A745BA1B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605" y="4905275"/>
            <a:ext cx="1142489" cy="1714328"/>
          </a:xfrm>
          <a:prstGeom prst="rect">
            <a:avLst/>
          </a:prstGeom>
          <a:noFill/>
          <a:extLst>
            <a:ext uri="{909E8E84-426E-40DD-AFC4-6F175D3DCCD1}">
              <a14:hiddenFill xmlns:a14="http://schemas.microsoft.com/office/drawing/2010/main">
                <a:solidFill>
                  <a:srgbClr val="FFFFFF"/>
                </a:solidFill>
              </a14:hiddenFill>
            </a:ext>
          </a:extLst>
        </p:spPr>
      </p:pic>
      <p:sp>
        <p:nvSpPr>
          <p:cNvPr id="7" name="תרשים זרימה: תהליך חלופי 6">
            <a:extLst>
              <a:ext uri="{FF2B5EF4-FFF2-40B4-BE49-F238E27FC236}">
                <a16:creationId xmlns:a16="http://schemas.microsoft.com/office/drawing/2014/main" id="{F8BFD4FC-2669-43B2-9544-C87AC95A59CC}"/>
              </a:ext>
            </a:extLst>
          </p:cNvPr>
          <p:cNvSpPr/>
          <p:nvPr/>
        </p:nvSpPr>
        <p:spPr>
          <a:xfrm>
            <a:off x="1535851" y="1839922"/>
            <a:ext cx="1694362" cy="821297"/>
          </a:xfrm>
          <a:prstGeom prst="flowChartAlternateProcess">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1" anchor="ctr"/>
          <a:lstStyle/>
          <a:p>
            <a:pPr algn="ctr" rtl="1"/>
            <a:r>
              <a:rPr lang="he-IL" sz="1800" dirty="0">
                <a:latin typeface="Calibri" panose="020F0502020204030204" pitchFamily="34" charset="0"/>
                <a:cs typeface="Calibri" panose="020F0502020204030204" pitchFamily="34" charset="0"/>
              </a:rPr>
              <a:t>הבנים התאכזבו ממנה </a:t>
            </a:r>
            <a:endParaRPr lang="he-IL" sz="1800" dirty="0"/>
          </a:p>
        </p:txBody>
      </p:sp>
      <p:sp>
        <p:nvSpPr>
          <p:cNvPr id="8" name="תרשים זרימה: תהליך חלופי 7">
            <a:extLst>
              <a:ext uri="{FF2B5EF4-FFF2-40B4-BE49-F238E27FC236}">
                <a16:creationId xmlns:a16="http://schemas.microsoft.com/office/drawing/2014/main" id="{64A57B6A-552D-4D14-9764-643BA1101E6B}"/>
              </a:ext>
            </a:extLst>
          </p:cNvPr>
          <p:cNvSpPr/>
          <p:nvPr/>
        </p:nvSpPr>
        <p:spPr>
          <a:xfrm>
            <a:off x="243621" y="2841752"/>
            <a:ext cx="1694362" cy="821297"/>
          </a:xfrm>
          <a:prstGeom prst="flowChartAlternateProcess">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1" anchor="ctr"/>
          <a:lstStyle/>
          <a:p>
            <a:pPr algn="ctr" rtl="1"/>
            <a:r>
              <a:rPr lang="he-IL" sz="1800" dirty="0">
                <a:latin typeface="Calibri" panose="020F0502020204030204" pitchFamily="34" charset="0"/>
                <a:cs typeface="Calibri" panose="020F0502020204030204" pitchFamily="34" charset="0"/>
              </a:rPr>
              <a:t>נשמע שהם כועסים עליה</a:t>
            </a:r>
            <a:endParaRPr lang="he-IL" sz="1800" dirty="0"/>
          </a:p>
        </p:txBody>
      </p:sp>
    </p:spTree>
    <p:extLst>
      <p:ext uri="{BB962C8B-B14F-4D97-AF65-F5344CB8AC3E}">
        <p14:creationId xmlns:p14="http://schemas.microsoft.com/office/powerpoint/2010/main" val="1674935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078E16-B816-47D3-93C3-3A82074F4F11}"/>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3" name="מלבן 2">
            <a:extLst>
              <a:ext uri="{FF2B5EF4-FFF2-40B4-BE49-F238E27FC236}">
                <a16:creationId xmlns:a16="http://schemas.microsoft.com/office/drawing/2014/main" id="{B5B58433-1BDB-448B-BA7F-8A1546AD71BB}"/>
              </a:ext>
            </a:extLst>
          </p:cNvPr>
          <p:cNvSpPr/>
          <p:nvPr/>
        </p:nvSpPr>
        <p:spPr>
          <a:xfrm>
            <a:off x="3372459" y="1989556"/>
            <a:ext cx="5925020" cy="837473"/>
          </a:xfrm>
          <a:prstGeom prst="rect">
            <a:avLst/>
          </a:prstGeom>
        </p:spPr>
        <p:txBody>
          <a:bodyPr wrap="none">
            <a:spAutoFit/>
          </a:bodyPr>
          <a:lstStyle/>
          <a:p>
            <a:pPr marL="228600" lvl="0" indent="-50800" algn="r" rtl="1">
              <a:lnSpc>
                <a:spcPct val="150000"/>
              </a:lnSpc>
              <a:buNone/>
            </a:pPr>
            <a:r>
              <a:rPr lang="he-IL" sz="3600" dirty="0">
                <a:latin typeface="Calibri" panose="020F0502020204030204" pitchFamily="34" charset="0"/>
                <a:cs typeface="Calibri" panose="020F0502020204030204" pitchFamily="34" charset="0"/>
              </a:rPr>
              <a:t>"הִיא </a:t>
            </a:r>
            <a:r>
              <a:rPr lang="he-IL" sz="3600" dirty="0" err="1">
                <a:latin typeface="Calibri" panose="020F0502020204030204" pitchFamily="34" charset="0"/>
                <a:cs typeface="Calibri" panose="020F0502020204030204" pitchFamily="34" charset="0"/>
              </a:rPr>
              <a:t>דַּוְקָא</a:t>
            </a:r>
            <a:r>
              <a:rPr lang="he-IL" sz="3600" dirty="0">
                <a:latin typeface="Calibri" panose="020F0502020204030204" pitchFamily="34" charset="0"/>
                <a:cs typeface="Calibri" panose="020F0502020204030204" pitchFamily="34" charset="0"/>
              </a:rPr>
              <a:t> כֵּן הִגִּיעָה", חִיֵּךְ הָאָב.</a:t>
            </a:r>
          </a:p>
        </p:txBody>
      </p:sp>
      <p:sp>
        <p:nvSpPr>
          <p:cNvPr id="5" name="בועת מחשבה: ענן 4">
            <a:extLst>
              <a:ext uri="{FF2B5EF4-FFF2-40B4-BE49-F238E27FC236}">
                <a16:creationId xmlns:a16="http://schemas.microsoft.com/office/drawing/2014/main" id="{7086ACAC-CBE0-4CE8-B602-987EAC1B5D08}"/>
              </a:ext>
            </a:extLst>
          </p:cNvPr>
          <p:cNvSpPr/>
          <p:nvPr/>
        </p:nvSpPr>
        <p:spPr>
          <a:xfrm>
            <a:off x="370169" y="3572783"/>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2290" name="Picture 2" descr="Child thinking with a question or doubt - Royalty-free Adult stock illustration">
            <a:extLst>
              <a:ext uri="{FF2B5EF4-FFF2-40B4-BE49-F238E27FC236}">
                <a16:creationId xmlns:a16="http://schemas.microsoft.com/office/drawing/2014/main" id="{39DE1B21-0696-4662-8215-FFECC4A0D02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5989" y="4957437"/>
            <a:ext cx="1057853" cy="149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58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078E16-B816-47D3-93C3-3A82074F4F11}"/>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מלבן 3">
            <a:extLst>
              <a:ext uri="{FF2B5EF4-FFF2-40B4-BE49-F238E27FC236}">
                <a16:creationId xmlns:a16="http://schemas.microsoft.com/office/drawing/2014/main" id="{F9BB022E-78C3-494B-B34E-703770EA8E01}"/>
              </a:ext>
            </a:extLst>
          </p:cNvPr>
          <p:cNvSpPr/>
          <p:nvPr/>
        </p:nvSpPr>
        <p:spPr>
          <a:xfrm>
            <a:off x="5260797" y="3572783"/>
            <a:ext cx="2626040" cy="954107"/>
          </a:xfrm>
          <a:prstGeom prst="rect">
            <a:avLst/>
          </a:prstGeom>
        </p:spPr>
        <p:txBody>
          <a:bodyPr wrap="none">
            <a:spAutoFit/>
          </a:bodyPr>
          <a:lstStyle/>
          <a:p>
            <a:r>
              <a:rPr lang="he-IL" sz="2800" b="1" dirty="0">
                <a:latin typeface="Calibri" panose="020F0502020204030204" pitchFamily="34" charset="0"/>
                <a:cs typeface="Calibri" panose="020F0502020204030204" pitchFamily="34" charset="0"/>
              </a:rPr>
              <a:t>הַאִם הִיא הִגִּיעָה?</a:t>
            </a:r>
          </a:p>
          <a:p>
            <a:pPr algn="ctr"/>
            <a:r>
              <a:rPr lang="he-IL" sz="2800" b="1" dirty="0">
                <a:latin typeface="Calibri" panose="020F0502020204030204" pitchFamily="34" charset="0"/>
                <a:cs typeface="Calibri" panose="020F0502020204030204" pitchFamily="34" charset="0"/>
              </a:rPr>
              <a:t>מִיהִי אֵינְבְּרֵרָה? </a:t>
            </a:r>
            <a:endParaRPr lang="he-IL" sz="2800" dirty="0"/>
          </a:p>
        </p:txBody>
      </p:sp>
      <p:sp>
        <p:nvSpPr>
          <p:cNvPr id="3" name="מלבן 2">
            <a:extLst>
              <a:ext uri="{FF2B5EF4-FFF2-40B4-BE49-F238E27FC236}">
                <a16:creationId xmlns:a16="http://schemas.microsoft.com/office/drawing/2014/main" id="{B5B58433-1BDB-448B-BA7F-8A1546AD71BB}"/>
              </a:ext>
            </a:extLst>
          </p:cNvPr>
          <p:cNvSpPr/>
          <p:nvPr/>
        </p:nvSpPr>
        <p:spPr>
          <a:xfrm>
            <a:off x="3372459" y="1989556"/>
            <a:ext cx="5925020" cy="837473"/>
          </a:xfrm>
          <a:prstGeom prst="rect">
            <a:avLst/>
          </a:prstGeom>
        </p:spPr>
        <p:txBody>
          <a:bodyPr wrap="none">
            <a:spAutoFit/>
          </a:bodyPr>
          <a:lstStyle/>
          <a:p>
            <a:pPr marL="228600" lvl="0" indent="-50800" algn="r" rtl="1">
              <a:lnSpc>
                <a:spcPct val="150000"/>
              </a:lnSpc>
              <a:buNone/>
            </a:pPr>
            <a:r>
              <a:rPr lang="he-IL" sz="3600" dirty="0">
                <a:latin typeface="Calibri" panose="020F0502020204030204" pitchFamily="34" charset="0"/>
                <a:cs typeface="Calibri" panose="020F0502020204030204" pitchFamily="34" charset="0"/>
              </a:rPr>
              <a:t>"הִיא </a:t>
            </a:r>
            <a:r>
              <a:rPr lang="he-IL" sz="3600" dirty="0" err="1">
                <a:latin typeface="Calibri" panose="020F0502020204030204" pitchFamily="34" charset="0"/>
                <a:cs typeface="Calibri" panose="020F0502020204030204" pitchFamily="34" charset="0"/>
              </a:rPr>
              <a:t>דַּוְקָא</a:t>
            </a:r>
            <a:r>
              <a:rPr lang="he-IL" sz="3600" dirty="0">
                <a:latin typeface="Calibri" panose="020F0502020204030204" pitchFamily="34" charset="0"/>
                <a:cs typeface="Calibri" panose="020F0502020204030204" pitchFamily="34" charset="0"/>
              </a:rPr>
              <a:t> כֵּן הִגִּיעָה", חִיֵּךְ הָאָב.</a:t>
            </a:r>
          </a:p>
        </p:txBody>
      </p:sp>
      <p:sp>
        <p:nvSpPr>
          <p:cNvPr id="5" name="בועת מחשבה: ענן 4">
            <a:extLst>
              <a:ext uri="{FF2B5EF4-FFF2-40B4-BE49-F238E27FC236}">
                <a16:creationId xmlns:a16="http://schemas.microsoft.com/office/drawing/2014/main" id="{7086ACAC-CBE0-4CE8-B602-987EAC1B5D08}"/>
              </a:ext>
            </a:extLst>
          </p:cNvPr>
          <p:cNvSpPr/>
          <p:nvPr/>
        </p:nvSpPr>
        <p:spPr>
          <a:xfrm>
            <a:off x="370169" y="3572783"/>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2290" name="Picture 2" descr="Child thinking with a question or doubt - Royalty-free Adult stock illustration">
            <a:extLst>
              <a:ext uri="{FF2B5EF4-FFF2-40B4-BE49-F238E27FC236}">
                <a16:creationId xmlns:a16="http://schemas.microsoft.com/office/drawing/2014/main" id="{39DE1B21-0696-4662-8215-FFECC4A0D02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5989" y="4957437"/>
            <a:ext cx="1057853" cy="149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2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a:t>מה להביא לשיעור?</a:t>
            </a:r>
            <a:endParaRPr/>
          </a:p>
        </p:txBody>
      </p:sp>
      <p:pic>
        <p:nvPicPr>
          <p:cNvPr id="259" name="Google Shape;259;p7" descr="https://lh5.googleusercontent.com/7xQchnRuOUJbyFAyyHdllavqvQUFOSCV7l5Kzy1Rmeboi9xefgg8yDF0ng5ESkxi3tC9_i9ER1BmBYOOTMhmhaxTzBz8ILJQxn_c__0Qg9cKcVB64VGmWAAtIhTRT7NF"/>
          <p:cNvPicPr preferRelativeResize="0"/>
          <p:nvPr/>
        </p:nvPicPr>
        <p:blipFill rotWithShape="1">
          <a:blip r:embed="rId5">
            <a:alphaModFix/>
          </a:blip>
          <a:srcRect/>
          <a:stretch/>
        </p:blipFill>
        <p:spPr>
          <a:xfrm>
            <a:off x="7376012" y="2122578"/>
            <a:ext cx="1161305" cy="1800743"/>
          </a:xfrm>
          <a:prstGeom prst="rect">
            <a:avLst/>
          </a:prstGeom>
          <a:noFill/>
          <a:ln>
            <a:noFill/>
          </a:ln>
        </p:spPr>
      </p:pic>
      <p:pic>
        <p:nvPicPr>
          <p:cNvPr id="260" name="Google Shape;260;p7" descr="https://lh4.googleusercontent.com/iGTl96Eygo7-oid1H3ZWWYhb5HWAynyOs2KLWGGMeuEgHeu4cFLof2g-jYLOscV4q-879K-lfjkP4Swnmj_UGZsWTDspF4AbUz1XGd30Tf1KKpiEXhvx6NLF17Q1F5VY"/>
          <p:cNvPicPr preferRelativeResize="0"/>
          <p:nvPr/>
        </p:nvPicPr>
        <p:blipFill rotWithShape="1">
          <a:blip r:embed="rId6">
            <a:alphaModFix/>
          </a:blip>
          <a:srcRect/>
          <a:stretch/>
        </p:blipFill>
        <p:spPr>
          <a:xfrm rot="5400000">
            <a:off x="5029388" y="2667370"/>
            <a:ext cx="1771057" cy="740845"/>
          </a:xfrm>
          <a:prstGeom prst="rect">
            <a:avLst/>
          </a:prstGeom>
          <a:noFill/>
          <a:ln>
            <a:noFill/>
          </a:ln>
        </p:spPr>
      </p:pic>
      <p:pic>
        <p:nvPicPr>
          <p:cNvPr id="2" name="0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82029" y="612525"/>
            <a:ext cx="1796978" cy="6409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6CFFD3-7200-4D3A-ABFF-B327B862DA25}"/>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מלבן 4">
            <a:extLst>
              <a:ext uri="{FF2B5EF4-FFF2-40B4-BE49-F238E27FC236}">
                <a16:creationId xmlns:a16="http://schemas.microsoft.com/office/drawing/2014/main" id="{66B24AE2-5638-4DDD-B0A0-8296DEF4FC82}"/>
              </a:ext>
            </a:extLst>
          </p:cNvPr>
          <p:cNvSpPr/>
          <p:nvPr/>
        </p:nvSpPr>
        <p:spPr>
          <a:xfrm>
            <a:off x="2248173" y="1655470"/>
            <a:ext cx="9573658" cy="2862322"/>
          </a:xfrm>
          <a:prstGeom prst="rect">
            <a:avLst/>
          </a:prstGeom>
        </p:spPr>
        <p:txBody>
          <a:bodyPr wrap="square">
            <a:spAutoFit/>
          </a:bodyPr>
          <a:lstStyle/>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"בֶּאֱמֶת?" תָּמְהוּ הָאַחִים. "אֵיךְ זֶה, אִם כֵּן, לֹא הִרְגַּשְׁנוּ </a:t>
            </a:r>
            <a:r>
              <a:rPr lang="he-IL" sz="2400" dirty="0" err="1">
                <a:solidFill>
                  <a:schemeClr val="tx1">
                    <a:lumMod val="50000"/>
                  </a:schemeClr>
                </a:solidFill>
                <a:latin typeface="Calibri" panose="020F0502020204030204" pitchFamily="34" charset="0"/>
                <a:cs typeface="Calibri" panose="020F0502020204030204" pitchFamily="34" charset="0"/>
              </a:rPr>
              <a:t>בָּהּ?</a:t>
            </a:r>
            <a:r>
              <a:rPr lang="he-IL" sz="2400" dirty="0">
                <a:solidFill>
                  <a:schemeClr val="tx1">
                    <a:lumMod val="50000"/>
                  </a:schemeClr>
                </a:solidFill>
                <a:latin typeface="Calibri" panose="020F0502020204030204" pitchFamily="34" charset="0"/>
                <a:cs typeface="Calibri" panose="020F0502020204030204" pitchFamily="34" charset="0"/>
              </a:rPr>
              <a:t>!"</a:t>
            </a:r>
          </a:p>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"הִרְגַּשְׁתֶם בְּנוֹכְחוּתָהּ וְעוֹד אֵיךְ", אָמַר הָאָב, "בָּרֶגַע שֶׁמְּצָאתֶם אֶת עַצְמְכֶם</a:t>
            </a:r>
          </a:p>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בְּמַצָּב שֶל אֵין בְּרֵרָה וְנוֹכַחְתֶּם שֶׁאֵין בַּסְּבִיבָה אִישׁ שֶׁיַעֲזוֹר לָכֶם, פְּעַלְתֶּם</a:t>
            </a:r>
          </a:p>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בְּעַצְמְכֶם כְּפִי שֶׁנִּדְרָשׁ וְהוֹצֵאתֶם אֶת הָעֲגָלָה מִן </a:t>
            </a:r>
            <a:r>
              <a:rPr lang="he-IL" sz="2400" dirty="0" err="1">
                <a:solidFill>
                  <a:schemeClr val="tx1">
                    <a:lumMod val="50000"/>
                  </a:schemeClr>
                </a:solidFill>
                <a:latin typeface="Calibri" panose="020F0502020204030204" pitchFamily="34" charset="0"/>
                <a:cs typeface="Calibri" panose="020F0502020204030204" pitchFamily="34" charset="0"/>
              </a:rPr>
              <a:t>הַבֹּץ</a:t>
            </a:r>
            <a:r>
              <a:rPr lang="he-IL" sz="2400" dirty="0">
                <a:solidFill>
                  <a:schemeClr val="tx1">
                    <a:lumMod val="50000"/>
                  </a:schemeClr>
                </a:solidFill>
                <a:latin typeface="Calibri" panose="020F0502020204030204" pitchFamily="34" charset="0"/>
                <a:cs typeface="Calibri" panose="020F0502020204030204" pitchFamily="34" charset="0"/>
              </a:rPr>
              <a:t>".</a:t>
            </a:r>
          </a:p>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כָּךְ אָמַר הָאָב. </a:t>
            </a:r>
          </a:p>
        </p:txBody>
      </p:sp>
      <p:pic>
        <p:nvPicPr>
          <p:cNvPr id="11266" name="Picture 2" descr="young boy thinking on a white background - Royalty-free Contemplation stock vector">
            <a:extLst>
              <a:ext uri="{FF2B5EF4-FFF2-40B4-BE49-F238E27FC236}">
                <a16:creationId xmlns:a16="http://schemas.microsoft.com/office/drawing/2014/main" id="{D0BC3FD2-C41C-489D-969E-6C939978CF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5222" y="4742817"/>
            <a:ext cx="836093" cy="17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65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6CFFD3-7200-4D3A-ABFF-B327B862DA25}"/>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5" name="מלבן 4">
            <a:extLst>
              <a:ext uri="{FF2B5EF4-FFF2-40B4-BE49-F238E27FC236}">
                <a16:creationId xmlns:a16="http://schemas.microsoft.com/office/drawing/2014/main" id="{66B24AE2-5638-4DDD-B0A0-8296DEF4FC82}"/>
              </a:ext>
            </a:extLst>
          </p:cNvPr>
          <p:cNvSpPr/>
          <p:nvPr/>
        </p:nvSpPr>
        <p:spPr>
          <a:xfrm>
            <a:off x="2248173" y="1655470"/>
            <a:ext cx="9573658" cy="3046988"/>
          </a:xfrm>
          <a:prstGeom prst="rect">
            <a:avLst/>
          </a:prstGeom>
        </p:spPr>
        <p:txBody>
          <a:bodyPr wrap="square">
            <a:spAutoFit/>
          </a:bodyPr>
          <a:lstStyle/>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"בֶּאֱמֶת?" תָּמְהוּ הָאַחִים. "אֵיךְ זֶה, אִם כֵּן, לֹא הִרְגַּשְׁנוּ בָּהּ ?!"</a:t>
            </a:r>
          </a:p>
          <a:p>
            <a:pPr marL="228600" lvl="0" indent="-50800" algn="r" rtl="1">
              <a:lnSpc>
                <a:spcPct val="150000"/>
              </a:lnSpc>
              <a:buNone/>
            </a:pPr>
            <a:r>
              <a:rPr lang="he-IL" sz="2400" dirty="0">
                <a:solidFill>
                  <a:schemeClr val="tx1">
                    <a:lumMod val="50000"/>
                  </a:schemeClr>
                </a:solidFill>
                <a:latin typeface="Calibri" panose="020F0502020204030204" pitchFamily="34" charset="0"/>
                <a:cs typeface="Calibri" panose="020F0502020204030204" pitchFamily="34" charset="0"/>
              </a:rPr>
              <a:t>"הִרְגַּשְׁתֶם בְּנוֹכְחוּתָהּ וְעוֹד אֵיךְ", אָמַר הָאָב, </a:t>
            </a:r>
            <a:r>
              <a:rPr lang="he-IL" sz="2400" b="1" dirty="0">
                <a:solidFill>
                  <a:schemeClr val="tx1">
                    <a:lumMod val="50000"/>
                  </a:schemeClr>
                </a:solidFill>
                <a:latin typeface="Calibri" panose="020F0502020204030204" pitchFamily="34" charset="0"/>
                <a:cs typeface="Calibri" panose="020F0502020204030204" pitchFamily="34" charset="0"/>
              </a:rPr>
              <a:t>"בָּרֶגַע שֶׁמְּצָאתֶם אֶת עַצְמְכֶם</a:t>
            </a:r>
          </a:p>
          <a:p>
            <a:pPr marL="228600" lvl="0" indent="-50800" algn="r" rtl="1">
              <a:lnSpc>
                <a:spcPct val="150000"/>
              </a:lnSpc>
              <a:buNone/>
            </a:pPr>
            <a:r>
              <a:rPr lang="he-IL" sz="2400" b="1" dirty="0">
                <a:solidFill>
                  <a:schemeClr val="tx1">
                    <a:lumMod val="50000"/>
                  </a:schemeClr>
                </a:solidFill>
                <a:latin typeface="Calibri" panose="020F0502020204030204" pitchFamily="34" charset="0"/>
                <a:cs typeface="Calibri" panose="020F0502020204030204" pitchFamily="34" charset="0"/>
              </a:rPr>
              <a:t>בְּמַצָּב שֶל </a:t>
            </a:r>
            <a:r>
              <a:rPr lang="he-IL" sz="3200" b="1" dirty="0">
                <a:solidFill>
                  <a:srgbClr val="FF0000"/>
                </a:solidFill>
                <a:latin typeface="Calibri" panose="020F0502020204030204" pitchFamily="34" charset="0"/>
                <a:cs typeface="Calibri" panose="020F0502020204030204" pitchFamily="34" charset="0"/>
              </a:rPr>
              <a:t>אֵין בְּרֵרָה </a:t>
            </a:r>
            <a:r>
              <a:rPr lang="he-IL" sz="2400" b="1" dirty="0">
                <a:solidFill>
                  <a:schemeClr val="tx1">
                    <a:lumMod val="50000"/>
                  </a:schemeClr>
                </a:solidFill>
                <a:latin typeface="Calibri" panose="020F0502020204030204" pitchFamily="34" charset="0"/>
                <a:cs typeface="Calibri" panose="020F0502020204030204" pitchFamily="34" charset="0"/>
              </a:rPr>
              <a:t>וְנוֹכַחְתֶּם שֶׁאֵין בַּסְּבִיבָה אִיש שֶׁיַעֲזוֹר לָכֶם, פְּעַלְתֶּם</a:t>
            </a:r>
          </a:p>
          <a:p>
            <a:pPr marL="228600" lvl="0" indent="-50800" algn="r" rtl="1">
              <a:lnSpc>
                <a:spcPct val="150000"/>
              </a:lnSpc>
              <a:buNone/>
            </a:pPr>
            <a:r>
              <a:rPr lang="he-IL" sz="2400" b="1" dirty="0">
                <a:solidFill>
                  <a:schemeClr val="tx1">
                    <a:lumMod val="50000"/>
                  </a:schemeClr>
                </a:solidFill>
                <a:latin typeface="Calibri" panose="020F0502020204030204" pitchFamily="34" charset="0"/>
                <a:cs typeface="Calibri" panose="020F0502020204030204" pitchFamily="34" charset="0"/>
              </a:rPr>
              <a:t>בְּעַצְמְכֶם כְּפִי שֶׁנִּדְרָשׁ וְהוֹצֵאתֶם אֶת הָעֲגָלָה מִן </a:t>
            </a:r>
            <a:r>
              <a:rPr lang="he-IL" sz="2400" b="1" dirty="0" err="1">
                <a:solidFill>
                  <a:schemeClr val="tx1">
                    <a:lumMod val="50000"/>
                  </a:schemeClr>
                </a:solidFill>
                <a:latin typeface="Calibri" panose="020F0502020204030204" pitchFamily="34" charset="0"/>
                <a:cs typeface="Calibri" panose="020F0502020204030204" pitchFamily="34" charset="0"/>
              </a:rPr>
              <a:t>הַבֹּץ</a:t>
            </a:r>
            <a:r>
              <a:rPr lang="he-IL" sz="2400" b="1" dirty="0">
                <a:solidFill>
                  <a:schemeClr val="tx1">
                    <a:lumMod val="50000"/>
                  </a:schemeClr>
                </a:solidFill>
                <a:latin typeface="Calibri" panose="020F0502020204030204" pitchFamily="34" charset="0"/>
                <a:cs typeface="Calibri" panose="020F0502020204030204" pitchFamily="34" charset="0"/>
              </a:rPr>
              <a:t>".</a:t>
            </a:r>
          </a:p>
          <a:p>
            <a:pPr marL="228600" lvl="0" indent="-50800" algn="r" rtl="1">
              <a:lnSpc>
                <a:spcPct val="150000"/>
              </a:lnSpc>
              <a:buNone/>
            </a:pPr>
            <a:r>
              <a:rPr lang="he-IL" sz="2400" b="1" dirty="0">
                <a:solidFill>
                  <a:schemeClr val="tx1">
                    <a:lumMod val="50000"/>
                  </a:schemeClr>
                </a:solidFill>
                <a:latin typeface="Calibri" panose="020F0502020204030204" pitchFamily="34" charset="0"/>
                <a:cs typeface="Calibri" panose="020F0502020204030204" pitchFamily="34" charset="0"/>
              </a:rPr>
              <a:t>כָּךְ אָמַר הָאָב. </a:t>
            </a:r>
          </a:p>
        </p:txBody>
      </p:sp>
      <p:sp>
        <p:nvSpPr>
          <p:cNvPr id="4" name="בועת מחשבה: ענן 3">
            <a:extLst>
              <a:ext uri="{FF2B5EF4-FFF2-40B4-BE49-F238E27FC236}">
                <a16:creationId xmlns:a16="http://schemas.microsoft.com/office/drawing/2014/main" id="{30D8C43D-7387-4689-B22E-9888E7F59AA9}"/>
              </a:ext>
            </a:extLst>
          </p:cNvPr>
          <p:cNvSpPr/>
          <p:nvPr/>
        </p:nvSpPr>
        <p:spPr>
          <a:xfrm>
            <a:off x="146171" y="3174932"/>
            <a:ext cx="2533908" cy="1682164"/>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2800" b="1" dirty="0" err="1">
                <a:solidFill>
                  <a:schemeClr val="tx1"/>
                </a:solidFill>
                <a:latin typeface="Calibri" panose="020F0502020204030204" pitchFamily="34" charset="0"/>
                <a:cs typeface="Calibri" panose="020F0502020204030204" pitchFamily="34" charset="0"/>
              </a:rPr>
              <a:t>אינבררה</a:t>
            </a:r>
            <a:r>
              <a:rPr lang="he-IL" sz="2800" b="1" dirty="0">
                <a:solidFill>
                  <a:schemeClr val="tx1"/>
                </a:solidFill>
                <a:latin typeface="Calibri" panose="020F0502020204030204" pitchFamily="34" charset="0"/>
                <a:cs typeface="Calibri" panose="020F0502020204030204" pitchFamily="34" charset="0"/>
              </a:rPr>
              <a:t> -</a:t>
            </a:r>
          </a:p>
          <a:p>
            <a:pPr algn="ctr" rtl="1"/>
            <a:r>
              <a:rPr lang="he-IL" sz="2800" b="1" dirty="0">
                <a:solidFill>
                  <a:schemeClr val="tx1"/>
                </a:solidFill>
                <a:latin typeface="Calibri" panose="020F0502020204030204" pitchFamily="34" charset="0"/>
                <a:cs typeface="Calibri" panose="020F0502020204030204" pitchFamily="34" charset="0"/>
              </a:rPr>
              <a:t>אין בררה</a:t>
            </a:r>
            <a:endParaRPr lang="he-IL" sz="2800" dirty="0">
              <a:solidFill>
                <a:schemeClr val="tx1"/>
              </a:solidFill>
            </a:endParaRPr>
          </a:p>
        </p:txBody>
      </p:sp>
      <p:pic>
        <p:nvPicPr>
          <p:cNvPr id="11266" name="Picture 2" descr="young boy thinking on a white background - Royalty-free Contemplation stock vector">
            <a:extLst>
              <a:ext uri="{FF2B5EF4-FFF2-40B4-BE49-F238E27FC236}">
                <a16:creationId xmlns:a16="http://schemas.microsoft.com/office/drawing/2014/main" id="{D0BC3FD2-C41C-489D-969E-6C939978CF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5222" y="4742817"/>
            <a:ext cx="836093" cy="17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46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EBDF6-A081-4B01-8AE4-B3C29A375111}"/>
              </a:ext>
            </a:extLst>
          </p:cNvPr>
          <p:cNvSpPr>
            <a:spLocks noGrp="1"/>
          </p:cNvSpPr>
          <p:nvPr>
            <p:ph type="title"/>
          </p:nvPr>
        </p:nvSpPr>
        <p:spPr/>
        <p:txBody>
          <a:bodyPr>
            <a:normAutofit fontScale="90000"/>
          </a:bodyPr>
          <a:lstStyle/>
          <a:p>
            <a:r>
              <a:rPr lang="he-IL" dirty="0"/>
              <a:t>מִיהִי אֵינְבְּרֵרָה? קוֹסֶמֶת הִיא אוֹ מְכַשֵּׁפָה? </a:t>
            </a:r>
          </a:p>
        </p:txBody>
      </p:sp>
      <p:sp>
        <p:nvSpPr>
          <p:cNvPr id="4" name="מלבן 3">
            <a:extLst>
              <a:ext uri="{FF2B5EF4-FFF2-40B4-BE49-F238E27FC236}">
                <a16:creationId xmlns:a16="http://schemas.microsoft.com/office/drawing/2014/main" id="{1CA13DA8-CBCE-4A2C-A223-2559B4958586}"/>
              </a:ext>
            </a:extLst>
          </p:cNvPr>
          <p:cNvSpPr/>
          <p:nvPr/>
        </p:nvSpPr>
        <p:spPr>
          <a:xfrm>
            <a:off x="3368364" y="1875715"/>
            <a:ext cx="8097398" cy="1754326"/>
          </a:xfrm>
          <a:prstGeom prst="rect">
            <a:avLst/>
          </a:prstGeom>
        </p:spPr>
        <p:txBody>
          <a:bodyPr wrap="square">
            <a:spAutoFit/>
          </a:bodyPr>
          <a:lstStyle/>
          <a:p>
            <a:pPr algn="r">
              <a:lnSpc>
                <a:spcPct val="150000"/>
              </a:lnSpc>
            </a:pPr>
            <a:r>
              <a:rPr lang="he-IL" sz="2400" dirty="0">
                <a:solidFill>
                  <a:schemeClr val="tx1"/>
                </a:solidFill>
                <a:latin typeface="Calibri" panose="020F0502020204030204" pitchFamily="34" charset="0"/>
                <a:cs typeface="Calibri" panose="020F0502020204030204" pitchFamily="34" charset="0"/>
              </a:rPr>
              <a:t>רַק אָז הֵבִינוּ בָּנָיו כִּי </a:t>
            </a:r>
            <a:r>
              <a:rPr lang="he-IL" sz="2400" dirty="0" err="1">
                <a:solidFill>
                  <a:schemeClr val="tx1"/>
                </a:solidFill>
                <a:latin typeface="Calibri" panose="020F0502020204030204" pitchFamily="34" charset="0"/>
                <a:cs typeface="Calibri" panose="020F0502020204030204" pitchFamily="34" charset="0"/>
              </a:rPr>
              <a:t>אֵינְבְּרֵרָה</a:t>
            </a:r>
            <a:r>
              <a:rPr lang="he-IL" sz="2400" dirty="0">
                <a:solidFill>
                  <a:schemeClr val="tx1"/>
                </a:solidFill>
                <a:latin typeface="Calibri" panose="020F0502020204030204" pitchFamily="34" charset="0"/>
                <a:cs typeface="Calibri" panose="020F0502020204030204" pitchFamily="34" charset="0"/>
              </a:rPr>
              <a:t> אֵינָה קוֹסֶמֶת, לֹא חַיָּה וְאַף לֹא מְכַשֵּׁפָה. הֵם חָשׁוּ הֵיטֵב מַהִי וּמִיהִי אוֹתָהּ אֵין-בְּרֵרָה, שֶׁבִּזְכוּתָה נֶחֶלְצוּ מִן הַצָּרָה וְשָׁבוּ לְבֵיתָם בְּשָׁלוֹם. וּמֵאָז, אַתֶּם וַדַּאי יוֹדְעִים וּמְבִינִים מֶה הָיָה...</a:t>
            </a:r>
          </a:p>
        </p:txBody>
      </p:sp>
      <p:pic>
        <p:nvPicPr>
          <p:cNvPr id="10242" name="Picture 2" descr="Little boy black hair wondering cartoon character vector - Royalty-free Contemplation stock vector">
            <a:extLst>
              <a:ext uri="{FF2B5EF4-FFF2-40B4-BE49-F238E27FC236}">
                <a16:creationId xmlns:a16="http://schemas.microsoft.com/office/drawing/2014/main" id="{A3CBE4A9-3808-4243-96C9-A71AA7A3EB3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695" t="7343" r="21595"/>
          <a:stretch/>
        </p:blipFill>
        <p:spPr bwMode="auto">
          <a:xfrm>
            <a:off x="2242899" y="5131176"/>
            <a:ext cx="838691" cy="1301463"/>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6C19C9A7-0503-46A1-A4E2-35A894BB5541}"/>
              </a:ext>
            </a:extLst>
          </p:cNvPr>
          <p:cNvSpPr/>
          <p:nvPr/>
        </p:nvSpPr>
        <p:spPr>
          <a:xfrm>
            <a:off x="1721245" y="4540233"/>
            <a:ext cx="2239716" cy="461665"/>
          </a:xfrm>
          <a:prstGeom prst="rect">
            <a:avLst/>
          </a:prstGeom>
        </p:spPr>
        <p:txBody>
          <a:bodyPr wrap="none">
            <a:spAutoFit/>
          </a:bodyPr>
          <a:lstStyle/>
          <a:p>
            <a:r>
              <a:rPr lang="he-IL" sz="2400" b="1" dirty="0">
                <a:solidFill>
                  <a:schemeClr val="tx1"/>
                </a:solidFill>
                <a:latin typeface="Calibri" panose="020F0502020204030204" pitchFamily="34" charset="0"/>
                <a:cs typeface="Calibri" panose="020F0502020204030204" pitchFamily="34" charset="0"/>
              </a:rPr>
              <a:t>ומאז מה היה...? </a:t>
            </a:r>
            <a:endParaRPr lang="he-IL" sz="2400" b="1" dirty="0"/>
          </a:p>
        </p:txBody>
      </p:sp>
    </p:spTree>
    <p:extLst>
      <p:ext uri="{BB962C8B-B14F-4D97-AF65-F5344CB8AC3E}">
        <p14:creationId xmlns:p14="http://schemas.microsoft.com/office/powerpoint/2010/main" val="78268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6F1FC5-81A9-4BC2-BB2E-A40A0F50A432}"/>
              </a:ext>
            </a:extLst>
          </p:cNvPr>
          <p:cNvSpPr>
            <a:spLocks noGrp="1"/>
          </p:cNvSpPr>
          <p:nvPr>
            <p:ph type="title"/>
          </p:nvPr>
        </p:nvSpPr>
        <p:spPr/>
        <p:txBody>
          <a:bodyPr>
            <a:normAutofit fontScale="90000"/>
          </a:bodyPr>
          <a:lstStyle/>
          <a:p>
            <a:r>
              <a:rPr lang="he-IL" dirty="0"/>
              <a:t>"סיפור שכדאי להכירו ואולי אף להרהר בו"</a:t>
            </a:r>
          </a:p>
        </p:txBody>
      </p:sp>
      <p:sp>
        <p:nvSpPr>
          <p:cNvPr id="4" name="מלבן 3">
            <a:extLst>
              <a:ext uri="{FF2B5EF4-FFF2-40B4-BE49-F238E27FC236}">
                <a16:creationId xmlns:a16="http://schemas.microsoft.com/office/drawing/2014/main" id="{E302EC13-3AAD-4DAD-9FCE-3E309ADDCD3A}"/>
              </a:ext>
            </a:extLst>
          </p:cNvPr>
          <p:cNvSpPr/>
          <p:nvPr/>
        </p:nvSpPr>
        <p:spPr>
          <a:xfrm>
            <a:off x="2665378" y="1976294"/>
            <a:ext cx="7052002" cy="2909130"/>
          </a:xfrm>
          <a:prstGeom prst="rect">
            <a:avLst/>
          </a:prstGeom>
          <a:noFill/>
          <a:ln>
            <a:solidFill>
              <a:srgbClr val="00B050"/>
            </a:solidFill>
          </a:ln>
        </p:spPr>
        <p:txBody>
          <a:bodyPr wrap="square">
            <a:spAutoFit/>
          </a:bodyPr>
          <a:lstStyle/>
          <a:p>
            <a:pPr marL="0" lvl="0" indent="0" algn="r" rtl="1">
              <a:lnSpc>
                <a:spcPct val="200000"/>
              </a:lnSpc>
            </a:pPr>
            <a:r>
              <a:rPr lang="he-IL" sz="3200" dirty="0">
                <a:latin typeface="Calibri" panose="020F0502020204030204" pitchFamily="34" charset="0"/>
                <a:cs typeface="Calibri" panose="020F0502020204030204" pitchFamily="34" charset="0"/>
              </a:rPr>
              <a:t>"סיפור שכדאי להכירו, ואולי אף להרהר בו".</a:t>
            </a:r>
          </a:p>
          <a:p>
            <a:pPr marL="0" lvl="0" indent="0" algn="r" rtl="1">
              <a:lnSpc>
                <a:spcPct val="200000"/>
              </a:lnSpc>
            </a:pPr>
            <a:r>
              <a:rPr lang="he-IL" sz="3200" b="1" dirty="0">
                <a:latin typeface="Calibri" panose="020F0502020204030204" pitchFamily="34" charset="0"/>
                <a:cs typeface="Calibri" panose="020F0502020204030204" pitchFamily="34" charset="0"/>
              </a:rPr>
              <a:t>האם לדעתכם כדאי להכיר את הסיפור? מדוע? למי הייתם מספרים את הסיפור?</a:t>
            </a:r>
            <a:endParaRPr lang="he-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9018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דיון: מעשה האב </a:t>
            </a:r>
            <a:endParaRPr lang="en-US" dirty="0"/>
          </a:p>
        </p:txBody>
      </p:sp>
      <p:sp>
        <p:nvSpPr>
          <p:cNvPr id="3" name="Text Placeholder 2"/>
          <p:cNvSpPr>
            <a:spLocks noGrp="1"/>
          </p:cNvSpPr>
          <p:nvPr>
            <p:ph type="body" idx="1"/>
          </p:nvPr>
        </p:nvSpPr>
        <p:spPr>
          <a:xfrm>
            <a:off x="1671638" y="1928814"/>
            <a:ext cx="9572625" cy="1942796"/>
          </a:xfrm>
        </p:spPr>
        <p:txBody>
          <a:bodyPr/>
          <a:lstStyle/>
          <a:p>
            <a:r>
              <a:rPr lang="he-IL" dirty="0"/>
              <a:t>האם המעשה של האב היה </a:t>
            </a:r>
          </a:p>
          <a:p>
            <a:r>
              <a:rPr lang="he-IL" dirty="0"/>
              <a:t>מעשה </a:t>
            </a:r>
            <a:r>
              <a:rPr lang="he-IL" sz="4800" b="1" dirty="0">
                <a:solidFill>
                  <a:srgbClr val="FF0000"/>
                </a:solidFill>
              </a:rPr>
              <a:t>חינוכי</a:t>
            </a:r>
            <a:r>
              <a:rPr lang="he-IL" dirty="0"/>
              <a:t> או מעשה </a:t>
            </a:r>
            <a:r>
              <a:rPr lang="he-IL" sz="4400" b="1" dirty="0">
                <a:solidFill>
                  <a:schemeClr val="accent5">
                    <a:lumMod val="50000"/>
                  </a:schemeClr>
                </a:solidFill>
              </a:rPr>
              <a:t>חסר אחריות</a:t>
            </a:r>
            <a:r>
              <a:rPr lang="he-IL" dirty="0"/>
              <a:t>? </a:t>
            </a:r>
            <a:endParaRPr lang="en-US" dirty="0"/>
          </a:p>
        </p:txBody>
      </p:sp>
    </p:spTree>
    <p:extLst>
      <p:ext uri="{BB962C8B-B14F-4D97-AF65-F5344CB8AC3E}">
        <p14:creationId xmlns:p14="http://schemas.microsoft.com/office/powerpoint/2010/main" val="243233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
            </a:r>
            <a:br>
              <a:rPr lang="he-IL" dirty="0"/>
            </a:br>
            <a:r>
              <a:rPr lang="he-IL" dirty="0"/>
              <a:t>דיון: מעשה האב – חינוכי או חסר אחריות? </a:t>
            </a:r>
            <a:endParaRPr lang="en-US" dirty="0"/>
          </a:p>
        </p:txBody>
      </p:sp>
      <p:sp>
        <p:nvSpPr>
          <p:cNvPr id="4" name="מלבן 13">
            <a:extLst>
              <a:ext uri="{FF2B5EF4-FFF2-40B4-BE49-F238E27FC236}">
                <a16:creationId xmlns:a16="http://schemas.microsoft.com/office/drawing/2014/main" id="{A3F6410D-5904-4BDB-8CDA-76C4A4F81DDC}"/>
              </a:ext>
            </a:extLst>
          </p:cNvPr>
          <p:cNvSpPr/>
          <p:nvPr/>
        </p:nvSpPr>
        <p:spPr>
          <a:xfrm>
            <a:off x="4890040" y="2512374"/>
            <a:ext cx="6926478" cy="1272336"/>
          </a:xfrm>
          <a:prstGeom prst="rect">
            <a:avLst/>
          </a:prstGeom>
          <a:solidFill>
            <a:schemeClr val="accent3">
              <a:lumMod val="20000"/>
              <a:lumOff val="80000"/>
            </a:schemeClr>
          </a:solidFill>
          <a:ln>
            <a:solidFill>
              <a:schemeClr val="tx1"/>
            </a:solidFill>
          </a:ln>
        </p:spPr>
        <p:txBody>
          <a:bodyPr wrap="square">
            <a:spAutoFit/>
          </a:bodyPr>
          <a:lstStyle/>
          <a:p>
            <a:pPr algn="r" rtl="1">
              <a:lnSpc>
                <a:spcPct val="170000"/>
              </a:lnSpc>
            </a:pPr>
            <a:r>
              <a:rPr lang="he-IL" sz="2400" dirty="0">
                <a:latin typeface="Calibri" panose="020F0502020204030204" pitchFamily="34" charset="0"/>
                <a:cs typeface="Calibri" panose="020F0502020204030204" pitchFamily="34" charset="0"/>
              </a:rPr>
              <a:t>הֵם לֹא הָיוּ עַצְמָאִיִּים וְלַעֲבֹד לְבַדָּם לֹא יָדְעוּ</a:t>
            </a:r>
            <a:endParaRPr lang="en-US" sz="2400" b="1" dirty="0">
              <a:latin typeface="Calibri" panose="020F0502020204030204" pitchFamily="34" charset="0"/>
              <a:cs typeface="Calibri" panose="020F0502020204030204" pitchFamily="34" charset="0"/>
            </a:endParaRPr>
          </a:p>
          <a:p>
            <a:pPr algn="r" rtl="1">
              <a:lnSpc>
                <a:spcPct val="170000"/>
              </a:lnSpc>
            </a:pPr>
            <a:r>
              <a:rPr lang="he-IL" sz="2400" b="1" dirty="0">
                <a:latin typeface="Calibri" panose="020F0502020204030204" pitchFamily="34" charset="0"/>
                <a:cs typeface="Calibri" panose="020F0502020204030204" pitchFamily="34" charset="0"/>
              </a:rPr>
              <a:t>הַדָּבָר לֹא מָצָא חֵן כְּלָל בְּעֵינֵי הָאָב וְלָכֵן הֶחְלִיט הַחְלָטָה.</a:t>
            </a:r>
          </a:p>
        </p:txBody>
      </p:sp>
      <p:sp>
        <p:nvSpPr>
          <p:cNvPr id="6" name="Rectangle 5"/>
          <p:cNvSpPr/>
          <p:nvPr/>
        </p:nvSpPr>
        <p:spPr>
          <a:xfrm>
            <a:off x="2895870" y="2520296"/>
            <a:ext cx="1536970" cy="8487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he-IL" sz="2800" b="1" dirty="0">
                <a:solidFill>
                  <a:schemeClr val="tx1"/>
                </a:solidFill>
                <a:latin typeface="Calibri" pitchFamily="34" charset="0"/>
                <a:cs typeface="Calibri" pitchFamily="34" charset="0"/>
              </a:rPr>
              <a:t>חינוכי</a:t>
            </a:r>
            <a:r>
              <a:rPr lang="he-IL" dirty="0">
                <a:solidFill>
                  <a:schemeClr val="tx1"/>
                </a:solidFill>
              </a:rPr>
              <a:t> </a:t>
            </a:r>
            <a:endParaRPr lang="en-US" dirty="0">
              <a:solidFill>
                <a:schemeClr val="tx1"/>
              </a:solidFill>
            </a:endParaRPr>
          </a:p>
        </p:txBody>
      </p:sp>
      <p:sp>
        <p:nvSpPr>
          <p:cNvPr id="7" name="Rectangle 6"/>
          <p:cNvSpPr/>
          <p:nvPr/>
        </p:nvSpPr>
        <p:spPr>
          <a:xfrm>
            <a:off x="1012715" y="2512373"/>
            <a:ext cx="1536970" cy="8487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e-IL" sz="2800" b="1" dirty="0">
                <a:solidFill>
                  <a:schemeClr val="tx1"/>
                </a:solidFill>
                <a:latin typeface="Calibri" pitchFamily="34" charset="0"/>
                <a:cs typeface="Calibri" pitchFamily="34" charset="0"/>
              </a:rPr>
              <a:t>חסר אחריות</a:t>
            </a:r>
            <a:endParaRPr lang="en-US" sz="2800" b="1"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709798" y="3784710"/>
            <a:ext cx="1666036" cy="162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0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
            </a:r>
            <a:br>
              <a:rPr lang="he-IL" dirty="0"/>
            </a:br>
            <a:r>
              <a:rPr lang="he-IL" dirty="0"/>
              <a:t>דיון: מעשה האב – חינוכי או חסר אחריות? </a:t>
            </a:r>
            <a:endParaRPr lang="en-US" dirty="0"/>
          </a:p>
        </p:txBody>
      </p:sp>
      <p:sp>
        <p:nvSpPr>
          <p:cNvPr id="9" name="מלבן 5">
            <a:extLst>
              <a:ext uri="{FF2B5EF4-FFF2-40B4-BE49-F238E27FC236}">
                <a16:creationId xmlns:a16="http://schemas.microsoft.com/office/drawing/2014/main" id="{94FCD0E2-C9E3-4ED0-BB69-30AC997178F3}"/>
              </a:ext>
            </a:extLst>
          </p:cNvPr>
          <p:cNvSpPr/>
          <p:nvPr/>
        </p:nvSpPr>
        <p:spPr>
          <a:xfrm>
            <a:off x="4923546" y="2478900"/>
            <a:ext cx="6926478" cy="1900200"/>
          </a:xfrm>
          <a:prstGeom prst="rect">
            <a:avLst/>
          </a:prstGeom>
          <a:solidFill>
            <a:srgbClr val="E1FFF9"/>
          </a:solidFill>
          <a:ln>
            <a:solidFill>
              <a:schemeClr val="tx1"/>
            </a:solidFill>
          </a:ln>
        </p:spPr>
        <p:txBody>
          <a:bodyPr wrap="square">
            <a:spAutoFit/>
          </a:bodyPr>
          <a:lstStyle/>
          <a:p>
            <a:pPr algn="r" rtl="1">
              <a:lnSpc>
                <a:spcPct val="170000"/>
              </a:lnSpc>
            </a:pPr>
            <a:r>
              <a:rPr lang="he-IL" sz="2400" dirty="0">
                <a:latin typeface="Calibri" panose="020F0502020204030204" pitchFamily="34" charset="0"/>
                <a:cs typeface="Calibri" panose="020F0502020204030204" pitchFamily="34" charset="0"/>
              </a:rPr>
              <a:t>"שִׁמְעוּ לִי, בָּנַי. שׁוּב אֵינְכֶם יְלָדִים קְטַנִּים, כִּי אִם נְעָרִים, וּמְסֻגָּלִים אַתֶּם לָצֵאת מָחָר לַחְטֹב עֵצִים בִּלְעָדַי. עָלַי </a:t>
            </a:r>
            <a:r>
              <a:rPr lang="he-IL" sz="2400" dirty="0" err="1">
                <a:latin typeface="Calibri" panose="020F0502020204030204" pitchFamily="34" charset="0"/>
                <a:cs typeface="Calibri" panose="020F0502020204030204" pitchFamily="34" charset="0"/>
              </a:rPr>
              <a:t>לִנְסֹעַ</a:t>
            </a:r>
            <a:r>
              <a:rPr lang="he-IL" sz="2400" dirty="0">
                <a:latin typeface="Calibri" panose="020F0502020204030204" pitchFamily="34" charset="0"/>
                <a:cs typeface="Calibri" panose="020F0502020204030204" pitchFamily="34" charset="0"/>
              </a:rPr>
              <a:t> הָעִירָה בְּאֹפֶן דָחוף".</a:t>
            </a:r>
          </a:p>
        </p:txBody>
      </p:sp>
      <p:sp>
        <p:nvSpPr>
          <p:cNvPr id="10" name="Rectangle 9"/>
          <p:cNvSpPr/>
          <p:nvPr/>
        </p:nvSpPr>
        <p:spPr>
          <a:xfrm>
            <a:off x="2793727" y="2478901"/>
            <a:ext cx="1536970" cy="8487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he-IL" sz="2800" b="1" dirty="0">
                <a:solidFill>
                  <a:schemeClr val="tx1"/>
                </a:solidFill>
                <a:latin typeface="Calibri" pitchFamily="34" charset="0"/>
                <a:cs typeface="Calibri" pitchFamily="34" charset="0"/>
              </a:rPr>
              <a:t>חינוכי</a:t>
            </a:r>
            <a:r>
              <a:rPr lang="he-IL" b="1" dirty="0">
                <a:solidFill>
                  <a:schemeClr val="tx1"/>
                </a:solidFill>
              </a:rPr>
              <a:t> </a:t>
            </a:r>
            <a:endParaRPr lang="en-US" b="1" dirty="0">
              <a:solidFill>
                <a:schemeClr val="tx1"/>
              </a:solidFill>
            </a:endParaRPr>
          </a:p>
        </p:txBody>
      </p:sp>
      <p:sp>
        <p:nvSpPr>
          <p:cNvPr id="11" name="Rectangle 10"/>
          <p:cNvSpPr/>
          <p:nvPr/>
        </p:nvSpPr>
        <p:spPr>
          <a:xfrm>
            <a:off x="887106" y="2478900"/>
            <a:ext cx="1536970" cy="8487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e-IL" sz="2800" b="1" dirty="0">
                <a:solidFill>
                  <a:schemeClr val="tx1"/>
                </a:solidFill>
                <a:latin typeface="Calibri" pitchFamily="34" charset="0"/>
                <a:cs typeface="Calibri" pitchFamily="34" charset="0"/>
              </a:rPr>
              <a:t>חסר אחריות</a:t>
            </a:r>
            <a:endParaRPr lang="en-US" sz="2800" b="1"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769053" y="3617674"/>
            <a:ext cx="1666036" cy="162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12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
            </a:r>
            <a:br>
              <a:rPr lang="he-IL" dirty="0"/>
            </a:br>
            <a:r>
              <a:rPr lang="he-IL" dirty="0"/>
              <a:t>דיון: מעשה האב – חינוכי או חסר אחריות? </a:t>
            </a:r>
            <a:endParaRPr lang="en-US" dirty="0"/>
          </a:p>
        </p:txBody>
      </p:sp>
      <p:sp>
        <p:nvSpPr>
          <p:cNvPr id="6" name="Rectangle 5"/>
          <p:cNvSpPr/>
          <p:nvPr/>
        </p:nvSpPr>
        <p:spPr>
          <a:xfrm>
            <a:off x="2836153" y="2258710"/>
            <a:ext cx="1536970" cy="8487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he-IL" sz="2800" b="1" dirty="0">
                <a:solidFill>
                  <a:schemeClr val="tx1"/>
                </a:solidFill>
                <a:latin typeface="Calibri" pitchFamily="34" charset="0"/>
                <a:cs typeface="Calibri" pitchFamily="34" charset="0"/>
              </a:rPr>
              <a:t>חינוכי</a:t>
            </a:r>
            <a:r>
              <a:rPr lang="he-IL" dirty="0">
                <a:solidFill>
                  <a:schemeClr val="tx1"/>
                </a:solidFill>
              </a:rPr>
              <a:t> </a:t>
            </a:r>
            <a:endParaRPr lang="en-US" dirty="0">
              <a:solidFill>
                <a:schemeClr val="tx1"/>
              </a:solidFill>
            </a:endParaRPr>
          </a:p>
        </p:txBody>
      </p:sp>
      <p:sp>
        <p:nvSpPr>
          <p:cNvPr id="7" name="Rectangle 6"/>
          <p:cNvSpPr/>
          <p:nvPr/>
        </p:nvSpPr>
        <p:spPr>
          <a:xfrm>
            <a:off x="1101770" y="2268008"/>
            <a:ext cx="1536970" cy="8487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e-IL" sz="2800" b="1" dirty="0">
                <a:solidFill>
                  <a:schemeClr val="tx1"/>
                </a:solidFill>
                <a:latin typeface="Calibri" pitchFamily="34" charset="0"/>
                <a:cs typeface="Calibri" pitchFamily="34" charset="0"/>
              </a:rPr>
              <a:t>חסר אחריות</a:t>
            </a:r>
            <a:endParaRPr lang="en-US" sz="2800" b="1" dirty="0">
              <a:solidFill>
                <a:schemeClr val="tx1"/>
              </a:solidFill>
              <a:latin typeface="Calibri" pitchFamily="34" charset="0"/>
              <a:cs typeface="Calibri" pitchFamily="34" charset="0"/>
            </a:endParaRPr>
          </a:p>
        </p:txBody>
      </p:sp>
      <p:sp>
        <p:nvSpPr>
          <p:cNvPr id="13" name="מלבן 16">
            <a:extLst>
              <a:ext uri="{FF2B5EF4-FFF2-40B4-BE49-F238E27FC236}">
                <a16:creationId xmlns:a16="http://schemas.microsoft.com/office/drawing/2014/main" id="{69073194-EF86-437E-AB30-F14BAF0BF94A}"/>
              </a:ext>
            </a:extLst>
          </p:cNvPr>
          <p:cNvSpPr/>
          <p:nvPr/>
        </p:nvSpPr>
        <p:spPr>
          <a:xfrm>
            <a:off x="6732333" y="2008753"/>
            <a:ext cx="4155540" cy="461665"/>
          </a:xfrm>
          <a:prstGeom prst="rect">
            <a:avLst/>
          </a:prstGeom>
          <a:solidFill>
            <a:schemeClr val="accent3">
              <a:lumMod val="20000"/>
              <a:lumOff val="80000"/>
            </a:schemeClr>
          </a:solidFill>
          <a:ln>
            <a:solidFill>
              <a:srgbClr val="002060"/>
            </a:solidFill>
          </a:ln>
        </p:spPr>
        <p:txBody>
          <a:bodyPr wrap="square">
            <a:spAutoFit/>
          </a:bodyPr>
          <a:lstStyle/>
          <a:p>
            <a:pPr algn="r" rtl="1"/>
            <a:r>
              <a:rPr lang="he-IL" sz="2400" dirty="0">
                <a:latin typeface="Calibri" panose="020F0502020204030204" pitchFamily="34" charset="0"/>
                <a:cs typeface="Calibri" panose="020F0502020204030204" pitchFamily="34" charset="0"/>
              </a:rPr>
              <a:t>לָכֵן אָעוּץ לָכֶם עֵצָה.</a:t>
            </a:r>
          </a:p>
        </p:txBody>
      </p:sp>
      <p:sp>
        <p:nvSpPr>
          <p:cNvPr id="14" name="מלבן 17">
            <a:extLst>
              <a:ext uri="{FF2B5EF4-FFF2-40B4-BE49-F238E27FC236}">
                <a16:creationId xmlns:a16="http://schemas.microsoft.com/office/drawing/2014/main" id="{48C2F5AE-67BC-41F4-B400-D9D0D6386655}"/>
              </a:ext>
            </a:extLst>
          </p:cNvPr>
          <p:cNvSpPr/>
          <p:nvPr/>
        </p:nvSpPr>
        <p:spPr>
          <a:xfrm>
            <a:off x="6731001" y="2927669"/>
            <a:ext cx="4176422" cy="1143070"/>
          </a:xfrm>
          <a:prstGeom prst="rect">
            <a:avLst/>
          </a:prstGeom>
          <a:solidFill>
            <a:srgbClr val="E1FFF9"/>
          </a:solidFill>
          <a:ln>
            <a:solidFill>
              <a:srgbClr val="002060"/>
            </a:solidFill>
          </a:ln>
        </p:spPr>
        <p:txBody>
          <a:bodyPr wrap="square">
            <a:spAutoFit/>
          </a:bodyPr>
          <a:lstStyle/>
          <a:p>
            <a:pPr algn="r" rtl="1">
              <a:lnSpc>
                <a:spcPct val="150000"/>
              </a:lnSpc>
            </a:pPr>
            <a:r>
              <a:rPr lang="he-IL" sz="2400" dirty="0">
                <a:latin typeface="Calibri" panose="020F0502020204030204" pitchFamily="34" charset="0"/>
                <a:cs typeface="Calibri" panose="020F0502020204030204" pitchFamily="34" charset="0"/>
              </a:rPr>
              <a:t>קִרְאוּ לְעֶזְרָה אֶת אֵינְבְּרֵרָה. </a:t>
            </a:r>
            <a:r>
              <a:rPr lang="he-IL" sz="2400" b="1" dirty="0">
                <a:latin typeface="Calibri" panose="020F0502020204030204" pitchFamily="34" charset="0"/>
                <a:cs typeface="Calibri" panose="020F0502020204030204" pitchFamily="34" charset="0"/>
              </a:rPr>
              <a:t>אֲנִי בָּטוּחַ כִּי הִיא </a:t>
            </a:r>
            <a:r>
              <a:rPr lang="he-IL" sz="2400" b="1" dirty="0" err="1">
                <a:latin typeface="Calibri" panose="020F0502020204030204" pitchFamily="34" charset="0"/>
                <a:cs typeface="Calibri" panose="020F0502020204030204" pitchFamily="34" charset="0"/>
              </a:rPr>
              <a:t>תַּעֲזֹר</a:t>
            </a:r>
            <a:r>
              <a:rPr lang="he-IL" sz="2400" b="1" dirty="0">
                <a:latin typeface="Calibri" panose="020F0502020204030204" pitchFamily="34" charset="0"/>
                <a:cs typeface="Calibri" panose="020F0502020204030204" pitchFamily="34" charset="0"/>
              </a:rPr>
              <a:t>. לָכֶם. </a:t>
            </a:r>
            <a:endParaRPr lang="he-IL" sz="2400" dirty="0">
              <a:latin typeface="Calibri" panose="020F0502020204030204" pitchFamily="34" charset="0"/>
              <a:cs typeface="Calibri" panose="020F0502020204030204" pitchFamily="34" charset="0"/>
            </a:endParaRPr>
          </a:p>
        </p:txBody>
      </p:sp>
      <p:sp>
        <p:nvSpPr>
          <p:cNvPr id="15" name="מלבן 18">
            <a:extLst>
              <a:ext uri="{FF2B5EF4-FFF2-40B4-BE49-F238E27FC236}">
                <a16:creationId xmlns:a16="http://schemas.microsoft.com/office/drawing/2014/main" id="{3F583058-A02B-4506-99A9-DA9A0A2AEC8A}"/>
              </a:ext>
            </a:extLst>
          </p:cNvPr>
          <p:cNvSpPr/>
          <p:nvPr/>
        </p:nvSpPr>
        <p:spPr>
          <a:xfrm>
            <a:off x="6731001" y="4534493"/>
            <a:ext cx="4176422" cy="1143070"/>
          </a:xfrm>
          <a:prstGeom prst="rect">
            <a:avLst/>
          </a:prstGeom>
          <a:solidFill>
            <a:schemeClr val="bg1">
              <a:lumMod val="75000"/>
            </a:schemeClr>
          </a:solidFill>
          <a:ln>
            <a:solidFill>
              <a:srgbClr val="002060"/>
            </a:solidFill>
          </a:ln>
        </p:spPr>
        <p:txBody>
          <a:bodyPr wrap="square">
            <a:spAutoFit/>
          </a:bodyPr>
          <a:lstStyle/>
          <a:p>
            <a:pPr algn="r" rtl="1">
              <a:lnSpc>
                <a:spcPct val="150000"/>
              </a:lnSpc>
            </a:pPr>
            <a:r>
              <a:rPr lang="he-IL" sz="2400" dirty="0">
                <a:latin typeface="Calibri" panose="020F0502020204030204" pitchFamily="34" charset="0"/>
                <a:cs typeface="Calibri" panose="020F0502020204030204" pitchFamily="34" charset="0"/>
              </a:rPr>
              <a:t>אַל תִּדְאֲגוּ. תִּרְאוּ כִּי בְּעֶזְרָתָהּ תַּצְלִיחוּ לְהִתְגַּבֵּר עַל כָּל צָרָה וּבְעָיָה.</a:t>
            </a:r>
          </a:p>
        </p:txBody>
      </p:sp>
      <p:pic>
        <p:nvPicPr>
          <p:cNvPr id="8" name="Picture 2"/>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730953" y="3429000"/>
            <a:ext cx="1666036" cy="162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91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03FCFA-887B-438B-A540-E15D6E3AB638}"/>
              </a:ext>
            </a:extLst>
          </p:cNvPr>
          <p:cNvSpPr>
            <a:spLocks noGrp="1"/>
          </p:cNvSpPr>
          <p:nvPr>
            <p:ph type="title"/>
          </p:nvPr>
        </p:nvSpPr>
        <p:spPr/>
        <p:txBody>
          <a:bodyPr>
            <a:normAutofit fontScale="90000"/>
          </a:bodyPr>
          <a:lstStyle/>
          <a:p>
            <a:r>
              <a:rPr lang="he-IL" dirty="0"/>
              <a:t>דיון עם חברים</a:t>
            </a:r>
          </a:p>
        </p:txBody>
      </p:sp>
      <p:sp>
        <p:nvSpPr>
          <p:cNvPr id="3" name="TextBox 2"/>
          <p:cNvSpPr txBox="1"/>
          <p:nvPr/>
        </p:nvSpPr>
        <p:spPr>
          <a:xfrm>
            <a:off x="1527243" y="3443591"/>
            <a:ext cx="8988357" cy="1754326"/>
          </a:xfrm>
          <a:prstGeom prst="rect">
            <a:avLst/>
          </a:prstGeom>
          <a:noFill/>
        </p:spPr>
        <p:txBody>
          <a:bodyPr wrap="square" rtlCol="0">
            <a:spAutoFit/>
          </a:bodyPr>
          <a:lstStyle/>
          <a:p>
            <a:pPr marL="342900" indent="-342900" algn="r" rtl="1">
              <a:lnSpc>
                <a:spcPct val="150000"/>
              </a:lnSpc>
              <a:buFont typeface="Wingdings" pitchFamily="2" charset="2"/>
              <a:buChar char="§"/>
            </a:pPr>
            <a:r>
              <a:rPr lang="he-IL" sz="2400" dirty="0">
                <a:latin typeface="Calibri" pitchFamily="34" charset="0"/>
                <a:cs typeface="Calibri" pitchFamily="34" charset="0"/>
              </a:rPr>
              <a:t>צרו קשר עם חברים שצפו בשידור וערכו דיון על שאלה זו.</a:t>
            </a:r>
          </a:p>
          <a:p>
            <a:pPr marL="342900" indent="-342900" algn="r" rtl="1">
              <a:lnSpc>
                <a:spcPct val="150000"/>
              </a:lnSpc>
              <a:buFont typeface="Wingdings" pitchFamily="2" charset="2"/>
              <a:buChar char="§"/>
            </a:pPr>
            <a:r>
              <a:rPr lang="he-IL" sz="2400" dirty="0">
                <a:latin typeface="Calibri" pitchFamily="34" charset="0"/>
                <a:cs typeface="Calibri" pitchFamily="34" charset="0"/>
              </a:rPr>
              <a:t>תוכלו לפתוח קובץ שיתופי ובו כל אחד יציג את עמדתו.</a:t>
            </a:r>
          </a:p>
          <a:p>
            <a:pPr marL="342900" indent="-342900" algn="r" rtl="1">
              <a:lnSpc>
                <a:spcPct val="150000"/>
              </a:lnSpc>
              <a:buFont typeface="Wingdings" pitchFamily="2" charset="2"/>
              <a:buChar char="§"/>
            </a:pPr>
            <a:r>
              <a:rPr lang="he-IL" sz="2400" dirty="0">
                <a:latin typeface="Calibri" pitchFamily="34" charset="0"/>
                <a:cs typeface="Calibri" pitchFamily="34" charset="0"/>
              </a:rPr>
              <a:t>בחרו חבר שעמדתו שונה מעמדתכם ונסו לשכנעו לשנות את עמדתו.</a:t>
            </a:r>
            <a:endParaRPr lang="en-US" sz="2400" dirty="0">
              <a:latin typeface="Calibri" pitchFamily="34" charset="0"/>
              <a:cs typeface="Calibri" pitchFamily="34" charset="0"/>
            </a:endParaRPr>
          </a:p>
        </p:txBody>
      </p:sp>
      <p:sp>
        <p:nvSpPr>
          <p:cNvPr id="13" name="Text Placeholder 2"/>
          <p:cNvSpPr>
            <a:spLocks noGrp="1"/>
          </p:cNvSpPr>
          <p:nvPr>
            <p:ph type="body" idx="1"/>
          </p:nvPr>
        </p:nvSpPr>
        <p:spPr>
          <a:xfrm>
            <a:off x="1243621" y="1620623"/>
            <a:ext cx="9572625" cy="1942796"/>
          </a:xfrm>
        </p:spPr>
        <p:txBody>
          <a:bodyPr/>
          <a:lstStyle/>
          <a:p>
            <a:r>
              <a:rPr lang="he-IL" dirty="0"/>
              <a:t>האם המעשה של האב היה </a:t>
            </a:r>
          </a:p>
          <a:p>
            <a:r>
              <a:rPr lang="he-IL" dirty="0"/>
              <a:t>מעשה </a:t>
            </a:r>
            <a:r>
              <a:rPr lang="he-IL" sz="4800" b="1" dirty="0">
                <a:solidFill>
                  <a:srgbClr val="FF0000"/>
                </a:solidFill>
              </a:rPr>
              <a:t>חינוכי</a:t>
            </a:r>
            <a:r>
              <a:rPr lang="he-IL" dirty="0"/>
              <a:t> או מעשה </a:t>
            </a:r>
            <a:r>
              <a:rPr lang="he-IL" sz="4400" b="1" dirty="0">
                <a:solidFill>
                  <a:schemeClr val="accent5">
                    <a:lumMod val="50000"/>
                  </a:schemeClr>
                </a:solidFill>
              </a:rPr>
              <a:t>חסר אחריות</a:t>
            </a:r>
            <a:r>
              <a:rPr lang="he-IL" dirty="0"/>
              <a:t>? </a:t>
            </a:r>
            <a:endParaRPr lang="en-US" dirty="0"/>
          </a:p>
        </p:txBody>
      </p:sp>
    </p:spTree>
    <p:extLst>
      <p:ext uri="{BB962C8B-B14F-4D97-AF65-F5344CB8AC3E}">
        <p14:creationId xmlns:p14="http://schemas.microsoft.com/office/powerpoint/2010/main" val="3623351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3E9A21-5429-4773-87BC-B6F14527325C}"/>
              </a:ext>
            </a:extLst>
          </p:cNvPr>
          <p:cNvSpPr>
            <a:spLocks noGrp="1"/>
          </p:cNvSpPr>
          <p:nvPr>
            <p:ph type="title"/>
          </p:nvPr>
        </p:nvSpPr>
        <p:spPr/>
        <p:txBody>
          <a:bodyPr>
            <a:normAutofit fontScale="90000"/>
          </a:bodyPr>
          <a:lstStyle/>
          <a:p>
            <a:r>
              <a:rPr lang="he-IL" dirty="0"/>
              <a:t>דבורה עומר</a:t>
            </a:r>
          </a:p>
        </p:txBody>
      </p:sp>
      <p:sp>
        <p:nvSpPr>
          <p:cNvPr id="3" name="Rectangle 2"/>
          <p:cNvSpPr/>
          <p:nvPr/>
        </p:nvSpPr>
        <p:spPr>
          <a:xfrm>
            <a:off x="2810978" y="2147903"/>
            <a:ext cx="8550612" cy="2556982"/>
          </a:xfrm>
          <a:prstGeom prst="rect">
            <a:avLst/>
          </a:prstGeom>
        </p:spPr>
        <p:txBody>
          <a:bodyPr wrap="square">
            <a:spAutoFit/>
          </a:bodyPr>
          <a:lstStyle/>
          <a:p>
            <a:pPr algn="r" rtl="1">
              <a:lnSpc>
                <a:spcPct val="200000"/>
              </a:lnSpc>
            </a:pPr>
            <a:r>
              <a:rPr lang="he-IL" sz="2800" dirty="0">
                <a:latin typeface="Calibri" pitchFamily="34" charset="0"/>
                <a:cs typeface="Calibri" pitchFamily="34" charset="0"/>
              </a:rPr>
              <a:t>דבורה עומר הייתה סופרת ילדים ונוער ישראלית.</a:t>
            </a:r>
          </a:p>
          <a:p>
            <a:pPr algn="r" rtl="1">
              <a:lnSpc>
                <a:spcPct val="200000"/>
              </a:lnSpc>
            </a:pPr>
            <a:r>
              <a:rPr lang="he-IL" sz="2800" dirty="0">
                <a:latin typeface="Calibri" pitchFamily="34" charset="0"/>
                <a:cs typeface="Calibri" pitchFamily="34" charset="0"/>
              </a:rPr>
              <a:t> היא זכתה בפרסים רבים על יצירתה, בהם פרס ישראל לשנת 2006. </a:t>
            </a:r>
            <a:endParaRPr lang="en-US" sz="2800" dirty="0">
              <a:latin typeface="Calibri" pitchFamily="34" charset="0"/>
              <a:cs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96" y="2250036"/>
            <a:ext cx="1604591" cy="239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62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he-IL" dirty="0"/>
              <a:t>מה קורה כשאני קורא?</a:t>
            </a:r>
            <a:endParaRPr dirty="0"/>
          </a:p>
        </p:txBody>
      </p:sp>
      <p:pic>
        <p:nvPicPr>
          <p:cNvPr id="280" name="Google Shape;280;p9"/>
          <p:cNvPicPr preferRelativeResize="0"/>
          <p:nvPr/>
        </p:nvPicPr>
        <p:blipFill rotWithShape="1">
          <a:blip r:embed="rId3">
            <a:alphaModFix/>
          </a:blip>
          <a:srcRect/>
          <a:stretch/>
        </p:blipFill>
        <p:spPr>
          <a:xfrm>
            <a:off x="3594697" y="127776"/>
            <a:ext cx="1017545" cy="1070700"/>
          </a:xfrm>
          <a:prstGeom prst="rect">
            <a:avLst/>
          </a:prstGeom>
          <a:noFill/>
          <a:ln>
            <a:noFill/>
          </a:ln>
        </p:spPr>
      </p:pic>
      <p:pic>
        <p:nvPicPr>
          <p:cNvPr id="1026" name="Picture 2" descr="High angle boy thinking of the book read Fre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697" y="1733826"/>
            <a:ext cx="7086613" cy="472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3E9A21-5429-4773-87BC-B6F14527325C}"/>
              </a:ext>
            </a:extLst>
          </p:cNvPr>
          <p:cNvSpPr>
            <a:spLocks noGrp="1"/>
          </p:cNvSpPr>
          <p:nvPr>
            <p:ph type="title"/>
          </p:nvPr>
        </p:nvSpPr>
        <p:spPr/>
        <p:txBody>
          <a:bodyPr>
            <a:normAutofit fontScale="90000"/>
          </a:bodyPr>
          <a:lstStyle/>
          <a:p>
            <a:r>
              <a:rPr lang="he-IL" dirty="0"/>
              <a:t>דבורה עומר</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96" y="2250036"/>
            <a:ext cx="1604591" cy="239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58893" y="1633213"/>
            <a:ext cx="9221822" cy="4708981"/>
          </a:xfrm>
          <a:prstGeom prst="rect">
            <a:avLst/>
          </a:prstGeom>
          <a:noFill/>
        </p:spPr>
        <p:txBody>
          <a:bodyPr wrap="square" rtlCol="0">
            <a:spAutoFit/>
          </a:bodyPr>
          <a:lstStyle/>
          <a:p>
            <a:pPr algn="r" rtl="1">
              <a:lnSpc>
                <a:spcPct val="150000"/>
              </a:lnSpc>
            </a:pPr>
            <a:r>
              <a:rPr lang="he-IL" sz="2400" dirty="0">
                <a:latin typeface="Calibri" pitchFamily="34" charset="0"/>
                <a:cs typeface="Calibri" pitchFamily="34" charset="0"/>
              </a:rPr>
              <a:t>"אני כותבת מיום שלמדתי לכתוב. לפני כן הייתי מספרת לעצמי סיפורים בעל פה. כתבתי יומני חיים מגיל 7 עד גיל 17, אבל אף פעם לא חשבתי להיות סופרת. </a:t>
            </a:r>
          </a:p>
          <a:p>
            <a:pPr algn="r" rtl="1">
              <a:lnSpc>
                <a:spcPct val="150000"/>
              </a:lnSpc>
            </a:pPr>
            <a:r>
              <a:rPr lang="he-IL" sz="2400" dirty="0">
                <a:latin typeface="Calibri" pitchFamily="34" charset="0"/>
                <a:cs typeface="Calibri" pitchFamily="34" charset="0"/>
              </a:rPr>
              <a:t>"גדלתי בקיבוץ וראיתי את עתידי במפעל הקיבוצי. חשבתי שאולי אהיה נהגת טרקטור. כשהייתי ילדה, אהבתי מאוד לקרוא ולחלום. בכיתה שלי היו רק ארבעה ילדים ולא תמיד היה לי עם מי לשחק, אבל זה לא הפריע לי. הייתי משוטטת בקיבוץ וממציאה סיפורים דמיוניים על עצמי". </a:t>
            </a:r>
          </a:p>
          <a:p>
            <a:pPr algn="r" rtl="1"/>
            <a:endParaRPr lang="he-IL" sz="2400" dirty="0">
              <a:latin typeface="Calibri" pitchFamily="34" charset="0"/>
              <a:cs typeface="Calibri" pitchFamily="34" charset="0"/>
            </a:endParaRPr>
          </a:p>
          <a:p>
            <a:pPr algn="r" rtl="1"/>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148773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dirty="0"/>
              <a:t>מה </a:t>
            </a:r>
            <a:r>
              <a:rPr lang="he-IL" dirty="0"/>
              <a:t>למדנו</a:t>
            </a:r>
            <a:r>
              <a:rPr lang="x-none" dirty="0"/>
              <a:t> היום?</a:t>
            </a:r>
            <a:endParaRPr dirty="0"/>
          </a:p>
        </p:txBody>
      </p:sp>
      <p:sp>
        <p:nvSpPr>
          <p:cNvPr id="249" name="Google Shape;24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r" rtl="1">
              <a:lnSpc>
                <a:spcPct val="200000"/>
              </a:lnSpc>
              <a:spcBef>
                <a:spcPts val="0"/>
              </a:spcBef>
              <a:spcAft>
                <a:spcPts val="0"/>
              </a:spcAft>
              <a:buSzPts val="2800"/>
              <a:buFont typeface="Arial"/>
              <a:buChar char="•"/>
            </a:pPr>
            <a:r>
              <a:rPr lang="he-IL" dirty="0">
                <a:solidFill>
                  <a:schemeClr val="tx1"/>
                </a:solidFill>
              </a:rPr>
              <a:t>קראנו סיפור עממי.</a:t>
            </a:r>
          </a:p>
          <a:p>
            <a:pPr marL="457200" lvl="0" indent="-457200" algn="r" rtl="1">
              <a:lnSpc>
                <a:spcPct val="200000"/>
              </a:lnSpc>
              <a:spcBef>
                <a:spcPts val="0"/>
              </a:spcBef>
              <a:spcAft>
                <a:spcPts val="0"/>
              </a:spcAft>
              <a:buSzPts val="2800"/>
              <a:buFont typeface="Arial"/>
              <a:buChar char="•"/>
            </a:pPr>
            <a:r>
              <a:rPr lang="he-IL" dirty="0">
                <a:solidFill>
                  <a:schemeClr val="tx1"/>
                </a:solidFill>
              </a:rPr>
              <a:t>עקבנו אחר האירועים בסיפור וניסינו לגלות ולהבין מי היא </a:t>
            </a:r>
            <a:r>
              <a:rPr lang="he-IL" dirty="0" err="1">
                <a:solidFill>
                  <a:schemeClr val="tx1"/>
                </a:solidFill>
              </a:rPr>
              <a:t>אינבררה</a:t>
            </a:r>
            <a:r>
              <a:rPr lang="he-IL" dirty="0">
                <a:solidFill>
                  <a:schemeClr val="tx1"/>
                </a:solidFill>
              </a:rPr>
              <a:t>. </a:t>
            </a:r>
          </a:p>
          <a:p>
            <a:pPr marL="457200" lvl="0" indent="-457200" algn="r" rtl="1">
              <a:lnSpc>
                <a:spcPct val="200000"/>
              </a:lnSpc>
              <a:spcBef>
                <a:spcPts val="0"/>
              </a:spcBef>
              <a:spcAft>
                <a:spcPts val="0"/>
              </a:spcAft>
              <a:buSzPts val="2800"/>
              <a:buFont typeface="Arial"/>
              <a:buChar char="•"/>
            </a:pPr>
            <a:r>
              <a:rPr lang="he-IL" dirty="0">
                <a:solidFill>
                  <a:schemeClr val="tx1"/>
                </a:solidFill>
              </a:rPr>
              <a:t>זיהינו את המסר העיקרי בסיפור.</a:t>
            </a:r>
          </a:p>
          <a:p>
            <a:pPr marL="457200" lvl="0" indent="-457200" algn="r" rtl="1">
              <a:lnSpc>
                <a:spcPct val="200000"/>
              </a:lnSpc>
              <a:spcBef>
                <a:spcPts val="0"/>
              </a:spcBef>
              <a:spcAft>
                <a:spcPts val="0"/>
              </a:spcAft>
              <a:buSzPts val="2800"/>
              <a:buFont typeface="Arial"/>
              <a:buChar char="•"/>
            </a:pPr>
            <a:r>
              <a:rPr lang="he-IL" dirty="0">
                <a:solidFill>
                  <a:schemeClr val="tx1"/>
                </a:solidFill>
              </a:rPr>
              <a:t>ערכנו דיון על מעשה האב.</a:t>
            </a:r>
          </a:p>
          <a:p>
            <a:pPr marL="457200" lvl="0" indent="-457200" algn="r" rtl="1">
              <a:lnSpc>
                <a:spcPct val="200000"/>
              </a:lnSpc>
              <a:spcBef>
                <a:spcPts val="0"/>
              </a:spcBef>
              <a:spcAft>
                <a:spcPts val="0"/>
              </a:spcAft>
              <a:buSzPts val="2800"/>
              <a:buFont typeface="Arial"/>
              <a:buChar char="•"/>
            </a:pPr>
            <a:r>
              <a:rPr lang="he-IL" dirty="0">
                <a:solidFill>
                  <a:schemeClr val="tx1"/>
                </a:solidFill>
              </a:rPr>
              <a:t> הרחבנו את הידע על הסופרת דבורה עומר.</a:t>
            </a:r>
          </a:p>
          <a:p>
            <a:pPr marL="457200" lvl="0" indent="-457200" algn="r" rtl="1">
              <a:lnSpc>
                <a:spcPct val="200000"/>
              </a:lnSpc>
              <a:spcBef>
                <a:spcPts val="0"/>
              </a:spcBef>
              <a:spcAft>
                <a:spcPts val="0"/>
              </a:spcAft>
              <a:buSzPts val="2800"/>
              <a:buFont typeface="Arial"/>
              <a:buChar char="•"/>
            </a:pPr>
            <a:endParaRPr lang="he-IL" dirty="0">
              <a:solidFill>
                <a:schemeClr val="tx1"/>
              </a:solidFill>
            </a:endParaRPr>
          </a:p>
          <a:p>
            <a:pPr lvl="0" indent="-457200">
              <a:lnSpc>
                <a:spcPct val="200000"/>
              </a:lnSpc>
              <a:spcBef>
                <a:spcPts val="0"/>
              </a:spcBef>
              <a:buFont typeface="Arial"/>
              <a:buChar char="•"/>
            </a:pPr>
            <a:endParaRPr lang="he-IL" dirty="0">
              <a:solidFill>
                <a:schemeClr val="tx1"/>
              </a:solidFill>
            </a:endParaRPr>
          </a:p>
          <a:p>
            <a:pPr lvl="0" indent="-457200">
              <a:lnSpc>
                <a:spcPct val="200000"/>
              </a:lnSpc>
              <a:spcBef>
                <a:spcPts val="0"/>
              </a:spcBef>
              <a:buFont typeface="Arial"/>
              <a:buChar char="•"/>
            </a:pPr>
            <a:endParaRPr dirty="0">
              <a:solidFill>
                <a:schemeClr val="tx1"/>
              </a:solidFill>
            </a:endParaRPr>
          </a:p>
          <a:p>
            <a:pPr marL="457200" lvl="0" indent="-279400" algn="r" rtl="1">
              <a:lnSpc>
                <a:spcPct val="200000"/>
              </a:lnSpc>
              <a:spcBef>
                <a:spcPts val="800"/>
              </a:spcBef>
              <a:spcAft>
                <a:spcPts val="0"/>
              </a:spcAft>
              <a:buSzPts val="2800"/>
              <a:buFont typeface="Arial"/>
              <a:buNone/>
            </a:pPr>
            <a:endParaRPr dirty="0">
              <a:solidFill>
                <a:schemeClr val="tx1"/>
              </a:solidFill>
            </a:endParaRPr>
          </a:p>
        </p:txBody>
      </p:sp>
      <p:pic>
        <p:nvPicPr>
          <p:cNvPr id="250" name="Google Shape;250;p6"/>
          <p:cNvPicPr preferRelativeResize="0"/>
          <p:nvPr/>
        </p:nvPicPr>
        <p:blipFill rotWithShape="1">
          <a:blip r:embed="rId3">
            <a:alphaModFix/>
          </a:blip>
          <a:srcRect/>
          <a:stretch/>
        </p:blipFill>
        <p:spPr>
          <a:xfrm rot="8057618">
            <a:off x="290049" y="269606"/>
            <a:ext cx="1468977" cy="973310"/>
          </a:xfrm>
          <a:prstGeom prst="rect">
            <a:avLst/>
          </a:prstGeom>
          <a:noFill/>
          <a:ln>
            <a:noFill/>
          </a:ln>
        </p:spPr>
      </p:pic>
    </p:spTree>
    <p:extLst>
      <p:ext uri="{BB962C8B-B14F-4D97-AF65-F5344CB8AC3E}">
        <p14:creationId xmlns:p14="http://schemas.microsoft.com/office/powerpoint/2010/main" val="232447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he-IL" dirty="0"/>
              <a:t>שם הסיפור </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6" name="מלבן 5">
            <a:extLst>
              <a:ext uri="{FF2B5EF4-FFF2-40B4-BE49-F238E27FC236}">
                <a16:creationId xmlns:a16="http://schemas.microsoft.com/office/drawing/2014/main" id="{1C819AF4-0246-495A-A7F4-2A75C12E3825}"/>
              </a:ext>
            </a:extLst>
          </p:cNvPr>
          <p:cNvSpPr/>
          <p:nvPr/>
        </p:nvSpPr>
        <p:spPr>
          <a:xfrm>
            <a:off x="1751718" y="2355369"/>
            <a:ext cx="9094621" cy="3293209"/>
          </a:xfrm>
          <a:prstGeom prst="rect">
            <a:avLst/>
          </a:prstGeom>
        </p:spPr>
        <p:txBody>
          <a:bodyPr wrap="square">
            <a:spAutoFit/>
          </a:bodyPr>
          <a:lstStyle/>
          <a:p>
            <a:pPr algn="ctr" rtl="1"/>
            <a:r>
              <a:rPr lang="he-IL" sz="4800" b="1" dirty="0">
                <a:latin typeface="Calibri" panose="020F0502020204030204" pitchFamily="34" charset="0"/>
                <a:cs typeface="Calibri" panose="020F0502020204030204" pitchFamily="34" charset="0"/>
              </a:rPr>
              <a:t>מִיהִי </a:t>
            </a:r>
            <a:r>
              <a:rPr lang="he-IL" sz="4800" b="1" dirty="0" err="1">
                <a:latin typeface="Calibri" panose="020F0502020204030204" pitchFamily="34" charset="0"/>
                <a:cs typeface="Calibri" panose="020F0502020204030204" pitchFamily="34" charset="0"/>
              </a:rPr>
              <a:t>אֵינְבְּרֵרָה</a:t>
            </a:r>
            <a:r>
              <a:rPr lang="he-IL" sz="4800" b="1" dirty="0">
                <a:latin typeface="Calibri" panose="020F0502020204030204" pitchFamily="34" charset="0"/>
                <a:cs typeface="Calibri" panose="020F0502020204030204" pitchFamily="34" charset="0"/>
              </a:rPr>
              <a:t>?</a:t>
            </a:r>
            <a:r>
              <a:rPr lang="en-US" sz="4800" b="1" dirty="0">
                <a:latin typeface="Calibri" panose="020F0502020204030204" pitchFamily="34" charset="0"/>
                <a:cs typeface="Calibri" panose="020F0502020204030204" pitchFamily="34" charset="0"/>
              </a:rPr>
              <a:t/>
            </a:r>
            <a:br>
              <a:rPr lang="en-US" sz="4800" b="1" dirty="0">
                <a:latin typeface="Calibri" panose="020F0502020204030204" pitchFamily="34" charset="0"/>
                <a:cs typeface="Calibri" panose="020F0502020204030204" pitchFamily="34" charset="0"/>
              </a:rPr>
            </a:br>
            <a:r>
              <a:rPr lang="he-IL" sz="4800" b="1" dirty="0">
                <a:latin typeface="Calibri" panose="020F0502020204030204" pitchFamily="34" charset="0"/>
                <a:cs typeface="Calibri" panose="020F0502020204030204" pitchFamily="34" charset="0"/>
              </a:rPr>
              <a:t>קוֹסֶמֶת הִיא אוֹ מְכַשֵּׁפָה?</a:t>
            </a:r>
          </a:p>
          <a:p>
            <a:pPr algn="ctr"/>
            <a:endParaRPr lang="he-IL" sz="4800" b="1" dirty="0">
              <a:latin typeface="Calibri" panose="020F0502020204030204" pitchFamily="34" charset="0"/>
              <a:cs typeface="Calibri" panose="020F0502020204030204" pitchFamily="34" charset="0"/>
            </a:endParaRPr>
          </a:p>
          <a:p>
            <a:pPr algn="ctr" rtl="1"/>
            <a:r>
              <a:rPr lang="he-IL" sz="3200" dirty="0">
                <a:latin typeface="Calibri" panose="020F0502020204030204" pitchFamily="34" charset="0"/>
                <a:cs typeface="Calibri" panose="020F0502020204030204" pitchFamily="34" charset="0"/>
              </a:rPr>
              <a:t>עיבוד: דבורה עומר</a:t>
            </a:r>
          </a:p>
          <a:p>
            <a:pPr algn="ctr"/>
            <a:endParaRPr lang="he-IL" sz="32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A6E806-B28B-4F46-969D-CF139CD01ABB}"/>
              </a:ext>
            </a:extLst>
          </p:cNvPr>
          <p:cNvSpPr>
            <a:spLocks noGrp="1"/>
          </p:cNvSpPr>
          <p:nvPr>
            <p:ph type="title"/>
          </p:nvPr>
        </p:nvSpPr>
        <p:spPr>
          <a:xfrm>
            <a:off x="3334509" y="653399"/>
            <a:ext cx="8280000" cy="720000"/>
          </a:xfrm>
        </p:spPr>
        <p:txBody>
          <a:bodyPr>
            <a:normAutofit fontScale="90000"/>
          </a:bodyPr>
          <a:lstStyle/>
          <a:p>
            <a:r>
              <a:rPr lang="he-IL" dirty="0"/>
              <a:t/>
            </a:r>
            <a:br>
              <a:rPr lang="he-IL" dirty="0"/>
            </a:br>
            <a:r>
              <a:rPr lang="he-IL" dirty="0"/>
              <a:t/>
            </a:r>
            <a:br>
              <a:rPr lang="he-IL" dirty="0"/>
            </a:br>
            <a:r>
              <a:rPr lang="he-IL" dirty="0"/>
              <a:t/>
            </a:r>
            <a:br>
              <a:rPr lang="he-IL" dirty="0"/>
            </a:br>
            <a:r>
              <a:rPr lang="he-IL" dirty="0"/>
              <a:t>מִיהִי אֵינְבְּרֵרָה? קוֹסֶמֶת הִיא אוֹ מְכַשֵּׁפָה?</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549" y="1713215"/>
            <a:ext cx="7545512" cy="4527307"/>
          </a:xfrm>
          <a:prstGeom prst="rect">
            <a:avLst/>
          </a:prstGeom>
        </p:spPr>
      </p:pic>
    </p:spTree>
    <p:extLst>
      <p:ext uri="{BB962C8B-B14F-4D97-AF65-F5344CB8AC3E}">
        <p14:creationId xmlns:p14="http://schemas.microsoft.com/office/powerpoint/2010/main" val="1475891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A6E806-B28B-4F46-969D-CF139CD01ABB}"/>
              </a:ext>
            </a:extLst>
          </p:cNvPr>
          <p:cNvSpPr>
            <a:spLocks noGrp="1"/>
          </p:cNvSpPr>
          <p:nvPr>
            <p:ph type="title"/>
          </p:nvPr>
        </p:nvSpPr>
        <p:spPr>
          <a:xfrm>
            <a:off x="3334509" y="653399"/>
            <a:ext cx="8280000" cy="720000"/>
          </a:xfrm>
        </p:spPr>
        <p:txBody>
          <a:bodyPr>
            <a:normAutofit fontScale="90000"/>
          </a:bodyPr>
          <a:lstStyle/>
          <a:p>
            <a:r>
              <a:rPr lang="he-IL" dirty="0"/>
              <a:t/>
            </a:r>
            <a:br>
              <a:rPr lang="he-IL" dirty="0"/>
            </a:br>
            <a:r>
              <a:rPr lang="he-IL" dirty="0"/>
              <a:t/>
            </a:r>
            <a:br>
              <a:rPr lang="he-IL" dirty="0"/>
            </a:br>
            <a:r>
              <a:rPr lang="he-IL" dirty="0"/>
              <a:t/>
            </a:r>
            <a:br>
              <a:rPr lang="he-IL" dirty="0"/>
            </a:br>
            <a:r>
              <a:rPr lang="he-IL" dirty="0"/>
              <a:t>מִיהִי אֵינְבְּרֵרָה? קוֹסֶמֶת הִיא אוֹ מְכַשֵּׁפָה?</a:t>
            </a:r>
          </a:p>
        </p:txBody>
      </p:sp>
      <p:sp>
        <p:nvSpPr>
          <p:cNvPr id="12" name="בועת מחשבה: ענן 11">
            <a:extLst>
              <a:ext uri="{FF2B5EF4-FFF2-40B4-BE49-F238E27FC236}">
                <a16:creationId xmlns:a16="http://schemas.microsoft.com/office/drawing/2014/main" id="{CEF60DAE-F403-4C00-9ACA-CD23B2B67015}"/>
              </a:ext>
            </a:extLst>
          </p:cNvPr>
          <p:cNvSpPr/>
          <p:nvPr/>
        </p:nvSpPr>
        <p:spPr>
          <a:xfrm>
            <a:off x="2013379" y="2504348"/>
            <a:ext cx="3525712" cy="2134286"/>
          </a:xfrm>
          <a:prstGeom prst="cloudCallout">
            <a:avLst>
              <a:gd name="adj1" fmla="val -89452"/>
              <a:gd name="adj2" fmla="val 136681"/>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2800" b="1" dirty="0">
                <a:solidFill>
                  <a:schemeClr val="tx1"/>
                </a:solidFill>
                <a:latin typeface="Calibri" panose="020F0502020204030204" pitchFamily="34" charset="0"/>
                <a:cs typeface="Calibri" panose="020F0502020204030204" pitchFamily="34" charset="0"/>
              </a:rPr>
              <a:t>מִיהִי אֵינְבְּרֵרָה? קוֹסֶמֶת הִיא אוֹ מְכַשֵּׁפָה?</a:t>
            </a:r>
            <a:endParaRPr lang="he-IL" sz="2800" dirty="0">
              <a:solidFill>
                <a:schemeClr val="tx1"/>
              </a:solidFill>
            </a:endParaRPr>
          </a:p>
        </p:txBody>
      </p:sp>
      <p:sp>
        <p:nvSpPr>
          <p:cNvPr id="4" name="TextBox 3"/>
          <p:cNvSpPr txBox="1"/>
          <p:nvPr/>
        </p:nvSpPr>
        <p:spPr>
          <a:xfrm>
            <a:off x="4063999" y="1900402"/>
            <a:ext cx="3722745" cy="461665"/>
          </a:xfrm>
          <a:prstGeom prst="rect">
            <a:avLst/>
          </a:prstGeom>
          <a:noFill/>
        </p:spPr>
        <p:txBody>
          <a:bodyPr wrap="square" rtlCol="0">
            <a:spAutoFit/>
          </a:bodyPr>
          <a:lstStyle/>
          <a:p>
            <a:pPr algn="r" rtl="1"/>
            <a:r>
              <a:rPr lang="he-IL" sz="2400" b="1" dirty="0">
                <a:solidFill>
                  <a:schemeClr val="tx1"/>
                </a:solidFill>
                <a:latin typeface="Calibri" panose="020F0502020204030204" pitchFamily="34" charset="0"/>
                <a:ea typeface="+mn-ea"/>
                <a:cs typeface="Calibri" panose="020F0502020204030204" pitchFamily="34" charset="0"/>
              </a:rPr>
              <a:t>העתיקו את השאלה למחברת:</a:t>
            </a:r>
            <a:endParaRPr lang="en-US" sz="1050" dirty="0"/>
          </a:p>
        </p:txBody>
      </p:sp>
      <p:pic>
        <p:nvPicPr>
          <p:cNvPr id="6" name="01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2029" y="732477"/>
            <a:ext cx="1796978" cy="640922"/>
          </a:xfrm>
          <a:prstGeom prst="rect">
            <a:avLst/>
          </a:prstGeom>
        </p:spPr>
      </p:pic>
    </p:spTree>
    <p:extLst>
      <p:ext uri="{BB962C8B-B14F-4D97-AF65-F5344CB8AC3E}">
        <p14:creationId xmlns:p14="http://schemas.microsoft.com/office/powerpoint/2010/main" val="18916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xfrm>
            <a:off x="2665379" y="663126"/>
            <a:ext cx="8696211" cy="720000"/>
          </a:xfrm>
          <a:prstGeom prst="rect">
            <a:avLst/>
          </a:prstGeom>
          <a:solidFill>
            <a:schemeClr val="accent1"/>
          </a:solidFill>
          <a:ln>
            <a:noFill/>
          </a:ln>
        </p:spPr>
        <p:txBody>
          <a:bodyPr spcFirstLastPara="1" wrap="square" lIns="91425" tIns="45700" rIns="91425" bIns="45700" anchor="b" anchorCtr="0">
            <a:noAutofit/>
          </a:bodyPr>
          <a:lstStyle/>
          <a:p>
            <a:pPr lvl="0" algn="ctr">
              <a:spcBef>
                <a:spcPts val="0"/>
              </a:spcBef>
            </a:pPr>
            <a:r>
              <a:rPr lang="he-IL" sz="4000" dirty="0"/>
              <a:t>מִיהִי אֵינְבְּרֵרָה? קוֹסֶמֶת הִיא אוֹ מְכַשֵּׁפָה? </a:t>
            </a:r>
            <a:endParaRPr sz="4000" dirty="0"/>
          </a:p>
        </p:txBody>
      </p:sp>
      <p:pic>
        <p:nvPicPr>
          <p:cNvPr id="296" name="Google Shape;296;p11"/>
          <p:cNvPicPr preferRelativeResize="0"/>
          <p:nvPr/>
        </p:nvPicPr>
        <p:blipFill rotWithShape="1">
          <a:blip r:embed="rId3">
            <a:alphaModFix/>
          </a:blip>
          <a:srcRect/>
          <a:stretch/>
        </p:blipFill>
        <p:spPr>
          <a:xfrm>
            <a:off x="2156606" y="140702"/>
            <a:ext cx="1017545" cy="1070700"/>
          </a:xfrm>
          <a:prstGeom prst="rect">
            <a:avLst/>
          </a:prstGeom>
          <a:noFill/>
          <a:ln>
            <a:noFill/>
          </a:ln>
        </p:spPr>
      </p:pic>
      <p:sp>
        <p:nvSpPr>
          <p:cNvPr id="2" name="מציין מיקום טקסט 1"/>
          <p:cNvSpPr>
            <a:spLocks noGrp="1"/>
          </p:cNvSpPr>
          <p:nvPr>
            <p:ph type="body" idx="1"/>
          </p:nvPr>
        </p:nvSpPr>
        <p:spPr>
          <a:xfrm>
            <a:off x="323189" y="1584326"/>
            <a:ext cx="11367822" cy="4881287"/>
          </a:xfrm>
        </p:spPr>
        <p:txBody>
          <a:bodyPr>
            <a:normAutofit fontScale="25000" lnSpcReduction="20000"/>
          </a:bodyPr>
          <a:lstStyle/>
          <a:p>
            <a:pPr algn="r">
              <a:lnSpc>
                <a:spcPct val="170000"/>
              </a:lnSpc>
            </a:pPr>
            <a:r>
              <a:rPr lang="he-IL" sz="9600" dirty="0"/>
              <a:t>סִפּוּר זֶה הִגִּיעַ אֵלֵינוּ מֵאַחַת מֵאַרְצוֹת הַבַּלְקָן - יָוָן, בּוּלְגַרְיָה אוֹ יוּגוֹסְלַבְיָה -</a:t>
            </a:r>
          </a:p>
          <a:p>
            <a:pPr algn="r">
              <a:lnSpc>
                <a:spcPct val="170000"/>
              </a:lnSpc>
            </a:pPr>
            <a:r>
              <a:rPr lang="he-IL" sz="9600" dirty="0"/>
              <a:t>וְזֶה סִפּוּר </a:t>
            </a:r>
            <a:r>
              <a:rPr lang="he-IL" sz="9600" dirty="0">
                <a:solidFill>
                  <a:schemeClr val="tx1"/>
                </a:solidFill>
              </a:rPr>
              <a:t>שֶׁכְּדַאי לְהַכִּירוֹ, וְאוּלַי לְהַרְהֵר בּוֹ.</a:t>
            </a:r>
          </a:p>
          <a:p>
            <a:pPr algn="r">
              <a:lnSpc>
                <a:spcPct val="170000"/>
              </a:lnSpc>
            </a:pPr>
            <a:r>
              <a:rPr lang="he-IL" sz="9600" dirty="0"/>
              <a:t>וּבְכֵן, הָיֹה </a:t>
            </a:r>
            <a:r>
              <a:rPr lang="he-IL" sz="9600" dirty="0" err="1"/>
              <a:t>הָיָה</a:t>
            </a:r>
            <a:r>
              <a:rPr lang="he-IL" sz="9600" dirty="0"/>
              <a:t> אָב אֶחָד וְלוֹ שְׁנֵי בָּנִים, שֶׁהָיוּ נְכוֹנִים לַעֲזֹר לוֹ בְּכָל עֲבוֹדָה. אַךְ</a:t>
            </a:r>
          </a:p>
          <a:p>
            <a:pPr algn="r">
              <a:lnSpc>
                <a:spcPct val="170000"/>
              </a:lnSpc>
            </a:pPr>
            <a:r>
              <a:rPr lang="he-IL" sz="9600" dirty="0"/>
              <a:t>הֵם לֹא הָיוּ עַצְמָאִיִּים וְלַעֲבֹד לְבַדָּם לֹא יָדְעוּ. הַדָּבָר לֹא מָצָא חֵן כְּלָל בְּעֵינֵי הָאָב</a:t>
            </a:r>
          </a:p>
          <a:p>
            <a:pPr algn="r">
              <a:lnSpc>
                <a:spcPct val="170000"/>
              </a:lnSpc>
            </a:pPr>
            <a:r>
              <a:rPr lang="he-IL" sz="9600" dirty="0"/>
              <a:t>וְלָכֵן הֶחְלִיט הַחְלָטָה. לַיְלָה אֶחָד אָמַר לָהֶם:</a:t>
            </a:r>
          </a:p>
          <a:p>
            <a:pPr algn="r">
              <a:lnSpc>
                <a:spcPct val="170000"/>
              </a:lnSpc>
            </a:pPr>
            <a:r>
              <a:rPr lang="he-IL" sz="9600" dirty="0"/>
              <a:t>"שִׁמְעוּ לִי, בָּנַי. שׁוּב אֵינְכֶם יְלָדִים קְטַנִּים, כִּי אִם נְעָרִים, וּמְסֻגָּלִים אַתֶּם לָצֵאת</a:t>
            </a:r>
          </a:p>
          <a:p>
            <a:pPr algn="r">
              <a:lnSpc>
                <a:spcPct val="170000"/>
              </a:lnSpc>
            </a:pPr>
            <a:r>
              <a:rPr lang="he-IL" sz="9600" dirty="0"/>
              <a:t>מָחָר לַחְטֹב עֵצִים בִּלְעָדַי. עָלַי </a:t>
            </a:r>
            <a:r>
              <a:rPr lang="he-IL" sz="9600" dirty="0" err="1"/>
              <a:t>לִנְסֹעַ</a:t>
            </a:r>
            <a:r>
              <a:rPr lang="he-IL" sz="9600" dirty="0"/>
              <a:t> הָעִירָה בְּאֹפֶן דָחוּף".</a:t>
            </a:r>
          </a:p>
          <a:p>
            <a:pPr algn="r">
              <a:lnSpc>
                <a:spcPct val="170000"/>
              </a:lnSpc>
            </a:pPr>
            <a:endParaRPr lang="he-IL" sz="1200" dirty="0"/>
          </a:p>
          <a:p>
            <a:pPr algn="r"/>
            <a:endParaRPr lang="he-IL" sz="1200" dirty="0"/>
          </a:p>
        </p:txBody>
      </p:sp>
      <p:pic>
        <p:nvPicPr>
          <p:cNvPr id="19" name="Picture 4" descr="kid with question mark curious vector - Royalty-free Child stock vector">
            <a:extLst>
              <a:ext uri="{FF2B5EF4-FFF2-40B4-BE49-F238E27FC236}">
                <a16:creationId xmlns:a16="http://schemas.microsoft.com/office/drawing/2014/main" id="{B8143E17-C71D-4271-9B39-11BB2EA92C7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122" y="4857096"/>
            <a:ext cx="1361596" cy="1636643"/>
          </a:xfrm>
          <a:prstGeom prst="rect">
            <a:avLst/>
          </a:prstGeom>
          <a:noFill/>
          <a:extLst>
            <a:ext uri="{909E8E84-426E-40DD-AFC4-6F175D3DCCD1}">
              <a14:hiddenFill xmlns:a14="http://schemas.microsoft.com/office/drawing/2010/main">
                <a:solidFill>
                  <a:srgbClr val="FFFFFF"/>
                </a:solidFill>
              </a14:hiddenFill>
            </a:ext>
          </a:extLst>
        </p:spPr>
      </p:pic>
      <p:sp>
        <p:nvSpPr>
          <p:cNvPr id="7" name="בועת מחשבה: ענן 6">
            <a:extLst>
              <a:ext uri="{FF2B5EF4-FFF2-40B4-BE49-F238E27FC236}">
                <a16:creationId xmlns:a16="http://schemas.microsoft.com/office/drawing/2014/main" id="{0E29FC8D-1E78-4624-950B-C50AE4E74654}"/>
              </a:ext>
            </a:extLst>
          </p:cNvPr>
          <p:cNvSpPr/>
          <p:nvPr/>
        </p:nvSpPr>
        <p:spPr>
          <a:xfrm>
            <a:off x="51320" y="3400875"/>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אֵינְבְּרֵרָה? קוֹסֶמֶת</a:t>
            </a:r>
            <a:r>
              <a:rPr lang="en-US" sz="1800" b="1" dirty="0">
                <a:solidFill>
                  <a:schemeClr val="tx1"/>
                </a:solidFill>
                <a:latin typeface="Calibri" panose="020F0502020204030204" pitchFamily="34" charset="0"/>
                <a:cs typeface="Calibri" panose="020F0502020204030204" pitchFamily="34" charset="0"/>
              </a:rPr>
              <a:t> </a:t>
            </a:r>
            <a:r>
              <a:rPr lang="he-IL" sz="1800" b="1" dirty="0">
                <a:solidFill>
                  <a:schemeClr val="tx1"/>
                </a:solidFill>
                <a:latin typeface="Calibri" panose="020F0502020204030204" pitchFamily="34" charset="0"/>
                <a:cs typeface="Calibri" panose="020F0502020204030204" pitchFamily="34" charset="0"/>
              </a:rPr>
              <a:t>הִיא אוֹ מְכַשֵּׁפָה?</a:t>
            </a:r>
            <a:endParaRPr lang="he-IL"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457F8F-7533-49E6-A3E1-7FF8A3A71011}"/>
              </a:ext>
            </a:extLst>
          </p:cNvPr>
          <p:cNvSpPr>
            <a:spLocks noGrp="1"/>
          </p:cNvSpPr>
          <p:nvPr>
            <p:ph type="title"/>
          </p:nvPr>
        </p:nvSpPr>
        <p:spPr/>
        <p:txBody>
          <a:bodyPr>
            <a:normAutofit fontScale="90000"/>
          </a:bodyPr>
          <a:lstStyle/>
          <a:p>
            <a:endParaRPr lang="he-IL"/>
          </a:p>
        </p:txBody>
      </p:sp>
      <p:sp>
        <p:nvSpPr>
          <p:cNvPr id="10" name="מלבן 9">
            <a:extLst>
              <a:ext uri="{FF2B5EF4-FFF2-40B4-BE49-F238E27FC236}">
                <a16:creationId xmlns:a16="http://schemas.microsoft.com/office/drawing/2014/main" id="{D8D5C74A-CFD4-4F83-B4E9-9CDFB40DDD66}"/>
              </a:ext>
            </a:extLst>
          </p:cNvPr>
          <p:cNvSpPr/>
          <p:nvPr/>
        </p:nvSpPr>
        <p:spPr>
          <a:xfrm>
            <a:off x="1422313" y="1747178"/>
            <a:ext cx="10113109" cy="4524315"/>
          </a:xfrm>
          <a:prstGeom prst="rect">
            <a:avLst/>
          </a:prstGeom>
        </p:spPr>
        <p:txBody>
          <a:bodyPr wrap="square">
            <a:spAutoFit/>
          </a:bodyPr>
          <a:lstStyle/>
          <a:p>
            <a:pPr algn="r" rtl="1">
              <a:lnSpc>
                <a:spcPct val="150000"/>
              </a:lnSpc>
            </a:pPr>
            <a:r>
              <a:rPr lang="he-IL" sz="2400" dirty="0">
                <a:latin typeface="Calibri" panose="020F0502020204030204" pitchFamily="34" charset="0"/>
                <a:cs typeface="Calibri" panose="020F0502020204030204" pitchFamily="34" charset="0"/>
              </a:rPr>
              <a:t>"אֵיךְ נוּכַל לָצֵאת לַיַּעַר לְבַדֵּנוּ?" הִקְשָׁה הַבֵּן הָאֶחָד.</a:t>
            </a:r>
          </a:p>
          <a:p>
            <a:pPr algn="r" rtl="1">
              <a:lnSpc>
                <a:spcPct val="150000"/>
              </a:lnSpc>
            </a:pPr>
            <a:r>
              <a:rPr lang="he-IL" sz="2400" dirty="0">
                <a:latin typeface="Calibri" panose="020F0502020204030204" pitchFamily="34" charset="0"/>
                <a:cs typeface="Calibri" panose="020F0502020204030204" pitchFamily="34" charset="0"/>
              </a:rPr>
              <a:t>"וּמָה יִהְיֶה אִם תִּקְרֶה לָנוּ תַּקָּלָה בַּדֶּרֶךְ?" חָשַׁשׁ הַשֵׁנִי.</a:t>
            </a:r>
          </a:p>
          <a:p>
            <a:pPr algn="r" rtl="1">
              <a:lnSpc>
                <a:spcPct val="150000"/>
              </a:lnSpc>
            </a:pPr>
            <a:r>
              <a:rPr lang="he-IL" sz="2400" dirty="0">
                <a:latin typeface="Calibri" panose="020F0502020204030204" pitchFamily="34" charset="0"/>
                <a:cs typeface="Calibri" panose="020F0502020204030204" pitchFamily="34" charset="0"/>
              </a:rPr>
              <a:t>מָה, לְמָשָׁל?" שָׁאַל הָאָב.</a:t>
            </a:r>
          </a:p>
          <a:p>
            <a:pPr algn="r" rtl="1">
              <a:lnSpc>
                <a:spcPct val="150000"/>
              </a:lnSpc>
            </a:pPr>
            <a:r>
              <a:rPr lang="he-IL" sz="2400" dirty="0">
                <a:latin typeface="Calibri" panose="020F0502020204030204" pitchFamily="34" charset="0"/>
                <a:cs typeface="Calibri" panose="020F0502020204030204" pitchFamily="34" charset="0"/>
              </a:rPr>
              <a:t>"דְּבָרִים רָבִּים עֲלוּלִים לְהִתְרַחֵשׁ", אָמְרוּ שְׁנֵי הַבָּנִים יַחַד וּפֵרְטוּ: "הַגַּרְזֶן יָכוֹל</a:t>
            </a:r>
          </a:p>
          <a:p>
            <a:pPr algn="r" rtl="1">
              <a:lnSpc>
                <a:spcPct val="150000"/>
              </a:lnSpc>
            </a:pPr>
            <a:r>
              <a:rPr lang="he-IL" sz="2400" dirty="0" err="1">
                <a:latin typeface="Calibri" panose="020F0502020204030204" pitchFamily="34" charset="0"/>
                <a:cs typeface="Calibri" panose="020F0502020204030204" pitchFamily="34" charset="0"/>
              </a:rPr>
              <a:t>לְהִשָּׁבֵר</a:t>
            </a:r>
            <a:r>
              <a:rPr lang="he-IL" sz="2400" dirty="0">
                <a:latin typeface="Calibri" panose="020F0502020204030204" pitchFamily="34" charset="0"/>
                <a:cs typeface="Calibri" panose="020F0502020204030204" pitchFamily="34" charset="0"/>
              </a:rPr>
              <a:t>, לֹא? הָעֲגָלָה לִשְׁקֹעַ </a:t>
            </a:r>
            <a:r>
              <a:rPr lang="he-IL" sz="2400" dirty="0" err="1">
                <a:latin typeface="Calibri" panose="020F0502020204030204" pitchFamily="34" charset="0"/>
                <a:cs typeface="Calibri" panose="020F0502020204030204" pitchFamily="34" charset="0"/>
              </a:rPr>
              <a:t>בַּבֹּץ</a:t>
            </a:r>
            <a:r>
              <a:rPr lang="he-IL" sz="2400" dirty="0">
                <a:latin typeface="Calibri" panose="020F0502020204030204" pitchFamily="34" charset="0"/>
                <a:cs typeface="Calibri" panose="020F0502020204030204" pitchFamily="34" charset="0"/>
              </a:rPr>
              <a:t>. וּמַה יִהְיֶה אִם הַסּוּס יִבְרַח? אוֹ אִם אַרְיֵה</a:t>
            </a:r>
          </a:p>
          <a:p>
            <a:pPr algn="r" rtl="1">
              <a:lnSpc>
                <a:spcPct val="150000"/>
              </a:lnSpc>
            </a:pPr>
            <a:r>
              <a:rPr lang="he-IL" sz="2400" dirty="0">
                <a:latin typeface="Calibri" panose="020F0502020204030204" pitchFamily="34" charset="0"/>
                <a:cs typeface="Calibri" panose="020F0502020204030204" pitchFamily="34" charset="0"/>
              </a:rPr>
              <a:t>יִתְנַפֵּל עָלֵינוּ בַּיַּעַר..</a:t>
            </a:r>
            <a:r>
              <a:rPr lang="he-IL" sz="2400" dirty="0" err="1">
                <a:latin typeface="Calibri" panose="020F0502020204030204" pitchFamily="34" charset="0"/>
                <a:cs typeface="Calibri" panose="020F0502020204030204" pitchFamily="34" charset="0"/>
              </a:rPr>
              <a:t>.".</a:t>
            </a:r>
            <a:endParaRPr lang="he-IL" sz="2400" dirty="0">
              <a:latin typeface="Calibri" panose="020F0502020204030204" pitchFamily="34" charset="0"/>
              <a:cs typeface="Calibri" panose="020F0502020204030204" pitchFamily="34" charset="0"/>
            </a:endParaRPr>
          </a:p>
          <a:p>
            <a:pPr algn="r" rtl="1">
              <a:lnSpc>
                <a:spcPct val="150000"/>
              </a:lnSpc>
            </a:pPr>
            <a:r>
              <a:rPr lang="he-IL" sz="2400" dirty="0">
                <a:latin typeface="Calibri" panose="020F0502020204030204" pitchFamily="34" charset="0"/>
                <a:cs typeface="Calibri" panose="020F0502020204030204" pitchFamily="34" charset="0"/>
              </a:rPr>
              <a:t>תַּקָּלוֹת רַבּוֹת וְשׁוֹנוֹת פֵּרְטוּ, כִּי חָשְׁשׁוּ לָצֵאת לַיַּעַר וּלְהַרְחִיק לֶכֶת לְלֹא אֲבִיהֶם</a:t>
            </a:r>
          </a:p>
          <a:p>
            <a:pPr algn="r" rtl="1">
              <a:lnSpc>
                <a:spcPct val="150000"/>
              </a:lnSpc>
            </a:pPr>
            <a:r>
              <a:rPr lang="he-IL" sz="2400" dirty="0" err="1">
                <a:latin typeface="Calibri" panose="020F0502020204030204" pitchFamily="34" charset="0"/>
                <a:cs typeface="Calibri" panose="020F0502020204030204" pitchFamily="34" charset="0"/>
              </a:rPr>
              <a:t>לְצִדָּם</a:t>
            </a:r>
            <a:r>
              <a:rPr lang="he-IL" sz="2400" dirty="0">
                <a:latin typeface="Calibri" panose="020F0502020204030204" pitchFamily="34" charset="0"/>
                <a:cs typeface="Calibri" panose="020F0502020204030204" pitchFamily="34" charset="0"/>
              </a:rPr>
              <a:t>.</a:t>
            </a:r>
          </a:p>
        </p:txBody>
      </p:sp>
      <p:sp>
        <p:nvSpPr>
          <p:cNvPr id="11" name="בועת מחשבה: ענן 10">
            <a:extLst>
              <a:ext uri="{FF2B5EF4-FFF2-40B4-BE49-F238E27FC236}">
                <a16:creationId xmlns:a16="http://schemas.microsoft.com/office/drawing/2014/main" id="{B4C8DA8E-223C-44BF-8B80-C85E9EE77D3C}"/>
              </a:ext>
            </a:extLst>
          </p:cNvPr>
          <p:cNvSpPr/>
          <p:nvPr/>
        </p:nvSpPr>
        <p:spPr>
          <a:xfrm>
            <a:off x="341179" y="3551828"/>
            <a:ext cx="2533908" cy="1428095"/>
          </a:xfrm>
          <a:prstGeom prst="cloudCallout">
            <a:avLst>
              <a:gd name="adj1" fmla="val -518"/>
              <a:gd name="adj2" fmla="val 45750"/>
            </a:avLst>
          </a:prstGeom>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1800" b="1" dirty="0">
                <a:solidFill>
                  <a:schemeClr val="tx1"/>
                </a:solidFill>
                <a:latin typeface="Calibri" panose="020F0502020204030204" pitchFamily="34" charset="0"/>
                <a:cs typeface="Calibri" panose="020F0502020204030204" pitchFamily="34" charset="0"/>
              </a:rPr>
              <a:t>מִיהִי </a:t>
            </a:r>
            <a:r>
              <a:rPr lang="he-IL" sz="1800" b="1" dirty="0" err="1">
                <a:solidFill>
                  <a:schemeClr val="tx1"/>
                </a:solidFill>
                <a:latin typeface="Calibri" panose="020F0502020204030204" pitchFamily="34" charset="0"/>
                <a:cs typeface="Calibri" panose="020F0502020204030204" pitchFamily="34" charset="0"/>
              </a:rPr>
              <a:t>אֵינְבְּרֵרָה</a:t>
            </a:r>
            <a:r>
              <a:rPr lang="he-IL" sz="1800" b="1" dirty="0">
                <a:solidFill>
                  <a:schemeClr val="tx1"/>
                </a:solidFill>
                <a:latin typeface="Calibri" panose="020F0502020204030204" pitchFamily="34" charset="0"/>
                <a:cs typeface="Calibri" panose="020F0502020204030204" pitchFamily="34" charset="0"/>
              </a:rPr>
              <a:t>? קוֹסֶמֶת הִיא אוֹ מְכַשֵּׁפָה?</a:t>
            </a:r>
            <a:endParaRPr lang="he-IL" sz="1800" dirty="0">
              <a:solidFill>
                <a:schemeClr val="tx1"/>
              </a:solidFill>
            </a:endParaRPr>
          </a:p>
        </p:txBody>
      </p:sp>
      <p:pic>
        <p:nvPicPr>
          <p:cNvPr id="12" name="Picture 12" descr="vector illustration of confused kid emotion - question child stock illustrations">
            <a:extLst>
              <a:ext uri="{FF2B5EF4-FFF2-40B4-BE49-F238E27FC236}">
                <a16:creationId xmlns:a16="http://schemas.microsoft.com/office/drawing/2014/main" id="{3B2C52DB-0A72-4882-890E-27113796C3F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472" r="8219" b="17755"/>
          <a:stretch/>
        </p:blipFill>
        <p:spPr bwMode="auto">
          <a:xfrm>
            <a:off x="1016806" y="5155095"/>
            <a:ext cx="1182654" cy="129157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94;p11"/>
          <p:cNvSpPr txBox="1">
            <a:spLocks/>
          </p:cNvSpPr>
          <p:nvPr/>
        </p:nvSpPr>
        <p:spPr>
          <a:xfrm>
            <a:off x="2665379" y="663126"/>
            <a:ext cx="8696211" cy="720000"/>
          </a:xfrm>
          <a:prstGeom prst="rect">
            <a:avLst/>
          </a:prstGeom>
          <a:solidFill>
            <a:schemeClr val="accent1"/>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ts val="0"/>
              </a:spcBef>
            </a:pPr>
            <a:r>
              <a:rPr lang="he-IL" sz="4000" dirty="0"/>
              <a:t>מִיהִי אֵינְבְּרֵרָה? קוֹסֶמֶת הִיא אוֹ מְכַשֵּׁפָה? </a:t>
            </a:r>
          </a:p>
        </p:txBody>
      </p:sp>
    </p:spTree>
    <p:extLst>
      <p:ext uri="{BB962C8B-B14F-4D97-AF65-F5344CB8AC3E}">
        <p14:creationId xmlns:p14="http://schemas.microsoft.com/office/powerpoint/2010/main" val="1407084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5166</TotalTime>
  <Words>4739</Words>
  <Application>Microsoft Office PowerPoint</Application>
  <PresentationFormat>מסך רחב</PresentationFormat>
  <Paragraphs>487</Paragraphs>
  <Slides>42</Slides>
  <Notes>42</Notes>
  <HiddenSlides>0</HiddenSlides>
  <MMClips>6</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42</vt:i4>
      </vt:variant>
    </vt:vector>
  </HeadingPairs>
  <TitlesOfParts>
    <vt:vector size="47" baseType="lpstr">
      <vt:lpstr>Calibri</vt:lpstr>
      <vt:lpstr>Wingdings</vt:lpstr>
      <vt:lpstr>Alef</vt:lpstr>
      <vt:lpstr>Arial</vt:lpstr>
      <vt:lpstr>Office Theme</vt:lpstr>
      <vt:lpstr>מצגת של PowerPoint‏</vt:lpstr>
      <vt:lpstr>מה נלמד היום?</vt:lpstr>
      <vt:lpstr>מה להביא לשיעור?</vt:lpstr>
      <vt:lpstr>מה קורה כשאני קורא?</vt:lpstr>
      <vt:lpstr>שם הסיפור </vt:lpstr>
      <vt:lpstr>   מִיהִי אֵינְבְּרֵרָה? קוֹסֶמֶת הִיא אוֹ מְכַשֵּׁפָה?</vt:lpstr>
      <vt:lpstr>   מִיהִי אֵינְבְּרֵרָה? קוֹסֶמֶת הִיא אוֹ מְכַשֵּׁפָה?</vt:lpstr>
      <vt:lpstr>מִיהִי אֵינְבְּרֵרָה? קוֹסֶמֶת הִיא אוֹ מְכַשֵּׁפָה? </vt:lpstr>
      <vt:lpstr>מצגת של PowerPoint‏</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מִיהִי אֵינְבְּרֵרָה? קוֹסֶמֶת הִיא אוֹ מְכַשֵּׁפָה? </vt:lpstr>
      <vt:lpstr>"סיפור שכדאי להכירו ואולי אף להרהר בו"</vt:lpstr>
      <vt:lpstr>דיון: מעשה האב </vt:lpstr>
      <vt:lpstr> דיון: מעשה האב – חינוכי או חסר אחריות? </vt:lpstr>
      <vt:lpstr> דיון: מעשה האב – חינוכי או חסר אחריות? </vt:lpstr>
      <vt:lpstr> דיון: מעשה האב – חינוכי או חסר אחריות? </vt:lpstr>
      <vt:lpstr>דיון עם חברים</vt:lpstr>
      <vt:lpstr>דבורה עומר</vt:lpstr>
      <vt:lpstr>דבורה עומר</vt:lpstr>
      <vt:lpstr>מה למדנו היום?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Ruthy Betinger</dc:creator>
  <cp:lastModifiedBy>Moran Klein Peleg</cp:lastModifiedBy>
  <cp:revision>238</cp:revision>
  <dcterms:created xsi:type="dcterms:W3CDTF">2020-03-11T07:11:19Z</dcterms:created>
  <dcterms:modified xsi:type="dcterms:W3CDTF">2020-05-25T13:07:00Z</dcterms:modified>
</cp:coreProperties>
</file>