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9" r:id="rId3"/>
    <p:sldId id="268" r:id="rId4"/>
    <p:sldId id="264" r:id="rId5"/>
    <p:sldId id="265" r:id="rId6"/>
    <p:sldId id="266" r:id="rId7"/>
    <p:sldId id="308" r:id="rId8"/>
    <p:sldId id="267" r:id="rId9"/>
    <p:sldId id="306" r:id="rId10"/>
    <p:sldId id="279" r:id="rId11"/>
    <p:sldId id="307" r:id="rId12"/>
    <p:sldId id="270" r:id="rId13"/>
    <p:sldId id="271" r:id="rId14"/>
    <p:sldId id="309" r:id="rId15"/>
    <p:sldId id="310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130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26" y="72"/>
      </p:cViewPr>
      <p:guideLst>
        <p:guide orient="horz" pos="201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5B48B4-AFD3-4863-AC66-FFF22FC8A94F}" type="datetimeFigureOut">
              <a:rPr lang="he-IL" smtClean="0"/>
              <a:t>כ"ט/אייר/תש"פ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B0839D-E747-411D-B3A8-2FA196B5B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09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23/05/2020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8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/>
              <a:t>תרגול: </a:t>
            </a:r>
            <a:r>
              <a:rPr lang="x-none"/>
              <a:t>לא יותר מ-3 דקות. ניתן לעשות 2-1 סבבים של תרגול מול המחשב (שאלה על הלוח וכתיבה בדף, יצירה עם צבעים/בצק/פלסטלינה) או ברחבי הבית (חפצים הקיימים ברשותם או שילוב של אינטראקציה עם בני המשפחה).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המלצה לכיתות הנמוכות: לשאול שאלות שמפעילות את התלמידים בסגנון הצגות ילדים/ערוץ הילדים, כמו למשל "איפה נמצא הכרטיס השני...? אני לא זוכר... אתם יודעים איפה הוא?"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דוגמאות:</a:t>
            </a:r>
            <a:br>
              <a:rPr lang="x-none"/>
            </a:br>
            <a:r>
              <a:rPr lang="x-none" u="sng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x-none"/>
              <a:t>  תוכנית בישול לילדים. מדברים עם הילדים לאורך השיעור ושואלים אותם שאלות.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art attack :  </a:t>
            </a:r>
            <a:r>
              <a:rPr lang="x-none" u="sng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63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 dirty="0"/>
              <a:t>פתרון התרגול: </a:t>
            </a:r>
            <a:r>
              <a:rPr lang="x-none" dirty="0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8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b="1"/>
              <a:t>משך השקף: עד 5 דקות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/>
              <a:t>סיכום ויציאה לתרגול. שלב זה יכלול סיכום של התוכן הנלמד תוך מענה על שאלות כמו: מה עשינו פה היום? מה למדנו? מומלץ לשלב אלמנטים חווייתיים כגון משחק מסכם, חידה, טיפ מיוחד להמשך הלמידה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81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/>
              <a:t>משך השקף: 2 דקות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chemeClr val="tx1"/>
                </a:solidFill>
              </a:rPr>
              <a:t>הציגו את עצמכם ואת מהלך השיעור: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מוזמנים לפנות בצורה אישית לתלמידים:</a:t>
            </a:r>
            <a:r>
              <a:rPr lang="he-IL" sz="1200" dirty="0"/>
              <a:t/>
            </a:r>
            <a:br>
              <a:rPr lang="he-IL" sz="1200" dirty="0"/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"שלום, שמי___. אני מורה ל____ ממקום בארץ____. מה שלומכם? אני שמח/ה שהצטרפתם אליי", </a:t>
            </a:r>
            <a:r>
              <a:rPr lang="he-IL" sz="1200" dirty="0" err="1">
                <a:solidFill>
                  <a:schemeClr val="accent1">
                    <a:lumMod val="75000"/>
                  </a:schemeClr>
                </a:solidFill>
              </a:rPr>
              <a:t>וכו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pPr marL="158750" indent="0" algn="r" rtl="1" fontAlgn="base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נושא השיעור ומה מטרתו:</a:t>
            </a:r>
            <a:br>
              <a:rPr lang="he-IL" sz="1200" dirty="0">
                <a:solidFill>
                  <a:schemeClr val="tx1"/>
                </a:solidFill>
              </a:rPr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נתחיל ב….  (שלב פתיח השיעור)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נמשיך בלגלות (שלב הלימוד / הקניה - כתבו כאן שאלה מסקרנת שתיתן מענה על מטרת השיעור)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נתנסה ב… (שלב התרגול / התנסות)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נסכם  (שלב סיכום השיעור)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7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/>
              <a:t>למחוק</a:t>
            </a:r>
            <a:r>
              <a:rPr lang="he-IL" baseline="0" dirty="0"/>
              <a:t> שקופית זו אם אין בה צורך.</a:t>
            </a: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/>
              <a:t>משך השקף: דקה</a:t>
            </a:r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he-IL" sz="1200" dirty="0"/>
              <a:t>בשקף זה ודאו שכולם הצטיידו בעזרים הנדרשים (מומלץ שעזרים אלו יהיו גם אצלכם עבור הדגמה).</a:t>
            </a: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זה הזמן להציג את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כללי ההתנהגות בשיעור: בקשו מהלומדים לסגור חלונות של יישומים אחרים במחשב, להרחיק אמצעים מסיחים, להתיישב בחדר שקט, להניח כוס מים לידם, ובעיקר להתמקד במפגש.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/>
              <a:t>משך השקף: 2 דקות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chemeClr val="tx1"/>
                </a:solidFill>
              </a:rPr>
              <a:t>הציגו את עצמכם ואת מהלך השיעור: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מוזמנים לפנות בצורה אישית לתלמידים:</a:t>
            </a:r>
            <a:r>
              <a:rPr lang="he-IL" sz="1200" dirty="0"/>
              <a:t/>
            </a:r>
            <a:br>
              <a:rPr lang="he-IL" sz="1200" dirty="0"/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"שלום, שמי___. אני מורה ל____ ממקום בארץ____. מה שלומכם? אני שמח/ה שהצטרפתם אליי", </a:t>
            </a:r>
            <a:r>
              <a:rPr lang="he-IL" sz="1200" dirty="0" err="1">
                <a:solidFill>
                  <a:schemeClr val="accent1">
                    <a:lumMod val="75000"/>
                  </a:schemeClr>
                </a:solidFill>
              </a:rPr>
              <a:t>וכו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pPr marL="158750" indent="0" algn="r" rtl="1" fontAlgn="base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נושא השיעור ומה מטרתו:</a:t>
            </a:r>
            <a:br>
              <a:rPr lang="he-IL" sz="1200" dirty="0">
                <a:solidFill>
                  <a:schemeClr val="tx1"/>
                </a:solidFill>
              </a:rPr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נתחיל ב….  (שלב פתיח השיעור)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נמשיך בלגלות (שלב הלימוד / הקניה - כתבו כאן שאלה מסקרנת שתיתן מענה על מטרת השיעור)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נתנסה ב… (שלב התרגול / התנסות)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dirty="0">
                <a:solidFill>
                  <a:schemeClr val="dk1"/>
                </a:solidFill>
                <a:latin typeface="Arial" panose="020B0604020202020204" pitchFamily="34" charset="0"/>
                <a:ea typeface="Alef"/>
                <a:sym typeface="Alef"/>
              </a:rPr>
              <a:t>נסכם  (שלב סיכום השיעור)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 dirty="0"/>
              <a:t>משך השקף: עד 2 דקות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dirty="0">
                <a:solidFill>
                  <a:srgbClr val="FF0000"/>
                </a:solidFill>
              </a:rPr>
              <a:t>דוגמה לחידה:</a:t>
            </a:r>
            <a:br>
              <a:rPr lang="x-none" dirty="0">
                <a:solidFill>
                  <a:srgbClr val="FF0000"/>
                </a:solidFill>
              </a:rPr>
            </a:br>
            <a:r>
              <a:rPr lang="x-none" dirty="0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>
                <a:solidFill>
                  <a:srgbClr val="FF0000"/>
                </a:solidFill>
              </a:rPr>
              <a:t>מה הקשר בין………….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55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שלב זה</a:t>
            </a:r>
            <a:r>
              <a:rPr lang="x-none">
                <a:solidFill>
                  <a:schemeClr val="dk1"/>
                </a:solidFill>
              </a:rPr>
              <a:t> ייצור חיבור קוגניטיבי ורלוונטיות בין הנושא הנלמד לידע הקודם של הלומדים.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chemeClr val="dk1"/>
                </a:solidFill>
              </a:rPr>
              <a:t>בכיתות נמוכות מומלץ שהחיבור יהיה מינורי וכללי. </a:t>
            </a:r>
            <a:br>
              <a:rPr lang="x-none">
                <a:solidFill>
                  <a:schemeClr val="dk1"/>
                </a:solidFill>
              </a:rPr>
            </a:br>
            <a:r>
              <a:rPr lang="x-none">
                <a:solidFill>
                  <a:schemeClr val="dk1"/>
                </a:solidFill>
              </a:rPr>
              <a:t>אם הועברו כבר שיעורים במקצוע, כדאי לחבר לידע שהועבר בשיעור הקודם.</a:t>
            </a:r>
            <a:endParaRPr dirty="0"/>
          </a:p>
          <a:p>
            <a:pPr marL="158750" lvl="0" indent="0" algn="r" rtl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לטקסט שייאמר בעל פה: 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"יצא לכם לפגוש סיטואציה שבה... / בשיעורים הקודמים למדנו על… והיום נמשיך עם... / </a:t>
            </a:r>
            <a:endParaRPr dirty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יכול להיות שבבית הספר כבר עסקתם בנושא זה, וגם אם לא, לא נורא, זו ההזדמנות להכיר/להעמיק..."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50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/>
              <a:t>רצף מספרי השקפים הבאים 11-15 מכיל בתוכו: הקניית ידע, תרגול ופתרון, תרגול ופתרון נוספים. משך זמן כל הרצף הוא 20 סה"כ.</a:t>
            </a:r>
            <a:endParaRPr b="1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/>
              <a:t>הקניה: </a:t>
            </a:r>
            <a:r>
              <a:rPr lang="x-none"/>
              <a:t>התייחסות למטרת למידה אחת מרכזית וממוקדת. שימוש במגוון ייצוגי תוכן כגון תמונות וסרטונים - </a:t>
            </a:r>
            <a:r>
              <a:rPr lang="x-none" b="1" u="sng"/>
              <a:t>ניתן לצרף סרטונים מבית היוצר של מטח בלבד</a:t>
            </a:r>
            <a:r>
              <a:rPr lang="x-none"/>
              <a:t>, צילומי מסך, כתבות, תכנים מספרי הלימוד, טקסט מצומצם </a:t>
            </a:r>
            <a:r>
              <a:rPr lang="x-none" b="1" u="sng">
                <a:solidFill>
                  <a:srgbClr val="FF0000"/>
                </a:solidFill>
              </a:rPr>
              <a:t>בהתאם לזכויות יוצרים</a:t>
            </a:r>
            <a:r>
              <a:rPr lang="x-none">
                <a:solidFill>
                  <a:srgbClr val="FF0000"/>
                </a:solidFill>
              </a:rPr>
              <a:t>. </a:t>
            </a:r>
            <a:r>
              <a:rPr lang="x-none"/>
              <a:t>ניתן לשלב תרגיל או שאלה לדוגמה שאתם פותרים.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2" name="Google Shape;2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9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/>
              <a:t>תרגול: </a:t>
            </a:r>
            <a:r>
              <a:rPr lang="x-none"/>
              <a:t>לא יותר מ-3 דקות. ניתן לעשות 2-1 סבבים של תרגול מול המחשב (שאלה על הלוח וכתיבה בדף, יצירה עם צבעים/בצק/פלסטלינה) או ברחבי הבית (חפצים הקיימים ברשותם או שילוב של אינטראקציה עם בני המשפחה). 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המלצה לכיתות הנמוכות: לשאול שאלות שמפעילות את התלמידים בסגנון הצגות ילדים/ערוץ הילדים, כמו למשל "איפה נמצא הכרטיס השני...? אני לא זוכר... אתם יודעים איפה הוא?"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דוגמאות:</a:t>
            </a:r>
            <a:br>
              <a:rPr lang="x-none"/>
            </a:br>
            <a:r>
              <a:rPr lang="x-none" u="sng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x-none"/>
              <a:t>  תוכנית בישול לילדים. מדברים עם הילדים לאורך השיעור ושואלים אותם שאלות.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/>
              <a:t>art attack :  </a:t>
            </a:r>
            <a:r>
              <a:rPr lang="x-none" u="sng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2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/>
              <a:t>פתרון התרגול: </a:t>
            </a:r>
            <a:r>
              <a:rPr lang="x-none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96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x-none" b="1"/>
              <a:t>פתרון התרגול: </a:t>
            </a:r>
            <a:r>
              <a:rPr lang="x-none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89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r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61861-88B3-7A42-91ED-7A4ACD98603B}"/>
              </a:ext>
            </a:extLst>
          </p:cNvPr>
          <p:cNvGrpSpPr/>
          <p:nvPr userDrawn="1"/>
        </p:nvGrpSpPr>
        <p:grpSpPr>
          <a:xfrm>
            <a:off x="0" y="-21949"/>
            <a:ext cx="12192000" cy="1109708"/>
            <a:chOff x="0" y="16151"/>
            <a:chExt cx="12192000" cy="11097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B53341-2271-A64F-B5F6-D2D9707A5E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2244" b="63870"/>
            <a:stretch/>
          </p:blipFill>
          <p:spPr>
            <a:xfrm flipH="1">
              <a:off x="0" y="16151"/>
              <a:ext cx="12192000" cy="110970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D0FF9E-81FB-D549-B1C6-3DD6EF56E419}"/>
                </a:ext>
              </a:extLst>
            </p:cNvPr>
            <p:cNvSpPr/>
            <p:nvPr userDrawn="1"/>
          </p:nvSpPr>
          <p:spPr>
            <a:xfrm>
              <a:off x="874713" y="192427"/>
              <a:ext cx="10442575" cy="7571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CDB07C-DB3C-3A48-A856-641B20536B1E}"/>
                </a:ext>
              </a:extLst>
            </p:cNvPr>
            <p:cNvSpPr/>
            <p:nvPr userDrawn="1"/>
          </p:nvSpPr>
          <p:spPr>
            <a:xfrm rot="5400000" flipH="1">
              <a:off x="11205600" y="482715"/>
              <a:ext cx="176581" cy="17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</a:pPr>
              <a:endParaRPr lang="x-none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57EFB-292E-5C46-A02C-404E104D53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137" y="254402"/>
            <a:ext cx="10442575" cy="628195"/>
          </a:xfrm>
        </p:spPr>
        <p:txBody>
          <a:bodyPr anchor="ctr"/>
          <a:lstStyle>
            <a:lvl1pPr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  <a:defRPr lang="en-US" sz="40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DCA20A-69A0-644F-8E66-4FEC416B0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62" y="1364112"/>
            <a:ext cx="10331450" cy="4618236"/>
          </a:xfrm>
        </p:spPr>
        <p:txBody>
          <a:bodyPr anchor="t">
            <a:normAutofit/>
          </a:bodyPr>
          <a:lstStyle>
            <a:lvl1pPr marL="457200" indent="-457200" algn="r" rtl="1">
              <a:lnSpc>
                <a:spcPts val="416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r" rtl="1">
              <a:lnSpc>
                <a:spcPts val="416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r" rtl="1">
              <a:lnSpc>
                <a:spcPts val="416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algn="r" rtl="1">
              <a:lnSpc>
                <a:spcPts val="416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algn="r" rtl="1">
              <a:lnSpc>
                <a:spcPts val="416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טקסט רץ</a:t>
            </a:r>
            <a:endParaRPr lang="en-US" dirty="0"/>
          </a:p>
          <a:p>
            <a:pPr lvl="1"/>
            <a:r>
              <a:rPr lang="he-IL" dirty="0"/>
              <a:t>טקסט רץ</a:t>
            </a:r>
            <a:endParaRPr lang="en-US" dirty="0"/>
          </a:p>
          <a:p>
            <a:pPr lvl="2"/>
            <a:r>
              <a:rPr lang="he-IL" dirty="0"/>
              <a:t>טקסט רץ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6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1D1AC-3BD1-F940-BDD1-726E936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C1DE-15DE-4E43-92D6-C7256529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CC1BC2F-4906-EB49-B9E1-1D196CB5A638}"/>
              </a:ext>
            </a:extLst>
          </p:cNvPr>
          <p:cNvSpPr txBox="1">
            <a:spLocks/>
          </p:cNvSpPr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Arial" panose="020B060402020202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0F2E83-5CE4-C040-BA7A-F42BB8B634FA}"/>
              </a:ext>
            </a:extLst>
          </p:cNvPr>
          <p:cNvSpPr txBox="1">
            <a:spLocks/>
          </p:cNvSpPr>
          <p:nvPr userDrawn="1"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fld id="{4ACF36E0-02F0-C24F-AEDD-AC692C7CD92B}" type="slidenum">
              <a:rPr lang="en-US" smtClean="0">
                <a:solidFill>
                  <a:srgbClr val="4285E3"/>
                </a:solidFill>
                <a:latin typeface="Arial" panose="020B0604020202020204" pitchFamily="34" charset="0"/>
                <a:cs typeface="+mn-cs"/>
              </a:rPr>
              <a:pPr algn="ctr" rtl="1"/>
              <a:t>‹#›</a:t>
            </a:fld>
            <a:endParaRPr lang="en-US" dirty="0">
              <a:solidFill>
                <a:srgbClr val="4285E3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5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he-IL" dirty="0"/>
              <a:t>שיעור חלילית לכיתה ב</a:t>
            </a: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he-IL" dirty="0"/>
              <a:t>נושא השיעור: מנגינות נעימות – סי לה וסול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>
                <a:sym typeface="Calibri"/>
              </a:rPr>
              <a:t>עם המורה: אמונה שטיין חג'אג'</a:t>
            </a: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6A83B-7E81-A945-AAF0-7F75F78D2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3</a:t>
            </a:r>
            <a:endParaRPr lang="x-none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B4559B-63D8-8740-B578-E578586FE3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261" y="1364111"/>
            <a:ext cx="11126749" cy="506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i="1" dirty="0"/>
              <a:t>חידה 1: </a:t>
            </a:r>
            <a:r>
              <a:rPr lang="he-IL" dirty="0"/>
              <a:t>כמה פעמים התו </a:t>
            </a:r>
            <a:r>
              <a:rPr lang="he-IL" b="1" dirty="0"/>
              <a:t>לה</a:t>
            </a:r>
            <a:r>
              <a:rPr lang="he-IL" dirty="0"/>
              <a:t> מופיע במנגינה?</a:t>
            </a:r>
          </a:p>
          <a:p>
            <a:pPr marL="0" indent="0">
              <a:buNone/>
            </a:pPr>
            <a:r>
              <a:rPr lang="he-IL" dirty="0"/>
              <a:t>     5 פעמים / 6 פעמים / 7 פעמים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i="1" dirty="0"/>
              <a:t>חידה 2: </a:t>
            </a:r>
            <a:r>
              <a:rPr lang="he-IL" dirty="0"/>
              <a:t>במנגינה יש תו אחד </a:t>
            </a:r>
            <a:r>
              <a:rPr lang="he-IL" b="1" dirty="0"/>
              <a:t>שונה</a:t>
            </a:r>
            <a:r>
              <a:rPr lang="he-IL" dirty="0"/>
              <a:t>. </a:t>
            </a:r>
          </a:p>
          <a:p>
            <a:pPr marL="0" indent="0">
              <a:buNone/>
            </a:pPr>
            <a:r>
              <a:rPr lang="he-IL" dirty="0"/>
              <a:t>     על איזה תו מדובר? איפה הוא נמצא?</a:t>
            </a:r>
          </a:p>
          <a:p>
            <a:endParaRPr lang="he-IL" dirty="0"/>
          </a:p>
          <a:p>
            <a:pPr marL="0" indent="0">
              <a:buNone/>
            </a:pPr>
            <a:endParaRPr lang="x-none" dirty="0"/>
          </a:p>
          <a:p>
            <a:endParaRPr lang="x-non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F94A82-783F-4146-8234-8E5392DE15ED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889EB4-9A87-2243-A41A-48908BACA7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44C092-33AB-7240-AA6A-95F1B2917DEC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D0331C-B6D9-594F-A8BC-D0F7A546F2D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3" name="Google Shape;280;p9">
            <a:extLst>
              <a:ext uri="{FF2B5EF4-FFF2-40B4-BE49-F238E27FC236}">
                <a16:creationId xmlns:a16="http://schemas.microsoft.com/office/drawing/2014/main" id="{DCE069C3-4005-B443-849C-1D327CF2FC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lh5.googleusercontent.com/EL_JyuEM6Z8CsZkm6qPsn36OqdavrxPVCc5-4bviULWErXlZS-4Ge054OPoAGX1_HamDKqn_Alw4GiaRWYdyN38YXRptLzVC4YiAW6BR4WCDMkjcFCG9qZ3KOHYWOQsdUzz_sL8LXH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9" y="3028871"/>
            <a:ext cx="12336378" cy="11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7820527" y="3028871"/>
            <a:ext cx="1347537" cy="11306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245896" y="3028871"/>
            <a:ext cx="1347537" cy="11306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997114" y="3028871"/>
            <a:ext cx="1347537" cy="11306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10659979" y="3200400"/>
            <a:ext cx="625642" cy="9350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035852" y="3028871"/>
            <a:ext cx="505562" cy="11306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368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924B5-8AE3-A542-95AD-3453FE30B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824CF1-6250-F64C-B469-7393A99DD6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922" y="2075808"/>
            <a:ext cx="11247064" cy="4618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שימו לב:</a:t>
            </a:r>
          </a:p>
          <a:p>
            <a:pPr fontAlgn="base"/>
            <a:r>
              <a:rPr lang="he-IL" dirty="0"/>
              <a:t>צליל נעים ורך</a:t>
            </a:r>
          </a:p>
          <a:p>
            <a:pPr fontAlgn="base"/>
            <a:r>
              <a:rPr lang="he-IL" dirty="0"/>
              <a:t>פעמה אחת על כל תו - רבעים</a:t>
            </a:r>
          </a:p>
          <a:p>
            <a:pPr fontAlgn="base"/>
            <a:r>
              <a:rPr lang="he-IL" dirty="0"/>
              <a:t>נשימות</a:t>
            </a:r>
          </a:p>
          <a:p>
            <a:pPr fontAlgn="base"/>
            <a:r>
              <a:rPr lang="he-IL" b="1" dirty="0"/>
              <a:t>נקישת לשון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8039397-2094-4A4E-A909-BF791B7B4B76}"/>
              </a:ext>
            </a:extLst>
          </p:cNvPr>
          <p:cNvSpPr txBox="1">
            <a:spLocks/>
          </p:cNvSpPr>
          <p:nvPr/>
        </p:nvSpPr>
        <p:spPr>
          <a:xfrm>
            <a:off x="5208815" y="7346464"/>
            <a:ext cx="5181600" cy="4351338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x-non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02D369-8750-154D-B756-CF02B165E757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162E36D-509B-E541-9096-816A77F415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956ED9-AF53-FF4D-9E7F-10DF715EECD8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BBA14-F272-0147-9EE1-4F9DDD5B62E4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3" name="Google Shape;280;p9">
            <a:extLst>
              <a:ext uri="{FF2B5EF4-FFF2-40B4-BE49-F238E27FC236}">
                <a16:creationId xmlns:a16="http://schemas.microsoft.com/office/drawing/2014/main" id="{14004EFD-CAC5-8942-8574-4A2493580D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https://lh5.googleusercontent.com/EL_JyuEM6Z8CsZkm6qPsn36OqdavrxPVCc5-4bviULWErXlZS-4Ge054OPoAGX1_HamDKqn_Alw4GiaRWYdyN38YXRptLzVC4YiAW6BR4WCDMkjcFCG9qZ3KOHYWOQsdUzz_sL8LXH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85" y="1855788"/>
            <a:ext cx="12336378" cy="11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9179" y="1166952"/>
            <a:ext cx="2935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/>
              <a:t>רבעים</a:t>
            </a:r>
          </a:p>
        </p:txBody>
      </p:sp>
    </p:spTree>
    <p:extLst>
      <p:ext uri="{BB962C8B-B14F-4D97-AF65-F5344CB8AC3E}">
        <p14:creationId xmlns:p14="http://schemas.microsoft.com/office/powerpoint/2010/main" val="8157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982CF4-E766-CF4F-AA30-377121B82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3</a:t>
            </a:r>
            <a:endParaRPr lang="x-none" sz="4400" dirty="0"/>
          </a:p>
        </p:txBody>
      </p:sp>
      <p:pic>
        <p:nvPicPr>
          <p:cNvPr id="327" name="Google Shape;3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7F1574-4D2D-F74F-964C-EC15A20C1FA1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44A4A8-8759-144A-BB13-F7B3AD408A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8C188B-5DE4-414F-8598-5A1141A74A38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468D2C-7B77-EC49-AA15-25C5839312BD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9" name="Google Shape;280;p9">
            <a:extLst>
              <a:ext uri="{FF2B5EF4-FFF2-40B4-BE49-F238E27FC236}">
                <a16:creationId xmlns:a16="http://schemas.microsoft.com/office/drawing/2014/main" id="{14AD159C-2C14-DE4E-8258-4FFE9A1A8E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9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A67C4-BE58-BA4C-BE39-3BD08DD2A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59296E-74E7-5341-9044-376D27A5FB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910" y="1432475"/>
            <a:ext cx="11150812" cy="512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b="1" dirty="0"/>
              <a:t>רבעים וחצאים</a:t>
            </a:r>
          </a:p>
          <a:p>
            <a:pPr marL="0" indent="0">
              <a:buNone/>
            </a:pPr>
            <a:r>
              <a:rPr lang="he-IL" sz="3600" dirty="0"/>
              <a:t/>
            </a:r>
            <a:br>
              <a:rPr lang="he-IL" sz="3600" dirty="0"/>
            </a:br>
            <a:endParaRPr lang="he-IL" sz="3600" dirty="0"/>
          </a:p>
          <a:p>
            <a:pPr marL="0" indent="0">
              <a:buNone/>
            </a:pPr>
            <a:r>
              <a:rPr lang="he-IL" sz="3600" dirty="0"/>
              <a:t>שימו לב:</a:t>
            </a:r>
          </a:p>
          <a:p>
            <a:pPr fontAlgn="base"/>
            <a:r>
              <a:rPr lang="he-IL" sz="3600" dirty="0"/>
              <a:t>צליל נעים ורך</a:t>
            </a:r>
          </a:p>
          <a:p>
            <a:pPr fontAlgn="base"/>
            <a:r>
              <a:rPr lang="he-IL" sz="3600" dirty="0"/>
              <a:t>מקצב - רבעים וחצאים</a:t>
            </a:r>
          </a:p>
          <a:p>
            <a:pPr fontAlgn="base"/>
            <a:r>
              <a:rPr lang="he-IL" sz="3600" dirty="0"/>
              <a:t>נשימות</a:t>
            </a:r>
          </a:p>
          <a:p>
            <a:pPr fontAlgn="base"/>
            <a:r>
              <a:rPr lang="he-IL" sz="3600" dirty="0"/>
              <a:t>נקישת לשון</a:t>
            </a:r>
          </a:p>
          <a:p>
            <a:pPr marL="0" indent="0" algn="ctr">
              <a:buNone/>
            </a:pPr>
            <a:endParaRPr lang="x-none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C13753-57C6-A446-9B61-52C9B83C2B8C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C9CA55-81EE-694B-9718-AB5F1AEF9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B9BE5E-AF01-C846-9858-AC0109A016DC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607909-C9E6-5349-8FF7-0E808A20349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1" name="Google Shape;280;p9">
            <a:extLst>
              <a:ext uri="{FF2B5EF4-FFF2-40B4-BE49-F238E27FC236}">
                <a16:creationId xmlns:a16="http://schemas.microsoft.com/office/drawing/2014/main" id="{2993DF7A-AE35-8E40-BB81-4F668785F3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lh6.googleusercontent.com/IES9aLwkROC33-VIp-b22zF6xmwUFc89N2Xa5JS78KqwKvhCYVIDd37StRJYndSdObw_S2M0Jh5W_Q19zLobFE9CuzoOjHvmXICDAOCqVkCyQcKdudQWAinizX7uJjun0kCu22bhTP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2245548"/>
            <a:ext cx="12198515" cy="11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4</a:t>
            </a:r>
          </a:p>
        </p:txBody>
      </p:sp>
      <p:pic>
        <p:nvPicPr>
          <p:cNvPr id="4" name="mangina4">
            <a:hlinkClick r:id="" action="ppaction://media"/>
            <a:extLst>
              <a:ext uri="{FF2B5EF4-FFF2-40B4-BE49-F238E27FC236}">
                <a16:creationId xmlns:a16="http://schemas.microsoft.com/office/drawing/2014/main" id="{8C13ED6F-DB6D-4695-AC04-4E769DD045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788253"/>
            <a:ext cx="8103790" cy="58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6B734B-E233-1446-B952-D4371B0ED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 smtClean="0"/>
              <a:t>מה למדנו היום?</a:t>
            </a:r>
            <a:endParaRPr lang="x-none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B9EE-1568-B241-9EF8-284BECC53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137" y="1364112"/>
            <a:ext cx="11068259" cy="4780656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he-IL" sz="3600" dirty="0" smtClean="0"/>
              <a:t>למדנו להפיק צליל נעים ועדין</a:t>
            </a:r>
          </a:p>
          <a:p>
            <a:pPr fontAlgn="base">
              <a:lnSpc>
                <a:spcPct val="150000"/>
              </a:lnSpc>
            </a:pPr>
            <a:r>
              <a:rPr lang="he-IL" sz="3600" dirty="0" smtClean="0"/>
              <a:t>הכרנו מקצבים שונים – חצאים ורבעים</a:t>
            </a:r>
          </a:p>
          <a:p>
            <a:pPr fontAlgn="base">
              <a:lnSpc>
                <a:spcPct val="150000"/>
              </a:lnSpc>
            </a:pPr>
            <a:r>
              <a:rPr lang="he-IL" sz="3600" dirty="0" smtClean="0"/>
              <a:t>נשמנו במקומות הנכונים</a:t>
            </a:r>
          </a:p>
          <a:p>
            <a:pPr fontAlgn="base">
              <a:lnSpc>
                <a:spcPct val="150000"/>
              </a:lnSpc>
            </a:pPr>
            <a:r>
              <a:rPr lang="he-IL" sz="3600" dirty="0" smtClean="0"/>
              <a:t>הקשנו עם הלשון כמו שצריך</a:t>
            </a:r>
          </a:p>
          <a:p>
            <a:pPr fontAlgn="base">
              <a:lnSpc>
                <a:spcPct val="150000"/>
              </a:lnSpc>
            </a:pPr>
            <a:r>
              <a:rPr lang="he-IL" sz="3600" dirty="0" smtClean="0"/>
              <a:t>המצאנו מנגינות נעימות</a:t>
            </a:r>
          </a:p>
          <a:p>
            <a:pPr>
              <a:lnSpc>
                <a:spcPct val="150000"/>
              </a:lnSpc>
            </a:pPr>
            <a:endParaRPr lang="x-none" sz="3600" dirty="0"/>
          </a:p>
        </p:txBody>
      </p:sp>
      <p:pic>
        <p:nvPicPr>
          <p:cNvPr id="13" name="Google Shape;280;p9">
            <a:extLst>
              <a:ext uri="{FF2B5EF4-FFF2-40B4-BE49-F238E27FC236}">
                <a16:creationId xmlns:a16="http://schemas.microsoft.com/office/drawing/2014/main" id="{DA76B054-8ED3-2D43-B458-7713A0F058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1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D556F-10B6-EA4A-A0ED-D80DAE4F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x-none" sz="4400" dirty="0"/>
              <a:t>מה להביא לשיעור?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F3341-DBA5-4D43-811C-120C019AB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262" y="1725057"/>
            <a:ext cx="10331450" cy="4618236"/>
          </a:xfrm>
        </p:spPr>
        <p:txBody>
          <a:bodyPr>
            <a:normAutofit/>
          </a:bodyPr>
          <a:lstStyle/>
          <a:p>
            <a:r>
              <a:rPr lang="he-IL" sz="4000" dirty="0"/>
              <a:t>חלילית</a:t>
            </a:r>
            <a:endParaRPr lang="x-none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0E50B6-2692-9F4A-A9CC-FB20B3EA8DFF}"/>
              </a:ext>
            </a:extLst>
          </p:cNvPr>
          <p:cNvGrpSpPr/>
          <p:nvPr/>
        </p:nvGrpSpPr>
        <p:grpSpPr>
          <a:xfrm flipH="1">
            <a:off x="10416619" y="6290751"/>
            <a:ext cx="1430425" cy="403293"/>
            <a:chOff x="358720" y="6187719"/>
            <a:chExt cx="1795869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BFC466-9586-D64B-9125-BB4FE96A50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7B5989-89B6-6447-B817-4C9CE5FD595F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E0893F-B513-8B4D-9FDE-6538DCE228C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7" name="Google Shape;280;p9">
            <a:extLst>
              <a:ext uri="{FF2B5EF4-FFF2-40B4-BE49-F238E27FC236}">
                <a16:creationId xmlns:a16="http://schemas.microsoft.com/office/drawing/2014/main" id="{DE93D77C-1A05-1B48-876A-BB41FB311F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0624" y="5905238"/>
            <a:ext cx="20574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700" b="0" i="0" u="none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Image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he-IL" altLang="he-IL" sz="700" b="0" i="0" u="none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by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kumimoji="0" lang="he-IL" altLang="he-IL" sz="700" b="0" i="0" u="sng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Jean</a:t>
            </a:r>
            <a:r>
              <a:rPr kumimoji="0" lang="he-IL" altLang="he-IL" sz="700" b="0" i="0" u="sng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he-IL" altLang="he-IL" sz="700" b="0" i="0" u="sng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van</a:t>
            </a:r>
            <a:r>
              <a:rPr kumimoji="0" lang="he-IL" altLang="he-IL" sz="700" b="0" i="0" u="sng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he-IL" altLang="he-IL" sz="700" b="0" i="0" u="sng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der</a:t>
            </a:r>
            <a:r>
              <a:rPr kumimoji="0" lang="he-IL" altLang="he-IL" sz="700" b="0" i="0" u="sng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kumimoji="0" lang="he-IL" altLang="he-IL" sz="700" b="0" i="0" u="sng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Meulen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kumimoji="0" lang="he-IL" altLang="he-IL" sz="700" b="0" i="0" u="none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kumimoji="0" lang="he-IL" altLang="he-IL" sz="700" b="0" i="0" u="sng" strike="noStrike" cap="none" normalizeH="0" baseline="0" dirty="0" err="1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Pixabay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kumimoji="0" lang="he-IL" altLang="he-I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86979" l="8073" r="8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04525" y="959828"/>
            <a:ext cx="4945410" cy="4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6B734B-E233-1446-B952-D4371B0ED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x-none" sz="4400" dirty="0"/>
              <a:t>מה נלמד היום?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CB9EE-1568-B241-9EF8-284BECC53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137" y="1364112"/>
            <a:ext cx="11068259" cy="4618236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50000"/>
              </a:lnSpc>
            </a:pPr>
            <a:r>
              <a:rPr lang="he-IL" sz="4000" dirty="0"/>
              <a:t>נלמד להפיק צליל נעים ועדין</a:t>
            </a:r>
          </a:p>
          <a:p>
            <a:pPr fontAlgn="base">
              <a:lnSpc>
                <a:spcPct val="150000"/>
              </a:lnSpc>
            </a:pPr>
            <a:r>
              <a:rPr lang="he-IL" sz="4000" dirty="0"/>
              <a:t>נלמד להכיר מקצבים שונים</a:t>
            </a:r>
          </a:p>
          <a:p>
            <a:pPr fontAlgn="base">
              <a:lnSpc>
                <a:spcPct val="150000"/>
              </a:lnSpc>
            </a:pPr>
            <a:r>
              <a:rPr lang="he-IL" sz="4000" dirty="0"/>
              <a:t>נלמד לנגן את המקצבים השונים עם הצלילים סי - לה - סול</a:t>
            </a:r>
          </a:p>
          <a:p>
            <a:pPr fontAlgn="base">
              <a:lnSpc>
                <a:spcPct val="150000"/>
              </a:lnSpc>
            </a:pPr>
            <a:r>
              <a:rPr lang="he-IL" sz="4000" dirty="0"/>
              <a:t>ובסוף... חידון מוזיקלי</a:t>
            </a:r>
          </a:p>
          <a:p>
            <a:pPr>
              <a:lnSpc>
                <a:spcPct val="150000"/>
              </a:lnSpc>
            </a:pPr>
            <a:endParaRPr lang="x-none" sz="4000" dirty="0"/>
          </a:p>
        </p:txBody>
      </p:sp>
      <p:pic>
        <p:nvPicPr>
          <p:cNvPr id="13" name="Google Shape;280;p9">
            <a:extLst>
              <a:ext uri="{FF2B5EF4-FFF2-40B4-BE49-F238E27FC236}">
                <a16:creationId xmlns:a16="http://schemas.microsoft.com/office/drawing/2014/main" id="{DA76B054-8ED3-2D43-B458-7713A0F058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2505D0-7E7D-7745-B742-E611932A8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האזינו למנגינה הבאה ונסו לענות על השאלות: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2142C-CF5C-764B-84CF-7B2554A40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262" y="1725057"/>
            <a:ext cx="10331450" cy="4618236"/>
          </a:xfrm>
        </p:spPr>
        <p:txBody>
          <a:bodyPr>
            <a:noAutofit/>
          </a:bodyPr>
          <a:lstStyle/>
          <a:p>
            <a:pPr fontAlgn="base">
              <a:lnSpc>
                <a:spcPct val="200000"/>
              </a:lnSpc>
            </a:pPr>
            <a:r>
              <a:rPr lang="he-IL" sz="3200" dirty="0"/>
              <a:t>האם האצבעות שלי זזו מהר או לאט?</a:t>
            </a:r>
          </a:p>
          <a:p>
            <a:pPr fontAlgn="base">
              <a:lnSpc>
                <a:spcPct val="200000"/>
              </a:lnSpc>
            </a:pPr>
            <a:r>
              <a:rPr lang="he-IL" sz="3200" dirty="0"/>
              <a:t>האם הצליל היה נעים לדעתכם? </a:t>
            </a:r>
          </a:p>
          <a:p>
            <a:pPr fontAlgn="base">
              <a:lnSpc>
                <a:spcPct val="200000"/>
              </a:lnSpc>
            </a:pPr>
            <a:r>
              <a:rPr lang="he-IL" sz="3200" dirty="0"/>
              <a:t>האם המנגינה הייתה חזקה (</a:t>
            </a:r>
            <a:r>
              <a:rPr lang="en-US" sz="3200" dirty="0" smtClean="0"/>
              <a:t>f</a:t>
            </a:r>
            <a:r>
              <a:rPr lang="he-IL" sz="3200" dirty="0" smtClean="0"/>
              <a:t> </a:t>
            </a:r>
            <a:r>
              <a:rPr lang="he-IL" sz="3200" dirty="0"/>
              <a:t>פורטה) או </a:t>
            </a:r>
            <a:r>
              <a:rPr lang="he-IL" sz="3200" dirty="0" smtClean="0"/>
              <a:t>חלשה (</a:t>
            </a:r>
            <a:r>
              <a:rPr lang="en-US" sz="3200" dirty="0" smtClean="0"/>
              <a:t> </a:t>
            </a:r>
            <a:r>
              <a:rPr lang="en-US" sz="3200" dirty="0"/>
              <a:t>p</a:t>
            </a:r>
            <a:r>
              <a:rPr lang="he-IL" sz="3200" dirty="0"/>
              <a:t>פיאנו)? אולי גם וגם? 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3200" dirty="0"/>
              <a:t/>
            </a:r>
            <a:br>
              <a:rPr lang="he-IL" sz="3200" dirty="0"/>
            </a:br>
            <a:endParaRPr lang="he-IL" sz="3200" dirty="0"/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4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CEE18C-4428-D04E-8F14-2D911963CD3E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8949F6-D09B-CF45-94C1-A16B9AA58A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23B61F-DEAB-6C45-BD03-C1E02B72DB14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840AA-BE9A-CA4F-B8DC-5F586F241F2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9390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FE89AF-0D41-9E40-B27B-0AA069F807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הצלילים שננגן היום:</a:t>
            </a:r>
            <a:endParaRPr lang="x-none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D056A-9477-A34A-AD72-CDD169BC2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he-IL" dirty="0"/>
          </a:p>
          <a:p>
            <a:endParaRPr lang="x-non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529AE5-4E2D-D14A-89D1-9E8CADD3D626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1FB981-76F6-BF47-B4EE-F2FDD1B5B4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D425E-0E5C-734B-A1A6-A5EECE27FFF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A16B94-4DFD-534D-8813-6A5AE8A348D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9" name="Google Shape;280;p9">
            <a:extLst>
              <a:ext uri="{FF2B5EF4-FFF2-40B4-BE49-F238E27FC236}">
                <a16:creationId xmlns:a16="http://schemas.microsoft.com/office/drawing/2014/main" id="{68861B7A-E644-5C44-A25B-09F0CF7709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1828801"/>
            <a:ext cx="11739914" cy="34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he-IL" sz="4400" dirty="0"/>
              <a:t>מנגינה מספר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AB661-C481-2249-B22D-5B0C927157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513" y="482940"/>
            <a:ext cx="10331450" cy="5099751"/>
          </a:xfrm>
        </p:spPr>
        <p:txBody>
          <a:bodyPr/>
          <a:lstStyle/>
          <a:p>
            <a:pPr marL="0" lvl="0" indent="0" algn="ctr">
              <a:buNone/>
            </a:pP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חצאים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B9249434-28BB-D342-9EAA-65520405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22050">
            <a:off x="10252167" y="5571920"/>
            <a:ext cx="1596108" cy="820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452529-505B-4F4B-BEB6-6AD53F5DA898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12C722-0DD9-DB44-B0AB-2C5C7C9771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00C220-5421-FE44-901F-E94BE3D64143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A18B7D-F8CE-6448-8591-883353E53E9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11" name="Google Shape;280;p9">
            <a:extLst>
              <a:ext uri="{FF2B5EF4-FFF2-40B4-BE49-F238E27FC236}">
                <a16:creationId xmlns:a16="http://schemas.microsoft.com/office/drawing/2014/main" id="{5832ED7D-AB37-B740-B14B-547132B868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0"/>
            <a:ext cx="12192000" cy="3155576"/>
          </a:xfrm>
          <a:prstGeom prst="rect">
            <a:avLst/>
          </a:prstGeom>
          <a:noFill/>
        </p:spPr>
      </p:pic>
      <p:cxnSp>
        <p:nvCxnSpPr>
          <p:cNvPr id="12" name="מחבר חץ ישר 11"/>
          <p:cNvCxnSpPr/>
          <p:nvPr/>
        </p:nvCxnSpPr>
        <p:spPr>
          <a:xfrm>
            <a:off x="1423123" y="2791327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6821290" y="2775285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4086108" y="2775285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8729" y="3011414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סי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1535" y="3032816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לה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6717" y="2998071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סול</a:t>
            </a:r>
          </a:p>
        </p:txBody>
      </p:sp>
      <p:cxnSp>
        <p:nvCxnSpPr>
          <p:cNvPr id="20" name="מחבר ישר 19"/>
          <p:cNvCxnSpPr/>
          <p:nvPr/>
        </p:nvCxnSpPr>
        <p:spPr>
          <a:xfrm>
            <a:off x="1301741" y="1729928"/>
            <a:ext cx="0" cy="34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450772" y="1731050"/>
            <a:ext cx="0" cy="34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2596652" y="1718537"/>
            <a:ext cx="0" cy="34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2734133" y="1720784"/>
            <a:ext cx="0" cy="34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3900" y="4242620"/>
            <a:ext cx="841391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dirty="0"/>
              <a:t>שימו לב:</a:t>
            </a:r>
          </a:p>
          <a:p>
            <a:pPr marL="457200" indent="-457200" algn="r" rtl="1" fontAlgn="base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e-IL" sz="3200" dirty="0"/>
              <a:t>צליל רך ונעים</a:t>
            </a:r>
          </a:p>
          <a:p>
            <a:pPr marL="457200" indent="-457200" algn="r" rtl="1" fontAlgn="base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e-IL" sz="3200" dirty="0"/>
              <a:t>שתי פעמות על כל תו - חצאים</a:t>
            </a:r>
          </a:p>
          <a:p>
            <a:pPr algn="r"/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91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1</a:t>
            </a:r>
          </a:p>
        </p:txBody>
      </p:sp>
    </p:spTree>
    <p:extLst>
      <p:ext uri="{BB962C8B-B14F-4D97-AF65-F5344CB8AC3E}">
        <p14:creationId xmlns:p14="http://schemas.microsoft.com/office/powerpoint/2010/main" val="20294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1B4F1-B920-B147-9880-CB8D522FA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2</a:t>
            </a:r>
            <a:endParaRPr lang="x-none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4C425-8263-2648-A534-92E9826F8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261" y="1364112"/>
            <a:ext cx="11126749" cy="4618236"/>
          </a:xfrm>
        </p:spPr>
        <p:txBody>
          <a:bodyPr/>
          <a:lstStyle/>
          <a:p>
            <a:pPr marL="0" indent="0">
              <a:buNone/>
            </a:pPr>
            <a:r>
              <a:rPr lang="he-IL" i="1" dirty="0"/>
              <a:t>חידה 1: </a:t>
            </a:r>
            <a:r>
              <a:rPr lang="he-IL" dirty="0"/>
              <a:t>כמה פעמים מופיע התו </a:t>
            </a:r>
            <a:r>
              <a:rPr lang="he-IL" b="1" dirty="0"/>
              <a:t>סי</a:t>
            </a:r>
            <a:r>
              <a:rPr lang="he-IL" dirty="0"/>
              <a:t> במנגינה?</a:t>
            </a:r>
          </a:p>
          <a:p>
            <a:pPr marL="0" indent="0">
              <a:buNone/>
            </a:pPr>
            <a:r>
              <a:rPr lang="he-IL" i="1" dirty="0"/>
              <a:t>חידה 2: </a:t>
            </a:r>
            <a:r>
              <a:rPr lang="he-IL" dirty="0"/>
              <a:t>מי מכיר את סימן הפסיק? מה הוא מסמן לנו לעשות?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BD49B1-C6C0-F042-AFFA-5423D4EEFBAE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FDCDDB-73FC-0A4D-9D66-BBE11A05F1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5A507A-0AAB-5B48-BE67-1883C8FE46A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F7AABE-D0B6-C041-8D0E-2D1D37C9209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9" name="Google Shape;280;p9">
            <a:extLst>
              <a:ext uri="{FF2B5EF4-FFF2-40B4-BE49-F238E27FC236}">
                <a16:creationId xmlns:a16="http://schemas.microsoft.com/office/drawing/2014/main" id="{B4937F7D-DA89-634B-9A8E-C6D0EDB44C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462"/>
            <a:ext cx="12334144" cy="1227222"/>
          </a:xfrm>
          <a:prstGeom prst="rect">
            <a:avLst/>
          </a:prstGeom>
        </p:spPr>
      </p:pic>
      <p:cxnSp>
        <p:nvCxnSpPr>
          <p:cNvPr id="12" name="מחבר חץ ישר 11"/>
          <p:cNvCxnSpPr/>
          <p:nvPr/>
        </p:nvCxnSpPr>
        <p:spPr>
          <a:xfrm>
            <a:off x="1326871" y="4259179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2634302" y="4219074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4037986" y="4307305"/>
            <a:ext cx="0" cy="28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1539" y="4571999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סול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7855" y="4547935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לה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0424" y="4523874"/>
            <a:ext cx="72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סי</a:t>
            </a:r>
          </a:p>
        </p:txBody>
      </p:sp>
      <p:sp>
        <p:nvSpPr>
          <p:cNvPr id="11" name="מלבן 10"/>
          <p:cNvSpPr/>
          <p:nvPr/>
        </p:nvSpPr>
        <p:spPr>
          <a:xfrm>
            <a:off x="5478379" y="446772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2800" dirty="0"/>
              <a:t>שימו לב:</a:t>
            </a:r>
          </a:p>
          <a:p>
            <a:pPr marL="457200" indent="-457200" algn="r" rtl="1">
              <a:buClr>
                <a:schemeClr val="accent2"/>
              </a:buClr>
              <a:buFont typeface="Arial" pitchFamily="34" charset="0"/>
              <a:buChar char="•"/>
            </a:pPr>
            <a:r>
              <a:rPr lang="he-IL" sz="2800" dirty="0"/>
              <a:t>צליל נעים ורך</a:t>
            </a:r>
          </a:p>
          <a:p>
            <a:pPr marL="457200" indent="-457200" algn="r" rtl="1">
              <a:buClr>
                <a:schemeClr val="accent2"/>
              </a:buClr>
              <a:buFont typeface="Arial" pitchFamily="34" charset="0"/>
              <a:buChar char="•"/>
            </a:pPr>
            <a:r>
              <a:rPr lang="he-IL" sz="2800" dirty="0"/>
              <a:t>שתי פעמות על כל תו - חצאים</a:t>
            </a:r>
          </a:p>
          <a:p>
            <a:pPr marL="457200" indent="-457200" algn="r" rtl="1">
              <a:buClr>
                <a:schemeClr val="accent2"/>
              </a:buClr>
              <a:buFont typeface="Arial" pitchFamily="34" charset="0"/>
              <a:buChar char="•"/>
            </a:pPr>
            <a:r>
              <a:rPr lang="he-IL" sz="2800" b="1" dirty="0"/>
              <a:t>נשימות</a:t>
            </a:r>
          </a:p>
        </p:txBody>
      </p:sp>
    </p:spTree>
    <p:extLst>
      <p:ext uri="{BB962C8B-B14F-4D97-AF65-F5344CB8AC3E}">
        <p14:creationId xmlns:p14="http://schemas.microsoft.com/office/powerpoint/2010/main" val="18503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4D1661-978C-E84D-8B56-A48114385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e-IL" sz="4400" dirty="0"/>
              <a:t>מנגינה מספר 2</a:t>
            </a:r>
            <a:endParaRPr lang="x-none" sz="4400" dirty="0"/>
          </a:p>
        </p:txBody>
      </p:sp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2573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7AA90D-7CB3-804D-88D6-C2C46ED5BC43}"/>
              </a:ext>
            </a:extLst>
          </p:cNvPr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988E23-7425-164D-A102-4789CF62CE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1289543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EF0E9A-FD3B-CE48-8069-57B7009CBB38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F08E31-9266-B744-A42B-B1112C18CE37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pic>
        <p:nvPicPr>
          <p:cNvPr id="9" name="Google Shape;280;p9">
            <a:extLst>
              <a:ext uri="{FF2B5EF4-FFF2-40B4-BE49-F238E27FC236}">
                <a16:creationId xmlns:a16="http://schemas.microsoft.com/office/drawing/2014/main" id="{D80E4192-0EE7-064E-B8D1-30B5C6594A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603" y="0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צגות חירום">
  <a:themeElements>
    <a:clrScheme name="מצגת חירום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חירום" id="{A7D7F525-0B65-D945-B864-6F89B31E1D06}" vid="{6213A027-AFB6-6842-AD6E-C539F1319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חירום</Template>
  <TotalTime>1689</TotalTime>
  <Words>790</Words>
  <Application>Microsoft Office PowerPoint</Application>
  <PresentationFormat>מסך רחב</PresentationFormat>
  <Paragraphs>163</Paragraphs>
  <Slides>15</Slides>
  <Notes>13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Alef</vt:lpstr>
      <vt:lpstr>Arial</vt:lpstr>
      <vt:lpstr>Calibri</vt:lpstr>
      <vt:lpstr>Open Sans</vt:lpstr>
      <vt:lpstr>מצגות חירום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Guy Bresler</cp:lastModifiedBy>
  <cp:revision>226</cp:revision>
  <dcterms:created xsi:type="dcterms:W3CDTF">2020-03-11T07:11:19Z</dcterms:created>
  <dcterms:modified xsi:type="dcterms:W3CDTF">2020-05-23T19:07:18Z</dcterms:modified>
</cp:coreProperties>
</file>