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trictFirstAndLastChars="0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7" r:id="rId7"/>
    <p:sldId id="261" r:id="rId8"/>
    <p:sldId id="290" r:id="rId9"/>
    <p:sldId id="292" r:id="rId10"/>
    <p:sldId id="263" r:id="rId11"/>
    <p:sldId id="265" r:id="rId12"/>
    <p:sldId id="266" r:id="rId13"/>
    <p:sldId id="272" r:id="rId14"/>
    <p:sldId id="291" r:id="rId15"/>
    <p:sldId id="273" r:id="rId16"/>
    <p:sldId id="274" r:id="rId17"/>
    <p:sldId id="294" r:id="rId18"/>
    <p:sldId id="268" r:id="rId19"/>
    <p:sldId id="288" r:id="rId20"/>
    <p:sldId id="289" r:id="rId21"/>
    <p:sldId id="287" r:id="rId22"/>
    <p:sldId id="295" r:id="rId23"/>
    <p:sldId id="280" r:id="rId24"/>
    <p:sldId id="284" r:id="rId25"/>
    <p:sldId id="293" r:id="rId26"/>
    <p:sldId id="282" r:id="rId27"/>
    <p:sldId id="285" r:id="rId28"/>
  </p:sldIdLst>
  <p:sldSz cx="12192000" cy="6858000"/>
  <p:notesSz cx="6858000" cy="9144000"/>
  <p:defaultTextStyle>
    <a:defPPr lvl="0">
      <a:defRPr lang="x-none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4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חני קרמר" initials="" lastIdx="46" clrIdx="1"/>
  <p:cmAuthor id="2" name="meytar rafael elkobi" initials="mre" lastIdx="1" clrIdx="2">
    <p:extLst>
      <p:ext uri="{19B8F6BF-5375-455C-9EA6-DF929625EA0E}">
        <p15:presenceInfo xmlns:p15="http://schemas.microsoft.com/office/powerpoint/2012/main" userId="26910509ad507383" providerId="Windows Live"/>
      </p:ext>
    </p:extLst>
  </p:cmAuthor>
  <p:cmAuthor id="3" name="חני קרמר" initials="חק" lastIdx="8" clrIdx="3">
    <p:extLst>
      <p:ext uri="{19B8F6BF-5375-455C-9EA6-DF929625EA0E}">
        <p15:presenceInfo xmlns:p15="http://schemas.microsoft.com/office/powerpoint/2012/main" userId="חני קרמר" providerId="None"/>
      </p:ext>
    </p:extLst>
  </p:cmAuthor>
  <p:cmAuthor id="4" name="moe" initials="m" lastIdx="16" clrIdx="4">
    <p:extLst>
      <p:ext uri="{19B8F6BF-5375-455C-9EA6-DF929625EA0E}">
        <p15:presenceInfo xmlns:p15="http://schemas.microsoft.com/office/powerpoint/2012/main" userId="moe" providerId="None"/>
      </p:ext>
    </p:extLst>
  </p:cmAuthor>
  <p:cmAuthor id="5" name="אילנה" initials="א" lastIdx="10" clrIdx="5">
    <p:extLst>
      <p:ext uri="{19B8F6BF-5375-455C-9EA6-DF929625EA0E}">
        <p15:presenceInfo xmlns:p15="http://schemas.microsoft.com/office/powerpoint/2012/main" userId="אילנה" providerId="None"/>
      </p:ext>
    </p:extLst>
  </p:cmAuthor>
  <p:cmAuthor id="6" name="ריקי" initials="ר" lastIdx="36" clrIdx="6">
    <p:extLst>
      <p:ext uri="{19B8F6BF-5375-455C-9EA6-DF929625EA0E}">
        <p15:presenceInfo xmlns:p15="http://schemas.microsoft.com/office/powerpoint/2012/main" userId="ריקי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52222" autoAdjust="0"/>
  </p:normalViewPr>
  <p:slideViewPr>
    <p:cSldViewPr snapToGrid="0">
      <p:cViewPr varScale="1">
        <p:scale>
          <a:sx n="39" d="100"/>
          <a:sy n="39" d="100"/>
        </p:scale>
        <p:origin x="1820" y="36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5286"/>
    </p:cViewPr>
  </p:sorter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0428-3D81-B14A-B943-4C2208D448E3}" type="datetimeFigureOut">
              <a:rPr lang="x-none" smtClean="0"/>
              <a:t>18/05/2020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965BA-DA3B-EB42-8F73-FDBE27A0A65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569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he.wikipedia.org/wiki/%D7%A9%D7%99%D7%AA%D7%95%D7%A3_%D7%A4%D7%A2%D7%95%D7%9C%D7%94" TargetMode="External"/><Relationship Id="rId7" Type="http://schemas.openxmlformats.org/officeDocument/2006/relationships/hyperlink" Target="https://he.wikipedia.org/wiki/%D7%99%D7%A6%D7%99%D7%A8%D7%AA%D7%99%D7%95%D7%AA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he.wikipedia.org/wiki/%D7%A1%D7%A7%D7%A8%D7%A0%D7%95%D7%AA" TargetMode="External"/><Relationship Id="rId5" Type="http://schemas.openxmlformats.org/officeDocument/2006/relationships/hyperlink" Target="https://he.wikipedia.org/wiki/%D7%98%D7%A2%D7%95%D7%AA" TargetMode="External"/><Relationship Id="rId4" Type="http://schemas.openxmlformats.org/officeDocument/2006/relationships/hyperlink" Target="https://he.wikipedia.org/wiki/%D7%A1%D7%9C%D7%99%D7%97%D7%94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"שלום תלמידים</a:t>
            </a:r>
            <a:r>
              <a:rPr lang="he-IL" sz="1200">
                <a:solidFill>
                  <a:schemeClr val="accent1">
                    <a:lumMod val="75000"/>
                  </a:schemeClr>
                </a:solidFill>
              </a:rPr>
              <a:t>, שמי עידית </a:t>
            </a: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אני מורה לעברית ואני גרה ב______. מה שלומכם? אני שמחה שהצטרפתם אליי.</a:t>
            </a:r>
          </a:p>
          <a:p>
            <a:pPr marL="158750" indent="0" algn="r" rtl="1">
              <a:buNone/>
            </a:pPr>
            <a:r>
              <a:rPr lang="he-IL" dirty="0"/>
              <a:t>היום אני נרגשת במיוחד , מהסיבה שבחרתי עבורכם שיר קסום שאני אוהבת במיוחד, </a:t>
            </a:r>
          </a:p>
          <a:p>
            <a:pPr marL="158750" indent="0" algn="r" rtl="1">
              <a:buNone/>
            </a:pPr>
            <a:r>
              <a:rPr lang="he-IL" dirty="0"/>
              <a:t>אך לפני שנתחיל, </a:t>
            </a:r>
          </a:p>
          <a:p>
            <a:pPr marL="158750" indent="0" algn="r" rtl="1">
              <a:buNone/>
            </a:pPr>
            <a:r>
              <a:rPr lang="he-IL" dirty="0"/>
              <a:t>מה רצוי שיהיה עמכם במפגש, אתם שואלים? </a:t>
            </a:r>
          </a:p>
          <a:p>
            <a:pPr algn="r" rtl="1"/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36073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="1" dirty="0"/>
              <a:t>כדי לחפש ביטויים או צירופים של מילים , יש לנו מילונים מיוחדים לדבר הזה הנה תראו את המילון המצולם כאן שכתב </a:t>
            </a:r>
            <a:r>
              <a:rPr lang="he-IL" b="1" dirty="0" err="1"/>
              <a:t>רוביק</a:t>
            </a:r>
            <a:r>
              <a:rPr lang="he-IL" b="1" dirty="0"/>
              <a:t> רוזנטל, קוראים לו מילון הצירופים ויש בו 18,00 צירופים וביטויים בשפה העברית החדשה.</a:t>
            </a:r>
          </a:p>
          <a:p>
            <a:pPr algn="r" rtl="1"/>
            <a:endParaRPr lang="he-IL" b="1" dirty="0"/>
          </a:p>
          <a:p>
            <a:pPr algn="r" rtl="1"/>
            <a:r>
              <a:rPr lang="he-IL" b="1" dirty="0"/>
              <a:t>גם </a:t>
            </a:r>
            <a:r>
              <a:rPr lang="he-IL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בכל מילון רגיל שאתם מכירים מובאים לצד מילים  גם צירופים קבועים  כמו במילון ספיר לדוגמה.</a:t>
            </a:r>
          </a:p>
          <a:p>
            <a:pPr algn="r" rtl="1"/>
            <a:endParaRPr lang="he-IL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r" rtl="1"/>
            <a:r>
              <a:rPr lang="he-IL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יש לנו גם מילונים מיוחדים למילים נרדפות, ניגודים, ביטויים כמו המילון מילה במילה המוצג בשקופית.</a:t>
            </a:r>
            <a:endParaRPr lang="he-IL" b="1" dirty="0"/>
          </a:p>
          <a:p>
            <a:pPr algn="r" rtl="1"/>
            <a:endParaRPr lang="he-IL" b="1" dirty="0"/>
          </a:p>
          <a:p>
            <a:pPr algn="r" rtl="1"/>
            <a:r>
              <a:rPr lang="he-IL" b="1" dirty="0"/>
              <a:t>מקורות מידע אלה שייכים לשפה וללשון ולכן חשוב מאוד שתכירו אותם. </a:t>
            </a:r>
          </a:p>
          <a:p>
            <a:pPr algn="r" rtl="1"/>
            <a:endParaRPr lang="he-IL" b="1" dirty="0"/>
          </a:p>
          <a:p>
            <a:pPr algn="r" rtl="1"/>
            <a:r>
              <a:rPr lang="he-IL" b="1" dirty="0"/>
              <a:t>מתוך </a:t>
            </a:r>
            <a:r>
              <a:rPr lang="he-IL" b="1" dirty="0" smtClean="0"/>
              <a:t>המילונים </a:t>
            </a:r>
            <a:r>
              <a:rPr lang="he-IL" b="1" dirty="0"/>
              <a:t>הללו אציג לכם שני  צירופים שבחרתי שעוסקים במילה "חוט</a:t>
            </a:r>
            <a:r>
              <a:rPr lang="he-IL" b="1" dirty="0" smtClean="0"/>
              <a:t>"</a:t>
            </a:r>
          </a:p>
          <a:p>
            <a:pPr algn="r" rtl="1"/>
            <a:endParaRPr lang="he-IL" b="1" dirty="0" smtClean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0" dirty="0" smtClean="0"/>
              <a:t>להציג רק את השקף בלי המורה.</a:t>
            </a:r>
          </a:p>
          <a:p>
            <a:pPr algn="r" rtl="1"/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97042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sz="1200" b="1" dirty="0"/>
              <a:t>אחד הדברים הראשונים שחשבתי עליהם וקפץ לי לראש , הוא הביטוי " חוט מחשבה".. </a:t>
            </a:r>
          </a:p>
          <a:p>
            <a:pPr algn="r" rtl="1"/>
            <a:endParaRPr lang="he-IL" sz="1200" b="1" dirty="0"/>
          </a:p>
          <a:p>
            <a:pPr algn="r" rtl="1"/>
            <a:r>
              <a:rPr lang="he-IL" sz="1200" b="1" dirty="0"/>
              <a:t>חוט מחשבה , יש לכל אחד מאיתנו.. כן.. כן.. דמיינו לכם איך אנחנו נראים למשל שהדברים ברורים , אולי חוט המחשבה אולי קופץ לו במהרה.. אך כאשר </a:t>
            </a:r>
          </a:p>
          <a:p>
            <a:pPr algn="r" rtl="1"/>
            <a:endParaRPr lang="he-IL" sz="1200" b="1" dirty="0"/>
          </a:p>
          <a:p>
            <a:pPr algn="r" rtl="1"/>
            <a:r>
              <a:rPr lang="he-IL" sz="1200" b="1" dirty="0"/>
              <a:t>ישנה בעיה כלשהי.. איך נראה חוט המחשבה שלנו? </a:t>
            </a:r>
          </a:p>
          <a:p>
            <a:pPr algn="r" rtl="1"/>
            <a:endParaRPr lang="he-IL" sz="1200" b="1" dirty="0"/>
          </a:p>
          <a:p>
            <a:pPr algn="r" rtl="1"/>
            <a:r>
              <a:rPr lang="he-IL" sz="1200" b="1" dirty="0"/>
              <a:t>ואיך לדעתכם נראה חוט המחשבה שלכם עכשיו, כן בדיוק עכשיו כאשר אתם צופים בי ...</a:t>
            </a:r>
          </a:p>
          <a:p>
            <a:pPr algn="r" rtl="1"/>
            <a:endParaRPr lang="he-IL" sz="1200" b="1" dirty="0"/>
          </a:p>
          <a:p>
            <a:pPr algn="r" rtl="1"/>
            <a:endParaRPr lang="he-IL" sz="1200" b="1" dirty="0"/>
          </a:p>
          <a:p>
            <a:pPr algn="r" rtl="1"/>
            <a:r>
              <a:rPr lang="he-IL" sz="1200" b="1" dirty="0"/>
              <a:t>לפעמים אני מדמיינת שחוט המחשבה שלי הסתבך לו ונראה כמו כדור צמר.. המתקשה למצוא פתרון לבעיה.. </a:t>
            </a:r>
            <a:endParaRPr lang="he-IL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מעניין נכון..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והנה תראו מצאתי לצירוף הזה  הגדרה מילונית "קטע את חוט החשבה" שמשמעותו שמשהו הפריע לתהליך ההרהור והמחשבה –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לקרא את ההגדרה, תראו גם בשפה הערבית יש את אותו הצירוף עם אותה המשמעות.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תראו כמה יופי יש בשפה העברית ובעיקר חשוב לי שתראו שהשימוש במילונים השונים מאפשר לנו להרחיב את אוצר המילים שלנו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804047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דוגמה נוספת לביטוי מוכר וידוע הינו הביטוי: "קצה חוט"  גם כאן מצאתי הגדרה במילונים– שימו לב: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לקרא את ההגדרה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ולאחריה – באמת מעניין לראות איך צירוף מתקשר גם לסיפור מהמיתולוגיה – מסיפורי יוון העתיקה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מעניין אם הסיפור מהמיתולוגיה או הצרופים שהכרנו חוט השערה, חוט המחשבה וקצה חוט  יכולים לעזור לנו להבין טוב יותר את השיר?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34581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גם באומנות החוט משמש כסמל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תראו מה מצאתי בירחון עיניים בגיליון שעוסק כולו בנושא חוטים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חשבתי  שהוא מזכיר לי את השיר...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יכולים לחשוב מדוע?</a:t>
            </a:r>
            <a:endParaRPr lang="he-IL" b="1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26380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לקרא את המשימה ולתת זמן של כחצי דקה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1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מעניין על מה חשבתם...</a:t>
            </a:r>
            <a:endParaRPr lang="he-IL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1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לי האיור מזכיר אדם רב פעלים, החובב טבע ובעלי חיים , אדם רגיש ובעל מעורבות חברתית הדואג לסביבה ותוך כדי עשייתו הענפה זוכה לאהדה והוקרה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1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גם ע"י הכתר (להצביע עליו) , וגם  ע"י "כף היד" הגדולה (להצביע) שמודה לו ושמחה להכירו ותראו איזה יופי לראות שגם הכי שמח לקראתו..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1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אך זה כמובן בדמיוני.. זה חוט המחשבה שלי .. זכרו שלכל אחד מכם "חוט מחשבה" משל עצמו... וזה כל היופי.. ואולי החוט שבאיור הוא חוט המחשבה של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הדמות בציור או אפילו של המאייר עצמו.</a:t>
            </a:r>
            <a:r>
              <a:rPr lang="en-US" b="1" dirty="0"/>
              <a:t> </a:t>
            </a:r>
            <a:endParaRPr lang="he-IL" b="1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בהתאם להבנה האישית של כל אחד, ובהתאם לפרשנות של כל אחד – חשוב שתדעו שהפרשנות היא אישית , אני מאמינה שאתם ראיתים דברים נוספים..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אך ואני בטוחה שאם תראו את האיור אחר כך לכל אחד מבני המשפחה , לכל אחד מהם תהיה פרשנות שונה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1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1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1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495674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1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הסימנים הם כמו הטבעת חותם. הטבעת חותם הינה היכולת להשפיע במקום כלשהו , ליצור שינוי , להיות מעורב, להוות מקור להשראה, להשאיר מהו,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1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המעשים שלי וההתנהגות שלי מותירים השפעה על האנשים אחרים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1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חשבו לרגע, מה כל אחד מאיתנו היה מסמן אחריו? איזה חותם תרצו להשאיר?(השהייה)</a:t>
            </a:r>
            <a:endParaRPr lang="en-US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החותם שאני הייתי רוצה להשאיר בביתי זה ההתייחסות לדברים הקטנים בכל אירוע וחג, זה תשומת הלב בדברים הקטנים שמעניקים תחושה של אהבה וחום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ובעיקר האהבה והאכפתיות הגדולה שיש לי אליהם והצורך לגילוי רגישות אחד כלפי השני גם במצבים של קושי</a:t>
            </a:r>
            <a:endParaRPr lang="en-US" b="1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1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אכן יש לנו את הרצון להיות במקום אם זה בבית ספר, בעבודה , בבית ולהרגיש אהובים , להרגיש רצויים , להרגיש משפעים וכדי לחוש זאת עלינו ללמוד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1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לקחת חלק – בתפקיד כלשהו.. בעזרה לאחר..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1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האם האיור מוסיף לנו פרשנות נוספת למילה "חוט" ולשיר של חיה שנהב? (השהייה)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כמו בשיר ..הוא הולך אחרי האדם ..הוא משאיר "סימני דרך " ..או הטבעת חותם"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1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מעין "חוט חיים" הממחיש את העשייה .. "הדרך" של האדם </a:t>
            </a:r>
            <a:r>
              <a:rPr lang="he-IL" b="1" dirty="0" err="1"/>
              <a:t>בפעולו</a:t>
            </a:r>
            <a:r>
              <a:rPr lang="he-IL" b="1" dirty="0"/>
              <a:t> ..במחשבותיו..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1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1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0" dirty="0" smtClean="0"/>
              <a:t>להציג רק את השקף בלי המורה.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1" dirty="0" smtClean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708000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אני רוצה להציג בפניכם כיצד האומנית עדנה אוחנה נתנה את הפרשנות שלה לשיר "חוט" של חיה שנהב. </a:t>
            </a:r>
          </a:p>
          <a:p>
            <a:pPr algn="r" rtl="1"/>
            <a:r>
              <a:rPr lang="he-I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בתערוכה מצוינת בשם 'חוטים וקשרים' שנמצאת באגף הנוער של מוזיאון ישראל בירושלים. המיצג עשוי מ"13,000 מטר" של חוטים</a:t>
            </a:r>
          </a:p>
          <a:p>
            <a:pPr algn="r" rtl="1"/>
            <a:r>
              <a:rPr lang="he-I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מה דעתכם על היצירה? </a:t>
            </a:r>
          </a:p>
          <a:p>
            <a:pPr algn="r" rtl="1"/>
            <a:r>
              <a:rPr lang="he-I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האם היא מזמנת לכם חשיבה על חוטים נוספים או מילים נוספות הקשורות לחוטים? ( השהייה)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118091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אני בטוחה שחשבתם על חוטים ומילים נוספות הקשורות לחוטים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לי היצירה הזכירה כמה מילים כמו קור.... לקרא את המילים עם ההסברים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היצירה של </a:t>
            </a:r>
            <a:r>
              <a:rPr lang="he-IL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האמנית</a:t>
            </a:r>
            <a:r>
              <a:rPr lang="he-I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עדנה אוחנה זימנה לנו מחשבות נוספות על חוטים והצלחנו לחשוב על מילים נוספות הקשורות לשיר, למשמעות שלו.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כך זה כאשר פוגשים יצירה </a:t>
            </a:r>
            <a:r>
              <a:rPr lang="he-IL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ספרותית טובה כל </a:t>
            </a:r>
            <a:r>
              <a:rPr lang="he-I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אחד מאיתנו יכול להרחיב את המשמעויות של היצירה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30874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אחרי שעסקנו בצירופי מילים עם המילה חוט , ראינו את האיור ואת יצירת האמנות נחזור לשיר שלנו ונעמיק בו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קריאה נוספת של המורה – בזמן שאני קוראת בפניכם נסו לחשוב האם כל מה שלמדנו יחד עוזר לכם להבין טוב יותר את השיר...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נעמיק בשיר יחד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אני  ממש יכולה לראות באופן ציורי ומוחשי את התמונה שמתארת לנו כותבת השיר , מאין </a:t>
            </a:r>
            <a:r>
              <a:rPr lang="he-IL" b="1" i="0" dirty="0"/>
              <a:t>כאן "מאין קו דמיוני"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1" i="0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i="0" dirty="0"/>
              <a:t>שהאדם יוצר לאורך שנותיו</a:t>
            </a:r>
            <a:r>
              <a:rPr lang="he-IL" b="1" i="0" baseline="0" dirty="0"/>
              <a:t> </a:t>
            </a:r>
            <a:r>
              <a:rPr lang="he-IL" b="1" dirty="0"/>
              <a:t>אני ראיתי בשיר שכל אדם לכל מקום שהוא הולך, הוא משאיר אחריו מאין שביל דרך,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"סימנים" כלשהם. </a:t>
            </a:r>
          </a:p>
          <a:p>
            <a:pPr algn="r" rtl="1"/>
            <a:endParaRPr lang="he-IL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מה אתם רואים? שרטטו... ציירו... נועו על הרצפה עם גיר ביד ושרטטו את חוט ההליכה שלכם...</a:t>
            </a:r>
            <a:r>
              <a:rPr lang="he-IL" b="1" dirty="0"/>
              <a:t> </a:t>
            </a:r>
          </a:p>
          <a:p>
            <a:pPr algn="r" rtl="1"/>
            <a:endParaRPr lang="he-IL" b="1" i="0" dirty="0"/>
          </a:p>
          <a:p>
            <a:pPr algn="r" rtl="1"/>
            <a:endParaRPr lang="he-IL" b="1" i="0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0" dirty="0" smtClean="0"/>
              <a:t>להציג רק את השקף בלי המורה.</a:t>
            </a:r>
          </a:p>
          <a:p>
            <a:pPr algn="r" rtl="1"/>
            <a:endParaRPr lang="he-IL" b="1" i="0" dirty="0"/>
          </a:p>
          <a:p>
            <a:pPr algn="r" rtl="1"/>
            <a:endParaRPr lang="he-IL" b="1" i="0" dirty="0"/>
          </a:p>
          <a:p>
            <a:pPr algn="r" rtl="1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397422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="1" i="0" dirty="0"/>
              <a:t>תראו בשיר זה איך הכותבת מתארת את האדם שמושך..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51829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+mn-cs"/>
                <a:sym typeface="Arial"/>
              </a:rPr>
              <a:t>תחילה ממליצה שתשבו בחדר שקט, </a:t>
            </a:r>
            <a:r>
              <a:rPr lang="he-IL" dirty="0"/>
              <a:t>סגרו </a:t>
            </a: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+mn-cs"/>
                <a:sym typeface="Arial"/>
              </a:rPr>
              <a:t>חלונות של יישומים אחרים במחשב, הרחיקו אמצעים מסיחים, השתיקו את המכשיר</a:t>
            </a:r>
            <a:r>
              <a:rPr lang="he-IL" sz="12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+mn-cs"/>
                <a:sym typeface="Arial"/>
              </a:rPr>
              <a:t> הנייד ובעיקר התמקדו במפגש. 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0" i="0" u="none" strike="noStrike" cap="none" baseline="0" dirty="0">
                <a:solidFill>
                  <a:srgbClr val="000000"/>
                </a:solidFill>
                <a:effectLst/>
                <a:latin typeface="Arial"/>
                <a:cs typeface="+mn-cs"/>
                <a:sym typeface="Arial"/>
              </a:rPr>
              <a:t>אמתין מספר דקות ומיד נתחיל. </a:t>
            </a:r>
            <a:endParaRPr lang="he-IL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מה להביא?</a:t>
            </a:r>
            <a:r>
              <a:rPr lang="en-US" dirty="0"/>
              <a:t> </a:t>
            </a:r>
            <a:r>
              <a:rPr lang="he-IL" dirty="0"/>
              <a:t>כלי כתיבה ודפי שורות לכתיבה ובעיקר רצון גדול ללמידה.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30027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he-IL" dirty="0"/>
          </a:p>
          <a:p>
            <a:pPr algn="r" rtl="1"/>
            <a:r>
              <a:rPr lang="he-IL" b="1" i="0" dirty="0"/>
              <a:t>הנה האדם אדם שמושך.. והולך..</a:t>
            </a:r>
          </a:p>
          <a:p>
            <a:pPr algn="r" rtl="1"/>
            <a:endParaRPr lang="he-IL" b="1" i="0" dirty="0"/>
          </a:p>
          <a:p>
            <a:pPr algn="r" rtl="1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170453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he-IL" dirty="0"/>
          </a:p>
          <a:p>
            <a:pPr algn="r" rtl="1"/>
            <a:r>
              <a:rPr lang="he-IL" b="1" i="0" dirty="0"/>
              <a:t>והנה האדם מושך.. והולך.. ומסמן אחריו קו.. </a:t>
            </a:r>
          </a:p>
          <a:p>
            <a:pPr algn="r" rtl="1"/>
            <a:endParaRPr lang="he-IL" b="1" i="0" dirty="0"/>
          </a:p>
          <a:p>
            <a:pPr algn="r" rtl="1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364948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="1" i="0" dirty="0"/>
              <a:t>נתבונן במילים נוספות מתוך השיר</a:t>
            </a:r>
          </a:p>
          <a:p>
            <a:pPr algn="r" rtl="1"/>
            <a:endParaRPr lang="he-IL" b="1" i="0" dirty="0"/>
          </a:p>
          <a:p>
            <a:pPr algn="r" rtl="1"/>
            <a:r>
              <a:rPr lang="he-IL" b="1" i="0" dirty="0"/>
              <a:t>נתבונן מה המשוררת אומרת על החוט –  ייחודית לאדם זה או אחר, הוא מתמשך משם ועד שם אולי זה חייו של  אדם או מעשה שעשה...</a:t>
            </a:r>
          </a:p>
          <a:p>
            <a:pPr algn="r" rtl="1"/>
            <a:endParaRPr lang="he-IL" b="1" i="0" dirty="0"/>
          </a:p>
          <a:p>
            <a:pPr algn="r" rtl="1"/>
            <a:r>
              <a:rPr lang="he-IL" b="1" i="0" dirty="0"/>
              <a:t>ומשאיר קו דק על פני האדמה, אולי זהו המחשבה שלו כמו הצירוף חוט המחשבה</a:t>
            </a:r>
          </a:p>
          <a:p>
            <a:pPr algn="r" rtl="1"/>
            <a:endParaRPr lang="he-IL" b="1" i="0" dirty="0"/>
          </a:p>
          <a:p>
            <a:pPr algn="r" rtl="1"/>
            <a:r>
              <a:rPr lang="he-IL" b="1" i="0" dirty="0"/>
              <a:t>ואולי זה מסלול שהוא עבר כמו בסיפור המיתולוגי...</a:t>
            </a:r>
          </a:p>
          <a:p>
            <a:pPr algn="r" rtl="1"/>
            <a:endParaRPr lang="he-IL" b="1" i="0" dirty="0"/>
          </a:p>
          <a:p>
            <a:pPr algn="r" rtl="1"/>
            <a:r>
              <a:rPr lang="he-IL" b="1" i="0" dirty="0"/>
              <a:t>רגיש ומיוחד זה שייך לאדם כי זה הקו הייחודי לכל אדם ואדם.</a:t>
            </a:r>
          </a:p>
          <a:p>
            <a:pPr algn="r" rtl="1"/>
            <a:endParaRPr lang="he-IL" b="1" i="0" dirty="0"/>
          </a:p>
          <a:p>
            <a:pPr algn="r" rtl="1"/>
            <a:r>
              <a:rPr lang="he-IL" b="1" i="0" dirty="0"/>
              <a:t>ומה זה נרגש? – אולי זה מסמל את שמחת החיים או את החיים עצמם.</a:t>
            </a:r>
          </a:p>
          <a:p>
            <a:pPr algn="r" rtl="1"/>
            <a:endParaRPr lang="he-IL" b="1" i="0" dirty="0"/>
          </a:p>
          <a:p>
            <a:pPr algn="r" rtl="1"/>
            <a:r>
              <a:rPr lang="he-IL" b="1" i="0" dirty="0"/>
              <a:t>תראו כמה אוצרות מצאנו בשיר הזה למרות שיש בו כל כך מעט מילים</a:t>
            </a:r>
          </a:p>
          <a:p>
            <a:pPr algn="r" rtl="1"/>
            <a:endParaRPr lang="he-IL" b="1" i="0" dirty="0"/>
          </a:p>
          <a:p>
            <a:pPr algn="r" rtl="1"/>
            <a:endParaRPr lang="he-IL" b="1" i="0" dirty="0"/>
          </a:p>
          <a:p>
            <a:pPr algn="r" rtl="1"/>
            <a:r>
              <a:rPr lang="he-IL" b="1" i="0" dirty="0"/>
              <a:t>קוראים לשיר חוט ותראו כמה יכולים לדבר וללמוד ממנו </a:t>
            </a:r>
          </a:p>
          <a:p>
            <a:pPr algn="r" rtl="1"/>
            <a:r>
              <a:rPr lang="he-IL" b="1" i="0" dirty="0"/>
              <a:t> </a:t>
            </a:r>
            <a:endParaRPr lang="he-IL" b="1" i="0" dirty="0" smtClean="0"/>
          </a:p>
          <a:p>
            <a:pPr algn="r" rtl="1"/>
            <a:endParaRPr lang="he-IL" b="1" i="0" dirty="0" smtClean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0" dirty="0" smtClean="0"/>
              <a:t>להציג רק את השקף בלי המורה.</a:t>
            </a:r>
          </a:p>
          <a:p>
            <a:pPr algn="r" rtl="1"/>
            <a:endParaRPr lang="he-IL" b="1" i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876759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he-IL" b="1" dirty="0"/>
          </a:p>
          <a:p>
            <a:pPr algn="r"/>
            <a:endParaRPr lang="he-IL" b="1" dirty="0"/>
          </a:p>
          <a:p>
            <a:pPr algn="r"/>
            <a:r>
              <a:rPr lang="he-IL" b="1" dirty="0"/>
              <a:t>איך נוצרה אצלנו ההבנה של השיר? (השהייה)</a:t>
            </a:r>
          </a:p>
          <a:p>
            <a:pPr algn="r" rtl="1"/>
            <a:endParaRPr lang="he-IL" b="1" dirty="0"/>
          </a:p>
          <a:p>
            <a:pPr algn="r" rtl="1"/>
            <a:r>
              <a:rPr lang="he-IL" b="1" dirty="0"/>
              <a:t>מה במילים עוזר לנו הקוראים לחוות חוויות ולפרש משמעויות? </a:t>
            </a:r>
          </a:p>
          <a:p>
            <a:pPr algn="r" rtl="1"/>
            <a:endParaRPr lang="he-IL" b="1" dirty="0"/>
          </a:p>
          <a:p>
            <a:pPr algn="r" rtl="1"/>
            <a:r>
              <a:rPr lang="he-IL" b="1" dirty="0"/>
              <a:t>מה כדאי לעשות כדי להבין טוב יותר את השיר?</a:t>
            </a:r>
          </a:p>
          <a:p>
            <a:pPr algn="r" rtl="1"/>
            <a:r>
              <a:rPr lang="he-IL" b="1" dirty="0"/>
              <a:t>הבנת השיר הזה ושירים בכלל תלויה ביכולת שלנו  לחשוב על המילים, על הצירופים  ועל הקשרים </a:t>
            </a:r>
            <a:r>
              <a:rPr lang="he-IL" b="1" dirty="0" err="1"/>
              <a:t>בינהם</a:t>
            </a:r>
            <a:r>
              <a:rPr lang="he-IL" b="1" dirty="0"/>
              <a:t>  ובעיקר  על הרגשות שלנו כלפי כל זה.</a:t>
            </a:r>
          </a:p>
          <a:p>
            <a:pPr algn="r" rtl="1"/>
            <a:endParaRPr lang="he-IL" b="1" dirty="0"/>
          </a:p>
          <a:p>
            <a:pPr algn="r" rtl="1"/>
            <a:endParaRPr lang="he-IL" b="1" dirty="0"/>
          </a:p>
          <a:p>
            <a:pPr algn="r" rtl="1"/>
            <a:r>
              <a:rPr lang="he-IL" b="1" dirty="0"/>
              <a:t>התשובה לכך היא אנחנו, כן אתם ואני וכל מי שקורא יוצר לעצמו משמעות משל עצמו</a:t>
            </a:r>
          </a:p>
          <a:p>
            <a:pPr algn="r" rtl="1"/>
            <a:endParaRPr lang="he-IL" b="1" dirty="0"/>
          </a:p>
          <a:p>
            <a:pPr algn="r" rtl="1"/>
            <a:r>
              <a:rPr lang="he-IL" b="1" dirty="0"/>
              <a:t>מתוך הרשמים, החוויות שחווה ועבר במהלך הזמן הצלחנו בשיר חוט לייצר משמעות גם בעזרת מעט מילים כי התפקיד שלנו בזמן הקריאה הוא לחשוב על </a:t>
            </a:r>
          </a:p>
          <a:p>
            <a:pPr algn="r" rtl="1"/>
            <a:endParaRPr lang="he-IL" b="1" dirty="0"/>
          </a:p>
          <a:p>
            <a:pPr algn="r" rtl="1"/>
            <a:r>
              <a:rPr lang="he-IL" b="1" dirty="0"/>
              <a:t>המילים, לדמיין אותן, להבין מה הן מזכירות לנו,  להתחבר אל החוויה הכתובה</a:t>
            </a:r>
            <a:r>
              <a:rPr lang="he-IL" b="1" dirty="0" smtClean="0"/>
              <a:t>.</a:t>
            </a:r>
          </a:p>
          <a:p>
            <a:pPr algn="r" rtl="1"/>
            <a:endParaRPr lang="he-IL" b="1" dirty="0" smtClean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0" dirty="0" smtClean="0"/>
              <a:t>להציג רק את השקף בלי המורה.</a:t>
            </a:r>
          </a:p>
          <a:p>
            <a:pPr algn="r" rtl="1"/>
            <a:endParaRPr lang="he-IL" b="1" dirty="0"/>
          </a:p>
          <a:p>
            <a:pPr algn="r" rtl="1"/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067668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b="1" dirty="0"/>
              <a:t>תארו מהו "החוט" שהייתם רוצים שיימשך אחריכם? מה יהיה ייחודו? האם יהיה עדין וגמיש או חזק ונוקשה? </a:t>
            </a:r>
          </a:p>
          <a:p>
            <a:pPr algn="r"/>
            <a:endParaRPr lang="he-IL" b="1" dirty="0"/>
          </a:p>
          <a:p>
            <a:pPr algn="r"/>
            <a:r>
              <a:rPr lang="he-IL" b="1" dirty="0"/>
              <a:t>מה יהיה סוגו ? האם "חוט" מתפצל לכיוונים שונים או חד כיווני ,</a:t>
            </a:r>
          </a:p>
          <a:p>
            <a:pPr algn="r"/>
            <a:endParaRPr lang="he-IL" b="1" dirty="0"/>
          </a:p>
          <a:p>
            <a:pPr algn="r"/>
            <a:r>
              <a:rPr lang="he-IL" b="1" dirty="0"/>
              <a:t>אני סקרנית לדעת מה תכתבו , אתם יכולים גם לצייר אותו כפי שראינו בדוגמה מירחון עיניים</a:t>
            </a:r>
          </a:p>
          <a:p>
            <a:pPr algn="r"/>
            <a:endParaRPr lang="he-IL" b="1" dirty="0"/>
          </a:p>
          <a:p>
            <a:pPr algn="r"/>
            <a:r>
              <a:rPr lang="he-IL" b="1" dirty="0"/>
              <a:t>האמינו בעצמכם, נסו להתפתח בכיוונים שונים והעיקר שתרגישו טוב עם עצמכם. טיימר של 5 דקות</a:t>
            </a:r>
            <a:endParaRPr lang="en-US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19639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b="1" dirty="0"/>
              <a:t>לאחר המשימה</a:t>
            </a:r>
          </a:p>
          <a:p>
            <a:pPr algn="r"/>
            <a:r>
              <a:rPr lang="he-IL" b="1" dirty="0"/>
              <a:t>אני בטוחה שיצרתם יצירות מרגשות בנושא חוט המחשבה שלכם.</a:t>
            </a:r>
          </a:p>
          <a:p>
            <a:pPr algn="r"/>
            <a:endParaRPr lang="he-IL" b="1" dirty="0"/>
          </a:p>
          <a:p>
            <a:pPr algn="r"/>
            <a:endParaRPr lang="he-IL" b="1" dirty="0"/>
          </a:p>
          <a:p>
            <a:pPr algn="r"/>
            <a:r>
              <a:rPr lang="he-IL" b="1" dirty="0"/>
              <a:t>גם אני חשבתי על החוט שלי, הוא קשור להיותי מורה, אני רוצה למשוך אחרי חוט של ידע ולמידה שהתלמידים שלי ילמדו ויתפתחו ויוכלו להשיג את כל מטרותיהם ושאיפותיהם. </a:t>
            </a:r>
          </a:p>
          <a:p>
            <a:pPr algn="r"/>
            <a:r>
              <a:rPr lang="he-IL" b="1" dirty="0"/>
              <a:t> </a:t>
            </a:r>
          </a:p>
          <a:p>
            <a:pPr algn="r"/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761302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בשיעור היום הכרנו את המשוררת חיה שנהב ואת השיר "חוט" ,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למדנו על משמעותם של צירופי מילים למילה חוט והכרנו מקורות מידע השייכים לשפה וללשון המאפשרים לנו ללמוד ולהבין את צירופי המילים, הבנו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שכקוראים בשיר אנו מביאים את הפרשנות האישית שלנו בהתאם לידע, הניסיון, החוויות האישיות שלנו – ועצם השיח החוזר עם הטקסט מתגלה לפנינו עולם רב משמעות שפעמים רבות הוא נסתר.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זה סוד הקסם שלנו הקוראים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algn="r"/>
            <a:endParaRPr lang="he-IL" b="1" dirty="0"/>
          </a:p>
          <a:p>
            <a:pPr algn="r"/>
            <a:r>
              <a:rPr lang="he-IL" b="1" dirty="0"/>
              <a:t>מקווה שנהניתם לפחות כמוני</a:t>
            </a:r>
            <a:r>
              <a:rPr lang="he-IL" b="1" baseline="0" dirty="0"/>
              <a:t> </a:t>
            </a:r>
            <a:r>
              <a:rPr lang="he-IL" b="1" dirty="0"/>
              <a:t>להתראות במפגש הבא </a:t>
            </a:r>
          </a:p>
          <a:p>
            <a:pPr algn="r"/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39747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r" rtl="1" fontAlgn="base">
              <a:buNone/>
            </a:pPr>
            <a:r>
              <a:rPr lang="he-IL" sz="1200" b="1" dirty="0">
                <a:solidFill>
                  <a:schemeClr val="accent1">
                    <a:lumMod val="75000"/>
                  </a:schemeClr>
                </a:solidFill>
              </a:rPr>
              <a:t>בשיעור הזה נכיר את הסופרת והמשוררת חיה שנהב , ונלמד את אחד משיריה המקסימים "חוט" שהוא שיר שאהוב עלי במיוחד– לקרא את מה שכתוב על </a:t>
            </a:r>
          </a:p>
          <a:p>
            <a:pPr marL="158750" indent="0" algn="r" rtl="1" fontAlgn="base">
              <a:buNone/>
            </a:pPr>
            <a:endParaRPr lang="he-IL" sz="1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158750" indent="0" algn="r" rtl="1" fontAlgn="base">
              <a:buNone/>
            </a:pPr>
            <a:r>
              <a:rPr lang="he-IL" sz="1200" b="1" dirty="0">
                <a:solidFill>
                  <a:schemeClr val="accent1">
                    <a:lumMod val="75000"/>
                  </a:schemeClr>
                </a:solidFill>
              </a:rPr>
              <a:t>גבי השקופית.</a:t>
            </a:r>
          </a:p>
          <a:p>
            <a:pPr marL="158750" indent="0" algn="r" rtl="1" fontAlgn="base">
              <a:buNone/>
            </a:pPr>
            <a:endParaRPr lang="he-IL" sz="1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158750" indent="0" algn="r" rtl="1" fontAlgn="base">
              <a:buNone/>
            </a:pPr>
            <a:r>
              <a:rPr lang="he-IL" sz="1200" b="1" dirty="0">
                <a:solidFill>
                  <a:schemeClr val="accent1">
                    <a:lumMod val="75000"/>
                  </a:schemeClr>
                </a:solidFill>
              </a:rPr>
              <a:t>כאשר מגיעים לתפקיד שלנו כקוראים לומר – כלומר נבין מה אנחנו צריכים לעשות כדי להבין יותר טוב את השיר הזה ושירים בכלל</a:t>
            </a:r>
          </a:p>
          <a:p>
            <a:pPr marL="158750" indent="0" algn="r" rtl="1" fontAlgn="base">
              <a:buNone/>
            </a:pPr>
            <a:endParaRPr lang="he-IL" sz="1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158750" indent="0" algn="r" rtl="1" fontAlgn="base">
              <a:buNone/>
            </a:pPr>
            <a:endParaRPr lang="he-IL" sz="1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158750" indent="0" algn="r" rtl="1" fontAlgn="base">
              <a:buNone/>
            </a:pPr>
            <a:r>
              <a:rPr lang="he-IL" sz="1200" b="1" dirty="0">
                <a:solidFill>
                  <a:schemeClr val="accent1">
                    <a:lumMod val="75000"/>
                  </a:schemeClr>
                </a:solidFill>
              </a:rPr>
              <a:t>מוכנים? מתחילים!"</a:t>
            </a:r>
          </a:p>
          <a:p>
            <a:pPr marL="158750" indent="0" algn="r" rtl="1" fontAlgn="base">
              <a:buNone/>
            </a:pPr>
            <a:endParaRPr lang="he-IL" sz="1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158750" indent="0" algn="r" rtl="1" fontAlgn="base">
              <a:buNone/>
            </a:pPr>
            <a:endParaRPr lang="he-IL" sz="1200" b="1" dirty="0"/>
          </a:p>
          <a:p>
            <a:pPr marL="158750" marR="0" indent="0" algn="r" defTabSz="914400" rtl="1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1200" dirty="0">
              <a:solidFill>
                <a:schemeClr val="dk1"/>
              </a:solidFill>
              <a:latin typeface="Alef"/>
              <a:ea typeface="Alef"/>
              <a:sym typeface="Alef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57583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e-IL" b="1" dirty="0"/>
              <a:t>חיה שנהב – היא אחת מהסופרות והמשוררות הידועות ביותר בישראל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e-IL" b="1" dirty="0"/>
              <a:t>היא פרסמה למעלה ממאה ספרים – לקרא החל מנקודה 2  </a:t>
            </a:r>
            <a:endParaRPr lang="he-IL" b="1" strike="noStrike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e-IL" b="1" dirty="0"/>
              <a:t>האם אתם מכירים שמות של יצירה או יצירות נוספות שלה? (השהייה)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15543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לפניכם דוגמאות ליצירות שכתבה חיה שנהב , אתם מכירים את</a:t>
            </a:r>
            <a:r>
              <a:rPr lang="he-IL" b="1" baseline="0" dirty="0"/>
              <a:t> הספרים האלו?</a:t>
            </a:r>
            <a:endParaRPr lang="he-IL" b="1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אני ממליצה לכם מאוד על אחד מספריה המרגשים שאהובים עלי עוד מתקופת ילדותי "מיץ פטל". </a:t>
            </a:r>
            <a:r>
              <a:rPr lang="he-I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הספר העוסק ב</a:t>
            </a:r>
            <a:r>
              <a:rPr lang="he-IL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שיתוף פעולה"/>
              </a:rPr>
              <a:t>שיתוף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שיתוף פעולה"/>
              </a:rPr>
              <a:t>פעולה</a:t>
            </a:r>
            <a:r>
              <a:rPr lang="he-I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he-IL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סליחה"/>
              </a:rPr>
              <a:t>סליחה</a:t>
            </a:r>
            <a:r>
              <a:rPr lang="he-I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על </a:t>
            </a:r>
            <a:r>
              <a:rPr lang="he-IL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טעות"/>
              </a:rPr>
              <a:t>טעויות</a:t>
            </a:r>
            <a:r>
              <a:rPr lang="he-I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he-IL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סקרנות"/>
              </a:rPr>
              <a:t>סקרנות</a:t>
            </a:r>
            <a:r>
              <a:rPr lang="he-I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וסיפוקה, </a:t>
            </a:r>
            <a:r>
              <a:rPr lang="he-IL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יצירתיות"/>
              </a:rPr>
              <a:t>יצירתיות</a:t>
            </a:r>
            <a:r>
              <a:rPr lang="he-I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וחברות.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מעניין אם אתם גם מכירים ואוהבים את הספר כמוני...</a:t>
            </a:r>
            <a:endParaRPr lang="he-IL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היא גם כתבה את הספרים: מלך ממש, היפו-תם, זה עץ התות, הבית בין הגבעולים, גדי קטן רוצה חבר, מה נעשה עם ג'ינג'ר ועוד הרבה ספרים אחרים.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אני ממליצה לכם לקרא את הספרים והשירים שהיא כתבה.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1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63070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="1" dirty="0"/>
              <a:t>קראו את השיר בקריאה דמומה</a:t>
            </a:r>
          </a:p>
          <a:p>
            <a:pPr algn="r" rtl="1"/>
            <a:endParaRPr lang="he-IL" b="1" dirty="0"/>
          </a:p>
          <a:p>
            <a:pPr algn="r" rtl="1"/>
            <a:r>
              <a:rPr lang="he-IL" b="1" dirty="0"/>
              <a:t>לאחר הקריאה הדמומה של התלמידים, המורה קוראת את השיר בצורה מוטעמת וברורה.</a:t>
            </a:r>
          </a:p>
          <a:p>
            <a:pPr algn="r" rtl="1"/>
            <a:endParaRPr lang="he-IL" b="1" dirty="0"/>
          </a:p>
          <a:p>
            <a:pPr algn="r" rtl="1"/>
            <a:r>
              <a:rPr lang="he-IL" b="1" dirty="0"/>
              <a:t>האם אהבתם את השיר? מה הוא הזכיר לכם? (השהייה קצרה)</a:t>
            </a:r>
          </a:p>
          <a:p>
            <a:pPr algn="r" rtl="1"/>
            <a:endParaRPr lang="he-IL" b="1" dirty="0"/>
          </a:p>
          <a:p>
            <a:pPr algn="r" rtl="1"/>
            <a:r>
              <a:rPr lang="he-IL" b="1" dirty="0"/>
              <a:t>מה המילה חוט אומרת לכם? אם הייתם משתמשים במילה למה הייתם מתכוונים? (השהייה) </a:t>
            </a:r>
          </a:p>
          <a:p>
            <a:pPr algn="r" rtl="1"/>
            <a:endParaRPr lang="he-IL" b="1" dirty="0"/>
          </a:p>
          <a:p>
            <a:pPr algn="r" rtl="1"/>
            <a:r>
              <a:rPr lang="he-IL" b="1" dirty="0"/>
              <a:t>אני אוהבת את השיר הזה תחילה בגלל הפשטות שבו , השיר כאן הוא שיר קצר הכותבת חיה שנהב אינה מרבה </a:t>
            </a:r>
          </a:p>
          <a:p>
            <a:pPr algn="r" rtl="1"/>
            <a:endParaRPr lang="he-IL" b="1" u="sng" dirty="0"/>
          </a:p>
          <a:p>
            <a:pPr algn="r" rtl="1"/>
            <a:r>
              <a:rPr lang="he-IL" b="1" u="sng" dirty="0"/>
              <a:t>במילים</a:t>
            </a:r>
            <a:r>
              <a:rPr lang="he-IL" b="1" dirty="0"/>
              <a:t> והשיר בנוי בסך הכל מתשע שורות ומעט מילים אבל אפשר להבין ממנו הרבה מאוד.</a:t>
            </a:r>
          </a:p>
          <a:p>
            <a:pPr algn="r" rtl="1"/>
            <a:endParaRPr lang="he-IL" b="1" dirty="0"/>
          </a:p>
          <a:p>
            <a:pPr algn="r" rtl="1"/>
            <a:endParaRPr lang="he-IL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כדי להבין לעומק את השיר נעסוק במילה חוט ומה היא מסמנת, נתבונן ביצירות אומנות ונחשוב יחד על המשמעות של השיר </a:t>
            </a:r>
          </a:p>
          <a:p>
            <a:pPr algn="r" rtl="1"/>
            <a:endParaRPr lang="he-IL" b="1" dirty="0" smtClean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he-IL" b="0" dirty="0" smtClean="0"/>
          </a:p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0" dirty="0" smtClean="0"/>
              <a:t>להציג רק את השקף בלי המורה.</a:t>
            </a:r>
          </a:p>
          <a:p>
            <a:pPr algn="r" rtl="1"/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35621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האם קיימים סוגים שונים של חוטים? איזה אתם מכירים?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מוכנים? בבקשה..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שעון עצר עובד דקה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בתום הדקה </a:t>
            </a:r>
          </a:p>
          <a:p>
            <a:pPr algn="r"/>
            <a:r>
              <a:rPr lang="he-IL" sz="1200" b="1" dirty="0">
                <a:latin typeface="Gisha" panose="020B0502040204020203" pitchFamily="34" charset="-79"/>
                <a:cs typeface="Gisha" panose="020B0502040204020203" pitchFamily="34" charset="-79"/>
              </a:rPr>
              <a:t>אני בטוחה שידעתם כמוני שחוט יכול להיות סיב דק, פתיל, שרוך, כבל או אפילו  סוג של קו. </a:t>
            </a:r>
          </a:p>
          <a:p>
            <a:pPr algn="r"/>
            <a:endParaRPr lang="he-IL" sz="12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r"/>
            <a:r>
              <a:rPr lang="he-IL" sz="1200" b="1" dirty="0">
                <a:latin typeface="Gisha" panose="020B0502040204020203" pitchFamily="34" charset="-79"/>
                <a:cs typeface="Gisha" panose="020B0502040204020203" pitchFamily="34" charset="-79"/>
              </a:rPr>
              <a:t>החוט גמיש , יכול להיות מורכב מחומרים שונים מהחי- מהצומח או מחומרים שונים </a:t>
            </a:r>
          </a:p>
          <a:p>
            <a:pPr lvl="0" algn="r" rtl="1"/>
            <a:endParaRPr lang="he-IL" sz="12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lvl="0" algn="r" rtl="1"/>
            <a:r>
              <a:rPr lang="he-IL" sz="1200" b="1" dirty="0">
                <a:latin typeface="Gisha" panose="020B0502040204020203" pitchFamily="34" charset="-79"/>
                <a:cs typeface="Gisha" panose="020B0502040204020203" pitchFamily="34" charset="-79"/>
              </a:rPr>
              <a:t>ישנם סוגים שונים של חוטים: חוט חשמל, חוט דנטלי, חוט תפירה, חוט טלפון, חוט תיל, חוט השערה ועוד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>
                <a:latin typeface="Gisha" panose="020B0502040204020203" pitchFamily="34" charset="-79"/>
                <a:cs typeface="Gisha" panose="020B0502040204020203" pitchFamily="34" charset="-79"/>
              </a:rPr>
              <a:t>הוא יכול להיות מחובר למכשיר חשמלי , הוא יכול להיות "שותף" למכשיר נוסף כמו מכונת תפירה, מחט .. הוא גם יכול להיות עצמאי .. "כסרט" הקושר ומאגד דברים.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>
                <a:latin typeface="Gisha" panose="020B0502040204020203" pitchFamily="34" charset="-79"/>
                <a:cs typeface="Gisha" panose="020B0502040204020203" pitchFamily="34" charset="-79"/>
              </a:rPr>
              <a:t>החוט משמש גם לאריגה  בנול, לסריגה , בעזרתו ניתן ליצור יריעות, בגדים , בדים אוהלים, ערסלים ועוד.</a:t>
            </a:r>
          </a:p>
          <a:p>
            <a:pPr lvl="0" algn="r" rtl="1"/>
            <a:endParaRPr lang="he-IL" sz="12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lvl="0" algn="r" rtl="1"/>
            <a:r>
              <a:rPr lang="he-IL" sz="1200" b="1" dirty="0">
                <a:latin typeface="Gisha" panose="020B0502040204020203" pitchFamily="34" charset="-79"/>
                <a:cs typeface="Gisha" panose="020B0502040204020203" pitchFamily="34" charset="-79"/>
              </a:rPr>
              <a:t>חשבנו על סוגים שונים של חוטים, שהם חוטים מוחשיים </a:t>
            </a:r>
          </a:p>
          <a:p>
            <a:pPr lvl="0" algn="r" rtl="1"/>
            <a:endParaRPr lang="he-IL" sz="12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lvl="0" algn="r" rtl="1"/>
            <a:r>
              <a:rPr lang="he-IL" sz="1200" b="1" dirty="0">
                <a:latin typeface="Gisha" panose="020B0502040204020203" pitchFamily="34" charset="-79"/>
                <a:cs typeface="Gisha" panose="020B0502040204020203" pitchFamily="34" charset="-79"/>
              </a:rPr>
              <a:t>אך אתם יודעים , ראו איזה פלא.. האם ידעתם שיש גם חוטים בלתי נראים? </a:t>
            </a:r>
          </a:p>
          <a:p>
            <a:pPr lvl="0" algn="r" rtl="1"/>
            <a:endParaRPr lang="he-IL" sz="12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lvl="0" algn="r" rtl="1"/>
            <a:r>
              <a:rPr lang="he-IL" sz="1200" b="1" dirty="0">
                <a:latin typeface="Gisha" panose="020B0502040204020203" pitchFamily="34" charset="-79"/>
                <a:cs typeface="Gisha" panose="020B0502040204020203" pitchFamily="34" charset="-79"/>
              </a:rPr>
              <a:t>החוט הפך להיות סמל בעל משמעויות שונות ויש לו גם ביטוי בשפה העברית כצרופים שונים(השהייה)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 smtClean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he-IL" b="0" dirty="0" smtClean="0"/>
          </a:p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0" dirty="0" smtClean="0"/>
              <a:t>להציג רק את השקף בלי המורה.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76133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b="1" dirty="0"/>
              <a:t>אתן לכם דוגמה לצירוף כזה עם המילה חוט למשל חוט שדרה.</a:t>
            </a:r>
          </a:p>
          <a:p>
            <a:pPr algn="r"/>
            <a:endParaRPr lang="he-IL" b="1" dirty="0"/>
          </a:p>
          <a:p>
            <a:pPr algn="r"/>
            <a:r>
              <a:rPr lang="he-IL" b="1" dirty="0"/>
              <a:t>זהו אמנם מושג הקשור לגוף האדם אך משתמשים בו גם כצירוף כדי לתאר משהו שהוא </a:t>
            </a:r>
            <a:r>
              <a:rPr lang="he-I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עיקרי, חלק מרכזי. </a:t>
            </a:r>
          </a:p>
          <a:p>
            <a:pPr algn="r"/>
            <a:r>
              <a:rPr lang="he-I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אם אומרים שלאדם אין חוט שדרה הכוונה לאופי שלו ,שהוא חלש או לא החלטי ופועל בהתאם לרצונות של האחרים.</a:t>
            </a:r>
          </a:p>
          <a:p>
            <a:pPr algn="r"/>
            <a:endParaRPr lang="he-IL" b="1" dirty="0"/>
          </a:p>
          <a:p>
            <a:pPr algn="r"/>
            <a:r>
              <a:rPr lang="en-US" b="0" dirty="0"/>
              <a:t>  </a:t>
            </a:r>
            <a:r>
              <a:rPr lang="he-IL" b="1" dirty="0"/>
              <a:t>נסו גם אתם לחשוב על צירופי מילים עם המילה חוט</a:t>
            </a:r>
          </a:p>
          <a:p>
            <a:pPr algn="r"/>
            <a:endParaRPr lang="he-IL" b="1" dirty="0"/>
          </a:p>
          <a:p>
            <a:pPr algn="r"/>
            <a:r>
              <a:rPr lang="he-IL" b="1" dirty="0"/>
              <a:t>לתת זמן חשיבה של דקה טיימר</a:t>
            </a:r>
          </a:p>
          <a:p>
            <a:pPr algn="r"/>
            <a:r>
              <a:rPr lang="he-IL" b="1" dirty="0"/>
              <a:t>אחרי זמן החשיבה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73503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he-IL" b="1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אני בטוחה שהצלחתם למצוא כמה צירופים למילה "חוט" , שבטח קיבלו משמעות מאוד מיוחדת. חבל שאני לא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1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יכולה לשמוע אתכם...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1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1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גם אני חשבתי על צירופי מילים נוספים עם המילה חוט – למשל כחוט השערה שפירושו טווח קצר של מרחק או מידה קטנה.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 הנה תראו כמו בתמונה עוד רגע קט החבל נקרע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1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כדי להרחיב את הידע על המילה חוט ולהבין לעומק את מגוון המשמעויות שלה, בשיר שקראנו נחפש צירופים נוספים.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רוצים לדעת היכן ניתן לחפש צירופים נוספים?</a:t>
            </a:r>
          </a:p>
          <a:p>
            <a:pPr algn="r"/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90762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x-none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x-none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6891" y="6148563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166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5754" y="1825625"/>
            <a:ext cx="5078046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57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יכ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0FCD1C-9BFA-FD42-804A-9E5198CD8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39" b="30975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C86F48E-655F-694F-BDCD-C6E0758A8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סיכום</a:t>
            </a:r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51472D-38D8-CC45-AB7A-D96BB6EFB903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19157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שימה באופ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990948" y="1541766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2EBC84-43F8-574B-B641-E38F11E343AF}"/>
              </a:ext>
            </a:extLst>
          </p:cNvPr>
          <p:cNvGrpSpPr/>
          <p:nvPr userDrawn="1"/>
        </p:nvGrpSpPr>
        <p:grpSpPr>
          <a:xfrm>
            <a:off x="-2381248" y="158428"/>
            <a:ext cx="14545456" cy="6541144"/>
            <a:chOff x="-2455150" y="146499"/>
            <a:chExt cx="14545456" cy="654114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DB5F7D-0835-C146-BC9D-B30515AA8B6A}"/>
                </a:ext>
              </a:extLst>
            </p:cNvPr>
            <p:cNvSpPr/>
            <p:nvPr userDrawn="1"/>
          </p:nvSpPr>
          <p:spPr>
            <a:xfrm>
              <a:off x="11517522" y="146499"/>
              <a:ext cx="503306" cy="5033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0EA71EF-79A8-3646-BBDE-A1B8320FAE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55150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FFAC583-20CC-AD46-AF43-64CD61DC3D58}"/>
                </a:ext>
              </a:extLst>
            </p:cNvPr>
            <p:cNvGrpSpPr/>
            <p:nvPr userDrawn="1"/>
          </p:nvGrpSpPr>
          <p:grpSpPr>
            <a:xfrm rot="10800000">
              <a:off x="8177063" y="6181317"/>
              <a:ext cx="3913243" cy="506326"/>
              <a:chOff x="358720" y="6187719"/>
              <a:chExt cx="3913243" cy="506326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FFC6B5D-55D1-324B-B8E3-F96F62F3AA1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65046" y="6434480"/>
                <a:ext cx="3406917" cy="12802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8AA9893-4A9A-FB4F-BC48-9141DC495FE4}"/>
                  </a:ext>
                </a:extLst>
              </p:cNvPr>
              <p:cNvSpPr/>
              <p:nvPr userDrawn="1"/>
            </p:nvSpPr>
            <p:spPr>
              <a:xfrm rot="16200000">
                <a:off x="358720" y="6187719"/>
                <a:ext cx="506326" cy="506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BBF761E-B3AD-8C4C-B469-DEC8A7F1D9C4}"/>
                  </a:ext>
                </a:extLst>
              </p:cNvPr>
              <p:cNvSpPr/>
              <p:nvPr userDrawn="1"/>
            </p:nvSpPr>
            <p:spPr>
              <a:xfrm>
                <a:off x="781297" y="6357132"/>
                <a:ext cx="167498" cy="1674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0BB7CC1-E08E-854B-AAC6-1DE02C2A331A}"/>
                </a:ext>
              </a:extLst>
            </p:cNvPr>
            <p:cNvSpPr/>
            <p:nvPr userDrawn="1"/>
          </p:nvSpPr>
          <p:spPr>
            <a:xfrm>
              <a:off x="11646396" y="507951"/>
              <a:ext cx="245558" cy="2455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6CED5B-1A65-7F4C-8656-A6983C5E17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793" y="661710"/>
            <a:ext cx="10953750" cy="687492"/>
          </a:xfrm>
        </p:spPr>
        <p:txBody>
          <a:bodyPr>
            <a:noAutofit/>
          </a:bodyPr>
          <a:lstStyle>
            <a:lvl1pPr marL="0" indent="0">
              <a:buNone/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2653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B52AA-B68F-5F48-BD97-85E1AACA7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2026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כותרת 3</a:t>
            </a:r>
            <a:endParaRPr lang="x-non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34C056-24D3-4D4F-B71D-0A6FFF91C4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9183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x-non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0D92DD-D2C5-574D-9D42-6312801F9656}"/>
              </a:ext>
            </a:extLst>
          </p:cNvPr>
          <p:cNvGrpSpPr/>
          <p:nvPr userDrawn="1"/>
        </p:nvGrpSpPr>
        <p:grpSpPr>
          <a:xfrm>
            <a:off x="10820648" y="6288984"/>
            <a:ext cx="10328539" cy="167498"/>
            <a:chOff x="10668248" y="5893696"/>
            <a:chExt cx="10328539" cy="16749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EDDC44-041B-2548-896F-7D3F244033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2C7192-3B93-954D-8551-A0AB54EA33AF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FCFFBE-CA3C-4545-A48D-BF28B4BE9510}"/>
              </a:ext>
            </a:extLst>
          </p:cNvPr>
          <p:cNvGrpSpPr/>
          <p:nvPr userDrawn="1"/>
        </p:nvGrpSpPr>
        <p:grpSpPr>
          <a:xfrm>
            <a:off x="358720" y="67014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CCCA527-9EA3-D945-B442-A5A2AE48F03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5CCE9C-95DF-E348-9022-889DF2969112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C30387-F518-A84F-A9D6-7E7AEC6A166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0D7566E-F057-DA40-B83B-F46A0CA495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2026" y="2208855"/>
            <a:ext cx="3932237" cy="3652195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C0CA59-A86F-8145-9894-676CEF1F6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5847" t="70" b="-72"/>
          <a:stretch/>
        </p:blipFill>
        <p:spPr>
          <a:xfrm>
            <a:off x="11685672" y="0"/>
            <a:ext cx="506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39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 עם טקסט תחת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016000" y="772487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 hasCustomPrompt="1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2 תחתית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71DC45-F5DE-3647-89D7-00EEC394272E}"/>
              </a:ext>
            </a:extLst>
          </p:cNvPr>
          <p:cNvGrpSpPr/>
          <p:nvPr userDrawn="1"/>
        </p:nvGrpSpPr>
        <p:grpSpPr>
          <a:xfrm>
            <a:off x="865046" y="356936"/>
            <a:ext cx="11022154" cy="506326"/>
            <a:chOff x="865046" y="356936"/>
            <a:chExt cx="11022154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51AD8C-F052-0A4D-8544-F35BEF5411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D9106F-7FCF-814E-B547-22DB88E10AD6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B9B5FED-02E7-474D-B6B7-AF695B5A45B0}"/>
              </a:ext>
            </a:extLst>
          </p:cNvPr>
          <p:cNvSpPr/>
          <p:nvPr userDrawn="1"/>
        </p:nvSpPr>
        <p:spPr>
          <a:xfrm rot="10800000">
            <a:off x="11781523" y="489498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722589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7735FA8-E872-6D4B-B736-9D885CF8FF10}"/>
              </a:ext>
            </a:extLst>
          </p:cNvPr>
          <p:cNvSpPr/>
          <p:nvPr userDrawn="1"/>
        </p:nvSpPr>
        <p:spPr>
          <a:xfrm>
            <a:off x="1076345" y="1757556"/>
            <a:ext cx="10039311" cy="3383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40DB9B-9ABC-1E4F-9E76-DE21BB134995}"/>
              </a:ext>
            </a:extLst>
          </p:cNvPr>
          <p:cNvCxnSpPr>
            <a:cxnSpLocks/>
          </p:cNvCxnSpPr>
          <p:nvPr userDrawn="1"/>
        </p:nvCxnSpPr>
        <p:spPr>
          <a:xfrm>
            <a:off x="865046" y="532257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0021A-4563-F644-839C-3313EE112D9E}"/>
              </a:ext>
            </a:extLst>
          </p:cNvPr>
          <p:cNvSpPr/>
          <p:nvPr userDrawn="1"/>
        </p:nvSpPr>
        <p:spPr>
          <a:xfrm rot="16200000">
            <a:off x="358720" y="285496"/>
            <a:ext cx="506326" cy="506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84F002-0837-5347-8BEB-C54BD7228FB1}"/>
              </a:ext>
            </a:extLst>
          </p:cNvPr>
          <p:cNvSpPr/>
          <p:nvPr userDrawn="1"/>
        </p:nvSpPr>
        <p:spPr>
          <a:xfrm>
            <a:off x="781297" y="454909"/>
            <a:ext cx="167498" cy="167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7135" y="1657495"/>
            <a:ext cx="8517731" cy="347606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8000"/>
              </a:lnSpc>
              <a:buNone/>
              <a:defRPr sz="7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 יתחיל בשעה 09:00</a:t>
            </a:r>
            <a:endParaRPr lang="x-none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792994" y="5506727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5893CC5-0B99-AA48-8797-A1AE8B9BB25D}"/>
              </a:ext>
            </a:extLst>
          </p:cNvPr>
          <p:cNvSpPr/>
          <p:nvPr userDrawn="1"/>
        </p:nvSpPr>
        <p:spPr>
          <a:xfrm rot="10800000">
            <a:off x="10905576" y="2286221"/>
            <a:ext cx="420158" cy="4201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B79051-D1F8-DB4C-8CE2-B840C1367395}"/>
              </a:ext>
            </a:extLst>
          </p:cNvPr>
          <p:cNvCxnSpPr>
            <a:cxnSpLocks/>
          </p:cNvCxnSpPr>
          <p:nvPr userDrawn="1"/>
        </p:nvCxnSpPr>
        <p:spPr>
          <a:xfrm>
            <a:off x="408495" y="6252973"/>
            <a:ext cx="281547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418D07-B679-C54B-9CD1-5F261DF50C67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086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FF2F-AD99-8940-B3DB-80EE856E32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r">
              <a:defRPr sz="65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1 של תבנית בסיס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19D81D-1706-9941-B45F-F0F533FFFF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B58097-F302-3649-B2E1-029008F6561C}"/>
              </a:ext>
            </a:extLst>
          </p:cNvPr>
          <p:cNvCxnSpPr>
            <a:cxnSpLocks/>
          </p:cNvCxnSpPr>
          <p:nvPr userDrawn="1"/>
        </p:nvCxnSpPr>
        <p:spPr>
          <a:xfrm>
            <a:off x="-874997" y="6429575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B999AA46-1CB5-874E-9A29-A46F83C4265B}"/>
              </a:ext>
            </a:extLst>
          </p:cNvPr>
          <p:cNvGrpSpPr/>
          <p:nvPr userDrawn="1"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3E848D2-E902-8E48-8E39-E234837A5A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ECEF66-2D66-5B47-8C7C-C84EB3E17317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3E5EA1-0D3D-AF48-B7D6-9CBBB2978A34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C499B5-5ABC-AD4E-8DEE-B3E41AD11667}"/>
              </a:ext>
            </a:extLst>
          </p:cNvPr>
          <p:cNvGrpSpPr/>
          <p:nvPr userDrawn="1"/>
        </p:nvGrpSpPr>
        <p:grpSpPr>
          <a:xfrm>
            <a:off x="7685986" y="6410721"/>
            <a:ext cx="4506014" cy="481337"/>
            <a:chOff x="5231876" y="2677211"/>
            <a:chExt cx="4506014" cy="4813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F7E6D63-6B3C-C547-8E28-4EDC165F5AD7}"/>
                </a:ext>
              </a:extLst>
            </p:cNvPr>
            <p:cNvSpPr/>
            <p:nvPr userDrawn="1"/>
          </p:nvSpPr>
          <p:spPr>
            <a:xfrm>
              <a:off x="5231876" y="2902420"/>
              <a:ext cx="4116884" cy="256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B5C1F07-896D-A04A-BB42-4C33B5448FED}"/>
                </a:ext>
              </a:extLst>
            </p:cNvPr>
            <p:cNvSpPr/>
            <p:nvPr userDrawn="1"/>
          </p:nvSpPr>
          <p:spPr>
            <a:xfrm>
              <a:off x="5937332" y="2677211"/>
              <a:ext cx="3800558" cy="22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12267943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721035" y="901758"/>
            <a:ext cx="10586646" cy="5681719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EE242-3A2B-9B46-87B2-AC191ECB6960}"/>
              </a:ext>
            </a:extLst>
          </p:cNvPr>
          <p:cNvGrpSpPr/>
          <p:nvPr userDrawn="1"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0C7E103-ACCC-DA43-9E9D-6FB906FA4F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E9F80F-CF67-664D-B4F4-0CA7DCACB628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1FEACB6-175B-044B-8C0D-3451E638ABE1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C3CB68-EE0C-7E46-A86B-DBBE43BD0866}"/>
              </a:ext>
            </a:extLst>
          </p:cNvPr>
          <p:cNvGrpSpPr/>
          <p:nvPr userDrawn="1"/>
        </p:nvGrpSpPr>
        <p:grpSpPr>
          <a:xfrm>
            <a:off x="-8156196" y="6042094"/>
            <a:ext cx="10328539" cy="167498"/>
            <a:chOff x="10668248" y="5893696"/>
            <a:chExt cx="10328539" cy="16749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8185FB-96F6-194C-96FC-5664DB14E1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E94E79-9670-0743-916C-74F7BDE1C276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EAD82FA-6CD0-454D-9BDB-225121E5526F}"/>
              </a:ext>
            </a:extLst>
          </p:cNvPr>
          <p:cNvSpPr/>
          <p:nvPr userDrawn="1"/>
        </p:nvSpPr>
        <p:spPr>
          <a:xfrm rot="10800000">
            <a:off x="11513458" y="721339"/>
            <a:ext cx="235719" cy="23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4333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D3F5E7-9570-CB48-AE95-15E23DB4E0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7C3AE3-8A3A-6F4C-BDEA-D0F74E2863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DA0ACC-AD37-394A-BBD5-F3DDF6DC4C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402BFFB-4B13-124B-81F5-2F78B7F80473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E484577-483E-7242-917A-00D38BA8736E}"/>
              </a:ext>
            </a:extLst>
          </p:cNvPr>
          <p:cNvSpPr/>
          <p:nvPr userDrawn="1"/>
        </p:nvSpPr>
        <p:spPr>
          <a:xfrm rot="162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7764D93-0F65-9B4D-B215-60B665F73BD2}"/>
              </a:ext>
            </a:extLst>
          </p:cNvPr>
          <p:cNvCxnSpPr>
            <a:cxnSpLocks/>
          </p:cNvCxnSpPr>
          <p:nvPr userDrawn="1"/>
        </p:nvCxnSpPr>
        <p:spPr>
          <a:xfrm>
            <a:off x="4093266" y="498497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7DBA308-BCDE-054D-8D29-1334C40E70E5}"/>
              </a:ext>
            </a:extLst>
          </p:cNvPr>
          <p:cNvCxnSpPr>
            <a:cxnSpLocks/>
          </p:cNvCxnSpPr>
          <p:nvPr userDrawn="1"/>
        </p:nvCxnSpPr>
        <p:spPr>
          <a:xfrm>
            <a:off x="4093266" y="2035982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CC1E3B8-6F51-6E4F-A503-AD965CF82D0A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69DA8D3-076A-4742-AC7A-9EB5E69C7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361B1A-C9AC-6944-8861-226D06E2FC9C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050E382-46BD-EC4A-9255-342AEA607793}"/>
              </a:ext>
            </a:extLst>
          </p:cNvPr>
          <p:cNvSpPr txBox="1"/>
          <p:nvPr userDrawn="1"/>
        </p:nvSpPr>
        <p:spPr>
          <a:xfrm>
            <a:off x="2210656" y="2447258"/>
            <a:ext cx="7770689" cy="1963485"/>
          </a:xfrm>
          <a:prstGeom prst="rect">
            <a:avLst/>
          </a:prstGeom>
          <a:solidFill>
            <a:schemeClr val="accent1"/>
          </a:solidFill>
        </p:spPr>
        <p:txBody>
          <a:bodyPr wrap="square" lIns="251999" tIns="251999" rIns="251999" bIns="251999" rtlCol="0" anchor="ctr">
            <a:spAutoFit/>
          </a:bodyPr>
          <a:lstStyle/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6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תודה שצפיתם בשידור</a:t>
            </a:r>
          </a:p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הופק עבור משרד החינוך ע״י מטח</a:t>
            </a:r>
            <a:endParaRPr lang="x-none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5824BB1-2435-734E-9266-80D63D1B886A}"/>
              </a:ext>
            </a:extLst>
          </p:cNvPr>
          <p:cNvSpPr/>
          <p:nvPr userDrawn="1"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476D12D-01A7-2349-AE0C-06DFFC8E4DB0}"/>
              </a:ext>
            </a:extLst>
          </p:cNvPr>
          <p:cNvSpPr/>
          <p:nvPr userDrawn="1"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9C6A9FB-5F47-9545-B448-B2E7B3B286C7}"/>
              </a:ext>
            </a:extLst>
          </p:cNvPr>
          <p:cNvSpPr/>
          <p:nvPr userDrawn="1"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92D1B0-6B63-F440-9F8D-BFFEC1F100C2}"/>
              </a:ext>
            </a:extLst>
          </p:cNvPr>
          <p:cNvSpPr txBox="1"/>
          <p:nvPr userDrawn="1"/>
        </p:nvSpPr>
        <p:spPr>
          <a:xfrm>
            <a:off x="3870376" y="6424726"/>
            <a:ext cx="44512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shutterstock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/com</a:t>
            </a:r>
            <a:r>
              <a:rPr lang="he-IL" sz="1500" dirty="0">
                <a:solidFill>
                  <a:schemeClr val="bg1"/>
                </a:solidFill>
                <a:latin typeface="Arial" panose="020B0604020202020204" pitchFamily="34" charset="0"/>
                <a:cs typeface="+mn-cs"/>
              </a:rPr>
              <a:t> איורים: </a:t>
            </a:r>
            <a:endParaRPr lang="x-none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939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2E4A538-4F3E-F64C-9A27-B17595D3EC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27172820-2592-F844-962E-B7622499629C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C06441-95B9-0742-ADAD-6775071AAF2F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26655C-3CE5-C044-BE72-10DD68A23C9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B632D79-E751-0D4D-B6CD-4B8B1AD073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763B464-1237-A348-9193-961771EAE3CA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DC01593-63DE-304C-8644-C1E7B54F6003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8511632-504F-D34E-99DD-590976B81E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77600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5000"/>
              </a:lnSpc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8D758A6-ADAA-3C4B-BE73-77E62B36AA06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21BCB78-6EA9-EA49-A148-510318E93A2D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35DAE40-5EC9-C549-9045-80058A5F7020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506E076-5D5A-C74C-B372-7A4154F417C5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245E28D-F02E-8440-8D16-26A1C54AA2EE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F8425CF9-C181-8048-9710-1776C265DF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בשעה 09:00</a:t>
            </a:r>
            <a:endParaRPr lang="x-none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11C2775-6CE2-CB46-B1F6-A1DA25636EF9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99DAA0B-945E-B649-96B6-F1B28A931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7C9FCFD-707E-4746-B11A-AD11D0F6597A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4621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accent2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</p:grpSp>
    </p:spTree>
    <p:extLst>
      <p:ext uri="{BB962C8B-B14F-4D97-AF65-F5344CB8AC3E}">
        <p14:creationId xmlns:p14="http://schemas.microsoft.com/office/powerpoint/2010/main" val="2642282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מה להביא לשיעור?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2206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57313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33938" y="1825625"/>
            <a:ext cx="5085862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67938" y="1825625"/>
            <a:ext cx="5085862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503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המשך תרגול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3225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פתרון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5046" y="1825625"/>
            <a:ext cx="5154754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60122" y="1825625"/>
            <a:ext cx="5093677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654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C84C288-45B9-0C4B-BC23-61FEF6C6178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DECF7E4-AA12-DD4F-8FBA-6942B07B66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824D68-292F-0740-864D-187885A3663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FF00F0-B1E8-5F4E-A07B-F1B92F9D38A6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72B4A16-607D-6547-9FD5-D3C9EE1A52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7E3700-96F7-8449-BFE9-3638DA8376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61" b="71253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A8A744E-77D6-CD40-B413-54A26D5A1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05C46E-F358-4B4C-A5AF-C1EE892CDA45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67496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C25B-25BC-3D44-BF1A-D4FCCE68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 rtl="1">
              <a:spcBef>
                <a:spcPts val="800"/>
              </a:spcBef>
              <a:spcAft>
                <a:spcPts val="0"/>
              </a:spcAft>
            </a:pPr>
            <a:r>
              <a:rPr lang="he-IL" sz="4400" b="1">
                <a:solidFill>
                  <a:schemeClr val="dk1"/>
                </a:solidFill>
                <a:latin typeface="Alef"/>
                <a:ea typeface="Alef"/>
                <a:sym typeface="Alef"/>
              </a:rPr>
              <a:t>לפניכם מהלך השיעור הכולל (45 דקות סה"כ):</a:t>
            </a:r>
            <a:endParaRPr lang="he-IL" sz="4000" b="1" dirty="0">
              <a:solidFill>
                <a:schemeClr val="dk1"/>
              </a:solidFill>
              <a:latin typeface="Alef"/>
              <a:ea typeface="Alef"/>
              <a:sym typeface="Alef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4985F-A51E-924E-9310-276896888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הצגת נושא השיעור ומה נעשה היום (דקה)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פעילות פתיחה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חיבור לידע קודם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שלב הלמידה (עד 20 דק')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הקניה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תרגול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פתרון התרגול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ניתן לחזור על הרצף פעם- פעמיים במסגרת ה- 20 דק'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סיכום וסוף צילום (עד 5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משימה עצמאית בנושא השיעור (15 דק')</a:t>
            </a:r>
          </a:p>
        </p:txBody>
      </p:sp>
    </p:spTree>
    <p:extLst>
      <p:ext uri="{BB962C8B-B14F-4D97-AF65-F5344CB8AC3E}">
        <p14:creationId xmlns:p14="http://schemas.microsoft.com/office/powerpoint/2010/main" val="314006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2" r:id="rId2"/>
    <p:sldLayoutId id="2147483650" r:id="rId3"/>
    <p:sldLayoutId id="2147483653" r:id="rId4"/>
    <p:sldLayoutId id="2147483666" r:id="rId5"/>
    <p:sldLayoutId id="2147483652" r:id="rId6"/>
    <p:sldLayoutId id="2147483667" r:id="rId7"/>
    <p:sldLayoutId id="2147483669" r:id="rId8"/>
    <p:sldLayoutId id="2147483670" r:id="rId9"/>
    <p:sldLayoutId id="2147483671" r:id="rId10"/>
    <p:sldLayoutId id="2147483668" r:id="rId11"/>
    <p:sldLayoutId id="2147483665" r:id="rId12"/>
    <p:sldLayoutId id="2147483657" r:id="rId13"/>
    <p:sldLayoutId id="2147483664" r:id="rId14"/>
    <p:sldLayoutId id="2147483661" r:id="rId15"/>
    <p:sldLayoutId id="2147483649" r:id="rId16"/>
    <p:sldLayoutId id="2147483663" r:id="rId17"/>
    <p:sldLayoutId id="2147483673" r:id="rId18"/>
  </p:sldLayoutIdLst>
  <p:txStyles>
    <p:titleStyle>
      <a:lvl1pPr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None/>
        <a:defRPr sz="44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1pPr>
    </p:titleStyle>
    <p:bodyStyle>
      <a:lvl1pPr marL="0" indent="0"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Font typeface="+mj-lt"/>
        <a:buNone/>
        <a:defRPr sz="2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800100" indent="-342900" algn="r" defTabSz="914400" rtl="1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 userDrawn="1">
          <p15:clr>
            <a:srgbClr val="F26B43"/>
          </p15:clr>
        </p15:guide>
        <p15:guide id="2" orient="horz" pos="75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orryta.co.il/shabat-blog/%D7%97%D7%95%D7%98%D7%99%D7%9D-%D7%95%D7%A7%D7%A9%D7%A8%D7%99%D7%9D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orryta.co.il/shabat-blog/%D7%97%D7%95%D7%98%D7%99%D7%9D-%D7%95%D7%A7%D7%A9%D7%A8%D7%99%D7%9D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school.kotar.cet.ac.il/KotarApp/Viewer.aspx?nBookID=103033297#157.5443.6.default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school.kotar.cet.ac.il/KotarApp/Viewer.aspx?nBookID=103033297#157.5443.6.defaul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ol.kotar.cet.ac.il/KotarApp/Viewer.aspx?nBookID=103033297#157.5443.6.default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ol.kotar.cet.ac.il/KotarApp/Viewer.aspx?nBookID=103033297#157.5443.6.default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ol.kotar.cet.ac.il/KotarApp/Viewer.aspx?nBookID=103033297#157.5443.6.default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school.kotar.cet.ac.il/KotarApp/Viewer.aspx?nBookID=103033297#157.5443.6.default" TargetMode="Externa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8353E3-2652-3F44-939F-0BCFCA29D2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he-IL" dirty="0"/>
              <a:t>שיעור עברית לכיתות ה-ו</a:t>
            </a:r>
            <a:endParaRPr lang="x-none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2ECD639-8970-3D4B-AC28-B74B56B940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30833" y="4419771"/>
            <a:ext cx="5147207" cy="649357"/>
          </a:xfrm>
        </p:spPr>
        <p:txBody>
          <a:bodyPr/>
          <a:lstStyle/>
          <a:p>
            <a:pPr algn="r"/>
            <a:r>
              <a:rPr lang="he-IL" dirty="0"/>
              <a:t>נושא השיעור:  "חוט" חיה שנהב </a:t>
            </a:r>
            <a:endParaRPr lang="x-none" dirty="0"/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F813B7AB-6F21-3441-8779-6DAF0C6E3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894709">
            <a:off x="3733675" y="632278"/>
            <a:ext cx="658648" cy="2212383"/>
          </a:xfrm>
          <a:prstGeom prst="rect">
            <a:avLst/>
          </a:prstGeom>
        </p:spPr>
      </p:pic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E2ECD639-8970-3D4B-AC28-B74B56B9409F}"/>
              </a:ext>
            </a:extLst>
          </p:cNvPr>
          <p:cNvSpPr txBox="1">
            <a:spLocks/>
          </p:cNvSpPr>
          <p:nvPr/>
        </p:nvSpPr>
        <p:spPr>
          <a:xfrm>
            <a:off x="-1775012" y="5069128"/>
            <a:ext cx="10815144" cy="1363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e-IL" dirty="0"/>
              <a:t>עם המורה: עידית אזולאי</a:t>
            </a:r>
          </a:p>
          <a:p>
            <a:pPr algn="r"/>
            <a:r>
              <a:rPr lang="he-IL" dirty="0"/>
              <a:t>פיתוח </a:t>
            </a:r>
            <a:r>
              <a:rPr lang="he-IL" dirty="0" smtClean="0"/>
              <a:t>השיעור: </a:t>
            </a:r>
            <a:r>
              <a:rPr lang="he-IL" dirty="0"/>
              <a:t>ליאת אלקובי, חני קרמר, שרון גלעד</a:t>
            </a:r>
          </a:p>
          <a:p>
            <a:pPr algn="r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7795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A75246A-01AE-469A-9650-CD3FDAC24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מילונים שונים 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629C46A9-799C-4785-8E06-BCAEE26C62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026" name="Picture 2" descr="מילון הצירופים - רוביק רוזנטל">
            <a:extLst>
              <a:ext uri="{FF2B5EF4-FFF2-40B4-BE49-F238E27FC236}">
                <a16:creationId xmlns:a16="http://schemas.microsoft.com/office/drawing/2014/main" id="{A0898AD7-AF23-4F01-B88F-D1BA4F488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113" y="2286331"/>
            <a:ext cx="2872477" cy="428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מילה במילה / אוצר המילים הנרדפות ניגודים ושדות סמנטיים / איתן אבניאון ...">
            <a:extLst>
              <a:ext uri="{FF2B5EF4-FFF2-40B4-BE49-F238E27FC236}">
                <a16:creationId xmlns:a16="http://schemas.microsoft.com/office/drawing/2014/main" id="{3C892734-8AFE-4171-BC1F-E93D5E5CA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847" y="2306109"/>
            <a:ext cx="3008287" cy="426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מילון ספיר / מילון עברי עברי מרוכז בשיטת ההווה / איתן אבניאון - האחים גרין">
            <a:extLst>
              <a:ext uri="{FF2B5EF4-FFF2-40B4-BE49-F238E27FC236}">
                <a16:creationId xmlns:a16="http://schemas.microsoft.com/office/drawing/2014/main" id="{95A506D7-226B-464D-924E-0735DB330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581" y="2286331"/>
            <a:ext cx="3008287" cy="426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61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646826B-E7AD-45A2-9F32-2C4204200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/>
              <a:t>חוט המחשבה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B4F52A62-DEC2-4CF5-B700-0D2525265B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62" r="3430"/>
          <a:stretch/>
        </p:blipFill>
        <p:spPr>
          <a:xfrm>
            <a:off x="276491" y="2229974"/>
            <a:ext cx="4693920" cy="2983623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2443633B-E8AC-48ED-8ECC-618E0B77B837}"/>
              </a:ext>
            </a:extLst>
          </p:cNvPr>
          <p:cNvSpPr txBox="1"/>
          <p:nvPr/>
        </p:nvSpPr>
        <p:spPr>
          <a:xfrm>
            <a:off x="5630779" y="2971958"/>
            <a:ext cx="6044097" cy="26571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he-IL" sz="3200" b="1" dirty="0">
                <a:solidFill>
                  <a:schemeClr val="tx1">
                    <a:lumMod val="50000"/>
                  </a:schemeClr>
                </a:solidFill>
              </a:rPr>
              <a:t>קטע את חוט המחשבה</a:t>
            </a:r>
          </a:p>
          <a:p>
            <a:pPr algn="r">
              <a:lnSpc>
                <a:spcPct val="150000"/>
              </a:lnSpc>
            </a:pPr>
            <a:r>
              <a:rPr lang="he-IL" sz="2800" b="1" dirty="0">
                <a:solidFill>
                  <a:schemeClr val="tx1">
                    <a:lumMod val="50000"/>
                  </a:schemeClr>
                </a:solidFill>
              </a:rPr>
              <a:t>הפריע לזולתו בתהליך של הרהור ועיון.</a:t>
            </a:r>
          </a:p>
          <a:p>
            <a:pPr algn="r">
              <a:lnSpc>
                <a:spcPct val="150000"/>
              </a:lnSpc>
            </a:pPr>
            <a:r>
              <a:rPr lang="he-IL" sz="2800" b="1" dirty="0">
                <a:solidFill>
                  <a:schemeClr val="tx1">
                    <a:lumMod val="50000"/>
                  </a:schemeClr>
                </a:solidFill>
              </a:rPr>
              <a:t>בערבית: קַטַע חַבֶּל </a:t>
            </a:r>
            <a:r>
              <a:rPr lang="he-IL" sz="2800" b="1" dirty="0" err="1">
                <a:solidFill>
                  <a:schemeClr val="tx1">
                    <a:lumMod val="50000"/>
                  </a:schemeClr>
                </a:solidFill>
              </a:rPr>
              <a:t>אַפְכָּארו</a:t>
            </a:r>
            <a:r>
              <a:rPr lang="he-IL" sz="2800" b="1" dirty="0">
                <a:solidFill>
                  <a:schemeClr val="tx1">
                    <a:lumMod val="50000"/>
                  </a:schemeClr>
                </a:solidFill>
              </a:rPr>
              <a:t>ּ</a:t>
            </a:r>
          </a:p>
          <a:p>
            <a:pPr>
              <a:lnSpc>
                <a:spcPct val="150000"/>
              </a:lnSpc>
            </a:pPr>
            <a:endParaRPr lang="he-IL" b="1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he-IL" b="1" dirty="0">
                <a:solidFill>
                  <a:schemeClr val="tx1">
                    <a:lumMod val="50000"/>
                  </a:schemeClr>
                </a:solidFill>
              </a:rPr>
              <a:t>מתוך מילון הצירופים, </a:t>
            </a:r>
            <a:r>
              <a:rPr lang="he-IL" b="1" dirty="0" err="1">
                <a:solidFill>
                  <a:schemeClr val="tx1">
                    <a:lumMod val="50000"/>
                  </a:schemeClr>
                </a:solidFill>
              </a:rPr>
              <a:t>רוביק</a:t>
            </a:r>
            <a:r>
              <a:rPr lang="he-IL" b="1" dirty="0">
                <a:solidFill>
                  <a:schemeClr val="tx1">
                    <a:lumMod val="50000"/>
                  </a:schemeClr>
                </a:solidFill>
              </a:rPr>
              <a:t> רוזנטל</a:t>
            </a:r>
          </a:p>
        </p:txBody>
      </p:sp>
    </p:spTree>
    <p:extLst>
      <p:ext uri="{BB962C8B-B14F-4D97-AF65-F5344CB8AC3E}">
        <p14:creationId xmlns:p14="http://schemas.microsoft.com/office/powerpoint/2010/main" val="313593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646826B-E7AD-45A2-9F32-2C4204200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b="1" dirty="0"/>
              <a:t>קצה חוט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FB5E79F3-3CC6-42FB-9CDA-902D3E93A1A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885" y="2799631"/>
            <a:ext cx="3787626" cy="2229569"/>
          </a:xfrm>
          <a:prstGeom prst="rect">
            <a:avLst/>
          </a:prstGeom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083755A2-D191-42EC-A665-D00FB813D5A9}"/>
              </a:ext>
            </a:extLst>
          </p:cNvPr>
          <p:cNvSpPr/>
          <p:nvPr/>
        </p:nvSpPr>
        <p:spPr>
          <a:xfrm>
            <a:off x="4565426" y="1612401"/>
            <a:ext cx="7172689" cy="45824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 rtl="1">
              <a:lnSpc>
                <a:spcPct val="150000"/>
              </a:lnSpc>
              <a:defRPr/>
            </a:pPr>
            <a:r>
              <a:rPr lang="he-IL" sz="2400" b="1" dirty="0">
                <a:solidFill>
                  <a:schemeClr val="tx1">
                    <a:lumMod val="50000"/>
                  </a:schemeClr>
                </a:solidFill>
              </a:rPr>
              <a:t>קצה חוט</a:t>
            </a:r>
          </a:p>
          <a:p>
            <a:pPr lvl="0" algn="r" rtl="1">
              <a:lnSpc>
                <a:spcPct val="150000"/>
              </a:lnSpc>
              <a:defRPr/>
            </a:pPr>
            <a:r>
              <a:rPr lang="he-IL" sz="2000" b="1" dirty="0">
                <a:solidFill>
                  <a:schemeClr val="tx1">
                    <a:lumMod val="50000"/>
                  </a:schemeClr>
                </a:solidFill>
              </a:rPr>
              <a:t>רמז לפתרון בעיה סבוכה. </a:t>
            </a:r>
          </a:p>
          <a:p>
            <a:pPr lvl="0" algn="r" rtl="1">
              <a:lnSpc>
                <a:spcPct val="150000"/>
              </a:lnSpc>
              <a:defRPr/>
            </a:pPr>
            <a:r>
              <a:rPr lang="he-IL" sz="2000" b="1" dirty="0">
                <a:solidFill>
                  <a:schemeClr val="tx1">
                    <a:lumMod val="50000"/>
                  </a:schemeClr>
                </a:solidFill>
              </a:rPr>
              <a:t>צירוף זה נקשר לסיפור המיתולוגי של  אריאדנה, בתו של מינוס, מלך כרתים, התאהבה בתסאוס והציעה לו תחבולה איך למצוא את הדרך החוצה מהמבוך ובתמורה ביקשה שייקח אותה איתו לאתונה. </a:t>
            </a:r>
          </a:p>
          <a:p>
            <a:pPr lvl="0" algn="r" rtl="1">
              <a:lnSpc>
                <a:spcPct val="150000"/>
              </a:lnSpc>
              <a:defRPr/>
            </a:pPr>
            <a:r>
              <a:rPr lang="he-IL" sz="2000" b="1" dirty="0" err="1">
                <a:solidFill>
                  <a:schemeClr val="tx1">
                    <a:lumMod val="50000"/>
                  </a:schemeClr>
                </a:solidFill>
              </a:rPr>
              <a:t>תסאוס</a:t>
            </a:r>
            <a:r>
              <a:rPr lang="he-IL" sz="2000" b="1" dirty="0">
                <a:solidFill>
                  <a:schemeClr val="tx1">
                    <a:lumMod val="50000"/>
                  </a:schemeClr>
                </a:solidFill>
              </a:rPr>
              <a:t> כמובן הסכים ואריאדנה נתנה לו פקעת חוטים, כדי שיקשור את הקצה לדלת המבוך ישחרר חוט מתוך הפקעת במהלך כניסתו לתוך המבוך. בסיום משימתו גלגל </a:t>
            </a:r>
            <a:r>
              <a:rPr lang="he-IL" sz="2000" b="1" dirty="0" err="1">
                <a:solidFill>
                  <a:schemeClr val="tx1">
                    <a:lumMod val="50000"/>
                  </a:schemeClr>
                </a:solidFill>
              </a:rPr>
              <a:t>תסאוס</a:t>
            </a:r>
            <a:r>
              <a:rPr lang="he-IL" sz="2000" b="1" dirty="0">
                <a:solidFill>
                  <a:schemeClr val="tx1">
                    <a:lumMod val="50000"/>
                  </a:schemeClr>
                </a:solidFill>
              </a:rPr>
              <a:t> את החוט בחזרה וכך מצא את דרכו אל פתח המבוך.</a:t>
            </a:r>
          </a:p>
          <a:p>
            <a:pPr rtl="1">
              <a:lnSpc>
                <a:spcPct val="150000"/>
              </a:lnSpc>
              <a:defRPr/>
            </a:pPr>
            <a:r>
              <a:rPr lang="he-IL" sz="1400" b="1" dirty="0">
                <a:solidFill>
                  <a:schemeClr val="tx1">
                    <a:lumMod val="50000"/>
                  </a:schemeClr>
                </a:solidFill>
              </a:rPr>
              <a:t>מתוך מילון הצירופים, </a:t>
            </a:r>
            <a:r>
              <a:rPr lang="he-IL" sz="1400" b="1" dirty="0" err="1">
                <a:solidFill>
                  <a:schemeClr val="tx1">
                    <a:lumMod val="50000"/>
                  </a:schemeClr>
                </a:solidFill>
              </a:rPr>
              <a:t>רוביק</a:t>
            </a:r>
            <a:r>
              <a:rPr lang="he-IL" sz="1400" b="1" dirty="0">
                <a:solidFill>
                  <a:schemeClr val="tx1">
                    <a:lumMod val="50000"/>
                  </a:schemeClr>
                </a:solidFill>
              </a:rPr>
              <a:t> רוזנטל</a:t>
            </a:r>
          </a:p>
        </p:txBody>
      </p:sp>
    </p:spTree>
    <p:extLst>
      <p:ext uri="{BB962C8B-B14F-4D97-AF65-F5344CB8AC3E}">
        <p14:creationId xmlns:p14="http://schemas.microsoft.com/office/powerpoint/2010/main" val="135199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יוצאים למשימה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651B0E68-8EA7-495C-991E-EDD822344881}"/>
              </a:ext>
            </a:extLst>
          </p:cNvPr>
          <p:cNvSpPr txBox="1">
            <a:spLocks/>
          </p:cNvSpPr>
          <p:nvPr/>
        </p:nvSpPr>
        <p:spPr>
          <a:xfrm>
            <a:off x="577516" y="636621"/>
            <a:ext cx="11069052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defRPr sz="4400" b="0" i="0" kern="120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b="1" dirty="0"/>
              <a:t>"חוט" כיצירה אומנותית</a:t>
            </a:r>
            <a:endParaRPr lang="x-none" b="1" dirty="0"/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2676CD0E-62F0-44AB-97C7-89F20B5EAF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" t="13598" r="1893"/>
          <a:stretch/>
        </p:blipFill>
        <p:spPr>
          <a:xfrm>
            <a:off x="4226087" y="1758156"/>
            <a:ext cx="7711799" cy="5503018"/>
          </a:xfrm>
          <a:prstGeom prst="rect">
            <a:avLst/>
          </a:prstGeom>
        </p:spPr>
      </p:pic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D2213A9C-B9AF-4C48-B618-2A06A811E3CF}"/>
              </a:ext>
            </a:extLst>
          </p:cNvPr>
          <p:cNvSpPr txBox="1"/>
          <p:nvPr/>
        </p:nvSpPr>
        <p:spPr>
          <a:xfrm>
            <a:off x="340115" y="5805880"/>
            <a:ext cx="442917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מתוך ירחון  עיניים, בנושא: חוטים  </a:t>
            </a:r>
          </a:p>
          <a:p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383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יוצאים למשימה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651B0E68-8EA7-495C-991E-EDD822344881}"/>
              </a:ext>
            </a:extLst>
          </p:cNvPr>
          <p:cNvSpPr txBox="1">
            <a:spLocks/>
          </p:cNvSpPr>
          <p:nvPr/>
        </p:nvSpPr>
        <p:spPr>
          <a:xfrm>
            <a:off x="577516" y="636621"/>
            <a:ext cx="11069052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defRPr sz="4400" b="0" i="0" kern="120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"חוט" כיצירה אומנותית</a:t>
            </a:r>
            <a:endParaRPr lang="x-none" dirty="0"/>
          </a:p>
        </p:txBody>
      </p:sp>
      <p:sp>
        <p:nvSpPr>
          <p:cNvPr id="11" name="מציין מיקום טקסט 2">
            <a:extLst>
              <a:ext uri="{FF2B5EF4-FFF2-40B4-BE49-F238E27FC236}">
                <a16:creationId xmlns:a16="http://schemas.microsoft.com/office/drawing/2014/main" id="{3CC5DB4B-7E0E-458E-9CC1-8A8AFD3F279E}"/>
              </a:ext>
            </a:extLst>
          </p:cNvPr>
          <p:cNvSpPr txBox="1">
            <a:spLocks/>
          </p:cNvSpPr>
          <p:nvPr/>
        </p:nvSpPr>
        <p:spPr>
          <a:xfrm>
            <a:off x="254114" y="2050947"/>
            <a:ext cx="3549102" cy="16885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sz="3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200" b="1" dirty="0"/>
              <a:t>התבוננו באיור</a:t>
            </a:r>
          </a:p>
          <a:p>
            <a:pPr algn="r"/>
            <a:r>
              <a:rPr lang="he-IL" sz="3200" b="1" dirty="0"/>
              <a:t>מה מסמל "החוט"?</a:t>
            </a:r>
          </a:p>
          <a:p>
            <a:pPr algn="r"/>
            <a:r>
              <a:rPr lang="he-IL" sz="3200" b="1" dirty="0"/>
              <a:t>איך האיור קשור לשיר? </a:t>
            </a:r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2676CD0E-62F0-44AB-97C7-89F20B5EAF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" t="13598" r="1893"/>
          <a:stretch/>
        </p:blipFill>
        <p:spPr>
          <a:xfrm>
            <a:off x="4226087" y="1614275"/>
            <a:ext cx="7711799" cy="5503018"/>
          </a:xfrm>
          <a:prstGeom prst="rect">
            <a:avLst/>
          </a:prstGeom>
        </p:spPr>
      </p:pic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D2213A9C-B9AF-4C48-B618-2A06A811E3CF}"/>
              </a:ext>
            </a:extLst>
          </p:cNvPr>
          <p:cNvSpPr txBox="1"/>
          <p:nvPr/>
        </p:nvSpPr>
        <p:spPr>
          <a:xfrm>
            <a:off x="206219" y="5779375"/>
            <a:ext cx="442917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מתוך ירחון  עיניים, בנושא: חוטים  </a:t>
            </a:r>
          </a:p>
          <a:p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392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יוצאים למשימה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651B0E68-8EA7-495C-991E-EDD822344881}"/>
              </a:ext>
            </a:extLst>
          </p:cNvPr>
          <p:cNvSpPr txBox="1">
            <a:spLocks/>
          </p:cNvSpPr>
          <p:nvPr/>
        </p:nvSpPr>
        <p:spPr>
          <a:xfrm>
            <a:off x="577516" y="636621"/>
            <a:ext cx="11069052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defRPr sz="4400" b="0" i="0" kern="120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b="1" dirty="0"/>
              <a:t>להטביע חותם</a:t>
            </a:r>
            <a:endParaRPr lang="x-none" b="1" dirty="0"/>
          </a:p>
        </p:txBody>
      </p:sp>
      <p:sp>
        <p:nvSpPr>
          <p:cNvPr id="11" name="מציין מיקום טקסט 2">
            <a:extLst>
              <a:ext uri="{FF2B5EF4-FFF2-40B4-BE49-F238E27FC236}">
                <a16:creationId xmlns:a16="http://schemas.microsoft.com/office/drawing/2014/main" id="{3CC5DB4B-7E0E-458E-9CC1-8A8AFD3F279E}"/>
              </a:ext>
            </a:extLst>
          </p:cNvPr>
          <p:cNvSpPr txBox="1">
            <a:spLocks/>
          </p:cNvSpPr>
          <p:nvPr/>
        </p:nvSpPr>
        <p:spPr>
          <a:xfrm>
            <a:off x="8725545" y="1833068"/>
            <a:ext cx="3111965" cy="24221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sz="3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e-IL" sz="2800" b="1" dirty="0"/>
          </a:p>
          <a:p>
            <a:r>
              <a:rPr lang="he-IL" b="1" dirty="0"/>
              <a:t>"להטביע חותם" להשפיע..</a:t>
            </a:r>
          </a:p>
          <a:p>
            <a:r>
              <a:rPr lang="he-IL" b="1" dirty="0"/>
              <a:t>ליצור שינוי..</a:t>
            </a:r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2676CD0E-62F0-44AB-97C7-89F20B5EAF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" t="13598" r="1893"/>
          <a:stretch/>
        </p:blipFill>
        <p:spPr>
          <a:xfrm>
            <a:off x="3957730" y="1758156"/>
            <a:ext cx="5679799" cy="4053015"/>
          </a:xfrm>
          <a:prstGeom prst="rect">
            <a:avLst/>
          </a:prstGeom>
        </p:spPr>
      </p:pic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D2213A9C-B9AF-4C48-B618-2A06A811E3CF}"/>
              </a:ext>
            </a:extLst>
          </p:cNvPr>
          <p:cNvSpPr txBox="1"/>
          <p:nvPr/>
        </p:nvSpPr>
        <p:spPr>
          <a:xfrm>
            <a:off x="4126618" y="5753902"/>
            <a:ext cx="442917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מתוך מגזין עיניים, בנושא: חוטים  </a:t>
            </a:r>
          </a:p>
          <a:p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0453564D-EC1D-451F-9C63-E35A95C212F7}"/>
              </a:ext>
            </a:extLst>
          </p:cNvPr>
          <p:cNvSpPr txBox="1"/>
          <p:nvPr/>
        </p:nvSpPr>
        <p:spPr>
          <a:xfrm>
            <a:off x="254114" y="2951946"/>
            <a:ext cx="3363732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he-IL" sz="2800" b="1" dirty="0"/>
              <a:t>מה כל אחד מאיתנו,  היה מסמן אחריו? </a:t>
            </a:r>
          </a:p>
        </p:txBody>
      </p:sp>
    </p:spTree>
    <p:extLst>
      <p:ext uri="{BB962C8B-B14F-4D97-AF65-F5344CB8AC3E}">
        <p14:creationId xmlns:p14="http://schemas.microsoft.com/office/powerpoint/2010/main" val="225462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9473329-59F2-445E-ABF2-737AEDC72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x-none" b="1" dirty="0"/>
              <a:t/>
            </a:r>
            <a:br>
              <a:rPr lang="x-none" b="1" dirty="0"/>
            </a:br>
            <a:r>
              <a:rPr lang="he-IL" b="1" dirty="0"/>
              <a:t>"חוט" כיצירה אומנותית - חוטים וקשרים 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BEFD1449-3140-4F04-91A2-D03A6115C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610" y="1696934"/>
            <a:ext cx="5997254" cy="4497940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435A6BF9-1360-4202-BBA2-5177EA841575}"/>
              </a:ext>
            </a:extLst>
          </p:cNvPr>
          <p:cNvSpPr/>
          <p:nvPr/>
        </p:nvSpPr>
        <p:spPr>
          <a:xfrm>
            <a:off x="4436980" y="6324016"/>
            <a:ext cx="7082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>
                <a:hlinkClick r:id="rId4"/>
              </a:rPr>
              <a:t>אוריתא - מיצג "חוטים וקשרים" של האומנית עדנה אוחנה, מתוך מוזיאון ישראל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43633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9473329-59F2-445E-ABF2-737AEDC72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x-none" b="1" dirty="0"/>
              <a:t/>
            </a:r>
            <a:br>
              <a:rPr lang="x-none" b="1" dirty="0"/>
            </a:br>
            <a:r>
              <a:rPr lang="he-IL" b="1" dirty="0"/>
              <a:t>"חוט" כיצירה אומנותית - חוטים וקשרים 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BEFD1449-3140-4F04-91A2-D03A6115C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7094" y="1720997"/>
            <a:ext cx="3810769" cy="2858076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88C0CFC3-FB37-400F-ADBB-AF2ABC8F84F3}"/>
              </a:ext>
            </a:extLst>
          </p:cNvPr>
          <p:cNvSpPr/>
          <p:nvPr/>
        </p:nvSpPr>
        <p:spPr>
          <a:xfrm>
            <a:off x="7512715" y="4916944"/>
            <a:ext cx="43351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dirty="0">
                <a:hlinkClick r:id="rId4"/>
              </a:rPr>
              <a:t>אוריתא - מיצג "חוטים וקשרים" של האומנית עדנה אוחנה, מתוך מוזיאון ישראל </a:t>
            </a:r>
            <a:endParaRPr lang="he-IL" dirty="0"/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2814B70E-B3E1-421C-984C-33A2CEBFCD0E}"/>
              </a:ext>
            </a:extLst>
          </p:cNvPr>
          <p:cNvSpPr txBox="1"/>
          <p:nvPr/>
        </p:nvSpPr>
        <p:spPr>
          <a:xfrm>
            <a:off x="1084974" y="1962433"/>
            <a:ext cx="6136616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he-IL" sz="3200" dirty="0">
                <a:solidFill>
                  <a:schemeClr val="tx1">
                    <a:lumMod val="50000"/>
                  </a:schemeClr>
                </a:solidFill>
              </a:rPr>
              <a:t>קוּר - חוּט דקיק שהעכּביש מפריש כּדֵי ליצור רֶשת ללכידת חרקים</a:t>
            </a: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819A7ECC-B298-4299-9867-3D26887514A7}"/>
              </a:ext>
            </a:extLst>
          </p:cNvPr>
          <p:cNvSpPr/>
          <p:nvPr/>
        </p:nvSpPr>
        <p:spPr>
          <a:xfrm>
            <a:off x="1084974" y="3512528"/>
            <a:ext cx="6136616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he-IL" sz="3200" dirty="0">
                <a:solidFill>
                  <a:schemeClr val="tx1">
                    <a:lumMod val="50000"/>
                  </a:schemeClr>
                </a:solidFill>
              </a:rPr>
              <a:t>כֶּבֶל - חֶבֶל שזור חוטי מתכת המוליך זרם חשמל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626F6D2D-415A-4CFA-97CA-21056261CF17}"/>
              </a:ext>
            </a:extLst>
          </p:cNvPr>
          <p:cNvSpPr/>
          <p:nvPr/>
        </p:nvSpPr>
        <p:spPr>
          <a:xfrm>
            <a:off x="1084974" y="4916944"/>
            <a:ext cx="6136616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he-IL" sz="3200" dirty="0">
                <a:solidFill>
                  <a:srgbClr val="000000"/>
                </a:solidFill>
                <a:latin typeface="Alef"/>
              </a:rPr>
              <a:t>נִים - צינור דם דקיק המחַבּר עורֵק לווריד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198856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4CBC4C7-B31B-47C8-9753-5ABC2F653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590" y="602166"/>
            <a:ext cx="8280000" cy="720000"/>
          </a:xfrm>
        </p:spPr>
        <p:txBody>
          <a:bodyPr/>
          <a:lstStyle/>
          <a:p>
            <a:r>
              <a:rPr lang="he-IL" dirty="0"/>
              <a:t>השיר "חוט"</a:t>
            </a:r>
            <a:r>
              <a:rPr lang="en-US" dirty="0"/>
              <a:t>;</a:t>
            </a:r>
            <a:r>
              <a:rPr lang="he-IL" dirty="0"/>
              <a:t> מאת חיה שנהב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F4EC200C-988E-4084-8891-F4362B0776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14" t="12447" r="15593" b="5542"/>
          <a:stretch/>
        </p:blipFill>
        <p:spPr>
          <a:xfrm>
            <a:off x="4408459" y="1322166"/>
            <a:ext cx="3139952" cy="5504800"/>
          </a:xfrm>
          <a:prstGeom prst="rect">
            <a:avLst/>
          </a:prstGeom>
        </p:spPr>
      </p:pic>
      <p:sp>
        <p:nvSpPr>
          <p:cNvPr id="8" name="תיבת טקסט 7">
            <a:hlinkClick r:id="rId4"/>
            <a:extLst>
              <a:ext uri="{FF2B5EF4-FFF2-40B4-BE49-F238E27FC236}">
                <a16:creationId xmlns:a16="http://schemas.microsoft.com/office/drawing/2014/main" id="{71B84997-14D1-4CFE-921A-B70C65EABB44}"/>
              </a:ext>
            </a:extLst>
          </p:cNvPr>
          <p:cNvSpPr txBox="1"/>
          <p:nvPr/>
        </p:nvSpPr>
        <p:spPr>
          <a:xfrm>
            <a:off x="8314763" y="6255834"/>
            <a:ext cx="7754474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dirty="0">
                <a:latin typeface="Gisha" panose="020B0502040204020203" pitchFamily="34" charset="-79"/>
                <a:cs typeface="Gisha" panose="020B0502040204020203" pitchFamily="34" charset="-79"/>
              </a:rPr>
              <a:t>מתוך מילה טובה מאוד, שכבה ו' עמ' 156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0888CC29-89D1-41F6-BDCF-2E5E2166417E}"/>
              </a:ext>
            </a:extLst>
          </p:cNvPr>
          <p:cNvSpPr/>
          <p:nvPr/>
        </p:nvSpPr>
        <p:spPr>
          <a:xfrm>
            <a:off x="5245647" y="1309076"/>
            <a:ext cx="2420329" cy="1124158"/>
          </a:xfrm>
          <a:prstGeom prst="rect">
            <a:avLst/>
          </a:prstGeom>
          <a:noFill/>
          <a:ln w="571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2666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4CBC4C7-B31B-47C8-9753-5ABC2F653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590" y="602166"/>
            <a:ext cx="8280000" cy="720000"/>
          </a:xfrm>
        </p:spPr>
        <p:txBody>
          <a:bodyPr/>
          <a:lstStyle/>
          <a:p>
            <a:r>
              <a:rPr lang="he-IL" dirty="0"/>
              <a:t>השיר "חוט"</a:t>
            </a:r>
            <a:r>
              <a:rPr lang="en-US" dirty="0"/>
              <a:t>;</a:t>
            </a:r>
            <a:r>
              <a:rPr lang="he-IL" dirty="0"/>
              <a:t> מאת חיה שנהב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F4EC200C-988E-4084-8891-F4362B0776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14" t="13889" r="15593" b="5542"/>
          <a:stretch/>
        </p:blipFill>
        <p:spPr>
          <a:xfrm>
            <a:off x="4890007" y="1449973"/>
            <a:ext cx="3139952" cy="5408027"/>
          </a:xfrm>
          <a:prstGeom prst="rect">
            <a:avLst/>
          </a:prstGeom>
        </p:spPr>
      </p:pic>
      <p:sp>
        <p:nvSpPr>
          <p:cNvPr id="8" name="תיבת טקסט 7">
            <a:hlinkClick r:id="rId4"/>
            <a:extLst>
              <a:ext uri="{FF2B5EF4-FFF2-40B4-BE49-F238E27FC236}">
                <a16:creationId xmlns:a16="http://schemas.microsoft.com/office/drawing/2014/main" id="{71B84997-14D1-4CFE-921A-B70C65EABB44}"/>
              </a:ext>
            </a:extLst>
          </p:cNvPr>
          <p:cNvSpPr txBox="1"/>
          <p:nvPr/>
        </p:nvSpPr>
        <p:spPr>
          <a:xfrm>
            <a:off x="8314763" y="6255834"/>
            <a:ext cx="7754474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dirty="0">
                <a:latin typeface="Gisha" panose="020B0502040204020203" pitchFamily="34" charset="-79"/>
                <a:cs typeface="Gisha" panose="020B0502040204020203" pitchFamily="34" charset="-79"/>
              </a:rPr>
              <a:t>מתוך מילה טובה מאוד, שכבה ו' עמ' 156</a:t>
            </a: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8B7458CE-1CFC-4A81-BE1C-BC340E496F59}"/>
              </a:ext>
            </a:extLst>
          </p:cNvPr>
          <p:cNvSpPr/>
          <p:nvPr/>
        </p:nvSpPr>
        <p:spPr>
          <a:xfrm>
            <a:off x="5609630" y="1423786"/>
            <a:ext cx="2420329" cy="1124158"/>
          </a:xfrm>
          <a:prstGeom prst="rect">
            <a:avLst/>
          </a:prstGeom>
          <a:noFill/>
          <a:ln w="571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6F215BAD-76BE-4BDC-AE98-135B5346FA00}"/>
              </a:ext>
            </a:extLst>
          </p:cNvPr>
          <p:cNvSpPr/>
          <p:nvPr/>
        </p:nvSpPr>
        <p:spPr>
          <a:xfrm>
            <a:off x="6572446" y="3553364"/>
            <a:ext cx="773751" cy="471271"/>
          </a:xfrm>
          <a:prstGeom prst="rect">
            <a:avLst/>
          </a:prstGeom>
          <a:noFill/>
          <a:ln w="571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4550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8CDB7D-7B3E-EF45-982F-5AD116333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להביא לשיעור?</a:t>
            </a:r>
            <a:endParaRPr lang="x-none" dirty="0"/>
          </a:p>
        </p:txBody>
      </p:sp>
      <p:pic>
        <p:nvPicPr>
          <p:cNvPr id="8" name="Picture 3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A4B69755-66B7-4BD3-B22A-3EF8B5DE8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100" y="2725693"/>
            <a:ext cx="1161305" cy="180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50298" y="3240799"/>
            <a:ext cx="1771057" cy="74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3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4CBC4C7-B31B-47C8-9753-5ABC2F653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590" y="602166"/>
            <a:ext cx="8280000" cy="720000"/>
          </a:xfrm>
        </p:spPr>
        <p:txBody>
          <a:bodyPr/>
          <a:lstStyle/>
          <a:p>
            <a:r>
              <a:rPr lang="he-IL" dirty="0"/>
              <a:t>השיר "חוט"</a:t>
            </a:r>
            <a:r>
              <a:rPr lang="en-US" dirty="0"/>
              <a:t>;</a:t>
            </a:r>
            <a:r>
              <a:rPr lang="he-IL" dirty="0"/>
              <a:t> מאת חיה שנהב</a:t>
            </a:r>
          </a:p>
        </p:txBody>
      </p:sp>
      <p:sp>
        <p:nvSpPr>
          <p:cNvPr id="8" name="תיבת טקסט 7">
            <a:hlinkClick r:id="rId3"/>
            <a:extLst>
              <a:ext uri="{FF2B5EF4-FFF2-40B4-BE49-F238E27FC236}">
                <a16:creationId xmlns:a16="http://schemas.microsoft.com/office/drawing/2014/main" id="{71B84997-14D1-4CFE-921A-B70C65EABB44}"/>
              </a:ext>
            </a:extLst>
          </p:cNvPr>
          <p:cNvSpPr txBox="1"/>
          <p:nvPr/>
        </p:nvSpPr>
        <p:spPr>
          <a:xfrm>
            <a:off x="8314763" y="6255834"/>
            <a:ext cx="7754474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dirty="0">
                <a:latin typeface="Gisha" panose="020B0502040204020203" pitchFamily="34" charset="-79"/>
                <a:cs typeface="Gisha" panose="020B0502040204020203" pitchFamily="34" charset="-79"/>
              </a:rPr>
              <a:t>מתוך מילה טובה מאוד, שכבה ו' עמ' 156</a:t>
            </a: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C89F2A22-E587-40F3-97B1-0E06F9478F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14" t="13889" r="15593" b="5542"/>
          <a:stretch/>
        </p:blipFill>
        <p:spPr>
          <a:xfrm>
            <a:off x="4846065" y="1322166"/>
            <a:ext cx="3139952" cy="5408027"/>
          </a:xfrm>
          <a:prstGeom prst="rect">
            <a:avLst/>
          </a:prstGeom>
        </p:spPr>
      </p:pic>
      <p:sp>
        <p:nvSpPr>
          <p:cNvPr id="11" name="מלבן 10">
            <a:extLst>
              <a:ext uri="{FF2B5EF4-FFF2-40B4-BE49-F238E27FC236}">
                <a16:creationId xmlns:a16="http://schemas.microsoft.com/office/drawing/2014/main" id="{41AC9C23-41DB-47D0-A2CB-61C119604A8D}"/>
              </a:ext>
            </a:extLst>
          </p:cNvPr>
          <p:cNvSpPr/>
          <p:nvPr/>
        </p:nvSpPr>
        <p:spPr>
          <a:xfrm>
            <a:off x="5555801" y="1181801"/>
            <a:ext cx="2420329" cy="1124158"/>
          </a:xfrm>
          <a:prstGeom prst="rect">
            <a:avLst/>
          </a:prstGeom>
          <a:noFill/>
          <a:ln w="571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מלבן 15">
            <a:extLst>
              <a:ext uri="{FF2B5EF4-FFF2-40B4-BE49-F238E27FC236}">
                <a16:creationId xmlns:a16="http://schemas.microsoft.com/office/drawing/2014/main" id="{21F7B8F0-4DEB-427D-B1C2-91E2F7911D91}"/>
              </a:ext>
            </a:extLst>
          </p:cNvPr>
          <p:cNvSpPr/>
          <p:nvPr/>
        </p:nvSpPr>
        <p:spPr>
          <a:xfrm>
            <a:off x="5257388" y="3842530"/>
            <a:ext cx="773751" cy="471271"/>
          </a:xfrm>
          <a:prstGeom prst="rect">
            <a:avLst/>
          </a:prstGeom>
          <a:noFill/>
          <a:ln w="571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16">
            <a:extLst>
              <a:ext uri="{FF2B5EF4-FFF2-40B4-BE49-F238E27FC236}">
                <a16:creationId xmlns:a16="http://schemas.microsoft.com/office/drawing/2014/main" id="{54D44F02-FA09-40B7-B6E0-383CF8999F75}"/>
              </a:ext>
            </a:extLst>
          </p:cNvPr>
          <p:cNvSpPr/>
          <p:nvPr/>
        </p:nvSpPr>
        <p:spPr>
          <a:xfrm>
            <a:off x="6479771" y="3371259"/>
            <a:ext cx="773751" cy="471271"/>
          </a:xfrm>
          <a:prstGeom prst="rect">
            <a:avLst/>
          </a:prstGeom>
          <a:noFill/>
          <a:ln w="571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1018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4CBC4C7-B31B-47C8-9753-5ABC2F653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590" y="602166"/>
            <a:ext cx="8280000" cy="720000"/>
          </a:xfrm>
        </p:spPr>
        <p:txBody>
          <a:bodyPr/>
          <a:lstStyle/>
          <a:p>
            <a:r>
              <a:rPr lang="he-IL" dirty="0"/>
              <a:t>השיר "חוט" מאת חיה שנהב</a:t>
            </a:r>
          </a:p>
        </p:txBody>
      </p:sp>
      <p:sp>
        <p:nvSpPr>
          <p:cNvPr id="8" name="תיבת טקסט 7">
            <a:hlinkClick r:id="rId3"/>
            <a:extLst>
              <a:ext uri="{FF2B5EF4-FFF2-40B4-BE49-F238E27FC236}">
                <a16:creationId xmlns:a16="http://schemas.microsoft.com/office/drawing/2014/main" id="{71B84997-14D1-4CFE-921A-B70C65EABB44}"/>
              </a:ext>
            </a:extLst>
          </p:cNvPr>
          <p:cNvSpPr txBox="1"/>
          <p:nvPr/>
        </p:nvSpPr>
        <p:spPr>
          <a:xfrm>
            <a:off x="8314763" y="6255834"/>
            <a:ext cx="7754474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dirty="0">
                <a:latin typeface="Gisha" panose="020B0502040204020203" pitchFamily="34" charset="-79"/>
                <a:cs typeface="Gisha" panose="020B0502040204020203" pitchFamily="34" charset="-79"/>
              </a:rPr>
              <a:t>מתוך מילה טובה מאוד, שכבה ו' עמ' 156</a:t>
            </a: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BE9A6037-F1E1-47C8-8F12-F44020D9D1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14" t="13889" r="15593" b="5542"/>
          <a:stretch/>
        </p:blipFill>
        <p:spPr>
          <a:xfrm>
            <a:off x="4927671" y="1315617"/>
            <a:ext cx="3139952" cy="5408027"/>
          </a:xfrm>
          <a:prstGeom prst="rect">
            <a:avLst/>
          </a:prstGeom>
        </p:spPr>
      </p:pic>
      <p:sp>
        <p:nvSpPr>
          <p:cNvPr id="11" name="מלבן 10">
            <a:extLst>
              <a:ext uri="{FF2B5EF4-FFF2-40B4-BE49-F238E27FC236}">
                <a16:creationId xmlns:a16="http://schemas.microsoft.com/office/drawing/2014/main" id="{069BDC5F-E0BC-4727-8E4F-BC9D54A3F522}"/>
              </a:ext>
            </a:extLst>
          </p:cNvPr>
          <p:cNvSpPr/>
          <p:nvPr/>
        </p:nvSpPr>
        <p:spPr>
          <a:xfrm>
            <a:off x="5647294" y="1315617"/>
            <a:ext cx="2420329" cy="1124158"/>
          </a:xfrm>
          <a:prstGeom prst="rect">
            <a:avLst/>
          </a:prstGeom>
          <a:noFill/>
          <a:ln w="571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מלבן 15">
            <a:extLst>
              <a:ext uri="{FF2B5EF4-FFF2-40B4-BE49-F238E27FC236}">
                <a16:creationId xmlns:a16="http://schemas.microsoft.com/office/drawing/2014/main" id="{A8592DFF-D2BD-47B4-A7A2-B5B85682B648}"/>
              </a:ext>
            </a:extLst>
          </p:cNvPr>
          <p:cNvSpPr/>
          <p:nvPr/>
        </p:nvSpPr>
        <p:spPr>
          <a:xfrm>
            <a:off x="5272895" y="3766356"/>
            <a:ext cx="773751" cy="471271"/>
          </a:xfrm>
          <a:prstGeom prst="rect">
            <a:avLst/>
          </a:prstGeom>
          <a:noFill/>
          <a:ln w="571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16">
            <a:extLst>
              <a:ext uri="{FF2B5EF4-FFF2-40B4-BE49-F238E27FC236}">
                <a16:creationId xmlns:a16="http://schemas.microsoft.com/office/drawing/2014/main" id="{5B8020DA-987A-43C2-AE7A-DEB36AEAA5FD}"/>
              </a:ext>
            </a:extLst>
          </p:cNvPr>
          <p:cNvSpPr/>
          <p:nvPr/>
        </p:nvSpPr>
        <p:spPr>
          <a:xfrm>
            <a:off x="6624932" y="3429000"/>
            <a:ext cx="773751" cy="471271"/>
          </a:xfrm>
          <a:prstGeom prst="rect">
            <a:avLst/>
          </a:prstGeom>
          <a:noFill/>
          <a:ln w="571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17">
            <a:extLst>
              <a:ext uri="{FF2B5EF4-FFF2-40B4-BE49-F238E27FC236}">
                <a16:creationId xmlns:a16="http://schemas.microsoft.com/office/drawing/2014/main" id="{6FF41676-FFD4-4176-B05F-1C6E02569EF0}"/>
              </a:ext>
            </a:extLst>
          </p:cNvPr>
          <p:cNvSpPr/>
          <p:nvPr/>
        </p:nvSpPr>
        <p:spPr>
          <a:xfrm>
            <a:off x="6238056" y="4182590"/>
            <a:ext cx="773751" cy="471271"/>
          </a:xfrm>
          <a:prstGeom prst="rect">
            <a:avLst/>
          </a:prstGeom>
          <a:noFill/>
          <a:ln w="571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9207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4CBC4C7-B31B-47C8-9753-5ABC2F653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590" y="602166"/>
            <a:ext cx="8280000" cy="720000"/>
          </a:xfrm>
        </p:spPr>
        <p:txBody>
          <a:bodyPr/>
          <a:lstStyle/>
          <a:p>
            <a:r>
              <a:rPr lang="he-IL" dirty="0"/>
              <a:t>השיר "חוט" מאת חיה שנהב</a:t>
            </a:r>
          </a:p>
        </p:txBody>
      </p:sp>
      <p:sp>
        <p:nvSpPr>
          <p:cNvPr id="8" name="תיבת טקסט 7">
            <a:hlinkClick r:id="rId3"/>
            <a:extLst>
              <a:ext uri="{FF2B5EF4-FFF2-40B4-BE49-F238E27FC236}">
                <a16:creationId xmlns:a16="http://schemas.microsoft.com/office/drawing/2014/main" id="{71B84997-14D1-4CFE-921A-B70C65EABB44}"/>
              </a:ext>
            </a:extLst>
          </p:cNvPr>
          <p:cNvSpPr txBox="1"/>
          <p:nvPr/>
        </p:nvSpPr>
        <p:spPr>
          <a:xfrm>
            <a:off x="8314763" y="6255834"/>
            <a:ext cx="7754474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dirty="0">
                <a:latin typeface="Gisha" panose="020B0502040204020203" pitchFamily="34" charset="-79"/>
                <a:cs typeface="Gisha" panose="020B0502040204020203" pitchFamily="34" charset="-79"/>
              </a:rPr>
              <a:t>מתוך מילה טובה מאוד, שכבה ו' עמ' 156</a:t>
            </a: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BE9A6037-F1E1-47C8-8F12-F44020D9D1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14" t="13889" r="15593" b="5542"/>
          <a:stretch/>
        </p:blipFill>
        <p:spPr>
          <a:xfrm>
            <a:off x="4927671" y="1315617"/>
            <a:ext cx="3139952" cy="5408027"/>
          </a:xfrm>
          <a:prstGeom prst="rect">
            <a:avLst/>
          </a:prstGeom>
        </p:spPr>
      </p:pic>
      <p:sp>
        <p:nvSpPr>
          <p:cNvPr id="11" name="מלבן 10">
            <a:extLst>
              <a:ext uri="{FF2B5EF4-FFF2-40B4-BE49-F238E27FC236}">
                <a16:creationId xmlns:a16="http://schemas.microsoft.com/office/drawing/2014/main" id="{069BDC5F-E0BC-4727-8E4F-BC9D54A3F522}"/>
              </a:ext>
            </a:extLst>
          </p:cNvPr>
          <p:cNvSpPr/>
          <p:nvPr/>
        </p:nvSpPr>
        <p:spPr>
          <a:xfrm>
            <a:off x="5647294" y="1315617"/>
            <a:ext cx="2420329" cy="1124158"/>
          </a:xfrm>
          <a:prstGeom prst="rect">
            <a:avLst/>
          </a:prstGeom>
          <a:noFill/>
          <a:ln w="571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E02BD8FE-47E9-444C-BB30-881C4084B276}"/>
              </a:ext>
            </a:extLst>
          </p:cNvPr>
          <p:cNvSpPr txBox="1"/>
          <p:nvPr/>
        </p:nvSpPr>
        <p:spPr>
          <a:xfrm>
            <a:off x="614150" y="2034471"/>
            <a:ext cx="3772618" cy="39703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tx1">
                    <a:lumMod val="50000"/>
                  </a:schemeClr>
                </a:solidFill>
              </a:rPr>
              <a:t>דֻגְמָה</a:t>
            </a:r>
            <a:endParaRPr lang="en-US" sz="2800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he-IL" sz="2800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he-IL" sz="2800" b="1" dirty="0">
                <a:solidFill>
                  <a:schemeClr val="tx1">
                    <a:lumMod val="50000"/>
                  </a:schemeClr>
                </a:solidFill>
              </a:rPr>
              <a:t>קַו דַּק עַל  פְּנֵי הָאֲדָמָה</a:t>
            </a:r>
          </a:p>
          <a:p>
            <a:pPr algn="ctr"/>
            <a:endParaRPr lang="he-IL" sz="2800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he-IL" sz="2800" b="1" dirty="0">
                <a:solidFill>
                  <a:schemeClr val="tx1">
                    <a:lumMod val="50000"/>
                  </a:schemeClr>
                </a:solidFill>
              </a:rPr>
              <a:t>מִשָּׁם וְעַד שָׁם</a:t>
            </a:r>
          </a:p>
          <a:p>
            <a:pPr algn="ctr"/>
            <a:endParaRPr lang="he-IL" sz="2800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he-IL" sz="2800" b="1" dirty="0">
                <a:solidFill>
                  <a:schemeClr val="tx1">
                    <a:lumMod val="50000"/>
                  </a:schemeClr>
                </a:solidFill>
              </a:rPr>
              <a:t>רָגִישׁ וּמְדֻיָּק</a:t>
            </a:r>
          </a:p>
          <a:p>
            <a:pPr algn="ctr"/>
            <a:endParaRPr lang="he-IL" sz="2800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he-IL" sz="2800" b="1" dirty="0">
                <a:solidFill>
                  <a:schemeClr val="tx1">
                    <a:lumMod val="50000"/>
                  </a:schemeClr>
                </a:solidFill>
              </a:rPr>
              <a:t>נִרְגָּשׁ</a:t>
            </a:r>
          </a:p>
        </p:txBody>
      </p:sp>
    </p:spTree>
    <p:extLst>
      <p:ext uri="{BB962C8B-B14F-4D97-AF65-F5344CB8AC3E}">
        <p14:creationId xmlns:p14="http://schemas.microsoft.com/office/powerpoint/2010/main" val="285969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D925C70-8BEE-4DE2-9AEB-922C06E12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מעט מילים הרבה משמעות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33A16966-BC0B-4222-9DA5-559BE4DC80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14" t="2590" r="15593" b="5542"/>
          <a:stretch/>
        </p:blipFill>
        <p:spPr>
          <a:xfrm>
            <a:off x="1549400" y="-177800"/>
            <a:ext cx="3450205" cy="6775756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A3A724C9-5972-41A3-99CA-79D83BFECD75}"/>
              </a:ext>
            </a:extLst>
          </p:cNvPr>
          <p:cNvSpPr txBox="1"/>
          <p:nvPr/>
        </p:nvSpPr>
        <p:spPr>
          <a:xfrm>
            <a:off x="7192397" y="3470564"/>
            <a:ext cx="3780403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800" b="1" dirty="0"/>
              <a:t>מי יוצר את המשמעות?</a:t>
            </a:r>
          </a:p>
        </p:txBody>
      </p:sp>
    </p:spTree>
    <p:extLst>
      <p:ext uri="{BB962C8B-B14F-4D97-AF65-F5344CB8AC3E}">
        <p14:creationId xmlns:p14="http://schemas.microsoft.com/office/powerpoint/2010/main" val="177457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EFE488A-34FA-4F70-895F-20AF3C9A3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/>
              <a:t>החוט שלי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AC322E09-D0D6-4E3B-93F7-5B17C79E26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406"/>
          <a:stretch/>
        </p:blipFill>
        <p:spPr>
          <a:xfrm>
            <a:off x="2862282" y="2312233"/>
            <a:ext cx="8118308" cy="3803661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B49C1C94-BC10-44AE-9511-BB232F8E62E1}"/>
              </a:ext>
            </a:extLst>
          </p:cNvPr>
          <p:cNvSpPr txBox="1"/>
          <p:nvPr/>
        </p:nvSpPr>
        <p:spPr>
          <a:xfrm>
            <a:off x="3835400" y="1665902"/>
            <a:ext cx="752619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/>
              <a:t>"אם אדם היה מושך אחריו חוט..."</a:t>
            </a:r>
          </a:p>
        </p:txBody>
      </p:sp>
      <p:pic>
        <p:nvPicPr>
          <p:cNvPr id="6" name="02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0959" y="663126"/>
            <a:ext cx="2034121" cy="72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2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EFE488A-34FA-4F70-895F-20AF3C9A3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החוט שלי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AC322E09-D0D6-4E3B-93F7-5B17C79E26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423"/>
          <a:stretch/>
        </p:blipFill>
        <p:spPr>
          <a:xfrm>
            <a:off x="7035800" y="3027598"/>
            <a:ext cx="4694154" cy="2143596"/>
          </a:xfrm>
          <a:prstGeom prst="rect">
            <a:avLst/>
          </a:prstGeom>
        </p:spPr>
      </p:pic>
      <p:sp>
        <p:nvSpPr>
          <p:cNvPr id="3" name="בועת מחשבה: ענן 2">
            <a:extLst>
              <a:ext uri="{FF2B5EF4-FFF2-40B4-BE49-F238E27FC236}">
                <a16:creationId xmlns:a16="http://schemas.microsoft.com/office/drawing/2014/main" id="{607DBEB4-99B9-4706-9D43-F82EA632D310}"/>
              </a:ext>
            </a:extLst>
          </p:cNvPr>
          <p:cNvSpPr/>
          <p:nvPr/>
        </p:nvSpPr>
        <p:spPr>
          <a:xfrm>
            <a:off x="787400" y="1595202"/>
            <a:ext cx="5969000" cy="3814998"/>
          </a:xfrm>
          <a:prstGeom prst="cloudCallout">
            <a:avLst>
              <a:gd name="adj1" fmla="val -40062"/>
              <a:gd name="adj2" fmla="val 6959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 dirty="0"/>
          </a:p>
          <a:p>
            <a:pPr algn="ctr"/>
            <a:endParaRPr lang="he-IL" sz="2400" b="1" dirty="0"/>
          </a:p>
          <a:p>
            <a:pPr algn="ctr"/>
            <a:endParaRPr lang="he-IL" sz="2400" b="1" dirty="0"/>
          </a:p>
          <a:p>
            <a:pPr algn="ctr"/>
            <a:endParaRPr lang="he-IL" sz="2400" b="1" dirty="0"/>
          </a:p>
          <a:p>
            <a:pPr algn="ctr"/>
            <a:r>
              <a:rPr lang="he-IL" sz="2400" b="1" dirty="0"/>
              <a:t>החוט שלי</a:t>
            </a:r>
          </a:p>
          <a:p>
            <a:pPr algn="ctr"/>
            <a:endParaRPr lang="he-IL" dirty="0"/>
          </a:p>
          <a:p>
            <a:pPr algn="ctr"/>
            <a:endParaRPr lang="he-IL" dirty="0"/>
          </a:p>
          <a:p>
            <a:pPr algn="ctr"/>
            <a:endParaRPr lang="he-IL" dirty="0"/>
          </a:p>
          <a:p>
            <a:pPr algn="ctr"/>
            <a:endParaRPr lang="he-IL" dirty="0"/>
          </a:p>
          <a:p>
            <a:pPr algn="ctr"/>
            <a:endParaRPr lang="he-IL" dirty="0"/>
          </a:p>
          <a:p>
            <a:pPr algn="ctr"/>
            <a:endParaRPr lang="he-IL" dirty="0"/>
          </a:p>
          <a:p>
            <a:pPr algn="ctr"/>
            <a:endParaRPr lang="he-IL" dirty="0"/>
          </a:p>
          <a:p>
            <a:pPr algn="ctr"/>
            <a:endParaRPr lang="he-IL" dirty="0"/>
          </a:p>
          <a:p>
            <a:pPr algn="ctr"/>
            <a:endParaRPr lang="he-IL" dirty="0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4329A6C3-44E1-4AA5-AAB4-934E9CBC8487}"/>
              </a:ext>
            </a:extLst>
          </p:cNvPr>
          <p:cNvSpPr txBox="1"/>
          <p:nvPr/>
        </p:nvSpPr>
        <p:spPr>
          <a:xfrm>
            <a:off x="6658795" y="1686806"/>
            <a:ext cx="581974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"אם אדם היה מושך אחריו חוט..."</a:t>
            </a:r>
          </a:p>
        </p:txBody>
      </p:sp>
    </p:spTree>
    <p:extLst>
      <p:ext uri="{BB962C8B-B14F-4D97-AF65-F5344CB8AC3E}">
        <p14:creationId xmlns:p14="http://schemas.microsoft.com/office/powerpoint/2010/main" val="29908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מה למדנו בשיעור?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1055" y="2032690"/>
            <a:ext cx="9996148" cy="3844925"/>
          </a:xfrm>
        </p:spPr>
        <p:txBody>
          <a:bodyPr>
            <a:normAutofit/>
          </a:bodyPr>
          <a:lstStyle/>
          <a:p>
            <a:pPr marL="571500" lvl="0" indent="-571500" algn="r">
              <a:buFont typeface="Wingdings" panose="05000000000000000000" pitchFamily="2" charset="2"/>
              <a:buChar char="q"/>
            </a:pPr>
            <a:endParaRPr lang="he-IL" b="1" dirty="0"/>
          </a:p>
          <a:p>
            <a:pPr lvl="0"/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9740CCC3-3441-6047-99F5-69246B9FE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27203" y="4424747"/>
            <a:ext cx="1695450" cy="2203596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A27185D7-0B10-4F52-83A9-281948931C9E}"/>
              </a:ext>
            </a:extLst>
          </p:cNvPr>
          <p:cNvSpPr/>
          <p:nvPr/>
        </p:nvSpPr>
        <p:spPr>
          <a:xfrm>
            <a:off x="1132872" y="-12221172"/>
            <a:ext cx="9996148" cy="2487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r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he-IL" sz="3200" dirty="0"/>
              <a:t>הכרנו את נורית זרחי ואת השיר "הציפור </a:t>
            </a:r>
            <a:r>
              <a:rPr lang="he-IL" sz="3200" dirty="0" err="1"/>
              <a:t>פמפלה</a:t>
            </a:r>
            <a:r>
              <a:rPr lang="he-IL" sz="3200" dirty="0"/>
              <a:t>".</a:t>
            </a:r>
          </a:p>
          <a:p>
            <a:pPr marL="571500" lvl="0" indent="-571500" algn="r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he-IL" sz="3200" dirty="0"/>
              <a:t>הכרנו את התכונות של "הציפור </a:t>
            </a:r>
            <a:r>
              <a:rPr lang="he-IL" sz="3200" dirty="0" err="1"/>
              <a:t>פמפלה</a:t>
            </a:r>
            <a:r>
              <a:rPr lang="he-IL" sz="3200" dirty="0"/>
              <a:t>" ולמדנו מה קרה לה כאשר היא בחרה לוותר עליהן.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0EFD472-5659-4EF7-B402-D1682C6E894B}"/>
              </a:ext>
            </a:extLst>
          </p:cNvPr>
          <p:cNvSpPr txBox="1">
            <a:spLocks/>
          </p:cNvSpPr>
          <p:nvPr/>
        </p:nvSpPr>
        <p:spPr>
          <a:xfrm>
            <a:off x="436994" y="1942738"/>
            <a:ext cx="10924596" cy="322866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sz="3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r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he-IL" sz="14400" dirty="0"/>
              <a:t>היכרנו את  חיה שנהב ואת השיר "</a:t>
            </a:r>
            <a:r>
              <a:rPr lang="he-IL" sz="14400" b="1" dirty="0"/>
              <a:t>חוט</a:t>
            </a:r>
            <a:r>
              <a:rPr lang="he-IL" sz="14400" dirty="0"/>
              <a:t>".</a:t>
            </a:r>
          </a:p>
          <a:p>
            <a:pPr marL="571500" indent="-571500" algn="r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he-IL" sz="14400" dirty="0"/>
              <a:t>היכרנו צירופי מילים עם המילה </a:t>
            </a:r>
            <a:r>
              <a:rPr lang="he-IL" sz="14400" b="1" dirty="0"/>
              <a:t>חוט</a:t>
            </a:r>
          </a:p>
          <a:p>
            <a:pPr marL="571500" indent="-571500" algn="r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he-IL" sz="14400" dirty="0"/>
              <a:t>הבנו מה  אנחנו צריכים לעשות כדי להבין יותר טוב שירים</a:t>
            </a:r>
          </a:p>
          <a:p>
            <a:pPr algn="r">
              <a:lnSpc>
                <a:spcPct val="170000"/>
              </a:lnSpc>
            </a:pPr>
            <a:r>
              <a:rPr lang="he-IL" sz="14400" dirty="0"/>
              <a:t>                 </a:t>
            </a:r>
            <a:endParaRPr lang="he-IL" dirty="0"/>
          </a:p>
          <a:p>
            <a:pPr algn="r"/>
            <a:r>
              <a:rPr lang="en-US" b="1" dirty="0"/>
              <a:t/>
            </a:r>
            <a:br>
              <a:rPr lang="en-US" b="1" dirty="0"/>
            </a:b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52907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97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141684-0310-9045-8FE5-875F7B59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נלמד היום?</a:t>
            </a:r>
            <a:endParaRPr lang="x-non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29BB97-9D9B-B04B-A130-6148BC78D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  <a:p>
            <a:endParaRPr lang="he-IL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e-IL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e-I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057618">
            <a:off x="290049" y="269606"/>
            <a:ext cx="1468977" cy="9733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839C5F-83A3-8449-9FEF-5203C8AED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3160" y="4571413"/>
            <a:ext cx="2082800" cy="2095500"/>
          </a:xfrm>
          <a:prstGeom prst="rect">
            <a:avLst/>
          </a:prstGeom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DC20AC1C-F132-463F-97E7-E536FF596318}"/>
              </a:ext>
            </a:extLst>
          </p:cNvPr>
          <p:cNvSpPr/>
          <p:nvPr/>
        </p:nvSpPr>
        <p:spPr>
          <a:xfrm>
            <a:off x="838200" y="1357528"/>
            <a:ext cx="9204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נכיר את הסופרת והמשוררת חיה שנהב ונקרא יחד את אחד משיריה ששמו "חוט"</a:t>
            </a:r>
          </a:p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נכיר צירופי מילים עם המילה </a:t>
            </a:r>
            <a:r>
              <a:rPr lang="he-IL" sz="3200" b="1" dirty="0">
                <a:latin typeface="Gisha" panose="020B0502040204020203" pitchFamily="34" charset="-79"/>
                <a:cs typeface="Gisha" panose="020B0502040204020203" pitchFamily="34" charset="-79"/>
              </a:rPr>
              <a:t>חוט</a:t>
            </a:r>
          </a:p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נבין שיש לנו הקוראים תפקיד במהלך הקריאה</a:t>
            </a:r>
          </a:p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נתנסה בעבודה יצירתית בעקבות השיר "חוט"</a:t>
            </a:r>
          </a:p>
        </p:txBody>
      </p:sp>
    </p:spTree>
    <p:extLst>
      <p:ext uri="{BB962C8B-B14F-4D97-AF65-F5344CB8AC3E}">
        <p14:creationId xmlns:p14="http://schemas.microsoft.com/office/powerpoint/2010/main" val="10057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5A18CE0-1D03-4F8C-B07E-8EFBD898B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המשוררת והסופרת חיה שנהב 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EDFAAD2D-2ACE-48EC-8860-0900481B9B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571500" indent="-571500" algn="r">
              <a:buFont typeface="Wingdings" panose="05000000000000000000" pitchFamily="2" charset="2"/>
              <a:buChar char="q"/>
            </a:pPr>
            <a:r>
              <a:rPr lang="he-IL" dirty="0"/>
              <a:t>סופרת ומשוררת ילדים. </a:t>
            </a:r>
          </a:p>
          <a:p>
            <a:pPr marL="571500" indent="-571500" algn="r">
              <a:buFont typeface="Wingdings" panose="05000000000000000000" pitchFamily="2" charset="2"/>
              <a:buChar char="q"/>
            </a:pPr>
            <a:r>
              <a:rPr lang="he-IL" dirty="0"/>
              <a:t>נולדה ב-1936 בטבעון</a:t>
            </a:r>
          </a:p>
          <a:p>
            <a:pPr marL="571500" indent="-571500" algn="r">
              <a:buFont typeface="Wingdings" panose="05000000000000000000" pitchFamily="2" charset="2"/>
              <a:buChar char="q"/>
            </a:pPr>
            <a:r>
              <a:rPr lang="he-IL" dirty="0"/>
              <a:t>זכתה בפרס ביאליק לספרות יפה לשנת 2004.</a:t>
            </a:r>
          </a:p>
          <a:p>
            <a:pPr marL="571500" indent="-571500" algn="r">
              <a:buFont typeface="Wingdings" panose="05000000000000000000" pitchFamily="2" charset="2"/>
              <a:buChar char="q"/>
            </a:pPr>
            <a:r>
              <a:rPr lang="he-IL" dirty="0"/>
              <a:t>בשנת 1970 כתבה את הספר "מיץ פטל", </a:t>
            </a:r>
          </a:p>
          <a:p>
            <a:pPr algn="r"/>
            <a:r>
              <a:rPr lang="he-IL" dirty="0"/>
              <a:t>      שזכה לפרסום רב.</a:t>
            </a:r>
          </a:p>
        </p:txBody>
      </p:sp>
      <p:pic>
        <p:nvPicPr>
          <p:cNvPr id="2050" name="Picture 2" descr="חיה שנהב">
            <a:extLst>
              <a:ext uri="{FF2B5EF4-FFF2-40B4-BE49-F238E27FC236}">
                <a16:creationId xmlns:a16="http://schemas.microsoft.com/office/drawing/2014/main" id="{FA55E1DF-CEC0-4DA3-8CA0-02D1E1664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9575"/>
            <a:ext cx="4267200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64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772DBFE-15FD-471D-8A4D-BD1BF4C7F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המשוררת והסופרת חיה שנהב </a:t>
            </a:r>
          </a:p>
        </p:txBody>
      </p:sp>
      <p:pic>
        <p:nvPicPr>
          <p:cNvPr id="1026" name="Picture 2" descr="מיץ פטל ספר קרטון">
            <a:extLst>
              <a:ext uri="{FF2B5EF4-FFF2-40B4-BE49-F238E27FC236}">
                <a16:creationId xmlns:a16="http://schemas.microsoft.com/office/drawing/2014/main" id="{3515ADBE-57FA-4AAB-B931-2D6B6F8B8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23" y="2421717"/>
            <a:ext cx="4104398" cy="364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book.co.il - החנות המקוונת של קפה ספר עם מעל 97000 ספרים משומשים ...">
            <a:extLst>
              <a:ext uri="{FF2B5EF4-FFF2-40B4-BE49-F238E27FC236}">
                <a16:creationId xmlns:a16="http://schemas.microsoft.com/office/drawing/2014/main" id="{3ECB135F-E301-4F34-B805-6454995FC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60" y="1901286"/>
            <a:ext cx="2926080" cy="468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הסופרת חיה שנהב">
            <a:extLst>
              <a:ext uri="{FF2B5EF4-FFF2-40B4-BE49-F238E27FC236}">
                <a16:creationId xmlns:a16="http://schemas.microsoft.com/office/drawing/2014/main" id="{4BC9DAFC-B559-45F5-B897-8D199A61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64" y="1901287"/>
            <a:ext cx="3152720" cy="468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4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4CBC4C7-B31B-47C8-9753-5ABC2F653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590" y="602166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קוראים את השיר  "חוט"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F4EC200C-988E-4084-8891-F4362B0776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514" t="12458" r="15593" b="8334"/>
          <a:stretch/>
        </p:blipFill>
        <p:spPr>
          <a:xfrm>
            <a:off x="5060846" y="1364877"/>
            <a:ext cx="3139952" cy="5316629"/>
          </a:xfrm>
          <a:prstGeom prst="rect">
            <a:avLst/>
          </a:prstGeom>
        </p:spPr>
      </p:pic>
      <p:sp>
        <p:nvSpPr>
          <p:cNvPr id="8" name="תיבת טקסט 7">
            <a:hlinkClick r:id="rId6"/>
            <a:extLst>
              <a:ext uri="{FF2B5EF4-FFF2-40B4-BE49-F238E27FC236}">
                <a16:creationId xmlns:a16="http://schemas.microsoft.com/office/drawing/2014/main" id="{71B84997-14D1-4CFE-921A-B70C65EABB44}"/>
              </a:ext>
            </a:extLst>
          </p:cNvPr>
          <p:cNvSpPr txBox="1"/>
          <p:nvPr/>
        </p:nvSpPr>
        <p:spPr>
          <a:xfrm>
            <a:off x="8592759" y="6512229"/>
            <a:ext cx="7754474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dirty="0">
                <a:latin typeface="Gisha" panose="020B0502040204020203" pitchFamily="34" charset="-79"/>
                <a:cs typeface="Gisha" panose="020B0502040204020203" pitchFamily="34" charset="-79"/>
              </a:rPr>
              <a:t>מתוך מילה טובה מאוד, שכבה ו' עמ' 156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D3BBC16F-046A-4450-8E16-07D2C6FB8953}"/>
              </a:ext>
            </a:extLst>
          </p:cNvPr>
          <p:cNvSpPr txBox="1"/>
          <p:nvPr/>
        </p:nvSpPr>
        <p:spPr>
          <a:xfrm>
            <a:off x="404279" y="2440051"/>
            <a:ext cx="3519766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latin typeface="Gisha" panose="020B0502040204020203" pitchFamily="34" charset="-79"/>
                <a:cs typeface="Gisha" panose="020B0502040204020203" pitchFamily="34" charset="-79"/>
              </a:rPr>
              <a:t>האם אהבתם את השיר?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7DDDCC09-9BDE-45D4-9066-35C0199A68E1}"/>
              </a:ext>
            </a:extLst>
          </p:cNvPr>
          <p:cNvSpPr txBox="1"/>
          <p:nvPr/>
        </p:nvSpPr>
        <p:spPr>
          <a:xfrm>
            <a:off x="471438" y="3990574"/>
            <a:ext cx="3519766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latin typeface="Gisha" panose="020B0502040204020203" pitchFamily="34" charset="-79"/>
                <a:cs typeface="Gisha" panose="020B0502040204020203" pitchFamily="34" charset="-79"/>
              </a:rPr>
              <a:t>מה שיר זה מזכיר לכם? </a:t>
            </a:r>
          </a:p>
        </p:txBody>
      </p:sp>
      <p:pic>
        <p:nvPicPr>
          <p:cNvPr id="10" name="01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5583" y="602290"/>
            <a:ext cx="2018343" cy="71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8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24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343" y="397570"/>
            <a:ext cx="11069052" cy="720000"/>
          </a:xfrm>
        </p:spPr>
        <p:txBody>
          <a:bodyPr>
            <a:normAutofit/>
          </a:bodyPr>
          <a:lstStyle/>
          <a:p>
            <a:pPr algn="ctr"/>
            <a:r>
              <a:rPr lang="he-IL" dirty="0"/>
              <a:t>חוטים</a:t>
            </a:r>
            <a:endParaRPr lang="x-none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C2FE4DE-809B-415D-99E0-791035CEA10D}"/>
              </a:ext>
            </a:extLst>
          </p:cNvPr>
          <p:cNvSpPr txBox="1">
            <a:spLocks/>
          </p:cNvSpPr>
          <p:nvPr/>
        </p:nvSpPr>
        <p:spPr>
          <a:xfrm>
            <a:off x="834886" y="1599233"/>
            <a:ext cx="7504503" cy="4351338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/>
              <a:t> </a:t>
            </a:r>
            <a:br>
              <a:rPr lang="he-IL" dirty="0"/>
            </a:br>
            <a:endParaRPr lang="he-IL" dirty="0"/>
          </a:p>
          <a:p>
            <a:endParaRPr lang="x-none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4AE42A81-E76D-46C6-8B7F-11B95EDD3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6" t="25405" r="54606"/>
          <a:stretch/>
        </p:blipFill>
        <p:spPr>
          <a:xfrm>
            <a:off x="9840098" y="1668640"/>
            <a:ext cx="2133600" cy="2788030"/>
          </a:xfrm>
          <a:prstGeom prst="rect">
            <a:avLst/>
          </a:prstGeom>
        </p:spPr>
      </p:pic>
      <p:pic>
        <p:nvPicPr>
          <p:cNvPr id="9" name="Picture 2" descr="מתפרת חוט ומחט, גיבורי ישראל 5, בנתניה - טלפון, שעות פתיחה ועוד ...">
            <a:extLst>
              <a:ext uri="{FF2B5EF4-FFF2-40B4-BE49-F238E27FC236}">
                <a16:creationId xmlns:a16="http://schemas.microsoft.com/office/drawing/2014/main" id="{504840AE-AA7E-4BE5-B917-115BFD161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42" y="4534929"/>
            <a:ext cx="9160476" cy="221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מתפרת חוט ומחט - About | Facebook">
            <a:extLst>
              <a:ext uri="{FF2B5EF4-FFF2-40B4-BE49-F238E27FC236}">
                <a16:creationId xmlns:a16="http://schemas.microsoft.com/office/drawing/2014/main" id="{48C22245-B196-4675-8803-E59BF711B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098" y="4534929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6F584E87-4D7C-4361-BD1F-1C3690B0B4F0}"/>
              </a:ext>
            </a:extLst>
          </p:cNvPr>
          <p:cNvSpPr txBox="1"/>
          <p:nvPr/>
        </p:nvSpPr>
        <p:spPr>
          <a:xfrm>
            <a:off x="3001221" y="2088149"/>
            <a:ext cx="6487297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כתבו, אילו חוטים אתם מכירים</a:t>
            </a:r>
          </a:p>
          <a:p>
            <a:pPr algn="ctr"/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מה ניתן לעשות עם חוטים? </a:t>
            </a:r>
          </a:p>
          <a:p>
            <a:pPr algn="ctr"/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אילו פעולות ניתן לעשות עם חוט או חוטים?</a:t>
            </a:r>
          </a:p>
          <a:p>
            <a:pPr algn="ctr"/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האם יש סוגים שונים של חוטים? </a:t>
            </a:r>
          </a:p>
        </p:txBody>
      </p:sp>
      <p:pic>
        <p:nvPicPr>
          <p:cNvPr id="2" name="01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0343" y="398469"/>
            <a:ext cx="2018343" cy="71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6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29BE72B-FDD7-4741-BCB6-9C823CE63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צירופי מילים עם המילה חוט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8D774093-F3EA-4DE9-A17E-DE2305BF54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48553" y="1928813"/>
            <a:ext cx="8591107" cy="1500187"/>
          </a:xfrm>
        </p:spPr>
        <p:txBody>
          <a:bodyPr>
            <a:normAutofit/>
          </a:bodyPr>
          <a:lstStyle/>
          <a:p>
            <a:r>
              <a:rPr lang="he-IL" b="1" dirty="0"/>
              <a:t>חשבו וכתבו </a:t>
            </a:r>
          </a:p>
          <a:p>
            <a:r>
              <a:rPr lang="he-IL" b="1" dirty="0"/>
              <a:t>אילו צירופי מילים  אתם מכירים עם המילה "חוט"?</a:t>
            </a:r>
          </a:p>
          <a:p>
            <a:endParaRPr lang="he-IL" dirty="0"/>
          </a:p>
        </p:txBody>
      </p:sp>
      <p:pic>
        <p:nvPicPr>
          <p:cNvPr id="1026" name="Picture 2" descr="חוט קשירה לבשר | סושף">
            <a:extLst>
              <a:ext uri="{FF2B5EF4-FFF2-40B4-BE49-F238E27FC236}">
                <a16:creationId xmlns:a16="http://schemas.microsoft.com/office/drawing/2014/main" id="{028EAAC8-05FB-4DCC-8C16-A0A4C7876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528" y="3429000"/>
            <a:ext cx="2529156" cy="266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01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0343" y="663126"/>
            <a:ext cx="2018343" cy="71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88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29BE72B-FDD7-4741-BCB6-9C823CE63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צירופי מילים עם המילה חוט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8D774093-F3EA-4DE9-A17E-DE2305BF54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13131" y="1928813"/>
            <a:ext cx="8778869" cy="1500187"/>
          </a:xfrm>
        </p:spPr>
        <p:txBody>
          <a:bodyPr>
            <a:normAutofit/>
          </a:bodyPr>
          <a:lstStyle/>
          <a:p>
            <a:r>
              <a:rPr lang="he-IL" sz="3200" b="1" dirty="0"/>
              <a:t>חשבו וכתבו </a:t>
            </a:r>
          </a:p>
          <a:p>
            <a:r>
              <a:rPr lang="he-IL" sz="3200" b="1" dirty="0"/>
              <a:t>אילו צירופי מילים  אתם מכירים עם המילה "חוט"?</a:t>
            </a:r>
          </a:p>
          <a:p>
            <a:endParaRPr lang="he-IL" sz="3200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C9A0BD3-4680-4209-ABEC-CAFBA6B4A2A2}"/>
              </a:ext>
            </a:extLst>
          </p:cNvPr>
          <p:cNvSpPr/>
          <p:nvPr/>
        </p:nvSpPr>
        <p:spPr>
          <a:xfrm>
            <a:off x="5295186" y="4327422"/>
            <a:ext cx="6732932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e-IL" sz="3600" b="1" dirty="0"/>
              <a:t>כְּחוּט הַשַׂעֲרָה</a:t>
            </a:r>
          </a:p>
          <a:p>
            <a:pPr algn="r"/>
            <a:r>
              <a:rPr lang="he-IL" sz="3600" b="1" dirty="0"/>
              <a:t>דבר דק מאוד, במידה קטנה ביותר, </a:t>
            </a:r>
          </a:p>
          <a:p>
            <a:pPr algn="r"/>
            <a:r>
              <a:rPr lang="he-IL" sz="3600" b="1" dirty="0"/>
              <a:t>הפרש קטן, פער קטן, טווח קטן</a:t>
            </a:r>
          </a:p>
        </p:txBody>
      </p:sp>
      <p:pic>
        <p:nvPicPr>
          <p:cNvPr id="7" name="Picture 2" descr="על חוט השערה | כל ספרי הסיפורת | כתר - חנות ספרים אונליין">
            <a:extLst>
              <a:ext uri="{FF2B5EF4-FFF2-40B4-BE49-F238E27FC236}">
                <a16:creationId xmlns:a16="http://schemas.microsoft.com/office/drawing/2014/main" id="{EC3AD456-D754-4D51-B074-8D5F0D998B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4"/>
          <a:stretch/>
        </p:blipFill>
        <p:spPr bwMode="auto">
          <a:xfrm rot="5400000">
            <a:off x="2508728" y="1952147"/>
            <a:ext cx="1145722" cy="409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16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1076</TotalTime>
  <Words>2638</Words>
  <Application>Microsoft Office PowerPoint</Application>
  <PresentationFormat>מסך רחב</PresentationFormat>
  <Paragraphs>408</Paragraphs>
  <Slides>27</Slides>
  <Notes>26</Notes>
  <HiddenSlides>0</HiddenSlides>
  <MMClips>4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27</vt:i4>
      </vt:variant>
    </vt:vector>
  </HeadingPairs>
  <TitlesOfParts>
    <vt:vector size="34" baseType="lpstr">
      <vt:lpstr>Alef</vt:lpstr>
      <vt:lpstr>Arial</vt:lpstr>
      <vt:lpstr>Calibri</vt:lpstr>
      <vt:lpstr>Gisha</vt:lpstr>
      <vt:lpstr>Open Sans</vt:lpstr>
      <vt:lpstr>Wingdings</vt:lpstr>
      <vt:lpstr>Office Theme</vt:lpstr>
      <vt:lpstr>מצגת של PowerPoint‏</vt:lpstr>
      <vt:lpstr>מה להביא לשיעור?</vt:lpstr>
      <vt:lpstr>מה נלמד היום?</vt:lpstr>
      <vt:lpstr>המשוררת והסופרת חיה שנהב </vt:lpstr>
      <vt:lpstr>המשוררת והסופרת חיה שנהב </vt:lpstr>
      <vt:lpstr>קוראים את השיר  "חוט"</vt:lpstr>
      <vt:lpstr>חוטים</vt:lpstr>
      <vt:lpstr>צירופי מילים עם המילה חוט</vt:lpstr>
      <vt:lpstr>צירופי מילים עם המילה חוט</vt:lpstr>
      <vt:lpstr>מילונים שונים </vt:lpstr>
      <vt:lpstr>חוט המחשבה</vt:lpstr>
      <vt:lpstr>קצה חוט</vt:lpstr>
      <vt:lpstr>יוצאים למשימה</vt:lpstr>
      <vt:lpstr>יוצאים למשימה</vt:lpstr>
      <vt:lpstr>יוצאים למשימה</vt:lpstr>
      <vt:lpstr> "חוט" כיצירה אומנותית - חוטים וקשרים </vt:lpstr>
      <vt:lpstr> "חוט" כיצירה אומנותית - חוטים וקשרים </vt:lpstr>
      <vt:lpstr>השיר "חוט"; מאת חיה שנהב</vt:lpstr>
      <vt:lpstr>השיר "חוט"; מאת חיה שנהב</vt:lpstr>
      <vt:lpstr>השיר "חוט"; מאת חיה שנהב</vt:lpstr>
      <vt:lpstr>השיר "חוט" מאת חיה שנהב</vt:lpstr>
      <vt:lpstr>השיר "חוט" מאת חיה שנהב</vt:lpstr>
      <vt:lpstr>מעט מילים הרבה משמעות</vt:lpstr>
      <vt:lpstr>החוט שלי</vt:lpstr>
      <vt:lpstr>החוט שלי</vt:lpstr>
      <vt:lpstr>מה למדנו בשיעור?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meytar rafael elkobi</dc:creator>
  <cp:lastModifiedBy>Moran Klein Peleg</cp:lastModifiedBy>
  <cp:revision>153</cp:revision>
  <dcterms:modified xsi:type="dcterms:W3CDTF">2020-05-18T11:59:53Z</dcterms:modified>
</cp:coreProperties>
</file>