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82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8" r:id="rId10"/>
    <p:sldId id="269" r:id="rId11"/>
    <p:sldId id="270" r:id="rId12"/>
    <p:sldId id="271" r:id="rId13"/>
    <p:sldId id="272" r:id="rId14"/>
    <p:sldId id="273" r:id="rId15"/>
    <p:sldId id="285" r:id="rId16"/>
    <p:sldId id="286" r:id="rId17"/>
    <p:sldId id="274" r:id="rId18"/>
    <p:sldId id="284" r:id="rId19"/>
    <p:sldId id="283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Alef" panose="00000500000000000000" pitchFamily="2" charset="-79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hQUSP4C8LPGkSXNMVtR0vz33j49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OEUs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EAEAEA"/>
    <a:srgbClr val="EEEEE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40" y="66"/>
      </p:cViewPr>
      <p:guideLst>
        <p:guide orient="horz" pos="2024"/>
        <p:guide pos="386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3-16T06:21:21.768" idx="1">
    <p:pos x="3796" y="4137"/>
    <p:text/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JNI8Lpg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0416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9B76B54F-6261-49A6-8993-08F33EC487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8139AEF9-EEAC-4673-A639-89457DB0DC88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r" rtl="1" eaLnBrk="1" hangingPunct="1">
              <a:buClrTx/>
              <a:buFontTx/>
              <a:buNone/>
            </a:pPr>
            <a:r>
              <a:rPr lang="ar-SA" altLang="he-IL" sz="1200">
                <a:latin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اكتبوا النصّ الملائم وكذلك المعدّات المطلوبة. </a:t>
            </a:r>
            <a:endParaRPr lang="he-IL" altLang="he-IL" sz="120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0" indent="0" algn="r" rtl="1" eaLnBrk="1" hangingPunct="1">
              <a:buSzPts val="1400"/>
            </a:pPr>
            <a:endParaRPr lang="he-IL" altLang="he-IL" sz="120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8BCDF12F-E335-410C-B360-C69C1C84B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l"/>
            <a:fld id="{C0B28FA7-0FFD-47C9-8473-785E0F06CEE0}" type="slidenum">
              <a:rPr lang="he-IL" altLang="he-IL"/>
              <a:pPr algn="l"/>
              <a:t>1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1757108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פתרון התרגול: </a:t>
            </a:r>
            <a:r>
              <a:rPr lang="x-none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6952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דוגמאות:</a:t>
            </a:r>
            <a:br>
              <a:rPr lang="x-none"/>
            </a:b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art attack :  </a:t>
            </a:r>
            <a:r>
              <a:rPr lang="x-none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8650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פתרון התרגול: </a:t>
            </a:r>
            <a:r>
              <a:rPr lang="x-none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094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דוגמאות:</a:t>
            </a:r>
            <a:br>
              <a:rPr lang="x-none"/>
            </a:b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art attack :  </a:t>
            </a:r>
            <a:r>
              <a:rPr lang="x-none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6665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פתרון התרגול: </a:t>
            </a:r>
            <a:r>
              <a:rPr lang="x-none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386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דוגמאות:</a:t>
            </a:r>
            <a:br>
              <a:rPr lang="x-none"/>
            </a:b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art attack :  </a:t>
            </a:r>
            <a:r>
              <a:rPr lang="x-none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6665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דוגמאות:</a:t>
            </a:r>
            <a:br>
              <a:rPr lang="x-none"/>
            </a:b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art attack :  </a:t>
            </a:r>
            <a:r>
              <a:rPr lang="x-none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666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b="1"/>
              <a:t>משך השקף: עד 5 דקות</a:t>
            </a: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6274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1896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 b="1"/>
              <a:t>משך השקף: 2 דקות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>
                <a:solidFill>
                  <a:schemeClr val="dk1"/>
                </a:solidFill>
              </a:rPr>
              <a:t>הציגו את עצמכם ואת מהלך השיעור: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>
                <a:solidFill>
                  <a:schemeClr val="dk1"/>
                </a:solidFill>
              </a:rPr>
              <a:t>מוזמנים לפנות בצורה אישית לתלמידים:</a:t>
            </a:r>
            <a:r>
              <a:rPr lang="x-none" sz="1200"/>
              <a:t/>
            </a:r>
            <a:br>
              <a:rPr lang="x-none" sz="1200"/>
            </a:br>
            <a:r>
              <a:rPr lang="x-none" sz="1200">
                <a:solidFill>
                  <a:srgbClr val="2F5496"/>
                </a:solidFill>
              </a:rPr>
              <a:t>דוגמה לטקסט שייאמר בעל פה: "שלום, שמי___. אני מורה ל____ ממקום בארץ____. מה שלומכם? אני שמח/ה שהצטרפתם אליי", וכו'.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>
                <a:solidFill>
                  <a:schemeClr val="dk1"/>
                </a:solidFill>
              </a:rPr>
              <a:t>נושא השיעור ומה מטרתו:</a:t>
            </a:r>
            <a:br>
              <a:rPr lang="x-none" sz="1200">
                <a:solidFill>
                  <a:schemeClr val="dk1"/>
                </a:solidFill>
              </a:rPr>
            </a:br>
            <a:r>
              <a:rPr lang="x-none" sz="1200">
                <a:solidFill>
                  <a:srgbClr val="2F5496"/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נתחיל ב…. </a:t>
            </a:r>
            <a:r>
              <a:rPr lang="x-none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פתיח השיעור)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נמשיך בלגלות</a:t>
            </a:r>
            <a:r>
              <a:rPr lang="x-none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(שלב הלימוד / הקניה - כתבו כאן שאלה מסקרנת שתיתן מענה על מטרת השיעור) 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נתנסה ב… </a:t>
            </a:r>
            <a:r>
              <a:rPr lang="x-none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התרגול / התנסות)</a:t>
            </a: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endParaRPr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נסכם  </a:t>
            </a:r>
            <a:r>
              <a:rPr lang="x-none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(שלב סיכום השיעור)</a:t>
            </a:r>
            <a:endParaRPr/>
          </a:p>
        </p:txBody>
      </p:sp>
      <p:sp>
        <p:nvSpPr>
          <p:cNvPr id="222" name="Google Shape;22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7189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/>
              <a:t>למחוק שקופית זו אם אין בה צורך.</a:t>
            </a:r>
            <a:endParaRPr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sz="1200" b="1"/>
              <a:t>משך השקף: דקה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sz="1200"/>
              <a:t>בשקף זה ודאו שכולם הצטיידו בעזרים הנדרשים (מומלץ שעזרים אלו יהיו גם אצלכם עבור הדגמה).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sz="120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  <a:endParaRPr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 sz="1200">
                <a:solidFill>
                  <a:srgbClr val="FF0000"/>
                </a:solidFill>
              </a:rPr>
              <a:t>זה הזמן להציג את </a:t>
            </a:r>
            <a:r>
              <a:rPr lang="x-none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/>
          </a:p>
        </p:txBody>
      </p:sp>
      <p:sp>
        <p:nvSpPr>
          <p:cNvPr id="233" name="Google Shape;23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15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5" name="Google Shape;24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401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64" name="Google Shape;26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0478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1" name="Google Shape;30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199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0" name="Google Shape;32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2877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 b="1"/>
              <a:t>משך השקף: עד 2 דקות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x-none">
                <a:solidFill>
                  <a:srgbClr val="FF0000"/>
                </a:solidFill>
              </a:rPr>
              <a:t>דוגמה לחידה:</a:t>
            </a:r>
            <a:br>
              <a:rPr lang="x-none">
                <a:solidFill>
                  <a:srgbClr val="FF0000"/>
                </a:solidFill>
              </a:rPr>
            </a:br>
            <a:r>
              <a:rPr lang="x-none">
                <a:solidFill>
                  <a:srgbClr val="FF0000"/>
                </a:solidFill>
              </a:rPr>
              <a:t>תמונה של דמות או חפץ הקשורה לנושא. הקשר לנושא יתגלה במהלך השיעור.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>
                <a:solidFill>
                  <a:srgbClr val="FF0000"/>
                </a:solidFill>
              </a:rPr>
              <a:t>מה הקשר בין………….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9" name="Google Shape;33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192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285750" lvl="0" indent="-28575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x-none" b="1"/>
              <a:t>תרגול: </a:t>
            </a:r>
            <a:r>
              <a:rPr lang="x-none"/>
              <a:t>לא יותר מ-3 דקות. ניתן לעשות 2-1 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המלצה לכיתות הנמוכות: לשאול שאלות שמפעילות את התלמידים בסגנון הצגות ילדים/ערוץ הילדים, כמו למשל "איפה נמצא הכרטיס השני...? אני לא זוכר... אתם יודעים איפה הוא?"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דוגמאות:</a:t>
            </a:r>
            <a:br>
              <a:rPr lang="x-none"/>
            </a:br>
            <a:r>
              <a:rPr lang="x-none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x-none"/>
              <a:t>  תוכנית בישול לילדים. מדברים עם הילדים לאורך השיעור ושואלים אותם שאלות.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/>
              <a:t>art attack :  </a:t>
            </a:r>
            <a:r>
              <a:rPr lang="x-none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866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נלמד היום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1" name="Google Shape;31;p29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32" name="Google Shape;32;p2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3" name="Google Shape;33;p2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35;p29"/>
          <p:cNvGrpSpPr/>
          <p:nvPr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36" name="Google Shape;36;p2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7" name="Google Shape;37;p2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>
  <p:cSld name="משימה באופק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0"/>
          <p:cNvSpPr>
            <a:spLocks noGrp="1"/>
          </p:cNvSpPr>
          <p:nvPr>
            <p:ph type="pic" idx="2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0" name="Google Shape;150;p40"/>
          <p:cNvGrpSpPr/>
          <p:nvPr/>
        </p:nvGrpSpPr>
        <p:grpSpPr>
          <a:xfrm>
            <a:off x="-2381248" y="158428"/>
            <a:ext cx="14545456" cy="6541143"/>
            <a:chOff x="-2455150" y="146499"/>
            <a:chExt cx="14545456" cy="6541143"/>
          </a:xfrm>
        </p:grpSpPr>
        <p:sp>
          <p:nvSpPr>
            <p:cNvPr id="151" name="Google Shape;151;p40"/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2" name="Google Shape;152;p40"/>
            <p:cNvCxnSpPr/>
            <p:nvPr/>
          </p:nvCxnSpPr>
          <p:spPr>
            <a:xfrm>
              <a:off x="-2455150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53" name="Google Shape;153;p40"/>
            <p:cNvGrpSpPr/>
            <p:nvPr/>
          </p:nvGrpSpPr>
          <p:grpSpPr>
            <a:xfrm rot="10800000">
              <a:off x="8177063" y="6181316"/>
              <a:ext cx="3913243" cy="506326"/>
              <a:chOff x="358720" y="6187719"/>
              <a:chExt cx="3913243" cy="506326"/>
            </a:xfrm>
          </p:grpSpPr>
          <p:cxnSp>
            <p:nvCxnSpPr>
              <p:cNvPr id="154" name="Google Shape;154;p40"/>
              <p:cNvCxnSpPr/>
              <p:nvPr/>
            </p:nvCxnSpPr>
            <p:spPr>
              <a:xfrm>
                <a:off x="865046" y="6434480"/>
                <a:ext cx="3406917" cy="128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5" name="Google Shape;155;p40"/>
              <p:cNvSpPr/>
              <p:nvPr/>
            </p:nvSpPr>
            <p:spPr>
              <a:xfrm rot="-54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40"/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7" name="Google Shape;157;p40"/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" name="Google Shape;158;p40"/>
          <p:cNvSpPr txBox="1">
            <a:spLocks noGrp="1"/>
          </p:cNvSpPr>
          <p:nvPr>
            <p:ph type="body" idx="1"/>
          </p:nvPr>
        </p:nvSpPr>
        <p:spPr>
          <a:xfrm>
            <a:off x="426793" y="661710"/>
            <a:ext cx="10953750" cy="68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marL="914400" lvl="1" indent="-533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2pPr>
            <a:lvl3pPr marL="1371600" lvl="2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4pPr>
            <a:lvl5pPr marL="2286000" lvl="4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1"/>
          <p:cNvSpPr txBox="1">
            <a:spLocks noGrp="1"/>
          </p:cNvSpPr>
          <p:nvPr>
            <p:ph type="title"/>
          </p:nvPr>
        </p:nvSpPr>
        <p:spPr>
          <a:xfrm>
            <a:off x="7312026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1"/>
          <p:cNvSpPr>
            <a:spLocks noGrp="1"/>
          </p:cNvSpPr>
          <p:nvPr>
            <p:ph type="pic" idx="2"/>
          </p:nvPr>
        </p:nvSpPr>
        <p:spPr>
          <a:xfrm>
            <a:off x="849183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62" name="Google Shape;162;p41"/>
          <p:cNvGrpSpPr/>
          <p:nvPr/>
        </p:nvGrpSpPr>
        <p:grpSpPr>
          <a:xfrm>
            <a:off x="10820648" y="6288984"/>
            <a:ext cx="10328540" cy="167498"/>
            <a:chOff x="10668248" y="5893696"/>
            <a:chExt cx="10328540" cy="167498"/>
          </a:xfrm>
        </p:grpSpPr>
        <p:cxnSp>
          <p:nvCxnSpPr>
            <p:cNvPr id="163" name="Google Shape;163;p41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4" name="Google Shape;164;p41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41"/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66" name="Google Shape;166;p41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7" name="Google Shape;167;p41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41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9" name="Google Shape;169;p41"/>
          <p:cNvSpPr txBox="1">
            <a:spLocks noGrp="1"/>
          </p:cNvSpPr>
          <p:nvPr>
            <p:ph type="body" idx="1"/>
          </p:nvPr>
        </p:nvSpPr>
        <p:spPr>
          <a:xfrm>
            <a:off x="7312026" y="2208855"/>
            <a:ext cx="3932237" cy="36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0" name="Google Shape;170;p41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2"/>
          <p:cNvSpPr>
            <a:spLocks noGrp="1"/>
          </p:cNvSpPr>
          <p:nvPr>
            <p:ph type="pic" idx="2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42"/>
          <p:cNvSpPr txBox="1">
            <a:spLocks noGrp="1"/>
          </p:cNvSpPr>
          <p:nvPr>
            <p:ph type="ctrTitle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4" name="Google Shape;174;p42"/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75" name="Google Shape;175;p42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6" name="Google Shape;176;p42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42"/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3"/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43"/>
          <p:cNvCxnSpPr/>
          <p:nvPr/>
        </p:nvCxnSpPr>
        <p:spPr>
          <a:xfrm>
            <a:off x="865046" y="532257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1" name="Google Shape;181;p43"/>
          <p:cNvSpPr/>
          <p:nvPr/>
        </p:nvSpPr>
        <p:spPr>
          <a:xfrm rot="-54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43"/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43"/>
          <p:cNvSpPr txBox="1">
            <a:spLocks noGrp="1"/>
          </p:cNvSpPr>
          <p:nvPr>
            <p:ph type="body" idx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4" name="Google Shape;184;p43"/>
          <p:cNvCxnSpPr/>
          <p:nvPr/>
        </p:nvCxnSpPr>
        <p:spPr>
          <a:xfrm>
            <a:off x="792994" y="5506727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5" name="Google Shape;185;p43"/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6" name="Google Shape;186;p43"/>
          <p:cNvCxnSpPr/>
          <p:nvPr/>
        </p:nvCxnSpPr>
        <p:spPr>
          <a:xfrm>
            <a:off x="408495" y="6252973"/>
            <a:ext cx="281547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7" name="Google Shape;187;p43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Calibri"/>
              <a:buNone/>
              <a:defRPr sz="6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91" name="Google Shape;191;p44"/>
          <p:cNvCxnSpPr/>
          <p:nvPr/>
        </p:nvCxnSpPr>
        <p:spPr>
          <a:xfrm>
            <a:off x="-874997" y="642957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2" name="Google Shape;192;p44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193" name="Google Shape;193;p44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4" name="Google Shape;194;p44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44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" name="Google Shape;196;p44"/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97" name="Google Shape;197;p44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4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5"/>
          <p:cNvSpPr>
            <a:spLocks noGrp="1"/>
          </p:cNvSpPr>
          <p:nvPr>
            <p:ph type="pic" idx="2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01" name="Google Shape;201;p45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202" name="Google Shape;202;p45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3" name="Google Shape;203;p45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45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" name="Google Shape;205;p45"/>
          <p:cNvGrpSpPr/>
          <p:nvPr/>
        </p:nvGrpSpPr>
        <p:grpSpPr>
          <a:xfrm>
            <a:off x="-8156196" y="6042094"/>
            <a:ext cx="10328540" cy="167498"/>
            <a:chOff x="10668248" y="5893696"/>
            <a:chExt cx="10328540" cy="167498"/>
          </a:xfrm>
        </p:grpSpPr>
        <p:cxnSp>
          <p:nvCxnSpPr>
            <p:cNvPr id="206" name="Google Shape;206;p45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7" name="Google Shape;207;p45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45"/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>
            <a:extLst>
              <a:ext uri="{FF2B5EF4-FFF2-40B4-BE49-F238E27FC236}">
                <a16:creationId xmlns:a16="http://schemas.microsoft.com/office/drawing/2014/main" id="{AC347F4E-1E00-48D2-AB4B-0554BE96FB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4888" y="2027238"/>
            <a:ext cx="5046663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96D86DE5-4A77-44AD-88FB-8A8C648FE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7650" y="-3968750"/>
            <a:ext cx="5045075" cy="502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>
            <a:extLst>
              <a:ext uri="{FF2B5EF4-FFF2-40B4-BE49-F238E27FC236}">
                <a16:creationId xmlns:a16="http://schemas.microsoft.com/office/drawing/2014/main" id="{0D2CFC6C-27E8-47D2-BAB0-C5856506FD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2">
            <a:extLst>
              <a:ext uri="{FF2B5EF4-FFF2-40B4-BE49-F238E27FC236}">
                <a16:creationId xmlns:a16="http://schemas.microsoft.com/office/drawing/2014/main" id="{45D4E7FF-74EF-451E-8325-01D9D0039A50}"/>
              </a:ext>
            </a:extLst>
          </p:cNvPr>
          <p:cNvSpPr/>
          <p:nvPr userDrawn="1"/>
        </p:nvSpPr>
        <p:spPr>
          <a:xfrm>
            <a:off x="2090738" y="2901950"/>
            <a:ext cx="8636000" cy="121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x-none" kern="0">
              <a:sym typeface="Arial"/>
            </a:endParaRPr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5EC269F5-F7B9-4E5F-B6C2-362789AA5D00}"/>
              </a:ext>
            </a:extLst>
          </p:cNvPr>
          <p:cNvSpPr/>
          <p:nvPr userDrawn="1"/>
        </p:nvSpPr>
        <p:spPr>
          <a:xfrm>
            <a:off x="5099050" y="1831975"/>
            <a:ext cx="5883275" cy="1069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x-none" kern="0">
              <a:sym typeface="Arial"/>
            </a:endParaRPr>
          </a:p>
        </p:txBody>
      </p: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40883BC8-62D3-49D7-80AD-B07734EA219B}"/>
              </a:ext>
            </a:extLst>
          </p:cNvPr>
          <p:cNvCxnSpPr>
            <a:cxnSpLocks/>
          </p:cNvCxnSpPr>
          <p:nvPr userDrawn="1"/>
        </p:nvCxnSpPr>
        <p:spPr>
          <a:xfrm>
            <a:off x="7156450" y="1639888"/>
            <a:ext cx="400526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26">
            <a:extLst>
              <a:ext uri="{FF2B5EF4-FFF2-40B4-BE49-F238E27FC236}">
                <a16:creationId xmlns:a16="http://schemas.microsoft.com/office/drawing/2014/main" id="{56C27A72-D285-42E1-A8E9-DBCC0F4EF364}"/>
              </a:ext>
            </a:extLst>
          </p:cNvPr>
          <p:cNvSpPr/>
          <p:nvPr userDrawn="1"/>
        </p:nvSpPr>
        <p:spPr>
          <a:xfrm rot="16200000">
            <a:off x="10880725" y="2084388"/>
            <a:ext cx="204787" cy="204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x-none" kern="0">
              <a:sym typeface="Arial"/>
            </a:endParaRPr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9ACA74FA-3BB6-4FE5-A787-04EDDCA52A82}"/>
              </a:ext>
            </a:extLst>
          </p:cNvPr>
          <p:cNvCxnSpPr>
            <a:cxnSpLocks/>
          </p:cNvCxnSpPr>
          <p:nvPr userDrawn="1"/>
        </p:nvCxnSpPr>
        <p:spPr>
          <a:xfrm>
            <a:off x="2090738" y="4989513"/>
            <a:ext cx="506571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29">
            <a:extLst>
              <a:ext uri="{FF2B5EF4-FFF2-40B4-BE49-F238E27FC236}">
                <a16:creationId xmlns:a16="http://schemas.microsoft.com/office/drawing/2014/main" id="{2D8D149F-E201-4E10-AB09-F3339108C92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11125" y="111125"/>
            <a:ext cx="1530350" cy="1525588"/>
            <a:chOff x="8374611" y="4283110"/>
            <a:chExt cx="2300578" cy="2294314"/>
          </a:xfrm>
        </p:grpSpPr>
        <p:pic>
          <p:nvPicPr>
            <p:cNvPr id="14" name="Picture 30">
              <a:extLst>
                <a:ext uri="{FF2B5EF4-FFF2-40B4-BE49-F238E27FC236}">
                  <a16:creationId xmlns:a16="http://schemas.microsoft.com/office/drawing/2014/main" id="{397BADF9-7938-4C11-8FBC-5A69D6F99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38"/>
            <a:stretch>
              <a:fillRect/>
            </a:stretch>
          </p:blipFill>
          <p:spPr bwMode="auto"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31">
              <a:extLst>
                <a:ext uri="{FF2B5EF4-FFF2-40B4-BE49-F238E27FC236}">
                  <a16:creationId xmlns:a16="http://schemas.microsoft.com/office/drawing/2014/main" id="{2BC852E5-DF6C-4BA8-85E5-11DD23285B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4611" y="5882683"/>
              <a:ext cx="2300578" cy="69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he-IL" altLang="he-IL" sz="1200">
                  <a:solidFill>
                    <a:schemeClr val="bg1"/>
                  </a:solidFill>
                </a:rPr>
                <a:t>מדינת ישראל</a:t>
              </a:r>
            </a:p>
            <a:p>
              <a:pPr algn="ctr" eaLnBrk="1" hangingPunct="1">
                <a:defRPr/>
              </a:pPr>
              <a:r>
                <a:rPr lang="he-IL" altLang="he-IL" sz="1200">
                  <a:solidFill>
                    <a:schemeClr val="bg1"/>
                  </a:solidFill>
                </a:rPr>
                <a:t>משרד החינוך</a:t>
              </a:r>
            </a:p>
          </p:txBody>
        </p:sp>
      </p:grpSp>
      <p:sp>
        <p:nvSpPr>
          <p:cNvPr id="16" name="Picture 32">
            <a:extLst>
              <a:ext uri="{FF2B5EF4-FFF2-40B4-BE49-F238E27FC236}">
                <a16:creationId xmlns:a16="http://schemas.microsoft.com/office/drawing/2014/main" id="{22941655-029C-4CD5-9E37-2DB2E1F1F5F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3332163" y="885825"/>
            <a:ext cx="915035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defRPr/>
            </a:pPr>
            <a:endParaRPr lang="he-IL" altLang="he-IL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366058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160307-BF93-B642-B885-52C1AEE617F6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98B7E2E-690A-B74F-A361-DB3C1398C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D367D3-E2A8-4A4A-953D-E858CA461A7D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86E97-B4B5-7A44-BA99-EFC8C200D63F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29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3" name="Google Shape;43;p30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44" name="Google Shape;44;p30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5" name="Google Shape;45;p30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46;p30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31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oogle Shape;49;p31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50" name="Google Shape;50;p31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1" name="Google Shape;51;p31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1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" name="Google Shape;53;p31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1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רגול" type="twoObj">
  <p:cSld name="TWO_OBJECT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Google Shape;57;p32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" name="Google Shape;58;p32"/>
          <p:cNvSpPr/>
          <p:nvPr/>
        </p:nvSpPr>
        <p:spPr>
          <a:xfrm rot="-54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" name="Google Shape;59;p32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60" name="Google Shape;60;p32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1" name="Google Shape;61;p32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2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933938" y="1825625"/>
            <a:ext cx="5085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12857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body" idx="2"/>
          </p:nvPr>
        </p:nvSpPr>
        <p:spPr>
          <a:xfrm>
            <a:off x="6267938" y="1825625"/>
            <a:ext cx="5085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תרון">
  <p:cSld name="פתרון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Google Shape;67;p33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" name="Google Shape;68;p33"/>
          <p:cNvSpPr/>
          <p:nvPr/>
        </p:nvSpPr>
        <p:spPr>
          <a:xfrm rot="-54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9" name="Google Shape;69;p33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70" name="Google Shape;70;p3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1" name="Google Shape;71;p3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>
            <a:off x="865046" y="1825625"/>
            <a:ext cx="515475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body" idx="2"/>
          </p:nvPr>
        </p:nvSpPr>
        <p:spPr>
          <a:xfrm>
            <a:off x="6260122" y="1825625"/>
            <a:ext cx="509367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השיעור הבא יתחיל">
  <p:cSld name="2_השיעור הבא יתחיל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6"/>
          <p:cNvSpPr/>
          <p:nvPr/>
        </p:nvSpPr>
        <p:spPr>
          <a:xfrm>
            <a:off x="3337577" y="646574"/>
            <a:ext cx="5473303" cy="54733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6"/>
          <p:cNvSpPr/>
          <p:nvPr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" name="Google Shape;105;p36"/>
          <p:cNvGrpSpPr/>
          <p:nvPr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06" name="Google Shape;106;p36"/>
            <p:cNvCxnSpPr/>
            <p:nvPr/>
          </p:nvCxnSpPr>
          <p:spPr>
            <a:xfrm>
              <a:off x="865046" y="532257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7" name="Google Shape;107;p36"/>
            <p:cNvSpPr/>
            <p:nvPr/>
          </p:nvSpPr>
          <p:spPr>
            <a:xfrm rot="-54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36"/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36"/>
          <p:cNvSpPr txBox="1">
            <a:spLocks noGrp="1"/>
          </p:cNvSpPr>
          <p:nvPr>
            <p:ph type="body" idx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8333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0" name="Google Shape;110;p36"/>
          <p:cNvCxnSpPr/>
          <p:nvPr/>
        </p:nvCxnSpPr>
        <p:spPr>
          <a:xfrm>
            <a:off x="2377053" y="6178326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1" name="Google Shape;111;p36"/>
          <p:cNvGrpSpPr/>
          <p:nvPr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2" name="Google Shape;112;p36"/>
            <p:cNvSpPr/>
            <p:nvPr/>
          </p:nvSpPr>
          <p:spPr>
            <a:xfrm rot="-54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36"/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4" name="Google Shape;114;p36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5" name="Google Shape;115;p36"/>
          <p:cNvSpPr txBox="1">
            <a:spLocks noGrp="1"/>
          </p:cNvSpPr>
          <p:nvPr>
            <p:ph type="body" idx="2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6" name="Google Shape;116;p36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117" name="Google Shape;117;p36"/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36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צגת מלאה בתרגול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25" name="Google Shape;125;p37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26" name="Google Shape;126;p37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7" name="Google Shape;127;p37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37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קניית ידע">
  <p:cSld name="1_הקניית ידע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38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31" name="Google Shape;131;p38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2" name="Google Shape;132;p38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8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4" name="Google Shape;134;p38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5" name="Google Shape;135;p38"/>
          <p:cNvPicPr preferRelativeResize="0"/>
          <p:nvPr/>
        </p:nvPicPr>
        <p:blipFill rotWithShape="1">
          <a:blip r:embed="rId2">
            <a:alphaModFix/>
          </a:blip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8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8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39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40" name="Google Shape;140;p3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1" name="Google Shape;141;p3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3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" name="Google Shape;143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3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5" name="Google Shape;145;p39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9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9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14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5CB4C-3422-4E29-9302-2D98F073F1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65400" y="3240088"/>
            <a:ext cx="7816850" cy="85248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ar-SA" dirty="0">
                <a:sym typeface="Arial"/>
              </a:rPr>
              <a:t>درس رياضيّات للصفّ </a:t>
            </a:r>
            <a:r>
              <a:rPr lang="ar-SA" dirty="0" smtClean="0">
                <a:sym typeface="Arial"/>
              </a:rPr>
              <a:t>الرابع </a:t>
            </a:r>
            <a:endParaRPr lang="x-none" dirty="0"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x-none" dirty="0">
              <a:sym typeface="Arial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7795ED5-42D5-4338-977A-7B68AE7B5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0413" y="4419600"/>
            <a:ext cx="6007100" cy="649288"/>
          </a:xfrm>
        </p:spPr>
        <p:txBody>
          <a:bodyPr rtlCol="0">
            <a:normAutofit fontScale="85000" lnSpcReduction="10000"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dirty="0">
                <a:sym typeface="Arial"/>
              </a:rPr>
              <a:t>موضوع الدرس</a:t>
            </a:r>
            <a:r>
              <a:rPr lang="he-IL" dirty="0">
                <a:sym typeface="Arial"/>
              </a:rPr>
              <a:t>: </a:t>
            </a:r>
            <a:r>
              <a:rPr lang="ar-SA" dirty="0" smtClean="0">
                <a:sym typeface="Arial"/>
              </a:rPr>
              <a:t>طرح كسور بسيطة - يشمل تبديل</a:t>
            </a:r>
            <a:endParaRPr lang="ar-SA" dirty="0">
              <a:sym typeface="Arial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>
              <a:sym typeface="Arial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7AD1C9-3098-4B13-8350-3F7C866AFF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119063" y="5938838"/>
            <a:ext cx="11363326" cy="561975"/>
          </a:xfrm>
        </p:spPr>
        <p:txBody>
          <a:bodyPr rtlCol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ar-SA" sz="2400" dirty="0">
                <a:sym typeface="Arial"/>
              </a:rPr>
              <a:t>الرجاء تزوّدوا </a:t>
            </a:r>
            <a:r>
              <a:rPr lang="ar-JO" sz="2400" dirty="0" smtClean="0">
                <a:sym typeface="Arial"/>
              </a:rPr>
              <a:t>بأدوات للكتابة </a:t>
            </a:r>
            <a:endParaRPr lang="x-none" sz="2400" dirty="0">
              <a:sym typeface="Arial"/>
            </a:endParaRPr>
          </a:p>
        </p:txBody>
      </p:sp>
      <p:pic>
        <p:nvPicPr>
          <p:cNvPr id="34821" name="Picture 147">
            <a:extLst>
              <a:ext uri="{FF2B5EF4-FFF2-40B4-BE49-F238E27FC236}">
                <a16:creationId xmlns:a16="http://schemas.microsoft.com/office/drawing/2014/main" id="{2DC0CCA8-D742-4E93-BBA4-854C2CE68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05291">
            <a:off x="3733801" y="644525"/>
            <a:ext cx="658812" cy="22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 Placeholder 17">
            <a:extLst>
              <a:ext uri="{FF2B5EF4-FFF2-40B4-BE49-F238E27FC236}">
                <a16:creationId xmlns:a16="http://schemas.microsoft.com/office/drawing/2014/main" id="{75892934-A723-4453-B990-2D87995C2A64}"/>
              </a:ext>
            </a:extLst>
          </p:cNvPr>
          <p:cNvSpPr txBox="1">
            <a:spLocks/>
          </p:cNvSpPr>
          <p:nvPr/>
        </p:nvSpPr>
        <p:spPr bwMode="auto">
          <a:xfrm>
            <a:off x="2030413" y="5068888"/>
            <a:ext cx="514826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800100" indent="-3429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800"/>
              </a:spcBef>
              <a:buFont typeface="+mj-lt"/>
              <a:buNone/>
            </a:pPr>
            <a:r>
              <a:rPr lang="ar-JO" altLang="he-IL" sz="3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المعلّمة :</a:t>
            </a:r>
            <a:r>
              <a:rPr lang="ar-SA" altLang="he-IL" sz="3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سعاد أعمر شمّا</a:t>
            </a:r>
            <a:endParaRPr lang="he-IL" altLang="he-IL" sz="3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AB00A47B-2675-48F2-BA07-976E0F33A5B1}"/>
              </a:ext>
            </a:extLst>
          </p:cNvPr>
          <p:cNvSpPr/>
          <p:nvPr/>
        </p:nvSpPr>
        <p:spPr>
          <a:xfrm>
            <a:off x="5462588" y="2128838"/>
            <a:ext cx="5197475" cy="561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he-IL" kern="0">
              <a:sym typeface="Arial"/>
            </a:endParaRPr>
          </a:p>
        </p:txBody>
      </p:sp>
      <p:sp>
        <p:nvSpPr>
          <p:cNvPr id="34824" name="TextBox 2">
            <a:extLst>
              <a:ext uri="{FF2B5EF4-FFF2-40B4-BE49-F238E27FC236}">
                <a16:creationId xmlns:a16="http://schemas.microsoft.com/office/drawing/2014/main" id="{5FCDC530-B410-481A-8903-37216DFB4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838" y="1979613"/>
            <a:ext cx="4498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buClr>
                <a:srgbClr val="000000"/>
              </a:buClr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rtl="0" eaLnBrk="1" hangingPunct="1"/>
            <a:r>
              <a:rPr lang="ar-AE" altLang="he-IL" sz="4800">
                <a:solidFill>
                  <a:schemeClr val="bg1"/>
                </a:solidFill>
              </a:rPr>
              <a:t>منظومة بثّ قُطريّة</a:t>
            </a:r>
            <a:endParaRPr lang="he-IL" altLang="he-IL" sz="4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243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14"/>
          <p:cNvPicPr preferRelativeResize="0"/>
          <p:nvPr/>
        </p:nvPicPr>
        <p:blipFill rotWithShape="1">
          <a:blip r:embed="rId3">
            <a:alphaModFix/>
          </a:blip>
          <a:srcRect l="-3669" t="805" r="3670" b="-804"/>
          <a:stretch/>
        </p:blipFill>
        <p:spPr>
          <a:xfrm>
            <a:off x="5632463" y="1690688"/>
            <a:ext cx="5095875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4" descr="Chocolate, Bar, Sweet, Candy, Brown, Delicious"/>
          <p:cNvPicPr preferRelativeResize="0"/>
          <p:nvPr/>
        </p:nvPicPr>
        <p:blipFill rotWithShape="1">
          <a:blip r:embed="rId4">
            <a:alphaModFix/>
          </a:blip>
          <a:srcRect l="14208"/>
          <a:stretch/>
        </p:blipFill>
        <p:spPr>
          <a:xfrm>
            <a:off x="95999" y="1699526"/>
            <a:ext cx="4870166" cy="2581701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ar-SA" dirty="0" smtClean="0"/>
              <a:t>الحل</a:t>
            </a:r>
            <a:endParaRPr dirty="0"/>
          </a:p>
        </p:txBody>
      </p:sp>
      <p:pic>
        <p:nvPicPr>
          <p:cNvPr id="406" name="Google Shape;40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4"/>
          <p:cNvSpPr txBox="1">
            <a:spLocks noGrp="1"/>
          </p:cNvSpPr>
          <p:nvPr>
            <p:ph type="body" idx="2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x-none"/>
              <a:t/>
            </a:r>
            <a:br>
              <a:rPr lang="x-none"/>
            </a:br>
            <a:endParaRPr/>
          </a:p>
          <a:p>
            <a:pPr marL="228600" marR="0" lvl="0" indent="-508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/>
          </a:p>
        </p:txBody>
      </p:sp>
      <p:cxnSp>
        <p:nvCxnSpPr>
          <p:cNvPr id="408" name="Google Shape;408;p14"/>
          <p:cNvCxnSpPr/>
          <p:nvPr/>
        </p:nvCxnSpPr>
        <p:spPr>
          <a:xfrm>
            <a:off x="8811491" y="3616036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9" name="Google Shape;409;p14"/>
          <p:cNvCxnSpPr/>
          <p:nvPr/>
        </p:nvCxnSpPr>
        <p:spPr>
          <a:xfrm>
            <a:off x="2464741" y="1690688"/>
            <a:ext cx="1" cy="259053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0" name="Google Shape;410;p14"/>
          <p:cNvCxnSpPr>
            <a:stCxn id="404" idx="3"/>
            <a:endCxn id="404" idx="1"/>
          </p:cNvCxnSpPr>
          <p:nvPr/>
        </p:nvCxnSpPr>
        <p:spPr>
          <a:xfrm rot="10800000">
            <a:off x="95965" y="2990377"/>
            <a:ext cx="48702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1" name="Google Shape;411;p14"/>
          <p:cNvSpPr txBox="1"/>
          <p:nvPr/>
        </p:nvSpPr>
        <p:spPr>
          <a:xfrm>
            <a:off x="1894609" y="5268541"/>
            <a:ext cx="6172199" cy="830997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t="-19707" b="-3430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12" name="Google Shape;412;p14"/>
          <p:cNvSpPr txBox="1"/>
          <p:nvPr/>
        </p:nvSpPr>
        <p:spPr>
          <a:xfrm>
            <a:off x="6407602" y="5136987"/>
            <a:ext cx="2590925" cy="126573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t="-1448" b="-1594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13" name="Google Shape;413;p14"/>
          <p:cNvSpPr/>
          <p:nvPr/>
        </p:nvSpPr>
        <p:spPr>
          <a:xfrm>
            <a:off x="95999" y="1722216"/>
            <a:ext cx="2365544" cy="1223383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4"/>
          <p:cNvSpPr txBox="1"/>
          <p:nvPr/>
        </p:nvSpPr>
        <p:spPr>
          <a:xfrm>
            <a:off x="8416569" y="5089858"/>
            <a:ext cx="1904070" cy="1359988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415" name="Google Shape;415;p14"/>
          <p:cNvCxnSpPr/>
          <p:nvPr/>
        </p:nvCxnSpPr>
        <p:spPr>
          <a:xfrm rot="10800000">
            <a:off x="5881255" y="2931178"/>
            <a:ext cx="4856016" cy="14422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6" name="Google Shape;416;p14"/>
          <p:cNvCxnSpPr/>
          <p:nvPr/>
        </p:nvCxnSpPr>
        <p:spPr>
          <a:xfrm flipH="1">
            <a:off x="8256725" y="1689175"/>
            <a:ext cx="18600" cy="258270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ar-SA" dirty="0" smtClean="0"/>
              <a:t>نستمر في التدرّب</a:t>
            </a:r>
            <a:endParaRPr dirty="0"/>
          </a:p>
        </p:txBody>
      </p:sp>
      <p:sp>
        <p:nvSpPr>
          <p:cNvPr id="423" name="Google Shape;423;p15"/>
          <p:cNvSpPr txBox="1">
            <a:spLocks noGrp="1"/>
          </p:cNvSpPr>
          <p:nvPr>
            <p:ph type="body" idx="2"/>
          </p:nvPr>
        </p:nvSpPr>
        <p:spPr>
          <a:xfrm>
            <a:off x="1048512" y="1281366"/>
            <a:ext cx="10515600" cy="4351338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t="-1260" r="-115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endParaRPr dirty="0"/>
          </a:p>
        </p:txBody>
      </p:sp>
      <p:pic>
        <p:nvPicPr>
          <p:cNvPr id="425" name="Google Shape;425;p15" descr="Girl, Books, School, Reading, Learning, Happ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7084" y="1609344"/>
            <a:ext cx="2368684" cy="47380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10233" y="1398300"/>
            <a:ext cx="4648723" cy="584775"/>
          </a:xfrm>
          <a:prstGeom prst="rect">
            <a:avLst/>
          </a:prstGeom>
          <a:solidFill>
            <a:srgbClr val="ECECEC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JO" sz="3200" dirty="0" smtClean="0"/>
              <a:t>انسخوا التمرين على الدفتر وحلوا</a:t>
            </a:r>
            <a:endParaRPr lang="he-IL" sz="3200" dirty="0"/>
          </a:p>
        </p:txBody>
      </p:sp>
      <p:pic>
        <p:nvPicPr>
          <p:cNvPr id="7" name="1min_final">
            <a:hlinkClick r:id="" action="ppaction://media"/>
            <a:extLst>
              <a:ext uri="{FF2B5EF4-FFF2-40B4-BE49-F238E27FC236}">
                <a16:creationId xmlns:a16="http://schemas.microsoft.com/office/drawing/2014/main" id="{19D2F1A5-21E4-4695-A10D-FFF7F19EB4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2412" y="355427"/>
            <a:ext cx="1476121" cy="526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ar-SA" dirty="0" smtClean="0"/>
              <a:t>الحل</a:t>
            </a:r>
            <a:endParaRPr dirty="0"/>
          </a:p>
        </p:txBody>
      </p:sp>
      <p:pic>
        <p:nvPicPr>
          <p:cNvPr id="432" name="Google Shape;43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6"/>
          <p:cNvSpPr txBox="1">
            <a:spLocks noGrp="1"/>
          </p:cNvSpPr>
          <p:nvPr>
            <p:ph type="body" idx="2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x-none"/>
              <a:t/>
            </a:r>
            <a:br>
              <a:rPr lang="x-none"/>
            </a:br>
            <a:endParaRPr/>
          </a:p>
          <a:p>
            <a:pPr marL="228600" marR="0" lvl="0" indent="-508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434" name="Google Shape;434;p16"/>
          <p:cNvPicPr preferRelativeResize="0"/>
          <p:nvPr/>
        </p:nvPicPr>
        <p:blipFill rotWithShape="1">
          <a:blip r:embed="rId4">
            <a:alphaModFix/>
          </a:blip>
          <a:srcRect l="5795" t="25745" r="68466" b="32719"/>
          <a:stretch/>
        </p:blipFill>
        <p:spPr>
          <a:xfrm>
            <a:off x="706582" y="1454728"/>
            <a:ext cx="3138054" cy="284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6"/>
          <p:cNvPicPr preferRelativeResize="0"/>
          <p:nvPr/>
        </p:nvPicPr>
        <p:blipFill rotWithShape="1">
          <a:blip r:embed="rId4">
            <a:alphaModFix/>
          </a:blip>
          <a:srcRect l="5795" t="25745" r="68466" b="32719"/>
          <a:stretch/>
        </p:blipFill>
        <p:spPr>
          <a:xfrm>
            <a:off x="4526973" y="1454727"/>
            <a:ext cx="3138054" cy="2847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6" name="Google Shape;436;p16"/>
          <p:cNvGrpSpPr/>
          <p:nvPr/>
        </p:nvGrpSpPr>
        <p:grpSpPr>
          <a:xfrm>
            <a:off x="5694218" y="3262745"/>
            <a:ext cx="401782" cy="738549"/>
            <a:chOff x="5694218" y="3262745"/>
            <a:chExt cx="401782" cy="738549"/>
          </a:xfrm>
        </p:grpSpPr>
        <p:cxnSp>
          <p:nvCxnSpPr>
            <p:cNvPr id="437" name="Google Shape;437;p16"/>
            <p:cNvCxnSpPr/>
            <p:nvPr/>
          </p:nvCxnSpPr>
          <p:spPr>
            <a:xfrm>
              <a:off x="5694218" y="3262745"/>
              <a:ext cx="401782" cy="738549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8" name="Google Shape;438;p16"/>
            <p:cNvCxnSpPr/>
            <p:nvPr/>
          </p:nvCxnSpPr>
          <p:spPr>
            <a:xfrm flipH="1">
              <a:off x="5694219" y="3262745"/>
              <a:ext cx="401781" cy="738549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439" name="Google Shape;439;p16"/>
          <p:cNvPicPr preferRelativeResize="0"/>
          <p:nvPr/>
        </p:nvPicPr>
        <p:blipFill rotWithShape="1">
          <a:blip r:embed="rId5">
            <a:alphaModFix/>
          </a:blip>
          <a:srcRect l="4091" t="26958" r="69659" b="37873"/>
          <a:stretch/>
        </p:blipFill>
        <p:spPr>
          <a:xfrm>
            <a:off x="8674322" y="1590603"/>
            <a:ext cx="3200400" cy="2410691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16"/>
          <p:cNvSpPr/>
          <p:nvPr/>
        </p:nvSpPr>
        <p:spPr>
          <a:xfrm>
            <a:off x="2217964" y="4576966"/>
            <a:ext cx="2061854" cy="140378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13607" b="-391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41" name="Google Shape;441;p16"/>
          <p:cNvSpPr/>
          <p:nvPr/>
        </p:nvSpPr>
        <p:spPr>
          <a:xfrm>
            <a:off x="3844636" y="4557193"/>
            <a:ext cx="2882936" cy="136441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42" name="Google Shape;442;p16"/>
          <p:cNvSpPr/>
          <p:nvPr/>
        </p:nvSpPr>
        <p:spPr>
          <a:xfrm>
            <a:off x="8071328" y="4576966"/>
            <a:ext cx="3004233" cy="1403782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l="-9330" b="-391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grpSp>
        <p:nvGrpSpPr>
          <p:cNvPr id="443" name="Google Shape;443;p16"/>
          <p:cNvGrpSpPr/>
          <p:nvPr/>
        </p:nvGrpSpPr>
        <p:grpSpPr>
          <a:xfrm>
            <a:off x="4759036" y="2680855"/>
            <a:ext cx="2266409" cy="401782"/>
            <a:chOff x="4759036" y="2680855"/>
            <a:chExt cx="2266409" cy="401782"/>
          </a:xfrm>
        </p:grpSpPr>
        <p:cxnSp>
          <p:nvCxnSpPr>
            <p:cNvPr id="444" name="Google Shape;444;p16"/>
            <p:cNvCxnSpPr/>
            <p:nvPr/>
          </p:nvCxnSpPr>
          <p:spPr>
            <a:xfrm>
              <a:off x="4759036" y="2680855"/>
              <a:ext cx="2265219" cy="394854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5" name="Google Shape;445;p16"/>
            <p:cNvCxnSpPr/>
            <p:nvPr/>
          </p:nvCxnSpPr>
          <p:spPr>
            <a:xfrm flipH="1">
              <a:off x="4760226" y="2687783"/>
              <a:ext cx="2265219" cy="394854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ar-SA" dirty="0" smtClean="0"/>
              <a:t>نستمر في التدرب</a:t>
            </a:r>
            <a:endParaRPr dirty="0"/>
          </a:p>
        </p:txBody>
      </p:sp>
      <p:sp>
        <p:nvSpPr>
          <p:cNvPr id="452" name="Google Shape;452;p17"/>
          <p:cNvSpPr txBox="1">
            <a:spLocks noGrp="1"/>
          </p:cNvSpPr>
          <p:nvPr>
            <p:ph type="body" idx="2"/>
          </p:nvPr>
        </p:nvSpPr>
        <p:spPr>
          <a:xfrm>
            <a:off x="1394629" y="16906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x-none"/>
              <a:t/>
            </a:r>
            <a:br>
              <a:rPr lang="x-none"/>
            </a:br>
            <a:endParaRPr/>
          </a:p>
          <a:p>
            <a:pPr marL="228600" marR="0" lvl="0" indent="-508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454" name="Google Shape;454;p17" descr="Detective, Searching, Man, Search, Magnify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649" y="2149146"/>
            <a:ext cx="3668280" cy="370429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7"/>
          <p:cNvSpPr txBox="1">
            <a:spLocks noGrp="1"/>
          </p:cNvSpPr>
          <p:nvPr>
            <p:ph type="body" idx="2"/>
          </p:nvPr>
        </p:nvSpPr>
        <p:spPr>
          <a:xfrm>
            <a:off x="1329316" y="1825624"/>
            <a:ext cx="10515600" cy="4351338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t="-1260" r="-121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</a:pPr>
            <a:r>
              <a:rPr lang="x-none"/>
              <a:t> </a:t>
            </a:r>
            <a:endParaRPr dirty="0"/>
          </a:p>
        </p:txBody>
      </p:sp>
      <p:sp>
        <p:nvSpPr>
          <p:cNvPr id="7" name="TextBox 6"/>
          <p:cNvSpPr txBox="1"/>
          <p:nvPr/>
        </p:nvSpPr>
        <p:spPr>
          <a:xfrm>
            <a:off x="6974006" y="1792968"/>
            <a:ext cx="4870910" cy="584775"/>
          </a:xfrm>
          <a:prstGeom prst="rect">
            <a:avLst/>
          </a:prstGeom>
          <a:solidFill>
            <a:srgbClr val="ECECEC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ar-JO" sz="3200" dirty="0" smtClean="0"/>
              <a:t>انسخوا التمرين على الدفتر وحلوا</a:t>
            </a:r>
            <a:endParaRPr lang="he-IL" sz="3200" dirty="0"/>
          </a:p>
        </p:txBody>
      </p:sp>
      <p:pic>
        <p:nvPicPr>
          <p:cNvPr id="8" name="1min_final">
            <a:hlinkClick r:id="" action="ppaction://media"/>
            <a:extLst>
              <a:ext uri="{FF2B5EF4-FFF2-40B4-BE49-F238E27FC236}">
                <a16:creationId xmlns:a16="http://schemas.microsoft.com/office/drawing/2014/main" id="{19D2F1A5-21E4-4695-A10D-FFF7F19EB4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084" y="262844"/>
            <a:ext cx="1476121" cy="526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ar-SA" dirty="0" smtClean="0"/>
              <a:t>الحل</a:t>
            </a:r>
            <a:endParaRPr dirty="0"/>
          </a:p>
        </p:txBody>
      </p:sp>
      <p:pic>
        <p:nvPicPr>
          <p:cNvPr id="462" name="Google Shape;46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18"/>
          <p:cNvSpPr txBox="1">
            <a:spLocks noGrp="1"/>
          </p:cNvSpPr>
          <p:nvPr>
            <p:ph type="body" idx="2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x-none"/>
              <a:t/>
            </a:r>
            <a:br>
              <a:rPr lang="x-none"/>
            </a:br>
            <a:endParaRPr/>
          </a:p>
          <a:p>
            <a:pPr marL="228600" marR="0" lvl="0" indent="-508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464" name="Google Shape;464;p18"/>
          <p:cNvSpPr/>
          <p:nvPr/>
        </p:nvSpPr>
        <p:spPr>
          <a:xfrm>
            <a:off x="2217964" y="4576966"/>
            <a:ext cx="2061854" cy="140378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3607" b="-391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65" name="Google Shape;465;p18"/>
          <p:cNvSpPr/>
          <p:nvPr/>
        </p:nvSpPr>
        <p:spPr>
          <a:xfrm>
            <a:off x="3844636" y="4557193"/>
            <a:ext cx="2882936" cy="136441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66" name="Google Shape;466;p18"/>
          <p:cNvPicPr preferRelativeResize="0"/>
          <p:nvPr/>
        </p:nvPicPr>
        <p:blipFill rotWithShape="1">
          <a:blip r:embed="rId6">
            <a:alphaModFix/>
          </a:blip>
          <a:srcRect l="5227" t="26655" r="71704" b="45250"/>
          <a:stretch/>
        </p:blipFill>
        <p:spPr>
          <a:xfrm>
            <a:off x="4630659" y="1825625"/>
            <a:ext cx="2812473" cy="1925782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18"/>
          <p:cNvSpPr/>
          <p:nvPr/>
        </p:nvSpPr>
        <p:spPr>
          <a:xfrm>
            <a:off x="8071328" y="4537508"/>
            <a:ext cx="3004233" cy="140378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l="-9330" b="-346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468" name="Google Shape;468;p18"/>
          <p:cNvPicPr preferRelativeResize="0"/>
          <p:nvPr/>
        </p:nvPicPr>
        <p:blipFill rotWithShape="1">
          <a:blip r:embed="rId6">
            <a:alphaModFix/>
          </a:blip>
          <a:srcRect l="5227" t="26655" r="71704" b="45250"/>
          <a:stretch/>
        </p:blipFill>
        <p:spPr>
          <a:xfrm>
            <a:off x="1191490" y="1825625"/>
            <a:ext cx="2812473" cy="1925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8"/>
          <p:cNvPicPr preferRelativeResize="0"/>
          <p:nvPr/>
        </p:nvPicPr>
        <p:blipFill rotWithShape="1">
          <a:blip r:embed="rId6">
            <a:alphaModFix/>
          </a:blip>
          <a:srcRect l="43068" t="32921" r="34773" b="51920"/>
          <a:stretch/>
        </p:blipFill>
        <p:spPr>
          <a:xfrm>
            <a:off x="8478981" y="2223654"/>
            <a:ext cx="2701636" cy="10390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0" name="Google Shape;470;p18"/>
          <p:cNvGrpSpPr/>
          <p:nvPr/>
        </p:nvGrpSpPr>
        <p:grpSpPr>
          <a:xfrm>
            <a:off x="4939147" y="2162343"/>
            <a:ext cx="2220738" cy="1337856"/>
            <a:chOff x="4939147" y="2162343"/>
            <a:chExt cx="2220738" cy="1337856"/>
          </a:xfrm>
        </p:grpSpPr>
        <p:cxnSp>
          <p:nvCxnSpPr>
            <p:cNvPr id="471" name="Google Shape;471;p18"/>
            <p:cNvCxnSpPr/>
            <p:nvPr/>
          </p:nvCxnSpPr>
          <p:spPr>
            <a:xfrm>
              <a:off x="4939147" y="3025291"/>
              <a:ext cx="401782" cy="47490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2" name="Google Shape;472;p18"/>
            <p:cNvCxnSpPr/>
            <p:nvPr/>
          </p:nvCxnSpPr>
          <p:spPr>
            <a:xfrm flipH="1">
              <a:off x="4939147" y="3025291"/>
              <a:ext cx="462844" cy="47490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3" name="Google Shape;473;p18"/>
            <p:cNvCxnSpPr/>
            <p:nvPr/>
          </p:nvCxnSpPr>
          <p:spPr>
            <a:xfrm>
              <a:off x="6109634" y="2162343"/>
              <a:ext cx="401782" cy="47490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4" name="Google Shape;474;p18"/>
            <p:cNvCxnSpPr/>
            <p:nvPr/>
          </p:nvCxnSpPr>
          <p:spPr>
            <a:xfrm>
              <a:off x="6727572" y="2191104"/>
              <a:ext cx="401782" cy="47490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5" name="Google Shape;475;p18"/>
            <p:cNvCxnSpPr/>
            <p:nvPr/>
          </p:nvCxnSpPr>
          <p:spPr>
            <a:xfrm flipH="1">
              <a:off x="6697041" y="2191104"/>
              <a:ext cx="462844" cy="47490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76" name="Google Shape;476;p18"/>
            <p:cNvCxnSpPr/>
            <p:nvPr/>
          </p:nvCxnSpPr>
          <p:spPr>
            <a:xfrm flipH="1">
              <a:off x="6096000" y="2191104"/>
              <a:ext cx="462844" cy="474908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ar-SA" dirty="0" smtClean="0"/>
              <a:t>نستمر في التدرب</a:t>
            </a:r>
            <a:endParaRPr dirty="0"/>
          </a:p>
        </p:txBody>
      </p:sp>
      <p:sp>
        <p:nvSpPr>
          <p:cNvPr id="452" name="Google Shape;452;p17"/>
          <p:cNvSpPr txBox="1">
            <a:spLocks noGrp="1"/>
          </p:cNvSpPr>
          <p:nvPr>
            <p:ph type="body" idx="2"/>
          </p:nvPr>
        </p:nvSpPr>
        <p:spPr>
          <a:xfrm>
            <a:off x="1394629" y="16906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x-none"/>
              <a:t/>
            </a:r>
            <a:br>
              <a:rPr lang="x-none"/>
            </a:br>
            <a:endParaRPr/>
          </a:p>
          <a:p>
            <a:pPr marL="228600" marR="0" lvl="0" indent="-508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49" y="1645920"/>
            <a:ext cx="10073687" cy="438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min_final">
            <a:hlinkClick r:id="" action="ppaction://media"/>
            <a:extLst>
              <a:ext uri="{FF2B5EF4-FFF2-40B4-BE49-F238E27FC236}">
                <a16:creationId xmlns:a16="http://schemas.microsoft.com/office/drawing/2014/main" id="{09726ED1-BDFA-43B9-9152-416282FE8E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818" y="503049"/>
            <a:ext cx="1461294" cy="52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6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ar-SA" dirty="0" smtClean="0"/>
              <a:t>الحل</a:t>
            </a:r>
            <a:endParaRPr dirty="0"/>
          </a:p>
        </p:txBody>
      </p:sp>
      <p:sp>
        <p:nvSpPr>
          <p:cNvPr id="452" name="Google Shape;452;p17"/>
          <p:cNvSpPr txBox="1">
            <a:spLocks noGrp="1"/>
          </p:cNvSpPr>
          <p:nvPr>
            <p:ph type="body" idx="2"/>
          </p:nvPr>
        </p:nvSpPr>
        <p:spPr>
          <a:xfrm>
            <a:off x="1394629" y="16906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x-none"/>
              <a:t/>
            </a:r>
            <a:br>
              <a:rPr lang="x-none"/>
            </a:br>
            <a:endParaRPr/>
          </a:p>
          <a:p>
            <a:pPr marL="228600" marR="0" lvl="0" indent="-508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49" y="1645920"/>
            <a:ext cx="10073687" cy="438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מחבר ישר 2"/>
          <p:cNvCxnSpPr/>
          <p:nvPr/>
        </p:nvCxnSpPr>
        <p:spPr>
          <a:xfrm>
            <a:off x="9646920" y="3322320"/>
            <a:ext cx="0" cy="2621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ישר 10"/>
          <p:cNvCxnSpPr/>
          <p:nvPr/>
        </p:nvCxnSpPr>
        <p:spPr>
          <a:xfrm>
            <a:off x="8482584" y="3331464"/>
            <a:ext cx="0" cy="2621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ישר 11"/>
          <p:cNvCxnSpPr/>
          <p:nvPr/>
        </p:nvCxnSpPr>
        <p:spPr>
          <a:xfrm>
            <a:off x="8845296" y="3331464"/>
            <a:ext cx="0" cy="2621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מחבר ישר 12"/>
          <p:cNvCxnSpPr/>
          <p:nvPr/>
        </p:nvCxnSpPr>
        <p:spPr>
          <a:xfrm>
            <a:off x="9262872" y="3331464"/>
            <a:ext cx="0" cy="2621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מחבר ישר 6"/>
          <p:cNvCxnSpPr/>
          <p:nvPr/>
        </p:nvCxnSpPr>
        <p:spPr>
          <a:xfrm flipH="1">
            <a:off x="9756648" y="3172968"/>
            <a:ext cx="265176" cy="5486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/>
          <p:cNvCxnSpPr/>
          <p:nvPr/>
        </p:nvCxnSpPr>
        <p:spPr>
          <a:xfrm flipH="1">
            <a:off x="9328404" y="3172968"/>
            <a:ext cx="265176" cy="5486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417" y="2354312"/>
            <a:ext cx="584263" cy="61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מחבר ישר 17"/>
          <p:cNvCxnSpPr/>
          <p:nvPr/>
        </p:nvCxnSpPr>
        <p:spPr>
          <a:xfrm flipH="1">
            <a:off x="6406896" y="5230368"/>
            <a:ext cx="265176" cy="5486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/>
          <p:cNvCxnSpPr/>
          <p:nvPr/>
        </p:nvCxnSpPr>
        <p:spPr>
          <a:xfrm flipH="1">
            <a:off x="8183880" y="5227320"/>
            <a:ext cx="1782318" cy="5486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ישר 22"/>
          <p:cNvCxnSpPr/>
          <p:nvPr/>
        </p:nvCxnSpPr>
        <p:spPr>
          <a:xfrm>
            <a:off x="6297168" y="5422392"/>
            <a:ext cx="0" cy="2621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/>
          <p:cNvCxnSpPr/>
          <p:nvPr/>
        </p:nvCxnSpPr>
        <p:spPr>
          <a:xfrm>
            <a:off x="6678168" y="5434584"/>
            <a:ext cx="0" cy="2621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ישר 24"/>
          <p:cNvCxnSpPr/>
          <p:nvPr/>
        </p:nvCxnSpPr>
        <p:spPr>
          <a:xfrm>
            <a:off x="7086600" y="5413248"/>
            <a:ext cx="0" cy="2621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ישר 25"/>
          <p:cNvCxnSpPr/>
          <p:nvPr/>
        </p:nvCxnSpPr>
        <p:spPr>
          <a:xfrm>
            <a:off x="7437120" y="5434584"/>
            <a:ext cx="0" cy="2621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ישר 28"/>
          <p:cNvCxnSpPr/>
          <p:nvPr/>
        </p:nvCxnSpPr>
        <p:spPr>
          <a:xfrm flipH="1">
            <a:off x="6818376" y="5215128"/>
            <a:ext cx="265176" cy="5486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ישר 29"/>
          <p:cNvCxnSpPr/>
          <p:nvPr/>
        </p:nvCxnSpPr>
        <p:spPr>
          <a:xfrm flipH="1">
            <a:off x="7171944" y="5227320"/>
            <a:ext cx="265176" cy="5486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/>
          <p:cNvCxnSpPr/>
          <p:nvPr/>
        </p:nvCxnSpPr>
        <p:spPr>
          <a:xfrm flipH="1">
            <a:off x="7476744" y="5291328"/>
            <a:ext cx="265176" cy="5486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440" y="4389120"/>
            <a:ext cx="583420" cy="60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35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9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ar-SA" dirty="0" smtClean="0"/>
              <a:t>نلخّص وننهي</a:t>
            </a:r>
            <a:endParaRPr dirty="0"/>
          </a:p>
        </p:txBody>
      </p:sp>
      <p:sp>
        <p:nvSpPr>
          <p:cNvPr id="483" name="Google Shape;483;p19"/>
          <p:cNvSpPr txBox="1">
            <a:spLocks noGrp="1"/>
          </p:cNvSpPr>
          <p:nvPr>
            <p:ph type="body" idx="1"/>
          </p:nvPr>
        </p:nvSpPr>
        <p:spPr>
          <a:xfrm>
            <a:off x="-134910" y="2032690"/>
            <a:ext cx="11379174" cy="4023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ar-SA" b="1" dirty="0" smtClean="0"/>
              <a:t>ماذا تعلمنا اليوم؟</a:t>
            </a:r>
            <a:endParaRPr b="1" dirty="0">
              <a:solidFill>
                <a:srgbClr val="FF0000"/>
              </a:solidFill>
            </a:endParaRPr>
          </a:p>
          <a:p>
            <a:pPr marL="571500" lvl="0" indent="-571500" algn="r" rtl="1">
              <a:lnSpc>
                <a:spcPct val="1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ar-SA" dirty="0" smtClean="0"/>
              <a:t>عند طرح كسور مقاماتها متساوية يجب</a:t>
            </a:r>
            <a:r>
              <a:rPr lang="x-none" smtClean="0"/>
              <a:t>:</a:t>
            </a:r>
            <a:endParaRPr lang="ar-SA" dirty="0" smtClean="0"/>
          </a:p>
          <a:p>
            <a:pPr marL="571500" lvl="0" indent="-571500" algn="r" rtl="1">
              <a:lnSpc>
                <a:spcPct val="1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ar-SA" dirty="0" smtClean="0"/>
              <a:t>طرح </a:t>
            </a:r>
            <a:r>
              <a:rPr lang="ar-SA" dirty="0" err="1" smtClean="0"/>
              <a:t>البسوط</a:t>
            </a:r>
            <a:r>
              <a:rPr lang="x-none" smtClean="0"/>
              <a:t>.</a:t>
            </a:r>
            <a:endParaRPr lang="ar-SA" dirty="0"/>
          </a:p>
          <a:p>
            <a:pPr marL="571500" lvl="0" indent="-571500" algn="r" rtl="1">
              <a:lnSpc>
                <a:spcPct val="1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</a:pPr>
            <a:r>
              <a:rPr lang="ar-SA" dirty="0" smtClean="0"/>
              <a:t>لا يجوز ان نطرح المقامات، أنها تبقى ثابتة</a:t>
            </a:r>
            <a:r>
              <a:rPr lang="x-none" smtClean="0"/>
              <a:t>.</a:t>
            </a:r>
            <a:endParaRPr dirty="0"/>
          </a:p>
        </p:txBody>
      </p:sp>
      <p:pic>
        <p:nvPicPr>
          <p:cNvPr id="484" name="Google Shape;48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9" descr="Brain, Brainstorming, Character, Smart, Think, Hea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51473" y="3751610"/>
            <a:ext cx="2260751" cy="2017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dirty="0" smtClean="0"/>
              <a:t>مهمة بيتية</a:t>
            </a:r>
            <a:endParaRPr lang="en-US" dirty="0"/>
          </a:p>
        </p:txBody>
      </p:sp>
      <p:pic>
        <p:nvPicPr>
          <p:cNvPr id="5" name="2min_final">
            <a:hlinkClick r:id="" action="ppaction://media"/>
            <a:extLst>
              <a:ext uri="{FF2B5EF4-FFF2-40B4-BE49-F238E27FC236}">
                <a16:creationId xmlns:a16="http://schemas.microsoft.com/office/drawing/2014/main" id="{09726ED1-BDFA-43B9-9152-416282FE8E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514" y="726625"/>
            <a:ext cx="1668890" cy="59523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38" y="1635408"/>
            <a:ext cx="6358172" cy="476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25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5574" y="6127369"/>
            <a:ext cx="359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shutterstock.com </a:t>
            </a:r>
            <a:r>
              <a:rPr lang="ar-SA" dirty="0">
                <a:solidFill>
                  <a:schemeClr val="bg1"/>
                </a:solidFill>
              </a:rPr>
              <a:t> الرسوم التوضيحيّة: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791BE448-248B-48EF-8728-AC972D480DAC}"/>
              </a:ext>
            </a:extLst>
          </p:cNvPr>
          <p:cNvSpPr/>
          <p:nvPr/>
        </p:nvSpPr>
        <p:spPr>
          <a:xfrm>
            <a:off x="2358189" y="2748727"/>
            <a:ext cx="7419474" cy="1570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E06D3-744A-4A8A-B133-1DE08C15C410}"/>
              </a:ext>
            </a:extLst>
          </p:cNvPr>
          <p:cNvSpPr txBox="1"/>
          <p:nvPr/>
        </p:nvSpPr>
        <p:spPr>
          <a:xfrm>
            <a:off x="1762401" y="2478892"/>
            <a:ext cx="791572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600" dirty="0">
                <a:solidFill>
                  <a:schemeClr val="bg1"/>
                </a:solidFill>
              </a:rPr>
              <a:t>شكرًا لكم على مشاهدة البثّ</a:t>
            </a:r>
            <a:endParaRPr lang="he-IL" sz="6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0CE4F9-D72B-4CA4-810A-564F1740636F}"/>
              </a:ext>
            </a:extLst>
          </p:cNvPr>
          <p:cNvSpPr txBox="1"/>
          <p:nvPr/>
        </p:nvSpPr>
        <p:spPr>
          <a:xfrm>
            <a:off x="2141171" y="3592165"/>
            <a:ext cx="686942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bg1"/>
                </a:solidFill>
              </a:rPr>
              <a:t>إنتاج مطاح، لصالح وزارة التربية والتعليم</a:t>
            </a:r>
            <a:r>
              <a:rPr lang="ar-SA" dirty="0"/>
              <a:t> </a:t>
            </a:r>
            <a:endParaRPr lang="he-I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7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ar-SA" dirty="0" smtClean="0"/>
              <a:t>ماذا سنتعلم اليوم؟</a:t>
            </a:r>
            <a:endParaRPr dirty="0"/>
          </a:p>
        </p:txBody>
      </p:sp>
      <p:sp>
        <p:nvSpPr>
          <p:cNvPr id="225" name="Google Shape;225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ar-SA" dirty="0" smtClean="0"/>
              <a:t>نراجع مفهوم الكسر الأصغر من 1 والكسر الكبر من 1</a:t>
            </a:r>
            <a:endParaRPr strike="sngStrike" dirty="0"/>
          </a:p>
          <a:p>
            <a:pPr marL="457200" lvl="0" indent="-45720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ar-SA" dirty="0" smtClean="0"/>
              <a:t>نتدرّب على طرح كسور بسيطة مقاماتها متساوية بوسائل محسوسة </a:t>
            </a:r>
            <a:endParaRPr dirty="0"/>
          </a:p>
          <a:p>
            <a:pPr marL="457200" lvl="0" indent="-45720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ar-SA" dirty="0" smtClean="0"/>
              <a:t>نلخّص الدرس</a:t>
            </a:r>
          </a:p>
          <a:p>
            <a:pPr marL="457200" lvl="0" indent="-457200" algn="r" rtl="1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ar-SA" dirty="0" smtClean="0"/>
              <a:t>نستمر في التدرب في البيت</a:t>
            </a:r>
            <a:r>
              <a:rPr lang="x-none" smtClean="0"/>
              <a:t>.</a:t>
            </a:r>
            <a:endParaRPr dirty="0"/>
          </a:p>
          <a:p>
            <a:pPr marL="0" lvl="0" indent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endParaRPr dirty="0"/>
          </a:p>
        </p:txBody>
      </p:sp>
      <p:pic>
        <p:nvPicPr>
          <p:cNvPr id="226" name="Google Shape;22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" descr="Birthday, Cake, Candles, Icing, Cream, Flame, Ev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60137" y="4102462"/>
            <a:ext cx="2301760" cy="2257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" descr="Cartoon, Boy, Child, Character, Cute, Kid, Happ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03670" y="3078595"/>
            <a:ext cx="2456413" cy="3233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ar-SA" dirty="0" smtClean="0"/>
              <a:t>ماذا نحضّر للدرس؟ </a:t>
            </a:r>
            <a:endParaRPr dirty="0"/>
          </a:p>
        </p:txBody>
      </p:sp>
      <p:pic>
        <p:nvPicPr>
          <p:cNvPr id="236" name="Google Shape;236;p3" descr="https://lh5.googleusercontent.com/7xQchnRuOUJbyFAyyHdllavqvQUFOSCV7l5Kzy1Rmeboi9xefgg8yDF0ng5ESkxi3tC9_i9ER1BmBYOOTMhmhaxTzBz8ILJQxn_c__0Qg9cKcVB64VGmWAAtIhTRT7N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70574" y="2141858"/>
            <a:ext cx="1161305" cy="180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706323" y="2656964"/>
            <a:ext cx="1771057" cy="74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" descr="https://lh4.googleusercontent.com/8FRkycPXoj7UiB9dvl8WfvE_rPOmNvworJ3hEUUExH908Pyx1w8Shtg70_9YIyrxXZu2Q5tvXMslWX6PBLNTleMKYZ5Wgwd4UNNj4iBwA-K5B6WNBJ5WFRNSOF3busg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5883" y="2141858"/>
            <a:ext cx="1191396" cy="196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" descr="https://lh6.googleusercontent.com/f8H2475EYmyL0rhH4-e4ujiAahiTeUa9jS4FAnHL3KK4sEOOF3cWvgCYZ1bpJw4tDcDKTArugZ_4iGscDG3mD7tx620B0N8bRGSeR-V1W5m9k2098IkeP6hpnFdGXW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97564" y="1924800"/>
            <a:ext cx="2289297" cy="167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" descr="Graphic, Smiley, Emoticon, Cool, Cool Smile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74469" y="4556568"/>
            <a:ext cx="2002827" cy="187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"/>
          <p:cNvPicPr preferRelativeResize="0"/>
          <p:nvPr/>
        </p:nvPicPr>
        <p:blipFill rotWithShape="1">
          <a:blip r:embed="rId8">
            <a:alphaModFix/>
          </a:blip>
          <a:srcRect l="5755" t="42183" r="71791" b="45662"/>
          <a:stretch/>
        </p:blipFill>
        <p:spPr>
          <a:xfrm>
            <a:off x="382964" y="2417697"/>
            <a:ext cx="2737525" cy="833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ar-SA" dirty="0" smtClean="0"/>
              <a:t>نبدأ بمتعة</a:t>
            </a:r>
            <a:endParaRPr dirty="0"/>
          </a:p>
        </p:txBody>
      </p:sp>
      <p:pic>
        <p:nvPicPr>
          <p:cNvPr id="248" name="Google Shape;24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" descr="Container, Jar, Jug, Pot, Pottery, Vase, Vess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75352" y="3801858"/>
            <a:ext cx="1149848" cy="209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" descr="Container, Jar, Jug, Pot, Pottery, Vase, Vesse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2153" y="3832000"/>
            <a:ext cx="1111828" cy="202662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"/>
          <p:cNvSpPr txBox="1"/>
          <p:nvPr/>
        </p:nvSpPr>
        <p:spPr>
          <a:xfrm>
            <a:off x="5304169" y="5713365"/>
            <a:ext cx="1465117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يساوي 1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4"/>
          <p:cNvSpPr txBox="1"/>
          <p:nvPr/>
        </p:nvSpPr>
        <p:spPr>
          <a:xfrm>
            <a:off x="9605727" y="5713365"/>
            <a:ext cx="1828678" cy="5231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أصغر من 1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4"/>
          <p:cNvSpPr txBox="1"/>
          <p:nvPr/>
        </p:nvSpPr>
        <p:spPr>
          <a:xfrm>
            <a:off x="1122389" y="5713365"/>
            <a:ext cx="1465117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أكبر من 1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4" name="Google Shape;254;p4"/>
          <p:cNvGrpSpPr/>
          <p:nvPr/>
        </p:nvGrpSpPr>
        <p:grpSpPr>
          <a:xfrm>
            <a:off x="3370220" y="-461870"/>
            <a:ext cx="4779076" cy="6188732"/>
            <a:chOff x="3798927" y="0"/>
            <a:chExt cx="4779076" cy="6188732"/>
          </a:xfrm>
        </p:grpSpPr>
        <p:grpSp>
          <p:nvGrpSpPr>
            <p:cNvPr id="255" name="Google Shape;255;p4"/>
            <p:cNvGrpSpPr/>
            <p:nvPr/>
          </p:nvGrpSpPr>
          <p:grpSpPr>
            <a:xfrm>
              <a:off x="3798927" y="0"/>
              <a:ext cx="4779076" cy="6188732"/>
              <a:chOff x="3798927" y="0"/>
              <a:chExt cx="4779076" cy="6188732"/>
            </a:xfrm>
          </p:grpSpPr>
          <p:pic>
            <p:nvPicPr>
              <p:cNvPr id="256" name="Google Shape;256;p4" descr="Spring Flower, Bouquet, Spring, Tulips, Bloom, Natur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798927" y="0"/>
                <a:ext cx="4779076" cy="61887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7" name="Google Shape;257;p4"/>
              <p:cNvSpPr/>
              <p:nvPr/>
            </p:nvSpPr>
            <p:spPr>
              <a:xfrm>
                <a:off x="6370820" y="3040120"/>
                <a:ext cx="821964" cy="2385355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9525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 rot="588845">
                <a:off x="7054274" y="2909320"/>
                <a:ext cx="909214" cy="942109"/>
              </a:xfrm>
              <a:prstGeom prst="teardrop">
                <a:avLst>
                  <a:gd name="adj" fmla="val 100000"/>
                </a:avLst>
              </a:prstGeom>
              <a:solidFill>
                <a:srgbClr val="F2F5E5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x-none" sz="1800" b="1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                  </a:t>
                </a:r>
                <a:endParaRPr sz="18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9" name="Google Shape;259;p4"/>
            <p:cNvSpPr txBox="1"/>
            <p:nvPr/>
          </p:nvSpPr>
          <p:spPr>
            <a:xfrm rot="326128">
              <a:off x="7232025" y="2930844"/>
              <a:ext cx="489512" cy="1582806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244738" r="-17134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800" b="0" i="0" u="none" strike="noStrike" cap="none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</p:grpSp>
      <p:pic>
        <p:nvPicPr>
          <p:cNvPr id="260" name="Google Shape;260;p4" descr="Container, Jar, Jug, Pot, Pottery, Vase, Vesse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22389" y="3889133"/>
            <a:ext cx="1080484" cy="1969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ar-SA" dirty="0" err="1" smtClean="0"/>
              <a:t>نبدا</a:t>
            </a:r>
            <a:r>
              <a:rPr lang="ar-SA" dirty="0" smtClean="0"/>
              <a:t> بمتعة</a:t>
            </a:r>
            <a:endParaRPr dirty="0"/>
          </a:p>
        </p:txBody>
      </p:sp>
      <p:pic>
        <p:nvPicPr>
          <p:cNvPr id="267" name="Google Shape;26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5" descr="Container, Jar, Jug, Pot, Pottery, Vase, Vess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7877" y="4365738"/>
            <a:ext cx="819014" cy="1492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5" descr="Container, Jar, Jug, Pot, Pottery, Vase, Vesse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1086" y="4613496"/>
            <a:ext cx="683091" cy="1245127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5"/>
          <p:cNvSpPr txBox="1"/>
          <p:nvPr/>
        </p:nvSpPr>
        <p:spPr>
          <a:xfrm>
            <a:off x="1122389" y="5713365"/>
            <a:ext cx="1465117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أكبر من 1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3" name="Google Shape;273;p5"/>
          <p:cNvGrpSpPr/>
          <p:nvPr/>
        </p:nvGrpSpPr>
        <p:grpSpPr>
          <a:xfrm>
            <a:off x="3721611" y="424082"/>
            <a:ext cx="4779076" cy="6188732"/>
            <a:chOff x="3798927" y="0"/>
            <a:chExt cx="4779076" cy="6188732"/>
          </a:xfrm>
        </p:grpSpPr>
        <p:pic>
          <p:nvPicPr>
            <p:cNvPr id="274" name="Google Shape;274;p5" descr="Spring Flower, Bouquet, Spring, Tulips, Bloom, Natur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798927" y="0"/>
              <a:ext cx="4779076" cy="61887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Google Shape;275;p5"/>
            <p:cNvSpPr/>
            <p:nvPr/>
          </p:nvSpPr>
          <p:spPr>
            <a:xfrm>
              <a:off x="6370820" y="3040120"/>
              <a:ext cx="821964" cy="2385355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952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 rot="588845">
              <a:off x="7054274" y="2909320"/>
              <a:ext cx="909214" cy="942109"/>
            </a:xfrm>
            <a:prstGeom prst="teardrop">
              <a:avLst>
                <a:gd name="adj" fmla="val 100000"/>
              </a:avLst>
            </a:prstGeom>
            <a:solidFill>
              <a:srgbClr val="F2F5E5"/>
            </a:solidFill>
            <a:ln w="1270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         </a:t>
              </a: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p5"/>
          <p:cNvSpPr txBox="1"/>
          <p:nvPr/>
        </p:nvSpPr>
        <p:spPr>
          <a:xfrm rot="327119">
            <a:off x="7165167" y="3489154"/>
            <a:ext cx="489414" cy="158272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l="-244738" r="-1713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278" name="Google Shape;278;p5" descr="Container, Jar, Jug, Pot, Pottery, Vase, Vesse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03953" y="4300060"/>
            <a:ext cx="810412" cy="147720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52;p4"/>
          <p:cNvSpPr txBox="1"/>
          <p:nvPr/>
        </p:nvSpPr>
        <p:spPr>
          <a:xfrm>
            <a:off x="9605727" y="5713365"/>
            <a:ext cx="1828678" cy="5231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أصغر من 1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51;p4"/>
          <p:cNvSpPr txBox="1"/>
          <p:nvPr/>
        </p:nvSpPr>
        <p:spPr>
          <a:xfrm>
            <a:off x="5068779" y="5786949"/>
            <a:ext cx="1465117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يساوي 1</a:t>
            </a: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ar-SA" dirty="0" smtClean="0"/>
              <a:t>نبدأ بمتعة</a:t>
            </a:r>
            <a:endParaRPr dirty="0"/>
          </a:p>
        </p:txBody>
      </p:sp>
      <p:pic>
        <p:nvPicPr>
          <p:cNvPr id="304" name="Google Shape;30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7" descr="Container, Jar, Jug, Pot, Pottery, Vase, Vess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03953" y="4300060"/>
            <a:ext cx="810412" cy="147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7" descr="Container, Jar, Jug, Pot, Pottery, Vase, Vesse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1086" y="4613496"/>
            <a:ext cx="683091" cy="1245127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7"/>
          <p:cNvSpPr txBox="1"/>
          <p:nvPr/>
        </p:nvSpPr>
        <p:spPr>
          <a:xfrm>
            <a:off x="5304169" y="5713365"/>
            <a:ext cx="1465117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يساوي 1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7"/>
          <p:cNvSpPr txBox="1"/>
          <p:nvPr/>
        </p:nvSpPr>
        <p:spPr>
          <a:xfrm>
            <a:off x="9850171" y="5713365"/>
            <a:ext cx="1584234" cy="5231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أصغر من 1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7"/>
          <p:cNvSpPr txBox="1"/>
          <p:nvPr/>
        </p:nvSpPr>
        <p:spPr>
          <a:xfrm>
            <a:off x="1122389" y="5713365"/>
            <a:ext cx="1465117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أكبر من 1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0" name="Google Shape;310;p7"/>
          <p:cNvGrpSpPr/>
          <p:nvPr/>
        </p:nvGrpSpPr>
        <p:grpSpPr>
          <a:xfrm>
            <a:off x="4726551" y="-178274"/>
            <a:ext cx="4993367" cy="5513678"/>
            <a:chOff x="4726551" y="-178274"/>
            <a:chExt cx="4993367" cy="5513678"/>
          </a:xfrm>
        </p:grpSpPr>
        <p:grpSp>
          <p:nvGrpSpPr>
            <p:cNvPr id="311" name="Google Shape;311;p7"/>
            <p:cNvGrpSpPr/>
            <p:nvPr/>
          </p:nvGrpSpPr>
          <p:grpSpPr>
            <a:xfrm>
              <a:off x="4726551" y="-178274"/>
              <a:ext cx="4779076" cy="5513678"/>
              <a:chOff x="4726551" y="-177204"/>
              <a:chExt cx="4779076" cy="5513678"/>
            </a:xfrm>
          </p:grpSpPr>
          <p:sp>
            <p:nvSpPr>
              <p:cNvPr id="312" name="Google Shape;312;p7"/>
              <p:cNvSpPr/>
              <p:nvPr/>
            </p:nvSpPr>
            <p:spPr>
              <a:xfrm>
                <a:off x="7066236" y="2719814"/>
                <a:ext cx="1141659" cy="261666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13" name="Google Shape;313;p7" descr="Spring Flower, Bouquet, Spring, Tulips, Bloom, Nature"/>
              <p:cNvPicPr preferRelativeResize="0"/>
              <p:nvPr/>
            </p:nvPicPr>
            <p:blipFill rotWithShape="1">
              <a:blip r:embed="rId6">
                <a:alphaModFix/>
              </a:blip>
              <a:srcRect b="43313"/>
              <a:stretch/>
            </p:blipFill>
            <p:spPr>
              <a:xfrm>
                <a:off x="4726551" y="-177204"/>
                <a:ext cx="4779076" cy="350823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4" name="Google Shape;314;p7"/>
              <p:cNvSpPr/>
              <p:nvPr/>
            </p:nvSpPr>
            <p:spPr>
              <a:xfrm rot="588845">
                <a:off x="8090432" y="2732116"/>
                <a:ext cx="909214" cy="942109"/>
              </a:xfrm>
              <a:prstGeom prst="teardrop">
                <a:avLst>
                  <a:gd name="adj" fmla="val 100000"/>
                </a:avLst>
              </a:prstGeom>
              <a:solidFill>
                <a:srgbClr val="F2F5E5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x-none"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                 </a:t>
                </a: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5" name="Google Shape;315;p7"/>
            <p:cNvSpPr txBox="1"/>
            <p:nvPr/>
          </p:nvSpPr>
          <p:spPr>
            <a:xfrm>
              <a:off x="8368659" y="2766837"/>
              <a:ext cx="1351259" cy="721031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4523" b="-50845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</p:grpSp>
      <p:pic>
        <p:nvPicPr>
          <p:cNvPr id="316" name="Google Shape;316;p7" descr="Container, Jar, Jug, Pot, Pottery, Vase, Vesse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77877" y="4365738"/>
            <a:ext cx="819014" cy="1492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8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ar-SA" dirty="0" smtClean="0"/>
              <a:t>نبدأ بمتعة</a:t>
            </a:r>
            <a:endParaRPr dirty="0"/>
          </a:p>
        </p:txBody>
      </p:sp>
      <p:pic>
        <p:nvPicPr>
          <p:cNvPr id="323" name="Google Shape;32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8" descr="Container, Jar, Jug, Pot, Pottery, Vase, Vess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03953" y="4300060"/>
            <a:ext cx="810412" cy="147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8" descr="Container, Jar, Jug, Pot, Pottery, Vase, Vesse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77877" y="4365738"/>
            <a:ext cx="819014" cy="149288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8"/>
          <p:cNvSpPr txBox="1"/>
          <p:nvPr/>
        </p:nvSpPr>
        <p:spPr>
          <a:xfrm>
            <a:off x="5304169" y="5713365"/>
            <a:ext cx="1465117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يساوي 1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8"/>
          <p:cNvSpPr txBox="1"/>
          <p:nvPr/>
        </p:nvSpPr>
        <p:spPr>
          <a:xfrm>
            <a:off x="9804903" y="5713365"/>
            <a:ext cx="1629501" cy="5231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أصغر من 1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8"/>
          <p:cNvSpPr txBox="1"/>
          <p:nvPr/>
        </p:nvSpPr>
        <p:spPr>
          <a:xfrm>
            <a:off x="1122389" y="5713365"/>
            <a:ext cx="1465117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أكبر من 1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9" name="Google Shape;329;p8"/>
          <p:cNvGrpSpPr/>
          <p:nvPr/>
        </p:nvGrpSpPr>
        <p:grpSpPr>
          <a:xfrm>
            <a:off x="4765740" y="-3116347"/>
            <a:ext cx="4779076" cy="8452821"/>
            <a:chOff x="4765740" y="-3116347"/>
            <a:chExt cx="4779076" cy="8452821"/>
          </a:xfrm>
        </p:grpSpPr>
        <p:grpSp>
          <p:nvGrpSpPr>
            <p:cNvPr id="330" name="Google Shape;330;p8"/>
            <p:cNvGrpSpPr/>
            <p:nvPr/>
          </p:nvGrpSpPr>
          <p:grpSpPr>
            <a:xfrm>
              <a:off x="4765740" y="-3116347"/>
              <a:ext cx="4779076" cy="8452821"/>
              <a:chOff x="4765740" y="-3116347"/>
              <a:chExt cx="4779076" cy="8452821"/>
            </a:xfrm>
          </p:grpSpPr>
          <p:sp>
            <p:nvSpPr>
              <p:cNvPr id="331" name="Google Shape;331;p8"/>
              <p:cNvSpPr/>
              <p:nvPr/>
            </p:nvSpPr>
            <p:spPr>
              <a:xfrm>
                <a:off x="7066236" y="2719814"/>
                <a:ext cx="1141659" cy="261666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32" name="Google Shape;332;p8" descr="Spring Flower, Bouquet, Spring, Tulips, Bloom, Nature"/>
              <p:cNvPicPr preferRelativeResize="0"/>
              <p:nvPr/>
            </p:nvPicPr>
            <p:blipFill rotWithShape="1">
              <a:blip r:embed="rId6">
                <a:alphaModFix/>
              </a:blip>
              <a:srcRect l="820" t="-47492" r="-819" b="47492"/>
              <a:stretch/>
            </p:blipFill>
            <p:spPr>
              <a:xfrm>
                <a:off x="4765740" y="-3116347"/>
                <a:ext cx="4779076" cy="61887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3" name="Google Shape;333;p8"/>
              <p:cNvSpPr/>
              <p:nvPr/>
            </p:nvSpPr>
            <p:spPr>
              <a:xfrm rot="588845">
                <a:off x="8090432" y="2732116"/>
                <a:ext cx="909214" cy="942109"/>
              </a:xfrm>
              <a:prstGeom prst="teardrop">
                <a:avLst>
                  <a:gd name="adj" fmla="val 100000"/>
                </a:avLst>
              </a:prstGeom>
              <a:solidFill>
                <a:srgbClr val="F2F5E5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4" name="Google Shape;334;p8"/>
            <p:cNvSpPr txBox="1"/>
            <p:nvPr/>
          </p:nvSpPr>
          <p:spPr>
            <a:xfrm>
              <a:off x="8374537" y="2799908"/>
              <a:ext cx="532107" cy="1576457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248263" r="-4594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</p:grpSp>
      <p:pic>
        <p:nvPicPr>
          <p:cNvPr id="335" name="Google Shape;335;p8" descr="Container, Jar, Jug, Pot, Pottery, Vase, Vesse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11086" y="4613496"/>
            <a:ext cx="683091" cy="1245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9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ar-SA" dirty="0" smtClean="0"/>
              <a:t>نبدأ بمتعة</a:t>
            </a:r>
            <a:endParaRPr dirty="0"/>
          </a:p>
        </p:txBody>
      </p:sp>
      <p:pic>
        <p:nvPicPr>
          <p:cNvPr id="342" name="Google Shape;34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9" descr="Container, Jar, Jug, Pot, Pottery, Vase, Vess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03953" y="4300060"/>
            <a:ext cx="810412" cy="147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9" descr="Container, Jar, Jug, Pot, Pottery, Vase, Vesse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1086" y="4613496"/>
            <a:ext cx="683091" cy="1245127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9"/>
          <p:cNvSpPr txBox="1"/>
          <p:nvPr/>
        </p:nvSpPr>
        <p:spPr>
          <a:xfrm>
            <a:off x="5304169" y="5713365"/>
            <a:ext cx="1465117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يساوي 1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9"/>
          <p:cNvSpPr txBox="1"/>
          <p:nvPr/>
        </p:nvSpPr>
        <p:spPr>
          <a:xfrm>
            <a:off x="9750583" y="5713365"/>
            <a:ext cx="1683822" cy="52318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أصغر من 1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"/>
          <p:cNvSpPr txBox="1"/>
          <p:nvPr/>
        </p:nvSpPr>
        <p:spPr>
          <a:xfrm>
            <a:off x="1122389" y="5713365"/>
            <a:ext cx="1465117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أكبر من 1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8" name="Google Shape;348;p9"/>
          <p:cNvGrpSpPr/>
          <p:nvPr/>
        </p:nvGrpSpPr>
        <p:grpSpPr>
          <a:xfrm>
            <a:off x="4832052" y="-177204"/>
            <a:ext cx="4779076" cy="5513678"/>
            <a:chOff x="4726551" y="-177204"/>
            <a:chExt cx="4779076" cy="5513678"/>
          </a:xfrm>
        </p:grpSpPr>
        <p:sp>
          <p:nvSpPr>
            <p:cNvPr id="349" name="Google Shape;349;p9"/>
            <p:cNvSpPr/>
            <p:nvPr/>
          </p:nvSpPr>
          <p:spPr>
            <a:xfrm>
              <a:off x="7066236" y="2719814"/>
              <a:ext cx="1141659" cy="261666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3810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0" name="Google Shape;350;p9" descr="Spring Flower, Bouquet, Spring, Tulips, Bloom, Nature"/>
            <p:cNvPicPr preferRelativeResize="0"/>
            <p:nvPr/>
          </p:nvPicPr>
          <p:blipFill rotWithShape="1">
            <a:blip r:embed="rId6">
              <a:alphaModFix/>
            </a:blip>
            <a:srcRect b="46901"/>
            <a:stretch/>
          </p:blipFill>
          <p:spPr>
            <a:xfrm>
              <a:off x="4726551" y="-177204"/>
              <a:ext cx="4779076" cy="3286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1" name="Google Shape;351;p9"/>
            <p:cNvSpPr/>
            <p:nvPr/>
          </p:nvSpPr>
          <p:spPr>
            <a:xfrm rot="588845">
              <a:off x="8094922" y="2746201"/>
              <a:ext cx="1055746" cy="916645"/>
            </a:xfrm>
            <a:prstGeom prst="teardrop">
              <a:avLst>
                <a:gd name="adj" fmla="val 100000"/>
              </a:avLst>
            </a:prstGeom>
            <a:solidFill>
              <a:srgbClr val="F2F5E5"/>
            </a:solidFill>
            <a:ln w="1270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9"/>
            <p:cNvSpPr txBox="1"/>
            <p:nvPr/>
          </p:nvSpPr>
          <p:spPr>
            <a:xfrm>
              <a:off x="8207895" y="2849510"/>
              <a:ext cx="861501" cy="713016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l="-341832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</p:grpSp>
      <p:pic>
        <p:nvPicPr>
          <p:cNvPr id="353" name="Google Shape;353;p9" descr="Container, Jar, Jug, Pot, Pottery, Vase, Vessel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77877" y="4365738"/>
            <a:ext cx="819014" cy="1492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ar-SA" dirty="0" smtClean="0"/>
              <a:t>تدرّب</a:t>
            </a:r>
            <a:endParaRPr dirty="0"/>
          </a:p>
        </p:txBody>
      </p:sp>
      <p:pic>
        <p:nvPicPr>
          <p:cNvPr id="396" name="Google Shape;39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3" descr="Chocolate, Bar, Sweet, Candy, Brown, Delicious"/>
          <p:cNvPicPr preferRelativeResize="0"/>
          <p:nvPr/>
        </p:nvPicPr>
        <p:blipFill rotWithShape="1">
          <a:blip r:embed="rId6">
            <a:alphaModFix/>
          </a:blip>
          <a:srcRect l="14208"/>
          <a:stretch/>
        </p:blipFill>
        <p:spPr>
          <a:xfrm>
            <a:off x="3054926" y="3230832"/>
            <a:ext cx="5839691" cy="291261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50287" y="1690688"/>
                <a:ext cx="9648967" cy="700705"/>
              </a:xfrm>
              <a:prstGeom prst="rect">
                <a:avLst/>
              </a:prstGeom>
              <a:solidFill>
                <a:srgbClr val="EAEAEA"/>
              </a:solidFill>
            </p:spPr>
            <p:txBody>
              <a:bodyPr wrap="square" rtlCol="1">
                <a:spAutoFit/>
              </a:bodyPr>
              <a:lstStyle/>
              <a:p>
                <a:pPr algn="r" rtl="1"/>
                <a:r>
                  <a:rPr lang="ar-JO" sz="2800" dirty="0" smtClean="0"/>
                  <a:t>مع أمير لوح شوكولاطة واحد. </a:t>
                </a:r>
                <a:r>
                  <a:rPr lang="ar-SA" sz="2800" dirty="0" smtClean="0"/>
                  <a:t>أكل</a:t>
                </a:r>
                <a:r>
                  <a:rPr lang="ar-JO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JO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JO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JO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ar-JO" sz="28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ar-JO" sz="2800" dirty="0" smtClean="0"/>
                  <a:t>  اللوح.</a:t>
                </a:r>
                <a:r>
                  <a:rPr lang="ar-SA" sz="2800" dirty="0" smtClean="0"/>
                  <a:t> </a:t>
                </a:r>
                <a:r>
                  <a:rPr lang="ar-JO" sz="2800" dirty="0" smtClean="0"/>
                  <a:t> أي جزء من اللوح بقي معه؟</a:t>
                </a:r>
                <a:endParaRPr lang="he-IL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287" y="1690688"/>
                <a:ext cx="9648967" cy="700705"/>
              </a:xfrm>
              <a:prstGeom prst="rect">
                <a:avLst/>
              </a:prstGeom>
              <a:blipFill rotWithShape="1">
                <a:blip r:embed="rId7"/>
                <a:stretch>
                  <a:fillRect r="-1263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1min_final">
            <a:hlinkClick r:id="" action="ppaction://media"/>
            <a:extLst>
              <a:ext uri="{FF2B5EF4-FFF2-40B4-BE49-F238E27FC236}">
                <a16:creationId xmlns:a16="http://schemas.microsoft.com/office/drawing/2014/main" id="{19D2F1A5-21E4-4695-A10D-FFF7F19EB4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7084" y="262845"/>
            <a:ext cx="1476121" cy="526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952</Words>
  <Application>Microsoft Office PowerPoint</Application>
  <PresentationFormat>מסך רחב</PresentationFormat>
  <Paragraphs>199</Paragraphs>
  <Slides>19</Slides>
  <Notes>18</Notes>
  <HiddenSlides>0</HiddenSlides>
  <MMClips>5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19</vt:i4>
      </vt:variant>
    </vt:vector>
  </HeadingPairs>
  <TitlesOfParts>
    <vt:vector size="25" baseType="lpstr">
      <vt:lpstr>Calibri</vt:lpstr>
      <vt:lpstr>Arial</vt:lpstr>
      <vt:lpstr>Open Sans</vt:lpstr>
      <vt:lpstr>Cambria Math</vt:lpstr>
      <vt:lpstr>Alef</vt:lpstr>
      <vt:lpstr>Office Theme</vt:lpstr>
      <vt:lpstr>מצגת של PowerPoint‏</vt:lpstr>
      <vt:lpstr>ماذا سنتعلم اليوم؟</vt:lpstr>
      <vt:lpstr>ماذا نحضّر للدرس؟ </vt:lpstr>
      <vt:lpstr>نبدأ بمتعة</vt:lpstr>
      <vt:lpstr>نبدا بمتعة</vt:lpstr>
      <vt:lpstr>نبدأ بمتعة</vt:lpstr>
      <vt:lpstr>نبدأ بمتعة</vt:lpstr>
      <vt:lpstr>نبدأ بمتعة</vt:lpstr>
      <vt:lpstr>تدرّب</vt:lpstr>
      <vt:lpstr>الحل</vt:lpstr>
      <vt:lpstr>نستمر في التدرّب</vt:lpstr>
      <vt:lpstr>الحل</vt:lpstr>
      <vt:lpstr>نستمر في التدرب</vt:lpstr>
      <vt:lpstr>الحل</vt:lpstr>
      <vt:lpstr>نستمر في التدرب</vt:lpstr>
      <vt:lpstr>الحل</vt:lpstr>
      <vt:lpstr>نلخّص وننهي</vt:lpstr>
      <vt:lpstr>مهمة بيتية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Ruthy Betinger</dc:creator>
  <cp:lastModifiedBy>Tamar Loval</cp:lastModifiedBy>
  <cp:revision>19</cp:revision>
  <dcterms:created xsi:type="dcterms:W3CDTF">2020-03-11T07:11:19Z</dcterms:created>
  <dcterms:modified xsi:type="dcterms:W3CDTF">2020-05-17T06:00:55Z</dcterms:modified>
</cp:coreProperties>
</file>