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9"/>
  </p:notesMasterIdLst>
  <p:sldIdLst>
    <p:sldId id="299" r:id="rId5"/>
    <p:sldId id="268" r:id="rId6"/>
    <p:sldId id="269" r:id="rId7"/>
    <p:sldId id="286" r:id="rId8"/>
    <p:sldId id="303" r:id="rId9"/>
    <p:sldId id="325" r:id="rId10"/>
    <p:sldId id="326" r:id="rId11"/>
    <p:sldId id="327" r:id="rId12"/>
    <p:sldId id="328" r:id="rId13"/>
    <p:sldId id="308" r:id="rId14"/>
    <p:sldId id="309" r:id="rId15"/>
    <p:sldId id="311" r:id="rId16"/>
    <p:sldId id="310" r:id="rId17"/>
    <p:sldId id="329" r:id="rId18"/>
    <p:sldId id="335" r:id="rId19"/>
    <p:sldId id="273" r:id="rId20"/>
    <p:sldId id="272" r:id="rId21"/>
    <p:sldId id="322" r:id="rId22"/>
    <p:sldId id="331" r:id="rId23"/>
    <p:sldId id="332" r:id="rId24"/>
    <p:sldId id="324" r:id="rId25"/>
    <p:sldId id="313" r:id="rId26"/>
    <p:sldId id="314" r:id="rId27"/>
    <p:sldId id="288" r:id="rId28"/>
    <p:sldId id="315" r:id="rId29"/>
    <p:sldId id="302" r:id="rId30"/>
    <p:sldId id="318" r:id="rId31"/>
    <p:sldId id="316" r:id="rId32"/>
    <p:sldId id="319" r:id="rId33"/>
    <p:sldId id="320" r:id="rId34"/>
    <p:sldId id="330" r:id="rId35"/>
    <p:sldId id="289" r:id="rId36"/>
    <p:sldId id="321" r:id="rId37"/>
    <p:sldId id="301" r:id="rId38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24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85E3"/>
    <a:srgbClr val="EBEBEB"/>
    <a:srgbClr val="FFFFFF"/>
    <a:srgbClr val="F2F5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ללא סגנון, רשת טבלה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580"/>
    <p:restoredTop sz="94444" autoAdjust="0"/>
  </p:normalViewPr>
  <p:slideViewPr>
    <p:cSldViewPr snapToGrid="0" snapToObjects="1" showGuides="1">
      <p:cViewPr varScale="1">
        <p:scale>
          <a:sx n="67" d="100"/>
          <a:sy n="67" d="100"/>
        </p:scale>
        <p:origin x="432" y="66"/>
      </p:cViewPr>
      <p:guideLst>
        <p:guide orient="horz" pos="2024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99" d="100"/>
          <a:sy n="99" d="100"/>
        </p:scale>
        <p:origin x="3064" y="1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EB0428-3D81-B14A-B943-4C2208D448E3}" type="datetimeFigureOut">
              <a:rPr lang="x-none" smtClean="0"/>
              <a:t>15/05/2020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F965BA-DA3B-EB42-8F73-FDBE27A0A657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75692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اكتبوا</a:t>
            </a:r>
            <a:r>
              <a:rPr lang="ar-SA" baseline="0" dirty="0"/>
              <a:t> النصّ الملائم وكذلك المعدّات المطلوبة. </a:t>
            </a:r>
            <a:endParaRPr lang="he-IL" dirty="0"/>
          </a:p>
          <a:p>
            <a:pPr algn="r" rtl="1"/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360734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20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220953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buFont typeface="Arial" panose="020B0604020202020204" pitchFamily="34" charset="0"/>
              <a:buNone/>
            </a:pPr>
            <a:r>
              <a:rPr lang="ar-SA" b="1" dirty="0"/>
              <a:t>حلّ التدرّب</a:t>
            </a:r>
            <a:r>
              <a:rPr lang="ar-SA" dirty="0"/>
              <a:t>: بعد أن تدرّب التلاميذ بشكل مستقل، يجب عرض الحلّ ومناقشته. يمكن إظهار الأخطاء الشائعة وشرح كيفيّة حلّها.</a:t>
            </a:r>
          </a:p>
          <a:p>
            <a:pPr algn="r"/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24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306936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buFont typeface="Arial" panose="020B0604020202020204" pitchFamily="34" charset="0"/>
              <a:buNone/>
            </a:pPr>
            <a:r>
              <a:rPr lang="ar-SA" b="1" dirty="0"/>
              <a:t>حلّ التدرّب</a:t>
            </a:r>
            <a:r>
              <a:rPr lang="ar-SA" dirty="0"/>
              <a:t>: بعد أن تدرّب التلاميذ بشكل مستقل، يجب عرض الحلّ ومناقشته. يمكن إظهار الأخطاء الشائعة وشرح كيفيّة حلّها.</a:t>
            </a:r>
          </a:p>
          <a:p>
            <a:pPr algn="r"/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25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042552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buFont typeface="Arial" panose="020B0604020202020204" pitchFamily="34" charset="0"/>
              <a:buNone/>
            </a:pPr>
            <a:r>
              <a:rPr lang="ar-SA" b="1" dirty="0"/>
              <a:t>حلّ التدرّب</a:t>
            </a:r>
            <a:r>
              <a:rPr lang="ar-SA" dirty="0"/>
              <a:t>: بعد أن تدرّب التلاميذ بشكل مستقل، يجب عرض الحلّ ومناقشته. يمكن إظهار الأخطاء الشائعة وشرح كيفيّة حلّها.</a:t>
            </a:r>
          </a:p>
          <a:p>
            <a:pPr algn="r"/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26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183564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buFont typeface="Arial" panose="020B0604020202020204" pitchFamily="34" charset="0"/>
              <a:buNone/>
            </a:pPr>
            <a:r>
              <a:rPr lang="ar-SA" b="1" dirty="0"/>
              <a:t>حلّ التدرّب</a:t>
            </a:r>
            <a:r>
              <a:rPr lang="ar-SA" dirty="0"/>
              <a:t>: بعد أن تدرّب التلاميذ بشكل مستقل، يجب عرض الحلّ ومناقشته. يمكن إظهار الأخطاء الشائعة وشرح كيفيّة حلّها.</a:t>
            </a:r>
          </a:p>
          <a:p>
            <a:pPr algn="r"/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27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988126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buFont typeface="Arial" panose="020B0604020202020204" pitchFamily="34" charset="0"/>
              <a:buNone/>
            </a:pPr>
            <a:r>
              <a:rPr lang="ar-SA" b="1" dirty="0"/>
              <a:t>حلّ التدرّب</a:t>
            </a:r>
            <a:r>
              <a:rPr lang="ar-SA" dirty="0"/>
              <a:t>: بعد أن تدرّب التلاميذ بشكل مستقل، يجب عرض الحلّ ومناقشته. يمكن إظهار الأخطاء الشائعة وشرح كيفيّة حلّها.</a:t>
            </a:r>
          </a:p>
          <a:p>
            <a:pPr algn="r"/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28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540592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buFont typeface="Arial" panose="020B0604020202020204" pitchFamily="34" charset="0"/>
              <a:buNone/>
            </a:pPr>
            <a:r>
              <a:rPr lang="ar-SA" b="1" dirty="0"/>
              <a:t>حلّ التدرّب</a:t>
            </a:r>
            <a:r>
              <a:rPr lang="ar-SA" dirty="0"/>
              <a:t>: بعد أن تدرّب التلاميذ بشكل مستقل، يجب عرض الحلّ ومناقشته. يمكن إظهار الأخطاء الشائعة وشرح كيفيّة حلّها.</a:t>
            </a:r>
          </a:p>
          <a:p>
            <a:pPr algn="r"/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29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82799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buFont typeface="Arial" panose="020B0604020202020204" pitchFamily="34" charset="0"/>
              <a:buNone/>
            </a:pPr>
            <a:r>
              <a:rPr lang="ar-SA" b="1" dirty="0"/>
              <a:t>حلّ التدرّب</a:t>
            </a:r>
            <a:r>
              <a:rPr lang="ar-SA" dirty="0"/>
              <a:t>: بعد أن تدرّب التلاميذ بشكل مستقل، يجب عرض الحلّ ومناقشته. يمكن إظهار الأخطاء الشائعة وشرح كيفيّة حلّها.</a:t>
            </a:r>
          </a:p>
          <a:p>
            <a:pPr algn="r"/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30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072004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ar-SA" b="1" dirty="0"/>
              <a:t>مدّة</a:t>
            </a:r>
            <a:r>
              <a:rPr lang="ar-SA" b="1" baseline="0" dirty="0"/>
              <a:t> الشريحة: حتّى 5 دقائق</a:t>
            </a:r>
            <a:endParaRPr lang="he-IL" b="1" dirty="0"/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he-IL" dirty="0"/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ar-SA" dirty="0"/>
              <a:t>إجمال وانتقال إلى التدرّب. ستتضمّن هذه الخطوة إجمالًا للمضمون الذي تمّ تعلّمه  والإجابة عن أسئلة مثل: ماذا فعلنا هنا اليوم؟ ماذا تعلّمنا؟ ننصح بدمج العناصر التجريبيّة الممتعة، مثل: لعبة ختاميّة، أحجيّة، نصيحة خاصّة للتعلّم</a:t>
            </a:r>
            <a:r>
              <a:rPr lang="ar-SA" baseline="0" dirty="0"/>
              <a:t> لاحقًا وغير ذلك</a:t>
            </a:r>
            <a:r>
              <a:rPr lang="ar-SA" dirty="0"/>
              <a:t>.</a:t>
            </a:r>
            <a:endParaRPr lang="he-IL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31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551017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1" dirty="0"/>
              <a:t>مدّة الشريحة: حتّى 15 دقيقة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ar-SA" b="1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0" dirty="0"/>
              <a:t>في هذه المرحلة اشرحوا للتلاميذ التدرّب</a:t>
            </a:r>
            <a:r>
              <a:rPr lang="ar-SA" b="0" baseline="0" dirty="0"/>
              <a:t> وودّعوهم. </a:t>
            </a:r>
            <a:r>
              <a:rPr lang="ar-SA" b="0" dirty="0"/>
              <a:t>مع خروج</a:t>
            </a:r>
            <a:r>
              <a:rPr lang="ar-SA" b="0" baseline="0" dirty="0"/>
              <a:t> التلاميذ للتدرّب النهائيّ</a:t>
            </a:r>
            <a:r>
              <a:rPr lang="ar-SA" b="0" dirty="0"/>
              <a:t>، ستنتهي مرحلة تصويركم</a:t>
            </a:r>
            <a:r>
              <a:rPr lang="ar-SA" b="0" baseline="0" dirty="0"/>
              <a:t> </a:t>
            </a:r>
            <a:r>
              <a:rPr lang="ar-SA" b="0" dirty="0"/>
              <a:t>كمعلمين ومعلّمات.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ar-SA" b="0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1" dirty="0"/>
              <a:t>نقاط</a:t>
            </a:r>
            <a:r>
              <a:rPr lang="ar-SA" b="1" baseline="0" dirty="0"/>
              <a:t> لتسليط الضوء عليها</a:t>
            </a:r>
            <a:r>
              <a:rPr lang="ar-SA" b="1" dirty="0"/>
              <a:t>: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0" dirty="0"/>
              <a:t>* يمكن تنفيذ التدرّب</a:t>
            </a:r>
            <a:r>
              <a:rPr lang="ar-SA" b="0" baseline="0" dirty="0"/>
              <a:t> </a:t>
            </a:r>
            <a:r>
              <a:rPr lang="ar-SA" b="0" dirty="0"/>
              <a:t>في المنزل باستخدام مجموعة منوّعة من الموارد المتاحة في المنزل، مثل: أدوات الكتابة أو الحاسوب اللوحيّ أو الشخصيّ. يمكن استخدام</a:t>
            </a:r>
            <a:r>
              <a:rPr lang="ar-SA" b="0" baseline="0" dirty="0"/>
              <a:t> بيئتي آفاق وكوتار الكتب التعليميّة</a:t>
            </a:r>
            <a:r>
              <a:rPr lang="ar-SA" b="0" dirty="0"/>
              <a:t> (فقط كم خلال حاسوب</a:t>
            </a:r>
            <a:r>
              <a:rPr lang="ar-SA" b="0" baseline="0" dirty="0"/>
              <a:t> محمول</a:t>
            </a:r>
            <a:r>
              <a:rPr lang="ar-SA" b="0" dirty="0"/>
              <a:t>، وذلك لأنّ آفاق وكوتار الكتب التعليميّة لا يعملان بشكل جيد على الحاسوب اللوحيّ/ الهاتف المحمول).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0" dirty="0"/>
              <a:t>* تأكد من إعطاء تلاميذكم تعليمات دقيقة للتدرّب على صعيد المضامين وعلى</a:t>
            </a:r>
            <a:r>
              <a:rPr lang="ar-SA" b="0" baseline="0" dirty="0"/>
              <a:t> صعيد </a:t>
            </a:r>
            <a:r>
              <a:rPr lang="ar-SA" b="0" dirty="0"/>
              <a:t>الفنّيّ، بالإضافة إلى الأوقات الدقيقة للتدرّب.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0" dirty="0"/>
              <a:t>* بالإمكان تضمين العرض </a:t>
            </a:r>
            <a:r>
              <a:rPr lang="ar-SA" b="0" dirty="0" err="1"/>
              <a:t>التقديميّ</a:t>
            </a:r>
            <a:r>
              <a:rPr lang="ar-SA" b="0" dirty="0"/>
              <a:t> صور شاشة</a:t>
            </a:r>
            <a:r>
              <a:rPr lang="ar-SA" b="0" baseline="0" dirty="0"/>
              <a:t> </a:t>
            </a:r>
            <a:r>
              <a:rPr lang="ar-SA" b="0" dirty="0"/>
              <a:t> والشرح شفويًّا ما هو المطلوب منهم تنفيذه.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32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051220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200" b="1" baseline="0" dirty="0"/>
              <a:t>مدّة الشريحة: دقيقتان</a:t>
            </a:r>
            <a:endParaRPr lang="ar-SA" sz="1200" b="1" dirty="0"/>
          </a:p>
          <a:p>
            <a:pPr marL="158750" indent="0" algn="r" rtl="1">
              <a:buNone/>
            </a:pPr>
            <a:endParaRPr lang="ar-SA" sz="1200" dirty="0">
              <a:solidFill>
                <a:schemeClr val="tx1"/>
              </a:solidFill>
            </a:endParaRPr>
          </a:p>
          <a:p>
            <a:pPr marL="158750" indent="0" algn="r" rtl="1">
              <a:buNone/>
            </a:pPr>
            <a:r>
              <a:rPr lang="ar-SA" sz="1200" dirty="0">
                <a:solidFill>
                  <a:schemeClr val="tx1"/>
                </a:solidFill>
              </a:rPr>
              <a:t>عرّفوا بأنفسكم وأعرضوا سير الدرس:</a:t>
            </a:r>
          </a:p>
          <a:p>
            <a:pPr marL="158750" indent="0" algn="r" rtl="1">
              <a:buNone/>
            </a:pPr>
            <a:endParaRPr lang="ar-SA" sz="1200" dirty="0">
              <a:solidFill>
                <a:schemeClr val="tx1"/>
              </a:solidFill>
            </a:endParaRPr>
          </a:p>
          <a:p>
            <a:pPr marL="158750" indent="0" algn="r" rtl="1" fontAlgn="base">
              <a:buNone/>
            </a:pPr>
            <a:r>
              <a:rPr lang="ar-SA" sz="1200" dirty="0">
                <a:solidFill>
                  <a:schemeClr val="tx1"/>
                </a:solidFill>
              </a:rPr>
              <a:t>أنتم مدعوّون للتوجّه</a:t>
            </a:r>
            <a:r>
              <a:rPr lang="ar-SA" sz="1200" baseline="0" dirty="0">
                <a:solidFill>
                  <a:schemeClr val="tx1"/>
                </a:solidFill>
              </a:rPr>
              <a:t> إلى التلاميذ بصورة شخصيّة: </a:t>
            </a:r>
            <a:r>
              <a:rPr lang="ar-SA" sz="1200" dirty="0"/>
              <a:t/>
            </a:r>
            <a:br>
              <a:rPr lang="ar-SA" sz="1200" dirty="0"/>
            </a:br>
            <a:endParaRPr lang="ar-SA" sz="1200" dirty="0">
              <a:solidFill>
                <a:schemeClr val="accent1">
                  <a:lumMod val="75000"/>
                </a:schemeClr>
              </a:solidFill>
            </a:endParaRPr>
          </a:p>
          <a:p>
            <a:pPr marL="158750" indent="0" algn="r" rtl="1" fontAlgn="base">
              <a:buNone/>
            </a:pPr>
            <a:r>
              <a:rPr lang="ar-SA" sz="1200" dirty="0">
                <a:solidFill>
                  <a:schemeClr val="accent1">
                    <a:lumMod val="75000"/>
                  </a:schemeClr>
                </a:solidFill>
              </a:rPr>
              <a:t>مثال</a:t>
            </a:r>
            <a:r>
              <a:rPr lang="ar-SA" sz="1200" baseline="0" dirty="0">
                <a:solidFill>
                  <a:schemeClr val="accent1">
                    <a:lumMod val="75000"/>
                  </a:schemeClr>
                </a:solidFill>
              </a:rPr>
              <a:t> على نصّ شفويّ: مرحبًا، اسمي ـــــــــــــــ. أنا أعلّم ـــــــــ من ــــــــــــــ. كيف حالكم؟ يسرّني انضمامكم إليّ... </a:t>
            </a:r>
            <a:endParaRPr lang="ar-SA" sz="1200" dirty="0">
              <a:solidFill>
                <a:schemeClr val="accent1">
                  <a:lumMod val="75000"/>
                </a:schemeClr>
              </a:solidFill>
            </a:endParaRPr>
          </a:p>
          <a:p>
            <a:pPr marL="158750" indent="0" algn="r" rtl="1" fontAlgn="base">
              <a:buNone/>
            </a:pPr>
            <a:endParaRPr lang="ar-SA" sz="1200" dirty="0">
              <a:solidFill>
                <a:schemeClr val="tx1"/>
              </a:solidFill>
            </a:endParaRPr>
          </a:p>
          <a:p>
            <a:pPr marL="158750" indent="0" algn="r" rtl="1" fontAlgn="base">
              <a:buNone/>
            </a:pPr>
            <a:r>
              <a:rPr lang="ar-SA" sz="1200" dirty="0">
                <a:solidFill>
                  <a:schemeClr val="tx1"/>
                </a:solidFill>
              </a:rPr>
              <a:t>موضوع الدرس</a:t>
            </a:r>
            <a:r>
              <a:rPr lang="ar-SA" sz="1200" baseline="0" dirty="0">
                <a:solidFill>
                  <a:schemeClr val="tx1"/>
                </a:solidFill>
              </a:rPr>
              <a:t> وهدفه: </a:t>
            </a:r>
            <a:r>
              <a:rPr lang="ar-SA" sz="1200" dirty="0">
                <a:solidFill>
                  <a:schemeClr val="tx1"/>
                </a:solidFill>
              </a:rPr>
              <a:t/>
            </a:r>
            <a:br>
              <a:rPr lang="ar-SA" sz="1200" dirty="0">
                <a:solidFill>
                  <a:schemeClr val="tx1"/>
                </a:solidFill>
              </a:rPr>
            </a:br>
            <a:endParaRPr lang="ar-SA" sz="1200" dirty="0">
              <a:solidFill>
                <a:schemeClr val="accent1">
                  <a:lumMod val="75000"/>
                </a:schemeClr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200" dirty="0">
                <a:solidFill>
                  <a:schemeClr val="accent1">
                    <a:lumMod val="75000"/>
                  </a:schemeClr>
                </a:solidFill>
              </a:rPr>
              <a:t>مثال</a:t>
            </a:r>
            <a:r>
              <a:rPr lang="ar-SA" sz="1200" baseline="0" dirty="0">
                <a:solidFill>
                  <a:schemeClr val="accent1">
                    <a:lumMod val="75000"/>
                  </a:schemeClr>
                </a:solidFill>
              </a:rPr>
              <a:t> على نصّ شفويّ: سنتعلّم في هذا الدرس عن ــــــــــــــــــــ. انضمّوا إليّ وستستمتعون. هل أنتم مستعدّون؟ فلنبدأ" </a:t>
            </a:r>
            <a:endParaRPr lang="ar-SA" sz="1200" b="1" dirty="0"/>
          </a:p>
          <a:p>
            <a:pPr marL="133350" lvl="0" algn="r" rtl="1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ar-SA" sz="1200" b="1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نبدأ بـ …. </a:t>
            </a:r>
            <a:r>
              <a:rPr lang="ar-SA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 (مرحلة</a:t>
            </a:r>
            <a:r>
              <a:rPr lang="ar-SA" sz="1200" baseline="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 افتتاحيّة الدرس</a:t>
            </a:r>
            <a:r>
              <a:rPr lang="ar-SA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)</a:t>
            </a:r>
          </a:p>
          <a:p>
            <a:pPr marL="133350" lvl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ar-SA" sz="1200" b="1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ننتقل</a:t>
            </a:r>
            <a:r>
              <a:rPr lang="ar-SA" sz="1200" b="1" baseline="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 إلى الاكتشاف</a:t>
            </a:r>
            <a:r>
              <a:rPr lang="ar-SA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 (مرحلة</a:t>
            </a:r>
            <a:r>
              <a:rPr lang="ar-SA" sz="1200" baseline="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 التعلّم</a:t>
            </a:r>
            <a:r>
              <a:rPr lang="ar-SA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/ إكساب -  اكنبوا</a:t>
            </a:r>
            <a:r>
              <a:rPr lang="ar-SA" sz="1200" baseline="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 هنا سؤالًا مثيرًا للفضول، يجيب عن هدف الدرس)</a:t>
            </a:r>
          </a:p>
          <a:p>
            <a:pPr marL="133350" lvl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ar-SA" sz="1200" b="1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نتدرّب على … </a:t>
            </a:r>
            <a:r>
              <a:rPr lang="ar-SA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(مرحلة</a:t>
            </a:r>
            <a:r>
              <a:rPr lang="ar-SA" sz="1200" baseline="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 التدرّب</a:t>
            </a:r>
            <a:r>
              <a:rPr lang="ar-SA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/ التجريب)</a:t>
            </a:r>
            <a:r>
              <a:rPr lang="ar-SA" sz="1200" b="1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 </a:t>
            </a:r>
          </a:p>
          <a:p>
            <a:pPr marL="133350" lvl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ar-SA" sz="1200" b="1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نُجمل  </a:t>
            </a:r>
            <a:r>
              <a:rPr lang="ar-SA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(مرحلة إجمال الدرس)</a:t>
            </a:r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936217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34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212608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ar-SA" dirty="0"/>
              <a:t>حذف</a:t>
            </a:r>
            <a:r>
              <a:rPr lang="ar-SA" baseline="0" dirty="0"/>
              <a:t> هذه الشريحة إذا لم تكن ضروريّة:</a:t>
            </a:r>
            <a:endParaRPr lang="he-IL" baseline="0" dirty="0"/>
          </a:p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he-IL" sz="1200" b="1" dirty="0"/>
          </a:p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ar-SA" sz="1200" b="1" dirty="0"/>
              <a:t>مدّة الشريحة: دقيقة</a:t>
            </a:r>
            <a:endParaRPr lang="he-IL" sz="1200" b="1" dirty="0"/>
          </a:p>
          <a:p>
            <a:pPr marL="158750" indent="0" algn="r" rtl="1">
              <a:buNone/>
            </a:pPr>
            <a:endParaRPr lang="he-IL" sz="1200" dirty="0"/>
          </a:p>
          <a:p>
            <a:pPr marL="158750" indent="0" algn="r" rtl="1">
              <a:buNone/>
            </a:pPr>
            <a:r>
              <a:rPr lang="ar-SA" sz="1200" dirty="0"/>
              <a:t>تأكّدوا</a:t>
            </a:r>
            <a:r>
              <a:rPr lang="ar-SA" sz="1200" baseline="0" dirty="0"/>
              <a:t> في هذه الشريحة أنّ الجميع تزوّدوا بالأدوات المساعدة المطلوبة (ننصح بأن تكون هذه الأدوات المساعدة موجودة معكم لتعرضوها كمثال)</a:t>
            </a:r>
            <a:r>
              <a:rPr lang="ar-SA" sz="1200" dirty="0"/>
              <a:t> </a:t>
            </a:r>
            <a:endParaRPr lang="he-IL" sz="1200" dirty="0"/>
          </a:p>
          <a:p>
            <a:pPr marL="158750" indent="0" algn="r" rtl="1">
              <a:buNone/>
            </a:pPr>
            <a:r>
              <a:rPr lang="ar-SA" sz="1200" dirty="0">
                <a:solidFill>
                  <a:srgbClr val="FF0000"/>
                </a:solidFill>
              </a:rPr>
              <a:t>احذفوا ما هو زائد أو أضيفوا حسب الحاجة (احرصوا على حقوق النشر والملكيّة الفكريّة). </a:t>
            </a:r>
            <a:endParaRPr lang="he-IL" sz="1200" dirty="0">
              <a:solidFill>
                <a:srgbClr val="FF0000"/>
              </a:solidFill>
            </a:endParaRPr>
          </a:p>
          <a:p>
            <a:pPr marL="158750" indent="0" algn="r" rtl="1">
              <a:buNone/>
            </a:pPr>
            <a:endParaRPr lang="he-IL" sz="1200" dirty="0">
              <a:solidFill>
                <a:srgbClr val="FF0000"/>
              </a:solidFill>
            </a:endParaRPr>
          </a:p>
          <a:p>
            <a:pPr marL="158750" indent="0" algn="r" rtl="1">
              <a:buNone/>
            </a:pPr>
            <a:r>
              <a:rPr lang="ar-SA" sz="12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هذا هو الوقت المناسب</a:t>
            </a:r>
            <a:r>
              <a:rPr lang="ar-SA" sz="1200" b="0" i="0" u="none" strike="noStrike" cap="none" baseline="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لعرض قواعد السلوك خلال الحصّة: اطلبوا من التلاميذ إغلاق نوافذ تطبيقات أخرى في الحاسوب، إبعاد الأمر المشتّتة للانتباه، الجلوس في غرفة هادئة، التزوّد بالماء، وبالأساس التركيز في الدرس. </a:t>
            </a:r>
            <a:endParaRPr lang="he-IL" dirty="0"/>
          </a:p>
          <a:p>
            <a:pPr algn="r"/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700260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1" dirty="0"/>
              <a:t>مدّة الشريحة</a:t>
            </a:r>
            <a:r>
              <a:rPr lang="he-IL" b="1" dirty="0"/>
              <a:t>: </a:t>
            </a:r>
            <a:r>
              <a:rPr lang="ar-SA" b="1" dirty="0"/>
              <a:t>حتّى</a:t>
            </a:r>
            <a:r>
              <a:rPr lang="ar-SA" b="1" baseline="0" dirty="0"/>
              <a:t> دقيقتين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dirty="0">
                <a:solidFill>
                  <a:schemeClr val="dk1"/>
                </a:solidFill>
              </a:rPr>
              <a:t>اقتراحات: لعبة،</a:t>
            </a:r>
            <a:r>
              <a:rPr lang="ar-SA" baseline="0" dirty="0">
                <a:solidFill>
                  <a:schemeClr val="dk1"/>
                </a:solidFill>
              </a:rPr>
              <a:t> أحجيّة، تمثيل، محاكاة، مثال، ادّعاء، جملة حقيقة وجملة غير حقيقة وغيرها. </a:t>
            </a:r>
            <a:endParaRPr lang="he-IL" dirty="0">
              <a:solidFill>
                <a:schemeClr val="dk1"/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dirty="0">
              <a:solidFill>
                <a:schemeClr val="dk1"/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dirty="0">
                <a:solidFill>
                  <a:srgbClr val="FF0000"/>
                </a:solidFill>
              </a:rPr>
              <a:t>مثال على أحجيّة</a:t>
            </a:r>
            <a:r>
              <a:rPr lang="he-IL" dirty="0">
                <a:solidFill>
                  <a:srgbClr val="FF0000"/>
                </a:solidFill>
              </a:rPr>
              <a:t>:</a:t>
            </a:r>
            <a:br>
              <a:rPr lang="he-IL" dirty="0">
                <a:solidFill>
                  <a:srgbClr val="FF0000"/>
                </a:solidFill>
              </a:rPr>
            </a:br>
            <a:r>
              <a:rPr lang="ar-SA" dirty="0">
                <a:solidFill>
                  <a:srgbClr val="FF0000"/>
                </a:solidFill>
              </a:rPr>
              <a:t>صورة شخصيّة</a:t>
            </a:r>
            <a:r>
              <a:rPr lang="ar-SA" baseline="0" dirty="0">
                <a:solidFill>
                  <a:srgbClr val="FF0000"/>
                </a:solidFill>
              </a:rPr>
              <a:t> أو غرض متعلّقَيْن بالموضوع . تتبيّن الصلة بالموضوع خلال الدرس. 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baseline="0" dirty="0">
                <a:solidFill>
                  <a:srgbClr val="FF0000"/>
                </a:solidFill>
              </a:rPr>
              <a:t>ما هي الصلة بين.....</a:t>
            </a:r>
            <a:endParaRPr lang="he-IL" dirty="0">
              <a:solidFill>
                <a:srgbClr val="FF0000"/>
              </a:solidFill>
            </a:endParaRPr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57936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885781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950164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ar-SA" b="1" dirty="0"/>
              <a:t>التدرّب:</a:t>
            </a:r>
            <a:r>
              <a:rPr lang="ar-SA" dirty="0"/>
              <a:t> لا يزيد عن 3 دقائق. يمكنك إجراء 2-1 جولات من التدرّب أمام الكمبيوتر (سؤال على اللوح وكتابة</a:t>
            </a:r>
            <a:r>
              <a:rPr lang="ar-SA" baseline="0" dirty="0"/>
              <a:t> في ورقة</a:t>
            </a:r>
            <a:r>
              <a:rPr lang="ar-SA" dirty="0"/>
              <a:t>، أشغال باستخدام الألوان/ العجين/ المعجونة) أو في أرجاء البيت (الأشياء المتوفّرة لديكم</a:t>
            </a:r>
            <a:r>
              <a:rPr lang="ar-SA" baseline="0" dirty="0"/>
              <a:t> أو </a:t>
            </a:r>
            <a:r>
              <a:rPr lang="ar-SA" dirty="0"/>
              <a:t>مزيج من التفاعل بين أفراد العائلة).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ar-SA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dirty="0"/>
              <a:t>نصيحة للصفوف الدنيا: اطرحوا أسئلة تشارك التلاميذ</a:t>
            </a:r>
            <a:r>
              <a:rPr lang="ar-SA" baseline="0" dirty="0"/>
              <a:t> </a:t>
            </a:r>
            <a:r>
              <a:rPr lang="ar-SA" dirty="0"/>
              <a:t>على نمط مسرحيات الأطفال/ قناة الأطفال، مثل "أين التذكرة الثانية ...؟ لا أذكر ... هل تعرفون أين هي؟"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dirty="0"/>
              <a:t>أمثلة:</a:t>
            </a:r>
            <a:br>
              <a:rPr lang="ar-SA" dirty="0"/>
            </a:br>
            <a:r>
              <a:rPr lang="en-US" u="sng" dirty="0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en-US" dirty="0"/>
              <a:t>   </a:t>
            </a:r>
            <a:r>
              <a:rPr lang="ar-SA" dirty="0"/>
              <a:t>برنامج</a:t>
            </a:r>
            <a:r>
              <a:rPr lang="ar-SA" baseline="0" dirty="0"/>
              <a:t> طهو للأطفال. يتحدّثون مع الأطفال طوال الدرس ويطرحون عليهم أسئلة.</a:t>
            </a:r>
            <a:endParaRPr lang="ar-SA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art attack :  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 lang="en-US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466625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buFont typeface="Arial" panose="020B0604020202020204" pitchFamily="34" charset="0"/>
              <a:buNone/>
            </a:pPr>
            <a:r>
              <a:rPr lang="ar-SA" b="1" dirty="0"/>
              <a:t>حلّ التدرّب</a:t>
            </a:r>
            <a:r>
              <a:rPr lang="ar-SA" dirty="0"/>
              <a:t>: بعد أن تدرّب التلاميذ بشكل مستقل، يجب عرض الحلّ ومناقشته. يمكن إظهار الأخطاء الشائعة وشرح كيفيّة حلّها.</a:t>
            </a:r>
          </a:p>
          <a:p>
            <a:pPr algn="r"/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378077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ar-SA" b="1" dirty="0"/>
              <a:t>التدرّب:</a:t>
            </a:r>
            <a:r>
              <a:rPr lang="ar-SA" dirty="0"/>
              <a:t> لا يزيد عن 3 دقائق. يمكنك إجراء 2-1 جولات من التدرّب أمام الكمبيوتر (سؤال على اللوح وكتابة</a:t>
            </a:r>
            <a:r>
              <a:rPr lang="ar-SA" baseline="0" dirty="0"/>
              <a:t> في ورقة</a:t>
            </a:r>
            <a:r>
              <a:rPr lang="ar-SA" dirty="0"/>
              <a:t>، أشغال باستخدام الألوان/ العجين/ المعجونة) أو في أرجاء البيت (الأشياء المتوفّرة لديكم</a:t>
            </a:r>
            <a:r>
              <a:rPr lang="ar-SA" baseline="0" dirty="0"/>
              <a:t> أو </a:t>
            </a:r>
            <a:r>
              <a:rPr lang="ar-SA" dirty="0"/>
              <a:t>مزيج من التفاعل بين أفراد العائلة).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ar-SA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dirty="0"/>
              <a:t>نصيحة للصفوف الدنيا: اطرحوا أسئلة تشارك التلاميذ</a:t>
            </a:r>
            <a:r>
              <a:rPr lang="ar-SA" baseline="0" dirty="0"/>
              <a:t> </a:t>
            </a:r>
            <a:r>
              <a:rPr lang="ar-SA" dirty="0"/>
              <a:t>على نمط مسرحيات الأطفال/ قناة الأطفال، مثل "أين التذكرة الثانية ...؟ لا أذكر ... هل تعرفون أين هي؟"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dirty="0"/>
              <a:t>أمثلة:</a:t>
            </a:r>
            <a:br>
              <a:rPr lang="ar-SA" dirty="0"/>
            </a:br>
            <a:r>
              <a:rPr lang="en-US" u="sng" dirty="0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en-US" dirty="0"/>
              <a:t>   </a:t>
            </a:r>
            <a:r>
              <a:rPr lang="ar-SA" dirty="0"/>
              <a:t>برنامج</a:t>
            </a:r>
            <a:r>
              <a:rPr lang="ar-SA" baseline="0" dirty="0"/>
              <a:t> طهو للأطفال. يتحدّثون مع الأطفال طوال الدرس ويطرحون عليهم أسئلة.</a:t>
            </a:r>
            <a:endParaRPr lang="ar-SA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art attack :  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 lang="en-US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61797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השיעור הבא יתחי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63796BD-313B-0044-809D-6D612DE593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4692FF9-9816-1A41-9F19-64AC89C4FE77}"/>
              </a:ext>
            </a:extLst>
          </p:cNvPr>
          <p:cNvSpPr/>
          <p:nvPr userDrawn="1"/>
        </p:nvSpPr>
        <p:spPr>
          <a:xfrm>
            <a:off x="3337577" y="646574"/>
            <a:ext cx="5473303" cy="547330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C76A5A-A9C6-4148-9667-BA78FBEC1DC5}"/>
              </a:ext>
            </a:extLst>
          </p:cNvPr>
          <p:cNvSpPr/>
          <p:nvPr userDrawn="1"/>
        </p:nvSpPr>
        <p:spPr>
          <a:xfrm>
            <a:off x="2953941" y="3446401"/>
            <a:ext cx="6284118" cy="12398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5656235-C025-B341-B125-6E522FFD6056}"/>
              </a:ext>
            </a:extLst>
          </p:cNvPr>
          <p:cNvGrpSpPr/>
          <p:nvPr userDrawn="1"/>
        </p:nvGrpSpPr>
        <p:grpSpPr>
          <a:xfrm>
            <a:off x="9287641" y="5672000"/>
            <a:ext cx="3913243" cy="506326"/>
            <a:chOff x="358720" y="285496"/>
            <a:chExt cx="3913243" cy="506326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740DB9B-9ABC-1E4F-9E76-DE21BB13499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32257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AC0021A-4563-F644-839C-3313EE112D9E}"/>
                </a:ext>
              </a:extLst>
            </p:cNvPr>
            <p:cNvSpPr/>
            <p:nvPr userDrawn="1"/>
          </p:nvSpPr>
          <p:spPr>
            <a:xfrm rot="16200000">
              <a:off x="358720" y="28549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984F002-0837-5347-8BEB-C54BD7228FB1}"/>
                </a:ext>
              </a:extLst>
            </p:cNvPr>
            <p:cNvSpPr/>
            <p:nvPr userDrawn="1"/>
          </p:nvSpPr>
          <p:spPr>
            <a:xfrm>
              <a:off x="781297" y="454909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27E2A2-BC31-804E-BB02-2D2086ECA9A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9674" y="1524214"/>
            <a:ext cx="4552652" cy="22022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6000"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he-IL" dirty="0"/>
              <a:t>השיעור הבא</a:t>
            </a:r>
          </a:p>
          <a:p>
            <a:pPr lvl="0"/>
            <a:r>
              <a:rPr lang="he-IL" dirty="0"/>
              <a:t>יתחיל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0473E13-CEF0-6945-8210-1865616E9834}"/>
              </a:ext>
            </a:extLst>
          </p:cNvPr>
          <p:cNvCxnSpPr>
            <a:cxnSpLocks/>
          </p:cNvCxnSpPr>
          <p:nvPr userDrawn="1"/>
        </p:nvCxnSpPr>
        <p:spPr>
          <a:xfrm>
            <a:off x="2377053" y="6178326"/>
            <a:ext cx="138588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22617BD7-5381-4D41-92AE-B0043113B420}"/>
              </a:ext>
            </a:extLst>
          </p:cNvPr>
          <p:cNvGrpSpPr/>
          <p:nvPr userDrawn="1"/>
        </p:nvGrpSpPr>
        <p:grpSpPr>
          <a:xfrm rot="10800000">
            <a:off x="11482153" y="140248"/>
            <a:ext cx="602703" cy="577326"/>
            <a:chOff x="781297" y="5586292"/>
            <a:chExt cx="602703" cy="57732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87FD482-59E1-C04B-9AF0-F8141BE66FDD}"/>
                </a:ext>
              </a:extLst>
            </p:cNvPr>
            <p:cNvSpPr/>
            <p:nvPr userDrawn="1"/>
          </p:nvSpPr>
          <p:spPr>
            <a:xfrm rot="16200000">
              <a:off x="781297" y="5657292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E9A766D-D5BD-3E4B-AE40-5EF4614445A8}"/>
                </a:ext>
              </a:extLst>
            </p:cNvPr>
            <p:cNvSpPr/>
            <p:nvPr userDrawn="1"/>
          </p:nvSpPr>
          <p:spPr>
            <a:xfrm>
              <a:off x="1216502" y="558629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D5014CE-6431-0D4C-BAFF-39612F414400}"/>
              </a:ext>
            </a:extLst>
          </p:cNvPr>
          <p:cNvCxnSpPr>
            <a:cxnSpLocks/>
          </p:cNvCxnSpPr>
          <p:nvPr userDrawn="1"/>
        </p:nvCxnSpPr>
        <p:spPr>
          <a:xfrm>
            <a:off x="-678730" y="6456415"/>
            <a:ext cx="345536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4BD310FA-D564-9240-BAF3-B9933A5C616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64756" y="3704674"/>
            <a:ext cx="4662487" cy="81951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בשעה 09:00</a:t>
            </a:r>
            <a:endParaRPr lang="x-none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C964832-BAF5-B84F-9EE8-B31B27A731C8}"/>
              </a:ext>
            </a:extLst>
          </p:cNvPr>
          <p:cNvGrpSpPr/>
          <p:nvPr userDrawn="1"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C0CB761-1CB6-FC4E-AEC0-ADBE45586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799BDF5-881F-3045-A642-F8E001DE02C9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4621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הקניית יד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6C84C288-45B9-0C4B-BC23-61FEF6C6178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DECF7E4-AA12-DD4F-8FBA-6942B07B661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A824D68-292F-0740-864D-187885A36636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CFF00F0-B1E8-5F4E-A07B-F1B92F9D38A6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872B4A16-607D-6547-9FD5-D3C9EE1A52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71638" y="1928813"/>
            <a:ext cx="9572625" cy="3844925"/>
          </a:xfrm>
        </p:spPr>
        <p:txBody>
          <a:bodyPr>
            <a:normAutofit/>
          </a:bodyPr>
          <a:lstStyle>
            <a:lvl1pPr marL="0" indent="0" algn="r">
              <a:lnSpc>
                <a:spcPts val="4620"/>
              </a:lnSpc>
              <a:buNone/>
              <a:defRPr sz="3600">
                <a:latin typeface="Calibri" panose="020F0502020204030204" pitchFamily="34" charset="0"/>
                <a:cs typeface="+mn-cs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r>
              <a:rPr lang="he-IL" dirty="0"/>
              <a:t>לחץ להוסיף סגנון טקסט גדול של תבנית בסיס לחץ להוסיף סגנון טקסט גדול של תבנית בסיס לחץ להוסיף סגנון טקסט גדול של תבנית בסיס </a:t>
            </a:r>
            <a:endParaRPr lang="x-none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67E3700-96F7-8449-BFE9-3638DA8376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861" b="71253"/>
          <a:stretch/>
        </p:blipFill>
        <p:spPr>
          <a:xfrm>
            <a:off x="0" y="0"/>
            <a:ext cx="12192000" cy="1638096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0A8A744E-77D6-CD40-B413-54A26D5A18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1590" y="663126"/>
            <a:ext cx="8280000" cy="720000"/>
          </a:xfrm>
          <a:solidFill>
            <a:schemeClr val="accent1"/>
          </a:solidFill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sz="4400" dirty="0"/>
              <a:t>הקניית ידע</a:t>
            </a:r>
            <a:endParaRPr lang="x-none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05C46E-F358-4B4C-A5AF-C1EE892CDA45}"/>
              </a:ext>
            </a:extLst>
          </p:cNvPr>
          <p:cNvSpPr/>
          <p:nvPr userDrawn="1"/>
        </p:nvSpPr>
        <p:spPr>
          <a:xfrm rot="162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67496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2076BD-5D7C-FB4F-A698-C5362F42F443}"/>
              </a:ext>
            </a:extLst>
          </p:cNvPr>
          <p:cNvCxnSpPr>
            <a:cxnSpLocks/>
          </p:cNvCxnSpPr>
          <p:nvPr userDrawn="1"/>
        </p:nvCxnSpPr>
        <p:spPr>
          <a:xfrm>
            <a:off x="9092667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sz="4400" dirty="0"/>
              <a:t>תרגול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ts val="36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ts val="36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35753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סיכו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>
                <a:cs typeface="+mn-cs"/>
              </a:endParaRPr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ts val="36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מה למדנו היום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ts val="36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מה למדנו היום</a:t>
            </a: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10FCD1C-9BFA-FD42-804A-9E5198CD89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5139" b="30975"/>
          <a:stretch/>
        </p:blipFill>
        <p:spPr>
          <a:xfrm>
            <a:off x="0" y="0"/>
            <a:ext cx="12192000" cy="1638096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4C86F48E-655F-694F-BDCD-C6E0758A82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1590" y="663126"/>
            <a:ext cx="8280000" cy="720000"/>
          </a:xfrm>
          <a:solidFill>
            <a:schemeClr val="accent1"/>
          </a:solidFill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sz="4400" dirty="0"/>
              <a:t>סיכום</a:t>
            </a:r>
            <a:endParaRPr lang="x-none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751472D-38D8-CC45-AB7A-D96BB6EFB903}"/>
              </a:ext>
            </a:extLst>
          </p:cNvPr>
          <p:cNvSpPr/>
          <p:nvPr userDrawn="1"/>
        </p:nvSpPr>
        <p:spPr>
          <a:xfrm rot="162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9157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ראש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8E8959C-707A-374D-A37D-F0431F277F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-7354566" y="2026507"/>
            <a:ext cx="5045676" cy="50289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B22E21-BB18-2544-AECC-B480F0F96A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12947248" y="-3969273"/>
            <a:ext cx="5045676" cy="502891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E25FC14-1447-894C-9B3F-3393E44578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12700"/>
            <a:ext cx="12192000" cy="685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B555B5A-6A6C-3E4C-ADAE-778B7D2D0359}"/>
              </a:ext>
            </a:extLst>
          </p:cNvPr>
          <p:cNvSpPr/>
          <p:nvPr userDrawn="1"/>
        </p:nvSpPr>
        <p:spPr>
          <a:xfrm>
            <a:off x="2090531" y="2902421"/>
            <a:ext cx="8636822" cy="12179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9C108D-DF17-D94D-B478-B1D39585A5A5}"/>
              </a:ext>
            </a:extLst>
          </p:cNvPr>
          <p:cNvSpPr/>
          <p:nvPr userDrawn="1"/>
        </p:nvSpPr>
        <p:spPr>
          <a:xfrm>
            <a:off x="5098472" y="1831503"/>
            <a:ext cx="5884533" cy="10709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83E9F71-40EC-904A-998B-27EBBD81B7D8}"/>
              </a:ext>
            </a:extLst>
          </p:cNvPr>
          <p:cNvCxnSpPr>
            <a:cxnSpLocks/>
          </p:cNvCxnSpPr>
          <p:nvPr userDrawn="1"/>
        </p:nvCxnSpPr>
        <p:spPr>
          <a:xfrm>
            <a:off x="7156173" y="1639956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D1DA4F9E-AC5E-4E44-B0D3-AD506CC1F2FB}"/>
              </a:ext>
            </a:extLst>
          </p:cNvPr>
          <p:cNvSpPr/>
          <p:nvPr userDrawn="1"/>
        </p:nvSpPr>
        <p:spPr>
          <a:xfrm rot="16200000">
            <a:off x="10880058" y="2083803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4CCDBE2-FBDE-6C46-8010-3BEB4D38025B}"/>
              </a:ext>
            </a:extLst>
          </p:cNvPr>
          <p:cNvCxnSpPr>
            <a:cxnSpLocks/>
          </p:cNvCxnSpPr>
          <p:nvPr userDrawn="1"/>
        </p:nvCxnSpPr>
        <p:spPr>
          <a:xfrm>
            <a:off x="2090531" y="4989650"/>
            <a:ext cx="506564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81A4514E-A493-F241-AC14-15585885E0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565199" y="3025258"/>
            <a:ext cx="7816850" cy="1067468"/>
          </a:xfrm>
        </p:spPr>
        <p:txBody>
          <a:bodyPr>
            <a:normAutofit/>
          </a:bodyPr>
          <a:lstStyle>
            <a:lvl1pPr marL="0" indent="0">
              <a:buNone/>
              <a:defRPr sz="6000"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שיעור חשבון לכיתה א</a:t>
            </a:r>
            <a:endParaRPr lang="x-none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722B399-0C27-314C-A9E5-A4C6E23B0F40}"/>
              </a:ext>
            </a:extLst>
          </p:cNvPr>
          <p:cNvGrpSpPr/>
          <p:nvPr userDrawn="1"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57199CA-CF9F-2040-A14F-9134F717DA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5A931FB-F43D-E449-8EC5-C53927BF0CA6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9A49B985-D8AE-614D-A6BB-C3608106238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332187" y="886221"/>
            <a:ext cx="9150178" cy="2791691"/>
          </a:xfrm>
          <a:prstGeom prst="rect">
            <a:avLst/>
          </a:prstGeom>
        </p:spPr>
      </p:pic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881B4E06-64FF-B845-9777-320E6F126B1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30833" y="4419771"/>
            <a:ext cx="6411268" cy="649357"/>
          </a:xfrm>
        </p:spPr>
        <p:txBody>
          <a:bodyPr>
            <a:normAutofit/>
          </a:bodyPr>
          <a:lstStyle>
            <a:lvl1pPr marL="0" indent="0" algn="l" rtl="1">
              <a:buNone/>
              <a:defRPr lang="x-none" sz="3200" b="0" i="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lvl="0" indent="0" algn="l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he-IL" dirty="0"/>
              <a:t>נושא השיעור: הרחבת שברים</a:t>
            </a:r>
            <a:endParaRPr lang="x-none" dirty="0"/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BA5F5BE6-034E-F841-A2F4-1C5B1EEE6E1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30833" y="5191285"/>
            <a:ext cx="5099050" cy="560533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he-IL" dirty="0"/>
              <a:t>עם המורה: דנית כהן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231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כותרת ראש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8E8959C-707A-374D-A37D-F0431F277F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-7354566" y="2026507"/>
            <a:ext cx="5045676" cy="50289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B22E21-BB18-2544-AECC-B480F0F96A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12947248" y="-3969273"/>
            <a:ext cx="5045676" cy="502891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A307165-DA22-2E48-AE86-B78F4110AE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613B3B1-726C-944F-8CAD-1F3AF7A7034B}"/>
              </a:ext>
            </a:extLst>
          </p:cNvPr>
          <p:cNvCxnSpPr>
            <a:cxnSpLocks/>
          </p:cNvCxnSpPr>
          <p:nvPr userDrawn="1"/>
        </p:nvCxnSpPr>
        <p:spPr>
          <a:xfrm>
            <a:off x="7156173" y="1971395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20F5DAFE-647E-5C47-B77A-42DA94152FF1}"/>
              </a:ext>
            </a:extLst>
          </p:cNvPr>
          <p:cNvSpPr/>
          <p:nvPr userDrawn="1"/>
        </p:nvSpPr>
        <p:spPr>
          <a:xfrm rot="16200000">
            <a:off x="7721222" y="1868447"/>
            <a:ext cx="205896" cy="20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F22374B-CE66-F844-8273-BE66100E5DC3}"/>
              </a:ext>
            </a:extLst>
          </p:cNvPr>
          <p:cNvCxnSpPr>
            <a:cxnSpLocks/>
          </p:cNvCxnSpPr>
          <p:nvPr userDrawn="1"/>
        </p:nvCxnSpPr>
        <p:spPr>
          <a:xfrm>
            <a:off x="4093266" y="4984979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38A16B6-C317-B44B-A5BB-C2442F733613}"/>
              </a:ext>
            </a:extLst>
          </p:cNvPr>
          <p:cNvCxnSpPr>
            <a:cxnSpLocks/>
          </p:cNvCxnSpPr>
          <p:nvPr userDrawn="1"/>
        </p:nvCxnSpPr>
        <p:spPr>
          <a:xfrm>
            <a:off x="4093266" y="2367421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CCF59D4F-A27F-1C45-8148-635F8893C9C9}"/>
              </a:ext>
            </a:extLst>
          </p:cNvPr>
          <p:cNvSpPr txBox="1"/>
          <p:nvPr userDrawn="1"/>
        </p:nvSpPr>
        <p:spPr>
          <a:xfrm>
            <a:off x="2089302" y="2527608"/>
            <a:ext cx="8013397" cy="1802785"/>
          </a:xfrm>
          <a:prstGeom prst="rect">
            <a:avLst/>
          </a:prstGeom>
          <a:solidFill>
            <a:schemeClr val="accent1"/>
          </a:solidFill>
        </p:spPr>
        <p:txBody>
          <a:bodyPr wrap="square" lIns="251999" tIns="251999" rIns="251999" bIns="251999" rtlCol="0" anchor="ctr">
            <a:spAutoFit/>
          </a:bodyPr>
          <a:lstStyle/>
          <a:p>
            <a:pPr marL="0" algn="ctr" defTabSz="914400" rtl="1" eaLnBrk="1" latinLnBrk="0" hangingPunct="1">
              <a:lnSpc>
                <a:spcPts val="6000"/>
              </a:lnSpc>
            </a:pPr>
            <a:endParaRPr lang="x-none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30459D7-20E2-3642-98A9-F8CB285E36CD}"/>
              </a:ext>
            </a:extLst>
          </p:cNvPr>
          <p:cNvSpPr/>
          <p:nvPr userDrawn="1"/>
        </p:nvSpPr>
        <p:spPr>
          <a:xfrm>
            <a:off x="6692900" y="4828833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247E01A-4A09-7641-BB58-BBF9194A53AE}"/>
              </a:ext>
            </a:extLst>
          </p:cNvPr>
          <p:cNvSpPr/>
          <p:nvPr userDrawn="1"/>
        </p:nvSpPr>
        <p:spPr>
          <a:xfrm>
            <a:off x="2351829" y="4230758"/>
            <a:ext cx="152400" cy="15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C4295D9-D842-7B4A-8FAF-A7CB7DC8D8DD}"/>
              </a:ext>
            </a:extLst>
          </p:cNvPr>
          <p:cNvSpPr/>
          <p:nvPr userDrawn="1"/>
        </p:nvSpPr>
        <p:spPr>
          <a:xfrm>
            <a:off x="9684458" y="2447258"/>
            <a:ext cx="152400" cy="15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66EF974-737B-8447-8B60-E57484041E55}"/>
              </a:ext>
            </a:extLst>
          </p:cNvPr>
          <p:cNvGrpSpPr/>
          <p:nvPr userDrawn="1"/>
        </p:nvGrpSpPr>
        <p:grpSpPr>
          <a:xfrm>
            <a:off x="5330952" y="110839"/>
            <a:ext cx="1530097" cy="1525930"/>
            <a:chOff x="8374611" y="4283110"/>
            <a:chExt cx="2300578" cy="229431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3C9321B-CA5C-DA48-9D66-2DB20F93D9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A8EBEB4-8814-7540-950F-6A879020CEF6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75741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מה נלמד היו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FAD2F-8484-6F41-A7DB-68F52EBF05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5046" y="376561"/>
            <a:ext cx="10515600" cy="1325563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sz="4400" dirty="0"/>
              <a:t>מה נלמד היום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0BC21-AC41-C940-AECD-AA7CACFED78F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buClr>
                <a:schemeClr val="accent2"/>
              </a:buClr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טקסט עם בולט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F17BF2D-5C56-2347-98A3-34A4F9603254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AEDD64D-1669-CC4D-A40D-F4C1654A152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1EEFE9A-A5D8-E143-B1EA-0A48F46D9FBA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8E9E340-F138-444F-A3A8-C621C8A24CE1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D763B7A-9108-A148-9406-56F54986D02B}"/>
              </a:ext>
            </a:extLst>
          </p:cNvPr>
          <p:cNvGrpSpPr/>
          <p:nvPr userDrawn="1"/>
        </p:nvGrpSpPr>
        <p:grpSpPr>
          <a:xfrm rot="10800000">
            <a:off x="8177063" y="10623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F173E8D-1DC7-EA46-A2CF-77F707D4A43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61244C7-240F-A94A-B142-2E9C0513EF6E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1914BA5-ACCC-6D44-863F-9400125B1812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</p:grpSp>
    </p:spTree>
    <p:extLst>
      <p:ext uri="{BB962C8B-B14F-4D97-AF65-F5344CB8AC3E}">
        <p14:creationId xmlns:p14="http://schemas.microsoft.com/office/powerpoint/2010/main" val="2642282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מה להביא לשיעור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53EEE-2C1E-B542-8225-9153493AC8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dirty="0"/>
              <a:t>מה להביא לשיעור?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3C51F2-91FC-CF4D-8D50-E0D4C4B121D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1741679"/>
            <a:ext cx="5157787" cy="3684588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600"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טקסט עם בולט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B1B37A-1CA3-A240-A716-DD9A47540CB3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1741679"/>
            <a:ext cx="5183188" cy="3684588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600"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טקסט עם בולט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430CA40-3AE6-8C40-B628-3B8B63BD0A0E}"/>
              </a:ext>
            </a:extLst>
          </p:cNvPr>
          <p:cNvGrpSpPr/>
          <p:nvPr userDrawn="1"/>
        </p:nvGrpSpPr>
        <p:grpSpPr>
          <a:xfrm>
            <a:off x="1785665" y="181572"/>
            <a:ext cx="10244790" cy="506326"/>
            <a:chOff x="1748087" y="356936"/>
            <a:chExt cx="10244790" cy="50632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B534642-3CB6-A445-AA80-E1A2A04DB33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48087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7F0647F-5897-294F-87FC-777F34105B01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BCB72AB-9511-E340-859E-BC49A5D471A5}"/>
              </a:ext>
            </a:extLst>
          </p:cNvPr>
          <p:cNvSpPr/>
          <p:nvPr userDrawn="1"/>
        </p:nvSpPr>
        <p:spPr>
          <a:xfrm rot="10800000">
            <a:off x="11819101" y="314134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12206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הקניית יד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3D0ADF1-D847-284D-AE47-771521E2B2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2244" b="63870"/>
          <a:stretch/>
        </p:blipFill>
        <p:spPr>
          <a:xfrm>
            <a:off x="0" y="0"/>
            <a:ext cx="12192000" cy="163809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1590" y="663126"/>
            <a:ext cx="8280000" cy="720000"/>
          </a:xfrm>
          <a:solidFill>
            <a:schemeClr val="accent1"/>
          </a:solidFill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sz="4400" dirty="0"/>
              <a:t>הקניית ידע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5BD9B8B-E13B-EB49-B17F-97A61BE20F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71638" y="1928813"/>
            <a:ext cx="9572625" cy="3844925"/>
          </a:xfrm>
        </p:spPr>
        <p:txBody>
          <a:bodyPr>
            <a:normAutofit/>
          </a:bodyPr>
          <a:lstStyle>
            <a:lvl1pPr marL="0" indent="0" algn="r">
              <a:lnSpc>
                <a:spcPts val="4660"/>
              </a:lnSpc>
              <a:buNone/>
              <a:defRPr sz="3600">
                <a:latin typeface="Calibri" panose="020F0502020204030204" pitchFamily="34" charset="0"/>
                <a:cs typeface="+mn-cs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r>
              <a:rPr lang="he-IL" dirty="0"/>
              <a:t>לחץ להוסיף סגנון טקסט גדול של תבנית בסיס לחץ להוסיף סגנון טקסט גדול של תבנית בסיס לחץ להוסיף סגנון טקסט גדול של תבנית בסיס </a:t>
            </a:r>
            <a:endParaRPr lang="x-none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F19C3E0-9540-994D-9F88-1AA758EA24E6}"/>
              </a:ext>
            </a:extLst>
          </p:cNvPr>
          <p:cNvSpPr/>
          <p:nvPr userDrawn="1"/>
        </p:nvSpPr>
        <p:spPr>
          <a:xfrm rot="162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757313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2076BD-5D7C-FB4F-A698-C5362F42F443}"/>
              </a:ext>
            </a:extLst>
          </p:cNvPr>
          <p:cNvCxnSpPr>
            <a:cxnSpLocks/>
          </p:cNvCxnSpPr>
          <p:nvPr userDrawn="1"/>
        </p:nvCxnSpPr>
        <p:spPr>
          <a:xfrm>
            <a:off x="9092667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3CC66965-9479-AB40-A1AD-3AFCE0BDB4B6}"/>
              </a:ext>
            </a:extLst>
          </p:cNvPr>
          <p:cNvSpPr/>
          <p:nvPr userDrawn="1"/>
        </p:nvSpPr>
        <p:spPr>
          <a:xfrm rot="16200000">
            <a:off x="8989719" y="249375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sz="4400" dirty="0"/>
              <a:t>תרגול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ts val="36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lang="en-US" sz="28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228600" marR="0" lvl="0" indent="-228600" algn="r" defTabSz="914400" rtl="1" eaLnBrk="1" fontAlgn="auto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503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מצגת מלאה ב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53EEE-2C1E-B542-8225-9153493AC8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dirty="0"/>
              <a:t>המשך תרגול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D2555F-AC29-CF40-A900-4B11F74D3B6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Calibri" panose="020F0502020204030204" pitchFamily="34" charset="0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סגנון כותרת 3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3C51F2-91FC-CF4D-8D50-E0D4C4B121D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lnSpc>
                <a:spcPts val="3620"/>
              </a:lnSpc>
              <a:buClr>
                <a:schemeClr val="accent2"/>
              </a:buClr>
              <a:defRPr sz="2600"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לחץ כדי לערוך סגנון טקסט עם בולט של תבנית בסיס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3758F3-DA41-7043-A36A-300D6DD6B73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Calibri" panose="020F0502020204030204" pitchFamily="34" charset="0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סגנון כותרת 3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B1B37A-1CA3-A240-A716-DD9A47540CB3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lnSpc>
                <a:spcPts val="3620"/>
              </a:lnSpc>
              <a:buClr>
                <a:schemeClr val="accent2"/>
              </a:buClr>
              <a:defRPr sz="2600"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לחץ כדי לערוך סגנון טקסט עם בולט של תבנית בסיס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430CA40-3AE6-8C40-B628-3B8B63BD0A0E}"/>
              </a:ext>
            </a:extLst>
          </p:cNvPr>
          <p:cNvGrpSpPr/>
          <p:nvPr userDrawn="1"/>
        </p:nvGrpSpPr>
        <p:grpSpPr>
          <a:xfrm>
            <a:off x="1489765" y="181572"/>
            <a:ext cx="10435013" cy="506326"/>
            <a:chOff x="1452187" y="356936"/>
            <a:chExt cx="10435013" cy="50632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B534642-3CB6-A445-AA80-E1A2A04DB33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452187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7F0647F-5897-294F-87FC-777F34105B01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>
                <a:cs typeface="+mn-cs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BCB72AB-9511-E340-859E-BC49A5D471A5}"/>
              </a:ext>
            </a:extLst>
          </p:cNvPr>
          <p:cNvSpPr/>
          <p:nvPr userDrawn="1"/>
        </p:nvSpPr>
        <p:spPr>
          <a:xfrm rot="10800000">
            <a:off x="11819101" y="314134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3225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פתרו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2076BD-5D7C-FB4F-A698-C5362F42F443}"/>
              </a:ext>
            </a:extLst>
          </p:cNvPr>
          <p:cNvCxnSpPr>
            <a:cxnSpLocks/>
          </p:cNvCxnSpPr>
          <p:nvPr userDrawn="1"/>
        </p:nvCxnSpPr>
        <p:spPr>
          <a:xfrm>
            <a:off x="9092667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3CC66965-9479-AB40-A1AD-3AFCE0BDB4B6}"/>
              </a:ext>
            </a:extLst>
          </p:cNvPr>
          <p:cNvSpPr/>
          <p:nvPr userDrawn="1"/>
        </p:nvSpPr>
        <p:spPr>
          <a:xfrm rot="16200000">
            <a:off x="8989719" y="249375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sz="4400" dirty="0"/>
              <a:t>פתרון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ts val="36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654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68C25B-25BC-3D44-BF1A-D4FCCE68B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 dirty="0"/>
              <a:t>כותרת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74985F-A51E-924E-9310-276896888B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x-none" dirty="0"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FEA3F6A1-35C5-7F4E-A6A2-FD60B11F90F9}"/>
              </a:ext>
            </a:extLst>
          </p:cNvPr>
          <p:cNvSpPr txBox="1">
            <a:spLocks/>
          </p:cNvSpPr>
          <p:nvPr userDrawn="1"/>
        </p:nvSpPr>
        <p:spPr>
          <a:xfrm>
            <a:off x="5492813" y="6272468"/>
            <a:ext cx="1206375" cy="365125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fld id="{4ACF36E0-02F0-C24F-AEDD-AC692C7CD92B}" type="slidenum">
              <a:rPr lang="en-US" smtClean="0">
                <a:solidFill>
                  <a:srgbClr val="4285E3"/>
                </a:solidFill>
                <a:latin typeface="Arial" panose="020B0604020202020204" pitchFamily="34" charset="0"/>
                <a:cs typeface="+mn-cs"/>
              </a:rPr>
              <a:pPr algn="ctr" rtl="1"/>
              <a:t>‹#›</a:t>
            </a:fld>
            <a:endParaRPr lang="en-US" dirty="0">
              <a:solidFill>
                <a:srgbClr val="4285E3"/>
              </a:solidFill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0060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2" r:id="rId2"/>
    <p:sldLayoutId id="2147483673" r:id="rId3"/>
    <p:sldLayoutId id="2147483650" r:id="rId4"/>
    <p:sldLayoutId id="2147483653" r:id="rId5"/>
    <p:sldLayoutId id="2147483666" r:id="rId6"/>
    <p:sldLayoutId id="2147483652" r:id="rId7"/>
    <p:sldLayoutId id="2147483667" r:id="rId8"/>
    <p:sldLayoutId id="2147483669" r:id="rId9"/>
    <p:sldLayoutId id="2147483670" r:id="rId10"/>
    <p:sldLayoutId id="2147483671" r:id="rId11"/>
    <p:sldLayoutId id="2147483668" r:id="rId12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Arial" panose="020B0604020202020204" pitchFamily="34" charset="0"/>
          <a:ea typeface="Open Sans" panose="020B0606030504020204" pitchFamily="34" charset="0"/>
          <a:cs typeface="Arial" panose="020B0604020202020204" pitchFamily="34" charset="0"/>
        </a:defRPr>
      </a:lvl1pPr>
    </p:titleStyle>
    <p:bodyStyle>
      <a:lvl1pPr marL="228600" indent="-228600" algn="r" defTabSz="914400" rtl="1" eaLnBrk="1" latinLnBrk="0" hangingPunct="1">
        <a:lnSpc>
          <a:spcPts val="406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r" defTabSz="914400" rtl="1" eaLnBrk="1" latinLnBrk="0" hangingPunct="1">
        <a:lnSpc>
          <a:spcPts val="406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r" defTabSz="914400" rtl="1" eaLnBrk="1" latinLnBrk="0" hangingPunct="1">
        <a:lnSpc>
          <a:spcPts val="406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r" defTabSz="914400" rtl="1" eaLnBrk="1" latinLnBrk="0" hangingPunct="1">
        <a:lnSpc>
          <a:spcPts val="406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r" defTabSz="914400" rtl="1" eaLnBrk="1" latinLnBrk="0" hangingPunct="1">
        <a:lnSpc>
          <a:spcPts val="406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083" userDrawn="1">
          <p15:clr>
            <a:srgbClr val="F26B43"/>
          </p15:clr>
        </p15:guide>
        <p15:guide id="2" orient="horz" pos="75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8.png"/><Relationship Id="rId5" Type="http://schemas.microsoft.com/office/2007/relationships/hdphoto" Target="../media/hdphoto4.wdp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12" Type="http://schemas.microsoft.com/office/2007/relationships/hdphoto" Target="../media/hdphoto7.wdp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8.png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0" Type="http://schemas.microsoft.com/office/2007/relationships/hdphoto" Target="../media/hdphoto6.wdp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microsoft.com/office/2007/relationships/hdphoto" Target="../media/hdphoto8.wdp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1.wdp"/><Relationship Id="rId3" Type="http://schemas.microsoft.com/office/2007/relationships/hdphoto" Target="../media/hdphoto9.wdp"/><Relationship Id="rId7" Type="http://schemas.microsoft.com/office/2007/relationships/hdphoto" Target="../media/hdphoto11.wdp"/><Relationship Id="rId12" Type="http://schemas.openxmlformats.org/officeDocument/2006/relationships/image" Target="../media/image1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microsoft.com/office/2007/relationships/hdphoto" Target="../media/hdphoto13.wdp"/><Relationship Id="rId5" Type="http://schemas.microsoft.com/office/2007/relationships/hdphoto" Target="../media/hdphoto10.wdp"/><Relationship Id="rId10" Type="http://schemas.openxmlformats.org/officeDocument/2006/relationships/image" Target="../media/image33.png"/><Relationship Id="rId4" Type="http://schemas.openxmlformats.org/officeDocument/2006/relationships/image" Target="../media/image30.png"/><Relationship Id="rId9" Type="http://schemas.microsoft.com/office/2007/relationships/hdphoto" Target="../media/hdphoto1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13.pn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12" Type="http://schemas.microsoft.com/office/2007/relationships/hdphoto" Target="../media/hdphoto13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11" Type="http://schemas.openxmlformats.org/officeDocument/2006/relationships/image" Target="../media/image33.png"/><Relationship Id="rId5" Type="http://schemas.openxmlformats.org/officeDocument/2006/relationships/image" Target="../media/image30.png"/><Relationship Id="rId10" Type="http://schemas.microsoft.com/office/2007/relationships/hdphoto" Target="../media/hdphoto12.wdp"/><Relationship Id="rId4" Type="http://schemas.microsoft.com/office/2007/relationships/hdphoto" Target="../media/hdphoto9.wdp"/><Relationship Id="rId9" Type="http://schemas.openxmlformats.org/officeDocument/2006/relationships/image" Target="../media/image32.png"/><Relationship Id="rId1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hdphoto" Target="../media/hdphoto10.wdp"/><Relationship Id="rId7" Type="http://schemas.microsoft.com/office/2007/relationships/hdphoto" Target="../media/hdphoto9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microsoft.com/office/2007/relationships/hdphoto" Target="../media/hdphoto1.wdp"/><Relationship Id="rId4" Type="http://schemas.openxmlformats.org/officeDocument/2006/relationships/image" Target="../media/image13.png"/><Relationship Id="rId9" Type="http://schemas.microsoft.com/office/2007/relationships/hdphoto" Target="../media/hdphoto12.wdp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7" Type="http://schemas.microsoft.com/office/2007/relationships/hdphoto" Target="../media/hdphoto16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microsoft.com/office/2007/relationships/hdphoto" Target="../media/hdphoto15.wdp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tmp"/><Relationship Id="rId3" Type="http://schemas.openxmlformats.org/officeDocument/2006/relationships/slideLayout" Target="../slideLayouts/slideLayout9.xml"/><Relationship Id="rId7" Type="http://schemas.microsoft.com/office/2007/relationships/hdphoto" Target="../media/hdphoto17.wdp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7.png"/><Relationship Id="rId5" Type="http://schemas.openxmlformats.org/officeDocument/2006/relationships/image" Target="../media/image26.png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39.tm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microsoft.com/office/2007/relationships/hdphoto" Target="../media/hdphoto18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0.png"/><Relationship Id="rId5" Type="http://schemas.openxmlformats.org/officeDocument/2006/relationships/image" Target="../media/image39.tmp"/><Relationship Id="rId4" Type="http://schemas.openxmlformats.org/officeDocument/2006/relationships/image" Target="../media/image38.tm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9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microsoft.com/office/2007/relationships/hdphoto" Target="../media/hdphoto19.wdp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microsoft.com/office/2007/relationships/hdphoto" Target="../media/hdphoto19.wdp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2.wdp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11" Type="http://schemas.microsoft.com/office/2007/relationships/hdphoto" Target="../media/hdphoto1.wdp"/><Relationship Id="rId5" Type="http://schemas.openxmlformats.org/officeDocument/2006/relationships/image" Target="../media/image8.png"/><Relationship Id="rId15" Type="http://schemas.microsoft.com/office/2007/relationships/hdphoto" Target="../media/hdphoto3.wdp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2.png"/><Relationship Id="rId1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microsoft.com/office/2007/relationships/hdphoto" Target="../media/hdphoto20.wdp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0.xml"/><Relationship Id="rId7" Type="http://schemas.microsoft.com/office/2007/relationships/hdphoto" Target="../media/hdphoto21.wdp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1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://www.stevewyborney.com/" TargetMode="Externa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8353E3-2652-3F44-939F-0BCFCA29D2D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565199" y="3240296"/>
            <a:ext cx="7816850" cy="852429"/>
          </a:xfrm>
        </p:spPr>
        <p:txBody>
          <a:bodyPr>
            <a:normAutofit fontScale="85000" lnSpcReduction="10000"/>
          </a:bodyPr>
          <a:lstStyle/>
          <a:p>
            <a:r>
              <a:rPr lang="ar-SA" dirty="0"/>
              <a:t>درس رياضيّات للصفّ </a:t>
            </a:r>
            <a:r>
              <a:rPr lang="ar-SA" dirty="0" smtClean="0"/>
              <a:t>الثالث\الرابع</a:t>
            </a:r>
            <a:endParaRPr lang="x-none" dirty="0"/>
          </a:p>
          <a:p>
            <a:endParaRPr lang="x-none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E2ECD639-8970-3D4B-AC28-B74B56B940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030833" y="4419771"/>
            <a:ext cx="5147207" cy="649357"/>
          </a:xfrm>
        </p:spPr>
        <p:txBody>
          <a:bodyPr>
            <a:normAutofit fontScale="77500" lnSpcReduction="20000"/>
          </a:bodyPr>
          <a:lstStyle/>
          <a:p>
            <a:pPr algn="r"/>
            <a:r>
              <a:rPr lang="ar-SA" dirty="0"/>
              <a:t>موضوع الدرس</a:t>
            </a:r>
            <a:r>
              <a:rPr lang="he-IL" dirty="0"/>
              <a:t>: </a:t>
            </a:r>
            <a:r>
              <a:rPr lang="ar-SA" dirty="0"/>
              <a:t>الصفات والعلاقات بين الأعداد</a:t>
            </a:r>
            <a:endParaRPr lang="x-none" dirty="0"/>
          </a:p>
        </p:txBody>
      </p:sp>
      <p:pic>
        <p:nvPicPr>
          <p:cNvPr id="148" name="Picture 147">
            <a:extLst>
              <a:ext uri="{FF2B5EF4-FFF2-40B4-BE49-F238E27FC236}">
                <a16:creationId xmlns:a16="http://schemas.microsoft.com/office/drawing/2014/main" id="{F813B7AB-6F21-3441-8779-6DAF0C6E3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894709">
            <a:off x="3733675" y="643429"/>
            <a:ext cx="658648" cy="2212383"/>
          </a:xfrm>
          <a:prstGeom prst="rect">
            <a:avLst/>
          </a:prstGeom>
        </p:spPr>
      </p:pic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E2ECD639-8970-3D4B-AC28-B74B56B9409F}"/>
              </a:ext>
            </a:extLst>
          </p:cNvPr>
          <p:cNvSpPr txBox="1">
            <a:spLocks/>
          </p:cNvSpPr>
          <p:nvPr/>
        </p:nvSpPr>
        <p:spPr>
          <a:xfrm>
            <a:off x="2030833" y="5069128"/>
            <a:ext cx="5147207" cy="6493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1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Font typeface="+mj-lt"/>
              <a:buNone/>
              <a:defRPr lang="x-none" sz="3200" b="0" i="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800100" indent="-342900" algn="r" defTabSz="914400" rtl="1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ar-SA" dirty="0"/>
              <a:t>مع المعلّم/ ة</a:t>
            </a:r>
            <a:r>
              <a:rPr lang="he-IL" dirty="0" smtClean="0"/>
              <a:t>: </a:t>
            </a:r>
            <a:r>
              <a:rPr lang="ar-SA" dirty="0" smtClean="0"/>
              <a:t>سهير مواسي</a:t>
            </a:r>
            <a:endParaRPr lang="he-IL" dirty="0"/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FD2F8C93-3FB3-4534-9C4B-BEBB9949F13D}"/>
              </a:ext>
            </a:extLst>
          </p:cNvPr>
          <p:cNvSpPr/>
          <p:nvPr/>
        </p:nvSpPr>
        <p:spPr>
          <a:xfrm>
            <a:off x="5462337" y="2129589"/>
            <a:ext cx="5197642" cy="56053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851607-E157-47CE-860B-77E0A93DD1B8}"/>
              </a:ext>
            </a:extLst>
          </p:cNvPr>
          <p:cNvSpPr txBox="1"/>
          <p:nvPr/>
        </p:nvSpPr>
        <p:spPr>
          <a:xfrm>
            <a:off x="5811854" y="1979222"/>
            <a:ext cx="4498607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AE" sz="4800" dirty="0">
                <a:solidFill>
                  <a:schemeClr val="bg1"/>
                </a:solidFill>
              </a:rPr>
              <a:t>منظومة بثّ قُطريّة</a:t>
            </a:r>
            <a:endParaRPr lang="he-IL" sz="4800" dirty="0">
              <a:solidFill>
                <a:schemeClr val="bg1"/>
              </a:solidFill>
            </a:endParaRP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25000" lnSpcReduction="20000"/>
          </a:bodyPr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7795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/>
          <p:cNvSpPr>
            <a:spLocks noGrp="1"/>
          </p:cNvSpPr>
          <p:nvPr>
            <p:ph type="body" sz="quarter" idx="10"/>
          </p:nvPr>
        </p:nvSpPr>
        <p:spPr>
          <a:xfrm>
            <a:off x="263472" y="1928813"/>
            <a:ext cx="11701220" cy="3844925"/>
          </a:xfrm>
        </p:spPr>
        <p:txBody>
          <a:bodyPr>
            <a:normAutofit/>
          </a:bodyPr>
          <a:lstStyle/>
          <a:p>
            <a:r>
              <a:rPr lang="ar-SA" sz="4000" b="1" dirty="0" smtClean="0"/>
              <a:t>العلاقة هي: الأرقام في المخمس ( أ ) أصغر ب 6 من المخمس (ب)</a:t>
            </a:r>
          </a:p>
          <a:p>
            <a:r>
              <a:rPr lang="ar-SA" sz="4000" b="1" dirty="0" smtClean="0"/>
              <a:t> الرقم 24 أصغر بِ </a:t>
            </a:r>
            <a:r>
              <a:rPr lang="ar-SA" sz="4000" b="1" dirty="0"/>
              <a:t>6</a:t>
            </a:r>
            <a:r>
              <a:rPr lang="ar-SA" sz="4000" b="1" dirty="0" smtClean="0"/>
              <a:t> من الرقم 30. </a:t>
            </a:r>
          </a:p>
          <a:p>
            <a:endParaRPr lang="ar-SA" sz="4000" b="1" dirty="0" smtClean="0"/>
          </a:p>
          <a:p>
            <a:r>
              <a:rPr lang="ar-SA" sz="4000" b="1" dirty="0" smtClean="0"/>
              <a:t>بكلمات أخرى:</a:t>
            </a:r>
          </a:p>
          <a:p>
            <a:endParaRPr lang="he-IL" sz="4000" b="1" dirty="0"/>
          </a:p>
        </p:txBody>
      </p:sp>
      <p:sp>
        <p:nvSpPr>
          <p:cNvPr id="4" name="מלבן 3"/>
          <p:cNvSpPr/>
          <p:nvPr/>
        </p:nvSpPr>
        <p:spPr>
          <a:xfrm>
            <a:off x="557939" y="4602571"/>
            <a:ext cx="1140675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  <a:spcAft>
                <a:spcPts val="0"/>
              </a:spcAft>
            </a:pPr>
            <a:r>
              <a:rPr lang="ar-SA" sz="4000" b="1" dirty="0">
                <a:latin typeface="Calibri" panose="020F0502020204030204" pitchFamily="34" charset="0"/>
              </a:rPr>
              <a:t>حاصل جمع كل عدد في المخمس (أ) مع العدد </a:t>
            </a:r>
            <a:r>
              <a:rPr lang="ar-SA" sz="4000" b="1" dirty="0" smtClean="0">
                <a:latin typeface="Calibri" panose="020F0502020204030204" pitchFamily="34" charset="0"/>
              </a:rPr>
              <a:t>6 </a:t>
            </a:r>
            <a:r>
              <a:rPr lang="ar-SA" sz="4000" b="1" dirty="0">
                <a:latin typeface="Calibri" panose="020F0502020204030204" pitchFamily="34" charset="0"/>
              </a:rPr>
              <a:t>موجود في المخمس (ب).</a:t>
            </a:r>
            <a:endParaRPr lang="en-US" sz="40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7550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 smtClean="0"/>
              <a:t>جدوا العلاقة وصلوا </a:t>
            </a:r>
            <a:r>
              <a:rPr lang="ar-SA" dirty="0"/>
              <a:t>الأسهم الملائمة الأخرى</a:t>
            </a:r>
            <a:endParaRPr lang="he-IL" dirty="0"/>
          </a:p>
        </p:txBody>
      </p:sp>
      <p:sp>
        <p:nvSpPr>
          <p:cNvPr id="7" name="מחומש משוכלל 6"/>
          <p:cNvSpPr/>
          <p:nvPr/>
        </p:nvSpPr>
        <p:spPr>
          <a:xfrm>
            <a:off x="340243" y="2052536"/>
            <a:ext cx="4738516" cy="4114347"/>
          </a:xfrm>
          <a:prstGeom prst="pentagon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TextBox 8"/>
          <p:cNvSpPr txBox="1"/>
          <p:nvPr/>
        </p:nvSpPr>
        <p:spPr>
          <a:xfrm>
            <a:off x="2891793" y="3528274"/>
            <a:ext cx="898902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800" b="1" dirty="0" smtClean="0"/>
              <a:t>89</a:t>
            </a:r>
            <a:endParaRPr lang="he-IL" sz="4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423261" y="2883839"/>
            <a:ext cx="898902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800" b="1" dirty="0" smtClean="0"/>
              <a:t>46</a:t>
            </a:r>
            <a:endParaRPr lang="he-IL" sz="4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423261" y="5175880"/>
            <a:ext cx="898902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800" b="1" dirty="0" smtClean="0"/>
              <a:t>78</a:t>
            </a:r>
            <a:endParaRPr lang="he-IL" sz="4800" b="1" dirty="0"/>
          </a:p>
        </p:txBody>
      </p:sp>
      <p:sp>
        <p:nvSpPr>
          <p:cNvPr id="13" name="מחומש משוכלל 12"/>
          <p:cNvSpPr/>
          <p:nvPr/>
        </p:nvSpPr>
        <p:spPr>
          <a:xfrm>
            <a:off x="6470119" y="2230239"/>
            <a:ext cx="4738516" cy="3972988"/>
          </a:xfrm>
          <a:prstGeom prst="pentagon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4" name="TextBox 13"/>
          <p:cNvSpPr txBox="1"/>
          <p:nvPr/>
        </p:nvSpPr>
        <p:spPr>
          <a:xfrm>
            <a:off x="7379534" y="3341334"/>
            <a:ext cx="898902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800" b="1" dirty="0" smtClean="0"/>
              <a:t>83</a:t>
            </a:r>
            <a:endParaRPr lang="he-IL" sz="48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9085606" y="3124314"/>
            <a:ext cx="898902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800" b="1" dirty="0" smtClean="0"/>
              <a:t>51</a:t>
            </a:r>
            <a:endParaRPr lang="he-IL" sz="48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9923100" y="4206812"/>
            <a:ext cx="898902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800" b="1" dirty="0" smtClean="0"/>
              <a:t>94</a:t>
            </a:r>
            <a:endParaRPr lang="he-IL" sz="48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2335088" y="4235457"/>
            <a:ext cx="898902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800" b="1" dirty="0" smtClean="0"/>
              <a:t>67</a:t>
            </a:r>
            <a:endParaRPr lang="he-IL" sz="48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8636155" y="4884043"/>
            <a:ext cx="898902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800" b="1" dirty="0" smtClean="0"/>
              <a:t>72</a:t>
            </a:r>
            <a:endParaRPr lang="he-IL" sz="4800" b="1" dirty="0"/>
          </a:p>
        </p:txBody>
      </p:sp>
      <p:cxnSp>
        <p:nvCxnSpPr>
          <p:cNvPr id="20" name="מחבר חץ ישר 19"/>
          <p:cNvCxnSpPr/>
          <p:nvPr/>
        </p:nvCxnSpPr>
        <p:spPr>
          <a:xfrm>
            <a:off x="3713523" y="3955311"/>
            <a:ext cx="5821534" cy="39695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מחבר חץ ישר 20"/>
          <p:cNvCxnSpPr/>
          <p:nvPr/>
        </p:nvCxnSpPr>
        <p:spPr>
          <a:xfrm flipV="1">
            <a:off x="2322163" y="3874843"/>
            <a:ext cx="5010509" cy="171653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מחבר חץ ישר 23"/>
          <p:cNvCxnSpPr/>
          <p:nvPr/>
        </p:nvCxnSpPr>
        <p:spPr>
          <a:xfrm>
            <a:off x="3081590" y="4733110"/>
            <a:ext cx="5320380" cy="50774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מחבר חץ ישר 25"/>
          <p:cNvCxnSpPr/>
          <p:nvPr/>
        </p:nvCxnSpPr>
        <p:spPr>
          <a:xfrm>
            <a:off x="2259297" y="3341334"/>
            <a:ext cx="6826309" cy="3956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8274617" y="2415246"/>
            <a:ext cx="118975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 smtClean="0"/>
              <a:t>( ب ) </a:t>
            </a:r>
            <a:endParaRPr lang="he-IL" sz="36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2114623" y="2230239"/>
            <a:ext cx="118975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 smtClean="0"/>
              <a:t>( أ ) </a:t>
            </a:r>
            <a:endParaRPr lang="he-IL" sz="3600" b="1" dirty="0"/>
          </a:p>
        </p:txBody>
      </p:sp>
      <p:pic>
        <p:nvPicPr>
          <p:cNvPr id="30" name="2min_fin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40862"/>
            <a:ext cx="2262753" cy="1006013"/>
          </a:xfrm>
          <a:prstGeom prst="rect">
            <a:avLst/>
          </a:prstGeom>
        </p:spPr>
      </p:pic>
      <p:sp>
        <p:nvSpPr>
          <p:cNvPr id="31" name="מלבן 30"/>
          <p:cNvSpPr/>
          <p:nvPr/>
        </p:nvSpPr>
        <p:spPr>
          <a:xfrm>
            <a:off x="2689661" y="1630684"/>
            <a:ext cx="8733481" cy="6690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>
              <a:lnSpc>
                <a:spcPct val="150000"/>
              </a:lnSpc>
              <a:spcAft>
                <a:spcPts val="0"/>
              </a:spcAft>
            </a:pPr>
            <a:r>
              <a:rPr lang="ar-SA" sz="28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حاصل جمع كل عدد في المخمس (أ) مع العدد </a:t>
            </a:r>
            <a:r>
              <a:rPr lang="ar-SA" sz="28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5 </a:t>
            </a:r>
            <a:r>
              <a:rPr lang="ar-SA" sz="28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موجود في المخمس (ب).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5343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6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</p:childTnLst>
        </p:cTn>
      </p:par>
    </p:tnLst>
    <p:bldLst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115248" y="31712"/>
            <a:ext cx="10819149" cy="1639355"/>
          </a:xfrm>
        </p:spPr>
        <p:txBody>
          <a:bodyPr>
            <a:noAutofit/>
          </a:bodyPr>
          <a:lstStyle/>
          <a:p>
            <a:r>
              <a:rPr lang="ar-SA" sz="3200" b="1" dirty="0" smtClean="0"/>
              <a:t/>
            </a:r>
            <a:br>
              <a:rPr lang="ar-SA" sz="3200" b="1" dirty="0" smtClean="0"/>
            </a:br>
            <a:r>
              <a:rPr lang="ar-SA" sz="3200" b="1" dirty="0"/>
              <a:t/>
            </a:r>
            <a:br>
              <a:rPr lang="ar-SA" sz="3200" b="1" dirty="0"/>
            </a:br>
            <a:r>
              <a:rPr lang="ar-SA" sz="3200" b="1" dirty="0" smtClean="0"/>
              <a:t/>
            </a:r>
            <a:br>
              <a:rPr lang="ar-SA" sz="3200" b="1" dirty="0" smtClean="0"/>
            </a:br>
            <a:r>
              <a:rPr lang="ar-SA" sz="3200" b="1" dirty="0" smtClean="0"/>
              <a:t>الفرق بين كل </a:t>
            </a:r>
            <a:r>
              <a:rPr lang="ar-SA" sz="3200" b="1" dirty="0"/>
              <a:t>عدد في المخمس </a:t>
            </a:r>
            <a:r>
              <a:rPr lang="ar-SA" sz="3200" b="1" dirty="0" smtClean="0"/>
              <a:t>(ب) </a:t>
            </a:r>
            <a:r>
              <a:rPr lang="ar-SA" sz="3200" b="1" dirty="0"/>
              <a:t>مع العدد </a:t>
            </a:r>
            <a:r>
              <a:rPr lang="ar-SA" sz="3200" b="1" dirty="0" smtClean="0"/>
              <a:t>الموجود </a:t>
            </a:r>
            <a:r>
              <a:rPr lang="ar-SA" sz="3200" b="1" dirty="0"/>
              <a:t>في </a:t>
            </a:r>
            <a:r>
              <a:rPr lang="ar-SA" sz="3200" b="1" dirty="0" smtClean="0"/>
              <a:t>المخمس</a:t>
            </a:r>
            <a:br>
              <a:rPr lang="ar-SA" sz="3200" b="1" dirty="0" smtClean="0"/>
            </a:br>
            <a:r>
              <a:rPr lang="ar-SA" sz="3200" b="1" dirty="0" smtClean="0"/>
              <a:t> (أ) هو 1, أكمل الاعداد</a:t>
            </a:r>
            <a:r>
              <a:rPr lang="en-US" sz="3200" b="1" dirty="0"/>
              <a:t/>
            </a:r>
            <a:br>
              <a:rPr lang="en-US" sz="3200" b="1" dirty="0"/>
            </a:br>
            <a:endParaRPr lang="he-IL" sz="3200" dirty="0"/>
          </a:p>
        </p:txBody>
      </p:sp>
      <p:sp>
        <p:nvSpPr>
          <p:cNvPr id="7" name="מחומש משוכלל 6"/>
          <p:cNvSpPr/>
          <p:nvPr/>
        </p:nvSpPr>
        <p:spPr>
          <a:xfrm>
            <a:off x="340243" y="1743740"/>
            <a:ext cx="4738516" cy="4423144"/>
          </a:xfrm>
          <a:prstGeom prst="pentagon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TextBox 8"/>
          <p:cNvSpPr txBox="1"/>
          <p:nvPr/>
        </p:nvSpPr>
        <p:spPr>
          <a:xfrm>
            <a:off x="3190052" y="3528274"/>
            <a:ext cx="898902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800" b="1" dirty="0" smtClean="0"/>
              <a:t>49</a:t>
            </a:r>
            <a:endParaRPr lang="he-IL" sz="4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423261" y="2883839"/>
            <a:ext cx="898902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800" b="1" dirty="0" smtClean="0"/>
              <a:t>19</a:t>
            </a:r>
            <a:endParaRPr lang="he-IL" sz="4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423261" y="5175880"/>
            <a:ext cx="898902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800" b="1" dirty="0" smtClean="0"/>
              <a:t>92</a:t>
            </a:r>
            <a:endParaRPr lang="he-IL" sz="4800" b="1" dirty="0"/>
          </a:p>
        </p:txBody>
      </p:sp>
      <p:sp>
        <p:nvSpPr>
          <p:cNvPr id="13" name="מחומש משוכלל 12"/>
          <p:cNvSpPr/>
          <p:nvPr/>
        </p:nvSpPr>
        <p:spPr>
          <a:xfrm>
            <a:off x="6470119" y="1780083"/>
            <a:ext cx="4738516" cy="4423144"/>
          </a:xfrm>
          <a:prstGeom prst="pentagon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4" name="TextBox 13"/>
          <p:cNvSpPr txBox="1"/>
          <p:nvPr/>
        </p:nvSpPr>
        <p:spPr>
          <a:xfrm>
            <a:off x="7379534" y="3341334"/>
            <a:ext cx="898902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800" b="1" dirty="0" smtClean="0"/>
              <a:t>93</a:t>
            </a:r>
            <a:endParaRPr lang="he-IL" sz="48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9085606" y="3124314"/>
            <a:ext cx="898902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800" b="1" dirty="0" smtClean="0"/>
              <a:t>20</a:t>
            </a:r>
            <a:endParaRPr lang="he-IL" sz="48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9923100" y="4206812"/>
            <a:ext cx="898902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800" b="1" dirty="0" smtClean="0"/>
              <a:t>50</a:t>
            </a:r>
            <a:endParaRPr lang="he-IL" sz="48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2335088" y="4235457"/>
            <a:ext cx="898902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800" b="1" dirty="0" smtClean="0"/>
              <a:t>99</a:t>
            </a:r>
            <a:endParaRPr lang="he-IL" sz="48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8636154" y="4884043"/>
            <a:ext cx="1348353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800" b="1" dirty="0" smtClean="0"/>
              <a:t>100</a:t>
            </a:r>
            <a:endParaRPr lang="he-IL" sz="4800" b="1" dirty="0"/>
          </a:p>
        </p:txBody>
      </p:sp>
      <p:cxnSp>
        <p:nvCxnSpPr>
          <p:cNvPr id="20" name="מחבר חץ ישר 19"/>
          <p:cNvCxnSpPr/>
          <p:nvPr/>
        </p:nvCxnSpPr>
        <p:spPr>
          <a:xfrm>
            <a:off x="4088954" y="4027984"/>
            <a:ext cx="5446103" cy="32428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מחבר חץ ישר 20"/>
          <p:cNvCxnSpPr/>
          <p:nvPr/>
        </p:nvCxnSpPr>
        <p:spPr>
          <a:xfrm flipV="1">
            <a:off x="2322163" y="3874843"/>
            <a:ext cx="5010509" cy="171653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מחבר חץ ישר 23"/>
          <p:cNvCxnSpPr/>
          <p:nvPr/>
        </p:nvCxnSpPr>
        <p:spPr>
          <a:xfrm>
            <a:off x="3081590" y="4733110"/>
            <a:ext cx="5320380" cy="50774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מחבר חץ ישר 25"/>
          <p:cNvCxnSpPr/>
          <p:nvPr/>
        </p:nvCxnSpPr>
        <p:spPr>
          <a:xfrm>
            <a:off x="2259297" y="3196987"/>
            <a:ext cx="6826309" cy="3956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8401970" y="2134658"/>
            <a:ext cx="118975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 smtClean="0"/>
              <a:t>( ب ) </a:t>
            </a:r>
            <a:endParaRPr lang="he-IL" sz="36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2342061" y="2052537"/>
            <a:ext cx="118975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 smtClean="0"/>
              <a:t>( أ ) </a:t>
            </a:r>
            <a:endParaRPr lang="he-IL" sz="3600" b="1" dirty="0"/>
          </a:p>
        </p:txBody>
      </p:sp>
      <p:pic>
        <p:nvPicPr>
          <p:cNvPr id="23" name="2min_fin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10" y="319771"/>
            <a:ext cx="2262753" cy="1006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219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6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  <p:bldLst>
      <p:bldP spid="9" grpId="0"/>
      <p:bldP spid="10" grpId="0"/>
      <p:bldP spid="12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 smtClean="0"/>
              <a:t>الجريدة</a:t>
            </a:r>
            <a:endParaRPr lang="he-IL" dirty="0"/>
          </a:p>
        </p:txBody>
      </p:sp>
      <p:sp>
        <p:nvSpPr>
          <p:cNvPr id="5" name="AutoShape 3"/>
          <p:cNvSpPr>
            <a:spLocks noChangeArrowheads="1"/>
          </p:cNvSpPr>
          <p:nvPr/>
        </p:nvSpPr>
        <p:spPr bwMode="auto">
          <a:xfrm flipH="1">
            <a:off x="557212" y="2237298"/>
            <a:ext cx="6634001" cy="3636559"/>
          </a:xfrm>
          <a:prstGeom prst="wedgeEllipseCallout">
            <a:avLst>
              <a:gd name="adj1" fmla="val -73500"/>
              <a:gd name="adj2" fmla="val 49574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altLang="he-IL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أوراق الجريدة مرقمة من الوجهين لكل ورقة.</a:t>
            </a:r>
          </a:p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ar-SA" altLang="he-IL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Arial" panose="020B0604020202020204" pitchFamily="34" charset="0"/>
                <a:cs typeface="Tahoma" panose="020B0604030504040204" pitchFamily="34" charset="0"/>
              </a:rPr>
              <a:t>الصفحة </a:t>
            </a:r>
            <a:r>
              <a:rPr kumimoji="0" lang="ar-SA" altLang="he-IL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David" panose="020E0502060401010101" pitchFamily="34" charset="-79"/>
                <a:ea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kumimoji="0" lang="ar-SA" altLang="he-IL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Arial" panose="020B0604020202020204" pitchFamily="34" charset="0"/>
                <a:cs typeface="Tahoma" panose="020B0604030504040204" pitchFamily="34" charset="0"/>
              </a:rPr>
              <a:t> ناقصة. يوجد في الجريدة </a:t>
            </a:r>
            <a:r>
              <a:rPr kumimoji="0" lang="ar-SA" altLang="he-IL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David" panose="020E0502060401010101" pitchFamily="34" charset="-79"/>
                <a:ea typeface="Arial" panose="020B0604020202020204" pitchFamily="34" charset="0"/>
                <a:cs typeface="Arial" panose="020B0604020202020204" pitchFamily="34" charset="0"/>
              </a:rPr>
              <a:t>30</a:t>
            </a:r>
            <a:r>
              <a:rPr kumimoji="0" lang="ar-SA" altLang="he-IL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Arial" panose="020B0604020202020204" pitchFamily="34" charset="0"/>
                <a:cs typeface="Tahoma" panose="020B0604030504040204" pitchFamily="34" charset="0"/>
              </a:rPr>
              <a:t> صفحة.</a:t>
            </a:r>
          </a:p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ar-SA" altLang="he-IL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Arial" panose="020B0604020202020204" pitchFamily="34" charset="0"/>
                <a:cs typeface="Tahoma" panose="020B0604030504040204" pitchFamily="34" charset="0"/>
              </a:rPr>
              <a:t>أي صفحة أخرى ناقصة</a:t>
            </a:r>
            <a:endParaRPr kumimoji="0" lang="he-IL" altLang="he-IL" sz="4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תמונה 5" descr="גזירת מסך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1" b="89825" l="9886" r="89734">
                        <a14:foregroundMark x1="54373" y1="8772" x2="54373" y2="87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213" y="2096323"/>
            <a:ext cx="4394109" cy="4761677"/>
          </a:xfrm>
          <a:prstGeom prst="rect">
            <a:avLst/>
          </a:prstGeom>
        </p:spPr>
      </p:pic>
      <p:pic>
        <p:nvPicPr>
          <p:cNvPr id="7" name="1min_fin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1376" y="261052"/>
            <a:ext cx="2254618" cy="804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907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 smtClean="0"/>
              <a:t>كيف يمكننا معرفة رقم الصفحة</a:t>
            </a:r>
            <a:endParaRPr lang="he-IL" dirty="0"/>
          </a:p>
        </p:txBody>
      </p:sp>
      <p:pic>
        <p:nvPicPr>
          <p:cNvPr id="6" name="תמונה 5" descr="גזירת מסך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8467" y="4169044"/>
            <a:ext cx="3634693" cy="3018120"/>
          </a:xfrm>
          <a:prstGeom prst="rect">
            <a:avLst/>
          </a:prstGeom>
        </p:spPr>
      </p:pic>
      <p:graphicFrame>
        <p:nvGraphicFramePr>
          <p:cNvPr id="3" name="טבלה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2445734"/>
              </p:ext>
            </p:extLst>
          </p:nvPr>
        </p:nvGraphicFramePr>
        <p:xfrm>
          <a:off x="0" y="1935642"/>
          <a:ext cx="12043400" cy="644828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602170">
                  <a:extLst>
                    <a:ext uri="{9D8B030D-6E8A-4147-A177-3AD203B41FA5}">
                      <a16:colId xmlns:a16="http://schemas.microsoft.com/office/drawing/2014/main" val="2806783091"/>
                    </a:ext>
                  </a:extLst>
                </a:gridCol>
                <a:gridCol w="602170">
                  <a:extLst>
                    <a:ext uri="{9D8B030D-6E8A-4147-A177-3AD203B41FA5}">
                      <a16:colId xmlns:a16="http://schemas.microsoft.com/office/drawing/2014/main" val="876539595"/>
                    </a:ext>
                  </a:extLst>
                </a:gridCol>
                <a:gridCol w="602170">
                  <a:extLst>
                    <a:ext uri="{9D8B030D-6E8A-4147-A177-3AD203B41FA5}">
                      <a16:colId xmlns:a16="http://schemas.microsoft.com/office/drawing/2014/main" val="724748370"/>
                    </a:ext>
                  </a:extLst>
                </a:gridCol>
                <a:gridCol w="602170">
                  <a:extLst>
                    <a:ext uri="{9D8B030D-6E8A-4147-A177-3AD203B41FA5}">
                      <a16:colId xmlns:a16="http://schemas.microsoft.com/office/drawing/2014/main" val="1948743268"/>
                    </a:ext>
                  </a:extLst>
                </a:gridCol>
                <a:gridCol w="602170">
                  <a:extLst>
                    <a:ext uri="{9D8B030D-6E8A-4147-A177-3AD203B41FA5}">
                      <a16:colId xmlns:a16="http://schemas.microsoft.com/office/drawing/2014/main" val="2428599748"/>
                    </a:ext>
                  </a:extLst>
                </a:gridCol>
                <a:gridCol w="602170">
                  <a:extLst>
                    <a:ext uri="{9D8B030D-6E8A-4147-A177-3AD203B41FA5}">
                      <a16:colId xmlns:a16="http://schemas.microsoft.com/office/drawing/2014/main" val="1080176723"/>
                    </a:ext>
                  </a:extLst>
                </a:gridCol>
                <a:gridCol w="602170">
                  <a:extLst>
                    <a:ext uri="{9D8B030D-6E8A-4147-A177-3AD203B41FA5}">
                      <a16:colId xmlns:a16="http://schemas.microsoft.com/office/drawing/2014/main" val="1375223681"/>
                    </a:ext>
                  </a:extLst>
                </a:gridCol>
                <a:gridCol w="602170">
                  <a:extLst>
                    <a:ext uri="{9D8B030D-6E8A-4147-A177-3AD203B41FA5}">
                      <a16:colId xmlns:a16="http://schemas.microsoft.com/office/drawing/2014/main" val="2630688000"/>
                    </a:ext>
                  </a:extLst>
                </a:gridCol>
                <a:gridCol w="602170">
                  <a:extLst>
                    <a:ext uri="{9D8B030D-6E8A-4147-A177-3AD203B41FA5}">
                      <a16:colId xmlns:a16="http://schemas.microsoft.com/office/drawing/2014/main" val="4270458078"/>
                    </a:ext>
                  </a:extLst>
                </a:gridCol>
                <a:gridCol w="602170">
                  <a:extLst>
                    <a:ext uri="{9D8B030D-6E8A-4147-A177-3AD203B41FA5}">
                      <a16:colId xmlns:a16="http://schemas.microsoft.com/office/drawing/2014/main" val="4201213710"/>
                    </a:ext>
                  </a:extLst>
                </a:gridCol>
                <a:gridCol w="602170">
                  <a:extLst>
                    <a:ext uri="{9D8B030D-6E8A-4147-A177-3AD203B41FA5}">
                      <a16:colId xmlns:a16="http://schemas.microsoft.com/office/drawing/2014/main" val="2938089630"/>
                    </a:ext>
                  </a:extLst>
                </a:gridCol>
                <a:gridCol w="602170">
                  <a:extLst>
                    <a:ext uri="{9D8B030D-6E8A-4147-A177-3AD203B41FA5}">
                      <a16:colId xmlns:a16="http://schemas.microsoft.com/office/drawing/2014/main" val="4258533374"/>
                    </a:ext>
                  </a:extLst>
                </a:gridCol>
                <a:gridCol w="602170">
                  <a:extLst>
                    <a:ext uri="{9D8B030D-6E8A-4147-A177-3AD203B41FA5}">
                      <a16:colId xmlns:a16="http://schemas.microsoft.com/office/drawing/2014/main" val="2084661731"/>
                    </a:ext>
                  </a:extLst>
                </a:gridCol>
                <a:gridCol w="602170">
                  <a:extLst>
                    <a:ext uri="{9D8B030D-6E8A-4147-A177-3AD203B41FA5}">
                      <a16:colId xmlns:a16="http://schemas.microsoft.com/office/drawing/2014/main" val="4108118163"/>
                    </a:ext>
                  </a:extLst>
                </a:gridCol>
                <a:gridCol w="602170">
                  <a:extLst>
                    <a:ext uri="{9D8B030D-6E8A-4147-A177-3AD203B41FA5}">
                      <a16:colId xmlns:a16="http://schemas.microsoft.com/office/drawing/2014/main" val="1859863907"/>
                    </a:ext>
                  </a:extLst>
                </a:gridCol>
                <a:gridCol w="602170">
                  <a:extLst>
                    <a:ext uri="{9D8B030D-6E8A-4147-A177-3AD203B41FA5}">
                      <a16:colId xmlns:a16="http://schemas.microsoft.com/office/drawing/2014/main" val="936378135"/>
                    </a:ext>
                  </a:extLst>
                </a:gridCol>
                <a:gridCol w="602170">
                  <a:extLst>
                    <a:ext uri="{9D8B030D-6E8A-4147-A177-3AD203B41FA5}">
                      <a16:colId xmlns:a16="http://schemas.microsoft.com/office/drawing/2014/main" val="2747012676"/>
                    </a:ext>
                  </a:extLst>
                </a:gridCol>
                <a:gridCol w="602170">
                  <a:extLst>
                    <a:ext uri="{9D8B030D-6E8A-4147-A177-3AD203B41FA5}">
                      <a16:colId xmlns:a16="http://schemas.microsoft.com/office/drawing/2014/main" val="114427305"/>
                    </a:ext>
                  </a:extLst>
                </a:gridCol>
                <a:gridCol w="602170">
                  <a:extLst>
                    <a:ext uri="{9D8B030D-6E8A-4147-A177-3AD203B41FA5}">
                      <a16:colId xmlns:a16="http://schemas.microsoft.com/office/drawing/2014/main" val="3437703408"/>
                    </a:ext>
                  </a:extLst>
                </a:gridCol>
                <a:gridCol w="602170">
                  <a:extLst>
                    <a:ext uri="{9D8B030D-6E8A-4147-A177-3AD203B41FA5}">
                      <a16:colId xmlns:a16="http://schemas.microsoft.com/office/drawing/2014/main" val="1186643197"/>
                    </a:ext>
                  </a:extLst>
                </a:gridCol>
              </a:tblGrid>
              <a:tr h="644828">
                <a:tc>
                  <a:txBody>
                    <a:bodyPr/>
                    <a:lstStyle/>
                    <a:p>
                      <a:pPr rtl="1"/>
                      <a:r>
                        <a:rPr lang="en-US" sz="3200" dirty="0" smtClean="0"/>
                        <a:t>20</a:t>
                      </a:r>
                      <a:endParaRPr lang="he-IL" sz="3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3200" dirty="0" smtClean="0"/>
                        <a:t>19</a:t>
                      </a:r>
                      <a:endParaRPr lang="he-IL" sz="3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3200" dirty="0" smtClean="0"/>
                        <a:t>18</a:t>
                      </a:r>
                      <a:endParaRPr lang="he-IL" sz="32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3200" dirty="0" smtClean="0"/>
                        <a:t>17</a:t>
                      </a:r>
                      <a:endParaRPr lang="he-IL" sz="32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3200" dirty="0" smtClean="0"/>
                        <a:t>16</a:t>
                      </a:r>
                      <a:endParaRPr lang="he-IL" sz="32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3200" dirty="0" smtClean="0"/>
                        <a:t>15</a:t>
                      </a:r>
                      <a:endParaRPr lang="he-IL" sz="32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3200" b="1" dirty="0" smtClean="0">
                          <a:solidFill>
                            <a:srgbClr val="FF0000"/>
                          </a:solidFill>
                        </a:rPr>
                        <a:t>14</a:t>
                      </a:r>
                      <a:endParaRPr lang="he-IL" sz="32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3200" b="1" dirty="0" smtClean="0">
                          <a:solidFill>
                            <a:srgbClr val="FF0000"/>
                          </a:solidFill>
                        </a:rPr>
                        <a:t>13</a:t>
                      </a:r>
                      <a:endParaRPr lang="he-IL" sz="32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3200" dirty="0" smtClean="0"/>
                        <a:t>12</a:t>
                      </a:r>
                      <a:endParaRPr lang="he-IL" sz="32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3200" dirty="0" smtClean="0"/>
                        <a:t>11</a:t>
                      </a:r>
                      <a:endParaRPr lang="he-IL" sz="32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3200" dirty="0" smtClean="0"/>
                        <a:t>10</a:t>
                      </a:r>
                      <a:endParaRPr lang="he-IL" sz="32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3200" dirty="0" smtClean="0"/>
                        <a:t>9</a:t>
                      </a:r>
                      <a:endParaRPr lang="he-IL" sz="32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3200" dirty="0" smtClean="0"/>
                        <a:t>8</a:t>
                      </a:r>
                      <a:endParaRPr lang="he-IL" sz="32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3200" dirty="0" smtClean="0"/>
                        <a:t>7</a:t>
                      </a:r>
                      <a:endParaRPr lang="he-IL" sz="32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3200" dirty="0" smtClean="0"/>
                        <a:t>6</a:t>
                      </a:r>
                      <a:endParaRPr lang="he-IL" sz="32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3200" dirty="0" smtClean="0"/>
                        <a:t>5</a:t>
                      </a:r>
                      <a:endParaRPr lang="he-IL" sz="32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3200" dirty="0" smtClean="0"/>
                        <a:t>4</a:t>
                      </a:r>
                      <a:endParaRPr lang="he-IL" sz="32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3200" dirty="0" smtClean="0"/>
                        <a:t>3</a:t>
                      </a:r>
                      <a:endParaRPr lang="he-IL" sz="32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3200" dirty="0" smtClean="0"/>
                        <a:t>2</a:t>
                      </a:r>
                      <a:endParaRPr lang="he-IL" sz="32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3200" dirty="0" smtClean="0"/>
                        <a:t>1</a:t>
                      </a:r>
                      <a:endParaRPr lang="he-IL" sz="32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2011811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49208" y="3132986"/>
            <a:ext cx="8710289" cy="378565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>
              <a:lnSpc>
                <a:spcPct val="250000"/>
              </a:lnSpc>
            </a:pPr>
            <a:r>
              <a:rPr lang="ar-SA" sz="3200" b="1" dirty="0" smtClean="0"/>
              <a:t>الصفحة الناقصة مؤلفة من وجه الصفحة وخلفية الصفحة</a:t>
            </a:r>
          </a:p>
          <a:p>
            <a:pPr algn="r">
              <a:lnSpc>
                <a:spcPct val="250000"/>
              </a:lnSpc>
            </a:pPr>
            <a:r>
              <a:rPr lang="ar-SA" sz="3200" b="1" dirty="0" smtClean="0"/>
              <a:t>الصفحة الأولى تبدأ برقم فردي </a:t>
            </a:r>
          </a:p>
          <a:p>
            <a:pPr algn="r">
              <a:lnSpc>
                <a:spcPct val="250000"/>
              </a:lnSpc>
            </a:pPr>
            <a:r>
              <a:rPr lang="ar-SA" sz="3200" b="1" dirty="0" smtClean="0"/>
              <a:t>كل صفحة مسجل عليها رقم فردي ورقم زوجي</a:t>
            </a:r>
            <a:endParaRPr lang="he-IL" sz="3200" b="1" dirty="0"/>
          </a:p>
        </p:txBody>
      </p:sp>
      <p:graphicFrame>
        <p:nvGraphicFramePr>
          <p:cNvPr id="8" name="טבלה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924251"/>
              </p:ext>
            </p:extLst>
          </p:nvPr>
        </p:nvGraphicFramePr>
        <p:xfrm>
          <a:off x="1014530" y="2896537"/>
          <a:ext cx="6021700" cy="644828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602170">
                  <a:extLst>
                    <a:ext uri="{9D8B030D-6E8A-4147-A177-3AD203B41FA5}">
                      <a16:colId xmlns:a16="http://schemas.microsoft.com/office/drawing/2014/main" val="2938089630"/>
                    </a:ext>
                  </a:extLst>
                </a:gridCol>
                <a:gridCol w="602170">
                  <a:extLst>
                    <a:ext uri="{9D8B030D-6E8A-4147-A177-3AD203B41FA5}">
                      <a16:colId xmlns:a16="http://schemas.microsoft.com/office/drawing/2014/main" val="4258533374"/>
                    </a:ext>
                  </a:extLst>
                </a:gridCol>
                <a:gridCol w="602170">
                  <a:extLst>
                    <a:ext uri="{9D8B030D-6E8A-4147-A177-3AD203B41FA5}">
                      <a16:colId xmlns:a16="http://schemas.microsoft.com/office/drawing/2014/main" val="2084661731"/>
                    </a:ext>
                  </a:extLst>
                </a:gridCol>
                <a:gridCol w="602170">
                  <a:extLst>
                    <a:ext uri="{9D8B030D-6E8A-4147-A177-3AD203B41FA5}">
                      <a16:colId xmlns:a16="http://schemas.microsoft.com/office/drawing/2014/main" val="4108118163"/>
                    </a:ext>
                  </a:extLst>
                </a:gridCol>
                <a:gridCol w="602170">
                  <a:extLst>
                    <a:ext uri="{9D8B030D-6E8A-4147-A177-3AD203B41FA5}">
                      <a16:colId xmlns:a16="http://schemas.microsoft.com/office/drawing/2014/main" val="1859863907"/>
                    </a:ext>
                  </a:extLst>
                </a:gridCol>
                <a:gridCol w="602170">
                  <a:extLst>
                    <a:ext uri="{9D8B030D-6E8A-4147-A177-3AD203B41FA5}">
                      <a16:colId xmlns:a16="http://schemas.microsoft.com/office/drawing/2014/main" val="936378135"/>
                    </a:ext>
                  </a:extLst>
                </a:gridCol>
                <a:gridCol w="602170">
                  <a:extLst>
                    <a:ext uri="{9D8B030D-6E8A-4147-A177-3AD203B41FA5}">
                      <a16:colId xmlns:a16="http://schemas.microsoft.com/office/drawing/2014/main" val="2747012676"/>
                    </a:ext>
                  </a:extLst>
                </a:gridCol>
                <a:gridCol w="602170">
                  <a:extLst>
                    <a:ext uri="{9D8B030D-6E8A-4147-A177-3AD203B41FA5}">
                      <a16:colId xmlns:a16="http://schemas.microsoft.com/office/drawing/2014/main" val="114427305"/>
                    </a:ext>
                  </a:extLst>
                </a:gridCol>
                <a:gridCol w="602170">
                  <a:extLst>
                    <a:ext uri="{9D8B030D-6E8A-4147-A177-3AD203B41FA5}">
                      <a16:colId xmlns:a16="http://schemas.microsoft.com/office/drawing/2014/main" val="3437703408"/>
                    </a:ext>
                  </a:extLst>
                </a:gridCol>
                <a:gridCol w="602170">
                  <a:extLst>
                    <a:ext uri="{9D8B030D-6E8A-4147-A177-3AD203B41FA5}">
                      <a16:colId xmlns:a16="http://schemas.microsoft.com/office/drawing/2014/main" val="1186643197"/>
                    </a:ext>
                  </a:extLst>
                </a:gridCol>
              </a:tblGrid>
              <a:tr h="644828">
                <a:tc>
                  <a:txBody>
                    <a:bodyPr/>
                    <a:lstStyle/>
                    <a:p>
                      <a:pPr rtl="1"/>
                      <a:r>
                        <a:rPr lang="en-US" sz="3200" dirty="0" smtClean="0"/>
                        <a:t>30</a:t>
                      </a:r>
                      <a:endParaRPr lang="he-IL" sz="32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29</a:t>
                      </a:r>
                      <a:endParaRPr lang="he-IL" sz="2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  <a:endParaRPr lang="he-IL" sz="2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  <a:endParaRPr lang="he-IL" sz="2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26</a:t>
                      </a:r>
                      <a:endParaRPr lang="he-IL" sz="2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  <a:endParaRPr lang="he-IL" sz="2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23</a:t>
                      </a:r>
                      <a:endParaRPr lang="he-IL" sz="2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22</a:t>
                      </a:r>
                      <a:endParaRPr lang="he-IL" sz="2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  <a:endParaRPr lang="he-IL" sz="2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2011811"/>
                  </a:ext>
                </a:extLst>
              </a:tr>
            </a:tbl>
          </a:graphicData>
        </a:graphic>
      </p:graphicFrame>
      <p:sp>
        <p:nvSpPr>
          <p:cNvPr id="5" name="חץ למטה 4"/>
          <p:cNvSpPr/>
          <p:nvPr/>
        </p:nvSpPr>
        <p:spPr>
          <a:xfrm rot="7741544">
            <a:off x="8883752" y="2168482"/>
            <a:ext cx="849799" cy="2812455"/>
          </a:xfrm>
          <a:prstGeom prst="downArrow">
            <a:avLst/>
          </a:prstGeom>
          <a:solidFill>
            <a:srgbClr val="FFC000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90309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B1AB924-977B-C94D-87F0-9032B541A3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18461" y="5942694"/>
            <a:ext cx="1047545" cy="550181"/>
          </a:xfrm>
          <a:prstGeom prst="rect">
            <a:avLst/>
          </a:prstGeom>
        </p:spPr>
      </p:pic>
      <p:sp>
        <p:nvSpPr>
          <p:cNvPr id="11" name="WordArt 7"/>
          <p:cNvSpPr>
            <a:spLocks noChangeArrowheads="1" noChangeShapeType="1" noTextEdit="1"/>
          </p:cNvSpPr>
          <p:nvPr/>
        </p:nvSpPr>
        <p:spPr bwMode="auto">
          <a:xfrm>
            <a:off x="3218481" y="836907"/>
            <a:ext cx="1624303" cy="1169072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1">
              <a:buNone/>
            </a:pPr>
            <a:r>
              <a:rPr lang="ar-SA" sz="36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0C0C0"/>
                </a:solidFill>
                <a:effectLst/>
                <a:latin typeface="Segoe UI Semilight" panose="020B0402040204020203" pitchFamily="34" charset="0"/>
                <a:ea typeface="Tahoma" panose="020B0604030504040204" pitchFamily="34" charset="0"/>
              </a:rPr>
              <a:t>؟</a:t>
            </a:r>
            <a:endParaRPr lang="he-IL" sz="36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C0C0C0"/>
              </a:solidFill>
              <a:effectLst/>
              <a:latin typeface="Segoe UI Semilight" panose="020B0402040204020203" pitchFamily="34" charset="0"/>
              <a:ea typeface="Tahoma" panose="020B060403050404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01885" y="605616"/>
            <a:ext cx="8090115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9600" dirty="0" smtClean="0">
                <a:solidFill>
                  <a:schemeClr val="accent6">
                    <a:lumMod val="75000"/>
                  </a:schemeClr>
                </a:solidFill>
              </a:rPr>
              <a:t>ما هو العدد الشاذ</a:t>
            </a:r>
            <a:endParaRPr lang="he-IL" sz="96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5" name="1min_fin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06" y="261052"/>
            <a:ext cx="2254618" cy="804147"/>
          </a:xfrm>
          <a:prstGeom prst="rect">
            <a:avLst/>
          </a:prstGeom>
        </p:spPr>
      </p:pic>
      <p:pic>
        <p:nvPicPr>
          <p:cNvPr id="6" name="תמונה 5" descr="גזירת מסך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012" y="2825347"/>
            <a:ext cx="2076772" cy="2131425"/>
          </a:xfrm>
          <a:prstGeom prst="rect">
            <a:avLst/>
          </a:prstGeom>
        </p:spPr>
      </p:pic>
      <p:pic>
        <p:nvPicPr>
          <p:cNvPr id="7" name="תמונה 6" descr="גזירת מסך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826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832" y="2825347"/>
            <a:ext cx="2061274" cy="2097758"/>
          </a:xfrm>
          <a:prstGeom prst="rect">
            <a:avLst/>
          </a:prstGeom>
        </p:spPr>
      </p:pic>
      <p:pic>
        <p:nvPicPr>
          <p:cNvPr id="9" name="תמונה 8" descr="גזירת מסך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2154" y="2871841"/>
            <a:ext cx="1991092" cy="209775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205130" y="3274061"/>
            <a:ext cx="1637654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7200" b="1" dirty="0" smtClean="0"/>
              <a:t>20</a:t>
            </a:r>
            <a:endParaRPr lang="he-IL" sz="72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6545452" y="3320555"/>
            <a:ext cx="1637654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7200" b="1" dirty="0" smtClean="0"/>
              <a:t>23</a:t>
            </a:r>
            <a:endParaRPr lang="he-IL" sz="72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9814083" y="3328850"/>
            <a:ext cx="1637654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7200" b="1" dirty="0" smtClean="0"/>
              <a:t>15</a:t>
            </a:r>
            <a:endParaRPr lang="he-IL" sz="7200" b="1" dirty="0"/>
          </a:p>
        </p:txBody>
      </p:sp>
    </p:spTree>
    <p:extLst>
      <p:ext uri="{BB962C8B-B14F-4D97-AF65-F5344CB8AC3E}">
        <p14:creationId xmlns:p14="http://schemas.microsoft.com/office/powerpoint/2010/main" val="252277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8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9AFE58D-F541-AB4B-B3E4-8121B4FDC9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39864" cy="14772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F7C45D-D894-C14C-88EF-52AE66F1F6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3322" y="5810250"/>
            <a:ext cx="2082800" cy="2095500"/>
          </a:xfrm>
          <a:prstGeom prst="rect">
            <a:avLst/>
          </a:prstGeom>
        </p:spPr>
      </p:pic>
      <p:sp>
        <p:nvSpPr>
          <p:cNvPr id="3" name="מלבן 2"/>
          <p:cNvSpPr/>
          <p:nvPr/>
        </p:nvSpPr>
        <p:spPr>
          <a:xfrm>
            <a:off x="0" y="-32886"/>
            <a:ext cx="1188720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Low" rtl="1">
              <a:lnSpc>
                <a:spcPct val="250000"/>
              </a:lnSpc>
              <a:spcAft>
                <a:spcPts val="0"/>
              </a:spcAft>
              <a:tabLst>
                <a:tab pos="228600" algn="l"/>
              </a:tabLst>
            </a:pPr>
            <a:r>
              <a:rPr lang="ar-SA" sz="40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20</a:t>
            </a:r>
            <a:r>
              <a:rPr lang="ar-SA" sz="3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 هو الشاذ</a:t>
            </a:r>
            <a:r>
              <a:rPr lang="ar-SA" sz="3600" dirty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.    التعليل: </a:t>
            </a:r>
            <a:r>
              <a:rPr lang="ar-SA" sz="36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لانه</a:t>
            </a:r>
            <a:r>
              <a:rPr lang="ar-SA" sz="3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من العشرات الكاملة  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raditional Arabic" panose="02020603050405020304" pitchFamily="18" charset="-78"/>
            </a:endParaRPr>
          </a:p>
          <a:p>
            <a:pPr lvl="0" algn="justLow" rtl="1">
              <a:lnSpc>
                <a:spcPct val="250000"/>
              </a:lnSpc>
              <a:spcAft>
                <a:spcPts val="0"/>
              </a:spcAft>
              <a:tabLst>
                <a:tab pos="228600" algn="l"/>
              </a:tabLst>
            </a:pPr>
            <a:r>
              <a:rPr lang="ar-SA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20</a:t>
            </a:r>
            <a:r>
              <a:rPr lang="ar-SA" sz="3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هو </a:t>
            </a:r>
            <a:r>
              <a:rPr lang="ar-SA" sz="3600" dirty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الشاذ.    التعليل: </a:t>
            </a:r>
            <a:r>
              <a:rPr lang="ar-SA" sz="36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لانه</a:t>
            </a:r>
            <a:r>
              <a:rPr lang="ar-SA" sz="3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عدد زوجي, </a:t>
            </a:r>
            <a:r>
              <a:rPr lang="ar-SA" sz="3600" dirty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باقي الأعداد فردية</a:t>
            </a: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pPr lvl="0" algn="justLow" rtl="1">
              <a:lnSpc>
                <a:spcPct val="250000"/>
              </a:lnSpc>
              <a:spcAft>
                <a:spcPts val="0"/>
              </a:spcAft>
              <a:tabLst>
                <a:tab pos="228600" algn="l"/>
              </a:tabLst>
            </a:pPr>
            <a:r>
              <a:rPr lang="ar-SA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23</a:t>
            </a:r>
            <a:r>
              <a:rPr lang="ar-SA" sz="3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هو </a:t>
            </a:r>
            <a:r>
              <a:rPr lang="ar-SA" sz="3600" dirty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الشاذ.    التعليل: </a:t>
            </a:r>
            <a:r>
              <a:rPr lang="ar-SA" sz="3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_</a:t>
            </a:r>
            <a:r>
              <a:rPr lang="ar-SA" sz="36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لانه</a:t>
            </a:r>
            <a:r>
              <a:rPr lang="ar-SA" sz="3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ليس من مضاعفات الرقم 5  </a:t>
            </a:r>
            <a:endParaRPr lang="ar-SA" sz="2400" dirty="0" smtClean="0">
              <a:latin typeface="Times New Roman" panose="02020603050405020304" pitchFamily="18" charset="0"/>
              <a:ea typeface="Times New Roman" panose="02020603050405020304" pitchFamily="18" charset="0"/>
              <a:cs typeface="Traditional Arabic" panose="02020603050405020304" pitchFamily="18" charset="-78"/>
            </a:endParaRPr>
          </a:p>
          <a:p>
            <a:pPr lvl="0" algn="justLow" rtl="1">
              <a:lnSpc>
                <a:spcPct val="250000"/>
              </a:lnSpc>
              <a:spcAft>
                <a:spcPts val="0"/>
              </a:spcAft>
              <a:tabLst>
                <a:tab pos="228600" algn="l"/>
              </a:tabLst>
            </a:pPr>
            <a:r>
              <a:rPr lang="ar-SA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15</a:t>
            </a:r>
            <a:r>
              <a:rPr lang="ar-SA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 </a:t>
            </a:r>
            <a:r>
              <a:rPr lang="ar-SA" sz="3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هو </a:t>
            </a:r>
            <a:r>
              <a:rPr lang="ar-SA" sz="3600" dirty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الشاذ.    التعليل: </a:t>
            </a:r>
            <a:r>
              <a:rPr lang="ar-SA" sz="3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لان رقم العشرات يساوي 1 والبقية 2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raditional Arabic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07229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B95FEF2-BA1B-6E4E-A234-9E35936750F9}"/>
              </a:ext>
            </a:extLst>
          </p:cNvPr>
          <p:cNvCxnSpPr/>
          <p:nvPr/>
        </p:nvCxnSpPr>
        <p:spPr>
          <a:xfrm>
            <a:off x="-2552700" y="6435725"/>
            <a:ext cx="4991100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A763E234-8543-644C-A431-F8B2862213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23262" y="8317913"/>
            <a:ext cx="1879600" cy="1739900"/>
          </a:xfrm>
          <a:prstGeom prst="rect">
            <a:avLst/>
          </a:prstGeom>
        </p:spPr>
      </p:pic>
      <p:pic>
        <p:nvPicPr>
          <p:cNvPr id="4" name="תמונה 3" descr="גזירת מסך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825" b="9822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82211">
            <a:off x="276518" y="1082576"/>
            <a:ext cx="2671269" cy="5470902"/>
          </a:xfrm>
          <a:prstGeom prst="rect">
            <a:avLst/>
          </a:prstGeom>
        </p:spPr>
      </p:pic>
      <p:sp>
        <p:nvSpPr>
          <p:cNvPr id="5" name="הסבר ענן 4"/>
          <p:cNvSpPr/>
          <p:nvPr/>
        </p:nvSpPr>
        <p:spPr>
          <a:xfrm>
            <a:off x="7175715" y="185981"/>
            <a:ext cx="4618495" cy="2169762"/>
          </a:xfrm>
          <a:prstGeom prst="cloudCallout">
            <a:avLst>
              <a:gd name="adj1" fmla="val -161400"/>
              <a:gd name="adj2" fmla="val 50193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6600" b="1" dirty="0"/>
              <a:t>مقارنة </a:t>
            </a:r>
            <a:endParaRPr lang="he-IL" sz="6600" b="1" dirty="0"/>
          </a:p>
        </p:txBody>
      </p:sp>
      <p:sp>
        <p:nvSpPr>
          <p:cNvPr id="12" name="מלבן 11"/>
          <p:cNvSpPr/>
          <p:nvPr/>
        </p:nvSpPr>
        <p:spPr>
          <a:xfrm>
            <a:off x="6819254" y="2574579"/>
            <a:ext cx="49749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SA" sz="3200" b="1" dirty="0">
                <a:ea typeface="Times New Roman" panose="02020603050405020304" pitchFamily="18" charset="0"/>
              </a:rPr>
              <a:t>دون أن تحسب،</a:t>
            </a:r>
            <a:r>
              <a:rPr lang="ar-SA" sz="3200" dirty="0">
                <a:ea typeface="Times New Roman" panose="02020603050405020304" pitchFamily="18" charset="0"/>
              </a:rPr>
              <a:t> ضع &gt; ، &lt; ، =</a:t>
            </a:r>
            <a:endParaRPr lang="he-IL" sz="3200" dirty="0"/>
          </a:p>
        </p:txBody>
      </p:sp>
      <p:sp>
        <p:nvSpPr>
          <p:cNvPr id="14" name="TextBox 13"/>
          <p:cNvSpPr txBox="1"/>
          <p:nvPr/>
        </p:nvSpPr>
        <p:spPr>
          <a:xfrm>
            <a:off x="3059313" y="3464084"/>
            <a:ext cx="2024131" cy="707886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1">
            <a:spAutoFit/>
          </a:bodyPr>
          <a:lstStyle/>
          <a:p>
            <a:r>
              <a:rPr lang="en-US" sz="4000" b="1" dirty="0" smtClean="0"/>
              <a:t>163 - 56</a:t>
            </a:r>
            <a:endParaRPr lang="he-IL" sz="40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6958738" y="3464084"/>
            <a:ext cx="2024131" cy="707886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1">
            <a:spAutoFit/>
          </a:bodyPr>
          <a:lstStyle>
            <a:defPPr>
              <a:defRPr lang="x-none"/>
            </a:defPPr>
            <a:lvl1pPr>
              <a:defRPr sz="3200" b="1"/>
            </a:lvl1pPr>
          </a:lstStyle>
          <a:p>
            <a:r>
              <a:rPr lang="en-US" sz="4000" dirty="0" smtClean="0"/>
              <a:t>163 </a:t>
            </a:r>
            <a:r>
              <a:rPr lang="en-US" sz="4000" dirty="0"/>
              <a:t>- </a:t>
            </a:r>
            <a:r>
              <a:rPr lang="en-US" sz="4000" dirty="0" smtClean="0"/>
              <a:t>76</a:t>
            </a:r>
            <a:endParaRPr lang="he-IL" sz="4000" dirty="0"/>
          </a:p>
        </p:txBody>
      </p:sp>
      <p:sp>
        <p:nvSpPr>
          <p:cNvPr id="19" name="מלבן 18"/>
          <p:cNvSpPr/>
          <p:nvPr/>
        </p:nvSpPr>
        <p:spPr>
          <a:xfrm rot="10800000">
            <a:off x="5696919" y="3217863"/>
            <a:ext cx="6483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SA" sz="7200" dirty="0" smtClean="0">
                <a:ea typeface="Times New Roman" panose="02020603050405020304" pitchFamily="18" charset="0"/>
              </a:rPr>
              <a:t>&gt;</a:t>
            </a:r>
            <a:endParaRPr lang="he-IL" sz="7200" dirty="0"/>
          </a:p>
        </p:txBody>
      </p:sp>
      <p:sp>
        <p:nvSpPr>
          <p:cNvPr id="15" name="קשת 14"/>
          <p:cNvSpPr/>
          <p:nvPr/>
        </p:nvSpPr>
        <p:spPr>
          <a:xfrm rot="10272254">
            <a:off x="3734929" y="2849955"/>
            <a:ext cx="3774230" cy="2242871"/>
          </a:xfrm>
          <a:prstGeom prst="arc">
            <a:avLst>
              <a:gd name="adj1" fmla="val 12103010"/>
              <a:gd name="adj2" fmla="val 107146"/>
            </a:avLst>
          </a:prstGeom>
          <a:ln w="571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1" name="קשת 20"/>
          <p:cNvSpPr/>
          <p:nvPr/>
        </p:nvSpPr>
        <p:spPr>
          <a:xfrm rot="10272254">
            <a:off x="4458149" y="2696590"/>
            <a:ext cx="3774230" cy="2242871"/>
          </a:xfrm>
          <a:prstGeom prst="arc">
            <a:avLst>
              <a:gd name="adj1" fmla="val 12103010"/>
              <a:gd name="adj2" fmla="val 107146"/>
            </a:avLst>
          </a:prstGeom>
          <a:ln w="5715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>
              <a:ln w="57150">
                <a:solidFill>
                  <a:schemeClr val="accent2">
                    <a:lumMod val="60000"/>
                    <a:lumOff val="40000"/>
                  </a:schemeClr>
                </a:solidFill>
              </a:ln>
            </a:endParaRPr>
          </a:p>
        </p:txBody>
      </p:sp>
      <p:pic>
        <p:nvPicPr>
          <p:cNvPr id="22" name="1min_fin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3782" y="261052"/>
            <a:ext cx="2254618" cy="804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03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8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  <p:bldLst>
      <p:bldP spid="19" grpId="0"/>
      <p:bldP spid="15" grpId="0" animBg="1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568380" y="1506795"/>
            <a:ext cx="11129210" cy="3468938"/>
          </a:xfrm>
        </p:spPr>
        <p:txBody>
          <a:bodyPr>
            <a:noAutofit/>
          </a:bodyPr>
          <a:lstStyle/>
          <a:p>
            <a:r>
              <a:rPr lang="ar-SA" sz="4800" dirty="0" smtClean="0"/>
              <a:t>يشترك 3 صبيان و 2 بنات  </a:t>
            </a:r>
            <a:r>
              <a:rPr lang="ar-SA" sz="4800" dirty="0"/>
              <a:t>في دورة لتعليم </a:t>
            </a:r>
            <a:r>
              <a:rPr lang="ar-SA" sz="4800" dirty="0" smtClean="0"/>
              <a:t>الرقص. </a:t>
            </a:r>
            <a:r>
              <a:rPr lang="ar-SA" sz="4800" dirty="0"/>
              <a:t/>
            </a:r>
            <a:br>
              <a:rPr lang="ar-SA" sz="4800" dirty="0"/>
            </a:br>
            <a:r>
              <a:rPr lang="ar-SA" sz="4800" dirty="0" smtClean="0"/>
              <a:t>في </a:t>
            </a:r>
            <a:r>
              <a:rPr lang="ar-SA" sz="4800" dirty="0"/>
              <a:t>أحد الأيام قدم كل صبي هدية لكل بنت </a:t>
            </a:r>
            <a:r>
              <a:rPr lang="ar-SA" sz="4800" dirty="0" smtClean="0"/>
              <a:t>.</a:t>
            </a:r>
            <a:br>
              <a:rPr lang="ar-SA" sz="4800" dirty="0" smtClean="0"/>
            </a:br>
            <a:r>
              <a:rPr lang="ar-SA" sz="4800" dirty="0" smtClean="0"/>
              <a:t>كم </a:t>
            </a:r>
            <a:r>
              <a:rPr lang="ar-SA" sz="4800" dirty="0"/>
              <a:t>هدية- بالمجموع الكلي- حصلت عليها </a:t>
            </a:r>
            <a:r>
              <a:rPr lang="ar-SA" sz="4800" dirty="0" smtClean="0"/>
              <a:t>كل البنات؟.</a:t>
            </a:r>
            <a:r>
              <a:rPr lang="ar-SA" sz="4800" dirty="0"/>
              <a:t/>
            </a:r>
            <a:br>
              <a:rPr lang="ar-SA" sz="4800" dirty="0"/>
            </a:br>
            <a:r>
              <a:rPr lang="ar-SA" sz="4800" dirty="0"/>
              <a:t> </a:t>
            </a:r>
            <a:endParaRPr lang="he-IL" sz="4800" dirty="0"/>
          </a:p>
        </p:txBody>
      </p:sp>
      <p:pic>
        <p:nvPicPr>
          <p:cNvPr id="5" name="2min_fin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140862"/>
            <a:ext cx="1663700" cy="1006013"/>
          </a:xfrm>
          <a:prstGeom prst="rect">
            <a:avLst/>
          </a:prstGeom>
        </p:spPr>
      </p:pic>
      <p:pic>
        <p:nvPicPr>
          <p:cNvPr id="3" name="תמונה 2" descr="גזירת מסך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39" b="100000" l="0" r="995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689" y="3894175"/>
            <a:ext cx="1945935" cy="2163115"/>
          </a:xfrm>
          <a:prstGeom prst="rect">
            <a:avLst/>
          </a:prstGeom>
        </p:spPr>
      </p:pic>
      <p:sp>
        <p:nvSpPr>
          <p:cNvPr id="6" name="מלבן 5"/>
          <p:cNvSpPr/>
          <p:nvPr/>
        </p:nvSpPr>
        <p:spPr>
          <a:xfrm>
            <a:off x="8864519" y="409740"/>
            <a:ext cx="250581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4400" b="1" dirty="0" err="1">
                <a:solidFill>
                  <a:srgbClr val="FF0000"/>
                </a:solidFill>
              </a:rPr>
              <a:t>توزيع</a:t>
            </a:r>
            <a:r>
              <a:rPr lang="he-IL" sz="4400" b="1" dirty="0">
                <a:solidFill>
                  <a:srgbClr val="FF0000"/>
                </a:solidFill>
              </a:rPr>
              <a:t> </a:t>
            </a:r>
            <a:r>
              <a:rPr lang="he-IL" sz="4400" b="1" dirty="0" err="1">
                <a:solidFill>
                  <a:srgbClr val="FF0000"/>
                </a:solidFill>
              </a:rPr>
              <a:t>أدوار</a:t>
            </a:r>
            <a:r>
              <a:rPr lang="he-IL" sz="44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59969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 descr="גזירת מסך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5833" l="0" r="100000">
                        <a14:foregroundMark x1="20444" y1="84896" x2="20444" y2="848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156" y="2025100"/>
            <a:ext cx="3295266" cy="2470397"/>
          </a:xfrm>
          <a:prstGeom prst="rect">
            <a:avLst/>
          </a:prstGeom>
        </p:spPr>
      </p:pic>
      <p:pic>
        <p:nvPicPr>
          <p:cNvPr id="8" name="תמונה 7" descr="גזירת מסך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70" b="100000" l="9783" r="967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597" y="1752136"/>
            <a:ext cx="1718428" cy="2387383"/>
          </a:xfrm>
          <a:prstGeom prst="rect">
            <a:avLst/>
          </a:prstGeom>
        </p:spPr>
      </p:pic>
      <p:pic>
        <p:nvPicPr>
          <p:cNvPr id="10" name="תמונה 9" descr="גזירת מסך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30" b="99459" l="955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86" y="4401680"/>
            <a:ext cx="2640153" cy="1922895"/>
          </a:xfrm>
          <a:prstGeom prst="rect">
            <a:avLst/>
          </a:prstGeom>
        </p:spPr>
      </p:pic>
      <p:pic>
        <p:nvPicPr>
          <p:cNvPr id="2" name="תמונה 1" descr="גזירת מסך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92" b="100000" l="9375" r="97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226" y="3580270"/>
            <a:ext cx="2404669" cy="3174913"/>
          </a:xfrm>
          <a:prstGeom prst="rect">
            <a:avLst/>
          </a:prstGeom>
        </p:spPr>
      </p:pic>
      <p:pic>
        <p:nvPicPr>
          <p:cNvPr id="3" name="תמונה 2" descr="גזירת מסך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364" b="98182" l="0" r="100000">
                        <a14:foregroundMark x1="32773" y1="50909" x2="32773" y2="50909"/>
                        <a14:foregroundMark x1="27731" y1="43636" x2="27731" y2="43636"/>
                        <a14:foregroundMark x1="64706" y1="80000" x2="64706" y2="80000"/>
                        <a14:foregroundMark x1="46218" y1="77273" x2="46218" y2="77273"/>
                        <a14:foregroundMark x1="31933" y1="40909" x2="31933" y2="40909"/>
                        <a14:foregroundMark x1="27731" y1="47727" x2="27731" y2="47727"/>
                        <a14:foregroundMark x1="37815" y1="50455" x2="37815" y2="50455"/>
                        <a14:foregroundMark x1="36134" y1="53182" x2="36134" y2="53182"/>
                        <a14:foregroundMark x1="33613" y1="56364" x2="33613" y2="56364"/>
                        <a14:foregroundMark x1="36975" y1="53182" x2="36975" y2="53182"/>
                        <a14:foregroundMark x1="31092" y1="39091" x2="31092" y2="39091"/>
                        <a14:foregroundMark x1="25210" y1="41818" x2="25210" y2="41818"/>
                        <a14:foregroundMark x1="21008" y1="45000" x2="21008" y2="45000"/>
                        <a14:foregroundMark x1="25210" y1="46364" x2="25210" y2="46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082" y="3764999"/>
            <a:ext cx="1645800" cy="30426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03435" y="715060"/>
            <a:ext cx="3223647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b="1" dirty="0" smtClean="0"/>
              <a:t>3 صبيان </a:t>
            </a:r>
            <a:endParaRPr lang="he-IL" sz="4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7582804" y="818673"/>
            <a:ext cx="3223647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b="1" dirty="0" smtClean="0"/>
              <a:t>بنتان (2 بنات)</a:t>
            </a:r>
            <a:endParaRPr lang="he-IL" sz="4400" b="1" dirty="0"/>
          </a:p>
        </p:txBody>
      </p:sp>
      <p:pic>
        <p:nvPicPr>
          <p:cNvPr id="17" name="תמונה 16" descr="גזירת מסך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39" b="100000" l="0" r="995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975" y="18222"/>
            <a:ext cx="1945935" cy="216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136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4141684-0310-9045-8FE5-875F7B59C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/>
              <a:t>ماذا سنتعلّم اليوم؟</a:t>
            </a:r>
            <a:endParaRPr lang="x-none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D29BB97-9D9B-B04B-A130-6148BC78DF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ar-SA" sz="4400" dirty="0"/>
              <a:t>   </a:t>
            </a:r>
            <a:r>
              <a:rPr lang="ar-SA" sz="4400" dirty="0" smtClean="0"/>
              <a:t>نقدر كمية</a:t>
            </a:r>
            <a:endParaRPr lang="he-IL" sz="4400" dirty="0"/>
          </a:p>
          <a:p>
            <a:pPr>
              <a:lnSpc>
                <a:spcPct val="150000"/>
              </a:lnSpc>
            </a:pPr>
            <a:r>
              <a:rPr lang="ar-SA" sz="4400" dirty="0" smtClean="0"/>
              <a:t>   الصفات </a:t>
            </a:r>
            <a:r>
              <a:rPr lang="ar-SA" sz="4400" dirty="0"/>
              <a:t>والعلاقات بين </a:t>
            </a:r>
            <a:r>
              <a:rPr lang="ar-SA" sz="4400" dirty="0" smtClean="0"/>
              <a:t>الأعداد</a:t>
            </a:r>
          </a:p>
          <a:p>
            <a:pPr>
              <a:lnSpc>
                <a:spcPct val="150000"/>
              </a:lnSpc>
            </a:pPr>
            <a:r>
              <a:rPr lang="ar-SA" sz="4400" dirty="0" smtClean="0"/>
              <a:t>   مثلث باسكال</a:t>
            </a:r>
            <a:endParaRPr lang="he-IL" sz="4400" dirty="0"/>
          </a:p>
          <a:p>
            <a:pPr>
              <a:lnSpc>
                <a:spcPct val="150000"/>
              </a:lnSpc>
            </a:pPr>
            <a:endParaRPr lang="he-IL" sz="4400" dirty="0"/>
          </a:p>
          <a:p>
            <a:pPr>
              <a:lnSpc>
                <a:spcPct val="150000"/>
              </a:lnSpc>
            </a:pPr>
            <a:endParaRPr lang="x-none" sz="4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2B4A9B5-C593-0942-BC3B-FDBEFA4BCF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5791" y="4520003"/>
            <a:ext cx="1848622" cy="21009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7952BE-2EAD-6146-A1DB-1E0A94AD16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057618">
            <a:off x="290049" y="269606"/>
            <a:ext cx="1468977" cy="973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92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 descr="גזירת מסך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5833" l="0" r="100000">
                        <a14:foregroundMark x1="20444" y1="84896" x2="20444" y2="848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789" y="335785"/>
            <a:ext cx="3295266" cy="2470397"/>
          </a:xfrm>
          <a:prstGeom prst="rect">
            <a:avLst/>
          </a:prstGeom>
        </p:spPr>
      </p:pic>
      <p:pic>
        <p:nvPicPr>
          <p:cNvPr id="8" name="תמונה 7" descr="גזירת מסך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70" b="100000" l="9783" r="967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87" y="-30997"/>
            <a:ext cx="1317422" cy="1830272"/>
          </a:xfrm>
          <a:prstGeom prst="rect">
            <a:avLst/>
          </a:prstGeom>
        </p:spPr>
      </p:pic>
      <p:pic>
        <p:nvPicPr>
          <p:cNvPr id="10" name="תמונה 9" descr="גזירת מסך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30" b="99459" l="955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49492"/>
            <a:ext cx="2150950" cy="1566595"/>
          </a:xfrm>
          <a:prstGeom prst="rect">
            <a:avLst/>
          </a:prstGeom>
        </p:spPr>
      </p:pic>
      <p:pic>
        <p:nvPicPr>
          <p:cNvPr id="2" name="תמונה 1" descr="גזירת מסך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92" b="100000" l="9375" r="97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226" y="3580270"/>
            <a:ext cx="2404669" cy="3174913"/>
          </a:xfrm>
          <a:prstGeom prst="rect">
            <a:avLst/>
          </a:prstGeom>
        </p:spPr>
      </p:pic>
      <p:pic>
        <p:nvPicPr>
          <p:cNvPr id="3" name="תמונה 2" descr="גזירת מסך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364" b="98182" l="0" r="100000">
                        <a14:foregroundMark x1="32773" y1="50909" x2="32773" y2="50909"/>
                        <a14:foregroundMark x1="27731" y1="43636" x2="27731" y2="43636"/>
                        <a14:foregroundMark x1="64706" y1="80000" x2="64706" y2="80000"/>
                        <a14:foregroundMark x1="46218" y1="77273" x2="46218" y2="77273"/>
                        <a14:foregroundMark x1="31933" y1="40909" x2="31933" y2="40909"/>
                        <a14:foregroundMark x1="27731" y1="47727" x2="27731" y2="47727"/>
                        <a14:foregroundMark x1="37815" y1="50455" x2="37815" y2="50455"/>
                        <a14:foregroundMark x1="36134" y1="53182" x2="36134" y2="53182"/>
                        <a14:foregroundMark x1="33613" y1="56364" x2="33613" y2="56364"/>
                        <a14:foregroundMark x1="36975" y1="53182" x2="36975" y2="53182"/>
                        <a14:foregroundMark x1="31092" y1="39091" x2="31092" y2="39091"/>
                        <a14:foregroundMark x1="25210" y1="41818" x2="25210" y2="41818"/>
                        <a14:foregroundMark x1="21008" y1="45000" x2="21008" y2="45000"/>
                        <a14:foregroundMark x1="25210" y1="46364" x2="25210" y2="46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87" y="2025100"/>
            <a:ext cx="1275817" cy="2358652"/>
          </a:xfrm>
          <a:prstGeom prst="rect">
            <a:avLst/>
          </a:prstGeom>
        </p:spPr>
      </p:pic>
      <p:pic>
        <p:nvPicPr>
          <p:cNvPr id="11" name="תמונה 10" descr="גזירת מסך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639" b="100000" l="0" r="995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943" y="335785"/>
            <a:ext cx="1000538" cy="1112205"/>
          </a:xfrm>
          <a:prstGeom prst="rect">
            <a:avLst/>
          </a:prstGeom>
        </p:spPr>
      </p:pic>
      <p:pic>
        <p:nvPicPr>
          <p:cNvPr id="12" name="תמונה 11" descr="גזירת מסך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639" b="100000" l="0" r="995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597" y="1274169"/>
            <a:ext cx="1000538" cy="1112205"/>
          </a:xfrm>
          <a:prstGeom prst="rect">
            <a:avLst/>
          </a:prstGeom>
        </p:spPr>
      </p:pic>
      <p:pic>
        <p:nvPicPr>
          <p:cNvPr id="13" name="תמונה 12" descr="גזירת מסך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639" b="100000" l="0" r="995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929" y="320287"/>
            <a:ext cx="1000538" cy="1112205"/>
          </a:xfrm>
          <a:prstGeom prst="rect">
            <a:avLst/>
          </a:prstGeom>
        </p:spPr>
      </p:pic>
      <p:pic>
        <p:nvPicPr>
          <p:cNvPr id="14" name="תמונה 13" descr="גזירת מסך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639" b="100000" l="0" r="995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059" y="1258671"/>
            <a:ext cx="1000538" cy="1112205"/>
          </a:xfrm>
          <a:prstGeom prst="rect">
            <a:avLst/>
          </a:prstGeom>
        </p:spPr>
      </p:pic>
      <p:cxnSp>
        <p:nvCxnSpPr>
          <p:cNvPr id="5" name="מחבר חץ ישר 4"/>
          <p:cNvCxnSpPr/>
          <p:nvPr/>
        </p:nvCxnSpPr>
        <p:spPr>
          <a:xfrm>
            <a:off x="2150950" y="993360"/>
            <a:ext cx="3583423" cy="22514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תמונה 14" descr="גזירת מסך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639" b="100000" l="0" r="995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283" y="320286"/>
            <a:ext cx="1000538" cy="1112205"/>
          </a:xfrm>
          <a:prstGeom prst="rect">
            <a:avLst/>
          </a:prstGeom>
        </p:spPr>
      </p:pic>
      <p:pic>
        <p:nvPicPr>
          <p:cNvPr id="17" name="תמונה 16" descr="גזירת מסך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639" b="100000" l="0" r="995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945" y="1300557"/>
            <a:ext cx="1000538" cy="1112205"/>
          </a:xfrm>
          <a:prstGeom prst="rect">
            <a:avLst/>
          </a:prstGeom>
        </p:spPr>
      </p:pic>
      <p:cxnSp>
        <p:nvCxnSpPr>
          <p:cNvPr id="18" name="מחבר חץ ישר 17"/>
          <p:cNvCxnSpPr/>
          <p:nvPr/>
        </p:nvCxnSpPr>
        <p:spPr>
          <a:xfrm flipV="1">
            <a:off x="2150950" y="1258671"/>
            <a:ext cx="3598114" cy="1748001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מחבר חץ ישר 18"/>
          <p:cNvCxnSpPr/>
          <p:nvPr/>
        </p:nvCxnSpPr>
        <p:spPr>
          <a:xfrm flipV="1">
            <a:off x="2150950" y="1570983"/>
            <a:ext cx="3583423" cy="3861807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תמונה 21" descr="גזירת מסך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639" b="100000" l="0" r="995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597" y="4093389"/>
            <a:ext cx="1000538" cy="1112205"/>
          </a:xfrm>
          <a:prstGeom prst="rect">
            <a:avLst/>
          </a:prstGeom>
        </p:spPr>
      </p:pic>
      <p:pic>
        <p:nvPicPr>
          <p:cNvPr id="23" name="תמונה 22" descr="גזירת מסך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639" b="100000" l="0" r="995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251" y="5303842"/>
            <a:ext cx="1000538" cy="1112205"/>
          </a:xfrm>
          <a:prstGeom prst="rect">
            <a:avLst/>
          </a:prstGeom>
        </p:spPr>
      </p:pic>
      <p:pic>
        <p:nvPicPr>
          <p:cNvPr id="24" name="תמונה 23" descr="גזירת מסך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639" b="100000" l="0" r="995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059" y="4055521"/>
            <a:ext cx="1000538" cy="1112205"/>
          </a:xfrm>
          <a:prstGeom prst="rect">
            <a:avLst/>
          </a:prstGeom>
        </p:spPr>
      </p:pic>
      <p:pic>
        <p:nvPicPr>
          <p:cNvPr id="25" name="תמונה 24" descr="גזירת מסך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639" b="100000" l="0" r="995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713" y="5243462"/>
            <a:ext cx="1000538" cy="1112205"/>
          </a:xfrm>
          <a:prstGeom prst="rect">
            <a:avLst/>
          </a:prstGeom>
        </p:spPr>
      </p:pic>
      <p:pic>
        <p:nvPicPr>
          <p:cNvPr id="26" name="תמונה 25" descr="גזירת מסך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639" b="100000" l="0" r="995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836" y="4041716"/>
            <a:ext cx="1000538" cy="1112205"/>
          </a:xfrm>
          <a:prstGeom prst="rect">
            <a:avLst/>
          </a:prstGeom>
        </p:spPr>
      </p:pic>
      <p:pic>
        <p:nvPicPr>
          <p:cNvPr id="27" name="תמונה 26" descr="גזירת מסך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639" b="100000" l="0" r="995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204" y="5205594"/>
            <a:ext cx="1000538" cy="1112205"/>
          </a:xfrm>
          <a:prstGeom prst="rect">
            <a:avLst/>
          </a:prstGeom>
        </p:spPr>
      </p:pic>
      <p:cxnSp>
        <p:nvCxnSpPr>
          <p:cNvPr id="28" name="מחבר חץ ישר 27"/>
          <p:cNvCxnSpPr/>
          <p:nvPr/>
        </p:nvCxnSpPr>
        <p:spPr>
          <a:xfrm>
            <a:off x="2303350" y="1168273"/>
            <a:ext cx="3864975" cy="360520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מחבר חץ ישר 30"/>
          <p:cNvCxnSpPr/>
          <p:nvPr/>
        </p:nvCxnSpPr>
        <p:spPr>
          <a:xfrm>
            <a:off x="2025592" y="3200703"/>
            <a:ext cx="4084203" cy="172517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3" name="מחבר חץ ישר 32"/>
          <p:cNvCxnSpPr/>
          <p:nvPr/>
        </p:nvCxnSpPr>
        <p:spPr>
          <a:xfrm flipV="1">
            <a:off x="1884016" y="5119909"/>
            <a:ext cx="4225779" cy="50691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6086914" y="2832935"/>
            <a:ext cx="445648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/>
              <a:t>كل بنت حصلت على 6 هدايا</a:t>
            </a:r>
            <a:endParaRPr lang="he-IL" sz="3200" b="1" dirty="0"/>
          </a:p>
        </p:txBody>
      </p:sp>
    </p:spTree>
    <p:extLst>
      <p:ext uri="{BB962C8B-B14F-4D97-AF65-F5344CB8AC3E}">
        <p14:creationId xmlns:p14="http://schemas.microsoft.com/office/powerpoint/2010/main" val="935383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080714" y="172328"/>
            <a:ext cx="10515600" cy="1325563"/>
          </a:xfrm>
        </p:spPr>
        <p:txBody>
          <a:bodyPr/>
          <a:lstStyle/>
          <a:p>
            <a:r>
              <a:rPr lang="ar-SA" dirty="0" smtClean="0"/>
              <a:t> الطريقة الثانية</a:t>
            </a:r>
            <a:endParaRPr lang="he-IL" dirty="0"/>
          </a:p>
        </p:txBody>
      </p:sp>
      <p:sp>
        <p:nvSpPr>
          <p:cNvPr id="3" name="מלבן 2"/>
          <p:cNvSpPr/>
          <p:nvPr/>
        </p:nvSpPr>
        <p:spPr>
          <a:xfrm>
            <a:off x="2427486" y="1134988"/>
            <a:ext cx="87623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3600" dirty="0" smtClean="0">
                <a:solidFill>
                  <a:srgbClr val="FF0000"/>
                </a:solidFill>
              </a:rPr>
              <a:t> </a:t>
            </a:r>
            <a:r>
              <a:rPr lang="ar-SA" sz="3600" dirty="0">
                <a:solidFill>
                  <a:srgbClr val="FF0000"/>
                </a:solidFill>
              </a:rPr>
              <a:t>كل </a:t>
            </a:r>
            <a:r>
              <a:rPr lang="ar-SA" sz="3600" dirty="0" smtClean="0">
                <a:solidFill>
                  <a:srgbClr val="FF0000"/>
                </a:solidFill>
              </a:rPr>
              <a:t>صبي قدم هديتين </a:t>
            </a:r>
            <a:r>
              <a:rPr lang="ar-SA" sz="3600" dirty="0">
                <a:solidFill>
                  <a:srgbClr val="FF0000"/>
                </a:solidFill>
              </a:rPr>
              <a:t>لكل </a:t>
            </a:r>
            <a:r>
              <a:rPr lang="ar-SA" sz="3600" dirty="0" smtClean="0">
                <a:solidFill>
                  <a:srgbClr val="FF0000"/>
                </a:solidFill>
              </a:rPr>
              <a:t>بنت. ينتج ان كل ولد قدم 4 هدايا</a:t>
            </a:r>
            <a:endParaRPr lang="he-IL" sz="3600" dirty="0">
              <a:solidFill>
                <a:srgbClr val="FF0000"/>
              </a:solidFill>
            </a:endParaRPr>
          </a:p>
        </p:txBody>
      </p:sp>
      <p:pic>
        <p:nvPicPr>
          <p:cNvPr id="4" name="תמונה 3" descr="גזירת מסך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70" b="100000" l="9783" r="967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41" y="2731200"/>
            <a:ext cx="1317422" cy="1854730"/>
          </a:xfrm>
          <a:prstGeom prst="rect">
            <a:avLst/>
          </a:prstGeom>
        </p:spPr>
      </p:pic>
      <p:pic>
        <p:nvPicPr>
          <p:cNvPr id="9" name="תמונה 8" descr="גזירת מסך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39" b="100000" l="0" r="995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847" y="2828299"/>
            <a:ext cx="746906" cy="830266"/>
          </a:xfrm>
          <a:prstGeom prst="rect">
            <a:avLst/>
          </a:prstGeom>
        </p:spPr>
      </p:pic>
      <p:pic>
        <p:nvPicPr>
          <p:cNvPr id="10" name="תמונה 9" descr="גזירת מסך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39" b="100000" l="0" r="995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847" y="3605256"/>
            <a:ext cx="746906" cy="83026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938712" y="3176326"/>
            <a:ext cx="981559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b="1" dirty="0" smtClean="0"/>
              <a:t>+</a:t>
            </a:r>
            <a:endParaRPr lang="he-IL" sz="4400" b="1" dirty="0"/>
          </a:p>
        </p:txBody>
      </p:sp>
      <p:pic>
        <p:nvPicPr>
          <p:cNvPr id="13" name="תמונה 12" descr="גזירת מסך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5833" l="0" r="100000">
                        <a14:foregroundMark x1="20444" y1="84896" x2="20444" y2="848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397" y="2376601"/>
            <a:ext cx="2014847" cy="151049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936808" y="3374058"/>
            <a:ext cx="237233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b="1" dirty="0" smtClean="0"/>
              <a:t>2 </a:t>
            </a:r>
            <a:r>
              <a:rPr lang="en-US" sz="3600" b="1" dirty="0" smtClean="0">
                <a:sym typeface="Wingdings 2" panose="05020102010507070707" pitchFamily="18" charset="2"/>
              </a:rPr>
              <a:t> 2 = 4</a:t>
            </a:r>
            <a:endParaRPr lang="he-IL" sz="3600" b="1" dirty="0"/>
          </a:p>
        </p:txBody>
      </p:sp>
      <p:pic>
        <p:nvPicPr>
          <p:cNvPr id="16" name="תמונה 15" descr="גזירת מסך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39" b="100000" l="0" r="995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210" y="2670023"/>
            <a:ext cx="746906" cy="830266"/>
          </a:xfrm>
          <a:prstGeom prst="rect">
            <a:avLst/>
          </a:prstGeom>
        </p:spPr>
      </p:pic>
      <p:pic>
        <p:nvPicPr>
          <p:cNvPr id="17" name="תמונה 16" descr="גזירת מסך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39" b="100000" l="0" r="995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148" y="3580980"/>
            <a:ext cx="746906" cy="83026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802003" y="5322203"/>
            <a:ext cx="664193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 smtClean="0"/>
              <a:t>3 صبيان </a:t>
            </a:r>
            <a:r>
              <a:rPr lang="ar-SA" sz="3600" b="1" dirty="0" smtClean="0">
                <a:sym typeface="Wingdings 2" panose="05020102010507070707" pitchFamily="18" charset="2"/>
              </a:rPr>
              <a:t>4 هدايا كل صبي =  12</a:t>
            </a:r>
            <a:endParaRPr lang="he-IL" sz="36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1080714" y="5424550"/>
            <a:ext cx="364439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/>
              <a:t>12 المجموع الكلي للهدايا</a:t>
            </a:r>
            <a:endParaRPr lang="he-IL" sz="3200" b="1" dirty="0"/>
          </a:p>
        </p:txBody>
      </p:sp>
      <p:pic>
        <p:nvPicPr>
          <p:cNvPr id="20" name="תמונה 19" descr="גזירת מסך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92" b="100000" l="9375" r="97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0025" y="3705046"/>
            <a:ext cx="1129796" cy="1491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824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8" grpId="0"/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 smtClean="0"/>
              <a:t>أنا </a:t>
            </a:r>
            <a:r>
              <a:rPr lang="ar-SA" dirty="0"/>
              <a:t>برج أعداد أدعى مثلث باسكال</a:t>
            </a:r>
            <a:endParaRPr lang="he-IL" dirty="0"/>
          </a:p>
        </p:txBody>
      </p:sp>
      <p:pic>
        <p:nvPicPr>
          <p:cNvPr id="5" name="תמונה 4" descr="גזירת מסך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94" b="100000" l="0" r="100000">
                        <a14:foregroundMark x1="42941" y1="70874" x2="42941" y2="70874"/>
                        <a14:foregroundMark x1="62059" y1="69579" x2="62059" y2="69579"/>
                        <a14:foregroundMark x1="67353" y1="85113" x2="67353" y2="85113"/>
                        <a14:foregroundMark x1="48235" y1="82848" x2="48235" y2="82848"/>
                        <a14:foregroundMark x1="36765" y1="83819" x2="36765" y2="83819"/>
                        <a14:foregroundMark x1="36765" y1="71845" x2="36765" y2="71845"/>
                        <a14:foregroundMark x1="56471" y1="90615" x2="56471" y2="90615"/>
                        <a14:foregroundMark x1="57941" y1="77023" x2="57941" y2="77023"/>
                        <a14:foregroundMark x1="54412" y1="61489" x2="54412" y2="61489"/>
                        <a14:foregroundMark x1="62647" y1="63430" x2="62647" y2="63430"/>
                        <a14:foregroundMark x1="61765" y1="75728" x2="61765" y2="75728"/>
                        <a14:foregroundMark x1="72941" y1="88997" x2="72941" y2="88997"/>
                        <a14:foregroundMark x1="67941" y1="91262" x2="67941" y2="91262"/>
                        <a14:foregroundMark x1="62059" y1="81553" x2="62059" y2="81553"/>
                        <a14:foregroundMark x1="50882" y1="79935" x2="50882" y2="79935"/>
                        <a14:foregroundMark x1="51765" y1="81553" x2="51765" y2="81553"/>
                        <a14:foregroundMark x1="40588" y1="61165" x2="40588" y2="61165"/>
                        <a14:foregroundMark x1="45588" y1="71197" x2="45588" y2="71197"/>
                        <a14:foregroundMark x1="37353" y1="88350" x2="37353" y2="88350"/>
                        <a14:foregroundMark x1="22941" y1="77994" x2="22941" y2="77994"/>
                        <a14:foregroundMark x1="36765" y1="85437" x2="36765" y2="85437"/>
                        <a14:foregroundMark x1="29706" y1="85437" x2="29706" y2="854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99" y="2075429"/>
            <a:ext cx="2992261" cy="2719437"/>
          </a:xfrm>
          <a:prstGeom prst="rect">
            <a:avLst/>
          </a:prstGeom>
        </p:spPr>
      </p:pic>
      <p:pic>
        <p:nvPicPr>
          <p:cNvPr id="6" name="תמונה 5" descr="גזירת מסך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60" b="100000" l="0" r="100000">
                        <a14:foregroundMark x1="68263" y1="87789" x2="68263" y2="87789"/>
                        <a14:foregroundMark x1="71856" y1="81518" x2="71856" y2="81518"/>
                        <a14:foregroundMark x1="71856" y1="91419" x2="71856" y2="91419"/>
                        <a14:foregroundMark x1="66766" y1="87129" x2="66766" y2="87129"/>
                        <a14:foregroundMark x1="66766" y1="84488" x2="66766" y2="84488"/>
                        <a14:foregroundMark x1="66766" y1="82838" x2="66766" y2="82838"/>
                        <a14:foregroundMark x1="71856" y1="84488" x2="71856" y2="84488"/>
                        <a14:foregroundMark x1="72754" y1="84818" x2="72754" y2="84818"/>
                        <a14:foregroundMark x1="72754" y1="94389" x2="72754" y2="94389"/>
                        <a14:foregroundMark x1="65868" y1="92739" x2="65868" y2="92739"/>
                        <a14:foregroundMark x1="60180" y1="88779" x2="60180" y2="88779"/>
                        <a14:foregroundMark x1="60180" y1="88779" x2="60180" y2="88779"/>
                        <a14:foregroundMark x1="55389" y1="87789" x2="55389" y2="87789"/>
                        <a14:foregroundMark x1="55389" y1="87789" x2="55389" y2="87789"/>
                        <a14:foregroundMark x1="52695" y1="86469" x2="52695" y2="86469"/>
                        <a14:foregroundMark x1="52695" y1="86139" x2="52695" y2="86139"/>
                        <a14:foregroundMark x1="52695" y1="86139" x2="52695" y2="86139"/>
                        <a14:foregroundMark x1="52695" y1="85479" x2="52695" y2="85479"/>
                        <a14:foregroundMark x1="52695" y1="85479" x2="52695" y2="85479"/>
                        <a14:foregroundMark x1="50898" y1="85479" x2="50898" y2="85479"/>
                        <a14:foregroundMark x1="48204" y1="85479" x2="48204" y2="85479"/>
                        <a14:foregroundMark x1="27844" y1="89769" x2="27844" y2="89769"/>
                        <a14:foregroundMark x1="38323" y1="89769" x2="38323" y2="89769"/>
                        <a14:foregroundMark x1="29940" y1="84488" x2="29940" y2="84488"/>
                        <a14:foregroundMark x1="36228" y1="82838" x2="36228" y2="82838"/>
                        <a14:foregroundMark x1="21257" y1="88779" x2="21257" y2="88779"/>
                        <a14:foregroundMark x1="21257" y1="92079" x2="21257" y2="92079"/>
                        <a14:foregroundMark x1="30240" y1="86469" x2="30240" y2="86469"/>
                        <a14:foregroundMark x1="24850" y1="86469" x2="24850" y2="86469"/>
                        <a14:foregroundMark x1="30240" y1="79538" x2="30240" y2="79538"/>
                        <a14:foregroundMark x1="30240" y1="91419" x2="30240" y2="91419"/>
                        <a14:foregroundMark x1="33234" y1="91419" x2="33234" y2="91419"/>
                        <a14:foregroundMark x1="33234" y1="94719" x2="33234" y2="94719"/>
                        <a14:foregroundMark x1="33234" y1="94719" x2="33234" y2="94719"/>
                        <a14:foregroundMark x1="35928" y1="83828" x2="35928" y2="83828"/>
                        <a14:foregroundMark x1="38323" y1="86469" x2="38323" y2="86469"/>
                        <a14:foregroundMark x1="43413" y1="86469" x2="43413" y2="86469"/>
                        <a14:foregroundMark x1="44910" y1="89439" x2="44910" y2="89439"/>
                        <a14:foregroundMark x1="48204" y1="89439" x2="48204" y2="89439"/>
                        <a14:foregroundMark x1="52695" y1="89439" x2="52695" y2="89439"/>
                        <a14:foregroundMark x1="49701" y1="92739" x2="49701" y2="92739"/>
                        <a14:foregroundMark x1="53892" y1="94389" x2="53892" y2="94389"/>
                        <a14:foregroundMark x1="54192" y1="79538" x2="54192" y2="79538"/>
                        <a14:foregroundMark x1="47904" y1="77228" x2="47904" y2="77228"/>
                        <a14:foregroundMark x1="44311" y1="83168" x2="44311" y2="83168"/>
                        <a14:foregroundMark x1="46707" y1="81518" x2="46707" y2="81518"/>
                        <a14:foregroundMark x1="51198" y1="78218" x2="51198" y2="78218"/>
                        <a14:foregroundMark x1="57186" y1="82838" x2="57186" y2="82838"/>
                        <a14:foregroundMark x1="62874" y1="83828" x2="62874" y2="83828"/>
                        <a14:foregroundMark x1="74850" y1="86139" x2="74850" y2="86139"/>
                        <a14:foregroundMark x1="74850" y1="91419" x2="74850" y2="91419"/>
                        <a14:foregroundMark x1="65269" y1="91419" x2="65269" y2="91419"/>
                        <a14:foregroundMark x1="58383" y1="91419" x2="58383" y2="91419"/>
                        <a14:foregroundMark x1="57186" y1="93729" x2="57186" y2="93729"/>
                        <a14:foregroundMark x1="46407" y1="94389" x2="46407" y2="94389"/>
                        <a14:foregroundMark x1="42216" y1="92739" x2="42216" y2="92739"/>
                        <a14:foregroundMark x1="38922" y1="88779" x2="38922" y2="88779"/>
                        <a14:foregroundMark x1="28443" y1="82178" x2="28443" y2="82178"/>
                        <a14:foregroundMark x1="29341" y1="84488" x2="29341" y2="84488"/>
                        <a14:foregroundMark x1="32934" y1="96040" x2="32934" y2="96040"/>
                        <a14:foregroundMark x1="28443" y1="92079" x2="28443" y2="92079"/>
                        <a14:foregroundMark x1="28443" y1="92079" x2="28443" y2="92079"/>
                        <a14:foregroundMark x1="68263" y1="78218" x2="68263" y2="78218"/>
                        <a14:foregroundMark x1="74251" y1="79868" x2="74251" y2="79868"/>
                        <a14:foregroundMark x1="77246" y1="85479" x2="77246" y2="85479"/>
                        <a14:foregroundMark x1="78144" y1="90429" x2="78144" y2="90429"/>
                        <a14:foregroundMark x1="70659" y1="94719" x2="70659" y2="94719"/>
                        <a14:foregroundMark x1="67365" y1="93069" x2="67365" y2="93069"/>
                        <a14:foregroundMark x1="37425" y1="94719" x2="37425" y2="94719"/>
                        <a14:foregroundMark x1="25749" y1="94719" x2="25749" y2="94719"/>
                        <a14:foregroundMark x1="27844" y1="86139" x2="27844" y2="861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334" y="2118559"/>
            <a:ext cx="3106307" cy="2817997"/>
          </a:xfrm>
          <a:prstGeom prst="rect">
            <a:avLst/>
          </a:prstGeom>
        </p:spPr>
      </p:pic>
      <p:pic>
        <p:nvPicPr>
          <p:cNvPr id="7" name="תמונה 6" descr="גזירת מסך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8503">
                        <a14:foregroundMark x1="70359" y1="86129" x2="70359" y2="86129"/>
                        <a14:foregroundMark x1="54790" y1="86129" x2="54790" y2="86129"/>
                        <a14:foregroundMark x1="49102" y1="85161" x2="49102" y2="85161"/>
                        <a14:foregroundMark x1="49102" y1="86129" x2="49102" y2="86129"/>
                        <a14:foregroundMark x1="49701" y1="89032" x2="49701" y2="89032"/>
                        <a14:foregroundMark x1="52695" y1="91613" x2="52695" y2="91613"/>
                        <a14:foregroundMark x1="52695" y1="78065" x2="52695" y2="78065"/>
                        <a14:foregroundMark x1="49701" y1="81290" x2="49701" y2="81290"/>
                        <a14:foregroundMark x1="46707" y1="85161" x2="46707" y2="85161"/>
                        <a14:foregroundMark x1="46108" y1="90645" x2="46108" y2="90645"/>
                        <a14:foregroundMark x1="43114" y1="90000" x2="43114" y2="90000"/>
                        <a14:foregroundMark x1="72455" y1="84516" x2="72455" y2="84516"/>
                        <a14:foregroundMark x1="66467" y1="84516" x2="66467" y2="84516"/>
                        <a14:foregroundMark x1="66467" y1="84516" x2="66467" y2="84516"/>
                        <a14:foregroundMark x1="66467" y1="87742" x2="66467" y2="87742"/>
                        <a14:foregroundMark x1="74551" y1="93226" x2="74551" y2="93226"/>
                        <a14:foregroundMark x1="66467" y1="91613" x2="66467" y2="91613"/>
                        <a14:foregroundMark x1="67964" y1="94839" x2="67964" y2="94839"/>
                        <a14:foregroundMark x1="62275" y1="86129" x2="62275" y2="86129"/>
                        <a14:foregroundMark x1="62275" y1="86129" x2="62275" y2="86129"/>
                        <a14:foregroundMark x1="68862" y1="78065" x2="68862" y2="78065"/>
                        <a14:foregroundMark x1="74551" y1="85161" x2="74551" y2="85161"/>
                        <a14:foregroundMark x1="64970" y1="81290" x2="64970" y2="812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556" y="2161691"/>
            <a:ext cx="3017166" cy="2731735"/>
          </a:xfrm>
          <a:prstGeom prst="rect">
            <a:avLst/>
          </a:prstGeom>
        </p:spPr>
      </p:pic>
      <p:cxnSp>
        <p:nvCxnSpPr>
          <p:cNvPr id="9" name="מחבר חץ ישר 8"/>
          <p:cNvCxnSpPr/>
          <p:nvPr/>
        </p:nvCxnSpPr>
        <p:spPr>
          <a:xfrm>
            <a:off x="3239146" y="3435147"/>
            <a:ext cx="1627322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מחבר חץ ישר 10"/>
          <p:cNvCxnSpPr/>
          <p:nvPr/>
        </p:nvCxnSpPr>
        <p:spPr>
          <a:xfrm>
            <a:off x="7343614" y="3308578"/>
            <a:ext cx="1627322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097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210160" y="366498"/>
            <a:ext cx="10515600" cy="1325563"/>
          </a:xfrm>
        </p:spPr>
        <p:txBody>
          <a:bodyPr/>
          <a:lstStyle/>
          <a:p>
            <a:r>
              <a:rPr lang="ar-SA" b="1" dirty="0" smtClean="0">
                <a:solidFill>
                  <a:schemeClr val="accent6">
                    <a:lumMod val="75000"/>
                  </a:schemeClr>
                </a:solidFill>
              </a:rPr>
              <a:t>مثلث </a:t>
            </a:r>
            <a:r>
              <a:rPr lang="ar-SA" b="1" dirty="0">
                <a:solidFill>
                  <a:schemeClr val="accent6">
                    <a:lumMod val="75000"/>
                  </a:schemeClr>
                </a:solidFill>
              </a:rPr>
              <a:t>باسكال</a:t>
            </a:r>
            <a:endParaRPr lang="he-IL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תמונה 5" descr="גזירת מסך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60" b="100000" l="0" r="100000">
                        <a14:foregroundMark x1="68263" y1="87789" x2="68263" y2="87789"/>
                        <a14:foregroundMark x1="71856" y1="81518" x2="71856" y2="81518"/>
                        <a14:foregroundMark x1="71856" y1="91419" x2="71856" y2="91419"/>
                        <a14:foregroundMark x1="66766" y1="87129" x2="66766" y2="87129"/>
                        <a14:foregroundMark x1="66766" y1="84488" x2="66766" y2="84488"/>
                        <a14:foregroundMark x1="66766" y1="82838" x2="66766" y2="82838"/>
                        <a14:foregroundMark x1="71856" y1="84488" x2="71856" y2="84488"/>
                        <a14:foregroundMark x1="72754" y1="84818" x2="72754" y2="84818"/>
                        <a14:foregroundMark x1="72754" y1="94389" x2="72754" y2="94389"/>
                        <a14:foregroundMark x1="65868" y1="92739" x2="65868" y2="92739"/>
                        <a14:foregroundMark x1="60180" y1="88779" x2="60180" y2="88779"/>
                        <a14:foregroundMark x1="60180" y1="88779" x2="60180" y2="88779"/>
                        <a14:foregroundMark x1="55389" y1="87789" x2="55389" y2="87789"/>
                        <a14:foregroundMark x1="55389" y1="87789" x2="55389" y2="87789"/>
                        <a14:foregroundMark x1="52695" y1="86469" x2="52695" y2="86469"/>
                        <a14:foregroundMark x1="52695" y1="86139" x2="52695" y2="86139"/>
                        <a14:foregroundMark x1="52695" y1="86139" x2="52695" y2="86139"/>
                        <a14:foregroundMark x1="52695" y1="85479" x2="52695" y2="85479"/>
                        <a14:foregroundMark x1="52695" y1="85479" x2="52695" y2="85479"/>
                        <a14:foregroundMark x1="50898" y1="85479" x2="50898" y2="85479"/>
                        <a14:foregroundMark x1="48204" y1="85479" x2="48204" y2="85479"/>
                        <a14:foregroundMark x1="27844" y1="89769" x2="27844" y2="89769"/>
                        <a14:foregroundMark x1="38323" y1="89769" x2="38323" y2="89769"/>
                        <a14:foregroundMark x1="29940" y1="84488" x2="29940" y2="84488"/>
                        <a14:foregroundMark x1="36228" y1="82838" x2="36228" y2="82838"/>
                        <a14:foregroundMark x1="21257" y1="88779" x2="21257" y2="88779"/>
                        <a14:foregroundMark x1="21257" y1="92079" x2="21257" y2="92079"/>
                        <a14:foregroundMark x1="30240" y1="86469" x2="30240" y2="86469"/>
                        <a14:foregroundMark x1="24850" y1="86469" x2="24850" y2="86469"/>
                        <a14:foregroundMark x1="30240" y1="79538" x2="30240" y2="79538"/>
                        <a14:foregroundMark x1="30240" y1="91419" x2="30240" y2="91419"/>
                        <a14:foregroundMark x1="33234" y1="91419" x2="33234" y2="91419"/>
                        <a14:foregroundMark x1="33234" y1="94719" x2="33234" y2="94719"/>
                        <a14:foregroundMark x1="33234" y1="94719" x2="33234" y2="94719"/>
                        <a14:foregroundMark x1="35928" y1="83828" x2="35928" y2="83828"/>
                        <a14:foregroundMark x1="38323" y1="86469" x2="38323" y2="86469"/>
                        <a14:foregroundMark x1="43413" y1="86469" x2="43413" y2="86469"/>
                        <a14:foregroundMark x1="44910" y1="89439" x2="44910" y2="89439"/>
                        <a14:foregroundMark x1="48204" y1="89439" x2="48204" y2="89439"/>
                        <a14:foregroundMark x1="52695" y1="89439" x2="52695" y2="89439"/>
                        <a14:foregroundMark x1="49701" y1="92739" x2="49701" y2="92739"/>
                        <a14:foregroundMark x1="53892" y1="94389" x2="53892" y2="94389"/>
                        <a14:foregroundMark x1="54192" y1="79538" x2="54192" y2="79538"/>
                        <a14:foregroundMark x1="47904" y1="77228" x2="47904" y2="77228"/>
                        <a14:foregroundMark x1="44311" y1="83168" x2="44311" y2="83168"/>
                        <a14:foregroundMark x1="46707" y1="81518" x2="46707" y2="81518"/>
                        <a14:foregroundMark x1="51198" y1="78218" x2="51198" y2="78218"/>
                        <a14:foregroundMark x1="57186" y1="82838" x2="57186" y2="82838"/>
                        <a14:foregroundMark x1="62874" y1="83828" x2="62874" y2="83828"/>
                        <a14:foregroundMark x1="74850" y1="86139" x2="74850" y2="86139"/>
                        <a14:foregroundMark x1="74850" y1="91419" x2="74850" y2="91419"/>
                        <a14:foregroundMark x1="65269" y1="91419" x2="65269" y2="91419"/>
                        <a14:foregroundMark x1="58383" y1="91419" x2="58383" y2="91419"/>
                        <a14:foregroundMark x1="57186" y1="93729" x2="57186" y2="93729"/>
                        <a14:foregroundMark x1="46407" y1="94389" x2="46407" y2="94389"/>
                        <a14:foregroundMark x1="42216" y1="92739" x2="42216" y2="92739"/>
                        <a14:foregroundMark x1="38922" y1="88779" x2="38922" y2="88779"/>
                        <a14:foregroundMark x1="28443" y1="82178" x2="28443" y2="82178"/>
                        <a14:foregroundMark x1="29341" y1="84488" x2="29341" y2="84488"/>
                        <a14:foregroundMark x1="32934" y1="96040" x2="32934" y2="96040"/>
                        <a14:foregroundMark x1="28443" y1="92079" x2="28443" y2="92079"/>
                        <a14:foregroundMark x1="28443" y1="92079" x2="28443" y2="92079"/>
                        <a14:foregroundMark x1="68263" y1="78218" x2="68263" y2="78218"/>
                        <a14:foregroundMark x1="74251" y1="79868" x2="74251" y2="79868"/>
                        <a14:foregroundMark x1="77246" y1="85479" x2="77246" y2="85479"/>
                        <a14:foregroundMark x1="78144" y1="90429" x2="78144" y2="90429"/>
                        <a14:foregroundMark x1="70659" y1="94719" x2="70659" y2="94719"/>
                        <a14:foregroundMark x1="67365" y1="93069" x2="67365" y2="93069"/>
                        <a14:foregroundMark x1="37425" y1="94719" x2="37425" y2="94719"/>
                        <a14:foregroundMark x1="25749" y1="94719" x2="25749" y2="94719"/>
                        <a14:foregroundMark x1="27844" y1="86139" x2="27844" y2="861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261" y="1235156"/>
            <a:ext cx="7098223" cy="476461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09472" y="4938793"/>
            <a:ext cx="867905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5400" b="1" dirty="0" smtClean="0"/>
              <a:t>4</a:t>
            </a:r>
            <a:endParaRPr lang="he-IL" sz="5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300419" y="4863885"/>
            <a:ext cx="867905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5400" b="1" dirty="0" smtClean="0"/>
              <a:t>6</a:t>
            </a:r>
            <a:endParaRPr lang="he-IL" sz="5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028263" y="4951708"/>
            <a:ext cx="867905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5400" b="1" dirty="0" smtClean="0"/>
              <a:t>4</a:t>
            </a:r>
            <a:endParaRPr lang="he-IL" sz="5400" b="1" dirty="0"/>
          </a:p>
        </p:txBody>
      </p:sp>
    </p:spTree>
    <p:extLst>
      <p:ext uri="{BB962C8B-B14F-4D97-AF65-F5344CB8AC3E}">
        <p14:creationId xmlns:p14="http://schemas.microsoft.com/office/powerpoint/2010/main" val="2196697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AEE4C-FC77-7240-95C8-7D53CBE80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/>
              <a:t>حلّ</a:t>
            </a:r>
            <a:endParaRPr lang="x-non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F7C45D-D894-C14C-88EF-52AE66F1F6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33322" y="5810250"/>
            <a:ext cx="2082800" cy="2095500"/>
          </a:xfrm>
          <a:prstGeom prst="rect">
            <a:avLst/>
          </a:prstGeom>
        </p:spPr>
      </p:pic>
      <p:pic>
        <p:nvPicPr>
          <p:cNvPr id="6" name="תמונה 5" descr="גזירת מסך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614" b="99825" l="0" r="100000">
                        <a14:foregroundMark x1="58058" y1="49825" x2="58058" y2="49825"/>
                        <a14:foregroundMark x1="53592" y1="52807" x2="53592" y2="52807"/>
                        <a14:foregroundMark x1="42330" y1="54386" x2="42330" y2="54386"/>
                        <a14:foregroundMark x1="32039" y1="55965" x2="32039" y2="55965"/>
                        <a14:foregroundMark x1="75728" y1="53333" x2="75728" y2="53333"/>
                        <a14:foregroundMark x1="68932" y1="44561" x2="68932" y2="44561"/>
                        <a14:foregroundMark x1="71650" y1="46140" x2="71650" y2="46140"/>
                        <a14:foregroundMark x1="60971" y1="46667" x2="60971" y2="46667"/>
                        <a14:foregroundMark x1="50097" y1="45263" x2="50097" y2="45263"/>
                        <a14:foregroundMark x1="38447" y1="46667" x2="38447" y2="46667"/>
                        <a14:foregroundMark x1="44272" y1="35088" x2="44272" y2="35088"/>
                        <a14:foregroundMark x1="56117" y1="35965" x2="56117" y2="35965"/>
                        <a14:foregroundMark x1="53786" y1="36316" x2="53786" y2="36316"/>
                        <a14:foregroundMark x1="65049" y1="36316" x2="65049" y2="36316"/>
                        <a14:foregroundMark x1="58641" y1="26667" x2="58641" y2="26667"/>
                        <a14:foregroundMark x1="49515" y1="26316" x2="49515" y2="26316"/>
                        <a14:foregroundMark x1="55340" y1="16316" x2="55340" y2="16316"/>
                        <a14:foregroundMark x1="27184" y1="65614" x2="27184" y2="65614"/>
                        <a14:foregroundMark x1="37864" y1="66140" x2="37864" y2="66140"/>
                        <a14:foregroundMark x1="49515" y1="64386" x2="49515" y2="64386"/>
                        <a14:foregroundMark x1="60388" y1="64211" x2="60388" y2="64211"/>
                        <a14:foregroundMark x1="68932" y1="62105" x2="68932" y2="62105"/>
                        <a14:foregroundMark x1="77087" y1="60175" x2="77087" y2="60175"/>
                        <a14:foregroundMark x1="86796" y1="72456" x2="86796" y2="72456"/>
                        <a14:foregroundMark x1="74951" y1="74561" x2="74951" y2="74561"/>
                        <a14:foregroundMark x1="64272" y1="74561" x2="64272" y2="74561"/>
                        <a14:foregroundMark x1="52816" y1="75965" x2="52816" y2="75965"/>
                        <a14:foregroundMark x1="42913" y1="75088" x2="42913" y2="75088"/>
                        <a14:foregroundMark x1="32233" y1="74035" x2="32233" y2="74035"/>
                        <a14:foregroundMark x1="22718" y1="74035" x2="22718" y2="74035"/>
                        <a14:foregroundMark x1="18058" y1="75088" x2="18058" y2="75088"/>
                        <a14:foregroundMark x1="13592" y1="82105" x2="13592" y2="82105"/>
                        <a14:foregroundMark x1="23689" y1="83158" x2="23689" y2="83158"/>
                        <a14:foregroundMark x1="36117" y1="83158" x2="36117" y2="83158"/>
                        <a14:foregroundMark x1="45631" y1="83860" x2="45631" y2="83860"/>
                        <a14:foregroundMark x1="57864" y1="83860" x2="57864" y2="83860"/>
                        <a14:foregroundMark x1="66019" y1="83860" x2="66019" y2="83860"/>
                        <a14:foregroundMark x1="78252" y1="83860" x2="78252" y2="83860"/>
                        <a14:foregroundMark x1="91456" y1="81754" x2="91456" y2="81754"/>
                        <a14:foregroundMark x1="96505" y1="97544" x2="96505" y2="97544"/>
                        <a14:foregroundMark x1="84466" y1="96491" x2="84466" y2="96491"/>
                        <a14:foregroundMark x1="73592" y1="95439" x2="73592" y2="95439"/>
                        <a14:foregroundMark x1="61553" y1="95439" x2="61553" y2="95439"/>
                        <a14:foregroundMark x1="52233" y1="95439" x2="52233" y2="95439"/>
                        <a14:foregroundMark x1="44466" y1="95088" x2="44466" y2="95088"/>
                        <a14:foregroundMark x1="30680" y1="94561" x2="30680" y2="94561"/>
                        <a14:foregroundMark x1="19417" y1="93684" x2="19417" y2="93684"/>
                        <a14:foregroundMark x1="8738" y1="93684" x2="8738" y2="936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312" y="712922"/>
            <a:ext cx="8667555" cy="5818053"/>
          </a:xfrm>
          <a:prstGeom prst="rect">
            <a:avLst/>
          </a:prstGeom>
        </p:spPr>
      </p:pic>
      <p:pic>
        <p:nvPicPr>
          <p:cNvPr id="9" name="תמונה 8" descr="גזירת מסך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83" y="1027906"/>
            <a:ext cx="1829415" cy="2924162"/>
          </a:xfrm>
          <a:prstGeom prst="rect">
            <a:avLst/>
          </a:prstGeom>
        </p:spPr>
      </p:pic>
      <p:pic>
        <p:nvPicPr>
          <p:cNvPr id="10" name="תמונה 9" descr="גזירת מסך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602" y="1998894"/>
            <a:ext cx="1896732" cy="3811356"/>
          </a:xfrm>
          <a:prstGeom prst="rect">
            <a:avLst/>
          </a:prstGeom>
        </p:spPr>
      </p:pic>
      <p:pic>
        <p:nvPicPr>
          <p:cNvPr id="11" name="2min_fin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140862"/>
            <a:ext cx="2262753" cy="1006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49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6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AEE4C-FC77-7240-95C8-7D53CBE80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/>
              <a:t>حلّ</a:t>
            </a:r>
            <a:endParaRPr lang="x-non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F7C45D-D894-C14C-88EF-52AE66F1F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3322" y="5810250"/>
            <a:ext cx="2082800" cy="2095500"/>
          </a:xfrm>
          <a:prstGeom prst="rect">
            <a:avLst/>
          </a:prstGeom>
        </p:spPr>
      </p:pic>
      <p:pic>
        <p:nvPicPr>
          <p:cNvPr id="9" name="תמונה 8" descr="גזירת מסך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83" y="1027906"/>
            <a:ext cx="1829415" cy="2924162"/>
          </a:xfrm>
          <a:prstGeom prst="rect">
            <a:avLst/>
          </a:prstGeom>
        </p:spPr>
      </p:pic>
      <p:pic>
        <p:nvPicPr>
          <p:cNvPr id="10" name="תמונה 9" descr="גזירת מסך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602" y="1998894"/>
            <a:ext cx="1896732" cy="3811356"/>
          </a:xfrm>
          <a:prstGeom prst="rect">
            <a:avLst/>
          </a:prstGeom>
        </p:spPr>
      </p:pic>
      <p:pic>
        <p:nvPicPr>
          <p:cNvPr id="4" name="תמונה 3" descr="גזירת מסך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702" b="100000" l="0" r="93309">
                        <a14:foregroundMark x1="52984" y1="26279" x2="52984" y2="26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917" y="-759417"/>
            <a:ext cx="8492456" cy="6974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0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 descr="גזירת מסך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437" r="100000">
                        <a14:foregroundMark x1="53493" y1="13080" x2="53493" y2="13080"/>
                        <a14:foregroundMark x1="49127" y1="23207" x2="49127" y2="23207"/>
                        <a14:foregroundMark x1="48908" y1="18354" x2="48908" y2="18354"/>
                        <a14:foregroundMark x1="61354" y1="17722" x2="61354" y2="17722"/>
                        <a14:foregroundMark x1="43231" y1="30169" x2="43231" y2="30169"/>
                        <a14:foregroundMark x1="54585" y1="30169" x2="54585" y2="30169"/>
                        <a14:foregroundMark x1="66157" y1="29747" x2="66157" y2="29747"/>
                        <a14:foregroundMark x1="36681" y1="42194" x2="36681" y2="42194"/>
                        <a14:foregroundMark x1="43886" y1="42194" x2="43886" y2="42194"/>
                        <a14:foregroundMark x1="55240" y1="33333" x2="55240" y2="33333"/>
                        <a14:foregroundMark x1="48035" y1="43460" x2="48035" y2="43460"/>
                        <a14:foregroundMark x1="61354" y1="42827" x2="61354" y2="42827"/>
                        <a14:foregroundMark x1="71616" y1="42616" x2="71616" y2="42616"/>
                        <a14:foregroundMark x1="32096" y1="55274" x2="32096" y2="55274"/>
                        <a14:foregroundMark x1="30131" y1="55274" x2="30131" y2="55274"/>
                        <a14:foregroundMark x1="55022" y1="54430" x2="55022" y2="54430"/>
                        <a14:foregroundMark x1="65721" y1="55063" x2="65721" y2="55063"/>
                        <a14:foregroundMark x1="80349" y1="54008" x2="80349" y2="54008"/>
                        <a14:foregroundMark x1="76638" y1="54008" x2="76638" y2="54008"/>
                        <a14:foregroundMark x1="84716" y1="67300" x2="84716" y2="67300"/>
                        <a14:foregroundMark x1="72052" y1="67722" x2="72052" y2="67722"/>
                        <a14:foregroundMark x1="61572" y1="68143" x2="61572" y2="68143"/>
                        <a14:foregroundMark x1="47817" y1="68354" x2="47817" y2="68354"/>
                        <a14:foregroundMark x1="35371" y1="69620" x2="35371" y2="69620"/>
                        <a14:foregroundMark x1="23799" y1="68987" x2="23799" y2="68987"/>
                        <a14:foregroundMark x1="17467" y1="78481" x2="17467" y2="78481"/>
                        <a14:foregroundMark x1="28603" y1="79114" x2="28603" y2="79114"/>
                        <a14:foregroundMark x1="40611" y1="80591" x2="40611" y2="80591"/>
                        <a14:foregroundMark x1="53275" y1="80380" x2="53275" y2="80380"/>
                        <a14:foregroundMark x1="65066" y1="79536" x2="65066" y2="79536"/>
                        <a14:foregroundMark x1="80786" y1="78692" x2="80786" y2="78692"/>
                        <a14:foregroundMark x1="87555" y1="78481" x2="87555" y2="78481"/>
                        <a14:foregroundMark x1="96288" y1="92827" x2="96288" y2="92827"/>
                        <a14:foregroundMark x1="85153" y1="93038" x2="85153" y2="93038"/>
                        <a14:foregroundMark x1="67031" y1="93671" x2="67031" y2="93671"/>
                        <a14:foregroundMark x1="57424" y1="93671" x2="57424" y2="93671"/>
                        <a14:foregroundMark x1="43013" y1="93249" x2="43013" y2="93249"/>
                        <a14:foregroundMark x1="35590" y1="93249" x2="35590" y2="93249"/>
                        <a14:foregroundMark x1="20306" y1="93249" x2="20306" y2="93249"/>
                        <a14:foregroundMark x1="10699" y1="93249" x2="10699" y2="932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83"/>
            <a:ext cx="6447295" cy="6673234"/>
          </a:xfrm>
          <a:prstGeom prst="rect">
            <a:avLst/>
          </a:prstGeom>
        </p:spPr>
      </p:pic>
      <p:sp>
        <p:nvSpPr>
          <p:cNvPr id="11" name="מלבן 10"/>
          <p:cNvSpPr/>
          <p:nvPr/>
        </p:nvSpPr>
        <p:spPr>
          <a:xfrm>
            <a:off x="6409106" y="416181"/>
            <a:ext cx="5676554" cy="8208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Low" rtl="1">
              <a:lnSpc>
                <a:spcPct val="200000"/>
              </a:lnSpc>
              <a:spcAft>
                <a:spcPts val="0"/>
              </a:spcAft>
              <a:tabLst>
                <a:tab pos="228600" algn="l"/>
              </a:tabLst>
            </a:pPr>
            <a:r>
              <a:rPr lang="ar-SA" sz="2800" b="1" smtClean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جدوا </a:t>
            </a:r>
            <a:r>
              <a:rPr lang="ar-SA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حاصل الجمع في كل سطر؟</a:t>
            </a:r>
            <a:endParaRPr lang="en-US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raditional Arabic" panose="02020603050405020304" pitchFamily="18" charset="-7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44523" y="204491"/>
            <a:ext cx="774915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 smtClean="0"/>
              <a:t>1</a:t>
            </a:r>
            <a:endParaRPr lang="he-IL" sz="36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704490" y="985158"/>
            <a:ext cx="774915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 smtClean="0"/>
              <a:t>2</a:t>
            </a:r>
            <a:endParaRPr lang="he-IL" sz="36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644523" y="1840768"/>
            <a:ext cx="774915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 smtClean="0"/>
              <a:t>4</a:t>
            </a:r>
            <a:endParaRPr lang="he-IL" sz="36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5634191" y="2755771"/>
            <a:ext cx="774915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 smtClean="0"/>
              <a:t>8</a:t>
            </a:r>
            <a:endParaRPr lang="he-IL" sz="36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5468877" y="3442979"/>
            <a:ext cx="774915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 smtClean="0"/>
              <a:t>16</a:t>
            </a:r>
            <a:endParaRPr lang="he-IL" sz="3600" b="1" dirty="0"/>
          </a:p>
        </p:txBody>
      </p:sp>
      <p:pic>
        <p:nvPicPr>
          <p:cNvPr id="19" name="2min_fin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140862"/>
            <a:ext cx="2262753" cy="1006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489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425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2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12" grpId="0"/>
      <p:bldP spid="13" grpId="0"/>
      <p:bldP spid="15" grpId="0"/>
      <p:bldP spid="16" grpId="0"/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 descr="גזירת מסך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437" r="100000">
                        <a14:foregroundMark x1="53493" y1="13080" x2="53493" y2="13080"/>
                        <a14:foregroundMark x1="49127" y1="23207" x2="49127" y2="23207"/>
                        <a14:foregroundMark x1="48908" y1="18354" x2="48908" y2="18354"/>
                        <a14:foregroundMark x1="61354" y1="17722" x2="61354" y2="17722"/>
                        <a14:foregroundMark x1="43231" y1="30169" x2="43231" y2="30169"/>
                        <a14:foregroundMark x1="54585" y1="30169" x2="54585" y2="30169"/>
                        <a14:foregroundMark x1="66157" y1="29747" x2="66157" y2="29747"/>
                        <a14:foregroundMark x1="36681" y1="42194" x2="36681" y2="42194"/>
                        <a14:foregroundMark x1="43886" y1="42194" x2="43886" y2="42194"/>
                        <a14:foregroundMark x1="55240" y1="33333" x2="55240" y2="33333"/>
                        <a14:foregroundMark x1="48035" y1="43460" x2="48035" y2="43460"/>
                        <a14:foregroundMark x1="61354" y1="42827" x2="61354" y2="42827"/>
                        <a14:foregroundMark x1="71616" y1="42616" x2="71616" y2="42616"/>
                        <a14:foregroundMark x1="32096" y1="55274" x2="32096" y2="55274"/>
                        <a14:foregroundMark x1="30131" y1="55274" x2="30131" y2="55274"/>
                        <a14:foregroundMark x1="55022" y1="54430" x2="55022" y2="54430"/>
                        <a14:foregroundMark x1="65721" y1="55063" x2="65721" y2="55063"/>
                        <a14:foregroundMark x1="80349" y1="54008" x2="80349" y2="54008"/>
                        <a14:foregroundMark x1="76638" y1="54008" x2="76638" y2="54008"/>
                        <a14:foregroundMark x1="84716" y1="67300" x2="84716" y2="67300"/>
                        <a14:foregroundMark x1="72052" y1="67722" x2="72052" y2="67722"/>
                        <a14:foregroundMark x1="61572" y1="68143" x2="61572" y2="68143"/>
                        <a14:foregroundMark x1="47817" y1="68354" x2="47817" y2="68354"/>
                        <a14:foregroundMark x1="35371" y1="69620" x2="35371" y2="69620"/>
                        <a14:foregroundMark x1="23799" y1="68987" x2="23799" y2="68987"/>
                        <a14:foregroundMark x1="17467" y1="78481" x2="17467" y2="78481"/>
                        <a14:foregroundMark x1="28603" y1="79114" x2="28603" y2="79114"/>
                        <a14:foregroundMark x1="40611" y1="80591" x2="40611" y2="80591"/>
                        <a14:foregroundMark x1="53275" y1="80380" x2="53275" y2="80380"/>
                        <a14:foregroundMark x1="65066" y1="79536" x2="65066" y2="79536"/>
                        <a14:foregroundMark x1="80786" y1="78692" x2="80786" y2="78692"/>
                        <a14:foregroundMark x1="87555" y1="78481" x2="87555" y2="78481"/>
                        <a14:foregroundMark x1="96288" y1="92827" x2="96288" y2="92827"/>
                        <a14:foregroundMark x1="85153" y1="93038" x2="85153" y2="93038"/>
                        <a14:foregroundMark x1="67031" y1="93671" x2="67031" y2="93671"/>
                        <a14:foregroundMark x1="57424" y1="93671" x2="57424" y2="93671"/>
                        <a14:foregroundMark x1="43013" y1="93249" x2="43013" y2="93249"/>
                        <a14:foregroundMark x1="35590" y1="93249" x2="35590" y2="93249"/>
                        <a14:foregroundMark x1="20306" y1="93249" x2="20306" y2="93249"/>
                        <a14:foregroundMark x1="10699" y1="93249" x2="10699" y2="932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5873"/>
            <a:ext cx="2851234" cy="521174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282625" y="2619335"/>
            <a:ext cx="5625885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 smtClean="0">
                <a:solidFill>
                  <a:schemeClr val="accent6">
                    <a:lumMod val="75000"/>
                  </a:schemeClr>
                </a:solidFill>
              </a:rPr>
              <a:t>مجموع كل سطر أكبر مرتين من السطر الذي قبله</a:t>
            </a:r>
            <a:endParaRPr lang="he-IL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aphicFrame>
        <p:nvGraphicFramePr>
          <p:cNvPr id="3" name="טבלה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8673838"/>
              </p:ext>
            </p:extLst>
          </p:nvPr>
        </p:nvGraphicFramePr>
        <p:xfrm>
          <a:off x="2851235" y="298561"/>
          <a:ext cx="3059812" cy="4939304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233592">
                  <a:extLst>
                    <a:ext uri="{9D8B030D-6E8A-4147-A177-3AD203B41FA5}">
                      <a16:colId xmlns:a16="http://schemas.microsoft.com/office/drawing/2014/main" val="673405970"/>
                    </a:ext>
                  </a:extLst>
                </a:gridCol>
                <a:gridCol w="1826220">
                  <a:extLst>
                    <a:ext uri="{9D8B030D-6E8A-4147-A177-3AD203B41FA5}">
                      <a16:colId xmlns:a16="http://schemas.microsoft.com/office/drawing/2014/main" val="3310519289"/>
                    </a:ext>
                  </a:extLst>
                </a:gridCol>
              </a:tblGrid>
              <a:tr h="617413"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1" dirty="0" smtClean="0"/>
                        <a:t>المجموع</a:t>
                      </a:r>
                      <a:r>
                        <a:rPr lang="ar-SA" sz="2800" b="1" baseline="0" dirty="0" smtClean="0"/>
                        <a:t> </a:t>
                      </a:r>
                      <a:endParaRPr lang="he-IL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1" dirty="0" smtClean="0"/>
                        <a:t>السطر</a:t>
                      </a:r>
                      <a:r>
                        <a:rPr lang="ar-SA" sz="2800" b="1" baseline="0" dirty="0" smtClean="0"/>
                        <a:t> الاول</a:t>
                      </a:r>
                      <a:endParaRPr lang="he-IL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2368983"/>
                  </a:ext>
                </a:extLst>
              </a:tr>
              <a:tr h="617413"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1" dirty="0" smtClean="0"/>
                        <a:t>1</a:t>
                      </a:r>
                      <a:endParaRPr lang="he-IL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1" dirty="0" smtClean="0"/>
                        <a:t>الأول</a:t>
                      </a:r>
                      <a:endParaRPr lang="he-IL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6530163"/>
                  </a:ext>
                </a:extLst>
              </a:tr>
              <a:tr h="617413"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1" dirty="0" smtClean="0"/>
                        <a:t>2</a:t>
                      </a:r>
                      <a:endParaRPr lang="he-IL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1" dirty="0" smtClean="0"/>
                        <a:t>الثني</a:t>
                      </a:r>
                      <a:endParaRPr lang="he-IL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6719856"/>
                  </a:ext>
                </a:extLst>
              </a:tr>
              <a:tr h="617413"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1" dirty="0" smtClean="0"/>
                        <a:t>4</a:t>
                      </a:r>
                      <a:endParaRPr lang="he-IL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1" dirty="0" smtClean="0"/>
                        <a:t>الثالث</a:t>
                      </a:r>
                      <a:endParaRPr lang="he-IL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4077611"/>
                  </a:ext>
                </a:extLst>
              </a:tr>
              <a:tr h="617413"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1" dirty="0" smtClean="0"/>
                        <a:t>8</a:t>
                      </a:r>
                      <a:endParaRPr lang="he-IL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1" dirty="0" smtClean="0"/>
                        <a:t>الرابع</a:t>
                      </a:r>
                      <a:endParaRPr lang="he-IL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026102"/>
                  </a:ext>
                </a:extLst>
              </a:tr>
              <a:tr h="617413"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1" dirty="0" smtClean="0"/>
                        <a:t>16</a:t>
                      </a:r>
                      <a:endParaRPr lang="he-IL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1" dirty="0" smtClean="0"/>
                        <a:t>الخامس</a:t>
                      </a:r>
                      <a:endParaRPr lang="he-IL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1403491"/>
                  </a:ext>
                </a:extLst>
              </a:tr>
              <a:tr h="617413">
                <a:tc>
                  <a:txBody>
                    <a:bodyPr/>
                    <a:lstStyle/>
                    <a:p>
                      <a:pPr algn="ctr" rtl="1"/>
                      <a:endParaRPr lang="he-IL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1" dirty="0" smtClean="0"/>
                        <a:t>السادس</a:t>
                      </a:r>
                      <a:endParaRPr lang="he-IL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8718197"/>
                  </a:ext>
                </a:extLst>
              </a:tr>
              <a:tr h="617413">
                <a:tc>
                  <a:txBody>
                    <a:bodyPr/>
                    <a:lstStyle/>
                    <a:p>
                      <a:pPr algn="ctr" rtl="1"/>
                      <a:endParaRPr lang="he-IL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1" dirty="0" smtClean="0"/>
                        <a:t>السابع</a:t>
                      </a:r>
                      <a:endParaRPr lang="he-IL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4326159"/>
                  </a:ext>
                </a:extLst>
              </a:tr>
            </a:tbl>
          </a:graphicData>
        </a:graphic>
      </p:graphicFrame>
      <p:sp>
        <p:nvSpPr>
          <p:cNvPr id="4" name="מלבן 3"/>
          <p:cNvSpPr/>
          <p:nvPr/>
        </p:nvSpPr>
        <p:spPr>
          <a:xfrm>
            <a:off x="6114135" y="1005388"/>
            <a:ext cx="5913799" cy="10284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Low" rtl="1">
              <a:lnSpc>
                <a:spcPct val="200000"/>
              </a:lnSpc>
              <a:spcAft>
                <a:spcPts val="0"/>
              </a:spcAft>
              <a:tabLst>
                <a:tab pos="228600" algn="l"/>
              </a:tabLst>
            </a:pPr>
            <a:r>
              <a:rPr lang="ar-SA" sz="3600" b="1" dirty="0" smtClean="0"/>
              <a:t>تمعنوا</a:t>
            </a:r>
            <a:r>
              <a:rPr lang="ar-SA" sz="3200" b="1" dirty="0" smtClean="0"/>
              <a:t> في حواصل الجمع هل وجدتم علاقة؟</a:t>
            </a:r>
            <a:endParaRPr lang="en-US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raditional Arabic" panose="02020603050405020304" pitchFamily="18" charset="-78"/>
            </a:endParaRPr>
          </a:p>
        </p:txBody>
      </p:sp>
      <p:pic>
        <p:nvPicPr>
          <p:cNvPr id="7" name="1min_fin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3782" y="261052"/>
            <a:ext cx="2254618" cy="804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840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19642" y="3673435"/>
            <a:ext cx="5625885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accent6">
                    <a:lumMod val="75000"/>
                  </a:schemeClr>
                </a:solidFill>
              </a:rPr>
              <a:t>16 + 16 = 32</a:t>
            </a:r>
            <a:endParaRPr lang="he-IL" sz="4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מלבן 3"/>
          <p:cNvSpPr/>
          <p:nvPr/>
        </p:nvSpPr>
        <p:spPr>
          <a:xfrm>
            <a:off x="7100178" y="424628"/>
            <a:ext cx="5198860" cy="6126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Low" rtl="1">
              <a:lnSpc>
                <a:spcPct val="200000"/>
              </a:lnSpc>
              <a:spcAft>
                <a:spcPts val="0"/>
              </a:spcAft>
              <a:tabLst>
                <a:tab pos="228600" algn="l"/>
              </a:tabLst>
            </a:pPr>
            <a:r>
              <a:rPr lang="ar-SA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حاصل الجمع في السطر الخامس  هو  16،</a:t>
            </a:r>
            <a:endParaRPr lang="en-US" sz="1400" b="1" dirty="0">
              <a:solidFill>
                <a:schemeClr val="accent6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raditional Arabic" panose="02020603050405020304" pitchFamily="18" charset="-78"/>
            </a:endParaRPr>
          </a:p>
        </p:txBody>
      </p:sp>
      <p:sp>
        <p:nvSpPr>
          <p:cNvPr id="5" name="מלבן 4"/>
          <p:cNvSpPr/>
          <p:nvPr/>
        </p:nvSpPr>
        <p:spPr>
          <a:xfrm>
            <a:off x="5950023" y="1158523"/>
            <a:ext cx="5902578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Low" rtl="1">
              <a:lnSpc>
                <a:spcPct val="200000"/>
              </a:lnSpc>
              <a:spcAft>
                <a:spcPts val="0"/>
              </a:spcAft>
            </a:pPr>
            <a:r>
              <a:rPr lang="ar-SA" sz="2800" dirty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دون أن تسجل الأعداد، </a:t>
            </a:r>
            <a:endParaRPr lang="ar-SA" sz="2800" dirty="0" smtClean="0">
              <a:latin typeface="Times New Roman" panose="02020603050405020304" pitchFamily="18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pPr algn="justLow" rtl="1">
              <a:lnSpc>
                <a:spcPct val="200000"/>
              </a:lnSpc>
              <a:spcAft>
                <a:spcPts val="0"/>
              </a:spcAft>
            </a:pPr>
            <a:r>
              <a:rPr lang="ar-SA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جد </a:t>
            </a:r>
            <a:r>
              <a:rPr lang="ar-SA" sz="2800" dirty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حاصل الجمع في السطر </a:t>
            </a:r>
            <a:r>
              <a:rPr lang="ar-SA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السادس:.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raditional Arabic" panose="02020603050405020304" pitchFamily="18" charset="-78"/>
            </a:endParaRPr>
          </a:p>
        </p:txBody>
      </p:sp>
      <p:graphicFrame>
        <p:nvGraphicFramePr>
          <p:cNvPr id="14" name="טבלה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3889635"/>
              </p:ext>
            </p:extLst>
          </p:nvPr>
        </p:nvGraphicFramePr>
        <p:xfrm>
          <a:off x="362035" y="1444011"/>
          <a:ext cx="3059812" cy="4939304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233592">
                  <a:extLst>
                    <a:ext uri="{9D8B030D-6E8A-4147-A177-3AD203B41FA5}">
                      <a16:colId xmlns:a16="http://schemas.microsoft.com/office/drawing/2014/main" val="673405970"/>
                    </a:ext>
                  </a:extLst>
                </a:gridCol>
                <a:gridCol w="1826220">
                  <a:extLst>
                    <a:ext uri="{9D8B030D-6E8A-4147-A177-3AD203B41FA5}">
                      <a16:colId xmlns:a16="http://schemas.microsoft.com/office/drawing/2014/main" val="3310519289"/>
                    </a:ext>
                  </a:extLst>
                </a:gridCol>
              </a:tblGrid>
              <a:tr h="617413"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1" dirty="0" smtClean="0"/>
                        <a:t>المجموع</a:t>
                      </a:r>
                      <a:r>
                        <a:rPr lang="ar-SA" sz="2800" b="1" baseline="0" dirty="0" smtClean="0"/>
                        <a:t> </a:t>
                      </a:r>
                      <a:endParaRPr lang="he-IL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1" dirty="0" smtClean="0"/>
                        <a:t>السطر</a:t>
                      </a:r>
                      <a:r>
                        <a:rPr lang="ar-SA" sz="2800" b="1" baseline="0" dirty="0" smtClean="0"/>
                        <a:t> الاول</a:t>
                      </a:r>
                      <a:endParaRPr lang="he-IL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2368983"/>
                  </a:ext>
                </a:extLst>
              </a:tr>
              <a:tr h="617413"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1" dirty="0" smtClean="0"/>
                        <a:t>1</a:t>
                      </a:r>
                      <a:endParaRPr lang="he-IL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1" dirty="0" smtClean="0"/>
                        <a:t>الأول</a:t>
                      </a:r>
                      <a:endParaRPr lang="he-IL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6530163"/>
                  </a:ext>
                </a:extLst>
              </a:tr>
              <a:tr h="617413"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1" dirty="0" smtClean="0"/>
                        <a:t>2</a:t>
                      </a:r>
                      <a:endParaRPr lang="he-IL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1" dirty="0" smtClean="0"/>
                        <a:t>الثني</a:t>
                      </a:r>
                      <a:endParaRPr lang="he-IL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6719856"/>
                  </a:ext>
                </a:extLst>
              </a:tr>
              <a:tr h="617413"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1" dirty="0" smtClean="0"/>
                        <a:t>4</a:t>
                      </a:r>
                      <a:endParaRPr lang="he-IL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1" dirty="0" smtClean="0"/>
                        <a:t>الثالث</a:t>
                      </a:r>
                      <a:endParaRPr lang="he-IL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4077611"/>
                  </a:ext>
                </a:extLst>
              </a:tr>
              <a:tr h="617413"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1" dirty="0" smtClean="0"/>
                        <a:t>8</a:t>
                      </a:r>
                      <a:endParaRPr lang="he-IL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1" dirty="0" smtClean="0"/>
                        <a:t>الرابع</a:t>
                      </a:r>
                      <a:endParaRPr lang="he-IL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026102"/>
                  </a:ext>
                </a:extLst>
              </a:tr>
              <a:tr h="617413"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1" dirty="0" smtClean="0"/>
                        <a:t>16</a:t>
                      </a:r>
                      <a:endParaRPr lang="he-IL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1" dirty="0" smtClean="0"/>
                        <a:t>الخامس</a:t>
                      </a:r>
                      <a:endParaRPr lang="he-IL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1403491"/>
                  </a:ext>
                </a:extLst>
              </a:tr>
              <a:tr h="617413">
                <a:tc>
                  <a:txBody>
                    <a:bodyPr/>
                    <a:lstStyle/>
                    <a:p>
                      <a:pPr algn="ctr" rtl="1"/>
                      <a:endParaRPr lang="he-IL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1" dirty="0" smtClean="0"/>
                        <a:t>السادس</a:t>
                      </a:r>
                      <a:endParaRPr lang="he-IL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8718197"/>
                  </a:ext>
                </a:extLst>
              </a:tr>
              <a:tr h="617413">
                <a:tc>
                  <a:txBody>
                    <a:bodyPr/>
                    <a:lstStyle/>
                    <a:p>
                      <a:pPr algn="ctr" rtl="1"/>
                      <a:endParaRPr lang="he-IL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1" dirty="0" smtClean="0"/>
                        <a:t>السابع</a:t>
                      </a:r>
                      <a:endParaRPr lang="he-IL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4326159"/>
                  </a:ext>
                </a:extLst>
              </a:tr>
            </a:tbl>
          </a:graphicData>
        </a:graphic>
      </p:graphicFrame>
      <p:pic>
        <p:nvPicPr>
          <p:cNvPr id="19" name="1min_fin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3782" y="261052"/>
            <a:ext cx="2254618" cy="804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70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8248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מלבן 6"/>
          <p:cNvSpPr/>
          <p:nvPr/>
        </p:nvSpPr>
        <p:spPr>
          <a:xfrm>
            <a:off x="5714281" y="713728"/>
            <a:ext cx="6096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Low" rtl="1">
              <a:lnSpc>
                <a:spcPct val="200000"/>
              </a:lnSpc>
              <a:spcAft>
                <a:spcPts val="0"/>
              </a:spcAft>
            </a:pPr>
            <a:r>
              <a:rPr lang="ar-SA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دون أن تسجل الأعداد، </a:t>
            </a:r>
            <a:endParaRPr lang="ar-SA" sz="2400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pPr algn="justLow" rtl="1">
              <a:lnSpc>
                <a:spcPct val="200000"/>
              </a:lnSpc>
              <a:spcAft>
                <a:spcPts val="0"/>
              </a:spcAft>
            </a:pPr>
            <a:r>
              <a:rPr lang="ar-SA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جدوا </a:t>
            </a:r>
            <a:r>
              <a:rPr lang="ar-SA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حاصل الجمع في السطر </a:t>
            </a:r>
            <a:endParaRPr lang="ar-SA" sz="2400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pPr algn="justLow" rtl="1">
              <a:lnSpc>
                <a:spcPct val="200000"/>
              </a:lnSpc>
              <a:spcAft>
                <a:spcPts val="0"/>
              </a:spcAft>
            </a:pPr>
            <a:r>
              <a:rPr lang="ar-SA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السابع</a:t>
            </a:r>
            <a:r>
              <a:rPr lang="ar-SA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.</a:t>
            </a:r>
            <a:endParaRPr lang="en-US" sz="1600" b="1" dirty="0">
              <a:latin typeface="Times New Roman" panose="02020603050405020304" pitchFamily="18" charset="0"/>
              <a:ea typeface="Times New Roman" panose="02020603050405020304" pitchFamily="18" charset="0"/>
              <a:cs typeface="Traditional Arabic" panose="02020603050405020304" pitchFamily="18" charset="-78"/>
            </a:endParaRPr>
          </a:p>
          <a:p>
            <a:pPr algn="justLow" rtl="1">
              <a:lnSpc>
                <a:spcPct val="200000"/>
              </a:lnSpc>
              <a:spcAft>
                <a:spcPts val="0"/>
              </a:spcAft>
            </a:pPr>
            <a:r>
              <a:rPr lang="ar-SA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سجلوا </a:t>
            </a:r>
            <a:r>
              <a:rPr lang="ar-SA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الأعداد وافحص. </a:t>
            </a:r>
            <a:endParaRPr lang="en-US" sz="1600" b="1" dirty="0">
              <a:latin typeface="Times New Roman" panose="02020603050405020304" pitchFamily="18" charset="0"/>
              <a:ea typeface="Times New Roman" panose="02020603050405020304" pitchFamily="18" charset="0"/>
              <a:cs typeface="Traditional Arabic" panose="02020603050405020304" pitchFamily="18" charset="-78"/>
            </a:endParaRPr>
          </a:p>
          <a:p>
            <a:pPr algn="justLow" rtl="1">
              <a:lnSpc>
                <a:spcPct val="200000"/>
              </a:lnSpc>
              <a:spcAft>
                <a:spcPts val="0"/>
              </a:spcAft>
            </a:pPr>
            <a:r>
              <a:rPr lang="ar-SA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 </a:t>
            </a:r>
            <a:endParaRPr lang="en-US" sz="1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raditional Arabic" panose="02020603050405020304" pitchFamily="18" charset="-78"/>
            </a:endParaRPr>
          </a:p>
        </p:txBody>
      </p:sp>
      <p:graphicFrame>
        <p:nvGraphicFramePr>
          <p:cNvPr id="8" name="טבלה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5605408"/>
              </p:ext>
            </p:extLst>
          </p:nvPr>
        </p:nvGraphicFramePr>
        <p:xfrm>
          <a:off x="444019" y="1163900"/>
          <a:ext cx="3059812" cy="5022931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233592">
                  <a:extLst>
                    <a:ext uri="{9D8B030D-6E8A-4147-A177-3AD203B41FA5}">
                      <a16:colId xmlns:a16="http://schemas.microsoft.com/office/drawing/2014/main" val="673405970"/>
                    </a:ext>
                  </a:extLst>
                </a:gridCol>
                <a:gridCol w="1826220">
                  <a:extLst>
                    <a:ext uri="{9D8B030D-6E8A-4147-A177-3AD203B41FA5}">
                      <a16:colId xmlns:a16="http://schemas.microsoft.com/office/drawing/2014/main" val="3310519289"/>
                    </a:ext>
                  </a:extLst>
                </a:gridCol>
              </a:tblGrid>
              <a:tr h="617413"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1" dirty="0" smtClean="0"/>
                        <a:t>المجموع</a:t>
                      </a:r>
                      <a:r>
                        <a:rPr lang="ar-SA" sz="2800" b="1" baseline="0" dirty="0" smtClean="0"/>
                        <a:t> </a:t>
                      </a:r>
                      <a:endParaRPr lang="he-IL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1" dirty="0" smtClean="0"/>
                        <a:t>السطر</a:t>
                      </a:r>
                      <a:r>
                        <a:rPr lang="ar-SA" sz="2800" b="1" baseline="0" dirty="0" smtClean="0"/>
                        <a:t> الاول</a:t>
                      </a:r>
                      <a:endParaRPr lang="he-IL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2368983"/>
                  </a:ext>
                </a:extLst>
              </a:tr>
              <a:tr h="617413"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1" dirty="0" smtClean="0"/>
                        <a:t>1</a:t>
                      </a:r>
                      <a:endParaRPr lang="he-IL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1" dirty="0" smtClean="0"/>
                        <a:t>الأول</a:t>
                      </a:r>
                      <a:endParaRPr lang="he-IL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6530163"/>
                  </a:ext>
                </a:extLst>
              </a:tr>
              <a:tr h="617413"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1" dirty="0" smtClean="0"/>
                        <a:t>2</a:t>
                      </a:r>
                      <a:endParaRPr lang="he-IL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1" dirty="0" smtClean="0"/>
                        <a:t>الثني</a:t>
                      </a:r>
                      <a:endParaRPr lang="he-IL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6719856"/>
                  </a:ext>
                </a:extLst>
              </a:tr>
              <a:tr h="617413"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1" dirty="0" smtClean="0"/>
                        <a:t>4</a:t>
                      </a:r>
                      <a:endParaRPr lang="he-IL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1" dirty="0" smtClean="0"/>
                        <a:t>الثالث</a:t>
                      </a:r>
                      <a:endParaRPr lang="he-IL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4077611"/>
                  </a:ext>
                </a:extLst>
              </a:tr>
              <a:tr h="617413"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1" dirty="0" smtClean="0"/>
                        <a:t>8</a:t>
                      </a:r>
                      <a:endParaRPr lang="he-IL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1" dirty="0" smtClean="0"/>
                        <a:t>الرابع</a:t>
                      </a:r>
                      <a:endParaRPr lang="he-IL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026102"/>
                  </a:ext>
                </a:extLst>
              </a:tr>
              <a:tr h="617413"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1" dirty="0" smtClean="0"/>
                        <a:t>16</a:t>
                      </a:r>
                      <a:endParaRPr lang="he-IL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1" dirty="0" smtClean="0"/>
                        <a:t>الخامس</a:t>
                      </a:r>
                      <a:endParaRPr lang="he-IL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1403491"/>
                  </a:ext>
                </a:extLst>
              </a:tr>
              <a:tr h="617413">
                <a:tc>
                  <a:txBody>
                    <a:bodyPr/>
                    <a:lstStyle/>
                    <a:p>
                      <a:pPr algn="ctr" rtl="1"/>
                      <a:r>
                        <a:rPr lang="en-US" sz="40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32</a:t>
                      </a:r>
                      <a:endParaRPr lang="he-IL" sz="40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1" dirty="0" smtClean="0"/>
                        <a:t>السادس</a:t>
                      </a:r>
                      <a:endParaRPr lang="he-IL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8718197"/>
                  </a:ext>
                </a:extLst>
              </a:tr>
              <a:tr h="617413">
                <a:tc>
                  <a:txBody>
                    <a:bodyPr/>
                    <a:lstStyle/>
                    <a:p>
                      <a:pPr algn="ctr" rtl="1"/>
                      <a:endParaRPr lang="he-IL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1" dirty="0" smtClean="0"/>
                        <a:t>السابع</a:t>
                      </a:r>
                      <a:endParaRPr lang="he-IL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4326159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438204" y="4249178"/>
            <a:ext cx="5625885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accent6">
                    <a:lumMod val="75000"/>
                  </a:schemeClr>
                </a:solidFill>
              </a:rPr>
              <a:t>32 + 32 = 64</a:t>
            </a:r>
            <a:endParaRPr lang="he-IL" sz="4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סוגר מרובע שמאלי 9"/>
          <p:cNvSpPr/>
          <p:nvPr/>
        </p:nvSpPr>
        <p:spPr>
          <a:xfrm rot="16200000">
            <a:off x="8565249" y="4591048"/>
            <a:ext cx="495300" cy="1130301"/>
          </a:xfrm>
          <a:prstGeom prst="leftBracket">
            <a:avLst>
              <a:gd name="adj" fmla="val 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סוגר מרובע שמאלי 10"/>
          <p:cNvSpPr/>
          <p:nvPr/>
        </p:nvSpPr>
        <p:spPr>
          <a:xfrm rot="16200000">
            <a:off x="8316915" y="4519964"/>
            <a:ext cx="495300" cy="1130301"/>
          </a:xfrm>
          <a:prstGeom prst="leftBracket">
            <a:avLst>
              <a:gd name="adj" fmla="val 0"/>
            </a:avLst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2" name="1min_fin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3782" y="261052"/>
            <a:ext cx="2254618" cy="804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35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9" grpId="0"/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334307E-0275-6B47-A11B-F281A1993B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3453" y="6236983"/>
            <a:ext cx="1303258" cy="1279776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68CDB7D-7B3E-EF45-982F-5AD116333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/>
              <a:t>ماذا يجب أن نحضّر للحصّة؟ </a:t>
            </a:r>
            <a:endParaRPr lang="x-none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3C28D9B-BA5F-F04F-8240-A12D837047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623611">
            <a:off x="8976419" y="4575977"/>
            <a:ext cx="1280055" cy="1700579"/>
          </a:xfrm>
          <a:prstGeom prst="rect">
            <a:avLst/>
          </a:prstGeom>
        </p:spPr>
      </p:pic>
      <p:pic>
        <p:nvPicPr>
          <p:cNvPr id="8" name="Picture 3" descr="https://lh5.googleusercontent.com/7xQchnRuOUJbyFAyyHdllavqvQUFOSCV7l5Kzy1Rmeboi9xefgg8yDF0ng5ESkxi3tC9_i9ER1BmBYOOTMhmhaxTzBz8ILJQxn_c__0Qg9cKcVB64VGmWAAtIhTRT7NF">
            <a:extLst>
              <a:ext uri="{FF2B5EF4-FFF2-40B4-BE49-F238E27FC236}">
                <a16:creationId xmlns:a16="http://schemas.microsoft.com/office/drawing/2014/main" id="{A4B69755-66B7-4BD3-B22A-3EF8B5DE8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765" y="2903915"/>
            <a:ext cx="937882" cy="1454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s://lh4.googleusercontent.com/iGTl96Eygo7-oid1H3ZWWYhb5HWAynyOs2KLWGGMeuEgHeu4cFLof2g-jYLOscV4q-879K-lfjkP4Swnmj_UGZsWTDspF4AbUz1XGd30Tf1KKpiEXhvx6NLF17Q1F5VY">
            <a:extLst>
              <a:ext uri="{FF2B5EF4-FFF2-40B4-BE49-F238E27FC236}">
                <a16:creationId xmlns:a16="http://schemas.microsoft.com/office/drawing/2014/main" id="{FBFC260D-BF96-439A-8693-6B40C73C2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948299" y="3319920"/>
            <a:ext cx="1430324" cy="598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30sec_fin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4320" y="0"/>
            <a:ext cx="1658318" cy="591467"/>
          </a:xfrm>
          <a:prstGeom prst="rect">
            <a:avLst/>
          </a:prstGeom>
        </p:spPr>
      </p:pic>
      <p:pic>
        <p:nvPicPr>
          <p:cNvPr id="12" name="תמונה 11" descr="גזירת מסך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39" b="100000" l="0" r="995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386" y="2055813"/>
            <a:ext cx="1310504" cy="1456765"/>
          </a:xfrm>
          <a:prstGeom prst="rect">
            <a:avLst/>
          </a:prstGeom>
        </p:spPr>
      </p:pic>
      <p:pic>
        <p:nvPicPr>
          <p:cNvPr id="3" name="תמונה 2" descr="גזירת מסך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89296" l="727" r="100000">
                        <a14:foregroundMark x1="75515" y1="79718" x2="75515" y2="797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94" y="3836411"/>
            <a:ext cx="2425279" cy="1293528"/>
          </a:xfrm>
          <a:prstGeom prst="rect">
            <a:avLst/>
          </a:prstGeom>
        </p:spPr>
      </p:pic>
      <p:pic>
        <p:nvPicPr>
          <p:cNvPr id="13" name="Picture 4" descr="lovepik_400493433 גרפיקה_תמונה חינם ציור עיפרון של סרגל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7907" b="90000" l="5581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588" y="2233942"/>
            <a:ext cx="3037352" cy="303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636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8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מלבן 6"/>
          <p:cNvSpPr/>
          <p:nvPr/>
        </p:nvSpPr>
        <p:spPr>
          <a:xfrm>
            <a:off x="2721572" y="-446178"/>
            <a:ext cx="6096000" cy="102893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Low" rtl="1">
              <a:lnSpc>
                <a:spcPct val="200000"/>
              </a:lnSpc>
              <a:spcAft>
                <a:spcPts val="0"/>
              </a:spcAft>
            </a:pPr>
            <a:r>
              <a:rPr lang="ar-SA" sz="3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نرتب افكارنا لنتأكد من الحل:</a:t>
            </a:r>
            <a:endParaRPr lang="en-US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raditional Arabic" panose="02020603050405020304" pitchFamily="18" charset="-78"/>
            </a:endParaRPr>
          </a:p>
        </p:txBody>
      </p:sp>
      <p:pic>
        <p:nvPicPr>
          <p:cNvPr id="3" name="תמונה 2" descr="גזירת מסך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66" b="99791" l="0" r="96266">
                        <a14:foregroundMark x1="51245" y1="14017" x2="51245" y2="14017"/>
                        <a14:foregroundMark x1="56017" y1="24268" x2="56017" y2="24268"/>
                        <a14:foregroundMark x1="44606" y1="25941" x2="44606" y2="25941"/>
                        <a14:foregroundMark x1="40041" y1="38494" x2="40041" y2="38494"/>
                        <a14:foregroundMark x1="51867" y1="37657" x2="51867" y2="37657"/>
                        <a14:foregroundMark x1="62863" y1="36402" x2="62863" y2="36402"/>
                        <a14:foregroundMark x1="68465" y1="49163" x2="68465" y2="49163"/>
                        <a14:foregroundMark x1="55187" y1="49791" x2="55187" y2="49791"/>
                        <a14:foregroundMark x1="45021" y1="49372" x2="45021" y2="49372"/>
                        <a14:foregroundMark x1="31950" y1="49582" x2="31950" y2="49582"/>
                        <a14:foregroundMark x1="28216" y1="61506" x2="28216" y2="61506"/>
                        <a14:foregroundMark x1="27178" y1="55649" x2="27178" y2="55649"/>
                        <a14:foregroundMark x1="21784" y1="61297" x2="21784" y2="61297"/>
                        <a14:foregroundMark x1="33402" y1="60669" x2="33402" y2="60669"/>
                        <a14:foregroundMark x1="38382" y1="57741" x2="38382" y2="57741"/>
                        <a14:foregroundMark x1="51245" y1="56067" x2="51245" y2="56067"/>
                        <a14:foregroundMark x1="51037" y1="61715" x2="51037" y2="61715"/>
                        <a14:foregroundMark x1="62863" y1="60460" x2="62863" y2="60460"/>
                        <a14:foregroundMark x1="64938" y1="53556" x2="64938" y2="53556"/>
                        <a14:foregroundMark x1="74896" y1="54393" x2="74896" y2="54393"/>
                        <a14:foregroundMark x1="47303" y1="55858" x2="47303" y2="55858"/>
                        <a14:foregroundMark x1="81535" y1="65481" x2="81535" y2="65481"/>
                        <a14:foregroundMark x1="75311" y1="58996" x2="75311" y2="58996"/>
                        <a14:foregroundMark x1="69917" y1="69665" x2="69917" y2="69665"/>
                        <a14:foregroundMark x1="70747" y1="66527" x2="70747" y2="66527"/>
                        <a14:foregroundMark x1="67220" y1="67992" x2="67220" y2="67992"/>
                        <a14:foregroundMark x1="57469" y1="71757" x2="57469" y2="71757"/>
                        <a14:foregroundMark x1="56846" y1="73640" x2="56846" y2="73640"/>
                        <a14:foregroundMark x1="53942" y1="67155" x2="53942" y2="67155"/>
                        <a14:foregroundMark x1="45021" y1="72176" x2="45021" y2="72176"/>
                        <a14:foregroundMark x1="31535" y1="73013" x2="31535" y2="73013"/>
                        <a14:foregroundMark x1="21992" y1="71967" x2="21992" y2="71967"/>
                        <a14:foregroundMark x1="15560" y1="87029" x2="15560" y2="87029"/>
                        <a14:foregroundMark x1="27386" y1="86820" x2="27386" y2="86820"/>
                        <a14:foregroundMark x1="40041" y1="85146" x2="40041" y2="85146"/>
                        <a14:foregroundMark x1="50207" y1="84937" x2="50207" y2="84937"/>
                        <a14:foregroundMark x1="61618" y1="84519" x2="61618" y2="84519"/>
                        <a14:foregroundMark x1="75934" y1="83682" x2="75934" y2="83682"/>
                        <a14:foregroundMark x1="85270" y1="84100" x2="85270" y2="84100"/>
                        <a14:foregroundMark x1="94606" y1="93096" x2="94606" y2="93096"/>
                        <a14:foregroundMark x1="77386" y1="97699" x2="77386" y2="97699"/>
                        <a14:foregroundMark x1="63071" y1="97699" x2="63071" y2="97699"/>
                        <a14:foregroundMark x1="53112" y1="95816" x2="53112" y2="95816"/>
                        <a14:foregroundMark x1="43776" y1="94351" x2="43776" y2="94351"/>
                        <a14:foregroundMark x1="31743" y1="94351" x2="31743" y2="94351"/>
                        <a14:foregroundMark x1="21577" y1="94770" x2="21577" y2="94770"/>
                        <a14:foregroundMark x1="8091" y1="94770" x2="8091" y2="947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71" y="713728"/>
            <a:ext cx="4744803" cy="4705428"/>
          </a:xfrm>
          <a:prstGeom prst="rect">
            <a:avLst/>
          </a:prstGeom>
        </p:spPr>
      </p:pic>
      <p:cxnSp>
        <p:nvCxnSpPr>
          <p:cNvPr id="6" name="מחבר חץ ישר 5"/>
          <p:cNvCxnSpPr/>
          <p:nvPr/>
        </p:nvCxnSpPr>
        <p:spPr>
          <a:xfrm>
            <a:off x="3898900" y="2799295"/>
            <a:ext cx="312420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מחבר חץ ישר 11"/>
          <p:cNvCxnSpPr/>
          <p:nvPr/>
        </p:nvCxnSpPr>
        <p:spPr>
          <a:xfrm>
            <a:off x="4140200" y="3358095"/>
            <a:ext cx="288290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מחבר חץ ישר 12"/>
          <p:cNvCxnSpPr/>
          <p:nvPr/>
        </p:nvCxnSpPr>
        <p:spPr>
          <a:xfrm>
            <a:off x="4425950" y="3929595"/>
            <a:ext cx="259715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מחבר חץ ישר 13"/>
          <p:cNvCxnSpPr/>
          <p:nvPr/>
        </p:nvCxnSpPr>
        <p:spPr>
          <a:xfrm>
            <a:off x="4699000" y="4564595"/>
            <a:ext cx="232410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מחבר חץ ישר 14"/>
          <p:cNvCxnSpPr/>
          <p:nvPr/>
        </p:nvCxnSpPr>
        <p:spPr>
          <a:xfrm>
            <a:off x="5093974" y="5148795"/>
            <a:ext cx="1929126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מחבר חץ ישר 21"/>
          <p:cNvCxnSpPr/>
          <p:nvPr/>
        </p:nvCxnSpPr>
        <p:spPr>
          <a:xfrm>
            <a:off x="3670300" y="2265895"/>
            <a:ext cx="335280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מחבר חץ ישר 23"/>
          <p:cNvCxnSpPr/>
          <p:nvPr/>
        </p:nvCxnSpPr>
        <p:spPr>
          <a:xfrm>
            <a:off x="3289300" y="1719795"/>
            <a:ext cx="373380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מחבר חץ ישר 25"/>
          <p:cNvCxnSpPr/>
          <p:nvPr/>
        </p:nvCxnSpPr>
        <p:spPr>
          <a:xfrm>
            <a:off x="2985774" y="1072095"/>
            <a:ext cx="3935726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730577" y="713727"/>
            <a:ext cx="72318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dirty="0" smtClean="0"/>
              <a:t>1</a:t>
            </a:r>
            <a:endParaRPr lang="he-IL" sz="3200" dirty="0"/>
          </a:p>
        </p:txBody>
      </p:sp>
      <p:sp>
        <p:nvSpPr>
          <p:cNvPr id="29" name="TextBox 28"/>
          <p:cNvSpPr txBox="1"/>
          <p:nvPr/>
        </p:nvSpPr>
        <p:spPr>
          <a:xfrm>
            <a:off x="7726135" y="1408164"/>
            <a:ext cx="72318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dirty="0" smtClean="0"/>
              <a:t>2</a:t>
            </a:r>
            <a:endParaRPr lang="he-IL" sz="3200" dirty="0"/>
          </a:p>
        </p:txBody>
      </p:sp>
      <p:sp>
        <p:nvSpPr>
          <p:cNvPr id="30" name="TextBox 29"/>
          <p:cNvSpPr txBox="1"/>
          <p:nvPr/>
        </p:nvSpPr>
        <p:spPr>
          <a:xfrm>
            <a:off x="7730577" y="2036620"/>
            <a:ext cx="72318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dirty="0" smtClean="0"/>
              <a:t>4</a:t>
            </a:r>
            <a:endParaRPr lang="he-IL" sz="3200" dirty="0"/>
          </a:p>
        </p:txBody>
      </p:sp>
      <p:sp>
        <p:nvSpPr>
          <p:cNvPr id="31" name="TextBox 30"/>
          <p:cNvSpPr txBox="1"/>
          <p:nvPr/>
        </p:nvSpPr>
        <p:spPr>
          <a:xfrm>
            <a:off x="7734393" y="2525957"/>
            <a:ext cx="72318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dirty="0" smtClean="0"/>
              <a:t>8</a:t>
            </a:r>
            <a:endParaRPr lang="he-IL" sz="3200" dirty="0"/>
          </a:p>
        </p:txBody>
      </p:sp>
      <p:sp>
        <p:nvSpPr>
          <p:cNvPr id="32" name="TextBox 31"/>
          <p:cNvSpPr txBox="1"/>
          <p:nvPr/>
        </p:nvSpPr>
        <p:spPr>
          <a:xfrm>
            <a:off x="7590877" y="3046082"/>
            <a:ext cx="72318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dirty="0" smtClean="0"/>
              <a:t>16</a:t>
            </a:r>
            <a:endParaRPr lang="he-IL" sz="3200" dirty="0"/>
          </a:p>
        </p:txBody>
      </p:sp>
      <p:sp>
        <p:nvSpPr>
          <p:cNvPr id="33" name="TextBox 32"/>
          <p:cNvSpPr txBox="1"/>
          <p:nvPr/>
        </p:nvSpPr>
        <p:spPr>
          <a:xfrm>
            <a:off x="7590876" y="3643750"/>
            <a:ext cx="72318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dirty="0" smtClean="0"/>
              <a:t>32</a:t>
            </a:r>
            <a:endParaRPr lang="he-IL" sz="3200" dirty="0"/>
          </a:p>
        </p:txBody>
      </p:sp>
      <p:sp>
        <p:nvSpPr>
          <p:cNvPr id="34" name="TextBox 33"/>
          <p:cNvSpPr txBox="1"/>
          <p:nvPr/>
        </p:nvSpPr>
        <p:spPr>
          <a:xfrm>
            <a:off x="7590877" y="4302994"/>
            <a:ext cx="72318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dirty="0" smtClean="0"/>
              <a:t>64</a:t>
            </a:r>
            <a:endParaRPr lang="he-IL" sz="3200" dirty="0"/>
          </a:p>
        </p:txBody>
      </p:sp>
      <p:pic>
        <p:nvPicPr>
          <p:cNvPr id="35" name="1min_fin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416" y="68290"/>
            <a:ext cx="2254618" cy="804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07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8248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6" fill="hold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</p:childTnLst>
        </p:cTn>
      </p:par>
    </p:tnLst>
    <p:bldLst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SA" dirty="0"/>
              <a:t>نُنهي ونُجمل</a:t>
            </a:r>
            <a:endParaRPr lang="x-non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9740CCC3-3441-6047-99F5-69246B9FE2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227203" y="4424747"/>
            <a:ext cx="1695450" cy="2203596"/>
          </a:xfrm>
          <a:prstGeom prst="rect">
            <a:avLst/>
          </a:prstGeom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8967A6D5-BC5B-E840-ABAC-BF885A0AC2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222050">
            <a:off x="319777" y="503469"/>
            <a:ext cx="1596108" cy="820856"/>
          </a:xfrm>
          <a:prstGeom prst="rect">
            <a:avLst/>
          </a:prstGeom>
        </p:spPr>
      </p:pic>
      <p:sp>
        <p:nvSpPr>
          <p:cNvPr id="2" name="מלבן 1"/>
          <p:cNvSpPr/>
          <p:nvPr/>
        </p:nvSpPr>
        <p:spPr>
          <a:xfrm>
            <a:off x="1839130" y="1733826"/>
            <a:ext cx="8172773" cy="4433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r" rt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ar-SA" sz="3200" b="1" dirty="0"/>
              <a:t> نقدر كمية</a:t>
            </a:r>
            <a:endParaRPr lang="he-IL" sz="3200" b="1" dirty="0"/>
          </a:p>
          <a:p>
            <a:pPr marL="457200" indent="-457200" algn="r" rt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ar-SA" sz="3200" b="1" dirty="0"/>
              <a:t>الصفات والعلاقات بين </a:t>
            </a:r>
            <a:r>
              <a:rPr lang="ar-SA" sz="3200" b="1" dirty="0" smtClean="0"/>
              <a:t>الأعداد</a:t>
            </a:r>
          </a:p>
          <a:p>
            <a:pPr marL="457200" indent="-457200" algn="r" rt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ar-SA" sz="3200" b="1" dirty="0" smtClean="0"/>
              <a:t>الشاذ</a:t>
            </a:r>
          </a:p>
          <a:p>
            <a:pPr marL="457200" indent="-457200" algn="r" rt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ar-SA" sz="3200" b="1" dirty="0" smtClean="0"/>
              <a:t>مقارنه</a:t>
            </a:r>
          </a:p>
          <a:p>
            <a:pPr marL="457200" indent="-457200" algn="r" rt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ar-SA" sz="3200" b="1" dirty="0" smtClean="0"/>
              <a:t>الادراك العددي والبصري</a:t>
            </a:r>
            <a:endParaRPr lang="ar-SA" sz="3200" b="1" dirty="0"/>
          </a:p>
          <a:p>
            <a:pPr marL="457200" indent="-457200" algn="r" rt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ar-SA" sz="3200" b="1" dirty="0"/>
              <a:t>مثلث باسكال</a:t>
            </a:r>
            <a:endParaRPr lang="he-IL" sz="3200" b="1" dirty="0"/>
          </a:p>
        </p:txBody>
      </p:sp>
    </p:spTree>
    <p:extLst>
      <p:ext uri="{BB962C8B-B14F-4D97-AF65-F5344CB8AC3E}">
        <p14:creationId xmlns:p14="http://schemas.microsoft.com/office/powerpoint/2010/main" val="1177745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ar-SA" dirty="0"/>
              <a:t>نواصل التدرّب</a:t>
            </a:r>
            <a:endParaRPr lang="he-IL" dirty="0"/>
          </a:p>
        </p:txBody>
      </p:sp>
      <p:pic>
        <p:nvPicPr>
          <p:cNvPr id="5" name="Picture 14">
            <a:extLst>
              <a:ext uri="{FF2B5EF4-FFF2-40B4-BE49-F238E27FC236}">
                <a16:creationId xmlns:a16="http://schemas.microsoft.com/office/drawing/2014/main" id="{3DE8652E-46D5-2E40-9E4C-9ABF8CF491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0" y="4855758"/>
            <a:ext cx="1668299" cy="1739900"/>
          </a:xfrm>
          <a:prstGeom prst="rect">
            <a:avLst/>
          </a:prstGeom>
        </p:spPr>
      </p:pic>
      <p:pic>
        <p:nvPicPr>
          <p:cNvPr id="3" name="תמונה 2" descr="גזירת מסך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10" b="100000" l="0" r="92935">
                        <a14:foregroundMark x1="39130" y1="33702" x2="39130" y2="33702"/>
                        <a14:foregroundMark x1="60326" y1="33886" x2="60326" y2="33886"/>
                        <a14:foregroundMark x1="60326" y1="53223" x2="60326" y2="53223"/>
                        <a14:foregroundMark x1="28442" y1="54512" x2="28442" y2="54512"/>
                        <a14:foregroundMark x1="28442" y1="74770" x2="28442" y2="74770"/>
                        <a14:foregroundMark x1="57065" y1="75506" x2="57065" y2="75506"/>
                        <a14:foregroundMark x1="90036" y1="97606" x2="90036" y2="97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537" y="1540042"/>
            <a:ext cx="6416841" cy="5055616"/>
          </a:xfrm>
          <a:prstGeom prst="rect">
            <a:avLst/>
          </a:prstGeom>
        </p:spPr>
      </p:pic>
      <p:pic>
        <p:nvPicPr>
          <p:cNvPr id="9" name="1min_fin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3782" y="261052"/>
            <a:ext cx="2254618" cy="804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166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8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ar-SA" dirty="0"/>
              <a:t>نواصل التدرّب</a:t>
            </a:r>
            <a:endParaRPr lang="he-IL" dirty="0"/>
          </a:p>
        </p:txBody>
      </p:sp>
      <p:sp>
        <p:nvSpPr>
          <p:cNvPr id="4" name="מלבן 3"/>
          <p:cNvSpPr/>
          <p:nvPr/>
        </p:nvSpPr>
        <p:spPr>
          <a:xfrm>
            <a:off x="296077" y="2119468"/>
            <a:ext cx="11382576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Low" rtl="1">
              <a:spcAft>
                <a:spcPts val="0"/>
              </a:spcAft>
            </a:pPr>
            <a:r>
              <a:rPr lang="ar-S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 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pPr algn="justLow" rtl="1">
              <a:spcAft>
                <a:spcPts val="0"/>
              </a:spcAft>
            </a:pPr>
            <a:r>
              <a:rPr lang="ar-SA" sz="3200" dirty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 ب)  لونوا الأعداد الزوجية الموجودة في مثلث باسكال أعلاه.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pPr algn="r" rtl="1">
              <a:spcAft>
                <a:spcPts val="0"/>
              </a:spcAft>
            </a:pPr>
            <a:r>
              <a:rPr lang="ar-SA" sz="3200" dirty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 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pPr algn="justLow" rtl="1">
              <a:spcAft>
                <a:spcPts val="0"/>
              </a:spcAft>
            </a:pPr>
            <a:r>
              <a:rPr lang="ar-SA" sz="3200" dirty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ar-SA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تمعنوا في مثلث باسكال وأكملوا:</a:t>
            </a:r>
          </a:p>
          <a:p>
            <a:pPr algn="r" rtl="1">
              <a:lnSpc>
                <a:spcPct val="150000"/>
              </a:lnSpc>
              <a:spcAft>
                <a:spcPts val="0"/>
              </a:spcAft>
              <a:tabLst>
                <a:tab pos="2637155" algn="ctr"/>
                <a:tab pos="5274310" algn="r"/>
                <a:tab pos="457200" algn="l"/>
              </a:tabLst>
            </a:pPr>
            <a:r>
              <a:rPr lang="ar-SA" sz="3200" dirty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 د)   حاصل جمع عددين زوجيين، هو عدد ________.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pPr lvl="0" algn="r" rtl="1">
              <a:lnSpc>
                <a:spcPct val="200000"/>
              </a:lnSpc>
              <a:spcAft>
                <a:spcPts val="0"/>
              </a:spcAft>
              <a:tabLst>
                <a:tab pos="228600" algn="l"/>
              </a:tabLst>
            </a:pPr>
            <a:r>
              <a:rPr lang="ar-SA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ه</a:t>
            </a:r>
            <a:r>
              <a:rPr lang="ar-SA" sz="3200" dirty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) حاصل جمع عددين فرديين، هو عدد _______.</a:t>
            </a:r>
          </a:p>
          <a:p>
            <a:pPr lvl="0" algn="r" rtl="1">
              <a:lnSpc>
                <a:spcPct val="200000"/>
              </a:lnSpc>
              <a:spcAft>
                <a:spcPts val="0"/>
              </a:spcAft>
              <a:tabLst>
                <a:tab pos="228600" algn="l"/>
              </a:tabLst>
            </a:pPr>
            <a:r>
              <a:rPr lang="ar-SA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و</a:t>
            </a:r>
            <a:r>
              <a:rPr lang="ar-SA" sz="3200" dirty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) حاصل جمع عدد فردي مع عدد زوجي، هو عدد _______.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ahoma" panose="020B0604030504040204" pitchFamily="34" charset="0"/>
            </a:endParaRPr>
          </a:p>
        </p:txBody>
      </p:sp>
      <p:sp>
        <p:nvSpPr>
          <p:cNvPr id="5" name="מלבן 4"/>
          <p:cNvSpPr/>
          <p:nvPr/>
        </p:nvSpPr>
        <p:spPr>
          <a:xfrm>
            <a:off x="2807369" y="1190082"/>
            <a:ext cx="855422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Low" rtl="1">
              <a:spcAft>
                <a:spcPts val="0"/>
              </a:spcAft>
            </a:pPr>
            <a:r>
              <a:rPr lang="he-IL" sz="3200" dirty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 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  <a:cs typeface="Traditional Arabic" panose="02020603050405020304" pitchFamily="18" charset="-78"/>
            </a:endParaRPr>
          </a:p>
          <a:p>
            <a:pPr lvl="0" algn="justLow" rtl="1">
              <a:spcAft>
                <a:spcPts val="0"/>
              </a:spcAft>
              <a:tabLst>
                <a:tab pos="228600" algn="l"/>
              </a:tabLst>
            </a:pPr>
            <a:r>
              <a:rPr lang="ar-SA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أ) </a:t>
            </a:r>
            <a:r>
              <a:rPr lang="ar-SA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أكتب</a:t>
            </a:r>
            <a:r>
              <a:rPr lang="ar-SA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ar-SA" sz="2800" dirty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الأعداد الناقصة في مثلث باسكال.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raditional Arabic" panose="02020603050405020304" pitchFamily="18" charset="-78"/>
            </a:endParaRPr>
          </a:p>
        </p:txBody>
      </p:sp>
      <p:pic>
        <p:nvPicPr>
          <p:cNvPr id="7" name="1min_fin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3782" y="261052"/>
            <a:ext cx="2254618" cy="804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721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A51BF3B-13A6-0A4E-8FAA-B873039466C3}"/>
              </a:ext>
            </a:extLst>
          </p:cNvPr>
          <p:cNvSpPr txBox="1"/>
          <p:nvPr/>
        </p:nvSpPr>
        <p:spPr>
          <a:xfrm>
            <a:off x="2173856" y="2879296"/>
            <a:ext cx="7844289" cy="110799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SA" sz="6600" dirty="0" smtClean="0">
                <a:solidFill>
                  <a:schemeClr val="bg1"/>
                </a:solidFill>
              </a:rPr>
              <a:t>شكرا لكم</a:t>
            </a:r>
            <a:r>
              <a:rPr lang="ar-AE" sz="6600" dirty="0" smtClean="0">
                <a:solidFill>
                  <a:schemeClr val="bg1"/>
                </a:solidFill>
              </a:rPr>
              <a:t>...</a:t>
            </a:r>
            <a:endParaRPr lang="he-IL" sz="6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36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/>
              <a:t>نبدأ </a:t>
            </a:r>
            <a:r>
              <a:rPr lang="ar-SA" dirty="0" smtClean="0"/>
              <a:t>بمتعة-</a:t>
            </a:r>
            <a:r>
              <a:rPr lang="ar-JO" b="1" dirty="0">
                <a:solidFill>
                  <a:srgbClr val="FFFF00"/>
                </a:solidFill>
              </a:rPr>
              <a:t> </a:t>
            </a:r>
            <a:r>
              <a:rPr lang="ar-JO" b="1" dirty="0" smtClean="0">
                <a:solidFill>
                  <a:srgbClr val="FFFF00"/>
                </a:solidFill>
              </a:rPr>
              <a:t>كم</a:t>
            </a:r>
            <a:r>
              <a:rPr lang="ar-SA" b="1" dirty="0" smtClean="0">
                <a:solidFill>
                  <a:srgbClr val="FFFF00"/>
                </a:solidFill>
              </a:rPr>
              <a:t> ممحاة </a:t>
            </a:r>
            <a:r>
              <a:rPr lang="ar-JO" b="1" dirty="0" smtClean="0">
                <a:solidFill>
                  <a:srgbClr val="FFFF00"/>
                </a:solidFill>
              </a:rPr>
              <a:t>؟</a:t>
            </a:r>
            <a:r>
              <a:rPr lang="he-IL" b="1" dirty="0" smtClean="0">
                <a:solidFill>
                  <a:srgbClr val="FFFF00"/>
                </a:solidFill>
              </a:rPr>
              <a:t> </a:t>
            </a:r>
            <a:endParaRPr lang="x-non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sp>
        <p:nvSpPr>
          <p:cNvPr id="11" name="Rectangle 21"/>
          <p:cNvSpPr/>
          <p:nvPr/>
        </p:nvSpPr>
        <p:spPr>
          <a:xfrm>
            <a:off x="5588472" y="2885097"/>
            <a:ext cx="5773118" cy="2469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4800" b="1" dirty="0" smtClean="0">
                <a:solidFill>
                  <a:schemeClr val="tx1"/>
                </a:solidFill>
              </a:rPr>
              <a:t>استَخدِموا التَّقدير:</a:t>
            </a:r>
          </a:p>
          <a:p>
            <a:pPr algn="ctr"/>
            <a:r>
              <a:rPr lang="ar-JO" sz="4800" b="1" dirty="0" smtClean="0">
                <a:solidFill>
                  <a:schemeClr val="tx1"/>
                </a:solidFill>
              </a:rPr>
              <a:t>كَم </a:t>
            </a:r>
            <a:r>
              <a:rPr lang="ar-SA" sz="4800" b="1" dirty="0" smtClean="0">
                <a:solidFill>
                  <a:schemeClr val="tx1"/>
                </a:solidFill>
              </a:rPr>
              <a:t>ممحاة</a:t>
            </a:r>
            <a:r>
              <a:rPr lang="ar-JO" sz="4800" b="1" dirty="0" smtClean="0">
                <a:solidFill>
                  <a:schemeClr val="tx1"/>
                </a:solidFill>
              </a:rPr>
              <a:t>، تَقريبا، توجَد في الصُّورَة</a:t>
            </a:r>
            <a:r>
              <a:rPr lang="he-IL" sz="4800" b="1" dirty="0" smtClean="0">
                <a:solidFill>
                  <a:schemeClr val="tx1"/>
                </a:solidFill>
              </a:rPr>
              <a:t>? </a:t>
            </a:r>
          </a:p>
        </p:txBody>
      </p:sp>
      <p:pic>
        <p:nvPicPr>
          <p:cNvPr id="12" name="Picture 2" descr="C:\Users\Steve Wyborney\Desktop\eraser cup jpeg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9" r="21976"/>
          <a:stretch/>
        </p:blipFill>
        <p:spPr bwMode="auto">
          <a:xfrm>
            <a:off x="570260" y="1733827"/>
            <a:ext cx="4006938" cy="4320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734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 3"/>
          <p:cNvSpPr/>
          <p:nvPr/>
        </p:nvSpPr>
        <p:spPr>
          <a:xfrm>
            <a:off x="5651716" y="1819476"/>
            <a:ext cx="6096000" cy="38790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200000"/>
              </a:lnSpc>
            </a:pPr>
            <a:r>
              <a:rPr lang="ar-JO" sz="3200" b="1" dirty="0"/>
              <a:t>استَعينوا بالرُّموز كي تُقلّلوا من عَدَد الإمكانِيّات. بَعد ذلك، استَخدِموا التَّقدير مَرَّة أخرى كي تُقرَّروا ما هي الإجابَة الأكثر احتِمالا</a:t>
            </a:r>
            <a:r>
              <a:rPr lang="he-IL" sz="3200" b="1" dirty="0"/>
              <a:t>. </a:t>
            </a:r>
          </a:p>
        </p:txBody>
      </p:sp>
      <p:sp>
        <p:nvSpPr>
          <p:cNvPr id="6" name="מלבן 5"/>
          <p:cNvSpPr/>
          <p:nvPr/>
        </p:nvSpPr>
        <p:spPr>
          <a:xfrm>
            <a:off x="6192254" y="224843"/>
            <a:ext cx="47132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200000"/>
              </a:lnSpc>
            </a:pPr>
            <a:r>
              <a:rPr lang="ar-SA" sz="4000" b="1" dirty="0" smtClean="0"/>
              <a:t>نكتب عدة تقديرات</a:t>
            </a:r>
            <a:endParaRPr lang="he-IL" sz="4000" b="1" dirty="0"/>
          </a:p>
        </p:txBody>
      </p:sp>
      <p:pic>
        <p:nvPicPr>
          <p:cNvPr id="5" name="Picture 2" descr="C:\Users\Steve Wyborney\Desktop\eraser cup jpeg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9" r="21976"/>
          <a:stretch/>
        </p:blipFill>
        <p:spPr bwMode="auto">
          <a:xfrm>
            <a:off x="570260" y="1733827"/>
            <a:ext cx="4006938" cy="4320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5937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6080223" y="5149231"/>
            <a:ext cx="441960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sz="2000" b="1" u="sng" dirty="0">
                <a:solidFill>
                  <a:schemeClr val="tx1"/>
                </a:solidFill>
              </a:rPr>
              <a:t> </a:t>
            </a:r>
            <a:r>
              <a:rPr lang="ar-JO" sz="2000" b="1" u="sng" dirty="0">
                <a:solidFill>
                  <a:prstClr val="black"/>
                </a:solidFill>
              </a:rPr>
              <a:t>رَمز رَقَم </a:t>
            </a:r>
            <a:r>
              <a:rPr lang="he-IL" sz="2000" b="1" u="sng" dirty="0">
                <a:solidFill>
                  <a:schemeClr val="tx1"/>
                </a:solidFill>
              </a:rPr>
              <a:t>5</a:t>
            </a:r>
            <a:endParaRPr lang="en-US" sz="2000" b="1" u="sng" dirty="0">
              <a:solidFill>
                <a:schemeClr val="tx1"/>
              </a:solidFill>
            </a:endParaRPr>
          </a:p>
          <a:p>
            <a:pPr algn="ctr"/>
            <a:r>
              <a:rPr lang="ar-JO" sz="2000" b="1" dirty="0">
                <a:solidFill>
                  <a:schemeClr val="tx1"/>
                </a:solidFill>
              </a:rPr>
              <a:t>بقيَت إمكانيَّتان. أيُ إمكانِيَّة هي الصَّحيحة؟ 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97477" y="6581002"/>
            <a:ext cx="12280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Steve </a:t>
            </a:r>
            <a:r>
              <a:rPr lang="en-US" sz="1200" b="1" dirty="0" err="1">
                <a:solidFill>
                  <a:schemeClr val="bg1"/>
                </a:solidFill>
              </a:rPr>
              <a:t>Wyborney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096000" y="76201"/>
            <a:ext cx="441960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sz="2000" b="1" u="sng" dirty="0">
                <a:solidFill>
                  <a:schemeClr val="tx1"/>
                </a:solidFill>
              </a:rPr>
              <a:t> </a:t>
            </a:r>
            <a:r>
              <a:rPr lang="ar-JO" sz="2000" b="1" u="sng" dirty="0">
                <a:solidFill>
                  <a:prstClr val="black"/>
                </a:solidFill>
              </a:rPr>
              <a:t>رَمز رَقَم </a:t>
            </a:r>
            <a:r>
              <a:rPr lang="he-IL" sz="2000" b="1" u="sng" dirty="0">
                <a:solidFill>
                  <a:schemeClr val="tx1"/>
                </a:solidFill>
              </a:rPr>
              <a:t>1</a:t>
            </a:r>
            <a:endParaRPr lang="en-US" sz="2000" b="1" u="sng" dirty="0">
              <a:solidFill>
                <a:schemeClr val="tx1"/>
              </a:solidFill>
            </a:endParaRPr>
          </a:p>
          <a:p>
            <a:pPr algn="ctr"/>
            <a:r>
              <a:rPr lang="ar-JO" sz="2000" b="1" dirty="0">
                <a:solidFill>
                  <a:schemeClr val="tx1"/>
                </a:solidFill>
              </a:rPr>
              <a:t>عَدد </a:t>
            </a:r>
            <a:r>
              <a:rPr lang="ar-JO" sz="2000" b="1" dirty="0" err="1" smtClean="0">
                <a:solidFill>
                  <a:schemeClr val="tx1"/>
                </a:solidFill>
              </a:rPr>
              <a:t>المَمَح</a:t>
            </a:r>
            <a:r>
              <a:rPr lang="ar-SA" sz="2000" b="1" dirty="0" err="1" smtClean="0">
                <a:solidFill>
                  <a:schemeClr val="tx1"/>
                </a:solidFill>
              </a:rPr>
              <a:t>اة</a:t>
            </a:r>
            <a:r>
              <a:rPr lang="ar-JO" sz="2000" b="1" dirty="0" smtClean="0">
                <a:solidFill>
                  <a:schemeClr val="tx1"/>
                </a:solidFill>
              </a:rPr>
              <a:t> </a:t>
            </a:r>
            <a:r>
              <a:rPr lang="ar-JO" sz="2000" b="1" dirty="0">
                <a:solidFill>
                  <a:schemeClr val="tx1"/>
                </a:solidFill>
              </a:rPr>
              <a:t>هو عَدد زَوجي بين 2 وَ 40</a:t>
            </a:r>
            <a:endParaRPr lang="he-IL" sz="2000" b="1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085211" y="1321699"/>
            <a:ext cx="441960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sz="2000" b="1" u="sng" dirty="0">
                <a:solidFill>
                  <a:schemeClr val="tx1"/>
                </a:solidFill>
              </a:rPr>
              <a:t> </a:t>
            </a:r>
            <a:r>
              <a:rPr lang="ar-JO" sz="2000" b="1" u="sng" dirty="0">
                <a:solidFill>
                  <a:prstClr val="black"/>
                </a:solidFill>
              </a:rPr>
              <a:t>رَمز رَقَم </a:t>
            </a:r>
            <a:r>
              <a:rPr lang="he-IL" sz="2000" b="1" u="sng" dirty="0">
                <a:solidFill>
                  <a:schemeClr val="tx1"/>
                </a:solidFill>
              </a:rPr>
              <a:t>2</a:t>
            </a:r>
            <a:endParaRPr lang="en-US" sz="2000" b="1" u="sng" dirty="0">
              <a:solidFill>
                <a:schemeClr val="tx1"/>
              </a:solidFill>
            </a:endParaRPr>
          </a:p>
          <a:p>
            <a:pPr algn="ctr"/>
            <a:r>
              <a:rPr lang="ar-JO" sz="2000" b="1" dirty="0">
                <a:solidFill>
                  <a:schemeClr val="tx1"/>
                </a:solidFill>
              </a:rPr>
              <a:t>العَدد </a:t>
            </a:r>
            <a:r>
              <a:rPr lang="ar-JO" sz="2000" b="1">
                <a:solidFill>
                  <a:schemeClr val="tx1"/>
                </a:solidFill>
              </a:rPr>
              <a:t>أكبَر من 10</a:t>
            </a:r>
            <a:endParaRPr lang="he-IL" sz="2000" b="1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071048" y="3857202"/>
            <a:ext cx="4419600" cy="114300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sz="2000" b="1" u="sng" dirty="0">
                <a:solidFill>
                  <a:schemeClr val="tx1"/>
                </a:solidFill>
              </a:rPr>
              <a:t> </a:t>
            </a:r>
            <a:r>
              <a:rPr lang="ar-JO" sz="2000" b="1" u="sng" dirty="0">
                <a:solidFill>
                  <a:prstClr val="black"/>
                </a:solidFill>
              </a:rPr>
              <a:t>رَمز رَقَم </a:t>
            </a:r>
            <a:r>
              <a:rPr lang="he-IL" sz="2000" b="1" u="sng" dirty="0">
                <a:solidFill>
                  <a:schemeClr val="tx1"/>
                </a:solidFill>
              </a:rPr>
              <a:t>4</a:t>
            </a:r>
            <a:endParaRPr lang="en-US" sz="2000" b="1" u="sng" dirty="0">
              <a:solidFill>
                <a:schemeClr val="tx1"/>
              </a:solidFill>
            </a:endParaRPr>
          </a:p>
          <a:p>
            <a:pPr algn="ctr"/>
            <a:r>
              <a:rPr lang="ar-JO" sz="2000" b="1" dirty="0">
                <a:solidFill>
                  <a:schemeClr val="tx1"/>
                </a:solidFill>
              </a:rPr>
              <a:t>الرَّقم 4 هو احَد أرقام الإجابَة</a:t>
            </a:r>
            <a:endParaRPr lang="he-IL" sz="2000" b="1" dirty="0">
              <a:solidFill>
                <a:schemeClr val="tx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077119" y="2590800"/>
            <a:ext cx="441960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sz="2000" b="1" u="sng" dirty="0">
                <a:solidFill>
                  <a:schemeClr val="tx1"/>
                </a:solidFill>
              </a:rPr>
              <a:t> </a:t>
            </a:r>
            <a:r>
              <a:rPr lang="ar-JO" sz="2000" b="1" u="sng" dirty="0">
                <a:solidFill>
                  <a:prstClr val="black"/>
                </a:solidFill>
              </a:rPr>
              <a:t>رَمز رَقَم </a:t>
            </a:r>
            <a:r>
              <a:rPr lang="he-IL" sz="2000" b="1" u="sng" dirty="0">
                <a:solidFill>
                  <a:schemeClr val="tx1"/>
                </a:solidFill>
              </a:rPr>
              <a:t>3</a:t>
            </a:r>
            <a:endParaRPr lang="en-US" sz="2000" b="1" u="sng" dirty="0">
              <a:solidFill>
                <a:schemeClr val="tx1"/>
              </a:solidFill>
            </a:endParaRPr>
          </a:p>
          <a:p>
            <a:pPr algn="ctr"/>
            <a:r>
              <a:rPr lang="ar-JO" sz="2000" b="1" dirty="0">
                <a:solidFill>
                  <a:schemeClr val="tx1"/>
                </a:solidFill>
              </a:rPr>
              <a:t>العَدد أصغَر من 30</a:t>
            </a:r>
            <a:endParaRPr lang="he-IL" sz="2000" b="1" dirty="0">
              <a:solidFill>
                <a:schemeClr val="tx1"/>
              </a:solidFill>
            </a:endParaRPr>
          </a:p>
        </p:txBody>
      </p:sp>
      <p:pic>
        <p:nvPicPr>
          <p:cNvPr id="22" name="Picture 2" descr="C:\Users\Steve Wyborney\Desktop\eraser cup jpeg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9" r="21976"/>
          <a:stretch/>
        </p:blipFill>
        <p:spPr bwMode="auto">
          <a:xfrm>
            <a:off x="1371600" y="-1"/>
            <a:ext cx="4424798" cy="575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9207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8" grpId="0" animBg="1"/>
      <p:bldP spid="19" grpId="0" animBg="1"/>
      <p:bldP spid="21" grpId="0" animBg="1"/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497477" y="6581002"/>
            <a:ext cx="12280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Steve </a:t>
            </a:r>
            <a:r>
              <a:rPr lang="en-US" sz="1200" b="1" dirty="0" err="1">
                <a:solidFill>
                  <a:schemeClr val="bg1"/>
                </a:solidFill>
              </a:rPr>
              <a:t>Wyborney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553200" y="2667000"/>
            <a:ext cx="3974306" cy="1600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/>
            <a:r>
              <a:rPr lang="ar-JO" sz="2400" b="1" dirty="0">
                <a:solidFill>
                  <a:prstClr val="black"/>
                </a:solidFill>
              </a:rPr>
              <a:t>بِمُساعدَة الرُّموز والتَّقدير، تُوجد لَديكُم مَعلومات كافِيَة لتَحديد عَدَد </a:t>
            </a:r>
            <a:r>
              <a:rPr lang="ar-JO" sz="2400" b="1" dirty="0" err="1" smtClean="0">
                <a:solidFill>
                  <a:prstClr val="black"/>
                </a:solidFill>
              </a:rPr>
              <a:t>الممَ</a:t>
            </a:r>
            <a:r>
              <a:rPr lang="ar-SA" sz="2400" b="1" dirty="0" err="1" smtClean="0">
                <a:solidFill>
                  <a:prstClr val="black"/>
                </a:solidFill>
              </a:rPr>
              <a:t>حاة</a:t>
            </a:r>
            <a:r>
              <a:rPr lang="ar-JO" sz="2400" b="1" dirty="0" smtClean="0">
                <a:solidFill>
                  <a:prstClr val="black"/>
                </a:solidFill>
              </a:rPr>
              <a:t> </a:t>
            </a:r>
            <a:r>
              <a:rPr lang="ar-JO" sz="2400" b="1" dirty="0">
                <a:solidFill>
                  <a:prstClr val="black"/>
                </a:solidFill>
              </a:rPr>
              <a:t>في الكَأس في الوِعاء</a:t>
            </a:r>
            <a:r>
              <a:rPr lang="he-IL" sz="2400" b="1" dirty="0">
                <a:solidFill>
                  <a:prstClr val="black"/>
                </a:solidFill>
              </a:rPr>
              <a:t>.</a:t>
            </a:r>
            <a:endParaRPr lang="en-US" sz="2400" b="1" dirty="0">
              <a:solidFill>
                <a:prstClr val="black"/>
              </a:solidFill>
            </a:endParaRPr>
          </a:p>
        </p:txBody>
      </p:sp>
      <p:pic>
        <p:nvPicPr>
          <p:cNvPr id="7" name="Picture 2" descr="C:\Users\Steve Wyborney\Desktop\eraser cup jpeg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9" r="21976"/>
          <a:stretch/>
        </p:blipFill>
        <p:spPr bwMode="auto">
          <a:xfrm>
            <a:off x="1524000" y="-1"/>
            <a:ext cx="4424798" cy="575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8940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553200" y="152401"/>
            <a:ext cx="3974306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sz="5400" b="1" dirty="0">
                <a:solidFill>
                  <a:schemeClr val="tx1"/>
                </a:solidFill>
              </a:rPr>
              <a:t>24 </a:t>
            </a:r>
            <a:r>
              <a:rPr lang="ar-JO" sz="5400" b="1" dirty="0">
                <a:solidFill>
                  <a:schemeClr val="tx1"/>
                </a:solidFill>
              </a:rPr>
              <a:t>مِمحاة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553200" y="160423"/>
            <a:ext cx="3974306" cy="1143001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sz="4800" b="1" dirty="0">
                <a:solidFill>
                  <a:schemeClr val="tx1"/>
                </a:solidFill>
              </a:rPr>
              <a:t>الإجابَة</a:t>
            </a:r>
            <a:endParaRPr lang="he-IL" sz="4800" b="1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824226" y="6581002"/>
            <a:ext cx="18437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hlinkClick r:id="rId2"/>
              </a:rPr>
              <a:t>www.stevewyborney.com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97477" y="6581002"/>
            <a:ext cx="12280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Steve </a:t>
            </a:r>
            <a:r>
              <a:rPr lang="en-US" sz="1200" b="1" dirty="0" err="1">
                <a:solidFill>
                  <a:schemeClr val="bg1"/>
                </a:solidFill>
              </a:rPr>
              <a:t>Wyborney</a:t>
            </a:r>
            <a:endParaRPr lang="en-US" sz="1200" b="1" dirty="0">
              <a:solidFill>
                <a:schemeClr val="bg1"/>
              </a:solidFill>
            </a:endParaRPr>
          </a:p>
        </p:txBody>
      </p:sp>
      <p:pic>
        <p:nvPicPr>
          <p:cNvPr id="7" name="Picture 2" descr="C:\Users\Steve Wyborney\Desktop\eraser cup jpeg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9" r="21976"/>
          <a:stretch/>
        </p:blipFill>
        <p:spPr bwMode="auto">
          <a:xfrm>
            <a:off x="1524000" y="-1"/>
            <a:ext cx="4424798" cy="575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3973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חומש משוכלל 3"/>
          <p:cNvSpPr/>
          <p:nvPr/>
        </p:nvSpPr>
        <p:spPr>
          <a:xfrm>
            <a:off x="340243" y="2417736"/>
            <a:ext cx="4738516" cy="3749147"/>
          </a:xfrm>
          <a:prstGeom prst="pentagon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 b="1" dirty="0"/>
          </a:p>
        </p:txBody>
      </p:sp>
      <p:sp>
        <p:nvSpPr>
          <p:cNvPr id="5" name="מחומש משוכלל 4"/>
          <p:cNvSpPr/>
          <p:nvPr/>
        </p:nvSpPr>
        <p:spPr>
          <a:xfrm>
            <a:off x="6815952" y="2603716"/>
            <a:ext cx="4738516" cy="3715568"/>
          </a:xfrm>
          <a:prstGeom prst="pentagon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" name="TextBox 5"/>
          <p:cNvSpPr txBox="1"/>
          <p:nvPr/>
        </p:nvSpPr>
        <p:spPr>
          <a:xfrm>
            <a:off x="1239864" y="3254644"/>
            <a:ext cx="2557221" cy="286232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>
              <a:buAutoNum type="arabicPlain" startAt="24"/>
            </a:pPr>
            <a:r>
              <a:rPr lang="en-US" sz="3600" b="1" dirty="0" smtClean="0"/>
              <a:t>           36</a:t>
            </a:r>
          </a:p>
          <a:p>
            <a:endParaRPr lang="en-US" sz="3600" b="1" dirty="0"/>
          </a:p>
          <a:p>
            <a:pPr algn="ctr"/>
            <a:r>
              <a:rPr lang="en-US" sz="3600" b="1" dirty="0" smtClean="0"/>
              <a:t>42</a:t>
            </a:r>
          </a:p>
          <a:p>
            <a:endParaRPr lang="en-US" sz="3600" b="1" dirty="0"/>
          </a:p>
          <a:p>
            <a:pPr algn="ctr"/>
            <a:r>
              <a:rPr lang="en-US" sz="3600" b="1" dirty="0" smtClean="0"/>
              <a:t>93</a:t>
            </a:r>
            <a:endParaRPr lang="he-IL" sz="3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8041037" y="3304561"/>
            <a:ext cx="2557221" cy="286232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b="1" dirty="0" smtClean="0"/>
              <a:t>           42</a:t>
            </a:r>
          </a:p>
          <a:p>
            <a:r>
              <a:rPr lang="ar-SA" sz="3600" b="1" dirty="0" smtClean="0"/>
              <a:t>99</a:t>
            </a:r>
            <a:endParaRPr lang="en-US" sz="3600" b="1" dirty="0"/>
          </a:p>
          <a:p>
            <a:pPr algn="ctr"/>
            <a:r>
              <a:rPr lang="en-US" sz="3600" b="1" dirty="0" smtClean="0"/>
              <a:t>48</a:t>
            </a:r>
          </a:p>
          <a:p>
            <a:endParaRPr lang="en-US" sz="3600" b="1" dirty="0"/>
          </a:p>
          <a:p>
            <a:pPr algn="ctr"/>
            <a:r>
              <a:rPr lang="en-US" sz="3600" b="1" dirty="0" smtClean="0"/>
              <a:t>30</a:t>
            </a:r>
            <a:endParaRPr lang="he-IL" sz="3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40618" y="2444191"/>
            <a:ext cx="97639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 smtClean="0"/>
              <a:t>( أ )</a:t>
            </a:r>
            <a:endParaRPr lang="he-IL" sz="3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0187615" y="2465694"/>
            <a:ext cx="117528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 smtClean="0"/>
              <a:t>( ب )</a:t>
            </a:r>
            <a:endParaRPr lang="he-IL" sz="3600" b="1" dirty="0"/>
          </a:p>
        </p:txBody>
      </p:sp>
      <p:cxnSp>
        <p:nvCxnSpPr>
          <p:cNvPr id="13" name="מחבר חץ ישר 12"/>
          <p:cNvCxnSpPr/>
          <p:nvPr/>
        </p:nvCxnSpPr>
        <p:spPr>
          <a:xfrm flipV="1">
            <a:off x="3549112" y="3642102"/>
            <a:ext cx="5377912" cy="9299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מחבר חץ ישר 13"/>
          <p:cNvCxnSpPr/>
          <p:nvPr/>
        </p:nvCxnSpPr>
        <p:spPr>
          <a:xfrm>
            <a:off x="2709501" y="4700528"/>
            <a:ext cx="6217523" cy="6917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מחבר חץ ישר 15"/>
          <p:cNvCxnSpPr/>
          <p:nvPr/>
        </p:nvCxnSpPr>
        <p:spPr>
          <a:xfrm>
            <a:off x="2014780" y="3801683"/>
            <a:ext cx="6912244" cy="193345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מחבר חץ ישר 17"/>
          <p:cNvCxnSpPr/>
          <p:nvPr/>
        </p:nvCxnSpPr>
        <p:spPr>
          <a:xfrm flipV="1">
            <a:off x="3030640" y="4288700"/>
            <a:ext cx="5192594" cy="147614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0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 txBox="1">
            <a:spLocks/>
          </p:cNvSpPr>
          <p:nvPr/>
        </p:nvSpPr>
        <p:spPr>
          <a:xfrm>
            <a:off x="3274468" y="488337"/>
            <a:ext cx="8280000" cy="72000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b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+mn-cs"/>
              </a:defRPr>
            </a:lvl1pPr>
          </a:lstStyle>
          <a:p>
            <a:r>
              <a:rPr lang="ar-SA" smtClean="0"/>
              <a:t>الآن سنتعلّم</a:t>
            </a:r>
            <a:endParaRPr lang="x-none" dirty="0"/>
          </a:p>
        </p:txBody>
      </p:sp>
      <p:pic>
        <p:nvPicPr>
          <p:cNvPr id="21" name="1min_fin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06" y="261052"/>
            <a:ext cx="2254618" cy="804147"/>
          </a:xfrm>
          <a:prstGeom prst="rect">
            <a:avLst/>
          </a:prstGeom>
        </p:spPr>
      </p:pic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3428" y="1698847"/>
            <a:ext cx="11089280" cy="1375748"/>
          </a:xfrm>
        </p:spPr>
        <p:txBody>
          <a:bodyPr/>
          <a:lstStyle/>
          <a:p>
            <a:r>
              <a:rPr lang="ar-SA" b="1" dirty="0"/>
              <a:t>ما العلاقة بين الأعداد في المخمس (أ) والأعداد في المخمس (ب)؟</a:t>
            </a:r>
            <a:endParaRPr lang="en-US" b="1" dirty="0"/>
          </a:p>
          <a:p>
            <a:pPr lvl="0" algn="r"/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202723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8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התאמה אישית 5">
      <a:dk1>
        <a:srgbClr val="424242"/>
      </a:dk1>
      <a:lt1>
        <a:srgbClr val="FFFFFF"/>
      </a:lt1>
      <a:dk2>
        <a:srgbClr val="5E5E5E"/>
      </a:dk2>
      <a:lt2>
        <a:srgbClr val="E7E6E6"/>
      </a:lt2>
      <a:accent1>
        <a:srgbClr val="1152C9"/>
      </a:accent1>
      <a:accent2>
        <a:srgbClr val="FB2265"/>
      </a:accent2>
      <a:accent3>
        <a:srgbClr val="FEC100"/>
      </a:accent3>
      <a:accent4>
        <a:srgbClr val="9D9E9D"/>
      </a:accent4>
      <a:accent5>
        <a:srgbClr val="67B2FF"/>
      </a:accent5>
      <a:accent6>
        <a:srgbClr val="FF82A5"/>
      </a:accent6>
      <a:hlink>
        <a:srgbClr val="1152C9"/>
      </a:hlink>
      <a:folHlink>
        <a:srgbClr val="7030A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A84B2C970292541884C6D2E423F45B9" ma:contentTypeVersion="11" ma:contentTypeDescription="Create a new document." ma:contentTypeScope="" ma:versionID="4f3f6e36b171e087215f6d509548beb9">
  <xsd:schema xmlns:xsd="http://www.w3.org/2001/XMLSchema" xmlns:xs="http://www.w3.org/2001/XMLSchema" xmlns:p="http://schemas.microsoft.com/office/2006/metadata/properties" xmlns:ns3="7de65336-3470-4daf-946b-7619550e553e" xmlns:ns4="6ad565e7-c57f-415f-adfa-5c7854c55faf" targetNamespace="http://schemas.microsoft.com/office/2006/metadata/properties" ma:root="true" ma:fieldsID="6005d5751e642d050b7d13b2165ab4df" ns3:_="" ns4:_="">
    <xsd:import namespace="7de65336-3470-4daf-946b-7619550e553e"/>
    <xsd:import namespace="6ad565e7-c57f-415f-adfa-5c7854c55faf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Location" minOccurs="0"/>
                <xsd:element ref="ns4:MediaServiceGenerationTime" minOccurs="0"/>
                <xsd:element ref="ns4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e65336-3470-4daf-946b-7619550e553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d565e7-c57f-415f-adfa-5c7854c55fa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27BCF7D-1411-4C38-96DE-F6E4017D5C6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C50630D-C162-45BE-9359-8A7E2B414DF1}">
  <ds:schemaRefs>
    <ds:schemaRef ds:uri="http://schemas.microsoft.com/office/infopath/2007/PartnerControls"/>
    <ds:schemaRef ds:uri="http://purl.org/dc/terms/"/>
    <ds:schemaRef ds:uri="http://www.w3.org/XML/1998/namespace"/>
    <ds:schemaRef ds:uri="http://schemas.microsoft.com/office/2006/documentManagement/types"/>
    <ds:schemaRef ds:uri="7de65336-3470-4daf-946b-7619550e553e"/>
    <ds:schemaRef ds:uri="http://schemas.openxmlformats.org/package/2006/metadata/core-properties"/>
    <ds:schemaRef ds:uri="http://purl.org/dc/elements/1.1/"/>
    <ds:schemaRef ds:uri="6ad565e7-c57f-415f-adfa-5c7854c55faf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DB41A918-AE01-4908-8C74-37F9AEEBE74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de65336-3470-4daf-946b-7619550e553e"/>
    <ds:schemaRef ds:uri="6ad565e7-c57f-415f-adfa-5c7854c55fa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1658</TotalTime>
  <Words>1366</Words>
  <Application>Microsoft Office PowerPoint</Application>
  <PresentationFormat>מסך רחב</PresentationFormat>
  <Paragraphs>308</Paragraphs>
  <Slides>34</Slides>
  <Notes>20</Notes>
  <HiddenSlides>0</HiddenSlides>
  <MMClips>16</MMClips>
  <ScaleCrop>false</ScaleCrop>
  <HeadingPairs>
    <vt:vector size="6" baseType="variant">
      <vt:variant>
        <vt:lpstr>גופנים בשימוש</vt:lpstr>
      </vt:variant>
      <vt:variant>
        <vt:i4>11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34</vt:i4>
      </vt:variant>
    </vt:vector>
  </HeadingPairs>
  <TitlesOfParts>
    <vt:vector size="46" baseType="lpstr">
      <vt:lpstr>Alef</vt:lpstr>
      <vt:lpstr>Arial</vt:lpstr>
      <vt:lpstr>Calibri</vt:lpstr>
      <vt:lpstr>David</vt:lpstr>
      <vt:lpstr>Open Sans</vt:lpstr>
      <vt:lpstr>Segoe UI Semilight</vt:lpstr>
      <vt:lpstr>Tahoma</vt:lpstr>
      <vt:lpstr>Times New Roman</vt:lpstr>
      <vt:lpstr>Traditional Arabic</vt:lpstr>
      <vt:lpstr>Wingdings</vt:lpstr>
      <vt:lpstr>Wingdings 2</vt:lpstr>
      <vt:lpstr>Office Theme</vt:lpstr>
      <vt:lpstr>מצגת של PowerPoint‏</vt:lpstr>
      <vt:lpstr>ماذا سنتعلّم اليوم؟</vt:lpstr>
      <vt:lpstr>ماذا يجب أن نحضّر للحصّة؟ </vt:lpstr>
      <vt:lpstr>نبدأ بمتعة- كم ممحاة ؟ 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جدوا العلاقة وصلوا الأسهم الملائمة الأخرى</vt:lpstr>
      <vt:lpstr>   الفرق بين كل عدد في المخمس (ب) مع العدد الموجود في المخمس  (أ) هو 1, أكمل الاعداد </vt:lpstr>
      <vt:lpstr>الجريدة</vt:lpstr>
      <vt:lpstr>كيف يمكننا معرفة رقم الصفحة</vt:lpstr>
      <vt:lpstr>מצגת של PowerPoint‏</vt:lpstr>
      <vt:lpstr>מצגת של PowerPoint‏</vt:lpstr>
      <vt:lpstr>מצגת של PowerPoint‏</vt:lpstr>
      <vt:lpstr>يشترك 3 صبيان و 2 بنات  في دورة لتعليم الرقص.  في أحد الأيام قدم كل صبي هدية لكل بنت . كم هدية- بالمجموع الكلي- حصلت عليها كل البنات؟.  </vt:lpstr>
      <vt:lpstr>מצגת של PowerPoint‏</vt:lpstr>
      <vt:lpstr>מצגת של PowerPoint‏</vt:lpstr>
      <vt:lpstr> الطريقة الثانية</vt:lpstr>
      <vt:lpstr>أنا برج أعداد أدعى مثلث باسكال</vt:lpstr>
      <vt:lpstr>مثلث باسكال</vt:lpstr>
      <vt:lpstr>حلّ</vt:lpstr>
      <vt:lpstr>حلّ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نُنهي ونُجمل</vt:lpstr>
      <vt:lpstr>نواصل التدرّب</vt:lpstr>
      <vt:lpstr>نواصل التدرّب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Ruthy Betinger</dc:creator>
  <cp:lastModifiedBy>Tamar Loval</cp:lastModifiedBy>
  <cp:revision>198</cp:revision>
  <dcterms:created xsi:type="dcterms:W3CDTF">2020-03-11T07:11:19Z</dcterms:created>
  <dcterms:modified xsi:type="dcterms:W3CDTF">2020-05-15T05:27:04Z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0x0101003A84B2C970292541884C6D2E423F45B9</vt:lpwstr>
  </property>
</Properties>
</file>