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0"/>
  </p:notesMasterIdLst>
  <p:sldIdLst>
    <p:sldId id="325" r:id="rId2"/>
    <p:sldId id="261" r:id="rId3"/>
    <p:sldId id="262" r:id="rId4"/>
    <p:sldId id="265" r:id="rId5"/>
    <p:sldId id="264" r:id="rId6"/>
    <p:sldId id="281" r:id="rId7"/>
    <p:sldId id="280" r:id="rId8"/>
    <p:sldId id="283" r:id="rId9"/>
    <p:sldId id="304" r:id="rId10"/>
    <p:sldId id="305" r:id="rId11"/>
    <p:sldId id="282" r:id="rId12"/>
    <p:sldId id="306" r:id="rId13"/>
    <p:sldId id="312" r:id="rId14"/>
    <p:sldId id="307" r:id="rId15"/>
    <p:sldId id="308" r:id="rId16"/>
    <p:sldId id="284" r:id="rId17"/>
    <p:sldId id="310" r:id="rId18"/>
    <p:sldId id="311" r:id="rId19"/>
    <p:sldId id="299" r:id="rId20"/>
    <p:sldId id="317" r:id="rId21"/>
    <p:sldId id="327" r:id="rId22"/>
    <p:sldId id="290" r:id="rId23"/>
    <p:sldId id="298" r:id="rId24"/>
    <p:sldId id="271" r:id="rId25"/>
    <p:sldId id="268" r:id="rId26"/>
    <p:sldId id="323" r:id="rId27"/>
    <p:sldId id="320" r:id="rId28"/>
    <p:sldId id="326" r:id="rId29"/>
  </p:sldIdLst>
  <p:sldSz cx="12192000" cy="6858000"/>
  <p:notesSz cx="6858000" cy="9144000"/>
  <p:embeddedFontLst>
    <p:embeddedFont>
      <p:font typeface="Guttman Yad-Brush" panose="02010401010101010101" pitchFamily="2" charset="-79"/>
      <p:regular r:id="rId31"/>
    </p:embeddedFont>
    <p:embeddedFont>
      <p:font typeface="Calibri" panose="020F0502020204030204" pitchFamily="34" charset="0"/>
      <p:regular r:id="rId32"/>
      <p:bold r:id="rId33"/>
      <p:italic r:id="rId34"/>
      <p:boldItalic r:id="rId35"/>
    </p:embeddedFont>
    <p:embeddedFont>
      <p:font typeface="David" panose="020E0502060401010101" pitchFamily="34" charset="-79"/>
      <p:regular r:id="rId36"/>
      <p:bold r:id="rId37"/>
    </p:embeddedFont>
    <p:embeddedFont>
      <p:font typeface="Varela Round" panose="00000500000000000000" pitchFamily="2" charset="-79"/>
      <p:regular r:id="rId38"/>
    </p:embeddedFont>
    <p:embeddedFont>
      <p:font typeface="Open Sans" panose="020B0606030504020204" pitchFamily="34" charset="0"/>
      <p:regular r:id="rId39"/>
      <p:bold r:id="rId40"/>
      <p:italic r:id="rId41"/>
      <p:boldItalic r:id="rId42"/>
    </p:embeddedFont>
    <p:embeddedFont>
      <p:font typeface="Alef" panose="00000500000000000000" pitchFamily="2" charset="-79"/>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8"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67B"/>
    <a:srgbClr val="ECC16E"/>
    <a:srgbClr val="0066FF"/>
    <a:srgbClr val="86ADF5"/>
    <a:srgbClr val="93B6F6"/>
    <a:srgbClr val="007A37"/>
    <a:srgbClr val="A0D565"/>
    <a:srgbClr val="0000FF"/>
    <a:srgbClr val="A6A6A6"/>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244" autoAdjust="0"/>
  </p:normalViewPr>
  <p:slideViewPr>
    <p:cSldViewPr snapToGrid="0">
      <p:cViewPr varScale="1">
        <p:scale>
          <a:sx n="69" d="100"/>
          <a:sy n="69" d="100"/>
        </p:scale>
        <p:origin x="756" y="7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customschemas.google.com/relationships/presentationmetadata" Target="meta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0415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sGfdE0es80w"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QX013_tz4r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اكتبوا</a:t>
            </a:r>
            <a:r>
              <a:rPr lang="ar-SA" baseline="0" dirty="0"/>
              <a:t> النصّ الملائم وكذلك المعدّات المطلوبة. </a:t>
            </a:r>
            <a:endParaRPr lang="he-IL" dirty="0"/>
          </a:p>
          <a:p>
            <a:pPr algn="r" rtl="1"/>
            <a:endParaRPr lang="x-none" dirty="0"/>
          </a:p>
        </p:txBody>
      </p:sp>
      <p:sp>
        <p:nvSpPr>
          <p:cNvPr id="4" name="Slide Number Placeholder 3"/>
          <p:cNvSpPr>
            <a:spLocks noGrp="1"/>
          </p:cNvSpPr>
          <p:nvPr>
            <p:ph type="sldNum" sz="quarter" idx="5"/>
          </p:nvPr>
        </p:nvSpPr>
        <p:spPr/>
        <p:txBody>
          <a:bodyPr/>
          <a:lstStyle/>
          <a:p>
            <a:fld id="{03F965BA-DA3B-EB42-8F73-FDBE27A0A657}" type="slidenum">
              <a:rPr lang="x-none" smtClean="0"/>
              <a:t>1</a:t>
            </a:fld>
            <a:endParaRPr lang="x-none"/>
          </a:p>
        </p:txBody>
      </p:sp>
    </p:spTree>
    <p:extLst>
      <p:ext uri="{BB962C8B-B14F-4D97-AF65-F5344CB8AC3E}">
        <p14:creationId xmlns:p14="http://schemas.microsoft.com/office/powerpoint/2010/main" val="3836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x-none" b="1" dirty="0"/>
              <a:t>תרגול: </a:t>
            </a:r>
            <a:r>
              <a:rPr lang="x-none" dirty="0"/>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dirty="0"/>
          </a:p>
          <a:p>
            <a:pPr marL="0" lvl="0" indent="0" algn="r" rtl="1">
              <a:lnSpc>
                <a:spcPct val="115000"/>
              </a:lnSpc>
              <a:spcBef>
                <a:spcPts val="120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100"/>
              <a:buFont typeface="Arial"/>
              <a:buNone/>
            </a:pPr>
            <a:r>
              <a:rPr lang="x-none" dirty="0"/>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dirty="0"/>
          </a:p>
          <a:p>
            <a:pPr marL="0" lvl="0" indent="0" algn="r" rtl="1">
              <a:lnSpc>
                <a:spcPct val="115000"/>
              </a:lnSpc>
              <a:spcBef>
                <a:spcPts val="1200"/>
              </a:spcBef>
              <a:spcAft>
                <a:spcPts val="0"/>
              </a:spcAft>
              <a:buClr>
                <a:schemeClr val="dk1"/>
              </a:buClr>
              <a:buSzPts val="1100"/>
              <a:buFont typeface="Arial"/>
              <a:buNone/>
            </a:pPr>
            <a:r>
              <a:rPr lang="x-none" dirty="0"/>
              <a:t>דוגמאות:</a:t>
            </a:r>
            <a:br>
              <a:rPr lang="x-none" dirty="0"/>
            </a:br>
            <a:r>
              <a:rPr lang="x-none" u="sng" dirty="0">
                <a:solidFill>
                  <a:schemeClr val="hlink"/>
                </a:solidFill>
                <a:hlinkClick r:id="rId3"/>
              </a:rPr>
              <a:t>https://www.youtube.com/watch?v=sGfdE0es80w</a:t>
            </a:r>
            <a:r>
              <a:rPr lang="x-none" dirty="0"/>
              <a:t>  תוכנית בישול לילדים. מדברים עם הילדים לאורך השיעור ושואלים אותם שאלות.</a:t>
            </a:r>
            <a:endParaRPr dirty="0"/>
          </a:p>
          <a:p>
            <a:pPr marL="0" lvl="0" indent="0" algn="r" rtl="1">
              <a:lnSpc>
                <a:spcPct val="115000"/>
              </a:lnSpc>
              <a:spcBef>
                <a:spcPts val="1200"/>
              </a:spcBef>
              <a:spcAft>
                <a:spcPts val="0"/>
              </a:spcAft>
              <a:buClr>
                <a:schemeClr val="dk1"/>
              </a:buClr>
              <a:buSzPts val="1100"/>
              <a:buFont typeface="Arial"/>
              <a:buNone/>
            </a:pPr>
            <a:r>
              <a:rPr lang="x-none" dirty="0"/>
              <a:t>art attack :  </a:t>
            </a:r>
            <a:r>
              <a:rPr lang="x-none" u="sng" dirty="0">
                <a:solidFill>
                  <a:schemeClr val="hlink"/>
                </a:solidFill>
                <a:hlinkClick r:id="rId4"/>
              </a:rPr>
              <a:t>https://www.youtube.com/watch?v=QX013_tz4rM</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10</a:t>
            </a:fld>
            <a:endParaRPr/>
          </a:p>
        </p:txBody>
      </p:sp>
    </p:spTree>
    <p:extLst>
      <p:ext uri="{BB962C8B-B14F-4D97-AF65-F5344CB8AC3E}">
        <p14:creationId xmlns:p14="http://schemas.microsoft.com/office/powerpoint/2010/main" val="2291918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x-none" b="1" dirty="0"/>
              <a:t>תרגול: </a:t>
            </a:r>
            <a:r>
              <a:rPr lang="x-none" dirty="0"/>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dirty="0"/>
          </a:p>
          <a:p>
            <a:pPr marL="0" lvl="0" indent="0" algn="r" rtl="1">
              <a:lnSpc>
                <a:spcPct val="115000"/>
              </a:lnSpc>
              <a:spcBef>
                <a:spcPts val="120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100"/>
              <a:buFont typeface="Arial"/>
              <a:buNone/>
            </a:pPr>
            <a:r>
              <a:rPr lang="x-none" dirty="0"/>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dirty="0"/>
          </a:p>
          <a:p>
            <a:pPr marL="0" lvl="0" indent="0" algn="r" rtl="1">
              <a:lnSpc>
                <a:spcPct val="115000"/>
              </a:lnSpc>
              <a:spcBef>
                <a:spcPts val="1200"/>
              </a:spcBef>
              <a:spcAft>
                <a:spcPts val="0"/>
              </a:spcAft>
              <a:buClr>
                <a:schemeClr val="dk1"/>
              </a:buClr>
              <a:buSzPts val="1100"/>
              <a:buFont typeface="Arial"/>
              <a:buNone/>
            </a:pPr>
            <a:r>
              <a:rPr lang="x-none" dirty="0"/>
              <a:t>דוגמאות:</a:t>
            </a:r>
            <a:br>
              <a:rPr lang="x-none" dirty="0"/>
            </a:br>
            <a:r>
              <a:rPr lang="x-none" u="sng" dirty="0">
                <a:solidFill>
                  <a:schemeClr val="hlink"/>
                </a:solidFill>
                <a:hlinkClick r:id="rId3"/>
              </a:rPr>
              <a:t>https://www.youtube.com/watch?v=sGfdE0es80w</a:t>
            </a:r>
            <a:r>
              <a:rPr lang="x-none" dirty="0"/>
              <a:t>  תוכנית בישול לילדים. מדברים עם הילדים לאורך השיעור ושואלים אותם שאלות.</a:t>
            </a:r>
            <a:endParaRPr dirty="0"/>
          </a:p>
          <a:p>
            <a:pPr marL="0" lvl="0" indent="0" algn="r" rtl="1">
              <a:lnSpc>
                <a:spcPct val="115000"/>
              </a:lnSpc>
              <a:spcBef>
                <a:spcPts val="1200"/>
              </a:spcBef>
              <a:spcAft>
                <a:spcPts val="0"/>
              </a:spcAft>
              <a:buClr>
                <a:schemeClr val="dk1"/>
              </a:buClr>
              <a:buSzPts val="1100"/>
              <a:buFont typeface="Arial"/>
              <a:buNone/>
            </a:pPr>
            <a:r>
              <a:rPr lang="x-none" dirty="0"/>
              <a:t>art attack :  </a:t>
            </a:r>
            <a:r>
              <a:rPr lang="x-none" u="sng" dirty="0">
                <a:solidFill>
                  <a:schemeClr val="hlink"/>
                </a:solidFill>
                <a:hlinkClick r:id="rId4"/>
              </a:rPr>
              <a:t>https://www.youtube.com/watch?v=QX013_tz4rM</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11</a:t>
            </a:fld>
            <a:endParaRPr/>
          </a:p>
        </p:txBody>
      </p:sp>
    </p:spTree>
    <p:extLst>
      <p:ext uri="{BB962C8B-B14F-4D97-AF65-F5344CB8AC3E}">
        <p14:creationId xmlns:p14="http://schemas.microsoft.com/office/powerpoint/2010/main" val="1253160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x-none" b="1" dirty="0"/>
              <a:t>תרגול: </a:t>
            </a:r>
            <a:r>
              <a:rPr lang="x-none" dirty="0"/>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dirty="0"/>
          </a:p>
          <a:p>
            <a:pPr marL="0" lvl="0" indent="0" algn="r" rtl="1">
              <a:lnSpc>
                <a:spcPct val="115000"/>
              </a:lnSpc>
              <a:spcBef>
                <a:spcPts val="120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100"/>
              <a:buFont typeface="Arial"/>
              <a:buNone/>
            </a:pPr>
            <a:r>
              <a:rPr lang="x-none" dirty="0"/>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dirty="0"/>
          </a:p>
          <a:p>
            <a:pPr marL="0" lvl="0" indent="0" algn="r" rtl="1">
              <a:lnSpc>
                <a:spcPct val="115000"/>
              </a:lnSpc>
              <a:spcBef>
                <a:spcPts val="1200"/>
              </a:spcBef>
              <a:spcAft>
                <a:spcPts val="0"/>
              </a:spcAft>
              <a:buClr>
                <a:schemeClr val="dk1"/>
              </a:buClr>
              <a:buSzPts val="1100"/>
              <a:buFont typeface="Arial"/>
              <a:buNone/>
            </a:pPr>
            <a:r>
              <a:rPr lang="x-none" dirty="0"/>
              <a:t>דוגמאות:</a:t>
            </a:r>
            <a:br>
              <a:rPr lang="x-none" dirty="0"/>
            </a:br>
            <a:r>
              <a:rPr lang="x-none" u="sng" dirty="0">
                <a:solidFill>
                  <a:schemeClr val="hlink"/>
                </a:solidFill>
                <a:hlinkClick r:id="rId3"/>
              </a:rPr>
              <a:t>https://www.youtube.com/watch?v=sGfdE0es80w</a:t>
            </a:r>
            <a:r>
              <a:rPr lang="x-none" dirty="0"/>
              <a:t>  תוכנית בישול לילדים. מדברים עם הילדים לאורך השיעור ושואלים אותם שאלות.</a:t>
            </a:r>
            <a:endParaRPr dirty="0"/>
          </a:p>
          <a:p>
            <a:pPr marL="0" lvl="0" indent="0" algn="r" rtl="1">
              <a:lnSpc>
                <a:spcPct val="115000"/>
              </a:lnSpc>
              <a:spcBef>
                <a:spcPts val="1200"/>
              </a:spcBef>
              <a:spcAft>
                <a:spcPts val="0"/>
              </a:spcAft>
              <a:buClr>
                <a:schemeClr val="dk1"/>
              </a:buClr>
              <a:buSzPts val="1100"/>
              <a:buFont typeface="Arial"/>
              <a:buNone/>
            </a:pPr>
            <a:r>
              <a:rPr lang="x-none" dirty="0"/>
              <a:t>art attack :  </a:t>
            </a:r>
            <a:r>
              <a:rPr lang="x-none" u="sng" dirty="0">
                <a:solidFill>
                  <a:schemeClr val="hlink"/>
                </a:solidFill>
                <a:hlinkClick r:id="rId4"/>
              </a:rPr>
              <a:t>https://www.youtube.com/watch?v=QX013_tz4rM</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12</a:t>
            </a:fld>
            <a:endParaRPr/>
          </a:p>
        </p:txBody>
      </p:sp>
    </p:spTree>
    <p:extLst>
      <p:ext uri="{BB962C8B-B14F-4D97-AF65-F5344CB8AC3E}">
        <p14:creationId xmlns:p14="http://schemas.microsoft.com/office/powerpoint/2010/main" val="4284268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a:t>
            </a:r>
            <a:r>
              <a:rPr lang="he-IL" b="1" dirty="0"/>
              <a:t> 1 דקה</a:t>
            </a:r>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x-none" dirty="0">
                <a:solidFill>
                  <a:schemeClr val="dk1"/>
                </a:solidFill>
              </a:rPr>
              <a:t>הצעות: משחק, חידה, הדגמה, סימולציה, דוגמה, טענה, משפט אמת משפט שקר, ועוד.</a:t>
            </a:r>
            <a:endParaRPr dirty="0"/>
          </a:p>
          <a:p>
            <a:pPr marL="0" lvl="0" indent="0" algn="r" rtl="1">
              <a:spcBef>
                <a:spcPts val="0"/>
              </a:spcBef>
              <a:spcAft>
                <a:spcPts val="0"/>
              </a:spcAft>
              <a:buClr>
                <a:schemeClr val="dk1"/>
              </a:buClr>
              <a:buSzPts val="1200"/>
              <a:buFont typeface="Calibri"/>
              <a:buNone/>
            </a:pPr>
            <a:endParaRPr dirty="0">
              <a:solidFill>
                <a:schemeClr val="dk1"/>
              </a:solidFill>
            </a:endParaRPr>
          </a:p>
          <a:p>
            <a:pPr marL="0" lvl="0" indent="0" algn="r" rtl="1">
              <a:spcBef>
                <a:spcPts val="0"/>
              </a:spcBef>
              <a:spcAft>
                <a:spcPts val="0"/>
              </a:spcAft>
              <a:buClr>
                <a:srgbClr val="FF0000"/>
              </a:buClr>
              <a:buSzPts val="1200"/>
              <a:buFont typeface="Calibri"/>
              <a:buNone/>
            </a:pPr>
            <a:r>
              <a:rPr lang="x-none" dirty="0">
                <a:solidFill>
                  <a:srgbClr val="FF0000"/>
                </a:solidFill>
              </a:rPr>
              <a:t>דוגמה לחידה:</a:t>
            </a:r>
            <a:br>
              <a:rPr lang="x-none" dirty="0">
                <a:solidFill>
                  <a:srgbClr val="FF0000"/>
                </a:solidFill>
              </a:rPr>
            </a:br>
            <a:r>
              <a:rPr lang="x-none" dirty="0">
                <a:solidFill>
                  <a:srgbClr val="FF0000"/>
                </a:solidFill>
              </a:rPr>
              <a:t>תמונה של דמות או חפץ הקשורה לנושא. הקשר לנושא יתגלה במהלך השיעור.</a:t>
            </a:r>
            <a:endParaRPr dirty="0"/>
          </a:p>
          <a:p>
            <a:pPr marL="0" lvl="0" indent="0" algn="r" rtl="1">
              <a:spcBef>
                <a:spcPts val="0"/>
              </a:spcBef>
              <a:spcAft>
                <a:spcPts val="0"/>
              </a:spcAft>
              <a:buClr>
                <a:schemeClr val="dk1"/>
              </a:buClr>
              <a:buSzPts val="1100"/>
              <a:buFont typeface="Arial"/>
              <a:buNone/>
            </a:pPr>
            <a:r>
              <a:rPr lang="x-none" dirty="0">
                <a:solidFill>
                  <a:srgbClr val="FF0000"/>
                </a:solidFill>
              </a:rPr>
              <a:t>מה הקשר בין………….</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14</a:t>
            </a:fld>
            <a:endParaRPr/>
          </a:p>
        </p:txBody>
      </p:sp>
    </p:spTree>
    <p:extLst>
      <p:ext uri="{BB962C8B-B14F-4D97-AF65-F5344CB8AC3E}">
        <p14:creationId xmlns:p14="http://schemas.microsoft.com/office/powerpoint/2010/main" val="1642263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15</a:t>
            </a:fld>
            <a:endParaRPr/>
          </a:p>
        </p:txBody>
      </p:sp>
    </p:spTree>
    <p:extLst>
      <p:ext uri="{BB962C8B-B14F-4D97-AF65-F5344CB8AC3E}">
        <p14:creationId xmlns:p14="http://schemas.microsoft.com/office/powerpoint/2010/main" val="11594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dirty="0"/>
              <a:t>רצף מספרי השקפים הבאים 11-15 מכיל בתוכו: הקניית ידע, תרגול ופתרון, תרגול ופתרון נוספים. משך זמן כל הרצף הוא 20 סה"כ.</a:t>
            </a:r>
            <a:endParaRPr b="1"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הקניה: </a:t>
            </a:r>
            <a:r>
              <a:rPr lang="x-none" dirty="0"/>
              <a:t>התייחסות למטרת למידה אחת מרכזית וממוקדת. שימוש במגוון ייצוגי תוכן כגון תמונות וסרטונים - </a:t>
            </a:r>
            <a:r>
              <a:rPr lang="x-none" b="1" u="sng" dirty="0"/>
              <a:t>ניתן לצרף סרטונים מבית היוצר של מטח בלבד</a:t>
            </a:r>
            <a:r>
              <a:rPr lang="x-none" dirty="0"/>
              <a:t>, צילומי מסך, כתבות, תכנים מספרי הלימוד, טקסט מצומצם </a:t>
            </a:r>
            <a:r>
              <a:rPr lang="x-none" b="1" u="sng" dirty="0">
                <a:solidFill>
                  <a:srgbClr val="FF0000"/>
                </a:solidFill>
              </a:rPr>
              <a:t>בהתאם לזכויות יוצרים</a:t>
            </a:r>
            <a:r>
              <a:rPr lang="x-none" dirty="0">
                <a:solidFill>
                  <a:srgbClr val="FF0000"/>
                </a:solidFill>
              </a:rPr>
              <a:t>. </a:t>
            </a:r>
            <a:r>
              <a:rPr lang="x-none" dirty="0"/>
              <a:t>ניתן לשלב תרגיל או שאלה לדוגמה שאתם פותרים.</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16</a:t>
            </a:fld>
            <a:endParaRPr/>
          </a:p>
        </p:txBody>
      </p:sp>
    </p:spTree>
    <p:extLst>
      <p:ext uri="{BB962C8B-B14F-4D97-AF65-F5344CB8AC3E}">
        <p14:creationId xmlns:p14="http://schemas.microsoft.com/office/powerpoint/2010/main" val="26558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dirty="0"/>
              <a:t>רצף מספרי השקפים הבאים 11-15 מכיל בתוכו: הקניית ידע, תרגול ופתרון, תרגול ופתרון נוספים. משך זמן כל הרצף הוא 20 סה"כ.</a:t>
            </a:r>
            <a:endParaRPr b="1"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הקניה: </a:t>
            </a:r>
            <a:r>
              <a:rPr lang="x-none" dirty="0"/>
              <a:t>התייחסות למטרת למידה אחת מרכזית וממוקדת. שימוש במגוון ייצוגי תוכן כגון תמונות וסרטונים - </a:t>
            </a:r>
            <a:r>
              <a:rPr lang="x-none" b="1" u="sng" dirty="0"/>
              <a:t>ניתן לצרף סרטונים מבית היוצר של מטח בלבד</a:t>
            </a:r>
            <a:r>
              <a:rPr lang="x-none" dirty="0"/>
              <a:t>, צילומי מסך, כתבות, תכנים מספרי הלימוד, טקסט מצומצם </a:t>
            </a:r>
            <a:r>
              <a:rPr lang="x-none" b="1" u="sng" dirty="0">
                <a:solidFill>
                  <a:srgbClr val="FF0000"/>
                </a:solidFill>
              </a:rPr>
              <a:t>בהתאם לזכויות יוצרים</a:t>
            </a:r>
            <a:r>
              <a:rPr lang="x-none" dirty="0">
                <a:solidFill>
                  <a:srgbClr val="FF0000"/>
                </a:solidFill>
              </a:rPr>
              <a:t>. </a:t>
            </a:r>
            <a:r>
              <a:rPr lang="x-none" dirty="0"/>
              <a:t>ניתן לשלב תרגיל או שאלה לדוגמה שאתם פותרים.</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17</a:t>
            </a:fld>
            <a:endParaRPr/>
          </a:p>
        </p:txBody>
      </p:sp>
    </p:spTree>
    <p:extLst>
      <p:ext uri="{BB962C8B-B14F-4D97-AF65-F5344CB8AC3E}">
        <p14:creationId xmlns:p14="http://schemas.microsoft.com/office/powerpoint/2010/main" val="3108988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x-none" b="1" dirty="0"/>
              <a:t>תרגול: </a:t>
            </a:r>
            <a:r>
              <a:rPr lang="x-none" dirty="0"/>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dirty="0"/>
          </a:p>
          <a:p>
            <a:pPr marL="0" lvl="0" indent="0" algn="r" rtl="1">
              <a:lnSpc>
                <a:spcPct val="115000"/>
              </a:lnSpc>
              <a:spcBef>
                <a:spcPts val="120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100"/>
              <a:buFont typeface="Arial"/>
              <a:buNone/>
            </a:pPr>
            <a:r>
              <a:rPr lang="x-none" dirty="0"/>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dirty="0"/>
          </a:p>
          <a:p>
            <a:pPr marL="0" lvl="0" indent="0" algn="r" rtl="1">
              <a:lnSpc>
                <a:spcPct val="115000"/>
              </a:lnSpc>
              <a:spcBef>
                <a:spcPts val="1200"/>
              </a:spcBef>
              <a:spcAft>
                <a:spcPts val="0"/>
              </a:spcAft>
              <a:buClr>
                <a:schemeClr val="dk1"/>
              </a:buClr>
              <a:buSzPts val="1100"/>
              <a:buFont typeface="Arial"/>
              <a:buNone/>
            </a:pPr>
            <a:r>
              <a:rPr lang="x-none" dirty="0"/>
              <a:t>דוגמאות:</a:t>
            </a:r>
            <a:br>
              <a:rPr lang="x-none" dirty="0"/>
            </a:br>
            <a:r>
              <a:rPr lang="x-none" u="sng" dirty="0">
                <a:solidFill>
                  <a:schemeClr val="hlink"/>
                </a:solidFill>
                <a:hlinkClick r:id="rId3"/>
              </a:rPr>
              <a:t>https://www.youtube.com/watch?v=sGfdE0es80w</a:t>
            </a:r>
            <a:r>
              <a:rPr lang="x-none" dirty="0"/>
              <a:t>  תוכנית בישול לילדים. מדברים עם הילדים לאורך השיעור ושואלים אותם שאלות.</a:t>
            </a:r>
            <a:endParaRPr dirty="0"/>
          </a:p>
          <a:p>
            <a:pPr marL="0" lvl="0" indent="0" algn="r" rtl="1">
              <a:lnSpc>
                <a:spcPct val="115000"/>
              </a:lnSpc>
              <a:spcBef>
                <a:spcPts val="1200"/>
              </a:spcBef>
              <a:spcAft>
                <a:spcPts val="0"/>
              </a:spcAft>
              <a:buClr>
                <a:schemeClr val="dk1"/>
              </a:buClr>
              <a:buSzPts val="1100"/>
              <a:buFont typeface="Arial"/>
              <a:buNone/>
            </a:pPr>
            <a:r>
              <a:rPr lang="x-none" dirty="0"/>
              <a:t>art attack :  </a:t>
            </a:r>
            <a:r>
              <a:rPr lang="x-none" u="sng" dirty="0">
                <a:solidFill>
                  <a:schemeClr val="hlink"/>
                </a:solidFill>
                <a:hlinkClick r:id="rId4"/>
              </a:rPr>
              <a:t>https://www.youtube.com/watch?v=QX013_tz4rM</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18</a:t>
            </a:fld>
            <a:endParaRPr/>
          </a:p>
        </p:txBody>
      </p:sp>
    </p:spTree>
    <p:extLst>
      <p:ext uri="{BB962C8B-B14F-4D97-AF65-F5344CB8AC3E}">
        <p14:creationId xmlns:p14="http://schemas.microsoft.com/office/powerpoint/2010/main" val="1695219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dirty="0"/>
              <a:t>רצף מספרי השקפים הבאים 11-15 מכיל בתוכו: הקניית ידע, תרגול ופתרון, תרגול ופתרון נוספים. משך זמן כל הרצף הוא 20 סה"כ.</a:t>
            </a:r>
            <a:endParaRPr b="1"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הקניה: </a:t>
            </a:r>
            <a:r>
              <a:rPr lang="x-none" dirty="0"/>
              <a:t>התייחסות למטרת למידה אחת מרכזית וממוקדת. שימוש במגוון ייצוגי תוכן כגון תמונות וסרטונים - </a:t>
            </a:r>
            <a:r>
              <a:rPr lang="x-none" b="1" u="sng" dirty="0"/>
              <a:t>ניתן לצרף סרטונים מבית היוצר של מטח בלבד</a:t>
            </a:r>
            <a:r>
              <a:rPr lang="x-none" dirty="0"/>
              <a:t>, צילומי מסך, כתבות, תכנים מספרי הלימוד, טקסט מצומצם </a:t>
            </a:r>
            <a:r>
              <a:rPr lang="x-none" b="1" u="sng" dirty="0">
                <a:solidFill>
                  <a:srgbClr val="FF0000"/>
                </a:solidFill>
              </a:rPr>
              <a:t>בהתאם לזכויות יוצרים</a:t>
            </a:r>
            <a:r>
              <a:rPr lang="x-none" dirty="0">
                <a:solidFill>
                  <a:srgbClr val="FF0000"/>
                </a:solidFill>
              </a:rPr>
              <a:t>. </a:t>
            </a:r>
            <a:r>
              <a:rPr lang="x-none" dirty="0"/>
              <a:t>ניתן לשלב תרגיל או שאלה לדוגמה שאתם פותרים.</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19</a:t>
            </a:fld>
            <a:endParaRPr/>
          </a:p>
        </p:txBody>
      </p:sp>
    </p:spTree>
    <p:extLst>
      <p:ext uri="{BB962C8B-B14F-4D97-AF65-F5344CB8AC3E}">
        <p14:creationId xmlns:p14="http://schemas.microsoft.com/office/powerpoint/2010/main" val="3859722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20</a:t>
            </a:fld>
            <a:endParaRPr/>
          </a:p>
        </p:txBody>
      </p:sp>
    </p:spTree>
    <p:extLst>
      <p:ext uri="{BB962C8B-B14F-4D97-AF65-F5344CB8AC3E}">
        <p14:creationId xmlns:p14="http://schemas.microsoft.com/office/powerpoint/2010/main" val="381670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dirty="0"/>
              <a:t>משך השקף: 2 דקות</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הציגו את עצמכם ואת מהלך השיעור:</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מוזמנים לפנות בצורה אישית לתלמידים:</a:t>
            </a:r>
            <a:r>
              <a:rPr lang="x-none" sz="1200" dirty="0"/>
              <a:t/>
            </a:r>
            <a:br>
              <a:rPr lang="x-none" sz="1200" dirty="0"/>
            </a:br>
            <a:r>
              <a:rPr lang="x-none" sz="1200" dirty="0">
                <a:solidFill>
                  <a:srgbClr val="2F5496"/>
                </a:solidFill>
              </a:rPr>
              <a:t>דוגמה לטקסט שייאמר בעל פה: "שלום, שמי___. אני מורה ל____ ממקום בארץ____. מה שלומכם? אני שמח/ה שהצטרפתם אליי", וכו'.</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נושא השיעור ומה מטרתו:</a:t>
            </a:r>
            <a:br>
              <a:rPr lang="x-none" sz="1200" dirty="0">
                <a:solidFill>
                  <a:schemeClr val="dk1"/>
                </a:solidFill>
              </a:rPr>
            </a:br>
            <a:r>
              <a:rPr lang="x-none" sz="1200" dirty="0">
                <a:solidFill>
                  <a:srgbClr val="2F5496"/>
                </a:solidFill>
              </a:rPr>
              <a:t>דוגמה לטקסט שייאמר בעל פה: "בשיעור הזה נלמד על_________. הצטרפו אליי ויהיה לנו כיף. מוכנים? מתחילים!"</a:t>
            </a:r>
            <a:endParaRPr dirty="0"/>
          </a:p>
          <a:p>
            <a:pPr marL="0" lvl="0" indent="0" algn="r" rtl="1">
              <a:spcBef>
                <a:spcPts val="0"/>
              </a:spcBef>
              <a:spcAft>
                <a:spcPts val="0"/>
              </a:spcAft>
              <a:buClr>
                <a:schemeClr val="dk1"/>
              </a:buClr>
              <a:buSzPts val="1200"/>
              <a:buFont typeface="Calibri"/>
              <a:buNone/>
            </a:pPr>
            <a:endParaRPr sz="1200" b="1" dirty="0"/>
          </a:p>
          <a:p>
            <a:pPr marL="133350" lvl="0" indent="0" algn="r" rtl="1">
              <a:lnSpc>
                <a:spcPct val="115000"/>
              </a:lnSpc>
              <a:spcBef>
                <a:spcPts val="800"/>
              </a:spcBef>
              <a:spcAft>
                <a:spcPts val="0"/>
              </a:spcAft>
              <a:buNone/>
            </a:pPr>
            <a:r>
              <a:rPr lang="x-none" sz="1200" b="1" dirty="0">
                <a:solidFill>
                  <a:schemeClr val="dk1"/>
                </a:solidFill>
                <a:latin typeface="Alef"/>
                <a:ea typeface="Alef"/>
                <a:cs typeface="Alef"/>
                <a:sym typeface="Alef"/>
              </a:rPr>
              <a:t>נתחיל ב…. </a:t>
            </a:r>
            <a:r>
              <a:rPr lang="x-none" sz="1200" dirty="0">
                <a:solidFill>
                  <a:schemeClr val="dk1"/>
                </a:solidFill>
                <a:latin typeface="Alef"/>
                <a:ea typeface="Alef"/>
                <a:cs typeface="Alef"/>
                <a:sym typeface="Alef"/>
              </a:rPr>
              <a:t> (שלב פתיח השיעור)</a:t>
            </a:r>
            <a:endParaRPr dirty="0"/>
          </a:p>
          <a:p>
            <a:pPr marL="133350" lvl="0" indent="0" algn="r" rtl="1">
              <a:lnSpc>
                <a:spcPct val="115000"/>
              </a:lnSpc>
              <a:spcBef>
                <a:spcPts val="0"/>
              </a:spcBef>
              <a:spcAft>
                <a:spcPts val="0"/>
              </a:spcAft>
              <a:buNone/>
            </a:pPr>
            <a:r>
              <a:rPr lang="x-none" sz="1200" b="1" dirty="0">
                <a:solidFill>
                  <a:schemeClr val="dk1"/>
                </a:solidFill>
                <a:latin typeface="Alef"/>
                <a:ea typeface="Alef"/>
                <a:cs typeface="Alef"/>
                <a:sym typeface="Alef"/>
              </a:rPr>
              <a:t>נמשיך בלגלות</a:t>
            </a:r>
            <a:r>
              <a:rPr lang="x-none" sz="1200" dirty="0">
                <a:solidFill>
                  <a:schemeClr val="dk1"/>
                </a:solidFill>
                <a:latin typeface="Alef"/>
                <a:ea typeface="Alef"/>
                <a:cs typeface="Alef"/>
                <a:sym typeface="Alef"/>
              </a:rPr>
              <a:t> (שלב הלימוד / הקניה - כתבו כאן שאלה מסקרנת שתיתן מענה על מטרת השיעור) </a:t>
            </a:r>
            <a:endParaRPr dirty="0"/>
          </a:p>
          <a:p>
            <a:pPr marL="133350" lvl="0" indent="0" algn="r" rtl="1">
              <a:lnSpc>
                <a:spcPct val="115000"/>
              </a:lnSpc>
              <a:spcBef>
                <a:spcPts val="0"/>
              </a:spcBef>
              <a:spcAft>
                <a:spcPts val="0"/>
              </a:spcAft>
              <a:buNone/>
            </a:pPr>
            <a:r>
              <a:rPr lang="x-none" sz="1200" b="1" dirty="0">
                <a:solidFill>
                  <a:schemeClr val="dk1"/>
                </a:solidFill>
                <a:latin typeface="Alef"/>
                <a:ea typeface="Alef"/>
                <a:cs typeface="Alef"/>
                <a:sym typeface="Alef"/>
              </a:rPr>
              <a:t>נתנסה ב… </a:t>
            </a:r>
            <a:r>
              <a:rPr lang="x-none" sz="1200" dirty="0">
                <a:solidFill>
                  <a:schemeClr val="dk1"/>
                </a:solidFill>
                <a:latin typeface="Alef"/>
                <a:ea typeface="Alef"/>
                <a:cs typeface="Alef"/>
                <a:sym typeface="Alef"/>
              </a:rPr>
              <a:t>(שלב התרגול / התנסות)</a:t>
            </a:r>
            <a:r>
              <a:rPr lang="x-none" sz="1200" b="1" dirty="0">
                <a:solidFill>
                  <a:schemeClr val="dk1"/>
                </a:solidFill>
                <a:latin typeface="Alef"/>
                <a:ea typeface="Alef"/>
                <a:cs typeface="Alef"/>
                <a:sym typeface="Alef"/>
              </a:rPr>
              <a:t> </a:t>
            </a:r>
            <a:endParaRPr dirty="0"/>
          </a:p>
          <a:p>
            <a:pPr marL="133350" lvl="0" indent="0" algn="r" rtl="1">
              <a:lnSpc>
                <a:spcPct val="115000"/>
              </a:lnSpc>
              <a:spcBef>
                <a:spcPts val="0"/>
              </a:spcBef>
              <a:spcAft>
                <a:spcPts val="0"/>
              </a:spcAft>
              <a:buNone/>
            </a:pPr>
            <a:r>
              <a:rPr lang="x-none" sz="1200" b="1" dirty="0">
                <a:solidFill>
                  <a:schemeClr val="dk1"/>
                </a:solidFill>
                <a:latin typeface="Alef"/>
                <a:ea typeface="Alef"/>
                <a:cs typeface="Alef"/>
                <a:sym typeface="Alef"/>
              </a:rPr>
              <a:t>נסכם  </a:t>
            </a:r>
            <a:r>
              <a:rPr lang="x-none" sz="1200" dirty="0">
                <a:solidFill>
                  <a:schemeClr val="dk1"/>
                </a:solidFill>
                <a:latin typeface="Alef"/>
                <a:ea typeface="Alef"/>
                <a:cs typeface="Alef"/>
                <a:sym typeface="Alef"/>
              </a:rPr>
              <a:t>(שלב סיכום השיעור)</a:t>
            </a:r>
            <a:endParaRPr dirty="0"/>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a:t>
            </a:fld>
            <a:endParaRPr/>
          </a:p>
        </p:txBody>
      </p:sp>
    </p:spTree>
    <p:extLst>
      <p:ext uri="{BB962C8B-B14F-4D97-AF65-F5344CB8AC3E}">
        <p14:creationId xmlns:p14="http://schemas.microsoft.com/office/powerpoint/2010/main" val="2087052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a:p>
          <a:p>
            <a:pPr marL="285750" lvl="0" indent="-285750" algn="r" rtl="1">
              <a:spcBef>
                <a:spcPts val="0"/>
              </a:spcBef>
              <a:spcAft>
                <a:spcPts val="0"/>
              </a:spcAft>
              <a:buClr>
                <a:schemeClr val="dk1"/>
              </a:buClr>
              <a:buSzPts val="1200"/>
              <a:buFont typeface="Arial"/>
              <a:buChar char="•"/>
            </a:pPr>
            <a:r>
              <a:rPr lang="x-none" b="1"/>
              <a:t>תרגול: </a:t>
            </a:r>
            <a:r>
              <a:rPr lang="x-none"/>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a:p>
          <a:p>
            <a:pPr marL="0" lvl="0" indent="0" algn="r" rtl="1">
              <a:lnSpc>
                <a:spcPct val="115000"/>
              </a:lnSpc>
              <a:spcBef>
                <a:spcPts val="1200"/>
              </a:spcBef>
              <a:spcAft>
                <a:spcPts val="0"/>
              </a:spcAft>
              <a:buClr>
                <a:schemeClr val="dk1"/>
              </a:buClr>
              <a:buSzPts val="1100"/>
              <a:buFont typeface="Arial"/>
              <a:buNone/>
            </a:pPr>
            <a:endParaRPr b="1"/>
          </a:p>
          <a:p>
            <a:pPr marL="0" lvl="0" indent="0" algn="r" rtl="1">
              <a:lnSpc>
                <a:spcPct val="115000"/>
              </a:lnSpc>
              <a:spcBef>
                <a:spcPts val="1200"/>
              </a:spcBef>
              <a:spcAft>
                <a:spcPts val="0"/>
              </a:spcAft>
              <a:buClr>
                <a:schemeClr val="dk1"/>
              </a:buClr>
              <a:buSzPts val="1100"/>
              <a:buFont typeface="Arial"/>
              <a:buNone/>
            </a:pPr>
            <a:endParaRPr/>
          </a:p>
          <a:p>
            <a:pPr marL="0" lvl="0" indent="0" algn="r" rtl="1">
              <a:lnSpc>
                <a:spcPct val="115000"/>
              </a:lnSpc>
              <a:spcBef>
                <a:spcPts val="1200"/>
              </a:spcBef>
              <a:spcAft>
                <a:spcPts val="0"/>
              </a:spcAft>
              <a:buClr>
                <a:schemeClr val="dk1"/>
              </a:buClr>
              <a:buSzPts val="1100"/>
              <a:buFont typeface="Arial"/>
              <a:buNone/>
            </a:pPr>
            <a:r>
              <a:rPr lang="x-none"/>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a:p>
          <a:p>
            <a:pPr marL="0" lvl="0" indent="0" algn="r" rtl="1">
              <a:lnSpc>
                <a:spcPct val="115000"/>
              </a:lnSpc>
              <a:spcBef>
                <a:spcPts val="1200"/>
              </a:spcBef>
              <a:spcAft>
                <a:spcPts val="0"/>
              </a:spcAft>
              <a:buClr>
                <a:schemeClr val="dk1"/>
              </a:buClr>
              <a:buSzPts val="1100"/>
              <a:buFont typeface="Arial"/>
              <a:buNone/>
            </a:pPr>
            <a:r>
              <a:rPr lang="x-none"/>
              <a:t>דוגמאות:</a:t>
            </a:r>
            <a:br>
              <a:rPr lang="x-none"/>
            </a:br>
            <a:r>
              <a:rPr lang="x-none" u="sng">
                <a:solidFill>
                  <a:schemeClr val="hlink"/>
                </a:solidFill>
                <a:hlinkClick r:id="rId3"/>
              </a:rPr>
              <a:t>https://www.youtube.com/watch?v=sGfdE0es80w</a:t>
            </a:r>
            <a:r>
              <a:rPr lang="x-none"/>
              <a:t>  תוכנית בישול לילדים. מדברים עם הילדים לאורך השיעור ושואלים אותם שאלות.</a:t>
            </a:r>
            <a:endParaRPr/>
          </a:p>
          <a:p>
            <a:pPr marL="0" lvl="0" indent="0" algn="r" rtl="1">
              <a:lnSpc>
                <a:spcPct val="115000"/>
              </a:lnSpc>
              <a:spcBef>
                <a:spcPts val="1200"/>
              </a:spcBef>
              <a:spcAft>
                <a:spcPts val="0"/>
              </a:spcAft>
              <a:buClr>
                <a:schemeClr val="dk1"/>
              </a:buClr>
              <a:buSzPts val="1100"/>
              <a:buFont typeface="Arial"/>
              <a:buNone/>
            </a:pPr>
            <a:r>
              <a:rPr lang="x-none"/>
              <a:t>art attack :  </a:t>
            </a:r>
            <a:r>
              <a:rPr lang="x-none" u="sng">
                <a:solidFill>
                  <a:schemeClr val="hlink"/>
                </a:solidFill>
                <a:hlinkClick r:id="rId4"/>
              </a:rPr>
              <a:t>https://www.youtube.com/watch?v=QX013_tz4rM</a:t>
            </a:r>
            <a:endParaRPr/>
          </a:p>
          <a:p>
            <a:pPr marL="0" lvl="0" indent="0" algn="r" rtl="1">
              <a:lnSpc>
                <a:spcPct val="115000"/>
              </a:lnSpc>
              <a:spcBef>
                <a:spcPts val="1200"/>
              </a:spcBef>
              <a:spcAft>
                <a:spcPts val="0"/>
              </a:spcAft>
              <a:buClr>
                <a:schemeClr val="dk1"/>
              </a:buClr>
              <a:buSzPts val="1200"/>
              <a:buFont typeface="Calibri"/>
              <a:buNone/>
            </a:pPr>
            <a:endParaRPr/>
          </a:p>
          <a:p>
            <a:pPr marL="0" lvl="0" indent="0" algn="l" rtl="0">
              <a:lnSpc>
                <a:spcPct val="115000"/>
              </a:lnSpc>
              <a:spcBef>
                <a:spcPts val="120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21</a:t>
            </a:fld>
            <a:endParaRPr/>
          </a:p>
        </p:txBody>
      </p:sp>
    </p:spTree>
    <p:extLst>
      <p:ext uri="{BB962C8B-B14F-4D97-AF65-F5344CB8AC3E}">
        <p14:creationId xmlns:p14="http://schemas.microsoft.com/office/powerpoint/2010/main" val="1308846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22</a:t>
            </a:fld>
            <a:endParaRPr/>
          </a:p>
        </p:txBody>
      </p:sp>
    </p:spTree>
    <p:extLst>
      <p:ext uri="{BB962C8B-B14F-4D97-AF65-F5344CB8AC3E}">
        <p14:creationId xmlns:p14="http://schemas.microsoft.com/office/powerpoint/2010/main" val="4294055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פתרון התרגול: </a:t>
            </a:r>
            <a:r>
              <a:rPr lang="x-none" dirty="0"/>
              <a:t>לאחר שהתלמידים תרגלו באופן עצמאי, יש להראות את הפתרון ולדון בו. ניתן להראות טעויות נפוצות ולהסביר כיצד יש לפתור אותן.</a:t>
            </a:r>
            <a:endParaRPr b="1" dirty="0"/>
          </a:p>
          <a:p>
            <a:pPr marL="0" lvl="0" indent="0" algn="l" rtl="0">
              <a:spcBef>
                <a:spcPts val="0"/>
              </a:spcBef>
              <a:spcAft>
                <a:spcPts val="0"/>
              </a:spcAft>
              <a:buNone/>
            </a:pPr>
            <a:endParaRPr dirty="0"/>
          </a:p>
        </p:txBody>
      </p:sp>
      <p:sp>
        <p:nvSpPr>
          <p:cNvPr id="324" name="Google Shape;32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23</a:t>
            </a:fld>
            <a:endParaRPr/>
          </a:p>
        </p:txBody>
      </p:sp>
    </p:spTree>
    <p:extLst>
      <p:ext uri="{BB962C8B-B14F-4D97-AF65-F5344CB8AC3E}">
        <p14:creationId xmlns:p14="http://schemas.microsoft.com/office/powerpoint/2010/main" val="2109124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dirty="0"/>
              <a:t>משך השקף: עד 5 דקות</a:t>
            </a:r>
            <a:endParaRPr dirty="0"/>
          </a:p>
          <a:p>
            <a:pPr marL="0" marR="0" lvl="0" indent="0" algn="r" rtl="1">
              <a:lnSpc>
                <a:spcPct val="100000"/>
              </a:lnSpc>
              <a:spcBef>
                <a:spcPts val="0"/>
              </a:spcBef>
              <a:spcAft>
                <a:spcPts val="0"/>
              </a:spcAft>
              <a:buClr>
                <a:srgbClr val="000000"/>
              </a:buClr>
              <a:buSzPts val="1100"/>
              <a:buFont typeface="Arial"/>
              <a:buNone/>
            </a:pPr>
            <a:endParaRPr dirty="0"/>
          </a:p>
          <a:p>
            <a:pPr marL="0" marR="0" lvl="0" indent="0" algn="r" rtl="1">
              <a:lnSpc>
                <a:spcPct val="100000"/>
              </a:lnSpc>
              <a:spcBef>
                <a:spcPts val="0"/>
              </a:spcBef>
              <a:spcAft>
                <a:spcPts val="0"/>
              </a:spcAft>
              <a:buClr>
                <a:srgbClr val="000000"/>
              </a:buClr>
              <a:buSzPts val="1100"/>
              <a:buFont typeface="Arial"/>
              <a:buNone/>
            </a:pPr>
            <a:r>
              <a:rPr lang="x-none" dirty="0"/>
              <a:t>סיכום ויציאה לתרגול. שלב זה יכלול סיכום של התוכן הנלמד תוך מענה על שאלות כמו: מה עשינו פה היום? מה למדנו? מומלץ לשלב אלמנטים חווייתיים כגון משחק מסכם, חידה, טיפ מיוחד להמשך הלמידה ועוד.</a:t>
            </a: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24</a:t>
            </a:fld>
            <a:endParaRPr/>
          </a:p>
        </p:txBody>
      </p:sp>
    </p:spTree>
    <p:extLst>
      <p:ext uri="{BB962C8B-B14F-4D97-AF65-F5344CB8AC3E}">
        <p14:creationId xmlns:p14="http://schemas.microsoft.com/office/powerpoint/2010/main" val="3679530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25</a:t>
            </a:fld>
            <a:endParaRPr/>
          </a:p>
        </p:txBody>
      </p:sp>
    </p:spTree>
    <p:extLst>
      <p:ext uri="{BB962C8B-B14F-4D97-AF65-F5344CB8AC3E}">
        <p14:creationId xmlns:p14="http://schemas.microsoft.com/office/powerpoint/2010/main" val="1171273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a:p>
          <a:p>
            <a:pPr marL="158750" lvl="0" indent="0" algn="r" rtl="1">
              <a:spcBef>
                <a:spcPts val="0"/>
              </a:spcBef>
              <a:spcAft>
                <a:spcPts val="0"/>
              </a:spcAft>
              <a:buClr>
                <a:schemeClr val="dk1"/>
              </a:buClr>
              <a:buSzPts val="1200"/>
              <a:buFont typeface="Calibri"/>
              <a:buNone/>
            </a:pPr>
            <a:endParaRPr b="0"/>
          </a:p>
          <a:p>
            <a:pPr marL="285750" lvl="0" indent="-285750" algn="r" rtl="1">
              <a:spcBef>
                <a:spcPts val="0"/>
              </a:spcBef>
              <a:spcAft>
                <a:spcPts val="0"/>
              </a:spcAft>
              <a:buClr>
                <a:schemeClr val="dk1"/>
              </a:buClr>
              <a:buSzPts val="1200"/>
              <a:buFont typeface="Arial"/>
              <a:buChar char="•"/>
            </a:pPr>
            <a:r>
              <a:rPr lang="x-none" b="1"/>
              <a:t>פתרון התרגול: </a:t>
            </a:r>
            <a:r>
              <a:rPr lang="x-none"/>
              <a:t>לאחר שהתלמידים תרגלו באופן עצמאי, יש להראות את הפתרון ולדון בו. ניתן להראות טעויות נפוצות ולהסביר כיצד יש לפתור אותן.</a:t>
            </a:r>
            <a:endParaRPr b="1"/>
          </a:p>
          <a:p>
            <a:pPr marL="0" lvl="0" indent="0" algn="l" rtl="0">
              <a:spcBef>
                <a:spcPts val="0"/>
              </a:spcBef>
              <a:spcAft>
                <a:spcPts val="0"/>
              </a:spcAft>
              <a:buNone/>
            </a:pPr>
            <a:endParaRPr/>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26</a:t>
            </a:fld>
            <a:endParaRPr/>
          </a:p>
        </p:txBody>
      </p:sp>
    </p:spTree>
    <p:extLst>
      <p:ext uri="{BB962C8B-B14F-4D97-AF65-F5344CB8AC3E}">
        <p14:creationId xmlns:p14="http://schemas.microsoft.com/office/powerpoint/2010/main" val="2758774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a:t>
            </a:r>
            <a:r>
              <a:rPr lang="he-IL" b="1" dirty="0"/>
              <a:t> 5 </a:t>
            </a:r>
            <a:r>
              <a:rPr lang="x-none" b="1" dirty="0"/>
              <a:t>דקות</a:t>
            </a:r>
            <a:endParaRPr dirty="0"/>
          </a:p>
          <a:p>
            <a:pPr marL="0" lvl="0" indent="0" algn="r" rtl="1">
              <a:spcBef>
                <a:spcPts val="0"/>
              </a:spcBef>
              <a:spcAft>
                <a:spcPts val="0"/>
              </a:spcAft>
              <a:buClr>
                <a:schemeClr val="dk1"/>
              </a:buClr>
              <a:buSzPts val="1200"/>
              <a:buFont typeface="Calibri"/>
              <a:buNone/>
            </a:pPr>
            <a:endParaRPr b="1" dirty="0"/>
          </a:p>
          <a:p>
            <a:pPr marL="158750" lvl="0" indent="0" algn="r" rtl="1">
              <a:spcBef>
                <a:spcPts val="0"/>
              </a:spcBef>
              <a:spcAft>
                <a:spcPts val="0"/>
              </a:spcAft>
              <a:buClr>
                <a:schemeClr val="dk1"/>
              </a:buClr>
              <a:buSzPts val="1200"/>
              <a:buFont typeface="Calibri"/>
              <a:buNone/>
            </a:pPr>
            <a:r>
              <a:rPr lang="x-none" dirty="0"/>
              <a:t>בשלב זה הסבירו לתלמידים את התרגול והיפרדו מהם. עם יציאת התלמידים לתרגול הסופי יסתיים שלב הצילום שלכם כמורים.</a:t>
            </a:r>
            <a:endParaRPr dirty="0"/>
          </a:p>
          <a:p>
            <a:pPr marL="0" lvl="0" indent="0" algn="r" rtl="1">
              <a:spcBef>
                <a:spcPts val="0"/>
              </a:spcBef>
              <a:spcAft>
                <a:spcPts val="0"/>
              </a:spcAft>
              <a:buNone/>
            </a:pPr>
            <a:endParaRPr dirty="0"/>
          </a:p>
          <a:p>
            <a:pPr marL="158750" lvl="0" indent="0" algn="r" rtl="1">
              <a:spcBef>
                <a:spcPts val="0"/>
              </a:spcBef>
              <a:spcAft>
                <a:spcPts val="0"/>
              </a:spcAft>
              <a:buClr>
                <a:schemeClr val="dk1"/>
              </a:buClr>
              <a:buSzPts val="1200"/>
              <a:buFont typeface="Calibri"/>
              <a:buNone/>
            </a:pPr>
            <a:r>
              <a:rPr lang="x-none" b="1" dirty="0"/>
              <a:t>דגשים</a:t>
            </a:r>
            <a:r>
              <a:rPr lang="x-none" dirty="0"/>
              <a:t>:</a:t>
            </a:r>
            <a:endParaRPr dirty="0"/>
          </a:p>
          <a:p>
            <a:pPr marL="158750" lvl="0" indent="0" algn="r" rtl="1">
              <a:spcBef>
                <a:spcPts val="0"/>
              </a:spcBef>
              <a:spcAft>
                <a:spcPts val="0"/>
              </a:spcAft>
              <a:buClr>
                <a:schemeClr val="dk1"/>
              </a:buClr>
              <a:buSzPts val="1200"/>
              <a:buFont typeface="Calibri"/>
              <a:buNone/>
            </a:pPr>
            <a:r>
              <a:rPr lang="x-none" dirty="0"/>
              <a:t>*התרגול יכול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dirty="0"/>
          </a:p>
          <a:p>
            <a:pPr marL="158750" lvl="0" indent="0" algn="r" rtl="1">
              <a:spcBef>
                <a:spcPts val="0"/>
              </a:spcBef>
              <a:spcAft>
                <a:spcPts val="0"/>
              </a:spcAft>
              <a:buClr>
                <a:schemeClr val="dk1"/>
              </a:buClr>
              <a:buSzPts val="1200"/>
              <a:buFont typeface="Calibri"/>
              <a:buNone/>
            </a:pPr>
            <a:r>
              <a:rPr lang="x-none" dirty="0"/>
              <a:t>*הקפידו לתת לתלמידים הנחיות מדויקות לביצוע התרגול ברמת התוכן וברמה הטכנית, וכן זמנים מדויקים לתרגול. </a:t>
            </a:r>
            <a:endParaRPr dirty="0"/>
          </a:p>
          <a:p>
            <a:pPr marL="158750" lvl="0" indent="0" algn="r" rtl="1">
              <a:spcBef>
                <a:spcPts val="0"/>
              </a:spcBef>
              <a:spcAft>
                <a:spcPts val="0"/>
              </a:spcAft>
              <a:buClr>
                <a:schemeClr val="dk1"/>
              </a:buClr>
              <a:buSzPts val="1200"/>
              <a:buFont typeface="Calibri"/>
              <a:buNone/>
            </a:pPr>
            <a:r>
              <a:rPr lang="x-none" dirty="0"/>
              <a:t>*ניתן להטמיע בתוך המצגת צילומי מסך ולהסביר בעל פה מה נדרש מהם לבצע. </a:t>
            </a:r>
            <a:endParaRPr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27</a:t>
            </a:fld>
            <a:endParaRPr/>
          </a:p>
        </p:txBody>
      </p:sp>
    </p:spTree>
    <p:extLst>
      <p:ext uri="{BB962C8B-B14F-4D97-AF65-F5344CB8AC3E}">
        <p14:creationId xmlns:p14="http://schemas.microsoft.com/office/powerpoint/2010/main" val="2922242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solidFill>
                  <a:prstClr val="black"/>
                </a:solidFill>
                <a:latin typeface="Calibri"/>
              </a:rPr>
              <a:pPr/>
              <a:t>28</a:t>
            </a:fld>
            <a:endParaRPr lang="x-none">
              <a:solidFill>
                <a:prstClr val="black"/>
              </a:solidFill>
              <a:latin typeface="Calibri"/>
            </a:endParaRPr>
          </a:p>
        </p:txBody>
      </p:sp>
    </p:spTree>
    <p:extLst>
      <p:ext uri="{BB962C8B-B14F-4D97-AF65-F5344CB8AC3E}">
        <p14:creationId xmlns:p14="http://schemas.microsoft.com/office/powerpoint/2010/main" val="414650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sz="1200" b="1" dirty="0"/>
          </a:p>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x-none" sz="1200" dirty="0"/>
              <a:t>בשקף זה ודאו שכולם הצטיידו בעזרים הנדרשים (מומלץ שעזרים אלו יהיו גם אצלכם עבור הדגמה).</a:t>
            </a:r>
            <a:endParaRPr dirty="0"/>
          </a:p>
          <a:p>
            <a:pPr marL="158750" lvl="0" indent="0" algn="r" rtl="1">
              <a:spcBef>
                <a:spcPts val="0"/>
              </a:spcBef>
              <a:spcAft>
                <a:spcPts val="0"/>
              </a:spcAft>
              <a:buClr>
                <a:srgbClr val="FF0000"/>
              </a:buClr>
              <a:buSzPts val="1200"/>
              <a:buFont typeface="Calibri"/>
              <a:buNone/>
            </a:pPr>
            <a:r>
              <a:rPr lang="x-none" sz="1200" dirty="0">
                <a:solidFill>
                  <a:srgbClr val="FF0000"/>
                </a:solidFill>
              </a:rPr>
              <a:t>מחקו את המיותר או הוסיפו במידת הצורך (הקפידו על זכויות היוצרים).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r>
              <a:rPr lang="x-none" sz="1200" dirty="0">
                <a:solidFill>
                  <a:srgbClr val="FF0000"/>
                </a:solidFill>
              </a:rPr>
              <a:t>זה הזמן להציג את </a:t>
            </a:r>
            <a:r>
              <a:rPr lang="x-none" sz="1200" b="0" i="0" u="none" strike="noStrike" cap="none" dirty="0">
                <a:solidFill>
                  <a:srgbClr val="000000"/>
                </a:solidFill>
                <a:latin typeface="Arial"/>
                <a:ea typeface="Arial"/>
                <a:cs typeface="Arial"/>
                <a:sym typeface="Arial"/>
              </a:rPr>
              <a:t>כללי ההתנהגות בשיעור: בקשו מהלומדים לסגור חלונות של יישומים אחרים במחשב, להרחיק אמצעים מסיחים, להתיישב בחדר שקט, להניח כוס מים לידם, ובעיקר להתמקד במפגש.</a:t>
            </a: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3</a:t>
            </a:fld>
            <a:endParaRPr/>
          </a:p>
        </p:txBody>
      </p:sp>
    </p:spTree>
    <p:extLst>
      <p:ext uri="{BB962C8B-B14F-4D97-AF65-F5344CB8AC3E}">
        <p14:creationId xmlns:p14="http://schemas.microsoft.com/office/powerpoint/2010/main" val="3610215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2 דקות</a:t>
            </a:r>
            <a:endParaRPr b="0" dirty="0"/>
          </a:p>
          <a:p>
            <a:pPr marL="0" lvl="0" indent="0" algn="r" rtl="1">
              <a:spcBef>
                <a:spcPts val="0"/>
              </a:spcBef>
              <a:spcAft>
                <a:spcPts val="0"/>
              </a:spcAft>
              <a:buClr>
                <a:schemeClr val="dk1"/>
              </a:buClr>
              <a:buSzPts val="1200"/>
              <a:buFont typeface="Calibri"/>
              <a:buNone/>
            </a:pPr>
            <a:endParaRPr b="0" dirty="0"/>
          </a:p>
          <a:p>
            <a:pPr marL="0" lvl="0" indent="0" algn="r" rtl="1">
              <a:spcBef>
                <a:spcPts val="0"/>
              </a:spcBef>
              <a:spcAft>
                <a:spcPts val="0"/>
              </a:spcAft>
              <a:buClr>
                <a:schemeClr val="dk1"/>
              </a:buClr>
              <a:buSzPts val="1200"/>
              <a:buFont typeface="Calibri"/>
              <a:buNone/>
            </a:pPr>
            <a:r>
              <a:rPr lang="x-none" dirty="0"/>
              <a:t>שלב זה</a:t>
            </a:r>
            <a:r>
              <a:rPr lang="x-none" dirty="0">
                <a:solidFill>
                  <a:schemeClr val="dk1"/>
                </a:solidFill>
              </a:rPr>
              <a:t> ייצור חיבור קוגניטיבי ורלוונטיות בין הנושא הנלמד לידע הקודם של הלומדים.</a:t>
            </a:r>
            <a:endParaRPr dirty="0"/>
          </a:p>
          <a:p>
            <a:pPr marL="0" lvl="0" indent="0" algn="r" rtl="1">
              <a:lnSpc>
                <a:spcPct val="115000"/>
              </a:lnSpc>
              <a:spcBef>
                <a:spcPts val="1200"/>
              </a:spcBef>
              <a:spcAft>
                <a:spcPts val="0"/>
              </a:spcAft>
              <a:buClr>
                <a:schemeClr val="dk1"/>
              </a:buClr>
              <a:buSzPts val="1100"/>
              <a:buFont typeface="Arial"/>
              <a:buNone/>
            </a:pPr>
            <a:r>
              <a:rPr lang="x-none" dirty="0">
                <a:solidFill>
                  <a:schemeClr val="dk1"/>
                </a:solidFill>
              </a:rPr>
              <a:t>בכיתות נמוכות מומלץ שהחיבור יהיה מינורי וכללי. </a:t>
            </a:r>
            <a:br>
              <a:rPr lang="x-none" dirty="0">
                <a:solidFill>
                  <a:schemeClr val="dk1"/>
                </a:solidFill>
              </a:rPr>
            </a:br>
            <a:r>
              <a:rPr lang="x-none" dirty="0">
                <a:solidFill>
                  <a:schemeClr val="dk1"/>
                </a:solidFill>
              </a:rPr>
              <a:t>אם הועברו כבר שיעורים במקצוע, כדאי לחבר לידע שהועבר בשיעור הקודם.</a:t>
            </a:r>
            <a:endParaRPr dirty="0"/>
          </a:p>
          <a:p>
            <a:pPr marL="158750" lvl="0" indent="0" algn="r" rtl="1">
              <a:spcBef>
                <a:spcPts val="1200"/>
              </a:spcBef>
              <a:spcAft>
                <a:spcPts val="0"/>
              </a:spcAft>
              <a:buClr>
                <a:srgbClr val="FF0000"/>
              </a:buClr>
              <a:buSzPts val="1200"/>
              <a:buFont typeface="Calibri"/>
              <a:buNone/>
            </a:pPr>
            <a:r>
              <a:rPr lang="x-none" dirty="0">
                <a:solidFill>
                  <a:srgbClr val="FF0000"/>
                </a:solidFill>
              </a:rPr>
              <a:t>דוגמה לטקסט שייאמר בעל פה: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"יצא לכם לפגוש סיטואציה שבה... / בשיעורים הקודמים למדנו על… והיום נמשיך עם... / </a:t>
            </a:r>
            <a:endParaRPr dirty="0"/>
          </a:p>
          <a:p>
            <a:pPr marL="158750" lvl="0" indent="0" algn="r" rtl="1">
              <a:spcBef>
                <a:spcPts val="0"/>
              </a:spcBef>
              <a:spcAft>
                <a:spcPts val="0"/>
              </a:spcAft>
              <a:buClr>
                <a:srgbClr val="FF0000"/>
              </a:buClr>
              <a:buSzPts val="1200"/>
              <a:buFont typeface="Calibri"/>
              <a:buNone/>
            </a:pPr>
            <a:r>
              <a:rPr lang="x-none" dirty="0">
                <a:solidFill>
                  <a:srgbClr val="FF0000"/>
                </a:solidFill>
              </a:rPr>
              <a:t>יכול להיות שבבית הספר כבר עסקתם בנושא זה, וגם אם לא, לא נורא, זו ההזדמנות להכיר/להעמיק..."</a:t>
            </a:r>
            <a:endParaRPr dirty="0"/>
          </a:p>
          <a:p>
            <a:pPr marL="0" lvl="0" indent="0" algn="r" rtl="1">
              <a:spcBef>
                <a:spcPts val="0"/>
              </a:spcBef>
              <a:spcAft>
                <a:spcPts val="0"/>
              </a:spcAft>
              <a:buClr>
                <a:schemeClr val="dk1"/>
              </a:buClr>
              <a:buSzPts val="1200"/>
              <a:buFont typeface="Calibri"/>
              <a:buNone/>
            </a:pP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4</a:t>
            </a:fld>
            <a:endParaRPr/>
          </a:p>
        </p:txBody>
      </p:sp>
    </p:spTree>
    <p:extLst>
      <p:ext uri="{BB962C8B-B14F-4D97-AF65-F5344CB8AC3E}">
        <p14:creationId xmlns:p14="http://schemas.microsoft.com/office/powerpoint/2010/main" val="290432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a:t>
            </a:r>
            <a:r>
              <a:rPr lang="he-IL" b="1" dirty="0"/>
              <a:t> 1 דקה</a:t>
            </a:r>
          </a:p>
          <a:p>
            <a:pPr marL="0" lvl="0" indent="0" algn="r" rtl="1">
              <a:spcBef>
                <a:spcPts val="0"/>
              </a:spcBef>
              <a:spcAft>
                <a:spcPts val="0"/>
              </a:spcAft>
              <a:buClr>
                <a:schemeClr val="dk1"/>
              </a:buClr>
              <a:buSzPts val="1200"/>
              <a:buFont typeface="Calibri"/>
              <a:buNone/>
            </a:pPr>
            <a:endParaRPr b="1" dirty="0"/>
          </a:p>
          <a:p>
            <a:pPr marL="0" lvl="0" indent="0" algn="r" rtl="1">
              <a:spcBef>
                <a:spcPts val="0"/>
              </a:spcBef>
              <a:spcAft>
                <a:spcPts val="0"/>
              </a:spcAft>
              <a:buClr>
                <a:schemeClr val="dk1"/>
              </a:buClr>
              <a:buSzPts val="1200"/>
              <a:buFont typeface="Calibri"/>
              <a:buNone/>
            </a:pPr>
            <a:r>
              <a:rPr lang="x-none" dirty="0">
                <a:solidFill>
                  <a:schemeClr val="dk1"/>
                </a:solidFill>
              </a:rPr>
              <a:t>הצעות: משחק, חידה, הדגמה, סימולציה, דוגמה, טענה, משפט אמת משפט שקר, ועוד.</a:t>
            </a:r>
            <a:endParaRPr dirty="0"/>
          </a:p>
          <a:p>
            <a:pPr marL="0" lvl="0" indent="0" algn="r" rtl="1">
              <a:spcBef>
                <a:spcPts val="0"/>
              </a:spcBef>
              <a:spcAft>
                <a:spcPts val="0"/>
              </a:spcAft>
              <a:buClr>
                <a:schemeClr val="dk1"/>
              </a:buClr>
              <a:buSzPts val="1200"/>
              <a:buFont typeface="Calibri"/>
              <a:buNone/>
            </a:pPr>
            <a:endParaRPr dirty="0">
              <a:solidFill>
                <a:schemeClr val="dk1"/>
              </a:solidFill>
            </a:endParaRPr>
          </a:p>
          <a:p>
            <a:pPr marL="0" lvl="0" indent="0" algn="r" rtl="1">
              <a:spcBef>
                <a:spcPts val="0"/>
              </a:spcBef>
              <a:spcAft>
                <a:spcPts val="0"/>
              </a:spcAft>
              <a:buClr>
                <a:srgbClr val="FF0000"/>
              </a:buClr>
              <a:buSzPts val="1200"/>
              <a:buFont typeface="Calibri"/>
              <a:buNone/>
            </a:pPr>
            <a:r>
              <a:rPr lang="x-none" dirty="0">
                <a:solidFill>
                  <a:srgbClr val="FF0000"/>
                </a:solidFill>
              </a:rPr>
              <a:t>דוגמה לחידה:</a:t>
            </a:r>
            <a:br>
              <a:rPr lang="x-none" dirty="0">
                <a:solidFill>
                  <a:srgbClr val="FF0000"/>
                </a:solidFill>
              </a:rPr>
            </a:br>
            <a:r>
              <a:rPr lang="x-none" dirty="0">
                <a:solidFill>
                  <a:srgbClr val="FF0000"/>
                </a:solidFill>
              </a:rPr>
              <a:t>תמונה של דמות או חפץ הקשורה לנושא. הקשר לנושא יתגלה במהלך השיעור.</a:t>
            </a:r>
            <a:endParaRPr dirty="0"/>
          </a:p>
          <a:p>
            <a:pPr marL="0" lvl="0" indent="0" algn="r" rtl="1">
              <a:spcBef>
                <a:spcPts val="0"/>
              </a:spcBef>
              <a:spcAft>
                <a:spcPts val="0"/>
              </a:spcAft>
              <a:buClr>
                <a:schemeClr val="dk1"/>
              </a:buClr>
              <a:buSzPts val="1100"/>
              <a:buFont typeface="Arial"/>
              <a:buNone/>
            </a:pPr>
            <a:r>
              <a:rPr lang="x-none" dirty="0">
                <a:solidFill>
                  <a:srgbClr val="FF0000"/>
                </a:solidFill>
              </a:rPr>
              <a:t>מה הקשר בין………….</a:t>
            </a:r>
            <a:endParaRPr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5</a:t>
            </a:fld>
            <a:endParaRPr/>
          </a:p>
        </p:txBody>
      </p:sp>
    </p:spTree>
    <p:extLst>
      <p:ext uri="{BB962C8B-B14F-4D97-AF65-F5344CB8AC3E}">
        <p14:creationId xmlns:p14="http://schemas.microsoft.com/office/powerpoint/2010/main" val="270099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dirty="0"/>
              <a:t>רצף מספרי השקפים הבאים 11-15 מכיל בתוכו: הקניית ידע, תרגול ופתרון, תרגול ופתרון נוספים. משך זמן כל הרצף הוא 20 סה"כ.</a:t>
            </a:r>
            <a:endParaRPr b="1"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הקניה: </a:t>
            </a:r>
            <a:r>
              <a:rPr lang="x-none" dirty="0"/>
              <a:t>התייחסות למטרת למידה אחת מרכזית וממוקדת. שימוש במגוון ייצוגי תוכן כגון תמונות וסרטונים - </a:t>
            </a:r>
            <a:r>
              <a:rPr lang="x-none" b="1" u="sng" dirty="0"/>
              <a:t>ניתן לצרף סרטונים מבית היוצר של מטח בלבד</a:t>
            </a:r>
            <a:r>
              <a:rPr lang="x-none" dirty="0"/>
              <a:t>, צילומי מסך, כתבות, תכנים מספרי הלימוד, טקסט מצומצם </a:t>
            </a:r>
            <a:r>
              <a:rPr lang="x-none" b="1" u="sng" dirty="0">
                <a:solidFill>
                  <a:srgbClr val="FF0000"/>
                </a:solidFill>
              </a:rPr>
              <a:t>בהתאם לזכויות יוצרים</a:t>
            </a:r>
            <a:r>
              <a:rPr lang="x-none" dirty="0">
                <a:solidFill>
                  <a:srgbClr val="FF0000"/>
                </a:solidFill>
              </a:rPr>
              <a:t>. </a:t>
            </a:r>
            <a:r>
              <a:rPr lang="x-none" dirty="0"/>
              <a:t>ניתן לשלב תרגיל או שאלה לדוגמה שאתם פותרים.</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6</a:t>
            </a:fld>
            <a:endParaRPr/>
          </a:p>
        </p:txBody>
      </p:sp>
    </p:spTree>
    <p:extLst>
      <p:ext uri="{BB962C8B-B14F-4D97-AF65-F5344CB8AC3E}">
        <p14:creationId xmlns:p14="http://schemas.microsoft.com/office/powerpoint/2010/main" val="1090592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dirty="0"/>
              <a:t>רצף מספרי השקפים הבאים 11-15 מכיל בתוכו: הקניית ידע, תרגול ופתרון, תרגול ופתרון נוספים. משך זמן כל הרצף הוא 20 סה"כ.</a:t>
            </a:r>
            <a:endParaRPr b="1"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x-none" b="1" dirty="0"/>
              <a:t>הקניה: </a:t>
            </a:r>
            <a:r>
              <a:rPr lang="x-none" dirty="0"/>
              <a:t>התייחסות למטרת למידה אחת מרכזית וממוקדת. שימוש במגוון ייצוגי תוכן כגון תמונות וסרטונים - </a:t>
            </a:r>
            <a:r>
              <a:rPr lang="x-none" b="1" u="sng" dirty="0"/>
              <a:t>ניתן לצרף סרטונים מבית היוצר של מטח בלבד</a:t>
            </a:r>
            <a:r>
              <a:rPr lang="x-none" dirty="0"/>
              <a:t>, צילומי מסך, כתבות, תכנים מספרי הלימוד, טקסט מצומצם </a:t>
            </a:r>
            <a:r>
              <a:rPr lang="x-none" b="1" u="sng" dirty="0">
                <a:solidFill>
                  <a:srgbClr val="FF0000"/>
                </a:solidFill>
              </a:rPr>
              <a:t>בהתאם לזכויות יוצרים</a:t>
            </a:r>
            <a:r>
              <a:rPr lang="x-none" dirty="0">
                <a:solidFill>
                  <a:srgbClr val="FF0000"/>
                </a:solidFill>
              </a:rPr>
              <a:t>. </a:t>
            </a:r>
            <a:r>
              <a:rPr lang="x-none" dirty="0"/>
              <a:t>ניתן לשלב תרגיל או שאלה לדוגמה שאתם פותרים.</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7</a:t>
            </a:fld>
            <a:endParaRPr/>
          </a:p>
        </p:txBody>
      </p:sp>
    </p:spTree>
    <p:extLst>
      <p:ext uri="{BB962C8B-B14F-4D97-AF65-F5344CB8AC3E}">
        <p14:creationId xmlns:p14="http://schemas.microsoft.com/office/powerpoint/2010/main" val="320803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1" dirty="0"/>
              <a:t>משך השקף: 3 דקות</a:t>
            </a:r>
            <a:endParaRPr b="1" dirty="0"/>
          </a:p>
          <a:p>
            <a:pPr marL="285750" lvl="0" indent="-285750" algn="r" rtl="1">
              <a:spcBef>
                <a:spcPts val="0"/>
              </a:spcBef>
              <a:spcAft>
                <a:spcPts val="0"/>
              </a:spcAft>
              <a:buClr>
                <a:schemeClr val="dk1"/>
              </a:buClr>
              <a:buSzPts val="1200"/>
              <a:buFont typeface="Arial"/>
              <a:buChar char="•"/>
            </a:pPr>
            <a:r>
              <a:rPr lang="x-none" b="1" dirty="0"/>
              <a:t>תרגול: </a:t>
            </a:r>
            <a:r>
              <a:rPr lang="x-none" dirty="0"/>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dirty="0"/>
          </a:p>
          <a:p>
            <a:pPr marL="0" lvl="0" indent="0" algn="r" rtl="1">
              <a:lnSpc>
                <a:spcPct val="115000"/>
              </a:lnSpc>
              <a:spcBef>
                <a:spcPts val="120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100"/>
              <a:buFont typeface="Arial"/>
              <a:buNone/>
            </a:pPr>
            <a:r>
              <a:rPr lang="x-none" dirty="0"/>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dirty="0"/>
          </a:p>
          <a:p>
            <a:pPr marL="0" lvl="0" indent="0" algn="r" rtl="1">
              <a:lnSpc>
                <a:spcPct val="115000"/>
              </a:lnSpc>
              <a:spcBef>
                <a:spcPts val="1200"/>
              </a:spcBef>
              <a:spcAft>
                <a:spcPts val="0"/>
              </a:spcAft>
              <a:buClr>
                <a:schemeClr val="dk1"/>
              </a:buClr>
              <a:buSzPts val="1100"/>
              <a:buFont typeface="Arial"/>
              <a:buNone/>
            </a:pPr>
            <a:r>
              <a:rPr lang="x-none" dirty="0"/>
              <a:t>דוגמאות:</a:t>
            </a:r>
            <a:br>
              <a:rPr lang="x-none" dirty="0"/>
            </a:br>
            <a:r>
              <a:rPr lang="x-none" u="sng" dirty="0">
                <a:solidFill>
                  <a:schemeClr val="hlink"/>
                </a:solidFill>
                <a:hlinkClick r:id="rId3"/>
              </a:rPr>
              <a:t>https://www.youtube.com/watch?v=sGfdE0es80w</a:t>
            </a:r>
            <a:r>
              <a:rPr lang="x-none" dirty="0"/>
              <a:t>  תוכנית בישול לילדים. מדברים עם הילדים לאורך השיעור ושואלים אותם שאלות.</a:t>
            </a:r>
            <a:endParaRPr dirty="0"/>
          </a:p>
          <a:p>
            <a:pPr marL="0" lvl="0" indent="0" algn="r" rtl="1">
              <a:lnSpc>
                <a:spcPct val="115000"/>
              </a:lnSpc>
              <a:spcBef>
                <a:spcPts val="1200"/>
              </a:spcBef>
              <a:spcAft>
                <a:spcPts val="0"/>
              </a:spcAft>
              <a:buClr>
                <a:schemeClr val="dk1"/>
              </a:buClr>
              <a:buSzPts val="1100"/>
              <a:buFont typeface="Arial"/>
              <a:buNone/>
            </a:pPr>
            <a:r>
              <a:rPr lang="x-none" dirty="0"/>
              <a:t>art attack :  </a:t>
            </a:r>
            <a:r>
              <a:rPr lang="x-none" u="sng" dirty="0">
                <a:solidFill>
                  <a:schemeClr val="hlink"/>
                </a:solidFill>
                <a:hlinkClick r:id="rId4"/>
              </a:rPr>
              <a:t>https://www.youtube.com/watch?v=QX013_tz4rM</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8</a:t>
            </a:fld>
            <a:endParaRPr/>
          </a:p>
        </p:txBody>
      </p:sp>
    </p:spTree>
    <p:extLst>
      <p:ext uri="{BB962C8B-B14F-4D97-AF65-F5344CB8AC3E}">
        <p14:creationId xmlns:p14="http://schemas.microsoft.com/office/powerpoint/2010/main" val="724452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r>
              <a:rPr lang="he-IL" b="1" dirty="0"/>
              <a:t>משך השקף: 3 דקות</a:t>
            </a:r>
            <a:endParaRPr b="1" dirty="0"/>
          </a:p>
          <a:p>
            <a:pPr marL="285750" lvl="0" indent="-285750" algn="r" rtl="1">
              <a:spcBef>
                <a:spcPts val="0"/>
              </a:spcBef>
              <a:spcAft>
                <a:spcPts val="0"/>
              </a:spcAft>
              <a:buClr>
                <a:schemeClr val="dk1"/>
              </a:buClr>
              <a:buSzPts val="1200"/>
              <a:buFont typeface="Arial"/>
              <a:buChar char="•"/>
            </a:pPr>
            <a:r>
              <a:rPr lang="x-none" b="1" dirty="0"/>
              <a:t>תרגול: </a:t>
            </a:r>
            <a:r>
              <a:rPr lang="x-none" dirty="0"/>
              <a:t>לא יותר מ-3 דקות. ניתן לעשות 2-1 סבבים של תרגול מול המחשב (שאלה על הלוח וכתיבה בדף, יצירה עם צבעים/בצק/פלסטלינה) או ברחבי הבית (חפצים הקיימים ברשותם או שילוב של אינטראקציה עם בני המשפחה). </a:t>
            </a:r>
            <a:endParaRPr dirty="0"/>
          </a:p>
          <a:p>
            <a:pPr marL="0" lvl="0" indent="0" algn="r" rtl="1">
              <a:lnSpc>
                <a:spcPct val="115000"/>
              </a:lnSpc>
              <a:spcBef>
                <a:spcPts val="1200"/>
              </a:spcBef>
              <a:spcAft>
                <a:spcPts val="0"/>
              </a:spcAft>
              <a:buClr>
                <a:schemeClr val="dk1"/>
              </a:buClr>
              <a:buSzPts val="1100"/>
              <a:buFont typeface="Arial"/>
              <a:buNone/>
            </a:pPr>
            <a:endParaRPr b="1" dirty="0"/>
          </a:p>
          <a:p>
            <a:pPr marL="0" lvl="0" indent="0" algn="r" rtl="1">
              <a:lnSpc>
                <a:spcPct val="115000"/>
              </a:lnSpc>
              <a:spcBef>
                <a:spcPts val="1200"/>
              </a:spcBef>
              <a:spcAft>
                <a:spcPts val="0"/>
              </a:spcAft>
              <a:buClr>
                <a:schemeClr val="dk1"/>
              </a:buClr>
              <a:buSzPts val="1100"/>
              <a:buFont typeface="Arial"/>
              <a:buNone/>
            </a:pPr>
            <a:endParaRPr dirty="0"/>
          </a:p>
          <a:p>
            <a:pPr marL="0" lvl="0" indent="0" algn="r" rtl="1">
              <a:lnSpc>
                <a:spcPct val="115000"/>
              </a:lnSpc>
              <a:spcBef>
                <a:spcPts val="1200"/>
              </a:spcBef>
              <a:spcAft>
                <a:spcPts val="0"/>
              </a:spcAft>
              <a:buClr>
                <a:schemeClr val="dk1"/>
              </a:buClr>
              <a:buSzPts val="1100"/>
              <a:buFont typeface="Arial"/>
              <a:buNone/>
            </a:pPr>
            <a:r>
              <a:rPr lang="x-none" dirty="0"/>
              <a:t>המלצה לכיתות הנמוכות: לשאול שאלות שמפעילות את התלמידים בסגנון הצגות ילדים/ערוץ הילדים, כמו למשל "איפה נמצא הכרטיס השני...? אני לא זוכר... אתם יודעים איפה הוא?"</a:t>
            </a:r>
            <a:endParaRPr dirty="0"/>
          </a:p>
          <a:p>
            <a:pPr marL="0" lvl="0" indent="0" algn="r" rtl="1">
              <a:lnSpc>
                <a:spcPct val="115000"/>
              </a:lnSpc>
              <a:spcBef>
                <a:spcPts val="1200"/>
              </a:spcBef>
              <a:spcAft>
                <a:spcPts val="0"/>
              </a:spcAft>
              <a:buClr>
                <a:schemeClr val="dk1"/>
              </a:buClr>
              <a:buSzPts val="1100"/>
              <a:buFont typeface="Arial"/>
              <a:buNone/>
            </a:pPr>
            <a:r>
              <a:rPr lang="x-none" dirty="0"/>
              <a:t>דוגמאות:</a:t>
            </a:r>
            <a:br>
              <a:rPr lang="x-none" dirty="0"/>
            </a:br>
            <a:r>
              <a:rPr lang="x-none" u="sng" dirty="0">
                <a:solidFill>
                  <a:schemeClr val="hlink"/>
                </a:solidFill>
                <a:hlinkClick r:id="rId3"/>
              </a:rPr>
              <a:t>https://www.youtube.com/watch?v=sGfdE0es80w</a:t>
            </a:r>
            <a:r>
              <a:rPr lang="x-none" dirty="0"/>
              <a:t>  תוכנית בישול לילדים. מדברים עם הילדים לאורך השיעור ושואלים אותם שאלות.</a:t>
            </a:r>
            <a:endParaRPr dirty="0"/>
          </a:p>
          <a:p>
            <a:pPr marL="0" lvl="0" indent="0" algn="r" rtl="1">
              <a:lnSpc>
                <a:spcPct val="115000"/>
              </a:lnSpc>
              <a:spcBef>
                <a:spcPts val="1200"/>
              </a:spcBef>
              <a:spcAft>
                <a:spcPts val="0"/>
              </a:spcAft>
              <a:buClr>
                <a:schemeClr val="dk1"/>
              </a:buClr>
              <a:buSzPts val="1100"/>
              <a:buFont typeface="Arial"/>
              <a:buNone/>
            </a:pPr>
            <a:r>
              <a:rPr lang="x-none" dirty="0"/>
              <a:t>art attack :  </a:t>
            </a:r>
            <a:r>
              <a:rPr lang="x-none" u="sng" dirty="0">
                <a:solidFill>
                  <a:schemeClr val="hlink"/>
                </a:solidFill>
                <a:hlinkClick r:id="rId4"/>
              </a:rPr>
              <a:t>https://www.youtube.com/watch?v=QX013_tz4rM</a:t>
            </a:r>
            <a:endParaRPr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9</a:t>
            </a:fld>
            <a:endParaRPr/>
          </a:p>
        </p:txBody>
      </p:sp>
    </p:spTree>
    <p:extLst>
      <p:ext uri="{BB962C8B-B14F-4D97-AF65-F5344CB8AC3E}">
        <p14:creationId xmlns:p14="http://schemas.microsoft.com/office/powerpoint/2010/main" val="2007205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NUL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67"/>
        <p:cNvGrpSpPr/>
        <p:nvPr/>
      </p:nvGrpSpPr>
      <p:grpSpPr>
        <a:xfrm>
          <a:off x="0" y="0"/>
          <a:ext cx="0" cy="0"/>
          <a:chOff x="0" y="0"/>
          <a:chExt cx="0" cy="0"/>
        </a:xfrm>
      </p:grpSpPr>
      <p:pic>
        <p:nvPicPr>
          <p:cNvPr id="68" name="Google Shape;68;p57"/>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69" name="Google Shape;69;p57"/>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70" name="Google Shape;70;p57"/>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71" name="Google Shape;71;p57"/>
          <p:cNvCxnSpPr/>
          <p:nvPr/>
        </p:nvCxnSpPr>
        <p:spPr>
          <a:xfrm>
            <a:off x="7156173" y="1639956"/>
            <a:ext cx="4005469" cy="0"/>
          </a:xfrm>
          <a:prstGeom prst="straightConnector1">
            <a:avLst/>
          </a:prstGeom>
          <a:noFill/>
          <a:ln w="38100" cap="flat" cmpd="sng">
            <a:solidFill>
              <a:srgbClr val="FFC000"/>
            </a:solidFill>
            <a:prstDash val="solid"/>
            <a:round/>
            <a:headEnd type="none" w="sm" len="sm"/>
            <a:tailEnd type="none" w="sm" len="sm"/>
          </a:ln>
        </p:spPr>
      </p:cxnSp>
      <p:sp>
        <p:nvSpPr>
          <p:cNvPr id="72" name="Google Shape;72;p57"/>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73" name="Google Shape;73;p57"/>
          <p:cNvCxnSpPr/>
          <p:nvPr/>
        </p:nvCxnSpPr>
        <p:spPr>
          <a:xfrm>
            <a:off x="4093266" y="4984979"/>
            <a:ext cx="4005469" cy="0"/>
          </a:xfrm>
          <a:prstGeom prst="straightConnector1">
            <a:avLst/>
          </a:prstGeom>
          <a:noFill/>
          <a:ln w="38100" cap="flat" cmpd="sng">
            <a:solidFill>
              <a:srgbClr val="FFC000"/>
            </a:solidFill>
            <a:prstDash val="solid"/>
            <a:round/>
            <a:headEnd type="none" w="sm" len="sm"/>
            <a:tailEnd type="none" w="sm" len="sm"/>
          </a:ln>
        </p:spPr>
      </p:cxnSp>
      <p:cxnSp>
        <p:nvCxnSpPr>
          <p:cNvPr id="74" name="Google Shape;74;p57"/>
          <p:cNvCxnSpPr/>
          <p:nvPr/>
        </p:nvCxnSpPr>
        <p:spPr>
          <a:xfrm>
            <a:off x="4093266" y="2035982"/>
            <a:ext cx="4005469" cy="0"/>
          </a:xfrm>
          <a:prstGeom prst="straightConnector1">
            <a:avLst/>
          </a:prstGeom>
          <a:noFill/>
          <a:ln w="38100" cap="flat" cmpd="sng">
            <a:solidFill>
              <a:srgbClr val="FFC000"/>
            </a:solidFill>
            <a:prstDash val="solid"/>
            <a:round/>
            <a:headEnd type="none" w="sm" len="sm"/>
            <a:tailEnd type="none" w="sm" len="sm"/>
          </a:ln>
        </p:spPr>
      </p:cxnSp>
      <p:grpSp>
        <p:nvGrpSpPr>
          <p:cNvPr id="75" name="Google Shape;75;p57"/>
          <p:cNvGrpSpPr/>
          <p:nvPr/>
        </p:nvGrpSpPr>
        <p:grpSpPr>
          <a:xfrm>
            <a:off x="-110840" y="110839"/>
            <a:ext cx="1530097" cy="1525930"/>
            <a:chOff x="8374611" y="4283110"/>
            <a:chExt cx="2300578" cy="2294314"/>
          </a:xfrm>
        </p:grpSpPr>
        <p:pic>
          <p:nvPicPr>
            <p:cNvPr id="76" name="Google Shape;76;p57"/>
            <p:cNvPicPr preferRelativeResize="0"/>
            <p:nvPr/>
          </p:nvPicPr>
          <p:blipFill rotWithShape="1">
            <a:blip r:embed="rId4">
              <a:alphaModFix/>
            </a:blip>
            <a:srcRect/>
            <a:stretch/>
          </p:blipFill>
          <p:spPr>
            <a:xfrm>
              <a:off x="8873684" y="4283110"/>
              <a:ext cx="1227785" cy="1519621"/>
            </a:xfrm>
            <a:prstGeom prst="rect">
              <a:avLst/>
            </a:prstGeom>
            <a:noFill/>
            <a:ln>
              <a:noFill/>
            </a:ln>
          </p:spPr>
        </p:pic>
        <p:sp>
          <p:nvSpPr>
            <p:cNvPr id="77" name="Google Shape;77;p57"/>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lnSpc>
                  <a:spcPct val="100000"/>
                </a:lnSpc>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78" name="Google Shape;78;p57"/>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a:solidFill>
                <a:schemeClr val="lt1"/>
              </a:solidFill>
              <a:latin typeface="Calibri"/>
              <a:ea typeface="Calibri"/>
              <a:cs typeface="Calibri"/>
              <a:sym typeface="Calibri"/>
            </a:endParaRPr>
          </a:p>
        </p:txBody>
      </p:sp>
      <p:sp>
        <p:nvSpPr>
          <p:cNvPr id="79" name="Google Shape;79;p57"/>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 name="Google Shape;80;p57"/>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1" name="Google Shape;81;p57"/>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2" name="Google Shape;82;p57"/>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x-none" sz="1500" b="0" i="0" u="none" strike="noStrike" cap="none">
                <a:solidFill>
                  <a:schemeClr val="lt1"/>
                </a:solidFill>
                <a:latin typeface="Arial"/>
                <a:ea typeface="Arial"/>
                <a:cs typeface="Arial"/>
                <a:sym typeface="Arial"/>
              </a:rPr>
              <a:t>shutterstock/com איורים: </a:t>
            </a:r>
            <a:endParaRPr sz="15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79483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notesSlide" Target="../notesSlides/notesSlide12.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2.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3.xml"/><Relationship Id="rId9" Type="http://schemas.openxmlformats.org/officeDocument/2006/relationships/image" Target="../media/image16.pn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33.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9.png"/><Relationship Id="rId7"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6.png"/><Relationship Id="rId3" Type="http://schemas.openxmlformats.org/officeDocument/2006/relationships/slideLayout" Target="../slideLayouts/slideLayout5.xml"/><Relationship Id="rId7" Type="http://schemas.openxmlformats.org/officeDocument/2006/relationships/image" Target="../media/image36.png"/><Relationship Id="rId12" Type="http://schemas.openxmlformats.org/officeDocument/2006/relationships/image" Target="../media/image5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5.png"/><Relationship Id="rId11" Type="http://schemas.openxmlformats.org/officeDocument/2006/relationships/image" Target="../media/image54.emf"/><Relationship Id="rId5" Type="http://schemas.openxmlformats.org/officeDocument/2006/relationships/image" Target="../media/image9.png"/><Relationship Id="rId10" Type="http://schemas.openxmlformats.org/officeDocument/2006/relationships/image" Target="../media/image53.png"/><Relationship Id="rId4" Type="http://schemas.openxmlformats.org/officeDocument/2006/relationships/notesSlide" Target="../notesSlides/notesSlide24.xml"/><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36.png"/><Relationship Id="rId10" Type="http://schemas.openxmlformats.org/officeDocument/2006/relationships/image" Target="../media/image55.png"/><Relationship Id="rId4" Type="http://schemas.openxmlformats.org/officeDocument/2006/relationships/image" Target="../media/image35.png"/><Relationship Id="rId9" Type="http://schemas.openxmlformats.org/officeDocument/2006/relationships/image" Target="../media/image54.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6.png"/><Relationship Id="rId5" Type="http://schemas.openxmlformats.org/officeDocument/2006/relationships/image" Target="../media/image1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8353E3-2652-3F44-939F-0BCFCA29D2DF}"/>
              </a:ext>
            </a:extLst>
          </p:cNvPr>
          <p:cNvSpPr>
            <a:spLocks noGrp="1"/>
          </p:cNvSpPr>
          <p:nvPr>
            <p:ph type="body" sz="quarter" idx="12"/>
          </p:nvPr>
        </p:nvSpPr>
        <p:spPr>
          <a:xfrm>
            <a:off x="2565199" y="3240296"/>
            <a:ext cx="7816850" cy="852429"/>
          </a:xfrm>
        </p:spPr>
        <p:txBody>
          <a:bodyPr>
            <a:normAutofit fontScale="92500" lnSpcReduction="20000"/>
          </a:bodyPr>
          <a:lstStyle/>
          <a:p>
            <a:r>
              <a:rPr lang="ar-SA" dirty="0"/>
              <a:t>درس رياضيّات للصفّ السادس </a:t>
            </a:r>
            <a:endParaRPr lang="x-none" dirty="0"/>
          </a:p>
          <a:p>
            <a:endParaRPr lang="x-none" dirty="0"/>
          </a:p>
        </p:txBody>
      </p:sp>
      <p:sp>
        <p:nvSpPr>
          <p:cNvPr id="18" name="Text Placeholder 17">
            <a:extLst>
              <a:ext uri="{FF2B5EF4-FFF2-40B4-BE49-F238E27FC236}">
                <a16:creationId xmlns:a16="http://schemas.microsoft.com/office/drawing/2014/main" id="{E2ECD639-8970-3D4B-AC28-B74B56B9409F}"/>
              </a:ext>
            </a:extLst>
          </p:cNvPr>
          <p:cNvSpPr>
            <a:spLocks noGrp="1"/>
          </p:cNvSpPr>
          <p:nvPr>
            <p:ph type="body" sz="quarter" idx="13"/>
          </p:nvPr>
        </p:nvSpPr>
        <p:spPr>
          <a:xfrm>
            <a:off x="2030833" y="4419771"/>
            <a:ext cx="6006262" cy="649357"/>
          </a:xfrm>
        </p:spPr>
        <p:txBody>
          <a:bodyPr>
            <a:normAutofit fontScale="85000" lnSpcReduction="10000"/>
          </a:bodyPr>
          <a:lstStyle/>
          <a:p>
            <a:pPr algn="r"/>
            <a:r>
              <a:rPr lang="ar-SA" dirty="0"/>
              <a:t>موضوع الدرس</a:t>
            </a:r>
            <a:r>
              <a:rPr lang="he-IL" dirty="0"/>
              <a:t>: </a:t>
            </a:r>
            <a:r>
              <a:rPr lang="ar-JO" dirty="0" smtClean="0"/>
              <a:t>تصنيف</a:t>
            </a:r>
            <a:r>
              <a:rPr lang="ar-SA" dirty="0" smtClean="0"/>
              <a:t> </a:t>
            </a:r>
            <a:r>
              <a:rPr lang="ar-SA" dirty="0"/>
              <a:t>المجسمات – القسم الثاني</a:t>
            </a:r>
          </a:p>
          <a:p>
            <a:pPr algn="r"/>
            <a:endParaRPr lang="x-none" dirty="0"/>
          </a:p>
        </p:txBody>
      </p:sp>
      <p:pic>
        <p:nvPicPr>
          <p:cNvPr id="148" name="Picture 147">
            <a:extLst>
              <a:ext uri="{FF2B5EF4-FFF2-40B4-BE49-F238E27FC236}">
                <a16:creationId xmlns:a16="http://schemas.microsoft.com/office/drawing/2014/main" id="{F813B7AB-6F21-3441-8779-6DAF0C6E356B}"/>
              </a:ext>
            </a:extLst>
          </p:cNvPr>
          <p:cNvPicPr>
            <a:picLocks noChangeAspect="1"/>
          </p:cNvPicPr>
          <p:nvPr/>
        </p:nvPicPr>
        <p:blipFill>
          <a:blip r:embed="rId3"/>
          <a:stretch>
            <a:fillRect/>
          </a:stretch>
        </p:blipFill>
        <p:spPr>
          <a:xfrm rot="18894709">
            <a:off x="3733675" y="643429"/>
            <a:ext cx="658648" cy="2212383"/>
          </a:xfrm>
          <a:prstGeom prst="rect">
            <a:avLst/>
          </a:prstGeom>
        </p:spPr>
      </p:pic>
      <p:sp>
        <p:nvSpPr>
          <p:cNvPr id="6" name="Text Placeholder 17">
            <a:extLst>
              <a:ext uri="{FF2B5EF4-FFF2-40B4-BE49-F238E27FC236}">
                <a16:creationId xmlns:a16="http://schemas.microsoft.com/office/drawing/2014/main" id="{E2ECD639-8970-3D4B-AC28-B74B56B9409F}"/>
              </a:ext>
            </a:extLst>
          </p:cNvPr>
          <p:cNvSpPr txBox="1">
            <a:spLocks/>
          </p:cNvSpPr>
          <p:nvPr/>
        </p:nvSpPr>
        <p:spPr>
          <a:xfrm>
            <a:off x="2030833" y="5069128"/>
            <a:ext cx="5147207" cy="649357"/>
          </a:xfrm>
          <a:prstGeom prst="rect">
            <a:avLst/>
          </a:prstGeom>
        </p:spPr>
        <p:txBody>
          <a:bodyPr vert="horz" lIns="91440" tIns="45720" rIns="91440" bIns="45720" rtlCol="0">
            <a:normAutofit/>
          </a:bodyPr>
          <a:lstStyle>
            <a:lvl1pPr marL="0" indent="0" algn="l" defTabSz="914400" rtl="1" eaLnBrk="1" latinLnBrk="0" hangingPunct="1">
              <a:lnSpc>
                <a:spcPct val="90000"/>
              </a:lnSpc>
              <a:spcBef>
                <a:spcPts val="800"/>
              </a:spcBef>
              <a:spcAft>
                <a:spcPts val="0"/>
              </a:spcAft>
              <a:buFont typeface="+mj-lt"/>
              <a:buNone/>
              <a:defRPr lang="x-none" sz="3200" b="0" i="0" kern="1200" dirty="0">
                <a:solidFill>
                  <a:schemeClr val="bg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ar-SA" dirty="0"/>
              <a:t>مع المعلّم </a:t>
            </a:r>
            <a:r>
              <a:rPr lang="he-IL" dirty="0"/>
              <a:t>:</a:t>
            </a:r>
            <a:r>
              <a:rPr lang="ar-SA" dirty="0"/>
              <a:t> حسن ايوب</a:t>
            </a:r>
            <a:endParaRPr lang="he-IL" dirty="0"/>
          </a:p>
        </p:txBody>
      </p:sp>
      <p:sp>
        <p:nvSpPr>
          <p:cNvPr id="2" name="מלבן 1">
            <a:extLst>
              <a:ext uri="{FF2B5EF4-FFF2-40B4-BE49-F238E27FC236}">
                <a16:creationId xmlns:a16="http://schemas.microsoft.com/office/drawing/2014/main" id="{FD2F8C93-3FB3-4534-9C4B-BEBB9949F13D}"/>
              </a:ext>
            </a:extLst>
          </p:cNvPr>
          <p:cNvSpPr/>
          <p:nvPr/>
        </p:nvSpPr>
        <p:spPr>
          <a:xfrm>
            <a:off x="5462337" y="2129589"/>
            <a:ext cx="5197642" cy="5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TextBox 2">
            <a:extLst>
              <a:ext uri="{FF2B5EF4-FFF2-40B4-BE49-F238E27FC236}">
                <a16:creationId xmlns:a16="http://schemas.microsoft.com/office/drawing/2014/main" id="{EB851607-E157-47CE-860B-77E0A93DD1B8}"/>
              </a:ext>
            </a:extLst>
          </p:cNvPr>
          <p:cNvSpPr txBox="1"/>
          <p:nvPr/>
        </p:nvSpPr>
        <p:spPr>
          <a:xfrm>
            <a:off x="5811854" y="1979222"/>
            <a:ext cx="4498607" cy="830997"/>
          </a:xfrm>
          <a:prstGeom prst="rect">
            <a:avLst/>
          </a:prstGeom>
          <a:noFill/>
        </p:spPr>
        <p:txBody>
          <a:bodyPr wrap="square" rtlCol="1">
            <a:spAutoFit/>
          </a:bodyPr>
          <a:lstStyle/>
          <a:p>
            <a:pPr algn="r"/>
            <a:r>
              <a:rPr lang="ar-AE" sz="4800" dirty="0">
                <a:solidFill>
                  <a:schemeClr val="bg1"/>
                </a:solidFill>
              </a:rPr>
              <a:t>منظومة بثّ قُطريّة</a:t>
            </a:r>
            <a:endParaRPr lang="he-IL" sz="4800" dirty="0">
              <a:solidFill>
                <a:schemeClr val="bg1"/>
              </a:solidFill>
            </a:endParaRPr>
          </a:p>
        </p:txBody>
      </p:sp>
    </p:spTree>
    <p:extLst>
      <p:ext uri="{BB962C8B-B14F-4D97-AF65-F5344CB8AC3E}">
        <p14:creationId xmlns:p14="http://schemas.microsoft.com/office/powerpoint/2010/main" val="267795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sp>
        <p:nvSpPr>
          <p:cNvPr id="20" name="מציין מיקום תוכן 19"/>
          <p:cNvSpPr>
            <a:spLocks noGrp="1"/>
          </p:cNvSpPr>
          <p:nvPr>
            <p:ph sz="half" idx="2"/>
          </p:nvPr>
        </p:nvSpPr>
        <p:spPr>
          <a:xfrm>
            <a:off x="1394629" y="605396"/>
            <a:ext cx="10167464" cy="1067204"/>
          </a:xfrm>
        </p:spPr>
        <p:txBody>
          <a:bodyPr>
            <a:noAutofit/>
          </a:bodyPr>
          <a:lstStyle/>
          <a:p>
            <a:pPr marL="0" indent="0">
              <a:buNone/>
            </a:pPr>
            <a:r>
              <a:rPr lang="ar-SA" sz="3600" b="1" dirty="0">
                <a:solidFill>
                  <a:srgbClr val="003399"/>
                </a:solidFill>
              </a:rPr>
              <a:t>ما رأيكم في هذا المجسم؟ هل هو منشورًا؟</a:t>
            </a:r>
            <a:endParaRPr lang="he-IL" sz="3600" dirty="0">
              <a:solidFill>
                <a:srgbClr val="003399"/>
              </a:solidFill>
            </a:endParaRPr>
          </a:p>
        </p:txBody>
      </p:sp>
      <p:sp>
        <p:nvSpPr>
          <p:cNvPr id="24" name="מציין מיקום תוכן 19"/>
          <p:cNvSpPr>
            <a:spLocks noGrp="1"/>
          </p:cNvSpPr>
          <p:nvPr>
            <p:ph sz="half" idx="2"/>
          </p:nvPr>
        </p:nvSpPr>
        <p:spPr>
          <a:xfrm>
            <a:off x="584603" y="3962195"/>
            <a:ext cx="11105827" cy="2327398"/>
          </a:xfrm>
        </p:spPr>
        <p:txBody>
          <a:bodyPr>
            <a:noAutofit/>
          </a:bodyPr>
          <a:lstStyle/>
          <a:p>
            <a:pPr marL="0" indent="0">
              <a:buNone/>
            </a:pPr>
            <a:r>
              <a:rPr lang="ar-SA" sz="3600" b="1" dirty="0">
                <a:solidFill>
                  <a:srgbClr val="003399"/>
                </a:solidFill>
              </a:rPr>
              <a:t>انتبه</a:t>
            </a:r>
            <a:r>
              <a:rPr lang="he-IL" sz="3600" b="1" dirty="0">
                <a:solidFill>
                  <a:srgbClr val="003399"/>
                </a:solidFill>
              </a:rPr>
              <a:t>: </a:t>
            </a:r>
            <a:r>
              <a:rPr lang="en-US" sz="3600" b="1" dirty="0">
                <a:solidFill>
                  <a:srgbClr val="003399"/>
                </a:solidFill>
              </a:rPr>
              <a:t/>
            </a:r>
            <a:br>
              <a:rPr lang="en-US" sz="3600" b="1" dirty="0">
                <a:solidFill>
                  <a:srgbClr val="003399"/>
                </a:solidFill>
              </a:rPr>
            </a:br>
            <a:r>
              <a:rPr lang="ar-SA" sz="3200" dirty="0">
                <a:solidFill>
                  <a:srgbClr val="003399"/>
                </a:solidFill>
              </a:rPr>
              <a:t>القاعدة</a:t>
            </a:r>
            <a:r>
              <a:rPr lang="he-IL" sz="3200" dirty="0">
                <a:solidFill>
                  <a:srgbClr val="003399"/>
                </a:solidFill>
              </a:rPr>
              <a:t> </a:t>
            </a:r>
            <a:r>
              <a:rPr lang="ar-SA" sz="3200" dirty="0">
                <a:solidFill>
                  <a:srgbClr val="003399"/>
                </a:solidFill>
              </a:rPr>
              <a:t>في المنشور </a:t>
            </a:r>
            <a:r>
              <a:rPr lang="he-IL" sz="3200" dirty="0">
                <a:solidFill>
                  <a:srgbClr val="003399"/>
                </a:solidFill>
              </a:rPr>
              <a:t>(</a:t>
            </a:r>
            <a:r>
              <a:rPr lang="ar-SA" sz="3200" dirty="0">
                <a:solidFill>
                  <a:srgbClr val="003399"/>
                </a:solidFill>
              </a:rPr>
              <a:t>وأيضًا في الهرم</a:t>
            </a:r>
            <a:r>
              <a:rPr lang="he-IL" sz="3200" dirty="0">
                <a:solidFill>
                  <a:srgbClr val="003399"/>
                </a:solidFill>
              </a:rPr>
              <a:t>) </a:t>
            </a:r>
            <a:r>
              <a:rPr lang="ar-SA" sz="3200" dirty="0">
                <a:solidFill>
                  <a:srgbClr val="003399"/>
                </a:solidFill>
              </a:rPr>
              <a:t>ليست </a:t>
            </a:r>
            <a:r>
              <a:rPr lang="ar-SA" sz="3200" dirty="0" err="1">
                <a:solidFill>
                  <a:srgbClr val="003399"/>
                </a:solidFill>
              </a:rPr>
              <a:t>بالضررة</a:t>
            </a:r>
            <a:r>
              <a:rPr lang="ar-SA" sz="3200" dirty="0">
                <a:solidFill>
                  <a:srgbClr val="003399"/>
                </a:solidFill>
              </a:rPr>
              <a:t> ان تكون في الاسفل</a:t>
            </a:r>
            <a:r>
              <a:rPr lang="he-IL" sz="3200" dirty="0">
                <a:solidFill>
                  <a:srgbClr val="003399"/>
                </a:solidFill>
              </a:rPr>
              <a:t>!!</a:t>
            </a:r>
          </a:p>
          <a:p>
            <a:pPr marL="0" indent="0">
              <a:buNone/>
            </a:pPr>
            <a:r>
              <a:rPr lang="ar-SA" sz="3200" dirty="0">
                <a:solidFill>
                  <a:srgbClr val="003399"/>
                </a:solidFill>
              </a:rPr>
              <a:t>القاعدتان</a:t>
            </a:r>
            <a:r>
              <a:rPr lang="he-IL" sz="3200" dirty="0">
                <a:solidFill>
                  <a:srgbClr val="003399"/>
                </a:solidFill>
              </a:rPr>
              <a:t> </a:t>
            </a:r>
            <a:r>
              <a:rPr lang="ar-SA" sz="3200" dirty="0">
                <a:solidFill>
                  <a:srgbClr val="003399"/>
                </a:solidFill>
              </a:rPr>
              <a:t>في المنشور هما مضلعان متطابقان ومتوازيان وليس ضروري اين يكون كل منهما</a:t>
            </a:r>
            <a:r>
              <a:rPr lang="he-IL" sz="3200" dirty="0">
                <a:solidFill>
                  <a:srgbClr val="003399"/>
                </a:solidFill>
              </a:rPr>
              <a:t>. </a:t>
            </a:r>
          </a:p>
        </p:txBody>
      </p:sp>
      <p:sp>
        <p:nvSpPr>
          <p:cNvPr id="2" name="AutoShape 2"/>
          <p:cNvSpPr>
            <a:spLocks noChangeArrowheads="1"/>
          </p:cNvSpPr>
          <p:nvPr/>
        </p:nvSpPr>
        <p:spPr bwMode="auto">
          <a:xfrm>
            <a:off x="5269492" y="2085125"/>
            <a:ext cx="2185192" cy="1449046"/>
          </a:xfrm>
          <a:prstGeom prst="upArrow">
            <a:avLst>
              <a:gd name="adj1" fmla="val 54861"/>
              <a:gd name="adj2" fmla="val 35417"/>
            </a:avLst>
          </a:prstGeom>
          <a:solidFill>
            <a:srgbClr val="FFE599"/>
          </a:solidFill>
          <a:ln w="9525">
            <a:miter lim="800000"/>
            <a:headEnd/>
            <a:tailEnd/>
          </a:ln>
          <a:effectLst/>
          <a:scene3d>
            <a:camera prst="legacyObliqueTopRight">
              <a:rot lat="0" lon="300000" rev="0"/>
            </a:camera>
            <a:lightRig rig="legacyFlat3" dir="b">
              <a:rot lat="0" lon="0" rev="600000"/>
            </a:lightRig>
          </a:scene3d>
          <a:sp3d extrusionH="1079500" prstMaterial="legacyMatte">
            <a:bevelT w="13500" h="13500" prst="angle"/>
            <a:bevelB w="13500" h="13500" prst="angle"/>
            <a:extrusionClr>
              <a:srgbClr val="FF7575"/>
            </a:extrusionClr>
            <a:contourClr>
              <a:srgbClr val="FFE599"/>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he-IL"/>
          </a:p>
        </p:txBody>
      </p:sp>
      <p:sp>
        <p:nvSpPr>
          <p:cNvPr id="3" name="TextBox 2"/>
          <p:cNvSpPr txBox="1"/>
          <p:nvPr/>
        </p:nvSpPr>
        <p:spPr>
          <a:xfrm>
            <a:off x="8436334" y="3211005"/>
            <a:ext cx="3254096" cy="646331"/>
          </a:xfrm>
          <a:prstGeom prst="rect">
            <a:avLst/>
          </a:prstGeom>
          <a:noFill/>
        </p:spPr>
        <p:txBody>
          <a:bodyPr wrap="square" rtlCol="1">
            <a:spAutoFit/>
          </a:bodyPr>
          <a:lstStyle/>
          <a:p>
            <a:pPr algn="r"/>
            <a:r>
              <a:rPr lang="ar-SA" sz="3600" b="1" dirty="0">
                <a:solidFill>
                  <a:srgbClr val="0066FF"/>
                </a:solidFill>
              </a:rPr>
              <a:t>بالتأكيد منشور</a:t>
            </a:r>
            <a:r>
              <a:rPr lang="he-IL" sz="3600" b="1" dirty="0">
                <a:solidFill>
                  <a:srgbClr val="0066FF"/>
                </a:solidFill>
              </a:rPr>
              <a:t>!!</a:t>
            </a:r>
          </a:p>
        </p:txBody>
      </p:sp>
    </p:spTree>
    <p:extLst>
      <p:ext uri="{BB962C8B-B14F-4D97-AF65-F5344CB8AC3E}">
        <p14:creationId xmlns:p14="http://schemas.microsoft.com/office/powerpoint/2010/main" val="183196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 calcmode="lin" valueType="num">
                                      <p:cBhvr>
                                        <p:cTn id="11" dur="1000" fill="hold"/>
                                        <p:tgtEl>
                                          <p:spTgt spid="24">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24">
                                            <p:txEl>
                                              <p:pRg st="0" end="0"/>
                                            </p:txEl>
                                          </p:spTgt>
                                        </p:tgtEl>
                                      </p:cBhvr>
                                    </p:animEffect>
                                  </p:childTnLst>
                                </p:cTn>
                              </p:par>
                            </p:childTnLst>
                          </p:cTn>
                        </p:par>
                        <p:par>
                          <p:cTn id="14" fill="hold">
                            <p:stCondLst>
                              <p:cond delay="1000"/>
                            </p:stCondLst>
                            <p:childTnLst>
                              <p:par>
                                <p:cTn id="15" presetID="55" presetClass="entr" presetSubtype="0" fill="hold" grpId="0" nodeType="afterEffect">
                                  <p:stCondLst>
                                    <p:cond delay="1500"/>
                                  </p:stCondLst>
                                  <p:childTnLst>
                                    <p:set>
                                      <p:cBhvr>
                                        <p:cTn id="16" dur="1" fill="hold">
                                          <p:stCondLst>
                                            <p:cond delay="0"/>
                                          </p:stCondLst>
                                        </p:cTn>
                                        <p:tgtEl>
                                          <p:spTgt spid="24">
                                            <p:txEl>
                                              <p:pRg st="1" end="1"/>
                                            </p:txEl>
                                          </p:spTgt>
                                        </p:tgtEl>
                                        <p:attrNameLst>
                                          <p:attrName>style.visibility</p:attrName>
                                        </p:attrNameLst>
                                      </p:cBhvr>
                                      <p:to>
                                        <p:strVal val="visible"/>
                                      </p:to>
                                    </p:set>
                                    <p:anim calcmode="lin" valueType="num">
                                      <p:cBhvr>
                                        <p:cTn id="17" dur="1000" fill="hold"/>
                                        <p:tgtEl>
                                          <p:spTgt spid="24">
                                            <p:txEl>
                                              <p:pRg st="1" end="1"/>
                                            </p:txEl>
                                          </p:spTgt>
                                        </p:tgtEl>
                                        <p:attrNameLst>
                                          <p:attrName>ppt_w</p:attrName>
                                        </p:attrNameLst>
                                      </p:cBhvr>
                                      <p:tavLst>
                                        <p:tav tm="0">
                                          <p:val>
                                            <p:strVal val="#ppt_w*0.70"/>
                                          </p:val>
                                        </p:tav>
                                        <p:tav tm="100000">
                                          <p:val>
                                            <p:strVal val="#ppt_w"/>
                                          </p:val>
                                        </p:tav>
                                      </p:tavLst>
                                    </p:anim>
                                    <p:anim calcmode="lin" valueType="num">
                                      <p:cBhvr>
                                        <p:cTn id="18" dur="1000" fill="hold"/>
                                        <p:tgtEl>
                                          <p:spTgt spid="24">
                                            <p:txEl>
                                              <p:pRg st="1" end="1"/>
                                            </p:txEl>
                                          </p:spTgt>
                                        </p:tgtEl>
                                        <p:attrNameLst>
                                          <p:attrName>ppt_h</p:attrName>
                                        </p:attrNameLst>
                                      </p:cBhvr>
                                      <p:tavLst>
                                        <p:tav tm="0">
                                          <p:val>
                                            <p:strVal val="#ppt_h"/>
                                          </p:val>
                                        </p:tav>
                                        <p:tav tm="100000">
                                          <p:val>
                                            <p:strVal val="#ppt_h"/>
                                          </p:val>
                                        </p:tav>
                                      </p:tavLst>
                                    </p:anim>
                                    <p:animEffect transition="in" filter="fade">
                                      <p:cBhvr>
                                        <p:cTn id="19" dur="10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sp>
        <p:nvSpPr>
          <p:cNvPr id="20" name="מציין מיקום תוכן 19"/>
          <p:cNvSpPr>
            <a:spLocks noGrp="1"/>
          </p:cNvSpPr>
          <p:nvPr>
            <p:ph sz="half" idx="2"/>
          </p:nvPr>
        </p:nvSpPr>
        <p:spPr>
          <a:xfrm>
            <a:off x="1394629" y="605396"/>
            <a:ext cx="10167464" cy="1067204"/>
          </a:xfrm>
        </p:spPr>
        <p:txBody>
          <a:bodyPr>
            <a:noAutofit/>
          </a:bodyPr>
          <a:lstStyle/>
          <a:p>
            <a:pPr marL="0" indent="0">
              <a:buNone/>
            </a:pPr>
            <a:r>
              <a:rPr lang="ar-SA" sz="3600" b="1" dirty="0">
                <a:solidFill>
                  <a:srgbClr val="003399"/>
                </a:solidFill>
              </a:rPr>
              <a:t>هذا المجسم؟</a:t>
            </a:r>
            <a:r>
              <a:rPr lang="he-IL" sz="3600" b="1" dirty="0">
                <a:solidFill>
                  <a:srgbClr val="003399"/>
                </a:solidFill>
              </a:rPr>
              <a:t> </a:t>
            </a:r>
            <a:r>
              <a:rPr lang="ar-SA" sz="3600" b="1" dirty="0">
                <a:solidFill>
                  <a:srgbClr val="003399"/>
                </a:solidFill>
              </a:rPr>
              <a:t>هل هو منشور؟</a:t>
            </a:r>
            <a:endParaRPr lang="he-IL" sz="3600" dirty="0">
              <a:solidFill>
                <a:srgbClr val="003399"/>
              </a:solidFill>
            </a:endParaRPr>
          </a:p>
        </p:txBody>
      </p:sp>
      <p:pic>
        <p:nvPicPr>
          <p:cNvPr id="23" name="תמונה 22">
            <a:extLst>
              <a:ext uri="{FF2B5EF4-FFF2-40B4-BE49-F238E27FC236}">
                <a16:creationId xmlns:a16="http://schemas.microsoft.com/office/drawing/2014/main" id="{CFB286E5-55A0-4CAB-9BF3-BC676C5D9F31}"/>
              </a:ext>
            </a:extLst>
          </p:cNvPr>
          <p:cNvPicPr>
            <a:picLocks noChangeAspect="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4491952" y="2041435"/>
            <a:ext cx="3104911" cy="1976793"/>
          </a:xfrm>
          <a:prstGeom prst="rect">
            <a:avLst/>
          </a:prstGeom>
        </p:spPr>
      </p:pic>
      <p:sp>
        <p:nvSpPr>
          <p:cNvPr id="10" name="מציין מיקום תוכן 19"/>
          <p:cNvSpPr>
            <a:spLocks noGrp="1"/>
          </p:cNvSpPr>
          <p:nvPr>
            <p:ph sz="half" idx="2"/>
          </p:nvPr>
        </p:nvSpPr>
        <p:spPr>
          <a:xfrm>
            <a:off x="456266" y="4645289"/>
            <a:ext cx="11105827" cy="1095283"/>
          </a:xfrm>
        </p:spPr>
        <p:txBody>
          <a:bodyPr>
            <a:noAutofit/>
          </a:bodyPr>
          <a:lstStyle/>
          <a:p>
            <a:pPr marL="0" indent="0">
              <a:buNone/>
            </a:pPr>
            <a:r>
              <a:rPr lang="ar-SA" sz="3200" dirty="0">
                <a:solidFill>
                  <a:srgbClr val="003399"/>
                </a:solidFill>
              </a:rPr>
              <a:t>من المهم التفكير أي من المضلعات يمكنها ان تكون قاعدتان في المنشور، ومن ثم فحص باقي الوجوه مناسبة أي أنها مستطيلة الشكل</a:t>
            </a:r>
            <a:r>
              <a:rPr lang="he-IL" sz="3200" dirty="0">
                <a:solidFill>
                  <a:srgbClr val="003399"/>
                </a:solidFill>
              </a:rPr>
              <a:t> .</a:t>
            </a:r>
          </a:p>
        </p:txBody>
      </p:sp>
      <p:sp>
        <p:nvSpPr>
          <p:cNvPr id="6" name="TextBox 5"/>
          <p:cNvSpPr txBox="1"/>
          <p:nvPr/>
        </p:nvSpPr>
        <p:spPr>
          <a:xfrm>
            <a:off x="8198815" y="3868307"/>
            <a:ext cx="3254096" cy="646331"/>
          </a:xfrm>
          <a:prstGeom prst="rect">
            <a:avLst/>
          </a:prstGeom>
          <a:noFill/>
        </p:spPr>
        <p:txBody>
          <a:bodyPr wrap="square" rtlCol="1">
            <a:spAutoFit/>
          </a:bodyPr>
          <a:lstStyle/>
          <a:p>
            <a:pPr algn="r"/>
            <a:r>
              <a:rPr lang="ar-SA" sz="3600" b="1" dirty="0">
                <a:solidFill>
                  <a:srgbClr val="0066FF"/>
                </a:solidFill>
              </a:rPr>
              <a:t>بالتأكيد منشور</a:t>
            </a:r>
            <a:r>
              <a:rPr lang="he-IL" sz="3600" b="1" dirty="0">
                <a:solidFill>
                  <a:srgbClr val="0066FF"/>
                </a:solidFill>
              </a:rPr>
              <a:t>!!</a:t>
            </a:r>
          </a:p>
        </p:txBody>
      </p:sp>
    </p:spTree>
    <p:extLst>
      <p:ext uri="{BB962C8B-B14F-4D97-AF65-F5344CB8AC3E}">
        <p14:creationId xmlns:p14="http://schemas.microsoft.com/office/powerpoint/2010/main" val="117267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80">
                                          <p:stCondLst>
                                            <p:cond delay="0"/>
                                          </p:stCondLst>
                                        </p:cTn>
                                        <p:tgtEl>
                                          <p:spTgt spid="10">
                                            <p:txEl>
                                              <p:pRg st="0" end="0"/>
                                            </p:txEl>
                                          </p:spTgt>
                                        </p:tgtEl>
                                      </p:cBhvr>
                                    </p:animEffect>
                                    <p:anim calcmode="lin" valueType="num">
                                      <p:cBhvr>
                                        <p:cTn id="8"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xEl>
                                              <p:pRg st="0" end="0"/>
                                            </p:txEl>
                                          </p:spTgt>
                                        </p:tgtEl>
                                      </p:cBhvr>
                                      <p:to x="100000" y="60000"/>
                                    </p:animScale>
                                    <p:animScale>
                                      <p:cBhvr>
                                        <p:cTn id="14" dur="166" decel="50000">
                                          <p:stCondLst>
                                            <p:cond delay="676"/>
                                          </p:stCondLst>
                                        </p:cTn>
                                        <p:tgtEl>
                                          <p:spTgt spid="10">
                                            <p:txEl>
                                              <p:pRg st="0" end="0"/>
                                            </p:txEl>
                                          </p:spTgt>
                                        </p:tgtEl>
                                      </p:cBhvr>
                                      <p:to x="100000" y="100000"/>
                                    </p:animScale>
                                    <p:animScale>
                                      <p:cBhvr>
                                        <p:cTn id="15" dur="26">
                                          <p:stCondLst>
                                            <p:cond delay="1312"/>
                                          </p:stCondLst>
                                        </p:cTn>
                                        <p:tgtEl>
                                          <p:spTgt spid="10">
                                            <p:txEl>
                                              <p:pRg st="0" end="0"/>
                                            </p:txEl>
                                          </p:spTgt>
                                        </p:tgtEl>
                                      </p:cBhvr>
                                      <p:to x="100000" y="80000"/>
                                    </p:animScale>
                                    <p:animScale>
                                      <p:cBhvr>
                                        <p:cTn id="16" dur="166" decel="50000">
                                          <p:stCondLst>
                                            <p:cond delay="1338"/>
                                          </p:stCondLst>
                                        </p:cTn>
                                        <p:tgtEl>
                                          <p:spTgt spid="10">
                                            <p:txEl>
                                              <p:pRg st="0" end="0"/>
                                            </p:txEl>
                                          </p:spTgt>
                                        </p:tgtEl>
                                      </p:cBhvr>
                                      <p:to x="100000" y="100000"/>
                                    </p:animScale>
                                    <p:animScale>
                                      <p:cBhvr>
                                        <p:cTn id="17" dur="26">
                                          <p:stCondLst>
                                            <p:cond delay="1642"/>
                                          </p:stCondLst>
                                        </p:cTn>
                                        <p:tgtEl>
                                          <p:spTgt spid="10">
                                            <p:txEl>
                                              <p:pRg st="0" end="0"/>
                                            </p:txEl>
                                          </p:spTgt>
                                        </p:tgtEl>
                                      </p:cBhvr>
                                      <p:to x="100000" y="90000"/>
                                    </p:animScale>
                                    <p:animScale>
                                      <p:cBhvr>
                                        <p:cTn id="18" dur="166" decel="50000">
                                          <p:stCondLst>
                                            <p:cond delay="1668"/>
                                          </p:stCondLst>
                                        </p:cTn>
                                        <p:tgtEl>
                                          <p:spTgt spid="10">
                                            <p:txEl>
                                              <p:pRg st="0" end="0"/>
                                            </p:txEl>
                                          </p:spTgt>
                                        </p:tgtEl>
                                      </p:cBhvr>
                                      <p:to x="100000" y="100000"/>
                                    </p:animScale>
                                    <p:animScale>
                                      <p:cBhvr>
                                        <p:cTn id="19" dur="26">
                                          <p:stCondLst>
                                            <p:cond delay="1808"/>
                                          </p:stCondLst>
                                        </p:cTn>
                                        <p:tgtEl>
                                          <p:spTgt spid="10">
                                            <p:txEl>
                                              <p:pRg st="0" end="0"/>
                                            </p:txEl>
                                          </p:spTgt>
                                        </p:tgtEl>
                                      </p:cBhvr>
                                      <p:to x="100000" y="95000"/>
                                    </p:animScale>
                                    <p:animScale>
                                      <p:cBhvr>
                                        <p:cTn id="20" dur="166" decel="50000">
                                          <p:stCondLst>
                                            <p:cond delay="1834"/>
                                          </p:stCondLst>
                                        </p:cTn>
                                        <p:tgtEl>
                                          <p:spTgt spid="1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sp>
        <p:nvSpPr>
          <p:cNvPr id="20" name="מציין מיקום תוכן 19"/>
          <p:cNvSpPr>
            <a:spLocks noGrp="1"/>
          </p:cNvSpPr>
          <p:nvPr>
            <p:ph sz="half" idx="2"/>
          </p:nvPr>
        </p:nvSpPr>
        <p:spPr>
          <a:xfrm>
            <a:off x="1394629" y="537664"/>
            <a:ext cx="10167464" cy="1067204"/>
          </a:xfrm>
        </p:spPr>
        <p:txBody>
          <a:bodyPr>
            <a:noAutofit/>
          </a:bodyPr>
          <a:lstStyle/>
          <a:p>
            <a:pPr marL="0" indent="0">
              <a:buNone/>
            </a:pPr>
            <a:r>
              <a:rPr lang="ar-SA" sz="3600" b="1" dirty="0">
                <a:solidFill>
                  <a:srgbClr val="003399"/>
                </a:solidFill>
              </a:rPr>
              <a:t>ما رايكم في الثلاث مجسمات التالية؟</a:t>
            </a:r>
            <a:r>
              <a:rPr lang="he-IL" sz="3600" b="1" dirty="0">
                <a:solidFill>
                  <a:srgbClr val="003399"/>
                </a:solidFill>
              </a:rPr>
              <a:t> </a:t>
            </a:r>
            <a:r>
              <a:rPr lang="en-US" sz="3600" b="1" dirty="0">
                <a:solidFill>
                  <a:srgbClr val="003399"/>
                </a:solidFill>
              </a:rPr>
              <a:t/>
            </a:r>
            <a:br>
              <a:rPr lang="en-US" sz="3600" b="1" dirty="0">
                <a:solidFill>
                  <a:srgbClr val="003399"/>
                </a:solidFill>
              </a:rPr>
            </a:br>
            <a:r>
              <a:rPr lang="ar-SA" sz="3600" b="1" dirty="0">
                <a:solidFill>
                  <a:srgbClr val="003399"/>
                </a:solidFill>
              </a:rPr>
              <a:t>هل هي </a:t>
            </a:r>
            <a:r>
              <a:rPr lang="ar-SA" sz="3600" b="1" dirty="0" err="1">
                <a:solidFill>
                  <a:srgbClr val="003399"/>
                </a:solidFill>
              </a:rPr>
              <a:t>مناشير؟أهرام</a:t>
            </a:r>
            <a:r>
              <a:rPr lang="he-IL" sz="3600" b="1" dirty="0">
                <a:solidFill>
                  <a:srgbClr val="003399"/>
                </a:solidFill>
              </a:rPr>
              <a:t>? </a:t>
            </a:r>
            <a:r>
              <a:rPr lang="ar-SA" sz="3600" b="1" dirty="0">
                <a:solidFill>
                  <a:srgbClr val="003399"/>
                </a:solidFill>
              </a:rPr>
              <a:t>أو أي مجسم أخر</a:t>
            </a:r>
            <a:r>
              <a:rPr lang="he-IL" sz="3600" b="1" dirty="0">
                <a:solidFill>
                  <a:srgbClr val="003399"/>
                </a:solidFill>
              </a:rPr>
              <a:t>?</a:t>
            </a:r>
            <a:endParaRPr lang="he-IL" sz="3600" dirty="0">
              <a:solidFill>
                <a:srgbClr val="003399"/>
              </a:solidFill>
            </a:endParaRPr>
          </a:p>
        </p:txBody>
      </p:sp>
      <p:pic>
        <p:nvPicPr>
          <p:cNvPr id="8" name="תמונה 7">
            <a:extLst>
              <a:ext uri="{FF2B5EF4-FFF2-40B4-BE49-F238E27FC236}">
                <a16:creationId xmlns:a16="http://schemas.microsoft.com/office/drawing/2014/main" id="{BB785985-18C4-4205-A40F-ABB54B1C61EC}"/>
              </a:ext>
            </a:extLst>
          </p:cNvPr>
          <p:cNvPicPr>
            <a:picLocks noChangeAspect="1"/>
          </p:cNvPicPr>
          <p:nvPr/>
        </p:nvPicPr>
        <p:blipFill>
          <a:blip r:embed="rId6">
            <a:duotone>
              <a:prstClr val="black"/>
              <a:schemeClr val="accent2">
                <a:tint val="45000"/>
                <a:satMod val="400000"/>
              </a:schemeClr>
            </a:duotone>
          </a:blip>
          <a:stretch>
            <a:fillRect/>
          </a:stretch>
        </p:blipFill>
        <p:spPr>
          <a:xfrm>
            <a:off x="4801891" y="2171150"/>
            <a:ext cx="2398097" cy="2020361"/>
          </a:xfrm>
          <a:prstGeom prst="rect">
            <a:avLst/>
          </a:prstGeom>
        </p:spPr>
      </p:pic>
      <p:pic>
        <p:nvPicPr>
          <p:cNvPr id="9" name="תמונה 8">
            <a:extLst>
              <a:ext uri="{FF2B5EF4-FFF2-40B4-BE49-F238E27FC236}">
                <a16:creationId xmlns:a16="http://schemas.microsoft.com/office/drawing/2014/main" id="{C3F8A691-9499-4BE1-9E7A-26D1E06C60B1}"/>
              </a:ext>
            </a:extLst>
          </p:cNvPr>
          <p:cNvPicPr>
            <a:picLocks noChangeAspect="1"/>
          </p:cNvPicPr>
          <p:nvPr/>
        </p:nvPicPr>
        <p:blipFill>
          <a:blip r:embed="rId7">
            <a:duotone>
              <a:prstClr val="black"/>
              <a:schemeClr val="accent5">
                <a:tint val="45000"/>
                <a:satMod val="400000"/>
              </a:schemeClr>
            </a:duotone>
          </a:blip>
          <a:stretch>
            <a:fillRect/>
          </a:stretch>
        </p:blipFill>
        <p:spPr>
          <a:xfrm>
            <a:off x="941965" y="2244303"/>
            <a:ext cx="2769809" cy="1876323"/>
          </a:xfrm>
          <a:prstGeom prst="rect">
            <a:avLst/>
          </a:prstGeom>
        </p:spPr>
      </p:pic>
      <p:sp>
        <p:nvSpPr>
          <p:cNvPr id="10" name="TextBox 29">
            <a:extLst>
              <a:ext uri="{FF2B5EF4-FFF2-40B4-BE49-F238E27FC236}">
                <a16:creationId xmlns:a16="http://schemas.microsoft.com/office/drawing/2014/main" id="{D9E0614D-C58A-4641-BBCC-14A785152148}"/>
              </a:ext>
            </a:extLst>
          </p:cNvPr>
          <p:cNvSpPr txBox="1"/>
          <p:nvPr/>
        </p:nvSpPr>
        <p:spPr>
          <a:xfrm>
            <a:off x="10838978" y="1955388"/>
            <a:ext cx="378966" cy="646331"/>
          </a:xfrm>
          <a:prstGeom prst="rect">
            <a:avLst/>
          </a:prstGeom>
          <a:noFill/>
        </p:spPr>
        <p:txBody>
          <a:bodyPr wrap="square" rtlCol="1">
            <a:spAutoFit/>
          </a:bodyPr>
          <a:lstStyle/>
          <a:p>
            <a:pPr fontAlgn="base">
              <a:spcBef>
                <a:spcPct val="0"/>
              </a:spcBef>
              <a:spcAft>
                <a:spcPct val="0"/>
              </a:spcAft>
            </a:pPr>
            <a:r>
              <a:rPr lang="ar-SA" sz="3600" b="1" dirty="0">
                <a:solidFill>
                  <a:srgbClr val="002060"/>
                </a:solidFill>
                <a:latin typeface="Varela Round" panose="00000500000000000000" pitchFamily="2" charset="-79"/>
                <a:cs typeface="Varela Round" panose="00000500000000000000" pitchFamily="2" charset="-79"/>
              </a:rPr>
              <a:t>أ</a:t>
            </a:r>
            <a:endParaRPr lang="he-IL" sz="3600" b="1" dirty="0">
              <a:solidFill>
                <a:srgbClr val="002060"/>
              </a:solidFill>
              <a:latin typeface="Varela Round" panose="00000500000000000000" pitchFamily="2" charset="-79"/>
              <a:cs typeface="Varela Round" panose="00000500000000000000" pitchFamily="2" charset="-79"/>
            </a:endParaRPr>
          </a:p>
        </p:txBody>
      </p:sp>
      <p:sp>
        <p:nvSpPr>
          <p:cNvPr id="11" name="TextBox 30">
            <a:extLst>
              <a:ext uri="{FF2B5EF4-FFF2-40B4-BE49-F238E27FC236}">
                <a16:creationId xmlns:a16="http://schemas.microsoft.com/office/drawing/2014/main" id="{6C3AC20F-261A-4D75-8006-42D880DF6EB6}"/>
              </a:ext>
            </a:extLst>
          </p:cNvPr>
          <p:cNvSpPr txBox="1"/>
          <p:nvPr/>
        </p:nvSpPr>
        <p:spPr>
          <a:xfrm>
            <a:off x="6225613" y="1879687"/>
            <a:ext cx="378966" cy="646331"/>
          </a:xfrm>
          <a:prstGeom prst="rect">
            <a:avLst/>
          </a:prstGeom>
          <a:noFill/>
        </p:spPr>
        <p:txBody>
          <a:bodyPr wrap="square" rtlCol="1">
            <a:spAutoFit/>
          </a:bodyPr>
          <a:lstStyle/>
          <a:p>
            <a:pPr fontAlgn="base">
              <a:spcBef>
                <a:spcPct val="0"/>
              </a:spcBef>
              <a:spcAft>
                <a:spcPct val="0"/>
              </a:spcAft>
            </a:pPr>
            <a:r>
              <a:rPr lang="ar-SA" sz="3600" b="1" dirty="0">
                <a:solidFill>
                  <a:srgbClr val="002060"/>
                </a:solidFill>
                <a:latin typeface="Varela Round" panose="00000500000000000000" pitchFamily="2" charset="-79"/>
                <a:cs typeface="Varela Round" panose="00000500000000000000" pitchFamily="2" charset="-79"/>
              </a:rPr>
              <a:t>ب</a:t>
            </a:r>
            <a:endParaRPr lang="he-IL" sz="3600" b="1" dirty="0">
              <a:solidFill>
                <a:srgbClr val="002060"/>
              </a:solidFill>
              <a:latin typeface="Varela Round" panose="00000500000000000000" pitchFamily="2" charset="-79"/>
              <a:cs typeface="Varela Round" panose="00000500000000000000" pitchFamily="2" charset="-79"/>
            </a:endParaRPr>
          </a:p>
        </p:txBody>
      </p:sp>
      <p:sp>
        <p:nvSpPr>
          <p:cNvPr id="12" name="TextBox 31">
            <a:extLst>
              <a:ext uri="{FF2B5EF4-FFF2-40B4-BE49-F238E27FC236}">
                <a16:creationId xmlns:a16="http://schemas.microsoft.com/office/drawing/2014/main" id="{A23B6AED-7F51-418F-9349-E857E9A2D161}"/>
              </a:ext>
            </a:extLst>
          </p:cNvPr>
          <p:cNvSpPr txBox="1"/>
          <p:nvPr/>
        </p:nvSpPr>
        <p:spPr>
          <a:xfrm>
            <a:off x="3496373" y="1921138"/>
            <a:ext cx="378966" cy="646331"/>
          </a:xfrm>
          <a:prstGeom prst="rect">
            <a:avLst/>
          </a:prstGeom>
          <a:noFill/>
        </p:spPr>
        <p:txBody>
          <a:bodyPr wrap="square" rtlCol="1">
            <a:spAutoFit/>
          </a:bodyPr>
          <a:lstStyle/>
          <a:p>
            <a:pPr fontAlgn="base">
              <a:spcBef>
                <a:spcPct val="0"/>
              </a:spcBef>
              <a:spcAft>
                <a:spcPct val="0"/>
              </a:spcAft>
            </a:pPr>
            <a:r>
              <a:rPr lang="ar-SA" sz="3600" b="1" dirty="0">
                <a:solidFill>
                  <a:srgbClr val="002060"/>
                </a:solidFill>
                <a:latin typeface="Varela Round" panose="00000500000000000000" pitchFamily="2" charset="-79"/>
                <a:cs typeface="Varela Round" panose="00000500000000000000" pitchFamily="2" charset="-79"/>
              </a:rPr>
              <a:t>ج</a:t>
            </a:r>
            <a:endParaRPr lang="he-IL" sz="3600" b="1" dirty="0">
              <a:solidFill>
                <a:srgbClr val="002060"/>
              </a:solidFill>
              <a:latin typeface="Varela Round" panose="00000500000000000000" pitchFamily="2" charset="-79"/>
              <a:cs typeface="Varela Round" panose="00000500000000000000" pitchFamily="2" charset="-79"/>
            </a:endParaRPr>
          </a:p>
        </p:txBody>
      </p:sp>
      <p:pic>
        <p:nvPicPr>
          <p:cNvPr id="13" name="תמונה 12">
            <a:extLst>
              <a:ext uri="{FF2B5EF4-FFF2-40B4-BE49-F238E27FC236}">
                <a16:creationId xmlns:a16="http://schemas.microsoft.com/office/drawing/2014/main" id="{A579E682-63A3-44F3-9BBF-250ED7B1C674}"/>
              </a:ext>
            </a:extLst>
          </p:cNvPr>
          <p:cNvPicPr>
            <a:picLocks noChangeAspect="1"/>
          </p:cNvPicPr>
          <p:nvPr/>
        </p:nvPicPr>
        <p:blipFill>
          <a:blip r:embed="rId8"/>
          <a:stretch>
            <a:fillRect/>
          </a:stretch>
        </p:blipFill>
        <p:spPr>
          <a:xfrm>
            <a:off x="8142367" y="2022754"/>
            <a:ext cx="2714899" cy="2093621"/>
          </a:xfrm>
          <a:prstGeom prst="rect">
            <a:avLst/>
          </a:prstGeom>
        </p:spPr>
      </p:pic>
      <p:sp>
        <p:nvSpPr>
          <p:cNvPr id="14" name="מלבן 13">
            <a:extLst>
              <a:ext uri="{FF2B5EF4-FFF2-40B4-BE49-F238E27FC236}">
                <a16:creationId xmlns:a16="http://schemas.microsoft.com/office/drawing/2014/main" id="{89EA9D28-44B5-4D70-9877-75C959AA4591}"/>
              </a:ext>
            </a:extLst>
          </p:cNvPr>
          <p:cNvSpPr/>
          <p:nvPr/>
        </p:nvSpPr>
        <p:spPr>
          <a:xfrm>
            <a:off x="6507357" y="4514676"/>
            <a:ext cx="5040000" cy="1584000"/>
          </a:xfrm>
          <a:prstGeom prst="rect">
            <a:avLst/>
          </a:prstGeom>
          <a:solidFill>
            <a:schemeClr val="accent1">
              <a:lumMod val="40000"/>
              <a:lumOff val="60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nchor="ctr"/>
          <a:lstStyle/>
          <a:p>
            <a:pPr algn="ctr"/>
            <a:r>
              <a:rPr lang="ar-SA" sz="2600" b="1" dirty="0">
                <a:solidFill>
                  <a:srgbClr val="FFFF00"/>
                </a:solidFill>
                <a:latin typeface="Varela Round" panose="00000500000000000000" pitchFamily="2" charset="-79"/>
                <a:cs typeface="Varela Round" panose="00000500000000000000" pitchFamily="2" charset="-79"/>
              </a:rPr>
              <a:t>الهرم</a:t>
            </a:r>
            <a:r>
              <a:rPr lang="he-IL" sz="2600" b="1" dirty="0">
                <a:solidFill>
                  <a:srgbClr val="FFFF00"/>
                </a:solidFill>
              </a:rPr>
              <a:t> </a:t>
            </a:r>
            <a:r>
              <a:rPr lang="ar-SA" sz="2600" b="1" dirty="0">
                <a:solidFill>
                  <a:srgbClr val="002060"/>
                </a:solidFill>
              </a:rPr>
              <a:t>مبني من قاعدة مضلع، ووجوهه الجانبية جميعها مثلثات لديها رأس مشترك</a:t>
            </a:r>
            <a:r>
              <a:rPr lang="he-IL" sz="2600" b="1" dirty="0">
                <a:solidFill>
                  <a:srgbClr val="002060"/>
                </a:solidFill>
              </a:rPr>
              <a:t>.</a:t>
            </a:r>
            <a:r>
              <a:rPr lang="en-US" sz="2600" dirty="0">
                <a:solidFill>
                  <a:srgbClr val="002060"/>
                </a:solidFill>
              </a:rPr>
              <a:t>  </a:t>
            </a:r>
          </a:p>
        </p:txBody>
      </p:sp>
      <p:sp>
        <p:nvSpPr>
          <p:cNvPr id="15" name="מלבן 14">
            <a:extLst>
              <a:ext uri="{FF2B5EF4-FFF2-40B4-BE49-F238E27FC236}">
                <a16:creationId xmlns:a16="http://schemas.microsoft.com/office/drawing/2014/main" id="{11B8BCB5-C5B0-4792-83AB-BBD52811642F}"/>
              </a:ext>
            </a:extLst>
          </p:cNvPr>
          <p:cNvSpPr/>
          <p:nvPr/>
        </p:nvSpPr>
        <p:spPr>
          <a:xfrm>
            <a:off x="630254" y="4514676"/>
            <a:ext cx="5040000" cy="1584000"/>
          </a:xfrm>
          <a:prstGeom prst="rect">
            <a:avLst/>
          </a:prstGeom>
          <a:solidFill>
            <a:schemeClr val="accent1">
              <a:lumMod val="40000"/>
              <a:lumOff val="60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nchor="ctr"/>
          <a:lstStyle/>
          <a:p>
            <a:pPr algn="ctr">
              <a:lnSpc>
                <a:spcPct val="90000"/>
              </a:lnSpc>
            </a:pPr>
            <a:r>
              <a:rPr lang="ar-SA" sz="2600" b="1" dirty="0">
                <a:solidFill>
                  <a:srgbClr val="FFFF00"/>
                </a:solidFill>
                <a:latin typeface="Varela Round" panose="00000500000000000000" pitchFamily="2" charset="-79"/>
                <a:cs typeface="+mn-cs"/>
              </a:rPr>
              <a:t>المنشور القائم </a:t>
            </a:r>
            <a:r>
              <a:rPr lang="he-IL" sz="2600" b="1" dirty="0">
                <a:cs typeface="+mn-cs"/>
              </a:rPr>
              <a:t> </a:t>
            </a:r>
            <a:r>
              <a:rPr lang="ar-SA" sz="2800" b="1" dirty="0">
                <a:solidFill>
                  <a:schemeClr val="tx1">
                    <a:lumMod val="50000"/>
                  </a:schemeClr>
                </a:solidFill>
              </a:rPr>
              <a:t>قاعدتان هما مضلعان متطابقان ومتوازيان وباقي وجوه المنشور القائم (وجوه الغلاف الجانبي) هي مستطيلات. </a:t>
            </a:r>
            <a:endParaRPr lang="en-US" sz="2600" b="1" dirty="0">
              <a:solidFill>
                <a:schemeClr val="tx1">
                  <a:lumMod val="50000"/>
                </a:schemeClr>
              </a:solidFill>
            </a:endParaRPr>
          </a:p>
        </p:txBody>
      </p:sp>
      <p:pic>
        <p:nvPicPr>
          <p:cNvPr id="16" name="Timer_02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6813" y="-30126"/>
            <a:ext cx="2101024" cy="1181826"/>
          </a:xfrm>
          <a:prstGeom prst="rect">
            <a:avLst/>
          </a:prstGeom>
        </p:spPr>
      </p:pic>
    </p:spTree>
    <p:extLst>
      <p:ext uri="{BB962C8B-B14F-4D97-AF65-F5344CB8AC3E}">
        <p14:creationId xmlns:p14="http://schemas.microsoft.com/office/powerpoint/2010/main" val="272923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200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6"/>
                </p:tgtEl>
              </p:cMediaNode>
            </p:video>
          </p:childTnLst>
        </p:cTn>
      </p:par>
    </p:tnLst>
    <p:bldLst>
      <p:bldP spid="10" grpId="0"/>
      <p:bldP spid="11" grpId="0"/>
      <p:bldP spid="12" grpId="0"/>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B0494E4-B7BF-4D35-9994-6363A685BE79}"/>
              </a:ext>
            </a:extLst>
          </p:cNvPr>
          <p:cNvPicPr>
            <a:picLocks noChangeAspect="1"/>
          </p:cNvPicPr>
          <p:nvPr/>
        </p:nvPicPr>
        <p:blipFill>
          <a:blip r:embed="rId2">
            <a:duotone>
              <a:prstClr val="black"/>
              <a:srgbClr val="F8A0E1">
                <a:tint val="45000"/>
                <a:satMod val="400000"/>
              </a:srgbClr>
            </a:duotone>
          </a:blip>
          <a:stretch>
            <a:fillRect/>
          </a:stretch>
        </p:blipFill>
        <p:spPr>
          <a:xfrm>
            <a:off x="4820180" y="1372380"/>
            <a:ext cx="2232936" cy="1901103"/>
          </a:xfrm>
          <a:prstGeom prst="rect">
            <a:avLst/>
          </a:prstGeom>
        </p:spPr>
      </p:pic>
      <p:pic>
        <p:nvPicPr>
          <p:cNvPr id="6" name="תמונה 5">
            <a:extLst>
              <a:ext uri="{FF2B5EF4-FFF2-40B4-BE49-F238E27FC236}">
                <a16:creationId xmlns:a16="http://schemas.microsoft.com/office/drawing/2014/main" id="{A44F54C2-22F5-4226-A15B-32EBADC60B01}"/>
              </a:ext>
            </a:extLst>
          </p:cNvPr>
          <p:cNvPicPr>
            <a:picLocks noChangeAspect="1"/>
          </p:cNvPicPr>
          <p:nvPr/>
        </p:nvPicPr>
        <p:blipFill>
          <a:blip r:embed="rId3">
            <a:duotone>
              <a:prstClr val="black"/>
              <a:schemeClr val="accent5">
                <a:tint val="45000"/>
                <a:satMod val="400000"/>
              </a:schemeClr>
            </a:duotone>
          </a:blip>
          <a:stretch>
            <a:fillRect/>
          </a:stretch>
        </p:blipFill>
        <p:spPr>
          <a:xfrm>
            <a:off x="861989" y="1415854"/>
            <a:ext cx="2579047" cy="1747097"/>
          </a:xfrm>
          <a:prstGeom prst="rect">
            <a:avLst/>
          </a:prstGeom>
        </p:spPr>
      </p:pic>
      <p:sp>
        <p:nvSpPr>
          <p:cNvPr id="7" name="TextBox 29">
            <a:extLst>
              <a:ext uri="{FF2B5EF4-FFF2-40B4-BE49-F238E27FC236}">
                <a16:creationId xmlns:a16="http://schemas.microsoft.com/office/drawing/2014/main" id="{0E273939-467A-4693-A458-926DD64E4677}"/>
              </a:ext>
            </a:extLst>
          </p:cNvPr>
          <p:cNvSpPr txBox="1"/>
          <p:nvPr/>
        </p:nvSpPr>
        <p:spPr>
          <a:xfrm>
            <a:off x="10691150" y="1179378"/>
            <a:ext cx="372543" cy="646331"/>
          </a:xfrm>
          <a:prstGeom prst="rect">
            <a:avLst/>
          </a:prstGeom>
          <a:noFill/>
        </p:spPr>
        <p:txBody>
          <a:bodyPr wrap="square" rtlCol="1">
            <a:spAutoFit/>
          </a:bodyPr>
          <a:lstStyle/>
          <a:p>
            <a:pPr fontAlgn="base">
              <a:spcBef>
                <a:spcPct val="0"/>
              </a:spcBef>
              <a:spcAft>
                <a:spcPct val="0"/>
              </a:spcAft>
            </a:pPr>
            <a:r>
              <a:rPr lang="ar-SA" sz="3600" b="1" dirty="0">
                <a:solidFill>
                  <a:srgbClr val="002060"/>
                </a:solidFill>
                <a:latin typeface="Varela Round" panose="00000500000000000000" pitchFamily="2" charset="-79"/>
                <a:cs typeface="Varela Round" panose="00000500000000000000" pitchFamily="2" charset="-79"/>
              </a:rPr>
              <a:t>أ</a:t>
            </a:r>
            <a:endParaRPr lang="he-IL" sz="3600" b="1" dirty="0">
              <a:solidFill>
                <a:srgbClr val="002060"/>
              </a:solidFill>
              <a:latin typeface="Varela Round" panose="00000500000000000000" pitchFamily="2" charset="-79"/>
              <a:cs typeface="Varela Round" panose="00000500000000000000" pitchFamily="2" charset="-79"/>
            </a:endParaRPr>
          </a:p>
        </p:txBody>
      </p:sp>
      <p:sp>
        <p:nvSpPr>
          <p:cNvPr id="8" name="TextBox 30">
            <a:extLst>
              <a:ext uri="{FF2B5EF4-FFF2-40B4-BE49-F238E27FC236}">
                <a16:creationId xmlns:a16="http://schemas.microsoft.com/office/drawing/2014/main" id="{A9FF55DD-6072-47E8-A2E2-DE2BAC1DDE1A}"/>
              </a:ext>
            </a:extLst>
          </p:cNvPr>
          <p:cNvSpPr txBox="1"/>
          <p:nvPr/>
        </p:nvSpPr>
        <p:spPr>
          <a:xfrm>
            <a:off x="6188882" y="1179377"/>
            <a:ext cx="372543" cy="646331"/>
          </a:xfrm>
          <a:prstGeom prst="rect">
            <a:avLst/>
          </a:prstGeom>
          <a:noFill/>
        </p:spPr>
        <p:txBody>
          <a:bodyPr wrap="square" rtlCol="1">
            <a:spAutoFit/>
          </a:bodyPr>
          <a:lstStyle/>
          <a:p>
            <a:pPr fontAlgn="base">
              <a:spcBef>
                <a:spcPct val="0"/>
              </a:spcBef>
              <a:spcAft>
                <a:spcPct val="0"/>
              </a:spcAft>
            </a:pPr>
            <a:r>
              <a:rPr lang="ar-SA" sz="3600" b="1" dirty="0">
                <a:solidFill>
                  <a:srgbClr val="002060"/>
                </a:solidFill>
                <a:latin typeface="Varela Round" panose="00000500000000000000" pitchFamily="2" charset="-79"/>
                <a:cs typeface="Varela Round" panose="00000500000000000000" pitchFamily="2" charset="-79"/>
              </a:rPr>
              <a:t>ب</a:t>
            </a:r>
            <a:endParaRPr lang="he-IL" sz="3600" b="1" dirty="0">
              <a:solidFill>
                <a:srgbClr val="002060"/>
              </a:solidFill>
              <a:latin typeface="Varela Round" panose="00000500000000000000" pitchFamily="2" charset="-79"/>
              <a:cs typeface="Varela Round" panose="00000500000000000000" pitchFamily="2" charset="-79"/>
            </a:endParaRPr>
          </a:p>
        </p:txBody>
      </p:sp>
      <p:sp>
        <p:nvSpPr>
          <p:cNvPr id="9" name="TextBox 31">
            <a:extLst>
              <a:ext uri="{FF2B5EF4-FFF2-40B4-BE49-F238E27FC236}">
                <a16:creationId xmlns:a16="http://schemas.microsoft.com/office/drawing/2014/main" id="{5EDC31F0-1E6B-4FE4-8708-EFB8D5A9A815}"/>
              </a:ext>
            </a:extLst>
          </p:cNvPr>
          <p:cNvSpPr txBox="1"/>
          <p:nvPr/>
        </p:nvSpPr>
        <p:spPr>
          <a:xfrm>
            <a:off x="2861710" y="1092688"/>
            <a:ext cx="372543" cy="646331"/>
          </a:xfrm>
          <a:prstGeom prst="rect">
            <a:avLst/>
          </a:prstGeom>
          <a:noFill/>
        </p:spPr>
        <p:txBody>
          <a:bodyPr wrap="square" rtlCol="1">
            <a:spAutoFit/>
          </a:bodyPr>
          <a:lstStyle/>
          <a:p>
            <a:pPr fontAlgn="base">
              <a:spcBef>
                <a:spcPct val="0"/>
              </a:spcBef>
              <a:spcAft>
                <a:spcPct val="0"/>
              </a:spcAft>
            </a:pPr>
            <a:r>
              <a:rPr lang="ar-SA" sz="3600" b="1" dirty="0">
                <a:solidFill>
                  <a:srgbClr val="002060"/>
                </a:solidFill>
                <a:latin typeface="Varela Round" panose="00000500000000000000" pitchFamily="2" charset="-79"/>
                <a:cs typeface="Varela Round" panose="00000500000000000000" pitchFamily="2" charset="-79"/>
              </a:rPr>
              <a:t>ج</a:t>
            </a:r>
            <a:endParaRPr lang="he-IL" sz="3600" b="1" dirty="0">
              <a:solidFill>
                <a:srgbClr val="002060"/>
              </a:solidFill>
              <a:latin typeface="Varela Round" panose="00000500000000000000" pitchFamily="2" charset="-79"/>
              <a:cs typeface="Varela Round" panose="00000500000000000000" pitchFamily="2" charset="-79"/>
            </a:endParaRPr>
          </a:p>
        </p:txBody>
      </p:sp>
      <p:pic>
        <p:nvPicPr>
          <p:cNvPr id="10" name="תמונה 9">
            <a:extLst>
              <a:ext uri="{FF2B5EF4-FFF2-40B4-BE49-F238E27FC236}">
                <a16:creationId xmlns:a16="http://schemas.microsoft.com/office/drawing/2014/main" id="{F0442D2C-EE3C-453A-9673-DA12695B419A}"/>
              </a:ext>
            </a:extLst>
          </p:cNvPr>
          <p:cNvPicPr>
            <a:picLocks noChangeAspect="1"/>
          </p:cNvPicPr>
          <p:nvPr/>
        </p:nvPicPr>
        <p:blipFill>
          <a:blip r:embed="rId4"/>
          <a:stretch>
            <a:fillRect/>
          </a:stretch>
        </p:blipFill>
        <p:spPr>
          <a:xfrm>
            <a:off x="8157747" y="1285593"/>
            <a:ext cx="2527919" cy="1949430"/>
          </a:xfrm>
          <a:prstGeom prst="rect">
            <a:avLst/>
          </a:prstGeom>
        </p:spPr>
      </p:pic>
      <p:pic>
        <p:nvPicPr>
          <p:cNvPr id="11" name="Picture 2" descr="תוצאת תמונה עבור פירמידה"/>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6489" y="4343632"/>
            <a:ext cx="2286970" cy="1843334"/>
          </a:xfrm>
          <a:prstGeom prst="rect">
            <a:avLst/>
          </a:prstGeom>
          <a:noFill/>
          <a:extLst>
            <a:ext uri="{909E8E84-426E-40DD-AFC4-6F175D3DCCD1}">
              <a14:hiddenFill xmlns:a14="http://schemas.microsoft.com/office/drawing/2010/main">
                <a:solidFill>
                  <a:srgbClr val="FFFFFF"/>
                </a:solidFill>
              </a14:hiddenFill>
            </a:ext>
          </a:extLst>
        </p:spPr>
      </p:pic>
      <p:pic>
        <p:nvPicPr>
          <p:cNvPr id="12" name="תמונה 11"/>
          <p:cNvPicPr>
            <a:picLocks noChangeAspect="1"/>
          </p:cNvPicPr>
          <p:nvPr/>
        </p:nvPicPr>
        <p:blipFill>
          <a:blip r:embed="rId6"/>
          <a:stretch>
            <a:fillRect/>
          </a:stretch>
        </p:blipFill>
        <p:spPr>
          <a:xfrm>
            <a:off x="896112" y="4343632"/>
            <a:ext cx="2379955" cy="1782668"/>
          </a:xfrm>
          <a:prstGeom prst="rect">
            <a:avLst/>
          </a:prstGeom>
        </p:spPr>
      </p:pic>
      <p:pic>
        <p:nvPicPr>
          <p:cNvPr id="13" name="תמונה 12">
            <a:extLst>
              <a:ext uri="{FF2B5EF4-FFF2-40B4-BE49-F238E27FC236}">
                <a16:creationId xmlns:a16="http://schemas.microsoft.com/office/drawing/2014/main" id="{BBC7F2F3-3A72-471C-9686-F1DF5999908C}"/>
              </a:ext>
            </a:extLst>
          </p:cNvPr>
          <p:cNvPicPr>
            <a:picLocks noChangeAspect="1"/>
          </p:cNvPicPr>
          <p:nvPr/>
        </p:nvPicPr>
        <p:blipFill>
          <a:blip r:embed="rId7"/>
          <a:stretch>
            <a:fillRect/>
          </a:stretch>
        </p:blipFill>
        <p:spPr>
          <a:xfrm>
            <a:off x="8335242" y="4343632"/>
            <a:ext cx="2556078" cy="1700954"/>
          </a:xfrm>
          <a:prstGeom prst="rect">
            <a:avLst/>
          </a:prstGeom>
        </p:spPr>
      </p:pic>
      <p:sp>
        <p:nvSpPr>
          <p:cNvPr id="14" name="מציין מיקום תוכן 19"/>
          <p:cNvSpPr>
            <a:spLocks noGrp="1"/>
          </p:cNvSpPr>
          <p:nvPr>
            <p:ph sz="half" idx="2"/>
          </p:nvPr>
        </p:nvSpPr>
        <p:spPr>
          <a:xfrm>
            <a:off x="5624570" y="3504643"/>
            <a:ext cx="5491282" cy="602794"/>
          </a:xfrm>
        </p:spPr>
        <p:txBody>
          <a:bodyPr>
            <a:noAutofit/>
          </a:bodyPr>
          <a:lstStyle/>
          <a:p>
            <a:pPr marL="0" indent="0">
              <a:buNone/>
            </a:pPr>
            <a:r>
              <a:rPr lang="ar-SA" sz="3600" b="1" dirty="0">
                <a:solidFill>
                  <a:srgbClr val="003399"/>
                </a:solidFill>
              </a:rPr>
              <a:t>لماذا يخطئ الكثيرون؟</a:t>
            </a:r>
            <a:endParaRPr lang="he-IL" sz="3600" b="1" dirty="0">
              <a:solidFill>
                <a:srgbClr val="003399"/>
              </a:solidFill>
            </a:endParaRPr>
          </a:p>
        </p:txBody>
      </p:sp>
      <p:sp>
        <p:nvSpPr>
          <p:cNvPr id="15" name="מציין מיקום תוכן 19"/>
          <p:cNvSpPr>
            <a:spLocks noGrp="1"/>
          </p:cNvSpPr>
          <p:nvPr>
            <p:ph sz="half" idx="2"/>
          </p:nvPr>
        </p:nvSpPr>
        <p:spPr>
          <a:xfrm>
            <a:off x="4820180" y="494611"/>
            <a:ext cx="6295672" cy="602794"/>
          </a:xfrm>
        </p:spPr>
        <p:txBody>
          <a:bodyPr>
            <a:noAutofit/>
          </a:bodyPr>
          <a:lstStyle/>
          <a:p>
            <a:pPr marL="0" indent="0">
              <a:buNone/>
            </a:pPr>
            <a:r>
              <a:rPr lang="ar-SA" sz="3600" b="1" dirty="0">
                <a:solidFill>
                  <a:srgbClr val="003399"/>
                </a:solidFill>
              </a:rPr>
              <a:t>الحل</a:t>
            </a:r>
            <a:r>
              <a:rPr lang="he-IL" sz="3600" b="1" dirty="0">
                <a:solidFill>
                  <a:srgbClr val="003399"/>
                </a:solidFill>
              </a:rPr>
              <a:t>: </a:t>
            </a:r>
            <a:r>
              <a:rPr lang="ar-SA" sz="3600" b="1" dirty="0">
                <a:solidFill>
                  <a:srgbClr val="0066FF"/>
                </a:solidFill>
              </a:rPr>
              <a:t>الثلاث مجسمات هي مناشير</a:t>
            </a:r>
            <a:r>
              <a:rPr lang="he-IL" sz="3600" b="1" dirty="0">
                <a:solidFill>
                  <a:srgbClr val="0066FF"/>
                </a:solidFill>
              </a:rPr>
              <a:t>!!!</a:t>
            </a:r>
          </a:p>
        </p:txBody>
      </p:sp>
    </p:spTree>
    <p:extLst>
      <p:ext uri="{BB962C8B-B14F-4D97-AF65-F5344CB8AC3E}">
        <p14:creationId xmlns:p14="http://schemas.microsoft.com/office/powerpoint/2010/main" val="202967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العودة الى السؤال الاول</a:t>
            </a:r>
            <a:endParaRPr dirty="0"/>
          </a:p>
        </p:txBody>
      </p:sp>
      <p:sp>
        <p:nvSpPr>
          <p:cNvPr id="279" name="Google Shape;279;p9"/>
          <p:cNvSpPr txBox="1">
            <a:spLocks noGrp="1"/>
          </p:cNvSpPr>
          <p:nvPr>
            <p:ph type="body" sz="quarter" idx="10"/>
          </p:nvPr>
        </p:nvSpPr>
        <p:spPr>
          <a:xfrm>
            <a:off x="-30" y="1883706"/>
            <a:ext cx="11394870" cy="763536"/>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dk1"/>
              </a:buClr>
              <a:buSzPts val="3600"/>
              <a:buNone/>
            </a:pPr>
            <a:r>
              <a:rPr lang="ar-SA" b="1" dirty="0">
                <a:solidFill>
                  <a:srgbClr val="003399"/>
                </a:solidFill>
              </a:rPr>
              <a:t>منشور؟</a:t>
            </a:r>
            <a:r>
              <a:rPr lang="he-IL" b="1" dirty="0">
                <a:solidFill>
                  <a:srgbClr val="003399"/>
                </a:solidFill>
              </a:rPr>
              <a:t> </a:t>
            </a:r>
            <a:r>
              <a:rPr lang="ar-SA" b="1" dirty="0">
                <a:solidFill>
                  <a:srgbClr val="003399"/>
                </a:solidFill>
              </a:rPr>
              <a:t>هرم؟</a:t>
            </a:r>
            <a:r>
              <a:rPr lang="he-IL" b="1" dirty="0">
                <a:solidFill>
                  <a:srgbClr val="003399"/>
                </a:solidFill>
              </a:rPr>
              <a:t> </a:t>
            </a:r>
            <a:r>
              <a:rPr lang="ar-SA" b="1" dirty="0">
                <a:solidFill>
                  <a:srgbClr val="003399"/>
                </a:solidFill>
              </a:rPr>
              <a:t>أم مجسم أخر</a:t>
            </a:r>
            <a:r>
              <a:rPr lang="he-IL" b="1" dirty="0">
                <a:solidFill>
                  <a:srgbClr val="003399"/>
                </a:solidFill>
              </a:rPr>
              <a:t>? </a:t>
            </a:r>
            <a:r>
              <a:rPr lang="ar-SA" dirty="0">
                <a:solidFill>
                  <a:srgbClr val="003399"/>
                </a:solidFill>
              </a:rPr>
              <a:t>قارنوا توقعاتكم في بداية الدرس</a:t>
            </a:r>
            <a:endParaRPr dirty="0">
              <a:solidFill>
                <a:srgbClr val="003399"/>
              </a:solidFill>
            </a:endParaRPr>
          </a:p>
        </p:txBody>
      </p:sp>
      <p:pic>
        <p:nvPicPr>
          <p:cNvPr id="280" name="Google Shape;280;p9"/>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25" name="Text Box 54">
            <a:extLst>
              <a:ext uri="{FF2B5EF4-FFF2-40B4-BE49-F238E27FC236}">
                <a16:creationId xmlns:a16="http://schemas.microsoft.com/office/drawing/2014/main" id="{106DCD3C-2098-4D46-A22C-3121F932981D}"/>
              </a:ext>
            </a:extLst>
          </p:cNvPr>
          <p:cNvSpPr txBox="1">
            <a:spLocks noChangeArrowheads="1"/>
          </p:cNvSpPr>
          <p:nvPr/>
        </p:nvSpPr>
        <p:spPr bwMode="auto">
          <a:xfrm>
            <a:off x="10542648" y="246071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أ</a:t>
            </a:r>
            <a:endParaRPr lang="en-US" sz="3600" b="1" dirty="0">
              <a:solidFill>
                <a:srgbClr val="002060"/>
              </a:solidFill>
              <a:cs typeface="David" pitchFamily="2" charset="-79"/>
            </a:endParaRPr>
          </a:p>
        </p:txBody>
      </p:sp>
      <p:sp>
        <p:nvSpPr>
          <p:cNvPr id="26" name="Text Box 55">
            <a:extLst>
              <a:ext uri="{FF2B5EF4-FFF2-40B4-BE49-F238E27FC236}">
                <a16:creationId xmlns:a16="http://schemas.microsoft.com/office/drawing/2014/main" id="{973C26E0-2542-42CB-BC26-6E04181A0147}"/>
              </a:ext>
            </a:extLst>
          </p:cNvPr>
          <p:cNvSpPr txBox="1">
            <a:spLocks noChangeArrowheads="1"/>
          </p:cNvSpPr>
          <p:nvPr/>
        </p:nvSpPr>
        <p:spPr bwMode="auto">
          <a:xfrm>
            <a:off x="4756742" y="246071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ج</a:t>
            </a:r>
            <a:endParaRPr lang="en-US" sz="3600" b="1" dirty="0">
              <a:solidFill>
                <a:srgbClr val="002060"/>
              </a:solidFill>
              <a:cs typeface="David" pitchFamily="2" charset="-79"/>
            </a:endParaRPr>
          </a:p>
        </p:txBody>
      </p:sp>
      <p:sp>
        <p:nvSpPr>
          <p:cNvPr id="27"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0688394" y="4421345"/>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ه</a:t>
            </a:r>
            <a:endParaRPr lang="en-US" sz="3600" b="1" dirty="0">
              <a:solidFill>
                <a:srgbClr val="002060"/>
              </a:solidFill>
              <a:cs typeface="David" pitchFamily="2" charset="-79"/>
            </a:endParaRPr>
          </a:p>
        </p:txBody>
      </p:sp>
      <p:sp>
        <p:nvSpPr>
          <p:cNvPr id="28" name="Text Box 57">
            <a:extLst>
              <a:ext uri="{FF2B5EF4-FFF2-40B4-BE49-F238E27FC236}">
                <a16:creationId xmlns:a16="http://schemas.microsoft.com/office/drawing/2014/main" id="{92DE7B9F-85E6-430D-809B-D18CB6EBF21B}"/>
              </a:ext>
            </a:extLst>
          </p:cNvPr>
          <p:cNvSpPr txBox="1">
            <a:spLocks noChangeArrowheads="1"/>
          </p:cNvSpPr>
          <p:nvPr/>
        </p:nvSpPr>
        <p:spPr bwMode="auto">
          <a:xfrm>
            <a:off x="4753321" y="4421345"/>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ز</a:t>
            </a:r>
            <a:endParaRPr lang="en-US" sz="3600" b="1" dirty="0">
              <a:solidFill>
                <a:srgbClr val="002060"/>
              </a:solidFill>
              <a:cs typeface="David" pitchFamily="2" charset="-79"/>
            </a:endParaRPr>
          </a:p>
        </p:txBody>
      </p:sp>
      <p:sp>
        <p:nvSpPr>
          <p:cNvPr id="29" name="Text Box 55">
            <a:extLst>
              <a:ext uri="{FF2B5EF4-FFF2-40B4-BE49-F238E27FC236}">
                <a16:creationId xmlns:a16="http://schemas.microsoft.com/office/drawing/2014/main" id="{AD9462F3-C9DD-4B04-B7F0-87CFAFFA1B4F}"/>
              </a:ext>
            </a:extLst>
          </p:cNvPr>
          <p:cNvSpPr txBox="1">
            <a:spLocks noChangeArrowheads="1"/>
          </p:cNvSpPr>
          <p:nvPr/>
        </p:nvSpPr>
        <p:spPr bwMode="auto">
          <a:xfrm>
            <a:off x="7645457" y="246071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ب</a:t>
            </a:r>
            <a:endParaRPr lang="en-US" sz="3600" b="1" dirty="0">
              <a:solidFill>
                <a:srgbClr val="002060"/>
              </a:solidFill>
              <a:cs typeface="David" pitchFamily="2" charset="-79"/>
            </a:endParaRPr>
          </a:p>
        </p:txBody>
      </p:sp>
      <p:sp>
        <p:nvSpPr>
          <p:cNvPr id="30" name="Text Box 56">
            <a:extLst>
              <a:ext uri="{FF2B5EF4-FFF2-40B4-BE49-F238E27FC236}">
                <a16:creationId xmlns:a16="http://schemas.microsoft.com/office/drawing/2014/main" id="{451544DB-F5B3-4365-9E99-72ED62EFE4FE}"/>
              </a:ext>
            </a:extLst>
          </p:cNvPr>
          <p:cNvSpPr txBox="1">
            <a:spLocks noChangeArrowheads="1"/>
          </p:cNvSpPr>
          <p:nvPr/>
        </p:nvSpPr>
        <p:spPr bwMode="auto">
          <a:xfrm>
            <a:off x="7926385" y="4421345"/>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و</a:t>
            </a:r>
            <a:endParaRPr lang="en-US" sz="3600" b="1" dirty="0">
              <a:solidFill>
                <a:srgbClr val="002060"/>
              </a:solidFill>
              <a:cs typeface="David" pitchFamily="2" charset="-79"/>
            </a:endParaRPr>
          </a:p>
        </p:txBody>
      </p:sp>
      <p:pic>
        <p:nvPicPr>
          <p:cNvPr id="31" name="תמונה 30">
            <a:extLst>
              <a:ext uri="{FF2B5EF4-FFF2-40B4-BE49-F238E27FC236}">
                <a16:creationId xmlns:a16="http://schemas.microsoft.com/office/drawing/2014/main" id="{1D8C7DBE-C1D6-466A-9650-C0DAE9CBA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2084" y="4714810"/>
            <a:ext cx="1023012" cy="1471961"/>
          </a:xfrm>
          <a:prstGeom prst="rect">
            <a:avLst/>
          </a:prstGeom>
        </p:spPr>
      </p:pic>
      <p:pic>
        <p:nvPicPr>
          <p:cNvPr id="34" name="תמונה 33">
            <a:extLst>
              <a:ext uri="{FF2B5EF4-FFF2-40B4-BE49-F238E27FC236}">
                <a16:creationId xmlns:a16="http://schemas.microsoft.com/office/drawing/2014/main" id="{6FDA6C8B-5351-42AE-8649-D9DFF6C55A49}"/>
              </a:ext>
            </a:extLst>
          </p:cNvPr>
          <p:cNvPicPr>
            <a:picLocks noChangeAspect="1"/>
          </p:cNvPicPr>
          <p:nvPr/>
        </p:nvPicPr>
        <p:blipFill>
          <a:blip r:embed="rId7">
            <a:duotone>
              <a:prstClr val="black"/>
              <a:srgbClr val="800080">
                <a:tint val="45000"/>
                <a:satMod val="400000"/>
              </a:srgbClr>
            </a:duotone>
            <a:extLst>
              <a:ext uri="{28A0092B-C50C-407E-A947-70E740481C1C}">
                <a14:useLocalDpi xmlns:a14="http://schemas.microsoft.com/office/drawing/2010/main" val="0"/>
              </a:ext>
            </a:extLst>
          </a:blip>
          <a:stretch>
            <a:fillRect/>
          </a:stretch>
        </p:blipFill>
        <p:spPr>
          <a:xfrm>
            <a:off x="3192576" y="4574051"/>
            <a:ext cx="2419009" cy="1437762"/>
          </a:xfrm>
          <a:prstGeom prst="rect">
            <a:avLst/>
          </a:prstGeom>
        </p:spPr>
      </p:pic>
      <p:pic>
        <p:nvPicPr>
          <p:cNvPr id="35" name="תמונה 34"/>
          <p:cNvPicPr>
            <a:picLocks noChangeAspect="1"/>
          </p:cNvPicPr>
          <p:nvPr/>
        </p:nvPicPr>
        <p:blipFill>
          <a:blip r:embed="rId8"/>
          <a:stretch>
            <a:fillRect/>
          </a:stretch>
        </p:blipFill>
        <p:spPr>
          <a:xfrm>
            <a:off x="5937555" y="2634920"/>
            <a:ext cx="1619788" cy="1408051"/>
          </a:xfrm>
          <a:prstGeom prst="rect">
            <a:avLst/>
          </a:prstGeom>
        </p:spPr>
      </p:pic>
      <p:pic>
        <p:nvPicPr>
          <p:cNvPr id="36" name="תמונה 35">
            <a:extLst>
              <a:ext uri="{FF2B5EF4-FFF2-40B4-BE49-F238E27FC236}">
                <a16:creationId xmlns:a16="http://schemas.microsoft.com/office/drawing/2014/main" id="{CE953329-1B91-4453-92DA-CFCF831A44F4}"/>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76614" y="2610077"/>
            <a:ext cx="1452696" cy="1630363"/>
          </a:xfrm>
          <a:prstGeom prst="rect">
            <a:avLst/>
          </a:prstGeom>
        </p:spPr>
      </p:pic>
      <p:pic>
        <p:nvPicPr>
          <p:cNvPr id="37" name="תמונה 36">
            <a:extLst>
              <a:ext uri="{FF2B5EF4-FFF2-40B4-BE49-F238E27FC236}">
                <a16:creationId xmlns:a16="http://schemas.microsoft.com/office/drawing/2014/main" id="{BB785985-18C4-4205-A40F-ABB54B1C61EC}"/>
              </a:ext>
            </a:extLst>
          </p:cNvPr>
          <p:cNvPicPr>
            <a:picLocks noChangeAspect="1"/>
          </p:cNvPicPr>
          <p:nvPr/>
        </p:nvPicPr>
        <p:blipFill>
          <a:blip r:embed="rId10">
            <a:duotone>
              <a:prstClr val="black"/>
              <a:schemeClr val="accent2">
                <a:tint val="45000"/>
                <a:satMod val="400000"/>
              </a:schemeClr>
            </a:duotone>
          </a:blip>
          <a:stretch>
            <a:fillRect/>
          </a:stretch>
        </p:blipFill>
        <p:spPr>
          <a:xfrm>
            <a:off x="469488" y="2584445"/>
            <a:ext cx="1745454" cy="1470519"/>
          </a:xfrm>
          <a:prstGeom prst="rect">
            <a:avLst/>
          </a:prstGeom>
        </p:spPr>
      </p:pic>
      <p:pic>
        <p:nvPicPr>
          <p:cNvPr id="38" name="תמונה 37">
            <a:extLst>
              <a:ext uri="{FF2B5EF4-FFF2-40B4-BE49-F238E27FC236}">
                <a16:creationId xmlns:a16="http://schemas.microsoft.com/office/drawing/2014/main" id="{C3F8A691-9499-4BE1-9E7A-26D1E06C60B1}"/>
              </a:ext>
            </a:extLst>
          </p:cNvPr>
          <p:cNvPicPr>
            <a:picLocks noChangeAspect="1"/>
          </p:cNvPicPr>
          <p:nvPr/>
        </p:nvPicPr>
        <p:blipFill>
          <a:blip r:embed="rId11">
            <a:duotone>
              <a:prstClr val="black"/>
              <a:schemeClr val="accent5">
                <a:tint val="45000"/>
                <a:satMod val="400000"/>
              </a:schemeClr>
            </a:duotone>
          </a:blip>
          <a:stretch>
            <a:fillRect/>
          </a:stretch>
        </p:blipFill>
        <p:spPr>
          <a:xfrm>
            <a:off x="6383185" y="4431568"/>
            <a:ext cx="2246355" cy="1521725"/>
          </a:xfrm>
          <a:prstGeom prst="rect">
            <a:avLst/>
          </a:prstGeom>
        </p:spPr>
      </p:pic>
      <p:sp>
        <p:nvSpPr>
          <p:cNvPr id="39"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915382" y="246071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د</a:t>
            </a:r>
            <a:endParaRPr lang="en-US" sz="3600" b="1" dirty="0">
              <a:solidFill>
                <a:srgbClr val="002060"/>
              </a:solidFill>
              <a:cs typeface="David" pitchFamily="2" charset="-79"/>
            </a:endParaRPr>
          </a:p>
        </p:txBody>
      </p:sp>
      <p:pic>
        <p:nvPicPr>
          <p:cNvPr id="41" name="תמונה 40">
            <a:extLst>
              <a:ext uri="{FF2B5EF4-FFF2-40B4-BE49-F238E27FC236}">
                <a16:creationId xmlns:a16="http://schemas.microsoft.com/office/drawing/2014/main" id="{5C1BEEF7-8C1D-49BD-92CD-076F10A0C400}"/>
              </a:ext>
            </a:extLst>
          </p:cNvPr>
          <p:cNvPicPr>
            <a:picLocks noChangeAspect="1"/>
          </p:cNvPicPr>
          <p:nvPr/>
        </p:nvPicPr>
        <p:blipFill>
          <a:blip r:embed="rId12">
            <a:duotone>
              <a:prstClr val="black"/>
              <a:srgbClr val="00FF00">
                <a:tint val="45000"/>
                <a:satMod val="400000"/>
              </a:srgbClr>
            </a:duotone>
          </a:blip>
          <a:stretch>
            <a:fillRect/>
          </a:stretch>
        </p:blipFill>
        <p:spPr>
          <a:xfrm>
            <a:off x="453986" y="4240441"/>
            <a:ext cx="1949938" cy="1903980"/>
          </a:xfrm>
          <a:prstGeom prst="rect">
            <a:avLst/>
          </a:prstGeom>
        </p:spPr>
      </p:pic>
      <p:sp>
        <p:nvSpPr>
          <p:cNvPr id="42" name="Text Box 57">
            <a:extLst>
              <a:ext uri="{FF2B5EF4-FFF2-40B4-BE49-F238E27FC236}">
                <a16:creationId xmlns:a16="http://schemas.microsoft.com/office/drawing/2014/main" id="{92DE7B9F-85E6-430D-809B-D18CB6EBF21B}"/>
              </a:ext>
            </a:extLst>
          </p:cNvPr>
          <p:cNvSpPr txBox="1">
            <a:spLocks noChangeArrowheads="1"/>
          </p:cNvSpPr>
          <p:nvPr/>
        </p:nvSpPr>
        <p:spPr bwMode="auto">
          <a:xfrm>
            <a:off x="2120409" y="4421345"/>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ح</a:t>
            </a:r>
            <a:endParaRPr lang="en-US" sz="3600" b="1" dirty="0">
              <a:solidFill>
                <a:srgbClr val="002060"/>
              </a:solidFill>
              <a:cs typeface="David" pitchFamily="2" charset="-79"/>
            </a:endParaRPr>
          </a:p>
        </p:txBody>
      </p:sp>
      <p:pic>
        <p:nvPicPr>
          <p:cNvPr id="21" name="תמונה 20">
            <a:extLst>
              <a:ext uri="{FF2B5EF4-FFF2-40B4-BE49-F238E27FC236}">
                <a16:creationId xmlns:a16="http://schemas.microsoft.com/office/drawing/2014/main" id="{A579E682-63A3-44F3-9BBF-250ED7B1C674}"/>
              </a:ext>
            </a:extLst>
          </p:cNvPr>
          <p:cNvPicPr>
            <a:picLocks noChangeAspect="1"/>
          </p:cNvPicPr>
          <p:nvPr/>
        </p:nvPicPr>
        <p:blipFill>
          <a:blip r:embed="rId13"/>
          <a:stretch>
            <a:fillRect/>
          </a:stretch>
        </p:blipFill>
        <p:spPr>
          <a:xfrm>
            <a:off x="8346002" y="2448501"/>
            <a:ext cx="2201276" cy="1697536"/>
          </a:xfrm>
          <a:prstGeom prst="rect">
            <a:avLst/>
          </a:prstGeom>
        </p:spPr>
      </p:pic>
      <p:pic>
        <p:nvPicPr>
          <p:cNvPr id="2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45201" y="620748"/>
            <a:ext cx="2069741" cy="738208"/>
          </a:xfrm>
          <a:prstGeom prst="rect">
            <a:avLst/>
          </a:prstGeom>
        </p:spPr>
      </p:pic>
    </p:spTree>
    <p:extLst>
      <p:ext uri="{BB962C8B-B14F-4D97-AF65-F5344CB8AC3E}">
        <p14:creationId xmlns:p14="http://schemas.microsoft.com/office/powerpoint/2010/main" val="262745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838200" y="365125"/>
            <a:ext cx="10515600" cy="645561"/>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sz="3600" b="1" dirty="0">
                <a:solidFill>
                  <a:srgbClr val="002060"/>
                </a:solidFill>
              </a:rPr>
              <a:t>الحل</a:t>
            </a:r>
            <a:endParaRPr sz="3600" b="1" dirty="0">
              <a:solidFill>
                <a:srgbClr val="002060"/>
              </a:solidFill>
            </a:endParaRPr>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pic>
        <p:nvPicPr>
          <p:cNvPr id="69" name="Picture 2" descr="Basket Wicker Adobe - Free image on Pixabay"/>
          <p:cNvPicPr>
            <a:picLocks noChangeAspect="1" noChangeArrowheads="1"/>
          </p:cNvPicPr>
          <p:nvPr/>
        </p:nvPicPr>
        <p:blipFill rotWithShape="1">
          <a:blip r:embed="rId4">
            <a:extLst>
              <a:ext uri="{28A0092B-C50C-407E-A947-70E740481C1C}">
                <a14:useLocalDpi xmlns:a14="http://schemas.microsoft.com/office/drawing/2010/main" val="0"/>
              </a:ext>
            </a:extLst>
          </a:blip>
          <a:srcRect t="53915"/>
          <a:stretch/>
        </p:blipFill>
        <p:spPr bwMode="auto">
          <a:xfrm>
            <a:off x="1137456" y="5367867"/>
            <a:ext cx="4681196" cy="1008000"/>
          </a:xfrm>
          <a:prstGeom prst="rect">
            <a:avLst/>
          </a:prstGeom>
          <a:noFill/>
          <a:extLst>
            <a:ext uri="{909E8E84-426E-40DD-AFC4-6F175D3DCCD1}">
              <a14:hiddenFill xmlns:a14="http://schemas.microsoft.com/office/drawing/2010/main">
                <a:solidFill>
                  <a:srgbClr val="FFFFFF"/>
                </a:solidFill>
              </a14:hiddenFill>
            </a:ext>
          </a:extLst>
        </p:spPr>
      </p:pic>
      <p:sp>
        <p:nvSpPr>
          <p:cNvPr id="70" name="מלבן 69">
            <a:extLst>
              <a:ext uri="{FF2B5EF4-FFF2-40B4-BE49-F238E27FC236}">
                <a16:creationId xmlns:a16="http://schemas.microsoft.com/office/drawing/2014/main" id="{20E75220-2EE8-4003-B953-ED0E2C0D2E6E}"/>
              </a:ext>
            </a:extLst>
          </p:cNvPr>
          <p:cNvSpPr/>
          <p:nvPr/>
        </p:nvSpPr>
        <p:spPr>
          <a:xfrm>
            <a:off x="2778719" y="5756271"/>
            <a:ext cx="1495107" cy="504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3200" b="1" dirty="0">
                <a:solidFill>
                  <a:srgbClr val="002060"/>
                </a:solidFill>
              </a:rPr>
              <a:t>منشور</a:t>
            </a:r>
            <a:endParaRPr lang="he-IL" sz="3200" b="1" dirty="0">
              <a:solidFill>
                <a:srgbClr val="002060"/>
              </a:solidFill>
              <a:latin typeface="Varela Round" panose="00000500000000000000" pitchFamily="2" charset="-79"/>
              <a:cs typeface="Varela Round" panose="00000500000000000000" pitchFamily="2" charset="-79"/>
            </a:endParaRPr>
          </a:p>
        </p:txBody>
      </p:sp>
      <p:pic>
        <p:nvPicPr>
          <p:cNvPr id="71" name="Picture 2" descr="Basket Wicker Adobe - Free image on Pixabay"/>
          <p:cNvPicPr>
            <a:picLocks noChangeAspect="1" noChangeArrowheads="1"/>
          </p:cNvPicPr>
          <p:nvPr/>
        </p:nvPicPr>
        <p:blipFill rotWithShape="1">
          <a:blip r:embed="rId4">
            <a:extLst>
              <a:ext uri="{28A0092B-C50C-407E-A947-70E740481C1C}">
                <a14:useLocalDpi xmlns:a14="http://schemas.microsoft.com/office/drawing/2010/main" val="0"/>
              </a:ext>
            </a:extLst>
          </a:blip>
          <a:srcRect t="53915"/>
          <a:stretch/>
        </p:blipFill>
        <p:spPr bwMode="auto">
          <a:xfrm>
            <a:off x="6350000" y="5401733"/>
            <a:ext cx="4940091" cy="1008000"/>
          </a:xfrm>
          <a:prstGeom prst="rect">
            <a:avLst/>
          </a:prstGeom>
          <a:noFill/>
          <a:extLst>
            <a:ext uri="{909E8E84-426E-40DD-AFC4-6F175D3DCCD1}">
              <a14:hiddenFill xmlns:a14="http://schemas.microsoft.com/office/drawing/2010/main">
                <a:solidFill>
                  <a:srgbClr val="FFFFFF"/>
                </a:solidFill>
              </a14:hiddenFill>
            </a:ext>
          </a:extLst>
        </p:spPr>
      </p:pic>
      <p:sp>
        <p:nvSpPr>
          <p:cNvPr id="72" name="מלבן 71">
            <a:extLst>
              <a:ext uri="{FF2B5EF4-FFF2-40B4-BE49-F238E27FC236}">
                <a16:creationId xmlns:a16="http://schemas.microsoft.com/office/drawing/2014/main" id="{20E75220-2EE8-4003-B953-ED0E2C0D2E6E}"/>
              </a:ext>
            </a:extLst>
          </p:cNvPr>
          <p:cNvSpPr/>
          <p:nvPr/>
        </p:nvSpPr>
        <p:spPr>
          <a:xfrm>
            <a:off x="7926286" y="5738271"/>
            <a:ext cx="1710266"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3200" b="1" dirty="0">
                <a:solidFill>
                  <a:srgbClr val="002060"/>
                </a:solidFill>
              </a:rPr>
              <a:t>هرم</a:t>
            </a:r>
            <a:endParaRPr lang="he-IL" sz="3200" b="1" dirty="0">
              <a:solidFill>
                <a:srgbClr val="002060"/>
              </a:solidFill>
              <a:latin typeface="Varela Round" panose="00000500000000000000" pitchFamily="2" charset="-79"/>
              <a:cs typeface="Varela Round" panose="00000500000000000000" pitchFamily="2" charset="-79"/>
            </a:endParaRPr>
          </a:p>
        </p:txBody>
      </p:sp>
      <p:sp>
        <p:nvSpPr>
          <p:cNvPr id="65" name="Text Box 54">
            <a:extLst>
              <a:ext uri="{FF2B5EF4-FFF2-40B4-BE49-F238E27FC236}">
                <a16:creationId xmlns:a16="http://schemas.microsoft.com/office/drawing/2014/main" id="{106DCD3C-2098-4D46-A22C-3121F932981D}"/>
              </a:ext>
            </a:extLst>
          </p:cNvPr>
          <p:cNvSpPr txBox="1">
            <a:spLocks noChangeArrowheads="1"/>
          </p:cNvSpPr>
          <p:nvPr/>
        </p:nvSpPr>
        <p:spPr bwMode="auto">
          <a:xfrm>
            <a:off x="10056445" y="92456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أ</a:t>
            </a:r>
            <a:endParaRPr lang="en-US" sz="3600" b="1" dirty="0">
              <a:solidFill>
                <a:srgbClr val="002060"/>
              </a:solidFill>
              <a:cs typeface="David" pitchFamily="2" charset="-79"/>
            </a:endParaRPr>
          </a:p>
        </p:txBody>
      </p:sp>
      <p:sp>
        <p:nvSpPr>
          <p:cNvPr id="66" name="Text Box 55">
            <a:extLst>
              <a:ext uri="{FF2B5EF4-FFF2-40B4-BE49-F238E27FC236}">
                <a16:creationId xmlns:a16="http://schemas.microsoft.com/office/drawing/2014/main" id="{973C26E0-2542-42CB-BC26-6E04181A0147}"/>
              </a:ext>
            </a:extLst>
          </p:cNvPr>
          <p:cNvSpPr txBox="1">
            <a:spLocks noChangeArrowheads="1"/>
          </p:cNvSpPr>
          <p:nvPr/>
        </p:nvSpPr>
        <p:spPr bwMode="auto">
          <a:xfrm>
            <a:off x="4724327" y="687682"/>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ج</a:t>
            </a:r>
            <a:endParaRPr lang="en-US" sz="3600" b="1" dirty="0">
              <a:solidFill>
                <a:srgbClr val="002060"/>
              </a:solidFill>
              <a:cs typeface="David" pitchFamily="2" charset="-79"/>
            </a:endParaRPr>
          </a:p>
        </p:txBody>
      </p:sp>
      <p:sp>
        <p:nvSpPr>
          <p:cNvPr id="67"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1333309" y="225885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ه</a:t>
            </a:r>
            <a:endParaRPr lang="en-US" sz="3600" b="1" dirty="0">
              <a:solidFill>
                <a:srgbClr val="002060"/>
              </a:solidFill>
              <a:cs typeface="David" pitchFamily="2" charset="-79"/>
            </a:endParaRPr>
          </a:p>
        </p:txBody>
      </p:sp>
      <p:sp>
        <p:nvSpPr>
          <p:cNvPr id="68" name="Text Box 57">
            <a:extLst>
              <a:ext uri="{FF2B5EF4-FFF2-40B4-BE49-F238E27FC236}">
                <a16:creationId xmlns:a16="http://schemas.microsoft.com/office/drawing/2014/main" id="{92DE7B9F-85E6-430D-809B-D18CB6EBF21B}"/>
              </a:ext>
            </a:extLst>
          </p:cNvPr>
          <p:cNvSpPr txBox="1">
            <a:spLocks noChangeArrowheads="1"/>
          </p:cNvSpPr>
          <p:nvPr/>
        </p:nvSpPr>
        <p:spPr bwMode="auto">
          <a:xfrm>
            <a:off x="5381299" y="225885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ز</a:t>
            </a:r>
            <a:endParaRPr lang="en-US" sz="3600" b="1" dirty="0">
              <a:solidFill>
                <a:srgbClr val="002060"/>
              </a:solidFill>
              <a:cs typeface="David" pitchFamily="2" charset="-79"/>
            </a:endParaRPr>
          </a:p>
        </p:txBody>
      </p:sp>
      <p:sp>
        <p:nvSpPr>
          <p:cNvPr id="82" name="Text Box 55">
            <a:extLst>
              <a:ext uri="{FF2B5EF4-FFF2-40B4-BE49-F238E27FC236}">
                <a16:creationId xmlns:a16="http://schemas.microsoft.com/office/drawing/2014/main" id="{AD9462F3-C9DD-4B04-B7F0-87CFAFFA1B4F}"/>
              </a:ext>
            </a:extLst>
          </p:cNvPr>
          <p:cNvSpPr txBox="1">
            <a:spLocks noChangeArrowheads="1"/>
          </p:cNvSpPr>
          <p:nvPr/>
        </p:nvSpPr>
        <p:spPr bwMode="auto">
          <a:xfrm>
            <a:off x="7449288" y="646949"/>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ب</a:t>
            </a:r>
            <a:endParaRPr lang="en-US" sz="3600" b="1" dirty="0">
              <a:solidFill>
                <a:srgbClr val="002060"/>
              </a:solidFill>
              <a:cs typeface="David" pitchFamily="2" charset="-79"/>
            </a:endParaRPr>
          </a:p>
        </p:txBody>
      </p:sp>
      <p:sp>
        <p:nvSpPr>
          <p:cNvPr id="83" name="Text Box 56">
            <a:extLst>
              <a:ext uri="{FF2B5EF4-FFF2-40B4-BE49-F238E27FC236}">
                <a16:creationId xmlns:a16="http://schemas.microsoft.com/office/drawing/2014/main" id="{451544DB-F5B3-4365-9E99-72ED62EFE4FE}"/>
              </a:ext>
            </a:extLst>
          </p:cNvPr>
          <p:cNvSpPr txBox="1">
            <a:spLocks noChangeArrowheads="1"/>
          </p:cNvSpPr>
          <p:nvPr/>
        </p:nvSpPr>
        <p:spPr bwMode="auto">
          <a:xfrm>
            <a:off x="8781419" y="2366648"/>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و</a:t>
            </a:r>
            <a:endParaRPr lang="en-US" sz="3600" b="1" dirty="0">
              <a:solidFill>
                <a:srgbClr val="002060"/>
              </a:solidFill>
              <a:cs typeface="David" pitchFamily="2" charset="-79"/>
            </a:endParaRPr>
          </a:p>
        </p:txBody>
      </p:sp>
      <p:pic>
        <p:nvPicPr>
          <p:cNvPr id="84" name="תמונה 83">
            <a:extLst>
              <a:ext uri="{FF2B5EF4-FFF2-40B4-BE49-F238E27FC236}">
                <a16:creationId xmlns:a16="http://schemas.microsoft.com/office/drawing/2014/main" id="{1D8C7DBE-C1D6-466A-9650-C0DAE9CBA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3826" y="2247669"/>
            <a:ext cx="1023012" cy="1471961"/>
          </a:xfrm>
          <a:prstGeom prst="rect">
            <a:avLst/>
          </a:prstGeom>
        </p:spPr>
      </p:pic>
      <p:pic>
        <p:nvPicPr>
          <p:cNvPr id="86" name="תמונה 85">
            <a:extLst>
              <a:ext uri="{FF2B5EF4-FFF2-40B4-BE49-F238E27FC236}">
                <a16:creationId xmlns:a16="http://schemas.microsoft.com/office/drawing/2014/main" id="{6FDA6C8B-5351-42AE-8649-D9DFF6C55A49}"/>
              </a:ext>
            </a:extLst>
          </p:cNvPr>
          <p:cNvPicPr>
            <a:picLocks noChangeAspect="1"/>
          </p:cNvPicPr>
          <p:nvPr/>
        </p:nvPicPr>
        <p:blipFill>
          <a:blip r:embed="rId6">
            <a:duotone>
              <a:prstClr val="black"/>
              <a:srgbClr val="800080">
                <a:tint val="45000"/>
                <a:satMod val="400000"/>
              </a:srgbClr>
            </a:duotone>
            <a:extLst>
              <a:ext uri="{28A0092B-C50C-407E-A947-70E740481C1C}">
                <a14:useLocalDpi xmlns:a14="http://schemas.microsoft.com/office/drawing/2010/main" val="0"/>
              </a:ext>
            </a:extLst>
          </a:blip>
          <a:stretch>
            <a:fillRect/>
          </a:stretch>
        </p:blipFill>
        <p:spPr>
          <a:xfrm>
            <a:off x="3854766" y="2263454"/>
            <a:ext cx="2295216" cy="1364184"/>
          </a:xfrm>
          <a:prstGeom prst="rect">
            <a:avLst/>
          </a:prstGeom>
        </p:spPr>
      </p:pic>
      <p:pic>
        <p:nvPicPr>
          <p:cNvPr id="87" name="תמונה 86"/>
          <p:cNvPicPr>
            <a:picLocks noChangeAspect="1"/>
          </p:cNvPicPr>
          <p:nvPr/>
        </p:nvPicPr>
        <p:blipFill>
          <a:blip r:embed="rId7"/>
          <a:stretch>
            <a:fillRect/>
          </a:stretch>
        </p:blipFill>
        <p:spPr>
          <a:xfrm>
            <a:off x="5803805" y="803399"/>
            <a:ext cx="1570614" cy="1365305"/>
          </a:xfrm>
          <a:prstGeom prst="rect">
            <a:avLst/>
          </a:prstGeom>
        </p:spPr>
      </p:pic>
      <p:pic>
        <p:nvPicPr>
          <p:cNvPr id="88" name="תמונה 87">
            <a:extLst>
              <a:ext uri="{FF2B5EF4-FFF2-40B4-BE49-F238E27FC236}">
                <a16:creationId xmlns:a16="http://schemas.microsoft.com/office/drawing/2014/main" id="{CE953329-1B91-4453-92DA-CFCF831A44F4}"/>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310924" y="669053"/>
            <a:ext cx="1452696" cy="1630363"/>
          </a:xfrm>
          <a:prstGeom prst="rect">
            <a:avLst/>
          </a:prstGeom>
        </p:spPr>
      </p:pic>
      <p:pic>
        <p:nvPicPr>
          <p:cNvPr id="89" name="תמונה 88">
            <a:extLst>
              <a:ext uri="{FF2B5EF4-FFF2-40B4-BE49-F238E27FC236}">
                <a16:creationId xmlns:a16="http://schemas.microsoft.com/office/drawing/2014/main" id="{BB785985-18C4-4205-A40F-ABB54B1C61EC}"/>
              </a:ext>
            </a:extLst>
          </p:cNvPr>
          <p:cNvPicPr>
            <a:picLocks noChangeAspect="1"/>
          </p:cNvPicPr>
          <p:nvPr/>
        </p:nvPicPr>
        <p:blipFill>
          <a:blip r:embed="rId9">
            <a:duotone>
              <a:prstClr val="black"/>
              <a:schemeClr val="accent2">
                <a:tint val="45000"/>
                <a:satMod val="400000"/>
              </a:schemeClr>
            </a:duotone>
          </a:blip>
          <a:stretch>
            <a:fillRect/>
          </a:stretch>
        </p:blipFill>
        <p:spPr>
          <a:xfrm>
            <a:off x="392561" y="696984"/>
            <a:ext cx="1745454" cy="1470519"/>
          </a:xfrm>
          <a:prstGeom prst="rect">
            <a:avLst/>
          </a:prstGeom>
        </p:spPr>
      </p:pic>
      <p:pic>
        <p:nvPicPr>
          <p:cNvPr id="90" name="תמונה 89">
            <a:extLst>
              <a:ext uri="{FF2B5EF4-FFF2-40B4-BE49-F238E27FC236}">
                <a16:creationId xmlns:a16="http://schemas.microsoft.com/office/drawing/2014/main" id="{C3F8A691-9499-4BE1-9E7A-26D1E06C60B1}"/>
              </a:ext>
            </a:extLst>
          </p:cNvPr>
          <p:cNvPicPr>
            <a:picLocks noChangeAspect="1"/>
          </p:cNvPicPr>
          <p:nvPr/>
        </p:nvPicPr>
        <p:blipFill>
          <a:blip r:embed="rId10">
            <a:duotone>
              <a:prstClr val="black"/>
              <a:schemeClr val="accent5">
                <a:tint val="45000"/>
                <a:satMod val="400000"/>
              </a:schemeClr>
            </a:duotone>
          </a:blip>
          <a:stretch>
            <a:fillRect/>
          </a:stretch>
        </p:blipFill>
        <p:spPr>
          <a:xfrm>
            <a:off x="6757911" y="2342409"/>
            <a:ext cx="2182889" cy="1478732"/>
          </a:xfrm>
          <a:prstGeom prst="rect">
            <a:avLst/>
          </a:prstGeom>
        </p:spPr>
      </p:pic>
      <p:sp>
        <p:nvSpPr>
          <p:cNvPr id="91"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709588" y="687682"/>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د</a:t>
            </a:r>
            <a:endParaRPr lang="en-US" sz="3600" b="1" dirty="0">
              <a:solidFill>
                <a:srgbClr val="002060"/>
              </a:solidFill>
              <a:cs typeface="David" pitchFamily="2" charset="-79"/>
            </a:endParaRPr>
          </a:p>
        </p:txBody>
      </p:sp>
      <p:pic>
        <p:nvPicPr>
          <p:cNvPr id="92" name="תמונה 91">
            <a:extLst>
              <a:ext uri="{FF2B5EF4-FFF2-40B4-BE49-F238E27FC236}">
                <a16:creationId xmlns:a16="http://schemas.microsoft.com/office/drawing/2014/main" id="{5C1BEEF7-8C1D-49BD-92CD-076F10A0C400}"/>
              </a:ext>
            </a:extLst>
          </p:cNvPr>
          <p:cNvPicPr>
            <a:picLocks noChangeAspect="1"/>
          </p:cNvPicPr>
          <p:nvPr/>
        </p:nvPicPr>
        <p:blipFill>
          <a:blip r:embed="rId11">
            <a:duotone>
              <a:prstClr val="black"/>
              <a:srgbClr val="00FF00">
                <a:tint val="45000"/>
                <a:satMod val="400000"/>
              </a:srgbClr>
            </a:duotone>
          </a:blip>
          <a:stretch>
            <a:fillRect/>
          </a:stretch>
        </p:blipFill>
        <p:spPr>
          <a:xfrm>
            <a:off x="1226395" y="2056008"/>
            <a:ext cx="1949938" cy="1903980"/>
          </a:xfrm>
          <a:prstGeom prst="rect">
            <a:avLst/>
          </a:prstGeom>
        </p:spPr>
      </p:pic>
      <p:sp>
        <p:nvSpPr>
          <p:cNvPr id="93" name="Text Box 57">
            <a:extLst>
              <a:ext uri="{FF2B5EF4-FFF2-40B4-BE49-F238E27FC236}">
                <a16:creationId xmlns:a16="http://schemas.microsoft.com/office/drawing/2014/main" id="{92DE7B9F-85E6-430D-809B-D18CB6EBF21B}"/>
              </a:ext>
            </a:extLst>
          </p:cNvPr>
          <p:cNvSpPr txBox="1">
            <a:spLocks noChangeArrowheads="1"/>
          </p:cNvSpPr>
          <p:nvPr/>
        </p:nvSpPr>
        <p:spPr bwMode="auto">
          <a:xfrm>
            <a:off x="2700587" y="2247669"/>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ح</a:t>
            </a:r>
            <a:endParaRPr lang="en-US" sz="3600" b="1" dirty="0">
              <a:solidFill>
                <a:srgbClr val="002060"/>
              </a:solidFill>
              <a:cs typeface="David" pitchFamily="2" charset="-79"/>
            </a:endParaRPr>
          </a:p>
        </p:txBody>
      </p:sp>
      <p:grpSp>
        <p:nvGrpSpPr>
          <p:cNvPr id="94" name="קבוצה 93"/>
          <p:cNvGrpSpPr/>
          <p:nvPr/>
        </p:nvGrpSpPr>
        <p:grpSpPr>
          <a:xfrm>
            <a:off x="6049237" y="544138"/>
            <a:ext cx="1128923" cy="1569787"/>
            <a:chOff x="2827332" y="693272"/>
            <a:chExt cx="1128923" cy="1569787"/>
          </a:xfrm>
        </p:grpSpPr>
        <p:sp>
          <p:nvSpPr>
            <p:cNvPr id="95" name="צורה חופשית 94"/>
            <p:cNvSpPr/>
            <p:nvPr/>
          </p:nvSpPr>
          <p:spPr>
            <a:xfrm>
              <a:off x="2827332" y="717287"/>
              <a:ext cx="1110343" cy="1545772"/>
            </a:xfrm>
            <a:custGeom>
              <a:avLst/>
              <a:gdLst>
                <a:gd name="connsiteX0" fmla="*/ 0 w 1110343"/>
                <a:gd name="connsiteY0" fmla="*/ 0 h 1545772"/>
                <a:gd name="connsiteX1" fmla="*/ 1110343 w 1110343"/>
                <a:gd name="connsiteY1" fmla="*/ 1545772 h 1545772"/>
                <a:gd name="connsiteX2" fmla="*/ 1110343 w 1110343"/>
                <a:gd name="connsiteY2" fmla="*/ 1545772 h 1545772"/>
              </a:gdLst>
              <a:ahLst/>
              <a:cxnLst>
                <a:cxn ang="0">
                  <a:pos x="connsiteX0" y="connsiteY0"/>
                </a:cxn>
                <a:cxn ang="0">
                  <a:pos x="connsiteX1" y="connsiteY1"/>
                </a:cxn>
                <a:cxn ang="0">
                  <a:pos x="connsiteX2" y="connsiteY2"/>
                </a:cxn>
              </a:cxnLst>
              <a:rect l="l" t="t" r="r" b="b"/>
              <a:pathLst>
                <a:path w="1110343" h="1545772">
                  <a:moveTo>
                    <a:pt x="0" y="0"/>
                  </a:moveTo>
                  <a:lnTo>
                    <a:pt x="1110343" y="1545772"/>
                  </a:lnTo>
                  <a:lnTo>
                    <a:pt x="1110343" y="154577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6" name="צורה חופשית 95"/>
            <p:cNvSpPr/>
            <p:nvPr/>
          </p:nvSpPr>
          <p:spPr>
            <a:xfrm flipV="1">
              <a:off x="2845912" y="693272"/>
              <a:ext cx="1110343" cy="1545772"/>
            </a:xfrm>
            <a:custGeom>
              <a:avLst/>
              <a:gdLst>
                <a:gd name="connsiteX0" fmla="*/ 0 w 1110343"/>
                <a:gd name="connsiteY0" fmla="*/ 0 h 1545772"/>
                <a:gd name="connsiteX1" fmla="*/ 1110343 w 1110343"/>
                <a:gd name="connsiteY1" fmla="*/ 1545772 h 1545772"/>
                <a:gd name="connsiteX2" fmla="*/ 1110343 w 1110343"/>
                <a:gd name="connsiteY2" fmla="*/ 1545772 h 1545772"/>
              </a:gdLst>
              <a:ahLst/>
              <a:cxnLst>
                <a:cxn ang="0">
                  <a:pos x="connsiteX0" y="connsiteY0"/>
                </a:cxn>
                <a:cxn ang="0">
                  <a:pos x="connsiteX1" y="connsiteY1"/>
                </a:cxn>
                <a:cxn ang="0">
                  <a:pos x="connsiteX2" y="connsiteY2"/>
                </a:cxn>
              </a:cxnLst>
              <a:rect l="l" t="t" r="r" b="b"/>
              <a:pathLst>
                <a:path w="1110343" h="1545772">
                  <a:moveTo>
                    <a:pt x="0" y="0"/>
                  </a:moveTo>
                  <a:lnTo>
                    <a:pt x="1110343" y="1545772"/>
                  </a:lnTo>
                  <a:lnTo>
                    <a:pt x="1110343" y="154577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97" name="קבוצה 96"/>
          <p:cNvGrpSpPr/>
          <p:nvPr/>
        </p:nvGrpSpPr>
        <p:grpSpPr>
          <a:xfrm>
            <a:off x="10007915" y="2254071"/>
            <a:ext cx="1128923" cy="1569787"/>
            <a:chOff x="2827332" y="693272"/>
            <a:chExt cx="1128923" cy="1569787"/>
          </a:xfrm>
        </p:grpSpPr>
        <p:sp>
          <p:nvSpPr>
            <p:cNvPr id="98" name="צורה חופשית 97"/>
            <p:cNvSpPr/>
            <p:nvPr/>
          </p:nvSpPr>
          <p:spPr>
            <a:xfrm>
              <a:off x="2827332" y="717287"/>
              <a:ext cx="1110343" cy="1545772"/>
            </a:xfrm>
            <a:custGeom>
              <a:avLst/>
              <a:gdLst>
                <a:gd name="connsiteX0" fmla="*/ 0 w 1110343"/>
                <a:gd name="connsiteY0" fmla="*/ 0 h 1545772"/>
                <a:gd name="connsiteX1" fmla="*/ 1110343 w 1110343"/>
                <a:gd name="connsiteY1" fmla="*/ 1545772 h 1545772"/>
                <a:gd name="connsiteX2" fmla="*/ 1110343 w 1110343"/>
                <a:gd name="connsiteY2" fmla="*/ 1545772 h 1545772"/>
              </a:gdLst>
              <a:ahLst/>
              <a:cxnLst>
                <a:cxn ang="0">
                  <a:pos x="connsiteX0" y="connsiteY0"/>
                </a:cxn>
                <a:cxn ang="0">
                  <a:pos x="connsiteX1" y="connsiteY1"/>
                </a:cxn>
                <a:cxn ang="0">
                  <a:pos x="connsiteX2" y="connsiteY2"/>
                </a:cxn>
              </a:cxnLst>
              <a:rect l="l" t="t" r="r" b="b"/>
              <a:pathLst>
                <a:path w="1110343" h="1545772">
                  <a:moveTo>
                    <a:pt x="0" y="0"/>
                  </a:moveTo>
                  <a:lnTo>
                    <a:pt x="1110343" y="1545772"/>
                  </a:lnTo>
                  <a:lnTo>
                    <a:pt x="1110343" y="154577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9" name="צורה חופשית 98"/>
            <p:cNvSpPr/>
            <p:nvPr/>
          </p:nvSpPr>
          <p:spPr>
            <a:xfrm flipV="1">
              <a:off x="2845912" y="693272"/>
              <a:ext cx="1110343" cy="1545772"/>
            </a:xfrm>
            <a:custGeom>
              <a:avLst/>
              <a:gdLst>
                <a:gd name="connsiteX0" fmla="*/ 0 w 1110343"/>
                <a:gd name="connsiteY0" fmla="*/ 0 h 1545772"/>
                <a:gd name="connsiteX1" fmla="*/ 1110343 w 1110343"/>
                <a:gd name="connsiteY1" fmla="*/ 1545772 h 1545772"/>
                <a:gd name="connsiteX2" fmla="*/ 1110343 w 1110343"/>
                <a:gd name="connsiteY2" fmla="*/ 1545772 h 1545772"/>
              </a:gdLst>
              <a:ahLst/>
              <a:cxnLst>
                <a:cxn ang="0">
                  <a:pos x="connsiteX0" y="connsiteY0"/>
                </a:cxn>
                <a:cxn ang="0">
                  <a:pos x="connsiteX1" y="connsiteY1"/>
                </a:cxn>
                <a:cxn ang="0">
                  <a:pos x="connsiteX2" y="connsiteY2"/>
                </a:cxn>
              </a:cxnLst>
              <a:rect l="l" t="t" r="r" b="b"/>
              <a:pathLst>
                <a:path w="1110343" h="1545772">
                  <a:moveTo>
                    <a:pt x="0" y="0"/>
                  </a:moveTo>
                  <a:lnTo>
                    <a:pt x="1110343" y="1545772"/>
                  </a:lnTo>
                  <a:lnTo>
                    <a:pt x="1110343" y="154577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100" name="תמונה 99">
            <a:extLst>
              <a:ext uri="{FF2B5EF4-FFF2-40B4-BE49-F238E27FC236}">
                <a16:creationId xmlns:a16="http://schemas.microsoft.com/office/drawing/2014/main" id="{A579E682-63A3-44F3-9BBF-250ED7B1C674}"/>
              </a:ext>
            </a:extLst>
          </p:cNvPr>
          <p:cNvPicPr>
            <a:picLocks noChangeAspect="1"/>
          </p:cNvPicPr>
          <p:nvPr/>
        </p:nvPicPr>
        <p:blipFill>
          <a:blip r:embed="rId12"/>
          <a:stretch>
            <a:fillRect/>
          </a:stretch>
        </p:blipFill>
        <p:spPr>
          <a:xfrm>
            <a:off x="8267794" y="796357"/>
            <a:ext cx="1846032" cy="1423586"/>
          </a:xfrm>
          <a:prstGeom prst="rect">
            <a:avLst/>
          </a:prstGeom>
        </p:spPr>
      </p:pic>
    </p:spTree>
    <p:extLst>
      <p:ext uri="{BB962C8B-B14F-4D97-AF65-F5344CB8AC3E}">
        <p14:creationId xmlns:p14="http://schemas.microsoft.com/office/powerpoint/2010/main" val="104793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5833E-6 0.00833 L -0.32279 0.48727 " pathEditMode="relative" rAng="0" ptsTypes="AA">
                                      <p:cBhvr>
                                        <p:cTn id="6" dur="2000" fill="hold"/>
                                        <p:tgtEl>
                                          <p:spTgt spid="100"/>
                                        </p:tgtEl>
                                        <p:attrNameLst>
                                          <p:attrName>ppt_x</p:attrName>
                                          <p:attrName>ppt_y</p:attrName>
                                        </p:attrNameLst>
                                      </p:cBhvr>
                                      <p:rCtr x="-16146" y="23935"/>
                                    </p:animMotion>
                                  </p:childTnLst>
                                </p:cTn>
                              </p:par>
                              <p:par>
                                <p:cTn id="7" presetID="42" presetClass="path" presetSubtype="0" accel="50000" decel="50000" fill="hold" grpId="0" nodeType="withEffect">
                                  <p:stCondLst>
                                    <p:cond delay="0"/>
                                  </p:stCondLst>
                                  <p:childTnLst>
                                    <p:animMotion origin="layout" path="M 1.875E-6 -1.48148E-6 L -0.33594 0.4757 " pathEditMode="relative" rAng="0" ptsTypes="AA">
                                      <p:cBhvr>
                                        <p:cTn id="8" dur="2000" fill="hold"/>
                                        <p:tgtEl>
                                          <p:spTgt spid="65"/>
                                        </p:tgtEl>
                                        <p:attrNameLst>
                                          <p:attrName>ppt_x</p:attrName>
                                          <p:attrName>ppt_y</p:attrName>
                                        </p:attrNameLst>
                                      </p:cBhvr>
                                      <p:rCtr x="-16797" y="23773"/>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1.66667E-6 -7.40741E-7 L 0.44336 0.58148 " pathEditMode="relative" rAng="0" ptsTypes="AA">
                                      <p:cBhvr>
                                        <p:cTn id="16" dur="2000" fill="hold"/>
                                        <p:tgtEl>
                                          <p:spTgt spid="66"/>
                                        </p:tgtEl>
                                        <p:attrNameLst>
                                          <p:attrName>ppt_x</p:attrName>
                                          <p:attrName>ppt_y</p:attrName>
                                        </p:attrNameLst>
                                      </p:cBhvr>
                                      <p:rCtr x="22161" y="29074"/>
                                    </p:animMotion>
                                  </p:childTnLst>
                                </p:cTn>
                              </p:par>
                              <p:par>
                                <p:cTn id="17" presetID="42" presetClass="path" presetSubtype="0" accel="50000" decel="50000" fill="hold" nodeType="withEffect">
                                  <p:stCondLst>
                                    <p:cond delay="0"/>
                                  </p:stCondLst>
                                  <p:childTnLst>
                                    <p:animMotion origin="layout" path="M 2.08333E-7 -3.7037E-6 L 0.46458 0.51713 " pathEditMode="relative" rAng="0" ptsTypes="AA">
                                      <p:cBhvr>
                                        <p:cTn id="18" dur="2000" fill="hold"/>
                                        <p:tgtEl>
                                          <p:spTgt spid="88"/>
                                        </p:tgtEl>
                                        <p:attrNameLst>
                                          <p:attrName>ppt_x</p:attrName>
                                          <p:attrName>ppt_y</p:attrName>
                                        </p:attrNameLst>
                                      </p:cBhvr>
                                      <p:rCtr x="23229" y="2585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70833E-6 -7.40741E-7 L -0.03385 0.46713 " pathEditMode="relative" rAng="0" ptsTypes="AA">
                                      <p:cBhvr>
                                        <p:cTn id="22" dur="2000" fill="hold"/>
                                        <p:tgtEl>
                                          <p:spTgt spid="91"/>
                                        </p:tgtEl>
                                        <p:attrNameLst>
                                          <p:attrName>ppt_x</p:attrName>
                                          <p:attrName>ppt_y</p:attrName>
                                        </p:attrNameLst>
                                      </p:cBhvr>
                                      <p:rCtr x="-1693" y="23356"/>
                                    </p:animMotion>
                                  </p:childTnLst>
                                </p:cTn>
                              </p:par>
                              <p:par>
                                <p:cTn id="23" presetID="42" presetClass="path" presetSubtype="0" accel="50000" decel="50000" fill="hold" nodeType="withEffect">
                                  <p:stCondLst>
                                    <p:cond delay="0"/>
                                  </p:stCondLst>
                                  <p:childTnLst>
                                    <p:animMotion origin="layout" path="M 3.95833E-6 3.7037E-6 L 0.04674 0.48264 " pathEditMode="relative" rAng="0" ptsTypes="AA">
                                      <p:cBhvr>
                                        <p:cTn id="24" dur="2000" fill="hold"/>
                                        <p:tgtEl>
                                          <p:spTgt spid="89"/>
                                        </p:tgtEl>
                                        <p:attrNameLst>
                                          <p:attrName>ppt_x</p:attrName>
                                          <p:attrName>ppt_y</p:attrName>
                                        </p:attrNameLst>
                                      </p:cBhvr>
                                      <p:rCtr x="2331" y="24120"/>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8.33333E-7 1.85185E-6 L -0.40911 0.23634 " pathEditMode="relative" rAng="0" ptsTypes="AA">
                                      <p:cBhvr>
                                        <p:cTn id="32" dur="2000" fill="hold"/>
                                        <p:tgtEl>
                                          <p:spTgt spid="83"/>
                                        </p:tgtEl>
                                        <p:attrNameLst>
                                          <p:attrName>ppt_x</p:attrName>
                                          <p:attrName>ppt_y</p:attrName>
                                        </p:attrNameLst>
                                      </p:cBhvr>
                                      <p:rCtr x="-20456" y="11806"/>
                                    </p:animMotion>
                                  </p:childTnLst>
                                </p:cTn>
                              </p:par>
                              <p:par>
                                <p:cTn id="33" presetID="42" presetClass="path" presetSubtype="0" accel="50000" decel="50000" fill="hold" nodeType="withEffect">
                                  <p:stCondLst>
                                    <p:cond delay="0"/>
                                  </p:stCondLst>
                                  <p:childTnLst>
                                    <p:animMotion origin="layout" path="M 1.11022E-16 4.44444E-6 L -0.37474 0.23819 " pathEditMode="relative" rAng="0" ptsTypes="AA">
                                      <p:cBhvr>
                                        <p:cTn id="34" dur="2000" fill="hold"/>
                                        <p:tgtEl>
                                          <p:spTgt spid="90"/>
                                        </p:tgtEl>
                                        <p:attrNameLst>
                                          <p:attrName>ppt_x</p:attrName>
                                          <p:attrName>ppt_y</p:attrName>
                                        </p:attrNameLst>
                                      </p:cBhvr>
                                      <p:rCtr x="-18737" y="11898"/>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4.58333E-6 2.59259E-6 L 0.11941 0.30903 " pathEditMode="relative" rAng="0" ptsTypes="AA">
                                      <p:cBhvr>
                                        <p:cTn id="38" dur="2000" fill="hold"/>
                                        <p:tgtEl>
                                          <p:spTgt spid="68"/>
                                        </p:tgtEl>
                                        <p:attrNameLst>
                                          <p:attrName>ppt_x</p:attrName>
                                          <p:attrName>ppt_y</p:attrName>
                                        </p:attrNameLst>
                                      </p:cBhvr>
                                      <p:rCtr x="5964" y="15440"/>
                                    </p:animMotion>
                                  </p:childTnLst>
                                </p:cTn>
                              </p:par>
                              <p:par>
                                <p:cTn id="39" presetID="42" presetClass="path" presetSubtype="0" accel="50000" decel="50000" fill="hold" nodeType="withEffect">
                                  <p:stCondLst>
                                    <p:cond delay="0"/>
                                  </p:stCondLst>
                                  <p:childTnLst>
                                    <p:animMotion origin="layout" path="M -1.875E-6 -4.44444E-6 L 0.27162 0.25232 " pathEditMode="relative" rAng="0" ptsTypes="AA">
                                      <p:cBhvr>
                                        <p:cTn id="40" dur="2000" fill="hold"/>
                                        <p:tgtEl>
                                          <p:spTgt spid="86"/>
                                        </p:tgtEl>
                                        <p:attrNameLst>
                                          <p:attrName>ppt_x</p:attrName>
                                          <p:attrName>ppt_y</p:attrName>
                                        </p:attrNameLst>
                                      </p:cBhvr>
                                      <p:rCtr x="13581" y="12616"/>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2.70833E-6 2.96296E-6 L 0.02136 0.18264 " pathEditMode="relative" rAng="0" ptsTypes="AA">
                                      <p:cBhvr>
                                        <p:cTn id="44" dur="2000" fill="hold"/>
                                        <p:tgtEl>
                                          <p:spTgt spid="93"/>
                                        </p:tgtEl>
                                        <p:attrNameLst>
                                          <p:attrName>ppt_x</p:attrName>
                                          <p:attrName>ppt_y</p:attrName>
                                        </p:attrNameLst>
                                      </p:cBhvr>
                                      <p:rCtr x="1068" y="9120"/>
                                    </p:animMotion>
                                  </p:childTnLst>
                                </p:cTn>
                              </p:par>
                              <p:par>
                                <p:cTn id="45" presetID="42" presetClass="path" presetSubtype="0" accel="50000" decel="50000" fill="hold" nodeType="withEffect">
                                  <p:stCondLst>
                                    <p:cond delay="0"/>
                                  </p:stCondLst>
                                  <p:childTnLst>
                                    <p:animMotion origin="layout" path="M 1.04167E-6 4.07407E-6 L 0.04088 0.20115 " pathEditMode="relative" rAng="0" ptsTypes="AA">
                                      <p:cBhvr>
                                        <p:cTn id="46" dur="2000" fill="hold"/>
                                        <p:tgtEl>
                                          <p:spTgt spid="92"/>
                                        </p:tgtEl>
                                        <p:attrNameLst>
                                          <p:attrName>ppt_x</p:attrName>
                                          <p:attrName>ppt_y</p:attrName>
                                        </p:attrNameLst>
                                      </p:cBhvr>
                                      <p:rCtr x="2044" y="10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8" grpId="0"/>
      <p:bldP spid="83" grpId="0"/>
      <p:bldP spid="91" grpId="0"/>
      <p:bldP spid="9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نتعلم</a:t>
            </a: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TextBox 5"/>
          <p:cNvSpPr txBox="1"/>
          <p:nvPr/>
        </p:nvSpPr>
        <p:spPr>
          <a:xfrm>
            <a:off x="5638800" y="1806131"/>
            <a:ext cx="5722790" cy="646331"/>
          </a:xfrm>
          <a:prstGeom prst="rect">
            <a:avLst/>
          </a:prstGeom>
          <a:noFill/>
        </p:spPr>
        <p:txBody>
          <a:bodyPr wrap="square" rtlCol="1">
            <a:spAutoFit/>
          </a:bodyPr>
          <a:lstStyle/>
          <a:p>
            <a:pPr algn="r"/>
            <a:r>
              <a:rPr lang="ar-SA" sz="3600" b="1" kern="1200" dirty="0">
                <a:solidFill>
                  <a:srgbClr val="003399"/>
                </a:solidFill>
                <a:latin typeface="Calibri" panose="020F0502020204030204" pitchFamily="34" charset="0"/>
                <a:ea typeface="+mn-ea"/>
                <a:cs typeface="+mn-cs"/>
              </a:rPr>
              <a:t>ما رايكم بالصندوق؟</a:t>
            </a:r>
            <a:endParaRPr lang="he-IL" sz="3600" b="1" kern="1200" dirty="0">
              <a:solidFill>
                <a:srgbClr val="003399"/>
              </a:solidFill>
              <a:latin typeface="Calibri" panose="020F0502020204030204" pitchFamily="34" charset="0"/>
              <a:ea typeface="+mn-ea"/>
              <a:cs typeface="+mn-cs"/>
            </a:endParaRPr>
          </a:p>
        </p:txBody>
      </p:sp>
      <p:sp>
        <p:nvSpPr>
          <p:cNvPr id="7" name="TextBox 6"/>
          <p:cNvSpPr txBox="1"/>
          <p:nvPr/>
        </p:nvSpPr>
        <p:spPr>
          <a:xfrm>
            <a:off x="5649839" y="2453739"/>
            <a:ext cx="5722790" cy="646331"/>
          </a:xfrm>
          <a:prstGeom prst="rect">
            <a:avLst/>
          </a:prstGeom>
          <a:noFill/>
        </p:spPr>
        <p:txBody>
          <a:bodyPr wrap="square" rtlCol="1">
            <a:spAutoFit/>
          </a:bodyPr>
          <a:lstStyle/>
          <a:p>
            <a:pPr algn="r"/>
            <a:r>
              <a:rPr lang="ar-SA" sz="3600" b="1" kern="1200" dirty="0">
                <a:solidFill>
                  <a:srgbClr val="003399"/>
                </a:solidFill>
                <a:latin typeface="Calibri" panose="020F0502020204030204" pitchFamily="34" charset="0"/>
                <a:ea typeface="+mn-ea"/>
                <a:cs typeface="+mn-cs"/>
              </a:rPr>
              <a:t>وما رايكم بالمكعب؟</a:t>
            </a:r>
            <a:endParaRPr lang="he-IL" sz="3600" b="1" kern="1200" dirty="0">
              <a:solidFill>
                <a:srgbClr val="003399"/>
              </a:solidFill>
              <a:latin typeface="Calibri" panose="020F0502020204030204" pitchFamily="34" charset="0"/>
              <a:ea typeface="+mn-ea"/>
              <a:cs typeface="+mn-cs"/>
            </a:endParaRPr>
          </a:p>
        </p:txBody>
      </p:sp>
      <p:sp>
        <p:nvSpPr>
          <p:cNvPr id="2" name="Rectangle 2"/>
          <p:cNvSpPr>
            <a:spLocks noChangeArrowheads="1"/>
          </p:cNvSpPr>
          <p:nvPr/>
        </p:nvSpPr>
        <p:spPr bwMode="auto">
          <a:xfrm>
            <a:off x="642611" y="2182854"/>
            <a:ext cx="819150" cy="1514446"/>
          </a:xfrm>
          <a:prstGeom prst="rect">
            <a:avLst/>
          </a:prstGeom>
          <a:solidFill>
            <a:srgbClr val="2E74B5"/>
          </a:solidFill>
          <a:ln w="9525">
            <a:miter lim="800000"/>
            <a:headEnd/>
            <a:tailEnd/>
          </a:ln>
          <a:effectLst/>
          <a:scene3d>
            <a:camera prst="legacyObliqueTopRight">
              <a:rot lat="0" lon="599993" rev="0"/>
            </a:camera>
            <a:lightRig rig="legacyFlat3" dir="b"/>
          </a:scene3d>
          <a:sp3d extrusionH="635000" prstMaterial="legacyMatte">
            <a:bevelT w="13500" h="13500" prst="angle"/>
            <a:bevelB w="13500" h="13500" prst="angle"/>
            <a:extrusionClr>
              <a:srgbClr val="9CC2E5"/>
            </a:extrusionClr>
            <a:contourClr>
              <a:srgbClr val="2E74B5"/>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he-IL"/>
          </a:p>
        </p:txBody>
      </p:sp>
      <p:sp>
        <p:nvSpPr>
          <p:cNvPr id="9" name="Rectangle 2"/>
          <p:cNvSpPr>
            <a:spLocks noChangeArrowheads="1"/>
          </p:cNvSpPr>
          <p:nvPr/>
        </p:nvSpPr>
        <p:spPr bwMode="auto">
          <a:xfrm>
            <a:off x="2788822" y="3015413"/>
            <a:ext cx="869041" cy="869486"/>
          </a:xfrm>
          <a:prstGeom prst="rect">
            <a:avLst/>
          </a:prstGeom>
          <a:solidFill>
            <a:schemeClr val="accent2">
              <a:lumMod val="75000"/>
            </a:schemeClr>
          </a:solidFill>
          <a:ln w="9525">
            <a:miter lim="800000"/>
            <a:headEnd/>
            <a:tailEnd/>
          </a:ln>
          <a:effectLst/>
          <a:scene3d>
            <a:camera prst="legacyObliqueTopRight"/>
            <a:lightRig rig="legacyFlat3" dir="b"/>
          </a:scene3d>
          <a:sp3d extrusionH="1016000" prstMaterial="legacyMatte">
            <a:bevelT w="13500" h="13500" prst="angle"/>
            <a:bevelB w="13500" h="13500" prst="angle"/>
            <a:extrusionClr>
              <a:schemeClr val="accent2">
                <a:lumMod val="60000"/>
                <a:lumOff val="40000"/>
              </a:schemeClr>
            </a:extrusionClr>
            <a:contourClr>
              <a:srgbClr val="2E74B5"/>
            </a:contourClr>
          </a:sp3d>
        </p:spPr>
        <p:txBody>
          <a:bodyPr vert="horz" wrap="square" lIns="91440" tIns="45720" rIns="91440" bIns="45720" numCol="1" anchor="t" anchorCtr="0" compatLnSpc="1">
            <a:prstTxWarp prst="textNoShape">
              <a:avLst/>
            </a:prstTxWarp>
            <a:flatTx/>
          </a:bodyPr>
          <a:lstStyle/>
          <a:p>
            <a:endParaRPr lang="he-IL"/>
          </a:p>
        </p:txBody>
      </p:sp>
      <p:sp>
        <p:nvSpPr>
          <p:cNvPr id="10" name="Rectangle 2"/>
          <p:cNvSpPr>
            <a:spLocks noChangeArrowheads="1"/>
          </p:cNvSpPr>
          <p:nvPr/>
        </p:nvSpPr>
        <p:spPr bwMode="auto">
          <a:xfrm>
            <a:off x="587539" y="4496981"/>
            <a:ext cx="1976781" cy="414765"/>
          </a:xfrm>
          <a:prstGeom prst="rect">
            <a:avLst/>
          </a:prstGeom>
          <a:solidFill>
            <a:srgbClr val="008080"/>
          </a:solidFill>
          <a:ln w="9525">
            <a:miter lim="800000"/>
            <a:headEnd/>
            <a:tailEnd/>
          </a:ln>
          <a:effectLst/>
          <a:scene3d>
            <a:camera prst="legacyObliqueTopRight">
              <a:rot lat="0" lon="599993" rev="0"/>
            </a:camera>
            <a:lightRig rig="legacyFlat3" dir="b"/>
          </a:scene3d>
          <a:sp3d extrusionH="889000" contourW="12700" prstMaterial="legacyMatte">
            <a:bevelT w="13500" h="13500" prst="angle"/>
            <a:bevelB w="13500" h="13500" prst="angle"/>
            <a:extrusionClr>
              <a:srgbClr val="92D050"/>
            </a:extrusionClr>
            <a:contourClr>
              <a:schemeClr val="tx1"/>
            </a:contourClr>
          </a:sp3d>
        </p:spPr>
        <p:txBody>
          <a:bodyPr vert="horz" wrap="square" lIns="91440" tIns="45720" rIns="91440" bIns="45720" numCol="1" anchor="t" anchorCtr="0" compatLnSpc="1">
            <a:prstTxWarp prst="textNoShape">
              <a:avLst/>
            </a:prstTxWarp>
            <a:flatTx/>
          </a:bodyPr>
          <a:lstStyle/>
          <a:p>
            <a:endParaRPr lang="he-IL"/>
          </a:p>
        </p:txBody>
      </p:sp>
      <p:sp>
        <p:nvSpPr>
          <p:cNvPr id="21" name="TextBox 20"/>
          <p:cNvSpPr txBox="1"/>
          <p:nvPr/>
        </p:nvSpPr>
        <p:spPr>
          <a:xfrm>
            <a:off x="4322778" y="3185080"/>
            <a:ext cx="7103545" cy="1200329"/>
          </a:xfrm>
          <a:prstGeom prst="rect">
            <a:avLst/>
          </a:prstGeom>
          <a:noFill/>
        </p:spPr>
        <p:txBody>
          <a:bodyPr wrap="square" rtlCol="1">
            <a:spAutoFit/>
          </a:bodyPr>
          <a:lstStyle/>
          <a:p>
            <a:pPr algn="r"/>
            <a:r>
              <a:rPr lang="ar-SA" sz="3600" b="1" kern="1200" dirty="0">
                <a:solidFill>
                  <a:srgbClr val="003399"/>
                </a:solidFill>
                <a:latin typeface="Calibri" panose="020F0502020204030204" pitchFamily="34" charset="0"/>
                <a:ea typeface="+mn-ea"/>
                <a:cs typeface="+mn-cs"/>
              </a:rPr>
              <a:t>هل هم ايضًا مناشير؟</a:t>
            </a:r>
            <a:endParaRPr lang="he-IL" sz="3600" b="1" kern="1200" dirty="0">
              <a:solidFill>
                <a:srgbClr val="003399"/>
              </a:solidFill>
              <a:latin typeface="Calibri" panose="020F0502020204030204" pitchFamily="34" charset="0"/>
              <a:ea typeface="+mn-ea"/>
              <a:cs typeface="+mn-cs"/>
            </a:endParaRPr>
          </a:p>
          <a:p>
            <a:pPr algn="r"/>
            <a:r>
              <a:rPr lang="ar-SA" sz="3600" kern="1200" dirty="0">
                <a:solidFill>
                  <a:srgbClr val="003399"/>
                </a:solidFill>
                <a:latin typeface="Calibri" panose="020F0502020204030204" pitchFamily="34" charset="0"/>
                <a:ea typeface="+mn-ea"/>
                <a:cs typeface="+mn-cs"/>
              </a:rPr>
              <a:t>أفحصوا أذا لديهم خصائص وصفات المنشور</a:t>
            </a:r>
            <a:r>
              <a:rPr lang="he-IL" sz="3600" kern="1200" dirty="0">
                <a:solidFill>
                  <a:srgbClr val="003399"/>
                </a:solidFill>
                <a:latin typeface="Calibri" panose="020F0502020204030204" pitchFamily="34" charset="0"/>
                <a:ea typeface="+mn-ea"/>
                <a:cs typeface="+mn-cs"/>
              </a:rPr>
              <a:t>.</a:t>
            </a:r>
          </a:p>
        </p:txBody>
      </p:sp>
      <p:sp>
        <p:nvSpPr>
          <p:cNvPr id="22" name="מלבן 21">
            <a:extLst>
              <a:ext uri="{FF2B5EF4-FFF2-40B4-BE49-F238E27FC236}">
                <a16:creationId xmlns:a16="http://schemas.microsoft.com/office/drawing/2014/main" id="{83B668FD-B099-4480-93A6-D0B4BCD61744}"/>
              </a:ext>
            </a:extLst>
          </p:cNvPr>
          <p:cNvSpPr/>
          <p:nvPr/>
        </p:nvSpPr>
        <p:spPr>
          <a:xfrm>
            <a:off x="2564320" y="5057420"/>
            <a:ext cx="8797270" cy="1200328"/>
          </a:xfrm>
          <a:prstGeom prst="rect">
            <a:avLst/>
          </a:prstGeom>
          <a:solidFill>
            <a:schemeClr val="accent1">
              <a:lumMod val="75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nchor="ctr"/>
          <a:lstStyle/>
          <a:p>
            <a:pPr algn="ctr">
              <a:lnSpc>
                <a:spcPct val="90000"/>
              </a:lnSpc>
            </a:pPr>
            <a:r>
              <a:rPr lang="ar-SA" sz="3000" b="1" dirty="0">
                <a:solidFill>
                  <a:srgbClr val="FFFF00"/>
                </a:solidFill>
              </a:rPr>
              <a:t>المنشور القائم </a:t>
            </a:r>
            <a:r>
              <a:rPr lang="ar-SA" sz="3000" b="1" dirty="0">
                <a:solidFill>
                  <a:schemeClr val="bg1"/>
                </a:solidFill>
              </a:rPr>
              <a:t>له </a:t>
            </a:r>
            <a:r>
              <a:rPr lang="ar-SA" sz="3000" b="1" dirty="0">
                <a:solidFill>
                  <a:srgbClr val="FF0000"/>
                </a:solidFill>
              </a:rPr>
              <a:t>قاعدتان هما مضلعان متطابقان </a:t>
            </a:r>
            <a:r>
              <a:rPr lang="ar-SA" sz="3000" b="1" dirty="0">
                <a:solidFill>
                  <a:srgbClr val="00B050"/>
                </a:solidFill>
              </a:rPr>
              <a:t>ومتوازيان</a:t>
            </a:r>
            <a:r>
              <a:rPr lang="ar-SA" sz="3000" b="1" dirty="0">
                <a:solidFill>
                  <a:schemeClr val="bg1"/>
                </a:solidFill>
              </a:rPr>
              <a:t> باقي وجوه المنشور القائم (</a:t>
            </a:r>
            <a:r>
              <a:rPr lang="ar-SA" sz="3000" b="1" dirty="0">
                <a:solidFill>
                  <a:srgbClr val="FFFF00"/>
                </a:solidFill>
              </a:rPr>
              <a:t>وجوه الغلاف الجانبي) هي مستطيلات</a:t>
            </a:r>
            <a:r>
              <a:rPr lang="ar-SA" sz="3000" b="1" dirty="0">
                <a:solidFill>
                  <a:schemeClr val="bg1"/>
                </a:solidFill>
              </a:rPr>
              <a:t>. انتبهوا (المربع أيضا هو مستطيل).</a:t>
            </a:r>
            <a:endParaRPr lang="en-US" sz="3000" b="1" dirty="0">
              <a:solidFill>
                <a:schemeClr val="bg1"/>
              </a:solidFill>
            </a:endParaRPr>
          </a:p>
        </p:txBody>
      </p:sp>
    </p:spTree>
    <p:extLst>
      <p:ext uri="{BB962C8B-B14F-4D97-AF65-F5344CB8AC3E}">
        <p14:creationId xmlns:p14="http://schemas.microsoft.com/office/powerpoint/2010/main" val="254589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نتعلم</a:t>
            </a: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2" name="Rectangle 2"/>
          <p:cNvSpPr>
            <a:spLocks noChangeArrowheads="1"/>
          </p:cNvSpPr>
          <p:nvPr/>
        </p:nvSpPr>
        <p:spPr bwMode="auto">
          <a:xfrm>
            <a:off x="695234" y="2666094"/>
            <a:ext cx="819150" cy="1514446"/>
          </a:xfrm>
          <a:prstGeom prst="rect">
            <a:avLst/>
          </a:prstGeom>
          <a:solidFill>
            <a:srgbClr val="2E74B5"/>
          </a:solidFill>
          <a:ln w="9525">
            <a:miter lim="800000"/>
            <a:headEnd/>
            <a:tailEnd/>
          </a:ln>
          <a:effectLst/>
          <a:scene3d>
            <a:camera prst="legacyObliqueTopRight">
              <a:rot lat="0" lon="599993" rev="0"/>
            </a:camera>
            <a:lightRig rig="legacyFlat3" dir="b"/>
          </a:scene3d>
          <a:sp3d extrusionH="635000" prstMaterial="legacyMatte">
            <a:bevelT w="13500" h="13500" prst="angle"/>
            <a:bevelB w="13500" h="13500" prst="angle"/>
            <a:extrusionClr>
              <a:srgbClr val="9CC2E5"/>
            </a:extrusionClr>
            <a:contourClr>
              <a:srgbClr val="2E74B5"/>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he-IL"/>
          </a:p>
        </p:txBody>
      </p:sp>
      <p:sp>
        <p:nvSpPr>
          <p:cNvPr id="9" name="Rectangle 2"/>
          <p:cNvSpPr>
            <a:spLocks noChangeArrowheads="1"/>
          </p:cNvSpPr>
          <p:nvPr/>
        </p:nvSpPr>
        <p:spPr bwMode="auto">
          <a:xfrm>
            <a:off x="3095159" y="3458655"/>
            <a:ext cx="1152000" cy="1152589"/>
          </a:xfrm>
          <a:prstGeom prst="rect">
            <a:avLst/>
          </a:prstGeom>
          <a:solidFill>
            <a:schemeClr val="accent2">
              <a:lumMod val="75000"/>
            </a:schemeClr>
          </a:solidFill>
          <a:ln w="9525">
            <a:miter lim="800000"/>
            <a:headEnd/>
            <a:tailEnd/>
          </a:ln>
          <a:effectLst/>
          <a:scene3d>
            <a:camera prst="legacyObliqueTopRight"/>
            <a:lightRig rig="legacyFlat3" dir="b"/>
          </a:scene3d>
          <a:sp3d extrusionH="1270000" prstMaterial="legacyMatte">
            <a:bevelT w="13500" h="13500" prst="angle"/>
            <a:bevelB w="13500" h="13500" prst="angle"/>
            <a:extrusionClr>
              <a:schemeClr val="accent2">
                <a:lumMod val="60000"/>
                <a:lumOff val="40000"/>
              </a:schemeClr>
            </a:extrusionClr>
            <a:contourClr>
              <a:srgbClr val="2E74B5"/>
            </a:contourClr>
          </a:sp3d>
        </p:spPr>
        <p:txBody>
          <a:bodyPr vert="horz" wrap="square" lIns="91440" tIns="45720" rIns="91440" bIns="45720" numCol="1" anchor="t" anchorCtr="0" compatLnSpc="1">
            <a:prstTxWarp prst="textNoShape">
              <a:avLst/>
            </a:prstTxWarp>
            <a:flatTx/>
          </a:bodyPr>
          <a:lstStyle/>
          <a:p>
            <a:endParaRPr lang="he-IL"/>
          </a:p>
        </p:txBody>
      </p:sp>
      <p:sp>
        <p:nvSpPr>
          <p:cNvPr id="10" name="Rectangle 2"/>
          <p:cNvSpPr>
            <a:spLocks noChangeArrowheads="1"/>
          </p:cNvSpPr>
          <p:nvPr/>
        </p:nvSpPr>
        <p:spPr bwMode="auto">
          <a:xfrm>
            <a:off x="853017" y="5441560"/>
            <a:ext cx="1976781" cy="414765"/>
          </a:xfrm>
          <a:prstGeom prst="rect">
            <a:avLst/>
          </a:prstGeom>
          <a:solidFill>
            <a:srgbClr val="008080"/>
          </a:solidFill>
          <a:ln w="9525">
            <a:miter lim="800000"/>
            <a:headEnd/>
            <a:tailEnd/>
          </a:ln>
          <a:effectLst/>
          <a:scene3d>
            <a:camera prst="legacyObliqueTopRight">
              <a:rot lat="0" lon="599993" rev="0"/>
            </a:camera>
            <a:lightRig rig="legacyFlat3" dir="b"/>
          </a:scene3d>
          <a:sp3d extrusionH="889000" contourW="12700" prstMaterial="legacyMatte">
            <a:bevelT w="13500" h="13500" prst="angle"/>
            <a:bevelB w="13500" h="13500" prst="angle"/>
            <a:extrusionClr>
              <a:srgbClr val="92D050"/>
            </a:extrusionClr>
            <a:contourClr>
              <a:schemeClr val="tx1"/>
            </a:contourClr>
          </a:sp3d>
        </p:spPr>
        <p:txBody>
          <a:bodyPr vert="horz" wrap="square" lIns="91440" tIns="45720" rIns="91440" bIns="45720" numCol="1" anchor="t" anchorCtr="0" compatLnSpc="1">
            <a:prstTxWarp prst="textNoShape">
              <a:avLst/>
            </a:prstTxWarp>
            <a:flatTx/>
          </a:bodyPr>
          <a:lstStyle/>
          <a:p>
            <a:endParaRPr lang="he-IL"/>
          </a:p>
        </p:txBody>
      </p:sp>
      <p:sp>
        <p:nvSpPr>
          <p:cNvPr id="11" name="TextBox 10"/>
          <p:cNvSpPr txBox="1"/>
          <p:nvPr/>
        </p:nvSpPr>
        <p:spPr>
          <a:xfrm>
            <a:off x="853016" y="2032690"/>
            <a:ext cx="10729162" cy="646331"/>
          </a:xfrm>
          <a:prstGeom prst="rect">
            <a:avLst/>
          </a:prstGeom>
          <a:noFill/>
        </p:spPr>
        <p:txBody>
          <a:bodyPr wrap="square" rtlCol="1">
            <a:spAutoFit/>
          </a:bodyPr>
          <a:lstStyle/>
          <a:p>
            <a:pPr algn="r"/>
            <a:r>
              <a:rPr lang="ar-SA" sz="3600" b="1" kern="1200" dirty="0">
                <a:solidFill>
                  <a:srgbClr val="003399"/>
                </a:solidFill>
                <a:latin typeface="Calibri" panose="020F0502020204030204" pitchFamily="34" charset="0"/>
                <a:ea typeface="+mn-ea"/>
                <a:cs typeface="+mn-cs"/>
              </a:rPr>
              <a:t>الصندوق</a:t>
            </a:r>
            <a:r>
              <a:rPr lang="he-IL" sz="3600" b="1" kern="1200" dirty="0">
                <a:solidFill>
                  <a:srgbClr val="003399"/>
                </a:solidFill>
                <a:latin typeface="Calibri" panose="020F0502020204030204" pitchFamily="34" charset="0"/>
                <a:ea typeface="+mn-ea"/>
                <a:cs typeface="+mn-cs"/>
              </a:rPr>
              <a:t> </a:t>
            </a:r>
            <a:r>
              <a:rPr lang="ar-SA" sz="3600" b="1" kern="1200" dirty="0">
                <a:solidFill>
                  <a:srgbClr val="003399"/>
                </a:solidFill>
                <a:latin typeface="Calibri" panose="020F0502020204030204" pitchFamily="34" charset="0"/>
                <a:ea typeface="+mn-ea"/>
                <a:cs typeface="+mn-cs"/>
              </a:rPr>
              <a:t>هو منشور خاص و</a:t>
            </a:r>
            <a:r>
              <a:rPr lang="ar-SA" sz="3600" b="1" kern="1200" dirty="0">
                <a:solidFill>
                  <a:srgbClr val="003399"/>
                </a:solidFill>
                <a:latin typeface="Calibri" panose="020F0502020204030204" pitchFamily="34" charset="0"/>
              </a:rPr>
              <a:t> ايضا </a:t>
            </a:r>
            <a:r>
              <a:rPr lang="ar-SA" sz="3600" b="1" kern="1200" dirty="0">
                <a:solidFill>
                  <a:srgbClr val="003399"/>
                </a:solidFill>
                <a:latin typeface="Calibri" panose="020F0502020204030204" pitchFamily="34" charset="0"/>
                <a:ea typeface="+mn-ea"/>
                <a:cs typeface="+mn-cs"/>
              </a:rPr>
              <a:t>المكعب</a:t>
            </a:r>
            <a:r>
              <a:rPr lang="he-IL" sz="3600" b="1" kern="1200" dirty="0">
                <a:solidFill>
                  <a:srgbClr val="003399"/>
                </a:solidFill>
                <a:latin typeface="Calibri" panose="020F0502020204030204" pitchFamily="34" charset="0"/>
                <a:ea typeface="+mn-ea"/>
                <a:cs typeface="+mn-cs"/>
              </a:rPr>
              <a:t> </a:t>
            </a:r>
            <a:r>
              <a:rPr lang="ar-SA" sz="3600" b="1" kern="1200" dirty="0">
                <a:solidFill>
                  <a:srgbClr val="003399"/>
                </a:solidFill>
                <a:latin typeface="Calibri" panose="020F0502020204030204" pitchFamily="34" charset="0"/>
                <a:ea typeface="+mn-ea"/>
                <a:cs typeface="+mn-cs"/>
              </a:rPr>
              <a:t>هو</a:t>
            </a:r>
            <a:r>
              <a:rPr lang="he-IL" sz="3600" b="1" kern="1200" dirty="0">
                <a:solidFill>
                  <a:srgbClr val="003399"/>
                </a:solidFill>
                <a:latin typeface="Calibri" panose="020F0502020204030204" pitchFamily="34" charset="0"/>
                <a:ea typeface="+mn-ea"/>
                <a:cs typeface="+mn-cs"/>
              </a:rPr>
              <a:t> </a:t>
            </a:r>
            <a:r>
              <a:rPr lang="ar-SA" sz="3600" b="1" kern="1200" dirty="0">
                <a:solidFill>
                  <a:srgbClr val="003399"/>
                </a:solidFill>
                <a:latin typeface="Calibri" panose="020F0502020204030204" pitchFamily="34" charset="0"/>
                <a:ea typeface="+mn-ea"/>
                <a:cs typeface="+mn-cs"/>
              </a:rPr>
              <a:t>منشور خاص</a:t>
            </a:r>
            <a:r>
              <a:rPr lang="he-IL" sz="3600" b="1" kern="1200" dirty="0">
                <a:solidFill>
                  <a:srgbClr val="003399"/>
                </a:solidFill>
                <a:latin typeface="Calibri" panose="020F0502020204030204" pitchFamily="34" charset="0"/>
                <a:ea typeface="+mn-ea"/>
                <a:cs typeface="+mn-cs"/>
              </a:rPr>
              <a:t>!</a:t>
            </a:r>
          </a:p>
        </p:txBody>
      </p:sp>
      <p:pic>
        <p:nvPicPr>
          <p:cNvPr id="3082" name="Picture 10" descr="Green and purple dice | Free SVG"/>
          <p:cNvPicPr>
            <a:picLocks noChangeAspect="1" noChangeArrowheads="1"/>
          </p:cNvPicPr>
          <p:nvPr/>
        </p:nvPicPr>
        <p:blipFill rotWithShape="1">
          <a:blip r:embed="rId4">
            <a:extLst>
              <a:ext uri="{28A0092B-C50C-407E-A947-70E740481C1C}">
                <a14:useLocalDpi xmlns:a14="http://schemas.microsoft.com/office/drawing/2010/main" val="0"/>
              </a:ext>
            </a:extLst>
          </a:blip>
          <a:srcRect t="44961" r="40160"/>
          <a:stretch/>
        </p:blipFill>
        <p:spPr bwMode="auto">
          <a:xfrm>
            <a:off x="5257798" y="4313933"/>
            <a:ext cx="1193011" cy="12192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257799" y="2980211"/>
            <a:ext cx="6324379" cy="1200329"/>
          </a:xfrm>
          <a:prstGeom prst="rect">
            <a:avLst/>
          </a:prstGeom>
          <a:noFill/>
        </p:spPr>
        <p:txBody>
          <a:bodyPr wrap="square" rtlCol="1">
            <a:spAutoFit/>
          </a:bodyPr>
          <a:lstStyle/>
          <a:p>
            <a:pPr algn="r"/>
            <a:r>
              <a:rPr lang="ar-SA" sz="3600" b="1" kern="1200" dirty="0">
                <a:solidFill>
                  <a:srgbClr val="003399"/>
                </a:solidFill>
                <a:latin typeface="Calibri" panose="020F0502020204030204" pitchFamily="34" charset="0"/>
                <a:ea typeface="+mn-ea"/>
                <a:cs typeface="+mn-cs"/>
              </a:rPr>
              <a:t>جميع الوجوه فيهما هي مستطيلات</a:t>
            </a:r>
            <a:r>
              <a:rPr lang="en-US" sz="3600" b="1" kern="1200" dirty="0">
                <a:solidFill>
                  <a:srgbClr val="003399"/>
                </a:solidFill>
                <a:latin typeface="Calibri" panose="020F0502020204030204" pitchFamily="34" charset="0"/>
                <a:ea typeface="+mn-ea"/>
                <a:cs typeface="+mn-cs"/>
              </a:rPr>
              <a:t/>
            </a:r>
            <a:br>
              <a:rPr lang="en-US" sz="3600" b="1" kern="1200" dirty="0">
                <a:solidFill>
                  <a:srgbClr val="003399"/>
                </a:solidFill>
                <a:latin typeface="Calibri" panose="020F0502020204030204" pitchFamily="34" charset="0"/>
                <a:ea typeface="+mn-ea"/>
                <a:cs typeface="+mn-cs"/>
              </a:rPr>
            </a:br>
            <a:r>
              <a:rPr lang="ar-SA" sz="3600" b="1" kern="1200" dirty="0">
                <a:solidFill>
                  <a:srgbClr val="003399"/>
                </a:solidFill>
                <a:latin typeface="Calibri" panose="020F0502020204030204" pitchFamily="34" charset="0"/>
                <a:ea typeface="+mn-ea"/>
                <a:cs typeface="+mn-cs"/>
              </a:rPr>
              <a:t>ولهذا كل وجه ممكن أن يكون قاعدة</a:t>
            </a:r>
            <a:r>
              <a:rPr lang="he-IL" sz="3600" b="1" kern="1200" dirty="0">
                <a:solidFill>
                  <a:srgbClr val="003399"/>
                </a:solidFill>
                <a:latin typeface="Calibri" panose="020F0502020204030204" pitchFamily="34" charset="0"/>
                <a:ea typeface="+mn-ea"/>
                <a:cs typeface="+mn-cs"/>
              </a:rPr>
              <a:t>!</a:t>
            </a:r>
          </a:p>
        </p:txBody>
      </p:sp>
      <p:sp>
        <p:nvSpPr>
          <p:cNvPr id="13" name="TextBox 12"/>
          <p:cNvSpPr txBox="1"/>
          <p:nvPr/>
        </p:nvSpPr>
        <p:spPr>
          <a:xfrm>
            <a:off x="5257798" y="5533159"/>
            <a:ext cx="6324379" cy="646331"/>
          </a:xfrm>
          <a:prstGeom prst="rect">
            <a:avLst/>
          </a:prstGeom>
          <a:noFill/>
        </p:spPr>
        <p:txBody>
          <a:bodyPr wrap="square" rtlCol="1">
            <a:spAutoFit/>
          </a:bodyPr>
          <a:lstStyle/>
          <a:p>
            <a:pPr algn="r"/>
            <a:r>
              <a:rPr lang="ar-SA" sz="3600" b="1" kern="1200" dirty="0">
                <a:solidFill>
                  <a:srgbClr val="003399"/>
                </a:solidFill>
                <a:latin typeface="Calibri" panose="020F0502020204030204" pitchFamily="34" charset="0"/>
                <a:ea typeface="+mn-ea"/>
                <a:cs typeface="+mn-cs"/>
              </a:rPr>
              <a:t>وفي المكعب جميع الوجوه متطابقة</a:t>
            </a:r>
            <a:endParaRPr lang="he-IL" sz="3600" b="1" kern="1200" dirty="0">
              <a:solidFill>
                <a:srgbClr val="003399"/>
              </a:solidFill>
              <a:latin typeface="Calibri" panose="020F0502020204030204" pitchFamily="34" charset="0"/>
              <a:ea typeface="+mn-ea"/>
              <a:cs typeface="+mn-cs"/>
            </a:endParaRPr>
          </a:p>
        </p:txBody>
      </p:sp>
    </p:spTree>
    <p:extLst>
      <p:ext uri="{BB962C8B-B14F-4D97-AF65-F5344CB8AC3E}">
        <p14:creationId xmlns:p14="http://schemas.microsoft.com/office/powerpoint/2010/main" val="115021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strVal val="#ppt_w*0.70"/>
                                          </p:val>
                                        </p:tav>
                                        <p:tav tm="100000">
                                          <p:val>
                                            <p:strVal val="#ppt_w"/>
                                          </p:val>
                                        </p:tav>
                                      </p:tavLst>
                                    </p:anim>
                                    <p:anim calcmode="lin" valueType="num">
                                      <p:cBhvr>
                                        <p:cTn id="22" dur="1000" fill="hold"/>
                                        <p:tgtEl>
                                          <p:spTgt spid="13"/>
                                        </p:tgtEl>
                                        <p:attrNameLst>
                                          <p:attrName>ppt_h</p:attrName>
                                        </p:attrNameLst>
                                      </p:cBhvr>
                                      <p:tavLst>
                                        <p:tav tm="0">
                                          <p:val>
                                            <p:strVal val="#ppt_h"/>
                                          </p:val>
                                        </p:tav>
                                        <p:tav tm="100000">
                                          <p:val>
                                            <p:strVal val="#ppt_h"/>
                                          </p:val>
                                        </p:tav>
                                      </p:tavLst>
                                    </p:anim>
                                    <p:animEffect transition="in" filter="fade">
                                      <p:cBhvr>
                                        <p:cTn id="23" dur="1000"/>
                                        <p:tgtEl>
                                          <p:spTgt spid="13"/>
                                        </p:tgtEl>
                                      </p:cBhvr>
                                    </p:animEffect>
                                  </p:childTnLst>
                                </p:cTn>
                              </p:par>
                            </p:childTnLst>
                          </p:cTn>
                        </p:par>
                        <p:par>
                          <p:cTn id="24" fill="hold">
                            <p:stCondLst>
                              <p:cond delay="1000"/>
                            </p:stCondLst>
                            <p:childTnLst>
                              <p:par>
                                <p:cTn id="25" presetID="26" presetClass="entr" presetSubtype="0" fill="hold" nodeType="after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wipe(down)">
                                      <p:cBhvr>
                                        <p:cTn id="27" dur="725">
                                          <p:stCondLst>
                                            <p:cond delay="0"/>
                                          </p:stCondLst>
                                        </p:cTn>
                                        <p:tgtEl>
                                          <p:spTgt spid="3082"/>
                                        </p:tgtEl>
                                      </p:cBhvr>
                                    </p:animEffect>
                                    <p:anim calcmode="lin" valueType="num">
                                      <p:cBhvr>
                                        <p:cTn id="28" dur="2278" tmFilter="0,0; 0.14,0.36; 0.43,0.73; 0.71,0.91; 1.0,1.0">
                                          <p:stCondLst>
                                            <p:cond delay="0"/>
                                          </p:stCondLst>
                                        </p:cTn>
                                        <p:tgtEl>
                                          <p:spTgt spid="3082"/>
                                        </p:tgtEl>
                                        <p:attrNameLst>
                                          <p:attrName>ppt_x</p:attrName>
                                        </p:attrNameLst>
                                      </p:cBhvr>
                                      <p:tavLst>
                                        <p:tav tm="0">
                                          <p:val>
                                            <p:strVal val="#ppt_x-0.25"/>
                                          </p:val>
                                        </p:tav>
                                        <p:tav tm="100000">
                                          <p:val>
                                            <p:strVal val="#ppt_x"/>
                                          </p:val>
                                        </p:tav>
                                      </p:tavLst>
                                    </p:anim>
                                    <p:anim calcmode="lin" valueType="num">
                                      <p:cBhvr>
                                        <p:cTn id="29" dur="830" tmFilter="0.0,0.0; 0.25,0.07; 0.50,0.2; 0.75,0.467; 1.0,1.0">
                                          <p:stCondLst>
                                            <p:cond delay="0"/>
                                          </p:stCondLst>
                                        </p:cTn>
                                        <p:tgtEl>
                                          <p:spTgt spid="3082"/>
                                        </p:tgtEl>
                                        <p:attrNameLst>
                                          <p:attrName>ppt_y</p:attrName>
                                        </p:attrNameLst>
                                      </p:cBhvr>
                                      <p:tavLst>
                                        <p:tav tm="0" fmla="#ppt_y-sin(pi*$)/3">
                                          <p:val>
                                            <p:fltVal val="0.5"/>
                                          </p:val>
                                        </p:tav>
                                        <p:tav tm="100000">
                                          <p:val>
                                            <p:fltVal val="1"/>
                                          </p:val>
                                        </p:tav>
                                      </p:tavLst>
                                    </p:anim>
                                    <p:anim calcmode="lin" valueType="num">
                                      <p:cBhvr>
                                        <p:cTn id="30" dur="830" tmFilter="0, 0; 0.125,0.2665; 0.25,0.4; 0.375,0.465; 0.5,0.5;  0.625,0.535; 0.75,0.6; 0.875,0.7335; 1,1">
                                          <p:stCondLst>
                                            <p:cond delay="830"/>
                                          </p:stCondLst>
                                        </p:cTn>
                                        <p:tgtEl>
                                          <p:spTgt spid="3082"/>
                                        </p:tgtEl>
                                        <p:attrNameLst>
                                          <p:attrName>ppt_y</p:attrName>
                                        </p:attrNameLst>
                                      </p:cBhvr>
                                      <p:tavLst>
                                        <p:tav tm="0" fmla="#ppt_y-sin(pi*$)/9">
                                          <p:val>
                                            <p:fltVal val="0"/>
                                          </p:val>
                                        </p:tav>
                                        <p:tav tm="100000">
                                          <p:val>
                                            <p:fltVal val="1"/>
                                          </p:val>
                                        </p:tav>
                                      </p:tavLst>
                                    </p:anim>
                                    <p:anim calcmode="lin" valueType="num">
                                      <p:cBhvr>
                                        <p:cTn id="31" dur="415" tmFilter="0, 0; 0.125,0.2665; 0.25,0.4; 0.375,0.465; 0.5,0.5;  0.625,0.535; 0.75,0.6; 0.875,0.7335; 1,1">
                                          <p:stCondLst>
                                            <p:cond delay="1655"/>
                                          </p:stCondLst>
                                        </p:cTn>
                                        <p:tgtEl>
                                          <p:spTgt spid="3082"/>
                                        </p:tgtEl>
                                        <p:attrNameLst>
                                          <p:attrName>ppt_y</p:attrName>
                                        </p:attrNameLst>
                                      </p:cBhvr>
                                      <p:tavLst>
                                        <p:tav tm="0" fmla="#ppt_y-sin(pi*$)/27">
                                          <p:val>
                                            <p:fltVal val="0"/>
                                          </p:val>
                                        </p:tav>
                                        <p:tav tm="100000">
                                          <p:val>
                                            <p:fltVal val="1"/>
                                          </p:val>
                                        </p:tav>
                                      </p:tavLst>
                                    </p:anim>
                                    <p:anim calcmode="lin" valueType="num">
                                      <p:cBhvr>
                                        <p:cTn id="32" dur="205" tmFilter="0, 0; 0.125,0.2665; 0.25,0.4; 0.375,0.465; 0.5,0.5;  0.625,0.535; 0.75,0.6; 0.875,0.7335; 1,1">
                                          <p:stCondLst>
                                            <p:cond delay="2070"/>
                                          </p:stCondLst>
                                        </p:cTn>
                                        <p:tgtEl>
                                          <p:spTgt spid="3082"/>
                                        </p:tgtEl>
                                        <p:attrNameLst>
                                          <p:attrName>ppt_y</p:attrName>
                                        </p:attrNameLst>
                                      </p:cBhvr>
                                      <p:tavLst>
                                        <p:tav tm="0" fmla="#ppt_y-sin(pi*$)/81">
                                          <p:val>
                                            <p:fltVal val="0"/>
                                          </p:val>
                                        </p:tav>
                                        <p:tav tm="100000">
                                          <p:val>
                                            <p:fltVal val="1"/>
                                          </p:val>
                                        </p:tav>
                                      </p:tavLst>
                                    </p:anim>
                                    <p:animScale>
                                      <p:cBhvr>
                                        <p:cTn id="33" dur="33">
                                          <p:stCondLst>
                                            <p:cond delay="812"/>
                                          </p:stCondLst>
                                        </p:cTn>
                                        <p:tgtEl>
                                          <p:spTgt spid="3082"/>
                                        </p:tgtEl>
                                      </p:cBhvr>
                                      <p:to x="100000" y="60000"/>
                                    </p:animScale>
                                    <p:animScale>
                                      <p:cBhvr>
                                        <p:cTn id="34" dur="207" decel="50000">
                                          <p:stCondLst>
                                            <p:cond delay="845"/>
                                          </p:stCondLst>
                                        </p:cTn>
                                        <p:tgtEl>
                                          <p:spTgt spid="3082"/>
                                        </p:tgtEl>
                                      </p:cBhvr>
                                      <p:to x="100000" y="100000"/>
                                    </p:animScale>
                                    <p:animScale>
                                      <p:cBhvr>
                                        <p:cTn id="35" dur="33">
                                          <p:stCondLst>
                                            <p:cond delay="1640"/>
                                          </p:stCondLst>
                                        </p:cTn>
                                        <p:tgtEl>
                                          <p:spTgt spid="3082"/>
                                        </p:tgtEl>
                                      </p:cBhvr>
                                      <p:to x="100000" y="80000"/>
                                    </p:animScale>
                                    <p:animScale>
                                      <p:cBhvr>
                                        <p:cTn id="36" dur="207" decel="50000">
                                          <p:stCondLst>
                                            <p:cond delay="1673"/>
                                          </p:stCondLst>
                                        </p:cTn>
                                        <p:tgtEl>
                                          <p:spTgt spid="3082"/>
                                        </p:tgtEl>
                                      </p:cBhvr>
                                      <p:to x="100000" y="100000"/>
                                    </p:animScale>
                                    <p:animScale>
                                      <p:cBhvr>
                                        <p:cTn id="37" dur="33">
                                          <p:stCondLst>
                                            <p:cond delay="2052"/>
                                          </p:stCondLst>
                                        </p:cTn>
                                        <p:tgtEl>
                                          <p:spTgt spid="3082"/>
                                        </p:tgtEl>
                                      </p:cBhvr>
                                      <p:to x="100000" y="90000"/>
                                    </p:animScale>
                                    <p:animScale>
                                      <p:cBhvr>
                                        <p:cTn id="38" dur="207" decel="50000">
                                          <p:stCondLst>
                                            <p:cond delay="2085"/>
                                          </p:stCondLst>
                                        </p:cTn>
                                        <p:tgtEl>
                                          <p:spTgt spid="3082"/>
                                        </p:tgtEl>
                                      </p:cBhvr>
                                      <p:to x="100000" y="100000"/>
                                    </p:animScale>
                                    <p:animScale>
                                      <p:cBhvr>
                                        <p:cTn id="39" dur="33">
                                          <p:stCondLst>
                                            <p:cond delay="2260"/>
                                          </p:stCondLst>
                                        </p:cTn>
                                        <p:tgtEl>
                                          <p:spTgt spid="3082"/>
                                        </p:tgtEl>
                                      </p:cBhvr>
                                      <p:to x="100000" y="95000"/>
                                    </p:animScale>
                                    <p:animScale>
                                      <p:cBhvr>
                                        <p:cTn id="40" dur="207" decel="50000">
                                          <p:stCondLst>
                                            <p:cond delay="2293"/>
                                          </p:stCondLst>
                                        </p:cTn>
                                        <p:tgtEl>
                                          <p:spTgt spid="30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sp>
        <p:nvSpPr>
          <p:cNvPr id="61" name="מלבן מעוגל 60"/>
          <p:cNvSpPr/>
          <p:nvPr/>
        </p:nvSpPr>
        <p:spPr>
          <a:xfrm>
            <a:off x="5771520" y="3896876"/>
            <a:ext cx="3675565" cy="23347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6" name="AutoShape 14"/>
          <p:cNvSpPr>
            <a:spLocks noChangeArrowheads="1"/>
          </p:cNvSpPr>
          <p:nvPr/>
        </p:nvSpPr>
        <p:spPr bwMode="auto">
          <a:xfrm>
            <a:off x="6592327" y="4628630"/>
            <a:ext cx="766762" cy="1352924"/>
          </a:xfrm>
          <a:prstGeom prst="can">
            <a:avLst>
              <a:gd name="adj" fmla="val 44444"/>
            </a:avLst>
          </a:prstGeom>
          <a:solidFill>
            <a:srgbClr val="CC99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8" name="AutoShape 2">
            <a:extLst>
              <a:ext uri="{FF2B5EF4-FFF2-40B4-BE49-F238E27FC236}">
                <a16:creationId xmlns:a16="http://schemas.microsoft.com/office/drawing/2014/main" id="{0698A35C-0ED8-4D8C-935D-A17CAAA959AE}"/>
              </a:ext>
            </a:extLst>
          </p:cNvPr>
          <p:cNvSpPr>
            <a:spLocks noChangeArrowheads="1"/>
          </p:cNvSpPr>
          <p:nvPr/>
        </p:nvSpPr>
        <p:spPr bwMode="auto">
          <a:xfrm rot="3397118">
            <a:off x="7645813" y="4989864"/>
            <a:ext cx="1295620" cy="673991"/>
          </a:xfrm>
          <a:prstGeom prst="can">
            <a:avLst>
              <a:gd name="adj" fmla="val 50000"/>
            </a:avLst>
          </a:prstGeom>
          <a:solidFill>
            <a:srgbClr val="B6DF89"/>
          </a:solidFill>
          <a:ln w="9525">
            <a:solidFill>
              <a:srgbClr val="5F5F5F"/>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91" name="מלבן 90">
            <a:extLst>
              <a:ext uri="{FF2B5EF4-FFF2-40B4-BE49-F238E27FC236}">
                <a16:creationId xmlns:a16="http://schemas.microsoft.com/office/drawing/2014/main" id="{20E75220-2EE8-4003-B953-ED0E2C0D2E6E}"/>
              </a:ext>
            </a:extLst>
          </p:cNvPr>
          <p:cNvSpPr/>
          <p:nvPr/>
        </p:nvSpPr>
        <p:spPr>
          <a:xfrm>
            <a:off x="6572208" y="3817115"/>
            <a:ext cx="1800000"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3000" b="1" dirty="0">
                <a:solidFill>
                  <a:srgbClr val="002060"/>
                </a:solidFill>
              </a:rPr>
              <a:t>اسطوانات</a:t>
            </a:r>
            <a:endParaRPr lang="he-IL" sz="3000" b="1" dirty="0">
              <a:solidFill>
                <a:srgbClr val="002060"/>
              </a:solidFill>
              <a:latin typeface="Varela Round" panose="00000500000000000000" pitchFamily="2" charset="-79"/>
              <a:cs typeface="Varela Round" panose="00000500000000000000" pitchFamily="2" charset="-79"/>
            </a:endParaRPr>
          </a:p>
        </p:txBody>
      </p:sp>
      <p:sp>
        <p:nvSpPr>
          <p:cNvPr id="93" name="TextBox 92"/>
          <p:cNvSpPr txBox="1"/>
          <p:nvPr/>
        </p:nvSpPr>
        <p:spPr>
          <a:xfrm>
            <a:off x="7204815" y="375976"/>
            <a:ext cx="4636940" cy="707886"/>
          </a:xfrm>
          <a:prstGeom prst="rect">
            <a:avLst/>
          </a:prstGeom>
          <a:noFill/>
        </p:spPr>
        <p:txBody>
          <a:bodyPr wrap="square" rtlCol="1">
            <a:spAutoFit/>
          </a:bodyPr>
          <a:lstStyle/>
          <a:p>
            <a:pPr algn="r"/>
            <a:r>
              <a:rPr lang="ar-SA" sz="4000" b="1" kern="1200" dirty="0">
                <a:solidFill>
                  <a:srgbClr val="003399"/>
                </a:solidFill>
                <a:latin typeface="Calibri" panose="020F0502020204030204" pitchFamily="34" charset="0"/>
                <a:ea typeface="+mn-ea"/>
                <a:cs typeface="+mn-cs"/>
              </a:rPr>
              <a:t>حان وقت المقارنة!</a:t>
            </a:r>
            <a:endParaRPr lang="he-IL" sz="4000" b="1" kern="1200" dirty="0">
              <a:solidFill>
                <a:srgbClr val="003399"/>
              </a:solidFill>
              <a:latin typeface="Calibri" panose="020F0502020204030204" pitchFamily="34" charset="0"/>
              <a:ea typeface="+mn-ea"/>
              <a:cs typeface="+mn-cs"/>
            </a:endParaRPr>
          </a:p>
        </p:txBody>
      </p:sp>
      <p:sp>
        <p:nvSpPr>
          <p:cNvPr id="60" name="מלבן מעוגל 59"/>
          <p:cNvSpPr/>
          <p:nvPr/>
        </p:nvSpPr>
        <p:spPr>
          <a:xfrm>
            <a:off x="5771521" y="1210826"/>
            <a:ext cx="3675565" cy="23347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7" name="Picture 4" descr="תוצאת תמונה עבור ‪cone‬‏">
            <a:extLst>
              <a:ext uri="{FF2B5EF4-FFF2-40B4-BE49-F238E27FC236}">
                <a16:creationId xmlns:a16="http://schemas.microsoft.com/office/drawing/2014/main" id="{93528BDC-A366-4455-A2A2-FE98573F1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1050" y="1903349"/>
            <a:ext cx="1063954" cy="1467863"/>
          </a:xfrm>
          <a:prstGeom prst="rect">
            <a:avLst/>
          </a:prstGeom>
          <a:noFill/>
          <a:extLst>
            <a:ext uri="{909E8E84-426E-40DD-AFC4-6F175D3DCCD1}">
              <a14:hiddenFill xmlns:a14="http://schemas.microsoft.com/office/drawing/2010/main">
                <a:solidFill>
                  <a:srgbClr val="FFFFFF"/>
                </a:solidFill>
              </a14:hiddenFill>
            </a:ext>
          </a:extLst>
        </p:spPr>
      </p:pic>
      <p:sp>
        <p:nvSpPr>
          <p:cNvPr id="90" name="מלבן 89">
            <a:extLst>
              <a:ext uri="{FF2B5EF4-FFF2-40B4-BE49-F238E27FC236}">
                <a16:creationId xmlns:a16="http://schemas.microsoft.com/office/drawing/2014/main" id="{20E75220-2EE8-4003-B953-ED0E2C0D2E6E}"/>
              </a:ext>
            </a:extLst>
          </p:cNvPr>
          <p:cNvSpPr/>
          <p:nvPr/>
        </p:nvSpPr>
        <p:spPr>
          <a:xfrm>
            <a:off x="6572208" y="1117906"/>
            <a:ext cx="1800000"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3000" b="1" dirty="0">
                <a:solidFill>
                  <a:srgbClr val="002060"/>
                </a:solidFill>
              </a:rPr>
              <a:t>مخاريط</a:t>
            </a:r>
            <a:endParaRPr lang="he-IL" sz="3000" b="1" dirty="0">
              <a:solidFill>
                <a:srgbClr val="002060"/>
              </a:solidFill>
              <a:latin typeface="Varela Round" panose="00000500000000000000" pitchFamily="2" charset="-79"/>
              <a:cs typeface="Varela Round" panose="00000500000000000000" pitchFamily="2" charset="-79"/>
            </a:endParaRPr>
          </a:p>
        </p:txBody>
      </p:sp>
      <p:pic>
        <p:nvPicPr>
          <p:cNvPr id="95" name="תמונה 94">
            <a:extLst>
              <a:ext uri="{FF2B5EF4-FFF2-40B4-BE49-F238E27FC236}">
                <a16:creationId xmlns:a16="http://schemas.microsoft.com/office/drawing/2014/main" id="{A7BF386A-19B8-4F10-9F68-CF346E83EAF9}"/>
              </a:ext>
            </a:extLst>
          </p:cNvPr>
          <p:cNvPicPr>
            <a:picLocks noChangeAspect="1"/>
          </p:cNvPicPr>
          <p:nvPr/>
        </p:nvPicPr>
        <p:blipFill>
          <a:blip r:embed="rId5">
            <a:duotone>
              <a:prstClr val="black"/>
              <a:srgbClr val="800080">
                <a:tint val="45000"/>
                <a:satMod val="400000"/>
              </a:srgbClr>
            </a:duotone>
            <a:extLst>
              <a:ext uri="{28A0092B-C50C-407E-A947-70E740481C1C}">
                <a14:useLocalDpi xmlns:a14="http://schemas.microsoft.com/office/drawing/2010/main" val="0"/>
              </a:ext>
            </a:extLst>
          </a:blip>
          <a:stretch>
            <a:fillRect/>
          </a:stretch>
        </p:blipFill>
        <p:spPr>
          <a:xfrm>
            <a:off x="6346159" y="2204174"/>
            <a:ext cx="1010591" cy="984789"/>
          </a:xfrm>
          <a:prstGeom prst="rect">
            <a:avLst/>
          </a:prstGeom>
        </p:spPr>
      </p:pic>
      <p:sp>
        <p:nvSpPr>
          <p:cNvPr id="65" name="מלבן מעוגל 64"/>
          <p:cNvSpPr/>
          <p:nvPr/>
        </p:nvSpPr>
        <p:spPr>
          <a:xfrm>
            <a:off x="1161421" y="3896876"/>
            <a:ext cx="3675565" cy="23347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6" name="תמונה 1">
            <a:extLst>
              <a:ext uri="{FF2B5EF4-FFF2-40B4-BE49-F238E27FC236}">
                <a16:creationId xmlns:a16="http://schemas.microsoft.com/office/drawing/2014/main" id="{199F6F99-1B28-459C-BAC9-16E9239C5F3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433" y="4471940"/>
            <a:ext cx="793901" cy="1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מלבן 91">
            <a:extLst>
              <a:ext uri="{FF2B5EF4-FFF2-40B4-BE49-F238E27FC236}">
                <a16:creationId xmlns:a16="http://schemas.microsoft.com/office/drawing/2014/main" id="{20E75220-2EE8-4003-B953-ED0E2C0D2E6E}"/>
              </a:ext>
            </a:extLst>
          </p:cNvPr>
          <p:cNvSpPr/>
          <p:nvPr/>
        </p:nvSpPr>
        <p:spPr>
          <a:xfrm>
            <a:off x="1963241" y="3817115"/>
            <a:ext cx="1800000"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3000" b="1" dirty="0">
                <a:solidFill>
                  <a:srgbClr val="002060"/>
                </a:solidFill>
              </a:rPr>
              <a:t>مناشير</a:t>
            </a:r>
            <a:endParaRPr lang="he-IL" sz="3000" b="1" dirty="0">
              <a:solidFill>
                <a:srgbClr val="002060"/>
              </a:solidFill>
              <a:latin typeface="Varela Round" panose="00000500000000000000" pitchFamily="2" charset="-79"/>
              <a:cs typeface="Varela Round" panose="00000500000000000000" pitchFamily="2" charset="-79"/>
            </a:endParaRPr>
          </a:p>
        </p:txBody>
      </p:sp>
      <p:pic>
        <p:nvPicPr>
          <p:cNvPr id="96" name="תמונה 95">
            <a:extLst>
              <a:ext uri="{FF2B5EF4-FFF2-40B4-BE49-F238E27FC236}">
                <a16:creationId xmlns:a16="http://schemas.microsoft.com/office/drawing/2014/main" id="{FA367045-C133-4E54-B369-E4FCCAD5CBA1}"/>
              </a:ext>
            </a:extLst>
          </p:cNvPr>
          <p:cNvPicPr>
            <a:picLocks noChangeAspect="1"/>
          </p:cNvPicPr>
          <p:nvPr/>
        </p:nvPicPr>
        <p:blipFill>
          <a:blip r:embed="rId7"/>
          <a:stretch>
            <a:fillRect/>
          </a:stretch>
        </p:blipFill>
        <p:spPr>
          <a:xfrm rot="2243649">
            <a:off x="1801395" y="4843218"/>
            <a:ext cx="718149" cy="1099267"/>
          </a:xfrm>
          <a:prstGeom prst="rect">
            <a:avLst/>
          </a:prstGeom>
        </p:spPr>
      </p:pic>
      <p:sp>
        <p:nvSpPr>
          <p:cNvPr id="57" name="מלבן מעוגל 56"/>
          <p:cNvSpPr/>
          <p:nvPr/>
        </p:nvSpPr>
        <p:spPr>
          <a:xfrm>
            <a:off x="1161421" y="1181101"/>
            <a:ext cx="3675565" cy="23347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67" name="Group 5"/>
          <p:cNvGrpSpPr>
            <a:grpSpLocks/>
          </p:cNvGrpSpPr>
          <p:nvPr/>
        </p:nvGrpSpPr>
        <p:grpSpPr bwMode="auto">
          <a:xfrm>
            <a:off x="1380519" y="1793410"/>
            <a:ext cx="1165444" cy="1487694"/>
            <a:chOff x="4824" y="13880"/>
            <a:chExt cx="1170" cy="1470"/>
          </a:xfrm>
        </p:grpSpPr>
        <p:sp>
          <p:nvSpPr>
            <p:cNvPr id="68" name="AutoShape 6"/>
            <p:cNvSpPr>
              <a:spLocks noChangeArrowheads="1"/>
            </p:cNvSpPr>
            <p:nvPr/>
          </p:nvSpPr>
          <p:spPr bwMode="auto">
            <a:xfrm>
              <a:off x="4824" y="14984"/>
              <a:ext cx="1170" cy="360"/>
            </a:xfrm>
            <a:prstGeom prst="hexagon">
              <a:avLst>
                <a:gd name="adj" fmla="val 75833"/>
                <a:gd name="vf" fmla="val 115470"/>
              </a:avLst>
            </a:prstGeom>
            <a:solidFill>
              <a:srgbClr val="D60093"/>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69" name="Freeform 7"/>
            <p:cNvSpPr>
              <a:spLocks/>
            </p:cNvSpPr>
            <p:nvPr/>
          </p:nvSpPr>
          <p:spPr bwMode="auto">
            <a:xfrm>
              <a:off x="4824" y="13880"/>
              <a:ext cx="1170" cy="1470"/>
            </a:xfrm>
            <a:custGeom>
              <a:avLst/>
              <a:gdLst>
                <a:gd name="T0" fmla="*/ 686 w 1170"/>
                <a:gd name="T1" fmla="*/ 0 h 1470"/>
                <a:gd name="T2" fmla="*/ 0 w 1170"/>
                <a:gd name="T3" fmla="*/ 1284 h 1470"/>
                <a:gd name="T4" fmla="*/ 276 w 1170"/>
                <a:gd name="T5" fmla="*/ 1460 h 1470"/>
                <a:gd name="T6" fmla="*/ 876 w 1170"/>
                <a:gd name="T7" fmla="*/ 1470 h 1470"/>
                <a:gd name="T8" fmla="*/ 1170 w 1170"/>
                <a:gd name="T9" fmla="*/ 1284 h 1470"/>
              </a:gdLst>
              <a:ahLst/>
              <a:cxnLst>
                <a:cxn ang="0">
                  <a:pos x="T0" y="T1"/>
                </a:cxn>
                <a:cxn ang="0">
                  <a:pos x="T2" y="T3"/>
                </a:cxn>
                <a:cxn ang="0">
                  <a:pos x="T4" y="T5"/>
                </a:cxn>
                <a:cxn ang="0">
                  <a:pos x="T6" y="T7"/>
                </a:cxn>
                <a:cxn ang="0">
                  <a:pos x="T8" y="T9"/>
                </a:cxn>
              </a:cxnLst>
              <a:rect l="0" t="0" r="r" b="b"/>
              <a:pathLst>
                <a:path w="1170" h="1470">
                  <a:moveTo>
                    <a:pt x="686" y="0"/>
                  </a:moveTo>
                  <a:lnTo>
                    <a:pt x="0" y="1284"/>
                  </a:lnTo>
                  <a:lnTo>
                    <a:pt x="276" y="1460"/>
                  </a:lnTo>
                  <a:lnTo>
                    <a:pt x="876" y="1470"/>
                  </a:lnTo>
                  <a:lnTo>
                    <a:pt x="1170" y="1284"/>
                  </a:lnTo>
                </a:path>
              </a:pathLst>
            </a:custGeom>
            <a:solidFill>
              <a:srgbClr val="CC99FF">
                <a:alpha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70" name="Freeform 8"/>
            <p:cNvSpPr>
              <a:spLocks/>
            </p:cNvSpPr>
            <p:nvPr/>
          </p:nvSpPr>
          <p:spPr bwMode="auto">
            <a:xfrm>
              <a:off x="4824" y="13880"/>
              <a:ext cx="676" cy="1284"/>
            </a:xfrm>
            <a:custGeom>
              <a:avLst/>
              <a:gdLst>
                <a:gd name="T0" fmla="*/ 676 w 676"/>
                <a:gd name="T1" fmla="*/ 0 h 1284"/>
                <a:gd name="T2" fmla="*/ 0 w 676"/>
                <a:gd name="T3" fmla="*/ 1284 h 1284"/>
              </a:gdLst>
              <a:ahLst/>
              <a:cxnLst>
                <a:cxn ang="0">
                  <a:pos x="T0" y="T1"/>
                </a:cxn>
                <a:cxn ang="0">
                  <a:pos x="T2" y="T3"/>
                </a:cxn>
              </a:cxnLst>
              <a:rect l="0" t="0" r="r" b="b"/>
              <a:pathLst>
                <a:path w="676" h="1284">
                  <a:moveTo>
                    <a:pt x="676" y="0"/>
                  </a:moveTo>
                  <a:lnTo>
                    <a:pt x="0" y="1284"/>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1" name="Freeform 9"/>
            <p:cNvSpPr>
              <a:spLocks/>
            </p:cNvSpPr>
            <p:nvPr/>
          </p:nvSpPr>
          <p:spPr bwMode="auto">
            <a:xfrm>
              <a:off x="5110" y="13890"/>
              <a:ext cx="390" cy="1440"/>
            </a:xfrm>
            <a:custGeom>
              <a:avLst/>
              <a:gdLst>
                <a:gd name="T0" fmla="*/ 390 w 390"/>
                <a:gd name="T1" fmla="*/ 0 h 1440"/>
                <a:gd name="T2" fmla="*/ 0 w 390"/>
                <a:gd name="T3" fmla="*/ 1440 h 1440"/>
              </a:gdLst>
              <a:ahLst/>
              <a:cxnLst>
                <a:cxn ang="0">
                  <a:pos x="T0" y="T1"/>
                </a:cxn>
                <a:cxn ang="0">
                  <a:pos x="T2" y="T3"/>
                </a:cxn>
              </a:cxnLst>
              <a:rect l="0" t="0" r="r" b="b"/>
              <a:pathLst>
                <a:path w="390" h="1440">
                  <a:moveTo>
                    <a:pt x="390" y="0"/>
                  </a:moveTo>
                  <a:lnTo>
                    <a:pt x="0" y="144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2" name="Freeform 10"/>
            <p:cNvSpPr>
              <a:spLocks/>
            </p:cNvSpPr>
            <p:nvPr/>
          </p:nvSpPr>
          <p:spPr bwMode="auto">
            <a:xfrm>
              <a:off x="5490" y="13880"/>
              <a:ext cx="234" cy="1464"/>
            </a:xfrm>
            <a:custGeom>
              <a:avLst/>
              <a:gdLst>
                <a:gd name="T0" fmla="*/ 0 w 234"/>
                <a:gd name="T1" fmla="*/ 0 h 1464"/>
                <a:gd name="T2" fmla="*/ 234 w 234"/>
                <a:gd name="T3" fmla="*/ 1464 h 1464"/>
              </a:gdLst>
              <a:ahLst/>
              <a:cxnLst>
                <a:cxn ang="0">
                  <a:pos x="T0" y="T1"/>
                </a:cxn>
                <a:cxn ang="0">
                  <a:pos x="T2" y="T3"/>
                </a:cxn>
              </a:cxnLst>
              <a:rect l="0" t="0" r="r" b="b"/>
              <a:pathLst>
                <a:path w="234" h="1464">
                  <a:moveTo>
                    <a:pt x="0" y="0"/>
                  </a:moveTo>
                  <a:lnTo>
                    <a:pt x="234" y="1464"/>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3" name="Freeform 11"/>
            <p:cNvSpPr>
              <a:spLocks/>
            </p:cNvSpPr>
            <p:nvPr/>
          </p:nvSpPr>
          <p:spPr bwMode="auto">
            <a:xfrm>
              <a:off x="5505" y="13905"/>
              <a:ext cx="465" cy="1245"/>
            </a:xfrm>
            <a:custGeom>
              <a:avLst/>
              <a:gdLst>
                <a:gd name="T0" fmla="*/ 0 w 465"/>
                <a:gd name="T1" fmla="*/ 0 h 1245"/>
                <a:gd name="T2" fmla="*/ 465 w 465"/>
                <a:gd name="T3" fmla="*/ 1245 h 1245"/>
              </a:gdLst>
              <a:ahLst/>
              <a:cxnLst>
                <a:cxn ang="0">
                  <a:pos x="T0" y="T1"/>
                </a:cxn>
                <a:cxn ang="0">
                  <a:pos x="T2" y="T3"/>
                </a:cxn>
              </a:cxnLst>
              <a:rect l="0" t="0" r="r" b="b"/>
              <a:pathLst>
                <a:path w="465" h="1245">
                  <a:moveTo>
                    <a:pt x="0" y="0"/>
                  </a:moveTo>
                  <a:lnTo>
                    <a:pt x="465" y="1245"/>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4" name="Freeform 12"/>
            <p:cNvSpPr>
              <a:spLocks/>
            </p:cNvSpPr>
            <p:nvPr/>
          </p:nvSpPr>
          <p:spPr bwMode="auto">
            <a:xfrm>
              <a:off x="5080" y="13890"/>
              <a:ext cx="400" cy="1120"/>
            </a:xfrm>
            <a:custGeom>
              <a:avLst/>
              <a:gdLst>
                <a:gd name="T0" fmla="*/ 400 w 400"/>
                <a:gd name="T1" fmla="*/ 0 h 1120"/>
                <a:gd name="T2" fmla="*/ 0 w 400"/>
                <a:gd name="T3" fmla="*/ 1120 h 1120"/>
              </a:gdLst>
              <a:ahLst/>
              <a:cxnLst>
                <a:cxn ang="0">
                  <a:pos x="T0" y="T1"/>
                </a:cxn>
                <a:cxn ang="0">
                  <a:pos x="T2" y="T3"/>
                </a:cxn>
              </a:cxnLst>
              <a:rect l="0" t="0" r="r" b="b"/>
              <a:pathLst>
                <a:path w="400" h="1120">
                  <a:moveTo>
                    <a:pt x="400" y="0"/>
                  </a:moveTo>
                  <a:lnTo>
                    <a:pt x="0" y="1120"/>
                  </a:lnTo>
                </a:path>
              </a:pathLst>
            </a:custGeom>
            <a:noFill/>
            <a:ln w="9525" cap="flat">
              <a:solidFill>
                <a:srgbClr val="00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75" name="Freeform 13"/>
            <p:cNvSpPr>
              <a:spLocks/>
            </p:cNvSpPr>
            <p:nvPr/>
          </p:nvSpPr>
          <p:spPr bwMode="auto">
            <a:xfrm>
              <a:off x="5510" y="13900"/>
              <a:ext cx="200" cy="1090"/>
            </a:xfrm>
            <a:custGeom>
              <a:avLst/>
              <a:gdLst>
                <a:gd name="T0" fmla="*/ 0 w 200"/>
                <a:gd name="T1" fmla="*/ 0 h 1090"/>
                <a:gd name="T2" fmla="*/ 200 w 200"/>
                <a:gd name="T3" fmla="*/ 1090 h 1090"/>
              </a:gdLst>
              <a:ahLst/>
              <a:cxnLst>
                <a:cxn ang="0">
                  <a:pos x="T0" y="T1"/>
                </a:cxn>
                <a:cxn ang="0">
                  <a:pos x="T2" y="T3"/>
                </a:cxn>
              </a:cxnLst>
              <a:rect l="0" t="0" r="r" b="b"/>
              <a:pathLst>
                <a:path w="200" h="1090">
                  <a:moveTo>
                    <a:pt x="0" y="0"/>
                  </a:moveTo>
                  <a:lnTo>
                    <a:pt x="200" y="1090"/>
                  </a:lnTo>
                </a:path>
              </a:pathLst>
            </a:custGeom>
            <a:noFill/>
            <a:ln w="9525" cap="flat">
              <a:solidFill>
                <a:srgbClr val="00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89" name="מלבן 88">
            <a:extLst>
              <a:ext uri="{FF2B5EF4-FFF2-40B4-BE49-F238E27FC236}">
                <a16:creationId xmlns:a16="http://schemas.microsoft.com/office/drawing/2014/main" id="{20E75220-2EE8-4003-B953-ED0E2C0D2E6E}"/>
              </a:ext>
            </a:extLst>
          </p:cNvPr>
          <p:cNvSpPr/>
          <p:nvPr/>
        </p:nvSpPr>
        <p:spPr>
          <a:xfrm>
            <a:off x="1900354" y="1079806"/>
            <a:ext cx="1800000"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3000" b="1" dirty="0">
                <a:solidFill>
                  <a:srgbClr val="002060"/>
                </a:solidFill>
              </a:rPr>
              <a:t>أهرام</a:t>
            </a:r>
            <a:endParaRPr lang="he-IL" sz="3000" b="1" dirty="0">
              <a:solidFill>
                <a:srgbClr val="002060"/>
              </a:solidFill>
              <a:latin typeface="Varela Round" panose="00000500000000000000" pitchFamily="2" charset="-79"/>
              <a:cs typeface="Varela Round" panose="00000500000000000000" pitchFamily="2" charset="-79"/>
            </a:endParaRPr>
          </a:p>
        </p:txBody>
      </p:sp>
      <p:pic>
        <p:nvPicPr>
          <p:cNvPr id="106" name="Picture 4" descr="תמונה קשורה">
            <a:extLst>
              <a:ext uri="{FF2B5EF4-FFF2-40B4-BE49-F238E27FC236}">
                <a16:creationId xmlns:a16="http://schemas.microsoft.com/office/drawing/2014/main" id="{0D669E75-9405-4756-9FAB-7D578D2BEB4E}"/>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94512">
            <a:off x="2817739" y="2013782"/>
            <a:ext cx="1894962" cy="1217202"/>
          </a:xfrm>
          <a:prstGeom prst="rect">
            <a:avLst/>
          </a:prstGeom>
          <a:noFill/>
          <a:extLst>
            <a:ext uri="{909E8E84-426E-40DD-AFC4-6F175D3DCCD1}">
              <a14:hiddenFill xmlns:a14="http://schemas.microsoft.com/office/drawing/2010/main">
                <a:solidFill>
                  <a:srgbClr val="FFFFFF"/>
                </a:solidFill>
              </a14:hiddenFill>
            </a:ext>
          </a:extLst>
        </p:spPr>
      </p:pic>
      <p:sp>
        <p:nvSpPr>
          <p:cNvPr id="7" name="אליפסה 6"/>
          <p:cNvSpPr/>
          <p:nvPr/>
        </p:nvSpPr>
        <p:spPr>
          <a:xfrm>
            <a:off x="453752" y="991812"/>
            <a:ext cx="9814195" cy="2610986"/>
          </a:xfrm>
          <a:custGeom>
            <a:avLst/>
            <a:gdLst>
              <a:gd name="connsiteX0" fmla="*/ 0 w 10416166"/>
              <a:gd name="connsiteY0" fmla="*/ 1543598 h 3087196"/>
              <a:gd name="connsiteX1" fmla="*/ 5208083 w 10416166"/>
              <a:gd name="connsiteY1" fmla="*/ 0 h 3087196"/>
              <a:gd name="connsiteX2" fmla="*/ 10416166 w 10416166"/>
              <a:gd name="connsiteY2" fmla="*/ 1543598 h 3087196"/>
              <a:gd name="connsiteX3" fmla="*/ 5208083 w 10416166"/>
              <a:gd name="connsiteY3" fmla="*/ 3087196 h 3087196"/>
              <a:gd name="connsiteX4" fmla="*/ 0 w 10416166"/>
              <a:gd name="connsiteY4" fmla="*/ 1543598 h 3087196"/>
              <a:gd name="connsiteX0" fmla="*/ 217 w 10416383"/>
              <a:gd name="connsiteY0" fmla="*/ 1543598 h 2820496"/>
              <a:gd name="connsiteX1" fmla="*/ 5208300 w 10416383"/>
              <a:gd name="connsiteY1" fmla="*/ 0 h 2820496"/>
              <a:gd name="connsiteX2" fmla="*/ 10416383 w 10416383"/>
              <a:gd name="connsiteY2" fmla="*/ 1543598 h 2820496"/>
              <a:gd name="connsiteX3" fmla="*/ 5055900 w 10416383"/>
              <a:gd name="connsiteY3" fmla="*/ 2820496 h 2820496"/>
              <a:gd name="connsiteX4" fmla="*/ 217 w 10416383"/>
              <a:gd name="connsiteY4" fmla="*/ 1543598 h 2820496"/>
              <a:gd name="connsiteX0" fmla="*/ 239732 w 10655898"/>
              <a:gd name="connsiteY0" fmla="*/ 1543598 h 2909202"/>
              <a:gd name="connsiteX1" fmla="*/ 5447815 w 10655898"/>
              <a:gd name="connsiteY1" fmla="*/ 0 h 2909202"/>
              <a:gd name="connsiteX2" fmla="*/ 10655898 w 10655898"/>
              <a:gd name="connsiteY2" fmla="*/ 1543598 h 2909202"/>
              <a:gd name="connsiteX3" fmla="*/ 5295415 w 10655898"/>
              <a:gd name="connsiteY3" fmla="*/ 2820496 h 2909202"/>
              <a:gd name="connsiteX4" fmla="*/ 1321399 w 10655898"/>
              <a:gd name="connsiteY4" fmla="*/ 2660981 h 2909202"/>
              <a:gd name="connsiteX5" fmla="*/ 239732 w 10655898"/>
              <a:gd name="connsiteY5" fmla="*/ 1543598 h 2909202"/>
              <a:gd name="connsiteX0" fmla="*/ 159 w 10416325"/>
              <a:gd name="connsiteY0" fmla="*/ 1641353 h 3006957"/>
              <a:gd name="connsiteX1" fmla="*/ 1043726 w 10416325"/>
              <a:gd name="connsiteY1" fmla="*/ 320336 h 3006957"/>
              <a:gd name="connsiteX2" fmla="*/ 5208242 w 10416325"/>
              <a:gd name="connsiteY2" fmla="*/ 97755 h 3006957"/>
              <a:gd name="connsiteX3" fmla="*/ 10416325 w 10416325"/>
              <a:gd name="connsiteY3" fmla="*/ 1641353 h 3006957"/>
              <a:gd name="connsiteX4" fmla="*/ 5055842 w 10416325"/>
              <a:gd name="connsiteY4" fmla="*/ 2918251 h 3006957"/>
              <a:gd name="connsiteX5" fmla="*/ 1081826 w 10416325"/>
              <a:gd name="connsiteY5" fmla="*/ 2758736 h 3006957"/>
              <a:gd name="connsiteX6" fmla="*/ 159 w 10416325"/>
              <a:gd name="connsiteY6" fmla="*/ 1641353 h 3006957"/>
              <a:gd name="connsiteX0" fmla="*/ 159 w 10626909"/>
              <a:gd name="connsiteY0" fmla="*/ 1563950 h 2929554"/>
              <a:gd name="connsiteX1" fmla="*/ 1043726 w 10626909"/>
              <a:gd name="connsiteY1" fmla="*/ 242933 h 2929554"/>
              <a:gd name="connsiteX2" fmla="*/ 5208242 w 10626909"/>
              <a:gd name="connsiteY2" fmla="*/ 20352 h 2929554"/>
              <a:gd name="connsiteX3" fmla="*/ 9178076 w 10626909"/>
              <a:gd name="connsiteY3" fmla="*/ 509634 h 2929554"/>
              <a:gd name="connsiteX4" fmla="*/ 10416325 w 10626909"/>
              <a:gd name="connsiteY4" fmla="*/ 1563950 h 2929554"/>
              <a:gd name="connsiteX5" fmla="*/ 5055842 w 10626909"/>
              <a:gd name="connsiteY5" fmla="*/ 2840848 h 2929554"/>
              <a:gd name="connsiteX6" fmla="*/ 1081826 w 10626909"/>
              <a:gd name="connsiteY6" fmla="*/ 2681333 h 2929554"/>
              <a:gd name="connsiteX7" fmla="*/ 159 w 10626909"/>
              <a:gd name="connsiteY7" fmla="*/ 1563950 h 2929554"/>
              <a:gd name="connsiteX0" fmla="*/ 159 w 10626909"/>
              <a:gd name="connsiteY0" fmla="*/ 1444110 h 2809714"/>
              <a:gd name="connsiteX1" fmla="*/ 1043726 w 10626909"/>
              <a:gd name="connsiteY1" fmla="*/ 123093 h 2809714"/>
              <a:gd name="connsiteX2" fmla="*/ 5284442 w 10626909"/>
              <a:gd name="connsiteY2" fmla="*/ 129112 h 2809714"/>
              <a:gd name="connsiteX3" fmla="*/ 9178076 w 10626909"/>
              <a:gd name="connsiteY3" fmla="*/ 389794 h 2809714"/>
              <a:gd name="connsiteX4" fmla="*/ 10416325 w 10626909"/>
              <a:gd name="connsiteY4" fmla="*/ 1444110 h 2809714"/>
              <a:gd name="connsiteX5" fmla="*/ 5055842 w 10626909"/>
              <a:gd name="connsiteY5" fmla="*/ 2721008 h 2809714"/>
              <a:gd name="connsiteX6" fmla="*/ 1081826 w 10626909"/>
              <a:gd name="connsiteY6" fmla="*/ 2561493 h 2809714"/>
              <a:gd name="connsiteX7" fmla="*/ 159 w 10626909"/>
              <a:gd name="connsiteY7" fmla="*/ 1444110 h 2809714"/>
              <a:gd name="connsiteX0" fmla="*/ 712 w 10627462"/>
              <a:gd name="connsiteY0" fmla="*/ 1330123 h 2695727"/>
              <a:gd name="connsiteX1" fmla="*/ 1006179 w 10627462"/>
              <a:gd name="connsiteY1" fmla="*/ 199606 h 2695727"/>
              <a:gd name="connsiteX2" fmla="*/ 5284995 w 10627462"/>
              <a:gd name="connsiteY2" fmla="*/ 15125 h 2695727"/>
              <a:gd name="connsiteX3" fmla="*/ 9178629 w 10627462"/>
              <a:gd name="connsiteY3" fmla="*/ 275807 h 2695727"/>
              <a:gd name="connsiteX4" fmla="*/ 10416878 w 10627462"/>
              <a:gd name="connsiteY4" fmla="*/ 1330123 h 2695727"/>
              <a:gd name="connsiteX5" fmla="*/ 5056395 w 10627462"/>
              <a:gd name="connsiteY5" fmla="*/ 2607021 h 2695727"/>
              <a:gd name="connsiteX6" fmla="*/ 1082379 w 10627462"/>
              <a:gd name="connsiteY6" fmla="*/ 2447506 h 2695727"/>
              <a:gd name="connsiteX7" fmla="*/ 712 w 10627462"/>
              <a:gd name="connsiteY7" fmla="*/ 1330123 h 2695727"/>
              <a:gd name="connsiteX0" fmla="*/ 712 w 10424657"/>
              <a:gd name="connsiteY0" fmla="*/ 1330123 h 2716858"/>
              <a:gd name="connsiteX1" fmla="*/ 1006179 w 10424657"/>
              <a:gd name="connsiteY1" fmla="*/ 199606 h 2716858"/>
              <a:gd name="connsiteX2" fmla="*/ 5284995 w 10424657"/>
              <a:gd name="connsiteY2" fmla="*/ 15125 h 2716858"/>
              <a:gd name="connsiteX3" fmla="*/ 9178629 w 10424657"/>
              <a:gd name="connsiteY3" fmla="*/ 275807 h 2716858"/>
              <a:gd name="connsiteX4" fmla="*/ 10416878 w 10424657"/>
              <a:gd name="connsiteY4" fmla="*/ 1330123 h 2716858"/>
              <a:gd name="connsiteX5" fmla="*/ 9140529 w 10424657"/>
              <a:gd name="connsiteY5" fmla="*/ 2618956 h 2716858"/>
              <a:gd name="connsiteX6" fmla="*/ 5056395 w 10424657"/>
              <a:gd name="connsiteY6" fmla="*/ 2607021 h 2716858"/>
              <a:gd name="connsiteX7" fmla="*/ 1082379 w 10424657"/>
              <a:gd name="connsiteY7" fmla="*/ 2447506 h 2716858"/>
              <a:gd name="connsiteX8" fmla="*/ 712 w 10424657"/>
              <a:gd name="connsiteY8" fmla="*/ 1330123 h 2716858"/>
              <a:gd name="connsiteX0" fmla="*/ 712 w 10041035"/>
              <a:gd name="connsiteY0" fmla="*/ 1330123 h 2716858"/>
              <a:gd name="connsiteX1" fmla="*/ 1006179 w 10041035"/>
              <a:gd name="connsiteY1" fmla="*/ 199606 h 2716858"/>
              <a:gd name="connsiteX2" fmla="*/ 5284995 w 10041035"/>
              <a:gd name="connsiteY2" fmla="*/ 15125 h 2716858"/>
              <a:gd name="connsiteX3" fmla="*/ 9178629 w 10041035"/>
              <a:gd name="connsiteY3" fmla="*/ 275807 h 2716858"/>
              <a:gd name="connsiteX4" fmla="*/ 10016828 w 10041035"/>
              <a:gd name="connsiteY4" fmla="*/ 1387273 h 2716858"/>
              <a:gd name="connsiteX5" fmla="*/ 9140529 w 10041035"/>
              <a:gd name="connsiteY5" fmla="*/ 2618956 h 2716858"/>
              <a:gd name="connsiteX6" fmla="*/ 5056395 w 10041035"/>
              <a:gd name="connsiteY6" fmla="*/ 2607021 h 2716858"/>
              <a:gd name="connsiteX7" fmla="*/ 1082379 w 10041035"/>
              <a:gd name="connsiteY7" fmla="*/ 2447506 h 2716858"/>
              <a:gd name="connsiteX8" fmla="*/ 712 w 10041035"/>
              <a:gd name="connsiteY8" fmla="*/ 1330123 h 2716858"/>
              <a:gd name="connsiteX0" fmla="*/ 49142 w 9670365"/>
              <a:gd name="connsiteY0" fmla="*/ 1482523 h 2716858"/>
              <a:gd name="connsiteX1" fmla="*/ 635509 w 9670365"/>
              <a:gd name="connsiteY1" fmla="*/ 199606 h 2716858"/>
              <a:gd name="connsiteX2" fmla="*/ 4914325 w 9670365"/>
              <a:gd name="connsiteY2" fmla="*/ 15125 h 2716858"/>
              <a:gd name="connsiteX3" fmla="*/ 8807959 w 9670365"/>
              <a:gd name="connsiteY3" fmla="*/ 275807 h 2716858"/>
              <a:gd name="connsiteX4" fmla="*/ 9646158 w 9670365"/>
              <a:gd name="connsiteY4" fmla="*/ 1387273 h 2716858"/>
              <a:gd name="connsiteX5" fmla="*/ 8769859 w 9670365"/>
              <a:gd name="connsiteY5" fmla="*/ 2618956 h 2716858"/>
              <a:gd name="connsiteX6" fmla="*/ 4685725 w 9670365"/>
              <a:gd name="connsiteY6" fmla="*/ 2607021 h 2716858"/>
              <a:gd name="connsiteX7" fmla="*/ 711709 w 9670365"/>
              <a:gd name="connsiteY7" fmla="*/ 2447506 h 2716858"/>
              <a:gd name="connsiteX8" fmla="*/ 49142 w 9670365"/>
              <a:gd name="connsiteY8" fmla="*/ 1482523 h 2716858"/>
              <a:gd name="connsiteX0" fmla="*/ 88744 w 9709967"/>
              <a:gd name="connsiteY0" fmla="*/ 1482523 h 2714683"/>
              <a:gd name="connsiteX1" fmla="*/ 675111 w 9709967"/>
              <a:gd name="connsiteY1" fmla="*/ 199606 h 2714683"/>
              <a:gd name="connsiteX2" fmla="*/ 4953927 w 9709967"/>
              <a:gd name="connsiteY2" fmla="*/ 15125 h 2714683"/>
              <a:gd name="connsiteX3" fmla="*/ 8847561 w 9709967"/>
              <a:gd name="connsiteY3" fmla="*/ 275807 h 2714683"/>
              <a:gd name="connsiteX4" fmla="*/ 9685760 w 9709967"/>
              <a:gd name="connsiteY4" fmla="*/ 1387273 h 2714683"/>
              <a:gd name="connsiteX5" fmla="*/ 8809461 w 9709967"/>
              <a:gd name="connsiteY5" fmla="*/ 2618956 h 2714683"/>
              <a:gd name="connsiteX6" fmla="*/ 4725327 w 9709967"/>
              <a:gd name="connsiteY6" fmla="*/ 2607021 h 2714683"/>
              <a:gd name="connsiteX7" fmla="*/ 560811 w 9709967"/>
              <a:gd name="connsiteY7" fmla="*/ 2504656 h 2714683"/>
              <a:gd name="connsiteX8" fmla="*/ 88744 w 9709967"/>
              <a:gd name="connsiteY8" fmla="*/ 1482523 h 2714683"/>
              <a:gd name="connsiteX0" fmla="*/ 7629 w 9933652"/>
              <a:gd name="connsiteY0" fmla="*/ 1349173 h 2714683"/>
              <a:gd name="connsiteX1" fmla="*/ 898796 w 9933652"/>
              <a:gd name="connsiteY1" fmla="*/ 199606 h 2714683"/>
              <a:gd name="connsiteX2" fmla="*/ 5177612 w 9933652"/>
              <a:gd name="connsiteY2" fmla="*/ 15125 h 2714683"/>
              <a:gd name="connsiteX3" fmla="*/ 9071246 w 9933652"/>
              <a:gd name="connsiteY3" fmla="*/ 275807 h 2714683"/>
              <a:gd name="connsiteX4" fmla="*/ 9909445 w 9933652"/>
              <a:gd name="connsiteY4" fmla="*/ 1387273 h 2714683"/>
              <a:gd name="connsiteX5" fmla="*/ 9033146 w 9933652"/>
              <a:gd name="connsiteY5" fmla="*/ 2618956 h 2714683"/>
              <a:gd name="connsiteX6" fmla="*/ 4949012 w 9933652"/>
              <a:gd name="connsiteY6" fmla="*/ 2607021 h 2714683"/>
              <a:gd name="connsiteX7" fmla="*/ 784496 w 9933652"/>
              <a:gd name="connsiteY7" fmla="*/ 2504656 h 2714683"/>
              <a:gd name="connsiteX8" fmla="*/ 7629 w 9933652"/>
              <a:gd name="connsiteY8" fmla="*/ 1349173 h 2714683"/>
              <a:gd name="connsiteX0" fmla="*/ 7629 w 9933652"/>
              <a:gd name="connsiteY0" fmla="*/ 1349173 h 2659403"/>
              <a:gd name="connsiteX1" fmla="*/ 898796 w 9933652"/>
              <a:gd name="connsiteY1" fmla="*/ 199606 h 2659403"/>
              <a:gd name="connsiteX2" fmla="*/ 5177612 w 9933652"/>
              <a:gd name="connsiteY2" fmla="*/ 15125 h 2659403"/>
              <a:gd name="connsiteX3" fmla="*/ 9071246 w 9933652"/>
              <a:gd name="connsiteY3" fmla="*/ 275807 h 2659403"/>
              <a:gd name="connsiteX4" fmla="*/ 9909445 w 9933652"/>
              <a:gd name="connsiteY4" fmla="*/ 1387273 h 2659403"/>
              <a:gd name="connsiteX5" fmla="*/ 9033146 w 9933652"/>
              <a:gd name="connsiteY5" fmla="*/ 2542756 h 2659403"/>
              <a:gd name="connsiteX6" fmla="*/ 4949012 w 9933652"/>
              <a:gd name="connsiteY6" fmla="*/ 2607021 h 2659403"/>
              <a:gd name="connsiteX7" fmla="*/ 784496 w 9933652"/>
              <a:gd name="connsiteY7" fmla="*/ 2504656 h 2659403"/>
              <a:gd name="connsiteX8" fmla="*/ 7629 w 9933652"/>
              <a:gd name="connsiteY8" fmla="*/ 1349173 h 2659403"/>
              <a:gd name="connsiteX0" fmla="*/ 7629 w 9933652"/>
              <a:gd name="connsiteY0" fmla="*/ 1305209 h 2615439"/>
              <a:gd name="connsiteX1" fmla="*/ 898796 w 9933652"/>
              <a:gd name="connsiteY1" fmla="*/ 155642 h 2615439"/>
              <a:gd name="connsiteX2" fmla="*/ 5158562 w 9933652"/>
              <a:gd name="connsiteY2" fmla="*/ 47361 h 2615439"/>
              <a:gd name="connsiteX3" fmla="*/ 9071246 w 9933652"/>
              <a:gd name="connsiteY3" fmla="*/ 231843 h 2615439"/>
              <a:gd name="connsiteX4" fmla="*/ 9909445 w 9933652"/>
              <a:gd name="connsiteY4" fmla="*/ 1343309 h 2615439"/>
              <a:gd name="connsiteX5" fmla="*/ 9033146 w 9933652"/>
              <a:gd name="connsiteY5" fmla="*/ 2498792 h 2615439"/>
              <a:gd name="connsiteX6" fmla="*/ 4949012 w 9933652"/>
              <a:gd name="connsiteY6" fmla="*/ 2563057 h 2615439"/>
              <a:gd name="connsiteX7" fmla="*/ 784496 w 9933652"/>
              <a:gd name="connsiteY7" fmla="*/ 2460692 h 2615439"/>
              <a:gd name="connsiteX8" fmla="*/ 7629 w 9933652"/>
              <a:gd name="connsiteY8" fmla="*/ 1305209 h 2615439"/>
              <a:gd name="connsiteX0" fmla="*/ 7629 w 9805205"/>
              <a:gd name="connsiteY0" fmla="*/ 1305209 h 2615439"/>
              <a:gd name="connsiteX1" fmla="*/ 898796 w 9805205"/>
              <a:gd name="connsiteY1" fmla="*/ 155642 h 2615439"/>
              <a:gd name="connsiteX2" fmla="*/ 5158562 w 9805205"/>
              <a:gd name="connsiteY2" fmla="*/ 47361 h 2615439"/>
              <a:gd name="connsiteX3" fmla="*/ 9071246 w 9805205"/>
              <a:gd name="connsiteY3" fmla="*/ 231843 h 2615439"/>
              <a:gd name="connsiteX4" fmla="*/ 9757045 w 9805205"/>
              <a:gd name="connsiteY4" fmla="*/ 1324259 h 2615439"/>
              <a:gd name="connsiteX5" fmla="*/ 9033146 w 9805205"/>
              <a:gd name="connsiteY5" fmla="*/ 2498792 h 2615439"/>
              <a:gd name="connsiteX6" fmla="*/ 4949012 w 9805205"/>
              <a:gd name="connsiteY6" fmla="*/ 2563057 h 2615439"/>
              <a:gd name="connsiteX7" fmla="*/ 784496 w 9805205"/>
              <a:gd name="connsiteY7" fmla="*/ 2460692 h 2615439"/>
              <a:gd name="connsiteX8" fmla="*/ 7629 w 9805205"/>
              <a:gd name="connsiteY8" fmla="*/ 1305209 h 2615439"/>
              <a:gd name="connsiteX0" fmla="*/ 7629 w 9771048"/>
              <a:gd name="connsiteY0" fmla="*/ 1300756 h 2610986"/>
              <a:gd name="connsiteX1" fmla="*/ 898796 w 9771048"/>
              <a:gd name="connsiteY1" fmla="*/ 151189 h 2610986"/>
              <a:gd name="connsiteX2" fmla="*/ 5158562 w 9771048"/>
              <a:gd name="connsiteY2" fmla="*/ 42908 h 2610986"/>
              <a:gd name="connsiteX3" fmla="*/ 8766446 w 9771048"/>
              <a:gd name="connsiteY3" fmla="*/ 151190 h 2610986"/>
              <a:gd name="connsiteX4" fmla="*/ 9757045 w 9771048"/>
              <a:gd name="connsiteY4" fmla="*/ 1319806 h 2610986"/>
              <a:gd name="connsiteX5" fmla="*/ 9033146 w 9771048"/>
              <a:gd name="connsiteY5" fmla="*/ 2494339 h 2610986"/>
              <a:gd name="connsiteX6" fmla="*/ 4949012 w 9771048"/>
              <a:gd name="connsiteY6" fmla="*/ 2558604 h 2610986"/>
              <a:gd name="connsiteX7" fmla="*/ 784496 w 9771048"/>
              <a:gd name="connsiteY7" fmla="*/ 2456239 h 2610986"/>
              <a:gd name="connsiteX8" fmla="*/ 7629 w 9771048"/>
              <a:gd name="connsiteY8" fmla="*/ 1300756 h 2610986"/>
              <a:gd name="connsiteX0" fmla="*/ 7629 w 9826091"/>
              <a:gd name="connsiteY0" fmla="*/ 1300756 h 2610986"/>
              <a:gd name="connsiteX1" fmla="*/ 898796 w 9826091"/>
              <a:gd name="connsiteY1" fmla="*/ 151189 h 2610986"/>
              <a:gd name="connsiteX2" fmla="*/ 5158562 w 9826091"/>
              <a:gd name="connsiteY2" fmla="*/ 42908 h 2610986"/>
              <a:gd name="connsiteX3" fmla="*/ 8766446 w 9826091"/>
              <a:gd name="connsiteY3" fmla="*/ 151190 h 2610986"/>
              <a:gd name="connsiteX4" fmla="*/ 9814195 w 9826091"/>
              <a:gd name="connsiteY4" fmla="*/ 1319806 h 2610986"/>
              <a:gd name="connsiteX5" fmla="*/ 9033146 w 9826091"/>
              <a:gd name="connsiteY5" fmla="*/ 2494339 h 2610986"/>
              <a:gd name="connsiteX6" fmla="*/ 4949012 w 9826091"/>
              <a:gd name="connsiteY6" fmla="*/ 2558604 h 2610986"/>
              <a:gd name="connsiteX7" fmla="*/ 784496 w 9826091"/>
              <a:gd name="connsiteY7" fmla="*/ 2456239 h 2610986"/>
              <a:gd name="connsiteX8" fmla="*/ 7629 w 9826091"/>
              <a:gd name="connsiteY8" fmla="*/ 1300756 h 2610986"/>
              <a:gd name="connsiteX0" fmla="*/ 7629 w 9814195"/>
              <a:gd name="connsiteY0" fmla="*/ 1300756 h 2610986"/>
              <a:gd name="connsiteX1" fmla="*/ 898796 w 9814195"/>
              <a:gd name="connsiteY1" fmla="*/ 151189 h 2610986"/>
              <a:gd name="connsiteX2" fmla="*/ 5158562 w 9814195"/>
              <a:gd name="connsiteY2" fmla="*/ 42908 h 2610986"/>
              <a:gd name="connsiteX3" fmla="*/ 8766446 w 9814195"/>
              <a:gd name="connsiteY3" fmla="*/ 151190 h 2610986"/>
              <a:gd name="connsiteX4" fmla="*/ 9814195 w 9814195"/>
              <a:gd name="connsiteY4" fmla="*/ 1319806 h 2610986"/>
              <a:gd name="connsiteX5" fmla="*/ 9033146 w 9814195"/>
              <a:gd name="connsiteY5" fmla="*/ 2494339 h 2610986"/>
              <a:gd name="connsiteX6" fmla="*/ 4949012 w 9814195"/>
              <a:gd name="connsiteY6" fmla="*/ 2558604 h 2610986"/>
              <a:gd name="connsiteX7" fmla="*/ 784496 w 9814195"/>
              <a:gd name="connsiteY7" fmla="*/ 2456239 h 2610986"/>
              <a:gd name="connsiteX8" fmla="*/ 7629 w 9814195"/>
              <a:gd name="connsiteY8" fmla="*/ 1300756 h 2610986"/>
              <a:gd name="connsiteX0" fmla="*/ 7629 w 9814195"/>
              <a:gd name="connsiteY0" fmla="*/ 1300756 h 2610986"/>
              <a:gd name="connsiteX1" fmla="*/ 898796 w 9814195"/>
              <a:gd name="connsiteY1" fmla="*/ 151189 h 2610986"/>
              <a:gd name="connsiteX2" fmla="*/ 5158562 w 9814195"/>
              <a:gd name="connsiteY2" fmla="*/ 42908 h 2610986"/>
              <a:gd name="connsiteX3" fmla="*/ 8766446 w 9814195"/>
              <a:gd name="connsiteY3" fmla="*/ 151190 h 2610986"/>
              <a:gd name="connsiteX4" fmla="*/ 9814195 w 9814195"/>
              <a:gd name="connsiteY4" fmla="*/ 1319806 h 2610986"/>
              <a:gd name="connsiteX5" fmla="*/ 9033146 w 9814195"/>
              <a:gd name="connsiteY5" fmla="*/ 2494339 h 2610986"/>
              <a:gd name="connsiteX6" fmla="*/ 4949012 w 9814195"/>
              <a:gd name="connsiteY6" fmla="*/ 2558604 h 2610986"/>
              <a:gd name="connsiteX7" fmla="*/ 784496 w 9814195"/>
              <a:gd name="connsiteY7" fmla="*/ 2456239 h 2610986"/>
              <a:gd name="connsiteX8" fmla="*/ 7629 w 9814195"/>
              <a:gd name="connsiteY8" fmla="*/ 1300756 h 261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4195" h="2610986">
                <a:moveTo>
                  <a:pt x="7629" y="1300756"/>
                </a:moveTo>
                <a:cubicBezTo>
                  <a:pt x="26679" y="916581"/>
                  <a:pt x="30782" y="408455"/>
                  <a:pt x="898796" y="151189"/>
                </a:cubicBezTo>
                <a:cubicBezTo>
                  <a:pt x="1766810" y="-106077"/>
                  <a:pt x="3847287" y="42908"/>
                  <a:pt x="5158562" y="42908"/>
                </a:cubicBezTo>
                <a:cubicBezTo>
                  <a:pt x="6469837" y="42908"/>
                  <a:pt x="7898432" y="-106076"/>
                  <a:pt x="8766446" y="151190"/>
                </a:cubicBezTo>
                <a:cubicBezTo>
                  <a:pt x="9634460" y="408456"/>
                  <a:pt x="9772920" y="1005481"/>
                  <a:pt x="9814195" y="1319806"/>
                </a:cubicBezTo>
                <a:cubicBezTo>
                  <a:pt x="9798320" y="1691281"/>
                  <a:pt x="9926560" y="2281523"/>
                  <a:pt x="9033146" y="2494339"/>
                </a:cubicBezTo>
                <a:cubicBezTo>
                  <a:pt x="8139732" y="2707155"/>
                  <a:pt x="6323787" y="2564954"/>
                  <a:pt x="4949012" y="2558604"/>
                </a:cubicBezTo>
                <a:cubicBezTo>
                  <a:pt x="3574237" y="2552254"/>
                  <a:pt x="1627110" y="2669055"/>
                  <a:pt x="784496" y="2456239"/>
                </a:cubicBezTo>
                <a:cubicBezTo>
                  <a:pt x="-58118" y="2243423"/>
                  <a:pt x="-11421" y="1684931"/>
                  <a:pt x="7629" y="1300756"/>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7" name="אליפסה 6"/>
          <p:cNvSpPr/>
          <p:nvPr/>
        </p:nvSpPr>
        <p:spPr>
          <a:xfrm>
            <a:off x="453753" y="3720298"/>
            <a:ext cx="9852295" cy="2603955"/>
          </a:xfrm>
          <a:custGeom>
            <a:avLst/>
            <a:gdLst>
              <a:gd name="connsiteX0" fmla="*/ 0 w 10416166"/>
              <a:gd name="connsiteY0" fmla="*/ 1543598 h 3087196"/>
              <a:gd name="connsiteX1" fmla="*/ 5208083 w 10416166"/>
              <a:gd name="connsiteY1" fmla="*/ 0 h 3087196"/>
              <a:gd name="connsiteX2" fmla="*/ 10416166 w 10416166"/>
              <a:gd name="connsiteY2" fmla="*/ 1543598 h 3087196"/>
              <a:gd name="connsiteX3" fmla="*/ 5208083 w 10416166"/>
              <a:gd name="connsiteY3" fmla="*/ 3087196 h 3087196"/>
              <a:gd name="connsiteX4" fmla="*/ 0 w 10416166"/>
              <a:gd name="connsiteY4" fmla="*/ 1543598 h 3087196"/>
              <a:gd name="connsiteX0" fmla="*/ 217 w 10416383"/>
              <a:gd name="connsiteY0" fmla="*/ 1543598 h 2820496"/>
              <a:gd name="connsiteX1" fmla="*/ 5208300 w 10416383"/>
              <a:gd name="connsiteY1" fmla="*/ 0 h 2820496"/>
              <a:gd name="connsiteX2" fmla="*/ 10416383 w 10416383"/>
              <a:gd name="connsiteY2" fmla="*/ 1543598 h 2820496"/>
              <a:gd name="connsiteX3" fmla="*/ 5055900 w 10416383"/>
              <a:gd name="connsiteY3" fmla="*/ 2820496 h 2820496"/>
              <a:gd name="connsiteX4" fmla="*/ 217 w 10416383"/>
              <a:gd name="connsiteY4" fmla="*/ 1543598 h 2820496"/>
              <a:gd name="connsiteX0" fmla="*/ 239732 w 10655898"/>
              <a:gd name="connsiteY0" fmla="*/ 1543598 h 2909202"/>
              <a:gd name="connsiteX1" fmla="*/ 5447815 w 10655898"/>
              <a:gd name="connsiteY1" fmla="*/ 0 h 2909202"/>
              <a:gd name="connsiteX2" fmla="*/ 10655898 w 10655898"/>
              <a:gd name="connsiteY2" fmla="*/ 1543598 h 2909202"/>
              <a:gd name="connsiteX3" fmla="*/ 5295415 w 10655898"/>
              <a:gd name="connsiteY3" fmla="*/ 2820496 h 2909202"/>
              <a:gd name="connsiteX4" fmla="*/ 1321399 w 10655898"/>
              <a:gd name="connsiteY4" fmla="*/ 2660981 h 2909202"/>
              <a:gd name="connsiteX5" fmla="*/ 239732 w 10655898"/>
              <a:gd name="connsiteY5" fmla="*/ 1543598 h 2909202"/>
              <a:gd name="connsiteX0" fmla="*/ 159 w 10416325"/>
              <a:gd name="connsiteY0" fmla="*/ 1641353 h 3006957"/>
              <a:gd name="connsiteX1" fmla="*/ 1043726 w 10416325"/>
              <a:gd name="connsiteY1" fmla="*/ 320336 h 3006957"/>
              <a:gd name="connsiteX2" fmla="*/ 5208242 w 10416325"/>
              <a:gd name="connsiteY2" fmla="*/ 97755 h 3006957"/>
              <a:gd name="connsiteX3" fmla="*/ 10416325 w 10416325"/>
              <a:gd name="connsiteY3" fmla="*/ 1641353 h 3006957"/>
              <a:gd name="connsiteX4" fmla="*/ 5055842 w 10416325"/>
              <a:gd name="connsiteY4" fmla="*/ 2918251 h 3006957"/>
              <a:gd name="connsiteX5" fmla="*/ 1081826 w 10416325"/>
              <a:gd name="connsiteY5" fmla="*/ 2758736 h 3006957"/>
              <a:gd name="connsiteX6" fmla="*/ 159 w 10416325"/>
              <a:gd name="connsiteY6" fmla="*/ 1641353 h 3006957"/>
              <a:gd name="connsiteX0" fmla="*/ 159 w 10626909"/>
              <a:gd name="connsiteY0" fmla="*/ 1563950 h 2929554"/>
              <a:gd name="connsiteX1" fmla="*/ 1043726 w 10626909"/>
              <a:gd name="connsiteY1" fmla="*/ 242933 h 2929554"/>
              <a:gd name="connsiteX2" fmla="*/ 5208242 w 10626909"/>
              <a:gd name="connsiteY2" fmla="*/ 20352 h 2929554"/>
              <a:gd name="connsiteX3" fmla="*/ 9178076 w 10626909"/>
              <a:gd name="connsiteY3" fmla="*/ 509634 h 2929554"/>
              <a:gd name="connsiteX4" fmla="*/ 10416325 w 10626909"/>
              <a:gd name="connsiteY4" fmla="*/ 1563950 h 2929554"/>
              <a:gd name="connsiteX5" fmla="*/ 5055842 w 10626909"/>
              <a:gd name="connsiteY5" fmla="*/ 2840848 h 2929554"/>
              <a:gd name="connsiteX6" fmla="*/ 1081826 w 10626909"/>
              <a:gd name="connsiteY6" fmla="*/ 2681333 h 2929554"/>
              <a:gd name="connsiteX7" fmla="*/ 159 w 10626909"/>
              <a:gd name="connsiteY7" fmla="*/ 1563950 h 2929554"/>
              <a:gd name="connsiteX0" fmla="*/ 159 w 10626909"/>
              <a:gd name="connsiteY0" fmla="*/ 1444110 h 2809714"/>
              <a:gd name="connsiteX1" fmla="*/ 1043726 w 10626909"/>
              <a:gd name="connsiteY1" fmla="*/ 123093 h 2809714"/>
              <a:gd name="connsiteX2" fmla="*/ 5284442 w 10626909"/>
              <a:gd name="connsiteY2" fmla="*/ 129112 h 2809714"/>
              <a:gd name="connsiteX3" fmla="*/ 9178076 w 10626909"/>
              <a:gd name="connsiteY3" fmla="*/ 389794 h 2809714"/>
              <a:gd name="connsiteX4" fmla="*/ 10416325 w 10626909"/>
              <a:gd name="connsiteY4" fmla="*/ 1444110 h 2809714"/>
              <a:gd name="connsiteX5" fmla="*/ 5055842 w 10626909"/>
              <a:gd name="connsiteY5" fmla="*/ 2721008 h 2809714"/>
              <a:gd name="connsiteX6" fmla="*/ 1081826 w 10626909"/>
              <a:gd name="connsiteY6" fmla="*/ 2561493 h 2809714"/>
              <a:gd name="connsiteX7" fmla="*/ 159 w 10626909"/>
              <a:gd name="connsiteY7" fmla="*/ 1444110 h 2809714"/>
              <a:gd name="connsiteX0" fmla="*/ 712 w 10627462"/>
              <a:gd name="connsiteY0" fmla="*/ 1330123 h 2695727"/>
              <a:gd name="connsiteX1" fmla="*/ 1006179 w 10627462"/>
              <a:gd name="connsiteY1" fmla="*/ 199606 h 2695727"/>
              <a:gd name="connsiteX2" fmla="*/ 5284995 w 10627462"/>
              <a:gd name="connsiteY2" fmla="*/ 15125 h 2695727"/>
              <a:gd name="connsiteX3" fmla="*/ 9178629 w 10627462"/>
              <a:gd name="connsiteY3" fmla="*/ 275807 h 2695727"/>
              <a:gd name="connsiteX4" fmla="*/ 10416878 w 10627462"/>
              <a:gd name="connsiteY4" fmla="*/ 1330123 h 2695727"/>
              <a:gd name="connsiteX5" fmla="*/ 5056395 w 10627462"/>
              <a:gd name="connsiteY5" fmla="*/ 2607021 h 2695727"/>
              <a:gd name="connsiteX6" fmla="*/ 1082379 w 10627462"/>
              <a:gd name="connsiteY6" fmla="*/ 2447506 h 2695727"/>
              <a:gd name="connsiteX7" fmla="*/ 712 w 10627462"/>
              <a:gd name="connsiteY7" fmla="*/ 1330123 h 2695727"/>
              <a:gd name="connsiteX0" fmla="*/ 712 w 10424657"/>
              <a:gd name="connsiteY0" fmla="*/ 1330123 h 2716858"/>
              <a:gd name="connsiteX1" fmla="*/ 1006179 w 10424657"/>
              <a:gd name="connsiteY1" fmla="*/ 199606 h 2716858"/>
              <a:gd name="connsiteX2" fmla="*/ 5284995 w 10424657"/>
              <a:gd name="connsiteY2" fmla="*/ 15125 h 2716858"/>
              <a:gd name="connsiteX3" fmla="*/ 9178629 w 10424657"/>
              <a:gd name="connsiteY3" fmla="*/ 275807 h 2716858"/>
              <a:gd name="connsiteX4" fmla="*/ 10416878 w 10424657"/>
              <a:gd name="connsiteY4" fmla="*/ 1330123 h 2716858"/>
              <a:gd name="connsiteX5" fmla="*/ 9140529 w 10424657"/>
              <a:gd name="connsiteY5" fmla="*/ 2618956 h 2716858"/>
              <a:gd name="connsiteX6" fmla="*/ 5056395 w 10424657"/>
              <a:gd name="connsiteY6" fmla="*/ 2607021 h 2716858"/>
              <a:gd name="connsiteX7" fmla="*/ 1082379 w 10424657"/>
              <a:gd name="connsiteY7" fmla="*/ 2447506 h 2716858"/>
              <a:gd name="connsiteX8" fmla="*/ 712 w 10424657"/>
              <a:gd name="connsiteY8" fmla="*/ 1330123 h 2716858"/>
              <a:gd name="connsiteX0" fmla="*/ 712 w 10041035"/>
              <a:gd name="connsiteY0" fmla="*/ 1330123 h 2716858"/>
              <a:gd name="connsiteX1" fmla="*/ 1006179 w 10041035"/>
              <a:gd name="connsiteY1" fmla="*/ 199606 h 2716858"/>
              <a:gd name="connsiteX2" fmla="*/ 5284995 w 10041035"/>
              <a:gd name="connsiteY2" fmla="*/ 15125 h 2716858"/>
              <a:gd name="connsiteX3" fmla="*/ 9178629 w 10041035"/>
              <a:gd name="connsiteY3" fmla="*/ 275807 h 2716858"/>
              <a:gd name="connsiteX4" fmla="*/ 10016828 w 10041035"/>
              <a:gd name="connsiteY4" fmla="*/ 1387273 h 2716858"/>
              <a:gd name="connsiteX5" fmla="*/ 9140529 w 10041035"/>
              <a:gd name="connsiteY5" fmla="*/ 2618956 h 2716858"/>
              <a:gd name="connsiteX6" fmla="*/ 5056395 w 10041035"/>
              <a:gd name="connsiteY6" fmla="*/ 2607021 h 2716858"/>
              <a:gd name="connsiteX7" fmla="*/ 1082379 w 10041035"/>
              <a:gd name="connsiteY7" fmla="*/ 2447506 h 2716858"/>
              <a:gd name="connsiteX8" fmla="*/ 712 w 10041035"/>
              <a:gd name="connsiteY8" fmla="*/ 1330123 h 2716858"/>
              <a:gd name="connsiteX0" fmla="*/ 49142 w 9670365"/>
              <a:gd name="connsiteY0" fmla="*/ 1482523 h 2716858"/>
              <a:gd name="connsiteX1" fmla="*/ 635509 w 9670365"/>
              <a:gd name="connsiteY1" fmla="*/ 199606 h 2716858"/>
              <a:gd name="connsiteX2" fmla="*/ 4914325 w 9670365"/>
              <a:gd name="connsiteY2" fmla="*/ 15125 h 2716858"/>
              <a:gd name="connsiteX3" fmla="*/ 8807959 w 9670365"/>
              <a:gd name="connsiteY3" fmla="*/ 275807 h 2716858"/>
              <a:gd name="connsiteX4" fmla="*/ 9646158 w 9670365"/>
              <a:gd name="connsiteY4" fmla="*/ 1387273 h 2716858"/>
              <a:gd name="connsiteX5" fmla="*/ 8769859 w 9670365"/>
              <a:gd name="connsiteY5" fmla="*/ 2618956 h 2716858"/>
              <a:gd name="connsiteX6" fmla="*/ 4685725 w 9670365"/>
              <a:gd name="connsiteY6" fmla="*/ 2607021 h 2716858"/>
              <a:gd name="connsiteX7" fmla="*/ 711709 w 9670365"/>
              <a:gd name="connsiteY7" fmla="*/ 2447506 h 2716858"/>
              <a:gd name="connsiteX8" fmla="*/ 49142 w 9670365"/>
              <a:gd name="connsiteY8" fmla="*/ 1482523 h 2716858"/>
              <a:gd name="connsiteX0" fmla="*/ 88744 w 9709967"/>
              <a:gd name="connsiteY0" fmla="*/ 1482523 h 2714683"/>
              <a:gd name="connsiteX1" fmla="*/ 675111 w 9709967"/>
              <a:gd name="connsiteY1" fmla="*/ 199606 h 2714683"/>
              <a:gd name="connsiteX2" fmla="*/ 4953927 w 9709967"/>
              <a:gd name="connsiteY2" fmla="*/ 15125 h 2714683"/>
              <a:gd name="connsiteX3" fmla="*/ 8847561 w 9709967"/>
              <a:gd name="connsiteY3" fmla="*/ 275807 h 2714683"/>
              <a:gd name="connsiteX4" fmla="*/ 9685760 w 9709967"/>
              <a:gd name="connsiteY4" fmla="*/ 1387273 h 2714683"/>
              <a:gd name="connsiteX5" fmla="*/ 8809461 w 9709967"/>
              <a:gd name="connsiteY5" fmla="*/ 2618956 h 2714683"/>
              <a:gd name="connsiteX6" fmla="*/ 4725327 w 9709967"/>
              <a:gd name="connsiteY6" fmla="*/ 2607021 h 2714683"/>
              <a:gd name="connsiteX7" fmla="*/ 560811 w 9709967"/>
              <a:gd name="connsiteY7" fmla="*/ 2504656 h 2714683"/>
              <a:gd name="connsiteX8" fmla="*/ 88744 w 9709967"/>
              <a:gd name="connsiteY8" fmla="*/ 1482523 h 2714683"/>
              <a:gd name="connsiteX0" fmla="*/ 7629 w 9933652"/>
              <a:gd name="connsiteY0" fmla="*/ 1349173 h 2714683"/>
              <a:gd name="connsiteX1" fmla="*/ 898796 w 9933652"/>
              <a:gd name="connsiteY1" fmla="*/ 199606 h 2714683"/>
              <a:gd name="connsiteX2" fmla="*/ 5177612 w 9933652"/>
              <a:gd name="connsiteY2" fmla="*/ 15125 h 2714683"/>
              <a:gd name="connsiteX3" fmla="*/ 9071246 w 9933652"/>
              <a:gd name="connsiteY3" fmla="*/ 275807 h 2714683"/>
              <a:gd name="connsiteX4" fmla="*/ 9909445 w 9933652"/>
              <a:gd name="connsiteY4" fmla="*/ 1387273 h 2714683"/>
              <a:gd name="connsiteX5" fmla="*/ 9033146 w 9933652"/>
              <a:gd name="connsiteY5" fmla="*/ 2618956 h 2714683"/>
              <a:gd name="connsiteX6" fmla="*/ 4949012 w 9933652"/>
              <a:gd name="connsiteY6" fmla="*/ 2607021 h 2714683"/>
              <a:gd name="connsiteX7" fmla="*/ 784496 w 9933652"/>
              <a:gd name="connsiteY7" fmla="*/ 2504656 h 2714683"/>
              <a:gd name="connsiteX8" fmla="*/ 7629 w 9933652"/>
              <a:gd name="connsiteY8" fmla="*/ 1349173 h 2714683"/>
              <a:gd name="connsiteX0" fmla="*/ 7629 w 9933652"/>
              <a:gd name="connsiteY0" fmla="*/ 1349173 h 2659403"/>
              <a:gd name="connsiteX1" fmla="*/ 898796 w 9933652"/>
              <a:gd name="connsiteY1" fmla="*/ 199606 h 2659403"/>
              <a:gd name="connsiteX2" fmla="*/ 5177612 w 9933652"/>
              <a:gd name="connsiteY2" fmla="*/ 15125 h 2659403"/>
              <a:gd name="connsiteX3" fmla="*/ 9071246 w 9933652"/>
              <a:gd name="connsiteY3" fmla="*/ 275807 h 2659403"/>
              <a:gd name="connsiteX4" fmla="*/ 9909445 w 9933652"/>
              <a:gd name="connsiteY4" fmla="*/ 1387273 h 2659403"/>
              <a:gd name="connsiteX5" fmla="*/ 9033146 w 9933652"/>
              <a:gd name="connsiteY5" fmla="*/ 2542756 h 2659403"/>
              <a:gd name="connsiteX6" fmla="*/ 4949012 w 9933652"/>
              <a:gd name="connsiteY6" fmla="*/ 2607021 h 2659403"/>
              <a:gd name="connsiteX7" fmla="*/ 784496 w 9933652"/>
              <a:gd name="connsiteY7" fmla="*/ 2504656 h 2659403"/>
              <a:gd name="connsiteX8" fmla="*/ 7629 w 9933652"/>
              <a:gd name="connsiteY8" fmla="*/ 1349173 h 2659403"/>
              <a:gd name="connsiteX0" fmla="*/ 7629 w 9933652"/>
              <a:gd name="connsiteY0" fmla="*/ 1296830 h 2607060"/>
              <a:gd name="connsiteX1" fmla="*/ 898796 w 9933652"/>
              <a:gd name="connsiteY1" fmla="*/ 147263 h 2607060"/>
              <a:gd name="connsiteX2" fmla="*/ 5177612 w 9933652"/>
              <a:gd name="connsiteY2" fmla="*/ 58032 h 2607060"/>
              <a:gd name="connsiteX3" fmla="*/ 9071246 w 9933652"/>
              <a:gd name="connsiteY3" fmla="*/ 223464 h 2607060"/>
              <a:gd name="connsiteX4" fmla="*/ 9909445 w 9933652"/>
              <a:gd name="connsiteY4" fmla="*/ 1334930 h 2607060"/>
              <a:gd name="connsiteX5" fmla="*/ 9033146 w 9933652"/>
              <a:gd name="connsiteY5" fmla="*/ 2490413 h 2607060"/>
              <a:gd name="connsiteX6" fmla="*/ 4949012 w 9933652"/>
              <a:gd name="connsiteY6" fmla="*/ 2554678 h 2607060"/>
              <a:gd name="connsiteX7" fmla="*/ 784496 w 9933652"/>
              <a:gd name="connsiteY7" fmla="*/ 2452313 h 2607060"/>
              <a:gd name="connsiteX8" fmla="*/ 7629 w 9933652"/>
              <a:gd name="connsiteY8" fmla="*/ 1296830 h 2607060"/>
              <a:gd name="connsiteX0" fmla="*/ 7629 w 9835464"/>
              <a:gd name="connsiteY0" fmla="*/ 1296830 h 2607060"/>
              <a:gd name="connsiteX1" fmla="*/ 898796 w 9835464"/>
              <a:gd name="connsiteY1" fmla="*/ 147263 h 2607060"/>
              <a:gd name="connsiteX2" fmla="*/ 5177612 w 9835464"/>
              <a:gd name="connsiteY2" fmla="*/ 58032 h 2607060"/>
              <a:gd name="connsiteX3" fmla="*/ 9071246 w 9835464"/>
              <a:gd name="connsiteY3" fmla="*/ 223464 h 2607060"/>
              <a:gd name="connsiteX4" fmla="*/ 9795145 w 9835464"/>
              <a:gd name="connsiteY4" fmla="*/ 1334930 h 2607060"/>
              <a:gd name="connsiteX5" fmla="*/ 9033146 w 9835464"/>
              <a:gd name="connsiteY5" fmla="*/ 2490413 h 2607060"/>
              <a:gd name="connsiteX6" fmla="*/ 4949012 w 9835464"/>
              <a:gd name="connsiteY6" fmla="*/ 2554678 h 2607060"/>
              <a:gd name="connsiteX7" fmla="*/ 784496 w 9835464"/>
              <a:gd name="connsiteY7" fmla="*/ 2452313 h 2607060"/>
              <a:gd name="connsiteX8" fmla="*/ 7629 w 9835464"/>
              <a:gd name="connsiteY8" fmla="*/ 1296830 h 2607060"/>
              <a:gd name="connsiteX0" fmla="*/ 7629 w 9813160"/>
              <a:gd name="connsiteY0" fmla="*/ 1293725 h 2603955"/>
              <a:gd name="connsiteX1" fmla="*/ 898796 w 9813160"/>
              <a:gd name="connsiteY1" fmla="*/ 144158 h 2603955"/>
              <a:gd name="connsiteX2" fmla="*/ 5177612 w 9813160"/>
              <a:gd name="connsiteY2" fmla="*/ 54927 h 2603955"/>
              <a:gd name="connsiteX3" fmla="*/ 8880746 w 9813160"/>
              <a:gd name="connsiteY3" fmla="*/ 163209 h 2603955"/>
              <a:gd name="connsiteX4" fmla="*/ 9795145 w 9813160"/>
              <a:gd name="connsiteY4" fmla="*/ 1331825 h 2603955"/>
              <a:gd name="connsiteX5" fmla="*/ 9033146 w 9813160"/>
              <a:gd name="connsiteY5" fmla="*/ 2487308 h 2603955"/>
              <a:gd name="connsiteX6" fmla="*/ 4949012 w 9813160"/>
              <a:gd name="connsiteY6" fmla="*/ 2551573 h 2603955"/>
              <a:gd name="connsiteX7" fmla="*/ 784496 w 9813160"/>
              <a:gd name="connsiteY7" fmla="*/ 2449208 h 2603955"/>
              <a:gd name="connsiteX8" fmla="*/ 7629 w 9813160"/>
              <a:gd name="connsiteY8" fmla="*/ 1293725 h 2603955"/>
              <a:gd name="connsiteX0" fmla="*/ 7629 w 9867151"/>
              <a:gd name="connsiteY0" fmla="*/ 1293725 h 2603955"/>
              <a:gd name="connsiteX1" fmla="*/ 898796 w 9867151"/>
              <a:gd name="connsiteY1" fmla="*/ 144158 h 2603955"/>
              <a:gd name="connsiteX2" fmla="*/ 5177612 w 9867151"/>
              <a:gd name="connsiteY2" fmla="*/ 54927 h 2603955"/>
              <a:gd name="connsiteX3" fmla="*/ 8880746 w 9867151"/>
              <a:gd name="connsiteY3" fmla="*/ 163209 h 2603955"/>
              <a:gd name="connsiteX4" fmla="*/ 9852295 w 9867151"/>
              <a:gd name="connsiteY4" fmla="*/ 1331825 h 2603955"/>
              <a:gd name="connsiteX5" fmla="*/ 9033146 w 9867151"/>
              <a:gd name="connsiteY5" fmla="*/ 2487308 h 2603955"/>
              <a:gd name="connsiteX6" fmla="*/ 4949012 w 9867151"/>
              <a:gd name="connsiteY6" fmla="*/ 2551573 h 2603955"/>
              <a:gd name="connsiteX7" fmla="*/ 784496 w 9867151"/>
              <a:gd name="connsiteY7" fmla="*/ 2449208 h 2603955"/>
              <a:gd name="connsiteX8" fmla="*/ 7629 w 9867151"/>
              <a:gd name="connsiteY8" fmla="*/ 1293725 h 2603955"/>
              <a:gd name="connsiteX0" fmla="*/ 7629 w 9852295"/>
              <a:gd name="connsiteY0" fmla="*/ 1293725 h 2603955"/>
              <a:gd name="connsiteX1" fmla="*/ 898796 w 9852295"/>
              <a:gd name="connsiteY1" fmla="*/ 144158 h 2603955"/>
              <a:gd name="connsiteX2" fmla="*/ 5177612 w 9852295"/>
              <a:gd name="connsiteY2" fmla="*/ 54927 h 2603955"/>
              <a:gd name="connsiteX3" fmla="*/ 8880746 w 9852295"/>
              <a:gd name="connsiteY3" fmla="*/ 163209 h 2603955"/>
              <a:gd name="connsiteX4" fmla="*/ 9852295 w 9852295"/>
              <a:gd name="connsiteY4" fmla="*/ 1331825 h 2603955"/>
              <a:gd name="connsiteX5" fmla="*/ 9033146 w 9852295"/>
              <a:gd name="connsiteY5" fmla="*/ 2487308 h 2603955"/>
              <a:gd name="connsiteX6" fmla="*/ 4949012 w 9852295"/>
              <a:gd name="connsiteY6" fmla="*/ 2551573 h 2603955"/>
              <a:gd name="connsiteX7" fmla="*/ 784496 w 9852295"/>
              <a:gd name="connsiteY7" fmla="*/ 2449208 h 2603955"/>
              <a:gd name="connsiteX8" fmla="*/ 7629 w 9852295"/>
              <a:gd name="connsiteY8" fmla="*/ 1293725 h 260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2295" h="2603955">
                <a:moveTo>
                  <a:pt x="7629" y="1293725"/>
                </a:moveTo>
                <a:cubicBezTo>
                  <a:pt x="26679" y="909550"/>
                  <a:pt x="30782" y="401424"/>
                  <a:pt x="898796" y="144158"/>
                </a:cubicBezTo>
                <a:cubicBezTo>
                  <a:pt x="1766810" y="-113108"/>
                  <a:pt x="3847287" y="51752"/>
                  <a:pt x="5177612" y="54927"/>
                </a:cubicBezTo>
                <a:cubicBezTo>
                  <a:pt x="6507937" y="58102"/>
                  <a:pt x="8012732" y="-94057"/>
                  <a:pt x="8880746" y="163209"/>
                </a:cubicBezTo>
                <a:cubicBezTo>
                  <a:pt x="9748760" y="420475"/>
                  <a:pt x="9830070" y="922250"/>
                  <a:pt x="9852295" y="1331825"/>
                </a:cubicBezTo>
                <a:cubicBezTo>
                  <a:pt x="9779270" y="1589000"/>
                  <a:pt x="9926560" y="2274492"/>
                  <a:pt x="9033146" y="2487308"/>
                </a:cubicBezTo>
                <a:cubicBezTo>
                  <a:pt x="8139732" y="2700124"/>
                  <a:pt x="6323787" y="2557923"/>
                  <a:pt x="4949012" y="2551573"/>
                </a:cubicBezTo>
                <a:cubicBezTo>
                  <a:pt x="3574237" y="2545223"/>
                  <a:pt x="1627110" y="2662024"/>
                  <a:pt x="784496" y="2449208"/>
                </a:cubicBezTo>
                <a:cubicBezTo>
                  <a:pt x="-58118" y="2236392"/>
                  <a:pt x="-11421" y="1677900"/>
                  <a:pt x="7629" y="1293725"/>
                </a:cubicBez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8" name="אליפסה 6"/>
          <p:cNvSpPr/>
          <p:nvPr/>
        </p:nvSpPr>
        <p:spPr>
          <a:xfrm rot="5400000">
            <a:off x="113548" y="1601234"/>
            <a:ext cx="5770824" cy="4162435"/>
          </a:xfrm>
          <a:custGeom>
            <a:avLst/>
            <a:gdLst>
              <a:gd name="connsiteX0" fmla="*/ 0 w 10416166"/>
              <a:gd name="connsiteY0" fmla="*/ 1543598 h 3087196"/>
              <a:gd name="connsiteX1" fmla="*/ 5208083 w 10416166"/>
              <a:gd name="connsiteY1" fmla="*/ 0 h 3087196"/>
              <a:gd name="connsiteX2" fmla="*/ 10416166 w 10416166"/>
              <a:gd name="connsiteY2" fmla="*/ 1543598 h 3087196"/>
              <a:gd name="connsiteX3" fmla="*/ 5208083 w 10416166"/>
              <a:gd name="connsiteY3" fmla="*/ 3087196 h 3087196"/>
              <a:gd name="connsiteX4" fmla="*/ 0 w 10416166"/>
              <a:gd name="connsiteY4" fmla="*/ 1543598 h 3087196"/>
              <a:gd name="connsiteX0" fmla="*/ 217 w 10416383"/>
              <a:gd name="connsiteY0" fmla="*/ 1543598 h 2820496"/>
              <a:gd name="connsiteX1" fmla="*/ 5208300 w 10416383"/>
              <a:gd name="connsiteY1" fmla="*/ 0 h 2820496"/>
              <a:gd name="connsiteX2" fmla="*/ 10416383 w 10416383"/>
              <a:gd name="connsiteY2" fmla="*/ 1543598 h 2820496"/>
              <a:gd name="connsiteX3" fmla="*/ 5055900 w 10416383"/>
              <a:gd name="connsiteY3" fmla="*/ 2820496 h 2820496"/>
              <a:gd name="connsiteX4" fmla="*/ 217 w 10416383"/>
              <a:gd name="connsiteY4" fmla="*/ 1543598 h 2820496"/>
              <a:gd name="connsiteX0" fmla="*/ 239732 w 10655898"/>
              <a:gd name="connsiteY0" fmla="*/ 1543598 h 2909202"/>
              <a:gd name="connsiteX1" fmla="*/ 5447815 w 10655898"/>
              <a:gd name="connsiteY1" fmla="*/ 0 h 2909202"/>
              <a:gd name="connsiteX2" fmla="*/ 10655898 w 10655898"/>
              <a:gd name="connsiteY2" fmla="*/ 1543598 h 2909202"/>
              <a:gd name="connsiteX3" fmla="*/ 5295415 w 10655898"/>
              <a:gd name="connsiteY3" fmla="*/ 2820496 h 2909202"/>
              <a:gd name="connsiteX4" fmla="*/ 1321399 w 10655898"/>
              <a:gd name="connsiteY4" fmla="*/ 2660981 h 2909202"/>
              <a:gd name="connsiteX5" fmla="*/ 239732 w 10655898"/>
              <a:gd name="connsiteY5" fmla="*/ 1543598 h 2909202"/>
              <a:gd name="connsiteX0" fmla="*/ 159 w 10416325"/>
              <a:gd name="connsiteY0" fmla="*/ 1641353 h 3006957"/>
              <a:gd name="connsiteX1" fmla="*/ 1043726 w 10416325"/>
              <a:gd name="connsiteY1" fmla="*/ 320336 h 3006957"/>
              <a:gd name="connsiteX2" fmla="*/ 5208242 w 10416325"/>
              <a:gd name="connsiteY2" fmla="*/ 97755 h 3006957"/>
              <a:gd name="connsiteX3" fmla="*/ 10416325 w 10416325"/>
              <a:gd name="connsiteY3" fmla="*/ 1641353 h 3006957"/>
              <a:gd name="connsiteX4" fmla="*/ 5055842 w 10416325"/>
              <a:gd name="connsiteY4" fmla="*/ 2918251 h 3006957"/>
              <a:gd name="connsiteX5" fmla="*/ 1081826 w 10416325"/>
              <a:gd name="connsiteY5" fmla="*/ 2758736 h 3006957"/>
              <a:gd name="connsiteX6" fmla="*/ 159 w 10416325"/>
              <a:gd name="connsiteY6" fmla="*/ 1641353 h 3006957"/>
              <a:gd name="connsiteX0" fmla="*/ 159 w 10626909"/>
              <a:gd name="connsiteY0" fmla="*/ 1563950 h 2929554"/>
              <a:gd name="connsiteX1" fmla="*/ 1043726 w 10626909"/>
              <a:gd name="connsiteY1" fmla="*/ 242933 h 2929554"/>
              <a:gd name="connsiteX2" fmla="*/ 5208242 w 10626909"/>
              <a:gd name="connsiteY2" fmla="*/ 20352 h 2929554"/>
              <a:gd name="connsiteX3" fmla="*/ 9178076 w 10626909"/>
              <a:gd name="connsiteY3" fmla="*/ 509634 h 2929554"/>
              <a:gd name="connsiteX4" fmla="*/ 10416325 w 10626909"/>
              <a:gd name="connsiteY4" fmla="*/ 1563950 h 2929554"/>
              <a:gd name="connsiteX5" fmla="*/ 5055842 w 10626909"/>
              <a:gd name="connsiteY5" fmla="*/ 2840848 h 2929554"/>
              <a:gd name="connsiteX6" fmla="*/ 1081826 w 10626909"/>
              <a:gd name="connsiteY6" fmla="*/ 2681333 h 2929554"/>
              <a:gd name="connsiteX7" fmla="*/ 159 w 10626909"/>
              <a:gd name="connsiteY7" fmla="*/ 1563950 h 2929554"/>
              <a:gd name="connsiteX0" fmla="*/ 159 w 10626909"/>
              <a:gd name="connsiteY0" fmla="*/ 1444110 h 2809714"/>
              <a:gd name="connsiteX1" fmla="*/ 1043726 w 10626909"/>
              <a:gd name="connsiteY1" fmla="*/ 123093 h 2809714"/>
              <a:gd name="connsiteX2" fmla="*/ 5284442 w 10626909"/>
              <a:gd name="connsiteY2" fmla="*/ 129112 h 2809714"/>
              <a:gd name="connsiteX3" fmla="*/ 9178076 w 10626909"/>
              <a:gd name="connsiteY3" fmla="*/ 389794 h 2809714"/>
              <a:gd name="connsiteX4" fmla="*/ 10416325 w 10626909"/>
              <a:gd name="connsiteY4" fmla="*/ 1444110 h 2809714"/>
              <a:gd name="connsiteX5" fmla="*/ 5055842 w 10626909"/>
              <a:gd name="connsiteY5" fmla="*/ 2721008 h 2809714"/>
              <a:gd name="connsiteX6" fmla="*/ 1081826 w 10626909"/>
              <a:gd name="connsiteY6" fmla="*/ 2561493 h 2809714"/>
              <a:gd name="connsiteX7" fmla="*/ 159 w 10626909"/>
              <a:gd name="connsiteY7" fmla="*/ 1444110 h 2809714"/>
              <a:gd name="connsiteX0" fmla="*/ 712 w 10627462"/>
              <a:gd name="connsiteY0" fmla="*/ 1330123 h 2695727"/>
              <a:gd name="connsiteX1" fmla="*/ 1006179 w 10627462"/>
              <a:gd name="connsiteY1" fmla="*/ 199606 h 2695727"/>
              <a:gd name="connsiteX2" fmla="*/ 5284995 w 10627462"/>
              <a:gd name="connsiteY2" fmla="*/ 15125 h 2695727"/>
              <a:gd name="connsiteX3" fmla="*/ 9178629 w 10627462"/>
              <a:gd name="connsiteY3" fmla="*/ 275807 h 2695727"/>
              <a:gd name="connsiteX4" fmla="*/ 10416878 w 10627462"/>
              <a:gd name="connsiteY4" fmla="*/ 1330123 h 2695727"/>
              <a:gd name="connsiteX5" fmla="*/ 5056395 w 10627462"/>
              <a:gd name="connsiteY5" fmla="*/ 2607021 h 2695727"/>
              <a:gd name="connsiteX6" fmla="*/ 1082379 w 10627462"/>
              <a:gd name="connsiteY6" fmla="*/ 2447506 h 2695727"/>
              <a:gd name="connsiteX7" fmla="*/ 712 w 10627462"/>
              <a:gd name="connsiteY7" fmla="*/ 1330123 h 2695727"/>
              <a:gd name="connsiteX0" fmla="*/ 712 w 10424657"/>
              <a:gd name="connsiteY0" fmla="*/ 1330123 h 2716858"/>
              <a:gd name="connsiteX1" fmla="*/ 1006179 w 10424657"/>
              <a:gd name="connsiteY1" fmla="*/ 199606 h 2716858"/>
              <a:gd name="connsiteX2" fmla="*/ 5284995 w 10424657"/>
              <a:gd name="connsiteY2" fmla="*/ 15125 h 2716858"/>
              <a:gd name="connsiteX3" fmla="*/ 9178629 w 10424657"/>
              <a:gd name="connsiteY3" fmla="*/ 275807 h 2716858"/>
              <a:gd name="connsiteX4" fmla="*/ 10416878 w 10424657"/>
              <a:gd name="connsiteY4" fmla="*/ 1330123 h 2716858"/>
              <a:gd name="connsiteX5" fmla="*/ 9140529 w 10424657"/>
              <a:gd name="connsiteY5" fmla="*/ 2618956 h 2716858"/>
              <a:gd name="connsiteX6" fmla="*/ 5056395 w 10424657"/>
              <a:gd name="connsiteY6" fmla="*/ 2607021 h 2716858"/>
              <a:gd name="connsiteX7" fmla="*/ 1082379 w 10424657"/>
              <a:gd name="connsiteY7" fmla="*/ 2447506 h 2716858"/>
              <a:gd name="connsiteX8" fmla="*/ 712 w 10424657"/>
              <a:gd name="connsiteY8" fmla="*/ 1330123 h 2716858"/>
              <a:gd name="connsiteX0" fmla="*/ 712 w 10041035"/>
              <a:gd name="connsiteY0" fmla="*/ 1330123 h 2716858"/>
              <a:gd name="connsiteX1" fmla="*/ 1006179 w 10041035"/>
              <a:gd name="connsiteY1" fmla="*/ 199606 h 2716858"/>
              <a:gd name="connsiteX2" fmla="*/ 5284995 w 10041035"/>
              <a:gd name="connsiteY2" fmla="*/ 15125 h 2716858"/>
              <a:gd name="connsiteX3" fmla="*/ 9178629 w 10041035"/>
              <a:gd name="connsiteY3" fmla="*/ 275807 h 2716858"/>
              <a:gd name="connsiteX4" fmla="*/ 10016828 w 10041035"/>
              <a:gd name="connsiteY4" fmla="*/ 1387273 h 2716858"/>
              <a:gd name="connsiteX5" fmla="*/ 9140529 w 10041035"/>
              <a:gd name="connsiteY5" fmla="*/ 2618956 h 2716858"/>
              <a:gd name="connsiteX6" fmla="*/ 5056395 w 10041035"/>
              <a:gd name="connsiteY6" fmla="*/ 2607021 h 2716858"/>
              <a:gd name="connsiteX7" fmla="*/ 1082379 w 10041035"/>
              <a:gd name="connsiteY7" fmla="*/ 2447506 h 2716858"/>
              <a:gd name="connsiteX8" fmla="*/ 712 w 10041035"/>
              <a:gd name="connsiteY8" fmla="*/ 1330123 h 2716858"/>
              <a:gd name="connsiteX0" fmla="*/ 49142 w 9670365"/>
              <a:gd name="connsiteY0" fmla="*/ 1482523 h 2716858"/>
              <a:gd name="connsiteX1" fmla="*/ 635509 w 9670365"/>
              <a:gd name="connsiteY1" fmla="*/ 199606 h 2716858"/>
              <a:gd name="connsiteX2" fmla="*/ 4914325 w 9670365"/>
              <a:gd name="connsiteY2" fmla="*/ 15125 h 2716858"/>
              <a:gd name="connsiteX3" fmla="*/ 8807959 w 9670365"/>
              <a:gd name="connsiteY3" fmla="*/ 275807 h 2716858"/>
              <a:gd name="connsiteX4" fmla="*/ 9646158 w 9670365"/>
              <a:gd name="connsiteY4" fmla="*/ 1387273 h 2716858"/>
              <a:gd name="connsiteX5" fmla="*/ 8769859 w 9670365"/>
              <a:gd name="connsiteY5" fmla="*/ 2618956 h 2716858"/>
              <a:gd name="connsiteX6" fmla="*/ 4685725 w 9670365"/>
              <a:gd name="connsiteY6" fmla="*/ 2607021 h 2716858"/>
              <a:gd name="connsiteX7" fmla="*/ 711709 w 9670365"/>
              <a:gd name="connsiteY7" fmla="*/ 2447506 h 2716858"/>
              <a:gd name="connsiteX8" fmla="*/ 49142 w 9670365"/>
              <a:gd name="connsiteY8" fmla="*/ 1482523 h 2716858"/>
              <a:gd name="connsiteX0" fmla="*/ 88744 w 9709967"/>
              <a:gd name="connsiteY0" fmla="*/ 1482523 h 2714683"/>
              <a:gd name="connsiteX1" fmla="*/ 675111 w 9709967"/>
              <a:gd name="connsiteY1" fmla="*/ 199606 h 2714683"/>
              <a:gd name="connsiteX2" fmla="*/ 4953927 w 9709967"/>
              <a:gd name="connsiteY2" fmla="*/ 15125 h 2714683"/>
              <a:gd name="connsiteX3" fmla="*/ 8847561 w 9709967"/>
              <a:gd name="connsiteY3" fmla="*/ 275807 h 2714683"/>
              <a:gd name="connsiteX4" fmla="*/ 9685760 w 9709967"/>
              <a:gd name="connsiteY4" fmla="*/ 1387273 h 2714683"/>
              <a:gd name="connsiteX5" fmla="*/ 8809461 w 9709967"/>
              <a:gd name="connsiteY5" fmla="*/ 2618956 h 2714683"/>
              <a:gd name="connsiteX6" fmla="*/ 4725327 w 9709967"/>
              <a:gd name="connsiteY6" fmla="*/ 2607021 h 2714683"/>
              <a:gd name="connsiteX7" fmla="*/ 560811 w 9709967"/>
              <a:gd name="connsiteY7" fmla="*/ 2504656 h 2714683"/>
              <a:gd name="connsiteX8" fmla="*/ 88744 w 9709967"/>
              <a:gd name="connsiteY8" fmla="*/ 1482523 h 2714683"/>
              <a:gd name="connsiteX0" fmla="*/ 7629 w 9933652"/>
              <a:gd name="connsiteY0" fmla="*/ 1349173 h 2714683"/>
              <a:gd name="connsiteX1" fmla="*/ 898796 w 9933652"/>
              <a:gd name="connsiteY1" fmla="*/ 199606 h 2714683"/>
              <a:gd name="connsiteX2" fmla="*/ 5177612 w 9933652"/>
              <a:gd name="connsiteY2" fmla="*/ 15125 h 2714683"/>
              <a:gd name="connsiteX3" fmla="*/ 9071246 w 9933652"/>
              <a:gd name="connsiteY3" fmla="*/ 275807 h 2714683"/>
              <a:gd name="connsiteX4" fmla="*/ 9909445 w 9933652"/>
              <a:gd name="connsiteY4" fmla="*/ 1387273 h 2714683"/>
              <a:gd name="connsiteX5" fmla="*/ 9033146 w 9933652"/>
              <a:gd name="connsiteY5" fmla="*/ 2618956 h 2714683"/>
              <a:gd name="connsiteX6" fmla="*/ 4949012 w 9933652"/>
              <a:gd name="connsiteY6" fmla="*/ 2607021 h 2714683"/>
              <a:gd name="connsiteX7" fmla="*/ 784496 w 9933652"/>
              <a:gd name="connsiteY7" fmla="*/ 2504656 h 2714683"/>
              <a:gd name="connsiteX8" fmla="*/ 7629 w 9933652"/>
              <a:gd name="connsiteY8" fmla="*/ 1349173 h 2714683"/>
              <a:gd name="connsiteX0" fmla="*/ 7629 w 9933652"/>
              <a:gd name="connsiteY0" fmla="*/ 1349173 h 2659403"/>
              <a:gd name="connsiteX1" fmla="*/ 898796 w 9933652"/>
              <a:gd name="connsiteY1" fmla="*/ 199606 h 2659403"/>
              <a:gd name="connsiteX2" fmla="*/ 5177612 w 9933652"/>
              <a:gd name="connsiteY2" fmla="*/ 15125 h 2659403"/>
              <a:gd name="connsiteX3" fmla="*/ 9071246 w 9933652"/>
              <a:gd name="connsiteY3" fmla="*/ 275807 h 2659403"/>
              <a:gd name="connsiteX4" fmla="*/ 9909445 w 9933652"/>
              <a:gd name="connsiteY4" fmla="*/ 1387273 h 2659403"/>
              <a:gd name="connsiteX5" fmla="*/ 9033146 w 9933652"/>
              <a:gd name="connsiteY5" fmla="*/ 2542756 h 2659403"/>
              <a:gd name="connsiteX6" fmla="*/ 4949012 w 9933652"/>
              <a:gd name="connsiteY6" fmla="*/ 2607021 h 2659403"/>
              <a:gd name="connsiteX7" fmla="*/ 784496 w 9933652"/>
              <a:gd name="connsiteY7" fmla="*/ 2504656 h 2659403"/>
              <a:gd name="connsiteX8" fmla="*/ 7629 w 9933652"/>
              <a:gd name="connsiteY8" fmla="*/ 1349173 h 2659403"/>
              <a:gd name="connsiteX0" fmla="*/ 5386 w 9963837"/>
              <a:gd name="connsiteY0" fmla="*/ 1349173 h 2659403"/>
              <a:gd name="connsiteX1" fmla="*/ 928981 w 9963837"/>
              <a:gd name="connsiteY1" fmla="*/ 199606 h 2659403"/>
              <a:gd name="connsiteX2" fmla="*/ 5207797 w 9963837"/>
              <a:gd name="connsiteY2" fmla="*/ 15125 h 2659403"/>
              <a:gd name="connsiteX3" fmla="*/ 9101431 w 9963837"/>
              <a:gd name="connsiteY3" fmla="*/ 275807 h 2659403"/>
              <a:gd name="connsiteX4" fmla="*/ 9939630 w 9963837"/>
              <a:gd name="connsiteY4" fmla="*/ 1387273 h 2659403"/>
              <a:gd name="connsiteX5" fmla="*/ 9063331 w 9963837"/>
              <a:gd name="connsiteY5" fmla="*/ 2542756 h 2659403"/>
              <a:gd name="connsiteX6" fmla="*/ 4979197 w 9963837"/>
              <a:gd name="connsiteY6" fmla="*/ 2607021 h 2659403"/>
              <a:gd name="connsiteX7" fmla="*/ 814681 w 9963837"/>
              <a:gd name="connsiteY7" fmla="*/ 2504656 h 2659403"/>
              <a:gd name="connsiteX8" fmla="*/ 5386 w 9963837"/>
              <a:gd name="connsiteY8" fmla="*/ 1349173 h 2659403"/>
              <a:gd name="connsiteX0" fmla="*/ 5388 w 9803567"/>
              <a:gd name="connsiteY0" fmla="*/ 1349173 h 2659403"/>
              <a:gd name="connsiteX1" fmla="*/ 928983 w 9803567"/>
              <a:gd name="connsiteY1" fmla="*/ 199606 h 2659403"/>
              <a:gd name="connsiteX2" fmla="*/ 5207799 w 9803567"/>
              <a:gd name="connsiteY2" fmla="*/ 15125 h 2659403"/>
              <a:gd name="connsiteX3" fmla="*/ 9101433 w 9803567"/>
              <a:gd name="connsiteY3" fmla="*/ 275807 h 2659403"/>
              <a:gd name="connsiteX4" fmla="*/ 9745059 w 9803567"/>
              <a:gd name="connsiteY4" fmla="*/ 1375020 h 2659403"/>
              <a:gd name="connsiteX5" fmla="*/ 9063333 w 9803567"/>
              <a:gd name="connsiteY5" fmla="*/ 2542756 h 2659403"/>
              <a:gd name="connsiteX6" fmla="*/ 4979199 w 9803567"/>
              <a:gd name="connsiteY6" fmla="*/ 2607021 h 2659403"/>
              <a:gd name="connsiteX7" fmla="*/ 814683 w 9803567"/>
              <a:gd name="connsiteY7" fmla="*/ 2504656 h 2659403"/>
              <a:gd name="connsiteX8" fmla="*/ 5388 w 9803567"/>
              <a:gd name="connsiteY8" fmla="*/ 1349173 h 2659403"/>
              <a:gd name="connsiteX0" fmla="*/ 5388 w 9766293"/>
              <a:gd name="connsiteY0" fmla="*/ 1344654 h 2654884"/>
              <a:gd name="connsiteX1" fmla="*/ 928983 w 9766293"/>
              <a:gd name="connsiteY1" fmla="*/ 195087 h 2654884"/>
              <a:gd name="connsiteX2" fmla="*/ 5207799 w 9766293"/>
              <a:gd name="connsiteY2" fmla="*/ 10606 h 2654884"/>
              <a:gd name="connsiteX3" fmla="*/ 8874436 w 9766293"/>
              <a:gd name="connsiteY3" fmla="*/ 210024 h 2654884"/>
              <a:gd name="connsiteX4" fmla="*/ 9745059 w 9766293"/>
              <a:gd name="connsiteY4" fmla="*/ 1370501 h 2654884"/>
              <a:gd name="connsiteX5" fmla="*/ 9063333 w 9766293"/>
              <a:gd name="connsiteY5" fmla="*/ 2538237 h 2654884"/>
              <a:gd name="connsiteX6" fmla="*/ 4979199 w 9766293"/>
              <a:gd name="connsiteY6" fmla="*/ 2602502 h 2654884"/>
              <a:gd name="connsiteX7" fmla="*/ 814683 w 9766293"/>
              <a:gd name="connsiteY7" fmla="*/ 2500137 h 2654884"/>
              <a:gd name="connsiteX8" fmla="*/ 5388 w 9766293"/>
              <a:gd name="connsiteY8" fmla="*/ 1344654 h 2654884"/>
              <a:gd name="connsiteX0" fmla="*/ 5388 w 9826653"/>
              <a:gd name="connsiteY0" fmla="*/ 1344654 h 2654884"/>
              <a:gd name="connsiteX1" fmla="*/ 928983 w 9826653"/>
              <a:gd name="connsiteY1" fmla="*/ 195087 h 2654884"/>
              <a:gd name="connsiteX2" fmla="*/ 5207799 w 9826653"/>
              <a:gd name="connsiteY2" fmla="*/ 10606 h 2654884"/>
              <a:gd name="connsiteX3" fmla="*/ 8874436 w 9826653"/>
              <a:gd name="connsiteY3" fmla="*/ 210024 h 2654884"/>
              <a:gd name="connsiteX4" fmla="*/ 9809922 w 9826653"/>
              <a:gd name="connsiteY4" fmla="*/ 1370501 h 2654884"/>
              <a:gd name="connsiteX5" fmla="*/ 9063333 w 9826653"/>
              <a:gd name="connsiteY5" fmla="*/ 2538237 h 2654884"/>
              <a:gd name="connsiteX6" fmla="*/ 4979199 w 9826653"/>
              <a:gd name="connsiteY6" fmla="*/ 2602502 h 2654884"/>
              <a:gd name="connsiteX7" fmla="*/ 814683 w 9826653"/>
              <a:gd name="connsiteY7" fmla="*/ 2500137 h 2654884"/>
              <a:gd name="connsiteX8" fmla="*/ 5388 w 9826653"/>
              <a:gd name="connsiteY8" fmla="*/ 1344654 h 2654884"/>
              <a:gd name="connsiteX0" fmla="*/ 5388 w 9826656"/>
              <a:gd name="connsiteY0" fmla="*/ 1344654 h 2654884"/>
              <a:gd name="connsiteX1" fmla="*/ 928983 w 9826656"/>
              <a:gd name="connsiteY1" fmla="*/ 195087 h 2654884"/>
              <a:gd name="connsiteX2" fmla="*/ 5207799 w 9826656"/>
              <a:gd name="connsiteY2" fmla="*/ 10606 h 2654884"/>
              <a:gd name="connsiteX3" fmla="*/ 8874436 w 9826656"/>
              <a:gd name="connsiteY3" fmla="*/ 210024 h 2654884"/>
              <a:gd name="connsiteX4" fmla="*/ 9809927 w 9826656"/>
              <a:gd name="connsiteY4" fmla="*/ 1493029 h 2654884"/>
              <a:gd name="connsiteX5" fmla="*/ 9063333 w 9826656"/>
              <a:gd name="connsiteY5" fmla="*/ 2538237 h 2654884"/>
              <a:gd name="connsiteX6" fmla="*/ 4979199 w 9826656"/>
              <a:gd name="connsiteY6" fmla="*/ 2602502 h 2654884"/>
              <a:gd name="connsiteX7" fmla="*/ 814683 w 9826656"/>
              <a:gd name="connsiteY7" fmla="*/ 2500137 h 2654884"/>
              <a:gd name="connsiteX8" fmla="*/ 5388 w 9826656"/>
              <a:gd name="connsiteY8" fmla="*/ 1344654 h 2654884"/>
              <a:gd name="connsiteX0" fmla="*/ 2412 w 9823682"/>
              <a:gd name="connsiteY0" fmla="*/ 1344654 h 2654884"/>
              <a:gd name="connsiteX1" fmla="*/ 796293 w 9823682"/>
              <a:gd name="connsiteY1" fmla="*/ 195086 h 2654884"/>
              <a:gd name="connsiteX2" fmla="*/ 5204823 w 9823682"/>
              <a:gd name="connsiteY2" fmla="*/ 10606 h 2654884"/>
              <a:gd name="connsiteX3" fmla="*/ 8871460 w 9823682"/>
              <a:gd name="connsiteY3" fmla="*/ 210024 h 2654884"/>
              <a:gd name="connsiteX4" fmla="*/ 9806951 w 9823682"/>
              <a:gd name="connsiteY4" fmla="*/ 1493029 h 2654884"/>
              <a:gd name="connsiteX5" fmla="*/ 9060357 w 9823682"/>
              <a:gd name="connsiteY5" fmla="*/ 2538237 h 2654884"/>
              <a:gd name="connsiteX6" fmla="*/ 4976223 w 9823682"/>
              <a:gd name="connsiteY6" fmla="*/ 2602502 h 2654884"/>
              <a:gd name="connsiteX7" fmla="*/ 811707 w 9823682"/>
              <a:gd name="connsiteY7" fmla="*/ 2500137 h 2654884"/>
              <a:gd name="connsiteX8" fmla="*/ 2412 w 9823682"/>
              <a:gd name="connsiteY8" fmla="*/ 1344654 h 2654884"/>
              <a:gd name="connsiteX0" fmla="*/ 2412 w 9823680"/>
              <a:gd name="connsiteY0" fmla="*/ 1344654 h 2677239"/>
              <a:gd name="connsiteX1" fmla="*/ 796293 w 9823680"/>
              <a:gd name="connsiteY1" fmla="*/ 195086 h 2677239"/>
              <a:gd name="connsiteX2" fmla="*/ 5204823 w 9823680"/>
              <a:gd name="connsiteY2" fmla="*/ 10606 h 2677239"/>
              <a:gd name="connsiteX3" fmla="*/ 8871460 w 9823680"/>
              <a:gd name="connsiteY3" fmla="*/ 210024 h 2677239"/>
              <a:gd name="connsiteX4" fmla="*/ 9806951 w 9823680"/>
              <a:gd name="connsiteY4" fmla="*/ 1493029 h 2677239"/>
              <a:gd name="connsiteX5" fmla="*/ 9060357 w 9823680"/>
              <a:gd name="connsiteY5" fmla="*/ 2538237 h 2677239"/>
              <a:gd name="connsiteX6" fmla="*/ 4911365 w 9823680"/>
              <a:gd name="connsiteY6" fmla="*/ 2651513 h 2677239"/>
              <a:gd name="connsiteX7" fmla="*/ 811707 w 9823680"/>
              <a:gd name="connsiteY7" fmla="*/ 2500137 h 2677239"/>
              <a:gd name="connsiteX8" fmla="*/ 2412 w 9823680"/>
              <a:gd name="connsiteY8" fmla="*/ 1344654 h 2677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3680" h="2677239">
                <a:moveTo>
                  <a:pt x="2412" y="1344654"/>
                </a:moveTo>
                <a:cubicBezTo>
                  <a:pt x="-157" y="960479"/>
                  <a:pt x="-71721" y="452352"/>
                  <a:pt x="796293" y="195086"/>
                </a:cubicBezTo>
                <a:cubicBezTo>
                  <a:pt x="1664307" y="-62180"/>
                  <a:pt x="3858962" y="8116"/>
                  <a:pt x="5204823" y="10606"/>
                </a:cubicBezTo>
                <a:cubicBezTo>
                  <a:pt x="6550684" y="13096"/>
                  <a:pt x="8003446" y="-47242"/>
                  <a:pt x="8871460" y="210024"/>
                </a:cubicBezTo>
                <a:cubicBezTo>
                  <a:pt x="9739474" y="467290"/>
                  <a:pt x="9879976" y="1235854"/>
                  <a:pt x="9806951" y="1493029"/>
                </a:cubicBezTo>
                <a:cubicBezTo>
                  <a:pt x="9733926" y="1750204"/>
                  <a:pt x="9953771" y="2325421"/>
                  <a:pt x="9060357" y="2538237"/>
                </a:cubicBezTo>
                <a:cubicBezTo>
                  <a:pt x="8166943" y="2751053"/>
                  <a:pt x="6286140" y="2657863"/>
                  <a:pt x="4911365" y="2651513"/>
                </a:cubicBezTo>
                <a:cubicBezTo>
                  <a:pt x="3536590" y="2645163"/>
                  <a:pt x="1654321" y="2712953"/>
                  <a:pt x="811707" y="2500137"/>
                </a:cubicBezTo>
                <a:cubicBezTo>
                  <a:pt x="-30907" y="2287321"/>
                  <a:pt x="4981" y="1728829"/>
                  <a:pt x="2412" y="1344654"/>
                </a:cubicBezTo>
                <a:close/>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9" name="אליפסה 6"/>
          <p:cNvSpPr/>
          <p:nvPr/>
        </p:nvSpPr>
        <p:spPr>
          <a:xfrm rot="5400000">
            <a:off x="4856906" y="1636778"/>
            <a:ext cx="5666586" cy="4175919"/>
          </a:xfrm>
          <a:custGeom>
            <a:avLst/>
            <a:gdLst>
              <a:gd name="connsiteX0" fmla="*/ 0 w 10416166"/>
              <a:gd name="connsiteY0" fmla="*/ 1543598 h 3087196"/>
              <a:gd name="connsiteX1" fmla="*/ 5208083 w 10416166"/>
              <a:gd name="connsiteY1" fmla="*/ 0 h 3087196"/>
              <a:gd name="connsiteX2" fmla="*/ 10416166 w 10416166"/>
              <a:gd name="connsiteY2" fmla="*/ 1543598 h 3087196"/>
              <a:gd name="connsiteX3" fmla="*/ 5208083 w 10416166"/>
              <a:gd name="connsiteY3" fmla="*/ 3087196 h 3087196"/>
              <a:gd name="connsiteX4" fmla="*/ 0 w 10416166"/>
              <a:gd name="connsiteY4" fmla="*/ 1543598 h 3087196"/>
              <a:gd name="connsiteX0" fmla="*/ 217 w 10416383"/>
              <a:gd name="connsiteY0" fmla="*/ 1543598 h 2820496"/>
              <a:gd name="connsiteX1" fmla="*/ 5208300 w 10416383"/>
              <a:gd name="connsiteY1" fmla="*/ 0 h 2820496"/>
              <a:gd name="connsiteX2" fmla="*/ 10416383 w 10416383"/>
              <a:gd name="connsiteY2" fmla="*/ 1543598 h 2820496"/>
              <a:gd name="connsiteX3" fmla="*/ 5055900 w 10416383"/>
              <a:gd name="connsiteY3" fmla="*/ 2820496 h 2820496"/>
              <a:gd name="connsiteX4" fmla="*/ 217 w 10416383"/>
              <a:gd name="connsiteY4" fmla="*/ 1543598 h 2820496"/>
              <a:gd name="connsiteX0" fmla="*/ 239732 w 10655898"/>
              <a:gd name="connsiteY0" fmla="*/ 1543598 h 2909202"/>
              <a:gd name="connsiteX1" fmla="*/ 5447815 w 10655898"/>
              <a:gd name="connsiteY1" fmla="*/ 0 h 2909202"/>
              <a:gd name="connsiteX2" fmla="*/ 10655898 w 10655898"/>
              <a:gd name="connsiteY2" fmla="*/ 1543598 h 2909202"/>
              <a:gd name="connsiteX3" fmla="*/ 5295415 w 10655898"/>
              <a:gd name="connsiteY3" fmla="*/ 2820496 h 2909202"/>
              <a:gd name="connsiteX4" fmla="*/ 1321399 w 10655898"/>
              <a:gd name="connsiteY4" fmla="*/ 2660981 h 2909202"/>
              <a:gd name="connsiteX5" fmla="*/ 239732 w 10655898"/>
              <a:gd name="connsiteY5" fmla="*/ 1543598 h 2909202"/>
              <a:gd name="connsiteX0" fmla="*/ 159 w 10416325"/>
              <a:gd name="connsiteY0" fmla="*/ 1641353 h 3006957"/>
              <a:gd name="connsiteX1" fmla="*/ 1043726 w 10416325"/>
              <a:gd name="connsiteY1" fmla="*/ 320336 h 3006957"/>
              <a:gd name="connsiteX2" fmla="*/ 5208242 w 10416325"/>
              <a:gd name="connsiteY2" fmla="*/ 97755 h 3006957"/>
              <a:gd name="connsiteX3" fmla="*/ 10416325 w 10416325"/>
              <a:gd name="connsiteY3" fmla="*/ 1641353 h 3006957"/>
              <a:gd name="connsiteX4" fmla="*/ 5055842 w 10416325"/>
              <a:gd name="connsiteY4" fmla="*/ 2918251 h 3006957"/>
              <a:gd name="connsiteX5" fmla="*/ 1081826 w 10416325"/>
              <a:gd name="connsiteY5" fmla="*/ 2758736 h 3006957"/>
              <a:gd name="connsiteX6" fmla="*/ 159 w 10416325"/>
              <a:gd name="connsiteY6" fmla="*/ 1641353 h 3006957"/>
              <a:gd name="connsiteX0" fmla="*/ 159 w 10626909"/>
              <a:gd name="connsiteY0" fmla="*/ 1563950 h 2929554"/>
              <a:gd name="connsiteX1" fmla="*/ 1043726 w 10626909"/>
              <a:gd name="connsiteY1" fmla="*/ 242933 h 2929554"/>
              <a:gd name="connsiteX2" fmla="*/ 5208242 w 10626909"/>
              <a:gd name="connsiteY2" fmla="*/ 20352 h 2929554"/>
              <a:gd name="connsiteX3" fmla="*/ 9178076 w 10626909"/>
              <a:gd name="connsiteY3" fmla="*/ 509634 h 2929554"/>
              <a:gd name="connsiteX4" fmla="*/ 10416325 w 10626909"/>
              <a:gd name="connsiteY4" fmla="*/ 1563950 h 2929554"/>
              <a:gd name="connsiteX5" fmla="*/ 5055842 w 10626909"/>
              <a:gd name="connsiteY5" fmla="*/ 2840848 h 2929554"/>
              <a:gd name="connsiteX6" fmla="*/ 1081826 w 10626909"/>
              <a:gd name="connsiteY6" fmla="*/ 2681333 h 2929554"/>
              <a:gd name="connsiteX7" fmla="*/ 159 w 10626909"/>
              <a:gd name="connsiteY7" fmla="*/ 1563950 h 2929554"/>
              <a:gd name="connsiteX0" fmla="*/ 159 w 10626909"/>
              <a:gd name="connsiteY0" fmla="*/ 1444110 h 2809714"/>
              <a:gd name="connsiteX1" fmla="*/ 1043726 w 10626909"/>
              <a:gd name="connsiteY1" fmla="*/ 123093 h 2809714"/>
              <a:gd name="connsiteX2" fmla="*/ 5284442 w 10626909"/>
              <a:gd name="connsiteY2" fmla="*/ 129112 h 2809714"/>
              <a:gd name="connsiteX3" fmla="*/ 9178076 w 10626909"/>
              <a:gd name="connsiteY3" fmla="*/ 389794 h 2809714"/>
              <a:gd name="connsiteX4" fmla="*/ 10416325 w 10626909"/>
              <a:gd name="connsiteY4" fmla="*/ 1444110 h 2809714"/>
              <a:gd name="connsiteX5" fmla="*/ 5055842 w 10626909"/>
              <a:gd name="connsiteY5" fmla="*/ 2721008 h 2809714"/>
              <a:gd name="connsiteX6" fmla="*/ 1081826 w 10626909"/>
              <a:gd name="connsiteY6" fmla="*/ 2561493 h 2809714"/>
              <a:gd name="connsiteX7" fmla="*/ 159 w 10626909"/>
              <a:gd name="connsiteY7" fmla="*/ 1444110 h 2809714"/>
              <a:gd name="connsiteX0" fmla="*/ 712 w 10627462"/>
              <a:gd name="connsiteY0" fmla="*/ 1330123 h 2695727"/>
              <a:gd name="connsiteX1" fmla="*/ 1006179 w 10627462"/>
              <a:gd name="connsiteY1" fmla="*/ 199606 h 2695727"/>
              <a:gd name="connsiteX2" fmla="*/ 5284995 w 10627462"/>
              <a:gd name="connsiteY2" fmla="*/ 15125 h 2695727"/>
              <a:gd name="connsiteX3" fmla="*/ 9178629 w 10627462"/>
              <a:gd name="connsiteY3" fmla="*/ 275807 h 2695727"/>
              <a:gd name="connsiteX4" fmla="*/ 10416878 w 10627462"/>
              <a:gd name="connsiteY4" fmla="*/ 1330123 h 2695727"/>
              <a:gd name="connsiteX5" fmla="*/ 5056395 w 10627462"/>
              <a:gd name="connsiteY5" fmla="*/ 2607021 h 2695727"/>
              <a:gd name="connsiteX6" fmla="*/ 1082379 w 10627462"/>
              <a:gd name="connsiteY6" fmla="*/ 2447506 h 2695727"/>
              <a:gd name="connsiteX7" fmla="*/ 712 w 10627462"/>
              <a:gd name="connsiteY7" fmla="*/ 1330123 h 2695727"/>
              <a:gd name="connsiteX0" fmla="*/ 712 w 10424657"/>
              <a:gd name="connsiteY0" fmla="*/ 1330123 h 2716858"/>
              <a:gd name="connsiteX1" fmla="*/ 1006179 w 10424657"/>
              <a:gd name="connsiteY1" fmla="*/ 199606 h 2716858"/>
              <a:gd name="connsiteX2" fmla="*/ 5284995 w 10424657"/>
              <a:gd name="connsiteY2" fmla="*/ 15125 h 2716858"/>
              <a:gd name="connsiteX3" fmla="*/ 9178629 w 10424657"/>
              <a:gd name="connsiteY3" fmla="*/ 275807 h 2716858"/>
              <a:gd name="connsiteX4" fmla="*/ 10416878 w 10424657"/>
              <a:gd name="connsiteY4" fmla="*/ 1330123 h 2716858"/>
              <a:gd name="connsiteX5" fmla="*/ 9140529 w 10424657"/>
              <a:gd name="connsiteY5" fmla="*/ 2618956 h 2716858"/>
              <a:gd name="connsiteX6" fmla="*/ 5056395 w 10424657"/>
              <a:gd name="connsiteY6" fmla="*/ 2607021 h 2716858"/>
              <a:gd name="connsiteX7" fmla="*/ 1082379 w 10424657"/>
              <a:gd name="connsiteY7" fmla="*/ 2447506 h 2716858"/>
              <a:gd name="connsiteX8" fmla="*/ 712 w 10424657"/>
              <a:gd name="connsiteY8" fmla="*/ 1330123 h 2716858"/>
              <a:gd name="connsiteX0" fmla="*/ 712 w 10041035"/>
              <a:gd name="connsiteY0" fmla="*/ 1330123 h 2716858"/>
              <a:gd name="connsiteX1" fmla="*/ 1006179 w 10041035"/>
              <a:gd name="connsiteY1" fmla="*/ 199606 h 2716858"/>
              <a:gd name="connsiteX2" fmla="*/ 5284995 w 10041035"/>
              <a:gd name="connsiteY2" fmla="*/ 15125 h 2716858"/>
              <a:gd name="connsiteX3" fmla="*/ 9178629 w 10041035"/>
              <a:gd name="connsiteY3" fmla="*/ 275807 h 2716858"/>
              <a:gd name="connsiteX4" fmla="*/ 10016828 w 10041035"/>
              <a:gd name="connsiteY4" fmla="*/ 1387273 h 2716858"/>
              <a:gd name="connsiteX5" fmla="*/ 9140529 w 10041035"/>
              <a:gd name="connsiteY5" fmla="*/ 2618956 h 2716858"/>
              <a:gd name="connsiteX6" fmla="*/ 5056395 w 10041035"/>
              <a:gd name="connsiteY6" fmla="*/ 2607021 h 2716858"/>
              <a:gd name="connsiteX7" fmla="*/ 1082379 w 10041035"/>
              <a:gd name="connsiteY7" fmla="*/ 2447506 h 2716858"/>
              <a:gd name="connsiteX8" fmla="*/ 712 w 10041035"/>
              <a:gd name="connsiteY8" fmla="*/ 1330123 h 2716858"/>
              <a:gd name="connsiteX0" fmla="*/ 49142 w 9670365"/>
              <a:gd name="connsiteY0" fmla="*/ 1482523 h 2716858"/>
              <a:gd name="connsiteX1" fmla="*/ 635509 w 9670365"/>
              <a:gd name="connsiteY1" fmla="*/ 199606 h 2716858"/>
              <a:gd name="connsiteX2" fmla="*/ 4914325 w 9670365"/>
              <a:gd name="connsiteY2" fmla="*/ 15125 h 2716858"/>
              <a:gd name="connsiteX3" fmla="*/ 8807959 w 9670365"/>
              <a:gd name="connsiteY3" fmla="*/ 275807 h 2716858"/>
              <a:gd name="connsiteX4" fmla="*/ 9646158 w 9670365"/>
              <a:gd name="connsiteY4" fmla="*/ 1387273 h 2716858"/>
              <a:gd name="connsiteX5" fmla="*/ 8769859 w 9670365"/>
              <a:gd name="connsiteY5" fmla="*/ 2618956 h 2716858"/>
              <a:gd name="connsiteX6" fmla="*/ 4685725 w 9670365"/>
              <a:gd name="connsiteY6" fmla="*/ 2607021 h 2716858"/>
              <a:gd name="connsiteX7" fmla="*/ 711709 w 9670365"/>
              <a:gd name="connsiteY7" fmla="*/ 2447506 h 2716858"/>
              <a:gd name="connsiteX8" fmla="*/ 49142 w 9670365"/>
              <a:gd name="connsiteY8" fmla="*/ 1482523 h 2716858"/>
              <a:gd name="connsiteX0" fmla="*/ 88744 w 9709967"/>
              <a:gd name="connsiteY0" fmla="*/ 1482523 h 2714683"/>
              <a:gd name="connsiteX1" fmla="*/ 675111 w 9709967"/>
              <a:gd name="connsiteY1" fmla="*/ 199606 h 2714683"/>
              <a:gd name="connsiteX2" fmla="*/ 4953927 w 9709967"/>
              <a:gd name="connsiteY2" fmla="*/ 15125 h 2714683"/>
              <a:gd name="connsiteX3" fmla="*/ 8847561 w 9709967"/>
              <a:gd name="connsiteY3" fmla="*/ 275807 h 2714683"/>
              <a:gd name="connsiteX4" fmla="*/ 9685760 w 9709967"/>
              <a:gd name="connsiteY4" fmla="*/ 1387273 h 2714683"/>
              <a:gd name="connsiteX5" fmla="*/ 8809461 w 9709967"/>
              <a:gd name="connsiteY5" fmla="*/ 2618956 h 2714683"/>
              <a:gd name="connsiteX6" fmla="*/ 4725327 w 9709967"/>
              <a:gd name="connsiteY6" fmla="*/ 2607021 h 2714683"/>
              <a:gd name="connsiteX7" fmla="*/ 560811 w 9709967"/>
              <a:gd name="connsiteY7" fmla="*/ 2504656 h 2714683"/>
              <a:gd name="connsiteX8" fmla="*/ 88744 w 9709967"/>
              <a:gd name="connsiteY8" fmla="*/ 1482523 h 2714683"/>
              <a:gd name="connsiteX0" fmla="*/ 7629 w 9933652"/>
              <a:gd name="connsiteY0" fmla="*/ 1349173 h 2714683"/>
              <a:gd name="connsiteX1" fmla="*/ 898796 w 9933652"/>
              <a:gd name="connsiteY1" fmla="*/ 199606 h 2714683"/>
              <a:gd name="connsiteX2" fmla="*/ 5177612 w 9933652"/>
              <a:gd name="connsiteY2" fmla="*/ 15125 h 2714683"/>
              <a:gd name="connsiteX3" fmla="*/ 9071246 w 9933652"/>
              <a:gd name="connsiteY3" fmla="*/ 275807 h 2714683"/>
              <a:gd name="connsiteX4" fmla="*/ 9909445 w 9933652"/>
              <a:gd name="connsiteY4" fmla="*/ 1387273 h 2714683"/>
              <a:gd name="connsiteX5" fmla="*/ 9033146 w 9933652"/>
              <a:gd name="connsiteY5" fmla="*/ 2618956 h 2714683"/>
              <a:gd name="connsiteX6" fmla="*/ 4949012 w 9933652"/>
              <a:gd name="connsiteY6" fmla="*/ 2607021 h 2714683"/>
              <a:gd name="connsiteX7" fmla="*/ 784496 w 9933652"/>
              <a:gd name="connsiteY7" fmla="*/ 2504656 h 2714683"/>
              <a:gd name="connsiteX8" fmla="*/ 7629 w 9933652"/>
              <a:gd name="connsiteY8" fmla="*/ 1349173 h 2714683"/>
              <a:gd name="connsiteX0" fmla="*/ 7629 w 9933652"/>
              <a:gd name="connsiteY0" fmla="*/ 1349173 h 2659403"/>
              <a:gd name="connsiteX1" fmla="*/ 898796 w 9933652"/>
              <a:gd name="connsiteY1" fmla="*/ 199606 h 2659403"/>
              <a:gd name="connsiteX2" fmla="*/ 5177612 w 9933652"/>
              <a:gd name="connsiteY2" fmla="*/ 15125 h 2659403"/>
              <a:gd name="connsiteX3" fmla="*/ 9071246 w 9933652"/>
              <a:gd name="connsiteY3" fmla="*/ 275807 h 2659403"/>
              <a:gd name="connsiteX4" fmla="*/ 9909445 w 9933652"/>
              <a:gd name="connsiteY4" fmla="*/ 1387273 h 2659403"/>
              <a:gd name="connsiteX5" fmla="*/ 9033146 w 9933652"/>
              <a:gd name="connsiteY5" fmla="*/ 2542756 h 2659403"/>
              <a:gd name="connsiteX6" fmla="*/ 4949012 w 9933652"/>
              <a:gd name="connsiteY6" fmla="*/ 2607021 h 2659403"/>
              <a:gd name="connsiteX7" fmla="*/ 784496 w 9933652"/>
              <a:gd name="connsiteY7" fmla="*/ 2504656 h 2659403"/>
              <a:gd name="connsiteX8" fmla="*/ 7629 w 9933652"/>
              <a:gd name="connsiteY8" fmla="*/ 1349173 h 2659403"/>
              <a:gd name="connsiteX0" fmla="*/ 28084 w 9824391"/>
              <a:gd name="connsiteY0" fmla="*/ 1336920 h 2659403"/>
              <a:gd name="connsiteX1" fmla="*/ 789535 w 9824391"/>
              <a:gd name="connsiteY1" fmla="*/ 199606 h 2659403"/>
              <a:gd name="connsiteX2" fmla="*/ 5068351 w 9824391"/>
              <a:gd name="connsiteY2" fmla="*/ 15125 h 2659403"/>
              <a:gd name="connsiteX3" fmla="*/ 8961985 w 9824391"/>
              <a:gd name="connsiteY3" fmla="*/ 275807 h 2659403"/>
              <a:gd name="connsiteX4" fmla="*/ 9800184 w 9824391"/>
              <a:gd name="connsiteY4" fmla="*/ 1387273 h 2659403"/>
              <a:gd name="connsiteX5" fmla="*/ 8923885 w 9824391"/>
              <a:gd name="connsiteY5" fmla="*/ 2542756 h 2659403"/>
              <a:gd name="connsiteX6" fmla="*/ 4839751 w 9824391"/>
              <a:gd name="connsiteY6" fmla="*/ 2607021 h 2659403"/>
              <a:gd name="connsiteX7" fmla="*/ 675235 w 9824391"/>
              <a:gd name="connsiteY7" fmla="*/ 2504656 h 2659403"/>
              <a:gd name="connsiteX8" fmla="*/ 28084 w 9824391"/>
              <a:gd name="connsiteY8" fmla="*/ 1336920 h 2659403"/>
              <a:gd name="connsiteX0" fmla="*/ 5127 w 9801434"/>
              <a:gd name="connsiteY0" fmla="*/ 1336920 h 2657518"/>
              <a:gd name="connsiteX1" fmla="*/ 766578 w 9801434"/>
              <a:gd name="connsiteY1" fmla="*/ 199606 h 2657518"/>
              <a:gd name="connsiteX2" fmla="*/ 5045394 w 9801434"/>
              <a:gd name="connsiteY2" fmla="*/ 15125 h 2657518"/>
              <a:gd name="connsiteX3" fmla="*/ 8939028 w 9801434"/>
              <a:gd name="connsiteY3" fmla="*/ 275807 h 2657518"/>
              <a:gd name="connsiteX4" fmla="*/ 9777227 w 9801434"/>
              <a:gd name="connsiteY4" fmla="*/ 1387273 h 2657518"/>
              <a:gd name="connsiteX5" fmla="*/ 8900928 w 9801434"/>
              <a:gd name="connsiteY5" fmla="*/ 2542756 h 2657518"/>
              <a:gd name="connsiteX6" fmla="*/ 4816794 w 9801434"/>
              <a:gd name="connsiteY6" fmla="*/ 2607021 h 2657518"/>
              <a:gd name="connsiteX7" fmla="*/ 781993 w 9801434"/>
              <a:gd name="connsiteY7" fmla="*/ 2541414 h 2657518"/>
              <a:gd name="connsiteX8" fmla="*/ 5127 w 9801434"/>
              <a:gd name="connsiteY8" fmla="*/ 1336920 h 2657518"/>
              <a:gd name="connsiteX0" fmla="*/ 3852 w 9800159"/>
              <a:gd name="connsiteY0" fmla="*/ 1346920 h 2667518"/>
              <a:gd name="connsiteX1" fmla="*/ 830166 w 9800159"/>
              <a:gd name="connsiteY1" fmla="*/ 185100 h 2667518"/>
              <a:gd name="connsiteX2" fmla="*/ 5044119 w 9800159"/>
              <a:gd name="connsiteY2" fmla="*/ 25125 h 2667518"/>
              <a:gd name="connsiteX3" fmla="*/ 8937753 w 9800159"/>
              <a:gd name="connsiteY3" fmla="*/ 285807 h 2667518"/>
              <a:gd name="connsiteX4" fmla="*/ 9775952 w 9800159"/>
              <a:gd name="connsiteY4" fmla="*/ 1397273 h 2667518"/>
              <a:gd name="connsiteX5" fmla="*/ 8899653 w 9800159"/>
              <a:gd name="connsiteY5" fmla="*/ 2552756 h 2667518"/>
              <a:gd name="connsiteX6" fmla="*/ 4815519 w 9800159"/>
              <a:gd name="connsiteY6" fmla="*/ 2617021 h 2667518"/>
              <a:gd name="connsiteX7" fmla="*/ 780718 w 9800159"/>
              <a:gd name="connsiteY7" fmla="*/ 2551414 h 2667518"/>
              <a:gd name="connsiteX8" fmla="*/ 3852 w 9800159"/>
              <a:gd name="connsiteY8" fmla="*/ 1346920 h 2667518"/>
              <a:gd name="connsiteX0" fmla="*/ 3852 w 9803749"/>
              <a:gd name="connsiteY0" fmla="*/ 1343461 h 2664059"/>
              <a:gd name="connsiteX1" fmla="*/ 830166 w 9803749"/>
              <a:gd name="connsiteY1" fmla="*/ 181641 h 2664059"/>
              <a:gd name="connsiteX2" fmla="*/ 5044119 w 9803749"/>
              <a:gd name="connsiteY2" fmla="*/ 21666 h 2664059"/>
              <a:gd name="connsiteX3" fmla="*/ 8970186 w 9803749"/>
              <a:gd name="connsiteY3" fmla="*/ 233336 h 2664059"/>
              <a:gd name="connsiteX4" fmla="*/ 9775952 w 9803749"/>
              <a:gd name="connsiteY4" fmla="*/ 1393814 h 2664059"/>
              <a:gd name="connsiteX5" fmla="*/ 8899653 w 9803749"/>
              <a:gd name="connsiteY5" fmla="*/ 2549297 h 2664059"/>
              <a:gd name="connsiteX6" fmla="*/ 4815519 w 9803749"/>
              <a:gd name="connsiteY6" fmla="*/ 2613562 h 2664059"/>
              <a:gd name="connsiteX7" fmla="*/ 780718 w 9803749"/>
              <a:gd name="connsiteY7" fmla="*/ 2547955 h 2664059"/>
              <a:gd name="connsiteX8" fmla="*/ 3852 w 9803749"/>
              <a:gd name="connsiteY8" fmla="*/ 1343461 h 2664059"/>
              <a:gd name="connsiteX0" fmla="*/ 3852 w 9696630"/>
              <a:gd name="connsiteY0" fmla="*/ 1343461 h 2664059"/>
              <a:gd name="connsiteX1" fmla="*/ 830166 w 9696630"/>
              <a:gd name="connsiteY1" fmla="*/ 181641 h 2664059"/>
              <a:gd name="connsiteX2" fmla="*/ 5044119 w 9696630"/>
              <a:gd name="connsiteY2" fmla="*/ 21666 h 2664059"/>
              <a:gd name="connsiteX3" fmla="*/ 8970186 w 9696630"/>
              <a:gd name="connsiteY3" fmla="*/ 233336 h 2664059"/>
              <a:gd name="connsiteX4" fmla="*/ 9646237 w 9696630"/>
              <a:gd name="connsiteY4" fmla="*/ 1344803 h 2664059"/>
              <a:gd name="connsiteX5" fmla="*/ 8899653 w 9696630"/>
              <a:gd name="connsiteY5" fmla="*/ 2549297 h 2664059"/>
              <a:gd name="connsiteX6" fmla="*/ 4815519 w 9696630"/>
              <a:gd name="connsiteY6" fmla="*/ 2613562 h 2664059"/>
              <a:gd name="connsiteX7" fmla="*/ 780718 w 9696630"/>
              <a:gd name="connsiteY7" fmla="*/ 2547955 h 2664059"/>
              <a:gd name="connsiteX8" fmla="*/ 3852 w 9696630"/>
              <a:gd name="connsiteY8" fmla="*/ 1343461 h 2664059"/>
              <a:gd name="connsiteX0" fmla="*/ 3852 w 9646237"/>
              <a:gd name="connsiteY0" fmla="*/ 1343461 h 2664059"/>
              <a:gd name="connsiteX1" fmla="*/ 830166 w 9646237"/>
              <a:gd name="connsiteY1" fmla="*/ 181641 h 2664059"/>
              <a:gd name="connsiteX2" fmla="*/ 5044119 w 9646237"/>
              <a:gd name="connsiteY2" fmla="*/ 21666 h 2664059"/>
              <a:gd name="connsiteX3" fmla="*/ 8970186 w 9646237"/>
              <a:gd name="connsiteY3" fmla="*/ 233336 h 2664059"/>
              <a:gd name="connsiteX4" fmla="*/ 9646237 w 9646237"/>
              <a:gd name="connsiteY4" fmla="*/ 1344803 h 2664059"/>
              <a:gd name="connsiteX5" fmla="*/ 8899653 w 9646237"/>
              <a:gd name="connsiteY5" fmla="*/ 2549297 h 2664059"/>
              <a:gd name="connsiteX6" fmla="*/ 4815519 w 9646237"/>
              <a:gd name="connsiteY6" fmla="*/ 2613562 h 2664059"/>
              <a:gd name="connsiteX7" fmla="*/ 780718 w 9646237"/>
              <a:gd name="connsiteY7" fmla="*/ 2547955 h 2664059"/>
              <a:gd name="connsiteX8" fmla="*/ 3852 w 9646237"/>
              <a:gd name="connsiteY8" fmla="*/ 1343461 h 2664059"/>
              <a:gd name="connsiteX0" fmla="*/ 3852 w 9646237"/>
              <a:gd name="connsiteY0" fmla="*/ 1343461 h 2664059"/>
              <a:gd name="connsiteX1" fmla="*/ 830166 w 9646237"/>
              <a:gd name="connsiteY1" fmla="*/ 181641 h 2664059"/>
              <a:gd name="connsiteX2" fmla="*/ 5044119 w 9646237"/>
              <a:gd name="connsiteY2" fmla="*/ 21666 h 2664059"/>
              <a:gd name="connsiteX3" fmla="*/ 8840476 w 9646237"/>
              <a:gd name="connsiteY3" fmla="*/ 233336 h 2664059"/>
              <a:gd name="connsiteX4" fmla="*/ 9646237 w 9646237"/>
              <a:gd name="connsiteY4" fmla="*/ 1344803 h 2664059"/>
              <a:gd name="connsiteX5" fmla="*/ 8899653 w 9646237"/>
              <a:gd name="connsiteY5" fmla="*/ 2549297 h 2664059"/>
              <a:gd name="connsiteX6" fmla="*/ 4815519 w 9646237"/>
              <a:gd name="connsiteY6" fmla="*/ 2613562 h 2664059"/>
              <a:gd name="connsiteX7" fmla="*/ 780718 w 9646237"/>
              <a:gd name="connsiteY7" fmla="*/ 2547955 h 2664059"/>
              <a:gd name="connsiteX8" fmla="*/ 3852 w 9646237"/>
              <a:gd name="connsiteY8" fmla="*/ 1343461 h 2664059"/>
              <a:gd name="connsiteX0" fmla="*/ 3852 w 9646237"/>
              <a:gd name="connsiteY0" fmla="*/ 1343461 h 2685912"/>
              <a:gd name="connsiteX1" fmla="*/ 830166 w 9646237"/>
              <a:gd name="connsiteY1" fmla="*/ 181641 h 2685912"/>
              <a:gd name="connsiteX2" fmla="*/ 5044119 w 9646237"/>
              <a:gd name="connsiteY2" fmla="*/ 21666 h 2685912"/>
              <a:gd name="connsiteX3" fmla="*/ 8840476 w 9646237"/>
              <a:gd name="connsiteY3" fmla="*/ 233336 h 2685912"/>
              <a:gd name="connsiteX4" fmla="*/ 9646237 w 9646237"/>
              <a:gd name="connsiteY4" fmla="*/ 1344803 h 2685912"/>
              <a:gd name="connsiteX5" fmla="*/ 8899653 w 9646237"/>
              <a:gd name="connsiteY5" fmla="*/ 2549297 h 2685912"/>
              <a:gd name="connsiteX6" fmla="*/ 4815524 w 9646237"/>
              <a:gd name="connsiteY6" fmla="*/ 2662573 h 2685912"/>
              <a:gd name="connsiteX7" fmla="*/ 780718 w 9646237"/>
              <a:gd name="connsiteY7" fmla="*/ 2547955 h 2685912"/>
              <a:gd name="connsiteX8" fmla="*/ 3852 w 9646237"/>
              <a:gd name="connsiteY8" fmla="*/ 1343461 h 2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237" h="2685912">
                <a:moveTo>
                  <a:pt x="3852" y="1343461"/>
                </a:moveTo>
                <a:cubicBezTo>
                  <a:pt x="12093" y="949075"/>
                  <a:pt x="-37848" y="438907"/>
                  <a:pt x="830166" y="181641"/>
                </a:cubicBezTo>
                <a:cubicBezTo>
                  <a:pt x="1698180" y="-75625"/>
                  <a:pt x="3709067" y="13050"/>
                  <a:pt x="5044119" y="21666"/>
                </a:cubicBezTo>
                <a:cubicBezTo>
                  <a:pt x="6379171" y="30282"/>
                  <a:pt x="7972462" y="-23930"/>
                  <a:pt x="8840476" y="233336"/>
                </a:cubicBezTo>
                <a:cubicBezTo>
                  <a:pt x="9708490" y="490602"/>
                  <a:pt x="9589547" y="1038617"/>
                  <a:pt x="9646237" y="1344803"/>
                </a:cubicBezTo>
                <a:cubicBezTo>
                  <a:pt x="9573212" y="1601978"/>
                  <a:pt x="9793067" y="2336481"/>
                  <a:pt x="8899653" y="2549297"/>
                </a:cubicBezTo>
                <a:cubicBezTo>
                  <a:pt x="8006239" y="2762113"/>
                  <a:pt x="6168680" y="2662797"/>
                  <a:pt x="4815524" y="2662573"/>
                </a:cubicBezTo>
                <a:cubicBezTo>
                  <a:pt x="3462368" y="2662349"/>
                  <a:pt x="1623332" y="2760771"/>
                  <a:pt x="780718" y="2547955"/>
                </a:cubicBezTo>
                <a:cubicBezTo>
                  <a:pt x="-61896" y="2335139"/>
                  <a:pt x="-4389" y="1737847"/>
                  <a:pt x="3852" y="1343461"/>
                </a:cubicBez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570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7" grpId="0" animBg="1"/>
      <p:bldP spid="107" grpId="1" animBg="1"/>
      <p:bldP spid="108" grpId="0" animBg="1"/>
      <p:bldP spid="10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dirty="0"/>
              <a:t>نتعلم</a:t>
            </a: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6" name="TextBox 5"/>
          <p:cNvSpPr txBox="1"/>
          <p:nvPr/>
        </p:nvSpPr>
        <p:spPr>
          <a:xfrm>
            <a:off x="2946816" y="1851910"/>
            <a:ext cx="8457969" cy="646331"/>
          </a:xfrm>
          <a:prstGeom prst="rect">
            <a:avLst/>
          </a:prstGeom>
          <a:noFill/>
        </p:spPr>
        <p:txBody>
          <a:bodyPr wrap="square" rtlCol="1">
            <a:spAutoFit/>
          </a:bodyPr>
          <a:lstStyle/>
          <a:p>
            <a:pPr algn="r"/>
            <a:r>
              <a:rPr lang="ar-SA" sz="3600" b="1" kern="1200" dirty="0">
                <a:solidFill>
                  <a:srgbClr val="000099"/>
                </a:solidFill>
                <a:latin typeface="Calibri" panose="020F0502020204030204" pitchFamily="34" charset="0"/>
                <a:ea typeface="+mn-ea"/>
                <a:cs typeface="+mn-cs"/>
              </a:rPr>
              <a:t>وجوه</a:t>
            </a:r>
            <a:r>
              <a:rPr lang="he-IL" sz="3600" b="1" kern="1200" dirty="0">
                <a:solidFill>
                  <a:srgbClr val="000099"/>
                </a:solidFill>
                <a:latin typeface="Calibri" panose="020F0502020204030204" pitchFamily="34" charset="0"/>
                <a:ea typeface="+mn-ea"/>
                <a:cs typeface="+mn-cs"/>
              </a:rPr>
              <a:t>, </a:t>
            </a:r>
            <a:r>
              <a:rPr lang="ar-SA" sz="3600" b="1" kern="1200" dirty="0">
                <a:solidFill>
                  <a:srgbClr val="000099"/>
                </a:solidFill>
                <a:latin typeface="Calibri" panose="020F0502020204030204" pitchFamily="34" charset="0"/>
                <a:ea typeface="+mn-ea"/>
                <a:cs typeface="+mn-cs"/>
              </a:rPr>
              <a:t>اضلاع</a:t>
            </a:r>
            <a:r>
              <a:rPr lang="he-IL" sz="3600" b="1" kern="1200" dirty="0">
                <a:solidFill>
                  <a:srgbClr val="000099"/>
                </a:solidFill>
                <a:latin typeface="Calibri" panose="020F0502020204030204" pitchFamily="34" charset="0"/>
                <a:ea typeface="+mn-ea"/>
                <a:cs typeface="+mn-cs"/>
              </a:rPr>
              <a:t> </a:t>
            </a:r>
            <a:r>
              <a:rPr lang="ar-SA" sz="3600" b="1" kern="1200" dirty="0">
                <a:solidFill>
                  <a:srgbClr val="000099"/>
                </a:solidFill>
                <a:latin typeface="Calibri" panose="020F0502020204030204" pitchFamily="34" charset="0"/>
                <a:ea typeface="+mn-ea"/>
                <a:cs typeface="+mn-cs"/>
              </a:rPr>
              <a:t>ورؤوس</a:t>
            </a:r>
            <a:r>
              <a:rPr lang="he-IL" sz="3600" b="1" kern="1200" dirty="0">
                <a:solidFill>
                  <a:srgbClr val="000099"/>
                </a:solidFill>
                <a:latin typeface="Calibri" panose="020F0502020204030204" pitchFamily="34" charset="0"/>
                <a:ea typeface="+mn-ea"/>
                <a:cs typeface="+mn-cs"/>
              </a:rPr>
              <a:t> </a:t>
            </a:r>
            <a:r>
              <a:rPr lang="ar-SA" sz="3600" b="1" kern="1200" dirty="0">
                <a:solidFill>
                  <a:srgbClr val="000099"/>
                </a:solidFill>
                <a:latin typeface="Calibri" panose="020F0502020204030204" pitchFamily="34" charset="0"/>
                <a:ea typeface="+mn-ea"/>
                <a:cs typeface="+mn-cs"/>
              </a:rPr>
              <a:t>المنشور</a:t>
            </a:r>
            <a:endParaRPr lang="he-IL" sz="3600" b="1" kern="1200" dirty="0">
              <a:solidFill>
                <a:srgbClr val="000099"/>
              </a:solidFill>
              <a:latin typeface="Calibri" panose="020F0502020204030204" pitchFamily="34" charset="0"/>
              <a:ea typeface="+mn-ea"/>
              <a:cs typeface="+mn-cs"/>
            </a:endParaRPr>
          </a:p>
        </p:txBody>
      </p:sp>
      <p:sp>
        <p:nvSpPr>
          <p:cNvPr id="72" name="TextBox 71"/>
          <p:cNvSpPr txBox="1"/>
          <p:nvPr/>
        </p:nvSpPr>
        <p:spPr>
          <a:xfrm>
            <a:off x="6446507" y="2496784"/>
            <a:ext cx="4958278" cy="646331"/>
          </a:xfrm>
          <a:prstGeom prst="rect">
            <a:avLst/>
          </a:prstGeom>
          <a:noFill/>
        </p:spPr>
        <p:txBody>
          <a:bodyPr wrap="square" rtlCol="1">
            <a:spAutoFit/>
          </a:bodyPr>
          <a:lstStyle/>
          <a:p>
            <a:pPr algn="r"/>
            <a:r>
              <a:rPr lang="ar-SA" sz="3600" b="1" kern="1200" dirty="0">
                <a:solidFill>
                  <a:srgbClr val="002060"/>
                </a:solidFill>
                <a:latin typeface="Calibri" panose="020F0502020204030204" pitchFamily="34" charset="0"/>
                <a:ea typeface="+mn-ea"/>
                <a:cs typeface="+mn-cs"/>
              </a:rPr>
              <a:t>مثال</a:t>
            </a:r>
            <a:r>
              <a:rPr lang="he-IL" sz="3600" b="1" kern="1200" dirty="0">
                <a:solidFill>
                  <a:srgbClr val="002060"/>
                </a:solidFill>
                <a:latin typeface="Calibri" panose="020F0502020204030204" pitchFamily="34" charset="0"/>
                <a:ea typeface="+mn-ea"/>
                <a:cs typeface="+mn-cs"/>
              </a:rPr>
              <a:t>: </a:t>
            </a:r>
            <a:r>
              <a:rPr lang="ar-SA" sz="3600" b="1" kern="1200" dirty="0">
                <a:solidFill>
                  <a:srgbClr val="0000FF"/>
                </a:solidFill>
                <a:latin typeface="Calibri" panose="020F0502020204030204" pitchFamily="34" charset="0"/>
                <a:ea typeface="+mn-ea"/>
                <a:cs typeface="+mn-cs"/>
              </a:rPr>
              <a:t>منشور سُداسي</a:t>
            </a:r>
            <a:endParaRPr lang="he-IL" sz="3600" b="1" kern="1200" dirty="0">
              <a:solidFill>
                <a:srgbClr val="0000FF"/>
              </a:solidFill>
              <a:latin typeface="Calibri" panose="020F0502020204030204" pitchFamily="34" charset="0"/>
              <a:ea typeface="+mn-ea"/>
              <a:cs typeface="+mn-cs"/>
            </a:endParaRPr>
          </a:p>
        </p:txBody>
      </p:sp>
      <p:sp>
        <p:nvSpPr>
          <p:cNvPr id="73" name="TextBox 72"/>
          <p:cNvSpPr txBox="1"/>
          <p:nvPr/>
        </p:nvSpPr>
        <p:spPr>
          <a:xfrm>
            <a:off x="9205840" y="3312371"/>
            <a:ext cx="1260423" cy="584775"/>
          </a:xfrm>
          <a:prstGeom prst="rect">
            <a:avLst/>
          </a:prstGeom>
          <a:noFill/>
        </p:spPr>
        <p:txBody>
          <a:bodyPr wrap="square" rtlCol="1">
            <a:spAutoFit/>
          </a:bodyPr>
          <a:lstStyle/>
          <a:p>
            <a:pPr algn="r"/>
            <a:r>
              <a:rPr lang="ar-SA" sz="3200" b="1" kern="1200" dirty="0">
                <a:solidFill>
                  <a:srgbClr val="0000FF"/>
                </a:solidFill>
                <a:latin typeface="Calibri" panose="020F0502020204030204" pitchFamily="34" charset="0"/>
                <a:ea typeface="+mn-ea"/>
                <a:cs typeface="+mn-cs"/>
              </a:rPr>
              <a:t>وجوه</a:t>
            </a:r>
            <a:endParaRPr lang="he-IL" sz="3200" b="1" kern="1200" dirty="0">
              <a:solidFill>
                <a:srgbClr val="002060"/>
              </a:solidFill>
              <a:latin typeface="Calibri" panose="020F0502020204030204" pitchFamily="34" charset="0"/>
              <a:ea typeface="+mn-ea"/>
              <a:cs typeface="+mn-cs"/>
            </a:endParaRPr>
          </a:p>
        </p:txBody>
      </p:sp>
      <p:sp>
        <p:nvSpPr>
          <p:cNvPr id="74" name="TextBox 73"/>
          <p:cNvSpPr txBox="1"/>
          <p:nvPr/>
        </p:nvSpPr>
        <p:spPr>
          <a:xfrm>
            <a:off x="4927500" y="3312371"/>
            <a:ext cx="1714281" cy="584775"/>
          </a:xfrm>
          <a:prstGeom prst="rect">
            <a:avLst/>
          </a:prstGeom>
          <a:noFill/>
        </p:spPr>
        <p:txBody>
          <a:bodyPr wrap="square" rtlCol="1">
            <a:spAutoFit/>
          </a:bodyPr>
          <a:lstStyle/>
          <a:p>
            <a:pPr algn="r"/>
            <a:r>
              <a:rPr lang="ar-SA" sz="3200" b="1" kern="1200" dirty="0">
                <a:solidFill>
                  <a:srgbClr val="0000FF"/>
                </a:solidFill>
                <a:latin typeface="Calibri" panose="020F0502020204030204" pitchFamily="34" charset="0"/>
                <a:ea typeface="+mn-ea"/>
                <a:cs typeface="+mn-cs"/>
              </a:rPr>
              <a:t>أضلاع</a:t>
            </a:r>
            <a:endParaRPr lang="he-IL" sz="3200" b="1" kern="1200" dirty="0">
              <a:solidFill>
                <a:srgbClr val="002060"/>
              </a:solidFill>
              <a:latin typeface="Calibri" panose="020F0502020204030204" pitchFamily="34" charset="0"/>
              <a:ea typeface="+mn-ea"/>
              <a:cs typeface="+mn-cs"/>
            </a:endParaRPr>
          </a:p>
        </p:txBody>
      </p:sp>
      <p:sp>
        <p:nvSpPr>
          <p:cNvPr id="75" name="TextBox 74"/>
          <p:cNvSpPr txBox="1"/>
          <p:nvPr/>
        </p:nvSpPr>
        <p:spPr>
          <a:xfrm>
            <a:off x="1364475" y="3312371"/>
            <a:ext cx="1793034" cy="584775"/>
          </a:xfrm>
          <a:prstGeom prst="rect">
            <a:avLst/>
          </a:prstGeom>
          <a:noFill/>
        </p:spPr>
        <p:txBody>
          <a:bodyPr wrap="square" rtlCol="1">
            <a:spAutoFit/>
          </a:bodyPr>
          <a:lstStyle/>
          <a:p>
            <a:pPr algn="r"/>
            <a:r>
              <a:rPr lang="ar-SA" sz="3200" b="1" kern="1200" dirty="0">
                <a:solidFill>
                  <a:srgbClr val="0000FF"/>
                </a:solidFill>
                <a:latin typeface="Calibri" panose="020F0502020204030204" pitchFamily="34" charset="0"/>
                <a:ea typeface="+mn-ea"/>
                <a:cs typeface="+mn-cs"/>
              </a:rPr>
              <a:t>رؤوس</a:t>
            </a:r>
            <a:endParaRPr lang="he-IL" sz="3200" b="1" kern="1200" dirty="0">
              <a:solidFill>
                <a:srgbClr val="002060"/>
              </a:solidFill>
              <a:latin typeface="Calibri" panose="020F0502020204030204" pitchFamily="34" charset="0"/>
              <a:ea typeface="+mn-ea"/>
              <a:cs typeface="+mn-cs"/>
            </a:endParaRPr>
          </a:p>
        </p:txBody>
      </p:sp>
      <p:sp>
        <p:nvSpPr>
          <p:cNvPr id="76" name="TextBox 75"/>
          <p:cNvSpPr txBox="1"/>
          <p:nvPr/>
        </p:nvSpPr>
        <p:spPr>
          <a:xfrm>
            <a:off x="8311275" y="5648756"/>
            <a:ext cx="2993721" cy="553998"/>
          </a:xfrm>
          <a:prstGeom prst="rect">
            <a:avLst/>
          </a:prstGeom>
          <a:noFill/>
        </p:spPr>
        <p:txBody>
          <a:bodyPr wrap="square" rtlCol="1">
            <a:spAutoFit/>
          </a:bodyPr>
          <a:lstStyle/>
          <a:p>
            <a:pPr algn="r" rtl="1"/>
            <a:r>
              <a:rPr lang="ar-SA" sz="3000" b="1" kern="1200" dirty="0">
                <a:solidFill>
                  <a:srgbClr val="002060"/>
                </a:solidFill>
                <a:latin typeface="Calibri" panose="020F0502020204030204" pitchFamily="34" charset="0"/>
                <a:ea typeface="+mn-ea"/>
                <a:cs typeface="+mn-cs"/>
              </a:rPr>
              <a:t>كم</a:t>
            </a:r>
            <a:r>
              <a:rPr lang="he-IL" sz="3000" b="1" kern="1200" dirty="0">
                <a:solidFill>
                  <a:srgbClr val="002060"/>
                </a:solidFill>
                <a:latin typeface="Calibri" panose="020F0502020204030204" pitchFamily="34" charset="0"/>
                <a:ea typeface="+mn-ea"/>
                <a:cs typeface="+mn-cs"/>
              </a:rPr>
              <a:t> </a:t>
            </a:r>
            <a:r>
              <a:rPr lang="ar-SA" sz="3000" b="1" kern="1200" dirty="0">
                <a:solidFill>
                  <a:srgbClr val="0000FF"/>
                </a:solidFill>
                <a:latin typeface="Calibri" panose="020F0502020204030204" pitchFamily="34" charset="0"/>
                <a:ea typeface="+mn-ea"/>
                <a:cs typeface="+mn-cs"/>
              </a:rPr>
              <a:t>وجه</a:t>
            </a:r>
            <a:r>
              <a:rPr lang="ar-SA" sz="3000" b="1" kern="1200" dirty="0">
                <a:solidFill>
                  <a:srgbClr val="002060"/>
                </a:solidFill>
                <a:latin typeface="Calibri" panose="020F0502020204030204" pitchFamily="34" charset="0"/>
                <a:ea typeface="+mn-ea"/>
                <a:cs typeface="+mn-cs"/>
              </a:rPr>
              <a:t>؟</a:t>
            </a:r>
            <a:r>
              <a:rPr lang="he-IL" sz="3000" b="1" kern="1200" dirty="0">
                <a:solidFill>
                  <a:srgbClr val="002060"/>
                </a:solidFill>
                <a:latin typeface="Calibri" panose="020F0502020204030204" pitchFamily="34" charset="0"/>
                <a:ea typeface="+mn-ea"/>
                <a:cs typeface="+mn-cs"/>
              </a:rPr>
              <a:t> ____</a:t>
            </a:r>
          </a:p>
        </p:txBody>
      </p:sp>
      <p:sp>
        <p:nvSpPr>
          <p:cNvPr id="79" name="TextBox 78"/>
          <p:cNvSpPr txBox="1"/>
          <p:nvPr/>
        </p:nvSpPr>
        <p:spPr>
          <a:xfrm>
            <a:off x="4313076" y="5648756"/>
            <a:ext cx="3280645" cy="553998"/>
          </a:xfrm>
          <a:prstGeom prst="rect">
            <a:avLst/>
          </a:prstGeom>
          <a:noFill/>
        </p:spPr>
        <p:txBody>
          <a:bodyPr wrap="square" rtlCol="1">
            <a:spAutoFit/>
          </a:bodyPr>
          <a:lstStyle/>
          <a:p>
            <a:pPr algn="r" rtl="1"/>
            <a:r>
              <a:rPr lang="ar-SA" sz="3000" b="1" kern="1200" dirty="0">
                <a:solidFill>
                  <a:srgbClr val="002060"/>
                </a:solidFill>
                <a:latin typeface="Calibri" panose="020F0502020204030204" pitchFamily="34" charset="0"/>
                <a:ea typeface="+mn-ea"/>
                <a:cs typeface="+mn-cs"/>
              </a:rPr>
              <a:t>كم</a:t>
            </a:r>
            <a:r>
              <a:rPr lang="he-IL" sz="3000" b="1" kern="1200" dirty="0">
                <a:solidFill>
                  <a:srgbClr val="002060"/>
                </a:solidFill>
                <a:latin typeface="Calibri" panose="020F0502020204030204" pitchFamily="34" charset="0"/>
                <a:ea typeface="+mn-ea"/>
                <a:cs typeface="+mn-cs"/>
              </a:rPr>
              <a:t> </a:t>
            </a:r>
            <a:r>
              <a:rPr lang="ar-SA" sz="3000" b="1" kern="1200" dirty="0">
                <a:solidFill>
                  <a:srgbClr val="0000FF"/>
                </a:solidFill>
                <a:latin typeface="Calibri" panose="020F0502020204030204" pitchFamily="34" charset="0"/>
                <a:ea typeface="+mn-ea"/>
                <a:cs typeface="+mn-cs"/>
              </a:rPr>
              <a:t>ضلع</a:t>
            </a:r>
            <a:r>
              <a:rPr lang="ar-SA" sz="3000" b="1" kern="1200" dirty="0">
                <a:solidFill>
                  <a:srgbClr val="002060"/>
                </a:solidFill>
                <a:latin typeface="Calibri" panose="020F0502020204030204" pitchFamily="34" charset="0"/>
                <a:ea typeface="+mn-ea"/>
                <a:cs typeface="+mn-cs"/>
              </a:rPr>
              <a:t>؟</a:t>
            </a:r>
            <a:r>
              <a:rPr lang="he-IL" sz="3000" b="1" kern="1200" dirty="0">
                <a:solidFill>
                  <a:srgbClr val="002060"/>
                </a:solidFill>
                <a:latin typeface="Calibri" panose="020F0502020204030204" pitchFamily="34" charset="0"/>
                <a:ea typeface="+mn-ea"/>
                <a:cs typeface="+mn-cs"/>
              </a:rPr>
              <a:t> ____</a:t>
            </a:r>
          </a:p>
        </p:txBody>
      </p:sp>
      <p:sp>
        <p:nvSpPr>
          <p:cNvPr id="80" name="TextBox 79"/>
          <p:cNvSpPr txBox="1"/>
          <p:nvPr/>
        </p:nvSpPr>
        <p:spPr>
          <a:xfrm>
            <a:off x="543670" y="5648756"/>
            <a:ext cx="3473526" cy="553998"/>
          </a:xfrm>
          <a:prstGeom prst="rect">
            <a:avLst/>
          </a:prstGeom>
          <a:noFill/>
        </p:spPr>
        <p:txBody>
          <a:bodyPr wrap="square" rtlCol="1">
            <a:spAutoFit/>
          </a:bodyPr>
          <a:lstStyle/>
          <a:p>
            <a:pPr algn="r" rtl="1"/>
            <a:r>
              <a:rPr lang="ar-SA" sz="3000" b="1" kern="1200" dirty="0">
                <a:solidFill>
                  <a:srgbClr val="002060"/>
                </a:solidFill>
                <a:latin typeface="Calibri" panose="020F0502020204030204" pitchFamily="34" charset="0"/>
                <a:ea typeface="+mn-ea"/>
                <a:cs typeface="+mn-cs"/>
              </a:rPr>
              <a:t>كم</a:t>
            </a:r>
            <a:r>
              <a:rPr lang="he-IL" sz="3000" b="1" kern="1200" dirty="0">
                <a:solidFill>
                  <a:srgbClr val="002060"/>
                </a:solidFill>
                <a:latin typeface="Calibri" panose="020F0502020204030204" pitchFamily="34" charset="0"/>
                <a:ea typeface="+mn-ea"/>
                <a:cs typeface="+mn-cs"/>
              </a:rPr>
              <a:t> </a:t>
            </a:r>
            <a:r>
              <a:rPr lang="ar-SA" sz="3000" b="1" kern="1200" dirty="0">
                <a:solidFill>
                  <a:srgbClr val="0000FF"/>
                </a:solidFill>
                <a:latin typeface="Calibri" panose="020F0502020204030204" pitchFamily="34" charset="0"/>
                <a:ea typeface="+mn-ea"/>
                <a:cs typeface="+mn-cs"/>
              </a:rPr>
              <a:t>رأسًا؟</a:t>
            </a:r>
            <a:r>
              <a:rPr lang="he-IL" sz="3000" b="1" kern="1200" dirty="0">
                <a:solidFill>
                  <a:srgbClr val="002060"/>
                </a:solidFill>
                <a:latin typeface="Calibri" panose="020F0502020204030204" pitchFamily="34" charset="0"/>
                <a:ea typeface="+mn-ea"/>
                <a:cs typeface="+mn-cs"/>
              </a:rPr>
              <a:t> ____</a:t>
            </a:r>
          </a:p>
        </p:txBody>
      </p:sp>
      <p:grpSp>
        <p:nvGrpSpPr>
          <p:cNvPr id="9" name="קבוצה 8"/>
          <p:cNvGrpSpPr/>
          <p:nvPr/>
        </p:nvGrpSpPr>
        <p:grpSpPr>
          <a:xfrm>
            <a:off x="6284121" y="4143731"/>
            <a:ext cx="773215" cy="1159823"/>
            <a:chOff x="6440235" y="4288694"/>
            <a:chExt cx="773215" cy="1159823"/>
          </a:xfrm>
        </p:grpSpPr>
        <p:pic>
          <p:nvPicPr>
            <p:cNvPr id="33" name="תמונה 32"/>
            <p:cNvPicPr>
              <a:picLocks noChangeAspect="1"/>
            </p:cNvPicPr>
            <p:nvPr/>
          </p:nvPicPr>
          <p:blipFill>
            <a:blip r:embed="rId4"/>
            <a:stretch>
              <a:fillRect/>
            </a:stretch>
          </p:blipFill>
          <p:spPr>
            <a:xfrm rot="21349787">
              <a:off x="6440235" y="4288694"/>
              <a:ext cx="773215" cy="1159823"/>
            </a:xfrm>
            <a:prstGeom prst="rect">
              <a:avLst/>
            </a:prstGeom>
          </p:spPr>
        </p:pic>
        <p:sp>
          <p:nvSpPr>
            <p:cNvPr id="331" name="Freeform 30"/>
            <p:cNvSpPr>
              <a:spLocks/>
            </p:cNvSpPr>
            <p:nvPr/>
          </p:nvSpPr>
          <p:spPr bwMode="auto">
            <a:xfrm>
              <a:off x="7144075" y="4397765"/>
              <a:ext cx="0" cy="905286"/>
            </a:xfrm>
            <a:custGeom>
              <a:avLst/>
              <a:gdLst>
                <a:gd name="T0" fmla="*/ 93 w 93"/>
                <a:gd name="T1" fmla="*/ 0 h 1354"/>
                <a:gd name="T2" fmla="*/ 0 w 93"/>
                <a:gd name="T3" fmla="*/ 1354 h 1354"/>
                <a:gd name="connsiteX0" fmla="*/ 952 w 1993"/>
                <a:gd name="connsiteY0" fmla="*/ 0 h 9579"/>
                <a:gd name="connsiteX1" fmla="*/ 1041 w 1993"/>
                <a:gd name="connsiteY1" fmla="*/ 9579 h 9579"/>
                <a:gd name="connsiteX0" fmla="*/ 530 w 7491"/>
                <a:gd name="connsiteY0" fmla="*/ 0 h 10000"/>
                <a:gd name="connsiteX1" fmla="*/ 976 w 7491"/>
                <a:gd name="connsiteY1" fmla="*/ 10000 h 10000"/>
                <a:gd name="connsiteX0" fmla="*/ 0 w 11051"/>
                <a:gd name="connsiteY0" fmla="*/ 0 h 10000"/>
                <a:gd name="connsiteX1" fmla="*/ 595 w 11051"/>
                <a:gd name="connsiteY1" fmla="*/ 10000 h 10000"/>
                <a:gd name="connsiteX0" fmla="*/ 0 w 11051"/>
                <a:gd name="connsiteY0" fmla="*/ 0 h 10989"/>
                <a:gd name="connsiteX1" fmla="*/ 595 w 11051"/>
                <a:gd name="connsiteY1" fmla="*/ 10989 h 10989"/>
                <a:gd name="connsiteX0" fmla="*/ 0 w 24641"/>
                <a:gd name="connsiteY0" fmla="*/ 0 h 10989"/>
                <a:gd name="connsiteX1" fmla="*/ 17490 w 24641"/>
                <a:gd name="connsiteY1" fmla="*/ 10989 h 10989"/>
              </a:gdLst>
              <a:ahLst/>
              <a:cxnLst>
                <a:cxn ang="0">
                  <a:pos x="connsiteX0" y="connsiteY0"/>
                </a:cxn>
                <a:cxn ang="0">
                  <a:pos x="connsiteX1" y="connsiteY1"/>
                </a:cxn>
              </a:cxnLst>
              <a:rect l="l" t="t" r="r" b="b"/>
              <a:pathLst>
                <a:path w="24641" h="10989">
                  <a:moveTo>
                    <a:pt x="0" y="0"/>
                  </a:moveTo>
                  <a:cubicBezTo>
                    <a:pt x="3016" y="3259"/>
                    <a:pt x="39815" y="7510"/>
                    <a:pt x="17490" y="10989"/>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grpSp>
        <p:nvGrpSpPr>
          <p:cNvPr id="8" name="קבוצה 7"/>
          <p:cNvGrpSpPr/>
          <p:nvPr/>
        </p:nvGrpSpPr>
        <p:grpSpPr>
          <a:xfrm>
            <a:off x="5150496" y="4132307"/>
            <a:ext cx="773215" cy="1171247"/>
            <a:chOff x="5306610" y="4277270"/>
            <a:chExt cx="773215" cy="1171247"/>
          </a:xfrm>
        </p:grpSpPr>
        <p:pic>
          <p:nvPicPr>
            <p:cNvPr id="32" name="תמונה 31"/>
            <p:cNvPicPr>
              <a:picLocks noChangeAspect="1"/>
            </p:cNvPicPr>
            <p:nvPr/>
          </p:nvPicPr>
          <p:blipFill>
            <a:blip r:embed="rId4"/>
            <a:stretch>
              <a:fillRect/>
            </a:stretch>
          </p:blipFill>
          <p:spPr>
            <a:xfrm rot="21349787">
              <a:off x="5306610" y="4288694"/>
              <a:ext cx="773215" cy="1159823"/>
            </a:xfrm>
            <a:prstGeom prst="rect">
              <a:avLst/>
            </a:prstGeom>
          </p:spPr>
        </p:pic>
        <p:sp>
          <p:nvSpPr>
            <p:cNvPr id="334" name="Freeform 33"/>
            <p:cNvSpPr>
              <a:spLocks/>
            </p:cNvSpPr>
            <p:nvPr/>
          </p:nvSpPr>
          <p:spPr bwMode="auto">
            <a:xfrm>
              <a:off x="5478567" y="4277270"/>
              <a:ext cx="360000" cy="31750"/>
            </a:xfrm>
            <a:custGeom>
              <a:avLst/>
              <a:gdLst>
                <a:gd name="T0" fmla="*/ 606 w 606"/>
                <a:gd name="T1" fmla="*/ 0 h 50"/>
                <a:gd name="T2" fmla="*/ 0 w 606"/>
                <a:gd name="T3" fmla="*/ 50 h 50"/>
              </a:gdLst>
              <a:ahLst/>
              <a:cxnLst>
                <a:cxn ang="0">
                  <a:pos x="T0" y="T1"/>
                </a:cxn>
                <a:cxn ang="0">
                  <a:pos x="T2" y="T3"/>
                </a:cxn>
              </a:cxnLst>
              <a:rect l="0" t="0" r="r" b="b"/>
              <a:pathLst>
                <a:path w="606" h="50">
                  <a:moveTo>
                    <a:pt x="606" y="0"/>
                  </a:moveTo>
                  <a:lnTo>
                    <a:pt x="0" y="5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pic>
        <p:nvPicPr>
          <p:cNvPr id="2" name="תמונה 1"/>
          <p:cNvPicPr>
            <a:picLocks noChangeAspect="1"/>
          </p:cNvPicPr>
          <p:nvPr/>
        </p:nvPicPr>
        <p:blipFill>
          <a:blip r:embed="rId4"/>
          <a:stretch>
            <a:fillRect/>
          </a:stretch>
        </p:blipFill>
        <p:spPr>
          <a:xfrm rot="21349787">
            <a:off x="3115270" y="2025915"/>
            <a:ext cx="773215" cy="1159823"/>
          </a:xfrm>
          <a:prstGeom prst="rect">
            <a:avLst/>
          </a:prstGeom>
        </p:spPr>
      </p:pic>
      <p:grpSp>
        <p:nvGrpSpPr>
          <p:cNvPr id="3" name="קבוצה 2"/>
          <p:cNvGrpSpPr/>
          <p:nvPr/>
        </p:nvGrpSpPr>
        <p:grpSpPr>
          <a:xfrm>
            <a:off x="1981958" y="3958365"/>
            <a:ext cx="773215" cy="1193493"/>
            <a:chOff x="687313" y="3965922"/>
            <a:chExt cx="773215" cy="1193493"/>
          </a:xfrm>
        </p:grpSpPr>
        <p:sp>
          <p:nvSpPr>
            <p:cNvPr id="337" name="Oval 36"/>
            <p:cNvSpPr>
              <a:spLocks noChangeArrowheads="1"/>
            </p:cNvSpPr>
            <p:nvPr/>
          </p:nvSpPr>
          <p:spPr bwMode="auto">
            <a:xfrm>
              <a:off x="1155374" y="3965922"/>
              <a:ext cx="87195" cy="71718"/>
            </a:xfrm>
            <a:prstGeom prst="ellipse">
              <a:avLst/>
            </a:pr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38" name="Oval 37"/>
            <p:cNvSpPr>
              <a:spLocks noChangeArrowheads="1"/>
            </p:cNvSpPr>
            <p:nvPr/>
          </p:nvSpPr>
          <p:spPr bwMode="auto">
            <a:xfrm>
              <a:off x="691430" y="5018565"/>
              <a:ext cx="87195" cy="71718"/>
            </a:xfrm>
            <a:prstGeom prst="ellipse">
              <a:avLst/>
            </a:prstGeom>
            <a:solidFill>
              <a:srgbClr val="00B050"/>
            </a:solidFill>
            <a:ln w="9525">
              <a:solidFill>
                <a:srgbClr val="00B050"/>
              </a:solidFill>
              <a:round/>
              <a:headEnd/>
              <a:tailEnd/>
            </a:ln>
          </p:spPr>
          <p:txBody>
            <a:bodyPr vert="horz" wrap="square" lIns="91440" tIns="45720" rIns="91440" bIns="45720" numCol="1" anchor="t" anchorCtr="0" compatLnSpc="1">
              <a:prstTxWarp prst="textNoShape">
                <a:avLst/>
              </a:prstTxWarp>
            </a:bodyPr>
            <a:lstStyle/>
            <a:p>
              <a:endParaRPr lang="he-IL"/>
            </a:p>
          </p:txBody>
        </p:sp>
        <p:pic>
          <p:nvPicPr>
            <p:cNvPr id="30" name="תמונה 29"/>
            <p:cNvPicPr>
              <a:picLocks noChangeAspect="1"/>
            </p:cNvPicPr>
            <p:nvPr/>
          </p:nvPicPr>
          <p:blipFill>
            <a:blip r:embed="rId4"/>
            <a:stretch>
              <a:fillRect/>
            </a:stretch>
          </p:blipFill>
          <p:spPr>
            <a:xfrm rot="21349787">
              <a:off x="687313" y="3999592"/>
              <a:ext cx="773215" cy="1159823"/>
            </a:xfrm>
            <a:prstGeom prst="rect">
              <a:avLst/>
            </a:prstGeom>
          </p:spPr>
        </p:pic>
      </p:grpSp>
      <p:grpSp>
        <p:nvGrpSpPr>
          <p:cNvPr id="7" name="קבוצה 6"/>
          <p:cNvGrpSpPr/>
          <p:nvPr/>
        </p:nvGrpSpPr>
        <p:grpSpPr>
          <a:xfrm>
            <a:off x="9031601" y="4114983"/>
            <a:ext cx="773215" cy="1159823"/>
            <a:chOff x="8975846" y="4193040"/>
            <a:chExt cx="773215" cy="1159823"/>
          </a:xfrm>
        </p:grpSpPr>
        <p:sp>
          <p:nvSpPr>
            <p:cNvPr id="92" name="Freeform 22"/>
            <p:cNvSpPr>
              <a:spLocks/>
            </p:cNvSpPr>
            <p:nvPr/>
          </p:nvSpPr>
          <p:spPr bwMode="auto">
            <a:xfrm>
              <a:off x="9253965" y="4428696"/>
              <a:ext cx="319642" cy="923479"/>
            </a:xfrm>
            <a:custGeom>
              <a:avLst/>
              <a:gdLst>
                <a:gd name="T0" fmla="*/ 107 w 285"/>
                <a:gd name="T1" fmla="*/ 0 h 1526"/>
                <a:gd name="T2" fmla="*/ 0 w 285"/>
                <a:gd name="T3" fmla="*/ 1334 h 1526"/>
                <a:gd name="T4" fmla="*/ 186 w 285"/>
                <a:gd name="T5" fmla="*/ 1526 h 1526"/>
                <a:gd name="T6" fmla="*/ 285 w 285"/>
                <a:gd name="T7" fmla="*/ 193 h 1526"/>
                <a:gd name="T8" fmla="*/ 107 w 285"/>
                <a:gd name="T9" fmla="*/ 0 h 1526"/>
                <a:gd name="connsiteX0" fmla="*/ 2520 w 8766"/>
                <a:gd name="connsiteY0" fmla="*/ 0 h 10237"/>
                <a:gd name="connsiteX1" fmla="*/ 0 w 8766"/>
                <a:gd name="connsiteY1" fmla="*/ 10237 h 10237"/>
                <a:gd name="connsiteX2" fmla="*/ 5292 w 8766"/>
                <a:gd name="connsiteY2" fmla="*/ 10000 h 10237"/>
                <a:gd name="connsiteX3" fmla="*/ 8766 w 8766"/>
                <a:gd name="connsiteY3" fmla="*/ 1265 h 10237"/>
                <a:gd name="connsiteX4" fmla="*/ 2520 w 8766"/>
                <a:gd name="connsiteY4" fmla="*/ 0 h 10237"/>
                <a:gd name="connsiteX0" fmla="*/ 2406 w 10000"/>
                <a:gd name="connsiteY0" fmla="*/ 0 h 9087"/>
                <a:gd name="connsiteX1" fmla="*/ 0 w 10000"/>
                <a:gd name="connsiteY1" fmla="*/ 9087 h 9087"/>
                <a:gd name="connsiteX2" fmla="*/ 6037 w 10000"/>
                <a:gd name="connsiteY2" fmla="*/ 8855 h 9087"/>
                <a:gd name="connsiteX3" fmla="*/ 10000 w 10000"/>
                <a:gd name="connsiteY3" fmla="*/ 323 h 9087"/>
                <a:gd name="connsiteX4" fmla="*/ 2406 w 10000"/>
                <a:gd name="connsiteY4" fmla="*/ 0 h 9087"/>
                <a:gd name="connsiteX0" fmla="*/ 2406 w 31124"/>
                <a:gd name="connsiteY0" fmla="*/ 0 h 10000"/>
                <a:gd name="connsiteX1" fmla="*/ 0 w 31124"/>
                <a:gd name="connsiteY1" fmla="*/ 10000 h 10000"/>
                <a:gd name="connsiteX2" fmla="*/ 6037 w 31124"/>
                <a:gd name="connsiteY2" fmla="*/ 9745 h 10000"/>
                <a:gd name="connsiteX3" fmla="*/ 31124 w 31124"/>
                <a:gd name="connsiteY3" fmla="*/ 355 h 10000"/>
                <a:gd name="connsiteX4" fmla="*/ 2406 w 31124"/>
                <a:gd name="connsiteY4" fmla="*/ 0 h 10000"/>
                <a:gd name="connsiteX0" fmla="*/ 14611 w 31124"/>
                <a:gd name="connsiteY0" fmla="*/ 147 h 9645"/>
                <a:gd name="connsiteX1" fmla="*/ 0 w 31124"/>
                <a:gd name="connsiteY1" fmla="*/ 9645 h 9645"/>
                <a:gd name="connsiteX2" fmla="*/ 6037 w 31124"/>
                <a:gd name="connsiteY2" fmla="*/ 9390 h 9645"/>
                <a:gd name="connsiteX3" fmla="*/ 31124 w 31124"/>
                <a:gd name="connsiteY3" fmla="*/ 0 h 9645"/>
                <a:gd name="connsiteX4" fmla="*/ 14611 w 31124"/>
                <a:gd name="connsiteY4" fmla="*/ 147 h 9645"/>
                <a:gd name="connsiteX0" fmla="*/ 4694 w 10000"/>
                <a:gd name="connsiteY0" fmla="*/ 152 h 10257"/>
                <a:gd name="connsiteX1" fmla="*/ 0 w 10000"/>
                <a:gd name="connsiteY1" fmla="*/ 10000 h 10257"/>
                <a:gd name="connsiteX2" fmla="*/ 9632 w 10000"/>
                <a:gd name="connsiteY2" fmla="*/ 10257 h 10257"/>
                <a:gd name="connsiteX3" fmla="*/ 10000 w 10000"/>
                <a:gd name="connsiteY3" fmla="*/ 0 h 10257"/>
                <a:gd name="connsiteX4" fmla="*/ 4694 w 10000"/>
                <a:gd name="connsiteY4" fmla="*/ 152 h 10257"/>
                <a:gd name="connsiteX0" fmla="*/ 471 w 5777"/>
                <a:gd name="connsiteY0" fmla="*/ 152 h 11250"/>
                <a:gd name="connsiteX1" fmla="*/ 0 w 5777"/>
                <a:gd name="connsiteY1" fmla="*/ 11250 h 11250"/>
                <a:gd name="connsiteX2" fmla="*/ 5409 w 5777"/>
                <a:gd name="connsiteY2" fmla="*/ 10257 h 11250"/>
                <a:gd name="connsiteX3" fmla="*/ 5777 w 5777"/>
                <a:gd name="connsiteY3" fmla="*/ 0 h 11250"/>
                <a:gd name="connsiteX4" fmla="*/ 471 w 5777"/>
                <a:gd name="connsiteY4" fmla="*/ 152 h 11250"/>
                <a:gd name="connsiteX0" fmla="*/ 815 w 10000"/>
                <a:gd name="connsiteY0" fmla="*/ 505 h 10000"/>
                <a:gd name="connsiteX1" fmla="*/ 0 w 10000"/>
                <a:gd name="connsiteY1" fmla="*/ 10000 h 10000"/>
                <a:gd name="connsiteX2" fmla="*/ 9363 w 10000"/>
                <a:gd name="connsiteY2" fmla="*/ 9117 h 10000"/>
                <a:gd name="connsiteX3" fmla="*/ 10000 w 10000"/>
                <a:gd name="connsiteY3" fmla="*/ 0 h 10000"/>
                <a:gd name="connsiteX4" fmla="*/ 815 w 10000"/>
                <a:gd name="connsiteY4" fmla="*/ 505 h 10000"/>
                <a:gd name="connsiteX0" fmla="*/ 815 w 9478"/>
                <a:gd name="connsiteY0" fmla="*/ 412 h 9907"/>
                <a:gd name="connsiteX1" fmla="*/ 0 w 9478"/>
                <a:gd name="connsiteY1" fmla="*/ 9907 h 9907"/>
                <a:gd name="connsiteX2" fmla="*/ 9363 w 9478"/>
                <a:gd name="connsiteY2" fmla="*/ 9024 h 9907"/>
                <a:gd name="connsiteX3" fmla="*/ 9478 w 9478"/>
                <a:gd name="connsiteY3" fmla="*/ 0 h 9907"/>
                <a:gd name="connsiteX4" fmla="*/ 815 w 9478"/>
                <a:gd name="connsiteY4" fmla="*/ 412 h 9907"/>
                <a:gd name="connsiteX0" fmla="*/ 585 w 9725"/>
                <a:gd name="connsiteY0" fmla="*/ 416 h 9533"/>
                <a:gd name="connsiteX1" fmla="*/ 0 w 9725"/>
                <a:gd name="connsiteY1" fmla="*/ 9533 h 9533"/>
                <a:gd name="connsiteX2" fmla="*/ 9604 w 9725"/>
                <a:gd name="connsiteY2" fmla="*/ 9109 h 9533"/>
                <a:gd name="connsiteX3" fmla="*/ 9725 w 9725"/>
                <a:gd name="connsiteY3" fmla="*/ 0 h 9533"/>
                <a:gd name="connsiteX4" fmla="*/ 585 w 9725"/>
                <a:gd name="connsiteY4" fmla="*/ 416 h 9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 h="9533">
                  <a:moveTo>
                    <a:pt x="585" y="416"/>
                  </a:moveTo>
                  <a:cubicBezTo>
                    <a:pt x="298" y="3611"/>
                    <a:pt x="287" y="6338"/>
                    <a:pt x="0" y="9533"/>
                  </a:cubicBezTo>
                  <a:lnTo>
                    <a:pt x="9604" y="9109"/>
                  </a:lnTo>
                  <a:cubicBezTo>
                    <a:pt x="9828" y="6041"/>
                    <a:pt x="9500" y="3068"/>
                    <a:pt x="9725" y="0"/>
                  </a:cubicBezTo>
                  <a:lnTo>
                    <a:pt x="585" y="416"/>
                  </a:lnTo>
                  <a:close/>
                </a:path>
              </a:pathLst>
            </a:custGeom>
            <a:solidFill>
              <a:srgbClr val="9CC2E5"/>
            </a:solidFill>
            <a:ln w="9525">
              <a:solidFill>
                <a:srgbClr val="9CC2E5"/>
              </a:solidFill>
              <a:round/>
              <a:headEnd/>
              <a:tailEnd/>
            </a:ln>
          </p:spPr>
          <p:txBody>
            <a:bodyPr vert="horz" wrap="square" lIns="91440" tIns="45720" rIns="91440" bIns="45720" numCol="1" anchor="t" anchorCtr="0" compatLnSpc="1">
              <a:prstTxWarp prst="textNoShape">
                <a:avLst/>
              </a:prstTxWarp>
            </a:bodyPr>
            <a:lstStyle/>
            <a:p>
              <a:endParaRPr lang="he-IL"/>
            </a:p>
          </p:txBody>
        </p:sp>
        <p:pic>
          <p:nvPicPr>
            <p:cNvPr id="35" name="תמונה 34"/>
            <p:cNvPicPr>
              <a:picLocks noChangeAspect="1"/>
            </p:cNvPicPr>
            <p:nvPr/>
          </p:nvPicPr>
          <p:blipFill>
            <a:blip r:embed="rId4"/>
            <a:stretch>
              <a:fillRect/>
            </a:stretch>
          </p:blipFill>
          <p:spPr>
            <a:xfrm rot="21349787">
              <a:off x="8975846" y="4193040"/>
              <a:ext cx="773215" cy="1159823"/>
            </a:xfrm>
            <a:prstGeom prst="rect">
              <a:avLst/>
            </a:prstGeom>
          </p:spPr>
        </p:pic>
      </p:grpSp>
      <p:grpSp>
        <p:nvGrpSpPr>
          <p:cNvPr id="5" name="קבוצה 4"/>
          <p:cNvGrpSpPr/>
          <p:nvPr/>
        </p:nvGrpSpPr>
        <p:grpSpPr>
          <a:xfrm>
            <a:off x="10082349" y="4127642"/>
            <a:ext cx="773215" cy="1159823"/>
            <a:chOff x="9959688" y="4094189"/>
            <a:chExt cx="773215" cy="1159823"/>
          </a:xfrm>
        </p:grpSpPr>
        <p:pic>
          <p:nvPicPr>
            <p:cNvPr id="34" name="תמונה 33"/>
            <p:cNvPicPr>
              <a:picLocks noChangeAspect="1"/>
            </p:cNvPicPr>
            <p:nvPr/>
          </p:nvPicPr>
          <p:blipFill>
            <a:blip r:embed="rId4"/>
            <a:stretch>
              <a:fillRect/>
            </a:stretch>
          </p:blipFill>
          <p:spPr>
            <a:xfrm rot="21349787">
              <a:off x="9959688" y="4094189"/>
              <a:ext cx="773215" cy="1159823"/>
            </a:xfrm>
            <a:prstGeom prst="rect">
              <a:avLst/>
            </a:prstGeom>
          </p:spPr>
        </p:pic>
        <p:sp>
          <p:nvSpPr>
            <p:cNvPr id="4" name="צורה חופשית 3"/>
            <p:cNvSpPr/>
            <p:nvPr/>
          </p:nvSpPr>
          <p:spPr>
            <a:xfrm>
              <a:off x="10057859" y="4109169"/>
              <a:ext cx="619534" cy="235536"/>
            </a:xfrm>
            <a:custGeom>
              <a:avLst/>
              <a:gdLst>
                <a:gd name="connsiteX0" fmla="*/ 631371 w 631371"/>
                <a:gd name="connsiteY0" fmla="*/ 97971 h 217714"/>
                <a:gd name="connsiteX1" fmla="*/ 468085 w 631371"/>
                <a:gd name="connsiteY1" fmla="*/ 0 h 217714"/>
                <a:gd name="connsiteX2" fmla="*/ 141514 w 631371"/>
                <a:gd name="connsiteY2" fmla="*/ 10886 h 217714"/>
                <a:gd name="connsiteX3" fmla="*/ 0 w 631371"/>
                <a:gd name="connsiteY3" fmla="*/ 108857 h 217714"/>
                <a:gd name="connsiteX4" fmla="*/ 163285 w 631371"/>
                <a:gd name="connsiteY4" fmla="*/ 217714 h 217714"/>
                <a:gd name="connsiteX5" fmla="*/ 478971 w 631371"/>
                <a:gd name="connsiteY5" fmla="*/ 174171 h 217714"/>
                <a:gd name="connsiteX6" fmla="*/ 598714 w 631371"/>
                <a:gd name="connsiteY6" fmla="*/ 141514 h 217714"/>
                <a:gd name="connsiteX0" fmla="*/ 631371 w 631371"/>
                <a:gd name="connsiteY0" fmla="*/ 97971 h 222410"/>
                <a:gd name="connsiteX1" fmla="*/ 468085 w 631371"/>
                <a:gd name="connsiteY1" fmla="*/ 0 h 222410"/>
                <a:gd name="connsiteX2" fmla="*/ 141514 w 631371"/>
                <a:gd name="connsiteY2" fmla="*/ 10886 h 222410"/>
                <a:gd name="connsiteX3" fmla="*/ 0 w 631371"/>
                <a:gd name="connsiteY3" fmla="*/ 108857 h 222410"/>
                <a:gd name="connsiteX4" fmla="*/ 163285 w 631371"/>
                <a:gd name="connsiteY4" fmla="*/ 217714 h 222410"/>
                <a:gd name="connsiteX5" fmla="*/ 514481 w 631371"/>
                <a:gd name="connsiteY5" fmla="*/ 200804 h 222410"/>
                <a:gd name="connsiteX6" fmla="*/ 598714 w 631371"/>
                <a:gd name="connsiteY6" fmla="*/ 141514 h 222410"/>
                <a:gd name="connsiteX0" fmla="*/ 631371 w 631371"/>
                <a:gd name="connsiteY0" fmla="*/ 97971 h 222410"/>
                <a:gd name="connsiteX1" fmla="*/ 468085 w 631371"/>
                <a:gd name="connsiteY1" fmla="*/ 0 h 222410"/>
                <a:gd name="connsiteX2" fmla="*/ 141514 w 631371"/>
                <a:gd name="connsiteY2" fmla="*/ 10886 h 222410"/>
                <a:gd name="connsiteX3" fmla="*/ 0 w 631371"/>
                <a:gd name="connsiteY3" fmla="*/ 108857 h 222410"/>
                <a:gd name="connsiteX4" fmla="*/ 163285 w 631371"/>
                <a:gd name="connsiteY4" fmla="*/ 217714 h 222410"/>
                <a:gd name="connsiteX5" fmla="*/ 514481 w 631371"/>
                <a:gd name="connsiteY5" fmla="*/ 200804 h 222410"/>
                <a:gd name="connsiteX6" fmla="*/ 619428 w 631371"/>
                <a:gd name="connsiteY6" fmla="*/ 88248 h 222410"/>
                <a:gd name="connsiteX0" fmla="*/ 631371 w 631371"/>
                <a:gd name="connsiteY0" fmla="*/ 97971 h 222410"/>
                <a:gd name="connsiteX1" fmla="*/ 468085 w 631371"/>
                <a:gd name="connsiteY1" fmla="*/ 0 h 222410"/>
                <a:gd name="connsiteX2" fmla="*/ 141514 w 631371"/>
                <a:gd name="connsiteY2" fmla="*/ 10886 h 222410"/>
                <a:gd name="connsiteX3" fmla="*/ 0 w 631371"/>
                <a:gd name="connsiteY3" fmla="*/ 108857 h 222410"/>
                <a:gd name="connsiteX4" fmla="*/ 163285 w 631371"/>
                <a:gd name="connsiteY4" fmla="*/ 217714 h 222410"/>
                <a:gd name="connsiteX5" fmla="*/ 514481 w 631371"/>
                <a:gd name="connsiteY5" fmla="*/ 200804 h 222410"/>
                <a:gd name="connsiteX6" fmla="*/ 613510 w 631371"/>
                <a:gd name="connsiteY6" fmla="*/ 85289 h 222410"/>
                <a:gd name="connsiteX0" fmla="*/ 631371 w 631371"/>
                <a:gd name="connsiteY0" fmla="*/ 112767 h 237206"/>
                <a:gd name="connsiteX1" fmla="*/ 450330 w 631371"/>
                <a:gd name="connsiteY1" fmla="*/ 0 h 237206"/>
                <a:gd name="connsiteX2" fmla="*/ 141514 w 631371"/>
                <a:gd name="connsiteY2" fmla="*/ 25682 h 237206"/>
                <a:gd name="connsiteX3" fmla="*/ 0 w 631371"/>
                <a:gd name="connsiteY3" fmla="*/ 123653 h 237206"/>
                <a:gd name="connsiteX4" fmla="*/ 163285 w 631371"/>
                <a:gd name="connsiteY4" fmla="*/ 232510 h 237206"/>
                <a:gd name="connsiteX5" fmla="*/ 514481 w 631371"/>
                <a:gd name="connsiteY5" fmla="*/ 215600 h 237206"/>
                <a:gd name="connsiteX6" fmla="*/ 613510 w 631371"/>
                <a:gd name="connsiteY6" fmla="*/ 100085 h 237206"/>
                <a:gd name="connsiteX0" fmla="*/ 631371 w 631371"/>
                <a:gd name="connsiteY0" fmla="*/ 112767 h 237206"/>
                <a:gd name="connsiteX1" fmla="*/ 450330 w 631371"/>
                <a:gd name="connsiteY1" fmla="*/ 0 h 237206"/>
                <a:gd name="connsiteX2" fmla="*/ 103044 w 631371"/>
                <a:gd name="connsiteY2" fmla="*/ 31600 h 237206"/>
                <a:gd name="connsiteX3" fmla="*/ 0 w 631371"/>
                <a:gd name="connsiteY3" fmla="*/ 123653 h 237206"/>
                <a:gd name="connsiteX4" fmla="*/ 163285 w 631371"/>
                <a:gd name="connsiteY4" fmla="*/ 232510 h 237206"/>
                <a:gd name="connsiteX5" fmla="*/ 514481 w 631371"/>
                <a:gd name="connsiteY5" fmla="*/ 215600 h 237206"/>
                <a:gd name="connsiteX6" fmla="*/ 613510 w 631371"/>
                <a:gd name="connsiteY6" fmla="*/ 100085 h 237206"/>
                <a:gd name="connsiteX0" fmla="*/ 619534 w 619534"/>
                <a:gd name="connsiteY0" fmla="*/ 112767 h 236618"/>
                <a:gd name="connsiteX1" fmla="*/ 438493 w 619534"/>
                <a:gd name="connsiteY1" fmla="*/ 0 h 236618"/>
                <a:gd name="connsiteX2" fmla="*/ 91207 w 619534"/>
                <a:gd name="connsiteY2" fmla="*/ 31600 h 236618"/>
                <a:gd name="connsiteX3" fmla="*/ 0 w 619534"/>
                <a:gd name="connsiteY3" fmla="*/ 132530 h 236618"/>
                <a:gd name="connsiteX4" fmla="*/ 151448 w 619534"/>
                <a:gd name="connsiteY4" fmla="*/ 232510 h 236618"/>
                <a:gd name="connsiteX5" fmla="*/ 502644 w 619534"/>
                <a:gd name="connsiteY5" fmla="*/ 215600 h 236618"/>
                <a:gd name="connsiteX6" fmla="*/ 601673 w 619534"/>
                <a:gd name="connsiteY6" fmla="*/ 100085 h 236618"/>
                <a:gd name="connsiteX0" fmla="*/ 619534 w 619534"/>
                <a:gd name="connsiteY0" fmla="*/ 112767 h 239263"/>
                <a:gd name="connsiteX1" fmla="*/ 438493 w 619534"/>
                <a:gd name="connsiteY1" fmla="*/ 0 h 239263"/>
                <a:gd name="connsiteX2" fmla="*/ 91207 w 619534"/>
                <a:gd name="connsiteY2" fmla="*/ 31600 h 239263"/>
                <a:gd name="connsiteX3" fmla="*/ 0 w 619534"/>
                <a:gd name="connsiteY3" fmla="*/ 132530 h 239263"/>
                <a:gd name="connsiteX4" fmla="*/ 184000 w 619534"/>
                <a:gd name="connsiteY4" fmla="*/ 235469 h 239263"/>
                <a:gd name="connsiteX5" fmla="*/ 502644 w 619534"/>
                <a:gd name="connsiteY5" fmla="*/ 215600 h 239263"/>
                <a:gd name="connsiteX6" fmla="*/ 601673 w 619534"/>
                <a:gd name="connsiteY6" fmla="*/ 100085 h 239263"/>
                <a:gd name="connsiteX0" fmla="*/ 619534 w 619534"/>
                <a:gd name="connsiteY0" fmla="*/ 112767 h 249229"/>
                <a:gd name="connsiteX1" fmla="*/ 438493 w 619534"/>
                <a:gd name="connsiteY1" fmla="*/ 0 h 249229"/>
                <a:gd name="connsiteX2" fmla="*/ 91207 w 619534"/>
                <a:gd name="connsiteY2" fmla="*/ 31600 h 249229"/>
                <a:gd name="connsiteX3" fmla="*/ 0 w 619534"/>
                <a:gd name="connsiteY3" fmla="*/ 132530 h 249229"/>
                <a:gd name="connsiteX4" fmla="*/ 184000 w 619534"/>
                <a:gd name="connsiteY4" fmla="*/ 235469 h 249229"/>
                <a:gd name="connsiteX5" fmla="*/ 502644 w 619534"/>
                <a:gd name="connsiteY5" fmla="*/ 215600 h 249229"/>
                <a:gd name="connsiteX6" fmla="*/ 601673 w 619534"/>
                <a:gd name="connsiteY6" fmla="*/ 100085 h 249229"/>
                <a:gd name="connsiteX0" fmla="*/ 619534 w 619534"/>
                <a:gd name="connsiteY0" fmla="*/ 112767 h 235549"/>
                <a:gd name="connsiteX1" fmla="*/ 438493 w 619534"/>
                <a:gd name="connsiteY1" fmla="*/ 0 h 235549"/>
                <a:gd name="connsiteX2" fmla="*/ 91207 w 619534"/>
                <a:gd name="connsiteY2" fmla="*/ 31600 h 235549"/>
                <a:gd name="connsiteX3" fmla="*/ 0 w 619534"/>
                <a:gd name="connsiteY3" fmla="*/ 132530 h 235549"/>
                <a:gd name="connsiteX4" fmla="*/ 184000 w 619534"/>
                <a:gd name="connsiteY4" fmla="*/ 235469 h 235549"/>
                <a:gd name="connsiteX5" fmla="*/ 502644 w 619534"/>
                <a:gd name="connsiteY5" fmla="*/ 215600 h 235549"/>
                <a:gd name="connsiteX6" fmla="*/ 601673 w 619534"/>
                <a:gd name="connsiteY6" fmla="*/ 100085 h 235549"/>
                <a:gd name="connsiteX0" fmla="*/ 619534 w 619534"/>
                <a:gd name="connsiteY0" fmla="*/ 112767 h 235471"/>
                <a:gd name="connsiteX1" fmla="*/ 438493 w 619534"/>
                <a:gd name="connsiteY1" fmla="*/ 0 h 235471"/>
                <a:gd name="connsiteX2" fmla="*/ 91207 w 619534"/>
                <a:gd name="connsiteY2" fmla="*/ 31600 h 235471"/>
                <a:gd name="connsiteX3" fmla="*/ 0 w 619534"/>
                <a:gd name="connsiteY3" fmla="*/ 132530 h 235471"/>
                <a:gd name="connsiteX4" fmla="*/ 136665 w 619534"/>
                <a:gd name="connsiteY4" fmla="*/ 214257 h 235471"/>
                <a:gd name="connsiteX5" fmla="*/ 184000 w 619534"/>
                <a:gd name="connsiteY5" fmla="*/ 235469 h 235471"/>
                <a:gd name="connsiteX6" fmla="*/ 502644 w 619534"/>
                <a:gd name="connsiteY6" fmla="*/ 215600 h 235471"/>
                <a:gd name="connsiteX7" fmla="*/ 601673 w 619534"/>
                <a:gd name="connsiteY7" fmla="*/ 100085 h 235471"/>
                <a:gd name="connsiteX0" fmla="*/ 619534 w 619534"/>
                <a:gd name="connsiteY0" fmla="*/ 112767 h 235536"/>
                <a:gd name="connsiteX1" fmla="*/ 438493 w 619534"/>
                <a:gd name="connsiteY1" fmla="*/ 0 h 235536"/>
                <a:gd name="connsiteX2" fmla="*/ 91207 w 619534"/>
                <a:gd name="connsiteY2" fmla="*/ 31600 h 235536"/>
                <a:gd name="connsiteX3" fmla="*/ 0 w 619534"/>
                <a:gd name="connsiteY3" fmla="*/ 132530 h 235536"/>
                <a:gd name="connsiteX4" fmla="*/ 142583 w 619534"/>
                <a:gd name="connsiteY4" fmla="*/ 208338 h 235536"/>
                <a:gd name="connsiteX5" fmla="*/ 184000 w 619534"/>
                <a:gd name="connsiteY5" fmla="*/ 235469 h 235536"/>
                <a:gd name="connsiteX6" fmla="*/ 502644 w 619534"/>
                <a:gd name="connsiteY6" fmla="*/ 215600 h 235536"/>
                <a:gd name="connsiteX7" fmla="*/ 601673 w 619534"/>
                <a:gd name="connsiteY7" fmla="*/ 100085 h 23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534" h="235536">
                  <a:moveTo>
                    <a:pt x="619534" y="112767"/>
                  </a:moveTo>
                  <a:lnTo>
                    <a:pt x="438493" y="0"/>
                  </a:lnTo>
                  <a:lnTo>
                    <a:pt x="91207" y="31600"/>
                  </a:lnTo>
                  <a:lnTo>
                    <a:pt x="0" y="132530"/>
                  </a:lnTo>
                  <a:cubicBezTo>
                    <a:pt x="5110" y="163959"/>
                    <a:pt x="111916" y="191182"/>
                    <a:pt x="142583" y="208338"/>
                  </a:cubicBezTo>
                  <a:cubicBezTo>
                    <a:pt x="173250" y="225495"/>
                    <a:pt x="123990" y="234259"/>
                    <a:pt x="184000" y="235469"/>
                  </a:cubicBezTo>
                  <a:cubicBezTo>
                    <a:pt x="244010" y="236679"/>
                    <a:pt x="385579" y="221237"/>
                    <a:pt x="502644" y="215600"/>
                  </a:cubicBezTo>
                  <a:lnTo>
                    <a:pt x="601673" y="100085"/>
                  </a:lnTo>
                </a:path>
              </a:pathLst>
            </a:custGeom>
            <a:solidFill>
              <a:srgbClr val="93B6F6">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29000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4" grpId="0"/>
      <p:bldP spid="75" grpId="0"/>
      <p:bldP spid="76" grpId="0"/>
      <p:bldP spid="79" grpId="0"/>
      <p:bldP spid="8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ar-SA" dirty="0"/>
              <a:t>مَاذَا سنتعلّم الْيَوْم ؟ </a:t>
            </a:r>
            <a:endParaRPr dirty="0"/>
          </a:p>
        </p:txBody>
      </p:sp>
      <p:sp>
        <p:nvSpPr>
          <p:cNvPr id="249" name="Google Shape;249;p6"/>
          <p:cNvSpPr txBox="1">
            <a:spLocks noGrp="1"/>
          </p:cNvSpPr>
          <p:nvPr>
            <p:ph idx="1"/>
          </p:nvPr>
        </p:nvSpPr>
        <p:spPr>
          <a:prstGeom prst="rect">
            <a:avLst/>
          </a:prstGeom>
          <a:noFill/>
          <a:ln>
            <a:noFill/>
          </a:ln>
        </p:spPr>
        <p:txBody>
          <a:bodyPr spcFirstLastPara="1" wrap="square" lIns="91425" tIns="45700" rIns="91425" bIns="45700" anchor="t" anchorCtr="0">
            <a:normAutofit lnSpcReduction="10000"/>
          </a:bodyPr>
          <a:lstStyle/>
          <a:p>
            <a:pPr marL="457200" lvl="0" indent="-457200" algn="r" rtl="1">
              <a:lnSpc>
                <a:spcPct val="90000"/>
              </a:lnSpc>
              <a:spcAft>
                <a:spcPts val="1800"/>
              </a:spcAft>
              <a:buClr>
                <a:schemeClr val="accent1"/>
              </a:buClr>
              <a:buSzPts val="2800"/>
              <a:buFont typeface="Wingdings" panose="05000000000000000000" pitchFamily="2" charset="2"/>
              <a:buChar char="Ø"/>
            </a:pPr>
            <a:r>
              <a:rPr lang="ar-SA" sz="3200" dirty="0">
                <a:solidFill>
                  <a:srgbClr val="003399"/>
                </a:solidFill>
              </a:rPr>
              <a:t>هذا الدرس هو تتمة لدرس سابق عن المجسمات القسم الأول (المخروط، الأسطوانة والهرم</a:t>
            </a:r>
            <a:r>
              <a:rPr lang="he-IL" sz="3200" dirty="0">
                <a:solidFill>
                  <a:srgbClr val="003399"/>
                </a:solidFill>
              </a:rPr>
              <a:t>)</a:t>
            </a:r>
            <a:r>
              <a:rPr lang="ar-SA" sz="3200" dirty="0">
                <a:solidFill>
                  <a:srgbClr val="003399"/>
                </a:solidFill>
              </a:rPr>
              <a:t>.</a:t>
            </a:r>
            <a:endParaRPr lang="he-IL" sz="3200" dirty="0">
              <a:solidFill>
                <a:srgbClr val="003399"/>
              </a:solidFill>
            </a:endParaRPr>
          </a:p>
          <a:p>
            <a:pPr marL="457200" lvl="0" indent="-457200" algn="r" rtl="1">
              <a:lnSpc>
                <a:spcPct val="90000"/>
              </a:lnSpc>
              <a:spcAft>
                <a:spcPts val="1800"/>
              </a:spcAft>
              <a:buClr>
                <a:schemeClr val="accent1"/>
              </a:buClr>
              <a:buSzPts val="2800"/>
              <a:buFont typeface="Wingdings" panose="05000000000000000000" pitchFamily="2" charset="2"/>
              <a:buChar char="Ø"/>
            </a:pPr>
            <a:r>
              <a:rPr lang="ar-SA" sz="3200" dirty="0">
                <a:solidFill>
                  <a:srgbClr val="003399"/>
                </a:solidFill>
              </a:rPr>
              <a:t>في هذا الدرس سنتعرف على المنشور وخصائصه</a:t>
            </a:r>
          </a:p>
          <a:p>
            <a:pPr marL="457200" lvl="0" indent="-457200" algn="r" rtl="1">
              <a:lnSpc>
                <a:spcPct val="90000"/>
              </a:lnSpc>
              <a:spcAft>
                <a:spcPts val="1800"/>
              </a:spcAft>
              <a:buClr>
                <a:schemeClr val="accent1"/>
              </a:buClr>
              <a:buSzPts val="2800"/>
              <a:buFont typeface="Wingdings" panose="05000000000000000000" pitchFamily="2" charset="2"/>
              <a:buChar char="Ø"/>
            </a:pPr>
            <a:r>
              <a:rPr lang="ar-SA" sz="3200" dirty="0">
                <a:solidFill>
                  <a:srgbClr val="003399"/>
                </a:solidFill>
              </a:rPr>
              <a:t>سنتعلم تمييز المنشور من بين عدة مجسمات</a:t>
            </a:r>
            <a:r>
              <a:rPr lang="he-IL" sz="3200" dirty="0">
                <a:solidFill>
                  <a:srgbClr val="003399"/>
                </a:solidFill>
              </a:rPr>
              <a:t>.</a:t>
            </a:r>
            <a:endParaRPr sz="3200" dirty="0">
              <a:solidFill>
                <a:srgbClr val="003399"/>
              </a:solidFill>
            </a:endParaRPr>
          </a:p>
          <a:p>
            <a:pPr lvl="0">
              <a:lnSpc>
                <a:spcPct val="90000"/>
              </a:lnSpc>
              <a:spcAft>
                <a:spcPts val="1800"/>
              </a:spcAft>
              <a:buClr>
                <a:schemeClr val="accent1"/>
              </a:buClr>
              <a:buSzPts val="2800"/>
              <a:buFont typeface="Wingdings" panose="05000000000000000000" pitchFamily="2" charset="2"/>
              <a:buChar char="Ø"/>
            </a:pPr>
            <a:r>
              <a:rPr lang="ar-SA" sz="3200" dirty="0">
                <a:solidFill>
                  <a:srgbClr val="003399"/>
                </a:solidFill>
              </a:rPr>
              <a:t>سنقارن بين المخروط ، الاسطوانة ، الهرم والمنشور</a:t>
            </a:r>
            <a:r>
              <a:rPr lang="he-IL" sz="3200" dirty="0">
                <a:solidFill>
                  <a:srgbClr val="003399"/>
                </a:solidFill>
              </a:rPr>
              <a:t>.</a:t>
            </a:r>
          </a:p>
          <a:p>
            <a:pPr lvl="0">
              <a:lnSpc>
                <a:spcPct val="90000"/>
              </a:lnSpc>
              <a:spcAft>
                <a:spcPts val="1800"/>
              </a:spcAft>
              <a:buClr>
                <a:schemeClr val="accent1"/>
              </a:buClr>
              <a:buSzPts val="2800"/>
              <a:buFont typeface="Wingdings" panose="05000000000000000000" pitchFamily="2" charset="2"/>
              <a:buChar char="Ø"/>
            </a:pPr>
            <a:r>
              <a:rPr lang="ar-SA" sz="3200" dirty="0">
                <a:solidFill>
                  <a:srgbClr val="003399"/>
                </a:solidFill>
              </a:rPr>
              <a:t>سنتعلم ما هو المشترك بين المكعب والصندوق والمنشور.</a:t>
            </a:r>
            <a:endParaRPr lang="he-IL" sz="3200" dirty="0">
              <a:solidFill>
                <a:srgbClr val="003399"/>
              </a:solidFill>
            </a:endParaRPr>
          </a:p>
          <a:p>
            <a:pPr lvl="0">
              <a:lnSpc>
                <a:spcPct val="90000"/>
              </a:lnSpc>
              <a:spcAft>
                <a:spcPts val="1800"/>
              </a:spcAft>
              <a:buClr>
                <a:schemeClr val="accent1"/>
              </a:buClr>
              <a:buSzPts val="2800"/>
              <a:buFont typeface="Wingdings" panose="05000000000000000000" pitchFamily="2" charset="2"/>
              <a:buChar char="Ø"/>
            </a:pPr>
            <a:r>
              <a:rPr lang="he-IL" sz="3200" dirty="0">
                <a:solidFill>
                  <a:srgbClr val="003399"/>
                </a:solidFill>
              </a:rPr>
              <a:t> </a:t>
            </a:r>
            <a:r>
              <a:rPr lang="ar-SA" sz="3200" dirty="0">
                <a:solidFill>
                  <a:srgbClr val="003399"/>
                </a:solidFill>
              </a:rPr>
              <a:t> سنعرض بعض الأغراض والبنايات التي تشبه هذه المجسمات</a:t>
            </a:r>
            <a:r>
              <a:rPr lang="he-IL" sz="3200" dirty="0">
                <a:solidFill>
                  <a:srgbClr val="003399"/>
                </a:solidFill>
              </a:rPr>
              <a:t>.</a:t>
            </a:r>
          </a:p>
          <a:p>
            <a:pPr marL="457200" lvl="0" indent="-279400" algn="r" rtl="1">
              <a:lnSpc>
                <a:spcPct val="90000"/>
              </a:lnSpc>
              <a:spcAft>
                <a:spcPts val="1200"/>
              </a:spcAft>
              <a:buSzPts val="2800"/>
              <a:buFont typeface="Arial"/>
              <a:buNone/>
            </a:pPr>
            <a:endParaRPr sz="3200"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838200" y="365126"/>
            <a:ext cx="10515600" cy="820462"/>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sz="4000" b="1" dirty="0">
                <a:solidFill>
                  <a:schemeClr val="accent1">
                    <a:lumMod val="50000"/>
                  </a:schemeClr>
                </a:solidFill>
                <a:latin typeface="+mj-lt"/>
              </a:rPr>
              <a:t>تمرين</a:t>
            </a:r>
            <a:endParaRPr sz="4000" b="1" dirty="0">
              <a:solidFill>
                <a:schemeClr val="accent1">
                  <a:lumMod val="50000"/>
                </a:schemeClr>
              </a:solidFill>
              <a:latin typeface="+mj-lt"/>
            </a:endParaRPr>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sp>
        <p:nvSpPr>
          <p:cNvPr id="6" name="TextBox 5"/>
          <p:cNvSpPr txBox="1"/>
          <p:nvPr/>
        </p:nvSpPr>
        <p:spPr>
          <a:xfrm>
            <a:off x="591667" y="2946946"/>
            <a:ext cx="11008665" cy="584775"/>
          </a:xfrm>
          <a:prstGeom prst="rect">
            <a:avLst/>
          </a:prstGeom>
          <a:noFill/>
        </p:spPr>
        <p:txBody>
          <a:bodyPr wrap="square" rtlCol="1">
            <a:spAutoFit/>
          </a:bodyPr>
          <a:lstStyle/>
          <a:p>
            <a:pPr marL="1797050" indent="-1797050" algn="r" rtl="1"/>
            <a:r>
              <a:rPr lang="ar-SA" sz="3200" kern="1200" dirty="0">
                <a:solidFill>
                  <a:srgbClr val="0066FF"/>
                </a:solidFill>
                <a:latin typeface="Guttman Yad-Brush" panose="02010401010101010101" pitchFamily="2" charset="-79"/>
                <a:ea typeface="+mn-ea"/>
                <a:cs typeface="Guttman Yad-Brush" panose="02010401010101010101" pitchFamily="2" charset="-79"/>
              </a:rPr>
              <a:t>حاولوا إيجاد قانونية لعدد الوجوه، عدد الأضلاع</a:t>
            </a:r>
            <a:r>
              <a:rPr lang="he-IL" sz="3200" kern="1200" dirty="0">
                <a:solidFill>
                  <a:srgbClr val="0066FF"/>
                </a:solidFill>
                <a:latin typeface="Guttman Yad-Brush" panose="02010401010101010101" pitchFamily="2" charset="-79"/>
                <a:ea typeface="+mn-ea"/>
                <a:cs typeface="Guttman Yad-Brush" panose="02010401010101010101" pitchFamily="2" charset="-79"/>
              </a:rPr>
              <a:t> </a:t>
            </a:r>
            <a:r>
              <a:rPr lang="ar-SA" sz="3200" kern="1200" dirty="0">
                <a:solidFill>
                  <a:srgbClr val="0066FF"/>
                </a:solidFill>
                <a:latin typeface="Guttman Yad-Brush" panose="02010401010101010101" pitchFamily="2" charset="-79"/>
                <a:ea typeface="+mn-ea"/>
                <a:cs typeface="Guttman Yad-Brush" panose="02010401010101010101" pitchFamily="2" charset="-79"/>
              </a:rPr>
              <a:t>وعدد الرؤوس</a:t>
            </a:r>
            <a:r>
              <a:rPr lang="he-IL" sz="3200" kern="1200" dirty="0">
                <a:solidFill>
                  <a:srgbClr val="0066FF"/>
                </a:solidFill>
                <a:latin typeface="Guttman Yad-Brush" panose="02010401010101010101" pitchFamily="2" charset="-79"/>
                <a:ea typeface="+mn-ea"/>
                <a:cs typeface="Guttman Yad-Brush" panose="02010401010101010101" pitchFamily="2" charset="-79"/>
              </a:rPr>
              <a:t> </a:t>
            </a:r>
            <a:r>
              <a:rPr lang="ar-SA" sz="3200" kern="1200" dirty="0">
                <a:solidFill>
                  <a:srgbClr val="0066FF"/>
                </a:solidFill>
                <a:latin typeface="Guttman Yad-Brush" panose="02010401010101010101" pitchFamily="2" charset="-79"/>
                <a:ea typeface="+mn-ea"/>
                <a:cs typeface="Guttman Yad-Brush" panose="02010401010101010101" pitchFamily="2" charset="-79"/>
              </a:rPr>
              <a:t>في المنشور</a:t>
            </a:r>
            <a:r>
              <a:rPr lang="he-IL" sz="3200" kern="1200" dirty="0">
                <a:solidFill>
                  <a:srgbClr val="0066FF"/>
                </a:solidFill>
                <a:latin typeface="Guttman Yad-Brush" panose="02010401010101010101" pitchFamily="2" charset="-79"/>
                <a:ea typeface="+mn-ea"/>
                <a:cs typeface="Guttman Yad-Brush" panose="02010401010101010101" pitchFamily="2" charset="-79"/>
              </a:rPr>
              <a:t>.</a:t>
            </a:r>
          </a:p>
        </p:txBody>
      </p:sp>
      <p:sp>
        <p:nvSpPr>
          <p:cNvPr id="7" name="TextBox 6"/>
          <p:cNvSpPr txBox="1"/>
          <p:nvPr/>
        </p:nvSpPr>
        <p:spPr>
          <a:xfrm>
            <a:off x="1393679" y="4116713"/>
            <a:ext cx="9848087" cy="584775"/>
          </a:xfrm>
          <a:prstGeom prst="rect">
            <a:avLst/>
          </a:prstGeom>
          <a:noFill/>
        </p:spPr>
        <p:txBody>
          <a:bodyPr wrap="square" rtlCol="1">
            <a:spAutoFit/>
          </a:bodyPr>
          <a:lstStyle/>
          <a:p>
            <a:pPr marL="457200" indent="-457200" algn="r" rtl="1">
              <a:buFont typeface="Wingdings" panose="05000000000000000000" pitchFamily="2" charset="2"/>
              <a:buChar char="Ø"/>
            </a:pP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عدد الوجوه</a:t>
            </a:r>
            <a:r>
              <a:rPr lang="he-IL" sz="3200" b="1" kern="1200" dirty="0">
                <a:solidFill>
                  <a:srgbClr val="003399"/>
                </a:solidFill>
                <a:latin typeface="Calibri" panose="020F0502020204030204" pitchFamily="34" charset="0"/>
                <a:ea typeface="+mn-ea"/>
                <a:cs typeface="+mn-cs"/>
              </a:rPr>
              <a:t> </a:t>
            </a:r>
            <a:r>
              <a:rPr lang="ar-SA" sz="3200" kern="1200" dirty="0">
                <a:solidFill>
                  <a:srgbClr val="003399"/>
                </a:solidFill>
                <a:latin typeface="Calibri" panose="020F0502020204030204" pitchFamily="34" charset="0"/>
                <a:ea typeface="+mn-ea"/>
                <a:cs typeface="+mn-cs"/>
              </a:rPr>
              <a:t>يوجد</a:t>
            </a:r>
            <a:r>
              <a:rPr lang="he-IL" sz="3200" kern="1200" dirty="0">
                <a:solidFill>
                  <a:srgbClr val="003399"/>
                </a:solidFill>
                <a:latin typeface="Calibri" panose="020F0502020204030204" pitchFamily="34" charset="0"/>
                <a:ea typeface="+mn-ea"/>
                <a:cs typeface="+mn-cs"/>
              </a:rPr>
              <a:t> </a:t>
            </a:r>
            <a:r>
              <a:rPr lang="ar-SA" sz="3200" kern="1200" dirty="0">
                <a:solidFill>
                  <a:srgbClr val="003399"/>
                </a:solidFill>
                <a:latin typeface="Calibri" panose="020F0502020204030204" pitchFamily="34" charset="0"/>
                <a:ea typeface="+mn-ea"/>
                <a:cs typeface="+mn-cs"/>
              </a:rPr>
              <a:t>للمنشور العُشاري</a:t>
            </a:r>
            <a:r>
              <a:rPr lang="ar-SA" sz="3200" b="1" kern="1200" dirty="0">
                <a:solidFill>
                  <a:srgbClr val="003399"/>
                </a:solidFill>
                <a:latin typeface="Calibri" panose="020F0502020204030204" pitchFamily="34" charset="0"/>
                <a:ea typeface="+mn-ea"/>
                <a:cs typeface="+mn-cs"/>
              </a:rPr>
              <a:t>؟</a:t>
            </a:r>
            <a:r>
              <a:rPr lang="he-IL" sz="3200" b="1" kern="1200" dirty="0">
                <a:solidFill>
                  <a:srgbClr val="003399"/>
                </a:solidFill>
                <a:latin typeface="Calibri" panose="020F0502020204030204" pitchFamily="34" charset="0"/>
                <a:ea typeface="+mn-ea"/>
                <a:cs typeface="+mn-cs"/>
              </a:rPr>
              <a:t> ___</a:t>
            </a:r>
          </a:p>
        </p:txBody>
      </p:sp>
      <p:sp>
        <p:nvSpPr>
          <p:cNvPr id="8" name="TextBox 7"/>
          <p:cNvSpPr txBox="1"/>
          <p:nvPr/>
        </p:nvSpPr>
        <p:spPr>
          <a:xfrm>
            <a:off x="7245531" y="4911230"/>
            <a:ext cx="3585314" cy="1077218"/>
          </a:xfrm>
          <a:prstGeom prst="rect">
            <a:avLst/>
          </a:prstGeom>
          <a:noFill/>
        </p:spPr>
        <p:txBody>
          <a:bodyPr wrap="square" rtlCol="1">
            <a:spAutoFit/>
          </a:bodyPr>
          <a:lstStyle/>
          <a:p>
            <a:pPr algn="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ضلعًا</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يوجد للمنشور </a:t>
            </a:r>
            <a:r>
              <a:rPr lang="ar-SA" sz="3200" kern="1200" dirty="0">
                <a:solidFill>
                  <a:srgbClr val="003399"/>
                </a:solidFill>
                <a:latin typeface="Calibri" panose="020F0502020204030204" pitchFamily="34" charset="0"/>
              </a:rPr>
              <a:t>العُشاري</a:t>
            </a:r>
            <a:r>
              <a:rPr lang="ar-SA" sz="3200" b="1" kern="1200" dirty="0">
                <a:solidFill>
                  <a:srgbClr val="003399"/>
                </a:solidFill>
                <a:latin typeface="Calibri" panose="020F0502020204030204" pitchFamily="34" charset="0"/>
                <a:ea typeface="+mn-ea"/>
                <a:cs typeface="+mn-cs"/>
              </a:rPr>
              <a:t>؟</a:t>
            </a:r>
            <a:r>
              <a:rPr lang="he-IL" sz="3200" b="1" kern="1200" dirty="0">
                <a:solidFill>
                  <a:srgbClr val="003399"/>
                </a:solidFill>
                <a:latin typeface="Calibri" panose="020F0502020204030204" pitchFamily="34" charset="0"/>
                <a:ea typeface="+mn-ea"/>
                <a:cs typeface="+mn-cs"/>
              </a:rPr>
              <a:t>___</a:t>
            </a:r>
          </a:p>
        </p:txBody>
      </p:sp>
      <p:sp>
        <p:nvSpPr>
          <p:cNvPr id="9" name="TextBox 8"/>
          <p:cNvSpPr txBox="1"/>
          <p:nvPr/>
        </p:nvSpPr>
        <p:spPr>
          <a:xfrm>
            <a:off x="591668" y="5062708"/>
            <a:ext cx="5568742" cy="584775"/>
          </a:xfrm>
          <a:prstGeom prst="rect">
            <a:avLst/>
          </a:prstGeom>
          <a:noFill/>
        </p:spPr>
        <p:txBody>
          <a:bodyPr wrap="square" rtlCol="1">
            <a:spAutoFit/>
          </a:bodyPr>
          <a:lstStyle/>
          <a:p>
            <a:pPr algn="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رأسًا</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rPr>
              <a:t>يوجد للمنشور </a:t>
            </a:r>
            <a:r>
              <a:rPr lang="ar-SA" sz="3200" kern="1200" dirty="0">
                <a:solidFill>
                  <a:srgbClr val="003399"/>
                </a:solidFill>
                <a:latin typeface="Calibri" panose="020F0502020204030204" pitchFamily="34" charset="0"/>
              </a:rPr>
              <a:t>العُشاري</a:t>
            </a:r>
            <a:r>
              <a:rPr lang="ar-SA" sz="3200" b="1" kern="1200" dirty="0">
                <a:solidFill>
                  <a:srgbClr val="003399"/>
                </a:solidFill>
                <a:latin typeface="Calibri" panose="020F0502020204030204" pitchFamily="34" charset="0"/>
              </a:rPr>
              <a:t>؟ </a:t>
            </a:r>
            <a:r>
              <a:rPr lang="he-IL" sz="3200" b="1" kern="1200" dirty="0">
                <a:solidFill>
                  <a:srgbClr val="003399"/>
                </a:solidFill>
                <a:latin typeface="Calibri" panose="020F0502020204030204" pitchFamily="34" charset="0"/>
                <a:ea typeface="+mn-ea"/>
                <a:cs typeface="+mn-cs"/>
              </a:rPr>
              <a:t>___</a:t>
            </a:r>
          </a:p>
        </p:txBody>
      </p:sp>
      <p:sp>
        <p:nvSpPr>
          <p:cNvPr id="11" name="TextBox 10"/>
          <p:cNvSpPr txBox="1"/>
          <p:nvPr/>
        </p:nvSpPr>
        <p:spPr>
          <a:xfrm>
            <a:off x="4187744" y="1247360"/>
            <a:ext cx="7054021" cy="584775"/>
          </a:xfrm>
          <a:prstGeom prst="rect">
            <a:avLst/>
          </a:prstGeom>
          <a:noFill/>
        </p:spPr>
        <p:txBody>
          <a:bodyPr wrap="square" rtlCol="1">
            <a:spAutoFit/>
          </a:bodyPr>
          <a:lstStyle/>
          <a:p>
            <a:pPr marL="457200" indent="-457200" algn="r" rtl="1">
              <a:buFont typeface="Wingdings" panose="05000000000000000000" pitchFamily="2" charset="2"/>
              <a:buChar char="Ø"/>
            </a:pPr>
            <a:r>
              <a:rPr lang="ar-SA" sz="3200" b="1" kern="1200" dirty="0">
                <a:solidFill>
                  <a:srgbClr val="003399"/>
                </a:solidFill>
                <a:latin typeface="Calibri" panose="020F0502020204030204" pitchFamily="34" charset="0"/>
                <a:ea typeface="+mn-ea"/>
                <a:cs typeface="+mn-cs"/>
              </a:rPr>
              <a:t>كم عدد الوجوه </a:t>
            </a:r>
            <a:r>
              <a:rPr lang="ar-SA" sz="3200" kern="1200" dirty="0">
                <a:solidFill>
                  <a:srgbClr val="0066FF"/>
                </a:solidFill>
                <a:latin typeface="Calibri" panose="020F0502020204030204" pitchFamily="34" charset="0"/>
                <a:ea typeface="+mn-ea"/>
                <a:cs typeface="+mn-cs"/>
              </a:rPr>
              <a:t>في المنشور خُماسي</a:t>
            </a:r>
            <a:r>
              <a:rPr lang="ar-SA" sz="3200" b="1" kern="1200" dirty="0">
                <a:solidFill>
                  <a:srgbClr val="003399"/>
                </a:solidFill>
                <a:latin typeface="Calibri" panose="020F0502020204030204" pitchFamily="34" charset="0"/>
                <a:ea typeface="+mn-ea"/>
                <a:cs typeface="+mn-cs"/>
              </a:rPr>
              <a:t>؟</a:t>
            </a:r>
            <a:r>
              <a:rPr lang="he-IL" sz="3200" b="1" kern="1200" dirty="0">
                <a:solidFill>
                  <a:srgbClr val="003399"/>
                </a:solidFill>
                <a:latin typeface="Calibri" panose="020F0502020204030204" pitchFamily="34" charset="0"/>
                <a:ea typeface="+mn-ea"/>
                <a:cs typeface="+mn-cs"/>
              </a:rPr>
              <a:t> ___</a:t>
            </a:r>
          </a:p>
        </p:txBody>
      </p:sp>
      <p:sp>
        <p:nvSpPr>
          <p:cNvPr id="12" name="TextBox 11"/>
          <p:cNvSpPr txBox="1"/>
          <p:nvPr/>
        </p:nvSpPr>
        <p:spPr>
          <a:xfrm>
            <a:off x="7757879" y="1902836"/>
            <a:ext cx="2996128" cy="584775"/>
          </a:xfrm>
          <a:prstGeom prst="rect">
            <a:avLst/>
          </a:prstGeom>
          <a:noFill/>
        </p:spPr>
        <p:txBody>
          <a:bodyPr wrap="square" rtlCol="1">
            <a:spAutoFit/>
          </a:bodyPr>
          <a:lstStyle/>
          <a:p>
            <a:pPr algn="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ضلعًا؟</a:t>
            </a:r>
            <a:r>
              <a:rPr lang="he-IL" sz="3200" b="1" kern="1200" dirty="0">
                <a:solidFill>
                  <a:srgbClr val="003399"/>
                </a:solidFill>
                <a:latin typeface="Calibri" panose="020F0502020204030204" pitchFamily="34" charset="0"/>
                <a:ea typeface="+mn-ea"/>
                <a:cs typeface="+mn-cs"/>
              </a:rPr>
              <a:t> ___</a:t>
            </a:r>
          </a:p>
        </p:txBody>
      </p:sp>
      <p:sp>
        <p:nvSpPr>
          <p:cNvPr id="13" name="TextBox 12"/>
          <p:cNvSpPr txBox="1"/>
          <p:nvPr/>
        </p:nvSpPr>
        <p:spPr>
          <a:xfrm>
            <a:off x="4174055" y="1940103"/>
            <a:ext cx="3219677" cy="584775"/>
          </a:xfrm>
          <a:prstGeom prst="rect">
            <a:avLst/>
          </a:prstGeom>
          <a:noFill/>
        </p:spPr>
        <p:txBody>
          <a:bodyPr wrap="square" rtlCol="1">
            <a:spAutoFit/>
          </a:bodyPr>
          <a:lstStyle/>
          <a:p>
            <a:pPr algn="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رأسًا؟</a:t>
            </a:r>
            <a:r>
              <a:rPr lang="he-IL" sz="3200" b="1" kern="1200" dirty="0">
                <a:solidFill>
                  <a:srgbClr val="003399"/>
                </a:solidFill>
                <a:latin typeface="Calibri" panose="020F0502020204030204" pitchFamily="34" charset="0"/>
                <a:ea typeface="+mn-ea"/>
                <a:cs typeface="+mn-cs"/>
              </a:rPr>
              <a:t> ___</a:t>
            </a:r>
          </a:p>
        </p:txBody>
      </p:sp>
      <p:sp>
        <p:nvSpPr>
          <p:cNvPr id="22" name="TextBox 21"/>
          <p:cNvSpPr txBox="1"/>
          <p:nvPr/>
        </p:nvSpPr>
        <p:spPr>
          <a:xfrm>
            <a:off x="2000286" y="889815"/>
            <a:ext cx="2407202" cy="510778"/>
          </a:xfrm>
          <a:prstGeom prst="wedgeRoundRectCallout">
            <a:avLst>
              <a:gd name="adj1" fmla="val 81508"/>
              <a:gd name="adj2" fmla="val 17441"/>
              <a:gd name="adj3" fmla="val 16667"/>
            </a:avLst>
          </a:prstGeom>
          <a:noFill/>
          <a:ln>
            <a:solidFill>
              <a:schemeClr val="accent1"/>
            </a:solidFill>
          </a:ln>
        </p:spPr>
        <p:txBody>
          <a:bodyPr wrap="square" rtlCol="1">
            <a:spAutoFit/>
          </a:bodyPr>
          <a:lstStyle/>
          <a:p>
            <a:pPr algn="r"/>
            <a:r>
              <a:rPr lang="ar-SA" sz="2400" kern="1200" dirty="0">
                <a:solidFill>
                  <a:srgbClr val="003399"/>
                </a:solidFill>
                <a:latin typeface="Calibri" panose="020F0502020204030204" pitchFamily="34" charset="0"/>
              </a:rPr>
              <a:t>لا تنسى عد  القاعدتين</a:t>
            </a:r>
            <a:endParaRPr lang="he-IL" sz="2400" kern="1200" dirty="0">
              <a:solidFill>
                <a:srgbClr val="003399"/>
              </a:solidFill>
              <a:latin typeface="Calibri" panose="020F0502020204030204" pitchFamily="34" charset="0"/>
            </a:endParaRPr>
          </a:p>
        </p:txBody>
      </p:sp>
      <p:sp>
        <p:nvSpPr>
          <p:cNvPr id="24" name="TextBox 23"/>
          <p:cNvSpPr txBox="1"/>
          <p:nvPr/>
        </p:nvSpPr>
        <p:spPr>
          <a:xfrm>
            <a:off x="365489" y="3763964"/>
            <a:ext cx="2475352" cy="1328023"/>
          </a:xfrm>
          <a:prstGeom prst="wedgeRoundRectCallout">
            <a:avLst>
              <a:gd name="adj1" fmla="val 102027"/>
              <a:gd name="adj2" fmla="val -16812"/>
              <a:gd name="adj3" fmla="val 16667"/>
            </a:avLst>
          </a:prstGeom>
          <a:noFill/>
          <a:ln>
            <a:solidFill>
              <a:schemeClr val="accent1"/>
            </a:solidFill>
          </a:ln>
        </p:spPr>
        <p:txBody>
          <a:bodyPr wrap="square" rtlCol="1">
            <a:spAutoFit/>
          </a:bodyPr>
          <a:lstStyle/>
          <a:p>
            <a:pPr algn="r" rtl="1"/>
            <a:r>
              <a:rPr lang="ar-SA" sz="2400" b="1" kern="1200" dirty="0">
                <a:solidFill>
                  <a:srgbClr val="0070C0"/>
                </a:solidFill>
                <a:latin typeface="Calibri" panose="020F0502020204030204" pitchFamily="34" charset="0"/>
              </a:rPr>
              <a:t>منشور عُشاري</a:t>
            </a:r>
            <a:r>
              <a:rPr lang="he-IL" sz="2400" kern="1200" dirty="0">
                <a:solidFill>
                  <a:srgbClr val="0070C0"/>
                </a:solidFill>
                <a:latin typeface="Calibri" panose="020F0502020204030204" pitchFamily="34" charset="0"/>
              </a:rPr>
              <a:t>= </a:t>
            </a:r>
            <a:r>
              <a:rPr lang="en-US" sz="2400" kern="1200" dirty="0">
                <a:solidFill>
                  <a:srgbClr val="0070C0"/>
                </a:solidFill>
                <a:latin typeface="Calibri" panose="020F0502020204030204" pitchFamily="34" charset="0"/>
              </a:rPr>
              <a:t/>
            </a:r>
            <a:br>
              <a:rPr lang="en-US" sz="2400" kern="1200" dirty="0">
                <a:solidFill>
                  <a:srgbClr val="0070C0"/>
                </a:solidFill>
                <a:latin typeface="Calibri" panose="020F0502020204030204" pitchFamily="34" charset="0"/>
              </a:rPr>
            </a:br>
            <a:r>
              <a:rPr lang="ar-SA" sz="2400" kern="1200" dirty="0">
                <a:solidFill>
                  <a:srgbClr val="0070C0"/>
                </a:solidFill>
                <a:latin typeface="Calibri" panose="020F0502020204030204" pitchFamily="34" charset="0"/>
              </a:rPr>
              <a:t>منشور الذي قاعدته مضلع من 10 أضلاع</a:t>
            </a:r>
            <a:endParaRPr lang="he-IL" sz="2400" kern="1200" dirty="0">
              <a:solidFill>
                <a:srgbClr val="0070C0"/>
              </a:solidFill>
              <a:latin typeface="Calibri" panose="020F0502020204030204" pitchFamily="34" charset="0"/>
            </a:endParaRPr>
          </a:p>
        </p:txBody>
      </p:sp>
      <p:grpSp>
        <p:nvGrpSpPr>
          <p:cNvPr id="2" name="קבוצה 1"/>
          <p:cNvGrpSpPr/>
          <p:nvPr/>
        </p:nvGrpSpPr>
        <p:grpSpPr>
          <a:xfrm>
            <a:off x="870856" y="1393960"/>
            <a:ext cx="776178" cy="1253056"/>
            <a:chOff x="1259957" y="1240672"/>
            <a:chExt cx="776178" cy="1253056"/>
          </a:xfrm>
        </p:grpSpPr>
        <p:sp>
          <p:nvSpPr>
            <p:cNvPr id="5" name="צורה חופשית 4"/>
            <p:cNvSpPr/>
            <p:nvPr/>
          </p:nvSpPr>
          <p:spPr>
            <a:xfrm>
              <a:off x="1259957" y="1240672"/>
              <a:ext cx="776178" cy="1116420"/>
            </a:xfrm>
            <a:custGeom>
              <a:avLst/>
              <a:gdLst>
                <a:gd name="connsiteX0" fmla="*/ 63796 w 765545"/>
                <a:gd name="connsiteY0" fmla="*/ 143540 h 1111103"/>
                <a:gd name="connsiteX1" fmla="*/ 63796 w 765545"/>
                <a:gd name="connsiteY1" fmla="*/ 143540 h 1111103"/>
                <a:gd name="connsiteX2" fmla="*/ 74428 w 765545"/>
                <a:gd name="connsiteY2" fmla="*/ 217968 h 1111103"/>
                <a:gd name="connsiteX3" fmla="*/ 69112 w 765545"/>
                <a:gd name="connsiteY3" fmla="*/ 249866 h 1111103"/>
                <a:gd name="connsiteX4" fmla="*/ 69112 w 765545"/>
                <a:gd name="connsiteY4" fmla="*/ 276447 h 1111103"/>
                <a:gd name="connsiteX5" fmla="*/ 0 w 765545"/>
                <a:gd name="connsiteY5" fmla="*/ 1015410 h 1111103"/>
                <a:gd name="connsiteX6" fmla="*/ 116959 w 765545"/>
                <a:gd name="connsiteY6" fmla="*/ 1111103 h 1111103"/>
                <a:gd name="connsiteX7" fmla="*/ 547577 w 765545"/>
                <a:gd name="connsiteY7" fmla="*/ 1073889 h 1111103"/>
                <a:gd name="connsiteX8" fmla="*/ 723014 w 765545"/>
                <a:gd name="connsiteY8" fmla="*/ 903768 h 1111103"/>
                <a:gd name="connsiteX9" fmla="*/ 765545 w 765545"/>
                <a:gd name="connsiteY9" fmla="*/ 85061 h 1111103"/>
                <a:gd name="connsiteX10" fmla="*/ 388089 w 765545"/>
                <a:gd name="connsiteY10" fmla="*/ 0 h 1111103"/>
                <a:gd name="connsiteX11" fmla="*/ 63796 w 765545"/>
                <a:gd name="connsiteY11" fmla="*/ 143540 h 1111103"/>
                <a:gd name="connsiteX0" fmla="*/ 63796 w 765545"/>
                <a:gd name="connsiteY0" fmla="*/ 143540 h 1111103"/>
                <a:gd name="connsiteX1" fmla="*/ 63796 w 765545"/>
                <a:gd name="connsiteY1" fmla="*/ 143540 h 1111103"/>
                <a:gd name="connsiteX2" fmla="*/ 63796 w 765545"/>
                <a:gd name="connsiteY2" fmla="*/ 217968 h 1111103"/>
                <a:gd name="connsiteX3" fmla="*/ 69112 w 765545"/>
                <a:gd name="connsiteY3" fmla="*/ 249866 h 1111103"/>
                <a:gd name="connsiteX4" fmla="*/ 69112 w 765545"/>
                <a:gd name="connsiteY4" fmla="*/ 276447 h 1111103"/>
                <a:gd name="connsiteX5" fmla="*/ 0 w 765545"/>
                <a:gd name="connsiteY5" fmla="*/ 1015410 h 1111103"/>
                <a:gd name="connsiteX6" fmla="*/ 116959 w 765545"/>
                <a:gd name="connsiteY6" fmla="*/ 1111103 h 1111103"/>
                <a:gd name="connsiteX7" fmla="*/ 547577 w 765545"/>
                <a:gd name="connsiteY7" fmla="*/ 1073889 h 1111103"/>
                <a:gd name="connsiteX8" fmla="*/ 723014 w 765545"/>
                <a:gd name="connsiteY8" fmla="*/ 903768 h 1111103"/>
                <a:gd name="connsiteX9" fmla="*/ 765545 w 765545"/>
                <a:gd name="connsiteY9" fmla="*/ 85061 h 1111103"/>
                <a:gd name="connsiteX10" fmla="*/ 388089 w 765545"/>
                <a:gd name="connsiteY10" fmla="*/ 0 h 1111103"/>
                <a:gd name="connsiteX11" fmla="*/ 63796 w 765545"/>
                <a:gd name="connsiteY11" fmla="*/ 143540 h 1111103"/>
                <a:gd name="connsiteX0" fmla="*/ 64458 w 766207"/>
                <a:gd name="connsiteY0" fmla="*/ 143540 h 1111103"/>
                <a:gd name="connsiteX1" fmla="*/ 64458 w 766207"/>
                <a:gd name="connsiteY1" fmla="*/ 143540 h 1111103"/>
                <a:gd name="connsiteX2" fmla="*/ 64458 w 766207"/>
                <a:gd name="connsiteY2" fmla="*/ 217968 h 1111103"/>
                <a:gd name="connsiteX3" fmla="*/ 69774 w 766207"/>
                <a:gd name="connsiteY3" fmla="*/ 249866 h 1111103"/>
                <a:gd name="connsiteX4" fmla="*/ 662 w 766207"/>
                <a:gd name="connsiteY4" fmla="*/ 1015410 h 1111103"/>
                <a:gd name="connsiteX5" fmla="*/ 117621 w 766207"/>
                <a:gd name="connsiteY5" fmla="*/ 1111103 h 1111103"/>
                <a:gd name="connsiteX6" fmla="*/ 548239 w 766207"/>
                <a:gd name="connsiteY6" fmla="*/ 1073889 h 1111103"/>
                <a:gd name="connsiteX7" fmla="*/ 723676 w 766207"/>
                <a:gd name="connsiteY7" fmla="*/ 903768 h 1111103"/>
                <a:gd name="connsiteX8" fmla="*/ 766207 w 766207"/>
                <a:gd name="connsiteY8" fmla="*/ 85061 h 1111103"/>
                <a:gd name="connsiteX9" fmla="*/ 388751 w 766207"/>
                <a:gd name="connsiteY9" fmla="*/ 0 h 1111103"/>
                <a:gd name="connsiteX10" fmla="*/ 64458 w 766207"/>
                <a:gd name="connsiteY10" fmla="*/ 143540 h 1111103"/>
                <a:gd name="connsiteX0" fmla="*/ 64659 w 766408"/>
                <a:gd name="connsiteY0" fmla="*/ 143540 h 1111103"/>
                <a:gd name="connsiteX1" fmla="*/ 64659 w 766408"/>
                <a:gd name="connsiteY1" fmla="*/ 143540 h 1111103"/>
                <a:gd name="connsiteX2" fmla="*/ 64659 w 766408"/>
                <a:gd name="connsiteY2" fmla="*/ 217968 h 1111103"/>
                <a:gd name="connsiteX3" fmla="*/ 863 w 766408"/>
                <a:gd name="connsiteY3" fmla="*/ 1015410 h 1111103"/>
                <a:gd name="connsiteX4" fmla="*/ 117822 w 766408"/>
                <a:gd name="connsiteY4" fmla="*/ 1111103 h 1111103"/>
                <a:gd name="connsiteX5" fmla="*/ 548440 w 766408"/>
                <a:gd name="connsiteY5" fmla="*/ 1073889 h 1111103"/>
                <a:gd name="connsiteX6" fmla="*/ 723877 w 766408"/>
                <a:gd name="connsiteY6" fmla="*/ 903768 h 1111103"/>
                <a:gd name="connsiteX7" fmla="*/ 766408 w 766408"/>
                <a:gd name="connsiteY7" fmla="*/ 85061 h 1111103"/>
                <a:gd name="connsiteX8" fmla="*/ 388952 w 766408"/>
                <a:gd name="connsiteY8" fmla="*/ 0 h 1111103"/>
                <a:gd name="connsiteX9" fmla="*/ 64659 w 766408"/>
                <a:gd name="connsiteY9" fmla="*/ 143540 h 1111103"/>
                <a:gd name="connsiteX0" fmla="*/ 64659 w 766408"/>
                <a:gd name="connsiteY0" fmla="*/ 154173 h 1111103"/>
                <a:gd name="connsiteX1" fmla="*/ 64659 w 766408"/>
                <a:gd name="connsiteY1" fmla="*/ 143540 h 1111103"/>
                <a:gd name="connsiteX2" fmla="*/ 64659 w 766408"/>
                <a:gd name="connsiteY2" fmla="*/ 217968 h 1111103"/>
                <a:gd name="connsiteX3" fmla="*/ 863 w 766408"/>
                <a:gd name="connsiteY3" fmla="*/ 1015410 h 1111103"/>
                <a:gd name="connsiteX4" fmla="*/ 117822 w 766408"/>
                <a:gd name="connsiteY4" fmla="*/ 1111103 h 1111103"/>
                <a:gd name="connsiteX5" fmla="*/ 548440 w 766408"/>
                <a:gd name="connsiteY5" fmla="*/ 1073889 h 1111103"/>
                <a:gd name="connsiteX6" fmla="*/ 723877 w 766408"/>
                <a:gd name="connsiteY6" fmla="*/ 903768 h 1111103"/>
                <a:gd name="connsiteX7" fmla="*/ 766408 w 766408"/>
                <a:gd name="connsiteY7" fmla="*/ 85061 h 1111103"/>
                <a:gd name="connsiteX8" fmla="*/ 388952 w 766408"/>
                <a:gd name="connsiteY8" fmla="*/ 0 h 1111103"/>
                <a:gd name="connsiteX9" fmla="*/ 64659 w 766408"/>
                <a:gd name="connsiteY9" fmla="*/ 154173 h 1111103"/>
                <a:gd name="connsiteX0" fmla="*/ 64659 w 766408"/>
                <a:gd name="connsiteY0" fmla="*/ 143541 h 1100471"/>
                <a:gd name="connsiteX1" fmla="*/ 64659 w 766408"/>
                <a:gd name="connsiteY1" fmla="*/ 132908 h 1100471"/>
                <a:gd name="connsiteX2" fmla="*/ 64659 w 766408"/>
                <a:gd name="connsiteY2" fmla="*/ 207336 h 1100471"/>
                <a:gd name="connsiteX3" fmla="*/ 863 w 766408"/>
                <a:gd name="connsiteY3" fmla="*/ 1004778 h 1100471"/>
                <a:gd name="connsiteX4" fmla="*/ 117822 w 766408"/>
                <a:gd name="connsiteY4" fmla="*/ 1100471 h 1100471"/>
                <a:gd name="connsiteX5" fmla="*/ 548440 w 766408"/>
                <a:gd name="connsiteY5" fmla="*/ 1063257 h 1100471"/>
                <a:gd name="connsiteX6" fmla="*/ 723877 w 766408"/>
                <a:gd name="connsiteY6" fmla="*/ 893136 h 1100471"/>
                <a:gd name="connsiteX7" fmla="*/ 766408 w 766408"/>
                <a:gd name="connsiteY7" fmla="*/ 74429 h 1100471"/>
                <a:gd name="connsiteX8" fmla="*/ 426166 w 766408"/>
                <a:gd name="connsiteY8" fmla="*/ 0 h 1100471"/>
                <a:gd name="connsiteX9" fmla="*/ 64659 w 766408"/>
                <a:gd name="connsiteY9" fmla="*/ 143541 h 1100471"/>
                <a:gd name="connsiteX0" fmla="*/ 64659 w 771724"/>
                <a:gd name="connsiteY0" fmla="*/ 143541 h 1100471"/>
                <a:gd name="connsiteX1" fmla="*/ 64659 w 771724"/>
                <a:gd name="connsiteY1" fmla="*/ 132908 h 1100471"/>
                <a:gd name="connsiteX2" fmla="*/ 64659 w 771724"/>
                <a:gd name="connsiteY2" fmla="*/ 207336 h 1100471"/>
                <a:gd name="connsiteX3" fmla="*/ 863 w 771724"/>
                <a:gd name="connsiteY3" fmla="*/ 1004778 h 1100471"/>
                <a:gd name="connsiteX4" fmla="*/ 117822 w 771724"/>
                <a:gd name="connsiteY4" fmla="*/ 1100471 h 1100471"/>
                <a:gd name="connsiteX5" fmla="*/ 548440 w 771724"/>
                <a:gd name="connsiteY5" fmla="*/ 1063257 h 1100471"/>
                <a:gd name="connsiteX6" fmla="*/ 723877 w 771724"/>
                <a:gd name="connsiteY6" fmla="*/ 893136 h 1100471"/>
                <a:gd name="connsiteX7" fmla="*/ 771724 w 771724"/>
                <a:gd name="connsiteY7" fmla="*/ 58480 h 1100471"/>
                <a:gd name="connsiteX8" fmla="*/ 426166 w 771724"/>
                <a:gd name="connsiteY8" fmla="*/ 0 h 1100471"/>
                <a:gd name="connsiteX9" fmla="*/ 64659 w 771724"/>
                <a:gd name="connsiteY9" fmla="*/ 143541 h 1100471"/>
                <a:gd name="connsiteX0" fmla="*/ 64659 w 771724"/>
                <a:gd name="connsiteY0" fmla="*/ 143541 h 1116420"/>
                <a:gd name="connsiteX1" fmla="*/ 64659 w 771724"/>
                <a:gd name="connsiteY1" fmla="*/ 132908 h 1116420"/>
                <a:gd name="connsiteX2" fmla="*/ 64659 w 771724"/>
                <a:gd name="connsiteY2" fmla="*/ 207336 h 1116420"/>
                <a:gd name="connsiteX3" fmla="*/ 863 w 771724"/>
                <a:gd name="connsiteY3" fmla="*/ 1004778 h 1116420"/>
                <a:gd name="connsiteX4" fmla="*/ 128455 w 771724"/>
                <a:gd name="connsiteY4" fmla="*/ 1116420 h 1116420"/>
                <a:gd name="connsiteX5" fmla="*/ 548440 w 771724"/>
                <a:gd name="connsiteY5" fmla="*/ 1063257 h 1116420"/>
                <a:gd name="connsiteX6" fmla="*/ 723877 w 771724"/>
                <a:gd name="connsiteY6" fmla="*/ 893136 h 1116420"/>
                <a:gd name="connsiteX7" fmla="*/ 771724 w 771724"/>
                <a:gd name="connsiteY7" fmla="*/ 58480 h 1116420"/>
                <a:gd name="connsiteX8" fmla="*/ 426166 w 771724"/>
                <a:gd name="connsiteY8" fmla="*/ 0 h 1116420"/>
                <a:gd name="connsiteX9" fmla="*/ 64659 w 771724"/>
                <a:gd name="connsiteY9" fmla="*/ 143541 h 1116420"/>
                <a:gd name="connsiteX0" fmla="*/ 69923 w 776988"/>
                <a:gd name="connsiteY0" fmla="*/ 143541 h 1116420"/>
                <a:gd name="connsiteX1" fmla="*/ 69923 w 776988"/>
                <a:gd name="connsiteY1" fmla="*/ 132908 h 1116420"/>
                <a:gd name="connsiteX2" fmla="*/ 69923 w 776988"/>
                <a:gd name="connsiteY2" fmla="*/ 207336 h 1116420"/>
                <a:gd name="connsiteX3" fmla="*/ 810 w 776988"/>
                <a:gd name="connsiteY3" fmla="*/ 978197 h 1116420"/>
                <a:gd name="connsiteX4" fmla="*/ 133719 w 776988"/>
                <a:gd name="connsiteY4" fmla="*/ 1116420 h 1116420"/>
                <a:gd name="connsiteX5" fmla="*/ 553704 w 776988"/>
                <a:gd name="connsiteY5" fmla="*/ 1063257 h 1116420"/>
                <a:gd name="connsiteX6" fmla="*/ 729141 w 776988"/>
                <a:gd name="connsiteY6" fmla="*/ 893136 h 1116420"/>
                <a:gd name="connsiteX7" fmla="*/ 776988 w 776988"/>
                <a:gd name="connsiteY7" fmla="*/ 58480 h 1116420"/>
                <a:gd name="connsiteX8" fmla="*/ 431430 w 776988"/>
                <a:gd name="connsiteY8" fmla="*/ 0 h 1116420"/>
                <a:gd name="connsiteX9" fmla="*/ 69923 w 776988"/>
                <a:gd name="connsiteY9" fmla="*/ 143541 h 1116420"/>
                <a:gd name="connsiteX0" fmla="*/ 69113 w 776178"/>
                <a:gd name="connsiteY0" fmla="*/ 143541 h 1116420"/>
                <a:gd name="connsiteX1" fmla="*/ 69113 w 776178"/>
                <a:gd name="connsiteY1" fmla="*/ 132908 h 1116420"/>
                <a:gd name="connsiteX2" fmla="*/ 69113 w 776178"/>
                <a:gd name="connsiteY2" fmla="*/ 207336 h 1116420"/>
                <a:gd name="connsiteX3" fmla="*/ 0 w 776178"/>
                <a:gd name="connsiteY3" fmla="*/ 978197 h 1116420"/>
                <a:gd name="connsiteX4" fmla="*/ 132909 w 776178"/>
                <a:gd name="connsiteY4" fmla="*/ 1116420 h 1116420"/>
                <a:gd name="connsiteX5" fmla="*/ 552894 w 776178"/>
                <a:gd name="connsiteY5" fmla="*/ 1063257 h 1116420"/>
                <a:gd name="connsiteX6" fmla="*/ 728331 w 776178"/>
                <a:gd name="connsiteY6" fmla="*/ 893136 h 1116420"/>
                <a:gd name="connsiteX7" fmla="*/ 776178 w 776178"/>
                <a:gd name="connsiteY7" fmla="*/ 58480 h 1116420"/>
                <a:gd name="connsiteX8" fmla="*/ 430620 w 776178"/>
                <a:gd name="connsiteY8" fmla="*/ 0 h 1116420"/>
                <a:gd name="connsiteX9" fmla="*/ 69113 w 776178"/>
                <a:gd name="connsiteY9" fmla="*/ 143541 h 111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178" h="1116420">
                  <a:moveTo>
                    <a:pt x="69113" y="143541"/>
                  </a:moveTo>
                  <a:lnTo>
                    <a:pt x="69113" y="132908"/>
                  </a:lnTo>
                  <a:cubicBezTo>
                    <a:pt x="69113" y="143540"/>
                    <a:pt x="80632" y="66455"/>
                    <a:pt x="69113" y="207336"/>
                  </a:cubicBezTo>
                  <a:cubicBezTo>
                    <a:pt x="57594" y="348217"/>
                    <a:pt x="12405" y="818708"/>
                    <a:pt x="0" y="978197"/>
                  </a:cubicBezTo>
                  <a:lnTo>
                    <a:pt x="132909" y="1116420"/>
                  </a:lnTo>
                  <a:lnTo>
                    <a:pt x="552894" y="1063257"/>
                  </a:lnTo>
                  <a:lnTo>
                    <a:pt x="728331" y="893136"/>
                  </a:lnTo>
                  <a:lnTo>
                    <a:pt x="776178" y="58480"/>
                  </a:lnTo>
                  <a:lnTo>
                    <a:pt x="430620" y="0"/>
                  </a:lnTo>
                  <a:lnTo>
                    <a:pt x="69113" y="143541"/>
                  </a:lnTo>
                  <a:close/>
                </a:path>
              </a:pathLst>
            </a:custGeom>
            <a:gradFill flip="none" rotWithShape="1">
              <a:gsLst>
                <a:gs pos="12000">
                  <a:srgbClr val="CADBFB"/>
                </a:gs>
                <a:gs pos="0">
                  <a:schemeClr val="accent1">
                    <a:lumMod val="5000"/>
                    <a:lumOff val="95000"/>
                  </a:schemeClr>
                </a:gs>
                <a:gs pos="70000">
                  <a:srgbClr val="86ADF5">
                    <a:alpha val="47843"/>
                  </a:srgbClr>
                </a:gs>
                <a:gs pos="100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AutoShape 3"/>
            <p:cNvSpPr>
              <a:spLocks noChangeArrowheads="1"/>
            </p:cNvSpPr>
            <p:nvPr/>
          </p:nvSpPr>
          <p:spPr bwMode="auto">
            <a:xfrm rot="4982240">
              <a:off x="1376816" y="1872222"/>
              <a:ext cx="554037" cy="688975"/>
            </a:xfrm>
            <a:prstGeom prst="pentagon">
              <a:avLst/>
            </a:prstGeom>
            <a:noFill/>
            <a:ln w="9525">
              <a:solidFill>
                <a:srgbClr val="000000"/>
              </a:solidFill>
              <a:miter lim="800000"/>
              <a:headEnd/>
              <a:tailEnd/>
            </a:ln>
            <a:effectLst/>
            <a:scene3d>
              <a:camera prst="legacyObliqueTopRight">
                <a:rot lat="2700000" lon="20999999" rev="0"/>
              </a:camera>
              <a:lightRig rig="legacyFlat2" dir="b"/>
            </a:scene3d>
            <a:sp3d extrusionH="887400" prstMaterial="legacyWireframe">
              <a:bevelT w="13500" h="13500" prst="angle"/>
              <a:bevelB w="13500" h="13500" prst="angle"/>
              <a:extrusionClr>
                <a:srgbClr val="BDD6EE"/>
              </a:extrusionClr>
              <a:contourClr>
                <a:srgbClr val="000000"/>
              </a:contourClr>
            </a:sp3d>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he-IL"/>
            </a:p>
          </p:txBody>
        </p:sp>
      </p:grpSp>
      <p:pic>
        <p:nvPicPr>
          <p:cNvPr id="3" name="Timer_03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206" y="-9545"/>
            <a:ext cx="1899080" cy="1068233"/>
          </a:xfrm>
          <a:prstGeom prst="rect">
            <a:avLst/>
          </a:prstGeom>
        </p:spPr>
      </p:pic>
    </p:spTree>
    <p:extLst>
      <p:ext uri="{BB962C8B-B14F-4D97-AF65-F5344CB8AC3E}">
        <p14:creationId xmlns:p14="http://schemas.microsoft.com/office/powerpoint/2010/main" val="1471961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838200" y="365126"/>
            <a:ext cx="10515600" cy="820462"/>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sz="4000" b="1" dirty="0">
                <a:solidFill>
                  <a:schemeClr val="accent1">
                    <a:lumMod val="50000"/>
                  </a:schemeClr>
                </a:solidFill>
                <a:latin typeface="+mj-lt"/>
              </a:rPr>
              <a:t>تمرين</a:t>
            </a:r>
            <a:endParaRPr sz="4000" b="1" dirty="0">
              <a:solidFill>
                <a:schemeClr val="accent1">
                  <a:lumMod val="50000"/>
                </a:schemeClr>
              </a:solidFill>
              <a:latin typeface="+mj-lt"/>
            </a:endParaRPr>
          </a:p>
        </p:txBody>
      </p:sp>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sp>
        <p:nvSpPr>
          <p:cNvPr id="6" name="TextBox 5"/>
          <p:cNvSpPr txBox="1"/>
          <p:nvPr/>
        </p:nvSpPr>
        <p:spPr>
          <a:xfrm>
            <a:off x="591667" y="2946946"/>
            <a:ext cx="11008665" cy="584775"/>
          </a:xfrm>
          <a:prstGeom prst="rect">
            <a:avLst/>
          </a:prstGeom>
          <a:noFill/>
        </p:spPr>
        <p:txBody>
          <a:bodyPr wrap="square" rtlCol="1">
            <a:spAutoFit/>
          </a:bodyPr>
          <a:lstStyle/>
          <a:p>
            <a:pPr marL="1797050" indent="-1797050" algn="r" rtl="1"/>
            <a:r>
              <a:rPr lang="ar-SA" sz="3200" kern="1200" dirty="0">
                <a:solidFill>
                  <a:srgbClr val="0066FF"/>
                </a:solidFill>
                <a:latin typeface="Guttman Yad-Brush" panose="02010401010101010101" pitchFamily="2" charset="-79"/>
                <a:ea typeface="+mn-ea"/>
                <a:cs typeface="Guttman Yad-Brush" panose="02010401010101010101" pitchFamily="2" charset="-79"/>
              </a:rPr>
              <a:t>حاولوا إيجاد قانونية لعدد الوجوه، عدد الأضلاع</a:t>
            </a:r>
            <a:r>
              <a:rPr lang="he-IL" sz="3200" kern="1200" dirty="0">
                <a:solidFill>
                  <a:srgbClr val="0066FF"/>
                </a:solidFill>
                <a:latin typeface="Guttman Yad-Brush" panose="02010401010101010101" pitchFamily="2" charset="-79"/>
                <a:ea typeface="+mn-ea"/>
                <a:cs typeface="Guttman Yad-Brush" panose="02010401010101010101" pitchFamily="2" charset="-79"/>
              </a:rPr>
              <a:t> </a:t>
            </a:r>
            <a:r>
              <a:rPr lang="ar-SA" sz="3200" kern="1200" dirty="0">
                <a:solidFill>
                  <a:srgbClr val="0066FF"/>
                </a:solidFill>
                <a:latin typeface="Guttman Yad-Brush" panose="02010401010101010101" pitchFamily="2" charset="-79"/>
                <a:ea typeface="+mn-ea"/>
                <a:cs typeface="Guttman Yad-Brush" panose="02010401010101010101" pitchFamily="2" charset="-79"/>
              </a:rPr>
              <a:t>وعدد الرؤوس</a:t>
            </a:r>
            <a:r>
              <a:rPr lang="he-IL" sz="3200" kern="1200" dirty="0">
                <a:solidFill>
                  <a:srgbClr val="0066FF"/>
                </a:solidFill>
                <a:latin typeface="Guttman Yad-Brush" panose="02010401010101010101" pitchFamily="2" charset="-79"/>
                <a:ea typeface="+mn-ea"/>
                <a:cs typeface="Guttman Yad-Brush" panose="02010401010101010101" pitchFamily="2" charset="-79"/>
              </a:rPr>
              <a:t> </a:t>
            </a:r>
            <a:r>
              <a:rPr lang="ar-SA" sz="3200" kern="1200" dirty="0">
                <a:solidFill>
                  <a:srgbClr val="0066FF"/>
                </a:solidFill>
                <a:latin typeface="Guttman Yad-Brush" panose="02010401010101010101" pitchFamily="2" charset="-79"/>
                <a:ea typeface="+mn-ea"/>
                <a:cs typeface="Guttman Yad-Brush" panose="02010401010101010101" pitchFamily="2" charset="-79"/>
              </a:rPr>
              <a:t>في المنشور</a:t>
            </a:r>
            <a:r>
              <a:rPr lang="he-IL" sz="3200" kern="1200" dirty="0">
                <a:solidFill>
                  <a:srgbClr val="0066FF"/>
                </a:solidFill>
                <a:latin typeface="Guttman Yad-Brush" panose="02010401010101010101" pitchFamily="2" charset="-79"/>
                <a:ea typeface="+mn-ea"/>
                <a:cs typeface="Guttman Yad-Brush" panose="02010401010101010101" pitchFamily="2" charset="-79"/>
              </a:rPr>
              <a:t>.</a:t>
            </a:r>
          </a:p>
        </p:txBody>
      </p:sp>
      <p:sp>
        <p:nvSpPr>
          <p:cNvPr id="7" name="TextBox 6"/>
          <p:cNvSpPr txBox="1"/>
          <p:nvPr/>
        </p:nvSpPr>
        <p:spPr>
          <a:xfrm>
            <a:off x="1393679" y="4116713"/>
            <a:ext cx="9848087" cy="584775"/>
          </a:xfrm>
          <a:prstGeom prst="rect">
            <a:avLst/>
          </a:prstGeom>
          <a:noFill/>
        </p:spPr>
        <p:txBody>
          <a:bodyPr wrap="square" rtlCol="1">
            <a:spAutoFit/>
          </a:bodyPr>
          <a:lstStyle/>
          <a:p>
            <a:pPr marL="457200" indent="-457200" algn="r" rtl="1">
              <a:buFont typeface="Wingdings" panose="05000000000000000000" pitchFamily="2" charset="2"/>
              <a:buChar char="Ø"/>
            </a:pP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عدد الوجوه</a:t>
            </a:r>
            <a:r>
              <a:rPr lang="he-IL" sz="3200" b="1" kern="1200" dirty="0">
                <a:solidFill>
                  <a:srgbClr val="003399"/>
                </a:solidFill>
                <a:latin typeface="Calibri" panose="020F0502020204030204" pitchFamily="34" charset="0"/>
                <a:ea typeface="+mn-ea"/>
                <a:cs typeface="+mn-cs"/>
              </a:rPr>
              <a:t> </a:t>
            </a:r>
            <a:r>
              <a:rPr lang="ar-SA" sz="3200" kern="1200" dirty="0">
                <a:solidFill>
                  <a:srgbClr val="003399"/>
                </a:solidFill>
                <a:latin typeface="Calibri" panose="020F0502020204030204" pitchFamily="34" charset="0"/>
                <a:ea typeface="+mn-ea"/>
                <a:cs typeface="+mn-cs"/>
              </a:rPr>
              <a:t>يوجد</a:t>
            </a:r>
            <a:r>
              <a:rPr lang="he-IL" sz="3200" kern="1200" dirty="0">
                <a:solidFill>
                  <a:srgbClr val="003399"/>
                </a:solidFill>
                <a:latin typeface="Calibri" panose="020F0502020204030204" pitchFamily="34" charset="0"/>
                <a:ea typeface="+mn-ea"/>
                <a:cs typeface="+mn-cs"/>
              </a:rPr>
              <a:t> </a:t>
            </a:r>
            <a:r>
              <a:rPr lang="ar-SA" sz="3200" kern="1200" dirty="0">
                <a:solidFill>
                  <a:srgbClr val="003399"/>
                </a:solidFill>
                <a:latin typeface="Calibri" panose="020F0502020204030204" pitchFamily="34" charset="0"/>
                <a:ea typeface="+mn-ea"/>
                <a:cs typeface="+mn-cs"/>
              </a:rPr>
              <a:t>للمنشور العُشاري</a:t>
            </a:r>
            <a:r>
              <a:rPr lang="ar-SA" sz="3200" b="1" kern="1200" dirty="0">
                <a:solidFill>
                  <a:srgbClr val="003399"/>
                </a:solidFill>
                <a:latin typeface="Calibri" panose="020F0502020204030204" pitchFamily="34" charset="0"/>
                <a:ea typeface="+mn-ea"/>
                <a:cs typeface="+mn-cs"/>
              </a:rPr>
              <a:t>؟</a:t>
            </a:r>
            <a:r>
              <a:rPr lang="he-IL" sz="3200" b="1" kern="1200" dirty="0">
                <a:solidFill>
                  <a:srgbClr val="003399"/>
                </a:solidFill>
                <a:latin typeface="Calibri" panose="020F0502020204030204" pitchFamily="34" charset="0"/>
                <a:ea typeface="+mn-ea"/>
                <a:cs typeface="+mn-cs"/>
              </a:rPr>
              <a:t> ___</a:t>
            </a:r>
          </a:p>
        </p:txBody>
      </p:sp>
      <p:sp>
        <p:nvSpPr>
          <p:cNvPr id="8" name="TextBox 7"/>
          <p:cNvSpPr txBox="1"/>
          <p:nvPr/>
        </p:nvSpPr>
        <p:spPr>
          <a:xfrm>
            <a:off x="7245531" y="4911230"/>
            <a:ext cx="3585314" cy="1077218"/>
          </a:xfrm>
          <a:prstGeom prst="rect">
            <a:avLst/>
          </a:prstGeom>
          <a:noFill/>
        </p:spPr>
        <p:txBody>
          <a:bodyPr wrap="square" rtlCol="1">
            <a:spAutoFit/>
          </a:bodyPr>
          <a:lstStyle/>
          <a:p>
            <a:pPr algn="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ضلعًا</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يوجد للمنشور </a:t>
            </a:r>
            <a:r>
              <a:rPr lang="ar-SA" sz="3200" kern="1200" dirty="0">
                <a:solidFill>
                  <a:srgbClr val="003399"/>
                </a:solidFill>
                <a:latin typeface="Calibri" panose="020F0502020204030204" pitchFamily="34" charset="0"/>
              </a:rPr>
              <a:t>العُشاري</a:t>
            </a:r>
            <a:r>
              <a:rPr lang="ar-SA" sz="3200" b="1" kern="1200" dirty="0">
                <a:solidFill>
                  <a:srgbClr val="003399"/>
                </a:solidFill>
                <a:latin typeface="Calibri" panose="020F0502020204030204" pitchFamily="34" charset="0"/>
                <a:ea typeface="+mn-ea"/>
                <a:cs typeface="+mn-cs"/>
              </a:rPr>
              <a:t>؟</a:t>
            </a:r>
            <a:r>
              <a:rPr lang="he-IL" sz="3200" b="1" kern="1200" dirty="0">
                <a:solidFill>
                  <a:srgbClr val="003399"/>
                </a:solidFill>
                <a:latin typeface="Calibri" panose="020F0502020204030204" pitchFamily="34" charset="0"/>
                <a:ea typeface="+mn-ea"/>
                <a:cs typeface="+mn-cs"/>
              </a:rPr>
              <a:t>___</a:t>
            </a:r>
          </a:p>
        </p:txBody>
      </p:sp>
      <p:sp>
        <p:nvSpPr>
          <p:cNvPr id="9" name="TextBox 8"/>
          <p:cNvSpPr txBox="1"/>
          <p:nvPr/>
        </p:nvSpPr>
        <p:spPr>
          <a:xfrm>
            <a:off x="221674" y="5062708"/>
            <a:ext cx="5938736" cy="584775"/>
          </a:xfrm>
          <a:prstGeom prst="rect">
            <a:avLst/>
          </a:prstGeom>
          <a:noFill/>
        </p:spPr>
        <p:txBody>
          <a:bodyPr wrap="square" rtlCol="1">
            <a:spAutoFit/>
          </a:bodyPr>
          <a:lstStyle/>
          <a:p>
            <a:pPr algn="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رأسًا</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rPr>
              <a:t>يوجد للمنشور </a:t>
            </a:r>
            <a:r>
              <a:rPr lang="ar-SA" sz="3200" kern="1200" dirty="0">
                <a:solidFill>
                  <a:srgbClr val="003399"/>
                </a:solidFill>
                <a:latin typeface="Calibri" panose="020F0502020204030204" pitchFamily="34" charset="0"/>
              </a:rPr>
              <a:t>العُشاري</a:t>
            </a:r>
            <a:r>
              <a:rPr lang="ar-SA" sz="3200" b="1" kern="1200" dirty="0">
                <a:solidFill>
                  <a:srgbClr val="003399"/>
                </a:solidFill>
                <a:latin typeface="Calibri" panose="020F0502020204030204" pitchFamily="34" charset="0"/>
              </a:rPr>
              <a:t>؟ </a:t>
            </a:r>
            <a:r>
              <a:rPr lang="he-IL" sz="3200" b="1" kern="1200" dirty="0">
                <a:solidFill>
                  <a:srgbClr val="003399"/>
                </a:solidFill>
                <a:latin typeface="Calibri" panose="020F0502020204030204" pitchFamily="34" charset="0"/>
                <a:ea typeface="+mn-ea"/>
                <a:cs typeface="+mn-cs"/>
              </a:rPr>
              <a:t>___</a:t>
            </a:r>
          </a:p>
        </p:txBody>
      </p:sp>
      <p:sp>
        <p:nvSpPr>
          <p:cNvPr id="11" name="TextBox 10"/>
          <p:cNvSpPr txBox="1"/>
          <p:nvPr/>
        </p:nvSpPr>
        <p:spPr>
          <a:xfrm>
            <a:off x="4187744" y="1247360"/>
            <a:ext cx="7054021" cy="584775"/>
          </a:xfrm>
          <a:prstGeom prst="rect">
            <a:avLst/>
          </a:prstGeom>
          <a:noFill/>
        </p:spPr>
        <p:txBody>
          <a:bodyPr wrap="square" rtlCol="1">
            <a:spAutoFit/>
          </a:bodyPr>
          <a:lstStyle/>
          <a:p>
            <a:pPr marL="457200" indent="-457200" algn="r" rtl="1">
              <a:buFont typeface="Wingdings" panose="05000000000000000000" pitchFamily="2" charset="2"/>
              <a:buChar char="Ø"/>
            </a:pPr>
            <a:r>
              <a:rPr lang="ar-SA" sz="3200" b="1" kern="1200" dirty="0">
                <a:solidFill>
                  <a:srgbClr val="003399"/>
                </a:solidFill>
                <a:latin typeface="Calibri" panose="020F0502020204030204" pitchFamily="34" charset="0"/>
                <a:ea typeface="+mn-ea"/>
                <a:cs typeface="+mn-cs"/>
              </a:rPr>
              <a:t>كم عدد الوجوه </a:t>
            </a:r>
            <a:r>
              <a:rPr lang="ar-SA" sz="3200" kern="1200" dirty="0">
                <a:solidFill>
                  <a:srgbClr val="0066FF"/>
                </a:solidFill>
                <a:latin typeface="Calibri" panose="020F0502020204030204" pitchFamily="34" charset="0"/>
                <a:ea typeface="+mn-ea"/>
                <a:cs typeface="+mn-cs"/>
              </a:rPr>
              <a:t>في المنشور خُماسي</a:t>
            </a:r>
            <a:r>
              <a:rPr lang="ar-SA" sz="3200" b="1" kern="1200" dirty="0">
                <a:solidFill>
                  <a:srgbClr val="003399"/>
                </a:solidFill>
                <a:latin typeface="Calibri" panose="020F0502020204030204" pitchFamily="34" charset="0"/>
                <a:ea typeface="+mn-ea"/>
                <a:cs typeface="+mn-cs"/>
              </a:rPr>
              <a:t>؟</a:t>
            </a:r>
            <a:r>
              <a:rPr lang="he-IL" sz="3200" b="1" kern="1200" dirty="0">
                <a:solidFill>
                  <a:srgbClr val="003399"/>
                </a:solidFill>
                <a:latin typeface="Calibri" panose="020F0502020204030204" pitchFamily="34" charset="0"/>
                <a:ea typeface="+mn-ea"/>
                <a:cs typeface="+mn-cs"/>
              </a:rPr>
              <a:t> ___</a:t>
            </a:r>
          </a:p>
        </p:txBody>
      </p:sp>
      <p:sp>
        <p:nvSpPr>
          <p:cNvPr id="12" name="TextBox 11"/>
          <p:cNvSpPr txBox="1"/>
          <p:nvPr/>
        </p:nvSpPr>
        <p:spPr>
          <a:xfrm>
            <a:off x="7757879" y="1902836"/>
            <a:ext cx="2996128" cy="584775"/>
          </a:xfrm>
          <a:prstGeom prst="rect">
            <a:avLst/>
          </a:prstGeom>
          <a:noFill/>
        </p:spPr>
        <p:txBody>
          <a:bodyPr wrap="square" rtlCol="1">
            <a:spAutoFit/>
          </a:bodyPr>
          <a:lstStyle/>
          <a:p>
            <a:pPr algn="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ضلعًا؟</a:t>
            </a:r>
            <a:r>
              <a:rPr lang="he-IL" sz="3200" b="1" kern="1200" dirty="0">
                <a:solidFill>
                  <a:srgbClr val="003399"/>
                </a:solidFill>
                <a:latin typeface="Calibri" panose="020F0502020204030204" pitchFamily="34" charset="0"/>
                <a:ea typeface="+mn-ea"/>
                <a:cs typeface="+mn-cs"/>
              </a:rPr>
              <a:t> ___</a:t>
            </a:r>
          </a:p>
        </p:txBody>
      </p:sp>
      <p:sp>
        <p:nvSpPr>
          <p:cNvPr id="13" name="TextBox 12"/>
          <p:cNvSpPr txBox="1"/>
          <p:nvPr/>
        </p:nvSpPr>
        <p:spPr>
          <a:xfrm>
            <a:off x="4174055" y="1940103"/>
            <a:ext cx="3219677" cy="584775"/>
          </a:xfrm>
          <a:prstGeom prst="rect">
            <a:avLst/>
          </a:prstGeom>
          <a:noFill/>
        </p:spPr>
        <p:txBody>
          <a:bodyPr wrap="square" rtlCol="1">
            <a:spAutoFit/>
          </a:bodyPr>
          <a:lstStyle/>
          <a:p>
            <a:pPr algn="r"/>
            <a:r>
              <a:rPr lang="ar-SA" sz="3200" b="1" kern="1200" dirty="0">
                <a:solidFill>
                  <a:srgbClr val="003399"/>
                </a:solidFill>
                <a:latin typeface="Calibri" panose="020F0502020204030204" pitchFamily="34" charset="0"/>
                <a:ea typeface="+mn-ea"/>
                <a:cs typeface="+mn-cs"/>
              </a:rPr>
              <a:t>كم</a:t>
            </a:r>
            <a:r>
              <a:rPr lang="he-IL" sz="3200" b="1" kern="1200" dirty="0">
                <a:solidFill>
                  <a:srgbClr val="003399"/>
                </a:solidFill>
                <a:latin typeface="Calibri" panose="020F0502020204030204" pitchFamily="34" charset="0"/>
                <a:ea typeface="+mn-ea"/>
                <a:cs typeface="+mn-cs"/>
              </a:rPr>
              <a:t> </a:t>
            </a:r>
            <a:r>
              <a:rPr lang="ar-SA" sz="3200" b="1" kern="1200" dirty="0">
                <a:solidFill>
                  <a:srgbClr val="003399"/>
                </a:solidFill>
                <a:latin typeface="Calibri" panose="020F0502020204030204" pitchFamily="34" charset="0"/>
                <a:ea typeface="+mn-ea"/>
                <a:cs typeface="+mn-cs"/>
              </a:rPr>
              <a:t>رأسًا؟</a:t>
            </a:r>
            <a:r>
              <a:rPr lang="he-IL" sz="3200" b="1" kern="1200" dirty="0">
                <a:solidFill>
                  <a:srgbClr val="003399"/>
                </a:solidFill>
                <a:latin typeface="Calibri" panose="020F0502020204030204" pitchFamily="34" charset="0"/>
                <a:ea typeface="+mn-ea"/>
                <a:cs typeface="+mn-cs"/>
              </a:rPr>
              <a:t> ___</a:t>
            </a:r>
          </a:p>
        </p:txBody>
      </p:sp>
      <p:sp>
        <p:nvSpPr>
          <p:cNvPr id="22" name="TextBox 21"/>
          <p:cNvSpPr txBox="1"/>
          <p:nvPr/>
        </p:nvSpPr>
        <p:spPr>
          <a:xfrm>
            <a:off x="2000286" y="889815"/>
            <a:ext cx="2407202" cy="510778"/>
          </a:xfrm>
          <a:prstGeom prst="wedgeRoundRectCallout">
            <a:avLst>
              <a:gd name="adj1" fmla="val 81508"/>
              <a:gd name="adj2" fmla="val 17441"/>
              <a:gd name="adj3" fmla="val 16667"/>
            </a:avLst>
          </a:prstGeom>
          <a:noFill/>
          <a:ln>
            <a:solidFill>
              <a:schemeClr val="accent1"/>
            </a:solidFill>
          </a:ln>
        </p:spPr>
        <p:txBody>
          <a:bodyPr wrap="square" rtlCol="1">
            <a:spAutoFit/>
          </a:bodyPr>
          <a:lstStyle/>
          <a:p>
            <a:pPr algn="r"/>
            <a:r>
              <a:rPr lang="ar-SA" sz="2400" kern="1200" dirty="0">
                <a:solidFill>
                  <a:srgbClr val="003399"/>
                </a:solidFill>
                <a:latin typeface="Calibri" panose="020F0502020204030204" pitchFamily="34" charset="0"/>
              </a:rPr>
              <a:t>لا تنسى عد  القاعدتين</a:t>
            </a:r>
            <a:endParaRPr lang="he-IL" sz="2400" kern="1200" dirty="0">
              <a:solidFill>
                <a:srgbClr val="003399"/>
              </a:solidFill>
              <a:latin typeface="Calibri" panose="020F0502020204030204" pitchFamily="34" charset="0"/>
            </a:endParaRPr>
          </a:p>
        </p:txBody>
      </p:sp>
      <p:sp>
        <p:nvSpPr>
          <p:cNvPr id="24" name="TextBox 23"/>
          <p:cNvSpPr txBox="1"/>
          <p:nvPr/>
        </p:nvSpPr>
        <p:spPr>
          <a:xfrm>
            <a:off x="365489" y="3763964"/>
            <a:ext cx="2475352" cy="1328023"/>
          </a:xfrm>
          <a:prstGeom prst="wedgeRoundRectCallout">
            <a:avLst>
              <a:gd name="adj1" fmla="val 102027"/>
              <a:gd name="adj2" fmla="val -16812"/>
              <a:gd name="adj3" fmla="val 16667"/>
            </a:avLst>
          </a:prstGeom>
          <a:noFill/>
          <a:ln>
            <a:solidFill>
              <a:schemeClr val="accent1"/>
            </a:solidFill>
          </a:ln>
        </p:spPr>
        <p:txBody>
          <a:bodyPr wrap="square" rtlCol="1">
            <a:spAutoFit/>
          </a:bodyPr>
          <a:lstStyle/>
          <a:p>
            <a:pPr algn="r" rtl="1"/>
            <a:r>
              <a:rPr lang="ar-SA" sz="2400" b="1" kern="1200" dirty="0">
                <a:solidFill>
                  <a:srgbClr val="0070C0"/>
                </a:solidFill>
                <a:latin typeface="Calibri" panose="020F0502020204030204" pitchFamily="34" charset="0"/>
              </a:rPr>
              <a:t>منشور عُشاري</a:t>
            </a:r>
            <a:r>
              <a:rPr lang="he-IL" sz="2400" kern="1200" dirty="0">
                <a:solidFill>
                  <a:srgbClr val="0070C0"/>
                </a:solidFill>
                <a:latin typeface="Calibri" panose="020F0502020204030204" pitchFamily="34" charset="0"/>
              </a:rPr>
              <a:t>= </a:t>
            </a:r>
            <a:r>
              <a:rPr lang="en-US" sz="2400" kern="1200" dirty="0">
                <a:solidFill>
                  <a:srgbClr val="0070C0"/>
                </a:solidFill>
                <a:latin typeface="Calibri" panose="020F0502020204030204" pitchFamily="34" charset="0"/>
              </a:rPr>
              <a:t/>
            </a:r>
            <a:br>
              <a:rPr lang="en-US" sz="2400" kern="1200" dirty="0">
                <a:solidFill>
                  <a:srgbClr val="0070C0"/>
                </a:solidFill>
                <a:latin typeface="Calibri" panose="020F0502020204030204" pitchFamily="34" charset="0"/>
              </a:rPr>
            </a:br>
            <a:r>
              <a:rPr lang="ar-SA" sz="2400" kern="1200" dirty="0">
                <a:solidFill>
                  <a:srgbClr val="0070C0"/>
                </a:solidFill>
                <a:latin typeface="Calibri" panose="020F0502020204030204" pitchFamily="34" charset="0"/>
              </a:rPr>
              <a:t>منشور الذي قاعدته مضلع من 10 أضلاع</a:t>
            </a:r>
            <a:endParaRPr lang="he-IL" sz="2400" kern="1200" dirty="0">
              <a:solidFill>
                <a:srgbClr val="0070C0"/>
              </a:solidFill>
              <a:latin typeface="Calibri" panose="020F0502020204030204" pitchFamily="34" charset="0"/>
            </a:endParaRPr>
          </a:p>
        </p:txBody>
      </p:sp>
      <p:grpSp>
        <p:nvGrpSpPr>
          <p:cNvPr id="2" name="קבוצה 1"/>
          <p:cNvGrpSpPr/>
          <p:nvPr/>
        </p:nvGrpSpPr>
        <p:grpSpPr>
          <a:xfrm>
            <a:off x="870856" y="1393960"/>
            <a:ext cx="776178" cy="1253056"/>
            <a:chOff x="1259957" y="1240672"/>
            <a:chExt cx="776178" cy="1253056"/>
          </a:xfrm>
        </p:grpSpPr>
        <p:sp>
          <p:nvSpPr>
            <p:cNvPr id="5" name="צורה חופשית 4"/>
            <p:cNvSpPr/>
            <p:nvPr/>
          </p:nvSpPr>
          <p:spPr>
            <a:xfrm>
              <a:off x="1259957" y="1240672"/>
              <a:ext cx="776178" cy="1116420"/>
            </a:xfrm>
            <a:custGeom>
              <a:avLst/>
              <a:gdLst>
                <a:gd name="connsiteX0" fmla="*/ 63796 w 765545"/>
                <a:gd name="connsiteY0" fmla="*/ 143540 h 1111103"/>
                <a:gd name="connsiteX1" fmla="*/ 63796 w 765545"/>
                <a:gd name="connsiteY1" fmla="*/ 143540 h 1111103"/>
                <a:gd name="connsiteX2" fmla="*/ 74428 w 765545"/>
                <a:gd name="connsiteY2" fmla="*/ 217968 h 1111103"/>
                <a:gd name="connsiteX3" fmla="*/ 69112 w 765545"/>
                <a:gd name="connsiteY3" fmla="*/ 249866 h 1111103"/>
                <a:gd name="connsiteX4" fmla="*/ 69112 w 765545"/>
                <a:gd name="connsiteY4" fmla="*/ 276447 h 1111103"/>
                <a:gd name="connsiteX5" fmla="*/ 0 w 765545"/>
                <a:gd name="connsiteY5" fmla="*/ 1015410 h 1111103"/>
                <a:gd name="connsiteX6" fmla="*/ 116959 w 765545"/>
                <a:gd name="connsiteY6" fmla="*/ 1111103 h 1111103"/>
                <a:gd name="connsiteX7" fmla="*/ 547577 w 765545"/>
                <a:gd name="connsiteY7" fmla="*/ 1073889 h 1111103"/>
                <a:gd name="connsiteX8" fmla="*/ 723014 w 765545"/>
                <a:gd name="connsiteY8" fmla="*/ 903768 h 1111103"/>
                <a:gd name="connsiteX9" fmla="*/ 765545 w 765545"/>
                <a:gd name="connsiteY9" fmla="*/ 85061 h 1111103"/>
                <a:gd name="connsiteX10" fmla="*/ 388089 w 765545"/>
                <a:gd name="connsiteY10" fmla="*/ 0 h 1111103"/>
                <a:gd name="connsiteX11" fmla="*/ 63796 w 765545"/>
                <a:gd name="connsiteY11" fmla="*/ 143540 h 1111103"/>
                <a:gd name="connsiteX0" fmla="*/ 63796 w 765545"/>
                <a:gd name="connsiteY0" fmla="*/ 143540 h 1111103"/>
                <a:gd name="connsiteX1" fmla="*/ 63796 w 765545"/>
                <a:gd name="connsiteY1" fmla="*/ 143540 h 1111103"/>
                <a:gd name="connsiteX2" fmla="*/ 63796 w 765545"/>
                <a:gd name="connsiteY2" fmla="*/ 217968 h 1111103"/>
                <a:gd name="connsiteX3" fmla="*/ 69112 w 765545"/>
                <a:gd name="connsiteY3" fmla="*/ 249866 h 1111103"/>
                <a:gd name="connsiteX4" fmla="*/ 69112 w 765545"/>
                <a:gd name="connsiteY4" fmla="*/ 276447 h 1111103"/>
                <a:gd name="connsiteX5" fmla="*/ 0 w 765545"/>
                <a:gd name="connsiteY5" fmla="*/ 1015410 h 1111103"/>
                <a:gd name="connsiteX6" fmla="*/ 116959 w 765545"/>
                <a:gd name="connsiteY6" fmla="*/ 1111103 h 1111103"/>
                <a:gd name="connsiteX7" fmla="*/ 547577 w 765545"/>
                <a:gd name="connsiteY7" fmla="*/ 1073889 h 1111103"/>
                <a:gd name="connsiteX8" fmla="*/ 723014 w 765545"/>
                <a:gd name="connsiteY8" fmla="*/ 903768 h 1111103"/>
                <a:gd name="connsiteX9" fmla="*/ 765545 w 765545"/>
                <a:gd name="connsiteY9" fmla="*/ 85061 h 1111103"/>
                <a:gd name="connsiteX10" fmla="*/ 388089 w 765545"/>
                <a:gd name="connsiteY10" fmla="*/ 0 h 1111103"/>
                <a:gd name="connsiteX11" fmla="*/ 63796 w 765545"/>
                <a:gd name="connsiteY11" fmla="*/ 143540 h 1111103"/>
                <a:gd name="connsiteX0" fmla="*/ 64458 w 766207"/>
                <a:gd name="connsiteY0" fmla="*/ 143540 h 1111103"/>
                <a:gd name="connsiteX1" fmla="*/ 64458 w 766207"/>
                <a:gd name="connsiteY1" fmla="*/ 143540 h 1111103"/>
                <a:gd name="connsiteX2" fmla="*/ 64458 w 766207"/>
                <a:gd name="connsiteY2" fmla="*/ 217968 h 1111103"/>
                <a:gd name="connsiteX3" fmla="*/ 69774 w 766207"/>
                <a:gd name="connsiteY3" fmla="*/ 249866 h 1111103"/>
                <a:gd name="connsiteX4" fmla="*/ 662 w 766207"/>
                <a:gd name="connsiteY4" fmla="*/ 1015410 h 1111103"/>
                <a:gd name="connsiteX5" fmla="*/ 117621 w 766207"/>
                <a:gd name="connsiteY5" fmla="*/ 1111103 h 1111103"/>
                <a:gd name="connsiteX6" fmla="*/ 548239 w 766207"/>
                <a:gd name="connsiteY6" fmla="*/ 1073889 h 1111103"/>
                <a:gd name="connsiteX7" fmla="*/ 723676 w 766207"/>
                <a:gd name="connsiteY7" fmla="*/ 903768 h 1111103"/>
                <a:gd name="connsiteX8" fmla="*/ 766207 w 766207"/>
                <a:gd name="connsiteY8" fmla="*/ 85061 h 1111103"/>
                <a:gd name="connsiteX9" fmla="*/ 388751 w 766207"/>
                <a:gd name="connsiteY9" fmla="*/ 0 h 1111103"/>
                <a:gd name="connsiteX10" fmla="*/ 64458 w 766207"/>
                <a:gd name="connsiteY10" fmla="*/ 143540 h 1111103"/>
                <a:gd name="connsiteX0" fmla="*/ 64659 w 766408"/>
                <a:gd name="connsiteY0" fmla="*/ 143540 h 1111103"/>
                <a:gd name="connsiteX1" fmla="*/ 64659 w 766408"/>
                <a:gd name="connsiteY1" fmla="*/ 143540 h 1111103"/>
                <a:gd name="connsiteX2" fmla="*/ 64659 w 766408"/>
                <a:gd name="connsiteY2" fmla="*/ 217968 h 1111103"/>
                <a:gd name="connsiteX3" fmla="*/ 863 w 766408"/>
                <a:gd name="connsiteY3" fmla="*/ 1015410 h 1111103"/>
                <a:gd name="connsiteX4" fmla="*/ 117822 w 766408"/>
                <a:gd name="connsiteY4" fmla="*/ 1111103 h 1111103"/>
                <a:gd name="connsiteX5" fmla="*/ 548440 w 766408"/>
                <a:gd name="connsiteY5" fmla="*/ 1073889 h 1111103"/>
                <a:gd name="connsiteX6" fmla="*/ 723877 w 766408"/>
                <a:gd name="connsiteY6" fmla="*/ 903768 h 1111103"/>
                <a:gd name="connsiteX7" fmla="*/ 766408 w 766408"/>
                <a:gd name="connsiteY7" fmla="*/ 85061 h 1111103"/>
                <a:gd name="connsiteX8" fmla="*/ 388952 w 766408"/>
                <a:gd name="connsiteY8" fmla="*/ 0 h 1111103"/>
                <a:gd name="connsiteX9" fmla="*/ 64659 w 766408"/>
                <a:gd name="connsiteY9" fmla="*/ 143540 h 1111103"/>
                <a:gd name="connsiteX0" fmla="*/ 64659 w 766408"/>
                <a:gd name="connsiteY0" fmla="*/ 154173 h 1111103"/>
                <a:gd name="connsiteX1" fmla="*/ 64659 w 766408"/>
                <a:gd name="connsiteY1" fmla="*/ 143540 h 1111103"/>
                <a:gd name="connsiteX2" fmla="*/ 64659 w 766408"/>
                <a:gd name="connsiteY2" fmla="*/ 217968 h 1111103"/>
                <a:gd name="connsiteX3" fmla="*/ 863 w 766408"/>
                <a:gd name="connsiteY3" fmla="*/ 1015410 h 1111103"/>
                <a:gd name="connsiteX4" fmla="*/ 117822 w 766408"/>
                <a:gd name="connsiteY4" fmla="*/ 1111103 h 1111103"/>
                <a:gd name="connsiteX5" fmla="*/ 548440 w 766408"/>
                <a:gd name="connsiteY5" fmla="*/ 1073889 h 1111103"/>
                <a:gd name="connsiteX6" fmla="*/ 723877 w 766408"/>
                <a:gd name="connsiteY6" fmla="*/ 903768 h 1111103"/>
                <a:gd name="connsiteX7" fmla="*/ 766408 w 766408"/>
                <a:gd name="connsiteY7" fmla="*/ 85061 h 1111103"/>
                <a:gd name="connsiteX8" fmla="*/ 388952 w 766408"/>
                <a:gd name="connsiteY8" fmla="*/ 0 h 1111103"/>
                <a:gd name="connsiteX9" fmla="*/ 64659 w 766408"/>
                <a:gd name="connsiteY9" fmla="*/ 154173 h 1111103"/>
                <a:gd name="connsiteX0" fmla="*/ 64659 w 766408"/>
                <a:gd name="connsiteY0" fmla="*/ 143541 h 1100471"/>
                <a:gd name="connsiteX1" fmla="*/ 64659 w 766408"/>
                <a:gd name="connsiteY1" fmla="*/ 132908 h 1100471"/>
                <a:gd name="connsiteX2" fmla="*/ 64659 w 766408"/>
                <a:gd name="connsiteY2" fmla="*/ 207336 h 1100471"/>
                <a:gd name="connsiteX3" fmla="*/ 863 w 766408"/>
                <a:gd name="connsiteY3" fmla="*/ 1004778 h 1100471"/>
                <a:gd name="connsiteX4" fmla="*/ 117822 w 766408"/>
                <a:gd name="connsiteY4" fmla="*/ 1100471 h 1100471"/>
                <a:gd name="connsiteX5" fmla="*/ 548440 w 766408"/>
                <a:gd name="connsiteY5" fmla="*/ 1063257 h 1100471"/>
                <a:gd name="connsiteX6" fmla="*/ 723877 w 766408"/>
                <a:gd name="connsiteY6" fmla="*/ 893136 h 1100471"/>
                <a:gd name="connsiteX7" fmla="*/ 766408 w 766408"/>
                <a:gd name="connsiteY7" fmla="*/ 74429 h 1100471"/>
                <a:gd name="connsiteX8" fmla="*/ 426166 w 766408"/>
                <a:gd name="connsiteY8" fmla="*/ 0 h 1100471"/>
                <a:gd name="connsiteX9" fmla="*/ 64659 w 766408"/>
                <a:gd name="connsiteY9" fmla="*/ 143541 h 1100471"/>
                <a:gd name="connsiteX0" fmla="*/ 64659 w 771724"/>
                <a:gd name="connsiteY0" fmla="*/ 143541 h 1100471"/>
                <a:gd name="connsiteX1" fmla="*/ 64659 w 771724"/>
                <a:gd name="connsiteY1" fmla="*/ 132908 h 1100471"/>
                <a:gd name="connsiteX2" fmla="*/ 64659 w 771724"/>
                <a:gd name="connsiteY2" fmla="*/ 207336 h 1100471"/>
                <a:gd name="connsiteX3" fmla="*/ 863 w 771724"/>
                <a:gd name="connsiteY3" fmla="*/ 1004778 h 1100471"/>
                <a:gd name="connsiteX4" fmla="*/ 117822 w 771724"/>
                <a:gd name="connsiteY4" fmla="*/ 1100471 h 1100471"/>
                <a:gd name="connsiteX5" fmla="*/ 548440 w 771724"/>
                <a:gd name="connsiteY5" fmla="*/ 1063257 h 1100471"/>
                <a:gd name="connsiteX6" fmla="*/ 723877 w 771724"/>
                <a:gd name="connsiteY6" fmla="*/ 893136 h 1100471"/>
                <a:gd name="connsiteX7" fmla="*/ 771724 w 771724"/>
                <a:gd name="connsiteY7" fmla="*/ 58480 h 1100471"/>
                <a:gd name="connsiteX8" fmla="*/ 426166 w 771724"/>
                <a:gd name="connsiteY8" fmla="*/ 0 h 1100471"/>
                <a:gd name="connsiteX9" fmla="*/ 64659 w 771724"/>
                <a:gd name="connsiteY9" fmla="*/ 143541 h 1100471"/>
                <a:gd name="connsiteX0" fmla="*/ 64659 w 771724"/>
                <a:gd name="connsiteY0" fmla="*/ 143541 h 1116420"/>
                <a:gd name="connsiteX1" fmla="*/ 64659 w 771724"/>
                <a:gd name="connsiteY1" fmla="*/ 132908 h 1116420"/>
                <a:gd name="connsiteX2" fmla="*/ 64659 w 771724"/>
                <a:gd name="connsiteY2" fmla="*/ 207336 h 1116420"/>
                <a:gd name="connsiteX3" fmla="*/ 863 w 771724"/>
                <a:gd name="connsiteY3" fmla="*/ 1004778 h 1116420"/>
                <a:gd name="connsiteX4" fmla="*/ 128455 w 771724"/>
                <a:gd name="connsiteY4" fmla="*/ 1116420 h 1116420"/>
                <a:gd name="connsiteX5" fmla="*/ 548440 w 771724"/>
                <a:gd name="connsiteY5" fmla="*/ 1063257 h 1116420"/>
                <a:gd name="connsiteX6" fmla="*/ 723877 w 771724"/>
                <a:gd name="connsiteY6" fmla="*/ 893136 h 1116420"/>
                <a:gd name="connsiteX7" fmla="*/ 771724 w 771724"/>
                <a:gd name="connsiteY7" fmla="*/ 58480 h 1116420"/>
                <a:gd name="connsiteX8" fmla="*/ 426166 w 771724"/>
                <a:gd name="connsiteY8" fmla="*/ 0 h 1116420"/>
                <a:gd name="connsiteX9" fmla="*/ 64659 w 771724"/>
                <a:gd name="connsiteY9" fmla="*/ 143541 h 1116420"/>
                <a:gd name="connsiteX0" fmla="*/ 69923 w 776988"/>
                <a:gd name="connsiteY0" fmla="*/ 143541 h 1116420"/>
                <a:gd name="connsiteX1" fmla="*/ 69923 w 776988"/>
                <a:gd name="connsiteY1" fmla="*/ 132908 h 1116420"/>
                <a:gd name="connsiteX2" fmla="*/ 69923 w 776988"/>
                <a:gd name="connsiteY2" fmla="*/ 207336 h 1116420"/>
                <a:gd name="connsiteX3" fmla="*/ 810 w 776988"/>
                <a:gd name="connsiteY3" fmla="*/ 978197 h 1116420"/>
                <a:gd name="connsiteX4" fmla="*/ 133719 w 776988"/>
                <a:gd name="connsiteY4" fmla="*/ 1116420 h 1116420"/>
                <a:gd name="connsiteX5" fmla="*/ 553704 w 776988"/>
                <a:gd name="connsiteY5" fmla="*/ 1063257 h 1116420"/>
                <a:gd name="connsiteX6" fmla="*/ 729141 w 776988"/>
                <a:gd name="connsiteY6" fmla="*/ 893136 h 1116420"/>
                <a:gd name="connsiteX7" fmla="*/ 776988 w 776988"/>
                <a:gd name="connsiteY7" fmla="*/ 58480 h 1116420"/>
                <a:gd name="connsiteX8" fmla="*/ 431430 w 776988"/>
                <a:gd name="connsiteY8" fmla="*/ 0 h 1116420"/>
                <a:gd name="connsiteX9" fmla="*/ 69923 w 776988"/>
                <a:gd name="connsiteY9" fmla="*/ 143541 h 1116420"/>
                <a:gd name="connsiteX0" fmla="*/ 69113 w 776178"/>
                <a:gd name="connsiteY0" fmla="*/ 143541 h 1116420"/>
                <a:gd name="connsiteX1" fmla="*/ 69113 w 776178"/>
                <a:gd name="connsiteY1" fmla="*/ 132908 h 1116420"/>
                <a:gd name="connsiteX2" fmla="*/ 69113 w 776178"/>
                <a:gd name="connsiteY2" fmla="*/ 207336 h 1116420"/>
                <a:gd name="connsiteX3" fmla="*/ 0 w 776178"/>
                <a:gd name="connsiteY3" fmla="*/ 978197 h 1116420"/>
                <a:gd name="connsiteX4" fmla="*/ 132909 w 776178"/>
                <a:gd name="connsiteY4" fmla="*/ 1116420 h 1116420"/>
                <a:gd name="connsiteX5" fmla="*/ 552894 w 776178"/>
                <a:gd name="connsiteY5" fmla="*/ 1063257 h 1116420"/>
                <a:gd name="connsiteX6" fmla="*/ 728331 w 776178"/>
                <a:gd name="connsiteY6" fmla="*/ 893136 h 1116420"/>
                <a:gd name="connsiteX7" fmla="*/ 776178 w 776178"/>
                <a:gd name="connsiteY7" fmla="*/ 58480 h 1116420"/>
                <a:gd name="connsiteX8" fmla="*/ 430620 w 776178"/>
                <a:gd name="connsiteY8" fmla="*/ 0 h 1116420"/>
                <a:gd name="connsiteX9" fmla="*/ 69113 w 776178"/>
                <a:gd name="connsiteY9" fmla="*/ 143541 h 111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178" h="1116420">
                  <a:moveTo>
                    <a:pt x="69113" y="143541"/>
                  </a:moveTo>
                  <a:lnTo>
                    <a:pt x="69113" y="132908"/>
                  </a:lnTo>
                  <a:cubicBezTo>
                    <a:pt x="69113" y="143540"/>
                    <a:pt x="80632" y="66455"/>
                    <a:pt x="69113" y="207336"/>
                  </a:cubicBezTo>
                  <a:cubicBezTo>
                    <a:pt x="57594" y="348217"/>
                    <a:pt x="12405" y="818708"/>
                    <a:pt x="0" y="978197"/>
                  </a:cubicBezTo>
                  <a:lnTo>
                    <a:pt x="132909" y="1116420"/>
                  </a:lnTo>
                  <a:lnTo>
                    <a:pt x="552894" y="1063257"/>
                  </a:lnTo>
                  <a:lnTo>
                    <a:pt x="728331" y="893136"/>
                  </a:lnTo>
                  <a:lnTo>
                    <a:pt x="776178" y="58480"/>
                  </a:lnTo>
                  <a:lnTo>
                    <a:pt x="430620" y="0"/>
                  </a:lnTo>
                  <a:lnTo>
                    <a:pt x="69113" y="143541"/>
                  </a:lnTo>
                  <a:close/>
                </a:path>
              </a:pathLst>
            </a:custGeom>
            <a:gradFill flip="none" rotWithShape="1">
              <a:gsLst>
                <a:gs pos="12000">
                  <a:srgbClr val="CADBFB"/>
                </a:gs>
                <a:gs pos="0">
                  <a:schemeClr val="accent1">
                    <a:lumMod val="5000"/>
                    <a:lumOff val="95000"/>
                  </a:schemeClr>
                </a:gs>
                <a:gs pos="70000">
                  <a:srgbClr val="86ADF5">
                    <a:alpha val="47843"/>
                  </a:srgbClr>
                </a:gs>
                <a:gs pos="100000">
                  <a:schemeClr val="accent1">
                    <a:lumMod val="45000"/>
                    <a:lumOff val="55000"/>
                  </a:schemeClr>
                </a:gs>
                <a:gs pos="100000">
                  <a:schemeClr val="accent1">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AutoShape 3"/>
            <p:cNvSpPr>
              <a:spLocks noChangeArrowheads="1"/>
            </p:cNvSpPr>
            <p:nvPr/>
          </p:nvSpPr>
          <p:spPr bwMode="auto">
            <a:xfrm rot="4982240">
              <a:off x="1376816" y="1872222"/>
              <a:ext cx="554037" cy="688975"/>
            </a:xfrm>
            <a:prstGeom prst="pentagon">
              <a:avLst/>
            </a:prstGeom>
            <a:noFill/>
            <a:ln w="9525">
              <a:solidFill>
                <a:srgbClr val="000000"/>
              </a:solidFill>
              <a:miter lim="800000"/>
              <a:headEnd/>
              <a:tailEnd/>
            </a:ln>
            <a:effectLst/>
            <a:scene3d>
              <a:camera prst="legacyObliqueTopRight">
                <a:rot lat="2700000" lon="20999999" rev="0"/>
              </a:camera>
              <a:lightRig rig="legacyFlat2" dir="b"/>
            </a:scene3d>
            <a:sp3d extrusionH="887400" prstMaterial="legacyWireframe">
              <a:bevelT w="13500" h="13500" prst="angle"/>
              <a:bevelB w="13500" h="13500" prst="angle"/>
              <a:extrusionClr>
                <a:srgbClr val="BDD6EE"/>
              </a:extrusionClr>
              <a:contourClr>
                <a:srgbClr val="000000"/>
              </a:contourClr>
            </a:sp3d>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he-IL"/>
            </a:p>
          </p:txBody>
        </p:sp>
      </p:grpSp>
      <p:sp>
        <p:nvSpPr>
          <p:cNvPr id="17" name="TextBox 16"/>
          <p:cNvSpPr txBox="1"/>
          <p:nvPr/>
        </p:nvSpPr>
        <p:spPr>
          <a:xfrm>
            <a:off x="4769555" y="4094560"/>
            <a:ext cx="596761" cy="523220"/>
          </a:xfrm>
          <a:prstGeom prst="rect">
            <a:avLst/>
          </a:prstGeom>
          <a:noFill/>
        </p:spPr>
        <p:txBody>
          <a:bodyPr wrap="square" rtlCol="1">
            <a:spAutoFit/>
          </a:bodyPr>
          <a:lstStyle/>
          <a:p>
            <a:r>
              <a:rPr lang="he-IL" sz="2800" b="1" dirty="0">
                <a:solidFill>
                  <a:srgbClr val="FF0000"/>
                </a:solidFill>
              </a:rPr>
              <a:t>12</a:t>
            </a:r>
          </a:p>
        </p:txBody>
      </p:sp>
      <p:sp>
        <p:nvSpPr>
          <p:cNvPr id="18" name="TextBox 17"/>
          <p:cNvSpPr txBox="1"/>
          <p:nvPr/>
        </p:nvSpPr>
        <p:spPr>
          <a:xfrm>
            <a:off x="5366316" y="1228331"/>
            <a:ext cx="417576" cy="523220"/>
          </a:xfrm>
          <a:prstGeom prst="rect">
            <a:avLst/>
          </a:prstGeom>
          <a:noFill/>
        </p:spPr>
        <p:txBody>
          <a:bodyPr wrap="square" rtlCol="1">
            <a:spAutoFit/>
          </a:bodyPr>
          <a:lstStyle/>
          <a:p>
            <a:r>
              <a:rPr lang="he-IL" sz="2800" b="1" dirty="0">
                <a:solidFill>
                  <a:srgbClr val="FF0000"/>
                </a:solidFill>
              </a:rPr>
              <a:t>7</a:t>
            </a:r>
          </a:p>
        </p:txBody>
      </p:sp>
      <p:sp>
        <p:nvSpPr>
          <p:cNvPr id="19" name="TextBox 18"/>
          <p:cNvSpPr txBox="1"/>
          <p:nvPr/>
        </p:nvSpPr>
        <p:spPr>
          <a:xfrm>
            <a:off x="8675226" y="1940103"/>
            <a:ext cx="580717" cy="523220"/>
          </a:xfrm>
          <a:prstGeom prst="rect">
            <a:avLst/>
          </a:prstGeom>
          <a:noFill/>
        </p:spPr>
        <p:txBody>
          <a:bodyPr wrap="square" rtlCol="1">
            <a:spAutoFit/>
          </a:bodyPr>
          <a:lstStyle/>
          <a:p>
            <a:pPr algn="ctr"/>
            <a:r>
              <a:rPr lang="he-IL" sz="2800" b="1" dirty="0">
                <a:solidFill>
                  <a:srgbClr val="FF0000"/>
                </a:solidFill>
              </a:rPr>
              <a:t>15</a:t>
            </a:r>
          </a:p>
        </p:txBody>
      </p:sp>
      <p:sp>
        <p:nvSpPr>
          <p:cNvPr id="20" name="TextBox 19"/>
          <p:cNvSpPr txBox="1"/>
          <p:nvPr/>
        </p:nvSpPr>
        <p:spPr>
          <a:xfrm>
            <a:off x="5493534" y="1952170"/>
            <a:ext cx="580717" cy="523220"/>
          </a:xfrm>
          <a:prstGeom prst="rect">
            <a:avLst/>
          </a:prstGeom>
          <a:noFill/>
        </p:spPr>
        <p:txBody>
          <a:bodyPr wrap="square" rtlCol="1">
            <a:spAutoFit/>
          </a:bodyPr>
          <a:lstStyle/>
          <a:p>
            <a:pPr algn="ctr"/>
            <a:r>
              <a:rPr lang="he-IL" sz="2800" b="1" dirty="0">
                <a:solidFill>
                  <a:srgbClr val="FF0000"/>
                </a:solidFill>
              </a:rPr>
              <a:t>10</a:t>
            </a:r>
          </a:p>
        </p:txBody>
      </p:sp>
      <p:sp>
        <p:nvSpPr>
          <p:cNvPr id="21" name="TextBox 20"/>
          <p:cNvSpPr txBox="1"/>
          <p:nvPr/>
        </p:nvSpPr>
        <p:spPr>
          <a:xfrm>
            <a:off x="8817775" y="5349030"/>
            <a:ext cx="596761" cy="523220"/>
          </a:xfrm>
          <a:prstGeom prst="rect">
            <a:avLst/>
          </a:prstGeom>
          <a:noFill/>
        </p:spPr>
        <p:txBody>
          <a:bodyPr wrap="square" rtlCol="1">
            <a:spAutoFit/>
          </a:bodyPr>
          <a:lstStyle/>
          <a:p>
            <a:r>
              <a:rPr lang="he-IL" sz="2800" b="1" dirty="0">
                <a:solidFill>
                  <a:srgbClr val="FF0000"/>
                </a:solidFill>
              </a:rPr>
              <a:t>30</a:t>
            </a:r>
          </a:p>
        </p:txBody>
      </p:sp>
      <p:sp>
        <p:nvSpPr>
          <p:cNvPr id="23" name="TextBox 22"/>
          <p:cNvSpPr txBox="1"/>
          <p:nvPr/>
        </p:nvSpPr>
        <p:spPr>
          <a:xfrm>
            <a:off x="1006404" y="5078074"/>
            <a:ext cx="596761" cy="523220"/>
          </a:xfrm>
          <a:prstGeom prst="rect">
            <a:avLst/>
          </a:prstGeom>
          <a:noFill/>
        </p:spPr>
        <p:txBody>
          <a:bodyPr wrap="square" rtlCol="1">
            <a:spAutoFit/>
          </a:bodyPr>
          <a:lstStyle/>
          <a:p>
            <a:r>
              <a:rPr lang="he-IL" sz="2800" b="1" dirty="0">
                <a:solidFill>
                  <a:srgbClr val="FF0000"/>
                </a:solidFill>
              </a:rPr>
              <a:t>20</a:t>
            </a:r>
          </a:p>
        </p:txBody>
      </p:sp>
    </p:spTree>
    <p:extLst>
      <p:ext uri="{BB962C8B-B14F-4D97-AF65-F5344CB8AC3E}">
        <p14:creationId xmlns:p14="http://schemas.microsoft.com/office/powerpoint/2010/main" val="343627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xfrm>
            <a:off x="4648070" y="365126"/>
            <a:ext cx="6705730" cy="765406"/>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sz="4000" b="1" dirty="0">
                <a:solidFill>
                  <a:srgbClr val="002060"/>
                </a:solidFill>
              </a:rPr>
              <a:t>المجسمات من حولنا</a:t>
            </a:r>
            <a:endParaRPr sz="4000" b="1" dirty="0">
              <a:solidFill>
                <a:srgbClr val="002060"/>
              </a:solidFill>
            </a:endParaRPr>
          </a:p>
        </p:txBody>
      </p:sp>
      <p:pic>
        <p:nvPicPr>
          <p:cNvPr id="327" name="Google Shape;327;p15"/>
          <p:cNvPicPr preferRelativeResize="0"/>
          <p:nvPr/>
        </p:nvPicPr>
        <p:blipFill rotWithShape="1">
          <a:blip r:embed="rId3">
            <a:alphaModFix/>
          </a:blip>
          <a:srcRect/>
          <a:stretch/>
        </p:blipFill>
        <p:spPr>
          <a:xfrm>
            <a:off x="10833322" y="5810250"/>
            <a:ext cx="2082800" cy="2095500"/>
          </a:xfrm>
          <a:prstGeom prst="rect">
            <a:avLst/>
          </a:prstGeom>
          <a:noFill/>
          <a:ln>
            <a:noFill/>
          </a:ln>
        </p:spPr>
      </p:pic>
      <p:pic>
        <p:nvPicPr>
          <p:cNvPr id="10" name="תמונה 9">
            <a:extLst>
              <a:ext uri="{FF2B5EF4-FFF2-40B4-BE49-F238E27FC236}">
                <a16:creationId xmlns:a16="http://schemas.microsoft.com/office/drawing/2014/main" id="{054620C3-15B7-4387-B7C2-6DFF88197C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19" t="9091" r="27727" b="5657"/>
          <a:stretch/>
        </p:blipFill>
        <p:spPr>
          <a:xfrm>
            <a:off x="1147666" y="1224015"/>
            <a:ext cx="2313708" cy="2313708"/>
          </a:xfrm>
          <a:prstGeom prst="rect">
            <a:avLst/>
          </a:prstGeom>
          <a:ln>
            <a:noFill/>
          </a:ln>
          <a:effectLst>
            <a:softEdge rad="112500"/>
          </a:effectLst>
        </p:spPr>
      </p:pic>
      <p:pic>
        <p:nvPicPr>
          <p:cNvPr id="12" name="תמונה 11">
            <a:extLst>
              <a:ext uri="{FF2B5EF4-FFF2-40B4-BE49-F238E27FC236}">
                <a16:creationId xmlns:a16="http://schemas.microsoft.com/office/drawing/2014/main" id="{2059B4B7-FA22-4B77-9BEE-E6D7AEB402EB}"/>
              </a:ext>
            </a:extLst>
          </p:cNvPr>
          <p:cNvPicPr>
            <a:picLocks noChangeAspect="1"/>
          </p:cNvPicPr>
          <p:nvPr/>
        </p:nvPicPr>
        <p:blipFill>
          <a:blip r:embed="rId5"/>
          <a:stretch>
            <a:fillRect/>
          </a:stretch>
        </p:blipFill>
        <p:spPr>
          <a:xfrm>
            <a:off x="1147666" y="4021280"/>
            <a:ext cx="2581275" cy="1771650"/>
          </a:xfrm>
          <a:prstGeom prst="rect">
            <a:avLst/>
          </a:prstGeom>
        </p:spPr>
      </p:pic>
      <p:pic>
        <p:nvPicPr>
          <p:cNvPr id="13" name="תמונה 12">
            <a:extLst>
              <a:ext uri="{FF2B5EF4-FFF2-40B4-BE49-F238E27FC236}">
                <a16:creationId xmlns:a16="http://schemas.microsoft.com/office/drawing/2014/main" id="{5AAE165C-CF30-4EED-8A30-26E1A9C294F3}"/>
              </a:ext>
            </a:extLst>
          </p:cNvPr>
          <p:cNvPicPr>
            <a:picLocks noChangeAspect="1"/>
          </p:cNvPicPr>
          <p:nvPr/>
        </p:nvPicPr>
        <p:blipFill>
          <a:blip r:embed="rId6"/>
          <a:stretch>
            <a:fillRect/>
          </a:stretch>
        </p:blipFill>
        <p:spPr>
          <a:xfrm>
            <a:off x="8708825" y="4165601"/>
            <a:ext cx="2445441" cy="1627330"/>
          </a:xfrm>
          <a:prstGeom prst="rect">
            <a:avLst/>
          </a:prstGeom>
          <a:ln>
            <a:noFill/>
          </a:ln>
          <a:effectLst>
            <a:softEdge rad="112500"/>
          </a:effectLst>
        </p:spPr>
      </p:pic>
      <p:pic>
        <p:nvPicPr>
          <p:cNvPr id="15" name="Picture 2" descr="תוצאת תמונה עבור ‪box‬‏"/>
          <p:cNvPicPr>
            <a:picLocks noChangeAspect="1" noChangeArrowheads="1"/>
          </p:cNvPicPr>
          <p:nvPr/>
        </p:nvPicPr>
        <p:blipFill rotWithShape="1">
          <a:blip r:embed="rId7">
            <a:extLst>
              <a:ext uri="{28A0092B-C50C-407E-A947-70E740481C1C}">
                <a14:useLocalDpi xmlns:a14="http://schemas.microsoft.com/office/drawing/2010/main" val="0"/>
              </a:ext>
            </a:extLst>
          </a:blip>
          <a:srcRect l="13417" t="1" r="13414" b="59385"/>
          <a:stretch/>
        </p:blipFill>
        <p:spPr bwMode="auto">
          <a:xfrm>
            <a:off x="4979833" y="3792885"/>
            <a:ext cx="2189408" cy="20000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תוצאת תמונה עבור משחק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08118" y="1224015"/>
            <a:ext cx="2532839" cy="1909116"/>
          </a:xfrm>
          <a:prstGeom prst="rect">
            <a:avLst/>
          </a:prstGeom>
          <a:noFill/>
          <a:extLst>
            <a:ext uri="{909E8E84-426E-40DD-AFC4-6F175D3DCCD1}">
              <a14:hiddenFill xmlns:a14="http://schemas.microsoft.com/office/drawing/2010/main">
                <a:solidFill>
                  <a:srgbClr val="FFFFFF"/>
                </a:solidFill>
              </a14:hiddenFill>
            </a:ext>
          </a:extLst>
        </p:spPr>
      </p:pic>
      <p:pic>
        <p:nvPicPr>
          <p:cNvPr id="17" name="תמונה 16"/>
          <p:cNvPicPr>
            <a:picLocks noChangeAspect="1"/>
          </p:cNvPicPr>
          <p:nvPr/>
        </p:nvPicPr>
        <p:blipFill>
          <a:blip r:embed="rId9">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647839" y="1284907"/>
            <a:ext cx="2185483" cy="2185483"/>
          </a:xfrm>
          <a:prstGeom prst="rect">
            <a:avLst/>
          </a:prstGeom>
        </p:spPr>
      </p:pic>
      <p:sp>
        <p:nvSpPr>
          <p:cNvPr id="2" name="מלבן 1"/>
          <p:cNvSpPr/>
          <p:nvPr/>
        </p:nvSpPr>
        <p:spPr>
          <a:xfrm rot="20048015">
            <a:off x="9374622" y="4819124"/>
            <a:ext cx="1216056" cy="257476"/>
          </a:xfrm>
          <a:prstGeom prst="rect">
            <a:avLst/>
          </a:prstGeom>
          <a:solidFill>
            <a:srgbClr val="ECC16E"/>
          </a:solidFill>
          <a:ln>
            <a:solidFill>
              <a:srgbClr val="EEC67B"/>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95417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5"/>
          <p:cNvSpPr txBox="1">
            <a:spLocks noGrp="1"/>
          </p:cNvSpPr>
          <p:nvPr>
            <p:ph type="title"/>
          </p:nvPr>
        </p:nvSpPr>
        <p:spPr>
          <a:xfrm>
            <a:off x="255734" y="351140"/>
            <a:ext cx="11136086" cy="765406"/>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sz="4000" b="1" dirty="0">
                <a:solidFill>
                  <a:srgbClr val="002060"/>
                </a:solidFill>
              </a:rPr>
              <a:t>المزيد من المجسمات من حولنا</a:t>
            </a:r>
            <a:endParaRPr sz="4000" b="1" dirty="0">
              <a:solidFill>
                <a:srgbClr val="002060"/>
              </a:solidFill>
            </a:endParaRPr>
          </a:p>
        </p:txBody>
      </p:sp>
      <p:pic>
        <p:nvPicPr>
          <p:cNvPr id="327" name="Google Shape;327;p15"/>
          <p:cNvPicPr preferRelativeResize="0"/>
          <p:nvPr/>
        </p:nvPicPr>
        <p:blipFill rotWithShape="1">
          <a:blip r:embed="rId3">
            <a:alphaModFix/>
          </a:blip>
          <a:srcRect/>
          <a:stretch/>
        </p:blipFill>
        <p:spPr>
          <a:xfrm>
            <a:off x="10833322" y="5810250"/>
            <a:ext cx="2082800" cy="2095500"/>
          </a:xfrm>
          <a:prstGeom prst="rect">
            <a:avLst/>
          </a:prstGeom>
          <a:noFill/>
          <a:ln>
            <a:noFill/>
          </a:ln>
        </p:spPr>
      </p:pic>
      <p:pic>
        <p:nvPicPr>
          <p:cNvPr id="14" name="Picture 2" descr="תוצאת תמונה עבור עזריאלי תל אביב">
            <a:extLst>
              <a:ext uri="{FF2B5EF4-FFF2-40B4-BE49-F238E27FC236}">
                <a16:creationId xmlns:a16="http://schemas.microsoft.com/office/drawing/2014/main" id="{1B262F9C-7E60-48A8-8220-BA4369380D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1933" y="1904119"/>
            <a:ext cx="4411844" cy="3308882"/>
          </a:xfrm>
          <a:prstGeom prst="rect">
            <a:avLst/>
          </a:prstGeom>
          <a:noFill/>
          <a:extLst>
            <a:ext uri="{909E8E84-426E-40DD-AFC4-6F175D3DCCD1}">
              <a14:hiddenFill xmlns:a14="http://schemas.microsoft.com/office/drawing/2010/main">
                <a:solidFill>
                  <a:srgbClr val="FFFFFF"/>
                </a:solidFill>
              </a14:hiddenFill>
            </a:ext>
          </a:extLst>
        </p:spPr>
      </p:pic>
      <p:sp>
        <p:nvSpPr>
          <p:cNvPr id="15" name="תיבת טקסט 5">
            <a:extLst>
              <a:ext uri="{FF2B5EF4-FFF2-40B4-BE49-F238E27FC236}">
                <a16:creationId xmlns:a16="http://schemas.microsoft.com/office/drawing/2014/main" id="{078FE201-333A-4107-AE79-6D656787B1A1}"/>
              </a:ext>
            </a:extLst>
          </p:cNvPr>
          <p:cNvSpPr txBox="1"/>
          <p:nvPr/>
        </p:nvSpPr>
        <p:spPr>
          <a:xfrm>
            <a:off x="7168163" y="5266528"/>
            <a:ext cx="4223657" cy="494281"/>
          </a:xfrm>
          <a:prstGeom prst="rect">
            <a:avLst/>
          </a:prstGeom>
        </p:spPr>
        <p:txBody>
          <a:bodyPr vert="horz" wrap="square" lIns="91440" tIns="45720" rIns="91440" bIns="45720" rtlCol="1" anchor="b">
            <a:noAutofit/>
          </a:bodyPr>
          <a:lstStyle/>
          <a:p>
            <a:pPr algn="ctr"/>
            <a:r>
              <a:rPr lang="ar-SA" sz="2800" b="1" dirty="0">
                <a:solidFill>
                  <a:srgbClr val="002060"/>
                </a:solidFill>
              </a:rPr>
              <a:t>بنايات </a:t>
            </a:r>
            <a:r>
              <a:rPr lang="ar-SA" sz="2800" b="1" dirty="0" err="1">
                <a:solidFill>
                  <a:srgbClr val="002060"/>
                </a:solidFill>
              </a:rPr>
              <a:t>عزرائيلي</a:t>
            </a:r>
            <a:r>
              <a:rPr lang="ar-SA" sz="2800" b="1" dirty="0">
                <a:solidFill>
                  <a:srgbClr val="002060"/>
                </a:solidFill>
              </a:rPr>
              <a:t> في تل أبيب</a:t>
            </a:r>
            <a:endParaRPr lang="he-IL" sz="2800" b="1" dirty="0">
              <a:solidFill>
                <a:srgbClr val="002060"/>
              </a:solidFill>
            </a:endParaRPr>
          </a:p>
        </p:txBody>
      </p:sp>
      <p:pic>
        <p:nvPicPr>
          <p:cNvPr id="17" name="תמונה 16">
            <a:extLst>
              <a:ext uri="{FF2B5EF4-FFF2-40B4-BE49-F238E27FC236}">
                <a16:creationId xmlns:a16="http://schemas.microsoft.com/office/drawing/2014/main" id="{48F2AABB-7F7E-44D8-A87B-A16A3F0F4805}"/>
              </a:ext>
            </a:extLst>
          </p:cNvPr>
          <p:cNvPicPr>
            <a:picLocks noChangeAspect="1"/>
          </p:cNvPicPr>
          <p:nvPr/>
        </p:nvPicPr>
        <p:blipFill rotWithShape="1">
          <a:blip r:embed="rId5"/>
          <a:srcRect t="29447"/>
          <a:stretch/>
        </p:blipFill>
        <p:spPr>
          <a:xfrm>
            <a:off x="1143531" y="3635455"/>
            <a:ext cx="4638613" cy="2177819"/>
          </a:xfrm>
          <a:prstGeom prst="rect">
            <a:avLst/>
          </a:prstGeom>
        </p:spPr>
      </p:pic>
      <p:sp>
        <p:nvSpPr>
          <p:cNvPr id="19" name="תיבת טקסט 9">
            <a:extLst>
              <a:ext uri="{FF2B5EF4-FFF2-40B4-BE49-F238E27FC236}">
                <a16:creationId xmlns:a16="http://schemas.microsoft.com/office/drawing/2014/main" id="{9E2D2A58-7F23-4AE3-9B5B-E16A9CCF1882}"/>
              </a:ext>
            </a:extLst>
          </p:cNvPr>
          <p:cNvSpPr txBox="1"/>
          <p:nvPr/>
        </p:nvSpPr>
        <p:spPr>
          <a:xfrm>
            <a:off x="1263597" y="5810250"/>
            <a:ext cx="4223657" cy="494281"/>
          </a:xfrm>
          <a:prstGeom prst="rect">
            <a:avLst/>
          </a:prstGeom>
        </p:spPr>
        <p:txBody>
          <a:bodyPr vert="horz" wrap="square" lIns="91440" tIns="45720" rIns="91440" bIns="45720" rtlCol="1" anchor="b">
            <a:noAutofit/>
          </a:bodyPr>
          <a:lstStyle/>
          <a:p>
            <a:pPr algn="ctr"/>
            <a:r>
              <a:rPr lang="ar-SA" sz="2800" dirty="0">
                <a:solidFill>
                  <a:srgbClr val="002060"/>
                </a:solidFill>
              </a:rPr>
              <a:t>الأهرامات في مصر</a:t>
            </a:r>
            <a:endParaRPr lang="he-IL" sz="2800" dirty="0">
              <a:solidFill>
                <a:srgbClr val="002060"/>
              </a:solidFill>
            </a:endParaRPr>
          </a:p>
        </p:txBody>
      </p:sp>
      <p:pic>
        <p:nvPicPr>
          <p:cNvPr id="2" name="תמונה 1"/>
          <p:cNvPicPr>
            <a:picLocks noChangeAspect="1"/>
          </p:cNvPicPr>
          <p:nvPr/>
        </p:nvPicPr>
        <p:blipFill rotWithShape="1">
          <a:blip r:embed="rId6">
            <a:extLst>
              <a:ext uri="{28A0092B-C50C-407E-A947-70E740481C1C}">
                <a14:useLocalDpi xmlns:a14="http://schemas.microsoft.com/office/drawing/2010/main" val="0"/>
              </a:ext>
            </a:extLst>
          </a:blip>
          <a:srcRect t="12234" b="14179"/>
          <a:stretch/>
        </p:blipFill>
        <p:spPr>
          <a:xfrm>
            <a:off x="1147143" y="1020394"/>
            <a:ext cx="3219450" cy="2123804"/>
          </a:xfrm>
          <a:prstGeom prst="rect">
            <a:avLst/>
          </a:prstGeom>
        </p:spPr>
      </p:pic>
      <p:pic>
        <p:nvPicPr>
          <p:cNvPr id="24" name="Picture 2" descr="https://images.unsplash.com/photo-1579367194295-84e46700503b?ixlib=rb-1.2.1&amp;ixid=eyJhcHBfaWQiOjEyMDd9&amp;auto=format&amp;fit=crop&amp;w=1000&amp;q=80"/>
          <p:cNvPicPr>
            <a:picLocks noChangeAspect="1" noChangeArrowheads="1"/>
          </p:cNvPicPr>
          <p:nvPr/>
        </p:nvPicPr>
        <p:blipFill rotWithShape="1">
          <a:blip r:embed="rId7">
            <a:extLst>
              <a:ext uri="{28A0092B-C50C-407E-A947-70E740481C1C}">
                <a14:useLocalDpi xmlns:a14="http://schemas.microsoft.com/office/drawing/2010/main" val="0"/>
              </a:ext>
            </a:extLst>
          </a:blip>
          <a:srcRect l="22756" t="9050" r="58669" b="52276"/>
          <a:stretch/>
        </p:blipFill>
        <p:spPr bwMode="auto">
          <a:xfrm>
            <a:off x="4753563" y="1038327"/>
            <a:ext cx="1731399" cy="2253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11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تلخيص ما تعلمنا</a:t>
            </a:r>
            <a:endParaRPr dirty="0"/>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4">
            <a:alphaModFix/>
          </a:blip>
          <a:srcRect/>
          <a:stretch/>
        </p:blipFill>
        <p:spPr>
          <a:xfrm flipH="1">
            <a:off x="743569" y="4259284"/>
            <a:ext cx="1695450" cy="2203596"/>
          </a:xfrm>
          <a:prstGeom prst="rect">
            <a:avLst/>
          </a:prstGeom>
          <a:noFill/>
          <a:ln>
            <a:noFill/>
          </a:ln>
        </p:spPr>
      </p:pic>
      <p:pic>
        <p:nvPicPr>
          <p:cNvPr id="338" name="Google Shape;338;p16"/>
          <p:cNvPicPr preferRelativeResize="0"/>
          <p:nvPr/>
        </p:nvPicPr>
        <p:blipFill rotWithShape="1">
          <a:blip r:embed="rId5">
            <a:alphaModFix/>
          </a:blip>
          <a:srcRect/>
          <a:stretch/>
        </p:blipFill>
        <p:spPr>
          <a:xfrm rot="8222050">
            <a:off x="319777" y="503469"/>
            <a:ext cx="1596108" cy="820856"/>
          </a:xfrm>
          <a:prstGeom prst="rect">
            <a:avLst/>
          </a:prstGeom>
          <a:noFill/>
          <a:ln>
            <a:noFill/>
          </a:ln>
        </p:spPr>
      </p:pic>
      <p:pic>
        <p:nvPicPr>
          <p:cNvPr id="3" name="תמונה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1" y="2009113"/>
            <a:ext cx="2791482" cy="2606430"/>
          </a:xfrm>
          <a:prstGeom prst="rect">
            <a:avLst/>
          </a:prstGeom>
        </p:spPr>
      </p:pic>
      <p:sp>
        <p:nvSpPr>
          <p:cNvPr id="7" name="מלבן 6">
            <a:extLst>
              <a:ext uri="{FF2B5EF4-FFF2-40B4-BE49-F238E27FC236}">
                <a16:creationId xmlns:a16="http://schemas.microsoft.com/office/drawing/2014/main" id="{596F583A-1B02-4163-9FA9-A5D65D22FDA8}"/>
              </a:ext>
            </a:extLst>
          </p:cNvPr>
          <p:cNvSpPr/>
          <p:nvPr/>
        </p:nvSpPr>
        <p:spPr>
          <a:xfrm>
            <a:off x="3081591" y="1835412"/>
            <a:ext cx="8841062" cy="3772907"/>
          </a:xfrm>
          <a:prstGeom prst="rect">
            <a:avLst/>
          </a:prstGeom>
          <a:solidFill>
            <a:srgbClr val="4472C4"/>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nchor="ctr"/>
          <a:lstStyle/>
          <a:p>
            <a:pPr marL="457200" indent="-457200" algn="r" rtl="1">
              <a:lnSpc>
                <a:spcPct val="90000"/>
              </a:lnSpc>
              <a:buFont typeface="Arial" panose="020B0604020202020204" pitchFamily="34" charset="0"/>
              <a:buChar char="•"/>
            </a:pPr>
            <a:r>
              <a:rPr lang="ar-SA" sz="3000" b="1" dirty="0">
                <a:solidFill>
                  <a:schemeClr val="bg1"/>
                </a:solidFill>
              </a:rPr>
              <a:t>المنشور القائم </a:t>
            </a:r>
          </a:p>
          <a:p>
            <a:pPr marL="457200" indent="-457200" algn="r" rtl="1">
              <a:lnSpc>
                <a:spcPct val="90000"/>
              </a:lnSpc>
              <a:buFont typeface="Arial" panose="020B0604020202020204" pitchFamily="34" charset="0"/>
              <a:buChar char="•"/>
            </a:pPr>
            <a:r>
              <a:rPr lang="ar-SA" sz="3200" b="1" kern="1200" dirty="0">
                <a:solidFill>
                  <a:schemeClr val="bg1"/>
                </a:solidFill>
                <a:latin typeface="Calibri" panose="020F0502020204030204" pitchFamily="34" charset="0"/>
              </a:rPr>
              <a:t>الصندوق</a:t>
            </a:r>
            <a:r>
              <a:rPr lang="he-IL" sz="3200" b="1" kern="1200" dirty="0">
                <a:solidFill>
                  <a:schemeClr val="bg1"/>
                </a:solidFill>
                <a:latin typeface="Calibri" panose="020F0502020204030204" pitchFamily="34" charset="0"/>
              </a:rPr>
              <a:t> </a:t>
            </a:r>
            <a:r>
              <a:rPr lang="ar-SA" sz="3200" b="1" kern="1200" dirty="0">
                <a:solidFill>
                  <a:schemeClr val="bg1"/>
                </a:solidFill>
                <a:latin typeface="Calibri" panose="020F0502020204030204" pitchFamily="34" charset="0"/>
              </a:rPr>
              <a:t>هو منشور خاص </a:t>
            </a:r>
          </a:p>
          <a:p>
            <a:pPr marL="457200" indent="-457200" algn="r" rtl="1">
              <a:lnSpc>
                <a:spcPct val="90000"/>
              </a:lnSpc>
              <a:buFont typeface="Arial" panose="020B0604020202020204" pitchFamily="34" charset="0"/>
              <a:buChar char="•"/>
            </a:pPr>
            <a:r>
              <a:rPr lang="ar-SA" sz="3200" b="1" kern="1200" dirty="0">
                <a:solidFill>
                  <a:schemeClr val="bg1"/>
                </a:solidFill>
                <a:latin typeface="Calibri" panose="020F0502020204030204" pitchFamily="34" charset="0"/>
              </a:rPr>
              <a:t>المكعب</a:t>
            </a:r>
            <a:r>
              <a:rPr lang="he-IL" sz="3200" b="1" kern="1200" dirty="0">
                <a:solidFill>
                  <a:schemeClr val="bg1"/>
                </a:solidFill>
                <a:latin typeface="Calibri" panose="020F0502020204030204" pitchFamily="34" charset="0"/>
              </a:rPr>
              <a:t> </a:t>
            </a:r>
            <a:r>
              <a:rPr lang="ar-SA" sz="3200" b="1" kern="1200" dirty="0">
                <a:solidFill>
                  <a:schemeClr val="bg1"/>
                </a:solidFill>
                <a:latin typeface="Calibri" panose="020F0502020204030204" pitchFamily="34" charset="0"/>
              </a:rPr>
              <a:t>هو</a:t>
            </a:r>
            <a:r>
              <a:rPr lang="he-IL" sz="3200" b="1" kern="1200" dirty="0">
                <a:solidFill>
                  <a:schemeClr val="bg1"/>
                </a:solidFill>
                <a:latin typeface="Calibri" panose="020F0502020204030204" pitchFamily="34" charset="0"/>
              </a:rPr>
              <a:t> </a:t>
            </a:r>
            <a:r>
              <a:rPr lang="ar-SA" sz="3200" b="1" kern="1200" dirty="0">
                <a:solidFill>
                  <a:schemeClr val="bg1"/>
                </a:solidFill>
                <a:latin typeface="Calibri" panose="020F0502020204030204" pitchFamily="34" charset="0"/>
              </a:rPr>
              <a:t>منشور خاص</a:t>
            </a:r>
          </a:p>
          <a:p>
            <a:pPr marL="457200" indent="-457200" algn="r" rtl="1">
              <a:lnSpc>
                <a:spcPct val="90000"/>
              </a:lnSpc>
              <a:buFont typeface="Arial" panose="020B0604020202020204" pitchFamily="34" charset="0"/>
              <a:buChar char="•"/>
            </a:pPr>
            <a:r>
              <a:rPr lang="ar-SA" sz="3200" b="1" kern="1200" dirty="0">
                <a:solidFill>
                  <a:schemeClr val="bg1"/>
                </a:solidFill>
                <a:latin typeface="Calibri" panose="020F0502020204030204" pitchFamily="34" charset="0"/>
              </a:rPr>
              <a:t>إيجاد قانونية لعدد الوجوه، والأضلاع والرؤوس في المنشور.</a:t>
            </a:r>
          </a:p>
          <a:p>
            <a:pPr marL="457200" indent="-457200" algn="r" rtl="1">
              <a:lnSpc>
                <a:spcPct val="90000"/>
              </a:lnSpc>
              <a:buFont typeface="Arial" panose="020B0604020202020204" pitchFamily="34" charset="0"/>
              <a:buChar char="•"/>
            </a:pPr>
            <a:r>
              <a:rPr lang="ar-SA" sz="3200" b="1" kern="1200" dirty="0">
                <a:solidFill>
                  <a:schemeClr val="bg1"/>
                </a:solidFill>
                <a:latin typeface="Calibri" panose="020F0502020204030204" pitchFamily="34" charset="0"/>
              </a:rPr>
              <a:t>مقارنة بين المنشور وبعض المجسمات الأخرى.</a:t>
            </a:r>
          </a:p>
          <a:p>
            <a:pPr marL="457200" indent="-457200" algn="r" rtl="1">
              <a:lnSpc>
                <a:spcPct val="90000"/>
              </a:lnSpc>
              <a:buFont typeface="Arial" panose="020B0604020202020204" pitchFamily="34" charset="0"/>
              <a:buChar char="•"/>
            </a:pPr>
            <a:r>
              <a:rPr lang="ar-SA" sz="3200" b="1" kern="1200" dirty="0">
                <a:solidFill>
                  <a:schemeClr val="bg1"/>
                </a:solidFill>
                <a:latin typeface="Calibri" panose="020F0502020204030204" pitchFamily="34" charset="0"/>
              </a:rPr>
              <a:t>تعرفنا على بنايات أغراض مشابه للمجسمات التي تعلمناه.</a:t>
            </a:r>
            <a:endParaRPr lang="he-IL" sz="3200" b="1" kern="1200" dirty="0">
              <a:solidFill>
                <a:schemeClr val="bg1"/>
              </a:solidFill>
              <a:latin typeface="Calibri" panose="020F0502020204030204" pitchFamily="34" charset="0"/>
            </a:endParaRPr>
          </a:p>
          <a:p>
            <a:pPr marL="457200" indent="-457200" algn="r" rtl="1">
              <a:lnSpc>
                <a:spcPct val="90000"/>
              </a:lnSpc>
              <a:buFont typeface="Arial" panose="020B0604020202020204" pitchFamily="34" charset="0"/>
              <a:buChar char="•"/>
            </a:pPr>
            <a:endParaRPr lang="ar-SA" sz="3000" b="1" dirty="0">
              <a:solidFill>
                <a:schemeClr val="bg1"/>
              </a:solidFill>
            </a:endParaRPr>
          </a:p>
          <a:p>
            <a:pPr marL="457200" indent="-457200" algn="r" rtl="1">
              <a:lnSpc>
                <a:spcPct val="90000"/>
              </a:lnSpc>
              <a:buFont typeface="Arial" panose="020B0604020202020204" pitchFamily="34" charset="0"/>
              <a:buChar char="•"/>
            </a:pPr>
            <a:endParaRPr lang="en-US" sz="30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344032" y="365125"/>
            <a:ext cx="11009768" cy="645561"/>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sz="3600" b="1" dirty="0">
                <a:solidFill>
                  <a:srgbClr val="003399"/>
                </a:solidFill>
              </a:rPr>
              <a:t>أي هذه المجسمات هو : </a:t>
            </a:r>
            <a:endParaRPr sz="3600" b="1" dirty="0">
              <a:solidFill>
                <a:srgbClr val="003399"/>
              </a:solidFill>
            </a:endParaRPr>
          </a:p>
        </p:txBody>
      </p:sp>
      <p:pic>
        <p:nvPicPr>
          <p:cNvPr id="311" name="Google Shape;311;p13"/>
          <p:cNvPicPr preferRelativeResize="0"/>
          <p:nvPr/>
        </p:nvPicPr>
        <p:blipFill rotWithShape="1">
          <a:blip r:embed="rId5">
            <a:alphaModFix/>
          </a:blip>
          <a:srcRect/>
          <a:stretch/>
        </p:blipFill>
        <p:spPr>
          <a:xfrm>
            <a:off x="10833322" y="5810250"/>
            <a:ext cx="2082800" cy="2095500"/>
          </a:xfrm>
          <a:prstGeom prst="rect">
            <a:avLst/>
          </a:prstGeom>
          <a:noFill/>
          <a:ln>
            <a:noFill/>
          </a:ln>
        </p:spPr>
      </p:pic>
      <p:grpSp>
        <p:nvGrpSpPr>
          <p:cNvPr id="2" name="Group 2"/>
          <p:cNvGrpSpPr>
            <a:grpSpLocks/>
          </p:cNvGrpSpPr>
          <p:nvPr/>
        </p:nvGrpSpPr>
        <p:grpSpPr bwMode="auto">
          <a:xfrm>
            <a:off x="683953" y="1482294"/>
            <a:ext cx="1121640" cy="1469371"/>
            <a:chOff x="1728" y="1152"/>
            <a:chExt cx="1305" cy="1871"/>
          </a:xfrm>
        </p:grpSpPr>
        <p:sp>
          <p:nvSpPr>
            <p:cNvPr id="3" name="Freeform 3"/>
            <p:cNvSpPr>
              <a:spLocks/>
            </p:cNvSpPr>
            <p:nvPr/>
          </p:nvSpPr>
          <p:spPr bwMode="auto">
            <a:xfrm>
              <a:off x="1728" y="1313"/>
              <a:ext cx="1275" cy="1560"/>
            </a:xfrm>
            <a:custGeom>
              <a:avLst/>
              <a:gdLst>
                <a:gd name="T0" fmla="*/ 255 w 1275"/>
                <a:gd name="T1" fmla="*/ 0 h 1560"/>
                <a:gd name="T2" fmla="*/ 0 w 1275"/>
                <a:gd name="T3" fmla="*/ 772 h 1560"/>
                <a:gd name="T4" fmla="*/ 240 w 1275"/>
                <a:gd name="T5" fmla="*/ 1552 h 1560"/>
                <a:gd name="T6" fmla="*/ 1080 w 1275"/>
                <a:gd name="T7" fmla="*/ 1560 h 1560"/>
                <a:gd name="T8" fmla="*/ 1275 w 1275"/>
                <a:gd name="T9" fmla="*/ 787 h 1560"/>
                <a:gd name="T10" fmla="*/ 1080 w 1275"/>
                <a:gd name="T11" fmla="*/ 7 h 1560"/>
                <a:gd name="T12" fmla="*/ 255 w 1275"/>
                <a:gd name="T13" fmla="*/ 0 h 1560"/>
              </a:gdLst>
              <a:ahLst/>
              <a:cxnLst>
                <a:cxn ang="0">
                  <a:pos x="T0" y="T1"/>
                </a:cxn>
                <a:cxn ang="0">
                  <a:pos x="T2" y="T3"/>
                </a:cxn>
                <a:cxn ang="0">
                  <a:pos x="T4" y="T5"/>
                </a:cxn>
                <a:cxn ang="0">
                  <a:pos x="T6" y="T7"/>
                </a:cxn>
                <a:cxn ang="0">
                  <a:pos x="T8" y="T9"/>
                </a:cxn>
                <a:cxn ang="0">
                  <a:pos x="T10" y="T11"/>
                </a:cxn>
                <a:cxn ang="0">
                  <a:pos x="T12" y="T13"/>
                </a:cxn>
              </a:cxnLst>
              <a:rect l="0" t="0" r="r" b="b"/>
              <a:pathLst>
                <a:path w="1275" h="1560">
                  <a:moveTo>
                    <a:pt x="255" y="0"/>
                  </a:moveTo>
                  <a:lnTo>
                    <a:pt x="0" y="772"/>
                  </a:lnTo>
                  <a:lnTo>
                    <a:pt x="240" y="1552"/>
                  </a:lnTo>
                  <a:lnTo>
                    <a:pt x="1080" y="1560"/>
                  </a:lnTo>
                  <a:lnTo>
                    <a:pt x="1275" y="787"/>
                  </a:lnTo>
                  <a:lnTo>
                    <a:pt x="1080" y="7"/>
                  </a:lnTo>
                  <a:lnTo>
                    <a:pt x="255" y="0"/>
                  </a:lnTo>
                  <a:close/>
                </a:path>
              </a:pathLst>
            </a:custGeom>
            <a:solidFill>
              <a:srgbClr val="EAEAEA"/>
            </a:solidFill>
            <a:ln w="9525">
              <a:solidFill>
                <a:srgbClr val="80808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 name="Freeform 4"/>
            <p:cNvSpPr>
              <a:spLocks/>
            </p:cNvSpPr>
            <p:nvPr/>
          </p:nvSpPr>
          <p:spPr bwMode="auto">
            <a:xfrm>
              <a:off x="1738" y="2096"/>
              <a:ext cx="418" cy="927"/>
            </a:xfrm>
            <a:custGeom>
              <a:avLst/>
              <a:gdLst>
                <a:gd name="T0" fmla="*/ 418 w 418"/>
                <a:gd name="T1" fmla="*/ 927 h 927"/>
                <a:gd name="T2" fmla="*/ 315 w 418"/>
                <a:gd name="T3" fmla="*/ 189 h 927"/>
                <a:gd name="T4" fmla="*/ 0 w 418"/>
                <a:gd name="T5" fmla="*/ 0 h 927"/>
                <a:gd name="T6" fmla="*/ 238 w 418"/>
                <a:gd name="T7" fmla="*/ 799 h 927"/>
                <a:gd name="T8" fmla="*/ 418 w 418"/>
                <a:gd name="T9" fmla="*/ 927 h 927"/>
              </a:gdLst>
              <a:ahLst/>
              <a:cxnLst>
                <a:cxn ang="0">
                  <a:pos x="T0" y="T1"/>
                </a:cxn>
                <a:cxn ang="0">
                  <a:pos x="T2" y="T3"/>
                </a:cxn>
                <a:cxn ang="0">
                  <a:pos x="T4" y="T5"/>
                </a:cxn>
                <a:cxn ang="0">
                  <a:pos x="T6" y="T7"/>
                </a:cxn>
                <a:cxn ang="0">
                  <a:pos x="T8" y="T9"/>
                </a:cxn>
              </a:cxnLst>
              <a:rect l="0" t="0" r="r" b="b"/>
              <a:pathLst>
                <a:path w="418" h="927">
                  <a:moveTo>
                    <a:pt x="418" y="927"/>
                  </a:moveTo>
                  <a:lnTo>
                    <a:pt x="315" y="189"/>
                  </a:lnTo>
                  <a:lnTo>
                    <a:pt x="0" y="0"/>
                  </a:lnTo>
                  <a:lnTo>
                    <a:pt x="238" y="799"/>
                  </a:lnTo>
                  <a:lnTo>
                    <a:pt x="418" y="927"/>
                  </a:lnTo>
                  <a:close/>
                </a:path>
              </a:pathLst>
            </a:custGeom>
            <a:solidFill>
              <a:srgbClr val="C0C0C0"/>
            </a:solidFill>
            <a:ln w="9525">
              <a:solidFill>
                <a:srgbClr val="80808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 name="Freeform 5"/>
            <p:cNvSpPr>
              <a:spLocks/>
            </p:cNvSpPr>
            <p:nvPr/>
          </p:nvSpPr>
          <p:spPr bwMode="auto">
            <a:xfrm>
              <a:off x="1737" y="1308"/>
              <a:ext cx="420" cy="966"/>
            </a:xfrm>
            <a:custGeom>
              <a:avLst/>
              <a:gdLst>
                <a:gd name="T0" fmla="*/ 219 w 420"/>
                <a:gd name="T1" fmla="*/ 0 h 966"/>
                <a:gd name="T2" fmla="*/ 0 w 420"/>
                <a:gd name="T3" fmla="*/ 777 h 966"/>
                <a:gd name="T4" fmla="*/ 315 w 420"/>
                <a:gd name="T5" fmla="*/ 966 h 966"/>
                <a:gd name="T6" fmla="*/ 420 w 420"/>
                <a:gd name="T7" fmla="*/ 138 h 966"/>
                <a:gd name="T8" fmla="*/ 219 w 420"/>
                <a:gd name="T9" fmla="*/ 0 h 966"/>
              </a:gdLst>
              <a:ahLst/>
              <a:cxnLst>
                <a:cxn ang="0">
                  <a:pos x="T0" y="T1"/>
                </a:cxn>
                <a:cxn ang="0">
                  <a:pos x="T2" y="T3"/>
                </a:cxn>
                <a:cxn ang="0">
                  <a:pos x="T4" y="T5"/>
                </a:cxn>
                <a:cxn ang="0">
                  <a:pos x="T6" y="T7"/>
                </a:cxn>
                <a:cxn ang="0">
                  <a:pos x="T8" y="T9"/>
                </a:cxn>
              </a:cxnLst>
              <a:rect l="0" t="0" r="r" b="b"/>
              <a:pathLst>
                <a:path w="420" h="966">
                  <a:moveTo>
                    <a:pt x="219" y="0"/>
                  </a:moveTo>
                  <a:lnTo>
                    <a:pt x="0" y="777"/>
                  </a:lnTo>
                  <a:lnTo>
                    <a:pt x="315" y="966"/>
                  </a:lnTo>
                  <a:lnTo>
                    <a:pt x="420" y="138"/>
                  </a:lnTo>
                  <a:lnTo>
                    <a:pt x="219" y="0"/>
                  </a:lnTo>
                  <a:close/>
                </a:path>
              </a:pathLst>
            </a:custGeom>
            <a:solidFill>
              <a:srgbClr val="C0C0C0"/>
            </a:solidFill>
            <a:ln w="9525">
              <a:solidFill>
                <a:srgbClr val="80808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 name="AutoShape 6"/>
            <p:cNvSpPr>
              <a:spLocks noChangeArrowheads="1"/>
            </p:cNvSpPr>
            <p:nvPr/>
          </p:nvSpPr>
          <p:spPr bwMode="auto">
            <a:xfrm>
              <a:off x="1959" y="1152"/>
              <a:ext cx="864" cy="288"/>
            </a:xfrm>
            <a:prstGeom prst="hexagon">
              <a:avLst>
                <a:gd name="adj" fmla="val 75000"/>
                <a:gd name="vf" fmla="val 115470"/>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 name="Line 7"/>
            <p:cNvSpPr>
              <a:spLocks noChangeShapeType="1"/>
            </p:cNvSpPr>
            <p:nvPr/>
          </p:nvSpPr>
          <p:spPr bwMode="auto">
            <a:xfrm flipH="1">
              <a:off x="1737" y="1296"/>
              <a:ext cx="225" cy="77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8" name="Line 8"/>
            <p:cNvSpPr>
              <a:spLocks noChangeShapeType="1"/>
            </p:cNvSpPr>
            <p:nvPr/>
          </p:nvSpPr>
          <p:spPr bwMode="auto">
            <a:xfrm flipH="1">
              <a:off x="2055" y="1152"/>
              <a:ext cx="120" cy="711"/>
            </a:xfrm>
            <a:prstGeom prst="line">
              <a:avLst/>
            </a:prstGeom>
            <a:noFill/>
            <a:ln w="12700">
              <a:solidFill>
                <a:srgbClr val="4D4D4D"/>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9" name="Line 9"/>
            <p:cNvSpPr>
              <a:spLocks noChangeShapeType="1"/>
            </p:cNvSpPr>
            <p:nvPr/>
          </p:nvSpPr>
          <p:spPr bwMode="auto">
            <a:xfrm flipH="1">
              <a:off x="2061" y="1443"/>
              <a:ext cx="105" cy="86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0" name="Line 10"/>
            <p:cNvSpPr>
              <a:spLocks noChangeShapeType="1"/>
            </p:cNvSpPr>
            <p:nvPr/>
          </p:nvSpPr>
          <p:spPr bwMode="auto">
            <a:xfrm>
              <a:off x="2820" y="1296"/>
              <a:ext cx="213" cy="795"/>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1" name="Line 11"/>
            <p:cNvSpPr>
              <a:spLocks noChangeShapeType="1"/>
            </p:cNvSpPr>
            <p:nvPr/>
          </p:nvSpPr>
          <p:spPr bwMode="auto">
            <a:xfrm>
              <a:off x="2607" y="1440"/>
              <a:ext cx="102" cy="852"/>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2" name="Line 12"/>
            <p:cNvSpPr>
              <a:spLocks noChangeShapeType="1"/>
            </p:cNvSpPr>
            <p:nvPr/>
          </p:nvSpPr>
          <p:spPr bwMode="auto">
            <a:xfrm>
              <a:off x="2601" y="1152"/>
              <a:ext cx="111" cy="717"/>
            </a:xfrm>
            <a:prstGeom prst="line">
              <a:avLst/>
            </a:prstGeom>
            <a:noFill/>
            <a:ln w="12700">
              <a:solidFill>
                <a:srgbClr val="4D4D4D"/>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3" name="AutoShape 13"/>
            <p:cNvSpPr>
              <a:spLocks noChangeArrowheads="1"/>
            </p:cNvSpPr>
            <p:nvPr/>
          </p:nvSpPr>
          <p:spPr bwMode="auto">
            <a:xfrm flipV="1">
              <a:off x="1737" y="1866"/>
              <a:ext cx="1296" cy="432"/>
            </a:xfrm>
            <a:prstGeom prst="hexagon">
              <a:avLst>
                <a:gd name="adj" fmla="val 75000"/>
                <a:gd name="vf" fmla="val 115470"/>
              </a:avLst>
            </a:prstGeom>
            <a:noFill/>
            <a:ln w="12700">
              <a:solidFill>
                <a:srgbClr val="4D4D4D"/>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4" name="AutoShape 14"/>
            <p:cNvSpPr>
              <a:spLocks noChangeArrowheads="1"/>
            </p:cNvSpPr>
            <p:nvPr/>
          </p:nvSpPr>
          <p:spPr bwMode="auto">
            <a:xfrm flipV="1">
              <a:off x="1956" y="2724"/>
              <a:ext cx="864" cy="288"/>
            </a:xfrm>
            <a:prstGeom prst="hexagon">
              <a:avLst>
                <a:gd name="adj" fmla="val 75000"/>
                <a:gd name="vf" fmla="val 115470"/>
              </a:avLst>
            </a:prstGeom>
            <a:solidFill>
              <a:srgbClr val="B2B2B2"/>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15" name="Line 15"/>
            <p:cNvSpPr>
              <a:spLocks noChangeShapeType="1"/>
            </p:cNvSpPr>
            <p:nvPr/>
          </p:nvSpPr>
          <p:spPr bwMode="auto">
            <a:xfrm flipH="1" flipV="1">
              <a:off x="1734" y="2097"/>
              <a:ext cx="225" cy="77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6" name="Line 16"/>
            <p:cNvSpPr>
              <a:spLocks noChangeShapeType="1"/>
            </p:cNvSpPr>
            <p:nvPr/>
          </p:nvSpPr>
          <p:spPr bwMode="auto">
            <a:xfrm flipH="1" flipV="1">
              <a:off x="2052" y="2301"/>
              <a:ext cx="120" cy="71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7" name="Line 17"/>
            <p:cNvSpPr>
              <a:spLocks noChangeShapeType="1"/>
            </p:cNvSpPr>
            <p:nvPr/>
          </p:nvSpPr>
          <p:spPr bwMode="auto">
            <a:xfrm flipH="1" flipV="1">
              <a:off x="2058" y="1860"/>
              <a:ext cx="105" cy="861"/>
            </a:xfrm>
            <a:prstGeom prst="line">
              <a:avLst/>
            </a:prstGeom>
            <a:noFill/>
            <a:ln w="12700">
              <a:solidFill>
                <a:srgbClr val="4D4D4D"/>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8" name="Line 18"/>
            <p:cNvSpPr>
              <a:spLocks noChangeShapeType="1"/>
            </p:cNvSpPr>
            <p:nvPr/>
          </p:nvSpPr>
          <p:spPr bwMode="auto">
            <a:xfrm flipV="1">
              <a:off x="2817" y="2073"/>
              <a:ext cx="213" cy="795"/>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0" name="Line 19"/>
            <p:cNvSpPr>
              <a:spLocks noChangeShapeType="1"/>
            </p:cNvSpPr>
            <p:nvPr/>
          </p:nvSpPr>
          <p:spPr bwMode="auto">
            <a:xfrm flipV="1">
              <a:off x="2604" y="1872"/>
              <a:ext cx="102" cy="852"/>
            </a:xfrm>
            <a:prstGeom prst="line">
              <a:avLst/>
            </a:prstGeom>
            <a:noFill/>
            <a:ln w="12700">
              <a:solidFill>
                <a:srgbClr val="4D4D4D"/>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1" name="Line 20"/>
            <p:cNvSpPr>
              <a:spLocks noChangeShapeType="1"/>
            </p:cNvSpPr>
            <p:nvPr/>
          </p:nvSpPr>
          <p:spPr bwMode="auto">
            <a:xfrm flipV="1">
              <a:off x="2601" y="2301"/>
              <a:ext cx="111" cy="717"/>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2" name="Freeform 21"/>
            <p:cNvSpPr>
              <a:spLocks/>
            </p:cNvSpPr>
            <p:nvPr/>
          </p:nvSpPr>
          <p:spPr bwMode="auto">
            <a:xfrm>
              <a:off x="1736" y="2085"/>
              <a:ext cx="1297" cy="218"/>
            </a:xfrm>
            <a:custGeom>
              <a:avLst/>
              <a:gdLst>
                <a:gd name="T0" fmla="*/ 0 w 1297"/>
                <a:gd name="T1" fmla="*/ 0 h 218"/>
                <a:gd name="T2" fmla="*/ 345 w 1297"/>
                <a:gd name="T3" fmla="*/ 218 h 218"/>
                <a:gd name="T4" fmla="*/ 975 w 1297"/>
                <a:gd name="T5" fmla="*/ 210 h 218"/>
                <a:gd name="T6" fmla="*/ 1297 w 1297"/>
                <a:gd name="T7" fmla="*/ 15 h 218"/>
              </a:gdLst>
              <a:ahLst/>
              <a:cxnLst>
                <a:cxn ang="0">
                  <a:pos x="T0" y="T1"/>
                </a:cxn>
                <a:cxn ang="0">
                  <a:pos x="T2" y="T3"/>
                </a:cxn>
                <a:cxn ang="0">
                  <a:pos x="T4" y="T5"/>
                </a:cxn>
                <a:cxn ang="0">
                  <a:pos x="T6" y="T7"/>
                </a:cxn>
              </a:cxnLst>
              <a:rect l="0" t="0" r="r" b="b"/>
              <a:pathLst>
                <a:path w="1297" h="218">
                  <a:moveTo>
                    <a:pt x="0" y="0"/>
                  </a:moveTo>
                  <a:lnTo>
                    <a:pt x="345" y="218"/>
                  </a:lnTo>
                  <a:lnTo>
                    <a:pt x="975" y="210"/>
                  </a:lnTo>
                  <a:lnTo>
                    <a:pt x="1297" y="15"/>
                  </a:ln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27" name="Freeform 2"/>
          <p:cNvSpPr>
            <a:spLocks/>
          </p:cNvSpPr>
          <p:nvPr/>
        </p:nvSpPr>
        <p:spPr bwMode="auto">
          <a:xfrm>
            <a:off x="5294830" y="1957438"/>
            <a:ext cx="1078523" cy="994227"/>
          </a:xfrm>
          <a:custGeom>
            <a:avLst/>
            <a:gdLst>
              <a:gd name="T0" fmla="*/ 0 w 915"/>
              <a:gd name="T1" fmla="*/ 384 h 1296"/>
              <a:gd name="T2" fmla="*/ 96 w 915"/>
              <a:gd name="T3" fmla="*/ 1296 h 1296"/>
              <a:gd name="T4" fmla="*/ 726 w 915"/>
              <a:gd name="T5" fmla="*/ 1111 h 1296"/>
              <a:gd name="T6" fmla="*/ 915 w 915"/>
              <a:gd name="T7" fmla="*/ 0 h 1296"/>
              <a:gd name="T8" fmla="*/ 474 w 915"/>
              <a:gd name="T9" fmla="*/ 648 h 1296"/>
              <a:gd name="T10" fmla="*/ 0 w 915"/>
              <a:gd name="T11" fmla="*/ 384 h 1296"/>
            </a:gdLst>
            <a:ahLst/>
            <a:cxnLst>
              <a:cxn ang="0">
                <a:pos x="T0" y="T1"/>
              </a:cxn>
              <a:cxn ang="0">
                <a:pos x="T2" y="T3"/>
              </a:cxn>
              <a:cxn ang="0">
                <a:pos x="T4" y="T5"/>
              </a:cxn>
              <a:cxn ang="0">
                <a:pos x="T6" y="T7"/>
              </a:cxn>
              <a:cxn ang="0">
                <a:pos x="T8" y="T9"/>
              </a:cxn>
              <a:cxn ang="0">
                <a:pos x="T10" y="T11"/>
              </a:cxn>
            </a:cxnLst>
            <a:rect l="0" t="0" r="r" b="b"/>
            <a:pathLst>
              <a:path w="915" h="1296">
                <a:moveTo>
                  <a:pt x="0" y="384"/>
                </a:moveTo>
                <a:lnTo>
                  <a:pt x="96" y="1296"/>
                </a:lnTo>
                <a:lnTo>
                  <a:pt x="726" y="1111"/>
                </a:lnTo>
                <a:lnTo>
                  <a:pt x="915" y="0"/>
                </a:lnTo>
                <a:lnTo>
                  <a:pt x="474" y="648"/>
                </a:lnTo>
                <a:lnTo>
                  <a:pt x="0" y="384"/>
                </a:lnTo>
                <a:close/>
              </a:path>
            </a:pathLst>
          </a:custGeom>
          <a:solidFill>
            <a:schemeClr val="accent1">
              <a:lumMod val="40000"/>
              <a:lumOff val="60000"/>
            </a:schemeClr>
          </a:solidFill>
          <a:ln w="9525">
            <a:round/>
            <a:headEnd/>
            <a:tailEnd/>
          </a:ln>
          <a:scene3d>
            <a:camera prst="legacyObliqueTopRight">
              <a:rot lat="0" lon="19799999" rev="0"/>
            </a:camera>
            <a:lightRig rig="legacyFlat2" dir="t"/>
          </a:scene3d>
          <a:sp3d extrusionH="1243000" prstMaterial="legacyMatte">
            <a:bevelT w="13500" h="13500" prst="angle"/>
            <a:bevelB w="13500" h="13500" prst="angle"/>
            <a:extrusionClr>
              <a:srgbClr val="808080"/>
            </a:extrusionClr>
            <a:contourClr>
              <a:srgbClr val="FFFFFF"/>
            </a:contourClr>
          </a:sp3d>
        </p:spPr>
        <p:txBody>
          <a:bodyPr vert="horz" wrap="square" lIns="91440" tIns="45720" rIns="91440" bIns="45720" numCol="1" anchor="t" anchorCtr="0" compatLnSpc="1">
            <a:prstTxWarp prst="textNoShape">
              <a:avLst/>
            </a:prstTxWarp>
            <a:flatTx/>
          </a:bodyPr>
          <a:lstStyle/>
          <a:p>
            <a:endParaRPr lang="he-IL"/>
          </a:p>
        </p:txBody>
      </p:sp>
      <p:sp>
        <p:nvSpPr>
          <p:cNvPr id="28" name="מלבן 27">
            <a:extLst>
              <a:ext uri="{FF2B5EF4-FFF2-40B4-BE49-F238E27FC236}">
                <a16:creationId xmlns:a16="http://schemas.microsoft.com/office/drawing/2014/main" id="{20E75220-2EE8-4003-B953-ED0E2C0D2E6E}"/>
              </a:ext>
            </a:extLst>
          </p:cNvPr>
          <p:cNvSpPr/>
          <p:nvPr/>
        </p:nvSpPr>
        <p:spPr>
          <a:xfrm>
            <a:off x="4958061" y="681618"/>
            <a:ext cx="1269056"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2800" b="1" dirty="0">
                <a:solidFill>
                  <a:srgbClr val="002060"/>
                </a:solidFill>
              </a:rPr>
              <a:t>اسطوانة</a:t>
            </a:r>
            <a:endParaRPr lang="he-IL" sz="2800" b="1" dirty="0">
              <a:solidFill>
                <a:srgbClr val="002060"/>
              </a:solidFill>
              <a:latin typeface="Varela Round" panose="00000500000000000000" pitchFamily="2" charset="-79"/>
              <a:cs typeface="Varela Round" panose="00000500000000000000" pitchFamily="2" charset="-79"/>
            </a:endParaRPr>
          </a:p>
        </p:txBody>
      </p:sp>
      <p:sp>
        <p:nvSpPr>
          <p:cNvPr id="29" name="מלבן 28">
            <a:extLst>
              <a:ext uri="{FF2B5EF4-FFF2-40B4-BE49-F238E27FC236}">
                <a16:creationId xmlns:a16="http://schemas.microsoft.com/office/drawing/2014/main" id="{20E75220-2EE8-4003-B953-ED0E2C0D2E6E}"/>
              </a:ext>
            </a:extLst>
          </p:cNvPr>
          <p:cNvSpPr/>
          <p:nvPr/>
        </p:nvSpPr>
        <p:spPr>
          <a:xfrm>
            <a:off x="6452027" y="682621"/>
            <a:ext cx="1240322"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2800" b="1" dirty="0">
                <a:solidFill>
                  <a:srgbClr val="002060"/>
                </a:solidFill>
              </a:rPr>
              <a:t>مخروط</a:t>
            </a:r>
            <a:endParaRPr lang="he-IL" sz="2800" b="1" dirty="0">
              <a:solidFill>
                <a:srgbClr val="002060"/>
              </a:solidFill>
              <a:latin typeface="Varela Round" panose="00000500000000000000" pitchFamily="2" charset="-79"/>
              <a:cs typeface="Varela Round" panose="00000500000000000000" pitchFamily="2" charset="-79"/>
            </a:endParaRPr>
          </a:p>
        </p:txBody>
      </p:sp>
      <p:sp>
        <p:nvSpPr>
          <p:cNvPr id="30" name="מלבן 29">
            <a:extLst>
              <a:ext uri="{FF2B5EF4-FFF2-40B4-BE49-F238E27FC236}">
                <a16:creationId xmlns:a16="http://schemas.microsoft.com/office/drawing/2014/main" id="{20E75220-2EE8-4003-B953-ED0E2C0D2E6E}"/>
              </a:ext>
            </a:extLst>
          </p:cNvPr>
          <p:cNvSpPr/>
          <p:nvPr/>
        </p:nvSpPr>
        <p:spPr>
          <a:xfrm>
            <a:off x="2148785" y="652550"/>
            <a:ext cx="1043082"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2800" b="1" dirty="0">
                <a:solidFill>
                  <a:srgbClr val="002060"/>
                </a:solidFill>
              </a:rPr>
              <a:t>منشور</a:t>
            </a:r>
            <a:endParaRPr lang="he-IL" sz="2800" b="1" dirty="0">
              <a:solidFill>
                <a:srgbClr val="002060"/>
              </a:solidFill>
            </a:endParaRPr>
          </a:p>
        </p:txBody>
      </p:sp>
      <p:sp>
        <p:nvSpPr>
          <p:cNvPr id="31" name="מלבן 30">
            <a:extLst>
              <a:ext uri="{FF2B5EF4-FFF2-40B4-BE49-F238E27FC236}">
                <a16:creationId xmlns:a16="http://schemas.microsoft.com/office/drawing/2014/main" id="{20E75220-2EE8-4003-B953-ED0E2C0D2E6E}"/>
              </a:ext>
            </a:extLst>
          </p:cNvPr>
          <p:cNvSpPr/>
          <p:nvPr/>
        </p:nvSpPr>
        <p:spPr>
          <a:xfrm>
            <a:off x="3400545" y="662457"/>
            <a:ext cx="1130828"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2800" b="1" dirty="0">
                <a:solidFill>
                  <a:srgbClr val="002060"/>
                </a:solidFill>
              </a:rPr>
              <a:t>هرم</a:t>
            </a:r>
            <a:endParaRPr lang="he-IL" sz="2800" b="1" dirty="0">
              <a:solidFill>
                <a:srgbClr val="002060"/>
              </a:solidFill>
            </a:endParaRPr>
          </a:p>
        </p:txBody>
      </p:sp>
      <p:sp>
        <p:nvSpPr>
          <p:cNvPr id="32" name="מלבן 31">
            <a:extLst>
              <a:ext uri="{FF2B5EF4-FFF2-40B4-BE49-F238E27FC236}">
                <a16:creationId xmlns:a16="http://schemas.microsoft.com/office/drawing/2014/main" id="{20E75220-2EE8-4003-B953-ED0E2C0D2E6E}"/>
              </a:ext>
            </a:extLst>
          </p:cNvPr>
          <p:cNvSpPr/>
          <p:nvPr/>
        </p:nvSpPr>
        <p:spPr>
          <a:xfrm>
            <a:off x="796928" y="648385"/>
            <a:ext cx="1147801"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lvl="0" algn="ctr">
              <a:buClr>
                <a:srgbClr val="5B9BD5">
                  <a:lumMod val="75000"/>
                </a:srgbClr>
              </a:buClr>
              <a:defRPr/>
            </a:pPr>
            <a:r>
              <a:rPr lang="ar-SA" sz="2800" b="1" dirty="0">
                <a:solidFill>
                  <a:srgbClr val="002060"/>
                </a:solidFill>
              </a:rPr>
              <a:t>أخر</a:t>
            </a:r>
            <a:r>
              <a:rPr lang="he-IL" sz="3000" b="1" dirty="0">
                <a:solidFill>
                  <a:srgbClr val="002060"/>
                </a:solidFill>
              </a:rPr>
              <a:t>""</a:t>
            </a:r>
            <a:endParaRPr lang="he-IL" sz="3000" b="1" dirty="0">
              <a:solidFill>
                <a:srgbClr val="002060"/>
              </a:solidFill>
              <a:latin typeface="Varela Round" panose="00000500000000000000" pitchFamily="2" charset="-79"/>
              <a:cs typeface="Varela Round" panose="00000500000000000000" pitchFamily="2" charset="-79"/>
            </a:endParaRPr>
          </a:p>
        </p:txBody>
      </p:sp>
      <p:sp>
        <p:nvSpPr>
          <p:cNvPr id="34" name="AutoShape 14"/>
          <p:cNvSpPr>
            <a:spLocks noChangeArrowheads="1"/>
          </p:cNvSpPr>
          <p:nvPr/>
        </p:nvSpPr>
        <p:spPr bwMode="auto">
          <a:xfrm>
            <a:off x="7805931" y="3245160"/>
            <a:ext cx="766762" cy="1352924"/>
          </a:xfrm>
          <a:prstGeom prst="can">
            <a:avLst>
              <a:gd name="adj" fmla="val 44444"/>
            </a:avLst>
          </a:prstGeom>
          <a:solidFill>
            <a:srgbClr val="CC99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5" name="AutoShape 2">
            <a:extLst>
              <a:ext uri="{FF2B5EF4-FFF2-40B4-BE49-F238E27FC236}">
                <a16:creationId xmlns:a16="http://schemas.microsoft.com/office/drawing/2014/main" id="{0698A35C-0ED8-4D8C-935D-A17CAAA959AE}"/>
              </a:ext>
            </a:extLst>
          </p:cNvPr>
          <p:cNvSpPr>
            <a:spLocks noChangeArrowheads="1"/>
          </p:cNvSpPr>
          <p:nvPr/>
        </p:nvSpPr>
        <p:spPr bwMode="auto">
          <a:xfrm rot="3397118">
            <a:off x="9801962" y="5284854"/>
            <a:ext cx="1295620" cy="673991"/>
          </a:xfrm>
          <a:prstGeom prst="can">
            <a:avLst>
              <a:gd name="adj" fmla="val 50000"/>
            </a:avLst>
          </a:prstGeom>
          <a:solidFill>
            <a:srgbClr val="B6DF89"/>
          </a:solidFill>
          <a:ln w="9525">
            <a:solidFill>
              <a:srgbClr val="5F5F5F"/>
            </a:solidFill>
            <a:round/>
            <a:headEnd/>
            <a:tailEnd/>
          </a:ln>
        </p:spPr>
        <p:txBody>
          <a:bodyPr vert="horz" wrap="square" lIns="91440" tIns="45720" rIns="91440" bIns="45720" numCol="1" anchor="t" anchorCtr="0" compatLnSpc="1">
            <a:prstTxWarp prst="textNoShape">
              <a:avLst/>
            </a:prstTxWarp>
          </a:bodyPr>
          <a:lstStyle/>
          <a:p>
            <a:endParaRPr lang="he-IL"/>
          </a:p>
        </p:txBody>
      </p:sp>
      <p:pic>
        <p:nvPicPr>
          <p:cNvPr id="39" name="Picture 4" descr="תוצאת תמונה עבור ‪cone‬‏">
            <a:extLst>
              <a:ext uri="{FF2B5EF4-FFF2-40B4-BE49-F238E27FC236}">
                <a16:creationId xmlns:a16="http://schemas.microsoft.com/office/drawing/2014/main" id="{93528BDC-A366-4455-A2A2-FE98573F18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1045" y="1369217"/>
            <a:ext cx="1063954" cy="1467863"/>
          </a:xfrm>
          <a:prstGeom prst="rect">
            <a:avLst/>
          </a:prstGeom>
          <a:noFill/>
          <a:extLst>
            <a:ext uri="{909E8E84-426E-40DD-AFC4-6F175D3DCCD1}">
              <a14:hiddenFill xmlns:a14="http://schemas.microsoft.com/office/drawing/2010/main">
                <a:solidFill>
                  <a:srgbClr val="FFFFFF"/>
                </a:solidFill>
              </a14:hiddenFill>
            </a:ext>
          </a:extLst>
        </p:spPr>
      </p:pic>
      <p:pic>
        <p:nvPicPr>
          <p:cNvPr id="41" name="תמונה 40">
            <a:extLst>
              <a:ext uri="{FF2B5EF4-FFF2-40B4-BE49-F238E27FC236}">
                <a16:creationId xmlns:a16="http://schemas.microsoft.com/office/drawing/2014/main" id="{A7BF386A-19B8-4F10-9F68-CF346E83EAF9}"/>
              </a:ext>
            </a:extLst>
          </p:cNvPr>
          <p:cNvPicPr>
            <a:picLocks noChangeAspect="1"/>
          </p:cNvPicPr>
          <p:nvPr/>
        </p:nvPicPr>
        <p:blipFill>
          <a:blip r:embed="rId7">
            <a:duotone>
              <a:prstClr val="black"/>
              <a:srgbClr val="800080">
                <a:tint val="45000"/>
                <a:satMod val="400000"/>
              </a:srgbClr>
            </a:duotone>
            <a:extLst>
              <a:ext uri="{28A0092B-C50C-407E-A947-70E740481C1C}">
                <a14:useLocalDpi xmlns:a14="http://schemas.microsoft.com/office/drawing/2010/main" val="0"/>
              </a:ext>
            </a:extLst>
          </a:blip>
          <a:stretch>
            <a:fillRect/>
          </a:stretch>
        </p:blipFill>
        <p:spPr>
          <a:xfrm rot="4376503">
            <a:off x="2953373" y="4924622"/>
            <a:ext cx="1115896" cy="1087405"/>
          </a:xfrm>
          <a:prstGeom prst="rect">
            <a:avLst/>
          </a:prstGeom>
        </p:spPr>
      </p:pic>
      <p:pic>
        <p:nvPicPr>
          <p:cNvPr id="43" name="תמונה 1">
            <a:extLst>
              <a:ext uri="{FF2B5EF4-FFF2-40B4-BE49-F238E27FC236}">
                <a16:creationId xmlns:a16="http://schemas.microsoft.com/office/drawing/2014/main" id="{199F6F99-1B28-459C-BAC9-16E9239C5F3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74125">
            <a:off x="3007995" y="3046912"/>
            <a:ext cx="793901" cy="1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תמונה 44">
            <a:extLst>
              <a:ext uri="{FF2B5EF4-FFF2-40B4-BE49-F238E27FC236}">
                <a16:creationId xmlns:a16="http://schemas.microsoft.com/office/drawing/2014/main" id="{FA367045-C133-4E54-B369-E4FCCAD5CBA1}"/>
              </a:ext>
            </a:extLst>
          </p:cNvPr>
          <p:cNvPicPr>
            <a:picLocks noChangeAspect="1"/>
          </p:cNvPicPr>
          <p:nvPr/>
        </p:nvPicPr>
        <p:blipFill>
          <a:blip r:embed="rId9"/>
          <a:stretch>
            <a:fillRect/>
          </a:stretch>
        </p:blipFill>
        <p:spPr>
          <a:xfrm rot="3342132">
            <a:off x="771009" y="3280153"/>
            <a:ext cx="823148" cy="1259988"/>
          </a:xfrm>
          <a:prstGeom prst="rect">
            <a:avLst/>
          </a:prstGeom>
        </p:spPr>
      </p:pic>
      <p:grpSp>
        <p:nvGrpSpPr>
          <p:cNvPr id="47" name="Group 5"/>
          <p:cNvGrpSpPr>
            <a:grpSpLocks/>
          </p:cNvGrpSpPr>
          <p:nvPr/>
        </p:nvGrpSpPr>
        <p:grpSpPr bwMode="auto">
          <a:xfrm rot="14493883">
            <a:off x="2760326" y="1598873"/>
            <a:ext cx="1165444" cy="1352792"/>
            <a:chOff x="4824" y="13880"/>
            <a:chExt cx="1170" cy="1470"/>
          </a:xfrm>
        </p:grpSpPr>
        <p:sp>
          <p:nvSpPr>
            <p:cNvPr id="48" name="AutoShape 6"/>
            <p:cNvSpPr>
              <a:spLocks noChangeArrowheads="1"/>
            </p:cNvSpPr>
            <p:nvPr/>
          </p:nvSpPr>
          <p:spPr bwMode="auto">
            <a:xfrm>
              <a:off x="4824" y="14984"/>
              <a:ext cx="1170" cy="360"/>
            </a:xfrm>
            <a:prstGeom prst="hexagon">
              <a:avLst>
                <a:gd name="adj" fmla="val 75833"/>
                <a:gd name="vf" fmla="val 115470"/>
              </a:avLst>
            </a:prstGeom>
            <a:solidFill>
              <a:srgbClr val="D60093"/>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
            <p:cNvSpPr>
              <a:spLocks/>
            </p:cNvSpPr>
            <p:nvPr/>
          </p:nvSpPr>
          <p:spPr bwMode="auto">
            <a:xfrm>
              <a:off x="4824" y="13880"/>
              <a:ext cx="1170" cy="1470"/>
            </a:xfrm>
            <a:custGeom>
              <a:avLst/>
              <a:gdLst>
                <a:gd name="T0" fmla="*/ 686 w 1170"/>
                <a:gd name="T1" fmla="*/ 0 h 1470"/>
                <a:gd name="T2" fmla="*/ 0 w 1170"/>
                <a:gd name="T3" fmla="*/ 1284 h 1470"/>
                <a:gd name="T4" fmla="*/ 276 w 1170"/>
                <a:gd name="T5" fmla="*/ 1460 h 1470"/>
                <a:gd name="T6" fmla="*/ 876 w 1170"/>
                <a:gd name="T7" fmla="*/ 1470 h 1470"/>
                <a:gd name="T8" fmla="*/ 1170 w 1170"/>
                <a:gd name="T9" fmla="*/ 1284 h 1470"/>
              </a:gdLst>
              <a:ahLst/>
              <a:cxnLst>
                <a:cxn ang="0">
                  <a:pos x="T0" y="T1"/>
                </a:cxn>
                <a:cxn ang="0">
                  <a:pos x="T2" y="T3"/>
                </a:cxn>
                <a:cxn ang="0">
                  <a:pos x="T4" y="T5"/>
                </a:cxn>
                <a:cxn ang="0">
                  <a:pos x="T6" y="T7"/>
                </a:cxn>
                <a:cxn ang="0">
                  <a:pos x="T8" y="T9"/>
                </a:cxn>
              </a:cxnLst>
              <a:rect l="0" t="0" r="r" b="b"/>
              <a:pathLst>
                <a:path w="1170" h="1470">
                  <a:moveTo>
                    <a:pt x="686" y="0"/>
                  </a:moveTo>
                  <a:lnTo>
                    <a:pt x="0" y="1284"/>
                  </a:lnTo>
                  <a:lnTo>
                    <a:pt x="276" y="1460"/>
                  </a:lnTo>
                  <a:lnTo>
                    <a:pt x="876" y="1470"/>
                  </a:lnTo>
                  <a:lnTo>
                    <a:pt x="1170" y="1284"/>
                  </a:lnTo>
                </a:path>
              </a:pathLst>
            </a:custGeom>
            <a:solidFill>
              <a:srgbClr val="CC99FF">
                <a:alpha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8"/>
            <p:cNvSpPr>
              <a:spLocks/>
            </p:cNvSpPr>
            <p:nvPr/>
          </p:nvSpPr>
          <p:spPr bwMode="auto">
            <a:xfrm>
              <a:off x="4824" y="13880"/>
              <a:ext cx="676" cy="1284"/>
            </a:xfrm>
            <a:custGeom>
              <a:avLst/>
              <a:gdLst>
                <a:gd name="T0" fmla="*/ 676 w 676"/>
                <a:gd name="T1" fmla="*/ 0 h 1284"/>
                <a:gd name="T2" fmla="*/ 0 w 676"/>
                <a:gd name="T3" fmla="*/ 1284 h 1284"/>
              </a:gdLst>
              <a:ahLst/>
              <a:cxnLst>
                <a:cxn ang="0">
                  <a:pos x="T0" y="T1"/>
                </a:cxn>
                <a:cxn ang="0">
                  <a:pos x="T2" y="T3"/>
                </a:cxn>
              </a:cxnLst>
              <a:rect l="0" t="0" r="r" b="b"/>
              <a:pathLst>
                <a:path w="676" h="1284">
                  <a:moveTo>
                    <a:pt x="676" y="0"/>
                  </a:moveTo>
                  <a:lnTo>
                    <a:pt x="0" y="1284"/>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1" name="Freeform 9"/>
            <p:cNvSpPr>
              <a:spLocks/>
            </p:cNvSpPr>
            <p:nvPr/>
          </p:nvSpPr>
          <p:spPr bwMode="auto">
            <a:xfrm>
              <a:off x="5110" y="13890"/>
              <a:ext cx="390" cy="1440"/>
            </a:xfrm>
            <a:custGeom>
              <a:avLst/>
              <a:gdLst>
                <a:gd name="T0" fmla="*/ 390 w 390"/>
                <a:gd name="T1" fmla="*/ 0 h 1440"/>
                <a:gd name="T2" fmla="*/ 0 w 390"/>
                <a:gd name="T3" fmla="*/ 1440 h 1440"/>
              </a:gdLst>
              <a:ahLst/>
              <a:cxnLst>
                <a:cxn ang="0">
                  <a:pos x="T0" y="T1"/>
                </a:cxn>
                <a:cxn ang="0">
                  <a:pos x="T2" y="T3"/>
                </a:cxn>
              </a:cxnLst>
              <a:rect l="0" t="0" r="r" b="b"/>
              <a:pathLst>
                <a:path w="390" h="1440">
                  <a:moveTo>
                    <a:pt x="390" y="0"/>
                  </a:moveTo>
                  <a:lnTo>
                    <a:pt x="0" y="144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2" name="Freeform 10"/>
            <p:cNvSpPr>
              <a:spLocks/>
            </p:cNvSpPr>
            <p:nvPr/>
          </p:nvSpPr>
          <p:spPr bwMode="auto">
            <a:xfrm>
              <a:off x="5490" y="13880"/>
              <a:ext cx="234" cy="1464"/>
            </a:xfrm>
            <a:custGeom>
              <a:avLst/>
              <a:gdLst>
                <a:gd name="T0" fmla="*/ 0 w 234"/>
                <a:gd name="T1" fmla="*/ 0 h 1464"/>
                <a:gd name="T2" fmla="*/ 234 w 234"/>
                <a:gd name="T3" fmla="*/ 1464 h 1464"/>
              </a:gdLst>
              <a:ahLst/>
              <a:cxnLst>
                <a:cxn ang="0">
                  <a:pos x="T0" y="T1"/>
                </a:cxn>
                <a:cxn ang="0">
                  <a:pos x="T2" y="T3"/>
                </a:cxn>
              </a:cxnLst>
              <a:rect l="0" t="0" r="r" b="b"/>
              <a:pathLst>
                <a:path w="234" h="1464">
                  <a:moveTo>
                    <a:pt x="0" y="0"/>
                  </a:moveTo>
                  <a:lnTo>
                    <a:pt x="234" y="1464"/>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3" name="Freeform 11"/>
            <p:cNvSpPr>
              <a:spLocks/>
            </p:cNvSpPr>
            <p:nvPr/>
          </p:nvSpPr>
          <p:spPr bwMode="auto">
            <a:xfrm>
              <a:off x="5505" y="13905"/>
              <a:ext cx="465" cy="1245"/>
            </a:xfrm>
            <a:custGeom>
              <a:avLst/>
              <a:gdLst>
                <a:gd name="T0" fmla="*/ 0 w 465"/>
                <a:gd name="T1" fmla="*/ 0 h 1245"/>
                <a:gd name="T2" fmla="*/ 465 w 465"/>
                <a:gd name="T3" fmla="*/ 1245 h 1245"/>
              </a:gdLst>
              <a:ahLst/>
              <a:cxnLst>
                <a:cxn ang="0">
                  <a:pos x="T0" y="T1"/>
                </a:cxn>
                <a:cxn ang="0">
                  <a:pos x="T2" y="T3"/>
                </a:cxn>
              </a:cxnLst>
              <a:rect l="0" t="0" r="r" b="b"/>
              <a:pathLst>
                <a:path w="465" h="1245">
                  <a:moveTo>
                    <a:pt x="0" y="0"/>
                  </a:moveTo>
                  <a:lnTo>
                    <a:pt x="465" y="1245"/>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4" name="Freeform 12"/>
            <p:cNvSpPr>
              <a:spLocks/>
            </p:cNvSpPr>
            <p:nvPr/>
          </p:nvSpPr>
          <p:spPr bwMode="auto">
            <a:xfrm>
              <a:off x="5080" y="13890"/>
              <a:ext cx="400" cy="1120"/>
            </a:xfrm>
            <a:custGeom>
              <a:avLst/>
              <a:gdLst>
                <a:gd name="T0" fmla="*/ 400 w 400"/>
                <a:gd name="T1" fmla="*/ 0 h 1120"/>
                <a:gd name="T2" fmla="*/ 0 w 400"/>
                <a:gd name="T3" fmla="*/ 1120 h 1120"/>
              </a:gdLst>
              <a:ahLst/>
              <a:cxnLst>
                <a:cxn ang="0">
                  <a:pos x="T0" y="T1"/>
                </a:cxn>
                <a:cxn ang="0">
                  <a:pos x="T2" y="T3"/>
                </a:cxn>
              </a:cxnLst>
              <a:rect l="0" t="0" r="r" b="b"/>
              <a:pathLst>
                <a:path w="400" h="1120">
                  <a:moveTo>
                    <a:pt x="400" y="0"/>
                  </a:moveTo>
                  <a:lnTo>
                    <a:pt x="0" y="1120"/>
                  </a:lnTo>
                </a:path>
              </a:pathLst>
            </a:custGeom>
            <a:noFill/>
            <a:ln w="9525" cap="flat">
              <a:solidFill>
                <a:srgbClr val="00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5" name="Freeform 13"/>
            <p:cNvSpPr>
              <a:spLocks/>
            </p:cNvSpPr>
            <p:nvPr/>
          </p:nvSpPr>
          <p:spPr bwMode="auto">
            <a:xfrm>
              <a:off x="5510" y="13900"/>
              <a:ext cx="200" cy="1090"/>
            </a:xfrm>
            <a:custGeom>
              <a:avLst/>
              <a:gdLst>
                <a:gd name="T0" fmla="*/ 0 w 200"/>
                <a:gd name="T1" fmla="*/ 0 h 1090"/>
                <a:gd name="T2" fmla="*/ 200 w 200"/>
                <a:gd name="T3" fmla="*/ 1090 h 1090"/>
              </a:gdLst>
              <a:ahLst/>
              <a:cxnLst>
                <a:cxn ang="0">
                  <a:pos x="T0" y="T1"/>
                </a:cxn>
                <a:cxn ang="0">
                  <a:pos x="T2" y="T3"/>
                </a:cxn>
              </a:cxnLst>
              <a:rect l="0" t="0" r="r" b="b"/>
              <a:pathLst>
                <a:path w="200" h="1090">
                  <a:moveTo>
                    <a:pt x="0" y="0"/>
                  </a:moveTo>
                  <a:lnTo>
                    <a:pt x="200" y="1090"/>
                  </a:lnTo>
                </a:path>
              </a:pathLst>
            </a:custGeom>
            <a:noFill/>
            <a:ln w="9525" cap="flat">
              <a:solidFill>
                <a:srgbClr val="00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pic>
        <p:nvPicPr>
          <p:cNvPr id="59" name="תמונה 58">
            <a:extLst>
              <a:ext uri="{FF2B5EF4-FFF2-40B4-BE49-F238E27FC236}">
                <a16:creationId xmlns:a16="http://schemas.microsoft.com/office/drawing/2014/main" id="{B1671B10-F673-4F68-9A27-A6F25E7B5E89}"/>
              </a:ext>
            </a:extLst>
          </p:cNvPr>
          <p:cNvPicPr>
            <a:picLocks noChangeAspect="1"/>
          </p:cNvPicPr>
          <p:nvPr/>
        </p:nvPicPr>
        <p:blipFill>
          <a:blip r:embed="rId10">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173016" y="3421972"/>
            <a:ext cx="1251505" cy="1176112"/>
          </a:xfrm>
          <a:prstGeom prst="rect">
            <a:avLst/>
          </a:prstGeom>
        </p:spPr>
      </p:pic>
      <p:sp>
        <p:nvSpPr>
          <p:cNvPr id="60" name="AutoShape 9">
            <a:extLst>
              <a:ext uri="{FF2B5EF4-FFF2-40B4-BE49-F238E27FC236}">
                <a16:creationId xmlns:a16="http://schemas.microsoft.com/office/drawing/2014/main" id="{85F54426-63B4-41A9-AD8C-092F9B5E5AAC}"/>
              </a:ext>
            </a:extLst>
          </p:cNvPr>
          <p:cNvSpPr>
            <a:spLocks noChangeArrowheads="1"/>
          </p:cNvSpPr>
          <p:nvPr/>
        </p:nvSpPr>
        <p:spPr bwMode="auto">
          <a:xfrm>
            <a:off x="7457590" y="5104616"/>
            <a:ext cx="1207061" cy="1100965"/>
          </a:xfrm>
          <a:prstGeom prst="octagon">
            <a:avLst>
              <a:gd name="adj" fmla="val 36870"/>
            </a:avLst>
          </a:prstGeom>
          <a:solidFill>
            <a:srgbClr val="C0C0C0"/>
          </a:solidFill>
          <a:ln w="9525">
            <a:miter lim="800000"/>
            <a:headEnd/>
            <a:tailEnd/>
          </a:ln>
          <a:scene3d>
            <a:camera prst="legacyObliqueTopRight">
              <a:rot lat="20999999" lon="300000" rev="0"/>
            </a:camera>
            <a:lightRig rig="legacyFlat2" dir="b"/>
          </a:scene3d>
          <a:sp3d extrusionH="430200" prstMaterial="legacyMatte">
            <a:bevelT w="13500" h="13500" prst="angle"/>
            <a:bevelB w="13500" h="13500" prst="angle"/>
            <a:extrusionClr>
              <a:srgbClr val="808080"/>
            </a:extrusionClr>
            <a:contourClr>
              <a:srgbClr val="C0C0C0"/>
            </a:contourClr>
          </a:sp3d>
        </p:spPr>
        <p:txBody>
          <a:bodyPr vert="horz" wrap="square" lIns="91440" tIns="45720" rIns="91440" bIns="45720" numCol="1" anchor="t" anchorCtr="0" compatLnSpc="1">
            <a:prstTxWarp prst="textNoShape">
              <a:avLst/>
            </a:prstTxWarp>
            <a:flatTx/>
          </a:bodyPr>
          <a:lstStyle/>
          <a:p>
            <a:endParaRPr lang="he-IL"/>
          </a:p>
        </p:txBody>
      </p:sp>
      <p:grpSp>
        <p:nvGrpSpPr>
          <p:cNvPr id="61" name="Group 31"/>
          <p:cNvGrpSpPr>
            <a:grpSpLocks/>
          </p:cNvGrpSpPr>
          <p:nvPr/>
        </p:nvGrpSpPr>
        <p:grpSpPr bwMode="auto">
          <a:xfrm>
            <a:off x="764561" y="4462400"/>
            <a:ext cx="1511866" cy="1583964"/>
            <a:chOff x="3032" y="4586"/>
            <a:chExt cx="1135" cy="1089"/>
          </a:xfrm>
        </p:grpSpPr>
        <p:sp>
          <p:nvSpPr>
            <p:cNvPr id="62" name="Freeform 32"/>
            <p:cNvSpPr>
              <a:spLocks/>
            </p:cNvSpPr>
            <p:nvPr/>
          </p:nvSpPr>
          <p:spPr bwMode="auto">
            <a:xfrm>
              <a:off x="3032" y="4587"/>
              <a:ext cx="1135" cy="1057"/>
            </a:xfrm>
            <a:custGeom>
              <a:avLst/>
              <a:gdLst>
                <a:gd name="T0" fmla="*/ 118 w 1135"/>
                <a:gd name="T1" fmla="*/ 866 h 1057"/>
                <a:gd name="T2" fmla="*/ 448 w 1135"/>
                <a:gd name="T3" fmla="*/ 491 h 1057"/>
                <a:gd name="T4" fmla="*/ 552 w 1135"/>
                <a:gd name="T5" fmla="*/ 169 h 1057"/>
                <a:gd name="T6" fmla="*/ 591 w 1135"/>
                <a:gd name="T7" fmla="*/ 56 h 1057"/>
                <a:gd name="T8" fmla="*/ 718 w 1135"/>
                <a:gd name="T9" fmla="*/ 506 h 1057"/>
                <a:gd name="T10" fmla="*/ 906 w 1135"/>
                <a:gd name="T11" fmla="*/ 738 h 1057"/>
                <a:gd name="T12" fmla="*/ 1115 w 1135"/>
                <a:gd name="T13" fmla="*/ 964 h 1057"/>
                <a:gd name="T14" fmla="*/ 786 w 1135"/>
                <a:gd name="T15" fmla="*/ 1053 h 1057"/>
                <a:gd name="T16" fmla="*/ 111 w 1135"/>
                <a:gd name="T17" fmla="*/ 986 h 1057"/>
                <a:gd name="T18" fmla="*/ 118 w 1135"/>
                <a:gd name="T19" fmla="*/ 86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5" h="1057">
                  <a:moveTo>
                    <a:pt x="118" y="866"/>
                  </a:moveTo>
                  <a:cubicBezTo>
                    <a:pt x="179" y="767"/>
                    <a:pt x="376" y="607"/>
                    <a:pt x="448" y="491"/>
                  </a:cubicBezTo>
                  <a:cubicBezTo>
                    <a:pt x="520" y="375"/>
                    <a:pt x="528" y="241"/>
                    <a:pt x="552" y="169"/>
                  </a:cubicBezTo>
                  <a:cubicBezTo>
                    <a:pt x="576" y="97"/>
                    <a:pt x="563" y="0"/>
                    <a:pt x="591" y="56"/>
                  </a:cubicBezTo>
                  <a:cubicBezTo>
                    <a:pt x="619" y="112"/>
                    <a:pt x="665" y="392"/>
                    <a:pt x="718" y="506"/>
                  </a:cubicBezTo>
                  <a:cubicBezTo>
                    <a:pt x="771" y="620"/>
                    <a:pt x="840" y="662"/>
                    <a:pt x="906" y="738"/>
                  </a:cubicBezTo>
                  <a:cubicBezTo>
                    <a:pt x="972" y="814"/>
                    <a:pt x="1135" y="912"/>
                    <a:pt x="1115" y="964"/>
                  </a:cubicBezTo>
                  <a:cubicBezTo>
                    <a:pt x="1095" y="1016"/>
                    <a:pt x="953" y="1049"/>
                    <a:pt x="786" y="1053"/>
                  </a:cubicBezTo>
                  <a:cubicBezTo>
                    <a:pt x="619" y="1057"/>
                    <a:pt x="222" y="1017"/>
                    <a:pt x="111" y="986"/>
                  </a:cubicBezTo>
                  <a:cubicBezTo>
                    <a:pt x="0" y="955"/>
                    <a:pt x="117" y="891"/>
                    <a:pt x="118" y="866"/>
                  </a:cubicBezTo>
                  <a:close/>
                </a:path>
              </a:pathLst>
            </a:custGeom>
            <a:solidFill>
              <a:schemeClr val="accent1">
                <a:lumMod val="20000"/>
                <a:lumOff val="80000"/>
                <a:alpha val="46001"/>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63" name="Oval 33"/>
            <p:cNvSpPr>
              <a:spLocks noChangeArrowheads="1"/>
            </p:cNvSpPr>
            <p:nvPr/>
          </p:nvSpPr>
          <p:spPr bwMode="auto">
            <a:xfrm>
              <a:off x="3092" y="5406"/>
              <a:ext cx="1048" cy="269"/>
            </a:xfrm>
            <a:prstGeom prst="ellipse">
              <a:avLst/>
            </a:prstGeom>
            <a:solidFill>
              <a:schemeClr val="accent1">
                <a:lumMod val="40000"/>
                <a:lumOff val="60000"/>
              </a:schemeClr>
            </a:solidFill>
            <a:ln w="28575">
              <a:solidFill>
                <a:schemeClr val="accent1">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4"/>
            <p:cNvSpPr>
              <a:spLocks/>
            </p:cNvSpPr>
            <p:nvPr/>
          </p:nvSpPr>
          <p:spPr bwMode="auto">
            <a:xfrm>
              <a:off x="3616" y="4590"/>
              <a:ext cx="524" cy="923"/>
            </a:xfrm>
            <a:custGeom>
              <a:avLst/>
              <a:gdLst>
                <a:gd name="T0" fmla="*/ 524 w 524"/>
                <a:gd name="T1" fmla="*/ 923 h 923"/>
                <a:gd name="T2" fmla="*/ 247 w 524"/>
                <a:gd name="T3" fmla="*/ 638 h 923"/>
                <a:gd name="T4" fmla="*/ 74 w 524"/>
                <a:gd name="T5" fmla="*/ 323 h 923"/>
                <a:gd name="T6" fmla="*/ 0 w 524"/>
                <a:gd name="T7" fmla="*/ 0 h 923"/>
              </a:gdLst>
              <a:ahLst/>
              <a:cxnLst>
                <a:cxn ang="0">
                  <a:pos x="T0" y="T1"/>
                </a:cxn>
                <a:cxn ang="0">
                  <a:pos x="T2" y="T3"/>
                </a:cxn>
                <a:cxn ang="0">
                  <a:pos x="T4" y="T5"/>
                </a:cxn>
                <a:cxn ang="0">
                  <a:pos x="T6" y="T7"/>
                </a:cxn>
              </a:cxnLst>
              <a:rect l="0" t="0" r="r" b="b"/>
              <a:pathLst>
                <a:path w="524" h="923">
                  <a:moveTo>
                    <a:pt x="524" y="923"/>
                  </a:moveTo>
                  <a:cubicBezTo>
                    <a:pt x="478" y="875"/>
                    <a:pt x="322" y="738"/>
                    <a:pt x="247" y="638"/>
                  </a:cubicBezTo>
                  <a:cubicBezTo>
                    <a:pt x="172" y="538"/>
                    <a:pt x="115" y="429"/>
                    <a:pt x="74" y="323"/>
                  </a:cubicBezTo>
                  <a:cubicBezTo>
                    <a:pt x="33" y="217"/>
                    <a:pt x="15" y="67"/>
                    <a:pt x="0" y="0"/>
                  </a:cubicBezTo>
                </a:path>
              </a:pathLst>
            </a:custGeom>
            <a:ln>
              <a:solidFill>
                <a:schemeClr val="accent1">
                  <a:lumMod val="60000"/>
                  <a:lumOff val="40000"/>
                </a:schemeClr>
              </a:solidFill>
              <a:headEnd/>
              <a:tailEn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he-IL"/>
            </a:p>
          </p:txBody>
        </p:sp>
        <p:sp>
          <p:nvSpPr>
            <p:cNvPr id="65" name="Freeform 35"/>
            <p:cNvSpPr>
              <a:spLocks/>
            </p:cNvSpPr>
            <p:nvPr/>
          </p:nvSpPr>
          <p:spPr bwMode="auto">
            <a:xfrm flipH="1">
              <a:off x="3092" y="4586"/>
              <a:ext cx="524" cy="923"/>
            </a:xfrm>
            <a:custGeom>
              <a:avLst/>
              <a:gdLst>
                <a:gd name="T0" fmla="*/ 524 w 524"/>
                <a:gd name="T1" fmla="*/ 923 h 923"/>
                <a:gd name="T2" fmla="*/ 247 w 524"/>
                <a:gd name="T3" fmla="*/ 638 h 923"/>
                <a:gd name="T4" fmla="*/ 74 w 524"/>
                <a:gd name="T5" fmla="*/ 323 h 923"/>
                <a:gd name="T6" fmla="*/ 0 w 524"/>
                <a:gd name="T7" fmla="*/ 0 h 923"/>
              </a:gdLst>
              <a:ahLst/>
              <a:cxnLst>
                <a:cxn ang="0">
                  <a:pos x="T0" y="T1"/>
                </a:cxn>
                <a:cxn ang="0">
                  <a:pos x="T2" y="T3"/>
                </a:cxn>
                <a:cxn ang="0">
                  <a:pos x="T4" y="T5"/>
                </a:cxn>
                <a:cxn ang="0">
                  <a:pos x="T6" y="T7"/>
                </a:cxn>
              </a:cxnLst>
              <a:rect l="0" t="0" r="r" b="b"/>
              <a:pathLst>
                <a:path w="524" h="923">
                  <a:moveTo>
                    <a:pt x="524" y="923"/>
                  </a:moveTo>
                  <a:cubicBezTo>
                    <a:pt x="478" y="875"/>
                    <a:pt x="322" y="738"/>
                    <a:pt x="247" y="638"/>
                  </a:cubicBezTo>
                  <a:cubicBezTo>
                    <a:pt x="172" y="538"/>
                    <a:pt x="115" y="429"/>
                    <a:pt x="74" y="323"/>
                  </a:cubicBezTo>
                  <a:cubicBezTo>
                    <a:pt x="33" y="217"/>
                    <a:pt x="15" y="67"/>
                    <a:pt x="0" y="0"/>
                  </a:cubicBezTo>
                </a:path>
              </a:pathLst>
            </a:custGeom>
            <a:ln>
              <a:solidFill>
                <a:schemeClr val="accent1">
                  <a:lumMod val="60000"/>
                  <a:lumOff val="40000"/>
                </a:schemeClr>
              </a:solidFill>
              <a:headEnd/>
              <a:tailEn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he-IL"/>
            </a:p>
          </p:txBody>
        </p:sp>
      </p:grpSp>
      <p:sp>
        <p:nvSpPr>
          <p:cNvPr id="23" name="AutoShape 1"/>
          <p:cNvSpPr>
            <a:spLocks noChangeArrowheads="1"/>
          </p:cNvSpPr>
          <p:nvPr/>
        </p:nvSpPr>
        <p:spPr bwMode="auto">
          <a:xfrm>
            <a:off x="5051082" y="3622982"/>
            <a:ext cx="1028700" cy="922338"/>
          </a:xfrm>
          <a:prstGeom prst="plus">
            <a:avLst>
              <a:gd name="adj" fmla="val 34722"/>
            </a:avLst>
          </a:prstGeom>
          <a:solidFill>
            <a:srgbClr val="92D05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2D050"/>
            </a:extrusionClr>
            <a:contourClr>
              <a:srgbClr val="FFFFFF"/>
            </a:contourClr>
          </a:sp3d>
        </p:spPr>
        <p:txBody>
          <a:bodyPr vert="horz" wrap="square" lIns="91440" tIns="45720" rIns="91440" bIns="45720" numCol="1" anchor="t" anchorCtr="0" compatLnSpc="1">
            <a:prstTxWarp prst="textNoShape">
              <a:avLst/>
            </a:prstTxWarp>
            <a:flatTx/>
          </a:bodyPr>
          <a:lstStyle/>
          <a:p>
            <a:endParaRPr lang="he-IL"/>
          </a:p>
        </p:txBody>
      </p:sp>
      <p:pic>
        <p:nvPicPr>
          <p:cNvPr id="56" name="תמונה 55">
            <a:extLst>
              <a:ext uri="{FF2B5EF4-FFF2-40B4-BE49-F238E27FC236}">
                <a16:creationId xmlns:a16="http://schemas.microsoft.com/office/drawing/2014/main" id="{5E71A295-C90A-4184-BE41-6584D3319A9C}"/>
              </a:ext>
            </a:extLst>
          </p:cNvPr>
          <p:cNvPicPr>
            <a:picLocks noChangeAspect="1"/>
          </p:cNvPicPr>
          <p:nvPr/>
        </p:nvPicPr>
        <p:blipFill>
          <a:blip r:embed="rId11">
            <a:duotone>
              <a:prstClr val="black"/>
              <a:schemeClr val="accent5">
                <a:tint val="45000"/>
                <a:satMod val="400000"/>
              </a:schemeClr>
            </a:duotone>
          </a:blip>
          <a:stretch>
            <a:fillRect/>
          </a:stretch>
        </p:blipFill>
        <p:spPr>
          <a:xfrm>
            <a:off x="7457590" y="1236113"/>
            <a:ext cx="1392186" cy="1766810"/>
          </a:xfrm>
          <a:prstGeom prst="rect">
            <a:avLst/>
          </a:prstGeom>
        </p:spPr>
      </p:pic>
      <p:pic>
        <p:nvPicPr>
          <p:cNvPr id="58" name="תמונה 57">
            <a:extLst>
              <a:ext uri="{FF2B5EF4-FFF2-40B4-BE49-F238E27FC236}">
                <a16:creationId xmlns:a16="http://schemas.microsoft.com/office/drawing/2014/main" id="{B316CF58-695C-4241-99CC-2201F04E6E1F}"/>
              </a:ext>
            </a:extLst>
          </p:cNvPr>
          <p:cNvPicPr>
            <a:picLocks noChangeAspect="1"/>
          </p:cNvPicPr>
          <p:nvPr/>
        </p:nvPicPr>
        <p:blipFill>
          <a:blip r:embed="rId12"/>
          <a:stretch>
            <a:fillRect/>
          </a:stretch>
        </p:blipFill>
        <p:spPr>
          <a:xfrm>
            <a:off x="5135148" y="5022875"/>
            <a:ext cx="1122399" cy="1021671"/>
          </a:xfrm>
          <a:prstGeom prst="rect">
            <a:avLst/>
          </a:prstGeom>
        </p:spPr>
      </p:pic>
      <p:sp>
        <p:nvSpPr>
          <p:cNvPr id="67"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0904954"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أ</a:t>
            </a:r>
            <a:endParaRPr lang="en-US" sz="3600" b="1" dirty="0">
              <a:solidFill>
                <a:srgbClr val="002060"/>
              </a:solidFill>
              <a:cs typeface="David" pitchFamily="2" charset="-79"/>
            </a:endParaRPr>
          </a:p>
        </p:txBody>
      </p:sp>
      <p:sp>
        <p:nvSpPr>
          <p:cNvPr id="68"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8794754"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ب</a:t>
            </a:r>
            <a:endParaRPr lang="en-US" sz="3600" b="1" dirty="0">
              <a:solidFill>
                <a:srgbClr val="002060"/>
              </a:solidFill>
              <a:cs typeface="David" pitchFamily="2" charset="-79"/>
            </a:endParaRPr>
          </a:p>
        </p:txBody>
      </p:sp>
      <p:sp>
        <p:nvSpPr>
          <p:cNvPr id="69"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6408034"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ج</a:t>
            </a:r>
            <a:endParaRPr lang="en-US" sz="3600" b="1" dirty="0">
              <a:solidFill>
                <a:srgbClr val="002060"/>
              </a:solidFill>
              <a:cs typeface="David" pitchFamily="2" charset="-79"/>
            </a:endParaRPr>
          </a:p>
        </p:txBody>
      </p:sp>
      <p:sp>
        <p:nvSpPr>
          <p:cNvPr id="70"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4016048"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د</a:t>
            </a:r>
            <a:endParaRPr lang="en-US" sz="3600" b="1" dirty="0">
              <a:solidFill>
                <a:srgbClr val="002060"/>
              </a:solidFill>
              <a:cs typeface="David" pitchFamily="2" charset="-79"/>
            </a:endParaRPr>
          </a:p>
        </p:txBody>
      </p:sp>
      <p:sp>
        <p:nvSpPr>
          <p:cNvPr id="71"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804431"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ه</a:t>
            </a:r>
            <a:endParaRPr lang="en-US" sz="3600" b="1" dirty="0">
              <a:solidFill>
                <a:srgbClr val="002060"/>
              </a:solidFill>
              <a:cs typeface="David" pitchFamily="2" charset="-79"/>
            </a:endParaRPr>
          </a:p>
        </p:txBody>
      </p:sp>
      <p:sp>
        <p:nvSpPr>
          <p:cNvPr id="73"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0904954"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و</a:t>
            </a:r>
            <a:endParaRPr lang="en-US" sz="3600" b="1" dirty="0">
              <a:solidFill>
                <a:srgbClr val="002060"/>
              </a:solidFill>
              <a:cs typeface="David" pitchFamily="2" charset="-79"/>
            </a:endParaRPr>
          </a:p>
        </p:txBody>
      </p:sp>
      <p:sp>
        <p:nvSpPr>
          <p:cNvPr id="76"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8775775"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ز</a:t>
            </a:r>
            <a:endParaRPr lang="en-US" sz="3600" b="1" dirty="0">
              <a:solidFill>
                <a:srgbClr val="002060"/>
              </a:solidFill>
              <a:cs typeface="David" pitchFamily="2" charset="-79"/>
            </a:endParaRPr>
          </a:p>
        </p:txBody>
      </p:sp>
      <p:sp>
        <p:nvSpPr>
          <p:cNvPr id="77"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6373353"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ح</a:t>
            </a:r>
            <a:endParaRPr lang="en-US" sz="3600" b="1" dirty="0">
              <a:solidFill>
                <a:srgbClr val="002060"/>
              </a:solidFill>
              <a:cs typeface="David" pitchFamily="2" charset="-79"/>
            </a:endParaRPr>
          </a:p>
        </p:txBody>
      </p:sp>
      <p:sp>
        <p:nvSpPr>
          <p:cNvPr id="78"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4077843"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ط</a:t>
            </a:r>
            <a:endParaRPr lang="en-US" sz="3600" b="1" dirty="0">
              <a:solidFill>
                <a:srgbClr val="002060"/>
              </a:solidFill>
              <a:cs typeface="David" pitchFamily="2" charset="-79"/>
            </a:endParaRPr>
          </a:p>
        </p:txBody>
      </p:sp>
      <p:sp>
        <p:nvSpPr>
          <p:cNvPr id="79"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848200"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ي</a:t>
            </a:r>
            <a:endParaRPr lang="en-US" sz="3600" b="1" dirty="0">
              <a:solidFill>
                <a:srgbClr val="002060"/>
              </a:solidFill>
              <a:cs typeface="David" pitchFamily="2" charset="-79"/>
            </a:endParaRPr>
          </a:p>
        </p:txBody>
      </p:sp>
      <p:sp>
        <p:nvSpPr>
          <p:cNvPr id="80"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848199" y="4750923"/>
            <a:ext cx="806533"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ط و</a:t>
            </a:r>
            <a:endParaRPr lang="en-US" sz="3600" b="1" dirty="0">
              <a:solidFill>
                <a:srgbClr val="002060"/>
              </a:solidFill>
              <a:cs typeface="David" pitchFamily="2" charset="-79"/>
            </a:endParaRPr>
          </a:p>
        </p:txBody>
      </p:sp>
      <p:sp>
        <p:nvSpPr>
          <p:cNvPr id="81"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4122524" y="4750923"/>
            <a:ext cx="794206"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ي د</a:t>
            </a:r>
            <a:endParaRPr lang="en-US" sz="3600" b="1" dirty="0">
              <a:solidFill>
                <a:srgbClr val="002060"/>
              </a:solidFill>
              <a:cs typeface="David" pitchFamily="2" charset="-79"/>
            </a:endParaRPr>
          </a:p>
        </p:txBody>
      </p:sp>
      <p:sp>
        <p:nvSpPr>
          <p:cNvPr id="82"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6283816" y="4750923"/>
            <a:ext cx="955356"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ي ج</a:t>
            </a:r>
            <a:endParaRPr lang="en-US" sz="3600" b="1" dirty="0">
              <a:solidFill>
                <a:srgbClr val="002060"/>
              </a:solidFill>
              <a:cs typeface="David" pitchFamily="2" charset="-79"/>
            </a:endParaRPr>
          </a:p>
        </p:txBody>
      </p:sp>
      <p:sp>
        <p:nvSpPr>
          <p:cNvPr id="83"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8572693" y="4745942"/>
            <a:ext cx="912307"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ي ب</a:t>
            </a:r>
            <a:endParaRPr lang="en-US" sz="3600" b="1" dirty="0">
              <a:solidFill>
                <a:srgbClr val="002060"/>
              </a:solidFill>
              <a:cs typeface="David" pitchFamily="2" charset="-79"/>
            </a:endParaRPr>
          </a:p>
        </p:txBody>
      </p:sp>
      <p:sp>
        <p:nvSpPr>
          <p:cNvPr id="84"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0818521" y="4750923"/>
            <a:ext cx="730724"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ي أ</a:t>
            </a:r>
            <a:endParaRPr lang="en-US" sz="3600" b="1" dirty="0">
              <a:solidFill>
                <a:srgbClr val="002060"/>
              </a:solidFill>
              <a:cs typeface="David" pitchFamily="2" charset="-79"/>
            </a:endParaRPr>
          </a:p>
        </p:txBody>
      </p:sp>
      <p:pic>
        <p:nvPicPr>
          <p:cNvPr id="72" name="E2C806F9">
            <a:hlinkClick r:id="" action="ppaction://media"/>
            <a:extLst>
              <a:ext uri="{FF2B5EF4-FFF2-40B4-BE49-F238E27FC236}">
                <a16:creationId xmlns:a16="http://schemas.microsoft.com/office/drawing/2014/main" id="{51DB6537-7C5B-479C-B0C2-9591E6142457}"/>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15554" y="47188"/>
            <a:ext cx="1587460" cy="5661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344032" y="365125"/>
            <a:ext cx="11009768" cy="645561"/>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ar-SA" sz="3600" b="1" dirty="0">
                <a:solidFill>
                  <a:srgbClr val="003399"/>
                </a:solidFill>
              </a:rPr>
              <a:t>الحل</a:t>
            </a:r>
            <a:endParaRPr sz="3600" b="1" dirty="0">
              <a:solidFill>
                <a:srgbClr val="003399"/>
              </a:solidFill>
            </a:endParaRPr>
          </a:p>
        </p:txBody>
      </p:sp>
      <p:pic>
        <p:nvPicPr>
          <p:cNvPr id="311" name="Google Shape;311;p13"/>
          <p:cNvPicPr preferRelativeResize="0"/>
          <p:nvPr/>
        </p:nvPicPr>
        <p:blipFill rotWithShape="1">
          <a:blip r:embed="rId3">
            <a:alphaModFix/>
          </a:blip>
          <a:srcRect/>
          <a:stretch/>
        </p:blipFill>
        <p:spPr>
          <a:xfrm>
            <a:off x="10833322" y="5810250"/>
            <a:ext cx="2082800" cy="2095500"/>
          </a:xfrm>
          <a:prstGeom prst="rect">
            <a:avLst/>
          </a:prstGeom>
          <a:noFill/>
          <a:ln>
            <a:noFill/>
          </a:ln>
        </p:spPr>
      </p:pic>
      <p:grpSp>
        <p:nvGrpSpPr>
          <p:cNvPr id="2" name="Group 2"/>
          <p:cNvGrpSpPr>
            <a:grpSpLocks/>
          </p:cNvGrpSpPr>
          <p:nvPr/>
        </p:nvGrpSpPr>
        <p:grpSpPr bwMode="auto">
          <a:xfrm>
            <a:off x="683953" y="1482294"/>
            <a:ext cx="1121640" cy="1469371"/>
            <a:chOff x="1728" y="1152"/>
            <a:chExt cx="1305" cy="1871"/>
          </a:xfrm>
        </p:grpSpPr>
        <p:sp>
          <p:nvSpPr>
            <p:cNvPr id="3" name="Freeform 3"/>
            <p:cNvSpPr>
              <a:spLocks/>
            </p:cNvSpPr>
            <p:nvPr/>
          </p:nvSpPr>
          <p:spPr bwMode="auto">
            <a:xfrm>
              <a:off x="1728" y="1313"/>
              <a:ext cx="1275" cy="1560"/>
            </a:xfrm>
            <a:custGeom>
              <a:avLst/>
              <a:gdLst>
                <a:gd name="T0" fmla="*/ 255 w 1275"/>
                <a:gd name="T1" fmla="*/ 0 h 1560"/>
                <a:gd name="T2" fmla="*/ 0 w 1275"/>
                <a:gd name="T3" fmla="*/ 772 h 1560"/>
                <a:gd name="T4" fmla="*/ 240 w 1275"/>
                <a:gd name="T5" fmla="*/ 1552 h 1560"/>
                <a:gd name="T6" fmla="*/ 1080 w 1275"/>
                <a:gd name="T7" fmla="*/ 1560 h 1560"/>
                <a:gd name="T8" fmla="*/ 1275 w 1275"/>
                <a:gd name="T9" fmla="*/ 787 h 1560"/>
                <a:gd name="T10" fmla="*/ 1080 w 1275"/>
                <a:gd name="T11" fmla="*/ 7 h 1560"/>
                <a:gd name="T12" fmla="*/ 255 w 1275"/>
                <a:gd name="T13" fmla="*/ 0 h 1560"/>
              </a:gdLst>
              <a:ahLst/>
              <a:cxnLst>
                <a:cxn ang="0">
                  <a:pos x="T0" y="T1"/>
                </a:cxn>
                <a:cxn ang="0">
                  <a:pos x="T2" y="T3"/>
                </a:cxn>
                <a:cxn ang="0">
                  <a:pos x="T4" y="T5"/>
                </a:cxn>
                <a:cxn ang="0">
                  <a:pos x="T6" y="T7"/>
                </a:cxn>
                <a:cxn ang="0">
                  <a:pos x="T8" y="T9"/>
                </a:cxn>
                <a:cxn ang="0">
                  <a:pos x="T10" y="T11"/>
                </a:cxn>
                <a:cxn ang="0">
                  <a:pos x="T12" y="T13"/>
                </a:cxn>
              </a:cxnLst>
              <a:rect l="0" t="0" r="r" b="b"/>
              <a:pathLst>
                <a:path w="1275" h="1560">
                  <a:moveTo>
                    <a:pt x="255" y="0"/>
                  </a:moveTo>
                  <a:lnTo>
                    <a:pt x="0" y="772"/>
                  </a:lnTo>
                  <a:lnTo>
                    <a:pt x="240" y="1552"/>
                  </a:lnTo>
                  <a:lnTo>
                    <a:pt x="1080" y="1560"/>
                  </a:lnTo>
                  <a:lnTo>
                    <a:pt x="1275" y="787"/>
                  </a:lnTo>
                  <a:lnTo>
                    <a:pt x="1080" y="7"/>
                  </a:lnTo>
                  <a:lnTo>
                    <a:pt x="255" y="0"/>
                  </a:lnTo>
                  <a:close/>
                </a:path>
              </a:pathLst>
            </a:custGeom>
            <a:solidFill>
              <a:srgbClr val="EAEAEA"/>
            </a:solidFill>
            <a:ln w="9525">
              <a:solidFill>
                <a:srgbClr val="80808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 name="Freeform 4"/>
            <p:cNvSpPr>
              <a:spLocks/>
            </p:cNvSpPr>
            <p:nvPr/>
          </p:nvSpPr>
          <p:spPr bwMode="auto">
            <a:xfrm>
              <a:off x="1738" y="2096"/>
              <a:ext cx="418" cy="927"/>
            </a:xfrm>
            <a:custGeom>
              <a:avLst/>
              <a:gdLst>
                <a:gd name="T0" fmla="*/ 418 w 418"/>
                <a:gd name="T1" fmla="*/ 927 h 927"/>
                <a:gd name="T2" fmla="*/ 315 w 418"/>
                <a:gd name="T3" fmla="*/ 189 h 927"/>
                <a:gd name="T4" fmla="*/ 0 w 418"/>
                <a:gd name="T5" fmla="*/ 0 h 927"/>
                <a:gd name="T6" fmla="*/ 238 w 418"/>
                <a:gd name="T7" fmla="*/ 799 h 927"/>
                <a:gd name="T8" fmla="*/ 418 w 418"/>
                <a:gd name="T9" fmla="*/ 927 h 927"/>
              </a:gdLst>
              <a:ahLst/>
              <a:cxnLst>
                <a:cxn ang="0">
                  <a:pos x="T0" y="T1"/>
                </a:cxn>
                <a:cxn ang="0">
                  <a:pos x="T2" y="T3"/>
                </a:cxn>
                <a:cxn ang="0">
                  <a:pos x="T4" y="T5"/>
                </a:cxn>
                <a:cxn ang="0">
                  <a:pos x="T6" y="T7"/>
                </a:cxn>
                <a:cxn ang="0">
                  <a:pos x="T8" y="T9"/>
                </a:cxn>
              </a:cxnLst>
              <a:rect l="0" t="0" r="r" b="b"/>
              <a:pathLst>
                <a:path w="418" h="927">
                  <a:moveTo>
                    <a:pt x="418" y="927"/>
                  </a:moveTo>
                  <a:lnTo>
                    <a:pt x="315" y="189"/>
                  </a:lnTo>
                  <a:lnTo>
                    <a:pt x="0" y="0"/>
                  </a:lnTo>
                  <a:lnTo>
                    <a:pt x="238" y="799"/>
                  </a:lnTo>
                  <a:lnTo>
                    <a:pt x="418" y="927"/>
                  </a:lnTo>
                  <a:close/>
                </a:path>
              </a:pathLst>
            </a:custGeom>
            <a:solidFill>
              <a:srgbClr val="C0C0C0"/>
            </a:solidFill>
            <a:ln w="9525">
              <a:solidFill>
                <a:srgbClr val="80808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 name="Freeform 5"/>
            <p:cNvSpPr>
              <a:spLocks/>
            </p:cNvSpPr>
            <p:nvPr/>
          </p:nvSpPr>
          <p:spPr bwMode="auto">
            <a:xfrm>
              <a:off x="1737" y="1308"/>
              <a:ext cx="420" cy="966"/>
            </a:xfrm>
            <a:custGeom>
              <a:avLst/>
              <a:gdLst>
                <a:gd name="T0" fmla="*/ 219 w 420"/>
                <a:gd name="T1" fmla="*/ 0 h 966"/>
                <a:gd name="T2" fmla="*/ 0 w 420"/>
                <a:gd name="T3" fmla="*/ 777 h 966"/>
                <a:gd name="T4" fmla="*/ 315 w 420"/>
                <a:gd name="T5" fmla="*/ 966 h 966"/>
                <a:gd name="T6" fmla="*/ 420 w 420"/>
                <a:gd name="T7" fmla="*/ 138 h 966"/>
                <a:gd name="T8" fmla="*/ 219 w 420"/>
                <a:gd name="T9" fmla="*/ 0 h 966"/>
              </a:gdLst>
              <a:ahLst/>
              <a:cxnLst>
                <a:cxn ang="0">
                  <a:pos x="T0" y="T1"/>
                </a:cxn>
                <a:cxn ang="0">
                  <a:pos x="T2" y="T3"/>
                </a:cxn>
                <a:cxn ang="0">
                  <a:pos x="T4" y="T5"/>
                </a:cxn>
                <a:cxn ang="0">
                  <a:pos x="T6" y="T7"/>
                </a:cxn>
                <a:cxn ang="0">
                  <a:pos x="T8" y="T9"/>
                </a:cxn>
              </a:cxnLst>
              <a:rect l="0" t="0" r="r" b="b"/>
              <a:pathLst>
                <a:path w="420" h="966">
                  <a:moveTo>
                    <a:pt x="219" y="0"/>
                  </a:moveTo>
                  <a:lnTo>
                    <a:pt x="0" y="777"/>
                  </a:lnTo>
                  <a:lnTo>
                    <a:pt x="315" y="966"/>
                  </a:lnTo>
                  <a:lnTo>
                    <a:pt x="420" y="138"/>
                  </a:lnTo>
                  <a:lnTo>
                    <a:pt x="219" y="0"/>
                  </a:lnTo>
                  <a:close/>
                </a:path>
              </a:pathLst>
            </a:custGeom>
            <a:solidFill>
              <a:srgbClr val="C0C0C0"/>
            </a:solidFill>
            <a:ln w="9525">
              <a:solidFill>
                <a:srgbClr val="80808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 name="AutoShape 6"/>
            <p:cNvSpPr>
              <a:spLocks noChangeArrowheads="1"/>
            </p:cNvSpPr>
            <p:nvPr/>
          </p:nvSpPr>
          <p:spPr bwMode="auto">
            <a:xfrm>
              <a:off x="1959" y="1152"/>
              <a:ext cx="864" cy="288"/>
            </a:xfrm>
            <a:prstGeom prst="hexagon">
              <a:avLst>
                <a:gd name="adj" fmla="val 75000"/>
                <a:gd name="vf" fmla="val 115470"/>
              </a:avLst>
            </a:prstGeom>
            <a:solidFill>
              <a:srgbClr val="808080"/>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7" name="Line 7"/>
            <p:cNvSpPr>
              <a:spLocks noChangeShapeType="1"/>
            </p:cNvSpPr>
            <p:nvPr/>
          </p:nvSpPr>
          <p:spPr bwMode="auto">
            <a:xfrm flipH="1">
              <a:off x="1737" y="1296"/>
              <a:ext cx="225" cy="77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8" name="Line 8"/>
            <p:cNvSpPr>
              <a:spLocks noChangeShapeType="1"/>
            </p:cNvSpPr>
            <p:nvPr/>
          </p:nvSpPr>
          <p:spPr bwMode="auto">
            <a:xfrm flipH="1">
              <a:off x="2055" y="1152"/>
              <a:ext cx="120" cy="711"/>
            </a:xfrm>
            <a:prstGeom prst="line">
              <a:avLst/>
            </a:prstGeom>
            <a:noFill/>
            <a:ln w="12700">
              <a:solidFill>
                <a:srgbClr val="4D4D4D"/>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9" name="Line 9"/>
            <p:cNvSpPr>
              <a:spLocks noChangeShapeType="1"/>
            </p:cNvSpPr>
            <p:nvPr/>
          </p:nvSpPr>
          <p:spPr bwMode="auto">
            <a:xfrm flipH="1">
              <a:off x="2061" y="1443"/>
              <a:ext cx="105" cy="86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0" name="Line 10"/>
            <p:cNvSpPr>
              <a:spLocks noChangeShapeType="1"/>
            </p:cNvSpPr>
            <p:nvPr/>
          </p:nvSpPr>
          <p:spPr bwMode="auto">
            <a:xfrm>
              <a:off x="2820" y="1296"/>
              <a:ext cx="213" cy="795"/>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1" name="Line 11"/>
            <p:cNvSpPr>
              <a:spLocks noChangeShapeType="1"/>
            </p:cNvSpPr>
            <p:nvPr/>
          </p:nvSpPr>
          <p:spPr bwMode="auto">
            <a:xfrm>
              <a:off x="2607" y="1440"/>
              <a:ext cx="102" cy="852"/>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2" name="Line 12"/>
            <p:cNvSpPr>
              <a:spLocks noChangeShapeType="1"/>
            </p:cNvSpPr>
            <p:nvPr/>
          </p:nvSpPr>
          <p:spPr bwMode="auto">
            <a:xfrm>
              <a:off x="2601" y="1152"/>
              <a:ext cx="111" cy="717"/>
            </a:xfrm>
            <a:prstGeom prst="line">
              <a:avLst/>
            </a:prstGeom>
            <a:noFill/>
            <a:ln w="12700">
              <a:solidFill>
                <a:srgbClr val="4D4D4D"/>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3" name="AutoShape 13"/>
            <p:cNvSpPr>
              <a:spLocks noChangeArrowheads="1"/>
            </p:cNvSpPr>
            <p:nvPr/>
          </p:nvSpPr>
          <p:spPr bwMode="auto">
            <a:xfrm flipV="1">
              <a:off x="1737" y="1866"/>
              <a:ext cx="1296" cy="432"/>
            </a:xfrm>
            <a:prstGeom prst="hexagon">
              <a:avLst>
                <a:gd name="adj" fmla="val 75000"/>
                <a:gd name="vf" fmla="val 115470"/>
              </a:avLst>
            </a:prstGeom>
            <a:noFill/>
            <a:ln w="12700">
              <a:solidFill>
                <a:srgbClr val="4D4D4D"/>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4" name="AutoShape 14"/>
            <p:cNvSpPr>
              <a:spLocks noChangeArrowheads="1"/>
            </p:cNvSpPr>
            <p:nvPr/>
          </p:nvSpPr>
          <p:spPr bwMode="auto">
            <a:xfrm flipV="1">
              <a:off x="1956" y="2724"/>
              <a:ext cx="864" cy="288"/>
            </a:xfrm>
            <a:prstGeom prst="hexagon">
              <a:avLst>
                <a:gd name="adj" fmla="val 75000"/>
                <a:gd name="vf" fmla="val 115470"/>
              </a:avLst>
            </a:prstGeom>
            <a:solidFill>
              <a:srgbClr val="B2B2B2"/>
            </a:solidFill>
            <a:ln w="9525">
              <a:solidFill>
                <a:srgbClr val="80808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15" name="Line 15"/>
            <p:cNvSpPr>
              <a:spLocks noChangeShapeType="1"/>
            </p:cNvSpPr>
            <p:nvPr/>
          </p:nvSpPr>
          <p:spPr bwMode="auto">
            <a:xfrm flipH="1" flipV="1">
              <a:off x="1734" y="2097"/>
              <a:ext cx="225" cy="77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6" name="Line 16"/>
            <p:cNvSpPr>
              <a:spLocks noChangeShapeType="1"/>
            </p:cNvSpPr>
            <p:nvPr/>
          </p:nvSpPr>
          <p:spPr bwMode="auto">
            <a:xfrm flipH="1" flipV="1">
              <a:off x="2052" y="2301"/>
              <a:ext cx="120" cy="711"/>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7" name="Line 17"/>
            <p:cNvSpPr>
              <a:spLocks noChangeShapeType="1"/>
            </p:cNvSpPr>
            <p:nvPr/>
          </p:nvSpPr>
          <p:spPr bwMode="auto">
            <a:xfrm flipH="1" flipV="1">
              <a:off x="2058" y="1860"/>
              <a:ext cx="105" cy="861"/>
            </a:xfrm>
            <a:prstGeom prst="line">
              <a:avLst/>
            </a:prstGeom>
            <a:noFill/>
            <a:ln w="12700">
              <a:solidFill>
                <a:srgbClr val="4D4D4D"/>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18" name="Line 18"/>
            <p:cNvSpPr>
              <a:spLocks noChangeShapeType="1"/>
            </p:cNvSpPr>
            <p:nvPr/>
          </p:nvSpPr>
          <p:spPr bwMode="auto">
            <a:xfrm flipV="1">
              <a:off x="2817" y="2073"/>
              <a:ext cx="213" cy="795"/>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0" name="Line 19"/>
            <p:cNvSpPr>
              <a:spLocks noChangeShapeType="1"/>
            </p:cNvSpPr>
            <p:nvPr/>
          </p:nvSpPr>
          <p:spPr bwMode="auto">
            <a:xfrm flipV="1">
              <a:off x="2604" y="1872"/>
              <a:ext cx="102" cy="852"/>
            </a:xfrm>
            <a:prstGeom prst="line">
              <a:avLst/>
            </a:prstGeom>
            <a:noFill/>
            <a:ln w="12700">
              <a:solidFill>
                <a:srgbClr val="4D4D4D"/>
              </a:solidFill>
              <a:prstDash val="sysDot"/>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1" name="Line 20"/>
            <p:cNvSpPr>
              <a:spLocks noChangeShapeType="1"/>
            </p:cNvSpPr>
            <p:nvPr/>
          </p:nvSpPr>
          <p:spPr bwMode="auto">
            <a:xfrm flipV="1">
              <a:off x="2601" y="2301"/>
              <a:ext cx="111" cy="717"/>
            </a:xfrm>
            <a:prstGeom prst="line">
              <a:avLst/>
            </a:prstGeom>
            <a:noFill/>
            <a:ln w="9525">
              <a:solidFill>
                <a:srgbClr val="80808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he-IL"/>
            </a:p>
          </p:txBody>
        </p:sp>
        <p:sp>
          <p:nvSpPr>
            <p:cNvPr id="22" name="Freeform 21"/>
            <p:cNvSpPr>
              <a:spLocks/>
            </p:cNvSpPr>
            <p:nvPr/>
          </p:nvSpPr>
          <p:spPr bwMode="auto">
            <a:xfrm>
              <a:off x="1736" y="2085"/>
              <a:ext cx="1297" cy="218"/>
            </a:xfrm>
            <a:custGeom>
              <a:avLst/>
              <a:gdLst>
                <a:gd name="T0" fmla="*/ 0 w 1297"/>
                <a:gd name="T1" fmla="*/ 0 h 218"/>
                <a:gd name="T2" fmla="*/ 345 w 1297"/>
                <a:gd name="T3" fmla="*/ 218 h 218"/>
                <a:gd name="T4" fmla="*/ 975 w 1297"/>
                <a:gd name="T5" fmla="*/ 210 h 218"/>
                <a:gd name="T6" fmla="*/ 1297 w 1297"/>
                <a:gd name="T7" fmla="*/ 15 h 218"/>
              </a:gdLst>
              <a:ahLst/>
              <a:cxnLst>
                <a:cxn ang="0">
                  <a:pos x="T0" y="T1"/>
                </a:cxn>
                <a:cxn ang="0">
                  <a:pos x="T2" y="T3"/>
                </a:cxn>
                <a:cxn ang="0">
                  <a:pos x="T4" y="T5"/>
                </a:cxn>
                <a:cxn ang="0">
                  <a:pos x="T6" y="T7"/>
                </a:cxn>
              </a:cxnLst>
              <a:rect l="0" t="0" r="r" b="b"/>
              <a:pathLst>
                <a:path w="1297" h="218">
                  <a:moveTo>
                    <a:pt x="0" y="0"/>
                  </a:moveTo>
                  <a:lnTo>
                    <a:pt x="345" y="218"/>
                  </a:lnTo>
                  <a:lnTo>
                    <a:pt x="975" y="210"/>
                  </a:lnTo>
                  <a:lnTo>
                    <a:pt x="1297" y="15"/>
                  </a:lnTo>
                </a:path>
              </a:pathLst>
            </a:custGeom>
            <a:noFill/>
            <a:ln w="9525">
              <a:solidFill>
                <a:srgbClr val="80808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27" name="Freeform 2"/>
          <p:cNvSpPr>
            <a:spLocks/>
          </p:cNvSpPr>
          <p:nvPr/>
        </p:nvSpPr>
        <p:spPr bwMode="auto">
          <a:xfrm>
            <a:off x="5294830" y="1957438"/>
            <a:ext cx="1078523" cy="994227"/>
          </a:xfrm>
          <a:custGeom>
            <a:avLst/>
            <a:gdLst>
              <a:gd name="T0" fmla="*/ 0 w 915"/>
              <a:gd name="T1" fmla="*/ 384 h 1296"/>
              <a:gd name="T2" fmla="*/ 96 w 915"/>
              <a:gd name="T3" fmla="*/ 1296 h 1296"/>
              <a:gd name="T4" fmla="*/ 726 w 915"/>
              <a:gd name="T5" fmla="*/ 1111 h 1296"/>
              <a:gd name="T6" fmla="*/ 915 w 915"/>
              <a:gd name="T7" fmla="*/ 0 h 1296"/>
              <a:gd name="T8" fmla="*/ 474 w 915"/>
              <a:gd name="T9" fmla="*/ 648 h 1296"/>
              <a:gd name="T10" fmla="*/ 0 w 915"/>
              <a:gd name="T11" fmla="*/ 384 h 1296"/>
            </a:gdLst>
            <a:ahLst/>
            <a:cxnLst>
              <a:cxn ang="0">
                <a:pos x="T0" y="T1"/>
              </a:cxn>
              <a:cxn ang="0">
                <a:pos x="T2" y="T3"/>
              </a:cxn>
              <a:cxn ang="0">
                <a:pos x="T4" y="T5"/>
              </a:cxn>
              <a:cxn ang="0">
                <a:pos x="T6" y="T7"/>
              </a:cxn>
              <a:cxn ang="0">
                <a:pos x="T8" y="T9"/>
              </a:cxn>
              <a:cxn ang="0">
                <a:pos x="T10" y="T11"/>
              </a:cxn>
            </a:cxnLst>
            <a:rect l="0" t="0" r="r" b="b"/>
            <a:pathLst>
              <a:path w="915" h="1296">
                <a:moveTo>
                  <a:pt x="0" y="384"/>
                </a:moveTo>
                <a:lnTo>
                  <a:pt x="96" y="1296"/>
                </a:lnTo>
                <a:lnTo>
                  <a:pt x="726" y="1111"/>
                </a:lnTo>
                <a:lnTo>
                  <a:pt x="915" y="0"/>
                </a:lnTo>
                <a:lnTo>
                  <a:pt x="474" y="648"/>
                </a:lnTo>
                <a:lnTo>
                  <a:pt x="0" y="384"/>
                </a:lnTo>
                <a:close/>
              </a:path>
            </a:pathLst>
          </a:custGeom>
          <a:solidFill>
            <a:schemeClr val="accent1">
              <a:lumMod val="40000"/>
              <a:lumOff val="60000"/>
            </a:schemeClr>
          </a:solidFill>
          <a:ln w="9525">
            <a:round/>
            <a:headEnd/>
            <a:tailEnd/>
          </a:ln>
          <a:scene3d>
            <a:camera prst="legacyObliqueTopRight">
              <a:rot lat="0" lon="19799999" rev="0"/>
            </a:camera>
            <a:lightRig rig="legacyFlat2" dir="t"/>
          </a:scene3d>
          <a:sp3d extrusionH="1243000" prstMaterial="legacyMatte">
            <a:bevelT w="13500" h="13500" prst="angle"/>
            <a:bevelB w="13500" h="13500" prst="angle"/>
            <a:extrusionClr>
              <a:srgbClr val="808080"/>
            </a:extrusionClr>
            <a:contourClr>
              <a:srgbClr val="FFFFFF"/>
            </a:contourClr>
          </a:sp3d>
        </p:spPr>
        <p:txBody>
          <a:bodyPr vert="horz" wrap="square" lIns="91440" tIns="45720" rIns="91440" bIns="45720" numCol="1" anchor="t" anchorCtr="0" compatLnSpc="1">
            <a:prstTxWarp prst="textNoShape">
              <a:avLst/>
            </a:prstTxWarp>
            <a:flatTx/>
          </a:bodyPr>
          <a:lstStyle/>
          <a:p>
            <a:endParaRPr lang="he-IL"/>
          </a:p>
        </p:txBody>
      </p:sp>
      <p:sp>
        <p:nvSpPr>
          <p:cNvPr id="29" name="מלבן 28">
            <a:extLst>
              <a:ext uri="{FF2B5EF4-FFF2-40B4-BE49-F238E27FC236}">
                <a16:creationId xmlns:a16="http://schemas.microsoft.com/office/drawing/2014/main" id="{20E75220-2EE8-4003-B953-ED0E2C0D2E6E}"/>
              </a:ext>
            </a:extLst>
          </p:cNvPr>
          <p:cNvSpPr/>
          <p:nvPr/>
        </p:nvSpPr>
        <p:spPr>
          <a:xfrm>
            <a:off x="6805152" y="455655"/>
            <a:ext cx="1032419"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2800" b="1" dirty="0">
                <a:solidFill>
                  <a:srgbClr val="002060"/>
                </a:solidFill>
              </a:rPr>
              <a:t>مخروط</a:t>
            </a:r>
            <a:endParaRPr lang="he-IL" sz="2800" b="1" dirty="0">
              <a:solidFill>
                <a:srgbClr val="002060"/>
              </a:solidFill>
              <a:latin typeface="Varela Round" panose="00000500000000000000" pitchFamily="2" charset="-79"/>
              <a:cs typeface="Varela Round" panose="00000500000000000000" pitchFamily="2" charset="-79"/>
            </a:endParaRPr>
          </a:p>
        </p:txBody>
      </p:sp>
      <p:sp>
        <p:nvSpPr>
          <p:cNvPr id="30" name="מלבן 29">
            <a:extLst>
              <a:ext uri="{FF2B5EF4-FFF2-40B4-BE49-F238E27FC236}">
                <a16:creationId xmlns:a16="http://schemas.microsoft.com/office/drawing/2014/main" id="{20E75220-2EE8-4003-B953-ED0E2C0D2E6E}"/>
              </a:ext>
            </a:extLst>
          </p:cNvPr>
          <p:cNvSpPr/>
          <p:nvPr/>
        </p:nvSpPr>
        <p:spPr>
          <a:xfrm>
            <a:off x="2917414" y="455655"/>
            <a:ext cx="1138599"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2800" b="1" dirty="0">
                <a:solidFill>
                  <a:srgbClr val="002060"/>
                </a:solidFill>
              </a:rPr>
              <a:t>منشور</a:t>
            </a:r>
            <a:endParaRPr lang="he-IL" sz="2800" b="1" dirty="0">
              <a:solidFill>
                <a:srgbClr val="002060"/>
              </a:solidFill>
            </a:endParaRPr>
          </a:p>
        </p:txBody>
      </p:sp>
      <p:sp>
        <p:nvSpPr>
          <p:cNvPr id="31" name="מלבן 30">
            <a:extLst>
              <a:ext uri="{FF2B5EF4-FFF2-40B4-BE49-F238E27FC236}">
                <a16:creationId xmlns:a16="http://schemas.microsoft.com/office/drawing/2014/main" id="{20E75220-2EE8-4003-B953-ED0E2C0D2E6E}"/>
              </a:ext>
            </a:extLst>
          </p:cNvPr>
          <p:cNvSpPr/>
          <p:nvPr/>
        </p:nvSpPr>
        <p:spPr>
          <a:xfrm>
            <a:off x="4233944" y="455655"/>
            <a:ext cx="1138599"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2800" b="1" dirty="0">
                <a:solidFill>
                  <a:srgbClr val="002060"/>
                </a:solidFill>
              </a:rPr>
              <a:t>هرم</a:t>
            </a:r>
            <a:endParaRPr lang="he-IL" sz="2800" b="1" dirty="0">
              <a:solidFill>
                <a:srgbClr val="002060"/>
              </a:solidFill>
            </a:endParaRPr>
          </a:p>
        </p:txBody>
      </p:sp>
      <p:sp>
        <p:nvSpPr>
          <p:cNvPr id="32" name="מלבן 31">
            <a:extLst>
              <a:ext uri="{FF2B5EF4-FFF2-40B4-BE49-F238E27FC236}">
                <a16:creationId xmlns:a16="http://schemas.microsoft.com/office/drawing/2014/main" id="{20E75220-2EE8-4003-B953-ED0E2C0D2E6E}"/>
              </a:ext>
            </a:extLst>
          </p:cNvPr>
          <p:cNvSpPr/>
          <p:nvPr/>
        </p:nvSpPr>
        <p:spPr>
          <a:xfrm>
            <a:off x="841961" y="455655"/>
            <a:ext cx="1530654"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he-IL" sz="3000" b="1" dirty="0">
                <a:solidFill>
                  <a:srgbClr val="002060"/>
                </a:solidFill>
              </a:rPr>
              <a:t>"</a:t>
            </a:r>
            <a:r>
              <a:rPr lang="ar-SA" sz="2800" b="1" dirty="0">
                <a:solidFill>
                  <a:srgbClr val="002060"/>
                </a:solidFill>
              </a:rPr>
              <a:t>اخر</a:t>
            </a:r>
            <a:r>
              <a:rPr lang="he-IL" sz="3000" b="1" dirty="0">
                <a:solidFill>
                  <a:srgbClr val="002060"/>
                </a:solidFill>
              </a:rPr>
              <a:t>"</a:t>
            </a:r>
            <a:endParaRPr lang="he-IL" sz="3000" b="1" dirty="0">
              <a:solidFill>
                <a:srgbClr val="002060"/>
              </a:solidFill>
              <a:latin typeface="Varela Round" panose="00000500000000000000" pitchFamily="2" charset="-79"/>
              <a:cs typeface="Varela Round" panose="00000500000000000000" pitchFamily="2" charset="-79"/>
            </a:endParaRPr>
          </a:p>
        </p:txBody>
      </p:sp>
      <p:sp>
        <p:nvSpPr>
          <p:cNvPr id="34" name="AutoShape 14"/>
          <p:cNvSpPr>
            <a:spLocks noChangeArrowheads="1"/>
          </p:cNvSpPr>
          <p:nvPr/>
        </p:nvSpPr>
        <p:spPr bwMode="auto">
          <a:xfrm>
            <a:off x="7805931" y="3245160"/>
            <a:ext cx="766762" cy="1352924"/>
          </a:xfrm>
          <a:prstGeom prst="can">
            <a:avLst>
              <a:gd name="adj" fmla="val 44444"/>
            </a:avLst>
          </a:prstGeom>
          <a:solidFill>
            <a:srgbClr val="CC99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35" name="AutoShape 2">
            <a:extLst>
              <a:ext uri="{FF2B5EF4-FFF2-40B4-BE49-F238E27FC236}">
                <a16:creationId xmlns:a16="http://schemas.microsoft.com/office/drawing/2014/main" id="{0698A35C-0ED8-4D8C-935D-A17CAAA959AE}"/>
              </a:ext>
            </a:extLst>
          </p:cNvPr>
          <p:cNvSpPr>
            <a:spLocks noChangeArrowheads="1"/>
          </p:cNvSpPr>
          <p:nvPr/>
        </p:nvSpPr>
        <p:spPr bwMode="auto">
          <a:xfrm rot="3397118">
            <a:off x="9801962" y="5284854"/>
            <a:ext cx="1295620" cy="673991"/>
          </a:xfrm>
          <a:prstGeom prst="can">
            <a:avLst>
              <a:gd name="adj" fmla="val 50000"/>
            </a:avLst>
          </a:prstGeom>
          <a:solidFill>
            <a:srgbClr val="B6DF89"/>
          </a:solidFill>
          <a:ln w="9525">
            <a:solidFill>
              <a:srgbClr val="5F5F5F"/>
            </a:solidFill>
            <a:round/>
            <a:headEnd/>
            <a:tailEnd/>
          </a:ln>
        </p:spPr>
        <p:txBody>
          <a:bodyPr vert="horz" wrap="square" lIns="91440" tIns="45720" rIns="91440" bIns="45720" numCol="1" anchor="t" anchorCtr="0" compatLnSpc="1">
            <a:prstTxWarp prst="textNoShape">
              <a:avLst/>
            </a:prstTxWarp>
          </a:bodyPr>
          <a:lstStyle/>
          <a:p>
            <a:endParaRPr lang="he-IL"/>
          </a:p>
        </p:txBody>
      </p:sp>
      <p:pic>
        <p:nvPicPr>
          <p:cNvPr id="39" name="Picture 4" descr="תוצאת תמונה עבור ‪cone‬‏">
            <a:extLst>
              <a:ext uri="{FF2B5EF4-FFF2-40B4-BE49-F238E27FC236}">
                <a16:creationId xmlns:a16="http://schemas.microsoft.com/office/drawing/2014/main" id="{93528BDC-A366-4455-A2A2-FE98573F1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1045" y="1369217"/>
            <a:ext cx="1063954" cy="1467863"/>
          </a:xfrm>
          <a:prstGeom prst="rect">
            <a:avLst/>
          </a:prstGeom>
          <a:noFill/>
          <a:extLst>
            <a:ext uri="{909E8E84-426E-40DD-AFC4-6F175D3DCCD1}">
              <a14:hiddenFill xmlns:a14="http://schemas.microsoft.com/office/drawing/2010/main">
                <a:solidFill>
                  <a:srgbClr val="FFFFFF"/>
                </a:solidFill>
              </a14:hiddenFill>
            </a:ext>
          </a:extLst>
        </p:spPr>
      </p:pic>
      <p:pic>
        <p:nvPicPr>
          <p:cNvPr id="41" name="תמונה 40">
            <a:extLst>
              <a:ext uri="{FF2B5EF4-FFF2-40B4-BE49-F238E27FC236}">
                <a16:creationId xmlns:a16="http://schemas.microsoft.com/office/drawing/2014/main" id="{A7BF386A-19B8-4F10-9F68-CF346E83EAF9}"/>
              </a:ext>
            </a:extLst>
          </p:cNvPr>
          <p:cNvPicPr>
            <a:picLocks noChangeAspect="1"/>
          </p:cNvPicPr>
          <p:nvPr/>
        </p:nvPicPr>
        <p:blipFill>
          <a:blip r:embed="rId5">
            <a:duotone>
              <a:prstClr val="black"/>
              <a:srgbClr val="800080">
                <a:tint val="45000"/>
                <a:satMod val="400000"/>
              </a:srgbClr>
            </a:duotone>
            <a:extLst>
              <a:ext uri="{28A0092B-C50C-407E-A947-70E740481C1C}">
                <a14:useLocalDpi xmlns:a14="http://schemas.microsoft.com/office/drawing/2010/main" val="0"/>
              </a:ext>
            </a:extLst>
          </a:blip>
          <a:stretch>
            <a:fillRect/>
          </a:stretch>
        </p:blipFill>
        <p:spPr>
          <a:xfrm rot="4376503">
            <a:off x="2953373" y="4924622"/>
            <a:ext cx="1115896" cy="1087405"/>
          </a:xfrm>
          <a:prstGeom prst="rect">
            <a:avLst/>
          </a:prstGeom>
        </p:spPr>
      </p:pic>
      <p:pic>
        <p:nvPicPr>
          <p:cNvPr id="43" name="תמונה 1">
            <a:extLst>
              <a:ext uri="{FF2B5EF4-FFF2-40B4-BE49-F238E27FC236}">
                <a16:creationId xmlns:a16="http://schemas.microsoft.com/office/drawing/2014/main" id="{199F6F99-1B28-459C-BAC9-16E9239C5F33}"/>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74125">
            <a:off x="3007995" y="3046912"/>
            <a:ext cx="793901" cy="1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תמונה 44">
            <a:extLst>
              <a:ext uri="{FF2B5EF4-FFF2-40B4-BE49-F238E27FC236}">
                <a16:creationId xmlns:a16="http://schemas.microsoft.com/office/drawing/2014/main" id="{FA367045-C133-4E54-B369-E4FCCAD5CBA1}"/>
              </a:ext>
            </a:extLst>
          </p:cNvPr>
          <p:cNvPicPr>
            <a:picLocks noChangeAspect="1"/>
          </p:cNvPicPr>
          <p:nvPr/>
        </p:nvPicPr>
        <p:blipFill>
          <a:blip r:embed="rId7"/>
          <a:stretch>
            <a:fillRect/>
          </a:stretch>
        </p:blipFill>
        <p:spPr>
          <a:xfrm rot="3342132">
            <a:off x="771009" y="3280153"/>
            <a:ext cx="823148" cy="1259988"/>
          </a:xfrm>
          <a:prstGeom prst="rect">
            <a:avLst/>
          </a:prstGeom>
        </p:spPr>
      </p:pic>
      <p:grpSp>
        <p:nvGrpSpPr>
          <p:cNvPr id="47" name="Group 5"/>
          <p:cNvGrpSpPr>
            <a:grpSpLocks/>
          </p:cNvGrpSpPr>
          <p:nvPr/>
        </p:nvGrpSpPr>
        <p:grpSpPr bwMode="auto">
          <a:xfrm rot="14493883">
            <a:off x="2760326" y="1598873"/>
            <a:ext cx="1165444" cy="1352792"/>
            <a:chOff x="4824" y="13880"/>
            <a:chExt cx="1170" cy="1470"/>
          </a:xfrm>
        </p:grpSpPr>
        <p:sp>
          <p:nvSpPr>
            <p:cNvPr id="48" name="AutoShape 6"/>
            <p:cNvSpPr>
              <a:spLocks noChangeArrowheads="1"/>
            </p:cNvSpPr>
            <p:nvPr/>
          </p:nvSpPr>
          <p:spPr bwMode="auto">
            <a:xfrm>
              <a:off x="4824" y="14984"/>
              <a:ext cx="1170" cy="360"/>
            </a:xfrm>
            <a:prstGeom prst="hexagon">
              <a:avLst>
                <a:gd name="adj" fmla="val 75833"/>
                <a:gd name="vf" fmla="val 115470"/>
              </a:avLst>
            </a:prstGeom>
            <a:solidFill>
              <a:srgbClr val="D60093"/>
            </a:solidFill>
            <a:ln w="127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49" name="Freeform 7"/>
            <p:cNvSpPr>
              <a:spLocks/>
            </p:cNvSpPr>
            <p:nvPr/>
          </p:nvSpPr>
          <p:spPr bwMode="auto">
            <a:xfrm>
              <a:off x="4824" y="13880"/>
              <a:ext cx="1170" cy="1470"/>
            </a:xfrm>
            <a:custGeom>
              <a:avLst/>
              <a:gdLst>
                <a:gd name="T0" fmla="*/ 686 w 1170"/>
                <a:gd name="T1" fmla="*/ 0 h 1470"/>
                <a:gd name="T2" fmla="*/ 0 w 1170"/>
                <a:gd name="T3" fmla="*/ 1284 h 1470"/>
                <a:gd name="T4" fmla="*/ 276 w 1170"/>
                <a:gd name="T5" fmla="*/ 1460 h 1470"/>
                <a:gd name="T6" fmla="*/ 876 w 1170"/>
                <a:gd name="T7" fmla="*/ 1470 h 1470"/>
                <a:gd name="T8" fmla="*/ 1170 w 1170"/>
                <a:gd name="T9" fmla="*/ 1284 h 1470"/>
              </a:gdLst>
              <a:ahLst/>
              <a:cxnLst>
                <a:cxn ang="0">
                  <a:pos x="T0" y="T1"/>
                </a:cxn>
                <a:cxn ang="0">
                  <a:pos x="T2" y="T3"/>
                </a:cxn>
                <a:cxn ang="0">
                  <a:pos x="T4" y="T5"/>
                </a:cxn>
                <a:cxn ang="0">
                  <a:pos x="T6" y="T7"/>
                </a:cxn>
                <a:cxn ang="0">
                  <a:pos x="T8" y="T9"/>
                </a:cxn>
              </a:cxnLst>
              <a:rect l="0" t="0" r="r" b="b"/>
              <a:pathLst>
                <a:path w="1170" h="1470">
                  <a:moveTo>
                    <a:pt x="686" y="0"/>
                  </a:moveTo>
                  <a:lnTo>
                    <a:pt x="0" y="1284"/>
                  </a:lnTo>
                  <a:lnTo>
                    <a:pt x="276" y="1460"/>
                  </a:lnTo>
                  <a:lnTo>
                    <a:pt x="876" y="1470"/>
                  </a:lnTo>
                  <a:lnTo>
                    <a:pt x="1170" y="1284"/>
                  </a:lnTo>
                </a:path>
              </a:pathLst>
            </a:custGeom>
            <a:solidFill>
              <a:srgbClr val="CC99FF">
                <a:alpha val="50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50" name="Freeform 8"/>
            <p:cNvSpPr>
              <a:spLocks/>
            </p:cNvSpPr>
            <p:nvPr/>
          </p:nvSpPr>
          <p:spPr bwMode="auto">
            <a:xfrm>
              <a:off x="4824" y="13880"/>
              <a:ext cx="676" cy="1284"/>
            </a:xfrm>
            <a:custGeom>
              <a:avLst/>
              <a:gdLst>
                <a:gd name="T0" fmla="*/ 676 w 676"/>
                <a:gd name="T1" fmla="*/ 0 h 1284"/>
                <a:gd name="T2" fmla="*/ 0 w 676"/>
                <a:gd name="T3" fmla="*/ 1284 h 1284"/>
              </a:gdLst>
              <a:ahLst/>
              <a:cxnLst>
                <a:cxn ang="0">
                  <a:pos x="T0" y="T1"/>
                </a:cxn>
                <a:cxn ang="0">
                  <a:pos x="T2" y="T3"/>
                </a:cxn>
              </a:cxnLst>
              <a:rect l="0" t="0" r="r" b="b"/>
              <a:pathLst>
                <a:path w="676" h="1284">
                  <a:moveTo>
                    <a:pt x="676" y="0"/>
                  </a:moveTo>
                  <a:lnTo>
                    <a:pt x="0" y="1284"/>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1" name="Freeform 9"/>
            <p:cNvSpPr>
              <a:spLocks/>
            </p:cNvSpPr>
            <p:nvPr/>
          </p:nvSpPr>
          <p:spPr bwMode="auto">
            <a:xfrm>
              <a:off x="5110" y="13890"/>
              <a:ext cx="390" cy="1440"/>
            </a:xfrm>
            <a:custGeom>
              <a:avLst/>
              <a:gdLst>
                <a:gd name="T0" fmla="*/ 390 w 390"/>
                <a:gd name="T1" fmla="*/ 0 h 1440"/>
                <a:gd name="T2" fmla="*/ 0 w 390"/>
                <a:gd name="T3" fmla="*/ 1440 h 1440"/>
              </a:gdLst>
              <a:ahLst/>
              <a:cxnLst>
                <a:cxn ang="0">
                  <a:pos x="T0" y="T1"/>
                </a:cxn>
                <a:cxn ang="0">
                  <a:pos x="T2" y="T3"/>
                </a:cxn>
              </a:cxnLst>
              <a:rect l="0" t="0" r="r" b="b"/>
              <a:pathLst>
                <a:path w="390" h="1440">
                  <a:moveTo>
                    <a:pt x="390" y="0"/>
                  </a:moveTo>
                  <a:lnTo>
                    <a:pt x="0" y="1440"/>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2" name="Freeform 10"/>
            <p:cNvSpPr>
              <a:spLocks/>
            </p:cNvSpPr>
            <p:nvPr/>
          </p:nvSpPr>
          <p:spPr bwMode="auto">
            <a:xfrm>
              <a:off x="5490" y="13880"/>
              <a:ext cx="234" cy="1464"/>
            </a:xfrm>
            <a:custGeom>
              <a:avLst/>
              <a:gdLst>
                <a:gd name="T0" fmla="*/ 0 w 234"/>
                <a:gd name="T1" fmla="*/ 0 h 1464"/>
                <a:gd name="T2" fmla="*/ 234 w 234"/>
                <a:gd name="T3" fmla="*/ 1464 h 1464"/>
              </a:gdLst>
              <a:ahLst/>
              <a:cxnLst>
                <a:cxn ang="0">
                  <a:pos x="T0" y="T1"/>
                </a:cxn>
                <a:cxn ang="0">
                  <a:pos x="T2" y="T3"/>
                </a:cxn>
              </a:cxnLst>
              <a:rect l="0" t="0" r="r" b="b"/>
              <a:pathLst>
                <a:path w="234" h="1464">
                  <a:moveTo>
                    <a:pt x="0" y="0"/>
                  </a:moveTo>
                  <a:lnTo>
                    <a:pt x="234" y="1464"/>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3" name="Freeform 11"/>
            <p:cNvSpPr>
              <a:spLocks/>
            </p:cNvSpPr>
            <p:nvPr/>
          </p:nvSpPr>
          <p:spPr bwMode="auto">
            <a:xfrm>
              <a:off x="5505" y="13905"/>
              <a:ext cx="465" cy="1245"/>
            </a:xfrm>
            <a:custGeom>
              <a:avLst/>
              <a:gdLst>
                <a:gd name="T0" fmla="*/ 0 w 465"/>
                <a:gd name="T1" fmla="*/ 0 h 1245"/>
                <a:gd name="T2" fmla="*/ 465 w 465"/>
                <a:gd name="T3" fmla="*/ 1245 h 1245"/>
              </a:gdLst>
              <a:ahLst/>
              <a:cxnLst>
                <a:cxn ang="0">
                  <a:pos x="T0" y="T1"/>
                </a:cxn>
                <a:cxn ang="0">
                  <a:pos x="T2" y="T3"/>
                </a:cxn>
              </a:cxnLst>
              <a:rect l="0" t="0" r="r" b="b"/>
              <a:pathLst>
                <a:path w="465" h="1245">
                  <a:moveTo>
                    <a:pt x="0" y="0"/>
                  </a:moveTo>
                  <a:lnTo>
                    <a:pt x="465" y="1245"/>
                  </a:lnTo>
                </a:path>
              </a:pathLst>
            </a:custGeom>
            <a:noFill/>
            <a:ln w="9525">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4" name="Freeform 12"/>
            <p:cNvSpPr>
              <a:spLocks/>
            </p:cNvSpPr>
            <p:nvPr/>
          </p:nvSpPr>
          <p:spPr bwMode="auto">
            <a:xfrm>
              <a:off x="5080" y="13890"/>
              <a:ext cx="400" cy="1120"/>
            </a:xfrm>
            <a:custGeom>
              <a:avLst/>
              <a:gdLst>
                <a:gd name="T0" fmla="*/ 400 w 400"/>
                <a:gd name="T1" fmla="*/ 0 h 1120"/>
                <a:gd name="T2" fmla="*/ 0 w 400"/>
                <a:gd name="T3" fmla="*/ 1120 h 1120"/>
              </a:gdLst>
              <a:ahLst/>
              <a:cxnLst>
                <a:cxn ang="0">
                  <a:pos x="T0" y="T1"/>
                </a:cxn>
                <a:cxn ang="0">
                  <a:pos x="T2" y="T3"/>
                </a:cxn>
              </a:cxnLst>
              <a:rect l="0" t="0" r="r" b="b"/>
              <a:pathLst>
                <a:path w="400" h="1120">
                  <a:moveTo>
                    <a:pt x="400" y="0"/>
                  </a:moveTo>
                  <a:lnTo>
                    <a:pt x="0" y="1120"/>
                  </a:lnTo>
                </a:path>
              </a:pathLst>
            </a:custGeom>
            <a:noFill/>
            <a:ln w="9525" cap="flat">
              <a:solidFill>
                <a:srgbClr val="00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55" name="Freeform 13"/>
            <p:cNvSpPr>
              <a:spLocks/>
            </p:cNvSpPr>
            <p:nvPr/>
          </p:nvSpPr>
          <p:spPr bwMode="auto">
            <a:xfrm>
              <a:off x="5510" y="13900"/>
              <a:ext cx="200" cy="1090"/>
            </a:xfrm>
            <a:custGeom>
              <a:avLst/>
              <a:gdLst>
                <a:gd name="T0" fmla="*/ 0 w 200"/>
                <a:gd name="T1" fmla="*/ 0 h 1090"/>
                <a:gd name="T2" fmla="*/ 200 w 200"/>
                <a:gd name="T3" fmla="*/ 1090 h 1090"/>
              </a:gdLst>
              <a:ahLst/>
              <a:cxnLst>
                <a:cxn ang="0">
                  <a:pos x="T0" y="T1"/>
                </a:cxn>
                <a:cxn ang="0">
                  <a:pos x="T2" y="T3"/>
                </a:cxn>
              </a:cxnLst>
              <a:rect l="0" t="0" r="r" b="b"/>
              <a:pathLst>
                <a:path w="200" h="1090">
                  <a:moveTo>
                    <a:pt x="0" y="0"/>
                  </a:moveTo>
                  <a:lnTo>
                    <a:pt x="200" y="1090"/>
                  </a:lnTo>
                </a:path>
              </a:pathLst>
            </a:custGeom>
            <a:noFill/>
            <a:ln w="9525" cap="flat">
              <a:solidFill>
                <a:srgbClr val="000000"/>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pic>
        <p:nvPicPr>
          <p:cNvPr id="59" name="תמונה 58">
            <a:extLst>
              <a:ext uri="{FF2B5EF4-FFF2-40B4-BE49-F238E27FC236}">
                <a16:creationId xmlns:a16="http://schemas.microsoft.com/office/drawing/2014/main" id="{B1671B10-F673-4F68-9A27-A6F25E7B5E89}"/>
              </a:ext>
            </a:extLst>
          </p:cNvPr>
          <p:cNvPicPr>
            <a:picLocks noChangeAspect="1"/>
          </p:cNvPicPr>
          <p:nvPr/>
        </p:nvPicPr>
        <p:blipFill>
          <a:blip r:embed="rId8">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0173016" y="3421972"/>
            <a:ext cx="1251505" cy="1176112"/>
          </a:xfrm>
          <a:prstGeom prst="rect">
            <a:avLst/>
          </a:prstGeom>
        </p:spPr>
      </p:pic>
      <p:sp>
        <p:nvSpPr>
          <p:cNvPr id="60" name="AutoShape 9">
            <a:extLst>
              <a:ext uri="{FF2B5EF4-FFF2-40B4-BE49-F238E27FC236}">
                <a16:creationId xmlns:a16="http://schemas.microsoft.com/office/drawing/2014/main" id="{85F54426-63B4-41A9-AD8C-092F9B5E5AAC}"/>
              </a:ext>
            </a:extLst>
          </p:cNvPr>
          <p:cNvSpPr>
            <a:spLocks noChangeArrowheads="1"/>
          </p:cNvSpPr>
          <p:nvPr/>
        </p:nvSpPr>
        <p:spPr bwMode="auto">
          <a:xfrm>
            <a:off x="7457590" y="5104616"/>
            <a:ext cx="1207061" cy="1100965"/>
          </a:xfrm>
          <a:prstGeom prst="octagon">
            <a:avLst>
              <a:gd name="adj" fmla="val 36870"/>
            </a:avLst>
          </a:prstGeom>
          <a:solidFill>
            <a:srgbClr val="C0C0C0"/>
          </a:solidFill>
          <a:ln w="9525">
            <a:miter lim="800000"/>
            <a:headEnd/>
            <a:tailEnd/>
          </a:ln>
          <a:scene3d>
            <a:camera prst="legacyObliqueTopRight">
              <a:rot lat="20999999" lon="300000" rev="0"/>
            </a:camera>
            <a:lightRig rig="legacyFlat2" dir="b"/>
          </a:scene3d>
          <a:sp3d extrusionH="430200" prstMaterial="legacyMatte">
            <a:bevelT w="13500" h="13500" prst="angle"/>
            <a:bevelB w="13500" h="13500" prst="angle"/>
            <a:extrusionClr>
              <a:srgbClr val="808080"/>
            </a:extrusionClr>
            <a:contourClr>
              <a:srgbClr val="C0C0C0"/>
            </a:contourClr>
          </a:sp3d>
        </p:spPr>
        <p:txBody>
          <a:bodyPr vert="horz" wrap="square" lIns="91440" tIns="45720" rIns="91440" bIns="45720" numCol="1" anchor="t" anchorCtr="0" compatLnSpc="1">
            <a:prstTxWarp prst="textNoShape">
              <a:avLst/>
            </a:prstTxWarp>
            <a:flatTx/>
          </a:bodyPr>
          <a:lstStyle/>
          <a:p>
            <a:endParaRPr lang="he-IL"/>
          </a:p>
        </p:txBody>
      </p:sp>
      <p:grpSp>
        <p:nvGrpSpPr>
          <p:cNvPr id="61" name="Group 31"/>
          <p:cNvGrpSpPr>
            <a:grpSpLocks/>
          </p:cNvGrpSpPr>
          <p:nvPr/>
        </p:nvGrpSpPr>
        <p:grpSpPr bwMode="auto">
          <a:xfrm>
            <a:off x="764561" y="4462400"/>
            <a:ext cx="1511866" cy="1583964"/>
            <a:chOff x="3032" y="4586"/>
            <a:chExt cx="1135" cy="1089"/>
          </a:xfrm>
        </p:grpSpPr>
        <p:sp>
          <p:nvSpPr>
            <p:cNvPr id="62" name="Freeform 32"/>
            <p:cNvSpPr>
              <a:spLocks/>
            </p:cNvSpPr>
            <p:nvPr/>
          </p:nvSpPr>
          <p:spPr bwMode="auto">
            <a:xfrm>
              <a:off x="3032" y="4587"/>
              <a:ext cx="1135" cy="1057"/>
            </a:xfrm>
            <a:custGeom>
              <a:avLst/>
              <a:gdLst>
                <a:gd name="T0" fmla="*/ 118 w 1135"/>
                <a:gd name="T1" fmla="*/ 866 h 1057"/>
                <a:gd name="T2" fmla="*/ 448 w 1135"/>
                <a:gd name="T3" fmla="*/ 491 h 1057"/>
                <a:gd name="T4" fmla="*/ 552 w 1135"/>
                <a:gd name="T5" fmla="*/ 169 h 1057"/>
                <a:gd name="T6" fmla="*/ 591 w 1135"/>
                <a:gd name="T7" fmla="*/ 56 h 1057"/>
                <a:gd name="T8" fmla="*/ 718 w 1135"/>
                <a:gd name="T9" fmla="*/ 506 h 1057"/>
                <a:gd name="T10" fmla="*/ 906 w 1135"/>
                <a:gd name="T11" fmla="*/ 738 h 1057"/>
                <a:gd name="T12" fmla="*/ 1115 w 1135"/>
                <a:gd name="T13" fmla="*/ 964 h 1057"/>
                <a:gd name="T14" fmla="*/ 786 w 1135"/>
                <a:gd name="T15" fmla="*/ 1053 h 1057"/>
                <a:gd name="T16" fmla="*/ 111 w 1135"/>
                <a:gd name="T17" fmla="*/ 986 h 1057"/>
                <a:gd name="T18" fmla="*/ 118 w 1135"/>
                <a:gd name="T19" fmla="*/ 86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5" h="1057">
                  <a:moveTo>
                    <a:pt x="118" y="866"/>
                  </a:moveTo>
                  <a:cubicBezTo>
                    <a:pt x="179" y="767"/>
                    <a:pt x="376" y="607"/>
                    <a:pt x="448" y="491"/>
                  </a:cubicBezTo>
                  <a:cubicBezTo>
                    <a:pt x="520" y="375"/>
                    <a:pt x="528" y="241"/>
                    <a:pt x="552" y="169"/>
                  </a:cubicBezTo>
                  <a:cubicBezTo>
                    <a:pt x="576" y="97"/>
                    <a:pt x="563" y="0"/>
                    <a:pt x="591" y="56"/>
                  </a:cubicBezTo>
                  <a:cubicBezTo>
                    <a:pt x="619" y="112"/>
                    <a:pt x="665" y="392"/>
                    <a:pt x="718" y="506"/>
                  </a:cubicBezTo>
                  <a:cubicBezTo>
                    <a:pt x="771" y="620"/>
                    <a:pt x="840" y="662"/>
                    <a:pt x="906" y="738"/>
                  </a:cubicBezTo>
                  <a:cubicBezTo>
                    <a:pt x="972" y="814"/>
                    <a:pt x="1135" y="912"/>
                    <a:pt x="1115" y="964"/>
                  </a:cubicBezTo>
                  <a:cubicBezTo>
                    <a:pt x="1095" y="1016"/>
                    <a:pt x="953" y="1049"/>
                    <a:pt x="786" y="1053"/>
                  </a:cubicBezTo>
                  <a:cubicBezTo>
                    <a:pt x="619" y="1057"/>
                    <a:pt x="222" y="1017"/>
                    <a:pt x="111" y="986"/>
                  </a:cubicBezTo>
                  <a:cubicBezTo>
                    <a:pt x="0" y="955"/>
                    <a:pt x="117" y="891"/>
                    <a:pt x="118" y="866"/>
                  </a:cubicBezTo>
                  <a:close/>
                </a:path>
              </a:pathLst>
            </a:custGeom>
            <a:solidFill>
              <a:schemeClr val="accent1">
                <a:lumMod val="20000"/>
                <a:lumOff val="80000"/>
                <a:alpha val="46001"/>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he-IL"/>
            </a:p>
          </p:txBody>
        </p:sp>
        <p:sp>
          <p:nvSpPr>
            <p:cNvPr id="63" name="Oval 33"/>
            <p:cNvSpPr>
              <a:spLocks noChangeArrowheads="1"/>
            </p:cNvSpPr>
            <p:nvPr/>
          </p:nvSpPr>
          <p:spPr bwMode="auto">
            <a:xfrm>
              <a:off x="3092" y="5406"/>
              <a:ext cx="1048" cy="269"/>
            </a:xfrm>
            <a:prstGeom prst="ellipse">
              <a:avLst/>
            </a:prstGeom>
            <a:solidFill>
              <a:schemeClr val="accent1">
                <a:lumMod val="40000"/>
                <a:lumOff val="60000"/>
              </a:schemeClr>
            </a:solidFill>
            <a:ln w="28575">
              <a:solidFill>
                <a:schemeClr val="accent1">
                  <a:lumMod val="60000"/>
                  <a:lumOff val="40000"/>
                </a:schemeClr>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64" name="Freeform 34"/>
            <p:cNvSpPr>
              <a:spLocks/>
            </p:cNvSpPr>
            <p:nvPr/>
          </p:nvSpPr>
          <p:spPr bwMode="auto">
            <a:xfrm>
              <a:off x="3616" y="4590"/>
              <a:ext cx="524" cy="923"/>
            </a:xfrm>
            <a:custGeom>
              <a:avLst/>
              <a:gdLst>
                <a:gd name="T0" fmla="*/ 524 w 524"/>
                <a:gd name="T1" fmla="*/ 923 h 923"/>
                <a:gd name="T2" fmla="*/ 247 w 524"/>
                <a:gd name="T3" fmla="*/ 638 h 923"/>
                <a:gd name="T4" fmla="*/ 74 w 524"/>
                <a:gd name="T5" fmla="*/ 323 h 923"/>
                <a:gd name="T6" fmla="*/ 0 w 524"/>
                <a:gd name="T7" fmla="*/ 0 h 923"/>
              </a:gdLst>
              <a:ahLst/>
              <a:cxnLst>
                <a:cxn ang="0">
                  <a:pos x="T0" y="T1"/>
                </a:cxn>
                <a:cxn ang="0">
                  <a:pos x="T2" y="T3"/>
                </a:cxn>
                <a:cxn ang="0">
                  <a:pos x="T4" y="T5"/>
                </a:cxn>
                <a:cxn ang="0">
                  <a:pos x="T6" y="T7"/>
                </a:cxn>
              </a:cxnLst>
              <a:rect l="0" t="0" r="r" b="b"/>
              <a:pathLst>
                <a:path w="524" h="923">
                  <a:moveTo>
                    <a:pt x="524" y="923"/>
                  </a:moveTo>
                  <a:cubicBezTo>
                    <a:pt x="478" y="875"/>
                    <a:pt x="322" y="738"/>
                    <a:pt x="247" y="638"/>
                  </a:cubicBezTo>
                  <a:cubicBezTo>
                    <a:pt x="172" y="538"/>
                    <a:pt x="115" y="429"/>
                    <a:pt x="74" y="323"/>
                  </a:cubicBezTo>
                  <a:cubicBezTo>
                    <a:pt x="33" y="217"/>
                    <a:pt x="15" y="67"/>
                    <a:pt x="0" y="0"/>
                  </a:cubicBezTo>
                </a:path>
              </a:pathLst>
            </a:custGeom>
            <a:ln>
              <a:solidFill>
                <a:schemeClr val="accent1">
                  <a:lumMod val="60000"/>
                  <a:lumOff val="40000"/>
                </a:schemeClr>
              </a:solidFill>
              <a:headEnd/>
              <a:tailEn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he-IL"/>
            </a:p>
          </p:txBody>
        </p:sp>
        <p:sp>
          <p:nvSpPr>
            <p:cNvPr id="65" name="Freeform 35"/>
            <p:cNvSpPr>
              <a:spLocks/>
            </p:cNvSpPr>
            <p:nvPr/>
          </p:nvSpPr>
          <p:spPr bwMode="auto">
            <a:xfrm flipH="1">
              <a:off x="3092" y="4586"/>
              <a:ext cx="524" cy="923"/>
            </a:xfrm>
            <a:custGeom>
              <a:avLst/>
              <a:gdLst>
                <a:gd name="T0" fmla="*/ 524 w 524"/>
                <a:gd name="T1" fmla="*/ 923 h 923"/>
                <a:gd name="T2" fmla="*/ 247 w 524"/>
                <a:gd name="T3" fmla="*/ 638 h 923"/>
                <a:gd name="T4" fmla="*/ 74 w 524"/>
                <a:gd name="T5" fmla="*/ 323 h 923"/>
                <a:gd name="T6" fmla="*/ 0 w 524"/>
                <a:gd name="T7" fmla="*/ 0 h 923"/>
              </a:gdLst>
              <a:ahLst/>
              <a:cxnLst>
                <a:cxn ang="0">
                  <a:pos x="T0" y="T1"/>
                </a:cxn>
                <a:cxn ang="0">
                  <a:pos x="T2" y="T3"/>
                </a:cxn>
                <a:cxn ang="0">
                  <a:pos x="T4" y="T5"/>
                </a:cxn>
                <a:cxn ang="0">
                  <a:pos x="T6" y="T7"/>
                </a:cxn>
              </a:cxnLst>
              <a:rect l="0" t="0" r="r" b="b"/>
              <a:pathLst>
                <a:path w="524" h="923">
                  <a:moveTo>
                    <a:pt x="524" y="923"/>
                  </a:moveTo>
                  <a:cubicBezTo>
                    <a:pt x="478" y="875"/>
                    <a:pt x="322" y="738"/>
                    <a:pt x="247" y="638"/>
                  </a:cubicBezTo>
                  <a:cubicBezTo>
                    <a:pt x="172" y="538"/>
                    <a:pt x="115" y="429"/>
                    <a:pt x="74" y="323"/>
                  </a:cubicBezTo>
                  <a:cubicBezTo>
                    <a:pt x="33" y="217"/>
                    <a:pt x="15" y="67"/>
                    <a:pt x="0" y="0"/>
                  </a:cubicBezTo>
                </a:path>
              </a:pathLst>
            </a:custGeom>
            <a:ln>
              <a:solidFill>
                <a:schemeClr val="accent1">
                  <a:lumMod val="60000"/>
                  <a:lumOff val="40000"/>
                </a:schemeClr>
              </a:solidFill>
              <a:headEnd/>
              <a:tailEn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he-IL"/>
            </a:p>
          </p:txBody>
        </p:sp>
      </p:grpSp>
      <p:sp>
        <p:nvSpPr>
          <p:cNvPr id="23" name="AutoShape 1"/>
          <p:cNvSpPr>
            <a:spLocks noChangeArrowheads="1"/>
          </p:cNvSpPr>
          <p:nvPr/>
        </p:nvSpPr>
        <p:spPr bwMode="auto">
          <a:xfrm>
            <a:off x="5051082" y="3622982"/>
            <a:ext cx="1028700" cy="922338"/>
          </a:xfrm>
          <a:prstGeom prst="plus">
            <a:avLst>
              <a:gd name="adj" fmla="val 34722"/>
            </a:avLst>
          </a:prstGeom>
          <a:solidFill>
            <a:srgbClr val="92D050"/>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92D050"/>
            </a:extrusionClr>
            <a:contourClr>
              <a:srgbClr val="FFFFFF"/>
            </a:contourClr>
          </a:sp3d>
        </p:spPr>
        <p:txBody>
          <a:bodyPr vert="horz" wrap="square" lIns="91440" tIns="45720" rIns="91440" bIns="45720" numCol="1" anchor="t" anchorCtr="0" compatLnSpc="1">
            <a:prstTxWarp prst="textNoShape">
              <a:avLst/>
            </a:prstTxWarp>
            <a:flatTx/>
          </a:bodyPr>
          <a:lstStyle/>
          <a:p>
            <a:endParaRPr lang="he-IL"/>
          </a:p>
        </p:txBody>
      </p:sp>
      <p:pic>
        <p:nvPicPr>
          <p:cNvPr id="56" name="תמונה 55">
            <a:extLst>
              <a:ext uri="{FF2B5EF4-FFF2-40B4-BE49-F238E27FC236}">
                <a16:creationId xmlns:a16="http://schemas.microsoft.com/office/drawing/2014/main" id="{5E71A295-C90A-4184-BE41-6584D3319A9C}"/>
              </a:ext>
            </a:extLst>
          </p:cNvPr>
          <p:cNvPicPr>
            <a:picLocks noChangeAspect="1"/>
          </p:cNvPicPr>
          <p:nvPr/>
        </p:nvPicPr>
        <p:blipFill>
          <a:blip r:embed="rId9">
            <a:duotone>
              <a:prstClr val="black"/>
              <a:schemeClr val="accent5">
                <a:tint val="45000"/>
                <a:satMod val="400000"/>
              </a:schemeClr>
            </a:duotone>
          </a:blip>
          <a:stretch>
            <a:fillRect/>
          </a:stretch>
        </p:blipFill>
        <p:spPr>
          <a:xfrm>
            <a:off x="7457590" y="1236113"/>
            <a:ext cx="1392186" cy="1766810"/>
          </a:xfrm>
          <a:prstGeom prst="rect">
            <a:avLst/>
          </a:prstGeom>
        </p:spPr>
      </p:pic>
      <p:pic>
        <p:nvPicPr>
          <p:cNvPr id="58" name="תמונה 57">
            <a:extLst>
              <a:ext uri="{FF2B5EF4-FFF2-40B4-BE49-F238E27FC236}">
                <a16:creationId xmlns:a16="http://schemas.microsoft.com/office/drawing/2014/main" id="{B316CF58-695C-4241-99CC-2201F04E6E1F}"/>
              </a:ext>
            </a:extLst>
          </p:cNvPr>
          <p:cNvPicPr>
            <a:picLocks noChangeAspect="1"/>
          </p:cNvPicPr>
          <p:nvPr/>
        </p:nvPicPr>
        <p:blipFill>
          <a:blip r:embed="rId10"/>
          <a:stretch>
            <a:fillRect/>
          </a:stretch>
        </p:blipFill>
        <p:spPr>
          <a:xfrm>
            <a:off x="5135148" y="5022875"/>
            <a:ext cx="1122399" cy="1021671"/>
          </a:xfrm>
          <a:prstGeom prst="rect">
            <a:avLst/>
          </a:prstGeom>
        </p:spPr>
      </p:pic>
      <p:sp>
        <p:nvSpPr>
          <p:cNvPr id="67"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0904954"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أ</a:t>
            </a:r>
            <a:endParaRPr lang="en-US" sz="3600" b="1" dirty="0">
              <a:solidFill>
                <a:srgbClr val="002060"/>
              </a:solidFill>
              <a:cs typeface="David" pitchFamily="2" charset="-79"/>
            </a:endParaRPr>
          </a:p>
        </p:txBody>
      </p:sp>
      <p:sp>
        <p:nvSpPr>
          <p:cNvPr id="68"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8794754"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ب</a:t>
            </a:r>
            <a:endParaRPr lang="en-US" sz="3600" b="1" dirty="0">
              <a:solidFill>
                <a:srgbClr val="002060"/>
              </a:solidFill>
              <a:cs typeface="David" pitchFamily="2" charset="-79"/>
            </a:endParaRPr>
          </a:p>
        </p:txBody>
      </p:sp>
      <p:sp>
        <p:nvSpPr>
          <p:cNvPr id="69"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6408034"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ج</a:t>
            </a:r>
            <a:endParaRPr lang="en-US" sz="3600" b="1" dirty="0">
              <a:solidFill>
                <a:srgbClr val="002060"/>
              </a:solidFill>
              <a:cs typeface="David" pitchFamily="2" charset="-79"/>
            </a:endParaRPr>
          </a:p>
        </p:txBody>
      </p:sp>
      <p:sp>
        <p:nvSpPr>
          <p:cNvPr id="70"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4016048"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د</a:t>
            </a:r>
            <a:endParaRPr lang="en-US" sz="3600" b="1" dirty="0">
              <a:solidFill>
                <a:srgbClr val="002060"/>
              </a:solidFill>
              <a:cs typeface="David" pitchFamily="2" charset="-79"/>
            </a:endParaRPr>
          </a:p>
        </p:txBody>
      </p:sp>
      <p:sp>
        <p:nvSpPr>
          <p:cNvPr id="71"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804431" y="130948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ه</a:t>
            </a:r>
            <a:endParaRPr lang="en-US" sz="3600" b="1" dirty="0">
              <a:solidFill>
                <a:srgbClr val="002060"/>
              </a:solidFill>
              <a:cs typeface="David" pitchFamily="2" charset="-79"/>
            </a:endParaRPr>
          </a:p>
        </p:txBody>
      </p:sp>
      <p:sp>
        <p:nvSpPr>
          <p:cNvPr id="73"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0904954"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و</a:t>
            </a:r>
            <a:endParaRPr lang="en-US" sz="3600" b="1" dirty="0">
              <a:solidFill>
                <a:srgbClr val="002060"/>
              </a:solidFill>
              <a:cs typeface="David" pitchFamily="2" charset="-79"/>
            </a:endParaRPr>
          </a:p>
        </p:txBody>
      </p:sp>
      <p:sp>
        <p:nvSpPr>
          <p:cNvPr id="76"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8775775"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ز</a:t>
            </a:r>
            <a:endParaRPr lang="en-US" sz="3600" b="1" dirty="0">
              <a:solidFill>
                <a:srgbClr val="002060"/>
              </a:solidFill>
              <a:cs typeface="David" pitchFamily="2" charset="-79"/>
            </a:endParaRPr>
          </a:p>
        </p:txBody>
      </p:sp>
      <p:sp>
        <p:nvSpPr>
          <p:cNvPr id="77"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6373353"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ح</a:t>
            </a:r>
            <a:endParaRPr lang="en-US" sz="3600" b="1" dirty="0">
              <a:solidFill>
                <a:srgbClr val="002060"/>
              </a:solidFill>
              <a:cs typeface="David" pitchFamily="2" charset="-79"/>
            </a:endParaRPr>
          </a:p>
        </p:txBody>
      </p:sp>
      <p:sp>
        <p:nvSpPr>
          <p:cNvPr id="78"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4077843"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ط</a:t>
            </a:r>
            <a:endParaRPr lang="en-US" sz="3600" b="1" dirty="0">
              <a:solidFill>
                <a:srgbClr val="002060"/>
              </a:solidFill>
              <a:cs typeface="David" pitchFamily="2" charset="-79"/>
            </a:endParaRPr>
          </a:p>
        </p:txBody>
      </p:sp>
      <p:sp>
        <p:nvSpPr>
          <p:cNvPr id="79"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848200" y="308979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ي</a:t>
            </a:r>
            <a:endParaRPr lang="en-US" sz="3600" b="1" dirty="0">
              <a:solidFill>
                <a:srgbClr val="002060"/>
              </a:solidFill>
              <a:cs typeface="David" pitchFamily="2" charset="-79"/>
            </a:endParaRPr>
          </a:p>
        </p:txBody>
      </p:sp>
      <p:sp>
        <p:nvSpPr>
          <p:cNvPr id="80"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848199" y="4750923"/>
            <a:ext cx="820503"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ط و</a:t>
            </a:r>
            <a:endParaRPr lang="en-US" sz="3600" b="1" dirty="0">
              <a:solidFill>
                <a:srgbClr val="002060"/>
              </a:solidFill>
              <a:cs typeface="David" pitchFamily="2" charset="-79"/>
            </a:endParaRPr>
          </a:p>
        </p:txBody>
      </p:sp>
      <p:sp>
        <p:nvSpPr>
          <p:cNvPr id="81"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3887551" y="4683155"/>
            <a:ext cx="1007169"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ي د</a:t>
            </a:r>
            <a:endParaRPr lang="en-US" sz="3600" b="1" dirty="0">
              <a:solidFill>
                <a:srgbClr val="002060"/>
              </a:solidFill>
              <a:cs typeface="David" pitchFamily="2" charset="-79"/>
            </a:endParaRPr>
          </a:p>
        </p:txBody>
      </p:sp>
      <p:sp>
        <p:nvSpPr>
          <p:cNvPr id="82"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6118966" y="4750923"/>
            <a:ext cx="970113"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ي ج</a:t>
            </a:r>
            <a:endParaRPr lang="en-US" sz="3600" b="1" dirty="0">
              <a:solidFill>
                <a:srgbClr val="002060"/>
              </a:solidFill>
              <a:cs typeface="David" pitchFamily="2" charset="-79"/>
            </a:endParaRPr>
          </a:p>
        </p:txBody>
      </p:sp>
      <p:sp>
        <p:nvSpPr>
          <p:cNvPr id="83"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8445294" y="4757782"/>
            <a:ext cx="912307"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ي ب</a:t>
            </a:r>
            <a:endParaRPr lang="en-US" sz="3600" b="1" dirty="0">
              <a:solidFill>
                <a:srgbClr val="002060"/>
              </a:solidFill>
              <a:cs typeface="David" pitchFamily="2" charset="-79"/>
            </a:endParaRPr>
          </a:p>
        </p:txBody>
      </p:sp>
      <p:sp>
        <p:nvSpPr>
          <p:cNvPr id="84"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0818521" y="4750923"/>
            <a:ext cx="820874" cy="646331"/>
          </a:xfrm>
          <a:prstGeom prst="rect">
            <a:avLst/>
          </a:prstGeom>
          <a:noFill/>
          <a:ln w="9525">
            <a:noFill/>
            <a:miter lim="800000"/>
            <a:headEnd/>
            <a:tailEnd/>
          </a:ln>
        </p:spPr>
        <p:txBody>
          <a:bodyPr wrap="square">
            <a:spAutoFit/>
          </a:bodyPr>
          <a:lstStyle/>
          <a:p>
            <a:pPr>
              <a:spcBef>
                <a:spcPct val="50000"/>
              </a:spcBef>
            </a:pPr>
            <a:r>
              <a:rPr lang="ar-SA" sz="3600" b="1" dirty="0">
                <a:solidFill>
                  <a:srgbClr val="002060"/>
                </a:solidFill>
                <a:cs typeface="David" pitchFamily="2" charset="-79"/>
              </a:rPr>
              <a:t>ي أ</a:t>
            </a:r>
            <a:endParaRPr lang="en-US" sz="3600" b="1" dirty="0">
              <a:solidFill>
                <a:srgbClr val="002060"/>
              </a:solidFill>
              <a:cs typeface="David" pitchFamily="2" charset="-79"/>
            </a:endParaRPr>
          </a:p>
        </p:txBody>
      </p:sp>
      <p:sp>
        <p:nvSpPr>
          <p:cNvPr id="19" name="אליפסה 18"/>
          <p:cNvSpPr/>
          <p:nvPr/>
        </p:nvSpPr>
        <p:spPr>
          <a:xfrm>
            <a:off x="9731002" y="1131683"/>
            <a:ext cx="1693519" cy="195811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2" name="אליפסה 71"/>
          <p:cNvSpPr/>
          <p:nvPr/>
        </p:nvSpPr>
        <p:spPr>
          <a:xfrm>
            <a:off x="2858820" y="4449369"/>
            <a:ext cx="1798732" cy="188580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4" name="מלבן 73">
            <a:extLst>
              <a:ext uri="{FF2B5EF4-FFF2-40B4-BE49-F238E27FC236}">
                <a16:creationId xmlns:a16="http://schemas.microsoft.com/office/drawing/2014/main" id="{20E75220-2EE8-4003-B953-ED0E2C0D2E6E}"/>
              </a:ext>
            </a:extLst>
          </p:cNvPr>
          <p:cNvSpPr/>
          <p:nvPr/>
        </p:nvSpPr>
        <p:spPr>
          <a:xfrm>
            <a:off x="5411939" y="455655"/>
            <a:ext cx="1215283" cy="540000"/>
          </a:xfrm>
          <a:prstGeom prst="rect">
            <a:avLst/>
          </a:prstGeom>
          <a:solidFill>
            <a:srgbClr val="FFC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tIns="0" rtlCol="1" anchor="ctr"/>
          <a:lstStyle/>
          <a:p>
            <a:pPr marL="0" marR="0" lvl="0" indent="0" algn="ctr" defTabSz="914400" eaLnBrk="1" fontAlgn="auto" latinLnBrk="0" hangingPunct="1">
              <a:lnSpc>
                <a:spcPct val="100000"/>
              </a:lnSpc>
              <a:spcBef>
                <a:spcPts val="0"/>
              </a:spcBef>
              <a:spcAft>
                <a:spcPts val="0"/>
              </a:spcAft>
              <a:buClr>
                <a:srgbClr val="5B9BD5">
                  <a:lumMod val="75000"/>
                </a:srgbClr>
              </a:buClr>
              <a:buSzTx/>
              <a:buFontTx/>
              <a:buNone/>
              <a:tabLst/>
              <a:defRPr/>
            </a:pPr>
            <a:r>
              <a:rPr lang="ar-SA" sz="2800" b="1" dirty="0">
                <a:solidFill>
                  <a:srgbClr val="002060"/>
                </a:solidFill>
              </a:rPr>
              <a:t>أسطوانة</a:t>
            </a:r>
            <a:endParaRPr lang="he-IL" sz="2800" b="1" dirty="0">
              <a:solidFill>
                <a:srgbClr val="002060"/>
              </a:solidFill>
              <a:latin typeface="Varela Round" panose="00000500000000000000" pitchFamily="2" charset="-79"/>
              <a:cs typeface="Varela Round" panose="00000500000000000000" pitchFamily="2" charset="-79"/>
            </a:endParaRPr>
          </a:p>
        </p:txBody>
      </p:sp>
      <p:sp>
        <p:nvSpPr>
          <p:cNvPr id="85" name="אליפסה 84"/>
          <p:cNvSpPr/>
          <p:nvPr/>
        </p:nvSpPr>
        <p:spPr>
          <a:xfrm>
            <a:off x="7444046" y="2924376"/>
            <a:ext cx="1798732" cy="188580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אליפסה 85"/>
          <p:cNvSpPr/>
          <p:nvPr/>
        </p:nvSpPr>
        <p:spPr>
          <a:xfrm>
            <a:off x="9768067" y="4545320"/>
            <a:ext cx="1798732" cy="188580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7" name="אליפסה 86"/>
          <p:cNvSpPr/>
          <p:nvPr/>
        </p:nvSpPr>
        <p:spPr>
          <a:xfrm>
            <a:off x="2492282" y="1167615"/>
            <a:ext cx="2041998" cy="188580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8" name="אליפסה 87"/>
          <p:cNvSpPr/>
          <p:nvPr/>
        </p:nvSpPr>
        <p:spPr>
          <a:xfrm>
            <a:off x="9714919" y="3089793"/>
            <a:ext cx="2041998" cy="169283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9" name="אליפסה 88"/>
          <p:cNvSpPr/>
          <p:nvPr/>
        </p:nvSpPr>
        <p:spPr>
          <a:xfrm>
            <a:off x="4743514" y="1309481"/>
            <a:ext cx="2293913" cy="18164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0" name="אליפסה 89"/>
          <p:cNvSpPr/>
          <p:nvPr/>
        </p:nvSpPr>
        <p:spPr>
          <a:xfrm>
            <a:off x="4743513" y="3002923"/>
            <a:ext cx="2293913" cy="18164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1" name="אליפסה 90"/>
          <p:cNvSpPr/>
          <p:nvPr/>
        </p:nvSpPr>
        <p:spPr>
          <a:xfrm>
            <a:off x="2362388" y="2866727"/>
            <a:ext cx="2293913" cy="18164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2" name="אליפסה 91"/>
          <p:cNvSpPr/>
          <p:nvPr/>
        </p:nvSpPr>
        <p:spPr>
          <a:xfrm>
            <a:off x="145246" y="2929335"/>
            <a:ext cx="2293913" cy="163856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4" name="אליפסה 93"/>
          <p:cNvSpPr/>
          <p:nvPr/>
        </p:nvSpPr>
        <p:spPr>
          <a:xfrm>
            <a:off x="7191359" y="4714428"/>
            <a:ext cx="2293913" cy="163856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5" name="אליפסה 94"/>
          <p:cNvSpPr/>
          <p:nvPr/>
        </p:nvSpPr>
        <p:spPr>
          <a:xfrm>
            <a:off x="4764330" y="4668941"/>
            <a:ext cx="2293913" cy="163856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6" name="אליפסה 95"/>
          <p:cNvSpPr/>
          <p:nvPr/>
        </p:nvSpPr>
        <p:spPr>
          <a:xfrm>
            <a:off x="7062311" y="1032151"/>
            <a:ext cx="2222957" cy="205764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7" name="אליפסה 96"/>
          <p:cNvSpPr/>
          <p:nvPr/>
        </p:nvSpPr>
        <p:spPr>
          <a:xfrm>
            <a:off x="226663" y="1024389"/>
            <a:ext cx="2222957" cy="205764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8" name="אליפסה 97"/>
          <p:cNvSpPr/>
          <p:nvPr/>
        </p:nvSpPr>
        <p:spPr>
          <a:xfrm>
            <a:off x="578087" y="4324625"/>
            <a:ext cx="2222957" cy="205764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93219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7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8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8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8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90"/>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91"/>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9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9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9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96"/>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97"/>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72" grpId="0" animBg="1"/>
      <p:bldP spid="72"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ar-SA" dirty="0"/>
              <a:t>تحديات</a:t>
            </a:r>
            <a:endParaRPr dirty="0"/>
          </a:p>
        </p:txBody>
      </p:sp>
      <p:pic>
        <p:nvPicPr>
          <p:cNvPr id="346" name="Google Shape;346;p17"/>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25" name="TextBox 24"/>
          <p:cNvSpPr txBox="1"/>
          <p:nvPr/>
        </p:nvSpPr>
        <p:spPr>
          <a:xfrm>
            <a:off x="307818" y="3914336"/>
            <a:ext cx="10986573" cy="954107"/>
          </a:xfrm>
          <a:prstGeom prst="rect">
            <a:avLst/>
          </a:prstGeom>
          <a:noFill/>
        </p:spPr>
        <p:txBody>
          <a:bodyPr wrap="square" rtlCol="1">
            <a:spAutoFit/>
          </a:bodyPr>
          <a:lstStyle/>
          <a:p>
            <a:pPr marL="457200" indent="-457200" algn="r" rtl="1">
              <a:buFont typeface="Wingdings" panose="05000000000000000000" pitchFamily="2" charset="2"/>
              <a:buChar char="Ø"/>
            </a:pPr>
            <a:r>
              <a:rPr lang="ar-SA" sz="2800" b="1" kern="1200" dirty="0">
                <a:solidFill>
                  <a:srgbClr val="003399"/>
                </a:solidFill>
                <a:latin typeface="Calibri" panose="020F0502020204030204" pitchFamily="34" charset="0"/>
              </a:rPr>
              <a:t>هل من الممكن إيجاد منشور له </a:t>
            </a:r>
            <a:r>
              <a:rPr lang="he-IL" sz="2800" b="1" kern="1200" dirty="0">
                <a:solidFill>
                  <a:srgbClr val="003399"/>
                </a:solidFill>
                <a:latin typeface="Calibri" panose="020F0502020204030204" pitchFamily="34" charset="0"/>
                <a:ea typeface="+mn-ea"/>
                <a:cs typeface="+mn-cs"/>
              </a:rPr>
              <a:t>:</a:t>
            </a:r>
            <a:r>
              <a:rPr lang="en-US" sz="2800" b="1" kern="1200" dirty="0">
                <a:solidFill>
                  <a:srgbClr val="003399"/>
                </a:solidFill>
                <a:latin typeface="Calibri" panose="020F0502020204030204" pitchFamily="34" charset="0"/>
                <a:ea typeface="+mn-ea"/>
                <a:cs typeface="+mn-cs"/>
              </a:rPr>
              <a:t/>
            </a:r>
            <a:br>
              <a:rPr lang="en-US" sz="2800" b="1" kern="1200" dirty="0">
                <a:solidFill>
                  <a:srgbClr val="003399"/>
                </a:solidFill>
                <a:latin typeface="Calibri" panose="020F0502020204030204" pitchFamily="34" charset="0"/>
                <a:ea typeface="+mn-ea"/>
                <a:cs typeface="+mn-cs"/>
              </a:rPr>
            </a:br>
            <a:r>
              <a:rPr lang="he-IL" sz="2800" b="1" kern="1200" dirty="0">
                <a:solidFill>
                  <a:srgbClr val="0066FF"/>
                </a:solidFill>
                <a:latin typeface="Calibri" panose="020F0502020204030204" pitchFamily="34" charset="0"/>
                <a:ea typeface="+mn-ea"/>
                <a:cs typeface="+mn-cs"/>
              </a:rPr>
              <a:t>9</a:t>
            </a:r>
            <a:r>
              <a:rPr lang="he-IL" sz="2800" b="1" kern="1200" dirty="0">
                <a:solidFill>
                  <a:srgbClr val="003399"/>
                </a:solidFill>
                <a:latin typeface="Calibri" panose="020F0502020204030204" pitchFamily="34" charset="0"/>
                <a:ea typeface="+mn-ea"/>
                <a:cs typeface="+mn-cs"/>
              </a:rPr>
              <a:t> </a:t>
            </a:r>
            <a:r>
              <a:rPr lang="ar-SA" sz="2800" b="1" kern="1200" dirty="0">
                <a:solidFill>
                  <a:srgbClr val="0066FF"/>
                </a:solidFill>
                <a:latin typeface="Calibri" panose="020F0502020204030204" pitchFamily="34" charset="0"/>
                <a:ea typeface="+mn-ea"/>
                <a:cs typeface="+mn-cs"/>
              </a:rPr>
              <a:t>أضلاع؟     </a:t>
            </a:r>
            <a:r>
              <a:rPr lang="he-IL" sz="2800" b="1" kern="1200" dirty="0">
                <a:solidFill>
                  <a:srgbClr val="0066FF"/>
                </a:solidFill>
                <a:latin typeface="Calibri" panose="020F0502020204030204" pitchFamily="34" charset="0"/>
                <a:ea typeface="+mn-ea"/>
                <a:cs typeface="+mn-cs"/>
              </a:rPr>
              <a:t>16</a:t>
            </a:r>
            <a:r>
              <a:rPr lang="he-IL" sz="2800" b="1" kern="1200" dirty="0">
                <a:solidFill>
                  <a:srgbClr val="003399"/>
                </a:solidFill>
                <a:latin typeface="Calibri" panose="020F0502020204030204" pitchFamily="34" charset="0"/>
                <a:ea typeface="+mn-ea"/>
                <a:cs typeface="+mn-cs"/>
              </a:rPr>
              <a:t> </a:t>
            </a:r>
            <a:r>
              <a:rPr lang="ar-SA" sz="2800" b="1" kern="1200" dirty="0">
                <a:solidFill>
                  <a:srgbClr val="0066FF"/>
                </a:solidFill>
                <a:latin typeface="Calibri" panose="020F0502020204030204" pitchFamily="34" charset="0"/>
                <a:ea typeface="+mn-ea"/>
                <a:cs typeface="+mn-cs"/>
              </a:rPr>
              <a:t>ضلعًا</a:t>
            </a:r>
            <a:r>
              <a:rPr lang="ar-SA" sz="2800" b="1" kern="1200" dirty="0">
                <a:solidFill>
                  <a:srgbClr val="003399"/>
                </a:solidFill>
                <a:latin typeface="Calibri" panose="020F0502020204030204" pitchFamily="34" charset="0"/>
                <a:ea typeface="+mn-ea"/>
                <a:cs typeface="+mn-cs"/>
              </a:rPr>
              <a:t>؟</a:t>
            </a:r>
            <a:r>
              <a:rPr lang="he-IL" sz="2800" b="1" kern="1200" dirty="0">
                <a:solidFill>
                  <a:srgbClr val="003399"/>
                </a:solidFill>
                <a:latin typeface="Calibri" panose="020F0502020204030204" pitchFamily="34" charset="0"/>
                <a:ea typeface="+mn-ea"/>
                <a:cs typeface="+mn-cs"/>
              </a:rPr>
              <a:t>      </a:t>
            </a:r>
            <a:r>
              <a:rPr lang="he-IL" sz="2800" b="1" kern="1200" dirty="0">
                <a:solidFill>
                  <a:srgbClr val="0066FF"/>
                </a:solidFill>
                <a:latin typeface="Calibri" panose="020F0502020204030204" pitchFamily="34" charset="0"/>
                <a:ea typeface="+mn-ea"/>
                <a:cs typeface="+mn-cs"/>
              </a:rPr>
              <a:t>21</a:t>
            </a:r>
            <a:r>
              <a:rPr lang="he-IL" sz="2800" b="1" kern="1200" dirty="0">
                <a:solidFill>
                  <a:srgbClr val="003399"/>
                </a:solidFill>
                <a:latin typeface="Calibri" panose="020F0502020204030204" pitchFamily="34" charset="0"/>
                <a:ea typeface="+mn-ea"/>
                <a:cs typeface="+mn-cs"/>
              </a:rPr>
              <a:t> </a:t>
            </a:r>
            <a:r>
              <a:rPr lang="ar-SA" sz="2800" b="1" kern="1200" dirty="0">
                <a:solidFill>
                  <a:srgbClr val="0066FF"/>
                </a:solidFill>
                <a:latin typeface="Calibri" panose="020F0502020204030204" pitchFamily="34" charset="0"/>
              </a:rPr>
              <a:t>ضلعًا</a:t>
            </a:r>
            <a:r>
              <a:rPr lang="ar-SA" sz="2800" b="1" kern="1200" dirty="0">
                <a:solidFill>
                  <a:srgbClr val="003399"/>
                </a:solidFill>
                <a:latin typeface="Calibri" panose="020F0502020204030204" pitchFamily="34" charset="0"/>
                <a:ea typeface="+mn-ea"/>
                <a:cs typeface="+mn-cs"/>
              </a:rPr>
              <a:t>؟</a:t>
            </a:r>
            <a:r>
              <a:rPr lang="he-IL" sz="2800" b="1" kern="1200" dirty="0">
                <a:solidFill>
                  <a:srgbClr val="003399"/>
                </a:solidFill>
                <a:latin typeface="Calibri" panose="020F0502020204030204" pitchFamily="34" charset="0"/>
                <a:ea typeface="+mn-ea"/>
                <a:cs typeface="+mn-cs"/>
              </a:rPr>
              <a:t>  </a:t>
            </a:r>
            <a:r>
              <a:rPr lang="ar-SA" sz="2800" kern="1200" dirty="0">
                <a:solidFill>
                  <a:srgbClr val="003399"/>
                </a:solidFill>
                <a:latin typeface="Calibri" panose="020F0502020204030204" pitchFamily="34" charset="0"/>
                <a:ea typeface="+mn-ea"/>
                <a:cs typeface="+mn-cs"/>
              </a:rPr>
              <a:t>فسر</a:t>
            </a:r>
            <a:r>
              <a:rPr lang="he-IL" sz="2800" kern="1200" dirty="0">
                <a:solidFill>
                  <a:srgbClr val="003399"/>
                </a:solidFill>
                <a:latin typeface="Calibri" panose="020F0502020204030204" pitchFamily="34" charset="0"/>
                <a:ea typeface="+mn-ea"/>
                <a:cs typeface="+mn-cs"/>
              </a:rPr>
              <a:t>.</a:t>
            </a:r>
          </a:p>
        </p:txBody>
      </p:sp>
      <p:sp>
        <p:nvSpPr>
          <p:cNvPr id="26" name="TextBox 25"/>
          <p:cNvSpPr txBox="1"/>
          <p:nvPr/>
        </p:nvSpPr>
        <p:spPr>
          <a:xfrm>
            <a:off x="4010685" y="2777190"/>
            <a:ext cx="7231080" cy="954107"/>
          </a:xfrm>
          <a:prstGeom prst="rect">
            <a:avLst/>
          </a:prstGeom>
          <a:noFill/>
        </p:spPr>
        <p:txBody>
          <a:bodyPr wrap="square" rtlCol="1">
            <a:spAutoFit/>
          </a:bodyPr>
          <a:lstStyle/>
          <a:p>
            <a:pPr marL="457200" indent="-457200" algn="r" rtl="1">
              <a:buFont typeface="Arial" panose="020B0604020202020204" pitchFamily="34" charset="0"/>
              <a:buChar char="•"/>
            </a:pPr>
            <a:r>
              <a:rPr lang="ar-SA" sz="2800" b="1" kern="1200" dirty="0">
                <a:solidFill>
                  <a:srgbClr val="003399"/>
                </a:solidFill>
                <a:latin typeface="Calibri" panose="020F0502020204030204" pitchFamily="34" charset="0"/>
              </a:rPr>
              <a:t>هل من الممكن إيجاد منشور له 11 وجوه؟</a:t>
            </a:r>
            <a:r>
              <a:rPr lang="en-US" sz="2800" b="1" kern="1200" dirty="0">
                <a:solidFill>
                  <a:srgbClr val="003399"/>
                </a:solidFill>
                <a:latin typeface="Calibri" panose="020F0502020204030204" pitchFamily="34" charset="0"/>
              </a:rPr>
              <a:t/>
            </a:r>
            <a:br>
              <a:rPr lang="en-US" sz="2800" b="1" kern="1200" dirty="0">
                <a:solidFill>
                  <a:srgbClr val="003399"/>
                </a:solidFill>
                <a:latin typeface="Calibri" panose="020F0502020204030204" pitchFamily="34" charset="0"/>
              </a:rPr>
            </a:br>
            <a:r>
              <a:rPr lang="ar-SA" sz="2800" kern="1200" dirty="0">
                <a:solidFill>
                  <a:srgbClr val="003399"/>
                </a:solidFill>
                <a:latin typeface="Calibri" panose="020F0502020204030204" pitchFamily="34" charset="0"/>
              </a:rPr>
              <a:t>إذا نعم</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ما أسم المنشور</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إذا لا</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فسر لماذا.</a:t>
            </a:r>
            <a:endParaRPr lang="he-IL" sz="2800" kern="1200" dirty="0">
              <a:solidFill>
                <a:srgbClr val="003399"/>
              </a:solidFill>
              <a:latin typeface="Calibri" panose="020F0502020204030204" pitchFamily="34" charset="0"/>
            </a:endParaRPr>
          </a:p>
        </p:txBody>
      </p:sp>
      <p:sp>
        <p:nvSpPr>
          <p:cNvPr id="27" name="TextBox 26"/>
          <p:cNvSpPr txBox="1"/>
          <p:nvPr/>
        </p:nvSpPr>
        <p:spPr>
          <a:xfrm>
            <a:off x="4010685" y="1705204"/>
            <a:ext cx="7231080" cy="954107"/>
          </a:xfrm>
          <a:prstGeom prst="rect">
            <a:avLst/>
          </a:prstGeom>
          <a:noFill/>
        </p:spPr>
        <p:txBody>
          <a:bodyPr wrap="square" rtlCol="1">
            <a:spAutoFit/>
          </a:bodyPr>
          <a:lstStyle/>
          <a:p>
            <a:pPr marL="457200" indent="-457200" algn="r" rtl="1">
              <a:buFont typeface="Arial" panose="020B0604020202020204" pitchFamily="34" charset="0"/>
              <a:buChar char="•"/>
            </a:pPr>
            <a:r>
              <a:rPr lang="ar-SA" sz="2800" b="1" kern="1200" dirty="0">
                <a:solidFill>
                  <a:srgbClr val="003399"/>
                </a:solidFill>
                <a:latin typeface="Calibri" panose="020F0502020204030204" pitchFamily="34" charset="0"/>
              </a:rPr>
              <a:t>هل من الممكن إيجاد هرم له 11 وجوه؟</a:t>
            </a:r>
            <a:r>
              <a:rPr lang="en-US" sz="2800" b="1" kern="1200" dirty="0">
                <a:solidFill>
                  <a:srgbClr val="003399"/>
                </a:solidFill>
                <a:latin typeface="Calibri" panose="020F0502020204030204" pitchFamily="34" charset="0"/>
              </a:rPr>
              <a:t/>
            </a:r>
            <a:br>
              <a:rPr lang="en-US" sz="2800" b="1" kern="1200" dirty="0">
                <a:solidFill>
                  <a:srgbClr val="003399"/>
                </a:solidFill>
                <a:latin typeface="Calibri" panose="020F0502020204030204" pitchFamily="34" charset="0"/>
              </a:rPr>
            </a:br>
            <a:r>
              <a:rPr lang="ar-SA" sz="2800" kern="1200" dirty="0">
                <a:solidFill>
                  <a:srgbClr val="003399"/>
                </a:solidFill>
                <a:latin typeface="Calibri" panose="020F0502020204030204" pitchFamily="34" charset="0"/>
              </a:rPr>
              <a:t>إذا نعم</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ما أسم الهرم</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إذا لا</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فسر لماذا.</a:t>
            </a:r>
            <a:endParaRPr lang="he-IL" sz="2800" kern="1200" dirty="0">
              <a:solidFill>
                <a:srgbClr val="003399"/>
              </a:solidFill>
              <a:latin typeface="Calibri" panose="020F0502020204030204" pitchFamily="34" charset="0"/>
            </a:endParaRPr>
          </a:p>
        </p:txBody>
      </p:sp>
      <p:sp>
        <p:nvSpPr>
          <p:cNvPr id="28" name="TextBox 27"/>
          <p:cNvSpPr txBox="1"/>
          <p:nvPr/>
        </p:nvSpPr>
        <p:spPr>
          <a:xfrm>
            <a:off x="1629624" y="5028795"/>
            <a:ext cx="9664767" cy="1384995"/>
          </a:xfrm>
          <a:prstGeom prst="rect">
            <a:avLst/>
          </a:prstGeom>
          <a:noFill/>
        </p:spPr>
        <p:txBody>
          <a:bodyPr wrap="square" rtlCol="1">
            <a:spAutoFit/>
          </a:bodyPr>
          <a:lstStyle/>
          <a:p>
            <a:pPr marL="457200" indent="-457200" algn="r" rtl="1">
              <a:buFont typeface="Wingdings" panose="05000000000000000000" pitchFamily="2" charset="2"/>
              <a:buChar char="Ø"/>
            </a:pPr>
            <a:r>
              <a:rPr lang="ar-SA" sz="2800" b="1" kern="1200" dirty="0">
                <a:solidFill>
                  <a:srgbClr val="003399"/>
                </a:solidFill>
                <a:latin typeface="Calibri" panose="020F0502020204030204" pitchFamily="34" charset="0"/>
                <a:ea typeface="+mn-ea"/>
                <a:cs typeface="+mn-cs"/>
              </a:rPr>
              <a:t>أنا مجسم مبني من </a:t>
            </a:r>
            <a:r>
              <a:rPr lang="ar-SA" sz="2800" b="1" kern="1200" dirty="0">
                <a:solidFill>
                  <a:srgbClr val="0066FF"/>
                </a:solidFill>
                <a:latin typeface="Calibri" panose="020F0502020204030204" pitchFamily="34" charset="0"/>
                <a:ea typeface="+mn-ea"/>
                <a:cs typeface="+mn-cs"/>
              </a:rPr>
              <a:t>خمسة وجوه</a:t>
            </a:r>
            <a:r>
              <a:rPr lang="he-IL" sz="2800" b="1" kern="1200" dirty="0">
                <a:solidFill>
                  <a:srgbClr val="003399"/>
                </a:solidFill>
                <a:latin typeface="Calibri" panose="020F0502020204030204" pitchFamily="34" charset="0"/>
                <a:ea typeface="+mn-ea"/>
                <a:cs typeface="+mn-cs"/>
              </a:rPr>
              <a:t>.</a:t>
            </a:r>
            <a:r>
              <a:rPr lang="en-US" sz="2800" b="1" kern="1200" dirty="0">
                <a:solidFill>
                  <a:srgbClr val="003399"/>
                </a:solidFill>
                <a:latin typeface="Calibri" panose="020F0502020204030204" pitchFamily="34" charset="0"/>
                <a:ea typeface="+mn-ea"/>
                <a:cs typeface="+mn-cs"/>
              </a:rPr>
              <a:t/>
            </a:r>
            <a:br>
              <a:rPr lang="en-US" sz="2800" b="1" kern="1200" dirty="0">
                <a:solidFill>
                  <a:srgbClr val="003399"/>
                </a:solidFill>
                <a:latin typeface="Calibri" panose="020F0502020204030204" pitchFamily="34" charset="0"/>
                <a:ea typeface="+mn-ea"/>
                <a:cs typeface="+mn-cs"/>
              </a:rPr>
            </a:br>
            <a:r>
              <a:rPr lang="ar-SA" sz="2800" b="1" kern="1200" dirty="0">
                <a:solidFill>
                  <a:srgbClr val="003399"/>
                </a:solidFill>
                <a:latin typeface="Calibri" panose="020F0502020204030204" pitchFamily="34" charset="0"/>
                <a:ea typeface="+mn-ea"/>
                <a:cs typeface="+mn-cs"/>
              </a:rPr>
              <a:t>هل من الممكن أن أكون هرمًا؟</a:t>
            </a:r>
            <a:r>
              <a:rPr lang="he-IL" sz="2800" b="1" kern="1200" dirty="0">
                <a:solidFill>
                  <a:srgbClr val="003399"/>
                </a:solidFill>
                <a:latin typeface="Calibri" panose="020F0502020204030204" pitchFamily="34" charset="0"/>
                <a:ea typeface="+mn-ea"/>
                <a:cs typeface="+mn-cs"/>
              </a:rPr>
              <a:t> </a:t>
            </a:r>
            <a:r>
              <a:rPr lang="ar-SA" sz="2800" kern="1200" dirty="0">
                <a:solidFill>
                  <a:srgbClr val="003399"/>
                </a:solidFill>
                <a:latin typeface="Calibri" panose="020F0502020204030204" pitchFamily="34" charset="0"/>
              </a:rPr>
              <a:t>إذا نعم</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ما أسم الهرم</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إذا لا</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فسر لماذا. </a:t>
            </a:r>
          </a:p>
          <a:p>
            <a:pPr algn="r" rtl="1"/>
            <a:r>
              <a:rPr lang="ar-SA" sz="2800" b="1" kern="1200" dirty="0">
                <a:solidFill>
                  <a:srgbClr val="003399"/>
                </a:solidFill>
                <a:latin typeface="Calibri" panose="020F0502020204030204" pitchFamily="34" charset="0"/>
                <a:ea typeface="+mn-ea"/>
                <a:cs typeface="+mn-cs"/>
              </a:rPr>
              <a:t>     </a:t>
            </a:r>
            <a:r>
              <a:rPr lang="ar-SA" sz="2800" b="1" kern="1200" dirty="0">
                <a:solidFill>
                  <a:srgbClr val="003399"/>
                </a:solidFill>
                <a:latin typeface="Calibri" panose="020F0502020204030204" pitchFamily="34" charset="0"/>
              </a:rPr>
              <a:t>هل من الممكن أن أكون منشورًا؟</a:t>
            </a:r>
            <a:r>
              <a:rPr lang="he-IL" sz="2800" b="1"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إذا نعم</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ما أسم المنشور</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إذا لا</a:t>
            </a:r>
            <a:r>
              <a:rPr lang="he-IL" sz="2800" kern="1200" dirty="0">
                <a:solidFill>
                  <a:srgbClr val="003399"/>
                </a:solidFill>
                <a:latin typeface="Calibri" panose="020F0502020204030204" pitchFamily="34" charset="0"/>
              </a:rPr>
              <a:t>– </a:t>
            </a:r>
            <a:r>
              <a:rPr lang="ar-SA" sz="2800" kern="1200" dirty="0">
                <a:solidFill>
                  <a:srgbClr val="003399"/>
                </a:solidFill>
                <a:latin typeface="Calibri" panose="020F0502020204030204" pitchFamily="34" charset="0"/>
              </a:rPr>
              <a:t>فسر لماذا.</a:t>
            </a:r>
            <a:endParaRPr lang="he-IL" sz="2800" kern="1200" dirty="0">
              <a:solidFill>
                <a:srgbClr val="003399"/>
              </a:solidFill>
              <a:latin typeface="Calibri" panose="020F0502020204030204" pitchFamily="34" charset="0"/>
              <a:ea typeface="+mn-ea"/>
              <a:cs typeface="+mn-cs"/>
            </a:endParaRPr>
          </a:p>
        </p:txBody>
      </p:sp>
      <p:pic>
        <p:nvPicPr>
          <p:cNvPr id="3" name="E2C806F9">
            <a:hlinkClick r:id="" action="ppaction://media"/>
            <a:extLst>
              <a:ext uri="{FF2B5EF4-FFF2-40B4-BE49-F238E27FC236}">
                <a16:creationId xmlns:a16="http://schemas.microsoft.com/office/drawing/2014/main" id="{28BE01C9-8990-41CF-A833-2019EEF8832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8190" y="620064"/>
            <a:ext cx="2271111" cy="810029"/>
          </a:xfrm>
          <a:prstGeom prst="rect">
            <a:avLst/>
          </a:prstGeom>
        </p:spPr>
      </p:pic>
    </p:spTree>
    <p:extLst>
      <p:ext uri="{BB962C8B-B14F-4D97-AF65-F5344CB8AC3E}">
        <p14:creationId xmlns:p14="http://schemas.microsoft.com/office/powerpoint/2010/main" val="83616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5574" y="6127369"/>
            <a:ext cx="3591895" cy="369332"/>
          </a:xfrm>
          <a:prstGeom prst="rect">
            <a:avLst/>
          </a:prstGeom>
          <a:noFill/>
        </p:spPr>
        <p:txBody>
          <a:bodyPr wrap="square" rtlCol="0">
            <a:spAutoFit/>
          </a:bodyPr>
          <a:lstStyle/>
          <a:p>
            <a:pPr>
              <a:buClrTx/>
              <a:buFontTx/>
              <a:buNone/>
            </a:pPr>
            <a:r>
              <a:rPr lang="en-US" sz="1800" kern="1200" dirty="0">
                <a:solidFill>
                  <a:srgbClr val="FFFFFF"/>
                </a:solidFill>
                <a:latin typeface="Calibri" panose="020F0502020204030204"/>
                <a:ea typeface="+mn-ea"/>
                <a:cs typeface="+mn-cs"/>
              </a:rPr>
              <a:t>shutterstock.com </a:t>
            </a:r>
            <a:r>
              <a:rPr lang="ar-SA" sz="1800" kern="1200" dirty="0">
                <a:solidFill>
                  <a:srgbClr val="FFFFFF"/>
                </a:solidFill>
                <a:latin typeface="Calibri" panose="020F0502020204030204"/>
                <a:ea typeface="+mn-ea"/>
              </a:rPr>
              <a:t> الرسوم التوضيحيّة:</a:t>
            </a:r>
            <a:endParaRPr lang="en-US" sz="1800" kern="1200" dirty="0">
              <a:solidFill>
                <a:srgbClr val="FFFFFF"/>
              </a:solidFill>
              <a:latin typeface="Calibri" panose="020F0502020204030204"/>
              <a:ea typeface="+mn-ea"/>
              <a:cs typeface="+mn-cs"/>
            </a:endParaRPr>
          </a:p>
        </p:txBody>
      </p:sp>
      <p:sp>
        <p:nvSpPr>
          <p:cNvPr id="4" name="מלבן 3">
            <a:extLst>
              <a:ext uri="{FF2B5EF4-FFF2-40B4-BE49-F238E27FC236}">
                <a16:creationId xmlns:a16="http://schemas.microsoft.com/office/drawing/2014/main" id="{791BE448-248B-48EF-8728-AC972D480DAC}"/>
              </a:ext>
            </a:extLst>
          </p:cNvPr>
          <p:cNvSpPr/>
          <p:nvPr/>
        </p:nvSpPr>
        <p:spPr>
          <a:xfrm>
            <a:off x="2358189" y="2748727"/>
            <a:ext cx="7419474" cy="15706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buClrTx/>
              <a:buFontTx/>
              <a:buNone/>
            </a:pPr>
            <a:endParaRPr lang="he-IL" sz="1800" kern="1200">
              <a:solidFill>
                <a:srgbClr val="FFFFFF"/>
              </a:solidFill>
            </a:endParaRPr>
          </a:p>
        </p:txBody>
      </p:sp>
      <p:sp>
        <p:nvSpPr>
          <p:cNvPr id="5" name="TextBox 4">
            <a:extLst>
              <a:ext uri="{FF2B5EF4-FFF2-40B4-BE49-F238E27FC236}">
                <a16:creationId xmlns:a16="http://schemas.microsoft.com/office/drawing/2014/main" id="{057E06D3-744A-4A8A-B133-1DE08C15C410}"/>
              </a:ext>
            </a:extLst>
          </p:cNvPr>
          <p:cNvSpPr txBox="1"/>
          <p:nvPr/>
        </p:nvSpPr>
        <p:spPr>
          <a:xfrm>
            <a:off x="1762401" y="2478892"/>
            <a:ext cx="7915726" cy="1107996"/>
          </a:xfrm>
          <a:prstGeom prst="rect">
            <a:avLst/>
          </a:prstGeom>
          <a:noFill/>
        </p:spPr>
        <p:txBody>
          <a:bodyPr wrap="square" rtlCol="1">
            <a:spAutoFit/>
          </a:bodyPr>
          <a:lstStyle/>
          <a:p>
            <a:pPr algn="r">
              <a:buClrTx/>
              <a:buFontTx/>
              <a:buNone/>
            </a:pPr>
            <a:r>
              <a:rPr lang="ar-SA" sz="6600" kern="1200" dirty="0">
                <a:solidFill>
                  <a:srgbClr val="FFFFFF"/>
                </a:solidFill>
                <a:latin typeface="Calibri" panose="020F0502020204030204"/>
                <a:ea typeface="+mn-ea"/>
              </a:rPr>
              <a:t>شكرًا لكم على مشاهدة البثّ</a:t>
            </a:r>
            <a:endParaRPr lang="he-IL" sz="6600" kern="1200" dirty="0">
              <a:solidFill>
                <a:srgbClr val="FFFFFF"/>
              </a:solidFill>
              <a:latin typeface="Calibri" panose="020F0502020204030204"/>
              <a:ea typeface="+mn-ea"/>
            </a:endParaRPr>
          </a:p>
        </p:txBody>
      </p:sp>
      <p:sp>
        <p:nvSpPr>
          <p:cNvPr id="6" name="TextBox 5">
            <a:extLst>
              <a:ext uri="{FF2B5EF4-FFF2-40B4-BE49-F238E27FC236}">
                <a16:creationId xmlns:a16="http://schemas.microsoft.com/office/drawing/2014/main" id="{8C0CE4F9-D72B-4CA4-810A-564F1740636F}"/>
              </a:ext>
            </a:extLst>
          </p:cNvPr>
          <p:cNvSpPr txBox="1"/>
          <p:nvPr/>
        </p:nvSpPr>
        <p:spPr>
          <a:xfrm>
            <a:off x="2141171" y="3592165"/>
            <a:ext cx="6869429" cy="523220"/>
          </a:xfrm>
          <a:prstGeom prst="rect">
            <a:avLst/>
          </a:prstGeom>
          <a:noFill/>
        </p:spPr>
        <p:txBody>
          <a:bodyPr wrap="square" rtlCol="1">
            <a:spAutoFit/>
          </a:bodyPr>
          <a:lstStyle/>
          <a:p>
            <a:pPr algn="r">
              <a:buClrTx/>
              <a:buFontTx/>
              <a:buNone/>
            </a:pPr>
            <a:r>
              <a:rPr lang="ar-SA" sz="2800" kern="1200" dirty="0">
                <a:solidFill>
                  <a:srgbClr val="FFFFFF"/>
                </a:solidFill>
                <a:latin typeface="Calibri" panose="020F0502020204030204"/>
                <a:ea typeface="+mn-ea"/>
              </a:rPr>
              <a:t>إنتاج مطاح، لصالح وزارة التربية والتعليم</a:t>
            </a:r>
            <a:r>
              <a:rPr lang="ar-SA" sz="1800" kern="1200" dirty="0">
                <a:solidFill>
                  <a:srgbClr val="424242"/>
                </a:solidFill>
                <a:latin typeface="Calibri" panose="020F0502020204030204"/>
                <a:ea typeface="+mn-ea"/>
              </a:rPr>
              <a:t> </a:t>
            </a:r>
            <a:endParaRPr lang="he-IL" sz="3200" kern="1200" dirty="0">
              <a:solidFill>
                <a:srgbClr val="FFFFFF"/>
              </a:solidFill>
              <a:latin typeface="Calibri" panose="020F0502020204030204"/>
              <a:ea typeface="+mn-ea"/>
            </a:endParaRPr>
          </a:p>
        </p:txBody>
      </p:sp>
    </p:spTree>
    <p:extLst>
      <p:ext uri="{BB962C8B-B14F-4D97-AF65-F5344CB8AC3E}">
        <p14:creationId xmlns:p14="http://schemas.microsoft.com/office/powerpoint/2010/main" val="138629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lnSpc>
                <a:spcPct val="90000"/>
              </a:lnSpc>
              <a:buClr>
                <a:schemeClr val="dk1"/>
              </a:buClr>
              <a:buSzPts val="4400"/>
            </a:pPr>
            <a:r>
              <a:rPr lang="ar-SA" dirty="0"/>
              <a:t>مَاذَا يَجِب أَنْ نُحضّر للحصّة ؟ </a:t>
            </a:r>
            <a:endParaRPr dirty="0">
              <a:solidFill>
                <a:srgbClr val="003399"/>
              </a:solidFill>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3">
            <a:alphaModFix/>
          </a:blip>
          <a:srcRect/>
          <a:stretch/>
        </p:blipFill>
        <p:spPr>
          <a:xfrm>
            <a:off x="6528050" y="2710851"/>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4">
            <a:alphaModFix/>
          </a:blip>
          <a:srcRect/>
          <a:stretch/>
        </p:blipFill>
        <p:spPr>
          <a:xfrm rot="5400000">
            <a:off x="3277047" y="3225957"/>
            <a:ext cx="1771057" cy="7408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مَا الَّذِي نَعْرِفُهُ مِنْ قبلُ ؟ </a:t>
            </a:r>
            <a:endParaRPr dirty="0"/>
          </a:p>
        </p:txBody>
      </p:sp>
      <p:sp>
        <p:nvSpPr>
          <p:cNvPr id="287" name="Google Shape;287;p10"/>
          <p:cNvSpPr txBox="1">
            <a:spLocks noGrp="1"/>
          </p:cNvSpPr>
          <p:nvPr>
            <p:ph type="body" sz="quarter" idx="10"/>
          </p:nvPr>
        </p:nvSpPr>
        <p:spPr>
          <a:xfrm>
            <a:off x="788211" y="1611616"/>
            <a:ext cx="10885543" cy="3844925"/>
          </a:xfrm>
          <a:prstGeom prst="rect">
            <a:avLst/>
          </a:prstGeom>
          <a:noFill/>
          <a:ln>
            <a:noFill/>
          </a:ln>
        </p:spPr>
        <p:txBody>
          <a:bodyPr spcFirstLastPara="1" wrap="square" lIns="91425" tIns="45700" rIns="91425" bIns="45700" anchor="t" anchorCtr="0">
            <a:noAutofit/>
          </a:bodyPr>
          <a:lstStyle/>
          <a:p>
            <a:pPr marL="460375" indent="-457200">
              <a:spcAft>
                <a:spcPts val="1800"/>
              </a:spcAft>
              <a:buClr>
                <a:schemeClr val="accent1"/>
              </a:buClr>
              <a:buSzPts val="2800"/>
              <a:buFont typeface="Wingdings" panose="05000000000000000000" pitchFamily="2" charset="2"/>
              <a:buChar char="Ø"/>
            </a:pPr>
            <a:endParaRPr lang="he-IL" sz="3200" dirty="0">
              <a:solidFill>
                <a:srgbClr val="002A7E"/>
              </a:solidFill>
            </a:endParaRPr>
          </a:p>
          <a:p>
            <a:pPr marL="460375" indent="-457200">
              <a:spcAft>
                <a:spcPts val="1800"/>
              </a:spcAft>
              <a:buClr>
                <a:schemeClr val="accent1"/>
              </a:buClr>
              <a:buSzPts val="2800"/>
              <a:buFont typeface="Wingdings" panose="05000000000000000000" pitchFamily="2" charset="2"/>
              <a:buChar char="Ø"/>
            </a:pPr>
            <a:r>
              <a:rPr lang="ar-SA" sz="3200" dirty="0">
                <a:solidFill>
                  <a:srgbClr val="002A7E"/>
                </a:solidFill>
              </a:rPr>
              <a:t>تعلمنا سابقًا عن المخروط والاسطوانة الهرم.</a:t>
            </a:r>
            <a:r>
              <a:rPr lang="he-IL" sz="3200" dirty="0">
                <a:solidFill>
                  <a:srgbClr val="002A7E"/>
                </a:solidFill>
              </a:rPr>
              <a:t> </a:t>
            </a:r>
          </a:p>
          <a:p>
            <a:pPr marL="460375" indent="-457200">
              <a:spcAft>
                <a:spcPts val="1800"/>
              </a:spcAft>
              <a:buClr>
                <a:schemeClr val="accent1"/>
              </a:buClr>
              <a:buSzPts val="2800"/>
              <a:buFont typeface="Wingdings" panose="05000000000000000000" pitchFamily="2" charset="2"/>
              <a:buChar char="Ø"/>
            </a:pPr>
            <a:r>
              <a:rPr lang="ar-SA" sz="3200" dirty="0">
                <a:solidFill>
                  <a:srgbClr val="002A7E"/>
                </a:solidFill>
              </a:rPr>
              <a:t>اليوم سنتعرف على المنشور، ونقارن بينه وبين باقي المجسمات</a:t>
            </a:r>
            <a:r>
              <a:rPr lang="he-IL" sz="3200" dirty="0">
                <a:solidFill>
                  <a:srgbClr val="002A7E"/>
                </a:solidFill>
              </a:rPr>
              <a:t>. </a:t>
            </a:r>
          </a:p>
          <a:p>
            <a:pPr marL="460375" indent="-457200">
              <a:spcAft>
                <a:spcPts val="1800"/>
              </a:spcAft>
              <a:buClr>
                <a:schemeClr val="accent1"/>
              </a:buClr>
              <a:buSzPts val="2800"/>
              <a:buFont typeface="Wingdings" panose="05000000000000000000" pitchFamily="2" charset="2"/>
              <a:buChar char="Ø"/>
            </a:pPr>
            <a:r>
              <a:rPr lang="ar-SA" sz="3200" dirty="0">
                <a:solidFill>
                  <a:srgbClr val="002A7E"/>
                </a:solidFill>
              </a:rPr>
              <a:t>من الممكن ان قسم منكم قد سمع أو تعلم عن المنشور بالمدرسة أو بحياتنا اليومية، سنحاول اليوم التعمق بشكل دقيق الى خصائص المنشور.</a:t>
            </a:r>
          </a:p>
          <a:p>
            <a:pPr marL="460375" indent="-457200">
              <a:spcAft>
                <a:spcPts val="1800"/>
              </a:spcAft>
              <a:buClr>
                <a:schemeClr val="accent1"/>
              </a:buClr>
              <a:buSzPts val="2800"/>
              <a:buFont typeface="Wingdings" panose="05000000000000000000" pitchFamily="2" charset="2"/>
              <a:buChar char="Ø"/>
            </a:pPr>
            <a:r>
              <a:rPr lang="ar-SA" sz="3200" dirty="0">
                <a:solidFill>
                  <a:srgbClr val="002A7E"/>
                </a:solidFill>
              </a:rPr>
              <a:t>سنتمكن من تميز المنشور من بين المجسمات المختلفة</a:t>
            </a:r>
            <a:r>
              <a:rPr lang="he-IL" sz="3200" dirty="0">
                <a:solidFill>
                  <a:srgbClr val="002A7E"/>
                </a:solidFill>
              </a:rPr>
              <a:t>.</a:t>
            </a:r>
          </a:p>
          <a:p>
            <a:pPr marL="460375" indent="-457200">
              <a:spcAft>
                <a:spcPts val="1800"/>
              </a:spcAft>
              <a:buClr>
                <a:schemeClr val="accent1"/>
              </a:buClr>
              <a:buSzPts val="2800"/>
              <a:buFont typeface="Wingdings" panose="05000000000000000000" pitchFamily="2" charset="2"/>
              <a:buChar char="Ø"/>
            </a:pPr>
            <a:endParaRPr lang="he-IL" sz="3200" dirty="0">
              <a:solidFill>
                <a:srgbClr val="002A7E"/>
              </a:solidFill>
            </a:endParaRPr>
          </a:p>
        </p:txBody>
      </p:sp>
      <p:pic>
        <p:nvPicPr>
          <p:cNvPr id="288" name="Google Shape;288;p10"/>
          <p:cNvPicPr preferRelativeResize="0"/>
          <p:nvPr/>
        </p:nvPicPr>
        <p:blipFill rotWithShape="1">
          <a:blip r:embed="rId3">
            <a:alphaModFix/>
          </a:blip>
          <a:srcRect/>
          <a:stretch/>
        </p:blipFill>
        <p:spPr>
          <a:xfrm>
            <a:off x="3617846" y="13562"/>
            <a:ext cx="1017545" cy="1070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نَبْدَأ بِمُتْعَةٍ</a:t>
            </a:r>
            <a:endParaRPr dirty="0"/>
          </a:p>
        </p:txBody>
      </p:sp>
      <p:sp>
        <p:nvSpPr>
          <p:cNvPr id="279" name="Google Shape;279;p9"/>
          <p:cNvSpPr txBox="1">
            <a:spLocks noGrp="1"/>
          </p:cNvSpPr>
          <p:nvPr>
            <p:ph type="body" sz="quarter" idx="10"/>
          </p:nvPr>
        </p:nvSpPr>
        <p:spPr>
          <a:xfrm>
            <a:off x="-30" y="1883706"/>
            <a:ext cx="11394870" cy="665679"/>
          </a:xfrm>
          <a:prstGeom prst="rect">
            <a:avLst/>
          </a:prstGeom>
          <a:noFill/>
          <a:ln>
            <a:noFill/>
          </a:ln>
        </p:spPr>
        <p:txBody>
          <a:bodyPr spcFirstLastPara="1" wrap="square" lIns="91425" tIns="45700" rIns="91425" bIns="45700" anchor="t" anchorCtr="0">
            <a:normAutofit/>
          </a:bodyPr>
          <a:lstStyle/>
          <a:p>
            <a:pPr lvl="0">
              <a:lnSpc>
                <a:spcPct val="90000"/>
              </a:lnSpc>
              <a:buClr>
                <a:schemeClr val="dk1"/>
              </a:buClr>
              <a:buSzPts val="3600"/>
            </a:pPr>
            <a:r>
              <a:rPr lang="ar-SA" b="1" dirty="0">
                <a:solidFill>
                  <a:srgbClr val="003399"/>
                </a:solidFill>
              </a:rPr>
              <a:t>حاولوا، معرفة أي هذه المجسمات هي: منشور أو هرم أو مجسم أخر؟</a:t>
            </a:r>
          </a:p>
        </p:txBody>
      </p:sp>
      <p:pic>
        <p:nvPicPr>
          <p:cNvPr id="280" name="Google Shape;280;p9"/>
          <p:cNvPicPr preferRelativeResize="0"/>
          <p:nvPr/>
        </p:nvPicPr>
        <p:blipFill rotWithShape="1">
          <a:blip r:embed="rId5">
            <a:alphaModFix/>
          </a:blip>
          <a:srcRect/>
          <a:stretch/>
        </p:blipFill>
        <p:spPr>
          <a:xfrm>
            <a:off x="3617846" y="13562"/>
            <a:ext cx="1017545" cy="1070700"/>
          </a:xfrm>
          <a:prstGeom prst="rect">
            <a:avLst/>
          </a:prstGeom>
          <a:noFill/>
          <a:ln>
            <a:noFill/>
          </a:ln>
        </p:spPr>
      </p:pic>
      <p:sp>
        <p:nvSpPr>
          <p:cNvPr id="25" name="Text Box 54">
            <a:extLst>
              <a:ext uri="{FF2B5EF4-FFF2-40B4-BE49-F238E27FC236}">
                <a16:creationId xmlns:a16="http://schemas.microsoft.com/office/drawing/2014/main" id="{106DCD3C-2098-4D46-A22C-3121F932981D}"/>
              </a:ext>
            </a:extLst>
          </p:cNvPr>
          <p:cNvSpPr txBox="1">
            <a:spLocks noChangeArrowheads="1"/>
          </p:cNvSpPr>
          <p:nvPr/>
        </p:nvSpPr>
        <p:spPr bwMode="auto">
          <a:xfrm>
            <a:off x="10542648" y="246071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أ</a:t>
            </a:r>
            <a:endParaRPr lang="en-US" sz="3600" b="1" dirty="0">
              <a:solidFill>
                <a:srgbClr val="002060"/>
              </a:solidFill>
              <a:cs typeface="David" pitchFamily="2" charset="-79"/>
            </a:endParaRPr>
          </a:p>
        </p:txBody>
      </p:sp>
      <p:sp>
        <p:nvSpPr>
          <p:cNvPr id="26" name="Text Box 55">
            <a:extLst>
              <a:ext uri="{FF2B5EF4-FFF2-40B4-BE49-F238E27FC236}">
                <a16:creationId xmlns:a16="http://schemas.microsoft.com/office/drawing/2014/main" id="{973C26E0-2542-42CB-BC26-6E04181A0147}"/>
              </a:ext>
            </a:extLst>
          </p:cNvPr>
          <p:cNvSpPr txBox="1">
            <a:spLocks noChangeArrowheads="1"/>
          </p:cNvSpPr>
          <p:nvPr/>
        </p:nvSpPr>
        <p:spPr bwMode="auto">
          <a:xfrm>
            <a:off x="4756742" y="246071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ج</a:t>
            </a:r>
            <a:endParaRPr lang="en-US" sz="3600" b="1" dirty="0">
              <a:solidFill>
                <a:srgbClr val="002060"/>
              </a:solidFill>
              <a:cs typeface="David" pitchFamily="2" charset="-79"/>
            </a:endParaRPr>
          </a:p>
        </p:txBody>
      </p:sp>
      <p:sp>
        <p:nvSpPr>
          <p:cNvPr id="27"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0688394" y="4421345"/>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ه</a:t>
            </a:r>
            <a:endParaRPr lang="en-US" sz="3600" b="1" dirty="0">
              <a:solidFill>
                <a:srgbClr val="002060"/>
              </a:solidFill>
              <a:cs typeface="David" pitchFamily="2" charset="-79"/>
            </a:endParaRPr>
          </a:p>
        </p:txBody>
      </p:sp>
      <p:sp>
        <p:nvSpPr>
          <p:cNvPr id="28" name="Text Box 57">
            <a:extLst>
              <a:ext uri="{FF2B5EF4-FFF2-40B4-BE49-F238E27FC236}">
                <a16:creationId xmlns:a16="http://schemas.microsoft.com/office/drawing/2014/main" id="{92DE7B9F-85E6-430D-809B-D18CB6EBF21B}"/>
              </a:ext>
            </a:extLst>
          </p:cNvPr>
          <p:cNvSpPr txBox="1">
            <a:spLocks noChangeArrowheads="1"/>
          </p:cNvSpPr>
          <p:nvPr/>
        </p:nvSpPr>
        <p:spPr bwMode="auto">
          <a:xfrm>
            <a:off x="4753321" y="4421345"/>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ز</a:t>
            </a:r>
            <a:endParaRPr lang="en-US" sz="3600" b="1" dirty="0">
              <a:solidFill>
                <a:srgbClr val="002060"/>
              </a:solidFill>
              <a:cs typeface="David" pitchFamily="2" charset="-79"/>
            </a:endParaRPr>
          </a:p>
        </p:txBody>
      </p:sp>
      <p:sp>
        <p:nvSpPr>
          <p:cNvPr id="29" name="Text Box 55">
            <a:extLst>
              <a:ext uri="{FF2B5EF4-FFF2-40B4-BE49-F238E27FC236}">
                <a16:creationId xmlns:a16="http://schemas.microsoft.com/office/drawing/2014/main" id="{AD9462F3-C9DD-4B04-B7F0-87CFAFFA1B4F}"/>
              </a:ext>
            </a:extLst>
          </p:cNvPr>
          <p:cNvSpPr txBox="1">
            <a:spLocks noChangeArrowheads="1"/>
          </p:cNvSpPr>
          <p:nvPr/>
        </p:nvSpPr>
        <p:spPr bwMode="auto">
          <a:xfrm>
            <a:off x="7645457" y="246071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ب</a:t>
            </a:r>
            <a:endParaRPr lang="en-US" sz="3600" b="1" dirty="0">
              <a:solidFill>
                <a:srgbClr val="002060"/>
              </a:solidFill>
              <a:cs typeface="David" pitchFamily="2" charset="-79"/>
            </a:endParaRPr>
          </a:p>
        </p:txBody>
      </p:sp>
      <p:sp>
        <p:nvSpPr>
          <p:cNvPr id="30" name="Text Box 56">
            <a:extLst>
              <a:ext uri="{FF2B5EF4-FFF2-40B4-BE49-F238E27FC236}">
                <a16:creationId xmlns:a16="http://schemas.microsoft.com/office/drawing/2014/main" id="{451544DB-F5B3-4365-9E99-72ED62EFE4FE}"/>
              </a:ext>
            </a:extLst>
          </p:cNvPr>
          <p:cNvSpPr txBox="1">
            <a:spLocks noChangeArrowheads="1"/>
          </p:cNvSpPr>
          <p:nvPr/>
        </p:nvSpPr>
        <p:spPr bwMode="auto">
          <a:xfrm>
            <a:off x="7926385" y="4421345"/>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و</a:t>
            </a:r>
            <a:endParaRPr lang="en-US" sz="3600" b="1" dirty="0">
              <a:solidFill>
                <a:srgbClr val="002060"/>
              </a:solidFill>
              <a:cs typeface="David" pitchFamily="2" charset="-79"/>
            </a:endParaRPr>
          </a:p>
        </p:txBody>
      </p:sp>
      <p:pic>
        <p:nvPicPr>
          <p:cNvPr id="31" name="תמונה 30">
            <a:extLst>
              <a:ext uri="{FF2B5EF4-FFF2-40B4-BE49-F238E27FC236}">
                <a16:creationId xmlns:a16="http://schemas.microsoft.com/office/drawing/2014/main" id="{1D8C7DBE-C1D6-466A-9650-C0DAE9CBA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2084" y="4714810"/>
            <a:ext cx="1023012" cy="1471961"/>
          </a:xfrm>
          <a:prstGeom prst="rect">
            <a:avLst/>
          </a:prstGeom>
        </p:spPr>
      </p:pic>
      <p:pic>
        <p:nvPicPr>
          <p:cNvPr id="34" name="תמונה 33">
            <a:extLst>
              <a:ext uri="{FF2B5EF4-FFF2-40B4-BE49-F238E27FC236}">
                <a16:creationId xmlns:a16="http://schemas.microsoft.com/office/drawing/2014/main" id="{6FDA6C8B-5351-42AE-8649-D9DFF6C55A49}"/>
              </a:ext>
            </a:extLst>
          </p:cNvPr>
          <p:cNvPicPr>
            <a:picLocks noChangeAspect="1"/>
          </p:cNvPicPr>
          <p:nvPr/>
        </p:nvPicPr>
        <p:blipFill>
          <a:blip r:embed="rId7">
            <a:duotone>
              <a:prstClr val="black"/>
              <a:srgbClr val="800080">
                <a:tint val="45000"/>
                <a:satMod val="400000"/>
              </a:srgbClr>
            </a:duotone>
            <a:extLst>
              <a:ext uri="{28A0092B-C50C-407E-A947-70E740481C1C}">
                <a14:useLocalDpi xmlns:a14="http://schemas.microsoft.com/office/drawing/2010/main" val="0"/>
              </a:ext>
            </a:extLst>
          </a:blip>
          <a:stretch>
            <a:fillRect/>
          </a:stretch>
        </p:blipFill>
        <p:spPr>
          <a:xfrm>
            <a:off x="3108064" y="4473550"/>
            <a:ext cx="2419009" cy="1437762"/>
          </a:xfrm>
          <a:prstGeom prst="rect">
            <a:avLst/>
          </a:prstGeom>
        </p:spPr>
      </p:pic>
      <p:pic>
        <p:nvPicPr>
          <p:cNvPr id="35" name="תמונה 34"/>
          <p:cNvPicPr>
            <a:picLocks noChangeAspect="1"/>
          </p:cNvPicPr>
          <p:nvPr/>
        </p:nvPicPr>
        <p:blipFill>
          <a:blip r:embed="rId8"/>
          <a:stretch>
            <a:fillRect/>
          </a:stretch>
        </p:blipFill>
        <p:spPr>
          <a:xfrm>
            <a:off x="5937555" y="2634920"/>
            <a:ext cx="1619788" cy="1408051"/>
          </a:xfrm>
          <a:prstGeom prst="rect">
            <a:avLst/>
          </a:prstGeom>
        </p:spPr>
      </p:pic>
      <p:pic>
        <p:nvPicPr>
          <p:cNvPr id="36" name="תמונה 35">
            <a:extLst>
              <a:ext uri="{FF2B5EF4-FFF2-40B4-BE49-F238E27FC236}">
                <a16:creationId xmlns:a16="http://schemas.microsoft.com/office/drawing/2014/main" id="{CE953329-1B91-4453-92DA-CFCF831A44F4}"/>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276614" y="2610077"/>
            <a:ext cx="1452696" cy="1630363"/>
          </a:xfrm>
          <a:prstGeom prst="rect">
            <a:avLst/>
          </a:prstGeom>
        </p:spPr>
      </p:pic>
      <p:pic>
        <p:nvPicPr>
          <p:cNvPr id="37" name="תמונה 36">
            <a:extLst>
              <a:ext uri="{FF2B5EF4-FFF2-40B4-BE49-F238E27FC236}">
                <a16:creationId xmlns:a16="http://schemas.microsoft.com/office/drawing/2014/main" id="{BB785985-18C4-4205-A40F-ABB54B1C61EC}"/>
              </a:ext>
            </a:extLst>
          </p:cNvPr>
          <p:cNvPicPr>
            <a:picLocks noChangeAspect="1"/>
          </p:cNvPicPr>
          <p:nvPr/>
        </p:nvPicPr>
        <p:blipFill>
          <a:blip r:embed="rId10">
            <a:duotone>
              <a:prstClr val="black"/>
              <a:schemeClr val="accent2">
                <a:tint val="45000"/>
                <a:satMod val="400000"/>
              </a:schemeClr>
            </a:duotone>
          </a:blip>
          <a:stretch>
            <a:fillRect/>
          </a:stretch>
        </p:blipFill>
        <p:spPr>
          <a:xfrm>
            <a:off x="469488" y="2584445"/>
            <a:ext cx="1745454" cy="1470519"/>
          </a:xfrm>
          <a:prstGeom prst="rect">
            <a:avLst/>
          </a:prstGeom>
        </p:spPr>
      </p:pic>
      <p:pic>
        <p:nvPicPr>
          <p:cNvPr id="38" name="תמונה 37">
            <a:extLst>
              <a:ext uri="{FF2B5EF4-FFF2-40B4-BE49-F238E27FC236}">
                <a16:creationId xmlns:a16="http://schemas.microsoft.com/office/drawing/2014/main" id="{C3F8A691-9499-4BE1-9E7A-26D1E06C60B1}"/>
              </a:ext>
            </a:extLst>
          </p:cNvPr>
          <p:cNvPicPr>
            <a:picLocks noChangeAspect="1"/>
          </p:cNvPicPr>
          <p:nvPr/>
        </p:nvPicPr>
        <p:blipFill>
          <a:blip r:embed="rId11">
            <a:duotone>
              <a:prstClr val="black"/>
              <a:schemeClr val="accent5">
                <a:tint val="45000"/>
                <a:satMod val="400000"/>
              </a:schemeClr>
            </a:duotone>
          </a:blip>
          <a:stretch>
            <a:fillRect/>
          </a:stretch>
        </p:blipFill>
        <p:spPr>
          <a:xfrm>
            <a:off x="6324015" y="4548396"/>
            <a:ext cx="2246355" cy="1521725"/>
          </a:xfrm>
          <a:prstGeom prst="rect">
            <a:avLst/>
          </a:prstGeom>
        </p:spPr>
      </p:pic>
      <p:sp>
        <p:nvSpPr>
          <p:cNvPr id="39" name="Text Box 56">
            <a:extLst>
              <a:ext uri="{FF2B5EF4-FFF2-40B4-BE49-F238E27FC236}">
                <a16:creationId xmlns:a16="http://schemas.microsoft.com/office/drawing/2014/main" id="{475DC51C-FF93-4F96-B91B-C2A3DE3745D1}"/>
              </a:ext>
            </a:extLst>
          </p:cNvPr>
          <p:cNvSpPr txBox="1">
            <a:spLocks noChangeArrowheads="1"/>
          </p:cNvSpPr>
          <p:nvPr/>
        </p:nvSpPr>
        <p:spPr bwMode="auto">
          <a:xfrm>
            <a:off x="1915382" y="246071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د</a:t>
            </a:r>
            <a:endParaRPr lang="en-US" sz="3600" b="1" dirty="0">
              <a:solidFill>
                <a:srgbClr val="002060"/>
              </a:solidFill>
              <a:cs typeface="David" pitchFamily="2" charset="-79"/>
            </a:endParaRPr>
          </a:p>
        </p:txBody>
      </p:sp>
      <p:pic>
        <p:nvPicPr>
          <p:cNvPr id="41" name="תמונה 40">
            <a:extLst>
              <a:ext uri="{FF2B5EF4-FFF2-40B4-BE49-F238E27FC236}">
                <a16:creationId xmlns:a16="http://schemas.microsoft.com/office/drawing/2014/main" id="{5C1BEEF7-8C1D-49BD-92CD-076F10A0C400}"/>
              </a:ext>
            </a:extLst>
          </p:cNvPr>
          <p:cNvPicPr>
            <a:picLocks noChangeAspect="1"/>
          </p:cNvPicPr>
          <p:nvPr/>
        </p:nvPicPr>
        <p:blipFill>
          <a:blip r:embed="rId12">
            <a:duotone>
              <a:prstClr val="black"/>
              <a:srgbClr val="00FF00">
                <a:tint val="45000"/>
                <a:satMod val="400000"/>
              </a:srgbClr>
            </a:duotone>
          </a:blip>
          <a:stretch>
            <a:fillRect/>
          </a:stretch>
        </p:blipFill>
        <p:spPr>
          <a:xfrm>
            <a:off x="453986" y="4240441"/>
            <a:ext cx="1949938" cy="1903980"/>
          </a:xfrm>
          <a:prstGeom prst="rect">
            <a:avLst/>
          </a:prstGeom>
        </p:spPr>
      </p:pic>
      <p:sp>
        <p:nvSpPr>
          <p:cNvPr id="42" name="Text Box 57">
            <a:extLst>
              <a:ext uri="{FF2B5EF4-FFF2-40B4-BE49-F238E27FC236}">
                <a16:creationId xmlns:a16="http://schemas.microsoft.com/office/drawing/2014/main" id="{92DE7B9F-85E6-430D-809B-D18CB6EBF21B}"/>
              </a:ext>
            </a:extLst>
          </p:cNvPr>
          <p:cNvSpPr txBox="1">
            <a:spLocks noChangeArrowheads="1"/>
          </p:cNvSpPr>
          <p:nvPr/>
        </p:nvSpPr>
        <p:spPr bwMode="auto">
          <a:xfrm>
            <a:off x="2120409" y="4421345"/>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2060"/>
                </a:solidFill>
                <a:cs typeface="David" pitchFamily="2" charset="-79"/>
              </a:rPr>
              <a:t>ح</a:t>
            </a:r>
            <a:endParaRPr lang="en-US" sz="3600" b="1" dirty="0">
              <a:solidFill>
                <a:srgbClr val="002060"/>
              </a:solidFill>
              <a:cs typeface="David" pitchFamily="2" charset="-79"/>
            </a:endParaRPr>
          </a:p>
        </p:txBody>
      </p:sp>
      <p:pic>
        <p:nvPicPr>
          <p:cNvPr id="24" name="תמונה 23">
            <a:extLst>
              <a:ext uri="{FF2B5EF4-FFF2-40B4-BE49-F238E27FC236}">
                <a16:creationId xmlns:a16="http://schemas.microsoft.com/office/drawing/2014/main" id="{A579E682-63A3-44F3-9BBF-250ED7B1C674}"/>
              </a:ext>
            </a:extLst>
          </p:cNvPr>
          <p:cNvPicPr>
            <a:picLocks noChangeAspect="1"/>
          </p:cNvPicPr>
          <p:nvPr/>
        </p:nvPicPr>
        <p:blipFill>
          <a:blip r:embed="rId13"/>
          <a:stretch>
            <a:fillRect/>
          </a:stretch>
        </p:blipFill>
        <p:spPr>
          <a:xfrm>
            <a:off x="8425063" y="2438923"/>
            <a:ext cx="2170033" cy="1673442"/>
          </a:xfrm>
          <a:prstGeom prst="rect">
            <a:avLst/>
          </a:prstGeom>
        </p:spPr>
      </p:pic>
      <p:pic>
        <p:nvPicPr>
          <p:cNvPr id="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45201" y="620748"/>
            <a:ext cx="2069741" cy="7382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هيا نتعلم </a:t>
            </a: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5" name="TextBox 4"/>
          <p:cNvSpPr txBox="1"/>
          <p:nvPr/>
        </p:nvSpPr>
        <p:spPr>
          <a:xfrm>
            <a:off x="8839201" y="1903044"/>
            <a:ext cx="2522390" cy="923330"/>
          </a:xfrm>
          <a:prstGeom prst="rect">
            <a:avLst/>
          </a:prstGeom>
          <a:noFill/>
        </p:spPr>
        <p:txBody>
          <a:bodyPr wrap="square" rtlCol="1">
            <a:spAutoFit/>
          </a:bodyPr>
          <a:lstStyle/>
          <a:p>
            <a:pPr algn="r"/>
            <a:r>
              <a:rPr lang="ar-SA" sz="5400" b="1" kern="1200" dirty="0">
                <a:solidFill>
                  <a:srgbClr val="003399"/>
                </a:solidFill>
                <a:latin typeface="Calibri" panose="020F0502020204030204" pitchFamily="34" charset="0"/>
                <a:ea typeface="+mn-ea"/>
                <a:cs typeface="+mn-cs"/>
              </a:rPr>
              <a:t>المنشور</a:t>
            </a:r>
            <a:endParaRPr lang="he-IL" sz="5400" b="1" kern="1200" dirty="0">
              <a:solidFill>
                <a:srgbClr val="003399"/>
              </a:solidFill>
              <a:latin typeface="Calibri" panose="020F0502020204030204" pitchFamily="34" charset="0"/>
              <a:ea typeface="+mn-ea"/>
              <a:cs typeface="+mn-cs"/>
            </a:endParaRPr>
          </a:p>
        </p:txBody>
      </p:sp>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115" y="2826374"/>
            <a:ext cx="2314006" cy="2718260"/>
          </a:xfrm>
          <a:prstGeom prst="rect">
            <a:avLst/>
          </a:prstGeom>
        </p:spPr>
      </p:pic>
    </p:spTree>
    <p:extLst>
      <p:ext uri="{BB962C8B-B14F-4D97-AF65-F5344CB8AC3E}">
        <p14:creationId xmlns:p14="http://schemas.microsoft.com/office/powerpoint/2010/main" val="57155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lt1"/>
              </a:buClr>
              <a:buSzPts val="4400"/>
            </a:pPr>
            <a:r>
              <a:rPr lang="ar-SA" dirty="0"/>
              <a:t>هيا نتعلم </a:t>
            </a:r>
            <a:endParaRPr dirty="0"/>
          </a:p>
        </p:txBody>
      </p:sp>
      <p:sp>
        <p:nvSpPr>
          <p:cNvPr id="295" name="Google Shape;295;p11"/>
          <p:cNvSpPr txBox="1">
            <a:spLocks noGrp="1"/>
          </p:cNvSpPr>
          <p:nvPr>
            <p:ph type="body" sz="quarter" idx="10"/>
          </p:nvPr>
        </p:nvSpPr>
        <p:spPr>
          <a:xfrm>
            <a:off x="3726779" y="8152109"/>
            <a:ext cx="10885543" cy="260762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3600"/>
            </a:pPr>
            <a:r>
              <a:rPr lang="x-none" dirty="0"/>
              <a:t/>
            </a:r>
            <a:br>
              <a:rPr lang="x-none" dirty="0"/>
            </a:br>
            <a:endParaRPr dirty="0"/>
          </a:p>
        </p:txBody>
      </p:sp>
      <p:pic>
        <p:nvPicPr>
          <p:cNvPr id="296" name="Google Shape;296;p11"/>
          <p:cNvPicPr preferRelativeResize="0"/>
          <p:nvPr/>
        </p:nvPicPr>
        <p:blipFill rotWithShape="1">
          <a:blip r:embed="rId3">
            <a:alphaModFix/>
          </a:blip>
          <a:srcRect/>
          <a:stretch/>
        </p:blipFill>
        <p:spPr>
          <a:xfrm>
            <a:off x="3617846" y="13562"/>
            <a:ext cx="1017545" cy="1070700"/>
          </a:xfrm>
          <a:prstGeom prst="rect">
            <a:avLst/>
          </a:prstGeom>
          <a:noFill/>
          <a:ln>
            <a:noFill/>
          </a:ln>
        </p:spPr>
      </p:pic>
      <p:sp>
        <p:nvSpPr>
          <p:cNvPr id="15" name="TextBox 14"/>
          <p:cNvSpPr txBox="1"/>
          <p:nvPr/>
        </p:nvSpPr>
        <p:spPr>
          <a:xfrm>
            <a:off x="6471146" y="1567671"/>
            <a:ext cx="5174577" cy="646331"/>
          </a:xfrm>
          <a:prstGeom prst="rect">
            <a:avLst/>
          </a:prstGeom>
          <a:noFill/>
        </p:spPr>
        <p:txBody>
          <a:bodyPr wrap="square" rtlCol="1">
            <a:spAutoFit/>
          </a:bodyPr>
          <a:lstStyle/>
          <a:p>
            <a:pPr algn="r"/>
            <a:r>
              <a:rPr lang="ar-SA" sz="3600" b="1" dirty="0">
                <a:solidFill>
                  <a:srgbClr val="000099"/>
                </a:solidFill>
              </a:rPr>
              <a:t>وصف المنشور القائم</a:t>
            </a:r>
            <a:endParaRPr lang="he-IL" sz="3600" b="1" dirty="0">
              <a:solidFill>
                <a:srgbClr val="000099"/>
              </a:solidFill>
            </a:endParaRPr>
          </a:p>
        </p:txBody>
      </p:sp>
      <p:sp>
        <p:nvSpPr>
          <p:cNvPr id="16" name="מלבן 15">
            <a:extLst>
              <a:ext uri="{FF2B5EF4-FFF2-40B4-BE49-F238E27FC236}">
                <a16:creationId xmlns:a16="http://schemas.microsoft.com/office/drawing/2014/main" id="{83B668FD-B099-4480-93A6-D0B4BCD61744}"/>
              </a:ext>
            </a:extLst>
          </p:cNvPr>
          <p:cNvSpPr/>
          <p:nvPr/>
        </p:nvSpPr>
        <p:spPr>
          <a:xfrm>
            <a:off x="2743199" y="2222367"/>
            <a:ext cx="8982635" cy="1654218"/>
          </a:xfrm>
          <a:prstGeom prst="rect">
            <a:avLst/>
          </a:prstGeom>
          <a:solidFill>
            <a:srgbClr val="4472C4"/>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nchor="ctr"/>
          <a:lstStyle/>
          <a:p>
            <a:pPr algn="ctr">
              <a:lnSpc>
                <a:spcPct val="90000"/>
              </a:lnSpc>
            </a:pPr>
            <a:r>
              <a:rPr lang="ar-SA" sz="3000" b="1" dirty="0">
                <a:solidFill>
                  <a:srgbClr val="FFFF00"/>
                </a:solidFill>
              </a:rPr>
              <a:t>المنشور القائم </a:t>
            </a:r>
            <a:r>
              <a:rPr lang="ar-SA" sz="3000" b="1" dirty="0">
                <a:solidFill>
                  <a:schemeClr val="bg1"/>
                </a:solidFill>
              </a:rPr>
              <a:t>له قاعدتان هما مضلعان متطابقان ومتوازيان باقي وجوه المنشور القائم (وجوه الغلاف الجانبي) هي مستطيلات. انتبهوا (المربع أيضا هو مستطيل).</a:t>
            </a:r>
            <a:endParaRPr lang="en-US" sz="3000" b="1" dirty="0">
              <a:solidFill>
                <a:schemeClr val="bg1"/>
              </a:solidFill>
            </a:endParaRPr>
          </a:p>
        </p:txBody>
      </p:sp>
      <p:pic>
        <p:nvPicPr>
          <p:cNvPr id="17" name="תמונה 1">
            <a:extLst>
              <a:ext uri="{FF2B5EF4-FFF2-40B4-BE49-F238E27FC236}">
                <a16:creationId xmlns:a16="http://schemas.microsoft.com/office/drawing/2014/main" id="{199F6F99-1B28-459C-BAC9-16E9239C5F3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4096" y="3993702"/>
            <a:ext cx="793901" cy="1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utoShape 9">
            <a:extLst>
              <a:ext uri="{FF2B5EF4-FFF2-40B4-BE49-F238E27FC236}">
                <a16:creationId xmlns:a16="http://schemas.microsoft.com/office/drawing/2014/main" id="{85F54426-63B4-41A9-AD8C-092F9B5E5AAC}"/>
              </a:ext>
            </a:extLst>
          </p:cNvPr>
          <p:cNvSpPr>
            <a:spLocks noChangeArrowheads="1"/>
          </p:cNvSpPr>
          <p:nvPr/>
        </p:nvSpPr>
        <p:spPr bwMode="auto">
          <a:xfrm>
            <a:off x="9050356" y="4163523"/>
            <a:ext cx="925938" cy="1085714"/>
          </a:xfrm>
          <a:prstGeom prst="octagon">
            <a:avLst>
              <a:gd name="adj" fmla="val 36870"/>
            </a:avLst>
          </a:prstGeom>
          <a:solidFill>
            <a:srgbClr val="C0C0C0"/>
          </a:solidFill>
          <a:ln w="9525">
            <a:miter lim="800000"/>
            <a:headEnd/>
            <a:tailEnd/>
          </a:ln>
          <a:scene3d>
            <a:camera prst="legacyObliqueTopRight">
              <a:rot lat="20999999" lon="300000" rev="0"/>
            </a:camera>
            <a:lightRig rig="legacyFlat2" dir="b"/>
          </a:scene3d>
          <a:sp3d extrusionH="430200" prstMaterial="legacyMatte">
            <a:bevelT w="13500" h="13500" prst="angle"/>
            <a:bevelB w="13500" h="13500" prst="angle"/>
            <a:extrusionClr>
              <a:srgbClr val="808080"/>
            </a:extrusionClr>
            <a:contourClr>
              <a:srgbClr val="C0C0C0"/>
            </a:contourClr>
          </a:sp3d>
        </p:spPr>
        <p:txBody>
          <a:bodyPr vert="horz" wrap="square" lIns="91440" tIns="45720" rIns="91440" bIns="45720" numCol="1" anchor="t" anchorCtr="0" compatLnSpc="1">
            <a:prstTxWarp prst="textNoShape">
              <a:avLst/>
            </a:prstTxWarp>
            <a:flatTx/>
          </a:bodyPr>
          <a:lstStyle/>
          <a:p>
            <a:endParaRPr lang="he-IL"/>
          </a:p>
        </p:txBody>
      </p:sp>
      <p:pic>
        <p:nvPicPr>
          <p:cNvPr id="19" name="תמונה 18">
            <a:extLst>
              <a:ext uri="{FF2B5EF4-FFF2-40B4-BE49-F238E27FC236}">
                <a16:creationId xmlns:a16="http://schemas.microsoft.com/office/drawing/2014/main" id="{FA367045-C133-4E54-B369-E4FCCAD5CBA1}"/>
              </a:ext>
            </a:extLst>
          </p:cNvPr>
          <p:cNvPicPr>
            <a:picLocks noChangeAspect="1"/>
          </p:cNvPicPr>
          <p:nvPr/>
        </p:nvPicPr>
        <p:blipFill>
          <a:blip r:embed="rId5"/>
          <a:stretch>
            <a:fillRect/>
          </a:stretch>
        </p:blipFill>
        <p:spPr>
          <a:xfrm rot="3536938">
            <a:off x="6327828" y="3959631"/>
            <a:ext cx="718149" cy="1536898"/>
          </a:xfrm>
          <a:prstGeom prst="rect">
            <a:avLst/>
          </a:prstGeom>
        </p:spPr>
      </p:pic>
      <p:pic>
        <p:nvPicPr>
          <p:cNvPr id="20" name="תמונה 19">
            <a:extLst>
              <a:ext uri="{FF2B5EF4-FFF2-40B4-BE49-F238E27FC236}">
                <a16:creationId xmlns:a16="http://schemas.microsoft.com/office/drawing/2014/main" id="{780BCC16-AB93-4D11-9457-A776E3822FE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138019" y="4687010"/>
            <a:ext cx="1177080" cy="1157016"/>
          </a:xfrm>
          <a:prstGeom prst="rect">
            <a:avLst/>
          </a:prstGeom>
        </p:spPr>
      </p:pic>
      <p:pic>
        <p:nvPicPr>
          <p:cNvPr id="23" name="תמונה 22">
            <a:extLst>
              <a:ext uri="{FF2B5EF4-FFF2-40B4-BE49-F238E27FC236}">
                <a16:creationId xmlns:a16="http://schemas.microsoft.com/office/drawing/2014/main" id="{C4630196-EBD3-416E-8007-6CC965C92C7D}"/>
              </a:ext>
            </a:extLst>
          </p:cNvPr>
          <p:cNvPicPr>
            <a:picLocks noChangeAspect="1"/>
          </p:cNvPicPr>
          <p:nvPr/>
        </p:nvPicPr>
        <p:blipFill>
          <a:blip r:embed="rId7"/>
          <a:stretch>
            <a:fillRect/>
          </a:stretch>
        </p:blipFill>
        <p:spPr>
          <a:xfrm>
            <a:off x="878434" y="4329330"/>
            <a:ext cx="1497531" cy="1287133"/>
          </a:xfrm>
          <a:prstGeom prst="rect">
            <a:avLst/>
          </a:prstGeom>
        </p:spPr>
      </p:pic>
      <p:sp>
        <p:nvSpPr>
          <p:cNvPr id="25" name="TextBox 24"/>
          <p:cNvSpPr txBox="1"/>
          <p:nvPr/>
        </p:nvSpPr>
        <p:spPr>
          <a:xfrm>
            <a:off x="84903" y="1677736"/>
            <a:ext cx="2581474" cy="2485787"/>
          </a:xfrm>
          <a:prstGeom prst="wedgeRoundRectCallout">
            <a:avLst>
              <a:gd name="adj1" fmla="val -2569"/>
              <a:gd name="adj2" fmla="val 68345"/>
              <a:gd name="adj3" fmla="val 16667"/>
            </a:avLst>
          </a:prstGeom>
          <a:noFill/>
          <a:ln>
            <a:solidFill>
              <a:schemeClr val="accent1"/>
            </a:solidFill>
          </a:ln>
        </p:spPr>
        <p:txBody>
          <a:bodyPr wrap="square" rtlCol="1">
            <a:spAutoFit/>
          </a:bodyPr>
          <a:lstStyle/>
          <a:p>
            <a:pPr algn="r" rtl="1"/>
            <a:r>
              <a:rPr lang="ar-SA" sz="2800" kern="1200" dirty="0">
                <a:solidFill>
                  <a:srgbClr val="003399"/>
                </a:solidFill>
                <a:latin typeface="Calibri" panose="020F0502020204030204" pitchFamily="34" charset="0"/>
              </a:rPr>
              <a:t>في المناشير غير القائمة وجوه الغلاف الجانبي هي متوازيات الاضلاع وليست </a:t>
            </a:r>
            <a:r>
              <a:rPr lang="ar-SA" sz="2800" kern="1200" dirty="0" err="1">
                <a:solidFill>
                  <a:srgbClr val="003399"/>
                </a:solidFill>
                <a:latin typeface="Calibri" panose="020F0502020204030204" pitchFamily="34" charset="0"/>
              </a:rPr>
              <a:t>مستطلات</a:t>
            </a:r>
            <a:r>
              <a:rPr lang="ar-SA" sz="2800" kern="1200" dirty="0">
                <a:solidFill>
                  <a:srgbClr val="003399"/>
                </a:solidFill>
                <a:latin typeface="Calibri" panose="020F0502020204030204" pitchFamily="34" charset="0"/>
              </a:rPr>
              <a:t>. </a:t>
            </a:r>
            <a:endParaRPr lang="he-IL" sz="2800" kern="1200" dirty="0">
              <a:solidFill>
                <a:srgbClr val="003399"/>
              </a:solidFill>
              <a:latin typeface="Calibri" panose="020F0502020204030204" pitchFamily="34" charset="0"/>
            </a:endParaRPr>
          </a:p>
        </p:txBody>
      </p:sp>
      <p:sp>
        <p:nvSpPr>
          <p:cNvPr id="5" name="AutoShape 3"/>
          <p:cNvSpPr>
            <a:spLocks noChangeArrowheads="1"/>
          </p:cNvSpPr>
          <p:nvPr/>
        </p:nvSpPr>
        <p:spPr bwMode="auto">
          <a:xfrm rot="312243">
            <a:off x="5311304" y="5051694"/>
            <a:ext cx="639762" cy="660400"/>
          </a:xfrm>
          <a:prstGeom prst="pentagon">
            <a:avLst/>
          </a:prstGeom>
          <a:solidFill>
            <a:srgbClr val="5B9BD5"/>
          </a:solidFill>
          <a:ln w="9525">
            <a:miter lim="800000"/>
            <a:headEnd/>
            <a:tailEnd/>
          </a:ln>
          <a:effectLst/>
          <a:scene3d>
            <a:camera prst="legacyObliqueTopRight">
              <a:rot lat="1200000" lon="18300000" rev="0"/>
            </a:camera>
            <a:lightRig rig="legacyFlat2" dir="b"/>
          </a:scene3d>
          <a:sp3d extrusionH="1428750" prstMaterial="legacyPlastic">
            <a:bevelT w="13500" h="13500" prst="angle"/>
            <a:bevelB w="13500" h="13500" prst="angle"/>
            <a:extrusionClr>
              <a:srgbClr val="BDD6EE"/>
            </a:extrusionClr>
            <a:contourClr>
              <a:srgbClr val="5B9BD5"/>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he-IL"/>
          </a:p>
        </p:txBody>
      </p:sp>
      <p:sp>
        <p:nvSpPr>
          <p:cNvPr id="2" name="תיבת טקסט 1">
            <a:extLst>
              <a:ext uri="{FF2B5EF4-FFF2-40B4-BE49-F238E27FC236}">
                <a16:creationId xmlns:a16="http://schemas.microsoft.com/office/drawing/2014/main" id="{C3477B4D-0082-474C-BA64-202D13B6D6AC}"/>
              </a:ext>
            </a:extLst>
          </p:cNvPr>
          <p:cNvSpPr txBox="1"/>
          <p:nvPr/>
        </p:nvSpPr>
        <p:spPr>
          <a:xfrm>
            <a:off x="154572" y="5616463"/>
            <a:ext cx="2117960" cy="523220"/>
          </a:xfrm>
          <a:prstGeom prst="rect">
            <a:avLst/>
          </a:prstGeom>
          <a:noFill/>
        </p:spPr>
        <p:txBody>
          <a:bodyPr wrap="square" rtlCol="0">
            <a:spAutoFit/>
          </a:bodyPr>
          <a:lstStyle/>
          <a:p>
            <a:pPr algn="r" rtl="1"/>
            <a:r>
              <a:rPr lang="ar-SA" sz="2800" b="1" dirty="0">
                <a:solidFill>
                  <a:schemeClr val="accent5">
                    <a:lumMod val="50000"/>
                  </a:schemeClr>
                </a:solidFill>
              </a:rPr>
              <a:t>منشور غير قائم</a:t>
            </a:r>
            <a:endParaRPr lang="en-US" sz="2800" b="1" dirty="0">
              <a:solidFill>
                <a:schemeClr val="accent5">
                  <a:lumMod val="50000"/>
                </a:schemeClr>
              </a:solidFill>
            </a:endParaRPr>
          </a:p>
        </p:txBody>
      </p:sp>
      <p:sp>
        <p:nvSpPr>
          <p:cNvPr id="21" name="תיבת טקסט 20">
            <a:extLst>
              <a:ext uri="{FF2B5EF4-FFF2-40B4-BE49-F238E27FC236}">
                <a16:creationId xmlns:a16="http://schemas.microsoft.com/office/drawing/2014/main" id="{FD9DC994-095D-47D6-B5F2-0FCFFC1EA76E}"/>
              </a:ext>
            </a:extLst>
          </p:cNvPr>
          <p:cNvSpPr txBox="1"/>
          <p:nvPr/>
        </p:nvSpPr>
        <p:spPr>
          <a:xfrm>
            <a:off x="6686902" y="5582416"/>
            <a:ext cx="2117960" cy="523220"/>
          </a:xfrm>
          <a:prstGeom prst="rect">
            <a:avLst/>
          </a:prstGeom>
          <a:noFill/>
        </p:spPr>
        <p:txBody>
          <a:bodyPr wrap="square" rtlCol="0">
            <a:spAutoFit/>
          </a:bodyPr>
          <a:lstStyle/>
          <a:p>
            <a:pPr algn="r" rtl="1"/>
            <a:r>
              <a:rPr lang="ar-SA" sz="2800" b="1" dirty="0">
                <a:solidFill>
                  <a:schemeClr val="accent5">
                    <a:lumMod val="50000"/>
                  </a:schemeClr>
                </a:solidFill>
              </a:rPr>
              <a:t>منشور قائم</a:t>
            </a:r>
            <a:endParaRPr lang="en-US" sz="2800" b="1" dirty="0">
              <a:solidFill>
                <a:schemeClr val="accent5">
                  <a:lumMod val="50000"/>
                </a:schemeClr>
              </a:solidFill>
            </a:endParaRPr>
          </a:p>
        </p:txBody>
      </p:sp>
    </p:spTree>
    <p:extLst>
      <p:ext uri="{BB962C8B-B14F-4D97-AF65-F5344CB8AC3E}">
        <p14:creationId xmlns:p14="http://schemas.microsoft.com/office/powerpoint/2010/main" val="315665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5"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4603695" y="515730"/>
            <a:ext cx="6750104" cy="689775"/>
          </a:xfrm>
        </p:spPr>
        <p:txBody>
          <a:bodyPr>
            <a:normAutofit/>
          </a:bodyPr>
          <a:lstStyle/>
          <a:p>
            <a:pPr marL="0" lvl="0" indent="0">
              <a:spcBef>
                <a:spcPts val="0"/>
              </a:spcBef>
              <a:buSzPts val="2800"/>
              <a:buNone/>
            </a:pPr>
            <a:r>
              <a:rPr lang="ar-SA" sz="3600" b="1" dirty="0">
                <a:solidFill>
                  <a:schemeClr val="accent1">
                    <a:lumMod val="75000"/>
                  </a:schemeClr>
                </a:solidFill>
              </a:rPr>
              <a:t>تعرف على المنشور بحسب صفاته</a:t>
            </a:r>
            <a:endParaRPr lang="he-IL" sz="3600" b="1" dirty="0">
              <a:solidFill>
                <a:schemeClr val="accent1">
                  <a:lumMod val="75000"/>
                </a:schemeClr>
              </a:solidFill>
            </a:endParaRPr>
          </a:p>
          <a:p>
            <a:endParaRPr lang="x-none"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sp>
        <p:nvSpPr>
          <p:cNvPr id="46"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10683567" y="244942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أ</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sp>
        <p:nvSpPr>
          <p:cNvPr id="47"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8246215" y="2469161"/>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ب</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sp>
        <p:nvSpPr>
          <p:cNvPr id="48"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6228644" y="244942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ج</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sp>
        <p:nvSpPr>
          <p:cNvPr id="49"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1967102" y="2449426"/>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ه</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sp>
        <p:nvSpPr>
          <p:cNvPr id="27"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597529" y="1123618"/>
            <a:ext cx="10756270" cy="1111085"/>
          </a:xfrm>
        </p:spPr>
        <p:txBody>
          <a:bodyPr>
            <a:noAutofit/>
          </a:bodyPr>
          <a:lstStyle/>
          <a:p>
            <a:pPr marL="0" lvl="0" indent="0">
              <a:spcBef>
                <a:spcPts val="0"/>
              </a:spcBef>
              <a:buSzPts val="2800"/>
              <a:buNone/>
            </a:pPr>
            <a:r>
              <a:rPr lang="ar-SA" sz="3200" b="1" dirty="0">
                <a:solidFill>
                  <a:srgbClr val="0066FF"/>
                </a:solidFill>
              </a:rPr>
              <a:t>إذا كان منشور </a:t>
            </a:r>
            <a:r>
              <a:rPr lang="he-IL" sz="3200" dirty="0">
                <a:solidFill>
                  <a:srgbClr val="0066FF"/>
                </a:solidFill>
              </a:rPr>
              <a:t>– </a:t>
            </a:r>
            <a:r>
              <a:rPr lang="ar-SA" sz="3200" dirty="0">
                <a:solidFill>
                  <a:srgbClr val="0066FF"/>
                </a:solidFill>
              </a:rPr>
              <a:t>ما هو شكل القاعدة لديه؟</a:t>
            </a:r>
            <a:r>
              <a:rPr lang="he-IL" sz="3200" dirty="0">
                <a:solidFill>
                  <a:srgbClr val="0066FF"/>
                </a:solidFill>
              </a:rPr>
              <a:t> </a:t>
            </a:r>
            <a:r>
              <a:rPr lang="he-IL" dirty="0">
                <a:solidFill>
                  <a:srgbClr val="0066FF"/>
                </a:solidFill>
              </a:rPr>
              <a:t>(</a:t>
            </a:r>
            <a:r>
              <a:rPr lang="ar-SA" dirty="0">
                <a:solidFill>
                  <a:srgbClr val="0066FF"/>
                </a:solidFill>
              </a:rPr>
              <a:t>مثلث</a:t>
            </a:r>
            <a:r>
              <a:rPr lang="he-IL" dirty="0">
                <a:solidFill>
                  <a:srgbClr val="0066FF"/>
                </a:solidFill>
              </a:rPr>
              <a:t>? </a:t>
            </a:r>
            <a:r>
              <a:rPr lang="ar-SA" dirty="0">
                <a:solidFill>
                  <a:srgbClr val="0066FF"/>
                </a:solidFill>
              </a:rPr>
              <a:t>شكل رباعي</a:t>
            </a:r>
            <a:r>
              <a:rPr lang="he-IL" dirty="0">
                <a:solidFill>
                  <a:srgbClr val="0066FF"/>
                </a:solidFill>
              </a:rPr>
              <a:t>? </a:t>
            </a:r>
            <a:r>
              <a:rPr lang="ar-SA" dirty="0">
                <a:solidFill>
                  <a:srgbClr val="0066FF"/>
                </a:solidFill>
              </a:rPr>
              <a:t>خُماسي</a:t>
            </a:r>
            <a:r>
              <a:rPr lang="he-IL" dirty="0">
                <a:solidFill>
                  <a:srgbClr val="0066FF"/>
                </a:solidFill>
              </a:rPr>
              <a:t>?.....)</a:t>
            </a:r>
          </a:p>
          <a:p>
            <a:pPr marL="0" lvl="0" indent="0">
              <a:spcBef>
                <a:spcPts val="0"/>
              </a:spcBef>
              <a:buSzPts val="2800"/>
              <a:buNone/>
            </a:pPr>
            <a:r>
              <a:rPr lang="ar-SA" sz="3200" b="1" dirty="0">
                <a:solidFill>
                  <a:srgbClr val="0066FF"/>
                </a:solidFill>
              </a:rPr>
              <a:t>اذا لم يكن منشورًا</a:t>
            </a:r>
            <a:r>
              <a:rPr lang="he-IL" sz="3200" dirty="0">
                <a:solidFill>
                  <a:srgbClr val="0066FF"/>
                </a:solidFill>
              </a:rPr>
              <a:t>– </a:t>
            </a:r>
            <a:r>
              <a:rPr lang="ar-SA" sz="3200" dirty="0">
                <a:solidFill>
                  <a:srgbClr val="0066FF"/>
                </a:solidFill>
              </a:rPr>
              <a:t>أي الصفات تنقصه؟</a:t>
            </a:r>
            <a:endParaRPr lang="x-none" sz="3200" dirty="0">
              <a:solidFill>
                <a:srgbClr val="0066FF"/>
              </a:solidFill>
            </a:endParaRPr>
          </a:p>
        </p:txBody>
      </p:sp>
      <p:sp>
        <p:nvSpPr>
          <p:cNvPr id="28" name="מלבן 27">
            <a:extLst>
              <a:ext uri="{FF2B5EF4-FFF2-40B4-BE49-F238E27FC236}">
                <a16:creationId xmlns:a16="http://schemas.microsoft.com/office/drawing/2014/main" id="{83B668FD-B099-4480-93A6-D0B4BCD61744}"/>
              </a:ext>
            </a:extLst>
          </p:cNvPr>
          <p:cNvSpPr/>
          <p:nvPr/>
        </p:nvSpPr>
        <p:spPr>
          <a:xfrm>
            <a:off x="1715889" y="4862040"/>
            <a:ext cx="8824433" cy="1283137"/>
          </a:xfrm>
          <a:prstGeom prst="rect">
            <a:avLst/>
          </a:prstGeom>
          <a:solidFill>
            <a:schemeClr val="accent1">
              <a:lumMod val="75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nchor="ctr"/>
          <a:lstStyle/>
          <a:p>
            <a:pPr algn="ctr">
              <a:lnSpc>
                <a:spcPct val="90000"/>
              </a:lnSpc>
            </a:pPr>
            <a:r>
              <a:rPr lang="ar-SA" sz="3000" b="1" dirty="0">
                <a:solidFill>
                  <a:srgbClr val="FFFF00"/>
                </a:solidFill>
              </a:rPr>
              <a:t>المنشور القائم </a:t>
            </a:r>
            <a:r>
              <a:rPr lang="ar-SA" sz="3000" b="1" dirty="0">
                <a:solidFill>
                  <a:schemeClr val="bg1"/>
                </a:solidFill>
              </a:rPr>
              <a:t>له </a:t>
            </a:r>
            <a:r>
              <a:rPr lang="ar-SA" sz="3000" b="1" dirty="0">
                <a:solidFill>
                  <a:srgbClr val="FF0000"/>
                </a:solidFill>
              </a:rPr>
              <a:t>قاعدتان هما مضلعان متطابقان </a:t>
            </a:r>
            <a:r>
              <a:rPr lang="ar-SA" sz="3000" b="1" dirty="0">
                <a:solidFill>
                  <a:srgbClr val="00B050"/>
                </a:solidFill>
              </a:rPr>
              <a:t>ومتوازيان</a:t>
            </a:r>
            <a:r>
              <a:rPr lang="ar-SA" sz="3000" b="1" dirty="0">
                <a:solidFill>
                  <a:schemeClr val="bg1"/>
                </a:solidFill>
              </a:rPr>
              <a:t> باقي وجوه المنشور القائم (</a:t>
            </a:r>
            <a:r>
              <a:rPr lang="ar-SA" sz="3000" b="1" dirty="0">
                <a:solidFill>
                  <a:srgbClr val="FFFF00"/>
                </a:solidFill>
              </a:rPr>
              <a:t>وجوه الغلاف الجانبي) هي مستطيلات</a:t>
            </a:r>
            <a:r>
              <a:rPr lang="ar-SA" sz="3000" b="1" dirty="0">
                <a:solidFill>
                  <a:schemeClr val="bg1"/>
                </a:solidFill>
              </a:rPr>
              <a:t>. انتبهوا (المربع أيضا هو مستطيل).</a:t>
            </a:r>
            <a:endParaRPr lang="en-US" sz="3000" b="1" dirty="0">
              <a:solidFill>
                <a:schemeClr val="bg1"/>
              </a:solidFill>
            </a:endParaRPr>
          </a:p>
        </p:txBody>
      </p:sp>
      <p:pic>
        <p:nvPicPr>
          <p:cNvPr id="50" name="תמונה 49"/>
          <p:cNvPicPr>
            <a:picLocks noChangeAspect="1"/>
          </p:cNvPicPr>
          <p:nvPr/>
        </p:nvPicPr>
        <p:blipFill>
          <a:blip r:embed="rId6"/>
          <a:stretch>
            <a:fillRect/>
          </a:stretch>
        </p:blipFill>
        <p:spPr>
          <a:xfrm>
            <a:off x="718665" y="3024462"/>
            <a:ext cx="1619788" cy="1408051"/>
          </a:xfrm>
          <a:prstGeom prst="rect">
            <a:avLst/>
          </a:prstGeom>
        </p:spPr>
      </p:pic>
      <p:sp>
        <p:nvSpPr>
          <p:cNvPr id="53"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4007192" y="2449426"/>
            <a:ext cx="431800" cy="641350"/>
          </a:xfrm>
          <a:prstGeom prst="rect">
            <a:avLst/>
          </a:prstGeom>
          <a:noFill/>
          <a:ln w="9525">
            <a:noFill/>
            <a:miter lim="800000"/>
            <a:headEnd/>
            <a:tailEnd/>
          </a:ln>
        </p:spPr>
        <p:txBody>
          <a:bodyPr>
            <a:spAutoFit/>
          </a:bodyPr>
          <a:lstStyle/>
          <a:p>
            <a:pPr algn="r" rtl="1">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د</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grpSp>
        <p:nvGrpSpPr>
          <p:cNvPr id="12" name="קבוצה 11"/>
          <p:cNvGrpSpPr/>
          <p:nvPr/>
        </p:nvGrpSpPr>
        <p:grpSpPr>
          <a:xfrm>
            <a:off x="5284773" y="3257577"/>
            <a:ext cx="1535002" cy="1181599"/>
            <a:chOff x="5731210" y="3067456"/>
            <a:chExt cx="1535002" cy="1181599"/>
          </a:xfrm>
        </p:grpSpPr>
        <p:grpSp>
          <p:nvGrpSpPr>
            <p:cNvPr id="3" name="Group 2"/>
            <p:cNvGrpSpPr>
              <a:grpSpLocks/>
            </p:cNvGrpSpPr>
            <p:nvPr/>
          </p:nvGrpSpPr>
          <p:grpSpPr bwMode="auto">
            <a:xfrm>
              <a:off x="5731210" y="3067456"/>
              <a:ext cx="1535002" cy="1181599"/>
              <a:chOff x="5560" y="8880"/>
              <a:chExt cx="1584" cy="1449"/>
            </a:xfrm>
            <a:solidFill>
              <a:srgbClr val="92D050"/>
            </a:solidFill>
          </p:grpSpPr>
          <p:sp>
            <p:nvSpPr>
              <p:cNvPr id="4" name="Freeform 3"/>
              <p:cNvSpPr>
                <a:spLocks noChangeArrowheads="1"/>
              </p:cNvSpPr>
              <p:nvPr/>
            </p:nvSpPr>
            <p:spPr bwMode="auto">
              <a:xfrm>
                <a:off x="5990" y="8880"/>
                <a:ext cx="250" cy="906"/>
              </a:xfrm>
              <a:custGeom>
                <a:avLst/>
                <a:gdLst>
                  <a:gd name="T0" fmla="*/ 0 w 189"/>
                  <a:gd name="T1" fmla="*/ 912 h 912"/>
                  <a:gd name="T2" fmla="*/ 189 w 189"/>
                  <a:gd name="T3" fmla="*/ 0 h 912"/>
                  <a:gd name="connsiteX0" fmla="*/ 0 w 12903"/>
                  <a:gd name="connsiteY0" fmla="*/ 10000 h 10000"/>
                  <a:gd name="connsiteX1" fmla="*/ 12903 w 12903"/>
                  <a:gd name="connsiteY1" fmla="*/ 0 h 10000"/>
                  <a:gd name="connsiteX0" fmla="*/ 0 w 12613"/>
                  <a:gd name="connsiteY0" fmla="*/ 9929 h 9929"/>
                  <a:gd name="connsiteX1" fmla="*/ 12613 w 12613"/>
                  <a:gd name="connsiteY1" fmla="*/ 0 h 9929"/>
                  <a:gd name="connsiteX0" fmla="*/ 0 w 10459"/>
                  <a:gd name="connsiteY0" fmla="*/ 10000 h 10000"/>
                  <a:gd name="connsiteX1" fmla="*/ 10459 w 10459"/>
                  <a:gd name="connsiteY1" fmla="*/ 0 h 10000"/>
                  <a:gd name="connsiteX0" fmla="*/ 0 w 10459"/>
                  <a:gd name="connsiteY0" fmla="*/ 10000 h 10000"/>
                  <a:gd name="connsiteX1" fmla="*/ 10459 w 10459"/>
                  <a:gd name="connsiteY1" fmla="*/ 0 h 10000"/>
                </a:gdLst>
                <a:ahLst/>
                <a:cxnLst>
                  <a:cxn ang="0">
                    <a:pos x="connsiteX0" y="connsiteY0"/>
                  </a:cxn>
                  <a:cxn ang="0">
                    <a:pos x="connsiteX1" y="connsiteY1"/>
                  </a:cxn>
                </a:cxnLst>
                <a:rect l="l" t="t" r="r" b="b"/>
                <a:pathLst>
                  <a:path w="10459" h="10000">
                    <a:moveTo>
                      <a:pt x="0" y="10000"/>
                    </a:moveTo>
                    <a:cubicBezTo>
                      <a:pt x="3332" y="6643"/>
                      <a:pt x="7816" y="3357"/>
                      <a:pt x="10459" y="0"/>
                    </a:cubicBezTo>
                  </a:path>
                </a:pathLst>
              </a:custGeom>
              <a:grpFill/>
              <a:ln w="6350">
                <a:solidFill>
                  <a:srgbClr val="000000"/>
                </a:solidFill>
                <a:prstDash val="sysDot"/>
                <a:round/>
                <a:headEnd type="none" w="med" len="sm"/>
                <a:tailEnd type="none" w="med"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he-IL"/>
              </a:p>
            </p:txBody>
          </p:sp>
          <p:sp>
            <p:nvSpPr>
              <p:cNvPr id="5" name="Freeform 4"/>
              <p:cNvSpPr>
                <a:spLocks noChangeArrowheads="1"/>
              </p:cNvSpPr>
              <p:nvPr/>
            </p:nvSpPr>
            <p:spPr bwMode="auto">
              <a:xfrm>
                <a:off x="5562" y="9021"/>
                <a:ext cx="555" cy="1305"/>
              </a:xfrm>
              <a:custGeom>
                <a:avLst/>
                <a:gdLst>
                  <a:gd name="T0" fmla="*/ 555 w 555"/>
                  <a:gd name="T1" fmla="*/ 0 h 1305"/>
                  <a:gd name="T2" fmla="*/ 0 w 555"/>
                  <a:gd name="T3" fmla="*/ 1305 h 1305"/>
                </a:gdLst>
                <a:ahLst/>
                <a:cxnLst>
                  <a:cxn ang="0">
                    <a:pos x="T0" y="T1"/>
                  </a:cxn>
                  <a:cxn ang="0">
                    <a:pos x="T2" y="T3"/>
                  </a:cxn>
                </a:cxnLst>
                <a:rect l="0" t="0" r="r" b="b"/>
                <a:pathLst>
                  <a:path w="555" h="1305">
                    <a:moveTo>
                      <a:pt x="555" y="0"/>
                    </a:moveTo>
                    <a:lnTo>
                      <a:pt x="0" y="1305"/>
                    </a:lnTo>
                  </a:path>
                </a:pathLst>
              </a:custGeom>
              <a:grpFill/>
              <a:ln w="12700">
                <a:solidFill>
                  <a:srgbClr val="000000"/>
                </a:solidFill>
                <a:round/>
                <a:headEnd type="none" w="med" len="sm"/>
                <a:tailEnd type="none" w="med"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he-IL"/>
              </a:p>
            </p:txBody>
          </p:sp>
          <p:sp>
            <p:nvSpPr>
              <p:cNvPr id="6" name="Freeform 5"/>
              <p:cNvSpPr>
                <a:spLocks noChangeArrowheads="1"/>
              </p:cNvSpPr>
              <p:nvPr/>
            </p:nvSpPr>
            <p:spPr bwMode="auto">
              <a:xfrm>
                <a:off x="6534" y="8880"/>
                <a:ext cx="606" cy="912"/>
              </a:xfrm>
              <a:custGeom>
                <a:avLst/>
                <a:gdLst>
                  <a:gd name="T0" fmla="*/ 0 w 606"/>
                  <a:gd name="T1" fmla="*/ 0 h 912"/>
                  <a:gd name="T2" fmla="*/ 606 w 606"/>
                  <a:gd name="T3" fmla="*/ 912 h 912"/>
                </a:gdLst>
                <a:ahLst/>
                <a:cxnLst>
                  <a:cxn ang="0">
                    <a:pos x="T0" y="T1"/>
                  </a:cxn>
                  <a:cxn ang="0">
                    <a:pos x="T2" y="T3"/>
                  </a:cxn>
                </a:cxnLst>
                <a:rect l="0" t="0" r="r" b="b"/>
                <a:pathLst>
                  <a:path w="606" h="912">
                    <a:moveTo>
                      <a:pt x="0" y="0"/>
                    </a:moveTo>
                    <a:lnTo>
                      <a:pt x="606" y="912"/>
                    </a:lnTo>
                  </a:path>
                </a:pathLst>
              </a:custGeom>
              <a:grpFill/>
              <a:ln w="12700">
                <a:solidFill>
                  <a:srgbClr val="000000"/>
                </a:solidFill>
                <a:round/>
                <a:headEnd type="none" w="med" len="sm"/>
                <a:tailEnd type="none" w="med"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he-IL"/>
              </a:p>
            </p:txBody>
          </p:sp>
          <p:sp>
            <p:nvSpPr>
              <p:cNvPr id="7" name="AutoShape 6"/>
              <p:cNvSpPr>
                <a:spLocks noChangeArrowheads="1"/>
              </p:cNvSpPr>
              <p:nvPr/>
            </p:nvSpPr>
            <p:spPr bwMode="auto">
              <a:xfrm>
                <a:off x="5560" y="9792"/>
                <a:ext cx="1584" cy="536"/>
              </a:xfrm>
              <a:prstGeom prst="parallelogram">
                <a:avLst>
                  <a:gd name="adj" fmla="val 92542"/>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8" name="Freeform 7"/>
              <p:cNvSpPr>
                <a:spLocks noChangeArrowheads="1"/>
              </p:cNvSpPr>
              <p:nvPr/>
            </p:nvSpPr>
            <p:spPr bwMode="auto">
              <a:xfrm>
                <a:off x="6399" y="9024"/>
                <a:ext cx="252" cy="1305"/>
              </a:xfrm>
              <a:custGeom>
                <a:avLst/>
                <a:gdLst>
                  <a:gd name="T0" fmla="*/ 0 w 252"/>
                  <a:gd name="T1" fmla="*/ 0 h 1305"/>
                  <a:gd name="T2" fmla="*/ 252 w 252"/>
                  <a:gd name="T3" fmla="*/ 1305 h 1305"/>
                </a:gdLst>
                <a:ahLst/>
                <a:cxnLst>
                  <a:cxn ang="0">
                    <a:pos x="T0" y="T1"/>
                  </a:cxn>
                  <a:cxn ang="0">
                    <a:pos x="T2" y="T3"/>
                  </a:cxn>
                </a:cxnLst>
                <a:rect l="0" t="0" r="r" b="b"/>
                <a:pathLst>
                  <a:path w="252" h="1305">
                    <a:moveTo>
                      <a:pt x="0" y="0"/>
                    </a:moveTo>
                    <a:lnTo>
                      <a:pt x="252" y="1305"/>
                    </a:lnTo>
                  </a:path>
                </a:pathLst>
              </a:custGeom>
              <a:grpFill/>
              <a:ln w="12700">
                <a:solidFill>
                  <a:srgbClr val="000000"/>
                </a:solidFill>
                <a:round/>
                <a:headEnd type="none" w="med" len="sm"/>
                <a:tailEnd type="none" w="med"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he-IL"/>
              </a:p>
            </p:txBody>
          </p:sp>
          <p:sp>
            <p:nvSpPr>
              <p:cNvPr id="9" name="AutoShape 8"/>
              <p:cNvSpPr>
                <a:spLocks noChangeArrowheads="1"/>
              </p:cNvSpPr>
              <p:nvPr/>
            </p:nvSpPr>
            <p:spPr bwMode="auto">
              <a:xfrm>
                <a:off x="6111" y="8881"/>
                <a:ext cx="423" cy="143"/>
              </a:xfrm>
              <a:prstGeom prst="parallelogram">
                <a:avLst>
                  <a:gd name="adj" fmla="val 92631"/>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grpSp>
        <p:sp>
          <p:nvSpPr>
            <p:cNvPr id="10" name="צורה חופשית 9"/>
            <p:cNvSpPr/>
            <p:nvPr/>
          </p:nvSpPr>
          <p:spPr>
            <a:xfrm>
              <a:off x="5778795" y="3083442"/>
              <a:ext cx="1446028" cy="1111102"/>
            </a:xfrm>
            <a:custGeom>
              <a:avLst/>
              <a:gdLst>
                <a:gd name="connsiteX0" fmla="*/ 494414 w 1446028"/>
                <a:gd name="connsiteY0" fmla="*/ 90377 h 1111102"/>
                <a:gd name="connsiteX1" fmla="*/ 0 w 1446028"/>
                <a:gd name="connsiteY1" fmla="*/ 1111102 h 1111102"/>
                <a:gd name="connsiteX2" fmla="*/ 1446028 w 1446028"/>
                <a:gd name="connsiteY2" fmla="*/ 723014 h 1111102"/>
                <a:gd name="connsiteX3" fmla="*/ 887819 w 1446028"/>
                <a:gd name="connsiteY3" fmla="*/ 0 h 1111102"/>
                <a:gd name="connsiteX4" fmla="*/ 494414 w 1446028"/>
                <a:gd name="connsiteY4" fmla="*/ 90377 h 1111102"/>
                <a:gd name="connsiteX0" fmla="*/ 494414 w 1446028"/>
                <a:gd name="connsiteY0" fmla="*/ 90377 h 1111102"/>
                <a:gd name="connsiteX1" fmla="*/ 0 w 1446028"/>
                <a:gd name="connsiteY1" fmla="*/ 1111102 h 1111102"/>
                <a:gd name="connsiteX2" fmla="*/ 388089 w 1446028"/>
                <a:gd name="connsiteY2" fmla="*/ 712381 h 1111102"/>
                <a:gd name="connsiteX3" fmla="*/ 1446028 w 1446028"/>
                <a:gd name="connsiteY3" fmla="*/ 723014 h 1111102"/>
                <a:gd name="connsiteX4" fmla="*/ 887819 w 1446028"/>
                <a:gd name="connsiteY4" fmla="*/ 0 h 1111102"/>
                <a:gd name="connsiteX5" fmla="*/ 494414 w 1446028"/>
                <a:gd name="connsiteY5" fmla="*/ 90377 h 1111102"/>
                <a:gd name="connsiteX0" fmla="*/ 494414 w 1446028"/>
                <a:gd name="connsiteY0" fmla="*/ 90377 h 1111102"/>
                <a:gd name="connsiteX1" fmla="*/ 0 w 1446028"/>
                <a:gd name="connsiteY1" fmla="*/ 1111102 h 1111102"/>
                <a:gd name="connsiteX2" fmla="*/ 388089 w 1446028"/>
                <a:gd name="connsiteY2" fmla="*/ 712381 h 1111102"/>
                <a:gd name="connsiteX3" fmla="*/ 1446028 w 1446028"/>
                <a:gd name="connsiteY3" fmla="*/ 723014 h 1111102"/>
                <a:gd name="connsiteX4" fmla="*/ 887819 w 1446028"/>
                <a:gd name="connsiteY4" fmla="*/ 0 h 1111102"/>
                <a:gd name="connsiteX5" fmla="*/ 760228 w 1446028"/>
                <a:gd name="connsiteY5" fmla="*/ 116958 h 1111102"/>
                <a:gd name="connsiteX6" fmla="*/ 494414 w 1446028"/>
                <a:gd name="connsiteY6" fmla="*/ 90377 h 11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028" h="1111102">
                  <a:moveTo>
                    <a:pt x="494414" y="90377"/>
                  </a:moveTo>
                  <a:lnTo>
                    <a:pt x="0" y="1111102"/>
                  </a:lnTo>
                  <a:cubicBezTo>
                    <a:pt x="194930" y="1059711"/>
                    <a:pt x="193159" y="763772"/>
                    <a:pt x="388089" y="712381"/>
                  </a:cubicBezTo>
                  <a:lnTo>
                    <a:pt x="1446028" y="723014"/>
                  </a:lnTo>
                  <a:lnTo>
                    <a:pt x="887819" y="0"/>
                  </a:lnTo>
                  <a:cubicBezTo>
                    <a:pt x="829340" y="10633"/>
                    <a:pt x="818707" y="106325"/>
                    <a:pt x="760228" y="116958"/>
                  </a:cubicBezTo>
                  <a:lnTo>
                    <a:pt x="494414" y="90377"/>
                  </a:lnTo>
                  <a:close/>
                </a:path>
              </a:pathLst>
            </a:custGeom>
            <a:solidFill>
              <a:srgbClr val="93B6F6">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צורה חופשית 10"/>
            <p:cNvSpPr/>
            <p:nvPr/>
          </p:nvSpPr>
          <p:spPr>
            <a:xfrm>
              <a:off x="5773479" y="3189768"/>
              <a:ext cx="1015409" cy="1052624"/>
            </a:xfrm>
            <a:custGeom>
              <a:avLst/>
              <a:gdLst>
                <a:gd name="connsiteX0" fmla="*/ 505047 w 1004777"/>
                <a:gd name="connsiteY0" fmla="*/ 15948 h 1057939"/>
                <a:gd name="connsiteX1" fmla="*/ 0 w 1004777"/>
                <a:gd name="connsiteY1" fmla="*/ 1057939 h 1057939"/>
                <a:gd name="connsiteX2" fmla="*/ 1004777 w 1004777"/>
                <a:gd name="connsiteY2" fmla="*/ 1041990 h 1057939"/>
                <a:gd name="connsiteX3" fmla="*/ 754912 w 1004777"/>
                <a:gd name="connsiteY3" fmla="*/ 0 h 1057939"/>
                <a:gd name="connsiteX4" fmla="*/ 505047 w 1004777"/>
                <a:gd name="connsiteY4" fmla="*/ 15948 h 1057939"/>
                <a:gd name="connsiteX0" fmla="*/ 505047 w 1004777"/>
                <a:gd name="connsiteY0" fmla="*/ 0 h 1041991"/>
                <a:gd name="connsiteX1" fmla="*/ 0 w 1004777"/>
                <a:gd name="connsiteY1" fmla="*/ 1041991 h 1041991"/>
                <a:gd name="connsiteX2" fmla="*/ 1004777 w 1004777"/>
                <a:gd name="connsiteY2" fmla="*/ 1026042 h 1041991"/>
                <a:gd name="connsiteX3" fmla="*/ 760229 w 1004777"/>
                <a:gd name="connsiteY3" fmla="*/ 0 h 1041991"/>
                <a:gd name="connsiteX4" fmla="*/ 505047 w 1004777"/>
                <a:gd name="connsiteY4" fmla="*/ 0 h 1041991"/>
                <a:gd name="connsiteX0" fmla="*/ 505047 w 1015409"/>
                <a:gd name="connsiteY0" fmla="*/ 0 h 1052624"/>
                <a:gd name="connsiteX1" fmla="*/ 0 w 1015409"/>
                <a:gd name="connsiteY1" fmla="*/ 1041991 h 1052624"/>
                <a:gd name="connsiteX2" fmla="*/ 1015409 w 1015409"/>
                <a:gd name="connsiteY2" fmla="*/ 1052624 h 1052624"/>
                <a:gd name="connsiteX3" fmla="*/ 760229 w 1015409"/>
                <a:gd name="connsiteY3" fmla="*/ 0 h 1052624"/>
                <a:gd name="connsiteX4" fmla="*/ 505047 w 1015409"/>
                <a:gd name="connsiteY4" fmla="*/ 0 h 105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09" h="1052624">
                  <a:moveTo>
                    <a:pt x="505047" y="0"/>
                  </a:moveTo>
                  <a:lnTo>
                    <a:pt x="0" y="1041991"/>
                  </a:lnTo>
                  <a:lnTo>
                    <a:pt x="1015409" y="1052624"/>
                  </a:lnTo>
                  <a:lnTo>
                    <a:pt x="760229" y="0"/>
                  </a:lnTo>
                  <a:lnTo>
                    <a:pt x="505047" y="0"/>
                  </a:lnTo>
                  <a:close/>
                </a:path>
              </a:pathLst>
            </a:custGeom>
            <a:solidFill>
              <a:srgbClr val="5D92F1">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30" name="קבוצה 29"/>
          <p:cNvGrpSpPr/>
          <p:nvPr/>
        </p:nvGrpSpPr>
        <p:grpSpPr>
          <a:xfrm>
            <a:off x="3856448" y="3200648"/>
            <a:ext cx="1089055" cy="1178985"/>
            <a:chOff x="4064443" y="2103203"/>
            <a:chExt cx="878583" cy="959290"/>
          </a:xfrm>
        </p:grpSpPr>
        <p:sp>
          <p:nvSpPr>
            <p:cNvPr id="31" name="Freeform 30"/>
            <p:cNvSpPr>
              <a:spLocks/>
            </p:cNvSpPr>
            <p:nvPr/>
          </p:nvSpPr>
          <p:spPr bwMode="auto">
            <a:xfrm>
              <a:off x="4064443" y="2103203"/>
              <a:ext cx="878583" cy="957549"/>
            </a:xfrm>
            <a:custGeom>
              <a:avLst/>
              <a:gdLst>
                <a:gd name="T0" fmla="*/ 423 w 895"/>
                <a:gd name="T1" fmla="*/ 63 h 1100"/>
                <a:gd name="T2" fmla="*/ 282 w 895"/>
                <a:gd name="T3" fmla="*/ 106 h 1100"/>
                <a:gd name="T4" fmla="*/ 274 w 895"/>
                <a:gd name="T5" fmla="*/ 256 h 1100"/>
                <a:gd name="T6" fmla="*/ 364 w 895"/>
                <a:gd name="T7" fmla="*/ 406 h 1100"/>
                <a:gd name="T8" fmla="*/ 312 w 895"/>
                <a:gd name="T9" fmla="*/ 556 h 1100"/>
                <a:gd name="T10" fmla="*/ 42 w 895"/>
                <a:gd name="T11" fmla="*/ 564 h 1100"/>
                <a:gd name="T12" fmla="*/ 60 w 895"/>
                <a:gd name="T13" fmla="*/ 725 h 1100"/>
                <a:gd name="T14" fmla="*/ 262 w 895"/>
                <a:gd name="T15" fmla="*/ 1004 h 1100"/>
                <a:gd name="T16" fmla="*/ 313 w 895"/>
                <a:gd name="T17" fmla="*/ 1059 h 1100"/>
                <a:gd name="T18" fmla="*/ 355 w 895"/>
                <a:gd name="T19" fmla="*/ 1022 h 1100"/>
                <a:gd name="T20" fmla="*/ 817 w 895"/>
                <a:gd name="T21" fmla="*/ 590 h 1100"/>
                <a:gd name="T22" fmla="*/ 825 w 895"/>
                <a:gd name="T23" fmla="*/ 482 h 1100"/>
                <a:gd name="T24" fmla="*/ 423 w 895"/>
                <a:gd name="T25" fmla="*/ 63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5" h="1100">
                  <a:moveTo>
                    <a:pt x="423" y="63"/>
                  </a:moveTo>
                  <a:cubicBezTo>
                    <a:pt x="333" y="0"/>
                    <a:pt x="307" y="74"/>
                    <a:pt x="282" y="106"/>
                  </a:cubicBezTo>
                  <a:cubicBezTo>
                    <a:pt x="257" y="138"/>
                    <a:pt x="260" y="206"/>
                    <a:pt x="274" y="256"/>
                  </a:cubicBezTo>
                  <a:cubicBezTo>
                    <a:pt x="288" y="306"/>
                    <a:pt x="358" y="356"/>
                    <a:pt x="364" y="406"/>
                  </a:cubicBezTo>
                  <a:cubicBezTo>
                    <a:pt x="370" y="456"/>
                    <a:pt x="366" y="530"/>
                    <a:pt x="312" y="556"/>
                  </a:cubicBezTo>
                  <a:cubicBezTo>
                    <a:pt x="258" y="582"/>
                    <a:pt x="84" y="536"/>
                    <a:pt x="42" y="564"/>
                  </a:cubicBezTo>
                  <a:cubicBezTo>
                    <a:pt x="0" y="592"/>
                    <a:pt x="23" y="652"/>
                    <a:pt x="60" y="725"/>
                  </a:cubicBezTo>
                  <a:cubicBezTo>
                    <a:pt x="97" y="798"/>
                    <a:pt x="220" y="948"/>
                    <a:pt x="262" y="1004"/>
                  </a:cubicBezTo>
                  <a:cubicBezTo>
                    <a:pt x="304" y="1059"/>
                    <a:pt x="298" y="1056"/>
                    <a:pt x="313" y="1059"/>
                  </a:cubicBezTo>
                  <a:cubicBezTo>
                    <a:pt x="329" y="1062"/>
                    <a:pt x="272" y="1100"/>
                    <a:pt x="355" y="1022"/>
                  </a:cubicBezTo>
                  <a:cubicBezTo>
                    <a:pt x="439" y="943"/>
                    <a:pt x="739" y="680"/>
                    <a:pt x="817" y="590"/>
                  </a:cubicBezTo>
                  <a:cubicBezTo>
                    <a:pt x="895" y="500"/>
                    <a:pt x="891" y="570"/>
                    <a:pt x="825" y="482"/>
                  </a:cubicBezTo>
                  <a:cubicBezTo>
                    <a:pt x="760" y="395"/>
                    <a:pt x="495" y="135"/>
                    <a:pt x="423" y="63"/>
                  </a:cubicBezTo>
                  <a:close/>
                </a:path>
              </a:pathLst>
            </a:custGeom>
            <a:solidFill>
              <a:schemeClr val="accent2">
                <a:lumMod val="60000"/>
                <a:lumOff val="40000"/>
              </a:schemeClr>
            </a:solidFill>
            <a:ln w="19050">
              <a:round/>
              <a:headEnd/>
              <a:tailEnd/>
            </a:ln>
            <a:scene3d>
              <a:camera prst="legacyObliqueBottomLeft">
                <a:rot lat="1800000" lon="19799999" rev="0"/>
              </a:camera>
              <a:lightRig rig="legacyFlat3" dir="b"/>
            </a:scene3d>
            <a:sp3d extrusionH="1301750" prstMaterial="legacyMatte">
              <a:bevelT w="13500" h="13500" prst="angle"/>
              <a:bevelB w="13500" h="13500" prst="angle"/>
              <a:extrusionClr>
                <a:schemeClr val="accent6">
                  <a:lumMod val="40000"/>
                  <a:lumOff val="60000"/>
                </a:schemeClr>
              </a:extrusionClr>
              <a:contourClr>
                <a:srgbClr val="FFFFFF"/>
              </a:contourClr>
            </a:sp3d>
          </p:spPr>
          <p:txBody>
            <a:bodyPr vert="horz" wrap="square" lIns="91440" tIns="45720" rIns="91440" bIns="45720" numCol="1" anchor="t" anchorCtr="0" compatLnSpc="1">
              <a:prstTxWarp prst="textNoShape">
                <a:avLst/>
              </a:prstTxWarp>
              <a:flatTx/>
            </a:bodyPr>
            <a:lstStyle/>
            <a:p>
              <a:endParaRPr lang="he-IL"/>
            </a:p>
          </p:txBody>
        </p:sp>
        <p:sp>
          <p:nvSpPr>
            <p:cNvPr id="32" name="Freeform 31"/>
            <p:cNvSpPr>
              <a:spLocks/>
            </p:cNvSpPr>
            <p:nvPr/>
          </p:nvSpPr>
          <p:spPr bwMode="auto">
            <a:xfrm>
              <a:off x="4319673" y="2517069"/>
              <a:ext cx="485009" cy="545424"/>
            </a:xfrm>
            <a:custGeom>
              <a:avLst/>
              <a:gdLst>
                <a:gd name="T0" fmla="*/ 507 w 507"/>
                <a:gd name="T1" fmla="*/ 0 h 612"/>
                <a:gd name="T2" fmla="*/ 0 w 507"/>
                <a:gd name="T3" fmla="*/ 612 h 612"/>
                <a:gd name="connsiteX0" fmla="*/ 9745 w 9745"/>
                <a:gd name="connsiteY0" fmla="*/ 0 h 10238"/>
                <a:gd name="connsiteX1" fmla="*/ 0 w 9745"/>
                <a:gd name="connsiteY1" fmla="*/ 10238 h 10238"/>
              </a:gdLst>
              <a:ahLst/>
              <a:cxnLst>
                <a:cxn ang="0">
                  <a:pos x="connsiteX0" y="connsiteY0"/>
                </a:cxn>
                <a:cxn ang="0">
                  <a:pos x="connsiteX1" y="connsiteY1"/>
                </a:cxn>
              </a:cxnLst>
              <a:rect l="l" t="t" r="r" b="b"/>
              <a:pathLst>
                <a:path w="9745" h="10238">
                  <a:moveTo>
                    <a:pt x="9745" y="0"/>
                  </a:moveTo>
                  <a:cubicBezTo>
                    <a:pt x="6412" y="3333"/>
                    <a:pt x="3333" y="6905"/>
                    <a:pt x="0" y="10238"/>
                  </a:cubicBezTo>
                </a:path>
              </a:pathLst>
            </a:custGeom>
            <a:noFill/>
            <a:ln w="9525">
              <a:solidFill>
                <a:srgbClr val="B33B77"/>
              </a:solidFill>
              <a:round/>
              <a:headEnd/>
              <a:tailEnd/>
            </a:ln>
            <a:scene3d>
              <a:camera prst="orthographicFront"/>
              <a:lightRig rig="threePt" dir="t"/>
            </a:scene3d>
            <a:sp3d extrusionH="1301750">
              <a:extrusionClr>
                <a:schemeClr val="accent6">
                  <a:lumMod val="40000"/>
                  <a:lumOff val="60000"/>
                </a:schemeClr>
              </a:extrusionClr>
            </a:sp3d>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3" name="Freeform 32"/>
            <p:cNvSpPr>
              <a:spLocks/>
            </p:cNvSpPr>
            <p:nvPr/>
          </p:nvSpPr>
          <p:spPr bwMode="auto">
            <a:xfrm>
              <a:off x="4527222" y="2116869"/>
              <a:ext cx="272774" cy="406848"/>
            </a:xfrm>
            <a:custGeom>
              <a:avLst/>
              <a:gdLst>
                <a:gd name="T0" fmla="*/ 0 w 252"/>
                <a:gd name="T1" fmla="*/ 0 h 471"/>
                <a:gd name="T2" fmla="*/ 252 w 252"/>
                <a:gd name="T3" fmla="*/ 471 h 471"/>
                <a:gd name="connsiteX0" fmla="*/ 0 w 11283"/>
                <a:gd name="connsiteY0" fmla="*/ 0 h 10155"/>
                <a:gd name="connsiteX1" fmla="*/ 11283 w 11283"/>
                <a:gd name="connsiteY1" fmla="*/ 10155 h 10155"/>
                <a:gd name="connsiteX0" fmla="*/ 0 w 11155"/>
                <a:gd name="connsiteY0" fmla="*/ 0 h 10232"/>
                <a:gd name="connsiteX1" fmla="*/ 11155 w 11155"/>
                <a:gd name="connsiteY1" fmla="*/ 10232 h 10232"/>
                <a:gd name="connsiteX0" fmla="*/ 0 w 11155"/>
                <a:gd name="connsiteY0" fmla="*/ 0 h 10000"/>
                <a:gd name="connsiteX1" fmla="*/ 11155 w 11155"/>
                <a:gd name="connsiteY1" fmla="*/ 10000 h 10000"/>
                <a:gd name="connsiteX0" fmla="*/ 0 w 11155"/>
                <a:gd name="connsiteY0" fmla="*/ 0 h 10000"/>
                <a:gd name="connsiteX1" fmla="*/ 11155 w 11155"/>
                <a:gd name="connsiteY1" fmla="*/ 10000 h 10000"/>
                <a:gd name="connsiteX0" fmla="*/ 0 w 10898"/>
                <a:gd name="connsiteY0" fmla="*/ 0 h 9923"/>
                <a:gd name="connsiteX1" fmla="*/ 10898 w 10898"/>
                <a:gd name="connsiteY1" fmla="*/ 9923 h 9923"/>
                <a:gd name="connsiteX0" fmla="*/ 0 w 10118"/>
                <a:gd name="connsiteY0" fmla="*/ 0 h 10000"/>
                <a:gd name="connsiteX1" fmla="*/ 10118 w 10118"/>
                <a:gd name="connsiteY1" fmla="*/ 10000 h 10000"/>
              </a:gdLst>
              <a:ahLst/>
              <a:cxnLst>
                <a:cxn ang="0">
                  <a:pos x="connsiteX0" y="connsiteY0"/>
                </a:cxn>
                <a:cxn ang="0">
                  <a:pos x="connsiteX1" y="connsiteY1"/>
                </a:cxn>
              </a:cxnLst>
              <a:rect l="l" t="t" r="r" b="b"/>
              <a:pathLst>
                <a:path w="10118" h="10000">
                  <a:moveTo>
                    <a:pt x="0" y="0"/>
                  </a:moveTo>
                  <a:cubicBezTo>
                    <a:pt x="3058" y="3359"/>
                    <a:pt x="7060" y="6641"/>
                    <a:pt x="10118" y="10000"/>
                  </a:cubicBezTo>
                </a:path>
              </a:pathLst>
            </a:custGeom>
            <a:noFill/>
            <a:ln w="9525">
              <a:solidFill>
                <a:srgbClr val="B33B77"/>
              </a:solidFill>
              <a:round/>
              <a:headEnd/>
              <a:tailEnd/>
            </a:ln>
            <a:scene3d>
              <a:camera prst="orthographicFront"/>
              <a:lightRig rig="threePt" dir="t"/>
            </a:scene3d>
            <a:sp3d extrusionH="1301750">
              <a:extrusionClr>
                <a:schemeClr val="accent6">
                  <a:lumMod val="40000"/>
                  <a:lumOff val="60000"/>
                </a:schemeClr>
              </a:extrusionClr>
            </a:sp3d>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grpSp>
        <p:nvGrpSpPr>
          <p:cNvPr id="38" name="קבוצה 37"/>
          <p:cNvGrpSpPr/>
          <p:nvPr/>
        </p:nvGrpSpPr>
        <p:grpSpPr>
          <a:xfrm>
            <a:off x="9988011" y="3192938"/>
            <a:ext cx="1430582" cy="1130047"/>
            <a:chOff x="9704691" y="3067456"/>
            <a:chExt cx="1430582" cy="1130047"/>
          </a:xfrm>
        </p:grpSpPr>
        <p:sp>
          <p:nvSpPr>
            <p:cNvPr id="39" name="צורה חופשית 38"/>
            <p:cNvSpPr/>
            <p:nvPr/>
          </p:nvSpPr>
          <p:spPr>
            <a:xfrm>
              <a:off x="9731273" y="3070069"/>
              <a:ext cx="1404000" cy="1099139"/>
            </a:xfrm>
            <a:custGeom>
              <a:avLst/>
              <a:gdLst>
                <a:gd name="connsiteX0" fmla="*/ 0 w 1380565"/>
                <a:gd name="connsiteY0" fmla="*/ 0 h 908424"/>
                <a:gd name="connsiteX1" fmla="*/ 29883 w 1380565"/>
                <a:gd name="connsiteY1" fmla="*/ 609600 h 908424"/>
                <a:gd name="connsiteX2" fmla="*/ 1380565 w 1380565"/>
                <a:gd name="connsiteY2" fmla="*/ 908424 h 908424"/>
                <a:gd name="connsiteX3" fmla="*/ 1344706 w 1380565"/>
                <a:gd name="connsiteY3" fmla="*/ 322730 h 908424"/>
                <a:gd name="connsiteX4" fmla="*/ 992094 w 1380565"/>
                <a:gd name="connsiteY4" fmla="*/ 549836 h 908424"/>
                <a:gd name="connsiteX5" fmla="*/ 0 w 1380565"/>
                <a:gd name="connsiteY5" fmla="*/ 0 h 908424"/>
                <a:gd name="connsiteX0" fmla="*/ 0 w 1380565"/>
                <a:gd name="connsiteY0" fmla="*/ 0 h 1141506"/>
                <a:gd name="connsiteX1" fmla="*/ 29883 w 1380565"/>
                <a:gd name="connsiteY1" fmla="*/ 609600 h 1141506"/>
                <a:gd name="connsiteX2" fmla="*/ 1063812 w 1380565"/>
                <a:gd name="connsiteY2" fmla="*/ 1141506 h 1141506"/>
                <a:gd name="connsiteX3" fmla="*/ 1380565 w 1380565"/>
                <a:gd name="connsiteY3" fmla="*/ 908424 h 1141506"/>
                <a:gd name="connsiteX4" fmla="*/ 1344706 w 1380565"/>
                <a:gd name="connsiteY4" fmla="*/ 322730 h 1141506"/>
                <a:gd name="connsiteX5" fmla="*/ 992094 w 1380565"/>
                <a:gd name="connsiteY5" fmla="*/ 549836 h 1141506"/>
                <a:gd name="connsiteX6" fmla="*/ 0 w 1380565"/>
                <a:gd name="connsiteY6" fmla="*/ 0 h 1141506"/>
                <a:gd name="connsiteX0" fmla="*/ 0 w 1380565"/>
                <a:gd name="connsiteY0" fmla="*/ 0 h 1141506"/>
                <a:gd name="connsiteX1" fmla="*/ 29883 w 1380565"/>
                <a:gd name="connsiteY1" fmla="*/ 609600 h 1141506"/>
                <a:gd name="connsiteX2" fmla="*/ 1063812 w 1380565"/>
                <a:gd name="connsiteY2" fmla="*/ 1141506 h 1141506"/>
                <a:gd name="connsiteX3" fmla="*/ 1380565 w 1380565"/>
                <a:gd name="connsiteY3" fmla="*/ 908424 h 1141506"/>
                <a:gd name="connsiteX4" fmla="*/ 1344706 w 1380565"/>
                <a:gd name="connsiteY4" fmla="*/ 322730 h 1141506"/>
                <a:gd name="connsiteX5" fmla="*/ 992094 w 1380565"/>
                <a:gd name="connsiteY5" fmla="*/ 549836 h 1141506"/>
                <a:gd name="connsiteX6" fmla="*/ 0 w 1380565"/>
                <a:gd name="connsiteY6" fmla="*/ 0 h 1141506"/>
                <a:gd name="connsiteX0" fmla="*/ 0 w 1380565"/>
                <a:gd name="connsiteY0" fmla="*/ 0 h 1141506"/>
                <a:gd name="connsiteX1" fmla="*/ 29883 w 1380565"/>
                <a:gd name="connsiteY1" fmla="*/ 609600 h 1141506"/>
                <a:gd name="connsiteX2" fmla="*/ 1063812 w 1380565"/>
                <a:gd name="connsiteY2" fmla="*/ 1141506 h 1141506"/>
                <a:gd name="connsiteX3" fmla="*/ 1380565 w 1380565"/>
                <a:gd name="connsiteY3" fmla="*/ 908424 h 1141506"/>
                <a:gd name="connsiteX4" fmla="*/ 1344706 w 1380565"/>
                <a:gd name="connsiteY4" fmla="*/ 322730 h 1141506"/>
                <a:gd name="connsiteX5" fmla="*/ 992094 w 1380565"/>
                <a:gd name="connsiteY5" fmla="*/ 549836 h 1141506"/>
                <a:gd name="connsiteX6" fmla="*/ 0 w 1380565"/>
                <a:gd name="connsiteY6" fmla="*/ 0 h 1141506"/>
                <a:gd name="connsiteX0" fmla="*/ 0 w 1380565"/>
                <a:gd name="connsiteY0" fmla="*/ 0 h 1171389"/>
                <a:gd name="connsiteX1" fmla="*/ 29883 w 1380565"/>
                <a:gd name="connsiteY1" fmla="*/ 609600 h 1171389"/>
                <a:gd name="connsiteX2" fmla="*/ 1016000 w 1380565"/>
                <a:gd name="connsiteY2" fmla="*/ 1171389 h 1171389"/>
                <a:gd name="connsiteX3" fmla="*/ 1380565 w 1380565"/>
                <a:gd name="connsiteY3" fmla="*/ 908424 h 1171389"/>
                <a:gd name="connsiteX4" fmla="*/ 1344706 w 1380565"/>
                <a:gd name="connsiteY4" fmla="*/ 322730 h 1171389"/>
                <a:gd name="connsiteX5" fmla="*/ 992094 w 1380565"/>
                <a:gd name="connsiteY5" fmla="*/ 549836 h 1171389"/>
                <a:gd name="connsiteX6" fmla="*/ 0 w 1380565"/>
                <a:gd name="connsiteY6" fmla="*/ 0 h 1171389"/>
                <a:gd name="connsiteX0" fmla="*/ 0 w 1380565"/>
                <a:gd name="connsiteY0" fmla="*/ 0 h 1171389"/>
                <a:gd name="connsiteX1" fmla="*/ 29883 w 1380565"/>
                <a:gd name="connsiteY1" fmla="*/ 609600 h 1171389"/>
                <a:gd name="connsiteX2" fmla="*/ 1016000 w 1380565"/>
                <a:gd name="connsiteY2" fmla="*/ 1171389 h 1171389"/>
                <a:gd name="connsiteX3" fmla="*/ 1380565 w 1380565"/>
                <a:gd name="connsiteY3" fmla="*/ 908424 h 1171389"/>
                <a:gd name="connsiteX4" fmla="*/ 1344706 w 1380565"/>
                <a:gd name="connsiteY4" fmla="*/ 322730 h 1171389"/>
                <a:gd name="connsiteX5" fmla="*/ 992094 w 1380565"/>
                <a:gd name="connsiteY5" fmla="*/ 549836 h 1171389"/>
                <a:gd name="connsiteX6" fmla="*/ 0 w 1380565"/>
                <a:gd name="connsiteY6" fmla="*/ 0 h 1171389"/>
                <a:gd name="connsiteX0" fmla="*/ 0 w 1380565"/>
                <a:gd name="connsiteY0" fmla="*/ 0 h 1171389"/>
                <a:gd name="connsiteX1" fmla="*/ 29883 w 1380565"/>
                <a:gd name="connsiteY1" fmla="*/ 633506 h 1171389"/>
                <a:gd name="connsiteX2" fmla="*/ 1016000 w 1380565"/>
                <a:gd name="connsiteY2" fmla="*/ 1171389 h 1171389"/>
                <a:gd name="connsiteX3" fmla="*/ 1380565 w 1380565"/>
                <a:gd name="connsiteY3" fmla="*/ 908424 h 1171389"/>
                <a:gd name="connsiteX4" fmla="*/ 1344706 w 1380565"/>
                <a:gd name="connsiteY4" fmla="*/ 322730 h 1171389"/>
                <a:gd name="connsiteX5" fmla="*/ 992094 w 1380565"/>
                <a:gd name="connsiteY5" fmla="*/ 549836 h 1171389"/>
                <a:gd name="connsiteX6" fmla="*/ 0 w 1380565"/>
                <a:gd name="connsiteY6" fmla="*/ 0 h 1171389"/>
                <a:gd name="connsiteX0" fmla="*/ 0 w 1380565"/>
                <a:gd name="connsiteY0" fmla="*/ 0 h 1171389"/>
                <a:gd name="connsiteX1" fmla="*/ 29883 w 1380565"/>
                <a:gd name="connsiteY1" fmla="*/ 633506 h 1171389"/>
                <a:gd name="connsiteX2" fmla="*/ 1016000 w 1380565"/>
                <a:gd name="connsiteY2" fmla="*/ 1171389 h 1171389"/>
                <a:gd name="connsiteX3" fmla="*/ 1380565 w 1380565"/>
                <a:gd name="connsiteY3" fmla="*/ 908424 h 1171389"/>
                <a:gd name="connsiteX4" fmla="*/ 1344706 w 1380565"/>
                <a:gd name="connsiteY4" fmla="*/ 322730 h 1171389"/>
                <a:gd name="connsiteX5" fmla="*/ 992094 w 1380565"/>
                <a:gd name="connsiteY5" fmla="*/ 549836 h 1171389"/>
                <a:gd name="connsiteX6" fmla="*/ 0 w 1380565"/>
                <a:gd name="connsiteY6" fmla="*/ 0 h 1171389"/>
                <a:gd name="connsiteX0" fmla="*/ 0 w 1368612"/>
                <a:gd name="connsiteY0" fmla="*/ 0 h 1171389"/>
                <a:gd name="connsiteX1" fmla="*/ 29883 w 1368612"/>
                <a:gd name="connsiteY1" fmla="*/ 633506 h 1171389"/>
                <a:gd name="connsiteX2" fmla="*/ 1016000 w 1368612"/>
                <a:gd name="connsiteY2" fmla="*/ 1171389 h 1171389"/>
                <a:gd name="connsiteX3" fmla="*/ 1368612 w 1368612"/>
                <a:gd name="connsiteY3" fmla="*/ 926353 h 1171389"/>
                <a:gd name="connsiteX4" fmla="*/ 1344706 w 1368612"/>
                <a:gd name="connsiteY4" fmla="*/ 322730 h 1171389"/>
                <a:gd name="connsiteX5" fmla="*/ 992094 w 1368612"/>
                <a:gd name="connsiteY5" fmla="*/ 549836 h 1171389"/>
                <a:gd name="connsiteX6" fmla="*/ 0 w 1368612"/>
                <a:gd name="connsiteY6" fmla="*/ 0 h 1171389"/>
                <a:gd name="connsiteX0" fmla="*/ 0 w 1386542"/>
                <a:gd name="connsiteY0" fmla="*/ 0 h 1171389"/>
                <a:gd name="connsiteX1" fmla="*/ 29883 w 1386542"/>
                <a:gd name="connsiteY1" fmla="*/ 633506 h 1171389"/>
                <a:gd name="connsiteX2" fmla="*/ 1016000 w 1386542"/>
                <a:gd name="connsiteY2" fmla="*/ 1171389 h 1171389"/>
                <a:gd name="connsiteX3" fmla="*/ 1386542 w 1386542"/>
                <a:gd name="connsiteY3" fmla="*/ 926353 h 1171389"/>
                <a:gd name="connsiteX4" fmla="*/ 1344706 w 1386542"/>
                <a:gd name="connsiteY4" fmla="*/ 322730 h 1171389"/>
                <a:gd name="connsiteX5" fmla="*/ 992094 w 1386542"/>
                <a:gd name="connsiteY5" fmla="*/ 549836 h 1171389"/>
                <a:gd name="connsiteX6" fmla="*/ 0 w 1386542"/>
                <a:gd name="connsiteY6" fmla="*/ 0 h 1171389"/>
                <a:gd name="connsiteX0" fmla="*/ 0 w 1386542"/>
                <a:gd name="connsiteY0" fmla="*/ 0 h 1153460"/>
                <a:gd name="connsiteX1" fmla="*/ 29883 w 1386542"/>
                <a:gd name="connsiteY1" fmla="*/ 633506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992094 w 1386542"/>
                <a:gd name="connsiteY5" fmla="*/ 549836 h 1153460"/>
                <a:gd name="connsiteX6" fmla="*/ 0 w 1386542"/>
                <a:gd name="connsiteY6" fmla="*/ 0 h 1153460"/>
                <a:gd name="connsiteX0" fmla="*/ 0 w 1386542"/>
                <a:gd name="connsiteY0" fmla="*/ 0 h 1153460"/>
                <a:gd name="connsiteX1" fmla="*/ 29883 w 1386542"/>
                <a:gd name="connsiteY1" fmla="*/ 633506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992094 w 1386542"/>
                <a:gd name="connsiteY5" fmla="*/ 549836 h 1153460"/>
                <a:gd name="connsiteX6" fmla="*/ 0 w 1386542"/>
                <a:gd name="connsiteY6" fmla="*/ 0 h 1153460"/>
                <a:gd name="connsiteX0" fmla="*/ 0 w 1386542"/>
                <a:gd name="connsiteY0" fmla="*/ 0 h 1153460"/>
                <a:gd name="connsiteX1" fmla="*/ 35859 w 1386542"/>
                <a:gd name="connsiteY1" fmla="*/ 627530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992094 w 1386542"/>
                <a:gd name="connsiteY5" fmla="*/ 549836 h 1153460"/>
                <a:gd name="connsiteX6" fmla="*/ 0 w 1386542"/>
                <a:gd name="connsiteY6" fmla="*/ 0 h 1153460"/>
                <a:gd name="connsiteX0" fmla="*/ 0 w 1386542"/>
                <a:gd name="connsiteY0" fmla="*/ 0 h 1153460"/>
                <a:gd name="connsiteX1" fmla="*/ 35859 w 1386542"/>
                <a:gd name="connsiteY1" fmla="*/ 627530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857981 w 1386542"/>
                <a:gd name="connsiteY5" fmla="*/ 531729 h 1153460"/>
                <a:gd name="connsiteX6" fmla="*/ 0 w 1386542"/>
                <a:gd name="connsiteY6" fmla="*/ 0 h 1153460"/>
                <a:gd name="connsiteX0" fmla="*/ 0 w 1386542"/>
                <a:gd name="connsiteY0" fmla="*/ 0 h 1153460"/>
                <a:gd name="connsiteX1" fmla="*/ 35859 w 1386542"/>
                <a:gd name="connsiteY1" fmla="*/ 627530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822218 w 1386542"/>
                <a:gd name="connsiteY5" fmla="*/ 531729 h 1153460"/>
                <a:gd name="connsiteX6" fmla="*/ 0 w 1386542"/>
                <a:gd name="connsiteY6" fmla="*/ 0 h 1153460"/>
                <a:gd name="connsiteX0" fmla="*/ 0 w 1386542"/>
                <a:gd name="connsiteY0" fmla="*/ 0 h 1099139"/>
                <a:gd name="connsiteX1" fmla="*/ 35859 w 1386542"/>
                <a:gd name="connsiteY1" fmla="*/ 627530 h 1099139"/>
                <a:gd name="connsiteX2" fmla="*/ 881839 w 1386542"/>
                <a:gd name="connsiteY2" fmla="*/ 1099139 h 1099139"/>
                <a:gd name="connsiteX3" fmla="*/ 1386542 w 1386542"/>
                <a:gd name="connsiteY3" fmla="*/ 926353 h 1099139"/>
                <a:gd name="connsiteX4" fmla="*/ 1344706 w 1386542"/>
                <a:gd name="connsiteY4" fmla="*/ 322730 h 1099139"/>
                <a:gd name="connsiteX5" fmla="*/ 822218 w 1386542"/>
                <a:gd name="connsiteY5" fmla="*/ 531729 h 1099139"/>
                <a:gd name="connsiteX6" fmla="*/ 0 w 1386542"/>
                <a:gd name="connsiteY6" fmla="*/ 0 h 109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542" h="1099139">
                  <a:moveTo>
                    <a:pt x="0" y="0"/>
                  </a:moveTo>
                  <a:lnTo>
                    <a:pt x="35859" y="627530"/>
                  </a:lnTo>
                  <a:cubicBezTo>
                    <a:pt x="322729" y="764989"/>
                    <a:pt x="588992" y="937773"/>
                    <a:pt x="881839" y="1099139"/>
                  </a:cubicBezTo>
                  <a:lnTo>
                    <a:pt x="1386542" y="926353"/>
                  </a:lnTo>
                  <a:lnTo>
                    <a:pt x="1344706" y="322730"/>
                  </a:lnTo>
                  <a:lnTo>
                    <a:pt x="822218" y="531729"/>
                  </a:lnTo>
                  <a:lnTo>
                    <a:pt x="0" y="0"/>
                  </a:lnTo>
                  <a:close/>
                </a:path>
              </a:pathLst>
            </a:custGeom>
            <a:solidFill>
              <a:srgbClr val="FFE699">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0" name="Group 3"/>
            <p:cNvGrpSpPr>
              <a:grpSpLocks/>
            </p:cNvGrpSpPr>
            <p:nvPr/>
          </p:nvGrpSpPr>
          <p:grpSpPr bwMode="auto">
            <a:xfrm>
              <a:off x="9704691" y="3067456"/>
              <a:ext cx="1403401" cy="1130047"/>
              <a:chOff x="5259" y="2273"/>
              <a:chExt cx="1512" cy="1440"/>
            </a:xfrm>
            <a:solidFill>
              <a:schemeClr val="accent3">
                <a:lumMod val="40000"/>
                <a:lumOff val="60000"/>
              </a:schemeClr>
            </a:solidFill>
          </p:grpSpPr>
          <p:sp>
            <p:nvSpPr>
              <p:cNvPr id="42" name="Freeform 4"/>
              <p:cNvSpPr>
                <a:spLocks/>
              </p:cNvSpPr>
              <p:nvPr/>
            </p:nvSpPr>
            <p:spPr bwMode="auto">
              <a:xfrm>
                <a:off x="5259" y="2273"/>
                <a:ext cx="1479" cy="651"/>
              </a:xfrm>
              <a:custGeom>
                <a:avLst/>
                <a:gdLst>
                  <a:gd name="T0" fmla="*/ 0 w 1479"/>
                  <a:gd name="T1" fmla="*/ 0 h 720"/>
                  <a:gd name="T2" fmla="*/ 1067 w 1479"/>
                  <a:gd name="T3" fmla="*/ 720 h 720"/>
                  <a:gd name="T4" fmla="*/ 1479 w 1479"/>
                  <a:gd name="T5" fmla="*/ 403 h 720"/>
                  <a:gd name="T6" fmla="*/ 0 w 1479"/>
                  <a:gd name="T7" fmla="*/ 0 h 720"/>
                  <a:gd name="connsiteX0" fmla="*/ 0 w 10000"/>
                  <a:gd name="connsiteY0" fmla="*/ 0 h 9039"/>
                  <a:gd name="connsiteX1" fmla="*/ 6225 w 10000"/>
                  <a:gd name="connsiteY1" fmla="*/ 9039 h 9039"/>
                  <a:gd name="connsiteX2" fmla="*/ 10000 w 10000"/>
                  <a:gd name="connsiteY2" fmla="*/ 5597 h 9039"/>
                  <a:gd name="connsiteX3" fmla="*/ 0 w 10000"/>
                  <a:gd name="connsiteY3" fmla="*/ 0 h 9039"/>
                </a:gdLst>
                <a:ahLst/>
                <a:cxnLst>
                  <a:cxn ang="0">
                    <a:pos x="connsiteX0" y="connsiteY0"/>
                  </a:cxn>
                  <a:cxn ang="0">
                    <a:pos x="connsiteX1" y="connsiteY1"/>
                  </a:cxn>
                  <a:cxn ang="0">
                    <a:pos x="connsiteX2" y="connsiteY2"/>
                  </a:cxn>
                  <a:cxn ang="0">
                    <a:pos x="connsiteX3" y="connsiteY3"/>
                  </a:cxn>
                </a:cxnLst>
                <a:rect l="l" t="t" r="r" b="b"/>
                <a:pathLst>
                  <a:path w="10000" h="9039">
                    <a:moveTo>
                      <a:pt x="0" y="0"/>
                    </a:moveTo>
                    <a:lnTo>
                      <a:pt x="6225" y="9039"/>
                    </a:lnTo>
                    <a:lnTo>
                      <a:pt x="10000" y="5597"/>
                    </a:lnTo>
                    <a:lnTo>
                      <a:pt x="0" y="0"/>
                    </a:lnTo>
                    <a:close/>
                  </a:path>
                </a:pathLst>
              </a:custGeom>
              <a:solidFill>
                <a:schemeClr val="accent3">
                  <a:lumMod val="60000"/>
                  <a:lumOff val="4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3" name="Freeform 5"/>
              <p:cNvSpPr>
                <a:spLocks/>
              </p:cNvSpPr>
              <p:nvPr/>
            </p:nvSpPr>
            <p:spPr bwMode="auto">
              <a:xfrm>
                <a:off x="5292" y="3076"/>
                <a:ext cx="1479" cy="628"/>
              </a:xfrm>
              <a:custGeom>
                <a:avLst/>
                <a:gdLst>
                  <a:gd name="T0" fmla="*/ 0 w 1479"/>
                  <a:gd name="T1" fmla="*/ 0 h 720"/>
                  <a:gd name="T2" fmla="*/ 1067 w 1479"/>
                  <a:gd name="T3" fmla="*/ 720 h 720"/>
                  <a:gd name="T4" fmla="*/ 1479 w 1479"/>
                  <a:gd name="T5" fmla="*/ 403 h 720"/>
                  <a:gd name="T6" fmla="*/ 0 w 1479"/>
                  <a:gd name="T7" fmla="*/ 0 h 720"/>
                  <a:gd name="connsiteX0" fmla="*/ 0 w 10000"/>
                  <a:gd name="connsiteY0" fmla="*/ 0 h 8718"/>
                  <a:gd name="connsiteX1" fmla="*/ 6357 w 10000"/>
                  <a:gd name="connsiteY1" fmla="*/ 8718 h 8718"/>
                  <a:gd name="connsiteX2" fmla="*/ 10000 w 10000"/>
                  <a:gd name="connsiteY2" fmla="*/ 5597 h 8718"/>
                  <a:gd name="connsiteX3" fmla="*/ 0 w 10000"/>
                  <a:gd name="connsiteY3" fmla="*/ 0 h 8718"/>
                </a:gdLst>
                <a:ahLst/>
                <a:cxnLst>
                  <a:cxn ang="0">
                    <a:pos x="connsiteX0" y="connsiteY0"/>
                  </a:cxn>
                  <a:cxn ang="0">
                    <a:pos x="connsiteX1" y="connsiteY1"/>
                  </a:cxn>
                  <a:cxn ang="0">
                    <a:pos x="connsiteX2" y="connsiteY2"/>
                  </a:cxn>
                  <a:cxn ang="0">
                    <a:pos x="connsiteX3" y="connsiteY3"/>
                  </a:cxn>
                </a:cxnLst>
                <a:rect l="l" t="t" r="r" b="b"/>
                <a:pathLst>
                  <a:path w="10000" h="8718">
                    <a:moveTo>
                      <a:pt x="0" y="0"/>
                    </a:moveTo>
                    <a:lnTo>
                      <a:pt x="6357" y="8718"/>
                    </a:lnTo>
                    <a:lnTo>
                      <a:pt x="10000" y="5597"/>
                    </a:lnTo>
                    <a:lnTo>
                      <a:pt x="0" y="0"/>
                    </a:lnTo>
                    <a:close/>
                  </a:path>
                </a:pathLst>
              </a:custGeom>
              <a:solidFill>
                <a:schemeClr val="accent3">
                  <a:lumMod val="60000"/>
                  <a:lumOff val="40000"/>
                  <a:alpha val="52941"/>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cxnSp>
            <p:nvCxnSpPr>
              <p:cNvPr id="44" name="AutoShape 6"/>
              <p:cNvCxnSpPr>
                <a:cxnSpLocks noChangeShapeType="1"/>
              </p:cNvCxnSpPr>
              <p:nvPr/>
            </p:nvCxnSpPr>
            <p:spPr bwMode="auto">
              <a:xfrm>
                <a:off x="6738" y="2677"/>
                <a:ext cx="33" cy="809"/>
              </a:xfrm>
              <a:prstGeom prst="straightConnector1">
                <a:avLst/>
              </a:prstGeom>
              <a:grpFill/>
              <a:ln w="9525">
                <a:solidFill>
                  <a:srgbClr val="000000"/>
                </a:solidFill>
                <a:round/>
                <a:headEnd/>
                <a:tailEnd/>
              </a:ln>
            </p:spPr>
          </p:cxnSp>
          <p:cxnSp>
            <p:nvCxnSpPr>
              <p:cNvPr id="45" name="AutoShape 8"/>
              <p:cNvCxnSpPr>
                <a:cxnSpLocks noChangeShapeType="1"/>
              </p:cNvCxnSpPr>
              <p:nvPr/>
            </p:nvCxnSpPr>
            <p:spPr bwMode="auto">
              <a:xfrm>
                <a:off x="5259" y="2273"/>
                <a:ext cx="33" cy="809"/>
              </a:xfrm>
              <a:prstGeom prst="straightConnector1">
                <a:avLst/>
              </a:prstGeom>
              <a:grpFill/>
              <a:ln w="9525">
                <a:solidFill>
                  <a:srgbClr val="000000"/>
                </a:solidFill>
                <a:round/>
                <a:headEnd/>
                <a:tailEnd/>
              </a:ln>
            </p:spPr>
          </p:cxnSp>
          <p:cxnSp>
            <p:nvCxnSpPr>
              <p:cNvPr id="51" name="AutoShape 7"/>
              <p:cNvCxnSpPr>
                <a:cxnSpLocks noChangeShapeType="1"/>
              </p:cNvCxnSpPr>
              <p:nvPr/>
            </p:nvCxnSpPr>
            <p:spPr bwMode="auto">
              <a:xfrm>
                <a:off x="6189" y="2904"/>
                <a:ext cx="33" cy="809"/>
              </a:xfrm>
              <a:prstGeom prst="straightConnector1">
                <a:avLst/>
              </a:prstGeom>
              <a:grpFill/>
              <a:ln w="9525">
                <a:solidFill>
                  <a:srgbClr val="000000"/>
                </a:solidFill>
                <a:round/>
                <a:headEnd/>
                <a:tailEnd/>
              </a:ln>
            </p:spPr>
          </p:cxnSp>
        </p:grpSp>
        <p:cxnSp>
          <p:nvCxnSpPr>
            <p:cNvPr id="41" name="מחבר ישר 40"/>
            <p:cNvCxnSpPr>
              <a:stCxn id="43" idx="0"/>
              <a:endCxn id="43" idx="2"/>
            </p:cNvCxnSpPr>
            <p:nvPr/>
          </p:nvCxnSpPr>
          <p:spPr>
            <a:xfrm>
              <a:off x="9735321" y="3697614"/>
              <a:ext cx="1372771" cy="316397"/>
            </a:xfrm>
            <a:prstGeom prst="line">
              <a:avLst/>
            </a:prstGeom>
            <a:ln>
              <a:solidFill>
                <a:schemeClr val="accent3">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55" name="AutoShape 3"/>
          <p:cNvSpPr>
            <a:spLocks noChangeArrowheads="1"/>
          </p:cNvSpPr>
          <p:nvPr/>
        </p:nvSpPr>
        <p:spPr bwMode="auto">
          <a:xfrm rot="3518356">
            <a:off x="7901850" y="3024353"/>
            <a:ext cx="1221434" cy="1416812"/>
          </a:xfrm>
          <a:prstGeom prst="pentagon">
            <a:avLst/>
          </a:prstGeom>
          <a:solidFill>
            <a:srgbClr val="538135"/>
          </a:solidFill>
          <a:ln w="9525">
            <a:miter lim="800000"/>
            <a:headEnd/>
            <a:tailEnd/>
          </a:ln>
          <a:effectLst/>
          <a:scene3d>
            <a:camera prst="legacyObliqueTopRight">
              <a:rot lat="4800001" lon="0" rev="5400000"/>
            </a:camera>
            <a:lightRig rig="legacyFlat2" dir="b">
              <a:rot lat="0" lon="0" rev="4800000"/>
            </a:lightRig>
          </a:scene3d>
          <a:sp3d extrusionH="342900" contourW="12700" prstMaterial="legacyMatte">
            <a:bevelT w="13500" h="13500" prst="angle"/>
            <a:bevelB w="13500" h="13500" prst="angle"/>
            <a:extrusionClr>
              <a:srgbClr val="A0D565"/>
            </a:extrusionClr>
            <a:contourClr>
              <a:srgbClr val="007A37"/>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he-IL"/>
          </a:p>
        </p:txBody>
      </p:sp>
      <p:pic>
        <p:nvPicPr>
          <p:cNvPr id="13" name="Timer_02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813" y="-30126"/>
            <a:ext cx="2101024" cy="1181826"/>
          </a:xfrm>
          <a:prstGeom prst="rect">
            <a:avLst/>
          </a:prstGeom>
        </p:spPr>
      </p:pic>
    </p:spTree>
    <p:extLst>
      <p:ext uri="{BB962C8B-B14F-4D97-AF65-F5344CB8AC3E}">
        <p14:creationId xmlns:p14="http://schemas.microsoft.com/office/powerpoint/2010/main" val="41401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3"/>
                </p:tgtEl>
              </p:cMediaNode>
            </p:video>
          </p:childTnLst>
        </p:cTn>
      </p:par>
    </p:tnLst>
    <p:bldLst>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4" name="Google Shape;304;p12"/>
          <p:cNvPicPr preferRelativeResize="0"/>
          <p:nvPr/>
        </p:nvPicPr>
        <p:blipFill rotWithShape="1">
          <a:blip r:embed="rId3">
            <a:alphaModFix/>
          </a:blip>
          <a:srcRect/>
          <a:stretch/>
        </p:blipFill>
        <p:spPr>
          <a:xfrm>
            <a:off x="347084" y="262845"/>
            <a:ext cx="1047545" cy="550181"/>
          </a:xfrm>
          <a:prstGeom prst="rect">
            <a:avLst/>
          </a:prstGeom>
          <a:noFill/>
          <a:ln>
            <a:noFill/>
          </a:ln>
        </p:spPr>
      </p:pic>
      <p:sp>
        <p:nvSpPr>
          <p:cNvPr id="46"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10774097" y="1311082"/>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أ</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sp>
        <p:nvSpPr>
          <p:cNvPr id="47"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8328969" y="1358675"/>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ب</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sp>
        <p:nvSpPr>
          <p:cNvPr id="48"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6278499" y="1342782"/>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ج</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sp>
        <p:nvSpPr>
          <p:cNvPr id="49"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2008326" y="1274373"/>
            <a:ext cx="431800" cy="641350"/>
          </a:xfrm>
          <a:prstGeom prst="rect">
            <a:avLst/>
          </a:prstGeom>
          <a:noFill/>
          <a:ln w="9525">
            <a:noFill/>
            <a:miter lim="800000"/>
            <a:headEnd/>
            <a:tailEnd/>
          </a:ln>
        </p:spPr>
        <p:txBody>
          <a:bodyPr>
            <a:spAutoFit/>
          </a:bodyPr>
          <a:lstStyle/>
          <a:p>
            <a:pPr>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ه</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sp>
        <p:nvSpPr>
          <p:cNvPr id="28" name="מלבן 27">
            <a:extLst>
              <a:ext uri="{FF2B5EF4-FFF2-40B4-BE49-F238E27FC236}">
                <a16:creationId xmlns:a16="http://schemas.microsoft.com/office/drawing/2014/main" id="{83B668FD-B099-4480-93A6-D0B4BCD61744}"/>
              </a:ext>
            </a:extLst>
          </p:cNvPr>
          <p:cNvSpPr/>
          <p:nvPr/>
        </p:nvSpPr>
        <p:spPr>
          <a:xfrm>
            <a:off x="1688318" y="4919642"/>
            <a:ext cx="8815363" cy="1312684"/>
          </a:xfrm>
          <a:prstGeom prst="rect">
            <a:avLst/>
          </a:prstGeom>
          <a:solidFill>
            <a:schemeClr val="accent1">
              <a:lumMod val="75000"/>
            </a:scheme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1" anchor="ctr"/>
          <a:lstStyle/>
          <a:p>
            <a:pPr algn="ctr">
              <a:lnSpc>
                <a:spcPct val="90000"/>
              </a:lnSpc>
            </a:pPr>
            <a:r>
              <a:rPr lang="ar-SA" sz="3000" b="1" dirty="0">
                <a:solidFill>
                  <a:srgbClr val="FFFF00"/>
                </a:solidFill>
              </a:rPr>
              <a:t>المنشور القائم </a:t>
            </a:r>
            <a:r>
              <a:rPr lang="ar-SA" sz="3000" b="1" dirty="0">
                <a:solidFill>
                  <a:schemeClr val="bg1"/>
                </a:solidFill>
              </a:rPr>
              <a:t>له </a:t>
            </a:r>
            <a:r>
              <a:rPr lang="ar-SA" sz="3000" b="1" dirty="0">
                <a:solidFill>
                  <a:srgbClr val="FF0000"/>
                </a:solidFill>
              </a:rPr>
              <a:t>قاعدتان هما مضلعان متطابقان </a:t>
            </a:r>
            <a:r>
              <a:rPr lang="ar-SA" sz="3000" b="1" dirty="0">
                <a:solidFill>
                  <a:srgbClr val="00B050"/>
                </a:solidFill>
              </a:rPr>
              <a:t>ومتوازيان</a:t>
            </a:r>
            <a:r>
              <a:rPr lang="ar-SA" sz="3000" b="1" dirty="0">
                <a:solidFill>
                  <a:schemeClr val="bg1"/>
                </a:solidFill>
              </a:rPr>
              <a:t> باقي وجوه المنشور القائم (</a:t>
            </a:r>
            <a:r>
              <a:rPr lang="ar-SA" sz="3000" b="1" dirty="0">
                <a:solidFill>
                  <a:srgbClr val="FFFF00"/>
                </a:solidFill>
              </a:rPr>
              <a:t>وجوه الغلاف الجانبي) هي مستطيلات</a:t>
            </a:r>
            <a:r>
              <a:rPr lang="ar-SA" sz="3000" b="1" dirty="0">
                <a:solidFill>
                  <a:schemeClr val="bg1"/>
                </a:solidFill>
              </a:rPr>
              <a:t>. انتبهوا (المربع أيضا هو مستطيل).</a:t>
            </a:r>
            <a:endParaRPr lang="en-US" sz="3000" b="1" dirty="0">
              <a:solidFill>
                <a:schemeClr val="bg1"/>
              </a:solidFill>
            </a:endParaRPr>
          </a:p>
        </p:txBody>
      </p:sp>
      <p:pic>
        <p:nvPicPr>
          <p:cNvPr id="50" name="תמונה 49"/>
          <p:cNvPicPr>
            <a:picLocks noChangeAspect="1"/>
          </p:cNvPicPr>
          <p:nvPr/>
        </p:nvPicPr>
        <p:blipFill>
          <a:blip r:embed="rId4"/>
          <a:stretch>
            <a:fillRect/>
          </a:stretch>
        </p:blipFill>
        <p:spPr>
          <a:xfrm>
            <a:off x="789441" y="1877065"/>
            <a:ext cx="1619788" cy="1408051"/>
          </a:xfrm>
          <a:prstGeom prst="rect">
            <a:avLst/>
          </a:prstGeom>
        </p:spPr>
      </p:pic>
      <p:sp>
        <p:nvSpPr>
          <p:cNvPr id="53" name="Text Box 28">
            <a:extLst>
              <a:ext uri="{FF2B5EF4-FFF2-40B4-BE49-F238E27FC236}">
                <a16:creationId xmlns:a16="http://schemas.microsoft.com/office/drawing/2014/main" id="{6839A662-ED7D-4270-B741-1BD0941C7122}"/>
              </a:ext>
            </a:extLst>
          </p:cNvPr>
          <p:cNvSpPr txBox="1">
            <a:spLocks noChangeArrowheads="1"/>
          </p:cNvSpPr>
          <p:nvPr/>
        </p:nvSpPr>
        <p:spPr bwMode="auto">
          <a:xfrm>
            <a:off x="4544971" y="1291624"/>
            <a:ext cx="431800" cy="641350"/>
          </a:xfrm>
          <a:prstGeom prst="rect">
            <a:avLst/>
          </a:prstGeom>
          <a:noFill/>
          <a:ln w="9525">
            <a:noFill/>
            <a:miter lim="800000"/>
            <a:headEnd/>
            <a:tailEnd/>
          </a:ln>
        </p:spPr>
        <p:txBody>
          <a:bodyPr>
            <a:spAutoFit/>
          </a:bodyPr>
          <a:lstStyle/>
          <a:p>
            <a:pPr algn="r" rtl="1">
              <a:spcBef>
                <a:spcPct val="50000"/>
              </a:spcBef>
            </a:pPr>
            <a:r>
              <a:rPr lang="ar-SA" sz="3600" b="1" dirty="0">
                <a:solidFill>
                  <a:srgbClr val="003399"/>
                </a:solidFill>
                <a:latin typeface="Varela Round" panose="00000500000000000000" pitchFamily="2" charset="-79"/>
                <a:ea typeface="+mj-ea"/>
                <a:cs typeface="Varela Round" panose="00000500000000000000" pitchFamily="2" charset="-79"/>
              </a:rPr>
              <a:t>د</a:t>
            </a:r>
            <a:endParaRPr lang="en-US" sz="3600" b="1" dirty="0">
              <a:solidFill>
                <a:srgbClr val="003399"/>
              </a:solidFill>
              <a:latin typeface="Varela Round" panose="00000500000000000000" pitchFamily="2" charset="-79"/>
              <a:ea typeface="+mj-ea"/>
              <a:cs typeface="Varela Round" panose="00000500000000000000" pitchFamily="2" charset="-79"/>
            </a:endParaRPr>
          </a:p>
        </p:txBody>
      </p:sp>
      <p:grpSp>
        <p:nvGrpSpPr>
          <p:cNvPr id="12" name="קבוצה 11"/>
          <p:cNvGrpSpPr/>
          <p:nvPr/>
        </p:nvGrpSpPr>
        <p:grpSpPr>
          <a:xfrm>
            <a:off x="5646893" y="2110180"/>
            <a:ext cx="1535002" cy="1181599"/>
            <a:chOff x="5731210" y="3067456"/>
            <a:chExt cx="1535002" cy="1181599"/>
          </a:xfrm>
        </p:grpSpPr>
        <p:grpSp>
          <p:nvGrpSpPr>
            <p:cNvPr id="3" name="Group 2"/>
            <p:cNvGrpSpPr>
              <a:grpSpLocks/>
            </p:cNvGrpSpPr>
            <p:nvPr/>
          </p:nvGrpSpPr>
          <p:grpSpPr bwMode="auto">
            <a:xfrm>
              <a:off x="5731210" y="3067456"/>
              <a:ext cx="1535002" cy="1181599"/>
              <a:chOff x="5560" y="8880"/>
              <a:chExt cx="1584" cy="1449"/>
            </a:xfrm>
            <a:solidFill>
              <a:srgbClr val="92D050"/>
            </a:solidFill>
          </p:grpSpPr>
          <p:sp>
            <p:nvSpPr>
              <p:cNvPr id="4" name="Freeform 3"/>
              <p:cNvSpPr>
                <a:spLocks noChangeArrowheads="1"/>
              </p:cNvSpPr>
              <p:nvPr/>
            </p:nvSpPr>
            <p:spPr bwMode="auto">
              <a:xfrm>
                <a:off x="5990" y="8880"/>
                <a:ext cx="250" cy="906"/>
              </a:xfrm>
              <a:custGeom>
                <a:avLst/>
                <a:gdLst>
                  <a:gd name="T0" fmla="*/ 0 w 189"/>
                  <a:gd name="T1" fmla="*/ 912 h 912"/>
                  <a:gd name="T2" fmla="*/ 189 w 189"/>
                  <a:gd name="T3" fmla="*/ 0 h 912"/>
                  <a:gd name="connsiteX0" fmla="*/ 0 w 12903"/>
                  <a:gd name="connsiteY0" fmla="*/ 10000 h 10000"/>
                  <a:gd name="connsiteX1" fmla="*/ 12903 w 12903"/>
                  <a:gd name="connsiteY1" fmla="*/ 0 h 10000"/>
                  <a:gd name="connsiteX0" fmla="*/ 0 w 12613"/>
                  <a:gd name="connsiteY0" fmla="*/ 9929 h 9929"/>
                  <a:gd name="connsiteX1" fmla="*/ 12613 w 12613"/>
                  <a:gd name="connsiteY1" fmla="*/ 0 h 9929"/>
                  <a:gd name="connsiteX0" fmla="*/ 0 w 10459"/>
                  <a:gd name="connsiteY0" fmla="*/ 10000 h 10000"/>
                  <a:gd name="connsiteX1" fmla="*/ 10459 w 10459"/>
                  <a:gd name="connsiteY1" fmla="*/ 0 h 10000"/>
                  <a:gd name="connsiteX0" fmla="*/ 0 w 10459"/>
                  <a:gd name="connsiteY0" fmla="*/ 10000 h 10000"/>
                  <a:gd name="connsiteX1" fmla="*/ 10459 w 10459"/>
                  <a:gd name="connsiteY1" fmla="*/ 0 h 10000"/>
                </a:gdLst>
                <a:ahLst/>
                <a:cxnLst>
                  <a:cxn ang="0">
                    <a:pos x="connsiteX0" y="connsiteY0"/>
                  </a:cxn>
                  <a:cxn ang="0">
                    <a:pos x="connsiteX1" y="connsiteY1"/>
                  </a:cxn>
                </a:cxnLst>
                <a:rect l="l" t="t" r="r" b="b"/>
                <a:pathLst>
                  <a:path w="10459" h="10000">
                    <a:moveTo>
                      <a:pt x="0" y="10000"/>
                    </a:moveTo>
                    <a:cubicBezTo>
                      <a:pt x="3332" y="6643"/>
                      <a:pt x="7816" y="3357"/>
                      <a:pt x="10459" y="0"/>
                    </a:cubicBezTo>
                  </a:path>
                </a:pathLst>
              </a:custGeom>
              <a:grpFill/>
              <a:ln w="6350">
                <a:solidFill>
                  <a:srgbClr val="000000"/>
                </a:solidFill>
                <a:prstDash val="sysDot"/>
                <a:round/>
                <a:headEnd type="none" w="med" len="sm"/>
                <a:tailEnd type="none" w="med"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he-IL"/>
              </a:p>
            </p:txBody>
          </p:sp>
          <p:sp>
            <p:nvSpPr>
              <p:cNvPr id="5" name="Freeform 4"/>
              <p:cNvSpPr>
                <a:spLocks noChangeArrowheads="1"/>
              </p:cNvSpPr>
              <p:nvPr/>
            </p:nvSpPr>
            <p:spPr bwMode="auto">
              <a:xfrm>
                <a:off x="5562" y="9021"/>
                <a:ext cx="555" cy="1305"/>
              </a:xfrm>
              <a:custGeom>
                <a:avLst/>
                <a:gdLst>
                  <a:gd name="T0" fmla="*/ 555 w 555"/>
                  <a:gd name="T1" fmla="*/ 0 h 1305"/>
                  <a:gd name="T2" fmla="*/ 0 w 555"/>
                  <a:gd name="T3" fmla="*/ 1305 h 1305"/>
                </a:gdLst>
                <a:ahLst/>
                <a:cxnLst>
                  <a:cxn ang="0">
                    <a:pos x="T0" y="T1"/>
                  </a:cxn>
                  <a:cxn ang="0">
                    <a:pos x="T2" y="T3"/>
                  </a:cxn>
                </a:cxnLst>
                <a:rect l="0" t="0" r="r" b="b"/>
                <a:pathLst>
                  <a:path w="555" h="1305">
                    <a:moveTo>
                      <a:pt x="555" y="0"/>
                    </a:moveTo>
                    <a:lnTo>
                      <a:pt x="0" y="1305"/>
                    </a:lnTo>
                  </a:path>
                </a:pathLst>
              </a:custGeom>
              <a:grpFill/>
              <a:ln w="12700">
                <a:solidFill>
                  <a:srgbClr val="000000"/>
                </a:solidFill>
                <a:round/>
                <a:headEnd type="none" w="med" len="sm"/>
                <a:tailEnd type="none" w="med"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he-IL"/>
              </a:p>
            </p:txBody>
          </p:sp>
          <p:sp>
            <p:nvSpPr>
              <p:cNvPr id="6" name="Freeform 5"/>
              <p:cNvSpPr>
                <a:spLocks noChangeArrowheads="1"/>
              </p:cNvSpPr>
              <p:nvPr/>
            </p:nvSpPr>
            <p:spPr bwMode="auto">
              <a:xfrm>
                <a:off x="6534" y="8880"/>
                <a:ext cx="606" cy="912"/>
              </a:xfrm>
              <a:custGeom>
                <a:avLst/>
                <a:gdLst>
                  <a:gd name="T0" fmla="*/ 0 w 606"/>
                  <a:gd name="T1" fmla="*/ 0 h 912"/>
                  <a:gd name="T2" fmla="*/ 606 w 606"/>
                  <a:gd name="T3" fmla="*/ 912 h 912"/>
                </a:gdLst>
                <a:ahLst/>
                <a:cxnLst>
                  <a:cxn ang="0">
                    <a:pos x="T0" y="T1"/>
                  </a:cxn>
                  <a:cxn ang="0">
                    <a:pos x="T2" y="T3"/>
                  </a:cxn>
                </a:cxnLst>
                <a:rect l="0" t="0" r="r" b="b"/>
                <a:pathLst>
                  <a:path w="606" h="912">
                    <a:moveTo>
                      <a:pt x="0" y="0"/>
                    </a:moveTo>
                    <a:lnTo>
                      <a:pt x="606" y="912"/>
                    </a:lnTo>
                  </a:path>
                </a:pathLst>
              </a:custGeom>
              <a:grpFill/>
              <a:ln w="12700">
                <a:solidFill>
                  <a:srgbClr val="000000"/>
                </a:solidFill>
                <a:round/>
                <a:headEnd type="none" w="med" len="sm"/>
                <a:tailEnd type="none" w="med"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he-IL"/>
              </a:p>
            </p:txBody>
          </p:sp>
          <p:sp>
            <p:nvSpPr>
              <p:cNvPr id="7" name="AutoShape 6"/>
              <p:cNvSpPr>
                <a:spLocks noChangeArrowheads="1"/>
              </p:cNvSpPr>
              <p:nvPr/>
            </p:nvSpPr>
            <p:spPr bwMode="auto">
              <a:xfrm>
                <a:off x="5560" y="9792"/>
                <a:ext cx="1584" cy="536"/>
              </a:xfrm>
              <a:prstGeom prst="parallelogram">
                <a:avLst>
                  <a:gd name="adj" fmla="val 92542"/>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sp>
            <p:nvSpPr>
              <p:cNvPr id="8" name="Freeform 7"/>
              <p:cNvSpPr>
                <a:spLocks noChangeArrowheads="1"/>
              </p:cNvSpPr>
              <p:nvPr/>
            </p:nvSpPr>
            <p:spPr bwMode="auto">
              <a:xfrm>
                <a:off x="6399" y="9024"/>
                <a:ext cx="252" cy="1305"/>
              </a:xfrm>
              <a:custGeom>
                <a:avLst/>
                <a:gdLst>
                  <a:gd name="T0" fmla="*/ 0 w 252"/>
                  <a:gd name="T1" fmla="*/ 0 h 1305"/>
                  <a:gd name="T2" fmla="*/ 252 w 252"/>
                  <a:gd name="T3" fmla="*/ 1305 h 1305"/>
                </a:gdLst>
                <a:ahLst/>
                <a:cxnLst>
                  <a:cxn ang="0">
                    <a:pos x="T0" y="T1"/>
                  </a:cxn>
                  <a:cxn ang="0">
                    <a:pos x="T2" y="T3"/>
                  </a:cxn>
                </a:cxnLst>
                <a:rect l="0" t="0" r="r" b="b"/>
                <a:pathLst>
                  <a:path w="252" h="1305">
                    <a:moveTo>
                      <a:pt x="0" y="0"/>
                    </a:moveTo>
                    <a:lnTo>
                      <a:pt x="252" y="1305"/>
                    </a:lnTo>
                  </a:path>
                </a:pathLst>
              </a:custGeom>
              <a:grpFill/>
              <a:ln w="12700">
                <a:solidFill>
                  <a:srgbClr val="000000"/>
                </a:solidFill>
                <a:round/>
                <a:headEnd type="none" w="med" len="sm"/>
                <a:tailEnd type="none" w="med"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he-IL"/>
              </a:p>
            </p:txBody>
          </p:sp>
          <p:sp>
            <p:nvSpPr>
              <p:cNvPr id="9" name="AutoShape 8"/>
              <p:cNvSpPr>
                <a:spLocks noChangeArrowheads="1"/>
              </p:cNvSpPr>
              <p:nvPr/>
            </p:nvSpPr>
            <p:spPr bwMode="auto">
              <a:xfrm>
                <a:off x="6111" y="8881"/>
                <a:ext cx="423" cy="143"/>
              </a:xfrm>
              <a:prstGeom prst="parallelogram">
                <a:avLst>
                  <a:gd name="adj" fmla="val 92631"/>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he-IL"/>
              </a:p>
            </p:txBody>
          </p:sp>
        </p:grpSp>
        <p:sp>
          <p:nvSpPr>
            <p:cNvPr id="10" name="צורה חופשית 9"/>
            <p:cNvSpPr/>
            <p:nvPr/>
          </p:nvSpPr>
          <p:spPr>
            <a:xfrm>
              <a:off x="5778795" y="3083442"/>
              <a:ext cx="1446028" cy="1111102"/>
            </a:xfrm>
            <a:custGeom>
              <a:avLst/>
              <a:gdLst>
                <a:gd name="connsiteX0" fmla="*/ 494414 w 1446028"/>
                <a:gd name="connsiteY0" fmla="*/ 90377 h 1111102"/>
                <a:gd name="connsiteX1" fmla="*/ 0 w 1446028"/>
                <a:gd name="connsiteY1" fmla="*/ 1111102 h 1111102"/>
                <a:gd name="connsiteX2" fmla="*/ 1446028 w 1446028"/>
                <a:gd name="connsiteY2" fmla="*/ 723014 h 1111102"/>
                <a:gd name="connsiteX3" fmla="*/ 887819 w 1446028"/>
                <a:gd name="connsiteY3" fmla="*/ 0 h 1111102"/>
                <a:gd name="connsiteX4" fmla="*/ 494414 w 1446028"/>
                <a:gd name="connsiteY4" fmla="*/ 90377 h 1111102"/>
                <a:gd name="connsiteX0" fmla="*/ 494414 w 1446028"/>
                <a:gd name="connsiteY0" fmla="*/ 90377 h 1111102"/>
                <a:gd name="connsiteX1" fmla="*/ 0 w 1446028"/>
                <a:gd name="connsiteY1" fmla="*/ 1111102 h 1111102"/>
                <a:gd name="connsiteX2" fmla="*/ 388089 w 1446028"/>
                <a:gd name="connsiteY2" fmla="*/ 712381 h 1111102"/>
                <a:gd name="connsiteX3" fmla="*/ 1446028 w 1446028"/>
                <a:gd name="connsiteY3" fmla="*/ 723014 h 1111102"/>
                <a:gd name="connsiteX4" fmla="*/ 887819 w 1446028"/>
                <a:gd name="connsiteY4" fmla="*/ 0 h 1111102"/>
                <a:gd name="connsiteX5" fmla="*/ 494414 w 1446028"/>
                <a:gd name="connsiteY5" fmla="*/ 90377 h 1111102"/>
                <a:gd name="connsiteX0" fmla="*/ 494414 w 1446028"/>
                <a:gd name="connsiteY0" fmla="*/ 90377 h 1111102"/>
                <a:gd name="connsiteX1" fmla="*/ 0 w 1446028"/>
                <a:gd name="connsiteY1" fmla="*/ 1111102 h 1111102"/>
                <a:gd name="connsiteX2" fmla="*/ 388089 w 1446028"/>
                <a:gd name="connsiteY2" fmla="*/ 712381 h 1111102"/>
                <a:gd name="connsiteX3" fmla="*/ 1446028 w 1446028"/>
                <a:gd name="connsiteY3" fmla="*/ 723014 h 1111102"/>
                <a:gd name="connsiteX4" fmla="*/ 887819 w 1446028"/>
                <a:gd name="connsiteY4" fmla="*/ 0 h 1111102"/>
                <a:gd name="connsiteX5" fmla="*/ 760228 w 1446028"/>
                <a:gd name="connsiteY5" fmla="*/ 116958 h 1111102"/>
                <a:gd name="connsiteX6" fmla="*/ 494414 w 1446028"/>
                <a:gd name="connsiteY6" fmla="*/ 90377 h 111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028" h="1111102">
                  <a:moveTo>
                    <a:pt x="494414" y="90377"/>
                  </a:moveTo>
                  <a:lnTo>
                    <a:pt x="0" y="1111102"/>
                  </a:lnTo>
                  <a:cubicBezTo>
                    <a:pt x="194930" y="1059711"/>
                    <a:pt x="193159" y="763772"/>
                    <a:pt x="388089" y="712381"/>
                  </a:cubicBezTo>
                  <a:lnTo>
                    <a:pt x="1446028" y="723014"/>
                  </a:lnTo>
                  <a:lnTo>
                    <a:pt x="887819" y="0"/>
                  </a:lnTo>
                  <a:cubicBezTo>
                    <a:pt x="829340" y="10633"/>
                    <a:pt x="818707" y="106325"/>
                    <a:pt x="760228" y="116958"/>
                  </a:cubicBezTo>
                  <a:lnTo>
                    <a:pt x="494414" y="90377"/>
                  </a:lnTo>
                  <a:close/>
                </a:path>
              </a:pathLst>
            </a:custGeom>
            <a:solidFill>
              <a:srgbClr val="93B6F6">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צורה חופשית 10"/>
            <p:cNvSpPr/>
            <p:nvPr/>
          </p:nvSpPr>
          <p:spPr>
            <a:xfrm>
              <a:off x="5773479" y="3189768"/>
              <a:ext cx="1015409" cy="1052624"/>
            </a:xfrm>
            <a:custGeom>
              <a:avLst/>
              <a:gdLst>
                <a:gd name="connsiteX0" fmla="*/ 505047 w 1004777"/>
                <a:gd name="connsiteY0" fmla="*/ 15948 h 1057939"/>
                <a:gd name="connsiteX1" fmla="*/ 0 w 1004777"/>
                <a:gd name="connsiteY1" fmla="*/ 1057939 h 1057939"/>
                <a:gd name="connsiteX2" fmla="*/ 1004777 w 1004777"/>
                <a:gd name="connsiteY2" fmla="*/ 1041990 h 1057939"/>
                <a:gd name="connsiteX3" fmla="*/ 754912 w 1004777"/>
                <a:gd name="connsiteY3" fmla="*/ 0 h 1057939"/>
                <a:gd name="connsiteX4" fmla="*/ 505047 w 1004777"/>
                <a:gd name="connsiteY4" fmla="*/ 15948 h 1057939"/>
                <a:gd name="connsiteX0" fmla="*/ 505047 w 1004777"/>
                <a:gd name="connsiteY0" fmla="*/ 0 h 1041991"/>
                <a:gd name="connsiteX1" fmla="*/ 0 w 1004777"/>
                <a:gd name="connsiteY1" fmla="*/ 1041991 h 1041991"/>
                <a:gd name="connsiteX2" fmla="*/ 1004777 w 1004777"/>
                <a:gd name="connsiteY2" fmla="*/ 1026042 h 1041991"/>
                <a:gd name="connsiteX3" fmla="*/ 760229 w 1004777"/>
                <a:gd name="connsiteY3" fmla="*/ 0 h 1041991"/>
                <a:gd name="connsiteX4" fmla="*/ 505047 w 1004777"/>
                <a:gd name="connsiteY4" fmla="*/ 0 h 1041991"/>
                <a:gd name="connsiteX0" fmla="*/ 505047 w 1015409"/>
                <a:gd name="connsiteY0" fmla="*/ 0 h 1052624"/>
                <a:gd name="connsiteX1" fmla="*/ 0 w 1015409"/>
                <a:gd name="connsiteY1" fmla="*/ 1041991 h 1052624"/>
                <a:gd name="connsiteX2" fmla="*/ 1015409 w 1015409"/>
                <a:gd name="connsiteY2" fmla="*/ 1052624 h 1052624"/>
                <a:gd name="connsiteX3" fmla="*/ 760229 w 1015409"/>
                <a:gd name="connsiteY3" fmla="*/ 0 h 1052624"/>
                <a:gd name="connsiteX4" fmla="*/ 505047 w 1015409"/>
                <a:gd name="connsiteY4" fmla="*/ 0 h 1052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409" h="1052624">
                  <a:moveTo>
                    <a:pt x="505047" y="0"/>
                  </a:moveTo>
                  <a:lnTo>
                    <a:pt x="0" y="1041991"/>
                  </a:lnTo>
                  <a:lnTo>
                    <a:pt x="1015409" y="1052624"/>
                  </a:lnTo>
                  <a:lnTo>
                    <a:pt x="760229" y="0"/>
                  </a:lnTo>
                  <a:lnTo>
                    <a:pt x="505047" y="0"/>
                  </a:lnTo>
                  <a:close/>
                </a:path>
              </a:pathLst>
            </a:custGeom>
            <a:solidFill>
              <a:srgbClr val="5D92F1">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6" name="Google Shape;310;p13"/>
          <p:cNvSpPr txBox="1">
            <a:spLocks noGrp="1"/>
          </p:cNvSpPr>
          <p:nvPr>
            <p:ph type="title"/>
          </p:nvPr>
        </p:nvSpPr>
        <p:spPr>
          <a:xfrm>
            <a:off x="8520383" y="2412615"/>
            <a:ext cx="10515600" cy="645561"/>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sz="3600" b="1" dirty="0">
                <a:solidFill>
                  <a:srgbClr val="003399"/>
                </a:solidFill>
              </a:rPr>
              <a:t>פתרון</a:t>
            </a:r>
            <a:endParaRPr sz="3600" b="1" dirty="0">
              <a:solidFill>
                <a:srgbClr val="003399"/>
              </a:solidFill>
            </a:endParaRPr>
          </a:p>
        </p:txBody>
      </p:sp>
      <p:sp>
        <p:nvSpPr>
          <p:cNvPr id="30" name="Google Shape;310;p13"/>
          <p:cNvSpPr txBox="1">
            <a:spLocks/>
          </p:cNvSpPr>
          <p:nvPr/>
        </p:nvSpPr>
        <p:spPr>
          <a:xfrm>
            <a:off x="10136040" y="3567133"/>
            <a:ext cx="1568188" cy="645561"/>
          </a:xfrm>
          <a:prstGeom prst="rect">
            <a:avLst/>
          </a:prstGeom>
          <a:noFill/>
          <a:ln>
            <a:noFill/>
          </a:ln>
        </p:spPr>
        <p:txBody>
          <a:bodyPr spcFirstLastPara="1" vert="horz" wrap="square" lIns="91425" tIns="45700" rIns="91425" bIns="45700" rtlCol="0" anchor="ctr" anchorCtr="0">
            <a:normAutofit fontScale="70000" lnSpcReduction="20000"/>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400"/>
              <a:buFont typeface="Calibri"/>
              <a:buNone/>
            </a:pPr>
            <a:r>
              <a:rPr lang="ar-SA" sz="3600" b="1" dirty="0">
                <a:solidFill>
                  <a:srgbClr val="003399"/>
                </a:solidFill>
              </a:rPr>
              <a:t>منشور ثلاثي</a:t>
            </a:r>
            <a:endParaRPr lang="he-IL" sz="3600" b="1" dirty="0">
              <a:solidFill>
                <a:srgbClr val="003399"/>
              </a:solidFill>
            </a:endParaRPr>
          </a:p>
        </p:txBody>
      </p:sp>
      <p:sp>
        <p:nvSpPr>
          <p:cNvPr id="31" name="Google Shape;310;p13"/>
          <p:cNvSpPr txBox="1">
            <a:spLocks/>
          </p:cNvSpPr>
          <p:nvPr/>
        </p:nvSpPr>
        <p:spPr>
          <a:xfrm>
            <a:off x="7668330" y="3700133"/>
            <a:ext cx="1568188" cy="645561"/>
          </a:xfrm>
          <a:prstGeom prst="rect">
            <a:avLst/>
          </a:prstGeom>
          <a:noFill/>
          <a:ln>
            <a:noFill/>
          </a:ln>
        </p:spPr>
        <p:txBody>
          <a:bodyPr spcFirstLastPara="1" vert="horz" wrap="square" lIns="91425" tIns="45700" rIns="91425" bIns="45700" rtlCol="0" anchor="ctr" anchorCtr="0">
            <a:normAutofit fontScale="70000" lnSpcReduction="20000"/>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400"/>
              <a:buFont typeface="Calibri"/>
              <a:buNone/>
            </a:pPr>
            <a:r>
              <a:rPr lang="ar-SA" sz="3600" b="1" dirty="0">
                <a:solidFill>
                  <a:srgbClr val="003399"/>
                </a:solidFill>
              </a:rPr>
              <a:t>منشور خُماسي</a:t>
            </a:r>
            <a:endParaRPr lang="he-IL" sz="3600" b="1" dirty="0">
              <a:solidFill>
                <a:srgbClr val="003399"/>
              </a:solidFill>
            </a:endParaRPr>
          </a:p>
        </p:txBody>
      </p:sp>
      <p:sp>
        <p:nvSpPr>
          <p:cNvPr id="32" name="Google Shape;310;p13"/>
          <p:cNvSpPr txBox="1">
            <a:spLocks/>
          </p:cNvSpPr>
          <p:nvPr/>
        </p:nvSpPr>
        <p:spPr>
          <a:xfrm>
            <a:off x="5688693" y="3567133"/>
            <a:ext cx="1568188" cy="897563"/>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400"/>
              <a:buFont typeface="Calibri"/>
              <a:buNone/>
            </a:pPr>
            <a:r>
              <a:rPr lang="ar-SA" sz="2400" b="1" dirty="0">
                <a:solidFill>
                  <a:srgbClr val="FF0000"/>
                </a:solidFill>
              </a:rPr>
              <a:t>ليس منشورًا القاعدتان غير متطابقتان.....</a:t>
            </a:r>
            <a:endParaRPr lang="he-IL" sz="2400" dirty="0">
              <a:solidFill>
                <a:srgbClr val="FF0000"/>
              </a:solidFill>
            </a:endParaRPr>
          </a:p>
        </p:txBody>
      </p:sp>
      <p:sp>
        <p:nvSpPr>
          <p:cNvPr id="27" name="Google Shape;310;p13"/>
          <p:cNvSpPr txBox="1">
            <a:spLocks/>
          </p:cNvSpPr>
          <p:nvPr/>
        </p:nvSpPr>
        <p:spPr>
          <a:xfrm>
            <a:off x="2997844" y="3567133"/>
            <a:ext cx="2201541" cy="897563"/>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400"/>
              <a:buFont typeface="Calibri"/>
              <a:buNone/>
            </a:pPr>
            <a:r>
              <a:rPr lang="ar-SA" sz="2400" b="1" dirty="0">
                <a:solidFill>
                  <a:srgbClr val="FF0000"/>
                </a:solidFill>
              </a:rPr>
              <a:t>ليس منشورًا القاعدتان المتطابقتان ليست مضلعان.....</a:t>
            </a:r>
            <a:endParaRPr lang="he-IL" sz="2400" dirty="0">
              <a:solidFill>
                <a:srgbClr val="FF0000"/>
              </a:solidFill>
            </a:endParaRPr>
          </a:p>
        </p:txBody>
      </p:sp>
      <p:grpSp>
        <p:nvGrpSpPr>
          <p:cNvPr id="13" name="קבוצה 12"/>
          <p:cNvGrpSpPr/>
          <p:nvPr/>
        </p:nvGrpSpPr>
        <p:grpSpPr>
          <a:xfrm>
            <a:off x="3900922" y="1898183"/>
            <a:ext cx="1669075" cy="1494790"/>
            <a:chOff x="4170219" y="1952432"/>
            <a:chExt cx="1378288" cy="1234367"/>
          </a:xfrm>
        </p:grpSpPr>
        <p:sp>
          <p:nvSpPr>
            <p:cNvPr id="34" name="Freeform 30"/>
            <p:cNvSpPr>
              <a:spLocks/>
            </p:cNvSpPr>
            <p:nvPr/>
          </p:nvSpPr>
          <p:spPr bwMode="auto">
            <a:xfrm>
              <a:off x="4170219" y="1952432"/>
              <a:ext cx="1378288" cy="1232127"/>
            </a:xfrm>
            <a:custGeom>
              <a:avLst/>
              <a:gdLst>
                <a:gd name="T0" fmla="*/ 423 w 895"/>
                <a:gd name="T1" fmla="*/ 63 h 1100"/>
                <a:gd name="T2" fmla="*/ 282 w 895"/>
                <a:gd name="T3" fmla="*/ 106 h 1100"/>
                <a:gd name="T4" fmla="*/ 274 w 895"/>
                <a:gd name="T5" fmla="*/ 256 h 1100"/>
                <a:gd name="T6" fmla="*/ 364 w 895"/>
                <a:gd name="T7" fmla="*/ 406 h 1100"/>
                <a:gd name="T8" fmla="*/ 312 w 895"/>
                <a:gd name="T9" fmla="*/ 556 h 1100"/>
                <a:gd name="T10" fmla="*/ 42 w 895"/>
                <a:gd name="T11" fmla="*/ 564 h 1100"/>
                <a:gd name="T12" fmla="*/ 60 w 895"/>
                <a:gd name="T13" fmla="*/ 725 h 1100"/>
                <a:gd name="T14" fmla="*/ 262 w 895"/>
                <a:gd name="T15" fmla="*/ 1004 h 1100"/>
                <a:gd name="T16" fmla="*/ 313 w 895"/>
                <a:gd name="T17" fmla="*/ 1059 h 1100"/>
                <a:gd name="T18" fmla="*/ 355 w 895"/>
                <a:gd name="T19" fmla="*/ 1022 h 1100"/>
                <a:gd name="T20" fmla="*/ 817 w 895"/>
                <a:gd name="T21" fmla="*/ 590 h 1100"/>
                <a:gd name="T22" fmla="*/ 825 w 895"/>
                <a:gd name="T23" fmla="*/ 482 h 1100"/>
                <a:gd name="T24" fmla="*/ 423 w 895"/>
                <a:gd name="T25" fmla="*/ 63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5" h="1100">
                  <a:moveTo>
                    <a:pt x="423" y="63"/>
                  </a:moveTo>
                  <a:cubicBezTo>
                    <a:pt x="333" y="0"/>
                    <a:pt x="307" y="74"/>
                    <a:pt x="282" y="106"/>
                  </a:cubicBezTo>
                  <a:cubicBezTo>
                    <a:pt x="257" y="138"/>
                    <a:pt x="260" y="206"/>
                    <a:pt x="274" y="256"/>
                  </a:cubicBezTo>
                  <a:cubicBezTo>
                    <a:pt x="288" y="306"/>
                    <a:pt x="358" y="356"/>
                    <a:pt x="364" y="406"/>
                  </a:cubicBezTo>
                  <a:cubicBezTo>
                    <a:pt x="370" y="456"/>
                    <a:pt x="366" y="530"/>
                    <a:pt x="312" y="556"/>
                  </a:cubicBezTo>
                  <a:cubicBezTo>
                    <a:pt x="258" y="582"/>
                    <a:pt x="84" y="536"/>
                    <a:pt x="42" y="564"/>
                  </a:cubicBezTo>
                  <a:cubicBezTo>
                    <a:pt x="0" y="592"/>
                    <a:pt x="23" y="652"/>
                    <a:pt x="60" y="725"/>
                  </a:cubicBezTo>
                  <a:cubicBezTo>
                    <a:pt x="97" y="798"/>
                    <a:pt x="220" y="948"/>
                    <a:pt x="262" y="1004"/>
                  </a:cubicBezTo>
                  <a:cubicBezTo>
                    <a:pt x="304" y="1059"/>
                    <a:pt x="298" y="1056"/>
                    <a:pt x="313" y="1059"/>
                  </a:cubicBezTo>
                  <a:cubicBezTo>
                    <a:pt x="329" y="1062"/>
                    <a:pt x="272" y="1100"/>
                    <a:pt x="355" y="1022"/>
                  </a:cubicBezTo>
                  <a:cubicBezTo>
                    <a:pt x="439" y="943"/>
                    <a:pt x="739" y="680"/>
                    <a:pt x="817" y="590"/>
                  </a:cubicBezTo>
                  <a:cubicBezTo>
                    <a:pt x="895" y="500"/>
                    <a:pt x="891" y="570"/>
                    <a:pt x="825" y="482"/>
                  </a:cubicBezTo>
                  <a:cubicBezTo>
                    <a:pt x="760" y="395"/>
                    <a:pt x="495" y="135"/>
                    <a:pt x="423" y="63"/>
                  </a:cubicBezTo>
                  <a:close/>
                </a:path>
              </a:pathLst>
            </a:custGeom>
            <a:solidFill>
              <a:schemeClr val="accent2">
                <a:lumMod val="60000"/>
                <a:lumOff val="40000"/>
              </a:schemeClr>
            </a:solidFill>
            <a:ln w="19050">
              <a:round/>
              <a:headEnd/>
              <a:tailEnd/>
            </a:ln>
            <a:scene3d>
              <a:camera prst="legacyObliqueBottomLeft">
                <a:rot lat="1800000" lon="19799999" rev="0"/>
              </a:camera>
              <a:lightRig rig="legacyFlat3" dir="b"/>
            </a:scene3d>
            <a:sp3d extrusionH="984250" prstMaterial="legacyMatte">
              <a:bevelT w="13500" h="13500" prst="angle"/>
              <a:bevelB w="13500" h="13500" prst="angle"/>
              <a:extrusionClr>
                <a:schemeClr val="accent6">
                  <a:lumMod val="40000"/>
                  <a:lumOff val="60000"/>
                </a:schemeClr>
              </a:extrusionClr>
              <a:contourClr>
                <a:srgbClr val="FFFFFF"/>
              </a:contourClr>
            </a:sp3d>
          </p:spPr>
          <p:txBody>
            <a:bodyPr vert="horz" wrap="square" lIns="91440" tIns="45720" rIns="91440" bIns="45720" numCol="1" anchor="t" anchorCtr="0" compatLnSpc="1">
              <a:prstTxWarp prst="textNoShape">
                <a:avLst/>
              </a:prstTxWarp>
              <a:flatTx/>
            </a:bodyPr>
            <a:lstStyle/>
            <a:p>
              <a:endParaRPr lang="he-IL"/>
            </a:p>
          </p:txBody>
        </p:sp>
        <p:sp>
          <p:nvSpPr>
            <p:cNvPr id="35" name="Freeform 31"/>
            <p:cNvSpPr>
              <a:spLocks/>
            </p:cNvSpPr>
            <p:nvPr/>
          </p:nvSpPr>
          <p:spPr bwMode="auto">
            <a:xfrm>
              <a:off x="4570614" y="2484974"/>
              <a:ext cx="760864" cy="701825"/>
            </a:xfrm>
            <a:custGeom>
              <a:avLst/>
              <a:gdLst>
                <a:gd name="T0" fmla="*/ 507 w 507"/>
                <a:gd name="T1" fmla="*/ 0 h 612"/>
                <a:gd name="T2" fmla="*/ 0 w 507"/>
                <a:gd name="T3" fmla="*/ 612 h 612"/>
                <a:gd name="connsiteX0" fmla="*/ 9745 w 9745"/>
                <a:gd name="connsiteY0" fmla="*/ 0 h 10238"/>
                <a:gd name="connsiteX1" fmla="*/ 0 w 9745"/>
                <a:gd name="connsiteY1" fmla="*/ 10238 h 10238"/>
              </a:gdLst>
              <a:ahLst/>
              <a:cxnLst>
                <a:cxn ang="0">
                  <a:pos x="connsiteX0" y="connsiteY0"/>
                </a:cxn>
                <a:cxn ang="0">
                  <a:pos x="connsiteX1" y="connsiteY1"/>
                </a:cxn>
              </a:cxnLst>
              <a:rect l="l" t="t" r="r" b="b"/>
              <a:pathLst>
                <a:path w="9745" h="10238">
                  <a:moveTo>
                    <a:pt x="9745" y="0"/>
                  </a:moveTo>
                  <a:cubicBezTo>
                    <a:pt x="6412" y="3333"/>
                    <a:pt x="3333" y="6905"/>
                    <a:pt x="0" y="10238"/>
                  </a:cubicBezTo>
                </a:path>
              </a:pathLst>
            </a:custGeom>
            <a:noFill/>
            <a:ln w="9525">
              <a:solidFill>
                <a:srgbClr val="B33B77"/>
              </a:solidFill>
              <a:round/>
              <a:headEnd/>
              <a:tailEnd/>
            </a:ln>
            <a:scene3d>
              <a:camera prst="orthographicFront"/>
              <a:lightRig rig="threePt" dir="t"/>
            </a:scene3d>
            <a:sp3d extrusionH="984250">
              <a:extrusionClr>
                <a:schemeClr val="accent6">
                  <a:lumMod val="40000"/>
                  <a:lumOff val="60000"/>
                </a:schemeClr>
              </a:extrusionClr>
            </a:sp3d>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6" name="Freeform 32"/>
            <p:cNvSpPr>
              <a:spLocks/>
            </p:cNvSpPr>
            <p:nvPr/>
          </p:nvSpPr>
          <p:spPr bwMode="auto">
            <a:xfrm>
              <a:off x="4793140" y="1983402"/>
              <a:ext cx="530986" cy="510127"/>
            </a:xfrm>
            <a:custGeom>
              <a:avLst/>
              <a:gdLst>
                <a:gd name="T0" fmla="*/ 0 w 252"/>
                <a:gd name="T1" fmla="*/ 0 h 471"/>
                <a:gd name="T2" fmla="*/ 252 w 252"/>
                <a:gd name="T3" fmla="*/ 471 h 471"/>
                <a:gd name="connsiteX0" fmla="*/ 0 w 11283"/>
                <a:gd name="connsiteY0" fmla="*/ 0 h 10155"/>
                <a:gd name="connsiteX1" fmla="*/ 11283 w 11283"/>
                <a:gd name="connsiteY1" fmla="*/ 10155 h 10155"/>
                <a:gd name="connsiteX0" fmla="*/ 0 w 11155"/>
                <a:gd name="connsiteY0" fmla="*/ 0 h 10232"/>
                <a:gd name="connsiteX1" fmla="*/ 11155 w 11155"/>
                <a:gd name="connsiteY1" fmla="*/ 10232 h 10232"/>
                <a:gd name="connsiteX0" fmla="*/ 0 w 11155"/>
                <a:gd name="connsiteY0" fmla="*/ 0 h 10000"/>
                <a:gd name="connsiteX1" fmla="*/ 11155 w 11155"/>
                <a:gd name="connsiteY1" fmla="*/ 10000 h 10000"/>
                <a:gd name="connsiteX0" fmla="*/ 0 w 11155"/>
                <a:gd name="connsiteY0" fmla="*/ 0 h 10000"/>
                <a:gd name="connsiteX1" fmla="*/ 11155 w 11155"/>
                <a:gd name="connsiteY1" fmla="*/ 10000 h 10000"/>
                <a:gd name="connsiteX0" fmla="*/ 0 w 10898"/>
                <a:gd name="connsiteY0" fmla="*/ 0 h 9923"/>
                <a:gd name="connsiteX1" fmla="*/ 10898 w 10898"/>
                <a:gd name="connsiteY1" fmla="*/ 9923 h 9923"/>
                <a:gd name="connsiteX0" fmla="*/ 0 w 10118"/>
                <a:gd name="connsiteY0" fmla="*/ 0 h 10000"/>
                <a:gd name="connsiteX1" fmla="*/ 10118 w 10118"/>
                <a:gd name="connsiteY1" fmla="*/ 10000 h 10000"/>
                <a:gd name="connsiteX0" fmla="*/ 0 w 10423"/>
                <a:gd name="connsiteY0" fmla="*/ 0 h 10000"/>
                <a:gd name="connsiteX1" fmla="*/ 10423 w 10423"/>
                <a:gd name="connsiteY1" fmla="*/ 10000 h 10000"/>
                <a:gd name="connsiteX0" fmla="*/ 0 w 10423"/>
                <a:gd name="connsiteY0" fmla="*/ 0 h 10000"/>
                <a:gd name="connsiteX1" fmla="*/ 1622 w 10423"/>
                <a:gd name="connsiteY1" fmla="*/ 1485 h 10000"/>
                <a:gd name="connsiteX2" fmla="*/ 10423 w 10423"/>
                <a:gd name="connsiteY2" fmla="*/ 10000 h 10000"/>
                <a:gd name="connsiteX0" fmla="*/ 0 w 12250"/>
                <a:gd name="connsiteY0" fmla="*/ 0 h 8647"/>
                <a:gd name="connsiteX1" fmla="*/ 3449 w 12250"/>
                <a:gd name="connsiteY1" fmla="*/ 132 h 8647"/>
                <a:gd name="connsiteX2" fmla="*/ 12250 w 12250"/>
                <a:gd name="connsiteY2" fmla="*/ 8647 h 8647"/>
                <a:gd name="connsiteX0" fmla="*/ 0 w 10000"/>
                <a:gd name="connsiteY0" fmla="*/ 1554 h 11554"/>
                <a:gd name="connsiteX1" fmla="*/ 1573 w 10000"/>
                <a:gd name="connsiteY1" fmla="*/ 0 h 11554"/>
                <a:gd name="connsiteX2" fmla="*/ 10000 w 10000"/>
                <a:gd name="connsiteY2" fmla="*/ 11554 h 11554"/>
                <a:gd name="connsiteX0" fmla="*/ 0 w 10249"/>
                <a:gd name="connsiteY0" fmla="*/ 1839 h 11554"/>
                <a:gd name="connsiteX1" fmla="*/ 1822 w 10249"/>
                <a:gd name="connsiteY1" fmla="*/ 0 h 11554"/>
                <a:gd name="connsiteX2" fmla="*/ 10249 w 10249"/>
                <a:gd name="connsiteY2" fmla="*/ 11554 h 11554"/>
                <a:gd name="connsiteX0" fmla="*/ 0 w 10249"/>
                <a:gd name="connsiteY0" fmla="*/ 1839 h 11554"/>
                <a:gd name="connsiteX1" fmla="*/ 1946 w 10249"/>
                <a:gd name="connsiteY1" fmla="*/ 0 h 11554"/>
                <a:gd name="connsiteX2" fmla="*/ 10249 w 10249"/>
                <a:gd name="connsiteY2" fmla="*/ 11554 h 11554"/>
                <a:gd name="connsiteX0" fmla="*/ 0 w 10249"/>
                <a:gd name="connsiteY0" fmla="*/ 1839 h 11554"/>
                <a:gd name="connsiteX1" fmla="*/ 828 w 10249"/>
                <a:gd name="connsiteY1" fmla="*/ 568 h 11554"/>
                <a:gd name="connsiteX2" fmla="*/ 1946 w 10249"/>
                <a:gd name="connsiteY2" fmla="*/ 0 h 11554"/>
                <a:gd name="connsiteX3" fmla="*/ 10249 w 10249"/>
                <a:gd name="connsiteY3" fmla="*/ 11554 h 11554"/>
                <a:gd name="connsiteX0" fmla="*/ 0 w 10249"/>
                <a:gd name="connsiteY0" fmla="*/ 1412 h 11127"/>
                <a:gd name="connsiteX1" fmla="*/ 828 w 10249"/>
                <a:gd name="connsiteY1" fmla="*/ 141 h 11127"/>
                <a:gd name="connsiteX2" fmla="*/ 2443 w 10249"/>
                <a:gd name="connsiteY2" fmla="*/ 0 h 11127"/>
                <a:gd name="connsiteX3" fmla="*/ 10249 w 10249"/>
                <a:gd name="connsiteY3" fmla="*/ 11127 h 11127"/>
                <a:gd name="connsiteX0" fmla="*/ 0 w 10249"/>
                <a:gd name="connsiteY0" fmla="*/ 1271 h 10986"/>
                <a:gd name="connsiteX1" fmla="*/ 828 w 10249"/>
                <a:gd name="connsiteY1" fmla="*/ 0 h 10986"/>
                <a:gd name="connsiteX2" fmla="*/ 2319 w 10249"/>
                <a:gd name="connsiteY2" fmla="*/ 1 h 10986"/>
                <a:gd name="connsiteX3" fmla="*/ 10249 w 10249"/>
                <a:gd name="connsiteY3" fmla="*/ 10986 h 10986"/>
                <a:gd name="connsiteX0" fmla="*/ 0 w 10249"/>
                <a:gd name="connsiteY0" fmla="*/ 1554 h 11269"/>
                <a:gd name="connsiteX1" fmla="*/ 828 w 10249"/>
                <a:gd name="connsiteY1" fmla="*/ 283 h 11269"/>
                <a:gd name="connsiteX2" fmla="*/ 2070 w 10249"/>
                <a:gd name="connsiteY2" fmla="*/ 0 h 11269"/>
                <a:gd name="connsiteX3" fmla="*/ 10249 w 10249"/>
                <a:gd name="connsiteY3" fmla="*/ 11269 h 11269"/>
                <a:gd name="connsiteX0" fmla="*/ 0 w 10249"/>
                <a:gd name="connsiteY0" fmla="*/ 1554 h 11269"/>
                <a:gd name="connsiteX1" fmla="*/ 828 w 10249"/>
                <a:gd name="connsiteY1" fmla="*/ 283 h 11269"/>
                <a:gd name="connsiteX2" fmla="*/ 2070 w 10249"/>
                <a:gd name="connsiteY2" fmla="*/ 0 h 11269"/>
                <a:gd name="connsiteX3" fmla="*/ 10249 w 10249"/>
                <a:gd name="connsiteY3" fmla="*/ 11269 h 11269"/>
                <a:gd name="connsiteX0" fmla="*/ 0 w 10249"/>
                <a:gd name="connsiteY0" fmla="*/ 1554 h 11269"/>
                <a:gd name="connsiteX1" fmla="*/ 828 w 10249"/>
                <a:gd name="connsiteY1" fmla="*/ 283 h 11269"/>
                <a:gd name="connsiteX2" fmla="*/ 1697 w 10249"/>
                <a:gd name="connsiteY2" fmla="*/ 0 h 11269"/>
                <a:gd name="connsiteX3" fmla="*/ 10249 w 10249"/>
                <a:gd name="connsiteY3" fmla="*/ 11269 h 11269"/>
                <a:gd name="connsiteX0" fmla="*/ 0 w 10249"/>
                <a:gd name="connsiteY0" fmla="*/ 1554 h 11269"/>
                <a:gd name="connsiteX1" fmla="*/ 828 w 10249"/>
                <a:gd name="connsiteY1" fmla="*/ 283 h 11269"/>
                <a:gd name="connsiteX2" fmla="*/ 1697 w 10249"/>
                <a:gd name="connsiteY2" fmla="*/ 0 h 11269"/>
                <a:gd name="connsiteX3" fmla="*/ 10249 w 10249"/>
                <a:gd name="connsiteY3" fmla="*/ 11269 h 11269"/>
              </a:gdLst>
              <a:ahLst/>
              <a:cxnLst>
                <a:cxn ang="0">
                  <a:pos x="connsiteX0" y="connsiteY0"/>
                </a:cxn>
                <a:cxn ang="0">
                  <a:pos x="connsiteX1" y="connsiteY1"/>
                </a:cxn>
                <a:cxn ang="0">
                  <a:pos x="connsiteX2" y="connsiteY2"/>
                </a:cxn>
                <a:cxn ang="0">
                  <a:pos x="connsiteX3" y="connsiteY3"/>
                </a:cxn>
              </a:cxnLst>
              <a:rect l="l" t="t" r="r" b="b"/>
              <a:pathLst>
                <a:path w="10249" h="11269">
                  <a:moveTo>
                    <a:pt x="0" y="1554"/>
                  </a:moveTo>
                  <a:cubicBezTo>
                    <a:pt x="317" y="1225"/>
                    <a:pt x="511" y="612"/>
                    <a:pt x="828" y="283"/>
                  </a:cubicBezTo>
                  <a:lnTo>
                    <a:pt x="1697" y="0"/>
                  </a:lnTo>
                  <a:cubicBezTo>
                    <a:pt x="2745" y="886"/>
                    <a:pt x="7753" y="7384"/>
                    <a:pt x="10249" y="11269"/>
                  </a:cubicBezTo>
                </a:path>
              </a:pathLst>
            </a:custGeom>
            <a:noFill/>
            <a:ln w="9525">
              <a:solidFill>
                <a:srgbClr val="8B2D5C"/>
              </a:solidFill>
              <a:round/>
              <a:headEnd/>
              <a:tailEnd/>
            </a:ln>
            <a:scene3d>
              <a:camera prst="orthographicFront"/>
              <a:lightRig rig="threePt" dir="t"/>
            </a:scene3d>
            <a:sp3d extrusionH="984250">
              <a:extrusionClr>
                <a:schemeClr val="accent6">
                  <a:lumMod val="40000"/>
                  <a:lumOff val="60000"/>
                </a:schemeClr>
              </a:extrusionClr>
            </a:sp3d>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grpSp>
      <p:sp>
        <p:nvSpPr>
          <p:cNvPr id="37" name="Google Shape;310;p13"/>
          <p:cNvSpPr txBox="1">
            <a:spLocks/>
          </p:cNvSpPr>
          <p:nvPr/>
        </p:nvSpPr>
        <p:spPr>
          <a:xfrm>
            <a:off x="212530" y="3567133"/>
            <a:ext cx="2865370" cy="1193414"/>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Clr>
                <a:schemeClr val="dk1"/>
              </a:buClr>
              <a:buSzPts val="4400"/>
              <a:buFont typeface="Calibri"/>
              <a:buNone/>
            </a:pPr>
            <a:r>
              <a:rPr lang="ar-SA" sz="2400" b="1" dirty="0">
                <a:solidFill>
                  <a:srgbClr val="FF0000"/>
                </a:solidFill>
              </a:rPr>
              <a:t>ليس منشورًا الوجوه الجانبية ليست مستطيلات</a:t>
            </a:r>
            <a:endParaRPr lang="he-IL" sz="2400" dirty="0">
              <a:solidFill>
                <a:srgbClr val="FF0000"/>
              </a:solidFill>
            </a:endParaRPr>
          </a:p>
        </p:txBody>
      </p:sp>
      <p:grpSp>
        <p:nvGrpSpPr>
          <p:cNvPr id="39" name="קבוצה 38"/>
          <p:cNvGrpSpPr/>
          <p:nvPr/>
        </p:nvGrpSpPr>
        <p:grpSpPr>
          <a:xfrm>
            <a:off x="10109458" y="2145248"/>
            <a:ext cx="1430582" cy="1130047"/>
            <a:chOff x="9704691" y="3067456"/>
            <a:chExt cx="1430582" cy="1130047"/>
          </a:xfrm>
        </p:grpSpPr>
        <p:sp>
          <p:nvSpPr>
            <p:cNvPr id="40" name="צורה חופשית 39"/>
            <p:cNvSpPr/>
            <p:nvPr/>
          </p:nvSpPr>
          <p:spPr>
            <a:xfrm>
              <a:off x="9731273" y="3070069"/>
              <a:ext cx="1404000" cy="1099139"/>
            </a:xfrm>
            <a:custGeom>
              <a:avLst/>
              <a:gdLst>
                <a:gd name="connsiteX0" fmla="*/ 0 w 1380565"/>
                <a:gd name="connsiteY0" fmla="*/ 0 h 908424"/>
                <a:gd name="connsiteX1" fmla="*/ 29883 w 1380565"/>
                <a:gd name="connsiteY1" fmla="*/ 609600 h 908424"/>
                <a:gd name="connsiteX2" fmla="*/ 1380565 w 1380565"/>
                <a:gd name="connsiteY2" fmla="*/ 908424 h 908424"/>
                <a:gd name="connsiteX3" fmla="*/ 1344706 w 1380565"/>
                <a:gd name="connsiteY3" fmla="*/ 322730 h 908424"/>
                <a:gd name="connsiteX4" fmla="*/ 992094 w 1380565"/>
                <a:gd name="connsiteY4" fmla="*/ 549836 h 908424"/>
                <a:gd name="connsiteX5" fmla="*/ 0 w 1380565"/>
                <a:gd name="connsiteY5" fmla="*/ 0 h 908424"/>
                <a:gd name="connsiteX0" fmla="*/ 0 w 1380565"/>
                <a:gd name="connsiteY0" fmla="*/ 0 h 1141506"/>
                <a:gd name="connsiteX1" fmla="*/ 29883 w 1380565"/>
                <a:gd name="connsiteY1" fmla="*/ 609600 h 1141506"/>
                <a:gd name="connsiteX2" fmla="*/ 1063812 w 1380565"/>
                <a:gd name="connsiteY2" fmla="*/ 1141506 h 1141506"/>
                <a:gd name="connsiteX3" fmla="*/ 1380565 w 1380565"/>
                <a:gd name="connsiteY3" fmla="*/ 908424 h 1141506"/>
                <a:gd name="connsiteX4" fmla="*/ 1344706 w 1380565"/>
                <a:gd name="connsiteY4" fmla="*/ 322730 h 1141506"/>
                <a:gd name="connsiteX5" fmla="*/ 992094 w 1380565"/>
                <a:gd name="connsiteY5" fmla="*/ 549836 h 1141506"/>
                <a:gd name="connsiteX6" fmla="*/ 0 w 1380565"/>
                <a:gd name="connsiteY6" fmla="*/ 0 h 1141506"/>
                <a:gd name="connsiteX0" fmla="*/ 0 w 1380565"/>
                <a:gd name="connsiteY0" fmla="*/ 0 h 1141506"/>
                <a:gd name="connsiteX1" fmla="*/ 29883 w 1380565"/>
                <a:gd name="connsiteY1" fmla="*/ 609600 h 1141506"/>
                <a:gd name="connsiteX2" fmla="*/ 1063812 w 1380565"/>
                <a:gd name="connsiteY2" fmla="*/ 1141506 h 1141506"/>
                <a:gd name="connsiteX3" fmla="*/ 1380565 w 1380565"/>
                <a:gd name="connsiteY3" fmla="*/ 908424 h 1141506"/>
                <a:gd name="connsiteX4" fmla="*/ 1344706 w 1380565"/>
                <a:gd name="connsiteY4" fmla="*/ 322730 h 1141506"/>
                <a:gd name="connsiteX5" fmla="*/ 992094 w 1380565"/>
                <a:gd name="connsiteY5" fmla="*/ 549836 h 1141506"/>
                <a:gd name="connsiteX6" fmla="*/ 0 w 1380565"/>
                <a:gd name="connsiteY6" fmla="*/ 0 h 1141506"/>
                <a:gd name="connsiteX0" fmla="*/ 0 w 1380565"/>
                <a:gd name="connsiteY0" fmla="*/ 0 h 1141506"/>
                <a:gd name="connsiteX1" fmla="*/ 29883 w 1380565"/>
                <a:gd name="connsiteY1" fmla="*/ 609600 h 1141506"/>
                <a:gd name="connsiteX2" fmla="*/ 1063812 w 1380565"/>
                <a:gd name="connsiteY2" fmla="*/ 1141506 h 1141506"/>
                <a:gd name="connsiteX3" fmla="*/ 1380565 w 1380565"/>
                <a:gd name="connsiteY3" fmla="*/ 908424 h 1141506"/>
                <a:gd name="connsiteX4" fmla="*/ 1344706 w 1380565"/>
                <a:gd name="connsiteY4" fmla="*/ 322730 h 1141506"/>
                <a:gd name="connsiteX5" fmla="*/ 992094 w 1380565"/>
                <a:gd name="connsiteY5" fmla="*/ 549836 h 1141506"/>
                <a:gd name="connsiteX6" fmla="*/ 0 w 1380565"/>
                <a:gd name="connsiteY6" fmla="*/ 0 h 1141506"/>
                <a:gd name="connsiteX0" fmla="*/ 0 w 1380565"/>
                <a:gd name="connsiteY0" fmla="*/ 0 h 1171389"/>
                <a:gd name="connsiteX1" fmla="*/ 29883 w 1380565"/>
                <a:gd name="connsiteY1" fmla="*/ 609600 h 1171389"/>
                <a:gd name="connsiteX2" fmla="*/ 1016000 w 1380565"/>
                <a:gd name="connsiteY2" fmla="*/ 1171389 h 1171389"/>
                <a:gd name="connsiteX3" fmla="*/ 1380565 w 1380565"/>
                <a:gd name="connsiteY3" fmla="*/ 908424 h 1171389"/>
                <a:gd name="connsiteX4" fmla="*/ 1344706 w 1380565"/>
                <a:gd name="connsiteY4" fmla="*/ 322730 h 1171389"/>
                <a:gd name="connsiteX5" fmla="*/ 992094 w 1380565"/>
                <a:gd name="connsiteY5" fmla="*/ 549836 h 1171389"/>
                <a:gd name="connsiteX6" fmla="*/ 0 w 1380565"/>
                <a:gd name="connsiteY6" fmla="*/ 0 h 1171389"/>
                <a:gd name="connsiteX0" fmla="*/ 0 w 1380565"/>
                <a:gd name="connsiteY0" fmla="*/ 0 h 1171389"/>
                <a:gd name="connsiteX1" fmla="*/ 29883 w 1380565"/>
                <a:gd name="connsiteY1" fmla="*/ 609600 h 1171389"/>
                <a:gd name="connsiteX2" fmla="*/ 1016000 w 1380565"/>
                <a:gd name="connsiteY2" fmla="*/ 1171389 h 1171389"/>
                <a:gd name="connsiteX3" fmla="*/ 1380565 w 1380565"/>
                <a:gd name="connsiteY3" fmla="*/ 908424 h 1171389"/>
                <a:gd name="connsiteX4" fmla="*/ 1344706 w 1380565"/>
                <a:gd name="connsiteY4" fmla="*/ 322730 h 1171389"/>
                <a:gd name="connsiteX5" fmla="*/ 992094 w 1380565"/>
                <a:gd name="connsiteY5" fmla="*/ 549836 h 1171389"/>
                <a:gd name="connsiteX6" fmla="*/ 0 w 1380565"/>
                <a:gd name="connsiteY6" fmla="*/ 0 h 1171389"/>
                <a:gd name="connsiteX0" fmla="*/ 0 w 1380565"/>
                <a:gd name="connsiteY0" fmla="*/ 0 h 1171389"/>
                <a:gd name="connsiteX1" fmla="*/ 29883 w 1380565"/>
                <a:gd name="connsiteY1" fmla="*/ 633506 h 1171389"/>
                <a:gd name="connsiteX2" fmla="*/ 1016000 w 1380565"/>
                <a:gd name="connsiteY2" fmla="*/ 1171389 h 1171389"/>
                <a:gd name="connsiteX3" fmla="*/ 1380565 w 1380565"/>
                <a:gd name="connsiteY3" fmla="*/ 908424 h 1171389"/>
                <a:gd name="connsiteX4" fmla="*/ 1344706 w 1380565"/>
                <a:gd name="connsiteY4" fmla="*/ 322730 h 1171389"/>
                <a:gd name="connsiteX5" fmla="*/ 992094 w 1380565"/>
                <a:gd name="connsiteY5" fmla="*/ 549836 h 1171389"/>
                <a:gd name="connsiteX6" fmla="*/ 0 w 1380565"/>
                <a:gd name="connsiteY6" fmla="*/ 0 h 1171389"/>
                <a:gd name="connsiteX0" fmla="*/ 0 w 1380565"/>
                <a:gd name="connsiteY0" fmla="*/ 0 h 1171389"/>
                <a:gd name="connsiteX1" fmla="*/ 29883 w 1380565"/>
                <a:gd name="connsiteY1" fmla="*/ 633506 h 1171389"/>
                <a:gd name="connsiteX2" fmla="*/ 1016000 w 1380565"/>
                <a:gd name="connsiteY2" fmla="*/ 1171389 h 1171389"/>
                <a:gd name="connsiteX3" fmla="*/ 1380565 w 1380565"/>
                <a:gd name="connsiteY3" fmla="*/ 908424 h 1171389"/>
                <a:gd name="connsiteX4" fmla="*/ 1344706 w 1380565"/>
                <a:gd name="connsiteY4" fmla="*/ 322730 h 1171389"/>
                <a:gd name="connsiteX5" fmla="*/ 992094 w 1380565"/>
                <a:gd name="connsiteY5" fmla="*/ 549836 h 1171389"/>
                <a:gd name="connsiteX6" fmla="*/ 0 w 1380565"/>
                <a:gd name="connsiteY6" fmla="*/ 0 h 1171389"/>
                <a:gd name="connsiteX0" fmla="*/ 0 w 1368612"/>
                <a:gd name="connsiteY0" fmla="*/ 0 h 1171389"/>
                <a:gd name="connsiteX1" fmla="*/ 29883 w 1368612"/>
                <a:gd name="connsiteY1" fmla="*/ 633506 h 1171389"/>
                <a:gd name="connsiteX2" fmla="*/ 1016000 w 1368612"/>
                <a:gd name="connsiteY2" fmla="*/ 1171389 h 1171389"/>
                <a:gd name="connsiteX3" fmla="*/ 1368612 w 1368612"/>
                <a:gd name="connsiteY3" fmla="*/ 926353 h 1171389"/>
                <a:gd name="connsiteX4" fmla="*/ 1344706 w 1368612"/>
                <a:gd name="connsiteY4" fmla="*/ 322730 h 1171389"/>
                <a:gd name="connsiteX5" fmla="*/ 992094 w 1368612"/>
                <a:gd name="connsiteY5" fmla="*/ 549836 h 1171389"/>
                <a:gd name="connsiteX6" fmla="*/ 0 w 1368612"/>
                <a:gd name="connsiteY6" fmla="*/ 0 h 1171389"/>
                <a:gd name="connsiteX0" fmla="*/ 0 w 1386542"/>
                <a:gd name="connsiteY0" fmla="*/ 0 h 1171389"/>
                <a:gd name="connsiteX1" fmla="*/ 29883 w 1386542"/>
                <a:gd name="connsiteY1" fmla="*/ 633506 h 1171389"/>
                <a:gd name="connsiteX2" fmla="*/ 1016000 w 1386542"/>
                <a:gd name="connsiteY2" fmla="*/ 1171389 h 1171389"/>
                <a:gd name="connsiteX3" fmla="*/ 1386542 w 1386542"/>
                <a:gd name="connsiteY3" fmla="*/ 926353 h 1171389"/>
                <a:gd name="connsiteX4" fmla="*/ 1344706 w 1386542"/>
                <a:gd name="connsiteY4" fmla="*/ 322730 h 1171389"/>
                <a:gd name="connsiteX5" fmla="*/ 992094 w 1386542"/>
                <a:gd name="connsiteY5" fmla="*/ 549836 h 1171389"/>
                <a:gd name="connsiteX6" fmla="*/ 0 w 1386542"/>
                <a:gd name="connsiteY6" fmla="*/ 0 h 1171389"/>
                <a:gd name="connsiteX0" fmla="*/ 0 w 1386542"/>
                <a:gd name="connsiteY0" fmla="*/ 0 h 1153460"/>
                <a:gd name="connsiteX1" fmla="*/ 29883 w 1386542"/>
                <a:gd name="connsiteY1" fmla="*/ 633506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992094 w 1386542"/>
                <a:gd name="connsiteY5" fmla="*/ 549836 h 1153460"/>
                <a:gd name="connsiteX6" fmla="*/ 0 w 1386542"/>
                <a:gd name="connsiteY6" fmla="*/ 0 h 1153460"/>
                <a:gd name="connsiteX0" fmla="*/ 0 w 1386542"/>
                <a:gd name="connsiteY0" fmla="*/ 0 h 1153460"/>
                <a:gd name="connsiteX1" fmla="*/ 29883 w 1386542"/>
                <a:gd name="connsiteY1" fmla="*/ 633506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992094 w 1386542"/>
                <a:gd name="connsiteY5" fmla="*/ 549836 h 1153460"/>
                <a:gd name="connsiteX6" fmla="*/ 0 w 1386542"/>
                <a:gd name="connsiteY6" fmla="*/ 0 h 1153460"/>
                <a:gd name="connsiteX0" fmla="*/ 0 w 1386542"/>
                <a:gd name="connsiteY0" fmla="*/ 0 h 1153460"/>
                <a:gd name="connsiteX1" fmla="*/ 35859 w 1386542"/>
                <a:gd name="connsiteY1" fmla="*/ 627530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992094 w 1386542"/>
                <a:gd name="connsiteY5" fmla="*/ 549836 h 1153460"/>
                <a:gd name="connsiteX6" fmla="*/ 0 w 1386542"/>
                <a:gd name="connsiteY6" fmla="*/ 0 h 1153460"/>
                <a:gd name="connsiteX0" fmla="*/ 0 w 1386542"/>
                <a:gd name="connsiteY0" fmla="*/ 0 h 1153460"/>
                <a:gd name="connsiteX1" fmla="*/ 35859 w 1386542"/>
                <a:gd name="connsiteY1" fmla="*/ 627530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857981 w 1386542"/>
                <a:gd name="connsiteY5" fmla="*/ 531729 h 1153460"/>
                <a:gd name="connsiteX6" fmla="*/ 0 w 1386542"/>
                <a:gd name="connsiteY6" fmla="*/ 0 h 1153460"/>
                <a:gd name="connsiteX0" fmla="*/ 0 w 1386542"/>
                <a:gd name="connsiteY0" fmla="*/ 0 h 1153460"/>
                <a:gd name="connsiteX1" fmla="*/ 35859 w 1386542"/>
                <a:gd name="connsiteY1" fmla="*/ 627530 h 1153460"/>
                <a:gd name="connsiteX2" fmla="*/ 998070 w 1386542"/>
                <a:gd name="connsiteY2" fmla="*/ 1153460 h 1153460"/>
                <a:gd name="connsiteX3" fmla="*/ 1386542 w 1386542"/>
                <a:gd name="connsiteY3" fmla="*/ 926353 h 1153460"/>
                <a:gd name="connsiteX4" fmla="*/ 1344706 w 1386542"/>
                <a:gd name="connsiteY4" fmla="*/ 322730 h 1153460"/>
                <a:gd name="connsiteX5" fmla="*/ 822218 w 1386542"/>
                <a:gd name="connsiteY5" fmla="*/ 531729 h 1153460"/>
                <a:gd name="connsiteX6" fmla="*/ 0 w 1386542"/>
                <a:gd name="connsiteY6" fmla="*/ 0 h 1153460"/>
                <a:gd name="connsiteX0" fmla="*/ 0 w 1386542"/>
                <a:gd name="connsiteY0" fmla="*/ 0 h 1099139"/>
                <a:gd name="connsiteX1" fmla="*/ 35859 w 1386542"/>
                <a:gd name="connsiteY1" fmla="*/ 627530 h 1099139"/>
                <a:gd name="connsiteX2" fmla="*/ 881839 w 1386542"/>
                <a:gd name="connsiteY2" fmla="*/ 1099139 h 1099139"/>
                <a:gd name="connsiteX3" fmla="*/ 1386542 w 1386542"/>
                <a:gd name="connsiteY3" fmla="*/ 926353 h 1099139"/>
                <a:gd name="connsiteX4" fmla="*/ 1344706 w 1386542"/>
                <a:gd name="connsiteY4" fmla="*/ 322730 h 1099139"/>
                <a:gd name="connsiteX5" fmla="*/ 822218 w 1386542"/>
                <a:gd name="connsiteY5" fmla="*/ 531729 h 1099139"/>
                <a:gd name="connsiteX6" fmla="*/ 0 w 1386542"/>
                <a:gd name="connsiteY6" fmla="*/ 0 h 109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6542" h="1099139">
                  <a:moveTo>
                    <a:pt x="0" y="0"/>
                  </a:moveTo>
                  <a:lnTo>
                    <a:pt x="35859" y="627530"/>
                  </a:lnTo>
                  <a:cubicBezTo>
                    <a:pt x="322729" y="764989"/>
                    <a:pt x="588992" y="937773"/>
                    <a:pt x="881839" y="1099139"/>
                  </a:cubicBezTo>
                  <a:lnTo>
                    <a:pt x="1386542" y="926353"/>
                  </a:lnTo>
                  <a:lnTo>
                    <a:pt x="1344706" y="322730"/>
                  </a:lnTo>
                  <a:lnTo>
                    <a:pt x="822218" y="531729"/>
                  </a:lnTo>
                  <a:lnTo>
                    <a:pt x="0" y="0"/>
                  </a:lnTo>
                  <a:close/>
                </a:path>
              </a:pathLst>
            </a:custGeom>
            <a:solidFill>
              <a:srgbClr val="FFE699">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1" name="Group 3"/>
            <p:cNvGrpSpPr>
              <a:grpSpLocks/>
            </p:cNvGrpSpPr>
            <p:nvPr/>
          </p:nvGrpSpPr>
          <p:grpSpPr bwMode="auto">
            <a:xfrm>
              <a:off x="9704691" y="3067456"/>
              <a:ext cx="1403401" cy="1130047"/>
              <a:chOff x="5259" y="2273"/>
              <a:chExt cx="1512" cy="1440"/>
            </a:xfrm>
            <a:solidFill>
              <a:schemeClr val="accent3">
                <a:lumMod val="40000"/>
                <a:lumOff val="60000"/>
              </a:schemeClr>
            </a:solidFill>
          </p:grpSpPr>
          <p:sp>
            <p:nvSpPr>
              <p:cNvPr id="43" name="Freeform 4"/>
              <p:cNvSpPr>
                <a:spLocks/>
              </p:cNvSpPr>
              <p:nvPr/>
            </p:nvSpPr>
            <p:spPr bwMode="auto">
              <a:xfrm>
                <a:off x="5259" y="2273"/>
                <a:ext cx="1479" cy="651"/>
              </a:xfrm>
              <a:custGeom>
                <a:avLst/>
                <a:gdLst>
                  <a:gd name="T0" fmla="*/ 0 w 1479"/>
                  <a:gd name="T1" fmla="*/ 0 h 720"/>
                  <a:gd name="T2" fmla="*/ 1067 w 1479"/>
                  <a:gd name="T3" fmla="*/ 720 h 720"/>
                  <a:gd name="T4" fmla="*/ 1479 w 1479"/>
                  <a:gd name="T5" fmla="*/ 403 h 720"/>
                  <a:gd name="T6" fmla="*/ 0 w 1479"/>
                  <a:gd name="T7" fmla="*/ 0 h 720"/>
                  <a:gd name="connsiteX0" fmla="*/ 0 w 10000"/>
                  <a:gd name="connsiteY0" fmla="*/ 0 h 9039"/>
                  <a:gd name="connsiteX1" fmla="*/ 6225 w 10000"/>
                  <a:gd name="connsiteY1" fmla="*/ 9039 h 9039"/>
                  <a:gd name="connsiteX2" fmla="*/ 10000 w 10000"/>
                  <a:gd name="connsiteY2" fmla="*/ 5597 h 9039"/>
                  <a:gd name="connsiteX3" fmla="*/ 0 w 10000"/>
                  <a:gd name="connsiteY3" fmla="*/ 0 h 9039"/>
                </a:gdLst>
                <a:ahLst/>
                <a:cxnLst>
                  <a:cxn ang="0">
                    <a:pos x="connsiteX0" y="connsiteY0"/>
                  </a:cxn>
                  <a:cxn ang="0">
                    <a:pos x="connsiteX1" y="connsiteY1"/>
                  </a:cxn>
                  <a:cxn ang="0">
                    <a:pos x="connsiteX2" y="connsiteY2"/>
                  </a:cxn>
                  <a:cxn ang="0">
                    <a:pos x="connsiteX3" y="connsiteY3"/>
                  </a:cxn>
                </a:cxnLst>
                <a:rect l="l" t="t" r="r" b="b"/>
                <a:pathLst>
                  <a:path w="10000" h="9039">
                    <a:moveTo>
                      <a:pt x="0" y="0"/>
                    </a:moveTo>
                    <a:lnTo>
                      <a:pt x="6225" y="9039"/>
                    </a:lnTo>
                    <a:lnTo>
                      <a:pt x="10000" y="5597"/>
                    </a:lnTo>
                    <a:lnTo>
                      <a:pt x="0" y="0"/>
                    </a:lnTo>
                    <a:close/>
                  </a:path>
                </a:pathLst>
              </a:custGeom>
              <a:solidFill>
                <a:schemeClr val="accent3">
                  <a:lumMod val="60000"/>
                  <a:lumOff val="40000"/>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sp>
            <p:nvSpPr>
              <p:cNvPr id="44" name="Freeform 5"/>
              <p:cNvSpPr>
                <a:spLocks/>
              </p:cNvSpPr>
              <p:nvPr/>
            </p:nvSpPr>
            <p:spPr bwMode="auto">
              <a:xfrm>
                <a:off x="5292" y="3076"/>
                <a:ext cx="1479" cy="628"/>
              </a:xfrm>
              <a:custGeom>
                <a:avLst/>
                <a:gdLst>
                  <a:gd name="T0" fmla="*/ 0 w 1479"/>
                  <a:gd name="T1" fmla="*/ 0 h 720"/>
                  <a:gd name="T2" fmla="*/ 1067 w 1479"/>
                  <a:gd name="T3" fmla="*/ 720 h 720"/>
                  <a:gd name="T4" fmla="*/ 1479 w 1479"/>
                  <a:gd name="T5" fmla="*/ 403 h 720"/>
                  <a:gd name="T6" fmla="*/ 0 w 1479"/>
                  <a:gd name="T7" fmla="*/ 0 h 720"/>
                  <a:gd name="connsiteX0" fmla="*/ 0 w 10000"/>
                  <a:gd name="connsiteY0" fmla="*/ 0 h 8718"/>
                  <a:gd name="connsiteX1" fmla="*/ 6357 w 10000"/>
                  <a:gd name="connsiteY1" fmla="*/ 8718 h 8718"/>
                  <a:gd name="connsiteX2" fmla="*/ 10000 w 10000"/>
                  <a:gd name="connsiteY2" fmla="*/ 5597 h 8718"/>
                  <a:gd name="connsiteX3" fmla="*/ 0 w 10000"/>
                  <a:gd name="connsiteY3" fmla="*/ 0 h 8718"/>
                </a:gdLst>
                <a:ahLst/>
                <a:cxnLst>
                  <a:cxn ang="0">
                    <a:pos x="connsiteX0" y="connsiteY0"/>
                  </a:cxn>
                  <a:cxn ang="0">
                    <a:pos x="connsiteX1" y="connsiteY1"/>
                  </a:cxn>
                  <a:cxn ang="0">
                    <a:pos x="connsiteX2" y="connsiteY2"/>
                  </a:cxn>
                  <a:cxn ang="0">
                    <a:pos x="connsiteX3" y="connsiteY3"/>
                  </a:cxn>
                </a:cxnLst>
                <a:rect l="l" t="t" r="r" b="b"/>
                <a:pathLst>
                  <a:path w="10000" h="8718">
                    <a:moveTo>
                      <a:pt x="0" y="0"/>
                    </a:moveTo>
                    <a:lnTo>
                      <a:pt x="6357" y="8718"/>
                    </a:lnTo>
                    <a:lnTo>
                      <a:pt x="10000" y="5597"/>
                    </a:lnTo>
                    <a:lnTo>
                      <a:pt x="0" y="0"/>
                    </a:lnTo>
                    <a:close/>
                  </a:path>
                </a:pathLst>
              </a:custGeom>
              <a:solidFill>
                <a:schemeClr val="accent3">
                  <a:lumMod val="60000"/>
                  <a:lumOff val="40000"/>
                  <a:alpha val="52941"/>
                </a:scheme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he-IL"/>
              </a:p>
            </p:txBody>
          </p:sp>
          <p:cxnSp>
            <p:nvCxnSpPr>
              <p:cNvPr id="45" name="AutoShape 6"/>
              <p:cNvCxnSpPr>
                <a:cxnSpLocks noChangeShapeType="1"/>
              </p:cNvCxnSpPr>
              <p:nvPr/>
            </p:nvCxnSpPr>
            <p:spPr bwMode="auto">
              <a:xfrm>
                <a:off x="6738" y="2677"/>
                <a:ext cx="33" cy="809"/>
              </a:xfrm>
              <a:prstGeom prst="straightConnector1">
                <a:avLst/>
              </a:prstGeom>
              <a:grpFill/>
              <a:ln w="9525">
                <a:solidFill>
                  <a:srgbClr val="000000"/>
                </a:solidFill>
                <a:round/>
                <a:headEnd/>
                <a:tailEnd/>
              </a:ln>
            </p:spPr>
          </p:cxnSp>
          <p:cxnSp>
            <p:nvCxnSpPr>
              <p:cNvPr id="54" name="AutoShape 8"/>
              <p:cNvCxnSpPr>
                <a:cxnSpLocks noChangeShapeType="1"/>
              </p:cNvCxnSpPr>
              <p:nvPr/>
            </p:nvCxnSpPr>
            <p:spPr bwMode="auto">
              <a:xfrm>
                <a:off x="5259" y="2273"/>
                <a:ext cx="33" cy="809"/>
              </a:xfrm>
              <a:prstGeom prst="straightConnector1">
                <a:avLst/>
              </a:prstGeom>
              <a:grpFill/>
              <a:ln w="9525">
                <a:solidFill>
                  <a:srgbClr val="000000"/>
                </a:solidFill>
                <a:round/>
                <a:headEnd/>
                <a:tailEnd/>
              </a:ln>
            </p:spPr>
          </p:cxnSp>
          <p:cxnSp>
            <p:nvCxnSpPr>
              <p:cNvPr id="55" name="AutoShape 7"/>
              <p:cNvCxnSpPr>
                <a:cxnSpLocks noChangeShapeType="1"/>
              </p:cNvCxnSpPr>
              <p:nvPr/>
            </p:nvCxnSpPr>
            <p:spPr bwMode="auto">
              <a:xfrm>
                <a:off x="6189" y="2904"/>
                <a:ext cx="33" cy="809"/>
              </a:xfrm>
              <a:prstGeom prst="straightConnector1">
                <a:avLst/>
              </a:prstGeom>
              <a:grpFill/>
              <a:ln w="9525">
                <a:solidFill>
                  <a:srgbClr val="000000"/>
                </a:solidFill>
                <a:round/>
                <a:headEnd/>
                <a:tailEnd/>
              </a:ln>
            </p:spPr>
          </p:cxnSp>
        </p:grpSp>
        <p:cxnSp>
          <p:nvCxnSpPr>
            <p:cNvPr id="42" name="מחבר ישר 41"/>
            <p:cNvCxnSpPr>
              <a:stCxn id="44" idx="0"/>
              <a:endCxn id="44" idx="2"/>
            </p:cNvCxnSpPr>
            <p:nvPr/>
          </p:nvCxnSpPr>
          <p:spPr>
            <a:xfrm>
              <a:off x="9735321" y="3697614"/>
              <a:ext cx="1372771" cy="316397"/>
            </a:xfrm>
            <a:prstGeom prst="line">
              <a:avLst/>
            </a:prstGeom>
            <a:ln>
              <a:solidFill>
                <a:schemeClr val="accent3">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5" name="AutoShape 3"/>
          <p:cNvSpPr>
            <a:spLocks noChangeArrowheads="1"/>
          </p:cNvSpPr>
          <p:nvPr/>
        </p:nvSpPr>
        <p:spPr bwMode="auto">
          <a:xfrm rot="3518356">
            <a:off x="8215533" y="1845016"/>
            <a:ext cx="1156779" cy="1368816"/>
          </a:xfrm>
          <a:prstGeom prst="pentagon">
            <a:avLst/>
          </a:prstGeom>
          <a:solidFill>
            <a:srgbClr val="538135"/>
          </a:solidFill>
          <a:ln w="9525">
            <a:miter lim="800000"/>
            <a:headEnd/>
            <a:tailEnd/>
          </a:ln>
          <a:effectLst/>
          <a:scene3d>
            <a:camera prst="legacyObliqueTopRight">
              <a:rot lat="4800001" lon="0" rev="5400000"/>
            </a:camera>
            <a:lightRig rig="legacyFlat2" dir="b">
              <a:rot lat="0" lon="0" rev="4800000"/>
            </a:lightRig>
          </a:scene3d>
          <a:sp3d extrusionH="342900" contourW="12700" prstMaterial="legacyMatte">
            <a:bevelT w="13500" h="13500" prst="angle"/>
            <a:bevelB w="13500" h="13500" prst="angle"/>
            <a:extrusionClr>
              <a:srgbClr val="A0D565"/>
            </a:extrusionClr>
            <a:contourClr>
              <a:srgbClr val="007A37"/>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he-IL"/>
          </a:p>
        </p:txBody>
      </p:sp>
      <p:sp>
        <p:nvSpPr>
          <p:cNvPr id="51" name="מציין מיקום תוכן 19"/>
          <p:cNvSpPr>
            <a:spLocks noGrp="1"/>
          </p:cNvSpPr>
          <p:nvPr>
            <p:ph sz="half" idx="2"/>
          </p:nvPr>
        </p:nvSpPr>
        <p:spPr>
          <a:xfrm>
            <a:off x="9679352" y="438954"/>
            <a:ext cx="1436500" cy="602794"/>
          </a:xfrm>
        </p:spPr>
        <p:txBody>
          <a:bodyPr>
            <a:noAutofit/>
          </a:bodyPr>
          <a:lstStyle/>
          <a:p>
            <a:pPr marL="0" indent="0">
              <a:buNone/>
            </a:pPr>
            <a:r>
              <a:rPr lang="ar-SA" sz="3600" b="1" dirty="0">
                <a:solidFill>
                  <a:srgbClr val="003399"/>
                </a:solidFill>
              </a:rPr>
              <a:t>الحل</a:t>
            </a:r>
            <a:endParaRPr lang="he-IL" sz="3600" b="1" dirty="0">
              <a:solidFill>
                <a:srgbClr val="0066FF"/>
              </a:solidFill>
            </a:endParaRPr>
          </a:p>
        </p:txBody>
      </p:sp>
    </p:spTree>
    <p:extLst>
      <p:ext uri="{BB962C8B-B14F-4D97-AF65-F5344CB8AC3E}">
        <p14:creationId xmlns:p14="http://schemas.microsoft.com/office/powerpoint/2010/main" val="137593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27" grpId="0"/>
      <p:bldP spid="37" grpId="0"/>
    </p:bld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6325</TotalTime>
  <Words>2346</Words>
  <Application>Microsoft Office PowerPoint</Application>
  <PresentationFormat>מסך רחב</PresentationFormat>
  <Paragraphs>381</Paragraphs>
  <Slides>28</Slides>
  <Notes>27</Notes>
  <HiddenSlides>0</HiddenSlides>
  <MMClips>7</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28</vt:i4>
      </vt:variant>
    </vt:vector>
  </HeadingPairs>
  <TitlesOfParts>
    <vt:vector size="37" baseType="lpstr">
      <vt:lpstr>Guttman Yad-Brush</vt:lpstr>
      <vt:lpstr>Calibri</vt:lpstr>
      <vt:lpstr>Wingdings</vt:lpstr>
      <vt:lpstr>David</vt:lpstr>
      <vt:lpstr>Arial</vt:lpstr>
      <vt:lpstr>Varela Round</vt:lpstr>
      <vt:lpstr>Open Sans</vt:lpstr>
      <vt:lpstr>Alef</vt:lpstr>
      <vt:lpstr>Office Theme</vt:lpstr>
      <vt:lpstr>מצגת של PowerPoint‏</vt:lpstr>
      <vt:lpstr>مَاذَا سنتعلّم الْيَوْم ؟ </vt:lpstr>
      <vt:lpstr>مَاذَا يَجِب أَنْ نُحضّر للحصّة ؟ </vt:lpstr>
      <vt:lpstr>مَا الَّذِي نَعْرِفُهُ مِنْ قبلُ ؟ </vt:lpstr>
      <vt:lpstr>نَبْدَأ بِمُتْعَةٍ</vt:lpstr>
      <vt:lpstr>هيا نتعلم </vt:lpstr>
      <vt:lpstr>هيا نتعلم </vt:lpstr>
      <vt:lpstr>מצגת של PowerPoint‏</vt:lpstr>
      <vt:lpstr>פתרון</vt:lpstr>
      <vt:lpstr>מצגת של PowerPoint‏</vt:lpstr>
      <vt:lpstr>מצגת של PowerPoint‏</vt:lpstr>
      <vt:lpstr>מצגת של PowerPoint‏</vt:lpstr>
      <vt:lpstr>מצגת של PowerPoint‏</vt:lpstr>
      <vt:lpstr>العودة الى السؤال الاول</vt:lpstr>
      <vt:lpstr>الحل</vt:lpstr>
      <vt:lpstr>نتعلم</vt:lpstr>
      <vt:lpstr>نتعلم</vt:lpstr>
      <vt:lpstr>מצגת של PowerPoint‏</vt:lpstr>
      <vt:lpstr>نتعلم</vt:lpstr>
      <vt:lpstr>تمرين</vt:lpstr>
      <vt:lpstr>تمرين</vt:lpstr>
      <vt:lpstr>المجسمات من حولنا</vt:lpstr>
      <vt:lpstr>المزيد من المجسمات من حولنا</vt:lpstr>
      <vt:lpstr>تلخيص ما تعلمنا</vt:lpstr>
      <vt:lpstr>أي هذه المجسمات هو : </vt:lpstr>
      <vt:lpstr>الحل</vt:lpstr>
      <vt:lpstr>تحديات</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Tamar Loval</cp:lastModifiedBy>
  <cp:revision>215</cp:revision>
  <dcterms:created xsi:type="dcterms:W3CDTF">2020-03-11T07:11:19Z</dcterms:created>
  <dcterms:modified xsi:type="dcterms:W3CDTF">2020-05-15T05:36:28Z</dcterms:modified>
</cp:coreProperties>
</file>