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17"/>
  </p:notesMasterIdLst>
  <p:sldIdLst>
    <p:sldId id="260" r:id="rId2"/>
    <p:sldId id="261" r:id="rId3"/>
    <p:sldId id="262" r:id="rId4"/>
    <p:sldId id="263" r:id="rId5"/>
    <p:sldId id="279" r:id="rId6"/>
    <p:sldId id="266" r:id="rId7"/>
    <p:sldId id="280" r:id="rId8"/>
    <p:sldId id="267" r:id="rId9"/>
    <p:sldId id="268" r:id="rId10"/>
    <p:sldId id="271" r:id="rId11"/>
    <p:sldId id="281" r:id="rId12"/>
    <p:sldId id="282" r:id="rId13"/>
    <p:sldId id="283" r:id="rId14"/>
    <p:sldId id="272" r:id="rId15"/>
    <p:sldId id="284" r:id="rId16"/>
  </p:sldIdLst>
  <p:sldSz cx="12192000" cy="6858000"/>
  <p:notesSz cx="6858000" cy="9144000"/>
  <p:embeddedFontLst>
    <p:embeddedFont>
      <p:font typeface="Open Sans" panose="020B0606030504020204" pitchFamily="34" charset="0"/>
      <p:regular r:id="rId18"/>
      <p:bold r:id="rId19"/>
      <p:italic r:id="rId20"/>
      <p:boldItalic r:id="rId21"/>
    </p:embeddedFont>
    <p:embeddedFont>
      <p:font typeface="Calibri" panose="020F0502020204030204" pitchFamily="34" charset="0"/>
      <p:regular r:id="rId22"/>
      <p:bold r:id="rId23"/>
      <p:italic r:id="rId24"/>
      <p:boldItalic r:id="rId25"/>
    </p:embeddedFont>
    <p:embeddedFont>
      <p:font typeface="David" panose="020E0502060401010101" pitchFamily="34" charset="-79"/>
      <p:regular r:id="rId26"/>
      <p:bold r:id="rId27"/>
    </p:embeddedFont>
    <p:embeddedFont>
      <p:font typeface="frankruehl" panose="020E0503060101010101" pitchFamily="34" charset="-79"/>
      <p:regular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24">
          <p15:clr>
            <a:srgbClr val="A4A3A4"/>
          </p15:clr>
        </p15:guide>
        <p15:guide id="2" pos="386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35" roundtripDataSignature="AMtx7migPMszHxDdxnXXV2fRhwXjI5sIm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סגנון בהיר 1 - הדגשה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0874" autoAdjust="0"/>
  </p:normalViewPr>
  <p:slideViewPr>
    <p:cSldViewPr snapToGrid="0">
      <p:cViewPr varScale="1">
        <p:scale>
          <a:sx n="59" d="100"/>
          <a:sy n="59" d="100"/>
        </p:scale>
        <p:origin x="1152" y="72"/>
      </p:cViewPr>
      <p:guideLst>
        <p:guide orient="horz" pos="2024"/>
        <p:guide pos="3863"/>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5"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x-non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5421736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x-none" dirty="0"/>
              <a:t>כתבו את המלל בהתאם ואת הציוד הדרוש.</a:t>
            </a:r>
            <a:endParaRPr dirty="0"/>
          </a:p>
          <a:p>
            <a:pPr marL="0" lvl="0" indent="0" algn="r" rtl="1">
              <a:spcBef>
                <a:spcPts val="0"/>
              </a:spcBef>
              <a:spcAft>
                <a:spcPts val="0"/>
              </a:spcAft>
              <a:buNone/>
            </a:pPr>
            <a:endParaRPr dirty="0"/>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a:t>
            </a:fld>
            <a:endParaRPr/>
          </a:p>
        </p:txBody>
      </p:sp>
    </p:spTree>
    <p:extLst>
      <p:ext uri="{BB962C8B-B14F-4D97-AF65-F5344CB8AC3E}">
        <p14:creationId xmlns:p14="http://schemas.microsoft.com/office/powerpoint/2010/main" val="38012008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rgbClr val="000000"/>
              </a:buClr>
              <a:buSzPts val="1100"/>
              <a:buFont typeface="Arial"/>
              <a:buNone/>
            </a:pPr>
            <a:r>
              <a:rPr lang="x-none" b="1" dirty="0"/>
              <a:t>משך השקף: עד 5 דקות</a:t>
            </a:r>
            <a:endParaRPr dirty="0"/>
          </a:p>
          <a:p>
            <a:pPr marL="0" marR="0" lvl="0" indent="0" algn="r" rtl="1">
              <a:lnSpc>
                <a:spcPct val="100000"/>
              </a:lnSpc>
              <a:spcBef>
                <a:spcPts val="0"/>
              </a:spcBef>
              <a:spcAft>
                <a:spcPts val="0"/>
              </a:spcAft>
              <a:buClr>
                <a:srgbClr val="000000"/>
              </a:buClr>
              <a:buSzPts val="1100"/>
              <a:buFont typeface="Arial"/>
              <a:buNone/>
            </a:pPr>
            <a:endParaRPr dirty="0"/>
          </a:p>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dirty="0" smtClean="0"/>
              <a:t>לאחר קריאת מה למדנו. משחקים משחק התאמה. אני אומרת תכונה והילדים צריכים לדעת למי היא מתאימה עשו או יעקב. התכונות- </a:t>
            </a:r>
          </a:p>
          <a:p>
            <a:pPr marL="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sz="1200" dirty="0" smtClean="0"/>
              <a:t>צַיָד, אדמוני, שדה, יושב-אוהלים, שעיר, תם (תמימות), עקב, מחושב, סבלני, מהיר, לא-מחושב.</a:t>
            </a:r>
          </a:p>
          <a:p>
            <a:pPr marL="0" marR="0" lvl="0" indent="0" algn="r" rtl="1">
              <a:lnSpc>
                <a:spcPct val="100000"/>
              </a:lnSpc>
              <a:spcBef>
                <a:spcPts val="0"/>
              </a:spcBef>
              <a:spcAft>
                <a:spcPts val="0"/>
              </a:spcAft>
              <a:buClr>
                <a:srgbClr val="000000"/>
              </a:buClr>
              <a:buSzPts val="1100"/>
              <a:buFont typeface="Arial"/>
              <a:buNone/>
            </a:pPr>
            <a:endParaRPr dirty="0"/>
          </a:p>
          <a:p>
            <a:pPr marL="0" lvl="0" indent="0" algn="r" rtl="1">
              <a:spcBef>
                <a:spcPts val="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332" name="Google Shape;33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10</a:t>
            </a:fld>
            <a:endParaRPr/>
          </a:p>
        </p:txBody>
      </p:sp>
    </p:spTree>
    <p:extLst>
      <p:ext uri="{BB962C8B-B14F-4D97-AF65-F5344CB8AC3E}">
        <p14:creationId xmlns:p14="http://schemas.microsoft.com/office/powerpoint/2010/main" val="3996777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dirty="0"/>
              <a:t>משך השקף: עד 15 דקות</a:t>
            </a:r>
            <a:endParaRPr dirty="0"/>
          </a:p>
          <a:p>
            <a:pPr marL="0" lvl="0" indent="0" algn="r" rtl="1">
              <a:spcBef>
                <a:spcPts val="0"/>
              </a:spcBef>
              <a:spcAft>
                <a:spcPts val="0"/>
              </a:spcAft>
              <a:buClr>
                <a:schemeClr val="dk1"/>
              </a:buClr>
              <a:buSzPts val="1200"/>
              <a:buFont typeface="Calibri"/>
              <a:buNone/>
            </a:pPr>
            <a:endParaRPr b="1" dirty="0"/>
          </a:p>
          <a:p>
            <a:pPr marL="158750" lvl="0" indent="0" algn="r" rtl="1">
              <a:spcBef>
                <a:spcPts val="0"/>
              </a:spcBef>
              <a:spcAft>
                <a:spcPts val="0"/>
              </a:spcAft>
              <a:buClr>
                <a:schemeClr val="dk1"/>
              </a:buClr>
              <a:buSzPts val="1200"/>
              <a:buFont typeface="Calibri"/>
              <a:buNone/>
            </a:pPr>
            <a:r>
              <a:rPr lang="x-none" dirty="0"/>
              <a:t>בשלב זה הסבירו לתלמידים את </a:t>
            </a:r>
            <a:r>
              <a:rPr lang="he-IL" dirty="0"/>
              <a:t>המשימה</a:t>
            </a:r>
            <a:r>
              <a:rPr lang="x-none" dirty="0"/>
              <a:t> והיפרדו מהם. עם יציאת התלמידים </a:t>
            </a:r>
            <a:r>
              <a:rPr lang="he-IL" dirty="0"/>
              <a:t>למשימה</a:t>
            </a:r>
            <a:r>
              <a:rPr lang="x-none" dirty="0"/>
              <a:t> יסתיים שלב הצילום שלכם כמורים.</a:t>
            </a:r>
            <a:endParaRPr dirty="0"/>
          </a:p>
          <a:p>
            <a:pPr marL="0" lvl="0" indent="0" algn="r" rtl="1">
              <a:spcBef>
                <a:spcPts val="0"/>
              </a:spcBef>
              <a:spcAft>
                <a:spcPts val="0"/>
              </a:spcAft>
              <a:buNone/>
            </a:pPr>
            <a:endParaRPr dirty="0"/>
          </a:p>
          <a:p>
            <a:pPr marL="158750" lvl="0" indent="0" algn="r" rtl="1">
              <a:spcBef>
                <a:spcPts val="0"/>
              </a:spcBef>
              <a:spcAft>
                <a:spcPts val="0"/>
              </a:spcAft>
              <a:buClr>
                <a:schemeClr val="dk1"/>
              </a:buClr>
              <a:buSzPts val="1200"/>
              <a:buFont typeface="Calibri"/>
              <a:buNone/>
            </a:pPr>
            <a:r>
              <a:rPr lang="x-none" b="1" dirty="0"/>
              <a:t>דגשים</a:t>
            </a:r>
            <a:r>
              <a:rPr lang="x-none" dirty="0"/>
              <a:t>:</a:t>
            </a:r>
            <a:endParaRPr dirty="0"/>
          </a:p>
          <a:p>
            <a:pPr marL="158750" lvl="0" indent="0" algn="r" rtl="1">
              <a:spcBef>
                <a:spcPts val="0"/>
              </a:spcBef>
              <a:spcAft>
                <a:spcPts val="0"/>
              </a:spcAft>
              <a:buClr>
                <a:schemeClr val="dk1"/>
              </a:buClr>
              <a:buSzPts val="1200"/>
              <a:buFont typeface="Calibri"/>
              <a:buNone/>
            </a:pPr>
            <a:r>
              <a:rPr lang="x-none" dirty="0"/>
              <a:t>*</a:t>
            </a:r>
            <a:r>
              <a:rPr lang="he-IL" dirty="0"/>
              <a:t>המשימה</a:t>
            </a:r>
            <a:r>
              <a:rPr lang="x-none" dirty="0"/>
              <a:t> יכול</a:t>
            </a:r>
            <a:r>
              <a:rPr lang="he-IL" dirty="0"/>
              <a:t>ה</a:t>
            </a:r>
            <a:r>
              <a:rPr lang="x-none" dirty="0"/>
              <a:t> להתבצע במרחב הביתי תוך שימוש במשאבים מגוונים הנמצאים בבית, כגון כלי כתיבה, טאבלט או המחשב האישי. ניתן להשתמש בסביבות אופק וכותר (רק דרך מחשב נייד, אופק וכותר לא עובדים טוב בטאבלט/ נייד).</a:t>
            </a:r>
            <a:endParaRPr dirty="0"/>
          </a:p>
          <a:p>
            <a:pPr marL="158750" lvl="0" indent="0" algn="r" rtl="1">
              <a:spcBef>
                <a:spcPts val="0"/>
              </a:spcBef>
              <a:spcAft>
                <a:spcPts val="0"/>
              </a:spcAft>
              <a:buClr>
                <a:schemeClr val="dk1"/>
              </a:buClr>
              <a:buSzPts val="1200"/>
              <a:buFont typeface="Calibri"/>
              <a:buNone/>
            </a:pPr>
            <a:r>
              <a:rPr lang="x-none" dirty="0"/>
              <a:t>*הקפידו לתת לתלמידים הנחיות מדויקות לביצוע </a:t>
            </a:r>
            <a:r>
              <a:rPr lang="he-IL" dirty="0"/>
              <a:t>המשימה</a:t>
            </a:r>
            <a:r>
              <a:rPr lang="x-none" dirty="0"/>
              <a:t> ברמת התוכן וברמה הטכנית, וכן זמנים מדויקים לתרגול. </a:t>
            </a:r>
            <a:endParaRPr dirty="0"/>
          </a:p>
          <a:p>
            <a:pPr marL="158750" lvl="0" indent="0" algn="r" rtl="1">
              <a:spcBef>
                <a:spcPts val="0"/>
              </a:spcBef>
              <a:spcAft>
                <a:spcPts val="0"/>
              </a:spcAft>
              <a:buClr>
                <a:schemeClr val="dk1"/>
              </a:buClr>
              <a:buSzPts val="1200"/>
              <a:buFont typeface="Calibri"/>
              <a:buNone/>
            </a:pPr>
            <a:r>
              <a:rPr lang="x-none" dirty="0"/>
              <a:t>*ניתן להטמיע בתוך המצגת צילומי מסך ולהסביר בעל פה מה נדרש מהם לבצע. </a:t>
            </a:r>
            <a:endParaRPr lang="he-IL" dirty="0"/>
          </a:p>
          <a:p>
            <a:pPr marL="158750" lvl="0" indent="0" algn="r" rtl="1">
              <a:spcBef>
                <a:spcPts val="0"/>
              </a:spcBef>
              <a:spcAft>
                <a:spcPts val="0"/>
              </a:spcAft>
              <a:buClr>
                <a:schemeClr val="dk1"/>
              </a:buClr>
              <a:buSzPts val="1200"/>
              <a:buFont typeface="Calibri"/>
              <a:buNone/>
            </a:pPr>
            <a:r>
              <a:rPr lang="he-IL" dirty="0"/>
              <a:t>שקך זה יהיה מוצג למשך כל זמן המשימה עד לסוף השיעור (עד</a:t>
            </a:r>
            <a:r>
              <a:rPr lang="he-IL" baseline="0" dirty="0"/>
              <a:t> תום 45 דקות מתחילתו)</a:t>
            </a:r>
            <a:endParaRPr dirty="0"/>
          </a:p>
          <a:p>
            <a:pPr marL="0" lvl="0" indent="0" algn="r" rtl="1">
              <a:spcBef>
                <a:spcPts val="0"/>
              </a:spcBef>
              <a:spcAft>
                <a:spcPts val="0"/>
              </a:spcAft>
              <a:buClr>
                <a:schemeClr val="dk1"/>
              </a:buClr>
              <a:buSzPts val="1200"/>
              <a:buFont typeface="Calibri"/>
              <a:buNone/>
            </a:pPr>
            <a:endParaRPr b="1" dirty="0"/>
          </a:p>
        </p:txBody>
      </p:sp>
      <p:sp>
        <p:nvSpPr>
          <p:cNvPr id="342" name="Google Shape;34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11</a:t>
            </a:fld>
            <a:endParaRPr/>
          </a:p>
        </p:txBody>
      </p:sp>
    </p:spTree>
    <p:extLst>
      <p:ext uri="{BB962C8B-B14F-4D97-AF65-F5344CB8AC3E}">
        <p14:creationId xmlns:p14="http://schemas.microsoft.com/office/powerpoint/2010/main" val="634541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dirty="0"/>
              <a:t>משך השקף: עד 15 דקות</a:t>
            </a:r>
            <a:endParaRPr dirty="0"/>
          </a:p>
          <a:p>
            <a:pPr marL="0" lvl="0" indent="0" algn="r" rtl="1">
              <a:spcBef>
                <a:spcPts val="0"/>
              </a:spcBef>
              <a:spcAft>
                <a:spcPts val="0"/>
              </a:spcAft>
              <a:buClr>
                <a:schemeClr val="dk1"/>
              </a:buClr>
              <a:buSzPts val="1200"/>
              <a:buFont typeface="Calibri"/>
              <a:buNone/>
            </a:pPr>
            <a:endParaRPr b="1" dirty="0"/>
          </a:p>
          <a:p>
            <a:pPr marL="158750" lvl="0" indent="0" algn="r" rtl="1">
              <a:spcBef>
                <a:spcPts val="0"/>
              </a:spcBef>
              <a:spcAft>
                <a:spcPts val="0"/>
              </a:spcAft>
              <a:buClr>
                <a:schemeClr val="dk1"/>
              </a:buClr>
              <a:buSzPts val="1200"/>
              <a:buFont typeface="Calibri"/>
              <a:buNone/>
            </a:pPr>
            <a:r>
              <a:rPr lang="x-none" dirty="0"/>
              <a:t>בשלב זה הסבירו לתלמידים את </a:t>
            </a:r>
            <a:r>
              <a:rPr lang="he-IL" dirty="0"/>
              <a:t>המשימה</a:t>
            </a:r>
            <a:r>
              <a:rPr lang="x-none" dirty="0"/>
              <a:t> והיפרדו מהם. עם יציאת התלמידים </a:t>
            </a:r>
            <a:r>
              <a:rPr lang="he-IL" dirty="0"/>
              <a:t>למשימה</a:t>
            </a:r>
            <a:r>
              <a:rPr lang="x-none" dirty="0"/>
              <a:t> יסתיים שלב הצילום שלכם כמורים.</a:t>
            </a:r>
            <a:endParaRPr dirty="0"/>
          </a:p>
          <a:p>
            <a:pPr marL="0" lvl="0" indent="0" algn="r" rtl="1">
              <a:spcBef>
                <a:spcPts val="0"/>
              </a:spcBef>
              <a:spcAft>
                <a:spcPts val="0"/>
              </a:spcAft>
              <a:buNone/>
            </a:pPr>
            <a:endParaRPr dirty="0"/>
          </a:p>
          <a:p>
            <a:pPr marL="158750" lvl="0" indent="0" algn="r" rtl="1">
              <a:spcBef>
                <a:spcPts val="0"/>
              </a:spcBef>
              <a:spcAft>
                <a:spcPts val="0"/>
              </a:spcAft>
              <a:buClr>
                <a:schemeClr val="dk1"/>
              </a:buClr>
              <a:buSzPts val="1200"/>
              <a:buFont typeface="Calibri"/>
              <a:buNone/>
            </a:pPr>
            <a:r>
              <a:rPr lang="x-none" b="1" dirty="0"/>
              <a:t>דגשים</a:t>
            </a:r>
            <a:r>
              <a:rPr lang="x-none" dirty="0"/>
              <a:t>:</a:t>
            </a:r>
            <a:endParaRPr dirty="0"/>
          </a:p>
          <a:p>
            <a:pPr marL="158750" lvl="0" indent="0" algn="r" rtl="1">
              <a:spcBef>
                <a:spcPts val="0"/>
              </a:spcBef>
              <a:spcAft>
                <a:spcPts val="0"/>
              </a:spcAft>
              <a:buClr>
                <a:schemeClr val="dk1"/>
              </a:buClr>
              <a:buSzPts val="1200"/>
              <a:buFont typeface="Calibri"/>
              <a:buNone/>
            </a:pPr>
            <a:r>
              <a:rPr lang="x-none" dirty="0"/>
              <a:t>*</a:t>
            </a:r>
            <a:r>
              <a:rPr lang="he-IL" dirty="0"/>
              <a:t>המשימה</a:t>
            </a:r>
            <a:r>
              <a:rPr lang="x-none" dirty="0"/>
              <a:t> יכול</a:t>
            </a:r>
            <a:r>
              <a:rPr lang="he-IL" dirty="0"/>
              <a:t>ה</a:t>
            </a:r>
            <a:r>
              <a:rPr lang="x-none" dirty="0"/>
              <a:t> להתבצע במרחב הביתי תוך שימוש במשאבים מגוונים הנמצאים בבית, כגון כלי כתיבה, טאבלט או המחשב האישי. ניתן להשתמש בסביבות אופק וכותר (רק דרך מחשב נייד, אופק וכותר לא עובדים טוב בטאבלט/ נייד).</a:t>
            </a:r>
            <a:endParaRPr dirty="0"/>
          </a:p>
          <a:p>
            <a:pPr marL="158750" lvl="0" indent="0" algn="r" rtl="1">
              <a:spcBef>
                <a:spcPts val="0"/>
              </a:spcBef>
              <a:spcAft>
                <a:spcPts val="0"/>
              </a:spcAft>
              <a:buClr>
                <a:schemeClr val="dk1"/>
              </a:buClr>
              <a:buSzPts val="1200"/>
              <a:buFont typeface="Calibri"/>
              <a:buNone/>
            </a:pPr>
            <a:r>
              <a:rPr lang="x-none" dirty="0"/>
              <a:t>*הקפידו לתת לתלמידים הנחיות מדויקות לביצוע </a:t>
            </a:r>
            <a:r>
              <a:rPr lang="he-IL" dirty="0"/>
              <a:t>המשימה</a:t>
            </a:r>
            <a:r>
              <a:rPr lang="x-none" dirty="0"/>
              <a:t> ברמת התוכן וברמה הטכנית, וכן זמנים מדויקים לתרגול. </a:t>
            </a:r>
            <a:endParaRPr dirty="0"/>
          </a:p>
          <a:p>
            <a:pPr marL="158750" lvl="0" indent="0" algn="r" rtl="1">
              <a:spcBef>
                <a:spcPts val="0"/>
              </a:spcBef>
              <a:spcAft>
                <a:spcPts val="0"/>
              </a:spcAft>
              <a:buClr>
                <a:schemeClr val="dk1"/>
              </a:buClr>
              <a:buSzPts val="1200"/>
              <a:buFont typeface="Calibri"/>
              <a:buNone/>
            </a:pPr>
            <a:r>
              <a:rPr lang="x-none" dirty="0"/>
              <a:t>*ניתן להטמיע בתוך המצגת צילומי מסך ולהסביר בעל פה מה נדרש מהם לבצע. </a:t>
            </a:r>
            <a:endParaRPr lang="he-IL" dirty="0"/>
          </a:p>
          <a:p>
            <a:pPr marL="158750" lvl="0" indent="0" algn="r" rtl="1">
              <a:spcBef>
                <a:spcPts val="0"/>
              </a:spcBef>
              <a:spcAft>
                <a:spcPts val="0"/>
              </a:spcAft>
              <a:buClr>
                <a:schemeClr val="dk1"/>
              </a:buClr>
              <a:buSzPts val="1200"/>
              <a:buFont typeface="Calibri"/>
              <a:buNone/>
            </a:pPr>
            <a:r>
              <a:rPr lang="he-IL" dirty="0"/>
              <a:t>שקך זה יהיה מוצג למשך כל זמן המשימה עד לסוף השיעור (עד</a:t>
            </a:r>
            <a:r>
              <a:rPr lang="he-IL" baseline="0" dirty="0"/>
              <a:t> תום 45 דקות מתחילתו)</a:t>
            </a:r>
            <a:endParaRPr dirty="0"/>
          </a:p>
          <a:p>
            <a:pPr marL="0" lvl="0" indent="0" algn="r" rtl="1">
              <a:spcBef>
                <a:spcPts val="0"/>
              </a:spcBef>
              <a:spcAft>
                <a:spcPts val="0"/>
              </a:spcAft>
              <a:buClr>
                <a:schemeClr val="dk1"/>
              </a:buClr>
              <a:buSzPts val="1200"/>
              <a:buFont typeface="Calibri"/>
              <a:buNone/>
            </a:pPr>
            <a:endParaRPr b="1" dirty="0"/>
          </a:p>
        </p:txBody>
      </p:sp>
      <p:sp>
        <p:nvSpPr>
          <p:cNvPr id="342" name="Google Shape;34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12</a:t>
            </a:fld>
            <a:endParaRPr/>
          </a:p>
        </p:txBody>
      </p:sp>
    </p:spTree>
    <p:extLst>
      <p:ext uri="{BB962C8B-B14F-4D97-AF65-F5344CB8AC3E}">
        <p14:creationId xmlns:p14="http://schemas.microsoft.com/office/powerpoint/2010/main" val="831572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dirty="0"/>
              <a:t>משך השקף: עד 15 דקות</a:t>
            </a:r>
            <a:endParaRPr dirty="0"/>
          </a:p>
          <a:p>
            <a:pPr marL="0" lvl="0" indent="0" algn="r" rtl="1">
              <a:spcBef>
                <a:spcPts val="0"/>
              </a:spcBef>
              <a:spcAft>
                <a:spcPts val="0"/>
              </a:spcAft>
              <a:buClr>
                <a:schemeClr val="dk1"/>
              </a:buClr>
              <a:buSzPts val="1200"/>
              <a:buFont typeface="Calibri"/>
              <a:buNone/>
            </a:pPr>
            <a:endParaRPr b="1" dirty="0"/>
          </a:p>
          <a:p>
            <a:pPr marL="158750" lvl="0" indent="0" algn="r" rtl="1">
              <a:spcBef>
                <a:spcPts val="0"/>
              </a:spcBef>
              <a:spcAft>
                <a:spcPts val="0"/>
              </a:spcAft>
              <a:buClr>
                <a:schemeClr val="dk1"/>
              </a:buClr>
              <a:buSzPts val="1200"/>
              <a:buFont typeface="Calibri"/>
              <a:buNone/>
            </a:pPr>
            <a:r>
              <a:rPr lang="x-none" dirty="0"/>
              <a:t>בשלב זה הסבירו לתלמידים את </a:t>
            </a:r>
            <a:r>
              <a:rPr lang="he-IL" dirty="0"/>
              <a:t>המשימה</a:t>
            </a:r>
            <a:r>
              <a:rPr lang="x-none" dirty="0"/>
              <a:t> והיפרדו מהם. עם יציאת התלמידים </a:t>
            </a:r>
            <a:r>
              <a:rPr lang="he-IL" dirty="0"/>
              <a:t>למשימה</a:t>
            </a:r>
            <a:r>
              <a:rPr lang="x-none" dirty="0"/>
              <a:t> יסתיים שלב הצילום שלכם כמורים.</a:t>
            </a:r>
            <a:endParaRPr dirty="0"/>
          </a:p>
          <a:p>
            <a:pPr marL="0" lvl="0" indent="0" algn="r" rtl="1">
              <a:spcBef>
                <a:spcPts val="0"/>
              </a:spcBef>
              <a:spcAft>
                <a:spcPts val="0"/>
              </a:spcAft>
              <a:buNone/>
            </a:pPr>
            <a:endParaRPr dirty="0"/>
          </a:p>
          <a:p>
            <a:pPr marL="158750" lvl="0" indent="0" algn="r" rtl="1">
              <a:spcBef>
                <a:spcPts val="0"/>
              </a:spcBef>
              <a:spcAft>
                <a:spcPts val="0"/>
              </a:spcAft>
              <a:buClr>
                <a:schemeClr val="dk1"/>
              </a:buClr>
              <a:buSzPts val="1200"/>
              <a:buFont typeface="Calibri"/>
              <a:buNone/>
            </a:pPr>
            <a:r>
              <a:rPr lang="x-none" b="1" dirty="0"/>
              <a:t>דגשים</a:t>
            </a:r>
            <a:r>
              <a:rPr lang="x-none" dirty="0"/>
              <a:t>:</a:t>
            </a:r>
            <a:endParaRPr dirty="0"/>
          </a:p>
          <a:p>
            <a:pPr marL="158750" lvl="0" indent="0" algn="r" rtl="1">
              <a:spcBef>
                <a:spcPts val="0"/>
              </a:spcBef>
              <a:spcAft>
                <a:spcPts val="0"/>
              </a:spcAft>
              <a:buClr>
                <a:schemeClr val="dk1"/>
              </a:buClr>
              <a:buSzPts val="1200"/>
              <a:buFont typeface="Calibri"/>
              <a:buNone/>
            </a:pPr>
            <a:r>
              <a:rPr lang="x-none" dirty="0"/>
              <a:t>*</a:t>
            </a:r>
            <a:r>
              <a:rPr lang="he-IL" dirty="0"/>
              <a:t>המשימה</a:t>
            </a:r>
            <a:r>
              <a:rPr lang="x-none" dirty="0"/>
              <a:t> יכול</a:t>
            </a:r>
            <a:r>
              <a:rPr lang="he-IL" dirty="0"/>
              <a:t>ה</a:t>
            </a:r>
            <a:r>
              <a:rPr lang="x-none" dirty="0"/>
              <a:t> להתבצע במרחב הביתי תוך שימוש במשאבים מגוונים הנמצאים בבית, כגון כלי כתיבה, טאבלט או המחשב האישי. ניתן להשתמש בסביבות אופק וכותר (רק דרך מחשב נייד, אופק וכותר לא עובדים טוב בטאבלט/ נייד).</a:t>
            </a:r>
            <a:endParaRPr dirty="0"/>
          </a:p>
          <a:p>
            <a:pPr marL="158750" lvl="0" indent="0" algn="r" rtl="1">
              <a:spcBef>
                <a:spcPts val="0"/>
              </a:spcBef>
              <a:spcAft>
                <a:spcPts val="0"/>
              </a:spcAft>
              <a:buClr>
                <a:schemeClr val="dk1"/>
              </a:buClr>
              <a:buSzPts val="1200"/>
              <a:buFont typeface="Calibri"/>
              <a:buNone/>
            </a:pPr>
            <a:r>
              <a:rPr lang="x-none" dirty="0"/>
              <a:t>*הקפידו לתת לתלמידים הנחיות מדויקות לביצוע </a:t>
            </a:r>
            <a:r>
              <a:rPr lang="he-IL" dirty="0"/>
              <a:t>המשימה</a:t>
            </a:r>
            <a:r>
              <a:rPr lang="x-none" dirty="0"/>
              <a:t> ברמת התוכן וברמה הטכנית, וכן זמנים מדויקים לתרגול. </a:t>
            </a:r>
            <a:endParaRPr dirty="0"/>
          </a:p>
          <a:p>
            <a:pPr marL="158750" lvl="0" indent="0" algn="r" rtl="1">
              <a:spcBef>
                <a:spcPts val="0"/>
              </a:spcBef>
              <a:spcAft>
                <a:spcPts val="0"/>
              </a:spcAft>
              <a:buClr>
                <a:schemeClr val="dk1"/>
              </a:buClr>
              <a:buSzPts val="1200"/>
              <a:buFont typeface="Calibri"/>
              <a:buNone/>
            </a:pPr>
            <a:r>
              <a:rPr lang="x-none" dirty="0"/>
              <a:t>*ניתן להטמיע בתוך המצגת צילומי מסך ולהסביר בעל פה מה נדרש מהם לבצע. </a:t>
            </a:r>
            <a:endParaRPr lang="he-IL" dirty="0"/>
          </a:p>
          <a:p>
            <a:pPr marL="158750" lvl="0" indent="0" algn="r" rtl="1">
              <a:spcBef>
                <a:spcPts val="0"/>
              </a:spcBef>
              <a:spcAft>
                <a:spcPts val="0"/>
              </a:spcAft>
              <a:buClr>
                <a:schemeClr val="dk1"/>
              </a:buClr>
              <a:buSzPts val="1200"/>
              <a:buFont typeface="Calibri"/>
              <a:buNone/>
            </a:pPr>
            <a:r>
              <a:rPr lang="he-IL" dirty="0"/>
              <a:t>שקך זה יהיה מוצג למשך כל זמן המשימה עד לסוף השיעור (עד</a:t>
            </a:r>
            <a:r>
              <a:rPr lang="he-IL" baseline="0" dirty="0"/>
              <a:t> תום 45 דקות מתחילתו)</a:t>
            </a:r>
            <a:endParaRPr dirty="0"/>
          </a:p>
          <a:p>
            <a:pPr marL="0" lvl="0" indent="0" algn="r" rtl="1">
              <a:spcBef>
                <a:spcPts val="0"/>
              </a:spcBef>
              <a:spcAft>
                <a:spcPts val="0"/>
              </a:spcAft>
              <a:buClr>
                <a:schemeClr val="dk1"/>
              </a:buClr>
              <a:buSzPts val="1200"/>
              <a:buFont typeface="Calibri"/>
              <a:buNone/>
            </a:pPr>
            <a:endParaRPr b="1" dirty="0"/>
          </a:p>
        </p:txBody>
      </p:sp>
      <p:sp>
        <p:nvSpPr>
          <p:cNvPr id="342" name="Google Shape;34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13</a:t>
            </a:fld>
            <a:endParaRPr/>
          </a:p>
        </p:txBody>
      </p:sp>
    </p:spTree>
    <p:extLst>
      <p:ext uri="{BB962C8B-B14F-4D97-AF65-F5344CB8AC3E}">
        <p14:creationId xmlns:p14="http://schemas.microsoft.com/office/powerpoint/2010/main" val="2208192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dirty="0"/>
              <a:t>משך השקף: עד 15 דקות</a:t>
            </a:r>
            <a:endParaRPr dirty="0"/>
          </a:p>
          <a:p>
            <a:pPr marL="0" lvl="0" indent="0" algn="r" rtl="1">
              <a:spcBef>
                <a:spcPts val="0"/>
              </a:spcBef>
              <a:spcAft>
                <a:spcPts val="0"/>
              </a:spcAft>
              <a:buClr>
                <a:schemeClr val="dk1"/>
              </a:buClr>
              <a:buSzPts val="1200"/>
              <a:buFont typeface="Calibri"/>
              <a:buNone/>
            </a:pPr>
            <a:endParaRPr b="1" dirty="0"/>
          </a:p>
          <a:p>
            <a:pPr marL="158750" marR="0" lvl="0" indent="0" algn="r" defTabSz="914400" rtl="1" eaLnBrk="1" fontAlgn="auto" latinLnBrk="0" hangingPunct="1">
              <a:lnSpc>
                <a:spcPct val="100000"/>
              </a:lnSpc>
              <a:spcBef>
                <a:spcPts val="0"/>
              </a:spcBef>
              <a:spcAft>
                <a:spcPts val="0"/>
              </a:spcAft>
              <a:buClr>
                <a:schemeClr val="dk1"/>
              </a:buClr>
              <a:buSzPts val="1200"/>
              <a:buFont typeface="Calibri"/>
              <a:buNone/>
              <a:tabLst/>
              <a:defRPr/>
            </a:pPr>
            <a:r>
              <a:rPr lang="he-IL" b="1" dirty="0" smtClean="0"/>
              <a:t>הסבר המשימה- מאחלת לכם בהצלחה בביצוע המשימה ונאלצת להיפרד מכם לשלום.</a:t>
            </a:r>
          </a:p>
          <a:p>
            <a:pPr marL="158750" lvl="0" indent="0" algn="r" rtl="1">
              <a:spcBef>
                <a:spcPts val="0"/>
              </a:spcBef>
              <a:spcAft>
                <a:spcPts val="0"/>
              </a:spcAft>
              <a:buClr>
                <a:schemeClr val="dk1"/>
              </a:buClr>
              <a:buSzPts val="1200"/>
              <a:buFont typeface="Calibri"/>
              <a:buNone/>
            </a:pPr>
            <a:r>
              <a:rPr lang="x-none" dirty="0" smtClean="0"/>
              <a:t>.</a:t>
            </a:r>
            <a:endParaRPr dirty="0"/>
          </a:p>
          <a:p>
            <a:pPr marL="0" lvl="0" indent="0" algn="r" rtl="1">
              <a:spcBef>
                <a:spcPts val="0"/>
              </a:spcBef>
              <a:spcAft>
                <a:spcPts val="0"/>
              </a:spcAft>
              <a:buNone/>
            </a:pPr>
            <a:endParaRPr dirty="0"/>
          </a:p>
          <a:p>
            <a:pPr marL="158750" lvl="0" indent="0" algn="r" rtl="1">
              <a:spcBef>
                <a:spcPts val="0"/>
              </a:spcBef>
              <a:spcAft>
                <a:spcPts val="0"/>
              </a:spcAft>
              <a:buClr>
                <a:schemeClr val="dk1"/>
              </a:buClr>
              <a:buSzPts val="1200"/>
              <a:buFont typeface="Calibri"/>
              <a:buNone/>
            </a:pPr>
            <a:r>
              <a:rPr lang="x-none" b="1" dirty="0"/>
              <a:t>דגשים</a:t>
            </a:r>
            <a:r>
              <a:rPr lang="x-none" dirty="0"/>
              <a:t>:</a:t>
            </a:r>
            <a:endParaRPr dirty="0"/>
          </a:p>
          <a:p>
            <a:pPr marL="158750" lvl="0" indent="0" algn="r" rtl="1">
              <a:spcBef>
                <a:spcPts val="0"/>
              </a:spcBef>
              <a:spcAft>
                <a:spcPts val="0"/>
              </a:spcAft>
              <a:buClr>
                <a:schemeClr val="dk1"/>
              </a:buClr>
              <a:buSzPts val="1200"/>
              <a:buFont typeface="Calibri"/>
              <a:buNone/>
            </a:pPr>
            <a:r>
              <a:rPr lang="x-none" dirty="0"/>
              <a:t>*</a:t>
            </a:r>
            <a:r>
              <a:rPr lang="he-IL" dirty="0"/>
              <a:t>המשימה</a:t>
            </a:r>
            <a:r>
              <a:rPr lang="x-none" dirty="0"/>
              <a:t> יכול</a:t>
            </a:r>
            <a:r>
              <a:rPr lang="he-IL" dirty="0"/>
              <a:t>ה</a:t>
            </a:r>
            <a:r>
              <a:rPr lang="x-none" dirty="0"/>
              <a:t> להתבצע במרחב הביתי תוך שימוש במשאבים מגוונים הנמצאים בבית, כגון כלי כתיבה, טאבלט או המחשב האישי. ניתן להשתמש בסביבות אופק וכותר (רק דרך מחשב נייד, אופק וכותר לא עובדים טוב בטאבלט/ נייד).</a:t>
            </a:r>
            <a:endParaRPr dirty="0"/>
          </a:p>
          <a:p>
            <a:pPr marL="158750" lvl="0" indent="0" algn="r" rtl="1">
              <a:spcBef>
                <a:spcPts val="0"/>
              </a:spcBef>
              <a:spcAft>
                <a:spcPts val="0"/>
              </a:spcAft>
              <a:buClr>
                <a:schemeClr val="dk1"/>
              </a:buClr>
              <a:buSzPts val="1200"/>
              <a:buFont typeface="Calibri"/>
              <a:buNone/>
            </a:pPr>
            <a:r>
              <a:rPr lang="x-none" dirty="0"/>
              <a:t>*הקפידו לתת לתלמידים הנחיות מדויקות לביצוע </a:t>
            </a:r>
            <a:r>
              <a:rPr lang="he-IL" dirty="0"/>
              <a:t>המשימה</a:t>
            </a:r>
            <a:r>
              <a:rPr lang="x-none" dirty="0"/>
              <a:t> ברמת התוכן וברמה הטכנית, וכן זמנים מדויקים לתרגול. </a:t>
            </a:r>
            <a:endParaRPr dirty="0"/>
          </a:p>
          <a:p>
            <a:pPr marL="158750" lvl="0" indent="0" algn="r" rtl="1">
              <a:spcBef>
                <a:spcPts val="0"/>
              </a:spcBef>
              <a:spcAft>
                <a:spcPts val="0"/>
              </a:spcAft>
              <a:buClr>
                <a:schemeClr val="dk1"/>
              </a:buClr>
              <a:buSzPts val="1200"/>
              <a:buFont typeface="Calibri"/>
              <a:buNone/>
            </a:pPr>
            <a:r>
              <a:rPr lang="x-none" dirty="0"/>
              <a:t>*ניתן להטמיע בתוך המצגת צילומי מסך ולהסביר בעל פה מה נדרש מהם לבצע. </a:t>
            </a:r>
            <a:endParaRPr lang="he-IL" dirty="0"/>
          </a:p>
          <a:p>
            <a:pPr marL="158750" lvl="0" indent="0" algn="r" rtl="1">
              <a:spcBef>
                <a:spcPts val="0"/>
              </a:spcBef>
              <a:spcAft>
                <a:spcPts val="0"/>
              </a:spcAft>
              <a:buClr>
                <a:schemeClr val="dk1"/>
              </a:buClr>
              <a:buSzPts val="1200"/>
              <a:buFont typeface="Calibri"/>
              <a:buNone/>
            </a:pPr>
            <a:r>
              <a:rPr lang="he-IL" dirty="0"/>
              <a:t>שקך זה יהיה מוצג למשך כל זמן המשימה עד לסוף השיעור (עד</a:t>
            </a:r>
            <a:r>
              <a:rPr lang="he-IL" baseline="0" dirty="0"/>
              <a:t> תום 45 דקות מתחילתו)</a:t>
            </a:r>
            <a:endParaRPr dirty="0"/>
          </a:p>
          <a:p>
            <a:pPr marL="0" lvl="0" indent="0" algn="r" rtl="1">
              <a:spcBef>
                <a:spcPts val="0"/>
              </a:spcBef>
              <a:spcAft>
                <a:spcPts val="0"/>
              </a:spcAft>
              <a:buClr>
                <a:schemeClr val="dk1"/>
              </a:buClr>
              <a:buSzPts val="1200"/>
              <a:buFont typeface="Calibri"/>
              <a:buNone/>
            </a:pPr>
            <a:endParaRPr b="1" dirty="0"/>
          </a:p>
        </p:txBody>
      </p:sp>
      <p:sp>
        <p:nvSpPr>
          <p:cNvPr id="342" name="Google Shape;34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14</a:t>
            </a:fld>
            <a:endParaRPr/>
          </a:p>
        </p:txBody>
      </p:sp>
    </p:spTree>
    <p:extLst>
      <p:ext uri="{BB962C8B-B14F-4D97-AF65-F5344CB8AC3E}">
        <p14:creationId xmlns:p14="http://schemas.microsoft.com/office/powerpoint/2010/main" val="1641543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4: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7" name="Google Shape;28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45569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sz="1200" b="1" dirty="0"/>
              <a:t>משך השקף: 2 דקות</a:t>
            </a:r>
            <a:endParaRPr dirty="0"/>
          </a:p>
          <a:p>
            <a:pPr marL="158750" lvl="0" indent="0" algn="r" rtl="1">
              <a:spcBef>
                <a:spcPts val="0"/>
              </a:spcBef>
              <a:spcAft>
                <a:spcPts val="0"/>
              </a:spcAft>
              <a:buClr>
                <a:schemeClr val="dk1"/>
              </a:buClr>
              <a:buSzPts val="1200"/>
              <a:buFont typeface="Calibri"/>
              <a:buNone/>
            </a:pPr>
            <a:endParaRPr sz="1200" dirty="0">
              <a:solidFill>
                <a:schemeClr val="dk1"/>
              </a:solidFill>
            </a:endParaRPr>
          </a:p>
          <a:p>
            <a:pPr marL="158750" lvl="0" indent="0" algn="r" rtl="1">
              <a:spcBef>
                <a:spcPts val="0"/>
              </a:spcBef>
              <a:spcAft>
                <a:spcPts val="0"/>
              </a:spcAft>
              <a:buClr>
                <a:schemeClr val="dk1"/>
              </a:buClr>
              <a:buSzPts val="1200"/>
              <a:buFont typeface="Calibri"/>
              <a:buNone/>
            </a:pPr>
            <a:r>
              <a:rPr lang="x-none" sz="1200" dirty="0">
                <a:solidFill>
                  <a:schemeClr val="dk1"/>
                </a:solidFill>
              </a:rPr>
              <a:t>הציגו את עצמכם ואת מהלך </a:t>
            </a:r>
            <a:r>
              <a:rPr lang="x-none" sz="1200" dirty="0" smtClean="0">
                <a:solidFill>
                  <a:schemeClr val="dk1"/>
                </a:solidFill>
              </a:rPr>
              <a:t>השיעור:</a:t>
            </a:r>
            <a:r>
              <a:rPr lang="he-IL" sz="1200" dirty="0" smtClean="0">
                <a:solidFill>
                  <a:srgbClr val="2F5496"/>
                </a:solidFill>
              </a:rPr>
              <a:t>שלום, שמי</a:t>
            </a:r>
            <a:r>
              <a:rPr lang="he-IL" sz="1200" b="1" dirty="0" smtClean="0">
                <a:solidFill>
                  <a:schemeClr val="tx1"/>
                </a:solidFill>
              </a:rPr>
              <a:t>  רבקה, </a:t>
            </a:r>
            <a:r>
              <a:rPr lang="he-IL" sz="1200" dirty="0" smtClean="0">
                <a:solidFill>
                  <a:srgbClr val="2F5496"/>
                </a:solidFill>
              </a:rPr>
              <a:t>אני מורה </a:t>
            </a:r>
            <a:r>
              <a:rPr lang="he-IL" sz="1200" b="1" dirty="0" smtClean="0">
                <a:solidFill>
                  <a:srgbClr val="2F5496"/>
                </a:solidFill>
              </a:rPr>
              <a:t>לתנ"ך</a:t>
            </a:r>
            <a:r>
              <a:rPr lang="he-IL" sz="1200" dirty="0" smtClean="0">
                <a:solidFill>
                  <a:srgbClr val="2F5496"/>
                </a:solidFill>
              </a:rPr>
              <a:t> מישוב בשומרון- </a:t>
            </a:r>
            <a:r>
              <a:rPr lang="he-IL" sz="1200" b="1" dirty="0" smtClean="0">
                <a:solidFill>
                  <a:srgbClr val="2F5496"/>
                </a:solidFill>
              </a:rPr>
              <a:t>אלפי מנשה </a:t>
            </a:r>
            <a:r>
              <a:rPr lang="he-IL" sz="1200" dirty="0" smtClean="0">
                <a:solidFill>
                  <a:srgbClr val="2F5496"/>
                </a:solidFill>
              </a:rPr>
              <a:t>מה שלומכם? אני שמח/ה שהצטרפתם אליי.</a:t>
            </a:r>
            <a:endParaRPr lang="he-IL" dirty="0" smtClean="0"/>
          </a:p>
          <a:p>
            <a:pPr marL="158750" lvl="0" indent="0" algn="r" rtl="1">
              <a:spcBef>
                <a:spcPts val="0"/>
              </a:spcBef>
              <a:spcAft>
                <a:spcPts val="0"/>
              </a:spcAft>
              <a:buClr>
                <a:schemeClr val="dk1"/>
              </a:buClr>
              <a:buSzPts val="1200"/>
              <a:buFont typeface="Calibri"/>
              <a:buNone/>
            </a:pPr>
            <a:endParaRPr lang="he-IL" sz="1200" dirty="0" smtClean="0">
              <a:solidFill>
                <a:schemeClr val="dk1"/>
              </a:solidFill>
            </a:endParaRPr>
          </a:p>
          <a:p>
            <a:pPr marL="158750" lvl="0" indent="0" algn="r" rtl="1">
              <a:spcBef>
                <a:spcPts val="0"/>
              </a:spcBef>
              <a:spcAft>
                <a:spcPts val="0"/>
              </a:spcAft>
              <a:buClr>
                <a:schemeClr val="dk1"/>
              </a:buClr>
              <a:buSzPts val="1200"/>
              <a:buFont typeface="Calibri"/>
              <a:buNone/>
            </a:pPr>
            <a:r>
              <a:rPr lang="he-IL" sz="1200" dirty="0" smtClean="0">
                <a:solidFill>
                  <a:schemeClr val="dk1"/>
                </a:solidFill>
              </a:rPr>
              <a:t>מה נלמד היום </a:t>
            </a:r>
            <a:r>
              <a:rPr lang="he-IL" sz="1200" dirty="0" smtClean="0">
                <a:solidFill>
                  <a:srgbClr val="2F5496"/>
                </a:solidFill>
              </a:rPr>
              <a:t>בשיעור? היום בשיעור הזה נלמד על: </a:t>
            </a:r>
            <a:r>
              <a:rPr lang="he-IL" sz="1200" b="1" dirty="0" smtClean="0">
                <a:solidFill>
                  <a:srgbClr val="2F5496"/>
                </a:solidFill>
              </a:rPr>
              <a:t>קשרי אחים תאומים בתנ"ך </a:t>
            </a:r>
            <a:r>
              <a:rPr lang="he-IL" sz="1200" dirty="0" smtClean="0">
                <a:solidFill>
                  <a:srgbClr val="2F5496"/>
                </a:solidFill>
              </a:rPr>
              <a:t>הצטרפו אליי ויהיה לנו כיף. </a:t>
            </a:r>
            <a:r>
              <a:rPr lang="he-IL" sz="1200" b="1" dirty="0" smtClean="0">
                <a:solidFill>
                  <a:srgbClr val="2F5496"/>
                </a:solidFill>
              </a:rPr>
              <a:t>מוכנים? מתחילים</a:t>
            </a:r>
            <a:r>
              <a:rPr lang="he-IL" sz="1200" dirty="0" smtClean="0">
                <a:solidFill>
                  <a:srgbClr val="2F5496"/>
                </a:solidFill>
              </a:rPr>
              <a:t>!"</a:t>
            </a:r>
          </a:p>
          <a:p>
            <a:pPr marL="158750" lvl="0" indent="0" algn="r" rtl="1">
              <a:spcBef>
                <a:spcPts val="0"/>
              </a:spcBef>
              <a:spcAft>
                <a:spcPts val="0"/>
              </a:spcAft>
              <a:buClr>
                <a:schemeClr val="dk1"/>
              </a:buClr>
              <a:buSzPts val="1200"/>
              <a:buFont typeface="Calibri"/>
              <a:buNone/>
            </a:pPr>
            <a:r>
              <a:rPr lang="he-IL" sz="1200" dirty="0" smtClean="0">
                <a:solidFill>
                  <a:srgbClr val="2F5496"/>
                </a:solidFill>
              </a:rPr>
              <a:t>מה נעשה היום? האם אחים תאומים הם זהים בכל התחומים? </a:t>
            </a:r>
            <a:r>
              <a:rPr lang="he-IL" sz="1200" dirty="0" err="1" smtClean="0">
                <a:solidFill>
                  <a:srgbClr val="2F5496"/>
                </a:solidFill>
              </a:rPr>
              <a:t>נבורר</a:t>
            </a:r>
            <a:r>
              <a:rPr lang="he-IL" sz="1200" dirty="0" smtClean="0">
                <a:solidFill>
                  <a:srgbClr val="2F5496"/>
                </a:solidFill>
              </a:rPr>
              <a:t> תחילה מה השוני </a:t>
            </a:r>
            <a:r>
              <a:rPr lang="he-IL" sz="1200" dirty="0" err="1" smtClean="0">
                <a:solidFill>
                  <a:srgbClr val="2F5496"/>
                </a:solidFill>
              </a:rPr>
              <a:t>והדימיון</a:t>
            </a:r>
            <a:r>
              <a:rPr lang="he-IL" sz="1200" dirty="0" smtClean="0">
                <a:solidFill>
                  <a:srgbClr val="2F5496"/>
                </a:solidFill>
              </a:rPr>
              <a:t> בינינו לבין אחינו, נסתכל בתמונה ונגלה</a:t>
            </a:r>
            <a:r>
              <a:rPr lang="he-IL" sz="1200" baseline="0" dirty="0" smtClean="0">
                <a:solidFill>
                  <a:srgbClr val="2F5496"/>
                </a:solidFill>
              </a:rPr>
              <a:t> מיהן הדמויות התנכיות ונתאר אותן. נאזין לקריאת הפרק ונתייחס להבדלים שבין 2 האחים שבסיפור התנכי. נחשוב לרגע כיצד השונות והתכונות משפיעות עלינו בחיי היום יום. נשחק במשחק התאמת תכונות ונסיים בביצוע משימה באתר אופק.</a:t>
            </a:r>
            <a:endParaRPr lang="he-IL" sz="1200" dirty="0" smtClean="0">
              <a:solidFill>
                <a:srgbClr val="2F5496"/>
              </a:solidFill>
            </a:endParaRPr>
          </a:p>
          <a:p>
            <a:pPr marL="0" lvl="0" indent="0" algn="r" rtl="1">
              <a:spcBef>
                <a:spcPts val="0"/>
              </a:spcBef>
              <a:spcAft>
                <a:spcPts val="0"/>
              </a:spcAft>
              <a:buClr>
                <a:schemeClr val="dk1"/>
              </a:buClr>
              <a:buSzPts val="1200"/>
              <a:buFont typeface="Calibri"/>
              <a:buNone/>
            </a:pPr>
            <a:endParaRPr lang="he-IL" sz="1200" b="1" dirty="0" smtClean="0"/>
          </a:p>
          <a:p>
            <a:pPr marL="158750" lvl="0" indent="0" algn="r" rtl="1">
              <a:spcBef>
                <a:spcPts val="0"/>
              </a:spcBef>
              <a:spcAft>
                <a:spcPts val="0"/>
              </a:spcAft>
              <a:buClr>
                <a:schemeClr val="dk1"/>
              </a:buClr>
              <a:buSzPts val="1200"/>
              <a:buFont typeface="Calibri"/>
              <a:buNone/>
            </a:pPr>
            <a:endParaRPr dirty="0"/>
          </a:p>
          <a:p>
            <a:pPr marL="158750" lvl="0" indent="0" algn="r" rtl="1">
              <a:spcBef>
                <a:spcPts val="0"/>
              </a:spcBef>
              <a:spcAft>
                <a:spcPts val="0"/>
              </a:spcAft>
              <a:buClr>
                <a:schemeClr val="dk1"/>
              </a:buClr>
              <a:buSzPts val="1200"/>
              <a:buFont typeface="Calibri"/>
              <a:buNone/>
            </a:pPr>
            <a:endParaRPr sz="1200" dirty="0">
              <a:solidFill>
                <a:schemeClr val="dk1"/>
              </a:solidFill>
            </a:endParaRPr>
          </a:p>
        </p:txBody>
      </p:sp>
      <p:sp>
        <p:nvSpPr>
          <p:cNvPr id="246" name="Google Shape;24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a:t>
            </a:fld>
            <a:endParaRPr/>
          </a:p>
        </p:txBody>
      </p:sp>
    </p:spTree>
    <p:extLst>
      <p:ext uri="{BB962C8B-B14F-4D97-AF65-F5344CB8AC3E}">
        <p14:creationId xmlns:p14="http://schemas.microsoft.com/office/powerpoint/2010/main" val="3825977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r" defTabSz="914400" rtl="1" eaLnBrk="1" fontAlgn="auto" latinLnBrk="0" hangingPunct="1">
              <a:lnSpc>
                <a:spcPct val="100000"/>
              </a:lnSpc>
              <a:spcBef>
                <a:spcPts val="0"/>
              </a:spcBef>
              <a:spcAft>
                <a:spcPts val="0"/>
              </a:spcAft>
              <a:buClr>
                <a:schemeClr val="dk1"/>
              </a:buClr>
              <a:buSzPts val="1200"/>
              <a:buFont typeface="Calibri"/>
              <a:buNone/>
              <a:tabLst/>
              <a:defRPr/>
            </a:pPr>
            <a:r>
              <a:rPr lang="he-IL" b="1" dirty="0" smtClean="0"/>
              <a:t>מה עליכם להביא לשיעור? מחברת תורה , עיפרון, מחק, טושים/ מרקרים</a:t>
            </a:r>
          </a:p>
          <a:p>
            <a:pPr marL="158750" marR="0" lvl="0" indent="0" algn="r" defTabSz="914400" rtl="1" eaLnBrk="1" fontAlgn="auto" latinLnBrk="0" hangingPunct="1">
              <a:lnSpc>
                <a:spcPct val="100000"/>
              </a:lnSpc>
              <a:spcBef>
                <a:spcPts val="0"/>
              </a:spcBef>
              <a:spcAft>
                <a:spcPts val="0"/>
              </a:spcAft>
              <a:buClr>
                <a:schemeClr val="dk1"/>
              </a:buClr>
              <a:buSzPts val="1200"/>
              <a:buFont typeface="Calibri"/>
              <a:buNone/>
              <a:tabLst/>
              <a:defRPr/>
            </a:pPr>
            <a:endParaRPr lang="he-IL" b="1" dirty="0" smtClean="0"/>
          </a:p>
          <a:p>
            <a:pPr marL="158750" marR="0" lvl="0" indent="0" algn="r" defTabSz="914400" rtl="1" eaLnBrk="1" fontAlgn="auto" latinLnBrk="0" hangingPunct="1">
              <a:lnSpc>
                <a:spcPct val="100000"/>
              </a:lnSpc>
              <a:spcBef>
                <a:spcPts val="0"/>
              </a:spcBef>
              <a:spcAft>
                <a:spcPts val="0"/>
              </a:spcAft>
              <a:buClr>
                <a:schemeClr val="dk1"/>
              </a:buClr>
              <a:buSzPts val="1200"/>
              <a:buFont typeface="Calibri"/>
              <a:buNone/>
              <a:tabLst/>
              <a:defRPr/>
            </a:pPr>
            <a:r>
              <a:rPr lang="he-IL" b="1" dirty="0" smtClean="0"/>
              <a:t>מבקשת לסגור את כל החלונות במחשב, להתיישב בחדר שקט, בקבוק מים ונתמקד במפגש למידה שלנו.</a:t>
            </a:r>
          </a:p>
          <a:p>
            <a:pPr marL="158750" lvl="0" indent="0" algn="r" rtl="1">
              <a:spcBef>
                <a:spcPts val="0"/>
              </a:spcBef>
              <a:spcAft>
                <a:spcPts val="0"/>
              </a:spcAft>
              <a:buClr>
                <a:schemeClr val="dk1"/>
              </a:buClr>
              <a:buSzPts val="1200"/>
              <a:buFont typeface="Calibri"/>
              <a:buNone/>
            </a:pPr>
            <a:endParaRPr lang="he-IL" sz="1200" dirty="0" smtClean="0"/>
          </a:p>
          <a:p>
            <a:pPr marL="158750" lvl="0" indent="0" algn="r" rtl="1">
              <a:spcBef>
                <a:spcPts val="0"/>
              </a:spcBef>
              <a:spcAft>
                <a:spcPts val="0"/>
              </a:spcAft>
              <a:buClr>
                <a:schemeClr val="dk1"/>
              </a:buClr>
              <a:buSzPts val="1200"/>
              <a:buFont typeface="Calibri"/>
              <a:buNone/>
            </a:pPr>
            <a:endParaRPr sz="1200" dirty="0"/>
          </a:p>
        </p:txBody>
      </p:sp>
      <p:sp>
        <p:nvSpPr>
          <p:cNvPr id="255" name="Google Shape;25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a:t>
            </a:fld>
            <a:endParaRPr/>
          </a:p>
        </p:txBody>
      </p:sp>
    </p:spTree>
    <p:extLst>
      <p:ext uri="{BB962C8B-B14F-4D97-AF65-F5344CB8AC3E}">
        <p14:creationId xmlns:p14="http://schemas.microsoft.com/office/powerpoint/2010/main" val="4140193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dirty="0">
                <a:solidFill>
                  <a:schemeClr val="dk1"/>
                </a:solidFill>
              </a:rPr>
              <a:t>משך השקף: </a:t>
            </a:r>
            <a:r>
              <a:rPr lang="he-IL" b="1" baseline="0" dirty="0">
                <a:solidFill>
                  <a:schemeClr val="dk1"/>
                </a:solidFill>
              </a:rPr>
              <a:t> 2 דקות </a:t>
            </a:r>
            <a:endParaRPr dirty="0"/>
          </a:p>
        </p:txBody>
      </p:sp>
      <p:sp>
        <p:nvSpPr>
          <p:cNvPr id="267" name="Google Shape;26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4</a:t>
            </a:fld>
            <a:endParaRPr/>
          </a:p>
        </p:txBody>
      </p:sp>
    </p:spTree>
    <p:extLst>
      <p:ext uri="{BB962C8B-B14F-4D97-AF65-F5344CB8AC3E}">
        <p14:creationId xmlns:p14="http://schemas.microsoft.com/office/powerpoint/2010/main" val="739892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x-none" b="1" dirty="0">
                <a:solidFill>
                  <a:schemeClr val="dk1"/>
                </a:solidFill>
              </a:rPr>
              <a:t>משך השקף: </a:t>
            </a:r>
            <a:r>
              <a:rPr lang="he-IL" b="1" baseline="0" dirty="0">
                <a:solidFill>
                  <a:schemeClr val="dk1"/>
                </a:solidFill>
              </a:rPr>
              <a:t> 2 דקות </a:t>
            </a:r>
            <a:r>
              <a:rPr lang="he-IL" b="1" dirty="0" smtClean="0"/>
              <a:t>קוראת את הפסוק המופיע בתחילת השקופית. מה פירוש</a:t>
            </a:r>
            <a:r>
              <a:rPr lang="he-IL" b="1" baseline="0" dirty="0" smtClean="0"/>
              <a:t> הפסוק? פירוש הפסוק- מדובר על אישה שהיא בהריון, ואלוהים מבשר לה שיש תאומים בבטנה. </a:t>
            </a:r>
          </a:p>
          <a:p>
            <a:pPr marL="0" lvl="0" indent="0" algn="r" rtl="1">
              <a:spcBef>
                <a:spcPts val="0"/>
              </a:spcBef>
              <a:spcAft>
                <a:spcPts val="0"/>
              </a:spcAft>
              <a:buClr>
                <a:schemeClr val="dk1"/>
              </a:buClr>
              <a:buSzPts val="1200"/>
              <a:buFont typeface="Calibri"/>
              <a:buNone/>
            </a:pPr>
            <a:r>
              <a:rPr lang="he-IL" b="1" dirty="0" smtClean="0"/>
              <a:t>הוראה-הסתכלו בתמונה שלפניכם- הדמויות המופיעות בתמונה הן – רבקה עשו ויעקב. הדומה בין שני הילדים-הם אחים נולדו לאותה אימא. השונה המראה שלהם, אחד אדמוני והשני שחרחר. כל אחד אוחז בחפץ אחר. האדמוני שזה עשו אוחז בקשת ויעקב השחרחר אוחז</a:t>
            </a:r>
            <a:r>
              <a:rPr lang="he-IL" b="1" baseline="0" dirty="0" smtClean="0"/>
              <a:t> בספר תורה רמז שלמד תורה. אנחנו רואים את מבטי העיניים שבין יעקב לרבקה, כנראה יש ביניהם קשר מיוחד לעומת זאת עשו מפנה את ראשו כלפי חוץ, כנראה אוהב לצאת למרחבים., אולי האחיזה של האם לא נוחה לו. פחות קשור אליה. אפשרי להזדהות עם יעקב- אוהב להיות בבית וקשור מאוד </a:t>
            </a:r>
            <a:r>
              <a:rPr lang="he-IL" b="1" baseline="0" dirty="0" err="1" smtClean="0"/>
              <a:t>לאימו</a:t>
            </a:r>
            <a:r>
              <a:rPr lang="he-IL" b="1" baseline="0" dirty="0" smtClean="0"/>
              <a:t> או להזדהות עם עשיו שאוהב להיות פעיל יותר, לצאת למרחבים, יותר עצמאי , פחות תלוי </a:t>
            </a:r>
            <a:r>
              <a:rPr lang="he-IL" b="1" baseline="0" dirty="0" err="1" smtClean="0"/>
              <a:t>באימו</a:t>
            </a:r>
            <a:r>
              <a:rPr lang="he-IL" b="1" baseline="0" dirty="0" smtClean="0"/>
              <a:t>.</a:t>
            </a:r>
            <a:endParaRPr dirty="0"/>
          </a:p>
        </p:txBody>
      </p:sp>
      <p:sp>
        <p:nvSpPr>
          <p:cNvPr id="267" name="Google Shape;26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5</a:t>
            </a:fld>
            <a:endParaRPr/>
          </a:p>
        </p:txBody>
      </p:sp>
    </p:spTree>
    <p:extLst>
      <p:ext uri="{BB962C8B-B14F-4D97-AF65-F5344CB8AC3E}">
        <p14:creationId xmlns:p14="http://schemas.microsoft.com/office/powerpoint/2010/main" val="1240904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fontAlgn="base"/>
            <a:r>
              <a:rPr lang="he-IL" dirty="0" smtClean="0"/>
              <a:t>לאחר שמיעת הפרק הסבר</a:t>
            </a:r>
            <a:r>
              <a:rPr lang="he-IL" baseline="0" dirty="0" smtClean="0"/>
              <a:t> בע"פ - </a:t>
            </a:r>
            <a:r>
              <a:rPr lang="he-IL" sz="1200" b="0" i="0" u="none" strike="noStrike" cap="none" dirty="0" smtClean="0">
                <a:solidFill>
                  <a:schemeClr val="dk1"/>
                </a:solidFill>
                <a:effectLst/>
                <a:latin typeface="Calibri"/>
                <a:ea typeface="Calibri"/>
                <a:cs typeface="Calibri"/>
                <a:sym typeface="Calibri"/>
              </a:rPr>
              <a:t>מסופר לנו סיפור על רבקה העקרה שאינה יכולה ללדת יצחק מתפלל ותפילותיו</a:t>
            </a:r>
            <a:r>
              <a:rPr lang="he-IL" sz="1200" b="0" i="0" u="none" strike="noStrike" cap="none" baseline="0" dirty="0" smtClean="0">
                <a:solidFill>
                  <a:schemeClr val="dk1"/>
                </a:solidFill>
                <a:effectLst/>
                <a:latin typeface="Calibri"/>
                <a:ea typeface="Calibri"/>
                <a:cs typeface="Calibri"/>
                <a:sym typeface="Calibri"/>
              </a:rPr>
              <a:t> מתקבלות</a:t>
            </a:r>
            <a:r>
              <a:rPr lang="he-IL" sz="1200" b="0" i="0" u="none" strike="noStrike" cap="none" dirty="0" smtClean="0">
                <a:solidFill>
                  <a:schemeClr val="dk1"/>
                </a:solidFill>
                <a:effectLst/>
                <a:latin typeface="Calibri"/>
                <a:ea typeface="Calibri"/>
                <a:cs typeface="Calibri"/>
                <a:sym typeface="Calibri"/>
              </a:rPr>
              <a:t>, רבקה</a:t>
            </a:r>
            <a:r>
              <a:rPr lang="he-IL" sz="1200" b="0" i="0" u="none" strike="noStrike" cap="none" baseline="0" dirty="0" smtClean="0">
                <a:solidFill>
                  <a:schemeClr val="dk1"/>
                </a:solidFill>
                <a:effectLst/>
                <a:latin typeface="Calibri"/>
                <a:ea typeface="Calibri"/>
                <a:cs typeface="Calibri"/>
                <a:sym typeface="Calibri"/>
              </a:rPr>
              <a:t> בהריון ויש תאומים בבטנה. </a:t>
            </a:r>
            <a:r>
              <a:rPr lang="he-IL" sz="1200" b="0" i="0" u="none" strike="noStrike" cap="none" dirty="0" smtClean="0">
                <a:solidFill>
                  <a:schemeClr val="dk1"/>
                </a:solidFill>
                <a:effectLst/>
                <a:latin typeface="Calibri"/>
                <a:ea typeface="Calibri"/>
                <a:cs typeface="Calibri"/>
                <a:sym typeface="Calibri"/>
              </a:rPr>
              <a:t>הנבואה על תאומים שיהיו לעמים מתחרים. סיפור על לידת יעקב ועשיו, אחים אבל שונים.</a:t>
            </a:r>
          </a:p>
          <a:p>
            <a:pPr algn="r" fontAlgn="base"/>
            <a:r>
              <a:rPr lang="he-IL" sz="1200" b="0" i="0" u="none" strike="noStrike" cap="none" dirty="0" smtClean="0">
                <a:solidFill>
                  <a:schemeClr val="dk1"/>
                </a:solidFill>
                <a:effectLst/>
                <a:latin typeface="Calibri"/>
                <a:ea typeface="Calibri"/>
                <a:cs typeface="Calibri"/>
                <a:sym typeface="Calibri"/>
              </a:rPr>
              <a:t>כבר מרגע הלידה מתחילה התחרות על הבכורה. עשיו יוצא ראשון והוא הבכור הרשמי, אבל יעקב אוחז בעקבו, עדות לניסיונו, עוד ברחם, לשנות את הסדר. הילדים גדלים. עשו ילד של אבא ויעקב ילד של אימא. מה אפיין את יעקב ועשיו? קריאת הפסוק והסברו- עשו עוסק בציד מעיד</a:t>
            </a:r>
            <a:r>
              <a:rPr lang="he-IL" sz="1200" b="0" i="0" u="none" strike="noStrike" cap="none" baseline="0" dirty="0" smtClean="0">
                <a:solidFill>
                  <a:schemeClr val="dk1"/>
                </a:solidFill>
                <a:effectLst/>
                <a:latin typeface="Calibri"/>
                <a:ea typeface="Calibri"/>
                <a:cs typeface="Calibri"/>
                <a:sym typeface="Calibri"/>
              </a:rPr>
              <a:t> על אלימות ואילו</a:t>
            </a:r>
            <a:r>
              <a:rPr lang="he-IL" sz="1200" b="0" i="0" u="none" strike="noStrike" cap="none" dirty="0" smtClean="0">
                <a:solidFill>
                  <a:schemeClr val="dk1"/>
                </a:solidFill>
                <a:effectLst/>
                <a:latin typeface="Calibri"/>
                <a:ea typeface="Calibri"/>
                <a:cs typeface="Calibri"/>
                <a:sym typeface="Calibri"/>
              </a:rPr>
              <a:t> יעקב בביתו  בתחום מגורי ביתו לומד תורה.</a:t>
            </a:r>
          </a:p>
          <a:p>
            <a:pPr marL="0" lvl="0" indent="0" algn="r" rtl="1">
              <a:lnSpc>
                <a:spcPct val="115000"/>
              </a:lnSpc>
              <a:spcBef>
                <a:spcPts val="1200"/>
              </a:spcBef>
              <a:spcAft>
                <a:spcPts val="0"/>
              </a:spcAft>
              <a:buClr>
                <a:schemeClr val="dk1"/>
              </a:buClr>
              <a:buSzPts val="1200"/>
              <a:buFont typeface="Calibri"/>
              <a:buNone/>
            </a:pPr>
            <a:endParaRPr dirty="0" smtClean="0"/>
          </a:p>
          <a:p>
            <a:pPr marL="0" lvl="0" indent="0" algn="l" rtl="0">
              <a:lnSpc>
                <a:spcPct val="115000"/>
              </a:lnSpc>
              <a:spcBef>
                <a:spcPts val="1200"/>
              </a:spcBef>
              <a:spcAft>
                <a:spcPts val="0"/>
              </a:spcAft>
              <a:buClr>
                <a:schemeClr val="dk1"/>
              </a:buClr>
              <a:buSzPts val="1200"/>
              <a:buFont typeface="Calibri"/>
              <a:buNone/>
            </a:pP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6</a:t>
            </a:fld>
            <a:endParaRPr/>
          </a:p>
        </p:txBody>
      </p:sp>
    </p:spTree>
    <p:extLst>
      <p:ext uri="{BB962C8B-B14F-4D97-AF65-F5344CB8AC3E}">
        <p14:creationId xmlns:p14="http://schemas.microsoft.com/office/powerpoint/2010/main" val="1186198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fontAlgn="base"/>
            <a:r>
              <a:rPr lang="he-IL" dirty="0" smtClean="0"/>
              <a:t>לאחר שמיעת הפרק הסבר</a:t>
            </a:r>
            <a:r>
              <a:rPr lang="he-IL" baseline="0" dirty="0" smtClean="0"/>
              <a:t> בע"פ - </a:t>
            </a:r>
            <a:r>
              <a:rPr lang="he-IL" sz="1200" b="0" i="0" u="none" strike="noStrike" cap="none" dirty="0" smtClean="0">
                <a:solidFill>
                  <a:schemeClr val="dk1"/>
                </a:solidFill>
                <a:effectLst/>
                <a:latin typeface="Calibri"/>
                <a:ea typeface="Calibri"/>
                <a:cs typeface="Calibri"/>
                <a:sym typeface="Calibri"/>
              </a:rPr>
              <a:t>מסופר לנו סיפור על רבקה העקרה שאינה יכולה ללדת יצחק מתפלל ותפילותיו</a:t>
            </a:r>
            <a:r>
              <a:rPr lang="he-IL" sz="1200" b="0" i="0" u="none" strike="noStrike" cap="none" baseline="0" dirty="0" smtClean="0">
                <a:solidFill>
                  <a:schemeClr val="dk1"/>
                </a:solidFill>
                <a:effectLst/>
                <a:latin typeface="Calibri"/>
                <a:ea typeface="Calibri"/>
                <a:cs typeface="Calibri"/>
                <a:sym typeface="Calibri"/>
              </a:rPr>
              <a:t> מתקבלות</a:t>
            </a:r>
            <a:r>
              <a:rPr lang="he-IL" sz="1200" b="0" i="0" u="none" strike="noStrike" cap="none" dirty="0" smtClean="0">
                <a:solidFill>
                  <a:schemeClr val="dk1"/>
                </a:solidFill>
                <a:effectLst/>
                <a:latin typeface="Calibri"/>
                <a:ea typeface="Calibri"/>
                <a:cs typeface="Calibri"/>
                <a:sym typeface="Calibri"/>
              </a:rPr>
              <a:t>, רבקה</a:t>
            </a:r>
            <a:r>
              <a:rPr lang="he-IL" sz="1200" b="0" i="0" u="none" strike="noStrike" cap="none" baseline="0" dirty="0" smtClean="0">
                <a:solidFill>
                  <a:schemeClr val="dk1"/>
                </a:solidFill>
                <a:effectLst/>
                <a:latin typeface="Calibri"/>
                <a:ea typeface="Calibri"/>
                <a:cs typeface="Calibri"/>
                <a:sym typeface="Calibri"/>
              </a:rPr>
              <a:t> בהריון ויש תאומים בבטנה. </a:t>
            </a:r>
            <a:r>
              <a:rPr lang="he-IL" sz="1200" b="0" i="0" u="none" strike="noStrike" cap="none" dirty="0" smtClean="0">
                <a:solidFill>
                  <a:schemeClr val="dk1"/>
                </a:solidFill>
                <a:effectLst/>
                <a:latin typeface="Calibri"/>
                <a:ea typeface="Calibri"/>
                <a:cs typeface="Calibri"/>
                <a:sym typeface="Calibri"/>
              </a:rPr>
              <a:t>הנבואה על תאומים שיהיו לעמים מתחרים. סיפור על לידת יעקב ועשיו, אחים אבל שונים.</a:t>
            </a:r>
          </a:p>
          <a:p>
            <a:pPr algn="r" fontAlgn="base"/>
            <a:r>
              <a:rPr lang="he-IL" sz="1200" b="0" i="0" u="none" strike="noStrike" cap="none" dirty="0" smtClean="0">
                <a:solidFill>
                  <a:schemeClr val="dk1"/>
                </a:solidFill>
                <a:effectLst/>
                <a:latin typeface="Calibri"/>
                <a:ea typeface="Calibri"/>
                <a:cs typeface="Calibri"/>
                <a:sym typeface="Calibri"/>
              </a:rPr>
              <a:t>כבר מרגע הלידה מתחילה התחרות על הבכורה. עשיו יוצא ראשון והוא הבכור הרשמי, אבל יעקב אוחז בעקבו, עדות לניסיונו, עוד ברחם, לשנות את הסדר. הילדים גדלים. עשו ילד של אבא ויעקב ילד של אימא. מה אפיין את יעקב ועשיו? קריאת הפסוק והסברו- עשו עוסק בציד מעיד</a:t>
            </a:r>
            <a:r>
              <a:rPr lang="he-IL" sz="1200" b="0" i="0" u="none" strike="noStrike" cap="none" baseline="0" dirty="0" smtClean="0">
                <a:solidFill>
                  <a:schemeClr val="dk1"/>
                </a:solidFill>
                <a:effectLst/>
                <a:latin typeface="Calibri"/>
                <a:ea typeface="Calibri"/>
                <a:cs typeface="Calibri"/>
                <a:sym typeface="Calibri"/>
              </a:rPr>
              <a:t> על אלימות ואילו</a:t>
            </a:r>
            <a:r>
              <a:rPr lang="he-IL" sz="1200" b="0" i="0" u="none" strike="noStrike" cap="none" dirty="0" smtClean="0">
                <a:solidFill>
                  <a:schemeClr val="dk1"/>
                </a:solidFill>
                <a:effectLst/>
                <a:latin typeface="Calibri"/>
                <a:ea typeface="Calibri"/>
                <a:cs typeface="Calibri"/>
                <a:sym typeface="Calibri"/>
              </a:rPr>
              <a:t> יעקב בביתו  בתחום מגורי ביתו לומד תורה.</a:t>
            </a:r>
          </a:p>
          <a:p>
            <a:pPr marL="0" lvl="0" indent="0" algn="r" rtl="1">
              <a:lnSpc>
                <a:spcPct val="115000"/>
              </a:lnSpc>
              <a:spcBef>
                <a:spcPts val="1200"/>
              </a:spcBef>
              <a:spcAft>
                <a:spcPts val="0"/>
              </a:spcAft>
              <a:buClr>
                <a:schemeClr val="dk1"/>
              </a:buClr>
              <a:buSzPts val="1200"/>
              <a:buFont typeface="Calibri"/>
              <a:buNone/>
            </a:pPr>
            <a:endParaRPr dirty="0" smtClean="0"/>
          </a:p>
          <a:p>
            <a:pPr marL="0" lvl="0" indent="0" algn="l" rtl="0">
              <a:lnSpc>
                <a:spcPct val="115000"/>
              </a:lnSpc>
              <a:spcBef>
                <a:spcPts val="1200"/>
              </a:spcBef>
              <a:spcAft>
                <a:spcPts val="0"/>
              </a:spcAft>
              <a:buClr>
                <a:schemeClr val="dk1"/>
              </a:buClr>
              <a:buSzPts val="1200"/>
              <a:buFont typeface="Calibri"/>
              <a:buNone/>
            </a:pP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7</a:t>
            </a:fld>
            <a:endParaRPr/>
          </a:p>
        </p:txBody>
      </p:sp>
    </p:spTree>
    <p:extLst>
      <p:ext uri="{BB962C8B-B14F-4D97-AF65-F5344CB8AC3E}">
        <p14:creationId xmlns:p14="http://schemas.microsoft.com/office/powerpoint/2010/main" val="1698655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15000"/>
              </a:lnSpc>
              <a:spcBef>
                <a:spcPts val="0"/>
              </a:spcBef>
              <a:spcAft>
                <a:spcPts val="0"/>
              </a:spcAft>
              <a:buClr>
                <a:schemeClr val="dk1"/>
              </a:buClr>
              <a:buSzPts val="1100"/>
              <a:buFont typeface="Arial"/>
              <a:buNone/>
            </a:pPr>
            <a:endParaRPr b="1" dirty="0"/>
          </a:p>
          <a:p>
            <a:pPr marL="285750" lvl="0" indent="-285750" algn="r" rtl="1">
              <a:spcBef>
                <a:spcPts val="0"/>
              </a:spcBef>
              <a:spcAft>
                <a:spcPts val="0"/>
              </a:spcAft>
              <a:buClr>
                <a:schemeClr val="dk1"/>
              </a:buClr>
              <a:buSzPts val="1200"/>
              <a:buFont typeface="Arial"/>
              <a:buChar char="•"/>
            </a:pPr>
            <a:r>
              <a:rPr lang="he-IL" b="1" dirty="0"/>
              <a:t>רגע של מחשבה</a:t>
            </a:r>
            <a:r>
              <a:rPr lang="x-none" b="1" dirty="0"/>
              <a:t>: </a:t>
            </a:r>
            <a:r>
              <a:rPr lang="he-IL" dirty="0" smtClean="0"/>
              <a:t>אנחנו רואים שעשו מהיר לא תמיד חושב ואילו יעקב איטי, מחושב שוקל את מעשיו. האם אנו לפעמים משלמים על מעשינו בגלל הפזיזות שלנו? הביאו דוגמאות. לדוגמא- מיהרתי להגיש את הבחינה, לא בדקתי לפני ההגשה ואכן</a:t>
            </a:r>
            <a:r>
              <a:rPr lang="he-IL" baseline="0" dirty="0" smtClean="0"/>
              <a:t> היו לי שגיאות מרובות. כשכעסתי על חברי מיהרתי להגיב ולהעליב לאחר מכן  הצטערתי על מה שאמרתי. </a:t>
            </a:r>
            <a:endParaRPr b="1" dirty="0"/>
          </a:p>
          <a:p>
            <a:pPr marL="0" lvl="0" indent="0" algn="r" rtl="1">
              <a:lnSpc>
                <a:spcPct val="115000"/>
              </a:lnSpc>
              <a:spcBef>
                <a:spcPts val="1200"/>
              </a:spcBef>
              <a:spcAft>
                <a:spcPts val="0"/>
              </a:spcAft>
              <a:buClr>
                <a:schemeClr val="dk1"/>
              </a:buClr>
              <a:buSzPts val="1200"/>
              <a:buFont typeface="Calibri"/>
              <a:buNone/>
            </a:pPr>
            <a:endParaRPr dirty="0"/>
          </a:p>
          <a:p>
            <a:pPr marL="0" lvl="0" indent="0" algn="l" rtl="0">
              <a:lnSpc>
                <a:spcPct val="115000"/>
              </a:lnSpc>
              <a:spcBef>
                <a:spcPts val="1200"/>
              </a:spcBef>
              <a:spcAft>
                <a:spcPts val="0"/>
              </a:spcAft>
              <a:buClr>
                <a:schemeClr val="dk1"/>
              </a:buClr>
              <a:buSzPts val="1200"/>
              <a:buFont typeface="Calibri"/>
              <a:buNone/>
            </a:pPr>
            <a:endParaRPr dirty="0"/>
          </a:p>
          <a:p>
            <a:pPr marL="0" lvl="0" indent="0" algn="l" rtl="0">
              <a:spcBef>
                <a:spcPts val="0"/>
              </a:spcBef>
              <a:spcAft>
                <a:spcPts val="0"/>
              </a:spcAft>
              <a:buNone/>
            </a:pPr>
            <a:endParaRPr dirty="0"/>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8</a:t>
            </a:fld>
            <a:endParaRPr/>
          </a:p>
        </p:txBody>
      </p:sp>
    </p:spTree>
    <p:extLst>
      <p:ext uri="{BB962C8B-B14F-4D97-AF65-F5344CB8AC3E}">
        <p14:creationId xmlns:p14="http://schemas.microsoft.com/office/powerpoint/2010/main" val="833746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chemeClr val="dk1"/>
              </a:buClr>
              <a:buSzPts val="1100"/>
              <a:buFont typeface="Arial"/>
              <a:buNone/>
            </a:pPr>
            <a:endParaRPr b="0" dirty="0"/>
          </a:p>
          <a:p>
            <a:pPr marL="158750" lvl="0" indent="0" algn="r" rtl="1">
              <a:spcBef>
                <a:spcPts val="0"/>
              </a:spcBef>
              <a:spcAft>
                <a:spcPts val="0"/>
              </a:spcAft>
              <a:buClr>
                <a:schemeClr val="dk1"/>
              </a:buClr>
              <a:buSzPts val="1200"/>
              <a:buFont typeface="Calibri"/>
              <a:buNone/>
            </a:pPr>
            <a:endParaRPr b="0" dirty="0"/>
          </a:p>
          <a:p>
            <a:pPr marL="285750" lvl="0" indent="-285750" algn="r" rtl="1">
              <a:spcBef>
                <a:spcPts val="0"/>
              </a:spcBef>
              <a:spcAft>
                <a:spcPts val="0"/>
              </a:spcAft>
              <a:buClr>
                <a:schemeClr val="dk1"/>
              </a:buClr>
              <a:buSzPts val="1200"/>
              <a:buFont typeface="Arial"/>
              <a:buChar char="•"/>
            </a:pPr>
            <a:r>
              <a:rPr lang="he-IL" b="1" dirty="0"/>
              <a:t>איסוף והשלמת פערים לאחר "רגע</a:t>
            </a:r>
            <a:r>
              <a:rPr lang="he-IL" b="1" baseline="0" dirty="0"/>
              <a:t> של מחשבה"</a:t>
            </a:r>
            <a:r>
              <a:rPr lang="x-none" b="1" dirty="0"/>
              <a:t>: </a:t>
            </a:r>
            <a:r>
              <a:rPr lang="x-none" dirty="0"/>
              <a:t>לאחר שהתלמידים </a:t>
            </a:r>
            <a:r>
              <a:rPr lang="he-IL" dirty="0"/>
              <a:t>חשבו על שאלה/דילמה</a:t>
            </a:r>
            <a:r>
              <a:rPr lang="x-none" dirty="0"/>
              <a:t>, יש </a:t>
            </a:r>
            <a:r>
              <a:rPr lang="he-IL" dirty="0"/>
              <a:t>"לאסוף" רעיונות,</a:t>
            </a:r>
            <a:r>
              <a:rPr lang="he-IL" baseline="0" dirty="0"/>
              <a:t> תחושות שכנראה עלו במוחם וגם להשלים פערים של הדיון שלא ניתן היה לקיים בפועל</a:t>
            </a:r>
            <a:r>
              <a:rPr lang="x-none" dirty="0"/>
              <a:t>. ניתן </a:t>
            </a:r>
            <a:r>
              <a:rPr lang="he-IL" dirty="0"/>
              <a:t>לדבר על תחושות</a:t>
            </a:r>
            <a:r>
              <a:rPr lang="he-IL" baseline="0" dirty="0"/>
              <a:t> או מחשבות נפוצות הקשורים בנושא השיעור. </a:t>
            </a:r>
            <a:endParaRPr b="1" dirty="0"/>
          </a:p>
          <a:p>
            <a:pPr marL="0" lvl="0" indent="0" algn="l" rtl="0">
              <a:spcBef>
                <a:spcPts val="0"/>
              </a:spcBef>
              <a:spcAft>
                <a:spcPts val="0"/>
              </a:spcAft>
              <a:buNone/>
            </a:pPr>
            <a:endParaRPr dirty="0"/>
          </a:p>
        </p:txBody>
      </p:sp>
      <p:sp>
        <p:nvSpPr>
          <p:cNvPr id="308" name="Google Shape;30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9</a:t>
            </a:fld>
            <a:endParaRPr/>
          </a:p>
        </p:txBody>
      </p:sp>
    </p:spTree>
    <p:extLst>
      <p:ext uri="{BB962C8B-B14F-4D97-AF65-F5344CB8AC3E}">
        <p14:creationId xmlns:p14="http://schemas.microsoft.com/office/powerpoint/2010/main" val="11722675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כותרת ראשית">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E8959C-707A-374D-A37D-F0431F277F95}"/>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0" name="Picture 9">
            <a:extLst>
              <a:ext uri="{FF2B5EF4-FFF2-40B4-BE49-F238E27FC236}">
                <a16:creationId xmlns:a16="http://schemas.microsoft.com/office/drawing/2014/main" id="{18B22E21-BB18-2544-AECC-B480F0F96A4E}"/>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2" name="Picture 21">
            <a:extLst>
              <a:ext uri="{FF2B5EF4-FFF2-40B4-BE49-F238E27FC236}">
                <a16:creationId xmlns:a16="http://schemas.microsoft.com/office/drawing/2014/main" id="{3E25FC14-1447-894C-9B3F-3393E4457875}"/>
              </a:ext>
            </a:extLst>
          </p:cNvPr>
          <p:cNvPicPr>
            <a:picLocks noChangeAspect="1"/>
          </p:cNvPicPr>
          <p:nvPr userDrawn="1"/>
        </p:nvPicPr>
        <p:blipFill>
          <a:blip r:embed="rId3"/>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userDrawn="1"/>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
        <p:nvSpPr>
          <p:cNvPr id="24" name="Rectangle 23">
            <a:extLst>
              <a:ext uri="{FF2B5EF4-FFF2-40B4-BE49-F238E27FC236}">
                <a16:creationId xmlns:a16="http://schemas.microsoft.com/office/drawing/2014/main" id="{6C9C108D-DF17-D94D-B478-B1D39585A5A5}"/>
              </a:ext>
            </a:extLst>
          </p:cNvPr>
          <p:cNvSpPr/>
          <p:nvPr userDrawn="1"/>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userDrawn="1"/>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userDrawn="1"/>
        </p:nvCxnSpPr>
        <p:spPr>
          <a:xfrm>
            <a:off x="2090531" y="4989650"/>
            <a:ext cx="506564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9" name="Text Placeholder 8">
            <a:extLst>
              <a:ext uri="{FF2B5EF4-FFF2-40B4-BE49-F238E27FC236}">
                <a16:creationId xmlns:a16="http://schemas.microsoft.com/office/drawing/2014/main" id="{81A4514E-A493-F241-AC14-15585885E094}"/>
              </a:ext>
            </a:extLst>
          </p:cNvPr>
          <p:cNvSpPr>
            <a:spLocks noGrp="1"/>
          </p:cNvSpPr>
          <p:nvPr>
            <p:ph type="body" sz="quarter" idx="12" hasCustomPrompt="1"/>
          </p:nvPr>
        </p:nvSpPr>
        <p:spPr>
          <a:xfrm>
            <a:off x="2565199" y="3025258"/>
            <a:ext cx="7816850" cy="1067468"/>
          </a:xfrm>
        </p:spPr>
        <p:txBody>
          <a:bodyPr>
            <a:normAutofit/>
          </a:bodyPr>
          <a:lstStyle>
            <a:lvl1pPr marL="0" indent="0">
              <a:buNone/>
              <a:defRPr sz="6000">
                <a:solidFill>
                  <a:schemeClr val="bg1"/>
                </a:solidFill>
                <a:latin typeface="Calibri" panose="020F0502020204030204" pitchFamily="34" charset="0"/>
                <a:cs typeface="+mn-cs"/>
              </a:defRPr>
            </a:lvl1pPr>
          </a:lstStyle>
          <a:p>
            <a:pPr lvl="0"/>
            <a:r>
              <a:rPr lang="he-IL" dirty="0"/>
              <a:t>שיעור חשבון לכיתה א</a:t>
            </a:r>
            <a:endParaRPr lang="x-none" dirty="0"/>
          </a:p>
        </p:txBody>
      </p:sp>
      <p:grpSp>
        <p:nvGrpSpPr>
          <p:cNvPr id="30" name="Group 29">
            <a:extLst>
              <a:ext uri="{FF2B5EF4-FFF2-40B4-BE49-F238E27FC236}">
                <a16:creationId xmlns:a16="http://schemas.microsoft.com/office/drawing/2014/main" id="{3722B399-0C27-314C-A9E5-A4C6E23B0F40}"/>
              </a:ext>
            </a:extLst>
          </p:cNvPr>
          <p:cNvGrpSpPr/>
          <p:nvPr userDrawn="1"/>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5"/>
          <a:stretch>
            <a:fillRect/>
          </a:stretch>
        </p:blipFill>
        <p:spPr>
          <a:xfrm>
            <a:off x="3332187" y="886221"/>
            <a:ext cx="9150178" cy="2791691"/>
          </a:xfrm>
          <a:prstGeom prst="rect">
            <a:avLst/>
          </a:prstGeom>
        </p:spPr>
      </p:pic>
      <p:sp>
        <p:nvSpPr>
          <p:cNvPr id="34" name="Text Placeholder 3">
            <a:extLst>
              <a:ext uri="{FF2B5EF4-FFF2-40B4-BE49-F238E27FC236}">
                <a16:creationId xmlns:a16="http://schemas.microsoft.com/office/drawing/2014/main" id="{881B4E06-64FF-B845-9777-320E6F126B10}"/>
              </a:ext>
            </a:extLst>
          </p:cNvPr>
          <p:cNvSpPr>
            <a:spLocks noGrp="1"/>
          </p:cNvSpPr>
          <p:nvPr>
            <p:ph type="body" sz="quarter" idx="13" hasCustomPrompt="1"/>
          </p:nvPr>
        </p:nvSpPr>
        <p:spPr>
          <a:xfrm>
            <a:off x="2030833" y="4419771"/>
            <a:ext cx="6411268" cy="649357"/>
          </a:xfrm>
        </p:spPr>
        <p:txBody>
          <a:bodyPr>
            <a:normAutofit/>
          </a:bodyPr>
          <a:lstStyle>
            <a:lvl1pPr marL="0" indent="0" algn="l" rtl="1">
              <a:buNone/>
              <a:defRPr lang="x-none" sz="3200" b="0" i="0" kern="1200" dirty="0">
                <a:solidFill>
                  <a:schemeClr val="bg1"/>
                </a:solidFill>
                <a:latin typeface="Calibri" panose="020F0502020204030204" pitchFamily="34" charset="0"/>
                <a:ea typeface="+mn-ea"/>
                <a:cs typeface="+mn-cs"/>
              </a:defRPr>
            </a:lvl1pPr>
          </a:lstStyle>
          <a:p>
            <a:pPr marL="0" lvl="0" indent="0" algn="l" defTabSz="914400" rtl="1" eaLnBrk="1" latinLnBrk="0" hangingPunct="1">
              <a:lnSpc>
                <a:spcPct val="90000"/>
              </a:lnSpc>
              <a:spcBef>
                <a:spcPts val="1000"/>
              </a:spcBef>
              <a:buFont typeface="Arial" panose="020B0604020202020204" pitchFamily="34" charset="0"/>
              <a:buNone/>
            </a:pPr>
            <a:r>
              <a:rPr lang="he-IL" dirty="0"/>
              <a:t>נושא השיעור: הרחבת שברים</a:t>
            </a:r>
            <a:endParaRPr lang="x-none" dirty="0"/>
          </a:p>
        </p:txBody>
      </p:sp>
      <p:sp>
        <p:nvSpPr>
          <p:cNvPr id="35" name="Text Placeholder 4">
            <a:extLst>
              <a:ext uri="{FF2B5EF4-FFF2-40B4-BE49-F238E27FC236}">
                <a16:creationId xmlns:a16="http://schemas.microsoft.com/office/drawing/2014/main" id="{BA5F5BE6-034E-F841-A2F4-1C5B1EEE6E15}"/>
              </a:ext>
            </a:extLst>
          </p:cNvPr>
          <p:cNvSpPr>
            <a:spLocks noGrp="1"/>
          </p:cNvSpPr>
          <p:nvPr>
            <p:ph type="body" sz="quarter" idx="14" hasCustomPrompt="1"/>
          </p:nvPr>
        </p:nvSpPr>
        <p:spPr>
          <a:xfrm>
            <a:off x="2030833" y="5191285"/>
            <a:ext cx="5099050" cy="560533"/>
          </a:xfrm>
        </p:spPr>
        <p:txBody>
          <a:bodyPr/>
          <a:lstStyle>
            <a:lvl1pPr marL="0" indent="0" algn="l">
              <a:buNone/>
              <a:defRPr>
                <a:solidFill>
                  <a:schemeClr val="bg1"/>
                </a:solidFill>
                <a:latin typeface="Calibri" panose="020F0502020204030204" pitchFamily="34" charset="0"/>
                <a:cs typeface="+mn-cs"/>
              </a:defRPr>
            </a:lvl1pPr>
            <a:lvl2pPr marL="457200" indent="0">
              <a:buNone/>
              <a:defRPr/>
            </a:lvl2pPr>
            <a:lvl3pPr marL="914400" indent="0">
              <a:buNone/>
              <a:defRPr/>
            </a:lvl3pPr>
            <a:lvl4pPr marL="1371600" indent="0">
              <a:buNone/>
              <a:defRPr/>
            </a:lvl4pPr>
            <a:lvl5pPr marL="1828800" indent="0">
              <a:buNone/>
              <a:defRPr/>
            </a:lvl5pPr>
          </a:lstStyle>
          <a:p>
            <a:pPr marL="0" lvl="0" indent="0" algn="l" defTabSz="914400" rtl="0" eaLnBrk="1" latinLnBrk="0" hangingPunct="1">
              <a:lnSpc>
                <a:spcPct val="90000"/>
              </a:lnSpc>
              <a:spcBef>
                <a:spcPts val="1000"/>
              </a:spcBef>
              <a:buFont typeface="Arial" panose="020B0604020202020204" pitchFamily="34" charset="0"/>
              <a:buNone/>
            </a:pPr>
            <a:r>
              <a:rPr lang="he-IL" dirty="0"/>
              <a:t>עם המורה: דנית כהן</a:t>
            </a:r>
            <a:endParaRPr lang="en-US" dirty="0"/>
          </a:p>
        </p:txBody>
      </p:sp>
    </p:spTree>
    <p:extLst>
      <p:ext uri="{BB962C8B-B14F-4D97-AF65-F5344CB8AC3E}">
        <p14:creationId xmlns:p14="http://schemas.microsoft.com/office/powerpoint/2010/main" val="4254741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השיעור הבא יתחיל">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3796BD-313B-0044-809D-6D612DE59301}"/>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B5656235-C025-B341-B125-6E522FFD6056}"/>
              </a:ext>
            </a:extLst>
          </p:cNvPr>
          <p:cNvGrpSpPr/>
          <p:nvPr userDrawn="1"/>
        </p:nvGrpSpPr>
        <p:grpSpPr>
          <a:xfrm>
            <a:off x="9287641" y="5672000"/>
            <a:ext cx="3913243" cy="506326"/>
            <a:chOff x="358720" y="285496"/>
            <a:chExt cx="3913243" cy="506326"/>
          </a:xfrm>
        </p:grpSpPr>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22617BD7-5381-4D41-92AE-B0043113B420}"/>
              </a:ext>
            </a:extLst>
          </p:cNvPr>
          <p:cNvGrpSpPr/>
          <p:nvPr userDrawn="1"/>
        </p:nvGrpSpPr>
        <p:grpSpPr>
          <a:xfrm rot="10800000">
            <a:off x="11482153" y="140248"/>
            <a:ext cx="602703" cy="577326"/>
            <a:chOff x="781297" y="5586292"/>
            <a:chExt cx="602703" cy="577326"/>
          </a:xfrm>
        </p:grpSpPr>
        <p:sp>
          <p:nvSpPr>
            <p:cNvPr id="11" name="Rectangle 10">
              <a:extLst>
                <a:ext uri="{FF2B5EF4-FFF2-40B4-BE49-F238E27FC236}">
                  <a16:creationId xmlns:a16="http://schemas.microsoft.com/office/drawing/2014/main" id="{587FD482-59E1-C04B-9AF0-F8141BE66FDD}"/>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3" name="Rectangle 12">
              <a:extLst>
                <a:ext uri="{FF2B5EF4-FFF2-40B4-BE49-F238E27FC236}">
                  <a16:creationId xmlns:a16="http://schemas.microsoft.com/office/drawing/2014/main" id="{1E9A766D-D5BD-3E4B-AE40-5EF4614445A8}"/>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cxnSp>
        <p:nvCxnSpPr>
          <p:cNvPr id="17" name="Straight Connector 16">
            <a:extLst>
              <a:ext uri="{FF2B5EF4-FFF2-40B4-BE49-F238E27FC236}">
                <a16:creationId xmlns:a16="http://schemas.microsoft.com/office/drawing/2014/main" id="{4D5014CE-6431-0D4C-BAFF-39612F414400}"/>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E6EAAB5F-1735-EF4E-B629-AFD8B71801DF}"/>
              </a:ext>
            </a:extLst>
          </p:cNvPr>
          <p:cNvPicPr>
            <a:picLocks noChangeAspect="1"/>
          </p:cNvPicPr>
          <p:nvPr userDrawn="1"/>
        </p:nvPicPr>
        <p:blipFill>
          <a:blip r:embed="rId3"/>
          <a:stretch>
            <a:fillRect/>
          </a:stretch>
        </p:blipFill>
        <p:spPr>
          <a:xfrm>
            <a:off x="4283765" y="1616765"/>
            <a:ext cx="3624470" cy="3624470"/>
          </a:xfrm>
          <a:prstGeom prst="rect">
            <a:avLst/>
          </a:prstGeom>
        </p:spPr>
      </p:pic>
    </p:spTree>
    <p:extLst>
      <p:ext uri="{BB962C8B-B14F-4D97-AF65-F5344CB8AC3E}">
        <p14:creationId xmlns:p14="http://schemas.microsoft.com/office/powerpoint/2010/main" val="2375272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כותרת ראשית">
  <p:cSld name="1_כותרת ראשית">
    <p:spTree>
      <p:nvGrpSpPr>
        <p:cNvPr id="1" name="Shape 44"/>
        <p:cNvGrpSpPr/>
        <p:nvPr/>
      </p:nvGrpSpPr>
      <p:grpSpPr>
        <a:xfrm>
          <a:off x="0" y="0"/>
          <a:ext cx="0" cy="0"/>
          <a:chOff x="0" y="0"/>
          <a:chExt cx="0" cy="0"/>
        </a:xfrm>
      </p:grpSpPr>
      <p:pic>
        <p:nvPicPr>
          <p:cNvPr id="45" name="Google Shape;45;p5"/>
          <p:cNvPicPr preferRelativeResize="0"/>
          <p:nvPr/>
        </p:nvPicPr>
        <p:blipFill rotWithShape="1">
          <a:blip r:embed="rId2">
            <a:alphaModFix amt="54000"/>
          </a:blip>
          <a:srcRect/>
          <a:stretch/>
        </p:blipFill>
        <p:spPr>
          <a:xfrm>
            <a:off x="-7354565" y="2026508"/>
            <a:ext cx="5045676" cy="5028913"/>
          </a:xfrm>
          <a:prstGeom prst="rect">
            <a:avLst/>
          </a:prstGeom>
          <a:noFill/>
          <a:ln>
            <a:noFill/>
          </a:ln>
        </p:spPr>
      </p:pic>
      <p:pic>
        <p:nvPicPr>
          <p:cNvPr id="46" name="Google Shape;46;p5"/>
          <p:cNvPicPr preferRelativeResize="0"/>
          <p:nvPr/>
        </p:nvPicPr>
        <p:blipFill rotWithShape="1">
          <a:blip r:embed="rId2">
            <a:alphaModFix amt="54000"/>
          </a:blip>
          <a:srcRect/>
          <a:stretch/>
        </p:blipFill>
        <p:spPr>
          <a:xfrm>
            <a:off x="12947249" y="-3969273"/>
            <a:ext cx="5045676" cy="5028913"/>
          </a:xfrm>
          <a:prstGeom prst="rect">
            <a:avLst/>
          </a:prstGeom>
          <a:noFill/>
          <a:ln>
            <a:noFill/>
          </a:ln>
        </p:spPr>
      </p:pic>
      <p:pic>
        <p:nvPicPr>
          <p:cNvPr id="47" name="Google Shape;47;p5"/>
          <p:cNvPicPr preferRelativeResize="0"/>
          <p:nvPr/>
        </p:nvPicPr>
        <p:blipFill rotWithShape="1">
          <a:blip r:embed="rId3">
            <a:alphaModFix/>
          </a:blip>
          <a:srcRect/>
          <a:stretch/>
        </p:blipFill>
        <p:spPr>
          <a:xfrm>
            <a:off x="0" y="0"/>
            <a:ext cx="12192000" cy="6858000"/>
          </a:xfrm>
          <a:prstGeom prst="rect">
            <a:avLst/>
          </a:prstGeom>
          <a:noFill/>
          <a:ln>
            <a:noFill/>
          </a:ln>
        </p:spPr>
      </p:pic>
      <p:cxnSp>
        <p:nvCxnSpPr>
          <p:cNvPr id="48" name="Google Shape;48;p5"/>
          <p:cNvCxnSpPr/>
          <p:nvPr/>
        </p:nvCxnSpPr>
        <p:spPr>
          <a:xfrm>
            <a:off x="7156172" y="1639956"/>
            <a:ext cx="4005469" cy="0"/>
          </a:xfrm>
          <a:prstGeom prst="straightConnector1">
            <a:avLst/>
          </a:prstGeom>
          <a:noFill/>
          <a:ln w="38100" cap="flat" cmpd="sng">
            <a:solidFill>
              <a:srgbClr val="FFC000"/>
            </a:solidFill>
            <a:prstDash val="solid"/>
            <a:miter lim="800000"/>
            <a:headEnd type="none" w="sm" len="sm"/>
            <a:tailEnd type="none" w="sm" len="sm"/>
          </a:ln>
        </p:spPr>
      </p:cxnSp>
      <p:sp>
        <p:nvSpPr>
          <p:cNvPr id="49" name="Google Shape;49;p5"/>
          <p:cNvSpPr/>
          <p:nvPr/>
        </p:nvSpPr>
        <p:spPr>
          <a:xfrm rot="-5400000">
            <a:off x="7721221" y="1537008"/>
            <a:ext cx="205896" cy="205896"/>
          </a:xfrm>
          <a:prstGeom prst="rect">
            <a:avLst/>
          </a:prstGeom>
          <a:solidFill>
            <a:schemeClr val="accent1"/>
          </a:solidFill>
          <a:ln>
            <a:noFill/>
          </a:ln>
        </p:spPr>
        <p:txBody>
          <a:bodyPr spcFirstLastPara="1" wrap="square" lIns="91433" tIns="45700" rIns="91433" bIns="45700" anchor="ctr" anchorCtr="0">
            <a:noAutofit/>
          </a:bodyPr>
          <a:lstStyle/>
          <a:p>
            <a:pPr marL="0" marR="0" lvl="0" indent="0" algn="ctr" defTabSz="1219170" rtl="1"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50" name="Google Shape;50;p5"/>
          <p:cNvCxnSpPr/>
          <p:nvPr/>
        </p:nvCxnSpPr>
        <p:spPr>
          <a:xfrm>
            <a:off x="4093267" y="4984979"/>
            <a:ext cx="4005469" cy="0"/>
          </a:xfrm>
          <a:prstGeom prst="straightConnector1">
            <a:avLst/>
          </a:prstGeom>
          <a:noFill/>
          <a:ln w="38100" cap="flat" cmpd="sng">
            <a:solidFill>
              <a:srgbClr val="FFC000"/>
            </a:solidFill>
            <a:prstDash val="solid"/>
            <a:miter lim="800000"/>
            <a:headEnd type="none" w="sm" len="sm"/>
            <a:tailEnd type="none" w="sm" len="sm"/>
          </a:ln>
        </p:spPr>
      </p:cxnSp>
      <p:cxnSp>
        <p:nvCxnSpPr>
          <p:cNvPr id="51" name="Google Shape;51;p5"/>
          <p:cNvCxnSpPr/>
          <p:nvPr/>
        </p:nvCxnSpPr>
        <p:spPr>
          <a:xfrm>
            <a:off x="4093267" y="2035983"/>
            <a:ext cx="4005469" cy="0"/>
          </a:xfrm>
          <a:prstGeom prst="straightConnector1">
            <a:avLst/>
          </a:prstGeom>
          <a:noFill/>
          <a:ln w="38100" cap="flat" cmpd="sng">
            <a:solidFill>
              <a:srgbClr val="FFC000"/>
            </a:solidFill>
            <a:prstDash val="solid"/>
            <a:miter lim="800000"/>
            <a:headEnd type="none" w="sm" len="sm"/>
            <a:tailEnd type="none" w="sm" len="sm"/>
          </a:ln>
        </p:spPr>
      </p:cxnSp>
      <p:grpSp>
        <p:nvGrpSpPr>
          <p:cNvPr id="52" name="Google Shape;52;p5"/>
          <p:cNvGrpSpPr/>
          <p:nvPr/>
        </p:nvGrpSpPr>
        <p:grpSpPr>
          <a:xfrm>
            <a:off x="-110839" y="110840"/>
            <a:ext cx="1530097" cy="1525929"/>
            <a:chOff x="8374611" y="4283110"/>
            <a:chExt cx="2300578" cy="2294314"/>
          </a:xfrm>
        </p:grpSpPr>
        <p:pic>
          <p:nvPicPr>
            <p:cNvPr id="53" name="Google Shape;53;p5"/>
            <p:cNvPicPr preferRelativeResize="0"/>
            <p:nvPr/>
          </p:nvPicPr>
          <p:blipFill rotWithShape="1">
            <a:blip r:embed="rId4">
              <a:alphaModFix/>
            </a:blip>
            <a:srcRect l="62938"/>
            <a:stretch/>
          </p:blipFill>
          <p:spPr>
            <a:xfrm>
              <a:off x="8873684" y="4283110"/>
              <a:ext cx="1227785" cy="1519621"/>
            </a:xfrm>
            <a:prstGeom prst="rect">
              <a:avLst/>
            </a:prstGeom>
            <a:noFill/>
            <a:ln>
              <a:noFill/>
            </a:ln>
          </p:spPr>
        </p:pic>
        <p:sp>
          <p:nvSpPr>
            <p:cNvPr id="54" name="Google Shape;54;p5"/>
            <p:cNvSpPr/>
            <p:nvPr/>
          </p:nvSpPr>
          <p:spPr>
            <a:xfrm>
              <a:off x="8374611" y="5883287"/>
              <a:ext cx="2300578" cy="694137"/>
            </a:xfrm>
            <a:prstGeom prst="rect">
              <a:avLst/>
            </a:prstGeom>
            <a:noFill/>
            <a:ln>
              <a:noFill/>
            </a:ln>
          </p:spPr>
          <p:txBody>
            <a:bodyPr spcFirstLastPara="1" wrap="square" lIns="68575" tIns="34275" rIns="68575" bIns="34275"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900"/>
                <a:buFont typeface="Arial"/>
                <a:buNone/>
                <a:tabLst/>
                <a:defRPr/>
              </a:pPr>
              <a:r>
                <a:rPr kumimoji="0" lang="x-none" sz="1200" b="0" i="0" u="none" strike="noStrike" kern="0" cap="none" spc="0" normalizeH="0" baseline="0" noProof="0">
                  <a:ln>
                    <a:noFill/>
                  </a:ln>
                  <a:solidFill>
                    <a:srgbClr val="FFFFFF"/>
                  </a:solidFill>
                  <a:effectLst/>
                  <a:uLnTx/>
                  <a:uFillTx/>
                  <a:latin typeface="Arial"/>
                  <a:ea typeface="Arial"/>
                  <a:cs typeface="Arial"/>
                  <a:sym typeface="Arial"/>
                </a:rPr>
                <a:t>מדינת ישראל</a:t>
              </a:r>
              <a:endParaRPr kumimoji="0" sz="1467"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1219170" rtl="0" eaLnBrk="1" fontAlgn="auto" latinLnBrk="0" hangingPunct="1">
                <a:lnSpc>
                  <a:spcPct val="100000"/>
                </a:lnSpc>
                <a:spcBef>
                  <a:spcPts val="0"/>
                </a:spcBef>
                <a:spcAft>
                  <a:spcPts val="0"/>
                </a:spcAft>
                <a:buClr>
                  <a:srgbClr val="000000"/>
                </a:buClr>
                <a:buSzPts val="900"/>
                <a:buFont typeface="Arial"/>
                <a:buNone/>
                <a:tabLst/>
                <a:defRPr/>
              </a:pPr>
              <a:r>
                <a:rPr kumimoji="0" lang="x-none" sz="1200" b="0" i="0" u="none" strike="noStrike" kern="0" cap="none" spc="0" normalizeH="0" baseline="0" noProof="0">
                  <a:ln>
                    <a:noFill/>
                  </a:ln>
                  <a:solidFill>
                    <a:srgbClr val="FFFFFF"/>
                  </a:solidFill>
                  <a:effectLst/>
                  <a:uLnTx/>
                  <a:uFillTx/>
                  <a:latin typeface="Arial"/>
                  <a:ea typeface="Arial"/>
                  <a:cs typeface="Arial"/>
                  <a:sym typeface="Arial"/>
                </a:rPr>
                <a:t>משרד החינוך</a:t>
              </a:r>
              <a:endParaRPr kumimoji="0" sz="1467" b="0" i="0" u="none" strike="noStrike" kern="0" cap="none" spc="0" normalizeH="0" baseline="0" noProof="0">
                <a:ln>
                  <a:noFill/>
                </a:ln>
                <a:solidFill>
                  <a:srgbClr val="000000"/>
                </a:solidFill>
                <a:effectLst/>
                <a:uLnTx/>
                <a:uFillTx/>
                <a:latin typeface="Arial"/>
                <a:ea typeface="Arial"/>
                <a:cs typeface="Arial"/>
                <a:sym typeface="Arial"/>
              </a:endParaRPr>
            </a:p>
          </p:txBody>
        </p:sp>
      </p:grpSp>
      <p:sp>
        <p:nvSpPr>
          <p:cNvPr id="55" name="Google Shape;55;p5"/>
          <p:cNvSpPr txBox="1"/>
          <p:nvPr/>
        </p:nvSpPr>
        <p:spPr>
          <a:xfrm>
            <a:off x="2210657" y="2447259"/>
            <a:ext cx="7770689" cy="1963485"/>
          </a:xfrm>
          <a:prstGeom prst="rect">
            <a:avLst/>
          </a:prstGeom>
          <a:solidFill>
            <a:schemeClr val="accent1"/>
          </a:solidFill>
          <a:ln>
            <a:noFill/>
          </a:ln>
        </p:spPr>
        <p:txBody>
          <a:bodyPr spcFirstLastPara="1" wrap="square" lIns="251967" tIns="251967" rIns="251967" bIns="251967" anchor="ctr" anchorCtr="0">
            <a:noAutofit/>
          </a:bodyPr>
          <a:lstStyle/>
          <a:p>
            <a:pPr marL="0" marR="0" lvl="0" indent="0" algn="ctr" defTabSz="1219170" rtl="1" eaLnBrk="1" fontAlgn="auto" latinLnBrk="0" hangingPunct="1">
              <a:lnSpc>
                <a:spcPct val="90909"/>
              </a:lnSpc>
              <a:spcBef>
                <a:spcPts val="0"/>
              </a:spcBef>
              <a:spcAft>
                <a:spcPts val="0"/>
              </a:spcAft>
              <a:buClr>
                <a:srgbClr val="000000"/>
              </a:buClr>
              <a:buSzPts val="5000"/>
              <a:buFont typeface="Arial"/>
              <a:buNone/>
              <a:tabLst/>
              <a:defRPr/>
            </a:pPr>
            <a:r>
              <a:rPr kumimoji="0" lang="x-none" sz="6667" b="0" i="0" u="none" strike="noStrike" kern="0" cap="none" spc="0" normalizeH="0" baseline="0" noProof="0">
                <a:ln>
                  <a:noFill/>
                </a:ln>
                <a:solidFill>
                  <a:srgbClr val="FFFFFF"/>
                </a:solidFill>
                <a:effectLst/>
                <a:uLnTx/>
                <a:uFillTx/>
                <a:latin typeface="Calibri"/>
                <a:ea typeface="Calibri"/>
                <a:cs typeface="Calibri"/>
                <a:sym typeface="Calibri"/>
              </a:rPr>
              <a:t>תודה שצפיתם בשידור</a:t>
            </a:r>
            <a:endParaRPr kumimoji="0" sz="1467"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1219170" rtl="1" eaLnBrk="1" fontAlgn="auto" latinLnBrk="0" hangingPunct="1">
              <a:lnSpc>
                <a:spcPct val="187500"/>
              </a:lnSpc>
              <a:spcBef>
                <a:spcPts val="0"/>
              </a:spcBef>
              <a:spcAft>
                <a:spcPts val="0"/>
              </a:spcAft>
              <a:buClr>
                <a:srgbClr val="000000"/>
              </a:buClr>
              <a:buSzPts val="2400"/>
              <a:buFont typeface="Arial"/>
              <a:buNone/>
              <a:tabLst/>
              <a:defRPr/>
            </a:pPr>
            <a:r>
              <a:rPr kumimoji="0" lang="x-none" sz="3200" b="0" i="0" u="none" strike="noStrike" kern="0" cap="none" spc="0" normalizeH="0" baseline="0" noProof="0">
                <a:ln>
                  <a:noFill/>
                </a:ln>
                <a:solidFill>
                  <a:srgbClr val="FFFFFF"/>
                </a:solidFill>
                <a:effectLst/>
                <a:uLnTx/>
                <a:uFillTx/>
                <a:latin typeface="Calibri"/>
                <a:ea typeface="Calibri"/>
                <a:cs typeface="Calibri"/>
                <a:sym typeface="Calibri"/>
              </a:rPr>
              <a:t>הופק עבור משרד החינוך ע״י מטח</a:t>
            </a:r>
            <a:endParaRPr kumimoji="0" sz="3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6" name="Google Shape;56;p5"/>
          <p:cNvSpPr/>
          <p:nvPr/>
        </p:nvSpPr>
        <p:spPr>
          <a:xfrm>
            <a:off x="6692901" y="4828834"/>
            <a:ext cx="342900" cy="342900"/>
          </a:xfrm>
          <a:prstGeom prst="rect">
            <a:avLst/>
          </a:prstGeom>
          <a:solidFill>
            <a:schemeClr val="accent2"/>
          </a:solidFill>
          <a:ln>
            <a:noFill/>
          </a:ln>
        </p:spPr>
        <p:txBody>
          <a:bodyPr spcFirstLastPara="1" wrap="square" lIns="91433" tIns="45700" rIns="91433" bIns="457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7" name="Google Shape;57;p5"/>
          <p:cNvSpPr/>
          <p:nvPr/>
        </p:nvSpPr>
        <p:spPr>
          <a:xfrm>
            <a:off x="2431341" y="2371059"/>
            <a:ext cx="152400" cy="152400"/>
          </a:xfrm>
          <a:prstGeom prst="rect">
            <a:avLst/>
          </a:prstGeom>
          <a:solidFill>
            <a:schemeClr val="accent2"/>
          </a:solidFill>
          <a:ln>
            <a:noFill/>
          </a:ln>
        </p:spPr>
        <p:txBody>
          <a:bodyPr spcFirstLastPara="1" wrap="square" lIns="91433" tIns="45700" rIns="91433" bIns="45700" anchor="ctr" anchorCtr="0">
            <a:noAutofit/>
          </a:bodyPr>
          <a:lstStyle/>
          <a:p>
            <a:pPr marL="0" marR="0" lvl="0" indent="0" algn="ctr" defTabSz="1219170" rtl="1"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8" name="Google Shape;58;p5"/>
          <p:cNvSpPr/>
          <p:nvPr/>
        </p:nvSpPr>
        <p:spPr>
          <a:xfrm>
            <a:off x="9905144" y="4005877"/>
            <a:ext cx="152400" cy="152400"/>
          </a:xfrm>
          <a:prstGeom prst="rect">
            <a:avLst/>
          </a:prstGeom>
          <a:solidFill>
            <a:schemeClr val="accent3"/>
          </a:solidFill>
          <a:ln>
            <a:noFill/>
          </a:ln>
        </p:spPr>
        <p:txBody>
          <a:bodyPr spcFirstLastPara="1" wrap="square" lIns="91433" tIns="45700" rIns="91433" bIns="45700" anchor="ctr" anchorCtr="0">
            <a:noAutofit/>
          </a:bodyPr>
          <a:lstStyle/>
          <a:p>
            <a:pPr marL="0" marR="0" lvl="0" indent="0" algn="ctr" defTabSz="1219170" rtl="1" eaLnBrk="1" fontAlgn="auto" latinLnBrk="0" hangingPunct="1">
              <a:lnSpc>
                <a:spcPct val="100000"/>
              </a:lnSpc>
              <a:spcBef>
                <a:spcPts val="0"/>
              </a:spcBef>
              <a:spcAft>
                <a:spcPts val="0"/>
              </a:spcAft>
              <a:buClr>
                <a:srgbClr val="000000"/>
              </a:buClr>
              <a:buSzPts val="1400"/>
              <a:buFont typeface="Arial"/>
              <a:buNone/>
              <a:tabLst/>
              <a:defRPr/>
            </a:pPr>
            <a:endParaRPr kumimoji="0" sz="1867"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9" name="Google Shape;59;p5"/>
          <p:cNvSpPr txBox="1"/>
          <p:nvPr/>
        </p:nvSpPr>
        <p:spPr>
          <a:xfrm>
            <a:off x="3870376" y="6424727"/>
            <a:ext cx="4451248" cy="323165"/>
          </a:xfrm>
          <a:prstGeom prst="rect">
            <a:avLst/>
          </a:prstGeom>
          <a:noFill/>
          <a:ln>
            <a:noFill/>
          </a:ln>
        </p:spPr>
        <p:txBody>
          <a:bodyPr spcFirstLastPara="1" wrap="square" lIns="91433" tIns="45700" rIns="91433" bIns="457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 typeface="Arial"/>
              <a:buNone/>
              <a:tabLst/>
              <a:defRPr/>
            </a:pPr>
            <a:r>
              <a:rPr kumimoji="0" lang="x-none" sz="1467" b="0" i="0" u="none" strike="noStrike" kern="0" cap="none" spc="0" normalizeH="0" baseline="0" noProof="0">
                <a:ln>
                  <a:noFill/>
                </a:ln>
                <a:solidFill>
                  <a:srgbClr val="FFFFFF"/>
                </a:solidFill>
                <a:effectLst/>
                <a:uLnTx/>
                <a:uFillTx/>
                <a:latin typeface="Arial"/>
                <a:ea typeface="Arial"/>
                <a:cs typeface="Arial"/>
                <a:sym typeface="Arial"/>
              </a:rPr>
              <a:t>shutterstock/com איורים: </a:t>
            </a:r>
            <a:endParaRPr kumimoji="0" sz="1467" b="0"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4146340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מה נלמד היום">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AD2F-8484-6F41-A7DB-68F52EBF051B}"/>
              </a:ext>
            </a:extLst>
          </p:cNvPr>
          <p:cNvSpPr>
            <a:spLocks noGrp="1"/>
          </p:cNvSpPr>
          <p:nvPr>
            <p:ph type="title" hasCustomPrompt="1"/>
          </p:nvPr>
        </p:nvSpPr>
        <p:spPr>
          <a:xfrm>
            <a:off x="865046" y="376561"/>
            <a:ext cx="10515600" cy="1325563"/>
          </a:xfrm>
        </p:spPr>
        <p:txBody>
          <a:bodyPr/>
          <a:lstStyle>
            <a:lvl1pPr algn="r" rtl="1">
              <a:defRPr>
                <a:latin typeface="Calibri" panose="020F0502020204030204" pitchFamily="34" charset="0"/>
                <a:cs typeface="+mn-cs"/>
              </a:defRPr>
            </a:lvl1pPr>
          </a:lstStyle>
          <a:p>
            <a:r>
              <a:rPr lang="he-IL" sz="4400" dirty="0"/>
              <a:t>מה נלמד היום</a:t>
            </a:r>
          </a:p>
        </p:txBody>
      </p:sp>
      <p:sp>
        <p:nvSpPr>
          <p:cNvPr id="3" name="Content Placeholder 2">
            <a:extLst>
              <a:ext uri="{FF2B5EF4-FFF2-40B4-BE49-F238E27FC236}">
                <a16:creationId xmlns:a16="http://schemas.microsoft.com/office/drawing/2014/main" id="{B740BC21-AC41-C940-AECD-AA7CACFED78F}"/>
              </a:ext>
            </a:extLst>
          </p:cNvPr>
          <p:cNvSpPr>
            <a:spLocks noGrp="1"/>
          </p:cNvSpPr>
          <p:nvPr>
            <p:ph idx="1" hasCustomPrompt="1"/>
          </p:nvPr>
        </p:nvSpPr>
        <p:spPr/>
        <p:txBody>
          <a:bodyPr/>
          <a:lstStyle>
            <a:lvl1pPr algn="r" rtl="1">
              <a:buClr>
                <a:schemeClr val="accent2"/>
              </a:buClr>
              <a:defRPr>
                <a:latin typeface="Calibri" panose="020F0502020204030204" pitchFamily="34" charset="0"/>
                <a:cs typeface="+mn-cs"/>
              </a:defRPr>
            </a:lvl1pPr>
          </a:lstStyle>
          <a:p>
            <a:pPr lvl="0"/>
            <a:r>
              <a:rPr lang="he-IL" dirty="0"/>
              <a:t>טקסט עם בולט</a:t>
            </a:r>
            <a:endParaRPr lang="en-US" dirty="0"/>
          </a:p>
        </p:txBody>
      </p:sp>
      <p:grpSp>
        <p:nvGrpSpPr>
          <p:cNvPr id="7" name="Group 6">
            <a:extLst>
              <a:ext uri="{FF2B5EF4-FFF2-40B4-BE49-F238E27FC236}">
                <a16:creationId xmlns:a16="http://schemas.microsoft.com/office/drawing/2014/main" id="{BF17BF2D-5C56-2347-98A3-34A4F9603254}"/>
              </a:ext>
            </a:extLst>
          </p:cNvPr>
          <p:cNvGrpSpPr/>
          <p:nvPr userDrawn="1"/>
        </p:nvGrpSpPr>
        <p:grpSpPr>
          <a:xfrm>
            <a:off x="358720" y="6187719"/>
            <a:ext cx="3913243" cy="506326"/>
            <a:chOff x="358720" y="6187719"/>
            <a:chExt cx="3913243" cy="506326"/>
          </a:xfrm>
        </p:grpSpPr>
        <p:cxnSp>
          <p:nvCxnSpPr>
            <p:cNvPr id="8" name="Straight Connector 7">
              <a:extLst>
                <a:ext uri="{FF2B5EF4-FFF2-40B4-BE49-F238E27FC236}">
                  <a16:creationId xmlns:a16="http://schemas.microsoft.com/office/drawing/2014/main" id="{9AEDD64D-1669-CC4D-A40D-F4C1654A152C}"/>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EEFE9A-A5D8-E143-B1EA-0A48F46D9FBA}"/>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0" name="Rectangle 9">
              <a:extLst>
                <a:ext uri="{FF2B5EF4-FFF2-40B4-BE49-F238E27FC236}">
                  <a16:creationId xmlns:a16="http://schemas.microsoft.com/office/drawing/2014/main" id="{28E9E340-F138-444F-A3A8-C621C8A24CE1}"/>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BD763B7A-9108-A148-9406-56F54986D02B}"/>
              </a:ext>
            </a:extLst>
          </p:cNvPr>
          <p:cNvGrpSpPr/>
          <p:nvPr userDrawn="1"/>
        </p:nvGrpSpPr>
        <p:grpSpPr>
          <a:xfrm rot="10800000">
            <a:off x="8177063" y="106239"/>
            <a:ext cx="3913243" cy="506326"/>
            <a:chOff x="358720" y="6187719"/>
            <a:chExt cx="3913243" cy="506326"/>
          </a:xfrm>
        </p:grpSpPr>
        <p:cxnSp>
          <p:nvCxnSpPr>
            <p:cNvPr id="12" name="Straight Connector 11">
              <a:extLst>
                <a:ext uri="{FF2B5EF4-FFF2-40B4-BE49-F238E27FC236}">
                  <a16:creationId xmlns:a16="http://schemas.microsoft.com/office/drawing/2014/main" id="{CF173E8D-1DC7-EA46-A2CF-77F707D4A43D}"/>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61244C7-240F-A94A-B142-2E9C0513EF6E}"/>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4" name="Rectangle 13">
              <a:extLst>
                <a:ext uri="{FF2B5EF4-FFF2-40B4-BE49-F238E27FC236}">
                  <a16:creationId xmlns:a16="http://schemas.microsoft.com/office/drawing/2014/main" id="{D1914BA5-ACCC-6D44-863F-9400125B1812}"/>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Tree>
    <p:extLst>
      <p:ext uri="{BB962C8B-B14F-4D97-AF65-F5344CB8AC3E}">
        <p14:creationId xmlns:p14="http://schemas.microsoft.com/office/powerpoint/2010/main" val="2580627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lgn="r" rtl="1">
              <a:defRPr>
                <a:latin typeface="Calibri" panose="020F0502020204030204" pitchFamily="34" charset="0"/>
                <a:cs typeface="+mn-cs"/>
              </a:defRPr>
            </a:lvl1pPr>
          </a:lstStyle>
          <a:p>
            <a:r>
              <a:rPr lang="he-IL" dirty="0"/>
              <a:t>מה להביא לשיעור?</a:t>
            </a:r>
            <a:endParaRPr lang="x-none"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lgn="r" rtl="1">
              <a:buClr>
                <a:schemeClr val="accent2"/>
              </a:buClr>
              <a:defRPr sz="2600">
                <a:latin typeface="Calibri" panose="020F0502020204030204" pitchFamily="34" charset="0"/>
                <a:cs typeface="+mn-cs"/>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lgn="r" rtl="1">
              <a:buClr>
                <a:schemeClr val="accent2"/>
              </a:buClr>
              <a:defRPr sz="2600">
                <a:latin typeface="Calibri" panose="020F0502020204030204" pitchFamily="34" charset="0"/>
                <a:cs typeface="+mn-cs"/>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1785665" y="181572"/>
            <a:ext cx="10244790" cy="506326"/>
            <a:chOff x="1748087" y="356936"/>
            <a:chExt cx="10244790"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174808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1543471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lgn="r" rtl="1">
              <a:defRPr>
                <a:solidFill>
                  <a:schemeClr val="bg1"/>
                </a:solidFill>
                <a:latin typeface="Calibri" panose="020F0502020204030204" pitchFamily="34" charset="0"/>
                <a:cs typeface="+mn-cs"/>
              </a:defRPr>
            </a:lvl1pPr>
          </a:lstStyle>
          <a:p>
            <a:r>
              <a:rPr lang="he-IL" sz="4400" dirty="0"/>
              <a:t>הקניית ידע</a:t>
            </a:r>
            <a:endParaRPr lang="x-none"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358720" y="1928813"/>
            <a:ext cx="10885543" cy="3844925"/>
          </a:xfrm>
        </p:spPr>
        <p:txBody>
          <a:bodyPr>
            <a:normAutofit/>
          </a:bodyPr>
          <a:lstStyle>
            <a:lvl1pPr marL="0" indent="0" algn="r" rtl="1">
              <a:buNone/>
              <a:defRPr sz="3600">
                <a:latin typeface="Calibri" panose="020F0502020204030204" pitchFamily="34" charset="0"/>
                <a:cs typeface="+mn-cs"/>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1965438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_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lgn="r" rtl="1">
              <a:defRPr>
                <a:solidFill>
                  <a:schemeClr val="tx1"/>
                </a:solidFill>
                <a:latin typeface="Calibri" panose="020F0502020204030204" pitchFamily="34" charset="0"/>
                <a:cs typeface="+mn-cs"/>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lang="en-US" sz="2800" b="0" i="0" kern="1200" dirty="0">
                <a:solidFill>
                  <a:schemeClr val="tx1"/>
                </a:solidFill>
                <a:latin typeface="Calibri" panose="020F0502020204030204" pitchFamily="34" charset="0"/>
                <a:ea typeface="+mn-ea"/>
                <a:cs typeface="+mn-cs"/>
              </a:defRPr>
            </a:lvl1pPr>
          </a:lstStyle>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mn-cs"/>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3126735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תרגול">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F5D7F59B-EB58-334D-A4C0-1F5193957FC7}"/>
              </a:ext>
            </a:extLst>
          </p:cNvPr>
          <p:cNvSpPr/>
          <p:nvPr userDrawn="1"/>
        </p:nvSpPr>
        <p:spPr>
          <a:xfrm>
            <a:off x="464950" y="1690687"/>
            <a:ext cx="10779314" cy="281931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8" name="Group 17">
            <a:extLst>
              <a:ext uri="{FF2B5EF4-FFF2-40B4-BE49-F238E27FC236}">
                <a16:creationId xmlns:a16="http://schemas.microsoft.com/office/drawing/2014/main" id="{EDC6228F-AC9B-D646-885A-9EB36C602279}"/>
              </a:ext>
            </a:extLst>
          </p:cNvPr>
          <p:cNvGrpSpPr/>
          <p:nvPr userDrawn="1"/>
        </p:nvGrpSpPr>
        <p:grpSpPr>
          <a:xfrm>
            <a:off x="9323841" y="929939"/>
            <a:ext cx="1509481" cy="1509481"/>
            <a:chOff x="2479019" y="1273242"/>
            <a:chExt cx="3938567" cy="3938567"/>
          </a:xfrm>
        </p:grpSpPr>
        <p:sp>
          <p:nvSpPr>
            <p:cNvPr id="19" name="Oval 18">
              <a:extLst>
                <a:ext uri="{FF2B5EF4-FFF2-40B4-BE49-F238E27FC236}">
                  <a16:creationId xmlns:a16="http://schemas.microsoft.com/office/drawing/2014/main" id="{F0E6B8A0-6C0C-564A-ABE2-193105432E2B}"/>
                </a:ext>
              </a:extLst>
            </p:cNvPr>
            <p:cNvSpPr/>
            <p:nvPr/>
          </p:nvSpPr>
          <p:spPr>
            <a:xfrm>
              <a:off x="2479019" y="1273242"/>
              <a:ext cx="3938567" cy="393856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pic>
          <p:nvPicPr>
            <p:cNvPr id="20" name="Picture 19">
              <a:extLst>
                <a:ext uri="{FF2B5EF4-FFF2-40B4-BE49-F238E27FC236}">
                  <a16:creationId xmlns:a16="http://schemas.microsoft.com/office/drawing/2014/main" id="{06A3384C-D7AD-7D4F-93D6-2FD450FD395F}"/>
                </a:ext>
              </a:extLst>
            </p:cNvPr>
            <p:cNvPicPr>
              <a:picLocks noChangeAspect="1"/>
            </p:cNvPicPr>
            <p:nvPr/>
          </p:nvPicPr>
          <p:blipFill>
            <a:blip r:embed="rId2"/>
            <a:stretch>
              <a:fillRect/>
            </a:stretch>
          </p:blipFill>
          <p:spPr>
            <a:xfrm>
              <a:off x="3268062" y="2062285"/>
              <a:ext cx="2360480" cy="2360480"/>
            </a:xfrm>
            <a:prstGeom prst="rect">
              <a:avLst/>
            </a:prstGeom>
          </p:spPr>
        </p:pic>
      </p:grpSp>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65046" y="2561102"/>
            <a:ext cx="10074506" cy="1556031"/>
          </a:xfrm>
        </p:spPr>
        <p:txBody>
          <a:bodyPr/>
          <a:lstStyle>
            <a:lvl1pPr marL="0" marR="0" indent="0" algn="r" defTabSz="914400" rtl="1" eaLnBrk="1" fontAlgn="auto" latinLnBrk="0" hangingPunct="1">
              <a:lnSpc>
                <a:spcPts val="3160"/>
              </a:lnSpc>
              <a:spcBef>
                <a:spcPts val="1000"/>
              </a:spcBef>
              <a:spcAft>
                <a:spcPts val="0"/>
              </a:spcAft>
              <a:buClr>
                <a:schemeClr val="accent2"/>
              </a:buClr>
              <a:buSzTx/>
              <a:buFontTx/>
              <a:buNone/>
              <a:tabLst/>
              <a:defRPr lang="en-US" sz="2800" b="0" i="0" kern="1200" dirty="0">
                <a:solidFill>
                  <a:schemeClr val="tx1"/>
                </a:solidFill>
                <a:latin typeface="Calibri" panose="020F0502020204030204" pitchFamily="34" charset="0"/>
                <a:ea typeface="+mn-ea"/>
                <a:cs typeface="+mn-cs"/>
              </a:defRPr>
            </a:lvl1pPr>
          </a:lstStyle>
          <a:p>
            <a:r>
              <a:rPr lang="he-IL" dirty="0"/>
              <a:t>לחץ להוסיף סגנון טקסט גדול של תבנית בסיס</a:t>
            </a:r>
            <a:endParaRPr lang="x-none" dirty="0"/>
          </a:p>
        </p:txBody>
      </p:sp>
    </p:spTree>
    <p:extLst>
      <p:ext uri="{BB962C8B-B14F-4D97-AF65-F5344CB8AC3E}">
        <p14:creationId xmlns:p14="http://schemas.microsoft.com/office/powerpoint/2010/main" val="230074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1_מצגת מלאה בתרגול">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mn-cs"/>
              </a:defRPr>
            </a:lvl1pPr>
          </a:lstStyle>
          <a:p>
            <a:r>
              <a:rPr lang="he-IL" dirty="0"/>
              <a:t>המשך תרגול</a:t>
            </a:r>
            <a:endParaRPr lang="x-none" dirty="0"/>
          </a:p>
        </p:txBody>
      </p:sp>
      <p:sp>
        <p:nvSpPr>
          <p:cNvPr id="3" name="Text Placeholder 2">
            <a:extLst>
              <a:ext uri="{FF2B5EF4-FFF2-40B4-BE49-F238E27FC236}">
                <a16:creationId xmlns:a16="http://schemas.microsoft.com/office/drawing/2014/main" id="{B9D2555F-AC29-CF40-A900-4B11F74D3B6B}"/>
              </a:ext>
            </a:extLst>
          </p:cNvPr>
          <p:cNvSpPr>
            <a:spLocks noGrp="1"/>
          </p:cNvSpPr>
          <p:nvPr>
            <p:ph type="body" idx="1" hasCustomPrompt="1"/>
          </p:nvPr>
        </p:nvSpPr>
        <p:spPr>
          <a:xfrm>
            <a:off x="839788" y="1681163"/>
            <a:ext cx="5157787" cy="823912"/>
          </a:xfrm>
        </p:spPr>
        <p:txBody>
          <a:bodyPr anchor="b">
            <a:normAutofit/>
          </a:bodyPr>
          <a:lstStyle>
            <a:lvl1pPr marL="0" indent="0">
              <a:buNone/>
              <a:defRPr sz="2800" b="1">
                <a:latin typeface="Calibri" panose="020F0502020204030204" pitchFamily="34" charset="0"/>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2505075"/>
            <a:ext cx="5157787" cy="3684588"/>
          </a:xfrm>
        </p:spPr>
        <p:txBody>
          <a:bodyPr>
            <a:normAutofit/>
          </a:bodyPr>
          <a:lstStyle>
            <a:lvl1pPr>
              <a:lnSpc>
                <a:spcPct val="100000"/>
              </a:lnSpc>
              <a:buClr>
                <a:schemeClr val="accent2"/>
              </a:buClr>
              <a:defRPr sz="2600">
                <a:latin typeface="Calibri" panose="020F0502020204030204" pitchFamily="34" charset="0"/>
                <a:cs typeface="+mn-cs"/>
              </a:defRPr>
            </a:lvl1pPr>
          </a:lstStyle>
          <a:p>
            <a:pPr lvl="0"/>
            <a:r>
              <a:rPr lang="he-IL" dirty="0"/>
              <a:t>לחץ כדי לערוך סגנון טקסט עם בולט של תבנית בסיס</a:t>
            </a:r>
          </a:p>
        </p:txBody>
      </p:sp>
      <p:sp>
        <p:nvSpPr>
          <p:cNvPr id="5" name="Text Placeholder 4">
            <a:extLst>
              <a:ext uri="{FF2B5EF4-FFF2-40B4-BE49-F238E27FC236}">
                <a16:creationId xmlns:a16="http://schemas.microsoft.com/office/drawing/2014/main" id="{8A3758F3-DA41-7043-A36A-300D6DD6B73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800" b="1">
                <a:latin typeface="Calibri" panose="020F0502020204030204" pitchFamily="34" charset="0"/>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2505075"/>
            <a:ext cx="5183188" cy="3684588"/>
          </a:xfrm>
        </p:spPr>
        <p:txBody>
          <a:bodyPr>
            <a:normAutofit/>
          </a:bodyPr>
          <a:lstStyle>
            <a:lvl1pPr>
              <a:lnSpc>
                <a:spcPct val="100000"/>
              </a:lnSpc>
              <a:buClr>
                <a:schemeClr val="accent2"/>
              </a:buClr>
              <a:defRPr sz="2600">
                <a:latin typeface="Calibri" panose="020F0502020204030204" pitchFamily="34" charset="0"/>
                <a:cs typeface="+mn-cs"/>
              </a:defRPr>
            </a:lvl1pPr>
          </a:lstStyle>
          <a:p>
            <a:pPr lvl="0"/>
            <a:r>
              <a:rPr lang="he-IL" dirty="0"/>
              <a:t>לחץ כדי לערוך סגנון טקסט עם בולט של תבנית בסיס</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1489765" y="181572"/>
            <a:ext cx="10435013" cy="506326"/>
            <a:chOff x="1452187" y="356936"/>
            <a:chExt cx="10435013"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1452187"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2586448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1_פתרון">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mn-cs"/>
              </a:defRPr>
            </a:lvl1pPr>
          </a:lstStyle>
          <a:p>
            <a:r>
              <a:rPr lang="he-IL" sz="4400" dirty="0"/>
              <a:t>פתרון</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mn-cs"/>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mn-cs"/>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4117605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השיעור הבא יתחיל">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3796BD-313B-0044-809D-6D612DE593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Oval 4">
            <a:extLst>
              <a:ext uri="{FF2B5EF4-FFF2-40B4-BE49-F238E27FC236}">
                <a16:creationId xmlns:a16="http://schemas.microsoft.com/office/drawing/2014/main" id="{C4692FF9-9816-1A41-9F19-64AC89C4FE77}"/>
              </a:ext>
            </a:extLst>
          </p:cNvPr>
          <p:cNvSpPr/>
          <p:nvPr userDrawn="1"/>
        </p:nvSpPr>
        <p:spPr>
          <a:xfrm>
            <a:off x="3337577" y="646574"/>
            <a:ext cx="5473303" cy="5473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9" name="Rectangle 18">
            <a:extLst>
              <a:ext uri="{FF2B5EF4-FFF2-40B4-BE49-F238E27FC236}">
                <a16:creationId xmlns:a16="http://schemas.microsoft.com/office/drawing/2014/main" id="{B1C76A5A-A9C6-4148-9667-BA78FBEC1DC5}"/>
              </a:ext>
            </a:extLst>
          </p:cNvPr>
          <p:cNvSpPr/>
          <p:nvPr userDrawn="1"/>
        </p:nvSpPr>
        <p:spPr>
          <a:xfrm>
            <a:off x="2953941" y="3446401"/>
            <a:ext cx="6284118" cy="1239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nvGrpSpPr>
          <p:cNvPr id="2" name="Group 1">
            <a:extLst>
              <a:ext uri="{FF2B5EF4-FFF2-40B4-BE49-F238E27FC236}">
                <a16:creationId xmlns:a16="http://schemas.microsoft.com/office/drawing/2014/main" id="{B5656235-C025-B341-B125-6E522FFD6056}"/>
              </a:ext>
            </a:extLst>
          </p:cNvPr>
          <p:cNvGrpSpPr/>
          <p:nvPr userDrawn="1"/>
        </p:nvGrpSpPr>
        <p:grpSpPr>
          <a:xfrm>
            <a:off x="9287641" y="5672000"/>
            <a:ext cx="3913243" cy="506326"/>
            <a:chOff x="358720" y="285496"/>
            <a:chExt cx="3913243" cy="506326"/>
          </a:xfrm>
        </p:grpSpPr>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3819674" y="1524214"/>
            <a:ext cx="4552652" cy="2202291"/>
          </a:xfrm>
          <a:prstGeom prst="rect">
            <a:avLst/>
          </a:prstGeom>
        </p:spPr>
        <p:txBody>
          <a:bodyPr>
            <a:normAutofit/>
          </a:bodyPr>
          <a:lstStyle>
            <a:lvl1pPr marL="0" indent="0" algn="ctr">
              <a:buNone/>
              <a:defRPr sz="6000">
                <a:solidFill>
                  <a:schemeClr val="bg1"/>
                </a:solidFill>
                <a:latin typeface="Calibri" panose="020F0502020204030204" pitchFamily="34" charset="0"/>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a:t>
            </a:r>
          </a:p>
          <a:p>
            <a:pPr lvl="0"/>
            <a:r>
              <a:rPr lang="he-IL" dirty="0"/>
              <a:t>יתחיל</a:t>
            </a:r>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22617BD7-5381-4D41-92AE-B0043113B420}"/>
              </a:ext>
            </a:extLst>
          </p:cNvPr>
          <p:cNvGrpSpPr/>
          <p:nvPr userDrawn="1"/>
        </p:nvGrpSpPr>
        <p:grpSpPr>
          <a:xfrm rot="10800000">
            <a:off x="11482153" y="140248"/>
            <a:ext cx="602703" cy="577326"/>
            <a:chOff x="781297" y="5586292"/>
            <a:chExt cx="602703" cy="577326"/>
          </a:xfrm>
        </p:grpSpPr>
        <p:sp>
          <p:nvSpPr>
            <p:cNvPr id="11" name="Rectangle 10">
              <a:extLst>
                <a:ext uri="{FF2B5EF4-FFF2-40B4-BE49-F238E27FC236}">
                  <a16:creationId xmlns:a16="http://schemas.microsoft.com/office/drawing/2014/main" id="{587FD482-59E1-C04B-9AF0-F8141BE66FDD}"/>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3" name="Rectangle 12">
              <a:extLst>
                <a:ext uri="{FF2B5EF4-FFF2-40B4-BE49-F238E27FC236}">
                  <a16:creationId xmlns:a16="http://schemas.microsoft.com/office/drawing/2014/main" id="{1E9A766D-D5BD-3E4B-AE40-5EF4614445A8}"/>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cxnSp>
        <p:nvCxnSpPr>
          <p:cNvPr id="17" name="Straight Connector 16">
            <a:extLst>
              <a:ext uri="{FF2B5EF4-FFF2-40B4-BE49-F238E27FC236}">
                <a16:creationId xmlns:a16="http://schemas.microsoft.com/office/drawing/2014/main" id="{4D5014CE-6431-0D4C-BAFF-39612F414400}"/>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4BD310FA-D564-9240-BAF3-B9933A5C616F}"/>
              </a:ext>
            </a:extLst>
          </p:cNvPr>
          <p:cNvSpPr>
            <a:spLocks noGrp="1"/>
          </p:cNvSpPr>
          <p:nvPr>
            <p:ph type="body" sz="quarter" idx="12" hasCustomPrompt="1"/>
          </p:nvPr>
        </p:nvSpPr>
        <p:spPr>
          <a:xfrm>
            <a:off x="3764756" y="3704674"/>
            <a:ext cx="4662487" cy="819517"/>
          </a:xfrm>
          <a:prstGeom prst="rect">
            <a:avLst/>
          </a:prstGeom>
        </p:spPr>
        <p:txBody>
          <a:bodyPr anchor="b">
            <a:noAutofit/>
          </a:bodyPr>
          <a:lstStyle>
            <a:lvl1pPr marL="0" indent="0" algn="ctr">
              <a:buNone/>
              <a:defRPr sz="5400">
                <a:solidFill>
                  <a:schemeClr val="bg1"/>
                </a:solidFill>
                <a:latin typeface="Calibri" panose="020F0502020204030204" pitchFamily="34" charset="0"/>
                <a:cs typeface="+mn-cs"/>
              </a:defRPr>
            </a:lvl1pPr>
          </a:lstStyle>
          <a:p>
            <a:pPr lvl="0"/>
            <a:r>
              <a:rPr lang="he-IL" dirty="0"/>
              <a:t>בשעה 09:00</a:t>
            </a:r>
            <a:endParaRPr lang="x-none" dirty="0"/>
          </a:p>
        </p:txBody>
      </p:sp>
      <p:grpSp>
        <p:nvGrpSpPr>
          <p:cNvPr id="24" name="Group 23">
            <a:extLst>
              <a:ext uri="{FF2B5EF4-FFF2-40B4-BE49-F238E27FC236}">
                <a16:creationId xmlns:a16="http://schemas.microsoft.com/office/drawing/2014/main" id="{4C964832-BAF5-B84F-9EE8-B31B27A731C8}"/>
              </a:ext>
            </a:extLst>
          </p:cNvPr>
          <p:cNvGrpSpPr/>
          <p:nvPr userDrawn="1"/>
        </p:nvGrpSpPr>
        <p:grpSpPr>
          <a:xfrm>
            <a:off x="-110840" y="110839"/>
            <a:ext cx="1530097" cy="1525930"/>
            <a:chOff x="8374611" y="4283110"/>
            <a:chExt cx="2300578" cy="2294314"/>
          </a:xfrm>
        </p:grpSpPr>
        <p:pic>
          <p:nvPicPr>
            <p:cNvPr id="25" name="Picture 24">
              <a:extLst>
                <a:ext uri="{FF2B5EF4-FFF2-40B4-BE49-F238E27FC236}">
                  <a16:creationId xmlns:a16="http://schemas.microsoft.com/office/drawing/2014/main" id="{7C0CB761-1CB6-FC4E-AEC0-ADBE45586F14}"/>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26" name="Rectangle 25">
              <a:extLst>
                <a:ext uri="{FF2B5EF4-FFF2-40B4-BE49-F238E27FC236}">
                  <a16:creationId xmlns:a16="http://schemas.microsoft.com/office/drawing/2014/main" id="{0799BDF5-881F-3045-A642-F8E001DE02C9}"/>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spTree>
    <p:extLst>
      <p:ext uri="{BB962C8B-B14F-4D97-AF65-F5344CB8AC3E}">
        <p14:creationId xmlns:p14="http://schemas.microsoft.com/office/powerpoint/2010/main" val="1768344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Shape 9"/>
        <p:cNvGrpSpPr/>
        <p:nvPr/>
      </p:nvGrpSpPr>
      <p:grpSpPr>
        <a:xfrm>
          <a:off x="0" y="0"/>
          <a:ext cx="0" cy="0"/>
          <a:chOff x="0" y="0"/>
          <a:chExt cx="0" cy="0"/>
        </a:xfrm>
      </p:grpSpPr>
      <p:sp>
        <p:nvSpPr>
          <p:cNvPr id="7" name="Title Placeholder 1">
            <a:extLst>
              <a:ext uri="{FF2B5EF4-FFF2-40B4-BE49-F238E27FC236}">
                <a16:creationId xmlns:a16="http://schemas.microsoft.com/office/drawing/2014/main" id="{70D38B66-81A0-8845-8E4D-270D268607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e-IL" dirty="0"/>
              <a:t>כותרת</a:t>
            </a:r>
            <a:endParaRPr lang="x-none" dirty="0"/>
          </a:p>
        </p:txBody>
      </p:sp>
      <p:sp>
        <p:nvSpPr>
          <p:cNvPr id="8" name="Text Placeholder 2">
            <a:extLst>
              <a:ext uri="{FF2B5EF4-FFF2-40B4-BE49-F238E27FC236}">
                <a16:creationId xmlns:a16="http://schemas.microsoft.com/office/drawing/2014/main" id="{22CD0408-AD14-FD42-8A6F-74A4E88428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228600" lvl="0" indent="-228600" algn="r" defTabSz="914400" rtl="1" eaLnBrk="1" latinLnBrk="0" hangingPunct="1">
              <a:lnSpc>
                <a:spcPct val="90000"/>
              </a:lnSpc>
              <a:spcBef>
                <a:spcPts val="1000"/>
              </a:spcBef>
              <a:buClr>
                <a:schemeClr val="accent2"/>
              </a:buClr>
              <a:buFont typeface="Arial" panose="020B0604020202020204" pitchFamily="34" charset="0"/>
              <a:buChar char="•"/>
            </a:pPr>
            <a:r>
              <a:rPr lang="en-US" dirty="0"/>
              <a:t>Click to edit Master text styles</a:t>
            </a:r>
          </a:p>
        </p:txBody>
      </p:sp>
      <p:sp>
        <p:nvSpPr>
          <p:cNvPr id="4" name="Slide Number Placeholder 1">
            <a:extLst>
              <a:ext uri="{FF2B5EF4-FFF2-40B4-BE49-F238E27FC236}">
                <a16:creationId xmlns:a16="http://schemas.microsoft.com/office/drawing/2014/main" id="{8405D05D-DFE2-6F4E-87B4-26A7DFF726D3}"/>
              </a:ext>
            </a:extLst>
          </p:cNvPr>
          <p:cNvSpPr txBox="1">
            <a:spLocks/>
          </p:cNvSpPr>
          <p:nvPr/>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fld id="{4ACF36E0-02F0-C24F-AEDD-AC692C7CD92B}" type="slidenum">
              <a:rPr lang="en-US" smtClean="0">
                <a:solidFill>
                  <a:srgbClr val="4285E3"/>
                </a:solidFill>
                <a:latin typeface="Arial" panose="020B0604020202020204" pitchFamily="34" charset="0"/>
                <a:cs typeface="+mn-cs"/>
              </a:rPr>
              <a:pPr algn="ctr" rtl="1"/>
              <a:t>‹#›</a:t>
            </a:fld>
            <a:endParaRPr lang="en-US" dirty="0">
              <a:solidFill>
                <a:srgbClr val="4285E3"/>
              </a:solidFill>
              <a:latin typeface="Arial" panose="020B0604020202020204" pitchFamily="34" charset="0"/>
              <a:cs typeface="+mn-cs"/>
            </a:endParaRPr>
          </a:p>
        </p:txBody>
      </p:sp>
    </p:spTree>
  </p:cSld>
  <p:clrMap bg1="lt1" tx1="dk1" bg2="dk2" tx2="lt2" accent1="accent1" accent2="accent2" accent3="accent3" accent4="accent4" accent5="accent5" accent6="accent6" hlink="hlink" folHlink="folHlink"/>
  <p:sldLayoutIdLst>
    <p:sldLayoutId id="2147483677" r:id="rId1"/>
    <p:sldLayoutId id="2147483670" r:id="rId2"/>
    <p:sldLayoutId id="2147483671" r:id="rId3"/>
    <p:sldLayoutId id="2147483672" r:id="rId4"/>
    <p:sldLayoutId id="2147483673" r:id="rId5"/>
    <p:sldLayoutId id="2147483679" r:id="rId6"/>
    <p:sldLayoutId id="2147483674" r:id="rId7"/>
    <p:sldLayoutId id="2147483675" r:id="rId8"/>
    <p:sldLayoutId id="2147483676" r:id="rId9"/>
    <p:sldLayoutId id="2147483678" r:id="rId10"/>
    <p:sldLayoutId id="2147483680" r:id="rId11"/>
  </p:sldLayoutIdLst>
  <p:hf sldNum="0" hdr="0" ftr="0" dt="0"/>
  <p:txStyles>
    <p:titleStyle>
      <a:defPPr marR="0" lvl="0" algn="l" rtl="0">
        <a:lnSpc>
          <a:spcPct val="100000"/>
        </a:lnSpc>
        <a:spcBef>
          <a:spcPts val="0"/>
        </a:spcBef>
        <a:spcAft>
          <a:spcPts val="0"/>
        </a:spcAft>
      </a:defPPr>
      <a:lvl1pPr marR="0" lvl="0" algn="r" rtl="1">
        <a:lnSpc>
          <a:spcPct val="100000"/>
        </a:lnSpc>
        <a:spcBef>
          <a:spcPts val="0"/>
        </a:spcBef>
        <a:spcAft>
          <a:spcPts val="0"/>
        </a:spcAft>
        <a:buClr>
          <a:srgbClr val="000000"/>
        </a:buClr>
        <a:buFont typeface="Arial"/>
        <a:defRPr lang="x-none" sz="4400" b="0" i="0" u="none" strike="noStrike" kern="1200" cap="none" dirty="0">
          <a:solidFill>
            <a:schemeClr val="tx1"/>
          </a:solidFill>
          <a:latin typeface="Calibri" panose="020F0502020204030204" pitchFamily="34" charset="0"/>
          <a:ea typeface="Open Sans" panose="020B0606030504020204" pitchFamily="34" charset="0"/>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200" marR="0" lvl="0" indent="-457200" algn="r" rtl="1">
        <a:lnSpc>
          <a:spcPct val="100000"/>
        </a:lnSpc>
        <a:spcBef>
          <a:spcPts val="0"/>
        </a:spcBef>
        <a:spcAft>
          <a:spcPts val="0"/>
        </a:spcAft>
        <a:buClr>
          <a:srgbClr val="000000"/>
        </a:buClr>
        <a:buFont typeface="Arial"/>
        <a:defRPr lang="en-US" sz="2800" b="0" i="0" u="none" strike="noStrike" kern="1200" cap="none" dirty="0">
          <a:solidFill>
            <a:schemeClr val="tx1"/>
          </a:solidFill>
          <a:latin typeface="Arial" panose="020B0604020202020204" pitchFamily="34" charset="0"/>
          <a:ea typeface="+mn-ea"/>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7083">
          <p15:clr>
            <a:srgbClr val="F26B43"/>
          </p15:clr>
        </p15:guide>
        <p15:guide id="2" orient="horz" pos="75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4.xml"/><Relationship Id="rId7" Type="http://schemas.openxmlformats.org/officeDocument/2006/relationships/image" Target="../media/image24.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3.png"/><Relationship Id="rId5" Type="http://schemas.openxmlformats.org/officeDocument/2006/relationships/image" Target="../media/image1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3.xml"/><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4.png"/><Relationship Id="rId5" Type="http://schemas.openxmlformats.org/officeDocument/2006/relationships/image" Target="../media/image16.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0.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2"/>
          </p:nvPr>
        </p:nvSpPr>
        <p:spPr>
          <a:xfrm>
            <a:off x="2565199" y="3025258"/>
            <a:ext cx="8148809" cy="1067468"/>
          </a:xfrm>
        </p:spPr>
        <p:txBody>
          <a:bodyPr>
            <a:normAutofit fontScale="92500"/>
          </a:bodyPr>
          <a:lstStyle/>
          <a:p>
            <a:pPr lvl="0"/>
            <a:r>
              <a:rPr lang="he-IL" dirty="0" smtClean="0"/>
              <a:t>תנ"ך לכיתה ג' בראשית כ"ה</a:t>
            </a:r>
            <a:endParaRPr lang="he-IL" dirty="0"/>
          </a:p>
        </p:txBody>
      </p:sp>
      <p:sp>
        <p:nvSpPr>
          <p:cNvPr id="239" name="Google Shape;239;p5"/>
          <p:cNvSpPr txBox="1">
            <a:spLocks noGrp="1"/>
          </p:cNvSpPr>
          <p:nvPr>
            <p:ph type="body" sz="quarter" idx="13"/>
          </p:nvPr>
        </p:nvSpPr>
        <p:spPr/>
        <p:txBody>
          <a:bodyPr/>
          <a:lstStyle/>
          <a:p>
            <a:pPr lvl="0"/>
            <a:r>
              <a:rPr lang="he-IL" dirty="0"/>
              <a:t>נושא השיעור: </a:t>
            </a:r>
            <a:r>
              <a:rPr lang="he-IL" dirty="0" smtClean="0"/>
              <a:t>יעקב ועשו </a:t>
            </a:r>
            <a:endParaRPr lang="he-IL" dirty="0"/>
          </a:p>
        </p:txBody>
      </p:sp>
      <p:sp>
        <p:nvSpPr>
          <p:cNvPr id="19" name="Text Placeholder 18">
            <a:extLst>
              <a:ext uri="{FF2B5EF4-FFF2-40B4-BE49-F238E27FC236}">
                <a16:creationId xmlns:a16="http://schemas.microsoft.com/office/drawing/2014/main" id="{91CC378B-9FA6-1B4C-A348-C8DA73E19971}"/>
              </a:ext>
            </a:extLst>
          </p:cNvPr>
          <p:cNvSpPr>
            <a:spLocks noGrp="1"/>
          </p:cNvSpPr>
          <p:nvPr>
            <p:ph type="body" sz="quarter" idx="14"/>
          </p:nvPr>
        </p:nvSpPr>
        <p:spPr/>
        <p:txBody>
          <a:bodyPr/>
          <a:lstStyle/>
          <a:p>
            <a:r>
              <a:rPr lang="he-IL" dirty="0">
                <a:sym typeface="Calibri"/>
              </a:rPr>
              <a:t>עם המורה: </a:t>
            </a:r>
            <a:r>
              <a:rPr lang="he-IL" dirty="0" smtClean="0">
                <a:sym typeface="Calibri"/>
              </a:rPr>
              <a:t>רבקה אבקסיס</a:t>
            </a:r>
            <a:endParaRPr lang="he-IL" dirty="0">
              <a:sym typeface="Calibri"/>
            </a:endParaRPr>
          </a:p>
          <a:p>
            <a:endParaRPr lang="x-none" dirty="0"/>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25" name="Google Shape;240;p5">
            <a:extLst>
              <a:ext uri="{FF2B5EF4-FFF2-40B4-BE49-F238E27FC236}">
                <a16:creationId xmlns:a16="http://schemas.microsoft.com/office/drawing/2014/main" id="{445409F4-D6DB-E449-AE3F-B64FDF06106E}"/>
              </a:ext>
            </a:extLst>
          </p:cNvPr>
          <p:cNvSpPr txBox="1">
            <a:spLocks/>
          </p:cNvSpPr>
          <p:nvPr/>
        </p:nvSpPr>
        <p:spPr>
          <a:xfrm>
            <a:off x="6513508" y="6293758"/>
            <a:ext cx="5099050" cy="560533"/>
          </a:xfrm>
          <a:prstGeom prst="rect">
            <a:avLst/>
          </a:prstGeom>
        </p:spPr>
        <p:txBody>
          <a:bodyPr vert="horz" lIns="91440" tIns="45720" rIns="91440" bIns="45720" rtlCol="0">
            <a:normAutofit fontScale="85000" lnSpcReduction="10000"/>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000000"/>
              </a:buClr>
              <a:buFont typeface="Arial"/>
              <a:buNone/>
              <a:defRPr lang="en-US" sz="2800" b="0" i="0" u="none" strike="noStrike" kern="1200" cap="none">
                <a:solidFill>
                  <a:schemeClr val="bg1"/>
                </a:solidFill>
                <a:latin typeface="Calibri" panose="020F0502020204030204" pitchFamily="34" charset="0"/>
                <a:ea typeface="+mn-ea"/>
                <a:cs typeface="+mn-cs"/>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he-IL" dirty="0"/>
              <a:t>נא הצטיידו </a:t>
            </a:r>
            <a:r>
              <a:rPr lang="he-IL" dirty="0" smtClean="0"/>
              <a:t>במחברת, כלי כתיבה ומחשב </a:t>
            </a:r>
            <a:endParaRPr lang="he-IL"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6"/>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dirty="0"/>
              <a:t>מסכמים</a:t>
            </a:r>
            <a:endParaRPr dirty="0"/>
          </a:p>
        </p:txBody>
      </p:sp>
      <p:pic>
        <p:nvPicPr>
          <p:cNvPr id="336" name="Google Shape;336;p16"/>
          <p:cNvPicPr preferRelativeResize="0"/>
          <p:nvPr/>
        </p:nvPicPr>
        <p:blipFill rotWithShape="1">
          <a:blip r:embed="rId5">
            <a:alphaModFix/>
          </a:blip>
          <a:srcRect/>
          <a:stretch/>
        </p:blipFill>
        <p:spPr>
          <a:xfrm>
            <a:off x="3617846" y="13562"/>
            <a:ext cx="1017545" cy="1070700"/>
          </a:xfrm>
          <a:prstGeom prst="rect">
            <a:avLst/>
          </a:prstGeom>
          <a:noFill/>
          <a:ln>
            <a:noFill/>
          </a:ln>
        </p:spPr>
      </p:pic>
      <p:pic>
        <p:nvPicPr>
          <p:cNvPr id="337" name="Google Shape;337;p16"/>
          <p:cNvPicPr preferRelativeResize="0"/>
          <p:nvPr/>
        </p:nvPicPr>
        <p:blipFill rotWithShape="1">
          <a:blip r:embed="rId6">
            <a:alphaModFix/>
          </a:blip>
          <a:srcRect/>
          <a:stretch/>
        </p:blipFill>
        <p:spPr>
          <a:xfrm flipH="1">
            <a:off x="11222355" y="5586037"/>
            <a:ext cx="1695450" cy="2203596"/>
          </a:xfrm>
          <a:prstGeom prst="rect">
            <a:avLst/>
          </a:prstGeom>
          <a:noFill/>
          <a:ln>
            <a:noFill/>
          </a:ln>
        </p:spPr>
      </p:pic>
      <p:pic>
        <p:nvPicPr>
          <p:cNvPr id="338" name="Google Shape;338;p16"/>
          <p:cNvPicPr preferRelativeResize="0"/>
          <p:nvPr/>
        </p:nvPicPr>
        <p:blipFill rotWithShape="1">
          <a:blip r:embed="rId7">
            <a:alphaModFix/>
          </a:blip>
          <a:srcRect/>
          <a:stretch/>
        </p:blipFill>
        <p:spPr>
          <a:xfrm rot="8222050">
            <a:off x="319777" y="503469"/>
            <a:ext cx="1596108" cy="820856"/>
          </a:xfrm>
          <a:prstGeom prst="rect">
            <a:avLst/>
          </a:prstGeom>
          <a:noFill/>
          <a:ln>
            <a:noFill/>
          </a:ln>
        </p:spPr>
      </p:pic>
      <p:sp>
        <p:nvSpPr>
          <p:cNvPr id="3" name="מציין מיקום טקסט 2"/>
          <p:cNvSpPr>
            <a:spLocks noGrp="1"/>
          </p:cNvSpPr>
          <p:nvPr>
            <p:ph type="body" sz="quarter" idx="10"/>
          </p:nvPr>
        </p:nvSpPr>
        <p:spPr>
          <a:xfrm>
            <a:off x="6823263" y="1602242"/>
            <a:ext cx="4983480" cy="4588365"/>
          </a:xfrm>
        </p:spPr>
        <p:txBody>
          <a:bodyPr>
            <a:normAutofit/>
          </a:bodyPr>
          <a:lstStyle/>
          <a:p>
            <a:r>
              <a:rPr lang="he-IL" sz="2800" dirty="0" smtClean="0"/>
              <a:t>מה למדנו היום? למדנו </a:t>
            </a:r>
            <a:r>
              <a:rPr lang="he-IL" sz="2800" dirty="0"/>
              <a:t>על האחים התאומים יעקב ועשו, שאינם דומים כלל זה לזה גם חיצונית וגם פנימית. שוחחנו על ההבדלים בינינו ובין האחים שלנו ועל ההבדלים שיכולים להיות בין אחים באופן כללי</a:t>
            </a:r>
            <a:r>
              <a:rPr lang="he-IL" sz="2800" dirty="0" smtClean="0"/>
              <a:t>. התמקדנו </a:t>
            </a:r>
            <a:r>
              <a:rPr lang="he-IL" sz="2800" dirty="0"/>
              <a:t>בהבדלים העיקריים בין עשו </a:t>
            </a:r>
            <a:r>
              <a:rPr lang="he-IL" sz="2800" dirty="0" smtClean="0"/>
              <a:t>ליעקב. </a:t>
            </a:r>
            <a:r>
              <a:rPr lang="he-IL" sz="2800" dirty="0" smtClean="0">
                <a:solidFill>
                  <a:srgbClr val="FF0000"/>
                </a:solidFill>
              </a:rPr>
              <a:t>משחקים משחק התאמה- שרטטו טבלה ורשמו בעמודה הנכונה את התכונה</a:t>
            </a:r>
            <a:endParaRPr lang="he-IL" sz="2800" dirty="0">
              <a:solidFill>
                <a:srgbClr val="FF0000"/>
              </a:solidFill>
            </a:endParaRPr>
          </a:p>
        </p:txBody>
      </p:sp>
      <p:graphicFrame>
        <p:nvGraphicFramePr>
          <p:cNvPr id="4" name="טבלה 3"/>
          <p:cNvGraphicFramePr>
            <a:graphicFrameLocks noGrp="1"/>
          </p:cNvGraphicFramePr>
          <p:nvPr>
            <p:extLst>
              <p:ext uri="{D42A27DB-BD31-4B8C-83A1-F6EECF244321}">
                <p14:modId xmlns:p14="http://schemas.microsoft.com/office/powerpoint/2010/main" val="281611008"/>
              </p:ext>
            </p:extLst>
          </p:nvPr>
        </p:nvGraphicFramePr>
        <p:xfrm>
          <a:off x="2466728" y="1733826"/>
          <a:ext cx="3988466" cy="2384509"/>
        </p:xfrm>
        <a:graphic>
          <a:graphicData uri="http://schemas.openxmlformats.org/drawingml/2006/table">
            <a:tbl>
              <a:tblPr rtl="1" firstRow="1" bandRow="1">
                <a:tableStyleId>{D27102A9-8310-4765-A935-A1911B00CA55}</a:tableStyleId>
              </a:tblPr>
              <a:tblGrid>
                <a:gridCol w="1915851">
                  <a:extLst>
                    <a:ext uri="{9D8B030D-6E8A-4147-A177-3AD203B41FA5}">
                      <a16:colId xmlns:a16="http://schemas.microsoft.com/office/drawing/2014/main" val="20001"/>
                    </a:ext>
                  </a:extLst>
                </a:gridCol>
                <a:gridCol w="2072615">
                  <a:extLst>
                    <a:ext uri="{9D8B030D-6E8A-4147-A177-3AD203B41FA5}">
                      <a16:colId xmlns:a16="http://schemas.microsoft.com/office/drawing/2014/main" val="20002"/>
                    </a:ext>
                  </a:extLst>
                </a:gridCol>
              </a:tblGrid>
              <a:tr h="512616">
                <a:tc>
                  <a:txBody>
                    <a:bodyPr/>
                    <a:lstStyle/>
                    <a:p>
                      <a:pPr algn="r" rtl="1"/>
                      <a:r>
                        <a:rPr lang="he-IL" sz="3200" dirty="0" smtClean="0"/>
                        <a:t>עשו</a:t>
                      </a:r>
                      <a:endParaRPr lang="he-IL" sz="3200" dirty="0"/>
                    </a:p>
                  </a:txBody>
                  <a:tcPr/>
                </a:tc>
                <a:tc>
                  <a:txBody>
                    <a:bodyPr/>
                    <a:lstStyle/>
                    <a:p>
                      <a:pPr algn="ctr" rtl="1"/>
                      <a:r>
                        <a:rPr lang="he-IL" sz="3200" dirty="0" smtClean="0"/>
                        <a:t>יעקב</a:t>
                      </a:r>
                      <a:endParaRPr lang="he-IL" sz="3200" dirty="0"/>
                    </a:p>
                  </a:txBody>
                  <a:tcPr/>
                </a:tc>
                <a:extLst>
                  <a:ext uri="{0D108BD9-81ED-4DB2-BD59-A6C34878D82A}">
                    <a16:rowId xmlns:a16="http://schemas.microsoft.com/office/drawing/2014/main" val="10000"/>
                  </a:ext>
                </a:extLst>
              </a:tr>
              <a:tr h="333260">
                <a:tc>
                  <a:txBody>
                    <a:bodyPr/>
                    <a:lstStyle/>
                    <a:p>
                      <a:pPr algn="r" rtl="1"/>
                      <a:endParaRPr lang="he-IL" dirty="0"/>
                    </a:p>
                  </a:txBody>
                  <a:tcPr/>
                </a:tc>
                <a:tc>
                  <a:txBody>
                    <a:bodyPr/>
                    <a:lstStyle/>
                    <a:p>
                      <a:pPr algn="ctr" rtl="1"/>
                      <a:endParaRPr lang="he-IL" dirty="0"/>
                    </a:p>
                  </a:txBody>
                  <a:tcPr/>
                </a:tc>
                <a:extLst>
                  <a:ext uri="{0D108BD9-81ED-4DB2-BD59-A6C34878D82A}">
                    <a16:rowId xmlns:a16="http://schemas.microsoft.com/office/drawing/2014/main" val="10001"/>
                  </a:ext>
                </a:extLst>
              </a:tr>
              <a:tr h="269798">
                <a:tc>
                  <a:txBody>
                    <a:bodyPr/>
                    <a:lstStyle/>
                    <a:p>
                      <a:pPr algn="r" rtl="1"/>
                      <a:endParaRPr lang="he-IL" dirty="0"/>
                    </a:p>
                  </a:txBody>
                  <a:tcPr/>
                </a:tc>
                <a:tc>
                  <a:txBody>
                    <a:bodyPr/>
                    <a:lstStyle/>
                    <a:p>
                      <a:pPr algn="ctr" rtl="1"/>
                      <a:endParaRPr lang="he-IL" dirty="0"/>
                    </a:p>
                  </a:txBody>
                  <a:tcPr/>
                </a:tc>
                <a:extLst>
                  <a:ext uri="{0D108BD9-81ED-4DB2-BD59-A6C34878D82A}">
                    <a16:rowId xmlns:a16="http://schemas.microsoft.com/office/drawing/2014/main" val="10002"/>
                  </a:ext>
                </a:extLst>
              </a:tr>
              <a:tr h="319374">
                <a:tc>
                  <a:txBody>
                    <a:bodyPr/>
                    <a:lstStyle/>
                    <a:p>
                      <a:pPr algn="r" rtl="1"/>
                      <a:endParaRPr lang="he-IL" dirty="0"/>
                    </a:p>
                  </a:txBody>
                  <a:tcPr/>
                </a:tc>
                <a:tc>
                  <a:txBody>
                    <a:bodyPr/>
                    <a:lstStyle/>
                    <a:p>
                      <a:pPr algn="ctr" rtl="1"/>
                      <a:endParaRPr lang="he-IL" dirty="0"/>
                    </a:p>
                  </a:txBody>
                  <a:tcPr/>
                </a:tc>
                <a:extLst>
                  <a:ext uri="{0D108BD9-81ED-4DB2-BD59-A6C34878D82A}">
                    <a16:rowId xmlns:a16="http://schemas.microsoft.com/office/drawing/2014/main" val="10003"/>
                  </a:ext>
                </a:extLst>
              </a:tr>
              <a:tr h="319374">
                <a:tc>
                  <a:txBody>
                    <a:bodyPr/>
                    <a:lstStyle/>
                    <a:p>
                      <a:pPr algn="r" rtl="1"/>
                      <a:endParaRPr lang="he-IL" dirty="0"/>
                    </a:p>
                  </a:txBody>
                  <a:tcPr/>
                </a:tc>
                <a:tc>
                  <a:txBody>
                    <a:bodyPr/>
                    <a:lstStyle/>
                    <a:p>
                      <a:pPr algn="ctr" rtl="1"/>
                      <a:endParaRPr lang="he-IL" dirty="0"/>
                    </a:p>
                  </a:txBody>
                  <a:tcPr/>
                </a:tc>
                <a:extLst>
                  <a:ext uri="{0D108BD9-81ED-4DB2-BD59-A6C34878D82A}">
                    <a16:rowId xmlns:a16="http://schemas.microsoft.com/office/drawing/2014/main" val="10004"/>
                  </a:ext>
                </a:extLst>
              </a:tr>
              <a:tr h="528581">
                <a:tc>
                  <a:txBody>
                    <a:bodyPr/>
                    <a:lstStyle/>
                    <a:p>
                      <a:pPr algn="r" rtl="1"/>
                      <a:endParaRPr lang="he-IL" dirty="0"/>
                    </a:p>
                  </a:txBody>
                  <a:tcPr/>
                </a:tc>
                <a:tc>
                  <a:txBody>
                    <a:bodyPr/>
                    <a:lstStyle/>
                    <a:p>
                      <a:pPr algn="ctr" rtl="1"/>
                      <a:endParaRPr lang="he-IL" dirty="0"/>
                    </a:p>
                  </a:txBody>
                  <a:tcPr/>
                </a:tc>
                <a:extLst>
                  <a:ext uri="{0D108BD9-81ED-4DB2-BD59-A6C34878D82A}">
                    <a16:rowId xmlns:a16="http://schemas.microsoft.com/office/drawing/2014/main" val="10005"/>
                  </a:ext>
                </a:extLst>
              </a:tr>
            </a:tbl>
          </a:graphicData>
        </a:graphic>
      </p:graphicFrame>
      <p:sp>
        <p:nvSpPr>
          <p:cNvPr id="2" name="TextBox 1"/>
          <p:cNvSpPr txBox="1"/>
          <p:nvPr/>
        </p:nvSpPr>
        <p:spPr>
          <a:xfrm>
            <a:off x="371137" y="4317955"/>
            <a:ext cx="6268092" cy="2369880"/>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algn="r"/>
            <a:r>
              <a:rPr lang="he-IL" sz="3200" dirty="0" smtClean="0"/>
              <a:t>רשימת התכונות:</a:t>
            </a:r>
          </a:p>
          <a:p>
            <a:pPr algn="r"/>
            <a:r>
              <a:rPr lang="he-IL" sz="3200" dirty="0" smtClean="0"/>
              <a:t>ציד, אדמוני, שדה, יושב אוהלים, שעיר, תם, עקב, מחושב, סובלני, מהיר, לא מחושב.</a:t>
            </a:r>
          </a:p>
          <a:p>
            <a:pPr algn="r"/>
            <a:endParaRPr lang="he-IL" sz="2000" dirty="0"/>
          </a:p>
        </p:txBody>
      </p:sp>
      <p:pic>
        <p:nvPicPr>
          <p:cNvPr id="5" name="4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71137" y="663126"/>
            <a:ext cx="2013126" cy="7180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7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17"/>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dirty="0"/>
              <a:t>ממשיכים </a:t>
            </a:r>
            <a:r>
              <a:rPr lang="he-IL" dirty="0"/>
              <a:t>למשימה </a:t>
            </a:r>
            <a:endParaRPr dirty="0"/>
          </a:p>
        </p:txBody>
      </p:sp>
      <p:sp>
        <p:nvSpPr>
          <p:cNvPr id="345" name="Google Shape;345;p17"/>
          <p:cNvSpPr txBox="1">
            <a:spLocks noGrp="1"/>
          </p:cNvSpPr>
          <p:nvPr>
            <p:ph type="body" sz="quarter" idx="10"/>
          </p:nvPr>
        </p:nvSpPr>
        <p:spPr>
          <a:xfrm>
            <a:off x="7949598" y="1879827"/>
            <a:ext cx="4044043" cy="4651602"/>
          </a:xfrm>
          <a:prstGeom prst="rect">
            <a:avLst/>
          </a:prstGeom>
          <a:noFill/>
          <a:ln>
            <a:noFill/>
          </a:ln>
        </p:spPr>
        <p:txBody>
          <a:bodyPr spcFirstLastPara="1" wrap="square" lIns="91425" tIns="45700" rIns="91425" bIns="45700" anchor="t" anchorCtr="0">
            <a:normAutofit lnSpcReduction="10000"/>
          </a:bodyPr>
          <a:lstStyle/>
          <a:p>
            <a:pPr lvl="0">
              <a:lnSpc>
                <a:spcPct val="90000"/>
              </a:lnSpc>
              <a:buClr>
                <a:schemeClr val="dk1"/>
              </a:buClr>
              <a:buSzPts val="3600"/>
            </a:pPr>
            <a:r>
              <a:rPr lang="he-IL" sz="3400" dirty="0"/>
              <a:t>לשם ביצוע המשימה עליכם להשתמש </a:t>
            </a:r>
            <a:r>
              <a:rPr lang="he-IL" sz="3400" dirty="0" smtClean="0"/>
              <a:t>במחשב. השלבים</a:t>
            </a:r>
            <a:r>
              <a:rPr lang="he-IL" sz="3400" dirty="0"/>
              <a:t>:</a:t>
            </a:r>
          </a:p>
          <a:p>
            <a:pPr lvl="0">
              <a:lnSpc>
                <a:spcPct val="90000"/>
              </a:lnSpc>
              <a:buClr>
                <a:schemeClr val="dk1"/>
              </a:buClr>
              <a:buSzPts val="3600"/>
            </a:pPr>
            <a:r>
              <a:rPr lang="he-IL" sz="3400" dirty="0">
                <a:solidFill>
                  <a:srgbClr val="FF0000"/>
                </a:solidFill>
              </a:rPr>
              <a:t>1.כנסו לאתר אופק מטח</a:t>
            </a:r>
          </a:p>
          <a:p>
            <a:pPr lvl="0">
              <a:lnSpc>
                <a:spcPct val="90000"/>
              </a:lnSpc>
              <a:buClr>
                <a:schemeClr val="dk1"/>
              </a:buClr>
              <a:buSzPts val="3600"/>
            </a:pPr>
            <a:r>
              <a:rPr lang="he-IL" sz="3400" dirty="0"/>
              <a:t>2. חלונית תנ"ך</a:t>
            </a:r>
          </a:p>
          <a:p>
            <a:pPr lvl="0">
              <a:lnSpc>
                <a:spcPct val="90000"/>
              </a:lnSpc>
              <a:buClr>
                <a:schemeClr val="dk1"/>
              </a:buClr>
              <a:buSzPts val="3600"/>
            </a:pPr>
            <a:r>
              <a:rPr lang="he-IL" sz="3400" dirty="0"/>
              <a:t>3. כיתה ג'</a:t>
            </a:r>
          </a:p>
          <a:p>
            <a:pPr lvl="0">
              <a:lnSpc>
                <a:spcPct val="90000"/>
              </a:lnSpc>
              <a:buClr>
                <a:schemeClr val="dk1"/>
              </a:buClr>
              <a:buSzPts val="3600"/>
            </a:pPr>
            <a:r>
              <a:rPr lang="he-IL" sz="3400" dirty="0"/>
              <a:t>4. עשו את המשימה- </a:t>
            </a:r>
            <a:r>
              <a:rPr lang="he-IL" sz="3400" dirty="0" smtClean="0"/>
              <a:t>                        </a:t>
            </a:r>
            <a:r>
              <a:rPr lang="he-IL" sz="3200" b="1" dirty="0"/>
              <a:t>"בראשית כה-אילו תאומים? זהים או לא זהים?"</a:t>
            </a:r>
          </a:p>
          <a:p>
            <a:pPr marL="0" lvl="0" indent="0" algn="r" rtl="1">
              <a:lnSpc>
                <a:spcPct val="90000"/>
              </a:lnSpc>
              <a:spcBef>
                <a:spcPts val="0"/>
              </a:spcBef>
              <a:spcAft>
                <a:spcPts val="0"/>
              </a:spcAft>
              <a:buClr>
                <a:schemeClr val="dk1"/>
              </a:buClr>
              <a:buSzPts val="3600"/>
              <a:buNone/>
            </a:pPr>
            <a:endParaRPr dirty="0"/>
          </a:p>
        </p:txBody>
      </p:sp>
      <p:pic>
        <p:nvPicPr>
          <p:cNvPr id="346" name="Google Shape;346;p17"/>
          <p:cNvPicPr preferRelativeResize="0"/>
          <p:nvPr/>
        </p:nvPicPr>
        <p:blipFill rotWithShape="1">
          <a:blip r:embed="rId3">
            <a:alphaModFix/>
          </a:blip>
          <a:srcRect/>
          <a:stretch/>
        </p:blipFill>
        <p:spPr>
          <a:xfrm>
            <a:off x="3617846" y="13562"/>
            <a:ext cx="1017545" cy="1070700"/>
          </a:xfrm>
          <a:prstGeom prst="rect">
            <a:avLst/>
          </a:prstGeom>
          <a:noFill/>
          <a:ln>
            <a:noFill/>
          </a:ln>
        </p:spPr>
      </p:pic>
      <p:pic>
        <p:nvPicPr>
          <p:cNvPr id="2" name="תמונה 1"/>
          <p:cNvPicPr>
            <a:picLocks noChangeAspect="1"/>
          </p:cNvPicPr>
          <p:nvPr/>
        </p:nvPicPr>
        <p:blipFill>
          <a:blip r:embed="rId4"/>
          <a:stretch>
            <a:fillRect/>
          </a:stretch>
        </p:blipFill>
        <p:spPr>
          <a:xfrm>
            <a:off x="0" y="1879827"/>
            <a:ext cx="7838394" cy="3922602"/>
          </a:xfrm>
          <a:prstGeom prst="rect">
            <a:avLst/>
          </a:prstGeom>
        </p:spPr>
      </p:pic>
      <p:cxnSp>
        <p:nvCxnSpPr>
          <p:cNvPr id="4" name="מחבר חץ ישר 3"/>
          <p:cNvCxnSpPr/>
          <p:nvPr/>
        </p:nvCxnSpPr>
        <p:spPr>
          <a:xfrm flipH="1" flipV="1">
            <a:off x="7592786" y="2645229"/>
            <a:ext cx="1322614" cy="1195899"/>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09360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17"/>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dirty="0"/>
              <a:t>ממשיכים </a:t>
            </a:r>
            <a:r>
              <a:rPr lang="he-IL" dirty="0"/>
              <a:t>למשימה </a:t>
            </a:r>
            <a:endParaRPr dirty="0"/>
          </a:p>
        </p:txBody>
      </p:sp>
      <p:sp>
        <p:nvSpPr>
          <p:cNvPr id="345" name="Google Shape;345;p17"/>
          <p:cNvSpPr txBox="1">
            <a:spLocks noGrp="1"/>
          </p:cNvSpPr>
          <p:nvPr>
            <p:ph type="body" sz="quarter" idx="10"/>
          </p:nvPr>
        </p:nvSpPr>
        <p:spPr>
          <a:xfrm>
            <a:off x="7949598" y="1879827"/>
            <a:ext cx="4044043" cy="4651602"/>
          </a:xfrm>
          <a:prstGeom prst="rect">
            <a:avLst/>
          </a:prstGeom>
          <a:noFill/>
          <a:ln>
            <a:noFill/>
          </a:ln>
        </p:spPr>
        <p:txBody>
          <a:bodyPr spcFirstLastPara="1" wrap="square" lIns="91425" tIns="45700" rIns="91425" bIns="45700" anchor="t" anchorCtr="0">
            <a:normAutofit lnSpcReduction="10000"/>
          </a:bodyPr>
          <a:lstStyle/>
          <a:p>
            <a:pPr lvl="0">
              <a:lnSpc>
                <a:spcPct val="90000"/>
              </a:lnSpc>
              <a:buClr>
                <a:schemeClr val="dk1"/>
              </a:buClr>
              <a:buSzPts val="3600"/>
            </a:pPr>
            <a:r>
              <a:rPr lang="he-IL" sz="3400" dirty="0"/>
              <a:t>לשם ביצוע המשימה עליכם להשתמש </a:t>
            </a:r>
            <a:r>
              <a:rPr lang="he-IL" sz="3400" dirty="0" smtClean="0"/>
              <a:t>במחשב. השלבים</a:t>
            </a:r>
            <a:r>
              <a:rPr lang="he-IL" sz="3400" dirty="0"/>
              <a:t>:</a:t>
            </a:r>
          </a:p>
          <a:p>
            <a:pPr lvl="0">
              <a:lnSpc>
                <a:spcPct val="90000"/>
              </a:lnSpc>
              <a:buClr>
                <a:schemeClr val="dk1"/>
              </a:buClr>
              <a:buSzPts val="3600"/>
            </a:pPr>
            <a:r>
              <a:rPr lang="he-IL" sz="3400" dirty="0"/>
              <a:t>1.כנסו לאתר אופק מטח</a:t>
            </a:r>
          </a:p>
          <a:p>
            <a:pPr lvl="0">
              <a:lnSpc>
                <a:spcPct val="90000"/>
              </a:lnSpc>
              <a:buClr>
                <a:schemeClr val="dk1"/>
              </a:buClr>
              <a:buSzPts val="3600"/>
            </a:pPr>
            <a:r>
              <a:rPr lang="he-IL" sz="3400" dirty="0"/>
              <a:t>2. </a:t>
            </a:r>
            <a:r>
              <a:rPr lang="he-IL" sz="3400" dirty="0">
                <a:solidFill>
                  <a:srgbClr val="FF0000"/>
                </a:solidFill>
              </a:rPr>
              <a:t>חלונית תנ"ך</a:t>
            </a:r>
          </a:p>
          <a:p>
            <a:pPr lvl="0">
              <a:lnSpc>
                <a:spcPct val="90000"/>
              </a:lnSpc>
              <a:buClr>
                <a:schemeClr val="dk1"/>
              </a:buClr>
              <a:buSzPts val="3600"/>
            </a:pPr>
            <a:r>
              <a:rPr lang="he-IL" sz="3400" dirty="0"/>
              <a:t>3. כיתה ג'</a:t>
            </a:r>
          </a:p>
          <a:p>
            <a:pPr lvl="0">
              <a:lnSpc>
                <a:spcPct val="90000"/>
              </a:lnSpc>
              <a:buClr>
                <a:schemeClr val="dk1"/>
              </a:buClr>
              <a:buSzPts val="3600"/>
            </a:pPr>
            <a:r>
              <a:rPr lang="he-IL" sz="3400" dirty="0"/>
              <a:t>4. עשו את המשימה- </a:t>
            </a:r>
            <a:r>
              <a:rPr lang="he-IL" sz="3400" dirty="0" smtClean="0"/>
              <a:t>                        </a:t>
            </a:r>
            <a:r>
              <a:rPr lang="he-IL" sz="3200" b="1" dirty="0"/>
              <a:t>"בראשית כה-אילו תאומים? זהים או לא זהים?"</a:t>
            </a:r>
          </a:p>
          <a:p>
            <a:pPr marL="0" lvl="0" indent="0" algn="r" rtl="1">
              <a:lnSpc>
                <a:spcPct val="90000"/>
              </a:lnSpc>
              <a:spcBef>
                <a:spcPts val="0"/>
              </a:spcBef>
              <a:spcAft>
                <a:spcPts val="0"/>
              </a:spcAft>
              <a:buClr>
                <a:schemeClr val="dk1"/>
              </a:buClr>
              <a:buSzPts val="3600"/>
              <a:buNone/>
            </a:pPr>
            <a:endParaRPr dirty="0"/>
          </a:p>
        </p:txBody>
      </p:sp>
      <p:pic>
        <p:nvPicPr>
          <p:cNvPr id="346" name="Google Shape;346;p17"/>
          <p:cNvPicPr preferRelativeResize="0"/>
          <p:nvPr/>
        </p:nvPicPr>
        <p:blipFill rotWithShape="1">
          <a:blip r:embed="rId3">
            <a:alphaModFix/>
          </a:blip>
          <a:srcRect/>
          <a:stretch/>
        </p:blipFill>
        <p:spPr>
          <a:xfrm>
            <a:off x="3617846" y="13562"/>
            <a:ext cx="1017545" cy="1070700"/>
          </a:xfrm>
          <a:prstGeom prst="rect">
            <a:avLst/>
          </a:prstGeom>
          <a:noFill/>
          <a:ln>
            <a:noFill/>
          </a:ln>
        </p:spPr>
      </p:pic>
      <p:pic>
        <p:nvPicPr>
          <p:cNvPr id="2" name="תמונה 1"/>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0" y="1879827"/>
            <a:ext cx="7838394" cy="3922602"/>
          </a:xfrm>
          <a:prstGeom prst="rect">
            <a:avLst/>
          </a:prstGeom>
        </p:spPr>
      </p:pic>
      <p:pic>
        <p:nvPicPr>
          <p:cNvPr id="3" name="תמונה 2"/>
          <p:cNvPicPr>
            <a:picLocks noChangeAspect="1"/>
          </p:cNvPicPr>
          <p:nvPr/>
        </p:nvPicPr>
        <p:blipFill>
          <a:blip r:embed="rId6"/>
          <a:stretch>
            <a:fillRect/>
          </a:stretch>
        </p:blipFill>
        <p:spPr>
          <a:xfrm>
            <a:off x="52135" y="1084262"/>
            <a:ext cx="4990033" cy="5910654"/>
          </a:xfrm>
          <a:prstGeom prst="rect">
            <a:avLst/>
          </a:prstGeom>
        </p:spPr>
      </p:pic>
      <p:cxnSp>
        <p:nvCxnSpPr>
          <p:cNvPr id="4" name="מחבר חץ ישר 3"/>
          <p:cNvCxnSpPr/>
          <p:nvPr/>
        </p:nvCxnSpPr>
        <p:spPr>
          <a:xfrm flipH="1">
            <a:off x="4392386" y="4205628"/>
            <a:ext cx="4914900" cy="578643"/>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73635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17"/>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dirty="0"/>
              <a:t>ממשיכים </a:t>
            </a:r>
            <a:r>
              <a:rPr lang="he-IL" dirty="0"/>
              <a:t>למשימה </a:t>
            </a:r>
            <a:endParaRPr dirty="0"/>
          </a:p>
        </p:txBody>
      </p:sp>
      <p:sp>
        <p:nvSpPr>
          <p:cNvPr id="345" name="Google Shape;345;p17"/>
          <p:cNvSpPr txBox="1">
            <a:spLocks noGrp="1"/>
          </p:cNvSpPr>
          <p:nvPr>
            <p:ph type="body" sz="quarter" idx="10"/>
          </p:nvPr>
        </p:nvSpPr>
        <p:spPr>
          <a:xfrm>
            <a:off x="7949598" y="1879827"/>
            <a:ext cx="4044043" cy="4651602"/>
          </a:xfrm>
          <a:prstGeom prst="rect">
            <a:avLst/>
          </a:prstGeom>
          <a:noFill/>
          <a:ln>
            <a:noFill/>
          </a:ln>
        </p:spPr>
        <p:txBody>
          <a:bodyPr spcFirstLastPara="1" wrap="square" lIns="91425" tIns="45700" rIns="91425" bIns="45700" anchor="t" anchorCtr="0">
            <a:normAutofit lnSpcReduction="10000"/>
          </a:bodyPr>
          <a:lstStyle/>
          <a:p>
            <a:pPr lvl="0">
              <a:lnSpc>
                <a:spcPct val="90000"/>
              </a:lnSpc>
              <a:buClr>
                <a:schemeClr val="dk1"/>
              </a:buClr>
              <a:buSzPts val="3600"/>
            </a:pPr>
            <a:r>
              <a:rPr lang="he-IL" sz="3400" dirty="0"/>
              <a:t>לשם ביצוע המשימה עליכם להשתמש </a:t>
            </a:r>
            <a:r>
              <a:rPr lang="he-IL" sz="3400" dirty="0" smtClean="0"/>
              <a:t>במחשב. השלבים</a:t>
            </a:r>
            <a:r>
              <a:rPr lang="he-IL" sz="3400" dirty="0"/>
              <a:t>:</a:t>
            </a:r>
          </a:p>
          <a:p>
            <a:pPr lvl="0">
              <a:lnSpc>
                <a:spcPct val="90000"/>
              </a:lnSpc>
              <a:buClr>
                <a:schemeClr val="dk1"/>
              </a:buClr>
              <a:buSzPts val="3600"/>
            </a:pPr>
            <a:r>
              <a:rPr lang="he-IL" sz="3400" dirty="0"/>
              <a:t>1.כנסו לאתר אופק מטח</a:t>
            </a:r>
          </a:p>
          <a:p>
            <a:pPr lvl="0">
              <a:lnSpc>
                <a:spcPct val="90000"/>
              </a:lnSpc>
              <a:buClr>
                <a:schemeClr val="dk1"/>
              </a:buClr>
              <a:buSzPts val="3600"/>
            </a:pPr>
            <a:r>
              <a:rPr lang="he-IL" sz="3400" dirty="0"/>
              <a:t>2. חלונית תנ"ך</a:t>
            </a:r>
          </a:p>
          <a:p>
            <a:pPr lvl="0">
              <a:lnSpc>
                <a:spcPct val="90000"/>
              </a:lnSpc>
              <a:buClr>
                <a:schemeClr val="dk1"/>
              </a:buClr>
              <a:buSzPts val="3600"/>
            </a:pPr>
            <a:r>
              <a:rPr lang="he-IL" sz="3400" dirty="0">
                <a:solidFill>
                  <a:srgbClr val="FF0000"/>
                </a:solidFill>
              </a:rPr>
              <a:t>3. כיתה ג'</a:t>
            </a:r>
          </a:p>
          <a:p>
            <a:pPr lvl="0">
              <a:lnSpc>
                <a:spcPct val="90000"/>
              </a:lnSpc>
              <a:buClr>
                <a:schemeClr val="dk1"/>
              </a:buClr>
              <a:buSzPts val="3600"/>
            </a:pPr>
            <a:r>
              <a:rPr lang="he-IL" sz="3400" dirty="0"/>
              <a:t>4. עשו את המשימה- </a:t>
            </a:r>
            <a:r>
              <a:rPr lang="he-IL" sz="3400" dirty="0" smtClean="0"/>
              <a:t>                        </a:t>
            </a:r>
            <a:r>
              <a:rPr lang="he-IL" sz="3200" b="1" dirty="0"/>
              <a:t>"בראשית כה-אילו תאומים? זהים או לא זהים?"</a:t>
            </a:r>
          </a:p>
          <a:p>
            <a:pPr marL="0" lvl="0" indent="0" algn="r" rtl="1">
              <a:lnSpc>
                <a:spcPct val="90000"/>
              </a:lnSpc>
              <a:spcBef>
                <a:spcPts val="0"/>
              </a:spcBef>
              <a:spcAft>
                <a:spcPts val="0"/>
              </a:spcAft>
              <a:buClr>
                <a:schemeClr val="dk1"/>
              </a:buClr>
              <a:buSzPts val="3600"/>
              <a:buNone/>
            </a:pPr>
            <a:endParaRPr dirty="0"/>
          </a:p>
        </p:txBody>
      </p:sp>
      <p:pic>
        <p:nvPicPr>
          <p:cNvPr id="346" name="Google Shape;346;p17"/>
          <p:cNvPicPr preferRelativeResize="0"/>
          <p:nvPr/>
        </p:nvPicPr>
        <p:blipFill rotWithShape="1">
          <a:blip r:embed="rId3">
            <a:alphaModFix/>
          </a:blip>
          <a:srcRect/>
          <a:stretch/>
        </p:blipFill>
        <p:spPr>
          <a:xfrm>
            <a:off x="3617846" y="13562"/>
            <a:ext cx="1017545" cy="1070700"/>
          </a:xfrm>
          <a:prstGeom prst="rect">
            <a:avLst/>
          </a:prstGeom>
          <a:noFill/>
          <a:ln>
            <a:noFill/>
          </a:ln>
        </p:spPr>
      </p:pic>
      <p:pic>
        <p:nvPicPr>
          <p:cNvPr id="5" name="תמונה 4"/>
          <p:cNvPicPr>
            <a:picLocks noChangeAspect="1"/>
          </p:cNvPicPr>
          <p:nvPr/>
        </p:nvPicPr>
        <p:blipFill>
          <a:blip r:embed="rId4"/>
          <a:stretch>
            <a:fillRect/>
          </a:stretch>
        </p:blipFill>
        <p:spPr>
          <a:xfrm>
            <a:off x="1423940" y="1476148"/>
            <a:ext cx="2931279" cy="4957309"/>
          </a:xfrm>
          <a:prstGeom prst="rect">
            <a:avLst/>
          </a:prstGeom>
        </p:spPr>
      </p:pic>
      <p:cxnSp>
        <p:nvCxnSpPr>
          <p:cNvPr id="4" name="מחבר חץ ישר 3"/>
          <p:cNvCxnSpPr/>
          <p:nvPr/>
        </p:nvCxnSpPr>
        <p:spPr>
          <a:xfrm flipH="1" flipV="1">
            <a:off x="3694960" y="3592286"/>
            <a:ext cx="5514354" cy="1061357"/>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52793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17"/>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x-none" dirty="0"/>
              <a:t>ממשיכים </a:t>
            </a:r>
            <a:r>
              <a:rPr lang="he-IL" dirty="0"/>
              <a:t>למשימה </a:t>
            </a:r>
            <a:endParaRPr dirty="0"/>
          </a:p>
        </p:txBody>
      </p:sp>
      <p:sp>
        <p:nvSpPr>
          <p:cNvPr id="345" name="Google Shape;345;p17"/>
          <p:cNvSpPr txBox="1">
            <a:spLocks noGrp="1"/>
          </p:cNvSpPr>
          <p:nvPr>
            <p:ph type="body" sz="quarter" idx="10"/>
          </p:nvPr>
        </p:nvSpPr>
        <p:spPr>
          <a:xfrm>
            <a:off x="1076287" y="2032690"/>
            <a:ext cx="10885543" cy="3844925"/>
          </a:xfrm>
          <a:prstGeom prst="rect">
            <a:avLst/>
          </a:prstGeom>
          <a:noFill/>
          <a:ln>
            <a:noFill/>
          </a:ln>
        </p:spPr>
        <p:txBody>
          <a:bodyPr spcFirstLastPara="1" wrap="square" lIns="91425" tIns="45700" rIns="91425" bIns="45700" anchor="t" anchorCtr="0">
            <a:noAutofit/>
          </a:bodyPr>
          <a:lstStyle/>
          <a:p>
            <a:pPr marL="0" lvl="0" indent="0" algn="r" rtl="1">
              <a:lnSpc>
                <a:spcPct val="90000"/>
              </a:lnSpc>
              <a:spcBef>
                <a:spcPts val="0"/>
              </a:spcBef>
              <a:spcAft>
                <a:spcPts val="0"/>
              </a:spcAft>
              <a:buClr>
                <a:schemeClr val="dk1"/>
              </a:buClr>
              <a:buSzPts val="3600"/>
              <a:buNone/>
            </a:pPr>
            <a:r>
              <a:rPr lang="he-IL" dirty="0" smtClean="0"/>
              <a:t>לשם ביצוע המשימה עליכם להשתמש </a:t>
            </a:r>
            <a:r>
              <a:rPr lang="he-IL" dirty="0" smtClean="0">
                <a:solidFill>
                  <a:srgbClr val="FF0000"/>
                </a:solidFill>
              </a:rPr>
              <a:t>במחשב</a:t>
            </a:r>
            <a:r>
              <a:rPr lang="he-IL" dirty="0" smtClean="0"/>
              <a:t>.</a:t>
            </a:r>
          </a:p>
          <a:p>
            <a:pPr marL="0" lvl="0" indent="0" algn="r" rtl="1">
              <a:lnSpc>
                <a:spcPct val="90000"/>
              </a:lnSpc>
              <a:spcBef>
                <a:spcPts val="0"/>
              </a:spcBef>
              <a:spcAft>
                <a:spcPts val="0"/>
              </a:spcAft>
              <a:buClr>
                <a:schemeClr val="dk1"/>
              </a:buClr>
              <a:buSzPts val="3600"/>
              <a:buNone/>
            </a:pPr>
            <a:r>
              <a:rPr lang="he-IL" dirty="0" smtClean="0"/>
              <a:t>השלבים:</a:t>
            </a:r>
          </a:p>
          <a:p>
            <a:pPr marL="0" lvl="0" indent="0" algn="r" rtl="1">
              <a:lnSpc>
                <a:spcPct val="90000"/>
              </a:lnSpc>
              <a:spcBef>
                <a:spcPts val="0"/>
              </a:spcBef>
              <a:spcAft>
                <a:spcPts val="0"/>
              </a:spcAft>
              <a:buClr>
                <a:schemeClr val="dk1"/>
              </a:buClr>
              <a:buSzPts val="3600"/>
              <a:buNone/>
            </a:pPr>
            <a:r>
              <a:rPr lang="he-IL" dirty="0" smtClean="0"/>
              <a:t>1.כנסו לאתר אופק מטח</a:t>
            </a:r>
          </a:p>
          <a:p>
            <a:pPr marL="0" lvl="0" indent="0" algn="r" rtl="1">
              <a:lnSpc>
                <a:spcPct val="90000"/>
              </a:lnSpc>
              <a:spcBef>
                <a:spcPts val="0"/>
              </a:spcBef>
              <a:spcAft>
                <a:spcPts val="0"/>
              </a:spcAft>
              <a:buClr>
                <a:schemeClr val="dk1"/>
              </a:buClr>
              <a:buSzPts val="3600"/>
              <a:buNone/>
            </a:pPr>
            <a:r>
              <a:rPr lang="he-IL" dirty="0" smtClean="0"/>
              <a:t>2. חלונית תנ"ך</a:t>
            </a:r>
          </a:p>
          <a:p>
            <a:pPr marL="0" lvl="0" indent="0" algn="r" rtl="1">
              <a:lnSpc>
                <a:spcPct val="90000"/>
              </a:lnSpc>
              <a:spcBef>
                <a:spcPts val="0"/>
              </a:spcBef>
              <a:spcAft>
                <a:spcPts val="0"/>
              </a:spcAft>
              <a:buClr>
                <a:schemeClr val="dk1"/>
              </a:buClr>
              <a:buSzPts val="3600"/>
              <a:buNone/>
            </a:pPr>
            <a:r>
              <a:rPr lang="he-IL" dirty="0" smtClean="0"/>
              <a:t>3. כיתה ג'</a:t>
            </a:r>
          </a:p>
          <a:p>
            <a:pPr marL="0" lvl="0" indent="0" algn="r" rtl="1">
              <a:lnSpc>
                <a:spcPct val="90000"/>
              </a:lnSpc>
              <a:spcBef>
                <a:spcPts val="0"/>
              </a:spcBef>
              <a:spcAft>
                <a:spcPts val="0"/>
              </a:spcAft>
              <a:buClr>
                <a:schemeClr val="dk1"/>
              </a:buClr>
              <a:buSzPts val="3600"/>
              <a:buNone/>
            </a:pPr>
            <a:r>
              <a:rPr lang="he-IL" dirty="0" smtClean="0"/>
              <a:t>4. </a:t>
            </a:r>
            <a:r>
              <a:rPr lang="he-IL" dirty="0" smtClean="0">
                <a:solidFill>
                  <a:srgbClr val="FF0000"/>
                </a:solidFill>
              </a:rPr>
              <a:t>עשו את המשימה- </a:t>
            </a:r>
          </a:p>
          <a:p>
            <a:pPr marL="0" lvl="0" indent="0" algn="r" rtl="1">
              <a:lnSpc>
                <a:spcPct val="90000"/>
              </a:lnSpc>
              <a:spcBef>
                <a:spcPts val="0"/>
              </a:spcBef>
              <a:spcAft>
                <a:spcPts val="0"/>
              </a:spcAft>
              <a:buClr>
                <a:schemeClr val="dk1"/>
              </a:buClr>
              <a:buSzPts val="3600"/>
              <a:buNone/>
            </a:pPr>
            <a:r>
              <a:rPr lang="he-IL" dirty="0">
                <a:solidFill>
                  <a:srgbClr val="FF0000"/>
                </a:solidFill>
              </a:rPr>
              <a:t>"</a:t>
            </a:r>
            <a:r>
              <a:rPr lang="he-IL" dirty="0" smtClean="0">
                <a:solidFill>
                  <a:srgbClr val="FF0000"/>
                </a:solidFill>
              </a:rPr>
              <a:t>בראשית כה-אילו תאומים?</a:t>
            </a:r>
          </a:p>
          <a:p>
            <a:pPr marL="0" lvl="0" indent="0" algn="r" rtl="1">
              <a:lnSpc>
                <a:spcPct val="90000"/>
              </a:lnSpc>
              <a:spcBef>
                <a:spcPts val="0"/>
              </a:spcBef>
              <a:spcAft>
                <a:spcPts val="0"/>
              </a:spcAft>
              <a:buClr>
                <a:schemeClr val="dk1"/>
              </a:buClr>
              <a:buSzPts val="3600"/>
              <a:buNone/>
            </a:pPr>
            <a:r>
              <a:rPr lang="he-IL" dirty="0" smtClean="0">
                <a:solidFill>
                  <a:srgbClr val="FF0000"/>
                </a:solidFill>
              </a:rPr>
              <a:t> זהים או לא זהים?"</a:t>
            </a:r>
            <a:endParaRPr dirty="0">
              <a:solidFill>
                <a:srgbClr val="FF0000"/>
              </a:solidFill>
            </a:endParaRPr>
          </a:p>
        </p:txBody>
      </p:sp>
      <p:pic>
        <p:nvPicPr>
          <p:cNvPr id="346" name="Google Shape;346;p17"/>
          <p:cNvPicPr preferRelativeResize="0"/>
          <p:nvPr/>
        </p:nvPicPr>
        <p:blipFill rotWithShape="1">
          <a:blip r:embed="rId3">
            <a:alphaModFix/>
          </a:blip>
          <a:srcRect/>
          <a:stretch/>
        </p:blipFill>
        <p:spPr>
          <a:xfrm>
            <a:off x="3617846" y="13562"/>
            <a:ext cx="1017545" cy="1070700"/>
          </a:xfrm>
          <a:prstGeom prst="rect">
            <a:avLst/>
          </a:prstGeom>
          <a:noFill/>
          <a:ln>
            <a:noFill/>
          </a:ln>
        </p:spPr>
      </p:pic>
      <p:pic>
        <p:nvPicPr>
          <p:cNvPr id="2" name="תמונה 1"/>
          <p:cNvPicPr>
            <a:picLocks noChangeAspect="1"/>
          </p:cNvPicPr>
          <p:nvPr/>
        </p:nvPicPr>
        <p:blipFill>
          <a:blip r:embed="rId4"/>
          <a:stretch>
            <a:fillRect/>
          </a:stretch>
        </p:blipFill>
        <p:spPr>
          <a:xfrm>
            <a:off x="303381" y="2562452"/>
            <a:ext cx="6628929" cy="2511507"/>
          </a:xfrm>
          <a:prstGeom prst="rect">
            <a:avLst/>
          </a:prstGeom>
        </p:spPr>
      </p:pic>
      <p:cxnSp>
        <p:nvCxnSpPr>
          <p:cNvPr id="6" name="מחבר חץ ישר 5"/>
          <p:cNvCxnSpPr/>
          <p:nvPr/>
        </p:nvCxnSpPr>
        <p:spPr>
          <a:xfrm flipH="1" flipV="1">
            <a:off x="5808405" y="4107657"/>
            <a:ext cx="984280" cy="1182801"/>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2"/>
          <p:cNvSpPr/>
          <p:nvPr/>
        </p:nvSpPr>
        <p:spPr>
          <a:xfrm>
            <a:off x="2252867" y="2491703"/>
            <a:ext cx="7686400" cy="1910400"/>
          </a:xfrm>
          <a:prstGeom prst="rect">
            <a:avLst/>
          </a:prstGeom>
          <a:solidFill>
            <a:srgbClr val="1152C9"/>
          </a:solidFill>
          <a:ln>
            <a:noFill/>
          </a:ln>
        </p:spPr>
        <p:txBody>
          <a:bodyPr spcFirstLastPara="1" wrap="square" lIns="91433" tIns="45700" rIns="91433" bIns="45700" anchor="t" anchorCtr="0">
            <a:noAutofit/>
          </a:bodyPr>
          <a:lstStyle/>
          <a:p>
            <a:pPr algn="ctr" defTabSz="1219170">
              <a:buSzPts val="4500"/>
            </a:pPr>
            <a:r>
              <a:rPr lang="x-none" sz="6000">
                <a:solidFill>
                  <a:srgbClr val="FFFFFF"/>
                </a:solidFill>
                <a:latin typeface="Calibri"/>
                <a:ea typeface="Calibri"/>
                <a:cs typeface="Calibri"/>
                <a:sym typeface="Calibri"/>
              </a:rPr>
              <a:t>תודה שהשתתפתם</a:t>
            </a:r>
            <a:endParaRPr sz="6000">
              <a:solidFill>
                <a:srgbClr val="FFFFFF"/>
              </a:solidFill>
              <a:latin typeface="Calibri"/>
              <a:ea typeface="Calibri"/>
              <a:cs typeface="Calibri"/>
              <a:sym typeface="Calibri"/>
            </a:endParaRPr>
          </a:p>
          <a:p>
            <a:pPr algn="ctr" defTabSz="1219170">
              <a:buSzPts val="4500"/>
            </a:pPr>
            <a:r>
              <a:rPr lang="x-none" sz="6000">
                <a:solidFill>
                  <a:srgbClr val="FFFFFF"/>
                </a:solidFill>
                <a:latin typeface="Calibri"/>
                <a:ea typeface="Calibri"/>
                <a:cs typeface="Calibri"/>
                <a:sym typeface="Calibri"/>
              </a:rPr>
              <a:t> בשיעור</a:t>
            </a:r>
            <a:endParaRPr sz="60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319922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6"/>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x-none" dirty="0"/>
              <a:t>מה </a:t>
            </a:r>
            <a:r>
              <a:rPr lang="he-IL" dirty="0"/>
              <a:t>נעשה</a:t>
            </a:r>
            <a:r>
              <a:rPr lang="x-none" dirty="0"/>
              <a:t> היום?</a:t>
            </a:r>
            <a:endParaRPr dirty="0"/>
          </a:p>
        </p:txBody>
      </p:sp>
      <p:sp>
        <p:nvSpPr>
          <p:cNvPr id="249" name="Google Shape;249;p6"/>
          <p:cNvSpPr txBox="1">
            <a:spLocks noGrp="1"/>
          </p:cNvSpPr>
          <p:nvPr>
            <p:ph idx="1"/>
          </p:nvPr>
        </p:nvSpPr>
        <p:spPr>
          <a:xfrm>
            <a:off x="163284" y="1221468"/>
            <a:ext cx="11500759" cy="4351338"/>
          </a:xfrm>
          <a:prstGeom prst="rect">
            <a:avLst/>
          </a:prstGeom>
          <a:noFill/>
          <a:ln>
            <a:noFill/>
          </a:ln>
        </p:spPr>
        <p:txBody>
          <a:bodyPr spcFirstLastPara="1" wrap="square" lIns="91425" tIns="45700" rIns="91425" bIns="45700" anchor="t" anchorCtr="0">
            <a:noAutofit/>
          </a:bodyPr>
          <a:lstStyle/>
          <a:p>
            <a:pPr marL="0" lvl="0" indent="0">
              <a:lnSpc>
                <a:spcPct val="90000"/>
              </a:lnSpc>
              <a:spcBef>
                <a:spcPts val="800"/>
              </a:spcBef>
              <a:buSzPts val="2800"/>
            </a:pPr>
            <a:r>
              <a:rPr lang="he-IL" sz="3200" dirty="0" smtClean="0"/>
              <a:t>    אחים </a:t>
            </a:r>
            <a:r>
              <a:rPr lang="he-IL" sz="3200" dirty="0"/>
              <a:t>תאומים האם הם </a:t>
            </a:r>
            <a:r>
              <a:rPr lang="he-IL" sz="3200" dirty="0" smtClean="0"/>
              <a:t>זהים בכל התחומים ? (מראה, אופי תכונות)</a:t>
            </a:r>
          </a:p>
          <a:p>
            <a:pPr lvl="0">
              <a:lnSpc>
                <a:spcPct val="90000"/>
              </a:lnSpc>
              <a:spcBef>
                <a:spcPts val="800"/>
              </a:spcBef>
              <a:buSzPts val="2800"/>
              <a:buFont typeface="Arial"/>
              <a:buChar char="•"/>
            </a:pPr>
            <a:endParaRPr lang="he-IL" sz="3200" dirty="0" smtClean="0"/>
          </a:p>
          <a:p>
            <a:pPr lvl="0">
              <a:lnSpc>
                <a:spcPct val="90000"/>
              </a:lnSpc>
              <a:spcBef>
                <a:spcPts val="800"/>
              </a:spcBef>
              <a:buSzPts val="2800"/>
              <a:buFont typeface="Arial"/>
              <a:buChar char="•"/>
            </a:pPr>
            <a:r>
              <a:rPr lang="he-IL" sz="3200" dirty="0" smtClean="0"/>
              <a:t>נברר- מה השוני ומה הדמיון בינינו לבין אחינו</a:t>
            </a:r>
          </a:p>
          <a:p>
            <a:pPr>
              <a:lnSpc>
                <a:spcPct val="90000"/>
              </a:lnSpc>
              <a:spcBef>
                <a:spcPts val="800"/>
              </a:spcBef>
              <a:buSzPts val="2800"/>
              <a:buFont typeface="Arial"/>
              <a:buChar char="•"/>
            </a:pPr>
            <a:r>
              <a:rPr lang="he-IL" sz="3200" dirty="0" smtClean="0"/>
              <a:t>נתבונן בתמונה </a:t>
            </a:r>
            <a:r>
              <a:rPr lang="he-IL" sz="3200" dirty="0"/>
              <a:t>ובתיאור </a:t>
            </a:r>
            <a:r>
              <a:rPr lang="he-IL" sz="3200" dirty="0" smtClean="0"/>
              <a:t>הדמויות המופיעים בה.</a:t>
            </a:r>
            <a:endParaRPr lang="he-IL" sz="3200" dirty="0"/>
          </a:p>
          <a:p>
            <a:pPr lvl="0">
              <a:lnSpc>
                <a:spcPct val="90000"/>
              </a:lnSpc>
              <a:spcBef>
                <a:spcPts val="800"/>
              </a:spcBef>
              <a:buSzPts val="2800"/>
              <a:buFont typeface="Arial"/>
              <a:buChar char="•"/>
            </a:pPr>
            <a:r>
              <a:rPr lang="he-IL" sz="3200" dirty="0" smtClean="0"/>
              <a:t>נאזין לקריאת הפרק ונתייחס להבדל שבין האחים בסיפור התנכ"י</a:t>
            </a:r>
          </a:p>
          <a:p>
            <a:pPr lvl="0">
              <a:lnSpc>
                <a:spcPct val="90000"/>
              </a:lnSpc>
              <a:spcBef>
                <a:spcPts val="800"/>
              </a:spcBef>
              <a:buSzPts val="2800"/>
              <a:buFont typeface="Arial"/>
              <a:buChar char="•"/>
            </a:pPr>
            <a:r>
              <a:rPr lang="he-IL" sz="3200" dirty="0" smtClean="0"/>
              <a:t>נחשוב יחד, כיצד השונות וההבדל בתכונות משפיעות עלינו</a:t>
            </a:r>
          </a:p>
          <a:p>
            <a:pPr lvl="0">
              <a:lnSpc>
                <a:spcPct val="90000"/>
              </a:lnSpc>
              <a:spcBef>
                <a:spcPts val="800"/>
              </a:spcBef>
              <a:buSzPts val="2800"/>
              <a:buFont typeface="Arial"/>
              <a:buChar char="•"/>
            </a:pPr>
            <a:r>
              <a:rPr lang="he-IL" sz="3200" dirty="0" smtClean="0"/>
              <a:t>נשחק במשחק התאמת תכונות</a:t>
            </a:r>
          </a:p>
          <a:p>
            <a:pPr lvl="0">
              <a:lnSpc>
                <a:spcPct val="90000"/>
              </a:lnSpc>
              <a:spcBef>
                <a:spcPts val="800"/>
              </a:spcBef>
              <a:buSzPts val="2800"/>
              <a:buFont typeface="Arial"/>
              <a:buChar char="•"/>
            </a:pPr>
            <a:r>
              <a:rPr lang="he-IL" sz="3200" dirty="0" smtClean="0"/>
              <a:t>נסיים בביצוע משימה דרך אתר אופק</a:t>
            </a:r>
            <a:endParaRPr lang="he-IL" sz="3200" dirty="0"/>
          </a:p>
          <a:p>
            <a:pPr marL="457200" lvl="0" indent="-279400" algn="r" rtl="1">
              <a:lnSpc>
                <a:spcPct val="90000"/>
              </a:lnSpc>
              <a:spcBef>
                <a:spcPts val="800"/>
              </a:spcBef>
              <a:spcAft>
                <a:spcPts val="0"/>
              </a:spcAft>
              <a:buSzPts val="2800"/>
              <a:buFont typeface="Arial"/>
              <a:buNone/>
            </a:pPr>
            <a:endParaRPr sz="3200" dirty="0"/>
          </a:p>
        </p:txBody>
      </p:sp>
      <p:pic>
        <p:nvPicPr>
          <p:cNvPr id="250" name="Google Shape;250;p6"/>
          <p:cNvPicPr preferRelativeResize="0"/>
          <p:nvPr/>
        </p:nvPicPr>
        <p:blipFill rotWithShape="1">
          <a:blip r:embed="rId3">
            <a:alphaModFix/>
          </a:blip>
          <a:srcRect/>
          <a:stretch/>
        </p:blipFill>
        <p:spPr>
          <a:xfrm rot="8057618">
            <a:off x="290049" y="269606"/>
            <a:ext cx="1468977" cy="973310"/>
          </a:xfrm>
          <a:prstGeom prst="rect">
            <a:avLst/>
          </a:prstGeom>
          <a:noFill/>
          <a:ln>
            <a:noFill/>
          </a:ln>
        </p:spPr>
      </p:pic>
      <p:pic>
        <p:nvPicPr>
          <p:cNvPr id="251" name="Google Shape;251;p6"/>
          <p:cNvPicPr preferRelativeResize="0"/>
          <p:nvPr/>
        </p:nvPicPr>
        <p:blipFill rotWithShape="1">
          <a:blip r:embed="rId4">
            <a:alphaModFix/>
          </a:blip>
          <a:srcRect/>
          <a:stretch/>
        </p:blipFill>
        <p:spPr>
          <a:xfrm>
            <a:off x="10833322" y="5810250"/>
            <a:ext cx="2082800" cy="2095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7"/>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x-none"/>
              <a:t>מה להביא לשיעור?</a:t>
            </a:r>
            <a:endParaRPr/>
          </a:p>
        </p:txBody>
      </p:sp>
      <p:pic>
        <p:nvPicPr>
          <p:cNvPr id="259" name="Google Shape;259;p7" descr="https://lh5.googleusercontent.com/7xQchnRuOUJbyFAyyHdllavqvQUFOSCV7l5Kzy1Rmeboi9xefgg8yDF0ng5ESkxi3tC9_i9ER1BmBYOOTMhmhaxTzBz8ILJQxn_c__0Qg9cKcVB64VGmWAAtIhTRT7NF"/>
          <p:cNvPicPr preferRelativeResize="0"/>
          <p:nvPr/>
        </p:nvPicPr>
        <p:blipFill rotWithShape="1">
          <a:blip r:embed="rId5">
            <a:alphaModFix/>
          </a:blip>
          <a:srcRect/>
          <a:stretch/>
        </p:blipFill>
        <p:spPr>
          <a:xfrm>
            <a:off x="10070574" y="2710851"/>
            <a:ext cx="1161305" cy="1800743"/>
          </a:xfrm>
          <a:prstGeom prst="rect">
            <a:avLst/>
          </a:prstGeom>
          <a:noFill/>
          <a:ln>
            <a:noFill/>
          </a:ln>
        </p:spPr>
      </p:pic>
      <p:pic>
        <p:nvPicPr>
          <p:cNvPr id="260" name="Google Shape;260;p7" descr="https://lh4.googleusercontent.com/iGTl96Eygo7-oid1H3ZWWYhb5HWAynyOs2KLWGGMeuEgHeu4cFLof2g-jYLOscV4q-879K-lfjkP4Swnmj_UGZsWTDspF4AbUz1XGd30Tf1KKpiEXhvx6NLF17Q1F5VY"/>
          <p:cNvPicPr preferRelativeResize="0"/>
          <p:nvPr/>
        </p:nvPicPr>
        <p:blipFill rotWithShape="1">
          <a:blip r:embed="rId6">
            <a:alphaModFix/>
          </a:blip>
          <a:srcRect/>
          <a:stretch/>
        </p:blipFill>
        <p:spPr>
          <a:xfrm rot="5400000">
            <a:off x="8141377" y="3225956"/>
            <a:ext cx="1771057" cy="740845"/>
          </a:xfrm>
          <a:prstGeom prst="rect">
            <a:avLst/>
          </a:prstGeom>
          <a:noFill/>
          <a:ln>
            <a:noFill/>
          </a:ln>
        </p:spPr>
      </p:pic>
      <p:pic>
        <p:nvPicPr>
          <p:cNvPr id="261" name="Google Shape;261;p7" descr="https://lh4.googleusercontent.com/8FRkycPXoj7UiB9dvl8WfvE_rPOmNvworJ3hEUUExH908Pyx1w8Shtg70_9YIyrxXZu2Q5tvXMslWX6PBLNTleMKYZ5Wgwd4UNNj4iBwA-K5B6WNBJ5WFRNSOF3busg5"/>
          <p:cNvPicPr preferRelativeResize="0"/>
          <p:nvPr/>
        </p:nvPicPr>
        <p:blipFill rotWithShape="1">
          <a:blip r:embed="rId7">
            <a:alphaModFix/>
          </a:blip>
          <a:srcRect/>
          <a:stretch/>
        </p:blipFill>
        <p:spPr>
          <a:xfrm>
            <a:off x="5463831" y="2710851"/>
            <a:ext cx="1191396" cy="1963540"/>
          </a:xfrm>
          <a:prstGeom prst="rect">
            <a:avLst/>
          </a:prstGeom>
          <a:noFill/>
          <a:ln>
            <a:noFill/>
          </a:ln>
        </p:spPr>
      </p:pic>
      <p:pic>
        <p:nvPicPr>
          <p:cNvPr id="262" name="Google Shape;262;p7" descr="https://lh6.googleusercontent.com/f8H2475EYmyL0rhH4-e4ujiAahiTeUa9jS4FAnHL3KK4sEOOF3cWvgCYZ1bpJw4tDcDKTArugZ_4iGscDG3mD7tx620B0N8bRGSeR-V1W5m9k2098IkeP6hpnFdGXWOM"/>
          <p:cNvPicPr preferRelativeResize="0"/>
          <p:nvPr/>
        </p:nvPicPr>
        <p:blipFill rotWithShape="1">
          <a:blip r:embed="rId8">
            <a:alphaModFix/>
          </a:blip>
          <a:srcRect/>
          <a:stretch/>
        </p:blipFill>
        <p:spPr>
          <a:xfrm>
            <a:off x="2601258" y="2842557"/>
            <a:ext cx="2289297" cy="1677470"/>
          </a:xfrm>
          <a:prstGeom prst="rect">
            <a:avLst/>
          </a:prstGeom>
          <a:noFill/>
          <a:ln>
            <a:noFill/>
          </a:ln>
        </p:spPr>
      </p:pic>
      <p:pic>
        <p:nvPicPr>
          <p:cNvPr id="2" name="1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102122" y="568967"/>
            <a:ext cx="2479278" cy="8842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8"/>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he-IL" dirty="0"/>
              <a:t>מתחילים בכיף </a:t>
            </a:r>
            <a:endParaRPr dirty="0"/>
          </a:p>
        </p:txBody>
      </p:sp>
      <p:sp>
        <p:nvSpPr>
          <p:cNvPr id="270" name="Google Shape;270;p8"/>
          <p:cNvSpPr txBox="1">
            <a:spLocks noGrp="1"/>
          </p:cNvSpPr>
          <p:nvPr>
            <p:ph idx="1"/>
          </p:nvPr>
        </p:nvSpPr>
        <p:spPr>
          <a:xfrm>
            <a:off x="728663" y="1621835"/>
            <a:ext cx="10515600" cy="4351338"/>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normAutofit/>
          </a:bodyPr>
          <a:lstStyle/>
          <a:p>
            <a:r>
              <a:rPr lang="he-IL" sz="3200" b="1" dirty="0" smtClean="0">
                <a:solidFill>
                  <a:schemeClr val="dk1"/>
                </a:solidFill>
                <a:latin typeface="David" panose="020E0502060401010101" pitchFamily="34" charset="-79"/>
                <a:ea typeface="Calibri"/>
                <a:sym typeface="Calibri"/>
              </a:rPr>
              <a:t>1. תארו במחברתכם </a:t>
            </a:r>
            <a:r>
              <a:rPr lang="he-IL" sz="3200" b="1" dirty="0">
                <a:solidFill>
                  <a:schemeClr val="dk1"/>
                </a:solidFill>
                <a:latin typeface="David" panose="020E0502060401010101" pitchFamily="34" charset="-79"/>
                <a:ea typeface="Calibri"/>
                <a:sym typeface="Calibri"/>
              </a:rPr>
              <a:t>בכתב את הדמיון וההבדלים בינכם </a:t>
            </a:r>
            <a:r>
              <a:rPr lang="he-IL" sz="3200" b="1" dirty="0" smtClean="0">
                <a:solidFill>
                  <a:schemeClr val="dk1"/>
                </a:solidFill>
                <a:latin typeface="David" panose="020E0502060401010101" pitchFamily="34" charset="-79"/>
                <a:ea typeface="Calibri"/>
                <a:sym typeface="Calibri"/>
              </a:rPr>
              <a:t>ובין אחיכם</a:t>
            </a:r>
            <a:r>
              <a:rPr lang="he-IL" sz="3200" b="1" dirty="0">
                <a:solidFill>
                  <a:schemeClr val="dk1"/>
                </a:solidFill>
                <a:latin typeface="David" panose="020E0502060401010101" pitchFamily="34" charset="-79"/>
                <a:ea typeface="Calibri"/>
                <a:sym typeface="Calibri"/>
              </a:rPr>
              <a:t>, הבדלים הקשורים למראֶה, לאופי או לשניהם.</a:t>
            </a:r>
          </a:p>
          <a:p>
            <a:endParaRPr lang="he-IL" sz="3200" b="1" dirty="0">
              <a:solidFill>
                <a:schemeClr val="dk1"/>
              </a:solidFill>
              <a:latin typeface="David" panose="020E0502060401010101" pitchFamily="34" charset="-79"/>
              <a:ea typeface="Calibri"/>
              <a:sym typeface="Calibri"/>
            </a:endParaRPr>
          </a:p>
          <a:p>
            <a:endParaRPr lang="he-IL" sz="3200" b="1" dirty="0">
              <a:solidFill>
                <a:schemeClr val="dk1"/>
              </a:solidFill>
              <a:latin typeface="David" panose="020E0502060401010101" pitchFamily="34" charset="-79"/>
              <a:ea typeface="Calibri"/>
              <a:sym typeface="Calibri"/>
            </a:endParaRPr>
          </a:p>
          <a:p>
            <a:r>
              <a:rPr lang="he-IL" sz="3200" b="1" dirty="0" smtClean="0">
                <a:solidFill>
                  <a:schemeClr val="dk1"/>
                </a:solidFill>
                <a:latin typeface="David" panose="020E0502060401010101" pitchFamily="34" charset="-79"/>
                <a:ea typeface="Calibri"/>
                <a:sym typeface="Calibri"/>
              </a:rPr>
              <a:t>2. האם </a:t>
            </a:r>
            <a:r>
              <a:rPr lang="he-IL" sz="3200" b="1" dirty="0">
                <a:solidFill>
                  <a:schemeClr val="dk1"/>
                </a:solidFill>
                <a:latin typeface="David" panose="020E0502060401010101" pitchFamily="34" charset="-79"/>
                <a:ea typeface="Calibri"/>
                <a:sym typeface="Calibri"/>
              </a:rPr>
              <a:t>אתם מכירים סיפור מהתנ"ך העוסק </a:t>
            </a:r>
            <a:r>
              <a:rPr lang="he-IL" sz="3200" b="1" dirty="0" smtClean="0">
                <a:solidFill>
                  <a:schemeClr val="dk1"/>
                </a:solidFill>
                <a:latin typeface="David" panose="020E0502060401010101" pitchFamily="34" charset="-79"/>
                <a:ea typeface="Calibri"/>
                <a:sym typeface="Calibri"/>
              </a:rPr>
              <a:t>בהבדלים </a:t>
            </a:r>
            <a:r>
              <a:rPr lang="he-IL" sz="3200" b="1" dirty="0">
                <a:solidFill>
                  <a:schemeClr val="dk1"/>
                </a:solidFill>
                <a:latin typeface="David" panose="020E0502060401010101" pitchFamily="34" charset="-79"/>
                <a:ea typeface="Calibri"/>
                <a:sym typeface="Calibri"/>
              </a:rPr>
              <a:t>שבין שני אחים</a:t>
            </a:r>
            <a:r>
              <a:rPr lang="he-IL" sz="3200" b="1" dirty="0" smtClean="0">
                <a:solidFill>
                  <a:schemeClr val="dk1"/>
                </a:solidFill>
                <a:latin typeface="David" panose="020E0502060401010101" pitchFamily="34" charset="-79"/>
                <a:ea typeface="Calibri"/>
                <a:sym typeface="Calibri"/>
              </a:rPr>
              <a:t>? מי הם האחים? ומה היו ההבדלים ביניהם?</a:t>
            </a:r>
            <a:endParaRPr lang="en-US" sz="3200" b="1" dirty="0">
              <a:solidFill>
                <a:schemeClr val="dk1"/>
              </a:solidFill>
              <a:latin typeface="David" panose="020E0502060401010101" pitchFamily="34" charset="-79"/>
              <a:ea typeface="Calibri"/>
              <a:sym typeface="Calibri"/>
            </a:endParaRPr>
          </a:p>
          <a:p>
            <a:endParaRPr lang="en-US" sz="3200" b="1" dirty="0">
              <a:solidFill>
                <a:schemeClr val="dk1"/>
              </a:solidFill>
              <a:latin typeface="David" panose="020E0502060401010101" pitchFamily="34" charset="-79"/>
              <a:ea typeface="Calibri"/>
              <a:sym typeface="Calibri"/>
            </a:endParaRPr>
          </a:p>
        </p:txBody>
      </p:sp>
      <p:pic>
        <p:nvPicPr>
          <p:cNvPr id="271" name="Google Shape;271;p8"/>
          <p:cNvPicPr preferRelativeResize="0"/>
          <p:nvPr/>
        </p:nvPicPr>
        <p:blipFill rotWithShape="1">
          <a:blip r:embed="rId5">
            <a:alphaModFix/>
          </a:blip>
          <a:srcRect/>
          <a:stretch/>
        </p:blipFill>
        <p:spPr>
          <a:xfrm>
            <a:off x="8962585" y="5570467"/>
            <a:ext cx="1848622" cy="2100927"/>
          </a:xfrm>
          <a:prstGeom prst="rect">
            <a:avLst/>
          </a:prstGeom>
          <a:noFill/>
          <a:ln>
            <a:noFill/>
          </a:ln>
        </p:spPr>
      </p:pic>
      <p:pic>
        <p:nvPicPr>
          <p:cNvPr id="272" name="Google Shape;272;p8"/>
          <p:cNvPicPr preferRelativeResize="0"/>
          <p:nvPr/>
        </p:nvPicPr>
        <p:blipFill rotWithShape="1">
          <a:blip r:embed="rId6">
            <a:alphaModFix/>
          </a:blip>
          <a:srcRect/>
          <a:stretch/>
        </p:blipFill>
        <p:spPr>
          <a:xfrm rot="8057618">
            <a:off x="290049" y="269606"/>
            <a:ext cx="1468977" cy="973310"/>
          </a:xfrm>
          <a:prstGeom prst="rect">
            <a:avLst/>
          </a:prstGeom>
          <a:noFill/>
          <a:ln>
            <a:noFill/>
          </a:ln>
        </p:spPr>
      </p:pic>
      <p:pic>
        <p:nvPicPr>
          <p:cNvPr id="2" name="2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59228" y="243871"/>
            <a:ext cx="2650671" cy="9454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8"/>
          <p:cNvSpPr txBox="1">
            <a:spLocks noGrp="1"/>
          </p:cNvSpPr>
          <p:nvPr>
            <p:ph type="title"/>
          </p:nvPr>
        </p:nvSpPr>
        <p:spPr>
          <a:xfrm>
            <a:off x="881375" y="435603"/>
            <a:ext cx="10515600" cy="1325563"/>
          </a:xfrm>
          <a:prstGeom prst="rect">
            <a:avLst/>
          </a:prstGeom>
          <a:noFill/>
          <a:ln>
            <a:noFill/>
          </a:ln>
        </p:spPr>
        <p:txBody>
          <a:bodyPr spcFirstLastPara="1" wrap="square" lIns="91425" tIns="45700" rIns="91425" bIns="45700" anchor="ctr" anchorCtr="0">
            <a:normAutofit fontScale="90000"/>
          </a:bodyPr>
          <a:lstStyle/>
          <a:p>
            <a:pPr lvl="0">
              <a:lnSpc>
                <a:spcPct val="90000"/>
              </a:lnSpc>
              <a:buClr>
                <a:schemeClr val="dk1"/>
              </a:buClr>
              <a:buSzPts val="4400"/>
            </a:pPr>
            <a:r>
              <a:rPr lang="he-IL" dirty="0"/>
              <a:t>מתחילים </a:t>
            </a:r>
            <a:r>
              <a:rPr lang="he-IL" dirty="0" smtClean="0"/>
              <a:t>בכיף</a:t>
            </a:r>
            <a:br>
              <a:rPr lang="he-IL" dirty="0" smtClean="0"/>
            </a:br>
            <a:r>
              <a:rPr lang="he-IL" dirty="0" smtClean="0"/>
              <a:t> </a:t>
            </a:r>
            <a:r>
              <a:rPr lang="he-IL" sz="4000" dirty="0">
                <a:solidFill>
                  <a:srgbClr val="424242"/>
                </a:solidFill>
              </a:rPr>
              <a:t>" וַיִּמְלְאוּ יָמֶיהָ, לָלֶדֶת; וְהִנֵּה תוֹמִם, בְּבִטְנָהּ " </a:t>
            </a:r>
            <a:r>
              <a:rPr lang="he-IL" sz="1200" dirty="0">
                <a:solidFill>
                  <a:srgbClr val="424242"/>
                </a:solidFill>
              </a:rPr>
              <a:t>(בראשית כ"ה, 24)</a:t>
            </a:r>
            <a:r>
              <a:rPr lang="he-IL" sz="4000" dirty="0">
                <a:solidFill>
                  <a:srgbClr val="424242"/>
                </a:solidFill>
              </a:rPr>
              <a:t/>
            </a:r>
            <a:br>
              <a:rPr lang="he-IL" sz="4000" dirty="0">
                <a:solidFill>
                  <a:srgbClr val="424242"/>
                </a:solidFill>
              </a:rPr>
            </a:br>
            <a:endParaRPr dirty="0"/>
          </a:p>
        </p:txBody>
      </p:sp>
      <p:pic>
        <p:nvPicPr>
          <p:cNvPr id="2" name="מציין מיקום תוכן 1"/>
          <p:cNvPicPr>
            <a:picLocks noGrp="1" noChangeAspect="1"/>
          </p:cNvPicPr>
          <p:nvPr>
            <p:ph idx="1"/>
          </p:nvPr>
        </p:nvPicPr>
        <p:blipFill rotWithShape="1">
          <a:blip r:embed="rId5">
            <a:extLst>
              <a:ext uri="{28A0092B-C50C-407E-A947-70E740481C1C}">
                <a14:useLocalDpi xmlns:a14="http://schemas.microsoft.com/office/drawing/2010/main" val="0"/>
              </a:ext>
            </a:extLst>
          </a:blip>
          <a:srcRect l="21548" r="21765"/>
          <a:stretch/>
        </p:blipFill>
        <p:spPr>
          <a:xfrm>
            <a:off x="1224643" y="2187998"/>
            <a:ext cx="2792186" cy="3689473"/>
          </a:xfrm>
          <a:prstGeom prst="rect">
            <a:avLst/>
          </a:prstGeom>
          <a:solidFill>
            <a:schemeClr val="lt1"/>
          </a:solidFill>
          <a:ln w="12700" cap="flat" cmpd="sng">
            <a:solidFill>
              <a:schemeClr val="accent1"/>
            </a:solidFill>
            <a:prstDash val="solid"/>
            <a:miter lim="800000"/>
            <a:headEnd type="none" w="sm" len="sm"/>
            <a:tailEnd type="none" w="sm" len="sm"/>
          </a:ln>
        </p:spPr>
      </p:pic>
      <p:pic>
        <p:nvPicPr>
          <p:cNvPr id="271" name="Google Shape;271;p8"/>
          <p:cNvPicPr preferRelativeResize="0"/>
          <p:nvPr/>
        </p:nvPicPr>
        <p:blipFill rotWithShape="1">
          <a:blip r:embed="rId6">
            <a:alphaModFix/>
          </a:blip>
          <a:srcRect/>
          <a:stretch/>
        </p:blipFill>
        <p:spPr>
          <a:xfrm>
            <a:off x="4342552" y="6176487"/>
            <a:ext cx="1079379" cy="1110343"/>
          </a:xfrm>
          <a:prstGeom prst="rect">
            <a:avLst/>
          </a:prstGeom>
          <a:noFill/>
          <a:ln>
            <a:noFill/>
          </a:ln>
        </p:spPr>
      </p:pic>
      <p:pic>
        <p:nvPicPr>
          <p:cNvPr id="272" name="Google Shape;272;p8"/>
          <p:cNvPicPr preferRelativeResize="0"/>
          <p:nvPr/>
        </p:nvPicPr>
        <p:blipFill rotWithShape="1">
          <a:blip r:embed="rId7">
            <a:alphaModFix/>
          </a:blip>
          <a:srcRect/>
          <a:stretch/>
        </p:blipFill>
        <p:spPr>
          <a:xfrm rot="8057618">
            <a:off x="290049" y="269606"/>
            <a:ext cx="1468977" cy="973310"/>
          </a:xfrm>
          <a:prstGeom prst="rect">
            <a:avLst/>
          </a:prstGeom>
          <a:noFill/>
          <a:ln>
            <a:noFill/>
          </a:ln>
        </p:spPr>
      </p:pic>
      <p:sp>
        <p:nvSpPr>
          <p:cNvPr id="3" name="מלבן 2"/>
          <p:cNvSpPr/>
          <p:nvPr/>
        </p:nvSpPr>
        <p:spPr>
          <a:xfrm>
            <a:off x="4882242" y="1652172"/>
            <a:ext cx="6951222" cy="4524315"/>
          </a:xfrm>
          <a:prstGeom prst="rect">
            <a:avLst/>
          </a:prstGeom>
        </p:spPr>
        <p:txBody>
          <a:bodyPr wrap="square">
            <a:spAutoFit/>
          </a:bodyPr>
          <a:lstStyle/>
          <a:p>
            <a:pPr lvl="0" algn="r"/>
            <a:r>
              <a:rPr lang="he-IL" sz="3200" dirty="0">
                <a:latin typeface="David" panose="020E0502060401010101" pitchFamily="34" charset="-79"/>
                <a:cs typeface="+mn-cs"/>
              </a:rPr>
              <a:t>התבוננו בתמונה </a:t>
            </a:r>
            <a:r>
              <a:rPr lang="he-IL" sz="3200" dirty="0" smtClean="0">
                <a:latin typeface="David" panose="020E0502060401010101" pitchFamily="34" charset="-79"/>
                <a:cs typeface="+mn-cs"/>
              </a:rPr>
              <a:t>שלפניכם וכתבו במחברתכם</a:t>
            </a:r>
            <a:r>
              <a:rPr lang="he-IL" sz="3200" dirty="0">
                <a:latin typeface="David" panose="020E0502060401010101" pitchFamily="34" charset="-79"/>
                <a:cs typeface="+mn-cs"/>
              </a:rPr>
              <a:t>:</a:t>
            </a:r>
          </a:p>
          <a:p>
            <a:pPr lvl="0" algn="r"/>
            <a:r>
              <a:rPr lang="he-IL" sz="3200" dirty="0" smtClean="0">
                <a:latin typeface="David" panose="020E0502060401010101" pitchFamily="34" charset="-79"/>
                <a:cs typeface="+mn-cs"/>
              </a:rPr>
              <a:t>-מי הן </a:t>
            </a:r>
            <a:r>
              <a:rPr lang="he-IL" sz="3200" dirty="0">
                <a:latin typeface="David" panose="020E0502060401010101" pitchFamily="34" charset="-79"/>
                <a:cs typeface="+mn-cs"/>
              </a:rPr>
              <a:t>הדמויות  המופיעות בתמונה?</a:t>
            </a:r>
          </a:p>
          <a:p>
            <a:pPr lvl="0" algn="r"/>
            <a:r>
              <a:rPr lang="he-IL" sz="3200" dirty="0">
                <a:latin typeface="David" panose="020E0502060401010101" pitchFamily="34" charset="-79"/>
                <a:cs typeface="+mn-cs"/>
              </a:rPr>
              <a:t>-מה הדומה ומה השונה </a:t>
            </a:r>
            <a:r>
              <a:rPr lang="he-IL" sz="3200" dirty="0" smtClean="0">
                <a:latin typeface="David" panose="020E0502060401010101" pitchFamily="34" charset="-79"/>
                <a:cs typeface="+mn-cs"/>
              </a:rPr>
              <a:t>בין הילדים?</a:t>
            </a:r>
            <a:endParaRPr lang="en-US" sz="3200" dirty="0">
              <a:latin typeface="David" panose="020E0502060401010101" pitchFamily="34" charset="-79"/>
              <a:cs typeface="+mn-cs"/>
            </a:endParaRPr>
          </a:p>
          <a:p>
            <a:pPr lvl="0" algn="r"/>
            <a:r>
              <a:rPr lang="he-IL" sz="3200" dirty="0">
                <a:latin typeface="David" panose="020E0502060401010101" pitchFamily="34" charset="-79"/>
                <a:cs typeface="+mn-cs"/>
              </a:rPr>
              <a:t>-מה </a:t>
            </a:r>
            <a:r>
              <a:rPr lang="he-IL" sz="3200" dirty="0" smtClean="0">
                <a:latin typeface="David" panose="020E0502060401010101" pitchFamily="34" charset="-79"/>
                <a:cs typeface="+mn-cs"/>
              </a:rPr>
              <a:t>אוחז </a:t>
            </a:r>
            <a:r>
              <a:rPr lang="he-IL" sz="3200" dirty="0">
                <a:latin typeface="David" panose="020E0502060401010101" pitchFamily="34" charset="-79"/>
                <a:cs typeface="+mn-cs"/>
              </a:rPr>
              <a:t>כל אחד מהילדים? על מה זה מעיד?</a:t>
            </a:r>
            <a:endParaRPr lang="en-US" sz="3200" dirty="0">
              <a:latin typeface="David" panose="020E0502060401010101" pitchFamily="34" charset="-79"/>
              <a:cs typeface="+mn-cs"/>
            </a:endParaRPr>
          </a:p>
          <a:p>
            <a:pPr lvl="0" algn="r"/>
            <a:r>
              <a:rPr lang="he-IL" sz="3200" dirty="0" smtClean="0">
                <a:latin typeface="David" panose="020E0502060401010101" pitchFamily="34" charset="-79"/>
                <a:cs typeface="+mn-cs"/>
              </a:rPr>
              <a:t>-הסתכלו </a:t>
            </a:r>
            <a:r>
              <a:rPr lang="he-IL" sz="3200" dirty="0">
                <a:latin typeface="David" panose="020E0502060401010101" pitchFamily="34" charset="-79"/>
                <a:cs typeface="+mn-cs"/>
              </a:rPr>
              <a:t>במבטים בין האימא לילדים, מה דעתכם?</a:t>
            </a:r>
            <a:endParaRPr lang="en-US" sz="3200" dirty="0">
              <a:latin typeface="David" panose="020E0502060401010101" pitchFamily="34" charset="-79"/>
              <a:cs typeface="+mn-cs"/>
            </a:endParaRPr>
          </a:p>
          <a:p>
            <a:pPr lvl="0" algn="r"/>
            <a:r>
              <a:rPr lang="he-IL" sz="3200" dirty="0">
                <a:latin typeface="David" panose="020E0502060401010101" pitchFamily="34" charset="-79"/>
                <a:cs typeface="+mn-cs"/>
              </a:rPr>
              <a:t> </a:t>
            </a:r>
            <a:r>
              <a:rPr lang="he-IL" sz="3200" dirty="0" smtClean="0">
                <a:latin typeface="David" panose="020E0502060401010101" pitchFamily="34" charset="-79"/>
                <a:cs typeface="+mn-cs"/>
              </a:rPr>
              <a:t>-עם </a:t>
            </a:r>
            <a:r>
              <a:rPr lang="he-IL" sz="3200" dirty="0">
                <a:latin typeface="David" panose="020E0502060401010101" pitchFamily="34" charset="-79"/>
                <a:cs typeface="+mn-cs"/>
              </a:rPr>
              <a:t>איזה ילד </a:t>
            </a:r>
            <a:r>
              <a:rPr lang="he-IL" sz="3200" dirty="0" smtClean="0">
                <a:latin typeface="David" panose="020E0502060401010101" pitchFamily="34" charset="-79"/>
                <a:cs typeface="+mn-cs"/>
              </a:rPr>
              <a:t>הזדהיתם </a:t>
            </a:r>
            <a:r>
              <a:rPr lang="he-IL" sz="3200" dirty="0">
                <a:latin typeface="David" panose="020E0502060401010101" pitchFamily="34" charset="-79"/>
                <a:cs typeface="+mn-cs"/>
              </a:rPr>
              <a:t>יותר ומדוע?</a:t>
            </a:r>
            <a:endParaRPr lang="he-IL" sz="1600" dirty="0">
              <a:cs typeface="+mn-cs"/>
            </a:endParaRPr>
          </a:p>
        </p:txBody>
      </p:sp>
      <p:pic>
        <p:nvPicPr>
          <p:cNvPr id="4" name="2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77585" y="170449"/>
            <a:ext cx="2601686" cy="927935"/>
          </a:xfrm>
          <a:prstGeom prst="rect">
            <a:avLst/>
          </a:prstGeom>
        </p:spPr>
      </p:pic>
    </p:spTree>
    <p:extLst>
      <p:ext uri="{BB962C8B-B14F-4D97-AF65-F5344CB8AC3E}">
        <p14:creationId xmlns:p14="http://schemas.microsoft.com/office/powerpoint/2010/main" val="2600697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xfrm>
            <a:off x="996043" y="0"/>
            <a:ext cx="10365547" cy="1383126"/>
          </a:xfrm>
          <a:prstGeom prst="rect">
            <a:avLst/>
          </a:prstGeom>
          <a:solidFill>
            <a:schemeClr val="accent1"/>
          </a:solidFill>
          <a:ln>
            <a:noFill/>
          </a:ln>
        </p:spPr>
        <p:txBody>
          <a:bodyPr spcFirstLastPara="1" wrap="square" lIns="91425" tIns="45700" rIns="91425" bIns="45700" anchor="b" anchorCtr="0">
            <a:normAutofit/>
          </a:bodyPr>
          <a:lstStyle/>
          <a:p>
            <a:pPr lvl="0">
              <a:lnSpc>
                <a:spcPct val="90000"/>
              </a:lnSpc>
              <a:buClr>
                <a:schemeClr val="dk1"/>
              </a:buClr>
              <a:buSzPts val="3600"/>
            </a:pPr>
            <a:r>
              <a:rPr lang="he-IL" dirty="0">
                <a:latin typeface="frankruehl" panose="020E0503060101010101" pitchFamily="34" charset="-79"/>
              </a:rPr>
              <a:t>"וַיִּגְדְּלוּ הַנְּעָרִים וַיְהִי עֵשָׂו אִישׁ יֹדֵעַ צַיִד אִישׁ שָׂדֶה וְיַעֲקֹב אִישׁ תָּם יֹשֵׁב אֹהָלִים." (כה, </a:t>
            </a:r>
            <a:r>
              <a:rPr lang="he-IL" dirty="0" err="1">
                <a:latin typeface="frankruehl" panose="020E0503060101010101" pitchFamily="34" charset="-79"/>
              </a:rPr>
              <a:t>כז</a:t>
            </a:r>
            <a:r>
              <a:rPr lang="he-IL" dirty="0">
                <a:latin typeface="frankruehl" panose="020E0503060101010101" pitchFamily="34" charset="-79"/>
              </a:rPr>
              <a:t>)</a:t>
            </a:r>
            <a:endParaRPr lang="he-IL" dirty="0"/>
          </a:p>
        </p:txBody>
      </p:sp>
      <p:sp>
        <p:nvSpPr>
          <p:cNvPr id="295" name="Google Shape;295;p11"/>
          <p:cNvSpPr txBox="1">
            <a:spLocks noGrp="1"/>
          </p:cNvSpPr>
          <p:nvPr>
            <p:ph type="body" sz="quarter" idx="10"/>
          </p:nvPr>
        </p:nvSpPr>
        <p:spPr>
          <a:xfrm>
            <a:off x="9432891" y="1882413"/>
            <a:ext cx="3312206" cy="4671492"/>
          </a:xfrm>
          <a:prstGeom prst="rect">
            <a:avLst/>
          </a:prstGeom>
          <a:noFill/>
          <a:ln>
            <a:noFill/>
          </a:ln>
        </p:spPr>
        <p:txBody>
          <a:bodyPr spcFirstLastPara="1" wrap="square" lIns="91425" tIns="45700" rIns="91425" bIns="45700" anchor="t" anchorCtr="0">
            <a:noAutofit/>
          </a:bodyPr>
          <a:lstStyle/>
          <a:p>
            <a:pPr lvl="0" algn="ctr">
              <a:lnSpc>
                <a:spcPct val="90000"/>
              </a:lnSpc>
              <a:buClr>
                <a:schemeClr val="dk1"/>
              </a:buClr>
              <a:buSzPts val="3600"/>
            </a:pPr>
            <a:r>
              <a:rPr lang="he-IL" sz="3200" dirty="0" smtClean="0"/>
              <a:t>נאזין לקריאת הפרק:</a:t>
            </a:r>
          </a:p>
          <a:p>
            <a:pPr lvl="0" algn="ctr">
              <a:lnSpc>
                <a:spcPct val="90000"/>
              </a:lnSpc>
              <a:buClr>
                <a:schemeClr val="dk1"/>
              </a:buClr>
              <a:buSzPts val="3600"/>
            </a:pPr>
            <a:endParaRPr lang="he-IL" dirty="0" smtClean="0"/>
          </a:p>
        </p:txBody>
      </p:sp>
      <p:pic>
        <p:nvPicPr>
          <p:cNvPr id="296" name="Google Shape;296;p11"/>
          <p:cNvPicPr preferRelativeResize="0"/>
          <p:nvPr/>
        </p:nvPicPr>
        <p:blipFill rotWithShape="1">
          <a:blip r:embed="rId5">
            <a:alphaModFix/>
          </a:blip>
          <a:srcRect/>
          <a:stretch/>
        </p:blipFill>
        <p:spPr>
          <a:xfrm>
            <a:off x="134374" y="156213"/>
            <a:ext cx="1017545" cy="1070700"/>
          </a:xfrm>
          <a:prstGeom prst="rect">
            <a:avLst/>
          </a:prstGeom>
          <a:noFill/>
          <a:ln>
            <a:noFill/>
          </a:ln>
        </p:spPr>
      </p:pic>
      <p:pic>
        <p:nvPicPr>
          <p:cNvPr id="4" name="zoom_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9028" t="31481" r="23312"/>
          <a:stretch/>
        </p:blipFill>
        <p:spPr>
          <a:xfrm>
            <a:off x="2635516" y="1735818"/>
            <a:ext cx="6662057" cy="49646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1"/>
          <p:cNvSpPr txBox="1">
            <a:spLocks noGrp="1"/>
          </p:cNvSpPr>
          <p:nvPr>
            <p:ph type="title"/>
          </p:nvPr>
        </p:nvSpPr>
        <p:spPr>
          <a:prstGeom prst="rect">
            <a:avLst/>
          </a:prstGeom>
          <a:solidFill>
            <a:schemeClr val="accent1"/>
          </a:solidFill>
          <a:ln>
            <a:noFill/>
          </a:ln>
        </p:spPr>
        <p:txBody>
          <a:bodyPr spcFirstLastPara="1" wrap="square" lIns="91425" tIns="45700" rIns="91425" bIns="45700" anchor="b" anchorCtr="0">
            <a:normAutofit/>
          </a:bodyPr>
          <a:lstStyle/>
          <a:p>
            <a:pPr marL="0" lvl="0" indent="0" algn="r" rtl="1">
              <a:lnSpc>
                <a:spcPct val="90000"/>
              </a:lnSpc>
              <a:spcBef>
                <a:spcPts val="0"/>
              </a:spcBef>
              <a:spcAft>
                <a:spcPts val="0"/>
              </a:spcAft>
              <a:buClr>
                <a:schemeClr val="lt1"/>
              </a:buClr>
              <a:buSzPts val="4400"/>
              <a:buFont typeface="Calibri"/>
              <a:buNone/>
            </a:pPr>
            <a:r>
              <a:rPr lang="he-IL" dirty="0" smtClean="0"/>
              <a:t>מה אפיין את יעקב ועשו?</a:t>
            </a:r>
            <a:endParaRPr dirty="0"/>
          </a:p>
        </p:txBody>
      </p:sp>
      <p:sp>
        <p:nvSpPr>
          <p:cNvPr id="295" name="Google Shape;295;p11"/>
          <p:cNvSpPr txBox="1">
            <a:spLocks noGrp="1"/>
          </p:cNvSpPr>
          <p:nvPr>
            <p:ph type="body" sz="quarter" idx="10"/>
          </p:nvPr>
        </p:nvSpPr>
        <p:spPr>
          <a:xfrm>
            <a:off x="803845" y="1773029"/>
            <a:ext cx="10885543" cy="4671492"/>
          </a:xfrm>
          <a:prstGeom prst="rect">
            <a:avLst/>
          </a:prstGeom>
          <a:noFill/>
          <a:ln>
            <a:noFill/>
          </a:ln>
        </p:spPr>
        <p:txBody>
          <a:bodyPr spcFirstLastPara="1" wrap="square" lIns="91425" tIns="45700" rIns="91425" bIns="45700" anchor="t" anchorCtr="0">
            <a:normAutofit/>
          </a:bodyPr>
          <a:lstStyle/>
          <a:p>
            <a:pPr lvl="0" algn="ctr">
              <a:lnSpc>
                <a:spcPct val="90000"/>
              </a:lnSpc>
              <a:buClr>
                <a:schemeClr val="dk1"/>
              </a:buClr>
              <a:buSzPts val="3600"/>
            </a:pPr>
            <a:endParaRPr lang="he-IL" dirty="0" smtClean="0"/>
          </a:p>
          <a:p>
            <a:pPr lvl="0" algn="ctr">
              <a:lnSpc>
                <a:spcPct val="90000"/>
              </a:lnSpc>
              <a:buClr>
                <a:schemeClr val="dk1"/>
              </a:buClr>
              <a:buSzPts val="3600"/>
            </a:pPr>
            <a:r>
              <a:rPr lang="he-IL" sz="4200" dirty="0">
                <a:solidFill>
                  <a:srgbClr val="262626"/>
                </a:solidFill>
                <a:latin typeface="frankruehl" panose="020E0503060101010101" pitchFamily="34" charset="-79"/>
                <a:cs typeface="frankruehl" panose="020E0503060101010101" pitchFamily="34" charset="-79"/>
              </a:rPr>
              <a:t>"וַיִּגְדְּלוּ הַנְּעָרִים וַיְהִי עֵשָׂו אִישׁ יֹדֵעַ צַיִד אִישׁ שָׂדֶה וְיַעֲקֹב אִישׁ תָּם יֹשֵׁב אֹהָלִים." (כה, </a:t>
            </a:r>
            <a:r>
              <a:rPr lang="he-IL" sz="4200" dirty="0" err="1">
                <a:solidFill>
                  <a:srgbClr val="262626"/>
                </a:solidFill>
                <a:latin typeface="frankruehl" panose="020E0503060101010101" pitchFamily="34" charset="-79"/>
                <a:cs typeface="frankruehl" panose="020E0503060101010101" pitchFamily="34" charset="-79"/>
              </a:rPr>
              <a:t>כז</a:t>
            </a:r>
            <a:r>
              <a:rPr lang="he-IL" sz="4200" dirty="0" smtClean="0">
                <a:solidFill>
                  <a:srgbClr val="262626"/>
                </a:solidFill>
                <a:latin typeface="frankruehl" panose="020E0503060101010101" pitchFamily="34" charset="-79"/>
                <a:cs typeface="frankruehl" panose="020E0503060101010101" pitchFamily="34" charset="-79"/>
              </a:rPr>
              <a:t>)</a:t>
            </a:r>
            <a:endParaRPr lang="he-IL" sz="4200" dirty="0" smtClean="0"/>
          </a:p>
          <a:p>
            <a:pPr lvl="0" algn="ctr">
              <a:lnSpc>
                <a:spcPct val="90000"/>
              </a:lnSpc>
              <a:buClr>
                <a:schemeClr val="dk1"/>
              </a:buClr>
              <a:buSzPts val="3600"/>
            </a:pPr>
            <a:endParaRPr lang="he-IL" sz="4200" dirty="0"/>
          </a:p>
          <a:p>
            <a:pPr lvl="0" algn="l">
              <a:lnSpc>
                <a:spcPct val="90000"/>
              </a:lnSpc>
              <a:buClr>
                <a:schemeClr val="dk1"/>
              </a:buClr>
              <a:buSzPts val="3600"/>
            </a:pPr>
            <a:endParaRPr lang="he-IL" dirty="0" smtClean="0"/>
          </a:p>
          <a:p>
            <a:pPr marL="0" lvl="0" indent="0" algn="ctr" rtl="1">
              <a:lnSpc>
                <a:spcPct val="90000"/>
              </a:lnSpc>
              <a:spcBef>
                <a:spcPts val="800"/>
              </a:spcBef>
              <a:spcAft>
                <a:spcPts val="0"/>
              </a:spcAft>
              <a:buClr>
                <a:schemeClr val="dk1"/>
              </a:buClr>
              <a:buSzPts val="3600"/>
              <a:buNone/>
            </a:pPr>
            <a:r>
              <a:rPr lang="x-none" dirty="0"/>
              <a:t/>
            </a:r>
            <a:br>
              <a:rPr lang="x-none" dirty="0"/>
            </a:br>
            <a:endParaRPr dirty="0"/>
          </a:p>
        </p:txBody>
      </p:sp>
      <p:pic>
        <p:nvPicPr>
          <p:cNvPr id="296" name="Google Shape;296;p11"/>
          <p:cNvPicPr preferRelativeResize="0"/>
          <p:nvPr/>
        </p:nvPicPr>
        <p:blipFill rotWithShape="1">
          <a:blip r:embed="rId5">
            <a:alphaModFix/>
          </a:blip>
          <a:srcRect/>
          <a:stretch/>
        </p:blipFill>
        <p:spPr>
          <a:xfrm>
            <a:off x="803845" y="312426"/>
            <a:ext cx="1017545" cy="1070700"/>
          </a:xfrm>
          <a:prstGeom prst="rect">
            <a:avLst/>
          </a:prstGeom>
          <a:noFill/>
          <a:ln>
            <a:noFill/>
          </a:ln>
        </p:spPr>
      </p:pic>
      <p:pic>
        <p:nvPicPr>
          <p:cNvPr id="2" name="תמונה 1"/>
          <p:cNvPicPr>
            <a:picLocks noChangeAspect="1"/>
          </p:cNvPicPr>
          <p:nvPr/>
        </p:nvPicPr>
        <p:blipFill>
          <a:blip r:embed="rId6"/>
          <a:stretch>
            <a:fillRect/>
          </a:stretch>
        </p:blipFill>
        <p:spPr>
          <a:xfrm>
            <a:off x="9399140" y="4062375"/>
            <a:ext cx="2613246" cy="2382146"/>
          </a:xfrm>
          <a:prstGeom prst="rect">
            <a:avLst/>
          </a:prstGeom>
        </p:spPr>
      </p:pic>
      <p:sp>
        <p:nvSpPr>
          <p:cNvPr id="6" name="מלבן 5"/>
          <p:cNvSpPr/>
          <p:nvPr/>
        </p:nvSpPr>
        <p:spPr>
          <a:xfrm>
            <a:off x="803846" y="4070093"/>
            <a:ext cx="8448424" cy="230832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r" rtl="1">
              <a:lnSpc>
                <a:spcPct val="90000"/>
              </a:lnSpc>
              <a:buClr>
                <a:schemeClr val="dk1"/>
              </a:buClr>
              <a:buSzPts val="3600"/>
            </a:pPr>
            <a:r>
              <a:rPr lang="he-IL" sz="3200" dirty="0" smtClean="0"/>
              <a:t>מתוך </a:t>
            </a:r>
            <a:r>
              <a:rPr lang="he-IL" sz="3200" dirty="0"/>
              <a:t>עיון </a:t>
            </a:r>
            <a:r>
              <a:rPr lang="he-IL" sz="3200" dirty="0" smtClean="0"/>
              <a:t>בפסוק </a:t>
            </a:r>
            <a:r>
              <a:rPr lang="he-IL" sz="3200" dirty="0" err="1" smtClean="0"/>
              <a:t>כז</a:t>
            </a:r>
            <a:r>
              <a:rPr lang="he-IL" sz="3200" dirty="0" smtClean="0"/>
              <a:t> </a:t>
            </a:r>
            <a:r>
              <a:rPr lang="he-IL" sz="3200" dirty="0"/>
              <a:t>פתחו את מחברותיכם </a:t>
            </a:r>
            <a:r>
              <a:rPr lang="he-IL" sz="3200" dirty="0" smtClean="0"/>
              <a:t>וכתבו</a:t>
            </a:r>
            <a:r>
              <a:rPr lang="he-IL" sz="3200" dirty="0"/>
              <a:t>:</a:t>
            </a:r>
          </a:p>
          <a:p>
            <a:pPr lvl="0" algn="r">
              <a:lnSpc>
                <a:spcPct val="90000"/>
              </a:lnSpc>
              <a:buClr>
                <a:schemeClr val="dk1"/>
              </a:buClr>
              <a:buSzPts val="3600"/>
            </a:pPr>
            <a:r>
              <a:rPr lang="he-IL" sz="3200" dirty="0" smtClean="0"/>
              <a:t>א</a:t>
            </a:r>
            <a:r>
              <a:rPr lang="he-IL" sz="3200" dirty="0"/>
              <a:t>. מה עיסוקו של עשו ומה עיסוקו של יעקב?</a:t>
            </a:r>
          </a:p>
          <a:p>
            <a:pPr lvl="0" algn="r" rtl="1">
              <a:lnSpc>
                <a:spcPct val="90000"/>
              </a:lnSpc>
              <a:buClr>
                <a:schemeClr val="dk1"/>
              </a:buClr>
              <a:buSzPts val="3600"/>
            </a:pPr>
            <a:r>
              <a:rPr lang="he-IL" sz="3200" dirty="0" smtClean="0"/>
              <a:t>ב. מה </a:t>
            </a:r>
            <a:r>
              <a:rPr lang="he-IL" sz="3200" dirty="0"/>
              <a:t>אתם למדים על התכונות של כל אחד מהאחים מתוך עיסוקיהם?</a:t>
            </a:r>
          </a:p>
          <a:p>
            <a:pPr lvl="0" algn="r">
              <a:lnSpc>
                <a:spcPct val="90000"/>
              </a:lnSpc>
              <a:buClr>
                <a:schemeClr val="dk1"/>
              </a:buClr>
              <a:buSzPts val="3600"/>
            </a:pPr>
            <a:r>
              <a:rPr lang="he-IL" sz="3200" dirty="0" smtClean="0"/>
              <a:t>ג</a:t>
            </a:r>
            <a:r>
              <a:rPr lang="he-IL" sz="3200" dirty="0"/>
              <a:t>. כיצד קשורה התמונה </a:t>
            </a:r>
            <a:r>
              <a:rPr lang="he-IL" sz="3200" dirty="0" smtClean="0"/>
              <a:t>לפסוק?</a:t>
            </a:r>
            <a:endParaRPr lang="he-IL" sz="2800" dirty="0"/>
          </a:p>
        </p:txBody>
      </p:sp>
      <p:pic>
        <p:nvPicPr>
          <p:cNvPr id="3" name="3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57200" y="536725"/>
            <a:ext cx="2373086" cy="846401"/>
          </a:xfrm>
          <a:prstGeom prst="rect">
            <a:avLst/>
          </a:prstGeom>
        </p:spPr>
      </p:pic>
    </p:spTree>
    <p:extLst>
      <p:ext uri="{BB962C8B-B14F-4D97-AF65-F5344CB8AC3E}">
        <p14:creationId xmlns:p14="http://schemas.microsoft.com/office/powerpoint/2010/main" val="713791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6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12"/>
          <p:cNvSpPr txBox="1">
            <a:spLocks noGrp="1"/>
          </p:cNvSpPr>
          <p:nvPr>
            <p:ph type="title"/>
          </p:nvPr>
        </p:nvSpPr>
        <p:spPr>
          <a:xfrm>
            <a:off x="1233747" y="295732"/>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he-IL" dirty="0"/>
              <a:t>רגע של מחשבה</a:t>
            </a:r>
            <a:endParaRPr dirty="0"/>
          </a:p>
        </p:txBody>
      </p:sp>
      <p:sp>
        <p:nvSpPr>
          <p:cNvPr id="2" name="Content Placeholder 1">
            <a:extLst>
              <a:ext uri="{FF2B5EF4-FFF2-40B4-BE49-F238E27FC236}">
                <a16:creationId xmlns:a16="http://schemas.microsoft.com/office/drawing/2014/main" id="{6B06A5E1-2685-3C4D-B144-69D519105EAE}"/>
              </a:ext>
            </a:extLst>
          </p:cNvPr>
          <p:cNvSpPr>
            <a:spLocks noGrp="1"/>
          </p:cNvSpPr>
          <p:nvPr>
            <p:ph sz="half" idx="2"/>
          </p:nvPr>
        </p:nvSpPr>
        <p:spPr>
          <a:xfrm>
            <a:off x="347085" y="1825625"/>
            <a:ext cx="11006716" cy="4351338"/>
          </a:xfrm>
        </p:spPr>
        <p:txBody>
          <a:bodyPr>
            <a:normAutofit/>
          </a:bodyPr>
          <a:lstStyle/>
          <a:p>
            <a:pPr marL="0" lvl="0" indent="0">
              <a:buSzPts val="2800"/>
              <a:buNone/>
            </a:pPr>
            <a:r>
              <a:rPr lang="he-IL" sz="3200" dirty="0"/>
              <a:t/>
            </a:r>
            <a:br>
              <a:rPr lang="he-IL" sz="3200" dirty="0"/>
            </a:br>
            <a:endParaRPr lang="he-IL" sz="3200" dirty="0"/>
          </a:p>
          <a:p>
            <a:pPr lvl="0" indent="-50800">
              <a:buSzPts val="2800"/>
              <a:buNone/>
            </a:pPr>
            <a:r>
              <a:rPr lang="he-IL" sz="3200" b="1" dirty="0"/>
              <a:t>עשו רץ לשדה. בזמן שיעקב עוד יושב באוהל, עשו כבר מביא ציד</a:t>
            </a:r>
            <a:r>
              <a:rPr lang="he-IL" sz="3200" b="1" dirty="0" smtClean="0"/>
              <a:t>.</a:t>
            </a:r>
            <a:r>
              <a:rPr lang="he-IL" sz="3200" b="1" dirty="0"/>
              <a:t> </a:t>
            </a:r>
            <a:endParaRPr lang="he-IL" sz="3200" b="1" dirty="0" smtClean="0"/>
          </a:p>
          <a:p>
            <a:pPr lvl="0" indent="-50800">
              <a:buSzPts val="2800"/>
              <a:buNone/>
            </a:pPr>
            <a:r>
              <a:rPr lang="he-IL" sz="3200" b="1" dirty="0" smtClean="0"/>
              <a:t>יעקב </a:t>
            </a:r>
            <a:r>
              <a:rPr lang="he-IL" sz="3200" b="1" dirty="0"/>
              <a:t>איטי בשעה שעשו מהיר </a:t>
            </a:r>
            <a:r>
              <a:rPr lang="he-IL" sz="3200" b="1" dirty="0" smtClean="0"/>
              <a:t>ופזיז.</a:t>
            </a:r>
          </a:p>
          <a:p>
            <a:pPr lvl="0" indent="-50800">
              <a:buSzPts val="2800"/>
              <a:buNone/>
            </a:pPr>
            <a:r>
              <a:rPr lang="he-IL" sz="3200" dirty="0">
                <a:solidFill>
                  <a:srgbClr val="FF0000"/>
                </a:solidFill>
              </a:rPr>
              <a:t>האם אנחנו לפעמים משלמים מחיר על מעשים שאנו עושים בפזיזות, בלי להשקיע שיקול דעת ומחשבה קודם למעשה?</a:t>
            </a:r>
            <a:endParaRPr lang="he-IL" sz="3200" dirty="0" smtClean="0">
              <a:solidFill>
                <a:srgbClr val="FF0000"/>
              </a:solidFill>
            </a:endParaRPr>
          </a:p>
          <a:p>
            <a:endParaRPr lang="x-none" sz="3200" dirty="0"/>
          </a:p>
        </p:txBody>
      </p:sp>
      <p:pic>
        <p:nvPicPr>
          <p:cNvPr id="304" name="Google Shape;304;p12"/>
          <p:cNvPicPr preferRelativeResize="0"/>
          <p:nvPr/>
        </p:nvPicPr>
        <p:blipFill rotWithShape="1">
          <a:blip r:embed="rId5">
            <a:alphaModFix/>
          </a:blip>
          <a:srcRect/>
          <a:stretch/>
        </p:blipFill>
        <p:spPr>
          <a:xfrm>
            <a:off x="347084" y="262845"/>
            <a:ext cx="1047545" cy="550181"/>
          </a:xfrm>
          <a:prstGeom prst="rect">
            <a:avLst/>
          </a:prstGeom>
          <a:noFill/>
          <a:ln>
            <a:noFill/>
          </a:ln>
        </p:spPr>
      </p:pic>
      <p:pic>
        <p:nvPicPr>
          <p:cNvPr id="4" name="תמונה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8892" y="5166832"/>
            <a:ext cx="2020261" cy="2020261"/>
          </a:xfrm>
          <a:prstGeom prst="rect">
            <a:avLst/>
          </a:prstGeom>
        </p:spPr>
      </p:pic>
      <p:sp>
        <p:nvSpPr>
          <p:cNvPr id="3" name="מלבן 2"/>
          <p:cNvSpPr/>
          <p:nvPr/>
        </p:nvSpPr>
        <p:spPr>
          <a:xfrm>
            <a:off x="648394" y="1825625"/>
            <a:ext cx="10705406" cy="1077218"/>
          </a:xfrm>
          <a:prstGeom prst="rect">
            <a:avLst/>
          </a:prstGeom>
        </p:spPr>
        <p:txBody>
          <a:bodyPr wrap="square">
            <a:spAutoFit/>
          </a:bodyPr>
          <a:lstStyle/>
          <a:p>
            <a:pPr algn="r"/>
            <a:r>
              <a:rPr lang="he-IL" sz="3200" b="1" dirty="0" smtClean="0">
                <a:latin typeface="David" panose="020E0502060401010101" pitchFamily="34" charset="-79"/>
                <a:cs typeface="+mn-cs"/>
              </a:rPr>
              <a:t>"</a:t>
            </a:r>
            <a:r>
              <a:rPr lang="he-IL" sz="3200" dirty="0">
                <a:cs typeface="+mn-cs"/>
              </a:rPr>
              <a:t>וַיִּגְדְּלוּ, הַנְּעָרִים, וַיְהִי עֵשָׂו אִישׁ יֹדֵעַ צַיִד, אִישׁ שָׂדֶה; וְיַעֲקֹב אִישׁ תָּם, יֹשֵׁב אֹהָלִים</a:t>
            </a:r>
            <a:r>
              <a:rPr lang="he-IL" sz="3200" dirty="0" smtClean="0">
                <a:cs typeface="+mn-cs"/>
              </a:rPr>
              <a:t>.</a:t>
            </a:r>
            <a:r>
              <a:rPr lang="he-IL" sz="3200" b="1" dirty="0" smtClean="0">
                <a:latin typeface="David" panose="020E0502060401010101" pitchFamily="34" charset="-79"/>
                <a:cs typeface="+mn-cs"/>
              </a:rPr>
              <a:t>"</a:t>
            </a:r>
            <a:endParaRPr lang="he-IL" sz="3200" b="1" dirty="0">
              <a:cs typeface="+mn-cs"/>
            </a:endParaRPr>
          </a:p>
        </p:txBody>
      </p:sp>
      <p:pic>
        <p:nvPicPr>
          <p:cNvPr id="5" name="2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73529" y="262845"/>
            <a:ext cx="2618014" cy="9337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3"/>
          <p:cNvSpPr txBox="1">
            <a:spLocks noGrp="1"/>
          </p:cNvSpPr>
          <p:nvPr>
            <p:ph type="title"/>
          </p:nvPr>
        </p:nvSpPr>
        <p:spPr>
          <a:xfrm>
            <a:off x="1262743" y="136525"/>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he-IL" dirty="0"/>
              <a:t>התייחסות למסרים עיקריים</a:t>
            </a:r>
            <a:endParaRPr dirty="0"/>
          </a:p>
        </p:txBody>
      </p:sp>
      <p:sp>
        <p:nvSpPr>
          <p:cNvPr id="2" name="Content Placeholder 1">
            <a:extLst>
              <a:ext uri="{FF2B5EF4-FFF2-40B4-BE49-F238E27FC236}">
                <a16:creationId xmlns:a16="http://schemas.microsoft.com/office/drawing/2014/main" id="{A04D1661-978C-E84D-8B56-A481143850BD}"/>
              </a:ext>
            </a:extLst>
          </p:cNvPr>
          <p:cNvSpPr>
            <a:spLocks noGrp="1"/>
          </p:cNvSpPr>
          <p:nvPr>
            <p:ph sz="half" idx="2"/>
          </p:nvPr>
        </p:nvSpPr>
        <p:spPr>
          <a:xfrm>
            <a:off x="555171" y="1303111"/>
            <a:ext cx="11223172" cy="4774680"/>
          </a:xfrm>
        </p:spPr>
        <p:txBody>
          <a:bodyPr>
            <a:noAutofit/>
          </a:bodyPr>
          <a:lstStyle/>
          <a:p>
            <a:pPr>
              <a:lnSpc>
                <a:spcPct val="150000"/>
              </a:lnSpc>
              <a:spcBef>
                <a:spcPts val="0"/>
              </a:spcBef>
              <a:buSzPts val="2800"/>
            </a:pPr>
            <a:r>
              <a:rPr lang="he-IL" sz="3200" dirty="0" smtClean="0"/>
              <a:t>אחים לא זהים בתכונותיהם.</a:t>
            </a:r>
          </a:p>
          <a:p>
            <a:pPr>
              <a:lnSpc>
                <a:spcPct val="150000"/>
              </a:lnSpc>
              <a:spcBef>
                <a:spcPts val="0"/>
              </a:spcBef>
              <a:buSzPts val="2800"/>
            </a:pPr>
            <a:r>
              <a:rPr lang="he-IL" sz="3200" dirty="0" smtClean="0"/>
              <a:t>אחים תאומים לא חייבים להיות זהים במראם ובתכונותיהם</a:t>
            </a:r>
            <a:r>
              <a:rPr lang="he-IL" sz="3200" dirty="0"/>
              <a:t/>
            </a:r>
            <a:br>
              <a:rPr lang="he-IL" sz="3200" dirty="0"/>
            </a:br>
            <a:r>
              <a:rPr lang="he-IL" sz="3200" dirty="0" smtClean="0"/>
              <a:t>יעקב ועשו עוד בהיותם בבטן אימם היו שונים.</a:t>
            </a:r>
          </a:p>
          <a:p>
            <a:pPr>
              <a:lnSpc>
                <a:spcPct val="150000"/>
              </a:lnSpc>
              <a:spcBef>
                <a:spcPts val="0"/>
              </a:spcBef>
              <a:buSzPts val="2800"/>
            </a:pPr>
            <a:r>
              <a:rPr lang="he-IL" sz="3200" dirty="0" smtClean="0"/>
              <a:t>יעקב ועשו, אחים תאומים השונים במראה החיצוני שלהם ובתכונות שלהם שמשפיעות על מעשיהם ורצונותיהם</a:t>
            </a:r>
          </a:p>
          <a:p>
            <a:pPr>
              <a:lnSpc>
                <a:spcPct val="150000"/>
              </a:lnSpc>
              <a:spcBef>
                <a:spcPts val="0"/>
              </a:spcBef>
              <a:buSzPts val="2800"/>
            </a:pPr>
            <a:r>
              <a:rPr lang="he-IL" sz="3200" dirty="0" smtClean="0"/>
              <a:t>הקשר שלהם עם הוריהם שונה. יעקב קשור מאוד לאמו ועשו לאביו.</a:t>
            </a:r>
          </a:p>
          <a:p>
            <a:pPr>
              <a:lnSpc>
                <a:spcPct val="150000"/>
              </a:lnSpc>
              <a:spcBef>
                <a:spcPts val="0"/>
              </a:spcBef>
              <a:buSzPts val="2800"/>
            </a:pPr>
            <a:r>
              <a:rPr lang="he-IL" sz="3200" dirty="0" smtClean="0"/>
              <a:t>נסו לחשוב-אל מי אתם קשורים יותר לאבא או </a:t>
            </a:r>
            <a:r>
              <a:rPr lang="he-IL" sz="3200" dirty="0" err="1" smtClean="0"/>
              <a:t>לאמא</a:t>
            </a:r>
            <a:r>
              <a:rPr lang="he-IL" sz="3200" dirty="0" smtClean="0"/>
              <a:t>?</a:t>
            </a:r>
            <a:endParaRPr lang="he-IL" sz="3200" dirty="0"/>
          </a:p>
          <a:p>
            <a:pPr marL="635000" indent="-457200">
              <a:lnSpc>
                <a:spcPct val="150000"/>
              </a:lnSpc>
              <a:buSzPts val="2800"/>
            </a:pPr>
            <a:endParaRPr lang="he-IL" sz="3200" dirty="0"/>
          </a:p>
          <a:p>
            <a:pPr>
              <a:lnSpc>
                <a:spcPct val="150000"/>
              </a:lnSpc>
            </a:pPr>
            <a:endParaRPr lang="x-none" sz="3200" dirty="0"/>
          </a:p>
        </p:txBody>
      </p:sp>
      <p:pic>
        <p:nvPicPr>
          <p:cNvPr id="311" name="Google Shape;311;p13"/>
          <p:cNvPicPr preferRelativeResize="0"/>
          <p:nvPr/>
        </p:nvPicPr>
        <p:blipFill rotWithShape="1">
          <a:blip r:embed="rId3">
            <a:alphaModFix/>
          </a:blip>
          <a:srcRect/>
          <a:stretch/>
        </p:blipFill>
        <p:spPr>
          <a:xfrm>
            <a:off x="11531591" y="5810250"/>
            <a:ext cx="2082800" cy="20955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6182</TotalTime>
  <Words>1653</Words>
  <Application>Microsoft Office PowerPoint</Application>
  <PresentationFormat>מסך רחב</PresentationFormat>
  <Paragraphs>165</Paragraphs>
  <Slides>15</Slides>
  <Notes>15</Notes>
  <HiddenSlides>0</HiddenSlides>
  <MMClips>7</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15</vt:i4>
      </vt:variant>
    </vt:vector>
  </HeadingPairs>
  <TitlesOfParts>
    <vt:vector size="21" baseType="lpstr">
      <vt:lpstr>Arial</vt:lpstr>
      <vt:lpstr>Open Sans</vt:lpstr>
      <vt:lpstr>Calibri</vt:lpstr>
      <vt:lpstr>David</vt:lpstr>
      <vt:lpstr>frankruehl</vt:lpstr>
      <vt:lpstr>Office Theme</vt:lpstr>
      <vt:lpstr>מצגת של PowerPoint‏</vt:lpstr>
      <vt:lpstr>מה נעשה היום?</vt:lpstr>
      <vt:lpstr>מה להביא לשיעור?</vt:lpstr>
      <vt:lpstr>מתחילים בכיף </vt:lpstr>
      <vt:lpstr>מתחילים בכיף  " וַיִּמְלְאוּ יָמֶיהָ, לָלֶדֶת; וְהִנֵּה תוֹמִם, בְּבִטְנָהּ " (בראשית כ"ה, 24) </vt:lpstr>
      <vt:lpstr>"וַיִּגְדְּלוּ הַנְּעָרִים וַיְהִי עֵשָׂו אִישׁ יֹדֵעַ צַיִד אִישׁ שָׂדֶה וְיַעֲקֹב אִישׁ תָּם יֹשֵׁב אֹהָלִים." (כה, כז)</vt:lpstr>
      <vt:lpstr>מה אפיין את יעקב ועשו?</vt:lpstr>
      <vt:lpstr>רגע של מחשבה</vt:lpstr>
      <vt:lpstr>התייחסות למסרים עיקריים</vt:lpstr>
      <vt:lpstr>מסכמים</vt:lpstr>
      <vt:lpstr>ממשיכים למשימה </vt:lpstr>
      <vt:lpstr>ממשיכים למשימה </vt:lpstr>
      <vt:lpstr>ממשיכים למשימה </vt:lpstr>
      <vt:lpstr>ממשיכים למשימה </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Ruthy Betinger</dc:creator>
  <cp:lastModifiedBy>Tamar Loval</cp:lastModifiedBy>
  <cp:revision>54</cp:revision>
  <dcterms:created xsi:type="dcterms:W3CDTF">2020-03-11T07:11:19Z</dcterms:created>
  <dcterms:modified xsi:type="dcterms:W3CDTF">2020-04-27T10:23:02Z</dcterms:modified>
</cp:coreProperties>
</file>