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80" r:id="rId2"/>
  </p:sldMasterIdLst>
  <p:notesMasterIdLst>
    <p:notesMasterId r:id="rId34"/>
  </p:notesMasterIdLst>
  <p:sldIdLst>
    <p:sldId id="260" r:id="rId3"/>
    <p:sldId id="262" r:id="rId4"/>
    <p:sldId id="293" r:id="rId5"/>
    <p:sldId id="313" r:id="rId6"/>
    <p:sldId id="348" r:id="rId7"/>
    <p:sldId id="373" r:id="rId8"/>
    <p:sldId id="347" r:id="rId9"/>
    <p:sldId id="335" r:id="rId10"/>
    <p:sldId id="369" r:id="rId11"/>
    <p:sldId id="349" r:id="rId12"/>
    <p:sldId id="350" r:id="rId13"/>
    <p:sldId id="351" r:id="rId14"/>
    <p:sldId id="353" r:id="rId15"/>
    <p:sldId id="370" r:id="rId16"/>
    <p:sldId id="352" r:id="rId17"/>
    <p:sldId id="361" r:id="rId18"/>
    <p:sldId id="362" r:id="rId19"/>
    <p:sldId id="355" r:id="rId20"/>
    <p:sldId id="356" r:id="rId21"/>
    <p:sldId id="364" r:id="rId22"/>
    <p:sldId id="365" r:id="rId23"/>
    <p:sldId id="357" r:id="rId24"/>
    <p:sldId id="367" r:id="rId25"/>
    <p:sldId id="358" r:id="rId26"/>
    <p:sldId id="368" r:id="rId27"/>
    <p:sldId id="360" r:id="rId28"/>
    <p:sldId id="366" r:id="rId29"/>
    <p:sldId id="363" r:id="rId30"/>
    <p:sldId id="371" r:id="rId31"/>
    <p:sldId id="374" r:id="rId32"/>
    <p:sldId id="372" r:id="rId33"/>
  </p:sldIdLst>
  <p:sldSz cx="12192000" cy="6858000"/>
  <p:notesSz cx="6858000" cy="9144000"/>
  <p:embeddedFontLst>
    <p:embeddedFont>
      <p:font typeface="Open Sans" panose="020B060603050402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80874" autoAdjust="0"/>
  </p:normalViewPr>
  <p:slideViewPr>
    <p:cSldViewPr snapToGrid="0">
      <p:cViewPr varScale="1">
        <p:scale>
          <a:sx n="69" d="100"/>
          <a:sy n="69" d="100"/>
        </p:scale>
        <p:origin x="1210" y="62"/>
      </p:cViewPr>
      <p:guideLst>
        <p:guide orient="horz" pos="2024"/>
        <p:guide pos="3863"/>
      </p:guideLst>
    </p:cSldViewPr>
  </p:slideViewPr>
  <p:notesTextViewPr>
    <p:cViewPr>
      <p:scale>
        <a:sx n="3" d="2"/>
        <a:sy n="3" d="2"/>
      </p:scale>
      <p:origin x="0" y="0"/>
    </p:cViewPr>
  </p:notesTextViewPr>
  <p:sorterViewPr>
    <p:cViewPr varScale="1">
      <p:scale>
        <a:sx n="1" d="1"/>
        <a:sy n="1" d="1"/>
      </p:scale>
      <p:origin x="0" y="-3306"/>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8582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dirty="0"/>
              <a:t>כתבו את המלל בהתאם ואת הציוד הדרוש.</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דקה</a:t>
            </a:r>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2159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דקה</a:t>
            </a:r>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045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2000" dirty="0">
                <a:solidFill>
                  <a:srgbClr val="FF0000"/>
                </a:solidFill>
              </a:rPr>
              <a:t>...עד 05:45</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6334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044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dirty="0"/>
              <a:t>הצטיידות</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הסבר</a:t>
            </a:r>
            <a:r>
              <a:rPr lang="he-IL" baseline="0" dirty="0"/>
              <a:t> הביטוי על רגל אחת</a:t>
            </a: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extLst>
      <p:ext uri="{BB962C8B-B14F-4D97-AF65-F5344CB8AC3E}">
        <p14:creationId xmlns:p14="http://schemas.microsoft.com/office/powerpoint/2010/main" val="1783587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44" name="Google Shape;34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x-none"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דקה</a:t>
            </a:r>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769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דקה</a:t>
            </a:r>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5040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דקה</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095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דקה</a:t>
            </a:r>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0485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8636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5" name="Google Shape;15;p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6" name="Google Shape;16;p2"/>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7" name="Google Shape;17;p2"/>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 name="Google Shape;18;p2"/>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9" name="Google Shape;19;p2"/>
          <p:cNvCxnSpPr/>
          <p:nvPr/>
        </p:nvCxnSpPr>
        <p:spPr>
          <a:xfrm>
            <a:off x="7156173" y="1639956"/>
            <a:ext cx="4005469" cy="0"/>
          </a:xfrm>
          <a:prstGeom prst="straightConnector1">
            <a:avLst/>
          </a:prstGeom>
          <a:noFill/>
          <a:ln w="38100" cap="flat" cmpd="sng">
            <a:solidFill>
              <a:srgbClr val="FFC000"/>
            </a:solidFill>
            <a:prstDash val="solid"/>
            <a:round/>
            <a:headEnd type="none" w="sm" len="sm"/>
            <a:tailEnd type="none" w="sm" len="sm"/>
          </a:ln>
        </p:spPr>
      </p:cxnSp>
      <p:sp>
        <p:nvSpPr>
          <p:cNvPr id="20" name="Google Shape;20;p2"/>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1" name="Google Shape;21;p2"/>
          <p:cNvCxnSpPr/>
          <p:nvPr/>
        </p:nvCxnSpPr>
        <p:spPr>
          <a:xfrm>
            <a:off x="2090531" y="4989650"/>
            <a:ext cx="5065642" cy="0"/>
          </a:xfrm>
          <a:prstGeom prst="straightConnector1">
            <a:avLst/>
          </a:prstGeom>
          <a:noFill/>
          <a:ln w="38100" cap="flat" cmpd="sng">
            <a:solidFill>
              <a:srgbClr val="FFC000"/>
            </a:solidFill>
            <a:prstDash val="solid"/>
            <a:round/>
            <a:headEnd type="none" w="sm" len="sm"/>
            <a:tailEnd type="none" w="sm" len="sm"/>
          </a:ln>
        </p:spPr>
      </p:cxnSp>
      <p:sp>
        <p:nvSpPr>
          <p:cNvPr id="22" name="Google Shape;22;p2"/>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Autofit/>
          </a:bodyPr>
          <a:lstStyle>
            <a:lvl1pPr marL="457200" lvl="0" indent="-228600" algn="r" rtl="1">
              <a:lnSpc>
                <a:spcPct val="100000"/>
              </a:lnSpc>
              <a:spcBef>
                <a:spcPts val="0"/>
              </a:spcBef>
              <a:spcAft>
                <a:spcPts val="0"/>
              </a:spcAft>
              <a:buSzPts val="6000"/>
              <a:buNone/>
              <a:defRPr sz="6000">
                <a:solidFill>
                  <a:schemeClr val="lt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grpSp>
        <p:nvGrpSpPr>
          <p:cNvPr id="23" name="Google Shape;23;p2"/>
          <p:cNvGrpSpPr/>
          <p:nvPr/>
        </p:nvGrpSpPr>
        <p:grpSpPr>
          <a:xfrm>
            <a:off x="-110840" y="110839"/>
            <a:ext cx="1530097" cy="1525930"/>
            <a:chOff x="8374611" y="4283110"/>
            <a:chExt cx="2300578" cy="2294314"/>
          </a:xfrm>
        </p:grpSpPr>
        <p:pic>
          <p:nvPicPr>
            <p:cNvPr id="24" name="Google Shape;24;p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5" name="Google Shape;25;p2"/>
            <p:cNvSpPr/>
            <p:nvPr/>
          </p:nvSpPr>
          <p:spPr>
            <a:xfrm>
              <a:off x="8374611" y="5883287"/>
              <a:ext cx="2300578" cy="6941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x-none" sz="1200" b="0" i="0" u="none" strike="noStrike" cap="none">
                  <a:solidFill>
                    <a:schemeClr val="lt1"/>
                  </a:solidFill>
                  <a:latin typeface="Arial"/>
                  <a:ea typeface="Arial"/>
                  <a:cs typeface="Arial"/>
                  <a:sym typeface="Arial"/>
                </a:rPr>
                <a:t>מדינת ישראל</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x-none" sz="1200" b="0" i="0" u="none" strike="noStrike" cap="none">
                  <a:solidFill>
                    <a:schemeClr val="lt1"/>
                  </a:solidFill>
                  <a:latin typeface="Arial"/>
                  <a:ea typeface="Arial"/>
                  <a:cs typeface="Arial"/>
                  <a:sym typeface="Arial"/>
                </a:rPr>
                <a:t>משרד החינוך</a:t>
              </a:r>
              <a:endParaRPr sz="1400" b="0" i="0" u="none" strike="noStrike" cap="none">
                <a:solidFill>
                  <a:srgbClr val="000000"/>
                </a:solidFill>
                <a:latin typeface="Arial"/>
                <a:ea typeface="Arial"/>
                <a:cs typeface="Arial"/>
                <a:sym typeface="Arial"/>
              </a:endParaRPr>
            </a:p>
          </p:txBody>
        </p:sp>
      </p:grpSp>
      <p:pic>
        <p:nvPicPr>
          <p:cNvPr id="26" name="Google Shape;26;p2"/>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7" name="Google Shape;27;p2"/>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Autofit/>
          </a:bodyPr>
          <a:lstStyle>
            <a:lvl1pPr marL="457200" lvl="0" indent="-228600" algn="l" rtl="1">
              <a:lnSpc>
                <a:spcPct val="100000"/>
              </a:lnSpc>
              <a:spcBef>
                <a:spcPts val="0"/>
              </a:spcBef>
              <a:spcAft>
                <a:spcPts val="0"/>
              </a:spcAft>
              <a:buSzPts val="3200"/>
              <a:buNone/>
              <a:defRPr sz="3200" b="0" i="0">
                <a:solidFill>
                  <a:schemeClr val="lt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8" name="Google Shape;28;p2"/>
          <p:cNvSpPr txBox="1">
            <a:spLocks noGrp="1"/>
          </p:cNvSpPr>
          <p:nvPr>
            <p:ph type="body" idx="3"/>
          </p:nvPr>
        </p:nvSpPr>
        <p:spPr>
          <a:xfrm>
            <a:off x="2030833" y="5191285"/>
            <a:ext cx="5099050" cy="560533"/>
          </a:xfrm>
          <a:prstGeom prst="rect">
            <a:avLst/>
          </a:prstGeom>
          <a:noFill/>
          <a:ln>
            <a:noFill/>
          </a:ln>
        </p:spPr>
        <p:txBody>
          <a:bodyPr spcFirstLastPara="1" wrap="square" lIns="91425" tIns="45700" rIns="91425" bIns="45700" anchor="t" anchorCtr="0">
            <a:noAutofit/>
          </a:bodyPr>
          <a:lstStyle>
            <a:lvl1pPr marL="457200" lvl="0" indent="-228600" algn="l" rtl="1">
              <a:lnSpc>
                <a:spcPct val="100000"/>
              </a:lnSpc>
              <a:spcBef>
                <a:spcPts val="0"/>
              </a:spcBef>
              <a:spcAft>
                <a:spcPts val="0"/>
              </a:spcAft>
              <a:buSzPts val="2800"/>
              <a:buNone/>
              <a:defRPr>
                <a:solidFill>
                  <a:schemeClr val="lt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165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מה נלמד היום" type="obj">
  <p:cSld name="1_מה נלמד היום">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865046" y="376561"/>
            <a:ext cx="10515600" cy="1325563"/>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228600" algn="r" rtl="1">
              <a:lnSpc>
                <a:spcPct val="100000"/>
              </a:lnSpc>
              <a:spcBef>
                <a:spcPts val="0"/>
              </a:spcBef>
              <a:spcAft>
                <a:spcPts val="0"/>
              </a:spcAft>
              <a:buSzPts val="1400"/>
              <a:buNone/>
              <a:defRPr>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grpSp>
        <p:nvGrpSpPr>
          <p:cNvPr id="32" name="Google Shape;32;p3"/>
          <p:cNvGrpSpPr/>
          <p:nvPr/>
        </p:nvGrpSpPr>
        <p:grpSpPr>
          <a:xfrm>
            <a:off x="358720" y="6187719"/>
            <a:ext cx="3913243" cy="506326"/>
            <a:chOff x="358720" y="6187719"/>
            <a:chExt cx="3913243" cy="506326"/>
          </a:xfrm>
        </p:grpSpPr>
        <p:cxnSp>
          <p:nvCxnSpPr>
            <p:cNvPr id="33" name="Google Shape;33;p3"/>
            <p:cNvCxnSpPr/>
            <p:nvPr/>
          </p:nvCxnSpPr>
          <p:spPr>
            <a:xfrm>
              <a:off x="865046" y="6434480"/>
              <a:ext cx="3406917" cy="12802"/>
            </a:xfrm>
            <a:prstGeom prst="straightConnector1">
              <a:avLst/>
            </a:prstGeom>
            <a:noFill/>
            <a:ln w="38100" cap="flat" cmpd="sng">
              <a:solidFill>
                <a:srgbClr val="FFC000"/>
              </a:solidFill>
              <a:prstDash val="solid"/>
              <a:round/>
              <a:headEnd type="none" w="sm" len="sm"/>
              <a:tailEnd type="none" w="sm" len="sm"/>
            </a:ln>
          </p:spPr>
        </p:cxnSp>
        <p:sp>
          <p:nvSpPr>
            <p:cNvPr id="34" name="Google Shape;34;p3"/>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 name="Google Shape;35;p3"/>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36" name="Google Shape;36;p3"/>
          <p:cNvGrpSpPr/>
          <p:nvPr/>
        </p:nvGrpSpPr>
        <p:grpSpPr>
          <a:xfrm rot="10800000">
            <a:off x="8177063" y="106239"/>
            <a:ext cx="3913243" cy="506326"/>
            <a:chOff x="358720" y="6187719"/>
            <a:chExt cx="3913243" cy="506326"/>
          </a:xfrm>
        </p:grpSpPr>
        <p:cxnSp>
          <p:nvCxnSpPr>
            <p:cNvPr id="37" name="Google Shape;37;p3"/>
            <p:cNvCxnSpPr/>
            <p:nvPr/>
          </p:nvCxnSpPr>
          <p:spPr>
            <a:xfrm>
              <a:off x="865046" y="6434480"/>
              <a:ext cx="3406917" cy="12802"/>
            </a:xfrm>
            <a:prstGeom prst="straightConnector1">
              <a:avLst/>
            </a:prstGeom>
            <a:noFill/>
            <a:ln w="38100" cap="flat" cmpd="sng">
              <a:solidFill>
                <a:srgbClr val="FFC000"/>
              </a:solidFill>
              <a:prstDash val="solid"/>
              <a:round/>
              <a:headEnd type="none" w="sm" len="sm"/>
              <a:tailEnd type="none" w="sm" len="sm"/>
            </a:ln>
          </p:spPr>
        </p:cxnSp>
        <p:sp>
          <p:nvSpPr>
            <p:cNvPr id="38" name="Google Shape;38;p3"/>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 name="Google Shape;39;p3"/>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41772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מה להביא לשיעור?">
  <p:cSld name="1_מה להביא לשיעור?">
    <p:spTree>
      <p:nvGrpSpPr>
        <p:cNvPr id="1" name="Shape 40"/>
        <p:cNvGrpSpPr/>
        <p:nvPr/>
      </p:nvGrpSpPr>
      <p:grpSpPr>
        <a:xfrm>
          <a:off x="0" y="0"/>
          <a:ext cx="0" cy="0"/>
          <a:chOff x="0" y="0"/>
          <a:chExt cx="0" cy="0"/>
        </a:xfrm>
      </p:grpSpPr>
      <p:sp>
        <p:nvSpPr>
          <p:cNvPr id="41" name="Google Shape;41;p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Autofit/>
          </a:bodyPr>
          <a:lstStyle>
            <a:lvl1pPr marL="457200" lvl="0" indent="-228600" algn="r" rtl="1">
              <a:lnSpc>
                <a:spcPct val="100000"/>
              </a:lnSpc>
              <a:spcBef>
                <a:spcPts val="0"/>
              </a:spcBef>
              <a:spcAft>
                <a:spcPts val="0"/>
              </a:spcAft>
              <a:buSzPts val="1400"/>
              <a:buNone/>
              <a:defRPr sz="2600">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 name="Google Shape;43;p4"/>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Autofit/>
          </a:bodyPr>
          <a:lstStyle>
            <a:lvl1pPr marL="457200" lvl="0" indent="-228600" algn="r" rtl="1">
              <a:lnSpc>
                <a:spcPct val="100000"/>
              </a:lnSpc>
              <a:spcBef>
                <a:spcPts val="0"/>
              </a:spcBef>
              <a:spcAft>
                <a:spcPts val="0"/>
              </a:spcAft>
              <a:buSzPts val="1400"/>
              <a:buNone/>
              <a:defRPr sz="2600">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grpSp>
        <p:nvGrpSpPr>
          <p:cNvPr id="44" name="Google Shape;44;p4"/>
          <p:cNvGrpSpPr/>
          <p:nvPr/>
        </p:nvGrpSpPr>
        <p:grpSpPr>
          <a:xfrm>
            <a:off x="1785665" y="181572"/>
            <a:ext cx="10244790" cy="506326"/>
            <a:chOff x="1748087" y="356936"/>
            <a:chExt cx="10244790" cy="506326"/>
          </a:xfrm>
        </p:grpSpPr>
        <p:cxnSp>
          <p:nvCxnSpPr>
            <p:cNvPr id="45" name="Google Shape;45;p4"/>
            <p:cNvCxnSpPr/>
            <p:nvPr/>
          </p:nvCxnSpPr>
          <p:spPr>
            <a:xfrm>
              <a:off x="1748087" y="573247"/>
              <a:ext cx="10244790" cy="38497"/>
            </a:xfrm>
            <a:prstGeom prst="straightConnector1">
              <a:avLst/>
            </a:prstGeom>
            <a:noFill/>
            <a:ln w="38100" cap="flat" cmpd="sng">
              <a:solidFill>
                <a:srgbClr val="FFC000"/>
              </a:solidFill>
              <a:prstDash val="solid"/>
              <a:round/>
              <a:headEnd type="none" w="sm" len="sm"/>
              <a:tailEnd type="none" w="sm" len="sm"/>
            </a:ln>
          </p:spPr>
        </p:cxnSp>
        <p:sp>
          <p:nvSpPr>
            <p:cNvPr id="46" name="Google Shape;46;p4"/>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47" name="Google Shape;47;p4"/>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994727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הקניית ידע">
  <p:cSld name="2_הקניית ידע">
    <p:spTree>
      <p:nvGrpSpPr>
        <p:cNvPr id="1" name="Shape 48"/>
        <p:cNvGrpSpPr/>
        <p:nvPr/>
      </p:nvGrpSpPr>
      <p:grpSpPr>
        <a:xfrm>
          <a:off x="0" y="0"/>
          <a:ext cx="0" cy="0"/>
          <a:chOff x="0" y="0"/>
          <a:chExt cx="0" cy="0"/>
        </a:xfrm>
      </p:grpSpPr>
      <p:pic>
        <p:nvPicPr>
          <p:cNvPr id="49" name="Google Shape;49;p5"/>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0" name="Google Shape;50;p5"/>
          <p:cNvGrpSpPr/>
          <p:nvPr/>
        </p:nvGrpSpPr>
        <p:grpSpPr>
          <a:xfrm>
            <a:off x="358720" y="6187719"/>
            <a:ext cx="3913243" cy="506326"/>
            <a:chOff x="358720" y="6187719"/>
            <a:chExt cx="3913243" cy="506326"/>
          </a:xfrm>
        </p:grpSpPr>
        <p:cxnSp>
          <p:nvCxnSpPr>
            <p:cNvPr id="51" name="Google Shape;51;p5"/>
            <p:cNvCxnSpPr/>
            <p:nvPr/>
          </p:nvCxnSpPr>
          <p:spPr>
            <a:xfrm>
              <a:off x="865046" y="6434480"/>
              <a:ext cx="3406917" cy="12802"/>
            </a:xfrm>
            <a:prstGeom prst="straightConnector1">
              <a:avLst/>
            </a:prstGeom>
            <a:noFill/>
            <a:ln w="38100" cap="flat" cmpd="sng">
              <a:solidFill>
                <a:srgbClr val="FFC000"/>
              </a:solidFill>
              <a:prstDash val="solid"/>
              <a:round/>
              <a:headEnd type="none" w="sm" len="sm"/>
              <a:tailEnd type="none" w="sm" len="sm"/>
            </a:ln>
          </p:spPr>
        </p:cxnSp>
        <p:sp>
          <p:nvSpPr>
            <p:cNvPr id="52" name="Google Shape;52;p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 name="Google Shape;53;p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54" name="Google Shape;54;p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
          <p:cNvSpPr txBox="1">
            <a:spLocks noGrp="1"/>
          </p:cNvSpPr>
          <p:nvPr>
            <p:ph type="body" idx="1"/>
          </p:nvPr>
        </p:nvSpPr>
        <p:spPr>
          <a:xfrm>
            <a:off x="358720" y="1928813"/>
            <a:ext cx="10885543" cy="3844925"/>
          </a:xfrm>
          <a:prstGeom prst="rect">
            <a:avLst/>
          </a:prstGeom>
          <a:noFill/>
          <a:ln>
            <a:noFill/>
          </a:ln>
        </p:spPr>
        <p:txBody>
          <a:bodyPr spcFirstLastPara="1" wrap="square" lIns="91425" tIns="45700" rIns="91425" bIns="45700" anchor="t" anchorCtr="0">
            <a:noAutofit/>
          </a:bodyPr>
          <a:lstStyle>
            <a:lvl1pPr marL="457200" lvl="0" indent="-228600" algn="r" rtl="1">
              <a:lnSpc>
                <a:spcPct val="100000"/>
              </a:lnSpc>
              <a:spcBef>
                <a:spcPts val="0"/>
              </a:spcBef>
              <a:spcAft>
                <a:spcPts val="0"/>
              </a:spcAft>
              <a:buSzPts val="3600"/>
              <a:buNone/>
              <a:defRPr sz="3600">
                <a:latin typeface="Calibri"/>
                <a:ea typeface="Calibri"/>
                <a:cs typeface="Calibri"/>
                <a:sym typeface="Calibri"/>
              </a:defRPr>
            </a:lvl1pPr>
            <a:lvl2pPr marL="914400" lvl="1" indent="-228600" algn="ctr">
              <a:lnSpc>
                <a:spcPct val="100000"/>
              </a:lnSpc>
              <a:spcBef>
                <a:spcPts val="0"/>
              </a:spcBef>
              <a:spcAft>
                <a:spcPts val="0"/>
              </a:spcAft>
              <a:buSzPts val="1400"/>
              <a:buNone/>
              <a:defRPr/>
            </a:lvl2pPr>
            <a:lvl3pPr marL="1371600" lvl="2" indent="-228600" algn="ctr">
              <a:lnSpc>
                <a:spcPct val="100000"/>
              </a:lnSpc>
              <a:spcBef>
                <a:spcPts val="0"/>
              </a:spcBef>
              <a:spcAft>
                <a:spcPts val="0"/>
              </a:spcAft>
              <a:buSzPts val="1400"/>
              <a:buNone/>
              <a:defRPr/>
            </a:lvl3pPr>
            <a:lvl4pPr marL="1828800" lvl="3" indent="-228600" algn="ctr">
              <a:lnSpc>
                <a:spcPct val="100000"/>
              </a:lnSpc>
              <a:spcBef>
                <a:spcPts val="0"/>
              </a:spcBef>
              <a:spcAft>
                <a:spcPts val="0"/>
              </a:spcAft>
              <a:buSzPts val="1400"/>
              <a:buNone/>
              <a:defRPr/>
            </a:lvl4pPr>
            <a:lvl5pPr marL="2286000" lvl="4" indent="-228600" algn="ctr">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6" name="Google Shape;56;p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291001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תרגול">
  <p:cSld name="3_תרגול">
    <p:spTree>
      <p:nvGrpSpPr>
        <p:cNvPr id="1" name="Shape 57"/>
        <p:cNvGrpSpPr/>
        <p:nvPr/>
      </p:nvGrpSpPr>
      <p:grpSpPr>
        <a:xfrm>
          <a:off x="0" y="0"/>
          <a:ext cx="0" cy="0"/>
          <a:chOff x="0" y="0"/>
          <a:chExt cx="0" cy="0"/>
        </a:xfrm>
      </p:grpSpPr>
      <p:sp>
        <p:nvSpPr>
          <p:cNvPr id="58" name="Google Shape;58;p6"/>
          <p:cNvSpPr/>
          <p:nvPr/>
        </p:nvSpPr>
        <p:spPr>
          <a:xfrm>
            <a:off x="464950" y="1690687"/>
            <a:ext cx="10779314" cy="2819319"/>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2" name="Google Shape;62;p6"/>
          <p:cNvCxnSpPr/>
          <p:nvPr/>
        </p:nvCxnSpPr>
        <p:spPr>
          <a:xfrm>
            <a:off x="9092667" y="352323"/>
            <a:ext cx="3406917" cy="12802"/>
          </a:xfrm>
          <a:prstGeom prst="straightConnector1">
            <a:avLst/>
          </a:prstGeom>
          <a:noFill/>
          <a:ln w="38100" cap="flat" cmpd="sng">
            <a:solidFill>
              <a:srgbClr val="FFC000"/>
            </a:solidFill>
            <a:prstDash val="solid"/>
            <a:round/>
            <a:headEnd type="none" w="sm" len="sm"/>
            <a:tailEnd type="none" w="sm" len="sm"/>
          </a:ln>
        </p:spPr>
      </p:cxnSp>
      <p:sp>
        <p:nvSpPr>
          <p:cNvPr id="63" name="Google Shape;63;p6"/>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64" name="Google Shape;64;p6"/>
          <p:cNvGrpSpPr/>
          <p:nvPr/>
        </p:nvGrpSpPr>
        <p:grpSpPr>
          <a:xfrm>
            <a:off x="358720" y="6187719"/>
            <a:ext cx="3913243" cy="506326"/>
            <a:chOff x="358720" y="6187719"/>
            <a:chExt cx="3913243" cy="506326"/>
          </a:xfrm>
        </p:grpSpPr>
        <p:cxnSp>
          <p:nvCxnSpPr>
            <p:cNvPr id="65" name="Google Shape;65;p6"/>
            <p:cNvCxnSpPr/>
            <p:nvPr/>
          </p:nvCxnSpPr>
          <p:spPr>
            <a:xfrm>
              <a:off x="865046" y="6434480"/>
              <a:ext cx="3406917" cy="12802"/>
            </a:xfrm>
            <a:prstGeom prst="straightConnector1">
              <a:avLst/>
            </a:prstGeom>
            <a:noFill/>
            <a:ln w="38100" cap="flat" cmpd="sng">
              <a:solidFill>
                <a:srgbClr val="FFC000"/>
              </a:solidFill>
              <a:prstDash val="solid"/>
              <a:round/>
              <a:headEnd type="none" w="sm" len="sm"/>
              <a:tailEnd type="none" w="sm" len="sm"/>
            </a:ln>
          </p:spPr>
        </p:cxnSp>
        <p:sp>
          <p:nvSpPr>
            <p:cNvPr id="66" name="Google Shape;66;p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 name="Google Shape;67;p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68" name="Google Shape;68;p6"/>
          <p:cNvSpPr txBox="1">
            <a:spLocks noGrp="1"/>
          </p:cNvSpPr>
          <p:nvPr>
            <p:ph type="body" idx="1"/>
          </p:nvPr>
        </p:nvSpPr>
        <p:spPr>
          <a:xfrm>
            <a:off x="865046" y="2561102"/>
            <a:ext cx="10074506" cy="1556031"/>
          </a:xfrm>
          <a:prstGeom prst="rect">
            <a:avLst/>
          </a:prstGeom>
          <a:noFill/>
          <a:ln>
            <a:noFill/>
          </a:ln>
        </p:spPr>
        <p:txBody>
          <a:bodyPr spcFirstLastPara="1" wrap="square" lIns="91425" tIns="45700" rIns="91425" bIns="45700" anchor="t" anchorCtr="0">
            <a:noAutofit/>
          </a:bodyPr>
          <a:lstStyle>
            <a:lvl1pPr marL="457200" marR="0" lvl="0" indent="-228600" algn="r" rtl="1">
              <a:lnSpc>
                <a:spcPct val="112857"/>
              </a:lnSpc>
              <a:spcBef>
                <a:spcPts val="1000"/>
              </a:spcBef>
              <a:spcAft>
                <a:spcPts val="0"/>
              </a:spcAft>
              <a:buClr>
                <a:schemeClr val="accent2"/>
              </a:buClr>
              <a:buSzPts val="2800"/>
              <a:buFont typeface="Calibri"/>
              <a:buNone/>
              <a:defRPr sz="28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36819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תרגול" type="twoObj">
  <p:cSld name="2_תרגול">
    <p:spTree>
      <p:nvGrpSpPr>
        <p:cNvPr id="1" name="Shape 69"/>
        <p:cNvGrpSpPr/>
        <p:nvPr/>
      </p:nvGrpSpPr>
      <p:grpSpPr>
        <a:xfrm>
          <a:off x="0" y="0"/>
          <a:ext cx="0" cy="0"/>
          <a:chOff x="0" y="0"/>
          <a:chExt cx="0" cy="0"/>
        </a:xfrm>
      </p:grpSpPr>
      <p:cxnSp>
        <p:nvCxnSpPr>
          <p:cNvPr id="70" name="Google Shape;70;p7"/>
          <p:cNvCxnSpPr/>
          <p:nvPr/>
        </p:nvCxnSpPr>
        <p:spPr>
          <a:xfrm>
            <a:off x="9092667" y="352323"/>
            <a:ext cx="3406917" cy="12802"/>
          </a:xfrm>
          <a:prstGeom prst="straightConnector1">
            <a:avLst/>
          </a:prstGeom>
          <a:noFill/>
          <a:ln w="38100" cap="flat" cmpd="sng">
            <a:solidFill>
              <a:srgbClr val="FFC000"/>
            </a:solidFill>
            <a:prstDash val="solid"/>
            <a:round/>
            <a:headEnd type="none" w="sm" len="sm"/>
            <a:tailEnd type="none" w="sm" len="sm"/>
          </a:ln>
        </p:spPr>
      </p:cxnSp>
      <p:sp>
        <p:nvSpPr>
          <p:cNvPr id="71" name="Google Shape;71;p7"/>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72" name="Google Shape;72;p7"/>
          <p:cNvGrpSpPr/>
          <p:nvPr/>
        </p:nvGrpSpPr>
        <p:grpSpPr>
          <a:xfrm>
            <a:off x="358720" y="6187719"/>
            <a:ext cx="3913243" cy="506326"/>
            <a:chOff x="358720" y="6187719"/>
            <a:chExt cx="3913243" cy="506326"/>
          </a:xfrm>
        </p:grpSpPr>
        <p:cxnSp>
          <p:nvCxnSpPr>
            <p:cNvPr id="73" name="Google Shape;73;p7"/>
            <p:cNvCxnSpPr/>
            <p:nvPr/>
          </p:nvCxnSpPr>
          <p:spPr>
            <a:xfrm>
              <a:off x="865046" y="6434480"/>
              <a:ext cx="3406917" cy="12802"/>
            </a:xfrm>
            <a:prstGeom prst="straightConnector1">
              <a:avLst/>
            </a:prstGeom>
            <a:noFill/>
            <a:ln w="38100" cap="flat" cmpd="sng">
              <a:solidFill>
                <a:srgbClr val="FFC000"/>
              </a:solidFill>
              <a:prstDash val="solid"/>
              <a:round/>
              <a:headEnd type="none" w="sm" len="sm"/>
              <a:tailEnd type="none" w="sm" len="sm"/>
            </a:ln>
          </p:spPr>
        </p:cxnSp>
        <p:sp>
          <p:nvSpPr>
            <p:cNvPr id="74" name="Google Shape;74;p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 name="Google Shape;75;p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76" name="Google Shape;7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r" rtl="1">
              <a:lnSpc>
                <a:spcPct val="112857"/>
              </a:lnSpc>
              <a:spcBef>
                <a:spcPts val="1000"/>
              </a:spcBef>
              <a:spcAft>
                <a:spcPts val="0"/>
              </a:spcAft>
              <a:buClr>
                <a:schemeClr val="accent2"/>
              </a:buClr>
              <a:buSzPts val="2800"/>
              <a:buFont typeface="Arial"/>
              <a:buChar char="•"/>
              <a:defRPr sz="28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8" name="Google Shape;78;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60330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השיעור הבא יתחיל">
  <p:cSld name="4_השיעור הבא יתחיל">
    <p:spTree>
      <p:nvGrpSpPr>
        <p:cNvPr id="1" name="Shape 79"/>
        <p:cNvGrpSpPr/>
        <p:nvPr/>
      </p:nvGrpSpPr>
      <p:grpSpPr>
        <a:xfrm>
          <a:off x="0" y="0"/>
          <a:ext cx="0" cy="0"/>
          <a:chOff x="0" y="0"/>
          <a:chExt cx="0" cy="0"/>
        </a:xfrm>
      </p:grpSpPr>
      <p:pic>
        <p:nvPicPr>
          <p:cNvPr id="80" name="Google Shape;80;p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1" name="Google Shape;81;p8"/>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 name="Google Shape;82;p8"/>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83" name="Google Shape;83;p8"/>
          <p:cNvGrpSpPr/>
          <p:nvPr/>
        </p:nvGrpSpPr>
        <p:grpSpPr>
          <a:xfrm>
            <a:off x="9287641" y="5672000"/>
            <a:ext cx="3913243" cy="506326"/>
            <a:chOff x="358720" y="285496"/>
            <a:chExt cx="3913243" cy="506326"/>
          </a:xfrm>
        </p:grpSpPr>
        <p:cxnSp>
          <p:nvCxnSpPr>
            <p:cNvPr id="84" name="Google Shape;84;p8"/>
            <p:cNvCxnSpPr/>
            <p:nvPr/>
          </p:nvCxnSpPr>
          <p:spPr>
            <a:xfrm>
              <a:off x="865046" y="532257"/>
              <a:ext cx="3406917" cy="12802"/>
            </a:xfrm>
            <a:prstGeom prst="straightConnector1">
              <a:avLst/>
            </a:prstGeom>
            <a:noFill/>
            <a:ln w="38100" cap="flat" cmpd="sng">
              <a:solidFill>
                <a:srgbClr val="FFC000"/>
              </a:solidFill>
              <a:prstDash val="solid"/>
              <a:round/>
              <a:headEnd type="none" w="sm" len="sm"/>
              <a:tailEnd type="none" w="sm" len="sm"/>
            </a:ln>
          </p:spPr>
        </p:cxnSp>
        <p:sp>
          <p:nvSpPr>
            <p:cNvPr id="85" name="Google Shape;85;p8"/>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 name="Google Shape;86;p8"/>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87" name="Google Shape;87;p8"/>
          <p:cNvSpPr txBox="1">
            <a:spLocks noGrp="1"/>
          </p:cNvSpPr>
          <p:nvPr>
            <p:ph type="body" idx="1"/>
          </p:nvPr>
        </p:nvSpPr>
        <p:spPr>
          <a:xfrm>
            <a:off x="3819674" y="1524214"/>
            <a:ext cx="4552652" cy="2202291"/>
          </a:xfrm>
          <a:prstGeom prst="rect">
            <a:avLst/>
          </a:prstGeom>
          <a:noFill/>
          <a:ln>
            <a:noFill/>
          </a:ln>
        </p:spPr>
        <p:txBody>
          <a:bodyPr spcFirstLastPara="1" wrap="square" lIns="91425" tIns="45700" rIns="91425" bIns="45700" anchor="t" anchorCtr="0">
            <a:noAutofit/>
          </a:bodyPr>
          <a:lstStyle>
            <a:lvl1pPr marL="457200" lvl="0" indent="-228600" algn="ctr" rtl="1">
              <a:lnSpc>
                <a:spcPct val="100000"/>
              </a:lnSpc>
              <a:spcBef>
                <a:spcPts val="0"/>
              </a:spcBef>
              <a:spcAft>
                <a:spcPts val="0"/>
              </a:spcAft>
              <a:buSzPts val="6000"/>
              <a:buNone/>
              <a:defRPr sz="6000">
                <a:solidFill>
                  <a:schemeClr val="lt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cxnSp>
        <p:nvCxnSpPr>
          <p:cNvPr id="88" name="Google Shape;88;p8"/>
          <p:cNvCxnSpPr/>
          <p:nvPr/>
        </p:nvCxnSpPr>
        <p:spPr>
          <a:xfrm>
            <a:off x="2377053" y="6178326"/>
            <a:ext cx="1385887" cy="0"/>
          </a:xfrm>
          <a:prstGeom prst="straightConnector1">
            <a:avLst/>
          </a:prstGeom>
          <a:noFill/>
          <a:ln w="38100" cap="flat" cmpd="sng">
            <a:solidFill>
              <a:srgbClr val="FFC000"/>
            </a:solidFill>
            <a:prstDash val="solid"/>
            <a:round/>
            <a:headEnd type="none" w="sm" len="sm"/>
            <a:tailEnd type="none" w="sm" len="sm"/>
          </a:ln>
        </p:spPr>
      </p:cxnSp>
      <p:grpSp>
        <p:nvGrpSpPr>
          <p:cNvPr id="89" name="Google Shape;89;p8"/>
          <p:cNvGrpSpPr/>
          <p:nvPr/>
        </p:nvGrpSpPr>
        <p:grpSpPr>
          <a:xfrm rot="10800000">
            <a:off x="11482153" y="140248"/>
            <a:ext cx="602703" cy="577326"/>
            <a:chOff x="781297" y="5586292"/>
            <a:chExt cx="602703" cy="577326"/>
          </a:xfrm>
        </p:grpSpPr>
        <p:sp>
          <p:nvSpPr>
            <p:cNvPr id="90" name="Google Shape;90;p8"/>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 name="Google Shape;91;p8"/>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92" name="Google Shape;92;p8"/>
          <p:cNvCxnSpPr/>
          <p:nvPr/>
        </p:nvCxnSpPr>
        <p:spPr>
          <a:xfrm>
            <a:off x="-678730" y="6456415"/>
            <a:ext cx="3455367" cy="0"/>
          </a:xfrm>
          <a:prstGeom prst="straightConnector1">
            <a:avLst/>
          </a:prstGeom>
          <a:noFill/>
          <a:ln w="38100" cap="flat" cmpd="sng">
            <a:solidFill>
              <a:srgbClr val="FFC000"/>
            </a:solidFill>
            <a:prstDash val="solid"/>
            <a:round/>
            <a:headEnd type="none" w="sm" len="sm"/>
            <a:tailEnd type="none" w="sm" len="sm"/>
          </a:ln>
        </p:spPr>
      </p:cxnSp>
      <p:sp>
        <p:nvSpPr>
          <p:cNvPr id="93" name="Google Shape;93;p8"/>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100000"/>
              </a:lnSpc>
              <a:spcBef>
                <a:spcPts val="0"/>
              </a:spcBef>
              <a:spcAft>
                <a:spcPts val="0"/>
              </a:spcAft>
              <a:buSzPts val="5400"/>
              <a:buNone/>
              <a:defRPr sz="5400">
                <a:solidFill>
                  <a:schemeClr val="lt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grpSp>
        <p:nvGrpSpPr>
          <p:cNvPr id="94" name="Google Shape;94;p8"/>
          <p:cNvGrpSpPr/>
          <p:nvPr/>
        </p:nvGrpSpPr>
        <p:grpSpPr>
          <a:xfrm>
            <a:off x="-110840" y="110839"/>
            <a:ext cx="1530097" cy="1525930"/>
            <a:chOff x="8374611" y="4283110"/>
            <a:chExt cx="2300578" cy="2294314"/>
          </a:xfrm>
        </p:grpSpPr>
        <p:pic>
          <p:nvPicPr>
            <p:cNvPr id="95" name="Google Shape;95;p8"/>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96" name="Google Shape;96;p8"/>
            <p:cNvSpPr/>
            <p:nvPr/>
          </p:nvSpPr>
          <p:spPr>
            <a:xfrm>
              <a:off x="8374611" y="5883287"/>
              <a:ext cx="2300578" cy="6941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x-none" sz="1200" b="0" i="0" u="none" strike="noStrike" cap="none">
                  <a:solidFill>
                    <a:schemeClr val="lt1"/>
                  </a:solidFill>
                  <a:latin typeface="Arial"/>
                  <a:ea typeface="Arial"/>
                  <a:cs typeface="Arial"/>
                  <a:sym typeface="Arial"/>
                </a:rPr>
                <a:t>מדינת ישראל</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x-none" sz="1200" b="0" i="0" u="none" strike="noStrike" cap="none">
                  <a:solidFill>
                    <a:schemeClr val="lt1"/>
                  </a:solidFill>
                  <a:latin typeface="Arial"/>
                  <a:ea typeface="Arial"/>
                  <a:cs typeface="Arial"/>
                  <a:sym typeface="Arial"/>
                </a:rPr>
                <a:t>משרד החינוך</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84968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השיעור הבא יתחיל">
  <p:cSld name="5_השיעור הבא יתחיל">
    <p:spTree>
      <p:nvGrpSpPr>
        <p:cNvPr id="1" name="Shape 97"/>
        <p:cNvGrpSpPr/>
        <p:nvPr/>
      </p:nvGrpSpPr>
      <p:grpSpPr>
        <a:xfrm>
          <a:off x="0" y="0"/>
          <a:ext cx="0" cy="0"/>
          <a:chOff x="0" y="0"/>
          <a:chExt cx="0" cy="0"/>
        </a:xfrm>
      </p:grpSpPr>
      <p:pic>
        <p:nvPicPr>
          <p:cNvPr id="98" name="Google Shape;98;p9"/>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99" name="Google Shape;99;p9"/>
          <p:cNvGrpSpPr/>
          <p:nvPr/>
        </p:nvGrpSpPr>
        <p:grpSpPr>
          <a:xfrm>
            <a:off x="9287641" y="5672000"/>
            <a:ext cx="3913243" cy="506326"/>
            <a:chOff x="358720" y="285496"/>
            <a:chExt cx="3913243" cy="506326"/>
          </a:xfrm>
        </p:grpSpPr>
        <p:cxnSp>
          <p:nvCxnSpPr>
            <p:cNvPr id="100" name="Google Shape;100;p9"/>
            <p:cNvCxnSpPr/>
            <p:nvPr/>
          </p:nvCxnSpPr>
          <p:spPr>
            <a:xfrm>
              <a:off x="865046" y="532257"/>
              <a:ext cx="3406917" cy="12802"/>
            </a:xfrm>
            <a:prstGeom prst="straightConnector1">
              <a:avLst/>
            </a:prstGeom>
            <a:noFill/>
            <a:ln w="38100" cap="flat" cmpd="sng">
              <a:solidFill>
                <a:srgbClr val="FFC000"/>
              </a:solidFill>
              <a:prstDash val="solid"/>
              <a:round/>
              <a:headEnd type="none" w="sm" len="sm"/>
              <a:tailEnd type="none" w="sm" len="sm"/>
            </a:ln>
          </p:spPr>
        </p:cxnSp>
        <p:sp>
          <p:nvSpPr>
            <p:cNvPr id="101" name="Google Shape;101;p9"/>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 name="Google Shape;102;p9"/>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103" name="Google Shape;103;p9"/>
          <p:cNvCxnSpPr/>
          <p:nvPr/>
        </p:nvCxnSpPr>
        <p:spPr>
          <a:xfrm>
            <a:off x="2377053" y="6178326"/>
            <a:ext cx="1385887" cy="0"/>
          </a:xfrm>
          <a:prstGeom prst="straightConnector1">
            <a:avLst/>
          </a:prstGeom>
          <a:noFill/>
          <a:ln w="38100" cap="flat" cmpd="sng">
            <a:solidFill>
              <a:srgbClr val="FFC000"/>
            </a:solidFill>
            <a:prstDash val="solid"/>
            <a:round/>
            <a:headEnd type="none" w="sm" len="sm"/>
            <a:tailEnd type="none" w="sm" len="sm"/>
          </a:ln>
        </p:spPr>
      </p:cxnSp>
      <p:grpSp>
        <p:nvGrpSpPr>
          <p:cNvPr id="104" name="Google Shape;104;p9"/>
          <p:cNvGrpSpPr/>
          <p:nvPr/>
        </p:nvGrpSpPr>
        <p:grpSpPr>
          <a:xfrm rot="10800000">
            <a:off x="11482153" y="140248"/>
            <a:ext cx="602703" cy="577326"/>
            <a:chOff x="781297" y="5586292"/>
            <a:chExt cx="602703" cy="577326"/>
          </a:xfrm>
        </p:grpSpPr>
        <p:sp>
          <p:nvSpPr>
            <p:cNvPr id="105" name="Google Shape;105;p9"/>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 name="Google Shape;106;p9"/>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107" name="Google Shape;107;p9"/>
          <p:cNvCxnSpPr/>
          <p:nvPr/>
        </p:nvCxnSpPr>
        <p:spPr>
          <a:xfrm>
            <a:off x="-678730" y="6456415"/>
            <a:ext cx="3455367" cy="0"/>
          </a:xfrm>
          <a:prstGeom prst="straightConnector1">
            <a:avLst/>
          </a:prstGeom>
          <a:noFill/>
          <a:ln w="38100" cap="flat" cmpd="sng">
            <a:solidFill>
              <a:srgbClr val="FFC000"/>
            </a:solidFill>
            <a:prstDash val="solid"/>
            <a:round/>
            <a:headEnd type="none" w="sm" len="sm"/>
            <a:tailEnd type="none" w="sm" len="sm"/>
          </a:ln>
        </p:spPr>
      </p:cxnSp>
      <p:pic>
        <p:nvPicPr>
          <p:cNvPr id="108" name="Google Shape;108;p9"/>
          <p:cNvPicPr preferRelativeResize="0"/>
          <p:nvPr/>
        </p:nvPicPr>
        <p:blipFill rotWithShape="1">
          <a:blip r:embed="rId3">
            <a:alphaModFix/>
          </a:blip>
          <a:srcRect/>
          <a:stretch/>
        </p:blipFill>
        <p:spPr>
          <a:xfrm>
            <a:off x="4283765" y="1616765"/>
            <a:ext cx="3624470" cy="3624470"/>
          </a:xfrm>
          <a:prstGeom prst="rect">
            <a:avLst/>
          </a:prstGeom>
          <a:noFill/>
          <a:ln>
            <a:noFill/>
          </a:ln>
        </p:spPr>
      </p:pic>
    </p:spTree>
    <p:extLst>
      <p:ext uri="{BB962C8B-B14F-4D97-AF65-F5344CB8AC3E}">
        <p14:creationId xmlns:p14="http://schemas.microsoft.com/office/powerpoint/2010/main" val="2334324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80" name="Google Shape;80;p3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81" name="Google Shape;81;p3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82" name="Google Shape;82;p32"/>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83" name="Google Shape;83;p32"/>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32"/>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85" name="Google Shape;85;p32"/>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86" name="Google Shape;86;p32"/>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87" name="Google Shape;87;p32"/>
          <p:cNvGrpSpPr/>
          <p:nvPr/>
        </p:nvGrpSpPr>
        <p:grpSpPr>
          <a:xfrm>
            <a:off x="-110840" y="110839"/>
            <a:ext cx="1530097" cy="1525930"/>
            <a:chOff x="8374611" y="4283110"/>
            <a:chExt cx="2300578" cy="2294314"/>
          </a:xfrm>
        </p:grpSpPr>
        <p:pic>
          <p:nvPicPr>
            <p:cNvPr id="88" name="Google Shape;88;p3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89" name="Google Shape;89;p32"/>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90" name="Google Shape;90;p32"/>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a:solidFill>
                <a:schemeClr val="lt1"/>
              </a:solidFill>
              <a:latin typeface="Calibri"/>
              <a:ea typeface="Calibri"/>
              <a:cs typeface="Calibri"/>
              <a:sym typeface="Calibri"/>
            </a:endParaRPr>
          </a:p>
        </p:txBody>
      </p:sp>
      <p:sp>
        <p:nvSpPr>
          <p:cNvPr id="91" name="Google Shape;91;p32"/>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32"/>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32"/>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32"/>
          <p:cNvSpPr txBox="1"/>
          <p:nvPr/>
        </p:nvSpPr>
        <p:spPr>
          <a:xfrm>
            <a:off x="3870376" y="6225077"/>
            <a:ext cx="4451248"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e-IL" sz="1500" b="0" i="0" u="none" strike="noStrike" cap="none" dirty="0">
                <a:solidFill>
                  <a:schemeClr val="lt1"/>
                </a:solidFill>
                <a:latin typeface="Arial"/>
                <a:ea typeface="Arial"/>
                <a:cs typeface="Arial"/>
                <a:sym typeface="Arial"/>
              </a:rPr>
              <a:t>איורים:</a:t>
            </a:r>
          </a:p>
          <a:p>
            <a:pPr marL="0" marR="0" lvl="0" indent="0" algn="ctr" rtl="0">
              <a:spcBef>
                <a:spcPts val="0"/>
              </a:spcBef>
              <a:spcAft>
                <a:spcPts val="0"/>
              </a:spcAft>
              <a:buNone/>
            </a:pPr>
            <a:r>
              <a:rPr lang="en-US" sz="1500" b="0" i="0" u="none" strike="noStrike" cap="none" dirty="0">
                <a:solidFill>
                  <a:schemeClr val="lt1"/>
                </a:solidFill>
                <a:latin typeface="Arial"/>
                <a:ea typeface="Arial"/>
                <a:cs typeface="Arial"/>
                <a:sym typeface="Arial"/>
              </a:rPr>
              <a:t>Pixabay.com</a:t>
            </a:r>
            <a:endParaRPr sz="15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188595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228600" algn="r" rtl="1">
              <a:lnSpc>
                <a:spcPct val="100000"/>
              </a:lnSpc>
              <a:spcBef>
                <a:spcPts val="0"/>
              </a:spcBef>
              <a:spcAft>
                <a:spcPts val="0"/>
              </a:spcAft>
              <a:buClr>
                <a:srgbClr val="000000"/>
              </a:buClr>
              <a:buSzPts val="14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 name="Google Shape;12;p1"/>
          <p:cNvSpPr txBox="1"/>
          <p:nvPr/>
        </p:nvSpPr>
        <p:spPr>
          <a:xfrm>
            <a:off x="5492813" y="6272468"/>
            <a:ext cx="1206375" cy="365125"/>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rgbClr val="000000"/>
              </a:buClr>
              <a:buSzPts val="1800"/>
              <a:buFont typeface="Arial"/>
              <a:buNone/>
            </a:pPr>
            <a:fld id="{00000000-1234-1234-1234-123412341234}" type="slidenum">
              <a:rPr lang="x-none" sz="1800" b="0" i="0" u="none" strike="noStrike" cap="none">
                <a:solidFill>
                  <a:srgbClr val="4285E3"/>
                </a:solidFill>
                <a:latin typeface="Arial"/>
                <a:ea typeface="Arial"/>
                <a:cs typeface="Arial"/>
                <a:sym typeface="Arial"/>
              </a:rPr>
              <a:t>‹#›</a:t>
            </a:fld>
            <a:endParaRPr sz="1800" b="0" i="0" u="none" strike="noStrike" cap="none">
              <a:solidFill>
                <a:srgbClr val="4285E3"/>
              </a:solidFill>
              <a:latin typeface="Arial"/>
              <a:ea typeface="Arial"/>
              <a:cs typeface="Arial"/>
              <a:sym typeface="Arial"/>
            </a:endParaRPr>
          </a:p>
        </p:txBody>
      </p:sp>
    </p:spTree>
    <p:extLst>
      <p:ext uri="{BB962C8B-B14F-4D97-AF65-F5344CB8AC3E}">
        <p14:creationId xmlns:p14="http://schemas.microsoft.com/office/powerpoint/2010/main" val="3117742568"/>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22.jpe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a:xfrm>
            <a:off x="1081668" y="3015291"/>
            <a:ext cx="9479693" cy="1067468"/>
          </a:xfrm>
        </p:spPr>
        <p:txBody>
          <a:bodyPr>
            <a:noAutofit/>
          </a:bodyPr>
          <a:lstStyle/>
          <a:p>
            <a:pPr lvl="0"/>
            <a:r>
              <a:rPr lang="he-IL" sz="4800" b="1" dirty="0"/>
              <a:t>תרבות יהודית-ישראלית - כיתה ו'</a:t>
            </a:r>
          </a:p>
          <a:p>
            <a:pPr lvl="0"/>
            <a:endParaRPr lang="he-IL" sz="4800" b="1" dirty="0"/>
          </a:p>
        </p:txBody>
      </p:sp>
      <p:sp>
        <p:nvSpPr>
          <p:cNvPr id="239" name="Google Shape;239;p5"/>
          <p:cNvSpPr txBox="1">
            <a:spLocks noGrp="1"/>
          </p:cNvSpPr>
          <p:nvPr>
            <p:ph type="body" sz="quarter" idx="13"/>
          </p:nvPr>
        </p:nvSpPr>
        <p:spPr>
          <a:xfrm>
            <a:off x="1594624" y="4345364"/>
            <a:ext cx="6211230" cy="649357"/>
          </a:xfrm>
        </p:spPr>
        <p:txBody>
          <a:bodyPr>
            <a:noAutofit/>
          </a:bodyPr>
          <a:lstStyle/>
          <a:p>
            <a:pPr lvl="0" algn="ctr"/>
            <a:r>
              <a:rPr lang="he-IL" b="1" dirty="0"/>
              <a:t>פרשת שמות – גבורתן של נשים</a:t>
            </a:r>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a:xfrm>
            <a:off x="2150714" y="4994721"/>
            <a:ext cx="5099050" cy="560533"/>
          </a:xfrm>
        </p:spPr>
        <p:txBody>
          <a:bodyPr>
            <a:noAutofit/>
          </a:bodyPr>
          <a:lstStyle/>
          <a:p>
            <a:pPr algn="ctr"/>
            <a:r>
              <a:rPr lang="he-IL" sz="3600" b="1" dirty="0">
                <a:sym typeface="Calibri"/>
              </a:rPr>
              <a:t>עם המורה: פאני ברזילאי</a:t>
            </a:r>
          </a:p>
          <a:p>
            <a:pPr algn="ctr"/>
            <a:endParaRPr lang="x-none" sz="3600" b="1"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96B546F-D735-4252-9E4F-371EFAF19805}"/>
              </a:ext>
            </a:extLst>
          </p:cNvPr>
          <p:cNvSpPr>
            <a:spLocks noGrp="1"/>
          </p:cNvSpPr>
          <p:nvPr>
            <p:ph type="title"/>
          </p:nvPr>
        </p:nvSpPr>
        <p:spPr/>
        <p:txBody>
          <a:bodyPr/>
          <a:lstStyle/>
          <a:p>
            <a:r>
              <a:rPr lang="he-IL" b="1" dirty="0">
                <a:solidFill>
                  <a:srgbClr val="002060"/>
                </a:solidFill>
                <a:latin typeface="Arial" panose="020B0604020202020204" pitchFamily="34" charset="0"/>
                <a:cs typeface="Arial" panose="020B0604020202020204" pitchFamily="34" charset="0"/>
              </a:rPr>
              <a:t>פרשת שמות – נשים גיבורות</a:t>
            </a:r>
          </a:p>
        </p:txBody>
      </p:sp>
      <p:sp>
        <p:nvSpPr>
          <p:cNvPr id="3" name="מציין מיקום טקסט 2">
            <a:extLst>
              <a:ext uri="{FF2B5EF4-FFF2-40B4-BE49-F238E27FC236}">
                <a16:creationId xmlns:a16="http://schemas.microsoft.com/office/drawing/2014/main" id="{6BCC2DFC-69D6-4EC3-984F-C055C63841DD}"/>
              </a:ext>
            </a:extLst>
          </p:cNvPr>
          <p:cNvSpPr>
            <a:spLocks noGrp="1"/>
          </p:cNvSpPr>
          <p:nvPr>
            <p:ph type="body" idx="1"/>
          </p:nvPr>
        </p:nvSpPr>
        <p:spPr/>
        <p:txBody>
          <a:bodyPr/>
          <a:lstStyle/>
          <a:p>
            <a:pPr marL="228600" lvl="0">
              <a:lnSpc>
                <a:spcPct val="150000"/>
              </a:lnSpc>
              <a:spcBef>
                <a:spcPts val="1000"/>
              </a:spcBef>
              <a:buClrTx/>
              <a:buSzTx/>
              <a:buFont typeface="Arial" panose="020B0604020202020204" pitchFamily="34" charset="0"/>
              <a:buChar char="•"/>
            </a:pPr>
            <a:r>
              <a:rPr lang="he-IL" sz="3500" kern="1200" dirty="0">
                <a:solidFill>
                  <a:prstClr val="black"/>
                </a:solidFill>
                <a:latin typeface="Arial" panose="020B0604020202020204" pitchFamily="34" charset="0"/>
                <a:ea typeface="+mn-ea"/>
                <a:cs typeface="Arial" panose="020B0604020202020204" pitchFamily="34" charset="0"/>
              </a:rPr>
              <a:t>מי הן הנשים הגיבורות בפרשה? </a:t>
            </a:r>
            <a:endParaRPr lang="en-US" sz="3500" kern="1200" dirty="0">
              <a:solidFill>
                <a:prstClr val="black"/>
              </a:solidFill>
              <a:latin typeface="Arial" panose="020B0604020202020204" pitchFamily="34" charset="0"/>
              <a:ea typeface="+mn-ea"/>
              <a:cs typeface="Arial" panose="020B0604020202020204" pitchFamily="34" charset="0"/>
            </a:endParaRPr>
          </a:p>
          <a:p>
            <a:pPr marL="228600" lvl="0">
              <a:lnSpc>
                <a:spcPct val="150000"/>
              </a:lnSpc>
              <a:spcBef>
                <a:spcPts val="1000"/>
              </a:spcBef>
              <a:buClrTx/>
              <a:buSzTx/>
              <a:buFont typeface="Arial" panose="020B0604020202020204" pitchFamily="34" charset="0"/>
              <a:buChar char="•"/>
            </a:pPr>
            <a:r>
              <a:rPr lang="he-IL" sz="3500" kern="1200" dirty="0">
                <a:solidFill>
                  <a:prstClr val="black"/>
                </a:solidFill>
                <a:latin typeface="Arial" panose="020B0604020202020204" pitchFamily="34" charset="0"/>
                <a:ea typeface="+mn-ea"/>
                <a:cs typeface="Arial" panose="020B0604020202020204" pitchFamily="34" charset="0"/>
              </a:rPr>
              <a:t>מה הדילמה שלהן?</a:t>
            </a:r>
          </a:p>
          <a:p>
            <a:pPr marL="228600" lvl="0">
              <a:lnSpc>
                <a:spcPct val="150000"/>
              </a:lnSpc>
              <a:spcBef>
                <a:spcPts val="1000"/>
              </a:spcBef>
              <a:buClrTx/>
              <a:buSzTx/>
              <a:buFont typeface="Arial" panose="020B0604020202020204" pitchFamily="34" charset="0"/>
              <a:buChar char="•"/>
            </a:pPr>
            <a:r>
              <a:rPr lang="he-IL" sz="3500" kern="1200" dirty="0">
                <a:solidFill>
                  <a:prstClr val="black"/>
                </a:solidFill>
                <a:latin typeface="Arial" panose="020B0604020202020204" pitchFamily="34" charset="0"/>
                <a:ea typeface="+mn-ea"/>
                <a:cs typeface="Arial" panose="020B0604020202020204" pitchFamily="34" charset="0"/>
              </a:rPr>
              <a:t>וכיצד עזרה כל אחת מהן להציל את משה?</a:t>
            </a:r>
          </a:p>
          <a:p>
            <a:endParaRPr lang="he-IL"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9040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CD46D81-EDD2-461D-BD94-B9ADE2BF4288}"/>
              </a:ext>
            </a:extLst>
          </p:cNvPr>
          <p:cNvSpPr>
            <a:spLocks noGrp="1"/>
          </p:cNvSpPr>
          <p:nvPr>
            <p:ph type="title"/>
          </p:nvPr>
        </p:nvSpPr>
        <p:spPr/>
        <p:txBody>
          <a:bodyPr/>
          <a:lstStyle/>
          <a:p>
            <a:r>
              <a:rPr lang="he-IL" dirty="0">
                <a:latin typeface="Arial" panose="020B0604020202020204" pitchFamily="34" charset="0"/>
                <a:cs typeface="Arial" panose="020B0604020202020204" pitchFamily="34" charset="0"/>
              </a:rPr>
              <a:t>פרשת שמות – </a:t>
            </a:r>
            <a:r>
              <a:rPr lang="he-IL" dirty="0" err="1">
                <a:latin typeface="Arial" panose="020B0604020202020204" pitchFamily="34" charset="0"/>
                <a:cs typeface="Arial" panose="020B0604020202020204" pitchFamily="34" charset="0"/>
              </a:rPr>
              <a:t>המילדות</a:t>
            </a:r>
            <a:r>
              <a:rPr lang="he-IL" dirty="0">
                <a:latin typeface="Arial" panose="020B0604020202020204" pitchFamily="34" charset="0"/>
                <a:cs typeface="Arial" panose="020B0604020202020204" pitchFamily="34" charset="0"/>
              </a:rPr>
              <a:t> העבריות</a:t>
            </a:r>
          </a:p>
        </p:txBody>
      </p:sp>
      <p:sp>
        <p:nvSpPr>
          <p:cNvPr id="3" name="מציין מיקום טקסט 2">
            <a:extLst>
              <a:ext uri="{FF2B5EF4-FFF2-40B4-BE49-F238E27FC236}">
                <a16:creationId xmlns:a16="http://schemas.microsoft.com/office/drawing/2014/main" id="{E2E7311A-BA2E-437A-8C35-67CD5DB81C9E}"/>
              </a:ext>
            </a:extLst>
          </p:cNvPr>
          <p:cNvSpPr>
            <a:spLocks noGrp="1"/>
          </p:cNvSpPr>
          <p:nvPr>
            <p:ph type="body" idx="1"/>
          </p:nvPr>
        </p:nvSpPr>
        <p:spPr>
          <a:xfrm>
            <a:off x="874081" y="1692146"/>
            <a:ext cx="10885543" cy="3844925"/>
          </a:xfrm>
        </p:spPr>
        <p:txBody>
          <a:bodyPr/>
          <a:lstStyle/>
          <a:p>
            <a:pPr>
              <a:lnSpc>
                <a:spcPct val="150000"/>
              </a:lnSpc>
            </a:pPr>
            <a:r>
              <a:rPr lang="he-IL" sz="2500" b="1" kern="1200" dirty="0" smtClean="0">
                <a:solidFill>
                  <a:srgbClr val="002060"/>
                </a:solidFill>
                <a:latin typeface="Arial" panose="020B0604020202020204" pitchFamily="34" charset="0"/>
                <a:ea typeface="+mn-ea"/>
                <a:cs typeface="Arial" panose="020B0604020202020204" pitchFamily="34" charset="0"/>
              </a:rPr>
              <a:t>  טו</a:t>
            </a:r>
            <a:r>
              <a:rPr lang="he-IL" sz="2500" b="1" kern="1200" dirty="0">
                <a:solidFill>
                  <a:srgbClr val="002060"/>
                </a:solidFill>
                <a:latin typeface="Arial" panose="020B0604020202020204" pitchFamily="34" charset="0"/>
                <a:ea typeface="+mn-ea"/>
                <a:cs typeface="Arial" panose="020B0604020202020204" pitchFamily="34" charset="0"/>
              </a:rPr>
              <a:t> וַיֹּאמֶר מֶלֶךְ מִצְרַיִם, </a:t>
            </a:r>
            <a:r>
              <a:rPr lang="he-IL" sz="2500" b="1" kern="1200" dirty="0" err="1">
                <a:solidFill>
                  <a:srgbClr val="002060"/>
                </a:solidFill>
                <a:latin typeface="Arial" panose="020B0604020202020204" pitchFamily="34" charset="0"/>
                <a:ea typeface="+mn-ea"/>
                <a:cs typeface="Arial" panose="020B0604020202020204" pitchFamily="34" charset="0"/>
              </a:rPr>
              <a:t>לַמְיַלְּדֹת</a:t>
            </a:r>
            <a:r>
              <a:rPr lang="he-IL" sz="2500" b="1" kern="1200" dirty="0">
                <a:solidFill>
                  <a:srgbClr val="002060"/>
                </a:solidFill>
                <a:latin typeface="Arial" panose="020B0604020202020204" pitchFamily="34" charset="0"/>
                <a:ea typeface="+mn-ea"/>
                <a:cs typeface="Arial" panose="020B0604020202020204" pitchFamily="34" charset="0"/>
              </a:rPr>
              <a:t> הָעִבְרִיֹּת, אֲשֶׁר שֵׁם הָאַחַת שִׁפְרָה, וְשֵׁם הַשֵּׁנִית פּוּעָה.  </a:t>
            </a:r>
            <a:r>
              <a:rPr lang="he-IL" sz="2500" b="1" kern="1200" dirty="0" err="1">
                <a:solidFill>
                  <a:srgbClr val="002060"/>
                </a:solidFill>
                <a:latin typeface="Arial" panose="020B0604020202020204" pitchFamily="34" charset="0"/>
                <a:ea typeface="+mn-ea"/>
                <a:cs typeface="Arial" panose="020B0604020202020204" pitchFamily="34" charset="0"/>
              </a:rPr>
              <a:t>טז</a:t>
            </a:r>
            <a:r>
              <a:rPr lang="he-IL" sz="2500" b="1" kern="1200" dirty="0">
                <a:solidFill>
                  <a:srgbClr val="002060"/>
                </a:solidFill>
                <a:latin typeface="Arial" panose="020B0604020202020204" pitchFamily="34" charset="0"/>
                <a:ea typeface="+mn-ea"/>
                <a:cs typeface="Arial" panose="020B0604020202020204" pitchFamily="34" charset="0"/>
              </a:rPr>
              <a:t> וַיֹּאמֶר, בְּיַלֶּדְכֶן אֶת-הָעִבְרִיּוֹת, וּרְאִיתֶן, עַל-הָאָבְנָיִם:  אִם-בֵּן הוּא וַהֲמִתֶּן אֹתוֹ, וְאִם-בַּת הִוא וָחָיָה.  </a:t>
            </a:r>
            <a:r>
              <a:rPr lang="he-IL" sz="2500" b="1" kern="1200" dirty="0" err="1">
                <a:solidFill>
                  <a:srgbClr val="002060"/>
                </a:solidFill>
                <a:latin typeface="Arial" panose="020B0604020202020204" pitchFamily="34" charset="0"/>
                <a:ea typeface="+mn-ea"/>
                <a:cs typeface="Arial" panose="020B0604020202020204" pitchFamily="34" charset="0"/>
              </a:rPr>
              <a:t>יז</a:t>
            </a:r>
            <a:r>
              <a:rPr lang="he-IL" sz="2500" b="1" kern="1200" dirty="0">
                <a:solidFill>
                  <a:srgbClr val="002060"/>
                </a:solidFill>
                <a:latin typeface="Arial" panose="020B0604020202020204" pitchFamily="34" charset="0"/>
                <a:ea typeface="+mn-ea"/>
                <a:cs typeface="Arial" panose="020B0604020202020204" pitchFamily="34" charset="0"/>
              </a:rPr>
              <a:t> </a:t>
            </a:r>
            <a:r>
              <a:rPr lang="he-IL" sz="2500" b="1" kern="1200" dirty="0" err="1">
                <a:solidFill>
                  <a:srgbClr val="002060"/>
                </a:solidFill>
                <a:latin typeface="Arial" panose="020B0604020202020204" pitchFamily="34" charset="0"/>
                <a:ea typeface="+mn-ea"/>
                <a:cs typeface="Arial" panose="020B0604020202020204" pitchFamily="34" charset="0"/>
              </a:rPr>
              <a:t>וַתִּירֶאן</a:t>
            </a:r>
            <a:r>
              <a:rPr lang="he-IL" sz="2500" b="1" kern="1200" dirty="0">
                <a:solidFill>
                  <a:srgbClr val="002060"/>
                </a:solidFill>
                <a:latin typeface="Arial" panose="020B0604020202020204" pitchFamily="34" charset="0"/>
                <a:ea typeface="+mn-ea"/>
                <a:cs typeface="Arial" panose="020B0604020202020204" pitchFamily="34" charset="0"/>
              </a:rPr>
              <a:t>ָ </a:t>
            </a:r>
            <a:r>
              <a:rPr lang="he-IL" sz="2500" b="1" kern="1200" dirty="0" err="1">
                <a:solidFill>
                  <a:srgbClr val="002060"/>
                </a:solidFill>
                <a:latin typeface="Arial" panose="020B0604020202020204" pitchFamily="34" charset="0"/>
                <a:ea typeface="+mn-ea"/>
                <a:cs typeface="Arial" panose="020B0604020202020204" pitchFamily="34" charset="0"/>
              </a:rPr>
              <a:t>הַמְיַלְּדֹת</a:t>
            </a:r>
            <a:r>
              <a:rPr lang="he-IL" sz="2500" b="1" kern="1200" dirty="0">
                <a:solidFill>
                  <a:srgbClr val="002060"/>
                </a:solidFill>
                <a:latin typeface="Arial" panose="020B0604020202020204" pitchFamily="34" charset="0"/>
                <a:ea typeface="+mn-ea"/>
                <a:cs typeface="Arial" panose="020B0604020202020204" pitchFamily="34" charset="0"/>
              </a:rPr>
              <a:t>, </a:t>
            </a:r>
            <a:r>
              <a:rPr lang="he-IL" sz="2500" b="1" kern="1200" dirty="0" err="1">
                <a:solidFill>
                  <a:srgbClr val="002060"/>
                </a:solidFill>
                <a:latin typeface="Arial" panose="020B0604020202020204" pitchFamily="34" charset="0"/>
                <a:ea typeface="+mn-ea"/>
                <a:cs typeface="Arial" panose="020B0604020202020204" pitchFamily="34" charset="0"/>
              </a:rPr>
              <a:t>אֶת-הָאֱלֹהִים</a:t>
            </a:r>
            <a:r>
              <a:rPr lang="he-IL" sz="2500" b="1" kern="1200" dirty="0">
                <a:solidFill>
                  <a:srgbClr val="002060"/>
                </a:solidFill>
                <a:latin typeface="Arial" panose="020B0604020202020204" pitchFamily="34" charset="0"/>
                <a:ea typeface="+mn-ea"/>
                <a:cs typeface="Arial" panose="020B0604020202020204" pitchFamily="34" charset="0"/>
              </a:rPr>
              <a:t>, וְלֹא עָשׂוּ, כַּאֲשֶׁר דִּבֶּר אֲלֵיהֶן מֶלֶךְ מִצְרָיִם; וַתְּחַיֶּיןָ, אֶת-הַיְלָדִים.  </a:t>
            </a:r>
            <a:r>
              <a:rPr lang="he-IL" sz="2500" b="1" kern="1200" dirty="0" err="1">
                <a:solidFill>
                  <a:srgbClr val="002060"/>
                </a:solidFill>
                <a:latin typeface="Arial" panose="020B0604020202020204" pitchFamily="34" charset="0"/>
                <a:ea typeface="+mn-ea"/>
                <a:cs typeface="Arial" panose="020B0604020202020204" pitchFamily="34" charset="0"/>
              </a:rPr>
              <a:t>יח</a:t>
            </a:r>
            <a:r>
              <a:rPr lang="he-IL" sz="2500" b="1" kern="1200" dirty="0">
                <a:solidFill>
                  <a:srgbClr val="002060"/>
                </a:solidFill>
                <a:latin typeface="Arial" panose="020B0604020202020204" pitchFamily="34" charset="0"/>
                <a:ea typeface="+mn-ea"/>
                <a:cs typeface="Arial" panose="020B0604020202020204" pitchFamily="34" charset="0"/>
              </a:rPr>
              <a:t> וַיִּקְרָא מֶלֶךְ-מִצְרַיִם, </a:t>
            </a:r>
            <a:r>
              <a:rPr lang="he-IL" sz="2500" b="1" kern="1200" dirty="0" err="1">
                <a:solidFill>
                  <a:srgbClr val="002060"/>
                </a:solidFill>
                <a:latin typeface="Arial" panose="020B0604020202020204" pitchFamily="34" charset="0"/>
                <a:ea typeface="+mn-ea"/>
                <a:cs typeface="Arial" panose="020B0604020202020204" pitchFamily="34" charset="0"/>
              </a:rPr>
              <a:t>לַמְיַלְּדֹת</a:t>
            </a:r>
            <a:r>
              <a:rPr lang="he-IL" sz="2500" b="1" kern="1200" dirty="0">
                <a:solidFill>
                  <a:srgbClr val="002060"/>
                </a:solidFill>
                <a:latin typeface="Arial" panose="020B0604020202020204" pitchFamily="34" charset="0"/>
                <a:ea typeface="+mn-ea"/>
                <a:cs typeface="Arial" panose="020B0604020202020204" pitchFamily="34" charset="0"/>
              </a:rPr>
              <a:t>, וַיֹּאמֶר לָהֶן, מַדּוּעַ עֲשִׂיתֶן הַדָּבָר הַזֶּה; וַתְּחַיֶּיןָ, אֶת-הַיְלָדִים.  </a:t>
            </a:r>
            <a:r>
              <a:rPr lang="he-IL" sz="2500" b="1" kern="1200" dirty="0" err="1">
                <a:solidFill>
                  <a:srgbClr val="002060"/>
                </a:solidFill>
                <a:latin typeface="Arial" panose="020B0604020202020204" pitchFamily="34" charset="0"/>
                <a:ea typeface="+mn-ea"/>
                <a:cs typeface="Arial" panose="020B0604020202020204" pitchFamily="34" charset="0"/>
              </a:rPr>
              <a:t>יט</a:t>
            </a:r>
            <a:r>
              <a:rPr lang="he-IL" sz="2500" b="1" kern="1200" dirty="0">
                <a:solidFill>
                  <a:srgbClr val="002060"/>
                </a:solidFill>
                <a:latin typeface="Arial" panose="020B0604020202020204" pitchFamily="34" charset="0"/>
                <a:ea typeface="+mn-ea"/>
                <a:cs typeface="Arial" panose="020B0604020202020204" pitchFamily="34" charset="0"/>
              </a:rPr>
              <a:t> וַתֹּאמַרְןָ </a:t>
            </a:r>
            <a:r>
              <a:rPr lang="he-IL" sz="2500" b="1" kern="1200" dirty="0" err="1">
                <a:solidFill>
                  <a:srgbClr val="002060"/>
                </a:solidFill>
                <a:latin typeface="Arial" panose="020B0604020202020204" pitchFamily="34" charset="0"/>
                <a:ea typeface="+mn-ea"/>
                <a:cs typeface="Arial" panose="020B0604020202020204" pitchFamily="34" charset="0"/>
              </a:rPr>
              <a:t>הַמְיַלְּדֹת</a:t>
            </a:r>
            <a:r>
              <a:rPr lang="he-IL" sz="2500" b="1" kern="1200" dirty="0">
                <a:solidFill>
                  <a:srgbClr val="002060"/>
                </a:solidFill>
                <a:latin typeface="Arial" panose="020B0604020202020204" pitchFamily="34" charset="0"/>
                <a:ea typeface="+mn-ea"/>
                <a:cs typeface="Arial" panose="020B0604020202020204" pitchFamily="34" charset="0"/>
              </a:rPr>
              <a:t> אֶל-פַּרְעֹה, כִּי לֹא כַנָּשִׁים הַמִּצְרִיֹּת הָעִבְרִיֹּת:  כִּי-חָיוֹת הֵנָּה, בְּטֶרֶם תָּבוֹא </a:t>
            </a:r>
            <a:r>
              <a:rPr lang="he-IL" sz="2500" b="1" kern="1200" dirty="0" err="1">
                <a:solidFill>
                  <a:srgbClr val="002060"/>
                </a:solidFill>
                <a:latin typeface="Arial" panose="020B0604020202020204" pitchFamily="34" charset="0"/>
                <a:ea typeface="+mn-ea"/>
                <a:cs typeface="Arial" panose="020B0604020202020204" pitchFamily="34" charset="0"/>
              </a:rPr>
              <a:t>אֲלֵהֶן</a:t>
            </a:r>
            <a:r>
              <a:rPr lang="he-IL" sz="2500" b="1" kern="1200" dirty="0">
                <a:solidFill>
                  <a:srgbClr val="002060"/>
                </a:solidFill>
                <a:latin typeface="Arial" panose="020B0604020202020204" pitchFamily="34" charset="0"/>
                <a:ea typeface="+mn-ea"/>
                <a:cs typeface="Arial" panose="020B0604020202020204" pitchFamily="34" charset="0"/>
              </a:rPr>
              <a:t> </a:t>
            </a:r>
            <a:r>
              <a:rPr lang="he-IL" sz="2500" b="1" kern="1200" dirty="0" err="1">
                <a:solidFill>
                  <a:srgbClr val="002060"/>
                </a:solidFill>
                <a:latin typeface="Arial" panose="020B0604020202020204" pitchFamily="34" charset="0"/>
                <a:ea typeface="+mn-ea"/>
                <a:cs typeface="Arial" panose="020B0604020202020204" pitchFamily="34" charset="0"/>
              </a:rPr>
              <a:t>הַמְיַלֶּדֶת</a:t>
            </a:r>
            <a:r>
              <a:rPr lang="he-IL" sz="2500" b="1" kern="1200" dirty="0">
                <a:solidFill>
                  <a:srgbClr val="002060"/>
                </a:solidFill>
                <a:latin typeface="Arial" panose="020B0604020202020204" pitchFamily="34" charset="0"/>
                <a:ea typeface="+mn-ea"/>
                <a:cs typeface="Arial" panose="020B0604020202020204" pitchFamily="34" charset="0"/>
              </a:rPr>
              <a:t> וְיָלָדוּ.  כ וַיֵּיטֶב </a:t>
            </a:r>
            <a:r>
              <a:rPr lang="he-IL" sz="2500" b="1" kern="1200" dirty="0" err="1">
                <a:solidFill>
                  <a:srgbClr val="002060"/>
                </a:solidFill>
                <a:latin typeface="Arial" panose="020B0604020202020204" pitchFamily="34" charset="0"/>
                <a:ea typeface="+mn-ea"/>
                <a:cs typeface="Arial" panose="020B0604020202020204" pitchFamily="34" charset="0"/>
              </a:rPr>
              <a:t>אֱלֹהִים</a:t>
            </a:r>
            <a:r>
              <a:rPr lang="he-IL" sz="2500" b="1" kern="1200" dirty="0">
                <a:solidFill>
                  <a:srgbClr val="002060"/>
                </a:solidFill>
                <a:latin typeface="Arial" panose="020B0604020202020204" pitchFamily="34" charset="0"/>
                <a:ea typeface="+mn-ea"/>
                <a:cs typeface="Arial" panose="020B0604020202020204" pitchFamily="34" charset="0"/>
              </a:rPr>
              <a:t>, </a:t>
            </a:r>
            <a:r>
              <a:rPr lang="he-IL" sz="2500" b="1" kern="1200" dirty="0" err="1">
                <a:solidFill>
                  <a:srgbClr val="002060"/>
                </a:solidFill>
                <a:latin typeface="Arial" panose="020B0604020202020204" pitchFamily="34" charset="0"/>
                <a:ea typeface="+mn-ea"/>
                <a:cs typeface="Arial" panose="020B0604020202020204" pitchFamily="34" charset="0"/>
              </a:rPr>
              <a:t>לַמְיַלְּדֹת</a:t>
            </a:r>
            <a:r>
              <a:rPr lang="he-IL" sz="2500" b="1" kern="1200" dirty="0">
                <a:solidFill>
                  <a:srgbClr val="002060"/>
                </a:solidFill>
                <a:latin typeface="Arial" panose="020B0604020202020204" pitchFamily="34" charset="0"/>
                <a:ea typeface="+mn-ea"/>
                <a:cs typeface="Arial" panose="020B0604020202020204" pitchFamily="34" charset="0"/>
              </a:rPr>
              <a:t>; </a:t>
            </a:r>
            <a:r>
              <a:rPr lang="he-IL" sz="2500" b="1" kern="1200" dirty="0" err="1">
                <a:solidFill>
                  <a:srgbClr val="002060"/>
                </a:solidFill>
                <a:latin typeface="Arial" panose="020B0604020202020204" pitchFamily="34" charset="0"/>
                <a:ea typeface="+mn-ea"/>
                <a:cs typeface="Arial" panose="020B0604020202020204" pitchFamily="34" charset="0"/>
              </a:rPr>
              <a:t>וַיִּרֶב</a:t>
            </a:r>
            <a:r>
              <a:rPr lang="he-IL" sz="2500" b="1" kern="1200" dirty="0">
                <a:solidFill>
                  <a:srgbClr val="002060"/>
                </a:solidFill>
                <a:latin typeface="Arial" panose="020B0604020202020204" pitchFamily="34" charset="0"/>
                <a:ea typeface="+mn-ea"/>
                <a:cs typeface="Arial" panose="020B0604020202020204" pitchFamily="34" charset="0"/>
              </a:rPr>
              <a:t> הָעָם וַיַּעַצְמוּ, מְאֹד. </a:t>
            </a:r>
            <a:r>
              <a:rPr lang="he-IL" sz="2500" b="1" kern="1200" dirty="0" err="1">
                <a:solidFill>
                  <a:srgbClr val="002060"/>
                </a:solidFill>
                <a:latin typeface="Arial" panose="020B0604020202020204" pitchFamily="34" charset="0"/>
                <a:ea typeface="+mn-ea"/>
                <a:cs typeface="Arial" panose="020B0604020202020204" pitchFamily="34" charset="0"/>
              </a:rPr>
              <a:t>כא</a:t>
            </a:r>
            <a:r>
              <a:rPr lang="he-IL" sz="2500" b="1" kern="1200" dirty="0">
                <a:solidFill>
                  <a:srgbClr val="002060"/>
                </a:solidFill>
                <a:latin typeface="Arial" panose="020B0604020202020204" pitchFamily="34" charset="0"/>
                <a:ea typeface="+mn-ea"/>
                <a:cs typeface="Arial" panose="020B0604020202020204" pitchFamily="34" charset="0"/>
              </a:rPr>
              <a:t> וַיְהִי, כִּי-יָרְאוּ </a:t>
            </a:r>
            <a:r>
              <a:rPr lang="he-IL" sz="2500" b="1" kern="1200" dirty="0" err="1">
                <a:solidFill>
                  <a:srgbClr val="002060"/>
                </a:solidFill>
                <a:latin typeface="Arial" panose="020B0604020202020204" pitchFamily="34" charset="0"/>
                <a:ea typeface="+mn-ea"/>
                <a:cs typeface="Arial" panose="020B0604020202020204" pitchFamily="34" charset="0"/>
              </a:rPr>
              <a:t>הַמְיַלְּדֹת</a:t>
            </a:r>
            <a:r>
              <a:rPr lang="he-IL" sz="2500" b="1" kern="1200" dirty="0">
                <a:solidFill>
                  <a:srgbClr val="002060"/>
                </a:solidFill>
                <a:latin typeface="Arial" panose="020B0604020202020204" pitchFamily="34" charset="0"/>
                <a:ea typeface="+mn-ea"/>
                <a:cs typeface="Arial" panose="020B0604020202020204" pitchFamily="34" charset="0"/>
              </a:rPr>
              <a:t> </a:t>
            </a:r>
            <a:r>
              <a:rPr lang="he-IL" sz="2500" b="1" kern="1200" dirty="0" err="1">
                <a:solidFill>
                  <a:srgbClr val="002060"/>
                </a:solidFill>
                <a:latin typeface="Arial" panose="020B0604020202020204" pitchFamily="34" charset="0"/>
                <a:ea typeface="+mn-ea"/>
                <a:cs typeface="Arial" panose="020B0604020202020204" pitchFamily="34" charset="0"/>
              </a:rPr>
              <a:t>אֶת-הָאֱלֹהִים</a:t>
            </a:r>
            <a:r>
              <a:rPr lang="he-IL" sz="2500" b="1" kern="1200" dirty="0">
                <a:solidFill>
                  <a:srgbClr val="002060"/>
                </a:solidFill>
                <a:latin typeface="Arial" panose="020B0604020202020204" pitchFamily="34" charset="0"/>
                <a:ea typeface="+mn-ea"/>
                <a:cs typeface="Arial" panose="020B0604020202020204" pitchFamily="34" charset="0"/>
              </a:rPr>
              <a:t>; וַיַּעַשׂ לָהֶם, בָּתִּים. </a:t>
            </a:r>
          </a:p>
          <a:p>
            <a:pPr>
              <a:lnSpc>
                <a:spcPct val="150000"/>
              </a:lnSpc>
            </a:pPr>
            <a:r>
              <a:rPr lang="he-IL" sz="2000" b="1" kern="1200" dirty="0">
                <a:solidFill>
                  <a:srgbClr val="002060"/>
                </a:solidFill>
                <a:latin typeface="Arial" panose="020B0604020202020204" pitchFamily="34" charset="0"/>
                <a:ea typeface="+mn-ea"/>
                <a:cs typeface="Arial" panose="020B0604020202020204" pitchFamily="34" charset="0"/>
              </a:rPr>
              <a:t>                                                                                          (ספר שמות, פרק א', פסוקים ט"ו-כ"א)</a:t>
            </a:r>
            <a:endParaRPr lang="he-IL"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960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E61592-A51F-4963-B9F4-64B715013E3D}"/>
              </a:ext>
            </a:extLst>
          </p:cNvPr>
          <p:cNvSpPr>
            <a:spLocks noGrp="1"/>
          </p:cNvSpPr>
          <p:nvPr>
            <p:ph type="title"/>
          </p:nvPr>
        </p:nvSpPr>
        <p:spPr>
          <a:xfrm>
            <a:off x="2286049" y="688533"/>
            <a:ext cx="9067751" cy="1325563"/>
          </a:xfrm>
        </p:spPr>
        <p:txBody>
          <a:bodyPr/>
          <a:lstStyle/>
          <a:p>
            <a:r>
              <a:rPr lang="he-IL" b="1" kern="1200" dirty="0" smtClean="0">
                <a:solidFill>
                  <a:srgbClr val="4472C4"/>
                </a:solidFill>
                <a:latin typeface="Arial" panose="020B0604020202020204" pitchFamily="34" charset="0"/>
                <a:ea typeface="+mj-ea"/>
                <a:cs typeface="Arial" panose="020B0604020202020204" pitchFamily="34" charset="0"/>
              </a:rPr>
              <a:t>חשבו וכתבו:</a:t>
            </a:r>
            <a:br>
              <a:rPr lang="he-IL" b="1" kern="1200" dirty="0" smtClean="0">
                <a:solidFill>
                  <a:srgbClr val="4472C4"/>
                </a:solidFill>
                <a:latin typeface="Arial" panose="020B0604020202020204" pitchFamily="34" charset="0"/>
                <a:ea typeface="+mj-ea"/>
                <a:cs typeface="Arial" panose="020B0604020202020204" pitchFamily="34" charset="0"/>
              </a:rPr>
            </a:br>
            <a:r>
              <a:rPr lang="he-IL" b="1" kern="1200" dirty="0" smtClean="0">
                <a:solidFill>
                  <a:srgbClr val="4472C4"/>
                </a:solidFill>
                <a:latin typeface="Arial" panose="020B0604020202020204" pitchFamily="34" charset="0"/>
                <a:ea typeface="+mj-ea"/>
                <a:cs typeface="Arial" panose="020B0604020202020204" pitchFamily="34" charset="0"/>
              </a:rPr>
              <a:t>האם </a:t>
            </a:r>
            <a:r>
              <a:rPr lang="he-IL" b="1" kern="1200" dirty="0">
                <a:solidFill>
                  <a:srgbClr val="4472C4"/>
                </a:solidFill>
                <a:latin typeface="Arial" panose="020B0604020202020204" pitchFamily="34" charset="0"/>
                <a:ea typeface="+mj-ea"/>
                <a:cs typeface="Arial" panose="020B0604020202020204" pitchFamily="34" charset="0"/>
              </a:rPr>
              <a:t>המיילדות העבריות עמדו בתבחינים </a:t>
            </a:r>
            <a:r>
              <a:rPr lang="he-IL" b="1" kern="1200" dirty="0" smtClean="0">
                <a:solidFill>
                  <a:srgbClr val="4472C4"/>
                </a:solidFill>
                <a:latin typeface="Arial" panose="020B0604020202020204" pitchFamily="34" charset="0"/>
                <a:ea typeface="+mj-ea"/>
                <a:cs typeface="Arial" panose="020B0604020202020204" pitchFamily="34" charset="0"/>
              </a:rPr>
              <a:t>של</a:t>
            </a:r>
            <a:r>
              <a:rPr lang="he-IL" b="1" kern="1200" dirty="0">
                <a:solidFill>
                  <a:srgbClr val="4472C4"/>
                </a:solidFill>
                <a:latin typeface="Arial" panose="020B0604020202020204" pitchFamily="34" charset="0"/>
                <a:ea typeface="+mj-ea"/>
                <a:cs typeface="Arial" panose="020B0604020202020204" pitchFamily="34" charset="0"/>
              </a:rPr>
              <a:t> </a:t>
            </a:r>
            <a:r>
              <a:rPr lang="he-IL" b="1" kern="1200" dirty="0" smtClean="0">
                <a:solidFill>
                  <a:srgbClr val="4472C4"/>
                </a:solidFill>
                <a:latin typeface="Arial" panose="020B0604020202020204" pitchFamily="34" charset="0"/>
                <a:ea typeface="+mj-ea"/>
                <a:cs typeface="Arial" panose="020B0604020202020204" pitchFamily="34" charset="0"/>
              </a:rPr>
              <a:t>"חסיד </a:t>
            </a:r>
            <a:r>
              <a:rPr lang="he-IL" b="1" kern="1200" dirty="0">
                <a:solidFill>
                  <a:srgbClr val="4472C4"/>
                </a:solidFill>
                <a:latin typeface="Arial" panose="020B0604020202020204" pitchFamily="34" charset="0"/>
                <a:ea typeface="+mj-ea"/>
                <a:cs typeface="Arial" panose="020B0604020202020204" pitchFamily="34" charset="0"/>
              </a:rPr>
              <a:t>אומות העולם"?</a:t>
            </a:r>
            <a:endParaRPr lang="he-IL" dirty="0">
              <a:latin typeface="Arial" panose="020B0604020202020204" pitchFamily="34" charset="0"/>
              <a:cs typeface="Arial" panose="020B0604020202020204" pitchFamily="34" charset="0"/>
            </a:endParaRPr>
          </a:p>
        </p:txBody>
      </p:sp>
      <p:sp>
        <p:nvSpPr>
          <p:cNvPr id="3" name="מציין מיקום טקסט 2">
            <a:extLst>
              <a:ext uri="{FF2B5EF4-FFF2-40B4-BE49-F238E27FC236}">
                <a16:creationId xmlns:a16="http://schemas.microsoft.com/office/drawing/2014/main" id="{86DA6D62-6C46-4702-AE40-3417E488C77D}"/>
              </a:ext>
            </a:extLst>
          </p:cNvPr>
          <p:cNvSpPr>
            <a:spLocks noGrp="1"/>
          </p:cNvSpPr>
          <p:nvPr>
            <p:ph type="body" idx="1"/>
          </p:nvPr>
        </p:nvSpPr>
        <p:spPr>
          <a:xfrm>
            <a:off x="838200" y="2331234"/>
            <a:ext cx="10515600" cy="4351338"/>
          </a:xfrm>
        </p:spPr>
        <p:txBody>
          <a:bodyPr/>
          <a:lstStyle/>
          <a:p>
            <a:pPr marL="0" lvl="0" indent="0">
              <a:lnSpc>
                <a:spcPct val="150000"/>
              </a:lnSpc>
              <a:spcBef>
                <a:spcPts val="1000"/>
              </a:spcBef>
              <a:buClrTx/>
              <a:buSzTx/>
            </a:pPr>
            <a:r>
              <a:rPr lang="he-IL" sz="3200" kern="1200" dirty="0">
                <a:solidFill>
                  <a:srgbClr val="002060"/>
                </a:solidFill>
                <a:latin typeface="Arial" panose="020B0604020202020204" pitchFamily="34" charset="0"/>
                <a:ea typeface="+mn-ea"/>
                <a:cs typeface="Arial" panose="020B0604020202020204" pitchFamily="34" charset="0"/>
              </a:rPr>
              <a:t>"חסיד אומות העולם" ע"פ החוק:</a:t>
            </a:r>
          </a:p>
          <a:p>
            <a:pPr marL="342900" lvl="0" indent="-342900">
              <a:lnSpc>
                <a:spcPct val="150000"/>
              </a:lnSpc>
              <a:spcBef>
                <a:spcPts val="1000"/>
              </a:spcBef>
              <a:buClrTx/>
              <a:buSzTx/>
              <a:buFont typeface="Arial" panose="020B0604020202020204" pitchFamily="34" charset="0"/>
              <a:buAutoNum type="arabicPeriod"/>
            </a:pPr>
            <a:r>
              <a:rPr lang="he-IL" sz="3200" kern="1200" dirty="0">
                <a:solidFill>
                  <a:srgbClr val="002060"/>
                </a:solidFill>
                <a:latin typeface="Arial" panose="020B0604020202020204" pitchFamily="34" charset="0"/>
                <a:ea typeface="+mn-ea"/>
                <a:cs typeface="Arial" panose="020B0604020202020204" pitchFamily="34" charset="0"/>
              </a:rPr>
              <a:t> אינו יהודי</a:t>
            </a:r>
          </a:p>
          <a:p>
            <a:pPr marL="342900" lvl="0" indent="-342900">
              <a:lnSpc>
                <a:spcPct val="150000"/>
              </a:lnSpc>
              <a:spcBef>
                <a:spcPts val="1000"/>
              </a:spcBef>
              <a:buClrTx/>
              <a:buSzTx/>
              <a:buFont typeface="Arial" panose="020B0604020202020204" pitchFamily="34" charset="0"/>
              <a:buAutoNum type="arabicPeriod"/>
            </a:pPr>
            <a:r>
              <a:rPr lang="he-IL" sz="3200" kern="1200" dirty="0">
                <a:solidFill>
                  <a:srgbClr val="002060"/>
                </a:solidFill>
                <a:latin typeface="Arial" panose="020B0604020202020204" pitchFamily="34" charset="0"/>
                <a:ea typeface="+mn-ea"/>
                <a:cs typeface="Arial" panose="020B0604020202020204" pitchFamily="34" charset="0"/>
              </a:rPr>
              <a:t> הציל יהודי תוך </a:t>
            </a:r>
            <a:r>
              <a:rPr lang="he-IL" sz="3200" b="1" kern="1200" dirty="0">
                <a:solidFill>
                  <a:srgbClr val="002060"/>
                </a:solidFill>
                <a:latin typeface="Arial" panose="020B0604020202020204" pitchFamily="34" charset="0"/>
                <a:ea typeface="+mn-ea"/>
                <a:cs typeface="Arial" panose="020B0604020202020204" pitchFamily="34" charset="0"/>
              </a:rPr>
              <a:t>סיכון עצמי</a:t>
            </a:r>
          </a:p>
          <a:p>
            <a:pPr marL="342900" lvl="0" indent="-342900">
              <a:lnSpc>
                <a:spcPct val="150000"/>
              </a:lnSpc>
              <a:spcBef>
                <a:spcPts val="1000"/>
              </a:spcBef>
              <a:buClrTx/>
              <a:buSzTx/>
              <a:buFont typeface="Arial" panose="020B0604020202020204" pitchFamily="34" charset="0"/>
              <a:buAutoNum type="arabicPeriod"/>
            </a:pPr>
            <a:r>
              <a:rPr lang="he-IL" sz="3200" kern="1200" dirty="0">
                <a:solidFill>
                  <a:srgbClr val="002060"/>
                </a:solidFill>
                <a:latin typeface="Arial" panose="020B0604020202020204" pitchFamily="34" charset="0"/>
                <a:ea typeface="+mn-ea"/>
                <a:cs typeface="Arial" panose="020B0604020202020204" pitchFamily="34" charset="0"/>
              </a:rPr>
              <a:t> </a:t>
            </a:r>
            <a:r>
              <a:rPr lang="he-IL" sz="3200" b="1" kern="1200" dirty="0">
                <a:solidFill>
                  <a:srgbClr val="002060"/>
                </a:solidFill>
                <a:latin typeface="Arial" panose="020B0604020202020204" pitchFamily="34" charset="0"/>
                <a:ea typeface="+mn-ea"/>
                <a:cs typeface="Arial" panose="020B0604020202020204" pitchFamily="34" charset="0"/>
              </a:rPr>
              <a:t>ומבלי כוונה </a:t>
            </a:r>
            <a:r>
              <a:rPr lang="he-IL" sz="3200" kern="1200" dirty="0">
                <a:solidFill>
                  <a:srgbClr val="002060"/>
                </a:solidFill>
                <a:latin typeface="Arial" panose="020B0604020202020204" pitchFamily="34" charset="0"/>
                <a:ea typeface="+mn-ea"/>
                <a:cs typeface="Arial" panose="020B0604020202020204" pitchFamily="34" charset="0"/>
              </a:rPr>
              <a:t>לקבל </a:t>
            </a:r>
            <a:r>
              <a:rPr lang="he-IL" sz="3200" kern="1200" dirty="0" smtClean="0">
                <a:solidFill>
                  <a:srgbClr val="002060"/>
                </a:solidFill>
                <a:latin typeface="Arial" panose="020B0604020202020204" pitchFamily="34" charset="0"/>
                <a:ea typeface="+mn-ea"/>
                <a:cs typeface="Arial" panose="020B0604020202020204" pitchFamily="34" charset="0"/>
              </a:rPr>
              <a:t>תמורה</a:t>
            </a:r>
            <a:endParaRPr lang="en-IL" sz="3200" kern="1200" dirty="0">
              <a:solidFill>
                <a:srgbClr val="002060"/>
              </a:solidFill>
              <a:latin typeface="Arial" panose="020B0604020202020204" pitchFamily="34" charset="0"/>
              <a:ea typeface="+mn-ea"/>
              <a:cs typeface="Arial" panose="020B0604020202020204" pitchFamily="34" charset="0"/>
            </a:endParaRPr>
          </a:p>
        </p:txBody>
      </p:sp>
      <p:pic>
        <p:nvPicPr>
          <p:cNvPr id="4"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2720" y="530914"/>
            <a:ext cx="1967501" cy="701605"/>
          </a:xfrm>
          <a:prstGeom prst="rect">
            <a:avLst/>
          </a:prstGeom>
        </p:spPr>
      </p:pic>
      <p:pic>
        <p:nvPicPr>
          <p:cNvPr id="5" name="תמונה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844" y="2697209"/>
            <a:ext cx="3499730" cy="3612827"/>
          </a:xfrm>
          <a:prstGeom prst="rect">
            <a:avLst/>
          </a:prstGeom>
        </p:spPr>
      </p:pic>
    </p:spTree>
    <p:extLst>
      <p:ext uri="{BB962C8B-B14F-4D97-AF65-F5344CB8AC3E}">
        <p14:creationId xmlns:p14="http://schemas.microsoft.com/office/powerpoint/2010/main" val="169400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2A348100-EBD8-42CF-AD24-5D374F5AED0D}"/>
              </a:ext>
            </a:extLst>
          </p:cNvPr>
          <p:cNvSpPr>
            <a:spLocks noGrp="1"/>
          </p:cNvSpPr>
          <p:nvPr>
            <p:ph type="body" idx="1"/>
          </p:nvPr>
        </p:nvSpPr>
        <p:spPr>
          <a:xfrm>
            <a:off x="602428" y="2195343"/>
            <a:ext cx="10466216" cy="1556031"/>
          </a:xfrm>
        </p:spPr>
        <p:txBody>
          <a:bodyPr/>
          <a:lstStyle/>
          <a:p>
            <a:r>
              <a:rPr lang="he-IL" sz="3200" b="1" kern="1200" dirty="0">
                <a:solidFill>
                  <a:srgbClr val="002060"/>
                </a:solidFill>
                <a:latin typeface="Arial" panose="020B0604020202020204" pitchFamily="34" charset="0"/>
                <a:ea typeface="+mj-ea"/>
                <a:cs typeface="Arial" panose="020B0604020202020204" pitchFamily="34" charset="0"/>
              </a:rPr>
              <a:t>"וַיְצַו פַּרְעֹה, לְכָל-עַמּוֹ </a:t>
            </a:r>
            <a:r>
              <a:rPr lang="he-IL" sz="3200" b="1" u="sng" kern="1200" dirty="0" err="1">
                <a:solidFill>
                  <a:srgbClr val="002060"/>
                </a:solidFill>
                <a:latin typeface="Arial" panose="020B0604020202020204" pitchFamily="34" charset="0"/>
                <a:ea typeface="+mj-ea"/>
                <a:cs typeface="Arial" panose="020B0604020202020204" pitchFamily="34" charset="0"/>
              </a:rPr>
              <a:t>לֵאמֹר</a:t>
            </a:r>
            <a:r>
              <a:rPr lang="he-IL" sz="3200" b="1" kern="1200" dirty="0">
                <a:solidFill>
                  <a:srgbClr val="002060"/>
                </a:solidFill>
                <a:latin typeface="Arial" panose="020B0604020202020204" pitchFamily="34" charset="0"/>
                <a:ea typeface="+mj-ea"/>
                <a:cs typeface="Arial" panose="020B0604020202020204" pitchFamily="34" charset="0"/>
              </a:rPr>
              <a:t>:  כָּל-הַבֵּן הַיִּלּוֹד, </a:t>
            </a:r>
            <a:r>
              <a:rPr lang="he-IL" sz="3200" b="1" kern="1200" dirty="0" err="1">
                <a:solidFill>
                  <a:srgbClr val="002060"/>
                </a:solidFill>
                <a:latin typeface="Arial" panose="020B0604020202020204" pitchFamily="34" charset="0"/>
                <a:ea typeface="+mj-ea"/>
                <a:cs typeface="Arial" panose="020B0604020202020204" pitchFamily="34" charset="0"/>
              </a:rPr>
              <a:t>הַיְאֹרָה</a:t>
            </a:r>
            <a:r>
              <a:rPr lang="he-IL" sz="3200" b="1" kern="1200" dirty="0">
                <a:solidFill>
                  <a:srgbClr val="002060"/>
                </a:solidFill>
                <a:latin typeface="Arial" panose="020B0604020202020204" pitchFamily="34" charset="0"/>
                <a:ea typeface="+mj-ea"/>
                <a:cs typeface="Arial" panose="020B0604020202020204" pitchFamily="34" charset="0"/>
              </a:rPr>
              <a:t> תַּשְׁלִיכֻהוּ,</a:t>
            </a:r>
            <a:br>
              <a:rPr lang="he-IL" sz="3200" b="1" kern="1200" dirty="0">
                <a:solidFill>
                  <a:srgbClr val="002060"/>
                </a:solidFill>
                <a:latin typeface="Arial" panose="020B0604020202020204" pitchFamily="34" charset="0"/>
                <a:ea typeface="+mj-ea"/>
                <a:cs typeface="Arial" panose="020B0604020202020204" pitchFamily="34" charset="0"/>
              </a:rPr>
            </a:br>
            <a:r>
              <a:rPr lang="he-IL" sz="3200" b="1" kern="1200" dirty="0">
                <a:solidFill>
                  <a:srgbClr val="002060"/>
                </a:solidFill>
                <a:latin typeface="Arial" panose="020B0604020202020204" pitchFamily="34" charset="0"/>
                <a:ea typeface="+mj-ea"/>
                <a:cs typeface="Arial" panose="020B0604020202020204" pitchFamily="34" charset="0"/>
              </a:rPr>
              <a:t> וְכָל-הַבַּת, תְּחַיּוּן" (שמות א, </a:t>
            </a:r>
            <a:r>
              <a:rPr lang="he-IL" sz="3200" b="1" kern="1200" dirty="0" err="1">
                <a:solidFill>
                  <a:srgbClr val="002060"/>
                </a:solidFill>
                <a:latin typeface="Arial" panose="020B0604020202020204" pitchFamily="34" charset="0"/>
                <a:ea typeface="+mj-ea"/>
                <a:cs typeface="Arial" panose="020B0604020202020204" pitchFamily="34" charset="0"/>
              </a:rPr>
              <a:t>כב</a:t>
            </a:r>
            <a:r>
              <a:rPr lang="he-IL" sz="3200" b="1" kern="1200" dirty="0">
                <a:solidFill>
                  <a:srgbClr val="002060"/>
                </a:solidFill>
                <a:latin typeface="Arial" panose="020B0604020202020204" pitchFamily="34" charset="0"/>
                <a:ea typeface="+mj-ea"/>
                <a:cs typeface="Arial" panose="020B0604020202020204" pitchFamily="34" charset="0"/>
              </a:rPr>
              <a:t>) – מה עושים???</a:t>
            </a:r>
            <a:endParaRPr lang="he-IL" sz="3200" dirty="0">
              <a:solidFill>
                <a:srgbClr val="002060"/>
              </a:solidFill>
              <a:latin typeface="Arial" panose="020B0604020202020204" pitchFamily="34" charset="0"/>
              <a:cs typeface="Arial" panose="020B0604020202020204" pitchFamily="34" charset="0"/>
            </a:endParaRPr>
          </a:p>
        </p:txBody>
      </p:sp>
      <p:pic>
        <p:nvPicPr>
          <p:cNvPr id="3" name="תמונה 2">
            <a:extLst>
              <a:ext uri="{FF2B5EF4-FFF2-40B4-BE49-F238E27FC236}">
                <a16:creationId xmlns:a16="http://schemas.microsoft.com/office/drawing/2014/main" id="{3FB250D9-4704-41CA-A4C9-E486627B7762}"/>
              </a:ext>
            </a:extLst>
          </p:cNvPr>
          <p:cNvPicPr>
            <a:picLocks noChangeAspect="1"/>
          </p:cNvPicPr>
          <p:nvPr/>
        </p:nvPicPr>
        <p:blipFill>
          <a:blip r:embed="rId2"/>
          <a:stretch>
            <a:fillRect/>
          </a:stretch>
        </p:blipFill>
        <p:spPr>
          <a:xfrm>
            <a:off x="1436650" y="4279647"/>
            <a:ext cx="2024047" cy="2017951"/>
          </a:xfrm>
          <a:prstGeom prst="rect">
            <a:avLst/>
          </a:prstGeom>
        </p:spPr>
      </p:pic>
    </p:spTree>
    <p:extLst>
      <p:ext uri="{BB962C8B-B14F-4D97-AF65-F5344CB8AC3E}">
        <p14:creationId xmlns:p14="http://schemas.microsoft.com/office/powerpoint/2010/main" val="1858449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8CE892A-4ABF-4D90-B619-63B3BA716B0D}"/>
              </a:ext>
            </a:extLst>
          </p:cNvPr>
          <p:cNvSpPr>
            <a:spLocks noGrp="1"/>
          </p:cNvSpPr>
          <p:nvPr>
            <p:ph type="title"/>
          </p:nvPr>
        </p:nvSpPr>
        <p:spPr/>
        <p:txBody>
          <a:bodyPr/>
          <a:lstStyle/>
          <a:p>
            <a:r>
              <a:rPr lang="he-IL" dirty="0">
                <a:cs typeface="+mn-cs"/>
              </a:rPr>
              <a:t>גזרות פרעה</a:t>
            </a:r>
          </a:p>
        </p:txBody>
      </p:sp>
      <p:sp>
        <p:nvSpPr>
          <p:cNvPr id="3" name="מציין מיקום טקסט 2">
            <a:extLst>
              <a:ext uri="{FF2B5EF4-FFF2-40B4-BE49-F238E27FC236}">
                <a16:creationId xmlns:a16="http://schemas.microsoft.com/office/drawing/2014/main" id="{4FF89B07-C04E-4518-89EF-6904785739D9}"/>
              </a:ext>
            </a:extLst>
          </p:cNvPr>
          <p:cNvSpPr>
            <a:spLocks noGrp="1"/>
          </p:cNvSpPr>
          <p:nvPr>
            <p:ph type="body" idx="1"/>
          </p:nvPr>
        </p:nvSpPr>
        <p:spPr/>
        <p:txBody>
          <a:bodyPr/>
          <a:lstStyle/>
          <a:p>
            <a:pPr>
              <a:lnSpc>
                <a:spcPct val="150000"/>
              </a:lnSpc>
            </a:pPr>
            <a:r>
              <a:rPr lang="he-IL" sz="2600" dirty="0">
                <a:solidFill>
                  <a:srgbClr val="002060"/>
                </a:solidFill>
                <a:latin typeface="Arial" panose="020B0604020202020204" pitchFamily="34" charset="0"/>
                <a:cs typeface="Arial" panose="020B0604020202020204" pitchFamily="34" charset="0"/>
              </a:rPr>
              <a:t>כְּשֶׁגָּזַר פַּרְעֹה: "כָּל הַבֵּן הַיִּלּוֹד </a:t>
            </a:r>
            <a:r>
              <a:rPr lang="he-IL" sz="2600" dirty="0" err="1">
                <a:solidFill>
                  <a:srgbClr val="002060"/>
                </a:solidFill>
                <a:latin typeface="Arial" panose="020B0604020202020204" pitchFamily="34" charset="0"/>
                <a:cs typeface="Arial" panose="020B0604020202020204" pitchFamily="34" charset="0"/>
              </a:rPr>
              <a:t>הַיְאֹרָה</a:t>
            </a:r>
            <a:r>
              <a:rPr lang="he-IL" sz="2600" dirty="0">
                <a:solidFill>
                  <a:srgbClr val="002060"/>
                </a:solidFill>
                <a:latin typeface="Arial" panose="020B0604020202020204" pitchFamily="34" charset="0"/>
                <a:cs typeface="Arial" panose="020B0604020202020204" pitchFamily="34" charset="0"/>
              </a:rPr>
              <a:t> תַּשְלִיכֻהוּ " (שְׁמוֹת א' כ"ב),</a:t>
            </a:r>
          </a:p>
          <a:p>
            <a:pPr>
              <a:lnSpc>
                <a:spcPct val="150000"/>
              </a:lnSpc>
            </a:pPr>
            <a:r>
              <a:rPr lang="he-IL" sz="2600" dirty="0">
                <a:solidFill>
                  <a:srgbClr val="002060"/>
                </a:solidFill>
                <a:latin typeface="Arial" panose="020B0604020202020204" pitchFamily="34" charset="0"/>
                <a:cs typeface="Arial" panose="020B0604020202020204" pitchFamily="34" charset="0"/>
              </a:rPr>
              <a:t>מֶה הָיוּ עוֹשִׂים בְּנֵי מִצְרַיִם הָרְשָׁעִים?</a:t>
            </a:r>
          </a:p>
          <a:p>
            <a:pPr>
              <a:lnSpc>
                <a:spcPct val="150000"/>
              </a:lnSpc>
            </a:pPr>
            <a:r>
              <a:rPr lang="he-IL" sz="2600" dirty="0">
                <a:solidFill>
                  <a:srgbClr val="002060"/>
                </a:solidFill>
                <a:latin typeface="Arial" panose="020B0604020202020204" pitchFamily="34" charset="0"/>
                <a:cs typeface="Arial" panose="020B0604020202020204" pitchFamily="34" charset="0"/>
              </a:rPr>
              <a:t>הָיוּ הוֹלְכִים וּמְחַזְּרִים </a:t>
            </a:r>
            <a:r>
              <a:rPr lang="he-IL" sz="2600" dirty="0" err="1">
                <a:solidFill>
                  <a:srgbClr val="002060"/>
                </a:solidFill>
                <a:latin typeface="Arial" panose="020B0604020202020204" pitchFamily="34" charset="0"/>
                <a:cs typeface="Arial" panose="020B0604020202020204" pitchFamily="34" charset="0"/>
              </a:rPr>
              <a:t>בַּעֲיָרוֹתֵיהֶם</a:t>
            </a:r>
            <a:r>
              <a:rPr lang="he-IL" sz="2600" dirty="0">
                <a:solidFill>
                  <a:srgbClr val="002060"/>
                </a:solidFill>
                <a:latin typeface="Arial" panose="020B0604020202020204" pitchFamily="34" charset="0"/>
                <a:cs typeface="Arial" panose="020B0604020202020204" pitchFamily="34" charset="0"/>
              </a:rPr>
              <a:t> שֶׁל יִשְׂרָאֵל,</a:t>
            </a:r>
          </a:p>
          <a:p>
            <a:pPr>
              <a:lnSpc>
                <a:spcPct val="150000"/>
              </a:lnSpc>
            </a:pPr>
            <a:r>
              <a:rPr lang="he-IL" sz="2600" dirty="0">
                <a:solidFill>
                  <a:srgbClr val="002060"/>
                </a:solidFill>
                <a:latin typeface="Arial" panose="020B0604020202020204" pitchFamily="34" charset="0"/>
                <a:cs typeface="Arial" panose="020B0604020202020204" pitchFamily="34" charset="0"/>
              </a:rPr>
              <a:t>וְכֵיוָן שֶׁשּׁוֹמְעִים קוֹלָהּ שֶׁל </a:t>
            </a:r>
            <a:r>
              <a:rPr lang="he-IL" sz="2600" dirty="0" err="1">
                <a:solidFill>
                  <a:srgbClr val="002060"/>
                </a:solidFill>
                <a:latin typeface="Arial" panose="020B0604020202020204" pitchFamily="34" charset="0"/>
                <a:cs typeface="Arial" panose="020B0604020202020204" pitchFamily="34" charset="0"/>
              </a:rPr>
              <a:t>אִשָּׁה</a:t>
            </a:r>
            <a:r>
              <a:rPr lang="he-IL" sz="2600" dirty="0">
                <a:solidFill>
                  <a:srgbClr val="002060"/>
                </a:solidFill>
                <a:latin typeface="Arial" panose="020B0604020202020204" pitchFamily="34" charset="0"/>
                <a:cs typeface="Arial" panose="020B0604020202020204" pitchFamily="34" charset="0"/>
              </a:rPr>
              <a:t> שֶׁצּוֹעֶקֶת בְּלֵדָתָהּ,</a:t>
            </a:r>
          </a:p>
          <a:p>
            <a:pPr>
              <a:lnSpc>
                <a:spcPct val="150000"/>
              </a:lnSpc>
            </a:pPr>
            <a:r>
              <a:rPr lang="he-IL" sz="2600" dirty="0">
                <a:solidFill>
                  <a:srgbClr val="002060"/>
                </a:solidFill>
                <a:latin typeface="Arial" panose="020B0604020202020204" pitchFamily="34" charset="0"/>
                <a:cs typeface="Arial" panose="020B0604020202020204" pitchFamily="34" charset="0"/>
              </a:rPr>
              <a:t>הָיוּ הוֹלְכִים וְאוֹמְרִים לַאֲבוֹתֵיהֶם.</a:t>
            </a:r>
          </a:p>
          <a:p>
            <a:pPr>
              <a:lnSpc>
                <a:spcPct val="150000"/>
              </a:lnSpc>
            </a:pPr>
            <a:r>
              <a:rPr lang="he-IL" sz="2600" dirty="0">
                <a:solidFill>
                  <a:srgbClr val="002060"/>
                </a:solidFill>
                <a:latin typeface="Arial" panose="020B0604020202020204" pitchFamily="34" charset="0"/>
                <a:cs typeface="Arial" panose="020B0604020202020204" pitchFamily="34" charset="0"/>
              </a:rPr>
              <a:t>וְהָיוּ הָאָבוֹת בָּאִים וְנוֹטְלִים אֶת בְּנֵיהֶם שֶׁל יִשְׂרָאֵל</a:t>
            </a:r>
          </a:p>
          <a:p>
            <a:pPr>
              <a:lnSpc>
                <a:spcPct val="150000"/>
              </a:lnSpc>
            </a:pPr>
            <a:r>
              <a:rPr lang="he-IL" sz="2600" dirty="0">
                <a:solidFill>
                  <a:srgbClr val="002060"/>
                </a:solidFill>
                <a:latin typeface="Arial" panose="020B0604020202020204" pitchFamily="34" charset="0"/>
                <a:cs typeface="Arial" panose="020B0604020202020204" pitchFamily="34" charset="0"/>
              </a:rPr>
              <a:t>וּמַשְׁלִיכִים אוֹתָם בַּנָּהָר</a:t>
            </a:r>
            <a:r>
              <a:rPr lang="he-IL" sz="2000" dirty="0">
                <a:solidFill>
                  <a:srgbClr val="002060"/>
                </a:solidFill>
                <a:latin typeface="Arial" panose="020B0604020202020204" pitchFamily="34" charset="0"/>
                <a:cs typeface="Arial" panose="020B0604020202020204" pitchFamily="34" charset="0"/>
              </a:rPr>
              <a:t>.                                                  (עַל פִּי תְּנָא </a:t>
            </a:r>
            <a:r>
              <a:rPr lang="he-IL" sz="2000" dirty="0" smtClean="0">
                <a:solidFill>
                  <a:srgbClr val="002060"/>
                </a:solidFill>
                <a:latin typeface="Arial" panose="020B0604020202020204" pitchFamily="34" charset="0"/>
                <a:cs typeface="Arial" panose="020B0604020202020204" pitchFamily="34" charset="0"/>
              </a:rPr>
              <a:t>דְּבֵי </a:t>
            </a:r>
            <a:r>
              <a:rPr lang="he-IL" sz="2000" dirty="0">
                <a:solidFill>
                  <a:srgbClr val="002060"/>
                </a:solidFill>
                <a:latin typeface="Arial" panose="020B0604020202020204" pitchFamily="34" charset="0"/>
                <a:cs typeface="Arial" panose="020B0604020202020204" pitchFamily="34" charset="0"/>
              </a:rPr>
              <a:t>אליהו רַבָּה, פָּרָשָׁה ח)</a:t>
            </a:r>
          </a:p>
          <a:p>
            <a:pPr>
              <a:lnSpc>
                <a:spcPct val="150000"/>
              </a:lnSpc>
            </a:pPr>
            <a:endParaRPr lang="he-IL" sz="2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358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08AAE58-E338-42FD-A431-88DBC8E3C52D}"/>
              </a:ext>
            </a:extLst>
          </p:cNvPr>
          <p:cNvSpPr>
            <a:spLocks noGrp="1"/>
          </p:cNvSpPr>
          <p:nvPr>
            <p:ph type="title"/>
          </p:nvPr>
        </p:nvSpPr>
        <p:spPr>
          <a:xfrm>
            <a:off x="865046" y="739589"/>
            <a:ext cx="10515600" cy="1325563"/>
          </a:xfrm>
        </p:spPr>
        <p:txBody>
          <a:bodyPr/>
          <a:lstStyle/>
          <a:p>
            <a:r>
              <a:rPr lang="he-IL" b="1" dirty="0" smtClean="0">
                <a:solidFill>
                  <a:srgbClr val="002060"/>
                </a:solidFill>
                <a:latin typeface="Arial" panose="020B0604020202020204" pitchFamily="34" charset="0"/>
                <a:cs typeface="Arial" panose="020B0604020202020204" pitchFamily="34" charset="0"/>
              </a:rPr>
              <a:t>חשבו וכתבו</a:t>
            </a:r>
            <a:br>
              <a:rPr lang="he-IL" b="1" dirty="0" smtClean="0">
                <a:solidFill>
                  <a:srgbClr val="002060"/>
                </a:solidFill>
                <a:latin typeface="Arial" panose="020B0604020202020204" pitchFamily="34" charset="0"/>
                <a:cs typeface="Arial" panose="020B0604020202020204" pitchFamily="34" charset="0"/>
              </a:rPr>
            </a:br>
            <a:r>
              <a:rPr lang="he-IL" b="1" dirty="0" smtClean="0">
                <a:solidFill>
                  <a:srgbClr val="002060"/>
                </a:solidFill>
                <a:latin typeface="Arial" panose="020B0604020202020204" pitchFamily="34" charset="0"/>
                <a:cs typeface="Arial" panose="020B0604020202020204" pitchFamily="34" charset="0"/>
              </a:rPr>
              <a:t>האם </a:t>
            </a:r>
            <a:r>
              <a:rPr lang="he-IL" b="1" dirty="0" err="1" smtClean="0">
                <a:solidFill>
                  <a:srgbClr val="002060"/>
                </a:solidFill>
                <a:latin typeface="Arial" panose="020B0604020202020204" pitchFamily="34" charset="0"/>
                <a:cs typeface="Arial" panose="020B0604020202020204" pitchFamily="34" charset="0"/>
              </a:rPr>
              <a:t>אימו</a:t>
            </a:r>
            <a:r>
              <a:rPr lang="he-IL" b="1" dirty="0" smtClean="0">
                <a:solidFill>
                  <a:srgbClr val="002060"/>
                </a:solidFill>
                <a:latin typeface="Arial" panose="020B0604020202020204" pitchFamily="34" charset="0"/>
                <a:cs typeface="Arial" panose="020B0604020202020204" pitchFamily="34" charset="0"/>
              </a:rPr>
              <a:t> </a:t>
            </a:r>
            <a:r>
              <a:rPr lang="he-IL" b="1" dirty="0">
                <a:solidFill>
                  <a:srgbClr val="002060"/>
                </a:solidFill>
                <a:latin typeface="Arial" panose="020B0604020202020204" pitchFamily="34" charset="0"/>
                <a:cs typeface="Arial" panose="020B0604020202020204" pitchFamily="34" charset="0"/>
              </a:rPr>
              <a:t>של משה עומדת בתבחינים של "חסידת אומות העולם"?</a:t>
            </a:r>
          </a:p>
        </p:txBody>
      </p:sp>
      <p:sp>
        <p:nvSpPr>
          <p:cNvPr id="3" name="מציין מיקום טקסט 2">
            <a:extLst>
              <a:ext uri="{FF2B5EF4-FFF2-40B4-BE49-F238E27FC236}">
                <a16:creationId xmlns:a16="http://schemas.microsoft.com/office/drawing/2014/main" id="{0D6FDCD4-1D22-44BA-A797-F3E0B68C75FC}"/>
              </a:ext>
            </a:extLst>
          </p:cNvPr>
          <p:cNvSpPr>
            <a:spLocks noGrp="1"/>
          </p:cNvSpPr>
          <p:nvPr>
            <p:ph type="body" idx="1"/>
          </p:nvPr>
        </p:nvSpPr>
        <p:spPr>
          <a:xfrm>
            <a:off x="3808206" y="2362575"/>
            <a:ext cx="7572439" cy="4351338"/>
          </a:xfrm>
        </p:spPr>
        <p:txBody>
          <a:bodyPr/>
          <a:lstStyle/>
          <a:p>
            <a:pPr marL="0" lvl="0" indent="0">
              <a:lnSpc>
                <a:spcPct val="150000"/>
              </a:lnSpc>
              <a:spcBef>
                <a:spcPts val="1000"/>
              </a:spcBef>
              <a:buClrTx/>
              <a:buSzTx/>
            </a:pPr>
            <a:r>
              <a:rPr lang="he-IL" kern="1200" dirty="0">
                <a:solidFill>
                  <a:srgbClr val="002060"/>
                </a:solidFill>
                <a:latin typeface="Arial" panose="020B0604020202020204" pitchFamily="34" charset="0"/>
                <a:ea typeface="+mn-ea"/>
                <a:cs typeface="Arial" panose="020B0604020202020204" pitchFamily="34" charset="0"/>
              </a:rPr>
              <a:t>(א) וַיֵּלֶךְ אִישׁ מִבֵּית לֵוִי </a:t>
            </a:r>
            <a:r>
              <a:rPr lang="he-IL" kern="1200" dirty="0" err="1">
                <a:solidFill>
                  <a:srgbClr val="002060"/>
                </a:solidFill>
                <a:latin typeface="Arial" panose="020B0604020202020204" pitchFamily="34" charset="0"/>
                <a:ea typeface="+mn-ea"/>
                <a:cs typeface="Arial" panose="020B0604020202020204" pitchFamily="34" charset="0"/>
              </a:rPr>
              <a:t>וַיִּקַּח</a:t>
            </a:r>
            <a:r>
              <a:rPr lang="he-IL" kern="1200" dirty="0">
                <a:solidFill>
                  <a:srgbClr val="002060"/>
                </a:solidFill>
                <a:latin typeface="Arial" panose="020B0604020202020204" pitchFamily="34" charset="0"/>
                <a:ea typeface="+mn-ea"/>
                <a:cs typeface="Arial" panose="020B0604020202020204" pitchFamily="34" charset="0"/>
              </a:rPr>
              <a:t> </a:t>
            </a:r>
            <a:r>
              <a:rPr lang="he-IL" kern="1200" dirty="0" err="1">
                <a:solidFill>
                  <a:srgbClr val="002060"/>
                </a:solidFill>
                <a:latin typeface="Arial" panose="020B0604020202020204" pitchFamily="34" charset="0"/>
                <a:ea typeface="+mn-ea"/>
                <a:cs typeface="Arial" panose="020B0604020202020204" pitchFamily="34" charset="0"/>
              </a:rPr>
              <a:t>אֶת־בַּת־לֵוִי</a:t>
            </a:r>
            <a:r>
              <a:rPr lang="he-IL" kern="1200" dirty="0">
                <a:solidFill>
                  <a:srgbClr val="002060"/>
                </a:solidFill>
                <a:latin typeface="Arial" panose="020B0604020202020204" pitchFamily="34" charset="0"/>
                <a:ea typeface="+mn-ea"/>
                <a:cs typeface="Arial" panose="020B0604020202020204" pitchFamily="34" charset="0"/>
              </a:rPr>
              <a:t>׃ (ב) </a:t>
            </a:r>
            <a:r>
              <a:rPr lang="he-IL" kern="1200" dirty="0" err="1">
                <a:solidFill>
                  <a:srgbClr val="002060"/>
                </a:solidFill>
                <a:latin typeface="Arial" panose="020B0604020202020204" pitchFamily="34" charset="0"/>
                <a:ea typeface="+mn-ea"/>
                <a:cs typeface="Arial" panose="020B0604020202020204" pitchFamily="34" charset="0"/>
              </a:rPr>
              <a:t>וַתַּהַר</a:t>
            </a:r>
            <a:r>
              <a:rPr lang="he-IL" kern="1200" dirty="0">
                <a:solidFill>
                  <a:srgbClr val="002060"/>
                </a:solidFill>
                <a:latin typeface="Arial" panose="020B0604020202020204" pitchFamily="34" charset="0"/>
                <a:ea typeface="+mn-ea"/>
                <a:cs typeface="Arial" panose="020B0604020202020204" pitchFamily="34" charset="0"/>
              </a:rPr>
              <a:t> </a:t>
            </a:r>
            <a:r>
              <a:rPr lang="he-IL" kern="1200" dirty="0" err="1">
                <a:solidFill>
                  <a:srgbClr val="002060"/>
                </a:solidFill>
                <a:latin typeface="Arial" panose="020B0604020202020204" pitchFamily="34" charset="0"/>
                <a:ea typeface="+mn-ea"/>
                <a:cs typeface="Arial" panose="020B0604020202020204" pitchFamily="34" charset="0"/>
              </a:rPr>
              <a:t>הָאִשָּׁה</a:t>
            </a:r>
            <a:r>
              <a:rPr lang="he-IL" kern="1200" dirty="0">
                <a:solidFill>
                  <a:srgbClr val="002060"/>
                </a:solidFill>
                <a:latin typeface="Arial" panose="020B0604020202020204" pitchFamily="34" charset="0"/>
                <a:ea typeface="+mn-ea"/>
                <a:cs typeface="Arial" panose="020B0604020202020204" pitchFamily="34" charset="0"/>
              </a:rPr>
              <a:t> וַתֵּלֶד בֵּן </a:t>
            </a:r>
            <a:r>
              <a:rPr lang="he-IL" kern="1200" dirty="0" err="1">
                <a:solidFill>
                  <a:srgbClr val="002060"/>
                </a:solidFill>
                <a:latin typeface="Arial" panose="020B0604020202020204" pitchFamily="34" charset="0"/>
                <a:ea typeface="+mn-ea"/>
                <a:cs typeface="Arial" panose="020B0604020202020204" pitchFamily="34" charset="0"/>
              </a:rPr>
              <a:t>וַתֵּרֶא</a:t>
            </a:r>
            <a:r>
              <a:rPr lang="he-IL" kern="1200" dirty="0">
                <a:solidFill>
                  <a:srgbClr val="002060"/>
                </a:solidFill>
                <a:latin typeface="Arial" panose="020B0604020202020204" pitchFamily="34" charset="0"/>
                <a:ea typeface="+mn-ea"/>
                <a:cs typeface="Arial" panose="020B0604020202020204" pitchFamily="34" charset="0"/>
              </a:rPr>
              <a:t> אֹתוֹ </a:t>
            </a:r>
            <a:r>
              <a:rPr lang="he-IL" kern="1200" dirty="0" err="1">
                <a:solidFill>
                  <a:srgbClr val="002060"/>
                </a:solidFill>
                <a:latin typeface="Arial" panose="020B0604020202020204" pitchFamily="34" charset="0"/>
                <a:ea typeface="+mn-ea"/>
                <a:cs typeface="Arial" panose="020B0604020202020204" pitchFamily="34" charset="0"/>
              </a:rPr>
              <a:t>כִּי־טוֹב</a:t>
            </a:r>
            <a:r>
              <a:rPr lang="he-IL" kern="1200" dirty="0">
                <a:solidFill>
                  <a:srgbClr val="002060"/>
                </a:solidFill>
                <a:latin typeface="Arial" panose="020B0604020202020204" pitchFamily="34" charset="0"/>
                <a:ea typeface="+mn-ea"/>
                <a:cs typeface="Arial" panose="020B0604020202020204" pitchFamily="34" charset="0"/>
              </a:rPr>
              <a:t> הוּא וַתִּצְפְּנֵהוּ שְׁלֹשָׁה יְרָחִים׃ (ג) </a:t>
            </a:r>
            <a:r>
              <a:rPr lang="he-IL" kern="1200" dirty="0" err="1">
                <a:solidFill>
                  <a:srgbClr val="002060"/>
                </a:solidFill>
                <a:latin typeface="Arial" panose="020B0604020202020204" pitchFamily="34" charset="0"/>
                <a:ea typeface="+mn-ea"/>
                <a:cs typeface="Arial" panose="020B0604020202020204" pitchFamily="34" charset="0"/>
              </a:rPr>
              <a:t>וְלֹא־יָכְלָה</a:t>
            </a:r>
            <a:r>
              <a:rPr lang="he-IL" kern="1200" dirty="0">
                <a:solidFill>
                  <a:srgbClr val="002060"/>
                </a:solidFill>
                <a:latin typeface="Arial" panose="020B0604020202020204" pitchFamily="34" charset="0"/>
                <a:ea typeface="+mn-ea"/>
                <a:cs typeface="Arial" panose="020B0604020202020204" pitchFamily="34" charset="0"/>
              </a:rPr>
              <a:t> עוֹד הַצְּפִינוֹ </a:t>
            </a:r>
            <a:r>
              <a:rPr lang="he-IL" kern="1200" dirty="0" err="1">
                <a:solidFill>
                  <a:srgbClr val="002060"/>
                </a:solidFill>
                <a:latin typeface="Arial" panose="020B0604020202020204" pitchFamily="34" charset="0"/>
                <a:ea typeface="+mn-ea"/>
                <a:cs typeface="Arial" panose="020B0604020202020204" pitchFamily="34" charset="0"/>
              </a:rPr>
              <a:t>וַתִּקַּח־לו</a:t>
            </a:r>
            <a:r>
              <a:rPr lang="he-IL" kern="1200" dirty="0">
                <a:solidFill>
                  <a:srgbClr val="002060"/>
                </a:solidFill>
                <a:latin typeface="Arial" panose="020B0604020202020204" pitchFamily="34" charset="0"/>
                <a:ea typeface="+mn-ea"/>
                <a:cs typeface="Arial" panose="020B0604020202020204" pitchFamily="34" charset="0"/>
              </a:rPr>
              <a:t>ֹ </a:t>
            </a:r>
            <a:r>
              <a:rPr lang="he-IL" kern="1200" dirty="0" err="1">
                <a:solidFill>
                  <a:srgbClr val="002060"/>
                </a:solidFill>
                <a:latin typeface="Arial" panose="020B0604020202020204" pitchFamily="34" charset="0"/>
                <a:ea typeface="+mn-ea"/>
                <a:cs typeface="Arial" panose="020B0604020202020204" pitchFamily="34" charset="0"/>
              </a:rPr>
              <a:t>תֵּבַת</a:t>
            </a:r>
            <a:r>
              <a:rPr lang="he-IL" kern="1200" dirty="0">
                <a:solidFill>
                  <a:srgbClr val="002060"/>
                </a:solidFill>
                <a:latin typeface="Arial" panose="020B0604020202020204" pitchFamily="34" charset="0"/>
                <a:ea typeface="+mn-ea"/>
                <a:cs typeface="Arial" panose="020B0604020202020204" pitchFamily="34" charset="0"/>
              </a:rPr>
              <a:t> גֹּמֶא </a:t>
            </a:r>
            <a:r>
              <a:rPr lang="he-IL" kern="1200" dirty="0" err="1">
                <a:solidFill>
                  <a:srgbClr val="002060"/>
                </a:solidFill>
                <a:latin typeface="Arial" panose="020B0604020202020204" pitchFamily="34" charset="0"/>
                <a:ea typeface="+mn-ea"/>
                <a:cs typeface="Arial" panose="020B0604020202020204" pitchFamily="34" charset="0"/>
              </a:rPr>
              <a:t>וַתַּחְמְרָה</a:t>
            </a:r>
            <a:r>
              <a:rPr lang="he-IL" kern="1200" dirty="0">
                <a:solidFill>
                  <a:srgbClr val="002060"/>
                </a:solidFill>
                <a:latin typeface="Arial" panose="020B0604020202020204" pitchFamily="34" charset="0"/>
                <a:ea typeface="+mn-ea"/>
                <a:cs typeface="Arial" panose="020B0604020202020204" pitchFamily="34" charset="0"/>
              </a:rPr>
              <a:t> בַחֵמָר וּבַזָּפֶת וַתָּשֶׂם בָּהּ </a:t>
            </a:r>
            <a:r>
              <a:rPr lang="he-IL" kern="1200" dirty="0" err="1">
                <a:solidFill>
                  <a:srgbClr val="002060"/>
                </a:solidFill>
                <a:latin typeface="Arial" panose="020B0604020202020204" pitchFamily="34" charset="0"/>
                <a:ea typeface="+mn-ea"/>
                <a:cs typeface="Arial" panose="020B0604020202020204" pitchFamily="34" charset="0"/>
              </a:rPr>
              <a:t>אֶת־הַיֶּלֶד</a:t>
            </a:r>
            <a:r>
              <a:rPr lang="he-IL" kern="1200" dirty="0">
                <a:solidFill>
                  <a:srgbClr val="002060"/>
                </a:solidFill>
                <a:latin typeface="Arial" panose="020B0604020202020204" pitchFamily="34" charset="0"/>
                <a:ea typeface="+mn-ea"/>
                <a:cs typeface="Arial" panose="020B0604020202020204" pitchFamily="34" charset="0"/>
              </a:rPr>
              <a:t> וַתָּשֶׂם בַּסּוּף </a:t>
            </a:r>
            <a:r>
              <a:rPr lang="he-IL" kern="1200" dirty="0" err="1">
                <a:solidFill>
                  <a:srgbClr val="002060"/>
                </a:solidFill>
                <a:latin typeface="Arial" panose="020B0604020202020204" pitchFamily="34" charset="0"/>
                <a:ea typeface="+mn-ea"/>
                <a:cs typeface="Arial" panose="020B0604020202020204" pitchFamily="34" charset="0"/>
              </a:rPr>
              <a:t>עַל־שְׂפַת</a:t>
            </a:r>
            <a:r>
              <a:rPr lang="he-IL" kern="1200" dirty="0">
                <a:solidFill>
                  <a:srgbClr val="002060"/>
                </a:solidFill>
                <a:latin typeface="Arial" panose="020B0604020202020204" pitchFamily="34" charset="0"/>
                <a:ea typeface="+mn-ea"/>
                <a:cs typeface="Arial" panose="020B0604020202020204" pitchFamily="34" charset="0"/>
              </a:rPr>
              <a:t> </a:t>
            </a:r>
            <a:r>
              <a:rPr lang="he-IL" kern="1200" dirty="0" err="1">
                <a:solidFill>
                  <a:srgbClr val="002060"/>
                </a:solidFill>
                <a:latin typeface="Arial" panose="020B0604020202020204" pitchFamily="34" charset="0"/>
                <a:ea typeface="+mn-ea"/>
                <a:cs typeface="Arial" panose="020B0604020202020204" pitchFamily="34" charset="0"/>
              </a:rPr>
              <a:t>הַיְאֹר</a:t>
            </a:r>
            <a:r>
              <a:rPr lang="he-IL" kern="1200" dirty="0">
                <a:solidFill>
                  <a:srgbClr val="002060"/>
                </a:solidFill>
                <a:latin typeface="Arial" panose="020B0604020202020204" pitchFamily="34" charset="0"/>
                <a:ea typeface="+mn-ea"/>
                <a:cs typeface="Arial" panose="020B0604020202020204" pitchFamily="34" charset="0"/>
              </a:rPr>
              <a:t>׃</a:t>
            </a:r>
            <a:endParaRPr lang="en-IL" kern="1200" dirty="0">
              <a:solidFill>
                <a:srgbClr val="002060"/>
              </a:solidFill>
              <a:latin typeface="Arial" panose="020B0604020202020204" pitchFamily="34" charset="0"/>
              <a:ea typeface="+mn-ea"/>
              <a:cs typeface="Arial" panose="020B0604020202020204" pitchFamily="34" charset="0"/>
            </a:endParaRPr>
          </a:p>
          <a:p>
            <a:endParaRPr lang="he-IL" dirty="0">
              <a:latin typeface="Arial" panose="020B060402020202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id="{3E240A99-F630-4D0D-8D2C-FE75FA6F0416}"/>
              </a:ext>
            </a:extLst>
          </p:cNvPr>
          <p:cNvPicPr>
            <a:picLocks noChangeAspect="1"/>
          </p:cNvPicPr>
          <p:nvPr/>
        </p:nvPicPr>
        <p:blipFill>
          <a:blip r:embed="rId5"/>
          <a:stretch>
            <a:fillRect/>
          </a:stretch>
        </p:blipFill>
        <p:spPr>
          <a:xfrm>
            <a:off x="714046" y="2747767"/>
            <a:ext cx="3094160" cy="2890281"/>
          </a:xfrm>
          <a:prstGeom prst="rect">
            <a:avLst/>
          </a:prstGeom>
        </p:spPr>
      </p:pic>
      <p:sp>
        <p:nvSpPr>
          <p:cNvPr id="5" name="מלבן 4">
            <a:extLst>
              <a:ext uri="{FF2B5EF4-FFF2-40B4-BE49-F238E27FC236}">
                <a16:creationId xmlns:a16="http://schemas.microsoft.com/office/drawing/2014/main" id="{E0A1EA6C-0314-4EB1-9431-7691D1A48735}"/>
              </a:ext>
            </a:extLst>
          </p:cNvPr>
          <p:cNvSpPr/>
          <p:nvPr/>
        </p:nvSpPr>
        <p:spPr>
          <a:xfrm>
            <a:off x="391710" y="5638048"/>
            <a:ext cx="3583032" cy="307777"/>
          </a:xfrm>
          <a:prstGeom prst="rect">
            <a:avLst/>
          </a:prstGeom>
        </p:spPr>
        <p:txBody>
          <a:bodyPr wrap="none">
            <a:spAutoFit/>
          </a:bodyPr>
          <a:lstStyle/>
          <a:p>
            <a:pPr algn="r" rtl="1">
              <a:buClrTx/>
              <a:buFontTx/>
              <a:buNone/>
            </a:pPr>
            <a:r>
              <a:rPr lang="he-IL" kern="1200" dirty="0">
                <a:solidFill>
                  <a:prstClr val="black"/>
                </a:solidFill>
                <a:latin typeface="Arial" panose="020B0604020202020204" pitchFamily="34" charset="0"/>
                <a:ea typeface="+mn-ea"/>
                <a:cs typeface="Arial" panose="020B0604020202020204" pitchFamily="34" charset="0"/>
              </a:rPr>
              <a:t>"אם משה", ציור שמן מאת </a:t>
            </a:r>
            <a:r>
              <a:rPr lang="he-IL" kern="1200" dirty="0" err="1">
                <a:solidFill>
                  <a:prstClr val="black"/>
                </a:solidFill>
                <a:latin typeface="Arial" panose="020B0604020202020204" pitchFamily="34" charset="0"/>
                <a:ea typeface="+mn-ea"/>
                <a:cs typeface="Arial" panose="020B0604020202020204" pitchFamily="34" charset="0"/>
              </a:rPr>
              <a:t>אלכסיי</a:t>
            </a:r>
            <a:r>
              <a:rPr lang="he-IL" kern="1200" dirty="0">
                <a:solidFill>
                  <a:prstClr val="black"/>
                </a:solidFill>
                <a:latin typeface="Arial" panose="020B0604020202020204" pitchFamily="34" charset="0"/>
                <a:ea typeface="+mn-ea"/>
                <a:cs typeface="Arial" panose="020B0604020202020204" pitchFamily="34" charset="0"/>
              </a:rPr>
              <a:t> </a:t>
            </a:r>
            <a:r>
              <a:rPr lang="he-IL" kern="1200" dirty="0" err="1">
                <a:solidFill>
                  <a:prstClr val="black"/>
                </a:solidFill>
                <a:latin typeface="Arial" panose="020B0604020202020204" pitchFamily="34" charset="0"/>
                <a:ea typeface="+mn-ea"/>
                <a:cs typeface="Arial" panose="020B0604020202020204" pitchFamily="34" charset="0"/>
              </a:rPr>
              <a:t>טיראנוב</a:t>
            </a:r>
            <a:r>
              <a:rPr lang="he-IL" kern="1200" dirty="0">
                <a:solidFill>
                  <a:prstClr val="black"/>
                </a:solidFill>
                <a:latin typeface="Arial" panose="020B0604020202020204" pitchFamily="34" charset="0"/>
                <a:ea typeface="+mn-ea"/>
                <a:cs typeface="Arial" panose="020B0604020202020204" pitchFamily="34" charset="0"/>
              </a:rPr>
              <a:t>, 1842</a:t>
            </a:r>
          </a:p>
        </p:txBody>
      </p:sp>
      <p:pic>
        <p:nvPicPr>
          <p:cNvPr id="6"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8502" y="487883"/>
            <a:ext cx="1967501" cy="701605"/>
          </a:xfrm>
          <a:prstGeom prst="rect">
            <a:avLst/>
          </a:prstGeom>
        </p:spPr>
      </p:pic>
    </p:spTree>
    <p:extLst>
      <p:ext uri="{BB962C8B-B14F-4D97-AF65-F5344CB8AC3E}">
        <p14:creationId xmlns:p14="http://schemas.microsoft.com/office/powerpoint/2010/main" val="383123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653EE1F-EEE7-4695-B22D-B80796060729}"/>
              </a:ext>
            </a:extLst>
          </p:cNvPr>
          <p:cNvSpPr>
            <a:spLocks noGrp="1"/>
          </p:cNvSpPr>
          <p:nvPr>
            <p:ph type="title"/>
          </p:nvPr>
        </p:nvSpPr>
        <p:spPr>
          <a:xfrm>
            <a:off x="402468" y="368703"/>
            <a:ext cx="10515600" cy="1325563"/>
          </a:xfrm>
        </p:spPr>
        <p:txBody>
          <a:bodyPr/>
          <a:lstStyle/>
          <a:p>
            <a:r>
              <a:rPr lang="he-IL" dirty="0">
                <a:solidFill>
                  <a:srgbClr val="002060"/>
                </a:solidFill>
                <a:latin typeface="Arial" panose="020B0604020202020204" pitchFamily="34" charset="0"/>
                <a:cs typeface="Arial" panose="020B0604020202020204" pitchFamily="34" charset="0"/>
              </a:rPr>
              <a:t>תיבת גומא</a:t>
            </a:r>
          </a:p>
        </p:txBody>
      </p:sp>
      <p:sp>
        <p:nvSpPr>
          <p:cNvPr id="3" name="מציין מיקום טקסט 2">
            <a:extLst>
              <a:ext uri="{FF2B5EF4-FFF2-40B4-BE49-F238E27FC236}">
                <a16:creationId xmlns:a16="http://schemas.microsoft.com/office/drawing/2014/main" id="{CF4BF053-0007-4999-A3ED-4F84659473AC}"/>
              </a:ext>
            </a:extLst>
          </p:cNvPr>
          <p:cNvSpPr>
            <a:spLocks noGrp="1"/>
          </p:cNvSpPr>
          <p:nvPr>
            <p:ph type="body" idx="1"/>
          </p:nvPr>
        </p:nvSpPr>
        <p:spPr>
          <a:xfrm>
            <a:off x="5147352" y="1825625"/>
            <a:ext cx="6206447" cy="4351338"/>
          </a:xfrm>
        </p:spPr>
        <p:txBody>
          <a:bodyPr/>
          <a:lstStyle/>
          <a:p>
            <a:pPr fontAlgn="base"/>
            <a:r>
              <a:rPr lang="he-IL" dirty="0" smtClean="0">
                <a:solidFill>
                  <a:schemeClr val="tx2">
                    <a:lumMod val="50000"/>
                  </a:schemeClr>
                </a:solidFill>
                <a:latin typeface="Arial" panose="020B0604020202020204" pitchFamily="34" charset="0"/>
                <a:cs typeface="Arial" panose="020B0604020202020204" pitchFamily="34" charset="0"/>
              </a:rPr>
              <a:t>  אֵיךְ </a:t>
            </a:r>
            <a:r>
              <a:rPr lang="he-IL" dirty="0">
                <a:solidFill>
                  <a:schemeClr val="tx2">
                    <a:lumMod val="50000"/>
                  </a:schemeClr>
                </a:solidFill>
                <a:latin typeface="Arial" panose="020B0604020202020204" pitchFamily="34" charset="0"/>
                <a:cs typeface="Arial" panose="020B0604020202020204" pitchFamily="34" charset="0"/>
              </a:rPr>
              <a:t>לְהָשִׁיט עַל פְּנֵי הַיְאוֹר הָאָדִישׁ הַזֶּה</a:t>
            </a:r>
            <a:br>
              <a:rPr lang="he-IL" dirty="0">
                <a:solidFill>
                  <a:schemeClr val="tx2">
                    <a:lumMod val="50000"/>
                  </a:schemeClr>
                </a:solidFill>
                <a:latin typeface="Arial" panose="020B0604020202020204" pitchFamily="34" charset="0"/>
                <a:cs typeface="Arial" panose="020B0604020202020204" pitchFamily="34" charset="0"/>
              </a:rPr>
            </a:br>
            <a:r>
              <a:rPr lang="he-IL" dirty="0">
                <a:solidFill>
                  <a:schemeClr val="tx2">
                    <a:lumMod val="50000"/>
                  </a:schemeClr>
                </a:solidFill>
                <a:latin typeface="Arial" panose="020B0604020202020204" pitchFamily="34" charset="0"/>
                <a:cs typeface="Arial" panose="020B0604020202020204" pitchFamily="34" charset="0"/>
              </a:rPr>
              <a:t>אֶת </a:t>
            </a:r>
            <a:r>
              <a:rPr lang="he-IL" dirty="0" err="1">
                <a:solidFill>
                  <a:schemeClr val="tx2">
                    <a:lumMod val="50000"/>
                  </a:schemeClr>
                </a:solidFill>
                <a:latin typeface="Arial" panose="020B0604020202020204" pitchFamily="34" charset="0"/>
                <a:cs typeface="Arial" panose="020B0604020202020204" pitchFamily="34" charset="0"/>
              </a:rPr>
              <a:t>תֵּבַת</a:t>
            </a:r>
            <a:r>
              <a:rPr lang="he-IL" dirty="0">
                <a:solidFill>
                  <a:schemeClr val="tx2">
                    <a:lumMod val="50000"/>
                  </a:schemeClr>
                </a:solidFill>
                <a:latin typeface="Arial" panose="020B0604020202020204" pitchFamily="34" charset="0"/>
                <a:cs typeface="Arial" panose="020B0604020202020204" pitchFamily="34" charset="0"/>
              </a:rPr>
              <a:t> הַגֹּמֶא</a:t>
            </a:r>
            <a:br>
              <a:rPr lang="he-IL" dirty="0">
                <a:solidFill>
                  <a:schemeClr val="tx2">
                    <a:lumMod val="50000"/>
                  </a:schemeClr>
                </a:solidFill>
                <a:latin typeface="Arial" panose="020B0604020202020204" pitchFamily="34" charset="0"/>
                <a:cs typeface="Arial" panose="020B0604020202020204" pitchFamily="34" charset="0"/>
              </a:rPr>
            </a:br>
            <a:r>
              <a:rPr lang="he-IL" dirty="0">
                <a:solidFill>
                  <a:schemeClr val="tx2">
                    <a:lumMod val="50000"/>
                  </a:schemeClr>
                </a:solidFill>
                <a:latin typeface="Arial" panose="020B0604020202020204" pitchFamily="34" charset="0"/>
                <a:cs typeface="Arial" panose="020B0604020202020204" pitchFamily="34" charset="0"/>
              </a:rPr>
              <a:t>הַקְּטַנָּה שֶׁל הַדְּאָגָה</a:t>
            </a:r>
            <a:br>
              <a:rPr lang="he-IL" dirty="0">
                <a:solidFill>
                  <a:schemeClr val="tx2">
                    <a:lumMod val="50000"/>
                  </a:schemeClr>
                </a:solidFill>
                <a:latin typeface="Arial" panose="020B0604020202020204" pitchFamily="34" charset="0"/>
                <a:cs typeface="Arial" panose="020B0604020202020204" pitchFamily="34" charset="0"/>
              </a:rPr>
            </a:br>
            <a:r>
              <a:rPr lang="he-IL" dirty="0">
                <a:solidFill>
                  <a:schemeClr val="tx2">
                    <a:lumMod val="50000"/>
                  </a:schemeClr>
                </a:solidFill>
                <a:latin typeface="Arial" panose="020B0604020202020204" pitchFamily="34" charset="0"/>
                <a:cs typeface="Arial" panose="020B0604020202020204" pitchFamily="34" charset="0"/>
              </a:rPr>
              <a:t>שֶׁל הָאַהֲבָה</a:t>
            </a:r>
            <a:br>
              <a:rPr lang="he-IL" dirty="0">
                <a:solidFill>
                  <a:schemeClr val="tx2">
                    <a:lumMod val="50000"/>
                  </a:schemeClr>
                </a:solidFill>
                <a:latin typeface="Arial" panose="020B0604020202020204" pitchFamily="34" charset="0"/>
                <a:cs typeface="Arial" panose="020B0604020202020204" pitchFamily="34" charset="0"/>
              </a:rPr>
            </a:br>
            <a:r>
              <a:rPr lang="he-IL" dirty="0">
                <a:solidFill>
                  <a:schemeClr val="tx2">
                    <a:lumMod val="50000"/>
                  </a:schemeClr>
                </a:solidFill>
                <a:latin typeface="Arial" panose="020B0604020202020204" pitchFamily="34" charset="0"/>
                <a:cs typeface="Arial" panose="020B0604020202020204" pitchFamily="34" charset="0"/>
              </a:rPr>
              <a:t>שֶׁל הָאֵין אוֹנִים לַעֲזֹר לוֹ?</a:t>
            </a:r>
            <a:br>
              <a:rPr lang="he-IL" dirty="0">
                <a:solidFill>
                  <a:schemeClr val="tx2">
                    <a:lumMod val="50000"/>
                  </a:schemeClr>
                </a:solidFill>
                <a:latin typeface="Arial" panose="020B0604020202020204" pitchFamily="34" charset="0"/>
                <a:cs typeface="Arial" panose="020B0604020202020204" pitchFamily="34" charset="0"/>
              </a:rPr>
            </a:br>
            <a:r>
              <a:rPr lang="he-IL" dirty="0">
                <a:solidFill>
                  <a:schemeClr val="tx2">
                    <a:lumMod val="50000"/>
                  </a:schemeClr>
                </a:solidFill>
                <a:latin typeface="Arial" panose="020B0604020202020204" pitchFamily="34" charset="0"/>
                <a:cs typeface="Arial" panose="020B0604020202020204" pitchFamily="34" charset="0"/>
              </a:rPr>
              <a:t>אֵיךְ לְשַׁלֵּחַ אוֹתָהּ</a:t>
            </a:r>
            <a:br>
              <a:rPr lang="he-IL" dirty="0">
                <a:solidFill>
                  <a:schemeClr val="tx2">
                    <a:lumMod val="50000"/>
                  </a:schemeClr>
                </a:solidFill>
                <a:latin typeface="Arial" panose="020B0604020202020204" pitchFamily="34" charset="0"/>
                <a:cs typeface="Arial" panose="020B0604020202020204" pitchFamily="34" charset="0"/>
              </a:rPr>
            </a:br>
            <a:r>
              <a:rPr lang="he-IL" dirty="0">
                <a:solidFill>
                  <a:schemeClr val="tx2">
                    <a:lumMod val="50000"/>
                  </a:schemeClr>
                </a:solidFill>
                <a:latin typeface="Arial" panose="020B0604020202020204" pitchFamily="34" charset="0"/>
                <a:cs typeface="Arial" panose="020B0604020202020204" pitchFamily="34" charset="0"/>
              </a:rPr>
              <a:t>מִמֶּנִּי וָהָלְאָה</a:t>
            </a:r>
            <a:br>
              <a:rPr lang="he-IL" dirty="0">
                <a:solidFill>
                  <a:schemeClr val="tx2">
                    <a:lumMod val="50000"/>
                  </a:schemeClr>
                </a:solidFill>
                <a:latin typeface="Arial" panose="020B0604020202020204" pitchFamily="34" charset="0"/>
                <a:cs typeface="Arial" panose="020B0604020202020204" pitchFamily="34" charset="0"/>
              </a:rPr>
            </a:br>
            <a:r>
              <a:rPr lang="he-IL" dirty="0">
                <a:solidFill>
                  <a:schemeClr val="tx2">
                    <a:lumMod val="50000"/>
                  </a:schemeClr>
                </a:solidFill>
                <a:latin typeface="Arial" panose="020B0604020202020204" pitchFamily="34" charset="0"/>
                <a:cs typeface="Arial" panose="020B0604020202020204" pitchFamily="34" charset="0"/>
              </a:rPr>
              <a:t>אֶל הַגָּדָה הָאַחֶרֶת?</a:t>
            </a:r>
            <a:br>
              <a:rPr lang="he-IL" dirty="0">
                <a:solidFill>
                  <a:schemeClr val="tx2">
                    <a:lumMod val="50000"/>
                  </a:schemeClr>
                </a:solidFill>
                <a:latin typeface="Arial" panose="020B0604020202020204" pitchFamily="34" charset="0"/>
                <a:cs typeface="Arial" panose="020B0604020202020204" pitchFamily="34" charset="0"/>
              </a:rPr>
            </a:br>
            <a:r>
              <a:rPr lang="he-IL" dirty="0">
                <a:solidFill>
                  <a:schemeClr val="tx2">
                    <a:lumMod val="50000"/>
                  </a:schemeClr>
                </a:solidFill>
                <a:latin typeface="Arial" panose="020B0604020202020204" pitchFamily="34" charset="0"/>
                <a:cs typeface="Arial" panose="020B0604020202020204" pitchFamily="34" charset="0"/>
              </a:rPr>
              <a:t>אֵיךְ לְצַפּוֹת אוֹתָהּ</a:t>
            </a:r>
            <a:br>
              <a:rPr lang="he-IL" dirty="0">
                <a:solidFill>
                  <a:schemeClr val="tx2">
                    <a:lumMod val="50000"/>
                  </a:schemeClr>
                </a:solidFill>
                <a:latin typeface="Arial" panose="020B0604020202020204" pitchFamily="34" charset="0"/>
                <a:cs typeface="Arial" panose="020B0604020202020204" pitchFamily="34" charset="0"/>
              </a:rPr>
            </a:br>
            <a:r>
              <a:rPr lang="he-IL" dirty="0">
                <a:solidFill>
                  <a:schemeClr val="tx2">
                    <a:lumMod val="50000"/>
                  </a:schemeClr>
                </a:solidFill>
                <a:latin typeface="Arial" panose="020B0604020202020204" pitchFamily="34" charset="0"/>
                <a:cs typeface="Arial" panose="020B0604020202020204" pitchFamily="34" charset="0"/>
              </a:rPr>
              <a:t>בַּזֶּפֶת הַנְּכוֹנָה הַמְאַטֶּמֶת הַמְשַׁמֶּרֶת?</a:t>
            </a:r>
            <a:br>
              <a:rPr lang="he-IL" dirty="0">
                <a:solidFill>
                  <a:schemeClr val="tx2">
                    <a:lumMod val="50000"/>
                  </a:schemeClr>
                </a:solidFill>
                <a:latin typeface="Arial" panose="020B0604020202020204" pitchFamily="34" charset="0"/>
                <a:cs typeface="Arial" panose="020B0604020202020204" pitchFamily="34" charset="0"/>
              </a:rPr>
            </a:br>
            <a:r>
              <a:rPr lang="he-IL" dirty="0">
                <a:solidFill>
                  <a:schemeClr val="tx2">
                    <a:lumMod val="50000"/>
                  </a:schemeClr>
                </a:solidFill>
                <a:latin typeface="Arial" panose="020B0604020202020204" pitchFamily="34" charset="0"/>
                <a:cs typeface="Arial" panose="020B0604020202020204" pitchFamily="34" charset="0"/>
              </a:rPr>
              <a:t> </a:t>
            </a:r>
          </a:p>
          <a:p>
            <a:endParaRPr lang="he-IL" dirty="0">
              <a:solidFill>
                <a:schemeClr val="tx2">
                  <a:lumMod val="50000"/>
                </a:schemeClr>
              </a:solidFill>
              <a:latin typeface="Arial" panose="020B0604020202020204" pitchFamily="34" charset="0"/>
              <a:cs typeface="Arial" panose="020B0604020202020204" pitchFamily="34" charset="0"/>
            </a:endParaRPr>
          </a:p>
        </p:txBody>
      </p:sp>
      <p:pic>
        <p:nvPicPr>
          <p:cNvPr id="5" name="תמונה 4">
            <a:extLst>
              <a:ext uri="{FF2B5EF4-FFF2-40B4-BE49-F238E27FC236}">
                <a16:creationId xmlns:a16="http://schemas.microsoft.com/office/drawing/2014/main" id="{83DE90A7-AACD-4850-9648-73F124727760}"/>
              </a:ext>
            </a:extLst>
          </p:cNvPr>
          <p:cNvPicPr>
            <a:picLocks noChangeAspect="1"/>
          </p:cNvPicPr>
          <p:nvPr/>
        </p:nvPicPr>
        <p:blipFill>
          <a:blip r:embed="rId2"/>
          <a:stretch>
            <a:fillRect/>
          </a:stretch>
        </p:blipFill>
        <p:spPr>
          <a:xfrm>
            <a:off x="1048343" y="3687032"/>
            <a:ext cx="3733074" cy="2489931"/>
          </a:xfrm>
          <a:prstGeom prst="rect">
            <a:avLst/>
          </a:prstGeom>
        </p:spPr>
      </p:pic>
      <p:sp>
        <p:nvSpPr>
          <p:cNvPr id="6" name="מלבן 5">
            <a:extLst>
              <a:ext uri="{FF2B5EF4-FFF2-40B4-BE49-F238E27FC236}">
                <a16:creationId xmlns:a16="http://schemas.microsoft.com/office/drawing/2014/main" id="{0F49E544-2E69-49B4-9008-6A69420ED143}"/>
              </a:ext>
            </a:extLst>
          </p:cNvPr>
          <p:cNvSpPr/>
          <p:nvPr/>
        </p:nvSpPr>
        <p:spPr>
          <a:xfrm>
            <a:off x="2123638" y="6167265"/>
            <a:ext cx="1582484" cy="307777"/>
          </a:xfrm>
          <a:prstGeom prst="rect">
            <a:avLst/>
          </a:prstGeom>
        </p:spPr>
        <p:txBody>
          <a:bodyPr wrap="none">
            <a:spAutoFit/>
          </a:bodyPr>
          <a:lstStyle/>
          <a:p>
            <a:r>
              <a:rPr lang="he-IL" dirty="0">
                <a:latin typeface="Arial" panose="020B0604020202020204" pitchFamily="34" charset="0"/>
                <a:cs typeface="Arial" panose="020B0604020202020204" pitchFamily="34" charset="0"/>
              </a:rPr>
              <a:t>המשוררת רחל חלפי</a:t>
            </a:r>
          </a:p>
        </p:txBody>
      </p:sp>
      <p:sp>
        <p:nvSpPr>
          <p:cNvPr id="4" name="TextBox 3"/>
          <p:cNvSpPr txBox="1"/>
          <p:nvPr/>
        </p:nvSpPr>
        <p:spPr>
          <a:xfrm>
            <a:off x="865046" y="6439681"/>
            <a:ext cx="4931607" cy="307777"/>
          </a:xfrm>
          <a:prstGeom prst="rect">
            <a:avLst/>
          </a:prstGeom>
          <a:noFill/>
        </p:spPr>
        <p:txBody>
          <a:bodyPr wrap="square" rtlCol="1">
            <a:spAutoFit/>
          </a:bodyPr>
          <a:lstStyle/>
          <a:p>
            <a:pPr algn="r" rtl="1"/>
            <a:r>
              <a:rPr lang="he-IL" dirty="0"/>
              <a:t>מתוך: אתר 'מקור ראשון, מדור תרבות - אריאל הורוביץ 6.5.19 12:16</a:t>
            </a:r>
          </a:p>
        </p:txBody>
      </p:sp>
    </p:spTree>
    <p:extLst>
      <p:ext uri="{BB962C8B-B14F-4D97-AF65-F5344CB8AC3E}">
        <p14:creationId xmlns:p14="http://schemas.microsoft.com/office/powerpoint/2010/main" val="42207021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83DE90A7-AACD-4850-9648-73F124727760}"/>
              </a:ext>
            </a:extLst>
          </p:cNvPr>
          <p:cNvPicPr>
            <a:picLocks noChangeAspect="1"/>
          </p:cNvPicPr>
          <p:nvPr/>
        </p:nvPicPr>
        <p:blipFill>
          <a:blip r:embed="rId2"/>
          <a:stretch>
            <a:fillRect/>
          </a:stretch>
        </p:blipFill>
        <p:spPr>
          <a:xfrm>
            <a:off x="1048343" y="3687032"/>
            <a:ext cx="3733074" cy="2489931"/>
          </a:xfrm>
          <a:prstGeom prst="rect">
            <a:avLst/>
          </a:prstGeom>
        </p:spPr>
      </p:pic>
      <p:sp>
        <p:nvSpPr>
          <p:cNvPr id="7" name="מלבן 6">
            <a:extLst>
              <a:ext uri="{FF2B5EF4-FFF2-40B4-BE49-F238E27FC236}">
                <a16:creationId xmlns:a16="http://schemas.microsoft.com/office/drawing/2014/main" id="{0F49E544-2E69-49B4-9008-6A69420ED143}"/>
              </a:ext>
            </a:extLst>
          </p:cNvPr>
          <p:cNvSpPr/>
          <p:nvPr/>
        </p:nvSpPr>
        <p:spPr>
          <a:xfrm>
            <a:off x="2123638" y="6167265"/>
            <a:ext cx="1582484" cy="307777"/>
          </a:xfrm>
          <a:prstGeom prst="rect">
            <a:avLst/>
          </a:prstGeom>
        </p:spPr>
        <p:txBody>
          <a:bodyPr wrap="none">
            <a:spAutoFit/>
          </a:bodyPr>
          <a:lstStyle/>
          <a:p>
            <a:r>
              <a:rPr lang="he-IL" dirty="0">
                <a:latin typeface="Arial" panose="020B0604020202020204" pitchFamily="34" charset="0"/>
                <a:cs typeface="Arial" panose="020B0604020202020204" pitchFamily="34" charset="0"/>
              </a:rPr>
              <a:t>המשוררת רחל חלפי</a:t>
            </a:r>
          </a:p>
        </p:txBody>
      </p:sp>
      <p:sp>
        <p:nvSpPr>
          <p:cNvPr id="8" name="TextBox 7"/>
          <p:cNvSpPr txBox="1"/>
          <p:nvPr/>
        </p:nvSpPr>
        <p:spPr>
          <a:xfrm>
            <a:off x="865046" y="6439681"/>
            <a:ext cx="4931607" cy="307777"/>
          </a:xfrm>
          <a:prstGeom prst="rect">
            <a:avLst/>
          </a:prstGeom>
          <a:noFill/>
        </p:spPr>
        <p:txBody>
          <a:bodyPr wrap="square" rtlCol="1">
            <a:spAutoFit/>
          </a:bodyPr>
          <a:lstStyle/>
          <a:p>
            <a:pPr algn="r" rtl="1"/>
            <a:r>
              <a:rPr lang="he-IL" dirty="0"/>
              <a:t>מתוך: אתר 'מקור ראשון, מדור תרבות - אריאל הורוביץ 6.5.19 12:16</a:t>
            </a:r>
          </a:p>
        </p:txBody>
      </p:sp>
      <p:sp>
        <p:nvSpPr>
          <p:cNvPr id="2" name="TextBox 1"/>
          <p:cNvSpPr txBox="1"/>
          <p:nvPr/>
        </p:nvSpPr>
        <p:spPr>
          <a:xfrm>
            <a:off x="1048343" y="677488"/>
            <a:ext cx="3867902" cy="1569660"/>
          </a:xfrm>
          <a:prstGeom prst="rect">
            <a:avLst/>
          </a:prstGeom>
          <a:noFill/>
        </p:spPr>
        <p:txBody>
          <a:bodyPr wrap="square" rtlCol="1">
            <a:spAutoFit/>
          </a:bodyPr>
          <a:lstStyle/>
          <a:p>
            <a:pPr algn="r" rtl="1"/>
            <a:r>
              <a:rPr lang="he-IL" sz="3200" b="1" dirty="0" smtClean="0">
                <a:solidFill>
                  <a:srgbClr val="C00000"/>
                </a:solidFill>
              </a:rPr>
              <a:t>מי לדעתכם הדוברת בשיר ומה מסמלת התיבה?</a:t>
            </a:r>
            <a:endParaRPr lang="he-IL" sz="3200" b="1" dirty="0">
              <a:solidFill>
                <a:srgbClr val="C00000"/>
              </a:solidFill>
            </a:endParaRPr>
          </a:p>
        </p:txBody>
      </p:sp>
      <p:sp>
        <p:nvSpPr>
          <p:cNvPr id="3" name="TextBox 2"/>
          <p:cNvSpPr txBox="1"/>
          <p:nvPr/>
        </p:nvSpPr>
        <p:spPr>
          <a:xfrm>
            <a:off x="6529779" y="627287"/>
            <a:ext cx="4570904" cy="5693866"/>
          </a:xfrm>
          <a:prstGeom prst="rect">
            <a:avLst/>
          </a:prstGeom>
          <a:noFill/>
        </p:spPr>
        <p:txBody>
          <a:bodyPr wrap="square" rtlCol="1">
            <a:spAutoFit/>
          </a:bodyPr>
          <a:lstStyle/>
          <a:p>
            <a:pPr algn="r" rtl="1"/>
            <a:r>
              <a:rPr lang="he-IL" sz="2800" dirty="0">
                <a:solidFill>
                  <a:schemeClr val="tx2">
                    <a:lumMod val="50000"/>
                  </a:schemeClr>
                </a:solidFill>
              </a:rPr>
              <a:t>אֵיךְ לְהַנִּיחַ אֶת </a:t>
            </a:r>
            <a:r>
              <a:rPr lang="he-IL" sz="2800" dirty="0" smtClean="0">
                <a:solidFill>
                  <a:schemeClr val="tx2">
                    <a:lumMod val="50000"/>
                  </a:schemeClr>
                </a:solidFill>
              </a:rPr>
              <a:t>כָּל</a:t>
            </a:r>
          </a:p>
          <a:p>
            <a:pPr algn="r" rtl="1"/>
            <a:r>
              <a:rPr lang="he-IL" sz="2800" dirty="0" err="1" smtClean="0">
                <a:solidFill>
                  <a:schemeClr val="tx2">
                    <a:lumMod val="50000"/>
                  </a:schemeClr>
                </a:solidFill>
              </a:rPr>
              <a:t>הַמַּהֻיּוֹת</a:t>
            </a:r>
            <a:endParaRPr lang="he-IL" sz="2800" dirty="0" smtClean="0">
              <a:solidFill>
                <a:schemeClr val="tx2">
                  <a:lumMod val="50000"/>
                </a:schemeClr>
              </a:solidFill>
            </a:endParaRPr>
          </a:p>
          <a:p>
            <a:pPr algn="r" rtl="1"/>
            <a:r>
              <a:rPr lang="he-IL" sz="2800" dirty="0" smtClean="0">
                <a:solidFill>
                  <a:schemeClr val="tx2">
                    <a:lumMod val="50000"/>
                  </a:schemeClr>
                </a:solidFill>
              </a:rPr>
              <a:t>הַפְּלוּמָתִיּוֹת</a:t>
            </a:r>
          </a:p>
          <a:p>
            <a:pPr algn="r" rtl="1"/>
            <a:r>
              <a:rPr lang="he-IL" sz="2800" dirty="0" err="1" smtClean="0">
                <a:solidFill>
                  <a:schemeClr val="tx2">
                    <a:lumMod val="50000"/>
                  </a:schemeClr>
                </a:solidFill>
              </a:rPr>
              <a:t>נֶעֶדְרוֹת־הַכֹּבֶד</a:t>
            </a:r>
            <a:r>
              <a:rPr lang="he-IL" sz="2800" dirty="0" smtClean="0">
                <a:solidFill>
                  <a:schemeClr val="tx2">
                    <a:lumMod val="50000"/>
                  </a:schemeClr>
                </a:solidFill>
              </a:rPr>
              <a:t> הָאֵלֶּה</a:t>
            </a:r>
          </a:p>
          <a:p>
            <a:pPr algn="r" rtl="1"/>
            <a:r>
              <a:rPr lang="he-IL" sz="2800" dirty="0" smtClean="0">
                <a:solidFill>
                  <a:schemeClr val="tx2">
                    <a:lumMod val="50000"/>
                  </a:schemeClr>
                </a:solidFill>
              </a:rPr>
              <a:t>שָׁם </a:t>
            </a:r>
            <a:r>
              <a:rPr lang="he-IL" sz="2800" dirty="0" err="1">
                <a:solidFill>
                  <a:schemeClr val="tx2">
                    <a:lumMod val="50000"/>
                  </a:schemeClr>
                </a:solidFill>
              </a:rPr>
              <a:t>בַּתֵּבָה</a:t>
            </a:r>
            <a:r>
              <a:rPr lang="he-IL" sz="2800" dirty="0">
                <a:solidFill>
                  <a:schemeClr val="tx2">
                    <a:lumMod val="50000"/>
                  </a:schemeClr>
                </a:solidFill>
              </a:rPr>
              <a:t> </a:t>
            </a:r>
            <a:r>
              <a:rPr lang="he-IL" sz="2800" dirty="0" smtClean="0">
                <a:solidFill>
                  <a:schemeClr val="tx2">
                    <a:lumMod val="50000"/>
                  </a:schemeClr>
                </a:solidFill>
              </a:rPr>
              <a:t>הַזְּעִירָה </a:t>
            </a:r>
          </a:p>
          <a:p>
            <a:pPr algn="r" rtl="1"/>
            <a:r>
              <a:rPr lang="he-IL" sz="2800" dirty="0" smtClean="0">
                <a:solidFill>
                  <a:schemeClr val="tx2">
                    <a:lumMod val="50000"/>
                  </a:schemeClr>
                </a:solidFill>
              </a:rPr>
              <a:t>וּלְקַוּוֹת</a:t>
            </a:r>
          </a:p>
          <a:p>
            <a:pPr algn="r" rtl="1"/>
            <a:r>
              <a:rPr lang="he-IL" sz="2800" dirty="0" smtClean="0">
                <a:solidFill>
                  <a:schemeClr val="tx2">
                    <a:lumMod val="50000"/>
                  </a:schemeClr>
                </a:solidFill>
              </a:rPr>
              <a:t>כִּי </a:t>
            </a:r>
            <a:r>
              <a:rPr lang="he-IL" sz="2800" dirty="0">
                <a:solidFill>
                  <a:schemeClr val="tx2">
                    <a:lumMod val="50000"/>
                  </a:schemeClr>
                </a:solidFill>
              </a:rPr>
              <a:t>לֹא תִּטְבַּע</a:t>
            </a:r>
            <a:r>
              <a:rPr lang="he-IL" sz="2800" dirty="0" smtClean="0">
                <a:solidFill>
                  <a:schemeClr val="tx2">
                    <a:lumMod val="50000"/>
                  </a:schemeClr>
                </a:solidFill>
              </a:rPr>
              <a:t>? </a:t>
            </a:r>
          </a:p>
          <a:p>
            <a:pPr algn="r" rtl="1"/>
            <a:endParaRPr lang="he-IL" sz="2800" dirty="0" smtClean="0">
              <a:solidFill>
                <a:schemeClr val="tx2">
                  <a:lumMod val="50000"/>
                </a:schemeClr>
              </a:solidFill>
            </a:endParaRPr>
          </a:p>
          <a:p>
            <a:pPr algn="r" rtl="1"/>
            <a:r>
              <a:rPr lang="he-IL" sz="2800" dirty="0" smtClean="0">
                <a:solidFill>
                  <a:schemeClr val="tx2">
                    <a:lumMod val="50000"/>
                  </a:schemeClr>
                </a:solidFill>
              </a:rPr>
              <a:t>אֵיךְ לְנַסּוֹת</a:t>
            </a:r>
          </a:p>
          <a:p>
            <a:pPr algn="r" rtl="1"/>
            <a:r>
              <a:rPr lang="he-IL" sz="2800" dirty="0" smtClean="0">
                <a:solidFill>
                  <a:schemeClr val="tx2">
                    <a:lumMod val="50000"/>
                  </a:schemeClr>
                </a:solidFill>
              </a:rPr>
              <a:t>וּלְנַסּוֹת</a:t>
            </a:r>
          </a:p>
          <a:p>
            <a:pPr algn="r" rtl="1"/>
            <a:r>
              <a:rPr lang="he-IL" sz="2800" dirty="0" smtClean="0">
                <a:solidFill>
                  <a:schemeClr val="tx2">
                    <a:lumMod val="50000"/>
                  </a:schemeClr>
                </a:solidFill>
              </a:rPr>
              <a:t>וּלְנַסּוֹת </a:t>
            </a:r>
            <a:r>
              <a:rPr lang="he-IL" sz="2800" dirty="0">
                <a:solidFill>
                  <a:schemeClr val="tx2">
                    <a:lumMod val="50000"/>
                  </a:schemeClr>
                </a:solidFill>
              </a:rPr>
              <a:t>שׁוּב </a:t>
            </a:r>
            <a:r>
              <a:rPr lang="he-IL" sz="2800" dirty="0" smtClean="0">
                <a:solidFill>
                  <a:schemeClr val="tx2">
                    <a:lumMod val="50000"/>
                  </a:schemeClr>
                </a:solidFill>
              </a:rPr>
              <a:t>וָשׁוּב</a:t>
            </a:r>
          </a:p>
          <a:p>
            <a:pPr algn="r" rtl="1"/>
            <a:r>
              <a:rPr lang="he-IL" sz="2800" dirty="0" smtClean="0">
                <a:solidFill>
                  <a:schemeClr val="tx2">
                    <a:lumMod val="50000"/>
                  </a:schemeClr>
                </a:solidFill>
              </a:rPr>
              <a:t>וְלֹא</a:t>
            </a:r>
          </a:p>
          <a:p>
            <a:pPr algn="r" rtl="1"/>
            <a:r>
              <a:rPr lang="he-IL" sz="2800" dirty="0" smtClean="0">
                <a:solidFill>
                  <a:schemeClr val="tx2">
                    <a:lumMod val="50000"/>
                  </a:schemeClr>
                </a:solidFill>
              </a:rPr>
              <a:t>לְהַשְׁלִיךְ </a:t>
            </a:r>
            <a:r>
              <a:rPr lang="he-IL" sz="2800" dirty="0">
                <a:solidFill>
                  <a:schemeClr val="tx2">
                    <a:lumMod val="50000"/>
                  </a:schemeClr>
                </a:solidFill>
              </a:rPr>
              <a:t>עַצְמִי לַיְאוֹר הַגָּדוֹל הַזֶּה</a:t>
            </a:r>
          </a:p>
        </p:txBody>
      </p:sp>
    </p:spTree>
    <p:extLst>
      <p:ext uri="{BB962C8B-B14F-4D97-AF65-F5344CB8AC3E}">
        <p14:creationId xmlns:p14="http://schemas.microsoft.com/office/powerpoint/2010/main" val="3935614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720A082-7F8E-4EDA-B836-4375CE457264}"/>
              </a:ext>
            </a:extLst>
          </p:cNvPr>
          <p:cNvSpPr>
            <a:spLocks noGrp="1"/>
          </p:cNvSpPr>
          <p:nvPr>
            <p:ph type="title"/>
          </p:nvPr>
        </p:nvSpPr>
        <p:spPr>
          <a:xfrm>
            <a:off x="778985" y="548683"/>
            <a:ext cx="10515600" cy="1325563"/>
          </a:xfrm>
        </p:spPr>
        <p:txBody>
          <a:bodyPr/>
          <a:lstStyle/>
          <a:p>
            <a:r>
              <a:rPr lang="he-IL" b="1" kern="1200" dirty="0">
                <a:solidFill>
                  <a:srgbClr val="4472C4">
                    <a:lumMod val="75000"/>
                  </a:srgbClr>
                </a:solidFill>
                <a:latin typeface="Arial" panose="020B0604020202020204" pitchFamily="34" charset="0"/>
                <a:ea typeface="+mj-ea"/>
                <a:cs typeface="Arial" panose="020B0604020202020204" pitchFamily="34" charset="0"/>
              </a:rPr>
              <a:t>אחות משה – </a:t>
            </a:r>
            <a:r>
              <a:rPr lang="he-IL" b="1" kern="1200" dirty="0" smtClean="0">
                <a:solidFill>
                  <a:srgbClr val="4472C4">
                    <a:lumMod val="75000"/>
                  </a:srgbClr>
                </a:solidFill>
                <a:latin typeface="Arial" panose="020B0604020202020204" pitchFamily="34" charset="0"/>
                <a:ea typeface="+mj-ea"/>
                <a:cs typeface="Arial" panose="020B0604020202020204" pitchFamily="34" charset="0"/>
              </a:rPr>
              <a:t>חשבו וכתבו</a:t>
            </a:r>
            <a:br>
              <a:rPr lang="he-IL" b="1" kern="1200" dirty="0" smtClean="0">
                <a:solidFill>
                  <a:srgbClr val="4472C4">
                    <a:lumMod val="75000"/>
                  </a:srgbClr>
                </a:solidFill>
                <a:latin typeface="Arial" panose="020B0604020202020204" pitchFamily="34" charset="0"/>
                <a:ea typeface="+mj-ea"/>
                <a:cs typeface="Arial" panose="020B0604020202020204" pitchFamily="34" charset="0"/>
              </a:rPr>
            </a:br>
            <a:r>
              <a:rPr lang="he-IL" b="1" kern="1200" dirty="0" smtClean="0">
                <a:solidFill>
                  <a:srgbClr val="4472C4">
                    <a:lumMod val="75000"/>
                  </a:srgbClr>
                </a:solidFill>
                <a:latin typeface="Arial" panose="020B0604020202020204" pitchFamily="34" charset="0"/>
                <a:ea typeface="+mj-ea"/>
                <a:cs typeface="Arial" panose="020B0604020202020204" pitchFamily="34" charset="0"/>
              </a:rPr>
              <a:t>מהי </a:t>
            </a:r>
            <a:r>
              <a:rPr lang="he-IL" b="1" kern="1200" dirty="0">
                <a:solidFill>
                  <a:srgbClr val="4472C4">
                    <a:lumMod val="75000"/>
                  </a:srgbClr>
                </a:solidFill>
                <a:latin typeface="Arial" panose="020B0604020202020204" pitchFamily="34" charset="0"/>
                <a:ea typeface="+mj-ea"/>
                <a:cs typeface="Arial" panose="020B0604020202020204" pitchFamily="34" charset="0"/>
              </a:rPr>
              <a:t>הדילמה של מרים?</a:t>
            </a:r>
            <a:endParaRPr lang="he-IL" dirty="0">
              <a:latin typeface="Arial" panose="020B0604020202020204" pitchFamily="34" charset="0"/>
              <a:cs typeface="Arial" panose="020B0604020202020204" pitchFamily="34" charset="0"/>
            </a:endParaRPr>
          </a:p>
        </p:txBody>
      </p:sp>
      <p:sp>
        <p:nvSpPr>
          <p:cNvPr id="3" name="מציין מיקום טקסט 2">
            <a:extLst>
              <a:ext uri="{FF2B5EF4-FFF2-40B4-BE49-F238E27FC236}">
                <a16:creationId xmlns:a16="http://schemas.microsoft.com/office/drawing/2014/main" id="{89246024-E8FE-4187-9507-ED65C3AC7E34}"/>
              </a:ext>
            </a:extLst>
          </p:cNvPr>
          <p:cNvSpPr>
            <a:spLocks noGrp="1"/>
          </p:cNvSpPr>
          <p:nvPr>
            <p:ph type="body" idx="1"/>
          </p:nvPr>
        </p:nvSpPr>
        <p:spPr>
          <a:xfrm>
            <a:off x="778985" y="1871043"/>
            <a:ext cx="10515600" cy="4351338"/>
          </a:xfrm>
        </p:spPr>
        <p:txBody>
          <a:bodyPr/>
          <a:lstStyle/>
          <a:p>
            <a:pPr marL="0" lvl="0" indent="0">
              <a:lnSpc>
                <a:spcPct val="150000"/>
              </a:lnSpc>
              <a:buClrTx/>
              <a:buSzTx/>
            </a:pPr>
            <a:r>
              <a:rPr lang="he-IL" sz="2600" kern="1200" dirty="0">
                <a:solidFill>
                  <a:srgbClr val="002060"/>
                </a:solidFill>
                <a:latin typeface="Arial" panose="020B0604020202020204" pitchFamily="34" charset="0"/>
                <a:ea typeface="+mn-ea"/>
                <a:cs typeface="Arial" panose="020B0604020202020204" pitchFamily="34" charset="0"/>
              </a:rPr>
              <a:t>" </a:t>
            </a:r>
            <a:r>
              <a:rPr lang="he-IL" sz="2600" b="1" kern="1200" dirty="0">
                <a:solidFill>
                  <a:srgbClr val="002060"/>
                </a:solidFill>
                <a:latin typeface="Arial" panose="020B0604020202020204" pitchFamily="34" charset="0"/>
                <a:ea typeface="+mn-ea"/>
                <a:cs typeface="Arial" panose="020B0604020202020204" pitchFamily="34" charset="0"/>
              </a:rPr>
              <a:t>ד</a:t>
            </a:r>
            <a:r>
              <a:rPr lang="he-IL" sz="2600" kern="1200" dirty="0">
                <a:solidFill>
                  <a:srgbClr val="002060"/>
                </a:solidFill>
                <a:latin typeface="Arial" panose="020B0604020202020204" pitchFamily="34" charset="0"/>
                <a:ea typeface="+mn-ea"/>
                <a:cs typeface="Arial" panose="020B0604020202020204" pitchFamily="34" charset="0"/>
              </a:rPr>
              <a:t> </a:t>
            </a:r>
            <a:r>
              <a:rPr lang="he-IL" sz="2600" kern="1200" dirty="0" err="1">
                <a:solidFill>
                  <a:srgbClr val="002060"/>
                </a:solidFill>
                <a:latin typeface="Arial" panose="020B0604020202020204" pitchFamily="34" charset="0"/>
                <a:ea typeface="+mn-ea"/>
                <a:cs typeface="Arial" panose="020B0604020202020204" pitchFamily="34" charset="0"/>
              </a:rPr>
              <a:t>וַתֵּתַצַּב</a:t>
            </a:r>
            <a:r>
              <a:rPr lang="he-IL" sz="2600" kern="1200" dirty="0">
                <a:solidFill>
                  <a:srgbClr val="002060"/>
                </a:solidFill>
                <a:latin typeface="Arial" panose="020B0604020202020204" pitchFamily="34" charset="0"/>
                <a:ea typeface="+mn-ea"/>
                <a:cs typeface="Arial" panose="020B0604020202020204" pitchFamily="34" charset="0"/>
              </a:rPr>
              <a:t> </a:t>
            </a:r>
            <a:r>
              <a:rPr lang="he-IL" sz="2600" kern="1200" dirty="0" err="1">
                <a:solidFill>
                  <a:srgbClr val="002060"/>
                </a:solidFill>
                <a:latin typeface="Arial" panose="020B0604020202020204" pitchFamily="34" charset="0"/>
                <a:ea typeface="+mn-ea"/>
                <a:cs typeface="Arial" panose="020B0604020202020204" pitchFamily="34" charset="0"/>
              </a:rPr>
              <a:t>אֲחֹתו</a:t>
            </a:r>
            <a:r>
              <a:rPr lang="he-IL" sz="2600" kern="1200" dirty="0">
                <a:solidFill>
                  <a:srgbClr val="002060"/>
                </a:solidFill>
                <a:latin typeface="Arial" panose="020B0604020202020204" pitchFamily="34" charset="0"/>
                <a:ea typeface="+mn-ea"/>
                <a:cs typeface="Arial" panose="020B0604020202020204" pitchFamily="34" charset="0"/>
              </a:rPr>
              <a:t>ֹ, מֵרָחֹק, לְדֵעָה, מַה-יֵּעָשֶׂה לוֹ.  </a:t>
            </a:r>
            <a:r>
              <a:rPr lang="he-IL" sz="2600" b="1" kern="1200" dirty="0">
                <a:solidFill>
                  <a:srgbClr val="002060"/>
                </a:solidFill>
                <a:latin typeface="Arial" panose="020B0604020202020204" pitchFamily="34" charset="0"/>
                <a:ea typeface="+mn-ea"/>
                <a:cs typeface="Arial" panose="020B0604020202020204" pitchFamily="34" charset="0"/>
              </a:rPr>
              <a:t>ה</a:t>
            </a:r>
            <a:r>
              <a:rPr lang="he-IL" sz="2600" kern="1200" dirty="0">
                <a:solidFill>
                  <a:srgbClr val="002060"/>
                </a:solidFill>
                <a:latin typeface="Arial" panose="020B0604020202020204" pitchFamily="34" charset="0"/>
                <a:ea typeface="+mn-ea"/>
                <a:cs typeface="Arial" panose="020B0604020202020204" pitchFamily="34" charset="0"/>
              </a:rPr>
              <a:t> וַתֵּרֶד בַּת-פַּרְעֹה </a:t>
            </a:r>
            <a:r>
              <a:rPr lang="he-IL" sz="2600" kern="1200" dirty="0" err="1">
                <a:solidFill>
                  <a:srgbClr val="002060"/>
                </a:solidFill>
                <a:latin typeface="Arial" panose="020B0604020202020204" pitchFamily="34" charset="0"/>
                <a:ea typeface="+mn-ea"/>
                <a:cs typeface="Arial" panose="020B0604020202020204" pitchFamily="34" charset="0"/>
              </a:rPr>
              <a:t>לִרְחֹץ</a:t>
            </a:r>
            <a:r>
              <a:rPr lang="he-IL" sz="2600" kern="1200" dirty="0">
                <a:solidFill>
                  <a:srgbClr val="002060"/>
                </a:solidFill>
                <a:latin typeface="Arial" panose="020B0604020202020204" pitchFamily="34" charset="0"/>
                <a:ea typeface="+mn-ea"/>
                <a:cs typeface="Arial" panose="020B0604020202020204" pitchFamily="34" charset="0"/>
              </a:rPr>
              <a:t> </a:t>
            </a:r>
            <a:r>
              <a:rPr lang="he-IL" sz="2600" kern="1200" dirty="0" err="1">
                <a:solidFill>
                  <a:srgbClr val="002060"/>
                </a:solidFill>
                <a:latin typeface="Arial" panose="020B0604020202020204" pitchFamily="34" charset="0"/>
                <a:ea typeface="+mn-ea"/>
                <a:cs typeface="Arial" panose="020B0604020202020204" pitchFamily="34" charset="0"/>
              </a:rPr>
              <a:t>עַל-הַיְאֹר</a:t>
            </a:r>
            <a:r>
              <a:rPr lang="he-IL" sz="2600" kern="1200" dirty="0">
                <a:solidFill>
                  <a:srgbClr val="002060"/>
                </a:solidFill>
                <a:latin typeface="Arial" panose="020B0604020202020204" pitchFamily="34" charset="0"/>
                <a:ea typeface="+mn-ea"/>
                <a:cs typeface="Arial" panose="020B0604020202020204" pitchFamily="34" charset="0"/>
              </a:rPr>
              <a:t>, </a:t>
            </a:r>
            <a:r>
              <a:rPr lang="he-IL" sz="2600" kern="1200" dirty="0" err="1">
                <a:solidFill>
                  <a:srgbClr val="002060"/>
                </a:solidFill>
                <a:latin typeface="Arial" panose="020B0604020202020204" pitchFamily="34" charset="0"/>
                <a:ea typeface="+mn-ea"/>
                <a:cs typeface="Arial" panose="020B0604020202020204" pitchFamily="34" charset="0"/>
              </a:rPr>
              <a:t>וְנַעֲרֹתֶיה</a:t>
            </a:r>
            <a:r>
              <a:rPr lang="he-IL" sz="2600" kern="1200" dirty="0">
                <a:solidFill>
                  <a:srgbClr val="002060"/>
                </a:solidFill>
                <a:latin typeface="Arial" panose="020B0604020202020204" pitchFamily="34" charset="0"/>
                <a:ea typeface="+mn-ea"/>
                <a:cs typeface="Arial" panose="020B0604020202020204" pitchFamily="34" charset="0"/>
              </a:rPr>
              <a:t>ָ הֹלְכֹת עַל-יַד </a:t>
            </a:r>
            <a:r>
              <a:rPr lang="he-IL" sz="2600" kern="1200" dirty="0" err="1">
                <a:solidFill>
                  <a:srgbClr val="002060"/>
                </a:solidFill>
                <a:latin typeface="Arial" panose="020B0604020202020204" pitchFamily="34" charset="0"/>
                <a:ea typeface="+mn-ea"/>
                <a:cs typeface="Arial" panose="020B0604020202020204" pitchFamily="34" charset="0"/>
              </a:rPr>
              <a:t>הַיְאֹר</a:t>
            </a:r>
            <a:r>
              <a:rPr lang="he-IL" sz="2600" kern="1200" dirty="0">
                <a:solidFill>
                  <a:srgbClr val="002060"/>
                </a:solidFill>
                <a:latin typeface="Arial" panose="020B0604020202020204" pitchFamily="34" charset="0"/>
                <a:ea typeface="+mn-ea"/>
                <a:cs typeface="Arial" panose="020B0604020202020204" pitchFamily="34" charset="0"/>
              </a:rPr>
              <a:t>; </a:t>
            </a:r>
            <a:r>
              <a:rPr lang="he-IL" sz="2600" kern="1200" dirty="0" err="1">
                <a:solidFill>
                  <a:srgbClr val="002060"/>
                </a:solidFill>
                <a:latin typeface="Arial" panose="020B0604020202020204" pitchFamily="34" charset="0"/>
                <a:ea typeface="+mn-ea"/>
                <a:cs typeface="Arial" panose="020B0604020202020204" pitchFamily="34" charset="0"/>
              </a:rPr>
              <a:t>וַתֵּרֶא</a:t>
            </a:r>
            <a:r>
              <a:rPr lang="he-IL" sz="2600" kern="1200" dirty="0">
                <a:solidFill>
                  <a:srgbClr val="002060"/>
                </a:solidFill>
                <a:latin typeface="Arial" panose="020B0604020202020204" pitchFamily="34" charset="0"/>
                <a:ea typeface="+mn-ea"/>
                <a:cs typeface="Arial" panose="020B0604020202020204" pitchFamily="34" charset="0"/>
              </a:rPr>
              <a:t> </a:t>
            </a:r>
            <a:r>
              <a:rPr lang="he-IL" sz="2600" kern="1200" dirty="0" err="1">
                <a:solidFill>
                  <a:srgbClr val="002060"/>
                </a:solidFill>
                <a:latin typeface="Arial" panose="020B0604020202020204" pitchFamily="34" charset="0"/>
                <a:ea typeface="+mn-ea"/>
                <a:cs typeface="Arial" panose="020B0604020202020204" pitchFamily="34" charset="0"/>
              </a:rPr>
              <a:t>אֶת-הַתֵּבָה</a:t>
            </a:r>
            <a:r>
              <a:rPr lang="he-IL" sz="2600" kern="1200" dirty="0">
                <a:solidFill>
                  <a:srgbClr val="002060"/>
                </a:solidFill>
                <a:latin typeface="Arial" panose="020B0604020202020204" pitchFamily="34" charset="0"/>
                <a:ea typeface="+mn-ea"/>
                <a:cs typeface="Arial" panose="020B0604020202020204" pitchFamily="34" charset="0"/>
              </a:rPr>
              <a:t> בְּתוֹךְ הַסּוּף, וַתִּשְׁלַח אֶת-אֲמָתָהּ </a:t>
            </a:r>
            <a:r>
              <a:rPr lang="he-IL" sz="2600" kern="1200" dirty="0" err="1">
                <a:solidFill>
                  <a:srgbClr val="002060"/>
                </a:solidFill>
                <a:latin typeface="Arial" panose="020B0604020202020204" pitchFamily="34" charset="0"/>
                <a:ea typeface="+mn-ea"/>
                <a:cs typeface="Arial" panose="020B0604020202020204" pitchFamily="34" charset="0"/>
              </a:rPr>
              <a:t>וַתִּקָּחֶה</a:t>
            </a:r>
            <a:r>
              <a:rPr lang="he-IL" sz="2600" kern="1200" dirty="0">
                <a:solidFill>
                  <a:srgbClr val="002060"/>
                </a:solidFill>
                <a:latin typeface="Arial" panose="020B0604020202020204" pitchFamily="34" charset="0"/>
                <a:ea typeface="+mn-ea"/>
                <a:cs typeface="Arial" panose="020B0604020202020204" pitchFamily="34" charset="0"/>
              </a:rPr>
              <a:t>ָ.  </a:t>
            </a:r>
            <a:r>
              <a:rPr lang="he-IL" sz="2600" b="1" kern="1200" dirty="0">
                <a:solidFill>
                  <a:srgbClr val="002060"/>
                </a:solidFill>
                <a:latin typeface="Arial" panose="020B0604020202020204" pitchFamily="34" charset="0"/>
                <a:ea typeface="+mn-ea"/>
                <a:cs typeface="Arial" panose="020B0604020202020204" pitchFamily="34" charset="0"/>
              </a:rPr>
              <a:t>ו</a:t>
            </a:r>
            <a:r>
              <a:rPr lang="he-IL" sz="2600" kern="1200" dirty="0">
                <a:solidFill>
                  <a:srgbClr val="002060"/>
                </a:solidFill>
                <a:latin typeface="Arial" panose="020B0604020202020204" pitchFamily="34" charset="0"/>
                <a:ea typeface="+mn-ea"/>
                <a:cs typeface="Arial" panose="020B0604020202020204" pitchFamily="34" charset="0"/>
              </a:rPr>
              <a:t> וַתִּפְתַּח וַתִּרְאֵהוּ אֶת-הַיֶּלֶד, וְהִנֵּה-נַעַר בֹּכֶה; </a:t>
            </a:r>
            <a:r>
              <a:rPr lang="he-IL" sz="2600" kern="1200" dirty="0" err="1">
                <a:solidFill>
                  <a:srgbClr val="002060"/>
                </a:solidFill>
                <a:latin typeface="Arial" panose="020B0604020202020204" pitchFamily="34" charset="0"/>
                <a:ea typeface="+mn-ea"/>
                <a:cs typeface="Arial" panose="020B0604020202020204" pitchFamily="34" charset="0"/>
              </a:rPr>
              <a:t>וַתַּחְמֹל</a:t>
            </a:r>
            <a:r>
              <a:rPr lang="he-IL" sz="2600" kern="1200" dirty="0">
                <a:solidFill>
                  <a:srgbClr val="002060"/>
                </a:solidFill>
                <a:latin typeface="Arial" panose="020B0604020202020204" pitchFamily="34" charset="0"/>
                <a:ea typeface="+mn-ea"/>
                <a:cs typeface="Arial" panose="020B0604020202020204" pitchFamily="34" charset="0"/>
              </a:rPr>
              <a:t> עָלָיו--וַתֹּאמֶר, מִיַּלְדֵי הָעִבְרִים זֶה." (שמות ב, ד-ו)</a:t>
            </a:r>
          </a:p>
          <a:p>
            <a:endParaRPr lang="he-IL" sz="2600" dirty="0">
              <a:latin typeface="Arial" panose="020B0604020202020204" pitchFamily="34" charset="0"/>
              <a:cs typeface="Arial" panose="020B0604020202020204" pitchFamily="34" charset="0"/>
            </a:endParaRPr>
          </a:p>
        </p:txBody>
      </p:sp>
      <p:pic>
        <p:nvPicPr>
          <p:cNvPr id="4" name="Picture 2" descr="נחום גוטמן, מרים ומשה בתיבה, 1933">
            <a:extLst>
              <a:ext uri="{FF2B5EF4-FFF2-40B4-BE49-F238E27FC236}">
                <a16:creationId xmlns:a16="http://schemas.microsoft.com/office/drawing/2014/main" id="{C8A934F0-2A43-4EDD-8587-DBBE96D8CF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151" y="3785000"/>
            <a:ext cx="3271899" cy="2437381"/>
          </a:xfrm>
          <a:prstGeom prst="rect">
            <a:avLst/>
          </a:prstGeom>
          <a:noFill/>
          <a:extLst>
            <a:ext uri="{909E8E84-426E-40DD-AFC4-6F175D3DCCD1}">
              <a14:hiddenFill xmlns:a14="http://schemas.microsoft.com/office/drawing/2010/main">
                <a:solidFill>
                  <a:srgbClr val="FFFFFF"/>
                </a:solidFill>
              </a14:hiddenFill>
            </a:ext>
          </a:extLst>
        </p:spPr>
      </p:pic>
      <p:pic>
        <p:nvPicPr>
          <p:cNvPr id="5"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0903" y="681521"/>
            <a:ext cx="1967501" cy="701605"/>
          </a:xfrm>
          <a:prstGeom prst="rect">
            <a:avLst/>
          </a:prstGeom>
        </p:spPr>
      </p:pic>
      <p:sp>
        <p:nvSpPr>
          <p:cNvPr id="6" name="TextBox 5"/>
          <p:cNvSpPr txBox="1"/>
          <p:nvPr/>
        </p:nvSpPr>
        <p:spPr>
          <a:xfrm>
            <a:off x="1244419" y="6550223"/>
            <a:ext cx="2230301" cy="307777"/>
          </a:xfrm>
          <a:prstGeom prst="rect">
            <a:avLst/>
          </a:prstGeom>
          <a:noFill/>
        </p:spPr>
        <p:txBody>
          <a:bodyPr wrap="square" rtlCol="1">
            <a:spAutoFit/>
          </a:bodyPr>
          <a:lstStyle/>
          <a:p>
            <a:pPr algn="r" rtl="1"/>
            <a:r>
              <a:rPr lang="he-IL" dirty="0" smtClean="0"/>
              <a:t>מתוך: אתר תנ"ך ממלכתי</a:t>
            </a:r>
            <a:endParaRPr lang="he-IL" dirty="0"/>
          </a:p>
        </p:txBody>
      </p:sp>
    </p:spTree>
    <p:extLst>
      <p:ext uri="{BB962C8B-B14F-4D97-AF65-F5344CB8AC3E}">
        <p14:creationId xmlns:p14="http://schemas.microsoft.com/office/powerpoint/2010/main" val="31644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4B7FF1F-1F0C-4908-ABEF-FCD7B1D40E5A}"/>
              </a:ext>
            </a:extLst>
          </p:cNvPr>
          <p:cNvSpPr>
            <a:spLocks noGrp="1"/>
          </p:cNvSpPr>
          <p:nvPr>
            <p:ph type="title"/>
          </p:nvPr>
        </p:nvSpPr>
        <p:spPr/>
        <p:txBody>
          <a:bodyPr/>
          <a:lstStyle/>
          <a:p>
            <a:pPr algn="ctr"/>
            <a:r>
              <a:rPr lang="he-IL" dirty="0">
                <a:solidFill>
                  <a:srgbClr val="002060"/>
                </a:solidFill>
                <a:latin typeface="Arial" panose="020B0604020202020204" pitchFamily="34" charset="0"/>
                <a:cs typeface="Arial" panose="020B0604020202020204" pitchFamily="34" charset="0"/>
              </a:rPr>
              <a:t>על מה חשבה מרים?</a:t>
            </a:r>
          </a:p>
        </p:txBody>
      </p:sp>
      <p:sp>
        <p:nvSpPr>
          <p:cNvPr id="3" name="מציין מיקום טקסט 2">
            <a:extLst>
              <a:ext uri="{FF2B5EF4-FFF2-40B4-BE49-F238E27FC236}">
                <a16:creationId xmlns:a16="http://schemas.microsoft.com/office/drawing/2014/main" id="{81A1F2F5-727F-43F4-9229-225F4C95213D}"/>
              </a:ext>
            </a:extLst>
          </p:cNvPr>
          <p:cNvSpPr>
            <a:spLocks noGrp="1"/>
          </p:cNvSpPr>
          <p:nvPr>
            <p:ph type="body" idx="1"/>
          </p:nvPr>
        </p:nvSpPr>
        <p:spPr>
          <a:xfrm>
            <a:off x="4415966" y="1702124"/>
            <a:ext cx="6964680" cy="4351338"/>
          </a:xfrm>
        </p:spPr>
        <p:txBody>
          <a:bodyPr/>
          <a:lstStyle/>
          <a:p>
            <a:pPr marL="0" lvl="0" indent="0">
              <a:buClrTx/>
              <a:buSzTx/>
            </a:pPr>
            <a:r>
              <a:rPr lang="he-IL" kern="1200" dirty="0">
                <a:solidFill>
                  <a:srgbClr val="002060"/>
                </a:solidFill>
                <a:latin typeface="Arial" panose="020B0604020202020204" pitchFamily="34" charset="0"/>
                <a:ea typeface="+mn-ea"/>
                <a:cs typeface="Arial" panose="020B0604020202020204" pitchFamily="34" charset="0"/>
              </a:rPr>
              <a:t>"...אם מרים תתגלה לפני הנסיכה ותחשוף את זהותו של התינוק – חייו בסכנה, ואם היא תמשיך להתחבא – הוא עלול להילקח לארמון והיא לא תזכה לראות אותו. מה לעשות? להישאר במחבוא או לצאת החוצה? לחזור הביתה בידיים ריקות, או לנסות להביא איתה את אחיה?</a:t>
            </a:r>
          </a:p>
          <a:p>
            <a:pPr marL="0" lvl="0" indent="0">
              <a:buClrTx/>
              <a:buSzTx/>
            </a:pPr>
            <a:r>
              <a:rPr lang="he-IL" kern="1200" dirty="0">
                <a:solidFill>
                  <a:srgbClr val="002060"/>
                </a:solidFill>
                <a:latin typeface="Arial" panose="020B0604020202020204" pitchFamily="34" charset="0"/>
                <a:ea typeface="+mn-ea"/>
                <a:cs typeface="Arial" panose="020B0604020202020204" pitchFamily="34" charset="0"/>
              </a:rPr>
              <a:t>מרים צריכה להחליט מהר. להחליט נכון. אסור לה להתמהמה. אסור לה לטעות. חייו של אחיה וגורלם של בני משפחתה תלויים בה....."</a:t>
            </a:r>
          </a:p>
          <a:p>
            <a:pPr marL="0" lvl="0" indent="0">
              <a:buClrTx/>
              <a:buSzTx/>
            </a:pPr>
            <a:endParaRPr lang="he-IL" sz="2400" kern="1200" dirty="0">
              <a:solidFill>
                <a:srgbClr val="002060"/>
              </a:solidFill>
              <a:latin typeface="Arial" panose="020B0604020202020204" pitchFamily="34" charset="0"/>
              <a:ea typeface="+mn-ea"/>
              <a:cs typeface="Arial" panose="020B0604020202020204" pitchFamily="34" charset="0"/>
            </a:endParaRPr>
          </a:p>
          <a:p>
            <a:pPr marL="0" lvl="0" indent="0" algn="l">
              <a:buClrTx/>
              <a:buSzTx/>
            </a:pPr>
            <a:r>
              <a:rPr lang="he-IL" sz="1800" kern="1200" dirty="0">
                <a:solidFill>
                  <a:srgbClr val="002060"/>
                </a:solidFill>
                <a:latin typeface="Arial" panose="020B0604020202020204" pitchFamily="34" charset="0"/>
                <a:ea typeface="+mn-ea"/>
                <a:cs typeface="Arial" panose="020B0604020202020204" pitchFamily="34" charset="0"/>
              </a:rPr>
              <a:t>(</a:t>
            </a:r>
            <a:r>
              <a:rPr lang="he-IL" sz="1800" kern="1200" dirty="0" err="1">
                <a:solidFill>
                  <a:srgbClr val="002060"/>
                </a:solidFill>
                <a:latin typeface="Arial" panose="020B0604020202020204" pitchFamily="34" charset="0"/>
                <a:ea typeface="+mn-ea"/>
                <a:cs typeface="Arial" panose="020B0604020202020204" pitchFamily="34" charset="0"/>
              </a:rPr>
              <a:t>יוכי</a:t>
            </a:r>
            <a:r>
              <a:rPr lang="he-IL" sz="1800" kern="1200" dirty="0">
                <a:solidFill>
                  <a:srgbClr val="002060"/>
                </a:solidFill>
                <a:latin typeface="Arial" panose="020B0604020202020204" pitchFamily="34" charset="0"/>
                <a:ea typeface="+mn-ea"/>
                <a:cs typeface="Arial" panose="020B0604020202020204" pitchFamily="34" charset="0"/>
              </a:rPr>
              <a:t> </a:t>
            </a:r>
            <a:r>
              <a:rPr lang="he-IL" sz="1800" kern="1200" dirty="0" err="1">
                <a:solidFill>
                  <a:srgbClr val="002060"/>
                </a:solidFill>
                <a:latin typeface="Arial" panose="020B0604020202020204" pitchFamily="34" charset="0"/>
                <a:ea typeface="+mn-ea"/>
                <a:cs typeface="Arial" panose="020B0604020202020204" pitchFamily="34" charset="0"/>
              </a:rPr>
              <a:t>ברנדס</a:t>
            </a:r>
            <a:r>
              <a:rPr lang="he-IL" sz="1800" kern="1200" dirty="0">
                <a:solidFill>
                  <a:srgbClr val="002060"/>
                </a:solidFill>
                <a:latin typeface="Arial" panose="020B0604020202020204" pitchFamily="34" charset="0"/>
                <a:ea typeface="+mn-ea"/>
                <a:cs typeface="Arial" panose="020B0604020202020204" pitchFamily="34" charset="0"/>
              </a:rPr>
              <a:t>, שבע </a:t>
            </a:r>
            <a:r>
              <a:rPr lang="he-IL" sz="1800" kern="1200" dirty="0" err="1">
                <a:solidFill>
                  <a:srgbClr val="002060"/>
                </a:solidFill>
                <a:latin typeface="Arial" panose="020B0604020202020204" pitchFamily="34" charset="0"/>
                <a:ea typeface="+mn-ea"/>
                <a:cs typeface="Arial" panose="020B0604020202020204" pitchFamily="34" charset="0"/>
              </a:rPr>
              <a:t>אמהות</a:t>
            </a:r>
            <a:r>
              <a:rPr lang="he-IL" sz="1800" kern="1200" dirty="0">
                <a:solidFill>
                  <a:srgbClr val="002060"/>
                </a:solidFill>
                <a:latin typeface="Arial" panose="020B0604020202020204" pitchFamily="34" charset="0"/>
                <a:ea typeface="+mn-ea"/>
                <a:cs typeface="Arial" panose="020B0604020202020204" pitchFamily="34" charset="0"/>
              </a:rPr>
              <a:t> הנשים הגדולות של התנ"ך)</a:t>
            </a:r>
          </a:p>
          <a:p>
            <a:endParaRPr lang="he-IL" dirty="0">
              <a:latin typeface="Arial" panose="020B0604020202020204" pitchFamily="34" charset="0"/>
              <a:cs typeface="Arial" panose="020B0604020202020204" pitchFamily="34" charset="0"/>
            </a:endParaRPr>
          </a:p>
        </p:txBody>
      </p:sp>
      <p:pic>
        <p:nvPicPr>
          <p:cNvPr id="6" name="Picture 2" descr="https://edu.929.org.il/wp-content/uploads/2018/01/Tissot_Moses_Laid_Amid_the_Flag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42" y="1829431"/>
            <a:ext cx="3305317" cy="30028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12146" y="6442647"/>
            <a:ext cx="2230301" cy="307777"/>
          </a:xfrm>
          <a:prstGeom prst="rect">
            <a:avLst/>
          </a:prstGeom>
          <a:noFill/>
        </p:spPr>
        <p:txBody>
          <a:bodyPr wrap="square" rtlCol="1">
            <a:spAutoFit/>
          </a:bodyPr>
          <a:lstStyle/>
          <a:p>
            <a:pPr algn="r" rtl="1"/>
            <a:r>
              <a:rPr lang="he-IL" dirty="0" smtClean="0"/>
              <a:t>מתוך: אתר תנ"ך ממלכתי</a:t>
            </a:r>
            <a:endParaRPr lang="he-IL" dirty="0"/>
          </a:p>
        </p:txBody>
      </p:sp>
    </p:spTree>
    <p:extLst>
      <p:ext uri="{BB962C8B-B14F-4D97-AF65-F5344CB8AC3E}">
        <p14:creationId xmlns:p14="http://schemas.microsoft.com/office/powerpoint/2010/main" val="2541824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b="1" dirty="0"/>
              <a:t>מה להביא לשיעור?</a:t>
            </a:r>
            <a:endParaRPr b="1" dirty="0"/>
          </a:p>
        </p:txBody>
      </p:sp>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3">
            <a:alphaModFix/>
          </a:blip>
          <a:srcRect/>
          <a:stretch/>
        </p:blipFill>
        <p:spPr>
          <a:xfrm rot="5400000">
            <a:off x="6761675" y="3100502"/>
            <a:ext cx="1927312" cy="807436"/>
          </a:xfrm>
          <a:prstGeom prst="rect">
            <a:avLst/>
          </a:prstGeom>
          <a:noFill/>
          <a:ln>
            <a:noFill/>
          </a:ln>
        </p:spPr>
      </p:pic>
      <p:pic>
        <p:nvPicPr>
          <p:cNvPr id="1026" name="Picture 2" descr="תוצאת תמונה עבור SMILEY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0132" y="2462620"/>
            <a:ext cx="1927312" cy="1927312"/>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a:extLst>
              <a:ext uri="{FF2B5EF4-FFF2-40B4-BE49-F238E27FC236}">
                <a16:creationId xmlns:a16="http://schemas.microsoft.com/office/drawing/2014/main" id="{6163645F-70CF-400D-84F5-814E9E4772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5250" y1="15750" x2="55250" y2="15750"/>
                        <a14:foregroundMark x1="48750" y1="14750" x2="48750" y2="14750"/>
                        <a14:foregroundMark x1="44500" y1="14750" x2="44500" y2="14750"/>
                        <a14:foregroundMark x1="41250" y1="14000" x2="41250" y2="14000"/>
                        <a14:foregroundMark x1="37500" y1="14000" x2="37500" y2="14000"/>
                      </a14:backgroundRemoval>
                    </a14:imgEffect>
                  </a14:imgLayer>
                </a14:imgProps>
              </a:ext>
            </a:extLst>
          </a:blip>
          <a:stretch>
            <a:fillRect/>
          </a:stretch>
        </p:blipFill>
        <p:spPr>
          <a:xfrm>
            <a:off x="4428996" y="2395852"/>
            <a:ext cx="1996803" cy="1996803"/>
          </a:xfrm>
          <a:prstGeom prst="rect">
            <a:avLst/>
          </a:prstGeom>
        </p:spPr>
      </p:pic>
      <p:pic>
        <p:nvPicPr>
          <p:cNvPr id="9" name="Google Shape;259;p7" descr="https://lh5.googleusercontent.com/7xQchnRuOUJbyFAyyHdllavqvQUFOSCV7l5Kzy1Rmeboi9xefgg8yDF0ng5ESkxi3tC9_i9ER1BmBYOOTMhmhaxTzBz8ILJQxn_c__0Qg9cKcVB64VGmWAAtIhTRT7NF"/>
          <p:cNvPicPr preferRelativeResize="0"/>
          <p:nvPr/>
        </p:nvPicPr>
        <p:blipFill rotWithShape="1">
          <a:blip r:embed="rId7">
            <a:alphaModFix/>
          </a:blip>
          <a:srcRect/>
          <a:stretch/>
        </p:blipFill>
        <p:spPr>
          <a:xfrm>
            <a:off x="9024863" y="2591912"/>
            <a:ext cx="1161305" cy="18007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0F14BC-BAD4-419F-889F-7233ACF3D06F}"/>
              </a:ext>
            </a:extLst>
          </p:cNvPr>
          <p:cNvSpPr>
            <a:spLocks noGrp="1"/>
          </p:cNvSpPr>
          <p:nvPr>
            <p:ph type="title"/>
          </p:nvPr>
        </p:nvSpPr>
        <p:spPr/>
        <p:txBody>
          <a:bodyPr/>
          <a:lstStyle/>
          <a:p>
            <a:r>
              <a:rPr lang="he-IL" dirty="0">
                <a:solidFill>
                  <a:srgbClr val="002060"/>
                </a:solidFill>
                <a:latin typeface="Arial" panose="020B0604020202020204" pitchFamily="34" charset="0"/>
                <a:cs typeface="Arial" panose="020B0604020202020204" pitchFamily="34" charset="0"/>
              </a:rPr>
              <a:t>מרים מחליטה לפנות אל בת פרעה</a:t>
            </a:r>
          </a:p>
        </p:txBody>
      </p:sp>
      <p:sp>
        <p:nvSpPr>
          <p:cNvPr id="3" name="מציין מיקום טקסט 2">
            <a:extLst>
              <a:ext uri="{FF2B5EF4-FFF2-40B4-BE49-F238E27FC236}">
                <a16:creationId xmlns:a16="http://schemas.microsoft.com/office/drawing/2014/main" id="{FA2B518D-189A-4BFB-8AE0-BDEA0E781EB9}"/>
              </a:ext>
            </a:extLst>
          </p:cNvPr>
          <p:cNvSpPr>
            <a:spLocks noGrp="1"/>
          </p:cNvSpPr>
          <p:nvPr>
            <p:ph type="body" idx="1"/>
          </p:nvPr>
        </p:nvSpPr>
        <p:spPr>
          <a:xfrm>
            <a:off x="838200" y="1908752"/>
            <a:ext cx="10515600" cy="4351338"/>
          </a:xfrm>
        </p:spPr>
        <p:txBody>
          <a:bodyPr/>
          <a:lstStyle/>
          <a:p>
            <a:pPr>
              <a:lnSpc>
                <a:spcPct val="150000"/>
              </a:lnSpc>
            </a:pPr>
            <a:r>
              <a:rPr lang="he-IL" b="1" kern="1200" dirty="0">
                <a:solidFill>
                  <a:srgbClr val="002060"/>
                </a:solidFill>
                <a:latin typeface="Arial" panose="020B0604020202020204" pitchFamily="34" charset="0"/>
                <a:ea typeface="+mn-ea"/>
                <a:cs typeface="Arial" panose="020B0604020202020204" pitchFamily="34" charset="0"/>
              </a:rPr>
              <a:t>ז</a:t>
            </a:r>
            <a:r>
              <a:rPr lang="he-IL" kern="1200" dirty="0">
                <a:solidFill>
                  <a:srgbClr val="002060"/>
                </a:solidFill>
                <a:latin typeface="Arial" panose="020B0604020202020204" pitchFamily="34" charset="0"/>
                <a:ea typeface="+mn-ea"/>
                <a:cs typeface="Arial" panose="020B0604020202020204" pitchFamily="34" charset="0"/>
              </a:rPr>
              <a:t> וַתֹּאמֶר </a:t>
            </a:r>
            <a:r>
              <a:rPr lang="he-IL" kern="1200" dirty="0" err="1">
                <a:solidFill>
                  <a:srgbClr val="002060"/>
                </a:solidFill>
                <a:latin typeface="Arial" panose="020B0604020202020204" pitchFamily="34" charset="0"/>
                <a:ea typeface="+mn-ea"/>
                <a:cs typeface="Arial" panose="020B0604020202020204" pitchFamily="34" charset="0"/>
              </a:rPr>
              <a:t>אֲחֹתו</a:t>
            </a:r>
            <a:r>
              <a:rPr lang="he-IL" kern="1200" dirty="0">
                <a:solidFill>
                  <a:srgbClr val="002060"/>
                </a:solidFill>
                <a:latin typeface="Arial" panose="020B0604020202020204" pitchFamily="34" charset="0"/>
                <a:ea typeface="+mn-ea"/>
                <a:cs typeface="Arial" panose="020B0604020202020204" pitchFamily="34" charset="0"/>
              </a:rPr>
              <a:t>ֹ, אֶל-בַּת-פַּרְעֹה,</a:t>
            </a:r>
          </a:p>
          <a:p>
            <a:pPr>
              <a:lnSpc>
                <a:spcPct val="150000"/>
              </a:lnSpc>
            </a:pPr>
            <a:r>
              <a:rPr lang="he-IL" kern="1200" dirty="0">
                <a:solidFill>
                  <a:srgbClr val="002060"/>
                </a:solidFill>
                <a:latin typeface="Arial" panose="020B0604020202020204" pitchFamily="34" charset="0"/>
                <a:ea typeface="+mn-ea"/>
                <a:cs typeface="Arial" panose="020B0604020202020204" pitchFamily="34" charset="0"/>
              </a:rPr>
              <a:t> הַאֵלֵךְ וְקָרָאתִי לָךְ </a:t>
            </a:r>
            <a:r>
              <a:rPr lang="he-IL" kern="1200" dirty="0" err="1">
                <a:solidFill>
                  <a:srgbClr val="002060"/>
                </a:solidFill>
                <a:latin typeface="Arial" panose="020B0604020202020204" pitchFamily="34" charset="0"/>
                <a:ea typeface="+mn-ea"/>
                <a:cs typeface="Arial" panose="020B0604020202020204" pitchFamily="34" charset="0"/>
              </a:rPr>
              <a:t>אִשָּׁה</a:t>
            </a:r>
            <a:r>
              <a:rPr lang="he-IL" kern="1200" dirty="0">
                <a:solidFill>
                  <a:srgbClr val="002060"/>
                </a:solidFill>
                <a:latin typeface="Arial" panose="020B0604020202020204" pitchFamily="34" charset="0"/>
                <a:ea typeface="+mn-ea"/>
                <a:cs typeface="Arial" panose="020B0604020202020204" pitchFamily="34" charset="0"/>
              </a:rPr>
              <a:t> מֵינֶקֶת, מִן הָעִבְרִיֹּת;</a:t>
            </a:r>
          </a:p>
          <a:p>
            <a:pPr>
              <a:lnSpc>
                <a:spcPct val="150000"/>
              </a:lnSpc>
            </a:pPr>
            <a:r>
              <a:rPr lang="he-IL" kern="1200" dirty="0">
                <a:solidFill>
                  <a:srgbClr val="002060"/>
                </a:solidFill>
                <a:latin typeface="Arial" panose="020B0604020202020204" pitchFamily="34" charset="0"/>
                <a:ea typeface="+mn-ea"/>
                <a:cs typeface="Arial" panose="020B0604020202020204" pitchFamily="34" charset="0"/>
              </a:rPr>
              <a:t> </a:t>
            </a:r>
            <a:r>
              <a:rPr lang="he-IL" kern="1200" dirty="0" err="1">
                <a:solidFill>
                  <a:srgbClr val="002060"/>
                </a:solidFill>
                <a:latin typeface="Arial" panose="020B0604020202020204" pitchFamily="34" charset="0"/>
                <a:ea typeface="+mn-ea"/>
                <a:cs typeface="Arial" panose="020B0604020202020204" pitchFamily="34" charset="0"/>
              </a:rPr>
              <a:t>וְתֵינִק</a:t>
            </a:r>
            <a:r>
              <a:rPr lang="he-IL" kern="1200" dirty="0">
                <a:solidFill>
                  <a:srgbClr val="002060"/>
                </a:solidFill>
                <a:latin typeface="Arial" panose="020B0604020202020204" pitchFamily="34" charset="0"/>
                <a:ea typeface="+mn-ea"/>
                <a:cs typeface="Arial" panose="020B0604020202020204" pitchFamily="34" charset="0"/>
              </a:rPr>
              <a:t> לָךְ, אֶת-הַיָּלֶד.  </a:t>
            </a:r>
          </a:p>
          <a:p>
            <a:pPr>
              <a:lnSpc>
                <a:spcPct val="150000"/>
              </a:lnSpc>
            </a:pPr>
            <a:r>
              <a:rPr lang="he-IL" sz="2000" kern="1200" dirty="0">
                <a:solidFill>
                  <a:srgbClr val="002060"/>
                </a:solidFill>
                <a:latin typeface="Arial" panose="020B0604020202020204" pitchFamily="34" charset="0"/>
                <a:ea typeface="+mn-ea"/>
                <a:cs typeface="Arial" panose="020B0604020202020204" pitchFamily="34" charset="0"/>
              </a:rPr>
              <a:t>                                                    (שמות, פרק ב')</a:t>
            </a:r>
            <a:endParaRPr lang="he-IL" sz="2000" dirty="0">
              <a:solidFill>
                <a:srgbClr val="002060"/>
              </a:solidFill>
              <a:latin typeface="Arial" panose="020B0604020202020204" pitchFamily="34" charset="0"/>
              <a:cs typeface="Arial" panose="020B0604020202020204" pitchFamily="34" charset="0"/>
            </a:endParaRPr>
          </a:p>
        </p:txBody>
      </p:sp>
      <p:pic>
        <p:nvPicPr>
          <p:cNvPr id="7" name="תמונה 6">
            <a:extLst>
              <a:ext uri="{FF2B5EF4-FFF2-40B4-BE49-F238E27FC236}">
                <a16:creationId xmlns:a16="http://schemas.microsoft.com/office/drawing/2014/main" id="{5001CEE0-E44D-4AA6-B8EC-829D221CE77A}"/>
              </a:ext>
            </a:extLst>
          </p:cNvPr>
          <p:cNvPicPr>
            <a:picLocks noChangeAspect="1"/>
          </p:cNvPicPr>
          <p:nvPr/>
        </p:nvPicPr>
        <p:blipFill>
          <a:blip r:embed="rId3"/>
          <a:stretch>
            <a:fillRect/>
          </a:stretch>
        </p:blipFill>
        <p:spPr>
          <a:xfrm>
            <a:off x="278198" y="1908752"/>
            <a:ext cx="4777896" cy="2972714"/>
          </a:xfrm>
          <a:prstGeom prst="rect">
            <a:avLst/>
          </a:prstGeom>
        </p:spPr>
      </p:pic>
      <p:sp>
        <p:nvSpPr>
          <p:cNvPr id="8" name="מלבן 7">
            <a:extLst>
              <a:ext uri="{FF2B5EF4-FFF2-40B4-BE49-F238E27FC236}">
                <a16:creationId xmlns:a16="http://schemas.microsoft.com/office/drawing/2014/main" id="{8A968C1C-D9F8-47B1-B4DF-E98D5246E475}"/>
              </a:ext>
            </a:extLst>
          </p:cNvPr>
          <p:cNvSpPr/>
          <p:nvPr/>
        </p:nvSpPr>
        <p:spPr>
          <a:xfrm>
            <a:off x="462579" y="4962292"/>
            <a:ext cx="4512839" cy="523220"/>
          </a:xfrm>
          <a:prstGeom prst="rect">
            <a:avLst/>
          </a:prstGeom>
        </p:spPr>
        <p:txBody>
          <a:bodyPr wrap="square">
            <a:spAutoFit/>
          </a:bodyPr>
          <a:lstStyle/>
          <a:p>
            <a:pPr algn="ctr"/>
            <a:r>
              <a:rPr lang="he-IL" dirty="0">
                <a:latin typeface="Arial" panose="020B0604020202020204" pitchFamily="34" charset="0"/>
                <a:cs typeface="Arial" panose="020B0604020202020204" pitchFamily="34" charset="0"/>
              </a:rPr>
              <a:t>הצלת משה, מתוך ציורי הקיר שנמצאו בבית הכנסת בדורה </a:t>
            </a:r>
            <a:r>
              <a:rPr lang="he-IL" dirty="0" err="1">
                <a:latin typeface="Arial" panose="020B0604020202020204" pitchFamily="34" charset="0"/>
                <a:cs typeface="Arial" panose="020B0604020202020204" pitchFamily="34" charset="0"/>
              </a:rPr>
              <a:t>אירופוס</a:t>
            </a:r>
            <a:r>
              <a:rPr lang="he-IL" dirty="0">
                <a:latin typeface="Arial" panose="020B0604020202020204" pitchFamily="34" charset="0"/>
                <a:cs typeface="Arial" panose="020B0604020202020204" pitchFamily="34" charset="0"/>
              </a:rPr>
              <a:t> בסוריה. המאה ה-3 לספירה לערך. מתוך </a:t>
            </a:r>
            <a:r>
              <a:rPr lang="he-IL" dirty="0" err="1">
                <a:latin typeface="Arial" panose="020B0604020202020204" pitchFamily="34" charset="0"/>
                <a:cs typeface="Arial" panose="020B0604020202020204" pitchFamily="34" charset="0"/>
              </a:rPr>
              <a:t>ויקישיתוף</a:t>
            </a:r>
            <a:r>
              <a:rPr lang="he-IL"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95515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0F14BC-BAD4-419F-889F-7233ACF3D06F}"/>
              </a:ext>
            </a:extLst>
          </p:cNvPr>
          <p:cNvSpPr>
            <a:spLocks noGrp="1"/>
          </p:cNvSpPr>
          <p:nvPr>
            <p:ph type="title"/>
          </p:nvPr>
        </p:nvSpPr>
        <p:spPr/>
        <p:txBody>
          <a:bodyPr/>
          <a:lstStyle/>
          <a:p>
            <a:r>
              <a:rPr lang="he-IL" dirty="0">
                <a:solidFill>
                  <a:srgbClr val="002060"/>
                </a:solidFill>
                <a:latin typeface="Arial" panose="020B0604020202020204" pitchFamily="34" charset="0"/>
                <a:cs typeface="Arial" panose="020B0604020202020204" pitchFamily="34" charset="0"/>
              </a:rPr>
              <a:t>תחליף חלב אם בעולם העתיק</a:t>
            </a:r>
          </a:p>
        </p:txBody>
      </p:sp>
      <p:sp>
        <p:nvSpPr>
          <p:cNvPr id="3" name="מציין מיקום טקסט 2">
            <a:extLst>
              <a:ext uri="{FF2B5EF4-FFF2-40B4-BE49-F238E27FC236}">
                <a16:creationId xmlns:a16="http://schemas.microsoft.com/office/drawing/2014/main" id="{FA2B518D-189A-4BFB-8AE0-BDEA0E781EB9}"/>
              </a:ext>
            </a:extLst>
          </p:cNvPr>
          <p:cNvSpPr>
            <a:spLocks noGrp="1"/>
          </p:cNvSpPr>
          <p:nvPr>
            <p:ph type="body" idx="1"/>
          </p:nvPr>
        </p:nvSpPr>
        <p:spPr>
          <a:xfrm>
            <a:off x="1221929" y="1702124"/>
            <a:ext cx="10515600" cy="4351338"/>
          </a:xfrm>
        </p:spPr>
        <p:txBody>
          <a:bodyPr/>
          <a:lstStyle/>
          <a:p>
            <a:pPr>
              <a:lnSpc>
                <a:spcPct val="150000"/>
              </a:lnSpc>
            </a:pPr>
            <a:r>
              <a:rPr lang="he-IL" dirty="0">
                <a:solidFill>
                  <a:srgbClr val="002060"/>
                </a:solidFill>
                <a:latin typeface="Arial" panose="020B0604020202020204" pitchFamily="34" charset="0"/>
                <a:cs typeface="Arial" panose="020B0604020202020204" pitchFamily="34" charset="0"/>
              </a:rPr>
              <a:t>  בעולם העתיק נהגו לקחת מֵינֶקֶת לתינוק שאימו לא הייתה יכולה להניק אותו (השימוש בבקבוק להזנה כתחליף, ראשיתו בתקופה הרומית). על פי מקורות מסוימים, נזקקו תינוקות למינקת בשלושת השבועות הראשונים לחייהם, כיוון שבתקופה זו נחשב חלב האם לפסול.</a:t>
            </a:r>
          </a:p>
        </p:txBody>
      </p:sp>
      <p:pic>
        <p:nvPicPr>
          <p:cNvPr id="4" name="תמונה 3">
            <a:extLst>
              <a:ext uri="{FF2B5EF4-FFF2-40B4-BE49-F238E27FC236}">
                <a16:creationId xmlns:a16="http://schemas.microsoft.com/office/drawing/2014/main" id="{DE51F5DD-5F78-4995-BCF7-44A7E3BBB17E}"/>
              </a:ext>
            </a:extLst>
          </p:cNvPr>
          <p:cNvPicPr>
            <a:picLocks noChangeAspect="1"/>
          </p:cNvPicPr>
          <p:nvPr/>
        </p:nvPicPr>
        <p:blipFill>
          <a:blip r:embed="rId2"/>
          <a:stretch>
            <a:fillRect/>
          </a:stretch>
        </p:blipFill>
        <p:spPr>
          <a:xfrm>
            <a:off x="1221929" y="4443413"/>
            <a:ext cx="2638425" cy="1733550"/>
          </a:xfrm>
          <a:prstGeom prst="rect">
            <a:avLst/>
          </a:prstGeom>
        </p:spPr>
      </p:pic>
    </p:spTree>
    <p:extLst>
      <p:ext uri="{BB962C8B-B14F-4D97-AF65-F5344CB8AC3E}">
        <p14:creationId xmlns:p14="http://schemas.microsoft.com/office/powerpoint/2010/main" val="2688960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89797FD-1A0E-47F3-9760-4898EAE5F984}"/>
              </a:ext>
            </a:extLst>
          </p:cNvPr>
          <p:cNvSpPr>
            <a:spLocks noGrp="1"/>
          </p:cNvSpPr>
          <p:nvPr>
            <p:ph type="title"/>
          </p:nvPr>
        </p:nvSpPr>
        <p:spPr/>
        <p:txBody>
          <a:bodyPr/>
          <a:lstStyle/>
          <a:p>
            <a:r>
              <a:rPr lang="he-IL" dirty="0">
                <a:solidFill>
                  <a:srgbClr val="002060"/>
                </a:solidFill>
                <a:latin typeface="Arial" panose="020B0604020202020204" pitchFamily="34" charset="0"/>
                <a:cs typeface="Arial" panose="020B0604020202020204" pitchFamily="34" charset="0"/>
              </a:rPr>
              <a:t>בת פרעה – האם את ראויה לתואר חסידת אומות העולם?</a:t>
            </a:r>
          </a:p>
        </p:txBody>
      </p:sp>
      <p:sp>
        <p:nvSpPr>
          <p:cNvPr id="3" name="מציין מיקום טקסט 2">
            <a:extLst>
              <a:ext uri="{FF2B5EF4-FFF2-40B4-BE49-F238E27FC236}">
                <a16:creationId xmlns:a16="http://schemas.microsoft.com/office/drawing/2014/main" id="{5049590B-E5AD-403A-B81C-291BCCCFB449}"/>
              </a:ext>
            </a:extLst>
          </p:cNvPr>
          <p:cNvSpPr>
            <a:spLocks noGrp="1"/>
          </p:cNvSpPr>
          <p:nvPr>
            <p:ph type="body" idx="1"/>
          </p:nvPr>
        </p:nvSpPr>
        <p:spPr/>
        <p:txBody>
          <a:bodyPr/>
          <a:lstStyle/>
          <a:p>
            <a:pPr marL="0" lvl="0" indent="0">
              <a:lnSpc>
                <a:spcPct val="160000"/>
              </a:lnSpc>
              <a:spcBef>
                <a:spcPts val="1000"/>
              </a:spcBef>
              <a:buClrTx/>
              <a:buSzTx/>
            </a:pPr>
            <a:r>
              <a:rPr lang="he-IL" sz="2400" b="1" kern="1200" dirty="0">
                <a:solidFill>
                  <a:srgbClr val="002060"/>
                </a:solidFill>
                <a:latin typeface="Arial" panose="020B0604020202020204" pitchFamily="34" charset="0"/>
                <a:ea typeface="+mn-ea"/>
                <a:cs typeface="Arial" panose="020B0604020202020204" pitchFamily="34" charset="0"/>
              </a:rPr>
              <a:t>ה וַתֵּרֶד בַּת-פַּרְעֹה </a:t>
            </a:r>
            <a:r>
              <a:rPr lang="he-IL" sz="2400" b="1" kern="1200" dirty="0" err="1">
                <a:solidFill>
                  <a:srgbClr val="002060"/>
                </a:solidFill>
                <a:latin typeface="Arial" panose="020B0604020202020204" pitchFamily="34" charset="0"/>
                <a:ea typeface="+mn-ea"/>
                <a:cs typeface="Arial" panose="020B0604020202020204" pitchFamily="34" charset="0"/>
              </a:rPr>
              <a:t>לִרְחֹץ</a:t>
            </a:r>
            <a:r>
              <a:rPr lang="he-IL" sz="2400" b="1" kern="1200" dirty="0">
                <a:solidFill>
                  <a:srgbClr val="002060"/>
                </a:solidFill>
                <a:latin typeface="Arial" panose="020B0604020202020204" pitchFamily="34" charset="0"/>
                <a:ea typeface="+mn-ea"/>
                <a:cs typeface="Arial" panose="020B0604020202020204" pitchFamily="34" charset="0"/>
              </a:rPr>
              <a:t> </a:t>
            </a:r>
            <a:r>
              <a:rPr lang="he-IL" sz="2400" b="1" kern="1200" dirty="0" err="1">
                <a:solidFill>
                  <a:srgbClr val="002060"/>
                </a:solidFill>
                <a:latin typeface="Arial" panose="020B0604020202020204" pitchFamily="34" charset="0"/>
                <a:ea typeface="+mn-ea"/>
                <a:cs typeface="Arial" panose="020B0604020202020204" pitchFamily="34" charset="0"/>
              </a:rPr>
              <a:t>עַל-הַיְאֹר</a:t>
            </a:r>
            <a:r>
              <a:rPr lang="he-IL" sz="2400" b="1" kern="1200" dirty="0">
                <a:solidFill>
                  <a:srgbClr val="002060"/>
                </a:solidFill>
                <a:latin typeface="Arial" panose="020B0604020202020204" pitchFamily="34" charset="0"/>
                <a:ea typeface="+mn-ea"/>
                <a:cs typeface="Arial" panose="020B0604020202020204" pitchFamily="34" charset="0"/>
              </a:rPr>
              <a:t>, </a:t>
            </a:r>
            <a:r>
              <a:rPr lang="he-IL" sz="2400" b="1" kern="1200" dirty="0" err="1">
                <a:solidFill>
                  <a:srgbClr val="002060"/>
                </a:solidFill>
                <a:latin typeface="Arial" panose="020B0604020202020204" pitchFamily="34" charset="0"/>
                <a:ea typeface="+mn-ea"/>
                <a:cs typeface="Arial" panose="020B0604020202020204" pitchFamily="34" charset="0"/>
              </a:rPr>
              <a:t>וְנַעֲרֹתֶיה</a:t>
            </a:r>
            <a:r>
              <a:rPr lang="he-IL" sz="2400" b="1" kern="1200" dirty="0">
                <a:solidFill>
                  <a:srgbClr val="002060"/>
                </a:solidFill>
                <a:latin typeface="Arial" panose="020B0604020202020204" pitchFamily="34" charset="0"/>
                <a:ea typeface="+mn-ea"/>
                <a:cs typeface="Arial" panose="020B0604020202020204" pitchFamily="34" charset="0"/>
              </a:rPr>
              <a:t>ָ הֹלְכֹת עַל-יַד </a:t>
            </a:r>
            <a:r>
              <a:rPr lang="he-IL" sz="2400" b="1" kern="1200" dirty="0" err="1">
                <a:solidFill>
                  <a:srgbClr val="002060"/>
                </a:solidFill>
                <a:latin typeface="Arial" panose="020B0604020202020204" pitchFamily="34" charset="0"/>
                <a:ea typeface="+mn-ea"/>
                <a:cs typeface="Arial" panose="020B0604020202020204" pitchFamily="34" charset="0"/>
              </a:rPr>
              <a:t>הַיְאֹר</a:t>
            </a:r>
            <a:r>
              <a:rPr lang="he-IL" sz="2400" b="1" kern="1200" dirty="0">
                <a:solidFill>
                  <a:srgbClr val="002060"/>
                </a:solidFill>
                <a:latin typeface="Arial" panose="020B0604020202020204" pitchFamily="34" charset="0"/>
                <a:ea typeface="+mn-ea"/>
                <a:cs typeface="Arial" panose="020B0604020202020204" pitchFamily="34" charset="0"/>
              </a:rPr>
              <a:t>; </a:t>
            </a:r>
            <a:r>
              <a:rPr lang="he-IL" sz="2400" b="1" kern="1200" dirty="0" err="1">
                <a:solidFill>
                  <a:srgbClr val="002060"/>
                </a:solidFill>
                <a:latin typeface="Arial" panose="020B0604020202020204" pitchFamily="34" charset="0"/>
                <a:ea typeface="+mn-ea"/>
                <a:cs typeface="Arial" panose="020B0604020202020204" pitchFamily="34" charset="0"/>
              </a:rPr>
              <a:t>וַתֵּרֶא</a:t>
            </a:r>
            <a:r>
              <a:rPr lang="he-IL" sz="2400" b="1" kern="1200" dirty="0">
                <a:solidFill>
                  <a:srgbClr val="002060"/>
                </a:solidFill>
                <a:latin typeface="Arial" panose="020B0604020202020204" pitchFamily="34" charset="0"/>
                <a:ea typeface="+mn-ea"/>
                <a:cs typeface="Arial" panose="020B0604020202020204" pitchFamily="34" charset="0"/>
              </a:rPr>
              <a:t> </a:t>
            </a:r>
            <a:r>
              <a:rPr lang="he-IL" sz="2400" b="1" kern="1200" dirty="0" err="1">
                <a:solidFill>
                  <a:srgbClr val="002060"/>
                </a:solidFill>
                <a:latin typeface="Arial" panose="020B0604020202020204" pitchFamily="34" charset="0"/>
                <a:ea typeface="+mn-ea"/>
                <a:cs typeface="Arial" panose="020B0604020202020204" pitchFamily="34" charset="0"/>
              </a:rPr>
              <a:t>אֶת-הַתֵּבָה</a:t>
            </a:r>
            <a:r>
              <a:rPr lang="he-IL" sz="2400" b="1" kern="1200" dirty="0">
                <a:solidFill>
                  <a:srgbClr val="002060"/>
                </a:solidFill>
                <a:latin typeface="Arial" panose="020B0604020202020204" pitchFamily="34" charset="0"/>
                <a:ea typeface="+mn-ea"/>
                <a:cs typeface="Arial" panose="020B0604020202020204" pitchFamily="34" charset="0"/>
              </a:rPr>
              <a:t> בְּתוֹךְ הַסּוּף, וַתִּשְׁלַח אֶת-אֲמָתָהּ </a:t>
            </a:r>
            <a:r>
              <a:rPr lang="he-IL" sz="2400" b="1" kern="1200" dirty="0" err="1">
                <a:solidFill>
                  <a:srgbClr val="002060"/>
                </a:solidFill>
                <a:latin typeface="Arial" panose="020B0604020202020204" pitchFamily="34" charset="0"/>
                <a:ea typeface="+mn-ea"/>
                <a:cs typeface="Arial" panose="020B0604020202020204" pitchFamily="34" charset="0"/>
              </a:rPr>
              <a:t>וַתִּקָּחֶה</a:t>
            </a:r>
            <a:r>
              <a:rPr lang="he-IL" sz="2400" b="1" kern="1200" dirty="0">
                <a:solidFill>
                  <a:srgbClr val="002060"/>
                </a:solidFill>
                <a:latin typeface="Arial" panose="020B0604020202020204" pitchFamily="34" charset="0"/>
                <a:ea typeface="+mn-ea"/>
                <a:cs typeface="Arial" panose="020B0604020202020204" pitchFamily="34" charset="0"/>
              </a:rPr>
              <a:t>ָ.  ו וַתִּפְתַּח וַתִּרְאֵהוּ אֶת-הַיֶּלֶד, וְהִנֵּה-נַעַר בֹּכֶה; </a:t>
            </a:r>
            <a:r>
              <a:rPr lang="he-IL" sz="2400" b="1" kern="1200" dirty="0" err="1">
                <a:solidFill>
                  <a:srgbClr val="002060"/>
                </a:solidFill>
                <a:latin typeface="Arial" panose="020B0604020202020204" pitchFamily="34" charset="0"/>
                <a:ea typeface="+mn-ea"/>
                <a:cs typeface="Arial" panose="020B0604020202020204" pitchFamily="34" charset="0"/>
              </a:rPr>
              <a:t>וַתַּחְמֹל</a:t>
            </a:r>
            <a:r>
              <a:rPr lang="he-IL" sz="2400" b="1" kern="1200" dirty="0">
                <a:solidFill>
                  <a:srgbClr val="002060"/>
                </a:solidFill>
                <a:latin typeface="Arial" panose="020B0604020202020204" pitchFamily="34" charset="0"/>
                <a:ea typeface="+mn-ea"/>
                <a:cs typeface="Arial" panose="020B0604020202020204" pitchFamily="34" charset="0"/>
              </a:rPr>
              <a:t> עָלָיו--וַתֹּאמֶר, מִיַּלְדֵי הָעִבְרִים זֶה.  ז וַתֹּאמֶר </a:t>
            </a:r>
            <a:r>
              <a:rPr lang="he-IL" sz="2400" b="1" kern="1200" dirty="0" err="1">
                <a:solidFill>
                  <a:srgbClr val="002060"/>
                </a:solidFill>
                <a:latin typeface="Arial" panose="020B0604020202020204" pitchFamily="34" charset="0"/>
                <a:ea typeface="+mn-ea"/>
                <a:cs typeface="Arial" panose="020B0604020202020204" pitchFamily="34" charset="0"/>
              </a:rPr>
              <a:t>אֲחֹתו</a:t>
            </a:r>
            <a:r>
              <a:rPr lang="he-IL" sz="2400" b="1" kern="1200" dirty="0">
                <a:solidFill>
                  <a:srgbClr val="002060"/>
                </a:solidFill>
                <a:latin typeface="Arial" panose="020B0604020202020204" pitchFamily="34" charset="0"/>
                <a:ea typeface="+mn-ea"/>
                <a:cs typeface="Arial" panose="020B0604020202020204" pitchFamily="34" charset="0"/>
              </a:rPr>
              <a:t>ֹ, אֶל-בַּת-פַּרְעֹה, הַאֵלֵךְ וְקָרָאתִי לָךְ </a:t>
            </a:r>
            <a:r>
              <a:rPr lang="he-IL" sz="2400" b="1" kern="1200" dirty="0" err="1">
                <a:solidFill>
                  <a:srgbClr val="002060"/>
                </a:solidFill>
                <a:latin typeface="Arial" panose="020B0604020202020204" pitchFamily="34" charset="0"/>
                <a:ea typeface="+mn-ea"/>
                <a:cs typeface="Arial" panose="020B0604020202020204" pitchFamily="34" charset="0"/>
              </a:rPr>
              <a:t>אִשָּׁה</a:t>
            </a:r>
            <a:r>
              <a:rPr lang="he-IL" sz="2400" b="1" kern="1200" dirty="0">
                <a:solidFill>
                  <a:srgbClr val="002060"/>
                </a:solidFill>
                <a:latin typeface="Arial" panose="020B0604020202020204" pitchFamily="34" charset="0"/>
                <a:ea typeface="+mn-ea"/>
                <a:cs typeface="Arial" panose="020B0604020202020204" pitchFamily="34" charset="0"/>
              </a:rPr>
              <a:t> מֵינֶקֶת, מִן הָעִבְרִיֹּת; </a:t>
            </a:r>
            <a:r>
              <a:rPr lang="he-IL" sz="2400" b="1" kern="1200" dirty="0" err="1">
                <a:solidFill>
                  <a:srgbClr val="002060"/>
                </a:solidFill>
                <a:latin typeface="Arial" panose="020B0604020202020204" pitchFamily="34" charset="0"/>
                <a:ea typeface="+mn-ea"/>
                <a:cs typeface="Arial" panose="020B0604020202020204" pitchFamily="34" charset="0"/>
              </a:rPr>
              <a:t>וְתֵינִק</a:t>
            </a:r>
            <a:r>
              <a:rPr lang="he-IL" sz="2400" b="1" kern="1200" dirty="0">
                <a:solidFill>
                  <a:srgbClr val="002060"/>
                </a:solidFill>
                <a:latin typeface="Arial" panose="020B0604020202020204" pitchFamily="34" charset="0"/>
                <a:ea typeface="+mn-ea"/>
                <a:cs typeface="Arial" panose="020B0604020202020204" pitchFamily="34" charset="0"/>
              </a:rPr>
              <a:t> לָךְ, אֶת-הַיָּלֶד.  ח וַתֹּאמֶר-לָהּ בַּת-פַּרְעֹה, לֵכִי; וַתֵּלֶךְ, הָעַלְמָה, וַתִּקְרָא, אֶת-אֵם הַיָּלֶד.  ט וַתֹּאמֶר לָהּ בַּת-פַּרְעֹה, </a:t>
            </a:r>
            <a:r>
              <a:rPr lang="he-IL" sz="2400" b="1" kern="1200" dirty="0" err="1">
                <a:solidFill>
                  <a:srgbClr val="002060"/>
                </a:solidFill>
                <a:latin typeface="Arial" panose="020B0604020202020204" pitchFamily="34" charset="0"/>
                <a:ea typeface="+mn-ea"/>
                <a:cs typeface="Arial" panose="020B0604020202020204" pitchFamily="34" charset="0"/>
              </a:rPr>
              <a:t>הֵילִיכִי</a:t>
            </a:r>
            <a:r>
              <a:rPr lang="he-IL" sz="2400" b="1" kern="1200" dirty="0">
                <a:solidFill>
                  <a:srgbClr val="002060"/>
                </a:solidFill>
                <a:latin typeface="Arial" panose="020B0604020202020204" pitchFamily="34" charset="0"/>
                <a:ea typeface="+mn-ea"/>
                <a:cs typeface="Arial" panose="020B0604020202020204" pitchFamily="34" charset="0"/>
              </a:rPr>
              <a:t> אֶת-הַיֶּלֶד הַזֶּה וְהֵינִקִהוּ לִי, וַאֲנִי, אֶתֵּן אֶת-שְׂכָרֵךְ; </a:t>
            </a:r>
            <a:r>
              <a:rPr lang="he-IL" sz="2400" b="1" kern="1200" dirty="0" err="1">
                <a:solidFill>
                  <a:srgbClr val="002060"/>
                </a:solidFill>
                <a:latin typeface="Arial" panose="020B0604020202020204" pitchFamily="34" charset="0"/>
                <a:ea typeface="+mn-ea"/>
                <a:cs typeface="Arial" panose="020B0604020202020204" pitchFamily="34" charset="0"/>
              </a:rPr>
              <a:t>וַתִּקַּח</a:t>
            </a:r>
            <a:r>
              <a:rPr lang="he-IL" sz="2400" b="1" kern="1200" dirty="0">
                <a:solidFill>
                  <a:srgbClr val="002060"/>
                </a:solidFill>
                <a:latin typeface="Arial" panose="020B0604020202020204" pitchFamily="34" charset="0"/>
                <a:ea typeface="+mn-ea"/>
                <a:cs typeface="Arial" panose="020B0604020202020204" pitchFamily="34" charset="0"/>
              </a:rPr>
              <a:t> </a:t>
            </a:r>
            <a:r>
              <a:rPr lang="he-IL" sz="2400" b="1" kern="1200" dirty="0" err="1">
                <a:solidFill>
                  <a:srgbClr val="002060"/>
                </a:solidFill>
                <a:latin typeface="Arial" panose="020B0604020202020204" pitchFamily="34" charset="0"/>
                <a:ea typeface="+mn-ea"/>
                <a:cs typeface="Arial" panose="020B0604020202020204" pitchFamily="34" charset="0"/>
              </a:rPr>
              <a:t>הָאִשָּׁה</a:t>
            </a:r>
            <a:r>
              <a:rPr lang="he-IL" sz="2400" b="1" kern="1200" dirty="0">
                <a:solidFill>
                  <a:srgbClr val="002060"/>
                </a:solidFill>
                <a:latin typeface="Arial" panose="020B0604020202020204" pitchFamily="34" charset="0"/>
                <a:ea typeface="+mn-ea"/>
                <a:cs typeface="Arial" panose="020B0604020202020204" pitchFamily="34" charset="0"/>
              </a:rPr>
              <a:t> הַיֶּלֶד, וַתְּנִיקֵהוּ.  י וַיִּגְדַּל הַיֶּלֶד, </a:t>
            </a:r>
            <a:r>
              <a:rPr lang="he-IL" sz="2400" b="1" kern="1200" dirty="0" err="1">
                <a:solidFill>
                  <a:srgbClr val="002060"/>
                </a:solidFill>
                <a:latin typeface="Arial" panose="020B0604020202020204" pitchFamily="34" charset="0"/>
                <a:ea typeface="+mn-ea"/>
                <a:cs typeface="Arial" panose="020B0604020202020204" pitchFamily="34" charset="0"/>
              </a:rPr>
              <a:t>וַתְּבִאֵהו</a:t>
            </a:r>
            <a:r>
              <a:rPr lang="he-IL" sz="2400" b="1" kern="1200" dirty="0">
                <a:solidFill>
                  <a:srgbClr val="002060"/>
                </a:solidFill>
                <a:latin typeface="Arial" panose="020B0604020202020204" pitchFamily="34" charset="0"/>
                <a:ea typeface="+mn-ea"/>
                <a:cs typeface="Arial" panose="020B0604020202020204" pitchFamily="34" charset="0"/>
              </a:rPr>
              <a:t>ּ לְבַת-פַּרְעֹה, וַיְהִי-לָהּ, לְבֵן; וַתִּקְרָא שְׁמוֹ, מֹשֶׁה, וַתֹּאמֶר, כִּי מִן-הַמַּיִם </a:t>
            </a:r>
            <a:r>
              <a:rPr lang="he-IL" sz="2400" b="1" kern="1200" dirty="0" err="1">
                <a:solidFill>
                  <a:srgbClr val="002060"/>
                </a:solidFill>
                <a:latin typeface="Arial" panose="020B0604020202020204" pitchFamily="34" charset="0"/>
                <a:ea typeface="+mn-ea"/>
                <a:cs typeface="Arial" panose="020B0604020202020204" pitchFamily="34" charset="0"/>
              </a:rPr>
              <a:t>מְשִׁיתִהו</a:t>
            </a:r>
            <a:r>
              <a:rPr lang="he-IL" sz="2400" b="1" kern="1200" dirty="0">
                <a:solidFill>
                  <a:srgbClr val="002060"/>
                </a:solidFill>
                <a:latin typeface="Arial" panose="020B0604020202020204" pitchFamily="34" charset="0"/>
                <a:ea typeface="+mn-ea"/>
                <a:cs typeface="Arial" panose="020B0604020202020204" pitchFamily="34" charset="0"/>
              </a:rPr>
              <a:t>ּ."  (שמות ב, ה-י)</a:t>
            </a:r>
          </a:p>
          <a:p>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4285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4"/>
          <p:cNvSpPr/>
          <p:nvPr/>
        </p:nvSpPr>
        <p:spPr>
          <a:xfrm>
            <a:off x="2000922" y="2248348"/>
            <a:ext cx="9197789" cy="151682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957A1AA6-EC9D-45AC-B292-4ED5B27971E8}"/>
              </a:ext>
            </a:extLst>
          </p:cNvPr>
          <p:cNvSpPr>
            <a:spLocks noGrp="1"/>
          </p:cNvSpPr>
          <p:nvPr>
            <p:ph type="title"/>
          </p:nvPr>
        </p:nvSpPr>
        <p:spPr>
          <a:xfrm>
            <a:off x="968188" y="376561"/>
            <a:ext cx="11223812" cy="1325563"/>
          </a:xfrm>
        </p:spPr>
        <p:txBody>
          <a:bodyPr/>
          <a:lstStyle/>
          <a:p>
            <a:pPr algn="ctr"/>
            <a:r>
              <a:rPr lang="he-IL" dirty="0">
                <a:solidFill>
                  <a:srgbClr val="002060"/>
                </a:solidFill>
                <a:latin typeface="Arial" panose="020B0604020202020204" pitchFamily="34" charset="0"/>
                <a:cs typeface="Arial" panose="020B0604020202020204" pitchFamily="34" charset="0"/>
              </a:rPr>
              <a:t>"וַתִּשְׁלַח אֶת אֲמָתָהּ </a:t>
            </a:r>
            <a:r>
              <a:rPr lang="he-IL" dirty="0" err="1">
                <a:solidFill>
                  <a:srgbClr val="002060"/>
                </a:solidFill>
                <a:latin typeface="Arial" panose="020B0604020202020204" pitchFamily="34" charset="0"/>
                <a:cs typeface="Arial" panose="020B0604020202020204" pitchFamily="34" charset="0"/>
              </a:rPr>
              <a:t>וַתִּקָּחֶה</a:t>
            </a:r>
            <a:r>
              <a:rPr lang="he-IL" dirty="0">
                <a:solidFill>
                  <a:srgbClr val="002060"/>
                </a:solidFill>
                <a:latin typeface="Arial" panose="020B0604020202020204" pitchFamily="34" charset="0"/>
                <a:cs typeface="Arial" panose="020B0604020202020204" pitchFamily="34" charset="0"/>
              </a:rPr>
              <a:t>ָ"</a:t>
            </a:r>
          </a:p>
        </p:txBody>
      </p:sp>
      <p:sp>
        <p:nvSpPr>
          <p:cNvPr id="3" name="מציין מיקום טקסט 2">
            <a:extLst>
              <a:ext uri="{FF2B5EF4-FFF2-40B4-BE49-F238E27FC236}">
                <a16:creationId xmlns:a16="http://schemas.microsoft.com/office/drawing/2014/main" id="{F56568CD-53B0-42AE-83E3-0DD3BEDE876C}"/>
              </a:ext>
            </a:extLst>
          </p:cNvPr>
          <p:cNvSpPr>
            <a:spLocks noGrp="1"/>
          </p:cNvSpPr>
          <p:nvPr>
            <p:ph type="body" idx="1"/>
          </p:nvPr>
        </p:nvSpPr>
        <p:spPr/>
        <p:txBody>
          <a:bodyPr/>
          <a:lstStyle/>
          <a:p>
            <a:endParaRPr lang="he-IL" dirty="0">
              <a:solidFill>
                <a:srgbClr val="002060"/>
              </a:solidFill>
              <a:latin typeface="Arial" panose="020B0604020202020204" pitchFamily="34" charset="0"/>
              <a:cs typeface="Arial" panose="020B0604020202020204" pitchFamily="34" charset="0"/>
            </a:endParaRPr>
          </a:p>
          <a:p>
            <a:r>
              <a:rPr lang="he-IL" dirty="0">
                <a:solidFill>
                  <a:srgbClr val="002060"/>
                </a:solidFill>
                <a:latin typeface="Arial" panose="020B0604020202020204" pitchFamily="34" charset="0"/>
                <a:cs typeface="Arial" panose="020B0604020202020204" pitchFamily="34" charset="0"/>
              </a:rPr>
              <a:t>"וַתִּשְׁלַח אֶת אֲמָתָהּ </a:t>
            </a:r>
            <a:r>
              <a:rPr lang="he-IL" dirty="0" err="1">
                <a:solidFill>
                  <a:srgbClr val="002060"/>
                </a:solidFill>
                <a:latin typeface="Arial" panose="020B0604020202020204" pitchFamily="34" charset="0"/>
                <a:cs typeface="Arial" panose="020B0604020202020204" pitchFamily="34" charset="0"/>
              </a:rPr>
              <a:t>וַתִּקָּחֶה</a:t>
            </a:r>
            <a:r>
              <a:rPr lang="he-IL" dirty="0">
                <a:solidFill>
                  <a:srgbClr val="002060"/>
                </a:solidFill>
                <a:latin typeface="Arial" panose="020B0604020202020204" pitchFamily="34" charset="0"/>
                <a:cs typeface="Arial" panose="020B0604020202020204" pitchFamily="34" charset="0"/>
              </a:rPr>
              <a:t>ָ".</a:t>
            </a:r>
          </a:p>
          <a:p>
            <a:r>
              <a:rPr lang="he-IL" dirty="0">
                <a:solidFill>
                  <a:srgbClr val="002060"/>
                </a:solidFill>
                <a:latin typeface="Arial" panose="020B0604020202020204" pitchFamily="34" charset="0"/>
                <a:cs typeface="Arial" panose="020B0604020202020204" pitchFamily="34" charset="0"/>
              </a:rPr>
              <a:t>ר' יהודה ור' נחמיה: אחד אמר – 'ידה' ואחד אמר – 'שפחתה'.</a:t>
            </a:r>
          </a:p>
          <a:p>
            <a:r>
              <a:rPr lang="he-IL" sz="2400" dirty="0">
                <a:solidFill>
                  <a:srgbClr val="002060"/>
                </a:solidFill>
                <a:latin typeface="Arial" panose="020B0604020202020204" pitchFamily="34" charset="0"/>
                <a:cs typeface="Arial" panose="020B0604020202020204" pitchFamily="34" charset="0"/>
              </a:rPr>
              <a:t>(תרגום לתלמוד בבלי, מסכת סוטה, דף </a:t>
            </a:r>
            <a:r>
              <a:rPr lang="he-IL" sz="2400" dirty="0" err="1">
                <a:solidFill>
                  <a:srgbClr val="002060"/>
                </a:solidFill>
                <a:latin typeface="Arial" panose="020B0604020202020204" pitchFamily="34" charset="0"/>
                <a:cs typeface="Arial" panose="020B0604020202020204" pitchFamily="34" charset="0"/>
              </a:rPr>
              <a:t>יב</a:t>
            </a:r>
            <a:r>
              <a:rPr lang="he-IL" sz="2400" dirty="0">
                <a:solidFill>
                  <a:srgbClr val="002060"/>
                </a:solidFill>
                <a:latin typeface="Arial" panose="020B0604020202020204" pitchFamily="34" charset="0"/>
                <a:cs typeface="Arial" panose="020B0604020202020204" pitchFamily="34" charset="0"/>
              </a:rPr>
              <a:t> עמוד ב)</a:t>
            </a:r>
          </a:p>
          <a:p>
            <a:endParaRPr lang="he-IL" dirty="0">
              <a:solidFill>
                <a:srgbClr val="002060"/>
              </a:solidFill>
              <a:highlight>
                <a:srgbClr val="FFFF00"/>
              </a:highlight>
              <a:latin typeface="Arial" panose="020B0604020202020204" pitchFamily="34" charset="0"/>
              <a:cs typeface="Arial" panose="020B0604020202020204" pitchFamily="34" charset="0"/>
            </a:endParaRPr>
          </a:p>
          <a:p>
            <a:r>
              <a:rPr lang="he-IL" dirty="0">
                <a:solidFill>
                  <a:srgbClr val="002060"/>
                </a:solidFill>
                <a:latin typeface="Arial" panose="020B0604020202020204" pitchFamily="34" charset="0"/>
                <a:cs typeface="Arial" panose="020B0604020202020204" pitchFamily="34" charset="0"/>
              </a:rPr>
              <a:t>משמעות המילים "וַתִּשְׁלַח אֶת אֲמָתָהּ </a:t>
            </a:r>
            <a:r>
              <a:rPr lang="he-IL" dirty="0" err="1">
                <a:solidFill>
                  <a:srgbClr val="002060"/>
                </a:solidFill>
                <a:latin typeface="Arial" panose="020B0604020202020204" pitchFamily="34" charset="0"/>
                <a:cs typeface="Arial" panose="020B0604020202020204" pitchFamily="34" charset="0"/>
              </a:rPr>
              <a:t>וַתִּקָּחֶה</a:t>
            </a:r>
            <a:r>
              <a:rPr lang="he-IL" dirty="0">
                <a:solidFill>
                  <a:srgbClr val="002060"/>
                </a:solidFill>
                <a:latin typeface="Arial" panose="020B0604020202020204" pitchFamily="34" charset="0"/>
                <a:cs typeface="Arial" panose="020B0604020202020204" pitchFamily="34" charset="0"/>
              </a:rPr>
              <a:t>ָ" היא דו-משמעית </a:t>
            </a:r>
            <a:r>
              <a:rPr lang="en-US" dirty="0">
                <a:solidFill>
                  <a:srgbClr val="002060"/>
                </a:solidFill>
                <a:latin typeface="Arial" panose="020B0604020202020204" pitchFamily="34" charset="0"/>
                <a:cs typeface="Arial" panose="020B0604020202020204" pitchFamily="34" charset="0"/>
              </a:rPr>
              <a:t/>
            </a:r>
            <a:br>
              <a:rPr lang="en-US" dirty="0">
                <a:solidFill>
                  <a:srgbClr val="002060"/>
                </a:solidFill>
                <a:latin typeface="Arial" panose="020B0604020202020204" pitchFamily="34" charset="0"/>
                <a:cs typeface="Arial" panose="020B0604020202020204" pitchFamily="34" charset="0"/>
              </a:rPr>
            </a:br>
            <a:r>
              <a:rPr lang="he-IL" dirty="0">
                <a:solidFill>
                  <a:srgbClr val="002060"/>
                </a:solidFill>
                <a:latin typeface="Arial" panose="020B0604020202020204" pitchFamily="34" charset="0"/>
                <a:cs typeface="Arial" panose="020B0604020202020204" pitchFamily="34" charset="0"/>
              </a:rPr>
              <a:t>(חשוב לזכור כי במקור הטקסט המקראי לא היה מנוקד).</a:t>
            </a:r>
          </a:p>
          <a:p>
            <a:r>
              <a:rPr lang="he-IL" dirty="0">
                <a:solidFill>
                  <a:srgbClr val="002060"/>
                </a:solidFill>
                <a:latin typeface="Arial" panose="020B0604020202020204" pitchFamily="34" charset="0"/>
                <a:cs typeface="Arial" panose="020B0604020202020204" pitchFamily="34" charset="0"/>
              </a:rPr>
              <a:t>1. על פי המדרש, מהן שתי המשמעויות האפשריות?</a:t>
            </a:r>
          </a:p>
          <a:p>
            <a:r>
              <a:rPr lang="he-IL" dirty="0">
                <a:solidFill>
                  <a:srgbClr val="002060"/>
                </a:solidFill>
                <a:latin typeface="Arial" panose="020B0604020202020204" pitchFamily="34" charset="0"/>
                <a:cs typeface="Arial" panose="020B0604020202020204" pitchFamily="34" charset="0"/>
              </a:rPr>
              <a:t>2. כיצד כל אחת מן המשמעויות מפרשת את סיפור הצלת משה?</a:t>
            </a:r>
          </a:p>
          <a:p>
            <a:endParaRPr lang="he-IL" dirty="0">
              <a:solidFill>
                <a:srgbClr val="002060"/>
              </a:solidFill>
              <a:highlight>
                <a:srgbClr val="FFFF00"/>
              </a:highlight>
              <a:latin typeface="Arial" panose="020B060402020202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id="{6050F581-F840-4BCF-BC01-1D89F4852414}"/>
              </a:ext>
            </a:extLst>
          </p:cNvPr>
          <p:cNvPicPr>
            <a:picLocks noChangeAspect="1"/>
          </p:cNvPicPr>
          <p:nvPr/>
        </p:nvPicPr>
        <p:blipFill>
          <a:blip r:embed="rId4"/>
          <a:stretch>
            <a:fillRect/>
          </a:stretch>
        </p:blipFill>
        <p:spPr>
          <a:xfrm>
            <a:off x="495079" y="4399069"/>
            <a:ext cx="1505843" cy="1457070"/>
          </a:xfrm>
          <a:prstGeom prst="rect">
            <a:avLst/>
          </a:prstGeom>
        </p:spPr>
      </p:pic>
      <p:pic>
        <p:nvPicPr>
          <p:cNvPr id="6"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1510" y="684460"/>
            <a:ext cx="2285328" cy="814941"/>
          </a:xfrm>
          <a:prstGeom prst="rect">
            <a:avLst/>
          </a:prstGeom>
        </p:spPr>
      </p:pic>
    </p:spTree>
    <p:extLst>
      <p:ext uri="{BB962C8B-B14F-4D97-AF65-F5344CB8AC3E}">
        <p14:creationId xmlns:p14="http://schemas.microsoft.com/office/powerpoint/2010/main" val="42404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4CE452-AB6A-4405-86A4-E864F34C1F37}"/>
              </a:ext>
            </a:extLst>
          </p:cNvPr>
          <p:cNvSpPr>
            <a:spLocks noGrp="1"/>
          </p:cNvSpPr>
          <p:nvPr>
            <p:ph type="title"/>
          </p:nvPr>
        </p:nvSpPr>
        <p:spPr/>
        <p:txBody>
          <a:bodyPr/>
          <a:lstStyle/>
          <a:p>
            <a:r>
              <a:rPr lang="he-IL" dirty="0">
                <a:solidFill>
                  <a:srgbClr val="002060"/>
                </a:solidFill>
                <a:latin typeface="Arial" panose="020B0604020202020204" pitchFamily="34" charset="0"/>
                <a:cs typeface="Arial" panose="020B0604020202020204" pitchFamily="34" charset="0"/>
              </a:rPr>
              <a:t>ההתלבטות של בת פרעה</a:t>
            </a:r>
          </a:p>
        </p:txBody>
      </p:sp>
      <p:sp>
        <p:nvSpPr>
          <p:cNvPr id="3" name="מציין מיקום טקסט 2">
            <a:extLst>
              <a:ext uri="{FF2B5EF4-FFF2-40B4-BE49-F238E27FC236}">
                <a16:creationId xmlns:a16="http://schemas.microsoft.com/office/drawing/2014/main" id="{19D025F6-862C-4F84-859C-47E3809BFC3C}"/>
              </a:ext>
            </a:extLst>
          </p:cNvPr>
          <p:cNvSpPr>
            <a:spLocks noGrp="1"/>
          </p:cNvSpPr>
          <p:nvPr>
            <p:ph type="body" idx="1"/>
          </p:nvPr>
        </p:nvSpPr>
        <p:spPr/>
        <p:txBody>
          <a:bodyPr/>
          <a:lstStyle/>
          <a:p>
            <a:pPr marL="0" lvl="0" indent="0">
              <a:lnSpc>
                <a:spcPct val="150000"/>
              </a:lnSpc>
              <a:spcBef>
                <a:spcPts val="1000"/>
              </a:spcBef>
              <a:buClrTx/>
              <a:buSzTx/>
            </a:pPr>
            <a:r>
              <a:rPr lang="he-IL" b="1" kern="1200" dirty="0">
                <a:solidFill>
                  <a:srgbClr val="002060"/>
                </a:solidFill>
                <a:latin typeface="Arial" panose="020B0604020202020204" pitchFamily="34" charset="0"/>
                <a:ea typeface="+mn-ea"/>
                <a:cs typeface="Arial" panose="020B0604020202020204" pitchFamily="34" charset="0"/>
              </a:rPr>
              <a:t>"אמרו לה: גברתנו, מנהגו של עולם שמלך בשר ודם גוזר גזרה,</a:t>
            </a:r>
          </a:p>
          <a:p>
            <a:pPr marL="0" lvl="0" indent="0">
              <a:lnSpc>
                <a:spcPct val="150000"/>
              </a:lnSpc>
              <a:spcBef>
                <a:spcPts val="1000"/>
              </a:spcBef>
              <a:buClrTx/>
              <a:buSzTx/>
            </a:pPr>
            <a:r>
              <a:rPr lang="he-IL" b="1" kern="1200" dirty="0">
                <a:solidFill>
                  <a:srgbClr val="002060"/>
                </a:solidFill>
                <a:latin typeface="Arial" panose="020B0604020202020204" pitchFamily="34" charset="0"/>
                <a:ea typeface="+mn-ea"/>
                <a:cs typeface="Arial" panose="020B0604020202020204" pitchFamily="34" charset="0"/>
              </a:rPr>
              <a:t>גם אם כל העולם אין מקיימים אותה לפחות בניו ובני ביתו מקיימים אותה</a:t>
            </a:r>
          </a:p>
          <a:p>
            <a:pPr marL="0" lvl="0" indent="0">
              <a:lnSpc>
                <a:spcPct val="150000"/>
              </a:lnSpc>
              <a:spcBef>
                <a:spcPts val="1000"/>
              </a:spcBef>
              <a:buClrTx/>
              <a:buSzTx/>
            </a:pPr>
            <a:r>
              <a:rPr lang="he-IL" b="1" kern="1200" dirty="0">
                <a:solidFill>
                  <a:srgbClr val="002060"/>
                </a:solidFill>
                <a:latin typeface="Arial" panose="020B0604020202020204" pitchFamily="34" charset="0"/>
                <a:ea typeface="+mn-ea"/>
                <a:cs typeface="Arial" panose="020B0604020202020204" pitchFamily="34" charset="0"/>
              </a:rPr>
              <a:t> ואת עוברת על גזרת אביך....." </a:t>
            </a:r>
          </a:p>
          <a:p>
            <a:pPr marL="0" lvl="0" indent="0">
              <a:lnSpc>
                <a:spcPct val="150000"/>
              </a:lnSpc>
              <a:spcBef>
                <a:spcPts val="1000"/>
              </a:spcBef>
              <a:buClrTx/>
              <a:buSzTx/>
            </a:pPr>
            <a:r>
              <a:rPr lang="he-IL" kern="1200" dirty="0">
                <a:solidFill>
                  <a:srgbClr val="002060"/>
                </a:solidFill>
                <a:latin typeface="Arial" panose="020B0604020202020204" pitchFamily="34" charset="0"/>
                <a:ea typeface="+mn-ea"/>
                <a:cs typeface="Arial" panose="020B0604020202020204" pitchFamily="34" charset="0"/>
              </a:rPr>
              <a:t>(התלמוד הבבלי, מסכת סוטה, דף </a:t>
            </a:r>
            <a:r>
              <a:rPr lang="he-IL" kern="1200" dirty="0" err="1">
                <a:solidFill>
                  <a:srgbClr val="002060"/>
                </a:solidFill>
                <a:latin typeface="Arial" panose="020B0604020202020204" pitchFamily="34" charset="0"/>
                <a:ea typeface="+mn-ea"/>
                <a:cs typeface="Arial" panose="020B0604020202020204" pitchFamily="34" charset="0"/>
              </a:rPr>
              <a:t>יב</a:t>
            </a:r>
            <a:r>
              <a:rPr lang="he-IL" kern="1200" dirty="0">
                <a:solidFill>
                  <a:srgbClr val="002060"/>
                </a:solidFill>
                <a:latin typeface="Arial" panose="020B0604020202020204" pitchFamily="34" charset="0"/>
                <a:ea typeface="+mn-ea"/>
                <a:cs typeface="Arial" panose="020B0604020202020204" pitchFamily="34" charset="0"/>
              </a:rPr>
              <a:t>) </a:t>
            </a:r>
          </a:p>
          <a:p>
            <a:endParaRPr lang="he-IL" sz="3200" dirty="0">
              <a:latin typeface="Arial" panose="020B060402020202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id="{1D5BE4BB-E09F-4545-8409-40FD34BCE4F7}"/>
              </a:ext>
            </a:extLst>
          </p:cNvPr>
          <p:cNvPicPr>
            <a:picLocks noChangeAspect="1"/>
          </p:cNvPicPr>
          <p:nvPr/>
        </p:nvPicPr>
        <p:blipFill>
          <a:blip r:embed="rId2"/>
          <a:stretch>
            <a:fillRect/>
          </a:stretch>
        </p:blipFill>
        <p:spPr>
          <a:xfrm>
            <a:off x="1121329" y="4634541"/>
            <a:ext cx="2962913" cy="1542422"/>
          </a:xfrm>
          <a:prstGeom prst="rect">
            <a:avLst/>
          </a:prstGeom>
        </p:spPr>
      </p:pic>
    </p:spTree>
    <p:extLst>
      <p:ext uri="{BB962C8B-B14F-4D97-AF65-F5344CB8AC3E}">
        <p14:creationId xmlns:p14="http://schemas.microsoft.com/office/powerpoint/2010/main" val="912648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EB9F5603-9CA8-4A23-B389-63B747E6A393}"/>
              </a:ext>
            </a:extLst>
          </p:cNvPr>
          <p:cNvPicPr>
            <a:picLocks noChangeAspect="1"/>
          </p:cNvPicPr>
          <p:nvPr/>
        </p:nvPicPr>
        <p:blipFill>
          <a:blip r:embed="rId2"/>
          <a:stretch>
            <a:fillRect/>
          </a:stretch>
        </p:blipFill>
        <p:spPr>
          <a:xfrm>
            <a:off x="5976801" y="1826952"/>
            <a:ext cx="5127180" cy="1926503"/>
          </a:xfrm>
          <a:prstGeom prst="rect">
            <a:avLst/>
          </a:prstGeom>
        </p:spPr>
      </p:pic>
      <p:pic>
        <p:nvPicPr>
          <p:cNvPr id="4" name="תמונה 3">
            <a:extLst>
              <a:ext uri="{FF2B5EF4-FFF2-40B4-BE49-F238E27FC236}">
                <a16:creationId xmlns:a16="http://schemas.microsoft.com/office/drawing/2014/main" id="{3F092D4B-3656-4841-BDAE-FA0A331ECB0D}"/>
              </a:ext>
            </a:extLst>
          </p:cNvPr>
          <p:cNvPicPr>
            <a:picLocks noChangeAspect="1"/>
          </p:cNvPicPr>
          <p:nvPr/>
        </p:nvPicPr>
        <p:blipFill>
          <a:blip r:embed="rId3"/>
          <a:stretch>
            <a:fillRect/>
          </a:stretch>
        </p:blipFill>
        <p:spPr>
          <a:xfrm>
            <a:off x="1274592" y="951497"/>
            <a:ext cx="3336186" cy="4178589"/>
          </a:xfrm>
          <a:prstGeom prst="rect">
            <a:avLst/>
          </a:prstGeom>
        </p:spPr>
      </p:pic>
      <p:sp>
        <p:nvSpPr>
          <p:cNvPr id="6" name="מלבן 5">
            <a:extLst>
              <a:ext uri="{FF2B5EF4-FFF2-40B4-BE49-F238E27FC236}">
                <a16:creationId xmlns:a16="http://schemas.microsoft.com/office/drawing/2014/main" id="{00DF74D2-6239-44D7-8B01-9914373466C5}"/>
              </a:ext>
            </a:extLst>
          </p:cNvPr>
          <p:cNvSpPr/>
          <p:nvPr/>
        </p:nvSpPr>
        <p:spPr>
          <a:xfrm>
            <a:off x="1477380" y="5222734"/>
            <a:ext cx="2930610" cy="307777"/>
          </a:xfrm>
          <a:prstGeom prst="rect">
            <a:avLst/>
          </a:prstGeom>
        </p:spPr>
        <p:txBody>
          <a:bodyPr wrap="none">
            <a:spAutoFit/>
          </a:bodyPr>
          <a:lstStyle/>
          <a:p>
            <a:r>
              <a:rPr lang="he-IL" dirty="0">
                <a:solidFill>
                  <a:srgbClr val="262626"/>
                </a:solidFill>
                <a:latin typeface="Arial" panose="020B0604020202020204" pitchFamily="34" charset="0"/>
                <a:cs typeface="Arial" panose="020B0604020202020204" pitchFamily="34" charset="0"/>
              </a:rPr>
              <a:t>בת פרעה מצילה את משה, גוסטב </a:t>
            </a:r>
            <a:r>
              <a:rPr lang="he-IL" dirty="0" smtClean="0">
                <a:solidFill>
                  <a:srgbClr val="262626"/>
                </a:solidFill>
                <a:latin typeface="Arial" panose="020B0604020202020204" pitchFamily="34" charset="0"/>
                <a:cs typeface="Arial" panose="020B0604020202020204" pitchFamily="34" charset="0"/>
              </a:rPr>
              <a:t>דורה</a:t>
            </a:r>
            <a:endParaRPr lang="he-IL" dirty="0">
              <a:latin typeface="Arial" panose="020B0604020202020204" pitchFamily="34" charset="0"/>
              <a:cs typeface="Arial" panose="020B0604020202020204" pitchFamily="34" charset="0"/>
            </a:endParaRPr>
          </a:p>
        </p:txBody>
      </p:sp>
      <p:sp>
        <p:nvSpPr>
          <p:cNvPr id="7" name="חץ: שמאלה 6">
            <a:extLst>
              <a:ext uri="{FF2B5EF4-FFF2-40B4-BE49-F238E27FC236}">
                <a16:creationId xmlns:a16="http://schemas.microsoft.com/office/drawing/2014/main" id="{B2CED000-E061-4241-99E9-D5F9BB09E87C}"/>
              </a:ext>
            </a:extLst>
          </p:cNvPr>
          <p:cNvSpPr/>
          <p:nvPr/>
        </p:nvSpPr>
        <p:spPr>
          <a:xfrm>
            <a:off x="5171527" y="2468335"/>
            <a:ext cx="976045" cy="4726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157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0882BE-7EDC-4829-A2C2-487A1318BCA9}"/>
              </a:ext>
            </a:extLst>
          </p:cNvPr>
          <p:cNvSpPr>
            <a:spLocks noGrp="1"/>
          </p:cNvSpPr>
          <p:nvPr>
            <p:ph type="title"/>
          </p:nvPr>
        </p:nvSpPr>
        <p:spPr>
          <a:xfrm>
            <a:off x="2436655" y="816694"/>
            <a:ext cx="8917145" cy="1325563"/>
          </a:xfrm>
        </p:spPr>
        <p:txBody>
          <a:bodyPr/>
          <a:lstStyle/>
          <a:p>
            <a:r>
              <a:rPr lang="he-IL" b="1" dirty="0" smtClean="0">
                <a:solidFill>
                  <a:srgbClr val="002060"/>
                </a:solidFill>
                <a:latin typeface="Arial" panose="020B0604020202020204" pitchFamily="34" charset="0"/>
                <a:cs typeface="Arial" panose="020B0604020202020204" pitchFamily="34" charset="0"/>
              </a:rPr>
              <a:t>על פי חוק חסיד אומות עולם – </a:t>
            </a:r>
            <a:br>
              <a:rPr lang="he-IL" b="1" dirty="0" smtClean="0">
                <a:solidFill>
                  <a:srgbClr val="002060"/>
                </a:solidFill>
                <a:latin typeface="Arial" panose="020B0604020202020204" pitchFamily="34" charset="0"/>
                <a:cs typeface="Arial" panose="020B0604020202020204" pitchFamily="34" charset="0"/>
              </a:rPr>
            </a:br>
            <a:r>
              <a:rPr lang="he-IL" b="1" dirty="0" smtClean="0">
                <a:solidFill>
                  <a:srgbClr val="002060"/>
                </a:solidFill>
                <a:latin typeface="Arial" panose="020B0604020202020204" pitchFamily="34" charset="0"/>
                <a:cs typeface="Arial" panose="020B0604020202020204" pitchFamily="34" charset="0"/>
              </a:rPr>
              <a:t>חשבו וכתבו </a:t>
            </a:r>
            <a:r>
              <a:rPr lang="he-IL" b="1" dirty="0" smtClean="0">
                <a:solidFill>
                  <a:srgbClr val="002060"/>
                </a:solidFill>
                <a:latin typeface="Arial" panose="020B0604020202020204" pitchFamily="34" charset="0"/>
                <a:cs typeface="Arial" panose="020B0604020202020204" pitchFamily="34" charset="0"/>
              </a:rPr>
              <a:t>האם בת פרעה </a:t>
            </a:r>
            <a:r>
              <a:rPr lang="he-IL" b="1" dirty="0">
                <a:solidFill>
                  <a:srgbClr val="002060"/>
                </a:solidFill>
                <a:latin typeface="Arial" panose="020B0604020202020204" pitchFamily="34" charset="0"/>
                <a:cs typeface="Arial" panose="020B0604020202020204" pitchFamily="34" charset="0"/>
              </a:rPr>
              <a:t>ראויה לתואר </a:t>
            </a:r>
            <a:r>
              <a:rPr lang="he-IL" b="1" dirty="0" smtClean="0">
                <a:solidFill>
                  <a:srgbClr val="002060"/>
                </a:solidFill>
                <a:latin typeface="Arial" panose="020B0604020202020204" pitchFamily="34" charset="0"/>
                <a:cs typeface="Arial" panose="020B0604020202020204" pitchFamily="34" charset="0"/>
              </a:rPr>
              <a:t>חסידת </a:t>
            </a:r>
            <a:r>
              <a:rPr lang="he-IL" b="1" dirty="0">
                <a:solidFill>
                  <a:srgbClr val="002060"/>
                </a:solidFill>
                <a:latin typeface="Arial" panose="020B0604020202020204" pitchFamily="34" charset="0"/>
                <a:cs typeface="Arial" panose="020B0604020202020204" pitchFamily="34" charset="0"/>
              </a:rPr>
              <a:t>אומות העולם?</a:t>
            </a:r>
          </a:p>
        </p:txBody>
      </p:sp>
      <p:sp>
        <p:nvSpPr>
          <p:cNvPr id="3" name="מציין מיקום טקסט 2">
            <a:extLst>
              <a:ext uri="{FF2B5EF4-FFF2-40B4-BE49-F238E27FC236}">
                <a16:creationId xmlns:a16="http://schemas.microsoft.com/office/drawing/2014/main" id="{849C830C-EA0E-418A-B873-EEF200A62823}"/>
              </a:ext>
            </a:extLst>
          </p:cNvPr>
          <p:cNvSpPr>
            <a:spLocks noGrp="1"/>
          </p:cNvSpPr>
          <p:nvPr>
            <p:ph type="body" idx="1"/>
          </p:nvPr>
        </p:nvSpPr>
        <p:spPr>
          <a:xfrm>
            <a:off x="838200" y="3030481"/>
            <a:ext cx="10515600" cy="4351338"/>
          </a:xfrm>
        </p:spPr>
        <p:txBody>
          <a:bodyPr/>
          <a:lstStyle/>
          <a:p>
            <a:pPr marL="0" lvl="0" indent="0">
              <a:spcBef>
                <a:spcPts val="1000"/>
              </a:spcBef>
              <a:buClrTx/>
              <a:buSzTx/>
            </a:pPr>
            <a:r>
              <a:rPr lang="he-IL" sz="3600" kern="1200" dirty="0">
                <a:solidFill>
                  <a:srgbClr val="002060"/>
                </a:solidFill>
                <a:latin typeface="Arial" panose="020B0604020202020204" pitchFamily="34" charset="0"/>
                <a:ea typeface="+mn-ea"/>
                <a:cs typeface="Arial" panose="020B0604020202020204" pitchFamily="34" charset="0"/>
              </a:rPr>
              <a:t>"חסיד אומות העולם" ע"פ החוק:</a:t>
            </a:r>
          </a:p>
          <a:p>
            <a:pPr marL="342900" lvl="0" indent="-342900">
              <a:spcBef>
                <a:spcPts val="1000"/>
              </a:spcBef>
              <a:buClrTx/>
              <a:buSzTx/>
              <a:buFont typeface="Arial" panose="020B0604020202020204" pitchFamily="34" charset="0"/>
              <a:buAutoNum type="arabicPeriod"/>
            </a:pPr>
            <a:r>
              <a:rPr lang="he-IL" sz="3600" kern="1200" dirty="0">
                <a:solidFill>
                  <a:srgbClr val="002060"/>
                </a:solidFill>
                <a:latin typeface="Arial" panose="020B0604020202020204" pitchFamily="34" charset="0"/>
                <a:ea typeface="+mn-ea"/>
                <a:cs typeface="Arial" panose="020B0604020202020204" pitchFamily="34" charset="0"/>
              </a:rPr>
              <a:t> אינו יהודי</a:t>
            </a:r>
          </a:p>
          <a:p>
            <a:pPr marL="342900" lvl="0" indent="-342900">
              <a:spcBef>
                <a:spcPts val="1000"/>
              </a:spcBef>
              <a:buClrTx/>
              <a:buSzTx/>
              <a:buFont typeface="Arial" panose="020B0604020202020204" pitchFamily="34" charset="0"/>
              <a:buAutoNum type="arabicPeriod"/>
            </a:pPr>
            <a:r>
              <a:rPr lang="he-IL" sz="3600" kern="1200" dirty="0">
                <a:solidFill>
                  <a:srgbClr val="002060"/>
                </a:solidFill>
                <a:latin typeface="Arial" panose="020B0604020202020204" pitchFamily="34" charset="0"/>
                <a:ea typeface="+mn-ea"/>
                <a:cs typeface="Arial" panose="020B0604020202020204" pitchFamily="34" charset="0"/>
              </a:rPr>
              <a:t> הציל יהודי תוך </a:t>
            </a:r>
            <a:r>
              <a:rPr lang="he-IL" sz="3600" b="1" kern="1200" dirty="0">
                <a:solidFill>
                  <a:srgbClr val="002060"/>
                </a:solidFill>
                <a:latin typeface="Arial" panose="020B0604020202020204" pitchFamily="34" charset="0"/>
                <a:ea typeface="+mn-ea"/>
                <a:cs typeface="Arial" panose="020B0604020202020204" pitchFamily="34" charset="0"/>
              </a:rPr>
              <a:t>סיכון עצמי</a:t>
            </a:r>
          </a:p>
          <a:p>
            <a:pPr marL="342900" lvl="0" indent="-342900">
              <a:spcBef>
                <a:spcPts val="1000"/>
              </a:spcBef>
              <a:buClrTx/>
              <a:buSzTx/>
              <a:buFont typeface="Arial" panose="020B0604020202020204" pitchFamily="34" charset="0"/>
              <a:buAutoNum type="arabicPeriod"/>
            </a:pPr>
            <a:r>
              <a:rPr lang="he-IL" sz="3600" kern="1200" dirty="0">
                <a:solidFill>
                  <a:srgbClr val="002060"/>
                </a:solidFill>
                <a:latin typeface="Arial" panose="020B0604020202020204" pitchFamily="34" charset="0"/>
                <a:ea typeface="+mn-ea"/>
                <a:cs typeface="Arial" panose="020B0604020202020204" pitchFamily="34" charset="0"/>
              </a:rPr>
              <a:t> </a:t>
            </a:r>
            <a:r>
              <a:rPr lang="he-IL" sz="3600" b="1" kern="1200" dirty="0">
                <a:solidFill>
                  <a:srgbClr val="002060"/>
                </a:solidFill>
                <a:latin typeface="Arial" panose="020B0604020202020204" pitchFamily="34" charset="0"/>
                <a:ea typeface="+mn-ea"/>
                <a:cs typeface="Arial" panose="020B0604020202020204" pitchFamily="34" charset="0"/>
              </a:rPr>
              <a:t>ומבלי כוונה </a:t>
            </a:r>
            <a:r>
              <a:rPr lang="he-IL" sz="3600" kern="1200" dirty="0">
                <a:solidFill>
                  <a:srgbClr val="002060"/>
                </a:solidFill>
                <a:latin typeface="Arial" panose="020B0604020202020204" pitchFamily="34" charset="0"/>
                <a:ea typeface="+mn-ea"/>
                <a:cs typeface="Arial" panose="020B0604020202020204" pitchFamily="34" charset="0"/>
              </a:rPr>
              <a:t>לקבל תמורה</a:t>
            </a:r>
            <a:endParaRPr lang="en-IL" sz="3600" kern="1200" dirty="0">
              <a:solidFill>
                <a:srgbClr val="002060"/>
              </a:solidFill>
              <a:latin typeface="Arial" panose="020B0604020202020204" pitchFamily="34" charset="0"/>
              <a:ea typeface="+mn-ea"/>
              <a:cs typeface="Arial" panose="020B0604020202020204" pitchFamily="34" charset="0"/>
            </a:endParaRPr>
          </a:p>
          <a:p>
            <a:endParaRPr lang="he-IL" dirty="0">
              <a:latin typeface="Arial" panose="020B060402020202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id="{3BC7E1B1-EFDF-41D9-B785-699977C3B27B}"/>
              </a:ext>
            </a:extLst>
          </p:cNvPr>
          <p:cNvPicPr>
            <a:picLocks noChangeAspect="1"/>
          </p:cNvPicPr>
          <p:nvPr/>
        </p:nvPicPr>
        <p:blipFill>
          <a:blip r:embed="rId5"/>
          <a:stretch>
            <a:fillRect/>
          </a:stretch>
        </p:blipFill>
        <p:spPr>
          <a:xfrm>
            <a:off x="1621585" y="4282513"/>
            <a:ext cx="2024047" cy="2017951"/>
          </a:xfrm>
          <a:prstGeom prst="rect">
            <a:avLst/>
          </a:prstGeom>
        </p:spPr>
      </p:pic>
      <p:pic>
        <p:nvPicPr>
          <p:cNvPr id="6"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0446" y="595460"/>
            <a:ext cx="1967501" cy="701605"/>
          </a:xfrm>
          <a:prstGeom prst="rect">
            <a:avLst/>
          </a:prstGeom>
        </p:spPr>
      </p:pic>
    </p:spTree>
    <p:extLst>
      <p:ext uri="{BB962C8B-B14F-4D97-AF65-F5344CB8AC3E}">
        <p14:creationId xmlns:p14="http://schemas.microsoft.com/office/powerpoint/2010/main" val="2905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6FDF92-91EA-499D-975D-7E929A630A39}"/>
              </a:ext>
            </a:extLst>
          </p:cNvPr>
          <p:cNvSpPr>
            <a:spLocks noGrp="1"/>
          </p:cNvSpPr>
          <p:nvPr>
            <p:ph type="title"/>
          </p:nvPr>
        </p:nvSpPr>
        <p:spPr>
          <a:xfrm>
            <a:off x="2259107" y="595460"/>
            <a:ext cx="9110782" cy="1325563"/>
          </a:xfrm>
        </p:spPr>
        <p:txBody>
          <a:bodyPr/>
          <a:lstStyle/>
          <a:p>
            <a:r>
              <a:rPr lang="he-IL" sz="3200" dirty="0">
                <a:solidFill>
                  <a:srgbClr val="002060"/>
                </a:solidFill>
                <a:latin typeface="Arial" panose="020B0604020202020204" pitchFamily="34" charset="0"/>
                <a:cs typeface="Arial" panose="020B0604020202020204" pitchFamily="34" charset="0"/>
              </a:rPr>
              <a:t>בציור הקיר מדורה </a:t>
            </a:r>
            <a:r>
              <a:rPr lang="he-IL" sz="3200" dirty="0" err="1">
                <a:solidFill>
                  <a:srgbClr val="002060"/>
                </a:solidFill>
                <a:latin typeface="Arial" panose="020B0604020202020204" pitchFamily="34" charset="0"/>
                <a:cs typeface="Arial" panose="020B0604020202020204" pitchFamily="34" charset="0"/>
              </a:rPr>
              <a:t>אירופוס</a:t>
            </a:r>
            <a:r>
              <a:rPr lang="he-IL" sz="3200" dirty="0">
                <a:solidFill>
                  <a:srgbClr val="002060"/>
                </a:solidFill>
                <a:latin typeface="Arial" panose="020B0604020202020204" pitchFamily="34" charset="0"/>
                <a:cs typeface="Arial" panose="020B0604020202020204" pitchFamily="34" charset="0"/>
              </a:rPr>
              <a:t> מוצגות שלוש סצנות מסיפור הצלת משה. </a:t>
            </a:r>
            <a:r>
              <a:rPr lang="en-US" sz="3200" dirty="0" smtClean="0">
                <a:solidFill>
                  <a:srgbClr val="002060"/>
                </a:solidFill>
                <a:latin typeface="Arial" panose="020B0604020202020204" pitchFamily="34" charset="0"/>
                <a:cs typeface="Arial" panose="020B0604020202020204" pitchFamily="34" charset="0"/>
              </a:rPr>
              <a:t/>
            </a:r>
            <a:br>
              <a:rPr lang="en-US" sz="3200" dirty="0" smtClean="0">
                <a:solidFill>
                  <a:srgbClr val="002060"/>
                </a:solidFill>
                <a:latin typeface="Arial" panose="020B0604020202020204" pitchFamily="34" charset="0"/>
                <a:cs typeface="Arial" panose="020B0604020202020204" pitchFamily="34" charset="0"/>
              </a:rPr>
            </a:br>
            <a:r>
              <a:rPr lang="he-IL" sz="3200" dirty="0" smtClean="0">
                <a:solidFill>
                  <a:srgbClr val="002060"/>
                </a:solidFill>
                <a:latin typeface="Arial" panose="020B0604020202020204" pitchFamily="34" charset="0"/>
                <a:cs typeface="Arial" panose="020B0604020202020204" pitchFamily="34" charset="0"/>
              </a:rPr>
              <a:t>האם אתם מזהים </a:t>
            </a:r>
            <a:r>
              <a:rPr lang="he-IL" sz="3200" dirty="0" smtClean="0">
                <a:solidFill>
                  <a:srgbClr val="002060"/>
                </a:solidFill>
                <a:latin typeface="Arial" panose="020B0604020202020204" pitchFamily="34" charset="0"/>
                <a:cs typeface="Arial" panose="020B0604020202020204" pitchFamily="34" charset="0"/>
              </a:rPr>
              <a:t>את הסצנות? כתבו מהן.</a:t>
            </a:r>
            <a:endParaRPr lang="he-IL" sz="3200" dirty="0">
              <a:solidFill>
                <a:srgbClr val="002060"/>
              </a:solidFill>
              <a:latin typeface="Arial" panose="020B060402020202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id="{5001CEE0-E44D-4AA6-B8EC-829D221CE77A}"/>
              </a:ext>
            </a:extLst>
          </p:cNvPr>
          <p:cNvPicPr>
            <a:picLocks noChangeAspect="1"/>
          </p:cNvPicPr>
          <p:nvPr/>
        </p:nvPicPr>
        <p:blipFill>
          <a:blip r:embed="rId5"/>
          <a:stretch>
            <a:fillRect/>
          </a:stretch>
        </p:blipFill>
        <p:spPr>
          <a:xfrm>
            <a:off x="2978368" y="2119682"/>
            <a:ext cx="5821388" cy="3621954"/>
          </a:xfrm>
          <a:prstGeom prst="rect">
            <a:avLst/>
          </a:prstGeom>
        </p:spPr>
      </p:pic>
      <p:sp>
        <p:nvSpPr>
          <p:cNvPr id="5" name="מלבן 4">
            <a:extLst>
              <a:ext uri="{FF2B5EF4-FFF2-40B4-BE49-F238E27FC236}">
                <a16:creationId xmlns:a16="http://schemas.microsoft.com/office/drawing/2014/main" id="{8A968C1C-D9F8-47B1-B4DF-E98D5246E475}"/>
              </a:ext>
            </a:extLst>
          </p:cNvPr>
          <p:cNvSpPr/>
          <p:nvPr/>
        </p:nvSpPr>
        <p:spPr>
          <a:xfrm>
            <a:off x="1360092" y="5786406"/>
            <a:ext cx="9057939" cy="307777"/>
          </a:xfrm>
          <a:prstGeom prst="rect">
            <a:avLst/>
          </a:prstGeom>
        </p:spPr>
        <p:txBody>
          <a:bodyPr wrap="square">
            <a:spAutoFit/>
          </a:bodyPr>
          <a:lstStyle/>
          <a:p>
            <a:pPr algn="r"/>
            <a:r>
              <a:rPr lang="he-IL" dirty="0">
                <a:latin typeface="Arial" panose="020B0604020202020204" pitchFamily="34" charset="0"/>
                <a:cs typeface="Arial" panose="020B0604020202020204" pitchFamily="34" charset="0"/>
              </a:rPr>
              <a:t>הצלת משה, מתוך ציורי הקיר שנמצאו בבית הכנסת בדורה </a:t>
            </a:r>
            <a:r>
              <a:rPr lang="he-IL" dirty="0" err="1">
                <a:latin typeface="Arial" panose="020B0604020202020204" pitchFamily="34" charset="0"/>
                <a:cs typeface="Arial" panose="020B0604020202020204" pitchFamily="34" charset="0"/>
              </a:rPr>
              <a:t>אירופוס</a:t>
            </a:r>
            <a:r>
              <a:rPr lang="he-IL" dirty="0">
                <a:latin typeface="Arial" panose="020B0604020202020204" pitchFamily="34" charset="0"/>
                <a:cs typeface="Arial" panose="020B0604020202020204" pitchFamily="34" charset="0"/>
              </a:rPr>
              <a:t> בסוריה. המאה ה-3 לספירה לערך. מתוך </a:t>
            </a:r>
            <a:r>
              <a:rPr lang="he-IL" dirty="0" err="1">
                <a:latin typeface="Arial" panose="020B0604020202020204" pitchFamily="34" charset="0"/>
                <a:cs typeface="Arial" panose="020B0604020202020204" pitchFamily="34" charset="0"/>
              </a:rPr>
              <a:t>ויקישיתוף</a:t>
            </a:r>
            <a:r>
              <a:rPr lang="he-IL" dirty="0">
                <a:latin typeface="Arial" panose="020B0604020202020204" pitchFamily="34" charset="0"/>
                <a:cs typeface="Arial" panose="020B0604020202020204" pitchFamily="34" charset="0"/>
              </a:rPr>
              <a:t>.</a:t>
            </a:r>
          </a:p>
        </p:txBody>
      </p:sp>
      <p:pic>
        <p:nvPicPr>
          <p:cNvPr id="6"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0446" y="595460"/>
            <a:ext cx="1967501" cy="701605"/>
          </a:xfrm>
          <a:prstGeom prst="rect">
            <a:avLst/>
          </a:prstGeom>
        </p:spPr>
      </p:pic>
    </p:spTree>
    <p:extLst>
      <p:ext uri="{BB962C8B-B14F-4D97-AF65-F5344CB8AC3E}">
        <p14:creationId xmlns:p14="http://schemas.microsoft.com/office/powerpoint/2010/main" val="219063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1A6FB43-6B12-449E-AC52-14343E4F7B3C}"/>
              </a:ext>
            </a:extLst>
          </p:cNvPr>
          <p:cNvSpPr>
            <a:spLocks noGrp="1"/>
          </p:cNvSpPr>
          <p:nvPr>
            <p:ph type="title"/>
          </p:nvPr>
        </p:nvSpPr>
        <p:spPr/>
        <p:txBody>
          <a:bodyPr/>
          <a:lstStyle/>
          <a:p>
            <a:r>
              <a:rPr lang="he-IL" dirty="0">
                <a:solidFill>
                  <a:srgbClr val="002060"/>
                </a:solidFill>
                <a:latin typeface="Arial" panose="020B0604020202020204" pitchFamily="34" charset="0"/>
                <a:cs typeface="Arial" panose="020B0604020202020204" pitchFamily="34" charset="0"/>
              </a:rPr>
              <a:t>סרטון התנ"ך בחרוזים</a:t>
            </a:r>
          </a:p>
        </p:txBody>
      </p:sp>
      <p:pic>
        <p:nvPicPr>
          <p:cNvPr id="5" name="תנך בחרוזים - משה בתיבה">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99334" y="1391439"/>
            <a:ext cx="6492681" cy="4869511"/>
          </a:xfrm>
          <a:prstGeom prst="rect">
            <a:avLst/>
          </a:prstGeom>
        </p:spPr>
      </p:pic>
      <p:sp>
        <p:nvSpPr>
          <p:cNvPr id="6" name="TextBox 5"/>
          <p:cNvSpPr txBox="1"/>
          <p:nvPr/>
        </p:nvSpPr>
        <p:spPr>
          <a:xfrm>
            <a:off x="778982" y="6411559"/>
            <a:ext cx="2495774" cy="307777"/>
          </a:xfrm>
          <a:prstGeom prst="rect">
            <a:avLst/>
          </a:prstGeom>
          <a:noFill/>
        </p:spPr>
        <p:txBody>
          <a:bodyPr wrap="square" rtlCol="1">
            <a:spAutoFit/>
          </a:bodyPr>
          <a:lstStyle/>
          <a:p>
            <a:pPr algn="r"/>
            <a:r>
              <a:rPr lang="he-IL" dirty="0"/>
              <a:t>מתוך אתר </a:t>
            </a:r>
            <a:r>
              <a:rPr lang="he-IL" dirty="0" err="1"/>
              <a:t>היוטיוב</a:t>
            </a:r>
            <a:r>
              <a:rPr lang="he-IL" dirty="0"/>
              <a:t>: כאן חינוכית</a:t>
            </a:r>
          </a:p>
        </p:txBody>
      </p:sp>
    </p:spTree>
    <p:extLst>
      <p:ext uri="{BB962C8B-B14F-4D97-AF65-F5344CB8AC3E}">
        <p14:creationId xmlns:p14="http://schemas.microsoft.com/office/powerpoint/2010/main" val="5312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D1D4F3-0EB2-4534-A092-D30F24045834}"/>
              </a:ext>
            </a:extLst>
          </p:cNvPr>
          <p:cNvSpPr>
            <a:spLocks noGrp="1"/>
          </p:cNvSpPr>
          <p:nvPr>
            <p:ph type="title"/>
          </p:nvPr>
        </p:nvSpPr>
        <p:spPr>
          <a:xfrm>
            <a:off x="716299" y="406277"/>
            <a:ext cx="10515600" cy="1325563"/>
          </a:xfrm>
        </p:spPr>
        <p:txBody>
          <a:bodyPr/>
          <a:lstStyle/>
          <a:p>
            <a:r>
              <a:rPr lang="he-IL" b="1" dirty="0" smtClean="0">
                <a:solidFill>
                  <a:srgbClr val="002060"/>
                </a:solidFill>
                <a:latin typeface="Arial" panose="020B0604020202020204" pitchFamily="34" charset="0"/>
                <a:cs typeface="Arial" panose="020B0604020202020204" pitchFamily="34" charset="0"/>
              </a:rPr>
              <a:t>מבט לחיים שלנו</a:t>
            </a:r>
            <a:endParaRPr lang="he-IL" b="1" dirty="0">
              <a:solidFill>
                <a:srgbClr val="002060"/>
              </a:solidFill>
              <a:latin typeface="Arial" panose="020B0604020202020204" pitchFamily="34" charset="0"/>
              <a:cs typeface="Arial" panose="020B0604020202020204" pitchFamily="34" charset="0"/>
            </a:endParaRPr>
          </a:p>
        </p:txBody>
      </p:sp>
      <p:sp>
        <p:nvSpPr>
          <p:cNvPr id="3" name="מציין מיקום טקסט 2">
            <a:extLst>
              <a:ext uri="{FF2B5EF4-FFF2-40B4-BE49-F238E27FC236}">
                <a16:creationId xmlns:a16="http://schemas.microsoft.com/office/drawing/2014/main" id="{411C8A62-3CDF-4221-B9D9-D01DDDBE2C5D}"/>
              </a:ext>
            </a:extLst>
          </p:cNvPr>
          <p:cNvSpPr>
            <a:spLocks noGrp="1"/>
          </p:cNvSpPr>
          <p:nvPr>
            <p:ph type="body" idx="1"/>
          </p:nvPr>
        </p:nvSpPr>
        <p:spPr>
          <a:xfrm>
            <a:off x="1150172" y="1814868"/>
            <a:ext cx="10515600" cy="2735617"/>
          </a:xfrm>
        </p:spPr>
        <p:txBody>
          <a:bodyPr/>
          <a:lstStyle/>
          <a:p>
            <a:r>
              <a:rPr lang="he-IL" sz="3600" dirty="0" smtClean="0">
                <a:solidFill>
                  <a:srgbClr val="002060"/>
                </a:solidFill>
                <a:latin typeface="Arial" panose="020B0604020202020204" pitchFamily="34" charset="0"/>
                <a:cs typeface="Arial" panose="020B0604020202020204" pitchFamily="34" charset="0"/>
              </a:rPr>
              <a:t>  חשבו על מקרים בהם אתם הייתם מוכנים לסכן את עצמכם ללא כוונה לקבל תמורה, תארו את המקרה ונמקו את תגובתכם.</a:t>
            </a:r>
            <a:endParaRPr lang="he-IL" sz="3600" dirty="0">
              <a:solidFill>
                <a:srgbClr val="002060"/>
              </a:solidFill>
              <a:latin typeface="Arial" panose="020B0604020202020204" pitchFamily="34" charset="0"/>
              <a:cs typeface="Arial" panose="020B0604020202020204" pitchFamily="34" charset="0"/>
            </a:endParaRPr>
          </a:p>
        </p:txBody>
      </p:sp>
      <p:pic>
        <p:nvPicPr>
          <p:cNvPr id="5"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6299" y="705747"/>
            <a:ext cx="2037659" cy="726624"/>
          </a:xfrm>
          <a:prstGeom prst="rect">
            <a:avLst/>
          </a:prstGeom>
        </p:spPr>
      </p:pic>
      <p:pic>
        <p:nvPicPr>
          <p:cNvPr id="6" name="תמונה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101" y="3356386"/>
            <a:ext cx="2929576" cy="3024248"/>
          </a:xfrm>
          <a:prstGeom prst="rect">
            <a:avLst/>
          </a:prstGeom>
        </p:spPr>
      </p:pic>
    </p:spTree>
    <p:extLst>
      <p:ext uri="{BB962C8B-B14F-4D97-AF65-F5344CB8AC3E}">
        <p14:creationId xmlns:p14="http://schemas.microsoft.com/office/powerpoint/2010/main" val="22875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2" name="Google Shape;272;p8"/>
          <p:cNvPicPr preferRelativeResize="0"/>
          <p:nvPr/>
        </p:nvPicPr>
        <p:blipFill rotWithShape="1">
          <a:blip r:embed="rId3">
            <a:alphaModFix/>
          </a:blip>
          <a:srcRect/>
          <a:stretch/>
        </p:blipFill>
        <p:spPr>
          <a:xfrm rot="8057618">
            <a:off x="126765" y="49474"/>
            <a:ext cx="1468977" cy="973310"/>
          </a:xfrm>
          <a:prstGeom prst="rect">
            <a:avLst/>
          </a:prstGeom>
          <a:noFill/>
          <a:ln>
            <a:noFill/>
          </a:ln>
        </p:spPr>
      </p:pic>
      <p:sp>
        <p:nvSpPr>
          <p:cNvPr id="2" name="כותרת 1">
            <a:extLst>
              <a:ext uri="{FF2B5EF4-FFF2-40B4-BE49-F238E27FC236}">
                <a16:creationId xmlns:a16="http://schemas.microsoft.com/office/drawing/2014/main" id="{E814F0A3-EFAE-4A84-81AD-5753AAC7768C}"/>
              </a:ext>
            </a:extLst>
          </p:cNvPr>
          <p:cNvSpPr>
            <a:spLocks noGrp="1"/>
          </p:cNvSpPr>
          <p:nvPr>
            <p:ph type="title"/>
          </p:nvPr>
        </p:nvSpPr>
        <p:spPr/>
        <p:txBody>
          <a:bodyPr>
            <a:normAutofit/>
          </a:bodyPr>
          <a:lstStyle/>
          <a:p>
            <a:r>
              <a:rPr lang="he-IL" b="1" dirty="0">
                <a:solidFill>
                  <a:srgbClr val="002060"/>
                </a:solidFill>
              </a:rPr>
              <a:t>מה נלמד היום?</a:t>
            </a:r>
          </a:p>
        </p:txBody>
      </p:sp>
      <p:sp>
        <p:nvSpPr>
          <p:cNvPr id="6" name="מלבן 5">
            <a:extLst>
              <a:ext uri="{FF2B5EF4-FFF2-40B4-BE49-F238E27FC236}">
                <a16:creationId xmlns:a16="http://schemas.microsoft.com/office/drawing/2014/main" id="{FA3F666B-9722-4228-9DBD-B1BF67FBECA5}"/>
              </a:ext>
            </a:extLst>
          </p:cNvPr>
          <p:cNvSpPr/>
          <p:nvPr/>
        </p:nvSpPr>
        <p:spPr>
          <a:xfrm>
            <a:off x="1541125" y="1980682"/>
            <a:ext cx="9839522" cy="4483279"/>
          </a:xfrm>
          <a:prstGeom prst="rect">
            <a:avLst/>
          </a:prstGeom>
        </p:spPr>
        <p:txBody>
          <a:bodyPr wrap="square">
            <a:spAutoFit/>
          </a:bodyPr>
          <a:lstStyle/>
          <a:p>
            <a:pPr marL="139700" lvl="0" algn="r" rtl="1">
              <a:lnSpc>
                <a:spcPct val="150000"/>
              </a:lnSpc>
              <a:buSzPts val="1400"/>
            </a:pPr>
            <a:r>
              <a:rPr lang="he-IL" sz="2800" dirty="0">
                <a:solidFill>
                  <a:srgbClr val="002060"/>
                </a:solidFill>
                <a:latin typeface="Calibri" panose="020F0502020204030204" pitchFamily="34" charset="0"/>
                <a:cs typeface="+mn-cs"/>
                <a:sym typeface="Calibri"/>
              </a:rPr>
              <a:t>נלמד וננתח את פרשת שמות ונעמיק בשאלות הבאות:</a:t>
            </a:r>
          </a:p>
          <a:p>
            <a:pPr marL="685800" indent="-457200" algn="r" rtl="1">
              <a:lnSpc>
                <a:spcPct val="150000"/>
              </a:lnSpc>
              <a:spcBef>
                <a:spcPts val="1000"/>
              </a:spcBef>
              <a:buClrTx/>
              <a:buFont typeface="Arial" panose="020B0604020202020204" pitchFamily="34" charset="0"/>
              <a:buChar char="•"/>
            </a:pPr>
            <a:r>
              <a:rPr lang="he-IL" sz="2800" dirty="0">
                <a:solidFill>
                  <a:srgbClr val="002060"/>
                </a:solidFill>
                <a:latin typeface="Calibri" panose="020F0502020204030204" pitchFamily="34" charset="0"/>
                <a:sym typeface="Calibri"/>
              </a:rPr>
              <a:t>מה פירוש המושג "חסיד אומות העולם"?</a:t>
            </a:r>
            <a:r>
              <a:rPr lang="he-IL" sz="2800" kern="1200" dirty="0">
                <a:solidFill>
                  <a:srgbClr val="002060"/>
                </a:solidFill>
                <a:latin typeface="Calibri" panose="020F0502020204030204" pitchFamily="34" charset="0"/>
                <a:cs typeface="+mn-cs"/>
              </a:rPr>
              <a:t> </a:t>
            </a:r>
          </a:p>
          <a:p>
            <a:pPr marL="685800" lvl="0" indent="-457200" algn="r" rtl="1">
              <a:lnSpc>
                <a:spcPct val="150000"/>
              </a:lnSpc>
              <a:spcBef>
                <a:spcPts val="1000"/>
              </a:spcBef>
              <a:buClrTx/>
              <a:buFont typeface="Arial" panose="020B0604020202020204" pitchFamily="34" charset="0"/>
              <a:buChar char="•"/>
            </a:pPr>
            <a:r>
              <a:rPr lang="he-IL" sz="2800" kern="1200" dirty="0">
                <a:solidFill>
                  <a:srgbClr val="002060"/>
                </a:solidFill>
                <a:latin typeface="Calibri" panose="020F0502020204030204" pitchFamily="34" charset="0"/>
              </a:rPr>
              <a:t>מי הן הנשים הגיבורות בפרשה?</a:t>
            </a:r>
            <a:endParaRPr lang="en-US" sz="2800" kern="1200" dirty="0">
              <a:solidFill>
                <a:srgbClr val="002060"/>
              </a:solidFill>
              <a:latin typeface="Calibri" panose="020F0502020204030204" pitchFamily="34" charset="0"/>
              <a:cs typeface="+mn-cs"/>
            </a:endParaRPr>
          </a:p>
          <a:p>
            <a:pPr marL="685800" lvl="0" indent="-457200" algn="r" rtl="1">
              <a:lnSpc>
                <a:spcPct val="150000"/>
              </a:lnSpc>
              <a:spcBef>
                <a:spcPts val="1000"/>
              </a:spcBef>
              <a:buClrTx/>
              <a:buSzTx/>
              <a:buFont typeface="Arial" panose="020B0604020202020204" pitchFamily="34" charset="0"/>
              <a:buChar char="•"/>
            </a:pPr>
            <a:r>
              <a:rPr lang="he-IL" sz="2800" kern="1200" dirty="0">
                <a:solidFill>
                  <a:srgbClr val="002060"/>
                </a:solidFill>
                <a:latin typeface="Calibri" panose="020F0502020204030204" pitchFamily="34" charset="0"/>
                <a:cs typeface="+mn-cs"/>
              </a:rPr>
              <a:t>מה הדילמה שלהן?</a:t>
            </a:r>
          </a:p>
          <a:p>
            <a:pPr marL="685800" lvl="0" indent="-457200" algn="r" rtl="1">
              <a:lnSpc>
                <a:spcPct val="150000"/>
              </a:lnSpc>
              <a:spcBef>
                <a:spcPts val="1000"/>
              </a:spcBef>
              <a:buClrTx/>
              <a:buSzTx/>
              <a:buFont typeface="Arial" panose="020B0604020202020204" pitchFamily="34" charset="0"/>
              <a:buChar char="•"/>
            </a:pPr>
            <a:r>
              <a:rPr lang="he-IL" sz="2800" kern="1200" dirty="0">
                <a:solidFill>
                  <a:srgbClr val="002060"/>
                </a:solidFill>
                <a:latin typeface="Calibri" panose="020F0502020204030204" pitchFamily="34" charset="0"/>
                <a:cs typeface="+mn-cs"/>
              </a:rPr>
              <a:t>כיצד עזרה כל אחת מהן להציל את משה?</a:t>
            </a:r>
          </a:p>
          <a:p>
            <a:pPr marL="596900" lvl="0" indent="-457200" algn="r" rtl="1">
              <a:lnSpc>
                <a:spcPct val="150000"/>
              </a:lnSpc>
              <a:buSzPts val="1400"/>
              <a:buFont typeface="Wingdings" panose="05000000000000000000" pitchFamily="2" charset="2"/>
              <a:buChar char="§"/>
            </a:pPr>
            <a:endParaRPr lang="he-IL" sz="2800" dirty="0">
              <a:solidFill>
                <a:srgbClr val="424242"/>
              </a:solidFill>
              <a:latin typeface="Calibri"/>
              <a:cs typeface="+mn-cs"/>
              <a:sym typeface="Calibri"/>
            </a:endParaRPr>
          </a:p>
        </p:txBody>
      </p:sp>
    </p:spTree>
    <p:extLst>
      <p:ext uri="{BB962C8B-B14F-4D97-AF65-F5344CB8AC3E}">
        <p14:creationId xmlns:p14="http://schemas.microsoft.com/office/powerpoint/2010/main" val="408059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D1D4F3-0EB2-4534-A092-D30F24045834}"/>
              </a:ext>
            </a:extLst>
          </p:cNvPr>
          <p:cNvSpPr>
            <a:spLocks noGrp="1"/>
          </p:cNvSpPr>
          <p:nvPr>
            <p:ph type="title"/>
          </p:nvPr>
        </p:nvSpPr>
        <p:spPr>
          <a:xfrm>
            <a:off x="628378" y="398076"/>
            <a:ext cx="10515600" cy="1325563"/>
          </a:xfrm>
        </p:spPr>
        <p:txBody>
          <a:bodyPr/>
          <a:lstStyle/>
          <a:p>
            <a:r>
              <a:rPr lang="he-IL" b="1" dirty="0">
                <a:solidFill>
                  <a:srgbClr val="002060"/>
                </a:solidFill>
                <a:latin typeface="Arial" panose="020B0604020202020204" pitchFamily="34" charset="0"/>
                <a:cs typeface="Arial" panose="020B0604020202020204" pitchFamily="34" charset="0"/>
              </a:rPr>
              <a:t>לסיכום:</a:t>
            </a:r>
          </a:p>
        </p:txBody>
      </p:sp>
      <p:sp>
        <p:nvSpPr>
          <p:cNvPr id="3" name="מציין מיקום טקסט 2">
            <a:extLst>
              <a:ext uri="{FF2B5EF4-FFF2-40B4-BE49-F238E27FC236}">
                <a16:creationId xmlns:a16="http://schemas.microsoft.com/office/drawing/2014/main" id="{411C8A62-3CDF-4221-B9D9-D01DDDBE2C5D}"/>
              </a:ext>
            </a:extLst>
          </p:cNvPr>
          <p:cNvSpPr>
            <a:spLocks noGrp="1"/>
          </p:cNvSpPr>
          <p:nvPr>
            <p:ph type="body" idx="1"/>
          </p:nvPr>
        </p:nvSpPr>
        <p:spPr/>
        <p:txBody>
          <a:bodyPr/>
          <a:lstStyle/>
          <a:p>
            <a:r>
              <a:rPr lang="he-IL" dirty="0">
                <a:solidFill>
                  <a:srgbClr val="002060"/>
                </a:solidFill>
                <a:latin typeface="Arial" panose="020B0604020202020204" pitchFamily="34" charset="0"/>
                <a:cs typeface="Arial" panose="020B0604020202020204" pitchFamily="34" charset="0"/>
              </a:rPr>
              <a:t>למדנו היום על פרשת שמות.</a:t>
            </a:r>
          </a:p>
          <a:p>
            <a:r>
              <a:rPr lang="he-IL" dirty="0">
                <a:solidFill>
                  <a:srgbClr val="002060"/>
                </a:solidFill>
                <a:latin typeface="Arial" panose="020B0604020202020204" pitchFamily="34" charset="0"/>
                <a:cs typeface="Arial" panose="020B0604020202020204" pitchFamily="34" charset="0"/>
              </a:rPr>
              <a:t>ראינו שהמושג "חסידת אומות העולם" מתאים גם לתקופת התנ"ך.</a:t>
            </a:r>
          </a:p>
          <a:p>
            <a:r>
              <a:rPr lang="he-IL" dirty="0">
                <a:solidFill>
                  <a:srgbClr val="002060"/>
                </a:solidFill>
                <a:latin typeface="Arial" panose="020B0604020202020204" pitchFamily="34" charset="0"/>
                <a:cs typeface="Arial" panose="020B0604020202020204" pitchFamily="34" charset="0"/>
              </a:rPr>
              <a:t>פגשנו נשים גיבורות:</a:t>
            </a:r>
          </a:p>
          <a:p>
            <a:r>
              <a:rPr lang="he-IL" dirty="0" err="1">
                <a:solidFill>
                  <a:srgbClr val="002060"/>
                </a:solidFill>
                <a:latin typeface="Arial" panose="020B0604020202020204" pitchFamily="34" charset="0"/>
                <a:cs typeface="Arial" panose="020B0604020202020204" pitchFamily="34" charset="0"/>
              </a:rPr>
              <a:t>המילדות</a:t>
            </a:r>
            <a:r>
              <a:rPr lang="he-IL" dirty="0">
                <a:solidFill>
                  <a:srgbClr val="002060"/>
                </a:solidFill>
                <a:latin typeface="Arial" panose="020B0604020202020204" pitchFamily="34" charset="0"/>
                <a:cs typeface="Arial" panose="020B0604020202020204" pitchFamily="34" charset="0"/>
              </a:rPr>
              <a:t> העבריות</a:t>
            </a:r>
          </a:p>
          <a:p>
            <a:r>
              <a:rPr lang="he-IL" dirty="0">
                <a:solidFill>
                  <a:srgbClr val="002060"/>
                </a:solidFill>
                <a:latin typeface="Arial" panose="020B0604020202020204" pitchFamily="34" charset="0"/>
                <a:cs typeface="Arial" panose="020B0604020202020204" pitchFamily="34" charset="0"/>
              </a:rPr>
              <a:t>אם משה</a:t>
            </a:r>
          </a:p>
          <a:p>
            <a:r>
              <a:rPr lang="he-IL" dirty="0">
                <a:solidFill>
                  <a:srgbClr val="002060"/>
                </a:solidFill>
                <a:latin typeface="Arial" panose="020B0604020202020204" pitchFamily="34" charset="0"/>
                <a:cs typeface="Arial" panose="020B0604020202020204" pitchFamily="34" charset="0"/>
              </a:rPr>
              <a:t>אחות משה </a:t>
            </a:r>
          </a:p>
          <a:p>
            <a:r>
              <a:rPr lang="he-IL" dirty="0">
                <a:solidFill>
                  <a:srgbClr val="002060"/>
                </a:solidFill>
                <a:latin typeface="Arial" panose="020B0604020202020204" pitchFamily="34" charset="0"/>
                <a:cs typeface="Arial" panose="020B0604020202020204" pitchFamily="34" charset="0"/>
              </a:rPr>
              <a:t>ואת בת פרעה</a:t>
            </a:r>
          </a:p>
          <a:p>
            <a:r>
              <a:rPr lang="he-IL" dirty="0">
                <a:solidFill>
                  <a:srgbClr val="002060"/>
                </a:solidFill>
                <a:latin typeface="Arial" panose="020B0604020202020204" pitchFamily="34" charset="0"/>
                <a:cs typeface="Arial" panose="020B0604020202020204" pitchFamily="34" charset="0"/>
              </a:rPr>
              <a:t>שסיכנו את עצמן כדי להציל את משה!</a:t>
            </a:r>
          </a:p>
          <a:p>
            <a:r>
              <a:rPr lang="he-IL" dirty="0">
                <a:solidFill>
                  <a:srgbClr val="002060"/>
                </a:solidFill>
                <a:latin typeface="Arial" panose="020B0604020202020204" pitchFamily="34" charset="0"/>
                <a:cs typeface="Arial" panose="020B0604020202020204" pitchFamily="34" charset="0"/>
              </a:rPr>
              <a:t>כל אחת מהנשים התמודדה עם דילמה וקשיים ובחרה בחיים.</a:t>
            </a:r>
          </a:p>
        </p:txBody>
      </p:sp>
    </p:spTree>
    <p:extLst>
      <p:ext uri="{BB962C8B-B14F-4D97-AF65-F5344CB8AC3E}">
        <p14:creationId xmlns:p14="http://schemas.microsoft.com/office/powerpoint/2010/main" val="23617875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Tree>
    <p:extLst>
      <p:ext uri="{BB962C8B-B14F-4D97-AF65-F5344CB8AC3E}">
        <p14:creationId xmlns:p14="http://schemas.microsoft.com/office/powerpoint/2010/main" val="2809448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3"/>
          <p:cNvSpPr/>
          <p:nvPr/>
        </p:nvSpPr>
        <p:spPr>
          <a:xfrm>
            <a:off x="985398" y="2379372"/>
            <a:ext cx="10696046" cy="2952049"/>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4000" b="0" i="0" u="none" strike="noStrike" kern="0" cap="none" spc="0" normalizeH="0" baseline="0" noProof="0" dirty="0">
                <a:ln>
                  <a:noFill/>
                </a:ln>
                <a:solidFill>
                  <a:srgbClr val="424242"/>
                </a:solidFill>
                <a:effectLst/>
                <a:uLnTx/>
                <a:uFillTx/>
                <a:latin typeface="Arial" panose="020B0604020202020204" pitchFamily="34" charset="0"/>
                <a:cs typeface="Arial" panose="020B0604020202020204" pitchFamily="34" charset="0"/>
                <a:sym typeface="Arial"/>
              </a:rPr>
              <a:t>למי </a:t>
            </a:r>
            <a:r>
              <a:rPr kumimoji="0" lang="he-IL" sz="4000" b="1" i="0" u="none" strike="noStrike" kern="0" cap="none" spc="0" normalizeH="0" baseline="0" noProof="0" dirty="0">
                <a:ln>
                  <a:noFill/>
                </a:ln>
                <a:solidFill>
                  <a:srgbClr val="424242"/>
                </a:solidFill>
                <a:effectLst/>
                <a:uLnTx/>
                <a:uFillTx/>
                <a:latin typeface="Arial" panose="020B0604020202020204" pitchFamily="34" charset="0"/>
                <a:cs typeface="Arial" panose="020B0604020202020204" pitchFamily="34" charset="0"/>
                <a:sym typeface="Arial"/>
              </a:rPr>
              <a:t>שאינו</a:t>
            </a:r>
            <a:r>
              <a:rPr kumimoji="0" lang="he-IL" sz="4000" b="1" i="0" u="none" strike="noStrike" kern="0" cap="none" spc="0" normalizeH="0" noProof="0" dirty="0">
                <a:ln>
                  <a:noFill/>
                </a:ln>
                <a:solidFill>
                  <a:srgbClr val="424242"/>
                </a:solidFill>
                <a:effectLst/>
                <a:uLnTx/>
                <a:uFillTx/>
                <a:latin typeface="Arial" panose="020B0604020202020204" pitchFamily="34" charset="0"/>
                <a:cs typeface="Arial" panose="020B0604020202020204" pitchFamily="34" charset="0"/>
                <a:sym typeface="Arial"/>
              </a:rPr>
              <a:t> יהודי</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he-IL" sz="4000" baseline="0" dirty="0">
                <a:solidFill>
                  <a:srgbClr val="424242"/>
                </a:solidFill>
                <a:latin typeface="Arial" panose="020B0604020202020204" pitchFamily="34" charset="0"/>
                <a:cs typeface="Arial" panose="020B0604020202020204" pitchFamily="34" charset="0"/>
              </a:rPr>
              <a:t>ופעל</a:t>
            </a:r>
            <a:r>
              <a:rPr lang="he-IL" sz="4000" dirty="0">
                <a:solidFill>
                  <a:srgbClr val="424242"/>
                </a:solidFill>
                <a:latin typeface="Arial" panose="020B0604020202020204" pitchFamily="34" charset="0"/>
                <a:cs typeface="Arial" panose="020B0604020202020204" pitchFamily="34" charset="0"/>
              </a:rPr>
              <a:t> למען הצלת יהודים בתקופת השואה </a:t>
            </a:r>
            <a:r>
              <a:rPr lang="he-IL" sz="4000" b="1" dirty="0">
                <a:solidFill>
                  <a:srgbClr val="424242"/>
                </a:solidFill>
                <a:latin typeface="Arial" panose="020B0604020202020204" pitchFamily="34" charset="0"/>
                <a:cs typeface="Arial" panose="020B0604020202020204" pitchFamily="34" charset="0"/>
              </a:rPr>
              <a:t>תוך סיכון חייו ללא כוונה</a:t>
            </a:r>
            <a:r>
              <a:rPr lang="he-IL" sz="4000" dirty="0">
                <a:solidFill>
                  <a:srgbClr val="424242"/>
                </a:solidFill>
                <a:latin typeface="Arial" panose="020B0604020202020204" pitchFamily="34" charset="0"/>
                <a:cs typeface="Arial" panose="020B0604020202020204" pitchFamily="34" charset="0"/>
              </a:rPr>
              <a:t> לקבל תמונה</a:t>
            </a:r>
            <a:endParaRPr kumimoji="0" sz="4000" b="0" i="0" u="none" strike="noStrike" kern="0" cap="none" spc="0" normalizeH="0" baseline="0" noProof="0" dirty="0">
              <a:ln>
                <a:noFill/>
              </a:ln>
              <a:solidFill>
                <a:srgbClr val="424242"/>
              </a:solidFill>
              <a:effectLst/>
              <a:uLnTx/>
              <a:uFillTx/>
              <a:latin typeface="Arial" panose="020B0604020202020204" pitchFamily="34" charset="0"/>
              <a:cs typeface="Arial" panose="020B0604020202020204" pitchFamily="34" charset="0"/>
              <a:sym typeface="Arial"/>
            </a:endParaRPr>
          </a:p>
        </p:txBody>
      </p:sp>
      <p:sp>
        <p:nvSpPr>
          <p:cNvPr id="347" name="Google Shape;347;p33"/>
          <p:cNvSpPr txBox="1">
            <a:spLocks noGrp="1"/>
          </p:cNvSpPr>
          <p:nvPr>
            <p:ph type="title"/>
          </p:nvPr>
        </p:nvSpPr>
        <p:spPr>
          <a:xfrm>
            <a:off x="2807746" y="663126"/>
            <a:ext cx="8553844" cy="720000"/>
          </a:xfrm>
          <a:prstGeom prst="rect">
            <a:avLst/>
          </a:prstGeom>
          <a:solidFill>
            <a:schemeClr val="accent1"/>
          </a:solid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r>
              <a:rPr lang="he-IL" dirty="0">
                <a:latin typeface="Arial" panose="020B0604020202020204" pitchFamily="34" charset="0"/>
                <a:cs typeface="Arial" panose="020B0604020202020204" pitchFamily="34" charset="0"/>
              </a:rPr>
              <a:t>חסיד אומות העולם – למי ניתן התואר?</a:t>
            </a:r>
            <a:endParaRP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E0D4B44-A4A7-4A1A-A148-FD320BC88F5D}"/>
              </a:ext>
            </a:extLst>
          </p:cNvPr>
          <p:cNvSpPr>
            <a:spLocks noGrp="1"/>
          </p:cNvSpPr>
          <p:nvPr>
            <p:ph type="title"/>
          </p:nvPr>
        </p:nvSpPr>
        <p:spPr/>
        <p:txBody>
          <a:bodyPr/>
          <a:lstStyle/>
          <a:p>
            <a:r>
              <a:rPr lang="he-IL" b="1" kern="1200" dirty="0">
                <a:solidFill>
                  <a:schemeClr val="bg1"/>
                </a:solidFill>
                <a:latin typeface="Arial" panose="020B0604020202020204" pitchFamily="34" charset="0"/>
                <a:cs typeface="Arial" panose="020B0604020202020204" pitchFamily="34" charset="0"/>
                <a:sym typeface="Arial"/>
              </a:rPr>
              <a:t>אירנה סֶנְדְלֶר - חסידת אומות העולם</a:t>
            </a:r>
            <a:endParaRPr lang="he-IL" dirty="0">
              <a:solidFill>
                <a:schemeClr val="bg1"/>
              </a:solidFill>
              <a:latin typeface="Arial" panose="020B060402020202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id="{943A4DE1-74A1-4A3B-A59F-B98891D76A4F}"/>
              </a:ext>
            </a:extLst>
          </p:cNvPr>
          <p:cNvPicPr>
            <a:picLocks noChangeAspect="1"/>
          </p:cNvPicPr>
          <p:nvPr/>
        </p:nvPicPr>
        <p:blipFill>
          <a:blip r:embed="rId2"/>
          <a:stretch>
            <a:fillRect/>
          </a:stretch>
        </p:blipFill>
        <p:spPr>
          <a:xfrm>
            <a:off x="947738" y="3925215"/>
            <a:ext cx="1849250" cy="2378632"/>
          </a:xfrm>
          <a:prstGeom prst="rect">
            <a:avLst/>
          </a:prstGeom>
        </p:spPr>
      </p:pic>
      <p:sp>
        <p:nvSpPr>
          <p:cNvPr id="3" name="מציין מיקום טקסט 2">
            <a:extLst>
              <a:ext uri="{FF2B5EF4-FFF2-40B4-BE49-F238E27FC236}">
                <a16:creationId xmlns:a16="http://schemas.microsoft.com/office/drawing/2014/main" id="{99A81A93-CEEB-4470-AF28-CFA227512C12}"/>
              </a:ext>
            </a:extLst>
          </p:cNvPr>
          <p:cNvSpPr>
            <a:spLocks noGrp="1"/>
          </p:cNvSpPr>
          <p:nvPr>
            <p:ph type="body" idx="1"/>
          </p:nvPr>
        </p:nvSpPr>
        <p:spPr/>
        <p:txBody>
          <a:bodyPr/>
          <a:lstStyle/>
          <a:p>
            <a:pPr marL="0" lvl="0" indent="0">
              <a:lnSpc>
                <a:spcPct val="150000"/>
              </a:lnSpc>
              <a:buClrTx/>
              <a:buSzTx/>
              <a:defRPr/>
            </a:pPr>
            <a:r>
              <a:rPr lang="he-IL" sz="2800" b="1" kern="1200" dirty="0">
                <a:solidFill>
                  <a:srgbClr val="002060"/>
                </a:solidFill>
                <a:latin typeface="Arial" panose="020B0604020202020204" pitchFamily="34" charset="0"/>
                <a:ea typeface="+mn-ea"/>
                <a:cs typeface="Arial" panose="020B0604020202020204" pitchFamily="34" charset="0"/>
                <a:sym typeface="Arial"/>
              </a:rPr>
              <a:t>אירנה סֶנְדְלֶר </a:t>
            </a:r>
            <a:r>
              <a:rPr lang="he-IL" sz="2800" kern="1200" dirty="0">
                <a:solidFill>
                  <a:srgbClr val="002060"/>
                </a:solidFill>
                <a:latin typeface="Arial" panose="020B0604020202020204" pitchFamily="34" charset="0"/>
                <a:ea typeface="+mn-ea"/>
                <a:cs typeface="Arial" panose="020B0604020202020204" pitchFamily="34" charset="0"/>
                <a:sym typeface="Arial"/>
              </a:rPr>
              <a:t>הייתה אחות קתולית ועובדת סוציאלית פולנייה וחברת מחתרת, שהתנגדה לנאצים בזמן מלחמת העולם השנייה. על פעולותיה להצלת ילדים יהודים הוענק לה תואר חסידת אומות העולם ואזרחות כבוד של מדינת ישראל.</a:t>
            </a:r>
          </a:p>
          <a:p>
            <a:endParaRPr lang="he-IL" dirty="0">
              <a:latin typeface="Arial" panose="020B0604020202020204" pitchFamily="34" charset="0"/>
              <a:cs typeface="Arial" panose="020B0604020202020204" pitchFamily="34" charset="0"/>
            </a:endParaRPr>
          </a:p>
        </p:txBody>
      </p:sp>
      <p:sp>
        <p:nvSpPr>
          <p:cNvPr id="7" name="TextBox 6"/>
          <p:cNvSpPr txBox="1"/>
          <p:nvPr/>
        </p:nvSpPr>
        <p:spPr>
          <a:xfrm>
            <a:off x="1075765" y="6443831"/>
            <a:ext cx="2280622" cy="307777"/>
          </a:xfrm>
          <a:prstGeom prst="rect">
            <a:avLst/>
          </a:prstGeom>
          <a:noFill/>
        </p:spPr>
        <p:txBody>
          <a:bodyPr wrap="square" rtlCol="1">
            <a:spAutoFit/>
          </a:bodyPr>
          <a:lstStyle/>
          <a:p>
            <a:r>
              <a:rPr lang="he-IL" dirty="0"/>
              <a:t>מתוך: אתר "יד ושם"</a:t>
            </a:r>
          </a:p>
        </p:txBody>
      </p:sp>
    </p:spTree>
    <p:extLst>
      <p:ext uri="{BB962C8B-B14F-4D97-AF65-F5344CB8AC3E}">
        <p14:creationId xmlns:p14="http://schemas.microsoft.com/office/powerpoint/2010/main" val="32088938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E0D4B44-A4A7-4A1A-A148-FD320BC88F5D}"/>
              </a:ext>
            </a:extLst>
          </p:cNvPr>
          <p:cNvSpPr>
            <a:spLocks noGrp="1"/>
          </p:cNvSpPr>
          <p:nvPr>
            <p:ph type="title"/>
          </p:nvPr>
        </p:nvSpPr>
        <p:spPr/>
        <p:txBody>
          <a:bodyPr/>
          <a:lstStyle/>
          <a:p>
            <a:r>
              <a:rPr lang="he-IL" b="1" kern="1200" dirty="0">
                <a:solidFill>
                  <a:schemeClr val="bg1"/>
                </a:solidFill>
                <a:latin typeface="Arial" panose="020B0604020202020204" pitchFamily="34" charset="0"/>
                <a:cs typeface="Arial" panose="020B0604020202020204" pitchFamily="34" charset="0"/>
                <a:sym typeface="Arial"/>
              </a:rPr>
              <a:t>אירנה סֶנְדְלֶר - חסידת אומות העולם</a:t>
            </a:r>
            <a:endParaRPr lang="he-IL"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778981" y="6411559"/>
            <a:ext cx="3620897" cy="307777"/>
          </a:xfrm>
          <a:prstGeom prst="rect">
            <a:avLst/>
          </a:prstGeom>
          <a:noFill/>
        </p:spPr>
        <p:txBody>
          <a:bodyPr wrap="square" rtlCol="1">
            <a:spAutoFit/>
          </a:bodyPr>
          <a:lstStyle/>
          <a:p>
            <a:pPr algn="l" rtl="1"/>
            <a:r>
              <a:rPr lang="he-IL" dirty="0"/>
              <a:t>מתוך אתר </a:t>
            </a:r>
            <a:r>
              <a:rPr lang="he-IL" dirty="0" err="1"/>
              <a:t>היוטיוב</a:t>
            </a:r>
            <a:r>
              <a:rPr lang="he-IL" dirty="0"/>
              <a:t>: </a:t>
            </a:r>
            <a:r>
              <a:rPr lang="en-US" dirty="0"/>
              <a:t>World Jewish Congress</a:t>
            </a:r>
            <a:endParaRPr lang="he-IL" dirty="0"/>
          </a:p>
        </p:txBody>
      </p:sp>
      <p:pic>
        <p:nvPicPr>
          <p:cNvPr id="8" name="סיפורה של אירנה סנדלר">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81590" y="1719747"/>
            <a:ext cx="8192424" cy="4608238"/>
          </a:xfrm>
          <a:prstGeom prst="rect">
            <a:avLst/>
          </a:prstGeom>
        </p:spPr>
      </p:pic>
    </p:spTree>
    <p:extLst>
      <p:ext uri="{BB962C8B-B14F-4D97-AF65-F5344CB8AC3E}">
        <p14:creationId xmlns:p14="http://schemas.microsoft.com/office/powerpoint/2010/main" val="351287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D452936-D7A7-435C-A30D-DF15F33C8FE4}"/>
              </a:ext>
            </a:extLst>
          </p:cNvPr>
          <p:cNvSpPr>
            <a:spLocks noGrp="1"/>
          </p:cNvSpPr>
          <p:nvPr>
            <p:ph type="title"/>
          </p:nvPr>
        </p:nvSpPr>
        <p:spPr/>
        <p:txBody>
          <a:bodyPr/>
          <a:lstStyle/>
          <a:p>
            <a:r>
              <a:rPr lang="he-IL" dirty="0" smtClean="0">
                <a:latin typeface="Arial" panose="020B0604020202020204" pitchFamily="34" charset="0"/>
                <a:cs typeface="Arial" panose="020B0604020202020204" pitchFamily="34" charset="0"/>
              </a:rPr>
              <a:t>חושבים וכותבים</a:t>
            </a:r>
            <a:endParaRPr lang="he-IL" dirty="0">
              <a:latin typeface="Arial" panose="020B0604020202020204" pitchFamily="34" charset="0"/>
              <a:cs typeface="Arial" panose="020B0604020202020204" pitchFamily="34" charset="0"/>
            </a:endParaRPr>
          </a:p>
        </p:txBody>
      </p:sp>
      <p:sp>
        <p:nvSpPr>
          <p:cNvPr id="3" name="מציין מיקום טקסט 2">
            <a:extLst>
              <a:ext uri="{FF2B5EF4-FFF2-40B4-BE49-F238E27FC236}">
                <a16:creationId xmlns:a16="http://schemas.microsoft.com/office/drawing/2014/main" id="{80DCE674-DB5C-4A76-8934-4EDC539901AC}"/>
              </a:ext>
            </a:extLst>
          </p:cNvPr>
          <p:cNvSpPr>
            <a:spLocks noGrp="1"/>
          </p:cNvSpPr>
          <p:nvPr>
            <p:ph type="body" idx="1"/>
          </p:nvPr>
        </p:nvSpPr>
        <p:spPr>
          <a:xfrm>
            <a:off x="2166999" y="1928813"/>
            <a:ext cx="9077264" cy="3844925"/>
          </a:xfrm>
        </p:spPr>
        <p:txBody>
          <a:bodyPr/>
          <a:lstStyle/>
          <a:p>
            <a:r>
              <a:rPr lang="he-IL" sz="4400" dirty="0">
                <a:solidFill>
                  <a:srgbClr val="002060"/>
                </a:solidFill>
                <a:latin typeface="Arial" panose="020B0604020202020204" pitchFamily="34" charset="0"/>
                <a:cs typeface="Arial" panose="020B0604020202020204" pitchFamily="34" charset="0"/>
              </a:rPr>
              <a:t> מה לדעתכם הניע אנשים לא יהודים להציל יהודים בתקופת השואה?</a:t>
            </a:r>
          </a:p>
          <a:p>
            <a:endParaRPr lang="he-IL" dirty="0">
              <a:latin typeface="Arial" panose="020B0604020202020204" pitchFamily="34" charset="0"/>
              <a:cs typeface="Arial" panose="020B0604020202020204" pitchFamily="34" charset="0"/>
            </a:endParaRPr>
          </a:p>
        </p:txBody>
      </p:sp>
      <p:pic>
        <p:nvPicPr>
          <p:cNvPr id="5" name="תמונה 4">
            <a:extLst>
              <a:ext uri="{FF2B5EF4-FFF2-40B4-BE49-F238E27FC236}">
                <a16:creationId xmlns:a16="http://schemas.microsoft.com/office/drawing/2014/main" id="{15E44122-2BA1-445C-9255-143CF39C2A9A}"/>
              </a:ext>
            </a:extLst>
          </p:cNvPr>
          <p:cNvPicPr>
            <a:picLocks noChangeAspect="1"/>
          </p:cNvPicPr>
          <p:nvPr/>
        </p:nvPicPr>
        <p:blipFill>
          <a:blip r:embed="rId5"/>
          <a:stretch>
            <a:fillRect/>
          </a:stretch>
        </p:blipFill>
        <p:spPr>
          <a:xfrm>
            <a:off x="8655200" y="3755787"/>
            <a:ext cx="2024047" cy="2017951"/>
          </a:xfrm>
          <a:prstGeom prst="rect">
            <a:avLst/>
          </a:prstGeom>
        </p:spPr>
      </p:pic>
      <p:pic>
        <p:nvPicPr>
          <p:cNvPr id="4"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0903" y="681521"/>
            <a:ext cx="1967501" cy="701605"/>
          </a:xfrm>
          <a:prstGeom prst="rect">
            <a:avLst/>
          </a:prstGeom>
        </p:spPr>
      </p:pic>
      <p:pic>
        <p:nvPicPr>
          <p:cNvPr id="6" name="תמונה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44" y="2916691"/>
            <a:ext cx="3287119" cy="3393345"/>
          </a:xfrm>
          <a:prstGeom prst="rect">
            <a:avLst/>
          </a:prstGeom>
        </p:spPr>
      </p:pic>
    </p:spTree>
    <p:extLst>
      <p:ext uri="{BB962C8B-B14F-4D97-AF65-F5344CB8AC3E}">
        <p14:creationId xmlns:p14="http://schemas.microsoft.com/office/powerpoint/2010/main" val="128996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2A6E09-C105-49FF-A7B4-E9864BECFAEE}"/>
              </a:ext>
            </a:extLst>
          </p:cNvPr>
          <p:cNvSpPr>
            <a:spLocks noGrp="1"/>
          </p:cNvSpPr>
          <p:nvPr>
            <p:ph type="title"/>
          </p:nvPr>
        </p:nvSpPr>
        <p:spPr/>
        <p:txBody>
          <a:bodyPr/>
          <a:lstStyle/>
          <a:p>
            <a:r>
              <a:rPr lang="he-IL" dirty="0">
                <a:latin typeface="Arial" panose="020B0604020202020204" pitchFamily="34" charset="0"/>
                <a:cs typeface="Arial" panose="020B0604020202020204" pitchFamily="34" charset="0"/>
              </a:rPr>
              <a:t> </a:t>
            </a:r>
          </a:p>
        </p:txBody>
      </p:sp>
      <p:sp>
        <p:nvSpPr>
          <p:cNvPr id="3" name="מלבן 2">
            <a:extLst>
              <a:ext uri="{FF2B5EF4-FFF2-40B4-BE49-F238E27FC236}">
                <a16:creationId xmlns:a16="http://schemas.microsoft.com/office/drawing/2014/main" id="{BBB391EF-6E59-4227-8B16-53130DA6B133}"/>
              </a:ext>
            </a:extLst>
          </p:cNvPr>
          <p:cNvSpPr/>
          <p:nvPr/>
        </p:nvSpPr>
        <p:spPr>
          <a:xfrm>
            <a:off x="3818965" y="502767"/>
            <a:ext cx="7637929" cy="5732531"/>
          </a:xfrm>
          <a:prstGeom prst="rect">
            <a:avLst/>
          </a:prstGeom>
        </p:spPr>
        <p:txBody>
          <a:bodyPr wrap="square">
            <a:spAutoFit/>
          </a:bodyPr>
          <a:lstStyle/>
          <a:p>
            <a:pPr lvl="0" algn="r" rtl="1">
              <a:lnSpc>
                <a:spcPct val="120000"/>
              </a:lnSpc>
              <a:buClrTx/>
            </a:pPr>
            <a:r>
              <a:rPr lang="he-IL" sz="2800" b="1" kern="1200" dirty="0">
                <a:solidFill>
                  <a:srgbClr val="002060"/>
                </a:solidFill>
                <a:latin typeface="Arial" panose="020B0604020202020204" pitchFamily="34" charset="0"/>
                <a:ea typeface="+mn-ea"/>
                <a:cs typeface="Arial" panose="020B0604020202020204" pitchFamily="34" charset="0"/>
              </a:rPr>
              <a:t>"המניעים לכך שנתתי עזרה? שום דבר מיוחד. בעיקרון, מה שאני חושבת הוא זה: אם אדם נמצא במצוקה ואני יכולה לעזור לו, זה הופך לחובתי ולאחריותי. אם הייתי נמנעת מלעשות כך, הייתי בוגדת במשימה שהחיים - או אולי אלוהים? - דרשו ממני למלא. בני אדם - כך נראה לי - יוצרים שלמות גדולה. כשהם מעוללים עוול זה לזה הם מכים עצמם ואת </a:t>
            </a:r>
            <a:r>
              <a:rPr lang="he-IL" sz="2800" b="1" kern="1200" dirty="0" err="1">
                <a:solidFill>
                  <a:srgbClr val="002060"/>
                </a:solidFill>
                <a:latin typeface="Arial" panose="020B0604020202020204" pitchFamily="34" charset="0"/>
                <a:ea typeface="+mn-ea"/>
                <a:cs typeface="Arial" panose="020B0604020202020204" pitchFamily="34" charset="0"/>
              </a:rPr>
              <a:t>הכל</a:t>
            </a:r>
            <a:r>
              <a:rPr lang="he-IL" sz="2800" b="1" kern="1200" dirty="0">
                <a:solidFill>
                  <a:srgbClr val="002060"/>
                </a:solidFill>
                <a:latin typeface="Arial" panose="020B0604020202020204" pitchFamily="34" charset="0"/>
                <a:ea typeface="+mn-ea"/>
                <a:cs typeface="Arial" panose="020B0604020202020204" pitchFamily="34" charset="0"/>
              </a:rPr>
              <a:t> ישר בפנים. אלה מניעי."</a:t>
            </a:r>
          </a:p>
          <a:p>
            <a:pPr lvl="0" algn="r" rtl="1">
              <a:lnSpc>
                <a:spcPct val="120000"/>
              </a:lnSpc>
              <a:buClrTx/>
            </a:pPr>
            <a:endParaRPr lang="he-IL" sz="2800" b="1" kern="1200" dirty="0">
              <a:solidFill>
                <a:srgbClr val="002060"/>
              </a:solidFill>
              <a:latin typeface="Arial" panose="020B0604020202020204" pitchFamily="34" charset="0"/>
              <a:ea typeface="+mn-ea"/>
              <a:cs typeface="Arial" panose="020B0604020202020204" pitchFamily="34" charset="0"/>
            </a:endParaRPr>
          </a:p>
          <a:p>
            <a:pPr lvl="0" algn="r" rtl="1">
              <a:lnSpc>
                <a:spcPct val="120000"/>
              </a:lnSpc>
              <a:buClrTx/>
            </a:pPr>
            <a:r>
              <a:rPr lang="he-IL" sz="2800" b="1" kern="1200" dirty="0">
                <a:solidFill>
                  <a:srgbClr val="002060"/>
                </a:solidFill>
                <a:latin typeface="Arial" panose="020B0604020202020204" pitchFamily="34" charset="0"/>
                <a:ea typeface="+mn-ea"/>
                <a:cs typeface="Arial" panose="020B0604020202020204" pitchFamily="34" charset="0"/>
              </a:rPr>
              <a:t>ב-11 בדצמבר 1983 הכיר יד ושם </a:t>
            </a:r>
            <a:r>
              <a:rPr lang="he-IL" sz="2800" b="1" kern="1200" dirty="0" err="1">
                <a:solidFill>
                  <a:srgbClr val="002060"/>
                </a:solidFill>
                <a:latin typeface="Arial" panose="020B0604020202020204" pitchFamily="34" charset="0"/>
                <a:ea typeface="+mn-ea"/>
                <a:cs typeface="Arial" panose="020B0604020202020204" pitchFamily="34" charset="0"/>
              </a:rPr>
              <a:t>ביוהנה</a:t>
            </a:r>
            <a:r>
              <a:rPr lang="he-IL" sz="2800" b="1" kern="1200" dirty="0">
                <a:solidFill>
                  <a:srgbClr val="002060"/>
                </a:solidFill>
                <a:latin typeface="Arial" panose="020B0604020202020204" pitchFamily="34" charset="0"/>
                <a:ea typeface="+mn-ea"/>
                <a:cs typeface="Arial" panose="020B0604020202020204" pitchFamily="34" charset="0"/>
              </a:rPr>
              <a:t> </a:t>
            </a:r>
            <a:r>
              <a:rPr lang="he-IL" sz="2800" b="1" kern="1200" dirty="0" err="1">
                <a:solidFill>
                  <a:srgbClr val="002060"/>
                </a:solidFill>
                <a:latin typeface="Arial" panose="020B0604020202020204" pitchFamily="34" charset="0"/>
                <a:ea typeface="+mn-ea"/>
                <a:cs typeface="Arial" panose="020B0604020202020204" pitchFamily="34" charset="0"/>
              </a:rPr>
              <a:t>אק</a:t>
            </a:r>
            <a:r>
              <a:rPr lang="he-IL" sz="2800" b="1" kern="1200" dirty="0">
                <a:solidFill>
                  <a:srgbClr val="002060"/>
                </a:solidFill>
                <a:latin typeface="Arial" panose="020B0604020202020204" pitchFamily="34" charset="0"/>
                <a:ea typeface="+mn-ea"/>
                <a:cs typeface="Arial" panose="020B0604020202020204" pitchFamily="34" charset="0"/>
              </a:rPr>
              <a:t> כחסידת אומות העולם</a:t>
            </a:r>
          </a:p>
        </p:txBody>
      </p:sp>
      <p:pic>
        <p:nvPicPr>
          <p:cNvPr id="4" name="תמונה 3">
            <a:extLst>
              <a:ext uri="{FF2B5EF4-FFF2-40B4-BE49-F238E27FC236}">
                <a16:creationId xmlns:a16="http://schemas.microsoft.com/office/drawing/2014/main" id="{A77C486A-FF35-40D2-A697-6FFDD2EC416E}"/>
              </a:ext>
            </a:extLst>
          </p:cNvPr>
          <p:cNvPicPr>
            <a:picLocks noChangeAspect="1"/>
          </p:cNvPicPr>
          <p:nvPr/>
        </p:nvPicPr>
        <p:blipFill>
          <a:blip r:embed="rId2"/>
          <a:stretch>
            <a:fillRect/>
          </a:stretch>
        </p:blipFill>
        <p:spPr>
          <a:xfrm>
            <a:off x="377939" y="678333"/>
            <a:ext cx="3156249" cy="4539811"/>
          </a:xfrm>
          <a:prstGeom prst="rect">
            <a:avLst/>
          </a:prstGeom>
        </p:spPr>
      </p:pic>
      <p:sp>
        <p:nvSpPr>
          <p:cNvPr id="5" name="TextBox 4"/>
          <p:cNvSpPr txBox="1"/>
          <p:nvPr/>
        </p:nvSpPr>
        <p:spPr>
          <a:xfrm>
            <a:off x="1075765" y="6443831"/>
            <a:ext cx="2280622" cy="307777"/>
          </a:xfrm>
          <a:prstGeom prst="rect">
            <a:avLst/>
          </a:prstGeom>
          <a:noFill/>
        </p:spPr>
        <p:txBody>
          <a:bodyPr wrap="square" rtlCol="1">
            <a:spAutoFit/>
          </a:bodyPr>
          <a:lstStyle/>
          <a:p>
            <a:r>
              <a:rPr lang="he-IL" dirty="0"/>
              <a:t>מתוך: אתר "יד ושם"</a:t>
            </a:r>
          </a:p>
        </p:txBody>
      </p:sp>
    </p:spTree>
    <p:extLst>
      <p:ext uri="{BB962C8B-B14F-4D97-AF65-F5344CB8AC3E}">
        <p14:creationId xmlns:p14="http://schemas.microsoft.com/office/powerpoint/2010/main" val="1348557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78440A-E0C9-406C-A69C-B0094EA37DED}"/>
              </a:ext>
            </a:extLst>
          </p:cNvPr>
          <p:cNvSpPr>
            <a:spLocks noGrp="1"/>
          </p:cNvSpPr>
          <p:nvPr>
            <p:ph type="title"/>
          </p:nvPr>
        </p:nvSpPr>
        <p:spPr>
          <a:xfrm>
            <a:off x="865046" y="329060"/>
            <a:ext cx="10515600" cy="1325563"/>
          </a:xfrm>
        </p:spPr>
        <p:txBody>
          <a:bodyPr/>
          <a:lstStyle/>
          <a:p>
            <a:pPr algn="ctr"/>
            <a:r>
              <a:rPr lang="he-IL" b="1" dirty="0">
                <a:solidFill>
                  <a:srgbClr val="002060"/>
                </a:solidFill>
              </a:rPr>
              <a:t>מה לפרשת שמות ולחסידות אומות העולם?</a:t>
            </a:r>
          </a:p>
        </p:txBody>
      </p:sp>
      <p:sp>
        <p:nvSpPr>
          <p:cNvPr id="3" name="מציין מיקום תוכן 2">
            <a:extLst>
              <a:ext uri="{FF2B5EF4-FFF2-40B4-BE49-F238E27FC236}">
                <a16:creationId xmlns:a16="http://schemas.microsoft.com/office/drawing/2014/main" id="{19AFA2DA-D7F6-4F95-9C6C-92F17DB12122}"/>
              </a:ext>
            </a:extLst>
          </p:cNvPr>
          <p:cNvSpPr>
            <a:spLocks noGrp="1"/>
          </p:cNvSpPr>
          <p:nvPr>
            <p:ph idx="1"/>
          </p:nvPr>
        </p:nvSpPr>
        <p:spPr>
          <a:xfrm>
            <a:off x="865046" y="1535169"/>
            <a:ext cx="10515600" cy="4351338"/>
          </a:xfrm>
        </p:spPr>
        <p:txBody>
          <a:bodyPr>
            <a:normAutofit/>
          </a:bodyPr>
          <a:lstStyle/>
          <a:p>
            <a:pPr>
              <a:lnSpc>
                <a:spcPct val="150000"/>
              </a:lnSpc>
            </a:pPr>
            <a:r>
              <a:rPr lang="he-IL" sz="3200" dirty="0">
                <a:solidFill>
                  <a:srgbClr val="002060"/>
                </a:solidFill>
              </a:rPr>
              <a:t>     פָּרָשַׁת שְׁמוֹת היא פרשת השבוע הראשונה בספר שמות. היא מתחילה בתחילת הספר, פרק א', פסוק א', ומסתיימת בפרק ו', פסוק א'. בפרשת שמות מסופר על תחילת שעבוד עם ישראל במצרים ועל שנות חייו הראשונות של משה ובחירתו להנהגה.</a:t>
            </a:r>
          </a:p>
        </p:txBody>
      </p:sp>
      <p:pic>
        <p:nvPicPr>
          <p:cNvPr id="4" name="תמונה 3">
            <a:extLst>
              <a:ext uri="{FF2B5EF4-FFF2-40B4-BE49-F238E27FC236}">
                <a16:creationId xmlns:a16="http://schemas.microsoft.com/office/drawing/2014/main" id="{935566B7-BEBC-41B8-ACB9-61DF34A374D7}"/>
              </a:ext>
            </a:extLst>
          </p:cNvPr>
          <p:cNvPicPr>
            <a:picLocks noChangeAspect="1"/>
          </p:cNvPicPr>
          <p:nvPr/>
        </p:nvPicPr>
        <p:blipFill>
          <a:blip r:embed="rId2"/>
          <a:stretch>
            <a:fillRect/>
          </a:stretch>
        </p:blipFill>
        <p:spPr>
          <a:xfrm>
            <a:off x="1241193" y="4709789"/>
            <a:ext cx="2867025" cy="1590675"/>
          </a:xfrm>
          <a:prstGeom prst="rect">
            <a:avLst/>
          </a:prstGeom>
        </p:spPr>
      </p:pic>
      <p:sp>
        <p:nvSpPr>
          <p:cNvPr id="6" name="TextBox 5"/>
          <p:cNvSpPr txBox="1"/>
          <p:nvPr/>
        </p:nvSpPr>
        <p:spPr>
          <a:xfrm>
            <a:off x="451821" y="6422315"/>
            <a:ext cx="2990626" cy="307777"/>
          </a:xfrm>
          <a:prstGeom prst="rect">
            <a:avLst/>
          </a:prstGeom>
          <a:noFill/>
        </p:spPr>
        <p:txBody>
          <a:bodyPr wrap="square" rtlCol="1">
            <a:spAutoFit/>
          </a:bodyPr>
          <a:lstStyle/>
          <a:p>
            <a:pPr algn="r" rtl="1"/>
            <a:r>
              <a:rPr lang="he-IL" dirty="0" smtClean="0"/>
              <a:t>מתוך: אתר "בני עקיבא"</a:t>
            </a:r>
            <a:endParaRPr lang="he-IL" dirty="0"/>
          </a:p>
        </p:txBody>
      </p:sp>
    </p:spTree>
    <p:extLst>
      <p:ext uri="{BB962C8B-B14F-4D97-AF65-F5344CB8AC3E}">
        <p14:creationId xmlns:p14="http://schemas.microsoft.com/office/powerpoint/2010/main" val="4146134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3034</TotalTime>
  <Words>1034</Words>
  <Application>Microsoft Office PowerPoint</Application>
  <PresentationFormat>מסך רחב</PresentationFormat>
  <Paragraphs>149</Paragraphs>
  <Slides>31</Slides>
  <Notes>13</Notes>
  <HiddenSlides>1</HiddenSlides>
  <MMClips>10</MMClips>
  <ScaleCrop>false</ScaleCrop>
  <HeadingPairs>
    <vt:vector size="6" baseType="variant">
      <vt:variant>
        <vt:lpstr>גופנים בשימוש</vt:lpstr>
      </vt:variant>
      <vt:variant>
        <vt:i4>4</vt:i4>
      </vt:variant>
      <vt:variant>
        <vt:lpstr>ערכת נושא</vt:lpstr>
      </vt:variant>
      <vt:variant>
        <vt:i4>2</vt:i4>
      </vt:variant>
      <vt:variant>
        <vt:lpstr>כותרות שקופיות</vt:lpstr>
      </vt:variant>
      <vt:variant>
        <vt:i4>31</vt:i4>
      </vt:variant>
    </vt:vector>
  </HeadingPairs>
  <TitlesOfParts>
    <vt:vector size="37" baseType="lpstr">
      <vt:lpstr>Open Sans</vt:lpstr>
      <vt:lpstr>Arial</vt:lpstr>
      <vt:lpstr>Wingdings</vt:lpstr>
      <vt:lpstr>Calibri</vt:lpstr>
      <vt:lpstr>Office Theme</vt:lpstr>
      <vt:lpstr>1_Office Theme</vt:lpstr>
      <vt:lpstr>מצגת של PowerPoint‏</vt:lpstr>
      <vt:lpstr>מה להביא לשיעור?</vt:lpstr>
      <vt:lpstr>מה נלמד היום?</vt:lpstr>
      <vt:lpstr>חסיד אומות העולם – למי ניתן התואר?</vt:lpstr>
      <vt:lpstr>אירנה סֶנְדְלֶר - חסידת אומות העולם</vt:lpstr>
      <vt:lpstr>אירנה סֶנְדְלֶר - חסידת אומות העולם</vt:lpstr>
      <vt:lpstr>חושבים וכותבים</vt:lpstr>
      <vt:lpstr> </vt:lpstr>
      <vt:lpstr>מה לפרשת שמות ולחסידות אומות העולם?</vt:lpstr>
      <vt:lpstr>פרשת שמות – נשים גיבורות</vt:lpstr>
      <vt:lpstr>פרשת שמות – המילדות העבריות</vt:lpstr>
      <vt:lpstr>חשבו וכתבו: האם המיילדות העבריות עמדו בתבחינים של "חסיד אומות העולם"?</vt:lpstr>
      <vt:lpstr>מצגת של PowerPoint‏</vt:lpstr>
      <vt:lpstr>גזרות פרעה</vt:lpstr>
      <vt:lpstr>חשבו וכתבו האם אימו של משה עומדת בתבחינים של "חסידת אומות העולם"?</vt:lpstr>
      <vt:lpstr>תיבת גומא</vt:lpstr>
      <vt:lpstr>מצגת של PowerPoint‏</vt:lpstr>
      <vt:lpstr>אחות משה – חשבו וכתבו מהי הדילמה של מרים?</vt:lpstr>
      <vt:lpstr>על מה חשבה מרים?</vt:lpstr>
      <vt:lpstr>מרים מחליטה לפנות אל בת פרעה</vt:lpstr>
      <vt:lpstr>תחליף חלב אם בעולם העתיק</vt:lpstr>
      <vt:lpstr>בת פרעה – האם את ראויה לתואר חסידת אומות העולם?</vt:lpstr>
      <vt:lpstr>"וַתִּשְׁלַח אֶת אֲמָתָהּ וַתִּקָּחֶהָ"</vt:lpstr>
      <vt:lpstr>ההתלבטות של בת פרעה</vt:lpstr>
      <vt:lpstr>מצגת של PowerPoint‏</vt:lpstr>
      <vt:lpstr>על פי חוק חסיד אומות עולם –  חשבו וכתבו האם בת פרעה ראויה לתואר חסידת אומות העולם?</vt:lpstr>
      <vt:lpstr>בציור הקיר מדורה אירופוס מוצגות שלוש סצנות מסיפור הצלת משה.  האם אתם מזהים את הסצנות? כתבו מהן.</vt:lpstr>
      <vt:lpstr>סרטון התנ"ך בחרוזים</vt:lpstr>
      <vt:lpstr>מבט לחיים שלנו</vt:lpstr>
      <vt:lpstr>לסיכום: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Colen Aviv</cp:lastModifiedBy>
  <cp:revision>179</cp:revision>
  <dcterms:created xsi:type="dcterms:W3CDTF">2020-03-11T07:11:19Z</dcterms:created>
  <dcterms:modified xsi:type="dcterms:W3CDTF">2020-05-12T11:00:28Z</dcterms:modified>
</cp:coreProperties>
</file>