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3"/>
  </p:notesMasterIdLst>
  <p:sldIdLst>
    <p:sldId id="260" r:id="rId2"/>
    <p:sldId id="261" r:id="rId3"/>
    <p:sldId id="280" r:id="rId4"/>
    <p:sldId id="281" r:id="rId5"/>
    <p:sldId id="284" r:id="rId6"/>
    <p:sldId id="282" r:id="rId7"/>
    <p:sldId id="283" r:id="rId8"/>
    <p:sldId id="285" r:id="rId9"/>
    <p:sldId id="287" r:id="rId10"/>
    <p:sldId id="288" r:id="rId11"/>
    <p:sldId id="289" r:id="rId12"/>
    <p:sldId id="290" r:id="rId13"/>
    <p:sldId id="291" r:id="rId14"/>
    <p:sldId id="307" r:id="rId15"/>
    <p:sldId id="306" r:id="rId16"/>
    <p:sldId id="314" r:id="rId17"/>
    <p:sldId id="305" r:id="rId18"/>
    <p:sldId id="315" r:id="rId19"/>
    <p:sldId id="265" r:id="rId20"/>
    <p:sldId id="293" r:id="rId21"/>
    <p:sldId id="316" r:id="rId22"/>
    <p:sldId id="317" r:id="rId23"/>
    <p:sldId id="271" r:id="rId24"/>
    <p:sldId id="319" r:id="rId25"/>
    <p:sldId id="318" r:id="rId26"/>
    <p:sldId id="320" r:id="rId27"/>
    <p:sldId id="303" r:id="rId28"/>
    <p:sldId id="304" r:id="rId29"/>
    <p:sldId id="267" r:id="rId30"/>
    <p:sldId id="302" r:id="rId31"/>
    <p:sldId id="301" r:id="rId32"/>
    <p:sldId id="300" r:id="rId33"/>
    <p:sldId id="299" r:id="rId34"/>
    <p:sldId id="298" r:id="rId35"/>
    <p:sldId id="297" r:id="rId36"/>
    <p:sldId id="296" r:id="rId37"/>
    <p:sldId id="295" r:id="rId38"/>
    <p:sldId id="294" r:id="rId39"/>
    <p:sldId id="309" r:id="rId40"/>
    <p:sldId id="310" r:id="rId41"/>
    <p:sldId id="308" r:id="rId42"/>
  </p:sldIdLst>
  <p:sldSz cx="12192000" cy="6858000"/>
  <p:notesSz cx="6858000" cy="9144000"/>
  <p:embeddedFontLst>
    <p:embeddedFont>
      <p:font typeface="Alef" panose="00000500000000000000" pitchFamily="2" charset="-79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4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74"/>
  </p:normalViewPr>
  <p:slideViewPr>
    <p:cSldViewPr snapToGrid="0">
      <p:cViewPr varScale="1">
        <p:scale>
          <a:sx n="63" d="100"/>
          <a:sy n="63" d="100"/>
        </p:scale>
        <p:origin x="786" y="60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58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7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381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151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119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576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54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953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459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221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iw-IL" sz="1200"/>
              <a:t/>
            </a:r>
            <a:br>
              <a:rPr lang="iw-IL" sz="1200"/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>
                <a:solidFill>
                  <a:schemeClr val="dk1"/>
                </a:solidFill>
              </a:rPr>
              <a:t>נושא השיעור ומה מטרתו:</a:t>
            </a:r>
            <a:br>
              <a:rPr lang="iw-IL" sz="1200">
                <a:solidFill>
                  <a:schemeClr val="dk1"/>
                </a:solidFill>
              </a:rPr>
            </a:br>
            <a:r>
              <a:rPr lang="iw-IL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iw-IL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64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שלב זה</a:t>
            </a:r>
            <a:r>
              <a:rPr lang="iw-IL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iw-IL">
                <a:solidFill>
                  <a:schemeClr val="dk1"/>
                </a:solidFill>
              </a:rPr>
            </a:br>
            <a:r>
              <a:rPr lang="iw-IL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5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משך השקף: עד 2 דקות</a:t>
            </a: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שלב זה</a:t>
            </a:r>
            <a:r>
              <a:rPr lang="iw-IL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iw-IL">
                <a:solidFill>
                  <a:schemeClr val="dk1"/>
                </a:solidFill>
              </a:rPr>
            </a:br>
            <a:r>
              <a:rPr lang="iw-IL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דוגמה לטקסט שייאמר בעל פה: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48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45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276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17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883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iw-IL" b="1"/>
              <a:t>תרגול: </a:t>
            </a:r>
            <a:r>
              <a:rPr lang="iw-IL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דוגמאות:</a:t>
            </a:r>
            <a:br>
              <a:rPr lang="iw-IL"/>
            </a:br>
            <a:r>
              <a:rPr lang="iw-IL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iw-IL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/>
              <a:t>art attack :  </a:t>
            </a:r>
            <a:r>
              <a:rPr lang="iw-IL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39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en-I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IL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he-IL" dirty="0">
                <a:cs typeface="Calibri" panose="020F0502020204030204" pitchFamily="34" charset="0"/>
              </a:rPr>
              <a:t>שיעור תורה לכיתה ג'</a:t>
            </a:r>
          </a:p>
          <a:p>
            <a:pPr lvl="0"/>
            <a:endParaRPr lang="he-IL" dirty="0">
              <a:cs typeface="Calibri" panose="020F0502020204030204" pitchFamily="34" charset="0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39;p5">
            <a:extLst>
              <a:ext uri="{FF2B5EF4-FFF2-40B4-BE49-F238E27FC236}">
                <a16:creationId xmlns:a16="http://schemas.microsoft.com/office/drawing/2014/main" id="{CB6C2ACA-E8E0-4573-8669-BC4E7DBFBCBC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/>
          <a:lstStyle/>
          <a:p>
            <a:pPr lvl="0"/>
            <a:r>
              <a:rPr lang="he-IL" dirty="0">
                <a:cs typeface="Calibri" panose="020F0502020204030204" pitchFamily="34" charset="0"/>
              </a:rPr>
              <a:t>נושא השיעור: סיכום ספר שמות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EA336BB4-660D-4A96-BAAB-55B0D420CB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942462"/>
          </a:xfrm>
        </p:spPr>
        <p:txBody>
          <a:bodyPr>
            <a:normAutofit/>
          </a:bodyPr>
          <a:lstStyle/>
          <a:p>
            <a:r>
              <a:rPr lang="he-IL" sz="2000" dirty="0">
                <a:cs typeface="Calibri" panose="020F0502020204030204" pitchFamily="34" charset="0"/>
                <a:sym typeface="Calibri"/>
              </a:rPr>
              <a:t>עם המורה: יהודה טרופר</a:t>
            </a:r>
          </a:p>
          <a:p>
            <a:r>
              <a:rPr lang="he-IL" sz="2000" dirty="0">
                <a:cs typeface="Calibri" panose="020F0502020204030204" pitchFamily="34" charset="0"/>
                <a:sym typeface="Calibri"/>
              </a:rPr>
              <a:t>מרצה לתנ"ך ולחינוך במכללת שאנן</a:t>
            </a:r>
          </a:p>
          <a:p>
            <a:endParaRPr lang="en-IL" sz="2000" dirty="0"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28964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96974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C69E3470-36AB-4126-BF7F-909FE5B6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515718"/>
              </p:ext>
            </p:extLst>
          </p:nvPr>
        </p:nvGraphicFramePr>
        <p:xfrm>
          <a:off x="1671560" y="984184"/>
          <a:ext cx="7155933" cy="648000"/>
        </p:xfrm>
        <a:graphic>
          <a:graphicData uri="http://schemas.openxmlformats.org/drawingml/2006/table">
            <a:tbl>
              <a:tblPr rtl="1" firstRow="1" firstCol="1" bandRow="1"/>
              <a:tblGrid>
                <a:gridCol w="135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כשנה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שנה (א'</a:t>
                      </a:r>
                      <a:r>
                        <a:rPr lang="he-IL" sz="2400" b="1" baseline="0" dirty="0">
                          <a:effectLst/>
                          <a:latin typeface="Calibri"/>
                          <a:ea typeface="Calibri"/>
                          <a:cs typeface="+mn-cs"/>
                        </a:rPr>
                        <a:t> בניסן – א' בניסן)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מתי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15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7DB3895-17CD-41BB-BC3E-1077733FA0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38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המשכן – ויקיפדיה">
            <a:extLst>
              <a:ext uri="{FF2B5EF4-FFF2-40B4-BE49-F238E27FC236}">
                <a16:creationId xmlns:a16="http://schemas.microsoft.com/office/drawing/2014/main" id="{AD6CC8B6-CA9D-41FA-AA67-08B484FF29A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67862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7713FFE-1013-427A-B4AD-6208EB9166D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0" y="5016560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חץ: שמאלה 19">
            <a:extLst>
              <a:ext uri="{FF2B5EF4-FFF2-40B4-BE49-F238E27FC236}">
                <a16:creationId xmlns:a16="http://schemas.microsoft.com/office/drawing/2014/main" id="{76B9C715-6B3C-45FC-BF78-9A2E3310B512}"/>
              </a:ext>
            </a:extLst>
          </p:cNvPr>
          <p:cNvSpPr/>
          <p:nvPr/>
        </p:nvSpPr>
        <p:spPr>
          <a:xfrm>
            <a:off x="7977193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חץ: שמאלה 20">
            <a:extLst>
              <a:ext uri="{FF2B5EF4-FFF2-40B4-BE49-F238E27FC236}">
                <a16:creationId xmlns:a16="http://schemas.microsoft.com/office/drawing/2014/main" id="{CBA2ABC3-40B6-4204-97D2-0D56656B7E95}"/>
              </a:ext>
            </a:extLst>
          </p:cNvPr>
          <p:cNvSpPr/>
          <p:nvPr/>
        </p:nvSpPr>
        <p:spPr>
          <a:xfrm>
            <a:off x="3411302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04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30851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73931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C69E3470-36AB-4126-BF7F-909FE5B6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22071"/>
              </p:ext>
            </p:extLst>
          </p:nvPr>
        </p:nvGraphicFramePr>
        <p:xfrm>
          <a:off x="1671560" y="984184"/>
          <a:ext cx="7155933" cy="648000"/>
        </p:xfrm>
        <a:graphic>
          <a:graphicData uri="http://schemas.openxmlformats.org/drawingml/2006/table">
            <a:tbl>
              <a:tblPr rtl="1" firstRow="1" firstCol="1" bandRow="1"/>
              <a:tblGrid>
                <a:gridCol w="135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כשנה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שנה (א'</a:t>
                      </a:r>
                      <a:r>
                        <a:rPr lang="he-IL" sz="2400" b="1" baseline="0" dirty="0">
                          <a:effectLst/>
                          <a:latin typeface="Calibri"/>
                          <a:ea typeface="Calibri"/>
                          <a:cs typeface="+mn-cs"/>
                        </a:rPr>
                        <a:t> בניסן – א' בניסן)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ספר שמות במבט אחד!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15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7DB3895-17CD-41BB-BC3E-1077733FA0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38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המשכן – ויקיפדיה">
            <a:extLst>
              <a:ext uri="{FF2B5EF4-FFF2-40B4-BE49-F238E27FC236}">
                <a16:creationId xmlns:a16="http://schemas.microsoft.com/office/drawing/2014/main" id="{AD6CC8B6-CA9D-41FA-AA67-08B484FF29A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67862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7713FFE-1013-427A-B4AD-6208EB9166D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0" y="5016560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חץ: שמאלה 19">
            <a:extLst>
              <a:ext uri="{FF2B5EF4-FFF2-40B4-BE49-F238E27FC236}">
                <a16:creationId xmlns:a16="http://schemas.microsoft.com/office/drawing/2014/main" id="{76B9C715-6B3C-45FC-BF78-9A2E3310B512}"/>
              </a:ext>
            </a:extLst>
          </p:cNvPr>
          <p:cNvSpPr/>
          <p:nvPr/>
        </p:nvSpPr>
        <p:spPr>
          <a:xfrm>
            <a:off x="7977193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חץ: שמאלה 20">
            <a:extLst>
              <a:ext uri="{FF2B5EF4-FFF2-40B4-BE49-F238E27FC236}">
                <a16:creationId xmlns:a16="http://schemas.microsoft.com/office/drawing/2014/main" id="{CBA2ABC3-40B6-4204-97D2-0D56656B7E95}"/>
              </a:ext>
            </a:extLst>
          </p:cNvPr>
          <p:cNvSpPr/>
          <p:nvPr/>
        </p:nvSpPr>
        <p:spPr>
          <a:xfrm>
            <a:off x="3411302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D19BB928-A746-4520-AECD-80018310F3AC}"/>
              </a:ext>
            </a:extLst>
          </p:cNvPr>
          <p:cNvSpPr txBox="1">
            <a:spLocks/>
          </p:cNvSpPr>
          <p:nvPr/>
        </p:nvSpPr>
        <p:spPr>
          <a:xfrm>
            <a:off x="1981200" y="37930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he-IL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"שַׁלַּח אֶת עַמִּי    . . .    וְיַעַבְדֻנִי"</a:t>
            </a:r>
            <a:endParaRPr lang="en-US" sz="36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6DF45644-68F7-4484-A273-7D7096549BB1}"/>
              </a:ext>
            </a:extLst>
          </p:cNvPr>
          <p:cNvSpPr txBox="1">
            <a:spLocks/>
          </p:cNvSpPr>
          <p:nvPr/>
        </p:nvSpPr>
        <p:spPr>
          <a:xfrm>
            <a:off x="2922309" y="412269"/>
            <a:ext cx="8130382" cy="6053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u="none" strike="noStrike" kern="1200" cap="none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בכורות</a:t>
            </a:r>
            <a:r>
              <a:rPr lang="he-IL" sz="2000" dirty="0">
                <a:cs typeface="Calibri" panose="020F0502020204030204" pitchFamily="34" charset="0"/>
              </a:rPr>
              <a:t> - ד', (</a:t>
            </a:r>
            <a:r>
              <a:rPr lang="he-IL" sz="2000" dirty="0" err="1">
                <a:cs typeface="Calibri" panose="020F0502020204030204" pitchFamily="34" charset="0"/>
              </a:rPr>
              <a:t>כג</a:t>
            </a:r>
            <a:r>
              <a:rPr lang="he-IL" sz="2000" dirty="0">
                <a:cs typeface="Calibri" panose="020F0502020204030204" pitchFamily="34" charset="0"/>
              </a:rPr>
              <a:t>) וָאֹמַר אֵלֶיךָ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אֶת בְּנִי וְיַעַבְדֵנִי </a:t>
            </a:r>
            <a:r>
              <a:rPr lang="he-IL" sz="2000" dirty="0">
                <a:cs typeface="Calibri" panose="020F0502020204030204" pitchFamily="34" charset="0"/>
              </a:rPr>
              <a:t>וַתְּמָאֵן לְשַׁלְּחוֹ הִנֵּה אָנֹכִי הֹרֵג אֶת בִּנְךָ בְּכֹרֶךָ: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דם</a:t>
            </a:r>
            <a:r>
              <a:rPr lang="he-IL" sz="2000" dirty="0">
                <a:cs typeface="Calibri" panose="020F0502020204030204" pitchFamily="34" charset="0"/>
              </a:rPr>
              <a:t> - ז', (</a:t>
            </a:r>
            <a:r>
              <a:rPr lang="he-IL" sz="2000" dirty="0" err="1">
                <a:cs typeface="Calibri" panose="020F0502020204030204" pitchFamily="34" charset="0"/>
              </a:rPr>
              <a:t>טז</a:t>
            </a:r>
            <a:r>
              <a:rPr lang="he-IL" sz="2000" dirty="0">
                <a:cs typeface="Calibri" panose="020F0502020204030204" pitchFamily="34" charset="0"/>
              </a:rPr>
              <a:t>) וְאָמַרְתָּ אֵלָיו ה’ אֱלֹהֵי הָעִבְרִים שְׁלָחַנִי אֵלֶיךָ לֵאמֹר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אֶת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 בַּמִּדְבָּר וְהִנֵּה לֹא שָׁמַעְתָּ עַד כֹּה: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צפרדע</a:t>
            </a:r>
            <a:r>
              <a:rPr lang="he-IL" sz="2000" dirty="0">
                <a:cs typeface="Calibri" panose="020F0502020204030204" pitchFamily="34" charset="0"/>
              </a:rPr>
              <a:t> - ז', (</a:t>
            </a:r>
            <a:r>
              <a:rPr lang="he-IL" sz="2000" dirty="0" err="1">
                <a:cs typeface="Calibri" panose="020F0502020204030204" pitchFamily="34" charset="0"/>
              </a:rPr>
              <a:t>כו</a:t>
            </a:r>
            <a:r>
              <a:rPr lang="he-IL" sz="2000" dirty="0">
                <a:cs typeface="Calibri" panose="020F0502020204030204" pitchFamily="34" charset="0"/>
              </a:rPr>
              <a:t>) וַיֹּאמֶר ה’ אֶל מֹשֶׁה בֹּא אֶל פַּרְעֹה וְאָמַרְתָּ אֵלָיו כֹּה אָמַר ה’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אֶת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: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ערוב</a:t>
            </a:r>
            <a:r>
              <a:rPr lang="he-IL" sz="2000" dirty="0">
                <a:cs typeface="Calibri" panose="020F0502020204030204" pitchFamily="34" charset="0"/>
              </a:rPr>
              <a:t> – ח', (</a:t>
            </a:r>
            <a:r>
              <a:rPr lang="he-IL" sz="2000" dirty="0" err="1">
                <a:cs typeface="Calibri" panose="020F0502020204030204" pitchFamily="34" charset="0"/>
              </a:rPr>
              <a:t>טז</a:t>
            </a:r>
            <a:r>
              <a:rPr lang="he-IL" sz="2000" dirty="0">
                <a:cs typeface="Calibri" panose="020F0502020204030204" pitchFamily="34" charset="0"/>
              </a:rPr>
              <a:t>) וַיֹּאמֶר ה’ אֶל מֹשֶׁה הַשְׁכֵּם בַּבֹּקֶר </a:t>
            </a:r>
            <a:r>
              <a:rPr lang="he-IL" sz="2000" dirty="0" err="1">
                <a:cs typeface="Calibri" panose="020F0502020204030204" pitchFamily="34" charset="0"/>
              </a:rPr>
              <a:t>וְהִתְיַצֵּב</a:t>
            </a:r>
            <a:r>
              <a:rPr lang="he-IL" sz="2000" dirty="0">
                <a:cs typeface="Calibri" panose="020F0502020204030204" pitchFamily="34" charset="0"/>
              </a:rPr>
              <a:t> לִפְנֵי פַרְעֹה הִנֵּה יוֹצֵא </a:t>
            </a:r>
            <a:r>
              <a:rPr lang="he-IL" sz="2000" dirty="0" err="1">
                <a:cs typeface="Calibri" panose="020F0502020204030204" pitchFamily="34" charset="0"/>
              </a:rPr>
              <a:t>הַמָּיְמָה</a:t>
            </a:r>
            <a:r>
              <a:rPr lang="he-IL" sz="2000" dirty="0">
                <a:cs typeface="Calibri" panose="020F0502020204030204" pitchFamily="34" charset="0"/>
              </a:rPr>
              <a:t> וְאָמַרְתָּ אֵלָיו כֹּה אָמַר ה’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: 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דבר</a:t>
            </a:r>
            <a:r>
              <a:rPr lang="he-IL" sz="2000" dirty="0">
                <a:cs typeface="Calibri" panose="020F0502020204030204" pitchFamily="34" charset="0"/>
              </a:rPr>
              <a:t> – ט', (א) וַיֹּאמֶר ה’ אֶל מֹשֶׁה בֹּא אֶל פַּרְעֹה וְדִבַּרְתָּ אֵלָיו כֹּה אָמַר ה’ אֱלֹהֵי הָעִבְרִים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אֶת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: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ברד</a:t>
            </a:r>
            <a:r>
              <a:rPr lang="he-IL" sz="2000" dirty="0">
                <a:cs typeface="Calibri" panose="020F0502020204030204" pitchFamily="34" charset="0"/>
              </a:rPr>
              <a:t> – ט', (</a:t>
            </a:r>
            <a:r>
              <a:rPr lang="he-IL" sz="2000" dirty="0" err="1">
                <a:cs typeface="Calibri" panose="020F0502020204030204" pitchFamily="34" charset="0"/>
              </a:rPr>
              <a:t>יג</a:t>
            </a:r>
            <a:r>
              <a:rPr lang="he-IL" sz="2000" dirty="0">
                <a:cs typeface="Calibri" panose="020F0502020204030204" pitchFamily="34" charset="0"/>
              </a:rPr>
              <a:t>) וַיֹּאמֶר ה’ אֶל מֹשֶׁה הַשְׁכֵּם בַּבֹּקֶר </a:t>
            </a:r>
            <a:r>
              <a:rPr lang="he-IL" sz="2000" dirty="0" err="1">
                <a:cs typeface="Calibri" panose="020F0502020204030204" pitchFamily="34" charset="0"/>
              </a:rPr>
              <a:t>וְהִתְיַצֵּב</a:t>
            </a:r>
            <a:r>
              <a:rPr lang="he-IL" sz="2000" dirty="0">
                <a:cs typeface="Calibri" panose="020F0502020204030204" pitchFamily="34" charset="0"/>
              </a:rPr>
              <a:t> לִפְנֵי פַרְעֹה וְאָמַרְתָּ אֵלָיו כֹּה אָמַר ה’ אֱלֹהֵי הָעִבְרִים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אֶת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:</a:t>
            </a:r>
          </a:p>
          <a:p>
            <a:pPr>
              <a:lnSpc>
                <a:spcPts val="2800"/>
              </a:lnSpc>
              <a:spcBef>
                <a:spcPts val="1200"/>
              </a:spcBef>
            </a:pPr>
            <a:r>
              <a:rPr lang="he-IL" sz="2000" b="1" i="1" dirty="0">
                <a:solidFill>
                  <a:srgbClr val="3333FF"/>
                </a:solidFill>
                <a:cs typeface="Calibri" panose="020F0502020204030204" pitchFamily="34" charset="0"/>
              </a:rPr>
              <a:t>ארבה</a:t>
            </a:r>
            <a:r>
              <a:rPr lang="he-IL" sz="2000" dirty="0">
                <a:cs typeface="Calibri" panose="020F0502020204030204" pitchFamily="34" charset="0"/>
              </a:rPr>
              <a:t> – י', (ג) וַיָּבֹא מֹשֶׁה וְאַהֲרֹן אֶל פַּרְעֹה וַיֹּאמְרוּ אֵלָיו כֹּה אָמַר ה’ אֱלֹהֵי הָעִבְרִים עַד מָתַי </a:t>
            </a:r>
            <a:r>
              <a:rPr lang="he-IL" sz="2000" dirty="0" err="1">
                <a:cs typeface="Calibri" panose="020F0502020204030204" pitchFamily="34" charset="0"/>
              </a:rPr>
              <a:t>מֵאַנְת</a:t>
            </a:r>
            <a:r>
              <a:rPr lang="he-IL" sz="2000" dirty="0">
                <a:cs typeface="Calibri" panose="020F0502020204030204" pitchFamily="34" charset="0"/>
              </a:rPr>
              <a:t>ָּ לֵעָנֹת מִפָּנָי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שַׁלַּח עַמִּי וְיַעַבְדֻנִי</a:t>
            </a:r>
            <a:r>
              <a:rPr lang="he-IL" sz="2000" dirty="0"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03126E0-0502-46D8-9B8E-8F38F6BACF4F}"/>
              </a:ext>
            </a:extLst>
          </p:cNvPr>
          <p:cNvSpPr txBox="1"/>
          <p:nvPr/>
        </p:nvSpPr>
        <p:spPr>
          <a:xfrm>
            <a:off x="11213096" y="0"/>
            <a:ext cx="677108" cy="6858000"/>
          </a:xfrm>
          <a:prstGeom prst="rect">
            <a:avLst/>
          </a:prstGeom>
          <a:solidFill>
            <a:schemeClr val="tx1"/>
          </a:solidFill>
        </p:spPr>
        <p:txBody>
          <a:bodyPr vert="vert" wrap="square" rtlCol="1" anchor="ctr">
            <a:spAutoFit/>
          </a:bodyPr>
          <a:lstStyle/>
          <a:p>
            <a:pPr algn="ctr"/>
            <a:r>
              <a:rPr lang="he-IL" sz="32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שַׁ לַּ ח   אֶ ת    עַ מִּ י    וְ יַ עַ בְ דֻ נִ י</a:t>
            </a:r>
            <a:endParaRPr lang="he-IL" sz="3200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E4DAA897-3B8E-48E1-A0A1-4CBFF437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043238"/>
            <a:ext cx="16859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2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4" y="365125"/>
            <a:ext cx="5457825" cy="1325563"/>
          </a:xfrm>
        </p:spPr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מה שני הדברים שעבדו קשה כדי לבנותם?</a:t>
            </a:r>
          </a:p>
        </p:txBody>
      </p:sp>
    </p:spTree>
    <p:extLst>
      <p:ext uri="{BB962C8B-B14F-4D97-AF65-F5344CB8AC3E}">
        <p14:creationId xmlns:p14="http://schemas.microsoft.com/office/powerpoint/2010/main" val="228067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66" y="1094886"/>
            <a:ext cx="5457825" cy="1325563"/>
          </a:xfrm>
        </p:spPr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מה שני הדברים שעבדו קשה כדי לבנותם?</a:t>
            </a:r>
          </a:p>
        </p:txBody>
      </p:sp>
      <p:pic>
        <p:nvPicPr>
          <p:cNvPr id="7" name="Picture 12" descr="חעפרע – ויקיפדיה">
            <a:extLst>
              <a:ext uri="{FF2B5EF4-FFF2-40B4-BE49-F238E27FC236}">
                <a16:creationId xmlns:a16="http://schemas.microsoft.com/office/drawing/2014/main" id="{EE40CCFF-5075-4789-8B3D-99E0D0C9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37" y="3149116"/>
            <a:ext cx="2914650" cy="21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המשכן – ויקיפדיה">
            <a:extLst>
              <a:ext uri="{FF2B5EF4-FFF2-40B4-BE49-F238E27FC236}">
                <a16:creationId xmlns:a16="http://schemas.microsoft.com/office/drawing/2014/main" id="{8FC84E93-C35B-4856-A290-39F4B623968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843790" y="1267832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2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4" y="365125"/>
            <a:ext cx="5457825" cy="1325563"/>
          </a:xfrm>
        </p:spPr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מה שני הדברים שעבדו קשה כדי לבנותם?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E7EEAC9-4000-4FF6-8BF8-B5DE7849F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e-IL" dirty="0">
                <a:cs typeface="Calibri" panose="020F0502020204030204" pitchFamily="34" charset="0"/>
              </a:rPr>
              <a:t>פרק א', </a:t>
            </a:r>
            <a:r>
              <a:rPr lang="he-IL" dirty="0" err="1">
                <a:cs typeface="Calibri" panose="020F0502020204030204" pitchFamily="34" charset="0"/>
              </a:rPr>
              <a:t>יג</a:t>
            </a:r>
            <a:r>
              <a:rPr lang="he-IL" dirty="0">
                <a:cs typeface="Calibri" panose="020F0502020204030204" pitchFamily="34" charset="0"/>
              </a:rPr>
              <a:t>-יד</a:t>
            </a:r>
          </a:p>
          <a:p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וַיַּעֲבִדוּ</a:t>
            </a:r>
            <a:r>
              <a:rPr lang="he-IL" dirty="0">
                <a:cs typeface="Calibri" panose="020F0502020204030204" pitchFamily="34" charset="0"/>
              </a:rPr>
              <a:t> מִצְרַיִם אֶת בְּנֵי יִשְׂרָאֵל בְּפָרֶךְ. וַיְמָרְרוּ אֶת חַיֵּיהֶם </a:t>
            </a:r>
            <a:r>
              <a:rPr lang="he-IL" b="1" dirty="0">
                <a:solidFill>
                  <a:srgbClr val="FF0000"/>
                </a:solidFill>
                <a:cs typeface="Calibri" panose="020F0502020204030204" pitchFamily="34" charset="0"/>
              </a:rPr>
              <a:t>בַּעֲבֹדָה</a:t>
            </a:r>
            <a:r>
              <a:rPr lang="he-IL" dirty="0">
                <a:cs typeface="Calibri" panose="020F0502020204030204" pitchFamily="34" charset="0"/>
              </a:rPr>
              <a:t> קָשָׁה בְּחֹמֶר וּבִלְבֵנִים וּבְכָל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עֲבֹדָה</a:t>
            </a:r>
            <a:r>
              <a:rPr lang="he-IL" dirty="0">
                <a:cs typeface="Calibri" panose="020F0502020204030204" pitchFamily="34" charset="0"/>
              </a:rPr>
              <a:t> בַּשָּׂדֶה אֵת כָּל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עֲבֹדָתָם</a:t>
            </a:r>
            <a:r>
              <a:rPr lang="he-IL" dirty="0">
                <a:cs typeface="Calibri" panose="020F0502020204030204" pitchFamily="34" charset="0"/>
              </a:rPr>
              <a:t> אֲשֶׁר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עָבְדוּ</a:t>
            </a:r>
            <a:r>
              <a:rPr lang="he-IL" dirty="0">
                <a:cs typeface="Calibri" panose="020F0502020204030204" pitchFamily="34" charset="0"/>
              </a:rPr>
              <a:t>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בָהֶם בְּפָרֶךְ</a:t>
            </a:r>
            <a:r>
              <a:rPr lang="he-IL" dirty="0">
                <a:cs typeface="Calibri" panose="020F0502020204030204" pitchFamily="34" charset="0"/>
              </a:rPr>
              <a:t>.</a:t>
            </a:r>
          </a:p>
          <a:p>
            <a:endParaRPr lang="he-IL" dirty="0">
              <a:cs typeface="Calibri" panose="020F0502020204030204" pitchFamily="34" charset="0"/>
            </a:endParaRPr>
          </a:p>
          <a:p>
            <a:r>
              <a:rPr lang="he-IL" dirty="0">
                <a:cs typeface="Calibri" panose="020F0502020204030204" pitchFamily="34" charset="0"/>
              </a:rPr>
              <a:t>פרק ב', </a:t>
            </a:r>
            <a:r>
              <a:rPr lang="he-IL" dirty="0" err="1">
                <a:cs typeface="Calibri" panose="020F0502020204030204" pitchFamily="34" charset="0"/>
              </a:rPr>
              <a:t>כג</a:t>
            </a:r>
            <a:endParaRPr lang="he-IL" dirty="0">
              <a:cs typeface="Calibri" panose="020F0502020204030204" pitchFamily="34" charset="0"/>
            </a:endParaRPr>
          </a:p>
          <a:p>
            <a:r>
              <a:rPr lang="he-IL" dirty="0">
                <a:cs typeface="Calibri" panose="020F0502020204030204" pitchFamily="34" charset="0"/>
              </a:rPr>
              <a:t>וַיְהִי בַיָּמִים הָרַבִּים הָהֵם וַיָּמָת מֶלֶךְ מִצְרַיִם </a:t>
            </a:r>
            <a:r>
              <a:rPr lang="he-IL" dirty="0" err="1">
                <a:cs typeface="Calibri" panose="020F0502020204030204" pitchFamily="34" charset="0"/>
              </a:rPr>
              <a:t>וַיֵּאָנְחו</a:t>
            </a:r>
            <a:r>
              <a:rPr lang="he-IL" dirty="0">
                <a:cs typeface="Calibri" panose="020F0502020204030204" pitchFamily="34" charset="0"/>
              </a:rPr>
              <a:t>ּ בְנֵי יִשְׂרָאֵל מִן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 וַיִּזְעָקוּ וַתַּעַל </a:t>
            </a:r>
            <a:r>
              <a:rPr lang="he-IL" dirty="0" err="1">
                <a:cs typeface="Calibri" panose="020F0502020204030204" pitchFamily="34" charset="0"/>
              </a:rPr>
              <a:t>שַׁוְעָתָם</a:t>
            </a:r>
            <a:r>
              <a:rPr lang="he-IL" dirty="0">
                <a:cs typeface="Calibri" panose="020F0502020204030204" pitchFamily="34" charset="0"/>
              </a:rPr>
              <a:t> אֶל הָאֱלֹהִים מִן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:</a:t>
            </a:r>
            <a:endParaRPr lang="en-US" dirty="0"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pic>
        <p:nvPicPr>
          <p:cNvPr id="16396" name="Picture 12" descr="חעפרע – ויקיפדיה">
            <a:extLst>
              <a:ext uri="{FF2B5EF4-FFF2-40B4-BE49-F238E27FC236}">
                <a16:creationId xmlns:a16="http://schemas.microsoft.com/office/drawing/2014/main" id="{3D4317A3-CC4B-474C-B791-A67240EF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4" y="3412885"/>
            <a:ext cx="2914650" cy="21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המשכן – ויקיפדיה">
            <a:extLst>
              <a:ext uri="{FF2B5EF4-FFF2-40B4-BE49-F238E27FC236}">
                <a16:creationId xmlns:a16="http://schemas.microsoft.com/office/drawing/2014/main" id="{19EE6FE6-0EA9-4043-AD05-C2C638C6CD0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861374" y="938773"/>
            <a:ext cx="2914650" cy="19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62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974" y="365125"/>
            <a:ext cx="5457825" cy="1325563"/>
          </a:xfrm>
        </p:spPr>
        <p:txBody>
          <a:bodyPr>
            <a:normAutofit fontScale="90000"/>
          </a:bodyPr>
          <a:lstStyle/>
          <a:p>
            <a:r>
              <a:rPr lang="he-IL" b="1" dirty="0">
                <a:cs typeface="Calibri" panose="020F0502020204030204" pitchFamily="34" charset="0"/>
              </a:rPr>
              <a:t>מה שני הדברים שעבדו קשה כדי לבנותם?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6E652A-887F-445B-A4F9-DE30D5B4FF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e-IL" dirty="0">
                <a:cs typeface="Calibri" panose="020F0502020204030204" pitchFamily="34" charset="0"/>
              </a:rPr>
              <a:t>שמות פרק ל"ו, א-ה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e-IL" dirty="0">
                <a:cs typeface="Calibri" panose="020F0502020204030204" pitchFamily="34" charset="0"/>
              </a:rPr>
              <a:t>(א) וְעָשָׂה בְצַלְאֵל וְאָהֳלִיאָב וְכֹל אִישׁ חֲכַם לֵב אֲשֶׁר נָתַן ה' חָכְמָה וּתְבוּנָה בָּהֵמָּה לָדַעַת לַעֲשֹׂת אֶת כָּל מְלֶאכֶת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עֲבֹדַת</a:t>
            </a:r>
            <a:r>
              <a:rPr lang="he-IL" b="1" u="sng" dirty="0">
                <a:cs typeface="Calibri" panose="020F0502020204030204" pitchFamily="34" charset="0"/>
              </a:rPr>
              <a:t>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הַקֹּדֶשׁ </a:t>
            </a:r>
            <a:r>
              <a:rPr lang="he-IL" dirty="0">
                <a:cs typeface="Calibri" panose="020F0502020204030204" pitchFamily="34" charset="0"/>
              </a:rPr>
              <a:t>לְכֹל אֲשֶׁר צִוָּה ה': ... וַיִּקְחוּ מִלִּפְנֵי מֹשֶׁה אֵת כָּל הַתְּרוּמָה אֲשֶׁר הֵבִיאוּ בְּנֵי יִשְׂרָאֵל לִמְלֶאכֶת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עֲבֹדַת הַקֹּדֶשׁ </a:t>
            </a:r>
            <a:r>
              <a:rPr lang="he-IL" dirty="0">
                <a:cs typeface="Calibri" panose="020F0502020204030204" pitchFamily="34" charset="0"/>
              </a:rPr>
              <a:t>לַעֲשֹׂת אֹתָהּ וְהֵם הֵבִיאוּ אֵלָיו עוֹד נְדָבָה בַּבֹּקֶר בַּבֹּקֶר: ... וַיֹּאמְרוּ אֶל מֹשֶׁה לֵּאמֹר מַרְבִּים הָעָם לְהָבִיא מִדֵּי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 לַמְּלָאכָה אֲשֶׁר צִוָּה ה' לַעֲשֹׂת אֹתָהּ: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e-IL" dirty="0">
                <a:cs typeface="Calibri" panose="020F0502020204030204" pitchFamily="34" charset="0"/>
              </a:rPr>
              <a:t>שמות ל"ט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e-IL" dirty="0">
                <a:cs typeface="Calibri" panose="020F0502020204030204" pitchFamily="34" charset="0"/>
              </a:rPr>
              <a:t>(לב) וַתֵּכֶל כָּל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עֲבֹדַת</a:t>
            </a:r>
            <a:r>
              <a:rPr lang="he-IL" dirty="0">
                <a:cs typeface="Calibri" panose="020F0502020204030204" pitchFamily="34" charset="0"/>
              </a:rPr>
              <a:t> מִשְׁכַּן אֹהֶל מוֹעֵד וַיַּעֲשׂוּ בְּנֵי יִשְׂרָאֵל כְּכֹל אֲשֶׁר צִוָּה ה' אֶת מֹשֶׁה כֵּן עָשׂוּ: ... (מב) כְּכֹל אֲשֶׁר צִוָּה ה' אֶת מֹשֶׁה כֵּן עָשׂוּ בְּנֵי יִשְׂרָאֵל אֵת כָּל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: (מג) וַיַּרְא מֹשֶׁה אֶת כָּל הַמְּלָאכָה וְהִנֵּה עָשׂוּ אֹתָהּ כַּאֲשֶׁר צִוָּה ה' כֵּן עָשׂוּ וַיְבָרֶךְ אֹתָם מֹשֶׁה.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E7EEAC9-4000-4FF6-8BF8-B5DE7849F8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e-IL" dirty="0">
                <a:cs typeface="Calibri" panose="020F0502020204030204" pitchFamily="34" charset="0"/>
              </a:rPr>
              <a:t>פרק א', </a:t>
            </a:r>
            <a:r>
              <a:rPr lang="he-IL" dirty="0" err="1">
                <a:cs typeface="Calibri" panose="020F0502020204030204" pitchFamily="34" charset="0"/>
              </a:rPr>
              <a:t>יג</a:t>
            </a:r>
            <a:r>
              <a:rPr lang="he-IL" dirty="0">
                <a:cs typeface="Calibri" panose="020F0502020204030204" pitchFamily="34" charset="0"/>
              </a:rPr>
              <a:t>-יד</a:t>
            </a:r>
          </a:p>
          <a:p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וַיַּעֲבִדוּ</a:t>
            </a:r>
            <a:r>
              <a:rPr lang="he-IL" dirty="0">
                <a:cs typeface="Calibri" panose="020F0502020204030204" pitchFamily="34" charset="0"/>
              </a:rPr>
              <a:t> מִצְרַיִם אֶת בְּנֵי יִשְׂרָאֵל בְּפָרֶךְ. וַיְמָרְרוּ אֶת חַיֵּיהֶם </a:t>
            </a:r>
            <a:r>
              <a:rPr lang="he-IL" b="1" dirty="0">
                <a:solidFill>
                  <a:srgbClr val="FF0000"/>
                </a:solidFill>
                <a:cs typeface="Calibri" panose="020F0502020204030204" pitchFamily="34" charset="0"/>
              </a:rPr>
              <a:t>בַּעֲבֹדָה</a:t>
            </a:r>
            <a:r>
              <a:rPr lang="he-IL" dirty="0">
                <a:cs typeface="Calibri" panose="020F0502020204030204" pitchFamily="34" charset="0"/>
              </a:rPr>
              <a:t> קָשָׁה בְּחֹמֶר וּבִלְבֵנִים וּבְכָל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עֲבֹדָה</a:t>
            </a:r>
            <a:r>
              <a:rPr lang="he-IL" dirty="0">
                <a:cs typeface="Calibri" panose="020F0502020204030204" pitchFamily="34" charset="0"/>
              </a:rPr>
              <a:t> בַּשָּׂדֶה אֵת כָּל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עֲבֹדָתָם</a:t>
            </a:r>
            <a:r>
              <a:rPr lang="he-IL" dirty="0">
                <a:cs typeface="Calibri" panose="020F0502020204030204" pitchFamily="34" charset="0"/>
              </a:rPr>
              <a:t> אֲשֶׁר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עָבְדוּ</a:t>
            </a:r>
            <a:r>
              <a:rPr lang="he-IL" dirty="0">
                <a:cs typeface="Calibri" panose="020F0502020204030204" pitchFamily="34" charset="0"/>
              </a:rPr>
              <a:t>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בָהֶם בְּפָרֶךְ</a:t>
            </a:r>
            <a:r>
              <a:rPr lang="he-IL" dirty="0"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e-IL" dirty="0">
              <a:cs typeface="Calibri" panose="020F0502020204030204" pitchFamily="34" charset="0"/>
            </a:endParaRPr>
          </a:p>
          <a:p>
            <a:r>
              <a:rPr lang="he-IL" dirty="0">
                <a:cs typeface="Calibri" panose="020F0502020204030204" pitchFamily="34" charset="0"/>
              </a:rPr>
              <a:t>פרק ב', </a:t>
            </a:r>
            <a:r>
              <a:rPr lang="he-IL" dirty="0" err="1">
                <a:cs typeface="Calibri" panose="020F0502020204030204" pitchFamily="34" charset="0"/>
              </a:rPr>
              <a:t>כג</a:t>
            </a:r>
            <a:endParaRPr lang="he-IL" dirty="0">
              <a:cs typeface="Calibri" panose="020F0502020204030204" pitchFamily="34" charset="0"/>
            </a:endParaRPr>
          </a:p>
          <a:p>
            <a:r>
              <a:rPr lang="he-IL" dirty="0">
                <a:cs typeface="Calibri" panose="020F0502020204030204" pitchFamily="34" charset="0"/>
              </a:rPr>
              <a:t>וַיְהִי בַיָּמִים הָרַבִּים הָהֵם וַיָּמָת מֶלֶךְ מִצְרַיִם </a:t>
            </a:r>
            <a:r>
              <a:rPr lang="he-IL" dirty="0" err="1">
                <a:cs typeface="Calibri" panose="020F0502020204030204" pitchFamily="34" charset="0"/>
              </a:rPr>
              <a:t>וַיֵּאָנְחו</a:t>
            </a:r>
            <a:r>
              <a:rPr lang="he-IL" dirty="0">
                <a:cs typeface="Calibri" panose="020F0502020204030204" pitchFamily="34" charset="0"/>
              </a:rPr>
              <a:t>ּ בְנֵי יִשְׂרָאֵל מִן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 וַיִּזְעָקוּ וַתַּעַל </a:t>
            </a:r>
            <a:r>
              <a:rPr lang="he-IL" dirty="0" err="1">
                <a:cs typeface="Calibri" panose="020F0502020204030204" pitchFamily="34" charset="0"/>
              </a:rPr>
              <a:t>שַׁוְעָתָם</a:t>
            </a:r>
            <a:r>
              <a:rPr lang="he-IL" dirty="0">
                <a:cs typeface="Calibri" panose="020F0502020204030204" pitchFamily="34" charset="0"/>
              </a:rPr>
              <a:t> אֶל הָאֱלֹהִים מִן </a:t>
            </a:r>
            <a:r>
              <a:rPr lang="he-IL" sz="2900" b="1" dirty="0">
                <a:solidFill>
                  <a:srgbClr val="FF0000"/>
                </a:solidFill>
                <a:cs typeface="Calibri" panose="020F0502020204030204" pitchFamily="34" charset="0"/>
              </a:rPr>
              <a:t>הָעֲבֹדָה</a:t>
            </a:r>
            <a:r>
              <a:rPr lang="he-IL" dirty="0">
                <a:cs typeface="Calibri" panose="020F0502020204030204" pitchFamily="34" charset="0"/>
              </a:rPr>
              <a:t>:</a:t>
            </a:r>
            <a:endParaRPr lang="en-US" dirty="0"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pic>
        <p:nvPicPr>
          <p:cNvPr id="16396" name="Picture 12" descr="חעפרע – ויקיפדיה">
            <a:extLst>
              <a:ext uri="{FF2B5EF4-FFF2-40B4-BE49-F238E27FC236}">
                <a16:creationId xmlns:a16="http://schemas.microsoft.com/office/drawing/2014/main" id="{3D4317A3-CC4B-474C-B791-A67240EF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4344870"/>
            <a:ext cx="2914650" cy="218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המשכן – ויקיפדיה">
            <a:extLst>
              <a:ext uri="{FF2B5EF4-FFF2-40B4-BE49-F238E27FC236}">
                <a16:creationId xmlns:a16="http://schemas.microsoft.com/office/drawing/2014/main" id="{19EE6FE6-0EA9-4043-AD05-C2C638C6CD0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685800" y="133625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77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>
                <a:cs typeface="Calibri" panose="020F0502020204030204" pitchFamily="34" charset="0"/>
              </a:rPr>
              <a:t>איך הרגישו הבונים?</a:t>
            </a: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E5C5C6A-FD46-4A87-8ACF-726EE99B33B5}"/>
              </a:ext>
            </a:extLst>
          </p:cNvPr>
          <p:cNvSpPr txBox="1">
            <a:spLocks/>
          </p:cNvSpPr>
          <p:nvPr/>
        </p:nvSpPr>
        <p:spPr>
          <a:xfrm>
            <a:off x="6172202" y="169068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u="none" strike="noStrike" kern="1200" cap="none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he-IL" sz="2000" dirty="0">
                <a:cs typeface="Calibri" panose="020F0502020204030204" pitchFamily="34" charset="0"/>
              </a:rPr>
              <a:t>פרק א', יא-</a:t>
            </a:r>
            <a:r>
              <a:rPr lang="he-IL" sz="2000" dirty="0" err="1">
                <a:cs typeface="Calibri" panose="020F0502020204030204" pitchFamily="34" charset="0"/>
              </a:rPr>
              <a:t>יב</a:t>
            </a:r>
            <a:endParaRPr lang="he-IL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he-IL" sz="2000" dirty="0">
                <a:cs typeface="Calibri" panose="020F0502020204030204" pitchFamily="34" charset="0"/>
              </a:rPr>
              <a:t>וַיָּשִׂימוּ עָלָיו שָׂרֵי </a:t>
            </a:r>
            <a:r>
              <a:rPr lang="he-IL" sz="2000" dirty="0" err="1">
                <a:cs typeface="Calibri" panose="020F0502020204030204" pitchFamily="34" charset="0"/>
              </a:rPr>
              <a:t>מִסִּים</a:t>
            </a:r>
            <a:r>
              <a:rPr lang="he-IL" sz="2000" dirty="0">
                <a:cs typeface="Calibri" panose="020F0502020204030204" pitchFamily="34" charset="0"/>
              </a:rPr>
              <a:t> לְמַעַן </a:t>
            </a:r>
            <a:r>
              <a:rPr lang="he-IL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עַנֹּתו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ֹ </a:t>
            </a:r>
            <a:r>
              <a:rPr lang="he-IL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בְּסִבְלֹתָם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e-IL" sz="2000" dirty="0" err="1">
                <a:cs typeface="Calibri" panose="020F0502020204030204" pitchFamily="34" charset="0"/>
              </a:rPr>
              <a:t>וַיִּבֶן</a:t>
            </a:r>
            <a:r>
              <a:rPr lang="he-IL" sz="2000" dirty="0">
                <a:cs typeface="Calibri" panose="020F0502020204030204" pitchFamily="34" charset="0"/>
              </a:rPr>
              <a:t> עָרֵי מִסְכְּנוֹת לְפַרְעֹה אֶת פִּתֹם וְאֶת </a:t>
            </a:r>
            <a:r>
              <a:rPr lang="he-IL" sz="2000" dirty="0" err="1">
                <a:cs typeface="Calibri" panose="020F0502020204030204" pitchFamily="34" charset="0"/>
              </a:rPr>
              <a:t>רַעַמְסֵס</a:t>
            </a:r>
            <a:r>
              <a:rPr lang="he-IL" sz="2000" dirty="0">
                <a:cs typeface="Calibri" panose="020F0502020204030204" pitchFamily="34" charset="0"/>
              </a:rPr>
              <a:t>: וְכַאֲשֶׁר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יְעַנּוּ</a:t>
            </a:r>
            <a:r>
              <a:rPr lang="he-IL" sz="2000" dirty="0">
                <a:cs typeface="Calibri" panose="020F0502020204030204" pitchFamily="34" charset="0"/>
              </a:rPr>
              <a:t> אֹתוֹ כֵּן יִרְבֶּה וְכֵן </a:t>
            </a:r>
            <a:r>
              <a:rPr lang="he-IL" sz="2000" dirty="0" err="1">
                <a:cs typeface="Calibri" panose="020F0502020204030204" pitchFamily="34" charset="0"/>
              </a:rPr>
              <a:t>יִפְרֹץ</a:t>
            </a:r>
            <a:r>
              <a:rPr lang="he-IL" sz="2000" dirty="0">
                <a:cs typeface="Calibri" panose="020F0502020204030204" pitchFamily="34" charset="0"/>
              </a:rPr>
              <a:t> וַיָּקֻצוּ מִפְּנֵי בְּנֵי יִשְׂרָאֵל:</a:t>
            </a: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8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C8E88A32-3F90-48BF-9B9D-5B61F1B8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85" y="2128533"/>
            <a:ext cx="1576386" cy="25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2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4B4E7-0948-4189-B9FA-634A3796F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>
                <a:cs typeface="Calibri" panose="020F0502020204030204" pitchFamily="34" charset="0"/>
              </a:rPr>
              <a:t>איך הרגישו הבונים?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A6E652A-887F-445B-A4F9-DE30D5B4FF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e-IL" sz="2000" dirty="0">
                <a:cs typeface="Calibri" panose="020F0502020204030204" pitchFamily="34" charset="0"/>
              </a:rPr>
              <a:t>פרק ל"ו, ה-ז</a:t>
            </a:r>
          </a:p>
          <a:p>
            <a:pPr marL="0" indent="0">
              <a:buNone/>
            </a:pPr>
            <a:r>
              <a:rPr lang="he-IL" sz="2000" dirty="0">
                <a:cs typeface="Calibri" panose="020F0502020204030204" pitchFamily="34" charset="0"/>
              </a:rPr>
              <a:t>וַיֹּאמְרוּ אֶל מֹשֶׁה לֵּאמֹר </a:t>
            </a:r>
            <a:r>
              <a:rPr lang="he-IL" sz="2000" b="1" dirty="0">
                <a:solidFill>
                  <a:srgbClr val="FF00FF"/>
                </a:solidFill>
                <a:cs typeface="Calibri" panose="020F0502020204030204" pitchFamily="34" charset="0"/>
              </a:rPr>
              <a:t>מַרְבִּים הָעָם לְהָבִיא</a:t>
            </a:r>
            <a:r>
              <a:rPr lang="he-IL" sz="2000" dirty="0">
                <a:cs typeface="Calibri" panose="020F0502020204030204" pitchFamily="34" charset="0"/>
              </a:rPr>
              <a:t> מִדֵּי הָעֲבֹדָה </a:t>
            </a:r>
            <a:r>
              <a:rPr lang="he-IL" sz="2000" b="1" dirty="0">
                <a:solidFill>
                  <a:srgbClr val="0000FF"/>
                </a:solidFill>
                <a:cs typeface="Calibri" panose="020F0502020204030204" pitchFamily="34" charset="0"/>
              </a:rPr>
              <a:t>לַמְּלָאכָה</a:t>
            </a:r>
            <a:r>
              <a:rPr lang="he-IL" sz="2000" dirty="0">
                <a:cs typeface="Calibri" panose="020F0502020204030204" pitchFamily="34" charset="0"/>
              </a:rPr>
              <a:t> אֲשֶׁר </a:t>
            </a:r>
            <a:r>
              <a:rPr lang="he-IL" sz="2000" dirty="0" err="1">
                <a:cs typeface="Calibri" panose="020F0502020204030204" pitchFamily="34" charset="0"/>
              </a:rPr>
              <a:t>צִוָּה</a:t>
            </a:r>
            <a:r>
              <a:rPr lang="he-IL" sz="2000" dirty="0">
                <a:cs typeface="Calibri" panose="020F0502020204030204" pitchFamily="34" charset="0"/>
              </a:rPr>
              <a:t> ה' לַעֲשֹׂת אֹתָהּ: וַיְצַו מֹשֶׁה וַיַּעֲבִירוּ קוֹל בַּמַּחֲנֶה לֵאמֹר אִישׁ וְאִשָּׁה אַל יַעֲשׂוּ עוֹד </a:t>
            </a:r>
            <a:r>
              <a:rPr lang="he-IL" sz="2000" b="1" dirty="0">
                <a:solidFill>
                  <a:srgbClr val="0000FF"/>
                </a:solidFill>
                <a:cs typeface="Calibri" panose="020F0502020204030204" pitchFamily="34" charset="0"/>
              </a:rPr>
              <a:t>מְלָאכָה</a:t>
            </a:r>
            <a:r>
              <a:rPr lang="he-IL" sz="2000" dirty="0">
                <a:cs typeface="Calibri" panose="020F0502020204030204" pitchFamily="34" charset="0"/>
              </a:rPr>
              <a:t> לִתְרוּמַת הַקֹּדֶשׁ וַיִּכָּלֵא הָעָם מֵהָבִיא: </a:t>
            </a:r>
            <a:r>
              <a:rPr lang="he-IL" sz="2000" b="1" dirty="0">
                <a:solidFill>
                  <a:srgbClr val="0000FF"/>
                </a:solidFill>
                <a:cs typeface="Calibri" panose="020F0502020204030204" pitchFamily="34" charset="0"/>
              </a:rPr>
              <a:t>וְהַמְּלָאכָה</a:t>
            </a:r>
            <a:r>
              <a:rPr lang="he-IL" sz="2000" dirty="0">
                <a:cs typeface="Calibri" panose="020F0502020204030204" pitchFamily="34" charset="0"/>
              </a:rPr>
              <a:t> </a:t>
            </a:r>
            <a:r>
              <a:rPr lang="he-IL" sz="2000" dirty="0" err="1">
                <a:cs typeface="Calibri" panose="020F0502020204030204" pitchFamily="34" charset="0"/>
              </a:rPr>
              <a:t>הָיְתָה</a:t>
            </a:r>
            <a:r>
              <a:rPr lang="he-IL" sz="2000" dirty="0">
                <a:cs typeface="Calibri" panose="020F0502020204030204" pitchFamily="34" charset="0"/>
              </a:rPr>
              <a:t> </a:t>
            </a:r>
            <a:r>
              <a:rPr lang="he-IL" sz="2000" dirty="0" err="1">
                <a:cs typeface="Calibri" panose="020F0502020204030204" pitchFamily="34" charset="0"/>
              </a:rPr>
              <a:t>דַיָּם</a:t>
            </a:r>
            <a:r>
              <a:rPr lang="he-IL" sz="2000" dirty="0">
                <a:cs typeface="Calibri" panose="020F0502020204030204" pitchFamily="34" charset="0"/>
              </a:rPr>
              <a:t> לְכָל </a:t>
            </a:r>
            <a:r>
              <a:rPr lang="he-IL" sz="2000" b="1" dirty="0">
                <a:solidFill>
                  <a:srgbClr val="0000FF"/>
                </a:solidFill>
                <a:cs typeface="Calibri" panose="020F0502020204030204" pitchFamily="34" charset="0"/>
              </a:rPr>
              <a:t>הַמְּלָאכָה</a:t>
            </a:r>
            <a:r>
              <a:rPr lang="he-IL" sz="2000" dirty="0">
                <a:cs typeface="Calibri" panose="020F0502020204030204" pitchFamily="34" charset="0"/>
              </a:rPr>
              <a:t> לַעֲשׂוֹת אֹתָהּ וְהוֹתֵר: 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FE5C5C6A-FD46-4A87-8ACF-726EE99B33B5}"/>
              </a:ext>
            </a:extLst>
          </p:cNvPr>
          <p:cNvSpPr txBox="1">
            <a:spLocks/>
          </p:cNvSpPr>
          <p:nvPr/>
        </p:nvSpPr>
        <p:spPr>
          <a:xfrm>
            <a:off x="6172202" y="1690688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u="none" strike="noStrike" kern="1200" cap="none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he-IL" sz="2000" dirty="0">
                <a:cs typeface="Calibri" panose="020F0502020204030204" pitchFamily="34" charset="0"/>
              </a:rPr>
              <a:t>פרק א', יא-</a:t>
            </a:r>
            <a:r>
              <a:rPr lang="he-IL" sz="2000" dirty="0" err="1">
                <a:cs typeface="Calibri" panose="020F0502020204030204" pitchFamily="34" charset="0"/>
              </a:rPr>
              <a:t>יב</a:t>
            </a:r>
            <a:endParaRPr lang="he-IL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r>
              <a:rPr lang="he-IL" sz="2000" dirty="0">
                <a:cs typeface="Calibri" panose="020F0502020204030204" pitchFamily="34" charset="0"/>
              </a:rPr>
              <a:t>וַיָּשִׂימוּ עָלָיו שָׂרֵי </a:t>
            </a:r>
            <a:r>
              <a:rPr lang="he-IL" sz="2000" dirty="0" err="1">
                <a:cs typeface="Calibri" panose="020F0502020204030204" pitchFamily="34" charset="0"/>
              </a:rPr>
              <a:t>מִסִּים</a:t>
            </a:r>
            <a:r>
              <a:rPr lang="he-IL" sz="2000" dirty="0">
                <a:cs typeface="Calibri" panose="020F0502020204030204" pitchFamily="34" charset="0"/>
              </a:rPr>
              <a:t> לְמַעַן </a:t>
            </a:r>
            <a:r>
              <a:rPr lang="he-IL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עַנֹּתו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ֹ </a:t>
            </a:r>
            <a:r>
              <a:rPr lang="he-IL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בְּסִבְלֹתָם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he-IL" sz="2000" dirty="0" err="1">
                <a:cs typeface="Calibri" panose="020F0502020204030204" pitchFamily="34" charset="0"/>
              </a:rPr>
              <a:t>וַיִּבֶן</a:t>
            </a:r>
            <a:r>
              <a:rPr lang="he-IL" sz="2000" dirty="0">
                <a:cs typeface="Calibri" panose="020F0502020204030204" pitchFamily="34" charset="0"/>
              </a:rPr>
              <a:t> עָרֵי מִסְכְּנוֹת לְפַרְעֹה אֶת פִּתֹם וְאֶת </a:t>
            </a:r>
            <a:r>
              <a:rPr lang="he-IL" sz="2000" dirty="0" err="1">
                <a:cs typeface="Calibri" panose="020F0502020204030204" pitchFamily="34" charset="0"/>
              </a:rPr>
              <a:t>רַעַמְסֵס</a:t>
            </a:r>
            <a:r>
              <a:rPr lang="he-IL" sz="2000" dirty="0">
                <a:cs typeface="Calibri" panose="020F0502020204030204" pitchFamily="34" charset="0"/>
              </a:rPr>
              <a:t>: וְכַאֲשֶׁר </a:t>
            </a:r>
            <a:r>
              <a:rPr lang="he-IL" sz="2000" b="1" dirty="0">
                <a:solidFill>
                  <a:srgbClr val="FF0000"/>
                </a:solidFill>
                <a:cs typeface="Calibri" panose="020F0502020204030204" pitchFamily="34" charset="0"/>
              </a:rPr>
              <a:t>יְעַנּוּ</a:t>
            </a:r>
            <a:r>
              <a:rPr lang="he-IL" sz="2000" dirty="0">
                <a:cs typeface="Calibri" panose="020F0502020204030204" pitchFamily="34" charset="0"/>
              </a:rPr>
              <a:t> אֹתוֹ כֵּן יִרְבֶּה וְכֵן </a:t>
            </a:r>
            <a:r>
              <a:rPr lang="he-IL" sz="2000" dirty="0" err="1">
                <a:cs typeface="Calibri" panose="020F0502020204030204" pitchFamily="34" charset="0"/>
              </a:rPr>
              <a:t>יִפְרֹץ</a:t>
            </a:r>
            <a:r>
              <a:rPr lang="he-IL" sz="2000" dirty="0">
                <a:cs typeface="Calibri" panose="020F0502020204030204" pitchFamily="34" charset="0"/>
              </a:rPr>
              <a:t> וַיָּקֻצוּ מִפְּנֵי בְּנֵי יִשְׂרָאֵל:</a:t>
            </a: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8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C8E88A32-3F90-48BF-9B9D-5B61F1B8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9" y="4001294"/>
            <a:ext cx="1576386" cy="25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האנשים הרוקדים | וקטורים לשימוש ציבורי">
            <a:extLst>
              <a:ext uri="{FF2B5EF4-FFF2-40B4-BE49-F238E27FC236}">
                <a16:creationId xmlns:a16="http://schemas.microsoft.com/office/drawing/2014/main" id="{794CF2C9-4D85-4BEE-ACEE-48268638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586288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33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קרבן פסח – להקריב או לא להקריב?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547" y="198573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מצה – ויקיפדיה">
            <a:extLst>
              <a:ext uri="{FF2B5EF4-FFF2-40B4-BE49-F238E27FC236}">
                <a16:creationId xmlns:a16="http://schemas.microsoft.com/office/drawing/2014/main" id="{7C02FED6-EFA3-4A80-AEBE-F571F43B0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4186"/>
          <a:stretch/>
        </p:blipFill>
        <p:spPr bwMode="auto">
          <a:xfrm>
            <a:off x="1457326" y="3429000"/>
            <a:ext cx="3409950" cy="2519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קובץ:Book of Exodus Chapter 13-2 (Bible Illustrations by Sweet ...">
            <a:extLst>
              <a:ext uri="{FF2B5EF4-FFF2-40B4-BE49-F238E27FC236}">
                <a16:creationId xmlns:a16="http://schemas.microsoft.com/office/drawing/2014/main" id="{4E5D8D02-6ED6-4D34-A351-5C716EA6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55" y="2032690"/>
            <a:ext cx="3233737" cy="23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וקטור תמונה של כבשים, ילדים | וקטורים לשימוש ציבורי">
            <a:extLst>
              <a:ext uri="{FF2B5EF4-FFF2-40B4-BE49-F238E27FC236}">
                <a16:creationId xmlns:a16="http://schemas.microsoft.com/office/drawing/2014/main" id="{9F3B2C1A-112E-458E-90FC-24BBE53B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4" y="4503782"/>
            <a:ext cx="5403907" cy="21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תשאול צללית ראש | וקטורים לשימוש ציבורי">
            <a:extLst>
              <a:ext uri="{FF2B5EF4-FFF2-40B4-BE49-F238E27FC236}">
                <a16:creationId xmlns:a16="http://schemas.microsoft.com/office/drawing/2014/main" id="{AB59A61D-E492-4058-8CDE-F1406B53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9" y="1819504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0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865046" y="150022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dirty="0">
                <a:cs typeface="Calibri" panose="020F0502020204030204" pitchFamily="34" charset="0"/>
              </a:rPr>
              <a:t>נביט על ספר שמות ממעוף הציפור</a:t>
            </a:r>
          </a:p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dirty="0">
                <a:cs typeface="Calibri" panose="020F0502020204030204" pitchFamily="34" charset="0"/>
              </a:rPr>
              <a:t>נלמד על הליכתם של עם ישראל בספר שמות</a:t>
            </a:r>
          </a:p>
          <a:p>
            <a:pPr lvl="0">
              <a:lnSpc>
                <a:spcPct val="150000"/>
              </a:lnSpc>
              <a:buSzPts val="2800"/>
              <a:buFont typeface="Arial"/>
              <a:buChar char="•"/>
            </a:pPr>
            <a:r>
              <a:rPr lang="he-IL" dirty="0">
                <a:cs typeface="Calibri" panose="020F0502020204030204" pitchFamily="34" charset="0"/>
              </a:rPr>
              <a:t>נלמד על התהליך שעם ישראל עובר בספר שמות</a:t>
            </a: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5DE49FF-54D0-4BB7-BC46-719DFB8C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74" y="3675898"/>
            <a:ext cx="3183117" cy="23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קובץ:Torah scrolls in Chesed-El Synagogue, Singapore - 20100815-03 ...">
            <a:extLst>
              <a:ext uri="{FF2B5EF4-FFF2-40B4-BE49-F238E27FC236}">
                <a16:creationId xmlns:a16="http://schemas.microsoft.com/office/drawing/2014/main" id="{CA4B737A-1333-4419-9CEB-3D5C5D68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6" y="2366558"/>
            <a:ext cx="2474076" cy="305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sz="4000" b="1" dirty="0">
                <a:cs typeface="Calibri" panose="020F0502020204030204" pitchFamily="34" charset="0"/>
              </a:rPr>
              <a:t>קרבן פסח – להקריב!!!</a:t>
            </a:r>
            <a:endParaRPr sz="4000" b="1" dirty="0">
              <a:cs typeface="Calibri" panose="020F0502020204030204" pitchFamily="34" charset="0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080" y="312426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מצה – ויקיפדיה">
            <a:extLst>
              <a:ext uri="{FF2B5EF4-FFF2-40B4-BE49-F238E27FC236}">
                <a16:creationId xmlns:a16="http://schemas.microsoft.com/office/drawing/2014/main" id="{7C02FED6-EFA3-4A80-AEBE-F571F43B0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4186"/>
          <a:stretch/>
        </p:blipFill>
        <p:spPr bwMode="auto">
          <a:xfrm>
            <a:off x="1014665" y="4001902"/>
            <a:ext cx="3409950" cy="2519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קובץ:Book of Exodus Chapter 13-2 (Bible Illustrations by Sweet ...">
            <a:extLst>
              <a:ext uri="{FF2B5EF4-FFF2-40B4-BE49-F238E27FC236}">
                <a16:creationId xmlns:a16="http://schemas.microsoft.com/office/drawing/2014/main" id="{4E5D8D02-6ED6-4D34-A351-5C716EA6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05" y="1918390"/>
            <a:ext cx="3233737" cy="23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CE281C80-E1A7-4A47-90DB-7DB53EB22093}"/>
              </a:ext>
            </a:extLst>
          </p:cNvPr>
          <p:cNvSpPr txBox="1">
            <a:spLocks/>
          </p:cNvSpPr>
          <p:nvPr/>
        </p:nvSpPr>
        <p:spPr>
          <a:xfrm>
            <a:off x="1190625" y="1733826"/>
            <a:ext cx="6734994" cy="209522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שמות י"ב</a:t>
            </a:r>
          </a:p>
          <a:p>
            <a:pPr marL="0" indent="0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(כה) וְהָיָה כִּי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תָבֹאו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ּ אֶל הָאָרֶץ אֲשֶׁר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יִתֵּן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ה' לָכֶם כַּאֲשֶׁר דִּבֵּר וּשְׁמַרְתֶּם אֶת </a:t>
            </a:r>
            <a:r>
              <a:rPr lang="he-I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הָעֲבֹדָה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הַזֹּאת: (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כו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) וְהָיָה כִּי יֹאמְרוּ אֲלֵיכֶם בְּנֵיכֶם מָה </a:t>
            </a:r>
            <a:r>
              <a:rPr lang="he-I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הָעֲבֹדָה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הַזֹּאת לָכֶם: (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כז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) וַאֲמַרְתֶּם זֶבַח פֶּסַח הוּא לַה' אֲשֶׁר פָּסַח עַל בָּתֵּי בְנֵי יִשְׂרָאֵל בְּמִצְרַיִם בְּנָגְפּוֹ אֶת מִצְרַיִם וְאֶת בָּתֵּינוּ הִצִּיל וַיִּקֹּד הָעָם וַיִּשְׁתַּחֲווּ: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92AB98F-9176-48A8-8675-61B0A71F4F59}"/>
              </a:ext>
            </a:extLst>
          </p:cNvPr>
          <p:cNvSpPr txBox="1"/>
          <p:nvPr/>
        </p:nvSpPr>
        <p:spPr>
          <a:xfrm>
            <a:off x="4467225" y="4477000"/>
            <a:ext cx="73429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שמות י"ג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(ה) וְהָיָה כִי יְבִיאֲךָ ה' אֶל אֶרֶץ הַכְּנַעֲנִי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וְהַחִתִּי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וְהָאֱמֹרִי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וְהַחִוִּי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וְהַיְבוּסִי אֲשֶׁר נִשְׁבַּע </a:t>
            </a:r>
            <a:r>
              <a:rPr lang="he-I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לַאֲבֹתֶיך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ָ לָתֶת לָךְ אֶרֶץ זָבַת חָלָב וּדְבָשׁ </a:t>
            </a:r>
            <a:r>
              <a:rPr lang="he-I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וְעָבַדְתָּ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אֶת </a:t>
            </a:r>
            <a:r>
              <a:rPr lang="he-IL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הָעֲבֹדָה</a:t>
            </a:r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 הַזֹּאת בַּחֹדֶשׁ הַזֶּה: </a:t>
            </a:r>
          </a:p>
        </p:txBody>
      </p:sp>
    </p:spTree>
    <p:extLst>
      <p:ext uri="{BB962C8B-B14F-4D97-AF65-F5344CB8AC3E}">
        <p14:creationId xmlns:p14="http://schemas.microsoft.com/office/powerpoint/2010/main" val="31602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192B8D-3E30-4792-BDA2-A537DCAA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475" y="1734343"/>
            <a:ext cx="7143750" cy="1325563"/>
          </a:xfrm>
        </p:spPr>
        <p:txBody>
          <a:bodyPr/>
          <a:lstStyle/>
          <a:p>
            <a:pPr algn="ctr"/>
            <a:r>
              <a:rPr lang="he-IL" b="1" dirty="0">
                <a:cs typeface="Calibri" panose="020F0502020204030204" pitchFamily="34" charset="0"/>
              </a:rPr>
              <a:t>שלח את עמי!!!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228425F-0095-4CBF-99C5-60145948DA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e-IL">
              <a:cs typeface="Calibri" panose="020F0502020204030204" pitchFamily="34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18AA49C-CC8D-45A2-A466-FA26995E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3412620"/>
            <a:ext cx="4852988" cy="3340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04D27C5E-F6E5-4615-B831-B4C24C488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28" y="104775"/>
            <a:ext cx="5085695" cy="55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בול שלח את עמי | באדיבות ידידי אספן הבולים גדעון | zeevveez | Flickr">
            <a:extLst>
              <a:ext uri="{FF2B5EF4-FFF2-40B4-BE49-F238E27FC236}">
                <a16:creationId xmlns:a16="http://schemas.microsoft.com/office/drawing/2014/main" id="{9F57E15C-100D-400C-8DEC-819A756D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838200"/>
            <a:ext cx="1485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2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192B8D-3E30-4792-BDA2-A537DCAA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Calibri" panose="020F0502020204030204" pitchFamily="34" charset="0"/>
              </a:rPr>
              <a:t>מרטין לותר קינג – </a:t>
            </a:r>
            <a:r>
              <a:rPr lang="en-US" dirty="0">
                <a:cs typeface="Calibri" panose="020F0502020204030204" pitchFamily="34" charset="0"/>
              </a:rPr>
              <a:t>Let my people go</a:t>
            </a:r>
            <a:endParaRPr lang="he-IL" dirty="0">
              <a:cs typeface="Calibri" panose="020F0502020204030204" pitchFamily="34" charset="0"/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EA78D786-5EA3-4C73-8A1C-BE02374E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549400"/>
            <a:ext cx="5857875" cy="444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2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cs typeface="Calibri" panose="020F0502020204030204" pitchFamily="34" charset="0"/>
              </a:rPr>
              <a:t>מהי עבודת ה' במדבר?</a:t>
            </a:r>
            <a:endParaRPr dirty="0">
              <a:cs typeface="Calibri" panose="020F0502020204030204" pitchFamily="34" charset="0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058" y="4455845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המשכן – ויקיפדיה">
            <a:extLst>
              <a:ext uri="{FF2B5EF4-FFF2-40B4-BE49-F238E27FC236}">
                <a16:creationId xmlns:a16="http://schemas.microsoft.com/office/drawing/2014/main" id="{94DCD27A-3144-43DC-AC7B-77996EEBA190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102254" y="2032690"/>
            <a:ext cx="3304013" cy="20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6832BD2-677F-43A0-83F2-6BAF99A09EA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84" y="2032691"/>
            <a:ext cx="3304013" cy="20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cs typeface="Calibri" panose="020F0502020204030204" pitchFamily="34" charset="0"/>
              </a:rPr>
              <a:t>מהי עבודת ה' במדבר?</a:t>
            </a:r>
            <a:endParaRPr dirty="0">
              <a:cs typeface="Calibri" panose="020F0502020204030204" pitchFamily="34" charset="0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המשכן – ויקיפדיה">
            <a:extLst>
              <a:ext uri="{FF2B5EF4-FFF2-40B4-BE49-F238E27FC236}">
                <a16:creationId xmlns:a16="http://schemas.microsoft.com/office/drawing/2014/main" id="{94DCD27A-3144-43DC-AC7B-77996EEBA19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102254" y="2032690"/>
            <a:ext cx="3304013" cy="20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6832BD2-677F-43A0-83F2-6BAF99A09EA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84" y="2032691"/>
            <a:ext cx="3304013" cy="20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בועת דיבור: מלבן עם פינות מעוגלות 10">
            <a:extLst>
              <a:ext uri="{FF2B5EF4-FFF2-40B4-BE49-F238E27FC236}">
                <a16:creationId xmlns:a16="http://schemas.microsoft.com/office/drawing/2014/main" id="{2EAE66C5-75A7-4022-AD2D-EB6360996F93}"/>
              </a:ext>
            </a:extLst>
          </p:cNvPr>
          <p:cNvSpPr/>
          <p:nvPr/>
        </p:nvSpPr>
        <p:spPr>
          <a:xfrm>
            <a:off x="1981548" y="4714875"/>
            <a:ext cx="2038350" cy="1323975"/>
          </a:xfrm>
          <a:prstGeom prst="wedgeRoundRectCallout">
            <a:avLst>
              <a:gd name="adj1" fmla="val 46457"/>
              <a:gd name="adj2" fmla="val -885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קורבנות</a:t>
            </a:r>
          </a:p>
          <a:p>
            <a:pPr algn="ctr" rtl="1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ותפילה</a:t>
            </a:r>
          </a:p>
        </p:txBody>
      </p:sp>
      <p:sp>
        <p:nvSpPr>
          <p:cNvPr id="12" name="בועת דיבור: מלבן עם פינות מעוגלות 11">
            <a:extLst>
              <a:ext uri="{FF2B5EF4-FFF2-40B4-BE49-F238E27FC236}">
                <a16:creationId xmlns:a16="http://schemas.microsoft.com/office/drawing/2014/main" id="{1693A418-D8A4-4518-99C4-F0DA590FE449}"/>
              </a:ext>
            </a:extLst>
          </p:cNvPr>
          <p:cNvSpPr/>
          <p:nvPr/>
        </p:nvSpPr>
        <p:spPr>
          <a:xfrm>
            <a:off x="7848948" y="4714875"/>
            <a:ext cx="2703690" cy="1323975"/>
          </a:xfrm>
          <a:prstGeom prst="wedgeRoundRectCallout">
            <a:avLst>
              <a:gd name="adj1" fmla="val -44665"/>
              <a:gd name="adj2" fmla="val -878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חוויית הקירבה</a:t>
            </a:r>
          </a:p>
          <a:p>
            <a:pPr algn="ctr" rtl="1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ומצוות</a:t>
            </a:r>
          </a:p>
        </p:txBody>
      </p:sp>
    </p:spTree>
    <p:extLst>
      <p:ext uri="{BB962C8B-B14F-4D97-AF65-F5344CB8AC3E}">
        <p14:creationId xmlns:p14="http://schemas.microsoft.com/office/powerpoint/2010/main" val="21533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cs typeface="Calibri" panose="020F0502020204030204" pitchFamily="34" charset="0"/>
              </a:rPr>
              <a:t>עבודת ה' בימינו?</a:t>
            </a:r>
            <a:endParaRPr dirty="0">
              <a:cs typeface="Calibri" panose="020F0502020204030204" pitchFamily="34" charset="0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F352AC8-4E5D-473F-B8D2-B3A90E0A6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>
                <a:cs typeface="Calibri" panose="020F0502020204030204" pitchFamily="34" charset="0"/>
              </a:rPr>
              <a:t>כתבו מה בעיניכם היא עבודת ה' עבורכם.</a:t>
            </a:r>
          </a:p>
        </p:txBody>
      </p:sp>
      <p:pic>
        <p:nvPicPr>
          <p:cNvPr id="2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720" y="663954"/>
            <a:ext cx="2016369" cy="7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>
                <a:cs typeface="Calibri" panose="020F0502020204030204" pitchFamily="34" charset="0"/>
              </a:rPr>
              <a:t>הצעות לעבודת ה' בימינו</a:t>
            </a:r>
            <a:endParaRPr dirty="0">
              <a:cs typeface="Calibri" panose="020F0502020204030204" pitchFamily="34" charset="0"/>
            </a:endParaRPr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544530" y="1928813"/>
            <a:ext cx="8280001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2400" b="1" dirty="0">
                <a:cs typeface="Calibri" panose="020F0502020204030204" pitchFamily="34" charset="0"/>
              </a:rPr>
              <a:t>עבודת ה' בימינו </a:t>
            </a:r>
          </a:p>
          <a:p>
            <a:pPr marL="571500" lvl="0" indent="-5715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400" dirty="0">
                <a:cs typeface="Calibri" panose="020F0502020204030204" pitchFamily="34" charset="0"/>
              </a:rPr>
              <a:t>חוויית הקירבה אל ה'</a:t>
            </a:r>
          </a:p>
          <a:p>
            <a:pPr marL="571500" lvl="0" indent="-5715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400" dirty="0">
                <a:cs typeface="Calibri" panose="020F0502020204030204" pitchFamily="34" charset="0"/>
              </a:rPr>
              <a:t>קיום מצוות</a:t>
            </a:r>
          </a:p>
          <a:p>
            <a:pPr marL="571500" lvl="0" indent="-5715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400" dirty="0">
                <a:cs typeface="Calibri" panose="020F0502020204030204" pitchFamily="34" charset="0"/>
              </a:rPr>
              <a:t>לימוד תורה</a:t>
            </a:r>
          </a:p>
          <a:p>
            <a:pPr marL="571500" lvl="0" indent="-5715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2400" dirty="0">
                <a:cs typeface="Calibri" panose="020F0502020204030204" pitchFamily="34" charset="0"/>
              </a:rPr>
              <a:t>תפילה (קורבנות)</a:t>
            </a:r>
          </a:p>
          <a:p>
            <a:pPr lvl="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endParaRPr lang="he-IL" sz="2400" dirty="0">
              <a:cs typeface="Calibri" panose="020F0502020204030204" pitchFamily="34" charset="0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3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6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709272-8913-4D57-BC1F-C501BF28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5" y="1074144"/>
            <a:ext cx="9431556" cy="1325563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accent2"/>
                </a:solidFill>
                <a:cs typeface="Calibri" panose="020F0502020204030204" pitchFamily="34" charset="0"/>
              </a:rPr>
              <a:t>חידה: איזה פסוק החוזר 8 פעמים בספר שמות, בא לידי ביטוי באיורים הבאים?</a:t>
            </a:r>
          </a:p>
        </p:txBody>
      </p:sp>
      <p:sp>
        <p:nvSpPr>
          <p:cNvPr id="10" name="חץ: שמאלה 9">
            <a:extLst>
              <a:ext uri="{FF2B5EF4-FFF2-40B4-BE49-F238E27FC236}">
                <a16:creationId xmlns:a16="http://schemas.microsoft.com/office/drawing/2014/main" id="{37E86A17-74D2-460A-A638-49D8EAEBFA47}"/>
              </a:ext>
            </a:extLst>
          </p:cNvPr>
          <p:cNvSpPr/>
          <p:nvPr/>
        </p:nvSpPr>
        <p:spPr>
          <a:xfrm>
            <a:off x="7920632" y="3896444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חץ: שמאלה 10">
            <a:extLst>
              <a:ext uri="{FF2B5EF4-FFF2-40B4-BE49-F238E27FC236}">
                <a16:creationId xmlns:a16="http://schemas.microsoft.com/office/drawing/2014/main" id="{EDD56382-ECD1-4F0E-8138-30EE5BBFEDF8}"/>
              </a:ext>
            </a:extLst>
          </p:cNvPr>
          <p:cNvSpPr/>
          <p:nvPr/>
        </p:nvSpPr>
        <p:spPr>
          <a:xfrm>
            <a:off x="3354741" y="3896444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2CFA5101-24AC-41E7-B9C6-D91C2B0B7F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81" y="3302220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המשכן – ויקיפדיה">
            <a:extLst>
              <a:ext uri="{FF2B5EF4-FFF2-40B4-BE49-F238E27FC236}">
                <a16:creationId xmlns:a16="http://schemas.microsoft.com/office/drawing/2014/main" id="{BD53FF8D-C006-4B8D-AA36-4C620E9CA4C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99405" y="3302220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82703B4-7549-44BC-B1CE-896F034A4BF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03" y="3306166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93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11" y="5392468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769921" y="2871642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1250" y="209968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9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5344263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5344263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FFF1FA8-0328-4227-A22B-28FF57A13F14}"/>
              </a:ext>
            </a:extLst>
          </p:cNvPr>
          <p:cNvSpPr txBox="1"/>
          <p:nvPr/>
        </p:nvSpPr>
        <p:spPr>
          <a:xfrm>
            <a:off x="6141461" y="1860036"/>
            <a:ext cx="13316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"הִנְנִי מַמְטִיר לָכֶם לֶחֶם מִן הַשָּׁמָיִם" 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228F13BD-73DB-4DA0-855A-FB23B32E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3751" y="11053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DF6E6A16-6E73-4038-9B0E-9D95CD61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9" y="4342994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5344263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FFF1FA8-0328-4227-A22B-28FF57A13F14}"/>
              </a:ext>
            </a:extLst>
          </p:cNvPr>
          <p:cNvSpPr txBox="1"/>
          <p:nvPr/>
        </p:nvSpPr>
        <p:spPr>
          <a:xfrm>
            <a:off x="6141461" y="1860036"/>
            <a:ext cx="13316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"הִנְנִי מַמְטִיר לָכֶם לֶחֶם מִן הַשָּׁמָיִם" 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26FFCA6-7589-4CD3-9A41-B91FC489B1BB}"/>
              </a:ext>
            </a:extLst>
          </p:cNvPr>
          <p:cNvSpPr txBox="1"/>
          <p:nvPr/>
        </p:nvSpPr>
        <p:spPr>
          <a:xfrm>
            <a:off x="5279330" y="3732393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"וְאֵין מַיִם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הָעָם"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228F13BD-73DB-4DA0-855A-FB23B32E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3751" y="11053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DF6E6A16-6E73-4038-9B0E-9D95CD61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9" y="4342994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5344263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6B1F0CF-691F-4745-AB33-6D8B70DA1272}"/>
              </a:ext>
            </a:extLst>
          </p:cNvPr>
          <p:cNvSpPr txBox="1"/>
          <p:nvPr/>
        </p:nvSpPr>
        <p:spPr>
          <a:xfrm>
            <a:off x="4847282" y="1602201"/>
            <a:ext cx="137459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"וְהִכִּיתָ בַצּוּר וְיָצְאוּ מִמֶּנּוּ מַיִם" 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FFF1FA8-0328-4227-A22B-28FF57A13F14}"/>
              </a:ext>
            </a:extLst>
          </p:cNvPr>
          <p:cNvSpPr txBox="1"/>
          <p:nvPr/>
        </p:nvSpPr>
        <p:spPr>
          <a:xfrm>
            <a:off x="6141461" y="1860036"/>
            <a:ext cx="13316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"הִנְנִי מַמְטִיר לָכֶם לֶחֶם מִן הַשָּׁמָיִם" 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26FFCA6-7589-4CD3-9A41-B91FC489B1BB}"/>
              </a:ext>
            </a:extLst>
          </p:cNvPr>
          <p:cNvSpPr txBox="1"/>
          <p:nvPr/>
        </p:nvSpPr>
        <p:spPr>
          <a:xfrm>
            <a:off x="5279330" y="3732393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"וְאֵין מַיִם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הָעָם"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228F13BD-73DB-4DA0-855A-FB23B32E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3751" y="11053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3CB3D13-E9E3-4E70-A68D-D9DF8E24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4407" y="818610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1E7B06FD-7748-4DBB-8583-426C472B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35" y="3683747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DF6E6A16-6E73-4038-9B0E-9D95CD61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9" y="4342994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5344263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6B1F0CF-691F-4745-AB33-6D8B70DA1272}"/>
              </a:ext>
            </a:extLst>
          </p:cNvPr>
          <p:cNvSpPr txBox="1"/>
          <p:nvPr/>
        </p:nvSpPr>
        <p:spPr>
          <a:xfrm>
            <a:off x="4847282" y="1602201"/>
            <a:ext cx="137459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"וְהִכִּיתָ בַצּוּר וְיָצְאוּ מִמֶּנּוּ מַיִם" 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FFF1FA8-0328-4227-A22B-28FF57A13F14}"/>
              </a:ext>
            </a:extLst>
          </p:cNvPr>
          <p:cNvSpPr txBox="1"/>
          <p:nvPr/>
        </p:nvSpPr>
        <p:spPr>
          <a:xfrm>
            <a:off x="6141461" y="1860036"/>
            <a:ext cx="13316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"הִנְנִי מַמְטִיר לָכֶם לֶחֶם מִן הַשָּׁמָיִם" 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26FFCA6-7589-4CD3-9A41-B91FC489B1BB}"/>
              </a:ext>
            </a:extLst>
          </p:cNvPr>
          <p:cNvSpPr txBox="1"/>
          <p:nvPr/>
        </p:nvSpPr>
        <p:spPr>
          <a:xfrm>
            <a:off x="5279330" y="3732393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"וְאֵין מַיִם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הָעָם"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C8B139D8-C1D7-4AD2-A087-BF68A1763C2D}"/>
              </a:ext>
            </a:extLst>
          </p:cNvPr>
          <p:cNvSpPr txBox="1"/>
          <p:nvPr/>
        </p:nvSpPr>
        <p:spPr>
          <a:xfrm>
            <a:off x="3940979" y="3156329"/>
            <a:ext cx="133903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"וַיָּבֹא עֲמָלֵק וַיִּלָּחֶם עִם יִשְׂרָאֵל"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228F13BD-73DB-4DA0-855A-FB23B32E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3751" y="11053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3CB3D13-E9E3-4E70-A68D-D9DF8E24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4407" y="818610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1E7B06FD-7748-4DBB-8583-426C472B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35" y="3683747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DF6E6A16-6E73-4038-9B0E-9D95CD61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39" y="4342994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6911BD7D-26A8-4F13-A0B8-B538BFEC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37" y="5089186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7F7DAD79-46F9-4437-8E8C-4075D2E6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1" y="5749265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סמיילי זועף | וקטורים לשימוש ציבורי">
            <a:extLst>
              <a:ext uri="{FF2B5EF4-FFF2-40B4-BE49-F238E27FC236}">
                <a16:creationId xmlns:a16="http://schemas.microsoft.com/office/drawing/2014/main" id="{ABCFDEBA-88AA-4F45-B314-2442A9D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67" y="6002080"/>
            <a:ext cx="789217" cy="7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כותרת 1">
            <a:extLst>
              <a:ext uri="{FF2B5EF4-FFF2-40B4-BE49-F238E27FC236}">
                <a16:creationId xmlns:a16="http://schemas.microsoft.com/office/drawing/2014/main" id="{825DD7B7-A3A9-4894-AF01-4C958A4F29A9}"/>
              </a:ext>
            </a:extLst>
          </p:cNvPr>
          <p:cNvSpPr txBox="1">
            <a:spLocks/>
          </p:cNvSpPr>
          <p:nvPr/>
        </p:nvSpPr>
        <p:spPr>
          <a:xfrm>
            <a:off x="8770867" y="642275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IL" sz="44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cs typeface="Calibri" panose="020F0502020204030204" pitchFamily="34" charset="0"/>
              </a:rPr>
              <a:t>פרשת "בשלח"</a:t>
            </a:r>
            <a:br>
              <a:rPr lang="he-IL" dirty="0">
                <a:cs typeface="Calibri" panose="020F0502020204030204" pitchFamily="34" charset="0"/>
              </a:rPr>
            </a:br>
            <a:r>
              <a:rPr lang="he-IL" dirty="0">
                <a:cs typeface="Calibri" panose="020F0502020204030204" pitchFamily="34" charset="0"/>
              </a:rPr>
              <a:t>הליכה ותהליך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870295-23FA-4A42-A698-9EAD13A58B26}"/>
              </a:ext>
            </a:extLst>
          </p:cNvPr>
          <p:cNvSpPr txBox="1"/>
          <p:nvPr/>
        </p:nvSpPr>
        <p:spPr>
          <a:xfrm>
            <a:off x="10763923" y="4869540"/>
            <a:ext cx="12938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מ צ ר י ם</a:t>
            </a:r>
          </a:p>
        </p:txBody>
      </p:sp>
      <p:sp>
        <p:nvSpPr>
          <p:cNvPr id="28" name="צורה חופשית 7">
            <a:extLst>
              <a:ext uri="{FF2B5EF4-FFF2-40B4-BE49-F238E27FC236}">
                <a16:creationId xmlns:a16="http://schemas.microsoft.com/office/drawing/2014/main" id="{14286430-C722-4FAF-94E0-15F968EF8D95}"/>
              </a:ext>
            </a:extLst>
          </p:cNvPr>
          <p:cNvSpPr/>
          <p:nvPr/>
        </p:nvSpPr>
        <p:spPr>
          <a:xfrm rot="1238642">
            <a:off x="3260339" y="3283520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816A22C-4220-4DEA-A37C-5FC09E6A67AD}"/>
              </a:ext>
            </a:extLst>
          </p:cNvPr>
          <p:cNvSpPr txBox="1"/>
          <p:nvPr/>
        </p:nvSpPr>
        <p:spPr>
          <a:xfrm>
            <a:off x="1428630" y="3273907"/>
            <a:ext cx="14088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ה ר   ס י נ י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733732BA-84B2-42EB-A978-48BCEF2AB08E}"/>
              </a:ext>
            </a:extLst>
          </p:cNvPr>
          <p:cNvSpPr txBox="1"/>
          <p:nvPr/>
        </p:nvSpPr>
        <p:spPr>
          <a:xfrm>
            <a:off x="9239769" y="5319471"/>
            <a:ext cx="18041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"וַיִּרְדְּפוּ מִצְרַיִם אַחֲרֵיהֶם וַיַּשִּׂיגוּ אוֹתָם </a:t>
            </a:r>
            <a:r>
              <a:rPr lang="he-IL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חֹנִים</a:t>
            </a:r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עַל הַיָּם " 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D90F2C25-AA74-4F46-8CD4-E22D7E82453D}"/>
              </a:ext>
            </a:extLst>
          </p:cNvPr>
          <p:cNvSpPr txBox="1"/>
          <p:nvPr/>
        </p:nvSpPr>
        <p:spPr>
          <a:xfrm>
            <a:off x="8949773" y="3128086"/>
            <a:ext cx="120276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"ה' יִלָּחֵם לָכֶם וְאַתֶּם </a:t>
            </a:r>
            <a:r>
              <a:rPr lang="he-IL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תַּחֲרִישׁוּן</a:t>
            </a:r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6E64D3F9-FCB7-43A8-B4C2-D3935E0D0B39}"/>
              </a:ext>
            </a:extLst>
          </p:cNvPr>
          <p:cNvSpPr txBox="1"/>
          <p:nvPr/>
        </p:nvSpPr>
        <p:spPr>
          <a:xfrm>
            <a:off x="3306679" y="707610"/>
            <a:ext cx="155196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"וְצֵא הִלָּחֵם בַּעֲמָלֵק ... וּמַטֵּה הָאֱלֹהִים בְּיָדִי"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46B1F0CF-691F-4745-AB33-6D8B70DA1272}"/>
              </a:ext>
            </a:extLst>
          </p:cNvPr>
          <p:cNvSpPr txBox="1"/>
          <p:nvPr/>
        </p:nvSpPr>
        <p:spPr>
          <a:xfrm>
            <a:off x="4847282" y="1602201"/>
            <a:ext cx="137459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"וְהִכִּיתָ בַצּוּר וְיָצְאוּ מִמֶּנּוּ מַיִם" 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FFF1FA8-0328-4227-A22B-28FF57A13F14}"/>
              </a:ext>
            </a:extLst>
          </p:cNvPr>
          <p:cNvSpPr txBox="1"/>
          <p:nvPr/>
        </p:nvSpPr>
        <p:spPr>
          <a:xfrm>
            <a:off x="6141461" y="1860036"/>
            <a:ext cx="13316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"הִנְנִי מַמְטִיר לָכֶם לֶחֶם מִן הַשָּׁמָיִם" 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A26FFCA6-7589-4CD3-9A41-B91FC489B1BB}"/>
              </a:ext>
            </a:extLst>
          </p:cNvPr>
          <p:cNvSpPr txBox="1"/>
          <p:nvPr/>
        </p:nvSpPr>
        <p:spPr>
          <a:xfrm>
            <a:off x="5279330" y="3732393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"וְאֵין מַיִם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הָעָם"</a:t>
            </a: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B9F0D15D-E37D-47E5-A2C0-8F8600E270D2}"/>
              </a:ext>
            </a:extLst>
          </p:cNvPr>
          <p:cNvSpPr txBox="1"/>
          <p:nvPr/>
        </p:nvSpPr>
        <p:spPr>
          <a:xfrm>
            <a:off x="6575474" y="4236449"/>
            <a:ext cx="12027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"לְהָמִית אֶת כָּל הַקָּהָל הַזֶּה בָּרָעָב"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F6595C20-97F3-44FF-A543-F0E80CBA94C8}"/>
              </a:ext>
            </a:extLst>
          </p:cNvPr>
          <p:cNvSpPr txBox="1"/>
          <p:nvPr/>
        </p:nvSpPr>
        <p:spPr>
          <a:xfrm>
            <a:off x="7293588" y="2701039"/>
            <a:ext cx="163232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he-IL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וַיַּשְׁלֵך</a:t>
            </a:r>
            <a:r>
              <a:rPr lang="he-IL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ְ אֶל הַמַּיִם וַיִּמְתְּקוּ הַמָּיִם"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F1321CA2-044A-4EAA-BFA0-8AD241E5E586}"/>
              </a:ext>
            </a:extLst>
          </p:cNvPr>
          <p:cNvSpPr txBox="1"/>
          <p:nvPr/>
        </p:nvSpPr>
        <p:spPr>
          <a:xfrm>
            <a:off x="7727602" y="4815415"/>
            <a:ext cx="14605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"וְלֹא יָכְלוּ </a:t>
            </a:r>
            <a:r>
              <a:rPr lang="he-IL" sz="18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לִשְׁתֹּת</a:t>
            </a:r>
            <a:r>
              <a:rPr lang="he-IL" sz="1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מַיִם מִמָּרָה כִּי מָרִים הֵם"</a:t>
            </a: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C8B139D8-C1D7-4AD2-A087-BF68A1763C2D}"/>
              </a:ext>
            </a:extLst>
          </p:cNvPr>
          <p:cNvSpPr txBox="1"/>
          <p:nvPr/>
        </p:nvSpPr>
        <p:spPr>
          <a:xfrm>
            <a:off x="3940979" y="3156329"/>
            <a:ext cx="133903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"וַיָּבֹא עֲמָלֵק וַיִּלָּחֶם עִם יִשְׂרָאֵל"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2E1120-B180-465F-81B0-96333C91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566" y="2371711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07A70CB-6C84-47E2-8750-9B47414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7323" y="1896246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228F13BD-73DB-4DA0-855A-FB23B32E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3751" y="11053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F3CB3D13-E9E3-4E70-A68D-D9DF8E24B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4407" y="818610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id="{634FF9F6-755D-4CD3-A840-FD98F962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6975" y="99017"/>
            <a:ext cx="803342" cy="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945444F-D6F9-419C-99E8-21D7DAE4577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39" y="3796655"/>
            <a:ext cx="1799036" cy="11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25B8AACF-1EFA-4D18-910F-C8979A21DA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9" y="1602201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עשרת הדברות בהר ציון -1 | אבן, שיש, וצמח קטן == Ten Commandm… | Flickr">
            <a:extLst>
              <a:ext uri="{FF2B5EF4-FFF2-40B4-BE49-F238E27FC236}">
                <a16:creationId xmlns:a16="http://schemas.microsoft.com/office/drawing/2014/main" id="{7E2ED0B1-16B6-4BB6-AAA7-B9D7E0623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8" y="3171824"/>
            <a:ext cx="2512893" cy="33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24F912B-26EA-429C-8ECA-59BD26BAC106}"/>
              </a:ext>
            </a:extLst>
          </p:cNvPr>
          <p:cNvSpPr txBox="1"/>
          <p:nvPr/>
        </p:nvSpPr>
        <p:spPr>
          <a:xfrm>
            <a:off x="6096000" y="690563"/>
            <a:ext cx="5774531" cy="2805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אָנֹכִי ה'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אֱלֹהֶיך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אֲשֶׁר הוֹצֵאתִיךָ מֵאֶרֶץ מִצְרַיִם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מִבֵּית עֲבָדִים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שֵׁשֶׁת יָמִים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תַּעֲבֹד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וְעָשִׂיתָ כָּל מְלַאכְתֶּךָ. וְיוֹם הַשְּׁבִיעִי שַׁבָּת לַה'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אֱלֹהֶיך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לֹא תַעֲשֶׂה כָל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מְלָאכָה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אַתָּה וּבִנְךָ וּבִתֶּךָ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עַבְדְּךָ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וַאֲמָתְךָ וּבְהֶמְתֶּךָ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וְגֵרְך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אֲשֶׁר בִּשְׁעָרֶיךָ.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3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709272-8913-4D57-BC1F-C501BF28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046" y="376561"/>
            <a:ext cx="10515600" cy="2074408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accent2"/>
                </a:solidFill>
                <a:cs typeface="Calibri" panose="020F0502020204030204" pitchFamily="34" charset="0"/>
              </a:rPr>
              <a:t>חידה: איזו פרשה מספר שמות </a:t>
            </a:r>
            <a:br>
              <a:rPr lang="he-IL" sz="3600" b="1" dirty="0">
                <a:solidFill>
                  <a:schemeClr val="accent2"/>
                </a:solidFill>
                <a:cs typeface="Calibri" panose="020F0502020204030204" pitchFamily="34" charset="0"/>
              </a:rPr>
            </a:br>
            <a:r>
              <a:rPr lang="he-IL" sz="3600" b="1" dirty="0">
                <a:solidFill>
                  <a:schemeClr val="accent2"/>
                </a:solidFill>
                <a:cs typeface="Calibri" panose="020F0502020204030204" pitchFamily="34" charset="0"/>
              </a:rPr>
              <a:t>מסתתרת באיור הבא?</a:t>
            </a:r>
          </a:p>
        </p:txBody>
      </p:sp>
      <p:sp>
        <p:nvSpPr>
          <p:cNvPr id="4" name="צורה חופשית 7">
            <a:extLst>
              <a:ext uri="{FF2B5EF4-FFF2-40B4-BE49-F238E27FC236}">
                <a16:creationId xmlns:a16="http://schemas.microsoft.com/office/drawing/2014/main" id="{7650CDF3-4DA1-4954-8E46-2A9F2A4EBF8B}"/>
              </a:ext>
            </a:extLst>
          </p:cNvPr>
          <p:cNvSpPr/>
          <p:nvPr/>
        </p:nvSpPr>
        <p:spPr>
          <a:xfrm rot="1238642">
            <a:off x="2171563" y="3717153"/>
            <a:ext cx="7848872" cy="1005312"/>
          </a:xfrm>
          <a:custGeom>
            <a:avLst/>
            <a:gdLst>
              <a:gd name="connsiteX0" fmla="*/ 7474857 w 7474857"/>
              <a:gd name="connsiteY0" fmla="*/ 87324 h 1005312"/>
              <a:gd name="connsiteX1" fmla="*/ 7126514 w 7474857"/>
              <a:gd name="connsiteY1" fmla="*/ 348581 h 1005312"/>
              <a:gd name="connsiteX2" fmla="*/ 6589485 w 7474857"/>
              <a:gd name="connsiteY2" fmla="*/ 1001724 h 1005312"/>
              <a:gd name="connsiteX3" fmla="*/ 5849257 w 7474857"/>
              <a:gd name="connsiteY3" fmla="*/ 29267 h 1005312"/>
              <a:gd name="connsiteX4" fmla="*/ 5050971 w 7474857"/>
              <a:gd name="connsiteY4" fmla="*/ 1001724 h 1005312"/>
              <a:gd name="connsiteX5" fmla="*/ 4426857 w 7474857"/>
              <a:gd name="connsiteY5" fmla="*/ 101839 h 1005312"/>
              <a:gd name="connsiteX6" fmla="*/ 3759200 w 7474857"/>
              <a:gd name="connsiteY6" fmla="*/ 900124 h 1005312"/>
              <a:gd name="connsiteX7" fmla="*/ 3193143 w 7474857"/>
              <a:gd name="connsiteY7" fmla="*/ 29267 h 1005312"/>
              <a:gd name="connsiteX8" fmla="*/ 2423885 w 7474857"/>
              <a:gd name="connsiteY8" fmla="*/ 900124 h 1005312"/>
              <a:gd name="connsiteX9" fmla="*/ 1799771 w 7474857"/>
              <a:gd name="connsiteY9" fmla="*/ 29267 h 1005312"/>
              <a:gd name="connsiteX10" fmla="*/ 1117600 w 7474857"/>
              <a:gd name="connsiteY10" fmla="*/ 842067 h 1005312"/>
              <a:gd name="connsiteX11" fmla="*/ 464457 w 7474857"/>
              <a:gd name="connsiteY11" fmla="*/ 14753 h 1005312"/>
              <a:gd name="connsiteX12" fmla="*/ 0 w 7474857"/>
              <a:gd name="connsiteY12" fmla="*/ 290524 h 1005312"/>
              <a:gd name="connsiteX13" fmla="*/ 0 w 7474857"/>
              <a:gd name="connsiteY13" fmla="*/ 290524 h 100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4857" h="1005312">
                <a:moveTo>
                  <a:pt x="7474857" y="87324"/>
                </a:moveTo>
                <a:cubicBezTo>
                  <a:pt x="7374466" y="141752"/>
                  <a:pt x="7274076" y="196181"/>
                  <a:pt x="7126514" y="348581"/>
                </a:cubicBezTo>
                <a:cubicBezTo>
                  <a:pt x="6978952" y="500981"/>
                  <a:pt x="6802361" y="1054943"/>
                  <a:pt x="6589485" y="1001724"/>
                </a:cubicBezTo>
                <a:cubicBezTo>
                  <a:pt x="6376609" y="948505"/>
                  <a:pt x="6105676" y="29267"/>
                  <a:pt x="5849257" y="29267"/>
                </a:cubicBezTo>
                <a:cubicBezTo>
                  <a:pt x="5592838" y="29267"/>
                  <a:pt x="5288038" y="989629"/>
                  <a:pt x="5050971" y="1001724"/>
                </a:cubicBezTo>
                <a:cubicBezTo>
                  <a:pt x="4813904" y="1013819"/>
                  <a:pt x="4642152" y="118772"/>
                  <a:pt x="4426857" y="101839"/>
                </a:cubicBezTo>
                <a:cubicBezTo>
                  <a:pt x="4211562" y="84906"/>
                  <a:pt x="3964819" y="912219"/>
                  <a:pt x="3759200" y="900124"/>
                </a:cubicBezTo>
                <a:cubicBezTo>
                  <a:pt x="3553581" y="888029"/>
                  <a:pt x="3415695" y="29267"/>
                  <a:pt x="3193143" y="29267"/>
                </a:cubicBezTo>
                <a:cubicBezTo>
                  <a:pt x="2970591" y="29267"/>
                  <a:pt x="2656114" y="900124"/>
                  <a:pt x="2423885" y="900124"/>
                </a:cubicBezTo>
                <a:cubicBezTo>
                  <a:pt x="2191656" y="900124"/>
                  <a:pt x="2017485" y="38943"/>
                  <a:pt x="1799771" y="29267"/>
                </a:cubicBezTo>
                <a:cubicBezTo>
                  <a:pt x="1582057" y="19591"/>
                  <a:pt x="1340152" y="844486"/>
                  <a:pt x="1117600" y="842067"/>
                </a:cubicBezTo>
                <a:cubicBezTo>
                  <a:pt x="895048" y="839648"/>
                  <a:pt x="650724" y="106677"/>
                  <a:pt x="464457" y="14753"/>
                </a:cubicBezTo>
                <a:cubicBezTo>
                  <a:pt x="278190" y="-77171"/>
                  <a:pt x="0" y="290524"/>
                  <a:pt x="0" y="290524"/>
                </a:cubicBezTo>
                <a:lnTo>
                  <a:pt x="0" y="290524"/>
                </a:ln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48E469A0-A7E5-4021-A281-2F2794D3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4" y="4638902"/>
            <a:ext cx="1919145" cy="12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77A397-EA43-4E3B-9862-A2152802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73" y="1995653"/>
            <a:ext cx="1976966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24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עשרת הדברות בהר ציון -1 | אבן, שיש, וצמח קטן == Ten Commandm… | Flickr">
            <a:extLst>
              <a:ext uri="{FF2B5EF4-FFF2-40B4-BE49-F238E27FC236}">
                <a16:creationId xmlns:a16="http://schemas.microsoft.com/office/drawing/2014/main" id="{7E2ED0B1-16B6-4BB6-AAA7-B9D7E0623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8" y="3171824"/>
            <a:ext cx="2512893" cy="33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24F912B-26EA-429C-8ECA-59BD26BAC106}"/>
              </a:ext>
            </a:extLst>
          </p:cNvPr>
          <p:cNvSpPr txBox="1"/>
          <p:nvPr/>
        </p:nvSpPr>
        <p:spPr>
          <a:xfrm>
            <a:off x="6096000" y="690563"/>
            <a:ext cx="5774531" cy="2805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אָנֹכִי ה'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אֱלֹהֶיך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אֲשֶׁר הוֹצֵאתִיךָ מֵאֶרֶץ מִצְרַיִם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מִבֵּית עֲבָדִים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שֵׁשֶׁת יָמִים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תַּעֲבֹד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וְעָשִׂיתָ כָּל מְלַאכְתֶּךָ. וְיוֹם הַשְּׁבִיעִי שַׁבָּת לַה'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אֱלֹהֶיך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לֹא תַעֲשֶׂה כָל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מְלָאכָה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אַתָּה וּבִנְךָ וּבִתֶּךָ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עַבְדְּךָ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וַאֲמָתְךָ וּבְהֶמְתֶּךָ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וְגֵרְך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אֲשֶׁר בִּשְׁעָרֶיךָ.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</a:pP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BF73BA4-4770-419D-A42D-32B5B1D6C761}"/>
              </a:ext>
            </a:extLst>
          </p:cNvPr>
          <p:cNvSpPr txBox="1"/>
          <p:nvPr/>
        </p:nvSpPr>
        <p:spPr>
          <a:xfrm>
            <a:off x="681403" y="1580447"/>
            <a:ext cx="4962526" cy="4651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he-IL" sz="2000" b="1" dirty="0">
                <a:latin typeface="Calibri" panose="020F0502020204030204" pitchFamily="34" charset="0"/>
                <a:cs typeface="Calibri" panose="020F0502020204030204" pitchFamily="34" charset="0"/>
              </a:rPr>
              <a:t>וְאֵלֶּה הַמִּשְׁפָּטִים 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אֲשֶׁר תָּשִׂים לִפְנֵיהֶם: כִּי תִקְנֶה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עֶבֶד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עִבְרִי שֵׁשׁ שָׁנִים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יַעֲבֹד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וּבַשְּׁבִעִת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יֵצֵא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לַחָפְשִׁי חִנָּם: אִם בְּגַפּוֹ יָבֹא בְּגַפּוֹ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יֵצֵא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אִם בַּעַל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אִשָּׁה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הוּא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וְיָצְאָה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אִשְׁתּוֹ עִמּוֹ: אִם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אֲדֹנָיו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יִתֶּן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לוֹ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אִשָּׁה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וְיָלְדָה לוֹ בָנִים אוֹ בָנוֹת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הָאִשָּׁה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וִילָדֶיהָ תִּהְיֶה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לַאדֹנֶיה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ָ וְהוּא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יֵצֵא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בְגַפּוֹ: וְאִם אָמֹר יֹאמַר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הָעֶבֶד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אָהַבְתִּי אֶת אֲדֹנִי אֶת אִשְׁתִּי וְאֶת בָּנָי לֹא </a:t>
            </a:r>
            <a:r>
              <a:rPr lang="he-IL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אֵצֵא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חָפְשִׁי: וְהִגִּישׁוֹ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אֲדֹנָיו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אֶל הָאֱלֹהִים וְהִגִּישׁוֹ אֶל הַדֶּלֶת אוֹ אֶל הַמְּזוּזָה וְרָצַע </a:t>
            </a:r>
            <a:r>
              <a:rPr lang="he-IL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אֲדֹנָיו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אֶת אָזְנוֹ בַּמַּרְצֵעַ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וַעֲבָדוֹ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לְעֹלָם</a:t>
            </a:r>
            <a:r>
              <a:rPr lang="he-IL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1">
              <a:lnSpc>
                <a:spcPct val="150000"/>
              </a:lnSpc>
            </a:pPr>
            <a:endParaRPr lang="he-I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59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31941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814192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C69E3470-36AB-4126-BF7F-909FE5B6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972066"/>
              </p:ext>
            </p:extLst>
          </p:nvPr>
        </p:nvGraphicFramePr>
        <p:xfrm>
          <a:off x="1671560" y="984184"/>
          <a:ext cx="7155933" cy="648000"/>
        </p:xfrm>
        <a:graphic>
          <a:graphicData uri="http://schemas.openxmlformats.org/drawingml/2006/table">
            <a:tbl>
              <a:tblPr rtl="1" firstRow="1" firstCol="1" bandRow="1"/>
              <a:tblGrid>
                <a:gridCol w="135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כשנה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שנה (א'</a:t>
                      </a:r>
                      <a:r>
                        <a:rPr lang="he-IL" sz="2400" b="1" baseline="0" dirty="0">
                          <a:effectLst/>
                          <a:latin typeface="Calibri"/>
                          <a:ea typeface="Calibri"/>
                          <a:cs typeface="+mn-cs"/>
                        </a:rPr>
                        <a:t> בניסן – א' בניסן)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dirty="0">
                <a:cs typeface="Calibri" panose="020F0502020204030204" pitchFamily="34" charset="0"/>
              </a:rPr>
              <a:t>ספר שמות במבט אחד!</a:t>
            </a:r>
            <a:endParaRPr sz="3200" dirty="0">
              <a:cs typeface="Calibri" panose="020F0502020204030204" pitchFamily="34" charset="0"/>
            </a:endParaRPr>
          </a:p>
        </p:txBody>
      </p:sp>
      <p:pic>
        <p:nvPicPr>
          <p:cNvPr id="15" name="Picture 2" descr="The Great Pyramid of Giza (Pyramid of Cheops or Khufu) | Flickr">
            <a:extLst>
              <a:ext uri="{FF2B5EF4-FFF2-40B4-BE49-F238E27FC236}">
                <a16:creationId xmlns:a16="http://schemas.microsoft.com/office/drawing/2014/main" id="{D7DB3895-17CD-41BB-BC3E-1077733FA0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38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המשכן – ויקיפדיה">
            <a:extLst>
              <a:ext uri="{FF2B5EF4-FFF2-40B4-BE49-F238E27FC236}">
                <a16:creationId xmlns:a16="http://schemas.microsoft.com/office/drawing/2014/main" id="{AD6CC8B6-CA9D-41FA-AA67-08B484FF29A4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5572" r="34368" b="48864"/>
          <a:stretch/>
        </p:blipFill>
        <p:spPr bwMode="auto">
          <a:xfrm>
            <a:off x="267862" y="5012614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7713FFE-1013-427A-B4AD-6208EB9166D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0" y="5016560"/>
            <a:ext cx="2520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חץ: שמאלה 19">
            <a:extLst>
              <a:ext uri="{FF2B5EF4-FFF2-40B4-BE49-F238E27FC236}">
                <a16:creationId xmlns:a16="http://schemas.microsoft.com/office/drawing/2014/main" id="{76B9C715-6B3C-45FC-BF78-9A2E3310B512}"/>
              </a:ext>
            </a:extLst>
          </p:cNvPr>
          <p:cNvSpPr/>
          <p:nvPr/>
        </p:nvSpPr>
        <p:spPr>
          <a:xfrm>
            <a:off x="7977193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חץ: שמאלה 20">
            <a:extLst>
              <a:ext uri="{FF2B5EF4-FFF2-40B4-BE49-F238E27FC236}">
                <a16:creationId xmlns:a16="http://schemas.microsoft.com/office/drawing/2014/main" id="{CBA2ABC3-40B6-4204-97D2-0D56656B7E95}"/>
              </a:ext>
            </a:extLst>
          </p:cNvPr>
          <p:cNvSpPr/>
          <p:nvPr/>
        </p:nvSpPr>
        <p:spPr>
          <a:xfrm>
            <a:off x="3411302" y="5593269"/>
            <a:ext cx="653142" cy="4105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D19BB928-A746-4520-AECD-80018310F3AC}"/>
              </a:ext>
            </a:extLst>
          </p:cNvPr>
          <p:cNvSpPr txBox="1">
            <a:spLocks/>
          </p:cNvSpPr>
          <p:nvPr/>
        </p:nvSpPr>
        <p:spPr>
          <a:xfrm>
            <a:off x="1981200" y="37930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he-IL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"שַׁלַּח אֶת עַמִּי    . . .    וְיַעַבְדֻנִי"</a:t>
            </a:r>
            <a:endParaRPr lang="en-US" sz="36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7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634759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D0FE6EE9-FB1F-497C-B94C-A678AD6DC7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5210" y="3476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היכן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11266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FB16EB99-11C3-422F-9EA8-DFBA18AFE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4100747"/>
            <a:ext cx="1135636" cy="18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4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52028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84921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D0FE6EE9-FB1F-497C-B94C-A678AD6DC7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5210" y="34769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היכן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20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831E173A-36D8-4B21-9959-9101E39D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4100747"/>
            <a:ext cx="1135636" cy="18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2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80625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056005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מתי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20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AC1EB40A-3AF5-4E63-B611-A78CF218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4100747"/>
            <a:ext cx="1135636" cy="18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4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859023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62921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C69E3470-36AB-4126-BF7F-909FE5B6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9728"/>
              </p:ext>
            </p:extLst>
          </p:nvPr>
        </p:nvGraphicFramePr>
        <p:xfrm>
          <a:off x="1671560" y="984184"/>
          <a:ext cx="7155933" cy="648000"/>
        </p:xfrm>
        <a:graphic>
          <a:graphicData uri="http://schemas.openxmlformats.org/drawingml/2006/table">
            <a:tbl>
              <a:tblPr rtl="1" firstRow="1" firstCol="1" bandRow="1"/>
              <a:tblGrid>
                <a:gridCol w="135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כשנה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שנה (א'</a:t>
                      </a:r>
                      <a:r>
                        <a:rPr lang="he-IL" sz="2400" b="1" baseline="0" dirty="0">
                          <a:effectLst/>
                          <a:latin typeface="Calibri"/>
                          <a:ea typeface="Calibri"/>
                          <a:cs typeface="+mn-cs"/>
                        </a:rPr>
                        <a:t> בניסן – א' בניסן)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מתי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pic>
        <p:nvPicPr>
          <p:cNvPr id="20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557BB128-EAC9-48D9-ADD2-6B635944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4100747"/>
            <a:ext cx="1135636" cy="18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טבלה 9">
            <a:extLst>
              <a:ext uri="{FF2B5EF4-FFF2-40B4-BE49-F238E27FC236}">
                <a16:creationId xmlns:a16="http://schemas.microsoft.com/office/drawing/2014/main" id="{B01C5314-2613-4A5B-B337-F0BBC9B33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995929"/>
              </p:ext>
            </p:extLst>
          </p:nvPr>
        </p:nvGraphicFramePr>
        <p:xfrm>
          <a:off x="1672496" y="1632184"/>
          <a:ext cx="8424000" cy="1326286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32628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cs typeface="+mn-cs"/>
                        </a:rPr>
                        <a:t>פרשות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cs typeface="+mn-cs"/>
                        </a:rPr>
                        <a:t>שמות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וארא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בשלח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יתרו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משפטים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תרומה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תצווה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כי-</a:t>
                      </a: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תשא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 err="1">
                          <a:effectLst/>
                          <a:latin typeface="Calibri"/>
                          <a:ea typeface="Calibri"/>
                          <a:cs typeface="+mn-cs"/>
                        </a:rPr>
                        <a:t>ויקהל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פקודי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vert="vert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טבלה 10">
            <a:extLst>
              <a:ext uri="{FF2B5EF4-FFF2-40B4-BE49-F238E27FC236}">
                <a16:creationId xmlns:a16="http://schemas.microsoft.com/office/drawing/2014/main" id="{19BA6A93-156F-4858-A7FB-98C03DDF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339783"/>
              </p:ext>
            </p:extLst>
          </p:nvPr>
        </p:nvGraphicFramePr>
        <p:xfrm>
          <a:off x="1671560" y="2928328"/>
          <a:ext cx="8424000" cy="792088"/>
        </p:xfrm>
        <a:graphic>
          <a:graphicData uri="http://schemas.openxmlformats.org/drawingml/2006/table">
            <a:tbl>
              <a:tblPr rtl="1" firstRow="1" firstCol="1" bandRow="1"/>
              <a:tblGrid>
                <a:gridCol w="79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9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30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84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0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8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0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920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solidFill>
                            <a:srgbClr val="3333FF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היכן?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במצרים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בדרך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7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בהר סיני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59973" marR="59973" marT="0" marB="0" vert="vert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2A77781B-ED54-40F6-B232-411C975A69CA}"/>
              </a:ext>
            </a:extLst>
          </p:cNvPr>
          <p:cNvCxnSpPr/>
          <p:nvPr/>
        </p:nvCxnSpPr>
        <p:spPr>
          <a:xfrm>
            <a:off x="7216176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5FAF7B04-5FB4-4372-A8C5-ECFAC3399C6E}"/>
              </a:ext>
            </a:extLst>
          </p:cNvPr>
          <p:cNvCxnSpPr/>
          <p:nvPr/>
        </p:nvCxnSpPr>
        <p:spPr>
          <a:xfrm>
            <a:off x="6377728" y="1632184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aphicFrame>
        <p:nvGraphicFramePr>
          <p:cNvPr id="14" name="טבלה 13">
            <a:extLst>
              <a:ext uri="{FF2B5EF4-FFF2-40B4-BE49-F238E27FC236}">
                <a16:creationId xmlns:a16="http://schemas.microsoft.com/office/drawing/2014/main" id="{C69E3470-36AB-4126-BF7F-909FE5B6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3969"/>
              </p:ext>
            </p:extLst>
          </p:nvPr>
        </p:nvGraphicFramePr>
        <p:xfrm>
          <a:off x="1671560" y="984184"/>
          <a:ext cx="7155933" cy="648000"/>
        </p:xfrm>
        <a:graphic>
          <a:graphicData uri="http://schemas.openxmlformats.org/drawingml/2006/table">
            <a:tbl>
              <a:tblPr rtl="1" firstRow="1" firstCol="1" bandRow="1"/>
              <a:tblGrid>
                <a:gridCol w="135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כשנה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e-IL" sz="2400" b="1" dirty="0">
                          <a:effectLst/>
                          <a:latin typeface="Calibri"/>
                          <a:ea typeface="Calibri"/>
                          <a:cs typeface="+mn-cs"/>
                        </a:rPr>
                        <a:t>שנה (א'</a:t>
                      </a:r>
                      <a:r>
                        <a:rPr lang="he-IL" sz="2400" b="1" baseline="0" dirty="0">
                          <a:effectLst/>
                          <a:latin typeface="Calibri"/>
                          <a:ea typeface="Calibri"/>
                          <a:cs typeface="+mn-cs"/>
                        </a:rPr>
                        <a:t> בניסן – א' בניסן)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מלבן 15">
            <a:extLst>
              <a:ext uri="{FF2B5EF4-FFF2-40B4-BE49-F238E27FC236}">
                <a16:creationId xmlns:a16="http://schemas.microsoft.com/office/drawing/2014/main" id="{39D56CBB-2A01-4EA6-AD4B-0109E74211F5}"/>
              </a:ext>
            </a:extLst>
          </p:cNvPr>
          <p:cNvSpPr/>
          <p:nvPr/>
        </p:nvSpPr>
        <p:spPr>
          <a:xfrm>
            <a:off x="9304408" y="984112"/>
            <a:ext cx="792088" cy="612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מתי?</a:t>
            </a:r>
          </a:p>
        </p:txBody>
      </p:sp>
      <p:sp>
        <p:nvSpPr>
          <p:cNvPr id="19" name="Google Shape;310;p13">
            <a:extLst>
              <a:ext uri="{FF2B5EF4-FFF2-40B4-BE49-F238E27FC236}">
                <a16:creationId xmlns:a16="http://schemas.microsoft.com/office/drawing/2014/main" id="{6B9DC69C-0C07-4AB3-AF06-F54A0A9277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771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3200" b="1" dirty="0">
                <a:cs typeface="Calibri" panose="020F0502020204030204" pitchFamily="34" charset="0"/>
              </a:rPr>
              <a:t>מתי התרחשו סיפורי ספר שמות?</a:t>
            </a:r>
            <a:endParaRPr sz="3200" b="1" dirty="0">
              <a:cs typeface="Calibri" panose="020F0502020204030204" pitchFamily="34" charset="0"/>
            </a:endParaRPr>
          </a:p>
        </p:txBody>
      </p:sp>
      <p:sp>
        <p:nvSpPr>
          <p:cNvPr id="9" name="הסבר מלבני מעוגל 13">
            <a:extLst>
              <a:ext uri="{FF2B5EF4-FFF2-40B4-BE49-F238E27FC236}">
                <a16:creationId xmlns:a16="http://schemas.microsoft.com/office/drawing/2014/main" id="{5A263C3B-BF4B-46EF-A6BC-4770C40FF3D4}"/>
              </a:ext>
            </a:extLst>
          </p:cNvPr>
          <p:cNvSpPr/>
          <p:nvPr/>
        </p:nvSpPr>
        <p:spPr>
          <a:xfrm>
            <a:off x="8634953" y="4217704"/>
            <a:ext cx="2666607" cy="1008112"/>
          </a:xfrm>
          <a:prstGeom prst="wedgeRoundRectCallout">
            <a:avLst>
              <a:gd name="adj1" fmla="val -42334"/>
              <a:gd name="adj2" fmla="val -187156"/>
              <a:gd name="adj3" fmla="val 16667"/>
            </a:avLst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36000" rIns="36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פרקים א'-ב':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כ-140 שנות שעבוד (כולל 80 שנות חייו הראשונים של משה)</a:t>
            </a:r>
          </a:p>
        </p:txBody>
      </p:sp>
      <p:pic>
        <p:nvPicPr>
          <p:cNvPr id="15" name="Picture 2" descr="מעבידה בפרך במצרים | וקטורים לשימוש ציבורי">
            <a:extLst>
              <a:ext uri="{FF2B5EF4-FFF2-40B4-BE49-F238E27FC236}">
                <a16:creationId xmlns:a16="http://schemas.microsoft.com/office/drawing/2014/main" id="{8952DC0C-932F-4A1A-8A61-919A9F800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4100747"/>
            <a:ext cx="1135636" cy="18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15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3102</Words>
  <Application>Microsoft Office PowerPoint</Application>
  <PresentationFormat>מסך רחב</PresentationFormat>
  <Paragraphs>469</Paragraphs>
  <Slides>41</Slides>
  <Notes>20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46" baseType="lpstr">
      <vt:lpstr>Alef</vt:lpstr>
      <vt:lpstr>Arial</vt:lpstr>
      <vt:lpstr>Calibri</vt:lpstr>
      <vt:lpstr>Open Sans</vt:lpstr>
      <vt:lpstr>Office Theme</vt:lpstr>
      <vt:lpstr>מצגת של PowerPoint‏</vt:lpstr>
      <vt:lpstr>מה נלמד היום?</vt:lpstr>
      <vt:lpstr>חידה: איזה פסוק החוזר 8 פעמים בספר שמות, בא לידי ביטוי באיורים הבאים?</vt:lpstr>
      <vt:lpstr>חידה: איזו פרשה מספר שמות  מסתתרת באיור הבא?</vt:lpstr>
      <vt:lpstr>היכן התרחשו סיפורי ספר שמות?</vt:lpstr>
      <vt:lpstr>היכן התרחשו סיפורי ספר שמות?</vt:lpstr>
      <vt:lpstr>מתי התרחשו סיפורי ספר שמות?</vt:lpstr>
      <vt:lpstr>מתי התרחשו סיפורי ספר שמות?</vt:lpstr>
      <vt:lpstr>מתי התרחשו סיפורי ספר שמות?</vt:lpstr>
      <vt:lpstr>מתי התרחשו סיפורי ספר שמות?</vt:lpstr>
      <vt:lpstr>ספר שמות במבט אחד!</vt:lpstr>
      <vt:lpstr>מצגת של PowerPoint‏</vt:lpstr>
      <vt:lpstr>מה שני הדברים שעבדו קשה כדי לבנותם?</vt:lpstr>
      <vt:lpstr>מה שני הדברים שעבדו קשה כדי לבנותם?</vt:lpstr>
      <vt:lpstr>מה שני הדברים שעבדו קשה כדי לבנותם?</vt:lpstr>
      <vt:lpstr>מה שני הדברים שעבדו קשה כדי לבנותם?</vt:lpstr>
      <vt:lpstr>איך הרגישו הבונים?</vt:lpstr>
      <vt:lpstr>איך הרגישו הבונים?</vt:lpstr>
      <vt:lpstr>קרבן פסח – להקריב או לא להקריב?</vt:lpstr>
      <vt:lpstr>קרבן פסח – להקריב!!!</vt:lpstr>
      <vt:lpstr>שלח את עמי!!!</vt:lpstr>
      <vt:lpstr>מרטין לותר קינג – Let my people go</vt:lpstr>
      <vt:lpstr>מהי עבודת ה' במדבר?</vt:lpstr>
      <vt:lpstr>מהי עבודת ה' במדבר?</vt:lpstr>
      <vt:lpstr>עבודת ה' בימינו?</vt:lpstr>
      <vt:lpstr>הצעות לעבודת ה' בימינו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ספר שמות במבט אחד!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Noya Merige</cp:lastModifiedBy>
  <cp:revision>47</cp:revision>
  <dcterms:created xsi:type="dcterms:W3CDTF">2020-03-11T07:11:19Z</dcterms:created>
  <dcterms:modified xsi:type="dcterms:W3CDTF">2020-05-12T16:44:44Z</dcterms:modified>
</cp:coreProperties>
</file>