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1" r:id="rId2"/>
  </p:sldMasterIdLst>
  <p:notesMasterIdLst>
    <p:notesMasterId r:id="rId20"/>
  </p:notesMasterIdLst>
  <p:sldIdLst>
    <p:sldId id="366" r:id="rId3"/>
    <p:sldId id="367" r:id="rId4"/>
    <p:sldId id="368" r:id="rId5"/>
    <p:sldId id="370" r:id="rId6"/>
    <p:sldId id="404" r:id="rId7"/>
    <p:sldId id="405" r:id="rId8"/>
    <p:sldId id="403" r:id="rId9"/>
    <p:sldId id="393" r:id="rId10"/>
    <p:sldId id="399" r:id="rId11"/>
    <p:sldId id="402" r:id="rId12"/>
    <p:sldId id="394" r:id="rId13"/>
    <p:sldId id="395" r:id="rId14"/>
    <p:sldId id="396" r:id="rId15"/>
    <p:sldId id="397" r:id="rId16"/>
    <p:sldId id="400" r:id="rId17"/>
    <p:sldId id="401" r:id="rId18"/>
    <p:sldId id="392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l Huber" initials="TH" lastIdx="1" clrIdx="0"/>
  <p:cmAuthor id="2" name="Hadar Family PC" initials="HF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B2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811" autoAdjust="0"/>
  </p:normalViewPr>
  <p:slideViewPr>
    <p:cSldViewPr snapToGrid="0">
      <p:cViewPr>
        <p:scale>
          <a:sx n="60" d="100"/>
          <a:sy n="60" d="100"/>
        </p:scale>
        <p:origin x="492" y="36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24576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</a:t>
            </a:r>
            <a:r>
              <a:rPr lang="x-none" smtClean="0"/>
              <a:t>.</a:t>
            </a:r>
            <a:endParaRPr lang="he-IL" dirty="0" smtClean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 smtClean="0"/>
              <a:t>הנחיות לצילום: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 smtClean="0"/>
              <a:t>שקופיות עם מלל רב – יוצגו באופן מלא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 smtClean="0"/>
              <a:t>שקופיות עם חידה – יוצגו באופן מלא 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 smtClean="0"/>
              <a:t>שקופיות</a:t>
            </a:r>
            <a:r>
              <a:rPr lang="he-IL" baseline="0" dirty="0" smtClean="0"/>
              <a:t> משימה – יוצגו באופן מלא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aseline="0" dirty="0" smtClean="0"/>
              <a:t>יתר השקופיות – מורה + מצגת</a:t>
            </a: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786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/>
              <a:t>משך השקף: 2 דקות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הציגו את עצמכם ואת מהלך השיעור: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מוזמנים לפנות בצורה אישית לתלמידים:</a:t>
            </a:r>
            <a:r>
              <a:rPr lang="x-none" sz="1200"/>
              <a:t/>
            </a:r>
            <a:br>
              <a:rPr lang="x-none" sz="1200"/>
            </a:br>
            <a:r>
              <a:rPr lang="x-none" sz="120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נושא השיעור ומה מטרתו:</a:t>
            </a:r>
            <a:br>
              <a:rPr lang="x-none" sz="1200">
                <a:solidFill>
                  <a:schemeClr val="dk1"/>
                </a:solidFill>
              </a:rPr>
            </a:br>
            <a:r>
              <a:rPr lang="x-none" sz="120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085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/>
              <a:t>למחוק שקופית זו אם אין בה צורך.</a:t>
            </a:r>
            <a:endParaRPr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1"/>
              <a:t>משך השקף: דקה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/>
              <a:t>בשקף זה ודאו שכולם הצטיידו בעזרים הנדרשים (מומלץ שעזרים אלו יהיו גם אצלכם עבור הדגמה).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>
                <a:solidFill>
                  <a:srgbClr val="FF0000"/>
                </a:solidFill>
              </a:rPr>
              <a:t>זה הזמן להציג את </a:t>
            </a:r>
            <a:r>
              <a:rPr lang="x-none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842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165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639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301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357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6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6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26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26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26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" name="Google Shape;25;p26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6" name="Google Shape;26;p2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2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28" name="Google Shape;2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41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41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41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41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41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41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42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42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42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42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43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43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43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3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43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43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43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43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מה נלמד היום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9" name="Google Shape;39;p23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40" name="Google Shape;40;p2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1" name="Google Shape;41;p2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" name="Google Shape;43;p23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44" name="Google Shape;44;p2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5" name="Google Shape;45;p2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345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r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aa-ET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137" y="254402"/>
            <a:ext cx="10442575" cy="628195"/>
          </a:xfrm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262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טקסט רץ</a:t>
            </a:r>
            <a:endParaRPr lang="en-US" dirty="0"/>
          </a:p>
          <a:p>
            <a:pPr lvl="1"/>
            <a:r>
              <a:rPr lang="he-IL" dirty="0"/>
              <a:t>טקסט רץ</a:t>
            </a:r>
            <a:endParaRPr lang="en-US" dirty="0"/>
          </a:p>
          <a:p>
            <a:pPr lvl="2"/>
            <a:r>
              <a:rPr lang="he-IL" dirty="0"/>
              <a:t>טקסט רץ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39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6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6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26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26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26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" name="Google Shape;25;p26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6" name="Google Shape;26;p2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2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Google Shape;2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649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מה נלמד היום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2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35" name="Google Shape;35;p2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" name="Google Shape;36;p2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7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39" name="Google Shape;39;p2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" name="Google Shape;40;p2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14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28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7" name="Google Shape;47;p2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2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28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3518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230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>
  <p:cSld name="תרגול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30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30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" name="Google Shape;62;p30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63" name="Google Shape;63;p30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4" name="Google Shape;64;p30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30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1"/>
          </p:nvPr>
        </p:nvSpPr>
        <p:spPr>
          <a:xfrm>
            <a:off x="933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12857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2"/>
          </p:nvPr>
        </p:nvSpPr>
        <p:spPr>
          <a:xfrm>
            <a:off x="6267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73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28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7" name="Google Shape;47;p2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2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28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3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32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32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32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" name="Google Shape;87;p3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8" name="Google Shape;88;p3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3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6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2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156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3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3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33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0" name="Google Shape;100;p33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1" name="Google Shape;101;p33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3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33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33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" name="Google Shape;105;p33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6" name="Google Shape;106;p33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3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08;p33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33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33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1" name="Google Shape;111;p33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33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x-none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422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מצגת מלאה בתרגול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" name="Google Shape;119;p34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20" name="Google Shape;120;p34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34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34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9783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35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5" name="Google Shape;125;p3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6" name="Google Shape;126;p3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35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35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5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5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24794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36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36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5" name="Google Shape;135;p3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6" name="Google Shape;136;p3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7605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3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3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282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38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38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38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38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38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38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8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38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38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29957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9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39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400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0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4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4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40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6032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41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41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41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41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41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41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4435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3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3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33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0" name="Google Shape;100;p33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1" name="Google Shape;101;p33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3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33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33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" name="Google Shape;105;p33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6" name="Google Shape;106;p33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3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08;p33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33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33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1" name="Google Shape;111;p33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33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42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42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42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42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7346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43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43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43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3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43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43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43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43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75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" name="Google Shape;119;p34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20" name="Google Shape;120;p34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34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34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36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36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5" name="Google Shape;135;p3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6" name="Google Shape;136;p3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3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3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38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38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38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38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38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38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8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38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38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9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39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0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4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4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40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7" r:id="rId3"/>
    <p:sldLayoutId id="2147483658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8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004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he-IL" dirty="0"/>
              <a:t>שִׁעוּר תּוֹרָה לְכִתָּה </a:t>
            </a:r>
            <a:r>
              <a:rPr lang="he-IL" dirty="0" smtClean="0"/>
              <a:t>א'</a:t>
            </a:r>
            <a:endParaRPr lang="en-US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>
              <a:spcBef>
                <a:spcPts val="0"/>
              </a:spcBef>
            </a:pPr>
            <a:r>
              <a:rPr lang="he-IL" dirty="0"/>
              <a:t>נוֹשֵׂא </a:t>
            </a:r>
            <a:r>
              <a:rPr lang="he-IL" dirty="0" err="1"/>
              <a:t>הַשִּׁעוּר</a:t>
            </a:r>
            <a:r>
              <a:rPr lang="x-none" dirty="0"/>
              <a:t>:  </a:t>
            </a:r>
            <a:r>
              <a:rPr lang="he-IL" dirty="0" smtClean="0"/>
              <a:t>ספר התורה</a:t>
            </a:r>
            <a:endParaRPr dirty="0"/>
          </a:p>
        </p:txBody>
      </p:sp>
      <p:sp>
        <p:nvSpPr>
          <p:cNvPr id="240" name="Google Shape;240;p5"/>
          <p:cNvSpPr txBox="1">
            <a:spLocks noGrp="1"/>
          </p:cNvSpPr>
          <p:nvPr>
            <p:ph type="body" idx="3"/>
          </p:nvPr>
        </p:nvSpPr>
        <p:spPr>
          <a:xfrm>
            <a:off x="1469985" y="6148563"/>
            <a:ext cx="10310534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r>
              <a:rPr lang="he-IL" dirty="0"/>
              <a:t>נָא </a:t>
            </a:r>
            <a:r>
              <a:rPr lang="he-IL" dirty="0" err="1"/>
              <a:t>הִצְטַיְּדו</a:t>
            </a:r>
            <a:r>
              <a:rPr lang="he-IL" dirty="0"/>
              <a:t>ּ בְּמַחְבֶּרֶת </a:t>
            </a:r>
            <a:r>
              <a:rPr lang="he-IL" dirty="0" smtClean="0"/>
              <a:t>תּוֹרָה וּבַקַּלְמָר</a:t>
            </a:r>
            <a:endParaRPr lang="en-US" dirty="0"/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5"/>
          <p:cNvSpPr txBox="1"/>
          <p:nvPr/>
        </p:nvSpPr>
        <p:spPr>
          <a:xfrm>
            <a:off x="2030833" y="5069128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r" rtl="1">
              <a:lnSpc>
                <a:spcPct val="90000"/>
              </a:lnSpc>
              <a:buClr>
                <a:srgbClr val="FFFFFF"/>
              </a:buClr>
              <a:buSzPts val="3200"/>
              <a:defRPr/>
            </a:pPr>
            <a:r>
              <a:rPr lang="he-IL" sz="3200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עִם </a:t>
            </a:r>
            <a:r>
              <a:rPr lang="he-IL" sz="32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הַמּוֹרֶה</a:t>
            </a:r>
            <a:r>
              <a:rPr lang="x-none" sz="32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:  </a:t>
            </a:r>
            <a:r>
              <a:rPr lang="he-IL" sz="32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יִזְהָר </a:t>
            </a:r>
            <a:r>
              <a:rPr lang="he-IL" sz="3200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פִּינְטוּס</a:t>
            </a:r>
            <a:endParaRPr lang="en-US" sz="32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tabLst/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9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1B4F1-B920-B147-9880-CB8D522FA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dirty="0" smtClean="0"/>
              <a:t>תִּרְגּוּל - </a:t>
            </a:r>
            <a:r>
              <a:rPr lang="he-IL" dirty="0"/>
              <a:t>מֵהַגָּדוֹל לַקָּטָן לְפִי </a:t>
            </a:r>
            <a:r>
              <a:rPr lang="he-IL" dirty="0" smtClean="0"/>
              <a:t>הַסֵּדֶר:</a:t>
            </a:r>
            <a:endParaRPr lang="en-IL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61" y="1914416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BD49B1-C6C0-F042-AFFA-5423D4EEFBAE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6FDCDDB-73FC-0A4D-9D66-BBE11A05F1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5A507A-0AAB-5B48-BE67-1883C8FE46A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F7AABE-D0B6-C041-8D0E-2D1D37C9209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B4937F7D-DA89-634B-9A8E-C6D0EDB44C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קבוצה 23"/>
          <p:cNvGrpSpPr/>
          <p:nvPr/>
        </p:nvGrpSpPr>
        <p:grpSpPr>
          <a:xfrm>
            <a:off x="1888058" y="2781428"/>
            <a:ext cx="1481403" cy="1913478"/>
            <a:chOff x="1888058" y="2781428"/>
            <a:chExt cx="1481403" cy="1913478"/>
          </a:xfrm>
        </p:grpSpPr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88058" y="2781428"/>
              <a:ext cx="1481403" cy="1913478"/>
            </a:xfrm>
            <a:prstGeom prst="rect">
              <a:avLst/>
            </a:prstGeom>
          </p:spPr>
        </p:pic>
        <p:sp>
          <p:nvSpPr>
            <p:cNvPr id="11" name="מלבן 10"/>
            <p:cNvSpPr/>
            <p:nvPr/>
          </p:nvSpPr>
          <p:spPr>
            <a:xfrm>
              <a:off x="2157854" y="3347634"/>
              <a:ext cx="9877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he-IL" sz="3200" dirty="0"/>
                <a:t>פָּסוּק</a:t>
              </a:r>
              <a:endParaRPr lang="he-IL" sz="3200" dirty="0"/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4153527" y="2732504"/>
            <a:ext cx="2017970" cy="1861133"/>
            <a:chOff x="5265146" y="1498996"/>
            <a:chExt cx="2017970" cy="1861133"/>
          </a:xfrm>
        </p:grpSpPr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65146" y="1498996"/>
              <a:ext cx="2017970" cy="1861133"/>
            </a:xfrm>
            <a:prstGeom prst="rect">
              <a:avLst/>
            </a:prstGeom>
          </p:spPr>
        </p:pic>
        <p:sp>
          <p:nvSpPr>
            <p:cNvPr id="18" name="מלבן 17"/>
            <p:cNvSpPr/>
            <p:nvPr/>
          </p:nvSpPr>
          <p:spPr>
            <a:xfrm>
              <a:off x="5739853" y="2215447"/>
              <a:ext cx="11496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he-IL" sz="3200" dirty="0"/>
                <a:t>פָּרָשָׁה</a:t>
              </a:r>
              <a:endParaRPr lang="he-IL" sz="3200" dirty="0"/>
            </a:p>
          </p:txBody>
        </p:sp>
      </p:grpSp>
      <p:grpSp>
        <p:nvGrpSpPr>
          <p:cNvPr id="25" name="קבוצה 24"/>
          <p:cNvGrpSpPr/>
          <p:nvPr/>
        </p:nvGrpSpPr>
        <p:grpSpPr>
          <a:xfrm>
            <a:off x="6955563" y="2654779"/>
            <a:ext cx="1828035" cy="2040127"/>
            <a:chOff x="7326551" y="1737243"/>
            <a:chExt cx="1828035" cy="2040127"/>
          </a:xfrm>
        </p:grpSpPr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5" b="100000" l="2762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551" y="1737243"/>
              <a:ext cx="1828035" cy="2040127"/>
            </a:xfrm>
            <a:prstGeom prst="rect">
              <a:avLst/>
            </a:prstGeom>
          </p:spPr>
        </p:pic>
        <p:sp>
          <p:nvSpPr>
            <p:cNvPr id="20" name="מלבן 19"/>
            <p:cNvSpPr/>
            <p:nvPr/>
          </p:nvSpPr>
          <p:spPr>
            <a:xfrm>
              <a:off x="7616663" y="2448542"/>
              <a:ext cx="116967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e-IL" sz="3200" dirty="0">
                  <a:solidFill>
                    <a:srgbClr val="202122"/>
                  </a:solidFill>
                  <a:latin typeface="Arial" panose="020B0604020202020204" pitchFamily="34" charset="0"/>
                </a:rPr>
                <a:t>חוּמָש</a:t>
              </a:r>
              <a:endParaRPr lang="he-IL" sz="3200" dirty="0"/>
            </a:p>
          </p:txBody>
        </p:sp>
      </p:grpSp>
      <p:grpSp>
        <p:nvGrpSpPr>
          <p:cNvPr id="23" name="קבוצה 22"/>
          <p:cNvGrpSpPr/>
          <p:nvPr/>
        </p:nvGrpSpPr>
        <p:grpSpPr>
          <a:xfrm>
            <a:off x="9573522" y="2756984"/>
            <a:ext cx="2325516" cy="1766076"/>
            <a:chOff x="8128952" y="1755007"/>
            <a:chExt cx="2325516" cy="1766076"/>
          </a:xfrm>
        </p:grpSpPr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28952" y="1755007"/>
              <a:ext cx="2325516" cy="1766076"/>
            </a:xfrm>
            <a:prstGeom prst="rect">
              <a:avLst/>
            </a:prstGeom>
          </p:spPr>
        </p:pic>
        <p:sp>
          <p:nvSpPr>
            <p:cNvPr id="22" name="מלבן 21"/>
            <p:cNvSpPr/>
            <p:nvPr/>
          </p:nvSpPr>
          <p:spPr>
            <a:xfrm>
              <a:off x="8665577" y="2345657"/>
              <a:ext cx="125226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he-IL" sz="3200" dirty="0"/>
                <a:t>הַתּוֹרָה</a:t>
              </a:r>
              <a:endParaRPr lang="he-IL" sz="3200" dirty="0"/>
            </a:p>
          </p:txBody>
        </p:sp>
      </p:grpSp>
      <p:sp>
        <p:nvSpPr>
          <p:cNvPr id="26" name="חץ ימינה 25"/>
          <p:cNvSpPr/>
          <p:nvPr/>
        </p:nvSpPr>
        <p:spPr>
          <a:xfrm rot="10800000">
            <a:off x="8786341" y="3445780"/>
            <a:ext cx="787181" cy="486629"/>
          </a:xfrm>
          <a:prstGeom prst="rightArrow">
            <a:avLst/>
          </a:prstGeom>
          <a:solidFill>
            <a:srgbClr val="FB2265"/>
          </a:solidFill>
          <a:ln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8" name="חץ ימינה 27"/>
          <p:cNvSpPr/>
          <p:nvPr/>
        </p:nvSpPr>
        <p:spPr>
          <a:xfrm rot="10800000">
            <a:off x="6002746" y="3413896"/>
            <a:ext cx="787181" cy="486629"/>
          </a:xfrm>
          <a:prstGeom prst="rightArrow">
            <a:avLst/>
          </a:prstGeom>
          <a:solidFill>
            <a:srgbClr val="FB2265"/>
          </a:solidFill>
          <a:ln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חץ ימינה 28"/>
          <p:cNvSpPr/>
          <p:nvPr/>
        </p:nvSpPr>
        <p:spPr>
          <a:xfrm rot="10800000">
            <a:off x="3535098" y="3463996"/>
            <a:ext cx="787181" cy="486629"/>
          </a:xfrm>
          <a:prstGeom prst="rightArrow">
            <a:avLst/>
          </a:prstGeom>
          <a:solidFill>
            <a:srgbClr val="FB2265"/>
          </a:solidFill>
          <a:ln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727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632699" y="384733"/>
            <a:ext cx="10442575" cy="62819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e-IL" dirty="0"/>
              <a:t>קְרִיאַת הַתּוֹרָה בְּשַׁבָּת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e-IL" dirty="0"/>
              <a:t>הוֹצָאַת סֵפֶר תּוֹרָה</a:t>
            </a:r>
          </a:p>
          <a:p>
            <a:r>
              <a:rPr lang="he-IL" dirty="0"/>
              <a:t>עֲלִיָּה לַתּוֹרָה</a:t>
            </a:r>
          </a:p>
          <a:p>
            <a:r>
              <a:rPr lang="he-IL" dirty="0"/>
              <a:t>הַגְבָּהָה וּגְלִילָה</a:t>
            </a:r>
          </a:p>
          <a:p>
            <a:r>
              <a:rPr lang="he-IL" dirty="0"/>
              <a:t>הַכְנָסַת סֵפֶר הַתּוֹרָה</a:t>
            </a:r>
            <a:endParaRPr lang="he-IL" dirty="0"/>
          </a:p>
        </p:txBody>
      </p:sp>
      <p:sp>
        <p:nvSpPr>
          <p:cNvPr id="4" name="הסבר אליפטי 3"/>
          <p:cNvSpPr/>
          <p:nvPr/>
        </p:nvSpPr>
        <p:spPr>
          <a:xfrm>
            <a:off x="430381" y="2506133"/>
            <a:ext cx="6049441" cy="281093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dirty="0">
                <a:solidFill>
                  <a:schemeClr val="tx1">
                    <a:lumMod val="50000"/>
                  </a:schemeClr>
                </a:solidFill>
              </a:rPr>
              <a:t>מָתַי מַכְרִיזִים </a:t>
            </a:r>
          </a:p>
          <a:p>
            <a:pPr algn="ctr"/>
            <a:r>
              <a:rPr lang="he-IL" sz="4000" dirty="0">
                <a:solidFill>
                  <a:schemeClr val="tx1">
                    <a:lumMod val="50000"/>
                  </a:schemeClr>
                </a:solidFill>
              </a:rPr>
              <a:t>"חָזָק חָזָק וְנִתְחַזֵּק"?</a:t>
            </a:r>
            <a:endParaRPr lang="he-IL" sz="40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9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1104653" y="222257"/>
            <a:ext cx="10442575" cy="62819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e-IL" dirty="0"/>
              <a:t>מָתַי </a:t>
            </a:r>
            <a:r>
              <a:rPr lang="he-IL" dirty="0" err="1"/>
              <a:t>מְסַיְּמִים</a:t>
            </a:r>
            <a:r>
              <a:rPr lang="he-IL" dirty="0"/>
              <a:t> אֶת חֲמֵשֶׁת </a:t>
            </a:r>
            <a:r>
              <a:rPr lang="he-IL" dirty="0" err="1"/>
              <a:t>הַחֻמָּשִׁים</a:t>
            </a:r>
            <a:r>
              <a:rPr lang="he-IL" dirty="0"/>
              <a:t>? אֵיךְ חוֹגְגִים אֶת זֶה?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e-IL" dirty="0"/>
              <a:t>חַג שִׂמְחַת תּוֹרָה </a:t>
            </a:r>
          </a:p>
          <a:p>
            <a:r>
              <a:rPr lang="he-IL" dirty="0"/>
              <a:t>שֶׁבַע "הַקָּפוֹת"</a:t>
            </a:r>
          </a:p>
          <a:p>
            <a:r>
              <a:rPr lang="he-IL" dirty="0"/>
              <a:t>כָּל מִי שֶׁרוֹצֶה – עוֹלֶה לַתּוֹרָה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6416" y1="13538" x2="66416" y2="13538"/>
                        <a14:foregroundMark x1="93985" y1="8308" x2="93985" y2="8308"/>
                        <a14:foregroundMark x1="94361" y1="12769" x2="94361" y2="12769"/>
                        <a14:foregroundMark x1="95739" y1="17077" x2="95739" y2="17077"/>
                        <a14:foregroundMark x1="82957" y1="13077" x2="82957" y2="13077"/>
                        <a14:foregroundMark x1="94987" y1="22769" x2="94987" y2="22769"/>
                        <a14:foregroundMark x1="78446" y1="12615" x2="78446" y2="12615"/>
                        <a14:foregroundMark x1="79825" y1="12615" x2="79825" y2="12615"/>
                        <a14:foregroundMark x1="80952" y1="13385" x2="80952" y2="13385"/>
                        <a14:foregroundMark x1="75815" y1="14000" x2="75815" y2="14000"/>
                        <a14:foregroundMark x1="74311" y1="13231" x2="74311" y2="13231"/>
                        <a14:foregroundMark x1="71178" y1="13385" x2="71178" y2="13385"/>
                        <a14:foregroundMark x1="69173" y1="13385" x2="69173" y2="13385"/>
                        <a14:foregroundMark x1="64411" y1="13385" x2="64411" y2="13385"/>
                        <a14:foregroundMark x1="62155" y1="13385" x2="62155" y2="13385"/>
                        <a14:foregroundMark x1="57268" y1="13385" x2="57268" y2="13385"/>
                        <a14:foregroundMark x1="59900" y1="12769" x2="59900" y2="12769"/>
                        <a14:foregroundMark x1="47619" y1="13538" x2="47619" y2="13538"/>
                        <a14:foregroundMark x1="43860" y1="13231" x2="43860" y2="13231"/>
                        <a14:foregroundMark x1="39724" y1="13385" x2="39724" y2="13385"/>
                        <a14:foregroundMark x1="37594" y1="13846" x2="37594" y2="13846"/>
                        <a14:foregroundMark x1="40977" y1="13077" x2="40977" y2="13077"/>
                        <a14:foregroundMark x1="50125" y1="13231" x2="50125" y2="13231"/>
                        <a14:foregroundMark x1="53008" y1="13846" x2="53008" y2="13846"/>
                        <a14:foregroundMark x1="55388" y1="13231" x2="55388" y2="13231"/>
                        <a14:foregroundMark x1="35589" y1="12462" x2="35589" y2="12462"/>
                        <a14:foregroundMark x1="31579" y1="12769" x2="31579" y2="12769"/>
                        <a14:foregroundMark x1="34336" y1="13538" x2="34336" y2="13538"/>
                        <a14:foregroundMark x1="30952" y1="14154" x2="30952" y2="14154"/>
                        <a14:foregroundMark x1="27068" y1="14154" x2="27068" y2="14154"/>
                        <a14:foregroundMark x1="28195" y1="12308" x2="28195" y2="12308"/>
                        <a14:foregroundMark x1="24311" y1="13231" x2="24311" y2="13231"/>
                        <a14:foregroundMark x1="20927" y1="13846" x2="20927" y2="13846"/>
                        <a14:foregroundMark x1="22431" y1="14308" x2="22431" y2="14308"/>
                        <a14:foregroundMark x1="17920" y1="13846" x2="17920" y2="13846"/>
                        <a14:foregroundMark x1="19298" y1="13231" x2="19298" y2="13231"/>
                        <a14:foregroundMark x1="14160" y1="14154" x2="14160" y2="14154"/>
                        <a14:foregroundMark x1="16792" y1="13385" x2="16792" y2="13385"/>
                        <a14:foregroundMark x1="11779" y1="13385" x2="11779" y2="13385"/>
                        <a14:foregroundMark x1="8145" y1="14000" x2="8145" y2="14000"/>
                        <a14:foregroundMark x1="6767" y1="13846" x2="6767" y2="13846"/>
                        <a14:foregroundMark x1="4887" y1="13846" x2="4887" y2="13846"/>
                        <a14:foregroundMark x1="3759" y1="13077" x2="3759" y2="13077"/>
                        <a14:foregroundMark x1="6266" y1="16462" x2="6266" y2="16462"/>
                        <a14:foregroundMark x1="5138" y1="15538" x2="5138" y2="15538"/>
                        <a14:foregroundMark x1="6015" y1="18462" x2="6015" y2="18462"/>
                        <a14:foregroundMark x1="6642" y1="20154" x2="6642" y2="20154"/>
                        <a14:foregroundMark x1="2506" y1="12615" x2="2506" y2="12615"/>
                        <a14:foregroundMark x1="7895" y1="22462" x2="7895" y2="22462"/>
                        <a14:foregroundMark x1="9148" y1="24154" x2="9148" y2="24154"/>
                        <a14:foregroundMark x1="9649" y1="25538" x2="9649" y2="25538"/>
                        <a14:foregroundMark x1="10652" y1="28154" x2="10652" y2="28154"/>
                        <a14:foregroundMark x1="11779" y1="30000" x2="11779" y2="30000"/>
                        <a14:foregroundMark x1="13033" y1="32923" x2="13033" y2="32923"/>
                        <a14:foregroundMark x1="14411" y1="35077" x2="14411" y2="35077"/>
                        <a14:foregroundMark x1="15288" y1="38308" x2="15288" y2="38308"/>
                        <a14:foregroundMark x1="17043" y1="41231" x2="17043" y2="41231"/>
                        <a14:foregroundMark x1="15539" y1="36615" x2="15539" y2="36615"/>
                        <a14:foregroundMark x1="18296" y1="43385" x2="18296" y2="43385"/>
                        <a14:foregroundMark x1="19173" y1="45846" x2="19173" y2="45846"/>
                        <a14:foregroundMark x1="21053" y1="49692" x2="21053" y2="49692"/>
                        <a14:foregroundMark x1="19799" y1="47538" x2="19799" y2="47538"/>
                        <a14:foregroundMark x1="22180" y1="52154" x2="22180" y2="52154"/>
                        <a14:foregroundMark x1="23559" y1="54462" x2="23559" y2="54462"/>
                        <a14:foregroundMark x1="22807" y1="57231" x2="22807" y2="57231"/>
                        <a14:foregroundMark x1="22055" y1="61077" x2="22055" y2="61077"/>
                        <a14:foregroundMark x1="20175" y1="62000" x2="20175" y2="62000"/>
                        <a14:foregroundMark x1="24185" y1="62615" x2="24185" y2="62615"/>
                        <a14:foregroundMark x1="86090" y1="70154" x2="86090" y2="70154"/>
                        <a14:foregroundMark x1="86967" y1="75692" x2="86967" y2="75692"/>
                        <a14:foregroundMark x1="86466" y1="73385" x2="86466" y2="73385"/>
                        <a14:foregroundMark x1="84837" y1="71538" x2="84837" y2="71538"/>
                        <a14:foregroundMark x1="87719" y1="77846" x2="87719" y2="77846"/>
                        <a14:foregroundMark x1="89724" y1="78000" x2="89724" y2="78000"/>
                        <a14:foregroundMark x1="86591" y1="78615" x2="86591" y2="78615"/>
                        <a14:foregroundMark x1="67794" y1="69231" x2="67794" y2="69231"/>
                        <a14:foregroundMark x1="29825" y1="79846" x2="29825" y2="79846"/>
                        <a14:foregroundMark x1="14035" y1="76462" x2="14035" y2="76462"/>
                        <a14:foregroundMark x1="16667" y1="70923" x2="16667" y2="70923"/>
                        <a14:foregroundMark x1="18421" y1="67077" x2="18421" y2="67077"/>
                        <a14:foregroundMark x1="18672" y1="64923" x2="18672" y2="64923"/>
                        <a14:foregroundMark x1="17043" y1="69385" x2="17043" y2="69385"/>
                        <a14:foregroundMark x1="14035" y1="74615" x2="14035" y2="74615"/>
                        <a14:foregroundMark x1="20301" y1="63538" x2="20301" y2="63538"/>
                        <a14:foregroundMark x1="21805" y1="58769" x2="21805" y2="58769"/>
                        <a14:foregroundMark x1="63158" y1="94923" x2="63158" y2="94923"/>
                        <a14:foregroundMark x1="60526" y1="95385" x2="60526" y2="95385"/>
                        <a14:foregroundMark x1="11278" y1="81538" x2="11278" y2="81538"/>
                        <a14:foregroundMark x1="12406" y1="79385" x2="12406" y2="79385"/>
                        <a14:foregroundMark x1="15288" y1="73692" x2="15288" y2="73692"/>
                        <a14:foregroundMark x1="8521" y1="87385" x2="8521" y2="87385"/>
                        <a14:foregroundMark x1="9148" y1="85077" x2="9148" y2="85077"/>
                        <a14:foregroundMark x1="10401" y1="84000" x2="10401" y2="84000"/>
                        <a14:foregroundMark x1="6892" y1="91846" x2="6892" y2="91846"/>
                        <a14:foregroundMark x1="6892" y1="89231" x2="6892" y2="89231"/>
                        <a14:foregroundMark x1="8020" y1="89846" x2="8020" y2="89846"/>
                        <a14:foregroundMark x1="5388" y1="93385" x2="5388" y2="93385"/>
                        <a14:foregroundMark x1="7018" y1="95077" x2="7018" y2="95077"/>
                        <a14:foregroundMark x1="9649" y1="93385" x2="9649" y2="93385"/>
                        <a14:foregroundMark x1="8145" y1="95692" x2="8145" y2="95692"/>
                        <a14:foregroundMark x1="9273" y1="95385" x2="9273" y2="95385"/>
                        <a14:foregroundMark x1="10401" y1="95385" x2="10401" y2="95385"/>
                        <a14:foregroundMark x1="11654" y1="95077" x2="11654" y2="95077"/>
                        <a14:foregroundMark x1="12907" y1="95077" x2="12907" y2="95077"/>
                        <a14:foregroundMark x1="15288" y1="94923" x2="15288" y2="94923"/>
                        <a14:foregroundMark x1="5138" y1="95846" x2="5138" y2="95846"/>
                        <a14:foregroundMark x1="4386" y1="96923" x2="4386" y2="96923"/>
                        <a14:foregroundMark x1="17043" y1="96462" x2="17043" y2="96462"/>
                        <a14:foregroundMark x1="19925" y1="95846" x2="19925" y2="95846"/>
                        <a14:foregroundMark x1="21554" y1="95692" x2="21554" y2="95692"/>
                        <a14:foregroundMark x1="26065" y1="95692" x2="26065" y2="95692"/>
                        <a14:foregroundMark x1="23434" y1="96462" x2="23434" y2="96462"/>
                        <a14:foregroundMark x1="29073" y1="95692" x2="29073" y2="95692"/>
                        <a14:foregroundMark x1="27068" y1="97385" x2="27068" y2="97385"/>
                        <a14:foregroundMark x1="30201" y1="96769" x2="30201" y2="96769"/>
                        <a14:foregroundMark x1="32707" y1="96462" x2="32707" y2="96462"/>
                        <a14:foregroundMark x1="34461" y1="95692" x2="34461" y2="95692"/>
                        <a14:foregroundMark x1="35965" y1="96769" x2="35965" y2="96769"/>
                        <a14:foregroundMark x1="37719" y1="96154" x2="37719" y2="96154"/>
                        <a14:foregroundMark x1="38346" y1="96769" x2="38346" y2="96769"/>
                        <a14:foregroundMark x1="40977" y1="96615" x2="40977" y2="96615"/>
                        <a14:foregroundMark x1="41855" y1="95846" x2="41855" y2="95846"/>
                        <a14:foregroundMark x1="42231" y1="95692" x2="42231" y2="95692"/>
                        <a14:foregroundMark x1="44236" y1="96615" x2="44236" y2="96615"/>
                        <a14:foregroundMark x1="45865" y1="95077" x2="45865" y2="95077"/>
                        <a14:foregroundMark x1="47494" y1="95846" x2="47494" y2="95846"/>
                        <a14:foregroundMark x1="49373" y1="95385" x2="49373" y2="95385"/>
                        <a14:foregroundMark x1="52005" y1="95231" x2="52005" y2="95231"/>
                        <a14:foregroundMark x1="53759" y1="95077" x2="53759" y2="95077"/>
                        <a14:foregroundMark x1="55764" y1="94923" x2="55764" y2="94923"/>
                        <a14:foregroundMark x1="57519" y1="95385" x2="57519" y2="95385"/>
                        <a14:foregroundMark x1="59148" y1="95385" x2="59148" y2="95385"/>
                        <a14:foregroundMark x1="65038" y1="95077" x2="65038" y2="95077"/>
                        <a14:foregroundMark x1="67168" y1="95077" x2="67168" y2="95077"/>
                        <a14:foregroundMark x1="69048" y1="95077" x2="69048" y2="95077"/>
                        <a14:foregroundMark x1="70802" y1="95385" x2="70802" y2="95385"/>
                        <a14:foregroundMark x1="73559" y1="95385" x2="73559" y2="95385"/>
                        <a14:foregroundMark x1="75313" y1="95231" x2="75313" y2="95231"/>
                        <a14:foregroundMark x1="76692" y1="95231" x2="76692" y2="95231"/>
                        <a14:foregroundMark x1="78571" y1="95231" x2="78571" y2="95231"/>
                        <a14:foregroundMark x1="80827" y1="95231" x2="80827" y2="95231"/>
                        <a14:foregroundMark x1="83333" y1="95231" x2="83333" y2="95231"/>
                        <a14:foregroundMark x1="84461" y1="96000" x2="84461" y2="96000"/>
                        <a14:foregroundMark x1="87093" y1="96154" x2="87093" y2="96154"/>
                        <a14:foregroundMark x1="88972" y1="96154" x2="88972" y2="96154"/>
                        <a14:foregroundMark x1="91604" y1="96154" x2="91604" y2="96154"/>
                        <a14:foregroundMark x1="93358" y1="96154" x2="93358" y2="96154"/>
                        <a14:foregroundMark x1="95238" y1="95385" x2="95238" y2="95385"/>
                        <a14:foregroundMark x1="95614" y1="91385" x2="95614" y2="91385"/>
                        <a14:foregroundMark x1="95113" y1="89385" x2="95113" y2="89385"/>
                        <a14:foregroundMark x1="95363" y1="86308" x2="95363" y2="86308"/>
                        <a14:foregroundMark x1="95614" y1="83231" x2="95614" y2="83231"/>
                        <a14:foregroundMark x1="95614" y1="79077" x2="95614" y2="79077"/>
                        <a14:foregroundMark x1="95865" y1="76000" x2="95865" y2="76000"/>
                        <a14:foregroundMark x1="95113" y1="72154" x2="95113" y2="72154"/>
                        <a14:foregroundMark x1="95113" y1="68615" x2="95113" y2="68615"/>
                        <a14:foregroundMark x1="95614" y1="65538" x2="95614" y2="65538"/>
                        <a14:foregroundMark x1="95614" y1="62615" x2="95614" y2="62615"/>
                        <a14:foregroundMark x1="95739" y1="57846" x2="95739" y2="57846"/>
                        <a14:foregroundMark x1="96115" y1="54154" x2="96115" y2="54154"/>
                        <a14:foregroundMark x1="96115" y1="51231" x2="96115" y2="51231"/>
                        <a14:foregroundMark x1="84085" y1="79077" x2="84085" y2="79077"/>
                      </a14:backgroundRemoval>
                    </a14:imgEffect>
                  </a14:imgLayer>
                </a14:imgProps>
              </a:ext>
            </a:extLst>
          </a:blip>
          <a:srcRect l="1496" t="1754" r="3534" b="4006"/>
          <a:stretch/>
        </p:blipFill>
        <p:spPr>
          <a:xfrm>
            <a:off x="0" y="1078349"/>
            <a:ext cx="3210410" cy="259488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581" y="2919940"/>
            <a:ext cx="3407658" cy="25339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66426" y="3309076"/>
            <a:ext cx="309562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577137" y="209629"/>
            <a:ext cx="10442575" cy="62819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e-IL" dirty="0"/>
              <a:t>הַכְּנֶסֶת סֵפֶר תּוֹרָה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2"/>
          </p:nvPr>
        </p:nvSpPr>
        <p:spPr>
          <a:xfrm>
            <a:off x="1564562" y="1364112"/>
            <a:ext cx="10331450" cy="4618236"/>
          </a:xfrm>
        </p:spPr>
        <p:txBody>
          <a:bodyPr/>
          <a:lstStyle/>
          <a:p>
            <a:r>
              <a:rPr lang="he-IL" dirty="0"/>
              <a:t>יוֹצְאִים מֵהַבַּיִת שֶׁל סוֹפֵר </a:t>
            </a:r>
            <a:r>
              <a:rPr lang="he-IL" dirty="0" err="1"/>
              <a:t>הסת''ם</a:t>
            </a:r>
            <a:r>
              <a:rPr lang="he-IL" dirty="0"/>
              <a:t> אוֹ שֶׁל אֶחָד מֵחַבְרֵי </a:t>
            </a:r>
            <a:r>
              <a:rPr lang="he-IL" dirty="0" err="1" smtClean="0"/>
              <a:t>הַקְּהִלָּה</a:t>
            </a:r>
            <a:endParaRPr lang="he-IL" dirty="0" smtClean="0"/>
          </a:p>
          <a:p>
            <a:r>
              <a:rPr lang="he-IL" dirty="0" smtClean="0"/>
              <a:t>עוֹרְכִים </a:t>
            </a:r>
            <a:r>
              <a:rPr lang="he-IL" dirty="0"/>
              <a:t>תַּהֲלוּכָה גְּדוֹלָה עִם אוֹרוֹת, מוּזִיקָה </a:t>
            </a:r>
            <a:r>
              <a:rPr lang="he-IL" dirty="0" err="1"/>
              <a:t>וְרִקּוּדִים</a:t>
            </a:r>
            <a:endParaRPr lang="he-IL" dirty="0"/>
          </a:p>
          <a:p>
            <a:r>
              <a:rPr lang="he-IL" dirty="0"/>
              <a:t>מַגִּיעִים עִם סֵפֶר הַתּוֹרָה בְּשִׁירָה וְרִקּוּד עַד לְבֵית הַכְּנֶסֶת</a:t>
            </a:r>
          </a:p>
          <a:p>
            <a:r>
              <a:rPr lang="he-IL" dirty="0"/>
              <a:t>מַכְנִיסִים אֶת סֵפֶר הַתּוֹרָה לַאֲרוֹן הַקֹּדֶשׁ</a:t>
            </a:r>
          </a:p>
          <a:p>
            <a:r>
              <a:rPr lang="he-IL" dirty="0"/>
              <a:t>עוֹרְכִים סְעוּדַת מִצְוָה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379" y1="48025" x2="75379" y2="48025"/>
                        <a14:foregroundMark x1="80429" y1="54395" x2="80429" y2="54395"/>
                        <a14:foregroundMark x1="77399" y1="57325" x2="77399" y2="57325"/>
                        <a14:foregroundMark x1="81818" y1="65987" x2="81818" y2="65987"/>
                        <a14:foregroundMark x1="84470" y1="63567" x2="84470" y2="63567"/>
                        <a14:foregroundMark x1="87879" y1="63439" x2="87879" y2="63439"/>
                        <a14:foregroundMark x1="92929" y1="62293" x2="92929" y2="62293"/>
                        <a14:foregroundMark x1="60354" y1="56943" x2="60354" y2="56943"/>
                        <a14:foregroundMark x1="62374" y1="58471" x2="62374" y2="58471"/>
                        <a14:foregroundMark x1="50000" y1="64459" x2="50000" y2="64459"/>
                        <a14:foregroundMark x1="64646" y1="71720" x2="64646" y2="71720"/>
                        <a14:foregroundMark x1="74369" y1="61274" x2="74369" y2="61274"/>
                        <a14:foregroundMark x1="56566" y1="47643" x2="56566" y2="47643"/>
                        <a14:foregroundMark x1="53914" y1="52229" x2="53914" y2="52229"/>
                        <a14:foregroundMark x1="50379" y1="55032" x2="50379" y2="55032"/>
                        <a14:foregroundMark x1="50505" y1="57197" x2="50505" y2="57197"/>
                        <a14:foregroundMark x1="51515" y1="57962" x2="51515" y2="57962"/>
                        <a14:foregroundMark x1="50000" y1="60255" x2="50000" y2="60255"/>
                        <a14:foregroundMark x1="52146" y1="65223" x2="52146" y2="65223"/>
                        <a14:foregroundMark x1="55429" y1="68662" x2="55429" y2="68662"/>
                        <a14:foregroundMark x1="62879" y1="73758" x2="62879" y2="73758"/>
                        <a14:foregroundMark x1="67172" y1="77197" x2="67172" y2="77197"/>
                        <a14:foregroundMark x1="63258" y1="78471" x2="63258" y2="78471"/>
                        <a14:foregroundMark x1="61869" y1="85605" x2="61869" y2="85605"/>
                        <a14:foregroundMark x1="54924" y1="85860" x2="54924" y2="85860"/>
                        <a14:foregroundMark x1="55177" y1="93758" x2="55177" y2="93758"/>
                        <a14:foregroundMark x1="75126" y1="69427" x2="75126" y2="69427"/>
                        <a14:foregroundMark x1="92172" y1="70446" x2="92172" y2="70446"/>
                        <a14:foregroundMark x1="51894" y1="89809" x2="51894" y2="89809"/>
                        <a14:foregroundMark x1="37879" y1="58981" x2="37879" y2="58981"/>
                        <a14:foregroundMark x1="46338" y1="36815" x2="46338" y2="36815"/>
                        <a14:foregroundMark x1="47475" y1="37325" x2="47475" y2="37325"/>
                        <a14:foregroundMark x1="47348" y1="34013" x2="47348" y2="34013"/>
                        <a14:foregroundMark x1="46212" y1="31210" x2="46212" y2="31210"/>
                        <a14:foregroundMark x1="45202" y1="30318" x2="45202" y2="30318"/>
                        <a14:foregroundMark x1="31944" y1="14013" x2="31944" y2="14013"/>
                        <a14:foregroundMark x1="30429" y1="13758" x2="30429" y2="13758"/>
                        <a14:foregroundMark x1="30303" y1="10701" x2="30303" y2="10701"/>
                        <a14:foregroundMark x1="30429" y1="9554" x2="30429" y2="9554"/>
                        <a14:foregroundMark x1="21465" y1="11975" x2="21465" y2="11975"/>
                        <a14:foregroundMark x1="20581" y1="11210" x2="20581" y2="11210"/>
                        <a14:foregroundMark x1="20833" y1="14013" x2="20833" y2="14013"/>
                        <a14:foregroundMark x1="21465" y1="16688" x2="21465" y2="16688"/>
                        <a14:foregroundMark x1="22096" y1="17452" x2="22096" y2="17452"/>
                        <a14:foregroundMark x1="20833" y1="17707" x2="20833" y2="17707"/>
                        <a14:foregroundMark x1="21717" y1="19490" x2="21717" y2="19490"/>
                        <a14:foregroundMark x1="21843" y1="20255" x2="21843" y2="20255"/>
                        <a14:foregroundMark x1="27020" y1="19618" x2="27020" y2="19618"/>
                        <a14:foregroundMark x1="54672" y1="82293" x2="54672" y2="82293"/>
                        <a14:foregroundMark x1="41288" y1="63567" x2="41288" y2="63567"/>
                        <a14:foregroundMark x1="39520" y1="61146" x2="39520" y2="61146"/>
                        <a14:foregroundMark x1="37374" y1="63057" x2="37374" y2="63057"/>
                        <a14:foregroundMark x1="34596" y1="64968" x2="34596" y2="64968"/>
                        <a14:foregroundMark x1="41540" y1="39873" x2="41540" y2="39873"/>
                        <a14:foregroundMark x1="41162" y1="37580" x2="41162" y2="37580"/>
                        <a14:foregroundMark x1="42045" y1="36178" x2="42045" y2="36178"/>
                        <a14:foregroundMark x1="42045" y1="33376" x2="42045" y2="33376"/>
                        <a14:foregroundMark x1="45960" y1="28790" x2="45960" y2="28790"/>
                        <a14:foregroundMark x1="45328" y1="28153" x2="45328" y2="28153"/>
                        <a14:foregroundMark x1="43687" y1="38089" x2="43687" y2="38089"/>
                        <a14:foregroundMark x1="43939" y1="34522" x2="43939" y2="34522"/>
                        <a14:foregroundMark x1="43939" y1="31975" x2="43939" y2="31975"/>
                        <a14:foregroundMark x1="49747" y1="38089" x2="49747" y2="38089"/>
                        <a14:foregroundMark x1="48485" y1="29299" x2="48485" y2="29299"/>
                        <a14:foregroundMark x1="47096" y1="26624" x2="47096" y2="26624"/>
                        <a14:foregroundMark x1="48232" y1="27771" x2="48232" y2="27771"/>
                        <a14:foregroundMark x1="45960" y1="25732" x2="45960" y2="25732"/>
                        <a14:foregroundMark x1="47096" y1="11338" x2="47096" y2="11338"/>
                        <a14:foregroundMark x1="46212" y1="10318" x2="46212" y2="10318"/>
                        <a14:foregroundMark x1="45581" y1="9809" x2="45581" y2="9809"/>
                        <a14:foregroundMark x1="47475" y1="12357" x2="47475" y2="12357"/>
                        <a14:foregroundMark x1="47727" y1="13503" x2="47727" y2="13503"/>
                        <a14:foregroundMark x1="44949" y1="9299" x2="44949" y2="9299"/>
                        <a14:foregroundMark x1="40404" y1="72994" x2="40404" y2="72994"/>
                        <a14:foregroundMark x1="42045" y1="70701" x2="42045" y2="70701"/>
                        <a14:foregroundMark x1="45833" y1="63185" x2="45833" y2="63185"/>
                        <a14:foregroundMark x1="83207" y1="72611" x2="83207" y2="72611"/>
                        <a14:foregroundMark x1="33965" y1="67261" x2="33965" y2="67261"/>
                        <a14:foregroundMark x1="32197" y1="70573" x2="32197" y2="70573"/>
                        <a14:foregroundMark x1="31566" y1="76306" x2="31566" y2="76306"/>
                        <a14:foregroundMark x1="31692" y1="82803" x2="31692" y2="82803"/>
                        <a14:foregroundMark x1="30808" y1="85223" x2="30808" y2="85223"/>
                        <a14:foregroundMark x1="30934" y1="76306" x2="30934" y2="76306"/>
                        <a14:foregroundMark x1="28788" y1="72229" x2="28788" y2="72229"/>
                        <a14:foregroundMark x1="29924" y1="66369" x2="29924" y2="66369"/>
                        <a14:foregroundMark x1="27904" y1="65860" x2="27904" y2="65860"/>
                        <a14:foregroundMark x1="25253" y1="67771" x2="25253" y2="67771"/>
                        <a14:foregroundMark x1="21717" y1="65096" x2="21717" y2="65096"/>
                        <a14:foregroundMark x1="18182" y1="64713" x2="18182" y2="64713"/>
                        <a14:foregroundMark x1="12247" y1="67898" x2="12247" y2="67898"/>
                        <a14:foregroundMark x1="13763" y1="75032" x2="13763" y2="75032"/>
                        <a14:foregroundMark x1="15278" y1="79490" x2="15278" y2="79490"/>
                        <a14:foregroundMark x1="15657" y1="88153" x2="15657" y2="88153"/>
                        <a14:foregroundMark x1="18687" y1="90318" x2="18687" y2="90318"/>
                        <a14:foregroundMark x1="14394" y1="91975" x2="14394" y2="91975"/>
                        <a14:foregroundMark x1="10480" y1="93121" x2="10480" y2="93121"/>
                        <a14:foregroundMark x1="15152" y1="96943" x2="15152" y2="96943"/>
                        <a14:foregroundMark x1="21212" y1="89554" x2="21212" y2="89554"/>
                        <a14:foregroundMark x1="17045" y1="82166" x2="17045" y2="82166"/>
                        <a14:foregroundMark x1="8081" y1="83057" x2="8081" y2="83057"/>
                        <a14:foregroundMark x1="10985" y1="73248" x2="10985" y2="73248"/>
                        <a14:foregroundMark x1="6818" y1="65350" x2="6818" y2="65350"/>
                        <a14:foregroundMark x1="7323" y1="59618" x2="7323" y2="59618"/>
                        <a14:foregroundMark x1="6566" y1="56688" x2="6566" y2="56688"/>
                        <a14:foregroundMark x1="15404" y1="68408" x2="15404" y2="68408"/>
                        <a14:foregroundMark x1="15278" y1="66752" x2="15278" y2="66752"/>
                        <a14:foregroundMark x1="15278" y1="66369" x2="15278" y2="66369"/>
                        <a14:foregroundMark x1="17045" y1="66115" x2="17045" y2="66115"/>
                        <a14:foregroundMark x1="17803" y1="66242" x2="17803" y2="66242"/>
                        <a14:foregroundMark x1="23864" y1="69172" x2="23864" y2="69172"/>
                        <a14:foregroundMark x1="23106" y1="70318" x2="23106" y2="70318"/>
                        <a14:foregroundMark x1="23611" y1="61529" x2="23611" y2="61529"/>
                        <a14:foregroundMark x1="13763" y1="65732" x2="13763" y2="65732"/>
                        <a14:foregroundMark x1="13889" y1="71338" x2="13889" y2="71338"/>
                        <a14:foregroundMark x1="13889" y1="69936" x2="13889" y2="69936"/>
                        <a14:foregroundMark x1="11616" y1="70064" x2="11616" y2="70064"/>
                        <a14:foregroundMark x1="12121" y1="71465" x2="12121" y2="71465"/>
                        <a14:foregroundMark x1="12121" y1="72994" x2="12121" y2="72994"/>
                        <a14:foregroundMark x1="11995" y1="81529" x2="11995" y2="81529"/>
                        <a14:foregroundMark x1="13005" y1="81529" x2="13005" y2="81529"/>
                        <a14:foregroundMark x1="13636" y1="83185" x2="13636" y2="83185"/>
                        <a14:foregroundMark x1="15152" y1="80892" x2="15152" y2="80892"/>
                        <a14:foregroundMark x1="17803" y1="80510" x2="17803" y2="80510"/>
                        <a14:foregroundMark x1="18434" y1="82293" x2="18434" y2="82293"/>
                        <a14:foregroundMark x1="19318" y1="81401" x2="19318" y2="81401"/>
                        <a14:foregroundMark x1="10606" y1="83057" x2="10606" y2="83057"/>
                        <a14:foregroundMark x1="10101" y1="85732" x2="10101" y2="85732"/>
                        <a14:foregroundMark x1="12247" y1="84586" x2="12247" y2="84586"/>
                        <a14:foregroundMark x1="13258" y1="86369" x2="13258" y2="86369"/>
                        <a14:foregroundMark x1="54672" y1="73376" x2="54672" y2="73376"/>
                        <a14:foregroundMark x1="63889" y1="69427" x2="63889" y2="69427"/>
                        <a14:foregroundMark x1="61742" y1="90955" x2="61742" y2="90955"/>
                        <a14:foregroundMark x1="81187" y1="71975" x2="81187" y2="71975"/>
                        <a14:foregroundMark x1="80303" y1="76815" x2="80303" y2="76815"/>
                        <a14:foregroundMark x1="78409" y1="72611" x2="78409" y2="72611"/>
                        <a14:foregroundMark x1="79040" y1="69172" x2="79040" y2="69172"/>
                        <a14:foregroundMark x1="32449" y1="59363" x2="32449" y2="59363"/>
                        <a14:foregroundMark x1="29672" y1="57325" x2="29672" y2="57325"/>
                        <a14:foregroundMark x1="55303" y1="49554" x2="55303" y2="49554"/>
                        <a14:foregroundMark x1="58460" y1="43822" x2="58460" y2="43822"/>
                        <a14:foregroundMark x1="43687" y1="26497" x2="43687" y2="26497"/>
                        <a14:foregroundMark x1="18308" y1="84968" x2="18308" y2="84968"/>
                        <a14:foregroundMark x1="18939" y1="85860" x2="18939" y2="85860"/>
                        <a14:foregroundMark x1="38510" y1="78089" x2="38510" y2="78089"/>
                        <a14:foregroundMark x1="37879" y1="73758" x2="37879" y2="73758"/>
                        <a14:foregroundMark x1="36869" y1="70064" x2="36869" y2="70064"/>
                        <a14:foregroundMark x1="37626" y1="69427" x2="37626" y2="69427"/>
                        <a14:foregroundMark x1="37626" y1="67389" x2="37626" y2="67389"/>
                        <a14:foregroundMark x1="37879" y1="65860" x2="37879" y2="65860"/>
                        <a14:foregroundMark x1="10985" y1="90064" x2="10985" y2="90064"/>
                        <a14:foregroundMark x1="30682" y1="67006" x2="30682" y2="67006"/>
                        <a14:foregroundMark x1="27146" y1="62548" x2="27146" y2="62548"/>
                        <a14:foregroundMark x1="26768" y1="61401" x2="26768" y2="61401"/>
                        <a14:foregroundMark x1="26515" y1="60000" x2="26515" y2="60000"/>
                        <a14:foregroundMark x1="29419" y1="61274" x2="29419" y2="61274"/>
                        <a14:foregroundMark x1="29419" y1="63949" x2="29419" y2="63949"/>
                        <a14:foregroundMark x1="28662" y1="65732" x2="28662" y2="65732"/>
                        <a14:foregroundMark x1="28409" y1="68535" x2="28409" y2="68535"/>
                        <a14:foregroundMark x1="27904" y1="70191" x2="27904" y2="70191"/>
                        <a14:foregroundMark x1="27778" y1="72739" x2="27778" y2="72739"/>
                        <a14:foregroundMark x1="26768" y1="74777" x2="26768" y2="74777"/>
                        <a14:foregroundMark x1="41035" y1="75032" x2="41035" y2="75032"/>
                        <a14:foregroundMark x1="40530" y1="70446" x2="40530" y2="70446"/>
                        <a14:foregroundMark x1="41793" y1="67389" x2="41793" y2="67389"/>
                        <a14:foregroundMark x1="41288" y1="60892" x2="41288" y2="60892"/>
                        <a14:foregroundMark x1="42424" y1="58089" x2="42424" y2="58089"/>
                        <a14:foregroundMark x1="44697" y1="57834" x2="44697" y2="57834"/>
                        <a14:foregroundMark x1="45581" y1="42166" x2="45581" y2="42166"/>
                        <a14:foregroundMark x1="47096" y1="43567" x2="47096" y2="43567"/>
                        <a14:foregroundMark x1="45455" y1="44841" x2="45455" y2="44841"/>
                        <a14:foregroundMark x1="48232" y1="46624" x2="48232" y2="46624"/>
                        <a14:foregroundMark x1="48485" y1="44331" x2="48485" y2="44331"/>
                        <a14:foregroundMark x1="26010" y1="71338" x2="26010" y2="71338"/>
                        <a14:foregroundMark x1="23232" y1="74395" x2="23232" y2="74395"/>
                        <a14:foregroundMark x1="26641" y1="79873" x2="26641" y2="79873"/>
                        <a14:foregroundMark x1="33965" y1="59236" x2="33965" y2="59236"/>
                        <a14:foregroundMark x1="34975" y1="60892" x2="34975" y2="60892"/>
                        <a14:foregroundMark x1="33081" y1="68280" x2="33081" y2="68280"/>
                        <a14:foregroundMark x1="32955" y1="77452" x2="32955" y2="77452"/>
                        <a14:foregroundMark x1="30934" y1="81019" x2="30934" y2="81019"/>
                        <a14:foregroundMark x1="29672" y1="77580" x2="29672" y2="77580"/>
                        <a14:foregroundMark x1="31566" y1="86879" x2="31566" y2="86879"/>
                        <a14:foregroundMark x1="29672" y1="91210" x2="29672" y2="91210"/>
                        <a14:foregroundMark x1="41414" y1="77707" x2="41414" y2="77707"/>
                        <a14:foregroundMark x1="42045" y1="80127" x2="42045" y2="80127"/>
                        <a14:foregroundMark x1="39899" y1="81656" x2="39899" y2="81656"/>
                        <a14:foregroundMark x1="40404" y1="79490" x2="40404" y2="79490"/>
                        <a14:foregroundMark x1="41414" y1="82166" x2="41414" y2="82166"/>
                        <a14:foregroundMark x1="37753" y1="80510" x2="37753" y2="80510"/>
                        <a14:foregroundMark x1="38636" y1="82548" x2="38636" y2="82548"/>
                        <a14:foregroundMark x1="38763" y1="84331" x2="38763" y2="84331"/>
                        <a14:foregroundMark x1="40278" y1="85223" x2="40278" y2="85223"/>
                        <a14:foregroundMark x1="40278" y1="88790" x2="40278" y2="88790"/>
                        <a14:foregroundMark x1="39394" y1="91338" x2="39394" y2="91338"/>
                        <a14:foregroundMark x1="43056" y1="70446" x2="43056" y2="70446"/>
                        <a14:foregroundMark x1="54293" y1="44713" x2="54293" y2="44713"/>
                        <a14:foregroundMark x1="30556" y1="15414" x2="30556" y2="15414"/>
                        <a14:foregroundMark x1="30808" y1="16433" x2="30808" y2="16433"/>
                        <a14:foregroundMark x1="54672" y1="46879" x2="54672" y2="46879"/>
                        <a14:foregroundMark x1="59722" y1="67389" x2="59722" y2="67389"/>
                        <a14:foregroundMark x1="57071" y1="70318" x2="57071" y2="703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137" y="3062177"/>
            <a:ext cx="3380645" cy="3350766"/>
          </a:xfrm>
          <a:prstGeom prst="rect">
            <a:avLst/>
          </a:prstGeom>
        </p:spPr>
      </p:pic>
      <p:pic>
        <p:nvPicPr>
          <p:cNvPr id="5" name="שמחת תור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577137" y="1364112"/>
            <a:ext cx="577517" cy="433138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244681" y="1210514"/>
            <a:ext cx="1652337" cy="1219200"/>
          </a:xfrm>
          <a:prstGeom prst="rect">
            <a:avLst/>
          </a:prstGeom>
          <a:solidFill>
            <a:srgbClr val="EBEBEB"/>
          </a:solidFill>
          <a:ln>
            <a:solidFill>
              <a:srgbClr val="EBEB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378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430381" y="457602"/>
            <a:ext cx="10442575" cy="62819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e-IL" dirty="0" smtClean="0"/>
              <a:t>השיר על חגי סופר </a:t>
            </a:r>
            <a:r>
              <a:rPr lang="he-IL" dirty="0" err="1" smtClean="0"/>
              <a:t>הסת"ם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2"/>
          </p:nvPr>
        </p:nvSpPr>
        <p:spPr>
          <a:xfrm>
            <a:off x="5677786" y="1325175"/>
            <a:ext cx="5772470" cy="4618236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he-IL" sz="2800" dirty="0" smtClean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חַגַּי</a:t>
            </a: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סוֹפֵר </a:t>
            </a:r>
            <a:r>
              <a:rPr lang="he-IL" sz="2800" dirty="0" err="1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הַסְּתָ"ם</a:t>
            </a: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עָסוּק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Font typeface="Arial"/>
              <a:buNone/>
            </a:pPr>
            <a:r>
              <a:rPr lang="en-US" sz="2800" dirty="0">
                <a:solidFill>
                  <a:srgbClr val="222222"/>
                </a:solidFill>
                <a:ea typeface="Times New Roman" panose="02020603050405020304" pitchFamily="18" charset="0"/>
              </a:rPr>
              <a:t>- </a:t>
            </a: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מְחַבֵּר אוֹתִיּוֹת וּמִלִּים לְפָסוּק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sym typeface="Arial"/>
            </a:endParaRPr>
          </a:p>
          <a:p>
            <a:pPr marL="0" indent="0">
              <a:lnSpc>
                <a:spcPct val="70000"/>
              </a:lnSpc>
              <a:buFont typeface="Arial"/>
              <a:buNone/>
            </a:pPr>
            <a:r>
              <a:rPr lang="en-US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sym typeface="Arial"/>
              </a:rPr>
              <a:t> 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הוּא מְאוֹד מְרֻכָּז, אַל תַּפְרִיעוּ, שָׁה</a:t>
            </a:r>
            <a:r>
              <a:rPr lang="en-US" sz="2800" dirty="0">
                <a:solidFill>
                  <a:srgbClr val="222222"/>
                </a:solidFill>
                <a:ea typeface="Times New Roman" panose="02020603050405020304" pitchFamily="18" charset="0"/>
              </a:rPr>
              <a:t>!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פְּסוּקִים רַבִּים הֵם יַחְדָּו פָּרָשָׁה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>
                <a:solidFill>
                  <a:srgbClr val="222222"/>
                </a:solidFill>
                <a:ea typeface="Times New Roman" panose="02020603050405020304" pitchFamily="18" charset="0"/>
              </a:rPr>
              <a:t>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בְּסוֹף כַּמָּה פָּרָשׁוֹת הוּא שָׂמַח מַמָּשׁ</a:t>
            </a:r>
            <a:r>
              <a:rPr lang="en-US" sz="2800" dirty="0">
                <a:solidFill>
                  <a:srgbClr val="222222"/>
                </a:solidFill>
                <a:ea typeface="Times New Roman" panose="02020603050405020304" pitchFamily="18" charset="0"/>
              </a:rPr>
              <a:t>,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כִּי כַּמָּה פָּרָשׁוֹת מַשְׁלִימוֹת חֻמָּשׁ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>
                <a:solidFill>
                  <a:srgbClr val="222222"/>
                </a:solidFill>
                <a:ea typeface="Times New Roman" panose="02020603050405020304" pitchFamily="18" charset="0"/>
              </a:rPr>
              <a:t>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בַּחֻמָּשׁ הַחֲמִישִׁי שִׂמְחָה וְאוֹרָה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חַגַּי מְסַיֵּם אֶת כָּל סֵפֶר הַתּוֹרָה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2800" dirty="0">
                <a:solidFill>
                  <a:srgbClr val="222222"/>
                </a:solidFill>
                <a:ea typeface="Times New Roman" panose="02020603050405020304" pitchFamily="18" charset="0"/>
              </a:rPr>
              <a:t> 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he-IL" sz="2800" dirty="0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29" y="3011580"/>
            <a:ext cx="5600557" cy="38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430381" y="457602"/>
            <a:ext cx="10442575" cy="62819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e-IL" dirty="0" smtClean="0"/>
              <a:t>השיר על חגי סופר </a:t>
            </a:r>
            <a:r>
              <a:rPr lang="he-IL" dirty="0" err="1" smtClean="0"/>
              <a:t>הסת"ם</a:t>
            </a:r>
            <a:endParaRPr lang="he-IL" dirty="0"/>
          </a:p>
          <a:p>
            <a:endParaRPr lang="he-IL" dirty="0"/>
          </a:p>
        </p:txBody>
      </p:sp>
      <p:sp>
        <p:nvSpPr>
          <p:cNvPr id="5" name="מלבן 4"/>
          <p:cNvSpPr/>
          <p:nvPr/>
        </p:nvSpPr>
        <p:spPr>
          <a:xfrm>
            <a:off x="5536708" y="1183358"/>
            <a:ext cx="6096000" cy="51734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107000"/>
              </a:lnSpc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לַחֲגִיגָה הַגְּדוֹלָה הַקָּהָל עָרוּךְ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מְבָרְכִים אֶת חַגַּי 'חָזָק וּבָרוּךְ'</a:t>
            </a:r>
            <a:r>
              <a:rPr lang="en-US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!</a:t>
            </a: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en-US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 </a:t>
            </a: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בְּאַבְנֵט וּמְעִיל, </a:t>
            </a:r>
            <a:r>
              <a:rPr lang="he-IL" sz="2800" dirty="0" err="1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קִשּׁוּטִים</a:t>
            </a:r>
            <a:r>
              <a:rPr lang="en-US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, </a:t>
            </a:r>
            <a:r>
              <a:rPr lang="he-IL" sz="2800" dirty="0" err="1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רִמּוֹנִים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לָקַחַת אֶת הַסֵּפֶר כֻּלָּם מוּכָנִים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endParaRPr lang="he-IL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יִרְקְדוּ </a:t>
            </a: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מִסְּבִיבוֹ בָּרְחוֹבוֹת שֶׁל הָעִיר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וּפְנֵיהֶם מְאִירִים מֵהָאוֹר הַבָּהִיר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en-US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 </a:t>
            </a: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לַהֵיכָל יַכְנִיסוּ אֶת סֵפֶר הַתּוֹרָה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וְיוֹדוּ לַה' עַל מַתָּנָה יְקָרָה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 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050" name="Picture 2" descr="הכנסת ספר תורה | פרוג - דף הבית של היוצרים החרדים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B226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3211" r="2802" b="2155"/>
          <a:stretch/>
        </p:blipFill>
        <p:spPr bwMode="auto">
          <a:xfrm>
            <a:off x="2977114" y="1183358"/>
            <a:ext cx="3870253" cy="560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9547">
            <a:off x="523320" y="1612817"/>
            <a:ext cx="24479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430381" y="457602"/>
            <a:ext cx="10442575" cy="62819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e-IL" dirty="0" smtClean="0"/>
              <a:t>השיר על חגי סופר </a:t>
            </a:r>
            <a:r>
              <a:rPr lang="he-IL" dirty="0" err="1" smtClean="0"/>
              <a:t>הסת"ם</a:t>
            </a:r>
            <a:endParaRPr lang="he-IL" dirty="0"/>
          </a:p>
          <a:p>
            <a:endParaRPr lang="he-IL" dirty="0"/>
          </a:p>
        </p:txBody>
      </p:sp>
      <p:sp>
        <p:nvSpPr>
          <p:cNvPr id="6" name="מלבן 5"/>
          <p:cNvSpPr/>
          <p:nvPr/>
        </p:nvSpPr>
        <p:spPr>
          <a:xfrm>
            <a:off x="5472224" y="1406062"/>
            <a:ext cx="6096000" cy="4859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בְּבֵית הַכְּנֶסֶת בְּכָל שָׁבוּעַ 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קְרִיאַת פָּרָשָׁה הִיא מִנְהָג קָבוּעַ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 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מַגְבִּיהִים אֶת הַסֵּפֶר וּמַכְרִיזִים שֶ...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זֹאת הַתּוֹרָה אֲשֶׁר שָׂם מֹשֶׁה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 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בְּסִיוּם חֻמָּשׁ הִתְרַגְּשׁוּת מְיֻחֶדֶת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 err="1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בְּ"חֲזַק</a:t>
            </a: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 וְנִתְחַזַּק" </a:t>
            </a:r>
            <a:r>
              <a:rPr lang="he-IL" sz="2800" dirty="0" err="1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הַקְּהִלָּה</a:t>
            </a: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 עוֹמֶדֶת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 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וּבְשִׂמְחַת תּוֹרָה הִתְלַהֲבוּת גְּדוֹלָה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he-IL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רוֹקְדִים וּמַתְחִילִים אֶת הַתּוֹרָה מֵהַהַתְחָלָה</a:t>
            </a:r>
            <a:endParaRPr lang="en-US" sz="2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  <a:sym typeface="Calibri"/>
            </a:endParaRPr>
          </a:p>
          <a:p>
            <a:pPr algn="r" rtl="1">
              <a:lnSpc>
                <a:spcPct val="70000"/>
              </a:lnSpc>
              <a:spcBef>
                <a:spcPts val="800"/>
              </a:spcBef>
              <a:buClr>
                <a:schemeClr val="accent2"/>
              </a:buClr>
              <a:buSzPts val="2800"/>
            </a:pPr>
            <a:r>
              <a:rPr lang="en-US" sz="2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Calibri"/>
              </a:rPr>
              <a:t> 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6416" y1="13538" x2="66416" y2="13538"/>
                        <a14:foregroundMark x1="93985" y1="8308" x2="93985" y2="8308"/>
                        <a14:foregroundMark x1="94361" y1="12769" x2="94361" y2="12769"/>
                        <a14:foregroundMark x1="95739" y1="17077" x2="95739" y2="17077"/>
                        <a14:foregroundMark x1="82957" y1="13077" x2="82957" y2="13077"/>
                        <a14:foregroundMark x1="94987" y1="22769" x2="94987" y2="22769"/>
                        <a14:foregroundMark x1="78446" y1="12615" x2="78446" y2="12615"/>
                        <a14:foregroundMark x1="79825" y1="12615" x2="79825" y2="12615"/>
                        <a14:foregroundMark x1="80952" y1="13385" x2="80952" y2="13385"/>
                        <a14:foregroundMark x1="75815" y1="14000" x2="75815" y2="14000"/>
                        <a14:foregroundMark x1="74311" y1="13231" x2="74311" y2="13231"/>
                        <a14:foregroundMark x1="71178" y1="13385" x2="71178" y2="13385"/>
                        <a14:foregroundMark x1="69173" y1="13385" x2="69173" y2="13385"/>
                        <a14:foregroundMark x1="64411" y1="13385" x2="64411" y2="13385"/>
                        <a14:foregroundMark x1="62155" y1="13385" x2="62155" y2="13385"/>
                        <a14:foregroundMark x1="57268" y1="13385" x2="57268" y2="13385"/>
                        <a14:foregroundMark x1="59900" y1="12769" x2="59900" y2="12769"/>
                        <a14:foregroundMark x1="47619" y1="13538" x2="47619" y2="13538"/>
                        <a14:foregroundMark x1="43860" y1="13231" x2="43860" y2="13231"/>
                        <a14:foregroundMark x1="39724" y1="13385" x2="39724" y2="13385"/>
                        <a14:foregroundMark x1="37594" y1="13846" x2="37594" y2="13846"/>
                        <a14:foregroundMark x1="40977" y1="13077" x2="40977" y2="13077"/>
                        <a14:foregroundMark x1="50125" y1="13231" x2="50125" y2="13231"/>
                        <a14:foregroundMark x1="53008" y1="13846" x2="53008" y2="13846"/>
                        <a14:foregroundMark x1="55388" y1="13231" x2="55388" y2="13231"/>
                        <a14:foregroundMark x1="35589" y1="12462" x2="35589" y2="12462"/>
                        <a14:foregroundMark x1="31579" y1="12769" x2="31579" y2="12769"/>
                        <a14:foregroundMark x1="34336" y1="13538" x2="34336" y2="13538"/>
                        <a14:foregroundMark x1="30952" y1="14154" x2="30952" y2="14154"/>
                        <a14:foregroundMark x1="27068" y1="14154" x2="27068" y2="14154"/>
                        <a14:foregroundMark x1="28195" y1="12308" x2="28195" y2="12308"/>
                        <a14:foregroundMark x1="24311" y1="13231" x2="24311" y2="13231"/>
                        <a14:foregroundMark x1="20927" y1="13846" x2="20927" y2="13846"/>
                        <a14:foregroundMark x1="22431" y1="14308" x2="22431" y2="14308"/>
                        <a14:foregroundMark x1="17920" y1="13846" x2="17920" y2="13846"/>
                        <a14:foregroundMark x1="19298" y1="13231" x2="19298" y2="13231"/>
                        <a14:foregroundMark x1="14160" y1="14154" x2="14160" y2="14154"/>
                        <a14:foregroundMark x1="16792" y1="13385" x2="16792" y2="13385"/>
                        <a14:foregroundMark x1="11779" y1="13385" x2="11779" y2="13385"/>
                        <a14:foregroundMark x1="8145" y1="14000" x2="8145" y2="14000"/>
                        <a14:foregroundMark x1="6767" y1="13846" x2="6767" y2="13846"/>
                        <a14:foregroundMark x1="4887" y1="13846" x2="4887" y2="13846"/>
                        <a14:foregroundMark x1="3759" y1="13077" x2="3759" y2="13077"/>
                        <a14:foregroundMark x1="6266" y1="16462" x2="6266" y2="16462"/>
                        <a14:foregroundMark x1="5138" y1="15538" x2="5138" y2="15538"/>
                        <a14:foregroundMark x1="6015" y1="18462" x2="6015" y2="18462"/>
                        <a14:foregroundMark x1="6642" y1="20154" x2="6642" y2="20154"/>
                        <a14:foregroundMark x1="2506" y1="12615" x2="2506" y2="12615"/>
                        <a14:foregroundMark x1="7895" y1="22462" x2="7895" y2="22462"/>
                        <a14:foregroundMark x1="9148" y1="24154" x2="9148" y2="24154"/>
                        <a14:foregroundMark x1="9649" y1="25538" x2="9649" y2="25538"/>
                        <a14:foregroundMark x1="10652" y1="28154" x2="10652" y2="28154"/>
                        <a14:foregroundMark x1="11779" y1="30000" x2="11779" y2="30000"/>
                        <a14:foregroundMark x1="13033" y1="32923" x2="13033" y2="32923"/>
                        <a14:foregroundMark x1="14411" y1="35077" x2="14411" y2="35077"/>
                        <a14:foregroundMark x1="15288" y1="38308" x2="15288" y2="38308"/>
                        <a14:foregroundMark x1="17043" y1="41231" x2="17043" y2="41231"/>
                        <a14:foregroundMark x1="15539" y1="36615" x2="15539" y2="36615"/>
                        <a14:foregroundMark x1="18296" y1="43385" x2="18296" y2="43385"/>
                        <a14:foregroundMark x1="19173" y1="45846" x2="19173" y2="45846"/>
                        <a14:foregroundMark x1="21053" y1="49692" x2="21053" y2="49692"/>
                        <a14:foregroundMark x1="19799" y1="47538" x2="19799" y2="47538"/>
                        <a14:foregroundMark x1="22180" y1="52154" x2="22180" y2="52154"/>
                        <a14:foregroundMark x1="23559" y1="54462" x2="23559" y2="54462"/>
                        <a14:foregroundMark x1="22807" y1="57231" x2="22807" y2="57231"/>
                        <a14:foregroundMark x1="22055" y1="61077" x2="22055" y2="61077"/>
                        <a14:foregroundMark x1="20175" y1="62000" x2="20175" y2="62000"/>
                        <a14:foregroundMark x1="24185" y1="62615" x2="24185" y2="62615"/>
                        <a14:foregroundMark x1="86090" y1="70154" x2="86090" y2="70154"/>
                        <a14:foregroundMark x1="86967" y1="75692" x2="86967" y2="75692"/>
                        <a14:foregroundMark x1="86466" y1="73385" x2="86466" y2="73385"/>
                        <a14:foregroundMark x1="84837" y1="71538" x2="84837" y2="71538"/>
                        <a14:foregroundMark x1="87719" y1="77846" x2="87719" y2="77846"/>
                        <a14:foregroundMark x1="89724" y1="78000" x2="89724" y2="78000"/>
                        <a14:foregroundMark x1="86591" y1="78615" x2="86591" y2="78615"/>
                        <a14:foregroundMark x1="67794" y1="69231" x2="67794" y2="69231"/>
                        <a14:foregroundMark x1="29825" y1="79846" x2="29825" y2="79846"/>
                        <a14:foregroundMark x1="14035" y1="76462" x2="14035" y2="76462"/>
                        <a14:foregroundMark x1="16667" y1="70923" x2="16667" y2="70923"/>
                        <a14:foregroundMark x1="18421" y1="67077" x2="18421" y2="67077"/>
                        <a14:foregroundMark x1="18672" y1="64923" x2="18672" y2="64923"/>
                        <a14:foregroundMark x1="17043" y1="69385" x2="17043" y2="69385"/>
                        <a14:foregroundMark x1="14035" y1="74615" x2="14035" y2="74615"/>
                        <a14:foregroundMark x1="20301" y1="63538" x2="20301" y2="63538"/>
                        <a14:foregroundMark x1="21805" y1="58769" x2="21805" y2="58769"/>
                        <a14:foregroundMark x1="63158" y1="94923" x2="63158" y2="94923"/>
                        <a14:foregroundMark x1="60526" y1="95385" x2="60526" y2="95385"/>
                        <a14:foregroundMark x1="11278" y1="81538" x2="11278" y2="81538"/>
                        <a14:foregroundMark x1="12406" y1="79385" x2="12406" y2="79385"/>
                        <a14:foregroundMark x1="15288" y1="73692" x2="15288" y2="73692"/>
                        <a14:foregroundMark x1="8521" y1="87385" x2="8521" y2="87385"/>
                        <a14:foregroundMark x1="9148" y1="85077" x2="9148" y2="85077"/>
                        <a14:foregroundMark x1="10401" y1="84000" x2="10401" y2="84000"/>
                        <a14:foregroundMark x1="6892" y1="91846" x2="6892" y2="91846"/>
                        <a14:foregroundMark x1="6892" y1="89231" x2="6892" y2="89231"/>
                        <a14:foregroundMark x1="8020" y1="89846" x2="8020" y2="89846"/>
                        <a14:foregroundMark x1="5388" y1="93385" x2="5388" y2="93385"/>
                        <a14:foregroundMark x1="7018" y1="95077" x2="7018" y2="95077"/>
                        <a14:foregroundMark x1="9649" y1="93385" x2="9649" y2="93385"/>
                        <a14:foregroundMark x1="8145" y1="95692" x2="8145" y2="95692"/>
                        <a14:foregroundMark x1="9273" y1="95385" x2="9273" y2="95385"/>
                        <a14:foregroundMark x1="10401" y1="95385" x2="10401" y2="95385"/>
                        <a14:foregroundMark x1="11654" y1="95077" x2="11654" y2="95077"/>
                        <a14:foregroundMark x1="12907" y1="95077" x2="12907" y2="95077"/>
                        <a14:foregroundMark x1="15288" y1="94923" x2="15288" y2="94923"/>
                        <a14:foregroundMark x1="5138" y1="95846" x2="5138" y2="95846"/>
                        <a14:foregroundMark x1="4386" y1="96923" x2="4386" y2="96923"/>
                        <a14:foregroundMark x1="17043" y1="96462" x2="17043" y2="96462"/>
                        <a14:foregroundMark x1="19925" y1="95846" x2="19925" y2="95846"/>
                        <a14:foregroundMark x1="21554" y1="95692" x2="21554" y2="95692"/>
                        <a14:foregroundMark x1="26065" y1="95692" x2="26065" y2="95692"/>
                        <a14:foregroundMark x1="23434" y1="96462" x2="23434" y2="96462"/>
                        <a14:foregroundMark x1="29073" y1="95692" x2="29073" y2="95692"/>
                        <a14:foregroundMark x1="27068" y1="97385" x2="27068" y2="97385"/>
                        <a14:foregroundMark x1="30201" y1="96769" x2="30201" y2="96769"/>
                        <a14:foregroundMark x1="32707" y1="96462" x2="32707" y2="96462"/>
                        <a14:foregroundMark x1="34461" y1="95692" x2="34461" y2="95692"/>
                        <a14:foregroundMark x1="35965" y1="96769" x2="35965" y2="96769"/>
                        <a14:foregroundMark x1="37719" y1="96154" x2="37719" y2="96154"/>
                        <a14:foregroundMark x1="38346" y1="96769" x2="38346" y2="96769"/>
                        <a14:foregroundMark x1="40977" y1="96615" x2="40977" y2="96615"/>
                        <a14:foregroundMark x1="41855" y1="95846" x2="41855" y2="95846"/>
                        <a14:foregroundMark x1="42231" y1="95692" x2="42231" y2="95692"/>
                        <a14:foregroundMark x1="44236" y1="96615" x2="44236" y2="96615"/>
                        <a14:foregroundMark x1="45865" y1="95077" x2="45865" y2="95077"/>
                        <a14:foregroundMark x1="47494" y1="95846" x2="47494" y2="95846"/>
                        <a14:foregroundMark x1="49373" y1="95385" x2="49373" y2="95385"/>
                        <a14:foregroundMark x1="52005" y1="95231" x2="52005" y2="95231"/>
                        <a14:foregroundMark x1="53759" y1="95077" x2="53759" y2="95077"/>
                        <a14:foregroundMark x1="55764" y1="94923" x2="55764" y2="94923"/>
                        <a14:foregroundMark x1="57519" y1="95385" x2="57519" y2="95385"/>
                        <a14:foregroundMark x1="59148" y1="95385" x2="59148" y2="95385"/>
                        <a14:foregroundMark x1="65038" y1="95077" x2="65038" y2="95077"/>
                        <a14:foregroundMark x1="67168" y1="95077" x2="67168" y2="95077"/>
                        <a14:foregroundMark x1="69048" y1="95077" x2="69048" y2="95077"/>
                        <a14:foregroundMark x1="70802" y1="95385" x2="70802" y2="95385"/>
                        <a14:foregroundMark x1="73559" y1="95385" x2="73559" y2="95385"/>
                        <a14:foregroundMark x1="75313" y1="95231" x2="75313" y2="95231"/>
                        <a14:foregroundMark x1="76692" y1="95231" x2="76692" y2="95231"/>
                        <a14:foregroundMark x1="78571" y1="95231" x2="78571" y2="95231"/>
                        <a14:foregroundMark x1="80827" y1="95231" x2="80827" y2="95231"/>
                        <a14:foregroundMark x1="83333" y1="95231" x2="83333" y2="95231"/>
                        <a14:foregroundMark x1="84461" y1="96000" x2="84461" y2="96000"/>
                        <a14:foregroundMark x1="87093" y1="96154" x2="87093" y2="96154"/>
                        <a14:foregroundMark x1="88972" y1="96154" x2="88972" y2="96154"/>
                        <a14:foregroundMark x1="91604" y1="96154" x2="91604" y2="96154"/>
                        <a14:foregroundMark x1="93358" y1="96154" x2="93358" y2="96154"/>
                        <a14:foregroundMark x1="95238" y1="95385" x2="95238" y2="95385"/>
                        <a14:foregroundMark x1="95614" y1="91385" x2="95614" y2="91385"/>
                        <a14:foregroundMark x1="95113" y1="89385" x2="95113" y2="89385"/>
                        <a14:foregroundMark x1="95363" y1="86308" x2="95363" y2="86308"/>
                        <a14:foregroundMark x1="95614" y1="83231" x2="95614" y2="83231"/>
                        <a14:foregroundMark x1="95614" y1="79077" x2="95614" y2="79077"/>
                        <a14:foregroundMark x1="95865" y1="76000" x2="95865" y2="76000"/>
                        <a14:foregroundMark x1="95113" y1="72154" x2="95113" y2="72154"/>
                        <a14:foregroundMark x1="95113" y1="68615" x2="95113" y2="68615"/>
                        <a14:foregroundMark x1="95614" y1="65538" x2="95614" y2="65538"/>
                        <a14:foregroundMark x1="95614" y1="62615" x2="95614" y2="62615"/>
                        <a14:foregroundMark x1="95739" y1="57846" x2="95739" y2="57846"/>
                        <a14:foregroundMark x1="96115" y1="54154" x2="96115" y2="54154"/>
                        <a14:foregroundMark x1="96115" y1="51231" x2="96115" y2="51231"/>
                        <a14:foregroundMark x1="84085" y1="79077" x2="84085" y2="79077"/>
                      </a14:backgroundRemoval>
                    </a14:imgEffect>
                  </a14:imgLayer>
                </a14:imgProps>
              </a:ext>
            </a:extLst>
          </a:blip>
          <a:srcRect l="1496" t="1754" r="3534" b="4006"/>
          <a:stretch/>
        </p:blipFill>
        <p:spPr>
          <a:xfrm rot="20827254">
            <a:off x="839972" y="1731214"/>
            <a:ext cx="3210410" cy="25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4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he-IL" dirty="0"/>
              <a:t>מָה נִלְמַד </a:t>
            </a:r>
            <a:r>
              <a:rPr lang="he-IL" dirty="0" smtClean="0"/>
              <a:t>הַיּוֹם</a:t>
            </a:r>
            <a:r>
              <a:rPr lang="x-none" dirty="0" smtClean="0"/>
              <a:t>?</a:t>
            </a:r>
            <a:endParaRPr dirty="0"/>
          </a:p>
        </p:txBody>
      </p:sp>
      <p:sp useBgFill="1">
        <p:nvSpPr>
          <p:cNvPr id="249" name="Google Shape;24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he-IL" dirty="0"/>
              <a:t>מַהוּ פָּסוּק? מַהִי פָּרָשָׁה? מַהוּ </a:t>
            </a:r>
            <a:r>
              <a:rPr lang="he-IL" dirty="0" smtClean="0">
                <a:solidFill>
                  <a:srgbClr val="202122"/>
                </a:solidFill>
                <a:latin typeface="Arial" panose="020B0604020202020204" pitchFamily="34" charset="0"/>
              </a:rPr>
              <a:t>חוּמָש?</a:t>
            </a:r>
            <a:endParaRPr lang="he-IL" dirty="0"/>
          </a:p>
          <a:p>
            <a:pPr marL="685800" lvl="0" indent="-457200">
              <a:buFont typeface="Arial" panose="020B0604020202020204" pitchFamily="34" charset="0"/>
              <a:buChar char="•"/>
            </a:pPr>
            <a:r>
              <a:rPr lang="he-IL" dirty="0" smtClean="0"/>
              <a:t>נֹהַג </a:t>
            </a:r>
            <a:r>
              <a:rPr lang="he-IL" dirty="0"/>
              <a:t>קְרִיאַת הַתּוֹרָה </a:t>
            </a:r>
            <a:r>
              <a:rPr lang="he-IL" dirty="0" smtClean="0"/>
              <a:t>בְּשַׁבָּת</a:t>
            </a:r>
          </a:p>
          <a:p>
            <a:pPr marL="685800" lvl="0" indent="-457200">
              <a:buFont typeface="Arial" panose="020B0604020202020204" pitchFamily="34" charset="0"/>
              <a:buChar char="•"/>
            </a:pPr>
            <a:r>
              <a:rPr lang="he-IL" dirty="0"/>
              <a:t>שִׁיר עַל סוֹפֵר </a:t>
            </a:r>
            <a:r>
              <a:rPr lang="he-IL" dirty="0" err="1"/>
              <a:t>הסת"ם</a:t>
            </a:r>
            <a:endParaRPr lang="en-US" dirty="0"/>
          </a:p>
          <a:p>
            <a:pPr lvl="0" indent="-457200">
              <a:buFont typeface="Arial"/>
              <a:buChar char="•"/>
            </a:pPr>
            <a:endParaRPr lang="he-IL" dirty="0" smtClean="0"/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76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he-IL" dirty="0"/>
              <a:t>מָה לְהָבִיא </a:t>
            </a:r>
            <a:r>
              <a:rPr lang="he-IL" dirty="0" err="1" smtClean="0"/>
              <a:t>לַשִּׁעוּר</a:t>
            </a:r>
            <a:r>
              <a:rPr lang="x-none" dirty="0" smtClean="0"/>
              <a:t>?</a:t>
            </a:r>
            <a:endParaRPr dirty="0"/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70574" y="2710851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8141377" y="3225956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9810" y="2395537"/>
            <a:ext cx="906289" cy="1170623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1184" y="2412162"/>
            <a:ext cx="1251245" cy="1153998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5" b="100000" l="27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6548" y="2395537"/>
            <a:ext cx="1145755" cy="127868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9617" y="2412162"/>
            <a:ext cx="1519550" cy="1153998"/>
          </a:xfrm>
          <a:prstGeom prst="rect">
            <a:avLst/>
          </a:prstGeom>
        </p:spPr>
      </p:pic>
      <p:pic>
        <p:nvPicPr>
          <p:cNvPr id="8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8361" y="581025"/>
            <a:ext cx="1793564" cy="6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69908"/>
          </a:xfrm>
        </p:spPr>
        <p:txBody>
          <a:bodyPr>
            <a:normAutofit fontScale="90000"/>
          </a:bodyPr>
          <a:lstStyle/>
          <a:p>
            <a:r>
              <a:rPr lang="he-IL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פָּסוּק, פָּרָשָׁה</a:t>
            </a:r>
            <a:r>
              <a:rPr lang="he-IL" sz="66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חוּמָש</a:t>
            </a:r>
            <a:endParaRPr lang="en-US" sz="66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אליפסה 5"/>
          <p:cNvSpPr/>
          <p:nvPr/>
        </p:nvSpPr>
        <p:spPr>
          <a:xfrm>
            <a:off x="8871284" y="1122363"/>
            <a:ext cx="2069432" cy="1074488"/>
          </a:xfrm>
          <a:prstGeom prst="ellipse">
            <a:avLst/>
          </a:prstGeom>
          <a:noFill/>
          <a:ln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/>
          <a:srcRect b="12650"/>
          <a:stretch/>
        </p:blipFill>
        <p:spPr>
          <a:xfrm>
            <a:off x="2757438" y="2405399"/>
            <a:ext cx="7148562" cy="3433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מלבן 7"/>
          <p:cNvSpPr/>
          <p:nvPr/>
        </p:nvSpPr>
        <p:spPr>
          <a:xfrm rot="20178184">
            <a:off x="4109654" y="3305680"/>
            <a:ext cx="5651375" cy="635962"/>
          </a:xfrm>
          <a:prstGeom prst="rect">
            <a:avLst/>
          </a:prstGeom>
          <a:noFill/>
          <a:ln w="38100">
            <a:solidFill>
              <a:srgbClr val="FB226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438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69908"/>
          </a:xfrm>
        </p:spPr>
        <p:txBody>
          <a:bodyPr>
            <a:normAutofit fontScale="90000"/>
          </a:bodyPr>
          <a:lstStyle/>
          <a:p>
            <a:r>
              <a:rPr lang="he-IL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פָּסוּק, פָּרָשָׁה</a:t>
            </a:r>
            <a:r>
              <a:rPr lang="he-IL" sz="66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חוּמָש</a:t>
            </a:r>
            <a:endParaRPr lang="en-US" sz="66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אליפסה 5"/>
          <p:cNvSpPr/>
          <p:nvPr/>
        </p:nvSpPr>
        <p:spPr>
          <a:xfrm>
            <a:off x="6962274" y="1137821"/>
            <a:ext cx="2069432" cy="1074488"/>
          </a:xfrm>
          <a:prstGeom prst="ellipse">
            <a:avLst/>
          </a:prstGeom>
          <a:noFill/>
          <a:ln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074" name="Picture 2" descr="http://www.shorashim.info/img/Articles/09012012112642_97510759117740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10" y="2379981"/>
            <a:ext cx="6069096" cy="357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5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69908"/>
          </a:xfrm>
        </p:spPr>
        <p:txBody>
          <a:bodyPr>
            <a:normAutofit fontScale="90000"/>
          </a:bodyPr>
          <a:lstStyle/>
          <a:p>
            <a:r>
              <a:rPr lang="he-IL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פָּסוּק, פָּרָשָׁה</a:t>
            </a:r>
            <a:r>
              <a:rPr lang="he-IL" sz="660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חוּמָש</a:t>
            </a:r>
            <a:endParaRPr lang="en-US" sz="660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אליפסה 5"/>
          <p:cNvSpPr/>
          <p:nvPr/>
        </p:nvSpPr>
        <p:spPr>
          <a:xfrm>
            <a:off x="4834105" y="1122363"/>
            <a:ext cx="2069432" cy="1074488"/>
          </a:xfrm>
          <a:prstGeom prst="ellipse">
            <a:avLst/>
          </a:prstGeom>
          <a:noFill/>
          <a:ln>
            <a:solidFill>
              <a:srgbClr val="FB22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122" name="Picture 2" descr="חומש בראשית עם רש&quot;י ואונקלוס – הוצאת קורן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88" y="2131546"/>
            <a:ext cx="3630263" cy="43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2165684" y="577515"/>
            <a:ext cx="9144000" cy="1087605"/>
          </a:xfrm>
        </p:spPr>
        <p:txBody>
          <a:bodyPr/>
          <a:lstStyle/>
          <a:p>
            <a:r>
              <a:rPr lang="he-IL" dirty="0"/>
              <a:t>חֲמֵשֶׁת </a:t>
            </a:r>
            <a:r>
              <a:rPr lang="he-IL" dirty="0" err="1" smtClean="0"/>
              <a:t>הַחֻמָּשִׁים</a:t>
            </a:r>
            <a:r>
              <a:rPr lang="he-IL" dirty="0" smtClean="0"/>
              <a:t>: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9263199" y="2721114"/>
            <a:ext cx="18245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 smtClean="0"/>
              <a:t>בְּרֵאשִׁית</a:t>
            </a:r>
            <a:endParaRPr lang="he-IL" sz="4000" dirty="0"/>
          </a:p>
        </p:txBody>
      </p:sp>
      <p:sp>
        <p:nvSpPr>
          <p:cNvPr id="5" name="מלבן 4"/>
          <p:cNvSpPr/>
          <p:nvPr/>
        </p:nvSpPr>
        <p:spPr>
          <a:xfrm>
            <a:off x="7620057" y="2721114"/>
            <a:ext cx="1305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/>
              <a:t>שְׁמוֹת</a:t>
            </a:r>
          </a:p>
        </p:txBody>
      </p:sp>
      <p:sp>
        <p:nvSpPr>
          <p:cNvPr id="6" name="מלבן 5"/>
          <p:cNvSpPr/>
          <p:nvPr/>
        </p:nvSpPr>
        <p:spPr>
          <a:xfrm>
            <a:off x="5663829" y="2721114"/>
            <a:ext cx="13901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 </a:t>
            </a:r>
            <a:r>
              <a:rPr lang="he-IL" sz="4000" dirty="0"/>
              <a:t>וַיִּקְרָא</a:t>
            </a:r>
            <a:r>
              <a:rPr lang="he-IL" dirty="0"/>
              <a:t> </a:t>
            </a:r>
          </a:p>
        </p:txBody>
      </p:sp>
      <p:sp>
        <p:nvSpPr>
          <p:cNvPr id="7" name="מלבן 6"/>
          <p:cNvSpPr/>
          <p:nvPr/>
        </p:nvSpPr>
        <p:spPr>
          <a:xfrm>
            <a:off x="3488273" y="2721114"/>
            <a:ext cx="1669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 </a:t>
            </a:r>
            <a:r>
              <a:rPr lang="he-IL" sz="4000" dirty="0"/>
              <a:t>בַּמִּדְבָּר</a:t>
            </a:r>
            <a:r>
              <a:rPr lang="he-IL" dirty="0"/>
              <a:t> </a:t>
            </a:r>
          </a:p>
        </p:txBody>
      </p:sp>
      <p:sp>
        <p:nvSpPr>
          <p:cNvPr id="8" name="מלבן 7"/>
          <p:cNvSpPr/>
          <p:nvPr/>
        </p:nvSpPr>
        <p:spPr>
          <a:xfrm>
            <a:off x="1456195" y="2721114"/>
            <a:ext cx="1418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dirty="0" smtClean="0"/>
              <a:t>דְּבָרִים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60322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1B4F1-B920-B147-9880-CB8D522FA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dirty="0"/>
              <a:t>תִּרְגּוּל</a:t>
            </a:r>
            <a:endParaRPr lang="en-I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4C425-8263-2648-A534-92E9826F8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51018" y="882597"/>
            <a:ext cx="10331450" cy="46182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e-IL" dirty="0"/>
              <a:t>הָכִינוּ 4 פְּתָקִים וְכִתְבוּ עַל כָּל אֶחָד מֵהֶם אֶת אַחַת הַמִּלִּים</a:t>
            </a:r>
            <a:r>
              <a:rPr lang="he-IL" dirty="0" smtClean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he-IL" dirty="0"/>
              <a:t>פָּסוּק</a:t>
            </a:r>
          </a:p>
          <a:p>
            <a:pPr marL="514350" lvl="0" indent="-514350">
              <a:buFont typeface="+mj-lt"/>
              <a:buAutoNum type="arabicPeriod"/>
            </a:pPr>
            <a:r>
              <a:rPr lang="he-IL" dirty="0"/>
              <a:t>פָּרָשָׁה</a:t>
            </a:r>
          </a:p>
          <a:p>
            <a:pPr marL="514350" indent="-514350">
              <a:buFont typeface="+mj-lt"/>
              <a:buAutoNum type="arabicPeriod"/>
            </a:pPr>
            <a:r>
              <a:rPr lang="he-IL" dirty="0"/>
              <a:t>חוּמָש</a:t>
            </a:r>
          </a:p>
          <a:p>
            <a:pPr marL="514350" lvl="0" indent="-514350">
              <a:buFont typeface="+mj-lt"/>
              <a:buAutoNum type="arabicPeriod"/>
            </a:pPr>
            <a:r>
              <a:rPr lang="he-IL" dirty="0" smtClean="0"/>
              <a:t>ה</a:t>
            </a:r>
            <a:r>
              <a:rPr lang="he-IL" dirty="0"/>
              <a:t>ַתּוֹר</a:t>
            </a:r>
            <a:r>
              <a:rPr lang="he-IL" dirty="0" smtClean="0"/>
              <a:t>ָה</a:t>
            </a:r>
            <a:endParaRPr lang="he-IL" dirty="0"/>
          </a:p>
          <a:p>
            <a:pPr marL="0" lvl="0" indent="0">
              <a:buNone/>
            </a:pPr>
            <a:endParaRPr lang="he-IL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61" y="1914416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BD49B1-C6C0-F042-AFFA-5423D4EEFBAE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6FDCDDB-73FC-0A4D-9D66-BBE11A05F1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5A507A-0AAB-5B48-BE67-1883C8FE46A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F7AABE-D0B6-C041-8D0E-2D1D37C9209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B4937F7D-DA89-634B-9A8E-C6D0EDB44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931" y="1458171"/>
            <a:ext cx="1903807" cy="679024"/>
          </a:xfrm>
          <a:prstGeom prst="rect">
            <a:avLst/>
          </a:prstGeom>
        </p:spPr>
      </p:pic>
      <p:grpSp>
        <p:nvGrpSpPr>
          <p:cNvPr id="2" name="קבוצה 1"/>
          <p:cNvGrpSpPr/>
          <p:nvPr/>
        </p:nvGrpSpPr>
        <p:grpSpPr>
          <a:xfrm>
            <a:off x="2663579" y="2189506"/>
            <a:ext cx="4776482" cy="1278688"/>
            <a:chOff x="2119617" y="2395537"/>
            <a:chExt cx="4776482" cy="1278688"/>
          </a:xfrm>
        </p:grpSpPr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9810" y="2395537"/>
              <a:ext cx="906289" cy="1170623"/>
            </a:xfrm>
            <a:prstGeom prst="rect">
              <a:avLst/>
            </a:prstGeom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1184" y="2412162"/>
              <a:ext cx="1251245" cy="1153998"/>
            </a:xfrm>
            <a:prstGeom prst="rect">
              <a:avLst/>
            </a:prstGeom>
          </p:spPr>
        </p:pic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95" b="100000" l="2762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6548" y="2395537"/>
              <a:ext cx="1145755" cy="1278688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19617" y="2412162"/>
              <a:ext cx="1519550" cy="1153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1B4F1-B920-B147-9880-CB8D522FA4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e-IL" dirty="0"/>
              <a:t>תִּרְגּוּל</a:t>
            </a:r>
            <a:endParaRPr lang="en-I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4C425-8263-2648-A534-92E9826F8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51018" y="882597"/>
            <a:ext cx="10331450" cy="46182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e-IL" dirty="0"/>
              <a:t>הָכִינוּ 4 פְּתָקִים וְכִתְבוּ עַל כָּל אֶחָד מֵהֶם אֶת אַחַת הַמִּלִּים</a:t>
            </a:r>
            <a:r>
              <a:rPr lang="he-IL" dirty="0" smtClean="0"/>
              <a:t>:</a:t>
            </a:r>
          </a:p>
          <a:p>
            <a:pPr marL="514350" lvl="0" indent="-514350">
              <a:buFont typeface="+mj-lt"/>
              <a:buAutoNum type="arabicPeriod"/>
            </a:pPr>
            <a:r>
              <a:rPr lang="he-IL" dirty="0"/>
              <a:t>פָּסוּק</a:t>
            </a:r>
          </a:p>
          <a:p>
            <a:pPr marL="514350" lvl="0" indent="-514350">
              <a:buFont typeface="+mj-lt"/>
              <a:buAutoNum type="arabicPeriod"/>
            </a:pPr>
            <a:r>
              <a:rPr lang="he-IL" dirty="0"/>
              <a:t>פָּרָשָׁה</a:t>
            </a:r>
          </a:p>
          <a:p>
            <a:pPr marL="514350" indent="-514350">
              <a:buFont typeface="+mj-lt"/>
              <a:buAutoNum type="arabicPeriod"/>
            </a:pPr>
            <a:r>
              <a:rPr lang="he-IL" dirty="0"/>
              <a:t>חוּמָש</a:t>
            </a:r>
          </a:p>
          <a:p>
            <a:pPr marL="514350" lvl="0" indent="-514350">
              <a:buFont typeface="+mj-lt"/>
              <a:buAutoNum type="arabicPeriod"/>
            </a:pPr>
            <a:r>
              <a:rPr lang="he-IL" dirty="0" smtClean="0"/>
              <a:t>הַתּוֹרָה</a:t>
            </a:r>
            <a:endParaRPr lang="he-IL" dirty="0"/>
          </a:p>
          <a:p>
            <a:pPr marL="0" lvl="0" indent="0">
              <a:buNone/>
            </a:pPr>
            <a:r>
              <a:rPr lang="he-IL" dirty="0"/>
              <a:t>עַרְבְּבוּ אֶת הַפְּתָקִים וְסָדְרוּ בְּשׁוּרָה מֵהַגָּדוֹל לַקָּטָן לְפִי הַסֵּדֶר</a:t>
            </a:r>
            <a:endParaRPr lang="he-IL" dirty="0"/>
          </a:p>
        </p:txBody>
      </p:sp>
      <p:pic>
        <p:nvPicPr>
          <p:cNvPr id="304" name="Google Shape;30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61" y="1914416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BD49B1-C6C0-F042-AFFA-5423D4EEFBAE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6FDCDDB-73FC-0A4D-9D66-BBE11A05F1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5A507A-0AAB-5B48-BE67-1883C8FE46A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F7AABE-D0B6-C041-8D0E-2D1D37C9209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aa-ET"/>
            </a:p>
          </p:txBody>
        </p:sp>
      </p:grpSp>
      <p:pic>
        <p:nvPicPr>
          <p:cNvPr id="9" name="Google Shape;280;p9">
            <a:extLst>
              <a:ext uri="{FF2B5EF4-FFF2-40B4-BE49-F238E27FC236}">
                <a16:creationId xmlns:a16="http://schemas.microsoft.com/office/drawing/2014/main" id="{B4937F7D-DA89-634B-9A8E-C6D0EDB44CB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0603" y="0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603" y="5103600"/>
            <a:ext cx="1890667" cy="674338"/>
          </a:xfrm>
          <a:prstGeom prst="rect">
            <a:avLst/>
          </a:prstGeom>
        </p:spPr>
      </p:pic>
      <p:grpSp>
        <p:nvGrpSpPr>
          <p:cNvPr id="12" name="קבוצה 11"/>
          <p:cNvGrpSpPr/>
          <p:nvPr/>
        </p:nvGrpSpPr>
        <p:grpSpPr>
          <a:xfrm>
            <a:off x="2663579" y="2189506"/>
            <a:ext cx="4776482" cy="1278688"/>
            <a:chOff x="2119617" y="2395537"/>
            <a:chExt cx="4776482" cy="1278688"/>
          </a:xfrm>
        </p:grpSpPr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9810" y="2395537"/>
              <a:ext cx="906289" cy="1170623"/>
            </a:xfrm>
            <a:prstGeom prst="rect">
              <a:avLst/>
            </a:prstGeom>
          </p:spPr>
        </p:pic>
        <p:pic>
          <p:nvPicPr>
            <p:cNvPr id="14" name="תמונה 13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21184" y="2412162"/>
              <a:ext cx="1251245" cy="1153998"/>
            </a:xfrm>
            <a:prstGeom prst="rect">
              <a:avLst/>
            </a:prstGeom>
          </p:spPr>
        </p:pic>
        <p:pic>
          <p:nvPicPr>
            <p:cNvPr id="15" name="תמונה 14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95" b="100000" l="2762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6548" y="2395537"/>
              <a:ext cx="1145755" cy="1278688"/>
            </a:xfrm>
            <a:prstGeom prst="rect">
              <a:avLst/>
            </a:prstGeom>
          </p:spPr>
        </p:pic>
        <p:pic>
          <p:nvPicPr>
            <p:cNvPr id="16" name="תמונה 1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19617" y="2412162"/>
              <a:ext cx="1519550" cy="11539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73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3130</TotalTime>
  <Words>603</Words>
  <Application>Microsoft Office PowerPoint</Application>
  <PresentationFormat>מסך רחב</PresentationFormat>
  <Paragraphs>149</Paragraphs>
  <Slides>17</Slides>
  <Notes>7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17</vt:i4>
      </vt:variant>
    </vt:vector>
  </HeadingPairs>
  <TitlesOfParts>
    <vt:vector size="24" baseType="lpstr">
      <vt:lpstr>Alef</vt:lpstr>
      <vt:lpstr>Arial</vt:lpstr>
      <vt:lpstr>Calibri</vt:lpstr>
      <vt:lpstr>Open Sans</vt:lpstr>
      <vt:lpstr>Times New Roman</vt:lpstr>
      <vt:lpstr>Office Theme</vt:lpstr>
      <vt:lpstr>1_Office Theme</vt:lpstr>
      <vt:lpstr>מצגת של PowerPoint‏</vt:lpstr>
      <vt:lpstr>מָה נִלְמַד הַיּוֹם?</vt:lpstr>
      <vt:lpstr>מָה לְהָבִיא לַשִּׁעוּר?</vt:lpstr>
      <vt:lpstr>פָּסוּק, פָּרָשָׁה, חוּמָש</vt:lpstr>
      <vt:lpstr>פָּסוּק, פָּרָשָׁה, חוּמָש</vt:lpstr>
      <vt:lpstr>פָּסוּק, פָּרָשָׁה, חוּמָש</vt:lpstr>
      <vt:lpstr>חֲמֵשֶׁת הַחֻמָּשִׁים: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Teacher</dc:creator>
  <cp:lastModifiedBy>Tamar Loval</cp:lastModifiedBy>
  <cp:revision>213</cp:revision>
  <dcterms:modified xsi:type="dcterms:W3CDTF">2020-05-12T18:34:34Z</dcterms:modified>
</cp:coreProperties>
</file>