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46"/>
  </p:notesMasterIdLst>
  <p:sldIdLst>
    <p:sldId id="338" r:id="rId3"/>
    <p:sldId id="339" r:id="rId4"/>
    <p:sldId id="340" r:id="rId5"/>
    <p:sldId id="391" r:id="rId6"/>
    <p:sldId id="392" r:id="rId7"/>
    <p:sldId id="393" r:id="rId8"/>
    <p:sldId id="394" r:id="rId9"/>
    <p:sldId id="395" r:id="rId10"/>
    <p:sldId id="396" r:id="rId11"/>
    <p:sldId id="397" r:id="rId12"/>
    <p:sldId id="398" r:id="rId13"/>
    <p:sldId id="399" r:id="rId14"/>
    <p:sldId id="400" r:id="rId15"/>
    <p:sldId id="403" r:id="rId16"/>
    <p:sldId id="404" r:id="rId17"/>
    <p:sldId id="405" r:id="rId18"/>
    <p:sldId id="406" r:id="rId19"/>
    <p:sldId id="407" r:id="rId20"/>
    <p:sldId id="408" r:id="rId21"/>
    <p:sldId id="409" r:id="rId22"/>
    <p:sldId id="410" r:id="rId23"/>
    <p:sldId id="411" r:id="rId24"/>
    <p:sldId id="412" r:id="rId25"/>
    <p:sldId id="413" r:id="rId26"/>
    <p:sldId id="414" r:id="rId27"/>
    <p:sldId id="415" r:id="rId28"/>
    <p:sldId id="433" r:id="rId29"/>
    <p:sldId id="416" r:id="rId30"/>
    <p:sldId id="417" r:id="rId31"/>
    <p:sldId id="418" r:id="rId32"/>
    <p:sldId id="419" r:id="rId33"/>
    <p:sldId id="420" r:id="rId34"/>
    <p:sldId id="421" r:id="rId35"/>
    <p:sldId id="422" r:id="rId36"/>
    <p:sldId id="423" r:id="rId37"/>
    <p:sldId id="424" r:id="rId38"/>
    <p:sldId id="425" r:id="rId39"/>
    <p:sldId id="429" r:id="rId40"/>
    <p:sldId id="430" r:id="rId41"/>
    <p:sldId id="431" r:id="rId42"/>
    <p:sldId id="432" r:id="rId43"/>
    <p:sldId id="374" r:id="rId44"/>
    <p:sldId id="325" r:id="rId45"/>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2C9"/>
    <a:srgbClr val="FB2265"/>
    <a:srgbClr val="EBEBEB"/>
    <a:srgbClr val="FACB3B"/>
    <a:srgbClr val="B5EDBA"/>
    <a:srgbClr val="99FF66"/>
    <a:srgbClr val="2280E5"/>
    <a:srgbClr val="4285E3"/>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4"/>
    <p:restoredTop sz="95126" autoAdjust="0"/>
  </p:normalViewPr>
  <p:slideViewPr>
    <p:cSldViewPr snapToGrid="0" snapToObjects="1" showGuides="1">
      <p:cViewPr varScale="1">
        <p:scale>
          <a:sx n="115" d="100"/>
          <a:sy n="115" d="100"/>
        </p:scale>
        <p:origin x="618" y="108"/>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en-IL" smtClean="0"/>
              <a:t>05/12/2020</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r>
              <a:rPr lang="x-none" dirty="0" smtClean="0"/>
              <a:t>.</a:t>
            </a:r>
            <a:endParaRPr lang="he-IL" dirty="0" smtClean="0"/>
          </a:p>
          <a:p>
            <a:pPr marL="0" marR="0" lvl="0" indent="0" algn="r" rtl="1">
              <a:lnSpc>
                <a:spcPct val="100000"/>
              </a:lnSpc>
              <a:spcBef>
                <a:spcPts val="0"/>
              </a:spcBef>
              <a:spcAft>
                <a:spcPts val="0"/>
              </a:spcAft>
              <a:buClr>
                <a:schemeClr val="dk1"/>
              </a:buClr>
              <a:buSzPts val="1200"/>
              <a:buFont typeface="Calibri"/>
              <a:buNone/>
            </a:pPr>
            <a:r>
              <a:rPr lang="he-IL" dirty="0" smtClean="0"/>
              <a:t>הנחיות לצילום:</a:t>
            </a:r>
          </a:p>
          <a:p>
            <a:pPr marL="0" marR="0" lvl="0" indent="0" algn="r" rtl="1">
              <a:lnSpc>
                <a:spcPct val="100000"/>
              </a:lnSpc>
              <a:spcBef>
                <a:spcPts val="0"/>
              </a:spcBef>
              <a:spcAft>
                <a:spcPts val="0"/>
              </a:spcAft>
              <a:buClr>
                <a:schemeClr val="dk1"/>
              </a:buClr>
              <a:buSzPts val="1200"/>
              <a:buFont typeface="Calibri"/>
              <a:buNone/>
            </a:pPr>
            <a:r>
              <a:rPr lang="he-IL" dirty="0" smtClean="0"/>
              <a:t>שקופיות עם מלל רב – יוצגו באופן מלא</a:t>
            </a:r>
          </a:p>
          <a:p>
            <a:pPr marL="0" marR="0" lvl="0" indent="0" algn="r" rtl="1">
              <a:lnSpc>
                <a:spcPct val="100000"/>
              </a:lnSpc>
              <a:spcBef>
                <a:spcPts val="0"/>
              </a:spcBef>
              <a:spcAft>
                <a:spcPts val="0"/>
              </a:spcAft>
              <a:buClr>
                <a:schemeClr val="dk1"/>
              </a:buClr>
              <a:buSzPts val="1200"/>
              <a:buFont typeface="Calibri"/>
              <a:buNone/>
            </a:pPr>
            <a:r>
              <a:rPr lang="he-IL" dirty="0" smtClean="0"/>
              <a:t>שקופיות עם חידה – יוצגו באופן מלא </a:t>
            </a:r>
          </a:p>
          <a:p>
            <a:pPr marL="0" marR="0" lvl="0" indent="0" algn="r" rtl="1">
              <a:lnSpc>
                <a:spcPct val="100000"/>
              </a:lnSpc>
              <a:spcBef>
                <a:spcPts val="0"/>
              </a:spcBef>
              <a:spcAft>
                <a:spcPts val="0"/>
              </a:spcAft>
              <a:buClr>
                <a:schemeClr val="dk1"/>
              </a:buClr>
              <a:buSzPts val="1200"/>
              <a:buFont typeface="Calibri"/>
              <a:buNone/>
            </a:pPr>
            <a:r>
              <a:rPr lang="he-IL" dirty="0" smtClean="0"/>
              <a:t>שקופיות</a:t>
            </a:r>
            <a:r>
              <a:rPr lang="he-IL" baseline="0" dirty="0" smtClean="0"/>
              <a:t> משימה – יוצגו באופן מלא</a:t>
            </a:r>
          </a:p>
          <a:p>
            <a:pPr marL="0" marR="0" lvl="0" indent="0" algn="r" rtl="1">
              <a:lnSpc>
                <a:spcPct val="100000"/>
              </a:lnSpc>
              <a:spcBef>
                <a:spcPts val="0"/>
              </a:spcBef>
              <a:spcAft>
                <a:spcPts val="0"/>
              </a:spcAft>
              <a:buClr>
                <a:schemeClr val="dk1"/>
              </a:buClr>
              <a:buSzPts val="1200"/>
              <a:buFont typeface="Calibri"/>
              <a:buNone/>
            </a:pPr>
            <a:r>
              <a:rPr lang="he-IL" baseline="0" dirty="0" smtClean="0"/>
              <a:t>יתר השקופיות – מורה + מצגת</a:t>
            </a:r>
            <a:endParaRPr lang="he-IL" dirty="0" smtClean="0"/>
          </a:p>
          <a:p>
            <a:pPr marL="0" lvl="0" indent="0" algn="r" rtl="1">
              <a:spcBef>
                <a:spcPts val="0"/>
              </a:spcBef>
              <a:spcAft>
                <a:spcPts val="0"/>
              </a:spcAft>
              <a:buNone/>
            </a:pPr>
            <a:endParaRPr lang="he-IL" dirty="0" smtClean="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148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855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853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בפתיחת</a:t>
            </a:r>
            <a:r>
              <a:rPr lang="he-IL" baseline="0" dirty="0"/>
              <a:t> השיעור נברר עם התלמידים את המילה "משפטים". אלו מילים זה מזכיר? אלו מילים נוספות יש לציין משפט? אלו מוסדות אנו מכירים שקשורים לכך? מה עושים שם? אלו מקרים באים בפני בית הדין? בסופו של הדיון עלינו להבין כי המשפט עוסק במקרים, שקורים, בחיי היום-יום בין אדם </a:t>
            </a:r>
            <a:r>
              <a:rPr lang="he-IL" baseline="0" dirty="0" err="1"/>
              <a:t>לחבירו</a:t>
            </a:r>
            <a:r>
              <a:rPr lang="he-IL" baseline="0" dirty="0"/>
              <a:t>. יש לכך כמה משמעויות לענייננו:</a:t>
            </a:r>
          </a:p>
          <a:p>
            <a:pPr marL="228600" indent="-228600">
              <a:buAutoNum type="arabicPeriod"/>
            </a:pPr>
            <a:r>
              <a:rPr lang="he-IL" baseline="0" dirty="0"/>
              <a:t>התורה מייחסת לכך חשיבות. אדם ישר מנהל את חיי היום-יום שלו בצדק. תקלות ועימותים קורים אולם אדם הגון מנסה לפתור אותם בדרכי צדק, ומקבל את הכרעות הדיין. </a:t>
            </a:r>
          </a:p>
          <a:p>
            <a:pPr marL="228600" indent="-228600">
              <a:buAutoNum type="arabicPeriod"/>
            </a:pPr>
            <a:r>
              <a:rPr lang="he-IL" dirty="0"/>
              <a:t>המודל</a:t>
            </a:r>
            <a:r>
              <a:rPr lang="he-IL" baseline="0" dirty="0"/>
              <a:t> הוא: מקרה-דין. הדיין לא יכול לפסוק מבלי שהמקרה ברור, גם אנו בפרשת משפטים נראה בכל מקור מהו המקרה המוצג ורק אז נלמד כיצד התורה פוסקת.</a:t>
            </a:r>
          </a:p>
          <a:p>
            <a:pPr marL="228600" indent="-228600">
              <a:buAutoNum type="arabicPeriod"/>
            </a:pPr>
            <a:r>
              <a:rPr lang="he-IL" baseline="0" dirty="0" err="1"/>
              <a:t>הריאליה</a:t>
            </a:r>
            <a:r>
              <a:rPr lang="he-IL" baseline="0" dirty="0"/>
              <a:t> בזמן התורה שונה </a:t>
            </a:r>
            <a:r>
              <a:rPr lang="he-IL" baseline="0" dirty="0" err="1"/>
              <a:t>מהריאליה</a:t>
            </a:r>
            <a:r>
              <a:rPr lang="he-IL" baseline="0" dirty="0"/>
              <a:t> כיום, ולכן צריך להבין את מקומם של "שור" או "עבד" במציאות אליה מתייחסת התורה.</a:t>
            </a:r>
            <a:endParaRPr lang="he-IL" dirty="0"/>
          </a:p>
        </p:txBody>
      </p:sp>
      <p:sp>
        <p:nvSpPr>
          <p:cNvPr id="4" name="מציין מיקום של מספר שקופית 3"/>
          <p:cNvSpPr>
            <a:spLocks noGrp="1"/>
          </p:cNvSpPr>
          <p:nvPr>
            <p:ph type="sldNum" sz="quarter" idx="10"/>
          </p:nvPr>
        </p:nvSpPr>
        <p:spPr/>
        <p:txBody>
          <a:bodyPr/>
          <a:lstStyle/>
          <a:p>
            <a:fld id="{51E95526-C685-4AFB-9B33-79C9CDB55AD6}" type="slidenum">
              <a:rPr lang="he-IL" smtClean="0"/>
              <a:t>14</a:t>
            </a:fld>
            <a:endParaRPr lang="he-IL"/>
          </a:p>
        </p:txBody>
      </p:sp>
    </p:spTree>
    <p:extLst>
      <p:ext uri="{BB962C8B-B14F-4D97-AF65-F5344CB8AC3E}">
        <p14:creationId xmlns:p14="http://schemas.microsoft.com/office/powerpoint/2010/main" val="330061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7164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en-IL"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en-IL"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ראשית">
  <p:cSld name="2_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346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מה להביא לשיעור?">
  <p:cSld name="1_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473358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3423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מה נלמד היום" type="obj">
  <p:cSld name="מה נלמד היום">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18974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426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תרגול" type="twoObj">
  <p:cSld name="תרגול">
    <p:spTree>
      <p:nvGrpSpPr>
        <p:cNvPr id="1" name="Shape 59"/>
        <p:cNvGrpSpPr/>
        <p:nvPr/>
      </p:nvGrpSpPr>
      <p:grpSpPr>
        <a:xfrm>
          <a:off x="0" y="0"/>
          <a:ext cx="0" cy="0"/>
          <a:chOff x="0" y="0"/>
          <a:chExt cx="0" cy="0"/>
        </a:xfrm>
      </p:grpSpPr>
      <p:cxnSp>
        <p:nvCxnSpPr>
          <p:cNvPr id="60" name="Google Shape;60;p30"/>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1" name="Google Shape;61;p30"/>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 name="Google Shape;62;p30"/>
          <p:cNvGrpSpPr/>
          <p:nvPr/>
        </p:nvGrpSpPr>
        <p:grpSpPr>
          <a:xfrm>
            <a:off x="358720" y="6187719"/>
            <a:ext cx="3913243" cy="506326"/>
            <a:chOff x="358720" y="6187719"/>
            <a:chExt cx="3913243" cy="506326"/>
          </a:xfrm>
        </p:grpSpPr>
        <p:cxnSp>
          <p:nvCxnSpPr>
            <p:cNvPr id="63" name="Google Shape;63;p30"/>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4" name="Google Shape;64;p3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65;p3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6" name="Google Shape;6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12857"/>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0"/>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17837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defTabSz="914400" rtl="1" eaLnBrk="1" fontAlgn="auto" latinLnBrk="0" hangingPunct="1">
              <a:lnSpc>
                <a:spcPct val="90909"/>
              </a:lnSpc>
              <a:spcBef>
                <a:spcPts val="0"/>
              </a:spcBef>
              <a:spcAft>
                <a:spcPts val="0"/>
              </a:spcAft>
              <a:buClr>
                <a:srgbClr val="000000"/>
              </a:buClr>
              <a:buSzTx/>
              <a:buFont typeface="Arial"/>
              <a:buNone/>
              <a:tabLst/>
              <a:defRPr/>
            </a:pPr>
            <a:r>
              <a:rPr kumimoji="0" lang="x-none" sz="6600" b="0" i="0" u="none" strike="noStrike" kern="0" cap="none" spc="0" normalizeH="0" baseline="0" noProof="0">
                <a:ln>
                  <a:noFill/>
                </a:ln>
                <a:solidFill>
                  <a:srgbClr val="FFFFFF"/>
                </a:solidFill>
                <a:effectLst/>
                <a:uLnTx/>
                <a:uFillTx/>
                <a:latin typeface="Calibri"/>
                <a:ea typeface="Calibri"/>
                <a:cs typeface="Calibri"/>
                <a:sym typeface="Calibri"/>
              </a:rPr>
              <a:t>תודה שצפיתם בשידור</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87500"/>
              </a:lnSpc>
              <a:spcBef>
                <a:spcPts val="0"/>
              </a:spcBef>
              <a:spcAft>
                <a:spcPts val="0"/>
              </a:spcAft>
              <a:buClr>
                <a:srgbClr val="000000"/>
              </a:buClr>
              <a:buSzTx/>
              <a:buFont typeface="Arial"/>
              <a:buNone/>
              <a:tabLst/>
              <a:defRPr/>
            </a:pPr>
            <a:r>
              <a:rPr kumimoji="0" lang="x-none" sz="3200" b="0" i="0" u="none" strike="noStrike" kern="0" cap="none" spc="0" normalizeH="0" baseline="0" noProof="0">
                <a:ln>
                  <a:noFill/>
                </a:ln>
                <a:solidFill>
                  <a:srgbClr val="FFFFFF"/>
                </a:solidFill>
                <a:effectLst/>
                <a:uLnTx/>
                <a:uFillTx/>
                <a:latin typeface="Calibri"/>
                <a:ea typeface="Calibri"/>
                <a:cs typeface="Calibri"/>
                <a:sym typeface="Calibri"/>
              </a:rPr>
              <a:t>הופק עבור משרד החינוך ע״י מטח</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500" b="0" i="0" u="none" strike="noStrike" kern="0" cap="none" spc="0" normalizeH="0" baseline="0" noProof="0">
                <a:ln>
                  <a:noFill/>
                </a:ln>
                <a:solidFill>
                  <a:srgbClr val="FFFFFF"/>
                </a:solidFill>
                <a:effectLst/>
                <a:uLnTx/>
                <a:uFillTx/>
                <a:latin typeface="Arial"/>
                <a:ea typeface="Arial"/>
                <a:cs typeface="Arial"/>
                <a:sym typeface="Arial"/>
              </a:rPr>
              <a:t>shutterstock/com איורים: </a:t>
            </a: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5703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966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מצגת מלאה בתרגול">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3779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234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79040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365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860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extLst>
      <p:ext uri="{BB962C8B-B14F-4D97-AF65-F5344CB8AC3E}">
        <p14:creationId xmlns:p14="http://schemas.microsoft.com/office/powerpoint/2010/main" val="4146403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2288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extLst>
      <p:ext uri="{BB962C8B-B14F-4D97-AF65-F5344CB8AC3E}">
        <p14:creationId xmlns:p14="http://schemas.microsoft.com/office/powerpoint/2010/main" val="3341418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604016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366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smtClean="0">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3" r:id="rId17"/>
    <p:sldLayoutId id="2147483676" r:id="rId18"/>
    <p:sldLayoutId id="2147483677" r:id="rId19"/>
  </p:sldLayoutIdLst>
  <p:hf hdr="0" ftr="0" dt="0"/>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163197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1.png"/><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2921009"/>
            <a:ext cx="7816850" cy="1067468"/>
          </a:xfrm>
          <a:prstGeom prst="rect">
            <a:avLst/>
          </a:prstGeom>
          <a:noFill/>
          <a:ln>
            <a:noFill/>
          </a:ln>
        </p:spPr>
        <p:txBody>
          <a:bodyPr spcFirstLastPara="1" wrap="square" lIns="91425" tIns="45700" rIns="91425" bIns="45700" anchor="t" anchorCtr="0">
            <a:normAutofit/>
          </a:bodyPr>
          <a:lstStyle/>
          <a:p>
            <a:r>
              <a:rPr lang="he-IL" dirty="0" smtClean="0"/>
              <a:t>שיעור נביא לכיתה ג'</a:t>
            </a:r>
            <a:endParaRPr lang="en-US" dirty="0"/>
          </a:p>
        </p:txBody>
      </p:sp>
      <p:sp>
        <p:nvSpPr>
          <p:cNvPr id="239" name="Google Shape;239;p5"/>
          <p:cNvSpPr txBox="1">
            <a:spLocks noGrp="1"/>
          </p:cNvSpPr>
          <p:nvPr>
            <p:ph type="body" idx="2"/>
          </p:nvPr>
        </p:nvSpPr>
        <p:spPr>
          <a:xfrm>
            <a:off x="1246699" y="4350708"/>
            <a:ext cx="11018009" cy="649357"/>
          </a:xfrm>
          <a:prstGeom prst="rect">
            <a:avLst/>
          </a:prstGeom>
          <a:noFill/>
          <a:ln>
            <a:noFill/>
          </a:ln>
        </p:spPr>
        <p:txBody>
          <a:bodyPr spcFirstLastPara="1" wrap="square" lIns="91425" tIns="45700" rIns="91425" bIns="45700" anchor="t" anchorCtr="0">
            <a:noAutofit/>
          </a:bodyPr>
          <a:lstStyle/>
          <a:p>
            <a:pPr algn="r"/>
            <a:r>
              <a:rPr lang="he-IL" sz="2800" dirty="0" smtClean="0"/>
              <a:t>נושאי </a:t>
            </a:r>
            <a:r>
              <a:rPr lang="he-IL" sz="2800" dirty="0" smtClean="0"/>
              <a:t>השיעור: </a:t>
            </a:r>
            <a:r>
              <a:rPr lang="he-IL" sz="2800" dirty="0"/>
              <a:t>ספר יהושע, פרקים י'-</a:t>
            </a:r>
            <a:r>
              <a:rPr lang="he-IL" sz="2800" dirty="0" smtClean="0"/>
              <a:t>י"א, </a:t>
            </a:r>
            <a:r>
              <a:rPr lang="he-IL" sz="2800" dirty="0" smtClean="0"/>
              <a:t>מלחמת </a:t>
            </a:r>
            <a:r>
              <a:rPr lang="he-IL" sz="2800" dirty="0" smtClean="0"/>
              <a:t>מלכי </a:t>
            </a:r>
            <a:r>
              <a:rPr lang="he-IL" sz="2800" dirty="0" smtClean="0"/>
              <a:t>הדרום ומלחמת </a:t>
            </a:r>
            <a:r>
              <a:rPr lang="he-IL" sz="2800" dirty="0" smtClean="0"/>
              <a:t>מלכי הצפון</a:t>
            </a:r>
            <a:endParaRPr lang="en-US" sz="2800" dirty="0"/>
          </a:p>
        </p:txBody>
      </p:sp>
      <p:sp>
        <p:nvSpPr>
          <p:cNvPr id="240" name="Google Shape;240;p5"/>
          <p:cNvSpPr txBox="1">
            <a:spLocks noGrp="1"/>
          </p:cNvSpPr>
          <p:nvPr>
            <p:ph type="body" idx="3"/>
          </p:nvPr>
        </p:nvSpPr>
        <p:spPr>
          <a:xfrm>
            <a:off x="-4541476" y="6148563"/>
            <a:ext cx="11363629" cy="560533"/>
          </a:xfrm>
          <a:prstGeom prst="rect">
            <a:avLst/>
          </a:prstGeom>
          <a:noFill/>
          <a:ln>
            <a:noFill/>
          </a:ln>
        </p:spPr>
        <p:txBody>
          <a:bodyPr spcFirstLastPara="1" wrap="square" lIns="91425" tIns="45700" rIns="91425" bIns="45700" anchor="t" anchorCtr="0">
            <a:normAutofit lnSpcReduction="10000"/>
          </a:bodyPr>
          <a:lstStyle/>
          <a:p>
            <a:pPr algn="r"/>
            <a:r>
              <a:rPr lang="he-IL" dirty="0" smtClean="0"/>
              <a:t>נא הצטיידו בספר יהושע, במחברת נביא ובקלמר!</a:t>
            </a:r>
            <a:endParaRPr lang="en-US"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42" name="Google Shape;242;p5"/>
          <p:cNvSpPr txBox="1"/>
          <p:nvPr/>
        </p:nvSpPr>
        <p:spPr>
          <a:xfrm>
            <a:off x="162966" y="3663798"/>
            <a:ext cx="5147207" cy="649357"/>
          </a:xfrm>
          <a:prstGeom prst="rect">
            <a:avLst/>
          </a:prstGeom>
          <a:noFill/>
          <a:ln>
            <a:noFill/>
          </a:ln>
        </p:spPr>
        <p:txBody>
          <a:bodyPr spcFirstLastPara="1" wrap="square" lIns="91425" tIns="45700" rIns="91425" bIns="45700" anchor="t" anchorCtr="0">
            <a:normAutofit/>
          </a:bodyPr>
          <a:lstStyle/>
          <a:p>
            <a:pPr algn="r" rtl="1"/>
            <a:r>
              <a:rPr lang="he-IL" sz="2800" dirty="0" smtClean="0">
                <a:solidFill>
                  <a:schemeClr val="lt1"/>
                </a:solidFill>
                <a:latin typeface="Calibri"/>
                <a:ea typeface="Calibri"/>
                <a:cs typeface="Calibri"/>
                <a:sym typeface="Calibri"/>
              </a:rPr>
              <a:t>עם המורה: יזהר </a:t>
            </a:r>
            <a:r>
              <a:rPr lang="he-IL" sz="2800" dirty="0" err="1" smtClean="0">
                <a:solidFill>
                  <a:schemeClr val="lt1"/>
                </a:solidFill>
                <a:latin typeface="Calibri"/>
                <a:ea typeface="Calibri"/>
                <a:cs typeface="Calibri"/>
                <a:sym typeface="Calibri"/>
              </a:rPr>
              <a:t>פינטוס</a:t>
            </a:r>
            <a:endParaRPr lang="en-US" sz="2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146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aat.ac.il/daat/tanach/albom/pictures/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45" y="539262"/>
            <a:ext cx="4088162" cy="5487466"/>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a:off x="1307784" y="694266"/>
            <a:ext cx="10563578" cy="3845631"/>
          </a:xfrm>
        </p:spPr>
        <p:txBody>
          <a:bodyPr>
            <a:normAutofit/>
          </a:bodyPr>
          <a:lstStyle/>
          <a:p>
            <a:r>
              <a:rPr lang="he-IL" sz="3200" dirty="0"/>
              <a:t>אָז יְדַבֵּר יְהוֹשֻׁעַ </a:t>
            </a:r>
            <a:r>
              <a:rPr lang="he-IL" sz="3200" dirty="0" smtClean="0"/>
              <a:t>לַיהוָה... </a:t>
            </a:r>
            <a:br>
              <a:rPr lang="he-IL" sz="3200" dirty="0" smtClean="0"/>
            </a:br>
            <a:r>
              <a:rPr lang="he-IL" sz="3200" dirty="0"/>
              <a:t/>
            </a:r>
            <a:br>
              <a:rPr lang="he-IL" sz="3200" dirty="0"/>
            </a:br>
            <a:r>
              <a:rPr lang="he-IL" sz="3200" b="1" dirty="0" smtClean="0"/>
              <a:t>שֶׁמֶשׁ </a:t>
            </a:r>
            <a:r>
              <a:rPr lang="he-IL" sz="3200" b="1" dirty="0"/>
              <a:t>בְּגִבְעוֹן דּוֹם </a:t>
            </a:r>
            <a:r>
              <a:rPr lang="he-IL" sz="3200" b="1" dirty="0" smtClean="0"/>
              <a:t/>
            </a:r>
            <a:br>
              <a:rPr lang="he-IL" sz="3200" b="1" dirty="0" smtClean="0"/>
            </a:br>
            <a:r>
              <a:rPr lang="he-IL" sz="3200" b="1" dirty="0" smtClean="0"/>
              <a:t>וְיָרֵחַ </a:t>
            </a:r>
            <a:r>
              <a:rPr lang="he-IL" sz="3200" b="1" dirty="0"/>
              <a:t>בְּעֵמֶק אַיָּלוֹן</a:t>
            </a:r>
          </a:p>
        </p:txBody>
      </p:sp>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 </a:t>
            </a:r>
            <a:r>
              <a:rPr lang="he-IL" sz="3200" b="1" dirty="0" err="1" smtClean="0">
                <a:latin typeface="Calibri" panose="020F0502020204030204" pitchFamily="34" charset="0"/>
                <a:cs typeface="Calibri" panose="020F0502020204030204" pitchFamily="34" charset="0"/>
              </a:rPr>
              <a:t>יב</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305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a:t>וַיָּנֻסוּ חֲמֵשֶׁת הַמְּלָכִים הָאֵלֶּה </a:t>
            </a:r>
            <a:r>
              <a:rPr lang="he-IL" sz="3200" dirty="0" smtClean="0"/>
              <a:t/>
            </a:r>
            <a:br>
              <a:rPr lang="he-IL" sz="3200" dirty="0" smtClean="0"/>
            </a:br>
            <a:r>
              <a:rPr lang="he-IL" sz="3200" dirty="0" err="1" smtClean="0"/>
              <a:t>וַיֵּחָבְאו</a:t>
            </a:r>
            <a:r>
              <a:rPr lang="he-IL" sz="3200" dirty="0" smtClean="0"/>
              <a:t>ּ </a:t>
            </a:r>
            <a:r>
              <a:rPr lang="he-IL" sz="3200" dirty="0"/>
              <a:t>בַמְּעָרָה בְּמַקֵּדָה</a:t>
            </a:r>
          </a:p>
        </p:txBody>
      </p:sp>
      <p:pic>
        <p:nvPicPr>
          <p:cNvPr id="5122" name="Picture 2" descr="http://www.daat.ac.il/daat/tanach/albom/pictures/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97" y="729897"/>
            <a:ext cx="3677871" cy="5448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 </a:t>
            </a:r>
            <a:r>
              <a:rPr lang="he-IL" sz="3200" b="1" dirty="0" err="1" smtClean="0">
                <a:latin typeface="Calibri" panose="020F0502020204030204" pitchFamily="34" charset="0"/>
                <a:cs typeface="Calibri" panose="020F0502020204030204" pitchFamily="34" charset="0"/>
              </a:rPr>
              <a:t>טז</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6826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err="1"/>
              <a:t>וַיִּתֵּן</a:t>
            </a:r>
            <a:r>
              <a:rPr lang="he-IL" sz="3200" dirty="0"/>
              <a:t> יְהוָה </a:t>
            </a:r>
            <a:r>
              <a:rPr lang="he-IL" sz="3200" dirty="0" err="1"/>
              <a:t>אֶת־לָכִיש</a:t>
            </a:r>
            <a:r>
              <a:rPr lang="he-IL" sz="3200" dirty="0"/>
              <a:t>ׁ בְּיַד יִשְׂרָאֵל </a:t>
            </a:r>
            <a:r>
              <a:rPr lang="he-IL" sz="3200" dirty="0" smtClean="0"/>
              <a:t/>
            </a:r>
            <a:br>
              <a:rPr lang="he-IL" sz="3200" dirty="0" smtClean="0"/>
            </a:br>
            <a:endParaRPr lang="he-IL" sz="3200" dirty="0"/>
          </a:p>
        </p:txBody>
      </p:sp>
      <p:pic>
        <p:nvPicPr>
          <p:cNvPr id="6146" name="Picture 2" descr="http://www.daat.ac.il/daat/tanach/albom/pictures/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647" y="729896"/>
            <a:ext cx="3868029" cy="5191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 לב</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212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433644" y="2149579"/>
            <a:ext cx="6437717" cy="3845631"/>
          </a:xfrm>
        </p:spPr>
        <p:txBody>
          <a:bodyPr>
            <a:normAutofit/>
          </a:bodyPr>
          <a:lstStyle/>
          <a:p>
            <a:r>
              <a:rPr lang="he-IL" sz="3200" dirty="0"/>
              <a:t>וַיַּכֶּה יְהוֹשֻׁעַ </a:t>
            </a:r>
            <a:r>
              <a:rPr lang="he-IL" sz="3200" dirty="0" err="1" smtClean="0"/>
              <a:t>אֶת־כָּל־הָאָרֶץ</a:t>
            </a:r>
            <a:r>
              <a:rPr lang="he-IL" sz="3200" dirty="0" smtClean="0"/>
              <a:t>; </a:t>
            </a:r>
            <a:br>
              <a:rPr lang="he-IL" sz="3200" dirty="0" smtClean="0"/>
            </a:br>
            <a:r>
              <a:rPr lang="he-IL" sz="3200" dirty="0" smtClean="0"/>
              <a:t>הָהָר </a:t>
            </a:r>
            <a:r>
              <a:rPr lang="he-IL" sz="3200" dirty="0"/>
              <a:t>וְהַנֶּגֶב וְהַשְּׁפֵלָה וְהָאֲשֵׁדוֹת וְאֵת </a:t>
            </a:r>
            <a:r>
              <a:rPr lang="he-IL" sz="3200" dirty="0" err="1"/>
              <a:t>כָּל־מַלְכֵיהֶם</a:t>
            </a:r>
            <a:r>
              <a:rPr lang="he-IL" sz="3200" dirty="0"/>
              <a:t> לֹא הִשְׁאִיר שָׂרִיד </a:t>
            </a:r>
            <a:r>
              <a:rPr lang="he-IL" sz="3200" dirty="0" smtClean="0"/>
              <a:t>... </a:t>
            </a:r>
            <a:r>
              <a:rPr lang="he-IL" sz="3200" dirty="0"/>
              <a:t/>
            </a:r>
            <a:br>
              <a:rPr lang="he-IL" sz="3200" dirty="0"/>
            </a:br>
            <a:r>
              <a:rPr lang="he-IL" sz="3200" dirty="0"/>
              <a:t>וַיַּכֵּם יְהוֹשֻׁעַ מִקָּדֵשׁ בַּרְנֵעַ </a:t>
            </a:r>
            <a:r>
              <a:rPr lang="he-IL" sz="3200" dirty="0" err="1"/>
              <a:t>וְעַד־עַזָּה</a:t>
            </a:r>
            <a:r>
              <a:rPr lang="he-IL" sz="3200" dirty="0"/>
              <a:t> וְאֵת </a:t>
            </a:r>
            <a:r>
              <a:rPr lang="he-IL" sz="3200" dirty="0" err="1"/>
              <a:t>כָּל־אֶרֶץ</a:t>
            </a:r>
            <a:r>
              <a:rPr lang="he-IL" sz="3200" dirty="0"/>
              <a:t> </a:t>
            </a:r>
            <a:r>
              <a:rPr lang="he-IL" sz="3200" dirty="0" err="1"/>
              <a:t>גֹּשֶׁן</a:t>
            </a:r>
            <a:r>
              <a:rPr lang="he-IL" sz="3200" dirty="0"/>
              <a:t> </a:t>
            </a:r>
            <a:r>
              <a:rPr lang="he-IL" sz="3200" dirty="0" err="1" smtClean="0"/>
              <a:t>וְעַד־גִּבְעוֹן</a:t>
            </a:r>
            <a:r>
              <a:rPr lang="he-IL" sz="3200" dirty="0" smtClean="0"/>
              <a:t>.</a:t>
            </a:r>
            <a:r>
              <a:rPr lang="he-IL" sz="3200" dirty="0"/>
              <a:t/>
            </a:r>
            <a:br>
              <a:rPr lang="he-IL" sz="3200" dirty="0"/>
            </a:br>
            <a:endParaRPr lang="he-IL" sz="3200" dirty="0"/>
          </a:p>
        </p:txBody>
      </p:sp>
      <p:pic>
        <p:nvPicPr>
          <p:cNvPr id="5" name="תמונה 4"/>
          <p:cNvPicPr>
            <a:picLocks noChangeAspect="1"/>
          </p:cNvPicPr>
          <p:nvPr/>
        </p:nvPicPr>
        <p:blipFill>
          <a:blip r:embed="rId2"/>
          <a:stretch>
            <a:fillRect/>
          </a:stretch>
        </p:blipFill>
        <p:spPr>
          <a:xfrm>
            <a:off x="1693985" y="1333675"/>
            <a:ext cx="3739660" cy="4888444"/>
          </a:xfrm>
          <a:prstGeom prst="rect">
            <a:avLst/>
          </a:prstGeom>
        </p:spPr>
      </p:pic>
      <p:sp>
        <p:nvSpPr>
          <p:cNvPr id="6" name="TextBox 5"/>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פסוקים מ-</a:t>
            </a:r>
            <a:r>
              <a:rPr lang="he-IL" sz="3200" b="1" dirty="0" err="1" smtClean="0">
                <a:latin typeface="Calibri" panose="020F0502020204030204" pitchFamily="34" charset="0"/>
                <a:cs typeface="Calibri" panose="020F0502020204030204" pitchFamily="34" charset="0"/>
              </a:rPr>
              <a:t>מא</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908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919535" y="794327"/>
            <a:ext cx="9117919" cy="4598940"/>
          </a:xfrm>
        </p:spPr>
        <p:txBody>
          <a:bodyPr>
            <a:normAutofit/>
          </a:bodyPr>
          <a:lstStyle/>
          <a:p>
            <a:pPr algn="ctr">
              <a:buNone/>
            </a:pPr>
            <a:r>
              <a:rPr lang="he-IL"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סֵפֶר יְהוֹשֻׁעַ</a:t>
            </a:r>
          </a:p>
          <a:p>
            <a:pPr algn="ctr">
              <a:buNone/>
            </a:pPr>
            <a:r>
              <a:rPr lang="he-IL"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פֶּרֶק יא</a:t>
            </a:r>
          </a:p>
          <a:p>
            <a:pPr algn="ctr">
              <a:buNone/>
            </a:pPr>
            <a:r>
              <a:rPr lang="he-IL"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מִלְחֶמֶת מַלְכֵי הַצָּפוֹן</a:t>
            </a:r>
          </a:p>
        </p:txBody>
      </p:sp>
      <p:pic>
        <p:nvPicPr>
          <p:cNvPr id="4" name="מציין מיקום תוכן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11" y="1598438"/>
            <a:ext cx="2267717" cy="3462535"/>
          </a:xfrm>
          <a:prstGeom prst="rect">
            <a:avLst/>
          </a:prstGeom>
        </p:spPr>
      </p:pic>
    </p:spTree>
    <p:extLst>
      <p:ext uri="{BB962C8B-B14F-4D97-AF65-F5344CB8AC3E}">
        <p14:creationId xmlns:p14="http://schemas.microsoft.com/office/powerpoint/2010/main" val="25515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365126"/>
            <a:ext cx="10515600" cy="715530"/>
          </a:xfrm>
        </p:spPr>
        <p:txBody>
          <a:bodyPr>
            <a:normAutofit fontScale="90000"/>
          </a:bodyPr>
          <a:lstStyle/>
          <a:p>
            <a:pPr algn="r"/>
            <a:r>
              <a:rPr lang="he-IL" sz="4000" dirty="0">
                <a:solidFill>
                  <a:schemeClr val="tx1"/>
                </a:solidFill>
                <a:latin typeface="Calibri" panose="020F0502020204030204" pitchFamily="34" charset="0"/>
                <a:ea typeface="+mn-ea"/>
                <a:cs typeface="Calibri" panose="020F0502020204030204" pitchFamily="34" charset="0"/>
              </a:rPr>
              <a:t>סִכּוּם מִלְחֲמוֹת הַדָּרוֹם</a:t>
            </a:r>
          </a:p>
        </p:txBody>
      </p:sp>
      <p:pic>
        <p:nvPicPr>
          <p:cNvPr id="4" name="מציין מיקום תוכן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825" r="51184" b="25654"/>
          <a:stretch/>
        </p:blipFill>
        <p:spPr>
          <a:xfrm>
            <a:off x="2242242" y="556482"/>
            <a:ext cx="4804913" cy="5157160"/>
          </a:xfrm>
        </p:spPr>
      </p:pic>
    </p:spTree>
    <p:extLst>
      <p:ext uri="{BB962C8B-B14F-4D97-AF65-F5344CB8AC3E}">
        <p14:creationId xmlns:p14="http://schemas.microsoft.com/office/powerpoint/2010/main" val="2380002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48386" y="663426"/>
            <a:ext cx="10515600" cy="1325563"/>
          </a:xfrm>
        </p:spPr>
        <p:txBody>
          <a:bodyPr>
            <a:normAutofit/>
          </a:bodyPr>
          <a:lstStyle/>
          <a:p>
            <a:pPr algn="r"/>
            <a:r>
              <a:rPr lang="he-IL" sz="4800" dirty="0">
                <a:solidFill>
                  <a:schemeClr val="tx1"/>
                </a:solidFill>
                <a:latin typeface="Calibri" panose="020F0502020204030204" pitchFamily="34" charset="0"/>
                <a:ea typeface="+mn-ea"/>
                <a:cs typeface="Calibri" panose="020F0502020204030204" pitchFamily="34" charset="0"/>
              </a:rPr>
              <a:t>יָבִין אוֹסֵף אֶת מַלְכֵי הַצָּפוֹן</a:t>
            </a:r>
          </a:p>
        </p:txBody>
      </p:sp>
      <p:sp>
        <p:nvSpPr>
          <p:cNvPr id="3" name="מציין מיקום תוכן 2"/>
          <p:cNvSpPr>
            <a:spLocks noGrp="1"/>
          </p:cNvSpPr>
          <p:nvPr>
            <p:ph idx="1"/>
          </p:nvPr>
        </p:nvSpPr>
        <p:spPr/>
        <p:txBody>
          <a:bodyPr>
            <a:normAutofit/>
          </a:bodyPr>
          <a:lstStyle/>
          <a:p>
            <a:r>
              <a:rPr lang="he-IL" dirty="0" smtClean="0">
                <a:solidFill>
                  <a:schemeClr val="tx1"/>
                </a:solidFill>
                <a:latin typeface="Calibri" panose="020F0502020204030204" pitchFamily="34" charset="0"/>
                <a:cs typeface="Calibri" panose="020F0502020204030204" pitchFamily="34" charset="0"/>
              </a:rPr>
              <a:t>וַיְהִי </a:t>
            </a:r>
            <a:r>
              <a:rPr lang="he-IL" dirty="0">
                <a:solidFill>
                  <a:schemeClr val="tx1"/>
                </a:solidFill>
                <a:latin typeface="Calibri" panose="020F0502020204030204" pitchFamily="34" charset="0"/>
                <a:cs typeface="Calibri" panose="020F0502020204030204" pitchFamily="34" charset="0"/>
              </a:rPr>
              <a:t>כִּשְׁמֹעַ יָבִין מֶלֶךְ חָצוֹר וַיִּשְׁלַח אֶל </a:t>
            </a:r>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הַמְּלָכִים אֲשֶׁר מִצְּפוֹן בָּהָר וּבָעֲרָבָה נֶגֶב כִּנְרוֹת וּבַשְּׁפֵלָה וּבְנָפוֹת דּוֹר </a:t>
            </a:r>
            <a:r>
              <a:rPr lang="he-IL" dirty="0" smtClean="0">
                <a:solidFill>
                  <a:schemeClr val="tx1"/>
                </a:solidFill>
                <a:latin typeface="Calibri" panose="020F0502020204030204" pitchFamily="34" charset="0"/>
                <a:cs typeface="Calibri" panose="020F0502020204030204" pitchFamily="34" charset="0"/>
              </a:rPr>
              <a:t>מִיָּם,</a:t>
            </a:r>
            <a:endParaRPr lang="he-IL" dirty="0">
              <a:solidFill>
                <a:schemeClr val="tx1"/>
              </a:solidFill>
              <a:latin typeface="Calibri" panose="020F0502020204030204" pitchFamily="34" charset="0"/>
              <a:cs typeface="Calibri" panose="020F0502020204030204" pitchFamily="34" charset="0"/>
            </a:endParaRPr>
          </a:p>
          <a:p>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הַכְּנַעֲנִי מִמִּזְרָח וּמִיָּם </a:t>
            </a:r>
            <a:r>
              <a:rPr lang="he-IL" dirty="0" err="1">
                <a:solidFill>
                  <a:schemeClr val="tx1"/>
                </a:solidFill>
                <a:latin typeface="Calibri" panose="020F0502020204030204" pitchFamily="34" charset="0"/>
                <a:cs typeface="Calibri" panose="020F0502020204030204" pitchFamily="34" charset="0"/>
              </a:rPr>
              <a:t>וְהָאֱמֹרִי</a:t>
            </a:r>
            <a:r>
              <a:rPr lang="he-IL" dirty="0">
                <a:solidFill>
                  <a:schemeClr val="tx1"/>
                </a:solidFill>
                <a:latin typeface="Calibri" panose="020F0502020204030204" pitchFamily="34" charset="0"/>
                <a:cs typeface="Calibri" panose="020F0502020204030204" pitchFamily="34" charset="0"/>
              </a:rPr>
              <a:t> </a:t>
            </a:r>
            <a:r>
              <a:rPr lang="he-IL" dirty="0" err="1">
                <a:solidFill>
                  <a:schemeClr val="tx1"/>
                </a:solidFill>
                <a:latin typeface="Calibri" panose="020F0502020204030204" pitchFamily="34" charset="0"/>
                <a:cs typeface="Calibri" panose="020F0502020204030204" pitchFamily="34" charset="0"/>
              </a:rPr>
              <a:t>וְהַחִתִּי</a:t>
            </a:r>
            <a:r>
              <a:rPr lang="he-IL" dirty="0">
                <a:solidFill>
                  <a:schemeClr val="tx1"/>
                </a:solidFill>
                <a:latin typeface="Calibri" panose="020F0502020204030204" pitchFamily="34" charset="0"/>
                <a:cs typeface="Calibri" panose="020F0502020204030204" pitchFamily="34" charset="0"/>
              </a:rPr>
              <a:t> </a:t>
            </a:r>
            <a:r>
              <a:rPr lang="he-IL" dirty="0" err="1">
                <a:solidFill>
                  <a:schemeClr val="tx1"/>
                </a:solidFill>
                <a:latin typeface="Calibri" panose="020F0502020204030204" pitchFamily="34" charset="0"/>
                <a:cs typeface="Calibri" panose="020F0502020204030204" pitchFamily="34" charset="0"/>
              </a:rPr>
              <a:t>וְהַפְּרִזִּי</a:t>
            </a:r>
            <a:r>
              <a:rPr lang="he-IL" dirty="0">
                <a:solidFill>
                  <a:schemeClr val="tx1"/>
                </a:solidFill>
                <a:latin typeface="Calibri" panose="020F0502020204030204" pitchFamily="34" charset="0"/>
                <a:cs typeface="Calibri" panose="020F0502020204030204" pitchFamily="34" charset="0"/>
              </a:rPr>
              <a:t> וְהַיְבוּסִי בָּהָר </a:t>
            </a:r>
            <a:r>
              <a:rPr lang="he-IL" dirty="0" err="1">
                <a:solidFill>
                  <a:schemeClr val="tx1"/>
                </a:solidFill>
                <a:latin typeface="Calibri" panose="020F0502020204030204" pitchFamily="34" charset="0"/>
                <a:cs typeface="Calibri" panose="020F0502020204030204" pitchFamily="34" charset="0"/>
              </a:rPr>
              <a:t>וְהַחִוִּי</a:t>
            </a:r>
            <a:r>
              <a:rPr lang="he-IL" dirty="0">
                <a:solidFill>
                  <a:schemeClr val="tx1"/>
                </a:solidFill>
                <a:latin typeface="Calibri" panose="020F0502020204030204" pitchFamily="34" charset="0"/>
                <a:cs typeface="Calibri" panose="020F0502020204030204" pitchFamily="34" charset="0"/>
              </a:rPr>
              <a:t> תַּחַת </a:t>
            </a:r>
            <a:r>
              <a:rPr lang="he-IL" dirty="0" smtClean="0">
                <a:solidFill>
                  <a:schemeClr val="tx1"/>
                </a:solidFill>
                <a:latin typeface="Calibri" panose="020F0502020204030204" pitchFamily="34" charset="0"/>
                <a:cs typeface="Calibri" panose="020F0502020204030204" pitchFamily="34" charset="0"/>
              </a:rPr>
              <a:t>חֶרְמוֹן...</a:t>
            </a:r>
          </a:p>
          <a:p>
            <a:r>
              <a:rPr lang="he-IL" dirty="0" smtClean="0">
                <a:solidFill>
                  <a:schemeClr val="tx1"/>
                </a:solidFill>
                <a:latin typeface="Calibri" panose="020F0502020204030204" pitchFamily="34" charset="0"/>
                <a:cs typeface="Calibri" panose="020F0502020204030204" pitchFamily="34" charset="0"/>
              </a:rPr>
              <a:t>וַיֵּצְאוּ </a:t>
            </a:r>
            <a:r>
              <a:rPr lang="he-IL" dirty="0">
                <a:solidFill>
                  <a:schemeClr val="tx1"/>
                </a:solidFill>
                <a:latin typeface="Calibri" panose="020F0502020204030204" pitchFamily="34" charset="0"/>
                <a:cs typeface="Calibri" panose="020F0502020204030204" pitchFamily="34" charset="0"/>
              </a:rPr>
              <a:t>הֵם וְכָל </a:t>
            </a:r>
            <a:r>
              <a:rPr lang="he-IL" dirty="0" err="1">
                <a:solidFill>
                  <a:schemeClr val="tx1"/>
                </a:solidFill>
                <a:latin typeface="Calibri" panose="020F0502020204030204" pitchFamily="34" charset="0"/>
                <a:cs typeface="Calibri" panose="020F0502020204030204" pitchFamily="34" charset="0"/>
              </a:rPr>
              <a:t>מַחֲנֵיהֶם</a:t>
            </a:r>
            <a:r>
              <a:rPr lang="he-IL" dirty="0">
                <a:solidFill>
                  <a:schemeClr val="tx1"/>
                </a:solidFill>
                <a:latin typeface="Calibri" panose="020F0502020204030204" pitchFamily="34" charset="0"/>
                <a:cs typeface="Calibri" panose="020F0502020204030204" pitchFamily="34" charset="0"/>
              </a:rPr>
              <a:t> עִמָּם עַם רָב כַּחוֹל אֲשֶׁר עַל שְׂפַת הַיָּם לָרֹב וְסוּס וָרֶכֶב רַב </a:t>
            </a:r>
            <a:r>
              <a:rPr lang="he-IL" dirty="0" smtClean="0">
                <a:solidFill>
                  <a:schemeClr val="tx1"/>
                </a:solidFill>
                <a:latin typeface="Calibri" panose="020F0502020204030204" pitchFamily="34" charset="0"/>
                <a:cs typeface="Calibri" panose="020F0502020204030204" pitchFamily="34" charset="0"/>
              </a:rPr>
              <a:t>מְאֹד!</a:t>
            </a:r>
            <a:endParaRPr lang="he-IL" dirty="0">
              <a:solidFill>
                <a:schemeClr val="tx1"/>
              </a:solidFill>
              <a:latin typeface="Calibri" panose="020F0502020204030204" pitchFamily="34" charset="0"/>
              <a:cs typeface="Calibri" panose="020F0502020204030204" pitchFamily="34" charset="0"/>
            </a:endParaRPr>
          </a:p>
          <a:p>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וַיִּוָּעֲדוּ כֹּל הַמְּלָכִים הָאֵלֶּה וַיָּבֹאוּ וַיַּחֲנוּ יַחְדָּו אֶל מֵי </a:t>
            </a:r>
            <a:r>
              <a:rPr lang="he-IL" dirty="0" smtClean="0">
                <a:solidFill>
                  <a:schemeClr val="tx1"/>
                </a:solidFill>
                <a:latin typeface="Calibri" panose="020F0502020204030204" pitchFamily="34" charset="0"/>
                <a:cs typeface="Calibri" panose="020F0502020204030204" pitchFamily="34" charset="0"/>
              </a:rPr>
              <a:t>מֵרוֹם</a:t>
            </a:r>
            <a:r>
              <a:rPr lang="en-US" dirty="0" smtClean="0">
                <a:solidFill>
                  <a:schemeClr val="tx1"/>
                </a:solidFill>
                <a:latin typeface="Calibri" panose="020F0502020204030204" pitchFamily="34" charset="0"/>
                <a:cs typeface="Calibri" panose="020F0502020204030204" pitchFamily="34" charset="0"/>
              </a:rPr>
              <a:t/>
            </a:r>
            <a:br>
              <a:rPr lang="en-US" dirty="0" smtClean="0">
                <a:solidFill>
                  <a:schemeClr val="tx1"/>
                </a:solidFill>
                <a:latin typeface="Calibri" panose="020F0502020204030204" pitchFamily="34" charset="0"/>
                <a:cs typeface="Calibri" panose="020F0502020204030204" pitchFamily="34" charset="0"/>
              </a:rPr>
            </a:br>
            <a:r>
              <a:rPr lang="he-IL" dirty="0" smtClean="0">
                <a:solidFill>
                  <a:schemeClr val="tx1"/>
                </a:solidFill>
                <a:latin typeface="Calibri" panose="020F0502020204030204" pitchFamily="34" charset="0"/>
                <a:cs typeface="Calibri" panose="020F0502020204030204" pitchFamily="34" charset="0"/>
              </a:rPr>
              <a:t> </a:t>
            </a:r>
            <a:r>
              <a:rPr lang="he-IL" dirty="0" err="1">
                <a:solidFill>
                  <a:schemeClr val="tx1"/>
                </a:solidFill>
                <a:latin typeface="Calibri" panose="020F0502020204030204" pitchFamily="34" charset="0"/>
                <a:cs typeface="Calibri" panose="020F0502020204030204" pitchFamily="34" charset="0"/>
              </a:rPr>
              <a:t>לְהִלָּחֵם</a:t>
            </a:r>
            <a:r>
              <a:rPr lang="he-IL" dirty="0">
                <a:solidFill>
                  <a:schemeClr val="tx1"/>
                </a:solidFill>
                <a:latin typeface="Calibri" panose="020F0502020204030204" pitchFamily="34" charset="0"/>
                <a:cs typeface="Calibri" panose="020F0502020204030204" pitchFamily="34" charset="0"/>
              </a:rPr>
              <a:t> </a:t>
            </a:r>
            <a:r>
              <a:rPr lang="he-IL" dirty="0" smtClean="0">
                <a:solidFill>
                  <a:schemeClr val="tx1"/>
                </a:solidFill>
                <a:latin typeface="Calibri" panose="020F0502020204030204" pitchFamily="34" charset="0"/>
                <a:cs typeface="Calibri" panose="020F0502020204030204" pitchFamily="34" charset="0"/>
              </a:rPr>
              <a:t>עִם-יִשְׂרָאֵל.</a:t>
            </a:r>
            <a:endParaRPr lang="he-IL" dirty="0">
              <a:solidFill>
                <a:schemeClr val="tx1"/>
              </a:solidFill>
              <a:latin typeface="Calibri" panose="020F0502020204030204" pitchFamily="34" charset="0"/>
              <a:cs typeface="Calibri" panose="020F0502020204030204" pitchFamily="34" charset="0"/>
            </a:endParaRPr>
          </a:p>
        </p:txBody>
      </p:sp>
      <p:pic>
        <p:nvPicPr>
          <p:cNvPr id="5" name="תמונה 4"/>
          <p:cNvPicPr>
            <a:picLocks noChangeAspect="1"/>
          </p:cNvPicPr>
          <p:nvPr/>
        </p:nvPicPr>
        <p:blipFill>
          <a:blip r:embed="rId2">
            <a:extLst>
              <a:ext uri="{BEBA8EAE-BF5A-486C-A8C5-ECC9F3942E4B}">
                <a14:imgProps xmlns:a14="http://schemas.microsoft.com/office/drawing/2010/main">
                  <a14:imgLayer r:embed="rId3">
                    <a14:imgEffect>
                      <a14:backgroundRemoval t="0" b="98208" l="289" r="100000"/>
                    </a14:imgEffect>
                  </a14:imgLayer>
                </a14:imgProps>
              </a:ext>
            </a:extLst>
          </a:blip>
          <a:stretch>
            <a:fillRect/>
          </a:stretch>
        </p:blipFill>
        <p:spPr>
          <a:xfrm>
            <a:off x="232234" y="124694"/>
            <a:ext cx="2109399" cy="1700931"/>
          </a:xfrm>
          <a:prstGeom prst="rect">
            <a:avLst/>
          </a:prstGeom>
        </p:spPr>
      </p:pic>
      <p:sp>
        <p:nvSpPr>
          <p:cNvPr id="7" name="TextBox 6"/>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יא', </a:t>
            </a:r>
            <a:r>
              <a:rPr lang="he-IL" sz="3200" b="1" dirty="0" smtClean="0">
                <a:latin typeface="Calibri" panose="020F0502020204030204" pitchFamily="34" charset="0"/>
                <a:cs typeface="Calibri" panose="020F0502020204030204" pitchFamily="34" charset="0"/>
              </a:rPr>
              <a:t>פסוקים </a:t>
            </a:r>
            <a:r>
              <a:rPr lang="he-IL" sz="3200" b="1" dirty="0" smtClean="0">
                <a:latin typeface="Calibri" panose="020F0502020204030204" pitchFamily="34" charset="0"/>
                <a:cs typeface="Calibri" panose="020F0502020204030204" pitchFamily="34" charset="0"/>
              </a:rPr>
              <a:t>א-ה</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7025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800" dirty="0">
                <a:solidFill>
                  <a:schemeClr val="tx1"/>
                </a:solidFill>
                <a:latin typeface="Calibri" panose="020F0502020204030204" pitchFamily="34" charset="0"/>
                <a:cs typeface="Calibri" panose="020F0502020204030204" pitchFamily="34" charset="0"/>
              </a:rPr>
              <a:t>יָבִין אוֹסֵף אֶת מַלְכֵי הַצָּפוֹן</a:t>
            </a:r>
            <a:endParaRPr lang="he-IL" sz="4800" dirty="0">
              <a:solidFill>
                <a:schemeClr val="tx1"/>
              </a:solidFill>
              <a:latin typeface="Calibri" panose="020F0502020204030204" pitchFamily="34" charset="0"/>
              <a:ea typeface="+mn-ea"/>
              <a:cs typeface="Calibri" panose="020F0502020204030204" pitchFamily="34" charset="0"/>
            </a:endParaRPr>
          </a:p>
        </p:txBody>
      </p:sp>
      <p:sp>
        <p:nvSpPr>
          <p:cNvPr id="3" name="מציין מיקום תוכן 2"/>
          <p:cNvSpPr>
            <a:spLocks noGrp="1"/>
          </p:cNvSpPr>
          <p:nvPr>
            <p:ph idx="1"/>
          </p:nvPr>
        </p:nvSpPr>
        <p:spPr/>
        <p:txBody>
          <a:bodyPr>
            <a:normAutofit/>
          </a:bodyPr>
          <a:lstStyle/>
          <a:p>
            <a:r>
              <a:rPr lang="he-IL" dirty="0">
                <a:solidFill>
                  <a:schemeClr val="tx1"/>
                </a:solidFill>
                <a:latin typeface="Calibri" panose="020F0502020204030204" pitchFamily="34" charset="0"/>
                <a:cs typeface="Calibri" panose="020F0502020204030204" pitchFamily="34" charset="0"/>
              </a:rPr>
              <a:t>א וַיְהִי כִּשְׁמֹעַ </a:t>
            </a:r>
            <a:r>
              <a:rPr lang="he-IL" b="1" dirty="0">
                <a:solidFill>
                  <a:srgbClr val="FF0000"/>
                </a:solidFill>
                <a:latin typeface="Calibri" panose="020F0502020204030204" pitchFamily="34" charset="0"/>
                <a:cs typeface="Calibri" panose="020F0502020204030204" pitchFamily="34" charset="0"/>
              </a:rPr>
              <a:t>י</a:t>
            </a:r>
            <a:r>
              <a:rPr lang="he-IL" b="1" dirty="0">
                <a:solidFill>
                  <a:srgbClr val="FB2265"/>
                </a:solidFill>
                <a:latin typeface="Calibri" panose="020F0502020204030204" pitchFamily="34" charset="0"/>
                <a:cs typeface="Calibri" panose="020F0502020204030204" pitchFamily="34" charset="0"/>
              </a:rPr>
              <a:t>ָבִין</a:t>
            </a:r>
            <a:r>
              <a:rPr lang="he-IL" dirty="0">
                <a:solidFill>
                  <a:schemeClr val="tx1"/>
                </a:solidFill>
                <a:latin typeface="Calibri" panose="020F0502020204030204" pitchFamily="34" charset="0"/>
                <a:cs typeface="Calibri" panose="020F0502020204030204" pitchFamily="34" charset="0"/>
              </a:rPr>
              <a:t> מֶלֶךְ חָצוֹר וַיִּשְׁלַח אֶל </a:t>
            </a:r>
            <a:r>
              <a:rPr lang="he-IL" b="1" dirty="0" err="1">
                <a:solidFill>
                  <a:srgbClr val="FB2265"/>
                </a:solidFill>
                <a:latin typeface="Calibri" panose="020F0502020204030204" pitchFamily="34" charset="0"/>
                <a:cs typeface="Calibri" panose="020F0502020204030204" pitchFamily="34" charset="0"/>
              </a:rPr>
              <a:t>יוֹבָב</a:t>
            </a:r>
            <a:r>
              <a:rPr lang="he-IL" b="1" dirty="0">
                <a:solidFill>
                  <a:srgbClr val="FF0000"/>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מֶלֶךְ מָדוֹן וְאֶל מֶלֶךְ </a:t>
            </a:r>
            <a:r>
              <a:rPr lang="he-IL" b="1" dirty="0">
                <a:solidFill>
                  <a:srgbClr val="FB2265"/>
                </a:solidFill>
                <a:latin typeface="Calibri" panose="020F0502020204030204" pitchFamily="34" charset="0"/>
                <a:cs typeface="Calibri" panose="020F0502020204030204" pitchFamily="34" charset="0"/>
              </a:rPr>
              <a:t>שִׁמְרוֹן</a:t>
            </a:r>
            <a:r>
              <a:rPr lang="he-IL" dirty="0">
                <a:solidFill>
                  <a:schemeClr val="tx1"/>
                </a:solidFill>
                <a:latin typeface="Calibri" panose="020F0502020204030204" pitchFamily="34" charset="0"/>
                <a:cs typeface="Calibri" panose="020F0502020204030204" pitchFamily="34" charset="0"/>
              </a:rPr>
              <a:t> וְאֶל מֶלֶךְ </a:t>
            </a:r>
            <a:r>
              <a:rPr lang="he-IL" b="1" dirty="0">
                <a:solidFill>
                  <a:srgbClr val="FF0000"/>
                </a:solidFill>
                <a:latin typeface="Calibri" panose="020F0502020204030204" pitchFamily="34" charset="0"/>
                <a:cs typeface="Calibri" panose="020F0502020204030204" pitchFamily="34" charset="0"/>
              </a:rPr>
              <a:t>א</a:t>
            </a:r>
            <a:r>
              <a:rPr lang="he-IL" b="1" dirty="0">
                <a:solidFill>
                  <a:srgbClr val="FB2265"/>
                </a:solidFill>
                <a:latin typeface="Calibri" panose="020F0502020204030204" pitchFamily="34" charset="0"/>
                <a:cs typeface="Calibri" panose="020F0502020204030204" pitchFamily="34" charset="0"/>
              </a:rPr>
              <a:t>ַכְשָׁף</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ב וְאֶל הַמְּלָכִים אֲשֶׁר מִצְּפוֹן </a:t>
            </a:r>
            <a:r>
              <a:rPr lang="he-IL" b="1" dirty="0">
                <a:solidFill>
                  <a:srgbClr val="FB2265"/>
                </a:solidFill>
                <a:latin typeface="Calibri" panose="020F0502020204030204" pitchFamily="34" charset="0"/>
                <a:cs typeface="Calibri" panose="020F0502020204030204" pitchFamily="34" charset="0"/>
              </a:rPr>
              <a:t>בָּהָר וּבָעֲרָבָה נֶגֶב כִּנְרוֹת וּבַשְּׁפֵלָה וּבְנָפוֹת דּוֹר מִיָּם</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ג </a:t>
            </a:r>
            <a:r>
              <a:rPr lang="he-IL" b="1" dirty="0">
                <a:solidFill>
                  <a:srgbClr val="FF0000"/>
                </a:solidFill>
                <a:latin typeface="Calibri" panose="020F0502020204030204" pitchFamily="34" charset="0"/>
                <a:cs typeface="Calibri" panose="020F0502020204030204" pitchFamily="34" charset="0"/>
              </a:rPr>
              <a:t>ה</a:t>
            </a:r>
            <a:r>
              <a:rPr lang="he-IL" b="1" dirty="0">
                <a:solidFill>
                  <a:srgbClr val="FB2265"/>
                </a:solidFill>
                <a:latin typeface="Calibri" panose="020F0502020204030204" pitchFamily="34" charset="0"/>
                <a:cs typeface="Calibri" panose="020F0502020204030204" pitchFamily="34" charset="0"/>
              </a:rPr>
              <a:t>ַכְּנַעֲנִי</a:t>
            </a:r>
            <a:r>
              <a:rPr lang="he-IL" dirty="0">
                <a:solidFill>
                  <a:schemeClr val="tx1"/>
                </a:solidFill>
                <a:latin typeface="Calibri" panose="020F0502020204030204" pitchFamily="34" charset="0"/>
                <a:cs typeface="Calibri" panose="020F0502020204030204" pitchFamily="34" charset="0"/>
              </a:rPr>
              <a:t> מִמִּזְרָח וּמִיָּם </a:t>
            </a:r>
            <a:r>
              <a:rPr lang="he-IL" b="1" dirty="0" err="1">
                <a:solidFill>
                  <a:srgbClr val="FB2265"/>
                </a:solidFill>
                <a:latin typeface="Calibri" panose="020F0502020204030204" pitchFamily="34" charset="0"/>
                <a:cs typeface="Calibri" panose="020F0502020204030204" pitchFamily="34" charset="0"/>
              </a:rPr>
              <a:t>וְהָאֱמֹרִי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וְהַחִתִּי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וְהַפְּרִזִּי</a:t>
            </a:r>
            <a:r>
              <a:rPr lang="he-IL" b="1" dirty="0">
                <a:solidFill>
                  <a:srgbClr val="FB2265"/>
                </a:solidFill>
                <a:latin typeface="Calibri" panose="020F0502020204030204" pitchFamily="34" charset="0"/>
                <a:cs typeface="Calibri" panose="020F0502020204030204" pitchFamily="34" charset="0"/>
              </a:rPr>
              <a:t> וְהַיְבוּסִי</a:t>
            </a:r>
            <a:r>
              <a:rPr lang="he-IL" dirty="0">
                <a:solidFill>
                  <a:srgbClr val="FB2265"/>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בָּהָר </a:t>
            </a:r>
            <a:r>
              <a:rPr lang="he-IL" b="1" dirty="0" err="1">
                <a:solidFill>
                  <a:srgbClr val="FF0000"/>
                </a:solidFill>
                <a:latin typeface="Calibri" panose="020F0502020204030204" pitchFamily="34" charset="0"/>
                <a:cs typeface="Calibri" panose="020F0502020204030204" pitchFamily="34" charset="0"/>
              </a:rPr>
              <a:t>ו</a:t>
            </a:r>
            <a:r>
              <a:rPr lang="he-IL" b="1" dirty="0" err="1">
                <a:solidFill>
                  <a:srgbClr val="FB2265"/>
                </a:solidFill>
                <a:latin typeface="Calibri" panose="020F0502020204030204" pitchFamily="34" charset="0"/>
                <a:cs typeface="Calibri" panose="020F0502020204030204" pitchFamily="34" charset="0"/>
              </a:rPr>
              <a:t>ְהַחִוִּי</a:t>
            </a:r>
            <a:r>
              <a:rPr lang="he-IL" b="1" dirty="0">
                <a:solidFill>
                  <a:srgbClr val="FF0000"/>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תַּחַת חֶרְמוֹן בְּאֶרֶץ הַמִּצְפָּה: ד וַיֵּצְאוּ הֵם וְכָל </a:t>
            </a:r>
            <a:r>
              <a:rPr lang="he-IL" dirty="0" err="1">
                <a:solidFill>
                  <a:schemeClr val="tx1"/>
                </a:solidFill>
                <a:latin typeface="Calibri" panose="020F0502020204030204" pitchFamily="34" charset="0"/>
                <a:cs typeface="Calibri" panose="020F0502020204030204" pitchFamily="34" charset="0"/>
              </a:rPr>
              <a:t>מַחֲנֵיהֶם</a:t>
            </a:r>
            <a:r>
              <a:rPr lang="he-IL" dirty="0">
                <a:solidFill>
                  <a:schemeClr val="tx1"/>
                </a:solidFill>
                <a:latin typeface="Calibri" panose="020F0502020204030204" pitchFamily="34" charset="0"/>
                <a:cs typeface="Calibri" panose="020F0502020204030204" pitchFamily="34" charset="0"/>
              </a:rPr>
              <a:t> עִמָּם עַם רָב כַּחוֹל אֲשֶׁר עַל שְׂפַת הַיָּם לָרֹב וְסוּס וָרֶכֶב רַב מְאֹד:</a:t>
            </a:r>
          </a:p>
          <a:p>
            <a:r>
              <a:rPr lang="he-IL" dirty="0">
                <a:solidFill>
                  <a:schemeClr val="tx1"/>
                </a:solidFill>
                <a:latin typeface="Calibri" panose="020F0502020204030204" pitchFamily="34" charset="0"/>
                <a:cs typeface="Calibri" panose="020F0502020204030204" pitchFamily="34" charset="0"/>
              </a:rPr>
              <a:t>ה וַיִּוָּעֲדוּ כֹּל הַמְּלָכִים הָאֵלֶּה וַיָּבֹאוּ וַיַּחֲנוּ יַחְדָּו אֶל מֵי מֵרוֹם </a:t>
            </a:r>
            <a:r>
              <a:rPr lang="en-US" dirty="0" smtClean="0">
                <a:solidFill>
                  <a:schemeClr val="tx1"/>
                </a:solidFill>
                <a:latin typeface="Calibri" panose="020F0502020204030204" pitchFamily="34" charset="0"/>
                <a:cs typeface="Calibri" panose="020F0502020204030204" pitchFamily="34" charset="0"/>
              </a:rPr>
              <a:t/>
            </a:r>
            <a:br>
              <a:rPr lang="en-US" dirty="0" smtClean="0">
                <a:solidFill>
                  <a:schemeClr val="tx1"/>
                </a:solidFill>
                <a:latin typeface="Calibri" panose="020F0502020204030204" pitchFamily="34" charset="0"/>
                <a:cs typeface="Calibri" panose="020F0502020204030204" pitchFamily="34" charset="0"/>
              </a:rPr>
            </a:br>
            <a:r>
              <a:rPr lang="he-IL" dirty="0" err="1" smtClean="0">
                <a:solidFill>
                  <a:schemeClr val="tx1"/>
                </a:solidFill>
                <a:latin typeface="Calibri" panose="020F0502020204030204" pitchFamily="34" charset="0"/>
                <a:cs typeface="Calibri" panose="020F0502020204030204" pitchFamily="34" charset="0"/>
              </a:rPr>
              <a:t>לְהִלָּחֵם</a:t>
            </a:r>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עִם-יִשְׂרָאֵל:</a:t>
            </a:r>
          </a:p>
        </p:txBody>
      </p:sp>
      <p:pic>
        <p:nvPicPr>
          <p:cNvPr id="4" name="תמונה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232234" y="124694"/>
            <a:ext cx="2109399" cy="1700931"/>
          </a:xfrm>
          <a:prstGeom prst="rect">
            <a:avLst/>
          </a:prstGeom>
        </p:spPr>
      </p:pic>
    </p:spTree>
    <p:extLst>
      <p:ext uri="{BB962C8B-B14F-4D97-AF65-F5344CB8AC3E}">
        <p14:creationId xmlns:p14="http://schemas.microsoft.com/office/powerpoint/2010/main" val="674352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800" dirty="0">
                <a:solidFill>
                  <a:schemeClr val="tx1"/>
                </a:solidFill>
                <a:latin typeface="Calibri" panose="020F0502020204030204" pitchFamily="34" charset="0"/>
                <a:cs typeface="Calibri" panose="020F0502020204030204" pitchFamily="34" charset="0"/>
              </a:rPr>
              <a:t>יָבִין אוֹסֵף אֶת מַלְכֵי הַצָּפוֹן</a:t>
            </a:r>
            <a:endParaRPr lang="he-IL" sz="4800" dirty="0">
              <a:solidFill>
                <a:schemeClr val="tx1"/>
              </a:solidFill>
              <a:latin typeface="Calibri" panose="020F0502020204030204" pitchFamily="34" charset="0"/>
              <a:ea typeface="+mn-ea"/>
              <a:cs typeface="Calibri" panose="020F0502020204030204" pitchFamily="34" charset="0"/>
            </a:endParaRPr>
          </a:p>
        </p:txBody>
      </p:sp>
      <p:sp>
        <p:nvSpPr>
          <p:cNvPr id="3" name="מציין מיקום תוכן 2"/>
          <p:cNvSpPr>
            <a:spLocks noGrp="1"/>
          </p:cNvSpPr>
          <p:nvPr>
            <p:ph idx="1"/>
          </p:nvPr>
        </p:nvSpPr>
        <p:spPr>
          <a:xfrm>
            <a:off x="999489" y="1451254"/>
            <a:ext cx="10515600" cy="4351338"/>
          </a:xfrm>
        </p:spPr>
        <p:txBody>
          <a:bodyPr>
            <a:normAutofit/>
          </a:bodyPr>
          <a:lstStyle/>
          <a:p>
            <a:r>
              <a:rPr lang="he-IL" dirty="0">
                <a:solidFill>
                  <a:schemeClr val="tx1"/>
                </a:solidFill>
                <a:latin typeface="Calibri" panose="020F0502020204030204" pitchFamily="34" charset="0"/>
                <a:cs typeface="Calibri" panose="020F0502020204030204" pitchFamily="34" charset="0"/>
              </a:rPr>
              <a:t>א וַיְהִי כִּשְׁמֹעַ </a:t>
            </a:r>
            <a:r>
              <a:rPr lang="he-IL" b="1" dirty="0">
                <a:solidFill>
                  <a:srgbClr val="FF0000"/>
                </a:solidFill>
                <a:latin typeface="Calibri" panose="020F0502020204030204" pitchFamily="34" charset="0"/>
                <a:cs typeface="Calibri" panose="020F0502020204030204" pitchFamily="34" charset="0"/>
              </a:rPr>
              <a:t>י</a:t>
            </a:r>
            <a:r>
              <a:rPr lang="he-IL" b="1" dirty="0">
                <a:solidFill>
                  <a:srgbClr val="FB2265"/>
                </a:solidFill>
                <a:latin typeface="Calibri" panose="020F0502020204030204" pitchFamily="34" charset="0"/>
                <a:cs typeface="Calibri" panose="020F0502020204030204" pitchFamily="34" charset="0"/>
              </a:rPr>
              <a:t>ָבִין</a:t>
            </a:r>
            <a:r>
              <a:rPr lang="he-IL" dirty="0">
                <a:solidFill>
                  <a:schemeClr val="tx1"/>
                </a:solidFill>
                <a:latin typeface="Calibri" panose="020F0502020204030204" pitchFamily="34" charset="0"/>
                <a:cs typeface="Calibri" panose="020F0502020204030204" pitchFamily="34" charset="0"/>
              </a:rPr>
              <a:t> מֶלֶךְ חָצוֹר וַיִּשְׁלַח אֶל </a:t>
            </a:r>
            <a:r>
              <a:rPr lang="he-IL" b="1" dirty="0" err="1">
                <a:solidFill>
                  <a:srgbClr val="FB2265"/>
                </a:solidFill>
                <a:latin typeface="Calibri" panose="020F0502020204030204" pitchFamily="34" charset="0"/>
                <a:cs typeface="Calibri" panose="020F0502020204030204" pitchFamily="34" charset="0"/>
              </a:rPr>
              <a:t>יוֹבָב</a:t>
            </a:r>
            <a:r>
              <a:rPr lang="he-IL" b="1" dirty="0">
                <a:solidFill>
                  <a:srgbClr val="FF0000"/>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מֶלֶךְ מָדוֹן וְאֶל מֶלֶךְ </a:t>
            </a:r>
            <a:r>
              <a:rPr lang="he-IL" b="1" dirty="0">
                <a:solidFill>
                  <a:srgbClr val="FB2265"/>
                </a:solidFill>
                <a:latin typeface="Calibri" panose="020F0502020204030204" pitchFamily="34" charset="0"/>
                <a:cs typeface="Calibri" panose="020F0502020204030204" pitchFamily="34" charset="0"/>
              </a:rPr>
              <a:t>שִׁמְרוֹן</a:t>
            </a:r>
            <a:r>
              <a:rPr lang="he-IL" dirty="0">
                <a:solidFill>
                  <a:schemeClr val="tx1"/>
                </a:solidFill>
                <a:latin typeface="Calibri" panose="020F0502020204030204" pitchFamily="34" charset="0"/>
                <a:cs typeface="Calibri" panose="020F0502020204030204" pitchFamily="34" charset="0"/>
              </a:rPr>
              <a:t> וְאֶל מֶלֶךְ </a:t>
            </a:r>
            <a:r>
              <a:rPr lang="he-IL" b="1" dirty="0">
                <a:solidFill>
                  <a:srgbClr val="FB2265"/>
                </a:solidFill>
                <a:latin typeface="Calibri" panose="020F0502020204030204" pitchFamily="34" charset="0"/>
                <a:cs typeface="Calibri" panose="020F0502020204030204" pitchFamily="34" charset="0"/>
              </a:rPr>
              <a:t>אַכְשָׁף</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ב וְאֶל הַמְּלָכִים אֲשֶׁר מִצְּפוֹן </a:t>
            </a:r>
            <a:r>
              <a:rPr lang="he-IL" b="1" dirty="0">
                <a:solidFill>
                  <a:srgbClr val="FB2265"/>
                </a:solidFill>
                <a:latin typeface="Calibri" panose="020F0502020204030204" pitchFamily="34" charset="0"/>
                <a:cs typeface="Calibri" panose="020F0502020204030204" pitchFamily="34" charset="0"/>
              </a:rPr>
              <a:t>בָּהָר וּבָעֲרָבָה נֶגֶב כִּנְרוֹת וּבַשְּׁפֵלָה וּבְנָפוֹת דּוֹר מִיָּם</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ג </a:t>
            </a:r>
            <a:r>
              <a:rPr lang="he-IL" b="1" dirty="0">
                <a:solidFill>
                  <a:srgbClr val="FB2265"/>
                </a:solidFill>
                <a:latin typeface="Calibri" panose="020F0502020204030204" pitchFamily="34" charset="0"/>
                <a:cs typeface="Calibri" panose="020F0502020204030204" pitchFamily="34" charset="0"/>
              </a:rPr>
              <a:t>הַכְּנַעֲנִי</a:t>
            </a:r>
            <a:r>
              <a:rPr lang="he-IL" dirty="0">
                <a:solidFill>
                  <a:schemeClr val="tx1"/>
                </a:solidFill>
                <a:latin typeface="Calibri" panose="020F0502020204030204" pitchFamily="34" charset="0"/>
                <a:cs typeface="Calibri" panose="020F0502020204030204" pitchFamily="34" charset="0"/>
              </a:rPr>
              <a:t> מִמִּזְרָח וּמִיָּם </a:t>
            </a:r>
            <a:r>
              <a:rPr lang="he-IL" b="1" dirty="0" err="1">
                <a:solidFill>
                  <a:srgbClr val="FB2265"/>
                </a:solidFill>
                <a:latin typeface="Calibri" panose="020F0502020204030204" pitchFamily="34" charset="0"/>
                <a:cs typeface="Calibri" panose="020F0502020204030204" pitchFamily="34" charset="0"/>
              </a:rPr>
              <a:t>וְהָאֱמֹרִי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וְהַחִתִּי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וְהַפְּרִזִּי</a:t>
            </a:r>
            <a:r>
              <a:rPr lang="he-IL" b="1" dirty="0">
                <a:solidFill>
                  <a:srgbClr val="FB2265"/>
                </a:solidFill>
                <a:latin typeface="Calibri" panose="020F0502020204030204" pitchFamily="34" charset="0"/>
                <a:cs typeface="Calibri" panose="020F0502020204030204" pitchFamily="34" charset="0"/>
              </a:rPr>
              <a:t> וְהַיְבוּסִי</a:t>
            </a:r>
            <a:r>
              <a:rPr lang="he-IL" dirty="0">
                <a:solidFill>
                  <a:srgbClr val="FB2265"/>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בָּהָר </a:t>
            </a:r>
            <a:r>
              <a:rPr lang="he-IL" b="1" dirty="0" err="1">
                <a:solidFill>
                  <a:srgbClr val="FB2265"/>
                </a:solidFill>
                <a:latin typeface="Calibri" panose="020F0502020204030204" pitchFamily="34" charset="0"/>
                <a:cs typeface="Calibri" panose="020F0502020204030204" pitchFamily="34" charset="0"/>
              </a:rPr>
              <a:t>וְהַחִוִּי</a:t>
            </a:r>
            <a:r>
              <a:rPr lang="he-IL" b="1" dirty="0">
                <a:solidFill>
                  <a:srgbClr val="FB2265"/>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תַּחַת חֶרְמוֹן בְּאֶרֶץ הַמִּצְפָּה: ד וַיֵּצְאוּ הֵם וְכָל </a:t>
            </a:r>
            <a:r>
              <a:rPr lang="he-IL" dirty="0" err="1">
                <a:solidFill>
                  <a:schemeClr val="tx1"/>
                </a:solidFill>
                <a:latin typeface="Calibri" panose="020F0502020204030204" pitchFamily="34" charset="0"/>
                <a:cs typeface="Calibri" panose="020F0502020204030204" pitchFamily="34" charset="0"/>
              </a:rPr>
              <a:t>מַחֲנֵיהֶם</a:t>
            </a:r>
            <a:r>
              <a:rPr lang="he-IL" dirty="0">
                <a:solidFill>
                  <a:schemeClr val="tx1"/>
                </a:solidFill>
                <a:latin typeface="Calibri" panose="020F0502020204030204" pitchFamily="34" charset="0"/>
                <a:cs typeface="Calibri" panose="020F0502020204030204" pitchFamily="34" charset="0"/>
              </a:rPr>
              <a:t> עִמָּם </a:t>
            </a:r>
            <a:r>
              <a:rPr lang="he-IL" b="1" dirty="0">
                <a:solidFill>
                  <a:srgbClr val="1152C9"/>
                </a:solidFill>
                <a:latin typeface="Calibri" panose="020F0502020204030204" pitchFamily="34" charset="0"/>
                <a:cs typeface="Calibri" panose="020F0502020204030204" pitchFamily="34" charset="0"/>
              </a:rPr>
              <a:t>עַם רָב כַּחוֹל אֲשֶׁר עַל שְׂפַת הַיָּם לָרֹב וְסוּס וָרֶכֶב רַב מְאֹד</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ה וַיִּוָּעֲדוּ כֹּל הַמְּלָכִים הָאֵלֶּה וַיָּבֹאוּ וַיַּחֲנוּ יַחְדָּו אֶל מֵי מֵרוֹם </a:t>
            </a:r>
            <a:r>
              <a:rPr lang="en-US" dirty="0" smtClean="0">
                <a:solidFill>
                  <a:schemeClr val="tx1"/>
                </a:solidFill>
                <a:latin typeface="Calibri" panose="020F0502020204030204" pitchFamily="34" charset="0"/>
                <a:cs typeface="Calibri" panose="020F0502020204030204" pitchFamily="34" charset="0"/>
              </a:rPr>
              <a:t/>
            </a:r>
            <a:br>
              <a:rPr lang="en-US" dirty="0" smtClean="0">
                <a:solidFill>
                  <a:schemeClr val="tx1"/>
                </a:solidFill>
                <a:latin typeface="Calibri" panose="020F0502020204030204" pitchFamily="34" charset="0"/>
                <a:cs typeface="Calibri" panose="020F0502020204030204" pitchFamily="34" charset="0"/>
              </a:rPr>
            </a:br>
            <a:r>
              <a:rPr lang="he-IL" dirty="0" err="1" smtClean="0">
                <a:solidFill>
                  <a:schemeClr val="tx1"/>
                </a:solidFill>
                <a:latin typeface="Calibri" panose="020F0502020204030204" pitchFamily="34" charset="0"/>
                <a:cs typeface="Calibri" panose="020F0502020204030204" pitchFamily="34" charset="0"/>
              </a:rPr>
              <a:t>לְהִלָּחֵם</a:t>
            </a:r>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עִם-יִשְׂרָאֵל:</a:t>
            </a:r>
          </a:p>
        </p:txBody>
      </p:sp>
      <p:pic>
        <p:nvPicPr>
          <p:cNvPr id="4" name="מציין מיקום תוכן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37" y="3948545"/>
            <a:ext cx="1578832" cy="2410689"/>
          </a:xfrm>
          <a:prstGeom prst="rect">
            <a:avLst/>
          </a:prstGeom>
        </p:spPr>
      </p:pic>
      <p:pic>
        <p:nvPicPr>
          <p:cNvPr id="5" name="תמונה 4"/>
          <p:cNvPicPr>
            <a:picLocks noChangeAspect="1"/>
          </p:cNvPicPr>
          <p:nvPr/>
        </p:nvPicPr>
        <p:blipFill rotWithShape="1">
          <a:blip r:embed="rId3">
            <a:clrChange>
              <a:clrFrom>
                <a:srgbClr val="FFFFFF"/>
              </a:clrFrom>
              <a:clrTo>
                <a:srgbClr val="FFFFFF">
                  <a:alpha val="0"/>
                </a:srgbClr>
              </a:clrTo>
            </a:clrChange>
          </a:blip>
          <a:srcRect r="3022"/>
          <a:stretch/>
        </p:blipFill>
        <p:spPr>
          <a:xfrm>
            <a:off x="1530789" y="3716261"/>
            <a:ext cx="2584593" cy="2485433"/>
          </a:xfrm>
          <a:prstGeom prst="rect">
            <a:avLst/>
          </a:prstGeom>
        </p:spPr>
      </p:pic>
      <p:grpSp>
        <p:nvGrpSpPr>
          <p:cNvPr id="54" name="קבוצה 53"/>
          <p:cNvGrpSpPr/>
          <p:nvPr/>
        </p:nvGrpSpPr>
        <p:grpSpPr>
          <a:xfrm>
            <a:off x="4276671" y="4713326"/>
            <a:ext cx="2187664" cy="1698986"/>
            <a:chOff x="5174189" y="3844787"/>
            <a:chExt cx="4619995" cy="2998870"/>
          </a:xfrm>
        </p:grpSpPr>
        <p:pic>
          <p:nvPicPr>
            <p:cNvPr id="43" name="תמונה 4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43915" y="5030483"/>
              <a:ext cx="735477" cy="593284"/>
            </a:xfrm>
            <a:prstGeom prst="rect">
              <a:avLst/>
            </a:prstGeom>
          </p:spPr>
        </p:pic>
        <p:pic>
          <p:nvPicPr>
            <p:cNvPr id="44" name="תמונה 4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5281" y="5032848"/>
              <a:ext cx="735477" cy="593284"/>
            </a:xfrm>
            <a:prstGeom prst="rect">
              <a:avLst/>
            </a:prstGeom>
          </p:spPr>
        </p:pic>
        <p:pic>
          <p:nvPicPr>
            <p:cNvPr id="45" name="תמונה 4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8296" y="5034591"/>
              <a:ext cx="735477" cy="593284"/>
            </a:xfrm>
            <a:prstGeom prst="rect">
              <a:avLst/>
            </a:prstGeom>
          </p:spPr>
        </p:pic>
        <p:grpSp>
          <p:nvGrpSpPr>
            <p:cNvPr id="53" name="קבוצה 52"/>
            <p:cNvGrpSpPr/>
            <p:nvPr/>
          </p:nvGrpSpPr>
          <p:grpSpPr>
            <a:xfrm>
              <a:off x="5174189" y="3844787"/>
              <a:ext cx="4619995" cy="2998870"/>
              <a:chOff x="5174189" y="3844787"/>
              <a:chExt cx="4619995" cy="2998870"/>
            </a:xfrm>
          </p:grpSpPr>
          <p:pic>
            <p:nvPicPr>
              <p:cNvPr id="22" name="תמונה 2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53559" y="6215476"/>
                <a:ext cx="742832" cy="599217"/>
              </a:xfrm>
              <a:prstGeom prst="rect">
                <a:avLst/>
              </a:prstGeom>
            </p:spPr>
          </p:pic>
          <p:pic>
            <p:nvPicPr>
              <p:cNvPr id="23" name="תמונה 2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29459" y="6189342"/>
                <a:ext cx="735477" cy="593284"/>
              </a:xfrm>
              <a:prstGeom prst="rect">
                <a:avLst/>
              </a:prstGeom>
            </p:spPr>
          </p:pic>
          <p:pic>
            <p:nvPicPr>
              <p:cNvPr id="24" name="תמונה 2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0503" y="6168919"/>
                <a:ext cx="735477" cy="593284"/>
              </a:xfrm>
              <a:prstGeom prst="rect">
                <a:avLst/>
              </a:prstGeom>
            </p:spPr>
          </p:pic>
          <p:pic>
            <p:nvPicPr>
              <p:cNvPr id="25" name="תמונה 2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1005" y="5603405"/>
                <a:ext cx="735477" cy="593284"/>
              </a:xfrm>
              <a:prstGeom prst="rect">
                <a:avLst/>
              </a:prstGeom>
            </p:spPr>
          </p:pic>
          <p:pic>
            <p:nvPicPr>
              <p:cNvPr id="26" name="תמונה 2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12373" y="5604734"/>
                <a:ext cx="735477" cy="593284"/>
              </a:xfrm>
              <a:prstGeom prst="rect">
                <a:avLst/>
              </a:prstGeom>
            </p:spPr>
          </p:pic>
          <p:pic>
            <p:nvPicPr>
              <p:cNvPr id="27" name="תמונה 2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9097" y="5604734"/>
                <a:ext cx="735477" cy="593284"/>
              </a:xfrm>
              <a:prstGeom prst="rect">
                <a:avLst/>
              </a:prstGeom>
            </p:spPr>
          </p:pic>
          <p:pic>
            <p:nvPicPr>
              <p:cNvPr id="28" name="תמונה 27"/>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6122" y="5018797"/>
                <a:ext cx="735477" cy="593284"/>
              </a:xfrm>
              <a:prstGeom prst="rect">
                <a:avLst/>
              </a:prstGeom>
            </p:spPr>
          </p:pic>
          <p:pic>
            <p:nvPicPr>
              <p:cNvPr id="29" name="תמונה 2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7488" y="5021162"/>
                <a:ext cx="735477" cy="593284"/>
              </a:xfrm>
              <a:prstGeom prst="rect">
                <a:avLst/>
              </a:prstGeom>
            </p:spPr>
          </p:pic>
          <p:pic>
            <p:nvPicPr>
              <p:cNvPr id="30" name="תמונה 2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0503" y="5022905"/>
                <a:ext cx="735477" cy="593284"/>
              </a:xfrm>
              <a:prstGeom prst="rect">
                <a:avLst/>
              </a:prstGeom>
            </p:spPr>
          </p:pic>
          <p:pic>
            <p:nvPicPr>
              <p:cNvPr id="31" name="תמונה 3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4394" y="4446229"/>
                <a:ext cx="735477" cy="593284"/>
              </a:xfrm>
              <a:prstGeom prst="rect">
                <a:avLst/>
              </a:prstGeom>
            </p:spPr>
          </p:pic>
          <p:pic>
            <p:nvPicPr>
              <p:cNvPr id="32" name="תמונה 3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2603" y="4437553"/>
                <a:ext cx="735477" cy="593284"/>
              </a:xfrm>
              <a:prstGeom prst="rect">
                <a:avLst/>
              </a:prstGeom>
            </p:spPr>
          </p:pic>
          <p:pic>
            <p:nvPicPr>
              <p:cNvPr id="33" name="תמונה 3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74189" y="4447265"/>
                <a:ext cx="735477" cy="593284"/>
              </a:xfrm>
              <a:prstGeom prst="rect">
                <a:avLst/>
              </a:prstGeom>
            </p:spPr>
          </p:pic>
          <p:pic>
            <p:nvPicPr>
              <p:cNvPr id="34" name="תמונה 3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1237" y="3850508"/>
                <a:ext cx="735477" cy="593284"/>
              </a:xfrm>
              <a:prstGeom prst="rect">
                <a:avLst/>
              </a:prstGeom>
            </p:spPr>
          </p:pic>
          <p:pic>
            <p:nvPicPr>
              <p:cNvPr id="35" name="תמונה 3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5528" y="3844787"/>
                <a:ext cx="735477" cy="593284"/>
              </a:xfrm>
              <a:prstGeom prst="rect">
                <a:avLst/>
              </a:prstGeom>
            </p:spPr>
          </p:pic>
          <p:pic>
            <p:nvPicPr>
              <p:cNvPr id="36" name="תמונה 3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77114" y="3844787"/>
                <a:ext cx="735477" cy="593284"/>
              </a:xfrm>
              <a:prstGeom prst="rect">
                <a:avLst/>
              </a:prstGeom>
            </p:spPr>
          </p:pic>
          <p:pic>
            <p:nvPicPr>
              <p:cNvPr id="37" name="תמונה 3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51352" y="6244440"/>
                <a:ext cx="742832" cy="599217"/>
              </a:xfrm>
              <a:prstGeom prst="rect">
                <a:avLst/>
              </a:prstGeom>
            </p:spPr>
          </p:pic>
          <p:pic>
            <p:nvPicPr>
              <p:cNvPr id="38" name="תמונה 37"/>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27252" y="6238730"/>
                <a:ext cx="735477" cy="593284"/>
              </a:xfrm>
              <a:prstGeom prst="rect">
                <a:avLst/>
              </a:prstGeom>
            </p:spPr>
          </p:pic>
          <p:pic>
            <p:nvPicPr>
              <p:cNvPr id="39" name="תמונה 3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8296" y="6218307"/>
                <a:ext cx="735477" cy="593284"/>
              </a:xfrm>
              <a:prstGeom prst="rect">
                <a:avLst/>
              </a:prstGeom>
            </p:spPr>
          </p:pic>
          <p:pic>
            <p:nvPicPr>
              <p:cNvPr id="40" name="תמונה 3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38798" y="5652793"/>
                <a:ext cx="735477" cy="593284"/>
              </a:xfrm>
              <a:prstGeom prst="rect">
                <a:avLst/>
              </a:prstGeom>
            </p:spPr>
          </p:pic>
          <p:pic>
            <p:nvPicPr>
              <p:cNvPr id="41" name="תמונה 4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10166" y="5616420"/>
                <a:ext cx="735477" cy="593284"/>
              </a:xfrm>
              <a:prstGeom prst="rect">
                <a:avLst/>
              </a:prstGeom>
            </p:spPr>
          </p:pic>
          <p:pic>
            <p:nvPicPr>
              <p:cNvPr id="42" name="תמונה 4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86890" y="5616420"/>
                <a:ext cx="735477" cy="593284"/>
              </a:xfrm>
              <a:prstGeom prst="rect">
                <a:avLst/>
              </a:prstGeom>
            </p:spPr>
          </p:pic>
          <p:pic>
            <p:nvPicPr>
              <p:cNvPr id="46" name="תמונה 4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42187" y="4457915"/>
                <a:ext cx="735477" cy="593284"/>
              </a:xfrm>
              <a:prstGeom prst="rect">
                <a:avLst/>
              </a:prstGeom>
            </p:spPr>
          </p:pic>
          <p:pic>
            <p:nvPicPr>
              <p:cNvPr id="47" name="תמונה 4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0396" y="4449239"/>
                <a:ext cx="735477" cy="593284"/>
              </a:xfrm>
              <a:prstGeom prst="rect">
                <a:avLst/>
              </a:prstGeom>
            </p:spPr>
          </p:pic>
          <p:pic>
            <p:nvPicPr>
              <p:cNvPr id="48" name="תמונה 47"/>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1982" y="4458951"/>
                <a:ext cx="735477" cy="593284"/>
              </a:xfrm>
              <a:prstGeom prst="rect">
                <a:avLst/>
              </a:prstGeom>
            </p:spPr>
          </p:pic>
          <p:pic>
            <p:nvPicPr>
              <p:cNvPr id="49" name="תמונה 4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39030" y="3862194"/>
                <a:ext cx="735477" cy="593284"/>
              </a:xfrm>
              <a:prstGeom prst="rect">
                <a:avLst/>
              </a:prstGeom>
            </p:spPr>
          </p:pic>
          <p:pic>
            <p:nvPicPr>
              <p:cNvPr id="50" name="תמונה 4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3321" y="3856473"/>
                <a:ext cx="735477" cy="593284"/>
              </a:xfrm>
              <a:prstGeom prst="rect">
                <a:avLst/>
              </a:prstGeom>
            </p:spPr>
          </p:pic>
          <p:pic>
            <p:nvPicPr>
              <p:cNvPr id="51" name="תמונה 5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4907" y="3856473"/>
                <a:ext cx="735477" cy="593284"/>
              </a:xfrm>
              <a:prstGeom prst="rect">
                <a:avLst/>
              </a:prstGeom>
            </p:spPr>
          </p:pic>
        </p:grpSp>
      </p:grpSp>
      <p:pic>
        <p:nvPicPr>
          <p:cNvPr id="52" name="תמונה 5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32235" y="124695"/>
            <a:ext cx="1754508" cy="1414762"/>
          </a:xfrm>
          <a:prstGeom prst="rect">
            <a:avLst/>
          </a:prstGeom>
        </p:spPr>
      </p:pic>
    </p:spTree>
    <p:extLst>
      <p:ext uri="{BB962C8B-B14F-4D97-AF65-F5344CB8AC3E}">
        <p14:creationId xmlns:p14="http://schemas.microsoft.com/office/powerpoint/2010/main" val="82778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800" dirty="0">
                <a:solidFill>
                  <a:schemeClr val="tx1"/>
                </a:solidFill>
                <a:latin typeface="Calibri" panose="020F0502020204030204" pitchFamily="34" charset="0"/>
                <a:cs typeface="Calibri" panose="020F0502020204030204" pitchFamily="34" charset="0"/>
              </a:rPr>
              <a:t>יָבִין אוֹסֵף אֶת מַלְכֵי הַצָּפוֹן</a:t>
            </a:r>
            <a:endParaRPr lang="he-IL" sz="4800" dirty="0">
              <a:solidFill>
                <a:schemeClr val="tx1"/>
              </a:solidFill>
              <a:latin typeface="Calibri" panose="020F0502020204030204" pitchFamily="34" charset="0"/>
              <a:ea typeface="+mn-ea"/>
              <a:cs typeface="Calibri" panose="020F0502020204030204" pitchFamily="34" charset="0"/>
            </a:endParaRPr>
          </a:p>
        </p:txBody>
      </p:sp>
      <p:sp>
        <p:nvSpPr>
          <p:cNvPr id="3" name="מציין מיקום תוכן 2"/>
          <p:cNvSpPr>
            <a:spLocks noGrp="1"/>
          </p:cNvSpPr>
          <p:nvPr>
            <p:ph idx="1"/>
          </p:nvPr>
        </p:nvSpPr>
        <p:spPr>
          <a:xfrm>
            <a:off x="5095701" y="1360112"/>
            <a:ext cx="6382789" cy="4351338"/>
          </a:xfrm>
        </p:spPr>
        <p:txBody>
          <a:bodyPr>
            <a:noAutofit/>
          </a:bodyPr>
          <a:lstStyle/>
          <a:p>
            <a:r>
              <a:rPr lang="he-IL" dirty="0">
                <a:solidFill>
                  <a:schemeClr val="tx1"/>
                </a:solidFill>
                <a:latin typeface="Calibri" panose="020F0502020204030204" pitchFamily="34" charset="0"/>
                <a:cs typeface="Calibri" panose="020F0502020204030204" pitchFamily="34" charset="0"/>
              </a:rPr>
              <a:t>א וַיְהִי כִּשְׁמֹעַ </a:t>
            </a:r>
            <a:r>
              <a:rPr lang="he-IL" b="1" dirty="0">
                <a:solidFill>
                  <a:srgbClr val="FB2265"/>
                </a:solidFill>
                <a:latin typeface="Calibri" panose="020F0502020204030204" pitchFamily="34" charset="0"/>
                <a:cs typeface="Calibri" panose="020F0502020204030204" pitchFamily="34" charset="0"/>
              </a:rPr>
              <a:t>יָבִין</a:t>
            </a:r>
            <a:r>
              <a:rPr lang="he-IL" dirty="0">
                <a:solidFill>
                  <a:schemeClr val="tx1"/>
                </a:solidFill>
                <a:latin typeface="Calibri" panose="020F0502020204030204" pitchFamily="34" charset="0"/>
                <a:cs typeface="Calibri" panose="020F0502020204030204" pitchFamily="34" charset="0"/>
              </a:rPr>
              <a:t> מֶלֶךְ חָצוֹר וַיִּשְׁלַח אֶל </a:t>
            </a:r>
            <a:r>
              <a:rPr lang="he-IL" b="1" dirty="0" err="1">
                <a:solidFill>
                  <a:srgbClr val="FB2265"/>
                </a:solidFill>
                <a:latin typeface="Calibri" panose="020F0502020204030204" pitchFamily="34" charset="0"/>
                <a:cs typeface="Calibri" panose="020F0502020204030204" pitchFamily="34" charset="0"/>
              </a:rPr>
              <a:t>יוֹבָב</a:t>
            </a:r>
            <a:r>
              <a:rPr lang="he-IL" b="1" dirty="0">
                <a:solidFill>
                  <a:srgbClr val="FF0000"/>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מֶלֶךְ מָדוֹן וְאֶל מֶלֶךְ </a:t>
            </a:r>
            <a:r>
              <a:rPr lang="he-IL" b="1" dirty="0">
                <a:solidFill>
                  <a:srgbClr val="FF0000"/>
                </a:solidFill>
                <a:latin typeface="Calibri" panose="020F0502020204030204" pitchFamily="34" charset="0"/>
                <a:cs typeface="Calibri" panose="020F0502020204030204" pitchFamily="34" charset="0"/>
              </a:rPr>
              <a:t>ש</a:t>
            </a:r>
            <a:r>
              <a:rPr lang="he-IL" b="1" dirty="0">
                <a:solidFill>
                  <a:srgbClr val="FB2265"/>
                </a:solidFill>
                <a:latin typeface="Calibri" panose="020F0502020204030204" pitchFamily="34" charset="0"/>
                <a:cs typeface="Calibri" panose="020F0502020204030204" pitchFamily="34" charset="0"/>
              </a:rPr>
              <a:t>ִׁמְרוֹן</a:t>
            </a:r>
            <a:r>
              <a:rPr lang="he-IL" dirty="0">
                <a:solidFill>
                  <a:schemeClr val="tx1"/>
                </a:solidFill>
                <a:latin typeface="Calibri" panose="020F0502020204030204" pitchFamily="34" charset="0"/>
                <a:cs typeface="Calibri" panose="020F0502020204030204" pitchFamily="34" charset="0"/>
              </a:rPr>
              <a:t> וְאֶל מֶלֶךְ </a:t>
            </a:r>
            <a:r>
              <a:rPr lang="he-IL" b="1" dirty="0">
                <a:solidFill>
                  <a:srgbClr val="FF0000"/>
                </a:solidFill>
                <a:latin typeface="Calibri" panose="020F0502020204030204" pitchFamily="34" charset="0"/>
                <a:cs typeface="Calibri" panose="020F0502020204030204" pitchFamily="34" charset="0"/>
              </a:rPr>
              <a:t>א</a:t>
            </a:r>
            <a:r>
              <a:rPr lang="he-IL" b="1" dirty="0">
                <a:solidFill>
                  <a:srgbClr val="FB2265"/>
                </a:solidFill>
                <a:latin typeface="Calibri" panose="020F0502020204030204" pitchFamily="34" charset="0"/>
                <a:cs typeface="Calibri" panose="020F0502020204030204" pitchFamily="34" charset="0"/>
              </a:rPr>
              <a:t>ַכְשָׁף</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ב וְאֶל הַמְּלָכִים אֲשֶׁר מִצְּפוֹן </a:t>
            </a:r>
            <a:r>
              <a:rPr lang="he-IL" b="1" dirty="0">
                <a:solidFill>
                  <a:srgbClr val="FB2265"/>
                </a:solidFill>
                <a:latin typeface="Calibri" panose="020F0502020204030204" pitchFamily="34" charset="0"/>
                <a:cs typeface="Calibri" panose="020F0502020204030204" pitchFamily="34" charset="0"/>
              </a:rPr>
              <a:t>בָּהָר וּבָעֲרָבָה נֶגֶב כִּנְרוֹת וּבַשְּׁפֵלָה וּבְנָפוֹת דּוֹר מִיָּם</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ג </a:t>
            </a:r>
            <a:r>
              <a:rPr lang="he-IL" b="1" dirty="0">
                <a:solidFill>
                  <a:srgbClr val="FF0000"/>
                </a:solidFill>
                <a:latin typeface="Calibri" panose="020F0502020204030204" pitchFamily="34" charset="0"/>
                <a:cs typeface="Calibri" panose="020F0502020204030204" pitchFamily="34" charset="0"/>
              </a:rPr>
              <a:t>ה</a:t>
            </a:r>
            <a:r>
              <a:rPr lang="he-IL" b="1" dirty="0">
                <a:solidFill>
                  <a:srgbClr val="FB2265"/>
                </a:solidFill>
                <a:latin typeface="Calibri" panose="020F0502020204030204" pitchFamily="34" charset="0"/>
                <a:cs typeface="Calibri" panose="020F0502020204030204" pitchFamily="34" charset="0"/>
              </a:rPr>
              <a:t>ַכְּנַעֲנִי</a:t>
            </a:r>
            <a:r>
              <a:rPr lang="he-IL" dirty="0">
                <a:solidFill>
                  <a:schemeClr val="tx1"/>
                </a:solidFill>
                <a:latin typeface="Calibri" panose="020F0502020204030204" pitchFamily="34" charset="0"/>
                <a:cs typeface="Calibri" panose="020F0502020204030204" pitchFamily="34" charset="0"/>
              </a:rPr>
              <a:t> מִמִּזְרָח וּמִיָּם </a:t>
            </a:r>
            <a:r>
              <a:rPr lang="he-IL" b="1" dirty="0" err="1">
                <a:solidFill>
                  <a:srgbClr val="FB2265"/>
                </a:solidFill>
                <a:latin typeface="Calibri" panose="020F0502020204030204" pitchFamily="34" charset="0"/>
                <a:cs typeface="Calibri" panose="020F0502020204030204" pitchFamily="34" charset="0"/>
              </a:rPr>
              <a:t>וְהָאֱמֹרִי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וְהַחִתִּי</a:t>
            </a:r>
            <a:r>
              <a:rPr lang="he-IL" b="1" dirty="0">
                <a:solidFill>
                  <a:srgbClr val="FB2265"/>
                </a:solidFill>
                <a:latin typeface="Calibri" panose="020F0502020204030204" pitchFamily="34" charset="0"/>
                <a:cs typeface="Calibri" panose="020F0502020204030204" pitchFamily="34" charset="0"/>
              </a:rPr>
              <a:t> </a:t>
            </a:r>
            <a:r>
              <a:rPr lang="he-IL" b="1" dirty="0" err="1">
                <a:solidFill>
                  <a:srgbClr val="FB2265"/>
                </a:solidFill>
                <a:latin typeface="Calibri" panose="020F0502020204030204" pitchFamily="34" charset="0"/>
                <a:cs typeface="Calibri" panose="020F0502020204030204" pitchFamily="34" charset="0"/>
              </a:rPr>
              <a:t>וְהַפְּרִזִּי</a:t>
            </a:r>
            <a:r>
              <a:rPr lang="he-IL" b="1" dirty="0">
                <a:solidFill>
                  <a:srgbClr val="FB2265"/>
                </a:solidFill>
                <a:latin typeface="Calibri" panose="020F0502020204030204" pitchFamily="34" charset="0"/>
                <a:cs typeface="Calibri" panose="020F0502020204030204" pitchFamily="34" charset="0"/>
              </a:rPr>
              <a:t> וְהַיְבוּסִי</a:t>
            </a:r>
            <a:r>
              <a:rPr lang="he-IL" dirty="0">
                <a:solidFill>
                  <a:srgbClr val="FB2265"/>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בָּהָר </a:t>
            </a:r>
            <a:r>
              <a:rPr lang="he-IL" b="1" dirty="0" err="1">
                <a:solidFill>
                  <a:srgbClr val="FF0000"/>
                </a:solidFill>
                <a:latin typeface="Calibri" panose="020F0502020204030204" pitchFamily="34" charset="0"/>
                <a:cs typeface="Calibri" panose="020F0502020204030204" pitchFamily="34" charset="0"/>
              </a:rPr>
              <a:t>ו</a:t>
            </a:r>
            <a:r>
              <a:rPr lang="he-IL" b="1" dirty="0" err="1">
                <a:solidFill>
                  <a:srgbClr val="FB2265"/>
                </a:solidFill>
                <a:latin typeface="Calibri" panose="020F0502020204030204" pitchFamily="34" charset="0"/>
                <a:cs typeface="Calibri" panose="020F0502020204030204" pitchFamily="34" charset="0"/>
              </a:rPr>
              <a:t>ְהַחִוִּי</a:t>
            </a:r>
            <a:r>
              <a:rPr lang="he-IL" b="1" dirty="0">
                <a:solidFill>
                  <a:srgbClr val="FF0000"/>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תַּחַת חֶרְמוֹן בְּאֶרֶץ הַמִּצְפָּה: ד וַיֵּצְאוּ הֵם וְכָל </a:t>
            </a:r>
            <a:r>
              <a:rPr lang="he-IL" dirty="0" err="1">
                <a:solidFill>
                  <a:schemeClr val="tx1"/>
                </a:solidFill>
                <a:latin typeface="Calibri" panose="020F0502020204030204" pitchFamily="34" charset="0"/>
                <a:cs typeface="Calibri" panose="020F0502020204030204" pitchFamily="34" charset="0"/>
              </a:rPr>
              <a:t>מַחֲנֵיהֶם</a:t>
            </a:r>
            <a:r>
              <a:rPr lang="he-IL" dirty="0">
                <a:solidFill>
                  <a:schemeClr val="tx1"/>
                </a:solidFill>
                <a:latin typeface="Calibri" panose="020F0502020204030204" pitchFamily="34" charset="0"/>
                <a:cs typeface="Calibri" panose="020F0502020204030204" pitchFamily="34" charset="0"/>
              </a:rPr>
              <a:t> עִמָּם </a:t>
            </a:r>
            <a:r>
              <a:rPr lang="he-IL" b="1" dirty="0">
                <a:solidFill>
                  <a:srgbClr val="1152C9"/>
                </a:solidFill>
                <a:latin typeface="Calibri" panose="020F0502020204030204" pitchFamily="34" charset="0"/>
                <a:cs typeface="Calibri" panose="020F0502020204030204" pitchFamily="34" charset="0"/>
              </a:rPr>
              <a:t>עַם רָב כַּחוֹל אֲשֶׁר עַל שְׂפַת הַיָּם לָרֹב וְסוּס וָרֶכֶב רַב מְאֹד</a:t>
            </a:r>
            <a:r>
              <a:rPr lang="he-IL" dirty="0">
                <a:solidFill>
                  <a:schemeClr val="tx1"/>
                </a:solidFill>
                <a:latin typeface="Calibri" panose="020F0502020204030204" pitchFamily="34" charset="0"/>
                <a:cs typeface="Calibri" panose="020F0502020204030204" pitchFamily="34" charset="0"/>
              </a:rPr>
              <a:t>:</a:t>
            </a:r>
          </a:p>
          <a:p>
            <a:r>
              <a:rPr lang="he-IL" dirty="0">
                <a:solidFill>
                  <a:schemeClr val="tx1"/>
                </a:solidFill>
                <a:latin typeface="Calibri" panose="020F0502020204030204" pitchFamily="34" charset="0"/>
                <a:cs typeface="Calibri" panose="020F0502020204030204" pitchFamily="34" charset="0"/>
              </a:rPr>
              <a:t>ה וַיִּוָּעֲדוּ כֹּל הַמְּלָכִים הָאֵלֶּה וַיָּבֹאוּ וַיַּחֲנוּ יַחְדָּו אֶל </a:t>
            </a:r>
            <a:r>
              <a:rPr lang="he-IL" b="1" dirty="0">
                <a:solidFill>
                  <a:srgbClr val="FACB3B"/>
                </a:solidFill>
                <a:latin typeface="Calibri" panose="020F0502020204030204" pitchFamily="34" charset="0"/>
                <a:cs typeface="Calibri" panose="020F0502020204030204" pitchFamily="34" charset="0"/>
              </a:rPr>
              <a:t>מֵי מֵרוֹם</a:t>
            </a:r>
            <a:r>
              <a:rPr lang="he-IL" dirty="0">
                <a:solidFill>
                  <a:srgbClr val="FACB3B"/>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
            </a:r>
            <a:br>
              <a:rPr lang="en-US" dirty="0" smtClean="0">
                <a:solidFill>
                  <a:schemeClr val="tx1"/>
                </a:solidFill>
                <a:latin typeface="Calibri" panose="020F0502020204030204" pitchFamily="34" charset="0"/>
                <a:cs typeface="Calibri" panose="020F0502020204030204" pitchFamily="34" charset="0"/>
              </a:rPr>
            </a:br>
            <a:r>
              <a:rPr lang="he-IL" dirty="0" err="1" smtClean="0">
                <a:solidFill>
                  <a:schemeClr val="tx1"/>
                </a:solidFill>
                <a:latin typeface="Calibri" panose="020F0502020204030204" pitchFamily="34" charset="0"/>
                <a:cs typeface="Calibri" panose="020F0502020204030204" pitchFamily="34" charset="0"/>
              </a:rPr>
              <a:t>לְהִלָּחֵם</a:t>
            </a:r>
            <a:r>
              <a:rPr lang="he-IL" dirty="0" smtClean="0">
                <a:solidFill>
                  <a:schemeClr val="tx1"/>
                </a:solidFill>
                <a:latin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cs typeface="Calibri" panose="020F0502020204030204" pitchFamily="34" charset="0"/>
              </a:rPr>
              <a:t>עִם-יִשְׂרָאֵל:</a:t>
            </a:r>
          </a:p>
        </p:txBody>
      </p:sp>
      <p:pic>
        <p:nvPicPr>
          <p:cNvPr id="4" name="מציין מיקום תוכן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062" y="365125"/>
            <a:ext cx="3917634" cy="5731654"/>
          </a:xfrm>
          <a:prstGeom prst="rect">
            <a:avLst/>
          </a:prstGeom>
        </p:spPr>
      </p:pic>
      <p:sp>
        <p:nvSpPr>
          <p:cNvPr id="5" name="אליפסה 4"/>
          <p:cNvSpPr/>
          <p:nvPr/>
        </p:nvSpPr>
        <p:spPr>
          <a:xfrm>
            <a:off x="2311879" y="3475975"/>
            <a:ext cx="741872" cy="6124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73021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he-IL" dirty="0" smtClean="0"/>
              <a:t>מה נלמד היום?</a:t>
            </a:r>
            <a:endParaRPr lang="en-US" dirty="0"/>
          </a:p>
        </p:txBody>
      </p:sp>
      <p:sp>
        <p:nvSpPr>
          <p:cNvPr id="249" name="Google Shape;24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57200">
              <a:buFont typeface="Arial" panose="020B0604020202020204" pitchFamily="34" charset="0"/>
              <a:buChar char="•"/>
            </a:pPr>
            <a:r>
              <a:rPr lang="he-IL" sz="3200" dirty="0" smtClean="0"/>
              <a:t>סיכום סדרת הקרבות הראשונה של יהושע</a:t>
            </a:r>
          </a:p>
          <a:p>
            <a:pPr marL="457200" lvl="0" indent="-457200">
              <a:buFont typeface="Arial" panose="020B0604020202020204" pitchFamily="34" charset="0"/>
              <a:buChar char="•"/>
            </a:pPr>
            <a:r>
              <a:rPr lang="he-IL" sz="3200" dirty="0" smtClean="0"/>
              <a:t>מלחמת מלכי הדרום</a:t>
            </a:r>
          </a:p>
          <a:p>
            <a:pPr marL="457200" lvl="0" indent="-457200">
              <a:buFont typeface="Arial" panose="020B0604020202020204" pitchFamily="34" charset="0"/>
              <a:buChar char="•"/>
            </a:pPr>
            <a:r>
              <a:rPr lang="he-IL" sz="3200" dirty="0" smtClean="0"/>
              <a:t>מלחמת מלכי הצפון</a:t>
            </a:r>
            <a:endParaRPr lang="en-US" sz="3200" dirty="0"/>
          </a:p>
          <a:p>
            <a:pPr marL="457200" lvl="0" indent="-279400" algn="r" rtl="1">
              <a:lnSpc>
                <a:spcPct val="90000"/>
              </a:lnSpc>
              <a:spcBef>
                <a:spcPts val="800"/>
              </a:spcBef>
              <a:spcAft>
                <a:spcPts val="0"/>
              </a:spcAft>
              <a:buSzPts val="2800"/>
              <a:buFont typeface="Arial"/>
              <a:buNone/>
            </a:pPr>
            <a:endParaRPr sz="3200" dirty="0">
              <a:latin typeface="Guttman Drogolin" pitchFamily="2" charset="-79"/>
              <a:cs typeface="Guttman Drogolin" pitchFamily="2" charset="-79"/>
            </a:endParaRPr>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extLst>
      <p:ext uri="{BB962C8B-B14F-4D97-AF65-F5344CB8AC3E}">
        <p14:creationId xmlns:p14="http://schemas.microsoft.com/office/powerpoint/2010/main" val="6760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71350" y="1023301"/>
            <a:ext cx="8915400" cy="3777622"/>
          </a:xfrm>
        </p:spPr>
        <p:txBody>
          <a:bodyPr>
            <a:normAutofit/>
          </a:bodyPr>
          <a:lstStyle/>
          <a:p>
            <a:pPr marL="0" indent="0">
              <a:buNone/>
            </a:pPr>
            <a:r>
              <a:rPr lang="he-IL" sz="3200" b="1" dirty="0" smtClean="0">
                <a:solidFill>
                  <a:schemeClr val="tx1"/>
                </a:solidFill>
                <a:latin typeface="Calibri" panose="020F0502020204030204" pitchFamily="34" charset="0"/>
                <a:cs typeface="Calibri" panose="020F0502020204030204" pitchFamily="34" charset="0"/>
              </a:rPr>
              <a:t>ו. </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אמֶר</a:t>
            </a:r>
            <a:r>
              <a:rPr lang="en-US" sz="3200" dirty="0">
                <a:solidFill>
                  <a:schemeClr val="tx1"/>
                </a:solidFill>
                <a:latin typeface="Calibri" panose="020F0502020204030204" pitchFamily="34" charset="0"/>
                <a:cs typeface="Calibri" panose="020F0502020204030204" pitchFamily="34" charset="0"/>
              </a:rPr>
              <a:t> </a:t>
            </a:r>
            <a:r>
              <a:rPr lang="he-IL" sz="3200" dirty="0" smtClean="0">
                <a:solidFill>
                  <a:schemeClr val="tx1"/>
                </a:solidFill>
                <a:latin typeface="Calibri" panose="020F0502020204030204" pitchFamily="34" charset="0"/>
                <a:cs typeface="Calibri" panose="020F0502020204030204" pitchFamily="34" charset="0"/>
              </a:rPr>
              <a:t>ה'</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a:t>
            </a:r>
            <a:r>
              <a:rPr lang="en-US" sz="3200" dirty="0" err="1">
                <a:solidFill>
                  <a:schemeClr val="tx1"/>
                </a:solidFill>
                <a:latin typeface="Calibri" panose="020F0502020204030204" pitchFamily="34" charset="0"/>
                <a:cs typeface="Calibri" panose="020F0502020204030204" pitchFamily="34" charset="0"/>
              </a:rPr>
              <a:t>אַל</a:t>
            </a:r>
            <a:r>
              <a:rPr lang="en-US" sz="3200" dirty="0">
                <a:solidFill>
                  <a:schemeClr val="tx1"/>
                </a:solidFill>
                <a:latin typeface="Calibri" panose="020F0502020204030204" pitchFamily="34" charset="0"/>
                <a:cs typeface="Calibri" panose="020F0502020204030204" pitchFamily="34" charset="0"/>
              </a:rPr>
              <a:t> תִּ</a:t>
            </a:r>
            <a:r>
              <a:rPr lang="en-US" sz="3200" dirty="0" err="1">
                <a:solidFill>
                  <a:schemeClr val="tx1"/>
                </a:solidFill>
                <a:latin typeface="Calibri" panose="020F0502020204030204" pitchFamily="34" charset="0"/>
                <a:cs typeface="Calibri" panose="020F0502020204030204" pitchFamily="34" charset="0"/>
              </a:rPr>
              <a:t>ירָא</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מִפ</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נֵיהֶם</a:t>
            </a:r>
            <a:r>
              <a:rPr lang="en-US" sz="3200" dirty="0">
                <a:solidFill>
                  <a:schemeClr val="tx1"/>
                </a:solidFill>
                <a:latin typeface="Calibri" panose="020F0502020204030204" pitchFamily="34" charset="0"/>
                <a:cs typeface="Calibri" panose="020F0502020204030204" pitchFamily="34" charset="0"/>
              </a:rPr>
              <a:t> כִּי </a:t>
            </a:r>
            <a:r>
              <a:rPr lang="en-US" sz="3200" dirty="0" err="1">
                <a:solidFill>
                  <a:schemeClr val="tx1"/>
                </a:solidFill>
                <a:latin typeface="Calibri" panose="020F0502020204030204" pitchFamily="34" charset="0"/>
                <a:cs typeface="Calibri" panose="020F0502020204030204" pitchFamily="34" charset="0"/>
              </a:rPr>
              <a:t>מָחָר</a:t>
            </a:r>
            <a:r>
              <a:rPr lang="en-US" sz="3200" dirty="0">
                <a:solidFill>
                  <a:schemeClr val="tx1"/>
                </a:solidFill>
                <a:latin typeface="Calibri" panose="020F0502020204030204" pitchFamily="34" charset="0"/>
                <a:cs typeface="Calibri" panose="020F0502020204030204" pitchFamily="34" charset="0"/>
              </a:rPr>
              <a:t> כָּ</a:t>
            </a:r>
            <a:r>
              <a:rPr lang="en-US" sz="3200" dirty="0" err="1">
                <a:solidFill>
                  <a:schemeClr val="tx1"/>
                </a:solidFill>
                <a:latin typeface="Calibri" panose="020F0502020204030204" pitchFamily="34" charset="0"/>
                <a:cs typeface="Calibri" panose="020F0502020204030204" pitchFamily="34" charset="0"/>
              </a:rPr>
              <a:t>עֵת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הַז</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err="1" smtClean="0">
                <a:solidFill>
                  <a:schemeClr val="tx1"/>
                </a:solidFill>
                <a:latin typeface="Calibri" panose="020F0502020204030204" pitchFamily="34" charset="0"/>
                <a:cs typeface="Calibri" panose="020F0502020204030204" pitchFamily="34" charset="0"/>
              </a:rPr>
              <a:t>אָנֹכִי</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נֹתֵן</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כֻּלָּם </a:t>
            </a:r>
            <a:r>
              <a:rPr lang="en-US" sz="3200" dirty="0" err="1">
                <a:solidFill>
                  <a:schemeClr val="tx1"/>
                </a:solidFill>
                <a:latin typeface="Calibri" panose="020F0502020204030204" pitchFamily="34" charset="0"/>
                <a:cs typeface="Calibri" panose="020F0502020204030204" pitchFamily="34" charset="0"/>
              </a:rPr>
              <a:t>חֲלָלִים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לִפְנֵי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רָאֵל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סוּסֵיהֶם</a:t>
            </a:r>
            <a:r>
              <a:rPr lang="en-US" sz="3200" dirty="0">
                <a:solidFill>
                  <a:schemeClr val="tx1"/>
                </a:solidFill>
                <a:latin typeface="Calibri" panose="020F0502020204030204" pitchFamily="34" charset="0"/>
                <a:cs typeface="Calibri" panose="020F0502020204030204" pitchFamily="34" charset="0"/>
              </a:rPr>
              <a:t> תְּ</a:t>
            </a:r>
            <a:r>
              <a:rPr lang="en-US" sz="3200" dirty="0" err="1">
                <a:solidFill>
                  <a:schemeClr val="tx1"/>
                </a:solidFill>
                <a:latin typeface="Calibri" panose="020F0502020204030204" pitchFamily="34" charset="0"/>
                <a:cs typeface="Calibri" panose="020F0502020204030204" pitchFamily="34" charset="0"/>
              </a:rPr>
              <a:t>עַק</a:t>
            </a:r>
            <a:r>
              <a:rPr lang="en-US" sz="3200" dirty="0">
                <a:solidFill>
                  <a:schemeClr val="tx1"/>
                </a:solidFill>
                <a:latin typeface="Calibri" panose="020F0502020204030204" pitchFamily="34" charset="0"/>
                <a:cs typeface="Calibri" panose="020F0502020204030204" pitchFamily="34" charset="0"/>
              </a:rPr>
              <a:t>ֵּר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err="1" smtClean="0">
                <a:solidFill>
                  <a:schemeClr val="tx1"/>
                </a:solidFill>
                <a:latin typeface="Calibri" panose="020F0502020204030204" pitchFamily="34" charset="0"/>
                <a:cs typeface="Calibri" panose="020F0502020204030204" pitchFamily="34" charset="0"/>
              </a:rPr>
              <a:t>וְאֶת</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מַרְכ</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בֹתֵיהֶם</a:t>
            </a:r>
            <a:r>
              <a:rPr lang="en-US" sz="3200" dirty="0">
                <a:solidFill>
                  <a:schemeClr val="tx1"/>
                </a:solidFill>
                <a:latin typeface="Calibri" panose="020F0502020204030204" pitchFamily="34" charset="0"/>
                <a:cs typeface="Calibri" panose="020F0502020204030204" pitchFamily="34" charset="0"/>
              </a:rPr>
              <a:t> תִּשְׂ</a:t>
            </a:r>
            <a:r>
              <a:rPr lang="en-US" sz="3200" dirty="0" err="1">
                <a:solidFill>
                  <a:schemeClr val="tx1"/>
                </a:solidFill>
                <a:latin typeface="Calibri" panose="020F0502020204030204" pitchFamily="34" charset="0"/>
                <a:cs typeface="Calibri" panose="020F0502020204030204" pitchFamily="34" charset="0"/>
              </a:rPr>
              <a:t>רֹף</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אֵש</a:t>
            </a:r>
            <a:r>
              <a:rPr lang="en-US" sz="3200" dirty="0">
                <a:solidFill>
                  <a:schemeClr val="tx1"/>
                </a:solidFill>
                <a:latin typeface="Calibri" panose="020F0502020204030204" pitchFamily="34" charset="0"/>
                <a:cs typeface="Calibri" panose="020F0502020204030204" pitchFamily="34" charset="0"/>
              </a:rPr>
              <a:t>ׁ:</a:t>
            </a:r>
            <a:endParaRPr lang="he-IL" sz="3200" dirty="0">
              <a:solidFill>
                <a:schemeClr val="tx1"/>
              </a:solidFill>
              <a:latin typeface="Calibri" panose="020F0502020204030204" pitchFamily="34" charset="0"/>
              <a:cs typeface="Calibri" panose="020F0502020204030204" pitchFamily="34" charset="0"/>
            </a:endParaRPr>
          </a:p>
        </p:txBody>
      </p:sp>
      <p:pic>
        <p:nvPicPr>
          <p:cNvPr id="4" name="תמונה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042188"/>
            <a:ext cx="4888080" cy="4092606"/>
          </a:xfrm>
          <a:prstGeom prst="rect">
            <a:avLst/>
          </a:prstGeom>
        </p:spPr>
      </p:pic>
      <p:sp>
        <p:nvSpPr>
          <p:cNvPr id="5" name="מלבן 4"/>
          <p:cNvSpPr/>
          <p:nvPr/>
        </p:nvSpPr>
        <p:spPr>
          <a:xfrm>
            <a:off x="99753" y="1878676"/>
            <a:ext cx="1620982" cy="432262"/>
          </a:xfrm>
          <a:prstGeom prst="rect">
            <a:avLst/>
          </a:prstGeom>
          <a:solidFill>
            <a:srgbClr val="EBEBEB"/>
          </a:solidFill>
          <a:ln>
            <a:solidFill>
              <a:srgbClr val="EBEBE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9932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28 at 17.01.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9859" y="2310938"/>
            <a:ext cx="3948545" cy="3948545"/>
          </a:xfrm>
          <a:prstGeom prst="rect">
            <a:avLst/>
          </a:prstGeom>
        </p:spPr>
      </p:pic>
      <p:sp>
        <p:nvSpPr>
          <p:cNvPr id="7" name="מציין מיקום תוכן 2"/>
          <p:cNvSpPr txBox="1">
            <a:spLocks/>
          </p:cNvSpPr>
          <p:nvPr/>
        </p:nvSpPr>
        <p:spPr>
          <a:xfrm>
            <a:off x="3071350" y="1023301"/>
            <a:ext cx="8915400" cy="37776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he-IL" sz="3200" b="1" kern="0" smtClean="0">
                <a:solidFill>
                  <a:schemeClr val="tx1"/>
                </a:solidFill>
                <a:latin typeface="Calibri" panose="020F0502020204030204" pitchFamily="34" charset="0"/>
                <a:cs typeface="Calibri" panose="020F0502020204030204" pitchFamily="34" charset="0"/>
              </a:rPr>
              <a:t>ו. </a:t>
            </a:r>
            <a:r>
              <a:rPr lang="en-US" sz="3200" kern="0" smtClean="0">
                <a:solidFill>
                  <a:schemeClr val="tx1"/>
                </a:solidFill>
                <a:latin typeface="Calibri" panose="020F0502020204030204" pitchFamily="34" charset="0"/>
                <a:cs typeface="Calibri" panose="020F0502020204030204" pitchFamily="34" charset="0"/>
              </a:rPr>
              <a:t> וַיֹּאמֶר </a:t>
            </a:r>
            <a:r>
              <a:rPr lang="he-IL" sz="3200" kern="0" smtClean="0">
                <a:solidFill>
                  <a:schemeClr val="tx1"/>
                </a:solidFill>
                <a:latin typeface="Calibri" panose="020F0502020204030204" pitchFamily="34" charset="0"/>
                <a:cs typeface="Calibri" panose="020F0502020204030204" pitchFamily="34" charset="0"/>
              </a:rPr>
              <a:t>ה'</a:t>
            </a:r>
            <a:r>
              <a:rPr lang="en-US" sz="3200" kern="0" smtClean="0">
                <a:solidFill>
                  <a:schemeClr val="tx1"/>
                </a:solidFill>
                <a:latin typeface="Calibri" panose="020F0502020204030204" pitchFamily="34" charset="0"/>
                <a:cs typeface="Calibri" panose="020F0502020204030204" pitchFamily="34" charset="0"/>
              </a:rPr>
              <a:t> אֶל יְהוֹשֻׁעַ אַל תִּירָא מִפְּנֵיהֶם כִּי מָחָר כָּעֵת הַזֹּאת </a:t>
            </a:r>
            <a:br>
              <a:rPr lang="en-US" sz="3200" kern="0" smtClean="0">
                <a:solidFill>
                  <a:schemeClr val="tx1"/>
                </a:solidFill>
                <a:latin typeface="Calibri" panose="020F0502020204030204" pitchFamily="34" charset="0"/>
                <a:cs typeface="Calibri" panose="020F0502020204030204" pitchFamily="34" charset="0"/>
              </a:rPr>
            </a:br>
            <a:r>
              <a:rPr lang="en-US" sz="3200" kern="0" smtClean="0">
                <a:solidFill>
                  <a:schemeClr val="tx1"/>
                </a:solidFill>
                <a:latin typeface="Calibri" panose="020F0502020204030204" pitchFamily="34" charset="0"/>
                <a:cs typeface="Calibri" panose="020F0502020204030204" pitchFamily="34" charset="0"/>
              </a:rPr>
              <a:t>אָנֹכִי נֹתֵן אֶת כֻּלָּם חֲלָלִים לִפְנֵי יִשְׂרָאֵל אֶת סוּסֵיהֶם תְּעַקֵּר </a:t>
            </a:r>
            <a:br>
              <a:rPr lang="en-US" sz="3200" kern="0" smtClean="0">
                <a:solidFill>
                  <a:schemeClr val="tx1"/>
                </a:solidFill>
                <a:latin typeface="Calibri" panose="020F0502020204030204" pitchFamily="34" charset="0"/>
                <a:cs typeface="Calibri" panose="020F0502020204030204" pitchFamily="34" charset="0"/>
              </a:rPr>
            </a:br>
            <a:r>
              <a:rPr lang="en-US" sz="3200" kern="0" smtClean="0">
                <a:solidFill>
                  <a:schemeClr val="tx1"/>
                </a:solidFill>
                <a:latin typeface="Calibri" panose="020F0502020204030204" pitchFamily="34" charset="0"/>
                <a:cs typeface="Calibri" panose="020F0502020204030204" pitchFamily="34" charset="0"/>
              </a:rPr>
              <a:t>וְאֶת מַרְכְּבֹתֵיהֶם תִּשְׂרֹף בָּאֵשׁ:</a:t>
            </a:r>
            <a:endParaRPr lang="he-IL" sz="320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81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112326" y="1110730"/>
            <a:ext cx="6673735" cy="4351338"/>
          </a:xfrm>
        </p:spPr>
        <p:txBody>
          <a:bodyPr>
            <a:normAutofit/>
          </a:bodyPr>
          <a:lstStyle/>
          <a:p>
            <a:pPr marL="0" indent="0">
              <a:buNone/>
            </a:pPr>
            <a:r>
              <a:rPr lang="he-IL" sz="3200" b="1" dirty="0" smtClean="0">
                <a:solidFill>
                  <a:schemeClr val="tx1"/>
                </a:solidFill>
                <a:latin typeface="Calibri" panose="020F0502020204030204" pitchFamily="34" charset="0"/>
                <a:cs typeface="Calibri" panose="020F0502020204030204" pitchFamily="34" charset="0"/>
              </a:rPr>
              <a:t>ז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בֹא</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a:t>
            </a:r>
            <a:r>
              <a:rPr lang="en-US" sz="3200" dirty="0" err="1">
                <a:solidFill>
                  <a:schemeClr val="tx1"/>
                </a:solidFill>
                <a:latin typeface="Calibri" panose="020F0502020204030204" pitchFamily="34" charset="0"/>
                <a:cs typeface="Calibri" panose="020F0502020204030204" pitchFamily="34" charset="0"/>
              </a:rPr>
              <a:t>וְכָל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הַמ</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לְחָמָה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עִמּו</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עֲלֵיהֶם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מֵרוֹם</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smtClean="0">
                <a:solidFill>
                  <a:schemeClr val="tx1"/>
                </a:solidFill>
                <a:latin typeface="Calibri" panose="020F0502020204030204" pitchFamily="34" charset="0"/>
                <a:cs typeface="Calibri" panose="020F0502020204030204" pitchFamily="34" charset="0"/>
              </a:rPr>
              <a:t>פִּ</a:t>
            </a:r>
            <a:r>
              <a:rPr lang="en-US" sz="3200" dirty="0" err="1" smtClean="0">
                <a:solidFill>
                  <a:schemeClr val="tx1"/>
                </a:solidFill>
                <a:latin typeface="Calibri" panose="020F0502020204030204" pitchFamily="34" charset="0"/>
                <a:cs typeface="Calibri" panose="020F0502020204030204" pitchFamily="34" charset="0"/>
              </a:rPr>
              <a:t>תְאֹם</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ִּפְּ</a:t>
            </a:r>
            <a:r>
              <a:rPr lang="en-US" sz="3200" dirty="0" err="1">
                <a:solidFill>
                  <a:schemeClr val="tx1"/>
                </a:solidFill>
                <a:latin typeface="Calibri" panose="020F0502020204030204" pitchFamily="34" charset="0"/>
                <a:cs typeface="Calibri" panose="020F0502020204030204" pitchFamily="34" charset="0"/>
              </a:rPr>
              <a:t>לו</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הֶם</a:t>
            </a:r>
            <a:r>
              <a:rPr lang="en-US" sz="3200" dirty="0">
                <a:solidFill>
                  <a:schemeClr val="tx1"/>
                </a:solidFill>
                <a:latin typeface="Calibri" panose="020F0502020204030204" pitchFamily="34" charset="0"/>
                <a:cs typeface="Calibri" panose="020F0502020204030204" pitchFamily="34" charset="0"/>
              </a:rPr>
              <a:t>:</a:t>
            </a:r>
            <a:endParaRPr lang="he-IL" sz="3200" dirty="0">
              <a:solidFill>
                <a:schemeClr val="tx1"/>
              </a:solidFill>
              <a:latin typeface="Calibri" panose="020F0502020204030204" pitchFamily="34" charset="0"/>
              <a:cs typeface="Calibri" panose="020F0502020204030204" pitchFamily="34" charset="0"/>
            </a:endParaRPr>
          </a:p>
        </p:txBody>
      </p:sp>
      <p:pic>
        <p:nvPicPr>
          <p:cNvPr id="4" name="מציין מיקום תוכן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141" y="322367"/>
            <a:ext cx="3967161" cy="5804113"/>
          </a:xfrm>
          <a:prstGeom prst="rect">
            <a:avLst/>
          </a:prstGeom>
        </p:spPr>
      </p:pic>
      <p:cxnSp>
        <p:nvCxnSpPr>
          <p:cNvPr id="6" name="מחבר מעוקל 5"/>
          <p:cNvCxnSpPr/>
          <p:nvPr/>
        </p:nvCxnSpPr>
        <p:spPr>
          <a:xfrm rot="16200000" flipV="1">
            <a:off x="2149995" y="5666855"/>
            <a:ext cx="1291966" cy="550056"/>
          </a:xfrm>
          <a:prstGeom prst="curvedConnector3">
            <a:avLst>
              <a:gd name="adj1" fmla="val 50000"/>
            </a:avLst>
          </a:prstGeom>
          <a:ln w="28575">
            <a:solidFill>
              <a:srgbClr val="005B3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מחבר מעוקל 11"/>
          <p:cNvCxnSpPr/>
          <p:nvPr/>
        </p:nvCxnSpPr>
        <p:spPr>
          <a:xfrm rot="5400000" flipH="1" flipV="1">
            <a:off x="2008981" y="4588669"/>
            <a:ext cx="1092200" cy="68262"/>
          </a:xfrm>
          <a:prstGeom prst="curvedConnector3">
            <a:avLst>
              <a:gd name="adj1" fmla="val 100000"/>
            </a:avLst>
          </a:prstGeom>
          <a:ln w="28575">
            <a:solidFill>
              <a:srgbClr val="005B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7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ppt_x</p:attrName>
                                        </p:attrNameLst>
                                      </p:cBhvr>
                                      <p:tavLst>
                                        <p:tav tm="0">
                                          <p:val>
                                            <p:strVal val="#ppt_x"/>
                                          </p:val>
                                        </p:tav>
                                        <p:tav tm="100000">
                                          <p:val>
                                            <p:strVal val="#ppt_x"/>
                                          </p:val>
                                        </p:tav>
                                      </p:tavLst>
                                    </p:anim>
                                    <p:anim calcmode="lin" valueType="num">
                                      <p:cBhvr>
                                        <p:cTn id="15"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anim calcmode="lin" valueType="num">
                                      <p:cBhvr>
                                        <p:cTn id="21" dur="2000" fill="hold"/>
                                        <p:tgtEl>
                                          <p:spTgt spid="12"/>
                                        </p:tgtEl>
                                        <p:attrNameLst>
                                          <p:attrName>ppt_x</p:attrName>
                                        </p:attrNameLst>
                                      </p:cBhvr>
                                      <p:tavLst>
                                        <p:tav tm="0">
                                          <p:val>
                                            <p:strVal val="#ppt_x"/>
                                          </p:val>
                                        </p:tav>
                                        <p:tav tm="100000">
                                          <p:val>
                                            <p:strVal val="#ppt_x"/>
                                          </p:val>
                                        </p:tav>
                                      </p:tavLst>
                                    </p:anim>
                                    <p:anim calcmode="lin" valueType="num">
                                      <p:cBhvr>
                                        <p:cTn id="22"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30189" y="630032"/>
            <a:ext cx="7220937" cy="3777622"/>
          </a:xfrm>
        </p:spPr>
        <p:txBody>
          <a:bodyPr>
            <a:noAutofit/>
          </a:bodyPr>
          <a:lstStyle/>
          <a:p>
            <a:pPr marL="0" indent="0">
              <a:buNone/>
            </a:pPr>
            <a:r>
              <a:rPr lang="he-IL" sz="3200" b="1" dirty="0" smtClean="0">
                <a:solidFill>
                  <a:schemeClr val="tx1"/>
                </a:solidFill>
                <a:latin typeface="Calibri" panose="020F0502020204030204" pitchFamily="34" charset="0"/>
                <a:cs typeface="Calibri" panose="020F0502020204030204" pitchFamily="34" charset="0"/>
              </a:rPr>
              <a:t>ז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בֹא</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a:t>
            </a:r>
            <a:r>
              <a:rPr lang="en-US" sz="3200" dirty="0" err="1">
                <a:solidFill>
                  <a:schemeClr val="tx1"/>
                </a:solidFill>
                <a:latin typeface="Calibri" panose="020F0502020204030204" pitchFamily="34" charset="0"/>
                <a:cs typeface="Calibri" panose="020F0502020204030204" pitchFamily="34" charset="0"/>
              </a:rPr>
              <a:t>וְכָל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הַמ</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לְחָמָה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עִמּו</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עֲלֵיהֶם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מֵרוֹם</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smtClean="0">
                <a:solidFill>
                  <a:schemeClr val="tx1"/>
                </a:solidFill>
                <a:latin typeface="Calibri" panose="020F0502020204030204" pitchFamily="34" charset="0"/>
                <a:cs typeface="Calibri" panose="020F0502020204030204" pitchFamily="34" charset="0"/>
              </a:rPr>
              <a:t>פִּ</a:t>
            </a:r>
            <a:r>
              <a:rPr lang="en-US" sz="3200" dirty="0" err="1" smtClean="0">
                <a:solidFill>
                  <a:schemeClr val="tx1"/>
                </a:solidFill>
                <a:latin typeface="Calibri" panose="020F0502020204030204" pitchFamily="34" charset="0"/>
                <a:cs typeface="Calibri" panose="020F0502020204030204" pitchFamily="34" charset="0"/>
              </a:rPr>
              <a:t>תְאֹם</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ִּפְּ</a:t>
            </a:r>
            <a:r>
              <a:rPr lang="en-US" sz="3200" dirty="0" err="1">
                <a:solidFill>
                  <a:schemeClr val="tx1"/>
                </a:solidFill>
                <a:latin typeface="Calibri" panose="020F0502020204030204" pitchFamily="34" charset="0"/>
                <a:cs typeface="Calibri" panose="020F0502020204030204" pitchFamily="34" charset="0"/>
              </a:rPr>
              <a:t>לו</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הֶם</a:t>
            </a:r>
            <a:r>
              <a:rPr lang="en-US" sz="3200" dirty="0" smtClean="0">
                <a:solidFill>
                  <a:schemeClr val="tx1"/>
                </a:solidFill>
                <a:latin typeface="Calibri" panose="020F0502020204030204" pitchFamily="34" charset="0"/>
                <a:cs typeface="Calibri" panose="020F0502020204030204" pitchFamily="34" charset="0"/>
              </a:rPr>
              <a:t>:</a:t>
            </a:r>
            <a:r>
              <a:rPr lang="he-IL" sz="3200" dirty="0" smtClean="0">
                <a:solidFill>
                  <a:schemeClr val="tx1"/>
                </a:solidFill>
                <a:latin typeface="Calibri" panose="020F0502020204030204" pitchFamily="34" charset="0"/>
                <a:cs typeface="Calibri" panose="020F0502020204030204" pitchFamily="34" charset="0"/>
              </a:rPr>
              <a:t> </a:t>
            </a:r>
            <a:r>
              <a:rPr lang="he-IL" sz="3200" b="1" dirty="0" smtClean="0">
                <a:solidFill>
                  <a:schemeClr val="tx1"/>
                </a:solidFill>
                <a:latin typeface="Calibri" panose="020F0502020204030204" pitchFamily="34" charset="0"/>
                <a:cs typeface="Calibri" panose="020F0502020204030204" pitchFamily="34" charset="0"/>
              </a:rPr>
              <a:t>ח</a:t>
            </a:r>
            <a:r>
              <a:rPr lang="he-IL"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ִּתְּ</a:t>
            </a:r>
            <a:r>
              <a:rPr lang="en-US" sz="3200" dirty="0" err="1" smtClean="0">
                <a:solidFill>
                  <a:schemeClr val="tx1"/>
                </a:solidFill>
                <a:latin typeface="Calibri" panose="020F0502020204030204" pitchFamily="34" charset="0"/>
                <a:cs typeface="Calibri" panose="020F0502020204030204" pitchFamily="34" charset="0"/>
              </a:rPr>
              <a:t>נֵם</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יְהוָה</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יַד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רָאֵל</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כּוּם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רְד</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פוּם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צִידוֹן</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רַב</a:t>
            </a:r>
            <a:r>
              <a:rPr lang="en-US" sz="3200" dirty="0">
                <a:solidFill>
                  <a:schemeClr val="tx1"/>
                </a:solidFill>
                <a:latin typeface="Calibri" panose="020F0502020204030204" pitchFamily="34" charset="0"/>
                <a:cs typeface="Calibri" panose="020F0502020204030204" pitchFamily="34" charset="0"/>
              </a:rPr>
              <a:t>ָּה </a:t>
            </a:r>
            <a:r>
              <a:rPr lang="en-US" sz="3200" dirty="0" err="1">
                <a:solidFill>
                  <a:schemeClr val="tx1"/>
                </a:solidFill>
                <a:latin typeface="Calibri" panose="020F0502020204030204" pitchFamily="34" charset="0"/>
                <a:cs typeface="Calibri" panose="020F0502020204030204" pitchFamily="34" charset="0"/>
              </a:rPr>
              <a:t>וְעַד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רְפוֹת</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err="1" smtClean="0">
                <a:solidFill>
                  <a:schemeClr val="tx1"/>
                </a:solidFill>
                <a:latin typeface="Calibri" panose="020F0502020204030204" pitchFamily="34" charset="0"/>
                <a:cs typeface="Calibri" panose="020F0502020204030204" pitchFamily="34" charset="0"/>
              </a:rPr>
              <a:t>מַיִם</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וְעַד</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קְעַת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מִצְפ</a:t>
            </a:r>
            <a:r>
              <a:rPr lang="en-US" sz="3200" dirty="0">
                <a:solidFill>
                  <a:schemeClr val="tx1"/>
                </a:solidFill>
                <a:latin typeface="Calibri" panose="020F0502020204030204" pitchFamily="34" charset="0"/>
                <a:cs typeface="Calibri" panose="020F0502020204030204" pitchFamily="34" charset="0"/>
              </a:rPr>
              <a:t>ֶּה </a:t>
            </a:r>
            <a:r>
              <a:rPr lang="en-US" sz="3200" dirty="0" err="1">
                <a:solidFill>
                  <a:schemeClr val="tx1"/>
                </a:solidFill>
                <a:latin typeface="Calibri" panose="020F0502020204030204" pitchFamily="34" charset="0"/>
                <a:cs typeface="Calibri" panose="020F0502020204030204" pitchFamily="34" charset="0"/>
              </a:rPr>
              <a:t>מִזְרָחָה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ַּכֻּם </a:t>
            </a:r>
            <a:r>
              <a:rPr lang="en-US" sz="3200" dirty="0" err="1">
                <a:solidFill>
                  <a:schemeClr val="tx1"/>
                </a:solidFill>
                <a:latin typeface="Calibri" panose="020F0502020204030204" pitchFamily="34" charset="0"/>
                <a:cs typeface="Calibri" panose="020F0502020204030204" pitchFamily="34" charset="0"/>
              </a:rPr>
              <a:t>עַד</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לְת</a:t>
            </a:r>
            <a:r>
              <a:rPr lang="en-US" sz="3200" dirty="0">
                <a:solidFill>
                  <a:schemeClr val="tx1"/>
                </a:solidFill>
                <a:latin typeface="Calibri" panose="020F0502020204030204" pitchFamily="34" charset="0"/>
                <a:cs typeface="Calibri" panose="020F0502020204030204" pitchFamily="34" charset="0"/>
              </a:rPr>
              <a:t>ִּי </a:t>
            </a:r>
            <a:r>
              <a:rPr lang="en-US" sz="3200" dirty="0" err="1">
                <a:solidFill>
                  <a:schemeClr val="tx1"/>
                </a:solidFill>
                <a:latin typeface="Calibri" panose="020F0502020204030204" pitchFamily="34" charset="0"/>
                <a:cs typeface="Calibri" panose="020F0502020204030204" pitchFamily="34" charset="0"/>
              </a:rPr>
              <a:t>הִש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אִיר</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לָהֶם</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שָׂ</a:t>
            </a:r>
            <a:r>
              <a:rPr lang="en-US" sz="3200" dirty="0" err="1" smtClean="0">
                <a:solidFill>
                  <a:schemeClr val="tx1"/>
                </a:solidFill>
                <a:latin typeface="Calibri" panose="020F0502020204030204" pitchFamily="34" charset="0"/>
                <a:cs typeface="Calibri" panose="020F0502020204030204" pitchFamily="34" charset="0"/>
              </a:rPr>
              <a:t>רִיד</a:t>
            </a:r>
            <a:r>
              <a:rPr lang="he-IL" sz="3200" dirty="0" smtClean="0">
                <a:solidFill>
                  <a:schemeClr val="tx1"/>
                </a:solidFill>
                <a:latin typeface="Calibri" panose="020F0502020204030204" pitchFamily="34" charset="0"/>
                <a:cs typeface="Calibri" panose="020F0502020204030204" pitchFamily="34" charset="0"/>
              </a:rPr>
              <a:t>: </a:t>
            </a:r>
            <a:r>
              <a:rPr lang="he-IL" sz="3200" b="1" dirty="0" smtClean="0">
                <a:solidFill>
                  <a:schemeClr val="tx1"/>
                </a:solidFill>
                <a:latin typeface="Calibri" panose="020F0502020204030204" pitchFamily="34" charset="0"/>
                <a:cs typeface="Calibri" panose="020F0502020204030204" pitchFamily="34" charset="0"/>
              </a:rPr>
              <a:t>ט</a:t>
            </a:r>
            <a:r>
              <a:rPr lang="he-IL"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עַש</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לָהֶם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כַּ</a:t>
            </a:r>
            <a:r>
              <a:rPr lang="en-US" sz="3200" dirty="0" err="1">
                <a:solidFill>
                  <a:schemeClr val="tx1"/>
                </a:solidFill>
                <a:latin typeface="Calibri" panose="020F0502020204030204" pitchFamily="34" charset="0"/>
                <a:cs typeface="Calibri" panose="020F0502020204030204" pitchFamily="34" charset="0"/>
              </a:rPr>
              <a:t>אֲש</a:t>
            </a:r>
            <a:r>
              <a:rPr lang="en-US" sz="3200" dirty="0">
                <a:solidFill>
                  <a:schemeClr val="tx1"/>
                </a:solidFill>
                <a:latin typeface="Calibri" panose="020F0502020204030204" pitchFamily="34" charset="0"/>
                <a:cs typeface="Calibri" panose="020F0502020204030204" pitchFamily="34" charset="0"/>
              </a:rPr>
              <a:t>ֶׁר </a:t>
            </a:r>
            <a:r>
              <a:rPr lang="en-US" sz="3200" dirty="0" err="1">
                <a:solidFill>
                  <a:schemeClr val="tx1"/>
                </a:solidFill>
                <a:latin typeface="Calibri" panose="020F0502020204030204" pitchFamily="34" charset="0"/>
                <a:cs typeface="Calibri" panose="020F0502020204030204" pitchFamily="34" charset="0"/>
              </a:rPr>
              <a:t>אָמַר</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לו</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יְהוָה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סוּסֵיהֶם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עִק</a:t>
            </a:r>
            <a:r>
              <a:rPr lang="en-US" sz="3200" dirty="0">
                <a:solidFill>
                  <a:schemeClr val="tx1"/>
                </a:solidFill>
                <a:latin typeface="Calibri" panose="020F0502020204030204" pitchFamily="34" charset="0"/>
                <a:cs typeface="Calibri" panose="020F0502020204030204" pitchFamily="34" charset="0"/>
              </a:rPr>
              <a:t>ֵּר </a:t>
            </a:r>
            <a:r>
              <a:rPr lang="en-US" sz="3200" dirty="0" err="1">
                <a:solidFill>
                  <a:schemeClr val="tx1"/>
                </a:solidFill>
                <a:latin typeface="Calibri" panose="020F0502020204030204" pitchFamily="34" charset="0"/>
                <a:cs typeface="Calibri" panose="020F0502020204030204" pitchFamily="34" charset="0"/>
              </a:rPr>
              <a:t>וְאֶת</a:t>
            </a:r>
            <a:r>
              <a:rPr lang="en-US" sz="3200" dirty="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מַרְכ</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בֹתֵיהֶם</a:t>
            </a:r>
            <a:r>
              <a:rPr lang="en-US" sz="3200" dirty="0" smtClean="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שָׂ</a:t>
            </a:r>
            <a:r>
              <a:rPr lang="en-US" sz="3200" dirty="0" err="1">
                <a:solidFill>
                  <a:schemeClr val="tx1"/>
                </a:solidFill>
                <a:latin typeface="Calibri" panose="020F0502020204030204" pitchFamily="34" charset="0"/>
                <a:cs typeface="Calibri" panose="020F0502020204030204" pitchFamily="34" charset="0"/>
              </a:rPr>
              <a:t>רַף</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בָּ</a:t>
            </a:r>
            <a:r>
              <a:rPr lang="en-US" sz="3200" dirty="0" err="1" smtClean="0">
                <a:solidFill>
                  <a:schemeClr val="tx1"/>
                </a:solidFill>
                <a:latin typeface="Calibri" panose="020F0502020204030204" pitchFamily="34" charset="0"/>
                <a:cs typeface="Calibri" panose="020F0502020204030204" pitchFamily="34" charset="0"/>
              </a:rPr>
              <a:t>אֵש</a:t>
            </a:r>
            <a:r>
              <a:rPr lang="en-US" sz="3200" dirty="0" smtClean="0">
                <a:solidFill>
                  <a:schemeClr val="tx1"/>
                </a:solidFill>
                <a:latin typeface="Calibri" panose="020F0502020204030204" pitchFamily="34" charset="0"/>
                <a:cs typeface="Calibri" panose="020F0502020204030204" pitchFamily="34" charset="0"/>
              </a:rPr>
              <a:t>ׁ</a:t>
            </a:r>
            <a:r>
              <a:rPr lang="en-US" sz="3200" dirty="0" smtClean="0">
                <a:solidFill>
                  <a:schemeClr val="tx1"/>
                </a:solidFill>
                <a:latin typeface="Calibri" panose="020F0502020204030204" pitchFamily="34" charset="0"/>
                <a:cs typeface="Calibri" panose="020F0502020204030204" pitchFamily="34" charset="0"/>
              </a:rPr>
              <a:t>:</a:t>
            </a:r>
            <a:r>
              <a:rPr lang="he-IL" sz="3200" dirty="0" smtClean="0">
                <a:solidFill>
                  <a:schemeClr val="tx1"/>
                </a:solidFill>
                <a:latin typeface="Calibri" panose="020F0502020204030204" pitchFamily="34" charset="0"/>
                <a:cs typeface="Calibri" panose="020F0502020204030204" pitchFamily="34" charset="0"/>
              </a:rPr>
              <a:t> </a:t>
            </a:r>
            <a:r>
              <a:rPr lang="he-IL" sz="3200" b="1" dirty="0" smtClean="0">
                <a:solidFill>
                  <a:schemeClr val="tx1"/>
                </a:solidFill>
                <a:latin typeface="Calibri" panose="020F0502020204030204" pitchFamily="34" charset="0"/>
                <a:cs typeface="Calibri" panose="020F0502020204030204" pitchFamily="34" charset="0"/>
              </a:rPr>
              <a:t>י</a:t>
            </a:r>
            <a:r>
              <a:rPr lang="he-IL"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ָּשָׁב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בָּ</a:t>
            </a:r>
            <a:r>
              <a:rPr lang="en-US" sz="3200" dirty="0" err="1">
                <a:solidFill>
                  <a:schemeClr val="tx1"/>
                </a:solidFill>
                <a:latin typeface="Calibri" panose="020F0502020204030204" pitchFamily="34" charset="0"/>
                <a:cs typeface="Calibri" panose="020F0502020204030204" pitchFamily="34" charset="0"/>
              </a:rPr>
              <a:t>עֵת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הַהִיא</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וַי</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לְכ</a:t>
            </a:r>
            <a:r>
              <a:rPr lang="en-US" sz="3200" dirty="0">
                <a:solidFill>
                  <a:schemeClr val="tx1"/>
                </a:solidFill>
                <a:latin typeface="Calibri" panose="020F0502020204030204" pitchFamily="34" charset="0"/>
                <a:cs typeface="Calibri" panose="020F0502020204030204" pitchFamily="34" charset="0"/>
              </a:rPr>
              <a:t>ֹּד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חָצוֹר</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וְאֶת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מַלְכ</a:t>
            </a:r>
            <a:r>
              <a:rPr lang="en-US" sz="3200" dirty="0">
                <a:solidFill>
                  <a:schemeClr val="tx1"/>
                </a:solidFill>
                <a:latin typeface="Calibri" panose="020F0502020204030204" pitchFamily="34" charset="0"/>
                <a:cs typeface="Calibri" panose="020F0502020204030204" pitchFamily="34" charset="0"/>
              </a:rPr>
              <a:t>ָּהּ </a:t>
            </a:r>
            <a:r>
              <a:rPr lang="en-US" sz="3200" dirty="0" err="1">
                <a:solidFill>
                  <a:schemeClr val="tx1"/>
                </a:solidFill>
                <a:latin typeface="Calibri" panose="020F0502020204030204" pitchFamily="34" charset="0"/>
                <a:cs typeface="Calibri" panose="020F0502020204030204" pitchFamily="34" charset="0"/>
              </a:rPr>
              <a:t>הִכ</a:t>
            </a:r>
            <a:r>
              <a:rPr lang="en-US" sz="3200" dirty="0">
                <a:solidFill>
                  <a:schemeClr val="tx1"/>
                </a:solidFill>
                <a:latin typeface="Calibri" panose="020F0502020204030204" pitchFamily="34" charset="0"/>
                <a:cs typeface="Calibri" panose="020F0502020204030204" pitchFamily="34" charset="0"/>
              </a:rPr>
              <a:t>ָּה </a:t>
            </a:r>
            <a:r>
              <a:rPr lang="en-US" sz="3200" dirty="0" err="1">
                <a:solidFill>
                  <a:schemeClr val="tx1"/>
                </a:solidFill>
                <a:latin typeface="Calibri" panose="020F0502020204030204" pitchFamily="34" charset="0"/>
                <a:cs typeface="Calibri" panose="020F0502020204030204" pitchFamily="34" charset="0"/>
              </a:rPr>
              <a:t>בֶחָרֶב</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כִּי </a:t>
            </a:r>
            <a:r>
              <a:rPr lang="en-US" sz="3200" dirty="0" err="1">
                <a:solidFill>
                  <a:schemeClr val="tx1"/>
                </a:solidFill>
                <a:latin typeface="Calibri" panose="020F0502020204030204" pitchFamily="34" charset="0"/>
                <a:cs typeface="Calibri" panose="020F0502020204030204" pitchFamily="34" charset="0"/>
              </a:rPr>
              <a:t>חָצוֹר</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לְפָנִים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הִיא</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רֹאש</a:t>
            </a:r>
            <a:r>
              <a:rPr lang="en-US" sz="3200" dirty="0">
                <a:solidFill>
                  <a:schemeClr val="tx1"/>
                </a:solidFill>
                <a:latin typeface="Calibri" panose="020F0502020204030204" pitchFamily="34" charset="0"/>
                <a:cs typeface="Calibri" panose="020F0502020204030204" pitchFamily="34" charset="0"/>
              </a:rPr>
              <a:t>ׁ כָּל </a:t>
            </a:r>
            <a:r>
              <a:rPr lang="en-US" sz="3200" dirty="0" err="1">
                <a:solidFill>
                  <a:schemeClr val="tx1"/>
                </a:solidFill>
                <a:latin typeface="Calibri" panose="020F0502020204030204" pitchFamily="34" charset="0"/>
                <a:cs typeface="Calibri" panose="020F0502020204030204" pitchFamily="34" charset="0"/>
              </a:rPr>
              <a:t>הַמ</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מְלָכוֹת</a:t>
            </a:r>
            <a:r>
              <a:rPr lang="en-US" sz="3200" dirty="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הָאֵל</a:t>
            </a:r>
            <a:r>
              <a:rPr lang="en-US" sz="3200" dirty="0" smtClean="0">
                <a:solidFill>
                  <a:schemeClr val="tx1"/>
                </a:solidFill>
                <a:latin typeface="Calibri" panose="020F0502020204030204" pitchFamily="34" charset="0"/>
                <a:cs typeface="Calibri" panose="020F0502020204030204" pitchFamily="34" charset="0"/>
              </a:rPr>
              <a:t>ֶּה:</a:t>
            </a:r>
            <a:r>
              <a:rPr lang="he-IL" sz="3200" dirty="0" smtClean="0">
                <a:solidFill>
                  <a:schemeClr val="tx1"/>
                </a:solidFill>
                <a:latin typeface="Calibri" panose="020F0502020204030204" pitchFamily="34" charset="0"/>
                <a:cs typeface="Calibri" panose="020F0502020204030204" pitchFamily="34" charset="0"/>
              </a:rPr>
              <a:t> </a:t>
            </a:r>
            <a:r>
              <a:rPr lang="he-IL" sz="3200" b="1" dirty="0" smtClean="0">
                <a:solidFill>
                  <a:schemeClr val="tx1"/>
                </a:solidFill>
                <a:latin typeface="Calibri" panose="020F0502020204030204" pitchFamily="34" charset="0"/>
                <a:cs typeface="Calibri" panose="020F0502020204030204" pitchFamily="34" charset="0"/>
              </a:rPr>
              <a:t>יא</a:t>
            </a:r>
            <a:r>
              <a:rPr lang="he-IL"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וַי</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כּו</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כָּל </a:t>
            </a:r>
            <a:r>
              <a:rPr lang="en-US" sz="3200" dirty="0" err="1">
                <a:solidFill>
                  <a:schemeClr val="tx1"/>
                </a:solidFill>
                <a:latin typeface="Calibri" panose="020F0502020204030204" pitchFamily="34" charset="0"/>
                <a:cs typeface="Calibri" panose="020F0502020204030204" pitchFamily="34" charset="0"/>
              </a:rPr>
              <a:t>הַנ</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פֶש</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אֲש</a:t>
            </a:r>
            <a:r>
              <a:rPr lang="en-US" sz="3200" dirty="0">
                <a:solidFill>
                  <a:schemeClr val="tx1"/>
                </a:solidFill>
                <a:latin typeface="Calibri" panose="020F0502020204030204" pitchFamily="34" charset="0"/>
                <a:cs typeface="Calibri" panose="020F0502020204030204" pitchFamily="34" charset="0"/>
              </a:rPr>
              <a:t>ֶׁר בָּהּ </a:t>
            </a:r>
            <a:r>
              <a:rPr lang="en-US" sz="3200" dirty="0" err="1">
                <a:solidFill>
                  <a:schemeClr val="tx1"/>
                </a:solidFill>
                <a:latin typeface="Calibri" panose="020F0502020204030204" pitchFamily="34" charset="0"/>
                <a:cs typeface="Calibri" panose="020F0502020204030204" pitchFamily="34" charset="0"/>
              </a:rPr>
              <a:t>לְפִי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חֶרֶב</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הַחֲרֵם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לֹא</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נוֹתַר</a:t>
            </a:r>
            <a:r>
              <a:rPr lang="en-US" sz="3200" dirty="0">
                <a:solidFill>
                  <a:schemeClr val="tx1"/>
                </a:solidFill>
                <a:latin typeface="Calibri" panose="020F0502020204030204" pitchFamily="34" charset="0"/>
                <a:cs typeface="Calibri" panose="020F0502020204030204" pitchFamily="34" charset="0"/>
              </a:rPr>
              <a:t> כָּל </a:t>
            </a:r>
            <a:r>
              <a:rPr lang="en-US" sz="3200" dirty="0" err="1">
                <a:solidFill>
                  <a:schemeClr val="tx1"/>
                </a:solidFill>
                <a:latin typeface="Calibri" panose="020F0502020204030204" pitchFamily="34" charset="0"/>
                <a:cs typeface="Calibri" panose="020F0502020204030204" pitchFamily="34" charset="0"/>
              </a:rPr>
              <a:t>נְש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מָה</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err="1" smtClean="0">
                <a:solidFill>
                  <a:schemeClr val="tx1"/>
                </a:solidFill>
                <a:latin typeface="Calibri" panose="020F0502020204030204" pitchFamily="34" charset="0"/>
                <a:cs typeface="Calibri" panose="020F0502020204030204" pitchFamily="34" charset="0"/>
              </a:rPr>
              <a:t>וְאֶת</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חָצוֹר</a:t>
            </a:r>
            <a:r>
              <a:rPr lang="en-US" sz="3200" dirty="0">
                <a:solidFill>
                  <a:schemeClr val="tx1"/>
                </a:solidFill>
                <a:latin typeface="Calibri" panose="020F0502020204030204" pitchFamily="34" charset="0"/>
                <a:cs typeface="Calibri" panose="020F0502020204030204" pitchFamily="34" charset="0"/>
              </a:rPr>
              <a:t> שָׂ</a:t>
            </a:r>
            <a:r>
              <a:rPr lang="en-US" sz="3200" dirty="0" err="1">
                <a:solidFill>
                  <a:schemeClr val="tx1"/>
                </a:solidFill>
                <a:latin typeface="Calibri" panose="020F0502020204030204" pitchFamily="34" charset="0"/>
                <a:cs typeface="Calibri" panose="020F0502020204030204" pitchFamily="34" charset="0"/>
              </a:rPr>
              <a:t>רַף</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אֵש</a:t>
            </a:r>
            <a:r>
              <a:rPr lang="en-US" sz="3200" dirty="0">
                <a:solidFill>
                  <a:schemeClr val="tx1"/>
                </a:solidFill>
                <a:latin typeface="Calibri" panose="020F0502020204030204" pitchFamily="34" charset="0"/>
                <a:cs typeface="Calibri" panose="020F0502020204030204" pitchFamily="34" charset="0"/>
              </a:rPr>
              <a:t>ׁ:</a:t>
            </a:r>
            <a:endParaRPr lang="he-IL" sz="3200" dirty="0">
              <a:solidFill>
                <a:schemeClr val="tx1"/>
              </a:solidFill>
              <a:latin typeface="Calibri" panose="020F0502020204030204" pitchFamily="34" charset="0"/>
              <a:cs typeface="Calibri" panose="020F0502020204030204" pitchFamily="34" charset="0"/>
            </a:endParaRPr>
          </a:p>
        </p:txBody>
      </p:sp>
      <p:pic>
        <p:nvPicPr>
          <p:cNvPr id="3075" name="תמונה 1"/>
          <p:cNvPicPr>
            <a:picLocks noChangeAspect="1" noChangeArrowheads="1"/>
          </p:cNvPicPr>
          <p:nvPr/>
        </p:nvPicPr>
        <p:blipFill>
          <a:blip r:embed="rId2">
            <a:extLst>
              <a:ext uri="{28A0092B-C50C-407E-A947-70E740481C1C}">
                <a14:useLocalDpi xmlns:a14="http://schemas.microsoft.com/office/drawing/2010/main" val="0"/>
              </a:ext>
            </a:extLst>
          </a:blip>
          <a:srcRect l="27863" t="22615" r="43523" b="6006"/>
          <a:stretch>
            <a:fillRect/>
          </a:stretch>
        </p:blipFill>
        <p:spPr bwMode="auto">
          <a:xfrm>
            <a:off x="273843" y="347662"/>
            <a:ext cx="428545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209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תמונה 1"/>
          <p:cNvPicPr>
            <a:picLocks noChangeAspect="1" noChangeArrowheads="1"/>
          </p:cNvPicPr>
          <p:nvPr/>
        </p:nvPicPr>
        <p:blipFill>
          <a:blip r:embed="rId2">
            <a:extLst>
              <a:ext uri="{28A0092B-C50C-407E-A947-70E740481C1C}">
                <a14:useLocalDpi xmlns:a14="http://schemas.microsoft.com/office/drawing/2010/main" val="0"/>
              </a:ext>
            </a:extLst>
          </a:blip>
          <a:srcRect l="27863" t="22615" r="43523" b="6006"/>
          <a:stretch>
            <a:fillRect/>
          </a:stretch>
        </p:blipFill>
        <p:spPr bwMode="auto">
          <a:xfrm>
            <a:off x="273843" y="347662"/>
            <a:ext cx="428545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מציין מיקום תוכן 2"/>
          <p:cNvSpPr txBox="1">
            <a:spLocks/>
          </p:cNvSpPr>
          <p:nvPr/>
        </p:nvSpPr>
        <p:spPr>
          <a:xfrm>
            <a:off x="4630189" y="630032"/>
            <a:ext cx="7220937" cy="37776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he-IL" sz="3200" b="1" kern="0" dirty="0" smtClean="0">
                <a:solidFill>
                  <a:schemeClr val="tx1"/>
                </a:solidFill>
                <a:latin typeface="Calibri" panose="020F0502020204030204" pitchFamily="34" charset="0"/>
                <a:cs typeface="Calibri" panose="020F0502020204030204" pitchFamily="34" charset="0"/>
              </a:rPr>
              <a:t>ז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בֹא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a:t>
            </a:r>
            <a:r>
              <a:rPr lang="en-US" sz="3200" kern="0" dirty="0" err="1" smtClean="0">
                <a:solidFill>
                  <a:schemeClr val="tx1"/>
                </a:solidFill>
                <a:latin typeface="Calibri" panose="020F0502020204030204" pitchFamily="34" charset="0"/>
                <a:cs typeface="Calibri" panose="020F0502020204030204" pitchFamily="34" charset="0"/>
              </a:rPr>
              <a:t>וְכָל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לְחָמָה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עִמּו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עֲלֵיהֶם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מֵרוֹם</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תְאֹם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הֶם</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ח</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ִּתְּ</a:t>
            </a:r>
            <a:r>
              <a:rPr lang="en-US" sz="3200" kern="0" dirty="0" err="1" smtClean="0">
                <a:solidFill>
                  <a:schemeClr val="tx1"/>
                </a:solidFill>
                <a:latin typeface="Calibri" panose="020F0502020204030204" pitchFamily="34" charset="0"/>
                <a:cs typeface="Calibri" panose="020F0502020204030204" pitchFamily="34" charset="0"/>
              </a:rPr>
              <a:t>נֵם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יַד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רָאֵל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רְד</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צִידוֹן</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רַב</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רְפוֹת</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chemeClr val="tx1"/>
                </a:solidFill>
                <a:latin typeface="Calibri" panose="020F0502020204030204" pitchFamily="34" charset="0"/>
                <a:cs typeface="Calibri" panose="020F0502020204030204" pitchFamily="34" charset="0"/>
              </a:rPr>
              <a:t>מַיִם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קְעַת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מִצְפ</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מִזְרָחָה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ַּכֻּם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לְת</a:t>
            </a:r>
            <a:r>
              <a:rPr lang="en-US" sz="3200" kern="0" dirty="0" smtClean="0">
                <a:solidFill>
                  <a:schemeClr val="tx1"/>
                </a:solidFill>
                <a:latin typeface="Calibri" panose="020F0502020204030204" pitchFamily="34" charset="0"/>
                <a:cs typeface="Calibri" panose="020F0502020204030204" pitchFamily="34" charset="0"/>
              </a:rPr>
              <a:t>ִּי </a:t>
            </a:r>
            <a:r>
              <a:rPr lang="en-US" sz="3200" kern="0" dirty="0" err="1" smtClean="0">
                <a:solidFill>
                  <a:schemeClr val="tx1"/>
                </a:solidFill>
                <a:latin typeface="Calibri" panose="020F0502020204030204" pitchFamily="34" charset="0"/>
                <a:cs typeface="Calibri" panose="020F0502020204030204" pitchFamily="34" charset="0"/>
              </a:rPr>
              <a:t>הִש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אִיר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רִיד</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ט</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עַש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כַּ</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a:t>
            </a:r>
            <a:r>
              <a:rPr lang="en-US" sz="3200" kern="0" dirty="0" err="1" smtClean="0">
                <a:solidFill>
                  <a:schemeClr val="tx1"/>
                </a:solidFill>
                <a:latin typeface="Calibri" panose="020F0502020204030204" pitchFamily="34" charset="0"/>
                <a:cs typeface="Calibri" panose="020F0502020204030204" pitchFamily="34" charset="0"/>
              </a:rPr>
              <a:t>אָמַר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סוּסֵיהֶם</a:t>
            </a:r>
            <a:r>
              <a:rPr lang="en-US" sz="3200" kern="0" dirty="0" smtClean="0">
                <a:solidFill>
                  <a:srgbClr val="FB2265"/>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עִק</a:t>
            </a:r>
            <a:r>
              <a:rPr lang="en-US" sz="3200" kern="0" dirty="0" smtClean="0">
                <a:solidFill>
                  <a:srgbClr val="FB2265"/>
                </a:solidFill>
                <a:latin typeface="Calibri" panose="020F0502020204030204" pitchFamily="34" charset="0"/>
                <a:cs typeface="Calibri" panose="020F0502020204030204" pitchFamily="34" charset="0"/>
              </a:rPr>
              <a:t>ֵּר </a:t>
            </a:r>
            <a:r>
              <a:rPr lang="en-US" sz="3200" kern="0" dirty="0" err="1" smtClean="0">
                <a:solidFill>
                  <a:srgbClr val="FB2265"/>
                </a:solidFill>
                <a:latin typeface="Calibri" panose="020F0502020204030204" pitchFamily="34" charset="0"/>
                <a:cs typeface="Calibri" panose="020F0502020204030204" pitchFamily="34" charset="0"/>
              </a:rPr>
              <a:t>וְאֶת</a:t>
            </a:r>
            <a:r>
              <a:rPr lang="en-US" sz="3200" kern="0" dirty="0" smtClean="0">
                <a:solidFill>
                  <a:srgbClr val="FB2265"/>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מַרְכ</a:t>
            </a:r>
            <a:r>
              <a:rPr lang="en-US" sz="3200" kern="0" dirty="0" smtClean="0">
                <a:solidFill>
                  <a:srgbClr val="FB2265"/>
                </a:solidFill>
                <a:latin typeface="Calibri" panose="020F0502020204030204" pitchFamily="34" charset="0"/>
                <a:cs typeface="Calibri" panose="020F0502020204030204" pitchFamily="34" charset="0"/>
              </a:rPr>
              <a:t>ְּ</a:t>
            </a:r>
            <a:r>
              <a:rPr lang="en-US" sz="3200" kern="0" dirty="0" err="1" smtClean="0">
                <a:solidFill>
                  <a:srgbClr val="FB2265"/>
                </a:solidFill>
                <a:latin typeface="Calibri" panose="020F0502020204030204" pitchFamily="34" charset="0"/>
                <a:cs typeface="Calibri" panose="020F0502020204030204" pitchFamily="34" charset="0"/>
              </a:rPr>
              <a:t>בֹתֵיהֶם</a:t>
            </a:r>
            <a:r>
              <a:rPr lang="en-US" sz="3200" kern="0" dirty="0" smtClean="0">
                <a:solidFill>
                  <a:srgbClr val="FB2265"/>
                </a:solidFill>
                <a:latin typeface="Calibri" panose="020F0502020204030204" pitchFamily="34" charset="0"/>
                <a:cs typeface="Calibri" panose="020F0502020204030204" pitchFamily="34" charset="0"/>
              </a:rPr>
              <a:t> שָׂ</a:t>
            </a:r>
            <a:r>
              <a:rPr lang="en-US" sz="3200" kern="0" dirty="0" err="1" smtClean="0">
                <a:solidFill>
                  <a:srgbClr val="FB2265"/>
                </a:solidFill>
                <a:latin typeface="Calibri" panose="020F0502020204030204" pitchFamily="34" charset="0"/>
                <a:cs typeface="Calibri" panose="020F0502020204030204" pitchFamily="34" charset="0"/>
              </a:rPr>
              <a:t>רַף</a:t>
            </a:r>
            <a:r>
              <a:rPr lang="en-US" sz="3200" kern="0" dirty="0" smtClean="0">
                <a:solidFill>
                  <a:srgbClr val="FB2265"/>
                </a:solidFill>
                <a:latin typeface="Calibri" panose="020F0502020204030204" pitchFamily="34" charset="0"/>
                <a:cs typeface="Calibri" panose="020F0502020204030204" pitchFamily="34" charset="0"/>
              </a:rPr>
              <a:t> בָּ</a:t>
            </a:r>
            <a:r>
              <a:rPr lang="en-US" sz="3200" kern="0" dirty="0" err="1" smtClean="0">
                <a:solidFill>
                  <a:srgbClr val="FB2265"/>
                </a:solidFill>
                <a:latin typeface="Calibri" panose="020F0502020204030204" pitchFamily="34" charset="0"/>
                <a:cs typeface="Calibri" panose="020F0502020204030204" pitchFamily="34" charset="0"/>
              </a:rPr>
              <a:t>אֵש</a:t>
            </a:r>
            <a:r>
              <a:rPr lang="en-US" sz="3200" kern="0" dirty="0" smtClean="0">
                <a:solidFill>
                  <a:srgbClr val="FB2265"/>
                </a:solidFill>
                <a:latin typeface="Calibri" panose="020F0502020204030204" pitchFamily="34" charset="0"/>
                <a:cs typeface="Calibri" panose="020F0502020204030204" pitchFamily="34" charset="0"/>
              </a:rPr>
              <a:t>ׁ</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ָּשָׁב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בָּ</a:t>
            </a:r>
            <a:r>
              <a:rPr lang="en-US" sz="3200" kern="0" dirty="0" err="1" smtClean="0">
                <a:solidFill>
                  <a:schemeClr val="tx1"/>
                </a:solidFill>
                <a:latin typeface="Calibri" panose="020F0502020204030204" pitchFamily="34" charset="0"/>
                <a:cs typeface="Calibri" panose="020F0502020204030204" pitchFamily="34" charset="0"/>
              </a:rPr>
              <a:t>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לְכ</a:t>
            </a:r>
            <a:r>
              <a:rPr lang="en-US" sz="3200" kern="0" dirty="0" smtClean="0">
                <a:solidFill>
                  <a:schemeClr val="tx1"/>
                </a:solidFill>
                <a:latin typeface="Calibri" panose="020F0502020204030204" pitchFamily="34" charset="0"/>
                <a:cs typeface="Calibri" panose="020F0502020204030204" pitchFamily="34" charset="0"/>
              </a:rPr>
              <a:t>ֹּד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מַלְכ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הִכ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בֶחָרֶב</a:t>
            </a:r>
            <a:r>
              <a:rPr lang="en-US" sz="3200" kern="0" dirty="0" smtClean="0">
                <a:solidFill>
                  <a:schemeClr val="tx1"/>
                </a:solidFill>
                <a:latin typeface="Calibri" panose="020F0502020204030204" pitchFamily="34" charset="0"/>
                <a:cs typeface="Calibri" panose="020F0502020204030204" pitchFamily="34" charset="0"/>
              </a:rPr>
              <a:t> כִּי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לְפָנִים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רֹאש</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מְלָכוֹת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הָאֵל</a:t>
            </a:r>
            <a:r>
              <a:rPr lang="en-US" sz="3200" kern="0" dirty="0" smtClean="0">
                <a:solidFill>
                  <a:schemeClr val="tx1"/>
                </a:solidFill>
                <a:latin typeface="Calibri" panose="020F0502020204030204" pitchFamily="34" charset="0"/>
                <a:cs typeface="Calibri" panose="020F0502020204030204" pitchFamily="34" charset="0"/>
              </a:rPr>
              <a:t>ֶּה:</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יא</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הַנ</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בָּהּ </a:t>
            </a:r>
            <a:r>
              <a:rPr lang="en-US" sz="3200" kern="0" dirty="0" err="1" smtClean="0">
                <a:solidFill>
                  <a:schemeClr val="tx1"/>
                </a:solidFill>
                <a:latin typeface="Calibri" panose="020F0502020204030204" pitchFamily="34" charset="0"/>
                <a:cs typeface="Calibri" panose="020F0502020204030204" pitchFamily="34" charset="0"/>
              </a:rPr>
              <a:t>לְפִי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חֶרֶב</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הַחֲרֵם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נוֹתַר</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נְש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מָה</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רַף</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a:t>
            </a:r>
            <a:endParaRPr lang="he-IL" sz="320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935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תמונה 1"/>
          <p:cNvPicPr>
            <a:picLocks noChangeAspect="1" noChangeArrowheads="1"/>
          </p:cNvPicPr>
          <p:nvPr/>
        </p:nvPicPr>
        <p:blipFill>
          <a:blip r:embed="rId2">
            <a:extLst>
              <a:ext uri="{28A0092B-C50C-407E-A947-70E740481C1C}">
                <a14:useLocalDpi xmlns:a14="http://schemas.microsoft.com/office/drawing/2010/main" val="0"/>
              </a:ext>
            </a:extLst>
          </a:blip>
          <a:srcRect l="27863" t="22615" r="43523" b="6006"/>
          <a:stretch>
            <a:fillRect/>
          </a:stretch>
        </p:blipFill>
        <p:spPr bwMode="auto">
          <a:xfrm>
            <a:off x="273843" y="347662"/>
            <a:ext cx="428545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אליפסה 7"/>
          <p:cNvSpPr/>
          <p:nvPr/>
        </p:nvSpPr>
        <p:spPr>
          <a:xfrm>
            <a:off x="2877953" y="2285910"/>
            <a:ext cx="578246" cy="37066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מציין מיקום תוכן 2"/>
          <p:cNvSpPr txBox="1">
            <a:spLocks/>
          </p:cNvSpPr>
          <p:nvPr/>
        </p:nvSpPr>
        <p:spPr>
          <a:xfrm>
            <a:off x="4630189" y="630032"/>
            <a:ext cx="7220937" cy="37776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he-IL" sz="3200" b="1" kern="0" dirty="0" smtClean="0">
                <a:solidFill>
                  <a:schemeClr val="tx1"/>
                </a:solidFill>
                <a:latin typeface="Calibri" panose="020F0502020204030204" pitchFamily="34" charset="0"/>
                <a:cs typeface="Calibri" panose="020F0502020204030204" pitchFamily="34" charset="0"/>
              </a:rPr>
              <a:t>ז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בֹא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a:t>
            </a:r>
            <a:r>
              <a:rPr lang="en-US" sz="3200" kern="0" dirty="0" err="1" smtClean="0">
                <a:solidFill>
                  <a:schemeClr val="tx1"/>
                </a:solidFill>
                <a:latin typeface="Calibri" panose="020F0502020204030204" pitchFamily="34" charset="0"/>
                <a:cs typeface="Calibri" panose="020F0502020204030204" pitchFamily="34" charset="0"/>
              </a:rPr>
              <a:t>וְכָל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לְחָמָה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עִמּו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עֲלֵיהֶם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מֵרוֹם</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תְאֹם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הֶם</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ח</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ִּתְּ</a:t>
            </a:r>
            <a:r>
              <a:rPr lang="en-US" sz="3200" kern="0" dirty="0" err="1" smtClean="0">
                <a:solidFill>
                  <a:schemeClr val="tx1"/>
                </a:solidFill>
                <a:latin typeface="Calibri" panose="020F0502020204030204" pitchFamily="34" charset="0"/>
                <a:cs typeface="Calibri" panose="020F0502020204030204" pitchFamily="34" charset="0"/>
              </a:rPr>
              <a:t>נֵם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יַד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רָאֵל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רְד</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צִידוֹן</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רַב</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רְפוֹת</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chemeClr val="tx1"/>
                </a:solidFill>
                <a:latin typeface="Calibri" panose="020F0502020204030204" pitchFamily="34" charset="0"/>
                <a:cs typeface="Calibri" panose="020F0502020204030204" pitchFamily="34" charset="0"/>
              </a:rPr>
              <a:t>מַיִם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קְעַת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מִצְפ</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מִזְרָחָה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ַּכֻּם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לְת</a:t>
            </a:r>
            <a:r>
              <a:rPr lang="en-US" sz="3200" kern="0" dirty="0" smtClean="0">
                <a:solidFill>
                  <a:schemeClr val="tx1"/>
                </a:solidFill>
                <a:latin typeface="Calibri" panose="020F0502020204030204" pitchFamily="34" charset="0"/>
                <a:cs typeface="Calibri" panose="020F0502020204030204" pitchFamily="34" charset="0"/>
              </a:rPr>
              <a:t>ִּי </a:t>
            </a:r>
            <a:r>
              <a:rPr lang="en-US" sz="3200" kern="0" dirty="0" err="1" smtClean="0">
                <a:solidFill>
                  <a:schemeClr val="tx1"/>
                </a:solidFill>
                <a:latin typeface="Calibri" panose="020F0502020204030204" pitchFamily="34" charset="0"/>
                <a:cs typeface="Calibri" panose="020F0502020204030204" pitchFamily="34" charset="0"/>
              </a:rPr>
              <a:t>הִש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אִיר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רִיד</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ט</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עַש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כַּ</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a:t>
            </a:r>
            <a:r>
              <a:rPr lang="en-US" sz="3200" kern="0" dirty="0" err="1" smtClean="0">
                <a:solidFill>
                  <a:schemeClr val="tx1"/>
                </a:solidFill>
                <a:latin typeface="Calibri" panose="020F0502020204030204" pitchFamily="34" charset="0"/>
                <a:cs typeface="Calibri" panose="020F0502020204030204" pitchFamily="34" charset="0"/>
              </a:rPr>
              <a:t>אָמַר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סוּסֵיהֶם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עִק</a:t>
            </a:r>
            <a:r>
              <a:rPr lang="en-US" sz="3200" kern="0" dirty="0" smtClean="0">
                <a:solidFill>
                  <a:schemeClr val="tx1"/>
                </a:solidFill>
                <a:latin typeface="Calibri" panose="020F0502020204030204" pitchFamily="34" charset="0"/>
                <a:cs typeface="Calibri" panose="020F0502020204030204" pitchFamily="34" charset="0"/>
              </a:rPr>
              <a:t>ֵּר </a:t>
            </a: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מַרְכ</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בֹתֵיהֶם</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רַף</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ָּשָׁב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בָּ</a:t>
            </a:r>
            <a:r>
              <a:rPr lang="en-US" sz="3200" kern="0" dirty="0" err="1" smtClean="0">
                <a:solidFill>
                  <a:schemeClr val="tx1"/>
                </a:solidFill>
                <a:latin typeface="Calibri" panose="020F0502020204030204" pitchFamily="34" charset="0"/>
                <a:cs typeface="Calibri" panose="020F0502020204030204" pitchFamily="34" charset="0"/>
              </a:rPr>
              <a:t>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וַי</a:t>
            </a:r>
            <a:r>
              <a:rPr lang="en-US" sz="3200" kern="0" dirty="0" smtClean="0">
                <a:solidFill>
                  <a:srgbClr val="FB2265"/>
                </a:solidFill>
                <a:latin typeface="Calibri" panose="020F0502020204030204" pitchFamily="34" charset="0"/>
                <a:cs typeface="Calibri" panose="020F0502020204030204" pitchFamily="34" charset="0"/>
              </a:rPr>
              <a:t>ִּ</a:t>
            </a:r>
            <a:r>
              <a:rPr lang="en-US" sz="3200" kern="0" dirty="0" err="1" smtClean="0">
                <a:solidFill>
                  <a:srgbClr val="FB2265"/>
                </a:solidFill>
                <a:latin typeface="Calibri" panose="020F0502020204030204" pitchFamily="34" charset="0"/>
                <a:cs typeface="Calibri" panose="020F0502020204030204" pitchFamily="34" charset="0"/>
              </a:rPr>
              <a:t>לְכ</a:t>
            </a:r>
            <a:r>
              <a:rPr lang="en-US" sz="3200" kern="0" dirty="0" smtClean="0">
                <a:solidFill>
                  <a:srgbClr val="FB2265"/>
                </a:solidFill>
                <a:latin typeface="Calibri" panose="020F0502020204030204" pitchFamily="34" charset="0"/>
                <a:cs typeface="Calibri" panose="020F0502020204030204" pitchFamily="34" charset="0"/>
              </a:rPr>
              <a:t>ֹּד </a:t>
            </a:r>
            <a:r>
              <a:rPr lang="en-US" sz="3200" kern="0" dirty="0" err="1" smtClean="0">
                <a:solidFill>
                  <a:srgbClr val="FB2265"/>
                </a:solidFill>
                <a:latin typeface="Calibri" panose="020F0502020204030204" pitchFamily="34" charset="0"/>
                <a:cs typeface="Calibri" panose="020F0502020204030204" pitchFamily="34" charset="0"/>
              </a:rPr>
              <a:t>אֶת</a:t>
            </a:r>
            <a:r>
              <a:rPr lang="en-US" sz="3200" kern="0" dirty="0" smtClean="0">
                <a:solidFill>
                  <a:srgbClr val="FB2265"/>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חָצוֹר</a:t>
            </a:r>
            <a:r>
              <a:rPr lang="en-US" sz="3200" kern="0" dirty="0" smtClean="0">
                <a:solidFill>
                  <a:srgbClr val="FB2265"/>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מַלְכ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הִכ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בֶחָרֶב</a:t>
            </a:r>
            <a:r>
              <a:rPr lang="en-US" sz="3200" kern="0" dirty="0" smtClean="0">
                <a:solidFill>
                  <a:schemeClr val="tx1"/>
                </a:solidFill>
                <a:latin typeface="Calibri" panose="020F0502020204030204" pitchFamily="34" charset="0"/>
                <a:cs typeface="Calibri" panose="020F0502020204030204" pitchFamily="34" charset="0"/>
              </a:rPr>
              <a:t> כִּי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לְפָנִים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רֹאש</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מְלָכוֹת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הָאֵל</a:t>
            </a:r>
            <a:r>
              <a:rPr lang="en-US" sz="3200" kern="0" dirty="0" smtClean="0">
                <a:solidFill>
                  <a:schemeClr val="tx1"/>
                </a:solidFill>
                <a:latin typeface="Calibri" panose="020F0502020204030204" pitchFamily="34" charset="0"/>
                <a:cs typeface="Calibri" panose="020F0502020204030204" pitchFamily="34" charset="0"/>
              </a:rPr>
              <a:t>ֶּה:</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יא</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הַנ</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בָּהּ </a:t>
            </a:r>
            <a:r>
              <a:rPr lang="en-US" sz="3200" kern="0" dirty="0" err="1" smtClean="0">
                <a:solidFill>
                  <a:schemeClr val="tx1"/>
                </a:solidFill>
                <a:latin typeface="Calibri" panose="020F0502020204030204" pitchFamily="34" charset="0"/>
                <a:cs typeface="Calibri" panose="020F0502020204030204" pitchFamily="34" charset="0"/>
              </a:rPr>
              <a:t>לְפִי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חֶרֶב</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הַחֲרֵם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נוֹתַר</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נְש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מָה</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רַף</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a:t>
            </a:r>
            <a:endParaRPr lang="he-IL" sz="320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18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תמונה 1"/>
          <p:cNvPicPr>
            <a:picLocks noChangeAspect="1" noChangeArrowheads="1"/>
          </p:cNvPicPr>
          <p:nvPr/>
        </p:nvPicPr>
        <p:blipFill>
          <a:blip r:embed="rId2">
            <a:extLst>
              <a:ext uri="{28A0092B-C50C-407E-A947-70E740481C1C}">
                <a14:useLocalDpi xmlns:a14="http://schemas.microsoft.com/office/drawing/2010/main" val="0"/>
              </a:ext>
            </a:extLst>
          </a:blip>
          <a:srcRect l="27863" t="22615" r="43523" b="6006"/>
          <a:stretch>
            <a:fillRect/>
          </a:stretch>
        </p:blipFill>
        <p:spPr bwMode="auto">
          <a:xfrm>
            <a:off x="273843" y="347662"/>
            <a:ext cx="428545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0" y="2181448"/>
            <a:ext cx="571586" cy="856871"/>
          </a:xfrm>
          <a:prstGeom prst="rect">
            <a:avLst/>
          </a:prstGeom>
        </p:spPr>
      </p:pic>
      <p:sp>
        <p:nvSpPr>
          <p:cNvPr id="7" name="מציין מיקום תוכן 2"/>
          <p:cNvSpPr txBox="1">
            <a:spLocks/>
          </p:cNvSpPr>
          <p:nvPr/>
        </p:nvSpPr>
        <p:spPr>
          <a:xfrm>
            <a:off x="4630189" y="630032"/>
            <a:ext cx="7220937" cy="37776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he-IL" sz="3200" b="1" kern="0" dirty="0" smtClean="0">
                <a:solidFill>
                  <a:schemeClr val="tx1"/>
                </a:solidFill>
                <a:latin typeface="Calibri" panose="020F0502020204030204" pitchFamily="34" charset="0"/>
                <a:cs typeface="Calibri" panose="020F0502020204030204" pitchFamily="34" charset="0"/>
              </a:rPr>
              <a:t>ז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בֹא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a:t>
            </a:r>
            <a:r>
              <a:rPr lang="en-US" sz="3200" kern="0" dirty="0" err="1" smtClean="0">
                <a:solidFill>
                  <a:schemeClr val="tx1"/>
                </a:solidFill>
                <a:latin typeface="Calibri" panose="020F0502020204030204" pitchFamily="34" charset="0"/>
                <a:cs typeface="Calibri" panose="020F0502020204030204" pitchFamily="34" charset="0"/>
              </a:rPr>
              <a:t>וְכָל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לְחָמָה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עִמּו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עֲלֵיהֶם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מֵרוֹם</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תְאֹם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ִּפְּ</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הֶם</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ח</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ִּתְּ</a:t>
            </a:r>
            <a:r>
              <a:rPr lang="en-US" sz="3200" kern="0" dirty="0" err="1" smtClean="0">
                <a:solidFill>
                  <a:schemeClr val="tx1"/>
                </a:solidFill>
                <a:latin typeface="Calibri" panose="020F0502020204030204" pitchFamily="34" charset="0"/>
                <a:cs typeface="Calibri" panose="020F0502020204030204" pitchFamily="34" charset="0"/>
              </a:rPr>
              <a:t>נֵם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יַד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רָאֵל</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רְד</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פוּם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צִידוֹן</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רַב</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רְפוֹת</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chemeClr val="tx1"/>
                </a:solidFill>
                <a:latin typeface="Calibri" panose="020F0502020204030204" pitchFamily="34" charset="0"/>
                <a:cs typeface="Calibri" panose="020F0502020204030204" pitchFamily="34" charset="0"/>
              </a:rPr>
              <a:t>מַיִם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קְעַת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מִצְפ</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מִזְרָחָה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ַּכֻּם </a:t>
            </a:r>
            <a:r>
              <a:rPr lang="en-US" sz="3200" kern="0" dirty="0" err="1" smtClean="0">
                <a:solidFill>
                  <a:schemeClr val="tx1"/>
                </a:solidFill>
                <a:latin typeface="Calibri" panose="020F0502020204030204" pitchFamily="34" charset="0"/>
                <a:cs typeface="Calibri" panose="020F0502020204030204" pitchFamily="34" charset="0"/>
              </a:rPr>
              <a:t>עַד</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לְת</a:t>
            </a:r>
            <a:r>
              <a:rPr lang="en-US" sz="3200" kern="0" dirty="0" smtClean="0">
                <a:solidFill>
                  <a:schemeClr val="tx1"/>
                </a:solidFill>
                <a:latin typeface="Calibri" panose="020F0502020204030204" pitchFamily="34" charset="0"/>
                <a:cs typeface="Calibri" panose="020F0502020204030204" pitchFamily="34" charset="0"/>
              </a:rPr>
              <a:t>ִּי </a:t>
            </a:r>
            <a:r>
              <a:rPr lang="en-US" sz="3200" kern="0" dirty="0" err="1" smtClean="0">
                <a:solidFill>
                  <a:schemeClr val="tx1"/>
                </a:solidFill>
                <a:latin typeface="Calibri" panose="020F0502020204030204" pitchFamily="34" charset="0"/>
                <a:cs typeface="Calibri" panose="020F0502020204030204" pitchFamily="34" charset="0"/>
              </a:rPr>
              <a:t>הִש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אִיר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רִיד</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ט</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עַש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כַּ</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a:t>
            </a:r>
            <a:r>
              <a:rPr lang="en-US" sz="3200" kern="0" dirty="0" err="1" smtClean="0">
                <a:solidFill>
                  <a:schemeClr val="tx1"/>
                </a:solidFill>
                <a:latin typeface="Calibri" panose="020F0502020204030204" pitchFamily="34" charset="0"/>
                <a:cs typeface="Calibri" panose="020F0502020204030204" pitchFamily="34" charset="0"/>
              </a:rPr>
              <a:t>אָמַר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יְהוָה</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סוּסֵיהֶם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עִק</a:t>
            </a:r>
            <a:r>
              <a:rPr lang="en-US" sz="3200" kern="0" dirty="0" smtClean="0">
                <a:solidFill>
                  <a:schemeClr val="tx1"/>
                </a:solidFill>
                <a:latin typeface="Calibri" panose="020F0502020204030204" pitchFamily="34" charset="0"/>
                <a:cs typeface="Calibri" panose="020F0502020204030204" pitchFamily="34" charset="0"/>
              </a:rPr>
              <a:t>ֵּר </a:t>
            </a: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מַרְכ</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בֹתֵיהֶם</a:t>
            </a:r>
            <a:r>
              <a:rPr lang="en-US" sz="3200" kern="0" dirty="0" smtClean="0">
                <a:solidFill>
                  <a:schemeClr val="tx1"/>
                </a:solidFill>
                <a:latin typeface="Calibri" panose="020F0502020204030204" pitchFamily="34" charset="0"/>
                <a:cs typeface="Calibri" panose="020F0502020204030204" pitchFamily="34" charset="0"/>
              </a:rPr>
              <a:t> שָׂ</a:t>
            </a:r>
            <a:r>
              <a:rPr lang="en-US" sz="3200" kern="0" dirty="0" err="1" smtClean="0">
                <a:solidFill>
                  <a:schemeClr val="tx1"/>
                </a:solidFill>
                <a:latin typeface="Calibri" panose="020F0502020204030204" pitchFamily="34" charset="0"/>
                <a:cs typeface="Calibri" panose="020F0502020204030204" pitchFamily="34" charset="0"/>
              </a:rPr>
              <a:t>רַף</a:t>
            </a:r>
            <a:r>
              <a:rPr lang="en-US" sz="3200" kern="0" dirty="0" smtClean="0">
                <a:solidFill>
                  <a:schemeClr val="tx1"/>
                </a:solidFill>
                <a:latin typeface="Calibri" panose="020F0502020204030204" pitchFamily="34" charset="0"/>
                <a:cs typeface="Calibri" panose="020F0502020204030204" pitchFamily="34" charset="0"/>
              </a:rPr>
              <a:t> בָּ</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ָּשָׁב </a:t>
            </a:r>
            <a:r>
              <a:rPr lang="en-US" sz="3200" kern="0" dirty="0" err="1" smtClean="0">
                <a:solidFill>
                  <a:schemeClr val="tx1"/>
                </a:solidFill>
                <a:latin typeface="Calibri" panose="020F0502020204030204" pitchFamily="34" charset="0"/>
                <a:cs typeface="Calibri" panose="020F0502020204030204" pitchFamily="34" charset="0"/>
              </a:rPr>
              <a:t>יְהוֹש</a:t>
            </a:r>
            <a:r>
              <a:rPr lang="en-US" sz="3200" kern="0" dirty="0" smtClean="0">
                <a:solidFill>
                  <a:schemeClr val="tx1"/>
                </a:solidFill>
                <a:latin typeface="Calibri" panose="020F0502020204030204" pitchFamily="34" charset="0"/>
                <a:cs typeface="Calibri" panose="020F0502020204030204" pitchFamily="34" charset="0"/>
              </a:rPr>
              <a:t>ֻׁעַ בָּ</a:t>
            </a:r>
            <a:r>
              <a:rPr lang="en-US" sz="3200" kern="0" dirty="0" err="1" smtClean="0">
                <a:solidFill>
                  <a:schemeClr val="tx1"/>
                </a:solidFill>
                <a:latin typeface="Calibri" panose="020F0502020204030204" pitchFamily="34" charset="0"/>
                <a:cs typeface="Calibri" panose="020F0502020204030204" pitchFamily="34" charset="0"/>
              </a:rPr>
              <a:t>עֵת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lumMod val="50000"/>
                  </a:schemeClr>
                </a:solidFill>
                <a:latin typeface="Calibri" panose="020F0502020204030204" pitchFamily="34" charset="0"/>
                <a:cs typeface="Calibri" panose="020F0502020204030204" pitchFamily="34" charset="0"/>
              </a:rPr>
              <a:t>ו</a:t>
            </a:r>
            <a:r>
              <a:rPr lang="en-US" sz="3200" kern="0" dirty="0" err="1">
                <a:solidFill>
                  <a:schemeClr val="tx1"/>
                </a:solidFill>
                <a:latin typeface="Calibri" panose="020F0502020204030204" pitchFamily="34" charset="0"/>
                <a:cs typeface="Calibri" panose="020F0502020204030204" pitchFamily="34" charset="0"/>
              </a:rPr>
              <a:t>ַי</a:t>
            </a:r>
            <a:r>
              <a:rPr lang="en-US" sz="3200" kern="0" dirty="0">
                <a:solidFill>
                  <a:schemeClr val="tx1"/>
                </a:solidFill>
                <a:latin typeface="Calibri" panose="020F0502020204030204" pitchFamily="34" charset="0"/>
                <a:cs typeface="Calibri" panose="020F0502020204030204" pitchFamily="34" charset="0"/>
              </a:rPr>
              <a:t>ִּ</a:t>
            </a:r>
            <a:r>
              <a:rPr lang="en-US" sz="3200" kern="0" dirty="0" err="1">
                <a:solidFill>
                  <a:schemeClr val="tx1"/>
                </a:solidFill>
                <a:latin typeface="Calibri" panose="020F0502020204030204" pitchFamily="34" charset="0"/>
                <a:cs typeface="Calibri" panose="020F0502020204030204" pitchFamily="34" charset="0"/>
              </a:rPr>
              <a:t>לְכ</a:t>
            </a:r>
            <a:r>
              <a:rPr lang="en-US" sz="3200" kern="0" dirty="0">
                <a:solidFill>
                  <a:schemeClr val="tx1"/>
                </a:solidFill>
                <a:latin typeface="Calibri" panose="020F0502020204030204" pitchFamily="34" charset="0"/>
                <a:cs typeface="Calibri" panose="020F0502020204030204" pitchFamily="34" charset="0"/>
              </a:rPr>
              <a:t>ֹּד </a:t>
            </a:r>
            <a:r>
              <a:rPr lang="en-US" sz="3200" kern="0" dirty="0" err="1">
                <a:solidFill>
                  <a:schemeClr val="tx1"/>
                </a:solidFill>
                <a:latin typeface="Calibri" panose="020F0502020204030204" pitchFamily="34" charset="0"/>
                <a:cs typeface="Calibri" panose="020F0502020204030204" pitchFamily="34" charset="0"/>
              </a:rPr>
              <a:t>אֶת</a:t>
            </a:r>
            <a:r>
              <a:rPr lang="en-US" sz="3200" kern="0" dirty="0">
                <a:solidFill>
                  <a:schemeClr val="tx1"/>
                </a:solidFill>
                <a:latin typeface="Calibri" panose="020F0502020204030204" pitchFamily="34" charset="0"/>
                <a:cs typeface="Calibri" panose="020F0502020204030204" pitchFamily="34" charset="0"/>
              </a:rPr>
              <a:t> </a:t>
            </a:r>
            <a:r>
              <a:rPr lang="en-US" sz="3200" kern="0" dirty="0" err="1">
                <a:solidFill>
                  <a:schemeClr val="tx1"/>
                </a:solidFill>
                <a:latin typeface="Calibri" panose="020F0502020204030204" pitchFamily="34" charset="0"/>
                <a:cs typeface="Calibri" panose="020F0502020204030204" pitchFamily="34" charset="0"/>
              </a:rPr>
              <a:t>חָצוֹר</a:t>
            </a:r>
            <a:r>
              <a:rPr lang="en-US" sz="3200" kern="0" dirty="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וְאֶת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מַלְכ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הִכ</a:t>
            </a:r>
            <a:r>
              <a:rPr lang="en-US" sz="3200" kern="0" dirty="0" smtClean="0">
                <a:solidFill>
                  <a:schemeClr val="tx1"/>
                </a:solidFill>
                <a:latin typeface="Calibri" panose="020F0502020204030204" pitchFamily="34" charset="0"/>
                <a:cs typeface="Calibri" panose="020F0502020204030204" pitchFamily="34" charset="0"/>
              </a:rPr>
              <a:t>ָּה </a:t>
            </a:r>
            <a:r>
              <a:rPr lang="en-US" sz="3200" kern="0" dirty="0" err="1" smtClean="0">
                <a:solidFill>
                  <a:schemeClr val="tx1"/>
                </a:solidFill>
                <a:latin typeface="Calibri" panose="020F0502020204030204" pitchFamily="34" charset="0"/>
                <a:cs typeface="Calibri" panose="020F0502020204030204" pitchFamily="34" charset="0"/>
              </a:rPr>
              <a:t>בֶחָרֶב</a:t>
            </a:r>
            <a:r>
              <a:rPr lang="en-US" sz="3200" kern="0" dirty="0" smtClean="0">
                <a:solidFill>
                  <a:schemeClr val="tx1"/>
                </a:solidFill>
                <a:latin typeface="Calibri" panose="020F0502020204030204" pitchFamily="34" charset="0"/>
                <a:cs typeface="Calibri" panose="020F0502020204030204" pitchFamily="34" charset="0"/>
              </a:rPr>
              <a:t> כִּי </a:t>
            </a:r>
            <a:r>
              <a:rPr lang="en-US" sz="3200" kern="0" dirty="0" err="1" smtClean="0">
                <a:solidFill>
                  <a:schemeClr val="tx1"/>
                </a:solidFill>
                <a:latin typeface="Calibri" panose="020F0502020204030204" pitchFamily="34" charset="0"/>
                <a:cs typeface="Calibri" panose="020F0502020204030204" pitchFamily="34" charset="0"/>
              </a:rPr>
              <a:t>חָצוֹר</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לְפָנִים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הִיא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רֹאש</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הַמ</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מְלָכוֹת</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הָאֵל</a:t>
            </a:r>
            <a:r>
              <a:rPr lang="en-US" sz="3200" kern="0" dirty="0" smtClean="0">
                <a:solidFill>
                  <a:schemeClr val="tx1"/>
                </a:solidFill>
                <a:latin typeface="Calibri" panose="020F0502020204030204" pitchFamily="34" charset="0"/>
                <a:cs typeface="Calibri" panose="020F0502020204030204" pitchFamily="34" charset="0"/>
              </a:rPr>
              <a:t>ֶּה:</a:t>
            </a:r>
            <a:r>
              <a:rPr lang="he-IL" sz="3200" kern="0" dirty="0" smtClean="0">
                <a:solidFill>
                  <a:schemeClr val="tx1"/>
                </a:solidFill>
                <a:latin typeface="Calibri" panose="020F0502020204030204" pitchFamily="34" charset="0"/>
                <a:cs typeface="Calibri" panose="020F0502020204030204" pitchFamily="34" charset="0"/>
              </a:rPr>
              <a:t> </a:t>
            </a:r>
            <a:r>
              <a:rPr lang="he-IL" sz="3200" b="1" kern="0" dirty="0" smtClean="0">
                <a:solidFill>
                  <a:schemeClr val="tx1"/>
                </a:solidFill>
                <a:latin typeface="Calibri" panose="020F0502020204030204" pitchFamily="34" charset="0"/>
                <a:cs typeface="Calibri" panose="020F0502020204030204" pitchFamily="34" charset="0"/>
              </a:rPr>
              <a:t>יא</a:t>
            </a:r>
            <a:r>
              <a:rPr lang="he-IL"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וַי</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כּו</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אֶת</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הַנ</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פֶש</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אֲש</a:t>
            </a:r>
            <a:r>
              <a:rPr lang="en-US" sz="3200" kern="0" dirty="0" smtClean="0">
                <a:solidFill>
                  <a:schemeClr val="tx1"/>
                </a:solidFill>
                <a:latin typeface="Calibri" panose="020F0502020204030204" pitchFamily="34" charset="0"/>
                <a:cs typeface="Calibri" panose="020F0502020204030204" pitchFamily="34" charset="0"/>
              </a:rPr>
              <a:t>ֶׁר בָּהּ </a:t>
            </a:r>
            <a:r>
              <a:rPr lang="en-US" sz="3200" kern="0" dirty="0" err="1" smtClean="0">
                <a:solidFill>
                  <a:schemeClr val="tx1"/>
                </a:solidFill>
                <a:latin typeface="Calibri" panose="020F0502020204030204" pitchFamily="34" charset="0"/>
                <a:cs typeface="Calibri" panose="020F0502020204030204" pitchFamily="34" charset="0"/>
              </a:rPr>
              <a:t>לְפִי</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חֶרֶב</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הַחֲרֵם</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לֹא</a:t>
            </a:r>
            <a:r>
              <a:rPr lang="en-US" sz="3200" kern="0" dirty="0" smtClean="0">
                <a:solidFill>
                  <a:schemeClr val="tx1"/>
                </a:solidFill>
                <a:latin typeface="Calibri" panose="020F0502020204030204" pitchFamily="34" charset="0"/>
                <a:cs typeface="Calibri" panose="020F0502020204030204" pitchFamily="34" charset="0"/>
              </a:rPr>
              <a:t> </a:t>
            </a:r>
            <a:r>
              <a:rPr lang="en-US" sz="3200" kern="0" dirty="0" err="1" smtClean="0">
                <a:solidFill>
                  <a:schemeClr val="tx1"/>
                </a:solidFill>
                <a:latin typeface="Calibri" panose="020F0502020204030204" pitchFamily="34" charset="0"/>
                <a:cs typeface="Calibri" panose="020F0502020204030204" pitchFamily="34" charset="0"/>
              </a:rPr>
              <a:t>נוֹתַר</a:t>
            </a:r>
            <a:r>
              <a:rPr lang="en-US" sz="3200" kern="0" dirty="0" smtClean="0">
                <a:solidFill>
                  <a:schemeClr val="tx1"/>
                </a:solidFill>
                <a:latin typeface="Calibri" panose="020F0502020204030204" pitchFamily="34" charset="0"/>
                <a:cs typeface="Calibri" panose="020F0502020204030204" pitchFamily="34" charset="0"/>
              </a:rPr>
              <a:t> כָּל </a:t>
            </a:r>
            <a:r>
              <a:rPr lang="en-US" sz="3200" kern="0" dirty="0" err="1" smtClean="0">
                <a:solidFill>
                  <a:schemeClr val="tx1"/>
                </a:solidFill>
                <a:latin typeface="Calibri" panose="020F0502020204030204" pitchFamily="34" charset="0"/>
                <a:cs typeface="Calibri" panose="020F0502020204030204" pitchFamily="34" charset="0"/>
              </a:rPr>
              <a:t>נְש</a:t>
            </a:r>
            <a:r>
              <a:rPr lang="en-US" sz="3200" kern="0" dirty="0" smtClean="0">
                <a:solidFill>
                  <a:schemeClr val="tx1"/>
                </a:solidFill>
                <a:latin typeface="Calibri" panose="020F0502020204030204" pitchFamily="34" charset="0"/>
                <a:cs typeface="Calibri" panose="020F0502020204030204" pitchFamily="34" charset="0"/>
              </a:rPr>
              <a:t>ָׁ</a:t>
            </a:r>
            <a:r>
              <a:rPr lang="en-US" sz="3200" kern="0" dirty="0" err="1" smtClean="0">
                <a:solidFill>
                  <a:schemeClr val="tx1"/>
                </a:solidFill>
                <a:latin typeface="Calibri" panose="020F0502020204030204" pitchFamily="34" charset="0"/>
                <a:cs typeface="Calibri" panose="020F0502020204030204" pitchFamily="34" charset="0"/>
              </a:rPr>
              <a:t>מָה</a:t>
            </a:r>
            <a:r>
              <a:rPr lang="en-US" sz="3200" kern="0" dirty="0" smtClean="0">
                <a:solidFill>
                  <a:schemeClr val="tx1"/>
                </a:solidFill>
                <a:latin typeface="Calibri" panose="020F0502020204030204" pitchFamily="34" charset="0"/>
                <a:cs typeface="Calibri" panose="020F0502020204030204" pitchFamily="34" charset="0"/>
              </a:rPr>
              <a:t> </a:t>
            </a:r>
            <a:br>
              <a:rPr lang="en-US" sz="3200" kern="0" dirty="0" smtClean="0">
                <a:solidFill>
                  <a:schemeClr val="tx1"/>
                </a:solidFill>
                <a:latin typeface="Calibri" panose="020F0502020204030204" pitchFamily="34" charset="0"/>
                <a:cs typeface="Calibri" panose="020F0502020204030204" pitchFamily="34" charset="0"/>
              </a:rPr>
            </a:br>
            <a:r>
              <a:rPr lang="en-US" sz="3200" kern="0" dirty="0" err="1" smtClean="0">
                <a:solidFill>
                  <a:srgbClr val="FB2265"/>
                </a:solidFill>
                <a:latin typeface="Calibri" panose="020F0502020204030204" pitchFamily="34" charset="0"/>
                <a:cs typeface="Calibri" panose="020F0502020204030204" pitchFamily="34" charset="0"/>
              </a:rPr>
              <a:t>וְאֶת</a:t>
            </a:r>
            <a:r>
              <a:rPr lang="en-US" sz="3200" kern="0" dirty="0" smtClean="0">
                <a:solidFill>
                  <a:srgbClr val="FB2265"/>
                </a:solidFill>
                <a:latin typeface="Calibri" panose="020F0502020204030204" pitchFamily="34" charset="0"/>
                <a:cs typeface="Calibri" panose="020F0502020204030204" pitchFamily="34" charset="0"/>
              </a:rPr>
              <a:t> </a:t>
            </a:r>
            <a:r>
              <a:rPr lang="en-US" sz="3200" kern="0" dirty="0" err="1" smtClean="0">
                <a:solidFill>
                  <a:srgbClr val="FB2265"/>
                </a:solidFill>
                <a:latin typeface="Calibri" panose="020F0502020204030204" pitchFamily="34" charset="0"/>
                <a:cs typeface="Calibri" panose="020F0502020204030204" pitchFamily="34" charset="0"/>
              </a:rPr>
              <a:t>חָצוֹר</a:t>
            </a:r>
            <a:r>
              <a:rPr lang="en-US" sz="3200" kern="0" dirty="0" smtClean="0">
                <a:solidFill>
                  <a:srgbClr val="FB2265"/>
                </a:solidFill>
                <a:latin typeface="Calibri" panose="020F0502020204030204" pitchFamily="34" charset="0"/>
                <a:cs typeface="Calibri" panose="020F0502020204030204" pitchFamily="34" charset="0"/>
              </a:rPr>
              <a:t> שָׂ</a:t>
            </a:r>
            <a:r>
              <a:rPr lang="en-US" sz="3200" kern="0" dirty="0" err="1" smtClean="0">
                <a:solidFill>
                  <a:srgbClr val="FB2265"/>
                </a:solidFill>
                <a:latin typeface="Calibri" panose="020F0502020204030204" pitchFamily="34" charset="0"/>
                <a:cs typeface="Calibri" panose="020F0502020204030204" pitchFamily="34" charset="0"/>
              </a:rPr>
              <a:t>רַף</a:t>
            </a:r>
            <a:r>
              <a:rPr lang="en-US" sz="3200" kern="0" dirty="0" smtClean="0">
                <a:solidFill>
                  <a:srgbClr val="FB2265"/>
                </a:solidFill>
                <a:latin typeface="Calibri" panose="020F0502020204030204" pitchFamily="34" charset="0"/>
                <a:cs typeface="Calibri" panose="020F0502020204030204" pitchFamily="34" charset="0"/>
              </a:rPr>
              <a:t> בָּ</a:t>
            </a:r>
            <a:r>
              <a:rPr lang="en-US" sz="3200" kern="0" dirty="0" err="1" smtClean="0">
                <a:solidFill>
                  <a:srgbClr val="FB2265"/>
                </a:solidFill>
                <a:latin typeface="Calibri" panose="020F0502020204030204" pitchFamily="34" charset="0"/>
                <a:cs typeface="Calibri" panose="020F0502020204030204" pitchFamily="34" charset="0"/>
              </a:rPr>
              <a:t>אֵש</a:t>
            </a:r>
            <a:r>
              <a:rPr lang="en-US" sz="3200" kern="0" dirty="0" smtClean="0">
                <a:solidFill>
                  <a:srgbClr val="FB2265"/>
                </a:solidFill>
                <a:latin typeface="Calibri" panose="020F0502020204030204" pitchFamily="34" charset="0"/>
                <a:cs typeface="Calibri" panose="020F0502020204030204" pitchFamily="34" charset="0"/>
              </a:rPr>
              <a:t>ׁ</a:t>
            </a:r>
            <a:r>
              <a:rPr lang="en-US" sz="3200" kern="0" dirty="0" smtClean="0">
                <a:solidFill>
                  <a:schemeClr val="tx1"/>
                </a:solidFill>
                <a:latin typeface="Calibri" panose="020F0502020204030204" pitchFamily="34" charset="0"/>
                <a:cs typeface="Calibri" panose="020F0502020204030204" pitchFamily="34" charset="0"/>
              </a:rPr>
              <a:t>:</a:t>
            </a:r>
            <a:endParaRPr lang="he-IL" sz="320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5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sp>
        <p:nvSpPr>
          <p:cNvPr id="3" name="מציין מיקום טקסט 2"/>
          <p:cNvSpPr>
            <a:spLocks noGrp="1"/>
          </p:cNvSpPr>
          <p:nvPr>
            <p:ph type="body" idx="1"/>
          </p:nvPr>
        </p:nvSpPr>
        <p:spPr>
          <a:xfrm>
            <a:off x="3640974" y="1825625"/>
            <a:ext cx="7712825" cy="2097982"/>
          </a:xfrm>
        </p:spPr>
        <p:style>
          <a:lnRef idx="2">
            <a:schemeClr val="accent1"/>
          </a:lnRef>
          <a:fillRef idx="1">
            <a:schemeClr val="lt1"/>
          </a:fillRef>
          <a:effectRef idx="0">
            <a:schemeClr val="accent1"/>
          </a:effectRef>
          <a:fontRef idx="minor">
            <a:schemeClr val="dk1"/>
          </a:fontRef>
        </p:style>
        <p:txBody>
          <a:bodyPr/>
          <a:lstStyle/>
          <a:p>
            <a:r>
              <a:rPr lang="he-IL" dirty="0" smtClean="0"/>
              <a:t>שאלת "בזק"</a:t>
            </a:r>
          </a:p>
          <a:p>
            <a:r>
              <a:rPr lang="he-IL" dirty="0" smtClean="0"/>
              <a:t>פתחו ספר יהושע פרק י"ב ובדקו בסוף רשימת המלכים:</a:t>
            </a:r>
          </a:p>
          <a:p>
            <a:r>
              <a:rPr lang="he-IL" dirty="0" smtClean="0"/>
              <a:t>כמה מלכים בסה"כ נלחמו ביהושע?</a:t>
            </a:r>
            <a:endParaRPr lang="he-IL" dirty="0"/>
          </a:p>
        </p:txBody>
      </p:sp>
      <p:grpSp>
        <p:nvGrpSpPr>
          <p:cNvPr id="4" name="קבוצה 3"/>
          <p:cNvGrpSpPr/>
          <p:nvPr/>
        </p:nvGrpSpPr>
        <p:grpSpPr>
          <a:xfrm>
            <a:off x="2131987" y="3291503"/>
            <a:ext cx="2187664" cy="1698986"/>
            <a:chOff x="5174189" y="3844787"/>
            <a:chExt cx="4619995" cy="2998870"/>
          </a:xfrm>
        </p:grpSpPr>
        <p:pic>
          <p:nvPicPr>
            <p:cNvPr id="5" name="תמונה 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43915" y="5030483"/>
              <a:ext cx="735477" cy="593284"/>
            </a:xfrm>
            <a:prstGeom prst="rect">
              <a:avLst/>
            </a:prstGeom>
          </p:spPr>
        </p:pic>
        <p:pic>
          <p:nvPicPr>
            <p:cNvPr id="6" name="תמונה 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5281" y="5032848"/>
              <a:ext cx="735477" cy="593284"/>
            </a:xfrm>
            <a:prstGeom prst="rect">
              <a:avLst/>
            </a:prstGeom>
          </p:spPr>
        </p:pic>
        <p:pic>
          <p:nvPicPr>
            <p:cNvPr id="7" name="תמונה 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8296" y="5034591"/>
              <a:ext cx="735477" cy="593284"/>
            </a:xfrm>
            <a:prstGeom prst="rect">
              <a:avLst/>
            </a:prstGeom>
          </p:spPr>
        </p:pic>
        <p:grpSp>
          <p:nvGrpSpPr>
            <p:cNvPr id="8" name="קבוצה 7"/>
            <p:cNvGrpSpPr/>
            <p:nvPr/>
          </p:nvGrpSpPr>
          <p:grpSpPr>
            <a:xfrm>
              <a:off x="5174189" y="3844787"/>
              <a:ext cx="4619995" cy="2998870"/>
              <a:chOff x="5174189" y="3844787"/>
              <a:chExt cx="4619995" cy="2998870"/>
            </a:xfrm>
          </p:grpSpPr>
          <p:pic>
            <p:nvPicPr>
              <p:cNvPr id="9" name="תמונה 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53559" y="6215476"/>
                <a:ext cx="742832" cy="599217"/>
              </a:xfrm>
              <a:prstGeom prst="rect">
                <a:avLst/>
              </a:prstGeom>
            </p:spPr>
          </p:pic>
          <p:pic>
            <p:nvPicPr>
              <p:cNvPr id="10" name="תמונה 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29459" y="6189342"/>
                <a:ext cx="735477" cy="593284"/>
              </a:xfrm>
              <a:prstGeom prst="rect">
                <a:avLst/>
              </a:prstGeom>
            </p:spPr>
          </p:pic>
          <p:pic>
            <p:nvPicPr>
              <p:cNvPr id="11" name="תמונה 1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0503" y="6168919"/>
                <a:ext cx="735477" cy="593284"/>
              </a:xfrm>
              <a:prstGeom prst="rect">
                <a:avLst/>
              </a:prstGeom>
            </p:spPr>
          </p:pic>
          <p:pic>
            <p:nvPicPr>
              <p:cNvPr id="12" name="תמונה 1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1005" y="5603405"/>
                <a:ext cx="735477" cy="593284"/>
              </a:xfrm>
              <a:prstGeom prst="rect">
                <a:avLst/>
              </a:prstGeom>
            </p:spPr>
          </p:pic>
          <p:pic>
            <p:nvPicPr>
              <p:cNvPr id="13" name="תמונה 1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12373" y="5604734"/>
                <a:ext cx="735477" cy="593284"/>
              </a:xfrm>
              <a:prstGeom prst="rect">
                <a:avLst/>
              </a:prstGeom>
            </p:spPr>
          </p:pic>
          <p:pic>
            <p:nvPicPr>
              <p:cNvPr id="14" name="תמונה 1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9097" y="5604734"/>
                <a:ext cx="735477" cy="593284"/>
              </a:xfrm>
              <a:prstGeom prst="rect">
                <a:avLst/>
              </a:prstGeom>
            </p:spPr>
          </p:pic>
          <p:pic>
            <p:nvPicPr>
              <p:cNvPr id="15" name="תמונה 1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6122" y="5018797"/>
                <a:ext cx="735477" cy="593284"/>
              </a:xfrm>
              <a:prstGeom prst="rect">
                <a:avLst/>
              </a:prstGeom>
            </p:spPr>
          </p:pic>
          <p:pic>
            <p:nvPicPr>
              <p:cNvPr id="16" name="תמונה 1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7488" y="5021162"/>
                <a:ext cx="735477" cy="593284"/>
              </a:xfrm>
              <a:prstGeom prst="rect">
                <a:avLst/>
              </a:prstGeom>
            </p:spPr>
          </p:pic>
          <p:pic>
            <p:nvPicPr>
              <p:cNvPr id="17" name="תמונה 1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80503" y="5022905"/>
                <a:ext cx="735477" cy="593284"/>
              </a:xfrm>
              <a:prstGeom prst="rect">
                <a:avLst/>
              </a:prstGeom>
            </p:spPr>
          </p:pic>
          <p:pic>
            <p:nvPicPr>
              <p:cNvPr id="18" name="תמונה 17"/>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4394" y="4446229"/>
                <a:ext cx="735477" cy="593284"/>
              </a:xfrm>
              <a:prstGeom prst="rect">
                <a:avLst/>
              </a:prstGeom>
            </p:spPr>
          </p:pic>
          <p:pic>
            <p:nvPicPr>
              <p:cNvPr id="19" name="תמונה 1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2603" y="4437553"/>
                <a:ext cx="735477" cy="593284"/>
              </a:xfrm>
              <a:prstGeom prst="rect">
                <a:avLst/>
              </a:prstGeom>
            </p:spPr>
          </p:pic>
          <p:pic>
            <p:nvPicPr>
              <p:cNvPr id="20" name="תמונה 1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74189" y="4447265"/>
                <a:ext cx="735477" cy="593284"/>
              </a:xfrm>
              <a:prstGeom prst="rect">
                <a:avLst/>
              </a:prstGeom>
            </p:spPr>
          </p:pic>
          <p:pic>
            <p:nvPicPr>
              <p:cNvPr id="21" name="תמונה 2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6641237" y="3850508"/>
                <a:ext cx="735477" cy="593284"/>
              </a:xfrm>
              <a:prstGeom prst="rect">
                <a:avLst/>
              </a:prstGeom>
            </p:spPr>
          </p:pic>
          <p:pic>
            <p:nvPicPr>
              <p:cNvPr id="22" name="תמונה 2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905528" y="3844787"/>
                <a:ext cx="735477" cy="593284"/>
              </a:xfrm>
              <a:prstGeom prst="rect">
                <a:avLst/>
              </a:prstGeom>
            </p:spPr>
          </p:pic>
          <p:pic>
            <p:nvPicPr>
              <p:cNvPr id="23" name="תמונה 2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5177114" y="3844787"/>
                <a:ext cx="735477" cy="593284"/>
              </a:xfrm>
              <a:prstGeom prst="rect">
                <a:avLst/>
              </a:prstGeom>
            </p:spPr>
          </p:pic>
          <p:pic>
            <p:nvPicPr>
              <p:cNvPr id="24" name="תמונה 2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51352" y="6244440"/>
                <a:ext cx="742832" cy="599217"/>
              </a:xfrm>
              <a:prstGeom prst="rect">
                <a:avLst/>
              </a:prstGeom>
            </p:spPr>
          </p:pic>
          <p:pic>
            <p:nvPicPr>
              <p:cNvPr id="25" name="תמונה 2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27252" y="6238730"/>
                <a:ext cx="735477" cy="593284"/>
              </a:xfrm>
              <a:prstGeom prst="rect">
                <a:avLst/>
              </a:prstGeom>
            </p:spPr>
          </p:pic>
          <p:pic>
            <p:nvPicPr>
              <p:cNvPr id="26" name="תמונה 25"/>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8296" y="6218307"/>
                <a:ext cx="735477" cy="593284"/>
              </a:xfrm>
              <a:prstGeom prst="rect">
                <a:avLst/>
              </a:prstGeom>
            </p:spPr>
          </p:pic>
          <p:pic>
            <p:nvPicPr>
              <p:cNvPr id="27" name="תמונה 26"/>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38798" y="5652793"/>
                <a:ext cx="735477" cy="593284"/>
              </a:xfrm>
              <a:prstGeom prst="rect">
                <a:avLst/>
              </a:prstGeom>
            </p:spPr>
          </p:pic>
          <p:pic>
            <p:nvPicPr>
              <p:cNvPr id="28" name="תמונה 27"/>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10166" y="5616420"/>
                <a:ext cx="735477" cy="593284"/>
              </a:xfrm>
              <a:prstGeom prst="rect">
                <a:avLst/>
              </a:prstGeom>
            </p:spPr>
          </p:pic>
          <p:pic>
            <p:nvPicPr>
              <p:cNvPr id="29" name="תמונה 28"/>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86890" y="5616420"/>
                <a:ext cx="735477" cy="593284"/>
              </a:xfrm>
              <a:prstGeom prst="rect">
                <a:avLst/>
              </a:prstGeom>
            </p:spPr>
          </p:pic>
          <p:pic>
            <p:nvPicPr>
              <p:cNvPr id="30" name="תמונה 29"/>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42187" y="4457915"/>
                <a:ext cx="735477" cy="593284"/>
              </a:xfrm>
              <a:prstGeom prst="rect">
                <a:avLst/>
              </a:prstGeom>
            </p:spPr>
          </p:pic>
          <p:pic>
            <p:nvPicPr>
              <p:cNvPr id="31" name="תמונה 30"/>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0396" y="4449239"/>
                <a:ext cx="735477" cy="593284"/>
              </a:xfrm>
              <a:prstGeom prst="rect">
                <a:avLst/>
              </a:prstGeom>
            </p:spPr>
          </p:pic>
          <p:pic>
            <p:nvPicPr>
              <p:cNvPr id="32" name="תמונה 31"/>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1982" y="4458951"/>
                <a:ext cx="735477" cy="593284"/>
              </a:xfrm>
              <a:prstGeom prst="rect">
                <a:avLst/>
              </a:prstGeom>
            </p:spPr>
          </p:pic>
          <p:pic>
            <p:nvPicPr>
              <p:cNvPr id="33" name="תמונה 32"/>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9039030" y="3862194"/>
                <a:ext cx="735477" cy="593284"/>
              </a:xfrm>
              <a:prstGeom prst="rect">
                <a:avLst/>
              </a:prstGeom>
            </p:spPr>
          </p:pic>
          <p:pic>
            <p:nvPicPr>
              <p:cNvPr id="34" name="תמונה 33"/>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8303321" y="3856473"/>
                <a:ext cx="735477" cy="593284"/>
              </a:xfrm>
              <a:prstGeom prst="rect">
                <a:avLst/>
              </a:prstGeom>
            </p:spPr>
          </p:pic>
          <p:pic>
            <p:nvPicPr>
              <p:cNvPr id="35" name="תמונה 34"/>
              <p:cNvPicPr>
                <a:picLocks noChangeAspect="1"/>
              </p:cNvPicPr>
              <p:nvPr/>
            </p:nvPicPr>
            <p:blipFill rotWithShape="1">
              <a:blip r:embed="rId4">
                <a:clrChange>
                  <a:clrFrom>
                    <a:srgbClr val="FFFFFF"/>
                  </a:clrFrom>
                  <a:clrTo>
                    <a:srgbClr val="FFFFFF">
                      <a:alpha val="0"/>
                    </a:srgbClr>
                  </a:clrTo>
                </a:clrChange>
              </a:blip>
              <a:srcRect l="9735" t="34926" r="60765" b="26304"/>
              <a:stretch/>
            </p:blipFill>
            <p:spPr>
              <a:xfrm rot="19761511">
                <a:off x="7574907" y="3856473"/>
                <a:ext cx="735477" cy="593284"/>
              </a:xfrm>
              <a:prstGeom prst="rect">
                <a:avLst/>
              </a:prstGeom>
            </p:spPr>
          </p:pic>
        </p:grpSp>
      </p:grpSp>
      <p:pic>
        <p:nvPicPr>
          <p:cNvPr id="3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1309" y="718024"/>
            <a:ext cx="2137064" cy="762219"/>
          </a:xfrm>
          <a:prstGeom prst="rect">
            <a:avLst/>
          </a:prstGeom>
        </p:spPr>
      </p:pic>
    </p:spTree>
    <p:extLst>
      <p:ext uri="{BB962C8B-B14F-4D97-AF65-F5344CB8AC3E}">
        <p14:creationId xmlns:p14="http://schemas.microsoft.com/office/powerpoint/2010/main" val="2118062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
                                        </p:tgtEl>
                                      </p:cBhvr>
                                    </p:cmd>
                                  </p:childTnLst>
                                </p:cTn>
                              </p:par>
                            </p:childTnLst>
                          </p:cTn>
                        </p:par>
                      </p:childTnLst>
                    </p:cTn>
                  </p:par>
                </p:childTnLst>
              </p:cTn>
              <p:nextCondLst>
                <p:cond evt="onClick" delay="0">
                  <p:tgtEl>
                    <p:spTgt spid="36"/>
                  </p:tgtEl>
                </p:cond>
              </p:nextCondLst>
            </p:seq>
            <p:video>
              <p:cMediaNode vol="80000">
                <p:cTn id="7" fill="hold" display="0">
                  <p:stCondLst>
                    <p:cond delay="indefinite"/>
                  </p:stCondLst>
                </p:cTn>
                <p:tgtEl>
                  <p:spTgt spid="3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73331" y="827821"/>
            <a:ext cx="10764626" cy="5434642"/>
          </a:xfrm>
        </p:spPr>
        <p:txBody>
          <a:bodyPr>
            <a:noAutofit/>
          </a:bodyPr>
          <a:lstStyle/>
          <a:p>
            <a:pPr marL="0" indent="0">
              <a:lnSpc>
                <a:spcPct val="150000"/>
              </a:lnSpc>
              <a:buNone/>
            </a:pPr>
            <a:r>
              <a:rPr lang="he-IL" sz="3200" dirty="0" err="1">
                <a:latin typeface="Calibri" panose="020F0502020204030204" pitchFamily="34" charset="0"/>
                <a:cs typeface="Calibri" panose="020F0502020204030204" pitchFamily="34" charset="0"/>
              </a:rPr>
              <a:t>טז</a:t>
            </a:r>
            <a:r>
              <a:rPr lang="he-IL"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וַי</a:t>
            </a:r>
            <a:r>
              <a:rPr lang="en-US" sz="3200" dirty="0">
                <a:latin typeface="Calibri" panose="020F0502020204030204" pitchFamily="34" charset="0"/>
                <a:cs typeface="Calibri" panose="020F0502020204030204" pitchFamily="34" charset="0"/>
              </a:rPr>
              <a:t>ִּקַּח </a:t>
            </a:r>
            <a:r>
              <a:rPr lang="en-US" sz="3200" dirty="0" err="1">
                <a:latin typeface="Calibri" panose="020F0502020204030204" pitchFamily="34" charset="0"/>
                <a:cs typeface="Calibri" panose="020F0502020204030204" pitchFamily="34" charset="0"/>
              </a:rPr>
              <a:t>יְהוֹש</a:t>
            </a:r>
            <a:r>
              <a:rPr lang="en-US" sz="3200" dirty="0">
                <a:latin typeface="Calibri" panose="020F0502020204030204" pitchFamily="34" charset="0"/>
                <a:cs typeface="Calibri" panose="020F0502020204030204" pitchFamily="34" charset="0"/>
              </a:rPr>
              <a:t>ֻׁעַ </a:t>
            </a:r>
            <a:r>
              <a:rPr lang="en-US" sz="3200" dirty="0" err="1">
                <a:latin typeface="Calibri" panose="020F0502020204030204" pitchFamily="34" charset="0"/>
                <a:cs typeface="Calibri" panose="020F0502020204030204" pitchFamily="34" charset="0"/>
              </a:rPr>
              <a:t>אֶת</a:t>
            </a:r>
            <a:r>
              <a:rPr lang="en-US" sz="3200" dirty="0">
                <a:latin typeface="Calibri" panose="020F0502020204030204" pitchFamily="34" charset="0"/>
                <a:cs typeface="Calibri" panose="020F0502020204030204" pitchFamily="34" charset="0"/>
              </a:rPr>
              <a:t> כָּל </a:t>
            </a:r>
            <a:r>
              <a:rPr lang="en-US" sz="3200" dirty="0" err="1">
                <a:latin typeface="Calibri" panose="020F0502020204030204" pitchFamily="34" charset="0"/>
                <a:cs typeface="Calibri" panose="020F0502020204030204" pitchFamily="34" charset="0"/>
              </a:rPr>
              <a:t>הָאָרֶץ</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הַז</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את</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הָהָר</a:t>
            </a:r>
            <a:r>
              <a:rPr lang="en-US" sz="3200" dirty="0" smtClean="0">
                <a:latin typeface="Calibri" panose="020F0502020204030204" pitchFamily="34" charset="0"/>
                <a:cs typeface="Calibri" panose="020F0502020204030204" pitchFamily="34" charset="0"/>
              </a:rPr>
              <a:t> </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וְאֶת</a:t>
            </a:r>
            <a:r>
              <a:rPr lang="en-US" sz="3200" dirty="0" smtClean="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כָּל </a:t>
            </a:r>
            <a:r>
              <a:rPr lang="en-US" sz="3200" dirty="0" err="1">
                <a:latin typeface="Calibri" panose="020F0502020204030204" pitchFamily="34" charset="0"/>
                <a:cs typeface="Calibri" panose="020F0502020204030204" pitchFamily="34" charset="0"/>
              </a:rPr>
              <a:t>הַנ</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גֶב</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וְאֵת</a:t>
            </a:r>
            <a:r>
              <a:rPr lang="en-US" sz="3200" dirty="0" smtClean="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כָּל </a:t>
            </a:r>
            <a:r>
              <a:rPr lang="en-US" sz="3200" dirty="0" err="1">
                <a:latin typeface="Calibri" panose="020F0502020204030204" pitchFamily="34" charset="0"/>
                <a:cs typeface="Calibri" panose="020F0502020204030204" pitchFamily="34" charset="0"/>
              </a:rPr>
              <a:t>אֶרֶץ</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הַג</a:t>
            </a:r>
            <a:r>
              <a:rPr lang="en-US" sz="3200" dirty="0">
                <a:latin typeface="Calibri" panose="020F0502020204030204" pitchFamily="34" charset="0"/>
                <a:cs typeface="Calibri" panose="020F0502020204030204" pitchFamily="34" charset="0"/>
              </a:rPr>
              <a:t>ֹּשֶׁן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וְאֶת</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הַש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פֵלָה</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וְאֶת</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הָעֲרָבָה</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err="1" smtClean="0">
                <a:latin typeface="Calibri" panose="020F0502020204030204" pitchFamily="34" charset="0"/>
                <a:cs typeface="Calibri" panose="020F0502020204030204" pitchFamily="34" charset="0"/>
              </a:rPr>
              <a:t>וְאֶת</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הַר</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יִש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רָאֵל</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וּש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פֵלָתֹה</a:t>
            </a:r>
            <a:r>
              <a:rPr lang="en-US" sz="3200" dirty="0">
                <a:latin typeface="Calibri" panose="020F0502020204030204" pitchFamily="34" charset="0"/>
                <a:cs typeface="Calibri" panose="020F0502020204030204" pitchFamily="34" charset="0"/>
              </a:rPr>
              <a:t>:</a:t>
            </a:r>
            <a:endParaRPr lang="he-IL" sz="3200" dirty="0">
              <a:latin typeface="Calibri" panose="020F0502020204030204" pitchFamily="34" charset="0"/>
              <a:cs typeface="Calibri" panose="020F0502020204030204" pitchFamily="34" charset="0"/>
            </a:endParaRPr>
          </a:p>
        </p:txBody>
      </p:sp>
      <p:sp>
        <p:nvSpPr>
          <p:cNvPr id="2" name="כותרת 1"/>
          <p:cNvSpPr>
            <a:spLocks noGrp="1"/>
          </p:cNvSpPr>
          <p:nvPr>
            <p:ph type="title"/>
          </p:nvPr>
        </p:nvSpPr>
        <p:spPr>
          <a:xfrm>
            <a:off x="2650961" y="-70683"/>
            <a:ext cx="8911687" cy="1280890"/>
          </a:xfrm>
        </p:spPr>
        <p:txBody>
          <a:bodyPr>
            <a:normAutofit/>
          </a:bodyPr>
          <a:lstStyle/>
          <a:p>
            <a:pPr algn="r"/>
            <a:r>
              <a:rPr lang="he-IL" sz="4000" dirty="0">
                <a:solidFill>
                  <a:schemeClr val="tx1"/>
                </a:solidFill>
                <a:latin typeface="Calibri" panose="020F0502020204030204" pitchFamily="34" charset="0"/>
                <a:ea typeface="+mn-ea"/>
                <a:cs typeface="Calibri" panose="020F0502020204030204" pitchFamily="34" charset="0"/>
              </a:rPr>
              <a:t>הָאֵזּוֹרִים אוֹתָם כָּבַשׁ יְהוֹשֻׁעַ</a:t>
            </a:r>
          </a:p>
        </p:txBody>
      </p:sp>
    </p:spTree>
    <p:extLst>
      <p:ext uri="{BB962C8B-B14F-4D97-AF65-F5344CB8AC3E}">
        <p14:creationId xmlns:p14="http://schemas.microsoft.com/office/powerpoint/2010/main" val="2688957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8" name="כותרת 1"/>
          <p:cNvSpPr>
            <a:spLocks noGrp="1"/>
          </p:cNvSpPr>
          <p:nvPr>
            <p:ph type="title"/>
          </p:nvPr>
        </p:nvSpPr>
        <p:spPr>
          <a:xfrm>
            <a:off x="2650961" y="-70683"/>
            <a:ext cx="8911687" cy="1280890"/>
          </a:xfrm>
        </p:spPr>
        <p:txBody>
          <a:bodyPr>
            <a:normAutofit/>
          </a:bodyPr>
          <a:lstStyle/>
          <a:p>
            <a:pPr algn="r"/>
            <a:r>
              <a:rPr lang="he-IL" sz="4000" dirty="0">
                <a:solidFill>
                  <a:schemeClr val="tx1"/>
                </a:solidFill>
                <a:latin typeface="Calibri" panose="020F0502020204030204" pitchFamily="34" charset="0"/>
                <a:ea typeface="+mn-ea"/>
                <a:cs typeface="Calibri" panose="020F0502020204030204" pitchFamily="34" charset="0"/>
              </a:rPr>
              <a:t>הָאֵזּוֹרִים אוֹתָם כָּבַשׁ יְהוֹשֻׁעַ</a:t>
            </a:r>
          </a:p>
        </p:txBody>
      </p:sp>
      <p:sp>
        <p:nvSpPr>
          <p:cNvPr id="10"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8115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8108770" y="2536280"/>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6179573" y="3051385"/>
            <a:ext cx="1771057" cy="740845"/>
          </a:xfrm>
          <a:prstGeom prst="rect">
            <a:avLst/>
          </a:prstGeom>
          <a:noFill/>
          <a:ln>
            <a:noFill/>
          </a:ln>
        </p:spPr>
      </p:pic>
      <p:pic>
        <p:nvPicPr>
          <p:cNvPr id="4"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4855" y="539461"/>
            <a:ext cx="1706033" cy="608485"/>
          </a:xfrm>
          <a:prstGeom prst="rect">
            <a:avLst/>
          </a:prstGeom>
        </p:spPr>
      </p:pic>
      <p:pic>
        <p:nvPicPr>
          <p:cNvPr id="8" name="תמונה 7"/>
          <p:cNvPicPr>
            <a:picLocks noChangeAspect="1"/>
          </p:cNvPicPr>
          <p:nvPr/>
        </p:nvPicPr>
        <p:blipFill>
          <a:blip r:embed="rId8">
            <a:clrChange>
              <a:clrFrom>
                <a:srgbClr val="FFFFFF"/>
              </a:clrFrom>
              <a:clrTo>
                <a:srgbClr val="FFFFFF">
                  <a:alpha val="0"/>
                </a:srgbClr>
              </a:clrTo>
            </a:clrChange>
          </a:blip>
          <a:stretch>
            <a:fillRect/>
          </a:stretch>
        </p:blipFill>
        <p:spPr>
          <a:xfrm>
            <a:off x="4455858" y="2419003"/>
            <a:ext cx="1641730" cy="1945178"/>
          </a:xfrm>
          <a:prstGeom prst="rect">
            <a:avLst/>
          </a:prstGeom>
        </p:spPr>
      </p:pic>
    </p:spTree>
    <p:extLst>
      <p:ext uri="{BB962C8B-B14F-4D97-AF65-F5344CB8AC3E}">
        <p14:creationId xmlns:p14="http://schemas.microsoft.com/office/powerpoint/2010/main" val="91373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
        <p:nvSpPr>
          <p:cNvPr id="10"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8338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אליפסה 5"/>
          <p:cNvSpPr/>
          <p:nvPr/>
        </p:nvSpPr>
        <p:spPr>
          <a:xfrm>
            <a:off x="2268747" y="5069454"/>
            <a:ext cx="954660" cy="9517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err="1" smtClean="0">
                <a:solidFill>
                  <a:srgbClr val="FB2265"/>
                </a:solidFill>
                <a:latin typeface="Calibri" panose="020F0502020204030204" pitchFamily="34" charset="0"/>
                <a:cs typeface="Calibri" panose="020F0502020204030204" pitchFamily="34" charset="0"/>
              </a:rPr>
              <a:t>האיזור</a:t>
            </a:r>
            <a:r>
              <a:rPr lang="he-IL" sz="2400" kern="0" dirty="0" smtClean="0">
                <a:solidFill>
                  <a:srgbClr val="FB2265"/>
                </a:solidFill>
                <a:latin typeface="Calibri" panose="020F0502020204030204" pitchFamily="34" charset="0"/>
                <a:cs typeface="Calibri" panose="020F0502020204030204" pitchFamily="34" charset="0"/>
              </a:rPr>
              <a:t> הדרומי, מדרום להרי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
        <p:nvSpPr>
          <p:cNvPr id="12"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575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אליפסה 5"/>
          <p:cNvSpPr/>
          <p:nvPr/>
        </p:nvSpPr>
        <p:spPr>
          <a:xfrm>
            <a:off x="2268747" y="5069454"/>
            <a:ext cx="954660" cy="9517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אליפסה 6"/>
          <p:cNvSpPr/>
          <p:nvPr/>
        </p:nvSpPr>
        <p:spPr>
          <a:xfrm rot="2369568">
            <a:off x="1703044" y="4267403"/>
            <a:ext cx="593375" cy="188027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err="1" smtClean="0">
                <a:solidFill>
                  <a:srgbClr val="FB2265"/>
                </a:solidFill>
                <a:latin typeface="Calibri" panose="020F0502020204030204" pitchFamily="34" charset="0"/>
                <a:cs typeface="Calibri" panose="020F0502020204030204" pitchFamily="34" charset="0"/>
              </a:rPr>
              <a:t>האיזור</a:t>
            </a:r>
            <a:r>
              <a:rPr lang="he-IL" sz="2400" kern="0" dirty="0" smtClean="0">
                <a:solidFill>
                  <a:srgbClr val="FB2265"/>
                </a:solidFill>
                <a:latin typeface="Calibri" panose="020F0502020204030204" pitchFamily="34" charset="0"/>
                <a:cs typeface="Calibri" panose="020F0502020204030204" pitchFamily="34" charset="0"/>
              </a:rPr>
              <a:t> הדרומי, מדרום להרי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ממערב לנגב, לכיוון ארץ מצרים</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
        <p:nvSpPr>
          <p:cNvPr id="11"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63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אליפסה 5"/>
          <p:cNvSpPr/>
          <p:nvPr/>
        </p:nvSpPr>
        <p:spPr>
          <a:xfrm>
            <a:off x="2268747" y="5069454"/>
            <a:ext cx="954660" cy="9517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אליפסה 6"/>
          <p:cNvSpPr/>
          <p:nvPr/>
        </p:nvSpPr>
        <p:spPr>
          <a:xfrm rot="2369568">
            <a:off x="1703044" y="4267403"/>
            <a:ext cx="593375" cy="188027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אליפסה 7"/>
          <p:cNvSpPr/>
          <p:nvPr/>
        </p:nvSpPr>
        <p:spPr>
          <a:xfrm>
            <a:off x="2681714" y="4043174"/>
            <a:ext cx="307672" cy="974521"/>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err="1" smtClean="0">
                <a:solidFill>
                  <a:srgbClr val="FB2265"/>
                </a:solidFill>
                <a:latin typeface="Calibri" panose="020F0502020204030204" pitchFamily="34" charset="0"/>
                <a:cs typeface="Calibri" panose="020F0502020204030204" pitchFamily="34" charset="0"/>
              </a:rPr>
              <a:t>האיזור</a:t>
            </a:r>
            <a:r>
              <a:rPr lang="he-IL" sz="2400" kern="0" dirty="0" smtClean="0">
                <a:solidFill>
                  <a:srgbClr val="FB2265"/>
                </a:solidFill>
                <a:latin typeface="Calibri" panose="020F0502020204030204" pitchFamily="34" charset="0"/>
                <a:cs typeface="Calibri" panose="020F0502020204030204" pitchFamily="34" charset="0"/>
              </a:rPr>
              <a:t> הדרומי, מדרום להרי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ממערב לנגב, לכיוון ארץ מצרים</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שפלת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
        <p:nvSpPr>
          <p:cNvPr id="12"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0359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אליפסה 5"/>
          <p:cNvSpPr/>
          <p:nvPr/>
        </p:nvSpPr>
        <p:spPr>
          <a:xfrm>
            <a:off x="2268747" y="5069454"/>
            <a:ext cx="954660" cy="9517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אליפסה 6"/>
          <p:cNvSpPr/>
          <p:nvPr/>
        </p:nvSpPr>
        <p:spPr>
          <a:xfrm rot="2369568">
            <a:off x="1703044" y="4267403"/>
            <a:ext cx="593375" cy="188027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אליפסה 7"/>
          <p:cNvSpPr/>
          <p:nvPr/>
        </p:nvSpPr>
        <p:spPr>
          <a:xfrm>
            <a:off x="2681714" y="4043174"/>
            <a:ext cx="307672" cy="974521"/>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אליפסה 10"/>
          <p:cNvSpPr/>
          <p:nvPr/>
        </p:nvSpPr>
        <p:spPr>
          <a:xfrm>
            <a:off x="3561052" y="2008518"/>
            <a:ext cx="392171" cy="2915591"/>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err="1" smtClean="0">
                <a:solidFill>
                  <a:srgbClr val="FB2265"/>
                </a:solidFill>
                <a:latin typeface="Calibri" panose="020F0502020204030204" pitchFamily="34" charset="0"/>
                <a:cs typeface="Calibri" panose="020F0502020204030204" pitchFamily="34" charset="0"/>
              </a:rPr>
              <a:t>האיזור</a:t>
            </a:r>
            <a:r>
              <a:rPr lang="he-IL" sz="2400" kern="0" dirty="0" smtClean="0">
                <a:solidFill>
                  <a:srgbClr val="FB2265"/>
                </a:solidFill>
                <a:latin typeface="Calibri" panose="020F0502020204030204" pitchFamily="34" charset="0"/>
                <a:cs typeface="Calibri" panose="020F0502020204030204" pitchFamily="34" charset="0"/>
              </a:rPr>
              <a:t> הדרומי, מדרום להרי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ממערב לנגב, לכיוון ארץ מצרים</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שפלת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בקעת הירדן</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endParaRPr lang="he-IL" sz="3200" kern="0" dirty="0">
              <a:latin typeface="Calibri" panose="020F0502020204030204" pitchFamily="34" charset="0"/>
              <a:cs typeface="Calibri" panose="020F0502020204030204" pitchFamily="34" charset="0"/>
            </a:endParaRPr>
          </a:p>
        </p:txBody>
      </p:sp>
      <p:sp>
        <p:nvSpPr>
          <p:cNvPr id="14"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140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7"/>
          <p:cNvPicPr>
            <a:picLocks/>
          </p:cNvPicPr>
          <p:nvPr/>
        </p:nvPicPr>
        <p:blipFill rotWithShape="1">
          <a:blip r:embed="rId2"/>
          <a:srcRect l="38660" t="8037" r="1930" b="36940"/>
          <a:stretch/>
        </p:blipFill>
        <p:spPr>
          <a:xfrm>
            <a:off x="1181821" y="1380227"/>
            <a:ext cx="3838755" cy="5279366"/>
          </a:xfrm>
          <a:prstGeom prst="rect">
            <a:avLst/>
          </a:prstGeom>
        </p:spPr>
      </p:pic>
      <p:sp>
        <p:nvSpPr>
          <p:cNvPr id="5" name="אליפסה 4"/>
          <p:cNvSpPr/>
          <p:nvPr/>
        </p:nvSpPr>
        <p:spPr>
          <a:xfrm>
            <a:off x="3036498" y="4364967"/>
            <a:ext cx="448574" cy="75049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אליפסה 5"/>
          <p:cNvSpPr/>
          <p:nvPr/>
        </p:nvSpPr>
        <p:spPr>
          <a:xfrm>
            <a:off x="2268747" y="5069454"/>
            <a:ext cx="954660" cy="9517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אליפסה 6"/>
          <p:cNvSpPr/>
          <p:nvPr/>
        </p:nvSpPr>
        <p:spPr>
          <a:xfrm rot="2369568">
            <a:off x="1703044" y="4267403"/>
            <a:ext cx="593375" cy="188027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אליפסה 7"/>
          <p:cNvSpPr/>
          <p:nvPr/>
        </p:nvSpPr>
        <p:spPr>
          <a:xfrm>
            <a:off x="2681714" y="4043174"/>
            <a:ext cx="307672" cy="974521"/>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אליפסה 9"/>
          <p:cNvSpPr/>
          <p:nvPr/>
        </p:nvSpPr>
        <p:spPr>
          <a:xfrm>
            <a:off x="3561052" y="2008518"/>
            <a:ext cx="392171" cy="2915591"/>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אליפסה 10"/>
          <p:cNvSpPr/>
          <p:nvPr/>
        </p:nvSpPr>
        <p:spPr>
          <a:xfrm>
            <a:off x="2989386" y="2329132"/>
            <a:ext cx="611373" cy="1886310"/>
          </a:xfrm>
          <a:prstGeom prst="ellipse">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3" name="מציין מיקום תוכן 2"/>
          <p:cNvSpPr txBox="1">
            <a:spLocks/>
          </p:cNvSpPr>
          <p:nvPr/>
        </p:nvSpPr>
        <p:spPr>
          <a:xfrm>
            <a:off x="673331" y="827821"/>
            <a:ext cx="10764626" cy="54346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pPr>
            <a:r>
              <a:rPr lang="he-IL" sz="3200" kern="0" dirty="0" err="1" smtClean="0">
                <a:latin typeface="Calibri" panose="020F0502020204030204" pitchFamily="34" charset="0"/>
                <a:cs typeface="Calibri" panose="020F0502020204030204" pitchFamily="34" charset="0"/>
              </a:rPr>
              <a:t>טז</a:t>
            </a:r>
            <a:r>
              <a:rPr lang="he-IL"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וַי</a:t>
            </a:r>
            <a:r>
              <a:rPr lang="en-US" sz="3200" kern="0" dirty="0" smtClean="0">
                <a:latin typeface="Calibri" panose="020F0502020204030204" pitchFamily="34" charset="0"/>
                <a:cs typeface="Calibri" panose="020F0502020204030204" pitchFamily="34" charset="0"/>
              </a:rPr>
              <a:t>ִּקַּח </a:t>
            </a:r>
            <a:r>
              <a:rPr lang="en-US" sz="3200" kern="0" dirty="0" err="1" smtClean="0">
                <a:latin typeface="Calibri" panose="020F0502020204030204" pitchFamily="34" charset="0"/>
                <a:cs typeface="Calibri" panose="020F0502020204030204" pitchFamily="34" charset="0"/>
              </a:rPr>
              <a:t>יְהוֹש</a:t>
            </a:r>
            <a:r>
              <a:rPr lang="en-US" sz="3200" kern="0" dirty="0" smtClean="0">
                <a:latin typeface="Calibri" panose="020F0502020204030204" pitchFamily="34" charset="0"/>
                <a:cs typeface="Calibri" panose="020F0502020204030204" pitchFamily="34" charset="0"/>
              </a:rPr>
              <a:t>ֻׁעַ </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הַז</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את</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הָהָר</a:t>
            </a:r>
            <a:r>
              <a:rPr lang="he-IL" sz="3200" kern="0" dirty="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הרי יהודה</a:t>
            </a:r>
            <a:r>
              <a:rPr lang="en-US" sz="2400" kern="0" dirty="0" smtClean="0">
                <a:solidFill>
                  <a:srgbClr val="FB2265"/>
                </a:solidFill>
                <a:latin typeface="Calibri" panose="020F0502020204030204" pitchFamily="34" charset="0"/>
                <a:cs typeface="Calibri" panose="020F0502020204030204" pitchFamily="34" charset="0"/>
              </a:rPr>
              <a:t> </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הַנ</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גֶב</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err="1" smtClean="0">
                <a:solidFill>
                  <a:srgbClr val="FB2265"/>
                </a:solidFill>
                <a:latin typeface="Calibri" panose="020F0502020204030204" pitchFamily="34" charset="0"/>
                <a:cs typeface="Calibri" panose="020F0502020204030204" pitchFamily="34" charset="0"/>
              </a:rPr>
              <a:t>האיזור</a:t>
            </a:r>
            <a:r>
              <a:rPr lang="he-IL" sz="2400" kern="0" dirty="0" smtClean="0">
                <a:solidFill>
                  <a:srgbClr val="FB2265"/>
                </a:solidFill>
                <a:latin typeface="Calibri" panose="020F0502020204030204" pitchFamily="34" charset="0"/>
                <a:cs typeface="Calibri" panose="020F0502020204030204" pitchFamily="34" charset="0"/>
              </a:rPr>
              <a:t> הדרומי, מדרום להרי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כָּל </a:t>
            </a:r>
            <a:r>
              <a:rPr lang="en-US" sz="3200" kern="0" dirty="0" err="1" smtClean="0">
                <a:latin typeface="Calibri" panose="020F0502020204030204" pitchFamily="34" charset="0"/>
                <a:cs typeface="Calibri" panose="020F0502020204030204" pitchFamily="34" charset="0"/>
              </a:rPr>
              <a:t>אֶרֶץ</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הַג</a:t>
            </a:r>
            <a:r>
              <a:rPr lang="en-US" sz="3200" kern="0" dirty="0" smtClean="0">
                <a:latin typeface="Calibri" panose="020F0502020204030204" pitchFamily="34" charset="0"/>
                <a:cs typeface="Calibri" panose="020F0502020204030204" pitchFamily="34" charset="0"/>
              </a:rPr>
              <a:t>ֹּשֶׁן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ממערב לנגב, לכיוון ארץ מצרים</a:t>
            </a:r>
            <a:r>
              <a:rPr lang="en-US" sz="3200" kern="0" dirty="0" smtClean="0">
                <a:latin typeface="Calibri" panose="020F0502020204030204" pitchFamily="34" charset="0"/>
                <a:cs typeface="Calibri" panose="020F0502020204030204" pitchFamily="34" charset="0"/>
              </a:rPr>
              <a:t>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פֵלָה</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שפלת יהודה</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הָעֲרָבָה</a:t>
            </a:r>
            <a:r>
              <a:rPr lang="en-US" sz="3200" kern="0" dirty="0" smtClean="0">
                <a:latin typeface="Calibri" panose="020F0502020204030204" pitchFamily="34" charset="0"/>
                <a:cs typeface="Calibri" panose="020F0502020204030204" pitchFamily="34" charset="0"/>
              </a:rPr>
              <a:t> </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בקעת הירדן</a:t>
            </a:r>
            <a:r>
              <a:rPr lang="en-US" sz="3200" kern="0" dirty="0" smtClean="0">
                <a:latin typeface="Calibri" panose="020F0502020204030204" pitchFamily="34" charset="0"/>
                <a:cs typeface="Calibri" panose="020F0502020204030204" pitchFamily="34" charset="0"/>
              </a:rPr>
              <a:t/>
            </a:r>
            <a:br>
              <a:rPr lang="en-US" sz="3200" kern="0" dirty="0" smtClean="0">
                <a:latin typeface="Calibri" panose="020F0502020204030204" pitchFamily="34" charset="0"/>
                <a:cs typeface="Calibri" panose="020F0502020204030204" pitchFamily="34" charset="0"/>
              </a:rPr>
            </a:br>
            <a:r>
              <a:rPr lang="en-US" sz="3200" kern="0" dirty="0" err="1" smtClean="0">
                <a:latin typeface="Calibri" panose="020F0502020204030204" pitchFamily="34" charset="0"/>
                <a:cs typeface="Calibri" panose="020F0502020204030204" pitchFamily="34" charset="0"/>
              </a:rPr>
              <a:t>וְאֶת</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הַר</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יִש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רָאֵל</a:t>
            </a:r>
            <a:r>
              <a:rPr lang="en-US" sz="3200" kern="0" dirty="0" smtClean="0">
                <a:latin typeface="Calibri" panose="020F0502020204030204" pitchFamily="34" charset="0"/>
                <a:cs typeface="Calibri" panose="020F0502020204030204" pitchFamily="34" charset="0"/>
              </a:rPr>
              <a:t> </a:t>
            </a:r>
            <a:r>
              <a:rPr lang="en-US" sz="3200" kern="0" dirty="0" err="1" smtClean="0">
                <a:latin typeface="Calibri" panose="020F0502020204030204" pitchFamily="34" charset="0"/>
                <a:cs typeface="Calibri" panose="020F0502020204030204" pitchFamily="34" charset="0"/>
              </a:rPr>
              <a:t>וּש</a:t>
            </a:r>
            <a:r>
              <a:rPr lang="en-US" sz="3200" kern="0" dirty="0" smtClean="0">
                <a:latin typeface="Calibri" panose="020F0502020204030204" pitchFamily="34" charset="0"/>
                <a:cs typeface="Calibri" panose="020F0502020204030204" pitchFamily="34" charset="0"/>
              </a:rPr>
              <a:t>ְׁ</a:t>
            </a:r>
            <a:r>
              <a:rPr lang="en-US" sz="3200" kern="0" dirty="0" err="1" smtClean="0">
                <a:latin typeface="Calibri" panose="020F0502020204030204" pitchFamily="34" charset="0"/>
                <a:cs typeface="Calibri" panose="020F0502020204030204" pitchFamily="34" charset="0"/>
              </a:rPr>
              <a:t>פֵלָתֹה</a:t>
            </a:r>
            <a:r>
              <a:rPr lang="en-US" sz="3200" kern="0" dirty="0" smtClean="0">
                <a:latin typeface="Calibri" panose="020F0502020204030204" pitchFamily="34" charset="0"/>
                <a:cs typeface="Calibri" panose="020F0502020204030204" pitchFamily="34" charset="0"/>
              </a:rPr>
              <a:t>:</a:t>
            </a:r>
            <a:r>
              <a:rPr lang="he-IL" sz="3200" kern="0" dirty="0" smtClean="0">
                <a:latin typeface="Calibri" panose="020F0502020204030204" pitchFamily="34" charset="0"/>
                <a:cs typeface="Calibri" panose="020F0502020204030204" pitchFamily="34" charset="0"/>
              </a:rPr>
              <a:t> </a:t>
            </a:r>
            <a:r>
              <a:rPr lang="he-IL" sz="2400" kern="0" dirty="0" smtClean="0">
                <a:solidFill>
                  <a:srgbClr val="FB2265"/>
                </a:solidFill>
                <a:latin typeface="Calibri" panose="020F0502020204030204" pitchFamily="34" charset="0"/>
                <a:cs typeface="Calibri" panose="020F0502020204030204" pitchFamily="34" charset="0"/>
              </a:rPr>
              <a:t>ההר המרכזי של ארץ</a:t>
            </a:r>
          </a:p>
          <a:p>
            <a:pPr marL="0" indent="0">
              <a:lnSpc>
                <a:spcPct val="150000"/>
              </a:lnSpc>
            </a:pPr>
            <a:r>
              <a:rPr lang="he-IL" sz="2400" kern="0" dirty="0" smtClean="0">
                <a:solidFill>
                  <a:srgbClr val="FB2265"/>
                </a:solidFill>
                <a:latin typeface="Calibri" panose="020F0502020204030204" pitchFamily="34" charset="0"/>
                <a:cs typeface="Calibri" panose="020F0502020204030204" pitchFamily="34" charset="0"/>
              </a:rPr>
              <a:t> ישראל והשפלה שלו</a:t>
            </a:r>
            <a:endParaRPr lang="he-IL" sz="2400" kern="0" dirty="0">
              <a:solidFill>
                <a:srgbClr val="FB2265"/>
              </a:solidFill>
              <a:latin typeface="Calibri" panose="020F0502020204030204" pitchFamily="34" charset="0"/>
              <a:cs typeface="Calibri" panose="020F0502020204030204" pitchFamily="34" charset="0"/>
            </a:endParaRPr>
          </a:p>
        </p:txBody>
      </p:sp>
      <p:sp>
        <p:nvSpPr>
          <p:cNvPr id="14" name="כותרת 1"/>
          <p:cNvSpPr txBox="1">
            <a:spLocks/>
          </p:cNvSpPr>
          <p:nvPr/>
        </p:nvSpPr>
        <p:spPr>
          <a:xfrm>
            <a:off x="2650961" y="-70683"/>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4000" kern="0" dirty="0" smtClean="0">
                <a:solidFill>
                  <a:schemeClr val="tx1"/>
                </a:solidFill>
                <a:latin typeface="Calibri" panose="020F0502020204030204" pitchFamily="34" charset="0"/>
                <a:ea typeface="+mn-ea"/>
                <a:cs typeface="Calibri" panose="020F0502020204030204" pitchFamily="34" charset="0"/>
              </a:rPr>
              <a:t>הָאֵזּוֹרִים אוֹתָם כָּבַשׁ יְהוֹשֻׁעַ</a:t>
            </a:r>
            <a:endParaRPr lang="he-IL" sz="4000" kern="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998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1"/>
          </p:nvPr>
        </p:nvSpPr>
        <p:spPr>
          <a:xfrm>
            <a:off x="1403465" y="869661"/>
            <a:ext cx="10515600" cy="4351338"/>
          </a:xfrm>
        </p:spPr>
        <p:txBody>
          <a:bodyPr>
            <a:normAutofit/>
          </a:bodyPr>
          <a:lstStyle/>
          <a:p>
            <a:pPr marL="0" indent="0">
              <a:buNone/>
            </a:pPr>
            <a:r>
              <a:rPr lang="he-IL" sz="3200" b="1" dirty="0" err="1" smtClean="0">
                <a:solidFill>
                  <a:schemeClr val="tx1"/>
                </a:solidFill>
                <a:latin typeface="Calibri" panose="020F0502020204030204" pitchFamily="34" charset="0"/>
                <a:cs typeface="Calibri" panose="020F0502020204030204" pitchFamily="34" charset="0"/>
              </a:rPr>
              <a:t>יח</a:t>
            </a:r>
            <a:r>
              <a:rPr lang="he-IL"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יָמִים</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רַב</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ים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עָש</a:t>
            </a:r>
            <a:r>
              <a:rPr lang="en-US" sz="3200" dirty="0">
                <a:solidFill>
                  <a:schemeClr val="tx1"/>
                </a:solidFill>
                <a:latin typeface="Calibri" panose="020F0502020204030204" pitchFamily="34" charset="0"/>
                <a:cs typeface="Calibri" panose="020F0502020204030204" pitchFamily="34" charset="0"/>
              </a:rPr>
              <a:t>ָׂה </a:t>
            </a:r>
            <a:r>
              <a:rPr lang="en-US" sz="3200" dirty="0" err="1">
                <a:solidFill>
                  <a:schemeClr val="tx1"/>
                </a:solidFill>
                <a:latin typeface="Calibri" panose="020F0502020204030204" pitchFamily="34" charset="0"/>
                <a:cs typeface="Calibri" panose="020F0502020204030204" pitchFamily="34" charset="0"/>
              </a:rPr>
              <a:t>יְהוֹש</a:t>
            </a:r>
            <a:r>
              <a:rPr lang="en-US" sz="3200" dirty="0">
                <a:solidFill>
                  <a:schemeClr val="tx1"/>
                </a:solidFill>
                <a:latin typeface="Calibri" panose="020F0502020204030204" pitchFamily="34" charset="0"/>
                <a:cs typeface="Calibri" panose="020F0502020204030204" pitchFamily="34" charset="0"/>
              </a:rPr>
              <a:t>ֻׁעַ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כָּל </a:t>
            </a:r>
            <a:r>
              <a:rPr lang="en-US" sz="3200" dirty="0" err="1">
                <a:solidFill>
                  <a:schemeClr val="tx1"/>
                </a:solidFill>
                <a:latin typeface="Calibri" panose="020F0502020204030204" pitchFamily="34" charset="0"/>
                <a:cs typeface="Calibri" panose="020F0502020204030204" pitchFamily="34" charset="0"/>
              </a:rPr>
              <a:t>הַמ</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לָכִים</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הָאֵל</a:t>
            </a:r>
            <a:r>
              <a:rPr lang="en-US" sz="3200" dirty="0">
                <a:solidFill>
                  <a:schemeClr val="tx1"/>
                </a:solidFill>
                <a:latin typeface="Calibri" panose="020F0502020204030204" pitchFamily="34" charset="0"/>
                <a:cs typeface="Calibri" panose="020F0502020204030204" pitchFamily="34" charset="0"/>
              </a:rPr>
              <a:t>ֶּה </a:t>
            </a:r>
            <a:r>
              <a:rPr lang="en-US" sz="3200" dirty="0" err="1" smtClean="0">
                <a:solidFill>
                  <a:schemeClr val="tx1"/>
                </a:solidFill>
                <a:latin typeface="Calibri" panose="020F0502020204030204" pitchFamily="34" charset="0"/>
                <a:cs typeface="Calibri" panose="020F0502020204030204" pitchFamily="34" charset="0"/>
              </a:rPr>
              <a:t>מִלְחָמָה</a:t>
            </a:r>
            <a:r>
              <a:rPr lang="he-IL" sz="3200" dirty="0" smtClean="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 </a:t>
            </a:r>
          </a:p>
          <a:p>
            <a:pPr marL="0" indent="0">
              <a:buNone/>
            </a:pPr>
            <a:r>
              <a:rPr lang="he-IL" sz="3200" b="1" dirty="0" err="1" smtClean="0">
                <a:solidFill>
                  <a:schemeClr val="tx1"/>
                </a:solidFill>
                <a:latin typeface="Calibri" panose="020F0502020204030204" pitchFamily="34" charset="0"/>
                <a:cs typeface="Calibri" panose="020F0502020204030204" pitchFamily="34" charset="0"/>
              </a:rPr>
              <a:t>יט</a:t>
            </a:r>
            <a:r>
              <a:rPr lang="he-IL" sz="3200" b="1"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לֹא</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הָיְתָה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עִיר</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אֲש</a:t>
            </a:r>
            <a:r>
              <a:rPr lang="en-US" sz="3200" dirty="0">
                <a:solidFill>
                  <a:schemeClr val="tx1"/>
                </a:solidFill>
                <a:latin typeface="Calibri" panose="020F0502020204030204" pitchFamily="34" charset="0"/>
                <a:cs typeface="Calibri" panose="020F0502020204030204" pitchFamily="34" charset="0"/>
              </a:rPr>
              <a:t>ֶׁר </a:t>
            </a:r>
            <a:r>
              <a:rPr lang="en-US" sz="3200" dirty="0" err="1">
                <a:solidFill>
                  <a:schemeClr val="tx1"/>
                </a:solidFill>
                <a:latin typeface="Calibri" panose="020F0502020204030204" pitchFamily="34" charset="0"/>
                <a:cs typeface="Calibri" panose="020F0502020204030204" pitchFamily="34" charset="0"/>
              </a:rPr>
              <a:t>הִש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לִימָה</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אֶל</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נֵי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יִש</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רָאֵל</a:t>
            </a:r>
            <a:r>
              <a:rPr lang="en-US" sz="3200" dirty="0">
                <a:solidFill>
                  <a:schemeClr val="tx1"/>
                </a:solidFill>
                <a:latin typeface="Calibri" panose="020F0502020204030204" pitchFamily="34" charset="0"/>
                <a:cs typeface="Calibri" panose="020F0502020204030204" pitchFamily="34" charset="0"/>
              </a:rPr>
              <a:t> בִּ</a:t>
            </a:r>
            <a:r>
              <a:rPr lang="en-US" sz="3200" dirty="0" err="1">
                <a:solidFill>
                  <a:schemeClr val="tx1"/>
                </a:solidFill>
                <a:latin typeface="Calibri" panose="020F0502020204030204" pitchFamily="34" charset="0"/>
                <a:cs typeface="Calibri" panose="020F0502020204030204" pitchFamily="34" charset="0"/>
              </a:rPr>
              <a:t>לְת</a:t>
            </a:r>
            <a:r>
              <a:rPr lang="en-US" sz="3200" dirty="0">
                <a:solidFill>
                  <a:schemeClr val="tx1"/>
                </a:solidFill>
                <a:latin typeface="Calibri" panose="020F0502020204030204" pitchFamily="34" charset="0"/>
                <a:cs typeface="Calibri" panose="020F0502020204030204" pitchFamily="34" charset="0"/>
              </a:rPr>
              <a:t>ִּי </a:t>
            </a:r>
            <a:r>
              <a:rPr lang="en-US" sz="3200" dirty="0" err="1">
                <a:solidFill>
                  <a:schemeClr val="tx1"/>
                </a:solidFill>
                <a:latin typeface="Calibri" panose="020F0502020204030204" pitchFamily="34" charset="0"/>
                <a:cs typeface="Calibri" panose="020F0502020204030204" pitchFamily="34" charset="0"/>
              </a:rPr>
              <a:t>הַחִו</a:t>
            </a:r>
            <a:r>
              <a:rPr lang="en-US" sz="3200" dirty="0">
                <a:solidFill>
                  <a:schemeClr val="tx1"/>
                </a:solidFill>
                <a:latin typeface="Calibri" panose="020F0502020204030204" pitchFamily="34" charset="0"/>
                <a:cs typeface="Calibri" panose="020F0502020204030204" pitchFamily="34" charset="0"/>
              </a:rPr>
              <a:t>ִּי </a:t>
            </a:r>
            <a:r>
              <a:rPr lang="en-US" sz="3200" dirty="0" smtClean="0">
                <a:solidFill>
                  <a:schemeClr val="tx1"/>
                </a:solidFill>
                <a:latin typeface="Calibri" panose="020F0502020204030204" pitchFamily="34" charset="0"/>
                <a:cs typeface="Calibri" panose="020F0502020204030204" pitchFamily="34" charset="0"/>
              </a:rPr>
              <a:t/>
            </a:r>
            <a:br>
              <a:rPr lang="en-US" sz="3200" dirty="0" smtClean="0">
                <a:solidFill>
                  <a:schemeClr val="tx1"/>
                </a:solidFill>
                <a:latin typeface="Calibri" panose="020F0502020204030204" pitchFamily="34" charset="0"/>
                <a:cs typeface="Calibri" panose="020F0502020204030204" pitchFamily="34" charset="0"/>
              </a:rPr>
            </a:br>
            <a:r>
              <a:rPr lang="en-US" sz="3200" dirty="0" err="1" smtClean="0">
                <a:solidFill>
                  <a:schemeClr val="tx1"/>
                </a:solidFill>
                <a:latin typeface="Calibri" panose="020F0502020204030204" pitchFamily="34" charset="0"/>
                <a:cs typeface="Calibri" panose="020F0502020204030204" pitchFamily="34" charset="0"/>
              </a:rPr>
              <a:t>יֹש</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בֵי</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גִבְעוֹן</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אֶת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הַכ</a:t>
            </a:r>
            <a:r>
              <a:rPr lang="en-US" sz="3200" dirty="0">
                <a:solidFill>
                  <a:schemeClr val="tx1"/>
                </a:solidFill>
                <a:latin typeface="Calibri" panose="020F0502020204030204" pitchFamily="34" charset="0"/>
                <a:cs typeface="Calibri" panose="020F0502020204030204" pitchFamily="34" charset="0"/>
              </a:rPr>
              <a:t>ֹּל </a:t>
            </a:r>
            <a:r>
              <a:rPr lang="en-US" sz="3200" dirty="0" err="1">
                <a:solidFill>
                  <a:schemeClr val="tx1"/>
                </a:solidFill>
                <a:latin typeface="Calibri" panose="020F0502020204030204" pitchFamily="34" charset="0"/>
                <a:cs typeface="Calibri" panose="020F0502020204030204" pitchFamily="34" charset="0"/>
              </a:rPr>
              <a:t>לָקְחו</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בַמ</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לְחָמָה</a:t>
            </a:r>
            <a:r>
              <a:rPr lang="en-US" sz="3200" dirty="0">
                <a:solidFill>
                  <a:schemeClr val="tx1"/>
                </a:solidFill>
                <a:latin typeface="Calibri" panose="020F0502020204030204" pitchFamily="34" charset="0"/>
                <a:cs typeface="Calibri" panose="020F0502020204030204" pitchFamily="34" charset="0"/>
              </a:rPr>
              <a:t>:</a:t>
            </a:r>
            <a:endParaRPr lang="he-IL" sz="3200" dirty="0">
              <a:solidFill>
                <a:schemeClr val="tx1"/>
              </a:solidFill>
              <a:latin typeface="Calibri" panose="020F0502020204030204" pitchFamily="34" charset="0"/>
              <a:cs typeface="Calibri" panose="020F0502020204030204" pitchFamily="34" charset="0"/>
            </a:endParaRPr>
          </a:p>
        </p:txBody>
      </p:sp>
      <p:pic>
        <p:nvPicPr>
          <p:cNvPr id="6" name="מציין מיקום תוכן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993" y="3862763"/>
            <a:ext cx="2876214" cy="2155538"/>
          </a:xfrm>
          <a:prstGeom prst="rect">
            <a:avLst/>
          </a:prstGeom>
        </p:spPr>
      </p:pic>
      <p:sp>
        <p:nvSpPr>
          <p:cNvPr id="7" name="מלבן 6"/>
          <p:cNvSpPr/>
          <p:nvPr/>
        </p:nvSpPr>
        <p:spPr>
          <a:xfrm>
            <a:off x="1125960" y="2300338"/>
            <a:ext cx="2728422"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7</a:t>
            </a:r>
            <a:r>
              <a:rPr lang="he-IL" sz="5400" dirty="0">
                <a:ln w="0"/>
                <a:effectLst>
                  <a:outerShdw blurRad="38100" dist="19050" dir="2700000" algn="tl" rotWithShape="0">
                    <a:schemeClr val="dk1">
                      <a:alpha val="40000"/>
                    </a:schemeClr>
                  </a:outerShdw>
                </a:effectLst>
              </a:rPr>
              <a:t> שָׁנִים</a:t>
            </a:r>
          </a:p>
        </p:txBody>
      </p:sp>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22" y="3913891"/>
            <a:ext cx="3211899" cy="1997331"/>
          </a:xfrm>
          <a:prstGeom prst="rect">
            <a:avLst/>
          </a:prstGeom>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9175" y="3860814"/>
            <a:ext cx="3153357" cy="2103483"/>
          </a:xfrm>
          <a:prstGeom prst="rect">
            <a:avLst/>
          </a:prstGeom>
        </p:spPr>
      </p:pic>
    </p:spTree>
    <p:extLst>
      <p:ext uri="{BB962C8B-B14F-4D97-AF65-F5344CB8AC3E}">
        <p14:creationId xmlns:p14="http://schemas.microsoft.com/office/powerpoint/2010/main" val="2254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17" y="906086"/>
            <a:ext cx="5983029" cy="4486005"/>
          </a:xfrm>
          <a:prstGeom prst="rect">
            <a:avLst/>
          </a:prstGeom>
        </p:spPr>
      </p:pic>
      <p:sp>
        <p:nvSpPr>
          <p:cNvPr id="6" name="Rectangle 1"/>
          <p:cNvSpPr>
            <a:spLocks noGrp="1" noChangeArrowheads="1"/>
          </p:cNvSpPr>
          <p:nvPr>
            <p:ph idx="1"/>
          </p:nvPr>
        </p:nvSpPr>
        <p:spPr bwMode="auto">
          <a:xfrm>
            <a:off x="6157446" y="906086"/>
            <a:ext cx="579528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lang="he-IL" altLang="he-IL" sz="3200" b="1" dirty="0" err="1" smtClean="0">
                <a:solidFill>
                  <a:schemeClr val="tx1"/>
                </a:solidFill>
                <a:latin typeface="Calibri" panose="020F0502020204030204" pitchFamily="34" charset="0"/>
                <a:cs typeface="Calibri" panose="020F0502020204030204" pitchFamily="34" charset="0"/>
              </a:rPr>
              <a:t>כג</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err="1" smtClean="0">
                <a:solidFill>
                  <a:schemeClr val="tx1"/>
                </a:solidFill>
                <a:latin typeface="Calibri" panose="020F0502020204030204" pitchFamily="34" charset="0"/>
                <a:cs typeface="Calibri" panose="020F0502020204030204" pitchFamily="34" charset="0"/>
              </a:rPr>
              <a:t>וַיִּקַּח</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a:solidFill>
                  <a:schemeClr val="tx1"/>
                </a:solidFill>
                <a:latin typeface="Calibri" panose="020F0502020204030204" pitchFamily="34" charset="0"/>
                <a:cs typeface="Calibri" panose="020F0502020204030204" pitchFamily="34" charset="0"/>
              </a:rPr>
              <a:t>יְהוֹשֻׁעַ אֶת כָּל הָאָרֶץ כְּכֹל אֲשֶׁר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דִּבֶּר ה' אֶל </a:t>
            </a:r>
            <a:r>
              <a:rPr lang="he-IL" altLang="he-IL" sz="3200" dirty="0">
                <a:solidFill>
                  <a:schemeClr val="tx1"/>
                </a:solidFill>
                <a:latin typeface="Calibri" panose="020F0502020204030204" pitchFamily="34" charset="0"/>
                <a:cs typeface="Calibri" panose="020F0502020204030204" pitchFamily="34" charset="0"/>
              </a:rPr>
              <a:t>מֹשֶׁה וַיִּתְּנָהּ יְהוֹשֻׁעַ לְנַחֲלָה לְיִשְׂרָאֵל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כְּמַחְלְקֹתָם </a:t>
            </a:r>
            <a:r>
              <a:rPr lang="he-IL" altLang="he-IL" sz="3200" dirty="0">
                <a:solidFill>
                  <a:schemeClr val="tx1"/>
                </a:solidFill>
                <a:latin typeface="Calibri" panose="020F0502020204030204" pitchFamily="34" charset="0"/>
                <a:cs typeface="Calibri" panose="020F0502020204030204" pitchFamily="34" charset="0"/>
              </a:rPr>
              <a:t>לְשִׁבְטֵיהֶם וְהָאָרֶץ שָׁקְטָה מִמִּלְחָמָה</a:t>
            </a:r>
            <a:r>
              <a:rPr lang="en-US" altLang="he-IL" sz="3200" dirty="0" smtClean="0">
                <a:solidFill>
                  <a:schemeClr val="tx1"/>
                </a:solidFill>
                <a:latin typeface="Calibri" panose="020F0502020204030204" pitchFamily="34" charset="0"/>
                <a:cs typeface="Calibri" panose="020F0502020204030204" pitchFamily="34" charset="0"/>
              </a:rPr>
              <a:t>:</a:t>
            </a:r>
            <a:endParaRPr lang="en-US" altLang="he-IL"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028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17" y="906086"/>
            <a:ext cx="5983029" cy="4486005"/>
          </a:xfrm>
          <a:prstGeom prst="rect">
            <a:avLst/>
          </a:prstGeom>
        </p:spPr>
      </p:pic>
      <p:sp>
        <p:nvSpPr>
          <p:cNvPr id="6" name="Rectangle 1"/>
          <p:cNvSpPr>
            <a:spLocks noGrp="1" noChangeArrowheads="1"/>
          </p:cNvSpPr>
          <p:nvPr>
            <p:ph idx="1"/>
          </p:nvPr>
        </p:nvSpPr>
        <p:spPr bwMode="auto">
          <a:xfrm>
            <a:off x="6157446" y="906086"/>
            <a:ext cx="579528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lang="he-IL" altLang="he-IL" sz="3200" b="1" dirty="0" err="1" smtClean="0">
                <a:solidFill>
                  <a:schemeClr val="tx1"/>
                </a:solidFill>
                <a:latin typeface="Calibri" panose="020F0502020204030204" pitchFamily="34" charset="0"/>
                <a:cs typeface="Calibri" panose="020F0502020204030204" pitchFamily="34" charset="0"/>
              </a:rPr>
              <a:t>כג</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err="1" smtClean="0">
                <a:solidFill>
                  <a:schemeClr val="tx1"/>
                </a:solidFill>
                <a:latin typeface="Calibri" panose="020F0502020204030204" pitchFamily="34" charset="0"/>
                <a:cs typeface="Calibri" panose="020F0502020204030204" pitchFamily="34" charset="0"/>
              </a:rPr>
              <a:t>וַיִּקַּח</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a:solidFill>
                  <a:schemeClr val="tx1"/>
                </a:solidFill>
                <a:latin typeface="Calibri" panose="020F0502020204030204" pitchFamily="34" charset="0"/>
                <a:cs typeface="Calibri" panose="020F0502020204030204" pitchFamily="34" charset="0"/>
              </a:rPr>
              <a:t>יְהוֹשֻׁעַ אֶת כָּל הָאָרֶץ </a:t>
            </a:r>
            <a:r>
              <a:rPr lang="he-IL" altLang="he-IL" sz="3200" dirty="0">
                <a:solidFill>
                  <a:srgbClr val="FB2265"/>
                </a:solidFill>
                <a:latin typeface="Calibri" panose="020F0502020204030204" pitchFamily="34" charset="0"/>
                <a:cs typeface="Calibri" panose="020F0502020204030204" pitchFamily="34" charset="0"/>
              </a:rPr>
              <a:t>כְּכֹל אֲשֶׁר </a:t>
            </a:r>
            <a:r>
              <a:rPr lang="en-US" altLang="he-IL" sz="3200" dirty="0" smtClean="0">
                <a:solidFill>
                  <a:srgbClr val="FB2265"/>
                </a:solidFill>
                <a:latin typeface="Calibri" panose="020F0502020204030204" pitchFamily="34" charset="0"/>
                <a:cs typeface="Calibri" panose="020F0502020204030204" pitchFamily="34" charset="0"/>
              </a:rPr>
              <a:t/>
            </a:r>
            <a:br>
              <a:rPr lang="en-US" altLang="he-IL" sz="3200" dirty="0" smtClean="0">
                <a:solidFill>
                  <a:srgbClr val="FB2265"/>
                </a:solidFill>
                <a:latin typeface="Calibri" panose="020F0502020204030204" pitchFamily="34" charset="0"/>
                <a:cs typeface="Calibri" panose="020F0502020204030204" pitchFamily="34" charset="0"/>
              </a:rPr>
            </a:br>
            <a:r>
              <a:rPr lang="he-IL" altLang="he-IL" sz="3200" dirty="0" smtClean="0">
                <a:solidFill>
                  <a:srgbClr val="FB2265"/>
                </a:solidFill>
                <a:latin typeface="Calibri" panose="020F0502020204030204" pitchFamily="34" charset="0"/>
                <a:cs typeface="Calibri" panose="020F0502020204030204" pitchFamily="34" charset="0"/>
              </a:rPr>
              <a:t>דִּבֶּר ה' אֶל </a:t>
            </a:r>
            <a:r>
              <a:rPr lang="he-IL" altLang="he-IL" sz="3200" dirty="0">
                <a:solidFill>
                  <a:srgbClr val="FB2265"/>
                </a:solidFill>
                <a:latin typeface="Calibri" panose="020F0502020204030204" pitchFamily="34" charset="0"/>
                <a:cs typeface="Calibri" panose="020F0502020204030204" pitchFamily="34" charset="0"/>
              </a:rPr>
              <a:t>מֹשֶׁה</a:t>
            </a:r>
            <a:r>
              <a:rPr lang="he-IL" altLang="he-IL" sz="3200" dirty="0">
                <a:solidFill>
                  <a:schemeClr val="tx1"/>
                </a:solidFill>
                <a:latin typeface="Calibri" panose="020F0502020204030204" pitchFamily="34" charset="0"/>
                <a:cs typeface="Calibri" panose="020F0502020204030204" pitchFamily="34" charset="0"/>
              </a:rPr>
              <a:t> וַיִּתְּנָהּ יְהוֹשֻׁעַ לְנַחֲלָה לְיִשְׂרָאֵל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כְּמַחְלְקֹתָם </a:t>
            </a:r>
            <a:r>
              <a:rPr lang="he-IL" altLang="he-IL" sz="3200" dirty="0">
                <a:solidFill>
                  <a:schemeClr val="tx1"/>
                </a:solidFill>
                <a:latin typeface="Calibri" panose="020F0502020204030204" pitchFamily="34" charset="0"/>
                <a:cs typeface="Calibri" panose="020F0502020204030204" pitchFamily="34" charset="0"/>
              </a:rPr>
              <a:t>לְשִׁבְטֵיהֶם וְהָאָרֶץ שָׁקְטָה מִמִּלְחָמָה</a:t>
            </a:r>
            <a:r>
              <a:rPr lang="en-US" altLang="he-IL" sz="3200" dirty="0" smtClean="0">
                <a:solidFill>
                  <a:schemeClr val="tx1"/>
                </a:solidFill>
                <a:latin typeface="Calibri" panose="020F0502020204030204" pitchFamily="34" charset="0"/>
                <a:cs typeface="Calibri" panose="020F0502020204030204" pitchFamily="34" charset="0"/>
              </a:rPr>
              <a:t>:</a:t>
            </a:r>
            <a:endParaRPr lang="en-US" altLang="he-IL"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8921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17" y="906086"/>
            <a:ext cx="5983029" cy="4486005"/>
          </a:xfrm>
          <a:prstGeom prst="rect">
            <a:avLst/>
          </a:prstGeom>
        </p:spPr>
      </p:pic>
      <p:sp>
        <p:nvSpPr>
          <p:cNvPr id="6" name="Rectangle 1"/>
          <p:cNvSpPr>
            <a:spLocks noGrp="1" noChangeArrowheads="1"/>
          </p:cNvSpPr>
          <p:nvPr>
            <p:ph idx="1"/>
          </p:nvPr>
        </p:nvSpPr>
        <p:spPr bwMode="auto">
          <a:xfrm>
            <a:off x="6157446" y="906086"/>
            <a:ext cx="579528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lang="he-IL" altLang="he-IL" sz="3200" b="1" dirty="0" err="1" smtClean="0">
                <a:solidFill>
                  <a:schemeClr val="tx1"/>
                </a:solidFill>
                <a:latin typeface="Calibri" panose="020F0502020204030204" pitchFamily="34" charset="0"/>
                <a:cs typeface="Calibri" panose="020F0502020204030204" pitchFamily="34" charset="0"/>
              </a:rPr>
              <a:t>כג</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err="1" smtClean="0">
                <a:solidFill>
                  <a:schemeClr val="tx1"/>
                </a:solidFill>
                <a:latin typeface="Calibri" panose="020F0502020204030204" pitchFamily="34" charset="0"/>
                <a:cs typeface="Calibri" panose="020F0502020204030204" pitchFamily="34" charset="0"/>
              </a:rPr>
              <a:t>וַיִּקַּח</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a:solidFill>
                  <a:schemeClr val="tx1"/>
                </a:solidFill>
                <a:latin typeface="Calibri" panose="020F0502020204030204" pitchFamily="34" charset="0"/>
                <a:cs typeface="Calibri" panose="020F0502020204030204" pitchFamily="34" charset="0"/>
              </a:rPr>
              <a:t>יְהוֹשֻׁעַ אֶת כָּל הָאָרֶץ </a:t>
            </a:r>
            <a:r>
              <a:rPr lang="he-IL" altLang="he-IL" sz="3200" dirty="0">
                <a:solidFill>
                  <a:srgbClr val="FB2265"/>
                </a:solidFill>
                <a:latin typeface="Calibri" panose="020F0502020204030204" pitchFamily="34" charset="0"/>
                <a:cs typeface="Calibri" panose="020F0502020204030204" pitchFamily="34" charset="0"/>
              </a:rPr>
              <a:t>כְּכֹל אֲשֶׁר </a:t>
            </a:r>
            <a:r>
              <a:rPr lang="en-US" altLang="he-IL" sz="3200" dirty="0" smtClean="0">
                <a:solidFill>
                  <a:srgbClr val="FB2265"/>
                </a:solidFill>
                <a:latin typeface="Calibri" panose="020F0502020204030204" pitchFamily="34" charset="0"/>
                <a:cs typeface="Calibri" panose="020F0502020204030204" pitchFamily="34" charset="0"/>
              </a:rPr>
              <a:t/>
            </a:r>
            <a:br>
              <a:rPr lang="en-US" altLang="he-IL" sz="3200" dirty="0" smtClean="0">
                <a:solidFill>
                  <a:srgbClr val="FB2265"/>
                </a:solidFill>
                <a:latin typeface="Calibri" panose="020F0502020204030204" pitchFamily="34" charset="0"/>
                <a:cs typeface="Calibri" panose="020F0502020204030204" pitchFamily="34" charset="0"/>
              </a:rPr>
            </a:br>
            <a:r>
              <a:rPr lang="he-IL" altLang="he-IL" sz="3200" dirty="0" smtClean="0">
                <a:solidFill>
                  <a:srgbClr val="FB2265"/>
                </a:solidFill>
                <a:latin typeface="Calibri" panose="020F0502020204030204" pitchFamily="34" charset="0"/>
                <a:cs typeface="Calibri" panose="020F0502020204030204" pitchFamily="34" charset="0"/>
              </a:rPr>
              <a:t>דִּבֶּר ה' אֶל </a:t>
            </a:r>
            <a:r>
              <a:rPr lang="he-IL" altLang="he-IL" sz="3200" dirty="0">
                <a:solidFill>
                  <a:srgbClr val="FB2265"/>
                </a:solidFill>
                <a:latin typeface="Calibri" panose="020F0502020204030204" pitchFamily="34" charset="0"/>
                <a:cs typeface="Calibri" panose="020F0502020204030204" pitchFamily="34" charset="0"/>
              </a:rPr>
              <a:t>מֹשֶׁה</a:t>
            </a:r>
            <a:r>
              <a:rPr lang="he-IL" altLang="he-IL" sz="3200" dirty="0">
                <a:solidFill>
                  <a:schemeClr val="tx1"/>
                </a:solidFill>
                <a:latin typeface="Calibri" panose="020F0502020204030204" pitchFamily="34" charset="0"/>
                <a:cs typeface="Calibri" panose="020F0502020204030204" pitchFamily="34" charset="0"/>
              </a:rPr>
              <a:t> וַיִּתְּנָהּ יְהוֹשֻׁעַ לְנַחֲלָה לְיִשְׂרָאֵל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כְּמַחְלְקֹתָם </a:t>
            </a:r>
            <a:r>
              <a:rPr lang="he-IL" altLang="he-IL" sz="3200" dirty="0">
                <a:solidFill>
                  <a:schemeClr val="tx1"/>
                </a:solidFill>
                <a:latin typeface="Calibri" panose="020F0502020204030204" pitchFamily="34" charset="0"/>
                <a:cs typeface="Calibri" panose="020F0502020204030204" pitchFamily="34" charset="0"/>
              </a:rPr>
              <a:t>לְשִׁבְטֵיהֶם </a:t>
            </a:r>
            <a:r>
              <a:rPr lang="he-IL" altLang="he-IL" sz="3200" dirty="0">
                <a:solidFill>
                  <a:srgbClr val="1152C9"/>
                </a:solidFill>
                <a:latin typeface="Calibri" panose="020F0502020204030204" pitchFamily="34" charset="0"/>
                <a:cs typeface="Calibri" panose="020F0502020204030204" pitchFamily="34" charset="0"/>
              </a:rPr>
              <a:t>וְהָאָרֶץ שָׁקְטָה מִמִּלְחָמָה</a:t>
            </a:r>
            <a:r>
              <a:rPr lang="en-US" altLang="he-IL" sz="3200" dirty="0" smtClean="0">
                <a:solidFill>
                  <a:srgbClr val="1152C9"/>
                </a:solidFill>
                <a:latin typeface="Calibri" panose="020F0502020204030204" pitchFamily="34" charset="0"/>
                <a:cs typeface="Calibri" panose="020F0502020204030204" pitchFamily="34" charset="0"/>
              </a:rPr>
              <a:t>:</a:t>
            </a:r>
            <a:endParaRPr lang="en-US" altLang="he-IL" sz="3200" dirty="0">
              <a:solidFill>
                <a:srgbClr val="1152C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2669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089265" y="399011"/>
            <a:ext cx="9144000" cy="1039091"/>
          </a:xfrm>
        </p:spPr>
        <p:txBody>
          <a:bodyPr>
            <a:normAutofit fontScale="90000"/>
          </a:bodyPr>
          <a:lstStyle/>
          <a:p>
            <a:r>
              <a:rPr lang="he-IL" dirty="0" smtClean="0">
                <a:solidFill>
                  <a:schemeClr val="tx1"/>
                </a:solidFill>
              </a:rPr>
              <a:t>מלחמת מלכי הדרום</a:t>
            </a:r>
            <a:endParaRPr lang="he-IL" dirty="0">
              <a:solidFill>
                <a:schemeClr val="tx1"/>
              </a:solidFill>
            </a:endParaRPr>
          </a:p>
        </p:txBody>
      </p:sp>
      <p:sp>
        <p:nvSpPr>
          <p:cNvPr id="3" name="כותרת משנה 2"/>
          <p:cNvSpPr>
            <a:spLocks noGrp="1"/>
          </p:cNvSpPr>
          <p:nvPr>
            <p:ph type="subTitle" idx="1"/>
          </p:nvPr>
        </p:nvSpPr>
        <p:spPr>
          <a:xfrm>
            <a:off x="1524000" y="2738438"/>
            <a:ext cx="9144000" cy="1655762"/>
          </a:xfrm>
        </p:spPr>
        <p:txBody>
          <a:bodyPr/>
          <a:lstStyle/>
          <a:p>
            <a:r>
              <a:rPr lang="he-IL" sz="3200" dirty="0" smtClean="0">
                <a:effectLst>
                  <a:outerShdw blurRad="38100" dist="38100" dir="2700000" algn="tl">
                    <a:srgbClr val="000000">
                      <a:alpha val="43137"/>
                    </a:srgbClr>
                  </a:outerShdw>
                </a:effectLst>
              </a:rPr>
              <a:t>יהושע פרק י'</a:t>
            </a:r>
          </a:p>
          <a:p>
            <a:endParaRPr lang="he-IL" dirty="0"/>
          </a:p>
        </p:txBody>
      </p:sp>
    </p:spTree>
    <p:extLst>
      <p:ext uri="{BB962C8B-B14F-4D97-AF65-F5344CB8AC3E}">
        <p14:creationId xmlns:p14="http://schemas.microsoft.com/office/powerpoint/2010/main" val="2827430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17" y="906086"/>
            <a:ext cx="5983029" cy="4486005"/>
          </a:xfrm>
          <a:prstGeom prst="rect">
            <a:avLst/>
          </a:prstGeom>
        </p:spPr>
      </p:pic>
      <p:sp>
        <p:nvSpPr>
          <p:cNvPr id="6" name="Rectangle 1"/>
          <p:cNvSpPr>
            <a:spLocks noGrp="1" noChangeArrowheads="1"/>
          </p:cNvSpPr>
          <p:nvPr>
            <p:ph idx="1"/>
          </p:nvPr>
        </p:nvSpPr>
        <p:spPr bwMode="auto">
          <a:xfrm>
            <a:off x="6157446" y="906086"/>
            <a:ext cx="579528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lang="he-IL" altLang="he-IL" sz="3200" b="1" dirty="0" err="1" smtClean="0">
                <a:solidFill>
                  <a:schemeClr val="tx1"/>
                </a:solidFill>
                <a:latin typeface="Calibri" panose="020F0502020204030204" pitchFamily="34" charset="0"/>
                <a:cs typeface="Calibri" panose="020F0502020204030204" pitchFamily="34" charset="0"/>
              </a:rPr>
              <a:t>כג</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err="1" smtClean="0">
                <a:solidFill>
                  <a:schemeClr val="tx1"/>
                </a:solidFill>
                <a:latin typeface="Calibri" panose="020F0502020204030204" pitchFamily="34" charset="0"/>
                <a:cs typeface="Calibri" panose="020F0502020204030204" pitchFamily="34" charset="0"/>
              </a:rPr>
              <a:t>וַיִּקַּח</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a:solidFill>
                  <a:schemeClr val="tx1"/>
                </a:solidFill>
                <a:latin typeface="Calibri" panose="020F0502020204030204" pitchFamily="34" charset="0"/>
                <a:cs typeface="Calibri" panose="020F0502020204030204" pitchFamily="34" charset="0"/>
              </a:rPr>
              <a:t>יְהוֹשֻׁעַ אֶת כָּל הָאָרֶץ </a:t>
            </a:r>
            <a:r>
              <a:rPr lang="he-IL" altLang="he-IL" sz="3200" dirty="0">
                <a:solidFill>
                  <a:srgbClr val="FB2265"/>
                </a:solidFill>
                <a:latin typeface="Calibri" panose="020F0502020204030204" pitchFamily="34" charset="0"/>
                <a:cs typeface="Calibri" panose="020F0502020204030204" pitchFamily="34" charset="0"/>
              </a:rPr>
              <a:t>כְּכֹל אֲשֶׁר </a:t>
            </a:r>
            <a:r>
              <a:rPr lang="en-US" altLang="he-IL" sz="3200" dirty="0" smtClean="0">
                <a:solidFill>
                  <a:srgbClr val="FB2265"/>
                </a:solidFill>
                <a:latin typeface="Calibri" panose="020F0502020204030204" pitchFamily="34" charset="0"/>
                <a:cs typeface="Calibri" panose="020F0502020204030204" pitchFamily="34" charset="0"/>
              </a:rPr>
              <a:t/>
            </a:r>
            <a:br>
              <a:rPr lang="en-US" altLang="he-IL" sz="3200" dirty="0" smtClean="0">
                <a:solidFill>
                  <a:srgbClr val="FB2265"/>
                </a:solidFill>
                <a:latin typeface="Calibri" panose="020F0502020204030204" pitchFamily="34" charset="0"/>
                <a:cs typeface="Calibri" panose="020F0502020204030204" pitchFamily="34" charset="0"/>
              </a:rPr>
            </a:br>
            <a:r>
              <a:rPr lang="he-IL" altLang="he-IL" sz="3200" dirty="0" smtClean="0">
                <a:solidFill>
                  <a:srgbClr val="FB2265"/>
                </a:solidFill>
                <a:latin typeface="Calibri" panose="020F0502020204030204" pitchFamily="34" charset="0"/>
                <a:cs typeface="Calibri" panose="020F0502020204030204" pitchFamily="34" charset="0"/>
              </a:rPr>
              <a:t>דִּבֶּר ה' אֶל </a:t>
            </a:r>
            <a:r>
              <a:rPr lang="he-IL" altLang="he-IL" sz="3200" dirty="0">
                <a:solidFill>
                  <a:srgbClr val="FB2265"/>
                </a:solidFill>
                <a:latin typeface="Calibri" panose="020F0502020204030204" pitchFamily="34" charset="0"/>
                <a:cs typeface="Calibri" panose="020F0502020204030204" pitchFamily="34" charset="0"/>
              </a:rPr>
              <a:t>מֹשֶׁה</a:t>
            </a:r>
            <a:r>
              <a:rPr lang="he-IL" altLang="he-IL" sz="3200" dirty="0">
                <a:solidFill>
                  <a:schemeClr val="tx1"/>
                </a:solidFill>
                <a:latin typeface="Calibri" panose="020F0502020204030204" pitchFamily="34" charset="0"/>
                <a:cs typeface="Calibri" panose="020F0502020204030204" pitchFamily="34" charset="0"/>
              </a:rPr>
              <a:t> וַיִּתְּנָהּ יְהוֹשֻׁעַ לְנַחֲלָה לְיִשְׂרָאֵל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כְּמַחְלְקֹתָם </a:t>
            </a:r>
            <a:r>
              <a:rPr lang="he-IL" altLang="he-IL" sz="3200" dirty="0">
                <a:solidFill>
                  <a:schemeClr val="tx1"/>
                </a:solidFill>
                <a:latin typeface="Calibri" panose="020F0502020204030204" pitchFamily="34" charset="0"/>
                <a:cs typeface="Calibri" panose="020F0502020204030204" pitchFamily="34" charset="0"/>
              </a:rPr>
              <a:t>לְשִׁבְטֵיהֶם </a:t>
            </a:r>
            <a:r>
              <a:rPr lang="he-IL" altLang="he-IL" sz="3200" dirty="0">
                <a:solidFill>
                  <a:srgbClr val="1152C9"/>
                </a:solidFill>
                <a:latin typeface="Calibri" panose="020F0502020204030204" pitchFamily="34" charset="0"/>
                <a:cs typeface="Calibri" panose="020F0502020204030204" pitchFamily="34" charset="0"/>
              </a:rPr>
              <a:t>וְהָאָרֶץ שָׁקְטָה מִמִּלְחָמָה</a:t>
            </a:r>
            <a:r>
              <a:rPr lang="en-US" altLang="he-IL" sz="3200" dirty="0" smtClean="0">
                <a:solidFill>
                  <a:srgbClr val="1152C9"/>
                </a:solidFill>
                <a:latin typeface="Calibri" panose="020F0502020204030204" pitchFamily="34" charset="0"/>
                <a:cs typeface="Calibri" panose="020F0502020204030204" pitchFamily="34" charset="0"/>
              </a:rPr>
              <a:t>:</a:t>
            </a:r>
            <a:endParaRPr lang="en-US" altLang="he-IL" sz="3200" dirty="0">
              <a:solidFill>
                <a:srgbClr val="1152C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68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17" y="906086"/>
            <a:ext cx="5983029" cy="4486005"/>
          </a:xfrm>
          <a:prstGeom prst="rect">
            <a:avLst/>
          </a:prstGeom>
        </p:spPr>
      </p:pic>
      <p:sp>
        <p:nvSpPr>
          <p:cNvPr id="6" name="Rectangle 1"/>
          <p:cNvSpPr>
            <a:spLocks noGrp="1" noChangeArrowheads="1"/>
          </p:cNvSpPr>
          <p:nvPr>
            <p:ph idx="1"/>
          </p:nvPr>
        </p:nvSpPr>
        <p:spPr bwMode="auto">
          <a:xfrm>
            <a:off x="6157446" y="844531"/>
            <a:ext cx="57952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lang="he-IL" altLang="he-IL" sz="3200" b="1" dirty="0" err="1" smtClean="0">
                <a:solidFill>
                  <a:schemeClr val="tx1"/>
                </a:solidFill>
                <a:latin typeface="Calibri" panose="020F0502020204030204" pitchFamily="34" charset="0"/>
                <a:cs typeface="Calibri" panose="020F0502020204030204" pitchFamily="34" charset="0"/>
              </a:rPr>
              <a:t>כג</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err="1" smtClean="0">
                <a:solidFill>
                  <a:schemeClr val="tx1"/>
                </a:solidFill>
                <a:latin typeface="Calibri" panose="020F0502020204030204" pitchFamily="34" charset="0"/>
                <a:cs typeface="Calibri" panose="020F0502020204030204" pitchFamily="34" charset="0"/>
              </a:rPr>
              <a:t>וַיִּקַּח</a:t>
            </a:r>
            <a:r>
              <a:rPr lang="he-IL" altLang="he-IL" sz="3200" dirty="0" smtClean="0">
                <a:solidFill>
                  <a:schemeClr val="tx1"/>
                </a:solidFill>
                <a:latin typeface="Calibri" panose="020F0502020204030204" pitchFamily="34" charset="0"/>
                <a:cs typeface="Calibri" panose="020F0502020204030204" pitchFamily="34" charset="0"/>
              </a:rPr>
              <a:t> </a:t>
            </a:r>
            <a:r>
              <a:rPr lang="he-IL" altLang="he-IL" sz="3200" dirty="0">
                <a:solidFill>
                  <a:schemeClr val="tx1"/>
                </a:solidFill>
                <a:latin typeface="Calibri" panose="020F0502020204030204" pitchFamily="34" charset="0"/>
                <a:cs typeface="Calibri" panose="020F0502020204030204" pitchFamily="34" charset="0"/>
              </a:rPr>
              <a:t>יְהוֹשֻׁעַ אֶת כָּל הָאָרֶץ </a:t>
            </a:r>
            <a:r>
              <a:rPr lang="he-IL" altLang="he-IL" sz="3200" dirty="0">
                <a:solidFill>
                  <a:srgbClr val="FB2265"/>
                </a:solidFill>
                <a:latin typeface="Calibri" panose="020F0502020204030204" pitchFamily="34" charset="0"/>
                <a:cs typeface="Calibri" panose="020F0502020204030204" pitchFamily="34" charset="0"/>
              </a:rPr>
              <a:t>כְּכֹל אֲשֶׁר </a:t>
            </a:r>
            <a:r>
              <a:rPr lang="en-US" altLang="he-IL" sz="3200" dirty="0" smtClean="0">
                <a:solidFill>
                  <a:srgbClr val="FB2265"/>
                </a:solidFill>
                <a:latin typeface="Calibri" panose="020F0502020204030204" pitchFamily="34" charset="0"/>
                <a:cs typeface="Calibri" panose="020F0502020204030204" pitchFamily="34" charset="0"/>
              </a:rPr>
              <a:t/>
            </a:r>
            <a:br>
              <a:rPr lang="en-US" altLang="he-IL" sz="3200" dirty="0" smtClean="0">
                <a:solidFill>
                  <a:srgbClr val="FB2265"/>
                </a:solidFill>
                <a:latin typeface="Calibri" panose="020F0502020204030204" pitchFamily="34" charset="0"/>
                <a:cs typeface="Calibri" panose="020F0502020204030204" pitchFamily="34" charset="0"/>
              </a:rPr>
            </a:br>
            <a:r>
              <a:rPr lang="he-IL" altLang="he-IL" sz="3200" dirty="0" smtClean="0">
                <a:solidFill>
                  <a:srgbClr val="FB2265"/>
                </a:solidFill>
                <a:latin typeface="Calibri" panose="020F0502020204030204" pitchFamily="34" charset="0"/>
                <a:cs typeface="Calibri" panose="020F0502020204030204" pitchFamily="34" charset="0"/>
              </a:rPr>
              <a:t>דִּבֶּר ה' אֶל </a:t>
            </a:r>
            <a:r>
              <a:rPr lang="he-IL" altLang="he-IL" sz="3200" dirty="0">
                <a:solidFill>
                  <a:srgbClr val="FB2265"/>
                </a:solidFill>
                <a:latin typeface="Calibri" panose="020F0502020204030204" pitchFamily="34" charset="0"/>
                <a:cs typeface="Calibri" panose="020F0502020204030204" pitchFamily="34" charset="0"/>
              </a:rPr>
              <a:t>מֹשֶׁה</a:t>
            </a:r>
            <a:r>
              <a:rPr lang="he-IL" altLang="he-IL" sz="3200" dirty="0">
                <a:solidFill>
                  <a:schemeClr val="tx1"/>
                </a:solidFill>
                <a:latin typeface="Calibri" panose="020F0502020204030204" pitchFamily="34" charset="0"/>
                <a:cs typeface="Calibri" panose="020F0502020204030204" pitchFamily="34" charset="0"/>
              </a:rPr>
              <a:t> וַיִּתְּנָהּ יְהוֹשֻׁעַ לְנַחֲלָה לְיִשְׂרָאֵל </a:t>
            </a:r>
            <a:r>
              <a:rPr lang="en-US" altLang="he-IL" sz="3200" dirty="0" smtClean="0">
                <a:solidFill>
                  <a:schemeClr val="tx1"/>
                </a:solidFill>
                <a:latin typeface="Calibri" panose="020F0502020204030204" pitchFamily="34" charset="0"/>
                <a:cs typeface="Calibri" panose="020F0502020204030204" pitchFamily="34" charset="0"/>
              </a:rPr>
              <a:t/>
            </a:r>
            <a:br>
              <a:rPr lang="en-US" altLang="he-IL" sz="3200" dirty="0" smtClean="0">
                <a:solidFill>
                  <a:schemeClr val="tx1"/>
                </a:solidFill>
                <a:latin typeface="Calibri" panose="020F0502020204030204" pitchFamily="34" charset="0"/>
                <a:cs typeface="Calibri" panose="020F0502020204030204" pitchFamily="34" charset="0"/>
              </a:rPr>
            </a:br>
            <a:r>
              <a:rPr lang="he-IL" altLang="he-IL" sz="3200" dirty="0" smtClean="0">
                <a:solidFill>
                  <a:schemeClr val="tx1"/>
                </a:solidFill>
                <a:latin typeface="Calibri" panose="020F0502020204030204" pitchFamily="34" charset="0"/>
                <a:cs typeface="Calibri" panose="020F0502020204030204" pitchFamily="34" charset="0"/>
              </a:rPr>
              <a:t>כְּמַחְלְקֹתָם </a:t>
            </a:r>
            <a:r>
              <a:rPr lang="he-IL" altLang="he-IL" sz="3200" dirty="0">
                <a:solidFill>
                  <a:schemeClr val="tx1"/>
                </a:solidFill>
                <a:latin typeface="Calibri" panose="020F0502020204030204" pitchFamily="34" charset="0"/>
                <a:cs typeface="Calibri" panose="020F0502020204030204" pitchFamily="34" charset="0"/>
              </a:rPr>
              <a:t>לְשִׁבְטֵיהֶם </a:t>
            </a:r>
            <a:r>
              <a:rPr lang="he-IL" altLang="he-IL" sz="3600" dirty="0">
                <a:solidFill>
                  <a:srgbClr val="1152C9"/>
                </a:solidFill>
                <a:latin typeface="Calibri" panose="020F0502020204030204" pitchFamily="34" charset="0"/>
                <a:cs typeface="Calibri" panose="020F0502020204030204" pitchFamily="34" charset="0"/>
              </a:rPr>
              <a:t>וְהָאָרֶץ שָׁקְטָה מִמִּלְחָמָה</a:t>
            </a:r>
            <a:r>
              <a:rPr lang="en-US" altLang="he-IL" sz="3600" dirty="0" smtClean="0">
                <a:solidFill>
                  <a:srgbClr val="1152C9"/>
                </a:solidFill>
                <a:latin typeface="Calibri" panose="020F0502020204030204" pitchFamily="34" charset="0"/>
                <a:cs typeface="Calibri" panose="020F0502020204030204" pitchFamily="34" charset="0"/>
              </a:rPr>
              <a:t>:</a:t>
            </a:r>
            <a:endParaRPr lang="en-US" altLang="he-IL" sz="3200" dirty="0">
              <a:solidFill>
                <a:srgbClr val="1152C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702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ההמנון של ספר יהושע</a:t>
            </a:r>
            <a:endParaRPr lang="he-IL" dirty="0"/>
          </a:p>
        </p:txBody>
      </p:sp>
      <p:pic>
        <p:nvPicPr>
          <p:cNvPr id="5" name="המנון יהושע, תנ'ך בחמ'ד לכיתות ג' - יזהר פינטו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0072" y="1690688"/>
            <a:ext cx="6472844" cy="3640975"/>
          </a:xfrm>
          <a:prstGeom prst="rect">
            <a:avLst/>
          </a:prstGeom>
        </p:spPr>
      </p:pic>
    </p:spTree>
    <p:extLst>
      <p:ext uri="{BB962C8B-B14F-4D97-AF65-F5344CB8AC3E}">
        <p14:creationId xmlns:p14="http://schemas.microsoft.com/office/powerpoint/2010/main" val="1501828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2" name="TextBox 1"/>
          <p:cNvSpPr txBox="1"/>
          <p:nvPr/>
        </p:nvSpPr>
        <p:spPr>
          <a:xfrm>
            <a:off x="3817257" y="5990380"/>
            <a:ext cx="3904343" cy="369332"/>
          </a:xfrm>
          <a:prstGeom prst="rect">
            <a:avLst/>
          </a:prstGeom>
          <a:noFill/>
        </p:spPr>
        <p:txBody>
          <a:bodyPr wrap="square" rtlCol="1">
            <a:spAutoFit/>
          </a:bodyPr>
          <a:lstStyle/>
          <a:p>
            <a:pPr algn="r" rtl="1"/>
            <a:r>
              <a:rPr lang="he-IL" dirty="0" smtClean="0">
                <a:solidFill>
                  <a:schemeClr val="bg1"/>
                </a:solidFill>
              </a:rPr>
              <a:t>התמונות במצגת מאתר </a:t>
            </a:r>
            <a:r>
              <a:rPr lang="en-US" dirty="0" smtClean="0">
                <a:solidFill>
                  <a:schemeClr val="bg1"/>
                </a:solidFill>
              </a:rPr>
              <a:t>Pixabay.com</a:t>
            </a:r>
            <a:endParaRPr lang="he-IL" dirty="0">
              <a:solidFill>
                <a:schemeClr val="bg1"/>
              </a:solidFill>
            </a:endParaRPr>
          </a:p>
        </p:txBody>
      </p:sp>
      <p:sp>
        <p:nvSpPr>
          <p:cNvPr id="3" name="מלבן 2"/>
          <p:cNvSpPr/>
          <p:nvPr/>
        </p:nvSpPr>
        <p:spPr>
          <a:xfrm>
            <a:off x="1913466" y="6108281"/>
            <a:ext cx="8051800" cy="646331"/>
          </a:xfrm>
          <a:prstGeom prst="rect">
            <a:avLst/>
          </a:prstGeom>
          <a:solidFill>
            <a:srgbClr val="5AA7FA"/>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r"/>
            <a:r>
              <a:rPr lang="he-IL" dirty="0" smtClean="0">
                <a:solidFill>
                  <a:schemeClr val="bg1">
                    <a:lumMod val="95000"/>
                  </a:schemeClr>
                </a:solidFill>
              </a:rPr>
              <a:t>האיורים במצגת מאתר </a:t>
            </a:r>
            <a:r>
              <a:rPr lang="he-IL" dirty="0">
                <a:solidFill>
                  <a:schemeClr val="bg1">
                    <a:lumMod val="95000"/>
                  </a:schemeClr>
                </a:solidFill>
              </a:rPr>
              <a:t>דעת על </a:t>
            </a:r>
            <a:r>
              <a:rPr lang="he-IL" dirty="0" smtClean="0">
                <a:solidFill>
                  <a:schemeClr val="bg1">
                    <a:lumMod val="95000"/>
                  </a:schemeClr>
                </a:solidFill>
              </a:rPr>
              <a:t>מתוך "</a:t>
            </a:r>
            <a:r>
              <a:rPr lang="he-IL" dirty="0">
                <a:solidFill>
                  <a:schemeClr val="bg1">
                    <a:lumMod val="95000"/>
                  </a:schemeClr>
                </a:solidFill>
              </a:rPr>
              <a:t>ספר יהושע – אלבום ציורים</a:t>
            </a:r>
            <a:r>
              <a:rPr lang="he-IL" dirty="0" smtClean="0">
                <a:solidFill>
                  <a:schemeClr val="bg1">
                    <a:lumMod val="95000"/>
                  </a:schemeClr>
                </a:solidFill>
              </a:rPr>
              <a:t>" </a:t>
            </a:r>
            <a:r>
              <a:rPr lang="he-IL" b="1" dirty="0" smtClean="0">
                <a:solidFill>
                  <a:schemeClr val="bg1">
                    <a:lumMod val="95000"/>
                  </a:schemeClr>
                </a:solidFill>
              </a:rPr>
              <a:t>ציירה</a:t>
            </a:r>
            <a:r>
              <a:rPr lang="he-IL" b="1" dirty="0">
                <a:solidFill>
                  <a:schemeClr val="bg1">
                    <a:lumMod val="95000"/>
                  </a:schemeClr>
                </a:solidFill>
              </a:rPr>
              <a:t>: נורית צרפתי</a:t>
            </a:r>
            <a:br>
              <a:rPr lang="he-IL" b="1" dirty="0">
                <a:solidFill>
                  <a:schemeClr val="bg1">
                    <a:lumMod val="95000"/>
                  </a:schemeClr>
                </a:solidFill>
              </a:rPr>
            </a:br>
            <a:r>
              <a:rPr lang="he-IL" dirty="0" smtClean="0">
                <a:solidFill>
                  <a:schemeClr val="bg1">
                    <a:lumMod val="95000"/>
                  </a:schemeClr>
                </a:solidFill>
              </a:rPr>
              <a:t>ומאתר </a:t>
            </a:r>
            <a:r>
              <a:rPr lang="he-IL" dirty="0">
                <a:solidFill>
                  <a:schemeClr val="bg1">
                    <a:lumMod val="95000"/>
                  </a:schemeClr>
                </a:solidFill>
              </a:rPr>
              <a:t>"ישקו העדרים" </a:t>
            </a:r>
            <a:r>
              <a:rPr lang="he-IL" dirty="0" smtClean="0">
                <a:solidFill>
                  <a:schemeClr val="bg1">
                    <a:lumMod val="95000"/>
                  </a:schemeClr>
                </a:solidFill>
              </a:rPr>
              <a:t>איור המארב </a:t>
            </a:r>
            <a:r>
              <a:rPr lang="he-IL" b="1" dirty="0" smtClean="0">
                <a:solidFill>
                  <a:schemeClr val="bg1">
                    <a:lumMod val="95000"/>
                  </a:schemeClr>
                </a:solidFill>
              </a:rPr>
              <a:t>צייר</a:t>
            </a:r>
            <a:r>
              <a:rPr lang="he-IL" b="1" dirty="0">
                <a:solidFill>
                  <a:schemeClr val="bg1">
                    <a:lumMod val="95000"/>
                  </a:schemeClr>
                </a:solidFill>
              </a:rPr>
              <a:t>: ישעיה </a:t>
            </a:r>
            <a:r>
              <a:rPr lang="he-IL" b="1" dirty="0" err="1">
                <a:solidFill>
                  <a:schemeClr val="bg1">
                    <a:lumMod val="95000"/>
                  </a:schemeClr>
                </a:solidFill>
              </a:rPr>
              <a:t>סלנט</a:t>
            </a:r>
            <a:endParaRPr lang="he-IL" dirty="0">
              <a:solidFill>
                <a:schemeClr val="bg1">
                  <a:lumMod val="95000"/>
                </a:schemeClr>
              </a:solidFill>
            </a:endParaRPr>
          </a:p>
        </p:txBody>
      </p:sp>
    </p:spTree>
    <p:extLst>
      <p:ext uri="{BB962C8B-B14F-4D97-AF65-F5344CB8AC3E}">
        <p14:creationId xmlns:p14="http://schemas.microsoft.com/office/powerpoint/2010/main" val="931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365126"/>
            <a:ext cx="10515600" cy="712786"/>
          </a:xfrm>
        </p:spPr>
        <p:txBody>
          <a:bodyPr>
            <a:normAutofit/>
          </a:bodyPr>
          <a:lstStyle/>
          <a:p>
            <a:r>
              <a:rPr lang="he-IL" sz="3600" dirty="0" smtClean="0"/>
              <a:t>תחילת כיבוש הארץ על ידי יהושע</a:t>
            </a:r>
            <a:endParaRPr lang="he-IL" sz="3600" dirty="0"/>
          </a:p>
        </p:txBody>
      </p:sp>
      <p:pic>
        <p:nvPicPr>
          <p:cNvPr id="9" name="תמונה 8"/>
          <p:cNvPicPr>
            <a:picLocks noChangeAspect="1"/>
          </p:cNvPicPr>
          <p:nvPr/>
        </p:nvPicPr>
        <p:blipFill>
          <a:blip r:embed="rId2"/>
          <a:stretch>
            <a:fillRect/>
          </a:stretch>
        </p:blipFill>
        <p:spPr>
          <a:xfrm>
            <a:off x="1008188" y="2204549"/>
            <a:ext cx="3276600" cy="3810000"/>
          </a:xfrm>
          <a:prstGeom prst="rect">
            <a:avLst/>
          </a:prstGeom>
        </p:spPr>
      </p:pic>
      <p:sp>
        <p:nvSpPr>
          <p:cNvPr id="8" name="טבעת 7"/>
          <p:cNvSpPr/>
          <p:nvPr/>
        </p:nvSpPr>
        <p:spPr>
          <a:xfrm>
            <a:off x="3496411" y="3135311"/>
            <a:ext cx="316523" cy="31127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טבעת 6"/>
          <p:cNvSpPr/>
          <p:nvPr/>
        </p:nvSpPr>
        <p:spPr>
          <a:xfrm>
            <a:off x="2766646" y="3235569"/>
            <a:ext cx="316523" cy="31652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טבעת 5"/>
          <p:cNvSpPr/>
          <p:nvPr/>
        </p:nvSpPr>
        <p:spPr>
          <a:xfrm>
            <a:off x="2288934" y="3540368"/>
            <a:ext cx="316523" cy="31652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טבעת 4"/>
          <p:cNvSpPr/>
          <p:nvPr/>
        </p:nvSpPr>
        <p:spPr>
          <a:xfrm>
            <a:off x="3083169" y="3593122"/>
            <a:ext cx="316523" cy="31652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8271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8530" y="1969478"/>
            <a:ext cx="10807962" cy="3845646"/>
          </a:xfrm>
        </p:spPr>
        <p:txBody>
          <a:bodyPr>
            <a:noAutofit/>
          </a:bodyPr>
          <a:lstStyle/>
          <a:p>
            <a:r>
              <a:rPr lang="he-IL" sz="3200" dirty="0"/>
              <a:t>וַיְהִי כִשְׁמֹעַ </a:t>
            </a:r>
            <a:r>
              <a:rPr lang="he-IL" sz="3200" dirty="0" err="1"/>
              <a:t>אֲדֹנִי־צֶדֶק</a:t>
            </a:r>
            <a:r>
              <a:rPr lang="he-IL" sz="3200" dirty="0"/>
              <a:t> מֶלֶךְ יְרוּשָׁלִַם </a:t>
            </a:r>
            <a:r>
              <a:rPr lang="he-IL" sz="3200" dirty="0" smtClean="0"/>
              <a:t/>
            </a:r>
            <a:br>
              <a:rPr lang="he-IL" sz="3200" dirty="0" smtClean="0"/>
            </a:br>
            <a:r>
              <a:rPr lang="he-IL" sz="3200" dirty="0" err="1" smtClean="0"/>
              <a:t>כִּי־לָכַד</a:t>
            </a:r>
            <a:r>
              <a:rPr lang="he-IL" sz="3200" dirty="0" smtClean="0"/>
              <a:t> </a:t>
            </a:r>
            <a:r>
              <a:rPr lang="he-IL" sz="3200" dirty="0"/>
              <a:t>יְהוֹשֻׁעַ </a:t>
            </a:r>
            <a:r>
              <a:rPr lang="he-IL" sz="3200" dirty="0" err="1" smtClean="0"/>
              <a:t>אֶת־הָעַי</a:t>
            </a:r>
            <a:r>
              <a:rPr lang="he-IL" sz="3200" dirty="0" smtClean="0"/>
              <a:t>... </a:t>
            </a:r>
            <a:br>
              <a:rPr lang="he-IL" sz="3200" dirty="0" smtClean="0"/>
            </a:br>
            <a:r>
              <a:rPr lang="he-IL" sz="3200" dirty="0" smtClean="0"/>
              <a:t>וְכִי </a:t>
            </a:r>
            <a:r>
              <a:rPr lang="he-IL" sz="3200" dirty="0"/>
              <a:t>הִשְׁלִימוּ יֹשְׁבֵי גִבְעוֹן </a:t>
            </a:r>
            <a:r>
              <a:rPr lang="he-IL" sz="3200" dirty="0" err="1" smtClean="0"/>
              <a:t>אֶת־יִשְׂרָאֵל</a:t>
            </a:r>
            <a:r>
              <a:rPr lang="he-IL" sz="3200" dirty="0" smtClean="0"/>
              <a:t>...</a:t>
            </a:r>
            <a:r>
              <a:rPr lang="he-IL" sz="3200" dirty="0"/>
              <a:t/>
            </a:r>
            <a:br>
              <a:rPr lang="he-IL" sz="3200" dirty="0"/>
            </a:br>
            <a:r>
              <a:rPr lang="he-IL" sz="3200" b="1" dirty="0"/>
              <a:t>וַיִּירְאוּ מְאֹד</a:t>
            </a:r>
            <a:r>
              <a:rPr lang="he-IL" sz="3200" dirty="0"/>
              <a:t> </a:t>
            </a:r>
            <a:r>
              <a:rPr lang="he-IL" sz="3200" dirty="0" smtClean="0"/>
              <a:t/>
            </a:r>
            <a:br>
              <a:rPr lang="he-IL" sz="3200" dirty="0" smtClean="0"/>
            </a:br>
            <a:r>
              <a:rPr lang="he-IL" sz="3200" dirty="0"/>
              <a:t/>
            </a:r>
            <a:br>
              <a:rPr lang="he-IL" sz="3200" dirty="0"/>
            </a:br>
            <a:r>
              <a:rPr lang="he-IL" sz="3200" dirty="0" smtClean="0"/>
              <a:t/>
            </a:r>
            <a:br>
              <a:rPr lang="he-IL" sz="3200" dirty="0" smtClean="0"/>
            </a:br>
            <a:r>
              <a:rPr lang="he-IL" sz="3200" dirty="0" smtClean="0"/>
              <a:t>כִּי </a:t>
            </a:r>
            <a:r>
              <a:rPr lang="he-IL" sz="3200" dirty="0"/>
              <a:t>עִיר גְּדוֹלָה </a:t>
            </a:r>
            <a:r>
              <a:rPr lang="he-IL" sz="3200" dirty="0" smtClean="0"/>
              <a:t>גִּבְעוֹן... </a:t>
            </a:r>
            <a:r>
              <a:rPr lang="he-IL" sz="3200" dirty="0" err="1" smtClean="0"/>
              <a:t>וְכָל־אֲנָשֶׁיה</a:t>
            </a:r>
            <a:r>
              <a:rPr lang="he-IL" sz="3200" dirty="0" smtClean="0"/>
              <a:t>ָ גִּבֹּרִים</a:t>
            </a:r>
            <a:r>
              <a:rPr lang="he-IL" sz="3200" dirty="0"/>
              <a:t>.</a:t>
            </a:r>
            <a:br>
              <a:rPr lang="he-IL" sz="3200" dirty="0"/>
            </a:br>
            <a:r>
              <a:rPr lang="he-IL" sz="3200" dirty="0" smtClean="0"/>
              <a:t/>
            </a:r>
            <a:br>
              <a:rPr lang="he-IL" sz="3200" dirty="0" smtClean="0"/>
            </a:br>
            <a:endParaRPr lang="he-IL" sz="3200" dirty="0"/>
          </a:p>
        </p:txBody>
      </p:sp>
      <p:pic>
        <p:nvPicPr>
          <p:cNvPr id="8" name="תמונה 7"/>
          <p:cNvPicPr>
            <a:picLocks noChangeAspect="1"/>
          </p:cNvPicPr>
          <p:nvPr/>
        </p:nvPicPr>
        <p:blipFill>
          <a:blip r:embed="rId2">
            <a:extLst>
              <a:ext uri="{BEBA8EAE-BF5A-486C-A8C5-ECC9F3942E4B}">
                <a14:imgProps xmlns:a14="http://schemas.microsoft.com/office/drawing/2010/main">
                  <a14:imgLayer r:embed="rId3">
                    <a14:imgEffect>
                      <a14:backgroundRemoval t="0" b="100000" l="2909" r="100000"/>
                    </a14:imgEffect>
                  </a14:imgLayer>
                </a14:imgProps>
              </a:ext>
            </a:extLst>
          </a:blip>
          <a:stretch>
            <a:fillRect/>
          </a:stretch>
        </p:blipFill>
        <p:spPr>
          <a:xfrm>
            <a:off x="2510795" y="2269682"/>
            <a:ext cx="1998227" cy="1329729"/>
          </a:xfrm>
          <a:prstGeom prst="rect">
            <a:avLst/>
          </a:prstGeom>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a:t>
            </a:r>
            <a:r>
              <a:rPr lang="he-IL" sz="3200" b="1" dirty="0" smtClean="0">
                <a:latin typeface="Calibri" panose="020F0502020204030204" pitchFamily="34" charset="0"/>
                <a:cs typeface="Calibri" panose="020F0502020204030204" pitchFamily="34" charset="0"/>
              </a:rPr>
              <a:t>פסוקים </a:t>
            </a:r>
            <a:r>
              <a:rPr lang="he-IL" sz="3200" b="1" dirty="0" smtClean="0">
                <a:latin typeface="Calibri" panose="020F0502020204030204" pitchFamily="34" charset="0"/>
                <a:cs typeface="Calibri" panose="020F0502020204030204" pitchFamily="34" charset="0"/>
              </a:rPr>
              <a:t>א-ב</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07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8530" y="2680692"/>
            <a:ext cx="10725704" cy="3134431"/>
          </a:xfrm>
        </p:spPr>
        <p:txBody>
          <a:bodyPr>
            <a:noAutofit/>
          </a:bodyPr>
          <a:lstStyle/>
          <a:p>
            <a:r>
              <a:rPr lang="he-IL" sz="3200" dirty="0"/>
              <a:t>וַיִּשְׁלַח </a:t>
            </a:r>
            <a:r>
              <a:rPr lang="he-IL" sz="3200" dirty="0" err="1"/>
              <a:t>אֲדֹנִי־צֶדֶק</a:t>
            </a:r>
            <a:r>
              <a:rPr lang="he-IL" sz="3200" dirty="0"/>
              <a:t> מֶלֶךְ יְרוּשָׁלִַם </a:t>
            </a:r>
            <a:br>
              <a:rPr lang="he-IL" sz="3200" dirty="0"/>
            </a:br>
            <a:r>
              <a:rPr lang="he-IL" sz="3200" dirty="0" err="1"/>
              <a:t>אֶל־הוֹהָם</a:t>
            </a:r>
            <a:r>
              <a:rPr lang="he-IL" sz="3200" dirty="0"/>
              <a:t> </a:t>
            </a:r>
            <a:r>
              <a:rPr lang="he-IL" sz="3200" dirty="0" err="1"/>
              <a:t>מֶלֶךְ־חֶבְרוֹן</a:t>
            </a:r>
            <a:r>
              <a:rPr lang="he-IL" sz="3200" dirty="0"/>
              <a:t> </a:t>
            </a:r>
            <a:br>
              <a:rPr lang="he-IL" sz="3200" dirty="0"/>
            </a:br>
            <a:r>
              <a:rPr lang="he-IL" sz="3200" dirty="0" err="1"/>
              <a:t>וְאֶל־פִּרְאָם</a:t>
            </a:r>
            <a:r>
              <a:rPr lang="he-IL" sz="3200" dirty="0"/>
              <a:t> </a:t>
            </a:r>
            <a:r>
              <a:rPr lang="he-IL" sz="3200" dirty="0" err="1"/>
              <a:t>מֶלֶךְ־יַרְמוּת</a:t>
            </a:r>
            <a:r>
              <a:rPr lang="he-IL" sz="3200" dirty="0"/>
              <a:t> </a:t>
            </a:r>
            <a:br>
              <a:rPr lang="he-IL" sz="3200" dirty="0"/>
            </a:br>
            <a:r>
              <a:rPr lang="he-IL" sz="3200" dirty="0" err="1"/>
              <a:t>וְאֶל־יָפִיע</a:t>
            </a:r>
            <a:r>
              <a:rPr lang="he-IL" sz="3200" dirty="0"/>
              <a:t>ַ </a:t>
            </a:r>
            <a:r>
              <a:rPr lang="he-IL" sz="3200" dirty="0" err="1"/>
              <a:t>מֶלֶךְ־לָכִיש</a:t>
            </a:r>
            <a:r>
              <a:rPr lang="he-IL" sz="3200" dirty="0"/>
              <a:t>ׁ </a:t>
            </a:r>
            <a:br>
              <a:rPr lang="he-IL" sz="3200" dirty="0"/>
            </a:br>
            <a:r>
              <a:rPr lang="he-IL" sz="3200" dirty="0" err="1"/>
              <a:t>וְאֶל־דְּבִיר</a:t>
            </a:r>
            <a:r>
              <a:rPr lang="he-IL" sz="3200" dirty="0"/>
              <a:t> </a:t>
            </a:r>
            <a:r>
              <a:rPr lang="he-IL" sz="3200" dirty="0" err="1"/>
              <a:t>מֶלֶךְ־עֶגְלוֹן</a:t>
            </a:r>
            <a:r>
              <a:rPr lang="he-IL" sz="3200" dirty="0"/>
              <a:t> </a:t>
            </a:r>
            <a:r>
              <a:rPr lang="he-IL" sz="3200" dirty="0" err="1"/>
              <a:t>לֵאמֹר</a:t>
            </a:r>
            <a:r>
              <a:rPr lang="he-IL" sz="3200" dirty="0"/>
              <a:t>׃ </a:t>
            </a:r>
            <a:br>
              <a:rPr lang="he-IL" sz="3200" dirty="0"/>
            </a:br>
            <a:r>
              <a:rPr lang="he-IL" sz="4000" b="1" dirty="0" err="1"/>
              <a:t>עֲלוּ־אֵלַי</a:t>
            </a:r>
            <a:r>
              <a:rPr lang="he-IL" sz="4000" b="1" dirty="0"/>
              <a:t> </a:t>
            </a:r>
            <a:r>
              <a:rPr lang="he-IL" sz="4000" b="1" dirty="0" err="1"/>
              <a:t>וְעִזְרֻנִי</a:t>
            </a:r>
            <a:r>
              <a:rPr lang="he-IL" sz="4000" b="1" dirty="0"/>
              <a:t> וְנַכֶּה </a:t>
            </a:r>
            <a:r>
              <a:rPr lang="he-IL" sz="4000" b="1" dirty="0" err="1"/>
              <a:t>אֶת־גִּבְעוֹן</a:t>
            </a:r>
            <a:r>
              <a:rPr lang="he-IL" sz="4000" b="1" dirty="0"/>
              <a:t> </a:t>
            </a:r>
            <a:r>
              <a:rPr lang="he-IL" sz="4000" b="1" dirty="0" err="1"/>
              <a:t>כִּי־הִשְׁלִימָה</a:t>
            </a:r>
            <a:r>
              <a:rPr lang="he-IL" sz="4000" b="1" dirty="0"/>
              <a:t> </a:t>
            </a:r>
            <a:r>
              <a:rPr lang="he-IL" sz="4000" b="1" dirty="0" err="1"/>
              <a:t>אֶת־יְהוֹשֻׁע</a:t>
            </a:r>
            <a:r>
              <a:rPr lang="he-IL" sz="4000" b="1" dirty="0"/>
              <a:t>ַ </a:t>
            </a:r>
            <a:r>
              <a:rPr lang="he-IL" sz="4000" b="1" dirty="0" err="1"/>
              <a:t>וְאֶת־בְּנֵי</a:t>
            </a:r>
            <a:r>
              <a:rPr lang="he-IL" sz="4000" b="1" dirty="0"/>
              <a:t> יִשְׂרָאֵל!!!</a:t>
            </a:r>
            <a:br>
              <a:rPr lang="he-IL" sz="4000" b="1" dirty="0"/>
            </a:br>
            <a:endParaRPr lang="he-IL" sz="3200" b="1" dirty="0"/>
          </a:p>
        </p:txBody>
      </p:sp>
      <p:pic>
        <p:nvPicPr>
          <p:cNvPr id="6" name="תמונה 5"/>
          <p:cNvPicPr>
            <a:picLocks noChangeAspect="1"/>
          </p:cNvPicPr>
          <p:nvPr/>
        </p:nvPicPr>
        <p:blipFill rotWithShape="1">
          <a:blip r:embed="rId2">
            <a:extLst>
              <a:ext uri="{BEBA8EAE-BF5A-486C-A8C5-ECC9F3942E4B}">
                <a14:imgProps xmlns:a14="http://schemas.microsoft.com/office/drawing/2010/main">
                  <a14:imgLayer r:embed="rId3">
                    <a14:imgEffect>
                      <a14:backgroundRemoval t="34465" b="74413" l="6250" r="39263"/>
                    </a14:imgEffect>
                  </a14:imgLayer>
                </a14:imgProps>
              </a:ext>
            </a:extLst>
          </a:blip>
          <a:srcRect l="9735" t="34926" r="60765" b="26304"/>
          <a:stretch/>
        </p:blipFill>
        <p:spPr>
          <a:xfrm>
            <a:off x="2637692" y="780685"/>
            <a:ext cx="2110153" cy="1702189"/>
          </a:xfrm>
          <a:prstGeom prst="rect">
            <a:avLst/>
          </a:prstGeom>
        </p:spPr>
      </p:pic>
      <p:pic>
        <p:nvPicPr>
          <p:cNvPr id="9" name="תמונה 8"/>
          <p:cNvPicPr>
            <a:picLocks noChangeAspect="1"/>
          </p:cNvPicPr>
          <p:nvPr/>
        </p:nvPicPr>
        <p:blipFill rotWithShape="1">
          <a:blip r:embed="rId2">
            <a:extLst>
              <a:ext uri="{BEBA8EAE-BF5A-486C-A8C5-ECC9F3942E4B}">
                <a14:imgProps xmlns:a14="http://schemas.microsoft.com/office/drawing/2010/main">
                  <a14:imgLayer r:embed="rId3">
                    <a14:imgEffect>
                      <a14:backgroundRemoval t="34465" b="74413" l="6250" r="39263"/>
                    </a14:imgEffect>
                  </a14:imgLayer>
                </a14:imgProps>
              </a:ext>
            </a:extLst>
          </a:blip>
          <a:srcRect l="9735" t="34926" r="60765" b="26304"/>
          <a:stretch/>
        </p:blipFill>
        <p:spPr>
          <a:xfrm>
            <a:off x="1355109" y="3533894"/>
            <a:ext cx="1441842" cy="1163085"/>
          </a:xfrm>
          <a:prstGeom prst="rect">
            <a:avLst/>
          </a:prstGeom>
        </p:spPr>
      </p:pic>
      <p:pic>
        <p:nvPicPr>
          <p:cNvPr id="10" name="תמונה 9"/>
          <p:cNvPicPr>
            <a:picLocks noChangeAspect="1"/>
          </p:cNvPicPr>
          <p:nvPr/>
        </p:nvPicPr>
        <p:blipFill rotWithShape="1">
          <a:blip r:embed="rId2">
            <a:extLst>
              <a:ext uri="{BEBA8EAE-BF5A-486C-A8C5-ECC9F3942E4B}">
                <a14:imgProps xmlns:a14="http://schemas.microsoft.com/office/drawing/2010/main">
                  <a14:imgLayer r:embed="rId3">
                    <a14:imgEffect>
                      <a14:backgroundRemoval t="34465" b="74413" l="6250" r="39263"/>
                    </a14:imgEffect>
                  </a14:imgLayer>
                </a14:imgProps>
              </a:ext>
            </a:extLst>
          </a:blip>
          <a:srcRect l="9735" t="34926" r="60765" b="26304"/>
          <a:stretch/>
        </p:blipFill>
        <p:spPr>
          <a:xfrm>
            <a:off x="2796951" y="3514545"/>
            <a:ext cx="1441842" cy="1163085"/>
          </a:xfrm>
          <a:prstGeom prst="rect">
            <a:avLst/>
          </a:prstGeom>
        </p:spPr>
      </p:pic>
      <p:pic>
        <p:nvPicPr>
          <p:cNvPr id="11" name="תמונה 10"/>
          <p:cNvPicPr>
            <a:picLocks noChangeAspect="1"/>
          </p:cNvPicPr>
          <p:nvPr/>
        </p:nvPicPr>
        <p:blipFill rotWithShape="1">
          <a:blip r:embed="rId2">
            <a:extLst>
              <a:ext uri="{BEBA8EAE-BF5A-486C-A8C5-ECC9F3942E4B}">
                <a14:imgProps xmlns:a14="http://schemas.microsoft.com/office/drawing/2010/main">
                  <a14:imgLayer r:embed="rId3">
                    <a14:imgEffect>
                      <a14:backgroundRemoval t="34465" b="74413" l="6250" r="39263"/>
                    </a14:imgEffect>
                  </a14:imgLayer>
                </a14:imgProps>
              </a:ext>
            </a:extLst>
          </a:blip>
          <a:srcRect l="9735" t="34926" r="60765" b="26304"/>
          <a:stretch/>
        </p:blipFill>
        <p:spPr>
          <a:xfrm>
            <a:off x="4238793" y="3495196"/>
            <a:ext cx="1441842" cy="1163085"/>
          </a:xfrm>
          <a:prstGeom prst="rect">
            <a:avLst/>
          </a:prstGeom>
        </p:spPr>
      </p:pic>
      <p:pic>
        <p:nvPicPr>
          <p:cNvPr id="12" name="תמונה 11"/>
          <p:cNvPicPr>
            <a:picLocks noChangeAspect="1"/>
          </p:cNvPicPr>
          <p:nvPr/>
        </p:nvPicPr>
        <p:blipFill rotWithShape="1">
          <a:blip r:embed="rId2">
            <a:extLst>
              <a:ext uri="{BEBA8EAE-BF5A-486C-A8C5-ECC9F3942E4B}">
                <a14:imgProps xmlns:a14="http://schemas.microsoft.com/office/drawing/2010/main">
                  <a14:imgLayer r:embed="rId3">
                    <a14:imgEffect>
                      <a14:backgroundRemoval t="34465" b="74413" l="6250" r="39263"/>
                    </a14:imgEffect>
                  </a14:imgLayer>
                </a14:imgProps>
              </a:ext>
            </a:extLst>
          </a:blip>
          <a:srcRect l="9735" t="34926" r="60765" b="26304"/>
          <a:stretch/>
        </p:blipFill>
        <p:spPr>
          <a:xfrm>
            <a:off x="5680635" y="3449779"/>
            <a:ext cx="1441842" cy="1163085"/>
          </a:xfrm>
          <a:prstGeom prst="rect">
            <a:avLst/>
          </a:prstGeom>
        </p:spPr>
      </p:pic>
      <p:sp>
        <p:nvSpPr>
          <p:cNvPr id="13" name="TextBox 12"/>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a:t>
            </a:r>
            <a:r>
              <a:rPr lang="he-IL" sz="3200" b="1" dirty="0" smtClean="0">
                <a:latin typeface="Calibri" panose="020F0502020204030204" pitchFamily="34" charset="0"/>
                <a:cs typeface="Calibri" panose="020F0502020204030204" pitchFamily="34" charset="0"/>
              </a:rPr>
              <a:t>פסוקים </a:t>
            </a:r>
            <a:r>
              <a:rPr lang="he-IL" sz="3200" b="1" dirty="0" smtClean="0">
                <a:latin typeface="Calibri" panose="020F0502020204030204" pitchFamily="34" charset="0"/>
                <a:cs typeface="Calibri" panose="020F0502020204030204" pitchFamily="34" charset="0"/>
              </a:rPr>
              <a:t>ג-ד</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39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a:t>וַיָּבֹא אֲלֵיהֶם יְהוֹשֻׁעַ </a:t>
            </a:r>
            <a:r>
              <a:rPr lang="he-IL" sz="3200" dirty="0" err="1"/>
              <a:t>פִּתְאֹם</a:t>
            </a:r>
            <a:r>
              <a:rPr lang="he-IL" sz="3200" dirty="0"/>
              <a:t> </a:t>
            </a:r>
            <a:r>
              <a:rPr lang="he-IL" sz="3200" dirty="0" smtClean="0"/>
              <a:t/>
            </a:r>
            <a:br>
              <a:rPr lang="he-IL" sz="3200" dirty="0" smtClean="0"/>
            </a:br>
            <a:r>
              <a:rPr lang="he-IL" sz="3200" dirty="0" err="1" smtClean="0"/>
              <a:t>כָּל־הַלַּיְלָה</a:t>
            </a:r>
            <a:r>
              <a:rPr lang="he-IL" sz="3200" dirty="0" smtClean="0"/>
              <a:t> </a:t>
            </a:r>
            <a:r>
              <a:rPr lang="he-IL" sz="3200" dirty="0"/>
              <a:t>עָלָה </a:t>
            </a:r>
            <a:r>
              <a:rPr lang="he-IL" sz="3200" dirty="0" err="1"/>
              <a:t>מִן־הַגִּלְגָּל</a:t>
            </a:r>
            <a:endParaRPr lang="he-IL" sz="3200" dirty="0"/>
          </a:p>
        </p:txBody>
      </p:sp>
      <p:pic>
        <p:nvPicPr>
          <p:cNvPr id="7" name="תמונה 6"/>
          <p:cNvPicPr>
            <a:picLocks noChangeAspect="1"/>
          </p:cNvPicPr>
          <p:nvPr/>
        </p:nvPicPr>
        <p:blipFill>
          <a:blip r:embed="rId2"/>
          <a:stretch>
            <a:fillRect/>
          </a:stretch>
        </p:blipFill>
        <p:spPr>
          <a:xfrm>
            <a:off x="480724" y="634751"/>
            <a:ext cx="3822902" cy="5441853"/>
          </a:xfrm>
          <a:prstGeom prst="rect">
            <a:avLst/>
          </a:prstGeom>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 ט</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43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19507" y="1350758"/>
            <a:ext cx="10563578" cy="3845631"/>
          </a:xfrm>
        </p:spPr>
        <p:txBody>
          <a:bodyPr>
            <a:normAutofit/>
          </a:bodyPr>
          <a:lstStyle/>
          <a:p>
            <a:r>
              <a:rPr lang="he-IL" sz="3200" dirty="0"/>
              <a:t>וַיְהִי בְּנֻסָם מִפְּנֵי יִשְׂרָאֵל </a:t>
            </a:r>
            <a:r>
              <a:rPr lang="he-IL" sz="3200" dirty="0" smtClean="0"/>
              <a:t/>
            </a:r>
            <a:br>
              <a:rPr lang="he-IL" sz="3200" dirty="0" smtClean="0"/>
            </a:br>
            <a:r>
              <a:rPr lang="he-IL" sz="3200" dirty="0" smtClean="0"/>
              <a:t>הֵם </a:t>
            </a:r>
            <a:r>
              <a:rPr lang="he-IL" sz="3200" dirty="0"/>
              <a:t>בְּמוֹרַד </a:t>
            </a:r>
            <a:r>
              <a:rPr lang="he-IL" sz="3200" dirty="0" err="1"/>
              <a:t>בֵּית־חוֹרֹן</a:t>
            </a:r>
            <a:r>
              <a:rPr lang="he-IL" sz="3200" dirty="0"/>
              <a:t> </a:t>
            </a:r>
            <a:r>
              <a:rPr lang="he-IL" sz="3200" dirty="0" smtClean="0"/>
              <a:t/>
            </a:r>
            <a:br>
              <a:rPr lang="he-IL" sz="3200" dirty="0" smtClean="0"/>
            </a:br>
            <a:r>
              <a:rPr lang="he-IL" sz="3200" dirty="0" smtClean="0"/>
              <a:t>וַיהוָה </a:t>
            </a:r>
            <a:r>
              <a:rPr lang="he-IL" sz="3200" dirty="0"/>
              <a:t>הִשְׁלִיךְ עֲלֵיהֶם </a:t>
            </a:r>
            <a:r>
              <a:rPr lang="he-IL" sz="3200" dirty="0" smtClean="0"/>
              <a:t/>
            </a:r>
            <a:br>
              <a:rPr lang="he-IL" sz="3200" dirty="0" smtClean="0"/>
            </a:br>
            <a:r>
              <a:rPr lang="he-IL" sz="3200" dirty="0" smtClean="0"/>
              <a:t>אֲבָנִים </a:t>
            </a:r>
            <a:r>
              <a:rPr lang="he-IL" sz="3200" dirty="0"/>
              <a:t>גְּדֹלוֹת </a:t>
            </a:r>
            <a:r>
              <a:rPr lang="he-IL" sz="3200" dirty="0" err="1"/>
              <a:t>מִן־הַשָּׁמַיִם</a:t>
            </a:r>
            <a:r>
              <a:rPr lang="he-IL" sz="3200" dirty="0"/>
              <a:t> </a:t>
            </a:r>
            <a:r>
              <a:rPr lang="he-IL" sz="3200" dirty="0" smtClean="0"/>
              <a:t/>
            </a:r>
            <a:br>
              <a:rPr lang="he-IL" sz="3200" dirty="0" smtClean="0"/>
            </a:br>
            <a:endParaRPr lang="he-IL" sz="3200" dirty="0"/>
          </a:p>
        </p:txBody>
      </p:sp>
      <p:pic>
        <p:nvPicPr>
          <p:cNvPr id="3074" name="Picture 2" descr="http://www.daat.ac.il/daat/tanach/albom/pictures/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44" y="433753"/>
            <a:ext cx="4064733" cy="59556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י', פסוק יא</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48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3802</TotalTime>
  <Words>1031</Words>
  <Application>Microsoft Office PowerPoint</Application>
  <PresentationFormat>מסך רחב</PresentationFormat>
  <Paragraphs>125</Paragraphs>
  <Slides>43</Slides>
  <Notes>5</Notes>
  <HiddenSlides>0</HiddenSlides>
  <MMClips>4</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43</vt:i4>
      </vt:variant>
    </vt:vector>
  </HeadingPairs>
  <TitlesOfParts>
    <vt:vector size="50" baseType="lpstr">
      <vt:lpstr>Alef</vt:lpstr>
      <vt:lpstr>Arial</vt:lpstr>
      <vt:lpstr>Calibri</vt:lpstr>
      <vt:lpstr>Guttman Drogolin</vt:lpstr>
      <vt:lpstr>Open Sans</vt:lpstr>
      <vt:lpstr>Office Theme</vt:lpstr>
      <vt:lpstr>1_Office Theme</vt:lpstr>
      <vt:lpstr>מצגת של PowerPoint‏</vt:lpstr>
      <vt:lpstr>מה נלמד היום?</vt:lpstr>
      <vt:lpstr>מה להביא לשיעור?</vt:lpstr>
      <vt:lpstr>מלחמת מלכי הדרום</vt:lpstr>
      <vt:lpstr>תחילת כיבוש הארץ על ידי יהושע</vt:lpstr>
      <vt:lpstr>וַיְהִי כִשְׁמֹעַ אֲדֹנִי־צֶדֶק מֶלֶךְ יְרוּשָׁלִַם  כִּי־לָכַד יְהוֹשֻׁעַ אֶת־הָעַי...  וְכִי הִשְׁלִימוּ יֹשְׁבֵי גִבְעוֹן אֶת־יִשְׂרָאֵל... וַיִּירְאוּ מְאֹד    כִּי עִיר גְּדוֹלָה גִּבְעוֹן... וְכָל־אֲנָשֶׁיהָ גִּבֹּרִים.  </vt:lpstr>
      <vt:lpstr>וַיִּשְׁלַח אֲדֹנִי־צֶדֶק מֶלֶךְ יְרוּשָׁלִַם  אֶל־הוֹהָם מֶלֶךְ־חֶבְרוֹן  וְאֶל־פִּרְאָם מֶלֶךְ־יַרְמוּת  וְאֶל־יָפִיעַ מֶלֶךְ־לָכִישׁ  וְאֶל־דְּבִיר מֶלֶךְ־עֶגְלוֹן לֵאמֹר׃  עֲלוּ־אֵלַי וְעִזְרֻנִי וְנַכֶּה אֶת־גִּבְעוֹן כִּי־הִשְׁלִימָה אֶת־יְהוֹשֻׁעַ וְאֶת־בְּנֵי יִשְׂרָאֵל!!! </vt:lpstr>
      <vt:lpstr>וַיָּבֹא אֲלֵיהֶם יְהוֹשֻׁעַ פִּתְאֹם  כָּל־הַלַּיְלָה עָלָה מִן־הַגִּלְגָּל</vt:lpstr>
      <vt:lpstr>וַיְהִי בְּנֻסָם מִפְּנֵי יִשְׂרָאֵל  הֵם בְּמוֹרַד בֵּית־חוֹרֹן  וַיהוָה הִשְׁלִיךְ עֲלֵיהֶם  אֲבָנִים גְּדֹלוֹת מִן־הַשָּׁמַיִם  </vt:lpstr>
      <vt:lpstr>אָז יְדַבֵּר יְהוֹשֻׁעַ לַיהוָה...   שֶׁמֶשׁ בְּגִבְעוֹן דּוֹם  וְיָרֵחַ בְּעֵמֶק אַיָּלוֹן</vt:lpstr>
      <vt:lpstr>וַיָּנֻסוּ חֲמֵשֶׁת הַמְּלָכִים הָאֵלֶּה  וַיֵּחָבְאוּ בַמְּעָרָה בְּמַקֵּדָה</vt:lpstr>
      <vt:lpstr>וַיִּתֵּן יְהוָה אֶת־לָכִישׁ בְּיַד יִשְׂרָאֵל  </vt:lpstr>
      <vt:lpstr>וַיַּכֶּה יְהוֹשֻׁעַ אֶת־כָּל־הָאָרֶץ;  הָהָר וְהַנֶּגֶב וְהַשְּׁפֵלָה וְהָאֲשֵׁדוֹת וְאֵת כָּל־מַלְכֵיהֶם לֹא הִשְׁאִיר שָׂרִיד ...  וַיַּכֵּם יְהוֹשֻׁעַ מִקָּדֵשׁ בַּרְנֵעַ וְעַד־עַזָּה וְאֵת כָּל־אֶרֶץ גֹּשֶׁן וְעַד־גִּבְעוֹן. </vt:lpstr>
      <vt:lpstr>מצגת של PowerPoint‏</vt:lpstr>
      <vt:lpstr>סִכּוּם מִלְחֲמוֹת הַדָּרוֹם</vt:lpstr>
      <vt:lpstr>יָבִין אוֹסֵף אֶת מַלְכֵי הַצָּפוֹן</vt:lpstr>
      <vt:lpstr>יָבִין אוֹסֵף אֶת מַלְכֵי הַצָּפוֹן</vt:lpstr>
      <vt:lpstr>יָבִין אוֹסֵף אֶת מַלְכֵי הַצָּפוֹן</vt:lpstr>
      <vt:lpstr>יָבִין אוֹסֵף אֶת מַלְכֵי הַצָּפוֹן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הָאֵזּוֹרִים אוֹתָם כָּבַשׁ יְהוֹשֻׁעַ</vt:lpstr>
      <vt:lpstr>הָאֵזּוֹרִים אוֹתָם כָּבַשׁ יְהוֹשֻׁעַ</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ההמנון של ספר יהושע</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Tamar Loval</cp:lastModifiedBy>
  <cp:revision>299</cp:revision>
  <dcterms:created xsi:type="dcterms:W3CDTF">2020-03-11T07:11:19Z</dcterms:created>
  <dcterms:modified xsi:type="dcterms:W3CDTF">2020-05-12T10:39:16Z</dcterms:modified>
</cp:coreProperties>
</file>