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26"/>
  </p:notesMasterIdLst>
  <p:sldIdLst>
    <p:sldId id="338" r:id="rId3"/>
    <p:sldId id="339" r:id="rId4"/>
    <p:sldId id="340" r:id="rId5"/>
    <p:sldId id="377" r:id="rId6"/>
    <p:sldId id="376" r:id="rId7"/>
    <p:sldId id="375" r:id="rId8"/>
    <p:sldId id="379" r:id="rId9"/>
    <p:sldId id="380" r:id="rId10"/>
    <p:sldId id="381" r:id="rId11"/>
    <p:sldId id="382" r:id="rId12"/>
    <p:sldId id="383" r:id="rId13"/>
    <p:sldId id="384" r:id="rId14"/>
    <p:sldId id="385" r:id="rId15"/>
    <p:sldId id="386" r:id="rId16"/>
    <p:sldId id="374" r:id="rId17"/>
    <p:sldId id="357" r:id="rId18"/>
    <p:sldId id="387" r:id="rId19"/>
    <p:sldId id="392" r:id="rId20"/>
    <p:sldId id="391" r:id="rId21"/>
    <p:sldId id="393" r:id="rId22"/>
    <p:sldId id="388" r:id="rId23"/>
    <p:sldId id="358" r:id="rId24"/>
    <p:sldId id="325" r:id="rId25"/>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265"/>
    <a:srgbClr val="B5EDBA"/>
    <a:srgbClr val="99FF66"/>
    <a:srgbClr val="1152C9"/>
    <a:srgbClr val="2280E5"/>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4"/>
    <p:restoredTop sz="95126" autoAdjust="0"/>
  </p:normalViewPr>
  <p:slideViewPr>
    <p:cSldViewPr snapToGrid="0" snapToObjects="1" showGuides="1">
      <p:cViewPr varScale="1">
        <p:scale>
          <a:sx n="71" d="100"/>
          <a:sy n="71" d="100"/>
        </p:scale>
        <p:origin x="834" y="6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en-IL" smtClean="0"/>
              <a:t>05/11/2020</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r>
              <a:rPr lang="x-none" dirty="0" smtClean="0"/>
              <a:t>.</a:t>
            </a:r>
            <a:endParaRPr lang="he-IL" dirty="0" smtClean="0"/>
          </a:p>
          <a:p>
            <a:pPr marL="0" marR="0" lvl="0" indent="0" algn="r" rtl="1">
              <a:lnSpc>
                <a:spcPct val="100000"/>
              </a:lnSpc>
              <a:spcBef>
                <a:spcPts val="0"/>
              </a:spcBef>
              <a:spcAft>
                <a:spcPts val="0"/>
              </a:spcAft>
              <a:buClr>
                <a:schemeClr val="dk1"/>
              </a:buClr>
              <a:buSzPts val="1200"/>
              <a:buFont typeface="Calibri"/>
              <a:buNone/>
            </a:pPr>
            <a:r>
              <a:rPr lang="he-IL" dirty="0" smtClean="0"/>
              <a:t>הנחיות לצילום:</a:t>
            </a:r>
          </a:p>
          <a:p>
            <a:pPr marL="0" marR="0" lvl="0" indent="0" algn="r" rtl="1">
              <a:lnSpc>
                <a:spcPct val="100000"/>
              </a:lnSpc>
              <a:spcBef>
                <a:spcPts val="0"/>
              </a:spcBef>
              <a:spcAft>
                <a:spcPts val="0"/>
              </a:spcAft>
              <a:buClr>
                <a:schemeClr val="dk1"/>
              </a:buClr>
              <a:buSzPts val="1200"/>
              <a:buFont typeface="Calibri"/>
              <a:buNone/>
            </a:pPr>
            <a:r>
              <a:rPr lang="he-IL" dirty="0" smtClean="0"/>
              <a:t>שקופיות עם מלל רב – יוצגו באופן מלא</a:t>
            </a:r>
          </a:p>
          <a:p>
            <a:pPr marL="0" marR="0" lvl="0" indent="0" algn="r" rtl="1">
              <a:lnSpc>
                <a:spcPct val="100000"/>
              </a:lnSpc>
              <a:spcBef>
                <a:spcPts val="0"/>
              </a:spcBef>
              <a:spcAft>
                <a:spcPts val="0"/>
              </a:spcAft>
              <a:buClr>
                <a:schemeClr val="dk1"/>
              </a:buClr>
              <a:buSzPts val="1200"/>
              <a:buFont typeface="Calibri"/>
              <a:buNone/>
            </a:pPr>
            <a:r>
              <a:rPr lang="he-IL" dirty="0" smtClean="0"/>
              <a:t>שקופיות עם חידה – יוצגו באופן מלא </a:t>
            </a:r>
          </a:p>
          <a:p>
            <a:pPr marL="0" marR="0" lvl="0" indent="0" algn="r" rtl="1">
              <a:lnSpc>
                <a:spcPct val="100000"/>
              </a:lnSpc>
              <a:spcBef>
                <a:spcPts val="0"/>
              </a:spcBef>
              <a:spcAft>
                <a:spcPts val="0"/>
              </a:spcAft>
              <a:buClr>
                <a:schemeClr val="dk1"/>
              </a:buClr>
              <a:buSzPts val="1200"/>
              <a:buFont typeface="Calibri"/>
              <a:buNone/>
            </a:pPr>
            <a:r>
              <a:rPr lang="he-IL" dirty="0" smtClean="0"/>
              <a:t>שקופיות</a:t>
            </a:r>
            <a:r>
              <a:rPr lang="he-IL" baseline="0" dirty="0" smtClean="0"/>
              <a:t> משימה – יוצגו באופן מלא</a:t>
            </a:r>
          </a:p>
          <a:p>
            <a:pPr marL="0" marR="0" lvl="0" indent="0" algn="r" rtl="1">
              <a:lnSpc>
                <a:spcPct val="100000"/>
              </a:lnSpc>
              <a:spcBef>
                <a:spcPts val="0"/>
              </a:spcBef>
              <a:spcAft>
                <a:spcPts val="0"/>
              </a:spcAft>
              <a:buClr>
                <a:schemeClr val="dk1"/>
              </a:buClr>
              <a:buSzPts val="1200"/>
              <a:buFont typeface="Calibri"/>
              <a:buNone/>
            </a:pPr>
            <a:r>
              <a:rPr lang="he-IL" baseline="0" dirty="0" smtClean="0"/>
              <a:t>יתר השקופיות – מורה + מצגת</a:t>
            </a:r>
            <a:endParaRPr lang="he-IL" dirty="0" smtClean="0"/>
          </a:p>
          <a:p>
            <a:pPr marL="0" lvl="0" indent="0" algn="r" rtl="1">
              <a:spcBef>
                <a:spcPts val="0"/>
              </a:spcBef>
              <a:spcAft>
                <a:spcPts val="0"/>
              </a:spcAft>
              <a:buNone/>
            </a:pPr>
            <a:endParaRPr lang="he-IL" dirty="0" smtClean="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148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855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853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117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693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7164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en-IL"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en-IL"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ראשית">
  <p:cSld name="2_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346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מה להביא לשיעור?">
  <p:cSld name="1_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473358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3423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מה נלמד היום" type="obj">
  <p:cSld name="מה נלמד היום">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18974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426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7040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תרגול" type="twoObj">
  <p:cSld name="תרגול">
    <p:spTree>
      <p:nvGrpSpPr>
        <p:cNvPr id="1" name="Shape 59"/>
        <p:cNvGrpSpPr/>
        <p:nvPr/>
      </p:nvGrpSpPr>
      <p:grpSpPr>
        <a:xfrm>
          <a:off x="0" y="0"/>
          <a:ext cx="0" cy="0"/>
          <a:chOff x="0" y="0"/>
          <a:chExt cx="0" cy="0"/>
        </a:xfrm>
      </p:grpSpPr>
      <p:cxnSp>
        <p:nvCxnSpPr>
          <p:cNvPr id="60" name="Google Shape;60;p30"/>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1" name="Google Shape;61;p30"/>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 name="Google Shape;62;p30"/>
          <p:cNvGrpSpPr/>
          <p:nvPr/>
        </p:nvGrpSpPr>
        <p:grpSpPr>
          <a:xfrm>
            <a:off x="358720" y="6187719"/>
            <a:ext cx="3913243" cy="506326"/>
            <a:chOff x="358720" y="6187719"/>
            <a:chExt cx="3913243" cy="506326"/>
          </a:xfrm>
        </p:grpSpPr>
        <p:cxnSp>
          <p:nvCxnSpPr>
            <p:cNvPr id="63" name="Google Shape;63;p30"/>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4" name="Google Shape;64;p3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65;p3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6" name="Google Shape;6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12857"/>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0"/>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17837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defTabSz="914400" rtl="1" eaLnBrk="1" fontAlgn="auto" latinLnBrk="0" hangingPunct="1">
              <a:lnSpc>
                <a:spcPct val="90909"/>
              </a:lnSpc>
              <a:spcBef>
                <a:spcPts val="0"/>
              </a:spcBef>
              <a:spcAft>
                <a:spcPts val="0"/>
              </a:spcAft>
              <a:buClr>
                <a:srgbClr val="000000"/>
              </a:buClr>
              <a:buSzTx/>
              <a:buFont typeface="Arial"/>
              <a:buNone/>
              <a:tabLst/>
              <a:defRPr/>
            </a:pPr>
            <a:r>
              <a:rPr kumimoji="0" lang="x-none" sz="6600" b="0" i="0" u="none" strike="noStrike" kern="0" cap="none" spc="0" normalizeH="0" baseline="0" noProof="0">
                <a:ln>
                  <a:noFill/>
                </a:ln>
                <a:solidFill>
                  <a:srgbClr val="FFFFFF"/>
                </a:solidFill>
                <a:effectLst/>
                <a:uLnTx/>
                <a:uFillTx/>
                <a:latin typeface="Calibri"/>
                <a:ea typeface="Calibri"/>
                <a:cs typeface="Calibri"/>
                <a:sym typeface="Calibri"/>
              </a:rPr>
              <a:t>תודה שצפיתם בשידור</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87500"/>
              </a:lnSpc>
              <a:spcBef>
                <a:spcPts val="0"/>
              </a:spcBef>
              <a:spcAft>
                <a:spcPts val="0"/>
              </a:spcAft>
              <a:buClr>
                <a:srgbClr val="000000"/>
              </a:buClr>
              <a:buSzTx/>
              <a:buFont typeface="Arial"/>
              <a:buNone/>
              <a:tabLst/>
              <a:defRPr/>
            </a:pPr>
            <a:r>
              <a:rPr kumimoji="0" lang="x-none" sz="3200" b="0" i="0" u="none" strike="noStrike" kern="0" cap="none" spc="0" normalizeH="0" baseline="0" noProof="0">
                <a:ln>
                  <a:noFill/>
                </a:ln>
                <a:solidFill>
                  <a:srgbClr val="FFFFFF"/>
                </a:solidFill>
                <a:effectLst/>
                <a:uLnTx/>
                <a:uFillTx/>
                <a:latin typeface="Calibri"/>
                <a:ea typeface="Calibri"/>
                <a:cs typeface="Calibri"/>
                <a:sym typeface="Calibri"/>
              </a:rPr>
              <a:t>הופק עבור משרד החינוך ע״י מטח</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500" b="0" i="0" u="none" strike="noStrike" kern="0" cap="none" spc="0" normalizeH="0" baseline="0" noProof="0">
                <a:ln>
                  <a:noFill/>
                </a:ln>
                <a:solidFill>
                  <a:srgbClr val="FFFFFF"/>
                </a:solidFill>
                <a:effectLst/>
                <a:uLnTx/>
                <a:uFillTx/>
                <a:latin typeface="Arial"/>
                <a:ea typeface="Arial"/>
                <a:cs typeface="Arial"/>
                <a:sym typeface="Arial"/>
              </a:rPr>
              <a:t>shutterstock/com איורים: </a:t>
            </a: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5703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966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מצגת מלאה בתרגול">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3779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234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7904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3652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8607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extLst>
      <p:ext uri="{BB962C8B-B14F-4D97-AF65-F5344CB8AC3E}">
        <p14:creationId xmlns:p14="http://schemas.microsoft.com/office/powerpoint/2010/main" val="4146403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2288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extLst>
      <p:ext uri="{BB962C8B-B14F-4D97-AF65-F5344CB8AC3E}">
        <p14:creationId xmlns:p14="http://schemas.microsoft.com/office/powerpoint/2010/main" val="3341418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604016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366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smtClean="0">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smtClean="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smtClean="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3" r:id="rId17"/>
    <p:sldLayoutId id="2147483676" r:id="rId18"/>
    <p:sldLayoutId id="2147483677" r:id="rId19"/>
  </p:sldLayoutIdLst>
  <p:hf hdr="0" ftr="0" dt="0"/>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163197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1.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p>
            <a:r>
              <a:rPr lang="he-IL" dirty="0" smtClean="0"/>
              <a:t>שיעור נביא לכיתה ג'</a:t>
            </a:r>
            <a:endParaRPr lang="en-US" dirty="0"/>
          </a:p>
        </p:txBody>
      </p:sp>
      <p:sp>
        <p:nvSpPr>
          <p:cNvPr id="239" name="Google Shape;239;p5"/>
          <p:cNvSpPr txBox="1">
            <a:spLocks noGrp="1"/>
          </p:cNvSpPr>
          <p:nvPr>
            <p:ph type="body" idx="2"/>
          </p:nvPr>
        </p:nvSpPr>
        <p:spPr>
          <a:xfrm>
            <a:off x="1365813" y="4419771"/>
            <a:ext cx="7349924" cy="649357"/>
          </a:xfrm>
          <a:prstGeom prst="rect">
            <a:avLst/>
          </a:prstGeom>
          <a:noFill/>
          <a:ln>
            <a:noFill/>
          </a:ln>
        </p:spPr>
        <p:txBody>
          <a:bodyPr spcFirstLastPara="1" wrap="square" lIns="91425" tIns="45700" rIns="91425" bIns="45700" anchor="t" anchorCtr="0">
            <a:noAutofit/>
          </a:bodyPr>
          <a:lstStyle/>
          <a:p>
            <a:pPr algn="r"/>
            <a:r>
              <a:rPr lang="he-IL" sz="2800" dirty="0" smtClean="0"/>
              <a:t>נושאי השיעור: </a:t>
            </a:r>
            <a:r>
              <a:rPr lang="he-IL" sz="2800" dirty="0" smtClean="0"/>
              <a:t> </a:t>
            </a:r>
            <a:r>
              <a:rPr lang="he-IL" sz="2800" dirty="0" smtClean="0"/>
              <a:t>הקרב השני על </a:t>
            </a:r>
            <a:r>
              <a:rPr lang="he-IL" sz="2800" dirty="0" smtClean="0"/>
              <a:t>העי ומעשה </a:t>
            </a:r>
            <a:r>
              <a:rPr lang="he-IL" sz="2800" dirty="0" smtClean="0"/>
              <a:t>הגבעונים</a:t>
            </a:r>
            <a:endParaRPr lang="en-US" sz="2800" dirty="0"/>
          </a:p>
        </p:txBody>
      </p:sp>
      <p:sp>
        <p:nvSpPr>
          <p:cNvPr id="240" name="Google Shape;240;p5"/>
          <p:cNvSpPr txBox="1">
            <a:spLocks noGrp="1"/>
          </p:cNvSpPr>
          <p:nvPr>
            <p:ph type="body" idx="3"/>
          </p:nvPr>
        </p:nvSpPr>
        <p:spPr>
          <a:xfrm>
            <a:off x="416890" y="6148563"/>
            <a:ext cx="11363629" cy="560533"/>
          </a:xfrm>
          <a:prstGeom prst="rect">
            <a:avLst/>
          </a:prstGeom>
          <a:noFill/>
          <a:ln>
            <a:noFill/>
          </a:ln>
        </p:spPr>
        <p:txBody>
          <a:bodyPr spcFirstLastPara="1" wrap="square" lIns="91425" tIns="45700" rIns="91425" bIns="45700" anchor="t" anchorCtr="0">
            <a:normAutofit lnSpcReduction="10000"/>
          </a:bodyPr>
          <a:lstStyle/>
          <a:p>
            <a:pPr algn="r"/>
            <a:r>
              <a:rPr lang="he-IL" dirty="0" smtClean="0"/>
              <a:t>נא הצטיידו בספר יהושע, במחברת נביא ובקלמר</a:t>
            </a:r>
            <a:endParaRPr lang="en-US"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42" name="Google Shape;242;p5"/>
          <p:cNvSpPr txBox="1"/>
          <p:nvPr/>
        </p:nvSpPr>
        <p:spPr>
          <a:xfrm>
            <a:off x="167309" y="5779472"/>
            <a:ext cx="5147207" cy="649357"/>
          </a:xfrm>
          <a:prstGeom prst="rect">
            <a:avLst/>
          </a:prstGeom>
          <a:noFill/>
          <a:ln>
            <a:noFill/>
          </a:ln>
        </p:spPr>
        <p:txBody>
          <a:bodyPr spcFirstLastPara="1" wrap="square" lIns="91425" tIns="45700" rIns="91425" bIns="45700" anchor="t" anchorCtr="0">
            <a:normAutofit/>
          </a:bodyPr>
          <a:lstStyle/>
          <a:p>
            <a:pPr algn="r" rtl="1"/>
            <a:r>
              <a:rPr lang="he-IL" sz="2800" dirty="0" smtClean="0">
                <a:solidFill>
                  <a:schemeClr val="lt1"/>
                </a:solidFill>
                <a:latin typeface="Calibri"/>
                <a:ea typeface="Calibri"/>
                <a:cs typeface="Calibri"/>
                <a:sym typeface="Calibri"/>
              </a:rPr>
              <a:t>עם המורה: יזהר </a:t>
            </a:r>
            <a:r>
              <a:rPr lang="he-IL" sz="2800" dirty="0" err="1" smtClean="0">
                <a:solidFill>
                  <a:schemeClr val="lt1"/>
                </a:solidFill>
                <a:latin typeface="Calibri"/>
                <a:ea typeface="Calibri"/>
                <a:cs typeface="Calibri"/>
                <a:sym typeface="Calibri"/>
              </a:rPr>
              <a:t>פינטוס</a:t>
            </a:r>
            <a:endParaRPr lang="en-US" sz="2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146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a:t>וַיֹּאמֶר יְהוָה </a:t>
            </a:r>
            <a:r>
              <a:rPr lang="he-IL" sz="3200" dirty="0" err="1"/>
              <a:t>אֶל־יְהוֹשֻׁע</a:t>
            </a:r>
            <a:r>
              <a:rPr lang="he-IL" sz="3200" dirty="0"/>
              <a:t>ַ נְטֵה בַּכִּידוֹן </a:t>
            </a:r>
            <a:r>
              <a:rPr lang="he-IL" sz="3200" dirty="0" err="1"/>
              <a:t>אֲשֶׁר־בְּיָדְך</a:t>
            </a:r>
            <a:r>
              <a:rPr lang="he-IL" sz="3200" dirty="0"/>
              <a:t>ָ </a:t>
            </a:r>
            <a:r>
              <a:rPr lang="he-IL" sz="3200" dirty="0" err="1"/>
              <a:t>אֶל־הָעַי</a:t>
            </a:r>
            <a:r>
              <a:rPr lang="he-IL" sz="3200" dirty="0"/>
              <a:t> כִּי בְיָדְךָ </a:t>
            </a:r>
            <a:r>
              <a:rPr lang="he-IL" sz="3200" dirty="0" err="1" smtClean="0"/>
              <a:t>אֶתְּנֶנָּה</a:t>
            </a:r>
            <a:r>
              <a:rPr lang="he-IL" sz="3200" dirty="0" smtClean="0"/>
              <a:t>!!!</a:t>
            </a:r>
            <a:endParaRPr lang="he-IL" sz="3200" dirty="0"/>
          </a:p>
        </p:txBody>
      </p:sp>
      <p:pic>
        <p:nvPicPr>
          <p:cNvPr id="1026" name="Picture 2" descr="http://www.daat.ac.il/daat/tanach/albom/pictures/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86" y="3718630"/>
            <a:ext cx="619125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 </a:t>
            </a:r>
            <a:r>
              <a:rPr lang="he-IL" sz="3200" b="1" dirty="0" err="1" smtClean="0">
                <a:latin typeface="Calibri" panose="020F0502020204030204" pitchFamily="34" charset="0"/>
                <a:cs typeface="Calibri" panose="020F0502020204030204" pitchFamily="34" charset="0"/>
              </a:rPr>
              <a:t>יח</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218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a:t>וְהָאוֹרֵב קָם מְהֵרָה מִמְּקוֹמוֹ וַיָּרוּצוּ כִּנְטוֹת יָדוֹ </a:t>
            </a:r>
            <a:r>
              <a:rPr lang="he-IL" sz="3200" dirty="0" smtClean="0"/>
              <a:t/>
            </a:r>
            <a:br>
              <a:rPr lang="he-IL" sz="3200" dirty="0" smtClean="0"/>
            </a:br>
            <a:r>
              <a:rPr lang="he-IL" sz="3200" dirty="0" smtClean="0"/>
              <a:t>... וַיַּצִּיתוּ </a:t>
            </a:r>
            <a:r>
              <a:rPr lang="he-IL" sz="3200" dirty="0" err="1"/>
              <a:t>אֶת־הָעִיר</a:t>
            </a:r>
            <a:r>
              <a:rPr lang="he-IL" sz="3200" dirty="0"/>
              <a:t> בָּאֵשׁ׃</a:t>
            </a:r>
          </a:p>
        </p:txBody>
      </p:sp>
      <p:pic>
        <p:nvPicPr>
          <p:cNvPr id="4" name="תמונה 3"/>
          <p:cNvPicPr>
            <a:picLocks noChangeAspect="1"/>
          </p:cNvPicPr>
          <p:nvPr/>
        </p:nvPicPr>
        <p:blipFill>
          <a:blip r:embed="rId2"/>
          <a:stretch>
            <a:fillRect/>
          </a:stretch>
        </p:blipFill>
        <p:spPr>
          <a:xfrm>
            <a:off x="641248" y="3135086"/>
            <a:ext cx="6990721" cy="2784637"/>
          </a:xfrm>
          <a:prstGeom prst="rect">
            <a:avLst/>
          </a:prstGeom>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 </a:t>
            </a:r>
            <a:r>
              <a:rPr lang="he-IL" sz="3200" b="1" dirty="0" err="1" smtClean="0">
                <a:latin typeface="Calibri" panose="020F0502020204030204" pitchFamily="34" charset="0"/>
                <a:cs typeface="Calibri" panose="020F0502020204030204" pitchFamily="34" charset="0"/>
              </a:rPr>
              <a:t>יט</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1929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165389"/>
            <a:ext cx="10563578" cy="3845631"/>
          </a:xfrm>
        </p:spPr>
        <p:txBody>
          <a:bodyPr>
            <a:normAutofit/>
          </a:bodyPr>
          <a:lstStyle/>
          <a:p>
            <a:r>
              <a:rPr lang="he-IL" sz="3200" dirty="0"/>
              <a:t>וַיִּפְנוּ אַנְשֵׁי הָעַי אַחֲרֵיהֶם </a:t>
            </a:r>
            <a:r>
              <a:rPr lang="he-IL" sz="3200" dirty="0" smtClean="0"/>
              <a:t/>
            </a:r>
            <a:br>
              <a:rPr lang="he-IL" sz="3200" dirty="0" smtClean="0"/>
            </a:br>
            <a:r>
              <a:rPr lang="he-IL" sz="3200" dirty="0" smtClean="0"/>
              <a:t>וַיִּרְאוּ </a:t>
            </a:r>
            <a:r>
              <a:rPr lang="he-IL" sz="3200" dirty="0"/>
              <a:t>וְהִנֵּה עָלָה עֲשַׁן הָעִיר הַשָּׁמַיְמָה </a:t>
            </a:r>
            <a:r>
              <a:rPr lang="he-IL" sz="3200" dirty="0" smtClean="0"/>
              <a:t/>
            </a:r>
            <a:br>
              <a:rPr lang="he-IL" sz="3200" dirty="0" smtClean="0"/>
            </a:br>
            <a:r>
              <a:rPr lang="he-IL" sz="3200" dirty="0" err="1" smtClean="0"/>
              <a:t>וְלֹא־הָיָה</a:t>
            </a:r>
            <a:r>
              <a:rPr lang="he-IL" sz="3200" dirty="0" smtClean="0"/>
              <a:t> </a:t>
            </a:r>
            <a:r>
              <a:rPr lang="he-IL" sz="3200" dirty="0"/>
              <a:t>בָהֶם </a:t>
            </a:r>
            <a:r>
              <a:rPr lang="he-IL" sz="3200" dirty="0" err="1"/>
              <a:t>יָדַיִם</a:t>
            </a:r>
            <a:r>
              <a:rPr lang="he-IL" sz="3200" dirty="0"/>
              <a:t> לָנוּס הֵנָּה וָהֵנָּה </a:t>
            </a:r>
            <a:r>
              <a:rPr lang="he-IL" sz="3200" dirty="0" smtClean="0"/>
              <a:t/>
            </a:r>
            <a:br>
              <a:rPr lang="he-IL" sz="3200" dirty="0" smtClean="0"/>
            </a:br>
            <a:r>
              <a:rPr lang="he-IL" sz="3200" dirty="0" smtClean="0"/>
              <a:t>וְהָעָם </a:t>
            </a:r>
            <a:r>
              <a:rPr lang="he-IL" sz="3200" dirty="0"/>
              <a:t>הַנָּס הַמִּדְבָּר נֶהְפַּךְ </a:t>
            </a:r>
            <a:r>
              <a:rPr lang="he-IL" sz="3200" dirty="0" err="1" smtClean="0"/>
              <a:t>אֶל־הָרוֹדֵף</a:t>
            </a:r>
            <a:r>
              <a:rPr lang="he-IL" sz="3200" dirty="0"/>
              <a:t>.</a:t>
            </a:r>
          </a:p>
        </p:txBody>
      </p:sp>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 כ</a:t>
            </a:r>
            <a:endParaRPr lang="he-IL" sz="3200" b="1" dirty="0">
              <a:latin typeface="Calibri" panose="020F0502020204030204" pitchFamily="34" charset="0"/>
              <a:cs typeface="Calibri" panose="020F0502020204030204" pitchFamily="34" charset="0"/>
            </a:endParaRPr>
          </a:p>
        </p:txBody>
      </p:sp>
      <p:pic>
        <p:nvPicPr>
          <p:cNvPr id="6" name="תמונה 5"/>
          <p:cNvPicPr>
            <a:picLocks noChangeAspect="1"/>
          </p:cNvPicPr>
          <p:nvPr/>
        </p:nvPicPr>
        <p:blipFill>
          <a:blip r:embed="rId2"/>
          <a:stretch>
            <a:fillRect/>
          </a:stretch>
        </p:blipFill>
        <p:spPr>
          <a:xfrm>
            <a:off x="641248" y="3135086"/>
            <a:ext cx="6990721" cy="2784637"/>
          </a:xfrm>
          <a:prstGeom prst="rect">
            <a:avLst/>
          </a:prstGeom>
        </p:spPr>
      </p:pic>
    </p:spTree>
    <p:extLst>
      <p:ext uri="{BB962C8B-B14F-4D97-AF65-F5344CB8AC3E}">
        <p14:creationId xmlns:p14="http://schemas.microsoft.com/office/powerpoint/2010/main" val="518454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a:t>אָז יִבְנֶה יְהוֹשֻׁעַ מִזְבֵּחַ לַיהוָה </a:t>
            </a:r>
            <a:r>
              <a:rPr lang="he-IL" sz="3200" dirty="0" err="1"/>
              <a:t>אֱלֹהֵי</a:t>
            </a:r>
            <a:r>
              <a:rPr lang="he-IL" sz="3200" dirty="0"/>
              <a:t> יִשְׂרָאֵל בְּהַר </a:t>
            </a:r>
            <a:r>
              <a:rPr lang="he-IL" sz="3200" dirty="0" smtClean="0"/>
              <a:t>עֵיבָל, </a:t>
            </a:r>
            <a:r>
              <a:rPr lang="he-IL" sz="3200" dirty="0"/>
              <a:t/>
            </a:r>
            <a:br>
              <a:rPr lang="he-IL" sz="3200" dirty="0"/>
            </a:br>
            <a:r>
              <a:rPr lang="he-IL" sz="3200" dirty="0"/>
              <a:t>כַּאֲשֶׁר </a:t>
            </a:r>
            <a:r>
              <a:rPr lang="he-IL" sz="3200" dirty="0" err="1"/>
              <a:t>צִוָּה</a:t>
            </a:r>
            <a:r>
              <a:rPr lang="he-IL" sz="3200" dirty="0"/>
              <a:t> מֹשֶׁה </a:t>
            </a:r>
            <a:r>
              <a:rPr lang="he-IL" sz="3200" dirty="0" err="1"/>
              <a:t>עֶבֶד־יְהוָה</a:t>
            </a:r>
            <a:r>
              <a:rPr lang="he-IL" sz="3200" dirty="0"/>
              <a:t> </a:t>
            </a:r>
            <a:r>
              <a:rPr lang="he-IL" sz="3200" dirty="0" err="1"/>
              <a:t>אֶת־בְּנֵי</a:t>
            </a:r>
            <a:r>
              <a:rPr lang="he-IL" sz="3200" dirty="0"/>
              <a:t> </a:t>
            </a:r>
            <a:r>
              <a:rPr lang="he-IL" sz="3200" dirty="0" smtClean="0"/>
              <a:t>יִשְׂרָאֵל...</a:t>
            </a:r>
            <a:br>
              <a:rPr lang="he-IL" sz="3200" dirty="0" smtClean="0"/>
            </a:br>
            <a:r>
              <a:rPr lang="he-IL" sz="3200" dirty="0"/>
              <a:t/>
            </a:r>
            <a:br>
              <a:rPr lang="he-IL" sz="3200" dirty="0"/>
            </a:br>
            <a:r>
              <a:rPr lang="he-IL" sz="3200" dirty="0"/>
              <a:t>וְאַחֲרֵי־כֵן קָרָא </a:t>
            </a:r>
            <a:r>
              <a:rPr lang="he-IL" sz="3200" dirty="0" err="1"/>
              <a:t>אֶת־כָּל־דִּבְרֵי</a:t>
            </a:r>
            <a:r>
              <a:rPr lang="he-IL" sz="3200" dirty="0"/>
              <a:t> הַתּוֹרָה הַבְּרָכָה וְהַקְּלָלָה </a:t>
            </a:r>
            <a:r>
              <a:rPr lang="he-IL" sz="3200" dirty="0" err="1"/>
              <a:t>כְּכָל־הַכָּתוּב</a:t>
            </a:r>
            <a:r>
              <a:rPr lang="he-IL" sz="3200" dirty="0"/>
              <a:t> בְּסֵפֶר </a:t>
            </a:r>
            <a:r>
              <a:rPr lang="he-IL" sz="3200" dirty="0" smtClean="0"/>
              <a:t>הַתּוֹרָה.</a:t>
            </a:r>
            <a:endParaRPr lang="he-IL" sz="3200" dirty="0"/>
          </a:p>
        </p:txBody>
      </p:sp>
      <p:pic>
        <p:nvPicPr>
          <p:cNvPr id="4" name="תמונה 3"/>
          <p:cNvPicPr>
            <a:picLocks noChangeAspect="1"/>
          </p:cNvPicPr>
          <p:nvPr/>
        </p:nvPicPr>
        <p:blipFill rotWithShape="1">
          <a:blip r:embed="rId2"/>
          <a:srcRect t="7491"/>
          <a:stretch/>
        </p:blipFill>
        <p:spPr>
          <a:xfrm>
            <a:off x="1062446" y="3553097"/>
            <a:ext cx="4393810" cy="2873829"/>
          </a:xfrm>
          <a:prstGeom prst="rect">
            <a:avLst/>
          </a:prstGeom>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smtClean="0">
                <a:latin typeface="Calibri" panose="020F0502020204030204" pitchFamily="34" charset="0"/>
                <a:cs typeface="Calibri" panose="020F0502020204030204" pitchFamily="34" charset="0"/>
              </a:rPr>
              <a:t>יהושע פרק ח', פסוקים ל-לד</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187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033451" y="0"/>
            <a:ext cx="9144000" cy="1515291"/>
          </a:xfrm>
        </p:spPr>
        <p:txBody>
          <a:bodyPr>
            <a:normAutofit/>
          </a:bodyPr>
          <a:lstStyle/>
          <a:p>
            <a:r>
              <a:rPr lang="he-IL" sz="6000" dirty="0" smtClean="0">
                <a:solidFill>
                  <a:schemeClr val="tx1">
                    <a:lumMod val="50000"/>
                  </a:schemeClr>
                </a:solidFill>
              </a:rPr>
              <a:t>מעשה הגבעונים</a:t>
            </a:r>
            <a:endParaRPr lang="he-IL" sz="6000" dirty="0">
              <a:solidFill>
                <a:schemeClr val="tx1">
                  <a:lumMod val="50000"/>
                </a:schemeClr>
              </a:solidFill>
            </a:endParaRPr>
          </a:p>
        </p:txBody>
      </p:sp>
      <p:sp>
        <p:nvSpPr>
          <p:cNvPr id="3" name="כותרת משנה 2"/>
          <p:cNvSpPr>
            <a:spLocks noGrp="1"/>
          </p:cNvSpPr>
          <p:nvPr>
            <p:ph type="subTitle" idx="1"/>
          </p:nvPr>
        </p:nvSpPr>
        <p:spPr>
          <a:xfrm>
            <a:off x="1524000" y="2738438"/>
            <a:ext cx="9144000" cy="1655762"/>
          </a:xfrm>
        </p:spPr>
        <p:txBody>
          <a:bodyPr/>
          <a:lstStyle/>
          <a:p>
            <a:r>
              <a:rPr lang="he-IL" sz="4000" dirty="0" smtClean="0">
                <a:effectLst>
                  <a:outerShdw blurRad="38100" dist="38100" dir="2700000" algn="tl">
                    <a:srgbClr val="000000">
                      <a:alpha val="43137"/>
                    </a:srgbClr>
                  </a:outerShdw>
                </a:effectLst>
              </a:rPr>
              <a:t>יהושע פרק ט'</a:t>
            </a:r>
          </a:p>
          <a:p>
            <a:endParaRPr lang="he-IL" dirty="0"/>
          </a:p>
        </p:txBody>
      </p:sp>
    </p:spTree>
    <p:extLst>
      <p:ext uri="{BB962C8B-B14F-4D97-AF65-F5344CB8AC3E}">
        <p14:creationId xmlns:p14="http://schemas.microsoft.com/office/powerpoint/2010/main" val="2406227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ההמנון של ספר יהושע</a:t>
            </a:r>
            <a:endParaRPr lang="he-IL" dirty="0"/>
          </a:p>
        </p:txBody>
      </p:sp>
      <p:pic>
        <p:nvPicPr>
          <p:cNvPr id="5" name="המנון יהושע, תנ'ך בחמ'ד לכיתות ג' - יזהר פינטוס">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538242"/>
            <a:ext cx="7735887" cy="4351338"/>
          </a:xfrm>
        </p:spPr>
      </p:pic>
    </p:spTree>
    <p:extLst>
      <p:ext uri="{BB962C8B-B14F-4D97-AF65-F5344CB8AC3E}">
        <p14:creationId xmlns:p14="http://schemas.microsoft.com/office/powerpoint/2010/main" val="1501828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fontScale="90000"/>
          </a:bodyPr>
          <a:lstStyle/>
          <a:p>
            <a:r>
              <a:rPr lang="he-IL" dirty="0"/>
              <a:t>מְגַלִּים אֶת הֶמְשֵׁךְ הַסִּפּוּר</a:t>
            </a:r>
            <a:endParaRPr lang="en-US" dirty="0"/>
          </a:p>
        </p:txBody>
      </p:sp>
      <p:sp>
        <p:nvSpPr>
          <p:cNvPr id="345" name="Google Shape;345;p17"/>
          <p:cNvSpPr txBox="1">
            <a:spLocks noGrp="1"/>
          </p:cNvSpPr>
          <p:nvPr>
            <p:ph type="body" idx="1"/>
          </p:nvPr>
        </p:nvSpPr>
        <p:spPr>
          <a:xfrm>
            <a:off x="653144" y="1928813"/>
            <a:ext cx="10591120" cy="437698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rmAutofit fontScale="92500" lnSpcReduction="10000"/>
          </a:bodyPr>
          <a:lstStyle/>
          <a:p>
            <a:r>
              <a:rPr lang="he-IL" b="1" dirty="0">
                <a:solidFill>
                  <a:schemeClr val="accent2">
                    <a:lumMod val="75000"/>
                  </a:schemeClr>
                </a:solidFill>
              </a:rPr>
              <a:t>תַּלְמִידִים יְקָרִים,</a:t>
            </a:r>
            <a:endParaRPr lang="en-US" dirty="0">
              <a:solidFill>
                <a:schemeClr val="accent2">
                  <a:lumMod val="75000"/>
                </a:schemeClr>
              </a:solidFill>
            </a:endParaRPr>
          </a:p>
          <a:p>
            <a:r>
              <a:rPr lang="he-IL" dirty="0" smtClean="0">
                <a:solidFill>
                  <a:schemeClr val="accent2">
                    <a:lumMod val="75000"/>
                  </a:schemeClr>
                </a:solidFill>
              </a:rPr>
              <a:t>פִּתְחוּ </a:t>
            </a:r>
            <a:r>
              <a:rPr lang="he-IL" dirty="0">
                <a:solidFill>
                  <a:schemeClr val="accent2">
                    <a:lumMod val="75000"/>
                  </a:schemeClr>
                </a:solidFill>
              </a:rPr>
              <a:t>בספר יהושע פרק </a:t>
            </a:r>
            <a:r>
              <a:rPr lang="he-IL" dirty="0" smtClean="0">
                <a:solidFill>
                  <a:schemeClr val="accent2">
                    <a:lumMod val="75000"/>
                  </a:schemeClr>
                </a:solidFill>
              </a:rPr>
              <a:t>ט'</a:t>
            </a:r>
            <a:endParaRPr lang="he-IL" dirty="0">
              <a:solidFill>
                <a:schemeClr val="accent2">
                  <a:lumMod val="75000"/>
                </a:schemeClr>
              </a:solidFill>
            </a:endParaRPr>
          </a:p>
          <a:p>
            <a:r>
              <a:rPr lang="he-IL" dirty="0">
                <a:solidFill>
                  <a:schemeClr val="accent2">
                    <a:lumMod val="75000"/>
                  </a:schemeClr>
                </a:solidFill>
              </a:rPr>
              <a:t>פסוקים </a:t>
            </a:r>
            <a:r>
              <a:rPr lang="he-IL" dirty="0" smtClean="0">
                <a:solidFill>
                  <a:schemeClr val="accent2">
                    <a:lumMod val="75000"/>
                  </a:schemeClr>
                </a:solidFill>
              </a:rPr>
              <a:t>א-ג</a:t>
            </a:r>
            <a:endParaRPr lang="he-IL" dirty="0">
              <a:solidFill>
                <a:schemeClr val="accent2">
                  <a:lumMod val="75000"/>
                </a:schemeClr>
              </a:solidFill>
            </a:endParaRPr>
          </a:p>
          <a:p>
            <a:endParaRPr lang="en-US" dirty="0">
              <a:solidFill>
                <a:schemeClr val="accent2">
                  <a:lumMod val="75000"/>
                </a:schemeClr>
              </a:solidFill>
            </a:endParaRPr>
          </a:p>
          <a:p>
            <a:r>
              <a:rPr lang="he-IL" dirty="0">
                <a:solidFill>
                  <a:schemeClr val="accent2">
                    <a:lumMod val="75000"/>
                  </a:schemeClr>
                </a:solidFill>
              </a:rPr>
              <a:t>וְנַסּוּ </a:t>
            </a:r>
            <a:r>
              <a:rPr lang="he-IL" dirty="0" smtClean="0">
                <a:solidFill>
                  <a:schemeClr val="accent2">
                    <a:lumMod val="75000"/>
                  </a:schemeClr>
                </a:solidFill>
              </a:rPr>
              <a:t>לְפענח:</a:t>
            </a:r>
            <a:endParaRPr lang="en-US" dirty="0">
              <a:solidFill>
                <a:schemeClr val="accent2">
                  <a:lumMod val="75000"/>
                </a:schemeClr>
              </a:solidFill>
            </a:endParaRPr>
          </a:p>
          <a:p>
            <a:r>
              <a:rPr lang="he-IL" dirty="0" smtClean="0">
                <a:solidFill>
                  <a:schemeClr val="accent2">
                    <a:lumMod val="75000"/>
                  </a:schemeClr>
                </a:solidFill>
              </a:rPr>
              <a:t>מה עשו תושבי העיר גבעון, </a:t>
            </a:r>
          </a:p>
          <a:p>
            <a:r>
              <a:rPr lang="he-IL" dirty="0" smtClean="0">
                <a:solidFill>
                  <a:schemeClr val="accent2">
                    <a:lumMod val="75000"/>
                  </a:schemeClr>
                </a:solidFill>
              </a:rPr>
              <a:t>לאחר ששמעו על </a:t>
            </a:r>
            <a:r>
              <a:rPr lang="he-IL" dirty="0" smtClean="0">
                <a:solidFill>
                  <a:schemeClr val="accent2">
                    <a:lumMod val="75000"/>
                  </a:schemeClr>
                </a:solidFill>
              </a:rPr>
              <a:t>ניצחונותיו </a:t>
            </a:r>
            <a:r>
              <a:rPr lang="he-IL" dirty="0" smtClean="0">
                <a:solidFill>
                  <a:schemeClr val="accent2">
                    <a:lumMod val="75000"/>
                  </a:schemeClr>
                </a:solidFill>
              </a:rPr>
              <a:t>של יהושע?</a:t>
            </a:r>
          </a:p>
          <a:p>
            <a:r>
              <a:rPr lang="he-IL" b="1" dirty="0" smtClean="0">
                <a:solidFill>
                  <a:schemeClr val="accent2">
                    <a:lumMod val="75000"/>
                  </a:schemeClr>
                </a:solidFill>
              </a:rPr>
              <a:t>יש לכתוב את התשובה במחברת נביא!</a:t>
            </a:r>
            <a:endParaRPr lang="en-US" b="1" dirty="0">
              <a:solidFill>
                <a:schemeClr val="accent2">
                  <a:lumMod val="75000"/>
                </a:schemeClr>
              </a:solidFill>
            </a:endParaRPr>
          </a:p>
          <a:p>
            <a:pPr marL="0" lvl="0" indent="0" rtl="1">
              <a:lnSpc>
                <a:spcPct val="90000"/>
              </a:lnSpc>
              <a:spcBef>
                <a:spcPts val="0"/>
              </a:spcBef>
              <a:spcAft>
                <a:spcPts val="0"/>
              </a:spcAft>
              <a:buClr>
                <a:schemeClr val="dk1"/>
              </a:buClr>
              <a:buSzPts val="3600"/>
              <a:buNone/>
            </a:pPr>
            <a:endParaRPr lang="he-IL" sz="2800" b="1" dirty="0" smtClean="0">
              <a:solidFill>
                <a:schemeClr val="tx1">
                  <a:lumMod val="50000"/>
                </a:schemeClr>
              </a:solidFill>
              <a:latin typeface="Guttman Drogolin" pitchFamily="2" charset="-79"/>
              <a:cs typeface="Guttman Drogolin" pitchFamily="2" charset="-79"/>
              <a:sym typeface="Wingdings" pitchFamily="2" charset="2"/>
            </a:endParaRPr>
          </a:p>
          <a:p>
            <a:pPr marL="0" lvl="0" indent="0" rtl="1">
              <a:lnSpc>
                <a:spcPct val="90000"/>
              </a:lnSpc>
              <a:spcBef>
                <a:spcPts val="0"/>
              </a:spcBef>
              <a:spcAft>
                <a:spcPts val="0"/>
              </a:spcAft>
              <a:buClr>
                <a:schemeClr val="dk1"/>
              </a:buClr>
              <a:buSzPts val="3600"/>
              <a:buNone/>
            </a:pPr>
            <a:endParaRPr lang="he-IL" sz="2800" b="1" dirty="0" smtClean="0">
              <a:solidFill>
                <a:schemeClr val="tx1">
                  <a:lumMod val="50000"/>
                </a:schemeClr>
              </a:solidFill>
              <a:latin typeface="Guttman Drogolin" pitchFamily="2" charset="-79"/>
              <a:cs typeface="Guttman Drogolin" pitchFamily="2" charset="-79"/>
            </a:endParaRPr>
          </a:p>
          <a:p>
            <a:pPr lvl="0" indent="-457200" rtl="1">
              <a:lnSpc>
                <a:spcPct val="90000"/>
              </a:lnSpc>
              <a:spcBef>
                <a:spcPts val="0"/>
              </a:spcBef>
              <a:spcAft>
                <a:spcPts val="0"/>
              </a:spcAft>
              <a:buClr>
                <a:schemeClr val="dk1"/>
              </a:buClr>
              <a:buSzPts val="3600"/>
            </a:pPr>
            <a:endParaRPr lang="he-IL" sz="2800" b="1" dirty="0" smtClean="0">
              <a:solidFill>
                <a:schemeClr val="tx1">
                  <a:lumMod val="50000"/>
                </a:schemeClr>
              </a:solidFill>
              <a:latin typeface="Guttman Drogolin" pitchFamily="2" charset="-79"/>
              <a:cs typeface="Guttman Drogolin" pitchFamily="2" charset="-79"/>
            </a:endParaRPr>
          </a:p>
          <a:p>
            <a:pPr lvl="0" indent="-457200" rtl="1">
              <a:lnSpc>
                <a:spcPct val="90000"/>
              </a:lnSpc>
              <a:spcBef>
                <a:spcPts val="0"/>
              </a:spcBef>
              <a:spcAft>
                <a:spcPts val="0"/>
              </a:spcAft>
              <a:buClr>
                <a:schemeClr val="dk1"/>
              </a:buClr>
              <a:buSzPts val="3600"/>
            </a:pPr>
            <a:endParaRPr lang="he-IL" sz="2800" b="1" dirty="0" smtClean="0">
              <a:solidFill>
                <a:schemeClr val="tx1">
                  <a:lumMod val="50000"/>
                </a:schemeClr>
              </a:solidFill>
              <a:latin typeface="Guttman Drogolin" pitchFamily="2" charset="-79"/>
              <a:cs typeface="Guttman Drogolin" pitchFamily="2" charset="-79"/>
            </a:endParaRPr>
          </a:p>
          <a:p>
            <a:pPr lvl="0" indent="-457200" rtl="1">
              <a:lnSpc>
                <a:spcPct val="90000"/>
              </a:lnSpc>
              <a:spcBef>
                <a:spcPts val="0"/>
              </a:spcBef>
              <a:spcAft>
                <a:spcPts val="0"/>
              </a:spcAft>
              <a:buClr>
                <a:schemeClr val="dk1"/>
              </a:buClr>
              <a:buSzPts val="3600"/>
            </a:pPr>
            <a:endParaRPr lang="he-IL" sz="2800" b="1" dirty="0" smtClean="0">
              <a:solidFill>
                <a:schemeClr val="tx1">
                  <a:lumMod val="50000"/>
                </a:schemeClr>
              </a:solidFill>
              <a:latin typeface="Guttman Drogolin" pitchFamily="2" charset="-79"/>
              <a:cs typeface="Guttman Drogolin" pitchFamily="2" charset="-79"/>
            </a:endParaRPr>
          </a:p>
          <a:p>
            <a:pPr lvl="0" indent="-457200" rtl="1">
              <a:lnSpc>
                <a:spcPct val="90000"/>
              </a:lnSpc>
              <a:spcBef>
                <a:spcPts val="0"/>
              </a:spcBef>
              <a:spcAft>
                <a:spcPts val="0"/>
              </a:spcAft>
              <a:buClr>
                <a:schemeClr val="dk1"/>
              </a:buClr>
              <a:buSzPts val="3600"/>
            </a:pPr>
            <a:endParaRPr sz="2800" b="1" dirty="0">
              <a:solidFill>
                <a:schemeClr val="tx1">
                  <a:lumMod val="50000"/>
                </a:schemeClr>
              </a:solidFill>
              <a:latin typeface="Guttman Drogolin" pitchFamily="2" charset="-79"/>
              <a:cs typeface="Guttman Drogolin" pitchFamily="2" charset="-79"/>
            </a:endParaRPr>
          </a:p>
        </p:txBody>
      </p:sp>
      <p:pic>
        <p:nvPicPr>
          <p:cNvPr id="346" name="Google Shape;346;p17"/>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8" name="4min_final" descr="4min_final">
            <a:hlinkClick r:id="" action="ppaction://media"/>
            <a:extLst>
              <a:ext uri="{FF2B5EF4-FFF2-40B4-BE49-F238E27FC236}">
                <a16:creationId xmlns:a16="http://schemas.microsoft.com/office/drawing/2014/main" id="{9FD0FB6C-EFD6-3946-8B95-86886A2FB1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0183" y="809461"/>
            <a:ext cx="1540938" cy="549601"/>
          </a:xfrm>
          <a:prstGeom prst="rect">
            <a:avLst/>
          </a:prstGeom>
        </p:spPr>
      </p:pic>
    </p:spTree>
    <p:extLst>
      <p:ext uri="{BB962C8B-B14F-4D97-AF65-F5344CB8AC3E}">
        <p14:creationId xmlns:p14="http://schemas.microsoft.com/office/powerpoint/2010/main" val="110653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8530" y="2236555"/>
            <a:ext cx="10725704" cy="3134431"/>
          </a:xfrm>
        </p:spPr>
        <p:txBody>
          <a:bodyPr>
            <a:noAutofit/>
          </a:bodyPr>
          <a:lstStyle/>
          <a:p>
            <a:r>
              <a:rPr lang="he-IL" sz="3200" dirty="0"/>
              <a:t>וְיֹשְׁבֵי גִבְעוֹן שָׁמְעוּ </a:t>
            </a:r>
            <a:r>
              <a:rPr lang="he-IL" sz="3200" dirty="0" smtClean="0"/>
              <a:t/>
            </a:r>
            <a:br>
              <a:rPr lang="he-IL" sz="3200" dirty="0" smtClean="0"/>
            </a:br>
            <a:r>
              <a:rPr lang="he-IL" sz="3200" dirty="0" smtClean="0"/>
              <a:t>אֵת </a:t>
            </a:r>
            <a:r>
              <a:rPr lang="he-IL" sz="3200" dirty="0"/>
              <a:t>אֲשֶׁר עָשָׂה יְהוֹשֻׁעַ לִירִיחוֹ </a:t>
            </a:r>
            <a:r>
              <a:rPr lang="he-IL" sz="3200" dirty="0" smtClean="0"/>
              <a:t>וְלָעָי. </a:t>
            </a:r>
            <a:r>
              <a:rPr lang="he-IL" sz="3200" dirty="0"/>
              <a:t/>
            </a:r>
            <a:br>
              <a:rPr lang="he-IL" sz="3200" dirty="0"/>
            </a:br>
            <a:r>
              <a:rPr lang="he-IL" sz="3200" dirty="0"/>
              <a:t>וַיַּעֲשׂוּ </a:t>
            </a:r>
            <a:r>
              <a:rPr lang="he-IL" sz="3200" dirty="0" err="1"/>
              <a:t>גַם־הֵמָּה</a:t>
            </a:r>
            <a:r>
              <a:rPr lang="he-IL" sz="3200" dirty="0"/>
              <a:t> </a:t>
            </a:r>
            <a:r>
              <a:rPr lang="he-IL" sz="3200" dirty="0" smtClean="0"/>
              <a:t>בְּעָרְמָה, </a:t>
            </a:r>
            <a:br>
              <a:rPr lang="he-IL" sz="3200" dirty="0" smtClean="0"/>
            </a:br>
            <a:r>
              <a:rPr lang="he-IL" sz="3200" dirty="0" smtClean="0"/>
              <a:t>וַיֵּלְכוּ </a:t>
            </a:r>
            <a:r>
              <a:rPr lang="he-IL" sz="3200" dirty="0" err="1" smtClean="0"/>
              <a:t>וַיִּצְטַיָּרו</a:t>
            </a:r>
            <a:r>
              <a:rPr lang="he-IL" sz="3200" dirty="0" smtClean="0"/>
              <a:t>ּ. </a:t>
            </a:r>
            <a:br>
              <a:rPr lang="he-IL" sz="3200" dirty="0" smtClean="0"/>
            </a:br>
            <a:r>
              <a:rPr lang="he-IL" sz="3200" dirty="0" err="1" smtClean="0"/>
              <a:t>וַיִּקְחו</a:t>
            </a:r>
            <a:r>
              <a:rPr lang="he-IL" sz="3200" dirty="0" smtClean="0"/>
              <a:t>ּ: </a:t>
            </a:r>
            <a:br>
              <a:rPr lang="he-IL" sz="3200" dirty="0" smtClean="0"/>
            </a:br>
            <a:r>
              <a:rPr lang="he-IL" sz="3200" dirty="0" smtClean="0"/>
              <a:t>שַׂקִּים </a:t>
            </a:r>
            <a:r>
              <a:rPr lang="he-IL" sz="3200" dirty="0"/>
              <a:t>בָּלִים לַחֲמוֹרֵיהֶם </a:t>
            </a:r>
            <a:r>
              <a:rPr lang="he-IL" sz="3200" dirty="0" smtClean="0"/>
              <a:t/>
            </a:r>
            <a:br>
              <a:rPr lang="he-IL" sz="3200" dirty="0" smtClean="0"/>
            </a:br>
            <a:r>
              <a:rPr lang="he-IL" sz="3200" dirty="0" smtClean="0"/>
              <a:t>וְנֹאדוֹת </a:t>
            </a:r>
            <a:r>
              <a:rPr lang="he-IL" sz="3200" dirty="0"/>
              <a:t>יַיִן בָּלִים וּמְבֻקָּעִים </a:t>
            </a:r>
            <a:r>
              <a:rPr lang="he-IL" sz="3200" dirty="0" smtClean="0"/>
              <a:t>וּמְצֹרָרִים </a:t>
            </a:r>
            <a:r>
              <a:rPr lang="he-IL" sz="3200" dirty="0"/>
              <a:t/>
            </a:r>
            <a:br>
              <a:rPr lang="he-IL" sz="3200" dirty="0"/>
            </a:br>
            <a:r>
              <a:rPr lang="he-IL" sz="3200" dirty="0"/>
              <a:t>וּנְעָלוֹת בָּלוֹת </a:t>
            </a:r>
            <a:r>
              <a:rPr lang="he-IL" sz="3200" dirty="0" err="1"/>
              <a:t>וּמְטֻלָּאוֹת</a:t>
            </a:r>
            <a:r>
              <a:rPr lang="he-IL" sz="3200" dirty="0"/>
              <a:t> בְּרַגְלֵיהֶם </a:t>
            </a:r>
            <a:r>
              <a:rPr lang="he-IL" sz="3200" dirty="0" smtClean="0"/>
              <a:t/>
            </a:r>
            <a:br>
              <a:rPr lang="he-IL" sz="3200" dirty="0" smtClean="0"/>
            </a:br>
            <a:r>
              <a:rPr lang="he-IL" sz="3200" dirty="0" smtClean="0"/>
              <a:t>וּשְׂלָמוֹת </a:t>
            </a:r>
            <a:r>
              <a:rPr lang="he-IL" sz="3200" dirty="0"/>
              <a:t>בָּלוֹת עֲלֵיהֶם </a:t>
            </a:r>
            <a:r>
              <a:rPr lang="he-IL" sz="3200" dirty="0" smtClean="0"/>
              <a:t/>
            </a:r>
            <a:br>
              <a:rPr lang="he-IL" sz="3200" dirty="0" smtClean="0"/>
            </a:br>
            <a:r>
              <a:rPr lang="he-IL" sz="3200" dirty="0" smtClean="0"/>
              <a:t>וְכֹל </a:t>
            </a:r>
            <a:r>
              <a:rPr lang="he-IL" sz="3200" dirty="0"/>
              <a:t>לֶחֶם </a:t>
            </a:r>
            <a:r>
              <a:rPr lang="he-IL" sz="3200" dirty="0" err="1"/>
              <a:t>צֵידָם</a:t>
            </a:r>
            <a:r>
              <a:rPr lang="he-IL" sz="3200" dirty="0"/>
              <a:t> יָבֵשׁ הָיָה </a:t>
            </a:r>
            <a:r>
              <a:rPr lang="he-IL" sz="3200" dirty="0" smtClean="0"/>
              <a:t>נִקֻּדִים</a:t>
            </a:r>
            <a:r>
              <a:rPr lang="he-IL" sz="3200" dirty="0"/>
              <a:t>.</a:t>
            </a:r>
            <a:br>
              <a:rPr lang="he-IL" sz="3200" dirty="0"/>
            </a:br>
            <a:r>
              <a:rPr lang="he-IL" sz="3200" dirty="0" smtClean="0"/>
              <a:t/>
            </a:r>
            <a:br>
              <a:rPr lang="he-IL" sz="3200" dirty="0" smtClean="0"/>
            </a:br>
            <a:endParaRPr lang="he-IL" sz="3200" dirty="0"/>
          </a:p>
        </p:txBody>
      </p:sp>
      <p:pic>
        <p:nvPicPr>
          <p:cNvPr id="5" name="תמונה 4"/>
          <p:cNvPicPr>
            <a:picLocks noChangeAspect="1"/>
          </p:cNvPicPr>
          <p:nvPr/>
        </p:nvPicPr>
        <p:blipFill rotWithShape="1">
          <a:blip r:embed="rId2"/>
          <a:srcRect l="22568" b="1963"/>
          <a:stretch/>
        </p:blipFill>
        <p:spPr>
          <a:xfrm>
            <a:off x="550959" y="1511484"/>
            <a:ext cx="5409175" cy="4584571"/>
          </a:xfrm>
          <a:prstGeom prst="rect">
            <a:avLst/>
          </a:prstGeom>
        </p:spPr>
      </p:pic>
      <p:sp>
        <p:nvSpPr>
          <p:cNvPr id="6" name="TextBox 5"/>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ט', פסוקים א-ג</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9259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21080" y="0"/>
            <a:ext cx="10515600" cy="1325563"/>
          </a:xfrm>
        </p:spPr>
        <p:txBody>
          <a:bodyPr/>
          <a:lstStyle/>
          <a:p>
            <a:r>
              <a:rPr lang="he-IL" dirty="0" smtClean="0"/>
              <a:t>ה' ציווה את בני ישראל לפני כניסתם לארץ:</a:t>
            </a:r>
            <a:endParaRPr lang="he-IL" dirty="0"/>
          </a:p>
        </p:txBody>
      </p:sp>
      <p:sp>
        <p:nvSpPr>
          <p:cNvPr id="3" name="מציין מיקום טקסט 2"/>
          <p:cNvSpPr>
            <a:spLocks noGrp="1"/>
          </p:cNvSpPr>
          <p:nvPr>
            <p:ph type="body" idx="1"/>
          </p:nvPr>
        </p:nvSpPr>
        <p:spPr>
          <a:xfrm>
            <a:off x="1021080" y="1146587"/>
            <a:ext cx="10515600" cy="4351338"/>
          </a:xfrm>
        </p:spPr>
        <p:txBody>
          <a:bodyPr>
            <a:normAutofit/>
          </a:bodyPr>
          <a:lstStyle/>
          <a:p>
            <a:r>
              <a:rPr lang="he-IL" dirty="0"/>
              <a:t>כִּי תִקְרַב אֶל עִיר </a:t>
            </a:r>
            <a:r>
              <a:rPr lang="he-IL" dirty="0" err="1"/>
              <a:t>לְהִלָּחֵם</a:t>
            </a:r>
            <a:r>
              <a:rPr lang="he-IL" dirty="0"/>
              <a:t> עָלֶיהָ וְקָרָאתָ אֵלֶיהָ לְשָׁלוֹם. </a:t>
            </a:r>
            <a:endParaRPr lang="he-IL" dirty="0" smtClean="0"/>
          </a:p>
          <a:p>
            <a:r>
              <a:rPr lang="he-IL" dirty="0"/>
              <a:t> וְהָיָה אִם שָׁלוֹם תַּעַנְךָ וּפָתְחָה לָךְ וְהָיָה כָּל הָעָם הַנִּמְצָא בָהּ יִהְיוּ לְךָ לָמַס וַעֲבָדוּךָ. </a:t>
            </a:r>
            <a:endParaRPr lang="he-IL" dirty="0" smtClean="0"/>
          </a:p>
          <a:p>
            <a:r>
              <a:rPr lang="he-IL" dirty="0" smtClean="0"/>
              <a:t>.....</a:t>
            </a:r>
          </a:p>
          <a:p>
            <a:r>
              <a:rPr lang="he-IL" dirty="0" smtClean="0"/>
              <a:t>כֵּן </a:t>
            </a:r>
            <a:r>
              <a:rPr lang="he-IL" dirty="0"/>
              <a:t>תַּעֲשֶׂה לְכָל הֶעָרִים </a:t>
            </a:r>
            <a:r>
              <a:rPr lang="he-IL" b="1" dirty="0"/>
              <a:t>הָרְחֹקֹת </a:t>
            </a:r>
            <a:r>
              <a:rPr lang="he-IL" dirty="0"/>
              <a:t>מִמְּךָ </a:t>
            </a:r>
            <a:r>
              <a:rPr lang="he-IL" dirty="0" smtClean="0"/>
              <a:t>מְאֹד, </a:t>
            </a:r>
            <a:r>
              <a:rPr lang="he-IL" dirty="0"/>
              <a:t>אֲשֶׁר לֹא מֵעָרֵי </a:t>
            </a:r>
            <a:r>
              <a:rPr lang="he-IL" dirty="0" err="1"/>
              <a:t>הַגּוֹיִם</a:t>
            </a:r>
            <a:r>
              <a:rPr lang="he-IL" dirty="0"/>
              <a:t> הָאֵלֶּה הֵנָּה. </a:t>
            </a:r>
            <a:endParaRPr lang="he-IL" dirty="0" smtClean="0"/>
          </a:p>
          <a:p>
            <a:r>
              <a:rPr lang="he-IL" dirty="0" smtClean="0"/>
              <a:t>רַק </a:t>
            </a:r>
            <a:r>
              <a:rPr lang="he-IL" dirty="0"/>
              <a:t>מֵעָרֵי </a:t>
            </a:r>
            <a:r>
              <a:rPr lang="he-IL" b="1" dirty="0"/>
              <a:t>הָעַמִּים הָאֵלֶּה </a:t>
            </a:r>
            <a:r>
              <a:rPr lang="he-IL" dirty="0"/>
              <a:t>אֲשֶׁר יְהוָה </a:t>
            </a:r>
            <a:r>
              <a:rPr lang="he-IL" dirty="0" err="1"/>
              <a:t>אֱלֹהֶיך</a:t>
            </a:r>
            <a:r>
              <a:rPr lang="he-IL" dirty="0"/>
              <a:t>ָ נֹתֵן לְךָ נַחֲלָה לֹא תְחַיֶּה כָּל נְשָׁמָה</a:t>
            </a:r>
            <a:r>
              <a:rPr lang="he-IL" dirty="0" smtClean="0"/>
              <a:t>.</a:t>
            </a:r>
          </a:p>
          <a:p>
            <a:r>
              <a:rPr lang="he-IL" dirty="0" err="1" smtClean="0"/>
              <a:t>הַחִתִּי</a:t>
            </a:r>
            <a:r>
              <a:rPr lang="he-IL" dirty="0" smtClean="0"/>
              <a:t> </a:t>
            </a:r>
            <a:r>
              <a:rPr lang="he-IL" dirty="0" err="1" smtClean="0"/>
              <a:t>וְהָאֱמֹרִי</a:t>
            </a:r>
            <a:r>
              <a:rPr lang="he-IL" dirty="0" smtClean="0"/>
              <a:t>, </a:t>
            </a:r>
            <a:r>
              <a:rPr lang="he-IL" dirty="0"/>
              <a:t>הַכְּנַעֲנִי </a:t>
            </a:r>
            <a:r>
              <a:rPr lang="he-IL" dirty="0" err="1" smtClean="0"/>
              <a:t>וְהַפְּרִזִּי</a:t>
            </a:r>
            <a:r>
              <a:rPr lang="he-IL" dirty="0" smtClean="0"/>
              <a:t>, </a:t>
            </a:r>
            <a:r>
              <a:rPr lang="he-IL" dirty="0" err="1"/>
              <a:t>הַחִוִּי</a:t>
            </a:r>
            <a:r>
              <a:rPr lang="he-IL" dirty="0"/>
              <a:t> </a:t>
            </a:r>
            <a:r>
              <a:rPr lang="he-IL" dirty="0" smtClean="0"/>
              <a:t>וְהַיְבוּסִי.</a:t>
            </a:r>
            <a:r>
              <a:rPr lang="he-IL" dirty="0"/>
              <a:t> </a:t>
            </a:r>
            <a:endParaRPr lang="he-IL" dirty="0" smtClean="0"/>
          </a:p>
          <a:p>
            <a:r>
              <a:rPr lang="he-IL" dirty="0" smtClean="0"/>
              <a:t>לְמַעַן </a:t>
            </a:r>
            <a:r>
              <a:rPr lang="he-IL" dirty="0"/>
              <a:t>אֲשֶׁר לֹא יְלַמְּדוּ אֶתְכֶם לַעֲשׂוֹת כְּכֹל תּוֹעֲבֹתָם אֲשֶׁר עָשׂוּ </a:t>
            </a:r>
            <a:r>
              <a:rPr lang="he-IL" dirty="0" err="1" smtClean="0"/>
              <a:t>לֵאלֹהֵיהֶם</a:t>
            </a:r>
            <a:r>
              <a:rPr lang="he-IL" dirty="0" smtClean="0"/>
              <a:t>"</a:t>
            </a:r>
            <a:endParaRPr lang="he-IL" dirty="0"/>
          </a:p>
        </p:txBody>
      </p:sp>
      <p:pic>
        <p:nvPicPr>
          <p:cNvPr id="5" name="תמונה 4"/>
          <p:cNvPicPr>
            <a:picLocks noChangeAspect="1"/>
          </p:cNvPicPr>
          <p:nvPr/>
        </p:nvPicPr>
        <p:blipFill>
          <a:blip r:embed="rId2">
            <a:clrChange>
              <a:clrFrom>
                <a:srgbClr val="AA4B37"/>
              </a:clrFrom>
              <a:clrTo>
                <a:srgbClr val="AA4B37">
                  <a:alpha val="0"/>
                </a:srgbClr>
              </a:clrTo>
            </a:clrChange>
            <a:extLst>
              <a:ext uri="{BEBA8EAE-BF5A-486C-A8C5-ECC9F3942E4B}">
                <a14:imgProps xmlns:a14="http://schemas.microsoft.com/office/drawing/2010/main">
                  <a14:imgLayer r:embed="rId3">
                    <a14:imgEffect>
                      <a14:backgroundRemoval t="9857" b="100000" l="9965" r="97378"/>
                    </a14:imgEffect>
                  </a14:imgLayer>
                </a14:imgProps>
              </a:ext>
            </a:extLst>
          </a:blip>
          <a:stretch>
            <a:fillRect/>
          </a:stretch>
        </p:blipFill>
        <p:spPr>
          <a:xfrm>
            <a:off x="-210256" y="3317964"/>
            <a:ext cx="3199517" cy="3121207"/>
          </a:xfrm>
          <a:prstGeom prst="rect">
            <a:avLst/>
          </a:prstGeom>
        </p:spPr>
      </p:pic>
    </p:spTree>
    <p:extLst>
      <p:ext uri="{BB962C8B-B14F-4D97-AF65-F5344CB8AC3E}">
        <p14:creationId xmlns:p14="http://schemas.microsoft.com/office/powerpoint/2010/main" val="2540879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סרטון</a:t>
            </a:r>
            <a:endParaRPr lang="he-IL" dirty="0"/>
          </a:p>
        </p:txBody>
      </p:sp>
      <p:sp>
        <p:nvSpPr>
          <p:cNvPr id="4" name="מציין מיקום טקסט 3"/>
          <p:cNvSpPr>
            <a:spLocks noGrp="1"/>
          </p:cNvSpPr>
          <p:nvPr>
            <p:ph type="body" idx="1"/>
          </p:nvPr>
        </p:nvSpPr>
        <p:spPr/>
        <p:txBody>
          <a:bodyPr/>
          <a:lstStyle/>
          <a:p>
            <a:endParaRPr lang="he-IL" dirty="0"/>
          </a:p>
        </p:txBody>
      </p:sp>
      <p:pic>
        <p:nvPicPr>
          <p:cNvPr id="5" name="יהושע פרק ט חלק א">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4297" y="1459639"/>
            <a:ext cx="8386354" cy="4717324"/>
          </a:xfrm>
          <a:prstGeom prst="rect">
            <a:avLst/>
          </a:prstGeom>
        </p:spPr>
      </p:pic>
      <p:sp>
        <p:nvSpPr>
          <p:cNvPr id="6" name="מלבן 5"/>
          <p:cNvSpPr/>
          <p:nvPr/>
        </p:nvSpPr>
        <p:spPr>
          <a:xfrm>
            <a:off x="4077590" y="6467288"/>
            <a:ext cx="3853940" cy="369332"/>
          </a:xfrm>
          <a:prstGeom prst="rect">
            <a:avLst/>
          </a:prstGeom>
        </p:spPr>
        <p:txBody>
          <a:bodyPr wrap="none">
            <a:spAutoFit/>
          </a:bodyPr>
          <a:lstStyle/>
          <a:p>
            <a:r>
              <a:rPr lang="he-IL" dirty="0"/>
              <a:t>תודה לאתר </a:t>
            </a:r>
            <a:r>
              <a:rPr lang="he-IL" dirty="0" err="1"/>
              <a:t>מקראנט</a:t>
            </a:r>
            <a:r>
              <a:rPr lang="he-IL" dirty="0"/>
              <a:t> על סרטון </a:t>
            </a:r>
            <a:r>
              <a:rPr lang="he-IL" dirty="0" smtClean="0"/>
              <a:t>האנימציה</a:t>
            </a:r>
            <a:endParaRPr lang="he-IL" dirty="0"/>
          </a:p>
        </p:txBody>
      </p:sp>
    </p:spTree>
    <p:extLst>
      <p:ext uri="{BB962C8B-B14F-4D97-AF65-F5344CB8AC3E}">
        <p14:creationId xmlns:p14="http://schemas.microsoft.com/office/powerpoint/2010/main" val="2493044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he-IL" dirty="0" smtClean="0"/>
              <a:t>מה נלמד היום?</a:t>
            </a:r>
            <a:endParaRPr lang="en-US" dirty="0"/>
          </a:p>
        </p:txBody>
      </p:sp>
      <p:sp>
        <p:nvSpPr>
          <p:cNvPr id="249" name="Google Shape;24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57200">
              <a:lnSpc>
                <a:spcPct val="150000"/>
              </a:lnSpc>
              <a:buFont typeface="Arial" panose="020B0604020202020204" pitchFamily="34" charset="0"/>
              <a:buChar char="•"/>
            </a:pPr>
            <a:r>
              <a:rPr lang="he-IL" sz="3200" dirty="0" smtClean="0"/>
              <a:t>תזכורת – מעשה עכן והקרב הראשון על העי</a:t>
            </a:r>
          </a:p>
          <a:p>
            <a:pPr marL="457200" lvl="0" indent="-457200">
              <a:lnSpc>
                <a:spcPct val="150000"/>
              </a:lnSpc>
              <a:buFont typeface="Arial" panose="020B0604020202020204" pitchFamily="34" charset="0"/>
              <a:buChar char="•"/>
            </a:pPr>
            <a:r>
              <a:rPr lang="he-IL" sz="3200" dirty="0" smtClean="0"/>
              <a:t>התכסיס של יהושע בקרב השני על העי</a:t>
            </a:r>
          </a:p>
          <a:p>
            <a:pPr marL="457200" lvl="0" indent="-457200">
              <a:lnSpc>
                <a:spcPct val="150000"/>
              </a:lnSpc>
              <a:buFont typeface="Arial" panose="020B0604020202020204" pitchFamily="34" charset="0"/>
              <a:buChar char="•"/>
            </a:pPr>
            <a:r>
              <a:rPr lang="he-IL" sz="3200" dirty="0" smtClean="0"/>
              <a:t>מעשה הגבעונים</a:t>
            </a:r>
            <a:endParaRPr lang="en-US" sz="3200" dirty="0"/>
          </a:p>
          <a:p>
            <a:pPr marL="457200" lvl="0" indent="-279400" algn="r" rtl="1">
              <a:lnSpc>
                <a:spcPct val="150000"/>
              </a:lnSpc>
              <a:spcBef>
                <a:spcPts val="800"/>
              </a:spcBef>
              <a:spcAft>
                <a:spcPts val="0"/>
              </a:spcAft>
              <a:buSzPts val="2800"/>
              <a:buFont typeface="Arial"/>
              <a:buNone/>
            </a:pPr>
            <a:endParaRPr sz="3200" dirty="0">
              <a:latin typeface="Guttman Drogolin" pitchFamily="2" charset="-79"/>
              <a:cs typeface="Guttman Drogolin" pitchFamily="2" charset="-79"/>
            </a:endParaRPr>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extLst>
      <p:ext uri="{BB962C8B-B14F-4D97-AF65-F5344CB8AC3E}">
        <p14:creationId xmlns:p14="http://schemas.microsoft.com/office/powerpoint/2010/main" val="6760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סרטון</a:t>
            </a:r>
            <a:endParaRPr lang="he-IL" dirty="0"/>
          </a:p>
        </p:txBody>
      </p:sp>
      <p:sp>
        <p:nvSpPr>
          <p:cNvPr id="4" name="מציין מיקום טקסט 3"/>
          <p:cNvSpPr>
            <a:spLocks noGrp="1"/>
          </p:cNvSpPr>
          <p:nvPr>
            <p:ph type="body" idx="1"/>
          </p:nvPr>
        </p:nvSpPr>
        <p:spPr/>
        <p:txBody>
          <a:bodyPr/>
          <a:lstStyle/>
          <a:p>
            <a:endParaRPr lang="he-IL" dirty="0"/>
          </a:p>
        </p:txBody>
      </p:sp>
      <p:pic>
        <p:nvPicPr>
          <p:cNvPr id="3" name="יהושע פרק ט חלק 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2784" y="1313907"/>
            <a:ext cx="8645434" cy="4863056"/>
          </a:xfrm>
          <a:prstGeom prst="rect">
            <a:avLst/>
          </a:prstGeom>
        </p:spPr>
      </p:pic>
      <p:sp>
        <p:nvSpPr>
          <p:cNvPr id="6" name="מלבן 5"/>
          <p:cNvSpPr/>
          <p:nvPr/>
        </p:nvSpPr>
        <p:spPr>
          <a:xfrm>
            <a:off x="4077590" y="6467288"/>
            <a:ext cx="3853940" cy="369332"/>
          </a:xfrm>
          <a:prstGeom prst="rect">
            <a:avLst/>
          </a:prstGeom>
        </p:spPr>
        <p:txBody>
          <a:bodyPr wrap="none">
            <a:spAutoFit/>
          </a:bodyPr>
          <a:lstStyle/>
          <a:p>
            <a:r>
              <a:rPr lang="he-IL" dirty="0"/>
              <a:t>תודה לאתר </a:t>
            </a:r>
            <a:r>
              <a:rPr lang="he-IL" dirty="0" err="1"/>
              <a:t>מקראנט</a:t>
            </a:r>
            <a:r>
              <a:rPr lang="he-IL" dirty="0"/>
              <a:t> על סרטון </a:t>
            </a:r>
            <a:r>
              <a:rPr lang="he-IL" dirty="0" smtClean="0"/>
              <a:t>האנימציה</a:t>
            </a:r>
            <a:endParaRPr lang="he-IL" dirty="0"/>
          </a:p>
        </p:txBody>
      </p:sp>
    </p:spTree>
    <p:extLst>
      <p:ext uri="{BB962C8B-B14F-4D97-AF65-F5344CB8AC3E}">
        <p14:creationId xmlns:p14="http://schemas.microsoft.com/office/powerpoint/2010/main" val="1101089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07784" y="694266"/>
            <a:ext cx="10563578" cy="3845631"/>
          </a:xfrm>
        </p:spPr>
        <p:txBody>
          <a:bodyPr>
            <a:normAutofit/>
          </a:bodyPr>
          <a:lstStyle/>
          <a:p>
            <a:r>
              <a:rPr lang="he-IL" sz="3200" dirty="0" err="1"/>
              <a:t>וַיִּתְּנֵם</a:t>
            </a:r>
            <a:r>
              <a:rPr lang="he-IL" sz="3200" dirty="0"/>
              <a:t> יְהוֹשֻׁעַ בַּיּוֹם הַהוּא </a:t>
            </a:r>
            <a:r>
              <a:rPr lang="he-IL" sz="3200" dirty="0" smtClean="0"/>
              <a:t/>
            </a:r>
            <a:br>
              <a:rPr lang="he-IL" sz="3200" dirty="0" smtClean="0"/>
            </a:br>
            <a:r>
              <a:rPr lang="he-IL" sz="3200" dirty="0" smtClean="0"/>
              <a:t>חֹטְבֵי </a:t>
            </a:r>
            <a:r>
              <a:rPr lang="he-IL" sz="3200" dirty="0"/>
              <a:t>עֵצִים וְשֹׁאֲבֵי מַיִם</a:t>
            </a:r>
          </a:p>
        </p:txBody>
      </p:sp>
      <p:pic>
        <p:nvPicPr>
          <p:cNvPr id="2050" name="Picture 2" descr="פטישים לאריזת פרי הדר 193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76" y="1592725"/>
            <a:ext cx="6667500" cy="4352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ט', פסוק </a:t>
            </a:r>
            <a:r>
              <a:rPr lang="he-IL" sz="3200" b="1" dirty="0" err="1" smtClean="0">
                <a:latin typeface="Calibri" panose="020F0502020204030204" pitchFamily="34" charset="0"/>
                <a:cs typeface="Calibri" panose="020F0502020204030204" pitchFamily="34" charset="0"/>
              </a:rPr>
              <a:t>כז</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5519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fontScale="90000"/>
          </a:bodyPr>
          <a:lstStyle/>
          <a:p>
            <a:r>
              <a:rPr lang="he-IL" dirty="0"/>
              <a:t>מְגַלִּים אֶת הֶמְשֵׁךְ הַסִּפּוּר</a:t>
            </a:r>
            <a:endParaRPr lang="en-US"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565" y="416874"/>
            <a:ext cx="1511939" cy="1511939"/>
          </a:xfrm>
          <a:prstGeom prst="rect">
            <a:avLst/>
          </a:prstGeom>
        </p:spPr>
      </p:pic>
      <p:sp>
        <p:nvSpPr>
          <p:cNvPr id="7" name="כותרת 1"/>
          <p:cNvSpPr txBox="1">
            <a:spLocks/>
          </p:cNvSpPr>
          <p:nvPr/>
        </p:nvSpPr>
        <p:spPr>
          <a:xfrm>
            <a:off x="4297679" y="2264657"/>
            <a:ext cx="7273431" cy="384563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b" anchorCtr="0">
            <a:normAutofit fontScale="97500" lnSpcReduction="10000"/>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3200" kern="0" dirty="0" smtClean="0">
                <a:solidFill>
                  <a:schemeClr val="tx1">
                    <a:lumMod val="50000"/>
                  </a:schemeClr>
                </a:solidFill>
              </a:rPr>
              <a:t>וַיֹּאמֶר יְהוָה </a:t>
            </a:r>
            <a:r>
              <a:rPr lang="he-IL" sz="3200" kern="0" dirty="0" err="1" smtClean="0">
                <a:solidFill>
                  <a:schemeClr val="tx1">
                    <a:lumMod val="50000"/>
                  </a:schemeClr>
                </a:solidFill>
              </a:rPr>
              <a:t>אֶל־יְהוֹשֻׁע</a:t>
            </a:r>
            <a:r>
              <a:rPr lang="he-IL" sz="3200" kern="0" dirty="0" smtClean="0">
                <a:solidFill>
                  <a:schemeClr val="tx1">
                    <a:lumMod val="50000"/>
                  </a:schemeClr>
                </a:solidFill>
              </a:rPr>
              <a:t>ַ: </a:t>
            </a:r>
            <a:br>
              <a:rPr lang="he-IL" sz="3200" kern="0" dirty="0" smtClean="0">
                <a:solidFill>
                  <a:schemeClr val="tx1">
                    <a:lumMod val="50000"/>
                  </a:schemeClr>
                </a:solidFill>
              </a:rPr>
            </a:br>
            <a:r>
              <a:rPr lang="he-IL" sz="3200" kern="0" dirty="0" smtClean="0">
                <a:solidFill>
                  <a:schemeClr val="tx1">
                    <a:lumMod val="50000"/>
                  </a:schemeClr>
                </a:solidFill>
              </a:rPr>
              <a:t> </a:t>
            </a:r>
            <a:br>
              <a:rPr lang="he-IL" sz="3200" kern="0" dirty="0" smtClean="0">
                <a:solidFill>
                  <a:schemeClr val="tx1">
                    <a:lumMod val="50000"/>
                  </a:schemeClr>
                </a:solidFill>
              </a:rPr>
            </a:br>
            <a:r>
              <a:rPr lang="he-IL" sz="3200" kern="0" dirty="0" smtClean="0">
                <a:solidFill>
                  <a:schemeClr val="tx1">
                    <a:lumMod val="50000"/>
                  </a:schemeClr>
                </a:solidFill>
              </a:rPr>
              <a:t>"חָטָא יִשְׂרָאֵל ...לָקְחוּ </a:t>
            </a:r>
            <a:r>
              <a:rPr lang="he-IL" sz="3200" kern="0" dirty="0" err="1" smtClean="0">
                <a:solidFill>
                  <a:schemeClr val="tx1">
                    <a:lumMod val="50000"/>
                  </a:schemeClr>
                </a:solidFill>
              </a:rPr>
              <a:t>מִן־הַחֵרֶם</a:t>
            </a:r>
            <a:r>
              <a:rPr lang="he-IL" sz="3200" kern="0" dirty="0" smtClean="0">
                <a:solidFill>
                  <a:schemeClr val="tx1">
                    <a:lumMod val="50000"/>
                  </a:schemeClr>
                </a:solidFill>
              </a:rPr>
              <a:t> וְגַם גָּנְבוּ וְגַם כִּחֲשׁוּ..!</a:t>
            </a:r>
            <a:br>
              <a:rPr lang="he-IL" sz="3200" kern="0" dirty="0" smtClean="0">
                <a:solidFill>
                  <a:schemeClr val="tx1">
                    <a:lumMod val="50000"/>
                  </a:schemeClr>
                </a:solidFill>
              </a:rPr>
            </a:br>
            <a:r>
              <a:rPr lang="he-IL" sz="3200" kern="0" dirty="0" smtClean="0">
                <a:solidFill>
                  <a:schemeClr val="tx1">
                    <a:lumMod val="50000"/>
                  </a:schemeClr>
                </a:solidFill>
              </a:rPr>
              <a:t>וְלֹא יֻכְלוּ בְּנֵי יִשְׂרָאֵל לָקוּם לִפְנֵי </a:t>
            </a:r>
            <a:r>
              <a:rPr lang="he-IL" sz="3200" kern="0" dirty="0" err="1" smtClean="0">
                <a:solidFill>
                  <a:schemeClr val="tx1">
                    <a:lumMod val="50000"/>
                  </a:schemeClr>
                </a:solidFill>
              </a:rPr>
              <a:t>אֹיְבֵיהֶם</a:t>
            </a:r>
            <a:r>
              <a:rPr lang="he-IL" sz="3200" kern="0" dirty="0" smtClean="0">
                <a:solidFill>
                  <a:schemeClr val="tx1">
                    <a:lumMod val="50000"/>
                  </a:schemeClr>
                </a:solidFill>
              </a:rPr>
              <a:t> ...</a:t>
            </a:r>
            <a:br>
              <a:rPr lang="he-IL" sz="3200" kern="0" dirty="0" smtClean="0">
                <a:solidFill>
                  <a:schemeClr val="tx1">
                    <a:lumMod val="50000"/>
                  </a:schemeClr>
                </a:solidFill>
              </a:rPr>
            </a:br>
            <a:r>
              <a:rPr lang="he-IL" sz="3200" kern="0" dirty="0" smtClean="0">
                <a:solidFill>
                  <a:schemeClr val="tx1">
                    <a:lumMod val="50000"/>
                  </a:schemeClr>
                </a:solidFill>
              </a:rPr>
              <a:t>לֹא אוֹסִיף לִהְיוֹת עִמָּכֶם </a:t>
            </a:r>
            <a:r>
              <a:rPr lang="he-IL" sz="3200" kern="0" dirty="0" err="1" smtClean="0">
                <a:solidFill>
                  <a:schemeClr val="tx1">
                    <a:lumMod val="50000"/>
                  </a:schemeClr>
                </a:solidFill>
              </a:rPr>
              <a:t>אִם־לֹא</a:t>
            </a:r>
            <a:r>
              <a:rPr lang="he-IL" sz="3200" kern="0" dirty="0" smtClean="0">
                <a:solidFill>
                  <a:schemeClr val="tx1">
                    <a:lumMod val="50000"/>
                  </a:schemeClr>
                </a:solidFill>
              </a:rPr>
              <a:t> תַשְׁמִידוּ הַחֵרֶם מִקִּרְבְּכֶם!"</a:t>
            </a:r>
            <a:br>
              <a:rPr lang="he-IL" sz="3200" kern="0" dirty="0" smtClean="0">
                <a:solidFill>
                  <a:schemeClr val="tx1">
                    <a:lumMod val="50000"/>
                  </a:schemeClr>
                </a:solidFill>
              </a:rPr>
            </a:br>
            <a:r>
              <a:rPr lang="he-IL" sz="3200" kern="0" dirty="0" smtClean="0">
                <a:solidFill>
                  <a:schemeClr val="tx1">
                    <a:lumMod val="50000"/>
                  </a:schemeClr>
                </a:solidFill>
              </a:rPr>
              <a:t/>
            </a:r>
            <a:br>
              <a:rPr lang="he-IL" sz="3200" kern="0" dirty="0" smtClean="0">
                <a:solidFill>
                  <a:schemeClr val="tx1">
                    <a:lumMod val="50000"/>
                  </a:schemeClr>
                </a:solidFill>
              </a:rPr>
            </a:br>
            <a:endParaRPr lang="he-IL" sz="3200" kern="0" dirty="0">
              <a:solidFill>
                <a:schemeClr val="tx1">
                  <a:lumMod val="50000"/>
                </a:schemeClr>
              </a:solidFill>
            </a:endParaRPr>
          </a:p>
        </p:txBody>
      </p:sp>
      <p:sp>
        <p:nvSpPr>
          <p:cNvPr id="9" name="TextBox 8"/>
          <p:cNvSpPr txBox="1"/>
          <p:nvPr/>
        </p:nvSpPr>
        <p:spPr>
          <a:xfrm>
            <a:off x="6488387" y="1531504"/>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ז', פסוקים י-</a:t>
            </a:r>
            <a:r>
              <a:rPr lang="he-IL" sz="3200" b="1" dirty="0" err="1" smtClean="0">
                <a:latin typeface="Calibri" panose="020F0502020204030204" pitchFamily="34" charset="0"/>
                <a:cs typeface="Calibri" panose="020F0502020204030204" pitchFamily="34" charset="0"/>
              </a:rPr>
              <a:t>יב</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21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2" name="TextBox 1"/>
          <p:cNvSpPr txBox="1"/>
          <p:nvPr/>
        </p:nvSpPr>
        <p:spPr>
          <a:xfrm>
            <a:off x="3817257" y="5990380"/>
            <a:ext cx="3904343" cy="369332"/>
          </a:xfrm>
          <a:prstGeom prst="rect">
            <a:avLst/>
          </a:prstGeom>
          <a:noFill/>
        </p:spPr>
        <p:txBody>
          <a:bodyPr wrap="square" rtlCol="1">
            <a:spAutoFit/>
          </a:bodyPr>
          <a:lstStyle/>
          <a:p>
            <a:pPr algn="r" rtl="1"/>
            <a:r>
              <a:rPr lang="he-IL" dirty="0" smtClean="0">
                <a:solidFill>
                  <a:schemeClr val="bg1"/>
                </a:solidFill>
              </a:rPr>
              <a:t>התמונות במצגת מאתר </a:t>
            </a:r>
            <a:r>
              <a:rPr lang="en-US" dirty="0" smtClean="0">
                <a:solidFill>
                  <a:schemeClr val="bg1"/>
                </a:solidFill>
              </a:rPr>
              <a:t>Pixabay.com</a:t>
            </a:r>
            <a:endParaRPr lang="he-IL" dirty="0">
              <a:solidFill>
                <a:schemeClr val="bg1"/>
              </a:solidFill>
            </a:endParaRPr>
          </a:p>
        </p:txBody>
      </p:sp>
      <p:sp>
        <p:nvSpPr>
          <p:cNvPr id="3" name="מלבן 2"/>
          <p:cNvSpPr/>
          <p:nvPr/>
        </p:nvSpPr>
        <p:spPr>
          <a:xfrm>
            <a:off x="1913466" y="6108281"/>
            <a:ext cx="8051800" cy="646331"/>
          </a:xfrm>
          <a:prstGeom prst="rect">
            <a:avLst/>
          </a:prstGeom>
          <a:solidFill>
            <a:srgbClr val="5AA7FA"/>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r"/>
            <a:r>
              <a:rPr lang="he-IL" dirty="0" smtClean="0">
                <a:solidFill>
                  <a:schemeClr val="bg1">
                    <a:lumMod val="95000"/>
                  </a:schemeClr>
                </a:solidFill>
              </a:rPr>
              <a:t>האיורים במצגת מאתר </a:t>
            </a:r>
            <a:r>
              <a:rPr lang="he-IL" dirty="0">
                <a:solidFill>
                  <a:schemeClr val="bg1">
                    <a:lumMod val="95000"/>
                  </a:schemeClr>
                </a:solidFill>
              </a:rPr>
              <a:t>דעת על </a:t>
            </a:r>
            <a:r>
              <a:rPr lang="he-IL" dirty="0" smtClean="0">
                <a:solidFill>
                  <a:schemeClr val="bg1">
                    <a:lumMod val="95000"/>
                  </a:schemeClr>
                </a:solidFill>
              </a:rPr>
              <a:t>מתוך "</a:t>
            </a:r>
            <a:r>
              <a:rPr lang="he-IL" dirty="0">
                <a:solidFill>
                  <a:schemeClr val="bg1">
                    <a:lumMod val="95000"/>
                  </a:schemeClr>
                </a:solidFill>
              </a:rPr>
              <a:t>ספר יהושע – אלבום ציורים</a:t>
            </a:r>
            <a:r>
              <a:rPr lang="he-IL" dirty="0" smtClean="0">
                <a:solidFill>
                  <a:schemeClr val="bg1">
                    <a:lumMod val="95000"/>
                  </a:schemeClr>
                </a:solidFill>
              </a:rPr>
              <a:t>" </a:t>
            </a:r>
            <a:r>
              <a:rPr lang="he-IL" b="1" dirty="0" smtClean="0">
                <a:solidFill>
                  <a:schemeClr val="bg1">
                    <a:lumMod val="95000"/>
                  </a:schemeClr>
                </a:solidFill>
              </a:rPr>
              <a:t>ציירה</a:t>
            </a:r>
            <a:r>
              <a:rPr lang="he-IL" b="1" dirty="0">
                <a:solidFill>
                  <a:schemeClr val="bg1">
                    <a:lumMod val="95000"/>
                  </a:schemeClr>
                </a:solidFill>
              </a:rPr>
              <a:t>: נורית צרפתי</a:t>
            </a:r>
            <a:br>
              <a:rPr lang="he-IL" b="1" dirty="0">
                <a:solidFill>
                  <a:schemeClr val="bg1">
                    <a:lumMod val="95000"/>
                  </a:schemeClr>
                </a:solidFill>
              </a:rPr>
            </a:br>
            <a:r>
              <a:rPr lang="he-IL" dirty="0" smtClean="0">
                <a:solidFill>
                  <a:schemeClr val="bg1">
                    <a:lumMod val="95000"/>
                  </a:schemeClr>
                </a:solidFill>
              </a:rPr>
              <a:t>ומאתר </a:t>
            </a:r>
            <a:r>
              <a:rPr lang="he-IL" dirty="0">
                <a:solidFill>
                  <a:schemeClr val="bg1">
                    <a:lumMod val="95000"/>
                  </a:schemeClr>
                </a:solidFill>
              </a:rPr>
              <a:t>"ישקו העדרים" </a:t>
            </a:r>
            <a:r>
              <a:rPr lang="he-IL" dirty="0" smtClean="0">
                <a:solidFill>
                  <a:schemeClr val="bg1">
                    <a:lumMod val="95000"/>
                  </a:schemeClr>
                </a:solidFill>
              </a:rPr>
              <a:t>איור המארב </a:t>
            </a:r>
            <a:r>
              <a:rPr lang="he-IL" b="1" dirty="0" smtClean="0">
                <a:solidFill>
                  <a:schemeClr val="bg1">
                    <a:lumMod val="95000"/>
                  </a:schemeClr>
                </a:solidFill>
              </a:rPr>
              <a:t>צייר</a:t>
            </a:r>
            <a:r>
              <a:rPr lang="he-IL" b="1" dirty="0">
                <a:solidFill>
                  <a:schemeClr val="bg1">
                    <a:lumMod val="95000"/>
                  </a:schemeClr>
                </a:solidFill>
              </a:rPr>
              <a:t>: ישעיה </a:t>
            </a:r>
            <a:r>
              <a:rPr lang="he-IL" b="1" dirty="0" err="1">
                <a:solidFill>
                  <a:schemeClr val="bg1">
                    <a:lumMod val="95000"/>
                  </a:schemeClr>
                </a:solidFill>
              </a:rPr>
              <a:t>סלנט</a:t>
            </a:r>
            <a:endParaRPr lang="he-IL" dirty="0">
              <a:solidFill>
                <a:schemeClr val="bg1">
                  <a:lumMod val="95000"/>
                </a:schemeClr>
              </a:solidFill>
            </a:endParaRPr>
          </a:p>
        </p:txBody>
      </p:sp>
    </p:spTree>
    <p:extLst>
      <p:ext uri="{BB962C8B-B14F-4D97-AF65-F5344CB8AC3E}">
        <p14:creationId xmlns:p14="http://schemas.microsoft.com/office/powerpoint/2010/main" val="931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7889077" y="2506063"/>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6012131" y="3021169"/>
            <a:ext cx="1771057" cy="740845"/>
          </a:xfrm>
          <a:prstGeom prst="rect">
            <a:avLst/>
          </a:prstGeom>
          <a:noFill/>
          <a:ln>
            <a:noFill/>
          </a:ln>
        </p:spPr>
      </p:pic>
      <p:pic>
        <p:nvPicPr>
          <p:cNvPr id="7" name="תמונה 6"/>
          <p:cNvPicPr>
            <a:picLocks noChangeAspect="1"/>
          </p:cNvPicPr>
          <p:nvPr/>
        </p:nvPicPr>
        <p:blipFill>
          <a:blip r:embed="rId7">
            <a:clrChange>
              <a:clrFrom>
                <a:srgbClr val="FFFFFF"/>
              </a:clrFrom>
              <a:clrTo>
                <a:srgbClr val="FFFFFF">
                  <a:alpha val="0"/>
                </a:srgbClr>
              </a:clrTo>
            </a:clrChange>
          </a:blip>
          <a:stretch>
            <a:fillRect/>
          </a:stretch>
        </p:blipFill>
        <p:spPr>
          <a:xfrm>
            <a:off x="4455858" y="2419003"/>
            <a:ext cx="1641730" cy="1945178"/>
          </a:xfrm>
          <a:prstGeom prst="rect">
            <a:avLst/>
          </a:prstGeom>
        </p:spPr>
      </p:pic>
      <p:pic>
        <p:nvPicPr>
          <p:cNvPr id="4"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39788" y="472377"/>
            <a:ext cx="2278378" cy="812621"/>
          </a:xfrm>
          <a:prstGeom prst="rect">
            <a:avLst/>
          </a:prstGeom>
        </p:spPr>
      </p:pic>
    </p:spTree>
    <p:extLst>
      <p:ext uri="{BB962C8B-B14F-4D97-AF65-F5344CB8AC3E}">
        <p14:creationId xmlns:p14="http://schemas.microsoft.com/office/powerpoint/2010/main" val="91373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68869" y="615233"/>
            <a:ext cx="10725704" cy="3134431"/>
          </a:xfrm>
        </p:spPr>
        <p:txBody>
          <a:bodyPr>
            <a:normAutofit/>
          </a:bodyPr>
          <a:lstStyle/>
          <a:p>
            <a:r>
              <a:rPr lang="he-IL" sz="3600" dirty="0" smtClean="0"/>
              <a:t/>
            </a:r>
            <a:br>
              <a:rPr lang="he-IL" sz="3600" dirty="0" smtClean="0"/>
            </a:br>
            <a:r>
              <a:rPr lang="he-IL" sz="3600" dirty="0" smtClean="0"/>
              <a:t>עכן לקח מן החרם</a:t>
            </a:r>
            <a:br>
              <a:rPr lang="he-IL" sz="3600" dirty="0" smtClean="0"/>
            </a:br>
            <a:r>
              <a:rPr lang="he-IL" sz="3600" dirty="0" smtClean="0"/>
              <a:t>הפסד בקרב הראשון בעי</a:t>
            </a:r>
            <a:br>
              <a:rPr lang="he-IL" sz="3600" dirty="0" smtClean="0"/>
            </a:br>
            <a:r>
              <a:rPr lang="he-IL" sz="3600" dirty="0" smtClean="0"/>
              <a:t>עכן נתפס, נענש והשלל נשרף</a:t>
            </a:r>
            <a:br>
              <a:rPr lang="he-IL" sz="3600" dirty="0" smtClean="0"/>
            </a:br>
            <a:endParaRPr lang="he-IL" sz="3600" dirty="0"/>
          </a:p>
        </p:txBody>
      </p:sp>
      <p:pic>
        <p:nvPicPr>
          <p:cNvPr id="1026" name="Picture 2" descr="http://www.daat.ac.il/daat/tanach/albom/pictures/17.jpg"/>
          <p:cNvPicPr>
            <a:picLocks noChangeAspect="1" noChangeArrowheads="1"/>
          </p:cNvPicPr>
          <p:nvPr/>
        </p:nvPicPr>
        <p:blipFill>
          <a:blip r:embed="rId2">
            <a:clrChange>
              <a:clrFrom>
                <a:srgbClr val="FEFDF9"/>
              </a:clrFrom>
              <a:clrTo>
                <a:srgbClr val="FEFDF9">
                  <a:alpha val="0"/>
                </a:srgbClr>
              </a:clrTo>
            </a:clrChange>
            <a:extLst>
              <a:ext uri="{28A0092B-C50C-407E-A947-70E740481C1C}">
                <a14:useLocalDpi xmlns:a14="http://schemas.microsoft.com/office/drawing/2010/main" val="0"/>
              </a:ext>
            </a:extLst>
          </a:blip>
          <a:srcRect/>
          <a:stretch>
            <a:fillRect/>
          </a:stretch>
        </p:blipFill>
        <p:spPr bwMode="auto">
          <a:xfrm>
            <a:off x="4346395" y="2525486"/>
            <a:ext cx="30384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מאות מטבעות עתיקים נתפסו בביתו של שודד עתיקות בגליל | JDN - חדשות"/>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76" y="3295815"/>
            <a:ext cx="3832825" cy="2877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הבהלה לזהב (אוסטרליה) – ויקיפדיה"/>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2059">
            <a:off x="603803" y="835710"/>
            <a:ext cx="730134" cy="11214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חולצה – ויקיפדי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46" y="251951"/>
            <a:ext cx="2013055" cy="2956131"/>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p:cNvSpPr/>
          <p:nvPr/>
        </p:nvSpPr>
        <p:spPr>
          <a:xfrm>
            <a:off x="7660764" y="292993"/>
            <a:ext cx="3802644" cy="646331"/>
          </a:xfrm>
          <a:prstGeom prst="rect">
            <a:avLst/>
          </a:prstGeom>
        </p:spPr>
        <p:txBody>
          <a:bodyPr wrap="none">
            <a:spAutoFit/>
          </a:bodyPr>
          <a:lstStyle/>
          <a:p>
            <a:r>
              <a:rPr lang="he-IL" sz="3600" b="1" dirty="0" smtClean="0">
                <a:latin typeface="Calibri" panose="020F0502020204030204" pitchFamily="34" charset="0"/>
                <a:cs typeface="Calibri" panose="020F0502020204030204" pitchFamily="34" charset="0"/>
              </a:rPr>
              <a:t>תקציר הפרק הקודם: </a:t>
            </a:r>
            <a:endParaRPr lang="he-IL"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3596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033451" y="509452"/>
            <a:ext cx="9144000" cy="809897"/>
          </a:xfrm>
        </p:spPr>
        <p:txBody>
          <a:bodyPr>
            <a:normAutofit fontScale="90000"/>
          </a:bodyPr>
          <a:lstStyle/>
          <a:p>
            <a:r>
              <a:rPr lang="he-IL" sz="4800" dirty="0" smtClean="0">
                <a:solidFill>
                  <a:schemeClr val="tx1">
                    <a:lumMod val="50000"/>
                  </a:schemeClr>
                </a:solidFill>
              </a:rPr>
              <a:t>המלחמה על </a:t>
            </a:r>
            <a:r>
              <a:rPr lang="he-IL" sz="4800" dirty="0" smtClean="0">
                <a:solidFill>
                  <a:schemeClr val="tx1">
                    <a:lumMod val="50000"/>
                  </a:schemeClr>
                </a:solidFill>
              </a:rPr>
              <a:t>העי - </a:t>
            </a:r>
            <a:r>
              <a:rPr lang="he-IL" sz="4800" dirty="0" smtClean="0">
                <a:solidFill>
                  <a:schemeClr val="tx1">
                    <a:lumMod val="50000"/>
                  </a:schemeClr>
                </a:solidFill>
              </a:rPr>
              <a:t>הקרב השני</a:t>
            </a:r>
            <a:endParaRPr lang="he-IL" sz="4800" dirty="0">
              <a:solidFill>
                <a:schemeClr val="tx1">
                  <a:lumMod val="50000"/>
                </a:schemeClr>
              </a:solidFill>
            </a:endParaRPr>
          </a:p>
        </p:txBody>
      </p:sp>
      <p:sp>
        <p:nvSpPr>
          <p:cNvPr id="3" name="כותרת משנה 2"/>
          <p:cNvSpPr>
            <a:spLocks noGrp="1"/>
          </p:cNvSpPr>
          <p:nvPr>
            <p:ph type="subTitle" idx="1"/>
          </p:nvPr>
        </p:nvSpPr>
        <p:spPr>
          <a:xfrm>
            <a:off x="1524000" y="2738438"/>
            <a:ext cx="9144000" cy="1655762"/>
          </a:xfrm>
        </p:spPr>
        <p:txBody>
          <a:bodyPr>
            <a:normAutofit/>
          </a:bodyPr>
          <a:lstStyle/>
          <a:p>
            <a:r>
              <a:rPr lang="he-IL" sz="4800" dirty="0" smtClean="0">
                <a:effectLst>
                  <a:outerShdw blurRad="38100" dist="38100" dir="2700000" algn="tl">
                    <a:srgbClr val="000000">
                      <a:alpha val="43137"/>
                    </a:srgbClr>
                  </a:outerShdw>
                </a:effectLst>
              </a:rPr>
              <a:t>יהושע פרק ח' </a:t>
            </a:r>
          </a:p>
          <a:p>
            <a:endParaRPr lang="he-IL" sz="3600" dirty="0"/>
          </a:p>
        </p:txBody>
      </p:sp>
    </p:spTree>
    <p:extLst>
      <p:ext uri="{BB962C8B-B14F-4D97-AF65-F5344CB8AC3E}">
        <p14:creationId xmlns:p14="http://schemas.microsoft.com/office/powerpoint/2010/main" val="2504467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t="7604"/>
          <a:stretch/>
        </p:blipFill>
        <p:spPr>
          <a:xfrm>
            <a:off x="505923" y="1958376"/>
            <a:ext cx="7305666" cy="2821351"/>
          </a:xfrm>
          <a:prstGeom prst="rect">
            <a:avLst/>
          </a:prstGeom>
        </p:spPr>
      </p:pic>
      <p:sp>
        <p:nvSpPr>
          <p:cNvPr id="2" name="כותרת 1"/>
          <p:cNvSpPr>
            <a:spLocks noGrp="1"/>
          </p:cNvSpPr>
          <p:nvPr>
            <p:ph type="title"/>
          </p:nvPr>
        </p:nvSpPr>
        <p:spPr>
          <a:xfrm>
            <a:off x="1228183" y="3638549"/>
            <a:ext cx="10563578" cy="2689029"/>
          </a:xfrm>
        </p:spPr>
        <p:txBody>
          <a:bodyPr>
            <a:normAutofit/>
          </a:bodyPr>
          <a:lstStyle/>
          <a:p>
            <a:r>
              <a:rPr lang="he-IL" sz="3200" dirty="0"/>
              <a:t>וַיֹּאמֶר יְהוָה </a:t>
            </a:r>
            <a:r>
              <a:rPr lang="he-IL" sz="3200" dirty="0" err="1" smtClean="0"/>
              <a:t>אֶל־יְהוֹשֻׁע</a:t>
            </a:r>
            <a:r>
              <a:rPr lang="he-IL" sz="3200" dirty="0" smtClean="0"/>
              <a:t>ַ: </a:t>
            </a:r>
            <a:br>
              <a:rPr lang="he-IL" sz="3200" dirty="0" smtClean="0"/>
            </a:br>
            <a:r>
              <a:rPr lang="he-IL" sz="3200" dirty="0"/>
              <a:t>"</a:t>
            </a:r>
            <a:r>
              <a:rPr lang="he-IL" sz="3200" dirty="0" err="1" smtClean="0"/>
              <a:t>אַל־תִּירָא</a:t>
            </a:r>
            <a:r>
              <a:rPr lang="he-IL" sz="3200" dirty="0" smtClean="0"/>
              <a:t> </a:t>
            </a:r>
            <a:r>
              <a:rPr lang="he-IL" sz="3200" dirty="0" err="1" smtClean="0"/>
              <a:t>וְאַל־תֵּחָת</a:t>
            </a:r>
            <a:r>
              <a:rPr lang="he-IL" sz="3200" dirty="0" smtClean="0"/>
              <a:t>! </a:t>
            </a:r>
            <a:br>
              <a:rPr lang="he-IL" sz="3200" dirty="0" smtClean="0"/>
            </a:br>
            <a:r>
              <a:rPr lang="he-IL" sz="3200" dirty="0" smtClean="0"/>
              <a:t>קַח </a:t>
            </a:r>
            <a:r>
              <a:rPr lang="he-IL" sz="3200" dirty="0"/>
              <a:t>עִמְּךָ אֵת </a:t>
            </a:r>
            <a:r>
              <a:rPr lang="he-IL" sz="3200" dirty="0" err="1"/>
              <a:t>כָּל־עַם</a:t>
            </a:r>
            <a:r>
              <a:rPr lang="he-IL" sz="3200" dirty="0"/>
              <a:t> הַמִּלְחָמָה וְקוּם עֲלֵה </a:t>
            </a:r>
            <a:r>
              <a:rPr lang="he-IL" sz="3200" dirty="0" smtClean="0"/>
              <a:t>הָעָי...</a:t>
            </a:r>
            <a:br>
              <a:rPr lang="he-IL" sz="3200" dirty="0" smtClean="0"/>
            </a:br>
            <a:r>
              <a:rPr lang="he-IL" sz="3200" dirty="0" err="1" smtClean="0"/>
              <a:t>שִׂים־לְך</a:t>
            </a:r>
            <a:r>
              <a:rPr lang="he-IL" sz="3200" dirty="0" smtClean="0"/>
              <a:t>ָ </a:t>
            </a:r>
            <a:r>
              <a:rPr lang="he-IL" sz="3200" b="1" dirty="0"/>
              <a:t>אֹרֵב</a:t>
            </a:r>
            <a:r>
              <a:rPr lang="he-IL" sz="3200" dirty="0"/>
              <a:t> לָעִיר </a:t>
            </a:r>
            <a:r>
              <a:rPr lang="he-IL" sz="3200" dirty="0" err="1" smtClean="0"/>
              <a:t>מֵאַחֲרֶיה</a:t>
            </a:r>
            <a:r>
              <a:rPr lang="he-IL" sz="3200" dirty="0" smtClean="0"/>
              <a:t>ָ!"</a:t>
            </a:r>
            <a:endParaRPr lang="he-IL" sz="3200" dirty="0"/>
          </a:p>
        </p:txBody>
      </p:sp>
      <p:sp>
        <p:nvSpPr>
          <p:cNvPr id="5" name="TextBox 4"/>
          <p:cNvSpPr txBox="1"/>
          <p:nvPr/>
        </p:nvSpPr>
        <p:spPr>
          <a:xfrm>
            <a:off x="8768048" y="1306949"/>
            <a:ext cx="3023713" cy="2062103"/>
          </a:xfrm>
          <a:prstGeom prst="rect">
            <a:avLst/>
          </a:prstGeom>
          <a:noFill/>
        </p:spPr>
        <p:txBody>
          <a:bodyPr wrap="square" rtlCol="1">
            <a:spAutoFit/>
          </a:bodyPr>
          <a:lstStyle/>
          <a:p>
            <a:pPr algn="r" rtl="1"/>
            <a:r>
              <a:rPr lang="he-IL" sz="3200" dirty="0" smtClean="0">
                <a:solidFill>
                  <a:schemeClr val="accent2">
                    <a:lumMod val="75000"/>
                  </a:schemeClr>
                </a:solidFill>
              </a:rPr>
              <a:t>באיזה תכסיס ישתמש יהושע?</a:t>
            </a:r>
          </a:p>
          <a:p>
            <a:pPr algn="r" rtl="1"/>
            <a:r>
              <a:rPr lang="he-IL" sz="3200" dirty="0" smtClean="0">
                <a:solidFill>
                  <a:schemeClr val="accent2">
                    <a:lumMod val="75000"/>
                  </a:schemeClr>
                </a:solidFill>
              </a:rPr>
              <a:t>האם זה יצליח?</a:t>
            </a:r>
          </a:p>
          <a:p>
            <a:pPr algn="r" rtl="1"/>
            <a:endParaRPr lang="he-IL" sz="3200" dirty="0">
              <a:solidFill>
                <a:schemeClr val="accent2">
                  <a:lumMod val="75000"/>
                </a:schemeClr>
              </a:solidFill>
            </a:endParaRPr>
          </a:p>
        </p:txBody>
      </p:sp>
      <p:sp>
        <p:nvSpPr>
          <p:cNvPr id="7" name="TextBox 6"/>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פסוקים א-ב</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33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aat.co.il/daat/tanach/melech/maps/yehosh8.gif"/>
          <p:cNvPicPr>
            <a:picLocks noChangeAspect="1" noChangeArrowheads="1"/>
          </p:cNvPicPr>
          <p:nvPr/>
        </p:nvPicPr>
        <p:blipFill rotWithShape="1">
          <a:blip r:embed="rId2">
            <a:extLst>
              <a:ext uri="{28A0092B-C50C-407E-A947-70E740481C1C}">
                <a14:useLocalDpi xmlns:a14="http://schemas.microsoft.com/office/drawing/2010/main" val="0"/>
              </a:ext>
            </a:extLst>
          </a:blip>
          <a:srcRect r="50619" b="61593"/>
          <a:stretch/>
        </p:blipFill>
        <p:spPr bwMode="auto">
          <a:xfrm>
            <a:off x="223813" y="3179923"/>
            <a:ext cx="3024354" cy="3133585"/>
          </a:xfrm>
          <a:prstGeom prst="rect">
            <a:avLst/>
          </a:prstGeom>
          <a:noFill/>
          <a:extLst>
            <a:ext uri="{909E8E84-426E-40DD-AFC4-6F175D3DCCD1}">
              <a14:hiddenFill xmlns:a14="http://schemas.microsoft.com/office/drawing/2010/main">
                <a:solidFill>
                  <a:srgbClr val="FFFFFF"/>
                </a:solidFill>
              </a14:hiddenFill>
            </a:ext>
          </a:extLst>
        </p:spPr>
      </p:pic>
      <p:sp>
        <p:nvSpPr>
          <p:cNvPr id="7" name="טבעת 6"/>
          <p:cNvSpPr/>
          <p:nvPr/>
        </p:nvSpPr>
        <p:spPr>
          <a:xfrm>
            <a:off x="1514901" y="4898411"/>
            <a:ext cx="221089" cy="305655"/>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a:solidFill>
                <a:schemeClr val="tx1"/>
              </a:solidFill>
            </a:endParaRPr>
          </a:p>
        </p:txBody>
      </p:sp>
      <p:sp>
        <p:nvSpPr>
          <p:cNvPr id="10" name="טבעת 9"/>
          <p:cNvSpPr/>
          <p:nvPr/>
        </p:nvSpPr>
        <p:spPr>
          <a:xfrm>
            <a:off x="1404356" y="4324199"/>
            <a:ext cx="221089" cy="305655"/>
          </a:xfrm>
          <a:prstGeom prst="donu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solidFill>
                <a:schemeClr val="tx1"/>
              </a:solidFill>
            </a:endParaRPr>
          </a:p>
        </p:txBody>
      </p:sp>
      <p:sp>
        <p:nvSpPr>
          <p:cNvPr id="11" name="טבעת 10"/>
          <p:cNvSpPr/>
          <p:nvPr/>
        </p:nvSpPr>
        <p:spPr>
          <a:xfrm>
            <a:off x="920386" y="4592756"/>
            <a:ext cx="221089" cy="305655"/>
          </a:xfrm>
          <a:prstGeom prst="donu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solidFill>
                <a:schemeClr val="tx1"/>
              </a:solidFill>
            </a:endParaRPr>
          </a:p>
        </p:txBody>
      </p:sp>
      <p:sp>
        <p:nvSpPr>
          <p:cNvPr id="12" name="כותרת 1"/>
          <p:cNvSpPr txBox="1">
            <a:spLocks/>
          </p:cNvSpPr>
          <p:nvPr/>
        </p:nvSpPr>
        <p:spPr>
          <a:xfrm>
            <a:off x="5836356" y="1278681"/>
            <a:ext cx="6108716" cy="438609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3200" dirty="0" smtClean="0">
                <a:latin typeface="Calibri" panose="020F0502020204030204" pitchFamily="34" charset="0"/>
                <a:cs typeface="Calibri" panose="020F0502020204030204" pitchFamily="34" charset="0"/>
              </a:rPr>
              <a:t>וַיִּבְחַר יְהושֻׁעַ שְׁלשִׁים אֶלֶף אִישׁ,</a:t>
            </a:r>
            <a:br>
              <a:rPr lang="he-IL" sz="3200" dirty="0" smtClean="0">
                <a:latin typeface="Calibri" panose="020F0502020204030204" pitchFamily="34" charset="0"/>
                <a:cs typeface="Calibri" panose="020F0502020204030204" pitchFamily="34" charset="0"/>
              </a:rPr>
            </a:br>
            <a:r>
              <a:rPr lang="he-IL" sz="3200" dirty="0" err="1" smtClean="0">
                <a:latin typeface="Calibri" panose="020F0502020204030204" pitchFamily="34" charset="0"/>
                <a:cs typeface="Calibri" panose="020F0502020204030204" pitchFamily="34" charset="0"/>
              </a:rPr>
              <a:t>גִּבּוֹרֵי</a:t>
            </a:r>
            <a:r>
              <a:rPr lang="he-IL" sz="3200" dirty="0" smtClean="0">
                <a:latin typeface="Calibri" panose="020F0502020204030204" pitchFamily="34" charset="0"/>
                <a:cs typeface="Calibri" panose="020F0502020204030204" pitchFamily="34" charset="0"/>
              </a:rPr>
              <a:t> הַחַיִל,</a:t>
            </a:r>
            <a:br>
              <a:rPr lang="he-IL" sz="3200"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וַיִּשְׁלָחֵם לָיְלָה.</a:t>
            </a:r>
            <a:r>
              <a:rPr lang="he-IL" sz="3200" b="1" dirty="0" smtClean="0">
                <a:latin typeface="Calibri" panose="020F0502020204030204" pitchFamily="34" charset="0"/>
                <a:cs typeface="Calibri" panose="020F0502020204030204" pitchFamily="34" charset="0"/>
              </a:rPr>
              <a:t/>
            </a:r>
            <a:br>
              <a:rPr lang="he-IL" sz="3200" b="1" dirty="0" smtClean="0">
                <a:latin typeface="Calibri" panose="020F0502020204030204" pitchFamily="34" charset="0"/>
                <a:cs typeface="Calibri" panose="020F0502020204030204" pitchFamily="34" charset="0"/>
              </a:rPr>
            </a:br>
            <a:r>
              <a:rPr lang="he-IL" sz="3200" b="1" dirty="0" smtClean="0">
                <a:latin typeface="Calibri" panose="020F0502020204030204" pitchFamily="34" charset="0"/>
                <a:cs typeface="Calibri" panose="020F0502020204030204" pitchFamily="34" charset="0"/>
              </a:rPr>
              <a:t/>
            </a:r>
            <a:br>
              <a:rPr lang="he-IL" sz="3200" b="1" dirty="0" smtClean="0">
                <a:latin typeface="Calibri" panose="020F0502020204030204" pitchFamily="34" charset="0"/>
                <a:cs typeface="Calibri" panose="020F0502020204030204" pitchFamily="34" charset="0"/>
              </a:rPr>
            </a:br>
            <a:r>
              <a:rPr lang="he-IL" sz="3200" b="1" dirty="0" smtClean="0">
                <a:latin typeface="Calibri" panose="020F0502020204030204" pitchFamily="34" charset="0"/>
                <a:cs typeface="Calibri" panose="020F0502020204030204" pitchFamily="34" charset="0"/>
              </a:rPr>
              <a:t>וַיְצַו אתָם </a:t>
            </a:r>
            <a:r>
              <a:rPr lang="he-IL" sz="3200" b="1" dirty="0" err="1" smtClean="0">
                <a:latin typeface="Calibri" panose="020F0502020204030204" pitchFamily="34" charset="0"/>
                <a:cs typeface="Calibri" panose="020F0502020204030204" pitchFamily="34" charset="0"/>
              </a:rPr>
              <a:t>לֵאמֹר</a:t>
            </a:r>
            <a:r>
              <a:rPr lang="he-IL" sz="3200" b="1" dirty="0" smtClean="0">
                <a:latin typeface="Calibri" panose="020F0502020204030204" pitchFamily="34" charset="0"/>
                <a:cs typeface="Calibri" panose="020F0502020204030204" pitchFamily="34" charset="0"/>
              </a:rPr>
              <a:t>:</a:t>
            </a:r>
            <a:br>
              <a:rPr lang="he-IL" sz="3200" b="1"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"רְאוּ אַתֶּם </a:t>
            </a:r>
            <a:r>
              <a:rPr lang="he-IL" sz="3200" dirty="0" err="1" smtClean="0">
                <a:latin typeface="Calibri" panose="020F0502020204030204" pitchFamily="34" charset="0"/>
                <a:cs typeface="Calibri" panose="020F0502020204030204" pitchFamily="34" charset="0"/>
              </a:rPr>
              <a:t>אֹרְבִים</a:t>
            </a:r>
            <a:r>
              <a:rPr lang="he-IL" sz="3200" dirty="0" smtClean="0">
                <a:latin typeface="Calibri" panose="020F0502020204030204" pitchFamily="34" charset="0"/>
                <a:cs typeface="Calibri" panose="020F0502020204030204" pitchFamily="34" charset="0"/>
              </a:rPr>
              <a:t> לָעִיר</a:t>
            </a:r>
            <a:br>
              <a:rPr lang="he-IL" sz="3200" dirty="0" smtClean="0">
                <a:latin typeface="Calibri" panose="020F0502020204030204" pitchFamily="34" charset="0"/>
                <a:cs typeface="Calibri" panose="020F0502020204030204" pitchFamily="34" charset="0"/>
              </a:rPr>
            </a:br>
            <a:r>
              <a:rPr lang="he-IL" sz="3200" dirty="0" err="1" smtClean="0">
                <a:latin typeface="Calibri" panose="020F0502020204030204" pitchFamily="34" charset="0"/>
                <a:cs typeface="Calibri" panose="020F0502020204030204" pitchFamily="34" charset="0"/>
              </a:rPr>
              <a:t>מֵאַחֲרֵי</a:t>
            </a:r>
            <a:r>
              <a:rPr lang="he-IL" sz="3200" dirty="0" smtClean="0">
                <a:latin typeface="Calibri" panose="020F0502020204030204" pitchFamily="34" charset="0"/>
                <a:cs typeface="Calibri" panose="020F0502020204030204" pitchFamily="34" charset="0"/>
              </a:rPr>
              <a:t> הָעִיר.</a:t>
            </a:r>
            <a:br>
              <a:rPr lang="he-IL" sz="3200"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אַל תַּרְחִיקוּ מִן הָעִיר מְאֹד.</a:t>
            </a:r>
            <a:br>
              <a:rPr lang="he-IL" sz="3200" dirty="0" smtClean="0">
                <a:latin typeface="Calibri" panose="020F0502020204030204" pitchFamily="34" charset="0"/>
                <a:cs typeface="Calibri" panose="020F0502020204030204" pitchFamily="34" charset="0"/>
              </a:rPr>
            </a:br>
            <a:r>
              <a:rPr lang="he-IL" sz="3200" dirty="0" smtClean="0">
                <a:latin typeface="Calibri" panose="020F0502020204030204" pitchFamily="34" charset="0"/>
                <a:cs typeface="Calibri" panose="020F0502020204030204" pitchFamily="34" charset="0"/>
              </a:rPr>
              <a:t>וִהְיִיתֶם </a:t>
            </a:r>
            <a:r>
              <a:rPr lang="he-IL" sz="3200" dirty="0" err="1" smtClean="0">
                <a:latin typeface="Calibri" panose="020F0502020204030204" pitchFamily="34" charset="0"/>
                <a:cs typeface="Calibri" panose="020F0502020204030204" pitchFamily="34" charset="0"/>
              </a:rPr>
              <a:t>כֻּלְּכֶם</a:t>
            </a:r>
            <a:r>
              <a:rPr lang="he-IL" sz="3200" dirty="0" smtClean="0">
                <a:latin typeface="Calibri" panose="020F0502020204030204" pitchFamily="34" charset="0"/>
                <a:cs typeface="Calibri" panose="020F0502020204030204" pitchFamily="34" charset="0"/>
              </a:rPr>
              <a:t> </a:t>
            </a:r>
            <a:r>
              <a:rPr lang="he-IL" sz="3200" dirty="0" err="1" smtClean="0">
                <a:latin typeface="Calibri" panose="020F0502020204030204" pitchFamily="34" charset="0"/>
                <a:cs typeface="Calibri" panose="020F0502020204030204" pitchFamily="34" charset="0"/>
              </a:rPr>
              <a:t>נְכֹנִים</a:t>
            </a:r>
            <a:r>
              <a:rPr lang="he-IL" sz="3200" dirty="0" smtClean="0">
                <a:latin typeface="Calibri" panose="020F0502020204030204" pitchFamily="34" charset="0"/>
                <a:cs typeface="Calibri" panose="020F0502020204030204" pitchFamily="34" charset="0"/>
              </a:rPr>
              <a:t>"</a:t>
            </a:r>
            <a:endParaRPr lang="he-IL" sz="3200" dirty="0">
              <a:latin typeface="Calibri" panose="020F0502020204030204" pitchFamily="34" charset="0"/>
              <a:cs typeface="Calibri" panose="020F0502020204030204" pitchFamily="34" charset="0"/>
            </a:endParaRPr>
          </a:p>
        </p:txBody>
      </p:sp>
      <p:sp>
        <p:nvSpPr>
          <p:cNvPr id="5" name="מלבן 4"/>
          <p:cNvSpPr/>
          <p:nvPr/>
        </p:nvSpPr>
        <p:spPr>
          <a:xfrm>
            <a:off x="332780" y="1449867"/>
            <a:ext cx="6096000" cy="2339102"/>
          </a:xfrm>
          <a:prstGeom prst="rect">
            <a:avLst/>
          </a:prstGeom>
        </p:spPr>
        <p:txBody>
          <a:bodyPr>
            <a:spAutoFit/>
          </a:bodyPr>
          <a:lstStyle/>
          <a:p>
            <a:pPr algn="r"/>
            <a:r>
              <a:rPr lang="he-IL" sz="3200" dirty="0" err="1">
                <a:solidFill>
                  <a:srgbClr val="FB2265"/>
                </a:solidFill>
                <a:latin typeface="Calibri" panose="020F0502020204030204" pitchFamily="34" charset="0"/>
                <a:cs typeface="Calibri" panose="020F0502020204030204" pitchFamily="34" charset="0"/>
              </a:rPr>
              <a:t>וַיִּקַּח</a:t>
            </a:r>
            <a:r>
              <a:rPr lang="he-IL" sz="3200" dirty="0">
                <a:solidFill>
                  <a:srgbClr val="FB2265"/>
                </a:solidFill>
                <a:latin typeface="Calibri" panose="020F0502020204030204" pitchFamily="34" charset="0"/>
                <a:cs typeface="Calibri" panose="020F0502020204030204" pitchFamily="34" charset="0"/>
              </a:rPr>
              <a:t> כַּחֲמֵשֶׁת אֲלָפִים אִיש,</a:t>
            </a:r>
            <a:br>
              <a:rPr lang="he-IL" sz="3200" dirty="0">
                <a:solidFill>
                  <a:srgbClr val="FB2265"/>
                </a:solidFill>
                <a:latin typeface="Calibri" panose="020F0502020204030204" pitchFamily="34" charset="0"/>
                <a:cs typeface="Calibri" panose="020F0502020204030204" pitchFamily="34" charset="0"/>
              </a:rPr>
            </a:br>
            <a:r>
              <a:rPr lang="he-IL" sz="3200" dirty="0">
                <a:solidFill>
                  <a:srgbClr val="FB2265"/>
                </a:solidFill>
                <a:latin typeface="Calibri" panose="020F0502020204030204" pitchFamily="34" charset="0"/>
                <a:cs typeface="Calibri" panose="020F0502020204030204" pitchFamily="34" charset="0"/>
              </a:rPr>
              <a:t>וַיָּשֶׂם </a:t>
            </a:r>
            <a:r>
              <a:rPr lang="he-IL" sz="3200" dirty="0" smtClean="0">
                <a:solidFill>
                  <a:srgbClr val="FB2265"/>
                </a:solidFill>
                <a:latin typeface="Calibri" panose="020F0502020204030204" pitchFamily="34" charset="0"/>
                <a:cs typeface="Calibri" panose="020F0502020204030204" pitchFamily="34" charset="0"/>
              </a:rPr>
              <a:t>אוֹתָם אֹרֵב</a:t>
            </a:r>
            <a:r>
              <a:rPr lang="he-IL" sz="3200" dirty="0">
                <a:solidFill>
                  <a:srgbClr val="FB2265"/>
                </a:solidFill>
                <a:latin typeface="Calibri" panose="020F0502020204030204" pitchFamily="34" charset="0"/>
                <a:cs typeface="Calibri" panose="020F0502020204030204" pitchFamily="34" charset="0"/>
              </a:rPr>
              <a:t>,</a:t>
            </a:r>
            <a:br>
              <a:rPr lang="he-IL" sz="3200" dirty="0">
                <a:solidFill>
                  <a:srgbClr val="FB2265"/>
                </a:solidFill>
                <a:latin typeface="Calibri" panose="020F0502020204030204" pitchFamily="34" charset="0"/>
                <a:cs typeface="Calibri" panose="020F0502020204030204" pitchFamily="34" charset="0"/>
              </a:rPr>
            </a:br>
            <a:r>
              <a:rPr lang="he-IL" sz="3200" dirty="0">
                <a:solidFill>
                  <a:srgbClr val="FB2265"/>
                </a:solidFill>
                <a:latin typeface="Calibri" panose="020F0502020204030204" pitchFamily="34" charset="0"/>
                <a:cs typeface="Calibri" panose="020F0502020204030204" pitchFamily="34" charset="0"/>
              </a:rPr>
              <a:t>בֵּין בֵּית-אֵל וּבֵין הָעַי,</a:t>
            </a:r>
            <a:br>
              <a:rPr lang="he-IL" sz="3200" dirty="0">
                <a:solidFill>
                  <a:srgbClr val="FB2265"/>
                </a:solidFill>
                <a:latin typeface="Calibri" panose="020F0502020204030204" pitchFamily="34" charset="0"/>
                <a:cs typeface="Calibri" panose="020F0502020204030204" pitchFamily="34" charset="0"/>
              </a:rPr>
            </a:br>
            <a:r>
              <a:rPr lang="he-IL" sz="3200" dirty="0">
                <a:solidFill>
                  <a:srgbClr val="FB2265"/>
                </a:solidFill>
                <a:latin typeface="Calibri" panose="020F0502020204030204" pitchFamily="34" charset="0"/>
                <a:cs typeface="Calibri" panose="020F0502020204030204" pitchFamily="34" charset="0"/>
              </a:rPr>
              <a:t>מִיָּם לָעִיר.</a:t>
            </a:r>
            <a:r>
              <a:rPr lang="he-IL" b="1" dirty="0">
                <a:solidFill>
                  <a:srgbClr val="FB2265"/>
                </a:solidFill>
                <a:latin typeface="Calibri" panose="020F0502020204030204" pitchFamily="34" charset="0"/>
                <a:cs typeface="Calibri" panose="020F0502020204030204" pitchFamily="34" charset="0"/>
              </a:rPr>
              <a:t/>
            </a:r>
            <a:br>
              <a:rPr lang="he-IL" b="1" dirty="0">
                <a:solidFill>
                  <a:srgbClr val="FB2265"/>
                </a:solidFill>
                <a:latin typeface="Calibri" panose="020F0502020204030204" pitchFamily="34" charset="0"/>
                <a:cs typeface="Calibri" panose="020F0502020204030204" pitchFamily="34" charset="0"/>
              </a:rPr>
            </a:br>
            <a:endParaRPr lang="he-IL" dirty="0">
              <a:solidFill>
                <a:srgbClr val="FB2265"/>
              </a:solidFill>
              <a:latin typeface="Calibri" panose="020F0502020204030204" pitchFamily="34" charset="0"/>
              <a:cs typeface="Calibri" panose="020F0502020204030204" pitchFamily="34" charset="0"/>
            </a:endParaRPr>
          </a:p>
        </p:txBody>
      </p:sp>
      <p:sp>
        <p:nvSpPr>
          <p:cNvPr id="9" name="TextBox 8"/>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פסוקים ג-ד</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2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קבוצה 1"/>
          <p:cNvGrpSpPr/>
          <p:nvPr/>
        </p:nvGrpSpPr>
        <p:grpSpPr>
          <a:xfrm>
            <a:off x="1046773" y="1764826"/>
            <a:ext cx="3024354" cy="3133585"/>
            <a:chOff x="223813" y="3179923"/>
            <a:chExt cx="3024354" cy="3133585"/>
          </a:xfrm>
        </p:grpSpPr>
        <p:pic>
          <p:nvPicPr>
            <p:cNvPr id="1026" name="Picture 2" descr="http://www.daat.co.il/daat/tanach/melech/maps/yehosh8.gif"/>
            <p:cNvPicPr>
              <a:picLocks noChangeAspect="1" noChangeArrowheads="1"/>
            </p:cNvPicPr>
            <p:nvPr/>
          </p:nvPicPr>
          <p:blipFill rotWithShape="1">
            <a:blip r:embed="rId2">
              <a:extLst>
                <a:ext uri="{28A0092B-C50C-407E-A947-70E740481C1C}">
                  <a14:useLocalDpi xmlns:a14="http://schemas.microsoft.com/office/drawing/2010/main" val="0"/>
                </a:ext>
              </a:extLst>
            </a:blip>
            <a:srcRect r="50619" b="61593"/>
            <a:stretch/>
          </p:blipFill>
          <p:spPr bwMode="auto">
            <a:xfrm>
              <a:off x="223813" y="3179923"/>
              <a:ext cx="3024354" cy="3133585"/>
            </a:xfrm>
            <a:prstGeom prst="rect">
              <a:avLst/>
            </a:prstGeom>
            <a:noFill/>
            <a:extLst>
              <a:ext uri="{909E8E84-426E-40DD-AFC4-6F175D3DCCD1}">
                <a14:hiddenFill xmlns:a14="http://schemas.microsoft.com/office/drawing/2010/main">
                  <a:solidFill>
                    <a:srgbClr val="FFFFFF"/>
                  </a:solidFill>
                </a14:hiddenFill>
              </a:ext>
            </a:extLst>
          </p:spPr>
        </p:pic>
        <p:sp>
          <p:nvSpPr>
            <p:cNvPr id="7" name="טבעת 6"/>
            <p:cNvSpPr/>
            <p:nvPr/>
          </p:nvSpPr>
          <p:spPr>
            <a:xfrm>
              <a:off x="1524137" y="4898411"/>
              <a:ext cx="221089" cy="305655"/>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a:solidFill>
                  <a:schemeClr val="tx1"/>
                </a:solidFill>
              </a:endParaRPr>
            </a:p>
          </p:txBody>
        </p:sp>
        <p:sp>
          <p:nvSpPr>
            <p:cNvPr id="9" name="טבעת 8"/>
            <p:cNvSpPr/>
            <p:nvPr/>
          </p:nvSpPr>
          <p:spPr>
            <a:xfrm>
              <a:off x="1821000" y="4745583"/>
              <a:ext cx="221089" cy="305655"/>
            </a:xfrm>
            <a:prstGeom prst="donu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solidFill>
                  <a:schemeClr val="tx1"/>
                </a:solidFill>
              </a:endParaRPr>
            </a:p>
          </p:txBody>
        </p:sp>
        <p:sp>
          <p:nvSpPr>
            <p:cNvPr id="10" name="טבעת 9"/>
            <p:cNvSpPr/>
            <p:nvPr/>
          </p:nvSpPr>
          <p:spPr>
            <a:xfrm>
              <a:off x="1293812" y="4360168"/>
              <a:ext cx="221089" cy="305655"/>
            </a:xfrm>
            <a:prstGeom prst="donu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solidFill>
                  <a:schemeClr val="tx1"/>
                </a:solidFill>
              </a:endParaRPr>
            </a:p>
          </p:txBody>
        </p:sp>
        <p:sp>
          <p:nvSpPr>
            <p:cNvPr id="11" name="טבעת 10"/>
            <p:cNvSpPr/>
            <p:nvPr/>
          </p:nvSpPr>
          <p:spPr>
            <a:xfrm>
              <a:off x="920386" y="4592756"/>
              <a:ext cx="221089" cy="305655"/>
            </a:xfrm>
            <a:prstGeom prst="donu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solidFill>
                  <a:schemeClr val="tx1"/>
                </a:solidFill>
              </a:endParaRPr>
            </a:p>
          </p:txBody>
        </p:sp>
      </p:grpSp>
      <p:sp>
        <p:nvSpPr>
          <p:cNvPr id="12" name="כותרת 1"/>
          <p:cNvSpPr txBox="1">
            <a:spLocks/>
          </p:cNvSpPr>
          <p:nvPr/>
        </p:nvSpPr>
        <p:spPr>
          <a:xfrm>
            <a:off x="5401112" y="1037452"/>
            <a:ext cx="6108716" cy="438609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3200" dirty="0">
                <a:latin typeface="Calibri" panose="020F0502020204030204" pitchFamily="34" charset="0"/>
                <a:cs typeface="Calibri" panose="020F0502020204030204" pitchFamily="34" charset="0"/>
              </a:rPr>
              <a:t>"וַאֲנִי </a:t>
            </a:r>
            <a:r>
              <a:rPr lang="he-IL" sz="3200" dirty="0">
                <a:latin typeface="Calibri" panose="020F0502020204030204" pitchFamily="34" charset="0"/>
                <a:cs typeface="Calibri" panose="020F0502020204030204" pitchFamily="34" charset="0"/>
              </a:rPr>
              <a:t>וְכָל־הָעָם אֲשֶׁר אִתִּי נִקְרַב </a:t>
            </a:r>
            <a:r>
              <a:rPr lang="he-IL" sz="3200" dirty="0" err="1">
                <a:latin typeface="Calibri" panose="020F0502020204030204" pitchFamily="34" charset="0"/>
                <a:cs typeface="Calibri" panose="020F0502020204030204" pitchFamily="34" charset="0"/>
              </a:rPr>
              <a:t>אֶל־הָעִיר</a:t>
            </a:r>
            <a:r>
              <a:rPr lang="he-IL" sz="3200" dirty="0">
                <a:latin typeface="Calibri" panose="020F0502020204030204" pitchFamily="34" charset="0"/>
                <a:cs typeface="Calibri" panose="020F0502020204030204" pitchFamily="34" charset="0"/>
              </a:rPr>
              <a:t> וְהָיָה </a:t>
            </a:r>
            <a:r>
              <a:rPr lang="he-IL" sz="3200" dirty="0" err="1">
                <a:latin typeface="Calibri" panose="020F0502020204030204" pitchFamily="34" charset="0"/>
                <a:cs typeface="Calibri" panose="020F0502020204030204" pitchFamily="34" charset="0"/>
              </a:rPr>
              <a:t>כִּי־יֵצְאו</a:t>
            </a:r>
            <a:r>
              <a:rPr lang="he-IL" sz="3200" dirty="0">
                <a:latin typeface="Calibri" panose="020F0502020204030204" pitchFamily="34" charset="0"/>
                <a:cs typeface="Calibri" panose="020F0502020204030204" pitchFamily="34" charset="0"/>
              </a:rPr>
              <a:t>ּ לִקְרָאתֵנוּ כַּאֲשֶׁר בָּרִאשֹׁנָה וְנַסְנוּ </a:t>
            </a:r>
            <a:r>
              <a:rPr lang="he-IL" sz="3200" dirty="0">
                <a:latin typeface="Calibri" panose="020F0502020204030204" pitchFamily="34" charset="0"/>
                <a:cs typeface="Calibri" panose="020F0502020204030204" pitchFamily="34" charset="0"/>
              </a:rPr>
              <a:t>לִפְנֵיהֶם. </a:t>
            </a:r>
            <a:endParaRPr lang="he-IL" sz="3200" dirty="0">
              <a:latin typeface="Calibri" panose="020F0502020204030204" pitchFamily="34" charset="0"/>
              <a:cs typeface="Calibri" panose="020F0502020204030204" pitchFamily="34" charset="0"/>
            </a:endParaRPr>
          </a:p>
          <a:p>
            <a:endParaRPr lang="he-IL" sz="3200" dirty="0">
              <a:latin typeface="Calibri" panose="020F0502020204030204" pitchFamily="34" charset="0"/>
              <a:cs typeface="Calibri" panose="020F0502020204030204" pitchFamily="34" charset="0"/>
            </a:endParaRPr>
          </a:p>
          <a:p>
            <a:r>
              <a:rPr lang="he-IL" sz="3200" dirty="0">
                <a:latin typeface="Calibri" panose="020F0502020204030204" pitchFamily="34" charset="0"/>
                <a:cs typeface="Calibri" panose="020F0502020204030204" pitchFamily="34" charset="0"/>
              </a:rPr>
              <a:t>וְיָצְאוּ </a:t>
            </a:r>
            <a:r>
              <a:rPr lang="he-IL" sz="3200" dirty="0">
                <a:latin typeface="Calibri" panose="020F0502020204030204" pitchFamily="34" charset="0"/>
                <a:cs typeface="Calibri" panose="020F0502020204030204" pitchFamily="34" charset="0"/>
              </a:rPr>
              <a:t>אַחֲרֵינוּ עַד </a:t>
            </a:r>
            <a:r>
              <a:rPr lang="he-IL" sz="3200" dirty="0" err="1">
                <a:latin typeface="Calibri" panose="020F0502020204030204" pitchFamily="34" charset="0"/>
                <a:cs typeface="Calibri" panose="020F0502020204030204" pitchFamily="34" charset="0"/>
              </a:rPr>
              <a:t>הַתִּיקֵנו</a:t>
            </a:r>
            <a:r>
              <a:rPr lang="he-IL" sz="3200" dirty="0">
                <a:latin typeface="Calibri" panose="020F0502020204030204" pitchFamily="34" charset="0"/>
                <a:cs typeface="Calibri" panose="020F0502020204030204" pitchFamily="34" charset="0"/>
              </a:rPr>
              <a:t>ּ </a:t>
            </a:r>
            <a:r>
              <a:rPr lang="he-IL" sz="3200" dirty="0">
                <a:latin typeface="Calibri" panose="020F0502020204030204" pitchFamily="34" charset="0"/>
                <a:cs typeface="Calibri" panose="020F0502020204030204" pitchFamily="34" charset="0"/>
              </a:rPr>
              <a:t>אוֹתָם... </a:t>
            </a:r>
          </a:p>
          <a:p>
            <a:endParaRPr lang="he-IL" sz="3200" dirty="0">
              <a:latin typeface="Calibri" panose="020F0502020204030204" pitchFamily="34" charset="0"/>
              <a:cs typeface="Calibri" panose="020F0502020204030204" pitchFamily="34" charset="0"/>
            </a:endParaRPr>
          </a:p>
          <a:p>
            <a:r>
              <a:rPr lang="he-IL" sz="3200" dirty="0">
                <a:latin typeface="Calibri" panose="020F0502020204030204" pitchFamily="34" charset="0"/>
                <a:cs typeface="Calibri" panose="020F0502020204030204" pitchFamily="34" charset="0"/>
              </a:rPr>
              <a:t>וְאַתֶּם </a:t>
            </a:r>
            <a:r>
              <a:rPr lang="he-IL" sz="3200" dirty="0" err="1">
                <a:latin typeface="Calibri" panose="020F0502020204030204" pitchFamily="34" charset="0"/>
                <a:cs typeface="Calibri" panose="020F0502020204030204" pitchFamily="34" charset="0"/>
              </a:rPr>
              <a:t>תָּקֻמו</a:t>
            </a:r>
            <a:r>
              <a:rPr lang="he-IL" sz="3200" dirty="0">
                <a:latin typeface="Calibri" panose="020F0502020204030204" pitchFamily="34" charset="0"/>
                <a:cs typeface="Calibri" panose="020F0502020204030204" pitchFamily="34" charset="0"/>
              </a:rPr>
              <a:t>ּ </a:t>
            </a:r>
            <a:r>
              <a:rPr lang="he-IL" sz="3200" dirty="0">
                <a:latin typeface="Calibri" panose="020F0502020204030204" pitchFamily="34" charset="0"/>
                <a:cs typeface="Calibri" panose="020F0502020204030204" pitchFamily="34" charset="0"/>
              </a:rPr>
              <a:t>מֵהָאוֹרֵב... </a:t>
            </a:r>
          </a:p>
          <a:p>
            <a:r>
              <a:rPr lang="he-IL" sz="3200" dirty="0">
                <a:latin typeface="Calibri" panose="020F0502020204030204" pitchFamily="34" charset="0"/>
                <a:cs typeface="Calibri" panose="020F0502020204030204" pitchFamily="34" charset="0"/>
              </a:rPr>
              <a:t>וּנְתָנָהּ </a:t>
            </a:r>
            <a:r>
              <a:rPr lang="he-IL" sz="3200" dirty="0">
                <a:latin typeface="Calibri" panose="020F0502020204030204" pitchFamily="34" charset="0"/>
                <a:cs typeface="Calibri" panose="020F0502020204030204" pitchFamily="34" charset="0"/>
              </a:rPr>
              <a:t>יְהוָה </a:t>
            </a:r>
            <a:r>
              <a:rPr lang="he-IL" sz="3200" dirty="0" err="1">
                <a:latin typeface="Calibri" panose="020F0502020204030204" pitchFamily="34" charset="0"/>
                <a:cs typeface="Calibri" panose="020F0502020204030204" pitchFamily="34" charset="0"/>
              </a:rPr>
              <a:t>אֱלֹהֵיכֶם</a:t>
            </a:r>
            <a:r>
              <a:rPr lang="he-IL" sz="3200" dirty="0">
                <a:latin typeface="Calibri" panose="020F0502020204030204" pitchFamily="34" charset="0"/>
                <a:cs typeface="Calibri" panose="020F0502020204030204" pitchFamily="34" charset="0"/>
              </a:rPr>
              <a:t> </a:t>
            </a:r>
            <a:r>
              <a:rPr lang="he-IL" sz="3200" dirty="0">
                <a:latin typeface="Calibri" panose="020F0502020204030204" pitchFamily="34" charset="0"/>
                <a:cs typeface="Calibri" panose="020F0502020204030204" pitchFamily="34" charset="0"/>
              </a:rPr>
              <a:t>בְּיֶדְכֶם"</a:t>
            </a:r>
            <a:endParaRPr lang="he-IL" sz="3200" dirty="0">
              <a:latin typeface="Calibri" panose="020F0502020204030204" pitchFamily="34" charset="0"/>
              <a:cs typeface="Calibri" panose="020F0502020204030204" pitchFamily="34" charset="0"/>
            </a:endParaRPr>
          </a:p>
        </p:txBody>
      </p:sp>
      <p:sp>
        <p:nvSpPr>
          <p:cNvPr id="13" name="TextBox 12"/>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פסוקים ה-ז</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972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daat.co.il/daat/tanach/melech/maps/yehosh8.gif"/>
          <p:cNvPicPr>
            <a:picLocks noChangeAspect="1" noChangeArrowheads="1"/>
          </p:cNvPicPr>
          <p:nvPr/>
        </p:nvPicPr>
        <p:blipFill rotWithShape="1">
          <a:blip r:embed="rId2">
            <a:extLst>
              <a:ext uri="{28A0092B-C50C-407E-A947-70E740481C1C}">
                <a14:useLocalDpi xmlns:a14="http://schemas.microsoft.com/office/drawing/2010/main" val="0"/>
              </a:ext>
            </a:extLst>
          </a:blip>
          <a:srcRect l="51334" r="821" b="63540"/>
          <a:stretch/>
        </p:blipFill>
        <p:spPr bwMode="auto">
          <a:xfrm>
            <a:off x="40019" y="1376093"/>
            <a:ext cx="3526141" cy="3579729"/>
          </a:xfrm>
          <a:prstGeom prst="rect">
            <a:avLst/>
          </a:prstGeom>
          <a:noFill/>
          <a:extLst>
            <a:ext uri="{909E8E84-426E-40DD-AFC4-6F175D3DCCD1}">
              <a14:hiddenFill xmlns:a14="http://schemas.microsoft.com/office/drawing/2010/main">
                <a:solidFill>
                  <a:srgbClr val="FFFFFF"/>
                </a:solidFill>
              </a14:hiddenFill>
            </a:ext>
          </a:extLst>
        </p:spPr>
      </p:pic>
      <p:sp>
        <p:nvSpPr>
          <p:cNvPr id="6" name="כותרת 5"/>
          <p:cNvSpPr>
            <a:spLocks noGrp="1"/>
          </p:cNvSpPr>
          <p:nvPr>
            <p:ph type="title"/>
          </p:nvPr>
        </p:nvSpPr>
        <p:spPr>
          <a:xfrm>
            <a:off x="1930401" y="1053747"/>
            <a:ext cx="10126132" cy="3902075"/>
          </a:xfrm>
        </p:spPr>
        <p:txBody>
          <a:bodyPr>
            <a:normAutofit/>
          </a:bodyPr>
          <a:lstStyle/>
          <a:p>
            <a:r>
              <a:rPr lang="he-IL" sz="3200" dirty="0"/>
              <a:t>וַיְהִי כִּרְאוֹת </a:t>
            </a:r>
            <a:r>
              <a:rPr lang="he-IL" sz="3200" dirty="0" err="1" smtClean="0"/>
              <a:t>מֶלֶךְ־הָעַי</a:t>
            </a:r>
            <a:r>
              <a:rPr lang="he-IL" sz="3200" dirty="0" smtClean="0"/>
              <a:t>...</a:t>
            </a:r>
            <a:br>
              <a:rPr lang="he-IL" sz="3200" dirty="0" smtClean="0"/>
            </a:br>
            <a:r>
              <a:rPr lang="he-IL" sz="3200" dirty="0" smtClean="0"/>
              <a:t>וַיֵּצְאוּ </a:t>
            </a:r>
            <a:r>
              <a:rPr lang="he-IL" sz="3200" dirty="0" err="1"/>
              <a:t>אַנְשֵׁי־הָעִיר</a:t>
            </a:r>
            <a:r>
              <a:rPr lang="he-IL" sz="3200" dirty="0"/>
              <a:t> </a:t>
            </a:r>
            <a:r>
              <a:rPr lang="he-IL" sz="3200" dirty="0" err="1"/>
              <a:t>לִקְרַאת־יִשְׂרָאֵל</a:t>
            </a:r>
            <a:r>
              <a:rPr lang="he-IL" sz="3200" dirty="0"/>
              <a:t> </a:t>
            </a:r>
            <a:r>
              <a:rPr lang="he-IL" sz="3200" dirty="0" smtClean="0"/>
              <a:t>לַמִּלְחָמָה... </a:t>
            </a:r>
            <a:br>
              <a:rPr lang="he-IL" sz="3200" dirty="0" smtClean="0"/>
            </a:br>
            <a:r>
              <a:rPr lang="he-IL" sz="3200" dirty="0" smtClean="0"/>
              <a:t>וְהוּא </a:t>
            </a:r>
            <a:r>
              <a:rPr lang="he-IL" sz="3200" dirty="0"/>
              <a:t>לֹא יָדַע </a:t>
            </a:r>
            <a:r>
              <a:rPr lang="he-IL" sz="3200" dirty="0" err="1"/>
              <a:t>כִּי־אֹרֵב</a:t>
            </a:r>
            <a:r>
              <a:rPr lang="he-IL" sz="3200" dirty="0"/>
              <a:t> לוֹ </a:t>
            </a:r>
            <a:r>
              <a:rPr lang="he-IL" sz="3200" dirty="0" err="1"/>
              <a:t>מֵאַחֲרֵי</a:t>
            </a:r>
            <a:r>
              <a:rPr lang="he-IL" sz="3200" dirty="0"/>
              <a:t> </a:t>
            </a:r>
            <a:r>
              <a:rPr lang="he-IL" sz="3200" dirty="0" smtClean="0"/>
              <a:t>הָעִיר. </a:t>
            </a:r>
            <a:r>
              <a:rPr lang="he-IL" sz="3200" dirty="0"/>
              <a:t/>
            </a:r>
            <a:br>
              <a:rPr lang="he-IL" sz="3200" dirty="0"/>
            </a:br>
            <a:r>
              <a:rPr lang="he-IL" sz="3200" dirty="0" err="1"/>
              <a:t>וַיִּנָּגְעו</a:t>
            </a:r>
            <a:r>
              <a:rPr lang="he-IL" sz="3200" dirty="0"/>
              <a:t>ּ יְהוֹשֻׁעַ </a:t>
            </a:r>
            <a:r>
              <a:rPr lang="he-IL" sz="3200" dirty="0" err="1"/>
              <a:t>וְכָל־יִשְׂרָאֵל</a:t>
            </a:r>
            <a:r>
              <a:rPr lang="he-IL" sz="3200" dirty="0"/>
              <a:t> לִפְנֵיהֶם </a:t>
            </a:r>
            <a:r>
              <a:rPr lang="he-IL" sz="3200" dirty="0" smtClean="0"/>
              <a:t>וַיָּנֻסוּ...</a:t>
            </a:r>
            <a:r>
              <a:rPr lang="he-IL" sz="3200" dirty="0"/>
              <a:t/>
            </a:r>
            <a:br>
              <a:rPr lang="he-IL" sz="3200" dirty="0"/>
            </a:br>
            <a:r>
              <a:rPr lang="he-IL" sz="3200" dirty="0" smtClean="0"/>
              <a:t>וַיִּרְדְּפוּ </a:t>
            </a:r>
            <a:r>
              <a:rPr lang="he-IL" sz="3200" dirty="0"/>
              <a:t>אַחֲרֵי יְהוֹשֻׁעַ וַיִּנָּתְקוּ </a:t>
            </a:r>
            <a:r>
              <a:rPr lang="he-IL" sz="3200" dirty="0" err="1" smtClean="0"/>
              <a:t>מִן־הָעִיר</a:t>
            </a:r>
            <a:r>
              <a:rPr lang="he-IL" sz="3200" dirty="0"/>
              <a:t>.</a:t>
            </a:r>
            <a:br>
              <a:rPr lang="he-IL" sz="3200" dirty="0"/>
            </a:br>
            <a:r>
              <a:rPr lang="he-IL" sz="3200" dirty="0" err="1"/>
              <a:t>וְלֹא־נִשְׁאַר</a:t>
            </a:r>
            <a:r>
              <a:rPr lang="he-IL" sz="3200" dirty="0"/>
              <a:t> אִישׁ </a:t>
            </a:r>
            <a:r>
              <a:rPr lang="he-IL" sz="3200" dirty="0" smtClean="0"/>
              <a:t>בָּעַי... וַיַּעַזְבוּ </a:t>
            </a:r>
            <a:r>
              <a:rPr lang="he-IL" sz="3200" dirty="0" err="1"/>
              <a:t>אֶת־הָעִיר</a:t>
            </a:r>
            <a:r>
              <a:rPr lang="he-IL" sz="3200" dirty="0"/>
              <a:t> פְּתוּחָה </a:t>
            </a:r>
            <a:r>
              <a:rPr lang="he-IL" sz="3200" dirty="0" smtClean="0"/>
              <a:t/>
            </a:r>
            <a:br>
              <a:rPr lang="he-IL" sz="3200" dirty="0" smtClean="0"/>
            </a:br>
            <a:r>
              <a:rPr lang="he-IL" sz="3200" dirty="0" smtClean="0"/>
              <a:t>וַיִּרְדְּפוּ </a:t>
            </a:r>
            <a:r>
              <a:rPr lang="he-IL" sz="3200" dirty="0"/>
              <a:t>אַחֲרֵי </a:t>
            </a:r>
            <a:r>
              <a:rPr lang="he-IL" sz="3200" dirty="0" smtClean="0"/>
              <a:t>יִשְׂרָאֵל...</a:t>
            </a:r>
            <a:endParaRPr lang="he-IL" sz="3200" dirty="0"/>
          </a:p>
        </p:txBody>
      </p:sp>
      <p:sp>
        <p:nvSpPr>
          <p:cNvPr id="7" name="TextBox 6"/>
          <p:cNvSpPr txBox="1"/>
          <p:nvPr/>
        </p:nvSpPr>
        <p:spPr>
          <a:xfrm>
            <a:off x="6171174" y="452677"/>
            <a:ext cx="5202382" cy="584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1">
            <a:spAutoFit/>
          </a:bodyPr>
          <a:lstStyle/>
          <a:p>
            <a:pPr algn="r"/>
            <a:r>
              <a:rPr lang="he-IL" sz="3200" b="1" dirty="0" smtClean="0">
                <a:latin typeface="Calibri" panose="020F0502020204030204" pitchFamily="34" charset="0"/>
                <a:cs typeface="Calibri" panose="020F0502020204030204" pitchFamily="34" charset="0"/>
              </a:rPr>
              <a:t>יהושע פרק </a:t>
            </a:r>
            <a:r>
              <a:rPr lang="he-IL" sz="3200" b="1" dirty="0" smtClean="0">
                <a:latin typeface="Calibri" panose="020F0502020204030204" pitchFamily="34" charset="0"/>
                <a:cs typeface="Calibri" panose="020F0502020204030204" pitchFamily="34" charset="0"/>
              </a:rPr>
              <a:t>ח', פסוקים ג-ד</a:t>
            </a:r>
            <a:endParaRPr lang="he-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86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683</Words>
  <Application>Microsoft Office PowerPoint</Application>
  <PresentationFormat>מסך רחב</PresentationFormat>
  <Paragraphs>121</Paragraphs>
  <Slides>23</Slides>
  <Notes>6</Notes>
  <HiddenSlides>1</HiddenSlides>
  <MMClips>5</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23</vt:i4>
      </vt:variant>
    </vt:vector>
  </HeadingPairs>
  <TitlesOfParts>
    <vt:vector size="31" baseType="lpstr">
      <vt:lpstr>Alef</vt:lpstr>
      <vt:lpstr>Arial</vt:lpstr>
      <vt:lpstr>Calibri</vt:lpstr>
      <vt:lpstr>Guttman Drogolin</vt:lpstr>
      <vt:lpstr>Open Sans</vt:lpstr>
      <vt:lpstr>Wingdings</vt:lpstr>
      <vt:lpstr>Office Theme</vt:lpstr>
      <vt:lpstr>1_Office Theme</vt:lpstr>
      <vt:lpstr>מצגת של PowerPoint‏</vt:lpstr>
      <vt:lpstr>מה נלמד היום?</vt:lpstr>
      <vt:lpstr>מה להביא לשיעור?</vt:lpstr>
      <vt:lpstr> עכן לקח מן החרם הפסד בקרב הראשון בעי עכן נתפס, נענש והשלל נשרף </vt:lpstr>
      <vt:lpstr>המלחמה על העי - הקרב השני</vt:lpstr>
      <vt:lpstr>וַיֹּאמֶר יְהוָה אֶל־יְהוֹשֻׁעַ:  "אַל־תִּירָא וְאַל־תֵּחָת!  קַח עִמְּךָ אֵת כָּל־עַם הַמִּלְחָמָה וְקוּם עֲלֵה הָעָי... שִׂים־לְךָ אֹרֵב לָעִיר מֵאַחֲרֶיהָ!"</vt:lpstr>
      <vt:lpstr>מצגת של PowerPoint‏</vt:lpstr>
      <vt:lpstr>מצגת של PowerPoint‏</vt:lpstr>
      <vt:lpstr>וַיְהִי כִּרְאוֹת מֶלֶךְ־הָעַי... וַיֵּצְאוּ אַנְשֵׁי־הָעִיר לִקְרַאת־יִשְׂרָאֵל לַמִּלְחָמָה...  וְהוּא לֹא יָדַע כִּי־אֹרֵב לוֹ מֵאַחֲרֵי הָעִיר.  וַיִּנָּגְעוּ יְהוֹשֻׁעַ וְכָל־יִשְׂרָאֵל לִפְנֵיהֶם וַיָּנֻסוּ... וַיִּרְדְּפוּ אַחֲרֵי יְהוֹשֻׁעַ וַיִּנָּתְקוּ מִן־הָעִיר. וְלֹא־נִשְׁאַר אִישׁ בָּעַי... וַיַּעַזְבוּ אֶת־הָעִיר פְּתוּחָה  וַיִּרְדְּפוּ אַחֲרֵי יִשְׂרָאֵל...</vt:lpstr>
      <vt:lpstr>וַיֹּאמֶר יְהוָה אֶל־יְהוֹשֻׁעַ נְטֵה בַּכִּידוֹן אֲשֶׁר־בְּיָדְךָ אֶל־הָעַי כִּי בְיָדְךָ אֶתְּנֶנָּה!!!</vt:lpstr>
      <vt:lpstr>וְהָאוֹרֵב קָם מְהֵרָה מִמְּקוֹמוֹ וַיָּרוּצוּ כִּנְטוֹת יָדוֹ  ... וַיַּצִּיתוּ אֶת־הָעִיר בָּאֵשׁ׃</vt:lpstr>
      <vt:lpstr>וַיִּפְנוּ אַנְשֵׁי הָעַי אַחֲרֵיהֶם  וַיִּרְאוּ וְהִנֵּה עָלָה עֲשַׁן הָעִיר הַשָּׁמַיְמָה  וְלֹא־הָיָה בָהֶם יָדַיִם לָנוּס הֵנָּה וָהֵנָּה  וְהָעָם הַנָּס הַמִּדְבָּר נֶהְפַּךְ אֶל־הָרוֹדֵף.</vt:lpstr>
      <vt:lpstr>אָז יִבְנֶה יְהוֹשֻׁעַ מִזְבֵּחַ לַיהוָה אֱלֹהֵי יִשְׂרָאֵל בְּהַר עֵיבָל,  כַּאֲשֶׁר צִוָּה מֹשֶׁה עֶבֶד־יְהוָה אֶת־בְּנֵי יִשְׂרָאֵל...  וְאַחֲרֵי־כֵן קָרָא אֶת־כָּל־דִּבְרֵי הַתּוֹרָה הַבְּרָכָה וְהַקְּלָלָה כְּכָל־הַכָּתוּב בְּסֵפֶר הַתּוֹרָה.</vt:lpstr>
      <vt:lpstr>מעשה הגבעונים</vt:lpstr>
      <vt:lpstr>ההמנון של ספר יהושע</vt:lpstr>
      <vt:lpstr>מְגַלִּים אֶת הֶמְשֵׁךְ הַסִּפּוּר</vt:lpstr>
      <vt:lpstr>וְיֹשְׁבֵי גִבְעוֹן שָׁמְעוּ  אֵת אֲשֶׁר עָשָׂה יְהוֹשֻׁעַ לִירִיחוֹ וְלָעָי.  וַיַּעֲשׂוּ גַם־הֵמָּה בְּעָרְמָה,  וַיֵּלְכוּ וַיִּצְטַיָּרוּ.  וַיִּקְחוּ:  שַׂקִּים בָּלִים לַחֲמוֹרֵיהֶם  וְנֹאדוֹת יַיִן בָּלִים וּמְבֻקָּעִים וּמְצֹרָרִים  וּנְעָלוֹת בָּלוֹת וּמְטֻלָּאוֹת בְּרַגְלֵיהֶם  וּשְׂלָמוֹת בָּלוֹת עֲלֵיהֶם  וְכֹל לֶחֶם צֵידָם יָבֵשׁ הָיָה נִקֻּדִים.  </vt:lpstr>
      <vt:lpstr>ה' ציווה את בני ישראל לפני כניסתם לארץ:</vt:lpstr>
      <vt:lpstr>סרטון</vt:lpstr>
      <vt:lpstr>סרטון</vt:lpstr>
      <vt:lpstr>וַיִּתְּנֵם יְהוֹשֻׁעַ בַּיּוֹם הַהוּא  חֹטְבֵי עֵצִים וְשֹׁאֲבֵי מַיִם</vt:lpstr>
      <vt:lpstr>מְגַלִּים אֶת הֶמְשֵׁךְ הַסִּפּוּר</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Tamar Loval</cp:lastModifiedBy>
  <cp:revision>282</cp:revision>
  <dcterms:created xsi:type="dcterms:W3CDTF">2020-03-11T07:11:19Z</dcterms:created>
  <dcterms:modified xsi:type="dcterms:W3CDTF">2020-05-11T14:18:43Z</dcterms:modified>
</cp:coreProperties>
</file>