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  <p:sldMasterId id="2147483686" r:id="rId2"/>
    <p:sldMasterId id="2147483690" r:id="rId3"/>
  </p:sldMasterIdLst>
  <p:notesMasterIdLst>
    <p:notesMasterId r:id="rId60"/>
  </p:notesMasterIdLst>
  <p:handoutMasterIdLst>
    <p:handoutMasterId r:id="rId61"/>
  </p:handoutMasterIdLst>
  <p:sldIdLst>
    <p:sldId id="379" r:id="rId4"/>
    <p:sldId id="268" r:id="rId5"/>
    <p:sldId id="309" r:id="rId6"/>
    <p:sldId id="269" r:id="rId7"/>
    <p:sldId id="280" r:id="rId8"/>
    <p:sldId id="381" r:id="rId9"/>
    <p:sldId id="270" r:id="rId10"/>
    <p:sldId id="287" r:id="rId11"/>
    <p:sldId id="332" r:id="rId12"/>
    <p:sldId id="315" r:id="rId13"/>
    <p:sldId id="313" r:id="rId14"/>
    <p:sldId id="314" r:id="rId15"/>
    <p:sldId id="316" r:id="rId16"/>
    <p:sldId id="340" r:id="rId17"/>
    <p:sldId id="341" r:id="rId18"/>
    <p:sldId id="342" r:id="rId19"/>
    <p:sldId id="343" r:id="rId20"/>
    <p:sldId id="344" r:id="rId21"/>
    <p:sldId id="345" r:id="rId22"/>
    <p:sldId id="346" r:id="rId23"/>
    <p:sldId id="347" r:id="rId24"/>
    <p:sldId id="349" r:id="rId25"/>
    <p:sldId id="348" r:id="rId26"/>
    <p:sldId id="350" r:id="rId27"/>
    <p:sldId id="352" r:id="rId28"/>
    <p:sldId id="353" r:id="rId29"/>
    <p:sldId id="354" r:id="rId30"/>
    <p:sldId id="355" r:id="rId31"/>
    <p:sldId id="334" r:id="rId32"/>
    <p:sldId id="357" r:id="rId33"/>
    <p:sldId id="358" r:id="rId34"/>
    <p:sldId id="359" r:id="rId35"/>
    <p:sldId id="361" r:id="rId36"/>
    <p:sldId id="383" r:id="rId37"/>
    <p:sldId id="384" r:id="rId38"/>
    <p:sldId id="324" r:id="rId39"/>
    <p:sldId id="362" r:id="rId40"/>
    <p:sldId id="363" r:id="rId41"/>
    <p:sldId id="364" r:id="rId42"/>
    <p:sldId id="365" r:id="rId43"/>
    <p:sldId id="366" r:id="rId44"/>
    <p:sldId id="367" r:id="rId45"/>
    <p:sldId id="370" r:id="rId46"/>
    <p:sldId id="371" r:id="rId47"/>
    <p:sldId id="373" r:id="rId48"/>
    <p:sldId id="374" r:id="rId49"/>
    <p:sldId id="375" r:id="rId50"/>
    <p:sldId id="376" r:id="rId51"/>
    <p:sldId id="378" r:id="rId52"/>
    <p:sldId id="382" r:id="rId53"/>
    <p:sldId id="380" r:id="rId54"/>
    <p:sldId id="310" r:id="rId55"/>
    <p:sldId id="328" r:id="rId56"/>
    <p:sldId id="377" r:id="rId57"/>
    <p:sldId id="327" r:id="rId58"/>
    <p:sldId id="281" r:id="rId59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6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6E6"/>
    <a:srgbClr val="4285E3"/>
    <a:srgbClr val="FB2265"/>
    <a:srgbClr val="EBEBEB"/>
    <a:srgbClr val="FFFFFF"/>
    <a:srgbClr val="F2F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82" autoAdjust="0"/>
    <p:restoredTop sz="75718" autoAdjust="0"/>
  </p:normalViewPr>
  <p:slideViewPr>
    <p:cSldViewPr snapToGrid="0" snapToObjects="1" showGuides="1">
      <p:cViewPr varScale="1">
        <p:scale>
          <a:sx n="69" d="100"/>
          <a:sy n="69" d="100"/>
        </p:scale>
        <p:origin x="796" y="48"/>
      </p:cViewPr>
      <p:guideLst>
        <p:guide orient="horz" pos="2016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3331"/>
    </p:cViewPr>
  </p:sorterViewPr>
  <p:notesViewPr>
    <p:cSldViewPr snapToGrid="0" snapToObjects="1" showGuides="1">
      <p:cViewPr varScale="1">
        <p:scale>
          <a:sx n="89" d="100"/>
          <a:sy n="89" d="100"/>
        </p:scale>
        <p:origin x="3798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45B48B4-AFD3-4863-AC66-FFF22FC8A94F}" type="datetimeFigureOut">
              <a:rPr lang="he-IL" smtClean="0"/>
              <a:t>י"ז/אייר/תש"פ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FB0839D-E747-411D-B3A8-2FA196B5B95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46094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0428-3D81-B14A-B943-4C2208D448E3}" type="datetimeFigureOut">
              <a:rPr lang="x-none" smtClean="0"/>
              <a:t>11/05/2020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965BA-DA3B-EB42-8F73-FDBE27A0A65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569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כתבו את המלל בהתאם ואת הציוד הדרוש.</a:t>
            </a:r>
          </a:p>
          <a:p>
            <a:pPr algn="r" rtl="1"/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094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שלב זה</a:t>
            </a:r>
            <a:r>
              <a:rPr lang="he-IL" dirty="0">
                <a:solidFill>
                  <a:schemeClr val="dk1"/>
                </a:solidFill>
              </a:rPr>
              <a:t> ייצור חיבור קוגניטיבי ורלוונטיות בין הנושא הנלמד לידע הקודם של הלומדים.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chemeClr val="dk1"/>
                </a:solidFill>
              </a:rPr>
              <a:t>בכיתות נמוכות</a:t>
            </a:r>
            <a:r>
              <a:rPr lang="he-IL" baseline="0" dirty="0">
                <a:solidFill>
                  <a:schemeClr val="dk1"/>
                </a:solidFill>
              </a:rPr>
              <a:t> מומלץ</a:t>
            </a:r>
            <a:r>
              <a:rPr lang="he-IL" dirty="0">
                <a:solidFill>
                  <a:schemeClr val="dk1"/>
                </a:solidFill>
              </a:rPr>
              <a:t> שהחיבור יהיה מינורי וכללי. </a:t>
            </a:r>
            <a:br>
              <a:rPr lang="he-IL" dirty="0">
                <a:solidFill>
                  <a:schemeClr val="dk1"/>
                </a:solidFill>
              </a:rPr>
            </a:br>
            <a:r>
              <a:rPr lang="he-IL" dirty="0">
                <a:solidFill>
                  <a:schemeClr val="dk1"/>
                </a:solidFill>
              </a:rPr>
              <a:t>אם הועברו כבר שיעורים במקצוע, כדאי לחבר לידע שהועבר בשיעור הקודם.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דוגמה לטקסט שייאמר בעל פה: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"יצא לכם לפגוש סיטואציה שבה... / בשיעורים הקודמים למדנו על… והיום נמשיך עם... /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יכול להיות שבבית הספר כבר עסקתם בנושא זה, וגם אם לא, לא נורא, זו ההזדמנות להכיר/להעמיק..."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85185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שלב זה</a:t>
            </a:r>
            <a:r>
              <a:rPr lang="he-IL" dirty="0">
                <a:solidFill>
                  <a:schemeClr val="dk1"/>
                </a:solidFill>
              </a:rPr>
              <a:t> ייצור חיבור קוגניטיבי ורלוונטיות בין הנושא הנלמד לידע הקודם של הלומדים.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chemeClr val="dk1"/>
                </a:solidFill>
              </a:rPr>
              <a:t>בכיתות נמוכות</a:t>
            </a:r>
            <a:r>
              <a:rPr lang="he-IL" baseline="0" dirty="0">
                <a:solidFill>
                  <a:schemeClr val="dk1"/>
                </a:solidFill>
              </a:rPr>
              <a:t> מומלץ</a:t>
            </a:r>
            <a:r>
              <a:rPr lang="he-IL" dirty="0">
                <a:solidFill>
                  <a:schemeClr val="dk1"/>
                </a:solidFill>
              </a:rPr>
              <a:t> שהחיבור יהיה מינורי וכללי. </a:t>
            </a:r>
            <a:br>
              <a:rPr lang="he-IL" dirty="0">
                <a:solidFill>
                  <a:schemeClr val="dk1"/>
                </a:solidFill>
              </a:rPr>
            </a:br>
            <a:r>
              <a:rPr lang="he-IL" dirty="0">
                <a:solidFill>
                  <a:schemeClr val="dk1"/>
                </a:solidFill>
              </a:rPr>
              <a:t>אם הועברו כבר שיעורים במקצוע, כדאי לחבר לידע שהועבר בשיעור הקודם.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דוגמה לטקסט שייאמר בעל פה: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"יצא לכם לפגוש סיטואציה שבה... / בשיעורים הקודמים למדנו על… והיום נמשיך עם... /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יכול להיות שבבית הספר כבר עסקתם בנושא זה, וגם אם לא, לא נורא, זו ההזדמנות להכיר/להעמיק..."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85185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שלב זה</a:t>
            </a:r>
            <a:r>
              <a:rPr lang="he-IL" dirty="0">
                <a:solidFill>
                  <a:schemeClr val="dk1"/>
                </a:solidFill>
              </a:rPr>
              <a:t> ייצור חיבור קוגניטיבי ורלוונטיות בין הנושא הנלמד לידע הקודם של הלומדים.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chemeClr val="dk1"/>
                </a:solidFill>
              </a:rPr>
              <a:t>בכיתות נמוכות</a:t>
            </a:r>
            <a:r>
              <a:rPr lang="he-IL" baseline="0" dirty="0">
                <a:solidFill>
                  <a:schemeClr val="dk1"/>
                </a:solidFill>
              </a:rPr>
              <a:t> מומלץ</a:t>
            </a:r>
            <a:r>
              <a:rPr lang="he-IL" dirty="0">
                <a:solidFill>
                  <a:schemeClr val="dk1"/>
                </a:solidFill>
              </a:rPr>
              <a:t> שהחיבור יהיה מינורי וכללי. </a:t>
            </a:r>
            <a:br>
              <a:rPr lang="he-IL" dirty="0">
                <a:solidFill>
                  <a:schemeClr val="dk1"/>
                </a:solidFill>
              </a:rPr>
            </a:br>
            <a:r>
              <a:rPr lang="he-IL" dirty="0">
                <a:solidFill>
                  <a:schemeClr val="dk1"/>
                </a:solidFill>
              </a:rPr>
              <a:t>אם הועברו כבר שיעורים במקצוע, כדאי לחבר לידע שהועבר בשיעור הקודם.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דוגמה לטקסט שייאמר בעל פה: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"יצא לכם לפגוש סיטואציה שבה... / בשיעורים הקודמים למדנו על… והיום נמשיך עם... /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יכול להיות שבבית הספר כבר עסקתם בנושא זה, וגם אם לא, לא נורא, זו ההזדמנות להכיר/להעמיק..."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85185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שלב זה</a:t>
            </a:r>
            <a:r>
              <a:rPr lang="he-IL" dirty="0">
                <a:solidFill>
                  <a:schemeClr val="dk1"/>
                </a:solidFill>
              </a:rPr>
              <a:t> ייצור חיבור קוגניטיבי ורלוונטיות בין הנושא הנלמד לידע הקודם של הלומדים.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chemeClr val="dk1"/>
                </a:solidFill>
              </a:rPr>
              <a:t>בכיתות נמוכות</a:t>
            </a:r>
            <a:r>
              <a:rPr lang="he-IL" baseline="0" dirty="0">
                <a:solidFill>
                  <a:schemeClr val="dk1"/>
                </a:solidFill>
              </a:rPr>
              <a:t> מומלץ</a:t>
            </a:r>
            <a:r>
              <a:rPr lang="he-IL" dirty="0">
                <a:solidFill>
                  <a:schemeClr val="dk1"/>
                </a:solidFill>
              </a:rPr>
              <a:t> שהחיבור יהיה מינורי וכללי. </a:t>
            </a:r>
            <a:br>
              <a:rPr lang="he-IL" dirty="0">
                <a:solidFill>
                  <a:schemeClr val="dk1"/>
                </a:solidFill>
              </a:rPr>
            </a:br>
            <a:r>
              <a:rPr lang="he-IL" dirty="0">
                <a:solidFill>
                  <a:schemeClr val="dk1"/>
                </a:solidFill>
              </a:rPr>
              <a:t>אם הועברו כבר שיעורים במקצוע, כדאי לחבר לידע שהועבר בשיעור הקודם.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דוגמה לטקסט שייאמר בעל פה: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"יצא לכם לפגוש סיטואציה שבה... / בשיעורים הקודמים למדנו על… והיום נמשיך עם... /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יכול להיות שבבית הספר כבר עסקתם בנושא זה, וגם אם לא, לא נורא, זו ההזדמנות להכיר/להעמיק..."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85185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שלב זה</a:t>
            </a:r>
            <a:r>
              <a:rPr lang="he-IL" dirty="0">
                <a:solidFill>
                  <a:schemeClr val="dk1"/>
                </a:solidFill>
              </a:rPr>
              <a:t> ייצור חיבור קוגניטיבי ורלוונטיות בין הנושא הנלמד לידע הקודם של הלומדים.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chemeClr val="dk1"/>
                </a:solidFill>
              </a:rPr>
              <a:t>בכיתות נמוכות</a:t>
            </a:r>
            <a:r>
              <a:rPr lang="he-IL" baseline="0" dirty="0">
                <a:solidFill>
                  <a:schemeClr val="dk1"/>
                </a:solidFill>
              </a:rPr>
              <a:t> מומלץ</a:t>
            </a:r>
            <a:r>
              <a:rPr lang="he-IL" dirty="0">
                <a:solidFill>
                  <a:schemeClr val="dk1"/>
                </a:solidFill>
              </a:rPr>
              <a:t> שהחיבור יהיה מינורי וכללי. </a:t>
            </a:r>
            <a:br>
              <a:rPr lang="he-IL" dirty="0">
                <a:solidFill>
                  <a:schemeClr val="dk1"/>
                </a:solidFill>
              </a:rPr>
            </a:br>
            <a:r>
              <a:rPr lang="he-IL" dirty="0">
                <a:solidFill>
                  <a:schemeClr val="dk1"/>
                </a:solidFill>
              </a:rPr>
              <a:t>אם הועברו כבר שיעורים במקצוע, כדאי לחבר לידע שהועבר בשיעור הקודם.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דוגמה לטקסט שייאמר בעל פה: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"יצא לכם לפגוש סיטואציה שבה... / בשיעורים הקודמים למדנו על… והיום נמשיך עם... /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יכול להיות שבבית הספר כבר עסקתם בנושא זה, וגם אם לא, לא נורא, זו ההזדמנות להכיר/להעמיק..."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945284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שלב זה</a:t>
            </a:r>
            <a:r>
              <a:rPr lang="he-IL" dirty="0">
                <a:solidFill>
                  <a:schemeClr val="dk1"/>
                </a:solidFill>
              </a:rPr>
              <a:t> ייצור חיבור קוגניטיבי ורלוונטיות בין הנושא הנלמד לידע הקודם של הלומדים.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chemeClr val="dk1"/>
                </a:solidFill>
              </a:rPr>
              <a:t>בכיתות נמוכות</a:t>
            </a:r>
            <a:r>
              <a:rPr lang="he-IL" baseline="0" dirty="0">
                <a:solidFill>
                  <a:schemeClr val="dk1"/>
                </a:solidFill>
              </a:rPr>
              <a:t> מומלץ</a:t>
            </a:r>
            <a:r>
              <a:rPr lang="he-IL" dirty="0">
                <a:solidFill>
                  <a:schemeClr val="dk1"/>
                </a:solidFill>
              </a:rPr>
              <a:t> שהחיבור יהיה מינורי וכללי. </a:t>
            </a:r>
            <a:br>
              <a:rPr lang="he-IL" dirty="0">
                <a:solidFill>
                  <a:schemeClr val="dk1"/>
                </a:solidFill>
              </a:rPr>
            </a:br>
            <a:r>
              <a:rPr lang="he-IL" dirty="0">
                <a:solidFill>
                  <a:schemeClr val="dk1"/>
                </a:solidFill>
              </a:rPr>
              <a:t>אם הועברו כבר שיעורים במקצוע, כדאי לחבר לידע שהועבר בשיעור הקודם.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דוגמה לטקסט שייאמר בעל פה: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"יצא לכם לפגוש סיטואציה שבה... / בשיעורים הקודמים למדנו על… והיום נמשיך עם... /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יכול להיות שבבית הספר כבר עסקתם בנושא זה, וגם אם לא, לא נורא, זו ההזדמנות להכיר/להעמיק..."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900699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שלב זה</a:t>
            </a:r>
            <a:r>
              <a:rPr lang="he-IL" dirty="0">
                <a:solidFill>
                  <a:schemeClr val="dk1"/>
                </a:solidFill>
              </a:rPr>
              <a:t> ייצור חיבור קוגניטיבי ורלוונטיות בין הנושא הנלמד לידע הקודם של הלומדים.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chemeClr val="dk1"/>
                </a:solidFill>
              </a:rPr>
              <a:t>בכיתות נמוכות</a:t>
            </a:r>
            <a:r>
              <a:rPr lang="he-IL" baseline="0" dirty="0">
                <a:solidFill>
                  <a:schemeClr val="dk1"/>
                </a:solidFill>
              </a:rPr>
              <a:t> מומלץ</a:t>
            </a:r>
            <a:r>
              <a:rPr lang="he-IL" dirty="0">
                <a:solidFill>
                  <a:schemeClr val="dk1"/>
                </a:solidFill>
              </a:rPr>
              <a:t> שהחיבור יהיה מינורי וכללי. </a:t>
            </a:r>
            <a:br>
              <a:rPr lang="he-IL" dirty="0">
                <a:solidFill>
                  <a:schemeClr val="dk1"/>
                </a:solidFill>
              </a:rPr>
            </a:br>
            <a:r>
              <a:rPr lang="he-IL" dirty="0">
                <a:solidFill>
                  <a:schemeClr val="dk1"/>
                </a:solidFill>
              </a:rPr>
              <a:t>אם הועברו כבר שיעורים במקצוע, כדאי לחבר לידע שהועבר בשיעור הקודם.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דוגמה לטקסט שייאמר בעל פה: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"יצא לכם לפגוש סיטואציה שבה... / בשיעורים הקודמים למדנו על… והיום נמשיך עם... /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יכול להיות שבבית הספר כבר עסקתם בנושא זה, וגם אם לא, לא נורא, זו ההזדמנות להכיר/להעמיק..."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344418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שלב זה</a:t>
            </a:r>
            <a:r>
              <a:rPr lang="he-IL" dirty="0">
                <a:solidFill>
                  <a:schemeClr val="dk1"/>
                </a:solidFill>
              </a:rPr>
              <a:t> ייצור חיבור קוגניטיבי ורלוונטיות בין הנושא הנלמד לידע הקודם של הלומדים.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chemeClr val="dk1"/>
                </a:solidFill>
              </a:rPr>
              <a:t>בכיתות נמוכות</a:t>
            </a:r>
            <a:r>
              <a:rPr lang="he-IL" baseline="0" dirty="0">
                <a:solidFill>
                  <a:schemeClr val="dk1"/>
                </a:solidFill>
              </a:rPr>
              <a:t> מומלץ</a:t>
            </a:r>
            <a:r>
              <a:rPr lang="he-IL" dirty="0">
                <a:solidFill>
                  <a:schemeClr val="dk1"/>
                </a:solidFill>
              </a:rPr>
              <a:t> שהחיבור יהיה מינורי וכללי. </a:t>
            </a:r>
            <a:br>
              <a:rPr lang="he-IL" dirty="0">
                <a:solidFill>
                  <a:schemeClr val="dk1"/>
                </a:solidFill>
              </a:rPr>
            </a:br>
            <a:r>
              <a:rPr lang="he-IL" dirty="0">
                <a:solidFill>
                  <a:schemeClr val="dk1"/>
                </a:solidFill>
              </a:rPr>
              <a:t>אם הועברו כבר שיעורים במקצוע, כדאי לחבר לידע שהועבר בשיעור הקודם.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דוגמה לטקסט שייאמר בעל פה: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"יצא לכם לפגוש סיטואציה שבה... / בשיעורים הקודמים למדנו על… והיום נמשיך עם... /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יכול להיות שבבית הספר כבר עסקתם בנושא זה, וגם אם לא, לא נורא, זו ההזדמנות להכיר/להעמיק..."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03012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שלב זה</a:t>
            </a:r>
            <a:r>
              <a:rPr lang="he-IL" dirty="0">
                <a:solidFill>
                  <a:schemeClr val="dk1"/>
                </a:solidFill>
              </a:rPr>
              <a:t> ייצור חיבור קוגניטיבי ורלוונטיות בין הנושא הנלמד לידע הקודם של הלומדים.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chemeClr val="dk1"/>
                </a:solidFill>
              </a:rPr>
              <a:t>בכיתות נמוכות</a:t>
            </a:r>
            <a:r>
              <a:rPr lang="he-IL" baseline="0" dirty="0">
                <a:solidFill>
                  <a:schemeClr val="dk1"/>
                </a:solidFill>
              </a:rPr>
              <a:t> מומלץ</a:t>
            </a:r>
            <a:r>
              <a:rPr lang="he-IL" dirty="0">
                <a:solidFill>
                  <a:schemeClr val="dk1"/>
                </a:solidFill>
              </a:rPr>
              <a:t> שהחיבור יהיה מינורי וכללי. </a:t>
            </a:r>
            <a:br>
              <a:rPr lang="he-IL" dirty="0">
                <a:solidFill>
                  <a:schemeClr val="dk1"/>
                </a:solidFill>
              </a:rPr>
            </a:br>
            <a:r>
              <a:rPr lang="he-IL" dirty="0">
                <a:solidFill>
                  <a:schemeClr val="dk1"/>
                </a:solidFill>
              </a:rPr>
              <a:t>אם הועברו כבר שיעורים במקצוע, כדאי לחבר לידע שהועבר בשיעור הקודם.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דוגמה לטקסט שייאמר בעל פה: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"יצא לכם לפגוש סיטואציה שבה... / בשיעורים הקודמים למדנו על… והיום נמשיך עם... /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יכול להיות שבבית הספר כבר עסקתם בנושא זה, וגם אם לא, לא נורא, זו ההזדמנות להכיר/להעמיק..."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373216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שלב זה</a:t>
            </a:r>
            <a:r>
              <a:rPr lang="he-IL" dirty="0">
                <a:solidFill>
                  <a:schemeClr val="dk1"/>
                </a:solidFill>
              </a:rPr>
              <a:t> ייצור חיבור קוגניטיבי ורלוונטיות בין הנושא הנלמד לידע הקודם של הלומדים.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chemeClr val="dk1"/>
                </a:solidFill>
              </a:rPr>
              <a:t>בכיתות נמוכות</a:t>
            </a:r>
            <a:r>
              <a:rPr lang="he-IL" baseline="0" dirty="0">
                <a:solidFill>
                  <a:schemeClr val="dk1"/>
                </a:solidFill>
              </a:rPr>
              <a:t> מומלץ</a:t>
            </a:r>
            <a:r>
              <a:rPr lang="he-IL" dirty="0">
                <a:solidFill>
                  <a:schemeClr val="dk1"/>
                </a:solidFill>
              </a:rPr>
              <a:t> שהחיבור יהיה מינורי וכללי. </a:t>
            </a:r>
            <a:br>
              <a:rPr lang="he-IL" dirty="0">
                <a:solidFill>
                  <a:schemeClr val="dk1"/>
                </a:solidFill>
              </a:rPr>
            </a:br>
            <a:r>
              <a:rPr lang="he-IL" dirty="0">
                <a:solidFill>
                  <a:schemeClr val="dk1"/>
                </a:solidFill>
              </a:rPr>
              <a:t>אם הועברו כבר שיעורים במקצוע, כדאי לחבר לידע שהועבר בשיעור הקודם.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דוגמה לטקסט שייאמר בעל פה: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"יצא לכם לפגוש סיטואציה שבה... / בשיעורים הקודמים למדנו על… והיום נמשיך עם... /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יכול להיות שבבית הספר כבר עסקתם בנושא זה, וגם אם לא, לא נורא, זו ההזדמנות להכיר/להעמיק..."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05956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200" b="1" dirty="0"/>
              <a:t>משך השקף: 2 דקות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chemeClr val="tx1"/>
                </a:solidFill>
              </a:rPr>
              <a:t>הציגו את עצמכם ואת מהלך השיעור: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מוזמנים לפנות בצורה אישית לתלמידים:</a:t>
            </a:r>
            <a:r>
              <a:rPr lang="he-IL" sz="1200" dirty="0"/>
              <a:t/>
            </a:r>
            <a:br>
              <a:rPr lang="he-IL" sz="1200" dirty="0"/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"שלום, שמי___. אני מורה ל____ ממקום בארץ____. מה שלומכם? אני שמח/ה שהצטרפתם אליי", </a:t>
            </a:r>
            <a:r>
              <a:rPr lang="he-IL" sz="1200" dirty="0" err="1">
                <a:solidFill>
                  <a:schemeClr val="accent1">
                    <a:lumMod val="75000"/>
                  </a:schemeClr>
                </a:solidFill>
              </a:rPr>
              <a:t>וכו</a:t>
            </a: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'.</a:t>
            </a:r>
          </a:p>
          <a:p>
            <a:pPr marL="158750" indent="0" algn="r" rtl="1" fontAlgn="base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נושא השיעור ומה מטרתו:</a:t>
            </a:r>
            <a:br>
              <a:rPr lang="he-IL" sz="1200" dirty="0">
                <a:solidFill>
                  <a:schemeClr val="tx1"/>
                </a:solidFill>
              </a:rPr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"בשיעור הזה נלמד על_________. הצטרפו אליי ויהיה לנו כיף. מוכנים? מתחילים!"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1200" b="1" dirty="0"/>
          </a:p>
          <a:p>
            <a:pPr marL="133350" lvl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נתחיל ב….  (שלב פתיח השיעור)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נמשיך בלגלות (שלב הלימוד / הקניה - כתבו כאן שאלה מסקרנת שתיתן מענה על מטרת השיעור)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נתנסה ב… (שלב התרגול / התנסות)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נסכם  (שלב סיכום השיעור)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143340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שלב זה</a:t>
            </a:r>
            <a:r>
              <a:rPr lang="he-IL" dirty="0">
                <a:solidFill>
                  <a:schemeClr val="dk1"/>
                </a:solidFill>
              </a:rPr>
              <a:t> ייצור חיבור קוגניטיבי ורלוונטיות בין הנושא הנלמד לידע הקודם של הלומדים.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chemeClr val="dk1"/>
                </a:solidFill>
              </a:rPr>
              <a:t>בכיתות נמוכות</a:t>
            </a:r>
            <a:r>
              <a:rPr lang="he-IL" baseline="0" dirty="0">
                <a:solidFill>
                  <a:schemeClr val="dk1"/>
                </a:solidFill>
              </a:rPr>
              <a:t> מומלץ</a:t>
            </a:r>
            <a:r>
              <a:rPr lang="he-IL" dirty="0">
                <a:solidFill>
                  <a:schemeClr val="dk1"/>
                </a:solidFill>
              </a:rPr>
              <a:t> שהחיבור יהיה מינורי וכללי. </a:t>
            </a:r>
            <a:br>
              <a:rPr lang="he-IL" dirty="0">
                <a:solidFill>
                  <a:schemeClr val="dk1"/>
                </a:solidFill>
              </a:rPr>
            </a:br>
            <a:r>
              <a:rPr lang="he-IL" dirty="0">
                <a:solidFill>
                  <a:schemeClr val="dk1"/>
                </a:solidFill>
              </a:rPr>
              <a:t>אם הועברו כבר שיעורים במקצוע, כדאי לחבר לידע שהועבר בשיעור הקודם.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דוגמה לטקסט שייאמר בעל פה: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"יצא לכם לפגוש סיטואציה שבה... / בשיעורים הקודמים למדנו על… והיום נמשיך עם... /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יכול להיות שבבית הספר כבר עסקתם בנושא זה, וגם אם לא, לא נורא, זו ההזדמנות להכיר/להעמיק..."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681394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שלב זה</a:t>
            </a:r>
            <a:r>
              <a:rPr lang="he-IL" dirty="0">
                <a:solidFill>
                  <a:schemeClr val="dk1"/>
                </a:solidFill>
              </a:rPr>
              <a:t> ייצור חיבור קוגניטיבי ורלוונטיות בין הנושא הנלמד לידע הקודם של הלומדים.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chemeClr val="dk1"/>
                </a:solidFill>
              </a:rPr>
              <a:t>בכיתות נמוכות</a:t>
            </a:r>
            <a:r>
              <a:rPr lang="he-IL" baseline="0" dirty="0">
                <a:solidFill>
                  <a:schemeClr val="dk1"/>
                </a:solidFill>
              </a:rPr>
              <a:t> מומלץ</a:t>
            </a:r>
            <a:r>
              <a:rPr lang="he-IL" dirty="0">
                <a:solidFill>
                  <a:schemeClr val="dk1"/>
                </a:solidFill>
              </a:rPr>
              <a:t> שהחיבור יהיה מינורי וכללי. </a:t>
            </a:r>
            <a:br>
              <a:rPr lang="he-IL" dirty="0">
                <a:solidFill>
                  <a:schemeClr val="dk1"/>
                </a:solidFill>
              </a:rPr>
            </a:br>
            <a:r>
              <a:rPr lang="he-IL" dirty="0">
                <a:solidFill>
                  <a:schemeClr val="dk1"/>
                </a:solidFill>
              </a:rPr>
              <a:t>אם הועברו כבר שיעורים במקצוע, כדאי לחבר לידע שהועבר בשיעור הקודם.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דוגמה לטקסט שייאמר בעל פה: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"יצא לכם לפגוש סיטואציה שבה... / בשיעורים הקודמים למדנו על… והיום נמשיך עם... /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יכול להיות שבבית הספר כבר עסקתם בנושא זה, וגם אם לא, לא נורא, זו ההזדמנות להכיר/להעמיק..."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857681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שלב זה</a:t>
            </a:r>
            <a:r>
              <a:rPr lang="he-IL" dirty="0">
                <a:solidFill>
                  <a:schemeClr val="dk1"/>
                </a:solidFill>
              </a:rPr>
              <a:t> ייצור חיבור קוגניטיבי ורלוונטיות בין הנושא הנלמד לידע הקודם של הלומדים.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chemeClr val="dk1"/>
                </a:solidFill>
              </a:rPr>
              <a:t>בכיתות נמוכות</a:t>
            </a:r>
            <a:r>
              <a:rPr lang="he-IL" baseline="0" dirty="0">
                <a:solidFill>
                  <a:schemeClr val="dk1"/>
                </a:solidFill>
              </a:rPr>
              <a:t> מומלץ</a:t>
            </a:r>
            <a:r>
              <a:rPr lang="he-IL" dirty="0">
                <a:solidFill>
                  <a:schemeClr val="dk1"/>
                </a:solidFill>
              </a:rPr>
              <a:t> שהחיבור יהיה מינורי וכללי. </a:t>
            </a:r>
            <a:br>
              <a:rPr lang="he-IL" dirty="0">
                <a:solidFill>
                  <a:schemeClr val="dk1"/>
                </a:solidFill>
              </a:rPr>
            </a:br>
            <a:r>
              <a:rPr lang="he-IL" dirty="0">
                <a:solidFill>
                  <a:schemeClr val="dk1"/>
                </a:solidFill>
              </a:rPr>
              <a:t>אם הועברו כבר שיעורים במקצוע, כדאי לחבר לידע שהועבר בשיעור הקודם.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דוגמה לטקסט שייאמר בעל פה: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"יצא לכם לפגוש סיטואציה שבה... / בשיעורים הקודמים למדנו על… והיום נמשיך עם... /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יכול להיות שבבית הספר כבר עסקתם בנושא זה, וגם אם לא, לא נורא, זו ההזדמנות להכיר/להעמיק..."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145157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שלב זה</a:t>
            </a:r>
            <a:r>
              <a:rPr lang="he-IL" dirty="0">
                <a:solidFill>
                  <a:schemeClr val="dk1"/>
                </a:solidFill>
              </a:rPr>
              <a:t> ייצור חיבור קוגניטיבי ורלוונטיות בין הנושא הנלמד לידע הקודם של הלומדים.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chemeClr val="dk1"/>
                </a:solidFill>
              </a:rPr>
              <a:t>בכיתות נמוכות</a:t>
            </a:r>
            <a:r>
              <a:rPr lang="he-IL" baseline="0" dirty="0">
                <a:solidFill>
                  <a:schemeClr val="dk1"/>
                </a:solidFill>
              </a:rPr>
              <a:t> מומלץ</a:t>
            </a:r>
            <a:r>
              <a:rPr lang="he-IL" dirty="0">
                <a:solidFill>
                  <a:schemeClr val="dk1"/>
                </a:solidFill>
              </a:rPr>
              <a:t> שהחיבור יהיה מינורי וכללי. </a:t>
            </a:r>
            <a:br>
              <a:rPr lang="he-IL" dirty="0">
                <a:solidFill>
                  <a:schemeClr val="dk1"/>
                </a:solidFill>
              </a:rPr>
            </a:br>
            <a:r>
              <a:rPr lang="he-IL" dirty="0">
                <a:solidFill>
                  <a:schemeClr val="dk1"/>
                </a:solidFill>
              </a:rPr>
              <a:t>אם הועברו כבר שיעורים במקצוע, כדאי לחבר לידע שהועבר בשיעור הקודם.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דוגמה לטקסט שייאמר בעל פה: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"יצא לכם לפגוש סיטואציה שבה... / בשיעורים הקודמים למדנו על… והיום נמשיך עם... /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יכול להיות שבבית הספר כבר עסקתם בנושא זה, וגם אם לא, לא נורא, זו ההזדמנות להכיר/להעמיק..."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446840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שלב זה</a:t>
            </a:r>
            <a:r>
              <a:rPr lang="he-IL" dirty="0">
                <a:solidFill>
                  <a:schemeClr val="dk1"/>
                </a:solidFill>
              </a:rPr>
              <a:t> ייצור חיבור קוגניטיבי ורלוונטיות בין הנושא הנלמד לידע הקודם של הלומדים.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chemeClr val="dk1"/>
                </a:solidFill>
              </a:rPr>
              <a:t>בכיתות נמוכות</a:t>
            </a:r>
            <a:r>
              <a:rPr lang="he-IL" baseline="0" dirty="0">
                <a:solidFill>
                  <a:schemeClr val="dk1"/>
                </a:solidFill>
              </a:rPr>
              <a:t> מומלץ</a:t>
            </a:r>
            <a:r>
              <a:rPr lang="he-IL" dirty="0">
                <a:solidFill>
                  <a:schemeClr val="dk1"/>
                </a:solidFill>
              </a:rPr>
              <a:t> שהחיבור יהיה מינורי וכללי. </a:t>
            </a:r>
            <a:br>
              <a:rPr lang="he-IL" dirty="0">
                <a:solidFill>
                  <a:schemeClr val="dk1"/>
                </a:solidFill>
              </a:rPr>
            </a:br>
            <a:r>
              <a:rPr lang="he-IL" dirty="0">
                <a:solidFill>
                  <a:schemeClr val="dk1"/>
                </a:solidFill>
              </a:rPr>
              <a:t>אם הועברו כבר שיעורים במקצוע, כדאי לחבר לידע שהועבר בשיעור הקודם.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דוגמה לטקסט שייאמר בעל פה: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"יצא לכם לפגוש סיטואציה שבה... / בשיעורים הקודמים למדנו על… והיום נמשיך עם... /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יכול להיות שבבית הספר כבר עסקתם בנושא זה, וגם אם לא, לא נורא, זו ההזדמנות להכיר/להעמיק..."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883386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659046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566563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231896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78054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8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Dear</a:t>
            </a:r>
            <a:r>
              <a:rPr lang="en-US" baseline="0" dirty="0" smtClean="0"/>
              <a:t> Teacher,</a:t>
            </a:r>
          </a:p>
          <a:p>
            <a:r>
              <a:rPr lang="en-US" baseline="0" dirty="0" smtClean="0"/>
              <a:t>Please take a look at the suggested Can Do statements in the teachers’ checklist.  Make sure that you choose can do statements that are meant for 3</a:t>
            </a:r>
            <a:r>
              <a:rPr lang="en-US" baseline="30000" dirty="0" smtClean="0"/>
              <a:t>rd</a:t>
            </a:r>
            <a:r>
              <a:rPr lang="en-US" baseline="0" dirty="0" smtClean="0"/>
              <a:t> grade from the list of Pre-Foundation statements OR can do statements meant for 4</a:t>
            </a:r>
            <a:r>
              <a:rPr lang="en-US" baseline="30000" dirty="0" smtClean="0"/>
              <a:t>th</a:t>
            </a:r>
            <a:r>
              <a:rPr lang="en-US" baseline="0" dirty="0" smtClean="0"/>
              <a:t>-6</a:t>
            </a:r>
            <a:r>
              <a:rPr lang="en-US" baseline="30000" dirty="0" smtClean="0"/>
              <a:t>th</a:t>
            </a:r>
            <a:r>
              <a:rPr lang="en-US" baseline="0" dirty="0" smtClean="0"/>
              <a:t> grade students from the Foundation Level list.</a:t>
            </a:r>
          </a:p>
          <a:p>
            <a:r>
              <a:rPr lang="en-US" baseline="0" dirty="0" smtClean="0"/>
              <a:t>Choose one or two that you aim to achieve in this lesson.</a:t>
            </a:r>
          </a:p>
          <a:p>
            <a:pPr rtl="0"/>
            <a:r>
              <a:rPr lang="en-US" baseline="0" dirty="0" smtClean="0"/>
              <a:t>e.g.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end of this lesson, you c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an:</a:t>
            </a:r>
          </a:p>
          <a:p>
            <a:pPr marL="171450" indent="-171450" rtl="0">
              <a:buFont typeface="Arial" charset="0"/>
              <a:buChar char="•"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recognize a range of basic everyday nouns and adjectives (e.g. colors, numbers, classroom objects) and basic action words (e.g. ‘clap’, ‘stamp’, ‘jump’, ‘walk’)  OR</a:t>
            </a: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how you are feeling using simple words like ‘happy’ accompanied by body language  OR</a:t>
            </a:r>
          </a:p>
          <a:p>
            <a:pPr marL="0" indent="0" rtl="0">
              <a:buFont typeface="Arial" charset="0"/>
              <a:buNone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follow basic instructions for making something (e.g. a mask, a clock), if supported by pictures OR</a:t>
            </a:r>
          </a:p>
          <a:p>
            <a:pPr marL="171450" indent="-171450" rtl="0">
              <a:buFont typeface="Arial" charset="0"/>
              <a:buChar char="•"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understand basic written instructions for classroom activities (e.g. read and match)</a:t>
            </a:r>
          </a:p>
          <a:p>
            <a:pPr marL="0" indent="0" rtl="0">
              <a:buFont typeface="Arial" charset="0"/>
              <a:buNone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end of the lesson, the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student will see the same statements, and you will ask him to decide if he has achieved them.</a:t>
            </a:r>
            <a:endParaRPr lang="en-US" b="0" dirty="0" smtClean="0">
              <a:effectLst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1200" dirty="0">
              <a:solidFill>
                <a:schemeClr val="dk1"/>
              </a:solidFill>
              <a:latin typeface="Arial" panose="020B0604020202020204" pitchFamily="34" charset="0"/>
              <a:ea typeface="Alef"/>
              <a:sym typeface="Alef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948333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5944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200610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035975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621334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893492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05342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696014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02158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040940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96277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למחוק</a:t>
            </a:r>
            <a:r>
              <a:rPr lang="he-IL" baseline="0" dirty="0"/>
              <a:t> שקופית זו אם אין בה צורך.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דקה</a:t>
            </a:r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/>
              <a:t>בשקף זה ודאו שכולם הצטיידו בעזרים הנדרשים (מומלץ שעזרים אלו יהיו גם אצלכם עבור הדגמה).</a:t>
            </a: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זה הזמן להציג את </a:t>
            </a: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30027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04765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224204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105902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792461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71357617b0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g71357617b0_0_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g71357617b0_0_40:notes"/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49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3699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71357617b0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g71357617b0_0_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g71357617b0_0_40:notes"/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50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24681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71357617b0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g71357617b0_0_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g71357617b0_0_40:notes"/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51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3699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 copy of Slide</a:t>
            </a:r>
            <a:r>
              <a:rPr lang="en-US" baseline="0" dirty="0" smtClean="0"/>
              <a:t> 2.</a:t>
            </a:r>
          </a:p>
          <a:p>
            <a:r>
              <a:rPr lang="en-US" baseline="0" dirty="0" smtClean="0"/>
              <a:t>Remind the students what you said they would be able to do by the end of the lesson.  Now look at the next slide.</a:t>
            </a:r>
            <a:endParaRPr lang="en-US" dirty="0" smtClean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52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1120963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Dear</a:t>
            </a:r>
            <a:r>
              <a:rPr lang="en-US" baseline="0" dirty="0" smtClean="0"/>
              <a:t> Teacher,</a:t>
            </a:r>
          </a:p>
          <a:p>
            <a:r>
              <a:rPr lang="en-US" baseline="0" dirty="0" smtClean="0"/>
              <a:t>Please take a look at the suggested Can Do statements in the teachers’ checklist.  Make sure that you choose can do statements that are meant for 3</a:t>
            </a:r>
            <a:r>
              <a:rPr lang="en-US" baseline="30000" dirty="0" smtClean="0"/>
              <a:t>rd</a:t>
            </a:r>
            <a:r>
              <a:rPr lang="en-US" baseline="0" dirty="0" smtClean="0"/>
              <a:t> grade from the list of Pre-Foundation statements OR can do statements meant for 4</a:t>
            </a:r>
            <a:r>
              <a:rPr lang="en-US" baseline="30000" dirty="0" smtClean="0"/>
              <a:t>th</a:t>
            </a:r>
            <a:r>
              <a:rPr lang="en-US" baseline="0" dirty="0" smtClean="0"/>
              <a:t>-6</a:t>
            </a:r>
            <a:r>
              <a:rPr lang="en-US" baseline="30000" dirty="0" smtClean="0"/>
              <a:t>th</a:t>
            </a:r>
            <a:r>
              <a:rPr lang="en-US" baseline="0" dirty="0" smtClean="0"/>
              <a:t> grade students from the Foundation Level list.</a:t>
            </a:r>
          </a:p>
          <a:p>
            <a:r>
              <a:rPr lang="en-US" baseline="0" dirty="0" smtClean="0"/>
              <a:t>Choose one or two that you aim to achieve in this lesson.</a:t>
            </a:r>
          </a:p>
          <a:p>
            <a:pPr rtl="0"/>
            <a:r>
              <a:rPr lang="en-US" baseline="0" dirty="0" smtClean="0"/>
              <a:t>e.g.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end of this lesson, you c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an:</a:t>
            </a:r>
          </a:p>
          <a:p>
            <a:pPr marL="171450" indent="-171450" rtl="0">
              <a:buFont typeface="Arial" charset="0"/>
              <a:buChar char="•"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recognize a range of basic everyday nouns and adjectives (e.g. colors, numbers, classroom objects) and basic action words (e.g. ‘clap’, ‘stamp’, ‘jump’, ‘walk’)  OR</a:t>
            </a: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how you are feeling using simple words like ‘happy’ accompanied by body language  OR</a:t>
            </a:r>
          </a:p>
          <a:p>
            <a:pPr marL="0" indent="0" rtl="0">
              <a:buFont typeface="Arial" charset="0"/>
              <a:buNone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follow basic instructions for making something (e.g. a mask, a clock), if supported by pictures OR</a:t>
            </a:r>
          </a:p>
          <a:p>
            <a:pPr marL="171450" indent="-171450" rtl="0">
              <a:buFont typeface="Arial" charset="0"/>
              <a:buChar char="•"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understand basic written instructions for classroom activities (e.g. read and match)</a:t>
            </a:r>
          </a:p>
          <a:p>
            <a:pPr marL="0" indent="0" rtl="0">
              <a:buFont typeface="Arial" charset="0"/>
              <a:buNone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end of the lesson, the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student will see the same statements, and you will ask him to decide if he has achieved them.</a:t>
            </a:r>
            <a:endParaRPr lang="en-US" b="0" dirty="0" smtClean="0">
              <a:effectLst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1200" dirty="0">
              <a:solidFill>
                <a:schemeClr val="dk1"/>
              </a:solidFill>
              <a:latin typeface="Arial" panose="020B0604020202020204" pitchFamily="34" charset="0"/>
              <a:ea typeface="Alef"/>
              <a:sym typeface="Alef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53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9483332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ask the pupils to copy down the beginning of these two sentences and complete them.  If you like</a:t>
            </a:r>
            <a:r>
              <a:rPr lang="en-US" baseline="0" dirty="0" smtClean="0"/>
              <a:t> you can write the sentences for them, and ask them to rate between 1-5 how far along the scale they feel they got.  i.e. pupils that feel that they learnt everything they should have, can give themselves a 5, and pupils that think they very nearly understood everything can give themselves a 4 etc.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Tell them to take a photo of this page in their notebook and send it to their teachers.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472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solidFill>
                  <a:schemeClr val="dk1"/>
                </a:solidFill>
              </a:rPr>
              <a:t>משך השקף: 5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chemeClr val="dk1"/>
                </a:solidFill>
              </a:rPr>
              <a:t>אם השיעור שלכם משובץ משעה 12:00 ואילך, או שאתם רואים לנכון להוסיף פעילות התאווררות (שלא קשורה לחומר הנלמד), ניתן להוסיף אותה כעת. אם לא, מחקו את השקופית. תוכלו להיעזר במפתח הלמידה כדי לחשוב על פעילות.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rgbClr val="FF0000"/>
                </a:solidFill>
              </a:rPr>
              <a:t>לדוגמה:</a:t>
            </a:r>
            <a:br>
              <a:rPr lang="he-IL" dirty="0">
                <a:solidFill>
                  <a:srgbClr val="FF0000"/>
                </a:solidFill>
              </a:rPr>
            </a:br>
            <a:r>
              <a:rPr lang="he-IL" dirty="0">
                <a:solidFill>
                  <a:srgbClr val="FF0000"/>
                </a:solidFill>
              </a:rPr>
              <a:t>פעילות מרגיעה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rgbClr val="FF0000"/>
                </a:solidFill>
              </a:rPr>
              <a:t>פעילות מצחיקה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rgbClr val="FF0000"/>
                </a:solidFill>
              </a:rPr>
              <a:t>פעילות ספורטיבית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4746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solidFill>
                  <a:schemeClr val="dk1"/>
                </a:solidFill>
              </a:rPr>
              <a:t>משך השקף: 5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chemeClr val="dk1"/>
                </a:solidFill>
              </a:rPr>
              <a:t>אם השיעור שלכם משובץ משעה 12:00 ואילך, או שאתם רואים לנכון להוסיף פעילות התאווררות (שלא קשורה לחומר הנלמד), ניתן להוסיף אותה כעת. אם לא, מחקו את השקופית. תוכלו להיעזר במפתח הלמידה כדי לחשוב על פעילות.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rgbClr val="FF0000"/>
                </a:solidFill>
              </a:rPr>
              <a:t>לדוגמה:</a:t>
            </a:r>
            <a:br>
              <a:rPr lang="he-IL" dirty="0">
                <a:solidFill>
                  <a:srgbClr val="FF0000"/>
                </a:solidFill>
              </a:rPr>
            </a:br>
            <a:r>
              <a:rPr lang="he-IL" dirty="0">
                <a:solidFill>
                  <a:srgbClr val="FF0000"/>
                </a:solidFill>
              </a:rPr>
              <a:t>פעילות מרגיעה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rgbClr val="FF0000"/>
                </a:solidFill>
              </a:rPr>
              <a:t>פעילות מצחיקה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rgbClr val="FF0000"/>
                </a:solidFill>
              </a:rPr>
              <a:t>פעילות ספורטיבית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89935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chemeClr val="dk1"/>
                </a:solidFill>
              </a:rPr>
              <a:t>הצעות: משחק, חידה, הדגמה, סימולציה, דוגמה, טענה, משפט אמת משפט שקר, ועוד.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rgbClr val="FF0000"/>
                </a:solidFill>
              </a:rPr>
              <a:t>דוגמה לחידה:</a:t>
            </a:r>
            <a:br>
              <a:rPr lang="he-IL" dirty="0">
                <a:solidFill>
                  <a:srgbClr val="FF0000"/>
                </a:solidFill>
              </a:rPr>
            </a:br>
            <a:r>
              <a:rPr lang="he-IL" dirty="0">
                <a:solidFill>
                  <a:srgbClr val="FF0000"/>
                </a:solidFill>
              </a:rPr>
              <a:t>תמונה של דמות</a:t>
            </a:r>
            <a:r>
              <a:rPr lang="he-IL" baseline="0" dirty="0">
                <a:solidFill>
                  <a:srgbClr val="FF0000"/>
                </a:solidFill>
              </a:rPr>
              <a:t> או</a:t>
            </a:r>
            <a:r>
              <a:rPr lang="he-IL" dirty="0">
                <a:solidFill>
                  <a:srgbClr val="FF0000"/>
                </a:solidFill>
              </a:rPr>
              <a:t> חפץ הקשורה לנושא. הקשר לנושא יתגלה במהלך השיעור.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rgbClr val="FF0000"/>
                </a:solidFill>
              </a:rPr>
              <a:t>מה הקשר בין………….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76133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שלב זה</a:t>
            </a:r>
            <a:r>
              <a:rPr lang="he-IL" dirty="0">
                <a:solidFill>
                  <a:schemeClr val="dk1"/>
                </a:solidFill>
              </a:rPr>
              <a:t> ייצור חיבור קוגניטיבי ורלוונטיות בין הנושא הנלמד לידע הקודם של הלומדים.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chemeClr val="dk1"/>
                </a:solidFill>
              </a:rPr>
              <a:t>בכיתות נמוכות</a:t>
            </a:r>
            <a:r>
              <a:rPr lang="he-IL" baseline="0" dirty="0">
                <a:solidFill>
                  <a:schemeClr val="dk1"/>
                </a:solidFill>
              </a:rPr>
              <a:t> מומלץ</a:t>
            </a:r>
            <a:r>
              <a:rPr lang="he-IL" dirty="0">
                <a:solidFill>
                  <a:schemeClr val="dk1"/>
                </a:solidFill>
              </a:rPr>
              <a:t> שהחיבור יהיה מינורי וכללי. </a:t>
            </a:r>
            <a:br>
              <a:rPr lang="he-IL" dirty="0">
                <a:solidFill>
                  <a:schemeClr val="dk1"/>
                </a:solidFill>
              </a:rPr>
            </a:br>
            <a:r>
              <a:rPr lang="he-IL" dirty="0">
                <a:solidFill>
                  <a:schemeClr val="dk1"/>
                </a:solidFill>
              </a:rPr>
              <a:t>אם הועברו כבר שיעורים במקצוע, כדאי לחבר לידע שהועבר בשיעור הקודם.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דוגמה לטקסט שייאמר בעל פה: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"יצא לכם לפגוש סיטואציה שבה... / בשיעורים הקודמים למדנו על… והיום נמשיך עם... /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יכול להיות שבבית הספר כבר עסקתם בנושא זה, וגם אם לא, לא נורא, זו ההזדמנות להכיר/להעמיק..."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85185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שלב זה</a:t>
            </a:r>
            <a:r>
              <a:rPr lang="he-IL" dirty="0">
                <a:solidFill>
                  <a:schemeClr val="dk1"/>
                </a:solidFill>
              </a:rPr>
              <a:t> ייצור חיבור קוגניטיבי ורלוונטיות בין הנושא הנלמד לידע הקודם של הלומדים.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chemeClr val="dk1"/>
                </a:solidFill>
              </a:rPr>
              <a:t>בכיתות נמוכות</a:t>
            </a:r>
            <a:r>
              <a:rPr lang="he-IL" baseline="0" dirty="0">
                <a:solidFill>
                  <a:schemeClr val="dk1"/>
                </a:solidFill>
              </a:rPr>
              <a:t> מומלץ</a:t>
            </a:r>
            <a:r>
              <a:rPr lang="he-IL" dirty="0">
                <a:solidFill>
                  <a:schemeClr val="dk1"/>
                </a:solidFill>
              </a:rPr>
              <a:t> שהחיבור יהיה מינורי וכללי. </a:t>
            </a:r>
            <a:br>
              <a:rPr lang="he-IL" dirty="0">
                <a:solidFill>
                  <a:schemeClr val="dk1"/>
                </a:solidFill>
              </a:rPr>
            </a:br>
            <a:r>
              <a:rPr lang="he-IL" dirty="0">
                <a:solidFill>
                  <a:schemeClr val="dk1"/>
                </a:solidFill>
              </a:rPr>
              <a:t>אם הועברו כבר שיעורים במקצוע, כדאי לחבר לידע שהועבר בשיעור הקודם.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דוגמה לטקסט שייאמר בעל פה: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"יצא לכם לפגוש סיטואציה שבה... / בשיעורים הקודמים למדנו על… והיום נמשיך עם... /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יכול להיות שבבית הספר כבר עסקתם בנושא זה, וגם אם לא, לא נורא, זו ההזדמנות להכיר/להעמיק..."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85185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gl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4A61861-88B3-7A42-91ED-7A4ACD98603B}"/>
              </a:ext>
            </a:extLst>
          </p:cNvPr>
          <p:cNvGrpSpPr/>
          <p:nvPr userDrawn="1"/>
        </p:nvGrpSpPr>
        <p:grpSpPr>
          <a:xfrm rot="10800000">
            <a:off x="0" y="-21949"/>
            <a:ext cx="12192000" cy="1109708"/>
            <a:chOff x="0" y="16151"/>
            <a:chExt cx="12192000" cy="110970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8B53341-2271-A64F-B5F6-D2D9707A5ED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2244" b="63870"/>
            <a:stretch/>
          </p:blipFill>
          <p:spPr>
            <a:xfrm flipH="1">
              <a:off x="0" y="16151"/>
              <a:ext cx="12192000" cy="1109708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5D0FF9E-81FB-D549-B1C6-3DD6EF56E419}"/>
                </a:ext>
              </a:extLst>
            </p:cNvPr>
            <p:cNvSpPr/>
            <p:nvPr userDrawn="1"/>
          </p:nvSpPr>
          <p:spPr>
            <a:xfrm>
              <a:off x="874713" y="192427"/>
              <a:ext cx="10442575" cy="7571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CCDB07C-DB3C-3A48-A856-641B20536B1E}"/>
                </a:ext>
              </a:extLst>
            </p:cNvPr>
            <p:cNvSpPr/>
            <p:nvPr userDrawn="1"/>
          </p:nvSpPr>
          <p:spPr>
            <a:xfrm rot="5400000" flipH="1">
              <a:off x="11205600" y="482715"/>
              <a:ext cx="176581" cy="1765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</a:pPr>
              <a:endParaRPr lang="x-none"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57EFB-292E-5C46-A02C-404E104D53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6803" y="254402"/>
            <a:ext cx="10442575" cy="628195"/>
          </a:xfr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defRPr lang="en-US" sz="4000" b="0" i="0" kern="1200" dirty="0" smtClean="0">
                <a:solidFill>
                  <a:schemeClr val="bg1"/>
                </a:solidFill>
                <a:latin typeface="Comic Sans MS" panose="030F0902030302020204" pitchFamily="66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DCA20A-69A0-644F-8E66-4FEC416B05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0603" y="1364112"/>
            <a:ext cx="10331450" cy="4618236"/>
          </a:xfrm>
        </p:spPr>
        <p:txBody>
          <a:bodyPr anchor="t">
            <a:normAutofit/>
          </a:bodyPr>
          <a:lstStyle>
            <a:lvl1pPr marL="4572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9144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marL="13716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marL="18288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90761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D3F5E7-9570-CB48-AE95-15E23DB4E0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7C3AE3-8A3A-6F4C-BDEA-D0F74E2863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DA0ACC-AD37-394A-BBD5-F3DDF6DC4C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402BFFB-4B13-124B-81F5-2F78B7F80473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E484577-483E-7242-917A-00D38BA8736E}"/>
              </a:ext>
            </a:extLst>
          </p:cNvPr>
          <p:cNvSpPr/>
          <p:nvPr userDrawn="1"/>
        </p:nvSpPr>
        <p:spPr>
          <a:xfrm rot="162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7764D93-0F65-9B4D-B215-60B665F73BD2}"/>
              </a:ext>
            </a:extLst>
          </p:cNvPr>
          <p:cNvCxnSpPr>
            <a:cxnSpLocks/>
          </p:cNvCxnSpPr>
          <p:nvPr userDrawn="1"/>
        </p:nvCxnSpPr>
        <p:spPr>
          <a:xfrm>
            <a:off x="4093266" y="498497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7DBA308-BCDE-054D-8D29-1334C40E70E5}"/>
              </a:ext>
            </a:extLst>
          </p:cNvPr>
          <p:cNvCxnSpPr>
            <a:cxnSpLocks/>
          </p:cNvCxnSpPr>
          <p:nvPr userDrawn="1"/>
        </p:nvCxnSpPr>
        <p:spPr>
          <a:xfrm>
            <a:off x="4093266" y="2035982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CC1E3B8-6F51-6E4F-A503-AD965CF82D0A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69DA8D3-076A-4742-AC7A-9EB5E69C7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361B1A-C9AC-6944-8861-226D06E2FC9C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050E382-46BD-EC4A-9255-342AEA607793}"/>
              </a:ext>
            </a:extLst>
          </p:cNvPr>
          <p:cNvSpPr txBox="1"/>
          <p:nvPr userDrawn="1"/>
        </p:nvSpPr>
        <p:spPr>
          <a:xfrm>
            <a:off x="2210656" y="2020379"/>
            <a:ext cx="7770689" cy="2817244"/>
          </a:xfrm>
          <a:prstGeom prst="rect">
            <a:avLst/>
          </a:prstGeom>
          <a:solidFill>
            <a:schemeClr val="accent1"/>
          </a:solidFill>
        </p:spPr>
        <p:txBody>
          <a:bodyPr wrap="square" lIns="251999" tIns="251999" rIns="251999" bIns="251999" rtlCol="0" anchor="ctr">
            <a:spAutoFit/>
          </a:bodyPr>
          <a:lstStyle/>
          <a:p>
            <a:pPr marL="0" algn="ctr" defTabSz="914400" rtl="1" eaLnBrk="1" latinLnBrk="0" hangingPunct="1">
              <a:lnSpc>
                <a:spcPts val="6200"/>
              </a:lnSpc>
            </a:pPr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</a:t>
            </a:r>
            <a:r>
              <a:rPr lang="en-US" sz="60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watching!</a:t>
            </a:r>
            <a:endParaRPr lang="he-IL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הופק עבור משרד החינוך ע״י מטח</a:t>
            </a:r>
            <a:endParaRPr lang="x-none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5824BB1-2435-734E-9266-80D63D1B886A}"/>
              </a:ext>
            </a:extLst>
          </p:cNvPr>
          <p:cNvSpPr/>
          <p:nvPr userDrawn="1"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476D12D-01A7-2349-AE0C-06DFFC8E4DB0}"/>
              </a:ext>
            </a:extLst>
          </p:cNvPr>
          <p:cNvSpPr/>
          <p:nvPr userDrawn="1"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9C6A9FB-5F47-9545-B448-B2E7B3B286C7}"/>
              </a:ext>
            </a:extLst>
          </p:cNvPr>
          <p:cNvSpPr/>
          <p:nvPr userDrawn="1"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92D1B0-6B63-F440-9F8D-BFFEC1F100C2}"/>
              </a:ext>
            </a:extLst>
          </p:cNvPr>
          <p:cNvSpPr txBox="1"/>
          <p:nvPr userDrawn="1"/>
        </p:nvSpPr>
        <p:spPr>
          <a:xfrm>
            <a:off x="3870376" y="6424726"/>
            <a:ext cx="44512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shutterstock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/com</a:t>
            </a:r>
            <a:r>
              <a:rPr lang="he-IL" sz="1500" dirty="0">
                <a:solidFill>
                  <a:schemeClr val="bg1"/>
                </a:solidFill>
                <a:latin typeface="Arial" panose="020B0604020202020204" pitchFamily="34" charset="0"/>
                <a:cs typeface="+mn-cs"/>
              </a:rPr>
              <a:t> איורים: </a:t>
            </a:r>
            <a:endParaRPr lang="x-none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868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gl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4A61861-88B3-7A42-91ED-7A4ACD98603B}"/>
              </a:ext>
            </a:extLst>
          </p:cNvPr>
          <p:cNvGrpSpPr/>
          <p:nvPr userDrawn="1"/>
        </p:nvGrpSpPr>
        <p:grpSpPr>
          <a:xfrm rot="10800000">
            <a:off x="0" y="-21949"/>
            <a:ext cx="12192000" cy="1109708"/>
            <a:chOff x="0" y="16151"/>
            <a:chExt cx="12192000" cy="110970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8B53341-2271-A64F-B5F6-D2D9707A5ED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2244" b="63870"/>
            <a:stretch/>
          </p:blipFill>
          <p:spPr>
            <a:xfrm flipH="1">
              <a:off x="0" y="16151"/>
              <a:ext cx="12192000" cy="1109708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5D0FF9E-81FB-D549-B1C6-3DD6EF56E419}"/>
                </a:ext>
              </a:extLst>
            </p:cNvPr>
            <p:cNvSpPr/>
            <p:nvPr userDrawn="1"/>
          </p:nvSpPr>
          <p:spPr>
            <a:xfrm>
              <a:off x="874713" y="192427"/>
              <a:ext cx="10442575" cy="7571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CCDB07C-DB3C-3A48-A856-641B20536B1E}"/>
                </a:ext>
              </a:extLst>
            </p:cNvPr>
            <p:cNvSpPr/>
            <p:nvPr userDrawn="1"/>
          </p:nvSpPr>
          <p:spPr>
            <a:xfrm rot="5400000" flipH="1">
              <a:off x="11205600" y="482715"/>
              <a:ext cx="176581" cy="1765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</a:pPr>
              <a:endParaRPr lang="x-none"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57EFB-292E-5C46-A02C-404E104D53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6803" y="254402"/>
            <a:ext cx="10442575" cy="628195"/>
          </a:xfr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defRPr lang="en-US" sz="4000" b="0" i="0" kern="1200" dirty="0" smtClean="0">
                <a:solidFill>
                  <a:schemeClr val="bg1"/>
                </a:solidFill>
                <a:latin typeface="Comic Sans MS" panose="030F0902030302020204" pitchFamily="66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DCA20A-69A0-644F-8E66-4FEC416B05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0603" y="1364112"/>
            <a:ext cx="10331450" cy="4618236"/>
          </a:xfrm>
        </p:spPr>
        <p:txBody>
          <a:bodyPr anchor="t">
            <a:normAutofit/>
          </a:bodyPr>
          <a:lstStyle>
            <a:lvl1pPr marL="4572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9144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marL="13716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marL="18288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2731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D3F5E7-9570-CB48-AE95-15E23DB4E0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7C3AE3-8A3A-6F4C-BDEA-D0F74E2863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DA0ACC-AD37-394A-BBD5-F3DDF6DC4C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402BFFB-4B13-124B-81F5-2F78B7F80473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E484577-483E-7242-917A-00D38BA8736E}"/>
              </a:ext>
            </a:extLst>
          </p:cNvPr>
          <p:cNvSpPr/>
          <p:nvPr userDrawn="1"/>
        </p:nvSpPr>
        <p:spPr>
          <a:xfrm rot="162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7764D93-0F65-9B4D-B215-60B665F73BD2}"/>
              </a:ext>
            </a:extLst>
          </p:cNvPr>
          <p:cNvCxnSpPr>
            <a:cxnSpLocks/>
          </p:cNvCxnSpPr>
          <p:nvPr userDrawn="1"/>
        </p:nvCxnSpPr>
        <p:spPr>
          <a:xfrm>
            <a:off x="4093266" y="498497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7DBA308-BCDE-054D-8D29-1334C40E70E5}"/>
              </a:ext>
            </a:extLst>
          </p:cNvPr>
          <p:cNvCxnSpPr>
            <a:cxnSpLocks/>
          </p:cNvCxnSpPr>
          <p:nvPr userDrawn="1"/>
        </p:nvCxnSpPr>
        <p:spPr>
          <a:xfrm>
            <a:off x="4093266" y="2035982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CC1E3B8-6F51-6E4F-A503-AD965CF82D0A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69DA8D3-076A-4742-AC7A-9EB5E69C7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361B1A-C9AC-6944-8861-226D06E2FC9C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050E382-46BD-EC4A-9255-342AEA607793}"/>
              </a:ext>
            </a:extLst>
          </p:cNvPr>
          <p:cNvSpPr txBox="1"/>
          <p:nvPr userDrawn="1"/>
        </p:nvSpPr>
        <p:spPr>
          <a:xfrm>
            <a:off x="2210656" y="2020379"/>
            <a:ext cx="7770689" cy="2817244"/>
          </a:xfrm>
          <a:prstGeom prst="rect">
            <a:avLst/>
          </a:prstGeom>
          <a:solidFill>
            <a:schemeClr val="accent1"/>
          </a:solidFill>
        </p:spPr>
        <p:txBody>
          <a:bodyPr wrap="square" lIns="251999" tIns="251999" rIns="251999" bIns="251999" rtlCol="0" anchor="ctr">
            <a:spAutoFit/>
          </a:bodyPr>
          <a:lstStyle/>
          <a:p>
            <a:pPr marL="0" algn="ctr" defTabSz="914400" rtl="1" eaLnBrk="1" latinLnBrk="0" hangingPunct="1">
              <a:lnSpc>
                <a:spcPts val="6200"/>
              </a:lnSpc>
            </a:pPr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</a:t>
            </a:r>
            <a:r>
              <a:rPr lang="en-US" sz="60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watching!</a:t>
            </a:r>
            <a:endParaRPr lang="he-IL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הופק עבור משרד החינוך ע״י מטח</a:t>
            </a:r>
            <a:endParaRPr lang="x-none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5824BB1-2435-734E-9266-80D63D1B886A}"/>
              </a:ext>
            </a:extLst>
          </p:cNvPr>
          <p:cNvSpPr/>
          <p:nvPr userDrawn="1"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476D12D-01A7-2349-AE0C-06DFFC8E4DB0}"/>
              </a:ext>
            </a:extLst>
          </p:cNvPr>
          <p:cNvSpPr/>
          <p:nvPr userDrawn="1"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9C6A9FB-5F47-9545-B448-B2E7B3B286C7}"/>
              </a:ext>
            </a:extLst>
          </p:cNvPr>
          <p:cNvSpPr/>
          <p:nvPr userDrawn="1"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92D1B0-6B63-F440-9F8D-BFFEC1F100C2}"/>
              </a:ext>
            </a:extLst>
          </p:cNvPr>
          <p:cNvSpPr txBox="1"/>
          <p:nvPr userDrawn="1"/>
        </p:nvSpPr>
        <p:spPr>
          <a:xfrm>
            <a:off x="3870376" y="6424726"/>
            <a:ext cx="44512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shutterstock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/com</a:t>
            </a:r>
            <a:r>
              <a:rPr lang="he-IL" sz="1500" dirty="0">
                <a:solidFill>
                  <a:schemeClr val="bg1"/>
                </a:solidFill>
                <a:latin typeface="Arial" panose="020B0604020202020204" pitchFamily="34" charset="0"/>
                <a:cs typeface="+mn-cs"/>
              </a:rPr>
              <a:t> איורים: </a:t>
            </a:r>
            <a:endParaRPr lang="x-none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071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rtl="0">
              <a:defRPr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4400" dirty="0" smtClean="0"/>
              <a:t>What we will….</a:t>
            </a:r>
            <a:endParaRPr lang="he-IL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algn="l" rtl="0">
              <a:buClr>
                <a:schemeClr val="accent2"/>
              </a:buClr>
              <a:defRPr sz="34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smtClean="0"/>
              <a:t>You can type here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 flipH="1">
            <a:off x="8999445" y="6311901"/>
            <a:ext cx="2953477" cy="382144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8057618">
            <a:off x="10322497" y="54467"/>
            <a:ext cx="1303800" cy="107951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278956" y="174053"/>
            <a:ext cx="2953477" cy="382144"/>
            <a:chOff x="358720" y="6187719"/>
            <a:chExt cx="3913243" cy="5063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3239848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יסה מותאמת אישית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>
            <a:extLst>
              <a:ext uri="{FF2B5EF4-FFF2-40B4-BE49-F238E27FC236}">
                <a16:creationId xmlns:a16="http://schemas.microsoft.com/office/drawing/2014/main" id="{BF9AFC55-D643-47A1-90F5-FD4A7EBE98CE}"/>
              </a:ext>
            </a:extLst>
          </p:cNvPr>
          <p:cNvSpPr/>
          <p:nvPr userDrawn="1"/>
        </p:nvSpPr>
        <p:spPr>
          <a:xfrm>
            <a:off x="304799" y="593748"/>
            <a:ext cx="22697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spcBef>
                <a:spcPts val="1067"/>
              </a:spcBef>
            </a:pPr>
            <a:r>
              <a:rPr lang="he-IL" sz="2400" b="0" i="0" dirty="0">
                <a:solidFill>
                  <a:srgbClr val="FF0000"/>
                </a:solidFill>
                <a:latin typeface="Arial" panose="020B0604020202020204" pitchFamily="34" charset="0"/>
                <a:ea typeface="Alef"/>
                <a:sym typeface="Alef"/>
              </a:rPr>
              <a:t>*השקופית הזו מיועדת למורה בלבד יש למחוק אותה בסיום הכנת המצגת</a:t>
            </a:r>
          </a:p>
        </p:txBody>
      </p:sp>
      <p:cxnSp>
        <p:nvCxnSpPr>
          <p:cNvPr id="4" name="מחבר ישר 3">
            <a:extLst>
              <a:ext uri="{FF2B5EF4-FFF2-40B4-BE49-F238E27FC236}">
                <a16:creationId xmlns:a16="http://schemas.microsoft.com/office/drawing/2014/main" id="{EBBC6B57-C174-4CC5-9E63-745CA44C4846}"/>
              </a:ext>
            </a:extLst>
          </p:cNvPr>
          <p:cNvCxnSpPr/>
          <p:nvPr userDrawn="1"/>
        </p:nvCxnSpPr>
        <p:spPr>
          <a:xfrm>
            <a:off x="2717800" y="101306"/>
            <a:ext cx="0" cy="665509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934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683665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6783" t="19635" r="12187" b="27778"/>
          <a:stretch/>
        </p:blipFill>
        <p:spPr>
          <a:xfrm>
            <a:off x="4867835" y="1434354"/>
            <a:ext cx="6499412" cy="146806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4F8FB-60CB-9346-BDE4-934153C344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22639" y="3092183"/>
            <a:ext cx="8250540" cy="824410"/>
          </a:xfrm>
        </p:spPr>
        <p:txBody>
          <a:bodyPr anchor="ctr">
            <a:noAutofit/>
          </a:bodyPr>
          <a:lstStyle>
            <a:lvl1pPr marL="0" indent="0" algn="l" rtl="0">
              <a:buFontTx/>
              <a:buNone/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5EABBC-5AEA-FA4F-B36C-C38528E262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22639" y="4469272"/>
            <a:ext cx="6704545" cy="411774"/>
          </a:xfrm>
        </p:spPr>
        <p:txBody>
          <a:bodyPr>
            <a:noAutofit/>
          </a:bodyPr>
          <a:lstStyle>
            <a:lvl1pPr marL="0" indent="0" algn="l" rtl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2EF151-4A98-504F-9823-B535A37E95D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22639" y="5115055"/>
            <a:ext cx="6704013" cy="385860"/>
          </a:xfrm>
        </p:spPr>
        <p:txBody>
          <a:bodyPr/>
          <a:lstStyle>
            <a:lvl1pPr marL="0" indent="0" algn="l" rtl="0">
              <a:buFontTx/>
              <a:buNone/>
              <a:defRPr>
                <a:solidFill>
                  <a:schemeClr val="bg1"/>
                </a:solidFill>
              </a:defRPr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1763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gl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4A61861-88B3-7A42-91ED-7A4ACD98603B}"/>
              </a:ext>
            </a:extLst>
          </p:cNvPr>
          <p:cNvGrpSpPr/>
          <p:nvPr userDrawn="1"/>
        </p:nvGrpSpPr>
        <p:grpSpPr>
          <a:xfrm rot="10800000">
            <a:off x="0" y="-21949"/>
            <a:ext cx="12192000" cy="1109708"/>
            <a:chOff x="0" y="16151"/>
            <a:chExt cx="12192000" cy="110970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8B53341-2271-A64F-B5F6-D2D9707A5ED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2244" b="63870"/>
            <a:stretch/>
          </p:blipFill>
          <p:spPr>
            <a:xfrm flipH="1">
              <a:off x="0" y="16151"/>
              <a:ext cx="12192000" cy="1109708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5D0FF9E-81FB-D549-B1C6-3DD6EF56E419}"/>
                </a:ext>
              </a:extLst>
            </p:cNvPr>
            <p:cNvSpPr/>
            <p:nvPr userDrawn="1"/>
          </p:nvSpPr>
          <p:spPr>
            <a:xfrm>
              <a:off x="874713" y="192427"/>
              <a:ext cx="10442575" cy="7571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CCDB07C-DB3C-3A48-A856-641B20536B1E}"/>
                </a:ext>
              </a:extLst>
            </p:cNvPr>
            <p:cNvSpPr/>
            <p:nvPr userDrawn="1"/>
          </p:nvSpPr>
          <p:spPr>
            <a:xfrm rot="5400000" flipH="1">
              <a:off x="11205600" y="482715"/>
              <a:ext cx="176581" cy="1765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</a:pPr>
              <a:endParaRPr lang="x-none"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57EFB-292E-5C46-A02C-404E104D53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6803" y="254402"/>
            <a:ext cx="10442575" cy="628195"/>
          </a:xfr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defRPr lang="en-US" sz="4000" b="0" i="0" kern="1200" dirty="0" smtClean="0">
                <a:solidFill>
                  <a:schemeClr val="bg1"/>
                </a:solidFill>
                <a:latin typeface="Comic Sans MS" panose="030F0902030302020204" pitchFamily="66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DCA20A-69A0-644F-8E66-4FEC416B05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0603" y="1364112"/>
            <a:ext cx="10331450" cy="4618236"/>
          </a:xfrm>
        </p:spPr>
        <p:txBody>
          <a:bodyPr anchor="t">
            <a:normAutofit/>
          </a:bodyPr>
          <a:lstStyle>
            <a:lvl1pPr marL="4572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9144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marL="13716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marL="18288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90976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D3F5E7-9570-CB48-AE95-15E23DB4E0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7C3AE3-8A3A-6F4C-BDEA-D0F74E2863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DA0ACC-AD37-394A-BBD5-F3DDF6DC4C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402BFFB-4B13-124B-81F5-2F78B7F80473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E484577-483E-7242-917A-00D38BA8736E}"/>
              </a:ext>
            </a:extLst>
          </p:cNvPr>
          <p:cNvSpPr/>
          <p:nvPr userDrawn="1"/>
        </p:nvSpPr>
        <p:spPr>
          <a:xfrm rot="162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7764D93-0F65-9B4D-B215-60B665F73BD2}"/>
              </a:ext>
            </a:extLst>
          </p:cNvPr>
          <p:cNvCxnSpPr>
            <a:cxnSpLocks/>
          </p:cNvCxnSpPr>
          <p:nvPr userDrawn="1"/>
        </p:nvCxnSpPr>
        <p:spPr>
          <a:xfrm>
            <a:off x="4093266" y="498497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7DBA308-BCDE-054D-8D29-1334C40E70E5}"/>
              </a:ext>
            </a:extLst>
          </p:cNvPr>
          <p:cNvCxnSpPr>
            <a:cxnSpLocks/>
          </p:cNvCxnSpPr>
          <p:nvPr userDrawn="1"/>
        </p:nvCxnSpPr>
        <p:spPr>
          <a:xfrm>
            <a:off x="4093266" y="2035982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CC1E3B8-6F51-6E4F-A503-AD965CF82D0A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69DA8D3-076A-4742-AC7A-9EB5E69C7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361B1A-C9AC-6944-8861-226D06E2FC9C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050E382-46BD-EC4A-9255-342AEA607793}"/>
              </a:ext>
            </a:extLst>
          </p:cNvPr>
          <p:cNvSpPr txBox="1"/>
          <p:nvPr userDrawn="1"/>
        </p:nvSpPr>
        <p:spPr>
          <a:xfrm>
            <a:off x="2210656" y="2020379"/>
            <a:ext cx="7770689" cy="2817244"/>
          </a:xfrm>
          <a:prstGeom prst="rect">
            <a:avLst/>
          </a:prstGeom>
          <a:solidFill>
            <a:schemeClr val="accent1"/>
          </a:solidFill>
        </p:spPr>
        <p:txBody>
          <a:bodyPr wrap="square" lIns="251999" tIns="251999" rIns="251999" bIns="251999" rtlCol="0" anchor="ctr">
            <a:spAutoFit/>
          </a:bodyPr>
          <a:lstStyle/>
          <a:p>
            <a:pPr marL="0" algn="ctr" defTabSz="914400" rtl="1" eaLnBrk="1" latinLnBrk="0" hangingPunct="1">
              <a:lnSpc>
                <a:spcPts val="6200"/>
              </a:lnSpc>
            </a:pPr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</a:t>
            </a:r>
            <a:r>
              <a:rPr lang="en-US" sz="60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watching!</a:t>
            </a:r>
            <a:endParaRPr lang="he-IL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הופק עבור משרד החינוך ע״י מטח</a:t>
            </a:r>
            <a:endParaRPr lang="x-none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5824BB1-2435-734E-9266-80D63D1B886A}"/>
              </a:ext>
            </a:extLst>
          </p:cNvPr>
          <p:cNvSpPr/>
          <p:nvPr userDrawn="1"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476D12D-01A7-2349-AE0C-06DFFC8E4DB0}"/>
              </a:ext>
            </a:extLst>
          </p:cNvPr>
          <p:cNvSpPr/>
          <p:nvPr userDrawn="1"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9C6A9FB-5F47-9545-B448-B2E7B3B286C7}"/>
              </a:ext>
            </a:extLst>
          </p:cNvPr>
          <p:cNvSpPr/>
          <p:nvPr userDrawn="1"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92D1B0-6B63-F440-9F8D-BFFEC1F100C2}"/>
              </a:ext>
            </a:extLst>
          </p:cNvPr>
          <p:cNvSpPr txBox="1"/>
          <p:nvPr userDrawn="1"/>
        </p:nvSpPr>
        <p:spPr>
          <a:xfrm>
            <a:off x="3870376" y="6424726"/>
            <a:ext cx="44512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shutterstock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/com</a:t>
            </a:r>
            <a:r>
              <a:rPr lang="he-IL" sz="1500" dirty="0">
                <a:solidFill>
                  <a:schemeClr val="bg1"/>
                </a:solidFill>
                <a:latin typeface="Arial" panose="020B0604020202020204" pitchFamily="34" charset="0"/>
                <a:cs typeface="+mn-cs"/>
              </a:rPr>
              <a:t> איורים: </a:t>
            </a:r>
            <a:endParaRPr lang="x-none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481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E1D1AC-3BD1-F940-BDD1-726E936EC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E9C1DE-15DE-4E43-92D6-C72565293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CC1BC2F-4906-EB49-B9E1-1D196CB5A638}"/>
              </a:ext>
            </a:extLst>
          </p:cNvPr>
          <p:cNvSpPr txBox="1">
            <a:spLocks/>
          </p:cNvSpPr>
          <p:nvPr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80F2E83-5CE4-C040-BA7A-F42BB8B634FA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355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 userDrawn="1">
          <p15:clr>
            <a:srgbClr val="F26B43"/>
          </p15:clr>
        </p15:guide>
        <p15:guide id="2" orient="horz" pos="75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E1D1AC-3BD1-F940-BDD1-726E936EC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E9C1DE-15DE-4E43-92D6-C72565293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CC1BC2F-4906-EB49-B9E1-1D196CB5A638}"/>
              </a:ext>
            </a:extLst>
          </p:cNvPr>
          <p:cNvSpPr txBox="1">
            <a:spLocks/>
          </p:cNvSpPr>
          <p:nvPr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80F2E83-5CE4-C040-BA7A-F42BB8B634FA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808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E1D1AC-3BD1-F940-BDD1-726E936EC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E9C1DE-15DE-4E43-92D6-C72565293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CC1BC2F-4906-EB49-B9E1-1D196CB5A638}"/>
              </a:ext>
            </a:extLst>
          </p:cNvPr>
          <p:cNvSpPr txBox="1">
            <a:spLocks/>
          </p:cNvSpPr>
          <p:nvPr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80F2E83-5CE4-C040-BA7A-F42BB8B634FA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456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2.wdp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microsoft.com/office/2007/relationships/hdphoto" Target="../media/hdphoto12.wdp"/><Relationship Id="rId4" Type="http://schemas.openxmlformats.org/officeDocument/2006/relationships/image" Target="../media/image30.png"/><Relationship Id="rId9" Type="http://schemas.microsoft.com/office/2007/relationships/hdphoto" Target="../media/hdphoto1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microsoft.com/office/2007/relationships/hdphoto" Target="../media/hdphoto12.wdp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2.wdp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microsoft.com/office/2007/relationships/hdphoto" Target="../media/hdphoto12.wdp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2.wdp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5.wdp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3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7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4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6.wdp"/><Relationship Id="rId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4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8353E3-2652-3F44-939F-0BCFCA29D2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Long Vowels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2ECD639-8970-3D4B-AC28-B74B56B940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English | Grades 3 and 4</a:t>
            </a:r>
            <a:endParaRPr lang="he-IL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75EB878-1004-0145-8883-C9825FA94E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With: </a:t>
            </a:r>
            <a:r>
              <a:rPr lang="en-US" dirty="0" err="1"/>
              <a:t>Einav</a:t>
            </a:r>
            <a:r>
              <a:rPr lang="en-US" dirty="0"/>
              <a:t> </a:t>
            </a:r>
            <a:r>
              <a:rPr lang="en-US" dirty="0" smtClean="0"/>
              <a:t>Kaplan</a:t>
            </a:r>
            <a:endParaRPr lang="en-US" dirty="0"/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F813B7AB-6F21-3441-8779-6DAF0C6E3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894709">
            <a:off x="3733675" y="632278"/>
            <a:ext cx="658648" cy="2212383"/>
          </a:xfrm>
          <a:prstGeom prst="rect">
            <a:avLst/>
          </a:prstGeom>
        </p:spPr>
      </p:pic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E2ECD639-8970-3D4B-AC28-B74B56B9409F}"/>
              </a:ext>
            </a:extLst>
          </p:cNvPr>
          <p:cNvSpPr txBox="1">
            <a:spLocks/>
          </p:cNvSpPr>
          <p:nvPr/>
        </p:nvSpPr>
        <p:spPr>
          <a:xfrm>
            <a:off x="2030833" y="5069128"/>
            <a:ext cx="5147207" cy="64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he-IL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73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Remember the 5 vowels sounds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B44CA2-E433-8447-8533-7794EB83BD1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4FCCC48-AFE7-D34C-A525-95AAC45A456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E2E584-94D9-AA4A-BECF-A4456F486D8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B459180-FEAF-144B-B3E0-99445882A827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8" name="Rectangle 7"/>
          <p:cNvSpPr/>
          <p:nvPr/>
        </p:nvSpPr>
        <p:spPr>
          <a:xfrm>
            <a:off x="6771640" y="2416343"/>
            <a:ext cx="30823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dirty="0" smtClean="0">
                <a:latin typeface="Comic Sans MS" panose="030F0702030302020204" pitchFamily="66" charset="0"/>
              </a:rPr>
              <a:t>O </a:t>
            </a:r>
            <a:r>
              <a:rPr lang="en-US" sz="9600" dirty="0"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3" name="Rectangle 2"/>
          <p:cNvSpPr/>
          <p:nvPr/>
        </p:nvSpPr>
        <p:spPr>
          <a:xfrm>
            <a:off x="9136380" y="4937760"/>
            <a:ext cx="1793805" cy="701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not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27816" y1="71788" x2="47396" y2="74074"/>
                        <a14:backgroundMark x1="46489" y1="71383" x2="67593" y2="629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52" t="13737" r="16599" b="26465"/>
          <a:stretch/>
        </p:blipFill>
        <p:spPr>
          <a:xfrm>
            <a:off x="803563" y="1917963"/>
            <a:ext cx="5153892" cy="3222997"/>
          </a:xfrm>
          <a:prstGeom prst="rect">
            <a:avLst/>
          </a:prstGeom>
        </p:spPr>
      </p:pic>
      <p:sp>
        <p:nvSpPr>
          <p:cNvPr id="11" name="מלבן 10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0855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Remember the 5 vowels sounds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B44CA2-E433-8447-8533-7794EB83BD1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4FCCC48-AFE7-D34C-A525-95AAC45A456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E2E584-94D9-AA4A-BECF-A4456F486D8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B459180-FEAF-144B-B3E0-99445882A827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8" name="Rectangle 7"/>
          <p:cNvSpPr/>
          <p:nvPr/>
        </p:nvSpPr>
        <p:spPr>
          <a:xfrm>
            <a:off x="7060738" y="2416342"/>
            <a:ext cx="24742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dirty="0" smtClean="0">
                <a:latin typeface="Comic Sans MS" panose="030F0702030302020204" pitchFamily="66" charset="0"/>
              </a:rPr>
              <a:t>I </a:t>
            </a:r>
            <a:r>
              <a:rPr lang="en-US" sz="9600" dirty="0" err="1" smtClean="0">
                <a:latin typeface="Comic Sans MS" panose="030F0702030302020204" pitchFamily="66" charset="0"/>
              </a:rPr>
              <a:t>i</a:t>
            </a:r>
            <a:endParaRPr lang="en-US" sz="9600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52" y="2512291"/>
            <a:ext cx="5334963" cy="26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113520" y="5013960"/>
            <a:ext cx="1912620" cy="792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pig</a:t>
            </a:r>
          </a:p>
        </p:txBody>
      </p:sp>
      <p:sp>
        <p:nvSpPr>
          <p:cNvPr id="11" name="מלבן 10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5470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Remember the 5 vowels sounds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B44CA2-E433-8447-8533-7794EB83BD1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4FCCC48-AFE7-D34C-A525-95AAC45A456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E2E584-94D9-AA4A-BECF-A4456F486D8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B459180-FEAF-144B-B3E0-99445882A827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053" y="2336800"/>
            <a:ext cx="2809275" cy="3731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700260" y="5234940"/>
            <a:ext cx="1531620" cy="6400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cut</a:t>
            </a:r>
          </a:p>
        </p:txBody>
      </p:sp>
      <p:sp>
        <p:nvSpPr>
          <p:cNvPr id="12" name="Rectangle 7"/>
          <p:cNvSpPr/>
          <p:nvPr/>
        </p:nvSpPr>
        <p:spPr>
          <a:xfrm>
            <a:off x="7063780" y="2416342"/>
            <a:ext cx="25656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dirty="0" smtClean="0">
                <a:latin typeface="Comic Sans MS" panose="030F0702030302020204" pitchFamily="66" charset="0"/>
              </a:rPr>
              <a:t>U </a:t>
            </a:r>
            <a:r>
              <a:rPr lang="en-US" sz="9600" dirty="0" err="1" smtClean="0">
                <a:latin typeface="Comic Sans MS" panose="030F0702030302020204" pitchFamily="66" charset="0"/>
              </a:rPr>
              <a:t>u</a:t>
            </a:r>
            <a:endParaRPr lang="en-US" sz="9600" dirty="0">
              <a:latin typeface="Comic Sans MS" panose="030F0702030302020204" pitchFamily="66" charset="0"/>
            </a:endParaRPr>
          </a:p>
        </p:txBody>
      </p:sp>
      <p:sp>
        <p:nvSpPr>
          <p:cNvPr id="11" name="מלבן 10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8738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EEFDD60-F3DF-8E4C-BCF6-4F0D25A75F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31039" y="1735471"/>
            <a:ext cx="2988742" cy="355887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fat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hat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</a:t>
            </a:r>
            <a:r>
              <a:rPr lang="en-US" dirty="0" smtClean="0"/>
              <a:t>at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cat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Short vowels practice </a:t>
            </a:r>
            <a:endParaRPr lang="he-IL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B44CA2-E433-8447-8533-7794EB83BD1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4FCCC48-AFE7-D34C-A525-95AAC45A456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E2E584-94D9-AA4A-BECF-A4456F486D8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B459180-FEAF-144B-B3E0-99445882A827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" b="100000" l="0" r="90000">
                        <a14:foregroundMark x1="27875" y1="3500" x2="49000" y2="57375"/>
                        <a14:foregroundMark x1="49000" y1="14375" x2="30375" y2="63500"/>
                        <a14:foregroundMark x1="58750" y1="24250" x2="36625" y2="58750"/>
                        <a14:foregroundMark x1="28250" y1="14750" x2="40250" y2="57000"/>
                        <a14:foregroundMark x1="43125" y1="10750" x2="46000" y2="20625"/>
                        <a14:foregroundMark x1="31500" y1="94375" x2="58000" y2="86750"/>
                        <a14:foregroundMark x1="50375" y1="95875" x2="57250" y2="94750"/>
                        <a14:foregroundMark x1="31125" y1="47125" x2="27500" y2="65375"/>
                        <a14:foregroundMark x1="43875" y1="43125" x2="55875" y2="25375"/>
                        <a14:foregroundMark x1="29000" y1="91125" x2="33000" y2="88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626" y="1558623"/>
            <a:ext cx="3450748" cy="345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מלבן 10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9885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EEFDD60-F3DF-8E4C-BCF6-4F0D25A75F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31039" y="1735471"/>
            <a:ext cx="2988742" cy="355887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fat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hat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</a:t>
            </a:r>
            <a:r>
              <a:rPr lang="en-US" dirty="0" smtClean="0"/>
              <a:t>at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cat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Short vowels practice </a:t>
            </a:r>
            <a:endParaRPr lang="he-IL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B44CA2-E433-8447-8533-7794EB83BD1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4FCCC48-AFE7-D34C-A525-95AAC45A456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E2E584-94D9-AA4A-BECF-A4456F486D8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B459180-FEAF-144B-B3E0-99445882A827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" b="100000" l="0" r="90000">
                        <a14:foregroundMark x1="27875" y1="3500" x2="49000" y2="57375"/>
                        <a14:foregroundMark x1="49000" y1="14375" x2="30375" y2="63500"/>
                        <a14:foregroundMark x1="58750" y1="24250" x2="36625" y2="58750"/>
                        <a14:foregroundMark x1="28250" y1="14750" x2="40250" y2="57000"/>
                        <a14:foregroundMark x1="43125" y1="10750" x2="46000" y2="20625"/>
                        <a14:foregroundMark x1="31500" y1="94375" x2="58000" y2="86750"/>
                        <a14:foregroundMark x1="50375" y1="95875" x2="57250" y2="94750"/>
                        <a14:foregroundMark x1="31125" y1="47125" x2="27500" y2="65375"/>
                        <a14:foregroundMark x1="43875" y1="43125" x2="55875" y2="25375"/>
                        <a14:foregroundMark x1="29000" y1="91125" x2="33000" y2="88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626" y="1558623"/>
            <a:ext cx="3450748" cy="345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אליפסה 2"/>
          <p:cNvSpPr/>
          <p:nvPr/>
        </p:nvSpPr>
        <p:spPr>
          <a:xfrm>
            <a:off x="1269033" y="4313382"/>
            <a:ext cx="2493818" cy="851650"/>
          </a:xfrm>
          <a:prstGeom prst="ellipse">
            <a:avLst/>
          </a:prstGeom>
          <a:noFill/>
          <a:ln w="38100">
            <a:solidFill>
              <a:srgbClr val="428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10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8105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EEFDD60-F3DF-8E4C-BCF6-4F0D25A75F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31039" y="1735471"/>
            <a:ext cx="2988742" cy="355887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da-DK" dirty="0"/>
              <a:t>log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fox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box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pig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 smtClean="0"/>
              <a:t>fat</a:t>
            </a:r>
            <a:endParaRPr lang="da-DK" dirty="0"/>
          </a:p>
        </p:txBody>
      </p:sp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Short vowels practice </a:t>
            </a:r>
            <a:endParaRPr lang="he-IL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B44CA2-E433-8447-8533-7794EB83BD1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4FCCC48-AFE7-D34C-A525-95AAC45A456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E2E584-94D9-AA4A-BECF-A4456F486D8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B459180-FEAF-144B-B3E0-99445882A827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1" b="96582" l="1869" r="97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722255" y="1743364"/>
            <a:ext cx="4747491" cy="3371272"/>
          </a:xfrm>
          <a:prstGeom prst="rect">
            <a:avLst/>
          </a:prstGeom>
        </p:spPr>
      </p:pic>
      <p:sp>
        <p:nvSpPr>
          <p:cNvPr id="11" name="מלבן 10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0001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EEFDD60-F3DF-8E4C-BCF6-4F0D25A75F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31039" y="1735471"/>
            <a:ext cx="2988742" cy="355887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da-DK" dirty="0"/>
              <a:t>log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fox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box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pig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 smtClean="0"/>
              <a:t>fat</a:t>
            </a:r>
            <a:endParaRPr lang="da-DK" dirty="0"/>
          </a:p>
        </p:txBody>
      </p:sp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Short vowels practice </a:t>
            </a:r>
            <a:endParaRPr lang="he-IL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B44CA2-E433-8447-8533-7794EB83BD1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4FCCC48-AFE7-D34C-A525-95AAC45A456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E2E584-94D9-AA4A-BECF-A4456F486D8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B459180-FEAF-144B-B3E0-99445882A827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1" b="96582" l="1869" r="97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722255" y="1743364"/>
            <a:ext cx="4747491" cy="3371272"/>
          </a:xfrm>
          <a:prstGeom prst="rect">
            <a:avLst/>
          </a:prstGeom>
        </p:spPr>
      </p:pic>
      <p:sp>
        <p:nvSpPr>
          <p:cNvPr id="11" name="אליפסה 10"/>
          <p:cNvSpPr/>
          <p:nvPr/>
        </p:nvSpPr>
        <p:spPr>
          <a:xfrm>
            <a:off x="1269033" y="2309199"/>
            <a:ext cx="2493818" cy="851650"/>
          </a:xfrm>
          <a:prstGeom prst="ellipse">
            <a:avLst/>
          </a:prstGeom>
          <a:noFill/>
          <a:ln w="38100">
            <a:solidFill>
              <a:srgbClr val="428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0060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EEFDD60-F3DF-8E4C-BCF6-4F0D25A75F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31039" y="1735471"/>
            <a:ext cx="2988742" cy="355887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da-DK" dirty="0"/>
              <a:t>mat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rat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bat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red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duck</a:t>
            </a:r>
          </a:p>
        </p:txBody>
      </p:sp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Short vowels practice </a:t>
            </a:r>
            <a:endParaRPr lang="he-IL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B44CA2-E433-8447-8533-7794EB83BD1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4FCCC48-AFE7-D34C-A525-95AAC45A456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E2E584-94D9-AA4A-BECF-A4456F486D8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B459180-FEAF-144B-B3E0-99445882A827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86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568" y="1871247"/>
            <a:ext cx="3330864" cy="3115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מלבן 11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3327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EEFDD60-F3DF-8E4C-BCF6-4F0D25A75F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31039" y="1735471"/>
            <a:ext cx="2988742" cy="355887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da-DK" dirty="0"/>
              <a:t>mat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rat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bat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red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duck</a:t>
            </a:r>
          </a:p>
        </p:txBody>
      </p:sp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Short vowels practice </a:t>
            </a:r>
            <a:endParaRPr lang="he-IL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B44CA2-E433-8447-8533-7794EB83BD1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4FCCC48-AFE7-D34C-A525-95AAC45A456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E2E584-94D9-AA4A-BECF-A4456F486D8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B459180-FEAF-144B-B3E0-99445882A827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86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568" y="1871247"/>
            <a:ext cx="3330864" cy="3115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אליפסה 11"/>
          <p:cNvSpPr/>
          <p:nvPr/>
        </p:nvSpPr>
        <p:spPr>
          <a:xfrm>
            <a:off x="1269033" y="1570290"/>
            <a:ext cx="2493818" cy="851650"/>
          </a:xfrm>
          <a:prstGeom prst="ellipse">
            <a:avLst/>
          </a:prstGeom>
          <a:noFill/>
          <a:ln w="38100">
            <a:solidFill>
              <a:srgbClr val="428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1197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EEFDD60-F3DF-8E4C-BCF6-4F0D25A75F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31039" y="1735471"/>
            <a:ext cx="2988742" cy="355887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not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bin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win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sun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run</a:t>
            </a:r>
          </a:p>
        </p:txBody>
      </p:sp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Short vowels practice </a:t>
            </a:r>
            <a:endParaRPr lang="he-IL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B44CA2-E433-8447-8533-7794EB83BD1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4FCCC48-AFE7-D34C-A525-95AAC45A456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E2E584-94D9-AA4A-BECF-A4456F486D8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B459180-FEAF-144B-B3E0-99445882A827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565" y="1819749"/>
            <a:ext cx="3232871" cy="3218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מלבן 10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8695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6B734B-E233-1446-B952-D4371B0ED7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ym typeface="Alef"/>
              </a:rPr>
              <a:t>What will we do today?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CB9EE-1568-B241-9EF8-284BECC539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Warm Up</a:t>
            </a:r>
          </a:p>
          <a:p>
            <a:r>
              <a:rPr lang="en-US" dirty="0"/>
              <a:t>Understand the long vowels </a:t>
            </a:r>
            <a:r>
              <a:rPr lang="en-US" dirty="0" smtClean="0"/>
              <a:t>sounds</a:t>
            </a:r>
            <a:endParaRPr lang="en-US" dirty="0"/>
          </a:p>
          <a:p>
            <a:r>
              <a:rPr lang="en-US" dirty="0"/>
              <a:t>Read words with the long vowels </a:t>
            </a:r>
            <a:r>
              <a:rPr lang="en-US" dirty="0" smtClean="0"/>
              <a:t>sounds </a:t>
            </a:r>
            <a:endParaRPr lang="en-US" dirty="0"/>
          </a:p>
          <a:p>
            <a:r>
              <a:rPr lang="en-US" dirty="0"/>
              <a:t>Create your own long vowel game </a:t>
            </a:r>
          </a:p>
          <a:p>
            <a:r>
              <a:rPr lang="en-US" dirty="0"/>
              <a:t>Summary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839C5F-83A3-8449-9FEF-5203C8AED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803" y="5956559"/>
            <a:ext cx="1466030" cy="147496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A59FBE2-8B38-9346-B739-6804ADF523CA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02F7F75-0BD8-C144-9C23-ECBEB87EFA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204553-54A9-5F44-85B3-6FCC7AFC764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5FF51E-BC28-7447-A5A6-0213CCF30EB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מלבן 1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9292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EEFDD60-F3DF-8E4C-BCF6-4F0D25A75F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31039" y="1735471"/>
            <a:ext cx="2988742" cy="355887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not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bin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win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sun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run</a:t>
            </a:r>
          </a:p>
        </p:txBody>
      </p:sp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Short vowels practice </a:t>
            </a:r>
            <a:endParaRPr lang="he-IL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B44CA2-E433-8447-8533-7794EB83BD1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4FCCC48-AFE7-D34C-A525-95AAC45A456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E2E584-94D9-AA4A-BECF-A4456F486D8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B459180-FEAF-144B-B3E0-99445882A827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565" y="1819749"/>
            <a:ext cx="3232871" cy="3218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אליפסה 10"/>
          <p:cNvSpPr/>
          <p:nvPr/>
        </p:nvSpPr>
        <p:spPr>
          <a:xfrm>
            <a:off x="1269033" y="3629999"/>
            <a:ext cx="2493818" cy="851650"/>
          </a:xfrm>
          <a:prstGeom prst="ellipse">
            <a:avLst/>
          </a:prstGeom>
          <a:noFill/>
          <a:ln w="38100">
            <a:solidFill>
              <a:srgbClr val="428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1293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EEFDD60-F3DF-8E4C-BCF6-4F0D25A75F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31039" y="1735471"/>
            <a:ext cx="2988742" cy="355887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da-DK" dirty="0"/>
              <a:t>pen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log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dog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red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pink</a:t>
            </a:r>
          </a:p>
        </p:txBody>
      </p:sp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Short vowels practice </a:t>
            </a:r>
            <a:endParaRPr lang="he-IL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B44CA2-E433-8447-8533-7794EB83BD1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4FCCC48-AFE7-D34C-A525-95AAC45A456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E2E584-94D9-AA4A-BECF-A4456F486D8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B459180-FEAF-144B-B3E0-99445882A827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3" b="100000" l="0" r="988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035" y="2094233"/>
            <a:ext cx="3393930" cy="2669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מלבן 11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2815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EEFDD60-F3DF-8E4C-BCF6-4F0D25A75F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31039" y="1735471"/>
            <a:ext cx="2988742" cy="355887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da-DK" dirty="0"/>
              <a:t>pen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log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dog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red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pink</a:t>
            </a:r>
          </a:p>
        </p:txBody>
      </p:sp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Short vowels practice </a:t>
            </a:r>
            <a:endParaRPr lang="he-IL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B44CA2-E433-8447-8533-7794EB83BD1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4FCCC48-AFE7-D34C-A525-95AAC45A456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E2E584-94D9-AA4A-BECF-A4456F486D8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B459180-FEAF-144B-B3E0-99445882A827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3" b="100000" l="0" r="988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035" y="2094233"/>
            <a:ext cx="3393930" cy="2669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אליפסה 11"/>
          <p:cNvSpPr/>
          <p:nvPr/>
        </p:nvSpPr>
        <p:spPr>
          <a:xfrm>
            <a:off x="1269033" y="1588763"/>
            <a:ext cx="2493818" cy="851650"/>
          </a:xfrm>
          <a:prstGeom prst="ellipse">
            <a:avLst/>
          </a:prstGeom>
          <a:noFill/>
          <a:ln w="38100">
            <a:solidFill>
              <a:srgbClr val="428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226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EEFDD60-F3DF-8E4C-BCF6-4F0D25A75F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31039" y="1735471"/>
            <a:ext cx="2988742" cy="355887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pink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pig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bin</a:t>
            </a:r>
          </a:p>
        </p:txBody>
      </p:sp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Short vowels practice </a:t>
            </a:r>
            <a:endParaRPr lang="he-IL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B44CA2-E433-8447-8533-7794EB83BD1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4FCCC48-AFE7-D34C-A525-95AAC45A456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E2E584-94D9-AA4A-BECF-A4456F486D8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B459180-FEAF-144B-B3E0-99445882A827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2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151" y="1975274"/>
            <a:ext cx="3080832" cy="2907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מלבן 10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6273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EEFDD60-F3DF-8E4C-BCF6-4F0D25A75F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31039" y="1735471"/>
            <a:ext cx="2988742" cy="355887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pink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pig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bin</a:t>
            </a:r>
          </a:p>
        </p:txBody>
      </p:sp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Short vowels practice </a:t>
            </a:r>
            <a:endParaRPr lang="he-IL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B44CA2-E433-8447-8533-7794EB83BD1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4FCCC48-AFE7-D34C-A525-95AAC45A456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E2E584-94D9-AA4A-BECF-A4456F486D8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B459180-FEAF-144B-B3E0-99445882A827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2" name="אליפסה 11"/>
          <p:cNvSpPr/>
          <p:nvPr/>
        </p:nvSpPr>
        <p:spPr>
          <a:xfrm>
            <a:off x="1269033" y="3602290"/>
            <a:ext cx="2493818" cy="851650"/>
          </a:xfrm>
          <a:prstGeom prst="ellipse">
            <a:avLst/>
          </a:prstGeom>
          <a:noFill/>
          <a:ln w="38100">
            <a:solidFill>
              <a:srgbClr val="428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2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151" y="1975274"/>
            <a:ext cx="3080832" cy="2907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מלבן 10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939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Let’s Begin!</a:t>
            </a:r>
            <a:endParaRPr lang="he-IL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0B82C7D-C346-B042-9AB4-74A6D30022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0603" y="1364112"/>
            <a:ext cx="10331450" cy="90803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First, </a:t>
            </a:r>
            <a:r>
              <a:rPr lang="en-US" dirty="0"/>
              <a:t>I </a:t>
            </a:r>
            <a:r>
              <a:rPr lang="en-US" dirty="0" smtClean="0"/>
              <a:t>am going to </a:t>
            </a:r>
            <a:r>
              <a:rPr lang="en-US" dirty="0"/>
              <a:t>tell you a </a:t>
            </a:r>
            <a:r>
              <a:rPr lang="en-US" dirty="0" smtClean="0"/>
              <a:t>story</a:t>
            </a:r>
            <a:r>
              <a:rPr lang="en-US" dirty="0"/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105" y="300439"/>
            <a:ext cx="1017545" cy="10707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4931BE0-60B7-CE4C-9112-472CF2724217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CA03E94-F678-3944-B071-80AEE52850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32B2A0E-0035-784A-98D1-95E41EC116BB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20192E-8418-0D4B-8759-1D8B5473D82A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3" name="תמונה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260" r="99640">
                        <a14:foregroundMark x1="71351" y1="75723" x2="70839" y2="87138"/>
                        <a14:foregroundMark x1="75782" y1="74369" x2="78496" y2="86462"/>
                        <a14:foregroundMark x1="56549" y1="82215" x2="56549" y2="87138"/>
                        <a14:foregroundMark x1="47881" y1="73477" x2="50900" y2="79077"/>
                        <a14:foregroundMark x1="42149" y1="76154" x2="40737" y2="87138"/>
                        <a14:foregroundMark x1="11839" y1="76831" x2="11230" y2="85569"/>
                        <a14:foregroundMark x1="15757" y1="75723" x2="16561" y2="88031"/>
                        <a14:foregroundMark x1="57145" y1="14185" x2="57851" y2="16400"/>
                        <a14:foregroundMark x1="76682" y1="17292" x2="75381" y2="21108"/>
                        <a14:foregroundMark x1="86056" y1="15969" x2="86652" y2="21569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030" y="2111990"/>
            <a:ext cx="9171940" cy="4127500"/>
          </a:xfrm>
          <a:prstGeom prst="rect">
            <a:avLst/>
          </a:prstGeom>
        </p:spPr>
      </p:pic>
      <p:sp>
        <p:nvSpPr>
          <p:cNvPr id="11" name="מלבן 10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8981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Let’s Begin!</a:t>
            </a: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105" y="300439"/>
            <a:ext cx="1017545" cy="10707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4931BE0-60B7-CE4C-9112-472CF2724217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CA03E94-F678-3944-B071-80AEE52850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32B2A0E-0035-784A-98D1-95E41EC116BB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20192E-8418-0D4B-8759-1D8B5473D82A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3" name="תמונה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260" r="99640">
                        <a14:foregroundMark x1="71351" y1="75723" x2="70839" y2="87138"/>
                        <a14:foregroundMark x1="75782" y1="74369" x2="78496" y2="86462"/>
                        <a14:foregroundMark x1="56549" y1="82215" x2="56549" y2="87138"/>
                        <a14:foregroundMark x1="47881" y1="73477" x2="50900" y2="79077"/>
                        <a14:foregroundMark x1="42149" y1="76154" x2="40737" y2="87138"/>
                        <a14:foregroundMark x1="11839" y1="76831" x2="11230" y2="85569"/>
                        <a14:foregroundMark x1="15757" y1="75723" x2="16561" y2="88031"/>
                        <a14:foregroundMark x1="57145" y1="14185" x2="57851" y2="16400"/>
                        <a14:foregroundMark x1="76682" y1="17292" x2="75381" y2="21108"/>
                        <a14:foregroundMark x1="86056" y1="15969" x2="86652" y2="21569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030" y="2111990"/>
            <a:ext cx="9171940" cy="4127500"/>
          </a:xfrm>
          <a:prstGeom prst="rect">
            <a:avLst/>
          </a:prstGeom>
        </p:spPr>
      </p:pic>
      <p:sp>
        <p:nvSpPr>
          <p:cNvPr id="16" name="מלבן 15"/>
          <p:cNvSpPr/>
          <p:nvPr/>
        </p:nvSpPr>
        <p:spPr>
          <a:xfrm>
            <a:off x="3491345" y="2384176"/>
            <a:ext cx="1320800" cy="3583127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2"/>
          <a:stretch/>
        </p:blipFill>
        <p:spPr>
          <a:xfrm>
            <a:off x="3185596" y="2512898"/>
            <a:ext cx="1990759" cy="3522223"/>
          </a:xfrm>
          <a:prstGeom prst="rect">
            <a:avLst/>
          </a:prstGeom>
        </p:spPr>
      </p:pic>
      <p:sp>
        <p:nvSpPr>
          <p:cNvPr id="17" name="מלבן 16"/>
          <p:cNvSpPr/>
          <p:nvPr/>
        </p:nvSpPr>
        <p:spPr>
          <a:xfrm>
            <a:off x="6308090" y="2218057"/>
            <a:ext cx="1201432" cy="3583127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3" name="תמונה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6328" y="2487434"/>
            <a:ext cx="1388959" cy="3536766"/>
          </a:xfrm>
          <a:prstGeom prst="rect">
            <a:avLst/>
          </a:prstGeom>
        </p:spPr>
      </p:pic>
      <p:sp>
        <p:nvSpPr>
          <p:cNvPr id="18" name="מלבן 17"/>
          <p:cNvSpPr/>
          <p:nvPr/>
        </p:nvSpPr>
        <p:spPr>
          <a:xfrm>
            <a:off x="8802255" y="2309751"/>
            <a:ext cx="1614363" cy="3583127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4" name="תמונה 1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2" b="96990" l="70241" r="99449">
                        <a14:foregroundMark x1="83632" y1="38262" x2="93873" y2="37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75"/>
          <a:stretch/>
        </p:blipFill>
        <p:spPr>
          <a:xfrm>
            <a:off x="8565260" y="2126364"/>
            <a:ext cx="1723460" cy="3766514"/>
          </a:xfrm>
          <a:prstGeom prst="rect">
            <a:avLst/>
          </a:prstGeom>
        </p:spPr>
      </p:pic>
      <p:sp>
        <p:nvSpPr>
          <p:cNvPr id="15" name="מלבן 14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2650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Let’s Begin!</a:t>
            </a: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105" y="300439"/>
            <a:ext cx="1017545" cy="10707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4931BE0-60B7-CE4C-9112-472CF2724217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CA03E94-F678-3944-B071-80AEE52850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32B2A0E-0035-784A-98D1-95E41EC116BB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20192E-8418-0D4B-8759-1D8B5473D82A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3" name="תמונה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260" r="99640">
                        <a14:foregroundMark x1="71351" y1="75723" x2="70839" y2="87138"/>
                        <a14:foregroundMark x1="75782" y1="74369" x2="78496" y2="86462"/>
                        <a14:foregroundMark x1="56549" y1="82215" x2="56549" y2="87138"/>
                        <a14:foregroundMark x1="47881" y1="73477" x2="50900" y2="79077"/>
                        <a14:foregroundMark x1="42149" y1="76154" x2="40737" y2="87138"/>
                        <a14:foregroundMark x1="11839" y1="76831" x2="11230" y2="85569"/>
                        <a14:foregroundMark x1="15757" y1="75723" x2="16561" y2="88031"/>
                        <a14:foregroundMark x1="57145" y1="14185" x2="57851" y2="16400"/>
                        <a14:foregroundMark x1="76682" y1="17292" x2="75381" y2="21108"/>
                        <a14:foregroundMark x1="86056" y1="15969" x2="86652" y2="21569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030" y="2111990"/>
            <a:ext cx="9171940" cy="4127500"/>
          </a:xfrm>
          <a:prstGeom prst="rect">
            <a:avLst/>
          </a:prstGeom>
        </p:spPr>
      </p:pic>
      <p:sp>
        <p:nvSpPr>
          <p:cNvPr id="16" name="מלבן 15"/>
          <p:cNvSpPr/>
          <p:nvPr/>
        </p:nvSpPr>
        <p:spPr>
          <a:xfrm>
            <a:off x="4784435" y="2239626"/>
            <a:ext cx="1634837" cy="3583127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2"/>
          <a:stretch/>
        </p:blipFill>
        <p:spPr>
          <a:xfrm>
            <a:off x="4551266" y="2487434"/>
            <a:ext cx="1990759" cy="3522223"/>
          </a:xfrm>
          <a:prstGeom prst="rect">
            <a:avLst/>
          </a:prstGeom>
        </p:spPr>
      </p:pic>
      <p:sp>
        <p:nvSpPr>
          <p:cNvPr id="17" name="מלבן 16"/>
          <p:cNvSpPr/>
          <p:nvPr/>
        </p:nvSpPr>
        <p:spPr>
          <a:xfrm>
            <a:off x="6308090" y="2218057"/>
            <a:ext cx="1201432" cy="3583127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3" name="תמונה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6328" y="2487434"/>
            <a:ext cx="1388959" cy="3536766"/>
          </a:xfrm>
          <a:prstGeom prst="rect">
            <a:avLst/>
          </a:prstGeom>
        </p:spPr>
      </p:pic>
      <p:sp>
        <p:nvSpPr>
          <p:cNvPr id="14" name="מלבן 13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2037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Let’s Begin!</a:t>
            </a: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105" y="300439"/>
            <a:ext cx="1017545" cy="10707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4931BE0-60B7-CE4C-9112-472CF2724217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CA03E94-F678-3944-B071-80AEE52850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32B2A0E-0035-784A-98D1-95E41EC116BB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20192E-8418-0D4B-8759-1D8B5473D82A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410691" y="1585046"/>
            <a:ext cx="8774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3600" dirty="0" smtClean="0"/>
              <a:t>מה קורה כשאותיות הניקוד מחזיקות ידיים?</a:t>
            </a:r>
          </a:p>
        </p:txBody>
      </p:sp>
      <p:pic>
        <p:nvPicPr>
          <p:cNvPr id="15" name="תמונה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260" r="99640">
                        <a14:foregroundMark x1="71351" y1="75723" x2="70839" y2="87138"/>
                        <a14:foregroundMark x1="75782" y1="74369" x2="78496" y2="86462"/>
                        <a14:foregroundMark x1="56549" y1="82215" x2="56549" y2="87138"/>
                        <a14:foregroundMark x1="47881" y1="73477" x2="50900" y2="79077"/>
                        <a14:foregroundMark x1="42149" y1="76154" x2="40737" y2="87138"/>
                        <a14:foregroundMark x1="11839" y1="76831" x2="11230" y2="85569"/>
                        <a14:foregroundMark x1="15757" y1="75723" x2="16561" y2="88031"/>
                        <a14:foregroundMark x1="57145" y1="14185" x2="57851" y2="16400"/>
                        <a14:foregroundMark x1="76682" y1="17292" x2="75381" y2="21108"/>
                        <a14:foregroundMark x1="86056" y1="15969" x2="86652" y2="21569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030" y="2111990"/>
            <a:ext cx="9171940" cy="4127500"/>
          </a:xfrm>
          <a:prstGeom prst="rect">
            <a:avLst/>
          </a:prstGeom>
        </p:spPr>
      </p:pic>
      <p:sp>
        <p:nvSpPr>
          <p:cNvPr id="11" name="מלבן 10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8878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Let’s read: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008561"/>
              </p:ext>
            </p:extLst>
          </p:nvPr>
        </p:nvGraphicFramePr>
        <p:xfrm>
          <a:off x="1264459" y="2083646"/>
          <a:ext cx="9663083" cy="2371937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1833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3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7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9377"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 smtClean="0">
                          <a:cs typeface="+mn-cs"/>
                        </a:rPr>
                        <a:t>אות</a:t>
                      </a:r>
                      <a:r>
                        <a:rPr lang="he-IL" sz="2400" b="1" baseline="0" dirty="0" smtClean="0">
                          <a:cs typeface="+mn-cs"/>
                        </a:rPr>
                        <a:t> הניקוד </a:t>
                      </a:r>
                      <a:endParaRPr lang="en-US" sz="2400" b="1" dirty="0"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 smtClean="0">
                          <a:cs typeface="+mn-cs"/>
                        </a:rPr>
                        <a:t>צליל קצר </a:t>
                      </a:r>
                      <a:endParaRPr lang="en-US" sz="2400" b="1" dirty="0"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 smtClean="0">
                          <a:cs typeface="+mn-cs"/>
                        </a:rPr>
                        <a:t>מחזיקות ידיים </a:t>
                      </a:r>
                    </a:p>
                    <a:p>
                      <a:pPr algn="ctr" rtl="1"/>
                      <a:r>
                        <a:rPr lang="he-IL" sz="2400" b="1" dirty="0" smtClean="0">
                          <a:cs typeface="+mn-cs"/>
                        </a:rPr>
                        <a:t>(צליל ארוך)</a:t>
                      </a:r>
                      <a:r>
                        <a:rPr lang="en-US" sz="2400" b="1" dirty="0" smtClean="0">
                          <a:cs typeface="+mn-cs"/>
                        </a:rPr>
                        <a:t> </a:t>
                      </a:r>
                      <a:endParaRPr lang="en-US" sz="2400" b="1" dirty="0"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9377"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 </a:t>
                      </a:r>
                      <a:r>
                        <a:rPr lang="en-US" sz="4400" baseline="0" dirty="0" smtClean="0">
                          <a:solidFill>
                            <a:srgbClr val="FB2265"/>
                          </a:solidFill>
                          <a:latin typeface="Comic Sans MS" pitchFamily="66" charset="0"/>
                        </a:rPr>
                        <a:t>a</a:t>
                      </a:r>
                      <a:endParaRPr lang="en-US" sz="4400" dirty="0">
                        <a:solidFill>
                          <a:srgbClr val="FB2265"/>
                        </a:solidFill>
                        <a:latin typeface="Comic Sans MS" pitchFamily="66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kern="1200" baseline="0" dirty="0" smtClean="0">
                          <a:solidFill>
                            <a:schemeClr val="dk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c</a:t>
                      </a:r>
                      <a:r>
                        <a:rPr lang="en-US" sz="4400" kern="1200" baseline="0" dirty="0" smtClean="0">
                          <a:solidFill>
                            <a:srgbClr val="FB2265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a</a:t>
                      </a:r>
                      <a:r>
                        <a:rPr lang="en-US" sz="4400" kern="1200" baseline="0" dirty="0" smtClean="0">
                          <a:solidFill>
                            <a:schemeClr val="dk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t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kern="1200" baseline="0" dirty="0" smtClean="0">
                          <a:solidFill>
                            <a:schemeClr val="dk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b</a:t>
                      </a:r>
                      <a:r>
                        <a:rPr lang="en-US" sz="4400" kern="1200" baseline="0" dirty="0" smtClean="0">
                          <a:solidFill>
                            <a:srgbClr val="FB2265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a</a:t>
                      </a:r>
                      <a:r>
                        <a:rPr lang="en-US" sz="4400" kern="1200" baseline="0" dirty="0" smtClean="0">
                          <a:solidFill>
                            <a:schemeClr val="dk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k</a:t>
                      </a:r>
                      <a:r>
                        <a:rPr lang="en-US" sz="4400" kern="1200" baseline="0" dirty="0" smtClean="0">
                          <a:solidFill>
                            <a:srgbClr val="FB2265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e</a:t>
                      </a:r>
                    </a:p>
                    <a:p>
                      <a:pPr algn="ctr"/>
                      <a:r>
                        <a:rPr lang="en-US" sz="4400" kern="1200" baseline="0" dirty="0" smtClean="0">
                          <a:solidFill>
                            <a:schemeClr val="dk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r</a:t>
                      </a:r>
                      <a:r>
                        <a:rPr lang="en-US" sz="4400" kern="1200" baseline="0" dirty="0" smtClean="0">
                          <a:solidFill>
                            <a:srgbClr val="FB2265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ai</a:t>
                      </a:r>
                      <a:r>
                        <a:rPr lang="en-US" sz="4400" kern="1200" baseline="0" dirty="0" smtClean="0">
                          <a:solidFill>
                            <a:schemeClr val="dk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n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6" b="96203" l="843" r="983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827" y="3062904"/>
            <a:ext cx="1934345" cy="109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מלבן 4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3735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6B734B-E233-1446-B952-D4371B0ED7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ym typeface="Alef"/>
              </a:rPr>
              <a:t>Can you…?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CB9EE-1568-B241-9EF8-284BECC539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tell </a:t>
            </a:r>
            <a:r>
              <a:rPr lang="en-US" dirty="0"/>
              <a:t>the difference between </a:t>
            </a:r>
            <a:r>
              <a:rPr lang="en-US" dirty="0">
                <a:solidFill>
                  <a:srgbClr val="FB2265"/>
                </a:solidFill>
              </a:rPr>
              <a:t>got</a:t>
            </a:r>
            <a:r>
              <a:rPr lang="en-US" dirty="0"/>
              <a:t> and </a:t>
            </a:r>
            <a:r>
              <a:rPr lang="en-US" dirty="0" smtClean="0">
                <a:solidFill>
                  <a:srgbClr val="FB2265"/>
                </a:solidFill>
              </a:rPr>
              <a:t>goat</a:t>
            </a:r>
            <a:r>
              <a:rPr lang="en-US" dirty="0" smtClean="0"/>
              <a:t>?</a:t>
            </a:r>
            <a:endParaRPr lang="en-US" dirty="0"/>
          </a:p>
          <a:p>
            <a:r>
              <a:rPr lang="en-US" dirty="0"/>
              <a:t>c</a:t>
            </a:r>
            <a:r>
              <a:rPr lang="en-US" dirty="0" smtClean="0"/>
              <a:t>reate </a:t>
            </a:r>
            <a:r>
              <a:rPr lang="en-US" dirty="0"/>
              <a:t>your own long vowel game 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839C5F-83A3-8449-9FEF-5203C8AED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803" y="5956559"/>
            <a:ext cx="1466030" cy="147496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A59FBE2-8B38-9346-B739-6804ADF523CA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02F7F75-0BD8-C144-9C23-ECBEB87EFA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204553-54A9-5F44-85B3-6FCC7AFC764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5FF51E-BC28-7447-A5A6-0213CCF30EB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3" name="מלבן 12"/>
          <p:cNvSpPr/>
          <p:nvPr/>
        </p:nvSpPr>
        <p:spPr>
          <a:xfrm>
            <a:off x="5920509" y="6299987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2738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Let’s read: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4040034"/>
              </p:ext>
            </p:extLst>
          </p:nvPr>
        </p:nvGraphicFramePr>
        <p:xfrm>
          <a:off x="1264459" y="2083646"/>
          <a:ext cx="9663083" cy="2371937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1833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3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7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9377"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 smtClean="0">
                          <a:cs typeface="+mn-cs"/>
                        </a:rPr>
                        <a:t>אות</a:t>
                      </a:r>
                      <a:r>
                        <a:rPr lang="he-IL" sz="2400" b="1" baseline="0" dirty="0" smtClean="0">
                          <a:cs typeface="+mn-cs"/>
                        </a:rPr>
                        <a:t> הניקוד </a:t>
                      </a:r>
                      <a:endParaRPr lang="en-US" sz="2400" b="1" dirty="0"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 smtClean="0">
                          <a:cs typeface="+mn-cs"/>
                        </a:rPr>
                        <a:t>צליל קצר </a:t>
                      </a:r>
                      <a:endParaRPr lang="en-US" sz="2400" b="1" dirty="0"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 smtClean="0">
                          <a:cs typeface="+mn-cs"/>
                        </a:rPr>
                        <a:t>מחזיקות ידיים </a:t>
                      </a:r>
                    </a:p>
                    <a:p>
                      <a:pPr algn="ctr" rtl="1"/>
                      <a:r>
                        <a:rPr lang="he-IL" sz="2400" b="1" dirty="0" smtClean="0">
                          <a:cs typeface="+mn-cs"/>
                        </a:rPr>
                        <a:t>(צליל ארוך)</a:t>
                      </a:r>
                      <a:r>
                        <a:rPr lang="en-US" sz="2400" b="1" dirty="0" smtClean="0">
                          <a:cs typeface="+mn-cs"/>
                        </a:rPr>
                        <a:t> </a:t>
                      </a:r>
                      <a:endParaRPr lang="en-US" sz="2400" b="1" dirty="0"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9377"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solidFill>
                            <a:srgbClr val="FB2265"/>
                          </a:solidFill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rgbClr val="FB2265"/>
                          </a:solidFill>
                          <a:latin typeface="Comic Sans MS" pitchFamily="66" charset="0"/>
                        </a:rPr>
                        <a:t>i</a:t>
                      </a:r>
                      <a:endParaRPr lang="en-US" sz="4400" dirty="0">
                        <a:solidFill>
                          <a:srgbClr val="FB2265"/>
                        </a:solidFill>
                        <a:latin typeface="Comic Sans MS" pitchFamily="66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kern="1200" baseline="0" dirty="0" smtClean="0">
                          <a:solidFill>
                            <a:schemeClr val="dk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b</a:t>
                      </a:r>
                      <a:r>
                        <a:rPr lang="en-US" sz="4400" kern="1200" baseline="0" dirty="0" smtClean="0">
                          <a:solidFill>
                            <a:srgbClr val="FB2265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4400" kern="1200" baseline="0" dirty="0" smtClean="0">
                          <a:solidFill>
                            <a:schemeClr val="dk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t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kern="1200" baseline="0" dirty="0" smtClean="0">
                          <a:solidFill>
                            <a:schemeClr val="dk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b</a:t>
                      </a:r>
                      <a:r>
                        <a:rPr lang="en-US" sz="4400" kern="1200" baseline="0" dirty="0" smtClean="0">
                          <a:solidFill>
                            <a:srgbClr val="FB2265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4400" kern="1200" baseline="0" dirty="0" smtClean="0">
                          <a:solidFill>
                            <a:schemeClr val="dk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t</a:t>
                      </a:r>
                      <a:r>
                        <a:rPr lang="en-US" sz="4400" kern="1200" baseline="0" dirty="0" smtClean="0">
                          <a:solidFill>
                            <a:srgbClr val="FB2265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e</a:t>
                      </a:r>
                    </a:p>
                    <a:p>
                      <a:pPr algn="ctr"/>
                      <a:r>
                        <a:rPr lang="en-US" sz="4400" kern="1200" baseline="0" dirty="0" smtClean="0">
                          <a:solidFill>
                            <a:schemeClr val="dk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t</a:t>
                      </a:r>
                      <a:r>
                        <a:rPr lang="en-US" sz="4400" kern="1200" baseline="0" dirty="0" smtClean="0">
                          <a:solidFill>
                            <a:srgbClr val="FB2265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ie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6" b="96203" l="843" r="983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827" y="3062904"/>
            <a:ext cx="1934345" cy="109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מלבן 4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8860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Let’s read: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318403"/>
              </p:ext>
            </p:extLst>
          </p:nvPr>
        </p:nvGraphicFramePr>
        <p:xfrm>
          <a:off x="1264459" y="2083646"/>
          <a:ext cx="9663083" cy="2371937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1833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3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7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9377"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 smtClean="0">
                          <a:cs typeface="+mn-cs"/>
                        </a:rPr>
                        <a:t>אות</a:t>
                      </a:r>
                      <a:r>
                        <a:rPr lang="he-IL" sz="2400" b="1" baseline="0" dirty="0" smtClean="0">
                          <a:cs typeface="+mn-cs"/>
                        </a:rPr>
                        <a:t> הניקוד </a:t>
                      </a:r>
                      <a:endParaRPr lang="en-US" sz="2400" b="1" dirty="0"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 smtClean="0">
                          <a:cs typeface="+mn-cs"/>
                        </a:rPr>
                        <a:t>צליל קצר </a:t>
                      </a:r>
                      <a:endParaRPr lang="en-US" sz="2400" b="1" dirty="0"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 smtClean="0">
                          <a:cs typeface="+mn-cs"/>
                        </a:rPr>
                        <a:t>מחזיקות ידיים </a:t>
                      </a:r>
                    </a:p>
                    <a:p>
                      <a:pPr algn="ctr" rtl="1"/>
                      <a:r>
                        <a:rPr lang="he-IL" sz="2400" b="1" dirty="0" smtClean="0">
                          <a:cs typeface="+mn-cs"/>
                        </a:rPr>
                        <a:t>(צליל ארוך)</a:t>
                      </a:r>
                      <a:r>
                        <a:rPr lang="en-US" sz="2400" b="1" dirty="0" smtClean="0">
                          <a:cs typeface="+mn-cs"/>
                        </a:rPr>
                        <a:t> </a:t>
                      </a:r>
                      <a:endParaRPr lang="en-US" sz="2400" b="1" dirty="0"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9377"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solidFill>
                            <a:srgbClr val="FB2265"/>
                          </a:solidFill>
                        </a:rPr>
                        <a:t> </a:t>
                      </a:r>
                      <a:r>
                        <a:rPr lang="en-US" sz="4400" baseline="0" dirty="0" smtClean="0">
                          <a:solidFill>
                            <a:srgbClr val="FB2265"/>
                          </a:solidFill>
                          <a:latin typeface="Comic Sans MS" pitchFamily="66" charset="0"/>
                        </a:rPr>
                        <a:t>o</a:t>
                      </a:r>
                      <a:endParaRPr lang="en-US" sz="4400" dirty="0">
                        <a:solidFill>
                          <a:srgbClr val="FB2265"/>
                        </a:solidFill>
                        <a:latin typeface="Comic Sans MS" pitchFamily="66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kern="1200" baseline="0" dirty="0" smtClean="0">
                          <a:solidFill>
                            <a:schemeClr val="dk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4400" kern="1200" baseline="0" dirty="0" smtClean="0">
                          <a:solidFill>
                            <a:srgbClr val="FB2265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4400" kern="1200" baseline="0" dirty="0" smtClean="0">
                          <a:solidFill>
                            <a:schemeClr val="dk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t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kern="1200" baseline="0" dirty="0" smtClean="0">
                          <a:solidFill>
                            <a:schemeClr val="dk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4400" kern="1200" baseline="0" dirty="0" smtClean="0">
                          <a:solidFill>
                            <a:srgbClr val="FB2265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4400" kern="1200" baseline="0" dirty="0" smtClean="0">
                          <a:solidFill>
                            <a:schemeClr val="dk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t</a:t>
                      </a:r>
                      <a:r>
                        <a:rPr lang="en-US" sz="4400" kern="1200" baseline="0" dirty="0" smtClean="0">
                          <a:solidFill>
                            <a:srgbClr val="FB2265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e</a:t>
                      </a:r>
                    </a:p>
                    <a:p>
                      <a:pPr algn="ctr"/>
                      <a:r>
                        <a:rPr lang="en-US" sz="4400" kern="1200" baseline="0" dirty="0" smtClean="0">
                          <a:solidFill>
                            <a:schemeClr val="dk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b</a:t>
                      </a:r>
                      <a:r>
                        <a:rPr lang="en-US" sz="4400" kern="1200" baseline="0" dirty="0" smtClean="0">
                          <a:solidFill>
                            <a:srgbClr val="FB2265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oa</a:t>
                      </a:r>
                      <a:r>
                        <a:rPr lang="en-US" sz="4400" kern="1200" baseline="0" dirty="0" smtClean="0">
                          <a:solidFill>
                            <a:schemeClr val="dk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t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6" b="96203" l="843" r="983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827" y="3062904"/>
            <a:ext cx="1934345" cy="109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מלבן 4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4811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Let’s read: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8514704"/>
              </p:ext>
            </p:extLst>
          </p:nvPr>
        </p:nvGraphicFramePr>
        <p:xfrm>
          <a:off x="1264459" y="2083646"/>
          <a:ext cx="9663083" cy="2371937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1833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3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7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9377"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 smtClean="0">
                          <a:cs typeface="+mn-cs"/>
                        </a:rPr>
                        <a:t>אות</a:t>
                      </a:r>
                      <a:r>
                        <a:rPr lang="he-IL" sz="2400" b="1" baseline="0" dirty="0" smtClean="0">
                          <a:cs typeface="+mn-cs"/>
                        </a:rPr>
                        <a:t> הניקוד </a:t>
                      </a:r>
                      <a:endParaRPr lang="en-US" sz="2400" b="1" dirty="0"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 smtClean="0">
                          <a:cs typeface="+mn-cs"/>
                        </a:rPr>
                        <a:t>צליל קצר </a:t>
                      </a:r>
                      <a:endParaRPr lang="en-US" sz="2400" b="1" dirty="0"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 smtClean="0">
                          <a:cs typeface="+mn-cs"/>
                        </a:rPr>
                        <a:t>מחזיקות ידיים </a:t>
                      </a:r>
                    </a:p>
                    <a:p>
                      <a:pPr algn="ctr" rtl="1"/>
                      <a:r>
                        <a:rPr lang="he-IL" sz="2400" b="1" dirty="0" smtClean="0">
                          <a:cs typeface="+mn-cs"/>
                        </a:rPr>
                        <a:t>(צליל ארוך)</a:t>
                      </a:r>
                      <a:r>
                        <a:rPr lang="en-US" sz="2400" b="1" dirty="0" smtClean="0">
                          <a:cs typeface="+mn-cs"/>
                        </a:rPr>
                        <a:t> </a:t>
                      </a:r>
                      <a:endParaRPr lang="en-US" sz="2400" b="1" dirty="0"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9377"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 </a:t>
                      </a:r>
                      <a:r>
                        <a:rPr lang="en-US" sz="4400" baseline="0" dirty="0" smtClean="0">
                          <a:solidFill>
                            <a:srgbClr val="FB2265"/>
                          </a:solidFill>
                          <a:latin typeface="Comic Sans MS" pitchFamily="66" charset="0"/>
                        </a:rPr>
                        <a:t>u</a:t>
                      </a:r>
                      <a:endParaRPr lang="en-US" sz="4400" dirty="0">
                        <a:solidFill>
                          <a:srgbClr val="FB2265"/>
                        </a:solidFill>
                        <a:latin typeface="Comic Sans MS" pitchFamily="66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kern="1200" baseline="0" dirty="0" smtClean="0">
                          <a:solidFill>
                            <a:schemeClr val="dk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c</a:t>
                      </a:r>
                      <a:r>
                        <a:rPr lang="en-US" sz="4400" kern="1200" baseline="0" dirty="0" smtClean="0">
                          <a:solidFill>
                            <a:srgbClr val="FB2265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u</a:t>
                      </a:r>
                      <a:r>
                        <a:rPr lang="en-US" sz="4400" kern="1200" baseline="0" dirty="0" smtClean="0">
                          <a:solidFill>
                            <a:schemeClr val="dk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t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kern="1200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c</a:t>
                      </a:r>
                      <a:r>
                        <a:rPr lang="en-US" sz="4400" kern="1200" baseline="0" dirty="0" smtClean="0">
                          <a:solidFill>
                            <a:srgbClr val="FB2265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u</a:t>
                      </a:r>
                      <a:r>
                        <a:rPr lang="en-US" sz="4400" kern="1200" baseline="0" dirty="0" smtClean="0">
                          <a:solidFill>
                            <a:schemeClr val="dk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t</a:t>
                      </a:r>
                      <a:r>
                        <a:rPr lang="en-US" sz="4400" kern="1200" baseline="0" dirty="0" smtClean="0">
                          <a:solidFill>
                            <a:srgbClr val="FB2265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e</a:t>
                      </a:r>
                    </a:p>
                    <a:p>
                      <a:pPr algn="ctr"/>
                      <a:r>
                        <a:rPr lang="en-US" sz="4400" kern="1200" baseline="0" dirty="0" smtClean="0">
                          <a:solidFill>
                            <a:schemeClr val="dk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d</a:t>
                      </a:r>
                      <a:r>
                        <a:rPr lang="en-US" sz="4400" kern="1200" baseline="0" dirty="0" smtClean="0">
                          <a:solidFill>
                            <a:srgbClr val="FB2265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ue</a:t>
                      </a:r>
                      <a:r>
                        <a:rPr lang="en-US" sz="4400" kern="1200" baseline="0" dirty="0" smtClean="0">
                          <a:solidFill>
                            <a:schemeClr val="dk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6" b="96203" l="843" r="983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827" y="3062904"/>
            <a:ext cx="1934345" cy="109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מלבן 4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5985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Let’s read: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839172"/>
              </p:ext>
            </p:extLst>
          </p:nvPr>
        </p:nvGraphicFramePr>
        <p:xfrm>
          <a:off x="1264459" y="2083646"/>
          <a:ext cx="9663083" cy="2371937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1833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3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7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9377"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 smtClean="0">
                          <a:cs typeface="+mn-cs"/>
                        </a:rPr>
                        <a:t>אות</a:t>
                      </a:r>
                      <a:r>
                        <a:rPr lang="he-IL" sz="2400" b="1" baseline="0" dirty="0" smtClean="0">
                          <a:cs typeface="+mn-cs"/>
                        </a:rPr>
                        <a:t> הניקוד </a:t>
                      </a:r>
                      <a:endParaRPr lang="en-US" sz="2400" b="1" dirty="0"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 smtClean="0">
                          <a:cs typeface="+mn-cs"/>
                        </a:rPr>
                        <a:t>צליל קצר </a:t>
                      </a:r>
                      <a:endParaRPr lang="en-US" sz="2400" b="1" dirty="0"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 smtClean="0">
                          <a:cs typeface="+mn-cs"/>
                        </a:rPr>
                        <a:t>מחזיקות ידיים </a:t>
                      </a:r>
                    </a:p>
                    <a:p>
                      <a:pPr algn="ctr" rtl="1"/>
                      <a:r>
                        <a:rPr lang="he-IL" sz="2400" b="1" dirty="0" smtClean="0">
                          <a:cs typeface="+mn-cs"/>
                        </a:rPr>
                        <a:t>(צליל ארוך)</a:t>
                      </a:r>
                      <a:r>
                        <a:rPr lang="en-US" sz="2400" b="1" dirty="0" smtClean="0">
                          <a:cs typeface="+mn-cs"/>
                        </a:rPr>
                        <a:t> </a:t>
                      </a:r>
                      <a:endParaRPr lang="en-US" sz="2400" b="1" dirty="0"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9377"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 </a:t>
                      </a:r>
                      <a:r>
                        <a:rPr lang="en-US" sz="4400" baseline="0" dirty="0" smtClean="0">
                          <a:solidFill>
                            <a:srgbClr val="FB2265"/>
                          </a:solidFill>
                          <a:latin typeface="Comic Sans MS" pitchFamily="66" charset="0"/>
                        </a:rPr>
                        <a:t>e</a:t>
                      </a:r>
                      <a:endParaRPr lang="en-US" sz="4400" dirty="0">
                        <a:solidFill>
                          <a:srgbClr val="FB2265"/>
                        </a:solidFill>
                        <a:latin typeface="Comic Sans MS" pitchFamily="66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kern="1200" baseline="0" dirty="0" smtClean="0">
                          <a:solidFill>
                            <a:schemeClr val="dk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b</a:t>
                      </a:r>
                      <a:r>
                        <a:rPr lang="en-US" sz="4400" kern="1200" baseline="0" dirty="0" smtClean="0">
                          <a:solidFill>
                            <a:srgbClr val="FB2265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e</a:t>
                      </a:r>
                      <a:r>
                        <a:rPr lang="en-US" sz="4400" kern="1200" baseline="0" dirty="0" smtClean="0">
                          <a:solidFill>
                            <a:schemeClr val="dk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t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kern="1200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b</a:t>
                      </a:r>
                      <a:r>
                        <a:rPr lang="en-US" sz="4400" kern="1200" baseline="0" dirty="0" smtClean="0">
                          <a:solidFill>
                            <a:srgbClr val="FB2265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ea</a:t>
                      </a:r>
                      <a:r>
                        <a:rPr lang="en-US" sz="4400" kern="1200" baseline="0" dirty="0" smtClean="0">
                          <a:solidFill>
                            <a:schemeClr val="dk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t</a:t>
                      </a:r>
                      <a:endParaRPr lang="en-US" sz="4400" kern="1200" baseline="0" dirty="0" smtClean="0">
                        <a:solidFill>
                          <a:srgbClr val="FF0000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4400" kern="1200" baseline="0" dirty="0" smtClean="0">
                          <a:solidFill>
                            <a:schemeClr val="dk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4400" kern="1200" baseline="0" dirty="0" smtClean="0">
                          <a:solidFill>
                            <a:srgbClr val="FB2265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ee</a:t>
                      </a:r>
                      <a:r>
                        <a:rPr lang="en-US" sz="4400" kern="1200" baseline="0" dirty="0" smtClean="0">
                          <a:solidFill>
                            <a:schemeClr val="dk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6" b="96203" l="843" r="983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827" y="3062904"/>
            <a:ext cx="1934345" cy="109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מלבן 4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3590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Let’s Begin!</a:t>
            </a: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105" y="300439"/>
            <a:ext cx="1017545" cy="10707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4931BE0-60B7-CE4C-9112-472CF2724217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CA03E94-F678-3944-B071-80AEE52850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32B2A0E-0035-784A-98D1-95E41EC116BB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20192E-8418-0D4B-8759-1D8B5473D82A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תמונה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260" r="99640">
                        <a14:foregroundMark x1="71351" y1="75723" x2="70839" y2="87138"/>
                        <a14:foregroundMark x1="75782" y1="74369" x2="78496" y2="86462"/>
                        <a14:foregroundMark x1="56549" y1="82215" x2="56549" y2="87138"/>
                        <a14:foregroundMark x1="47881" y1="73477" x2="50900" y2="79077"/>
                        <a14:foregroundMark x1="42149" y1="76154" x2="40737" y2="87138"/>
                        <a14:foregroundMark x1="11839" y1="76831" x2="11230" y2="85569"/>
                        <a14:foregroundMark x1="15757" y1="75723" x2="16561" y2="88031"/>
                        <a14:foregroundMark x1="57145" y1="14185" x2="57851" y2="16400"/>
                        <a14:foregroundMark x1="76682" y1="17292" x2="75381" y2="21108"/>
                        <a14:foregroundMark x1="86056" y1="15969" x2="86652" y2="21569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030" y="2111990"/>
            <a:ext cx="9171940" cy="4127500"/>
          </a:xfrm>
          <a:prstGeom prst="rect">
            <a:avLst/>
          </a:prstGeom>
        </p:spPr>
      </p:pic>
      <p:sp>
        <p:nvSpPr>
          <p:cNvPr id="16" name="מלבן 15"/>
          <p:cNvSpPr/>
          <p:nvPr/>
        </p:nvSpPr>
        <p:spPr>
          <a:xfrm>
            <a:off x="4784435" y="2239626"/>
            <a:ext cx="1634837" cy="3583127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2"/>
          <a:stretch/>
        </p:blipFill>
        <p:spPr>
          <a:xfrm>
            <a:off x="4551266" y="2487434"/>
            <a:ext cx="1990759" cy="3522223"/>
          </a:xfrm>
          <a:prstGeom prst="rect">
            <a:avLst/>
          </a:prstGeom>
        </p:spPr>
      </p:pic>
      <p:sp>
        <p:nvSpPr>
          <p:cNvPr id="17" name="מלבן 16"/>
          <p:cNvSpPr/>
          <p:nvPr/>
        </p:nvSpPr>
        <p:spPr>
          <a:xfrm>
            <a:off x="6308090" y="2218057"/>
            <a:ext cx="1201432" cy="3583127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תמונה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6328" y="2487434"/>
            <a:ext cx="1388959" cy="3536766"/>
          </a:xfrm>
          <a:prstGeom prst="rect">
            <a:avLst/>
          </a:prstGeom>
        </p:spPr>
      </p:pic>
      <p:sp>
        <p:nvSpPr>
          <p:cNvPr id="14" name="מלבן 13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08176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Let’s Begin!</a:t>
            </a: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105" y="300439"/>
            <a:ext cx="1017545" cy="10707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4931BE0-60B7-CE4C-9112-472CF2724217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CA03E94-F678-3944-B071-80AEE52850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32B2A0E-0035-784A-98D1-95E41EC116BB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20192E-8418-0D4B-8759-1D8B5473D82A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410691" y="1585046"/>
            <a:ext cx="8774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מה קורה כשאותיות הניקוד מחזיקות ידיים?</a:t>
            </a:r>
          </a:p>
        </p:txBody>
      </p:sp>
      <p:pic>
        <p:nvPicPr>
          <p:cNvPr id="15" name="תמונה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260" r="99640">
                        <a14:foregroundMark x1="71351" y1="75723" x2="70839" y2="87138"/>
                        <a14:foregroundMark x1="75782" y1="74369" x2="78496" y2="86462"/>
                        <a14:foregroundMark x1="56549" y1="82215" x2="56549" y2="87138"/>
                        <a14:foregroundMark x1="47881" y1="73477" x2="50900" y2="79077"/>
                        <a14:foregroundMark x1="42149" y1="76154" x2="40737" y2="87138"/>
                        <a14:foregroundMark x1="11839" y1="76831" x2="11230" y2="85569"/>
                        <a14:foregroundMark x1="15757" y1="75723" x2="16561" y2="88031"/>
                        <a14:foregroundMark x1="57145" y1="14185" x2="57851" y2="16400"/>
                        <a14:foregroundMark x1="76682" y1="17292" x2="75381" y2="21108"/>
                        <a14:foregroundMark x1="86056" y1="15969" x2="86652" y2="21569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030" y="2111990"/>
            <a:ext cx="9171940" cy="4127500"/>
          </a:xfrm>
          <a:prstGeom prst="rect">
            <a:avLst/>
          </a:prstGeom>
        </p:spPr>
      </p:pic>
      <p:sp>
        <p:nvSpPr>
          <p:cNvPr id="11" name="מלבן 10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60233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Practice Makes Perfect</a:t>
            </a:r>
            <a:endParaRPr lang="he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B762C-CC74-CA47-AEFE-B6A0D26B4E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b</a:t>
            </a:r>
            <a:r>
              <a:rPr lang="en-US" dirty="0" smtClean="0">
                <a:solidFill>
                  <a:srgbClr val="FB2265"/>
                </a:solidFill>
              </a:rPr>
              <a:t>ea</a:t>
            </a:r>
            <a:r>
              <a:rPr lang="en-US" dirty="0" smtClean="0"/>
              <a:t>n</a:t>
            </a:r>
            <a:endParaRPr lang="en-US" dirty="0"/>
          </a:p>
          <a:p>
            <a:r>
              <a:rPr lang="en-US" dirty="0" smtClean="0"/>
              <a:t>g</a:t>
            </a:r>
            <a:r>
              <a:rPr lang="en-US" dirty="0">
                <a:solidFill>
                  <a:srgbClr val="FB2265"/>
                </a:solidFill>
              </a:rPr>
              <a:t>oa</a:t>
            </a:r>
            <a:r>
              <a:rPr lang="en-US" dirty="0" smtClean="0"/>
              <a:t>t</a:t>
            </a:r>
            <a:endParaRPr lang="en-US" dirty="0"/>
          </a:p>
          <a:p>
            <a:r>
              <a:rPr lang="en-US" dirty="0"/>
              <a:t>b</a:t>
            </a:r>
            <a:r>
              <a:rPr lang="en-US" dirty="0">
                <a:solidFill>
                  <a:srgbClr val="FB2265"/>
                </a:solidFill>
              </a:rPr>
              <a:t>oa</a:t>
            </a:r>
            <a:r>
              <a:rPr lang="en-US" dirty="0"/>
              <a:t>t</a:t>
            </a:r>
          </a:p>
          <a:p>
            <a:r>
              <a:rPr lang="en-US" dirty="0"/>
              <a:t>f</a:t>
            </a:r>
            <a:r>
              <a:rPr lang="en-US" dirty="0">
                <a:solidFill>
                  <a:srgbClr val="FB2265"/>
                </a:solidFill>
              </a:rPr>
              <a:t>i</a:t>
            </a:r>
            <a:r>
              <a:rPr lang="en-US" dirty="0"/>
              <a:t>v</a:t>
            </a:r>
            <a:r>
              <a:rPr lang="en-US" dirty="0">
                <a:solidFill>
                  <a:srgbClr val="FB2265"/>
                </a:solidFill>
              </a:rPr>
              <a:t>e</a:t>
            </a:r>
          </a:p>
          <a:p>
            <a:r>
              <a:rPr lang="en-US" dirty="0"/>
              <a:t>n</a:t>
            </a:r>
            <a:r>
              <a:rPr lang="en-US" dirty="0">
                <a:solidFill>
                  <a:srgbClr val="FB2265"/>
                </a:solidFill>
              </a:rPr>
              <a:t>i</a:t>
            </a:r>
            <a:r>
              <a:rPr lang="en-US" dirty="0"/>
              <a:t>n</a:t>
            </a:r>
            <a:r>
              <a:rPr lang="en-US" dirty="0">
                <a:solidFill>
                  <a:srgbClr val="FB2265"/>
                </a:solidFill>
              </a:rPr>
              <a:t>e</a:t>
            </a:r>
          </a:p>
          <a:p>
            <a:r>
              <a:rPr lang="en-US" dirty="0"/>
              <a:t>r</a:t>
            </a:r>
            <a:r>
              <a:rPr lang="en-US" dirty="0">
                <a:solidFill>
                  <a:srgbClr val="FB2265"/>
                </a:solidFill>
              </a:rPr>
              <a:t>ai</a:t>
            </a:r>
            <a:r>
              <a:rPr lang="en-US" dirty="0"/>
              <a:t>n</a:t>
            </a:r>
            <a:endParaRPr lang="he-IL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8280" y="1387547"/>
            <a:ext cx="1047545" cy="55018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899D609-96D6-4A47-B52F-88803A58A378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8FB3790-5AC5-7948-8455-87740338602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694326A-9209-3C46-B720-07C89E9BFAC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3B4FD18-0478-0B41-A2F2-D4C2738716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995" l="1010" r="98990">
                        <a14:foregroundMark x1="48485" y1="35176" x2="73485" y2="32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263" y="1364112"/>
            <a:ext cx="4023245" cy="4043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מלבן 9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3068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Practice Makes Perfect</a:t>
            </a:r>
            <a:endParaRPr lang="he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B762C-CC74-CA47-AEFE-B6A0D26B4E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0602" y="2295472"/>
            <a:ext cx="10331450" cy="341108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green, pink, red, dog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six, nine, cake, five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ten, car, bike, bus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99D609-96D6-4A47-B52F-88803A58A378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8FB3790-5AC5-7948-8455-87740338602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694326A-9209-3C46-B720-07C89E9BFAC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3B4FD18-0478-0B41-A2F2-D4C2738716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182255" y="1261994"/>
            <a:ext cx="10111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3200" dirty="0"/>
              <a:t>העתיקו את </a:t>
            </a:r>
            <a:r>
              <a:rPr lang="he-IL" sz="3200" dirty="0" smtClean="0"/>
              <a:t>המילה יוצאת הדופן בכל שורה : </a:t>
            </a:r>
            <a:endParaRPr lang="he-IL" sz="3200" dirty="0"/>
          </a:p>
        </p:txBody>
      </p:sp>
      <p:sp>
        <p:nvSpPr>
          <p:cNvPr id="9" name="מלבן 8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8787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Practice Makes Perfect</a:t>
            </a:r>
            <a:endParaRPr lang="he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B762C-CC74-CA47-AEFE-B6A0D26B4E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0602" y="2295472"/>
            <a:ext cx="10331450" cy="341108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green, pink, red, dog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six, nine, cake, five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ten, car, bike, bus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99D609-96D6-4A47-B52F-88803A58A378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8FB3790-5AC5-7948-8455-87740338602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694326A-9209-3C46-B720-07C89E9BFAC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3B4FD18-0478-0B41-A2F2-D4C2738716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182255" y="1261994"/>
            <a:ext cx="10111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3200" dirty="0"/>
              <a:t>העתיקו את המילים למחברת והקיפו את יוצא הדופן בכל שורה: </a:t>
            </a:r>
          </a:p>
        </p:txBody>
      </p:sp>
      <p:pic>
        <p:nvPicPr>
          <p:cNvPr id="11" name="5min_final" descr="5min_final">
            <a:hlinkClick r:id="" action="ppaction://media"/>
            <a:extLst>
              <a:ext uri="{FF2B5EF4-FFF2-40B4-BE49-F238E27FC236}">
                <a16:creationId xmlns:a16="http://schemas.microsoft.com/office/drawing/2014/main" id="{975630C5-E5B6-C548-9002-3A338B01CD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7412" y="144401"/>
            <a:ext cx="2139632" cy="763135"/>
          </a:xfrm>
          <a:prstGeom prst="rect">
            <a:avLst/>
          </a:prstGeom>
        </p:spPr>
      </p:pic>
      <p:sp>
        <p:nvSpPr>
          <p:cNvPr id="12" name="מלבן 11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3520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4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Check </a:t>
            </a:r>
            <a:r>
              <a:rPr lang="en-US" dirty="0"/>
              <a:t>your </a:t>
            </a:r>
            <a:r>
              <a:rPr lang="en-US" dirty="0" smtClean="0"/>
              <a:t>answers</a:t>
            </a:r>
            <a:endParaRPr lang="he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B762C-CC74-CA47-AEFE-B6A0D26B4E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0602" y="2295472"/>
            <a:ext cx="10331450" cy="341108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green, pink, red, dog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six, nine, cake, five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ten, car, bike, bus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99D609-96D6-4A47-B52F-88803A58A378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8FB3790-5AC5-7948-8455-87740338602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694326A-9209-3C46-B720-07C89E9BFAC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3B4FD18-0478-0B41-A2F2-D4C2738716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1" name="אליפסה 10"/>
          <p:cNvSpPr/>
          <p:nvPr/>
        </p:nvSpPr>
        <p:spPr>
          <a:xfrm>
            <a:off x="4723433" y="2170654"/>
            <a:ext cx="1280203" cy="851650"/>
          </a:xfrm>
          <a:prstGeom prst="ellipse">
            <a:avLst/>
          </a:prstGeom>
          <a:noFill/>
          <a:ln w="38100">
            <a:solidFill>
              <a:srgbClr val="428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8454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What do you need to prepare for the class?</a:t>
            </a:r>
            <a:endParaRPr lang="x-none" dirty="0"/>
          </a:p>
        </p:txBody>
      </p:sp>
      <p:pic>
        <p:nvPicPr>
          <p:cNvPr id="8" name="Picture 3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A4B69755-66B7-4BD3-B22A-3EF8B5DE8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328" y="2548054"/>
            <a:ext cx="1161305" cy="180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70337" y="3063159"/>
            <a:ext cx="1771057" cy="74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https://lh4.googleusercontent.com/8FRkycPXoj7UiB9dvl8WfvE_rPOmNvworJ3hEUUExH908Pyx1w8Shtg70_9YIyrxXZu2Q5tvXMslWX6PBLNTleMKYZ5Wgwd4UNNj4iBwA-K5B6WNBJ5WFRNSOF3busg5">
            <a:extLst>
              <a:ext uri="{FF2B5EF4-FFF2-40B4-BE49-F238E27FC236}">
                <a16:creationId xmlns:a16="http://schemas.microsoft.com/office/drawing/2014/main" id="{A59DF638-BBDF-4FF6-8918-42D9A5F05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604" y="2548054"/>
            <a:ext cx="1191396" cy="196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s://lh5.googleusercontent.com/ZDoHST6h1OCX-u3R0_z7nNa7SfU7HmVM0D695YAePInfr_qNfjeMwiGEv5CWrEZg9NKaTDrt37AL_GYzZsegn6rlPlFCY3VeGszqUWVyGIQFv4vSJtyKvfOsQffjTrz2">
            <a:extLst>
              <a:ext uri="{FF2B5EF4-FFF2-40B4-BE49-F238E27FC236}">
                <a16:creationId xmlns:a16="http://schemas.microsoft.com/office/drawing/2014/main" id="{6C26243C-31F1-4E05-AA55-1F6FA8AEC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040" y="2679760"/>
            <a:ext cx="1360363" cy="16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7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50764" y="1127529"/>
            <a:ext cx="1977042" cy="705145"/>
          </a:xfrm>
          <a:prstGeom prst="rect">
            <a:avLst/>
          </a:prstGeom>
        </p:spPr>
      </p:pic>
      <p:sp>
        <p:nvSpPr>
          <p:cNvPr id="18" name="מלבן 17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563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Check </a:t>
            </a:r>
            <a:r>
              <a:rPr lang="en-US" dirty="0"/>
              <a:t>your </a:t>
            </a:r>
            <a:r>
              <a:rPr lang="en-US" dirty="0" smtClean="0"/>
              <a:t>answers</a:t>
            </a:r>
            <a:endParaRPr lang="he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B762C-CC74-CA47-AEFE-B6A0D26B4E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0602" y="2295472"/>
            <a:ext cx="10331450" cy="341108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gr</a:t>
            </a:r>
            <a:r>
              <a:rPr lang="en-US" b="1" dirty="0">
                <a:solidFill>
                  <a:srgbClr val="FB2265"/>
                </a:solidFill>
              </a:rPr>
              <a:t>ee</a:t>
            </a:r>
            <a:r>
              <a:rPr lang="en-US" dirty="0"/>
              <a:t>n, pink, red, dog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six, nine, cake, five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ten, car, bike, bus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99D609-96D6-4A47-B52F-88803A58A378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8FB3790-5AC5-7948-8455-87740338602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694326A-9209-3C46-B720-07C89E9BFAC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3B4FD18-0478-0B41-A2F2-D4C2738716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1" name="אליפסה 10"/>
          <p:cNvSpPr/>
          <p:nvPr/>
        </p:nvSpPr>
        <p:spPr>
          <a:xfrm>
            <a:off x="4723433" y="2170654"/>
            <a:ext cx="1280203" cy="851650"/>
          </a:xfrm>
          <a:prstGeom prst="ellipse">
            <a:avLst/>
          </a:prstGeom>
          <a:noFill/>
          <a:ln w="38100">
            <a:solidFill>
              <a:srgbClr val="428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6490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Check </a:t>
            </a:r>
            <a:r>
              <a:rPr lang="en-US" dirty="0"/>
              <a:t>your </a:t>
            </a:r>
            <a:r>
              <a:rPr lang="en-US" dirty="0" smtClean="0"/>
              <a:t>answers</a:t>
            </a:r>
            <a:endParaRPr lang="he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B762C-CC74-CA47-AEFE-B6A0D26B4E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0602" y="2295472"/>
            <a:ext cx="10331450" cy="341108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gr</a:t>
            </a:r>
            <a:r>
              <a:rPr lang="en-US" b="1" dirty="0">
                <a:solidFill>
                  <a:srgbClr val="FB2265"/>
                </a:solidFill>
              </a:rPr>
              <a:t>ee</a:t>
            </a:r>
            <a:r>
              <a:rPr lang="en-US" dirty="0"/>
              <a:t>n, pink, red, dog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six, nine, cake, five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ten, car, bike, bus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99D609-96D6-4A47-B52F-88803A58A378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8FB3790-5AC5-7948-8455-87740338602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694326A-9209-3C46-B720-07C89E9BFAC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3B4FD18-0478-0B41-A2F2-D4C2738716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1" name="אליפסה 10"/>
          <p:cNvSpPr/>
          <p:nvPr/>
        </p:nvSpPr>
        <p:spPr>
          <a:xfrm>
            <a:off x="4723433" y="2170654"/>
            <a:ext cx="1280203" cy="851650"/>
          </a:xfrm>
          <a:prstGeom prst="ellipse">
            <a:avLst/>
          </a:prstGeom>
          <a:noFill/>
          <a:ln w="38100">
            <a:solidFill>
              <a:srgbClr val="428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אליפסה 8"/>
          <p:cNvSpPr/>
          <p:nvPr/>
        </p:nvSpPr>
        <p:spPr>
          <a:xfrm>
            <a:off x="3268706" y="3440654"/>
            <a:ext cx="1280203" cy="851650"/>
          </a:xfrm>
          <a:prstGeom prst="ellipse">
            <a:avLst/>
          </a:prstGeom>
          <a:noFill/>
          <a:ln w="38100">
            <a:solidFill>
              <a:srgbClr val="428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9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1442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Check </a:t>
            </a:r>
            <a:r>
              <a:rPr lang="en-US" dirty="0"/>
              <a:t>your </a:t>
            </a:r>
            <a:r>
              <a:rPr lang="en-US" dirty="0" smtClean="0"/>
              <a:t>answers</a:t>
            </a:r>
            <a:endParaRPr lang="he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B762C-CC74-CA47-AEFE-B6A0D26B4E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0602" y="2295472"/>
            <a:ext cx="10331450" cy="341108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gr</a:t>
            </a:r>
            <a:r>
              <a:rPr lang="en-US" b="1" dirty="0">
                <a:solidFill>
                  <a:srgbClr val="FB2265"/>
                </a:solidFill>
              </a:rPr>
              <a:t>ee</a:t>
            </a:r>
            <a:r>
              <a:rPr lang="en-US" dirty="0"/>
              <a:t>n, pink, red, dog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six, n</a:t>
            </a:r>
            <a:r>
              <a:rPr lang="en-US" b="1" dirty="0">
                <a:solidFill>
                  <a:srgbClr val="FB2265"/>
                </a:solidFill>
              </a:rPr>
              <a:t>i</a:t>
            </a:r>
            <a:r>
              <a:rPr lang="en-US" dirty="0"/>
              <a:t>n</a:t>
            </a:r>
            <a:r>
              <a:rPr lang="en-US" b="1" dirty="0">
                <a:solidFill>
                  <a:srgbClr val="FB2265"/>
                </a:solidFill>
              </a:rPr>
              <a:t>e</a:t>
            </a:r>
            <a:r>
              <a:rPr lang="en-US" dirty="0"/>
              <a:t>, c</a:t>
            </a:r>
            <a:r>
              <a:rPr lang="en-US" b="1" dirty="0">
                <a:solidFill>
                  <a:srgbClr val="FB2265"/>
                </a:solidFill>
              </a:rPr>
              <a:t>a</a:t>
            </a:r>
            <a:r>
              <a:rPr lang="en-US" dirty="0"/>
              <a:t>k</a:t>
            </a:r>
            <a:r>
              <a:rPr lang="en-US" b="1" dirty="0">
                <a:solidFill>
                  <a:srgbClr val="FB2265"/>
                </a:solidFill>
              </a:rPr>
              <a:t>e</a:t>
            </a:r>
            <a:r>
              <a:rPr lang="en-US" dirty="0"/>
              <a:t>, f</a:t>
            </a:r>
            <a:r>
              <a:rPr lang="en-US" b="1" dirty="0">
                <a:solidFill>
                  <a:srgbClr val="FB2265"/>
                </a:solidFill>
              </a:rPr>
              <a:t>i</a:t>
            </a:r>
            <a:r>
              <a:rPr lang="en-US" dirty="0"/>
              <a:t>v</a:t>
            </a:r>
            <a:r>
              <a:rPr lang="en-US" b="1" dirty="0">
                <a:solidFill>
                  <a:srgbClr val="FB2265"/>
                </a:solidFill>
              </a:rPr>
              <a:t>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ten, car, bike, bus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99D609-96D6-4A47-B52F-88803A58A378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8FB3790-5AC5-7948-8455-87740338602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694326A-9209-3C46-B720-07C89E9BFAC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3B4FD18-0478-0B41-A2F2-D4C2738716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1" name="אליפסה 10"/>
          <p:cNvSpPr/>
          <p:nvPr/>
        </p:nvSpPr>
        <p:spPr>
          <a:xfrm>
            <a:off x="4723433" y="2170654"/>
            <a:ext cx="1280203" cy="851650"/>
          </a:xfrm>
          <a:prstGeom prst="ellipse">
            <a:avLst/>
          </a:prstGeom>
          <a:noFill/>
          <a:ln w="38100">
            <a:solidFill>
              <a:srgbClr val="428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אליפסה 8"/>
          <p:cNvSpPr/>
          <p:nvPr/>
        </p:nvSpPr>
        <p:spPr>
          <a:xfrm>
            <a:off x="3268706" y="3440654"/>
            <a:ext cx="1280203" cy="851650"/>
          </a:xfrm>
          <a:prstGeom prst="ellipse">
            <a:avLst/>
          </a:prstGeom>
          <a:noFill/>
          <a:ln w="38100">
            <a:solidFill>
              <a:srgbClr val="428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9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1724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Check </a:t>
            </a:r>
            <a:r>
              <a:rPr lang="en-US" dirty="0"/>
              <a:t>your </a:t>
            </a:r>
            <a:r>
              <a:rPr lang="en-US" dirty="0" smtClean="0"/>
              <a:t>answers</a:t>
            </a:r>
            <a:endParaRPr lang="he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B762C-CC74-CA47-AEFE-B6A0D26B4E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0602" y="2295472"/>
            <a:ext cx="10331450" cy="341108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gr</a:t>
            </a:r>
            <a:r>
              <a:rPr lang="en-US" b="1" dirty="0">
                <a:solidFill>
                  <a:srgbClr val="FB2265"/>
                </a:solidFill>
              </a:rPr>
              <a:t>ee</a:t>
            </a:r>
            <a:r>
              <a:rPr lang="en-US" dirty="0"/>
              <a:t>n, pink, red, dog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six, n</a:t>
            </a:r>
            <a:r>
              <a:rPr lang="en-US" b="1" dirty="0">
                <a:solidFill>
                  <a:srgbClr val="FB2265"/>
                </a:solidFill>
              </a:rPr>
              <a:t>i</a:t>
            </a:r>
            <a:r>
              <a:rPr lang="en-US" dirty="0"/>
              <a:t>n</a:t>
            </a:r>
            <a:r>
              <a:rPr lang="en-US" b="1" dirty="0">
                <a:solidFill>
                  <a:srgbClr val="FB2265"/>
                </a:solidFill>
              </a:rPr>
              <a:t>e</a:t>
            </a:r>
            <a:r>
              <a:rPr lang="en-US" dirty="0"/>
              <a:t>, c</a:t>
            </a:r>
            <a:r>
              <a:rPr lang="en-US" b="1" dirty="0">
                <a:solidFill>
                  <a:srgbClr val="FB2265"/>
                </a:solidFill>
              </a:rPr>
              <a:t>a</a:t>
            </a:r>
            <a:r>
              <a:rPr lang="en-US" dirty="0"/>
              <a:t>k</a:t>
            </a:r>
            <a:r>
              <a:rPr lang="en-US" b="1" dirty="0">
                <a:solidFill>
                  <a:srgbClr val="FB2265"/>
                </a:solidFill>
              </a:rPr>
              <a:t>e</a:t>
            </a:r>
            <a:r>
              <a:rPr lang="en-US" dirty="0"/>
              <a:t>, f</a:t>
            </a:r>
            <a:r>
              <a:rPr lang="en-US" b="1" dirty="0">
                <a:solidFill>
                  <a:srgbClr val="FB2265"/>
                </a:solidFill>
              </a:rPr>
              <a:t>i</a:t>
            </a:r>
            <a:r>
              <a:rPr lang="en-US" dirty="0"/>
              <a:t>v</a:t>
            </a:r>
            <a:r>
              <a:rPr lang="en-US" b="1" dirty="0">
                <a:solidFill>
                  <a:srgbClr val="FB2265"/>
                </a:solidFill>
              </a:rPr>
              <a:t>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ten, car, bike, bus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99D609-96D6-4A47-B52F-88803A58A378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8FB3790-5AC5-7948-8455-87740338602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694326A-9209-3C46-B720-07C89E9BFAC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3B4FD18-0478-0B41-A2F2-D4C2738716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1" name="אליפסה 10"/>
          <p:cNvSpPr/>
          <p:nvPr/>
        </p:nvSpPr>
        <p:spPr>
          <a:xfrm>
            <a:off x="4723433" y="2170654"/>
            <a:ext cx="1280203" cy="851650"/>
          </a:xfrm>
          <a:prstGeom prst="ellipse">
            <a:avLst/>
          </a:prstGeom>
          <a:noFill/>
          <a:ln w="38100">
            <a:solidFill>
              <a:srgbClr val="428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אליפסה 8"/>
          <p:cNvSpPr/>
          <p:nvPr/>
        </p:nvSpPr>
        <p:spPr>
          <a:xfrm>
            <a:off x="3268706" y="3440654"/>
            <a:ext cx="1280203" cy="851650"/>
          </a:xfrm>
          <a:prstGeom prst="ellipse">
            <a:avLst/>
          </a:prstGeom>
          <a:noFill/>
          <a:ln w="38100">
            <a:solidFill>
              <a:srgbClr val="428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אליפסה 9"/>
          <p:cNvSpPr/>
          <p:nvPr/>
        </p:nvSpPr>
        <p:spPr>
          <a:xfrm>
            <a:off x="1366982" y="4747599"/>
            <a:ext cx="1117600" cy="851650"/>
          </a:xfrm>
          <a:prstGeom prst="ellipse">
            <a:avLst/>
          </a:prstGeom>
          <a:noFill/>
          <a:ln w="38100">
            <a:solidFill>
              <a:srgbClr val="428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2851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Check </a:t>
            </a:r>
            <a:r>
              <a:rPr lang="en-US" dirty="0"/>
              <a:t>your </a:t>
            </a:r>
            <a:r>
              <a:rPr lang="en-US" dirty="0" smtClean="0"/>
              <a:t>answers</a:t>
            </a:r>
            <a:endParaRPr lang="he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B762C-CC74-CA47-AEFE-B6A0D26B4E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0602" y="2295472"/>
            <a:ext cx="10331450" cy="341108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gr</a:t>
            </a:r>
            <a:r>
              <a:rPr lang="en-US" b="1" dirty="0">
                <a:solidFill>
                  <a:srgbClr val="FB2265"/>
                </a:solidFill>
              </a:rPr>
              <a:t>ee</a:t>
            </a:r>
            <a:r>
              <a:rPr lang="en-US" dirty="0"/>
              <a:t>n, pink, red, dog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six, n</a:t>
            </a:r>
            <a:r>
              <a:rPr lang="en-US" b="1" dirty="0">
                <a:solidFill>
                  <a:srgbClr val="FB2265"/>
                </a:solidFill>
              </a:rPr>
              <a:t>i</a:t>
            </a:r>
            <a:r>
              <a:rPr lang="en-US" dirty="0"/>
              <a:t>n</a:t>
            </a:r>
            <a:r>
              <a:rPr lang="en-US" b="1" dirty="0">
                <a:solidFill>
                  <a:srgbClr val="FB2265"/>
                </a:solidFill>
              </a:rPr>
              <a:t>e</a:t>
            </a:r>
            <a:r>
              <a:rPr lang="en-US" dirty="0"/>
              <a:t>, c</a:t>
            </a:r>
            <a:r>
              <a:rPr lang="en-US" b="1" dirty="0">
                <a:solidFill>
                  <a:srgbClr val="FB2265"/>
                </a:solidFill>
              </a:rPr>
              <a:t>a</a:t>
            </a:r>
            <a:r>
              <a:rPr lang="en-US" dirty="0"/>
              <a:t>k</a:t>
            </a:r>
            <a:r>
              <a:rPr lang="en-US" b="1" dirty="0">
                <a:solidFill>
                  <a:srgbClr val="FB2265"/>
                </a:solidFill>
              </a:rPr>
              <a:t>e</a:t>
            </a:r>
            <a:r>
              <a:rPr lang="en-US" dirty="0"/>
              <a:t>, f</a:t>
            </a:r>
            <a:r>
              <a:rPr lang="en-US" b="1" dirty="0">
                <a:solidFill>
                  <a:srgbClr val="FB2265"/>
                </a:solidFill>
              </a:rPr>
              <a:t>i</a:t>
            </a:r>
            <a:r>
              <a:rPr lang="en-US" dirty="0"/>
              <a:t>v</a:t>
            </a:r>
            <a:r>
              <a:rPr lang="en-US" b="1" dirty="0">
                <a:solidFill>
                  <a:srgbClr val="FB2265"/>
                </a:solidFill>
              </a:rPr>
              <a:t>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ten, car, b</a:t>
            </a:r>
            <a:r>
              <a:rPr lang="en-US" b="1" dirty="0">
                <a:solidFill>
                  <a:srgbClr val="FB2265"/>
                </a:solidFill>
              </a:rPr>
              <a:t>i</a:t>
            </a:r>
            <a:r>
              <a:rPr lang="en-US" dirty="0"/>
              <a:t>k</a:t>
            </a:r>
            <a:r>
              <a:rPr lang="en-US" b="1" dirty="0">
                <a:solidFill>
                  <a:srgbClr val="FB2265"/>
                </a:solidFill>
              </a:rPr>
              <a:t>e</a:t>
            </a:r>
            <a:r>
              <a:rPr lang="en-US" dirty="0"/>
              <a:t>, bus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99D609-96D6-4A47-B52F-88803A58A378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8FB3790-5AC5-7948-8455-87740338602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694326A-9209-3C46-B720-07C89E9BFAC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3B4FD18-0478-0B41-A2F2-D4C2738716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1" name="אליפסה 10"/>
          <p:cNvSpPr/>
          <p:nvPr/>
        </p:nvSpPr>
        <p:spPr>
          <a:xfrm>
            <a:off x="4723433" y="2170654"/>
            <a:ext cx="1280203" cy="851650"/>
          </a:xfrm>
          <a:prstGeom prst="ellipse">
            <a:avLst/>
          </a:prstGeom>
          <a:noFill/>
          <a:ln w="38100">
            <a:solidFill>
              <a:srgbClr val="428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אליפסה 8"/>
          <p:cNvSpPr/>
          <p:nvPr/>
        </p:nvSpPr>
        <p:spPr>
          <a:xfrm>
            <a:off x="3268706" y="3440654"/>
            <a:ext cx="1280203" cy="851650"/>
          </a:xfrm>
          <a:prstGeom prst="ellipse">
            <a:avLst/>
          </a:prstGeom>
          <a:noFill/>
          <a:ln w="38100">
            <a:solidFill>
              <a:srgbClr val="428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אליפסה 9"/>
          <p:cNvSpPr/>
          <p:nvPr/>
        </p:nvSpPr>
        <p:spPr>
          <a:xfrm>
            <a:off x="1366982" y="4747599"/>
            <a:ext cx="1117600" cy="851650"/>
          </a:xfrm>
          <a:prstGeom prst="ellipse">
            <a:avLst/>
          </a:prstGeom>
          <a:noFill/>
          <a:ln w="38100">
            <a:solidFill>
              <a:srgbClr val="428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387" y="2295472"/>
            <a:ext cx="4998991" cy="3146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מלבן 11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496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Let’s create a game! </a:t>
            </a:r>
            <a:endParaRPr lang="he-IL" dirty="0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837EC798-D923-1A4E-962C-9442F9B0F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22050">
            <a:off x="165759" y="5806513"/>
            <a:ext cx="1596108" cy="82085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66A93D5-E466-9042-9860-990FD063303A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370427F-9932-9D41-8C7E-354190926BF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E6B10D-61FD-0444-9594-62B3D8D0C2E5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9FD049D-5EE0-FE43-B100-8DE33E4B9329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82255" y="1261994"/>
            <a:ext cx="101116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3200" dirty="0"/>
              <a:t>עליכם להכין 8 </a:t>
            </a:r>
            <a:r>
              <a:rPr lang="he-IL" sz="3200" dirty="0" smtClean="0"/>
              <a:t>פתקיות </a:t>
            </a:r>
            <a:r>
              <a:rPr lang="he-IL" sz="3200" dirty="0"/>
              <a:t>מדף נייר (אפשר לקחת פתקיות מוכנות</a:t>
            </a:r>
            <a:r>
              <a:rPr lang="he-IL" sz="3200" dirty="0" smtClean="0"/>
              <a:t>).</a:t>
            </a:r>
          </a:p>
          <a:p>
            <a:pPr algn="r" rtl="1"/>
            <a:endParaRPr lang="he-IL" sz="3200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52588">
            <a:off x="7755400" y="2113170"/>
            <a:ext cx="3130317" cy="397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מלבן 10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1109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Let’s create a game! </a:t>
            </a:r>
            <a:endParaRPr lang="he-IL" dirty="0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837EC798-D923-1A4E-962C-9442F9B0F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22050">
            <a:off x="165759" y="5806513"/>
            <a:ext cx="1596108" cy="82085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66A93D5-E466-9042-9860-990FD063303A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370427F-9932-9D41-8C7E-354190926BF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E6B10D-61FD-0444-9594-62B3D8D0C2E5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9FD049D-5EE0-FE43-B100-8DE33E4B9329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82255" y="1261994"/>
            <a:ext cx="10111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3200" dirty="0"/>
              <a:t>עליכם להכין 8 </a:t>
            </a:r>
            <a:r>
              <a:rPr lang="he-IL" sz="3200" dirty="0" smtClean="0"/>
              <a:t>פתקיות </a:t>
            </a:r>
            <a:r>
              <a:rPr lang="he-IL" sz="3200" dirty="0"/>
              <a:t>מדף נייר (אפשר לקחת פתקיות מוכנות</a:t>
            </a:r>
            <a:r>
              <a:rPr lang="he-IL" sz="3200" dirty="0" smtClean="0"/>
              <a:t>).</a:t>
            </a:r>
          </a:p>
          <a:p>
            <a:pPr algn="r" rtl="1"/>
            <a:r>
              <a:rPr lang="he-IL" sz="3200" dirty="0" smtClean="0"/>
              <a:t>כתבו על כל פתקית מילה </a:t>
            </a:r>
            <a:r>
              <a:rPr lang="he-IL" sz="3200" dirty="0"/>
              <a:t>אחת ממבחר </a:t>
            </a:r>
            <a:r>
              <a:rPr lang="he-IL" sz="3200" dirty="0" smtClean="0"/>
              <a:t>המילים.  </a:t>
            </a:r>
          </a:p>
          <a:p>
            <a:pPr algn="r" rtl="1"/>
            <a:endParaRPr lang="he-IL" sz="3200" dirty="0"/>
          </a:p>
        </p:txBody>
      </p:sp>
      <p:graphicFrame>
        <p:nvGraphicFramePr>
          <p:cNvPr id="14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616174"/>
              </p:ext>
            </p:extLst>
          </p:nvPr>
        </p:nvGraphicFramePr>
        <p:xfrm>
          <a:off x="1596387" y="2513156"/>
          <a:ext cx="5135417" cy="350058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335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98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0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effectLst/>
                          <a:latin typeface="Comic Sans MS" pitchFamily="66" charset="0"/>
                        </a:rPr>
                        <a:t>m</a:t>
                      </a:r>
                      <a:r>
                        <a:rPr lang="en-US" sz="3200" kern="1200" dirty="0">
                          <a:solidFill>
                            <a:srgbClr val="FB2265"/>
                          </a:solidFill>
                          <a:effectLst/>
                          <a:latin typeface="Comic Sans MS" pitchFamily="66" charset="0"/>
                        </a:rPr>
                        <a:t>u</a:t>
                      </a:r>
                      <a:r>
                        <a:rPr lang="en-US" sz="3200" kern="1200" dirty="0">
                          <a:effectLst/>
                          <a:latin typeface="Comic Sans MS" pitchFamily="66" charset="0"/>
                        </a:rPr>
                        <a:t>t</a:t>
                      </a:r>
                      <a:r>
                        <a:rPr lang="en-US" sz="3200" kern="1200" dirty="0">
                          <a:solidFill>
                            <a:srgbClr val="FB2265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effectLst/>
                          <a:latin typeface="Comic Sans MS" pitchFamily="66" charset="0"/>
                        </a:rPr>
                        <a:t>b</a:t>
                      </a:r>
                      <a:r>
                        <a:rPr lang="en-US" sz="3200" kern="1200" dirty="0">
                          <a:solidFill>
                            <a:srgbClr val="FB2265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oa</a:t>
                      </a:r>
                      <a:r>
                        <a:rPr lang="en-US" sz="3200" kern="1200" dirty="0">
                          <a:effectLst/>
                          <a:latin typeface="Comic Sans MS" pitchFamily="66" charset="0"/>
                        </a:rPr>
                        <a:t>t</a:t>
                      </a:r>
                      <a:endParaRPr lang="en-US" sz="3200" dirty="0">
                        <a:effectLst/>
                        <a:latin typeface="Comic Sans MS" pitchFamily="66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0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effectLst/>
                          <a:latin typeface="Comic Sans MS" pitchFamily="66" charset="0"/>
                        </a:rPr>
                        <a:t>c</a:t>
                      </a:r>
                      <a:r>
                        <a:rPr lang="en-US" sz="3200" kern="1200" dirty="0">
                          <a:solidFill>
                            <a:srgbClr val="FB2265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a</a:t>
                      </a:r>
                      <a:r>
                        <a:rPr lang="en-US" sz="3200" kern="1200" dirty="0">
                          <a:effectLst/>
                          <a:latin typeface="Comic Sans MS" pitchFamily="66" charset="0"/>
                        </a:rPr>
                        <a:t>k</a:t>
                      </a:r>
                      <a:r>
                        <a:rPr lang="en-US" sz="3200" kern="1200" dirty="0">
                          <a:solidFill>
                            <a:srgbClr val="FB2265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 smtClean="0">
                          <a:effectLst/>
                          <a:latin typeface="Comic Sans MS" pitchFamily="66" charset="0"/>
                        </a:rPr>
                        <a:t>gr</a:t>
                      </a:r>
                      <a:r>
                        <a:rPr lang="en-US" sz="3200" kern="1200" dirty="0" smtClean="0">
                          <a:solidFill>
                            <a:srgbClr val="FB2265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ee</a:t>
                      </a:r>
                      <a:r>
                        <a:rPr lang="en-US" sz="3200" kern="1200" dirty="0" smtClean="0">
                          <a:effectLst/>
                          <a:latin typeface="Comic Sans MS" pitchFamily="66" charset="0"/>
                        </a:rPr>
                        <a:t>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0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effectLst/>
                          <a:latin typeface="Comic Sans MS" pitchFamily="66" charset="0"/>
                        </a:rPr>
                        <a:t>m</a:t>
                      </a:r>
                      <a:r>
                        <a:rPr lang="en-US" sz="3200" kern="1200" dirty="0">
                          <a:solidFill>
                            <a:srgbClr val="FB2265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a</a:t>
                      </a:r>
                      <a:r>
                        <a:rPr lang="en-US" sz="3200" kern="1200" dirty="0">
                          <a:effectLst/>
                          <a:latin typeface="Comic Sans MS" pitchFamily="66" charset="0"/>
                        </a:rPr>
                        <a:t>k</a:t>
                      </a:r>
                      <a:r>
                        <a:rPr lang="en-US" sz="3200" kern="1200" dirty="0">
                          <a:solidFill>
                            <a:srgbClr val="FB2265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effectLst/>
                          <a:latin typeface="Comic Sans MS" pitchFamily="66" charset="0"/>
                        </a:rPr>
                        <a:t>f</a:t>
                      </a:r>
                      <a:r>
                        <a:rPr lang="en-US" sz="3200" kern="1200" dirty="0">
                          <a:solidFill>
                            <a:srgbClr val="FB2265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3200" kern="1200" dirty="0">
                          <a:effectLst/>
                          <a:latin typeface="Comic Sans MS" pitchFamily="66" charset="0"/>
                        </a:rPr>
                        <a:t>v</a:t>
                      </a:r>
                      <a:r>
                        <a:rPr lang="en-US" sz="3200" kern="1200" dirty="0">
                          <a:solidFill>
                            <a:srgbClr val="FB2265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0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effectLst/>
                          <a:latin typeface="Comic Sans MS" pitchFamily="66" charset="0"/>
                        </a:rPr>
                        <a:t>g</a:t>
                      </a:r>
                      <a:r>
                        <a:rPr lang="en-US" sz="3200" kern="1200" dirty="0">
                          <a:solidFill>
                            <a:srgbClr val="FB2265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oa</a:t>
                      </a:r>
                      <a:r>
                        <a:rPr lang="en-US" sz="320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</a:rPr>
                        <a:t>t</a:t>
                      </a:r>
                      <a:endParaRPr lang="en-US" sz="3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effectLst/>
                          <a:latin typeface="Comic Sans MS" pitchFamily="66" charset="0"/>
                        </a:rPr>
                        <a:t>n</a:t>
                      </a:r>
                      <a:r>
                        <a:rPr lang="en-US" sz="3200" kern="1200" dirty="0">
                          <a:solidFill>
                            <a:srgbClr val="FB2265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3200" kern="1200" dirty="0">
                          <a:effectLst/>
                          <a:latin typeface="Comic Sans MS" pitchFamily="66" charset="0"/>
                        </a:rPr>
                        <a:t>n</a:t>
                      </a:r>
                      <a:r>
                        <a:rPr lang="en-US" sz="3200" kern="1200" dirty="0">
                          <a:solidFill>
                            <a:srgbClr val="FB2265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0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effectLst/>
                          <a:latin typeface="Comic Sans MS" pitchFamily="66" charset="0"/>
                        </a:rPr>
                        <a:t>c</a:t>
                      </a:r>
                      <a:r>
                        <a:rPr lang="en-US" sz="3200" kern="1200" dirty="0">
                          <a:solidFill>
                            <a:srgbClr val="FB2265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u</a:t>
                      </a:r>
                      <a:r>
                        <a:rPr lang="en-US" sz="3200" kern="1200" dirty="0">
                          <a:effectLst/>
                          <a:latin typeface="Comic Sans MS" pitchFamily="66" charset="0"/>
                        </a:rPr>
                        <a:t>t</a:t>
                      </a:r>
                      <a:r>
                        <a:rPr lang="en-US" sz="3200" kern="1200" dirty="0">
                          <a:solidFill>
                            <a:srgbClr val="FB2265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effectLst/>
                          <a:latin typeface="Comic Sans MS" pitchFamily="66" charset="0"/>
                        </a:rPr>
                        <a:t>r</a:t>
                      </a:r>
                      <a:r>
                        <a:rPr lang="en-US" sz="3200" kern="1200" dirty="0">
                          <a:solidFill>
                            <a:srgbClr val="FB2265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ai</a:t>
                      </a:r>
                      <a:r>
                        <a:rPr lang="en-US" sz="3200" kern="1200" dirty="0">
                          <a:effectLst/>
                          <a:latin typeface="Comic Sans MS" pitchFamily="66" charset="0"/>
                        </a:rPr>
                        <a:t>n</a:t>
                      </a:r>
                      <a:endParaRPr lang="en-US" sz="3200" dirty="0">
                        <a:effectLst/>
                        <a:latin typeface="Comic Sans MS" pitchFamily="66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52588">
            <a:off x="7755400" y="2113170"/>
            <a:ext cx="3130317" cy="397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4" b="8016"/>
          <a:stretch/>
        </p:blipFill>
        <p:spPr bwMode="auto">
          <a:xfrm>
            <a:off x="7404554" y="2656677"/>
            <a:ext cx="3803650" cy="2890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מלבן 15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284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Let’s create a game! </a:t>
            </a:r>
            <a:endParaRPr lang="he-IL" dirty="0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837EC798-D923-1A4E-962C-9442F9B0F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22050">
            <a:off x="165759" y="5806513"/>
            <a:ext cx="1596108" cy="82085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66A93D5-E466-9042-9860-990FD063303A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370427F-9932-9D41-8C7E-354190926BF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E6B10D-61FD-0444-9594-62B3D8D0C2E5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9FD049D-5EE0-FE43-B100-8DE33E4B9329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82255" y="1261994"/>
            <a:ext cx="10111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3200" dirty="0"/>
              <a:t>עליכם להכין 8 </a:t>
            </a:r>
            <a:r>
              <a:rPr lang="he-IL" sz="3200" dirty="0" smtClean="0"/>
              <a:t>פתקיות </a:t>
            </a:r>
            <a:r>
              <a:rPr lang="he-IL" sz="3200" dirty="0"/>
              <a:t>מדף נייר (אפשר לקחת פתקיות מוכנות</a:t>
            </a:r>
            <a:r>
              <a:rPr lang="he-IL" sz="3200" dirty="0" smtClean="0"/>
              <a:t>).</a:t>
            </a:r>
          </a:p>
          <a:p>
            <a:pPr algn="r" rtl="1"/>
            <a:r>
              <a:rPr lang="he-IL" sz="3200" dirty="0" smtClean="0"/>
              <a:t>כתבו על כל פתקית מילה </a:t>
            </a:r>
            <a:r>
              <a:rPr lang="he-IL" sz="3200" dirty="0"/>
              <a:t>אחת ממבחר </a:t>
            </a:r>
            <a:r>
              <a:rPr lang="he-IL" sz="3200" dirty="0" smtClean="0"/>
              <a:t>המילים.  </a:t>
            </a:r>
          </a:p>
          <a:p>
            <a:pPr algn="r" rtl="1"/>
            <a:endParaRPr lang="he-IL" sz="3200" dirty="0"/>
          </a:p>
        </p:txBody>
      </p:sp>
      <p:graphicFrame>
        <p:nvGraphicFramePr>
          <p:cNvPr id="14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616174"/>
              </p:ext>
            </p:extLst>
          </p:nvPr>
        </p:nvGraphicFramePr>
        <p:xfrm>
          <a:off x="1596387" y="2513156"/>
          <a:ext cx="5135417" cy="350058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335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98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0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effectLst/>
                          <a:latin typeface="Comic Sans MS" pitchFamily="66" charset="0"/>
                        </a:rPr>
                        <a:t>m</a:t>
                      </a:r>
                      <a:r>
                        <a:rPr lang="en-US" sz="3200" kern="1200" dirty="0">
                          <a:solidFill>
                            <a:srgbClr val="FB2265"/>
                          </a:solidFill>
                          <a:effectLst/>
                          <a:latin typeface="Comic Sans MS" pitchFamily="66" charset="0"/>
                        </a:rPr>
                        <a:t>u</a:t>
                      </a:r>
                      <a:r>
                        <a:rPr lang="en-US" sz="3200" kern="1200" dirty="0">
                          <a:effectLst/>
                          <a:latin typeface="Comic Sans MS" pitchFamily="66" charset="0"/>
                        </a:rPr>
                        <a:t>t</a:t>
                      </a:r>
                      <a:r>
                        <a:rPr lang="en-US" sz="3200" kern="1200" dirty="0">
                          <a:solidFill>
                            <a:srgbClr val="FB2265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effectLst/>
                          <a:latin typeface="Comic Sans MS" pitchFamily="66" charset="0"/>
                        </a:rPr>
                        <a:t>b</a:t>
                      </a:r>
                      <a:r>
                        <a:rPr lang="en-US" sz="3200" kern="1200" dirty="0">
                          <a:solidFill>
                            <a:srgbClr val="FB2265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oa</a:t>
                      </a:r>
                      <a:r>
                        <a:rPr lang="en-US" sz="3200" kern="1200" dirty="0">
                          <a:effectLst/>
                          <a:latin typeface="Comic Sans MS" pitchFamily="66" charset="0"/>
                        </a:rPr>
                        <a:t>t</a:t>
                      </a:r>
                      <a:endParaRPr lang="en-US" sz="3200" dirty="0">
                        <a:effectLst/>
                        <a:latin typeface="Comic Sans MS" pitchFamily="66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0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effectLst/>
                          <a:latin typeface="Comic Sans MS" pitchFamily="66" charset="0"/>
                        </a:rPr>
                        <a:t>c</a:t>
                      </a:r>
                      <a:r>
                        <a:rPr lang="en-US" sz="3200" kern="1200" dirty="0">
                          <a:solidFill>
                            <a:srgbClr val="FB2265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a</a:t>
                      </a:r>
                      <a:r>
                        <a:rPr lang="en-US" sz="3200" kern="1200" dirty="0">
                          <a:effectLst/>
                          <a:latin typeface="Comic Sans MS" pitchFamily="66" charset="0"/>
                        </a:rPr>
                        <a:t>k</a:t>
                      </a:r>
                      <a:r>
                        <a:rPr lang="en-US" sz="3200" kern="1200" dirty="0">
                          <a:solidFill>
                            <a:srgbClr val="FB2265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 smtClean="0">
                          <a:effectLst/>
                          <a:latin typeface="Comic Sans MS" pitchFamily="66" charset="0"/>
                        </a:rPr>
                        <a:t>gr</a:t>
                      </a:r>
                      <a:r>
                        <a:rPr lang="en-US" sz="3200" kern="1200" dirty="0" smtClean="0">
                          <a:solidFill>
                            <a:srgbClr val="FB2265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ee</a:t>
                      </a:r>
                      <a:r>
                        <a:rPr lang="en-US" sz="3200" kern="1200" dirty="0" smtClean="0">
                          <a:effectLst/>
                          <a:latin typeface="Comic Sans MS" pitchFamily="66" charset="0"/>
                        </a:rPr>
                        <a:t>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0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effectLst/>
                          <a:latin typeface="Comic Sans MS" pitchFamily="66" charset="0"/>
                        </a:rPr>
                        <a:t>m</a:t>
                      </a:r>
                      <a:r>
                        <a:rPr lang="en-US" sz="3200" kern="1200" dirty="0">
                          <a:solidFill>
                            <a:srgbClr val="FB2265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a</a:t>
                      </a:r>
                      <a:r>
                        <a:rPr lang="en-US" sz="3200" kern="1200" dirty="0">
                          <a:effectLst/>
                          <a:latin typeface="Comic Sans MS" pitchFamily="66" charset="0"/>
                        </a:rPr>
                        <a:t>k</a:t>
                      </a:r>
                      <a:r>
                        <a:rPr lang="en-US" sz="3200" kern="1200" dirty="0">
                          <a:solidFill>
                            <a:srgbClr val="FB2265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effectLst/>
                          <a:latin typeface="Comic Sans MS" pitchFamily="66" charset="0"/>
                        </a:rPr>
                        <a:t>f</a:t>
                      </a:r>
                      <a:r>
                        <a:rPr lang="en-US" sz="3200" kern="1200" dirty="0">
                          <a:solidFill>
                            <a:srgbClr val="FB2265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3200" kern="1200" dirty="0">
                          <a:effectLst/>
                          <a:latin typeface="Comic Sans MS" pitchFamily="66" charset="0"/>
                        </a:rPr>
                        <a:t>v</a:t>
                      </a:r>
                      <a:r>
                        <a:rPr lang="en-US" sz="3200" kern="1200" dirty="0">
                          <a:solidFill>
                            <a:srgbClr val="FB2265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0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effectLst/>
                          <a:latin typeface="Comic Sans MS" pitchFamily="66" charset="0"/>
                        </a:rPr>
                        <a:t>g</a:t>
                      </a:r>
                      <a:r>
                        <a:rPr lang="en-US" sz="3200" kern="1200" dirty="0">
                          <a:solidFill>
                            <a:srgbClr val="FB2265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oa</a:t>
                      </a:r>
                      <a:r>
                        <a:rPr lang="en-US" sz="320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</a:rPr>
                        <a:t>t</a:t>
                      </a:r>
                      <a:endParaRPr lang="en-US" sz="3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effectLst/>
                          <a:latin typeface="Comic Sans MS" pitchFamily="66" charset="0"/>
                        </a:rPr>
                        <a:t>n</a:t>
                      </a:r>
                      <a:r>
                        <a:rPr lang="en-US" sz="3200" kern="1200" dirty="0">
                          <a:solidFill>
                            <a:srgbClr val="FB2265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3200" kern="1200" dirty="0">
                          <a:effectLst/>
                          <a:latin typeface="Comic Sans MS" pitchFamily="66" charset="0"/>
                        </a:rPr>
                        <a:t>n</a:t>
                      </a:r>
                      <a:r>
                        <a:rPr lang="en-US" sz="3200" kern="1200" dirty="0">
                          <a:solidFill>
                            <a:srgbClr val="FB2265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0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effectLst/>
                          <a:latin typeface="Comic Sans MS" pitchFamily="66" charset="0"/>
                        </a:rPr>
                        <a:t>c</a:t>
                      </a:r>
                      <a:r>
                        <a:rPr lang="en-US" sz="3200" kern="1200" dirty="0">
                          <a:solidFill>
                            <a:srgbClr val="FB2265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u</a:t>
                      </a:r>
                      <a:r>
                        <a:rPr lang="en-US" sz="3200" kern="1200" dirty="0">
                          <a:effectLst/>
                          <a:latin typeface="Comic Sans MS" pitchFamily="66" charset="0"/>
                        </a:rPr>
                        <a:t>t</a:t>
                      </a:r>
                      <a:r>
                        <a:rPr lang="en-US" sz="3200" kern="1200" dirty="0">
                          <a:solidFill>
                            <a:srgbClr val="FB2265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effectLst/>
                          <a:latin typeface="Comic Sans MS" pitchFamily="66" charset="0"/>
                        </a:rPr>
                        <a:t>r</a:t>
                      </a:r>
                      <a:r>
                        <a:rPr lang="en-US" sz="3200" kern="1200" dirty="0">
                          <a:solidFill>
                            <a:srgbClr val="FB2265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ai</a:t>
                      </a:r>
                      <a:r>
                        <a:rPr lang="en-US" sz="3200" kern="1200" dirty="0">
                          <a:effectLst/>
                          <a:latin typeface="Comic Sans MS" pitchFamily="66" charset="0"/>
                        </a:rPr>
                        <a:t>n</a:t>
                      </a:r>
                      <a:endParaRPr lang="en-US" sz="3200" dirty="0">
                        <a:effectLst/>
                        <a:latin typeface="Comic Sans MS" pitchFamily="66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" name="5min_final" descr="5min_final">
            <a:hlinkClick r:id="" action="ppaction://media"/>
            <a:extLst>
              <a:ext uri="{FF2B5EF4-FFF2-40B4-BE49-F238E27FC236}">
                <a16:creationId xmlns:a16="http://schemas.microsoft.com/office/drawing/2014/main" id="{975630C5-E5B6-C548-9002-3A338B01CD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8868" y="94098"/>
            <a:ext cx="2403497" cy="857247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4" b="8016"/>
          <a:stretch/>
        </p:blipFill>
        <p:spPr bwMode="auto">
          <a:xfrm>
            <a:off x="7404554" y="2656677"/>
            <a:ext cx="3803650" cy="2890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מלבן 14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201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4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How do we play the game? </a:t>
            </a: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837EC798-D923-1A4E-962C-9442F9B0F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22050">
            <a:off x="165759" y="5806513"/>
            <a:ext cx="1596108" cy="82085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66A93D5-E466-9042-9860-990FD063303A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370427F-9932-9D41-8C7E-354190926BF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E6B10D-61FD-0444-9594-62B3D8D0C2E5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9FD049D-5EE0-FE43-B100-8DE33E4B9329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744" l="2010" r="100000">
                        <a14:foregroundMark x1="74372" y1="19849" x2="80653" y2="25377"/>
                        <a14:foregroundMark x1="66583" y1="12814" x2="69095" y2="13065"/>
                        <a14:foregroundMark x1="70101" y1="57538" x2="78643" y2="65327"/>
                        <a14:foregroundMark x1="91206" y1="77638" x2="11055" y2="92462"/>
                        <a14:foregroundMark x1="11809" y1="79648" x2="87437" y2="89196"/>
                        <a14:foregroundMark x1="88191" y1="78392" x2="85176" y2="88693"/>
                        <a14:foregroundMark x1="55528" y1="79899" x2="56281" y2="89447"/>
                        <a14:foregroundMark x1="22613" y1="67085" x2="38693" y2="5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877" y="1344505"/>
            <a:ext cx="4946246" cy="494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מלבן 10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5185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CDCDFD6-DD28-364D-AA96-0303B32F2F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Bonus Activity</a:t>
            </a:r>
            <a:endParaRPr lang="he-IL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6F32FDD-3438-F64D-8706-41414BAB57AC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A5D7418-3598-A141-8C08-832443804B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0519B89-6F6F-D34F-B290-845B57927D2B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A0B5D2B-84DD-FC4D-9E9F-8FE41EF71B5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3" name="Rectangle 2"/>
          <p:cNvSpPr/>
          <p:nvPr/>
        </p:nvSpPr>
        <p:spPr>
          <a:xfrm>
            <a:off x="6138486" y="1307672"/>
            <a:ext cx="960120" cy="883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ABC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4873" y="1457245"/>
            <a:ext cx="10868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3200" dirty="0"/>
              <a:t>סדרו את המילים לפי </a:t>
            </a:r>
            <a:r>
              <a:rPr lang="he-IL" sz="3200" dirty="0" smtClean="0"/>
              <a:t>סדר           </a:t>
            </a:r>
            <a:r>
              <a:rPr lang="he-IL" sz="3200" dirty="0"/>
              <a:t>וציירו ליד כל מילה ציור </a:t>
            </a:r>
            <a:r>
              <a:rPr lang="he-IL" sz="3200" dirty="0" smtClean="0"/>
              <a:t>מתאים.</a:t>
            </a:r>
            <a:endParaRPr lang="he-IL" sz="320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34CB9EE-1568-B241-9EF8-284BECC539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56289" y="2075808"/>
            <a:ext cx="4882197" cy="4029428"/>
          </a:xfrm>
        </p:spPr>
        <p:txBody>
          <a:bodyPr/>
          <a:lstStyle/>
          <a:p>
            <a:r>
              <a:rPr lang="en-US" dirty="0"/>
              <a:t>cake</a:t>
            </a:r>
          </a:p>
          <a:p>
            <a:r>
              <a:rPr lang="en-US" dirty="0"/>
              <a:t>bike</a:t>
            </a:r>
          </a:p>
          <a:p>
            <a:r>
              <a:rPr lang="en-US" dirty="0"/>
              <a:t>boat</a:t>
            </a:r>
          </a:p>
          <a:p>
            <a:r>
              <a:rPr lang="en-US" dirty="0"/>
              <a:t>goat</a:t>
            </a:r>
          </a:p>
          <a:p>
            <a:r>
              <a:rPr lang="en-US" dirty="0"/>
              <a:t>five</a:t>
            </a:r>
          </a:p>
          <a:p>
            <a:r>
              <a:rPr lang="en-US" dirty="0"/>
              <a:t>rain </a:t>
            </a:r>
          </a:p>
        </p:txBody>
      </p:sp>
      <p:sp>
        <p:nvSpPr>
          <p:cNvPr id="15" name="מלבן 14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5391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</a:t>
            </a:r>
            <a:r>
              <a:rPr lang="en-US" dirty="0" smtClean="0"/>
              <a:t>efore </a:t>
            </a:r>
            <a:r>
              <a:rPr lang="en-US" dirty="0"/>
              <a:t>we </a:t>
            </a:r>
            <a:r>
              <a:rPr lang="en-US" dirty="0" smtClean="0"/>
              <a:t>begin…</a:t>
            </a:r>
            <a:endParaRPr lang="he-IL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B4A9B5-C593-0942-BC3B-FDBEFA4BC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306" y="5435556"/>
            <a:ext cx="1848622" cy="210092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052D689-AE54-6E4B-B7EA-61EB90C369F6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ED4D961-AE99-C941-93B7-5DD23103188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A95CF8-DDE3-0043-8B3F-37554F14297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EA2E44-DA87-854A-837D-1326013FD19D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1" b="94975" l="9799" r="8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928" y="1178441"/>
            <a:ext cx="5397843" cy="5189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מלבן 12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5153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CDCDFD6-DD28-364D-AA96-0303B32F2F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Bonus Activity</a:t>
            </a:r>
            <a:endParaRPr lang="he-IL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6F32FDD-3438-F64D-8706-41414BAB57AC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A5D7418-3598-A141-8C08-832443804B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0519B89-6F6F-D34F-B290-845B57927D2B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A0B5D2B-84DD-FC4D-9E9F-8FE41EF71B5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3" name="Rectangle 2"/>
          <p:cNvSpPr/>
          <p:nvPr/>
        </p:nvSpPr>
        <p:spPr>
          <a:xfrm>
            <a:off x="6138486" y="1307672"/>
            <a:ext cx="960120" cy="883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ABC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4873" y="1457245"/>
            <a:ext cx="10868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3200" dirty="0"/>
              <a:t>סדרו את המילים לפי </a:t>
            </a:r>
            <a:r>
              <a:rPr lang="he-IL" sz="3200" dirty="0" smtClean="0"/>
              <a:t>סדר           </a:t>
            </a:r>
            <a:r>
              <a:rPr lang="he-IL" sz="3200" dirty="0"/>
              <a:t>וציירו ליד כל מילה ציור </a:t>
            </a:r>
            <a:r>
              <a:rPr lang="he-IL" sz="3200" dirty="0" smtClean="0"/>
              <a:t>מתאים.</a:t>
            </a:r>
            <a:endParaRPr lang="he-IL" sz="320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34CB9EE-1568-B241-9EF8-284BECC539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56289" y="2075808"/>
            <a:ext cx="4882197" cy="4029428"/>
          </a:xfrm>
        </p:spPr>
        <p:txBody>
          <a:bodyPr/>
          <a:lstStyle/>
          <a:p>
            <a:r>
              <a:rPr lang="en-US" dirty="0"/>
              <a:t>cake</a:t>
            </a:r>
          </a:p>
          <a:p>
            <a:r>
              <a:rPr lang="en-US" dirty="0"/>
              <a:t>bike</a:t>
            </a:r>
          </a:p>
          <a:p>
            <a:r>
              <a:rPr lang="en-US" dirty="0"/>
              <a:t>boat</a:t>
            </a:r>
          </a:p>
          <a:p>
            <a:r>
              <a:rPr lang="en-US" dirty="0"/>
              <a:t>goat</a:t>
            </a:r>
          </a:p>
          <a:p>
            <a:r>
              <a:rPr lang="en-US" dirty="0"/>
              <a:t>five</a:t>
            </a:r>
          </a:p>
          <a:p>
            <a:r>
              <a:rPr lang="en-US" dirty="0"/>
              <a:t>rain </a:t>
            </a:r>
          </a:p>
        </p:txBody>
      </p:sp>
      <p:pic>
        <p:nvPicPr>
          <p:cNvPr id="15" name="5min_final" descr="5min_final">
            <a:hlinkClick r:id="" action="ppaction://media"/>
            <a:extLst>
              <a:ext uri="{FF2B5EF4-FFF2-40B4-BE49-F238E27FC236}">
                <a16:creationId xmlns:a16="http://schemas.microsoft.com/office/drawing/2014/main" id="{975630C5-E5B6-C548-9002-3A338B01CD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7412" y="144401"/>
            <a:ext cx="2139632" cy="763135"/>
          </a:xfrm>
          <a:prstGeom prst="rect">
            <a:avLst/>
          </a:prstGeom>
        </p:spPr>
      </p:pic>
      <p:sp>
        <p:nvSpPr>
          <p:cNvPr id="16" name="מלבן 15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61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4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CDCDFD6-DD28-364D-AA96-0303B32F2F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Check your answers</a:t>
            </a:r>
            <a:endParaRPr lang="he-IL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6F32FDD-3438-F64D-8706-41414BAB57AC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A5D7418-3598-A141-8C08-832443804B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0519B89-6F6F-D34F-B290-845B57927D2B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A0B5D2B-84DD-FC4D-9E9F-8FE41EF71B5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34CB9EE-1568-B241-9EF8-284BECC539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56289" y="2075808"/>
            <a:ext cx="4882197" cy="4029428"/>
          </a:xfrm>
        </p:spPr>
        <p:txBody>
          <a:bodyPr/>
          <a:lstStyle/>
          <a:p>
            <a:r>
              <a:rPr lang="en-US" dirty="0"/>
              <a:t>bike</a:t>
            </a:r>
          </a:p>
          <a:p>
            <a:r>
              <a:rPr lang="en-US" dirty="0" smtClean="0"/>
              <a:t>boat</a:t>
            </a:r>
            <a:endParaRPr lang="en-US" dirty="0"/>
          </a:p>
          <a:p>
            <a:r>
              <a:rPr lang="en-US" dirty="0" smtClean="0"/>
              <a:t>cake</a:t>
            </a:r>
            <a:endParaRPr lang="en-US" dirty="0"/>
          </a:p>
          <a:p>
            <a:r>
              <a:rPr lang="en-US" dirty="0" smtClean="0"/>
              <a:t>five</a:t>
            </a:r>
            <a:endParaRPr lang="en-US" dirty="0"/>
          </a:p>
          <a:p>
            <a:r>
              <a:rPr lang="en-US" dirty="0" smtClean="0"/>
              <a:t>goat</a:t>
            </a:r>
            <a:endParaRPr lang="en-US" dirty="0"/>
          </a:p>
          <a:p>
            <a:r>
              <a:rPr lang="en-US" dirty="0"/>
              <a:t>rain </a:t>
            </a:r>
          </a:p>
        </p:txBody>
      </p:sp>
      <p:sp>
        <p:nvSpPr>
          <p:cNvPr id="12" name="מלבן 11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9096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At the end of this lesson, you can…</a:t>
            </a:r>
            <a:endParaRPr lang="he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20A6DC-9E1E-334C-A0F5-EED2CE7FDA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7543" y="433137"/>
            <a:ext cx="1017545" cy="10707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A4C99F-E95D-7E41-B571-FF84B10C8387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BE030C-BFC9-8D47-B222-845EB44E3DB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52D8B15-1B12-0942-965D-CF60206C0583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8BCBAC5-1ADF-1B46-81E1-C886110CA7A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E20A6DC-9E1E-334C-A0F5-EED2CE7FDA2B}"/>
              </a:ext>
            </a:extLst>
          </p:cNvPr>
          <p:cNvSpPr txBox="1">
            <a:spLocks/>
          </p:cNvSpPr>
          <p:nvPr/>
        </p:nvSpPr>
        <p:spPr>
          <a:xfrm>
            <a:off x="1163003" y="1516512"/>
            <a:ext cx="10331450" cy="46182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200" indent="-457200" algn="l" defTabSz="914400" rtl="0" eaLnBrk="1" latinLnBrk="0" hangingPunct="1">
              <a:lnSpc>
                <a:spcPts val="416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tell the difference between got and </a:t>
            </a:r>
            <a:r>
              <a:rPr lang="en-US" dirty="0" smtClean="0"/>
              <a:t>goat. </a:t>
            </a:r>
            <a:endParaRPr lang="en-US" dirty="0"/>
          </a:p>
          <a:p>
            <a:r>
              <a:rPr lang="en-US" dirty="0"/>
              <a:t>read </a:t>
            </a:r>
            <a:r>
              <a:rPr lang="en-US" dirty="0" smtClean="0"/>
              <a:t>long vowel words.</a:t>
            </a:r>
            <a:endParaRPr lang="en-US" dirty="0"/>
          </a:p>
          <a:p>
            <a:r>
              <a:rPr lang="en-US" dirty="0" smtClean="0"/>
              <a:t>create </a:t>
            </a:r>
            <a:r>
              <a:rPr lang="en-US" dirty="0"/>
              <a:t>your own long vowel </a:t>
            </a:r>
            <a:r>
              <a:rPr lang="en-US" dirty="0" smtClean="0"/>
              <a:t>game. 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x-none" dirty="0"/>
          </a:p>
        </p:txBody>
      </p:sp>
      <p:sp>
        <p:nvSpPr>
          <p:cNvPr id="11" name="מלבן 10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5632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6B734B-E233-1446-B952-D4371B0ED7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ym typeface="Alef"/>
              </a:rPr>
              <a:t>Now I can…</a:t>
            </a:r>
            <a:endParaRPr lang="en-US" dirty="0">
              <a:sym typeface="Alef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CB9EE-1568-B241-9EF8-284BECC539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read: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	</a:t>
            </a:r>
            <a:r>
              <a:rPr lang="en-US" dirty="0">
                <a:solidFill>
                  <a:srgbClr val="4285E3"/>
                </a:solidFill>
              </a:rPr>
              <a:t>g</a:t>
            </a:r>
            <a:r>
              <a:rPr lang="en-US" dirty="0" smtClean="0">
                <a:solidFill>
                  <a:srgbClr val="FB2265"/>
                </a:solidFill>
              </a:rPr>
              <a:t>o</a:t>
            </a:r>
            <a:r>
              <a:rPr lang="en-US" dirty="0">
                <a:solidFill>
                  <a:srgbClr val="4285E3"/>
                </a:solidFill>
              </a:rPr>
              <a:t>t</a:t>
            </a:r>
            <a:r>
              <a:rPr lang="en-US" dirty="0" smtClean="0"/>
              <a:t> and </a:t>
            </a:r>
            <a:r>
              <a:rPr lang="en-US" dirty="0">
                <a:solidFill>
                  <a:srgbClr val="4285E3"/>
                </a:solidFill>
              </a:rPr>
              <a:t>g</a:t>
            </a:r>
            <a:r>
              <a:rPr lang="en-US" dirty="0">
                <a:solidFill>
                  <a:srgbClr val="FB2265"/>
                </a:solidFill>
              </a:rPr>
              <a:t>oa</a:t>
            </a:r>
            <a:r>
              <a:rPr lang="en-US" dirty="0" smtClean="0">
                <a:solidFill>
                  <a:srgbClr val="4285E3"/>
                </a:solidFill>
              </a:rPr>
              <a:t>t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	</a:t>
            </a:r>
            <a:r>
              <a:rPr lang="en-US" dirty="0">
                <a:solidFill>
                  <a:srgbClr val="4285E3"/>
                </a:solidFill>
              </a:rPr>
              <a:t>c</a:t>
            </a:r>
            <a:r>
              <a:rPr lang="en-US" dirty="0">
                <a:solidFill>
                  <a:srgbClr val="FB2265"/>
                </a:solidFill>
              </a:rPr>
              <a:t>a</a:t>
            </a:r>
            <a:r>
              <a:rPr lang="en-US" dirty="0">
                <a:solidFill>
                  <a:srgbClr val="4285E3"/>
                </a:solidFill>
              </a:rPr>
              <a:t>p</a:t>
            </a:r>
            <a:r>
              <a:rPr lang="en-US" dirty="0" smtClean="0"/>
              <a:t> and </a:t>
            </a:r>
            <a:r>
              <a:rPr lang="en-US" dirty="0">
                <a:solidFill>
                  <a:srgbClr val="4285E3"/>
                </a:solidFill>
              </a:rPr>
              <a:t>c</a:t>
            </a:r>
            <a:r>
              <a:rPr lang="en-US" dirty="0">
                <a:solidFill>
                  <a:srgbClr val="FB2265"/>
                </a:solidFill>
              </a:rPr>
              <a:t>a</a:t>
            </a:r>
            <a:r>
              <a:rPr lang="en-US" dirty="0">
                <a:solidFill>
                  <a:srgbClr val="4285E3"/>
                </a:solidFill>
              </a:rPr>
              <a:t>p</a:t>
            </a:r>
            <a:r>
              <a:rPr lang="en-US" dirty="0">
                <a:solidFill>
                  <a:srgbClr val="FB2265"/>
                </a:solidFill>
              </a:rPr>
              <a:t>e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	</a:t>
            </a:r>
            <a:r>
              <a:rPr lang="en-US" dirty="0">
                <a:solidFill>
                  <a:srgbClr val="4285E3"/>
                </a:solidFill>
              </a:rPr>
              <a:t>k</a:t>
            </a:r>
            <a:r>
              <a:rPr lang="en-US" dirty="0">
                <a:solidFill>
                  <a:srgbClr val="FB2265"/>
                </a:solidFill>
              </a:rPr>
              <a:t>i</a:t>
            </a:r>
            <a:r>
              <a:rPr lang="en-US" dirty="0">
                <a:solidFill>
                  <a:srgbClr val="4285E3"/>
                </a:solidFill>
              </a:rPr>
              <a:t>t</a:t>
            </a:r>
            <a:r>
              <a:rPr lang="en-US" dirty="0" smtClean="0"/>
              <a:t> and </a:t>
            </a:r>
            <a:r>
              <a:rPr lang="en-US" dirty="0">
                <a:solidFill>
                  <a:srgbClr val="4285E3"/>
                </a:solidFill>
              </a:rPr>
              <a:t>k</a:t>
            </a:r>
            <a:r>
              <a:rPr lang="en-US" dirty="0">
                <a:solidFill>
                  <a:srgbClr val="FB2265"/>
                </a:solidFill>
              </a:rPr>
              <a:t>i</a:t>
            </a:r>
            <a:r>
              <a:rPr lang="en-US" dirty="0">
                <a:solidFill>
                  <a:srgbClr val="4285E3"/>
                </a:solidFill>
              </a:rPr>
              <a:t>t</a:t>
            </a:r>
            <a:r>
              <a:rPr lang="en-US" dirty="0">
                <a:solidFill>
                  <a:srgbClr val="FB2265"/>
                </a:solidFill>
              </a:rPr>
              <a:t>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and lots more words with short and long vowels!</a:t>
            </a:r>
            <a:endParaRPr lang="en-US" dirty="0"/>
          </a:p>
          <a:p>
            <a:r>
              <a:rPr lang="en-US" dirty="0"/>
              <a:t>c</a:t>
            </a:r>
            <a:r>
              <a:rPr lang="en-US" dirty="0" smtClean="0"/>
              <a:t>reate and play my </a:t>
            </a:r>
            <a:r>
              <a:rPr lang="en-US" dirty="0"/>
              <a:t>own long vowel </a:t>
            </a:r>
            <a:r>
              <a:rPr lang="en-US" dirty="0" smtClean="0"/>
              <a:t>game.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839C5F-83A3-8449-9FEF-5203C8AED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803" y="5956559"/>
            <a:ext cx="1466030" cy="147496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A59FBE2-8B38-9346-B739-6804ADF523CA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02F7F75-0BD8-C144-9C23-ECBEB87EFA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204553-54A9-5F44-85B3-6FCC7AFC764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5FF51E-BC28-7447-A5A6-0213CCF30EB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3" name="מלבן 12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9298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Let’s sing a song together</a:t>
            </a: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7543" y="433137"/>
            <a:ext cx="1017545" cy="10707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A4C99F-E95D-7E41-B571-FF84B10C8387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BE030C-BFC9-8D47-B222-845EB44E3DB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52D8B15-1B12-0942-965D-CF60206C0583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8BCBAC5-1ADF-1B46-81E1-C886110CA7A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E20A6DC-9E1E-334C-A0F5-EED2CE7FDA2B}"/>
              </a:ext>
            </a:extLst>
          </p:cNvPr>
          <p:cNvSpPr txBox="1">
            <a:spLocks/>
          </p:cNvSpPr>
          <p:nvPr/>
        </p:nvSpPr>
        <p:spPr>
          <a:xfrm>
            <a:off x="978887" y="1339831"/>
            <a:ext cx="10331450" cy="521927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457200" indent="-457200" algn="l" defTabSz="914400" rtl="0" eaLnBrk="1" latinLnBrk="0" hangingPunct="1">
              <a:lnSpc>
                <a:spcPts val="416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4160"/>
              </a:lnSpc>
              <a:spcBef>
                <a:spcPts val="1000"/>
              </a:spcBef>
              <a:spcAft>
                <a:spcPts val="0"/>
              </a:spcAft>
              <a:buClr>
                <a:srgbClr val="FB226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2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 panose="020B0604020202020204" pitchFamily="34" charset="0"/>
              </a:rPr>
              <a:t>Good morning</a:t>
            </a:r>
          </a:p>
          <a:p>
            <a:pPr marL="0" marR="0" lvl="0" indent="0" algn="l" defTabSz="914400" rtl="0" eaLnBrk="1" fontAlgn="auto" latinLnBrk="0" hangingPunct="1">
              <a:lnSpc>
                <a:spcPts val="4160"/>
              </a:lnSpc>
              <a:spcBef>
                <a:spcPts val="1000"/>
              </a:spcBef>
              <a:spcAft>
                <a:spcPts val="0"/>
              </a:spcAft>
              <a:buClr>
                <a:srgbClr val="FB226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2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 panose="020B0604020202020204" pitchFamily="34" charset="0"/>
              </a:rPr>
              <a:t>Good afternoon</a:t>
            </a:r>
          </a:p>
          <a:p>
            <a:pPr marL="0" marR="0" lvl="0" indent="0" algn="l" defTabSz="914400" rtl="0" eaLnBrk="1" fontAlgn="auto" latinLnBrk="0" hangingPunct="1">
              <a:lnSpc>
                <a:spcPts val="4160"/>
              </a:lnSpc>
              <a:spcBef>
                <a:spcPts val="1000"/>
              </a:spcBef>
              <a:spcAft>
                <a:spcPts val="0"/>
              </a:spcAft>
              <a:buClr>
                <a:srgbClr val="FB226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2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 panose="020B0604020202020204" pitchFamily="34" charset="0"/>
              </a:rPr>
              <a:t>Good evening </a:t>
            </a:r>
          </a:p>
          <a:p>
            <a:pPr marL="0" marR="0" lvl="0" indent="0" algn="l" defTabSz="914400" rtl="0" eaLnBrk="1" fontAlgn="auto" latinLnBrk="0" hangingPunct="1">
              <a:lnSpc>
                <a:spcPts val="4160"/>
              </a:lnSpc>
              <a:spcBef>
                <a:spcPts val="1000"/>
              </a:spcBef>
              <a:spcAft>
                <a:spcPts val="0"/>
              </a:spcAft>
              <a:buClr>
                <a:srgbClr val="FB226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2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 panose="020B0604020202020204" pitchFamily="34" charset="0"/>
              </a:rPr>
              <a:t>Good night</a:t>
            </a:r>
          </a:p>
          <a:p>
            <a:pPr marL="0" marR="0" lvl="0" indent="0" algn="l" defTabSz="914400" rtl="0" eaLnBrk="1" fontAlgn="auto" latinLnBrk="0" hangingPunct="1">
              <a:lnSpc>
                <a:spcPts val="4160"/>
              </a:lnSpc>
              <a:spcBef>
                <a:spcPts val="1000"/>
              </a:spcBef>
              <a:spcAft>
                <a:spcPts val="0"/>
              </a:spcAft>
              <a:buClr>
                <a:srgbClr val="FB226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2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 panose="020B0604020202020204" pitchFamily="34" charset="0"/>
              </a:rPr>
              <a:t>Nice to meet you</a:t>
            </a:r>
          </a:p>
          <a:p>
            <a:pPr marL="0" marR="0" lvl="0" indent="0" algn="l" defTabSz="914400" rtl="0" eaLnBrk="1" fontAlgn="auto" latinLnBrk="0" hangingPunct="1">
              <a:lnSpc>
                <a:spcPts val="4160"/>
              </a:lnSpc>
              <a:spcBef>
                <a:spcPts val="1000"/>
              </a:spcBef>
              <a:spcAft>
                <a:spcPts val="0"/>
              </a:spcAft>
              <a:buClr>
                <a:srgbClr val="FB226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2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 panose="020B0604020202020204" pitchFamily="34" charset="0"/>
              </a:rPr>
              <a:t>Nice to meet you too</a:t>
            </a:r>
          </a:p>
          <a:p>
            <a:pPr marL="0" marR="0" lvl="0" indent="0" algn="l" defTabSz="914400" rtl="0" eaLnBrk="1" fontAlgn="auto" latinLnBrk="0" hangingPunct="1">
              <a:lnSpc>
                <a:spcPts val="4160"/>
              </a:lnSpc>
              <a:spcBef>
                <a:spcPts val="1000"/>
              </a:spcBef>
              <a:spcAft>
                <a:spcPts val="0"/>
              </a:spcAft>
              <a:buClr>
                <a:srgbClr val="FB226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2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 panose="020B0604020202020204" pitchFamily="34" charset="0"/>
              </a:rPr>
              <a:t>Good bye</a:t>
            </a:r>
          </a:p>
          <a:p>
            <a:pPr marL="0" marR="0" lvl="0" indent="0" algn="l" defTabSz="914400" rtl="0" eaLnBrk="1" fontAlgn="auto" latinLnBrk="0" hangingPunct="1">
              <a:lnSpc>
                <a:spcPts val="4160"/>
              </a:lnSpc>
              <a:spcBef>
                <a:spcPts val="1000"/>
              </a:spcBef>
              <a:spcAft>
                <a:spcPts val="0"/>
              </a:spcAft>
              <a:buClr>
                <a:srgbClr val="FB226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2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 panose="020B0604020202020204" pitchFamily="34" charset="0"/>
              </a:rPr>
              <a:t>See you! </a:t>
            </a:r>
          </a:p>
          <a:p>
            <a:pPr marL="0" marR="0" lvl="0" indent="0" algn="l" defTabSz="914400" rtl="0" eaLnBrk="1" fontAlgn="auto" latinLnBrk="0" hangingPunct="1">
              <a:lnSpc>
                <a:spcPts val="4160"/>
              </a:lnSpc>
              <a:spcBef>
                <a:spcPts val="1000"/>
              </a:spcBef>
              <a:spcAft>
                <a:spcPts val="0"/>
              </a:spcAft>
              <a:buClr>
                <a:srgbClr val="FB2265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x-none" sz="3300" b="0" i="0" u="none" strike="noStrike" kern="120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מלבן 10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761" y="1565445"/>
            <a:ext cx="4211782" cy="4211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מלבן 11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7648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Thank you for listening!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46" l="0" r="98995">
                        <a14:foregroundMark x1="6784" y1="8543" x2="13568" y2="10804"/>
                        <a14:foregroundMark x1="20854" y1="8543" x2="23869" y2="12060"/>
                        <a14:foregroundMark x1="25377" y1="10804" x2="27136" y2="14824"/>
                        <a14:foregroundMark x1="35176" y1="10553" x2="37186" y2="17588"/>
                        <a14:foregroundMark x1="41709" y1="12060" x2="36935" y2="22864"/>
                        <a14:foregroundMark x1="6784" y1="13065" x2="8040" y2="16332"/>
                        <a14:foregroundMark x1="43467" y1="5025" x2="50503" y2="4774"/>
                        <a14:foregroundMark x1="55025" y1="6533" x2="55025" y2="17085"/>
                        <a14:foregroundMark x1="63317" y1="9296" x2="67588" y2="14573"/>
                        <a14:foregroundMark x1="58543" y1="12814" x2="58794" y2="16834"/>
                        <a14:foregroundMark x1="69095" y1="11307" x2="70603" y2="16834"/>
                        <a14:foregroundMark x1="77387" y1="7035" x2="78643" y2="15578"/>
                        <a14:foregroundMark x1="93467" y1="8040" x2="92965" y2="180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255" y="1557162"/>
            <a:ext cx="4205491" cy="4205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מלבן 3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8678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97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</a:t>
            </a:r>
            <a:r>
              <a:rPr lang="en-US" dirty="0" smtClean="0"/>
              <a:t>efore </a:t>
            </a:r>
            <a:r>
              <a:rPr lang="en-US" dirty="0"/>
              <a:t>we </a:t>
            </a:r>
            <a:r>
              <a:rPr lang="en-US" dirty="0" smtClean="0"/>
              <a:t>begin…</a:t>
            </a:r>
            <a:endParaRPr lang="he-IL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052D689-AE54-6E4B-B7EA-61EB90C369F6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ED4D961-AE99-C941-93B7-5DD23103188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A95CF8-DDE3-0043-8B3F-37554F14297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EA2E44-DA87-854A-837D-1326013FD19D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3" name="videoplayback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5117" y="1326794"/>
            <a:ext cx="7961767" cy="4506661"/>
          </a:xfrm>
          <a:prstGeom prst="rect">
            <a:avLst/>
          </a:prstGeom>
        </p:spPr>
      </p:pic>
      <p:sp>
        <p:nvSpPr>
          <p:cNvPr id="11" name="מלבן 10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2883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Icebreaker</a:t>
            </a:r>
            <a:endParaRPr lang="he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2EC283-7E6A-214F-B7D5-3F89347C41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0603" y="1364112"/>
            <a:ext cx="10331450" cy="78796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Let’s </a:t>
            </a:r>
            <a:r>
              <a:rPr lang="en-US" dirty="0"/>
              <a:t>play “Simons Says” </a:t>
            </a:r>
          </a:p>
          <a:p>
            <a:pPr lvl="0" algn="ctr">
              <a:spcBef>
                <a:spcPts val="0"/>
              </a:spcBef>
            </a:pPr>
            <a:endParaRPr lang="en-US" dirty="0"/>
          </a:p>
          <a:p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3046" y="300439"/>
            <a:ext cx="1017545" cy="10707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755F35C-683F-C748-AC32-6602C9BF64B1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330C6FF-659F-454D-9869-6FF2F6D78A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C65CE80-B89B-5A4D-AEF0-44DB8BD8A91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DE94E70-BC95-3348-BABD-1B6645FF805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0" b="100000" l="1286" r="100000">
                        <a14:foregroundMark x1="49839" y1="90684" x2="48071" y2="98289"/>
                        <a14:foregroundMark x1="79743" y1="59506" x2="86334" y2="52662"/>
                        <a14:foregroundMark x1="91640" y1="44867" x2="95016" y2="34221"/>
                        <a14:foregroundMark x1="88264" y1="14068" x2="94051" y2="22243"/>
                        <a14:foregroundMark x1="70257" y1="9125" x2="81029" y2="9316"/>
                        <a14:foregroundMark x1="61897" y1="10837" x2="60932" y2="11407"/>
                        <a14:foregroundMark x1="23473" y1="9696" x2="31833" y2="9696"/>
                        <a14:foregroundMark x1="14630" y1="12167" x2="7235" y2="22243"/>
                        <a14:foregroundMark x1="5949" y1="33080" x2="9325" y2="44297"/>
                        <a14:foregroundMark x1="15916" y1="55513" x2="21543" y2="60076"/>
                        <a14:foregroundMark x1="14469" y1="54943" x2="15273" y2="52662"/>
                        <a14:foregroundMark x1="14630" y1="53422" x2="17203" y2="53992"/>
                        <a14:backgroundMark x1="97267" y1="9696" x2="97588" y2="52852"/>
                        <a14:backgroundMark x1="82154" y1="27186" x2="68006" y2="55513"/>
                        <a14:backgroundMark x1="65916" y1="17110" x2="90032" y2="35361"/>
                        <a14:backgroundMark x1="60289" y1="17490" x2="73151" y2="2091"/>
                        <a14:backgroundMark x1="53698" y1="4183" x2="65595" y2="19962"/>
                        <a14:backgroundMark x1="28135" y1="2471" x2="12540" y2="65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214" y="2096781"/>
            <a:ext cx="4769572" cy="4032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מלבן 9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7906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Remember the 5 vowels </a:t>
            </a:r>
            <a:r>
              <a:rPr lang="en-US" dirty="0" smtClean="0"/>
              <a:t>sounds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B44CA2-E433-8447-8533-7794EB83BD1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4FCCC48-AFE7-D34C-A525-95AAC45A456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E2E584-94D9-AA4A-BECF-A4456F486D8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B459180-FEAF-144B-B3E0-99445882A827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8" name="Rectangle 7"/>
          <p:cNvSpPr/>
          <p:nvPr/>
        </p:nvSpPr>
        <p:spPr>
          <a:xfrm>
            <a:off x="6235198" y="2289865"/>
            <a:ext cx="32667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dirty="0">
                <a:latin typeface="Comic Sans MS" panose="030F0702030302020204" pitchFamily="66" charset="0"/>
              </a:rPr>
              <a:t>A 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680" y="2439946"/>
            <a:ext cx="3113723" cy="239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563100" y="5181600"/>
            <a:ext cx="1880651" cy="8007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c</a:t>
            </a:r>
            <a:r>
              <a:rPr lang="en-US" sz="3600" dirty="0" smtClean="0">
                <a:latin typeface="Comic Sans MS" pitchFamily="66" charset="0"/>
              </a:rPr>
              <a:t>at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11" name="מלבן 10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1199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Remember the 5 vowels sounds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EEFDD60-F3DF-8E4C-BCF6-4F0D25A75F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B44CA2-E433-8447-8533-7794EB83BD1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4FCCC48-AFE7-D34C-A525-95AAC45A456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E2E584-94D9-AA4A-BECF-A4456F486D8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B459180-FEAF-144B-B3E0-99445882A827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8" name="Rectangle 7"/>
          <p:cNvSpPr/>
          <p:nvPr/>
        </p:nvSpPr>
        <p:spPr>
          <a:xfrm>
            <a:off x="6000404" y="1864991"/>
            <a:ext cx="32667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dirty="0" smtClean="0">
                <a:latin typeface="Comic Sans MS" panose="030F0702030302020204" pitchFamily="66" charset="0"/>
              </a:rPr>
              <a:t>E </a:t>
            </a:r>
            <a:r>
              <a:rPr lang="en-US" sz="9600" dirty="0" err="1" smtClean="0">
                <a:latin typeface="Comic Sans MS" panose="030F0702030302020204" pitchFamily="66" charset="0"/>
              </a:rPr>
              <a:t>e</a:t>
            </a:r>
            <a:endParaRPr lang="en-US" sz="9600" dirty="0">
              <a:latin typeface="Comic Sans MS" panose="030F0702030302020204" pitchFamily="66" charset="0"/>
            </a:endParaRPr>
          </a:p>
        </p:txBody>
      </p:sp>
      <p:sp>
        <p:nvSpPr>
          <p:cNvPr id="3" name="AutoShape 2" descr="Free Elsa Cliparts, Download Free Clip Art, Free Clip Art on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5" descr="Cute Car Clip Art | Cute Elephant Clip Art Image - cute elephant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969" y1="28205" x2="47674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6661" y="1774086"/>
            <a:ext cx="5011429" cy="3309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563100" y="5181600"/>
            <a:ext cx="1880651" cy="8007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omic Sans MS" pitchFamily="66" charset="0"/>
              </a:rPr>
              <a:t>red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13" name="מלבן 12"/>
          <p:cNvSpPr/>
          <p:nvPr/>
        </p:nvSpPr>
        <p:spPr>
          <a:xfrm>
            <a:off x="5920509" y="6290751"/>
            <a:ext cx="378691" cy="26835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2798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מצגות חירום">
  <a:themeElements>
    <a:clrScheme name="מצגת חירום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מצגות חירום" id="{A7D7F525-0B65-D945-B864-6F89B31E1D06}" vid="{6213A027-AFB6-6842-AD6E-C539F1319029}"/>
    </a:ext>
  </a:extLst>
</a:theme>
</file>

<file path=ppt/theme/theme2.xml><?xml version="1.0" encoding="utf-8"?>
<a:theme xmlns:a="http://schemas.openxmlformats.org/drawingml/2006/main" name="1_מצגות חירום">
  <a:themeElements>
    <a:clrScheme name="מצגת חירום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מצגות חירום" id="{A7D7F525-0B65-D945-B864-6F89B31E1D06}" vid="{6213A027-AFB6-6842-AD6E-C539F1319029}"/>
    </a:ext>
  </a:extLst>
</a:theme>
</file>

<file path=ppt/theme/theme3.xml><?xml version="1.0" encoding="utf-8"?>
<a:theme xmlns:a="http://schemas.openxmlformats.org/drawingml/2006/main" name="2_מצגות חירום">
  <a:themeElements>
    <a:clrScheme name="מצגת חירום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מצגות חירום" id="{A7D7F525-0B65-D945-B864-6F89B31E1D06}" vid="{6213A027-AFB6-6842-AD6E-C539F1319029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מצגות חירום</Template>
  <TotalTime>2583</TotalTime>
  <Words>3326</Words>
  <Application>Microsoft Office PowerPoint</Application>
  <PresentationFormat>מסך רחב</PresentationFormat>
  <Paragraphs>646</Paragraphs>
  <Slides>56</Slides>
  <Notes>49</Notes>
  <HiddenSlides>2</HiddenSlides>
  <MMClips>5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3</vt:i4>
      </vt:variant>
      <vt:variant>
        <vt:lpstr>כותרות שקופיות</vt:lpstr>
      </vt:variant>
      <vt:variant>
        <vt:i4>56</vt:i4>
      </vt:variant>
    </vt:vector>
  </HeadingPairs>
  <TitlesOfParts>
    <vt:vector size="65" baseType="lpstr">
      <vt:lpstr>Alef</vt:lpstr>
      <vt:lpstr>Arial</vt:lpstr>
      <vt:lpstr>Calibri</vt:lpstr>
      <vt:lpstr>Comic Sans MS</vt:lpstr>
      <vt:lpstr>Open Sans</vt:lpstr>
      <vt:lpstr>Tahoma</vt:lpstr>
      <vt:lpstr>מצגות חירום</vt:lpstr>
      <vt:lpstr>1_מצגות חירום</vt:lpstr>
      <vt:lpstr>2_מצגות חירום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Ruthy Betinger</dc:creator>
  <cp:lastModifiedBy>Shakade Ilani</cp:lastModifiedBy>
  <cp:revision>293</cp:revision>
  <dcterms:created xsi:type="dcterms:W3CDTF">2020-03-11T07:11:19Z</dcterms:created>
  <dcterms:modified xsi:type="dcterms:W3CDTF">2020-05-11T17:53:15Z</dcterms:modified>
</cp:coreProperties>
</file>