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82" r:id="rId2"/>
    <p:sldId id="268" r:id="rId3"/>
    <p:sldId id="269" r:id="rId4"/>
    <p:sldId id="270" r:id="rId5"/>
    <p:sldId id="299" r:id="rId6"/>
    <p:sldId id="332" r:id="rId7"/>
    <p:sldId id="333" r:id="rId8"/>
    <p:sldId id="334" r:id="rId9"/>
    <p:sldId id="321" r:id="rId10"/>
    <p:sldId id="326" r:id="rId11"/>
    <p:sldId id="322" r:id="rId12"/>
    <p:sldId id="323" r:id="rId13"/>
    <p:sldId id="327" r:id="rId14"/>
    <p:sldId id="324" r:id="rId15"/>
    <p:sldId id="328" r:id="rId16"/>
    <p:sldId id="329" r:id="rId17"/>
    <p:sldId id="335" r:id="rId18"/>
    <p:sldId id="331" r:id="rId19"/>
    <p:sldId id="330" r:id="rId20"/>
    <p:sldId id="281" r:id="rId2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5E3"/>
    <a:srgbClr val="EBEBEB"/>
    <a:srgbClr val="FFFFFF"/>
    <a:srgbClr val="F2F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78506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134" y="66"/>
      </p:cViewPr>
      <p:guideLst>
        <p:guide orient="horz" pos="2024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0428-3D81-B14A-B943-4C2208D448E3}" type="datetimeFigureOut">
              <a:rPr lang="x-none" smtClean="0"/>
              <a:pPr/>
              <a:t>10/05/2020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965BA-DA3B-EB42-8F73-FDBE27A0A65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69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כתבו את המלל בהתאם ואת הציוד הדרוש.</a:t>
            </a:r>
          </a:p>
          <a:p>
            <a:pPr algn="r" rtl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6073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 smtClean="0"/>
              <a:t>היום נלמד איך להיעזר</a:t>
            </a:r>
            <a:r>
              <a:rPr lang="he-IL" baseline="0" dirty="0" smtClean="0"/>
              <a:t> בחידות - משוואות כדי לפתור שאלות מילוליות.</a:t>
            </a:r>
          </a:p>
          <a:p>
            <a:pPr algn="r" rtl="1"/>
            <a:endParaRPr lang="he-IL" baseline="0" dirty="0" smtClean="0"/>
          </a:p>
          <a:p>
            <a:pPr algn="r" rtl="1"/>
            <a:r>
              <a:rPr lang="he-IL" baseline="0" dirty="0" smtClean="0"/>
              <a:t>בואו נהפוך את השאלה לחידה של ציורים.</a:t>
            </a:r>
          </a:p>
          <a:p>
            <a:pPr algn="r" rtl="1"/>
            <a:endParaRPr lang="he-IL" baseline="0" dirty="0" smtClean="0"/>
          </a:p>
          <a:p>
            <a:pPr algn="r" rtl="1"/>
            <a:r>
              <a:rPr lang="he-IL" baseline="0" dirty="0" smtClean="0"/>
              <a:t>אנחנו כבר יודעים שיש אפשרויות </a:t>
            </a:r>
            <a:r>
              <a:rPr lang="he-IL" baseline="0" smtClean="0"/>
              <a:t>שונות ולכן צריך רמז נוסף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3561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 smtClean="0"/>
              <a:t>אם שני תפוחים עולים 4 שקלים, והמחיר</a:t>
            </a:r>
            <a:r>
              <a:rPr lang="he-IL" baseline="0" dirty="0" smtClean="0"/>
              <a:t> של כל תפוח שווה, אז תפוח אחד עולה 2  שקלים</a:t>
            </a:r>
          </a:p>
          <a:p>
            <a:pPr algn="r" rtl="1"/>
            <a:r>
              <a:rPr lang="he-IL" baseline="0" dirty="0" smtClean="0"/>
              <a:t>ומהמשוואה הראשונה אפשר לגלות שהמחיר של בננה אחת הוא 3 שקלים.</a:t>
            </a:r>
          </a:p>
          <a:p>
            <a:pPr algn="r" rtl="1"/>
            <a:endParaRPr lang="he-IL" baseline="0" dirty="0" smtClean="0"/>
          </a:p>
          <a:p>
            <a:pPr algn="r" rtl="1"/>
            <a:endParaRPr lang="he-IL" baseline="0" dirty="0" smtClean="0"/>
          </a:p>
          <a:p>
            <a:pPr algn="r" rtl="1"/>
            <a:r>
              <a:rPr lang="he-IL" baseline="0" dirty="0" smtClean="0"/>
              <a:t>כל מה שנותר הוא לכתוב תשובה מסודרת</a:t>
            </a:r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3384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 smtClean="0"/>
              <a:t>אנחנו כבר יודעים</a:t>
            </a:r>
            <a:r>
              <a:rPr lang="he-IL" baseline="0" dirty="0" smtClean="0"/>
              <a:t> שאפשר להיעזר בציורים כדי לפתור את השאלה.</a:t>
            </a:r>
          </a:p>
          <a:p>
            <a:pPr algn="r" rtl="1"/>
            <a:endParaRPr lang="he-IL" baseline="0" dirty="0" smtClean="0"/>
          </a:p>
          <a:p>
            <a:pPr algn="r" rtl="1"/>
            <a:r>
              <a:rPr lang="he-IL" baseline="0" dirty="0" smtClean="0"/>
              <a:t>אני אצייר קפה ועוגייה, אבל לא חייבים לצייר בצורה מדויקת. </a:t>
            </a:r>
          </a:p>
          <a:p>
            <a:pPr algn="r" rtl="1"/>
            <a:endParaRPr lang="he-IL" baseline="0" dirty="0" smtClean="0"/>
          </a:p>
          <a:p>
            <a:pPr algn="r" rtl="1"/>
            <a:r>
              <a:rPr lang="he-IL" baseline="0" dirty="0" smtClean="0"/>
              <a:t>כעת, יש לכם זמן לפתור את השאלה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1724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 smtClean="0"/>
              <a:t>מהרמז</a:t>
            </a:r>
            <a:r>
              <a:rPr lang="he-IL" baseline="0" dirty="0" smtClean="0"/>
              <a:t> (הנתון9 השני, אנו יודעים שעוגייה אחת עולה ארבעה שקלים</a:t>
            </a:r>
          </a:p>
          <a:p>
            <a:pPr algn="r" rtl="1"/>
            <a:r>
              <a:rPr lang="he-IL" baseline="0" dirty="0" smtClean="0"/>
              <a:t>ומהרמז הראשון אפשר לדעת שהקפה עולה 7 שקלים.</a:t>
            </a:r>
          </a:p>
          <a:p>
            <a:pPr algn="r" rtl="1"/>
            <a:r>
              <a:rPr lang="he-IL" baseline="0" dirty="0" smtClean="0"/>
              <a:t>וכמובן, לא נשכח לכתוב תשובה מסודרת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0234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947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200" b="1" dirty="0" smtClean="0"/>
              <a:t>משך השקף: 2 דקות</a:t>
            </a:r>
          </a:p>
          <a:p>
            <a:pPr marL="158750" indent="0" algn="r" rtl="1">
              <a:buNone/>
            </a:pPr>
            <a:endParaRPr lang="he-IL" sz="1200" dirty="0" smtClean="0">
              <a:solidFill>
                <a:schemeClr val="tx1"/>
              </a:solidFill>
            </a:endParaRPr>
          </a:p>
          <a:p>
            <a:pPr marL="158750" indent="0" algn="r" rtl="1">
              <a:buNone/>
            </a:pPr>
            <a:r>
              <a:rPr lang="he-IL" sz="1200" dirty="0" smtClean="0">
                <a:solidFill>
                  <a:schemeClr val="tx1"/>
                </a:solidFill>
              </a:rPr>
              <a:t>הציגו את עצמכם ואת מהלך השיעור:</a:t>
            </a:r>
          </a:p>
          <a:p>
            <a:pPr marL="158750" indent="0" algn="r" rtl="1">
              <a:buNone/>
            </a:pPr>
            <a:endParaRPr lang="he-IL" sz="1200" dirty="0" smtClean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he-IL" sz="1200" dirty="0" smtClean="0">
                <a:solidFill>
                  <a:schemeClr val="tx1"/>
                </a:solidFill>
              </a:rPr>
              <a:t>מוזמנים לפנות בצורה אישית לתלמידים:</a:t>
            </a:r>
            <a:r>
              <a:rPr lang="he-IL" sz="1200" dirty="0" smtClean="0"/>
              <a:t/>
            </a:r>
            <a:br>
              <a:rPr lang="he-IL" sz="1200" dirty="0" smtClean="0"/>
            </a:br>
            <a:r>
              <a:rPr lang="he-IL" sz="1200" dirty="0" smtClean="0">
                <a:solidFill>
                  <a:schemeClr val="accent1">
                    <a:lumMod val="75000"/>
                  </a:schemeClr>
                </a:solidFill>
              </a:rPr>
              <a:t>דוגמה לטקסט שייאמר בעל פה: "שלום, שמי___. אני מורה ל____ ממקום בארץ____. מה שלומכם? אני שמח/ה שהצטרפתם אליי", </a:t>
            </a:r>
            <a:r>
              <a:rPr lang="he-IL" sz="1200" dirty="0" err="1" smtClean="0">
                <a:solidFill>
                  <a:schemeClr val="accent1">
                    <a:lumMod val="75000"/>
                  </a:schemeClr>
                </a:solidFill>
              </a:rPr>
              <a:t>וכו</a:t>
            </a:r>
            <a:r>
              <a:rPr lang="he-IL" sz="1200" dirty="0" smtClean="0">
                <a:solidFill>
                  <a:schemeClr val="accent1">
                    <a:lumMod val="75000"/>
                  </a:schemeClr>
                </a:solidFill>
              </a:rPr>
              <a:t>'.</a:t>
            </a:r>
          </a:p>
          <a:p>
            <a:pPr marL="158750" indent="0" algn="r" rtl="1" fontAlgn="base">
              <a:buNone/>
            </a:pPr>
            <a:endParaRPr lang="he-IL" sz="1200" dirty="0" smtClean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he-IL" sz="1200" dirty="0" smtClean="0">
                <a:solidFill>
                  <a:schemeClr val="tx1"/>
                </a:solidFill>
              </a:rPr>
              <a:t>נושא השיעור ומה מטרתו:</a:t>
            </a:r>
            <a:br>
              <a:rPr lang="he-IL" sz="1200" dirty="0" smtClean="0">
                <a:solidFill>
                  <a:schemeClr val="tx1"/>
                </a:solidFill>
              </a:rPr>
            </a:br>
            <a:r>
              <a:rPr lang="he-IL" sz="1200" dirty="0" smtClean="0">
                <a:solidFill>
                  <a:schemeClr val="accent1">
                    <a:lumMod val="75000"/>
                  </a:schemeClr>
                </a:solidFill>
              </a:rPr>
              <a:t>דוגמה לטקסט שייאמר בעל פה: "בשיעור הזה נלמד על_________. הצטרפו אליי ויהיה לנו כיף. מוכנים? מתחילים!"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200" b="1" dirty="0" smtClean="0"/>
          </a:p>
          <a:p>
            <a:pPr marL="133350" lvl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he-IL" sz="1200" b="1" dirty="0" smtClean="0">
                <a:solidFill>
                  <a:schemeClr val="dk1"/>
                </a:solidFill>
                <a:latin typeface="Alef"/>
                <a:ea typeface="Alef"/>
                <a:sym typeface="Alef"/>
              </a:rPr>
              <a:t>נתחיל ב…. </a:t>
            </a:r>
            <a:r>
              <a:rPr lang="he-IL" sz="1200" dirty="0" smtClean="0">
                <a:solidFill>
                  <a:schemeClr val="dk1"/>
                </a:solidFill>
                <a:latin typeface="Alef"/>
                <a:ea typeface="Alef"/>
                <a:sym typeface="Alef"/>
              </a:rPr>
              <a:t> (שלב פתיח השיעור)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he-IL" sz="1200" b="1" dirty="0" smtClean="0">
                <a:solidFill>
                  <a:schemeClr val="dk1"/>
                </a:solidFill>
                <a:latin typeface="Alef"/>
                <a:ea typeface="Alef"/>
                <a:sym typeface="Alef"/>
              </a:rPr>
              <a:t>נמשיך בלגלות</a:t>
            </a:r>
            <a:r>
              <a:rPr lang="he-IL" sz="1200" dirty="0" smtClean="0">
                <a:solidFill>
                  <a:schemeClr val="dk1"/>
                </a:solidFill>
                <a:latin typeface="Alef"/>
                <a:ea typeface="Alef"/>
                <a:sym typeface="Alef"/>
              </a:rPr>
              <a:t> (שלב הלימוד / הקניה - כתבו כאן שאלה מסקרנת שתיתן מענה על מטרת השיעור) 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he-IL" sz="1200" b="1" dirty="0" smtClean="0">
                <a:solidFill>
                  <a:schemeClr val="dk1"/>
                </a:solidFill>
                <a:latin typeface="Alef"/>
                <a:ea typeface="Alef"/>
                <a:sym typeface="Alef"/>
              </a:rPr>
              <a:t>נתנסה ב… </a:t>
            </a:r>
            <a:r>
              <a:rPr lang="he-IL" sz="1200" dirty="0" smtClean="0">
                <a:solidFill>
                  <a:schemeClr val="dk1"/>
                </a:solidFill>
                <a:latin typeface="Alef"/>
                <a:ea typeface="Alef"/>
                <a:sym typeface="Alef"/>
              </a:rPr>
              <a:t>(שלב התרגול / התנסות)</a:t>
            </a:r>
            <a:r>
              <a:rPr lang="he-IL" sz="1200" b="1" dirty="0" smtClean="0">
                <a:solidFill>
                  <a:schemeClr val="dk1"/>
                </a:solidFill>
                <a:latin typeface="Alef"/>
                <a:ea typeface="Alef"/>
                <a:sym typeface="Alef"/>
              </a:rPr>
              <a:t> 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he-IL" sz="1200" b="1" dirty="0" smtClean="0">
                <a:solidFill>
                  <a:schemeClr val="dk1"/>
                </a:solidFill>
                <a:latin typeface="Alef"/>
                <a:ea typeface="Alef"/>
                <a:sym typeface="Alef"/>
              </a:rPr>
              <a:t>נסכם  </a:t>
            </a:r>
            <a:r>
              <a:rPr lang="he-IL" sz="1200" dirty="0" smtClean="0">
                <a:solidFill>
                  <a:schemeClr val="dk1"/>
                </a:solidFill>
                <a:latin typeface="Alef"/>
                <a:ea typeface="Alef"/>
                <a:sym typeface="Alef"/>
              </a:rPr>
              <a:t>(שלב סיכום השיעור)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433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e-IL" dirty="0" smtClean="0"/>
              <a:t>למחוק</a:t>
            </a:r>
            <a:r>
              <a:rPr lang="he-IL" baseline="0" dirty="0" smtClean="0"/>
              <a:t> שקופית זו אם אין בה צורך.</a:t>
            </a:r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sz="1200" b="1" dirty="0" smtClean="0"/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e-IL" sz="1200" b="1" dirty="0" smtClean="0"/>
              <a:t>משך השקף: דקה</a:t>
            </a:r>
          </a:p>
          <a:p>
            <a:pPr marL="158750" indent="0" algn="r" rtl="1">
              <a:buNone/>
            </a:pPr>
            <a:endParaRPr lang="he-IL" sz="1200" dirty="0" smtClean="0"/>
          </a:p>
          <a:p>
            <a:pPr marL="158750" indent="0" algn="r" rtl="1">
              <a:buNone/>
            </a:pPr>
            <a:r>
              <a:rPr lang="he-IL" sz="1200" dirty="0" smtClean="0"/>
              <a:t>בשקף זה ודאו שכולם הצטיידו בעזרים הנדרשים (מומלץ שעזרים אלו יהיו גם אצלכם עבור הדגמה).</a:t>
            </a:r>
          </a:p>
          <a:p>
            <a:pPr marL="158750" indent="0" algn="r" rtl="1">
              <a:buNone/>
            </a:pPr>
            <a:r>
              <a:rPr lang="he-IL" sz="1200" dirty="0" smtClean="0">
                <a:solidFill>
                  <a:srgbClr val="FF0000"/>
                </a:solidFill>
              </a:rPr>
              <a:t>מחקו את המיותר או הוסיפו במידת הצורך (הקפידו על זכויות היוצרים).</a:t>
            </a:r>
          </a:p>
          <a:p>
            <a:pPr marL="158750" indent="0" algn="r" rtl="1">
              <a:buNone/>
            </a:pPr>
            <a:endParaRPr lang="he-IL" sz="1200" dirty="0" smtClean="0">
              <a:solidFill>
                <a:srgbClr val="FF0000"/>
              </a:solidFill>
            </a:endParaRPr>
          </a:p>
          <a:p>
            <a:pPr marL="158750" indent="0" algn="r" rtl="1">
              <a:buNone/>
            </a:pPr>
            <a:r>
              <a:rPr lang="he-IL" sz="1200" dirty="0" smtClean="0">
                <a:solidFill>
                  <a:srgbClr val="FF0000"/>
                </a:solidFill>
              </a:rPr>
              <a:t>זה הזמן להציג את </a:t>
            </a:r>
            <a:r>
              <a:rPr lang="he-IL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כללי ההתנהגות בשיעור: בקשו מהלומדים לסגור חלונות של יישומים אחרים במחשב, להרחיק אמצעים מסיחים, להתיישב בחדר שקט, להניח כוס מים לידם, ובעיקר להתמקד במפגש.</a:t>
            </a: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300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 smtClean="0"/>
              <a:t>משך השקף: עד 2 דקות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 smtClean="0"/>
              <a:t>בשיעור שעבר למדו לפתור חידות שבהן מאחורי כל ציור מסתתר</a:t>
            </a:r>
            <a:r>
              <a:rPr lang="he-IL" b="1" baseline="0" dirty="0" smtClean="0"/>
              <a:t> מספר.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תוכלו לגלות מהו?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יש הרבה פתרונות אפשריים.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אז איך תוכלו לדעת איזה מספר החבאתי מאחורי המשולש? ומאחורי המחומש?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baseline="0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baseline="0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baseline="0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613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יש הרבה פתרונות אפשריים.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אז איך תוכלו לדעת איזה מספר החבאתי מאחורי המשולש? ומאחורי המחומש?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למדנו שכדי לדעת מי המספרים צריך רמז נוסף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baseline="0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עכשיו אתם יכולים לגלות את המספרים?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אל תשכחו שמאחורי כל אחד מהמחומשים מסתתר אותו המספר,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baseline="0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אני יודעת שמצאתם את המספרים  - מאחורי המחומש מסתתר 4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baseline="0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ואם מסתתר 4 , אז מאד פשוט לגלות מי מסתתר מאחורי המשולש -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6133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יש הרבה פתרונות אפשריים.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אז איך תוכלו לדעת איזה מספר החבאתי מאחורי המשולש? ומאחורי המחומש?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למדנו שכדי לדעת מי המספרים צריך רמז נוסף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baseline="0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עכשיו אתם יכולים לגלות את המספרים?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אל תשכחו שמאחורי כל אחד מהמחומשים מסתתר אותו המספר,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baseline="0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אני יודעת שמצאתם את המספרים  - מאחורי המחומש מסתתר 4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baseline="0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ואם מסתתר 4 , אז מאד פשוט לגלות מי מסתתר מאחורי המשולש -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7731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יש הרבה פתרונות אפשריים.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אז איך תוכלו לדעת איזה מספר החבאתי מאחורי המשולש? ומאחורי המחומש?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למדנו שכדי לדעת מי המספרים צריך רמז נוסף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baseline="0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עכשיו אתם יכולים לגלות את המספרים?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אל תשכחו שמאחורי כל אחד מהמחומשים מסתתר אותו המספר,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baseline="0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אני יודעת שמצאתם את המספרים  - מאחורי המחומש מסתתר 4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baseline="0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ואם מסתתר 4 , אז מאד פשוט לגלות מי מסתתר מאחורי המשולש -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549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יש הרבה פתרונות אפשריים.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אז איך תוכלו לדעת איזה מספר החבאתי מאחורי המשולש? ומאחורי המחומש?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למדנו שכדי לדעת מי המספרים צריך רמז נוסף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baseline="0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עכשיו אתם יכולים לגלות את המספרים?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אל תשכחו שמאחורי כל אחד מהמחומשים מסתתר אותו המספר,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baseline="0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אני יודעת שמצאתם את המספרים  - מאחורי המחומש מסתתר 4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baseline="0"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 smtClean="0"/>
              <a:t>ואם מסתתר 4 , אז מאד פשוט לגלות מי מסתתר מאחורי המשולש -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7522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 smtClean="0"/>
              <a:t>היום נלמד איך להיעזר</a:t>
            </a:r>
            <a:r>
              <a:rPr lang="he-IL" baseline="0" dirty="0" smtClean="0"/>
              <a:t> בחידות - משוואות כדי לפתור שאלות מילוליות.</a:t>
            </a:r>
          </a:p>
          <a:p>
            <a:pPr algn="r" rtl="1"/>
            <a:endParaRPr lang="he-IL" baseline="0" dirty="0" smtClean="0"/>
          </a:p>
          <a:p>
            <a:pPr algn="r" rtl="1"/>
            <a:r>
              <a:rPr lang="he-IL" baseline="0" dirty="0" smtClean="0"/>
              <a:t>בואו נהפוך את השאלה לחידה של ציורים.</a:t>
            </a:r>
          </a:p>
          <a:p>
            <a:pPr algn="r" rtl="1"/>
            <a:endParaRPr lang="he-IL" baseline="0" dirty="0" smtClean="0"/>
          </a:p>
          <a:p>
            <a:pPr algn="r" rtl="1"/>
            <a:r>
              <a:rPr lang="he-IL" baseline="0" dirty="0" smtClean="0"/>
              <a:t>אנחנו כבר יודעים שיש אפשרויות שונות ולכן צריך רמז נוסף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5236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E25FC14-1447-894C-9B3F-3393E4457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270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B555B5A-6A6C-3E4C-ADAE-778B7D2D0359}"/>
              </a:ext>
            </a:extLst>
          </p:cNvPr>
          <p:cNvSpPr/>
          <p:nvPr userDrawn="1"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C9C108D-DF17-D94D-B478-B1D39585A5A5}"/>
              </a:ext>
            </a:extLst>
          </p:cNvPr>
          <p:cNvSpPr/>
          <p:nvPr userDrawn="1"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483E9F71-40EC-904A-998B-27EBBD81B7D8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1DA4F9E-AC5E-4E44-B0D3-AD506CC1F2FB}"/>
              </a:ext>
            </a:extLst>
          </p:cNvPr>
          <p:cNvSpPr/>
          <p:nvPr userDrawn="1"/>
        </p:nvSpPr>
        <p:spPr>
          <a:xfrm rot="162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F4CCDBE2-FBDE-6C46-8010-3BEB4D38025B}"/>
              </a:ext>
            </a:extLst>
          </p:cNvPr>
          <p:cNvCxnSpPr>
            <a:cxnSpLocks/>
          </p:cNvCxnSpPr>
          <p:nvPr userDrawn="1"/>
        </p:nvCxnSpPr>
        <p:spPr>
          <a:xfrm>
            <a:off x="2090531" y="4989650"/>
            <a:ext cx="506564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>
            <a:extLst>
              <a:ext uri="{FF2B5EF4-FFF2-40B4-BE49-F238E27FC236}">
                <a16:creationId xmlns="" xmlns:a16="http://schemas.microsoft.com/office/drawing/2014/main" id="{81A4514E-A493-F241-AC14-15585885E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5199" y="3025258"/>
            <a:ext cx="7816850" cy="1067468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שיעור חשבון לכיתה א</a:t>
            </a:r>
            <a:endParaRPr lang="x-none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3722B399-0C27-314C-A9E5-A4C6E23B0F40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357199CA-CF9F-2040-A14F-9134F717D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65A931FB-F43D-E449-8EC5-C53927BF0CA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sp>
        <p:nvSpPr>
          <p:cNvPr id="34" name="Text Placeholder 3">
            <a:extLst>
              <a:ext uri="{FF2B5EF4-FFF2-40B4-BE49-F238E27FC236}">
                <a16:creationId xmlns="" xmlns:a16="http://schemas.microsoft.com/office/drawing/2014/main" id="{881B4E06-64FF-B845-9777-320E6F126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0833" y="4419771"/>
            <a:ext cx="6411268" cy="649357"/>
          </a:xfrm>
        </p:spPr>
        <p:txBody>
          <a:bodyPr>
            <a:normAutofit/>
          </a:bodyPr>
          <a:lstStyle>
            <a:lvl1pPr marL="0" indent="0" algn="l" rtl="1">
              <a:buNone/>
              <a:defRPr lang="x-none" sz="32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נושא השיעור: הרחבת שברים</a:t>
            </a:r>
            <a:endParaRPr lang="x-none" dirty="0"/>
          </a:p>
        </p:txBody>
      </p:sp>
      <p:sp>
        <p:nvSpPr>
          <p:cNvPr id="35" name="Text Placeholder 4">
            <a:extLst>
              <a:ext uri="{FF2B5EF4-FFF2-40B4-BE49-F238E27FC236}">
                <a16:creationId xmlns="" xmlns:a16="http://schemas.microsoft.com/office/drawing/2014/main" id="{BA5F5BE6-034E-F841-A2F4-1C5B1EEE6E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891" y="6148563"/>
            <a:ext cx="5099050" cy="56053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עם המורה: דנית כהן</a:t>
            </a:r>
            <a:endParaRPr lang="en-US" dirty="0"/>
          </a:p>
        </p:txBody>
      </p:sp>
      <p:pic>
        <p:nvPicPr>
          <p:cNvPr id="17" name="Google Shape;28;p26">
            <a:extLst>
              <a:ext uri="{FF2B5EF4-FFF2-40B4-BE49-F238E27FC236}">
                <a16:creationId xmlns="" xmlns:a16="http://schemas.microsoft.com/office/drawing/2014/main" id="{764196ED-35FE-41DA-8FFB-E94EAE117C26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885825"/>
            <a:ext cx="915035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16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754" y="1825625"/>
            <a:ext cx="5078046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7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יכ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10FCD1C-9BFA-FD42-804A-9E5198CD8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39" b="30975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4C86F48E-655F-694F-BDCD-C6E0758A8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סיכום</a:t>
            </a:r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751472D-38D8-CC45-AB7A-D96BB6EFB903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19157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ימה באופ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990948" y="1541766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E2EBC84-43F8-574B-B641-E38F11E343AF}"/>
              </a:ext>
            </a:extLst>
          </p:cNvPr>
          <p:cNvGrpSpPr/>
          <p:nvPr userDrawn="1"/>
        </p:nvGrpSpPr>
        <p:grpSpPr>
          <a:xfrm>
            <a:off x="-2381248" y="158428"/>
            <a:ext cx="14545456" cy="6541144"/>
            <a:chOff x="-2455150" y="146499"/>
            <a:chExt cx="14545456" cy="6541144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5DB5F7D-0835-C146-BC9D-B30515AA8B6A}"/>
                </a:ext>
              </a:extLst>
            </p:cNvPr>
            <p:cNvSpPr/>
            <p:nvPr userDrawn="1"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C0EA71EF-79A8-3646-BBDE-A1B8320FAE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55150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4FFAC583-20CC-AD46-AF43-64CD61DC3D58}"/>
                </a:ext>
              </a:extLst>
            </p:cNvPr>
            <p:cNvGrpSpPr/>
            <p:nvPr userDrawn="1"/>
          </p:nvGrpSpPr>
          <p:grpSpPr>
            <a:xfrm rot="10800000">
              <a:off x="8177063" y="6181317"/>
              <a:ext cx="3913243" cy="506326"/>
              <a:chOff x="358720" y="6187719"/>
              <a:chExt cx="3913243" cy="506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7FFC6B5D-55D1-324B-B8E3-F96F62F3A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65046" y="6434480"/>
                <a:ext cx="3406917" cy="1280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F8AA9893-4A9A-FB4F-BC48-9141DC495FE4}"/>
                  </a:ext>
                </a:extLst>
              </p:cNvPr>
              <p:cNvSpPr/>
              <p:nvPr userDrawn="1"/>
            </p:nvSpPr>
            <p:spPr>
              <a:xfrm rot="162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5BBF761E-B3AD-8C4C-B469-DEC8A7F1D9C4}"/>
                  </a:ext>
                </a:extLst>
              </p:cNvPr>
              <p:cNvSpPr/>
              <p:nvPr userDrawn="1"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80BB7CC1-E08E-854B-AAC6-1DE02C2A331A}"/>
                </a:ext>
              </a:extLst>
            </p:cNvPr>
            <p:cNvSpPr/>
            <p:nvPr userDrawn="1"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D6CED5B-1A65-7F4C-8656-A6983C5E1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93" y="661710"/>
            <a:ext cx="10953750" cy="687492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653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3B52AA-B68F-5F48-BD97-85E1AACA7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2026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כותרת 3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434C056-24D3-4D4F-B71D-0A6FFF91C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9183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x-none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80D92DD-D2C5-574D-9D42-6312801F9656}"/>
              </a:ext>
            </a:extLst>
          </p:cNvPr>
          <p:cNvGrpSpPr/>
          <p:nvPr userDrawn="1"/>
        </p:nvGrpSpPr>
        <p:grpSpPr>
          <a:xfrm>
            <a:off x="10820648" y="6288984"/>
            <a:ext cx="10328539" cy="167498"/>
            <a:chOff x="10668248" y="5893696"/>
            <a:chExt cx="10328539" cy="167498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0EEDDC44-041B-2548-896F-7D3F244033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912C7192-3B93-954D-8551-A0AB54EA33AF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AFCFFBE-CA3C-4545-A48D-BF28B4BE9510}"/>
              </a:ext>
            </a:extLst>
          </p:cNvPr>
          <p:cNvGrpSpPr/>
          <p:nvPr userDrawn="1"/>
        </p:nvGrpSpPr>
        <p:grpSpPr>
          <a:xfrm>
            <a:off x="358720" y="67014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CCCA527-9EA3-D945-B442-A5A2AE48F0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995CCE9C-95DF-E348-9022-889DF2969112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FC30387-F518-A84F-A9D6-7E7AEC6A166E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5" name="Text Placeholder 5">
            <a:extLst>
              <a:ext uri="{FF2B5EF4-FFF2-40B4-BE49-F238E27FC236}">
                <a16:creationId xmlns="" xmlns:a16="http://schemas.microsoft.com/office/drawing/2014/main" id="{80D7566E-F057-DA40-B83B-F46A0CA49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2026" y="2208855"/>
            <a:ext cx="3932237" cy="365219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8C0CA59-A86F-8145-9894-676CEF1F6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847" t="70" b="-72"/>
          <a:stretch/>
        </p:blipFill>
        <p:spPr>
          <a:xfrm>
            <a:off x="11685672" y="0"/>
            <a:ext cx="506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39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6000" y="772487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2 תחתית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A71DC45-F5DE-3647-89D7-00EEC394272E}"/>
              </a:ext>
            </a:extLst>
          </p:cNvPr>
          <p:cNvGrpSpPr/>
          <p:nvPr userDrawn="1"/>
        </p:nvGrpSpPr>
        <p:grpSpPr>
          <a:xfrm>
            <a:off x="865046" y="356936"/>
            <a:ext cx="11022154" cy="506326"/>
            <a:chOff x="865046" y="356936"/>
            <a:chExt cx="11022154" cy="5063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0251AD8C-F052-0A4D-8544-F35BEF5411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BD9106F-7FCF-814E-B547-22DB88E10AD6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B9B5FED-02E7-474D-B6B7-AF695B5A45B0}"/>
              </a:ext>
            </a:extLst>
          </p:cNvPr>
          <p:cNvSpPr/>
          <p:nvPr userDrawn="1"/>
        </p:nvSpPr>
        <p:spPr>
          <a:xfrm rot="10800000">
            <a:off x="11781523" y="489498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2258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7735FA8-E872-6D4B-B736-9D885CF8FF10}"/>
              </a:ext>
            </a:extLst>
          </p:cNvPr>
          <p:cNvSpPr/>
          <p:nvPr userDrawn="1"/>
        </p:nvSpPr>
        <p:spPr>
          <a:xfrm>
            <a:off x="1076345" y="1757556"/>
            <a:ext cx="10039311" cy="3383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740DB9B-9ABC-1E4F-9E76-DE21BB134995}"/>
              </a:ext>
            </a:extLst>
          </p:cNvPr>
          <p:cNvCxnSpPr>
            <a:cxnSpLocks/>
          </p:cNvCxnSpPr>
          <p:nvPr userDrawn="1"/>
        </p:nvCxnSpPr>
        <p:spPr>
          <a:xfrm>
            <a:off x="865046" y="532257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AC0021A-4563-F644-839C-3313EE112D9E}"/>
              </a:ext>
            </a:extLst>
          </p:cNvPr>
          <p:cNvSpPr/>
          <p:nvPr userDrawn="1"/>
        </p:nvSpPr>
        <p:spPr>
          <a:xfrm rot="16200000">
            <a:off x="358720" y="285496"/>
            <a:ext cx="506326" cy="506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984F002-0837-5347-8BEB-C54BD7228FB1}"/>
              </a:ext>
            </a:extLst>
          </p:cNvPr>
          <p:cNvSpPr/>
          <p:nvPr userDrawn="1"/>
        </p:nvSpPr>
        <p:spPr>
          <a:xfrm>
            <a:off x="781297" y="454909"/>
            <a:ext cx="167498" cy="167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7135" y="1657495"/>
            <a:ext cx="8517731" cy="347606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8000"/>
              </a:lnSpc>
              <a:buNone/>
              <a:defRPr sz="7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 יתחיל בשעה 09:00</a:t>
            </a:r>
            <a:endParaRPr lang="x-non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792994" y="5506727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5893CC5-0B99-AA48-8797-A1AE8B9BB25D}"/>
              </a:ext>
            </a:extLst>
          </p:cNvPr>
          <p:cNvSpPr/>
          <p:nvPr userDrawn="1"/>
        </p:nvSpPr>
        <p:spPr>
          <a:xfrm rot="10800000">
            <a:off x="10905576" y="2286221"/>
            <a:ext cx="420158" cy="4201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FB79051-D1F8-DB4C-8CE2-B840C1367395}"/>
              </a:ext>
            </a:extLst>
          </p:cNvPr>
          <p:cNvCxnSpPr>
            <a:cxnSpLocks/>
          </p:cNvCxnSpPr>
          <p:nvPr userDrawn="1"/>
        </p:nvCxnSpPr>
        <p:spPr>
          <a:xfrm>
            <a:off x="408495" y="6252973"/>
            <a:ext cx="281547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E418D07-B679-C54B-9CD1-5F261DF50C67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86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19FF2F-AD99-8940-B3DB-80EE856E3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65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1 של תבנית בסיס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119D81D-1706-9941-B45F-F0F533FFF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DB58097-F302-3649-B2E1-029008F6561C}"/>
              </a:ext>
            </a:extLst>
          </p:cNvPr>
          <p:cNvCxnSpPr>
            <a:cxnSpLocks/>
          </p:cNvCxnSpPr>
          <p:nvPr userDrawn="1"/>
        </p:nvCxnSpPr>
        <p:spPr>
          <a:xfrm>
            <a:off x="-874997" y="6429575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999AA46-1CB5-874E-9A29-A46F83C4265B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3E848D2-E902-8E48-8E39-E234837A5A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CECEF66-2D66-5B47-8C7C-C84EB3E17317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C83E5EA1-0D3D-AF48-B7D6-9CBBB2978A34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1C499B5-5ABC-AD4E-8DEE-B3E41AD11667}"/>
              </a:ext>
            </a:extLst>
          </p:cNvPr>
          <p:cNvGrpSpPr/>
          <p:nvPr userDrawn="1"/>
        </p:nvGrpSpPr>
        <p:grpSpPr>
          <a:xfrm>
            <a:off x="7685986" y="6410721"/>
            <a:ext cx="4506014" cy="481337"/>
            <a:chOff x="5231876" y="2677211"/>
            <a:chExt cx="4506014" cy="481337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F7E6D63-6B3C-C547-8E28-4EDC165F5AD7}"/>
                </a:ext>
              </a:extLst>
            </p:cNvPr>
            <p:cNvSpPr/>
            <p:nvPr userDrawn="1"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EB5C1F07-896D-A04A-BB42-4C33B5448FED}"/>
                </a:ext>
              </a:extLst>
            </p:cNvPr>
            <p:cNvSpPr/>
            <p:nvPr userDrawn="1"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226794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1035" y="901758"/>
            <a:ext cx="10586646" cy="5681719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11EE242-3A2B-9B46-87B2-AC191ECB6960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C0C7E103-ACCC-DA43-9E9D-6FB906FA4F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4E9F80F-CF67-664D-B4F4-0CA7DCACB628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1FEACB6-175B-044B-8C0D-3451E638ABE1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FC3CB68-EE0C-7E46-A86B-DBBE43BD0866}"/>
              </a:ext>
            </a:extLst>
          </p:cNvPr>
          <p:cNvGrpSpPr/>
          <p:nvPr userDrawn="1"/>
        </p:nvGrpSpPr>
        <p:grpSpPr>
          <a:xfrm>
            <a:off x="-8156196" y="6042094"/>
            <a:ext cx="10328539" cy="167498"/>
            <a:chOff x="10668248" y="5893696"/>
            <a:chExt cx="10328539" cy="16749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128185FB-96F6-194C-96FC-5664DB14E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1E94E79-9670-0743-916C-74F7BDE1C276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EAD82FA-6CD0-454D-9BDB-225121E5526F}"/>
              </a:ext>
            </a:extLst>
          </p:cNvPr>
          <p:cNvSpPr/>
          <p:nvPr userDrawn="1"/>
        </p:nvSpPr>
        <p:spPr>
          <a:xfrm rot="10800000">
            <a:off x="11513458" y="721339"/>
            <a:ext cx="235719" cy="23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333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ED3F5E7-9570-CB48-AE95-15E23DB4E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37C3AE3-8A3A-6F4C-BDEA-D0F74E2863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7DA0ACC-AD37-394A-BBD5-F3DDF6DC4C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402BFFB-4B13-124B-81F5-2F78B7F80473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E484577-483E-7242-917A-00D38BA8736E}"/>
              </a:ext>
            </a:extLst>
          </p:cNvPr>
          <p:cNvSpPr/>
          <p:nvPr userDrawn="1"/>
        </p:nvSpPr>
        <p:spPr>
          <a:xfrm rot="16200000">
            <a:off x="7721222" y="1537008"/>
            <a:ext cx="205896" cy="20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F7764D93-0F65-9B4D-B215-60B665F73BD2}"/>
              </a:ext>
            </a:extLst>
          </p:cNvPr>
          <p:cNvCxnSpPr>
            <a:cxnSpLocks/>
          </p:cNvCxnSpPr>
          <p:nvPr userDrawn="1"/>
        </p:nvCxnSpPr>
        <p:spPr>
          <a:xfrm>
            <a:off x="4093266" y="4984979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77DBA308-BCDE-054D-8D29-1334C40E70E5}"/>
              </a:ext>
            </a:extLst>
          </p:cNvPr>
          <p:cNvCxnSpPr>
            <a:cxnSpLocks/>
          </p:cNvCxnSpPr>
          <p:nvPr userDrawn="1"/>
        </p:nvCxnSpPr>
        <p:spPr>
          <a:xfrm>
            <a:off x="4093266" y="2035982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9CC1E3B8-6F51-6E4F-A503-AD965CF82D0A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269DA8D3-076A-4742-AC7A-9EB5E69C7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4F361B1A-C9AC-6944-8861-226D06E2FC9C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050E382-46BD-EC4A-9255-342AEA607793}"/>
              </a:ext>
            </a:extLst>
          </p:cNvPr>
          <p:cNvSpPr txBox="1"/>
          <p:nvPr userDrawn="1"/>
        </p:nvSpPr>
        <p:spPr>
          <a:xfrm>
            <a:off x="2210656" y="2447258"/>
            <a:ext cx="7770689" cy="1963485"/>
          </a:xfrm>
          <a:prstGeom prst="rect">
            <a:avLst/>
          </a:prstGeom>
          <a:solidFill>
            <a:schemeClr val="accent1"/>
          </a:solidFill>
        </p:spPr>
        <p:txBody>
          <a:bodyPr wrap="square" lIns="251999" tIns="251999" rIns="251999" bIns="251999" rtlCol="0" anchor="ctr">
            <a:spAutoFit/>
          </a:bodyPr>
          <a:lstStyle/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he-IL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שצפיתם בשידור</a:t>
            </a:r>
          </a:p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הופק עבור משרד החינוך ע״י מטח</a:t>
            </a:r>
            <a:endParaRPr lang="x-none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45824BB1-2435-734E-9266-80D63D1B886A}"/>
              </a:ext>
            </a:extLst>
          </p:cNvPr>
          <p:cNvSpPr/>
          <p:nvPr userDrawn="1"/>
        </p:nvSpPr>
        <p:spPr>
          <a:xfrm>
            <a:off x="6692900" y="4828833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4476D12D-01A7-2349-AE0C-06DFFC8E4DB0}"/>
              </a:ext>
            </a:extLst>
          </p:cNvPr>
          <p:cNvSpPr/>
          <p:nvPr userDrawn="1"/>
        </p:nvSpPr>
        <p:spPr>
          <a:xfrm>
            <a:off x="2431342" y="2371058"/>
            <a:ext cx="152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19C6A9FB-5F47-9545-B448-B2E7B3B286C7}"/>
              </a:ext>
            </a:extLst>
          </p:cNvPr>
          <p:cNvSpPr/>
          <p:nvPr userDrawn="1"/>
        </p:nvSpPr>
        <p:spPr>
          <a:xfrm>
            <a:off x="9905144" y="4005877"/>
            <a:ext cx="1524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A92D1B0-6B63-F440-9F8D-BFFEC1F100C2}"/>
              </a:ext>
            </a:extLst>
          </p:cNvPr>
          <p:cNvSpPr txBox="1"/>
          <p:nvPr userDrawn="1"/>
        </p:nvSpPr>
        <p:spPr>
          <a:xfrm>
            <a:off x="3870376" y="6424726"/>
            <a:ext cx="44512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/com</a:t>
            </a:r>
            <a:r>
              <a:rPr lang="he-IL" sz="1500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 איורים: </a:t>
            </a:r>
            <a:endParaRPr lang="x-none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3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2E4A538-4F3E-F64C-9A27-B17595D3E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7172820-2592-F844-962E-B7622499629C}"/>
              </a:ext>
            </a:extLst>
          </p:cNvPr>
          <p:cNvSpPr/>
          <p:nvPr userDrawn="1"/>
        </p:nvSpPr>
        <p:spPr>
          <a:xfrm>
            <a:off x="3337577" y="646574"/>
            <a:ext cx="5473303" cy="54733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7C06441-95B9-0742-ADAD-6775071AAF2F}"/>
              </a:ext>
            </a:extLst>
          </p:cNvPr>
          <p:cNvSpPr/>
          <p:nvPr userDrawn="1"/>
        </p:nvSpPr>
        <p:spPr>
          <a:xfrm>
            <a:off x="2953941" y="3446401"/>
            <a:ext cx="6284118" cy="1239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926655C-3CE5-C044-BE72-10DD68A23C96}"/>
              </a:ext>
            </a:extLst>
          </p:cNvPr>
          <p:cNvGrpSpPr/>
          <p:nvPr userDrawn="1"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FB632D79-E751-0D4D-B6CD-4B8B1AD073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E763B464-1237-A348-9193-961771EAE3CA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0DC01593-63DE-304C-8644-C1E7B54F6003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39" name="Text Placeholder 3">
            <a:extLst>
              <a:ext uri="{FF2B5EF4-FFF2-40B4-BE49-F238E27FC236}">
                <a16:creationId xmlns="" xmlns:a16="http://schemas.microsoft.com/office/drawing/2014/main" id="{F8511632-504F-D34E-99DD-590976B81E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9674" y="1776004"/>
            <a:ext cx="4552652" cy="2202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5000"/>
              </a:lnSpc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</a:t>
            </a:r>
          </a:p>
          <a:p>
            <a:pPr lvl="0"/>
            <a:r>
              <a:rPr lang="he-IL" dirty="0"/>
              <a:t>יתחיל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38D758A6-ADAA-3C4B-BE73-77E62B36AA06}"/>
              </a:ext>
            </a:extLst>
          </p:cNvPr>
          <p:cNvCxnSpPr>
            <a:cxnSpLocks/>
          </p:cNvCxnSpPr>
          <p:nvPr userDrawn="1"/>
        </p:nvCxnSpPr>
        <p:spPr>
          <a:xfrm>
            <a:off x="2377053" y="6178326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E21BCB78-6EA9-EA49-A148-510318E93A2D}"/>
              </a:ext>
            </a:extLst>
          </p:cNvPr>
          <p:cNvGrpSpPr/>
          <p:nvPr userDrawn="1"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535DAE40-5EC9-C549-9045-80058A5F7020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D506E076-5D5A-C74C-B372-7A4154F417C5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A245E28D-F02E-8440-8D16-26A1C54AA2EE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0">
            <a:extLst>
              <a:ext uri="{FF2B5EF4-FFF2-40B4-BE49-F238E27FC236}">
                <a16:creationId xmlns="" xmlns:a16="http://schemas.microsoft.com/office/drawing/2014/main" id="{F8425CF9-C181-8048-9710-1776C265DF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4756" y="3704674"/>
            <a:ext cx="4662487" cy="81951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בשעה 09:00</a:t>
            </a:r>
            <a:endParaRPr lang="x-none" dirty="0"/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C11C2775-6CE2-CB46-B1F6-A1DA25636EF9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999DAA0B-945E-B649-96B6-F1B28A931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97C9FCFD-707E-4746-B11A-AD11D0F6597A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62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ה נלמד ה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6FAD2F-8484-6F41-A7DB-68F52EBF0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מה נלמד היום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40BC21-AC41-C940-AECD-AA7CACFED78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F17BF2D-5C56-2347-98A3-34A4F9603254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AEDD64D-1669-CC4D-A40D-F4C1654A1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71EEFE9A-A5D8-E143-B1EA-0A48F46D9FBA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8E9E340-F138-444F-A3A8-C621C8A24CE1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D763B7A-9108-A148-9406-56F54986D02B}"/>
              </a:ext>
            </a:extLst>
          </p:cNvPr>
          <p:cNvGrpSpPr/>
          <p:nvPr userDrawn="1"/>
        </p:nvGrpSpPr>
        <p:grpSpPr>
          <a:xfrm rot="10800000">
            <a:off x="8177063" y="10623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CF173E8D-1DC7-EA46-A2CF-77F707D4A4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C61244C7-240F-A94A-B142-2E9C0513EF6E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D1914BA5-ACCC-6D44-863F-9400125B1812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264228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הביא לשיעור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מה להביא לשיעור?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41679"/>
            <a:ext cx="5157787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1679"/>
            <a:ext cx="5183188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902624" y="181572"/>
            <a:ext cx="11022154" cy="506326"/>
            <a:chOff x="865046" y="356936"/>
            <a:chExt cx="11022154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220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3D0ADF1-D847-284D-AE47-771521E2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44" b="63870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5BD9B8B-E13B-EB49-B17F-97A61BE20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F19C3E0-9540-994D-9F88-1AA758EA24E6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5731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938" y="1825625"/>
            <a:ext cx="5085862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lang="en-US" sz="28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67938" y="1825625"/>
            <a:ext cx="5085862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0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מצגת מלאה ב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המשך תרגול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D2555F-AC29-CF40-A900-4B11F74D3B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של תבנית בסיס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A3758F3-DA41-7043-A36A-300D6DD6B7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של תבנית בסיס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902624" y="181572"/>
            <a:ext cx="11022154" cy="506326"/>
            <a:chOff x="865046" y="356936"/>
            <a:chExt cx="11022154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322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פתר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פתרון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65046" y="1825625"/>
            <a:ext cx="5154754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60122" y="1825625"/>
            <a:ext cx="5093677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5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C84C288-45B9-0C4B-BC23-61FEF6C6178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EDECF7E4-AA12-DD4F-8FBA-6942B07B66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4A824D68-292F-0740-864D-187885A36636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5CFF00F0-B1E8-5F4E-A07B-F1B92F9D38A6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1" name="Text Placeholder 5">
            <a:extLst>
              <a:ext uri="{FF2B5EF4-FFF2-40B4-BE49-F238E27FC236}">
                <a16:creationId xmlns="" xmlns:a16="http://schemas.microsoft.com/office/drawing/2014/main" id="{872B4A16-607D-6547-9FD5-D3C9EE1A5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67E3700-96F7-8449-BFE9-3638DA837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61" b="71253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="" xmlns:a16="http://schemas.microsoft.com/office/drawing/2014/main" id="{0A8A744E-77D6-CD40-B413-54A26D5A1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C05C46E-F358-4B4C-A5AF-C1EE892CDA45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6749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E68C25B-25BC-3D44-BF1A-D4FCCE68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 rtl="1">
              <a:spcBef>
                <a:spcPts val="800"/>
              </a:spcBef>
              <a:spcAft>
                <a:spcPts val="0"/>
              </a:spcAft>
            </a:pPr>
            <a:r>
              <a:rPr lang="he-IL" sz="4400" b="1" smtClean="0">
                <a:solidFill>
                  <a:schemeClr val="dk1"/>
                </a:solidFill>
                <a:latin typeface="Alef"/>
                <a:ea typeface="Alef"/>
                <a:sym typeface="Alef"/>
              </a:rPr>
              <a:t>לפניכם מהלך השיעור הכולל (45 דקות סה"כ):</a:t>
            </a:r>
            <a:endParaRPr lang="he-IL" sz="4000" b="1" dirty="0">
              <a:solidFill>
                <a:schemeClr val="dk1"/>
              </a:solidFill>
              <a:latin typeface="Alef"/>
              <a:ea typeface="Alef"/>
              <a:sym typeface="Alef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74985F-A51E-924E-9310-276896888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 smtClean="0">
                <a:solidFill>
                  <a:schemeClr val="dk1"/>
                </a:solidFill>
                <a:latin typeface="Alef"/>
                <a:ea typeface="Alef"/>
                <a:sym typeface="Alef"/>
              </a:rPr>
              <a:t>הצגת נושא השיעור ומה נעשה היום (דקה)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 smtClean="0">
                <a:solidFill>
                  <a:schemeClr val="dk1"/>
                </a:solidFill>
                <a:latin typeface="Alef"/>
                <a:ea typeface="Alef"/>
                <a:sym typeface="Alef"/>
              </a:rPr>
              <a:t>פעילות פתיחה (עד 2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 smtClean="0">
                <a:solidFill>
                  <a:schemeClr val="dk1"/>
                </a:solidFill>
                <a:latin typeface="Alef"/>
                <a:ea typeface="Alef"/>
                <a:sym typeface="Alef"/>
              </a:rPr>
              <a:t>חיבור לידע קודם (עד 2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 smtClean="0">
                <a:solidFill>
                  <a:schemeClr val="dk1"/>
                </a:solidFill>
                <a:latin typeface="Alef"/>
                <a:ea typeface="Alef"/>
                <a:sym typeface="Alef"/>
              </a:rPr>
              <a:t>שלב הלמידה (עד 20 דק')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 smtClean="0">
                <a:solidFill>
                  <a:schemeClr val="dk1"/>
                </a:solidFill>
                <a:latin typeface="Alef"/>
                <a:ea typeface="Alef"/>
                <a:sym typeface="Alef"/>
              </a:rPr>
              <a:t>הקניה 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 smtClean="0">
                <a:solidFill>
                  <a:schemeClr val="dk1"/>
                </a:solidFill>
                <a:latin typeface="Alef"/>
                <a:ea typeface="Alef"/>
                <a:sym typeface="Alef"/>
              </a:rPr>
              <a:t>תרגול 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 smtClean="0">
                <a:solidFill>
                  <a:schemeClr val="dk1"/>
                </a:solidFill>
                <a:latin typeface="Alef"/>
                <a:ea typeface="Alef"/>
                <a:sym typeface="Alef"/>
              </a:rPr>
              <a:t>פתרון התרגול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 smtClean="0">
                <a:solidFill>
                  <a:schemeClr val="dk1"/>
                </a:solidFill>
                <a:latin typeface="Alef"/>
                <a:ea typeface="Alef"/>
                <a:sym typeface="Alef"/>
              </a:rPr>
              <a:t>ניתן לחזור על הרצף פעם- פעמיים במסגרת ה- 20 דק'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 smtClean="0">
                <a:solidFill>
                  <a:schemeClr val="dk1"/>
                </a:solidFill>
                <a:latin typeface="Alef"/>
                <a:ea typeface="Alef"/>
                <a:sym typeface="Alef"/>
              </a:rPr>
              <a:t>סיכום וסוף צילום (עד 5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 smtClean="0">
                <a:solidFill>
                  <a:schemeClr val="dk1"/>
                </a:solidFill>
                <a:latin typeface="Alef"/>
                <a:ea typeface="Alef"/>
                <a:sym typeface="Alef"/>
              </a:rPr>
              <a:t>משימה עצמאית בנושא השיעור (15 דק')</a:t>
            </a:r>
          </a:p>
        </p:txBody>
      </p:sp>
    </p:spTree>
    <p:extLst>
      <p:ext uri="{BB962C8B-B14F-4D97-AF65-F5344CB8AC3E}">
        <p14:creationId xmlns:p14="http://schemas.microsoft.com/office/powerpoint/2010/main" val="314006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2" r:id="rId2"/>
    <p:sldLayoutId id="2147483650" r:id="rId3"/>
    <p:sldLayoutId id="2147483653" r:id="rId4"/>
    <p:sldLayoutId id="2147483666" r:id="rId5"/>
    <p:sldLayoutId id="2147483652" r:id="rId6"/>
    <p:sldLayoutId id="2147483667" r:id="rId7"/>
    <p:sldLayoutId id="2147483669" r:id="rId8"/>
    <p:sldLayoutId id="2147483670" r:id="rId9"/>
    <p:sldLayoutId id="2147483671" r:id="rId10"/>
    <p:sldLayoutId id="2147483668" r:id="rId11"/>
    <p:sldLayoutId id="2147483665" r:id="rId12"/>
    <p:sldLayoutId id="2147483657" r:id="rId13"/>
    <p:sldLayoutId id="2147483664" r:id="rId14"/>
    <p:sldLayoutId id="2147483661" r:id="rId15"/>
    <p:sldLayoutId id="2147483649" r:id="rId16"/>
    <p:sldLayoutId id="2147483663" r:id="rId17"/>
    <p:sldLayoutId id="2147483673" r:id="rId18"/>
  </p:sldLayoutIdLst>
  <p:txStyles>
    <p:titleStyle>
      <a:lvl1pPr algn="r" defTabSz="914400" rtl="1" eaLnBrk="1" latinLnBrk="0" hangingPunct="1">
        <a:lnSpc>
          <a:spcPct val="90000"/>
        </a:lnSpc>
        <a:spcBef>
          <a:spcPts val="800"/>
        </a:spcBef>
        <a:spcAft>
          <a:spcPts val="0"/>
        </a:spcAft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800"/>
        </a:spcBef>
        <a:spcAft>
          <a:spcPts val="0"/>
        </a:spcAft>
        <a:buFont typeface="+mj-lt"/>
        <a:buNone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083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A8353E3-2652-3F44-939F-0BCFCA29D2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65199" y="3025258"/>
            <a:ext cx="8039466" cy="1067468"/>
          </a:xfrm>
        </p:spPr>
        <p:txBody>
          <a:bodyPr>
            <a:normAutofit fontScale="92500"/>
          </a:bodyPr>
          <a:lstStyle/>
          <a:p>
            <a:r>
              <a:rPr lang="he-IL" dirty="0"/>
              <a:t>שיעור </a:t>
            </a:r>
            <a:r>
              <a:rPr lang="he-IL" dirty="0" smtClean="0"/>
              <a:t>מתמטיקה לכיתות א-ב</a:t>
            </a:r>
            <a:endParaRPr lang="x-none" dirty="0"/>
          </a:p>
          <a:p>
            <a:endParaRPr lang="x-non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E2ECD639-8970-3D4B-AC28-B74B56B94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0445" y="4199467"/>
            <a:ext cx="5597596" cy="869661"/>
          </a:xfrm>
        </p:spPr>
        <p:txBody>
          <a:bodyPr>
            <a:normAutofit fontScale="77500" lnSpcReduction="20000"/>
          </a:bodyPr>
          <a:lstStyle/>
          <a:p>
            <a:pPr algn="r">
              <a:lnSpc>
                <a:spcPct val="120000"/>
              </a:lnSpc>
            </a:pPr>
            <a:r>
              <a:rPr lang="he-IL" dirty="0" smtClean="0"/>
              <a:t>נוֹשֵׂא </a:t>
            </a:r>
            <a:r>
              <a:rPr lang="he-IL" dirty="0" err="1" smtClean="0"/>
              <a:t>הַשִּעוּר</a:t>
            </a:r>
            <a:r>
              <a:rPr lang="he-IL" dirty="0"/>
              <a:t>: </a:t>
            </a:r>
            <a:r>
              <a:rPr lang="he-IL" dirty="0" smtClean="0"/>
              <a:t>שְׁאֵלוֹת </a:t>
            </a:r>
            <a:r>
              <a:rPr lang="he-IL" dirty="0" err="1" smtClean="0"/>
              <a:t>מִלוּלִיוֹת</a:t>
            </a:r>
            <a:r>
              <a:rPr lang="he-IL" dirty="0" smtClean="0"/>
              <a:t> וּמִשְׁוָאוֹת חִבּוּר - מִי הַמִּסְפָּר הַמִּסְתַּתֵּר?</a:t>
            </a:r>
            <a:endParaRPr lang="x-none" dirty="0"/>
          </a:p>
        </p:txBody>
      </p:sp>
      <p:pic>
        <p:nvPicPr>
          <p:cNvPr id="148" name="Picture 147">
            <a:extLst>
              <a:ext uri="{FF2B5EF4-FFF2-40B4-BE49-F238E27FC236}">
                <a16:creationId xmlns="" xmlns:a16="http://schemas.microsoft.com/office/drawing/2014/main" id="{F813B7AB-6F21-3441-8779-6DAF0C6E3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94709">
            <a:off x="3733675" y="632278"/>
            <a:ext cx="658648" cy="2212383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="" xmlns:a16="http://schemas.microsoft.com/office/drawing/2014/main" id="{E2ECD639-8970-3D4B-AC28-B74B56B9409F}"/>
              </a:ext>
            </a:extLst>
          </p:cNvPr>
          <p:cNvSpPr txBox="1">
            <a:spLocks/>
          </p:cNvSpPr>
          <p:nvPr/>
        </p:nvSpPr>
        <p:spPr>
          <a:xfrm>
            <a:off x="2030833" y="5069128"/>
            <a:ext cx="5147207" cy="64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lang="x-none" sz="32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dirty="0" smtClean="0"/>
              <a:t>עם המורה: רחלי גבאי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7795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עַכְשָׁו</a:t>
            </a:r>
            <a:r>
              <a:rPr lang="he-IL" dirty="0"/>
              <a:t> לוֹמְדִים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he-IL" dirty="0" smtClean="0"/>
              <a:t>הַמְּחִיר שֶׁ</a:t>
            </a:r>
            <a:r>
              <a:rPr lang="he-IL" dirty="0" err="1" smtClean="0"/>
              <a:t>ל </a:t>
            </a:r>
            <a:r>
              <a:rPr lang="he-IL" dirty="0" smtClean="0"/>
              <a:t>בָּנָנָה </a:t>
            </a:r>
            <a:r>
              <a:rPr lang="he-IL" dirty="0" err="1" smtClean="0"/>
              <a:t>אַח</a:t>
            </a:r>
            <a:r>
              <a:rPr lang="he-IL" dirty="0" smtClean="0"/>
              <a:t>ַת וְתַפּוּחַ אֶחָד הוּא 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he-IL" dirty="0" smtClean="0"/>
              <a:t> שְׁקָלִים.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הַמְּחִיר שֶׁ</a:t>
            </a:r>
            <a:r>
              <a:rPr lang="he-IL" dirty="0" err="1" smtClean="0"/>
              <a:t>ל </a:t>
            </a:r>
            <a:r>
              <a:rPr lang="he-IL" dirty="0" smtClean="0"/>
              <a:t>שְׁנ</a:t>
            </a:r>
            <a:r>
              <a:rPr lang="he-IL" dirty="0" err="1" smtClean="0"/>
              <a:t>ֵי </a:t>
            </a:r>
            <a:r>
              <a:rPr lang="he-IL" dirty="0" smtClean="0"/>
              <a:t>תַּפּוּחִים </a:t>
            </a:r>
            <a:r>
              <a:rPr lang="he-IL" dirty="0" err="1" smtClean="0"/>
              <a:t>הוּ</a:t>
            </a:r>
            <a:r>
              <a:rPr lang="he-IL" dirty="0" smtClean="0"/>
              <a:t>א 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he-IL" dirty="0" smtClean="0"/>
              <a:t> שְׁקָלִים.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מָה הַמְּחִיר שֶׁ</a:t>
            </a:r>
            <a:r>
              <a:rPr lang="he-IL" dirty="0" err="1" smtClean="0"/>
              <a:t>ל </a:t>
            </a:r>
            <a:r>
              <a:rPr lang="he-IL" dirty="0" smtClean="0"/>
              <a:t>בָּנָנָה?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מָה הַמְּחִיר שֶׁ</a:t>
            </a:r>
            <a:r>
              <a:rPr lang="he-IL" dirty="0" err="1" smtClean="0"/>
              <a:t>ל </a:t>
            </a:r>
            <a:r>
              <a:rPr lang="he-IL" dirty="0" smtClean="0"/>
              <a:t>תַּפּוּחַ?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911" y="2550882"/>
            <a:ext cx="2869342" cy="149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901" y="4541304"/>
            <a:ext cx="2722352" cy="101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עַכְשָׁו</a:t>
            </a:r>
            <a:r>
              <a:rPr lang="he-IL" dirty="0"/>
              <a:t> לוֹמְדִים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277" y="4249543"/>
            <a:ext cx="3126258" cy="111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1671638" y="1928813"/>
            <a:ext cx="9572625" cy="4632625"/>
          </a:xfrm>
        </p:spPr>
        <p:txBody>
          <a:bodyPr>
            <a:normAutofit/>
          </a:bodyPr>
          <a:lstStyle/>
          <a:p>
            <a:pPr algn="r"/>
            <a:r>
              <a:rPr lang="he-IL" dirty="0" smtClean="0"/>
              <a:t>הַמְּחִיר שֶׁ</a:t>
            </a:r>
            <a:r>
              <a:rPr lang="he-IL" dirty="0" err="1" smtClean="0"/>
              <a:t>ל </a:t>
            </a:r>
            <a:r>
              <a:rPr lang="he-IL" dirty="0" smtClean="0"/>
              <a:t>בָּנָנָה </a:t>
            </a:r>
            <a:r>
              <a:rPr lang="he-IL" dirty="0" err="1" smtClean="0"/>
              <a:t>אַח</a:t>
            </a:r>
            <a:r>
              <a:rPr lang="he-IL" dirty="0" smtClean="0"/>
              <a:t>ַת וְתַפּוּחַ אֶחָד הוּא 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he-IL" dirty="0" smtClean="0"/>
              <a:t> שְׁקָלִים.</a:t>
            </a:r>
          </a:p>
          <a:p>
            <a:pPr algn="r"/>
            <a:r>
              <a:rPr lang="he-IL" dirty="0" smtClean="0"/>
              <a:t>הַמְּחִיר שֶׁ</a:t>
            </a:r>
            <a:r>
              <a:rPr lang="he-IL" dirty="0" err="1" smtClean="0"/>
              <a:t>ל </a:t>
            </a:r>
            <a:r>
              <a:rPr lang="he-IL" dirty="0" smtClean="0"/>
              <a:t>שְׁנ</a:t>
            </a:r>
            <a:r>
              <a:rPr lang="he-IL" dirty="0" err="1" smtClean="0"/>
              <a:t>ֵי </a:t>
            </a:r>
            <a:r>
              <a:rPr lang="he-IL" dirty="0" smtClean="0"/>
              <a:t>תַּפּוּחִים </a:t>
            </a:r>
            <a:r>
              <a:rPr lang="he-IL" dirty="0" err="1" smtClean="0"/>
              <a:t>הוּ</a:t>
            </a:r>
            <a:r>
              <a:rPr lang="he-IL" dirty="0" smtClean="0"/>
              <a:t>א 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he-IL" dirty="0" smtClean="0"/>
              <a:t> שְׁקָלִים.</a:t>
            </a:r>
          </a:p>
          <a:p>
            <a:pPr algn="r"/>
            <a:r>
              <a:rPr lang="he-IL" dirty="0" smtClean="0"/>
              <a:t>מָה הַמְּחִיר שֶׁ</a:t>
            </a:r>
            <a:r>
              <a:rPr lang="he-IL" dirty="0" err="1" smtClean="0"/>
              <a:t>ל </a:t>
            </a:r>
            <a:r>
              <a:rPr lang="he-IL" dirty="0" smtClean="0"/>
              <a:t>בָּנָנָה?</a:t>
            </a:r>
          </a:p>
          <a:p>
            <a:pPr algn="r"/>
            <a:r>
              <a:rPr lang="he-IL" dirty="0" smtClean="0"/>
              <a:t>מָה הַמְּחִיר שֶׁ</a:t>
            </a:r>
            <a:r>
              <a:rPr lang="he-IL" dirty="0" err="1" smtClean="0"/>
              <a:t>ל </a:t>
            </a:r>
            <a:r>
              <a:rPr lang="he-IL" dirty="0" smtClean="0"/>
              <a:t>תַּפּוּחַ?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277" y="2569006"/>
            <a:ext cx="3261064" cy="150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12535" y="4547286"/>
            <a:ext cx="73893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 smtClean="0">
                <a:solidFill>
                  <a:schemeClr val="accent1"/>
                </a:solidFill>
              </a:rPr>
              <a:t>הַמְּחִיר שֶׁל בָּנָנָה אַחַת הוּא 3 שְׁקָלִים.</a:t>
            </a:r>
            <a:endParaRPr lang="he-IL" sz="36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2535" y="5268775"/>
            <a:ext cx="73893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 smtClean="0">
                <a:solidFill>
                  <a:schemeClr val="accent1"/>
                </a:solidFill>
              </a:rPr>
              <a:t>הַמְּחִיר שֶׁל תפוח אחד הוּא 2 שְׁקָלִים.</a:t>
            </a:r>
            <a:endParaRPr lang="he-IL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עַכְשָׁו</a:t>
            </a:r>
            <a:r>
              <a:rPr lang="he-IL" dirty="0"/>
              <a:t> לוֹמְדִים</a:t>
            </a:r>
          </a:p>
        </p:txBody>
      </p:sp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1824038" y="2081213"/>
            <a:ext cx="9572625" cy="3844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r" rtl="1">
              <a:lnSpc>
                <a:spcPct val="90000"/>
              </a:lnSpc>
              <a:spcBef>
                <a:spcPts val="800"/>
              </a:spcBef>
            </a:pP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הַמְּחִיר שֶׁ</a:t>
            </a:r>
            <a:r>
              <a:rPr lang="he-I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ל 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סֵפֶ</a:t>
            </a:r>
            <a:r>
              <a:rPr lang="he-I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ל 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קָפֶה אֶחָ</a:t>
            </a:r>
            <a:r>
              <a:rPr lang="he-I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ד וְעוּג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ִיָּה </a:t>
            </a:r>
            <a:r>
              <a:rPr lang="he-I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אַח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ַת הוּא </a:t>
            </a:r>
            <a:r>
              <a:rPr lang="he-IL" sz="36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שְׁקָלִים.</a:t>
            </a:r>
          </a:p>
          <a:p>
            <a:pPr lvl="0" algn="r" rtl="1">
              <a:lnSpc>
                <a:spcPct val="90000"/>
              </a:lnSpc>
              <a:spcBef>
                <a:spcPts val="800"/>
              </a:spcBef>
            </a:pPr>
            <a:endParaRPr lang="he-IL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Bef>
                <a:spcPts val="800"/>
              </a:spcBef>
            </a:pP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הַמְּחִיר שֶׁל שְׁת</a:t>
            </a:r>
            <a:r>
              <a:rPr lang="he-I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ֵּי 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עוּגִיּוֹת </a:t>
            </a:r>
            <a:r>
              <a:rPr lang="he-I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הוּ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א </a:t>
            </a:r>
            <a:r>
              <a:rPr lang="he-IL" sz="36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שְׁקָלִים.</a:t>
            </a:r>
          </a:p>
          <a:p>
            <a:pPr lvl="0" algn="r" rtl="1">
              <a:lnSpc>
                <a:spcPct val="90000"/>
              </a:lnSpc>
              <a:spcBef>
                <a:spcPts val="800"/>
              </a:spcBef>
            </a:pPr>
            <a:endParaRPr lang="he-IL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Bef>
                <a:spcPts val="800"/>
              </a:spcBef>
            </a:pP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מָה הַמְּחִיר שֶׁ</a:t>
            </a:r>
            <a:r>
              <a:rPr lang="he-I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ל 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סֵפֶ</a:t>
            </a:r>
            <a:r>
              <a:rPr lang="he-I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ל 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קָפֶה?</a:t>
            </a:r>
          </a:p>
          <a:p>
            <a:pPr lvl="0" algn="r" rtl="1">
              <a:lnSpc>
                <a:spcPct val="90000"/>
              </a:lnSpc>
              <a:spcBef>
                <a:spcPts val="800"/>
              </a:spcBef>
            </a:pPr>
            <a:endParaRPr lang="he-IL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Bef>
                <a:spcPts val="800"/>
              </a:spcBef>
            </a:pP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מָה הַמְּחִיר שֶׁ</a:t>
            </a:r>
            <a:r>
              <a:rPr lang="he-I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ל עוּגִ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יָּה?</a:t>
            </a:r>
            <a:endParaRPr kumimoji="0" lang="he-I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554" y="3149039"/>
            <a:ext cx="2815796" cy="208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2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015" y="566637"/>
            <a:ext cx="1601077" cy="571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2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עַכְשָׁו</a:t>
            </a:r>
            <a:r>
              <a:rPr lang="he-IL" dirty="0"/>
              <a:t> לוֹמְדִים</a:t>
            </a:r>
          </a:p>
        </p:txBody>
      </p:sp>
      <p:sp>
        <p:nvSpPr>
          <p:cNvPr id="4" name="מציין מיקום טקסט 2"/>
          <p:cNvSpPr txBox="1">
            <a:spLocks/>
          </p:cNvSpPr>
          <p:nvPr/>
        </p:nvSpPr>
        <p:spPr>
          <a:xfrm>
            <a:off x="1824038" y="1745239"/>
            <a:ext cx="9572625" cy="3844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r" rtl="1">
              <a:lnSpc>
                <a:spcPct val="90000"/>
              </a:lnSpc>
              <a:spcBef>
                <a:spcPts val="800"/>
              </a:spcBef>
            </a:pP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הַמְּחִיר שֶׁ</a:t>
            </a:r>
            <a:r>
              <a:rPr lang="he-I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ל 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סֵפֶ</a:t>
            </a:r>
            <a:r>
              <a:rPr lang="he-I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ל 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קָפֶה אֶחָ</a:t>
            </a:r>
            <a:r>
              <a:rPr lang="he-I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ד וְעוּג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ִיָּה </a:t>
            </a:r>
            <a:r>
              <a:rPr lang="he-I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אַח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ַת הוּא </a:t>
            </a:r>
            <a:r>
              <a:rPr lang="he-IL" sz="36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שְׁקָלִים.</a:t>
            </a:r>
          </a:p>
          <a:p>
            <a:pPr lvl="0" algn="r" rtl="1">
              <a:lnSpc>
                <a:spcPct val="90000"/>
              </a:lnSpc>
              <a:spcBef>
                <a:spcPts val="800"/>
              </a:spcBef>
            </a:pPr>
            <a:endParaRPr lang="he-IL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Bef>
                <a:spcPts val="800"/>
              </a:spcBef>
            </a:pP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הַמְּחִיר שֶׁל שְׁת</a:t>
            </a:r>
            <a:r>
              <a:rPr lang="he-I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ֵּי 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עוּגִיּוֹת </a:t>
            </a:r>
            <a:r>
              <a:rPr lang="he-I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הוּ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א </a:t>
            </a:r>
            <a:r>
              <a:rPr lang="he-IL" sz="36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שְׁקָלִים.</a:t>
            </a:r>
          </a:p>
          <a:p>
            <a:pPr lvl="0" algn="r" rtl="1">
              <a:lnSpc>
                <a:spcPct val="90000"/>
              </a:lnSpc>
              <a:spcBef>
                <a:spcPts val="800"/>
              </a:spcBef>
            </a:pPr>
            <a:endParaRPr lang="he-IL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Bef>
                <a:spcPts val="800"/>
              </a:spcBef>
            </a:pP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מָה הַמְּחִיר שֶׁ</a:t>
            </a:r>
            <a:r>
              <a:rPr lang="he-I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ל 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סֵפֶ</a:t>
            </a:r>
            <a:r>
              <a:rPr lang="he-I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ל 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קָפֶה?</a:t>
            </a:r>
          </a:p>
          <a:p>
            <a:pPr lvl="0" algn="r" rtl="1">
              <a:lnSpc>
                <a:spcPct val="90000"/>
              </a:lnSpc>
              <a:spcBef>
                <a:spcPts val="800"/>
              </a:spcBef>
            </a:pPr>
            <a:endParaRPr lang="he-IL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90000"/>
              </a:lnSpc>
              <a:spcBef>
                <a:spcPts val="800"/>
              </a:spcBef>
            </a:pP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מָה הַמְּחִיר שֶׁ</a:t>
            </a:r>
            <a:r>
              <a:rPr lang="he-IL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ל עוּגִ</a:t>
            </a:r>
            <a:r>
              <a:rPr lang="he-I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יָּה?</a:t>
            </a:r>
            <a:endParaRPr kumimoji="0" lang="he-I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554" y="3149039"/>
            <a:ext cx="2815796" cy="208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9051" y="4363748"/>
            <a:ext cx="2528372" cy="80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554" y="3248703"/>
            <a:ext cx="2815796" cy="97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לבן 6"/>
          <p:cNvSpPr/>
          <p:nvPr/>
        </p:nvSpPr>
        <p:spPr>
          <a:xfrm>
            <a:off x="1824038" y="5590164"/>
            <a:ext cx="9939595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800"/>
              </a:spcBef>
            </a:pPr>
            <a:r>
              <a:rPr lang="he-IL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הַמְּחִיר שֶׁל סֵפֶל קָפֶה הוּא 7 שְׁקָלִים.</a:t>
            </a:r>
          </a:p>
          <a:p>
            <a:pPr lvl="0" algn="r" rtl="1">
              <a:lnSpc>
                <a:spcPct val="90000"/>
              </a:lnSpc>
              <a:spcBef>
                <a:spcPts val="800"/>
              </a:spcBef>
            </a:pPr>
            <a:r>
              <a:rPr lang="he-IL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הַמְּחִיר שֶׁל </a:t>
            </a:r>
            <a:r>
              <a:rPr lang="he-IL" sz="36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עוּגִיָּה</a:t>
            </a:r>
            <a:r>
              <a:rPr lang="he-IL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הוּא 4 שְׁקָלִים.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תִּרְגּוּל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457200" y="1928813"/>
            <a:ext cx="10787063" cy="3844925"/>
          </a:xfrm>
        </p:spPr>
        <p:txBody>
          <a:bodyPr>
            <a:normAutofit lnSpcReduction="10000"/>
          </a:bodyPr>
          <a:lstStyle/>
          <a:p>
            <a:pPr algn="r"/>
            <a:r>
              <a:rPr lang="he-IL" dirty="0" smtClean="0"/>
              <a:t>הַמְּחִיר שֶׁ</a:t>
            </a:r>
            <a:r>
              <a:rPr lang="he-IL" dirty="0" err="1" smtClean="0"/>
              <a:t>ל </a:t>
            </a:r>
            <a:r>
              <a:rPr lang="he-IL" dirty="0" smtClean="0"/>
              <a:t>שְׁנֵי עֶפְרוֹנוֹת וּמְחַדֵּד אֶחָד הוּא 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he-IL" dirty="0" smtClean="0"/>
              <a:t> שְׁקָלִים.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הַמְּחִיר שֶׁ</a:t>
            </a:r>
            <a:r>
              <a:rPr lang="he-IL" dirty="0" err="1" smtClean="0"/>
              <a:t>ל </a:t>
            </a:r>
            <a:r>
              <a:rPr lang="he-IL" dirty="0" smtClean="0"/>
              <a:t>שְׁנֵי מְחַדְּדִים </a:t>
            </a:r>
            <a:r>
              <a:rPr lang="he-IL" dirty="0" err="1" smtClean="0"/>
              <a:t>הוּ</a:t>
            </a:r>
            <a:r>
              <a:rPr lang="he-IL" dirty="0" smtClean="0"/>
              <a:t>א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he-IL" dirty="0" smtClean="0"/>
              <a:t>שְׁקָלִים.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מָה הַמְּחִיר שֶׁ</a:t>
            </a:r>
            <a:r>
              <a:rPr lang="he-IL" dirty="0" err="1" smtClean="0"/>
              <a:t>ל </a:t>
            </a:r>
            <a:r>
              <a:rPr lang="he-IL" dirty="0" smtClean="0"/>
              <a:t>עִפָּרוֹן?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מָה הַמְּחִיר שֶׁל מְחַדֵּד?</a:t>
            </a:r>
            <a:endParaRPr lang="he-IL" dirty="0"/>
          </a:p>
        </p:txBody>
      </p:sp>
      <p:pic>
        <p:nvPicPr>
          <p:cNvPr id="5" name="02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155" y="229689"/>
            <a:ext cx="2227678" cy="794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תִּרְגּוּל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820437" y="1745239"/>
            <a:ext cx="10787063" cy="3844925"/>
          </a:xfrm>
        </p:spPr>
        <p:txBody>
          <a:bodyPr>
            <a:normAutofit lnSpcReduction="10000"/>
          </a:bodyPr>
          <a:lstStyle/>
          <a:p>
            <a:pPr algn="r"/>
            <a:r>
              <a:rPr lang="he-IL" dirty="0" smtClean="0"/>
              <a:t>הַמְּחִיר שֶׁ</a:t>
            </a:r>
            <a:r>
              <a:rPr lang="he-IL" dirty="0" err="1" smtClean="0"/>
              <a:t>ל </a:t>
            </a:r>
            <a:r>
              <a:rPr lang="he-IL" dirty="0" smtClean="0"/>
              <a:t>שְׁנֵי עֶפְרוֹנוֹת וּמְחַדֵּד אֶחָד הוּא 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he-IL" dirty="0" smtClean="0"/>
              <a:t> שְׁקָלִים.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הַמְּחִיר שֶׁ</a:t>
            </a:r>
            <a:r>
              <a:rPr lang="he-IL" dirty="0" err="1" smtClean="0"/>
              <a:t>ל </a:t>
            </a:r>
            <a:r>
              <a:rPr lang="he-IL" dirty="0" smtClean="0"/>
              <a:t>שְׁנֵי מְחַדְּדִים </a:t>
            </a:r>
            <a:r>
              <a:rPr lang="he-IL" dirty="0" err="1" smtClean="0"/>
              <a:t>הוּ</a:t>
            </a:r>
            <a:r>
              <a:rPr lang="he-IL" dirty="0" smtClean="0"/>
              <a:t>א </a:t>
            </a:r>
            <a:r>
              <a:rPr lang="he-IL" dirty="0" smtClean="0">
                <a:latin typeface="Arial Black" pitchFamily="34" charset="0"/>
              </a:rPr>
              <a:t>10</a:t>
            </a:r>
            <a:r>
              <a:rPr lang="he-IL" dirty="0" smtClean="0"/>
              <a:t> שְׁקָלִים.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מָה הַמְּחִיר שֶׁ</a:t>
            </a:r>
            <a:r>
              <a:rPr lang="he-IL" dirty="0" err="1" smtClean="0"/>
              <a:t>ל </a:t>
            </a:r>
            <a:r>
              <a:rPr lang="he-IL" dirty="0" smtClean="0"/>
              <a:t>עִפָּרוֹן?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מָה הַמְּחִיר שֶׁל מְחַדֵּד?</a:t>
            </a:r>
            <a:endParaRPr lang="he-I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922" y="2364634"/>
            <a:ext cx="3109012" cy="346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לבן 5"/>
          <p:cNvSpPr/>
          <p:nvPr/>
        </p:nvSpPr>
        <p:spPr>
          <a:xfrm>
            <a:off x="1254023" y="5590164"/>
            <a:ext cx="9939595" cy="11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800"/>
              </a:spcBef>
            </a:pPr>
            <a:r>
              <a:rPr lang="he-IL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הַמְּחִיר שֶׁל עִפָּרוֹן הוּא </a:t>
            </a:r>
            <a:r>
              <a:rPr lang="he-IL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he-IL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שְׁקָלִים.</a:t>
            </a:r>
          </a:p>
          <a:p>
            <a:pPr lvl="0" algn="r" rtl="1">
              <a:lnSpc>
                <a:spcPct val="90000"/>
              </a:lnSpc>
              <a:spcBef>
                <a:spcPts val="800"/>
              </a:spcBef>
            </a:pPr>
            <a:r>
              <a:rPr lang="he-IL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הַמְּחִיר שֶׁל מְחַדֵּד הוּא </a:t>
            </a:r>
            <a:r>
              <a:rPr lang="he-IL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he-IL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שְׁקָלִים.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922" y="4302565"/>
            <a:ext cx="11181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/>
              <a:t>5</a:t>
            </a:r>
            <a:endParaRPr lang="he-IL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64456" y="4275688"/>
            <a:ext cx="11181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/>
              <a:t>5</a:t>
            </a:r>
            <a:endParaRPr lang="he-IL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64456" y="2050578"/>
            <a:ext cx="11181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/>
              <a:t>5</a:t>
            </a:r>
            <a:endParaRPr lang="he-IL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0911" y="2026160"/>
            <a:ext cx="11181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/>
              <a:t>6</a:t>
            </a:r>
            <a:endParaRPr lang="he-I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תִּרְגּוּל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457200" y="1731101"/>
            <a:ext cx="11417643" cy="384492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r"/>
            <a:r>
              <a:rPr lang="he-IL" dirty="0" smtClean="0"/>
              <a:t>הַמְּחִיר שֶׁל שְׁתֵּי מַחְבָּרוֹת </a:t>
            </a:r>
            <a:r>
              <a:rPr lang="he-IL" dirty="0" err="1" smtClean="0"/>
              <a:t>וְסַר</a:t>
            </a:r>
            <a:r>
              <a:rPr lang="he-IL" dirty="0" smtClean="0"/>
              <a:t>ְגֵּל </a:t>
            </a:r>
            <a:r>
              <a:rPr lang="he-IL" dirty="0" err="1" smtClean="0"/>
              <a:t>אֶח</a:t>
            </a:r>
            <a:r>
              <a:rPr lang="he-IL" dirty="0" smtClean="0"/>
              <a:t>ָד הוּא 19 שְׁקָלִים.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הַמְּחִיר שֶׁל שְׁנֵי סַרְגֵּלִים הוּא 6 שְׁקָלִים.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מָה הַמְּחִיר שֶׁל מַחְבֶּרֶת?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מָה הַמְּחִיר שֶׁל סַרְגֵּל?</a:t>
            </a: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457200" y="3985360"/>
            <a:ext cx="6820929" cy="11921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800"/>
              </a:spcBef>
            </a:pPr>
            <a:r>
              <a:rPr lang="he-IL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הַמְּחִיר שֶׁל מַחְבֶּרֶת הוּא 8 שְׁקָלִים.</a:t>
            </a:r>
          </a:p>
          <a:p>
            <a:pPr lvl="0" algn="r" rtl="1">
              <a:lnSpc>
                <a:spcPct val="90000"/>
              </a:lnSpc>
              <a:spcBef>
                <a:spcPts val="800"/>
              </a:spcBef>
            </a:pPr>
            <a:r>
              <a:rPr lang="he-IL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הַמְּחִיר שֶׁל סַרְגֵּל הוּא 3 שְׁקָלִים.</a:t>
            </a:r>
          </a:p>
        </p:txBody>
      </p:sp>
      <p:pic>
        <p:nvPicPr>
          <p:cNvPr id="6" name="02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2546" y="257751"/>
            <a:ext cx="2273131" cy="81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תִּרְגּוּל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457200" y="1731101"/>
            <a:ext cx="11417643" cy="384492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he-IL" dirty="0" smtClean="0"/>
              <a:t>הַמְּחִיר </a:t>
            </a:r>
            <a:r>
              <a:rPr lang="he-IL" dirty="0"/>
              <a:t>שֶׁל שְׁתֵּי בָּנָנוֹת וְתַפּוּז אֶחָד הוּא 17 שְׁקָלִים</a:t>
            </a:r>
            <a:endParaRPr lang="he-IL" dirty="0" smtClean="0"/>
          </a:p>
          <a:p>
            <a:pPr algn="r">
              <a:lnSpc>
                <a:spcPct val="150000"/>
              </a:lnSpc>
            </a:pPr>
            <a:r>
              <a:rPr lang="he-IL" dirty="0" smtClean="0"/>
              <a:t>הַמְּחִיר </a:t>
            </a:r>
            <a:r>
              <a:rPr lang="he-IL" dirty="0"/>
              <a:t>שֶׁל שְׁלוֹשָׁה תַּפּוּזִים הוּא 9 שְׁקָלִים</a:t>
            </a:r>
            <a:r>
              <a:rPr lang="he-IL" dirty="0" smtClean="0"/>
              <a:t>.</a:t>
            </a:r>
          </a:p>
          <a:p>
            <a:pPr algn="r">
              <a:lnSpc>
                <a:spcPct val="150000"/>
              </a:lnSpc>
            </a:pPr>
            <a:r>
              <a:rPr lang="he-IL" dirty="0" smtClean="0"/>
              <a:t>מָה הַמְּחִיר שֶׁל </a:t>
            </a:r>
            <a:r>
              <a:rPr lang="he-IL" dirty="0"/>
              <a:t>בָּנָנָה אַחַת</a:t>
            </a:r>
            <a:r>
              <a:rPr lang="he-IL" dirty="0" smtClean="0"/>
              <a:t>?</a:t>
            </a:r>
          </a:p>
          <a:p>
            <a:pPr algn="r">
              <a:lnSpc>
                <a:spcPct val="150000"/>
              </a:lnSpc>
            </a:pPr>
            <a:r>
              <a:rPr lang="he-IL" dirty="0" smtClean="0"/>
              <a:t>מָה הַמְּחִיר שֶׁל </a:t>
            </a:r>
            <a:r>
              <a:rPr lang="he-IL" dirty="0"/>
              <a:t>תפוז אֶחָד</a:t>
            </a:r>
            <a:r>
              <a:rPr lang="he-IL" dirty="0" smtClean="0"/>
              <a:t>?</a:t>
            </a: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457200" y="3985360"/>
            <a:ext cx="6820929" cy="11921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800"/>
              </a:spcBef>
            </a:pPr>
            <a:r>
              <a:rPr lang="he-IL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הַמְּחִיר שֶׁל בננה הוּא 7 שְׁקָלִים.</a:t>
            </a:r>
          </a:p>
          <a:p>
            <a:pPr lvl="0" algn="r" rtl="1">
              <a:lnSpc>
                <a:spcPct val="90000"/>
              </a:lnSpc>
              <a:spcBef>
                <a:spcPts val="800"/>
              </a:spcBef>
            </a:pPr>
            <a:r>
              <a:rPr lang="he-IL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הַמְּחִיר שֶׁל תפוז הוּא 3 שְׁקָלִים.</a:t>
            </a:r>
          </a:p>
        </p:txBody>
      </p:sp>
      <p:pic>
        <p:nvPicPr>
          <p:cNvPr id="6" name="02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2546" y="257751"/>
            <a:ext cx="2273131" cy="8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5"/>
          <p:cNvSpPr>
            <a:spLocks noGrp="1"/>
          </p:cNvSpPr>
          <p:nvPr>
            <p:ph sz="half" idx="2"/>
          </p:nvPr>
        </p:nvSpPr>
        <p:spPr>
          <a:xfrm>
            <a:off x="1099751" y="1825625"/>
            <a:ext cx="10254049" cy="4351338"/>
          </a:xfrm>
        </p:spPr>
        <p:txBody>
          <a:bodyPr/>
          <a:lstStyle/>
          <a:p>
            <a:r>
              <a:rPr lang="he-IL" dirty="0" smtClean="0"/>
              <a:t>למדנו איך לפתור שאלות מילוליות בעזרת משוואות מצוירות.</a:t>
            </a:r>
            <a:endParaRPr lang="he-IL" dirty="0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מְסַיְּמִים</a:t>
            </a:r>
            <a:r>
              <a:rPr lang="he-IL" dirty="0"/>
              <a:t> וּמְסַכְּמִים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114" y="2792627"/>
            <a:ext cx="2328476" cy="246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295" y="3000758"/>
            <a:ext cx="2815796" cy="208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2572" y="3902493"/>
            <a:ext cx="2311228" cy="19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מְשִׂימַת הֶמְשֵׁךְ</a:t>
            </a:r>
            <a:endParaRPr lang="he-IL" dirty="0"/>
          </a:p>
        </p:txBody>
      </p:sp>
      <p:sp>
        <p:nvSpPr>
          <p:cNvPr id="4" name="מציין מיקום טקסט 2"/>
          <p:cNvSpPr txBox="1">
            <a:spLocks noGrp="1"/>
          </p:cNvSpPr>
          <p:nvPr>
            <p:ph type="body" sz="quarter" idx="10"/>
          </p:nvPr>
        </p:nvSpPr>
        <p:spPr>
          <a:xfrm>
            <a:off x="6270171" y="1928813"/>
            <a:ext cx="4974092" cy="44349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r"/>
            <a:r>
              <a:rPr lang="he-IL" dirty="0" smtClean="0"/>
              <a:t>חַבְּרוּ </a:t>
            </a:r>
            <a:r>
              <a:rPr lang="he-IL" dirty="0" err="1" smtClean="0"/>
              <a:t>שְׁא</a:t>
            </a:r>
            <a:r>
              <a:rPr lang="he-IL" dirty="0" smtClean="0"/>
              <a:t>ֵלָה דּוֹמָה וּפִתְרוּ </a:t>
            </a:r>
            <a:r>
              <a:rPr lang="he-IL" dirty="0" err="1" smtClean="0"/>
              <a:t>אוֹת</a:t>
            </a:r>
            <a:r>
              <a:rPr lang="he-IL" dirty="0" smtClean="0"/>
              <a:t>ָהּ.</a:t>
            </a:r>
          </a:p>
          <a:p>
            <a:pPr lvl="0" algn="r"/>
            <a:endParaRPr lang="he-IL" dirty="0" smtClean="0"/>
          </a:p>
          <a:p>
            <a:pPr lvl="0" algn="r"/>
            <a:r>
              <a:rPr lang="he-IL" dirty="0" smtClean="0"/>
              <a:t>הַמְּחִיר שֶׁל שְׁתֵּי/שְׁנֵי  ____ ו___ אַחַת/ אֶחָד הוּא _____ שְׁקָלִים.</a:t>
            </a:r>
          </a:p>
          <a:p>
            <a:pPr lvl="0" algn="r"/>
            <a:endParaRPr lang="he-IL" dirty="0" smtClean="0"/>
          </a:p>
          <a:p>
            <a:pPr lvl="0" algn="r"/>
            <a:r>
              <a:rPr lang="he-IL" dirty="0" smtClean="0"/>
              <a:t>הַמְּחִיר שֶׁל שְׁתֵּי/שְׁנֵי ____ הוּא    _____ שְׁקָלִים.</a:t>
            </a:r>
          </a:p>
          <a:p>
            <a:pPr lvl="0" algn="r"/>
            <a:endParaRPr lang="he-IL" dirty="0" smtClean="0"/>
          </a:p>
          <a:p>
            <a:pPr lvl="0" algn="r"/>
            <a:r>
              <a:rPr lang="he-IL" dirty="0" smtClean="0"/>
              <a:t>מָה הַמְּחִיר </a:t>
            </a:r>
            <a:r>
              <a:rPr lang="he-IL" dirty="0" err="1" smtClean="0"/>
              <a:t>שׁ</a:t>
            </a:r>
            <a:r>
              <a:rPr lang="he-IL" dirty="0" smtClean="0"/>
              <a:t>ֶל ____?</a:t>
            </a:r>
          </a:p>
          <a:p>
            <a:pPr lvl="0" algn="r"/>
            <a:endParaRPr lang="he-IL" dirty="0" smtClean="0"/>
          </a:p>
          <a:p>
            <a:pPr lvl="0" algn="r"/>
            <a:r>
              <a:rPr lang="he-IL" dirty="0" smtClean="0"/>
              <a:t>מָה הַמְּחִיר </a:t>
            </a:r>
            <a:r>
              <a:rPr lang="he-IL" dirty="0" err="1" smtClean="0"/>
              <a:t>שׁ</a:t>
            </a:r>
            <a:r>
              <a:rPr lang="he-IL" dirty="0" smtClean="0"/>
              <a:t>ֶל ____?</a:t>
            </a:r>
            <a:endParaRPr lang="he-IL" sz="3600" dirty="0" smtClean="0"/>
          </a:p>
          <a:p>
            <a:pPr algn="r" rtl="1"/>
            <a:endParaRPr kumimoji="0" lang="he-I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r" rtl="1"/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מציין מיקום טקסט 2"/>
          <p:cNvSpPr txBox="1">
            <a:spLocks/>
          </p:cNvSpPr>
          <p:nvPr/>
        </p:nvSpPr>
        <p:spPr>
          <a:xfrm>
            <a:off x="995575" y="1928813"/>
            <a:ext cx="4974092" cy="44349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משימת אתגר:</a:t>
            </a:r>
          </a:p>
          <a:p>
            <a:pPr algn="r" rtl="1"/>
            <a:endParaRPr lang="he-IL" sz="3600" dirty="0" smtClean="0"/>
          </a:p>
          <a:p>
            <a:pPr algn="r" rtl="1"/>
            <a:r>
              <a:rPr lang="he-IL" sz="3600" dirty="0" smtClean="0"/>
              <a:t>הַמְּחִיר שֶׁ</a:t>
            </a:r>
            <a:r>
              <a:rPr lang="he-IL" sz="3600" dirty="0" err="1" smtClean="0"/>
              <a:t>ל </a:t>
            </a:r>
            <a:r>
              <a:rPr lang="he-IL" sz="3600" dirty="0" smtClean="0"/>
              <a:t>בָּנָנָה </a:t>
            </a:r>
            <a:r>
              <a:rPr lang="he-IL" sz="3600" dirty="0" err="1" smtClean="0"/>
              <a:t>אַח</a:t>
            </a:r>
            <a:r>
              <a:rPr lang="he-IL" sz="3600" dirty="0" smtClean="0"/>
              <a:t>ַת וְתַפּוּחַ </a:t>
            </a:r>
            <a:endParaRPr lang="en-US" sz="3600" dirty="0" smtClean="0"/>
          </a:p>
          <a:p>
            <a:pPr algn="r" rtl="1"/>
            <a:r>
              <a:rPr lang="he-IL" sz="3600" dirty="0" smtClean="0"/>
              <a:t>אֶחָד הוּא 7 שְׁקָלִים.</a:t>
            </a:r>
          </a:p>
          <a:p>
            <a:pPr algn="r" rtl="1"/>
            <a:endParaRPr lang="he-IL" sz="3600" dirty="0" smtClean="0"/>
          </a:p>
          <a:p>
            <a:pPr algn="r" rtl="1"/>
            <a:r>
              <a:rPr lang="he-IL" sz="3600" dirty="0" smtClean="0"/>
              <a:t>הַמְּחִיר שֶׁל בָּנָנָה אַחַת ושְׁנֵי תַּפּוּחִים הוּא 10 שְׁקָלִים.</a:t>
            </a:r>
          </a:p>
          <a:p>
            <a:pPr algn="r" rtl="1"/>
            <a:endParaRPr lang="he-IL" sz="3600" dirty="0" smtClean="0"/>
          </a:p>
          <a:p>
            <a:pPr algn="r" rtl="1"/>
            <a:endParaRPr lang="he-IL" sz="3600" dirty="0" smtClean="0"/>
          </a:p>
          <a:p>
            <a:pPr algn="r" rtl="1"/>
            <a:r>
              <a:rPr lang="he-IL" sz="3600" dirty="0" smtClean="0"/>
              <a:t>מָה הַמְּחִיר שֶׁ</a:t>
            </a:r>
            <a:r>
              <a:rPr lang="he-IL" sz="3600" dirty="0" err="1" smtClean="0"/>
              <a:t>ל </a:t>
            </a:r>
            <a:r>
              <a:rPr lang="he-IL" sz="3600" dirty="0" smtClean="0"/>
              <a:t>בָּנָנָה?</a:t>
            </a:r>
          </a:p>
          <a:p>
            <a:pPr algn="r" rtl="1"/>
            <a:endParaRPr lang="he-IL" sz="3600" dirty="0" smtClean="0"/>
          </a:p>
          <a:p>
            <a:pPr algn="r" rtl="1"/>
            <a:r>
              <a:rPr lang="he-IL" sz="3600" dirty="0" smtClean="0"/>
              <a:t>מָה הַמְּחִיר שֶׁ</a:t>
            </a:r>
            <a:r>
              <a:rPr lang="he-IL" sz="3600" dirty="0" err="1" smtClean="0"/>
              <a:t>ל </a:t>
            </a:r>
            <a:r>
              <a:rPr lang="he-IL" sz="3600" dirty="0" smtClean="0"/>
              <a:t>תַּפּוּחַ?</a:t>
            </a:r>
            <a:endParaRPr kumimoji="0" lang="he-I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he-I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he-I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he-I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02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292" y="358293"/>
            <a:ext cx="2273131" cy="81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4141684-0310-9045-8FE5-875F7B59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מָה נִלְמַד הַיּוֹם</a:t>
            </a:r>
            <a:r>
              <a:rPr lang="he-IL" dirty="0"/>
              <a:t>?</a:t>
            </a:r>
            <a:endParaRPr lang="x-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D29BB97-9D9B-B04B-A130-6148BC78D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dirty="0" smtClean="0"/>
              <a:t>הַיּוֹם נִלְמַד </a:t>
            </a:r>
            <a:r>
              <a:rPr lang="he-IL" dirty="0" err="1" smtClean="0"/>
              <a:t>לִפְתֹר</a:t>
            </a:r>
            <a:r>
              <a:rPr lang="he-IL" dirty="0" smtClean="0"/>
              <a:t> חִידוֹת שֶׁהֵן מִשְׁוָאוֹת </a:t>
            </a:r>
            <a:r>
              <a:rPr lang="he-IL" dirty="0" err="1" smtClean="0"/>
              <a:t>חִבּוּרִיּוֹת</a:t>
            </a:r>
            <a:r>
              <a:rPr lang="he-IL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dirty="0" err="1" smtClean="0"/>
              <a:t>בַּשִּׁעוּר</a:t>
            </a:r>
            <a:r>
              <a:rPr lang="he-IL" dirty="0" smtClean="0"/>
              <a:t> אֶשְׁאַל אֶתְכֶם חִידוֹת, שֶׁכְּדֵי לַעֲנוֹת עֲלֵיהֶן נִפְתֹר מִשְׁוָאוֹת שֶׁל חִבּוֹר.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dirty="0" smtClean="0"/>
              <a:t>סִכּוּם </a:t>
            </a:r>
            <a:r>
              <a:rPr lang="he-IL" dirty="0" err="1" smtClean="0"/>
              <a:t>הַשִּׁעוּר</a:t>
            </a:r>
            <a:r>
              <a:rPr lang="he-IL" dirty="0" smtClean="0"/>
              <a:t> בִּקְצָרָה.</a:t>
            </a:r>
            <a:endParaRPr lang="he-I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dirty="0" smtClean="0"/>
              <a:t>מְשִׂימָה לְתִרְגּוּל</a:t>
            </a:r>
            <a:endParaRPr lang="he-I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7952BE-2EAD-6146-A1DB-1E0A94AD1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57618">
            <a:off x="290049" y="269606"/>
            <a:ext cx="1468977" cy="973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1839C5F-83A3-8449-9FEF-5203C8AED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3322" y="5810250"/>
            <a:ext cx="2082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97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68CDB7D-7B3E-EF45-982F-5AD11633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מָה לְהָבִיא </a:t>
            </a:r>
            <a:r>
              <a:rPr lang="he-IL" dirty="0" err="1" smtClean="0"/>
              <a:t>לַשִּעוּר</a:t>
            </a:r>
            <a:r>
              <a:rPr lang="he-IL" dirty="0"/>
              <a:t>?</a:t>
            </a:r>
            <a:endParaRPr lang="x-none" dirty="0"/>
          </a:p>
        </p:txBody>
      </p:sp>
      <p:pic>
        <p:nvPicPr>
          <p:cNvPr id="8" name="Picture 3" descr="https://lh5.googleusercontent.com/7xQchnRuOUJbyFAyyHdllavqvQUFOSCV7l5Kzy1Rmeboi9xefgg8yDF0ng5ESkxi3tC9_i9ER1BmBYOOTMhmhaxTzBz8ILJQxn_c__0Qg9cKcVB64VGmWAAtIhTRT7NF">
            <a:extLst>
              <a:ext uri="{FF2B5EF4-FFF2-40B4-BE49-F238E27FC236}">
                <a16:creationId xmlns="" xmlns:a16="http://schemas.microsoft.com/office/drawing/2014/main" id="{A4B69755-66B7-4BD3-B22A-3EF8B5DE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032" y="2873647"/>
            <a:ext cx="1161305" cy="180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lh4.googleusercontent.com/iGTl96Eygo7-oid1H3ZWWYhb5HWAynyOs2KLWGGMeuEgHeu4cFLof2g-jYLOscV4q-879K-lfjkP4Swnmj_UGZsWTDspF4AbUz1XGd30Tf1KKpiEXhvx6NLF17Q1F5VY">
            <a:extLst>
              <a:ext uri="{FF2B5EF4-FFF2-40B4-BE49-F238E27FC236}">
                <a16:creationId xmlns="" xmlns:a16="http://schemas.microsoft.com/office/drawing/2014/main" id="{FBFC260D-BF96-439A-8693-6B40C73C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5182" y="3418439"/>
            <a:ext cx="1771057" cy="74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s://lh4.googleusercontent.com/8FRkycPXoj7UiB9dvl8WfvE_rPOmNvworJ3hEUUExH908Pyx1w8Shtg70_9YIyrxXZu2Q5tvXMslWX6PBLNTleMKYZ5Wgwd4UNNj4iBwA-K5B6WNBJ5WFRNSOF3busg5">
            <a:extLst>
              <a:ext uri="{FF2B5EF4-FFF2-40B4-BE49-F238E27FC236}">
                <a16:creationId xmlns="" xmlns:a16="http://schemas.microsoft.com/office/drawing/2014/main" id="{A59DF638-BBDF-4FF6-8918-42D9A5F0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31" y="2710850"/>
            <a:ext cx="1191396" cy="196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מַתְחִילִים בְּכֵּיף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8074" y="2105025"/>
            <a:ext cx="4181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08" y="2032690"/>
            <a:ext cx="3151147" cy="675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11" y="3007103"/>
            <a:ext cx="3109540" cy="701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407" y="3982139"/>
            <a:ext cx="3151147" cy="763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407" y="5018783"/>
            <a:ext cx="3151148" cy="8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מַתְחִילִים בְּכֵּיף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8503" y="1733826"/>
            <a:ext cx="44386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8091" y="4028374"/>
            <a:ext cx="342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4145" y="4034342"/>
            <a:ext cx="342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5595" y="2238163"/>
            <a:ext cx="342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6841" y="2184562"/>
            <a:ext cx="354483" cy="35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02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4120" y="480088"/>
            <a:ext cx="2175774" cy="77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מַתְחִילִים בְּכֵּיף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4" name="02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4120" y="480088"/>
            <a:ext cx="2175774" cy="776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79243" y="2032690"/>
            <a:ext cx="67738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/>
              <a:t>+</a:t>
            </a:r>
            <a:endParaRPr lang="he-IL" sz="5400" dirty="0"/>
          </a:p>
        </p:txBody>
      </p:sp>
      <p:sp>
        <p:nvSpPr>
          <p:cNvPr id="14" name="Trapezoid 13"/>
          <p:cNvSpPr/>
          <p:nvPr/>
        </p:nvSpPr>
        <p:spPr>
          <a:xfrm>
            <a:off x="7956632" y="2200005"/>
            <a:ext cx="1006997" cy="607956"/>
          </a:xfrm>
          <a:prstGeom prst="trapezoid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Hexagon 14"/>
          <p:cNvSpPr/>
          <p:nvPr/>
        </p:nvSpPr>
        <p:spPr>
          <a:xfrm>
            <a:off x="6108513" y="1985456"/>
            <a:ext cx="1006997" cy="942587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>
            <a:off x="9127362" y="2042318"/>
            <a:ext cx="67738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68484" y="2051947"/>
            <a:ext cx="100699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/>
              <a:t>17</a:t>
            </a:r>
            <a:endParaRPr lang="he-IL" sz="5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052893" y="3655076"/>
            <a:ext cx="6758854" cy="1110906"/>
            <a:chOff x="4052893" y="3655076"/>
            <a:chExt cx="6758854" cy="1110906"/>
          </a:xfrm>
        </p:grpSpPr>
        <p:sp>
          <p:nvSpPr>
            <p:cNvPr id="16" name="TextBox 15"/>
            <p:cNvSpPr txBox="1"/>
            <p:nvPr/>
          </p:nvSpPr>
          <p:spPr>
            <a:xfrm>
              <a:off x="7290992" y="3655076"/>
              <a:ext cx="677389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5400" dirty="0" smtClean="0"/>
                <a:t>+</a:t>
              </a:r>
              <a:endParaRPr lang="he-IL" sz="5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81491" y="3655076"/>
              <a:ext cx="763289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5400" dirty="0" smtClean="0"/>
                <a:t>+</a:t>
              </a:r>
              <a:endParaRPr lang="he-IL" sz="5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27361" y="3842652"/>
              <a:ext cx="677389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5400" dirty="0"/>
                <a:t>=</a:t>
              </a:r>
            </a:p>
          </p:txBody>
        </p:sp>
        <p:sp>
          <p:nvSpPr>
            <p:cNvPr id="21" name="Hexagon 20"/>
            <p:cNvSpPr/>
            <p:nvPr/>
          </p:nvSpPr>
          <p:spPr>
            <a:xfrm>
              <a:off x="6108512" y="3696801"/>
              <a:ext cx="1006997" cy="942587"/>
            </a:xfrm>
            <a:prstGeom prst="hexagon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Trapezoid 21"/>
            <p:cNvSpPr/>
            <p:nvPr/>
          </p:nvSpPr>
          <p:spPr>
            <a:xfrm>
              <a:off x="7956632" y="3940215"/>
              <a:ext cx="1006997" cy="607956"/>
            </a:xfrm>
            <a:prstGeom prst="trapezoid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Hexagon 22"/>
            <p:cNvSpPr/>
            <p:nvPr/>
          </p:nvSpPr>
          <p:spPr>
            <a:xfrm>
              <a:off x="4052893" y="3772899"/>
              <a:ext cx="1006997" cy="942587"/>
            </a:xfrm>
            <a:prstGeom prst="hexagon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804750" y="3833590"/>
              <a:ext cx="1006997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5400" dirty="0" smtClean="0"/>
                <a:t>20</a:t>
              </a:r>
              <a:endParaRPr lang="he-IL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86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2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מַתְחִילִים בְּכֵּיף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79243" y="2032690"/>
            <a:ext cx="67738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/>
              <a:t>+</a:t>
            </a:r>
            <a:endParaRPr lang="he-IL" sz="5400" dirty="0"/>
          </a:p>
        </p:txBody>
      </p:sp>
      <p:sp>
        <p:nvSpPr>
          <p:cNvPr id="14" name="Trapezoid 13"/>
          <p:cNvSpPr/>
          <p:nvPr/>
        </p:nvSpPr>
        <p:spPr>
          <a:xfrm>
            <a:off x="7956632" y="2200005"/>
            <a:ext cx="1006997" cy="607956"/>
          </a:xfrm>
          <a:prstGeom prst="trapezoid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Hexagon 14"/>
          <p:cNvSpPr/>
          <p:nvPr/>
        </p:nvSpPr>
        <p:spPr>
          <a:xfrm>
            <a:off x="6108513" y="1985456"/>
            <a:ext cx="1006997" cy="942587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7290992" y="3655076"/>
            <a:ext cx="67738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/>
              <a:t>+</a:t>
            </a:r>
            <a:endParaRPr lang="he-IL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5181491" y="3655076"/>
            <a:ext cx="76328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/>
              <a:t>+</a:t>
            </a:r>
            <a:endParaRPr lang="he-IL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9127362" y="2042318"/>
            <a:ext cx="67738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27361" y="3842652"/>
            <a:ext cx="67738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68484" y="2051947"/>
            <a:ext cx="100699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/>
              <a:t>17</a:t>
            </a:r>
            <a:endParaRPr lang="he-IL" sz="5400" dirty="0"/>
          </a:p>
        </p:txBody>
      </p:sp>
      <p:sp>
        <p:nvSpPr>
          <p:cNvPr id="21" name="Hexagon 20"/>
          <p:cNvSpPr/>
          <p:nvPr/>
        </p:nvSpPr>
        <p:spPr>
          <a:xfrm>
            <a:off x="6108512" y="3696801"/>
            <a:ext cx="1006997" cy="942587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rapezoid 21"/>
          <p:cNvSpPr/>
          <p:nvPr/>
        </p:nvSpPr>
        <p:spPr>
          <a:xfrm>
            <a:off x="7956632" y="3940215"/>
            <a:ext cx="1006997" cy="607956"/>
          </a:xfrm>
          <a:prstGeom prst="trapezoid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Hexagon 22"/>
          <p:cNvSpPr/>
          <p:nvPr/>
        </p:nvSpPr>
        <p:spPr>
          <a:xfrm>
            <a:off x="4052893" y="3772899"/>
            <a:ext cx="1006997" cy="942587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9804750" y="3833590"/>
            <a:ext cx="100699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/>
              <a:t>20</a:t>
            </a:r>
            <a:endParaRPr lang="he-IL" sz="5400" dirty="0"/>
          </a:p>
        </p:txBody>
      </p:sp>
      <p:sp>
        <p:nvSpPr>
          <p:cNvPr id="2" name="Oval 1"/>
          <p:cNvSpPr/>
          <p:nvPr/>
        </p:nvSpPr>
        <p:spPr>
          <a:xfrm>
            <a:off x="5602147" y="1383126"/>
            <a:ext cx="3854369" cy="3906504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830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מַתְחִילִים בְּכֵּיף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79243" y="2032690"/>
            <a:ext cx="67738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/>
              <a:t>+</a:t>
            </a:r>
            <a:endParaRPr lang="he-IL" sz="5400" dirty="0"/>
          </a:p>
        </p:txBody>
      </p:sp>
      <p:sp>
        <p:nvSpPr>
          <p:cNvPr id="14" name="Trapezoid 13"/>
          <p:cNvSpPr/>
          <p:nvPr/>
        </p:nvSpPr>
        <p:spPr>
          <a:xfrm>
            <a:off x="7956632" y="2200005"/>
            <a:ext cx="1006997" cy="607956"/>
          </a:xfrm>
          <a:prstGeom prst="trapezoid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Hexagon 14"/>
          <p:cNvSpPr/>
          <p:nvPr/>
        </p:nvSpPr>
        <p:spPr>
          <a:xfrm>
            <a:off x="6108513" y="1985456"/>
            <a:ext cx="1006997" cy="942587"/>
          </a:xfrm>
          <a:prstGeom prst="hexagon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>
            <a:off x="9127362" y="2042318"/>
            <a:ext cx="67738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68484" y="2051947"/>
            <a:ext cx="100699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/>
              <a:t>17</a:t>
            </a:r>
            <a:endParaRPr lang="he-IL" sz="5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913314" y="3606379"/>
            <a:ext cx="6758854" cy="1110906"/>
            <a:chOff x="4052893" y="3655076"/>
            <a:chExt cx="6758854" cy="1110906"/>
          </a:xfrm>
        </p:grpSpPr>
        <p:sp>
          <p:nvSpPr>
            <p:cNvPr id="16" name="TextBox 15"/>
            <p:cNvSpPr txBox="1"/>
            <p:nvPr/>
          </p:nvSpPr>
          <p:spPr>
            <a:xfrm>
              <a:off x="7290992" y="3655076"/>
              <a:ext cx="677389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5400" dirty="0" smtClean="0"/>
                <a:t>+</a:t>
              </a:r>
              <a:endParaRPr lang="he-IL" sz="5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81491" y="3655076"/>
              <a:ext cx="763289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5400" dirty="0" smtClean="0"/>
                <a:t>+</a:t>
              </a:r>
              <a:endParaRPr lang="he-IL" sz="5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27361" y="3842652"/>
              <a:ext cx="677389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5400" dirty="0"/>
                <a:t>=</a:t>
              </a:r>
            </a:p>
          </p:txBody>
        </p:sp>
        <p:sp>
          <p:nvSpPr>
            <p:cNvPr id="21" name="Hexagon 20"/>
            <p:cNvSpPr/>
            <p:nvPr/>
          </p:nvSpPr>
          <p:spPr>
            <a:xfrm>
              <a:off x="6108512" y="3696801"/>
              <a:ext cx="1006997" cy="942587"/>
            </a:xfrm>
            <a:prstGeom prst="hexagon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Trapezoid 21"/>
            <p:cNvSpPr/>
            <p:nvPr/>
          </p:nvSpPr>
          <p:spPr>
            <a:xfrm>
              <a:off x="7956632" y="3940215"/>
              <a:ext cx="1006997" cy="607956"/>
            </a:xfrm>
            <a:prstGeom prst="trapezoid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Hexagon 22"/>
            <p:cNvSpPr/>
            <p:nvPr/>
          </p:nvSpPr>
          <p:spPr>
            <a:xfrm>
              <a:off x="4052893" y="3772899"/>
              <a:ext cx="1006997" cy="942587"/>
            </a:xfrm>
            <a:prstGeom prst="hexagon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804750" y="3833590"/>
              <a:ext cx="1006997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5400" dirty="0" smtClean="0"/>
                <a:t>20</a:t>
              </a:r>
              <a:endParaRPr lang="he-IL" sz="5400" dirty="0"/>
            </a:p>
          </p:txBody>
        </p:sp>
      </p:grpSp>
      <p:sp>
        <p:nvSpPr>
          <p:cNvPr id="2" name="Left Brace 1"/>
          <p:cNvSpPr/>
          <p:nvPr/>
        </p:nvSpPr>
        <p:spPr>
          <a:xfrm rot="16200000">
            <a:off x="7213113" y="3474425"/>
            <a:ext cx="809649" cy="293582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7187638" y="5500684"/>
            <a:ext cx="100699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/>
              <a:t>17</a:t>
            </a:r>
            <a:endParaRPr lang="he-IL" sz="5400" dirty="0"/>
          </a:p>
        </p:txBody>
      </p:sp>
      <p:sp>
        <p:nvSpPr>
          <p:cNvPr id="27" name="TextBox 26"/>
          <p:cNvSpPr txBox="1"/>
          <p:nvPr/>
        </p:nvSpPr>
        <p:spPr>
          <a:xfrm>
            <a:off x="3913314" y="3655076"/>
            <a:ext cx="11181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/>
              <a:t>3</a:t>
            </a:r>
            <a:endParaRPr lang="he-IL" sz="5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57947" y="3690482"/>
            <a:ext cx="11181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/>
              <a:t>3</a:t>
            </a:r>
            <a:endParaRPr lang="he-IL" sz="5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13163" y="1979572"/>
            <a:ext cx="11181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/>
              <a:t>3</a:t>
            </a:r>
            <a:endParaRPr lang="he-IL" sz="5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869648" y="2017071"/>
            <a:ext cx="11181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/>
              <a:t>14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301356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עַכְשָׁו</a:t>
            </a:r>
            <a:r>
              <a:rPr lang="he-IL" dirty="0"/>
              <a:t> לוֹמְדִים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/>
            <a:r>
              <a:rPr lang="he-IL" dirty="0" smtClean="0"/>
              <a:t>הַמְּחִיר שֶׁ</a:t>
            </a:r>
            <a:r>
              <a:rPr lang="he-IL" dirty="0" err="1" smtClean="0"/>
              <a:t>ל </a:t>
            </a:r>
            <a:r>
              <a:rPr lang="he-IL" dirty="0" smtClean="0"/>
              <a:t>בָּנָנָה </a:t>
            </a:r>
            <a:r>
              <a:rPr lang="he-IL" dirty="0" err="1" smtClean="0"/>
              <a:t>אַח</a:t>
            </a:r>
            <a:r>
              <a:rPr lang="he-IL" dirty="0" smtClean="0"/>
              <a:t>ַת וְתַפּוּחַ אֶחָד הוּא 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he-IL" dirty="0" smtClean="0"/>
              <a:t> שְׁקָלִים.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מָה הַמְּחִיר שֶׁ</a:t>
            </a:r>
            <a:r>
              <a:rPr lang="he-IL" dirty="0" err="1" smtClean="0"/>
              <a:t>ל </a:t>
            </a:r>
            <a:r>
              <a:rPr lang="he-IL" dirty="0" smtClean="0"/>
              <a:t>בָּנָנָה?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מָה הַמְּחִיר שֶׁ</a:t>
            </a:r>
            <a:r>
              <a:rPr lang="he-IL" dirty="0" err="1" smtClean="0"/>
              <a:t>ל </a:t>
            </a:r>
            <a:r>
              <a:rPr lang="he-IL" dirty="0" smtClean="0"/>
              <a:t>תַּפּוּחַ?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54" y="3296093"/>
            <a:ext cx="2869342" cy="149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התאמה אישית 1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1090</Words>
  <Application>Microsoft Office PowerPoint</Application>
  <PresentationFormat>מסך רחב</PresentationFormat>
  <Paragraphs>258</Paragraphs>
  <Slides>20</Slides>
  <Notes>14</Notes>
  <HiddenSlides>0</HiddenSlides>
  <MMClips>7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6" baseType="lpstr">
      <vt:lpstr>Alef</vt:lpstr>
      <vt:lpstr>Arial</vt:lpstr>
      <vt:lpstr>Arial Black</vt:lpstr>
      <vt:lpstr>Calibri</vt:lpstr>
      <vt:lpstr>Open Sans</vt:lpstr>
      <vt:lpstr>Office Theme</vt:lpstr>
      <vt:lpstr>מצגת של PowerPoint</vt:lpstr>
      <vt:lpstr>מָה נִלְמַד הַיּוֹם?</vt:lpstr>
      <vt:lpstr>מָה לְהָבִיא לַשִּעוּר?</vt:lpstr>
      <vt:lpstr>מַתְחִילִים בְּכֵּיף</vt:lpstr>
      <vt:lpstr>מַתְחִילִים בְּכֵּיף</vt:lpstr>
      <vt:lpstr>מַתְחִילִים בְּכֵּיף</vt:lpstr>
      <vt:lpstr>מַתְחִילִים בְּכֵּיף</vt:lpstr>
      <vt:lpstr>מַתְחִילִים בְּכֵּיף</vt:lpstr>
      <vt:lpstr>עַכְשָׁו לוֹמְדִים</vt:lpstr>
      <vt:lpstr>עַכְשָׁו לוֹמְדִים</vt:lpstr>
      <vt:lpstr>עַכְשָׁו לוֹמְדִים</vt:lpstr>
      <vt:lpstr>עַכְשָׁו לוֹמְדִים</vt:lpstr>
      <vt:lpstr>עַכְשָׁו לוֹמְדִים</vt:lpstr>
      <vt:lpstr>תִּרְגּוּל</vt:lpstr>
      <vt:lpstr>תִּרְגּוּל</vt:lpstr>
      <vt:lpstr>תִּרְגּוּל</vt:lpstr>
      <vt:lpstr>תִּרְגּוּל</vt:lpstr>
      <vt:lpstr>מְסַיְּמִים וּמְסַכְּמִים</vt:lpstr>
      <vt:lpstr>מְשִׂימַת הֶמְשֵׁךְ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Ruthy Betinger</dc:creator>
  <cp:lastModifiedBy>Shahar</cp:lastModifiedBy>
  <cp:revision>139</cp:revision>
  <dcterms:created xsi:type="dcterms:W3CDTF">2020-03-11T07:11:19Z</dcterms:created>
  <dcterms:modified xsi:type="dcterms:W3CDTF">2020-05-10T17:07:45Z</dcterms:modified>
</cp:coreProperties>
</file>