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purl.oclc.org/ooxml/officeDocument/relationships/extendedProperties" Target="docProps/app.xml"/><Relationship Id="rId2" Type="http://schemas.openxmlformats.org/package/2006/relationships/metadata/core-properties" Target="docProps/core.xml"/><Relationship Id="rId1" Type="http://purl.oclc.org/ooxml/officeDocument/relationships/officeDocument" Target="ppt/presentation.xml"/></Relationships>
</file>

<file path=ppt/presentation.xml><?xml version="1.0" encoding="utf-8"?>
<p:presentation xmlns:a="http://purl.oclc.org/ooxml/drawingml/main" xmlns:r="http://purl.oclc.org/ooxml/officeDocument/relationships" xmlns:p="http://purl.oclc.org/ooxml/presentationml/main" rtl="1" autoCompressPictures="0" conformance="strict">
  <p:sldMasterIdLst>
    <p:sldMasterId id="2147483696" r:id="rId1"/>
    <p:sldMasterId id="2147483709" r:id="rId2"/>
    <p:sldMasterId id="2147483729" r:id="rId3"/>
  </p:sldMasterIdLst>
  <p:sldIdLst>
    <p:sldId id="291" r:id="rId4"/>
    <p:sldId id="256" r:id="rId5"/>
    <p:sldId id="277" r:id="rId6"/>
    <p:sldId id="270" r:id="rId7"/>
    <p:sldId id="257" r:id="rId8"/>
    <p:sldId id="258" r:id="rId9"/>
    <p:sldId id="293" r:id="rId10"/>
    <p:sldId id="278" r:id="rId11"/>
    <p:sldId id="280" r:id="rId12"/>
    <p:sldId id="279" r:id="rId13"/>
    <p:sldId id="281" r:id="rId14"/>
    <p:sldId id="271" r:id="rId15"/>
    <p:sldId id="283" r:id="rId16"/>
    <p:sldId id="260" r:id="rId17"/>
    <p:sldId id="267" r:id="rId18"/>
    <p:sldId id="295" r:id="rId19"/>
    <p:sldId id="296" r:id="rId20"/>
    <p:sldId id="29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purl.oclc.org/ooxml/drawingml/main" xmlns:r="http://purl.oclc.org/ooxml/officeDocument/relationships" xmlns:p="http://purl.oclc.org/ooxml/presentationml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purl.oclc.org/ooxml/drawingml/main" def="{5C22544A-7EE6-4342-B048-85BDC9FD1C3A}"/>
</file>

<file path=ppt/viewProps.xml><?xml version="1.0" encoding="utf-8"?>
<p:viewPr xmlns:a="http://purl.oclc.org/ooxml/drawingml/main" xmlns:r="http://purl.oclc.org/ooxml/officeDocument/relationships" xmlns:p="http://purl.oclc.org/ooxml/presentationml/main">
  <p:normalViewPr horzBarState="maximized">
    <p:restoredLeft sz="83.971%" autoAdjust="0"/>
    <p:restoredTop sz="94.66%"/>
  </p:normalViewPr>
  <p:slideViewPr>
    <p:cSldViewPr snapToGrid="0">
      <p:cViewPr varScale="1">
        <p:scale>
          <a:sx n="70" d="100"/>
          <a:sy n="70" d="100"/>
        </p:scale>
        <p:origin x="6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purl.oclc.org/ooxml/officeDocument/relationships/slide" Target="slides/slide5.xml"/><Relationship Id="rId13" Type="http://purl.oclc.org/ooxml/officeDocument/relationships/slide" Target="slides/slide10.xml"/><Relationship Id="rId18" Type="http://purl.oclc.org/ooxml/officeDocument/relationships/slide" Target="slides/slide15.xml"/><Relationship Id="rId3" Type="http://purl.oclc.org/ooxml/officeDocument/relationships/slideMaster" Target="slideMasters/slideMaster3.xml"/><Relationship Id="rId21" Type="http://purl.oclc.org/ooxml/officeDocument/relationships/slide" Target="slides/slide18.xml"/><Relationship Id="rId7" Type="http://purl.oclc.org/ooxml/officeDocument/relationships/slide" Target="slides/slide4.xml"/><Relationship Id="rId12" Type="http://purl.oclc.org/ooxml/officeDocument/relationships/slide" Target="slides/slide9.xml"/><Relationship Id="rId17" Type="http://purl.oclc.org/ooxml/officeDocument/relationships/slide" Target="slides/slide14.xml"/><Relationship Id="rId25" Type="http://purl.oclc.org/ooxml/officeDocument/relationships/tableStyles" Target="tableStyles.xml"/><Relationship Id="rId2" Type="http://purl.oclc.org/ooxml/officeDocument/relationships/slideMaster" Target="slideMasters/slideMaster2.xml"/><Relationship Id="rId16" Type="http://purl.oclc.org/ooxml/officeDocument/relationships/slide" Target="slides/slide13.xml"/><Relationship Id="rId20" Type="http://purl.oclc.org/ooxml/officeDocument/relationships/slide" Target="slides/slide17.xml"/><Relationship Id="rId1" Type="http://purl.oclc.org/ooxml/officeDocument/relationships/slideMaster" Target="slideMasters/slideMaster1.xml"/><Relationship Id="rId6" Type="http://purl.oclc.org/ooxml/officeDocument/relationships/slide" Target="slides/slide3.xml"/><Relationship Id="rId11" Type="http://purl.oclc.org/ooxml/officeDocument/relationships/slide" Target="slides/slide8.xml"/><Relationship Id="rId24" Type="http://purl.oclc.org/ooxml/officeDocument/relationships/theme" Target="theme/theme1.xml"/><Relationship Id="rId5" Type="http://purl.oclc.org/ooxml/officeDocument/relationships/slide" Target="slides/slide2.xml"/><Relationship Id="rId15" Type="http://purl.oclc.org/ooxml/officeDocument/relationships/slide" Target="slides/slide12.xml"/><Relationship Id="rId23" Type="http://purl.oclc.org/ooxml/officeDocument/relationships/viewProps" Target="viewProps.xml"/><Relationship Id="rId10" Type="http://purl.oclc.org/ooxml/officeDocument/relationships/slide" Target="slides/slide7.xml"/><Relationship Id="rId19" Type="http://purl.oclc.org/ooxml/officeDocument/relationships/slide" Target="slides/slide16.xml"/><Relationship Id="rId4" Type="http://purl.oclc.org/ooxml/officeDocument/relationships/slide" Target="slides/slide1.xml"/><Relationship Id="rId9" Type="http://purl.oclc.org/ooxml/officeDocument/relationships/slide" Target="slides/slide6.xml"/><Relationship Id="rId14" Type="http://purl.oclc.org/ooxml/officeDocument/relationships/slide" Target="slides/slide11.xml"/><Relationship Id="rId22" Type="http://purl.oclc.org/ooxml/officeDocument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purl.oclc.org/ooxml/officeDocument/relationships/image" Target="../media/image2.png"/><Relationship Id="rId2" Type="http://purl.oclc.org/ooxml/officeDocument/relationships/image" Target="../media/image1.png"/><Relationship Id="rId1" Type="http://purl.oclc.org/ooxml/officeDocument/relationships/slideMaster" Target="../slideMasters/slideMaster2.xml"/><Relationship Id="rId5" Type="http://purl.oclc.org/ooxml/officeDocument/relationships/image" Target="../media/image4.png"/><Relationship Id="rId4" Type="http://purl.oclc.org/ooxml/officeDocument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purl.oclc.org/ooxml/officeDocument/relationships/image" Target="../media/image3.png"/><Relationship Id="rId2" Type="http://purl.oclc.org/ooxml/officeDocument/relationships/image" Target="../media/image2.png"/><Relationship Id="rId1" Type="http://purl.oclc.org/ooxml/officeDocument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purl.oclc.org/ooxml/officeDocument/relationships/image" Target="../media/image2.png"/><Relationship Id="rId1" Type="http://purl.oclc.org/ooxml/officeDocument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purl.oclc.org/ooxml/officeDocument/relationships/image" Target="../media/image2.png"/><Relationship Id="rId1" Type="http://purl.oclc.org/ooxml/officeDocument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purl.oclc.org/ooxml/officeDocument/relationships/image" Target="../media/image2.png"/><Relationship Id="rId1" Type="http://purl.oclc.org/ooxml/officeDocument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purl.oclc.org/ooxml/officeDocument/relationships/image" Target="../media/image2.png"/><Relationship Id="rId1" Type="http://purl.oclc.org/ooxml/officeDocument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purl.oclc.org/ooxml/officeDocument/relationships/image" Target="../media/image2.png"/><Relationship Id="rId2" Type="http://purl.oclc.org/ooxml/officeDocument/relationships/image" Target="../media/image1.png"/><Relationship Id="rId1" Type="http://purl.oclc.org/ooxml/officeDocument/relationships/slideMaster" Target="../slideMasters/slideMaster3.xml"/><Relationship Id="rId5" Type="http://purl.oclc.org/ooxml/officeDocument/relationships/image" Target="../media/image4.png"/><Relationship Id="rId4" Type="http://purl.oclc.org/ooxml/officeDocument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purl.oclc.org/ooxml/officeDocument/relationships/image" Target="../media/image3.png"/><Relationship Id="rId2" Type="http://purl.oclc.org/ooxml/officeDocument/relationships/image" Target="../media/image2.png"/><Relationship Id="rId1" Type="http://purl.oclc.org/ooxml/officeDocument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purl.oclc.org/ooxml/officeDocument/relationships/image" Target="../media/image2.png"/><Relationship Id="rId1" Type="http://purl.oclc.org/ooxml/officeDocument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purl.oclc.org/ooxml/officeDocument/relationships/image" Target="../media/image2.png"/><Relationship Id="rId1" Type="http://purl.oclc.org/ooxml/officeDocument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purl.oclc.org/ooxml/officeDocument/relationships/image" Target="../media/image2.png"/><Relationship Id="rId1" Type="http://purl.oclc.org/ooxml/officeDocument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purl.oclc.org/ooxml/officeDocument/relationships/image" Target="../media/image2.png"/><Relationship Id="rId1" Type="http://purl.oclc.org/ooxml/officeDocument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purl.oclc.org/ooxml/officeDocument/relationships/image" Target="../media/image2.png"/><Relationship Id="rId2" Type="http://purl.oclc.org/ooxml/officeDocument/relationships/image" Target="../media/image1.png"/><Relationship Id="rId1" Type="http://purl.oclc.org/ooxml/officeDocument/relationships/slideMaster" Target="../slideMasters/slideMaster3.xml"/><Relationship Id="rId4" Type="http://purl.oclc.org/ooxml/officeDocument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slideLayout1.xml><?xml version="1.0" encoding="utf-8"?>
<p:sldLayout xmlns:a="http://purl.oclc.org/ooxml/drawingml/main" xmlns:r="http://purl.oclc.org/ooxml/officeDocument/relationships" xmlns:p="http://purl.oclc.org/ooxml/presentationml/main" type="title" preserve="1">
  <p:cSld name="שקופית כותרת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%"/>
                    <a:lumOff val="25%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purl.oclc.org/ooxml/drawingml/main" xmlns:r="http://purl.oclc.org/ooxml/officeDocument/relationships" xmlns:p="http://purl.oclc.org/ooxml/presentationml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purl.oclc.org/ooxml/drawingml/main" xmlns:r="http://purl.oclc.org/ooxml/officeDocument/relationships" xmlns:p="http://purl.oclc.org/ooxml/presentationml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purl.oclc.org/ooxml/drawingml/main" xmlns:r="http://purl.oclc.org/ooxml/officeDocument/relationships" xmlns:p="http://purl.oclc.org/ooxml/presentationml/main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%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%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aa-ET">
              <a:solidFill>
                <a:srgbClr val="FFFFFF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aa-ET">
              <a:solidFill>
                <a:srgbClr val="FFFFFF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aa-ET">
              <a:solidFill>
                <a:srgbClr val="FFFFFF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aa-ET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.938%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a-ET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aa-ET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aa-ET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400" rtl="1" eaLnBrk="1" latinLnBrk="0" hangingPunct="1">
              <a:lnSpc>
                <a:spcPct val="90%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aa-ET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6891" y="6148563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%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99904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purl.oclc.org/ooxml/drawingml/main" xmlns:r="http://purl.oclc.org/ooxml/officeDocument/relationships" xmlns:p="http://purl.oclc.org/ooxml/presentationml/main" preserve="1">
  <p:cSld name="2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2E4A538-4F3E-F64C-9A27-B17595D3E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27172820-2592-F844-962E-B7622499629C}"/>
              </a:ext>
            </a:extLst>
          </p:cNvPr>
          <p:cNvSpPr/>
          <p:nvPr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aa-ET" dirty="0">
              <a:solidFill>
                <a:srgbClr val="FFFFFF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C06441-95B9-0742-ADAD-6775071AAF2F}"/>
              </a:ext>
            </a:extLst>
          </p:cNvPr>
          <p:cNvSpPr/>
          <p:nvPr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aa-ET">
              <a:solidFill>
                <a:srgbClr val="FFFFFF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26655C-3CE5-C044-BE72-10DD68A23C96}"/>
              </a:ext>
            </a:extLst>
          </p:cNvPr>
          <p:cNvGrpSpPr/>
          <p:nvPr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B632D79-E751-0D4D-B6CD-4B8B1AD073DF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763B464-1237-A348-9193-961771EAE3CA}"/>
                </a:ext>
              </a:extLst>
            </p:cNvPr>
            <p:cNvSpPr/>
            <p:nvPr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endParaRPr lang="aa-ET" dirty="0">
                <a:solidFill>
                  <a:srgbClr val="FFFFFF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DC01593-63DE-304C-8644-C1E7B54F6003}"/>
                </a:ext>
              </a:extLst>
            </p:cNvPr>
            <p:cNvSpPr/>
            <p:nvPr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endParaRPr lang="aa-ET">
                <a:solidFill>
                  <a:srgbClr val="FFFFFF"/>
                </a:solidFill>
              </a:endParaRPr>
            </a:p>
          </p:txBody>
        </p:sp>
      </p:grp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8511632-504F-D34E-99DD-590976B81E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77600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5000"/>
              </a:lnSpc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8D758A6-ADAA-3C4B-BE73-77E62B36AA06}"/>
              </a:ext>
            </a:extLst>
          </p:cNvPr>
          <p:cNvCxnSpPr>
            <a:cxnSpLocks/>
          </p:cNvCxnSpPr>
          <p:nvPr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21BCB78-6EA9-EA49-A148-510318E93A2D}"/>
              </a:ext>
            </a:extLst>
          </p:cNvPr>
          <p:cNvGrpSpPr/>
          <p:nvPr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35DAE40-5EC9-C549-9045-80058A5F7020}"/>
                </a:ext>
              </a:extLst>
            </p:cNvPr>
            <p:cNvSpPr/>
            <p:nvPr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endParaRPr lang="aa-ET" dirty="0">
                <a:solidFill>
                  <a:srgbClr val="FFFFFF"/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506E076-5D5A-C74C-B372-7A4154F417C5}"/>
                </a:ext>
              </a:extLst>
            </p:cNvPr>
            <p:cNvSpPr/>
            <p:nvPr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endParaRPr lang="aa-ET">
                <a:solidFill>
                  <a:srgbClr val="FFFFFF"/>
                </a:solidFill>
              </a:endParaRPr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245E28D-F02E-8440-8D16-26A1C54AA2EE}"/>
              </a:ext>
            </a:extLst>
          </p:cNvPr>
          <p:cNvCxnSpPr>
            <a:cxnSpLocks/>
          </p:cNvCxnSpPr>
          <p:nvPr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F8425CF9-C181-8048-9710-1776C265DF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בשעה 09:00</a:t>
            </a:r>
            <a:endParaRPr lang="aa-ET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11C2775-6CE2-CB46-B1F6-A1DA25636EF9}"/>
              </a:ext>
            </a:extLst>
          </p:cNvPr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99DAA0B-945E-B649-96B6-F1B28A931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.938%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7C9FCFD-707E-4746-B11A-AD11D0F6597A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a-ET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aa-ET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76773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purl.oclc.org/ooxml/drawingml/main" xmlns:r="http://purl.oclc.org/ooxml/officeDocument/relationships" xmlns:p="http://purl.oclc.org/ooxml/presentationml/main" type="obj" preserve="1">
  <p:cSld name="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accent2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endParaRPr lang="aa-ET" dirty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endParaRPr lang="aa-ET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874064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purl.oclc.org/ooxml/drawingml/main" xmlns:r="http://purl.oclc.org/ooxml/officeDocument/relationships" xmlns:p="http://purl.oclc.org/ooxml/presentationml/main" preserve="1">
  <p:cSld name="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מה להביא לשיעור?</a:t>
            </a:r>
            <a:endParaRPr lang="aa-ET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 dirty="0">
                <a:solidFill>
                  <a:srgbClr val="FFFFFF"/>
                </a:solidFill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aa-E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28350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purl.oclc.org/ooxml/drawingml/main" xmlns:r="http://purl.oclc.org/ooxml/officeDocument/relationships" xmlns:p="http://purl.oclc.org/ooxml/presentationml/main" preserve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.242%" b="63.87%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 dirty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aa-ET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aa-ET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aa-E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687181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purl.oclc.org/ooxml/drawingml/main" xmlns:r="http://purl.oclc.org/ooxml/officeDocument/relationships" xmlns:p="http://purl.oclc.org/ooxml/presentationml/main" type="twoObj" preserve="1">
  <p:cSld name="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aa-ET">
              <a:solidFill>
                <a:srgbClr val="FFFFFF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 dirty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aa-E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33938" y="1825625"/>
            <a:ext cx="5085862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67938" y="1825625"/>
            <a:ext cx="5085862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345625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purl.oclc.org/ooxml/drawingml/main" xmlns:r="http://purl.oclc.org/ooxml/officeDocument/relationships" xmlns:p="http://purl.oclc.org/ooxml/presentationml/main" type="twoTxTwoObj" preserve="1">
  <p:cSld name="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המשך תרגול</a:t>
            </a:r>
            <a:endParaRPr lang="aa-E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%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%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 dirty="0">
                <a:solidFill>
                  <a:srgbClr val="FFFFFF"/>
                </a:solidFill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aa-E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172573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purl.oclc.org/ooxml/drawingml/main" xmlns:r="http://purl.oclc.org/ooxml/officeDocument/relationships" xmlns:p="http://purl.oclc.org/ooxml/presentationml/main" type="twoObj" preserve="1">
  <p:cSld name="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aa-ET">
              <a:solidFill>
                <a:srgbClr val="FFFFFF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 dirty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פתרון</a:t>
            </a:r>
            <a:endParaRPr lang="aa-E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5046" y="1825625"/>
            <a:ext cx="5154754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60122" y="1825625"/>
            <a:ext cx="5093677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75991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purl.oclc.org/ooxml/drawingml/main" xmlns:r="http://purl.oclc.org/ooxml/officeDocument/relationships" xmlns:p="http://purl.oclc.org/ooxml/presentationml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purl.oclc.org/ooxml/drawingml/main" xmlns:r="http://purl.oclc.org/ooxml/officeDocument/relationships" xmlns:p="http://purl.oclc.org/ooxml/presentationml/main" preserve="1">
  <p:cSld name="1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C84C288-45B9-0C4B-BC23-61FEF6C61789}"/>
              </a:ext>
            </a:extLst>
          </p:cNvPr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DECF7E4-AA12-DD4F-8FBA-6942B07B661F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824D68-292F-0740-864D-187885A36636}"/>
                </a:ext>
              </a:extLst>
            </p:cNvPr>
            <p:cNvSpPr/>
            <p:nvPr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 dirty="0">
                <a:solidFill>
                  <a:srgbClr val="FFFFFF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FF00F0-B1E8-5F4E-A07B-F1B92F9D38A6}"/>
                </a:ext>
              </a:extLst>
            </p:cNvPr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>
                <a:solidFill>
                  <a:srgbClr val="FFFFFF"/>
                </a:solidFill>
              </a:endParaRPr>
            </a:p>
          </p:txBody>
        </p:sp>
      </p:grp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72B4A16-607D-6547-9FD5-D3C9EE1A52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lnSpc>
                <a:spcPct val="100%"/>
              </a:lnSpc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aa-ET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7E3700-96F7-8449-BFE9-3638DA8376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.861%" b="71.253%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A8A744E-77D6-CD40-B413-54A26D5A1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aa-ET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05C46E-F358-4B4C-A5AF-C1EE892CDA45}"/>
              </a:ext>
            </a:extLst>
          </p:cNvPr>
          <p:cNvSpPr/>
          <p:nvPr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aa-E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0891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purl.oclc.org/ooxml/drawingml/main" xmlns:r="http://purl.oclc.org/ooxml/officeDocument/relationships" xmlns:p="http://purl.oclc.org/ooxml/presentationml/main" type="twoObj" preserve="1">
  <p:cSld name="1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 dirty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aa-E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5754" y="1825625"/>
            <a:ext cx="5078046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898385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purl.oclc.org/ooxml/drawingml/main" xmlns:r="http://purl.oclc.org/ooxml/officeDocument/relationships" xmlns:p="http://purl.oclc.org/ooxml/presentationml/main" preserve="1">
  <p:cSld name="סיכ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 dirty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>
                <a:solidFill>
                  <a:srgbClr val="FFFFFF"/>
                </a:solidFill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0FCD1C-9BFA-FD42-804A-9E5198CD89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.139%" b="30.974%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C86F48E-655F-694F-BDCD-C6E0758A8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סיכום</a:t>
            </a:r>
            <a:endParaRPr lang="aa-ET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51472D-38D8-CC45-AB7A-D96BB6EFB903}"/>
              </a:ext>
            </a:extLst>
          </p:cNvPr>
          <p:cNvSpPr/>
          <p:nvPr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aa-E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526441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purl.oclc.org/ooxml/drawingml/main" xmlns:r="http://purl.oclc.org/ooxml/officeDocument/relationships" xmlns:p="http://purl.oclc.org/ooxml/presentationml/main" preserve="1">
  <p:cSld name="משימה באופ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990948" y="1541766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%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%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2EBC84-43F8-574B-B641-E38F11E343AF}"/>
              </a:ext>
            </a:extLst>
          </p:cNvPr>
          <p:cNvGrpSpPr/>
          <p:nvPr/>
        </p:nvGrpSpPr>
        <p:grpSpPr>
          <a:xfrm>
            <a:off x="-2381248" y="158428"/>
            <a:ext cx="14545456" cy="6541144"/>
            <a:chOff x="-2455150" y="146499"/>
            <a:chExt cx="14545456" cy="654114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DB5F7D-0835-C146-BC9D-B30515AA8B6A}"/>
                </a:ext>
              </a:extLst>
            </p:cNvPr>
            <p:cNvSpPr/>
            <p:nvPr/>
          </p:nvSpPr>
          <p:spPr>
            <a:xfrm>
              <a:off x="11517522" y="146499"/>
              <a:ext cx="503306" cy="5033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endParaRPr lang="aa-ET">
                <a:solidFill>
                  <a:srgbClr val="FFFFFF"/>
                </a:solidFill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0EA71EF-79A8-3646-BBDE-A1B8320FAEFB}"/>
                </a:ext>
              </a:extLst>
            </p:cNvPr>
            <p:cNvCxnSpPr>
              <a:cxnSpLocks/>
            </p:cNvCxnSpPr>
            <p:nvPr/>
          </p:nvCxnSpPr>
          <p:spPr>
            <a:xfrm>
              <a:off x="-2455150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FFAC583-20CC-AD46-AF43-64CD61DC3D58}"/>
                </a:ext>
              </a:extLst>
            </p:cNvPr>
            <p:cNvGrpSpPr/>
            <p:nvPr/>
          </p:nvGrpSpPr>
          <p:grpSpPr>
            <a:xfrm rot="10800000">
              <a:off x="8177063" y="6181317"/>
              <a:ext cx="3913243" cy="506326"/>
              <a:chOff x="358720" y="6187719"/>
              <a:chExt cx="3913243" cy="506326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FFC6B5D-55D1-324B-B8E3-F96F62F3AA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5046" y="6434480"/>
                <a:ext cx="3406917" cy="12802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8AA9893-4A9A-FB4F-BC48-9141DC495FE4}"/>
                  </a:ext>
                </a:extLst>
              </p:cNvPr>
              <p:cNvSpPr/>
              <p:nvPr/>
            </p:nvSpPr>
            <p:spPr>
              <a:xfrm rot="16200000">
                <a:off x="358720" y="6187719"/>
                <a:ext cx="506326" cy="506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%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rtl="1"/>
                <a:endParaRPr lang="aa-ET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BBF761E-B3AD-8C4C-B469-DEC8A7F1D9C4}"/>
                  </a:ext>
                </a:extLst>
              </p:cNvPr>
              <p:cNvSpPr/>
              <p:nvPr/>
            </p:nvSpPr>
            <p:spPr>
              <a:xfrm>
                <a:off x="781297" y="6357132"/>
                <a:ext cx="167498" cy="1674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%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rtl="1"/>
                <a:endParaRPr lang="aa-ET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0BB7CC1-E08E-854B-AAC6-1DE02C2A331A}"/>
                </a:ext>
              </a:extLst>
            </p:cNvPr>
            <p:cNvSpPr/>
            <p:nvPr/>
          </p:nvSpPr>
          <p:spPr>
            <a:xfrm>
              <a:off x="11646396" y="507951"/>
              <a:ext cx="245558" cy="2455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endParaRPr lang="aa-ET">
                <a:solidFill>
                  <a:srgbClr val="FFFFFF"/>
                </a:solidFill>
              </a:endParaRPr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6CED5B-1A65-7F4C-8656-A6983C5E17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793" y="661710"/>
            <a:ext cx="10953750" cy="687492"/>
          </a:xfrm>
        </p:spPr>
        <p:txBody>
          <a:bodyPr>
            <a:noAutofit/>
          </a:bodyPr>
          <a:lstStyle>
            <a:lvl1pPr marL="0" indent="0">
              <a:buNone/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724833842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purl.oclc.org/ooxml/drawingml/main" xmlns:r="http://purl.oclc.org/ooxml/officeDocument/relationships" xmlns:p="http://purl.oclc.org/ooxml/presentationml/main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B52AA-B68F-5F48-BD97-85E1AACA7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2026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כותרת 3</a:t>
            </a:r>
            <a:endParaRPr lang="aa-ET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34C056-24D3-4D4F-B71D-0A6FFF91C4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9183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indent="0" algn="l" defTabSz="914400" rtl="0" eaLnBrk="1" latinLnBrk="0" hangingPunct="1">
              <a:lnSpc>
                <a:spcPct val="90%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smtClean="0"/>
              <a:t>לחץ על הסמל כדי להוסיף תמונה</a:t>
            </a:r>
            <a:endParaRPr lang="aa-ET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0D92DD-D2C5-574D-9D42-6312801F9656}"/>
              </a:ext>
            </a:extLst>
          </p:cNvPr>
          <p:cNvGrpSpPr/>
          <p:nvPr/>
        </p:nvGrpSpPr>
        <p:grpSpPr>
          <a:xfrm>
            <a:off x="10820648" y="6288984"/>
            <a:ext cx="10328539" cy="167498"/>
            <a:chOff x="10668248" y="5893696"/>
            <a:chExt cx="10328539" cy="16749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EDDC44-041B-2548-896F-7D3F244033B7}"/>
                </a:ext>
              </a:extLst>
            </p:cNvPr>
            <p:cNvCxnSpPr>
              <a:cxnSpLocks/>
            </p:cNvCxnSpPr>
            <p:nvPr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2C7192-3B93-954D-8551-A0AB54EA33AF}"/>
                </a:ext>
              </a:extLst>
            </p:cNvPr>
            <p:cNvSpPr/>
            <p:nvPr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FCFFBE-CA3C-4545-A48D-BF28B4BE9510}"/>
              </a:ext>
            </a:extLst>
          </p:cNvPr>
          <p:cNvGrpSpPr/>
          <p:nvPr/>
        </p:nvGrpSpPr>
        <p:grpSpPr>
          <a:xfrm>
            <a:off x="358720" y="67014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CCCA527-9EA3-D945-B442-A5A2AE48F039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5CCE9C-95DF-E348-9022-889DF2969112}"/>
                </a:ext>
              </a:extLst>
            </p:cNvPr>
            <p:cNvSpPr/>
            <p:nvPr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 dirty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C30387-F518-A84F-A9D6-7E7AEC6A166E}"/>
                </a:ext>
              </a:extLst>
            </p:cNvPr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>
                <a:solidFill>
                  <a:srgbClr val="FFFFFF"/>
                </a:solidFill>
              </a:endParaRPr>
            </a:p>
          </p:txBody>
        </p:sp>
      </p:grp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0D7566E-F057-DA40-B83B-F46A0CA495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2026" y="2208855"/>
            <a:ext cx="3932237" cy="3652195"/>
          </a:xfrm>
        </p:spPr>
        <p:txBody>
          <a:bodyPr>
            <a:normAutofit/>
          </a:bodyPr>
          <a:lstStyle>
            <a:lvl1pPr marL="0" indent="0" algn="r">
              <a:lnSpc>
                <a:spcPct val="100%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של תבנית בסיס</a:t>
            </a:r>
            <a:endParaRPr lang="aa-ET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C0CA59-A86F-8145-9894-676CEF1F61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.847%" t="0.07%" b="-0.072%"/>
          <a:stretch/>
        </p:blipFill>
        <p:spPr>
          <a:xfrm>
            <a:off x="11685672" y="0"/>
            <a:ext cx="506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67679"/>
      </p:ext>
    </p:extLst>
  </p:cSld>
  <p:clrMapOvr>
    <a:masterClrMapping/>
  </p:clrMapOvr>
</p:sldLayout>
</file>

<file path=ppt/slideLayouts/slideLayout25.xml><?xml version="1.0" encoding="utf-8"?>
<p:sldLayout xmlns:a="http://purl.oclc.org/ooxml/drawingml/main" xmlns:r="http://purl.oclc.org/ooxml/officeDocument/relationships" xmlns:p="http://purl.oclc.org/ooxml/presentationml/main" preserve="1">
  <p:cSld name="תמונה עם טקסט תחת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016000" y="772487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%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%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 hasCustomPrompt="1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2 תחתית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71DC45-F5DE-3647-89D7-00EEC394272E}"/>
              </a:ext>
            </a:extLst>
          </p:cNvPr>
          <p:cNvGrpSpPr/>
          <p:nvPr/>
        </p:nvGrpSpPr>
        <p:grpSpPr>
          <a:xfrm>
            <a:off x="865046" y="356936"/>
            <a:ext cx="11022154" cy="506326"/>
            <a:chOff x="865046" y="356936"/>
            <a:chExt cx="11022154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51AD8C-F052-0A4D-8544-F35BEF541172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D9106F-7FCF-814E-B547-22DB88E10AD6}"/>
                </a:ext>
              </a:extLst>
            </p:cNvPr>
            <p:cNvSpPr/>
            <p:nvPr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 dirty="0">
                <a:solidFill>
                  <a:srgbClr val="FFFFFF"/>
                </a:solidFill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B9B5FED-02E7-474D-B6B7-AF695B5A45B0}"/>
              </a:ext>
            </a:extLst>
          </p:cNvPr>
          <p:cNvSpPr/>
          <p:nvPr/>
        </p:nvSpPr>
        <p:spPr>
          <a:xfrm rot="10800000">
            <a:off x="11781523" y="489498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aa-E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176486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purl.oclc.org/ooxml/drawingml/main" xmlns:r="http://purl.oclc.org/ooxml/officeDocument/relationships" xmlns:p="http://purl.oclc.org/ooxml/presentationml/main" preserve="1">
  <p:cSld name="1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7735FA8-E872-6D4B-B736-9D885CF8FF10}"/>
              </a:ext>
            </a:extLst>
          </p:cNvPr>
          <p:cNvSpPr/>
          <p:nvPr/>
        </p:nvSpPr>
        <p:spPr>
          <a:xfrm>
            <a:off x="1076345" y="1757556"/>
            <a:ext cx="10039311" cy="3383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aa-ET">
              <a:solidFill>
                <a:srgbClr val="FFFFFF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40DB9B-9ABC-1E4F-9E76-DE21BB134995}"/>
              </a:ext>
            </a:extLst>
          </p:cNvPr>
          <p:cNvCxnSpPr>
            <a:cxnSpLocks/>
          </p:cNvCxnSpPr>
          <p:nvPr/>
        </p:nvCxnSpPr>
        <p:spPr>
          <a:xfrm>
            <a:off x="865046" y="532257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0021A-4563-F644-839C-3313EE112D9E}"/>
              </a:ext>
            </a:extLst>
          </p:cNvPr>
          <p:cNvSpPr/>
          <p:nvPr/>
        </p:nvSpPr>
        <p:spPr>
          <a:xfrm rot="16200000">
            <a:off x="358720" y="285496"/>
            <a:ext cx="506326" cy="506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aa-ET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84F002-0837-5347-8BEB-C54BD7228FB1}"/>
              </a:ext>
            </a:extLst>
          </p:cNvPr>
          <p:cNvSpPr/>
          <p:nvPr/>
        </p:nvSpPr>
        <p:spPr>
          <a:xfrm>
            <a:off x="781297" y="454909"/>
            <a:ext cx="167498" cy="167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aa-ET">
              <a:solidFill>
                <a:srgbClr val="FFFFFF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7135" y="1657495"/>
            <a:ext cx="8517731" cy="347606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8000"/>
              </a:lnSpc>
              <a:buNone/>
              <a:defRPr sz="7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 יתחיל בשעה 09:00</a:t>
            </a:r>
            <a:endParaRPr lang="aa-ET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/>
        </p:nvCxnSpPr>
        <p:spPr>
          <a:xfrm>
            <a:off x="792994" y="5506727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5893CC5-0B99-AA48-8797-A1AE8B9BB25D}"/>
              </a:ext>
            </a:extLst>
          </p:cNvPr>
          <p:cNvSpPr/>
          <p:nvPr/>
        </p:nvSpPr>
        <p:spPr>
          <a:xfrm rot="10800000">
            <a:off x="10905576" y="2286221"/>
            <a:ext cx="420158" cy="4201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aa-ET">
              <a:solidFill>
                <a:srgbClr val="FFFFFF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B79051-D1F8-DB4C-8CE2-B840C1367395}"/>
              </a:ext>
            </a:extLst>
          </p:cNvPr>
          <p:cNvCxnSpPr>
            <a:cxnSpLocks/>
          </p:cNvCxnSpPr>
          <p:nvPr/>
        </p:nvCxnSpPr>
        <p:spPr>
          <a:xfrm>
            <a:off x="408495" y="6252973"/>
            <a:ext cx="281547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418D07-B679-C54B-9CD1-5F261DF50C67}"/>
              </a:ext>
            </a:extLst>
          </p:cNvPr>
          <p:cNvCxnSpPr>
            <a:cxnSpLocks/>
          </p:cNvCxnSpPr>
          <p:nvPr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177751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purl.oclc.org/ooxml/drawingml/main" xmlns:r="http://purl.oclc.org/ooxml/officeDocument/relationships" xmlns:p="http://purl.oclc.org/ooxml/presentationml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FF2F-AD99-8940-B3DB-80EE856E32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r">
              <a:defRPr sz="65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1 של תבנית בסיס</a:t>
            </a:r>
            <a:endParaRPr lang="aa-E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19D81D-1706-9941-B45F-F0F533FFFF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dirty="0"/>
              <a:t>לחץ להוסיף סגנון טקסט של תבנית בסיס</a:t>
            </a:r>
            <a:endParaRPr lang="aa-ET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B58097-F302-3649-B2E1-029008F6561C}"/>
              </a:ext>
            </a:extLst>
          </p:cNvPr>
          <p:cNvCxnSpPr>
            <a:cxnSpLocks/>
          </p:cNvCxnSpPr>
          <p:nvPr/>
        </p:nvCxnSpPr>
        <p:spPr>
          <a:xfrm>
            <a:off x="-874997" y="6429575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B999AA46-1CB5-874E-9A29-A46F83C4265B}"/>
              </a:ext>
            </a:extLst>
          </p:cNvPr>
          <p:cNvGrpSpPr/>
          <p:nvPr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3E848D2-E902-8E48-8E39-E234837A5A9A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ECEF66-2D66-5B47-8C7C-C84EB3E17317}"/>
                </a:ext>
              </a:extLst>
            </p:cNvPr>
            <p:cNvSpPr/>
            <p:nvPr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 dirty="0">
                <a:solidFill>
                  <a:srgbClr val="FFFFFF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3E5EA1-0D3D-AF48-B7D6-9CBBB2978A34}"/>
                </a:ext>
              </a:extLst>
            </p:cNvPr>
            <p:cNvSpPr/>
            <p:nvPr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>
                <a:solidFill>
                  <a:srgbClr val="FFFFFF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C499B5-5ABC-AD4E-8DEE-B3E41AD11667}"/>
              </a:ext>
            </a:extLst>
          </p:cNvPr>
          <p:cNvGrpSpPr/>
          <p:nvPr/>
        </p:nvGrpSpPr>
        <p:grpSpPr>
          <a:xfrm>
            <a:off x="7685986" y="6410721"/>
            <a:ext cx="4506014" cy="481337"/>
            <a:chOff x="5231876" y="2677211"/>
            <a:chExt cx="4506014" cy="4813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F7E6D63-6B3C-C547-8E28-4EDC165F5AD7}"/>
                </a:ext>
              </a:extLst>
            </p:cNvPr>
            <p:cNvSpPr/>
            <p:nvPr/>
          </p:nvSpPr>
          <p:spPr>
            <a:xfrm>
              <a:off x="5231876" y="2902420"/>
              <a:ext cx="4116884" cy="256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endParaRPr lang="aa-ET">
                <a:solidFill>
                  <a:srgbClr val="FFFFFF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B5C1F07-896D-A04A-BB42-4C33B5448FED}"/>
                </a:ext>
              </a:extLst>
            </p:cNvPr>
            <p:cNvSpPr/>
            <p:nvPr/>
          </p:nvSpPr>
          <p:spPr>
            <a:xfrm>
              <a:off x="5937332" y="2677211"/>
              <a:ext cx="3800558" cy="22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endParaRPr lang="aa-ET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0582037"/>
      </p:ext>
    </p:extLst>
  </p:cSld>
  <p:clrMapOvr>
    <a:masterClrMapping/>
  </p:clrMapOvr>
</p:sldLayout>
</file>

<file path=ppt/slideLayouts/slideLayout28.xml><?xml version="1.0" encoding="utf-8"?>
<p:sldLayout xmlns:a="http://purl.oclc.org/ooxml/drawingml/main" xmlns:r="http://purl.oclc.org/ooxml/officeDocument/relationships" xmlns:p="http://purl.oclc.org/ooxml/presentationml/main" preserve="1">
  <p:cSld name="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721035" y="901758"/>
            <a:ext cx="10586646" cy="5681719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%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%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EE242-3A2B-9B46-87B2-AC191ECB6960}"/>
              </a:ext>
            </a:extLst>
          </p:cNvPr>
          <p:cNvGrpSpPr/>
          <p:nvPr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0C7E103-ACCC-DA43-9E9D-6FB906FA4F2D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E9F80F-CF67-664D-B4F4-0CA7DCACB628}"/>
                </a:ext>
              </a:extLst>
            </p:cNvPr>
            <p:cNvSpPr/>
            <p:nvPr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 dirty="0">
                <a:solidFill>
                  <a:srgbClr val="FFFFFF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1FEACB6-175B-044B-8C0D-3451E638ABE1}"/>
                </a:ext>
              </a:extLst>
            </p:cNvPr>
            <p:cNvSpPr/>
            <p:nvPr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>
                <a:solidFill>
                  <a:srgbClr val="FFFFFF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C3CB68-EE0C-7E46-A86B-DBBE43BD0866}"/>
              </a:ext>
            </a:extLst>
          </p:cNvPr>
          <p:cNvGrpSpPr/>
          <p:nvPr/>
        </p:nvGrpSpPr>
        <p:grpSpPr>
          <a:xfrm>
            <a:off x="-8156196" y="6042094"/>
            <a:ext cx="10328539" cy="167498"/>
            <a:chOff x="10668248" y="5893696"/>
            <a:chExt cx="10328539" cy="16749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8185FB-96F6-194C-96FC-5664DB14E13D}"/>
                </a:ext>
              </a:extLst>
            </p:cNvPr>
            <p:cNvCxnSpPr>
              <a:cxnSpLocks/>
            </p:cNvCxnSpPr>
            <p:nvPr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E94E79-9670-0743-916C-74F7BDE1C276}"/>
                </a:ext>
              </a:extLst>
            </p:cNvPr>
            <p:cNvSpPr/>
            <p:nvPr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>
                <a:solidFill>
                  <a:srgbClr val="FFFFFF"/>
                </a:solidFill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EAD82FA-6CD0-454D-9BDB-225121E5526F}"/>
              </a:ext>
            </a:extLst>
          </p:cNvPr>
          <p:cNvSpPr/>
          <p:nvPr/>
        </p:nvSpPr>
        <p:spPr>
          <a:xfrm rot="10800000">
            <a:off x="11513458" y="721339"/>
            <a:ext cx="235719" cy="23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aa-E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834648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purl.oclc.org/ooxml/drawingml/main" xmlns:r="http://purl.oclc.org/ooxml/officeDocument/relationships" xmlns:p="http://purl.oclc.org/ooxml/presentationml/main">
  <p:cSld name="פריסה מותאמת אישית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>
            <a:extLst>
              <a:ext uri="{FF2B5EF4-FFF2-40B4-BE49-F238E27FC236}">
                <a16:creationId xmlns:a16="http://schemas.microsoft.com/office/drawing/2014/main" id="{BF9AFC55-D643-47A1-90F5-FD4A7EBE98CE}"/>
              </a:ext>
            </a:extLst>
          </p:cNvPr>
          <p:cNvSpPr/>
          <p:nvPr/>
        </p:nvSpPr>
        <p:spPr>
          <a:xfrm>
            <a:off x="304799" y="593748"/>
            <a:ext cx="22697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spcBef>
                <a:spcPts val="1067"/>
              </a:spcBef>
            </a:pPr>
            <a:r>
              <a:rPr lang="he-IL" sz="2400" b="1" dirty="0">
                <a:solidFill>
                  <a:srgbClr val="FF0000"/>
                </a:solidFill>
                <a:latin typeface="Alef"/>
                <a:ea typeface="Alef"/>
                <a:sym typeface="Alef"/>
              </a:rPr>
              <a:t>*השקופית הזו מיועדת למורה בלבד יש למחוק אותה בסיום הכנת המצגת</a:t>
            </a:r>
          </a:p>
        </p:txBody>
      </p:sp>
      <p:cxnSp>
        <p:nvCxnSpPr>
          <p:cNvPr id="4" name="מחבר ישר 3">
            <a:extLst>
              <a:ext uri="{FF2B5EF4-FFF2-40B4-BE49-F238E27FC236}">
                <a16:creationId xmlns:a16="http://schemas.microsoft.com/office/drawing/2014/main" id="{EBBC6B57-C174-4CC5-9E63-745CA44C4846}"/>
              </a:ext>
            </a:extLst>
          </p:cNvPr>
          <p:cNvCxnSpPr/>
          <p:nvPr/>
        </p:nvCxnSpPr>
        <p:spPr>
          <a:xfrm>
            <a:off x="2717800" y="101306"/>
            <a:ext cx="0" cy="665509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45430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purl.oclc.org/ooxml/drawingml/main" xmlns:r="http://purl.oclc.org/ooxml/officeDocument/relationships" xmlns:p="http://purl.oclc.org/ooxml/presentationml/main" type="secHead" preserve="1">
  <p:cSld name="כותרת מקטע עליונה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%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%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purl.oclc.org/ooxml/drawingml/main" xmlns:r="http://purl.oclc.org/ooxml/officeDocument/relationships" xmlns:p="http://purl.oclc.org/ooxml/presentationml/main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%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%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aa-ET">
              <a:solidFill>
                <a:srgbClr val="FFFFFF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aa-ET">
              <a:solidFill>
                <a:srgbClr val="FFFFFF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aa-ET">
              <a:solidFill>
                <a:srgbClr val="FFFFFF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aa-ET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.938%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a-ET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aa-ET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aa-ET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400" rtl="1" eaLnBrk="1" latinLnBrk="0" hangingPunct="1">
              <a:lnSpc>
                <a:spcPct val="90%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aa-ET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6891" y="6148563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%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64505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purl.oclc.org/ooxml/drawingml/main" xmlns:r="http://purl.oclc.org/ooxml/officeDocument/relationships" xmlns:p="http://purl.oclc.org/ooxml/presentationml/main" preserve="1">
  <p:cSld name="2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2E4A538-4F3E-F64C-9A27-B17595D3E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27172820-2592-F844-962E-B7622499629C}"/>
              </a:ext>
            </a:extLst>
          </p:cNvPr>
          <p:cNvSpPr/>
          <p:nvPr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aa-ET" dirty="0">
              <a:solidFill>
                <a:srgbClr val="FFFFFF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C06441-95B9-0742-ADAD-6775071AAF2F}"/>
              </a:ext>
            </a:extLst>
          </p:cNvPr>
          <p:cNvSpPr/>
          <p:nvPr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aa-ET">
              <a:solidFill>
                <a:srgbClr val="FFFFFF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26655C-3CE5-C044-BE72-10DD68A23C96}"/>
              </a:ext>
            </a:extLst>
          </p:cNvPr>
          <p:cNvGrpSpPr/>
          <p:nvPr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B632D79-E751-0D4D-B6CD-4B8B1AD073DF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763B464-1237-A348-9193-961771EAE3CA}"/>
                </a:ext>
              </a:extLst>
            </p:cNvPr>
            <p:cNvSpPr/>
            <p:nvPr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endParaRPr lang="aa-ET" dirty="0">
                <a:solidFill>
                  <a:srgbClr val="FFFFFF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DC01593-63DE-304C-8644-C1E7B54F6003}"/>
                </a:ext>
              </a:extLst>
            </p:cNvPr>
            <p:cNvSpPr/>
            <p:nvPr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endParaRPr lang="aa-ET">
                <a:solidFill>
                  <a:srgbClr val="FFFFFF"/>
                </a:solidFill>
              </a:endParaRPr>
            </a:p>
          </p:txBody>
        </p:sp>
      </p:grp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8511632-504F-D34E-99DD-590976B81E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77600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5000"/>
              </a:lnSpc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8D758A6-ADAA-3C4B-BE73-77E62B36AA06}"/>
              </a:ext>
            </a:extLst>
          </p:cNvPr>
          <p:cNvCxnSpPr>
            <a:cxnSpLocks/>
          </p:cNvCxnSpPr>
          <p:nvPr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21BCB78-6EA9-EA49-A148-510318E93A2D}"/>
              </a:ext>
            </a:extLst>
          </p:cNvPr>
          <p:cNvGrpSpPr/>
          <p:nvPr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35DAE40-5EC9-C549-9045-80058A5F7020}"/>
                </a:ext>
              </a:extLst>
            </p:cNvPr>
            <p:cNvSpPr/>
            <p:nvPr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endParaRPr lang="aa-ET" dirty="0">
                <a:solidFill>
                  <a:srgbClr val="FFFFFF"/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506E076-5D5A-C74C-B372-7A4154F417C5}"/>
                </a:ext>
              </a:extLst>
            </p:cNvPr>
            <p:cNvSpPr/>
            <p:nvPr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endParaRPr lang="aa-ET">
                <a:solidFill>
                  <a:srgbClr val="FFFFFF"/>
                </a:solidFill>
              </a:endParaRPr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245E28D-F02E-8440-8D16-26A1C54AA2EE}"/>
              </a:ext>
            </a:extLst>
          </p:cNvPr>
          <p:cNvCxnSpPr>
            <a:cxnSpLocks/>
          </p:cNvCxnSpPr>
          <p:nvPr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F8425CF9-C181-8048-9710-1776C265DF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בשעה 09:00</a:t>
            </a:r>
            <a:endParaRPr lang="aa-ET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11C2775-6CE2-CB46-B1F6-A1DA25636EF9}"/>
              </a:ext>
            </a:extLst>
          </p:cNvPr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99DAA0B-945E-B649-96B6-F1B28A931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.938%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7C9FCFD-707E-4746-B11A-AD11D0F6597A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a-ET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aa-ET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4054745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purl.oclc.org/ooxml/drawingml/main" xmlns:r="http://purl.oclc.org/ooxml/officeDocument/relationships" xmlns:p="http://purl.oclc.org/ooxml/presentationml/main" type="obj" preserve="1">
  <p:cSld name="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accent2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endParaRPr lang="aa-ET" dirty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endParaRPr lang="aa-ET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6884514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purl.oclc.org/ooxml/drawingml/main" xmlns:r="http://purl.oclc.org/ooxml/officeDocument/relationships" xmlns:p="http://purl.oclc.org/ooxml/presentationml/main" preserve="1">
  <p:cSld name="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מה להביא לשיעור?</a:t>
            </a:r>
            <a:endParaRPr lang="aa-ET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 dirty="0">
                <a:solidFill>
                  <a:srgbClr val="FFFFFF"/>
                </a:solidFill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aa-E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641667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purl.oclc.org/ooxml/drawingml/main" xmlns:r="http://purl.oclc.org/ooxml/officeDocument/relationships" xmlns:p="http://purl.oclc.org/ooxml/presentationml/main" preserve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.242%" b="63.87%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 dirty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aa-ET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aa-ET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aa-E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138137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purl.oclc.org/ooxml/drawingml/main" xmlns:r="http://purl.oclc.org/ooxml/officeDocument/relationships" xmlns:p="http://purl.oclc.org/ooxml/presentationml/main" type="twoObj" preserve="1">
  <p:cSld name="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aa-ET">
              <a:solidFill>
                <a:srgbClr val="FFFFFF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 dirty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aa-E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33938" y="1825625"/>
            <a:ext cx="5085862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67938" y="1825625"/>
            <a:ext cx="5085862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035193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purl.oclc.org/ooxml/drawingml/main" xmlns:r="http://purl.oclc.org/ooxml/officeDocument/relationships" xmlns:p="http://purl.oclc.org/ooxml/presentationml/main" type="twoTxTwoObj" preserve="1">
  <p:cSld name="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המשך תרגול</a:t>
            </a:r>
            <a:endParaRPr lang="aa-E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%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%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 dirty="0">
                <a:solidFill>
                  <a:srgbClr val="FFFFFF"/>
                </a:solidFill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aa-E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050228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purl.oclc.org/ooxml/drawingml/main" xmlns:r="http://purl.oclc.org/ooxml/officeDocument/relationships" xmlns:p="http://purl.oclc.org/ooxml/presentationml/main" type="twoObj" preserve="1">
  <p:cSld name="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aa-ET">
              <a:solidFill>
                <a:srgbClr val="FFFFFF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 dirty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פתרון</a:t>
            </a:r>
            <a:endParaRPr lang="aa-E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5046" y="1825625"/>
            <a:ext cx="5154754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60122" y="1825625"/>
            <a:ext cx="5093677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4755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purl.oclc.org/ooxml/drawingml/main" xmlns:r="http://purl.oclc.org/ooxml/officeDocument/relationships" xmlns:p="http://purl.oclc.org/ooxml/presentationml/main" preserve="1">
  <p:cSld name="1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C84C288-45B9-0C4B-BC23-61FEF6C61789}"/>
              </a:ext>
            </a:extLst>
          </p:cNvPr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DECF7E4-AA12-DD4F-8FBA-6942B07B661F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824D68-292F-0740-864D-187885A36636}"/>
                </a:ext>
              </a:extLst>
            </p:cNvPr>
            <p:cNvSpPr/>
            <p:nvPr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 dirty="0">
                <a:solidFill>
                  <a:srgbClr val="FFFFFF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FF00F0-B1E8-5F4E-A07B-F1B92F9D38A6}"/>
                </a:ext>
              </a:extLst>
            </p:cNvPr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>
                <a:solidFill>
                  <a:srgbClr val="FFFFFF"/>
                </a:solidFill>
              </a:endParaRPr>
            </a:p>
          </p:txBody>
        </p:sp>
      </p:grp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72B4A16-607D-6547-9FD5-D3C9EE1A52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lnSpc>
                <a:spcPct val="100%"/>
              </a:lnSpc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aa-ET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7E3700-96F7-8449-BFE9-3638DA8376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.861%" b="71.253%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A8A744E-77D6-CD40-B413-54A26D5A1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aa-ET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05C46E-F358-4B4C-A5AF-C1EE892CDA45}"/>
              </a:ext>
            </a:extLst>
          </p:cNvPr>
          <p:cNvSpPr/>
          <p:nvPr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aa-E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793756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purl.oclc.org/ooxml/drawingml/main" xmlns:r="http://purl.oclc.org/ooxml/officeDocument/relationships" xmlns:p="http://purl.oclc.org/ooxml/presentationml/main" type="twoObj" preserve="1">
  <p:cSld name="1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 dirty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aa-E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5754" y="1825625"/>
            <a:ext cx="5078046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09372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purl.oclc.org/ooxml/drawingml/main" xmlns:r="http://purl.oclc.org/ooxml/officeDocument/relationships" xmlns:p="http://purl.oclc.org/ooxml/presentationml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purl.oclc.org/ooxml/drawingml/main" xmlns:r="http://purl.oclc.org/ooxml/officeDocument/relationships" xmlns:p="http://purl.oclc.org/ooxml/presentationml/main" preserve="1">
  <p:cSld name="סיכ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 dirty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>
                <a:solidFill>
                  <a:srgbClr val="FFFFFF"/>
                </a:solidFill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%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0FCD1C-9BFA-FD42-804A-9E5198CD89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.139%" b="30.974%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C86F48E-655F-694F-BDCD-C6E0758A8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סיכום</a:t>
            </a:r>
            <a:endParaRPr lang="aa-ET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51472D-38D8-CC45-AB7A-D96BB6EFB903}"/>
              </a:ext>
            </a:extLst>
          </p:cNvPr>
          <p:cNvSpPr/>
          <p:nvPr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aa-E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400885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purl.oclc.org/ooxml/drawingml/main" xmlns:r="http://purl.oclc.org/ooxml/officeDocument/relationships" xmlns:p="http://purl.oclc.org/ooxml/presentationml/main" preserve="1">
  <p:cSld name="משימה באופ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990948" y="1541766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%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%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2EBC84-43F8-574B-B641-E38F11E343AF}"/>
              </a:ext>
            </a:extLst>
          </p:cNvPr>
          <p:cNvGrpSpPr/>
          <p:nvPr/>
        </p:nvGrpSpPr>
        <p:grpSpPr>
          <a:xfrm>
            <a:off x="-2381248" y="158428"/>
            <a:ext cx="14545456" cy="6541144"/>
            <a:chOff x="-2455150" y="146499"/>
            <a:chExt cx="14545456" cy="654114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DB5F7D-0835-C146-BC9D-B30515AA8B6A}"/>
                </a:ext>
              </a:extLst>
            </p:cNvPr>
            <p:cNvSpPr/>
            <p:nvPr/>
          </p:nvSpPr>
          <p:spPr>
            <a:xfrm>
              <a:off x="11517522" y="146499"/>
              <a:ext cx="503306" cy="5033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endParaRPr lang="aa-ET">
                <a:solidFill>
                  <a:srgbClr val="FFFFFF"/>
                </a:solidFill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0EA71EF-79A8-3646-BBDE-A1B8320FAEFB}"/>
                </a:ext>
              </a:extLst>
            </p:cNvPr>
            <p:cNvCxnSpPr>
              <a:cxnSpLocks/>
            </p:cNvCxnSpPr>
            <p:nvPr/>
          </p:nvCxnSpPr>
          <p:spPr>
            <a:xfrm>
              <a:off x="-2455150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FFAC583-20CC-AD46-AF43-64CD61DC3D58}"/>
                </a:ext>
              </a:extLst>
            </p:cNvPr>
            <p:cNvGrpSpPr/>
            <p:nvPr/>
          </p:nvGrpSpPr>
          <p:grpSpPr>
            <a:xfrm rot="10800000">
              <a:off x="8177063" y="6181317"/>
              <a:ext cx="3913243" cy="506326"/>
              <a:chOff x="358720" y="6187719"/>
              <a:chExt cx="3913243" cy="506326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FFC6B5D-55D1-324B-B8E3-F96F62F3AA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5046" y="6434480"/>
                <a:ext cx="3406917" cy="12802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8AA9893-4A9A-FB4F-BC48-9141DC495FE4}"/>
                  </a:ext>
                </a:extLst>
              </p:cNvPr>
              <p:cNvSpPr/>
              <p:nvPr/>
            </p:nvSpPr>
            <p:spPr>
              <a:xfrm rot="16200000">
                <a:off x="358720" y="6187719"/>
                <a:ext cx="506326" cy="506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%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rtl="1"/>
                <a:endParaRPr lang="aa-ET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BBF761E-B3AD-8C4C-B469-DEC8A7F1D9C4}"/>
                  </a:ext>
                </a:extLst>
              </p:cNvPr>
              <p:cNvSpPr/>
              <p:nvPr/>
            </p:nvSpPr>
            <p:spPr>
              <a:xfrm>
                <a:off x="781297" y="6357132"/>
                <a:ext cx="167498" cy="1674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%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rtl="1"/>
                <a:endParaRPr lang="aa-ET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0BB7CC1-E08E-854B-AAC6-1DE02C2A331A}"/>
                </a:ext>
              </a:extLst>
            </p:cNvPr>
            <p:cNvSpPr/>
            <p:nvPr/>
          </p:nvSpPr>
          <p:spPr>
            <a:xfrm>
              <a:off x="11646396" y="507951"/>
              <a:ext cx="245558" cy="2455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endParaRPr lang="aa-ET">
                <a:solidFill>
                  <a:srgbClr val="FFFFFF"/>
                </a:solidFill>
              </a:endParaRPr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6CED5B-1A65-7F4C-8656-A6983C5E17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793" y="661710"/>
            <a:ext cx="10953750" cy="687492"/>
          </a:xfrm>
        </p:spPr>
        <p:txBody>
          <a:bodyPr>
            <a:noAutofit/>
          </a:bodyPr>
          <a:lstStyle>
            <a:lvl1pPr marL="0" indent="0">
              <a:buNone/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976911932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purl.oclc.org/ooxml/drawingml/main" xmlns:r="http://purl.oclc.org/ooxml/officeDocument/relationships" xmlns:p="http://purl.oclc.org/ooxml/presentationml/main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B52AA-B68F-5F48-BD97-85E1AACA7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2026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כותרת 3</a:t>
            </a:r>
            <a:endParaRPr lang="aa-ET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34C056-24D3-4D4F-B71D-0A6FFF91C4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9183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indent="0" algn="l" defTabSz="914400" rtl="0" eaLnBrk="1" latinLnBrk="0" hangingPunct="1">
              <a:lnSpc>
                <a:spcPct val="90%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smtClean="0"/>
              <a:t>לחץ על הסמל כדי להוסיף תמונה</a:t>
            </a:r>
            <a:endParaRPr lang="aa-ET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0D92DD-D2C5-574D-9D42-6312801F9656}"/>
              </a:ext>
            </a:extLst>
          </p:cNvPr>
          <p:cNvGrpSpPr/>
          <p:nvPr/>
        </p:nvGrpSpPr>
        <p:grpSpPr>
          <a:xfrm>
            <a:off x="10820648" y="6288984"/>
            <a:ext cx="10328539" cy="167498"/>
            <a:chOff x="10668248" y="5893696"/>
            <a:chExt cx="10328539" cy="16749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EDDC44-041B-2548-896F-7D3F244033B7}"/>
                </a:ext>
              </a:extLst>
            </p:cNvPr>
            <p:cNvCxnSpPr>
              <a:cxnSpLocks/>
            </p:cNvCxnSpPr>
            <p:nvPr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2C7192-3B93-954D-8551-A0AB54EA33AF}"/>
                </a:ext>
              </a:extLst>
            </p:cNvPr>
            <p:cNvSpPr/>
            <p:nvPr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FCFFBE-CA3C-4545-A48D-BF28B4BE9510}"/>
              </a:ext>
            </a:extLst>
          </p:cNvPr>
          <p:cNvGrpSpPr/>
          <p:nvPr/>
        </p:nvGrpSpPr>
        <p:grpSpPr>
          <a:xfrm>
            <a:off x="358720" y="67014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CCCA527-9EA3-D945-B442-A5A2AE48F039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5CCE9C-95DF-E348-9022-889DF2969112}"/>
                </a:ext>
              </a:extLst>
            </p:cNvPr>
            <p:cNvSpPr/>
            <p:nvPr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 dirty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C30387-F518-A84F-A9D6-7E7AEC6A166E}"/>
                </a:ext>
              </a:extLst>
            </p:cNvPr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>
                <a:solidFill>
                  <a:srgbClr val="FFFFFF"/>
                </a:solidFill>
              </a:endParaRPr>
            </a:p>
          </p:txBody>
        </p:sp>
      </p:grp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0D7566E-F057-DA40-B83B-F46A0CA495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2026" y="2208855"/>
            <a:ext cx="3932237" cy="3652195"/>
          </a:xfrm>
        </p:spPr>
        <p:txBody>
          <a:bodyPr>
            <a:normAutofit/>
          </a:bodyPr>
          <a:lstStyle>
            <a:lvl1pPr marL="0" indent="0" algn="r">
              <a:lnSpc>
                <a:spcPct val="100%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של תבנית בסיס</a:t>
            </a:r>
            <a:endParaRPr lang="aa-ET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C0CA59-A86F-8145-9894-676CEF1F61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.847%" t="0.07%" b="-0.072%"/>
          <a:stretch/>
        </p:blipFill>
        <p:spPr>
          <a:xfrm>
            <a:off x="11685672" y="0"/>
            <a:ext cx="506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74869"/>
      </p:ext>
    </p:extLst>
  </p:cSld>
  <p:clrMapOvr>
    <a:masterClrMapping/>
  </p:clrMapOvr>
</p:sldLayout>
</file>

<file path=ppt/slideLayouts/slideLayout43.xml><?xml version="1.0" encoding="utf-8"?>
<p:sldLayout xmlns:a="http://purl.oclc.org/ooxml/drawingml/main" xmlns:r="http://purl.oclc.org/ooxml/officeDocument/relationships" xmlns:p="http://purl.oclc.org/ooxml/presentationml/main" preserve="1">
  <p:cSld name="תמונה עם טקסט תחת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016000" y="772487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%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%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 hasCustomPrompt="1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2 תחתית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71DC45-F5DE-3647-89D7-00EEC394272E}"/>
              </a:ext>
            </a:extLst>
          </p:cNvPr>
          <p:cNvGrpSpPr/>
          <p:nvPr/>
        </p:nvGrpSpPr>
        <p:grpSpPr>
          <a:xfrm>
            <a:off x="865046" y="356936"/>
            <a:ext cx="11022154" cy="506326"/>
            <a:chOff x="865046" y="356936"/>
            <a:chExt cx="11022154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51AD8C-F052-0A4D-8544-F35BEF541172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D9106F-7FCF-814E-B547-22DB88E10AD6}"/>
                </a:ext>
              </a:extLst>
            </p:cNvPr>
            <p:cNvSpPr/>
            <p:nvPr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 dirty="0">
                <a:solidFill>
                  <a:srgbClr val="FFFFFF"/>
                </a:solidFill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B9B5FED-02E7-474D-B6B7-AF695B5A45B0}"/>
              </a:ext>
            </a:extLst>
          </p:cNvPr>
          <p:cNvSpPr/>
          <p:nvPr/>
        </p:nvSpPr>
        <p:spPr>
          <a:xfrm rot="10800000">
            <a:off x="11781523" y="489498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aa-E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089988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purl.oclc.org/ooxml/drawingml/main" xmlns:r="http://purl.oclc.org/ooxml/officeDocument/relationships" xmlns:p="http://purl.oclc.org/ooxml/presentationml/main" preserve="1">
  <p:cSld name="1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7735FA8-E872-6D4B-B736-9D885CF8FF10}"/>
              </a:ext>
            </a:extLst>
          </p:cNvPr>
          <p:cNvSpPr/>
          <p:nvPr/>
        </p:nvSpPr>
        <p:spPr>
          <a:xfrm>
            <a:off x="1076345" y="1757556"/>
            <a:ext cx="10039311" cy="3383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aa-ET">
              <a:solidFill>
                <a:srgbClr val="FFFFFF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40DB9B-9ABC-1E4F-9E76-DE21BB134995}"/>
              </a:ext>
            </a:extLst>
          </p:cNvPr>
          <p:cNvCxnSpPr>
            <a:cxnSpLocks/>
          </p:cNvCxnSpPr>
          <p:nvPr/>
        </p:nvCxnSpPr>
        <p:spPr>
          <a:xfrm>
            <a:off x="865046" y="532257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0021A-4563-F644-839C-3313EE112D9E}"/>
              </a:ext>
            </a:extLst>
          </p:cNvPr>
          <p:cNvSpPr/>
          <p:nvPr/>
        </p:nvSpPr>
        <p:spPr>
          <a:xfrm rot="16200000">
            <a:off x="358720" y="285496"/>
            <a:ext cx="506326" cy="506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aa-ET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84F002-0837-5347-8BEB-C54BD7228FB1}"/>
              </a:ext>
            </a:extLst>
          </p:cNvPr>
          <p:cNvSpPr/>
          <p:nvPr/>
        </p:nvSpPr>
        <p:spPr>
          <a:xfrm>
            <a:off x="781297" y="454909"/>
            <a:ext cx="167498" cy="167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aa-ET">
              <a:solidFill>
                <a:srgbClr val="FFFFFF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7135" y="1657495"/>
            <a:ext cx="8517731" cy="347606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8000"/>
              </a:lnSpc>
              <a:buNone/>
              <a:defRPr sz="7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 יתחיל בשעה 09:00</a:t>
            </a:r>
            <a:endParaRPr lang="aa-ET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/>
        </p:nvCxnSpPr>
        <p:spPr>
          <a:xfrm>
            <a:off x="792994" y="5506727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5893CC5-0B99-AA48-8797-A1AE8B9BB25D}"/>
              </a:ext>
            </a:extLst>
          </p:cNvPr>
          <p:cNvSpPr/>
          <p:nvPr/>
        </p:nvSpPr>
        <p:spPr>
          <a:xfrm rot="10800000">
            <a:off x="10905576" y="2286221"/>
            <a:ext cx="420158" cy="4201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aa-ET">
              <a:solidFill>
                <a:srgbClr val="FFFFFF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B79051-D1F8-DB4C-8CE2-B840C1367395}"/>
              </a:ext>
            </a:extLst>
          </p:cNvPr>
          <p:cNvCxnSpPr>
            <a:cxnSpLocks/>
          </p:cNvCxnSpPr>
          <p:nvPr/>
        </p:nvCxnSpPr>
        <p:spPr>
          <a:xfrm>
            <a:off x="408495" y="6252973"/>
            <a:ext cx="281547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418D07-B679-C54B-9CD1-5F261DF50C67}"/>
              </a:ext>
            </a:extLst>
          </p:cNvPr>
          <p:cNvCxnSpPr>
            <a:cxnSpLocks/>
          </p:cNvCxnSpPr>
          <p:nvPr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6186433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purl.oclc.org/ooxml/drawingml/main" xmlns:r="http://purl.oclc.org/ooxml/officeDocument/relationships" xmlns:p="http://purl.oclc.org/ooxml/presentationml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FF2F-AD99-8940-B3DB-80EE856E32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r">
              <a:defRPr sz="65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1 של תבנית בסיס</a:t>
            </a:r>
            <a:endParaRPr lang="aa-E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19D81D-1706-9941-B45F-F0F533FFFF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dirty="0"/>
              <a:t>לחץ להוסיף סגנון טקסט של תבנית בסיס</a:t>
            </a:r>
            <a:endParaRPr lang="aa-ET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B58097-F302-3649-B2E1-029008F6561C}"/>
              </a:ext>
            </a:extLst>
          </p:cNvPr>
          <p:cNvCxnSpPr>
            <a:cxnSpLocks/>
          </p:cNvCxnSpPr>
          <p:nvPr/>
        </p:nvCxnSpPr>
        <p:spPr>
          <a:xfrm>
            <a:off x="-874997" y="6429575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B999AA46-1CB5-874E-9A29-A46F83C4265B}"/>
              </a:ext>
            </a:extLst>
          </p:cNvPr>
          <p:cNvGrpSpPr/>
          <p:nvPr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3E848D2-E902-8E48-8E39-E234837A5A9A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ECEF66-2D66-5B47-8C7C-C84EB3E17317}"/>
                </a:ext>
              </a:extLst>
            </p:cNvPr>
            <p:cNvSpPr/>
            <p:nvPr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 dirty="0">
                <a:solidFill>
                  <a:srgbClr val="FFFFFF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3E5EA1-0D3D-AF48-B7D6-9CBBB2978A34}"/>
                </a:ext>
              </a:extLst>
            </p:cNvPr>
            <p:cNvSpPr/>
            <p:nvPr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>
                <a:solidFill>
                  <a:srgbClr val="FFFFFF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C499B5-5ABC-AD4E-8DEE-B3E41AD11667}"/>
              </a:ext>
            </a:extLst>
          </p:cNvPr>
          <p:cNvGrpSpPr/>
          <p:nvPr/>
        </p:nvGrpSpPr>
        <p:grpSpPr>
          <a:xfrm>
            <a:off x="7685986" y="6410721"/>
            <a:ext cx="4506014" cy="481337"/>
            <a:chOff x="5231876" y="2677211"/>
            <a:chExt cx="4506014" cy="4813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F7E6D63-6B3C-C547-8E28-4EDC165F5AD7}"/>
                </a:ext>
              </a:extLst>
            </p:cNvPr>
            <p:cNvSpPr/>
            <p:nvPr/>
          </p:nvSpPr>
          <p:spPr>
            <a:xfrm>
              <a:off x="5231876" y="2902420"/>
              <a:ext cx="4116884" cy="256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endParaRPr lang="aa-ET">
                <a:solidFill>
                  <a:srgbClr val="FFFFFF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B5C1F07-896D-A04A-BB42-4C33B5448FED}"/>
                </a:ext>
              </a:extLst>
            </p:cNvPr>
            <p:cNvSpPr/>
            <p:nvPr/>
          </p:nvSpPr>
          <p:spPr>
            <a:xfrm>
              <a:off x="5937332" y="2677211"/>
              <a:ext cx="3800558" cy="22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endParaRPr lang="aa-ET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4610496"/>
      </p:ext>
    </p:extLst>
  </p:cSld>
  <p:clrMapOvr>
    <a:masterClrMapping/>
  </p:clrMapOvr>
</p:sldLayout>
</file>

<file path=ppt/slideLayouts/slideLayout46.xml><?xml version="1.0" encoding="utf-8"?>
<p:sldLayout xmlns:a="http://purl.oclc.org/ooxml/drawingml/main" xmlns:r="http://purl.oclc.org/ooxml/officeDocument/relationships" xmlns:p="http://purl.oclc.org/ooxml/presentationml/main" preserve="1">
  <p:cSld name="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721035" y="901758"/>
            <a:ext cx="10586646" cy="5681719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%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%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EE242-3A2B-9B46-87B2-AC191ECB6960}"/>
              </a:ext>
            </a:extLst>
          </p:cNvPr>
          <p:cNvGrpSpPr/>
          <p:nvPr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0C7E103-ACCC-DA43-9E9D-6FB906FA4F2D}"/>
                </a:ext>
              </a:extLst>
            </p:cNvPr>
            <p:cNvCxnSpPr>
              <a:cxnSpLocks/>
            </p:cNvCxnSpPr>
            <p:nvPr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E9F80F-CF67-664D-B4F4-0CA7DCACB628}"/>
                </a:ext>
              </a:extLst>
            </p:cNvPr>
            <p:cNvSpPr/>
            <p:nvPr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 dirty="0">
                <a:solidFill>
                  <a:srgbClr val="FFFFFF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1FEACB6-175B-044B-8C0D-3451E638ABE1}"/>
                </a:ext>
              </a:extLst>
            </p:cNvPr>
            <p:cNvSpPr/>
            <p:nvPr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>
                <a:solidFill>
                  <a:srgbClr val="FFFFFF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C3CB68-EE0C-7E46-A86B-DBBE43BD0866}"/>
              </a:ext>
            </a:extLst>
          </p:cNvPr>
          <p:cNvGrpSpPr/>
          <p:nvPr/>
        </p:nvGrpSpPr>
        <p:grpSpPr>
          <a:xfrm>
            <a:off x="-8156196" y="6042094"/>
            <a:ext cx="10328539" cy="167498"/>
            <a:chOff x="10668248" y="5893696"/>
            <a:chExt cx="10328539" cy="16749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8185FB-96F6-194C-96FC-5664DB14E13D}"/>
                </a:ext>
              </a:extLst>
            </p:cNvPr>
            <p:cNvCxnSpPr>
              <a:cxnSpLocks/>
            </p:cNvCxnSpPr>
            <p:nvPr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E94E79-9670-0743-916C-74F7BDE1C276}"/>
                </a:ext>
              </a:extLst>
            </p:cNvPr>
            <p:cNvSpPr/>
            <p:nvPr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aa-ET">
                <a:solidFill>
                  <a:srgbClr val="FFFFFF"/>
                </a:solidFill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EAD82FA-6CD0-454D-9BDB-225121E5526F}"/>
              </a:ext>
            </a:extLst>
          </p:cNvPr>
          <p:cNvSpPr/>
          <p:nvPr/>
        </p:nvSpPr>
        <p:spPr>
          <a:xfrm rot="10800000">
            <a:off x="11513458" y="721339"/>
            <a:ext cx="235719" cy="23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aa-E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124593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purl.oclc.org/ooxml/drawingml/main" xmlns:r="http://purl.oclc.org/ooxml/officeDocument/relationships" xmlns:p="http://purl.oclc.org/ooxml/presentationml/main">
  <p:cSld name="1_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D3F5E7-9570-CB48-AE95-15E23DB4E0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%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7C3AE3-8A3A-6F4C-BDEA-D0F74E28632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%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DA0ACC-AD37-394A-BBD5-F3DDF6DC4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402BFFB-4B13-124B-81F5-2F78B7F80473}"/>
              </a:ext>
            </a:extLst>
          </p:cNvPr>
          <p:cNvCxnSpPr>
            <a:cxnSpLocks/>
          </p:cNvCxnSpPr>
          <p:nvPr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E484577-483E-7242-917A-00D38BA8736E}"/>
              </a:ext>
            </a:extLst>
          </p:cNvPr>
          <p:cNvSpPr/>
          <p:nvPr/>
        </p:nvSpPr>
        <p:spPr>
          <a:xfrm rot="162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aa-ET">
              <a:solidFill>
                <a:srgbClr val="FFFFFF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7764D93-0F65-9B4D-B215-60B665F73BD2}"/>
              </a:ext>
            </a:extLst>
          </p:cNvPr>
          <p:cNvCxnSpPr>
            <a:cxnSpLocks/>
          </p:cNvCxnSpPr>
          <p:nvPr/>
        </p:nvCxnSpPr>
        <p:spPr>
          <a:xfrm>
            <a:off x="4093266" y="498497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7DBA308-BCDE-054D-8D29-1334C40E70E5}"/>
              </a:ext>
            </a:extLst>
          </p:cNvPr>
          <p:cNvCxnSpPr>
            <a:cxnSpLocks/>
          </p:cNvCxnSpPr>
          <p:nvPr/>
        </p:nvCxnSpPr>
        <p:spPr>
          <a:xfrm>
            <a:off x="4093266" y="2035982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CC1E3B8-6F51-6E4F-A503-AD965CF82D0A}"/>
              </a:ext>
            </a:extLst>
          </p:cNvPr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69DA8D3-076A-4742-AC7A-9EB5E69C7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.938%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361B1A-C9AC-6944-8861-226D06E2FC9C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a-ET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aa-ET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050E382-46BD-EC4A-9255-342AEA607793}"/>
              </a:ext>
            </a:extLst>
          </p:cNvPr>
          <p:cNvSpPr txBox="1"/>
          <p:nvPr/>
        </p:nvSpPr>
        <p:spPr>
          <a:xfrm>
            <a:off x="2210656" y="2447258"/>
            <a:ext cx="7770689" cy="1963485"/>
          </a:xfrm>
          <a:prstGeom prst="rect">
            <a:avLst/>
          </a:prstGeom>
          <a:solidFill>
            <a:schemeClr val="accent1"/>
          </a:solidFill>
        </p:spPr>
        <p:txBody>
          <a:bodyPr wrap="square" lIns="251999" tIns="251999" rIns="251999" bIns="251999" rtlCol="0" anchor="ctr">
            <a:spAutoFit/>
          </a:bodyPr>
          <a:lstStyle/>
          <a:p>
            <a:pPr algn="ctr" defTabSz="914400" rtl="1">
              <a:lnSpc>
                <a:spcPts val="6000"/>
              </a:lnSpc>
            </a:pPr>
            <a:r>
              <a:rPr lang="he-IL" sz="6600" dirty="0">
                <a:solidFill>
                  <a:srgbClr val="FFFFFF"/>
                </a:solidFill>
                <a:cs typeface="Calibri" panose="020F0502020204030204" pitchFamily="34" charset="0"/>
              </a:rPr>
              <a:t>תודה שצפיתם בשידור</a:t>
            </a:r>
          </a:p>
          <a:p>
            <a:pPr algn="ctr" defTabSz="914400" rtl="1">
              <a:lnSpc>
                <a:spcPts val="6000"/>
              </a:lnSpc>
            </a:pPr>
            <a:r>
              <a:rPr lang="he-IL" sz="3200" dirty="0">
                <a:solidFill>
                  <a:srgbClr val="FFFFFF"/>
                </a:solidFill>
                <a:cs typeface="Calibri" panose="020F0502020204030204" pitchFamily="34" charset="0"/>
              </a:rPr>
              <a:t>הופק עבור משרד החינוך ע״י מטח</a:t>
            </a:r>
            <a:endParaRPr lang="aa-ET" sz="3200" dirty="0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5824BB1-2435-734E-9266-80D63D1B886A}"/>
              </a:ext>
            </a:extLst>
          </p:cNvPr>
          <p:cNvSpPr/>
          <p:nvPr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>
              <a:solidFill>
                <a:srgbClr val="FFFFFF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476D12D-01A7-2349-AE0C-06DFFC8E4DB0}"/>
              </a:ext>
            </a:extLst>
          </p:cNvPr>
          <p:cNvSpPr/>
          <p:nvPr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aa-ET">
              <a:solidFill>
                <a:srgbClr val="FFFFFF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9C6A9FB-5F47-9545-B448-B2E7B3B286C7}"/>
              </a:ext>
            </a:extLst>
          </p:cNvPr>
          <p:cNvSpPr/>
          <p:nvPr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endParaRPr lang="aa-ET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92D1B0-6B63-F440-9F8D-BFFEC1F100C2}"/>
              </a:ext>
            </a:extLst>
          </p:cNvPr>
          <p:cNvSpPr txBox="1"/>
          <p:nvPr/>
        </p:nvSpPr>
        <p:spPr>
          <a:xfrm>
            <a:off x="3870376" y="6424726"/>
            <a:ext cx="44512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shutterstock</a:t>
            </a:r>
            <a:r>
              <a:rPr lang="en-US" sz="15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/com</a:t>
            </a:r>
            <a:r>
              <a:rPr lang="he-IL" sz="1500" dirty="0">
                <a:solidFill>
                  <a:srgbClr val="FFFFFF"/>
                </a:solidFill>
                <a:latin typeface="Arial" panose="020B0604020202020204" pitchFamily="34" charset="0"/>
              </a:rPr>
              <a:t> איורים: </a:t>
            </a:r>
            <a:endParaRPr lang="aa-ET" sz="15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487258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purl.oclc.org/ooxml/drawingml/main" xmlns:r="http://purl.oclc.org/ooxml/officeDocument/relationships" xmlns:p="http://purl.oclc.org/ooxml/presentationml/main">
  <p:cSld name="פריסה מותאמת אישית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>
            <a:extLst>
              <a:ext uri="{FF2B5EF4-FFF2-40B4-BE49-F238E27FC236}">
                <a16:creationId xmlns:a16="http://schemas.microsoft.com/office/drawing/2014/main" id="{BF9AFC55-D643-47A1-90F5-FD4A7EBE98CE}"/>
              </a:ext>
            </a:extLst>
          </p:cNvPr>
          <p:cNvSpPr/>
          <p:nvPr/>
        </p:nvSpPr>
        <p:spPr>
          <a:xfrm>
            <a:off x="304799" y="593748"/>
            <a:ext cx="22697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spcBef>
                <a:spcPts val="1067"/>
              </a:spcBef>
            </a:pPr>
            <a:r>
              <a:rPr lang="he-IL" sz="2400" b="1" dirty="0">
                <a:solidFill>
                  <a:srgbClr val="FF0000"/>
                </a:solidFill>
                <a:latin typeface="Alef"/>
                <a:ea typeface="Alef"/>
                <a:sym typeface="Alef"/>
              </a:rPr>
              <a:t>*השקופית הזו מיועדת למורה בלבד יש למחוק אותה בסיום הכנת המצגת</a:t>
            </a:r>
          </a:p>
        </p:txBody>
      </p:sp>
      <p:cxnSp>
        <p:nvCxnSpPr>
          <p:cNvPr id="4" name="מחבר ישר 3">
            <a:extLst>
              <a:ext uri="{FF2B5EF4-FFF2-40B4-BE49-F238E27FC236}">
                <a16:creationId xmlns:a16="http://schemas.microsoft.com/office/drawing/2014/main" id="{EBBC6B57-C174-4CC5-9E63-745CA44C4846}"/>
              </a:ext>
            </a:extLst>
          </p:cNvPr>
          <p:cNvCxnSpPr/>
          <p:nvPr/>
        </p:nvCxnSpPr>
        <p:spPr>
          <a:xfrm>
            <a:off x="2717800" y="101306"/>
            <a:ext cx="0" cy="665509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528054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purl.oclc.org/ooxml/drawingml/main" xmlns:r="http://purl.oclc.org/ooxml/officeDocument/relationships" xmlns:p="http://purl.oclc.org/ooxml/presentationml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%">
                <a:solidFill>
                  <a:schemeClr val="accent2">
                    <a:lumMod val="75%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%">
                <a:solidFill>
                  <a:schemeClr val="accent2">
                    <a:lumMod val="75%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purl.oclc.org/ooxml/drawingml/main" xmlns:r="http://purl.oclc.org/ooxml/officeDocument/relationships" xmlns:p="http://purl.oclc.org/ooxml/presentationml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purl.oclc.org/ooxml/drawingml/main" xmlns:r="http://purl.oclc.org/ooxml/officeDocument/relationships" xmlns:p="http://purl.oclc.org/ooxml/presentationml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purl.oclc.org/ooxml/drawingml/main" xmlns:r="http://purl.oclc.org/ooxml/officeDocument/relationships" xmlns:p="http://purl.oclc.org/ooxml/presentationml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%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purl.oclc.org/ooxml/drawingml/main" xmlns:r="http://purl.oclc.org/ooxml/officeDocument/relationships" xmlns:p="http://purl.oclc.org/ooxml/presentationml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%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%"/>
                    <a:lumOff val="15%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%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%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purl.oclc.org/ooxml/officeDocument/relationships/slideLayout" Target="../slideLayouts/slideLayout8.xml"/><Relationship Id="rId3" Type="http://purl.oclc.org/ooxml/officeDocument/relationships/slideLayout" Target="../slideLayouts/slideLayout3.xml"/><Relationship Id="rId7" Type="http://purl.oclc.org/ooxml/officeDocument/relationships/slideLayout" Target="../slideLayouts/slideLayout7.xml"/><Relationship Id="rId12" Type="http://purl.oclc.org/ooxml/officeDocument/relationships/theme" Target="../theme/theme1.xml"/><Relationship Id="rId2" Type="http://purl.oclc.org/ooxml/officeDocument/relationships/slideLayout" Target="../slideLayouts/slideLayout2.xml"/><Relationship Id="rId1" Type="http://purl.oclc.org/ooxml/officeDocument/relationships/slideLayout" Target="../slideLayouts/slideLayout1.xml"/><Relationship Id="rId6" Type="http://purl.oclc.org/ooxml/officeDocument/relationships/slideLayout" Target="../slideLayouts/slideLayout6.xml"/><Relationship Id="rId11" Type="http://purl.oclc.org/ooxml/officeDocument/relationships/slideLayout" Target="../slideLayouts/slideLayout11.xml"/><Relationship Id="rId5" Type="http://purl.oclc.org/ooxml/officeDocument/relationships/slideLayout" Target="../slideLayouts/slideLayout5.xml"/><Relationship Id="rId10" Type="http://purl.oclc.org/ooxml/officeDocument/relationships/slideLayout" Target="../slideLayouts/slideLayout10.xml"/><Relationship Id="rId4" Type="http://purl.oclc.org/ooxml/officeDocument/relationships/slideLayout" Target="../slideLayouts/slideLayout4.xml"/><Relationship Id="rId9" Type="http://purl.oclc.org/ooxml/officeDocument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purl.oclc.org/ooxml/officeDocument/relationships/slideLayout" Target="../slideLayouts/slideLayout19.xml"/><Relationship Id="rId13" Type="http://purl.oclc.org/ooxml/officeDocument/relationships/slideLayout" Target="../slideLayouts/slideLayout24.xml"/><Relationship Id="rId18" Type="http://purl.oclc.org/ooxml/officeDocument/relationships/slideLayout" Target="../slideLayouts/slideLayout29.xml"/><Relationship Id="rId3" Type="http://purl.oclc.org/ooxml/officeDocument/relationships/slideLayout" Target="../slideLayouts/slideLayout14.xml"/><Relationship Id="rId7" Type="http://purl.oclc.org/ooxml/officeDocument/relationships/slideLayout" Target="../slideLayouts/slideLayout18.xml"/><Relationship Id="rId12" Type="http://purl.oclc.org/ooxml/officeDocument/relationships/slideLayout" Target="../slideLayouts/slideLayout23.xml"/><Relationship Id="rId17" Type="http://purl.oclc.org/ooxml/officeDocument/relationships/slideLayout" Target="../slideLayouts/slideLayout28.xml"/><Relationship Id="rId2" Type="http://purl.oclc.org/ooxml/officeDocument/relationships/slideLayout" Target="../slideLayouts/slideLayout13.xml"/><Relationship Id="rId16" Type="http://purl.oclc.org/ooxml/officeDocument/relationships/slideLayout" Target="../slideLayouts/slideLayout27.xml"/><Relationship Id="rId1" Type="http://purl.oclc.org/ooxml/officeDocument/relationships/slideLayout" Target="../slideLayouts/slideLayout12.xml"/><Relationship Id="rId6" Type="http://purl.oclc.org/ooxml/officeDocument/relationships/slideLayout" Target="../slideLayouts/slideLayout17.xml"/><Relationship Id="rId11" Type="http://purl.oclc.org/ooxml/officeDocument/relationships/slideLayout" Target="../slideLayouts/slideLayout22.xml"/><Relationship Id="rId5" Type="http://purl.oclc.org/ooxml/officeDocument/relationships/slideLayout" Target="../slideLayouts/slideLayout16.xml"/><Relationship Id="rId15" Type="http://purl.oclc.org/ooxml/officeDocument/relationships/slideLayout" Target="../slideLayouts/slideLayout26.xml"/><Relationship Id="rId10" Type="http://purl.oclc.org/ooxml/officeDocument/relationships/slideLayout" Target="../slideLayouts/slideLayout21.xml"/><Relationship Id="rId19" Type="http://purl.oclc.org/ooxml/officeDocument/relationships/theme" Target="../theme/theme2.xml"/><Relationship Id="rId4" Type="http://purl.oclc.org/ooxml/officeDocument/relationships/slideLayout" Target="../slideLayouts/slideLayout15.xml"/><Relationship Id="rId9" Type="http://purl.oclc.org/ooxml/officeDocument/relationships/slideLayout" Target="../slideLayouts/slideLayout20.xml"/><Relationship Id="rId14" Type="http://purl.oclc.org/ooxml/officeDocument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purl.oclc.org/ooxml/officeDocument/relationships/slideLayout" Target="../slideLayouts/slideLayout37.xml"/><Relationship Id="rId13" Type="http://purl.oclc.org/ooxml/officeDocument/relationships/slideLayout" Target="../slideLayouts/slideLayout42.xml"/><Relationship Id="rId18" Type="http://purl.oclc.org/ooxml/officeDocument/relationships/slideLayout" Target="../slideLayouts/slideLayout47.xml"/><Relationship Id="rId3" Type="http://purl.oclc.org/ooxml/officeDocument/relationships/slideLayout" Target="../slideLayouts/slideLayout32.xml"/><Relationship Id="rId7" Type="http://purl.oclc.org/ooxml/officeDocument/relationships/slideLayout" Target="../slideLayouts/slideLayout36.xml"/><Relationship Id="rId12" Type="http://purl.oclc.org/ooxml/officeDocument/relationships/slideLayout" Target="../slideLayouts/slideLayout41.xml"/><Relationship Id="rId17" Type="http://purl.oclc.org/ooxml/officeDocument/relationships/slideLayout" Target="../slideLayouts/slideLayout46.xml"/><Relationship Id="rId2" Type="http://purl.oclc.org/ooxml/officeDocument/relationships/slideLayout" Target="../slideLayouts/slideLayout31.xml"/><Relationship Id="rId16" Type="http://purl.oclc.org/ooxml/officeDocument/relationships/slideLayout" Target="../slideLayouts/slideLayout45.xml"/><Relationship Id="rId20" Type="http://purl.oclc.org/ooxml/officeDocument/relationships/theme" Target="../theme/theme3.xml"/><Relationship Id="rId1" Type="http://purl.oclc.org/ooxml/officeDocument/relationships/slideLayout" Target="../slideLayouts/slideLayout30.xml"/><Relationship Id="rId6" Type="http://purl.oclc.org/ooxml/officeDocument/relationships/slideLayout" Target="../slideLayouts/slideLayout35.xml"/><Relationship Id="rId11" Type="http://purl.oclc.org/ooxml/officeDocument/relationships/slideLayout" Target="../slideLayouts/slideLayout40.xml"/><Relationship Id="rId5" Type="http://purl.oclc.org/ooxml/officeDocument/relationships/slideLayout" Target="../slideLayouts/slideLayout34.xml"/><Relationship Id="rId15" Type="http://purl.oclc.org/ooxml/officeDocument/relationships/slideLayout" Target="../slideLayouts/slideLayout44.xml"/><Relationship Id="rId10" Type="http://purl.oclc.org/ooxml/officeDocument/relationships/slideLayout" Target="../slideLayouts/slideLayout39.xml"/><Relationship Id="rId19" Type="http://purl.oclc.org/ooxml/officeDocument/relationships/slideLayout" Target="../slideLayouts/slideLayout48.xml"/><Relationship Id="rId4" Type="http://purl.oclc.org/ooxml/officeDocument/relationships/slideLayout" Target="../slideLayouts/slideLayout33.xml"/><Relationship Id="rId9" Type="http://purl.oclc.org/ooxml/officeDocument/relationships/slideLayout" Target="../slideLayouts/slideLayout38.xml"/><Relationship Id="rId14" Type="http://purl.oclc.org/ooxml/officeDocument/relationships/slideLayout" Target="../slideLayouts/slideLayout43.xml"/></Relationships>
</file>

<file path=ppt/slideMasters/slideMaster1.xml><?xml version="1.0" encoding="utf-8"?>
<p:sldMaster xmlns:a="http://purl.oclc.org/ooxml/drawingml/main" xmlns:r="http://purl.oclc.org/ooxml/officeDocument/relationships" xmlns:p="http://purl.oclc.org/ooxml/presentationml/main">
  <p:cSld>
    <p:bg>
      <p:bgPr>
        <a:solidFill>
          <a:schemeClr val="bg1">
            <a:lumMod val="95%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%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%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5/10/2020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%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%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%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1" eaLnBrk="1" latinLnBrk="0" hangingPunct="1">
        <a:lnSpc>
          <a:spcPct val="90%"/>
        </a:lnSpc>
        <a:spcBef>
          <a:spcPct val="0%"/>
        </a:spcBef>
        <a:buNone/>
        <a:defRPr sz="2800" kern="1200" cap="all" spc="200" baseline="0%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00%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%"/>
              <a:lumOff val="15%"/>
            </a:schemeClr>
          </a:solidFill>
          <a:latin typeface="+mn-lt"/>
          <a:ea typeface="+mn-ea"/>
          <a:cs typeface="+mn-cs"/>
        </a:defRPr>
      </a:lvl1pPr>
      <a:lvl2pPr marL="457200" indent="-228600" algn="r" defTabSz="914400" rtl="1" eaLnBrk="1" latinLnBrk="0" hangingPunct="1">
        <a:lnSpc>
          <a:spcPct val="100%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%"/>
              <a:lumOff val="15%"/>
            </a:schemeClr>
          </a:solidFill>
          <a:latin typeface="+mn-lt"/>
          <a:ea typeface="+mn-ea"/>
          <a:cs typeface="+mn-cs"/>
        </a:defRPr>
      </a:lvl2pPr>
      <a:lvl3pPr marL="685800" indent="-228600" algn="r" defTabSz="914400" rtl="1" eaLnBrk="1" latinLnBrk="0" hangingPunct="1">
        <a:lnSpc>
          <a:spcPct val="100%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%"/>
              <a:lumOff val="15%"/>
            </a:schemeClr>
          </a:solidFill>
          <a:latin typeface="+mn-lt"/>
          <a:ea typeface="+mn-ea"/>
          <a:cs typeface="+mn-cs"/>
        </a:defRPr>
      </a:lvl3pPr>
      <a:lvl4pPr marL="914400" indent="-228600" algn="r" defTabSz="914400" rtl="1" eaLnBrk="1" latinLnBrk="0" hangingPunct="1">
        <a:lnSpc>
          <a:spcPct val="100%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%"/>
              <a:lumOff val="15%"/>
            </a:schemeClr>
          </a:solidFill>
          <a:latin typeface="+mn-lt"/>
          <a:ea typeface="+mn-ea"/>
          <a:cs typeface="+mn-cs"/>
        </a:defRPr>
      </a:lvl4pPr>
      <a:lvl5pPr marL="1143000" indent="-228600" algn="r" defTabSz="914400" rtl="1" eaLnBrk="1" latinLnBrk="0" hangingPunct="1">
        <a:lnSpc>
          <a:spcPct val="100%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%"/>
              <a:lumOff val="15%"/>
            </a:schemeClr>
          </a:solidFill>
          <a:latin typeface="+mn-lt"/>
          <a:ea typeface="+mn-ea"/>
          <a:cs typeface="+mn-cs"/>
        </a:defRPr>
      </a:lvl5pPr>
      <a:lvl6pPr marL="1312863" indent="-228600" algn="r" defTabSz="914400" rtl="1" eaLnBrk="1" latinLnBrk="0" hangingPunct="1">
        <a:lnSpc>
          <a:spcPct val="100%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r" defTabSz="914400" rtl="1" eaLnBrk="1" latinLnBrk="0" hangingPunct="1">
        <a:lnSpc>
          <a:spcPct val="100%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r" defTabSz="914400" rtl="1" eaLnBrk="1" latinLnBrk="0" hangingPunct="1">
        <a:lnSpc>
          <a:spcPct val="100%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%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r" defTabSz="914400" rtl="1" eaLnBrk="1" latinLnBrk="0" hangingPunct="1">
        <a:lnSpc>
          <a:spcPct val="100%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%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purl.oclc.org/ooxml/drawingml/main" xmlns:r="http://purl.oclc.org/ooxml/officeDocument/relationships" xmlns:p="http://purl.oclc.org/ooxml/presentationml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C25B-25BC-3D44-BF1A-D4FCCE68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 rtl="1">
              <a:spcBef>
                <a:spcPts val="800"/>
              </a:spcBef>
              <a:spcAft>
                <a:spcPts val="0"/>
              </a:spcAft>
            </a:pPr>
            <a:r>
              <a:rPr lang="he-IL" sz="4400" b="1" smtClean="0">
                <a:solidFill>
                  <a:schemeClr val="dk1"/>
                </a:solidFill>
                <a:latin typeface="Alef"/>
                <a:ea typeface="Alef"/>
                <a:sym typeface="Alef"/>
              </a:rPr>
              <a:t>לפניכם מהלך השיעור הכולל (45 דקות סה"כ):</a:t>
            </a:r>
            <a:endParaRPr lang="he-IL" sz="4000" b="1" dirty="0">
              <a:solidFill>
                <a:schemeClr val="dk1"/>
              </a:solidFill>
              <a:latin typeface="Alef"/>
              <a:ea typeface="Alef"/>
              <a:sym typeface="Alef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4985F-A51E-924E-9310-276896888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 smtClean="0">
                <a:solidFill>
                  <a:schemeClr val="dk1"/>
                </a:solidFill>
                <a:latin typeface="Alef"/>
                <a:ea typeface="Alef"/>
                <a:sym typeface="Alef"/>
              </a:rPr>
              <a:t>הצגת נושא השיעור ומה נעשה היום (דקה)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 smtClean="0">
                <a:solidFill>
                  <a:schemeClr val="dk1"/>
                </a:solidFill>
                <a:latin typeface="Alef"/>
                <a:ea typeface="Alef"/>
                <a:sym typeface="Alef"/>
              </a:rPr>
              <a:t>פעילות פתיחה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 smtClean="0">
                <a:solidFill>
                  <a:schemeClr val="dk1"/>
                </a:solidFill>
                <a:latin typeface="Alef"/>
                <a:ea typeface="Alef"/>
                <a:sym typeface="Alef"/>
              </a:rPr>
              <a:t>חיבור לידע קודם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 smtClean="0">
                <a:solidFill>
                  <a:schemeClr val="dk1"/>
                </a:solidFill>
                <a:latin typeface="Alef"/>
                <a:ea typeface="Alef"/>
                <a:sym typeface="Alef"/>
              </a:rPr>
              <a:t>שלב הלמידה (עד 20 דק')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 smtClean="0">
                <a:solidFill>
                  <a:schemeClr val="dk1"/>
                </a:solidFill>
                <a:latin typeface="Alef"/>
                <a:ea typeface="Alef"/>
                <a:sym typeface="Alef"/>
              </a:rPr>
              <a:t>הקניה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 smtClean="0">
                <a:solidFill>
                  <a:schemeClr val="dk1"/>
                </a:solidFill>
                <a:latin typeface="Alef"/>
                <a:ea typeface="Alef"/>
                <a:sym typeface="Alef"/>
              </a:rPr>
              <a:t>תרגול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 smtClean="0">
                <a:solidFill>
                  <a:schemeClr val="dk1"/>
                </a:solidFill>
                <a:latin typeface="Alef"/>
                <a:ea typeface="Alef"/>
                <a:sym typeface="Alef"/>
              </a:rPr>
              <a:t>פתרון התרגול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 smtClean="0">
                <a:solidFill>
                  <a:schemeClr val="dk1"/>
                </a:solidFill>
                <a:latin typeface="Alef"/>
                <a:ea typeface="Alef"/>
                <a:sym typeface="Alef"/>
              </a:rPr>
              <a:t>ניתן לחזור על הרצף פעם- פעמיים במסגרת ה- 20 דק'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 smtClean="0">
                <a:solidFill>
                  <a:schemeClr val="dk1"/>
                </a:solidFill>
                <a:latin typeface="Alef"/>
                <a:ea typeface="Alef"/>
                <a:sym typeface="Alef"/>
              </a:rPr>
              <a:t>סיכום וסוף צילום (עד 5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 smtClean="0">
                <a:solidFill>
                  <a:schemeClr val="dk1"/>
                </a:solidFill>
                <a:latin typeface="Alef"/>
                <a:ea typeface="Alef"/>
                <a:sym typeface="Alef"/>
              </a:rPr>
              <a:t>משימה עצמאית בנושא השיעור (15 דק')</a:t>
            </a:r>
          </a:p>
        </p:txBody>
      </p:sp>
    </p:spTree>
    <p:extLst>
      <p:ext uri="{BB962C8B-B14F-4D97-AF65-F5344CB8AC3E}">
        <p14:creationId xmlns:p14="http://schemas.microsoft.com/office/powerpoint/2010/main" val="2446202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8" r:id="rId18"/>
  </p:sldLayoutIdLst>
  <p:hf sldNum="0" hdr="0" ftr="0" dt="0"/>
  <p:txStyles>
    <p:titleStyle>
      <a:lvl1pPr algn="r" defTabSz="914400" rtl="1" eaLnBrk="1" latinLnBrk="0" hangingPunct="1">
        <a:lnSpc>
          <a:spcPct val="90%"/>
        </a:lnSpc>
        <a:spcBef>
          <a:spcPts val="800"/>
        </a:spcBef>
        <a:spcAft>
          <a:spcPts val="0"/>
        </a:spcAft>
        <a:buNone/>
        <a:defRPr sz="44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1pPr>
    </p:titleStyle>
    <p:bodyStyle>
      <a:lvl1pPr marL="0" indent="0" algn="r" defTabSz="914400" rtl="1" eaLnBrk="1" latinLnBrk="0" hangingPunct="1">
        <a:lnSpc>
          <a:spcPct val="90%"/>
        </a:lnSpc>
        <a:spcBef>
          <a:spcPts val="800"/>
        </a:spcBef>
        <a:spcAft>
          <a:spcPts val="0"/>
        </a:spcAft>
        <a:buFont typeface="+mj-lt"/>
        <a:buNone/>
        <a:defRPr sz="2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800100" indent="-342900" algn="r" defTabSz="914400" rtl="1" eaLnBrk="1" latinLnBrk="0" hangingPunct="1">
        <a:lnSpc>
          <a:spcPct val="90%"/>
        </a:lnSpc>
        <a:spcBef>
          <a:spcPts val="8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r" defTabSz="914400" rtl="1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r" defTabSz="914400" rtl="1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r" defTabSz="914400" rtl="1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r" defTabSz="914400" rtl="1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purl.oclc.org/ooxml/drawingml/main" xmlns:r="http://purl.oclc.org/ooxml/officeDocument/relationships" xmlns:p="http://purl.oclc.org/ooxml/presentationml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C25B-25BC-3D44-BF1A-D4FCCE68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 rtl="1">
              <a:spcBef>
                <a:spcPts val="800"/>
              </a:spcBef>
              <a:spcAft>
                <a:spcPts val="0"/>
              </a:spcAft>
            </a:pPr>
            <a:r>
              <a:rPr lang="he-IL" sz="4400" b="1" smtClean="0">
                <a:solidFill>
                  <a:schemeClr val="dk1"/>
                </a:solidFill>
                <a:latin typeface="Alef"/>
                <a:ea typeface="Alef"/>
                <a:sym typeface="Alef"/>
              </a:rPr>
              <a:t>לפניכם מהלך השיעור הכולל (45 דקות סה"כ):</a:t>
            </a:r>
            <a:endParaRPr lang="he-IL" sz="4000" b="1" dirty="0">
              <a:solidFill>
                <a:schemeClr val="dk1"/>
              </a:solidFill>
              <a:latin typeface="Alef"/>
              <a:ea typeface="Alef"/>
              <a:sym typeface="Alef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4985F-A51E-924E-9310-276896888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 smtClean="0">
                <a:solidFill>
                  <a:schemeClr val="dk1"/>
                </a:solidFill>
                <a:latin typeface="Alef"/>
                <a:ea typeface="Alef"/>
                <a:sym typeface="Alef"/>
              </a:rPr>
              <a:t>הצגת נושא השיעור ומה נעשה היום (דקה)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 smtClean="0">
                <a:solidFill>
                  <a:schemeClr val="dk1"/>
                </a:solidFill>
                <a:latin typeface="Alef"/>
                <a:ea typeface="Alef"/>
                <a:sym typeface="Alef"/>
              </a:rPr>
              <a:t>פעילות פתיחה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 smtClean="0">
                <a:solidFill>
                  <a:schemeClr val="dk1"/>
                </a:solidFill>
                <a:latin typeface="Alef"/>
                <a:ea typeface="Alef"/>
                <a:sym typeface="Alef"/>
              </a:rPr>
              <a:t>חיבור לידע קודם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 smtClean="0">
                <a:solidFill>
                  <a:schemeClr val="dk1"/>
                </a:solidFill>
                <a:latin typeface="Alef"/>
                <a:ea typeface="Alef"/>
                <a:sym typeface="Alef"/>
              </a:rPr>
              <a:t>שלב הלמידה (עד 20 דק')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 smtClean="0">
                <a:solidFill>
                  <a:schemeClr val="dk1"/>
                </a:solidFill>
                <a:latin typeface="Alef"/>
                <a:ea typeface="Alef"/>
                <a:sym typeface="Alef"/>
              </a:rPr>
              <a:t>הקניה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 smtClean="0">
                <a:solidFill>
                  <a:schemeClr val="dk1"/>
                </a:solidFill>
                <a:latin typeface="Alef"/>
                <a:ea typeface="Alef"/>
                <a:sym typeface="Alef"/>
              </a:rPr>
              <a:t>תרגול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 smtClean="0">
                <a:solidFill>
                  <a:schemeClr val="dk1"/>
                </a:solidFill>
                <a:latin typeface="Alef"/>
                <a:ea typeface="Alef"/>
                <a:sym typeface="Alef"/>
              </a:rPr>
              <a:t>פתרון התרגול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 smtClean="0">
                <a:solidFill>
                  <a:schemeClr val="dk1"/>
                </a:solidFill>
                <a:latin typeface="Alef"/>
                <a:ea typeface="Alef"/>
                <a:sym typeface="Alef"/>
              </a:rPr>
              <a:t>ניתן לחזור על הרצף פעם- פעמיים במסגרת ה- 20 דק'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 smtClean="0">
                <a:solidFill>
                  <a:schemeClr val="dk1"/>
                </a:solidFill>
                <a:latin typeface="Alef"/>
                <a:ea typeface="Alef"/>
                <a:sym typeface="Alef"/>
              </a:rPr>
              <a:t>סיכום וסוף צילום (עד 5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 smtClean="0">
                <a:solidFill>
                  <a:schemeClr val="dk1"/>
                </a:solidFill>
                <a:latin typeface="Alef"/>
                <a:ea typeface="Alef"/>
                <a:sym typeface="Alef"/>
              </a:rPr>
              <a:t>משימה עצמאית בנושא השיעור (15 דק')</a:t>
            </a:r>
          </a:p>
        </p:txBody>
      </p:sp>
    </p:spTree>
    <p:extLst>
      <p:ext uri="{BB962C8B-B14F-4D97-AF65-F5344CB8AC3E}">
        <p14:creationId xmlns:p14="http://schemas.microsoft.com/office/powerpoint/2010/main" val="3315917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</p:sldLayoutIdLst>
  <p:hf sldNum="0" hdr="0" ftr="0" dt="0"/>
  <p:txStyles>
    <p:titleStyle>
      <a:lvl1pPr algn="r" defTabSz="914400" rtl="1" eaLnBrk="1" latinLnBrk="0" hangingPunct="1">
        <a:lnSpc>
          <a:spcPct val="90%"/>
        </a:lnSpc>
        <a:spcBef>
          <a:spcPts val="800"/>
        </a:spcBef>
        <a:spcAft>
          <a:spcPts val="0"/>
        </a:spcAft>
        <a:buNone/>
        <a:defRPr sz="44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1pPr>
    </p:titleStyle>
    <p:bodyStyle>
      <a:lvl1pPr marL="0" indent="0" algn="r" defTabSz="914400" rtl="1" eaLnBrk="1" latinLnBrk="0" hangingPunct="1">
        <a:lnSpc>
          <a:spcPct val="90%"/>
        </a:lnSpc>
        <a:spcBef>
          <a:spcPts val="800"/>
        </a:spcBef>
        <a:spcAft>
          <a:spcPts val="0"/>
        </a:spcAft>
        <a:buFont typeface="+mj-lt"/>
        <a:buNone/>
        <a:defRPr sz="2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800100" indent="-342900" algn="r" defTabSz="914400" rtl="1" eaLnBrk="1" latinLnBrk="0" hangingPunct="1">
        <a:lnSpc>
          <a:spcPct val="90%"/>
        </a:lnSpc>
        <a:spcBef>
          <a:spcPts val="8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r" defTabSz="914400" rtl="1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r" defTabSz="914400" rtl="1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r" defTabSz="914400" rtl="1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r" defTabSz="914400" rtl="1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purl.oclc.org/ooxml/officeDocument/relationships/image" Target="../media/image8.png"/><Relationship Id="rId2" Type="http://purl.oclc.org/ooxml/officeDocument/relationships/image" Target="../media/image7.png"/><Relationship Id="rId1" Type="http://purl.oclc.org/ooxml/officeDocument/relationships/slideLayout" Target="../slideLayouts/slideLayout1.xml"/><Relationship Id="rId4" Type="http://purl.oclc.org/ooxml/officeDocument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purl.oclc.org/ooxml/officeDocument/relationships/image" Target="../media/image8.png"/><Relationship Id="rId2" Type="http://purl.oclc.org/ooxml/officeDocument/relationships/image" Target="../media/image7.png"/><Relationship Id="rId1" Type="http://purl.oclc.org/ooxml/officeDocument/relationships/slideLayout" Target="../slideLayouts/slideLayout1.xml"/><Relationship Id="rId4" Type="http://purl.oclc.org/ooxml/officeDocument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purl.oclc.org/ooxml/officeDocument/relationships/image" Target="../media/image24.png"/><Relationship Id="rId3" Type="http://purl.oclc.org/ooxml/officeDocument/relationships/slideLayout" Target="../slideLayouts/slideLayout1.xml"/><Relationship Id="rId7" Type="http://purl.oclc.org/ooxml/officeDocument/relationships/image" Target="../media/image12.png"/><Relationship Id="rId2" Type="http://purl.oclc.org/ooxml/officeDocument/relationships/video" Target="../media/media2.mp4"/><Relationship Id="rId1" Type="http://schemas.microsoft.com/office/2007/relationships/media" Target="../media/media2.mp4"/><Relationship Id="rId6" Type="http://purl.oclc.org/ooxml/officeDocument/relationships/image" Target="../media/image23.png"/><Relationship Id="rId5" Type="http://purl.oclc.org/ooxml/officeDocument/relationships/image" Target="../media/image22.png"/><Relationship Id="rId4" Type="http://purl.oclc.org/ooxml/officeDocument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purl.oclc.org/ooxml/officeDocument/relationships/image" Target="../media/image10.png"/><Relationship Id="rId1" Type="http://purl.oclc.org/ooxml/officeDocument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purl.oclc.org/ooxml/officeDocument/relationships/image" Target="../media/image26.png"/><Relationship Id="rId7" Type="http://purl.oclc.org/ooxml/officeDocument/relationships/image" Target="../media/image30.png"/><Relationship Id="rId2" Type="http://purl.oclc.org/ooxml/officeDocument/relationships/image" Target="../media/image25.png"/><Relationship Id="rId1" Type="http://purl.oclc.org/ooxml/officeDocument/relationships/slideLayout" Target="../slideLayouts/slideLayout1.xml"/><Relationship Id="rId6" Type="http://purl.oclc.org/ooxml/officeDocument/relationships/image" Target="../media/image29.png"/><Relationship Id="rId5" Type="http://purl.oclc.org/ooxml/officeDocument/relationships/image" Target="../media/image28.png"/><Relationship Id="rId4" Type="http://purl.oclc.org/ooxml/officeDocument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purl.oclc.org/ooxml/officeDocument/relationships/image" Target="../media/image28.png"/><Relationship Id="rId3" Type="http://purl.oclc.org/ooxml/officeDocument/relationships/slideLayout" Target="../slideLayouts/slideLayout1.xml"/><Relationship Id="rId7" Type="http://purl.oclc.org/ooxml/officeDocument/relationships/image" Target="../media/image27.png"/><Relationship Id="rId2" Type="http://purl.oclc.org/ooxml/officeDocument/relationships/video" Target="../media/media2.mp4"/><Relationship Id="rId1" Type="http://schemas.microsoft.com/office/2007/relationships/media" Target="../media/media2.mp4"/><Relationship Id="rId6" Type="http://purl.oclc.org/ooxml/officeDocument/relationships/image" Target="../media/image26.png"/><Relationship Id="rId5" Type="http://purl.oclc.org/ooxml/officeDocument/relationships/image" Target="../media/image25.png"/><Relationship Id="rId4" Type="http://purl.oclc.org/ooxml/officeDocument/relationships/image" Target="../media/image31.png"/><Relationship Id="rId9" Type="http://purl.oclc.org/ooxml/officeDocument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2" Type="http://purl.oclc.org/ooxml/officeDocument/relationships/image" Target="../media/image5.png"/><Relationship Id="rId1" Type="http://purl.oclc.org/ooxml/officeDocument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purl.oclc.org/ooxml/officeDocument/relationships/image" Target="../media/image6.png"/><Relationship Id="rId1" Type="http://purl.oclc.org/ooxml/officeDocument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purl.oclc.org/ooxml/officeDocument/relationships/image" Target="../media/image8.png"/><Relationship Id="rId2" Type="http://purl.oclc.org/ooxml/officeDocument/relationships/image" Target="../media/image7.png"/><Relationship Id="rId1" Type="http://purl.oclc.org/ooxml/officeDocument/relationships/slideLayout" Target="../slideLayouts/slideLayout1.xml"/><Relationship Id="rId6" Type="http://purl.oclc.org/ooxml/officeDocument/relationships/image" Target="../media/image11.png"/><Relationship Id="rId5" Type="http://purl.oclc.org/ooxml/officeDocument/relationships/image" Target="../media/image10.png"/><Relationship Id="rId4" Type="http://purl.oclc.org/ooxml/officeDocument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2" Type="http://purl.oclc.org/ooxml/officeDocument/relationships/video" Target="../media/media1.mp4"/><Relationship Id="rId1" Type="http://schemas.microsoft.com/office/2007/relationships/media" Target="../media/media1.mp4"/><Relationship Id="rId5" Type="http://purl.oclc.org/ooxml/officeDocument/relationships/image" Target="../media/image13.png"/><Relationship Id="rId4" Type="http://purl.oclc.org/ooxml/officeDocument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purl.oclc.org/ooxml/officeDocument/relationships/image" Target="../media/image14.png"/><Relationship Id="rId1" Type="http://purl.oclc.org/ooxml/officeDocument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purl.oclc.org/ooxml/officeDocument/relationships/image" Target="../media/image16.png"/><Relationship Id="rId2" Type="http://purl.oclc.org/ooxml/officeDocument/relationships/image" Target="../media/image15.png"/><Relationship Id="rId1" Type="http://purl.oclc.org/ooxml/officeDocument/relationships/slideLayout" Target="../slideLayouts/slideLayout1.xml"/><Relationship Id="rId4" Type="http://purl.oclc.org/ooxml/officeDocument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purl.oclc.org/ooxml/officeDocument/relationships/image" Target="../media/image8.png"/><Relationship Id="rId2" Type="http://purl.oclc.org/ooxml/officeDocument/relationships/image" Target="../media/image7.png"/><Relationship Id="rId1" Type="http://purl.oclc.org/ooxml/officeDocument/relationships/slideLayout" Target="../slideLayouts/slideLayout1.xml"/><Relationship Id="rId4" Type="http://purl.oclc.org/ooxml/officeDocument/relationships/image" Target="../media/image18.png"/></Relationships>
</file>

<file path=ppt/slides/slide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2"/>
          </p:nvPr>
        </p:nvSpPr>
        <p:spPr>
          <a:xfrm>
            <a:off x="2488999" y="3202266"/>
            <a:ext cx="7816850" cy="657140"/>
          </a:xfrm>
        </p:spPr>
        <p:txBody>
          <a:bodyPr>
            <a:normAutofit fontScale="77.5%" lnSpcReduction="20%"/>
          </a:bodyPr>
          <a:lstStyle/>
          <a:p>
            <a:r>
              <a:rPr lang="he-IL" dirty="0" smtClean="0"/>
              <a:t>יחידה 5- עצמאים בשטח לכיתה ה'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e-IL" dirty="0" smtClean="0"/>
              <a:t>חציית כביש במקום שאיננו מוסדר חלק א'</a:t>
            </a:r>
            <a:endParaRPr lang="he-IL" dirty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14"/>
          </p:nvPr>
        </p:nvSpPr>
        <p:spPr>
          <a:xfrm>
            <a:off x="15674" y="6053313"/>
            <a:ext cx="5099050" cy="560533"/>
          </a:xfrm>
        </p:spPr>
        <p:txBody>
          <a:bodyPr>
            <a:noAutofit/>
          </a:bodyPr>
          <a:lstStyle/>
          <a:p>
            <a:pPr algn="r"/>
            <a:r>
              <a:rPr lang="he-IL" dirty="0"/>
              <a:t>אורית </a:t>
            </a:r>
            <a:r>
              <a:rPr lang="he-IL" dirty="0" err="1" smtClean="0"/>
              <a:t>מוצפי</a:t>
            </a:r>
            <a:r>
              <a:rPr lang="he-IL" dirty="0" smtClean="0"/>
              <a:t> ו</a:t>
            </a:r>
            <a:r>
              <a:rPr lang="he-IL" dirty="0"/>
              <a:t>ליאבה חיה </a:t>
            </a:r>
            <a:r>
              <a:rPr lang="he-IL" dirty="0" err="1"/>
              <a:t>דויטש</a:t>
            </a:r>
            <a:endParaRPr lang="he-IL" dirty="0"/>
          </a:p>
          <a:p>
            <a:pPr algn="r"/>
            <a:endParaRPr lang="he-IL" dirty="0"/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23930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="http://schemas.openxmlformats.org/presentationml/2006/main" xmlns:r="http://schemas.openxmlformats.org/officeDocument/2006/relationships" xmlns:a="http://schemas.openxmlformats.org/drawingml/2006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F060218F-FFBF-41F8-9153-A657272AF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637" y="1081087"/>
            <a:ext cx="7324725" cy="4695825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10F13342-1354-40A4-A8DA-FD14ECB57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3637" y="3306794"/>
            <a:ext cx="6248400" cy="962025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79176B39-89CC-4911-AFD7-5F67FD23A7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7740" y="51776"/>
            <a:ext cx="8976517" cy="6754445"/>
          </a:xfrm>
          <a:solidFill>
            <a:srgbClr val="00B0F0"/>
          </a:solidFill>
          <a:ln>
            <a:solidFill>
              <a:srgbClr val="00B0F0"/>
            </a:solidFill>
          </a:ln>
        </p:spPr>
        <p:txBody>
          <a:bodyPr/>
          <a:lstStyle/>
          <a:p>
            <a:endParaRPr lang="he-IL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5635CDED-F811-4619-BED9-3C2774946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4110" y="958331"/>
            <a:ext cx="8603776" cy="4696926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11" name="כותרת 1">
            <a:extLst>
              <a:ext uri="{FF2B5EF4-FFF2-40B4-BE49-F238E27FC236}">
                <a16:creationId xmlns:a16="http://schemas.microsoft.com/office/drawing/2014/main" id="{2C5D2848-D514-46F3-9418-A0D3DF60FBAC}"/>
              </a:ext>
            </a:extLst>
          </p:cNvPr>
          <p:cNvSpPr txBox="1">
            <a:spLocks/>
          </p:cNvSpPr>
          <p:nvPr/>
        </p:nvSpPr>
        <p:spPr bwMode="blackWhite">
          <a:xfrm>
            <a:off x="7306112" y="1660464"/>
            <a:ext cx="3411537" cy="5301091"/>
          </a:xfrm>
          <a:prstGeom prst="rect">
            <a:avLst/>
          </a:prstGeom>
          <a:solidFill>
            <a:srgbClr val="FFFFFF"/>
          </a:solidFill>
          <a:ln w="38100" cap="sq">
            <a:solidFill>
              <a:srgbClr val="00B0F0"/>
            </a:solidFill>
            <a:miter lim="800%"/>
          </a:ln>
        </p:spPr>
        <p:txBody>
          <a:bodyPr vert="horz" lIns="274320" tIns="182880" rIns="274320" bIns="182880" rtlCol="0" anchor="ctr" anchorCtr="1">
            <a:noAutofit/>
          </a:bodyPr>
          <a:lstStyle>
            <a:lvl1pPr algn="ctr" defTabSz="914400" rtl="1" eaLnBrk="1" latinLnBrk="0" hangingPunct="1">
              <a:lnSpc>
                <a:spcPct val="90%"/>
              </a:lnSpc>
              <a:spcBef>
                <a:spcPct val="0%"/>
              </a:spcBef>
              <a:buNone/>
              <a:defRPr sz="3800" kern="1200" cap="all" spc="200" baseline="0%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1800" b="1" dirty="0"/>
              <a:t>אם ענית כן בשאלה 2, מה היו הסיבות שגרמו לך לחצות בקטע דרך לא מוסדר?</a:t>
            </a:r>
            <a:br>
              <a:rPr lang="he-IL" sz="1800" b="1" dirty="0"/>
            </a:br>
            <a:r>
              <a:rPr lang="he-IL" sz="1800" dirty="0"/>
              <a:t/>
            </a:r>
            <a:br>
              <a:rPr lang="he-IL" sz="1800" dirty="0"/>
            </a:br>
            <a:r>
              <a:rPr lang="he-IL" sz="1800" b="1" dirty="0"/>
              <a:t>- </a:t>
            </a:r>
            <a:r>
              <a:rPr lang="he-IL" sz="1800" b="1" dirty="0">
                <a:solidFill>
                  <a:srgbClr val="00B0F0"/>
                </a:solidFill>
              </a:rPr>
              <a:t>לא היה מעבר חציה</a:t>
            </a:r>
            <a:r>
              <a:rPr lang="he-IL" sz="1800" b="1" dirty="0"/>
              <a:t/>
            </a:r>
            <a:br>
              <a:rPr lang="he-IL" sz="1800" b="1" dirty="0"/>
            </a:br>
            <a:r>
              <a:rPr lang="he-IL" sz="1800" b="1" dirty="0"/>
              <a:t>- </a:t>
            </a:r>
            <a:r>
              <a:rPr lang="he-IL" sz="1800" b="1" dirty="0">
                <a:solidFill>
                  <a:srgbClr val="00B0F0"/>
                </a:solidFill>
              </a:rPr>
              <a:t>כי לא הקשבתי  </a:t>
            </a:r>
            <a:br>
              <a:rPr lang="he-IL" sz="1800" b="1" dirty="0">
                <a:solidFill>
                  <a:srgbClr val="00B0F0"/>
                </a:solidFill>
              </a:rPr>
            </a:br>
            <a:r>
              <a:rPr lang="he-IL" sz="1800" b="1" dirty="0">
                <a:solidFill>
                  <a:srgbClr val="00B0F0"/>
                </a:solidFill>
              </a:rPr>
              <a:t>  לחוקים של הכביש</a:t>
            </a:r>
            <a:r>
              <a:rPr lang="he-IL" sz="1800" b="1" dirty="0"/>
              <a:t/>
            </a:r>
            <a:br>
              <a:rPr lang="he-IL" sz="1800" b="1" dirty="0"/>
            </a:br>
            <a:r>
              <a:rPr lang="he-IL" sz="1800" b="1" dirty="0"/>
              <a:t>- </a:t>
            </a:r>
            <a:r>
              <a:rPr lang="he-IL" sz="1800" b="1" dirty="0">
                <a:solidFill>
                  <a:srgbClr val="00B0F0"/>
                </a:solidFill>
              </a:rPr>
              <a:t>זה היה במושב שלי, </a:t>
            </a:r>
          </a:p>
          <a:p>
            <a:pPr algn="r"/>
            <a:r>
              <a:rPr lang="he-IL" sz="1800" b="1" dirty="0">
                <a:solidFill>
                  <a:srgbClr val="00B0F0"/>
                </a:solidFill>
              </a:rPr>
              <a:t>  </a:t>
            </a:r>
            <a:r>
              <a:rPr lang="he-IL" sz="1800" b="1" dirty="0" err="1">
                <a:solidFill>
                  <a:srgbClr val="00B0F0"/>
                </a:solidFill>
              </a:rPr>
              <a:t>לאהיה</a:t>
            </a:r>
            <a:r>
              <a:rPr lang="he-IL" sz="1800" b="1" dirty="0">
                <a:solidFill>
                  <a:srgbClr val="00B0F0"/>
                </a:solidFill>
              </a:rPr>
              <a:t> מעבר חציה, </a:t>
            </a:r>
            <a:br>
              <a:rPr lang="he-IL" sz="1800" b="1" dirty="0">
                <a:solidFill>
                  <a:srgbClr val="00B0F0"/>
                </a:solidFill>
              </a:rPr>
            </a:br>
            <a:r>
              <a:rPr lang="he-IL" sz="1800" b="1" dirty="0">
                <a:solidFill>
                  <a:srgbClr val="00B0F0"/>
                </a:solidFill>
              </a:rPr>
              <a:t>  וראיתי שאין שום </a:t>
            </a:r>
            <a:br>
              <a:rPr lang="he-IL" sz="1800" b="1" dirty="0">
                <a:solidFill>
                  <a:srgbClr val="00B0F0"/>
                </a:solidFill>
              </a:rPr>
            </a:br>
            <a:r>
              <a:rPr lang="he-IL" sz="1800" b="1" dirty="0">
                <a:solidFill>
                  <a:srgbClr val="00B0F0"/>
                </a:solidFill>
              </a:rPr>
              <a:t> </a:t>
            </a:r>
            <a:r>
              <a:rPr lang="he-IL" sz="1800" b="1" dirty="0"/>
              <a:t> </a:t>
            </a:r>
            <a:r>
              <a:rPr lang="he-IL" sz="1800" b="1" dirty="0">
                <a:solidFill>
                  <a:srgbClr val="00B0F0"/>
                </a:solidFill>
              </a:rPr>
              <a:t>מכוניות</a:t>
            </a:r>
            <a:br>
              <a:rPr lang="he-IL" sz="1800" b="1" dirty="0">
                <a:solidFill>
                  <a:srgbClr val="00B0F0"/>
                </a:solidFill>
              </a:rPr>
            </a:br>
            <a:r>
              <a:rPr lang="he-IL" sz="1800" b="1" dirty="0"/>
              <a:t>- </a:t>
            </a:r>
            <a:r>
              <a:rPr lang="he-IL" sz="1800" b="1" dirty="0">
                <a:solidFill>
                  <a:srgbClr val="00B0F0"/>
                </a:solidFill>
              </a:rPr>
              <a:t>לא היה מעבר חצייה </a:t>
            </a:r>
            <a:br>
              <a:rPr lang="he-IL" sz="1800" b="1" dirty="0">
                <a:solidFill>
                  <a:srgbClr val="00B0F0"/>
                </a:solidFill>
              </a:rPr>
            </a:br>
            <a:r>
              <a:rPr lang="he-IL" sz="1800" b="1" dirty="0">
                <a:solidFill>
                  <a:srgbClr val="00B0F0"/>
                </a:solidFill>
              </a:rPr>
              <a:t>  אזְ חציתי בזהירות </a:t>
            </a:r>
            <a:r>
              <a:rPr lang="he-IL" sz="1800" dirty="0"/>
              <a:t/>
            </a:r>
            <a:br>
              <a:rPr lang="he-IL" sz="1800" dirty="0"/>
            </a:br>
            <a:r>
              <a:rPr lang="he-IL" sz="1800" dirty="0"/>
              <a:t>  </a:t>
            </a:r>
            <a:r>
              <a:rPr lang="he-IL" sz="1800" b="1" dirty="0">
                <a:solidFill>
                  <a:srgbClr val="00B0F0"/>
                </a:solidFill>
              </a:rPr>
              <a:t>את הכביש</a:t>
            </a:r>
          </a:p>
        </p:txBody>
      </p:sp>
    </p:spTree>
    <p:extLst>
      <p:ext uri="{BB962C8B-B14F-4D97-AF65-F5344CB8AC3E}">
        <p14:creationId xmlns:p14="http://schemas.microsoft.com/office/powerpoint/2010/main" val="201448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F060218F-FFBF-41F8-9153-A657272AF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637" y="1081087"/>
            <a:ext cx="7324725" cy="4695825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10F13342-1354-40A4-A8DA-FD14ECB57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3637" y="3306794"/>
            <a:ext cx="6248400" cy="962025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79176B39-89CC-4911-AFD7-5F67FD23A7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3682" y="0"/>
            <a:ext cx="9164636" cy="6858000"/>
          </a:xfrm>
          <a:solidFill>
            <a:srgbClr val="00B0F0"/>
          </a:solidFill>
          <a:ln>
            <a:solidFill>
              <a:srgbClr val="00B0F0"/>
            </a:solidFill>
          </a:ln>
        </p:spPr>
        <p:txBody>
          <a:bodyPr/>
          <a:lstStyle/>
          <a:p>
            <a:endParaRPr lang="he-IL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AC6F8FF6-C8C5-4B7A-B92B-2CF76E220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4479" y="1033494"/>
            <a:ext cx="7843040" cy="454660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543457BD-39B6-4493-A921-E1A06E666FBE}"/>
              </a:ext>
            </a:extLst>
          </p:cNvPr>
          <p:cNvSpPr txBox="1"/>
          <p:nvPr/>
        </p:nvSpPr>
        <p:spPr>
          <a:xfrm>
            <a:off x="8713353" y="1509714"/>
            <a:ext cx="1176096" cy="422305"/>
          </a:xfrm>
          <a:prstGeom prst="rect">
            <a:avLst/>
          </a:prstGeom>
          <a:solidFill>
            <a:schemeClr val="tx1"/>
          </a:solidFill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8786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C8FA321-70B1-43B5-8915-043BBB1FCA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4258310"/>
            <a:ext cx="8991600" cy="1645920"/>
          </a:xfrm>
          <a:solidFill>
            <a:srgbClr val="00B0F0"/>
          </a:solidFill>
          <a:ln>
            <a:solidFill>
              <a:schemeClr val="tx1"/>
            </a:solidFill>
          </a:ln>
        </p:spPr>
        <p:txBody>
          <a:bodyPr/>
          <a:lstStyle/>
          <a:p>
            <a:endParaRPr lang="he-IL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F4C351A0-DB36-4FD0-9048-3AB183DF9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213" y="975055"/>
            <a:ext cx="4446587" cy="2987461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F55AB248-744D-47C3-8DCD-D68F515DDE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996645"/>
            <a:ext cx="4446587" cy="2989546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4A705B5-00EE-4552-BD42-0604074500C0}"/>
              </a:ext>
            </a:extLst>
          </p:cNvPr>
          <p:cNvSpPr txBox="1"/>
          <p:nvPr/>
        </p:nvSpPr>
        <p:spPr>
          <a:xfrm>
            <a:off x="1600199" y="3616859"/>
            <a:ext cx="4446588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solidFill>
                  <a:srgbClr val="FFFF00"/>
                </a:solidFill>
              </a:rPr>
              <a:t>מקום לא מוסדר לחציה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502A2FFB-E8C1-45AC-8506-EE6FD28351D6}"/>
              </a:ext>
            </a:extLst>
          </p:cNvPr>
          <p:cNvSpPr txBox="1"/>
          <p:nvPr/>
        </p:nvSpPr>
        <p:spPr>
          <a:xfrm>
            <a:off x="6145213" y="3593184"/>
            <a:ext cx="4446588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solidFill>
                  <a:srgbClr val="FFFF00"/>
                </a:solidFill>
              </a:rPr>
              <a:t>מקום מוסדר לחציה</a:t>
            </a: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0C8A0D5B-84F1-4731-AEF6-C48F53891E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7675" y="4351655"/>
            <a:ext cx="3676650" cy="1552575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E96AC84E-D2C8-409B-BA6D-45D94AB31471}"/>
              </a:ext>
            </a:extLst>
          </p:cNvPr>
          <p:cNvPicPr/>
          <p:nvPr/>
        </p:nvPicPr>
        <p:blipFill>
          <a:blip r:embed="rId7">
            <a:clrChange>
              <a:clrFrom>
                <a:srgbClr val="F8F8F8"/>
              </a:clrFrom>
              <a:clrTo>
                <a:srgbClr val="F8F8F8">
                  <a:alpha val="0%"/>
                </a:srgbClr>
              </a:clrTo>
            </a:clrChange>
          </a:blip>
          <a:stretch>
            <a:fillRect/>
          </a:stretch>
        </p:blipFill>
        <p:spPr>
          <a:xfrm>
            <a:off x="5034851" y="4105148"/>
            <a:ext cx="1762824" cy="1952243"/>
          </a:xfrm>
          <a:prstGeom prst="rect">
            <a:avLst/>
          </a:prstGeom>
        </p:spPr>
      </p:pic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467E26C8-029E-4C4E-AAB2-D11BE5E530CA}"/>
              </a:ext>
            </a:extLst>
          </p:cNvPr>
          <p:cNvSpPr txBox="1"/>
          <p:nvPr/>
        </p:nvSpPr>
        <p:spPr>
          <a:xfrm>
            <a:off x="2076004" y="4518145"/>
            <a:ext cx="349497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dirty="0"/>
              <a:t>האם תוכלו </a:t>
            </a:r>
          </a:p>
          <a:p>
            <a:pPr algn="ctr"/>
            <a:r>
              <a:rPr lang="he-IL" sz="3200" dirty="0"/>
              <a:t>לשער מדוע?</a:t>
            </a:r>
          </a:p>
        </p:txBody>
      </p:sp>
      <p:pic>
        <p:nvPicPr>
          <p:cNvPr id="7" name="03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5229" y="229741"/>
            <a:ext cx="1720775" cy="61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74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26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%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>
            <a:extLst>
              <a:ext uri="{FF2B5EF4-FFF2-40B4-BE49-F238E27FC236}">
                <a16:creationId xmlns:a16="http://schemas.microsoft.com/office/drawing/2014/main" id="{562940EF-9179-421B-B5DE-4C219784D900}"/>
              </a:ext>
            </a:extLst>
          </p:cNvPr>
          <p:cNvSpPr/>
          <p:nvPr/>
        </p:nvSpPr>
        <p:spPr>
          <a:xfrm>
            <a:off x="1441450" y="302328"/>
            <a:ext cx="9309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3200" b="1" dirty="0"/>
              <a:t> קיימים קשיים וסכנות בחציית כביש במקום לא מוסדר:</a:t>
            </a:r>
            <a:endParaRPr lang="he-IL" sz="3200" dirty="0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22F33583-7DC3-4ED7-836F-7EB4EFC28E99}"/>
              </a:ext>
            </a:extLst>
          </p:cNvPr>
          <p:cNvSpPr txBox="1"/>
          <p:nvPr/>
        </p:nvSpPr>
        <p:spPr>
          <a:xfrm>
            <a:off x="-6350" y="1140718"/>
            <a:ext cx="12192000" cy="5229978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pic>
        <p:nvPicPr>
          <p:cNvPr id="20" name="תמונה 19">
            <a:extLst>
              <a:ext uri="{FF2B5EF4-FFF2-40B4-BE49-F238E27FC236}">
                <a16:creationId xmlns:a16="http://schemas.microsoft.com/office/drawing/2014/main" id="{4E9127EF-A862-4D2D-9C00-CA0C9229228F}"/>
              </a:ext>
            </a:extLst>
          </p:cNvPr>
          <p:cNvPicPr/>
          <p:nvPr/>
        </p:nvPicPr>
        <p:blipFill rotWithShape="1">
          <a:blip r:embed="rId2"/>
          <a:srcRect l="90.774%" t="16.476%" r="1.819%" b="28.658%"/>
          <a:stretch/>
        </p:blipFill>
        <p:spPr bwMode="auto">
          <a:xfrm>
            <a:off x="11585253" y="1173710"/>
            <a:ext cx="389890" cy="615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מלבן 21">
            <a:extLst>
              <a:ext uri="{FF2B5EF4-FFF2-40B4-BE49-F238E27FC236}">
                <a16:creationId xmlns:a16="http://schemas.microsoft.com/office/drawing/2014/main" id="{BAD92BA1-ED63-47D9-A035-1E6549C9760A}"/>
              </a:ext>
            </a:extLst>
          </p:cNvPr>
          <p:cNvSpPr/>
          <p:nvPr/>
        </p:nvSpPr>
        <p:spPr>
          <a:xfrm>
            <a:off x="1441450" y="1173710"/>
            <a:ext cx="100203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400" b="1" dirty="0">
                <a:solidFill>
                  <a:srgbClr val="FFFF00"/>
                </a:solidFill>
              </a:rPr>
              <a:t>נהגים </a:t>
            </a:r>
            <a:r>
              <a:rPr lang="he-IL" sz="2400" b="1" u="sng" dirty="0">
                <a:solidFill>
                  <a:srgbClr val="FFFF00"/>
                </a:solidFill>
              </a:rPr>
              <a:t>אינם מצפים</a:t>
            </a:r>
            <a:r>
              <a:rPr lang="he-IL" sz="2400" b="1" dirty="0">
                <a:solidFill>
                  <a:srgbClr val="FFFF00"/>
                </a:solidFill>
              </a:rPr>
              <a:t> להימצאותו של הולך הרגל בגלל שאין רמזורים, תמרורים ואמצעים אחרים המתריעים על הימצאותו של הולך הרגל</a:t>
            </a:r>
            <a:r>
              <a:rPr lang="he-IL" b="1" dirty="0">
                <a:solidFill>
                  <a:srgbClr val="FFFF00"/>
                </a:solidFill>
              </a:rPr>
              <a:t>.</a:t>
            </a:r>
            <a:br>
              <a:rPr lang="he-IL" b="1" dirty="0">
                <a:solidFill>
                  <a:srgbClr val="FFFF00"/>
                </a:solidFill>
              </a:rPr>
            </a:br>
            <a:endParaRPr lang="he-IL" dirty="0"/>
          </a:p>
        </p:txBody>
      </p:sp>
      <p:pic>
        <p:nvPicPr>
          <p:cNvPr id="24" name="תמונה 23">
            <a:extLst>
              <a:ext uri="{FF2B5EF4-FFF2-40B4-BE49-F238E27FC236}">
                <a16:creationId xmlns:a16="http://schemas.microsoft.com/office/drawing/2014/main" id="{860CEC19-675E-458A-AB3B-7D1F9A935E24}"/>
              </a:ext>
            </a:extLst>
          </p:cNvPr>
          <p:cNvPicPr/>
          <p:nvPr/>
        </p:nvPicPr>
        <p:blipFill rotWithShape="1">
          <a:blip r:embed="rId2"/>
          <a:srcRect l="90.58%" r="1.819%" b="28.657%"/>
          <a:stretch/>
        </p:blipFill>
        <p:spPr bwMode="auto">
          <a:xfrm>
            <a:off x="11596996" y="2724012"/>
            <a:ext cx="400685" cy="8007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מלבן 25">
            <a:extLst>
              <a:ext uri="{FF2B5EF4-FFF2-40B4-BE49-F238E27FC236}">
                <a16:creationId xmlns:a16="http://schemas.microsoft.com/office/drawing/2014/main" id="{E9C812B0-F88E-46E3-BEE4-D34A365C4C9B}"/>
              </a:ext>
            </a:extLst>
          </p:cNvPr>
          <p:cNvSpPr/>
          <p:nvPr/>
        </p:nvSpPr>
        <p:spPr>
          <a:xfrm>
            <a:off x="1458577" y="2801588"/>
            <a:ext cx="100203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400" b="1" dirty="0">
                <a:solidFill>
                  <a:srgbClr val="FFFF00"/>
                </a:solidFill>
              </a:rPr>
              <a:t>סוגי הדרך שונים זה מזה במהירות הנסיעה ובכמות התנועה. חלק מהדרכים מהוות סכנה להולך הרגל.</a:t>
            </a:r>
            <a:br>
              <a:rPr lang="he-IL" sz="2400" b="1" dirty="0">
                <a:solidFill>
                  <a:srgbClr val="FFFF00"/>
                </a:solidFill>
              </a:rPr>
            </a:br>
            <a:endParaRPr lang="he-IL" sz="2400" dirty="0"/>
          </a:p>
        </p:txBody>
      </p:sp>
      <p:pic>
        <p:nvPicPr>
          <p:cNvPr id="28" name="תמונה 27">
            <a:extLst>
              <a:ext uri="{FF2B5EF4-FFF2-40B4-BE49-F238E27FC236}">
                <a16:creationId xmlns:a16="http://schemas.microsoft.com/office/drawing/2014/main" id="{D9F7EDAD-F3F7-4C5E-B779-2845193EB720}"/>
              </a:ext>
            </a:extLst>
          </p:cNvPr>
          <p:cNvPicPr/>
          <p:nvPr/>
        </p:nvPicPr>
        <p:blipFill rotWithShape="1">
          <a:blip r:embed="rId2"/>
          <a:srcRect l="90.58%" r="1.819%" b="28.657%"/>
          <a:stretch/>
        </p:blipFill>
        <p:spPr bwMode="auto">
          <a:xfrm>
            <a:off x="11596996" y="4138803"/>
            <a:ext cx="400685" cy="8007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מלבן 29">
            <a:extLst>
              <a:ext uri="{FF2B5EF4-FFF2-40B4-BE49-F238E27FC236}">
                <a16:creationId xmlns:a16="http://schemas.microsoft.com/office/drawing/2014/main" id="{69FC7C85-0E0B-4896-9307-B2269C0B9B41}"/>
              </a:ext>
            </a:extLst>
          </p:cNvPr>
          <p:cNvSpPr/>
          <p:nvPr/>
        </p:nvSpPr>
        <p:spPr>
          <a:xfrm>
            <a:off x="1814177" y="4255532"/>
            <a:ext cx="9664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400" b="1" dirty="0">
                <a:solidFill>
                  <a:srgbClr val="FFFF00"/>
                </a:solidFill>
              </a:rPr>
              <a:t>תיתכן </a:t>
            </a:r>
            <a:r>
              <a:rPr lang="he-IL" sz="2400" b="1" u="sng" dirty="0">
                <a:solidFill>
                  <a:srgbClr val="FFFF00"/>
                </a:solidFill>
              </a:rPr>
              <a:t>שאננות</a:t>
            </a:r>
            <a:r>
              <a:rPr lang="he-IL" sz="2400" b="1" dirty="0">
                <a:solidFill>
                  <a:srgbClr val="FFFF00"/>
                </a:solidFill>
              </a:rPr>
              <a:t> וחוסר זהירות מצד הולך הרגל בגלל ההרגשה כי בקטע כביש מסוים התנועה דלילה ואיטית.</a:t>
            </a:r>
            <a:br>
              <a:rPr lang="he-IL" sz="2400" b="1" dirty="0">
                <a:solidFill>
                  <a:srgbClr val="FFFF00"/>
                </a:solidFill>
              </a:rPr>
            </a:br>
            <a:endParaRPr lang="he-IL" sz="2400" dirty="0"/>
          </a:p>
        </p:txBody>
      </p:sp>
      <p:pic>
        <p:nvPicPr>
          <p:cNvPr id="32" name="תמונה 31">
            <a:extLst>
              <a:ext uri="{FF2B5EF4-FFF2-40B4-BE49-F238E27FC236}">
                <a16:creationId xmlns:a16="http://schemas.microsoft.com/office/drawing/2014/main" id="{E0D3E603-3C1E-4D72-81CD-E97E91985A07}"/>
              </a:ext>
            </a:extLst>
          </p:cNvPr>
          <p:cNvPicPr/>
          <p:nvPr/>
        </p:nvPicPr>
        <p:blipFill rotWithShape="1">
          <a:blip r:embed="rId2"/>
          <a:srcRect l="90.774%" t="16.476%" r="1.819%" b="28.658%"/>
          <a:stretch/>
        </p:blipFill>
        <p:spPr bwMode="auto">
          <a:xfrm>
            <a:off x="11596048" y="5755381"/>
            <a:ext cx="389890" cy="615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4" name="מלבן 33">
            <a:extLst>
              <a:ext uri="{FF2B5EF4-FFF2-40B4-BE49-F238E27FC236}">
                <a16:creationId xmlns:a16="http://schemas.microsoft.com/office/drawing/2014/main" id="{3BA246F3-2D70-400A-87EA-C225C5DB3739}"/>
              </a:ext>
            </a:extLst>
          </p:cNvPr>
          <p:cNvSpPr/>
          <p:nvPr/>
        </p:nvSpPr>
        <p:spPr>
          <a:xfrm>
            <a:off x="1899902" y="5762557"/>
            <a:ext cx="94932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400" b="1" dirty="0">
                <a:solidFill>
                  <a:srgbClr val="FFFF00"/>
                </a:solidFill>
              </a:rPr>
              <a:t>יתכן ותנאי </a:t>
            </a:r>
            <a:r>
              <a:rPr lang="he-IL" sz="2400" b="1" u="sng" dirty="0">
                <a:solidFill>
                  <a:srgbClr val="FFFF00"/>
                </a:solidFill>
              </a:rPr>
              <a:t>הראות מוגבלים</a:t>
            </a:r>
            <a:r>
              <a:rPr lang="he-IL" sz="2400" b="1" dirty="0">
                <a:solidFill>
                  <a:srgbClr val="FFFF00"/>
                </a:solidFill>
              </a:rPr>
              <a:t> בקטעי דרך מסוימים: עיקול, עליה וכד'.</a:t>
            </a:r>
            <a:endParaRPr lang="he-IL" sz="2400" dirty="0"/>
          </a:p>
        </p:txBody>
      </p:sp>
    </p:spTree>
    <p:extLst>
      <p:ext uri="{BB962C8B-B14F-4D97-AF65-F5344CB8AC3E}">
        <p14:creationId xmlns:p14="http://schemas.microsoft.com/office/powerpoint/2010/main" val="257543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  <p:bldP spid="26" grpId="0"/>
      <p:bldP spid="30" grpId="0"/>
      <p:bldP spid="34" grpId="0"/>
    </p:bldLst>
  </p:timing>
</p:sld>
</file>

<file path=ppt/slides/slide14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22F38BC-D98D-4D85-8CF7-BA70EEDEDD2A}"/>
              </a:ext>
              <a:ext uri="{C183D7F6-B498-43B3-948B-1728B52AA6E4}">
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01A2F0-90BE-4D86-9A8A-4390413F74F8}"/>
              </a:ext>
              <a:ext uri="{C183D7F6-B498-43B3-948B-1728B52AA6E4}">
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640080"/>
            <a:ext cx="4017265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%"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F5EB4E-25CD-44CC-AF95-30C9253422EF}"/>
              </a:ext>
              <a:ext uri="{C183D7F6-B498-43B3-948B-1728B52AA6E4}">
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0771" y="802767"/>
            <a:ext cx="3685032" cy="4937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כותרת 1">
            <a:extLst>
              <a:ext uri="{FF2B5EF4-FFF2-40B4-BE49-F238E27FC236}">
                <a16:creationId xmlns:a16="http://schemas.microsoft.com/office/drawing/2014/main" id="{832DD6C8-4FD3-46ED-9F29-5D33FCB1294A}"/>
              </a:ext>
            </a:extLst>
          </p:cNvPr>
          <p:cNvSpPr txBox="1">
            <a:spLocks/>
          </p:cNvSpPr>
          <p:nvPr/>
        </p:nvSpPr>
        <p:spPr bwMode="blackWhite">
          <a:xfrm flipH="1">
            <a:off x="7700771" y="802767"/>
            <a:ext cx="3685032" cy="4937760"/>
          </a:xfrm>
          <a:prstGeom prst="rect">
            <a:avLst/>
          </a:prstGeom>
          <a:solidFill>
            <a:srgbClr val="00B0F0"/>
          </a:solidFill>
          <a:ln w="38100" cap="sq">
            <a:solidFill>
              <a:srgbClr val="00B0F0"/>
            </a:solidFill>
            <a:miter lim="800%"/>
          </a:ln>
        </p:spPr>
        <p:txBody>
          <a:bodyPr vert="horz" lIns="274320" tIns="182880" rIns="274320" bIns="182880" rtlCol="1" anchor="ctr" anchorCtr="1">
            <a:normAutofit/>
          </a:bodyPr>
          <a:lstStyle>
            <a:lvl1pPr algn="ctr" defTabSz="914400" rtl="1" eaLnBrk="1" latinLnBrk="0" hangingPunct="1">
              <a:lnSpc>
                <a:spcPct val="90%"/>
              </a:lnSpc>
              <a:spcBef>
                <a:spcPct val="0%"/>
              </a:spcBef>
              <a:buNone/>
              <a:defRPr sz="3800" kern="1200" cap="all" spc="200" baseline="0%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כותרת 12">
            <a:extLst>
              <a:ext uri="{FF2B5EF4-FFF2-40B4-BE49-F238E27FC236}">
                <a16:creationId xmlns:a16="http://schemas.microsoft.com/office/drawing/2014/main" id="{838C387E-2D9D-4ECC-AC0C-86FEA0EB8DC1}"/>
              </a:ext>
            </a:extLst>
          </p:cNvPr>
          <p:cNvSpPr txBox="1">
            <a:spLocks/>
          </p:cNvSpPr>
          <p:nvPr/>
        </p:nvSpPr>
        <p:spPr>
          <a:xfrm flipH="1">
            <a:off x="7771153" y="877454"/>
            <a:ext cx="3429000" cy="2670810"/>
          </a:xfrm>
          <a:prstGeom prst="rect">
            <a:avLst/>
          </a:prstGeom>
        </p:spPr>
        <p:txBody>
          <a:bodyPr vert="horz" lIns="91440" tIns="45720" rIns="91440" bIns="45720" rtlCol="1" anchor="b">
            <a:noAutofit/>
          </a:bodyPr>
          <a:lstStyle>
            <a:lvl1pPr marL="0" indent="0" algn="r" defTabSz="914400" rtl="1" eaLnBrk="1" latinLnBrk="0" hangingPunct="1">
              <a:lnSpc>
                <a:spcPct val="90%"/>
              </a:lnSpc>
              <a:spcBef>
                <a:spcPct val="0%"/>
              </a:spcBef>
              <a:buFont typeface="Arial" pitchFamily="34" charset="0"/>
              <a:buNone/>
              <a:defRPr sz="5200" b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he-IL" sz="3200" b="1" dirty="0">
                <a:solidFill>
                  <a:schemeClr val="bg1"/>
                </a:solidFill>
              </a:rPr>
              <a:t>לפניכם תמונות המתארות מצבי חציה במקומות שאינם מוסדרים.</a:t>
            </a:r>
          </a:p>
          <a:p>
            <a:endParaRPr lang="he-IL" sz="3200" b="1" dirty="0"/>
          </a:p>
        </p:txBody>
      </p:sp>
      <p:pic>
        <p:nvPicPr>
          <p:cNvPr id="49" name="תמונה 48">
            <a:extLst>
              <a:ext uri="{FF2B5EF4-FFF2-40B4-BE49-F238E27FC236}">
                <a16:creationId xmlns:a16="http://schemas.microsoft.com/office/drawing/2014/main" id="{2F42BC5E-916E-42D3-8C91-E1F15332A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270" y="295514"/>
            <a:ext cx="3550327" cy="2581209"/>
          </a:xfrm>
          <a:prstGeom prst="rect">
            <a:avLst/>
          </a:prstGeom>
        </p:spPr>
      </p:pic>
      <p:pic>
        <p:nvPicPr>
          <p:cNvPr id="50" name="תמונה 49">
            <a:extLst>
              <a:ext uri="{FF2B5EF4-FFF2-40B4-BE49-F238E27FC236}">
                <a16:creationId xmlns:a16="http://schemas.microsoft.com/office/drawing/2014/main" id="{A9F28DBA-AD01-4764-B5CA-A6D1F59D9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38" y="295514"/>
            <a:ext cx="3615982" cy="2555414"/>
          </a:xfrm>
          <a:prstGeom prst="rect">
            <a:avLst/>
          </a:prstGeom>
        </p:spPr>
      </p:pic>
      <p:pic>
        <p:nvPicPr>
          <p:cNvPr id="51" name="תמונה 50">
            <a:extLst>
              <a:ext uri="{FF2B5EF4-FFF2-40B4-BE49-F238E27FC236}">
                <a16:creationId xmlns:a16="http://schemas.microsoft.com/office/drawing/2014/main" id="{D82FF3FA-B065-44B5-81CD-3B73CB27F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255" y="3981276"/>
            <a:ext cx="3484355" cy="2581209"/>
          </a:xfrm>
          <a:prstGeom prst="rect">
            <a:avLst/>
          </a:prstGeom>
        </p:spPr>
      </p:pic>
      <p:pic>
        <p:nvPicPr>
          <p:cNvPr id="54" name="תמונה 53">
            <a:extLst>
              <a:ext uri="{FF2B5EF4-FFF2-40B4-BE49-F238E27FC236}">
                <a16:creationId xmlns:a16="http://schemas.microsoft.com/office/drawing/2014/main" id="{1F3F7F45-3749-4458-B2C5-AB9BCE795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265" y="3981276"/>
            <a:ext cx="3484355" cy="2581209"/>
          </a:xfrm>
          <a:prstGeom prst="rect">
            <a:avLst/>
          </a:prstGeom>
        </p:spPr>
      </p:pic>
      <p:pic>
        <p:nvPicPr>
          <p:cNvPr id="55" name="תמונה 54">
            <a:extLst>
              <a:ext uri="{FF2B5EF4-FFF2-40B4-BE49-F238E27FC236}">
                <a16:creationId xmlns:a16="http://schemas.microsoft.com/office/drawing/2014/main" id="{4D1F2659-24B1-401A-9074-4546ADD4FC55}"/>
              </a:ext>
            </a:extLst>
          </p:cNvPr>
          <p:cNvPicPr/>
          <p:nvPr/>
        </p:nvPicPr>
        <p:blipFill rotWithShape="1">
          <a:blip r:embed="rId6"/>
          <a:srcRect t="30.869%" r="1.18%"/>
          <a:stretch/>
        </p:blipFill>
        <p:spPr bwMode="auto">
          <a:xfrm>
            <a:off x="7857362" y="3772206"/>
            <a:ext cx="3371850" cy="16694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7" name="תמונה 56">
            <a:extLst>
              <a:ext uri="{FF2B5EF4-FFF2-40B4-BE49-F238E27FC236}">
                <a16:creationId xmlns:a16="http://schemas.microsoft.com/office/drawing/2014/main" id="{00BB7D3F-969A-4FCB-AEC0-DF603E8F7FB4}"/>
              </a:ext>
            </a:extLst>
          </p:cNvPr>
          <p:cNvPicPr/>
          <p:nvPr/>
        </p:nvPicPr>
        <p:blipFill>
          <a:blip r:embed="rId7">
            <a:clrChange>
              <a:clrFrom>
                <a:srgbClr val="F8F8F8"/>
              </a:clrFrom>
              <a:clrTo>
                <a:srgbClr val="F8F8F8">
                  <a:alpha val="0%"/>
                </a:srgbClr>
              </a:clrTo>
            </a:clrChange>
          </a:blip>
          <a:stretch>
            <a:fillRect/>
          </a:stretch>
        </p:blipFill>
        <p:spPr>
          <a:xfrm>
            <a:off x="6298866" y="2561477"/>
            <a:ext cx="1836832" cy="156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907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אליפסה 16">
            <a:extLst>
              <a:ext uri="{FF2B5EF4-FFF2-40B4-BE49-F238E27FC236}">
                <a16:creationId xmlns:a16="http://schemas.microsoft.com/office/drawing/2014/main" id="{3F0FADBE-BF60-4E0F-9D00-3EAE6D6AF69E}"/>
              </a:ext>
            </a:extLst>
          </p:cNvPr>
          <p:cNvSpPr/>
          <p:nvPr/>
        </p:nvSpPr>
        <p:spPr>
          <a:xfrm>
            <a:off x="7289347" y="3808965"/>
            <a:ext cx="430786" cy="4211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>
                <a:solidFill>
                  <a:srgbClr val="00B0F0"/>
                </a:solidFill>
              </a:rPr>
              <a:t>ב</a:t>
            </a:r>
          </a:p>
        </p:txBody>
      </p:sp>
      <p:sp>
        <p:nvSpPr>
          <p:cNvPr id="19" name="אליפסה 18">
            <a:extLst>
              <a:ext uri="{FF2B5EF4-FFF2-40B4-BE49-F238E27FC236}">
                <a16:creationId xmlns:a16="http://schemas.microsoft.com/office/drawing/2014/main" id="{D0D45B8E-B94C-4F7B-ABEF-6D34D6E24877}"/>
              </a:ext>
            </a:extLst>
          </p:cNvPr>
          <p:cNvSpPr/>
          <p:nvPr/>
        </p:nvSpPr>
        <p:spPr>
          <a:xfrm>
            <a:off x="4194177" y="3854458"/>
            <a:ext cx="430786" cy="4211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>
                <a:solidFill>
                  <a:srgbClr val="00B0F0"/>
                </a:solidFill>
              </a:rPr>
              <a:t>ג</a:t>
            </a:r>
          </a:p>
        </p:txBody>
      </p:sp>
      <p:sp>
        <p:nvSpPr>
          <p:cNvPr id="21" name="אליפסה 20">
            <a:extLst>
              <a:ext uri="{FF2B5EF4-FFF2-40B4-BE49-F238E27FC236}">
                <a16:creationId xmlns:a16="http://schemas.microsoft.com/office/drawing/2014/main" id="{D341771A-0B8A-4266-B409-7AEFA4951B48}"/>
              </a:ext>
            </a:extLst>
          </p:cNvPr>
          <p:cNvSpPr/>
          <p:nvPr/>
        </p:nvSpPr>
        <p:spPr>
          <a:xfrm>
            <a:off x="1099007" y="3862422"/>
            <a:ext cx="430786" cy="4211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>
                <a:solidFill>
                  <a:srgbClr val="00B0F0"/>
                </a:solidFill>
              </a:rPr>
              <a:t>ד</a:t>
            </a:r>
          </a:p>
        </p:txBody>
      </p:sp>
      <p:pic>
        <p:nvPicPr>
          <p:cNvPr id="26" name="תמונה 25">
            <a:extLst>
              <a:ext uri="{FF2B5EF4-FFF2-40B4-BE49-F238E27FC236}">
                <a16:creationId xmlns:a16="http://schemas.microsoft.com/office/drawing/2014/main" id="{A577D765-0EB4-4F01-B94E-E735B8A40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060" y="4601092"/>
            <a:ext cx="11370243" cy="20764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9" name="תמונה 28">
            <a:extLst>
              <a:ext uri="{FF2B5EF4-FFF2-40B4-BE49-F238E27FC236}">
                <a16:creationId xmlns:a16="http://schemas.microsoft.com/office/drawing/2014/main" id="{9DA9C5FA-E7FF-46F7-9B29-15F81F847A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1886" y="1508094"/>
            <a:ext cx="3031074" cy="2203694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31" name="אליפסה 30">
            <a:extLst>
              <a:ext uri="{FF2B5EF4-FFF2-40B4-BE49-F238E27FC236}">
                <a16:creationId xmlns:a16="http://schemas.microsoft.com/office/drawing/2014/main" id="{95E6CAD1-0F7B-40B3-B505-ACE52D3B39C5}"/>
              </a:ext>
            </a:extLst>
          </p:cNvPr>
          <p:cNvSpPr/>
          <p:nvPr/>
        </p:nvSpPr>
        <p:spPr>
          <a:xfrm>
            <a:off x="10384517" y="3854458"/>
            <a:ext cx="430786" cy="4211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>
                <a:solidFill>
                  <a:srgbClr val="00B0F0"/>
                </a:solidFill>
              </a:rPr>
              <a:t>א</a:t>
            </a:r>
          </a:p>
        </p:txBody>
      </p:sp>
      <p:pic>
        <p:nvPicPr>
          <p:cNvPr id="33" name="תמונה 32">
            <a:extLst>
              <a:ext uri="{FF2B5EF4-FFF2-40B4-BE49-F238E27FC236}">
                <a16:creationId xmlns:a16="http://schemas.microsoft.com/office/drawing/2014/main" id="{93C6590D-3533-4844-A17E-F5D156F6DB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0340" y="1521851"/>
            <a:ext cx="3032073" cy="220442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35" name="תמונה 34">
            <a:extLst>
              <a:ext uri="{FF2B5EF4-FFF2-40B4-BE49-F238E27FC236}">
                <a16:creationId xmlns:a16="http://schemas.microsoft.com/office/drawing/2014/main" id="{02524532-93A8-4465-BF93-765EF22E50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5170" y="1497730"/>
            <a:ext cx="3059585" cy="2224422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37" name="תמונה 36">
            <a:extLst>
              <a:ext uri="{FF2B5EF4-FFF2-40B4-BE49-F238E27FC236}">
                <a16:creationId xmlns:a16="http://schemas.microsoft.com/office/drawing/2014/main" id="{830DBA17-648A-44D0-9BE7-ED0680744A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497730"/>
            <a:ext cx="3059585" cy="2201764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3" name="03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152901"/>
            <a:ext cx="2485406" cy="88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82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2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%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5">
            <a:extLst>
              <a:ext uri="{FF2B5EF4-FFF2-40B4-BE49-F238E27FC236}">
                <a16:creationId xmlns:a16="http://schemas.microsoft.com/office/drawing/2014/main" id="{335F3F69-BB57-4E95-B5F7-41852F62E451}"/>
              </a:ext>
            </a:extLst>
          </p:cNvPr>
          <p:cNvSpPr txBox="1">
            <a:spLocks/>
          </p:cNvSpPr>
          <p:nvPr/>
        </p:nvSpPr>
        <p:spPr bwMode="black">
          <a:xfrm>
            <a:off x="1436996" y="289882"/>
            <a:ext cx="8991600" cy="1645920"/>
          </a:xfrm>
          <a:prstGeom prst="rect">
            <a:avLst/>
          </a:prstGeom>
          <a:solidFill>
            <a:srgbClr val="00B0F0"/>
          </a:solidFill>
          <a:ln w="31750" cap="sq">
            <a:solidFill>
              <a:schemeClr val="tx1"/>
            </a:solidFill>
            <a:miter lim="800%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1" eaLnBrk="1" latinLnBrk="0" hangingPunct="1">
              <a:lnSpc>
                <a:spcPct val="90%"/>
              </a:lnSpc>
              <a:spcBef>
                <a:spcPct val="0%"/>
              </a:spcBef>
              <a:buNone/>
              <a:defRPr sz="2800" kern="1200" cap="all" spc="200" baseline="0%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4000" b="1" smtClean="0">
                <a:solidFill>
                  <a:srgbClr val="FFFF00"/>
                </a:solidFill>
              </a:rPr>
              <a:t>מה למדנו היום?</a:t>
            </a:r>
            <a:endParaRPr lang="he-IL" sz="4000" b="1" dirty="0">
              <a:solidFill>
                <a:srgbClr val="FFFF00"/>
              </a:solidFill>
            </a:endParaRPr>
          </a:p>
        </p:txBody>
      </p:sp>
      <p:sp>
        <p:nvSpPr>
          <p:cNvPr id="3" name="כותרת 5">
            <a:extLst>
              <a:ext uri="{FF2B5EF4-FFF2-40B4-BE49-F238E27FC236}">
                <a16:creationId xmlns:a16="http://schemas.microsoft.com/office/drawing/2014/main" id="{335F3F69-BB57-4E95-B5F7-41852F62E451}"/>
              </a:ext>
            </a:extLst>
          </p:cNvPr>
          <p:cNvSpPr txBox="1">
            <a:spLocks/>
          </p:cNvSpPr>
          <p:nvPr/>
        </p:nvSpPr>
        <p:spPr bwMode="black">
          <a:xfrm>
            <a:off x="1436996" y="1935802"/>
            <a:ext cx="8991600" cy="4656067"/>
          </a:xfrm>
          <a:prstGeom prst="rect">
            <a:avLst/>
          </a:prstGeom>
          <a:solidFill>
            <a:srgbClr val="00B0F0"/>
          </a:solidFill>
          <a:ln w="31750" cap="sq">
            <a:noFill/>
            <a:miter lim="800%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1" eaLnBrk="1" latinLnBrk="0" hangingPunct="1">
              <a:lnSpc>
                <a:spcPct val="90%"/>
              </a:lnSpc>
              <a:spcBef>
                <a:spcPct val="0%"/>
              </a:spcBef>
              <a:buNone/>
              <a:defRPr sz="2800" kern="1200" cap="all" spc="200" baseline="0%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r">
              <a:lnSpc>
                <a:spcPct val="150%"/>
              </a:lnSpc>
              <a:buFont typeface="Arial" panose="020B0604020202020204" pitchFamily="34" charset="0"/>
              <a:buChar char="•"/>
            </a:pPr>
            <a:r>
              <a:rPr lang="he-IL" sz="3200" smtClean="0">
                <a:solidFill>
                  <a:schemeClr val="tx1"/>
                </a:solidFill>
              </a:rPr>
              <a:t>הגדרנו מהו </a:t>
            </a:r>
            <a:r>
              <a:rPr lang="he-IL" sz="3200" dirty="0" smtClean="0">
                <a:solidFill>
                  <a:schemeClr val="tx1"/>
                </a:solidFill>
              </a:rPr>
              <a:t>מקום חציה שאינו מוגדר</a:t>
            </a:r>
          </a:p>
          <a:p>
            <a:pPr marL="457200" indent="-457200" algn="r">
              <a:lnSpc>
                <a:spcPct val="150%"/>
              </a:lnSpc>
              <a:buFont typeface="Arial" panose="020B0604020202020204" pitchFamily="34" charset="0"/>
              <a:buChar char="•"/>
            </a:pPr>
            <a:r>
              <a:rPr lang="he-IL" sz="3200" dirty="0" smtClean="0">
                <a:solidFill>
                  <a:schemeClr val="tx1"/>
                </a:solidFill>
              </a:rPr>
              <a:t>הצגנו ממצאי שאלון עליו ענו ילדי כיתות ה' </a:t>
            </a:r>
          </a:p>
          <a:p>
            <a:pPr marL="457200" indent="-457200" algn="r">
              <a:lnSpc>
                <a:spcPct val="150%"/>
              </a:lnSpc>
              <a:buFont typeface="Arial" panose="020B0604020202020204" pitchFamily="34" charset="0"/>
              <a:buChar char="•"/>
            </a:pPr>
            <a:r>
              <a:rPr lang="he-IL" sz="3200" dirty="0" smtClean="0">
                <a:solidFill>
                  <a:schemeClr val="tx1"/>
                </a:solidFill>
              </a:rPr>
              <a:t>ראינו את ההבדל בין מקום חציה מוסדר למקום חציה שאינו מוסדר</a:t>
            </a:r>
          </a:p>
          <a:p>
            <a:pPr marL="457200" indent="-457200" algn="r">
              <a:lnSpc>
                <a:spcPct val="150%"/>
              </a:lnSpc>
              <a:buFont typeface="Arial" panose="020B0604020202020204" pitchFamily="34" charset="0"/>
              <a:buChar char="•"/>
            </a:pPr>
            <a:r>
              <a:rPr lang="he-IL" sz="3200" dirty="0" smtClean="0">
                <a:solidFill>
                  <a:schemeClr val="tx1"/>
                </a:solidFill>
              </a:rPr>
              <a:t>דיברנו על הקשיים והסכנות בחצייה במקום שאינו מוסדר</a:t>
            </a:r>
            <a:endParaRPr lang="he-IL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04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משימה לבית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e-IL" sz="3200" dirty="0" smtClean="0"/>
              <a:t>צאו למרחב </a:t>
            </a:r>
            <a:r>
              <a:rPr lang="he-IL" sz="3200" dirty="0" err="1" smtClean="0"/>
              <a:t>התעבורתי</a:t>
            </a:r>
            <a:r>
              <a:rPr lang="he-IL" sz="3200" dirty="0" smtClean="0"/>
              <a:t> בסביבת מגורכם.</a:t>
            </a:r>
          </a:p>
          <a:p>
            <a:r>
              <a:rPr lang="he-IL" sz="3200" dirty="0" smtClean="0"/>
              <a:t>צלמו אזור חצייה שאין בו מקום מוסדר.</a:t>
            </a:r>
          </a:p>
          <a:p>
            <a:r>
              <a:rPr lang="he-IL" sz="3200" dirty="0" smtClean="0"/>
              <a:t>כתבו מהם הקשיים והסכנות באזור זה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323874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14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727127F8-C975-4709-841A-6B4D86D77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899" y="0"/>
            <a:ext cx="9182099" cy="6871690"/>
          </a:xfrm>
          <a:prstGeom prst="rect">
            <a:avLst/>
          </a:prstGeom>
        </p:spPr>
      </p:pic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22EC58B3-7C11-428F-80B9-BA0017CCAFEC}"/>
              </a:ext>
            </a:extLst>
          </p:cNvPr>
          <p:cNvSpPr txBox="1"/>
          <p:nvPr/>
        </p:nvSpPr>
        <p:spPr>
          <a:xfrm>
            <a:off x="0" y="5943600"/>
            <a:ext cx="3009899" cy="901700"/>
          </a:xfrm>
          <a:prstGeom prst="rect">
            <a:avLst/>
          </a:prstGeom>
          <a:solidFill>
            <a:schemeClr val="tx1"/>
          </a:solidFill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B6B508FE-6852-47DA-A206-B6411D249247}"/>
              </a:ext>
            </a:extLst>
          </p:cNvPr>
          <p:cNvSpPr txBox="1"/>
          <p:nvPr/>
        </p:nvSpPr>
        <p:spPr>
          <a:xfrm>
            <a:off x="3086100" y="5969990"/>
            <a:ext cx="3009899" cy="901700"/>
          </a:xfrm>
          <a:prstGeom prst="rect">
            <a:avLst/>
          </a:prstGeom>
          <a:solidFill>
            <a:schemeClr val="tx1"/>
          </a:solidFill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52668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322F38BC-D98D-4D85-8CF7-BA70EEDEDD2A}"/>
              </a:ext>
              <a:ext uri="{C183D7F6-B498-43B3-948B-1728B52AA6E4}">
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CF5E56B2-83B2-4151-9682-D244C19024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2386744"/>
            <a:ext cx="5925310" cy="1645920"/>
          </a:xfrm>
          <a:solidFill>
            <a:srgbClr val="00B0F0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he-IL" b="1" dirty="0">
                <a:solidFill>
                  <a:srgbClr val="FFFF00"/>
                </a:solidFill>
              </a:rPr>
              <a:t>לשיעור זה הכינו מחברת זה"ב וכלי כתיבה</a:t>
            </a: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B501A2F0-90BE-4D86-9A8A-4390413F74F8}"/>
              </a:ext>
              <a:ext uri="{C183D7F6-B498-43B3-948B-1728B52AA6E4}">
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640080"/>
            <a:ext cx="4017265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%"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F5EB4E-25CD-44CC-AF95-30C9253422EF}"/>
              </a:ext>
              <a:ext uri="{C183D7F6-B498-43B3-948B-1728B52AA6E4}">
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0771" y="802767"/>
            <a:ext cx="3685032" cy="4937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תמונה 9" descr="תמונה שמכילה עיפרון, מכשירי כתיבה&#10;&#10;התיאור נוצר באופן אוטומטי">
            <a:extLst>
              <a:ext uri="{FF2B5EF4-FFF2-40B4-BE49-F238E27FC236}">
                <a16:creationId xmlns:a16="http://schemas.microsoft.com/office/drawing/2014/main" id="{C9591003-5BF5-42D3-AB46-CFA055E3461D}"/>
              </a:ext>
            </a:extLst>
          </p:cNvPr>
          <p:cNvPicPr/>
          <p:nvPr/>
        </p:nvPicPr>
        <p:blipFill rotWithShape="1">
          <a:blip r:embed="rId2">
            <a:clrChange>
              <a:clrFrom>
                <a:srgbClr val="ECE9E1"/>
              </a:clrFrom>
              <a:clrTo>
                <a:srgbClr val="ECE9E1">
                  <a:alpha val="0%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.805%" b="2.527%"/>
          <a:stretch/>
        </p:blipFill>
        <p:spPr bwMode="auto">
          <a:xfrm>
            <a:off x="8027099" y="1542829"/>
            <a:ext cx="3044825" cy="333375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607554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F060218F-FFBF-41F8-9153-A657272AF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637" y="1081087"/>
            <a:ext cx="7324725" cy="4695825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10F13342-1354-40A4-A8DA-FD14ECB57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3637" y="3306794"/>
            <a:ext cx="6248400" cy="962025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79176B39-89CC-4911-AFD7-5F67FD23A7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5364" y="539749"/>
            <a:ext cx="8991600" cy="5778500"/>
          </a:xfrm>
          <a:solidFill>
            <a:srgbClr val="00B0F0"/>
          </a:solidFill>
          <a:ln>
            <a:solidFill>
              <a:srgbClr val="00B0F0"/>
            </a:solidFill>
          </a:ln>
        </p:spPr>
        <p:txBody>
          <a:bodyPr/>
          <a:lstStyle/>
          <a:p>
            <a:endParaRPr lang="he-IL" dirty="0"/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E8CA5283-3C50-417E-81BD-2C4A587F8A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.161%"/>
          <a:stretch/>
        </p:blipFill>
        <p:spPr>
          <a:xfrm>
            <a:off x="4789799" y="579930"/>
            <a:ext cx="4879134" cy="1038271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86936DAE-0CF3-493A-8A3C-92968A988F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.143%"/>
          <a:stretch/>
        </p:blipFill>
        <p:spPr>
          <a:xfrm>
            <a:off x="2641600" y="1778000"/>
            <a:ext cx="7116762" cy="1453243"/>
          </a:xfrm>
          <a:prstGeom prst="rect">
            <a:avLst/>
          </a:prstGeom>
        </p:spPr>
      </p:pic>
      <p:pic>
        <p:nvPicPr>
          <p:cNvPr id="23" name="תמונה 22">
            <a:extLst>
              <a:ext uri="{FF2B5EF4-FFF2-40B4-BE49-F238E27FC236}">
                <a16:creationId xmlns:a16="http://schemas.microsoft.com/office/drawing/2014/main" id="{B10A9903-D783-479B-B0D6-FA50441C9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364" y="3112852"/>
            <a:ext cx="8764368" cy="1349392"/>
          </a:xfrm>
          <a:prstGeom prst="rect">
            <a:avLst/>
          </a:prstGeom>
        </p:spPr>
      </p:pic>
      <p:pic>
        <p:nvPicPr>
          <p:cNvPr id="26" name="תמונה 25">
            <a:extLst>
              <a:ext uri="{FF2B5EF4-FFF2-40B4-BE49-F238E27FC236}">
                <a16:creationId xmlns:a16="http://schemas.microsoft.com/office/drawing/2014/main" id="{48D5E744-E2A6-4898-83E9-C3F5167AD1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3736" y="4537795"/>
            <a:ext cx="7794626" cy="159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2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22F38BC-D98D-4D85-8CF7-BA70EEDEDD2A}"/>
              </a:ext>
              <a:ext uri="{C183D7F6-B498-43B3-948B-1728B52AA6E4}">
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כותרת 12">
            <a:extLst>
              <a:ext uri="{FF2B5EF4-FFF2-40B4-BE49-F238E27FC236}">
                <a16:creationId xmlns:a16="http://schemas.microsoft.com/office/drawing/2014/main" id="{546C06FE-1590-4377-B3F9-1E91926B64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2386744"/>
            <a:ext cx="5925310" cy="1645920"/>
          </a:xfrm>
          <a:ln>
            <a:solidFill>
              <a:srgbClr val="00B0F0"/>
            </a:solidFill>
          </a:ln>
        </p:spPr>
        <p:txBody>
          <a:bodyPr rtlCol="1">
            <a:normAutofit/>
          </a:bodyPr>
          <a:lstStyle/>
          <a:p>
            <a:pPr rtl="1"/>
            <a:r>
              <a:rPr lang="he-IL" sz="29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הגדירו את המושג: "מקום חציה שאינו מוסדר"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01A2F0-90BE-4D86-9A8A-4390413F74F8}"/>
              </a:ext>
              <a:ext uri="{C183D7F6-B498-43B3-948B-1728B52AA6E4}">
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640080"/>
            <a:ext cx="4017265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%"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F5EB4E-25CD-44CC-AF95-30C9253422EF}"/>
              </a:ext>
              <a:ext uri="{C183D7F6-B498-43B3-948B-1728B52AA6E4}">
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0771" y="802767"/>
            <a:ext cx="3685032" cy="4937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F7A584C0-B78C-4E5E-8438-751789C3AADB}"/>
              </a:ext>
            </a:extLst>
          </p:cNvPr>
          <p:cNvPicPr/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%"/>
                </a:srgbClr>
              </a:clrTo>
            </a:clrChange>
          </a:blip>
          <a:stretch>
            <a:fillRect/>
          </a:stretch>
        </p:blipFill>
        <p:spPr>
          <a:xfrm>
            <a:off x="8027099" y="1581564"/>
            <a:ext cx="3044825" cy="3256280"/>
          </a:xfrm>
          <a:prstGeom prst="rect">
            <a:avLst/>
          </a:prstGeom>
        </p:spPr>
      </p:pic>
      <p:pic>
        <p:nvPicPr>
          <p:cNvPr id="2" name="01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780" y="280851"/>
            <a:ext cx="2014365" cy="71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15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2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%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22F38BC-D98D-4D85-8CF7-BA70EEDEDD2A}"/>
              </a:ext>
              <a:ext uri="{C183D7F6-B498-43B3-948B-1728B52AA6E4}">
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01A2F0-90BE-4D86-9A8A-4390413F74F8}"/>
              </a:ext>
              <a:ext uri="{C183D7F6-B498-43B3-948B-1728B52AA6E4}">
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640080"/>
            <a:ext cx="4017265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%"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F5EB4E-25CD-44CC-AF95-30C9253422EF}"/>
              </a:ext>
              <a:ext uri="{C183D7F6-B498-43B3-948B-1728B52AA6E4}">
                <adec:decorative xmlns="" xmlns:adec="http://schemas.microsoft.com/office/drawing/2017/decorative" xmlns:p="http://schemas.openxmlformats.org/presentationml/2006/main" xmlns:r="http://schemas.openxmlformats.org/officeDocument/2006/relationships" xmlns:a="http://schemas.openxmlformats.org/drawingml/2006/main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0771" y="802767"/>
            <a:ext cx="3685032" cy="4937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2">
            <a:extLst>
              <a:ext uri="{FF2B5EF4-FFF2-40B4-BE49-F238E27FC236}">
                <a16:creationId xmlns:a16="http://schemas.microsoft.com/office/drawing/2014/main" id="{53AEA231-2915-46D0-93C9-31F4046DAE3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flipH="1">
            <a:off x="7719566" y="1712087"/>
            <a:ext cx="3647442" cy="311912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1" anchor="b">
            <a:normAutofit/>
          </a:bodyPr>
          <a:lstStyle>
            <a:lvl1pPr marL="0" indent="0" algn="r" defTabSz="914400" rtl="1" eaLnBrk="1" latinLnBrk="0" hangingPunct="1">
              <a:lnSpc>
                <a:spcPct val="90%"/>
              </a:lnSpc>
              <a:spcBef>
                <a:spcPct val="0%"/>
              </a:spcBef>
              <a:buFont typeface="Arial" pitchFamily="34" charset="0"/>
              <a:buNone/>
              <a:defRPr sz="5200" b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he-IL" sz="4000" b="1" dirty="0">
                <a:solidFill>
                  <a:srgbClr val="00B0F0"/>
                </a:solidFill>
              </a:rPr>
              <a:t>הגדרת המושג:</a:t>
            </a:r>
            <a:r>
              <a:rPr lang="he-IL" b="1" dirty="0">
                <a:solidFill>
                  <a:srgbClr val="00B0F0"/>
                </a:solidFill>
              </a:rPr>
              <a:t/>
            </a:r>
            <a:br>
              <a:rPr lang="he-IL" b="1" dirty="0">
                <a:solidFill>
                  <a:srgbClr val="00B0F0"/>
                </a:solidFill>
              </a:rPr>
            </a:br>
            <a:r>
              <a:rPr lang="he-IL" b="1" dirty="0">
                <a:solidFill>
                  <a:srgbClr val="00B0F0"/>
                </a:solidFill>
              </a:rPr>
              <a:t/>
            </a:r>
            <a:br>
              <a:rPr lang="he-IL" b="1" dirty="0">
                <a:solidFill>
                  <a:srgbClr val="00B0F0"/>
                </a:solidFill>
              </a:rPr>
            </a:br>
            <a:r>
              <a:rPr lang="he-IL" sz="3600" b="1" dirty="0">
                <a:solidFill>
                  <a:srgbClr val="00B0F0"/>
                </a:solidFill>
              </a:rPr>
              <a:t>מקום חציה שאינו מוסדר</a:t>
            </a:r>
          </a:p>
        </p:txBody>
      </p:sp>
      <p:sp>
        <p:nvSpPr>
          <p:cNvPr id="12" name="מציין מיקום טקסט 5">
            <a:extLst>
              <a:ext uri="{FF2B5EF4-FFF2-40B4-BE49-F238E27FC236}">
                <a16:creationId xmlns:a16="http://schemas.microsoft.com/office/drawing/2014/main" id="{13960209-F93C-48B0-A1AC-4A5713C6B883}"/>
              </a:ext>
            </a:extLst>
          </p:cNvPr>
          <p:cNvSpPr txBox="1">
            <a:spLocks/>
          </p:cNvSpPr>
          <p:nvPr/>
        </p:nvSpPr>
        <p:spPr>
          <a:xfrm flipH="1">
            <a:off x="266700" y="2017039"/>
            <a:ext cx="5829300" cy="125460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1" eaLnBrk="1" latinLnBrk="0" hangingPunct="1">
              <a:lnSpc>
                <a:spcPct val="100%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%"/>
                    <a:lumOff val="25%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100%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%"/>
                    <a:lumOff val="15%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100%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%"/>
                    <a:lumOff val="15%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100%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%"/>
                    <a:lumOff val="15%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100%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%"/>
                    <a:lumOff val="15%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100%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100%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100%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%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100%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%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800" b="1" dirty="0">
                <a:solidFill>
                  <a:schemeClr val="bg1"/>
                </a:solidFill>
              </a:rPr>
              <a:t>מקום חציה שאינו מוסדר </a:t>
            </a:r>
          </a:p>
          <a:p>
            <a:r>
              <a:rPr lang="he-IL" sz="2800" b="1" dirty="0">
                <a:solidFill>
                  <a:schemeClr val="bg1"/>
                </a:solidFill>
              </a:rPr>
              <a:t>הוא מקום בו אין מעבר חצייה. </a:t>
            </a:r>
          </a:p>
          <a:p>
            <a:endParaRPr lang="he-IL" sz="2800" dirty="0">
              <a:solidFill>
                <a:schemeClr val="bg1"/>
              </a:solidFill>
            </a:endParaRPr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15B09AA4-B76D-4B8C-8C54-FCDEA6611AB0}"/>
              </a:ext>
            </a:extLst>
          </p:cNvPr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%"/>
                </a:srgbClr>
              </a:clrTo>
            </a:clrChange>
            <a:lum bright="70%" contrast="-70%"/>
          </a:blip>
          <a:stretch>
            <a:fillRect/>
          </a:stretch>
        </p:blipFill>
        <p:spPr>
          <a:xfrm>
            <a:off x="4928361" y="1783081"/>
            <a:ext cx="2772410" cy="145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113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0" y="838201"/>
            <a:ext cx="12192000" cy="5276850"/>
          </a:xfrm>
          <a:prstGeom prst="rect">
            <a:avLst/>
          </a:prstGeom>
          <a:solidFill>
            <a:srgbClr val="E8F2F0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כותרת 4">
            <a:extLst>
              <a:ext uri="{FF2B5EF4-FFF2-40B4-BE49-F238E27FC236}">
                <a16:creationId xmlns:a16="http://schemas.microsoft.com/office/drawing/2014/main" id="{B1F07242-F9FD-4334-BEBE-FB789068D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750" y="183392"/>
            <a:ext cx="11670220" cy="975535"/>
          </a:xfrm>
          <a:ln>
            <a:noFill/>
          </a:ln>
        </p:spPr>
        <p:txBody>
          <a:bodyPr vert="horz" lIns="274320" tIns="182880" rIns="274320" bIns="182880" rtlCol="0" anchor="ctr" anchorCtr="1">
            <a:noAutofit/>
          </a:bodyPr>
          <a:lstStyle/>
          <a:p>
            <a:pPr rtl="0"/>
            <a:r>
              <a:rPr lang="en-US" sz="2800" b="1" dirty="0" err="1">
                <a:solidFill>
                  <a:schemeClr val="tx1">
                    <a:lumMod val="50%"/>
                  </a:schemeClr>
                </a:solidFill>
              </a:rPr>
              <a:t>הצגת</a:t>
            </a:r>
            <a:r>
              <a:rPr lang="en-US" sz="2800" b="1" dirty="0">
                <a:solidFill>
                  <a:schemeClr val="tx1">
                    <a:lumMod val="50%"/>
                  </a:schemeClr>
                </a:solidFill>
              </a:rPr>
              <a:t> </a:t>
            </a:r>
            <a:r>
              <a:rPr lang="he-IL" sz="2800" b="1" dirty="0" smtClean="0">
                <a:solidFill>
                  <a:schemeClr val="tx1">
                    <a:lumMod val="50%"/>
                  </a:schemeClr>
                </a:solidFill>
              </a:rPr>
              <a:t>שאלון-</a:t>
            </a:r>
            <a:r>
              <a:rPr lang="en-US" sz="2800" b="1" dirty="0" smtClean="0">
                <a:solidFill>
                  <a:schemeClr val="tx1">
                    <a:lumMod val="50%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1">
                    <a:lumMod val="50%"/>
                  </a:schemeClr>
                </a:solidFill>
              </a:rPr>
              <a:t>חצ</a:t>
            </a:r>
            <a:r>
              <a:rPr lang="he-IL" sz="2800" b="1" dirty="0" smtClean="0">
                <a:solidFill>
                  <a:schemeClr val="tx1">
                    <a:lumMod val="50%"/>
                  </a:schemeClr>
                </a:solidFill>
              </a:rPr>
              <a:t>י</a:t>
            </a:r>
            <a:r>
              <a:rPr lang="en-US" sz="2800" b="1" dirty="0" err="1" smtClean="0">
                <a:solidFill>
                  <a:schemeClr val="tx1">
                    <a:lumMod val="50%"/>
                  </a:schemeClr>
                </a:solidFill>
              </a:rPr>
              <a:t>ית</a:t>
            </a:r>
            <a:r>
              <a:rPr lang="en-US" sz="2800" b="1" dirty="0" smtClean="0">
                <a:solidFill>
                  <a:schemeClr val="tx1">
                    <a:lumMod val="50%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tx1">
                    <a:lumMod val="50%"/>
                  </a:schemeClr>
                </a:solidFill>
              </a:rPr>
              <a:t>כביש שהופץ בקרב תלמידים מכיתות ה</a:t>
            </a:r>
            <a:r>
              <a:rPr lang="he-IL" sz="2800" b="1" dirty="0" smtClean="0">
                <a:solidFill>
                  <a:schemeClr val="tx1">
                    <a:lumMod val="50%"/>
                  </a:schemeClr>
                </a:solidFill>
              </a:rPr>
              <a:t>'</a:t>
            </a:r>
            <a:r>
              <a:rPr lang="en-US" sz="2800" b="1" dirty="0" smtClean="0">
                <a:solidFill>
                  <a:schemeClr val="tx1">
                    <a:lumMod val="50%"/>
                  </a:schemeClr>
                </a:solidFill>
              </a:rPr>
              <a:t/>
            </a:r>
            <a:br>
              <a:rPr lang="en-US" sz="2800" b="1" dirty="0" smtClean="0">
                <a:solidFill>
                  <a:schemeClr val="tx1">
                    <a:lumMod val="50%"/>
                  </a:schemeClr>
                </a:solidFill>
              </a:rPr>
            </a:br>
            <a:r>
              <a:rPr lang="he-IL" sz="2800" b="1" dirty="0" smtClean="0">
                <a:solidFill>
                  <a:schemeClr val="tx1">
                    <a:lumMod val="50%"/>
                  </a:schemeClr>
                </a:solidFill>
              </a:rPr>
              <a:t>מבית ספר "הדר- השרון" מושב חירות</a:t>
            </a:r>
            <a:endParaRPr lang="en-US" sz="2800" b="1" dirty="0">
              <a:solidFill>
                <a:schemeClr val="tx1">
                  <a:lumMod val="50%"/>
                </a:schemeClr>
              </a:solidFill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/>
          <a:srcRect t="55.189%" r="3.384%"/>
          <a:stretch/>
        </p:blipFill>
        <p:spPr>
          <a:xfrm>
            <a:off x="6424613" y="1479653"/>
            <a:ext cx="5518474" cy="2193804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3"/>
          <a:srcRect t="0.001%" b="43.41%"/>
          <a:stretch/>
        </p:blipFill>
        <p:spPr>
          <a:xfrm>
            <a:off x="6424613" y="3596665"/>
            <a:ext cx="5531357" cy="2284464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3"/>
          <a:srcRect t="69.784%" b="12.54%"/>
          <a:stretch/>
        </p:blipFill>
        <p:spPr>
          <a:xfrm>
            <a:off x="522402" y="1467471"/>
            <a:ext cx="5906973" cy="762000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4"/>
          <a:srcRect b="49.731%"/>
          <a:stretch/>
        </p:blipFill>
        <p:spPr>
          <a:xfrm>
            <a:off x="541452" y="2178598"/>
            <a:ext cx="5883161" cy="1887794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 rotWithShape="1">
          <a:blip r:embed="rId4"/>
          <a:srcRect l="-0.549%" t="50.99%" r="0.549%" b="-1.259%"/>
          <a:stretch/>
        </p:blipFill>
        <p:spPr>
          <a:xfrm>
            <a:off x="541452" y="4066392"/>
            <a:ext cx="5883161" cy="188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7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="http://schemas.openxmlformats.org/presentationml/2006/main" xmlns:r="http://schemas.openxmlformats.org/officeDocument/2006/relationships" xmlns:a="http://schemas.openxmlformats.org/drawingml/2006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כותרת 1">
            <a:extLst>
              <a:ext uri="{FF2B5EF4-FFF2-40B4-BE49-F238E27FC236}">
                <a16:creationId xmlns:a16="http://schemas.microsoft.com/office/drawing/2014/main" id="{00F34810-7CE4-44FC-97CE-3AECA52C478D}"/>
              </a:ext>
            </a:extLst>
          </p:cNvPr>
          <p:cNvSpPr txBox="1">
            <a:spLocks/>
          </p:cNvSpPr>
          <p:nvPr/>
        </p:nvSpPr>
        <p:spPr bwMode="blackWhite">
          <a:xfrm flipH="1">
            <a:off x="3003550" y="1212892"/>
            <a:ext cx="5918200" cy="3942276"/>
          </a:xfrm>
          <a:prstGeom prst="rect">
            <a:avLst/>
          </a:prstGeom>
          <a:solidFill>
            <a:srgbClr val="00B0F0"/>
          </a:solidFill>
          <a:ln w="38100" cap="sq">
            <a:solidFill>
              <a:schemeClr val="tx1"/>
            </a:solidFill>
            <a:miter lim="800%"/>
          </a:ln>
        </p:spPr>
        <p:txBody>
          <a:bodyPr vert="horz" lIns="274320" tIns="182880" rIns="274320" bIns="182880" rtlCol="1" anchor="ctr" anchorCtr="1">
            <a:normAutofit/>
          </a:bodyPr>
          <a:lstStyle>
            <a:lvl1pPr algn="ctr" defTabSz="914400" rtl="1" eaLnBrk="1" latinLnBrk="0" hangingPunct="1">
              <a:lnSpc>
                <a:spcPct val="90%"/>
              </a:lnSpc>
              <a:spcBef>
                <a:spcPct val="0%"/>
              </a:spcBef>
              <a:buNone/>
              <a:defRPr sz="3800" kern="1200" cap="all" spc="200" baseline="0%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e-IL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הצגת ממצאי השאלון</a:t>
            </a:r>
            <a:endParaRPr lang="he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92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F060218F-FFBF-41F8-9153-A657272AF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637" y="1081087"/>
            <a:ext cx="7324725" cy="4695825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10F13342-1354-40A4-A8DA-FD14ECB57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3637" y="3306794"/>
            <a:ext cx="6248400" cy="962025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79176B39-89CC-4911-AFD7-5F67FD23A7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3681" y="0"/>
            <a:ext cx="9164636" cy="6858000"/>
          </a:xfrm>
          <a:solidFill>
            <a:srgbClr val="00B0F0"/>
          </a:solidFill>
          <a:ln>
            <a:solidFill>
              <a:srgbClr val="00B0F0"/>
            </a:solidFill>
          </a:ln>
        </p:spPr>
        <p:txBody>
          <a:bodyPr/>
          <a:lstStyle/>
          <a:p>
            <a:endParaRPr lang="he-IL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EAC85506-E503-440B-BBB5-B800143FF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242" y="1081087"/>
            <a:ext cx="8341514" cy="4695825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07BAACDC-7D7A-4C13-842B-90F00E2AEF39}"/>
              </a:ext>
            </a:extLst>
          </p:cNvPr>
          <p:cNvSpPr txBox="1"/>
          <p:nvPr/>
        </p:nvSpPr>
        <p:spPr>
          <a:xfrm>
            <a:off x="8993827" y="1758935"/>
            <a:ext cx="1176096" cy="422305"/>
          </a:xfrm>
          <a:prstGeom prst="rect">
            <a:avLst/>
          </a:prstGeom>
          <a:solidFill>
            <a:schemeClr val="tx1"/>
          </a:solidFill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66383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purl.oclc.org/ooxml/drawingml/main" name="חבילה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%">
              <a:schemeClr val="phClr">
                <a:tint val="80%"/>
                <a:satMod val="107%"/>
                <a:lumMod val="103%"/>
              </a:schemeClr>
            </a:gs>
            <a:gs pos="100%">
              <a:schemeClr val="phClr">
                <a:tint val="82%"/>
                <a:satMod val="109%"/>
                <a:lumMod val="103%"/>
              </a:schemeClr>
            </a:gs>
          </a:gsLst>
          <a:lin ang="5400000" scaled="0"/>
        </a:gradFill>
        <a:gradFill rotWithShape="1">
          <a:gsLst>
            <a:gs pos="0%">
              <a:schemeClr val="phClr">
                <a:tint val="97%"/>
                <a:satMod val="100%"/>
                <a:lumMod val="102%"/>
              </a:schemeClr>
            </a:gs>
            <a:gs pos="50%">
              <a:schemeClr val="phClr">
                <a:shade val="100%"/>
                <a:satMod val="103%"/>
                <a:lumMod val="100%"/>
              </a:schemeClr>
            </a:gs>
            <a:gs pos="100%">
              <a:schemeClr val="phClr">
                <a:shade val="93%"/>
                <a:satMod val="110%"/>
                <a:lumMod val="99%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%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%"/>
            <a:satMod val="170%"/>
          </a:schemeClr>
        </a:solidFill>
        <a:gradFill rotWithShape="1">
          <a:gsLst>
            <a:gs pos="0%">
              <a:schemeClr val="phClr">
                <a:tint val="97%"/>
                <a:shade val="100%"/>
                <a:satMod val="185%"/>
                <a:lumMod val="120%"/>
              </a:schemeClr>
            </a:gs>
            <a:gs pos="100%">
              <a:schemeClr val="phClr">
                <a:tint val="96%"/>
                <a:shade val="95%"/>
                <a:satMod val="215%"/>
                <a:lumMod val="80%"/>
              </a:schemeClr>
            </a:gs>
          </a:gsLst>
          <a:path path="circle">
            <a:fillToRect l="50%" t="55%" r="125%" b="100%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purl.oclc.org/ooxml/drawingml/main" name="ערכת נושא1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%">
              <a:schemeClr val="phClr">
                <a:lumMod val="110%"/>
                <a:satMod val="105%"/>
                <a:tint val="67%"/>
              </a:schemeClr>
            </a:gs>
            <a:gs pos="50%">
              <a:schemeClr val="phClr">
                <a:lumMod val="105%"/>
                <a:satMod val="103%"/>
                <a:tint val="73%"/>
              </a:schemeClr>
            </a:gs>
            <a:gs pos="100%">
              <a:schemeClr val="phClr">
                <a:lumMod val="105%"/>
                <a:satMod val="109%"/>
                <a:tint val="81%"/>
              </a:schemeClr>
            </a:gs>
          </a:gsLst>
          <a:lin ang="5400000" scaled="0"/>
        </a:gradFill>
        <a:gradFill rotWithShape="1">
          <a:gsLst>
            <a:gs pos="0%">
              <a:schemeClr val="phClr">
                <a:satMod val="103%"/>
                <a:lumMod val="102%"/>
                <a:tint val="94%"/>
              </a:schemeClr>
            </a:gs>
            <a:gs pos="50%">
              <a:schemeClr val="phClr">
                <a:satMod val="110%"/>
                <a:lumMod val="100%"/>
                <a:shade val="100%"/>
              </a:schemeClr>
            </a:gs>
            <a:gs pos="100%">
              <a:schemeClr val="phClr">
                <a:lumMod val="99%"/>
                <a:satMod val="120%"/>
                <a:shade val="78%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%"/>
        </a:ln>
        <a:ln w="12700" cap="flat" cmpd="sng" algn="ctr">
          <a:solidFill>
            <a:schemeClr val="phClr"/>
          </a:solidFill>
          <a:prstDash val="solid"/>
          <a:miter lim="800%"/>
        </a:ln>
        <a:ln w="19050" cap="flat" cmpd="sng" algn="ctr">
          <a:solidFill>
            <a:schemeClr val="phClr"/>
          </a:solidFill>
          <a:prstDash val="solid"/>
          <a:miter lim="800%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%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%"/>
            <a:satMod val="170%"/>
          </a:schemeClr>
        </a:solidFill>
        <a:gradFill rotWithShape="1">
          <a:gsLst>
            <a:gs pos="0%">
              <a:schemeClr val="phClr">
                <a:tint val="93%"/>
                <a:satMod val="150%"/>
                <a:shade val="98%"/>
                <a:lumMod val="102%"/>
              </a:schemeClr>
            </a:gs>
            <a:gs pos="50%">
              <a:schemeClr val="phClr">
                <a:tint val="98%"/>
                <a:satMod val="130%"/>
                <a:shade val="90%"/>
                <a:lumMod val="103%"/>
              </a:schemeClr>
            </a:gs>
            <a:gs pos="100%">
              <a:schemeClr val="phClr">
                <a:shade val="63%"/>
                <a:satMod val="120%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ערכת נושא1" id="{6FEE3CBD-451D-469B-AA8B-42F446A6C40F}" vid="{EC8FF633-05A0-4A50-82E9-232C0CBA0E14}"/>
    </a:ext>
  </a:extLst>
</a:theme>
</file>

<file path=ppt/theme/theme3.xml><?xml version="1.0" encoding="utf-8"?>
<a:theme xmlns:a="http://purl.oclc.org/ooxml/drawingml/main" name="1_ערכת נושא1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%">
              <a:schemeClr val="phClr">
                <a:lumMod val="110%"/>
                <a:satMod val="105%"/>
                <a:tint val="67%"/>
              </a:schemeClr>
            </a:gs>
            <a:gs pos="50%">
              <a:schemeClr val="phClr">
                <a:lumMod val="105%"/>
                <a:satMod val="103%"/>
                <a:tint val="73%"/>
              </a:schemeClr>
            </a:gs>
            <a:gs pos="100%">
              <a:schemeClr val="phClr">
                <a:lumMod val="105%"/>
                <a:satMod val="109%"/>
                <a:tint val="81%"/>
              </a:schemeClr>
            </a:gs>
          </a:gsLst>
          <a:lin ang="5400000" scaled="0"/>
        </a:gradFill>
        <a:gradFill rotWithShape="1">
          <a:gsLst>
            <a:gs pos="0%">
              <a:schemeClr val="phClr">
                <a:satMod val="103%"/>
                <a:lumMod val="102%"/>
                <a:tint val="94%"/>
              </a:schemeClr>
            </a:gs>
            <a:gs pos="50%">
              <a:schemeClr val="phClr">
                <a:satMod val="110%"/>
                <a:lumMod val="100%"/>
                <a:shade val="100%"/>
              </a:schemeClr>
            </a:gs>
            <a:gs pos="100%">
              <a:schemeClr val="phClr">
                <a:lumMod val="99%"/>
                <a:satMod val="120%"/>
                <a:shade val="78%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%"/>
        </a:ln>
        <a:ln w="12700" cap="flat" cmpd="sng" algn="ctr">
          <a:solidFill>
            <a:schemeClr val="phClr"/>
          </a:solidFill>
          <a:prstDash val="solid"/>
          <a:miter lim="800%"/>
        </a:ln>
        <a:ln w="19050" cap="flat" cmpd="sng" algn="ctr">
          <a:solidFill>
            <a:schemeClr val="phClr"/>
          </a:solidFill>
          <a:prstDash val="solid"/>
          <a:miter lim="800%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%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%"/>
            <a:satMod val="170%"/>
          </a:schemeClr>
        </a:solidFill>
        <a:gradFill rotWithShape="1">
          <a:gsLst>
            <a:gs pos="0%">
              <a:schemeClr val="phClr">
                <a:tint val="93%"/>
                <a:satMod val="150%"/>
                <a:shade val="98%"/>
                <a:lumMod val="102%"/>
              </a:schemeClr>
            </a:gs>
            <a:gs pos="50%">
              <a:schemeClr val="phClr">
                <a:tint val="98%"/>
                <a:satMod val="130%"/>
                <a:shade val="90%"/>
                <a:lumMod val="103%"/>
              </a:schemeClr>
            </a:gs>
            <a:gs pos="100%">
              <a:schemeClr val="phClr">
                <a:shade val="63%"/>
                <a:satMod val="120%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ערכת נושא1" id="{6FEE3CBD-451D-469B-AA8B-42F446A6C40F}" vid="{EC8FF633-05A0-4A50-82E9-232C0CBA0E14}"/>
    </a:ext>
  </a:extLst>
</a:theme>
</file>

<file path=docProps/app.xml><?xml version="1.0" encoding="utf-8"?>
<Properties xmlns="http://purl.oclc.org/ooxml/officeDocument/extendedProperties" xmlns:vt="http://purl.oclc.org/ooxml/officeDocument/docPropsVTypes">
  <TotalTime>10731</TotalTime>
  <Words>186</Words>
  <Application>Microsoft Office PowerPoint</Application>
  <PresentationFormat>מסך רחב</PresentationFormat>
  <Paragraphs>35</Paragraphs>
  <Slides>18</Slides>
  <Notes>0</Notes>
  <HiddenSlides>0</HiddenSlides>
  <MMClips>3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3</vt:i4>
      </vt:variant>
      <vt:variant>
        <vt:lpstr>כותרות שקופיות</vt:lpstr>
      </vt:variant>
      <vt:variant>
        <vt:i4>18</vt:i4>
      </vt:variant>
    </vt:vector>
  </HeadingPairs>
  <TitlesOfParts>
    <vt:vector size="27" baseType="lpstr">
      <vt:lpstr>Alef</vt:lpstr>
      <vt:lpstr>Arial</vt:lpstr>
      <vt:lpstr>Calibri</vt:lpstr>
      <vt:lpstr>Gill Sans MT</vt:lpstr>
      <vt:lpstr>Open Sans</vt:lpstr>
      <vt:lpstr>Tahoma</vt:lpstr>
      <vt:lpstr>חבילה</vt:lpstr>
      <vt:lpstr>ערכת נושא1</vt:lpstr>
      <vt:lpstr>1_ערכת נושא1</vt:lpstr>
      <vt:lpstr>מצגת של PowerPoint‏</vt:lpstr>
      <vt:lpstr>מצגת של PowerPoint‏</vt:lpstr>
      <vt:lpstr>לשיעור זה הכינו מחברת זה"ב וכלי כתיבה</vt:lpstr>
      <vt:lpstr>מצגת של PowerPoint‏</vt:lpstr>
      <vt:lpstr>הגדירו את המושג: "מקום חציה שאינו מוסדר"</vt:lpstr>
      <vt:lpstr>הגדרת המושג:  מקום חציה שאינו מוסדר</vt:lpstr>
      <vt:lpstr>הצגת שאלון- חציית כביש שהופץ בקרב תלמידים מכיתות ה' מבית ספר "הדר- השרון" מושב חירות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משימה לבית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ליאבה חיה דויטש</dc:creator>
  <cp:lastModifiedBy>Asus</cp:lastModifiedBy>
  <cp:revision>115</cp:revision>
  <dcterms:created xsi:type="dcterms:W3CDTF">2020-05-01T18:56:43Z</dcterms:created>
  <dcterms:modified xsi:type="dcterms:W3CDTF">2020-05-10T12:27:16Z</dcterms:modified>
</cp:coreProperties>
</file>