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3"/>
  </p:notesMasterIdLst>
  <p:sldIdLst>
    <p:sldId id="303" r:id="rId2"/>
    <p:sldId id="262" r:id="rId3"/>
    <p:sldId id="359" r:id="rId4"/>
    <p:sldId id="263" r:id="rId5"/>
    <p:sldId id="343" r:id="rId6"/>
    <p:sldId id="360" r:id="rId7"/>
    <p:sldId id="361" r:id="rId8"/>
    <p:sldId id="362" r:id="rId9"/>
    <p:sldId id="344" r:id="rId10"/>
    <p:sldId id="354" r:id="rId11"/>
    <p:sldId id="264" r:id="rId12"/>
    <p:sldId id="312" r:id="rId13"/>
    <p:sldId id="319" r:id="rId14"/>
    <p:sldId id="345" r:id="rId15"/>
    <p:sldId id="317" r:id="rId16"/>
    <p:sldId id="320" r:id="rId17"/>
    <p:sldId id="346" r:id="rId18"/>
    <p:sldId id="318" r:id="rId19"/>
    <p:sldId id="347" r:id="rId20"/>
    <p:sldId id="348" r:id="rId21"/>
    <p:sldId id="355" r:id="rId22"/>
    <p:sldId id="349" r:id="rId23"/>
    <p:sldId id="351" r:id="rId24"/>
    <p:sldId id="334" r:id="rId25"/>
    <p:sldId id="335" r:id="rId26"/>
    <p:sldId id="321" r:id="rId27"/>
    <p:sldId id="353" r:id="rId28"/>
    <p:sldId id="322" r:id="rId29"/>
    <p:sldId id="325" r:id="rId30"/>
    <p:sldId id="336" r:id="rId31"/>
    <p:sldId id="314" r:id="rId32"/>
    <p:sldId id="327" r:id="rId33"/>
    <p:sldId id="315" r:id="rId34"/>
    <p:sldId id="332" r:id="rId35"/>
    <p:sldId id="331" r:id="rId36"/>
    <p:sldId id="330" r:id="rId37"/>
    <p:sldId id="328" r:id="rId38"/>
    <p:sldId id="333" r:id="rId39"/>
    <p:sldId id="339" r:id="rId40"/>
    <p:sldId id="340" r:id="rId41"/>
    <p:sldId id="356" r:id="rId42"/>
    <p:sldId id="316" r:id="rId43"/>
    <p:sldId id="337" r:id="rId44"/>
    <p:sldId id="338" r:id="rId45"/>
    <p:sldId id="357" r:id="rId46"/>
    <p:sldId id="275" r:id="rId47"/>
    <p:sldId id="276" r:id="rId48"/>
    <p:sldId id="277" r:id="rId49"/>
    <p:sldId id="273" r:id="rId50"/>
    <p:sldId id="358" r:id="rId51"/>
    <p:sldId id="278" r:id="rId52"/>
  </p:sldIdLst>
  <p:sldSz cx="12192000" cy="6858000"/>
  <p:notesSz cx="6858000" cy="9144000"/>
  <p:defaultTextStyle>
    <a:defPPr>
      <a:defRPr lang="en-I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 varScale="1">
        <p:scale>
          <a:sx n="62" d="100"/>
          <a:sy n="62" d="100"/>
        </p:scale>
        <p:origin x="80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3DC352-2295-4676-8914-95D8B33FCC62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he-IL"/>
        </a:p>
      </dgm:t>
    </dgm:pt>
    <dgm:pt modelId="{AE56EAB3-2C49-45F3-97F5-4009084AF532}">
      <dgm:prSet phldrT="[טקסט]" custT="1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rtl="1"/>
          <a:r>
            <a:rPr lang="ar-JO" sz="32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تجول حميد وعائشة في ساحة المدرسة بحثا عن </a:t>
          </a:r>
          <a:r>
            <a:rPr lang="ar-JO" sz="3200" b="0" cap="none" spc="0" dirty="0" err="1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التميرات</a:t>
          </a:r>
          <a:r>
            <a:rPr lang="ar-JO" sz="32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 </a:t>
          </a:r>
          <a:endParaRPr lang="he-IL" sz="32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E88FFACF-71A4-4D6D-94B3-5DE0927E0DFC}" type="parTrans" cxnId="{EAC814BD-6C21-48E8-BD03-E53DE5E5E9F4}">
      <dgm:prSet/>
      <dgm:spPr/>
      <dgm:t>
        <a:bodyPr/>
        <a:lstStyle/>
        <a:p>
          <a:pPr rtl="1"/>
          <a:endParaRPr lang="he-IL"/>
        </a:p>
      </dgm:t>
    </dgm:pt>
    <dgm:pt modelId="{49A1401F-D679-4C74-BCD3-C2EFF681A6BD}" type="sibTrans" cxnId="{EAC814BD-6C21-48E8-BD03-E53DE5E5E9F4}">
      <dgm:prSet/>
      <dgm:spPr/>
      <dgm:t>
        <a:bodyPr/>
        <a:lstStyle/>
        <a:p>
          <a:pPr rtl="1"/>
          <a:endParaRPr lang="he-IL"/>
        </a:p>
      </dgm:t>
    </dgm:pt>
    <dgm:pt modelId="{C90EEA39-91EB-4FBE-A6FD-A2C01B1CB2B8}">
      <dgm:prSet phldrT="[טקסט]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rtl="1"/>
          <a:r>
            <a:rPr lang="ar-JO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اكتشف حميد وعائشة ان </a:t>
          </a:r>
          <a:r>
            <a:rPr lang="ar-JO" b="0" cap="none" spc="0" dirty="0" err="1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التميرات</a:t>
          </a:r>
          <a:r>
            <a:rPr lang="ar-JO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 في مكان اخر </a:t>
          </a:r>
          <a:endParaRPr lang="he-IL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ACA02E25-D42D-43D7-A717-68AC5C2DA7DD}" type="parTrans" cxnId="{9156070F-CF92-494B-9087-5F62B34C2422}">
      <dgm:prSet/>
      <dgm:spPr/>
      <dgm:t>
        <a:bodyPr/>
        <a:lstStyle/>
        <a:p>
          <a:pPr rtl="1"/>
          <a:endParaRPr lang="he-IL"/>
        </a:p>
      </dgm:t>
    </dgm:pt>
    <dgm:pt modelId="{D8BE6F8B-DBF2-49DB-BAFA-66C7F3BCDC61}" type="sibTrans" cxnId="{9156070F-CF92-494B-9087-5F62B34C2422}">
      <dgm:prSet/>
      <dgm:spPr/>
      <dgm:t>
        <a:bodyPr/>
        <a:lstStyle/>
        <a:p>
          <a:pPr rtl="1"/>
          <a:endParaRPr lang="he-IL"/>
        </a:p>
      </dgm:t>
    </dgm:pt>
    <dgm:pt modelId="{6D4B8738-FD22-4201-BC82-E75FD3DD9FBD}">
      <dgm:prSet phldrT="[טקסט]" custT="1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rtl="1"/>
          <a:r>
            <a:rPr lang="ar-JO" sz="32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خرج حميد وعائشة الى ساحة المدرسة بحثا عن نبات الخطمي بجانب المكتبة</a:t>
          </a:r>
          <a:endParaRPr lang="he-IL" sz="32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F53EB72-2D8F-4D42-9B13-1EAB20FCFF04}" type="parTrans" cxnId="{5F05A317-02ED-46A8-9BDF-9720A2BF876D}">
      <dgm:prSet/>
      <dgm:spPr/>
      <dgm:t>
        <a:bodyPr/>
        <a:lstStyle/>
        <a:p>
          <a:pPr rtl="1"/>
          <a:endParaRPr lang="he-IL"/>
        </a:p>
      </dgm:t>
    </dgm:pt>
    <dgm:pt modelId="{58A6E05C-F3DA-46E5-87E3-604246971874}" type="sibTrans" cxnId="{5F05A317-02ED-46A8-9BDF-9720A2BF876D}">
      <dgm:prSet/>
      <dgm:spPr/>
      <dgm:t>
        <a:bodyPr/>
        <a:lstStyle/>
        <a:p>
          <a:pPr rtl="1"/>
          <a:endParaRPr lang="he-IL"/>
        </a:p>
      </dgm:t>
    </dgm:pt>
    <dgm:pt modelId="{F0F8CF0D-D3D5-495D-92FE-B391473454A3}" type="pres">
      <dgm:prSet presAssocID="{2D3DC352-2295-4676-8914-95D8B33FCC62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pPr rtl="1"/>
          <a:endParaRPr lang="he-IL"/>
        </a:p>
      </dgm:t>
    </dgm:pt>
    <dgm:pt modelId="{7DC280CC-4D4D-4A9D-91B5-ECC61DA994E4}" type="pres">
      <dgm:prSet presAssocID="{AE56EAB3-2C49-45F3-97F5-4009084AF532}" presName="composite" presStyleCnt="0"/>
      <dgm:spPr/>
    </dgm:pt>
    <dgm:pt modelId="{3896EA48-4AB9-4AB6-8F04-B44C7D97B71A}" type="pres">
      <dgm:prSet presAssocID="{AE56EAB3-2C49-45F3-97F5-4009084AF532}" presName="bentUpArrow1" presStyleLbl="alignImgPlace1" presStyleIdx="0" presStyleCnt="2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/>
    </dgm:pt>
    <dgm:pt modelId="{66DEFC9D-7032-4D2A-BA99-3A65CB2A2365}" type="pres">
      <dgm:prSet presAssocID="{AE56EAB3-2C49-45F3-97F5-4009084AF532}" presName="ParentText" presStyleLbl="node1" presStyleIdx="0" presStyleCnt="3" custScaleX="201757" custScaleY="10146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pPr rtl="1"/>
          <a:endParaRPr lang="he-IL"/>
        </a:p>
      </dgm:t>
    </dgm:pt>
    <dgm:pt modelId="{39D26EC9-3EDC-4FEF-9098-E219E1F7551E}" type="pres">
      <dgm:prSet presAssocID="{AE56EAB3-2C49-45F3-97F5-4009084AF532}" presName="ChildText" presStyleLbl="revTx" presStyleIdx="0" presStyleCnt="2" custScaleX="24981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pPr rtl="1"/>
          <a:endParaRPr lang="he-IL"/>
        </a:p>
      </dgm:t>
    </dgm:pt>
    <dgm:pt modelId="{F66E0D33-EED3-48E3-BFEC-E75FCC5970C1}" type="pres">
      <dgm:prSet presAssocID="{49A1401F-D679-4C74-BCD3-C2EFF681A6BD}" presName="sibTrans" presStyleCnt="0"/>
      <dgm:spPr/>
    </dgm:pt>
    <dgm:pt modelId="{788A0701-7754-4B9E-B0DD-A60A4F6CBAD2}" type="pres">
      <dgm:prSet presAssocID="{C90EEA39-91EB-4FBE-A6FD-A2C01B1CB2B8}" presName="composite" presStyleCnt="0"/>
      <dgm:spPr/>
    </dgm:pt>
    <dgm:pt modelId="{B7E7F7D5-232A-4F86-97B7-7D3846BD22AA}" type="pres">
      <dgm:prSet presAssocID="{C90EEA39-91EB-4FBE-A6FD-A2C01B1CB2B8}" presName="bentUpArrow1" presStyleLbl="alignImgPlace1" presStyleIdx="1" presStyleCnt="2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/>
    </dgm:pt>
    <dgm:pt modelId="{D42CEF8D-3ED5-4E16-B6A9-B2E1027AE641}" type="pres">
      <dgm:prSet presAssocID="{C90EEA39-91EB-4FBE-A6FD-A2C01B1CB2B8}" presName="ParentText" presStyleLbl="node1" presStyleIdx="1" presStyleCnt="3" custScaleX="180949" custScaleY="9333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pPr rtl="1"/>
          <a:endParaRPr lang="he-IL"/>
        </a:p>
      </dgm:t>
    </dgm:pt>
    <dgm:pt modelId="{D0AB72AC-A3B9-4D6C-96D2-81233B269FC1}" type="pres">
      <dgm:prSet presAssocID="{C90EEA39-91EB-4FBE-A6FD-A2C01B1CB2B8}" presName="ChildText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pPr rtl="1"/>
          <a:endParaRPr lang="he-IL"/>
        </a:p>
      </dgm:t>
    </dgm:pt>
    <dgm:pt modelId="{72637C57-B1D0-47FA-8647-F4B23F581EA9}" type="pres">
      <dgm:prSet presAssocID="{D8BE6F8B-DBF2-49DB-BAFA-66C7F3BCDC61}" presName="sibTrans" presStyleCnt="0"/>
      <dgm:spPr/>
    </dgm:pt>
    <dgm:pt modelId="{CBC208CF-D930-43E6-91AB-137132CED504}" type="pres">
      <dgm:prSet presAssocID="{6D4B8738-FD22-4201-BC82-E75FD3DD9FBD}" presName="composite" presStyleCnt="0"/>
      <dgm:spPr/>
    </dgm:pt>
    <dgm:pt modelId="{01D53184-33C8-4297-8968-C24EC36D8BE0}" type="pres">
      <dgm:prSet presAssocID="{6D4B8738-FD22-4201-BC82-E75FD3DD9FBD}" presName="ParentText" presStyleLbl="node1" presStyleIdx="2" presStyleCnt="3" custScaleX="222788" custScaleY="11452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pPr rtl="1"/>
          <a:endParaRPr lang="he-IL"/>
        </a:p>
      </dgm:t>
    </dgm:pt>
  </dgm:ptLst>
  <dgm:cxnLst>
    <dgm:cxn modelId="{9156070F-CF92-494B-9087-5F62B34C2422}" srcId="{2D3DC352-2295-4676-8914-95D8B33FCC62}" destId="{C90EEA39-91EB-4FBE-A6FD-A2C01B1CB2B8}" srcOrd="1" destOrd="0" parTransId="{ACA02E25-D42D-43D7-A717-68AC5C2DA7DD}" sibTransId="{D8BE6F8B-DBF2-49DB-BAFA-66C7F3BCDC61}"/>
    <dgm:cxn modelId="{5E0B2641-3A7D-4F64-A95F-AA6C355FD06C}" type="presOf" srcId="{6D4B8738-FD22-4201-BC82-E75FD3DD9FBD}" destId="{01D53184-33C8-4297-8968-C24EC36D8BE0}" srcOrd="0" destOrd="0" presId="urn:microsoft.com/office/officeart/2005/8/layout/StepDownProcess"/>
    <dgm:cxn modelId="{6D8A0784-5605-45ED-82C2-C4B09963E6E6}" type="presOf" srcId="{2D3DC352-2295-4676-8914-95D8B33FCC62}" destId="{F0F8CF0D-D3D5-495D-92FE-B391473454A3}" srcOrd="0" destOrd="0" presId="urn:microsoft.com/office/officeart/2005/8/layout/StepDownProcess"/>
    <dgm:cxn modelId="{A0751CC4-B950-4AEF-BEE1-289565F93938}" type="presOf" srcId="{AE56EAB3-2C49-45F3-97F5-4009084AF532}" destId="{66DEFC9D-7032-4D2A-BA99-3A65CB2A2365}" srcOrd="0" destOrd="0" presId="urn:microsoft.com/office/officeart/2005/8/layout/StepDownProcess"/>
    <dgm:cxn modelId="{EAC814BD-6C21-48E8-BD03-E53DE5E5E9F4}" srcId="{2D3DC352-2295-4676-8914-95D8B33FCC62}" destId="{AE56EAB3-2C49-45F3-97F5-4009084AF532}" srcOrd="0" destOrd="0" parTransId="{E88FFACF-71A4-4D6D-94B3-5DE0927E0DFC}" sibTransId="{49A1401F-D679-4C74-BCD3-C2EFF681A6BD}"/>
    <dgm:cxn modelId="{5F05A317-02ED-46A8-9BDF-9720A2BF876D}" srcId="{2D3DC352-2295-4676-8914-95D8B33FCC62}" destId="{6D4B8738-FD22-4201-BC82-E75FD3DD9FBD}" srcOrd="2" destOrd="0" parTransId="{1F53EB72-2D8F-4D42-9B13-1EAB20FCFF04}" sibTransId="{58A6E05C-F3DA-46E5-87E3-604246971874}"/>
    <dgm:cxn modelId="{BBCEE330-01BB-4C4E-A85D-A81429ABC4E0}" type="presOf" srcId="{C90EEA39-91EB-4FBE-A6FD-A2C01B1CB2B8}" destId="{D42CEF8D-3ED5-4E16-B6A9-B2E1027AE641}" srcOrd="0" destOrd="0" presId="urn:microsoft.com/office/officeart/2005/8/layout/StepDownProcess"/>
    <dgm:cxn modelId="{662B211F-2B97-41F3-9AFB-90017ACF4A6E}" type="presParOf" srcId="{F0F8CF0D-D3D5-495D-92FE-B391473454A3}" destId="{7DC280CC-4D4D-4A9D-91B5-ECC61DA994E4}" srcOrd="0" destOrd="0" presId="urn:microsoft.com/office/officeart/2005/8/layout/StepDownProcess"/>
    <dgm:cxn modelId="{1DE0D203-8C38-4F09-9A52-0CF35F1F3D22}" type="presParOf" srcId="{7DC280CC-4D4D-4A9D-91B5-ECC61DA994E4}" destId="{3896EA48-4AB9-4AB6-8F04-B44C7D97B71A}" srcOrd="0" destOrd="0" presId="urn:microsoft.com/office/officeart/2005/8/layout/StepDownProcess"/>
    <dgm:cxn modelId="{D4D132F0-F651-4D17-9CBE-C68458AD4F1B}" type="presParOf" srcId="{7DC280CC-4D4D-4A9D-91B5-ECC61DA994E4}" destId="{66DEFC9D-7032-4D2A-BA99-3A65CB2A2365}" srcOrd="1" destOrd="0" presId="urn:microsoft.com/office/officeart/2005/8/layout/StepDownProcess"/>
    <dgm:cxn modelId="{14210838-C3B3-479E-853E-624D95F8B71C}" type="presParOf" srcId="{7DC280CC-4D4D-4A9D-91B5-ECC61DA994E4}" destId="{39D26EC9-3EDC-4FEF-9098-E219E1F7551E}" srcOrd="2" destOrd="0" presId="urn:microsoft.com/office/officeart/2005/8/layout/StepDownProcess"/>
    <dgm:cxn modelId="{4DF9253B-4595-4CED-966B-1EAF0E046C44}" type="presParOf" srcId="{F0F8CF0D-D3D5-495D-92FE-B391473454A3}" destId="{F66E0D33-EED3-48E3-BFEC-E75FCC5970C1}" srcOrd="1" destOrd="0" presId="urn:microsoft.com/office/officeart/2005/8/layout/StepDownProcess"/>
    <dgm:cxn modelId="{B84EBD37-B7AC-4268-B792-DE5EAB6FC13A}" type="presParOf" srcId="{F0F8CF0D-D3D5-495D-92FE-B391473454A3}" destId="{788A0701-7754-4B9E-B0DD-A60A4F6CBAD2}" srcOrd="2" destOrd="0" presId="urn:microsoft.com/office/officeart/2005/8/layout/StepDownProcess"/>
    <dgm:cxn modelId="{029447DE-4236-4A95-8284-2E9C0FE9159A}" type="presParOf" srcId="{788A0701-7754-4B9E-B0DD-A60A4F6CBAD2}" destId="{B7E7F7D5-232A-4F86-97B7-7D3846BD22AA}" srcOrd="0" destOrd="0" presId="urn:microsoft.com/office/officeart/2005/8/layout/StepDownProcess"/>
    <dgm:cxn modelId="{5A261FB1-6332-4F4F-853F-A578B04D5FB2}" type="presParOf" srcId="{788A0701-7754-4B9E-B0DD-A60A4F6CBAD2}" destId="{D42CEF8D-3ED5-4E16-B6A9-B2E1027AE641}" srcOrd="1" destOrd="0" presId="urn:microsoft.com/office/officeart/2005/8/layout/StepDownProcess"/>
    <dgm:cxn modelId="{21D76904-D60D-400F-9187-6FA6B74F42DF}" type="presParOf" srcId="{788A0701-7754-4B9E-B0DD-A60A4F6CBAD2}" destId="{D0AB72AC-A3B9-4D6C-96D2-81233B269FC1}" srcOrd="2" destOrd="0" presId="urn:microsoft.com/office/officeart/2005/8/layout/StepDownProcess"/>
    <dgm:cxn modelId="{F0906A40-D1F3-44A4-A29E-DD6322A2C842}" type="presParOf" srcId="{F0F8CF0D-D3D5-495D-92FE-B391473454A3}" destId="{72637C57-B1D0-47FA-8647-F4B23F581EA9}" srcOrd="3" destOrd="0" presId="urn:microsoft.com/office/officeart/2005/8/layout/StepDownProcess"/>
    <dgm:cxn modelId="{C049F99C-A147-430B-BEB7-1AE7B4B39223}" type="presParOf" srcId="{F0F8CF0D-D3D5-495D-92FE-B391473454A3}" destId="{CBC208CF-D930-43E6-91AB-137132CED504}" srcOrd="4" destOrd="0" presId="urn:microsoft.com/office/officeart/2005/8/layout/StepDownProcess"/>
    <dgm:cxn modelId="{3F64C172-87A9-4F03-9E91-9EC3F9CB318B}" type="presParOf" srcId="{CBC208CF-D930-43E6-91AB-137132CED504}" destId="{01D53184-33C8-4297-8968-C24EC36D8BE0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96EA48-4AB9-4AB6-8F04-B44C7D97B71A}">
      <dsp:nvSpPr>
        <dsp:cNvPr id="0" name=""/>
        <dsp:cNvSpPr/>
      </dsp:nvSpPr>
      <dsp:spPr>
        <a:xfrm rot="5400000">
          <a:off x="1283424" y="1723953"/>
          <a:ext cx="1137920" cy="129548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/>
        </a:solidFill>
        <a:ln w="12700" cap="flat" cmpd="sng" algn="ctr">
          <a:solidFill>
            <a:schemeClr val="accent1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</dsp:sp>
    <dsp:sp modelId="{66DEFC9D-7032-4D2A-BA99-3A65CB2A2365}">
      <dsp:nvSpPr>
        <dsp:cNvPr id="0" name=""/>
        <dsp:cNvSpPr/>
      </dsp:nvSpPr>
      <dsp:spPr>
        <a:xfrm>
          <a:off x="7323" y="452704"/>
          <a:ext cx="3864831" cy="1360532"/>
        </a:xfrm>
        <a:prstGeom prst="roundRect">
          <a:avLst>
            <a:gd name="adj" fmla="val 16670"/>
          </a:avLst>
        </a:prstGeom>
        <a:solidFill>
          <a:schemeClr val="accent3"/>
        </a:solidFill>
        <a:ln w="12700" cap="flat" cmpd="sng" algn="ctr">
          <a:solidFill>
            <a:schemeClr val="accent3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r-JO" sz="32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تجول حميد وعائشة في ساحة المدرسة بحثا عن </a:t>
          </a:r>
          <a:r>
            <a:rPr lang="ar-JO" sz="3200" b="0" kern="1200" cap="none" spc="0" dirty="0" err="1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التميرات</a:t>
          </a:r>
          <a:r>
            <a:rPr lang="ar-JO" sz="32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 </a:t>
          </a:r>
          <a:endParaRPr lang="he-IL" sz="32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73751" y="519132"/>
        <a:ext cx="3731975" cy="1227676"/>
      </dsp:txXfrm>
    </dsp:sp>
    <dsp:sp modelId="{39D26EC9-3EDC-4FEF-9098-E219E1F7551E}">
      <dsp:nvSpPr>
        <dsp:cNvPr id="0" name=""/>
        <dsp:cNvSpPr/>
      </dsp:nvSpPr>
      <dsp:spPr>
        <a:xfrm>
          <a:off x="1853930" y="590426"/>
          <a:ext cx="3480420" cy="108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E7F7D5-232A-4F86-97B7-7D3846BD22AA}">
      <dsp:nvSpPr>
        <dsp:cNvPr id="0" name=""/>
        <dsp:cNvSpPr/>
      </dsp:nvSpPr>
      <dsp:spPr>
        <a:xfrm rot="5400000">
          <a:off x="3641100" y="3185492"/>
          <a:ext cx="1137920" cy="129548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/>
        </a:solidFill>
        <a:ln w="12700" cap="flat" cmpd="sng" algn="ctr">
          <a:solidFill>
            <a:schemeClr val="accent1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</dsp:sp>
    <dsp:sp modelId="{D42CEF8D-3ED5-4E16-B6A9-B2E1027AE641}">
      <dsp:nvSpPr>
        <dsp:cNvPr id="0" name=""/>
        <dsp:cNvSpPr/>
      </dsp:nvSpPr>
      <dsp:spPr>
        <a:xfrm>
          <a:off x="2564296" y="1968762"/>
          <a:ext cx="3466236" cy="1251494"/>
        </a:xfrm>
        <a:prstGeom prst="roundRect">
          <a:avLst>
            <a:gd name="adj" fmla="val 16670"/>
          </a:avLst>
        </a:prstGeom>
        <a:solidFill>
          <a:schemeClr val="accent3"/>
        </a:solidFill>
        <a:ln w="12700" cap="flat" cmpd="sng" algn="ctr">
          <a:solidFill>
            <a:schemeClr val="accent3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r-JO" sz="32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اكتشف حميد وعائشة ان </a:t>
          </a:r>
          <a:r>
            <a:rPr lang="ar-JO" sz="3200" b="0" kern="1200" cap="none" spc="0" dirty="0" err="1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التميرات</a:t>
          </a:r>
          <a:r>
            <a:rPr lang="ar-JO" sz="32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 في مكان اخر </a:t>
          </a:r>
          <a:endParaRPr lang="he-IL" sz="32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2625400" y="2029866"/>
        <a:ext cx="3344028" cy="1129286"/>
      </dsp:txXfrm>
    </dsp:sp>
    <dsp:sp modelId="{D0AB72AC-A3B9-4D6C-96D2-81233B269FC1}">
      <dsp:nvSpPr>
        <dsp:cNvPr id="0" name=""/>
        <dsp:cNvSpPr/>
      </dsp:nvSpPr>
      <dsp:spPr>
        <a:xfrm>
          <a:off x="5255208" y="2051965"/>
          <a:ext cx="1393215" cy="108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D53184-33C8-4297-8968-C24EC36D8BE0}">
      <dsp:nvSpPr>
        <dsp:cNvPr id="0" name=""/>
        <dsp:cNvSpPr/>
      </dsp:nvSpPr>
      <dsp:spPr>
        <a:xfrm>
          <a:off x="5121269" y="3430301"/>
          <a:ext cx="4267699" cy="1535661"/>
        </a:xfrm>
        <a:prstGeom prst="roundRect">
          <a:avLst>
            <a:gd name="adj" fmla="val 16670"/>
          </a:avLst>
        </a:prstGeom>
        <a:solidFill>
          <a:schemeClr val="accent3"/>
        </a:solidFill>
        <a:ln w="12700" cap="flat" cmpd="sng" algn="ctr">
          <a:solidFill>
            <a:schemeClr val="accent3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r-JO" sz="32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خرج حميد وعائشة الى ساحة المدرسة بحثا عن نبات الخطمي بجانب المكتبة</a:t>
          </a:r>
          <a:endParaRPr lang="he-IL" sz="32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5196247" y="3505279"/>
        <a:ext cx="4117743" cy="13857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D2AD1-8399-4540-9015-4C138082797B}" type="datetimeFigureOut">
              <a:rPr lang="en-IL" smtClean="0"/>
              <a:t>05/06/2020</a:t>
            </a:fld>
            <a:endParaRPr lang="en-I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277CD2-6A08-4049-82D6-4CA2D02CE332}" type="slidenum">
              <a:rPr lang="en-IL" smtClean="0"/>
              <a:t>‹#›</a:t>
            </a:fld>
            <a:endParaRPr lang="en-IL"/>
          </a:p>
        </p:txBody>
      </p:sp>
    </p:spTree>
    <p:extLst>
      <p:ext uri="{BB962C8B-B14F-4D97-AF65-F5344CB8AC3E}">
        <p14:creationId xmlns:p14="http://schemas.microsoft.com/office/powerpoint/2010/main" val="780412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1" name="Google Shape;171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ar-SA"/>
              <a:t>اكتبوا النصّ الملائم وكذلك المعدّات المطلوبة. </a:t>
            </a:r>
            <a:endParaRPr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ar-SA"/>
              <a:t>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2548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2" name="Google Shape;192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5875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ar-SA"/>
              <a:t>حذف هذه الشريحة إذا لم تكن ضروريّة:</a:t>
            </a:r>
            <a:endParaRPr/>
          </a:p>
          <a:p>
            <a:pPr marL="15875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200" b="1"/>
          </a:p>
          <a:p>
            <a:pPr marL="15875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ar-SA" sz="1200" b="1"/>
              <a:t>مدّة الشريحة: دقيقة</a:t>
            </a:r>
            <a:endParaRPr sz="1200" b="1"/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sz="1200"/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ar-SA" sz="1200"/>
              <a:t>تأكّدوا في هذه الشريحة أنّ الجميع تزوّدوا بالأدوات المساعدة المطلوبة (ننصح بأن تكون هذه الأدوات المساعدة موجودة معكم لتعرضوها كمثال) </a:t>
            </a:r>
            <a:endParaRPr sz="1200"/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200"/>
              <a:buFont typeface="Calibri"/>
              <a:buNone/>
            </a:pPr>
            <a:r>
              <a:rPr lang="ar-SA" sz="1200">
                <a:solidFill>
                  <a:srgbClr val="FF0000"/>
                </a:solidFill>
              </a:rPr>
              <a:t>احذفوا ما هو زائد أو أضيفوا حسب الحاجة (احرصوا على حقوق النشر والملكيّة الفكريّة). </a:t>
            </a:r>
            <a:endParaRPr sz="1200">
              <a:solidFill>
                <a:srgbClr val="FF0000"/>
              </a:solidFill>
            </a:endParaRPr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sz="1200">
              <a:solidFill>
                <a:srgbClr val="FF0000"/>
              </a:solidFill>
            </a:endParaRPr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ar-SA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هذا هو الوقت المناسب لعرض قواعد السلوك خلال الحصّة: اطلبوا من التلاميذ إغلاق نوافذ تطبيقات أخرى في الحاسوب، إبعاد الأمر المشتّتة للانتباه، الجلوس في غرفة هادئة، التزوّد بالماء، وبالأساس التركيز في الدرس. </a:t>
            </a:r>
            <a:endParaRPr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ar-SA"/>
              <a:t>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49291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3" name="Google Shape;183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ar-SA" sz="1200" b="1" dirty="0"/>
              <a:t>مدّة الشريحة: دقيقتان</a:t>
            </a:r>
            <a:endParaRPr sz="1200" b="1" dirty="0"/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sz="1200" dirty="0">
              <a:solidFill>
                <a:schemeClr val="dk1"/>
              </a:solidFill>
            </a:endParaRPr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ar-SA" sz="1200" dirty="0">
                <a:solidFill>
                  <a:schemeClr val="dk1"/>
                </a:solidFill>
              </a:rPr>
              <a:t>عرّفوا بأنفسكم وأعرضوا سير الدرس:</a:t>
            </a:r>
            <a:endParaRPr dirty="0"/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sz="1200" dirty="0">
              <a:solidFill>
                <a:schemeClr val="dk1"/>
              </a:solidFill>
            </a:endParaRPr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ar-SA" sz="1200" dirty="0">
                <a:solidFill>
                  <a:schemeClr val="dk1"/>
                </a:solidFill>
              </a:rPr>
              <a:t>أنتم مدعوّون للتوجّه إلى التلاميذ بصورة شخصيّة: </a:t>
            </a:r>
            <a:r>
              <a:rPr lang="ar-SA" sz="1200" dirty="0"/>
              <a:t/>
            </a:r>
            <a:br>
              <a:rPr lang="ar-SA" sz="1200" dirty="0"/>
            </a:br>
            <a:endParaRPr sz="1200" dirty="0">
              <a:solidFill>
                <a:srgbClr val="2F5496"/>
              </a:solidFill>
            </a:endParaRPr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rgbClr val="2F5496"/>
              </a:buClr>
              <a:buSzPts val="1200"/>
              <a:buFont typeface="Calibri"/>
              <a:buNone/>
            </a:pPr>
            <a:r>
              <a:rPr lang="ar-SA" sz="1200" dirty="0">
                <a:solidFill>
                  <a:srgbClr val="2F5496"/>
                </a:solidFill>
              </a:rPr>
              <a:t>مثال على نصّ شفويّ: مرحبًا، اسمي ـــــــــــــــ. أنا أعلّم ـــــــــ من ــــــــــــــ. كيف حالكم؟ يسرّني انضمامكم إليّ... </a:t>
            </a:r>
            <a:endParaRPr sz="1200" dirty="0">
              <a:solidFill>
                <a:srgbClr val="2F5496"/>
              </a:solidFill>
            </a:endParaRPr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sz="1200" dirty="0">
              <a:solidFill>
                <a:schemeClr val="dk1"/>
              </a:solidFill>
            </a:endParaRPr>
          </a:p>
          <a:p>
            <a:pPr marL="15875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ar-SA" sz="1200" dirty="0">
                <a:solidFill>
                  <a:schemeClr val="dk1"/>
                </a:solidFill>
              </a:rPr>
              <a:t>موضوع الدرس وهدفه: </a:t>
            </a:r>
            <a:br>
              <a:rPr lang="ar-SA" sz="1200" dirty="0">
                <a:solidFill>
                  <a:schemeClr val="dk1"/>
                </a:solidFill>
              </a:rPr>
            </a:br>
            <a:endParaRPr sz="1200" dirty="0">
              <a:solidFill>
                <a:srgbClr val="2F5496"/>
              </a:solidFill>
            </a:endParaRPr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rgbClr val="2F5496"/>
              </a:buClr>
              <a:buSzPts val="1200"/>
              <a:buFont typeface="Calibri"/>
              <a:buNone/>
            </a:pPr>
            <a:r>
              <a:rPr lang="ar-SA" sz="1200" dirty="0">
                <a:solidFill>
                  <a:srgbClr val="2F5496"/>
                </a:solidFill>
              </a:rPr>
              <a:t>مثال على نصّ شفويّ: سنتعلّم في هذا الدرس عن ــــــــــــــــــــ. انضمّوا إليّ وستستمتعون. هل أنتم مستعدّون؟ فلنبدأ" </a:t>
            </a:r>
            <a:endParaRPr sz="1200" b="1" dirty="0"/>
          </a:p>
          <a:p>
            <a:pPr marL="133350" lvl="0" indent="0" algn="r" rtl="1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ar-SA" sz="1200" dirty="0">
                <a:solidFill>
                  <a:schemeClr val="dk1"/>
                </a:solidFill>
                <a:latin typeface="Arial" panose="020B0604020202020204" pitchFamily="34" charset="0"/>
                <a:ea typeface="Alef"/>
                <a:cs typeface="Arial" panose="020B0604020202020204" pitchFamily="34" charset="0"/>
                <a:sym typeface="Alef"/>
              </a:rPr>
              <a:t>نبدأ بـ ….  (مرحلة افتتاحيّة الدرس)</a:t>
            </a:r>
            <a:endParaRPr dirty="0"/>
          </a:p>
          <a:p>
            <a:pPr marL="133350" lvl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ar-SA" sz="1200" dirty="0">
                <a:solidFill>
                  <a:schemeClr val="dk1"/>
                </a:solidFill>
                <a:latin typeface="Arial" panose="020B0604020202020204" pitchFamily="34" charset="0"/>
                <a:ea typeface="Alef"/>
                <a:cs typeface="Arial" panose="020B0604020202020204" pitchFamily="34" charset="0"/>
                <a:sym typeface="Alef"/>
              </a:rPr>
              <a:t>ننتقل إلى الاكتشاف (مرحلة التعلّم/ إكساب -  اكنبوا هنا سؤالًا مثيرًا للفضول، يجيب عن هدف الدرس)</a:t>
            </a:r>
            <a:endParaRPr dirty="0"/>
          </a:p>
          <a:p>
            <a:pPr marL="133350" lvl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ar-SA" sz="1200" dirty="0">
                <a:solidFill>
                  <a:schemeClr val="dk1"/>
                </a:solidFill>
                <a:latin typeface="Arial" panose="020B0604020202020204" pitchFamily="34" charset="0"/>
                <a:ea typeface="Alef"/>
                <a:cs typeface="Arial" panose="020B0604020202020204" pitchFamily="34" charset="0"/>
                <a:sym typeface="Alef"/>
              </a:rPr>
              <a:t>نتدرّب على … (مرحلة التدرّب/ التجريب) </a:t>
            </a:r>
            <a:endParaRPr dirty="0"/>
          </a:p>
          <a:p>
            <a:pPr marL="133350" lvl="0" indent="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ar-SA" sz="1200" dirty="0">
                <a:solidFill>
                  <a:schemeClr val="dk1"/>
                </a:solidFill>
                <a:latin typeface="Arial" panose="020B0604020202020204" pitchFamily="34" charset="0"/>
                <a:ea typeface="Alef"/>
                <a:cs typeface="Arial" panose="020B0604020202020204" pitchFamily="34" charset="0"/>
                <a:sym typeface="Alef"/>
              </a:rPr>
              <a:t>نُجمل  (مرحلة إجمال الدرس)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4" name="Google Shape;184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ar-SA"/>
              <a:t>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50193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6" name="Google Shape;206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ar-SA" b="1">
                <a:solidFill>
                  <a:schemeClr val="dk1"/>
                </a:solidFill>
              </a:rPr>
              <a:t>مدّة الشريحة: 5 دقائق</a:t>
            </a:r>
            <a:endParaRPr b="1">
              <a:solidFill>
                <a:schemeClr val="dk1"/>
              </a:solidFill>
            </a:endParaRPr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b="1">
              <a:solidFill>
                <a:schemeClr val="dk1"/>
              </a:solidFill>
            </a:endParaRPr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200"/>
              <a:buFont typeface="Calibri"/>
              <a:buNone/>
            </a:pPr>
            <a:r>
              <a:rPr lang="ar-SA">
                <a:solidFill>
                  <a:srgbClr val="FF0000"/>
                </a:solidFill>
              </a:rPr>
              <a:t>إذا كانت حصّتكم من الساعة 12:00 فصاعدًا، أو أنكم ترون أنّه من المناسب إضافة نشاط للاسترخاء (غير مرتبط بالمادّة قيد الدراسة)، يمكنكم إضافته الآن. إذا لم ترغبوا في ذلك، احذفوا الشريحة. يمكنكم الاستعانة بمطوّر التعلم للتفكير في النشاط.</a:t>
            </a:r>
            <a:endParaRPr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>
              <a:solidFill>
                <a:srgbClr val="FF0000"/>
              </a:solidFill>
            </a:endParaRPr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200"/>
              <a:buFont typeface="Calibri"/>
              <a:buNone/>
            </a:pPr>
            <a:r>
              <a:rPr lang="ar-SA">
                <a:solidFill>
                  <a:srgbClr val="FF0000"/>
                </a:solidFill>
              </a:rPr>
              <a:t>على سبيل المثال: </a:t>
            </a:r>
            <a:endParaRPr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200"/>
              <a:buFont typeface="Calibri"/>
              <a:buNone/>
            </a:pPr>
            <a:r>
              <a:rPr lang="ar-SA">
                <a:solidFill>
                  <a:srgbClr val="FF0000"/>
                </a:solidFill>
              </a:rPr>
              <a:t>فعّاليّة استرخاء</a:t>
            </a:r>
            <a:endParaRPr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200"/>
              <a:buFont typeface="Calibri"/>
              <a:buNone/>
            </a:pPr>
            <a:r>
              <a:rPr lang="ar-SA">
                <a:solidFill>
                  <a:srgbClr val="FF0000"/>
                </a:solidFill>
              </a:rPr>
              <a:t>فعّاليّة مضحكة</a:t>
            </a:r>
            <a:endParaRPr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200"/>
              <a:buFont typeface="Calibri"/>
              <a:buNone/>
            </a:pPr>
            <a:r>
              <a:rPr lang="ar-SA">
                <a:solidFill>
                  <a:srgbClr val="FF0000"/>
                </a:solidFill>
              </a:rPr>
              <a:t>فعّاليّة رياضيّة</a:t>
            </a:r>
            <a:endParaRPr>
              <a:solidFill>
                <a:srgbClr val="FF0000"/>
              </a:solidFill>
            </a:endParaRPr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>
              <a:solidFill>
                <a:srgbClr val="FF0000"/>
              </a:solidFill>
            </a:endParaRPr>
          </a:p>
        </p:txBody>
      </p:sp>
      <p:sp>
        <p:nvSpPr>
          <p:cNvPr id="207" name="Google Shape;207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ar-SA"/>
              <a:t>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42055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6" name="Google Shape;216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ar-SA" b="1" dirty="0"/>
              <a:t>مدّة الشريحة: حتّى دقيقتين</a:t>
            </a:r>
            <a:endParaRPr dirty="0"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b="1" dirty="0"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ar-SA" dirty="0">
                <a:solidFill>
                  <a:schemeClr val="dk1"/>
                </a:solidFill>
              </a:rPr>
              <a:t>اقتراحات: لعبة، أحجيّة، تمثيل، محاكاة، مثال، ادّعاء، جملة حقيقة وجملة غير حقيقة وغيرها. </a:t>
            </a:r>
            <a:endParaRPr dirty="0">
              <a:solidFill>
                <a:schemeClr val="dk1"/>
              </a:solidFill>
            </a:endParaRPr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dirty="0">
              <a:solidFill>
                <a:schemeClr val="dk1"/>
              </a:solidFill>
            </a:endParaRPr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200"/>
              <a:buFont typeface="Calibri"/>
              <a:buNone/>
            </a:pPr>
            <a:r>
              <a:rPr lang="ar-SA" dirty="0">
                <a:solidFill>
                  <a:srgbClr val="FF0000"/>
                </a:solidFill>
              </a:rPr>
              <a:t>مثال على أحجيّة:</a:t>
            </a:r>
            <a:br>
              <a:rPr lang="ar-SA" dirty="0">
                <a:solidFill>
                  <a:srgbClr val="FF0000"/>
                </a:solidFill>
              </a:rPr>
            </a:br>
            <a:r>
              <a:rPr lang="ar-SA" dirty="0">
                <a:solidFill>
                  <a:srgbClr val="FF0000"/>
                </a:solidFill>
              </a:rPr>
              <a:t>صورة شخصيّة أو غرض متعلّقَيْن بالموضوع . تتبيّن الصلة بالموضوع خلال الدرس. </a:t>
            </a:r>
            <a:endParaRPr dirty="0"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ar-SA" dirty="0">
                <a:solidFill>
                  <a:srgbClr val="FF0000"/>
                </a:solidFill>
              </a:rPr>
              <a:t>ما هي الصلة بين.....</a:t>
            </a:r>
            <a:endParaRPr dirty="0">
              <a:solidFill>
                <a:srgbClr val="FF0000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7" name="Google Shape;217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ar-SA"/>
              <a:t>11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806497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0" name="Google Shape;320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321" name="Google Shape;321;p20:notes"/>
          <p:cNvSpPr txBox="1">
            <a:spLocks noGrp="1"/>
          </p:cNvSpPr>
          <p:nvPr>
            <p:ph type="sldNum" idx="12"/>
          </p:nvPr>
        </p:nvSpPr>
        <p:spPr>
          <a:xfrm>
            <a:off x="0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ar-SA"/>
              <a:t>46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154044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9" name="Google Shape;329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330" name="Google Shape;330;p21:notes"/>
          <p:cNvSpPr txBox="1">
            <a:spLocks noGrp="1"/>
          </p:cNvSpPr>
          <p:nvPr>
            <p:ph type="sldNum" idx="12"/>
          </p:nvPr>
        </p:nvSpPr>
        <p:spPr>
          <a:xfrm>
            <a:off x="0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ar-SA"/>
              <a:t>47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708571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38" name="Google Shape;338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ahoma"/>
              <a:buNone/>
            </a:pPr>
            <a:r>
              <a:rPr lang="ar-SA">
                <a:latin typeface="Tahoma"/>
                <a:ea typeface="Tahoma"/>
                <a:cs typeface="Tahoma"/>
                <a:sym typeface="Tahoma"/>
              </a:rPr>
              <a:t>خذوا بالحسبان أنّه سيكون هناك تلاميذ من دون اسم مستخدم وكلمة سرّ. في هذه الحالة اقترحوا عليهم أن يشبكوا بالمنظومة بواسطة اسم مستخدم وكلمة سرّ مؤقّتين تحصلون عليهما لاحقًا. </a:t>
            </a:r>
            <a:endParaRPr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339" name="Google Shape;339;p22:notes"/>
          <p:cNvSpPr txBox="1">
            <a:spLocks noGrp="1"/>
          </p:cNvSpPr>
          <p:nvPr>
            <p:ph type="sldNum" idx="12"/>
          </p:nvPr>
        </p:nvSpPr>
        <p:spPr>
          <a:xfrm>
            <a:off x="0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ar-SA"/>
              <a:t>48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4848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2" name="Google Shape;302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ar-SA" b="1"/>
              <a:t>مدّة الشريحة: حتّى 5 دقائق</a:t>
            </a:r>
            <a:endParaRPr b="1"/>
          </a:p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/>
          </a:p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ar-SA"/>
              <a:t>إجمال وانتقال إلى التدرّب. ستتضمّن هذه الخطوة إجمالًا للمضمون الذي تمّ تعلّمه  والإجابة عن أسئلة مثل: ماذا فعلنا هنا اليوم؟ ماذا تعلّمنا؟ ننصح بدمج العناصر التجريبيّة الممتعة، مثل: لعبة ختاميّة، أحجيّة، نصيحة خاصّة للتعلّم لاحقًا وغير ذلك.</a:t>
            </a:r>
            <a:endParaRPr/>
          </a:p>
          <a:p>
            <a:pPr marL="0" lvl="0" indent="0" algn="r" rt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3" name="Google Shape;303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ar-SA"/>
              <a:t>49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58292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47" name="Google Shape;347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8" name="Google Shape;348;p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ar-SA"/>
              <a:t>51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5770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r_M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3E25FC14-1447-894C-9B3F-3393E445787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12700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B555B5A-6A6C-3E4C-ADAE-778B7D2D0359}"/>
              </a:ext>
            </a:extLst>
          </p:cNvPr>
          <p:cNvSpPr/>
          <p:nvPr userDrawn="1"/>
        </p:nvSpPr>
        <p:spPr>
          <a:xfrm>
            <a:off x="2090531" y="2902421"/>
            <a:ext cx="8636822" cy="12179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aa-E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C9C108D-DF17-D94D-B478-B1D39585A5A5}"/>
              </a:ext>
            </a:extLst>
          </p:cNvPr>
          <p:cNvSpPr/>
          <p:nvPr userDrawn="1"/>
        </p:nvSpPr>
        <p:spPr>
          <a:xfrm>
            <a:off x="5098472" y="1831503"/>
            <a:ext cx="5884533" cy="10709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aa-ET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83E9F71-40EC-904A-998B-27EBBD81B7D8}"/>
              </a:ext>
            </a:extLst>
          </p:cNvPr>
          <p:cNvCxnSpPr>
            <a:cxnSpLocks/>
          </p:cNvCxnSpPr>
          <p:nvPr userDrawn="1"/>
        </p:nvCxnSpPr>
        <p:spPr>
          <a:xfrm>
            <a:off x="7156173" y="1639956"/>
            <a:ext cx="4005469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D1DA4F9E-AC5E-4E44-B0D3-AD506CC1F2FB}"/>
              </a:ext>
            </a:extLst>
          </p:cNvPr>
          <p:cNvSpPr/>
          <p:nvPr userDrawn="1"/>
        </p:nvSpPr>
        <p:spPr>
          <a:xfrm rot="16200000">
            <a:off x="10880058" y="2083803"/>
            <a:ext cx="205896" cy="20589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aa-ET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4CCDBE2-FBDE-6C46-8010-3BEB4D38025B}"/>
              </a:ext>
            </a:extLst>
          </p:cNvPr>
          <p:cNvCxnSpPr>
            <a:cxnSpLocks/>
          </p:cNvCxnSpPr>
          <p:nvPr userDrawn="1"/>
        </p:nvCxnSpPr>
        <p:spPr>
          <a:xfrm>
            <a:off x="2090531" y="4989650"/>
            <a:ext cx="6836653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722B399-0C27-314C-A9E5-A4C6E23B0F40}"/>
              </a:ext>
            </a:extLst>
          </p:cNvPr>
          <p:cNvGrpSpPr/>
          <p:nvPr userDrawn="1"/>
        </p:nvGrpSpPr>
        <p:grpSpPr>
          <a:xfrm>
            <a:off x="-110840" y="110839"/>
            <a:ext cx="1530097" cy="1525930"/>
            <a:chOff x="8374611" y="4283110"/>
            <a:chExt cx="2300578" cy="2294314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357199CA-CF9F-2040-A14F-9134F717DAC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62938"/>
            <a:stretch/>
          </p:blipFill>
          <p:spPr>
            <a:xfrm>
              <a:off x="8873684" y="4283110"/>
              <a:ext cx="1227785" cy="1519621"/>
            </a:xfrm>
            <a:prstGeom prst="rect">
              <a:avLst/>
            </a:prstGeom>
          </p:spPr>
        </p:pic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65A931FB-F43D-E449-8EC5-C53927BF0CA6}"/>
                </a:ext>
              </a:extLst>
            </p:cNvPr>
            <p:cNvSpPr/>
            <p:nvPr/>
          </p:nvSpPr>
          <p:spPr>
            <a:xfrm>
              <a:off x="8374611" y="5883287"/>
              <a:ext cx="2300578" cy="69413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aa-ET" sz="1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מדינת ישראל</a:t>
              </a:r>
            </a:p>
            <a:p>
              <a:pPr algn="ctr"/>
              <a:r>
                <a:rPr lang="aa-ET" sz="1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משרד החינוך</a:t>
              </a:r>
            </a:p>
          </p:txBody>
        </p:sp>
      </p:grpSp>
      <p:pic>
        <p:nvPicPr>
          <p:cNvPr id="33" name="Picture 32">
            <a:extLst>
              <a:ext uri="{FF2B5EF4-FFF2-40B4-BE49-F238E27FC236}">
                <a16:creationId xmlns:a16="http://schemas.microsoft.com/office/drawing/2014/main" id="{9A49B985-D8AE-614D-A6BB-C3608106238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332187" y="886221"/>
            <a:ext cx="9150178" cy="279169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04F8FB-60CB-9346-BDE4-934153C344C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222639" y="3092183"/>
            <a:ext cx="8250540" cy="82441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r" rtl="1">
              <a:buFontTx/>
              <a:buNone/>
              <a:defRPr sz="5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algn="l" rtl="0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l" rtl="0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l" rtl="0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l" rtl="0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he-IL" dirty="0"/>
              <a:t>שיעור חשבון לכיתה א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5EABBC-5AEA-FA4F-B36C-C38528E262D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222639" y="4469272"/>
            <a:ext cx="6704545" cy="411774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 rtl="1">
              <a:buNone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</a:lstStyle>
          <a:p>
            <a:pPr lvl="0"/>
            <a:r>
              <a:rPr lang="he-IL" dirty="0"/>
              <a:t>נושא השיעור: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02EF151-4A98-504F-9823-B535A37E95D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222639" y="5115055"/>
            <a:ext cx="6704013" cy="385860"/>
          </a:xfrm>
          <a:prstGeom prst="rect">
            <a:avLst/>
          </a:prstGeom>
        </p:spPr>
        <p:txBody>
          <a:bodyPr/>
          <a:lstStyle>
            <a:lvl1pPr marL="0" indent="0" algn="r" rtl="1">
              <a:buNone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algn="l" rtl="0">
              <a:defRPr/>
            </a:lvl2pPr>
            <a:lvl3pPr algn="l" rtl="0">
              <a:defRPr/>
            </a:lvl3pPr>
            <a:lvl4pPr algn="l" rtl="0">
              <a:defRPr/>
            </a:lvl4pPr>
            <a:lvl5pPr algn="l" rtl="0">
              <a:defRPr/>
            </a:lvl5pPr>
          </a:lstStyle>
          <a:p>
            <a:pPr lvl="0"/>
            <a:r>
              <a:rPr lang="he-IL" dirty="0"/>
              <a:t>שם המורה:</a:t>
            </a:r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8DB261B-94A0-3C46-92A2-B3748A6755AE}"/>
              </a:ext>
            </a:extLst>
          </p:cNvPr>
          <p:cNvGrpSpPr/>
          <p:nvPr userDrawn="1"/>
        </p:nvGrpSpPr>
        <p:grpSpPr>
          <a:xfrm>
            <a:off x="5462337" y="1979222"/>
            <a:ext cx="5197642" cy="830997"/>
            <a:chOff x="5462337" y="1979222"/>
            <a:chExt cx="5197642" cy="830997"/>
          </a:xfrm>
        </p:grpSpPr>
        <p:sp>
          <p:nvSpPr>
            <p:cNvPr id="19" name="Google Shape;179;p5">
              <a:extLst>
                <a:ext uri="{FF2B5EF4-FFF2-40B4-BE49-F238E27FC236}">
                  <a16:creationId xmlns:a16="http://schemas.microsoft.com/office/drawing/2014/main" id="{788B15F5-1CDA-4F44-93F2-86362D9D52E4}"/>
                </a:ext>
              </a:extLst>
            </p:cNvPr>
            <p:cNvSpPr/>
            <p:nvPr/>
          </p:nvSpPr>
          <p:spPr>
            <a:xfrm>
              <a:off x="5462337" y="2129589"/>
              <a:ext cx="5197642" cy="56053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  <p:sp>
          <p:nvSpPr>
            <p:cNvPr id="20" name="Google Shape;180;p5">
              <a:extLst>
                <a:ext uri="{FF2B5EF4-FFF2-40B4-BE49-F238E27FC236}">
                  <a16:creationId xmlns:a16="http://schemas.microsoft.com/office/drawing/2014/main" id="{15F87E9C-44A5-C24E-8083-3A505A971D87}"/>
                </a:ext>
              </a:extLst>
            </p:cNvPr>
            <p:cNvSpPr txBox="1"/>
            <p:nvPr/>
          </p:nvSpPr>
          <p:spPr>
            <a:xfrm>
              <a:off x="5811854" y="1979222"/>
              <a:ext cx="4498607" cy="8309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ar-SA" sz="4800" b="0" i="0" u="none" strike="noStrike" cap="none" dirty="0">
                  <a:solidFill>
                    <a:schemeClr val="lt1"/>
                  </a:solidFill>
                  <a:latin typeface="Arial" panose="020B0604020202020204" pitchFamily="34" charset="0"/>
                  <a:ea typeface="Calibri"/>
                  <a:cs typeface="Arial" panose="020B0604020202020204" pitchFamily="34" charset="0"/>
                  <a:sym typeface="Calibri"/>
                </a:rPr>
                <a:t>منظومة بثّ قُطريّة</a:t>
              </a:r>
              <a:endParaRPr sz="4800" b="0" i="0" u="none" strike="noStrike" cap="none" dirty="0">
                <a:solidFill>
                  <a:schemeClr val="lt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39503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rab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EE5144B-8776-564F-AB50-1194BBF05E68}"/>
              </a:ext>
            </a:extLst>
          </p:cNvPr>
          <p:cNvGrpSpPr/>
          <p:nvPr userDrawn="1"/>
        </p:nvGrpSpPr>
        <p:grpSpPr>
          <a:xfrm>
            <a:off x="0" y="-3099"/>
            <a:ext cx="12192000" cy="1109708"/>
            <a:chOff x="0" y="16151"/>
            <a:chExt cx="12192000" cy="1109708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844AC25D-F601-914B-BFA6-4E242F2D8B9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/>
            <a:srcRect t="12244" b="63870"/>
            <a:stretch/>
          </p:blipFill>
          <p:spPr>
            <a:xfrm flipH="1">
              <a:off x="0" y="16151"/>
              <a:ext cx="12192000" cy="1109708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672B621-E061-E349-8C93-29A56AE73DDB}"/>
                </a:ext>
              </a:extLst>
            </p:cNvPr>
            <p:cNvSpPr/>
            <p:nvPr userDrawn="1"/>
          </p:nvSpPr>
          <p:spPr>
            <a:xfrm>
              <a:off x="874713" y="192427"/>
              <a:ext cx="10442575" cy="75715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en-IL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797DFC6-AF1D-AB40-AA86-7264EA00E17E}"/>
                </a:ext>
              </a:extLst>
            </p:cNvPr>
            <p:cNvSpPr/>
            <p:nvPr userDrawn="1"/>
          </p:nvSpPr>
          <p:spPr>
            <a:xfrm rot="5400000" flipH="1">
              <a:off x="11205600" y="482715"/>
              <a:ext cx="176581" cy="176581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ctr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</a:pPr>
              <a:endParaRPr lang="aa-ET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C57EFB-292E-5C46-A02C-404E104D535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07647" y="256695"/>
            <a:ext cx="10442575" cy="628195"/>
          </a:xfrm>
          <a:prstGeom prst="rect">
            <a:avLst/>
          </a:prstGeom>
        </p:spPr>
        <p:txBody>
          <a:bodyPr anchor="ctr"/>
          <a:lstStyle>
            <a:lvl1pPr algn="r" defTabSz="914400" rtl="1" eaLnBrk="1" latinLnBrk="0" hangingPunct="1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None/>
              <a:defRPr lang="en-US" sz="4000" b="0" i="0" kern="1200" dirty="0" smtClean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he-IL" dirty="0"/>
              <a:t>כותרת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EDCA20A-69A0-644F-8E66-4FEC416B053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10603" y="1239872"/>
            <a:ext cx="10331450" cy="4742476"/>
          </a:xfrm>
          <a:prstGeom prst="rect">
            <a:avLst/>
          </a:prstGeom>
        </p:spPr>
        <p:txBody>
          <a:bodyPr anchor="t">
            <a:normAutofit/>
          </a:bodyPr>
          <a:lstStyle>
            <a:lvl1pPr marL="457200" indent="-457200" algn="r" rtl="1">
              <a:lnSpc>
                <a:spcPts val="43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914400" indent="-457200" algn="r" rtl="1">
              <a:lnSpc>
                <a:spcPts val="43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371600" indent="-457200" algn="r" rtl="1">
              <a:lnSpc>
                <a:spcPts val="43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828800" indent="-457200" algn="r" rtl="1">
              <a:lnSpc>
                <a:spcPts val="43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286000" indent="-457200" algn="r" rtl="1">
              <a:lnSpc>
                <a:spcPts val="4360"/>
              </a:lnSpc>
              <a:buClr>
                <a:schemeClr val="accent2"/>
              </a:buClr>
              <a:buFont typeface="Arial" panose="020B0604020202020204" pitchFamily="34" charset="0"/>
              <a:buChar char="•"/>
              <a:defRPr sz="33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he-IL" dirty="0"/>
              <a:t>טקסט</a:t>
            </a:r>
            <a:endParaRPr lang="en-US" dirty="0"/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L" dirty="0"/>
          </a:p>
        </p:txBody>
      </p:sp>
    </p:spTree>
    <p:extLst>
      <p:ext uri="{BB962C8B-B14F-4D97-AF65-F5344CB8AC3E}">
        <p14:creationId xmlns:p14="http://schemas.microsoft.com/office/powerpoint/2010/main" val="3840526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כותרת ראשית">
  <p:cSld name="1_כותרת ראשית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Google Shape;97;p36"/>
          <p:cNvPicPr preferRelativeResize="0"/>
          <p:nvPr/>
        </p:nvPicPr>
        <p:blipFill rotWithShape="1">
          <a:blip r:embed="rId2">
            <a:alphaModFix amt="54000"/>
          </a:blip>
          <a:srcRect/>
          <a:stretch/>
        </p:blipFill>
        <p:spPr>
          <a:xfrm>
            <a:off x="-7354566" y="2026507"/>
            <a:ext cx="5045676" cy="5028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36"/>
          <p:cNvPicPr preferRelativeResize="0"/>
          <p:nvPr/>
        </p:nvPicPr>
        <p:blipFill rotWithShape="1">
          <a:blip r:embed="rId2">
            <a:alphaModFix amt="54000"/>
          </a:blip>
          <a:srcRect/>
          <a:stretch/>
        </p:blipFill>
        <p:spPr>
          <a:xfrm>
            <a:off x="12947248" y="-3969273"/>
            <a:ext cx="5045676" cy="5028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3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00" name="Google Shape;100;p36"/>
          <p:cNvCxnSpPr/>
          <p:nvPr/>
        </p:nvCxnSpPr>
        <p:spPr>
          <a:xfrm>
            <a:off x="7156173" y="1971395"/>
            <a:ext cx="4005469" cy="0"/>
          </a:xfrm>
          <a:prstGeom prst="straightConnector1">
            <a:avLst/>
          </a:prstGeom>
          <a:noFill/>
          <a:ln w="38100" cap="flat" cmpd="sng">
            <a:solidFill>
              <a:srgbClr val="FFC000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01" name="Google Shape;101;p36"/>
          <p:cNvSpPr/>
          <p:nvPr/>
        </p:nvSpPr>
        <p:spPr>
          <a:xfrm rot="-5400000">
            <a:off x="7721222" y="1868447"/>
            <a:ext cx="205896" cy="2058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02" name="Google Shape;102;p36"/>
          <p:cNvCxnSpPr/>
          <p:nvPr/>
        </p:nvCxnSpPr>
        <p:spPr>
          <a:xfrm>
            <a:off x="4093266" y="4984979"/>
            <a:ext cx="4005469" cy="0"/>
          </a:xfrm>
          <a:prstGeom prst="straightConnector1">
            <a:avLst/>
          </a:prstGeom>
          <a:noFill/>
          <a:ln w="38100" cap="flat" cmpd="sng">
            <a:solidFill>
              <a:srgbClr val="FFC000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03" name="Google Shape;103;p36"/>
          <p:cNvCxnSpPr/>
          <p:nvPr/>
        </p:nvCxnSpPr>
        <p:spPr>
          <a:xfrm>
            <a:off x="4093266" y="2367421"/>
            <a:ext cx="4005469" cy="0"/>
          </a:xfrm>
          <a:prstGeom prst="straightConnector1">
            <a:avLst/>
          </a:prstGeom>
          <a:noFill/>
          <a:ln w="38100" cap="flat" cmpd="sng">
            <a:solidFill>
              <a:srgbClr val="FFC000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04" name="Google Shape;104;p36"/>
          <p:cNvSpPr txBox="1"/>
          <p:nvPr/>
        </p:nvSpPr>
        <p:spPr>
          <a:xfrm>
            <a:off x="2089302" y="2527608"/>
            <a:ext cx="8013397" cy="18027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51975" tIns="251975" rIns="251975" bIns="251975" anchor="ctr" anchorCtr="0">
            <a:spAutoFit/>
          </a:bodyPr>
          <a:lstStyle/>
          <a:p>
            <a:pPr marL="0" marR="0" lvl="0" indent="0" algn="ctr" rtl="1">
              <a:lnSpc>
                <a:spcPct val="1875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36"/>
          <p:cNvSpPr/>
          <p:nvPr/>
        </p:nvSpPr>
        <p:spPr>
          <a:xfrm>
            <a:off x="6692900" y="4828833"/>
            <a:ext cx="3429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36"/>
          <p:cNvSpPr/>
          <p:nvPr/>
        </p:nvSpPr>
        <p:spPr>
          <a:xfrm>
            <a:off x="2351829" y="4230758"/>
            <a:ext cx="152400" cy="152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36"/>
          <p:cNvSpPr/>
          <p:nvPr/>
        </p:nvSpPr>
        <p:spPr>
          <a:xfrm>
            <a:off x="9684458" y="2447258"/>
            <a:ext cx="152400" cy="15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08" name="Google Shape;108;p36"/>
          <p:cNvGrpSpPr/>
          <p:nvPr/>
        </p:nvGrpSpPr>
        <p:grpSpPr>
          <a:xfrm>
            <a:off x="5330952" y="110839"/>
            <a:ext cx="1530097" cy="1525930"/>
            <a:chOff x="8374611" y="4283110"/>
            <a:chExt cx="2300578" cy="2294314"/>
          </a:xfrm>
        </p:grpSpPr>
        <p:pic>
          <p:nvPicPr>
            <p:cNvPr id="109" name="Google Shape;109;p36"/>
            <p:cNvPicPr preferRelativeResize="0"/>
            <p:nvPr/>
          </p:nvPicPr>
          <p:blipFill rotWithShape="1">
            <a:blip r:embed="rId4">
              <a:alphaModFix/>
            </a:blip>
            <a:srcRect l="62938"/>
            <a:stretch/>
          </p:blipFill>
          <p:spPr>
            <a:xfrm>
              <a:off x="8873684" y="4283110"/>
              <a:ext cx="1227785" cy="151962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0" name="Google Shape;110;p36"/>
            <p:cNvSpPr/>
            <p:nvPr/>
          </p:nvSpPr>
          <p:spPr>
            <a:xfrm>
              <a:off x="8374611" y="5883287"/>
              <a:ext cx="2300578" cy="69413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ar-SA" sz="12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מדינת ישראל</a:t>
              </a:r>
              <a:endParaRPr/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ar-SA" sz="12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משרד החינוך</a:t>
              </a: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936825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E1D1AC-3BD1-F940-BDD1-726E936EC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IL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E9C1DE-15DE-4E43-92D6-C72565293F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L" dirty="0"/>
          </a:p>
        </p:txBody>
      </p:sp>
      <p:sp>
        <p:nvSpPr>
          <p:cNvPr id="7" name="Slide Number Placeholder 1">
            <a:extLst>
              <a:ext uri="{FF2B5EF4-FFF2-40B4-BE49-F238E27FC236}">
                <a16:creationId xmlns:a16="http://schemas.microsoft.com/office/drawing/2014/main" id="{7CC1BC2F-4906-EB49-B9E1-1D196CB5A638}"/>
              </a:ext>
            </a:extLst>
          </p:cNvPr>
          <p:cNvSpPr txBox="1">
            <a:spLocks/>
          </p:cNvSpPr>
          <p:nvPr userDrawn="1"/>
        </p:nvSpPr>
        <p:spPr>
          <a:xfrm>
            <a:off x="5492813" y="6272468"/>
            <a:ext cx="1206375" cy="3651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1"/>
            <a:fld id="{4ACF36E0-02F0-C24F-AEDD-AC692C7CD92B}" type="slidenum">
              <a:rPr lang="en-US" smtClean="0">
                <a:solidFill>
                  <a:srgbClr val="4285E3"/>
                </a:solidFill>
                <a:latin typeface="Arial" panose="020B0604020202020204" pitchFamily="34" charset="0"/>
                <a:cs typeface="+mn-cs"/>
              </a:rPr>
              <a:pPr algn="ctr" rtl="1"/>
              <a:t>‹#›</a:t>
            </a:fld>
            <a:endParaRPr lang="en-US" dirty="0">
              <a:solidFill>
                <a:srgbClr val="4285E3"/>
              </a:solidFill>
              <a:latin typeface="Arial" panose="020B060402020202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957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3.png"/><Relationship Id="rId4" Type="http://schemas.openxmlformats.org/officeDocument/2006/relationships/image" Target="../media/image18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5"/>
          <p:cNvSpPr txBox="1"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pPr lvl="0"/>
            <a:r>
              <a:rPr lang="ar-SA" dirty="0">
                <a:cs typeface="+mn-cs"/>
              </a:rPr>
              <a:t>درس </a:t>
            </a:r>
            <a:r>
              <a:rPr lang="ar-SA" dirty="0" smtClean="0">
                <a:cs typeface="+mn-cs"/>
              </a:rPr>
              <a:t>علوم : </a:t>
            </a:r>
            <a:r>
              <a:rPr lang="ar-JO" dirty="0" smtClean="0">
                <a:cs typeface="+mn-cs"/>
              </a:rPr>
              <a:t>للصف الثالث </a:t>
            </a:r>
            <a:endParaRPr lang="ar-SA" dirty="0">
              <a:cs typeface="+mn-cs"/>
            </a:endParaRPr>
          </a:p>
        </p:txBody>
      </p:sp>
      <p:sp>
        <p:nvSpPr>
          <p:cNvPr id="175" name="Google Shape;175;p5"/>
          <p:cNvSpPr txBox="1"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pPr lvl="0"/>
            <a:r>
              <a:rPr lang="ar-SA" dirty="0">
                <a:cs typeface="+mn-cs"/>
              </a:rPr>
              <a:t>موضوع الدرس</a:t>
            </a:r>
            <a:r>
              <a:rPr lang="ar-SA" dirty="0" smtClean="0">
                <a:cs typeface="+mn-cs"/>
              </a:rPr>
              <a:t>:</a:t>
            </a:r>
            <a:r>
              <a:rPr lang="ar-JO" dirty="0" smtClean="0">
                <a:cs typeface="+mn-cs"/>
              </a:rPr>
              <a:t>  اختفاء </a:t>
            </a:r>
            <a:r>
              <a:rPr lang="ar-JO" dirty="0" err="1" smtClean="0">
                <a:cs typeface="+mn-cs"/>
              </a:rPr>
              <a:t>التميرات</a:t>
            </a:r>
            <a:r>
              <a:rPr lang="ar-JO" dirty="0" smtClean="0">
                <a:cs typeface="+mn-cs"/>
              </a:rPr>
              <a:t> </a:t>
            </a:r>
            <a:endParaRPr lang="ar-SA" dirty="0">
              <a:cs typeface="+mn-cs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9904304-19B4-A249-A0B9-9B07043A2EE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92500" lnSpcReduction="20000"/>
          </a:bodyPr>
          <a:lstStyle/>
          <a:p>
            <a:r>
              <a:rPr lang="ar-SA" dirty="0">
                <a:cs typeface="+mn-cs"/>
                <a:sym typeface="Calibri"/>
              </a:rPr>
              <a:t>مع </a:t>
            </a:r>
            <a:r>
              <a:rPr lang="ar-SA" dirty="0" smtClean="0">
                <a:cs typeface="+mn-cs"/>
                <a:sym typeface="Calibri"/>
              </a:rPr>
              <a:t>المعلّ</a:t>
            </a:r>
            <a:r>
              <a:rPr lang="ar-JO" dirty="0" smtClean="0">
                <a:cs typeface="+mn-cs"/>
                <a:sym typeface="Calibri"/>
              </a:rPr>
              <a:t>م</a:t>
            </a:r>
            <a:r>
              <a:rPr lang="ar-SA" dirty="0" smtClean="0">
                <a:cs typeface="+mn-cs"/>
                <a:sym typeface="Calibri"/>
              </a:rPr>
              <a:t>ة:</a:t>
            </a:r>
            <a:r>
              <a:rPr lang="ar-JO" smtClean="0">
                <a:cs typeface="+mn-cs"/>
                <a:sym typeface="Calibri"/>
              </a:rPr>
              <a:t> سلام أبو رقيه</a:t>
            </a:r>
            <a:endParaRPr lang="ar-SA" dirty="0">
              <a:cs typeface="+mn-cs"/>
            </a:endParaRPr>
          </a:p>
        </p:txBody>
      </p:sp>
      <p:pic>
        <p:nvPicPr>
          <p:cNvPr id="177" name="Google Shape;177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-2705291">
            <a:off x="3733675" y="643429"/>
            <a:ext cx="658648" cy="2212383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5"/>
          <p:cNvSpPr txBox="1"/>
          <p:nvPr/>
        </p:nvSpPr>
        <p:spPr>
          <a:xfrm>
            <a:off x="2030833" y="5069128"/>
            <a:ext cx="5147207" cy="6493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marR="0" lvl="0" indent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alibri"/>
              <a:buNone/>
            </a:pPr>
            <a:endParaRPr dirty="0">
              <a:latin typeface="+mj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347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מציין מיקום טקסט 2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/>
              <a:t>ماذا يجب أن نحضّر للحصّة؟ </a:t>
            </a:r>
            <a:endParaRPr lang="he-IL" dirty="0"/>
          </a:p>
        </p:txBody>
      </p:sp>
      <p:pic>
        <p:nvPicPr>
          <p:cNvPr id="13" name="Picture 3" descr="https://lh5.googleusercontent.com/7xQchnRuOUJbyFAyyHdllavqvQUFOSCV7l5Kzy1Rmeboi9xefgg8yDF0ng5ESkxi3tC9_i9ER1BmBYOOTMhmhaxTzBz8ILJQxn_c__0Qg9cKcVB64VGmWAAtIhTRT7NF">
            <a:extLst>
              <a:ext uri="{FF2B5EF4-FFF2-40B4-BE49-F238E27FC236}">
                <a16:creationId xmlns:a16="http://schemas.microsoft.com/office/drawing/2014/main" id="{B59B0F3E-4814-D04A-B385-2874209AD2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0574" y="2710851"/>
            <a:ext cx="1161305" cy="1800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https://lh4.googleusercontent.com/iGTl96Eygo7-oid1H3ZWWYhb5HWAynyOs2KLWGGMeuEgHeu4cFLof2g-jYLOscV4q-879K-lfjkP4Swnmj_UGZsWTDspF4AbUz1XGd30Tf1KKpiEXhvx6NLF17Q1F5VY">
            <a:extLst>
              <a:ext uri="{FF2B5EF4-FFF2-40B4-BE49-F238E27FC236}">
                <a16:creationId xmlns:a16="http://schemas.microsoft.com/office/drawing/2014/main" id="{A657EB4D-B882-A547-B610-FCA2F9C9E4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141377" y="3225956"/>
            <a:ext cx="1771057" cy="740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2BEA8C83-2230-D44F-A0BC-38FEB2B09121}"/>
              </a:ext>
            </a:extLst>
          </p:cNvPr>
          <p:cNvGrpSpPr/>
          <p:nvPr/>
        </p:nvGrpSpPr>
        <p:grpSpPr>
          <a:xfrm rot="10800000" flipH="1">
            <a:off x="309324" y="6290751"/>
            <a:ext cx="1430425" cy="403293"/>
            <a:chOff x="358720" y="6187719"/>
            <a:chExt cx="1795869" cy="50632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0E496C5-9276-714A-A339-643BE26A5F1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5046" y="6434480"/>
              <a:ext cx="1289543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2A33839-0C38-9F4B-BF3C-0A50036EB1FC}"/>
                </a:ext>
              </a:extLst>
            </p:cNvPr>
            <p:cNvSpPr/>
            <p:nvPr userDrawn="1"/>
          </p:nvSpPr>
          <p:spPr>
            <a:xfrm rot="16200000">
              <a:off x="358720" y="6187719"/>
              <a:ext cx="506326" cy="50632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5DE4B3B-6B65-004D-A2D3-DAD358B1681B}"/>
                </a:ext>
              </a:extLst>
            </p:cNvPr>
            <p:cNvSpPr/>
            <p:nvPr userDrawn="1"/>
          </p:nvSpPr>
          <p:spPr>
            <a:xfrm>
              <a:off x="781297" y="6357132"/>
              <a:ext cx="167498" cy="1674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/>
            </a:p>
          </p:txBody>
        </p:sp>
      </p:grpSp>
      <p:pic>
        <p:nvPicPr>
          <p:cNvPr id="19" name="Google Shape;222;p9">
            <a:extLst>
              <a:ext uri="{FF2B5EF4-FFF2-40B4-BE49-F238E27FC236}">
                <a16:creationId xmlns:a16="http://schemas.microsoft.com/office/drawing/2014/main" id="{36DF2FAF-C9E6-F643-BAD6-2CFB0C123679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92980" y="13562"/>
            <a:ext cx="1017545" cy="1070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30sec_final" descr="30sec_final">
            <a:hlinkClick r:id="" action="ppaction://media"/>
            <a:extLst>
              <a:ext uri="{FF2B5EF4-FFF2-40B4-BE49-F238E27FC236}">
                <a16:creationId xmlns:a16="http://schemas.microsoft.com/office/drawing/2014/main" id="{6D6FB18C-D3FA-6248-893F-D6FC7B30FA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02143" y="1472545"/>
            <a:ext cx="1540938" cy="54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2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8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/>
              <a:t>ماذا سنتعلّم اليوم؟</a:t>
            </a:r>
            <a:endParaRPr lang="he-IL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0CF2D0-DB04-B246-BCF0-08BE7F6B7EA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r>
              <a:rPr lang="ar-JO" dirty="0" smtClean="0"/>
              <a:t>سنتعلم بعض مهارات البحث العلمي من خلال بحث اختفاء </a:t>
            </a:r>
            <a:r>
              <a:rPr lang="ar-JO" dirty="0" err="1" smtClean="0"/>
              <a:t>التميرات</a:t>
            </a:r>
            <a:r>
              <a:rPr lang="ar-JO" dirty="0" smtClean="0"/>
              <a:t> . </a:t>
            </a:r>
          </a:p>
          <a:p>
            <a:r>
              <a:rPr lang="ar-JO" dirty="0" smtClean="0"/>
              <a:t>الظاهرة واثارة التساؤلات </a:t>
            </a:r>
          </a:p>
          <a:p>
            <a:r>
              <a:rPr lang="ar-JO" dirty="0" smtClean="0"/>
              <a:t>هدف البحث , سؤال البحث </a:t>
            </a:r>
          </a:p>
          <a:p>
            <a:r>
              <a:rPr lang="ar-JO" dirty="0" smtClean="0"/>
              <a:t> جمع المعلومات, الفرضية ,مجرى البحث</a:t>
            </a:r>
          </a:p>
          <a:p>
            <a:r>
              <a:rPr lang="ar-JO" dirty="0" smtClean="0"/>
              <a:t> وبعض المهارات الأخرى </a:t>
            </a:r>
          </a:p>
          <a:p>
            <a:r>
              <a:rPr lang="ar-JO" dirty="0" smtClean="0"/>
              <a:t> اجمال الدرس.</a:t>
            </a:r>
            <a:endParaRPr lang="ar-SA" dirty="0"/>
          </a:p>
        </p:txBody>
      </p:sp>
      <p:pic>
        <p:nvPicPr>
          <p:cNvPr id="188" name="Google Shape;188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164662" y="7407668"/>
            <a:ext cx="657835" cy="7476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8057618">
            <a:off x="290049" y="269606"/>
            <a:ext cx="1468977" cy="9733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Google Shape;251;p6">
            <a:extLst>
              <a:ext uri="{FF2B5EF4-FFF2-40B4-BE49-F238E27FC236}">
                <a16:creationId xmlns:a16="http://schemas.microsoft.com/office/drawing/2014/main" id="{874ADFB6-382D-4A44-8AAC-10936C539297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781097" y="5810250"/>
            <a:ext cx="2082800" cy="2095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0597034E-2F0B-C44F-AFCB-066CEE8C51E0}"/>
              </a:ext>
            </a:extLst>
          </p:cNvPr>
          <p:cNvGrpSpPr/>
          <p:nvPr/>
        </p:nvGrpSpPr>
        <p:grpSpPr>
          <a:xfrm rot="10800000" flipH="1">
            <a:off x="309324" y="6290751"/>
            <a:ext cx="1430425" cy="403293"/>
            <a:chOff x="358720" y="6187719"/>
            <a:chExt cx="1795869" cy="506326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F43444B-B393-3D43-9ECE-20A1055F5FB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5046" y="6434480"/>
              <a:ext cx="1289543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F14D0DE-359A-704F-877F-4644BECEF677}"/>
                </a:ext>
              </a:extLst>
            </p:cNvPr>
            <p:cNvSpPr/>
            <p:nvPr userDrawn="1"/>
          </p:nvSpPr>
          <p:spPr>
            <a:xfrm rot="16200000">
              <a:off x="358720" y="6187719"/>
              <a:ext cx="506326" cy="50632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208F834-1E99-984B-94EB-82352D899F3F}"/>
                </a:ext>
              </a:extLst>
            </p:cNvPr>
            <p:cNvSpPr/>
            <p:nvPr userDrawn="1"/>
          </p:nvSpPr>
          <p:spPr>
            <a:xfrm>
              <a:off x="781297" y="6357132"/>
              <a:ext cx="167498" cy="1674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/>
            </a:p>
          </p:txBody>
        </p:sp>
      </p:grpSp>
    </p:spTree>
    <p:extLst>
      <p:ext uri="{BB962C8B-B14F-4D97-AF65-F5344CB8AC3E}">
        <p14:creationId xmlns:p14="http://schemas.microsoft.com/office/powerpoint/2010/main" val="2421555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>
                <a:ea typeface="Alef"/>
                <a:sym typeface="Alef"/>
              </a:rPr>
              <a:t>تمعن بالصورة</a:t>
            </a:r>
            <a:endParaRPr lang="he-IL" dirty="0"/>
          </a:p>
        </p:txBody>
      </p:sp>
      <p:pic>
        <p:nvPicPr>
          <p:cNvPr id="212" name="Google Shape;212;p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8057618">
            <a:off x="290049" y="269606"/>
            <a:ext cx="1468977" cy="97331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270;p8">
            <a:extLst>
              <a:ext uri="{FF2B5EF4-FFF2-40B4-BE49-F238E27FC236}">
                <a16:creationId xmlns:a16="http://schemas.microsoft.com/office/drawing/2014/main" id="{74975BE2-9992-8B49-9CE4-D695B5D8EEE0}"/>
              </a:ext>
            </a:extLst>
          </p:cNvPr>
          <p:cNvSpPr txBox="1">
            <a:spLocks/>
          </p:cNvSpPr>
          <p:nvPr/>
        </p:nvSpPr>
        <p:spPr>
          <a:xfrm>
            <a:off x="826453" y="1985560"/>
            <a:ext cx="10515600" cy="3223254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accen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indent="0" algn="r" defTabSz="914400" rtl="1" eaLnBrk="1" latinLnBrk="0" hangingPunct="1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Font typeface="+mj-lt"/>
              <a:buNone/>
              <a:defRPr sz="2800" b="0" i="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r" defTabSz="914400" rtl="1" eaLnBrk="1" latinLnBrk="0" hangingPunct="1">
              <a:lnSpc>
                <a:spcPct val="9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5000"/>
              </a:lnSpc>
              <a:spcBef>
                <a:spcPts val="0"/>
              </a:spcBef>
              <a:buClr>
                <a:schemeClr val="accent2"/>
              </a:buClr>
              <a:buSzPts val="2800"/>
            </a:pPr>
            <a:r>
              <a:rPr lang="ar-SA" dirty="0" smtClean="0">
                <a:solidFill>
                  <a:schemeClr val="dk1"/>
                </a:solidFill>
                <a:sym typeface="Calibri"/>
              </a:rPr>
              <a:t> </a:t>
            </a:r>
            <a:endParaRPr lang="ar-SA" dirty="0">
              <a:solidFill>
                <a:schemeClr val="dk1"/>
              </a:solidFill>
              <a:sym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44678A0-BA17-9B42-834C-7BC424ECA1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3638" y="5435556"/>
            <a:ext cx="1848622" cy="2100927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A308DE17-59F8-274B-B58B-ADA83E175FE6}"/>
              </a:ext>
            </a:extLst>
          </p:cNvPr>
          <p:cNvGrpSpPr/>
          <p:nvPr/>
        </p:nvGrpSpPr>
        <p:grpSpPr>
          <a:xfrm rot="10800000" flipH="1">
            <a:off x="309324" y="6290751"/>
            <a:ext cx="1430425" cy="403293"/>
            <a:chOff x="358720" y="6187719"/>
            <a:chExt cx="1795869" cy="506326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0FC883E-708D-0B4C-8AD7-99DD33795E4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5046" y="6434480"/>
              <a:ext cx="1289543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00A4C08-FB5C-C042-9DA0-651594AFF78A}"/>
                </a:ext>
              </a:extLst>
            </p:cNvPr>
            <p:cNvSpPr/>
            <p:nvPr userDrawn="1"/>
          </p:nvSpPr>
          <p:spPr>
            <a:xfrm rot="16200000">
              <a:off x="358720" y="6187719"/>
              <a:ext cx="506326" cy="50632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117DCDC-3F58-D646-B407-CB6C7191A5C8}"/>
                </a:ext>
              </a:extLst>
            </p:cNvPr>
            <p:cNvSpPr/>
            <p:nvPr userDrawn="1"/>
          </p:nvSpPr>
          <p:spPr>
            <a:xfrm>
              <a:off x="781297" y="6357132"/>
              <a:ext cx="167498" cy="1674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/>
            </a:p>
          </p:txBody>
        </p:sp>
      </p:grpSp>
      <p:pic>
        <p:nvPicPr>
          <p:cNvPr id="3" name="תמונה 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11" t="36283" r="34231" b="31794"/>
          <a:stretch/>
        </p:blipFill>
        <p:spPr>
          <a:xfrm>
            <a:off x="2984124" y="2083777"/>
            <a:ext cx="5332446" cy="3024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22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طائر التمير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he-IL" dirty="0"/>
          </a:p>
        </p:txBody>
      </p:sp>
      <p:pic>
        <p:nvPicPr>
          <p:cNvPr id="4" name="2020-05-02 21-38-4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0604" y="1239873"/>
            <a:ext cx="10331450" cy="474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95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نشاهد الفيديو ثانية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شاهدوا الفيديو ثانية واجيبوا على الأسئلة التالية :</a:t>
            </a:r>
          </a:p>
          <a:p>
            <a:r>
              <a:rPr lang="ar-JO" dirty="0" smtClean="0"/>
              <a:t>1. ما هي الوان طائر التمير ؟</a:t>
            </a:r>
          </a:p>
          <a:p>
            <a:r>
              <a:rPr lang="ar-JO" dirty="0" smtClean="0"/>
              <a:t>2. ما هو شكل منقار طائر التمير ؟</a:t>
            </a:r>
          </a:p>
          <a:p>
            <a:r>
              <a:rPr lang="ar-JO" dirty="0" smtClean="0"/>
              <a:t>3. ما هو هجم الزهرة؟</a:t>
            </a:r>
          </a:p>
          <a:p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243120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طائر التمير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he-IL" dirty="0"/>
          </a:p>
        </p:txBody>
      </p:sp>
      <p:pic>
        <p:nvPicPr>
          <p:cNvPr id="4" name="2020-05-02 21-38-4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0604" y="1239873"/>
            <a:ext cx="10331450" cy="474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435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الجواب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الوانه قزحيه ملون اصفر من جهة البطن , رمادي من حيث الراس والظهر , ازرق عند الرقبة.</a:t>
            </a:r>
          </a:p>
          <a:p>
            <a:r>
              <a:rPr lang="ar-JO" dirty="0" smtClean="0"/>
              <a:t>منقاره رفيع طويل ومعقوف</a:t>
            </a:r>
          </a:p>
          <a:p>
            <a:r>
              <a:rPr lang="ar-JO" dirty="0" smtClean="0"/>
              <a:t>الزهرة كبيرة نسبيا واوراقها كبيرة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398050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طائر التمير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r>
              <a:rPr lang="ar-JO" dirty="0" smtClean="0"/>
              <a:t>هو طائر صغير الحجم من فصيلة العصفوريات.</a:t>
            </a:r>
          </a:p>
          <a:p>
            <a:r>
              <a:rPr lang="ar-JO" dirty="0" smtClean="0"/>
              <a:t> يتغذى على الرحيق والعناكب كذلك الحشرات. </a:t>
            </a:r>
          </a:p>
          <a:p>
            <a:r>
              <a:rPr lang="ar-JO" dirty="0" smtClean="0"/>
              <a:t>عادة يكون الذكر ذو الوان قزحية جميلة وذيله أطول من ذيل الانثى.</a:t>
            </a:r>
          </a:p>
          <a:p>
            <a:r>
              <a:rPr lang="ar-JO" dirty="0"/>
              <a:t>ولطيور التمير مناقير طويلة رفيعة ومتقوسة نحو الأسفل وألسن </a:t>
            </a:r>
            <a:r>
              <a:rPr lang="ar-JO" dirty="0" smtClean="0"/>
              <a:t>أنبوبية.</a:t>
            </a:r>
            <a:r>
              <a:rPr lang="ar-JO" dirty="0"/>
              <a:t> </a:t>
            </a:r>
            <a:endParaRPr lang="ar-JO" dirty="0" smtClean="0"/>
          </a:p>
          <a:p>
            <a:r>
              <a:rPr lang="ar-JO" dirty="0"/>
              <a:t>طيور التمير هي طيور </a:t>
            </a:r>
            <a:r>
              <a:rPr lang="ar-JO" dirty="0" smtClean="0"/>
              <a:t>نشطة بساعات النهار تتواجد </a:t>
            </a:r>
            <a:r>
              <a:rPr lang="ar-JO" dirty="0"/>
              <a:t>بشكل عام في ثنائيات أو في جماعات صغيرة </a:t>
            </a:r>
            <a:r>
              <a:rPr lang="ar-JO" dirty="0" smtClean="0"/>
              <a:t>أحيانًا.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1237900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موضوع البحث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سنتحدث عن بحث صغير ضمن سلسلة أبحاث كتاب الباحث الصغير للصف الثالث.</a:t>
            </a:r>
          </a:p>
          <a:p>
            <a:r>
              <a:rPr lang="ar-JO" dirty="0" smtClean="0"/>
              <a:t>موضوع البحث : اختفاء </a:t>
            </a:r>
            <a:r>
              <a:rPr lang="ar-JO" dirty="0" err="1" smtClean="0"/>
              <a:t>التميرات</a:t>
            </a:r>
            <a:r>
              <a:rPr lang="ar-JO" dirty="0" smtClean="0"/>
              <a:t> .</a:t>
            </a:r>
            <a:endParaRPr lang="he-IL" dirty="0"/>
          </a:p>
        </p:txBody>
      </p:sp>
      <p:pic>
        <p:nvPicPr>
          <p:cNvPr id="4" name="תמונה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11" t="36283" r="34231" b="31794"/>
          <a:stretch/>
        </p:blipFill>
        <p:spPr>
          <a:xfrm>
            <a:off x="2778369" y="3520517"/>
            <a:ext cx="4729309" cy="268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10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اختفاء </a:t>
            </a:r>
            <a:r>
              <a:rPr lang="ar-SA" dirty="0" err="1" smtClean="0"/>
              <a:t>التميرات</a:t>
            </a:r>
            <a:r>
              <a:rPr lang="ar-SA" dirty="0" smtClean="0"/>
              <a:t> </a:t>
            </a:r>
            <a:endParaRPr lang="he-IL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5A97D-75E5-D24B-B370-504A17394EA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ar-SA" dirty="0" smtClean="0"/>
              <a:t>في كل سنة عندما يعود حميد وعائشة الى المدرسة بعد عطلة الصيف, يشاهدان </a:t>
            </a:r>
            <a:r>
              <a:rPr lang="ar-SA" dirty="0" err="1" smtClean="0"/>
              <a:t>التميرات</a:t>
            </a:r>
            <a:r>
              <a:rPr lang="ar-SA" dirty="0" smtClean="0"/>
              <a:t> في ساحة المدرسة .في هذه السنة اختفت </a:t>
            </a:r>
            <a:r>
              <a:rPr lang="ar-SA" dirty="0" err="1" smtClean="0"/>
              <a:t>التميرات</a:t>
            </a:r>
            <a:r>
              <a:rPr lang="ar-SA" dirty="0" smtClean="0"/>
              <a:t> : لم يشاهداها ولم يسمعاها في ساحة المدرسة , انتظرا عدة أيام واملا ان تعود الى ساح</a:t>
            </a:r>
            <a:r>
              <a:rPr lang="ar-JO" dirty="0" smtClean="0"/>
              <a:t>ة</a:t>
            </a:r>
            <a:r>
              <a:rPr lang="ar-SA" dirty="0" smtClean="0"/>
              <a:t> المدرسة , لكنه</a:t>
            </a:r>
            <a:r>
              <a:rPr lang="ar-JO" dirty="0" smtClean="0"/>
              <a:t>ا</a:t>
            </a:r>
            <a:r>
              <a:rPr lang="ar-SA" dirty="0" smtClean="0"/>
              <a:t> لم تعد.</a:t>
            </a:r>
          </a:p>
          <a:p>
            <a:pPr marL="0" lvl="0" indent="0">
              <a:buNone/>
            </a:pPr>
            <a:r>
              <a:rPr lang="ar-SA" dirty="0" smtClean="0"/>
              <a:t>في صباح احد الأيام , سمع حميد وعائشة أصوات </a:t>
            </a:r>
            <a:r>
              <a:rPr lang="ar-SA" dirty="0" err="1" smtClean="0"/>
              <a:t>تميرات</a:t>
            </a:r>
            <a:r>
              <a:rPr lang="ar-SA" dirty="0" smtClean="0"/>
              <a:t> في ساحة بجوار المدرسة . اسرعا الى المكا</a:t>
            </a:r>
            <a:r>
              <a:rPr lang="ar-JO" dirty="0" smtClean="0"/>
              <a:t>ن</a:t>
            </a:r>
            <a:r>
              <a:rPr lang="ar-SA" dirty="0" smtClean="0"/>
              <a:t> وشاهدا عدة </a:t>
            </a:r>
            <a:r>
              <a:rPr lang="ar-SA" dirty="0" err="1" smtClean="0"/>
              <a:t>تميرات</a:t>
            </a:r>
            <a:r>
              <a:rPr lang="ar-SA" dirty="0" smtClean="0"/>
              <a:t>. قرر حميد وعائشة ان يستوضحا لماذا انتقلت </a:t>
            </a:r>
            <a:r>
              <a:rPr lang="ar-SA" dirty="0" err="1" smtClean="0"/>
              <a:t>التميرات</a:t>
            </a:r>
            <a:r>
              <a:rPr lang="ar-SA" dirty="0" smtClean="0"/>
              <a:t> من ساحة المدرسة الى الساحة المجاورة .</a:t>
            </a:r>
          </a:p>
        </p:txBody>
      </p:sp>
      <p:pic>
        <p:nvPicPr>
          <p:cNvPr id="9" name="Google Shape;309;p18">
            <a:extLst>
              <a:ext uri="{FF2B5EF4-FFF2-40B4-BE49-F238E27FC236}">
                <a16:creationId xmlns:a16="http://schemas.microsoft.com/office/drawing/2014/main" id="{C911F367-1F24-E24B-AEF7-C52EB933B4E2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8222050">
            <a:off x="10061629" y="5571919"/>
            <a:ext cx="1596108" cy="82085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67C77CF-1982-C34B-9003-5BA1661F3E56}"/>
              </a:ext>
            </a:extLst>
          </p:cNvPr>
          <p:cNvGrpSpPr/>
          <p:nvPr/>
        </p:nvGrpSpPr>
        <p:grpSpPr>
          <a:xfrm rot="10800000" flipH="1">
            <a:off x="309324" y="6290751"/>
            <a:ext cx="1430425" cy="403293"/>
            <a:chOff x="358720" y="6187719"/>
            <a:chExt cx="1795869" cy="506326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043A71B-DD8E-0B4F-AAAF-ADC75A3FF43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5046" y="6434480"/>
              <a:ext cx="1289543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8284002-E83D-FD48-B3A2-87A7199266C6}"/>
                </a:ext>
              </a:extLst>
            </p:cNvPr>
            <p:cNvSpPr/>
            <p:nvPr userDrawn="1"/>
          </p:nvSpPr>
          <p:spPr>
            <a:xfrm rot="16200000">
              <a:off x="358720" y="6187719"/>
              <a:ext cx="506326" cy="50632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498D120-CA4A-314A-BE33-7AC2094FEC12}"/>
                </a:ext>
              </a:extLst>
            </p:cNvPr>
            <p:cNvSpPr/>
            <p:nvPr userDrawn="1"/>
          </p:nvSpPr>
          <p:spPr>
            <a:xfrm>
              <a:off x="781297" y="6357132"/>
              <a:ext cx="167498" cy="1674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/>
            </a:p>
          </p:txBody>
        </p:sp>
      </p:grpSp>
      <p:pic>
        <p:nvPicPr>
          <p:cNvPr id="12" name="Google Shape;222;p9">
            <a:extLst>
              <a:ext uri="{FF2B5EF4-FFF2-40B4-BE49-F238E27FC236}">
                <a16:creationId xmlns:a16="http://schemas.microsoft.com/office/drawing/2014/main" id="{325013A9-1A33-B844-ADC6-88CFA03F0429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92980" y="13562"/>
            <a:ext cx="1017545" cy="10707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1879029" y="-392415"/>
            <a:ext cx="312971" cy="784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he-IL" altLang="he-IL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endParaRPr kumimoji="0" lang="he-IL" altLang="he-IL" sz="1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he-IL" altLang="he-IL" sz="9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kumimoji="0" lang="he-IL" altLang="he-IL" sz="9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he-IL" altLang="he-IL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4079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تكملة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ar-SA" dirty="0"/>
              <a:t>تأملا صور </a:t>
            </a:r>
            <a:r>
              <a:rPr lang="ar-SA" dirty="0" err="1"/>
              <a:t>التميرات</a:t>
            </a:r>
            <a:r>
              <a:rPr lang="ar-SA" dirty="0"/>
              <a:t> التي صوراها في السنة الماضية في ساحة </a:t>
            </a:r>
            <a:r>
              <a:rPr lang="ar-SA" dirty="0" smtClean="0"/>
              <a:t>المدرسة.</a:t>
            </a:r>
            <a:r>
              <a:rPr lang="ar-JO" dirty="0" smtClean="0"/>
              <a:t> </a:t>
            </a:r>
            <a:r>
              <a:rPr lang="ar-SA" dirty="0" smtClean="0"/>
              <a:t>ر</a:t>
            </a:r>
            <a:r>
              <a:rPr lang="ar-JO" dirty="0" smtClean="0"/>
              <a:t>أ</a:t>
            </a:r>
            <a:r>
              <a:rPr lang="ar-SA" dirty="0" smtClean="0"/>
              <a:t>ي</a:t>
            </a:r>
            <a:r>
              <a:rPr lang="ar-JO" dirty="0" smtClean="0"/>
              <a:t>ن</a:t>
            </a:r>
            <a:r>
              <a:rPr lang="ar-SA" dirty="0" smtClean="0"/>
              <a:t>ا </a:t>
            </a:r>
            <a:r>
              <a:rPr lang="ar-SA" dirty="0"/>
              <a:t>في صور عديدة ان </a:t>
            </a:r>
            <a:r>
              <a:rPr lang="ar-SA" dirty="0" err="1"/>
              <a:t>التميرات</a:t>
            </a:r>
            <a:r>
              <a:rPr lang="ar-SA" dirty="0"/>
              <a:t> تتواجد بجانب ازهار نباتات الخطمي . </a:t>
            </a:r>
            <a:r>
              <a:rPr lang="ar-SA" dirty="0" smtClean="0"/>
              <a:t>نم</a:t>
            </a:r>
            <a:r>
              <a:rPr lang="ar-JO" dirty="0"/>
              <a:t>ى</a:t>
            </a:r>
            <a:r>
              <a:rPr lang="ar-SA" dirty="0" smtClean="0"/>
              <a:t> </a:t>
            </a:r>
            <a:r>
              <a:rPr lang="ar-SA" dirty="0"/>
              <a:t>نبات الخطمي بجانب الجدار المجاور لمكتبة المدرسة </a:t>
            </a:r>
            <a:r>
              <a:rPr lang="ar-SA" dirty="0" smtClean="0"/>
              <a:t>.</a:t>
            </a:r>
            <a:endParaRPr lang="en-IL" dirty="0"/>
          </a:p>
        </p:txBody>
      </p:sp>
      <p:pic>
        <p:nvPicPr>
          <p:cNvPr id="4" name="תמונה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54" t="36666" r="34397" b="34487"/>
          <a:stretch/>
        </p:blipFill>
        <p:spPr>
          <a:xfrm>
            <a:off x="3241746" y="3200400"/>
            <a:ext cx="5875878" cy="334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63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تكملة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SA" dirty="0"/>
              <a:t>تجول حميد وعائشة في ساحة المدرسة. بحثا عن نباتات الخطمي بجوار المكتبة لكنهما لم يجداها.</a:t>
            </a:r>
            <a:r>
              <a:rPr lang="ar-JO" dirty="0"/>
              <a:t> </a:t>
            </a:r>
            <a:r>
              <a:rPr lang="ar-SA" dirty="0"/>
              <a:t>لقد وجدا بجوار المكتبة اشتال نباتات أخرى . </a:t>
            </a:r>
            <a:r>
              <a:rPr lang="ar-SA" dirty="0" smtClean="0"/>
              <a:t>اخ</a:t>
            </a:r>
            <a:r>
              <a:rPr lang="ar-JO" dirty="0" smtClean="0"/>
              <a:t>ب</a:t>
            </a:r>
            <a:r>
              <a:rPr lang="ar-SA" dirty="0" smtClean="0"/>
              <a:t>رتهما </a:t>
            </a:r>
            <a:r>
              <a:rPr lang="ar-SA" dirty="0"/>
              <a:t>امينة المكتبة انهم اقتلعوا نباتات الخطمي لأنها مرضت : لقد سقطت كل اوراقها وازهارها </a:t>
            </a:r>
            <a:r>
              <a:rPr lang="ar-JO" dirty="0"/>
              <a:t>. </a:t>
            </a:r>
            <a:r>
              <a:rPr lang="ar-SA" dirty="0"/>
              <a:t>لذلك زرعوا مكانها نباتات أخرى لم تكن للنباتات الجديدة ازهار</a:t>
            </a:r>
            <a:r>
              <a:rPr lang="ar-JO" dirty="0"/>
              <a:t>.</a:t>
            </a:r>
            <a:r>
              <a:rPr lang="ar-SA" dirty="0"/>
              <a:t> </a:t>
            </a:r>
            <a:endParaRPr lang="he-IL" dirty="0"/>
          </a:p>
          <a:p>
            <a:endParaRPr lang="he-IL" dirty="0"/>
          </a:p>
        </p:txBody>
      </p:sp>
      <p:pic>
        <p:nvPicPr>
          <p:cNvPr id="5" name="תמונה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11" t="36283" r="34231" b="31794"/>
          <a:stretch/>
        </p:blipFill>
        <p:spPr>
          <a:xfrm>
            <a:off x="2444262" y="3881804"/>
            <a:ext cx="4324862" cy="2453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1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ما هي الظاهرة 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الظاهرة هي ملاحظة حدوث امر ما يثير فينا الفضول والتساؤلات وحب الاستطلاع .</a:t>
            </a:r>
          </a:p>
          <a:p>
            <a:r>
              <a:rPr lang="ar-JO" dirty="0" smtClean="0"/>
              <a:t>فعادة تكون هذه الظاهرة غريبه لنا ليست اعتياديه واحيانا نراها دائما ولكن لا نعلم كيف حدثت ولماذا وما هي أسباب ظهورها .</a:t>
            </a:r>
          </a:p>
          <a:p>
            <a:r>
              <a:rPr lang="ar-JO" dirty="0" smtClean="0"/>
              <a:t>فالظاهرة غالبا ما تجذب الانتباه وتدفعنا الى البحث والمعرفة والاكتشاف .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347159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ما هي الظاهرة التي لاحظاها كل من حميد وعائشا 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أ) اختفاء </a:t>
            </a:r>
            <a:r>
              <a:rPr lang="ar-JO" dirty="0" err="1" smtClean="0"/>
              <a:t>التميرات</a:t>
            </a:r>
            <a:r>
              <a:rPr lang="ar-JO" dirty="0" smtClean="0"/>
              <a:t> من ساحة  المدرسة وتواجدها بساحة أخرى مجاورة للمدرسة.</a:t>
            </a:r>
          </a:p>
          <a:p>
            <a:r>
              <a:rPr lang="ar-JO" dirty="0" smtClean="0"/>
              <a:t>ب) اختفاء </a:t>
            </a:r>
            <a:r>
              <a:rPr lang="ar-JO" dirty="0" err="1" smtClean="0"/>
              <a:t>التميرات</a:t>
            </a:r>
            <a:r>
              <a:rPr lang="ar-JO" dirty="0" smtClean="0"/>
              <a:t> من ساحة المدرسة وتواجدها قرب المكتبة.</a:t>
            </a:r>
          </a:p>
          <a:p>
            <a:r>
              <a:rPr lang="ar-JO" dirty="0" smtClean="0"/>
              <a:t>ج) اختفاء </a:t>
            </a:r>
            <a:r>
              <a:rPr lang="ar-JO" dirty="0" err="1" smtClean="0"/>
              <a:t>التميرات</a:t>
            </a:r>
            <a:r>
              <a:rPr lang="ar-JO" dirty="0" smtClean="0"/>
              <a:t> من البيئة المحيطة.</a:t>
            </a:r>
            <a:endParaRPr lang="he-IL" dirty="0"/>
          </a:p>
        </p:txBody>
      </p:sp>
      <p:pic>
        <p:nvPicPr>
          <p:cNvPr id="1026" name="Picture 2" descr="https://storage.cet.ac.il/assets.api/uploads/201609/03b1a01d784a45b597e20bee48926de1/pic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921" y="3305908"/>
            <a:ext cx="28575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9893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ما هي الظاهرة التي لاحظاها كل من حميد وعائشة؟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الظاهرة هي :</a:t>
            </a:r>
            <a:endParaRPr lang="he-IL" dirty="0"/>
          </a:p>
        </p:txBody>
      </p:sp>
      <p:sp>
        <p:nvSpPr>
          <p:cNvPr id="4" name="הסבר מלבני 3"/>
          <p:cNvSpPr/>
          <p:nvPr/>
        </p:nvSpPr>
        <p:spPr>
          <a:xfrm>
            <a:off x="2409093" y="2101362"/>
            <a:ext cx="5512777" cy="2321169"/>
          </a:xfrm>
          <a:prstGeom prst="wedgeRectCallo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اختفاء </a:t>
            </a:r>
            <a:r>
              <a:rPr lang="ar-JO" sz="3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التميرات</a:t>
            </a:r>
            <a:r>
              <a:rPr lang="ar-JO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من ساحة  المدرسة وتواجدها بساحة أخرى مجاورة للمدرسة.</a:t>
            </a:r>
          </a:p>
        </p:txBody>
      </p:sp>
      <p:pic>
        <p:nvPicPr>
          <p:cNvPr id="5" name="Picture 6" descr="http://kotarimagesstg.cet.ac.il/CropDownload.ashx?gPageToken=98c899b5-01fe-4846-97e7-b96cfd411824&amp;v=10&amp;nSizeStep=7&amp;nTop=1108&amp;nLeft=627&amp;nWidth=268&amp;nHeight=15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7522" y="4971780"/>
            <a:ext cx="2552700" cy="145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8798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اثارة الفضول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r>
              <a:rPr lang="ar-JO" dirty="0" smtClean="0"/>
              <a:t>هي تساؤلات لأحداث غامضه اثارت بنا التعجب والفضول وحب الاستطلاع.</a:t>
            </a:r>
          </a:p>
          <a:p>
            <a:r>
              <a:rPr lang="ar-JO" dirty="0" smtClean="0"/>
              <a:t>فتنتابنا علامات استفهام كثيره حول هذه الاحداث (  الظاهرة ) فتبدا التساؤلات بأنفسنا مثل :</a:t>
            </a:r>
          </a:p>
          <a:p>
            <a:r>
              <a:rPr lang="ar-JO" dirty="0" smtClean="0"/>
              <a:t>لماذا حدث هذا ؟ كيف حدث ؟ ما هي الأسباب لحدوثه ؟ </a:t>
            </a:r>
          </a:p>
          <a:p>
            <a:r>
              <a:rPr lang="ar-JO" dirty="0" smtClean="0"/>
              <a:t>ما هي الوسيلة التي أدت لحدوثه؟ وغيرها من التساؤلات التي لا اجابه لها.</a:t>
            </a:r>
          </a:p>
          <a:p>
            <a:endParaRPr lang="he-IL" dirty="0"/>
          </a:p>
        </p:txBody>
      </p:sp>
      <p:sp>
        <p:nvSpPr>
          <p:cNvPr id="4" name="מלבן 3"/>
          <p:cNvSpPr/>
          <p:nvPr/>
        </p:nvSpPr>
        <p:spPr>
          <a:xfrm>
            <a:off x="3180082" y="256695"/>
            <a:ext cx="390651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he-IL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? ! ? ! </a:t>
            </a:r>
            <a:endParaRPr lang="he-IL" sz="5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6465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ما هي التساؤلات التي اثارت فضول </a:t>
            </a:r>
            <a:r>
              <a:rPr lang="ar-JO" dirty="0"/>
              <a:t>ح</a:t>
            </a:r>
            <a:r>
              <a:rPr lang="ar-JO" dirty="0" smtClean="0"/>
              <a:t>ميد وعائشة</a:t>
            </a:r>
            <a:endParaRPr lang="he-IL" dirty="0"/>
          </a:p>
        </p:txBody>
      </p:sp>
      <p:sp>
        <p:nvSpPr>
          <p:cNvPr id="4" name="הסבר ענן 3"/>
          <p:cNvSpPr/>
          <p:nvPr/>
        </p:nvSpPr>
        <p:spPr>
          <a:xfrm>
            <a:off x="8616461" y="1195754"/>
            <a:ext cx="3385039" cy="2039815"/>
          </a:xfrm>
          <a:prstGeom prst="cloudCallout">
            <a:avLst>
              <a:gd name="adj1" fmla="val -34859"/>
              <a:gd name="adj2" fmla="val 94198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لماذا اختفت </a:t>
            </a:r>
            <a:r>
              <a:rPr lang="ar-JO" sz="320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التميرات</a:t>
            </a:r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من ساحة المدرسة </a:t>
            </a:r>
            <a:endParaRPr lang="he-IL" sz="3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הסבר ענן 5"/>
          <p:cNvSpPr/>
          <p:nvPr/>
        </p:nvSpPr>
        <p:spPr>
          <a:xfrm>
            <a:off x="4440115" y="949569"/>
            <a:ext cx="3667858" cy="2286000"/>
          </a:xfrm>
          <a:prstGeom prst="cloudCallout">
            <a:avLst>
              <a:gd name="adj1" fmla="val 721"/>
              <a:gd name="adj2" fmla="val 87355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لماذا انتقلت الى ساحة أخرى؟</a:t>
            </a:r>
            <a:endParaRPr lang="he-IL" sz="3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הסבר ענן 6"/>
          <p:cNvSpPr/>
          <p:nvPr/>
        </p:nvSpPr>
        <p:spPr>
          <a:xfrm>
            <a:off x="-316524" y="1389185"/>
            <a:ext cx="4062047" cy="2206869"/>
          </a:xfrm>
          <a:prstGeom prst="cloudCallout">
            <a:avLst>
              <a:gd name="adj1" fmla="val 32745"/>
              <a:gd name="adj2" fmla="val 78304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ماذا يوجد هناك بتلك الساحة المجاورة؟</a:t>
            </a:r>
            <a:endParaRPr lang="he-IL" sz="3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" name="Picture 2" descr="http://kotarimagesstg.cet.ac.il/CropDownload.ashx?gPageToken=0f9a5f5d-d862-4d5f-8b3d-93153688e24a&amp;v=11&amp;nSizeStep=7&amp;nTop=927&amp;nLeft=660&amp;nWidth=446&amp;nHeight=3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233" y="4501662"/>
            <a:ext cx="2470638" cy="226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kotarimagesstg.cet.ac.il/CropDownload.ashx?gPageToken=f865037a-b331-4601-adf2-7605bebd1ffe&amp;v=11&amp;nSizeStep=7&amp;nTop=1144&amp;nLeft=155&amp;nWidth=230&amp;nHeight=2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590" y="4501662"/>
            <a:ext cx="2099572" cy="226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87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هدف من البحث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لماذا نريد ان نبحث هذه الظاهرة ما الفائدة المرجوة منه </a:t>
            </a:r>
          </a:p>
          <a:p>
            <a:r>
              <a:rPr lang="ar-JO" dirty="0" smtClean="0"/>
              <a:t>ماذا نريد ان نعرف لأي سبب سنقوم بإجراء هذا البحث ؟</a:t>
            </a:r>
          </a:p>
          <a:p>
            <a:endParaRPr lang="he-IL" dirty="0"/>
          </a:p>
        </p:txBody>
      </p:sp>
      <p:sp>
        <p:nvSpPr>
          <p:cNvPr id="6" name="הסבר ענן 5"/>
          <p:cNvSpPr/>
          <p:nvPr/>
        </p:nvSpPr>
        <p:spPr>
          <a:xfrm>
            <a:off x="8054464" y="3393832"/>
            <a:ext cx="3083681" cy="1611922"/>
          </a:xfrm>
          <a:prstGeom prst="cloudCallout">
            <a:avLst>
              <a:gd name="adj1" fmla="val -58109"/>
              <a:gd name="adj2" fmla="val 77091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لماذا سنجري البحث؟ </a:t>
            </a:r>
            <a:endParaRPr lang="he-IL" sz="3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הסבר ענן 6"/>
          <p:cNvSpPr/>
          <p:nvPr/>
        </p:nvSpPr>
        <p:spPr>
          <a:xfrm>
            <a:off x="4387362" y="2513868"/>
            <a:ext cx="3463194" cy="1759927"/>
          </a:xfrm>
          <a:prstGeom prst="cloudCallout">
            <a:avLst>
              <a:gd name="adj1" fmla="val 2720"/>
              <a:gd name="adj2" fmla="val 7049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ما الفائدة المرجوة من البحث ؟ </a:t>
            </a:r>
            <a:endParaRPr lang="he-IL" sz="3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הסבר ענן 7"/>
          <p:cNvSpPr/>
          <p:nvPr/>
        </p:nvSpPr>
        <p:spPr>
          <a:xfrm>
            <a:off x="412310" y="3050932"/>
            <a:ext cx="3187298" cy="1711569"/>
          </a:xfrm>
          <a:prstGeom prst="cloudCallout">
            <a:avLst>
              <a:gd name="adj1" fmla="val 59735"/>
              <a:gd name="adj2" fmla="val 67829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لأي سبب سنجري البحث؟</a:t>
            </a:r>
            <a:endParaRPr lang="he-IL" sz="3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9" name="Picture 2" descr="http://kotarimagesstg.cet.ac.il/CropDownload.ashx?gPageToken=f865037a-b331-4601-adf2-7605bebd1ffe&amp;v=11&amp;nSizeStep=7&amp;nTop=1144&amp;nLeft=155&amp;nWidth=230&amp;nHeight=27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222" y="4929554"/>
            <a:ext cx="1451732" cy="171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133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الجواب </a:t>
            </a:r>
            <a:endParaRPr lang="he-IL" dirty="0"/>
          </a:p>
        </p:txBody>
      </p:sp>
      <p:sp>
        <p:nvSpPr>
          <p:cNvPr id="4" name="מציין מיקום טקסט 3"/>
          <p:cNvSpPr>
            <a:spLocks noGrp="1"/>
          </p:cNvSpPr>
          <p:nvPr>
            <p:ph type="body" sz="quarter" idx="12"/>
          </p:nvPr>
        </p:nvSpPr>
        <p:spPr>
          <a:xfrm>
            <a:off x="3041627" y="2435468"/>
            <a:ext cx="6049620" cy="3212771"/>
          </a:xfrm>
          <a:prstGeom prst="wedgeRectCallo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ان نعرف لماذا تم اختفاء </a:t>
            </a:r>
            <a:r>
              <a:rPr lang="ar-JO" sz="3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التميرات</a:t>
            </a:r>
            <a:r>
              <a:rPr lang="ar-JO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من ساحة  المدرسة وتواجدها بساحة أخرى مجاورة </a:t>
            </a:r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للمدرسة ما الذي اثر على اختفاءها ؟</a:t>
            </a:r>
            <a:endParaRPr lang="ar-JO" sz="3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8778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سؤال البحث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يجب ان يكون سؤال البحث مثير للاهتمام. وهو السؤال المركزي في البحث, حيث تدور وتتم كتابته قبل اجراء البحث فهو يوجهنا الى كيفية مجرى البحث بجميع مراحله. ان كان: بالمشاهدة, التجربة او الاستفتاء .</a:t>
            </a:r>
          </a:p>
          <a:p>
            <a:r>
              <a:rPr lang="ar-JO" dirty="0" smtClean="0"/>
              <a:t>يتم بسؤال البحث عرض عوامل البحث وما هي العلاقة بينهما .</a:t>
            </a:r>
          </a:p>
          <a:p>
            <a:r>
              <a:rPr lang="ar-JO" dirty="0" smtClean="0"/>
              <a:t>كيف يؤثر عامل على عامل اخر .</a:t>
            </a:r>
          </a:p>
          <a:p>
            <a:r>
              <a:rPr lang="ar-JO" dirty="0" smtClean="0"/>
              <a:t>سؤال البحث ضروري جدا لكافة مجرى البحث.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265183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سؤال البحث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ما هو العامل الذي  اثر على اختفاء </a:t>
            </a:r>
            <a:r>
              <a:rPr lang="ar-JO" dirty="0" err="1" smtClean="0"/>
              <a:t>التميرات</a:t>
            </a:r>
            <a:r>
              <a:rPr lang="ar-JO" dirty="0" smtClean="0"/>
              <a:t> من ساحة المدرسة وظهورها في الساحة المجاورة؟</a:t>
            </a:r>
            <a:endParaRPr lang="he-IL" dirty="0"/>
          </a:p>
        </p:txBody>
      </p:sp>
      <p:pic>
        <p:nvPicPr>
          <p:cNvPr id="5" name="Picture 6" descr="http://kotarimagesstg.cet.ac.il/CropDownload.ashx?gPageToken=395214d7-7538-404f-ab8f-e3806ab6eeed&amp;v=10&amp;nSizeStep=7&amp;nTop=944&amp;nLeft=721&amp;nWidth=357&amp;nHeight=47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607" y="3611110"/>
            <a:ext cx="2262672" cy="3035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s://storage.cet.ac.il/assets.api/uploads/201609/03b1a01d784a45b597e20bee48926de1/pic2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645" y="1999477"/>
            <a:ext cx="1377803" cy="114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91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مصادر المعلومات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اجمع المعلومات لتساعدني في الحصول على إجابة لبحثي </a:t>
            </a:r>
          </a:p>
          <a:p>
            <a:r>
              <a:rPr lang="ar-JO" dirty="0" smtClean="0"/>
              <a:t>ولكن يجب ان انتبه ان تكون معلوماتي من مصادر موثوقة بها.</a:t>
            </a:r>
          </a:p>
          <a:p>
            <a:r>
              <a:rPr lang="ar-JO" dirty="0" smtClean="0"/>
              <a:t>مثلا من : </a:t>
            </a:r>
          </a:p>
          <a:p>
            <a:pPr marL="0" indent="0">
              <a:buNone/>
            </a:pPr>
            <a:endParaRPr lang="ar-JO" dirty="0" smtClean="0"/>
          </a:p>
        </p:txBody>
      </p:sp>
      <p:pic>
        <p:nvPicPr>
          <p:cNvPr id="3074" name="Picture 2" descr="http://kotarimagesstg.cet.ac.il/CropDownload.ashx?gPageToken=ac7265bf-78ed-4a07-b533-6475c13d4368&amp;v=10&amp;nSizeStep=7&amp;nTop=174&amp;nLeft=746&amp;nWidth=284&amp;nHeight=25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57" y="3573298"/>
            <a:ext cx="27051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kotarimagesstg.cet.ac.il/CropDownload.ashx?gPageToken=ee5b71fa-29d5-40b4-b3d8-429750af4c14&amp;v=10&amp;nSizeStep=7&amp;nTop=42&amp;nLeft=771&amp;nWidth=309&amp;nHeight=287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8" t="12179" b="14810"/>
          <a:stretch/>
        </p:blipFill>
        <p:spPr bwMode="auto">
          <a:xfrm>
            <a:off x="8944415" y="3840408"/>
            <a:ext cx="2397638" cy="2220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תמונה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8513" y="3442188"/>
            <a:ext cx="2183135" cy="2468693"/>
          </a:xfrm>
          <a:prstGeom prst="rect">
            <a:avLst/>
          </a:prstGeom>
        </p:spPr>
      </p:pic>
      <p:sp>
        <p:nvSpPr>
          <p:cNvPr id="11" name="מלבן 10"/>
          <p:cNvSpPr/>
          <p:nvPr/>
        </p:nvSpPr>
        <p:spPr>
          <a:xfrm>
            <a:off x="5671270" y="3142475"/>
            <a:ext cx="1477620" cy="37806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JO" dirty="0" smtClean="0"/>
              <a:t>المعلم /المعلمة</a:t>
            </a:r>
            <a:endParaRPr lang="he-IL" dirty="0"/>
          </a:p>
        </p:txBody>
      </p:sp>
      <p:sp>
        <p:nvSpPr>
          <p:cNvPr id="12" name="מלבן 11"/>
          <p:cNvSpPr/>
          <p:nvPr/>
        </p:nvSpPr>
        <p:spPr>
          <a:xfrm>
            <a:off x="9609992" y="3611110"/>
            <a:ext cx="1195754" cy="3102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dirty="0" smtClean="0"/>
              <a:t>الكتب</a:t>
            </a:r>
            <a:endParaRPr lang="he-IL" dirty="0"/>
          </a:p>
        </p:txBody>
      </p:sp>
      <p:sp>
        <p:nvSpPr>
          <p:cNvPr id="15" name="מלבן 14"/>
          <p:cNvSpPr/>
          <p:nvPr/>
        </p:nvSpPr>
        <p:spPr>
          <a:xfrm>
            <a:off x="1010603" y="3349093"/>
            <a:ext cx="1676435" cy="3102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dirty="0" smtClean="0"/>
              <a:t>الشبكة العنكبوتية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262866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جمع المعلومات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/>
              <a:t>بماذا استعان حميد وعائشة  للحصول على معلومات اضافيه </a:t>
            </a:r>
            <a:r>
              <a:rPr lang="ar-JO" dirty="0" smtClean="0"/>
              <a:t>؟</a:t>
            </a:r>
          </a:p>
          <a:p>
            <a:r>
              <a:rPr lang="ar-JO" dirty="0" smtClean="0"/>
              <a:t>صوراً سابقة جمعوها حول </a:t>
            </a:r>
            <a:r>
              <a:rPr lang="ar-JO" dirty="0" err="1" smtClean="0"/>
              <a:t>التميرات</a:t>
            </a:r>
            <a:r>
              <a:rPr lang="ar-JO" dirty="0" smtClean="0"/>
              <a:t> </a:t>
            </a:r>
          </a:p>
          <a:p>
            <a:r>
              <a:rPr lang="ar-JO" dirty="0" smtClean="0"/>
              <a:t>من الشبكة العنكبوتية حول سلوك </a:t>
            </a:r>
            <a:r>
              <a:rPr lang="ar-JO" dirty="0" err="1" smtClean="0"/>
              <a:t>التميرات</a:t>
            </a:r>
            <a:endParaRPr lang="ar-JO" dirty="0" smtClean="0"/>
          </a:p>
          <a:p>
            <a:r>
              <a:rPr lang="ar-JO" dirty="0" smtClean="0"/>
              <a:t>من اجدادنا حول البيئة المناسبة لنمو ا </a:t>
            </a:r>
            <a:r>
              <a:rPr lang="ar-JO" dirty="0" err="1" smtClean="0"/>
              <a:t>لتميرات</a:t>
            </a:r>
            <a:endParaRPr lang="ar-JO" dirty="0" smtClean="0"/>
          </a:p>
          <a:p>
            <a:endParaRPr lang="he-IL" dirty="0"/>
          </a:p>
          <a:p>
            <a:endParaRPr lang="he-IL" dirty="0"/>
          </a:p>
        </p:txBody>
      </p:sp>
      <p:pic>
        <p:nvPicPr>
          <p:cNvPr id="5" name="Picture 2" descr="http://kotarimagesstg.cet.ac.il/CropDownload.ashx?gPageToken=14795700-42e2-4ae9-810d-c55205ea7c8c&amp;v=10&amp;nSizeStep=7&amp;nTop=66&amp;nLeft=780&amp;nWidth=288&amp;nHeight=2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73" y="3402624"/>
            <a:ext cx="3725790" cy="269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704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جمع المعلومات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جمع حميد وعائشة معلومات اضافيه من:</a:t>
            </a:r>
            <a:endParaRPr lang="he-IL" dirty="0"/>
          </a:p>
        </p:txBody>
      </p:sp>
      <p:sp>
        <p:nvSpPr>
          <p:cNvPr id="4" name="הסבר ענן 3"/>
          <p:cNvSpPr/>
          <p:nvPr/>
        </p:nvSpPr>
        <p:spPr>
          <a:xfrm>
            <a:off x="1010603" y="1484032"/>
            <a:ext cx="5222631" cy="2718691"/>
          </a:xfrm>
          <a:prstGeom prst="cloudCallout">
            <a:avLst>
              <a:gd name="adj1" fmla="val 81752"/>
              <a:gd name="adj2" fmla="val 43764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صورا سابقة </a:t>
            </a:r>
            <a:r>
              <a:rPr lang="ar-JO" sz="3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جمعوها حول </a:t>
            </a:r>
            <a:r>
              <a:rPr lang="ar-JO" sz="3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ar-JO" sz="36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التميرات</a:t>
            </a:r>
            <a:r>
              <a:rPr lang="ar-JO" dirty="0"/>
              <a:t> </a:t>
            </a:r>
          </a:p>
        </p:txBody>
      </p:sp>
      <p:pic>
        <p:nvPicPr>
          <p:cNvPr id="5" name="Picture 2" descr="http://kotarimagesstg.cet.ac.il/CropDownload.ashx?gPageToken=0f9a5f5d-d862-4d5f-8b3d-93153688e24a&amp;v=11&amp;nSizeStep=7&amp;nTop=927&amp;nLeft=660&amp;nWidth=446&amp;nHeight=3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0380" y="4589585"/>
            <a:ext cx="2470638" cy="226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kotarimagesstg.cet.ac.il/CropDownload.ashx?gPageToken=f865037a-b331-4601-adf2-7605bebd1ffe&amp;v=11&amp;nSizeStep=7&amp;nTop=1144&amp;nLeft=155&amp;nWidth=230&amp;nHeight=2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483" y="4431321"/>
            <a:ext cx="2099572" cy="226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kotarimagesstg.cet.ac.il/CropDownload.ashx?gPageToken=98c899b5-01fe-4846-97e7-b96cfd411824&amp;v=10&amp;nSizeStep=7&amp;nTop=1108&amp;nLeft=627&amp;nWidth=268&amp;nHeight=15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996" y="2320217"/>
            <a:ext cx="1832768" cy="104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44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مراحل البحث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المراحل الثلاث</a:t>
            </a:r>
            <a:endParaRPr lang="he-IL" dirty="0"/>
          </a:p>
        </p:txBody>
      </p:sp>
      <p:graphicFrame>
        <p:nvGraphicFramePr>
          <p:cNvPr id="5" name="דיאגרמה 4"/>
          <p:cNvGraphicFramePr/>
          <p:nvPr>
            <p:extLst>
              <p:ext uri="{D42A27DB-BD31-4B8C-83A1-F6EECF244321}">
                <p14:modId xmlns:p14="http://schemas.microsoft.com/office/powerpoint/2010/main" val="4245230688"/>
              </p:ext>
            </p:extLst>
          </p:nvPr>
        </p:nvGraphicFramePr>
        <p:xfrm>
          <a:off x="1583591" y="719666"/>
          <a:ext cx="939629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3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مجرى البحث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ar-JO" dirty="0" smtClean="0"/>
          </a:p>
          <a:p>
            <a:pPr marL="0" indent="0">
              <a:buNone/>
            </a:pPr>
            <a:r>
              <a:rPr lang="ar-JO" dirty="0" smtClean="0"/>
              <a:t>عدة طرق لأجراء البحث وكل طريقة تتناسب مع موضوع البحث وسؤال البحث فمنها : </a:t>
            </a:r>
            <a:endParaRPr lang="he-IL" dirty="0"/>
          </a:p>
        </p:txBody>
      </p:sp>
      <p:pic>
        <p:nvPicPr>
          <p:cNvPr id="1034" name="Picture 10" descr="http://kotarimagesstg.cet.ac.il/CropDownload.ashx?gPageToken=38525cd6-9d5b-410e-a358-e7aa8d73bc67&amp;v=10&amp;nSizeStep=7&amp;nTop=824&amp;nLeft=8&amp;nWidth=1074&amp;nHeight=5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585" y="256695"/>
            <a:ext cx="2855489" cy="159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כוכב עם 12 פינות 5"/>
          <p:cNvSpPr/>
          <p:nvPr/>
        </p:nvSpPr>
        <p:spPr>
          <a:xfrm>
            <a:off x="9038469" y="3241833"/>
            <a:ext cx="2444261" cy="2121475"/>
          </a:xfrm>
          <a:prstGeom prst="star12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مشاهدة مراقبة </a:t>
            </a:r>
            <a:endParaRPr lang="he-IL" sz="3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כוכב עם 12 פינות 16"/>
          <p:cNvSpPr/>
          <p:nvPr/>
        </p:nvSpPr>
        <p:spPr>
          <a:xfrm>
            <a:off x="5256322" y="2841216"/>
            <a:ext cx="2444261" cy="2121475"/>
          </a:xfrm>
          <a:prstGeom prst="star12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تجربه علميه </a:t>
            </a:r>
            <a:endParaRPr lang="he-IL" sz="3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כוכב עם 12 פינות 17"/>
          <p:cNvSpPr/>
          <p:nvPr/>
        </p:nvSpPr>
        <p:spPr>
          <a:xfrm>
            <a:off x="1474177" y="3241833"/>
            <a:ext cx="2444261" cy="2121475"/>
          </a:xfrm>
          <a:prstGeom prst="star12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استبيان</a:t>
            </a:r>
            <a:r>
              <a:rPr lang="ar-JO" dirty="0" smtClean="0"/>
              <a:t> 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229347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كيف اجرى حميد وعائشة البحث 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من خلال المشاهدة والمراقبة .</a:t>
            </a:r>
          </a:p>
          <a:p>
            <a:r>
              <a:rPr lang="ar-JO" dirty="0" smtClean="0"/>
              <a:t>من خلال تجربه علمية. </a:t>
            </a:r>
            <a:endParaRPr lang="he-IL" dirty="0"/>
          </a:p>
        </p:txBody>
      </p:sp>
      <p:pic>
        <p:nvPicPr>
          <p:cNvPr id="1030" name="Picture 6" descr="http://kotarimagesstg.cet.ac.il/CropDownload.ashx?gPageToken=395214d7-7538-404f-ab8f-e3806ab6eeed&amp;v=10&amp;nSizeStep=7&amp;nTop=944&amp;nLeft=721&amp;nWidth=357&amp;nHeight=47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253" y="3150174"/>
            <a:ext cx="2262672" cy="3035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תמונה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97" t="57097" r="53372" b="24593"/>
          <a:stretch/>
        </p:blipFill>
        <p:spPr>
          <a:xfrm>
            <a:off x="1255002" y="3310078"/>
            <a:ext cx="3974123" cy="2876007"/>
          </a:xfrm>
          <a:prstGeom prst="rect">
            <a:avLst/>
          </a:prstGeom>
        </p:spPr>
      </p:pic>
      <p:pic>
        <p:nvPicPr>
          <p:cNvPr id="7" name="Picture 2" descr="https://storage.cet.ac.il/assets.api/uploads/201609/221a1b9904f8417da515bcae73cbafc6/pic2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8845" y="535004"/>
            <a:ext cx="1202713" cy="1002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194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أداة البحث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ما هي الأداة التي استخدمها حميد وعائشة في بحثهما؟</a:t>
            </a:r>
            <a:endParaRPr lang="he-IL" dirty="0"/>
          </a:p>
        </p:txBody>
      </p:sp>
      <p:pic>
        <p:nvPicPr>
          <p:cNvPr id="4" name="Picture 2" descr="http://kotarimagesstg.cet.ac.il/CropDownload.ashx?gPageToken=ef3c21dc-0dd3-4227-937c-64d6419dae2b&amp;v=10&amp;nSizeStep=7&amp;nTop=486&amp;nLeft=593&amp;nWidth=146&amp;nHeight=19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4658" y="2502889"/>
            <a:ext cx="1920304" cy="239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kotarimagesstg.cet.ac.il/CropDownload.ashx?gPageToken=73a5d088-17fe-49b3-bf6c-c096bc04f850&amp;v=10&amp;nSizeStep=7&amp;nTop=962&amp;nLeft=790&amp;nWidth=192&amp;nHeight=3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760" y="2502889"/>
            <a:ext cx="1646848" cy="239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kotarimagesstg.cet.ac.il/CropDownload.ashx?gPageToken=7b4e13ce-e87c-4cd1-a10e-0f31af7ad808&amp;v=10&amp;nSizeStep=7&amp;nTop=434&amp;nLeft=384&amp;nWidth=214&amp;nHeight=10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1" r="4567" b="2763"/>
          <a:stretch/>
        </p:blipFill>
        <p:spPr bwMode="auto">
          <a:xfrm>
            <a:off x="1814341" y="2544249"/>
            <a:ext cx="2922681" cy="155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מלבן 8"/>
          <p:cNvSpPr/>
          <p:nvPr/>
        </p:nvSpPr>
        <p:spPr>
          <a:xfrm>
            <a:off x="1814341" y="4076253"/>
            <a:ext cx="2922681" cy="75472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JO" sz="3200" dirty="0" smtClean="0"/>
              <a:t>عدسة مكبرة</a:t>
            </a:r>
            <a:endParaRPr lang="he-IL" sz="3200" dirty="0"/>
          </a:p>
        </p:txBody>
      </p:sp>
    </p:spTree>
    <p:extLst>
      <p:ext uri="{BB962C8B-B14F-4D97-AF65-F5344CB8AC3E}">
        <p14:creationId xmlns:p14="http://schemas.microsoft.com/office/powerpoint/2010/main" val="3265059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أداة البحث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أداة البحث التي استخدمها حميد وعائشة في المشاهدة والمراقبة </a:t>
            </a:r>
            <a:r>
              <a:rPr lang="ar-JO" dirty="0" err="1" smtClean="0"/>
              <a:t>للتميرات</a:t>
            </a:r>
            <a:r>
              <a:rPr lang="ar-JO" dirty="0" smtClean="0"/>
              <a:t> هي :</a:t>
            </a:r>
            <a:endParaRPr lang="he-IL" dirty="0"/>
          </a:p>
        </p:txBody>
      </p:sp>
      <p:pic>
        <p:nvPicPr>
          <p:cNvPr id="4" name="Picture 2" descr="http://kotarimagesstg.cet.ac.il/CropDownload.ashx?gPageToken=ef3c21dc-0dd3-4227-937c-64d6419dae2b&amp;v=10&amp;nSizeStep=7&amp;nTop=486&amp;nLeft=593&amp;nWidth=146&amp;nHeight=19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1" y="2319955"/>
            <a:ext cx="2937200" cy="366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39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اجمال البحث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SA" dirty="0" smtClean="0"/>
              <a:t>ما هو موضوع البحث المناسب حسب رايك؟</a:t>
            </a:r>
          </a:p>
          <a:p>
            <a:pPr marL="0" indent="0">
              <a:buNone/>
            </a:pPr>
            <a:r>
              <a:rPr lang="ar-SA" dirty="0" smtClean="0"/>
              <a:t>ضع دائرة حول رقم الإجابة الصحيحة :</a:t>
            </a:r>
          </a:p>
          <a:p>
            <a:pPr marL="0" indent="0">
              <a:buNone/>
            </a:pPr>
            <a:r>
              <a:rPr lang="ar-SA" dirty="0" smtClean="0"/>
              <a:t>أ)اختفاء </a:t>
            </a:r>
            <a:r>
              <a:rPr lang="ar-SA" dirty="0" err="1" smtClean="0"/>
              <a:t>التميرات</a:t>
            </a:r>
            <a:r>
              <a:rPr lang="ar-SA" dirty="0" smtClean="0"/>
              <a:t> من ساحة المدرسة.</a:t>
            </a:r>
          </a:p>
          <a:p>
            <a:pPr marL="0" indent="0">
              <a:buNone/>
            </a:pPr>
            <a:r>
              <a:rPr lang="ar-SA" dirty="0" smtClean="0"/>
              <a:t>ب) ازعاج وملاحقة </a:t>
            </a:r>
            <a:r>
              <a:rPr lang="ar-SA" dirty="0" err="1" smtClean="0"/>
              <a:t>التميرات</a:t>
            </a:r>
            <a:r>
              <a:rPr lang="ar-SA" dirty="0" smtClean="0"/>
              <a:t> في ساحة المدرسة .</a:t>
            </a:r>
            <a:endParaRPr lang="he-IL" dirty="0"/>
          </a:p>
        </p:txBody>
      </p:sp>
      <p:pic>
        <p:nvPicPr>
          <p:cNvPr id="4" name="תמונה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11" t="36283" r="34231" b="31794"/>
          <a:stretch/>
        </p:blipFill>
        <p:spPr>
          <a:xfrm>
            <a:off x="2444262" y="4163158"/>
            <a:ext cx="4324862" cy="2453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31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اجمال البحث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SA" dirty="0" smtClean="0"/>
              <a:t>ما هو موضوع البحث المناسب حسب رايك؟</a:t>
            </a:r>
          </a:p>
        </p:txBody>
      </p:sp>
      <p:sp>
        <p:nvSpPr>
          <p:cNvPr id="4" name="הסבר ענן 3"/>
          <p:cNvSpPr/>
          <p:nvPr/>
        </p:nvSpPr>
        <p:spPr>
          <a:xfrm>
            <a:off x="3138488" y="1919697"/>
            <a:ext cx="4906108" cy="2189285"/>
          </a:xfrm>
          <a:prstGeom prst="cloudCallout">
            <a:avLst>
              <a:gd name="adj1" fmla="val -6138"/>
              <a:gd name="adj2" fmla="val 8940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أ)اختفاء </a:t>
            </a:r>
            <a:r>
              <a:rPr lang="ar-SA" sz="3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التميرات</a:t>
            </a:r>
            <a:r>
              <a:rPr lang="ar-SA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من ساحة المدرسة.</a:t>
            </a:r>
          </a:p>
        </p:txBody>
      </p:sp>
      <p:pic>
        <p:nvPicPr>
          <p:cNvPr id="5" name="Picture 2" descr="http://kotarimagesstg.cet.ac.il/CropDownload.ashx?gPageToken=0f9a5f5d-d862-4d5f-8b3d-93153688e24a&amp;v=11&amp;nSizeStep=7&amp;nTop=927&amp;nLeft=660&amp;nWidth=446&amp;nHeight=3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578" y="4108982"/>
            <a:ext cx="2470638" cy="226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kotarimagesstg.cet.ac.il/CropDownload.ashx?gPageToken=f865037a-b331-4601-adf2-7605bebd1ffe&amp;v=11&amp;nSizeStep=7&amp;nTop=1144&amp;nLeft=155&amp;nWidth=230&amp;nHeight=2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121" y="4068915"/>
            <a:ext cx="2099572" cy="226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s://storage.cet.ac.il/assets.api/uploads/201609/125c389269d74d40aa08b2e804673d89/pic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71" y="1025236"/>
            <a:ext cx="2362884" cy="1969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108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ما هي العمليات التي اجراها حميد وعائشة؟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SA" dirty="0" smtClean="0"/>
              <a:t>رتب المراحل من 1-5 ترتيبا صحيحا حسب ما ورد في الوصف أعلاه.</a:t>
            </a:r>
          </a:p>
          <a:p>
            <a:r>
              <a:rPr lang="ar-SA" dirty="0" smtClean="0"/>
              <a:t>سمعا اص</a:t>
            </a:r>
            <a:r>
              <a:rPr lang="ar-JO" dirty="0" smtClean="0"/>
              <a:t>و</a:t>
            </a:r>
            <a:r>
              <a:rPr lang="ar-SA" dirty="0" smtClean="0"/>
              <a:t>ات </a:t>
            </a:r>
            <a:r>
              <a:rPr lang="ar-SA" dirty="0" err="1" smtClean="0"/>
              <a:t>تميرات</a:t>
            </a:r>
            <a:r>
              <a:rPr lang="ar-SA" dirty="0" smtClean="0"/>
              <a:t> في ساحة بجوار الم</a:t>
            </a:r>
            <a:r>
              <a:rPr lang="ar-JO" dirty="0" smtClean="0"/>
              <a:t>د</a:t>
            </a:r>
            <a:r>
              <a:rPr lang="ar-SA" dirty="0" err="1" smtClean="0"/>
              <a:t>رسة</a:t>
            </a:r>
            <a:r>
              <a:rPr lang="ar-SA" dirty="0" smtClean="0"/>
              <a:t> . اسرعا الى المكان وشاهدا عدة </a:t>
            </a:r>
            <a:r>
              <a:rPr lang="ar-SA" dirty="0" err="1" smtClean="0"/>
              <a:t>تميرات</a:t>
            </a:r>
            <a:r>
              <a:rPr lang="ar-SA" dirty="0" smtClean="0"/>
              <a:t> .</a:t>
            </a:r>
          </a:p>
          <a:p>
            <a:r>
              <a:rPr lang="ar-SA" dirty="0" smtClean="0"/>
              <a:t>بحثا عن نباتات الخطمي بجوار المكتبة لكنه</a:t>
            </a:r>
            <a:r>
              <a:rPr lang="ar-JO" dirty="0" smtClean="0"/>
              <a:t>م</a:t>
            </a:r>
            <a:r>
              <a:rPr lang="ar-SA" dirty="0" smtClean="0"/>
              <a:t>ا لم يجداها.</a:t>
            </a:r>
          </a:p>
          <a:p>
            <a:r>
              <a:rPr lang="ar-SA" dirty="0" smtClean="0"/>
              <a:t>راقبا </a:t>
            </a:r>
            <a:r>
              <a:rPr lang="ar-SA" dirty="0" err="1" smtClean="0"/>
              <a:t>التميرات</a:t>
            </a:r>
            <a:r>
              <a:rPr lang="ar-SA" dirty="0" smtClean="0"/>
              <a:t> في ساحة المدرسة ولاحظا انتقالها الى ساحة أخرى.</a:t>
            </a:r>
          </a:p>
          <a:p>
            <a:r>
              <a:rPr lang="ar-SA" dirty="0" smtClean="0"/>
              <a:t>تأملا صور </a:t>
            </a:r>
            <a:r>
              <a:rPr lang="ar-SA" dirty="0" err="1" smtClean="0"/>
              <a:t>التميرات</a:t>
            </a:r>
            <a:r>
              <a:rPr lang="ar-SA" dirty="0" smtClean="0"/>
              <a:t> التي صوراها في السنة الماضية في ساحة المدرسة.</a:t>
            </a:r>
          </a:p>
          <a:p>
            <a:r>
              <a:rPr lang="ar-SA" dirty="0" smtClean="0"/>
              <a:t>عرفا سر اختفاء نباتات الخطمي </a:t>
            </a:r>
            <a:r>
              <a:rPr lang="ar-SA" dirty="0" err="1" smtClean="0"/>
              <a:t>لانها</a:t>
            </a:r>
            <a:r>
              <a:rPr lang="ar-SA" dirty="0" smtClean="0"/>
              <a:t> مرضت وتم اقتلاعها. </a:t>
            </a:r>
            <a:endParaRPr lang="he-IL" dirty="0"/>
          </a:p>
        </p:txBody>
      </p:sp>
      <p:sp>
        <p:nvSpPr>
          <p:cNvPr id="4" name="מלבן 3"/>
          <p:cNvSpPr/>
          <p:nvPr/>
        </p:nvSpPr>
        <p:spPr>
          <a:xfrm>
            <a:off x="10971142" y="2048608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5" name="מלבן 4"/>
          <p:cNvSpPr/>
          <p:nvPr/>
        </p:nvSpPr>
        <p:spPr>
          <a:xfrm>
            <a:off x="10950575" y="3189079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מלבן 5"/>
          <p:cNvSpPr/>
          <p:nvPr/>
        </p:nvSpPr>
        <p:spPr>
          <a:xfrm>
            <a:off x="10993952" y="4009932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" name="מלבן 6"/>
          <p:cNvSpPr/>
          <p:nvPr/>
        </p:nvSpPr>
        <p:spPr>
          <a:xfrm>
            <a:off x="10990423" y="4609454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8" name="מלבן 7"/>
          <p:cNvSpPr/>
          <p:nvPr/>
        </p:nvSpPr>
        <p:spPr>
          <a:xfrm>
            <a:off x="10993952" y="5295901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9" name="Picture 6" descr="http://kotarimagesstg.cet.ac.il/CropDownload.ashx?gPageToken=98c899b5-01fe-4846-97e7-b96cfd411824&amp;v=10&amp;nSizeStep=7&amp;nTop=1108&amp;nLeft=627&amp;nWidth=268&amp;nHeight=15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69" y="2665919"/>
            <a:ext cx="1832768" cy="104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2min_final" descr="2min_final">
            <a:hlinkClick r:id="" action="ppaction://media"/>
            <a:extLst>
              <a:ext uri="{FF2B5EF4-FFF2-40B4-BE49-F238E27FC236}">
                <a16:creationId xmlns:a16="http://schemas.microsoft.com/office/drawing/2014/main" id="{00A04C22-1037-854E-9BBD-DDF7C136FE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1553" y="335289"/>
            <a:ext cx="1540938" cy="54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160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56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ما هي العمليات التي اجراها حميد وعائشة؟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SA" dirty="0" smtClean="0"/>
              <a:t>رتب المراحل من 1-5 ترتيبا صحيحا حسب ما ورد في الوصف أعلاه.</a:t>
            </a:r>
          </a:p>
          <a:p>
            <a:r>
              <a:rPr lang="ar-SA" dirty="0" smtClean="0"/>
              <a:t>سمعا اص</a:t>
            </a:r>
            <a:r>
              <a:rPr lang="ar-JO" dirty="0" smtClean="0"/>
              <a:t>و</a:t>
            </a:r>
            <a:r>
              <a:rPr lang="ar-SA" dirty="0" smtClean="0"/>
              <a:t>ات </a:t>
            </a:r>
            <a:r>
              <a:rPr lang="ar-SA" dirty="0" err="1" smtClean="0"/>
              <a:t>تميرات</a:t>
            </a:r>
            <a:r>
              <a:rPr lang="ar-SA" dirty="0" smtClean="0"/>
              <a:t> في ساحة بجوار الم</a:t>
            </a:r>
            <a:r>
              <a:rPr lang="ar-JO" dirty="0" smtClean="0"/>
              <a:t>د</a:t>
            </a:r>
            <a:r>
              <a:rPr lang="ar-SA" dirty="0" err="1" smtClean="0"/>
              <a:t>رسة</a:t>
            </a:r>
            <a:r>
              <a:rPr lang="ar-SA" dirty="0" smtClean="0"/>
              <a:t> . اسرعا الى المكان وشاهدا عدة </a:t>
            </a:r>
            <a:r>
              <a:rPr lang="ar-SA" dirty="0" err="1" smtClean="0"/>
              <a:t>تميرات</a:t>
            </a:r>
            <a:r>
              <a:rPr lang="ar-SA" dirty="0" smtClean="0"/>
              <a:t> .</a:t>
            </a:r>
          </a:p>
          <a:p>
            <a:r>
              <a:rPr lang="ar-SA" dirty="0" smtClean="0"/>
              <a:t>بحثا عن نباتات الخطمي بجوار المكتبة لكنه</a:t>
            </a:r>
            <a:r>
              <a:rPr lang="ar-JO" dirty="0" smtClean="0"/>
              <a:t>م</a:t>
            </a:r>
            <a:r>
              <a:rPr lang="ar-SA" dirty="0" smtClean="0"/>
              <a:t>ا لم يجداها.</a:t>
            </a:r>
          </a:p>
          <a:p>
            <a:r>
              <a:rPr lang="ar-SA" dirty="0" smtClean="0"/>
              <a:t>راقبا </a:t>
            </a:r>
            <a:r>
              <a:rPr lang="ar-SA" dirty="0" err="1" smtClean="0"/>
              <a:t>التميرات</a:t>
            </a:r>
            <a:r>
              <a:rPr lang="ar-SA" dirty="0" smtClean="0"/>
              <a:t> في ساحة المدرسة ولاحظا انتقالها الى ساحة أخرى.</a:t>
            </a:r>
          </a:p>
          <a:p>
            <a:r>
              <a:rPr lang="ar-SA" dirty="0" smtClean="0"/>
              <a:t>تأملا صور </a:t>
            </a:r>
            <a:r>
              <a:rPr lang="ar-SA" dirty="0" err="1" smtClean="0"/>
              <a:t>التميرات</a:t>
            </a:r>
            <a:r>
              <a:rPr lang="ar-SA" dirty="0" smtClean="0"/>
              <a:t> التي صوراها في السنة الماضية في ساحة المدرسة.</a:t>
            </a:r>
          </a:p>
          <a:p>
            <a:r>
              <a:rPr lang="ar-SA" dirty="0" smtClean="0"/>
              <a:t>عرفا سر اختفاء نباتات الخطمي </a:t>
            </a:r>
            <a:r>
              <a:rPr lang="ar-SA" dirty="0" err="1" smtClean="0"/>
              <a:t>لانها</a:t>
            </a:r>
            <a:r>
              <a:rPr lang="ar-SA" dirty="0" smtClean="0"/>
              <a:t> مرضت وتم اقتلاعها. </a:t>
            </a:r>
            <a:endParaRPr lang="he-IL" dirty="0"/>
          </a:p>
        </p:txBody>
      </p:sp>
      <p:sp>
        <p:nvSpPr>
          <p:cNvPr id="4" name="מלבן 3"/>
          <p:cNvSpPr/>
          <p:nvPr/>
        </p:nvSpPr>
        <p:spPr>
          <a:xfrm>
            <a:off x="10971142" y="2048608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1</a:t>
            </a:r>
            <a:endParaRPr lang="he-IL" dirty="0"/>
          </a:p>
        </p:txBody>
      </p:sp>
      <p:sp>
        <p:nvSpPr>
          <p:cNvPr id="5" name="מלבן 4"/>
          <p:cNvSpPr/>
          <p:nvPr/>
        </p:nvSpPr>
        <p:spPr>
          <a:xfrm>
            <a:off x="10950575" y="3189079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מלבן 5"/>
          <p:cNvSpPr/>
          <p:nvPr/>
        </p:nvSpPr>
        <p:spPr>
          <a:xfrm>
            <a:off x="10993952" y="4009932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" name="מלבן 6"/>
          <p:cNvSpPr/>
          <p:nvPr/>
        </p:nvSpPr>
        <p:spPr>
          <a:xfrm>
            <a:off x="10990423" y="4609454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8" name="מלבן 7"/>
          <p:cNvSpPr/>
          <p:nvPr/>
        </p:nvSpPr>
        <p:spPr>
          <a:xfrm>
            <a:off x="10993952" y="5295901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9" name="Picture 6" descr="http://kotarimagesstg.cet.ac.il/CropDownload.ashx?gPageToken=98c899b5-01fe-4846-97e7-b96cfd411824&amp;v=10&amp;nSizeStep=7&amp;nTop=1108&amp;nLeft=627&amp;nWidth=268&amp;nHeight=15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19" y="2781390"/>
            <a:ext cx="1832768" cy="104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101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ما هي العمليات التي اجراها حميد وعائشة؟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SA" dirty="0" smtClean="0"/>
              <a:t>رتب المراحل من 1-5 ترتيبا صحيحا حسب ما ورد في الوصف أعلاه.</a:t>
            </a:r>
          </a:p>
          <a:p>
            <a:r>
              <a:rPr lang="ar-SA" dirty="0" smtClean="0"/>
              <a:t>سمعا اص</a:t>
            </a:r>
            <a:r>
              <a:rPr lang="ar-JO" dirty="0" smtClean="0"/>
              <a:t>و</a:t>
            </a:r>
            <a:r>
              <a:rPr lang="ar-SA" dirty="0" smtClean="0"/>
              <a:t>ات </a:t>
            </a:r>
            <a:r>
              <a:rPr lang="ar-SA" dirty="0" err="1" smtClean="0"/>
              <a:t>تميرات</a:t>
            </a:r>
            <a:r>
              <a:rPr lang="ar-SA" dirty="0" smtClean="0"/>
              <a:t> في ساحة بجوار الم</a:t>
            </a:r>
            <a:r>
              <a:rPr lang="ar-JO" dirty="0" smtClean="0"/>
              <a:t>د</a:t>
            </a:r>
            <a:r>
              <a:rPr lang="ar-SA" dirty="0" err="1" smtClean="0"/>
              <a:t>رسة</a:t>
            </a:r>
            <a:r>
              <a:rPr lang="ar-SA" dirty="0" smtClean="0"/>
              <a:t> . اسرعا الى المكان وشاهدا عدة </a:t>
            </a:r>
            <a:r>
              <a:rPr lang="ar-SA" dirty="0" err="1" smtClean="0"/>
              <a:t>تميرات</a:t>
            </a:r>
            <a:r>
              <a:rPr lang="ar-SA" dirty="0" smtClean="0"/>
              <a:t> .</a:t>
            </a:r>
          </a:p>
          <a:p>
            <a:r>
              <a:rPr lang="ar-SA" dirty="0" smtClean="0"/>
              <a:t>بحثا عن نباتات الخطمي بجوار المكتبة لكنه</a:t>
            </a:r>
            <a:r>
              <a:rPr lang="ar-JO" dirty="0" smtClean="0"/>
              <a:t>م</a:t>
            </a:r>
            <a:r>
              <a:rPr lang="ar-SA" dirty="0" smtClean="0"/>
              <a:t>ا لم يجداها.</a:t>
            </a:r>
          </a:p>
          <a:p>
            <a:r>
              <a:rPr lang="ar-SA" dirty="0" smtClean="0"/>
              <a:t>راقبا </a:t>
            </a:r>
            <a:r>
              <a:rPr lang="ar-SA" dirty="0" err="1" smtClean="0"/>
              <a:t>التميرات</a:t>
            </a:r>
            <a:r>
              <a:rPr lang="ar-SA" dirty="0" smtClean="0"/>
              <a:t> في ساحة المدرسة ولاحظا انتقالها الى ساحة أخرى.</a:t>
            </a:r>
          </a:p>
          <a:p>
            <a:r>
              <a:rPr lang="ar-SA" dirty="0" smtClean="0"/>
              <a:t>تأملا صور </a:t>
            </a:r>
            <a:r>
              <a:rPr lang="ar-SA" dirty="0" err="1" smtClean="0"/>
              <a:t>التميرات</a:t>
            </a:r>
            <a:r>
              <a:rPr lang="ar-SA" dirty="0" smtClean="0"/>
              <a:t> التي صوراها في السنة الماضية في ساحة المدرسة.</a:t>
            </a:r>
          </a:p>
          <a:p>
            <a:r>
              <a:rPr lang="ar-SA" dirty="0" smtClean="0"/>
              <a:t>عرفا سر اختفاء نباتات الخطمي </a:t>
            </a:r>
            <a:r>
              <a:rPr lang="ar-SA" dirty="0" err="1" smtClean="0"/>
              <a:t>لانها</a:t>
            </a:r>
            <a:r>
              <a:rPr lang="ar-SA" dirty="0" smtClean="0"/>
              <a:t> مرضت وتم اقتلاعها. </a:t>
            </a:r>
            <a:endParaRPr lang="he-IL" dirty="0"/>
          </a:p>
        </p:txBody>
      </p:sp>
      <p:sp>
        <p:nvSpPr>
          <p:cNvPr id="4" name="מלבן 3"/>
          <p:cNvSpPr/>
          <p:nvPr/>
        </p:nvSpPr>
        <p:spPr>
          <a:xfrm>
            <a:off x="10971142" y="2048608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1</a:t>
            </a:r>
            <a:endParaRPr lang="he-IL" dirty="0"/>
          </a:p>
        </p:txBody>
      </p:sp>
      <p:sp>
        <p:nvSpPr>
          <p:cNvPr id="5" name="מלבן 4"/>
          <p:cNvSpPr/>
          <p:nvPr/>
        </p:nvSpPr>
        <p:spPr>
          <a:xfrm>
            <a:off x="10950575" y="3189079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מלבן 5"/>
          <p:cNvSpPr/>
          <p:nvPr/>
        </p:nvSpPr>
        <p:spPr>
          <a:xfrm>
            <a:off x="10993952" y="4009932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2</a:t>
            </a:r>
            <a:endParaRPr lang="he-IL" dirty="0"/>
          </a:p>
        </p:txBody>
      </p:sp>
      <p:sp>
        <p:nvSpPr>
          <p:cNvPr id="7" name="מלבן 6"/>
          <p:cNvSpPr/>
          <p:nvPr/>
        </p:nvSpPr>
        <p:spPr>
          <a:xfrm>
            <a:off x="10990423" y="4609454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8" name="מלבן 7"/>
          <p:cNvSpPr/>
          <p:nvPr/>
        </p:nvSpPr>
        <p:spPr>
          <a:xfrm>
            <a:off x="10993952" y="5295901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9" name="Picture 6" descr="http://kotarimagesstg.cet.ac.il/CropDownload.ashx?gPageToken=98c899b5-01fe-4846-97e7-b96cfd411824&amp;v=10&amp;nSizeStep=7&amp;nTop=1108&amp;nLeft=627&amp;nWidth=268&amp;nHeight=15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46" y="2772598"/>
            <a:ext cx="1832768" cy="104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80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ما هي العمليات التي اجراها حميد وعائشة؟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SA" dirty="0" smtClean="0"/>
              <a:t>رتب المراحل من 1-5 ترتيبا صحيحا حسب ما ورد في الوصف أعلاه.</a:t>
            </a:r>
          </a:p>
          <a:p>
            <a:r>
              <a:rPr lang="ar-SA" dirty="0" smtClean="0"/>
              <a:t>سمعا اص</a:t>
            </a:r>
            <a:r>
              <a:rPr lang="ar-JO" dirty="0" smtClean="0"/>
              <a:t>و</a:t>
            </a:r>
            <a:r>
              <a:rPr lang="ar-SA" dirty="0" smtClean="0"/>
              <a:t>ات </a:t>
            </a:r>
            <a:r>
              <a:rPr lang="ar-SA" dirty="0" err="1" smtClean="0"/>
              <a:t>تميرات</a:t>
            </a:r>
            <a:r>
              <a:rPr lang="ar-SA" dirty="0" smtClean="0"/>
              <a:t> في ساحة بجوار الم</a:t>
            </a:r>
            <a:r>
              <a:rPr lang="ar-JO" dirty="0" smtClean="0"/>
              <a:t>د</a:t>
            </a:r>
            <a:r>
              <a:rPr lang="ar-SA" dirty="0" err="1" smtClean="0"/>
              <a:t>رسة</a:t>
            </a:r>
            <a:r>
              <a:rPr lang="ar-SA" dirty="0" smtClean="0"/>
              <a:t> . اسرعا الى المكان وشاهدا عدة </a:t>
            </a:r>
            <a:r>
              <a:rPr lang="ar-SA" dirty="0" err="1" smtClean="0"/>
              <a:t>تميرات</a:t>
            </a:r>
            <a:r>
              <a:rPr lang="ar-SA" dirty="0" smtClean="0"/>
              <a:t> .</a:t>
            </a:r>
          </a:p>
          <a:p>
            <a:r>
              <a:rPr lang="ar-SA" dirty="0" smtClean="0"/>
              <a:t>بحثا عن نباتات الخطمي بجوار المكتبة لكنه</a:t>
            </a:r>
            <a:r>
              <a:rPr lang="ar-JO" dirty="0" smtClean="0"/>
              <a:t>م</a:t>
            </a:r>
            <a:r>
              <a:rPr lang="ar-SA" dirty="0" smtClean="0"/>
              <a:t>ا لم يجداها.</a:t>
            </a:r>
          </a:p>
          <a:p>
            <a:r>
              <a:rPr lang="ar-SA" dirty="0" smtClean="0"/>
              <a:t>راقبا </a:t>
            </a:r>
            <a:r>
              <a:rPr lang="ar-SA" dirty="0" err="1" smtClean="0"/>
              <a:t>التميرات</a:t>
            </a:r>
            <a:r>
              <a:rPr lang="ar-SA" dirty="0" smtClean="0"/>
              <a:t> في ساحة المدرسة ولاحظا انتقالها الى ساحة أخرى.</a:t>
            </a:r>
          </a:p>
          <a:p>
            <a:r>
              <a:rPr lang="ar-SA" dirty="0" smtClean="0"/>
              <a:t>تأملا صور </a:t>
            </a:r>
            <a:r>
              <a:rPr lang="ar-SA" dirty="0" err="1" smtClean="0"/>
              <a:t>التميرات</a:t>
            </a:r>
            <a:r>
              <a:rPr lang="ar-SA" dirty="0" smtClean="0"/>
              <a:t> التي صوراها في السنة الماضية في ساحة المدرسة.</a:t>
            </a:r>
          </a:p>
          <a:p>
            <a:r>
              <a:rPr lang="ar-SA" dirty="0" smtClean="0"/>
              <a:t>عرفا سر اختفاء نباتات الخطمي </a:t>
            </a:r>
            <a:r>
              <a:rPr lang="ar-SA" dirty="0" err="1" smtClean="0"/>
              <a:t>لانها</a:t>
            </a:r>
            <a:r>
              <a:rPr lang="ar-SA" dirty="0" smtClean="0"/>
              <a:t> مرضت وتم اقتلاعها. </a:t>
            </a:r>
            <a:endParaRPr lang="he-IL" dirty="0"/>
          </a:p>
        </p:txBody>
      </p:sp>
      <p:sp>
        <p:nvSpPr>
          <p:cNvPr id="4" name="מלבן 3"/>
          <p:cNvSpPr/>
          <p:nvPr/>
        </p:nvSpPr>
        <p:spPr>
          <a:xfrm>
            <a:off x="10971142" y="2048608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/>
              <a:t>1</a:t>
            </a:r>
            <a:endParaRPr lang="he-IL" dirty="0"/>
          </a:p>
        </p:txBody>
      </p:sp>
      <p:sp>
        <p:nvSpPr>
          <p:cNvPr id="5" name="מלבן 4"/>
          <p:cNvSpPr/>
          <p:nvPr/>
        </p:nvSpPr>
        <p:spPr>
          <a:xfrm>
            <a:off x="10950575" y="3189079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 dirty="0"/>
          </a:p>
        </p:txBody>
      </p:sp>
      <p:sp>
        <p:nvSpPr>
          <p:cNvPr id="6" name="מלבן 5"/>
          <p:cNvSpPr/>
          <p:nvPr/>
        </p:nvSpPr>
        <p:spPr>
          <a:xfrm>
            <a:off x="10993952" y="4009932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2</a:t>
            </a:r>
            <a:endParaRPr lang="he-IL" dirty="0"/>
          </a:p>
        </p:txBody>
      </p:sp>
      <p:sp>
        <p:nvSpPr>
          <p:cNvPr id="7" name="מלבן 6"/>
          <p:cNvSpPr/>
          <p:nvPr/>
        </p:nvSpPr>
        <p:spPr>
          <a:xfrm>
            <a:off x="10990423" y="4609454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3</a:t>
            </a:r>
            <a:endParaRPr lang="he-IL" dirty="0"/>
          </a:p>
        </p:txBody>
      </p:sp>
      <p:sp>
        <p:nvSpPr>
          <p:cNvPr id="8" name="מלבן 7"/>
          <p:cNvSpPr/>
          <p:nvPr/>
        </p:nvSpPr>
        <p:spPr>
          <a:xfrm>
            <a:off x="10993952" y="5295901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 dirty="0"/>
          </a:p>
        </p:txBody>
      </p:sp>
      <p:pic>
        <p:nvPicPr>
          <p:cNvPr id="9" name="Picture 6" descr="http://kotarimagesstg.cet.ac.il/CropDownload.ashx?gPageToken=98c899b5-01fe-4846-97e7-b96cfd411824&amp;v=10&amp;nSizeStep=7&amp;nTop=1108&amp;nLeft=627&amp;nWidth=268&amp;nHeight=15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84" y="2755013"/>
            <a:ext cx="1832768" cy="104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861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ما هي العمليات التي اجراها حميد وعائشة؟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SA" dirty="0" smtClean="0"/>
              <a:t>رتب المراحل من 1-5 ترتيبا صحيحا حسب ما ورد في الوصف أعلاه.</a:t>
            </a:r>
          </a:p>
          <a:p>
            <a:r>
              <a:rPr lang="ar-SA" dirty="0" smtClean="0"/>
              <a:t>سمعا اص</a:t>
            </a:r>
            <a:r>
              <a:rPr lang="ar-JO" dirty="0" smtClean="0"/>
              <a:t>و</a:t>
            </a:r>
            <a:r>
              <a:rPr lang="ar-SA" dirty="0" smtClean="0"/>
              <a:t>ات </a:t>
            </a:r>
            <a:r>
              <a:rPr lang="ar-SA" dirty="0" err="1" smtClean="0"/>
              <a:t>تميرات</a:t>
            </a:r>
            <a:r>
              <a:rPr lang="ar-SA" dirty="0" smtClean="0"/>
              <a:t> في ساحة بجوار الم</a:t>
            </a:r>
            <a:r>
              <a:rPr lang="ar-JO" dirty="0" smtClean="0"/>
              <a:t>د</a:t>
            </a:r>
            <a:r>
              <a:rPr lang="ar-SA" dirty="0" err="1" smtClean="0"/>
              <a:t>رسة</a:t>
            </a:r>
            <a:r>
              <a:rPr lang="ar-SA" dirty="0" smtClean="0"/>
              <a:t> . اسرعا الى المكان وشاهدا عدة </a:t>
            </a:r>
            <a:r>
              <a:rPr lang="ar-SA" dirty="0" err="1" smtClean="0"/>
              <a:t>تميرات</a:t>
            </a:r>
            <a:r>
              <a:rPr lang="ar-SA" dirty="0" smtClean="0"/>
              <a:t> .</a:t>
            </a:r>
          </a:p>
          <a:p>
            <a:r>
              <a:rPr lang="ar-SA" dirty="0" smtClean="0"/>
              <a:t>بحثا عن نباتات الخطمي بجوار المكتبة لكنه</a:t>
            </a:r>
            <a:r>
              <a:rPr lang="ar-JO" dirty="0" smtClean="0"/>
              <a:t>م</a:t>
            </a:r>
            <a:r>
              <a:rPr lang="ar-SA" dirty="0" smtClean="0"/>
              <a:t>ا لم يجداها.</a:t>
            </a:r>
          </a:p>
          <a:p>
            <a:r>
              <a:rPr lang="ar-SA" dirty="0" smtClean="0"/>
              <a:t>راقبا </a:t>
            </a:r>
            <a:r>
              <a:rPr lang="ar-SA" dirty="0" err="1" smtClean="0"/>
              <a:t>التميرات</a:t>
            </a:r>
            <a:r>
              <a:rPr lang="ar-SA" dirty="0" smtClean="0"/>
              <a:t> في ساحة المدرسة ولاحظا انتقالها الى ساحة أخرى.</a:t>
            </a:r>
          </a:p>
          <a:p>
            <a:r>
              <a:rPr lang="ar-SA" dirty="0" smtClean="0"/>
              <a:t>تأملا صور </a:t>
            </a:r>
            <a:r>
              <a:rPr lang="ar-SA" dirty="0" err="1" smtClean="0"/>
              <a:t>التميرات</a:t>
            </a:r>
            <a:r>
              <a:rPr lang="ar-SA" dirty="0" smtClean="0"/>
              <a:t> التي صوراها في السنة الماضية في ساحة المدرسة.</a:t>
            </a:r>
          </a:p>
          <a:p>
            <a:r>
              <a:rPr lang="ar-SA" dirty="0" smtClean="0"/>
              <a:t>عرفا سر اختفاء نباتات الخطمي </a:t>
            </a:r>
            <a:r>
              <a:rPr lang="ar-SA" dirty="0" err="1" smtClean="0"/>
              <a:t>لانها</a:t>
            </a:r>
            <a:r>
              <a:rPr lang="ar-SA" dirty="0" smtClean="0"/>
              <a:t> مرضت وتم اقتلاعها. </a:t>
            </a:r>
            <a:endParaRPr lang="he-IL" dirty="0"/>
          </a:p>
        </p:txBody>
      </p:sp>
      <p:sp>
        <p:nvSpPr>
          <p:cNvPr id="4" name="מלבן 3"/>
          <p:cNvSpPr/>
          <p:nvPr/>
        </p:nvSpPr>
        <p:spPr>
          <a:xfrm>
            <a:off x="10971142" y="2048608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1</a:t>
            </a:r>
            <a:endParaRPr lang="he-IL" dirty="0"/>
          </a:p>
        </p:txBody>
      </p:sp>
      <p:sp>
        <p:nvSpPr>
          <p:cNvPr id="5" name="מלבן 4"/>
          <p:cNvSpPr/>
          <p:nvPr/>
        </p:nvSpPr>
        <p:spPr>
          <a:xfrm>
            <a:off x="10950575" y="3189079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4</a:t>
            </a:r>
            <a:endParaRPr lang="he-IL" dirty="0"/>
          </a:p>
        </p:txBody>
      </p:sp>
      <p:sp>
        <p:nvSpPr>
          <p:cNvPr id="6" name="מלבן 5"/>
          <p:cNvSpPr/>
          <p:nvPr/>
        </p:nvSpPr>
        <p:spPr>
          <a:xfrm>
            <a:off x="10993952" y="4009932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2</a:t>
            </a:r>
            <a:endParaRPr lang="he-IL" dirty="0"/>
          </a:p>
        </p:txBody>
      </p:sp>
      <p:sp>
        <p:nvSpPr>
          <p:cNvPr id="7" name="מלבן 6"/>
          <p:cNvSpPr/>
          <p:nvPr/>
        </p:nvSpPr>
        <p:spPr>
          <a:xfrm>
            <a:off x="10990423" y="4609454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3</a:t>
            </a:r>
            <a:endParaRPr lang="he-IL" dirty="0"/>
          </a:p>
        </p:txBody>
      </p:sp>
      <p:sp>
        <p:nvSpPr>
          <p:cNvPr id="8" name="מלבן 7"/>
          <p:cNvSpPr/>
          <p:nvPr/>
        </p:nvSpPr>
        <p:spPr>
          <a:xfrm>
            <a:off x="10993952" y="5295901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pic>
        <p:nvPicPr>
          <p:cNvPr id="9" name="Picture 6" descr="http://kotarimagesstg.cet.ac.il/CropDownload.ashx?gPageToken=98c899b5-01fe-4846-97e7-b96cfd411824&amp;v=10&amp;nSizeStep=7&amp;nTop=1108&amp;nLeft=627&amp;nWidth=268&amp;nHeight=15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69" y="2665919"/>
            <a:ext cx="1832768" cy="104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93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ما هي العمليات التي اجراها حميد وعائشة؟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SA" dirty="0" smtClean="0"/>
              <a:t>رتب المراحل من 1-5 ترتيبا صحيحا حسب ما ورد في الوصف أعلاه.</a:t>
            </a:r>
          </a:p>
          <a:p>
            <a:r>
              <a:rPr lang="ar-SA" dirty="0" smtClean="0"/>
              <a:t>سمعا اص</a:t>
            </a:r>
            <a:r>
              <a:rPr lang="ar-JO" dirty="0" smtClean="0"/>
              <a:t>و</a:t>
            </a:r>
            <a:r>
              <a:rPr lang="ar-SA" dirty="0" smtClean="0"/>
              <a:t>ات </a:t>
            </a:r>
            <a:r>
              <a:rPr lang="ar-SA" dirty="0" err="1" smtClean="0"/>
              <a:t>تميرات</a:t>
            </a:r>
            <a:r>
              <a:rPr lang="ar-SA" dirty="0" smtClean="0"/>
              <a:t> في ساحة بجوار الم</a:t>
            </a:r>
            <a:r>
              <a:rPr lang="ar-JO" dirty="0" smtClean="0"/>
              <a:t>د</a:t>
            </a:r>
            <a:r>
              <a:rPr lang="ar-SA" dirty="0" err="1" smtClean="0"/>
              <a:t>رسة</a:t>
            </a:r>
            <a:r>
              <a:rPr lang="ar-SA" dirty="0" smtClean="0"/>
              <a:t> . اسرعا الى المكان وشاهدا عدة </a:t>
            </a:r>
            <a:r>
              <a:rPr lang="ar-SA" dirty="0" err="1" smtClean="0"/>
              <a:t>تميرات</a:t>
            </a:r>
            <a:r>
              <a:rPr lang="ar-SA" dirty="0" smtClean="0"/>
              <a:t> .</a:t>
            </a:r>
          </a:p>
          <a:p>
            <a:r>
              <a:rPr lang="ar-SA" dirty="0" smtClean="0"/>
              <a:t>بحثا عن نباتات الخطمي بجوار المكتبة لكنه</a:t>
            </a:r>
            <a:r>
              <a:rPr lang="ar-JO" dirty="0" smtClean="0"/>
              <a:t>م</a:t>
            </a:r>
            <a:r>
              <a:rPr lang="ar-SA" dirty="0" smtClean="0"/>
              <a:t>ا لم يجداها.</a:t>
            </a:r>
          </a:p>
          <a:p>
            <a:r>
              <a:rPr lang="ar-SA" dirty="0" smtClean="0"/>
              <a:t>راقبا </a:t>
            </a:r>
            <a:r>
              <a:rPr lang="ar-SA" dirty="0" err="1" smtClean="0"/>
              <a:t>التميرات</a:t>
            </a:r>
            <a:r>
              <a:rPr lang="ar-SA" dirty="0" smtClean="0"/>
              <a:t> في ساحة المدرسة ولاحظا انتقالها الى ساحة أخرى.</a:t>
            </a:r>
          </a:p>
          <a:p>
            <a:r>
              <a:rPr lang="ar-SA" dirty="0" smtClean="0"/>
              <a:t>تأملا صور </a:t>
            </a:r>
            <a:r>
              <a:rPr lang="ar-SA" dirty="0" err="1" smtClean="0"/>
              <a:t>التميرات</a:t>
            </a:r>
            <a:r>
              <a:rPr lang="ar-SA" dirty="0" smtClean="0"/>
              <a:t> التي صوراها في السنة الماضية في ساحة المدرسة.</a:t>
            </a:r>
          </a:p>
          <a:p>
            <a:r>
              <a:rPr lang="ar-SA" dirty="0" smtClean="0"/>
              <a:t>عرفا سر اختفاء نباتات الخطمي </a:t>
            </a:r>
            <a:r>
              <a:rPr lang="ar-SA" dirty="0" err="1" smtClean="0"/>
              <a:t>لانها</a:t>
            </a:r>
            <a:r>
              <a:rPr lang="ar-SA" dirty="0" smtClean="0"/>
              <a:t> مرضت وتم اقتلاعها. </a:t>
            </a:r>
            <a:endParaRPr lang="he-IL" dirty="0"/>
          </a:p>
        </p:txBody>
      </p:sp>
      <p:sp>
        <p:nvSpPr>
          <p:cNvPr id="4" name="מלבן 3"/>
          <p:cNvSpPr/>
          <p:nvPr/>
        </p:nvSpPr>
        <p:spPr>
          <a:xfrm>
            <a:off x="10971142" y="2048608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1</a:t>
            </a:r>
            <a:endParaRPr lang="he-IL" dirty="0"/>
          </a:p>
        </p:txBody>
      </p:sp>
      <p:sp>
        <p:nvSpPr>
          <p:cNvPr id="5" name="מלבן 4"/>
          <p:cNvSpPr/>
          <p:nvPr/>
        </p:nvSpPr>
        <p:spPr>
          <a:xfrm>
            <a:off x="10950575" y="3189079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4</a:t>
            </a:r>
            <a:endParaRPr lang="he-IL" dirty="0"/>
          </a:p>
        </p:txBody>
      </p:sp>
      <p:sp>
        <p:nvSpPr>
          <p:cNvPr id="6" name="מלבן 5"/>
          <p:cNvSpPr/>
          <p:nvPr/>
        </p:nvSpPr>
        <p:spPr>
          <a:xfrm>
            <a:off x="10993952" y="4009932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2</a:t>
            </a:r>
            <a:endParaRPr lang="he-IL" dirty="0"/>
          </a:p>
        </p:txBody>
      </p:sp>
      <p:sp>
        <p:nvSpPr>
          <p:cNvPr id="7" name="מלבן 6"/>
          <p:cNvSpPr/>
          <p:nvPr/>
        </p:nvSpPr>
        <p:spPr>
          <a:xfrm>
            <a:off x="10990423" y="4609454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3</a:t>
            </a:r>
            <a:endParaRPr lang="he-IL" dirty="0"/>
          </a:p>
        </p:txBody>
      </p:sp>
      <p:sp>
        <p:nvSpPr>
          <p:cNvPr id="8" name="מלבן 7"/>
          <p:cNvSpPr/>
          <p:nvPr/>
        </p:nvSpPr>
        <p:spPr>
          <a:xfrm>
            <a:off x="10993952" y="5295901"/>
            <a:ext cx="467677" cy="4220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en-US" dirty="0" smtClean="0"/>
              <a:t>5</a:t>
            </a:r>
            <a:endParaRPr lang="he-IL" dirty="0"/>
          </a:p>
        </p:txBody>
      </p:sp>
      <p:pic>
        <p:nvPicPr>
          <p:cNvPr id="9" name="Picture 6" descr="http://kotarimagesstg.cet.ac.il/CropDownload.ashx?gPageToken=98c899b5-01fe-4846-97e7-b96cfd411824&amp;v=10&amp;nSizeStep=7&amp;nTop=1108&amp;nLeft=627&amp;nWidth=268&amp;nHeight=15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19" y="2665919"/>
            <a:ext cx="1832768" cy="104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735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ما هي النتيجة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ar-JO" dirty="0" smtClean="0"/>
          </a:p>
          <a:p>
            <a:r>
              <a:rPr lang="ar-JO" dirty="0" smtClean="0"/>
              <a:t>ما هي النتيجة التي حصل عليها حميد وعائشة؟</a:t>
            </a:r>
          </a:p>
          <a:p>
            <a:r>
              <a:rPr lang="ar-JO" dirty="0" smtClean="0"/>
              <a:t>انتقلت </a:t>
            </a:r>
            <a:r>
              <a:rPr lang="ar-JO" dirty="0" err="1" smtClean="0"/>
              <a:t>التميرات</a:t>
            </a:r>
            <a:r>
              <a:rPr lang="ar-JO" dirty="0" smtClean="0"/>
              <a:t> من ساحة المدرسة الى ساحة أخرى </a:t>
            </a:r>
            <a:r>
              <a:rPr lang="ar-JO" dirty="0" err="1" smtClean="0"/>
              <a:t>لانها</a:t>
            </a:r>
            <a:r>
              <a:rPr lang="ar-JO" dirty="0" smtClean="0"/>
              <a:t> لم تجد نبات الخطمي في ساحة المدرسة.</a:t>
            </a:r>
          </a:p>
          <a:p>
            <a:r>
              <a:rPr lang="ar-JO" dirty="0" smtClean="0"/>
              <a:t>انتقلت </a:t>
            </a:r>
            <a:r>
              <a:rPr lang="ar-JO" dirty="0" err="1" smtClean="0"/>
              <a:t>التميرات</a:t>
            </a:r>
            <a:r>
              <a:rPr lang="ar-JO" dirty="0" smtClean="0"/>
              <a:t> من ساحة المدرسة الى ساحة أخرى </a:t>
            </a:r>
            <a:r>
              <a:rPr lang="ar-JO" dirty="0" err="1" smtClean="0"/>
              <a:t>لانها</a:t>
            </a:r>
            <a:r>
              <a:rPr lang="ar-JO" dirty="0" smtClean="0"/>
              <a:t> لم تجد الماء في ساحة المدرسة .</a:t>
            </a:r>
            <a:endParaRPr lang="he-IL" dirty="0"/>
          </a:p>
        </p:txBody>
      </p:sp>
      <p:sp>
        <p:nvSpPr>
          <p:cNvPr id="4" name="כוכב עם 16 פינות 3"/>
          <p:cNvSpPr/>
          <p:nvPr/>
        </p:nvSpPr>
        <p:spPr>
          <a:xfrm>
            <a:off x="1222131" y="347262"/>
            <a:ext cx="2489200" cy="2063284"/>
          </a:xfrm>
          <a:prstGeom prst="star16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ما هي </a:t>
            </a:r>
            <a:r>
              <a:rPr lang="ar-JO" sz="360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النتيجه</a:t>
            </a:r>
            <a:r>
              <a:rPr lang="ar-JO" sz="3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؟</a:t>
            </a:r>
            <a:r>
              <a:rPr lang="ar-JO" dirty="0" smtClean="0"/>
              <a:t> 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3785679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الجواب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ما هي النتيجة التي حصل عليها حميد وعائشة؟</a:t>
            </a:r>
          </a:p>
        </p:txBody>
      </p:sp>
      <p:sp>
        <p:nvSpPr>
          <p:cNvPr id="4" name="הסבר מלבני 3"/>
          <p:cNvSpPr/>
          <p:nvPr/>
        </p:nvSpPr>
        <p:spPr>
          <a:xfrm>
            <a:off x="4035668" y="2822331"/>
            <a:ext cx="5754298" cy="2514599"/>
          </a:xfrm>
          <a:prstGeom prst="wedgeRectCallo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انتقلت </a:t>
            </a:r>
            <a:r>
              <a:rPr lang="ar-JO" sz="3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التميرات</a:t>
            </a:r>
            <a:r>
              <a:rPr lang="ar-JO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من ساحة المدرسة الى ساحة أخرى </a:t>
            </a:r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لأنها </a:t>
            </a:r>
            <a:r>
              <a:rPr lang="ar-JO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لم تجد نبات الخطمي في ساحة المدرسة.</a:t>
            </a:r>
          </a:p>
        </p:txBody>
      </p:sp>
      <p:sp>
        <p:nvSpPr>
          <p:cNvPr id="7" name="כוכב עם 16 פינות 6"/>
          <p:cNvSpPr/>
          <p:nvPr/>
        </p:nvSpPr>
        <p:spPr>
          <a:xfrm>
            <a:off x="1010603" y="996439"/>
            <a:ext cx="2233246" cy="1995854"/>
          </a:xfrm>
          <a:prstGeom prst="star16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60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النتيجه</a:t>
            </a:r>
            <a:r>
              <a:rPr lang="ar-JO" dirty="0" smtClean="0"/>
              <a:t> 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399517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الاستنتاج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الاستنتاج تحليل النتيجة التي حصلنا عليها لماذا حصلنا على هذه النتيجة ؟</a:t>
            </a:r>
          </a:p>
          <a:p>
            <a:r>
              <a:rPr lang="ar-JO" dirty="0" smtClean="0"/>
              <a:t>ندونها بجملة مركزية تربط بين النتيجة والمعلومات التي حصلنا عليها من مصادر علميه متعددة وبالتالي يكون الاستنتاج هو الجواب لسؤال البحث .</a:t>
            </a:r>
          </a:p>
          <a:p>
            <a:r>
              <a:rPr lang="ar-JO" dirty="0" smtClean="0"/>
              <a:t>كما ان من خلال الاستنتاج يتم تأكيد او نفي الفرضية التي أُعتقد انها جواب لسؤال البحث.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9142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 smtClean="0"/>
              <a:t>اشيروا الى الاستنتاج الأكثر. عللوا اختياركم.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ar-JO" dirty="0" smtClean="0"/>
          </a:p>
          <a:p>
            <a:endParaRPr lang="ar-JO" dirty="0"/>
          </a:p>
          <a:p>
            <a:r>
              <a:rPr lang="ar-SA" dirty="0" smtClean="0"/>
              <a:t>أ) الاستنتاج الذي اقترحته عائشة :</a:t>
            </a:r>
          </a:p>
          <a:p>
            <a:r>
              <a:rPr lang="ar-SA" dirty="0" smtClean="0"/>
              <a:t>اختفت </a:t>
            </a:r>
            <a:r>
              <a:rPr lang="ar-SA" dirty="0" err="1" smtClean="0"/>
              <a:t>التميرات</a:t>
            </a:r>
            <a:r>
              <a:rPr lang="ar-SA" dirty="0" smtClean="0"/>
              <a:t> من ساحة المدرسة وانتقلت ال</a:t>
            </a:r>
            <a:r>
              <a:rPr lang="ar-JO" dirty="0" smtClean="0"/>
              <a:t>ى</a:t>
            </a:r>
            <a:r>
              <a:rPr lang="ar-SA" dirty="0" smtClean="0"/>
              <a:t> ساحة أخرى , لأنها وجدت هناك غذاء.</a:t>
            </a:r>
          </a:p>
          <a:p>
            <a:r>
              <a:rPr lang="ar-SA" dirty="0" smtClean="0"/>
              <a:t>ب)الاستنتاج الذي اقترحه حميد :</a:t>
            </a:r>
          </a:p>
          <a:p>
            <a:r>
              <a:rPr lang="ar-SA" dirty="0"/>
              <a:t>تنتقل الطيور من مكان الى اخر للبحث عن </a:t>
            </a:r>
            <a:r>
              <a:rPr lang="ar-SA" dirty="0" smtClean="0"/>
              <a:t>الغذاء</a:t>
            </a:r>
            <a:endParaRPr lang="he-IL" dirty="0"/>
          </a:p>
        </p:txBody>
      </p:sp>
      <p:sp>
        <p:nvSpPr>
          <p:cNvPr id="4" name="כוכב עם 16 פינות 3"/>
          <p:cNvSpPr/>
          <p:nvPr/>
        </p:nvSpPr>
        <p:spPr>
          <a:xfrm>
            <a:off x="607647" y="334108"/>
            <a:ext cx="3225799" cy="2325491"/>
          </a:xfrm>
          <a:prstGeom prst="star16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ما هو الاستنتاج؟</a:t>
            </a:r>
            <a:endParaRPr lang="he-IL" sz="3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388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الاستنتاج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الاستنتاج الأكثر مناسب هو:</a:t>
            </a:r>
            <a:endParaRPr lang="he-IL" dirty="0"/>
          </a:p>
        </p:txBody>
      </p:sp>
      <p:sp>
        <p:nvSpPr>
          <p:cNvPr id="4" name="הסבר ענן 3"/>
          <p:cNvSpPr/>
          <p:nvPr/>
        </p:nvSpPr>
        <p:spPr>
          <a:xfrm>
            <a:off x="2459686" y="2286001"/>
            <a:ext cx="6031523" cy="2690602"/>
          </a:xfrm>
          <a:prstGeom prst="cloudCallout">
            <a:avLst>
              <a:gd name="adj1" fmla="val 49501"/>
              <a:gd name="adj2" fmla="val 46961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اختفت </a:t>
            </a:r>
            <a:r>
              <a:rPr lang="ar-SA" sz="3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التميرات</a:t>
            </a:r>
            <a:r>
              <a:rPr lang="ar-SA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من ساحة المدرسة وانتقلت ال</a:t>
            </a:r>
            <a:r>
              <a:rPr lang="ar-JO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ى</a:t>
            </a:r>
            <a:r>
              <a:rPr lang="ar-SA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ساحة أخرى , لأنها وجدت هناك غذاء.</a:t>
            </a:r>
          </a:p>
        </p:txBody>
      </p:sp>
      <p:pic>
        <p:nvPicPr>
          <p:cNvPr id="5" name="Picture 2" descr="http://kotarimagesstg.cet.ac.il/CropDownload.ashx?gPageToken=0f9a5f5d-d862-4d5f-8b3d-93153688e24a&amp;v=11&amp;nSizeStep=7&amp;nTop=927&amp;nLeft=660&amp;nWidth=446&amp;nHeight=3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1581" y="4399128"/>
            <a:ext cx="2470638" cy="226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כוכב עם 16 פינות 5"/>
          <p:cNvSpPr/>
          <p:nvPr/>
        </p:nvSpPr>
        <p:spPr>
          <a:xfrm>
            <a:off x="140288" y="1"/>
            <a:ext cx="2805136" cy="2286000"/>
          </a:xfrm>
          <a:prstGeom prst="star16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الاستنتاج</a:t>
            </a:r>
            <a:endParaRPr lang="he-IL" sz="3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6646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استنتاج حميد 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marL="0" indent="0">
              <a:buNone/>
            </a:pPr>
            <a:r>
              <a:rPr lang="ar-JO" dirty="0" smtClean="0"/>
              <a:t>ليس صحيحا بشكل كامل </a:t>
            </a:r>
            <a:endParaRPr lang="he-IL" dirty="0"/>
          </a:p>
        </p:txBody>
      </p:sp>
      <p:pic>
        <p:nvPicPr>
          <p:cNvPr id="4" name="תמונה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803" y="4373220"/>
            <a:ext cx="2063480" cy="2333387"/>
          </a:xfrm>
          <a:prstGeom prst="rect">
            <a:avLst/>
          </a:prstGeom>
        </p:spPr>
      </p:pic>
      <p:sp>
        <p:nvSpPr>
          <p:cNvPr id="5" name="הסבר ענן 4"/>
          <p:cNvSpPr/>
          <p:nvPr/>
        </p:nvSpPr>
        <p:spPr>
          <a:xfrm>
            <a:off x="3862853" y="1922987"/>
            <a:ext cx="5843855" cy="3376246"/>
          </a:xfrm>
          <a:prstGeom prst="cloudCallout">
            <a:avLst>
              <a:gd name="adj1" fmla="val -58096"/>
              <a:gd name="adj2" fmla="val 77318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JO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استنتاج حميد ليس صحيح 100% لان الطيور تنتقل من مكان </a:t>
            </a:r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لأخر بحثا </a:t>
            </a:r>
            <a:r>
              <a:rPr lang="ar-JO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عن  </a:t>
            </a:r>
            <a:r>
              <a:rPr lang="ar-JO" sz="3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الحرارة الدافئة كالطيور المهاجرة</a:t>
            </a:r>
            <a:endParaRPr lang="he-IL" sz="3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298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مهمة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ar-JO" dirty="0" smtClean="0"/>
              <a:t>يمكنكم الدخول لموقع افاق وحل مهمة بعنوان :</a:t>
            </a:r>
          </a:p>
          <a:p>
            <a:endParaRPr lang="ar-JO" dirty="0"/>
          </a:p>
          <a:p>
            <a:r>
              <a:rPr lang="ar-JO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مناقير الطيور مبنى ملائمة </a:t>
            </a:r>
            <a:r>
              <a:rPr lang="ar-JO" b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المنقار .</a:t>
            </a:r>
          </a:p>
          <a:p>
            <a:pPr marL="0" indent="0">
              <a:buNone/>
            </a:pPr>
            <a:endParaRPr lang="ar-JO" b="1" dirty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ar-JO" dirty="0" smtClean="0"/>
              <a:t>يمكنكم التمرن على مهارات البحث العلمي بموقع افاق </a:t>
            </a:r>
          </a:p>
          <a:p>
            <a:r>
              <a:rPr lang="ar-JO" dirty="0" smtClean="0"/>
              <a:t>اختيار مهمة  مشاهدة على حالة الطقس .</a:t>
            </a:r>
            <a:endParaRPr lang="he-IL" dirty="0"/>
          </a:p>
        </p:txBody>
      </p:sp>
    </p:spTree>
    <p:extLst>
      <p:ext uri="{BB962C8B-B14F-4D97-AF65-F5344CB8AC3E}">
        <p14:creationId xmlns:p14="http://schemas.microsoft.com/office/powerpoint/2010/main" val="397939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20"/>
          <p:cNvSpPr txBox="1"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/>
              <a:t>المرحلة 1 – البحث في غوغل</a:t>
            </a:r>
            <a:endParaRPr lang="ar-SA" dirty="0">
              <a:sym typeface="Arial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7CA423A-A0CB-D84D-83EA-FE31504E83F0}"/>
              </a:ext>
            </a:extLst>
          </p:cNvPr>
          <p:cNvGrpSpPr/>
          <p:nvPr/>
        </p:nvGrpSpPr>
        <p:grpSpPr>
          <a:xfrm>
            <a:off x="1885638" y="2399787"/>
            <a:ext cx="8420725" cy="3451801"/>
            <a:chOff x="2099675" y="1703101"/>
            <a:chExt cx="8420725" cy="3451801"/>
          </a:xfrm>
        </p:grpSpPr>
        <p:pic>
          <p:nvPicPr>
            <p:cNvPr id="325" name="Google Shape;325;p2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2099675" y="1703101"/>
              <a:ext cx="8420725" cy="34518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26" name="Google Shape;326;p20"/>
            <p:cNvSpPr txBox="1"/>
            <p:nvPr/>
          </p:nvSpPr>
          <p:spPr>
            <a:xfrm>
              <a:off x="3124400" y="4160525"/>
              <a:ext cx="2836000" cy="4004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1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ar-SA" sz="2400" dirty="0">
                  <a:solidFill>
                    <a:schemeClr val="dk1"/>
                  </a:solidFill>
                  <a:latin typeface="Arial" panose="020B0604020202020204" pitchFamily="34" charset="0"/>
                  <a:ea typeface="Tahoma"/>
                  <a:cs typeface="Arial" panose="020B0604020202020204" pitchFamily="34" charset="0"/>
                  <a:sym typeface="Tahoma"/>
                </a:rPr>
                <a:t>آفاق</a:t>
              </a:r>
              <a:endParaRPr sz="2400" dirty="0">
                <a:solidFill>
                  <a:schemeClr val="dk1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228492A3-6952-AB46-BF77-930F05D8B2A8}"/>
              </a:ext>
            </a:extLst>
          </p:cNvPr>
          <p:cNvGrpSpPr/>
          <p:nvPr/>
        </p:nvGrpSpPr>
        <p:grpSpPr>
          <a:xfrm rot="10800000" flipH="1">
            <a:off x="309324" y="6290751"/>
            <a:ext cx="1430425" cy="403293"/>
            <a:chOff x="358720" y="6187719"/>
            <a:chExt cx="1795869" cy="5063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8AD9536-BEF2-274C-9C41-FC64E5ED517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5046" y="6434480"/>
              <a:ext cx="1289543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5722AFC-C841-F347-B86C-4E9C1920FF58}"/>
                </a:ext>
              </a:extLst>
            </p:cNvPr>
            <p:cNvSpPr/>
            <p:nvPr userDrawn="1"/>
          </p:nvSpPr>
          <p:spPr>
            <a:xfrm rot="16200000">
              <a:off x="358720" y="6187719"/>
              <a:ext cx="506326" cy="50632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03EA0DE-5564-8049-B78B-A42BCC19E512}"/>
                </a:ext>
              </a:extLst>
            </p:cNvPr>
            <p:cNvSpPr/>
            <p:nvPr userDrawn="1"/>
          </p:nvSpPr>
          <p:spPr>
            <a:xfrm>
              <a:off x="781297" y="6357132"/>
              <a:ext cx="167498" cy="1674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/>
            </a:p>
          </p:txBody>
        </p:sp>
      </p:grpSp>
      <p:pic>
        <p:nvPicPr>
          <p:cNvPr id="10" name="Google Shape;222;p9">
            <a:extLst>
              <a:ext uri="{FF2B5EF4-FFF2-40B4-BE49-F238E27FC236}">
                <a16:creationId xmlns:a16="http://schemas.microsoft.com/office/drawing/2014/main" id="{98571813-CCF4-4C4D-B2F6-999AA4BAB8C0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92980" y="13562"/>
            <a:ext cx="1017545" cy="1070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95081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21"/>
          <p:cNvSpPr txBox="1"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/>
              <a:t>المرحلة 2 – الدخول إلى الموقع</a:t>
            </a:r>
            <a:endParaRPr lang="he-IL" dirty="0"/>
          </a:p>
        </p:txBody>
      </p:sp>
      <p:pic>
        <p:nvPicPr>
          <p:cNvPr id="334" name="Google Shape;334;p21"/>
          <p:cNvPicPr preferRelativeResize="0"/>
          <p:nvPr/>
        </p:nvPicPr>
        <p:blipFill rotWithShape="1">
          <a:blip r:embed="rId3"/>
          <a:stretch/>
        </p:blipFill>
        <p:spPr>
          <a:xfrm>
            <a:off x="1547458" y="1765893"/>
            <a:ext cx="9097084" cy="4202328"/>
          </a:xfrm>
          <a:prstGeom prst="rect">
            <a:avLst/>
          </a:prstGeom>
        </p:spPr>
      </p:pic>
      <p:cxnSp>
        <p:nvCxnSpPr>
          <p:cNvPr id="335" name="Google Shape;335;p21"/>
          <p:cNvCxnSpPr/>
          <p:nvPr/>
        </p:nvCxnSpPr>
        <p:spPr>
          <a:xfrm flipH="1">
            <a:off x="10178022" y="1136773"/>
            <a:ext cx="1744400" cy="812000"/>
          </a:xfrm>
          <a:prstGeom prst="straightConnector1">
            <a:avLst/>
          </a:prstGeom>
          <a:noFill/>
          <a:ln w="38100" cap="flat" cmpd="sng">
            <a:solidFill>
              <a:srgbClr val="980000"/>
            </a:solidFill>
            <a:prstDash val="solid"/>
            <a:round/>
            <a:headEnd type="none" w="sm" len="sm"/>
            <a:tailEnd type="triangle" w="med" len="med"/>
          </a:ln>
        </p:spPr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38FD09BD-E77C-6149-A136-2D3AC3AD16C4}"/>
              </a:ext>
            </a:extLst>
          </p:cNvPr>
          <p:cNvGrpSpPr/>
          <p:nvPr/>
        </p:nvGrpSpPr>
        <p:grpSpPr>
          <a:xfrm rot="10800000" flipH="1">
            <a:off x="309324" y="6290751"/>
            <a:ext cx="1430425" cy="403293"/>
            <a:chOff x="358720" y="6187719"/>
            <a:chExt cx="1795869" cy="506326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40F0B17-1F28-5240-941E-DD203FD35A7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5046" y="6434480"/>
              <a:ext cx="1289543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E7EDEA1-88EA-284F-A1BB-3057AC2C501B}"/>
                </a:ext>
              </a:extLst>
            </p:cNvPr>
            <p:cNvSpPr/>
            <p:nvPr userDrawn="1"/>
          </p:nvSpPr>
          <p:spPr>
            <a:xfrm rot="16200000">
              <a:off x="358720" y="6187719"/>
              <a:ext cx="506326" cy="50632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1E70582-5616-474A-8C36-AE53A2808C7F}"/>
                </a:ext>
              </a:extLst>
            </p:cNvPr>
            <p:cNvSpPr/>
            <p:nvPr userDrawn="1"/>
          </p:nvSpPr>
          <p:spPr>
            <a:xfrm>
              <a:off x="781297" y="6357132"/>
              <a:ext cx="167498" cy="1674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/>
            </a:p>
          </p:txBody>
        </p:sp>
      </p:grpSp>
      <p:pic>
        <p:nvPicPr>
          <p:cNvPr id="9" name="Google Shape;222;p9">
            <a:extLst>
              <a:ext uri="{FF2B5EF4-FFF2-40B4-BE49-F238E27FC236}">
                <a16:creationId xmlns:a16="http://schemas.microsoft.com/office/drawing/2014/main" id="{CF7045FE-739B-C64E-849F-58D34BF13E4B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92980" y="13562"/>
            <a:ext cx="1017545" cy="1070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9623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22"/>
          <p:cNvSpPr txBox="1"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/>
              <a:t>المرحلة 3 – الشبك بالموقع</a:t>
            </a:r>
            <a:endParaRPr lang="ar-SA" dirty="0">
              <a:sym typeface="Arial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0EEE26B-C25B-7041-9B71-D6D75501BB2F}"/>
              </a:ext>
            </a:extLst>
          </p:cNvPr>
          <p:cNvGrpSpPr/>
          <p:nvPr/>
        </p:nvGrpSpPr>
        <p:grpSpPr>
          <a:xfrm>
            <a:off x="1423620" y="1389721"/>
            <a:ext cx="9344760" cy="5169384"/>
            <a:chOff x="698996" y="1969515"/>
            <a:chExt cx="10078540" cy="5575300"/>
          </a:xfrm>
        </p:grpSpPr>
        <p:pic>
          <p:nvPicPr>
            <p:cNvPr id="343" name="Google Shape;343;p22"/>
            <p:cNvPicPr preferRelativeResize="0"/>
            <p:nvPr/>
          </p:nvPicPr>
          <p:blipFill rotWithShape="1">
            <a:blip r:embed="rId3"/>
            <a:srcRect l="16728"/>
            <a:stretch/>
          </p:blipFill>
          <p:spPr>
            <a:xfrm>
              <a:off x="698996" y="1969515"/>
              <a:ext cx="10078540" cy="5575300"/>
            </a:xfrm>
            <a:prstGeom prst="rect">
              <a:avLst/>
            </a:prstGeom>
          </p:spPr>
        </p:pic>
        <p:sp>
          <p:nvSpPr>
            <p:cNvPr id="344" name="Google Shape;344;p22"/>
            <p:cNvSpPr/>
            <p:nvPr/>
          </p:nvSpPr>
          <p:spPr>
            <a:xfrm>
              <a:off x="6659930" y="2245833"/>
              <a:ext cx="3387255" cy="2654245"/>
            </a:xfrm>
            <a:prstGeom prst="rect">
              <a:avLst/>
            </a:prstGeom>
            <a:noFill/>
            <a:ln w="57150" cap="flat" cmpd="sng">
              <a:solidFill>
                <a:srgbClr val="FF0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2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6" name="Google Shape;222;p9">
            <a:extLst>
              <a:ext uri="{FF2B5EF4-FFF2-40B4-BE49-F238E27FC236}">
                <a16:creationId xmlns:a16="http://schemas.microsoft.com/office/drawing/2014/main" id="{C636E39C-5B99-1540-89E1-7CA9CED2D6D1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92980" y="13562"/>
            <a:ext cx="1017545" cy="1070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3798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SA" dirty="0"/>
              <a:t>نُنهي ونُجمل</a:t>
            </a:r>
            <a:endParaRPr lang="he-IL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DC06E7-1B75-0541-96D5-E23FC4C913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lvl="0"/>
            <a:r>
              <a:rPr lang="ar-JO" dirty="0" smtClean="0"/>
              <a:t>تعلمنا اليوم عن طائر التمير صفاته مميزاته .</a:t>
            </a:r>
          </a:p>
          <a:p>
            <a:pPr lvl="0"/>
            <a:r>
              <a:rPr lang="ar-JO" dirty="0" smtClean="0"/>
              <a:t>تداولنا بحث بعنوان اختفاء </a:t>
            </a:r>
            <a:r>
              <a:rPr lang="ar-JO" dirty="0" err="1" smtClean="0"/>
              <a:t>التميرات</a:t>
            </a:r>
            <a:r>
              <a:rPr lang="ar-JO" dirty="0" smtClean="0"/>
              <a:t> من كتاب الباحث الصغير للصف الثالث .</a:t>
            </a:r>
          </a:p>
          <a:p>
            <a:pPr lvl="0"/>
            <a:r>
              <a:rPr lang="ar-JO" dirty="0" smtClean="0"/>
              <a:t>تعلمنا بعض مهارات البحث العلمي مثل:</a:t>
            </a:r>
          </a:p>
          <a:p>
            <a:pPr lvl="0"/>
            <a:r>
              <a:rPr lang="ar-JO" dirty="0" smtClean="0"/>
              <a:t>الظاهرة, اثارة التساؤلات والفضول, هدف البحث </a:t>
            </a:r>
          </a:p>
          <a:p>
            <a:pPr lvl="0"/>
            <a:r>
              <a:rPr lang="ar-JO" dirty="0" smtClean="0"/>
              <a:t>سؤال البحث , جمع معلومات , مجرى البحث, تدوين المعلومات </a:t>
            </a:r>
          </a:p>
          <a:p>
            <a:pPr lvl="0"/>
            <a:r>
              <a:rPr lang="ar-JO" dirty="0" smtClean="0"/>
              <a:t>النتيجة والاستنتاج.</a:t>
            </a:r>
          </a:p>
          <a:p>
            <a:pPr lvl="0"/>
            <a:endParaRPr lang="ar-SA" dirty="0"/>
          </a:p>
        </p:txBody>
      </p:sp>
      <p:pic>
        <p:nvPicPr>
          <p:cNvPr id="308" name="Google Shape;308;p1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10873134" y="5058419"/>
            <a:ext cx="1212497" cy="157589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2A753014-76ED-104F-B228-2CAE1703A4FE}"/>
              </a:ext>
            </a:extLst>
          </p:cNvPr>
          <p:cNvGrpSpPr/>
          <p:nvPr/>
        </p:nvGrpSpPr>
        <p:grpSpPr>
          <a:xfrm rot="10800000" flipH="1">
            <a:off x="309324" y="6290751"/>
            <a:ext cx="1430425" cy="403293"/>
            <a:chOff x="358720" y="6187719"/>
            <a:chExt cx="1795869" cy="5063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9748BD69-3C1B-FA46-9406-BDF0E88E223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5046" y="6434480"/>
              <a:ext cx="1289543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4229495-6D29-2240-9081-741ADF6BAA9E}"/>
                </a:ext>
              </a:extLst>
            </p:cNvPr>
            <p:cNvSpPr/>
            <p:nvPr userDrawn="1"/>
          </p:nvSpPr>
          <p:spPr>
            <a:xfrm rot="16200000">
              <a:off x="358720" y="6187719"/>
              <a:ext cx="506326" cy="50632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17B5A59-FB64-974B-A2C0-995EAA012AAC}"/>
                </a:ext>
              </a:extLst>
            </p:cNvPr>
            <p:cNvSpPr/>
            <p:nvPr userDrawn="1"/>
          </p:nvSpPr>
          <p:spPr>
            <a:xfrm>
              <a:off x="781297" y="6357132"/>
              <a:ext cx="167498" cy="1674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lang="aa-ET"/>
            </a:p>
          </p:txBody>
        </p:sp>
      </p:grpSp>
      <p:pic>
        <p:nvPicPr>
          <p:cNvPr id="10" name="Google Shape;222;p9">
            <a:extLst>
              <a:ext uri="{FF2B5EF4-FFF2-40B4-BE49-F238E27FC236}">
                <a16:creationId xmlns:a16="http://schemas.microsoft.com/office/drawing/2014/main" id="{852C475A-C8A8-A04D-B5EA-2DED6EB24CCD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92980" y="13562"/>
            <a:ext cx="1017545" cy="1070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94597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טקסט 1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ar-JO" dirty="0" smtClean="0"/>
              <a:t>اجمال</a:t>
            </a:r>
            <a:endParaRPr lang="he-IL" dirty="0"/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ar-JO" dirty="0"/>
          </a:p>
          <a:p>
            <a:endParaRPr lang="ar-JO" dirty="0" smtClean="0"/>
          </a:p>
          <a:p>
            <a:endParaRPr lang="ar-JO" dirty="0"/>
          </a:p>
          <a:p>
            <a:endParaRPr lang="ar-JO" dirty="0" smtClean="0"/>
          </a:p>
          <a:p>
            <a:endParaRPr lang="he-IL" dirty="0"/>
          </a:p>
        </p:txBody>
      </p:sp>
      <p:pic>
        <p:nvPicPr>
          <p:cNvPr id="4" name="תמונה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41" t="9332" r="30440" b="8544"/>
          <a:stretch/>
        </p:blipFill>
        <p:spPr>
          <a:xfrm>
            <a:off x="4281854" y="1587265"/>
            <a:ext cx="4022454" cy="4750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86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23"/>
          <p:cNvSpPr txBox="1"/>
          <p:nvPr/>
        </p:nvSpPr>
        <p:spPr>
          <a:xfrm>
            <a:off x="2173856" y="2371485"/>
            <a:ext cx="7844289" cy="21236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JO" sz="6600" dirty="0" smtClean="0">
                <a:solidFill>
                  <a:schemeClr val="lt1"/>
                </a:solidFill>
                <a:latin typeface="Calibri"/>
                <a:ea typeface="Calibri"/>
                <a:cs typeface="+mn-cs"/>
                <a:sym typeface="Calibri"/>
              </a:rPr>
              <a:t>أتمنى انكم قد استفدتم واستمتعتم </a:t>
            </a:r>
            <a:endParaRPr sz="6600" dirty="0">
              <a:solidFill>
                <a:schemeClr val="lt1"/>
              </a:solidFill>
              <a:latin typeface="Calibri"/>
              <a:ea typeface="Calibri"/>
              <a:cs typeface="+mn-cs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6919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מצגת חירום">
      <a:dk1>
        <a:srgbClr val="424242"/>
      </a:dk1>
      <a:lt1>
        <a:srgbClr val="FFFFFF"/>
      </a:lt1>
      <a:dk2>
        <a:srgbClr val="5E5E5E"/>
      </a:dk2>
      <a:lt2>
        <a:srgbClr val="E7E6E6"/>
      </a:lt2>
      <a:accent1>
        <a:srgbClr val="1152C9"/>
      </a:accent1>
      <a:accent2>
        <a:srgbClr val="FB2265"/>
      </a:accent2>
      <a:accent3>
        <a:srgbClr val="FEC100"/>
      </a:accent3>
      <a:accent4>
        <a:srgbClr val="9D9E9D"/>
      </a:accent4>
      <a:accent5>
        <a:srgbClr val="67B2FF"/>
      </a:accent5>
      <a:accent6>
        <a:srgbClr val="FF82A5"/>
      </a:accent6>
      <a:hlink>
        <a:srgbClr val="1152C9"/>
      </a:hlink>
      <a:folHlink>
        <a:srgbClr val="7030A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2150</TotalTime>
  <Words>2099</Words>
  <Application>Microsoft Office PowerPoint</Application>
  <PresentationFormat>מסך רחב</PresentationFormat>
  <Paragraphs>279</Paragraphs>
  <Slides>51</Slides>
  <Notes>10</Notes>
  <HiddenSlides>0</HiddenSlides>
  <MMClips>4</MMClips>
  <ScaleCrop>false</ScaleCrop>
  <HeadingPairs>
    <vt:vector size="6" baseType="variant">
      <vt:variant>
        <vt:lpstr>גופנים בשימוש</vt:lpstr>
      </vt:variant>
      <vt:variant>
        <vt:i4>6</vt:i4>
      </vt:variant>
      <vt:variant>
        <vt:lpstr>ערכת נושא</vt:lpstr>
      </vt:variant>
      <vt:variant>
        <vt:i4>1</vt:i4>
      </vt:variant>
      <vt:variant>
        <vt:lpstr>כותרות שקופיות</vt:lpstr>
      </vt:variant>
      <vt:variant>
        <vt:i4>51</vt:i4>
      </vt:variant>
    </vt:vector>
  </HeadingPairs>
  <TitlesOfParts>
    <vt:vector size="58" baseType="lpstr">
      <vt:lpstr>Alef</vt:lpstr>
      <vt:lpstr>Arial</vt:lpstr>
      <vt:lpstr>Calibri</vt:lpstr>
      <vt:lpstr>Calibri Light</vt:lpstr>
      <vt:lpstr>Open Sans</vt:lpstr>
      <vt:lpstr>Tahoma</vt:lpstr>
      <vt:lpstr>Office Theme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balfour school</dc:creator>
  <cp:keywords/>
  <dc:description/>
  <cp:lastModifiedBy>Ola Majdalawy</cp:lastModifiedBy>
  <cp:revision>70</cp:revision>
  <dcterms:created xsi:type="dcterms:W3CDTF">2020-04-02T14:12:17Z</dcterms:created>
  <dcterms:modified xsi:type="dcterms:W3CDTF">2020-05-06T13:19:28Z</dcterms:modified>
  <cp:category/>
</cp:coreProperties>
</file>