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  <p:sldMasterId id="2147483690" r:id="rId2"/>
    <p:sldMasterId id="2147483710" r:id="rId3"/>
  </p:sldMasterIdLst>
  <p:notesMasterIdLst>
    <p:notesMasterId r:id="rId57"/>
  </p:notesMasterIdLst>
  <p:handoutMasterIdLst>
    <p:handoutMasterId r:id="rId58"/>
  </p:handoutMasterIdLst>
  <p:sldIdLst>
    <p:sldId id="382" r:id="rId4"/>
    <p:sldId id="268" r:id="rId5"/>
    <p:sldId id="309" r:id="rId6"/>
    <p:sldId id="269" r:id="rId7"/>
    <p:sldId id="383" r:id="rId8"/>
    <p:sldId id="280" r:id="rId9"/>
    <p:sldId id="336" r:id="rId10"/>
    <p:sldId id="338" r:id="rId11"/>
    <p:sldId id="339" r:id="rId12"/>
    <p:sldId id="340" r:id="rId13"/>
    <p:sldId id="341" r:id="rId14"/>
    <p:sldId id="342" r:id="rId15"/>
    <p:sldId id="343" r:id="rId16"/>
    <p:sldId id="345" r:id="rId17"/>
    <p:sldId id="351" r:id="rId18"/>
    <p:sldId id="350" r:id="rId19"/>
    <p:sldId id="349" r:id="rId20"/>
    <p:sldId id="348" r:id="rId21"/>
    <p:sldId id="347" r:id="rId22"/>
    <p:sldId id="346" r:id="rId23"/>
    <p:sldId id="352" r:id="rId24"/>
    <p:sldId id="357" r:id="rId25"/>
    <p:sldId id="356" r:id="rId26"/>
    <p:sldId id="355" r:id="rId27"/>
    <p:sldId id="353" r:id="rId28"/>
    <p:sldId id="354" r:id="rId29"/>
    <p:sldId id="358" r:id="rId30"/>
    <p:sldId id="359" r:id="rId31"/>
    <p:sldId id="362" r:id="rId32"/>
    <p:sldId id="361" r:id="rId33"/>
    <p:sldId id="360" r:id="rId34"/>
    <p:sldId id="363" r:id="rId35"/>
    <p:sldId id="365" r:id="rId36"/>
    <p:sldId id="366" r:id="rId37"/>
    <p:sldId id="367" r:id="rId38"/>
    <p:sldId id="368" r:id="rId39"/>
    <p:sldId id="290" r:id="rId40"/>
    <p:sldId id="386" r:id="rId41"/>
    <p:sldId id="371" r:id="rId42"/>
    <p:sldId id="372" r:id="rId43"/>
    <p:sldId id="384" r:id="rId44"/>
    <p:sldId id="385" r:id="rId45"/>
    <p:sldId id="373" r:id="rId46"/>
    <p:sldId id="311" r:id="rId47"/>
    <p:sldId id="374" r:id="rId48"/>
    <p:sldId id="376" r:id="rId49"/>
    <p:sldId id="377" r:id="rId50"/>
    <p:sldId id="378" r:id="rId51"/>
    <p:sldId id="379" r:id="rId52"/>
    <p:sldId id="380" r:id="rId53"/>
    <p:sldId id="381" r:id="rId54"/>
    <p:sldId id="375" r:id="rId55"/>
    <p:sldId id="281" r:id="rId5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59DB"/>
    <a:srgbClr val="4C8B19"/>
    <a:srgbClr val="98C0FE"/>
    <a:srgbClr val="FFC000"/>
    <a:srgbClr val="FB2265"/>
    <a:srgbClr val="1152C9"/>
    <a:srgbClr val="E1B621"/>
    <a:srgbClr val="4285E3"/>
    <a:srgbClr val="A15837"/>
    <a:srgbClr val="F7C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2" autoAdjust="0"/>
    <p:restoredTop sz="75718" autoAdjust="0"/>
  </p:normalViewPr>
  <p:slideViewPr>
    <p:cSldViewPr snapToGrid="0" snapToObjects="1" showGuides="1">
      <p:cViewPr varScale="1">
        <p:scale>
          <a:sx n="52" d="100"/>
          <a:sy n="52" d="100"/>
        </p:scale>
        <p:origin x="1052" y="32"/>
      </p:cViewPr>
      <p:guideLst>
        <p:guide orient="horz" pos="2016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9" d="100"/>
          <a:sy n="89" d="100"/>
        </p:scale>
        <p:origin x="379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45B48B4-AFD3-4863-AC66-FFF22FC8A94F}" type="datetimeFigureOut">
              <a:rPr lang="he-IL" smtClean="0"/>
              <a:pPr/>
              <a:t>י"ג/אייר/תש"פ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FB0839D-E747-411D-B3A8-2FA196B5B952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6094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pPr/>
              <a:t>07/05/2020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כתבו את המלל בהתאם ואת הציוד הדרוש.</a:t>
            </a:r>
          </a:p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11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copy of Slide</a:t>
            </a:r>
            <a:r>
              <a:rPr lang="en-US" baseline="0" dirty="0" smtClean="0"/>
              <a:t> 2.</a:t>
            </a:r>
          </a:p>
          <a:p>
            <a:r>
              <a:rPr lang="en-US" baseline="0" dirty="0" smtClean="0"/>
              <a:t>Remind the students what you said they would be able to do by the end of the lesson.  Now look at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966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copy of Slide</a:t>
            </a:r>
            <a:r>
              <a:rPr lang="en-US" baseline="0" dirty="0" smtClean="0"/>
              <a:t> 2.</a:t>
            </a:r>
          </a:p>
          <a:p>
            <a:r>
              <a:rPr lang="en-US" baseline="0" dirty="0" smtClean="0"/>
              <a:t>Remind the students what you said they would be able to do by the end of the lesson.  Now look at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331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copy of Slide</a:t>
            </a:r>
            <a:r>
              <a:rPr lang="en-US" baseline="0" dirty="0" smtClean="0"/>
              <a:t> 2.</a:t>
            </a:r>
          </a:p>
          <a:p>
            <a:r>
              <a:rPr lang="en-US" baseline="0" dirty="0" smtClean="0"/>
              <a:t>Remind the students what you said they would be able to do by the end of the lesson.  Now look at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020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43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652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550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135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793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545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74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נתחיל ב…. 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נמשיך בלגלות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נתנסה ב… (שלב התרגול / התנסות)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נסכם  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122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6111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026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1950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016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6252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4139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372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6941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242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Dear</a:t>
            </a:r>
            <a:r>
              <a:rPr lang="en-US" baseline="0" dirty="0" smtClean="0"/>
              <a:t> Teacher,</a:t>
            </a:r>
          </a:p>
          <a:p>
            <a:r>
              <a:rPr lang="en-US" baseline="0" dirty="0" smtClean="0"/>
              <a:t>Please take a look at the suggested Can Do statements in the teachers’ checklist.  Make sure that you choose can do statements that are meant for 3</a:t>
            </a:r>
            <a:r>
              <a:rPr lang="en-US" baseline="30000" dirty="0" smtClean="0"/>
              <a:t>rd</a:t>
            </a:r>
            <a:r>
              <a:rPr lang="en-US" baseline="0" dirty="0" smtClean="0"/>
              <a:t> grade from the list of Pre-Foundation statements OR can do statements meant for 4</a:t>
            </a:r>
            <a:r>
              <a:rPr lang="en-US" baseline="30000" dirty="0" smtClean="0"/>
              <a:t>th</a:t>
            </a:r>
            <a:r>
              <a:rPr lang="en-US" baseline="0" dirty="0" smtClean="0"/>
              <a:t>-6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 students from the Foundation Level list.</a:t>
            </a:r>
          </a:p>
          <a:p>
            <a:r>
              <a:rPr lang="en-US" baseline="0" dirty="0" smtClean="0"/>
              <a:t>Choose one or two that you aim to achieve in this lesson.</a:t>
            </a:r>
          </a:p>
          <a:p>
            <a:pPr rtl="0"/>
            <a:r>
              <a:rPr lang="en-US" baseline="0" dirty="0" smtClean="0"/>
              <a:t>e.g.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this lesson, you c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an:</a:t>
            </a:r>
          </a:p>
          <a:p>
            <a:pPr marL="171450" indent="-171450" rtl="0">
              <a:buFont typeface="Arial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recognize a range of basic everyday nouns and adjectives (e.g. colors, numbers, classroom objects) and basic action words (e.g. ‘clap’, ‘stamp’, ‘jump’, ‘walk’)  OR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how you are feeling using simple words like ‘happy’ accompanied by body language  OR</a:t>
            </a:r>
          </a:p>
          <a:p>
            <a:pPr marL="0" indent="0" rtl="0">
              <a:buFont typeface="Arial" charset="0"/>
              <a:buNone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follow basic instructions for making something (e.g. a mask, a clock), if supported by pictures OR</a:t>
            </a:r>
          </a:p>
          <a:p>
            <a:pPr marL="171450" indent="-171450" rtl="0">
              <a:buFont typeface="Arial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basic written instructions for classroom activities (e.g. read and match)</a:t>
            </a:r>
          </a:p>
          <a:p>
            <a:pPr marL="0" indent="0" rtl="0">
              <a:buFont typeface="Arial" charset="0"/>
              <a:buNone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the lesson, the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 will see the same statements, and you will ask him to decide if he has achieved them.</a:t>
            </a:r>
            <a:endParaRPr lang="en-US" b="0" dirty="0" smtClean="0">
              <a:effectLst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dirty="0">
              <a:solidFill>
                <a:schemeClr val="dk1"/>
              </a:solidFill>
              <a:latin typeface="Arial" panose="020B0604020202020204" pitchFamily="34" charset="0"/>
              <a:ea typeface="Alef"/>
              <a:sym typeface="Alef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48333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6362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5669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803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784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3163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918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8385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10861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23833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36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7135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6080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8157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4421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ask the pupils to copy down the beginning of these two sentences and complete them.  If you like</a:t>
            </a:r>
            <a:r>
              <a:rPr lang="en-US" baseline="0" dirty="0" smtClean="0"/>
              <a:t> you can write the sentences for them, and ask them to rate between 1-5 how far along the scale they feel they got.  i.e. pupils that feel that they learnt everything they should have, can give themselves a 5, and pupils that think they very nearly understood everything can give themselves a 4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Tell them to take a photo of this page in their notebook and send it to their teachers.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88750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ask the pupils to copy down the beginning of these two sentences and complete them.  If you like</a:t>
            </a:r>
            <a:r>
              <a:rPr lang="en-US" baseline="0" dirty="0" smtClean="0"/>
              <a:t> you can write the sentences for them, and ask them to rate between 1-5 how far along the scale they feel they got.  i.e. pupils that feel that they learnt everything they should have, can give themselves a 5, and pupils that think they very nearly understood everything can give themselves a 4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Tell them to take a photo of this page in their notebook and send it to their teachers.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81553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ask the pupils to copy down the beginning of these two sentences and complete them.  If you like</a:t>
            </a:r>
            <a:r>
              <a:rPr lang="en-US" baseline="0" dirty="0" smtClean="0"/>
              <a:t> you can write the sentences for them, and ask them to rate between 1-5 how far along the scale they feel they got.  i.e. pupils that feel that they learnt everything they should have, can give themselves a 5, and pupils that think they very nearly understood everything can give themselves a 4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Tell them to take a photo of this page in their notebook and send it to their teachers.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06023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ask the pupils to copy down the beginning of these two sentences and complete them.  If you like</a:t>
            </a:r>
            <a:r>
              <a:rPr lang="en-US" baseline="0" dirty="0" smtClean="0"/>
              <a:t> you can write the sentences for them, and ask them to rate between 1-5 how far along the scale they feel they got.  i.e. pupils that feel that they learnt everything they should have, can give themselves a 5, and pupils that think they very nearly understood everything can give themselves a 4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Tell them to take a photo of this page in their notebook and send it to their teachers.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621285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ask the pupils to copy down the beginning of these two sentences and complete them.  If you like</a:t>
            </a:r>
            <a:r>
              <a:rPr lang="en-US" baseline="0" dirty="0" smtClean="0"/>
              <a:t> you can write the sentences for them, and ask them to rate between 1-5 how far along the scale they feel they got.  i.e. pupils that feel that they learnt everything they should have, can give themselves a 5, and pupils that think they very nearly understood everything can give themselves a 4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Tell them to take a photo of this page in their notebook and send it to their teachers.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851988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ask the pupils to copy down the beginning of these two sentences and complete them.  If you like</a:t>
            </a:r>
            <a:r>
              <a:rPr lang="en-US" baseline="0" dirty="0" smtClean="0"/>
              <a:t> you can write the sentences for them, and ask them to rate between 1-5 how far along the scale they feel they got.  i.e. pupils that feel that they learnt everything they should have, can give themselves a 5, and pupils that think they very nearly understood everything can give themselves a 4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Tell them to take a photo of this page in their notebook and send it to their teachers.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97714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28386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ask the pupils to copy down the beginning of these two sentences and complete them.  If you like</a:t>
            </a:r>
            <a:r>
              <a:rPr lang="en-US" baseline="0" dirty="0" smtClean="0"/>
              <a:t> you can write the sentences for them, and ask them to rate between 1-5 how far along the scale they feel they got.  i.e. pupils that feel that they learnt everything they should have, can give themselves a 5, and pupils that think they very nearly understood everything can give themselves a 4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Tell them to take a photo of this page in their notebook and send it to their teachers.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02436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ask the pupils to copy down the beginning of these two sentences and complete them.  If you like</a:t>
            </a:r>
            <a:r>
              <a:rPr lang="en-US" baseline="0" dirty="0" smtClean="0"/>
              <a:t> you can write the sentences for them, and ask them to rate between 1-5 how far along the scale they feel they got.  i.e. pupils that feel that they learnt everything they should have, can give themselves a 5, and pupils that think they very nearly understood everything can give themselves a 4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Tell them to take a photo of this page in their notebook and send it to their teachers.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27491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ask the pupils to copy down the beginning of these two sentences and complete them.  If you like</a:t>
            </a:r>
            <a:r>
              <a:rPr lang="en-US" baseline="0" dirty="0" smtClean="0"/>
              <a:t> you can write the sentences for them, and ask them to rate between 1-5 how far along the scale they feel they got.  i.e. pupils that feel that they learnt everything they should have, can give themselves a 5, and pupils that think they very nearly understood everything can give themselves a 4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Tell them to take a photo of this page in their notebook and send it to their teachers.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7540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solidFill>
                  <a:schemeClr val="dk1"/>
                </a:solidFill>
              </a:rPr>
              <a:t>משך השקף: 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</a:rPr>
              <a:t>אם השיעור שלכם משובץ משעה 12:00 ואילך, או שאתם רואים לנכון להוסיף פעילות התאווררות (שלא קשורה לחומר הנלמד), ניתן להוסיף אותה כעת. אם לא, מחקו את השקופית. תוכלו להיעזר במפתח הלמידה כדי לחשוב על פעילות.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לדוגמה: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he-IL" dirty="0">
                <a:solidFill>
                  <a:srgbClr val="FF0000"/>
                </a:solidFill>
              </a:rPr>
              <a:t>פעילות מרגיעה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פעילות מצחיקה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פעילות ספורטיבית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746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copy of Slide</a:t>
            </a:r>
            <a:r>
              <a:rPr lang="en-US" baseline="0" dirty="0" smtClean="0"/>
              <a:t> 2.</a:t>
            </a:r>
          </a:p>
          <a:p>
            <a:r>
              <a:rPr lang="en-US" baseline="0" dirty="0" smtClean="0"/>
              <a:t>Remind the students what you said they would be able to do by the end of the lesson.  Now look at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124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copy of Slide</a:t>
            </a:r>
            <a:r>
              <a:rPr lang="en-US" baseline="0" dirty="0" smtClean="0"/>
              <a:t> 2.</a:t>
            </a:r>
          </a:p>
          <a:p>
            <a:r>
              <a:rPr lang="en-US" baseline="0" dirty="0" smtClean="0"/>
              <a:t>Remind the students what you said they would be able to do by the end of the lesson.  Now look at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041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copy of Slide</a:t>
            </a:r>
            <a:r>
              <a:rPr lang="en-US" baseline="0" dirty="0" smtClean="0"/>
              <a:t> 2.</a:t>
            </a:r>
          </a:p>
          <a:p>
            <a:r>
              <a:rPr lang="en-US" baseline="0" dirty="0" smtClean="0"/>
              <a:t>Remind the students what you said they would be able to do by the end of the lesson.  Now look at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425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4A61861-88B3-7A42-91ED-7A4ACD98603B}"/>
              </a:ext>
            </a:extLst>
          </p:cNvPr>
          <p:cNvGrpSpPr/>
          <p:nvPr userDrawn="1"/>
        </p:nvGrpSpPr>
        <p:grpSpPr>
          <a:xfrm rot="10800000">
            <a:off x="0" y="-21949"/>
            <a:ext cx="12192000" cy="1109708"/>
            <a:chOff x="0" y="16151"/>
            <a:chExt cx="12192000" cy="1109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B53341-2271-A64F-B5F6-D2D9707A5E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D0FF9E-81FB-D549-B1C6-3DD6EF56E419}"/>
                </a:ext>
              </a:extLst>
            </p:cNvPr>
            <p:cNvSpPr/>
            <p:nvPr userDrawn="1"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CDB07C-DB3C-3A48-A856-641B20536B1E}"/>
                </a:ext>
              </a:extLst>
            </p:cNvPr>
            <p:cNvSpPr/>
            <p:nvPr userDrawn="1"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x-none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57EFB-292E-5C46-A02C-404E104D53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803" y="254402"/>
            <a:ext cx="10442575" cy="628195"/>
          </a:xfr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lang="en-US" sz="4000" b="0" i="0" kern="1200" dirty="0" smtClean="0">
                <a:solidFill>
                  <a:schemeClr val="bg1"/>
                </a:solidFill>
                <a:latin typeface="Comic Sans MS" panose="030F0902030302020204" pitchFamily="66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DCA20A-69A0-644F-8E66-4FEC416B05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364112"/>
            <a:ext cx="10331450" cy="4618236"/>
          </a:xfrm>
        </p:spPr>
        <p:txBody>
          <a:bodyPr anchor="t">
            <a:normAutofit/>
          </a:bodyPr>
          <a:lstStyle>
            <a:lvl1pPr marL="4572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9144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marL="13716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marL="18288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9076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 flipH="1">
            <a:off x="353083" y="262177"/>
            <a:ext cx="3549069" cy="205896"/>
            <a:chOff x="8274675" y="262177"/>
            <a:chExt cx="3549069" cy="20589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02076BD-5D7C-FB4F-A698-C5362F42F4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274675" y="367714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C66965-9479-AB40-A1AD-3AFCE0BDB4B6}"/>
                </a:ext>
              </a:extLst>
            </p:cNvPr>
            <p:cNvSpPr/>
            <p:nvPr userDrawn="1"/>
          </p:nvSpPr>
          <p:spPr>
            <a:xfrm rot="5400000" flipH="1">
              <a:off x="11617848" y="262177"/>
              <a:ext cx="205896" cy="2058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 flipH="1">
            <a:off x="7910501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7864"/>
            <a:ext cx="10515600" cy="1198346"/>
          </a:xfrm>
        </p:spPr>
        <p:txBody>
          <a:bodyPr/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dirty="0" smtClean="0"/>
              <a:t>Solution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3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 smtClean="0"/>
              <a:t>fhghjfghfbgvhfj</a:t>
            </a:r>
            <a:endParaRPr lang="en-US" dirty="0" smtClean="0"/>
          </a:p>
          <a:p>
            <a:pPr lvl="0"/>
            <a:r>
              <a:rPr lang="en-US" dirty="0" err="1" smtClean="0"/>
              <a:t>Dfhdjhdbfvhdbvhd</a:t>
            </a:r>
            <a:endParaRPr lang="en-US" dirty="0" smtClean="0"/>
          </a:p>
          <a:p>
            <a:pPr lvl="0"/>
            <a:r>
              <a:rPr lang="en-US" dirty="0" err="1" smtClean="0"/>
              <a:t>fjkdnvkjfdnvjdfnv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724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04521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9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09838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8360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1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97068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950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3913567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7688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020379"/>
            <a:ext cx="7770689" cy="2817244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200"/>
              </a:lnSpc>
            </a:pPr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</a:t>
            </a:r>
            <a:r>
              <a:rPr lang="en-US" sz="6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watching!</a:t>
            </a:r>
            <a:endParaRPr lang="he-IL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868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020379"/>
            <a:ext cx="7770689" cy="2817244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en-US" sz="6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</a:t>
            </a:r>
            <a:r>
              <a:rPr lang="en-US" sz="66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6600" baseline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watching!</a:t>
            </a:r>
            <a:endParaRPr lang="he-IL" sz="6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43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יסה מותאמת אישית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BF9AFC55-D643-47A1-90F5-FD4A7EBE98CE}"/>
              </a:ext>
            </a:extLst>
          </p:cNvPr>
          <p:cNvSpPr/>
          <p:nvPr userDrawn="1"/>
        </p:nvSpPr>
        <p:spPr>
          <a:xfrm>
            <a:off x="304799" y="593748"/>
            <a:ext cx="22697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spcBef>
                <a:spcPts val="1067"/>
              </a:spcBef>
            </a:pPr>
            <a:r>
              <a:rPr lang="he-IL" sz="2400" b="1" dirty="0">
                <a:solidFill>
                  <a:srgbClr val="FF0000"/>
                </a:solidFill>
                <a:latin typeface="Alef"/>
                <a:ea typeface="Alef"/>
                <a:sym typeface="Alef"/>
              </a:rPr>
              <a:t>*השקופית הזו מיועדת למורה בלבד יש למחוק אותה בסיום הכנת המצגת</a:t>
            </a:r>
          </a:p>
        </p:txBody>
      </p:sp>
      <p:cxnSp>
        <p:nvCxnSpPr>
          <p:cNvPr id="4" name="מחבר ישר 3">
            <a:extLst>
              <a:ext uri="{FF2B5EF4-FFF2-40B4-BE49-F238E27FC236}">
                <a16:creationId xmlns:a16="http://schemas.microsoft.com/office/drawing/2014/main" id="{EBBC6B57-C174-4CC5-9E63-745CA44C4846}"/>
              </a:ext>
            </a:extLst>
          </p:cNvPr>
          <p:cNvCxnSpPr/>
          <p:nvPr userDrawn="1"/>
        </p:nvCxnSpPr>
        <p:spPr>
          <a:xfrm>
            <a:off x="2717800" y="101306"/>
            <a:ext cx="0" cy="66550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196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יסה מותאמת אישית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BF9AFC55-D643-47A1-90F5-FD4A7EBE98CE}"/>
              </a:ext>
            </a:extLst>
          </p:cNvPr>
          <p:cNvSpPr/>
          <p:nvPr userDrawn="1"/>
        </p:nvSpPr>
        <p:spPr>
          <a:xfrm>
            <a:off x="304799" y="593748"/>
            <a:ext cx="22697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spcBef>
                <a:spcPts val="1067"/>
              </a:spcBef>
            </a:pPr>
            <a:r>
              <a:rPr lang="he-IL" sz="2400" b="0" i="0" dirty="0">
                <a:solidFill>
                  <a:srgbClr val="FF0000"/>
                </a:solidFill>
                <a:latin typeface="Arial" panose="020B0604020202020204" pitchFamily="34" charset="0"/>
                <a:ea typeface="Alef"/>
                <a:sym typeface="Alef"/>
              </a:rPr>
              <a:t>*השקופית הזו מיועדת למורה בלבד יש למחוק אותה בסיום הכנת המצגת</a:t>
            </a:r>
          </a:p>
        </p:txBody>
      </p:sp>
      <p:cxnSp>
        <p:nvCxnSpPr>
          <p:cNvPr id="4" name="מחבר ישר 3">
            <a:extLst>
              <a:ext uri="{FF2B5EF4-FFF2-40B4-BE49-F238E27FC236}">
                <a16:creationId xmlns:a16="http://schemas.microsoft.com/office/drawing/2014/main" id="{EBBC6B57-C174-4CC5-9E63-745CA44C4846}"/>
              </a:ext>
            </a:extLst>
          </p:cNvPr>
          <p:cNvCxnSpPr/>
          <p:nvPr userDrawn="1"/>
        </p:nvCxnSpPr>
        <p:spPr>
          <a:xfrm>
            <a:off x="2717800" y="101306"/>
            <a:ext cx="0" cy="66550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116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6783" t="19635" r="12187" b="27778"/>
          <a:stretch/>
        </p:blipFill>
        <p:spPr>
          <a:xfrm>
            <a:off x="4867835" y="1434354"/>
            <a:ext cx="6499412" cy="146806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22639" y="3092183"/>
            <a:ext cx="8250540" cy="824410"/>
          </a:xfrm>
        </p:spPr>
        <p:txBody>
          <a:bodyPr anchor="ctr">
            <a:noAutofit/>
          </a:bodyPr>
          <a:lstStyle>
            <a:lvl1pPr marL="0" indent="0" algn="l" rtl="0">
              <a:buFontTx/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22639" y="4469272"/>
            <a:ext cx="6704545" cy="411774"/>
          </a:xfrm>
        </p:spPr>
        <p:txBody>
          <a:bodyPr>
            <a:noAutofit/>
          </a:bodyPr>
          <a:lstStyle>
            <a:lvl1pPr marL="0" indent="0" algn="l" rtl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2639" y="5115055"/>
            <a:ext cx="6704013" cy="385860"/>
          </a:xfrm>
        </p:spPr>
        <p:txBody>
          <a:bodyPr/>
          <a:lstStyle>
            <a:lvl1pPr marL="0" indent="0" algn="l" rtl="0">
              <a:buFontTx/>
              <a:buNone/>
              <a:defRPr>
                <a:solidFill>
                  <a:schemeClr val="bg1"/>
                </a:solidFill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5880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4A61861-88B3-7A42-91ED-7A4ACD98603B}"/>
              </a:ext>
            </a:extLst>
          </p:cNvPr>
          <p:cNvGrpSpPr/>
          <p:nvPr userDrawn="1"/>
        </p:nvGrpSpPr>
        <p:grpSpPr>
          <a:xfrm rot="10800000">
            <a:off x="0" y="-21949"/>
            <a:ext cx="12192000" cy="1109708"/>
            <a:chOff x="0" y="16151"/>
            <a:chExt cx="12192000" cy="1109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B53341-2271-A64F-B5F6-D2D9707A5E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D0FF9E-81FB-D549-B1C6-3DD6EF56E419}"/>
                </a:ext>
              </a:extLst>
            </p:cNvPr>
            <p:cNvSpPr/>
            <p:nvPr userDrawn="1"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CDB07C-DB3C-3A48-A856-641B20536B1E}"/>
                </a:ext>
              </a:extLst>
            </p:cNvPr>
            <p:cNvSpPr/>
            <p:nvPr userDrawn="1"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x-none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57EFB-292E-5C46-A02C-404E104D53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803" y="254402"/>
            <a:ext cx="10442575" cy="628195"/>
          </a:xfr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lang="en-US" sz="4000" b="0" i="0" kern="1200" dirty="0" smtClean="0">
                <a:solidFill>
                  <a:schemeClr val="bg1"/>
                </a:solidFill>
                <a:latin typeface="Comic Sans MS" panose="030F0902030302020204" pitchFamily="66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DCA20A-69A0-644F-8E66-4FEC416B05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364112"/>
            <a:ext cx="10331450" cy="4618236"/>
          </a:xfrm>
        </p:spPr>
        <p:txBody>
          <a:bodyPr anchor="t">
            <a:normAutofit/>
          </a:bodyPr>
          <a:lstStyle>
            <a:lvl1pPr marL="4572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9144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marL="13716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marL="18288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496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020379"/>
            <a:ext cx="7770689" cy="2817244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200"/>
              </a:lnSpc>
            </a:pPr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</a:t>
            </a:r>
            <a:r>
              <a:rPr lang="en-US" sz="6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watching!</a:t>
            </a:r>
            <a:endParaRPr lang="he-IL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204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19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8365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rtl="0">
              <a:defRPr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dirty="0" smtClean="0"/>
              <a:t>What we will….</a:t>
            </a:r>
            <a:endParaRPr lang="he-IL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algn="l" rtl="0">
              <a:buClr>
                <a:schemeClr val="accent2"/>
              </a:buClr>
              <a:defRPr sz="3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You can type here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 flipH="1">
            <a:off x="8999445" y="6311901"/>
            <a:ext cx="2953477" cy="382144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057618">
            <a:off x="10322497" y="54467"/>
            <a:ext cx="1303800" cy="107951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278956" y="174053"/>
            <a:ext cx="2953477" cy="382144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2719370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l" rtl="0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err="1" smtClean="0"/>
              <a:t>jhcbhfvhjvb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l" rtl="0">
              <a:buClr>
                <a:schemeClr val="accent2"/>
              </a:buCl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 smtClean="0"/>
              <a:t>fkjgvfjvnfvn</a:t>
            </a:r>
            <a:endParaRPr lang="he-I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l" rtl="0">
              <a:buClr>
                <a:schemeClr val="accent2"/>
              </a:buCl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 smtClean="0"/>
              <a:t>gfgfbgfbfgb</a:t>
            </a:r>
            <a:endParaRPr lang="he-IL" dirty="0"/>
          </a:p>
        </p:txBody>
      </p:sp>
      <p:grpSp>
        <p:nvGrpSpPr>
          <p:cNvPr id="3" name="Group 2"/>
          <p:cNvGrpSpPr/>
          <p:nvPr userDrawn="1"/>
        </p:nvGrpSpPr>
        <p:grpSpPr>
          <a:xfrm flipH="1">
            <a:off x="371884" y="183217"/>
            <a:ext cx="10667169" cy="506326"/>
            <a:chOff x="1363286" y="183217"/>
            <a:chExt cx="10667169" cy="50632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430CA40-3AE6-8C40-B628-3B8B63BD0A0E}"/>
                </a:ext>
              </a:extLst>
            </p:cNvPr>
            <p:cNvGrpSpPr/>
            <p:nvPr userDrawn="1"/>
          </p:nvGrpSpPr>
          <p:grpSpPr>
            <a:xfrm>
              <a:off x="1363286" y="183217"/>
              <a:ext cx="10540091" cy="506326"/>
              <a:chOff x="1347109" y="356936"/>
              <a:chExt cx="10540091" cy="506326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B534642-3CB6-A445-AA80-E1A2A04DB33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47109" y="592495"/>
                <a:ext cx="10244790" cy="38497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7F0647F-5897-294F-87FC-777F34105B01}"/>
                  </a:ext>
                </a:extLst>
              </p:cNvPr>
              <p:cNvSpPr/>
              <p:nvPr userDrawn="1"/>
            </p:nvSpPr>
            <p:spPr>
              <a:xfrm rot="16200000">
                <a:off x="11380874" y="356936"/>
                <a:ext cx="506326" cy="50632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x-none" dirty="0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CB72AB-9511-E340-859E-BC49A5D471A5}"/>
                </a:ext>
              </a:extLst>
            </p:cNvPr>
            <p:cNvSpPr/>
            <p:nvPr userDrawn="1"/>
          </p:nvSpPr>
          <p:spPr>
            <a:xfrm rot="10800000">
              <a:off x="11819101" y="314134"/>
              <a:ext cx="211354" cy="2113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420753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 flipH="1">
            <a:off x="0" y="16151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 flipH="1">
            <a:off x="8730113" y="6290751"/>
            <a:ext cx="3116931" cy="403293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865046" y="433137"/>
            <a:ext cx="8904596" cy="805305"/>
          </a:xfrm>
          <a:solidFill>
            <a:schemeClr val="accent1"/>
          </a:solidFill>
        </p:spPr>
        <p:txBody>
          <a:bodyPr anchor="b"/>
          <a:lstStyle>
            <a:lvl1pPr algn="l" rtl="0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  A fun beginning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8796" y="1928813"/>
            <a:ext cx="10295468" cy="3844925"/>
          </a:xfrm>
        </p:spPr>
        <p:txBody>
          <a:bodyPr>
            <a:normAutofit/>
          </a:bodyPr>
          <a:lstStyle>
            <a:lvl1pPr marL="0" indent="0" algn="l" rtl="0">
              <a:buNone/>
              <a:defRPr sz="42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en-US" dirty="0" smtClean="0"/>
              <a:t>Big text here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5400000" flipH="1">
            <a:off x="693006" y="742026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94184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358720" y="249375"/>
            <a:ext cx="3509865" cy="205896"/>
            <a:chOff x="8989719" y="249375"/>
            <a:chExt cx="3509865" cy="20589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02076BD-5D7C-FB4F-A698-C5362F42F4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092667" y="352323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C66965-9479-AB40-A1AD-3AFCE0BDB4B6}"/>
                </a:ext>
              </a:extLst>
            </p:cNvPr>
            <p:cNvSpPr/>
            <p:nvPr userDrawn="1"/>
          </p:nvSpPr>
          <p:spPr>
            <a:xfrm rot="16200000">
              <a:off x="8989719" y="249375"/>
              <a:ext cx="205896" cy="2058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 flipH="1">
            <a:off x="7953052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dirty="0" smtClean="0"/>
              <a:t>Practice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81297" y="1825625"/>
            <a:ext cx="10572503" cy="43513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3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English</a:t>
            </a:r>
          </a:p>
          <a:p>
            <a:pPr lvl="0"/>
            <a:r>
              <a:rPr lang="en-US" dirty="0" err="1" smtClean="0"/>
              <a:t>Jnfkjnbfjkbngjkb</a:t>
            </a:r>
            <a:endParaRPr lang="en-US" dirty="0" smtClean="0"/>
          </a:p>
          <a:p>
            <a:pPr lvl="0"/>
            <a:r>
              <a:rPr lang="en-US" dirty="0" err="1" smtClean="0"/>
              <a:t>gfkmgfkbmgkbmgf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31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04946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1D1AC-3BD1-F940-BDD1-726E936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9C1DE-15DE-4E43-92D6-C72565293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CC1BC2F-4906-EB49-B9E1-1D196CB5A638}"/>
              </a:ext>
            </a:extLst>
          </p:cNvPr>
          <p:cNvSpPr txBox="1">
            <a:spLocks/>
          </p:cNvSpPr>
          <p:nvPr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80F2E83-5CE4-C040-BA7A-F42BB8B634FA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35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117060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1D1AC-3BD1-F940-BDD1-726E936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9C1DE-15DE-4E43-92D6-C72565293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CC1BC2F-4906-EB49-B9E1-1D196CB5A638}"/>
              </a:ext>
            </a:extLst>
          </p:cNvPr>
          <p:cNvSpPr txBox="1">
            <a:spLocks/>
          </p:cNvSpPr>
          <p:nvPr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80F2E83-5CE4-C040-BA7A-F42BB8B634FA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6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jpe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jpe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jpe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jpe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jpe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jpe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jpe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2.jpeg"/><Relationship Id="rId12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jpeg"/><Relationship Id="rId4" Type="http://schemas.openxmlformats.org/officeDocument/2006/relationships/notesSlide" Target="../notesSlides/notesSlide25.xml"/><Relationship Id="rId9" Type="http://schemas.microsoft.com/office/2007/relationships/hdphoto" Target="../media/hdphoto1.wdp"/><Relationship Id="rId1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jpeg"/><Relationship Id="rId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6.xml"/><Relationship Id="rId9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jpeg"/><Relationship Id="rId5" Type="http://schemas.openxmlformats.org/officeDocument/2006/relationships/image" Target="../media/image32.jpe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 is for Bee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3rd  Grade | English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75EB878-1004-0145-8883-C9825FA94E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With: </a:t>
            </a:r>
            <a:r>
              <a:rPr lang="en-US" dirty="0" err="1"/>
              <a:t>Vivi</a:t>
            </a:r>
            <a:r>
              <a:rPr lang="en-US" dirty="0"/>
              <a:t> </a:t>
            </a:r>
            <a:r>
              <a:rPr lang="en-US" dirty="0" err="1" smtClean="0"/>
              <a:t>Zahav</a:t>
            </a:r>
            <a:endParaRPr lang="en-US" dirty="0"/>
          </a:p>
          <a:p>
            <a:pPr marL="0" indent="0">
              <a:buNone/>
            </a:pPr>
            <a:endParaRPr lang="he-IL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 txBox="1">
            <a:spLocks/>
          </p:cNvSpPr>
          <p:nvPr/>
        </p:nvSpPr>
        <p:spPr>
          <a:xfrm>
            <a:off x="2030833" y="5069128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I</a:t>
            </a:r>
            <a:r>
              <a:rPr lang="en-US" sz="4000" dirty="0">
                <a:solidFill>
                  <a:srgbClr val="FB2265"/>
                </a:solidFill>
                <a:latin typeface="Comic Sans MS" panose="030F0702030302020204" pitchFamily="66" charset="0"/>
              </a:rPr>
              <a:t>’m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  <a:r>
              <a:rPr lang="en-US" sz="4000" dirty="0" smtClean="0">
                <a:latin typeface="Comic Sans MS" panose="030F0702030302020204" pitchFamily="66" charset="0"/>
              </a:rPr>
              <a:t>OK.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4" name="מציין מיקום תוכן 3" descr="Boredom, Animated, Smiley, Cool, Smiliy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24350" y="1993392"/>
            <a:ext cx="3543300" cy="362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402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I</a:t>
            </a:r>
            <a:r>
              <a:rPr lang="en-US" sz="4000" dirty="0">
                <a:solidFill>
                  <a:srgbClr val="FB2265"/>
                </a:solidFill>
                <a:latin typeface="Comic Sans MS" panose="030F0702030302020204" pitchFamily="66" charset="0"/>
              </a:rPr>
              <a:t>’m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  <a:r>
              <a:rPr lang="en-US" sz="4000" dirty="0" smtClean="0">
                <a:latin typeface="Comic Sans MS" panose="030F0702030302020204" pitchFamily="66" charset="0"/>
              </a:rPr>
              <a:t>feeling good.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5" name="מציין מיקום תוכן 5" descr="Girl, Child, Kid, Cool, Girl, Child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7490" y="1468266"/>
            <a:ext cx="3837020" cy="454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701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55990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I</a:t>
            </a:r>
            <a:r>
              <a:rPr lang="en-US" sz="4000" dirty="0">
                <a:solidFill>
                  <a:srgbClr val="FB2265"/>
                </a:solidFill>
                <a:latin typeface="Comic Sans MS" panose="030F0702030302020204" pitchFamily="66" charset="0"/>
              </a:rPr>
              <a:t>’m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  <a:r>
              <a:rPr lang="en-US" sz="4000" dirty="0" smtClean="0">
                <a:latin typeface="Comic Sans MS" panose="030F0702030302020204" pitchFamily="66" charset="0"/>
              </a:rPr>
              <a:t>feeling good.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5" name="מציין מיקום תוכן 5" descr="Girl, Child, Kid, Cool, Girl, Child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829317"/>
            <a:ext cx="2476624" cy="321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מלבן 2"/>
          <p:cNvSpPr/>
          <p:nvPr/>
        </p:nvSpPr>
        <p:spPr>
          <a:xfrm>
            <a:off x="9638270" y="172994"/>
            <a:ext cx="2384854" cy="84025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78759" y="365124"/>
            <a:ext cx="47038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I</a:t>
            </a:r>
            <a:r>
              <a:rPr lang="en-US" sz="4000" dirty="0" smtClean="0">
                <a:solidFill>
                  <a:srgbClr val="FB2265"/>
                </a:solidFill>
                <a:latin typeface="Comic Sans MS" panose="030F0702030302020204" pitchFamily="66" charset="0"/>
              </a:rPr>
              <a:t>’m</a:t>
            </a:r>
            <a:r>
              <a:rPr lang="en-US" sz="4000" dirty="0" smtClean="0">
                <a:latin typeface="Comic Sans MS" panose="030F0702030302020204" pitchFamily="66" charset="0"/>
              </a:rPr>
              <a:t> fine, thank you.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463216" y="350471"/>
            <a:ext cx="25599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I</a:t>
            </a:r>
            <a:r>
              <a:rPr lang="en-US" sz="4000" dirty="0" smtClean="0">
                <a:solidFill>
                  <a:srgbClr val="FB2265"/>
                </a:solidFill>
                <a:latin typeface="Comic Sans MS" panose="030F0702030302020204" pitchFamily="66" charset="0"/>
              </a:rPr>
              <a:t>’m</a:t>
            </a:r>
            <a:r>
              <a:rPr lang="en-US" sz="4000" dirty="0" smtClean="0">
                <a:latin typeface="Comic Sans MS" panose="030F0702030302020204" pitchFamily="66" charset="0"/>
              </a:rPr>
              <a:t> OK.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7" name="מציין מיקום תוכן 3" descr="Boredom, Animated, Smiley, Cool, Smiliy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80556" y="2187146"/>
            <a:ext cx="2743715" cy="286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תמונה 7" descr="Cartoon, Comic, Happy, Design, Drawing"/>
          <p:cNvPicPr/>
          <p:nvPr/>
        </p:nvPicPr>
        <p:blipFill rotWithShape="1">
          <a:blip r:embed="rId5"/>
          <a:srcRect l="25416" r="24526"/>
          <a:stretch/>
        </p:blipFill>
        <p:spPr bwMode="auto">
          <a:xfrm>
            <a:off x="4037571" y="1183875"/>
            <a:ext cx="4744994" cy="486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86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Begin!</a:t>
            </a:r>
            <a:endParaRPr lang="he-IL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0B82C7D-C346-B042-9AB4-74A6D30022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809641"/>
            <a:ext cx="10331450" cy="77469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7200" dirty="0" smtClean="0"/>
              <a:t>האות</a:t>
            </a:r>
            <a:endParaRPr lang="en-US" sz="7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מלבן 10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5FC6A001-2241-4E44-B038-BECFCF32993B}"/>
              </a:ext>
            </a:extLst>
          </p:cNvPr>
          <p:cNvCxnSpPr/>
          <p:nvPr/>
        </p:nvCxnSpPr>
        <p:spPr>
          <a:xfrm>
            <a:off x="1290119" y="3154209"/>
            <a:ext cx="84813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מחבר ישר 12">
            <a:extLst>
              <a:ext uri="{FF2B5EF4-FFF2-40B4-BE49-F238E27FC236}">
                <a16:creationId xmlns:a16="http://schemas.microsoft.com/office/drawing/2014/main" id="{63E8D7D7-CD91-4D9B-B900-29552D725908}"/>
              </a:ext>
            </a:extLst>
          </p:cNvPr>
          <p:cNvCxnSpPr/>
          <p:nvPr/>
        </p:nvCxnSpPr>
        <p:spPr>
          <a:xfrm>
            <a:off x="1256987" y="3864844"/>
            <a:ext cx="84813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080D828D-EF53-4D3F-926E-42A378B25624}"/>
              </a:ext>
            </a:extLst>
          </p:cNvPr>
          <p:cNvCxnSpPr/>
          <p:nvPr/>
        </p:nvCxnSpPr>
        <p:spPr>
          <a:xfrm>
            <a:off x="1290119" y="4904957"/>
            <a:ext cx="84813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תיבת טקסט 1">
            <a:extLst>
              <a:ext uri="{FF2B5EF4-FFF2-40B4-BE49-F238E27FC236}">
                <a16:creationId xmlns:a16="http://schemas.microsoft.com/office/drawing/2014/main" id="{AF1F09C8-EF23-433D-A6E9-0B575428BEC2}"/>
              </a:ext>
            </a:extLst>
          </p:cNvPr>
          <p:cNvSpPr txBox="1"/>
          <p:nvPr/>
        </p:nvSpPr>
        <p:spPr>
          <a:xfrm>
            <a:off x="3748854" y="2619035"/>
            <a:ext cx="4723466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0" dirty="0" smtClean="0">
                <a:latin typeface="Comic Sans MS" pitchFamily="66" charset="0"/>
              </a:rPr>
              <a:t>B </a:t>
            </a:r>
            <a:r>
              <a:rPr lang="en-US" sz="17000" dirty="0" err="1" smtClean="0">
                <a:latin typeface="Comic Sans MS" pitchFamily="66" charset="0"/>
              </a:rPr>
              <a:t>b</a:t>
            </a:r>
            <a:endParaRPr lang="he-IL" sz="17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8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letter B </a:t>
            </a:r>
            <a:r>
              <a:rPr lang="en-US" dirty="0" err="1" smtClean="0"/>
              <a:t>b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מלבן 10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תמונה 15" descr="Bat, Silhouette, Halloween, Bats, Night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1811" y="1764501"/>
            <a:ext cx="2681940" cy="176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5127" y="1963253"/>
            <a:ext cx="1966376" cy="1566140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8" b="98871" l="5522" r="991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6925" y="4769708"/>
            <a:ext cx="2287643" cy="1707292"/>
          </a:xfrm>
          <a:prstGeom prst="rect">
            <a:avLst/>
          </a:prstGeom>
        </p:spPr>
      </p:pic>
      <p:pic>
        <p:nvPicPr>
          <p:cNvPr id="19" name="תמונה 18" descr="Colorful Beautiful blue sky with cloud formation background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9998" y="1963253"/>
            <a:ext cx="1966376" cy="156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תמונה 1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168" b="100000" l="0" r="33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60" r="65445"/>
          <a:stretch/>
        </p:blipFill>
        <p:spPr>
          <a:xfrm>
            <a:off x="5254630" y="4604650"/>
            <a:ext cx="1977570" cy="1686101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03" y="4604650"/>
            <a:ext cx="2084143" cy="18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1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letter B </a:t>
            </a:r>
            <a:r>
              <a:rPr lang="en-US" dirty="0" err="1" smtClean="0"/>
              <a:t>b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מלבן 10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תמונה 15" descr="Bat, Silhouette, Halloween, Bats, Night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1811" y="1764501"/>
            <a:ext cx="2681940" cy="176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5127" y="1963253"/>
            <a:ext cx="1966376" cy="1566140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8" b="98871" l="5522" r="991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6925" y="4769708"/>
            <a:ext cx="2287643" cy="1707292"/>
          </a:xfrm>
          <a:prstGeom prst="rect">
            <a:avLst/>
          </a:prstGeom>
        </p:spPr>
      </p:pic>
      <p:pic>
        <p:nvPicPr>
          <p:cNvPr id="19" name="תמונה 18" descr="Colorful Beautiful blue sky with cloud formation background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9998" y="1963253"/>
            <a:ext cx="1966376" cy="156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תמונה 1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168" b="100000" l="0" r="33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60" r="65445"/>
          <a:stretch/>
        </p:blipFill>
        <p:spPr>
          <a:xfrm>
            <a:off x="5254630" y="4604650"/>
            <a:ext cx="1977570" cy="16861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1742" y="1023899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4285E3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lue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2" name="תמונה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03" y="4604650"/>
            <a:ext cx="2084143" cy="18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1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letter B </a:t>
            </a:r>
            <a:r>
              <a:rPr lang="en-US" dirty="0" err="1" smtClean="0"/>
              <a:t>b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מלבן 10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תמונה 15" descr="Bat, Silhouette, Halloween, Bats, Night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1811" y="1764501"/>
            <a:ext cx="2681940" cy="176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5127" y="1963253"/>
            <a:ext cx="1966376" cy="1566140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8" b="98871" l="5522" r="991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6925" y="4769708"/>
            <a:ext cx="2287643" cy="1707292"/>
          </a:xfrm>
          <a:prstGeom prst="rect">
            <a:avLst/>
          </a:prstGeom>
        </p:spPr>
      </p:pic>
      <p:pic>
        <p:nvPicPr>
          <p:cNvPr id="19" name="תמונה 18" descr="Colorful Beautiful blue sky with cloud formation background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9998" y="1963253"/>
            <a:ext cx="1966376" cy="156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תמונה 1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168" b="100000" l="0" r="33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60" r="65445"/>
          <a:stretch/>
        </p:blipFill>
        <p:spPr>
          <a:xfrm>
            <a:off x="5254630" y="4604650"/>
            <a:ext cx="1977570" cy="16861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1742" y="1023899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4285E3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lue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98215" y="1023899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rown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2" name="תמונה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03" y="4604650"/>
            <a:ext cx="2084143" cy="18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letter B </a:t>
            </a:r>
            <a:r>
              <a:rPr lang="en-US" dirty="0" err="1" smtClean="0"/>
              <a:t>b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מלבן 10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תמונה 15" descr="Bat, Silhouette, Halloween, Bats, Night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1811" y="1764501"/>
            <a:ext cx="2681940" cy="176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5127" y="1963253"/>
            <a:ext cx="1966376" cy="1566140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8" b="98871" l="5522" r="991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6925" y="4769708"/>
            <a:ext cx="2287643" cy="1707292"/>
          </a:xfrm>
          <a:prstGeom prst="rect">
            <a:avLst/>
          </a:prstGeom>
        </p:spPr>
      </p:pic>
      <p:pic>
        <p:nvPicPr>
          <p:cNvPr id="19" name="תמונה 18" descr="Colorful Beautiful blue sky with cloud formation background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9998" y="1963253"/>
            <a:ext cx="1966376" cy="156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תמונה 1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168" b="100000" l="0" r="33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60" r="65445"/>
          <a:stretch/>
        </p:blipFill>
        <p:spPr>
          <a:xfrm>
            <a:off x="5254630" y="4604650"/>
            <a:ext cx="1977570" cy="16861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1742" y="1023899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4285E3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lue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98215" y="1023899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rown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10121" y="1081152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black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2" name="תמונה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03" y="4604650"/>
            <a:ext cx="2084143" cy="18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2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letter B </a:t>
            </a:r>
            <a:r>
              <a:rPr lang="en-US" dirty="0" err="1" smtClean="0"/>
              <a:t>b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מלבן 10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תמונה 15" descr="Bat, Silhouette, Halloween, Bats, Night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1811" y="1764501"/>
            <a:ext cx="2681940" cy="176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5127" y="1963253"/>
            <a:ext cx="1966376" cy="1566140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8" b="98871" l="5522" r="991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6925" y="4769708"/>
            <a:ext cx="2287643" cy="1707292"/>
          </a:xfrm>
          <a:prstGeom prst="rect">
            <a:avLst/>
          </a:prstGeom>
        </p:spPr>
      </p:pic>
      <p:pic>
        <p:nvPicPr>
          <p:cNvPr id="19" name="תמונה 18" descr="Colorful Beautiful blue sky with cloud formation background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9998" y="1963253"/>
            <a:ext cx="1966376" cy="156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תמונה 1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168" b="100000" l="0" r="33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60" r="65445"/>
          <a:stretch/>
        </p:blipFill>
        <p:spPr>
          <a:xfrm>
            <a:off x="5254630" y="4604650"/>
            <a:ext cx="1977570" cy="16861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1742" y="1023899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4285E3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lue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98215" y="1023899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rown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10121" y="1081152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black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86803" y="3741260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F289AA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ird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2" name="תמונה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03" y="4604650"/>
            <a:ext cx="2084143" cy="18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4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letter B </a:t>
            </a:r>
            <a:r>
              <a:rPr lang="en-US" dirty="0" err="1" smtClean="0"/>
              <a:t>b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מלבן 10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תמונה 15" descr="Bat, Silhouette, Halloween, Bats, Night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1811" y="1764501"/>
            <a:ext cx="2681940" cy="176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5127" y="1963253"/>
            <a:ext cx="1966376" cy="1566140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8" b="98871" l="5522" r="991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6925" y="4769708"/>
            <a:ext cx="2287643" cy="1707292"/>
          </a:xfrm>
          <a:prstGeom prst="rect">
            <a:avLst/>
          </a:prstGeom>
        </p:spPr>
      </p:pic>
      <p:pic>
        <p:nvPicPr>
          <p:cNvPr id="19" name="תמונה 18" descr="Colorful Beautiful blue sky with cloud formation background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9998" y="1963253"/>
            <a:ext cx="1966376" cy="156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תמונה 1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168" b="100000" l="0" r="33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60" r="65445"/>
          <a:stretch/>
        </p:blipFill>
        <p:spPr>
          <a:xfrm>
            <a:off x="5254630" y="4604650"/>
            <a:ext cx="1977570" cy="16861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1742" y="1023899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4285E3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lue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98215" y="1023899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rown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10121" y="1081152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black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86803" y="3741260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F289AA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ird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01513" y="3741260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F7CE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ee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2" name="תמונה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03" y="4604650"/>
            <a:ext cx="2084143" cy="18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Alef"/>
              </a:rPr>
              <a:t>What will we do today?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We will speak English.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We will learn the letter Bb.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424242"/>
                </a:solidFill>
              </a:rPr>
              <a:t>We will learn new words and read.</a:t>
            </a:r>
            <a:endParaRPr lang="he-IL" dirty="0" smtClean="0">
              <a:solidFill>
                <a:srgbClr val="424242"/>
              </a:solidFill>
            </a:endParaRP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424242"/>
                </a:solidFill>
              </a:rPr>
              <a:t>We will play and have fun.</a:t>
            </a:r>
            <a:endParaRPr lang="en-US" dirty="0" smtClean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604" y="2245201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letter B </a:t>
            </a:r>
            <a:r>
              <a:rPr lang="en-US" dirty="0" err="1" smtClean="0"/>
              <a:t>b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מלבן 10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תמונה 15" descr="Bat, Silhouette, Halloween, Bats, Night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1811" y="1764501"/>
            <a:ext cx="2681940" cy="176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5127" y="1963253"/>
            <a:ext cx="1966376" cy="1566140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8" b="98871" l="5522" r="991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6925" y="4769708"/>
            <a:ext cx="2287643" cy="1707292"/>
          </a:xfrm>
          <a:prstGeom prst="rect">
            <a:avLst/>
          </a:prstGeom>
        </p:spPr>
      </p:pic>
      <p:pic>
        <p:nvPicPr>
          <p:cNvPr id="19" name="תמונה 18" descr="Colorful Beautiful blue sky with cloud formation background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9998" y="1963253"/>
            <a:ext cx="1966376" cy="156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תמונה 1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168" b="100000" l="0" r="33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60" r="65445"/>
          <a:stretch/>
        </p:blipFill>
        <p:spPr>
          <a:xfrm>
            <a:off x="5254630" y="4604650"/>
            <a:ext cx="1977570" cy="16861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1742" y="1023899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4285E3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lue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98215" y="1023899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rown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10121" y="1081152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black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86803" y="3741260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F289AA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ird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01513" y="3741260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F7CE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ee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79249" y="3741260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A15837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ear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2" name="תמונה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03" y="4604650"/>
            <a:ext cx="2084143" cy="18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6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letter B </a:t>
            </a:r>
            <a:r>
              <a:rPr lang="en-US" dirty="0" err="1" smtClean="0"/>
              <a:t>b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pic>
        <p:nvPicPr>
          <p:cNvPr id="22" name="תמונה 21" descr="Couple of little boys characters Free Vector"/>
          <p:cNvPicPr/>
          <p:nvPr/>
        </p:nvPicPr>
        <p:blipFill>
          <a:blip r:embed="rId4"/>
          <a:srcRect l="14294" t="17597" r="54541" b="15120"/>
          <a:stretch>
            <a:fillRect/>
          </a:stretch>
        </p:blipFill>
        <p:spPr bwMode="auto">
          <a:xfrm>
            <a:off x="4943633" y="2509893"/>
            <a:ext cx="2722330" cy="286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תמונה 28" descr="Cute babies collection in different poses Free Vector"/>
          <p:cNvPicPr/>
          <p:nvPr/>
        </p:nvPicPr>
        <p:blipFill>
          <a:blip r:embed="rId5"/>
          <a:srcRect l="3015" t="46814" r="51651" b="5510"/>
          <a:stretch>
            <a:fillRect/>
          </a:stretch>
        </p:blipFill>
        <p:spPr bwMode="auto">
          <a:xfrm>
            <a:off x="413147" y="2520778"/>
            <a:ext cx="3242508" cy="285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 descr="3d render of backpack bag for kid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7" b="100000" l="2500" r="9833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53941" y="2656703"/>
            <a:ext cx="2697085" cy="24737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48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letter B </a:t>
            </a:r>
            <a:r>
              <a:rPr lang="en-US" dirty="0" err="1" smtClean="0"/>
              <a:t>b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87160" y="1522202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4285E3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aby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2" name="תמונה 21" descr="Couple of little boys characters Free Vector"/>
          <p:cNvPicPr/>
          <p:nvPr/>
        </p:nvPicPr>
        <p:blipFill>
          <a:blip r:embed="rId4"/>
          <a:srcRect l="14294" t="17597" r="54541" b="15120"/>
          <a:stretch>
            <a:fillRect/>
          </a:stretch>
        </p:blipFill>
        <p:spPr bwMode="auto">
          <a:xfrm>
            <a:off x="4943633" y="2509893"/>
            <a:ext cx="2722330" cy="286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תמונה 28" descr="Cute babies collection in different poses Free Vector"/>
          <p:cNvPicPr/>
          <p:nvPr/>
        </p:nvPicPr>
        <p:blipFill>
          <a:blip r:embed="rId5"/>
          <a:srcRect l="3015" t="46814" r="51651" b="5510"/>
          <a:stretch>
            <a:fillRect/>
          </a:stretch>
        </p:blipFill>
        <p:spPr bwMode="auto">
          <a:xfrm>
            <a:off x="413147" y="2520778"/>
            <a:ext cx="3242508" cy="285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 descr="3d render of backpack bag for kid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7" b="100000" l="2500" r="9833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53941" y="2656703"/>
            <a:ext cx="2697085" cy="24737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477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letter B </a:t>
            </a:r>
            <a:r>
              <a:rPr lang="en-US" dirty="0" err="1" smtClean="0"/>
              <a:t>b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87160" y="1522202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4285E3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aby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43633" y="1522202"/>
            <a:ext cx="2382207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4285E3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oy (Ben)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2" name="תמונה 21" descr="Couple of little boys characters Free Vector"/>
          <p:cNvPicPr/>
          <p:nvPr/>
        </p:nvPicPr>
        <p:blipFill>
          <a:blip r:embed="rId4"/>
          <a:srcRect l="14294" t="17597" r="54541" b="15120"/>
          <a:stretch>
            <a:fillRect/>
          </a:stretch>
        </p:blipFill>
        <p:spPr bwMode="auto">
          <a:xfrm>
            <a:off x="4943633" y="2509893"/>
            <a:ext cx="2722330" cy="286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תמונה 28" descr="Cute babies collection in different poses Free Vector"/>
          <p:cNvPicPr/>
          <p:nvPr/>
        </p:nvPicPr>
        <p:blipFill>
          <a:blip r:embed="rId5"/>
          <a:srcRect l="3015" t="46814" r="51651" b="5510"/>
          <a:stretch>
            <a:fillRect/>
          </a:stretch>
        </p:blipFill>
        <p:spPr bwMode="auto">
          <a:xfrm>
            <a:off x="413147" y="2520778"/>
            <a:ext cx="3242508" cy="285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 descr="3d render of backpack bag for kid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7" b="100000" l="2500" r="9833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53941" y="2656703"/>
            <a:ext cx="2697085" cy="24737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4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letter B </a:t>
            </a:r>
            <a:r>
              <a:rPr lang="en-US" dirty="0" err="1" smtClean="0"/>
              <a:t>b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87160" y="1522202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4285E3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aby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43633" y="1522202"/>
            <a:ext cx="2382207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4285E3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oy (Ben)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55539" y="1579455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4285E3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ag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2" name="תמונה 21" descr="Couple of little boys characters Free Vector"/>
          <p:cNvPicPr/>
          <p:nvPr/>
        </p:nvPicPr>
        <p:blipFill>
          <a:blip r:embed="rId4"/>
          <a:srcRect l="14294" t="17597" r="54541" b="15120"/>
          <a:stretch>
            <a:fillRect/>
          </a:stretch>
        </p:blipFill>
        <p:spPr bwMode="auto">
          <a:xfrm>
            <a:off x="4943633" y="2509893"/>
            <a:ext cx="2722330" cy="286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תמונה 28" descr="Cute babies collection in different poses Free Vector"/>
          <p:cNvPicPr/>
          <p:nvPr/>
        </p:nvPicPr>
        <p:blipFill>
          <a:blip r:embed="rId5"/>
          <a:srcRect l="3015" t="46814" r="51651" b="5510"/>
          <a:stretch>
            <a:fillRect/>
          </a:stretch>
        </p:blipFill>
        <p:spPr bwMode="auto">
          <a:xfrm>
            <a:off x="413147" y="2520778"/>
            <a:ext cx="3242508" cy="285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 descr="3d render of backpack bag for kid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7" b="100000" l="2500" r="9833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53941" y="2656703"/>
            <a:ext cx="2697085" cy="24737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014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letter B </a:t>
            </a:r>
            <a:r>
              <a:rPr lang="en-US" dirty="0" err="1" smtClean="0"/>
              <a:t>b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מלבן 10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תמונה 15" descr="Bat, Silhouette, Halloween, Bats, Night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61811" y="1764501"/>
            <a:ext cx="2681940" cy="176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5127" y="1963253"/>
            <a:ext cx="1966376" cy="1566140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88" b="98871" l="5522" r="991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6925" y="4769708"/>
            <a:ext cx="2287643" cy="1707292"/>
          </a:xfrm>
          <a:prstGeom prst="rect">
            <a:avLst/>
          </a:prstGeom>
        </p:spPr>
      </p:pic>
      <p:pic>
        <p:nvPicPr>
          <p:cNvPr id="19" name="תמונה 18" descr="Colorful Beautiful blue sky with cloud formation background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49998" y="1963253"/>
            <a:ext cx="1966376" cy="156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תמונה 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168" b="100000" l="0" r="33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60" r="65445"/>
          <a:stretch/>
        </p:blipFill>
        <p:spPr>
          <a:xfrm>
            <a:off x="5254630" y="4604650"/>
            <a:ext cx="1977570" cy="16861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1742" y="1023899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4285E3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lue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98215" y="1023899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rown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10121" y="1081152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black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86803" y="3741260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F289AA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ird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01513" y="3741260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F7CE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ee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79249" y="3741260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A15837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ear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2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22186" y="147339"/>
            <a:ext cx="2171614" cy="774542"/>
          </a:xfrm>
          <a:prstGeom prst="rect">
            <a:avLst/>
          </a:prstGeom>
        </p:spPr>
      </p:pic>
      <p:pic>
        <p:nvPicPr>
          <p:cNvPr id="30" name="תמונה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03" y="4604650"/>
            <a:ext cx="2084143" cy="18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letter B </a:t>
            </a:r>
            <a:r>
              <a:rPr lang="en-US" dirty="0" err="1" smtClean="0"/>
              <a:t>b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87160" y="1522202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4285E3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aby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43633" y="1522202"/>
            <a:ext cx="2382207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4285E3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oy (Ben)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55539" y="1579455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4285E3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b</a:t>
            </a: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ag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2" name="תמונה 21" descr="Couple of little boys characters Free Vector"/>
          <p:cNvPicPr/>
          <p:nvPr/>
        </p:nvPicPr>
        <p:blipFill>
          <a:blip r:embed="rId6"/>
          <a:srcRect l="14294" t="17597" r="54541" b="15120"/>
          <a:stretch>
            <a:fillRect/>
          </a:stretch>
        </p:blipFill>
        <p:spPr bwMode="auto">
          <a:xfrm>
            <a:off x="4943633" y="2509893"/>
            <a:ext cx="2722330" cy="286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תמונה 28" descr="Cute babies collection in different poses Free Vector"/>
          <p:cNvPicPr/>
          <p:nvPr/>
        </p:nvPicPr>
        <p:blipFill>
          <a:blip r:embed="rId7"/>
          <a:srcRect l="3015" t="46814" r="51651" b="5510"/>
          <a:stretch>
            <a:fillRect/>
          </a:stretch>
        </p:blipFill>
        <p:spPr bwMode="auto">
          <a:xfrm>
            <a:off x="413147" y="2520778"/>
            <a:ext cx="3242508" cy="285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 descr="3d render of backpack bag for kids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7" b="100000" l="2500" r="9833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53941" y="2656703"/>
            <a:ext cx="2697085" cy="2473706"/>
          </a:xfrm>
          <a:prstGeom prst="rect">
            <a:avLst/>
          </a:prstGeom>
          <a:noFill/>
        </p:spPr>
      </p:pic>
      <p:pic>
        <p:nvPicPr>
          <p:cNvPr id="11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40150" y="142800"/>
            <a:ext cx="2203271" cy="78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7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Let’s sing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67614" y="1307858"/>
            <a:ext cx="944682" cy="10064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4285E3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x2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EFDD60-F3DF-8E4C-BCF6-4F0D25A75F23}"/>
              </a:ext>
            </a:extLst>
          </p:cNvPr>
          <p:cNvSpPr txBox="1">
            <a:spLocks/>
          </p:cNvSpPr>
          <p:nvPr/>
        </p:nvSpPr>
        <p:spPr>
          <a:xfrm>
            <a:off x="1010603" y="1364112"/>
            <a:ext cx="4203948" cy="4618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The letter is Bb</a:t>
            </a:r>
            <a:endParaRPr lang="he-IL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The sound is  b. </a:t>
            </a:r>
            <a:endParaRPr lang="he-IL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Bee </a:t>
            </a:r>
            <a:r>
              <a:rPr lang="en-US" dirty="0" err="1" smtClean="0"/>
              <a:t>bee</a:t>
            </a:r>
            <a:endParaRPr lang="he-IL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Bear </a:t>
            </a:r>
            <a:r>
              <a:rPr lang="en-US" dirty="0" err="1" smtClean="0"/>
              <a:t>bear</a:t>
            </a:r>
            <a:r>
              <a:rPr lang="en-US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Baby </a:t>
            </a:r>
            <a:r>
              <a:rPr lang="en-US" dirty="0" err="1" smtClean="0"/>
              <a:t>baby</a:t>
            </a:r>
            <a:r>
              <a:rPr lang="en-US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The letter is Bb.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The sound is  b. </a:t>
            </a:r>
            <a:endParaRPr lang="en-US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EEFDD60-F3DF-8E4C-BCF6-4F0D25A75F23}"/>
              </a:ext>
            </a:extLst>
          </p:cNvPr>
          <p:cNvSpPr txBox="1">
            <a:spLocks/>
          </p:cNvSpPr>
          <p:nvPr/>
        </p:nvSpPr>
        <p:spPr>
          <a:xfrm>
            <a:off x="6810041" y="1364112"/>
            <a:ext cx="4203948" cy="4618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he-IL" dirty="0" smtClean="0"/>
              <a:t>האות היא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he-IL" dirty="0" smtClean="0"/>
              <a:t>הצליל הוא ב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he-IL" dirty="0" smtClean="0"/>
              <a:t>דבורה </a:t>
            </a:r>
            <a:r>
              <a:rPr lang="he-IL" dirty="0" err="1" smtClean="0"/>
              <a:t>דבורה</a:t>
            </a:r>
            <a:endParaRPr lang="he-IL" dirty="0" smtClean="0"/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he-IL" dirty="0" smtClean="0"/>
              <a:t>דב </a:t>
            </a:r>
            <a:r>
              <a:rPr lang="he-IL" dirty="0" err="1" smtClean="0"/>
              <a:t>דב</a:t>
            </a:r>
            <a:endParaRPr lang="he-IL" dirty="0" smtClean="0"/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he-IL" dirty="0" smtClean="0"/>
              <a:t>תינוק </a:t>
            </a:r>
            <a:r>
              <a:rPr lang="he-IL" dirty="0" err="1" smtClean="0"/>
              <a:t>תינוק</a:t>
            </a:r>
            <a:endParaRPr lang="he-IL" dirty="0" smtClean="0"/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he-IL" dirty="0" smtClean="0"/>
              <a:t>האות היא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he-IL" dirty="0" smtClean="0"/>
              <a:t>הצליל הוא ב</a:t>
            </a:r>
          </a:p>
        </p:txBody>
      </p:sp>
      <p:sp>
        <p:nvSpPr>
          <p:cNvPr id="16" name="סוגר מסולסל ימני 15"/>
          <p:cNvSpPr/>
          <p:nvPr/>
        </p:nvSpPr>
        <p:spPr>
          <a:xfrm>
            <a:off x="4535815" y="1364112"/>
            <a:ext cx="515388" cy="1119195"/>
          </a:xfrm>
          <a:prstGeom prst="rightBrace">
            <a:avLst>
              <a:gd name="adj1" fmla="val 1312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TextBox 18"/>
          <p:cNvSpPr txBox="1"/>
          <p:nvPr/>
        </p:nvSpPr>
        <p:spPr>
          <a:xfrm>
            <a:off x="5075198" y="4652352"/>
            <a:ext cx="944682" cy="10064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solidFill>
                  <a:srgbClr val="4285E3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x2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0" name="סוגר מסולסל ימני 19"/>
          <p:cNvSpPr/>
          <p:nvPr/>
        </p:nvSpPr>
        <p:spPr>
          <a:xfrm>
            <a:off x="4543399" y="4708606"/>
            <a:ext cx="515388" cy="1119195"/>
          </a:xfrm>
          <a:prstGeom prst="rightBrace">
            <a:avLst>
              <a:gd name="adj1" fmla="val 1312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לשיעור B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5382" y="68183"/>
            <a:ext cx="848607" cy="84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Which colors start with the letter </a:t>
            </a:r>
            <a:r>
              <a:rPr lang="en-US" dirty="0" smtClean="0"/>
              <a:t>B </a:t>
            </a:r>
            <a:r>
              <a:rPr lang="en-US" dirty="0" err="1" smtClean="0"/>
              <a:t>b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1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Which colors start with the letter </a:t>
            </a:r>
            <a:r>
              <a:rPr lang="en-US" dirty="0" smtClean="0"/>
              <a:t>B </a:t>
            </a:r>
            <a:r>
              <a:rPr lang="en-US" dirty="0" err="1" smtClean="0"/>
              <a:t>b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51566" y="1591922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brown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7" name="תמונה 16" descr="closed cabin door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663" y="2654979"/>
            <a:ext cx="3497126" cy="311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007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Alef"/>
              </a:rPr>
              <a:t>Can you…?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399" y="1294782"/>
            <a:ext cx="10932645" cy="4618236"/>
          </a:xfrm>
        </p:spPr>
        <p:txBody>
          <a:bodyPr>
            <a:normAutofit/>
          </a:bodyPr>
          <a:lstStyle/>
          <a:p>
            <a:pPr>
              <a:lnSpc>
                <a:spcPct val="180000"/>
              </a:lnSpc>
            </a:pPr>
            <a:r>
              <a:rPr lang="en-US" dirty="0"/>
              <a:t>speak in English?</a:t>
            </a:r>
          </a:p>
          <a:p>
            <a:pPr>
              <a:lnSpc>
                <a:spcPct val="180000"/>
              </a:lnSpc>
            </a:pPr>
            <a:r>
              <a:rPr lang="en-US" dirty="0" smtClean="0"/>
              <a:t>sing </a:t>
            </a:r>
            <a:r>
              <a:rPr lang="en-US" dirty="0"/>
              <a:t>a song in English.</a:t>
            </a:r>
          </a:p>
          <a:p>
            <a:pPr>
              <a:lnSpc>
                <a:spcPct val="180000"/>
              </a:lnSpc>
            </a:pPr>
            <a:r>
              <a:rPr lang="en-US" dirty="0" smtClean="0"/>
              <a:t>recognize </a:t>
            </a:r>
            <a:r>
              <a:rPr lang="en-US" dirty="0"/>
              <a:t>and write the letter Bb?</a:t>
            </a:r>
          </a:p>
          <a:p>
            <a:pPr>
              <a:lnSpc>
                <a:spcPct val="180000"/>
              </a:lnSpc>
            </a:pPr>
            <a:r>
              <a:rPr lang="en-US" smtClean="0"/>
              <a:t>read </a:t>
            </a:r>
            <a:r>
              <a:rPr lang="en-US" dirty="0"/>
              <a:t>a short story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803" y="5956559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3227383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Which colors start with the letter </a:t>
            </a:r>
            <a:r>
              <a:rPr lang="en-US" dirty="0" smtClean="0"/>
              <a:t>B </a:t>
            </a:r>
            <a:r>
              <a:rPr lang="en-US" dirty="0" err="1" smtClean="0"/>
              <a:t>b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51566" y="1591922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brown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3" name="תמונה 12" descr="closed blue window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9527" y="2654978"/>
            <a:ext cx="3497126" cy="311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תמונה 16" descr="closed cabin door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663" y="2654979"/>
            <a:ext cx="3497126" cy="311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5315430" y="1591922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blue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9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Which colors start with the letter </a:t>
            </a:r>
            <a:r>
              <a:rPr lang="en-US" dirty="0" smtClean="0"/>
              <a:t>B </a:t>
            </a:r>
            <a:r>
              <a:rPr lang="en-US" dirty="0" err="1" smtClean="0"/>
              <a:t>b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51566" y="1591922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brown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3" name="תמונה 12" descr="closed blue window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9527" y="2654978"/>
            <a:ext cx="3497126" cy="311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תמונה 16" descr="closed cabin door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663" y="2654979"/>
            <a:ext cx="3497126" cy="311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תמונה 17" descr="black and white short coated medium sized dog lying on green grass during daytime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23391" y="2623019"/>
            <a:ext cx="3497126" cy="313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5315430" y="1591922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blue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79294" y="1591922"/>
            <a:ext cx="1985319" cy="882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8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300" b="1" dirty="0" smtClean="0">
                <a:latin typeface="Comic Sans MS" panose="030F0902030302020204" pitchFamily="66" charset="0"/>
                <a:cs typeface="Arial" panose="020B0604020202020204" pitchFamily="34" charset="0"/>
              </a:rPr>
              <a:t>black</a:t>
            </a:r>
            <a:endParaRPr lang="he-IL" sz="3300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1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play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 txBox="1">
            <a:spLocks/>
          </p:cNvSpPr>
          <p:nvPr/>
        </p:nvSpPr>
        <p:spPr>
          <a:xfrm>
            <a:off x="7796981" y="230967"/>
            <a:ext cx="3403016" cy="628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lang="en-US" sz="4000" b="0" i="0" kern="1200" dirty="0" smtClean="0">
                <a:solidFill>
                  <a:schemeClr val="bg1"/>
                </a:solidFill>
                <a:latin typeface="Comic Sans MS" panose="030F0902030302020204" pitchFamily="66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he-IL" dirty="0" smtClean="0">
                <a:sym typeface="Alef"/>
              </a:rPr>
              <a:t>בואו נשחק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7608" y="1178761"/>
            <a:ext cx="8652382" cy="509847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en-US" dirty="0"/>
              <a:t>Take </a:t>
            </a:r>
            <a:r>
              <a:rPr lang="en-US" dirty="0" smtClean="0"/>
              <a:t>some </a:t>
            </a:r>
            <a:r>
              <a:rPr lang="en-US" dirty="0"/>
              <a:t>pasta and create the letter </a:t>
            </a:r>
            <a:r>
              <a:rPr lang="en-US" dirty="0" smtClean="0"/>
              <a:t>Bb.</a:t>
            </a:r>
          </a:p>
          <a:p>
            <a:pPr>
              <a:lnSpc>
                <a:spcPct val="200000"/>
              </a:lnSpc>
            </a:pPr>
            <a:r>
              <a:rPr lang="en-US" dirty="0"/>
              <a:t>Write the word </a:t>
            </a:r>
            <a:r>
              <a:rPr lang="en-US" dirty="0" smtClean="0">
                <a:solidFill>
                  <a:srgbClr val="FB2265"/>
                </a:solidFill>
              </a:rPr>
              <a:t>bag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>
                <a:solidFill>
                  <a:srgbClr val="FB2265"/>
                </a:solidFill>
              </a:rPr>
              <a:t> </a:t>
            </a:r>
            <a:r>
              <a:rPr lang="en-US" dirty="0" smtClean="0">
                <a:solidFill>
                  <a:srgbClr val="FB2265"/>
                </a:solidFill>
              </a:rPr>
              <a:t>     </a:t>
            </a:r>
            <a:r>
              <a:rPr lang="en-US" dirty="0" smtClean="0"/>
              <a:t>with the pasta.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Write </a:t>
            </a:r>
            <a:r>
              <a:rPr lang="en-US" dirty="0"/>
              <a:t>the word </a:t>
            </a:r>
            <a:r>
              <a:rPr lang="en-US" dirty="0" smtClean="0">
                <a:solidFill>
                  <a:srgbClr val="FB2265"/>
                </a:solidFill>
              </a:rPr>
              <a:t>bird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  with the pasta. 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167" y="2821348"/>
            <a:ext cx="5814037" cy="387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3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Who am I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pic>
        <p:nvPicPr>
          <p:cNvPr id="12" name="תמונה 11" descr="Cute babies collection in different poses Free Vector"/>
          <p:cNvPicPr/>
          <p:nvPr/>
        </p:nvPicPr>
        <p:blipFill>
          <a:blip r:embed="rId4"/>
          <a:srcRect l="3015" t="46814" r="51651" b="5510"/>
          <a:stretch>
            <a:fillRect/>
          </a:stretch>
        </p:blipFill>
        <p:spPr bwMode="auto">
          <a:xfrm>
            <a:off x="1009583" y="1304377"/>
            <a:ext cx="8567821" cy="496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765" y="4721779"/>
            <a:ext cx="3476050" cy="1732656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815" y="4726078"/>
            <a:ext cx="3476050" cy="1732656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865" y="4714628"/>
            <a:ext cx="3476050" cy="1732656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879" y="2989123"/>
            <a:ext cx="3476050" cy="1732656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993" y="1275456"/>
            <a:ext cx="3476050" cy="1732656"/>
          </a:xfrm>
          <a:prstGeom prst="rect">
            <a:avLst/>
          </a:prstGeom>
        </p:spPr>
      </p:pic>
      <p:pic>
        <p:nvPicPr>
          <p:cNvPr id="29" name="תמונה 28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043" y="1279755"/>
            <a:ext cx="3476050" cy="1732656"/>
          </a:xfrm>
          <a:prstGeom prst="rect">
            <a:avLst/>
          </a:prstGeom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093" y="1284054"/>
            <a:ext cx="3476050" cy="1732656"/>
          </a:xfrm>
          <a:prstGeom prst="rect">
            <a:avLst/>
          </a:prstGeom>
        </p:spPr>
      </p:pic>
      <p:pic>
        <p:nvPicPr>
          <p:cNvPr id="31" name="תמונה 30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701" y="2993422"/>
            <a:ext cx="3476050" cy="1732656"/>
          </a:xfrm>
          <a:prstGeom prst="rect">
            <a:avLst/>
          </a:prstGeom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2751" y="3008112"/>
            <a:ext cx="3476050" cy="17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7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7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7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7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is it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42" y="1653017"/>
            <a:ext cx="7908917" cy="5087188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765" y="4721779"/>
            <a:ext cx="3476050" cy="1732656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815" y="4726078"/>
            <a:ext cx="3476050" cy="1732656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865" y="4714628"/>
            <a:ext cx="3476050" cy="1732656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879" y="2989123"/>
            <a:ext cx="3476050" cy="1732656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993" y="1275456"/>
            <a:ext cx="3476050" cy="1732656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043" y="1279755"/>
            <a:ext cx="3476050" cy="1732656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093" y="1284054"/>
            <a:ext cx="3476050" cy="1732656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701" y="2993422"/>
            <a:ext cx="3476050" cy="1732656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2751" y="3008112"/>
            <a:ext cx="3476050" cy="17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7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7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7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7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is it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pic>
        <p:nvPicPr>
          <p:cNvPr id="14" name="Picture 8" descr="3d render of backpack bag for kid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" b="100000" l="2500" r="9833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66551" y="1177614"/>
            <a:ext cx="7858898" cy="5149045"/>
          </a:xfrm>
          <a:prstGeom prst="rect">
            <a:avLst/>
          </a:prstGeom>
          <a:noFill/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65" y="4721779"/>
            <a:ext cx="3476050" cy="1732656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1815" y="4726078"/>
            <a:ext cx="3476050" cy="1732656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7865" y="4714628"/>
            <a:ext cx="3476050" cy="1732656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79" y="2989123"/>
            <a:ext cx="3476050" cy="1732656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93" y="1275456"/>
            <a:ext cx="3476050" cy="1732656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2043" y="1279755"/>
            <a:ext cx="3476050" cy="1732656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8093" y="1284054"/>
            <a:ext cx="3476050" cy="1732656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701" y="2993422"/>
            <a:ext cx="3476050" cy="1732656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2751" y="3008112"/>
            <a:ext cx="3476050" cy="17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6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7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7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7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7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is it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pic>
        <p:nvPicPr>
          <p:cNvPr id="24" name="תמונה 23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88" b="98871" l="5522" r="991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9222" y="1010908"/>
            <a:ext cx="9613556" cy="5501103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65" y="4721779"/>
            <a:ext cx="3476050" cy="1732656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1815" y="4726078"/>
            <a:ext cx="3476050" cy="1732656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7865" y="4714628"/>
            <a:ext cx="3476050" cy="1732656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79" y="2989123"/>
            <a:ext cx="3476050" cy="1732656"/>
          </a:xfrm>
          <a:prstGeom prst="rect">
            <a:avLst/>
          </a:prstGeom>
        </p:spPr>
      </p:pic>
      <p:pic>
        <p:nvPicPr>
          <p:cNvPr id="29" name="תמונה 28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93" y="1275456"/>
            <a:ext cx="3476050" cy="1732656"/>
          </a:xfrm>
          <a:prstGeom prst="rect">
            <a:avLst/>
          </a:prstGeom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2043" y="1279755"/>
            <a:ext cx="3476050" cy="1732656"/>
          </a:xfrm>
          <a:prstGeom prst="rect">
            <a:avLst/>
          </a:prstGeom>
        </p:spPr>
      </p:pic>
      <p:pic>
        <p:nvPicPr>
          <p:cNvPr id="31" name="תמונה 30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8093" y="1284054"/>
            <a:ext cx="3476050" cy="1732656"/>
          </a:xfrm>
          <a:prstGeom prst="rect">
            <a:avLst/>
          </a:prstGeom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701" y="2993422"/>
            <a:ext cx="3476050" cy="1732656"/>
          </a:xfrm>
          <a:prstGeom prst="rect">
            <a:avLst/>
          </a:prstGeom>
        </p:spPr>
      </p:pic>
      <p:pic>
        <p:nvPicPr>
          <p:cNvPr id="33" name="תמונה 32">
            <a:extLst>
              <a:ext uri="{FF2B5EF4-FFF2-40B4-BE49-F238E27FC236}">
                <a16:creationId xmlns:a16="http://schemas.microsoft.com/office/drawing/2014/main" id="{A7AFE545-A719-4DA4-8FFD-9CD092953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2751" y="3008112"/>
            <a:ext cx="3476050" cy="17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7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7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7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Copy and fill in the right letters in the </a:t>
            </a:r>
            <a:r>
              <a:rPr lang="en-US" dirty="0" smtClean="0"/>
              <a:t>spaces: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6A93D5-E466-9042-9860-990FD063303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370427F-9932-9D41-8C7E-354190926BFA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E6B10D-61FD-0444-9594-62B3D8D0C2E5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FD049D-5EE0-FE43-B100-8DE33E4B9329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4" name="מציין מיקום טקסט 3"/>
          <p:cNvSpPr>
            <a:spLocks noGrp="1"/>
          </p:cNvSpPr>
          <p:nvPr>
            <p:ph type="body" sz="quarter" idx="12"/>
          </p:nvPr>
        </p:nvSpPr>
        <p:spPr>
          <a:xfrm>
            <a:off x="1010603" y="2019027"/>
            <a:ext cx="2869419" cy="4618236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 smtClean="0"/>
              <a:t>b _ g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 smtClean="0"/>
              <a:t>b _ a r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 smtClean="0"/>
              <a:t>b _ 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 smtClean="0"/>
              <a:t>b _ b y</a:t>
            </a:r>
            <a:endParaRPr lang="he-IL" sz="4000" dirty="0"/>
          </a:p>
        </p:txBody>
      </p:sp>
      <p:sp>
        <p:nvSpPr>
          <p:cNvPr id="11" name="מציין מיקום טקסט 3"/>
          <p:cNvSpPr txBox="1">
            <a:spLocks/>
          </p:cNvSpPr>
          <p:nvPr/>
        </p:nvSpPr>
        <p:spPr>
          <a:xfrm>
            <a:off x="7242528" y="2030744"/>
            <a:ext cx="2869419" cy="4618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lnSpc>
                <a:spcPct val="150000"/>
              </a:lnSpc>
              <a:buFont typeface="+mj-lt"/>
              <a:buAutoNum type="arabicPeriod" startAt="5"/>
            </a:pPr>
            <a:r>
              <a:rPr lang="en-US" sz="4000" dirty="0" smtClean="0"/>
              <a:t>b l _ c k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en-US" sz="4000" dirty="0" smtClean="0"/>
              <a:t>b _ 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en-US" sz="4000" dirty="0" smtClean="0"/>
              <a:t>b _ r d</a:t>
            </a:r>
          </a:p>
        </p:txBody>
      </p:sp>
      <p:sp>
        <p:nvSpPr>
          <p:cNvPr id="12" name="מציין מיקום טקסט 3"/>
          <p:cNvSpPr txBox="1">
            <a:spLocks/>
          </p:cNvSpPr>
          <p:nvPr/>
        </p:nvSpPr>
        <p:spPr>
          <a:xfrm>
            <a:off x="3366623" y="2035613"/>
            <a:ext cx="1699647" cy="4618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תיק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דב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ילד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תינוק</a:t>
            </a:r>
            <a:endParaRPr lang="he-IL" sz="4000" dirty="0"/>
          </a:p>
        </p:txBody>
      </p:sp>
      <p:sp>
        <p:nvSpPr>
          <p:cNvPr id="13" name="מציין מיקום טקסט 3"/>
          <p:cNvSpPr txBox="1">
            <a:spLocks/>
          </p:cNvSpPr>
          <p:nvPr/>
        </p:nvSpPr>
        <p:spPr>
          <a:xfrm>
            <a:off x="10147397" y="2092352"/>
            <a:ext cx="1699647" cy="4618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שחור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דבורה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ציפור</a:t>
            </a:r>
            <a:endParaRPr lang="he-IL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423521" y="1218651"/>
            <a:ext cx="5381961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4559DB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4800" dirty="0">
                <a:solidFill>
                  <a:srgbClr val="4559DB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</a:t>
            </a:r>
            <a:r>
              <a:rPr lang="en-US" sz="4800" dirty="0"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latin typeface="Comic Sans MS" panose="030F0902030302020204" pitchFamily="66" charset="0"/>
                <a:cs typeface="Arial" panose="020B0604020202020204" pitchFamily="34" charset="0"/>
              </a:rPr>
              <a:t>/ </a:t>
            </a:r>
            <a:r>
              <a:rPr lang="en-US" sz="4800" dirty="0" smtClean="0">
                <a:solidFill>
                  <a:srgbClr val="4559DB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e</a:t>
            </a:r>
            <a:r>
              <a:rPr lang="en-US" sz="4800" dirty="0" smtClean="0">
                <a:latin typeface="Comic Sans MS" panose="030F0902030302020204" pitchFamily="66" charset="0"/>
                <a:cs typeface="Arial" panose="020B0604020202020204" pitchFamily="34" charset="0"/>
              </a:rPr>
              <a:t> / </a:t>
            </a:r>
            <a:r>
              <a:rPr lang="en-US" sz="4800" dirty="0" err="1" smtClean="0">
                <a:solidFill>
                  <a:srgbClr val="4559DB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i</a:t>
            </a:r>
            <a:r>
              <a:rPr lang="en-US" sz="4800" dirty="0" smtClean="0">
                <a:latin typeface="Comic Sans MS" panose="030F0902030302020204" pitchFamily="66" charset="0"/>
                <a:cs typeface="Arial" panose="020B0604020202020204" pitchFamily="34" charset="0"/>
              </a:rPr>
              <a:t> / </a:t>
            </a:r>
            <a:r>
              <a:rPr lang="en-US" sz="4800" dirty="0" smtClean="0">
                <a:solidFill>
                  <a:srgbClr val="4559DB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o</a:t>
            </a:r>
            <a:r>
              <a:rPr lang="en-US" sz="4800" dirty="0" smtClean="0">
                <a:latin typeface="Comic Sans MS" panose="030F0902030302020204" pitchFamily="66" charset="0"/>
                <a:cs typeface="Arial" panose="020B0604020202020204" pitchFamily="34" charset="0"/>
              </a:rPr>
              <a:t> / </a:t>
            </a:r>
            <a:r>
              <a:rPr lang="en-US" sz="4800" dirty="0" smtClean="0">
                <a:solidFill>
                  <a:srgbClr val="4559DB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u</a:t>
            </a:r>
            <a:endParaRPr lang="en-US" sz="4800" dirty="0">
              <a:solidFill>
                <a:srgbClr val="4559DB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74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Copy and fill in the right letters in the </a:t>
            </a:r>
            <a:r>
              <a:rPr lang="en-US" dirty="0" smtClean="0"/>
              <a:t>spaces: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6A93D5-E466-9042-9860-990FD063303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370427F-9932-9D41-8C7E-354190926BFA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E6B10D-61FD-0444-9594-62B3D8D0C2E5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FD049D-5EE0-FE43-B100-8DE33E4B9329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4" name="מציין מיקום טקסט 3"/>
          <p:cNvSpPr>
            <a:spLocks noGrp="1"/>
          </p:cNvSpPr>
          <p:nvPr>
            <p:ph type="body" sz="quarter" idx="12"/>
          </p:nvPr>
        </p:nvSpPr>
        <p:spPr>
          <a:xfrm>
            <a:off x="1010603" y="2019027"/>
            <a:ext cx="2869419" cy="4618236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 smtClean="0"/>
              <a:t>b _ g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 smtClean="0"/>
              <a:t>b _ a r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 smtClean="0"/>
              <a:t>b _ 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 smtClean="0"/>
              <a:t>b _ b y</a:t>
            </a:r>
            <a:endParaRPr lang="he-IL" sz="4000" dirty="0"/>
          </a:p>
        </p:txBody>
      </p:sp>
      <p:sp>
        <p:nvSpPr>
          <p:cNvPr id="11" name="מציין מיקום טקסט 3"/>
          <p:cNvSpPr txBox="1">
            <a:spLocks/>
          </p:cNvSpPr>
          <p:nvPr/>
        </p:nvSpPr>
        <p:spPr>
          <a:xfrm>
            <a:off x="7242528" y="2030744"/>
            <a:ext cx="2869419" cy="4618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lnSpc>
                <a:spcPct val="150000"/>
              </a:lnSpc>
              <a:buFont typeface="+mj-lt"/>
              <a:buAutoNum type="arabicPeriod" startAt="5"/>
            </a:pPr>
            <a:r>
              <a:rPr lang="en-US" sz="4000" dirty="0" smtClean="0"/>
              <a:t>b l _ c k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en-US" sz="4000" dirty="0" smtClean="0"/>
              <a:t>b _ 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en-US" sz="4000" dirty="0" smtClean="0"/>
              <a:t>b _ r d</a:t>
            </a:r>
          </a:p>
        </p:txBody>
      </p:sp>
      <p:sp>
        <p:nvSpPr>
          <p:cNvPr id="12" name="מציין מיקום טקסט 3"/>
          <p:cNvSpPr txBox="1">
            <a:spLocks/>
          </p:cNvSpPr>
          <p:nvPr/>
        </p:nvSpPr>
        <p:spPr>
          <a:xfrm>
            <a:off x="3366623" y="2035613"/>
            <a:ext cx="1699647" cy="4618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תיק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דב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ילד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תינוק</a:t>
            </a:r>
            <a:endParaRPr lang="he-IL" sz="4000" dirty="0"/>
          </a:p>
        </p:txBody>
      </p:sp>
      <p:sp>
        <p:nvSpPr>
          <p:cNvPr id="13" name="מציין מיקום טקסט 3"/>
          <p:cNvSpPr txBox="1">
            <a:spLocks/>
          </p:cNvSpPr>
          <p:nvPr/>
        </p:nvSpPr>
        <p:spPr>
          <a:xfrm>
            <a:off x="10147397" y="2092352"/>
            <a:ext cx="1699647" cy="4618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שחור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דבורה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ציפור</a:t>
            </a:r>
            <a:endParaRPr lang="he-IL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423521" y="1218651"/>
            <a:ext cx="5381961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4559DB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4800" dirty="0">
                <a:solidFill>
                  <a:srgbClr val="4559DB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</a:t>
            </a:r>
            <a:r>
              <a:rPr lang="en-US" sz="4800" dirty="0"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latin typeface="Comic Sans MS" panose="030F0902030302020204" pitchFamily="66" charset="0"/>
                <a:cs typeface="Arial" panose="020B0604020202020204" pitchFamily="34" charset="0"/>
              </a:rPr>
              <a:t>/ </a:t>
            </a:r>
            <a:r>
              <a:rPr lang="en-US" sz="4800" dirty="0" smtClean="0">
                <a:solidFill>
                  <a:srgbClr val="4559DB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e</a:t>
            </a:r>
            <a:r>
              <a:rPr lang="en-US" sz="4800" dirty="0" smtClean="0">
                <a:latin typeface="Comic Sans MS" panose="030F0902030302020204" pitchFamily="66" charset="0"/>
                <a:cs typeface="Arial" panose="020B0604020202020204" pitchFamily="34" charset="0"/>
              </a:rPr>
              <a:t> / </a:t>
            </a:r>
            <a:r>
              <a:rPr lang="en-US" sz="4800" dirty="0" err="1" smtClean="0">
                <a:solidFill>
                  <a:srgbClr val="4559DB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i</a:t>
            </a:r>
            <a:r>
              <a:rPr lang="en-US" sz="4800" dirty="0" smtClean="0">
                <a:latin typeface="Comic Sans MS" panose="030F0902030302020204" pitchFamily="66" charset="0"/>
                <a:cs typeface="Arial" panose="020B0604020202020204" pitchFamily="34" charset="0"/>
              </a:rPr>
              <a:t> / </a:t>
            </a:r>
            <a:r>
              <a:rPr lang="en-US" sz="4800" dirty="0" smtClean="0">
                <a:solidFill>
                  <a:srgbClr val="4559DB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o</a:t>
            </a:r>
            <a:r>
              <a:rPr lang="en-US" sz="4800" dirty="0" smtClean="0">
                <a:latin typeface="Comic Sans MS" panose="030F0902030302020204" pitchFamily="66" charset="0"/>
                <a:cs typeface="Arial" panose="020B0604020202020204" pitchFamily="34" charset="0"/>
              </a:rPr>
              <a:t> / </a:t>
            </a:r>
            <a:r>
              <a:rPr lang="en-US" sz="4800" dirty="0" smtClean="0">
                <a:solidFill>
                  <a:srgbClr val="4559DB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u</a:t>
            </a:r>
            <a:endParaRPr lang="en-US" sz="4800" dirty="0">
              <a:solidFill>
                <a:srgbClr val="4559DB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4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1821" y="5721179"/>
            <a:ext cx="2745736" cy="97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Check your answers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6A93D5-E466-9042-9860-990FD063303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370427F-9932-9D41-8C7E-354190926BFA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E6B10D-61FD-0444-9594-62B3D8D0C2E5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FD049D-5EE0-FE43-B100-8DE33E4B9329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4" name="מציין מיקום טקסט 3"/>
          <p:cNvSpPr>
            <a:spLocks noGrp="1"/>
          </p:cNvSpPr>
          <p:nvPr>
            <p:ph type="body" sz="quarter" idx="12"/>
          </p:nvPr>
        </p:nvSpPr>
        <p:spPr>
          <a:xfrm>
            <a:off x="1010603" y="1364112"/>
            <a:ext cx="2869419" cy="4618236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 smtClean="0"/>
              <a:t>b </a:t>
            </a:r>
            <a:r>
              <a:rPr lang="en-US" sz="4000" dirty="0" smtClean="0">
                <a:solidFill>
                  <a:srgbClr val="FB2265"/>
                </a:solidFill>
              </a:rPr>
              <a:t>a</a:t>
            </a:r>
            <a:r>
              <a:rPr lang="en-US" sz="4000" dirty="0" smtClean="0"/>
              <a:t> g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 smtClean="0"/>
              <a:t>b </a:t>
            </a:r>
            <a:r>
              <a:rPr lang="en-US" sz="4000" dirty="0" smtClean="0">
                <a:solidFill>
                  <a:srgbClr val="FB2265"/>
                </a:solidFill>
              </a:rPr>
              <a:t>e</a:t>
            </a:r>
            <a:r>
              <a:rPr lang="en-US" sz="4000" dirty="0" smtClean="0"/>
              <a:t> a r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 smtClean="0"/>
              <a:t>b </a:t>
            </a:r>
            <a:r>
              <a:rPr lang="en-US" sz="4000" dirty="0" smtClean="0">
                <a:solidFill>
                  <a:srgbClr val="FB2265"/>
                </a:solidFill>
              </a:rPr>
              <a:t>o</a:t>
            </a:r>
            <a:r>
              <a:rPr lang="en-US" sz="4000" dirty="0" smtClean="0"/>
              <a:t> 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000" dirty="0" smtClean="0"/>
              <a:t>b </a:t>
            </a:r>
            <a:r>
              <a:rPr lang="en-US" sz="4000" dirty="0" smtClean="0">
                <a:solidFill>
                  <a:schemeClr val="accent2"/>
                </a:solidFill>
              </a:rPr>
              <a:t>a</a:t>
            </a:r>
            <a:r>
              <a:rPr lang="en-US" sz="4000" dirty="0" smtClean="0"/>
              <a:t> b y</a:t>
            </a:r>
            <a:endParaRPr lang="he-IL" sz="4000" dirty="0"/>
          </a:p>
        </p:txBody>
      </p:sp>
      <p:sp>
        <p:nvSpPr>
          <p:cNvPr id="11" name="מציין מיקום טקסט 3"/>
          <p:cNvSpPr txBox="1">
            <a:spLocks/>
          </p:cNvSpPr>
          <p:nvPr/>
        </p:nvSpPr>
        <p:spPr>
          <a:xfrm>
            <a:off x="7242528" y="1375829"/>
            <a:ext cx="2869419" cy="4618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lnSpc>
                <a:spcPct val="150000"/>
              </a:lnSpc>
              <a:buFont typeface="+mj-lt"/>
              <a:buAutoNum type="arabicPeriod" startAt="5"/>
            </a:pPr>
            <a:r>
              <a:rPr lang="en-US" sz="4000" dirty="0" smtClean="0"/>
              <a:t>b l </a:t>
            </a:r>
            <a:r>
              <a:rPr lang="en-US" sz="4000" dirty="0" smtClean="0">
                <a:solidFill>
                  <a:srgbClr val="FB2265"/>
                </a:solidFill>
              </a:rPr>
              <a:t>a</a:t>
            </a:r>
            <a:r>
              <a:rPr lang="en-US" sz="4000" dirty="0" smtClean="0"/>
              <a:t> c k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en-US" sz="4000" dirty="0" smtClean="0"/>
              <a:t>b </a:t>
            </a:r>
            <a:r>
              <a:rPr lang="en-US" sz="4000" dirty="0" smtClean="0">
                <a:solidFill>
                  <a:srgbClr val="FB2265"/>
                </a:solidFill>
              </a:rPr>
              <a:t>e</a:t>
            </a:r>
            <a:r>
              <a:rPr lang="en-US" sz="4000" dirty="0" smtClean="0"/>
              <a:t> 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en-US" sz="4000" dirty="0" smtClean="0"/>
              <a:t>b </a:t>
            </a:r>
            <a:r>
              <a:rPr lang="en-US" sz="4000" dirty="0" err="1" smtClean="0">
                <a:solidFill>
                  <a:srgbClr val="FB2265"/>
                </a:solidFill>
              </a:rPr>
              <a:t>i</a:t>
            </a:r>
            <a:r>
              <a:rPr lang="en-US" sz="4000" dirty="0" smtClean="0"/>
              <a:t> r d</a:t>
            </a:r>
          </a:p>
        </p:txBody>
      </p:sp>
      <p:sp>
        <p:nvSpPr>
          <p:cNvPr id="12" name="מציין מיקום טקסט 3"/>
          <p:cNvSpPr txBox="1">
            <a:spLocks/>
          </p:cNvSpPr>
          <p:nvPr/>
        </p:nvSpPr>
        <p:spPr>
          <a:xfrm>
            <a:off x="3366623" y="1380698"/>
            <a:ext cx="1699647" cy="4618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תיק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דב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ילד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תינוק</a:t>
            </a:r>
            <a:endParaRPr lang="he-IL" sz="4000" dirty="0"/>
          </a:p>
        </p:txBody>
      </p:sp>
      <p:sp>
        <p:nvSpPr>
          <p:cNvPr id="13" name="מציין מיקום טקסט 3"/>
          <p:cNvSpPr txBox="1">
            <a:spLocks/>
          </p:cNvSpPr>
          <p:nvPr/>
        </p:nvSpPr>
        <p:spPr>
          <a:xfrm>
            <a:off x="10147397" y="1437437"/>
            <a:ext cx="1699647" cy="4618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שחור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דבורה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he-IL" sz="4000" dirty="0" smtClean="0"/>
              <a:t>ציפור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11225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What do you need to prepare for the class?</a:t>
            </a:r>
            <a:endParaRPr lang="x-none" dirty="0"/>
          </a:p>
        </p:txBody>
      </p:sp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29785">
            <a:off x="8315549" y="3358346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931">
            <a:off x="7040545" y="2710850"/>
            <a:ext cx="1191396" cy="1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lh6.googleusercontent.com/f8H2475EYmyL0rhH4-e4ujiAahiTeUa9jS4FAnHL3KK4sEOOF3cWvgCYZ1bpJw4tDcDKTArugZ_4iGscDG3mD7tx620B0N8bRGSeR-V1W5m9k2098IkeP6hpnFdGXWOM">
            <a:extLst>
              <a:ext uri="{FF2B5EF4-FFF2-40B4-BE49-F238E27FC236}">
                <a16:creationId xmlns:a16="http://schemas.microsoft.com/office/drawing/2014/main" id="{E96A3A94-1DC2-4D5F-8C30-814635F5A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06" y="2772339"/>
            <a:ext cx="2585594" cy="20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54274" name="Picture 2" descr="raw past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3055" y="2772340"/>
            <a:ext cx="2940545" cy="2003475"/>
          </a:xfrm>
          <a:prstGeom prst="rect">
            <a:avLst/>
          </a:prstGeom>
          <a:noFill/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41FCEBF4-061A-3C47-9CA6-C6CFBE7DC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3723" y="2572219"/>
            <a:ext cx="1791722" cy="220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Practice Makes Perfect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u="sng" dirty="0">
                <a:solidFill>
                  <a:srgbClr val="4285E3"/>
                </a:solidFill>
              </a:rPr>
              <a:t>Ben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4285E3"/>
                </a:solidFill>
              </a:rPr>
              <a:t>Ben</a:t>
            </a:r>
            <a:r>
              <a:rPr lang="en-US" dirty="0"/>
              <a:t> </a:t>
            </a:r>
            <a:r>
              <a:rPr lang="en-US" dirty="0">
                <a:solidFill>
                  <a:srgbClr val="FB2265"/>
                </a:solidFill>
              </a:rPr>
              <a:t>is</a:t>
            </a:r>
            <a:r>
              <a:rPr lang="en-US" dirty="0"/>
              <a:t> 8. </a:t>
            </a:r>
            <a:endParaRPr lang="en-US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4285E3"/>
                </a:solidFill>
              </a:rPr>
              <a:t>Ben</a:t>
            </a:r>
            <a:r>
              <a:rPr lang="en-US" dirty="0" smtClean="0"/>
              <a:t> </a:t>
            </a:r>
            <a:r>
              <a:rPr lang="en-US" dirty="0">
                <a:solidFill>
                  <a:srgbClr val="FB2265"/>
                </a:solidFill>
              </a:rPr>
              <a:t>is</a:t>
            </a:r>
            <a:r>
              <a:rPr lang="en-US" dirty="0"/>
              <a:t> </a:t>
            </a:r>
            <a:r>
              <a:rPr lang="en-US" dirty="0" smtClean="0"/>
              <a:t>big</a:t>
            </a:r>
            <a:r>
              <a:rPr lang="en-US" dirty="0"/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4285E3"/>
                </a:solidFill>
              </a:rPr>
              <a:t>Ben</a:t>
            </a:r>
            <a:r>
              <a:rPr lang="en-US" dirty="0"/>
              <a:t> </a:t>
            </a:r>
            <a:r>
              <a:rPr lang="en-US" dirty="0">
                <a:solidFill>
                  <a:srgbClr val="E1B621"/>
                </a:solidFill>
              </a:rPr>
              <a:t>has</a:t>
            </a:r>
            <a:r>
              <a:rPr lang="en-US" dirty="0"/>
              <a:t> a </a:t>
            </a:r>
            <a:r>
              <a:rPr lang="en-US" dirty="0" smtClean="0"/>
              <a:t>bag.</a:t>
            </a: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4285E3"/>
                </a:solidFill>
              </a:rPr>
              <a:t>Ben</a:t>
            </a:r>
            <a:r>
              <a:rPr lang="en-US" dirty="0"/>
              <a:t> </a:t>
            </a:r>
            <a:r>
              <a:rPr lang="en-US" dirty="0">
                <a:solidFill>
                  <a:srgbClr val="E1B621"/>
                </a:solidFill>
              </a:rPr>
              <a:t>has</a:t>
            </a:r>
            <a:r>
              <a:rPr lang="en-US" dirty="0"/>
              <a:t> a bird.</a:t>
            </a:r>
          </a:p>
          <a:p>
            <a:endParaRPr lang="he-IL" dirty="0"/>
          </a:p>
        </p:txBody>
      </p:sp>
      <p:pic>
        <p:nvPicPr>
          <p:cNvPr id="14" name="תמונה 13" descr="Couple of little boys characters Free Vector"/>
          <p:cNvPicPr/>
          <p:nvPr/>
        </p:nvPicPr>
        <p:blipFill>
          <a:blip r:embed="rId3"/>
          <a:srcRect l="14294" t="17597" r="54541" b="15120"/>
          <a:stretch>
            <a:fillRect/>
          </a:stretch>
        </p:blipFill>
        <p:spPr bwMode="auto">
          <a:xfrm>
            <a:off x="6846573" y="1364112"/>
            <a:ext cx="3323037" cy="403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46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Let’s read and draw</a:t>
            </a:r>
            <a:endParaRPr lang="en-US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u="sng" dirty="0">
                <a:solidFill>
                  <a:srgbClr val="4285E3"/>
                </a:solidFill>
              </a:rPr>
              <a:t>Ben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4285E3"/>
                </a:solidFill>
              </a:rPr>
              <a:t>Ben</a:t>
            </a:r>
            <a:r>
              <a:rPr lang="en-US" dirty="0"/>
              <a:t> </a:t>
            </a:r>
            <a:r>
              <a:rPr lang="en-US" dirty="0">
                <a:solidFill>
                  <a:srgbClr val="FB2265"/>
                </a:solidFill>
              </a:rPr>
              <a:t>is</a:t>
            </a:r>
            <a:r>
              <a:rPr lang="en-US" dirty="0"/>
              <a:t> 8. </a:t>
            </a:r>
            <a:endParaRPr lang="en-US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4285E3"/>
                </a:solidFill>
              </a:rPr>
              <a:t>Ben</a:t>
            </a:r>
            <a:r>
              <a:rPr lang="en-US" dirty="0" smtClean="0"/>
              <a:t> </a:t>
            </a:r>
            <a:r>
              <a:rPr lang="en-US" dirty="0">
                <a:solidFill>
                  <a:srgbClr val="FB2265"/>
                </a:solidFill>
              </a:rPr>
              <a:t>is</a:t>
            </a:r>
            <a:r>
              <a:rPr lang="en-US" dirty="0"/>
              <a:t> </a:t>
            </a:r>
            <a:r>
              <a:rPr lang="en-US" dirty="0" smtClean="0"/>
              <a:t>big</a:t>
            </a:r>
            <a:r>
              <a:rPr lang="en-US" dirty="0"/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4285E3"/>
                </a:solidFill>
              </a:rPr>
              <a:t>Ben</a:t>
            </a:r>
            <a:r>
              <a:rPr lang="en-US" dirty="0"/>
              <a:t> </a:t>
            </a:r>
            <a:r>
              <a:rPr lang="en-US" dirty="0">
                <a:solidFill>
                  <a:srgbClr val="E1B621"/>
                </a:solidFill>
              </a:rPr>
              <a:t>has</a:t>
            </a:r>
            <a:r>
              <a:rPr lang="en-US" dirty="0"/>
              <a:t> a </a:t>
            </a:r>
            <a:r>
              <a:rPr lang="en-US" dirty="0" smtClean="0"/>
              <a:t>bag.</a:t>
            </a: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4285E3"/>
                </a:solidFill>
              </a:rPr>
              <a:t>Ben</a:t>
            </a:r>
            <a:r>
              <a:rPr lang="en-US" dirty="0"/>
              <a:t> </a:t>
            </a:r>
            <a:r>
              <a:rPr lang="en-US" dirty="0">
                <a:solidFill>
                  <a:srgbClr val="E1B621"/>
                </a:solidFill>
              </a:rPr>
              <a:t>has</a:t>
            </a:r>
            <a:r>
              <a:rPr lang="en-US" dirty="0"/>
              <a:t> a bird.</a:t>
            </a:r>
          </a:p>
          <a:p>
            <a:endParaRPr lang="he-IL" dirty="0"/>
          </a:p>
        </p:txBody>
      </p:sp>
      <p:pic>
        <p:nvPicPr>
          <p:cNvPr id="5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7124" y="169193"/>
            <a:ext cx="2185481" cy="7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Check your answers</a:t>
            </a:r>
            <a:endParaRPr lang="en-US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2"/>
          </p:nvPr>
        </p:nvSpPr>
        <p:spPr>
          <a:xfrm>
            <a:off x="1010603" y="1364112"/>
            <a:ext cx="5266629" cy="4618236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u="sng" dirty="0">
                <a:solidFill>
                  <a:srgbClr val="4285E3"/>
                </a:solidFill>
              </a:rPr>
              <a:t>Ben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4285E3"/>
                </a:solidFill>
              </a:rPr>
              <a:t>Ben</a:t>
            </a:r>
            <a:r>
              <a:rPr lang="en-US" dirty="0"/>
              <a:t> </a:t>
            </a:r>
            <a:r>
              <a:rPr lang="en-US" dirty="0">
                <a:solidFill>
                  <a:srgbClr val="FB2265"/>
                </a:solidFill>
              </a:rPr>
              <a:t>is</a:t>
            </a:r>
            <a:r>
              <a:rPr lang="en-US" dirty="0"/>
              <a:t> 8. </a:t>
            </a:r>
            <a:endParaRPr lang="en-US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4285E3"/>
                </a:solidFill>
              </a:rPr>
              <a:t>Ben</a:t>
            </a:r>
            <a:r>
              <a:rPr lang="en-US" dirty="0" smtClean="0"/>
              <a:t> </a:t>
            </a:r>
            <a:r>
              <a:rPr lang="en-US" dirty="0">
                <a:solidFill>
                  <a:srgbClr val="FB2265"/>
                </a:solidFill>
              </a:rPr>
              <a:t>is</a:t>
            </a:r>
            <a:r>
              <a:rPr lang="en-US" dirty="0"/>
              <a:t> </a:t>
            </a:r>
            <a:r>
              <a:rPr lang="en-US" dirty="0" smtClean="0"/>
              <a:t>big</a:t>
            </a:r>
            <a:r>
              <a:rPr lang="en-US" dirty="0"/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4285E3"/>
                </a:solidFill>
              </a:rPr>
              <a:t>Ben</a:t>
            </a:r>
            <a:r>
              <a:rPr lang="en-US" dirty="0"/>
              <a:t> </a:t>
            </a:r>
            <a:r>
              <a:rPr lang="en-US" dirty="0">
                <a:solidFill>
                  <a:srgbClr val="E1B621"/>
                </a:solidFill>
              </a:rPr>
              <a:t>has</a:t>
            </a:r>
            <a:r>
              <a:rPr lang="en-US" dirty="0"/>
              <a:t> a </a:t>
            </a:r>
            <a:r>
              <a:rPr lang="en-US" dirty="0" smtClean="0"/>
              <a:t>bag.</a:t>
            </a: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4285E3"/>
                </a:solidFill>
              </a:rPr>
              <a:t>Ben</a:t>
            </a:r>
            <a:r>
              <a:rPr lang="en-US" dirty="0"/>
              <a:t> </a:t>
            </a:r>
            <a:r>
              <a:rPr lang="en-US" dirty="0">
                <a:solidFill>
                  <a:srgbClr val="E1B621"/>
                </a:solidFill>
              </a:rPr>
              <a:t>has</a:t>
            </a:r>
            <a:r>
              <a:rPr lang="en-US" dirty="0"/>
              <a:t> a bird.</a:t>
            </a:r>
          </a:p>
          <a:p>
            <a:endParaRPr lang="he-IL" dirty="0"/>
          </a:p>
        </p:txBody>
      </p:sp>
      <p:sp>
        <p:nvSpPr>
          <p:cNvPr id="6" name="מציין מיקום טקסט 1"/>
          <p:cNvSpPr txBox="1">
            <a:spLocks/>
          </p:cNvSpPr>
          <p:nvPr/>
        </p:nvSpPr>
        <p:spPr>
          <a:xfrm>
            <a:off x="4800685" y="1380367"/>
            <a:ext cx="6541368" cy="628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lang="en-US" sz="4000" b="0" i="0" kern="1200" dirty="0" smtClean="0">
                <a:solidFill>
                  <a:schemeClr val="bg1"/>
                </a:solidFill>
                <a:latin typeface="Comic Sans MS" panose="030F0902030302020204" pitchFamily="66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he-IL" sz="3200" dirty="0" smtClean="0">
                <a:solidFill>
                  <a:schemeClr val="tx1"/>
                </a:solidFill>
              </a:rPr>
              <a:t>בדקו אם הבנתם את הסיפור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" b="100000" l="3322" r="29999">
                        <a14:foregroundMark x1="10421" y1="41541" x2="10421" y2="56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55"/>
          <a:stretch/>
        </p:blipFill>
        <p:spPr>
          <a:xfrm flipH="1">
            <a:off x="7743068" y="2129195"/>
            <a:ext cx="2797245" cy="4597024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750" b="84600" l="67200" r="92800">
                        <a14:foregroundMark x1="74200" y1="65700" x2="73450" y2="6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77" t="56756" r="4294" b="12253"/>
          <a:stretch/>
        </p:blipFill>
        <p:spPr>
          <a:xfrm rot="1252012" flipH="1">
            <a:off x="5940317" y="1776008"/>
            <a:ext cx="1664771" cy="184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6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Copy the </a:t>
            </a:r>
            <a:r>
              <a:rPr lang="en-US" dirty="0" smtClean="0"/>
              <a:t>story</a:t>
            </a:r>
            <a:endParaRPr lang="en-US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2"/>
          </p:nvPr>
        </p:nvSpPr>
        <p:spPr>
          <a:xfrm>
            <a:off x="1010603" y="2093160"/>
            <a:ext cx="10331450" cy="4618236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u="sng" dirty="0">
                <a:solidFill>
                  <a:srgbClr val="4285E3"/>
                </a:solidFill>
              </a:rPr>
              <a:t>Ben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4285E3"/>
                </a:solidFill>
              </a:rPr>
              <a:t>Ben</a:t>
            </a:r>
            <a:r>
              <a:rPr lang="en-US" dirty="0"/>
              <a:t> </a:t>
            </a:r>
            <a:r>
              <a:rPr lang="en-US" dirty="0">
                <a:solidFill>
                  <a:srgbClr val="FB2265"/>
                </a:solidFill>
              </a:rPr>
              <a:t>is</a:t>
            </a:r>
            <a:r>
              <a:rPr lang="en-US" dirty="0"/>
              <a:t> 8. </a:t>
            </a:r>
            <a:endParaRPr lang="en-US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4285E3"/>
                </a:solidFill>
              </a:rPr>
              <a:t>Ben</a:t>
            </a:r>
            <a:r>
              <a:rPr lang="en-US" dirty="0" smtClean="0"/>
              <a:t> </a:t>
            </a:r>
            <a:r>
              <a:rPr lang="en-US" dirty="0">
                <a:solidFill>
                  <a:srgbClr val="FB2265"/>
                </a:solidFill>
              </a:rPr>
              <a:t>is</a:t>
            </a:r>
            <a:r>
              <a:rPr lang="en-US" dirty="0"/>
              <a:t> </a:t>
            </a:r>
            <a:r>
              <a:rPr lang="en-US" dirty="0" smtClean="0"/>
              <a:t>big</a:t>
            </a:r>
            <a:r>
              <a:rPr lang="en-US" dirty="0"/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4285E3"/>
                </a:solidFill>
              </a:rPr>
              <a:t>Ben</a:t>
            </a:r>
            <a:r>
              <a:rPr lang="en-US" dirty="0"/>
              <a:t> </a:t>
            </a:r>
            <a:r>
              <a:rPr lang="en-US" dirty="0">
                <a:solidFill>
                  <a:srgbClr val="E1B621"/>
                </a:solidFill>
              </a:rPr>
              <a:t>has</a:t>
            </a:r>
            <a:r>
              <a:rPr lang="en-US" dirty="0"/>
              <a:t> a </a:t>
            </a:r>
            <a:r>
              <a:rPr lang="en-US" dirty="0" smtClean="0"/>
              <a:t>bag.</a:t>
            </a: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4285E3"/>
                </a:solidFill>
              </a:rPr>
              <a:t>Ben</a:t>
            </a:r>
            <a:r>
              <a:rPr lang="en-US" dirty="0"/>
              <a:t> </a:t>
            </a:r>
            <a:r>
              <a:rPr lang="en-US" dirty="0">
                <a:solidFill>
                  <a:srgbClr val="E1B621"/>
                </a:solidFill>
              </a:rPr>
              <a:t>has</a:t>
            </a:r>
            <a:r>
              <a:rPr lang="en-US" dirty="0"/>
              <a:t> a bird.</a:t>
            </a:r>
          </a:p>
          <a:p>
            <a:endParaRPr lang="he-IL" dirty="0"/>
          </a:p>
        </p:txBody>
      </p:sp>
      <p:sp>
        <p:nvSpPr>
          <p:cNvPr id="5" name="מציין מיקום טקסט 3"/>
          <p:cNvSpPr txBox="1">
            <a:spLocks/>
          </p:cNvSpPr>
          <p:nvPr/>
        </p:nvSpPr>
        <p:spPr>
          <a:xfrm>
            <a:off x="3659236" y="1079091"/>
            <a:ext cx="7682817" cy="16146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he-IL" sz="2800" dirty="0"/>
              <a:t>העתיקו את הסיפור של </a:t>
            </a:r>
            <a:r>
              <a:rPr lang="he-IL" sz="2800" dirty="0" smtClean="0"/>
              <a:t>בן.</a:t>
            </a:r>
            <a:endParaRPr lang="he-IL" sz="2800" dirty="0"/>
          </a:p>
          <a:p>
            <a:pPr marL="0" indent="0" algn="r" rtl="1">
              <a:lnSpc>
                <a:spcPct val="150000"/>
              </a:lnSpc>
              <a:buNone/>
            </a:pPr>
            <a:r>
              <a:rPr lang="he-IL" sz="2800" dirty="0"/>
              <a:t>צלמו ושלחו את עבודתכם למורה לאנגלית שלכם.</a:t>
            </a:r>
          </a:p>
        </p:txBody>
      </p:sp>
      <p:pic>
        <p:nvPicPr>
          <p:cNvPr id="6" name="5min_final" descr="5min_final">
            <a:hlinkClick r:id="" action="ppaction://media"/>
            <a:extLst>
              <a:ext uri="{FF2B5EF4-FFF2-40B4-BE49-F238E27FC236}">
                <a16:creationId xmlns:a16="http://schemas.microsoft.com/office/drawing/2014/main" id="{975630C5-E5B6-C548-9002-3A338B01C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3660" y="158628"/>
            <a:ext cx="2298340" cy="8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0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see what you can do now!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543" y="433137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C99F-E95D-7E41-B571-FF84B10C838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BE030C-BFC9-8D47-B222-845EB44E3DBC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2D8B15-1B12-0942-965D-CF60206C0583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BCBAC5-1ADF-1B46-81E1-C886110CA7A1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20A6DC-9E1E-334C-A0F5-EED2CE7FDA2B}"/>
              </a:ext>
            </a:extLst>
          </p:cNvPr>
          <p:cNvSpPr txBox="1">
            <a:spLocks/>
          </p:cNvSpPr>
          <p:nvPr/>
        </p:nvSpPr>
        <p:spPr>
          <a:xfrm>
            <a:off x="878798" y="1375829"/>
            <a:ext cx="10331450" cy="4618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dirty="0" smtClean="0"/>
              <a:t>I </a:t>
            </a:r>
            <a:r>
              <a:rPr lang="en-US" dirty="0"/>
              <a:t>can speak in English.</a:t>
            </a:r>
          </a:p>
          <a:p>
            <a:pPr>
              <a:lnSpc>
                <a:spcPct val="200000"/>
              </a:lnSpc>
            </a:pPr>
            <a:r>
              <a:rPr lang="en-US" dirty="0"/>
              <a:t>I can sing a song in English.</a:t>
            </a:r>
          </a:p>
          <a:p>
            <a:pPr>
              <a:lnSpc>
                <a:spcPct val="200000"/>
              </a:lnSpc>
            </a:pPr>
            <a:r>
              <a:rPr lang="en-US" dirty="0"/>
              <a:t>I can recognize and write the letter </a:t>
            </a:r>
            <a:r>
              <a:rPr lang="en-US" dirty="0" smtClean="0"/>
              <a:t>B </a:t>
            </a:r>
            <a:r>
              <a:rPr lang="en-US" dirty="0" err="1" smtClean="0"/>
              <a:t>b</a:t>
            </a:r>
            <a:r>
              <a:rPr lang="en-US" dirty="0"/>
              <a:t>.</a:t>
            </a:r>
          </a:p>
          <a:p>
            <a:pPr>
              <a:lnSpc>
                <a:spcPct val="200000"/>
              </a:lnSpc>
            </a:pPr>
            <a:r>
              <a:rPr lang="en-US" dirty="0"/>
              <a:t>I can read a short story.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endParaRPr lang="en-US" dirty="0" smtClean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1599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Continuing to Practice 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543" y="433137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C99F-E95D-7E41-B571-FF84B10C838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BE030C-BFC9-8D47-B222-845EB44E3DBC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2D8B15-1B12-0942-965D-CF60206C0583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BCBAC5-1ADF-1B46-81E1-C886110CA7A1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20A6DC-9E1E-334C-A0F5-EED2CE7FDA2B}"/>
              </a:ext>
            </a:extLst>
          </p:cNvPr>
          <p:cNvSpPr txBox="1">
            <a:spLocks/>
          </p:cNvSpPr>
          <p:nvPr/>
        </p:nvSpPr>
        <p:spPr>
          <a:xfrm>
            <a:off x="878798" y="1375829"/>
            <a:ext cx="10331450" cy="4618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200000"/>
              </a:lnSpc>
            </a:pPr>
            <a:r>
              <a:rPr lang="he-IL" dirty="0" smtClean="0"/>
              <a:t>היכנסו </a:t>
            </a:r>
            <a:r>
              <a:rPr lang="he-IL" dirty="0"/>
              <a:t>לאתר</a:t>
            </a:r>
            <a:r>
              <a:rPr lang="he-IL" dirty="0" smtClean="0"/>
              <a:t>: </a:t>
            </a:r>
            <a:r>
              <a:rPr lang="en-US" dirty="0">
                <a:solidFill>
                  <a:srgbClr val="1152C9"/>
                </a:solidFill>
              </a:rPr>
              <a:t>www.eadventure.co.il </a:t>
            </a:r>
            <a:endParaRPr lang="he-IL" dirty="0" smtClean="0">
              <a:solidFill>
                <a:srgbClr val="1152C9"/>
              </a:solidFill>
            </a:endParaRPr>
          </a:p>
          <a:p>
            <a:pPr algn="r" rtl="1">
              <a:lnSpc>
                <a:spcPct val="200000"/>
              </a:lnSpc>
            </a:pPr>
            <a:r>
              <a:rPr lang="he-IL" dirty="0" smtClean="0"/>
              <a:t>לחצו על:</a:t>
            </a:r>
            <a:r>
              <a:rPr lang="en-US" dirty="0" smtClean="0"/>
              <a:t> </a:t>
            </a:r>
            <a:r>
              <a:rPr lang="he-IL" dirty="0" smtClean="0"/>
              <a:t> </a:t>
            </a:r>
            <a:r>
              <a:rPr lang="en-US" dirty="0" smtClean="0">
                <a:solidFill>
                  <a:srgbClr val="1152C9"/>
                </a:solidFill>
              </a:rPr>
              <a:t>Student's Zone</a:t>
            </a:r>
            <a:r>
              <a:rPr lang="he-IL" dirty="0" smtClean="0">
                <a:solidFill>
                  <a:srgbClr val="1152C9"/>
                </a:solidFill>
              </a:rPr>
              <a:t> </a:t>
            </a:r>
            <a:r>
              <a:rPr lang="he-IL" dirty="0" smtClean="0"/>
              <a:t>בסרגל העליון.</a:t>
            </a:r>
          </a:p>
          <a:p>
            <a:pPr algn="r" rtl="1">
              <a:lnSpc>
                <a:spcPct val="200000"/>
              </a:lnSpc>
            </a:pPr>
            <a:r>
              <a:rPr lang="he-IL" dirty="0" smtClean="0"/>
              <a:t>לחצו על:</a:t>
            </a:r>
            <a:r>
              <a:rPr lang="en-US" dirty="0" smtClean="0"/>
              <a:t> </a:t>
            </a:r>
            <a:r>
              <a:rPr lang="he-IL" dirty="0" smtClean="0"/>
              <a:t> </a:t>
            </a:r>
            <a:r>
              <a:rPr lang="en-US" dirty="0"/>
              <a:t> </a:t>
            </a:r>
            <a:r>
              <a:rPr lang="en-US" dirty="0" smtClean="0">
                <a:solidFill>
                  <a:srgbClr val="1152C9"/>
                </a:solidFill>
              </a:rPr>
              <a:t>My </a:t>
            </a:r>
            <a:r>
              <a:rPr lang="en-US" dirty="0">
                <a:solidFill>
                  <a:srgbClr val="1152C9"/>
                </a:solidFill>
              </a:rPr>
              <a:t>First English </a:t>
            </a:r>
            <a:r>
              <a:rPr lang="en-US" dirty="0" smtClean="0">
                <a:solidFill>
                  <a:srgbClr val="1152C9"/>
                </a:solidFill>
              </a:rPr>
              <a:t>Adventure</a:t>
            </a:r>
            <a:r>
              <a:rPr lang="he-IL" dirty="0" smtClean="0"/>
              <a:t>. </a:t>
            </a:r>
          </a:p>
          <a:p>
            <a:pPr algn="r" rtl="1">
              <a:lnSpc>
                <a:spcPct val="200000"/>
              </a:lnSpc>
            </a:pPr>
            <a:r>
              <a:rPr lang="he-IL" dirty="0" smtClean="0"/>
              <a:t>לחצו על כפתור:</a:t>
            </a:r>
            <a:r>
              <a:rPr lang="en-US" dirty="0" smtClean="0"/>
              <a:t> </a:t>
            </a:r>
            <a:r>
              <a:rPr lang="he-IL" dirty="0" smtClean="0"/>
              <a:t> </a:t>
            </a:r>
            <a:r>
              <a:rPr lang="en-US" dirty="0">
                <a:solidFill>
                  <a:srgbClr val="1152C9"/>
                </a:solidFill>
              </a:rPr>
              <a:t>Click </a:t>
            </a:r>
            <a:r>
              <a:rPr lang="en-US" dirty="0" smtClean="0">
                <a:solidFill>
                  <a:srgbClr val="1152C9"/>
                </a:solidFill>
              </a:rPr>
              <a:t>me</a:t>
            </a:r>
            <a:r>
              <a:rPr lang="he-IL" dirty="0" smtClean="0">
                <a:solidFill>
                  <a:srgbClr val="1152C9"/>
                </a:solidFill>
              </a:rPr>
              <a:t> </a:t>
            </a:r>
            <a:r>
              <a:rPr lang="he-IL" dirty="0" smtClean="0"/>
              <a:t>ובחרו באות </a:t>
            </a:r>
            <a:r>
              <a:rPr lang="en-US" dirty="0" smtClean="0">
                <a:solidFill>
                  <a:srgbClr val="1152C9"/>
                </a:solidFill>
              </a:rPr>
              <a:t>B</a:t>
            </a:r>
            <a:r>
              <a:rPr lang="he-IL" dirty="0" smtClean="0"/>
              <a:t>. </a:t>
            </a:r>
          </a:p>
          <a:p>
            <a:pPr algn="r" rtl="1">
              <a:lnSpc>
                <a:spcPct val="200000"/>
              </a:lnSpc>
            </a:pPr>
            <a:endParaRPr lang="he-IL" dirty="0" smtClean="0"/>
          </a:p>
          <a:p>
            <a:pPr algn="r" rtl="1">
              <a:lnSpc>
                <a:spcPct val="200000"/>
              </a:lnSpc>
            </a:pPr>
            <a:endParaRPr lang="he-IL" dirty="0"/>
          </a:p>
          <a:p>
            <a:pPr algn="r" rtl="1">
              <a:lnSpc>
                <a:spcPct val="200000"/>
              </a:lnSpc>
            </a:pPr>
            <a:endParaRPr lang="en-US" dirty="0">
              <a:solidFill>
                <a:srgbClr val="1152C9"/>
              </a:solidFill>
            </a:endParaRPr>
          </a:p>
          <a:p>
            <a:pPr algn="r" rtl="1">
              <a:lnSpc>
                <a:spcPct val="200000"/>
              </a:lnSpc>
            </a:pPr>
            <a:endParaRPr lang="en-US" dirty="0" smtClean="0"/>
          </a:p>
          <a:p>
            <a:endParaRPr lang="en-US" dirty="0" smtClean="0"/>
          </a:p>
          <a:p>
            <a:endParaRPr lang="x-none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 txBox="1">
            <a:spLocks/>
          </p:cNvSpPr>
          <p:nvPr/>
        </p:nvSpPr>
        <p:spPr>
          <a:xfrm>
            <a:off x="7796981" y="230967"/>
            <a:ext cx="3403016" cy="628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lang="en-US" sz="4000" b="0" i="0" kern="1200" dirty="0" smtClean="0">
                <a:solidFill>
                  <a:schemeClr val="bg1"/>
                </a:solidFill>
                <a:latin typeface="Comic Sans MS" panose="030F0902030302020204" pitchFamily="66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he-IL" dirty="0" smtClean="0">
                <a:sym typeface="Alef"/>
              </a:rPr>
              <a:t>ממשיכים לתרגל ולשחק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Continuing to Practice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543" y="433137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C99F-E95D-7E41-B571-FF84B10C838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BE030C-BFC9-8D47-B222-845EB44E3DBC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2D8B15-1B12-0942-965D-CF60206C0583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BCBAC5-1ADF-1B46-81E1-C886110CA7A1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3" name="Google Shape;110;p22"/>
          <p:cNvSpPr txBox="1">
            <a:spLocks/>
          </p:cNvSpPr>
          <p:nvPr/>
        </p:nvSpPr>
        <p:spPr>
          <a:xfrm>
            <a:off x="4502351" y="2470631"/>
            <a:ext cx="6165600" cy="233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463" indent="0">
              <a:spcBef>
                <a:spcPts val="0"/>
              </a:spcBef>
              <a:buClr>
                <a:schemeClr val="dk1"/>
              </a:buClr>
              <a:buSzPts val="1500"/>
              <a:buFont typeface="Arial" panose="020B0604020202020204" pitchFamily="34" charset="0"/>
              <a:buNone/>
            </a:pPr>
            <a:endParaRPr lang="he-IL" smtClean="0">
              <a:latin typeface="Arial"/>
              <a:ea typeface="Arial"/>
              <a:cs typeface="Arial"/>
              <a:sym typeface="Arial"/>
            </a:endParaRPr>
          </a:p>
          <a:p>
            <a:pPr marL="237061" indent="-101597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500"/>
              <a:buFont typeface="Arial" panose="020B0604020202020204" pitchFamily="34" charset="0"/>
              <a:buNone/>
            </a:pPr>
            <a:endParaRPr lang="he-IL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1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7226" y="2348107"/>
            <a:ext cx="8420725" cy="34518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12;p22"/>
          <p:cNvSpPr txBox="1"/>
          <p:nvPr/>
        </p:nvSpPr>
        <p:spPr>
          <a:xfrm>
            <a:off x="3124399" y="4805531"/>
            <a:ext cx="5362375" cy="4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 rtl="1"/>
            <a:r>
              <a:rPr lang="en-US" sz="2400" dirty="0" smtClean="0">
                <a:latin typeface="Tahoma"/>
                <a:ea typeface="Tahoma"/>
                <a:cs typeface="Tahoma"/>
                <a:sym typeface="Tahoma"/>
              </a:rPr>
              <a:t>ENGLISH ADVENTURE</a:t>
            </a:r>
            <a:endParaRPr sz="2400" dirty="0"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1050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Continuing to Practice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543" y="433137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C99F-E95D-7E41-B571-FF84B10C838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BE030C-BFC9-8D47-B222-845EB44E3DBC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2D8B15-1B12-0942-965D-CF60206C0583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BCBAC5-1ADF-1B46-81E1-C886110CA7A1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3" name="Google Shape;110;p22"/>
          <p:cNvSpPr txBox="1">
            <a:spLocks/>
          </p:cNvSpPr>
          <p:nvPr/>
        </p:nvSpPr>
        <p:spPr>
          <a:xfrm>
            <a:off x="4502351" y="2470631"/>
            <a:ext cx="6165600" cy="233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463" indent="0">
              <a:spcBef>
                <a:spcPts val="0"/>
              </a:spcBef>
              <a:buClr>
                <a:schemeClr val="dk1"/>
              </a:buClr>
              <a:buSzPts val="1500"/>
              <a:buFont typeface="Arial" panose="020B0604020202020204" pitchFamily="34" charset="0"/>
              <a:buNone/>
            </a:pPr>
            <a:endParaRPr lang="he-IL" smtClean="0">
              <a:latin typeface="Arial"/>
              <a:ea typeface="Arial"/>
              <a:cs typeface="Arial"/>
              <a:sym typeface="Arial"/>
            </a:endParaRPr>
          </a:p>
          <a:p>
            <a:pPr marL="237061" indent="-101597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500"/>
              <a:buFont typeface="Arial" panose="020B0604020202020204" pitchFamily="34" charset="0"/>
              <a:buNone/>
            </a:pPr>
            <a:endParaRPr lang="he-IL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3" descr="C:\Users\User\Videos\Captures\‫ENGLISH ADVENTURE - חיפוש ב-Google - Google Chrome‬ 19_03_2020 22_10_46_L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2368" y="1218211"/>
            <a:ext cx="9239611" cy="51972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595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Continuing to Practice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543" y="433137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C99F-E95D-7E41-B571-FF84B10C838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BE030C-BFC9-8D47-B222-845EB44E3DBC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2D8B15-1B12-0942-965D-CF60206C0583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BCBAC5-1ADF-1B46-81E1-C886110CA7A1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3" name="Google Shape;110;p22"/>
          <p:cNvSpPr txBox="1">
            <a:spLocks/>
          </p:cNvSpPr>
          <p:nvPr/>
        </p:nvSpPr>
        <p:spPr>
          <a:xfrm>
            <a:off x="4502351" y="2470631"/>
            <a:ext cx="6165600" cy="233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463" indent="0">
              <a:spcBef>
                <a:spcPts val="0"/>
              </a:spcBef>
              <a:buClr>
                <a:schemeClr val="dk1"/>
              </a:buClr>
              <a:buSzPts val="1500"/>
              <a:buFont typeface="Arial" panose="020B0604020202020204" pitchFamily="34" charset="0"/>
              <a:buNone/>
            </a:pPr>
            <a:endParaRPr lang="he-IL" smtClean="0">
              <a:latin typeface="Arial"/>
              <a:ea typeface="Arial"/>
              <a:cs typeface="Arial"/>
              <a:sym typeface="Arial"/>
            </a:endParaRPr>
          </a:p>
          <a:p>
            <a:pPr marL="237061" indent="-101597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500"/>
              <a:buFont typeface="Arial" panose="020B0604020202020204" pitchFamily="34" charset="0"/>
              <a:buNone/>
            </a:pPr>
            <a:endParaRPr lang="he-IL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3" descr="C:\Users\User\Videos\Captures\‫ENGLISH ADVENTURE - חיפוש ב-Google - Google Chrome‬ 19_03_2020 22_13_03_LI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4596" y="1286964"/>
            <a:ext cx="8526162" cy="47959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834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Continuing to Practice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543" y="433137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C99F-E95D-7E41-B571-FF84B10C838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BE030C-BFC9-8D47-B222-845EB44E3DBC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2D8B15-1B12-0942-965D-CF60206C0583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BCBAC5-1ADF-1B46-81E1-C886110CA7A1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3" name="Google Shape;110;p22"/>
          <p:cNvSpPr txBox="1">
            <a:spLocks/>
          </p:cNvSpPr>
          <p:nvPr/>
        </p:nvSpPr>
        <p:spPr>
          <a:xfrm>
            <a:off x="4502351" y="2470631"/>
            <a:ext cx="6165600" cy="233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463" indent="0">
              <a:spcBef>
                <a:spcPts val="0"/>
              </a:spcBef>
              <a:buClr>
                <a:schemeClr val="dk1"/>
              </a:buClr>
              <a:buSzPts val="1500"/>
              <a:buFont typeface="Arial" panose="020B0604020202020204" pitchFamily="34" charset="0"/>
              <a:buNone/>
            </a:pPr>
            <a:endParaRPr lang="he-IL" smtClean="0">
              <a:latin typeface="Arial"/>
              <a:ea typeface="Arial"/>
              <a:cs typeface="Arial"/>
              <a:sym typeface="Arial"/>
            </a:endParaRPr>
          </a:p>
          <a:p>
            <a:pPr marL="237061" indent="-101597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500"/>
              <a:buFont typeface="Arial" panose="020B0604020202020204" pitchFamily="34" charset="0"/>
              <a:buNone/>
            </a:pPr>
            <a:endParaRPr lang="he-IL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2" descr="C:\Users\User\Videos\Captures\‫ENGLISH ADVENTURE - חיפוש ב-Google - Google Chrome‬ 19_03_2020 22_13_27_LI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9797" y="1375377"/>
            <a:ext cx="8756822" cy="4915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28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What do you need to prepare for the class?</a:t>
            </a:r>
            <a:endParaRPr lang="x-none" dirty="0"/>
          </a:p>
        </p:txBody>
      </p:sp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29785">
            <a:off x="8315549" y="3358346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931">
            <a:off x="7040545" y="2710850"/>
            <a:ext cx="1191396" cy="1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lh6.googleusercontent.com/f8H2475EYmyL0rhH4-e4ujiAahiTeUa9jS4FAnHL3KK4sEOOF3cWvgCYZ1bpJw4tDcDKTArugZ_4iGscDG3mD7tx620B0N8bRGSeR-V1W5m9k2098IkeP6hpnFdGXWOM">
            <a:extLst>
              <a:ext uri="{FF2B5EF4-FFF2-40B4-BE49-F238E27FC236}">
                <a16:creationId xmlns:a16="http://schemas.microsoft.com/office/drawing/2014/main" id="{E96A3A94-1DC2-4D5F-8C30-814635F5A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06" y="2772339"/>
            <a:ext cx="2585594" cy="20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54274" name="Picture 2" descr="raw past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03055" y="2772340"/>
            <a:ext cx="2940545" cy="2003475"/>
          </a:xfrm>
          <a:prstGeom prst="rect">
            <a:avLst/>
          </a:prstGeom>
          <a:noFill/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41FCEBF4-061A-3C47-9CA6-C6CFBE7DCA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3723" y="2572219"/>
            <a:ext cx="1791722" cy="2203597"/>
          </a:xfrm>
          <a:prstGeom prst="rect">
            <a:avLst/>
          </a:prstGeom>
        </p:spPr>
      </p:pic>
      <p:pic>
        <p:nvPicPr>
          <p:cNvPr id="12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75443" y="1090463"/>
            <a:ext cx="2416557" cy="8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00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Continuing to Practice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543" y="433137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C99F-E95D-7E41-B571-FF84B10C838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BE030C-BFC9-8D47-B222-845EB44E3DBC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2D8B15-1B12-0942-965D-CF60206C0583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BCBAC5-1ADF-1B46-81E1-C886110CA7A1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3" name="Google Shape;110;p22"/>
          <p:cNvSpPr txBox="1">
            <a:spLocks/>
          </p:cNvSpPr>
          <p:nvPr/>
        </p:nvSpPr>
        <p:spPr>
          <a:xfrm>
            <a:off x="4502351" y="2470631"/>
            <a:ext cx="6165600" cy="233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463" indent="0">
              <a:spcBef>
                <a:spcPts val="0"/>
              </a:spcBef>
              <a:buClr>
                <a:schemeClr val="dk1"/>
              </a:buClr>
              <a:buSzPts val="1500"/>
              <a:buFont typeface="Arial" panose="020B0604020202020204" pitchFamily="34" charset="0"/>
              <a:buNone/>
            </a:pPr>
            <a:endParaRPr lang="he-IL" smtClean="0">
              <a:latin typeface="Arial"/>
              <a:ea typeface="Arial"/>
              <a:cs typeface="Arial"/>
              <a:sym typeface="Arial"/>
            </a:endParaRPr>
          </a:p>
          <a:p>
            <a:pPr marL="237061" indent="-101597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500"/>
              <a:buFont typeface="Arial" panose="020B0604020202020204" pitchFamily="34" charset="0"/>
              <a:buNone/>
            </a:pPr>
            <a:endParaRPr lang="he-IL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3" descr="C:\Users\User\Videos\Captures\‫ENGLISH ADVENTURE - חיפוש ב-Google - Google Chrome‬ 19_03_2020 22_14_23_LI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2238" y="1156428"/>
            <a:ext cx="8575589" cy="5134323"/>
          </a:xfrm>
          <a:prstGeom prst="rect">
            <a:avLst/>
          </a:prstGeom>
          <a:noFill/>
        </p:spPr>
      </p:pic>
      <p:sp>
        <p:nvSpPr>
          <p:cNvPr id="12" name="חץ שמאלה 11"/>
          <p:cNvSpPr/>
          <p:nvPr/>
        </p:nvSpPr>
        <p:spPr>
          <a:xfrm>
            <a:off x="10130515" y="1855773"/>
            <a:ext cx="1290547" cy="682054"/>
          </a:xfrm>
          <a:prstGeom prst="leftArrow">
            <a:avLst>
              <a:gd name="adj1" fmla="val 50000"/>
              <a:gd name="adj2" fmla="val 538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377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Continuing to Practice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543" y="433137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C99F-E95D-7E41-B571-FF84B10C838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BE030C-BFC9-8D47-B222-845EB44E3DBC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2D8B15-1B12-0942-965D-CF60206C0583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BCBAC5-1ADF-1B46-81E1-C886110CA7A1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3" name="Google Shape;110;p22"/>
          <p:cNvSpPr txBox="1">
            <a:spLocks/>
          </p:cNvSpPr>
          <p:nvPr/>
        </p:nvSpPr>
        <p:spPr>
          <a:xfrm>
            <a:off x="4502351" y="2470631"/>
            <a:ext cx="6165600" cy="233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463" indent="0">
              <a:spcBef>
                <a:spcPts val="0"/>
              </a:spcBef>
              <a:buClr>
                <a:schemeClr val="dk1"/>
              </a:buClr>
              <a:buSzPts val="1500"/>
              <a:buFont typeface="Arial" panose="020B0604020202020204" pitchFamily="34" charset="0"/>
              <a:buNone/>
            </a:pPr>
            <a:endParaRPr lang="he-IL" smtClean="0">
              <a:latin typeface="Arial"/>
              <a:ea typeface="Arial"/>
              <a:cs typeface="Arial"/>
              <a:sym typeface="Arial"/>
            </a:endParaRPr>
          </a:p>
          <a:p>
            <a:pPr marL="237061" indent="-101597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500"/>
              <a:buFont typeface="Arial" panose="020B0604020202020204" pitchFamily="34" charset="0"/>
              <a:buNone/>
            </a:pPr>
            <a:endParaRPr lang="he-IL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2" descr="C:\Users\User\Videos\Captures\‫ENGLISH ADVENTURE - חיפוש ב-Google - Google Chrome‬ 19_03_2020 22_14_48_LI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7298" y="1212509"/>
            <a:ext cx="9377404" cy="5274789"/>
          </a:xfrm>
          <a:prstGeom prst="rect">
            <a:avLst/>
          </a:prstGeom>
          <a:noFill/>
        </p:spPr>
      </p:pic>
      <p:sp>
        <p:nvSpPr>
          <p:cNvPr id="10" name="חץ שמאלה 9"/>
          <p:cNvSpPr/>
          <p:nvPr/>
        </p:nvSpPr>
        <p:spPr>
          <a:xfrm rot="14562595">
            <a:off x="3618504" y="2661866"/>
            <a:ext cx="1290547" cy="682054"/>
          </a:xfrm>
          <a:prstGeom prst="leftArrow">
            <a:avLst>
              <a:gd name="adj1" fmla="val 50000"/>
              <a:gd name="adj2" fmla="val 5380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928" y="2470631"/>
            <a:ext cx="981322" cy="692698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166" y="3189007"/>
            <a:ext cx="744975" cy="59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8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Continuing to Practice 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543" y="433137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C99F-E95D-7E41-B571-FF84B10C838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BE030C-BFC9-8D47-B222-845EB44E3DBC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2D8B15-1B12-0942-965D-CF60206C0583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BCBAC5-1ADF-1B46-81E1-C886110CA7A1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20A6DC-9E1E-334C-A0F5-EED2CE7FDA2B}"/>
              </a:ext>
            </a:extLst>
          </p:cNvPr>
          <p:cNvSpPr txBox="1">
            <a:spLocks/>
          </p:cNvSpPr>
          <p:nvPr/>
        </p:nvSpPr>
        <p:spPr>
          <a:xfrm>
            <a:off x="878798" y="1375829"/>
            <a:ext cx="10331450" cy="4618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200000"/>
              </a:lnSpc>
            </a:pPr>
            <a:r>
              <a:rPr lang="he-IL" dirty="0" smtClean="0"/>
              <a:t>היכנסו </a:t>
            </a:r>
            <a:r>
              <a:rPr lang="he-IL" dirty="0"/>
              <a:t>לאתר</a:t>
            </a:r>
            <a:r>
              <a:rPr lang="he-IL" dirty="0" smtClean="0"/>
              <a:t>: </a:t>
            </a:r>
            <a:r>
              <a:rPr lang="en-US" dirty="0">
                <a:solidFill>
                  <a:srgbClr val="1152C9"/>
                </a:solidFill>
              </a:rPr>
              <a:t>www.eadventure.co.il </a:t>
            </a:r>
            <a:endParaRPr lang="he-IL" dirty="0" smtClean="0">
              <a:solidFill>
                <a:srgbClr val="1152C9"/>
              </a:solidFill>
            </a:endParaRPr>
          </a:p>
          <a:p>
            <a:pPr algn="r" rtl="1">
              <a:lnSpc>
                <a:spcPct val="200000"/>
              </a:lnSpc>
            </a:pPr>
            <a:r>
              <a:rPr lang="he-IL" dirty="0" smtClean="0"/>
              <a:t>לחצו על:</a:t>
            </a:r>
            <a:r>
              <a:rPr lang="en-US" dirty="0" smtClean="0"/>
              <a:t> </a:t>
            </a:r>
            <a:r>
              <a:rPr lang="he-IL" dirty="0" smtClean="0"/>
              <a:t> </a:t>
            </a:r>
            <a:r>
              <a:rPr lang="en-US" dirty="0" smtClean="0">
                <a:solidFill>
                  <a:srgbClr val="1152C9"/>
                </a:solidFill>
              </a:rPr>
              <a:t>Student's Zone</a:t>
            </a:r>
            <a:r>
              <a:rPr lang="he-IL" dirty="0" smtClean="0">
                <a:solidFill>
                  <a:srgbClr val="1152C9"/>
                </a:solidFill>
              </a:rPr>
              <a:t> </a:t>
            </a:r>
            <a:r>
              <a:rPr lang="he-IL" dirty="0" smtClean="0"/>
              <a:t>בסרגל העליון.</a:t>
            </a:r>
          </a:p>
          <a:p>
            <a:pPr algn="r" rtl="1">
              <a:lnSpc>
                <a:spcPct val="200000"/>
              </a:lnSpc>
            </a:pPr>
            <a:r>
              <a:rPr lang="he-IL" dirty="0" smtClean="0"/>
              <a:t>לחצו על:</a:t>
            </a:r>
            <a:r>
              <a:rPr lang="en-US" dirty="0" smtClean="0"/>
              <a:t> </a:t>
            </a:r>
            <a:r>
              <a:rPr lang="he-IL" dirty="0" smtClean="0"/>
              <a:t> </a:t>
            </a:r>
            <a:r>
              <a:rPr lang="en-US" dirty="0"/>
              <a:t> </a:t>
            </a:r>
            <a:r>
              <a:rPr lang="en-US" dirty="0" smtClean="0">
                <a:solidFill>
                  <a:srgbClr val="1152C9"/>
                </a:solidFill>
              </a:rPr>
              <a:t>My </a:t>
            </a:r>
            <a:r>
              <a:rPr lang="en-US" dirty="0">
                <a:solidFill>
                  <a:srgbClr val="1152C9"/>
                </a:solidFill>
              </a:rPr>
              <a:t>First English </a:t>
            </a:r>
            <a:r>
              <a:rPr lang="en-US" dirty="0" smtClean="0">
                <a:solidFill>
                  <a:srgbClr val="1152C9"/>
                </a:solidFill>
              </a:rPr>
              <a:t>Adventure</a:t>
            </a:r>
            <a:r>
              <a:rPr lang="he-IL" dirty="0" smtClean="0"/>
              <a:t>. </a:t>
            </a:r>
          </a:p>
          <a:p>
            <a:pPr algn="r" rtl="1">
              <a:lnSpc>
                <a:spcPct val="200000"/>
              </a:lnSpc>
            </a:pPr>
            <a:r>
              <a:rPr lang="he-IL" dirty="0" smtClean="0"/>
              <a:t>לחצו על כפתור:</a:t>
            </a:r>
            <a:r>
              <a:rPr lang="en-US" dirty="0" smtClean="0"/>
              <a:t> </a:t>
            </a:r>
            <a:r>
              <a:rPr lang="he-IL" dirty="0" smtClean="0"/>
              <a:t> </a:t>
            </a:r>
            <a:r>
              <a:rPr lang="en-US" dirty="0">
                <a:solidFill>
                  <a:srgbClr val="1152C9"/>
                </a:solidFill>
              </a:rPr>
              <a:t>Click </a:t>
            </a:r>
            <a:r>
              <a:rPr lang="en-US" dirty="0" smtClean="0">
                <a:solidFill>
                  <a:srgbClr val="1152C9"/>
                </a:solidFill>
              </a:rPr>
              <a:t>me</a:t>
            </a:r>
            <a:r>
              <a:rPr lang="he-IL" dirty="0" smtClean="0">
                <a:solidFill>
                  <a:srgbClr val="1152C9"/>
                </a:solidFill>
              </a:rPr>
              <a:t> </a:t>
            </a:r>
            <a:r>
              <a:rPr lang="he-IL" dirty="0" smtClean="0"/>
              <a:t>ובחרו באות </a:t>
            </a:r>
            <a:r>
              <a:rPr lang="en-US" dirty="0" smtClean="0">
                <a:solidFill>
                  <a:srgbClr val="1152C9"/>
                </a:solidFill>
              </a:rPr>
              <a:t>B</a:t>
            </a:r>
            <a:r>
              <a:rPr lang="he-IL" dirty="0" smtClean="0"/>
              <a:t>. </a:t>
            </a:r>
          </a:p>
          <a:p>
            <a:pPr algn="r" rtl="1">
              <a:lnSpc>
                <a:spcPct val="200000"/>
              </a:lnSpc>
            </a:pPr>
            <a:endParaRPr lang="he-IL" dirty="0" smtClean="0"/>
          </a:p>
          <a:p>
            <a:pPr algn="r" rtl="1">
              <a:lnSpc>
                <a:spcPct val="200000"/>
              </a:lnSpc>
            </a:pPr>
            <a:endParaRPr lang="he-IL" dirty="0"/>
          </a:p>
          <a:p>
            <a:pPr algn="r" rtl="1">
              <a:lnSpc>
                <a:spcPct val="200000"/>
              </a:lnSpc>
            </a:pPr>
            <a:endParaRPr lang="en-US" dirty="0">
              <a:solidFill>
                <a:srgbClr val="1152C9"/>
              </a:solidFill>
            </a:endParaRPr>
          </a:p>
          <a:p>
            <a:pPr algn="r" rtl="1">
              <a:lnSpc>
                <a:spcPct val="200000"/>
              </a:lnSpc>
            </a:pPr>
            <a:endParaRPr lang="en-US" dirty="0" smtClean="0"/>
          </a:p>
          <a:p>
            <a:endParaRPr lang="en-US" dirty="0" smtClean="0"/>
          </a:p>
          <a:p>
            <a:endParaRPr lang="x-none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 txBox="1">
            <a:spLocks/>
          </p:cNvSpPr>
          <p:nvPr/>
        </p:nvSpPr>
        <p:spPr>
          <a:xfrm>
            <a:off x="7796981" y="230967"/>
            <a:ext cx="3403016" cy="628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lang="en-US" sz="4000" b="0" i="0" kern="1200" dirty="0" smtClean="0">
                <a:solidFill>
                  <a:schemeClr val="bg1"/>
                </a:solidFill>
                <a:latin typeface="Comic Sans MS" panose="030F0902030302020204" pitchFamily="66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he-IL" dirty="0" smtClean="0">
                <a:sym typeface="Alef"/>
              </a:rPr>
              <a:t>ממשיכים לתרגל ולשחק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52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9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Let’s speak English</a:t>
            </a:r>
            <a:endParaRPr lang="he-I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52D689-AE54-6E4B-B7EA-61EB90C369F6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D4D961-AE99-C941-93B7-5DD231031880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A95CF8-DDE3-0043-8B3F-37554F14297A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EA2E44-DA87-854A-837D-1326013FD19D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995" y="1269504"/>
            <a:ext cx="7176010" cy="507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3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What’s your name</a:t>
            </a:r>
            <a:r>
              <a:rPr lang="en-US" sz="4000" dirty="0" smtClean="0">
                <a:latin typeface="Comic Sans MS" panose="030F0702030302020204" pitchFamily="66" charset="0"/>
              </a:rPr>
              <a:t>?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5" name="מציין מיקום תוכן 3" descr="What'S Your Name, Name, Question"/>
          <p:cNvPicPr>
            <a:picLocks/>
          </p:cNvPicPr>
          <p:nvPr/>
        </p:nvPicPr>
        <p:blipFill rotWithShape="1">
          <a:blip r:embed="rId3"/>
          <a:srcRect l="12349" t="8078" r="2042"/>
          <a:stretch/>
        </p:blipFill>
        <p:spPr bwMode="auto">
          <a:xfrm>
            <a:off x="2233044" y="1581006"/>
            <a:ext cx="7624119" cy="444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456409" y="3610148"/>
            <a:ext cx="7895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en-US" sz="2400" b="1" dirty="0" err="1" smtClean="0"/>
              <a:t>Vivi</a:t>
            </a:r>
            <a:endParaRPr lang="he-IL" sz="2400" b="1" dirty="0"/>
          </a:p>
        </p:txBody>
      </p:sp>
      <p:sp>
        <p:nvSpPr>
          <p:cNvPr id="7" name="TextBox 6"/>
          <p:cNvSpPr txBox="1"/>
          <p:nvPr/>
        </p:nvSpPr>
        <p:spPr>
          <a:xfrm rot="21123415">
            <a:off x="3511345" y="3379316"/>
            <a:ext cx="89874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en-US" sz="2400" b="1" dirty="0" smtClean="0"/>
              <a:t>Ben</a:t>
            </a:r>
            <a:endParaRPr lang="he-IL" sz="2400" b="1" dirty="0"/>
          </a:p>
        </p:txBody>
      </p:sp>
    </p:spTree>
    <p:extLst>
      <p:ext uri="{BB962C8B-B14F-4D97-AF65-F5344CB8AC3E}">
        <p14:creationId xmlns:p14="http://schemas.microsoft.com/office/powerpoint/2010/main" val="136388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How are you?</a:t>
            </a:r>
          </a:p>
        </p:txBody>
      </p:sp>
      <p:pic>
        <p:nvPicPr>
          <p:cNvPr id="8" name="Picture 4" descr="Girl Teacher Faces Feelings Illustr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9240" y="1822457"/>
            <a:ext cx="6773521" cy="41829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746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I</a:t>
            </a:r>
            <a:r>
              <a:rPr lang="en-US" sz="4000" dirty="0">
                <a:solidFill>
                  <a:srgbClr val="FB2265"/>
                </a:solidFill>
                <a:latin typeface="Comic Sans MS" panose="030F0702030302020204" pitchFamily="66" charset="0"/>
              </a:rPr>
              <a:t>’m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  <a:r>
              <a:rPr lang="en-US" sz="4000" dirty="0" smtClean="0">
                <a:latin typeface="Comic Sans MS" panose="030F0702030302020204" pitchFamily="66" charset="0"/>
              </a:rPr>
              <a:t>fine, </a:t>
            </a:r>
            <a:r>
              <a:rPr lang="en-US" sz="4000" dirty="0">
                <a:latin typeface="Comic Sans MS" panose="030F0702030302020204" pitchFamily="66" charset="0"/>
              </a:rPr>
              <a:t>thank you.</a:t>
            </a:r>
          </a:p>
        </p:txBody>
      </p:sp>
      <p:pic>
        <p:nvPicPr>
          <p:cNvPr id="5" name="תמונה 4" descr="Cartoon, Comic, Happy, Design, Drawing"/>
          <p:cNvPicPr/>
          <p:nvPr/>
        </p:nvPicPr>
        <p:blipFill rotWithShape="1">
          <a:blip r:embed="rId3"/>
          <a:srcRect l="25416" r="24526"/>
          <a:stretch/>
        </p:blipFill>
        <p:spPr bwMode="auto">
          <a:xfrm>
            <a:off x="3723503" y="1482810"/>
            <a:ext cx="4744994" cy="486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02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מצגות חירום">
  <a:themeElements>
    <a:clrScheme name="מצגת חירום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ות חירום" id="{A7D7F525-0B65-D945-B864-6F89B31E1D06}" vid="{6213A027-AFB6-6842-AD6E-C539F1319029}"/>
    </a:ext>
  </a:extLst>
</a:theme>
</file>

<file path=ppt/theme/theme2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מצגות חירום">
  <a:themeElements>
    <a:clrScheme name="מצגת חירום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ות חירום" id="{A7D7F525-0B65-D945-B864-6F89B31E1D06}" vid="{6213A027-AFB6-6842-AD6E-C539F131902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מצגת חירום">
    <a:dk1>
      <a:srgbClr val="424242"/>
    </a:dk1>
    <a:lt1>
      <a:srgbClr val="FFFFFF"/>
    </a:lt1>
    <a:dk2>
      <a:srgbClr val="5E5E5E"/>
    </a:dk2>
    <a:lt2>
      <a:srgbClr val="E7E6E6"/>
    </a:lt2>
    <a:accent1>
      <a:srgbClr val="1152C9"/>
    </a:accent1>
    <a:accent2>
      <a:srgbClr val="FB2265"/>
    </a:accent2>
    <a:accent3>
      <a:srgbClr val="FEC100"/>
    </a:accent3>
    <a:accent4>
      <a:srgbClr val="9D9E9D"/>
    </a:accent4>
    <a:accent5>
      <a:srgbClr val="67B2FF"/>
    </a:accent5>
    <a:accent6>
      <a:srgbClr val="FF82A5"/>
    </a:accent6>
    <a:hlink>
      <a:srgbClr val="1152C9"/>
    </a:hlink>
    <a:folHlink>
      <a:srgbClr val="7030A0"/>
    </a:folHlink>
  </a:clrScheme>
</a:themeOverride>
</file>

<file path=ppt/theme/themeOverride2.xml><?xml version="1.0" encoding="utf-8"?>
<a:themeOverride xmlns:a="http://schemas.openxmlformats.org/drawingml/2006/main">
  <a:clrScheme name="מצגת חירום">
    <a:dk1>
      <a:srgbClr val="424242"/>
    </a:dk1>
    <a:lt1>
      <a:srgbClr val="FFFFFF"/>
    </a:lt1>
    <a:dk2>
      <a:srgbClr val="5E5E5E"/>
    </a:dk2>
    <a:lt2>
      <a:srgbClr val="E7E6E6"/>
    </a:lt2>
    <a:accent1>
      <a:srgbClr val="1152C9"/>
    </a:accent1>
    <a:accent2>
      <a:srgbClr val="FB2265"/>
    </a:accent2>
    <a:accent3>
      <a:srgbClr val="FEC100"/>
    </a:accent3>
    <a:accent4>
      <a:srgbClr val="9D9E9D"/>
    </a:accent4>
    <a:accent5>
      <a:srgbClr val="67B2FF"/>
    </a:accent5>
    <a:accent6>
      <a:srgbClr val="FF82A5"/>
    </a:accent6>
    <a:hlink>
      <a:srgbClr val="1152C9"/>
    </a:hlink>
    <a:folHlink>
      <a:srgbClr val="7030A0"/>
    </a:folHlink>
  </a:clrScheme>
</a:themeOverride>
</file>

<file path=ppt/theme/themeOverride3.xml><?xml version="1.0" encoding="utf-8"?>
<a:themeOverride xmlns:a="http://schemas.openxmlformats.org/drawingml/2006/main">
  <a:clrScheme name="מצגת חירום">
    <a:dk1>
      <a:srgbClr val="424242"/>
    </a:dk1>
    <a:lt1>
      <a:srgbClr val="FFFFFF"/>
    </a:lt1>
    <a:dk2>
      <a:srgbClr val="5E5E5E"/>
    </a:dk2>
    <a:lt2>
      <a:srgbClr val="E7E6E6"/>
    </a:lt2>
    <a:accent1>
      <a:srgbClr val="1152C9"/>
    </a:accent1>
    <a:accent2>
      <a:srgbClr val="FB2265"/>
    </a:accent2>
    <a:accent3>
      <a:srgbClr val="FEC100"/>
    </a:accent3>
    <a:accent4>
      <a:srgbClr val="9D9E9D"/>
    </a:accent4>
    <a:accent5>
      <a:srgbClr val="67B2FF"/>
    </a:accent5>
    <a:accent6>
      <a:srgbClr val="FF82A5"/>
    </a:accent6>
    <a:hlink>
      <a:srgbClr val="1152C9"/>
    </a:hlink>
    <a:folHlink>
      <a:srgbClr val="7030A0"/>
    </a:folHlink>
  </a:clrScheme>
</a:themeOverride>
</file>

<file path=ppt/theme/themeOverride4.xml><?xml version="1.0" encoding="utf-8"?>
<a:themeOverride xmlns:a="http://schemas.openxmlformats.org/drawingml/2006/main">
  <a:clrScheme name="מצגת חירום">
    <a:dk1>
      <a:srgbClr val="424242"/>
    </a:dk1>
    <a:lt1>
      <a:srgbClr val="FFFFFF"/>
    </a:lt1>
    <a:dk2>
      <a:srgbClr val="5E5E5E"/>
    </a:dk2>
    <a:lt2>
      <a:srgbClr val="E7E6E6"/>
    </a:lt2>
    <a:accent1>
      <a:srgbClr val="1152C9"/>
    </a:accent1>
    <a:accent2>
      <a:srgbClr val="FB2265"/>
    </a:accent2>
    <a:accent3>
      <a:srgbClr val="FEC100"/>
    </a:accent3>
    <a:accent4>
      <a:srgbClr val="9D9E9D"/>
    </a:accent4>
    <a:accent5>
      <a:srgbClr val="67B2FF"/>
    </a:accent5>
    <a:accent6>
      <a:srgbClr val="FF82A5"/>
    </a:accent6>
    <a:hlink>
      <a:srgbClr val="1152C9"/>
    </a:hlink>
    <a:folHlink>
      <a:srgbClr val="7030A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2036</TotalTime>
  <Words>4550</Words>
  <Application>Microsoft Office PowerPoint</Application>
  <PresentationFormat>מסך רחב</PresentationFormat>
  <Paragraphs>487</Paragraphs>
  <Slides>53</Slides>
  <Notes>52</Notes>
  <HiddenSlides>0</HiddenSlides>
  <MMClips>7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53</vt:i4>
      </vt:variant>
    </vt:vector>
  </HeadingPairs>
  <TitlesOfParts>
    <vt:vector size="62" baseType="lpstr">
      <vt:lpstr>Alef</vt:lpstr>
      <vt:lpstr>Arial</vt:lpstr>
      <vt:lpstr>Calibri</vt:lpstr>
      <vt:lpstr>Comic Sans MS</vt:lpstr>
      <vt:lpstr>Open Sans</vt:lpstr>
      <vt:lpstr>Tahoma</vt:lpstr>
      <vt:lpstr>מצגות חירום</vt:lpstr>
      <vt:lpstr>Office Theme</vt:lpstr>
      <vt:lpstr>1_מצגות חירום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What’s your name?</vt:lpstr>
      <vt:lpstr>How are you?</vt:lpstr>
      <vt:lpstr>I’m fine, thank you.</vt:lpstr>
      <vt:lpstr>I’m OK.</vt:lpstr>
      <vt:lpstr>I’m feeling good.</vt:lpstr>
      <vt:lpstr>I’m feeling good.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Shakade Ilani</cp:lastModifiedBy>
  <cp:revision>275</cp:revision>
  <dcterms:created xsi:type="dcterms:W3CDTF">2020-03-11T07:11:19Z</dcterms:created>
  <dcterms:modified xsi:type="dcterms:W3CDTF">2020-05-07T10:36:34Z</dcterms:modified>
</cp:coreProperties>
</file>