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</p:sldMasterIdLst>
  <p:notesMasterIdLst>
    <p:notesMasterId r:id="rId41"/>
  </p:notesMasterIdLst>
  <p:handoutMasterIdLst>
    <p:handoutMasterId r:id="rId42"/>
  </p:handoutMasterIdLst>
  <p:sldIdLst>
    <p:sldId id="282" r:id="rId6"/>
    <p:sldId id="309" r:id="rId7"/>
    <p:sldId id="280" r:id="rId8"/>
    <p:sldId id="268" r:id="rId9"/>
    <p:sldId id="269" r:id="rId10"/>
    <p:sldId id="270" r:id="rId11"/>
    <p:sldId id="305" r:id="rId12"/>
    <p:sldId id="287" r:id="rId13"/>
    <p:sldId id="288" r:id="rId14"/>
    <p:sldId id="306" r:id="rId15"/>
    <p:sldId id="308" r:id="rId16"/>
    <p:sldId id="311" r:id="rId17"/>
    <p:sldId id="312" r:id="rId18"/>
    <p:sldId id="313" r:id="rId19"/>
    <p:sldId id="314" r:id="rId20"/>
    <p:sldId id="310" r:id="rId21"/>
    <p:sldId id="315" r:id="rId22"/>
    <p:sldId id="319" r:id="rId23"/>
    <p:sldId id="316" r:id="rId24"/>
    <p:sldId id="317" r:id="rId25"/>
    <p:sldId id="318" r:id="rId26"/>
    <p:sldId id="290" r:id="rId27"/>
    <p:sldId id="289" r:id="rId28"/>
    <p:sldId id="320" r:id="rId29"/>
    <p:sldId id="321" r:id="rId30"/>
    <p:sldId id="279" r:id="rId31"/>
    <p:sldId id="325" r:id="rId32"/>
    <p:sldId id="298" r:id="rId33"/>
    <p:sldId id="324" r:id="rId34"/>
    <p:sldId id="293" r:id="rId35"/>
    <p:sldId id="294" r:id="rId36"/>
    <p:sldId id="295" r:id="rId37"/>
    <p:sldId id="322" r:id="rId38"/>
    <p:sldId id="323" r:id="rId39"/>
    <p:sldId id="301" r:id="rId4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/>
    <p:restoredTop sz="93995" autoAdjust="0"/>
  </p:normalViewPr>
  <p:slideViewPr>
    <p:cSldViewPr snapToGrid="0" snapToObjects="1" showGuides="1">
      <p:cViewPr varScale="1">
        <p:scale>
          <a:sx n="62" d="100"/>
          <a:sy n="62" d="100"/>
        </p:scale>
        <p:origin x="956" y="5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A7819-B167-4548-9FD2-292AAF246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44CAD-9147-D044-B813-C03FB204C7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57239-929A-A240-95FC-13CD617036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7B727-C353-3641-869E-BBC8EBCE322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1122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06/05/2020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1101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4158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6692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8349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1407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851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3460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0441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3843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341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dk1"/>
                </a:solidFill>
              </a:rPr>
              <a:t>مدّة الشريحة</a:t>
            </a:r>
            <a:r>
              <a:rPr lang="he-IL" b="1" dirty="0">
                <a:solidFill>
                  <a:schemeClr val="dk1"/>
                </a:solidFill>
              </a:rPr>
              <a:t>: 5 </a:t>
            </a:r>
            <a:r>
              <a:rPr lang="ar-SA" b="1" dirty="0">
                <a:solidFill>
                  <a:schemeClr val="dk1"/>
                </a:solidFill>
              </a:rPr>
              <a:t>دقائق</a:t>
            </a: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إذا كانت حصّتكم من الساعة 12:00 فصاعدًا، أو أنكم ترون أنّه من المناسب إضافة نشاط للاسترخاء (غير مرتبط بالمادّة قيد الدراسة)، يمكنكم إضافته الآن. إذا لم ترغبوا في ذلك، احذفوا الشريحة. يمكنكم الاستعانة بمطوّر التعلم للتفكير في النشاط.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dirty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على سبيل المثال: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استرخاء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مضحكة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رياضيّة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9718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599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4927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يمكنكم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1086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3933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6370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7565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פתרון התרגול: </a:t>
            </a:r>
            <a:r>
              <a:rPr lang="x-none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376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4713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b="1" dirty="0"/>
              <a:t>مدّة</a:t>
            </a:r>
            <a:r>
              <a:rPr lang="ar-SA" b="1" baseline="0" dirty="0"/>
              <a:t> الشريحة: حتّى 5 دقائق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</a:t>
            </a:r>
            <a:r>
              <a:rPr lang="ar-SA" baseline="0" dirty="0"/>
              <a:t> لاحقًا وغير ذلك</a:t>
            </a:r>
            <a:r>
              <a:rPr lang="ar-SA" dirty="0"/>
              <a:t>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6132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dk1"/>
                </a:solidFill>
              </a:rPr>
              <a:t>مدّة الشريحة</a:t>
            </a:r>
            <a:r>
              <a:rPr lang="he-IL" b="1" dirty="0">
                <a:solidFill>
                  <a:schemeClr val="dk1"/>
                </a:solidFill>
              </a:rPr>
              <a:t>: 5 </a:t>
            </a:r>
            <a:r>
              <a:rPr lang="ar-SA" b="1" dirty="0">
                <a:solidFill>
                  <a:schemeClr val="dk1"/>
                </a:solidFill>
              </a:rPr>
              <a:t>دقائق</a:t>
            </a: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إذا كانت حصّتكم من الساعة 12:00 فصاعدًا، أو أنكم ترون أنّه من المناسب إضافة نشاط للاسترخاء (غير مرتبط بالمادّة قيد الدراسة)، يمكنكم إضافته الآن. إذا لم ترغبوا في ذلك، احذفوا الشريحة. يمكنكم الاستعانة بمطوّر التعلم للتفكير في النشاط.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dirty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على سبيل المثال: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استرخاء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مضحكة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رياضيّة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746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1357617b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71357617b0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g71357617b0_0_4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837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1357617b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71357617b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6" name="Google Shape;116;g71357617b0_0_48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22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1357617b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71357617b0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latin typeface="Tahoma"/>
                <a:ea typeface="Tahoma"/>
                <a:cs typeface="Tahoma"/>
                <a:sym typeface="Tahoma"/>
              </a:rPr>
              <a:t>خذوا</a:t>
            </a:r>
            <a:r>
              <a:rPr lang="ar-SA" baseline="0" dirty="0">
                <a:latin typeface="Tahoma"/>
                <a:ea typeface="Tahoma"/>
                <a:cs typeface="Tahoma"/>
                <a:sym typeface="Tahoma"/>
              </a:rPr>
              <a:t> بالحسبان أنّه سيكون هناك تلاميذ من دون اسم مستخدم وكلمة سرّ. في هذه الحالة اقترحوا عليهم أن يشبكوا بالمنظومة بواسطة اسم مستخدم وكلمة سرّ مؤقّتتين تحصلون عليهما لاحقًا. </a:t>
            </a:r>
            <a:endParaRPr lang="ar-SA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71357617b0_0_56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0556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1357617b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71357617b0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latin typeface="Tahoma"/>
                <a:ea typeface="Tahoma"/>
                <a:cs typeface="Tahoma"/>
                <a:sym typeface="Tahoma"/>
              </a:rPr>
              <a:t>خذوا</a:t>
            </a:r>
            <a:r>
              <a:rPr lang="ar-SA" baseline="0" dirty="0">
                <a:latin typeface="Tahoma"/>
                <a:ea typeface="Tahoma"/>
                <a:cs typeface="Tahoma"/>
                <a:sym typeface="Tahoma"/>
              </a:rPr>
              <a:t> بالحسبان أنّه سيكون هناك تلاميذ من دون اسم مستخدم وكلمة سرّ. في هذه الحالة اقترحوا عليهم أن يشبكوا بالمنظومة بواسطة اسم مستخدم وكلمة سرّ مؤقّتتين تحصلون عليهما لاحقًا. </a:t>
            </a:r>
            <a:endParaRPr lang="ar-SA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71357617b0_0_56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184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1357617b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71357617b0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latin typeface="Tahoma"/>
                <a:ea typeface="Tahoma"/>
                <a:cs typeface="Tahoma"/>
                <a:sym typeface="Tahoma"/>
              </a:rPr>
              <a:t>خذوا</a:t>
            </a:r>
            <a:r>
              <a:rPr lang="ar-SA" baseline="0" dirty="0">
                <a:latin typeface="Tahoma"/>
                <a:ea typeface="Tahoma"/>
                <a:cs typeface="Tahoma"/>
                <a:sym typeface="Tahoma"/>
              </a:rPr>
              <a:t> بالحسبان أنّه سيكون هناك تلاميذ من دون اسم مستخدم وكلمة سرّ. في هذه الحالة اقترحوا عليهم أن يشبكوا بالمنظومة بواسطة اسم مستخدم وكلمة سرّ مؤقّتتين تحصلون عليهما لاحقًا. </a:t>
            </a:r>
            <a:endParaRPr lang="ar-SA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g71357617b0_0_56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375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6915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r>
              <a:rPr lang="ar-SA" sz="1200" dirty="0">
                <a:solidFill>
                  <a:schemeClr val="tx1"/>
                </a:solidFill>
              </a:rPr>
              <a:t/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sz="12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  <a:p>
            <a:pPr marL="158750" indent="0" algn="r" rtl="1"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066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الصفوف الدنيا، ننصح بأن يكون الربط بسيطًا وعامًّا. إذا كان</a:t>
            </a:r>
            <a:r>
              <a:rPr lang="ar-SA" b="0" baseline="0" dirty="0"/>
              <a:t> التلاميذ قد تعلّموا من قبل دروسًا في الموضوع، </a:t>
            </a:r>
            <a:r>
              <a:rPr lang="ar-SA" b="0" dirty="0"/>
              <a:t> يحبّذ الربط بالمعرفة التي اكتسبها</a:t>
            </a:r>
            <a:r>
              <a:rPr lang="ar-SA" b="0" baseline="0" dirty="0"/>
              <a:t> التلاميذ </a:t>
            </a:r>
            <a:r>
              <a:rPr lang="ar-SA" b="0" dirty="0"/>
              <a:t>في الدرس السابق.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مثال على النصّ الشفويّ: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"هل حدث</a:t>
            </a:r>
            <a:r>
              <a:rPr lang="ar-SA" b="0" baseline="0" dirty="0"/>
              <a:t> أن واجهتم وضعًا فيه....</a:t>
            </a:r>
            <a:r>
              <a:rPr lang="ar-SA" b="0" dirty="0"/>
              <a:t> / في الدروس السابقة تعلمنا عن ... واليوم سنستمرّ في ... 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ربما تكونون</a:t>
            </a:r>
            <a:r>
              <a:rPr lang="ar-SA" b="0" baseline="0" dirty="0"/>
              <a:t> قد تناولتم هذا الموضوع في</a:t>
            </a:r>
            <a:r>
              <a:rPr lang="ar-SA" b="0" dirty="0"/>
              <a:t> المدرسة، وحتى إذا لم يكن كذلك، فهذه فرصة للتعرّف/ التعمّق 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2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2134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0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145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418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86B1DB1-3702-AE49-90FF-E260EB4ECA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7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671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3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97139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367421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6EF974-737B-8447-8B60-E57484041E55}"/>
              </a:ext>
            </a:extLst>
          </p:cNvPr>
          <p:cNvGrpSpPr/>
          <p:nvPr userDrawn="1"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9321B-CA5C-DA48-9D66-2DB20F93D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EBEB4-8814-7540-950F-6A879020CEF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69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377102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98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6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1098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6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4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9B4D34-3A80-3E47-AD1B-393DD9B9B334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Sakkal Majalla" panose="02000000000000000000" pitchFamily="2" charset="-78"/>
          <a:ea typeface="Sakkal Majalla" panose="02000000000000000000" pitchFamily="2" charset="-78"/>
          <a:cs typeface="+mn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Clr>
          <a:schemeClr val="accent2"/>
        </a:buClr>
        <a:buFont typeface="+mj-lt"/>
        <a:buNone/>
        <a:defRPr sz="2800" b="0" i="0" kern="1200">
          <a:solidFill>
            <a:schemeClr val="tx1"/>
          </a:solidFill>
          <a:latin typeface="Sakkal Majalla" panose="02000000000000000000" pitchFamily="2" charset="-78"/>
          <a:ea typeface="+mn-ea"/>
          <a:cs typeface="+mn-cs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DCD4043-663A-1847-8EE6-A9161D3A9908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1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ts val="406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r-SA" dirty="0"/>
              <a:t>درس </a:t>
            </a:r>
            <a:r>
              <a:rPr lang="ar-SA" dirty="0" smtClean="0"/>
              <a:t>علوم </a:t>
            </a:r>
            <a:r>
              <a:rPr lang="ar-SA" dirty="0"/>
              <a:t>للصفّ الخامس 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366" y="4419771"/>
            <a:ext cx="6411268" cy="649357"/>
          </a:xfrm>
        </p:spPr>
        <p:txBody>
          <a:bodyPr/>
          <a:lstStyle/>
          <a:p>
            <a:r>
              <a:rPr lang="ar-SA" dirty="0"/>
              <a:t>موضوع الدرس</a:t>
            </a:r>
            <a:r>
              <a:rPr lang="he-IL" dirty="0"/>
              <a:t>: </a:t>
            </a:r>
            <a:r>
              <a:rPr lang="ar-SA" dirty="0" smtClean="0"/>
              <a:t>بالوعات البحر الميت</a:t>
            </a:r>
            <a:endParaRPr lang="x-non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9CF02E3-24A7-B54B-A202-9A34EC55A7BB}"/>
              </a:ext>
            </a:extLst>
          </p:cNvPr>
          <p:cNvSpPr txBox="1">
            <a:spLocks/>
          </p:cNvSpPr>
          <p:nvPr/>
        </p:nvSpPr>
        <p:spPr>
          <a:xfrm>
            <a:off x="1895366" y="5071494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</a:t>
            </a:r>
            <a:r>
              <a:rPr lang="ar-SA" dirty="0" smtClean="0"/>
              <a:t>المعلّمة</a:t>
            </a:r>
            <a:r>
              <a:rPr lang="he-IL" dirty="0" smtClean="0"/>
              <a:t>:</a:t>
            </a:r>
            <a:r>
              <a:rPr lang="en-US" dirty="0" smtClean="0"/>
              <a:t> </a:t>
            </a:r>
            <a:r>
              <a:rPr lang="ar-SA" dirty="0" smtClean="0"/>
              <a:t>الفت ظاهر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ظاهرة البالوعات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1415" y="1733826"/>
            <a:ext cx="8458200" cy="4227359"/>
          </a:xfrm>
        </p:spPr>
        <p:txBody>
          <a:bodyPr/>
          <a:lstStyle/>
          <a:p>
            <a:r>
              <a:rPr lang="ar-SA" dirty="0" smtClean="0"/>
              <a:t>البالوعات في ساحل البحر الميت هي بالوعات انهيار حيث تتكون آبار نتيجة انهيار طبقات الأرض العليا للأعماق.</a:t>
            </a:r>
          </a:p>
          <a:p>
            <a:r>
              <a:rPr lang="ar-SA" dirty="0" smtClean="0"/>
              <a:t>البالوعات خطرة جداً لأنها تتكون فجأة وتشكل خطراً على المشاة والمسافرين في الشارع الذي يمر على امتداد البحر الميت.</a:t>
            </a:r>
          </a:p>
          <a:p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28" y="1815546"/>
            <a:ext cx="2443662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</a:t>
            </a:r>
            <a:r>
              <a:rPr lang="ar-SA" dirty="0" err="1" smtClean="0"/>
              <a:t>الظواهرالطبيعية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54" y="1928813"/>
            <a:ext cx="11588261" cy="3844925"/>
          </a:xfrm>
        </p:spPr>
        <p:txBody>
          <a:bodyPr/>
          <a:lstStyle/>
          <a:p>
            <a:pPr algn="ctr"/>
            <a:r>
              <a:rPr lang="ar-SA" dirty="0" smtClean="0"/>
              <a:t>يميز الإنسان ظواهر طبيعية كثيرة تحدث حوله في البيئة.</a:t>
            </a:r>
          </a:p>
          <a:p>
            <a:pPr algn="ctr"/>
            <a:r>
              <a:rPr lang="ar-SA" dirty="0" smtClean="0"/>
              <a:t>يقوم العلماء بأبحاث علمية  لاكتشاف هذه الظواهر, فحصها, التعرف عليها </a:t>
            </a:r>
          </a:p>
          <a:p>
            <a:pPr algn="ctr"/>
            <a:r>
              <a:rPr lang="ar-SA" dirty="0" smtClean="0"/>
              <a:t>عن قرب وجمع المزيد من المعلومات عنها.</a:t>
            </a:r>
          </a:p>
          <a:p>
            <a:pPr algn="ct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797" y="4057507"/>
            <a:ext cx="3307373" cy="17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البالوعات - ظاهرة طبيعية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54" y="1745916"/>
            <a:ext cx="11588261" cy="3844925"/>
          </a:xfrm>
        </p:spPr>
        <p:txBody>
          <a:bodyPr>
            <a:normAutofit fontScale="92500"/>
          </a:bodyPr>
          <a:lstStyle/>
          <a:p>
            <a:pPr algn="ctr"/>
            <a:r>
              <a:rPr lang="ar-SA" dirty="0" smtClean="0"/>
              <a:t>البالوعات هي ظواهر طبيعية تحدث في الأرض, نتيجة لتغييرات في طبقات الأرض.</a:t>
            </a:r>
          </a:p>
          <a:p>
            <a:pPr algn="ctr"/>
            <a:r>
              <a:rPr lang="ar-SA" dirty="0" smtClean="0"/>
              <a:t>لكي يتعرف الإنسان على هذه الظواهر ويتعلم عنها المزيد عليه القيام بأبحاث علمية .</a:t>
            </a:r>
          </a:p>
          <a:p>
            <a:pPr algn="ctr"/>
            <a:r>
              <a:rPr lang="ar-SA" dirty="0"/>
              <a:t>الجيولوجيين هم علماء في مجال طبقات الأرض – يبحثون مبنى الأرض </a:t>
            </a:r>
            <a:r>
              <a:rPr lang="ar-SA" dirty="0" smtClean="0"/>
              <a:t>وصفاتها.</a:t>
            </a:r>
          </a:p>
          <a:p>
            <a:pPr algn="ct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207" y="4196128"/>
            <a:ext cx="3383194" cy="17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 مراحل البحث العلمي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0590" y="1733826"/>
            <a:ext cx="7244861" cy="4923692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SA" dirty="0" smtClean="0"/>
              <a:t>تمييز الظاهرة واختيار موضوع البحث</a:t>
            </a:r>
          </a:p>
          <a:p>
            <a:pPr marL="742950" indent="-742950">
              <a:buFont typeface="+mj-lt"/>
              <a:buAutoNum type="arabicPeriod"/>
            </a:pPr>
            <a:r>
              <a:rPr lang="ar-SA" dirty="0" smtClean="0"/>
              <a:t>طرح أسئلة حول الظاهرة </a:t>
            </a:r>
          </a:p>
          <a:p>
            <a:pPr marL="742950" indent="-742950">
              <a:buFont typeface="+mj-lt"/>
              <a:buAutoNum type="arabicPeriod"/>
            </a:pPr>
            <a:r>
              <a:rPr lang="ar-SA" dirty="0" smtClean="0"/>
              <a:t>تحديد سؤال البحث</a:t>
            </a:r>
          </a:p>
          <a:p>
            <a:pPr marL="742950" indent="-742950">
              <a:buFont typeface="+mj-lt"/>
              <a:buAutoNum type="arabicPeriod"/>
            </a:pPr>
            <a:r>
              <a:rPr lang="ar-SA" dirty="0" smtClean="0"/>
              <a:t>طرح تفسير للظاهرة (فرضية)</a:t>
            </a:r>
          </a:p>
          <a:p>
            <a:pPr marL="742950" indent="-742950">
              <a:buFont typeface="+mj-lt"/>
              <a:buAutoNum type="arabicPeriod"/>
            </a:pPr>
            <a:r>
              <a:rPr lang="ar-SA" dirty="0" smtClean="0"/>
              <a:t>مجرى البحث: مشاهدة</a:t>
            </a:r>
          </a:p>
          <a:p>
            <a:pPr marL="742950" indent="-742950">
              <a:buFont typeface="+mj-lt"/>
              <a:buAutoNum type="arabicPeriod"/>
            </a:pPr>
            <a:r>
              <a:rPr lang="ar-SA" dirty="0" smtClean="0"/>
              <a:t>جمع النتائج</a:t>
            </a:r>
          </a:p>
          <a:p>
            <a:pPr marL="742950" indent="-742950">
              <a:buFont typeface="+mj-lt"/>
              <a:buAutoNum type="arabicPeriod"/>
            </a:pPr>
            <a:r>
              <a:rPr lang="ar-SA" dirty="0" smtClean="0"/>
              <a:t>استخلاص الاستنتاجات</a:t>
            </a:r>
          </a:p>
          <a:p>
            <a:endParaRPr lang="ar-SA" sz="4000" dirty="0" smtClean="0"/>
          </a:p>
          <a:p>
            <a:endParaRPr lang="he-IL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1. تمييز الظاهرة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54" y="1928813"/>
            <a:ext cx="8493369" cy="3844925"/>
          </a:xfrm>
        </p:spPr>
        <p:txBody>
          <a:bodyPr>
            <a:normAutofit/>
          </a:bodyPr>
          <a:lstStyle/>
          <a:p>
            <a:pPr algn="ctr"/>
            <a:r>
              <a:rPr lang="ar-SA" sz="4800" b="1" dirty="0" smtClean="0"/>
              <a:t>الظاهرة :</a:t>
            </a:r>
          </a:p>
          <a:p>
            <a:pPr algn="ctr"/>
            <a:endParaRPr lang="ar-SA" sz="4800" b="1" dirty="0" smtClean="0"/>
          </a:p>
          <a:p>
            <a:pPr algn="ctr"/>
            <a:r>
              <a:rPr lang="ar-SA" sz="4800" b="1" dirty="0" smtClean="0">
                <a:solidFill>
                  <a:schemeClr val="accent2"/>
                </a:solidFill>
              </a:rPr>
              <a:t>تكوّن البالوعات في منطقة البحر الميت</a:t>
            </a:r>
            <a:endParaRPr lang="he-IL" sz="4800" b="1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723" y="1928813"/>
            <a:ext cx="2586867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8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2. طرح أسئلة حول الظاهرة 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 txBox="1">
            <a:spLocks/>
          </p:cNvSpPr>
          <p:nvPr/>
        </p:nvSpPr>
        <p:spPr>
          <a:xfrm>
            <a:off x="836947" y="2032690"/>
            <a:ext cx="1084384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ts val="40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ar-SA" sz="4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ar-SA" sz="4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he-IL" sz="4000" dirty="0"/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93" y="1833617"/>
            <a:ext cx="1047545" cy="550181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5"/>
          <a:srcRect l="25979" t="22543" r="55926" b="12554"/>
          <a:stretch/>
        </p:blipFill>
        <p:spPr>
          <a:xfrm>
            <a:off x="6072989" y="3227575"/>
            <a:ext cx="1439008" cy="2903262"/>
          </a:xfrm>
          <a:prstGeom prst="rect">
            <a:avLst/>
          </a:prstGeom>
        </p:spPr>
      </p:pic>
      <p:sp>
        <p:nvSpPr>
          <p:cNvPr id="12" name="הסבר אליפטי 11"/>
          <p:cNvSpPr/>
          <p:nvPr/>
        </p:nvSpPr>
        <p:spPr>
          <a:xfrm>
            <a:off x="7712387" y="1833617"/>
            <a:ext cx="4330212" cy="2144327"/>
          </a:xfrm>
          <a:prstGeom prst="wedgeEllipseCallout">
            <a:avLst>
              <a:gd name="adj1" fmla="val -59440"/>
              <a:gd name="adj2" fmla="val 459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كيف تتكون في الأرض آبار كبيرة؟</a:t>
            </a:r>
            <a:endParaRPr lang="he-IL" sz="4000" dirty="0"/>
          </a:p>
        </p:txBody>
      </p:sp>
      <p:sp>
        <p:nvSpPr>
          <p:cNvPr id="13" name="הסבר אליפטי 12"/>
          <p:cNvSpPr/>
          <p:nvPr/>
        </p:nvSpPr>
        <p:spPr>
          <a:xfrm>
            <a:off x="916484" y="3945293"/>
            <a:ext cx="4330212" cy="1467827"/>
          </a:xfrm>
          <a:prstGeom prst="wedgeEllipseCallout">
            <a:avLst>
              <a:gd name="adj1" fmla="val 50829"/>
              <a:gd name="adj2" fmla="val 7448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ما الذي يجعل الأرض تنهار؟</a:t>
            </a:r>
            <a:endParaRPr lang="he-IL" sz="4000" dirty="0"/>
          </a:p>
        </p:txBody>
      </p:sp>
      <p:sp>
        <p:nvSpPr>
          <p:cNvPr id="14" name="לחצן פעולה: עזרה 13">
            <a:hlinkClick r:id="" action="ppaction://noaction" highlightClick="1"/>
          </p:cNvPr>
          <p:cNvSpPr/>
          <p:nvPr/>
        </p:nvSpPr>
        <p:spPr>
          <a:xfrm>
            <a:off x="6473772" y="2056047"/>
            <a:ext cx="637442" cy="694502"/>
          </a:xfrm>
          <a:prstGeom prst="actionButtonHelp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הסבר אליפטי 14"/>
          <p:cNvSpPr/>
          <p:nvPr/>
        </p:nvSpPr>
        <p:spPr>
          <a:xfrm>
            <a:off x="1380971" y="1833529"/>
            <a:ext cx="4330212" cy="1467827"/>
          </a:xfrm>
          <a:prstGeom prst="wedgeEllipseCallout">
            <a:avLst>
              <a:gd name="adj1" fmla="val 50829"/>
              <a:gd name="adj2" fmla="val 7448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مما تتكون التربة في هذه المنطقة؟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9608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3. تحديد سؤال البحث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54" y="1928813"/>
            <a:ext cx="11588261" cy="3844925"/>
          </a:xfrm>
        </p:spPr>
        <p:txBody>
          <a:bodyPr/>
          <a:lstStyle/>
          <a:p>
            <a:pPr algn="ctr"/>
            <a:r>
              <a:rPr lang="ar-SA" b="1" dirty="0" smtClean="0"/>
              <a:t>حدد الباحثون سؤال البحث وهو:</a:t>
            </a:r>
          </a:p>
          <a:p>
            <a:pPr algn="ctr"/>
            <a:endParaRPr lang="ar-SA" b="1" dirty="0" smtClean="0"/>
          </a:p>
          <a:p>
            <a:pPr algn="ctr"/>
            <a:r>
              <a:rPr lang="ar-SA" sz="4800" b="1" dirty="0" smtClean="0">
                <a:solidFill>
                  <a:schemeClr val="accent2"/>
                </a:solidFill>
              </a:rPr>
              <a:t>ما الذي يؤدي الى تكوّن البالوعات؟</a:t>
            </a:r>
            <a:endParaRPr lang="he-IL" sz="4800" b="1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922" y="4334606"/>
            <a:ext cx="1836494" cy="18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4. تفسير الظاهرة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54" y="1928813"/>
            <a:ext cx="11588261" cy="3844925"/>
          </a:xfrm>
        </p:spPr>
        <p:txBody>
          <a:bodyPr/>
          <a:lstStyle/>
          <a:p>
            <a:r>
              <a:rPr lang="ar-SA" dirty="0" smtClean="0"/>
              <a:t>يحاول الباحثون طرح تفسير ممكن للظاهرة بعد جمع المعلومات عنها.</a:t>
            </a:r>
          </a:p>
          <a:p>
            <a:endParaRPr lang="ar-SA" dirty="0" smtClean="0"/>
          </a:p>
          <a:p>
            <a:pPr algn="ctr"/>
            <a:r>
              <a:rPr lang="ar-SA" sz="4800" b="1" dirty="0" smtClean="0">
                <a:solidFill>
                  <a:schemeClr val="accent2"/>
                </a:solidFill>
              </a:rPr>
              <a:t>هنالك طبقة ملح في الأرض التي في سواحل البحر. لذا فإن ذوبان الملح يمكن أن يؤدي الى تجاويف في الأرض.</a:t>
            </a:r>
          </a:p>
          <a:p>
            <a:endParaRPr lang="he-IL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الفرضية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54" y="1928813"/>
            <a:ext cx="11588261" cy="3844925"/>
          </a:xfrm>
        </p:spPr>
        <p:txBody>
          <a:bodyPr/>
          <a:lstStyle/>
          <a:p>
            <a:pPr algn="ctr"/>
            <a:r>
              <a:rPr lang="ar-SA" b="1" dirty="0" smtClean="0"/>
              <a:t>يعتمد تفسير الظاهرة على جمع المعلومات من مصادر معلومات مختلفة وكذلك على المعلومات المسبقة الموجودة لدى الباحثين.</a:t>
            </a:r>
          </a:p>
          <a:p>
            <a:pPr algn="ctr"/>
            <a:r>
              <a:rPr lang="ar-SA" sz="4800" b="1" dirty="0" smtClean="0">
                <a:solidFill>
                  <a:schemeClr val="accent2"/>
                </a:solidFill>
              </a:rPr>
              <a:t>الفرضية:</a:t>
            </a:r>
          </a:p>
          <a:p>
            <a:pPr algn="ctr"/>
            <a:r>
              <a:rPr lang="ar-SA" sz="4800" b="1" dirty="0" smtClean="0">
                <a:solidFill>
                  <a:schemeClr val="accent2"/>
                </a:solidFill>
              </a:rPr>
              <a:t>هي فكرة غير مثبتة والتي تعتمد على المعلومات التي جمعناها.</a:t>
            </a:r>
            <a:endParaRPr lang="he-IL" sz="4800" b="1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5</a:t>
            </a:r>
            <a:r>
              <a:rPr lang="ar-SA" dirty="0" smtClean="0"/>
              <a:t>. مجرى البحث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54" y="1928813"/>
            <a:ext cx="11588261" cy="3844925"/>
          </a:xfrm>
        </p:spPr>
        <p:txBody>
          <a:bodyPr/>
          <a:lstStyle/>
          <a:p>
            <a:r>
              <a:rPr lang="ar-SA" dirty="0" smtClean="0"/>
              <a:t>أجرى الباحثون </a:t>
            </a:r>
            <a:r>
              <a:rPr lang="ar-SA" dirty="0" smtClean="0">
                <a:solidFill>
                  <a:schemeClr val="accent1"/>
                </a:solidFill>
              </a:rPr>
              <a:t>مشاهدة </a:t>
            </a:r>
            <a:r>
              <a:rPr lang="ar-SA" dirty="0" smtClean="0"/>
              <a:t>كي يفحصوا الفرضية التي اقترحوها.</a:t>
            </a:r>
          </a:p>
          <a:p>
            <a:endParaRPr lang="ar-SA" dirty="0" smtClean="0"/>
          </a:p>
          <a:p>
            <a:pPr algn="ctr"/>
            <a:r>
              <a:rPr lang="ar-SA" sz="4800" b="1" dirty="0" smtClean="0">
                <a:solidFill>
                  <a:schemeClr val="accent2"/>
                </a:solidFill>
              </a:rPr>
              <a:t>تجوّل العلماء قرب 20 بالوعة مملوءة بالماء في ساحل البحر الميت.</a:t>
            </a:r>
          </a:p>
          <a:p>
            <a:endParaRPr lang="he-IL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63" y="4230882"/>
            <a:ext cx="2076082" cy="23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46" y="612536"/>
            <a:ext cx="10515600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</a:pPr>
            <a:r>
              <a:rPr lang="ar-SA" b="1" dirty="0">
                <a:latin typeface="Alef"/>
                <a:ea typeface="Alef"/>
                <a:sym typeface="Alef"/>
              </a:rPr>
              <a:t>قبل أن نبدأ، نستنشق </a:t>
            </a:r>
            <a:r>
              <a:rPr lang="ar-SA" b="1" dirty="0" smtClean="0">
                <a:latin typeface="Alef"/>
                <a:ea typeface="Alef"/>
                <a:sym typeface="Alef"/>
              </a:rPr>
              <a:t>الهواء, نسترخي ونتأمل المكان والوضع</a:t>
            </a:r>
            <a:endParaRPr lang="he-IL" b="1" dirty="0">
              <a:latin typeface="Alef"/>
              <a:ea typeface="Alef"/>
              <a:sym typeface="Alef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101" y="1836393"/>
            <a:ext cx="6399489" cy="401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6. جمع النتائج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8813"/>
            <a:ext cx="12192000" cy="3979618"/>
          </a:xfrm>
        </p:spPr>
        <p:txBody>
          <a:bodyPr>
            <a:normAutofit fontScale="25000" lnSpcReduction="20000"/>
          </a:bodyPr>
          <a:lstStyle/>
          <a:p>
            <a:r>
              <a:rPr lang="ar-SA" sz="12800" dirty="0" smtClean="0"/>
              <a:t>توصل الباحثون لمعلومات جديدة في أعقاب المشاهدة وفحص الماء في البالوعات.</a:t>
            </a:r>
          </a:p>
          <a:p>
            <a:endParaRPr lang="ar-SA" dirty="0" smtClean="0"/>
          </a:p>
          <a:p>
            <a:pPr algn="ctr"/>
            <a:r>
              <a:rPr lang="ar-SA" sz="12800" b="1" dirty="0" smtClean="0">
                <a:solidFill>
                  <a:schemeClr val="accent2"/>
                </a:solidFill>
              </a:rPr>
              <a:t>وجد الباحثون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12800" b="1" dirty="0" smtClean="0">
                <a:solidFill>
                  <a:schemeClr val="accent2"/>
                </a:solidFill>
              </a:rPr>
              <a:t>أن الماء الذي في البالوعات أحتوى على كمية كبيرة من الملح 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12800" b="1" dirty="0" smtClean="0">
                <a:solidFill>
                  <a:schemeClr val="accent2"/>
                </a:solidFill>
              </a:rPr>
              <a:t>حول كل البالوعات التي كانت مليئة بالماء, كانت الأرض مغطاة بطبقة من الملح.</a:t>
            </a:r>
          </a:p>
          <a:p>
            <a:endParaRPr lang="he-IL" sz="7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7. استخلاص الاستنتاجات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54" y="1928813"/>
            <a:ext cx="11588261" cy="3844925"/>
          </a:xfrm>
        </p:spPr>
        <p:txBody>
          <a:bodyPr/>
          <a:lstStyle/>
          <a:p>
            <a:r>
              <a:rPr lang="ar-SA" dirty="0" smtClean="0"/>
              <a:t>يربط الباحثون النتائج التي حصلوا عليها مع المعلومات التي جمعت في بداية البحث للتوصل للاستنتاجات.</a:t>
            </a:r>
          </a:p>
          <a:p>
            <a:endParaRPr lang="ar-SA" dirty="0" smtClean="0"/>
          </a:p>
          <a:p>
            <a:pPr algn="ctr"/>
            <a:r>
              <a:rPr lang="ar-SA" sz="4800" b="1" dirty="0" smtClean="0">
                <a:solidFill>
                  <a:schemeClr val="accent2"/>
                </a:solidFill>
              </a:rPr>
              <a:t>استنتج الباحثون أن ذوبان طبقة الملح في الأرض يؤدي الى تكوّن البالوعات.</a:t>
            </a:r>
          </a:p>
          <a:p>
            <a:endParaRPr lang="he-IL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0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u="sng" dirty="0" smtClean="0">
                <a:solidFill>
                  <a:schemeClr val="accent1"/>
                </a:solidFill>
              </a:rPr>
              <a:t>هيّا نتدرّب ونجيب على الأسئلة</a:t>
            </a:r>
            <a:endParaRPr lang="x-none" u="sng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084" y="1490906"/>
            <a:ext cx="11487362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ar-SA" sz="4400" dirty="0" smtClean="0"/>
              <a:t>لماذا, حسب رأيكم, تجول الباحثون قرب البالوعات ولم يكتفوا بفحص الماء الموجود فيها؟</a:t>
            </a:r>
          </a:p>
          <a:p>
            <a:pPr marL="514350" indent="-514350">
              <a:buAutoNum type="arabicPeriod"/>
            </a:pPr>
            <a:r>
              <a:rPr lang="ar-SA" sz="4400" dirty="0" smtClean="0"/>
              <a:t>ماذا وجد الباحثون في هذه البالوعات؟ وما الذي ميّز المياه الموجودة فيها؟</a:t>
            </a:r>
          </a:p>
          <a:p>
            <a:pPr marL="514350" indent="-514350">
              <a:buAutoNum type="arabicPeriod"/>
            </a:pPr>
            <a:r>
              <a:rPr lang="ar-SA" sz="4400" dirty="0" smtClean="0"/>
              <a:t>ادّعى الباحثون : «ذوبان طبقة الملح التي في الأرض يتعلق بتكوّن البالوعات».</a:t>
            </a:r>
          </a:p>
          <a:p>
            <a:pPr marL="0" indent="0">
              <a:buNone/>
            </a:pPr>
            <a:r>
              <a:rPr lang="ar-SA" sz="4400" dirty="0"/>
              <a:t>  </a:t>
            </a:r>
            <a:r>
              <a:rPr lang="ar-SA" sz="4400" dirty="0" smtClean="0"/>
              <a:t> على ماذا اعتمد الباحثون في ادعائهم؟</a:t>
            </a:r>
            <a:endParaRPr lang="he-IL" sz="4400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5" name="Google Shape;31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09200" y="5131777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1205" y="65321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u="sng" dirty="0" smtClean="0">
                <a:solidFill>
                  <a:schemeClr val="accent1"/>
                </a:solidFill>
              </a:rPr>
              <a:t>الحلّ</a:t>
            </a:r>
            <a:endParaRPr lang="x-none" b="1" u="sng" dirty="0">
              <a:solidFill>
                <a:schemeClr val="accent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738" y="1473322"/>
            <a:ext cx="10984523" cy="4351338"/>
          </a:xfrm>
        </p:spPr>
        <p:txBody>
          <a:bodyPr>
            <a:normAutofit fontScale="92500" lnSpcReduction="10000"/>
          </a:bodyPr>
          <a:lstStyle/>
          <a:p>
            <a:pPr marL="742950" lvl="0" indent="-742950">
              <a:lnSpc>
                <a:spcPct val="110000"/>
              </a:lnSpc>
              <a:buClr>
                <a:srgbClr val="FB2265"/>
              </a:buClr>
              <a:buFont typeface="+mj-lt"/>
              <a:buAutoNum type="arabicPeriod"/>
            </a:pPr>
            <a:r>
              <a:rPr lang="ar-SA" sz="4400" dirty="0" smtClean="0">
                <a:solidFill>
                  <a:srgbClr val="424242"/>
                </a:solidFill>
              </a:rPr>
              <a:t>لماذا, حسب رأيكم, تجول الباحثون قرب البالوعات ولم يكتفوا بفحص الماء الموجود فيها؟</a:t>
            </a:r>
          </a:p>
          <a:p>
            <a:pPr marL="514350" lvl="0" indent="-514350">
              <a:buClr>
                <a:srgbClr val="FB2265"/>
              </a:buClr>
              <a:buFont typeface="Arial" panose="020B0604020202020204" pitchFamily="34" charset="0"/>
              <a:buAutoNum type="arabicPeriod"/>
            </a:pPr>
            <a:endParaRPr lang="ar-SA" sz="4400" dirty="0">
              <a:solidFill>
                <a:srgbClr val="424242"/>
              </a:solidFill>
            </a:endParaRPr>
          </a:p>
          <a:p>
            <a:pPr marL="514350" lvl="0" indent="-514350">
              <a:buClr>
                <a:srgbClr val="FB2265"/>
              </a:buClr>
              <a:buFont typeface="Arial" panose="020B0604020202020204" pitchFamily="34" charset="0"/>
              <a:buAutoNum type="arabicPeriod"/>
            </a:pPr>
            <a:endParaRPr lang="ar-SA" sz="4400" dirty="0" smtClean="0">
              <a:solidFill>
                <a:srgbClr val="424242"/>
              </a:solidFill>
            </a:endParaRPr>
          </a:p>
          <a:p>
            <a:pPr marL="0" lvl="0" indent="0">
              <a:lnSpc>
                <a:spcPct val="100000"/>
              </a:lnSpc>
              <a:buClr>
                <a:srgbClr val="FB2265"/>
              </a:buClr>
              <a:buNone/>
            </a:pPr>
            <a:r>
              <a:rPr lang="ar-SA" sz="4400" b="1" dirty="0" smtClean="0">
                <a:solidFill>
                  <a:schemeClr val="accent2"/>
                </a:solidFill>
              </a:rPr>
              <a:t>أراد الباحثون أن يفحصوا اذا كانت المياه مالحة واذا كانت تتواجد مياه أيضا في محيط البالوعات لكي يفحصوا وجود علاقة بين طبقة الملح في الأرض وبين ظاهرة البالوعات.</a:t>
            </a:r>
            <a:endParaRPr lang="ar-SA" sz="4400" b="1" dirty="0">
              <a:solidFill>
                <a:schemeClr val="accent2"/>
              </a:solidFill>
            </a:endParaRPr>
          </a:p>
          <a:p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u="sng" dirty="0" smtClean="0">
                <a:solidFill>
                  <a:schemeClr val="accent1"/>
                </a:solidFill>
              </a:rPr>
              <a:t>الحلّ</a:t>
            </a:r>
            <a:endParaRPr lang="x-none" b="1" u="sng" dirty="0">
              <a:solidFill>
                <a:schemeClr val="accent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277" y="1473322"/>
            <a:ext cx="1164101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>
                <a:srgbClr val="FB2265"/>
              </a:buClr>
              <a:buNone/>
            </a:pPr>
            <a:r>
              <a:rPr lang="ar-SA" sz="4400" dirty="0" smtClean="0"/>
              <a:t>2. ماذا </a:t>
            </a:r>
            <a:r>
              <a:rPr lang="ar-SA" sz="4400" dirty="0"/>
              <a:t>وجد الباحثون في هذه البالوعات؟ وما الذي ميّز المياه الموجودة فيها؟</a:t>
            </a:r>
          </a:p>
          <a:p>
            <a:pPr marL="0" lvl="0" indent="0">
              <a:lnSpc>
                <a:spcPct val="100000"/>
              </a:lnSpc>
              <a:buClr>
                <a:srgbClr val="FB2265"/>
              </a:buClr>
              <a:buNone/>
            </a:pPr>
            <a:endParaRPr lang="ar-SA" sz="4400" dirty="0" smtClean="0">
              <a:solidFill>
                <a:srgbClr val="424242"/>
              </a:solidFill>
            </a:endParaRPr>
          </a:p>
          <a:p>
            <a:pPr marL="0" lvl="0" indent="0">
              <a:lnSpc>
                <a:spcPct val="100000"/>
              </a:lnSpc>
              <a:buClr>
                <a:srgbClr val="FB2265"/>
              </a:buClr>
              <a:buNone/>
            </a:pPr>
            <a:r>
              <a:rPr lang="ar-SA" sz="4400" b="1" dirty="0" smtClean="0">
                <a:solidFill>
                  <a:schemeClr val="accent2"/>
                </a:solidFill>
              </a:rPr>
              <a:t>وجد الباحثون أن المياه في البالوعات كانت مالحة وأن الملح ترسب أيضاً في جوانب البالوعات.</a:t>
            </a:r>
            <a:endParaRPr lang="ar-SA" sz="4400" b="1" dirty="0">
              <a:solidFill>
                <a:schemeClr val="accent2"/>
              </a:solidFill>
            </a:endParaRPr>
          </a:p>
          <a:p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400" y="5423389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161192"/>
            <a:ext cx="10515600" cy="1325563"/>
          </a:xfrm>
        </p:spPr>
        <p:txBody>
          <a:bodyPr/>
          <a:lstStyle/>
          <a:p>
            <a:r>
              <a:rPr lang="ar-SA" b="1" u="sng" dirty="0" smtClean="0">
                <a:solidFill>
                  <a:schemeClr val="accent1"/>
                </a:solidFill>
              </a:rPr>
              <a:t>الحلّ</a:t>
            </a:r>
            <a:endParaRPr lang="x-none" b="1" u="sng" dirty="0">
              <a:solidFill>
                <a:schemeClr val="accent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292" y="1178903"/>
            <a:ext cx="11289323" cy="5010882"/>
          </a:xfrm>
        </p:spPr>
        <p:txBody>
          <a:bodyPr>
            <a:normAutofit/>
          </a:bodyPr>
          <a:lstStyle/>
          <a:p>
            <a:pPr marL="0" lvl="0" indent="0">
              <a:buClr>
                <a:srgbClr val="FB2265"/>
              </a:buClr>
              <a:buNone/>
            </a:pPr>
            <a:r>
              <a:rPr lang="ar-SA" sz="4400" dirty="0"/>
              <a:t>3</a:t>
            </a:r>
            <a:r>
              <a:rPr lang="ar-SA" sz="4400" dirty="0" smtClean="0"/>
              <a:t>. </a:t>
            </a:r>
            <a:r>
              <a:rPr lang="ar-SA" sz="4400" dirty="0">
                <a:solidFill>
                  <a:srgbClr val="424242"/>
                </a:solidFill>
              </a:rPr>
              <a:t>ادّعى الباحثون : «ذوبان طبقة الملح التي في الأرض يتعلق بتكوّن البالوعات</a:t>
            </a:r>
            <a:r>
              <a:rPr lang="ar-SA" sz="4400" dirty="0" smtClean="0">
                <a:solidFill>
                  <a:srgbClr val="424242"/>
                </a:solidFill>
              </a:rPr>
              <a:t>».</a:t>
            </a:r>
          </a:p>
          <a:p>
            <a:pPr marL="0" lvl="0" indent="0">
              <a:buClr>
                <a:srgbClr val="FB2265"/>
              </a:buClr>
              <a:buNone/>
            </a:pPr>
            <a:r>
              <a:rPr lang="ar-SA" sz="4400" dirty="0" smtClean="0">
                <a:solidFill>
                  <a:srgbClr val="424242"/>
                </a:solidFill>
              </a:rPr>
              <a:t>على </a:t>
            </a:r>
            <a:r>
              <a:rPr lang="ar-SA" sz="4400" dirty="0">
                <a:solidFill>
                  <a:srgbClr val="424242"/>
                </a:solidFill>
              </a:rPr>
              <a:t>ماذا اعتمد الباحثون في ادعائهم؟</a:t>
            </a:r>
            <a:endParaRPr lang="he-IL" sz="4400" dirty="0">
              <a:solidFill>
                <a:srgbClr val="424242"/>
              </a:solidFill>
            </a:endParaRPr>
          </a:p>
          <a:p>
            <a:pPr marL="0" lvl="0" indent="0">
              <a:lnSpc>
                <a:spcPct val="100000"/>
              </a:lnSpc>
              <a:buClr>
                <a:srgbClr val="FB2265"/>
              </a:buClr>
              <a:buNone/>
            </a:pPr>
            <a:r>
              <a:rPr lang="ar-SA" sz="4400" b="1" dirty="0" smtClean="0">
                <a:solidFill>
                  <a:schemeClr val="accent2"/>
                </a:solidFill>
              </a:rPr>
              <a:t>أعتمد الباحثون على التجربة والمعلومات المسبقة: عندما نذيب ملحاً في الماء فإنه يذوب طالما كميته ليست كبيرة نسبة لكمية الماء . عندما تكون كمية الملح كبيرة فانه يأخذ بالترسب وتنتج رواسب ملحية كالتي في جوانب البالوعات.</a:t>
            </a:r>
            <a:endParaRPr lang="ar-SA" sz="4400" b="1" dirty="0">
              <a:solidFill>
                <a:schemeClr val="accent2"/>
              </a:solidFill>
            </a:endParaRPr>
          </a:p>
          <a:p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292" y="5546482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6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0556" y="5588651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D5A331-761E-EC4A-90E0-A7BE07BA969D}"/>
              </a:ext>
            </a:extLst>
          </p:cNvPr>
          <p:cNvSpPr/>
          <p:nvPr/>
        </p:nvSpPr>
        <p:spPr>
          <a:xfrm>
            <a:off x="512642" y="1270174"/>
            <a:ext cx="10779314" cy="41938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CD271-E860-BB40-8AA7-C498A008944D}"/>
              </a:ext>
            </a:extLst>
          </p:cNvPr>
          <p:cNvGrpSpPr/>
          <p:nvPr/>
        </p:nvGrpSpPr>
        <p:grpSpPr>
          <a:xfrm>
            <a:off x="10530916" y="440720"/>
            <a:ext cx="1509481" cy="1509481"/>
            <a:chOff x="2479019" y="1273242"/>
            <a:chExt cx="3938567" cy="39385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F2AA49-0FDE-144A-A49F-27FA026C82A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5A774C-5E15-AE40-86C5-37AFF3DE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646296-92CB-9041-BC58-D71007B0E7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8816" y="1825544"/>
            <a:ext cx="9772100" cy="3763107"/>
          </a:xfrm>
        </p:spPr>
        <p:txBody>
          <a:bodyPr>
            <a:normAutofit/>
          </a:bodyPr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ar-SA" sz="3600" b="1" dirty="0" smtClean="0">
                <a:solidFill>
                  <a:schemeClr val="accent2"/>
                </a:solidFill>
              </a:rPr>
              <a:t>يذوب</a:t>
            </a:r>
            <a:r>
              <a:rPr lang="ar-SA" sz="3600" dirty="0" smtClean="0"/>
              <a:t> الملح في الماء مثلما تذوب مواد أخرى كثيرة. </a:t>
            </a:r>
          </a:p>
          <a:p>
            <a:r>
              <a:rPr lang="ar-SA" sz="3600" dirty="0" smtClean="0"/>
              <a:t>المادة التي تذوب تسمى </a:t>
            </a:r>
            <a:r>
              <a:rPr lang="ar-SA" sz="3600" b="1" dirty="0" smtClean="0">
                <a:solidFill>
                  <a:schemeClr val="accent2"/>
                </a:solidFill>
              </a:rPr>
              <a:t>مذاباً</a:t>
            </a:r>
            <a:r>
              <a:rPr lang="ar-SA" sz="3600" dirty="0" smtClean="0"/>
              <a:t>. </a:t>
            </a:r>
          </a:p>
          <a:p>
            <a:r>
              <a:rPr lang="ar-SA" sz="3600" dirty="0" smtClean="0"/>
              <a:t>بينما يسمى الماء </a:t>
            </a:r>
            <a:r>
              <a:rPr lang="ar-SA" sz="3600" b="1" dirty="0" smtClean="0">
                <a:solidFill>
                  <a:schemeClr val="accent2"/>
                </a:solidFill>
              </a:rPr>
              <a:t>مذيباً</a:t>
            </a:r>
            <a:r>
              <a:rPr lang="ar-SA" sz="3600" dirty="0" smtClean="0"/>
              <a:t>.</a:t>
            </a:r>
          </a:p>
          <a:p>
            <a:r>
              <a:rPr lang="ar-SA" sz="3600" dirty="0" smtClean="0"/>
              <a:t>عندما تذوب مادة في الماء ينتج عن ذلك </a:t>
            </a:r>
            <a:r>
              <a:rPr lang="ar-SA" sz="3600" b="1" dirty="0" smtClean="0">
                <a:solidFill>
                  <a:schemeClr val="accent2"/>
                </a:solidFill>
              </a:rPr>
              <a:t>محلول</a:t>
            </a:r>
            <a:r>
              <a:rPr lang="ar-SA" sz="3600" dirty="0" smtClean="0"/>
              <a:t>.</a:t>
            </a:r>
          </a:p>
          <a:p>
            <a:r>
              <a:rPr lang="ar-SA" sz="3600" dirty="0" smtClean="0"/>
              <a:t>عندما تكون كمية المذاب كبيرة نسبة لكمية المذيب ويكون تركيزه كبيرا يسمى المحلول : </a:t>
            </a:r>
            <a:r>
              <a:rPr lang="ar-SA" sz="3600" b="1" dirty="0" smtClean="0">
                <a:solidFill>
                  <a:schemeClr val="accent2"/>
                </a:solidFill>
              </a:rPr>
              <a:t>محلول مشبع</a:t>
            </a:r>
            <a:r>
              <a:rPr lang="ar-SA" sz="3600" dirty="0" smtClean="0"/>
              <a:t>.</a:t>
            </a:r>
            <a:endParaRPr lang="x-none" sz="3600" dirty="0"/>
          </a:p>
        </p:txBody>
      </p:sp>
    </p:spTree>
    <p:extLst>
      <p:ext uri="{BB962C8B-B14F-4D97-AF65-F5344CB8AC3E}">
        <p14:creationId xmlns:p14="http://schemas.microsoft.com/office/powerpoint/2010/main" val="109898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 </a:t>
            </a:r>
            <a:r>
              <a:rPr lang="ar-SA" dirty="0" smtClean="0"/>
              <a:t>نوضح الظاهرة ونفهمها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928813"/>
            <a:ext cx="11553092" cy="4243387"/>
          </a:xfrm>
        </p:spPr>
        <p:txBody>
          <a:bodyPr>
            <a:normAutofit/>
          </a:bodyPr>
          <a:lstStyle/>
          <a:p>
            <a:pPr algn="ctr"/>
            <a:r>
              <a:rPr lang="ar-SA" sz="4400" b="1" dirty="0" smtClean="0"/>
              <a:t>خلال السنوات الأخيرة هبط مستوى سطح البحر الميت.</a:t>
            </a:r>
          </a:p>
          <a:p>
            <a:pPr algn="ctr"/>
            <a:r>
              <a:rPr lang="ar-SA" sz="4400" b="1" dirty="0" smtClean="0"/>
              <a:t>تنكشف مساحات كبيرة والتي كانت سابقا قعر البحر . </a:t>
            </a:r>
          </a:p>
          <a:p>
            <a:pPr algn="ctr"/>
            <a:r>
              <a:rPr lang="ar-SA" sz="4400" b="1" dirty="0" smtClean="0"/>
              <a:t>تحت الأرض تتجمع مياه جوفية مصدرها الأمطار . </a:t>
            </a:r>
          </a:p>
          <a:p>
            <a:pPr algn="ctr"/>
            <a:r>
              <a:rPr lang="ar-SA" sz="4400" b="1" dirty="0" smtClean="0"/>
              <a:t>هذه المياه تتغلغل وتصل الى أعماق الأرض حيث توجد طبقة من الملح, وعندها تذيب المياه الجوفية هذه الطبقة من الأملاح وبالتالي تتكون البالوعات.</a:t>
            </a:r>
            <a:endParaRPr lang="he-IL" sz="4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1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نُنهي ونُجمل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114" y="1770246"/>
            <a:ext cx="11359660" cy="4577800"/>
          </a:xfrm>
        </p:spPr>
        <p:txBody>
          <a:bodyPr>
            <a:normAutofit fontScale="25000" lnSpcReduction="20000"/>
          </a:bodyPr>
          <a:lstStyle/>
          <a:p>
            <a:pPr marL="571500" lvl="0" indent="-571500" algn="r">
              <a:buFont typeface="Wingdings" panose="05000000000000000000" pitchFamily="2" charset="2"/>
              <a:buChar char="Ø"/>
            </a:pPr>
            <a:r>
              <a:rPr lang="ar-SA" sz="16000" dirty="0" smtClean="0"/>
              <a:t>تعرفنا على ظاهرة البالوعات في منطقة البحر الميت.</a:t>
            </a:r>
          </a:p>
          <a:p>
            <a:pPr marL="571500" lvl="0" indent="-571500" algn="r">
              <a:buFont typeface="Wingdings" panose="05000000000000000000" pitchFamily="2" charset="2"/>
              <a:buChar char="Ø"/>
            </a:pPr>
            <a:r>
              <a:rPr lang="ar-SA" sz="16000" dirty="0" smtClean="0"/>
              <a:t>حددنا مراحل البحث العلمي اللازمة لفحص هذه الظاهرة وفهم سبب حدوثها .</a:t>
            </a:r>
          </a:p>
          <a:p>
            <a:pPr marL="571500" lvl="0" indent="-571500" algn="r">
              <a:buFont typeface="Wingdings" panose="05000000000000000000" pitchFamily="2" charset="2"/>
              <a:buChar char="Ø"/>
            </a:pPr>
            <a:r>
              <a:rPr lang="ar-SA" sz="16000" dirty="0" smtClean="0"/>
              <a:t>تعرفنا على « المشاهدة» كطريقة لإجراء البحث العلمي.</a:t>
            </a:r>
          </a:p>
          <a:p>
            <a:pPr marL="571500" lvl="0" indent="-571500" algn="r">
              <a:buFont typeface="Wingdings" panose="05000000000000000000" pitchFamily="2" charset="2"/>
              <a:buChar char="Ø"/>
            </a:pPr>
            <a:r>
              <a:rPr lang="ar-SA" sz="16000" dirty="0" smtClean="0"/>
              <a:t>راجعنا المصطلحات والمفاهيم المتعلقة بصفة الذوبان: مذيب, مذاب, محلول ومحلول مشبع.</a:t>
            </a:r>
          </a:p>
          <a:p>
            <a:pPr marL="571500" lvl="0" indent="-571500" algn="r">
              <a:buFont typeface="Wingdings" panose="05000000000000000000" pitchFamily="2" charset="2"/>
              <a:buChar char="Ø"/>
            </a:pPr>
            <a:endParaRPr lang="ar-SA" sz="16000" dirty="0" smtClean="0"/>
          </a:p>
          <a:p>
            <a:pPr marL="571500" lvl="0" indent="-571500" algn="r">
              <a:buFont typeface="Wingdings" panose="05000000000000000000" pitchFamily="2" charset="2"/>
              <a:buChar char="Ø"/>
            </a:pPr>
            <a:endParaRPr lang="ar-SA" sz="16000" dirty="0" smtClean="0"/>
          </a:p>
          <a:p>
            <a:pPr marL="571500" lvl="0" indent="-571500" algn="r">
              <a:buFont typeface="Wingdings" panose="05000000000000000000" pitchFamily="2" charset="2"/>
              <a:buChar char="Ø"/>
            </a:pPr>
            <a:endParaRPr lang="ar-SA" dirty="0" smtClean="0"/>
          </a:p>
          <a:p>
            <a:pPr lvl="0" algn="r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نواصل التدرّب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3304" y="1733826"/>
            <a:ext cx="9572625" cy="3844925"/>
          </a:xfrm>
        </p:spPr>
        <p:txBody>
          <a:bodyPr/>
          <a:lstStyle/>
          <a:p>
            <a:pPr algn="ctr"/>
            <a:r>
              <a:rPr lang="ar-SA" dirty="0" smtClean="0">
                <a:solidFill>
                  <a:schemeClr val="accent1"/>
                </a:solidFill>
              </a:rPr>
              <a:t>مهمة ذاتية في موقع أفاق</a:t>
            </a:r>
          </a:p>
          <a:p>
            <a:pPr algn="ctr"/>
            <a:r>
              <a:rPr lang="ar-SA" dirty="0" smtClean="0">
                <a:solidFill>
                  <a:schemeClr val="accent1"/>
                </a:solidFill>
              </a:rPr>
              <a:t>«</a:t>
            </a:r>
            <a:r>
              <a:rPr lang="ar-SA" dirty="0">
                <a:solidFill>
                  <a:schemeClr val="accent1"/>
                </a:solidFill>
              </a:rPr>
              <a:t>البحث بواسطة المشاهدة</a:t>
            </a:r>
            <a:r>
              <a:rPr lang="ar-SA" dirty="0" smtClean="0">
                <a:solidFill>
                  <a:schemeClr val="accent1"/>
                </a:solidFill>
              </a:rPr>
              <a:t>»</a:t>
            </a:r>
            <a:r>
              <a:rPr lang="ar-AE" dirty="0" smtClean="0">
                <a:solidFill>
                  <a:schemeClr val="accent1"/>
                </a:solidFill>
              </a:rPr>
              <a:t> </a:t>
            </a:r>
            <a:endParaRPr lang="ar-AE" dirty="0">
              <a:solidFill>
                <a:schemeClr val="accent1"/>
              </a:solidFill>
            </a:endParaRPr>
          </a:p>
          <a:p>
            <a:pPr algn="ctr"/>
            <a:endParaRPr lang="he-IL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l="21779" t="15128" r="21106" b="4616"/>
          <a:stretch/>
        </p:blipFill>
        <p:spPr>
          <a:xfrm>
            <a:off x="4413739" y="3217984"/>
            <a:ext cx="3759848" cy="29717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415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15000"/>
              </a:lnSpc>
            </a:pPr>
            <a:r>
              <a:rPr lang="ar-SA" sz="4000" b="1" smtClean="0">
                <a:latin typeface="Alef"/>
                <a:ea typeface="Alef"/>
                <a:sym typeface="Alef"/>
              </a:rPr>
              <a:t>هيّا </a:t>
            </a:r>
            <a:r>
              <a:rPr lang="ar-SA" sz="4000" b="1" dirty="0" smtClean="0">
                <a:latin typeface="Alef"/>
                <a:ea typeface="Alef"/>
                <a:sym typeface="Alef"/>
              </a:rPr>
              <a:t>نحاول أن نميز الصورة</a:t>
            </a:r>
            <a:endParaRPr lang="he-IL" sz="4000" b="1" dirty="0">
              <a:latin typeface="Alef"/>
              <a:ea typeface="Alef"/>
              <a:sym typeface="Alef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15" y="1459523"/>
            <a:ext cx="7681862" cy="44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EF3713-8FE8-5645-8853-24DFF2D0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ea typeface="Arial"/>
                <a:cs typeface="Arial"/>
                <a:sym typeface="Arial"/>
              </a:rPr>
              <a:t>المرحلة</a:t>
            </a:r>
            <a:r>
              <a:rPr lang="he-IL" dirty="0">
                <a:ea typeface="Arial"/>
                <a:cs typeface="Arial"/>
                <a:sym typeface="Arial"/>
              </a:rPr>
              <a:t> 1 – </a:t>
            </a:r>
            <a:r>
              <a:rPr lang="ar-SA" dirty="0">
                <a:ea typeface="Arial"/>
                <a:cs typeface="Arial"/>
                <a:sym typeface="Arial"/>
              </a:rPr>
              <a:t>البحث في غوغل</a:t>
            </a:r>
            <a:endParaRPr lang="x-none" dirty="0"/>
          </a:p>
        </p:txBody>
      </p:sp>
      <p:sp>
        <p:nvSpPr>
          <p:cNvPr id="110" name="Google Shape;110;p22"/>
          <p:cNvSpPr txBox="1"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x-none">
              <a:sym typeface="Arial"/>
            </a:endParaRPr>
          </a:p>
          <a:p>
            <a:endParaRPr lang="x-none">
              <a:sym typeface="Arial"/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675" y="1703101"/>
            <a:ext cx="8420725" cy="34518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2" name="Google Shape;112;p22"/>
          <p:cNvSpPr txBox="1"/>
          <p:nvPr/>
        </p:nvSpPr>
        <p:spPr>
          <a:xfrm>
            <a:off x="3124400" y="4160525"/>
            <a:ext cx="2836000" cy="4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rtl="1"/>
            <a:r>
              <a:rPr lang="ar-SA" sz="2400" dirty="0">
                <a:latin typeface="Tahoma"/>
                <a:ea typeface="Tahoma"/>
                <a:cs typeface="Tahoma"/>
                <a:sym typeface="Tahoma"/>
              </a:rPr>
              <a:t>آفاق</a:t>
            </a:r>
            <a:endParaRPr sz="2400" dirty="0"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96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7F7423B7-542F-4FBF-A4F3-09574915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المرحلة</a:t>
            </a:r>
            <a:r>
              <a:rPr lang="he-IL" dirty="0"/>
              <a:t> 2 – </a:t>
            </a:r>
            <a:r>
              <a:rPr lang="ar-SA" dirty="0"/>
              <a:t>الدخول إلى الموقع</a:t>
            </a:r>
            <a:endParaRPr lang="he-IL" dirty="0"/>
          </a:p>
        </p:txBody>
      </p:sp>
      <p:sp>
        <p:nvSpPr>
          <p:cNvPr id="119" name="Google Shape;119;p23"/>
          <p:cNvSpPr txBox="1"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x-none" dirty="0">
              <a:sym typeface="Arial"/>
            </a:endParaRPr>
          </a:p>
          <a:p>
            <a:endParaRPr lang="x-none" dirty="0">
              <a:sym typeface="Arial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908" y="1690688"/>
            <a:ext cx="7116104" cy="43794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21" name="Google Shape;121;p23"/>
          <p:cNvCxnSpPr/>
          <p:nvPr/>
        </p:nvCxnSpPr>
        <p:spPr>
          <a:xfrm flipH="1">
            <a:off x="8859320" y="1155732"/>
            <a:ext cx="1515603" cy="706353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6858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4324CB91-7319-4775-98D9-B96094F3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المرحلة</a:t>
            </a:r>
            <a:r>
              <a:rPr lang="he-IL" dirty="0"/>
              <a:t> 3 – </a:t>
            </a:r>
            <a:r>
              <a:rPr lang="ar-SA" dirty="0"/>
              <a:t>الشبك بالموقع</a:t>
            </a:r>
            <a:endParaRPr lang="he-IL" dirty="0"/>
          </a:p>
        </p:txBody>
      </p:sp>
      <p:sp>
        <p:nvSpPr>
          <p:cNvPr id="128" name="Google Shape;128;p2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135463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37061" indent="-101597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28;p24"/>
          <p:cNvSpPr txBox="1">
            <a:spLocks noGrp="1"/>
          </p:cNvSpPr>
          <p:nvPr>
            <p:ph sz="half" idx="4294967295"/>
          </p:nvPr>
        </p:nvSpPr>
        <p:spPr>
          <a:xfrm>
            <a:off x="6707188" y="2422525"/>
            <a:ext cx="5484812" cy="234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016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76200" algn="r" rtl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23137"/>
          <a:stretch/>
        </p:blipFill>
        <p:spPr>
          <a:xfrm>
            <a:off x="1474609" y="1526686"/>
            <a:ext cx="9741655" cy="4461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78125062-FD69-435B-B166-FBF39C92A53D}"/>
              </a:ext>
            </a:extLst>
          </p:cNvPr>
          <p:cNvSpPr/>
          <p:nvPr/>
        </p:nvSpPr>
        <p:spPr>
          <a:xfrm>
            <a:off x="6886073" y="1856427"/>
            <a:ext cx="3753853" cy="20067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</p:spTree>
    <p:extLst>
      <p:ext uri="{BB962C8B-B14F-4D97-AF65-F5344CB8AC3E}">
        <p14:creationId xmlns:p14="http://schemas.microsoft.com/office/powerpoint/2010/main" val="2507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4324CB91-7319-4775-98D9-B96094F3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المرحلة</a:t>
            </a:r>
            <a:r>
              <a:rPr lang="he-IL" dirty="0"/>
              <a:t> </a:t>
            </a:r>
            <a:r>
              <a:rPr lang="he-IL" dirty="0" smtClean="0"/>
              <a:t>4 </a:t>
            </a:r>
            <a:r>
              <a:rPr lang="he-IL" dirty="0"/>
              <a:t>– </a:t>
            </a:r>
            <a:r>
              <a:rPr lang="ar-SA" dirty="0" smtClean="0"/>
              <a:t>الدخول الى موضوع العلوم والتكنولوجيا</a:t>
            </a:r>
            <a:endParaRPr lang="he-IL" dirty="0"/>
          </a:p>
        </p:txBody>
      </p:sp>
      <p:sp>
        <p:nvSpPr>
          <p:cNvPr id="128" name="Google Shape;128;p2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135463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37061" indent="-101597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28;p24"/>
          <p:cNvSpPr txBox="1">
            <a:spLocks noGrp="1"/>
          </p:cNvSpPr>
          <p:nvPr>
            <p:ph sz="half" idx="4294967295"/>
          </p:nvPr>
        </p:nvSpPr>
        <p:spPr>
          <a:xfrm>
            <a:off x="6707188" y="2422525"/>
            <a:ext cx="5484812" cy="234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016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76200" algn="r" rtl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t="12135" r="3597" b="8410"/>
          <a:stretch/>
        </p:blipFill>
        <p:spPr>
          <a:xfrm>
            <a:off x="1081454" y="1494661"/>
            <a:ext cx="10029092" cy="46496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78125062-FD69-435B-B166-FBF39C92A53D}"/>
              </a:ext>
            </a:extLst>
          </p:cNvPr>
          <p:cNvSpPr/>
          <p:nvPr/>
        </p:nvSpPr>
        <p:spPr>
          <a:xfrm>
            <a:off x="2426676" y="2895160"/>
            <a:ext cx="2041181" cy="12196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</p:spTree>
    <p:extLst>
      <p:ext uri="{BB962C8B-B14F-4D97-AF65-F5344CB8AC3E}">
        <p14:creationId xmlns:p14="http://schemas.microsoft.com/office/powerpoint/2010/main" val="18840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4324CB91-7319-4775-98D9-B96094F3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0062" cy="1325563"/>
          </a:xfrm>
        </p:spPr>
        <p:txBody>
          <a:bodyPr/>
          <a:lstStyle/>
          <a:p>
            <a:r>
              <a:rPr lang="ar-SA" dirty="0"/>
              <a:t>المرحلة</a:t>
            </a:r>
            <a:r>
              <a:rPr lang="he-IL" dirty="0"/>
              <a:t> 5</a:t>
            </a:r>
            <a:r>
              <a:rPr lang="he-IL" dirty="0" smtClean="0"/>
              <a:t> </a:t>
            </a:r>
            <a:r>
              <a:rPr lang="he-IL" dirty="0"/>
              <a:t>– </a:t>
            </a:r>
            <a:r>
              <a:rPr lang="ar-SA" dirty="0" smtClean="0"/>
              <a:t>الدخول الى المهمة «البحث بواسطة المشاهدة» </a:t>
            </a:r>
            <a:endParaRPr lang="he-IL" dirty="0"/>
          </a:p>
        </p:txBody>
      </p:sp>
      <p:sp>
        <p:nvSpPr>
          <p:cNvPr id="128" name="Google Shape;128;p2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135463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37061" indent="-101597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28;p24"/>
          <p:cNvSpPr txBox="1">
            <a:spLocks noGrp="1"/>
          </p:cNvSpPr>
          <p:nvPr>
            <p:ph sz="half" idx="4294967295"/>
          </p:nvPr>
        </p:nvSpPr>
        <p:spPr>
          <a:xfrm>
            <a:off x="6707188" y="2422525"/>
            <a:ext cx="5484812" cy="234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016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lvl="0" indent="-76200" algn="r" rtl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t="11434" b="8404"/>
          <a:stretch/>
        </p:blipFill>
        <p:spPr>
          <a:xfrm>
            <a:off x="1781908" y="1595181"/>
            <a:ext cx="8862646" cy="39962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78125062-FD69-435B-B166-FBF39C92A53D}"/>
              </a:ext>
            </a:extLst>
          </p:cNvPr>
          <p:cNvSpPr/>
          <p:nvPr/>
        </p:nvSpPr>
        <p:spPr>
          <a:xfrm>
            <a:off x="3990914" y="3042138"/>
            <a:ext cx="2686172" cy="1002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</p:spTree>
    <p:extLst>
      <p:ext uri="{BB962C8B-B14F-4D97-AF65-F5344CB8AC3E}">
        <p14:creationId xmlns:p14="http://schemas.microsoft.com/office/powerpoint/2010/main" val="27337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173856" y="2879296"/>
            <a:ext cx="7844289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SA" sz="6600" dirty="0" smtClean="0">
                <a:solidFill>
                  <a:schemeClr val="bg1"/>
                </a:solidFill>
              </a:rPr>
              <a:t>ب</a:t>
            </a:r>
            <a:r>
              <a:rPr lang="ar-AE" sz="6600" dirty="0" smtClean="0">
                <a:solidFill>
                  <a:schemeClr val="bg1"/>
                </a:solidFill>
              </a:rPr>
              <a:t>كل</a:t>
            </a:r>
            <a:r>
              <a:rPr lang="ar-SA" sz="6600" dirty="0" smtClean="0">
                <a:solidFill>
                  <a:schemeClr val="bg1"/>
                </a:solidFill>
              </a:rPr>
              <a:t> المحبة ... الفت ظاهر</a:t>
            </a:r>
            <a:endParaRPr lang="he-IL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سنتعلّم اليوم؟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046" y="2035052"/>
            <a:ext cx="10515600" cy="482294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sz="4000" dirty="0" smtClean="0"/>
              <a:t>عرض قصة حادثة وإصابة...</a:t>
            </a:r>
            <a:endParaRPr lang="he-IL" sz="40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ar-SA" sz="4000" dirty="0"/>
              <a:t> </a:t>
            </a:r>
            <a:r>
              <a:rPr lang="ar-SA" sz="4000" dirty="0" smtClean="0">
                <a:solidFill>
                  <a:srgbClr val="424242"/>
                </a:solidFill>
              </a:rPr>
              <a:t>التعرف على ظاهرة البالوعات في منطقة البحر الميت.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ar-SA" sz="4000" dirty="0" smtClean="0">
                <a:solidFill>
                  <a:srgbClr val="424242"/>
                </a:solidFill>
              </a:rPr>
              <a:t>بحث الظاهرة وتفسير مراحل البحث العلمي المتعلقة بها 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ar-SA" sz="4000" dirty="0" smtClean="0"/>
              <a:t> </a:t>
            </a:r>
            <a:r>
              <a:rPr lang="ar-SA" sz="4000" dirty="0">
                <a:solidFill>
                  <a:srgbClr val="424242"/>
                </a:solidFill>
              </a:rPr>
              <a:t>إجمال </a:t>
            </a:r>
            <a:r>
              <a:rPr lang="ar-SA" sz="4000" dirty="0" smtClean="0">
                <a:solidFill>
                  <a:srgbClr val="424242"/>
                </a:solidFill>
              </a:rPr>
              <a:t>وتلخيص الدرس.</a:t>
            </a:r>
            <a:endParaRPr lang="he-IL" sz="40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ar-SA" sz="4000" dirty="0">
                <a:solidFill>
                  <a:srgbClr val="424242"/>
                </a:solidFill>
              </a:rPr>
              <a:t>مهمّة </a:t>
            </a:r>
            <a:r>
              <a:rPr lang="ar-SA" sz="4000" dirty="0" smtClean="0">
                <a:solidFill>
                  <a:srgbClr val="424242"/>
                </a:solidFill>
              </a:rPr>
              <a:t>للتدرّب الذاتي.</a:t>
            </a:r>
            <a:endParaRPr lang="ar-SA" sz="4000" dirty="0">
              <a:solidFill>
                <a:srgbClr val="42424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يجب أن نحضّر للحصّة؟ 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882" y="2146917"/>
            <a:ext cx="1675949" cy="259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5914" y="2912392"/>
            <a:ext cx="2598760" cy="10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</a:t>
            </a:r>
            <a:r>
              <a:rPr lang="ar-SA" dirty="0" smtClean="0"/>
              <a:t>بقصة لحادثة... خبر من الصحافة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277" y="1928813"/>
            <a:ext cx="11271738" cy="3844925"/>
          </a:xfrm>
        </p:spPr>
        <p:txBody>
          <a:bodyPr/>
          <a:lstStyle/>
          <a:p>
            <a:pPr lvl="0" algn="r">
              <a:spcBef>
                <a:spcPts val="0"/>
              </a:spcBef>
            </a:pPr>
            <a:r>
              <a:rPr lang="ar-SA" dirty="0" smtClean="0"/>
              <a:t>«إصابة فتى بإصابة بالغة عندما سقط في بالوعة عمقها نحو 20 متراً.»</a:t>
            </a:r>
          </a:p>
          <a:p>
            <a:pPr lvl="0" algn="r">
              <a:spcBef>
                <a:spcPts val="0"/>
              </a:spcBef>
            </a:pPr>
            <a:r>
              <a:rPr lang="ar-SA" dirty="0" smtClean="0"/>
              <a:t>حدث ذلك سنة 2009 حيث مشى الفتى في منطقة البحر الميت وفجأة انشقت</a:t>
            </a:r>
          </a:p>
          <a:p>
            <a:pPr lvl="0" algn="r">
              <a:spcBef>
                <a:spcPts val="0"/>
              </a:spcBef>
            </a:pPr>
            <a:r>
              <a:rPr lang="ar-SA" dirty="0" smtClean="0"/>
              <a:t>(انفتحت) الأرض تحته وسقط في حفرة عميقة جداً.</a:t>
            </a:r>
          </a:p>
          <a:p>
            <a:pPr lvl="0" algn="r">
              <a:spcBef>
                <a:spcPts val="0"/>
              </a:spcBef>
            </a:pPr>
            <a:r>
              <a:rPr lang="ar-SA" dirty="0" smtClean="0"/>
              <a:t>لحسن الحظ قام رجال الإنقاذ بمساعدته وإنقاذه وتعافى الفتى من الإصابة البالغة. ولكن في أعقاب تلك الحادثة تم نشر إعلان للمتنزهين في المنطقة ...</a:t>
            </a:r>
          </a:p>
          <a:p>
            <a:pPr lvl="0" algn="r">
              <a:spcBef>
                <a:spcPts val="0"/>
              </a:spcBef>
            </a:pP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</a:t>
            </a:r>
            <a:r>
              <a:rPr lang="ar-SA" dirty="0" smtClean="0"/>
              <a:t>بقصة لحادثة... خبر من الصحافة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015" y="2333259"/>
            <a:ext cx="11834447" cy="3844925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ar-SA" sz="4800" dirty="0" smtClean="0">
                <a:solidFill>
                  <a:srgbClr val="FF0000"/>
                </a:solidFill>
              </a:rPr>
              <a:t>خطر البالوعات في منطقة البحر الميت </a:t>
            </a:r>
          </a:p>
          <a:p>
            <a:pPr lvl="0" algn="ctr">
              <a:spcBef>
                <a:spcPts val="0"/>
              </a:spcBef>
            </a:pPr>
            <a:r>
              <a:rPr lang="ar-SA" sz="4800" dirty="0" smtClean="0">
                <a:solidFill>
                  <a:srgbClr val="FF0000"/>
                </a:solidFill>
              </a:rPr>
              <a:t>يرجى الانتباه واتخاذ سبل الحيطة والحذر </a:t>
            </a:r>
            <a:endParaRPr lang="he-IL" sz="48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367" y="3694357"/>
            <a:ext cx="3725741" cy="24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ما الذي نعرفه من قبلُ؟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877" y="1928813"/>
            <a:ext cx="11201399" cy="3844925"/>
          </a:xfrm>
        </p:spPr>
        <p:txBody>
          <a:bodyPr/>
          <a:lstStyle/>
          <a:p>
            <a:pPr marL="571500" lvl="0" indent="-571500" algn="r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dk1"/>
                </a:solidFill>
              </a:rPr>
              <a:t>نحن نعرف أن سطح الأرض مكون من الأتربة والصخور .</a:t>
            </a:r>
          </a:p>
          <a:p>
            <a:pPr marL="571500" lvl="0" indent="-571500" algn="r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dk1"/>
                </a:solidFill>
              </a:rPr>
              <a:t>تعرفنا من قبل على خاصية الذوبان لمواد مختلفة في الماء.</a:t>
            </a:r>
          </a:p>
          <a:p>
            <a:pPr marL="571500" lvl="0" indent="-571500" algn="r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dk1"/>
                </a:solidFill>
              </a:rPr>
              <a:t>الملح هو مادة قابلة للذوبان في الماء.</a:t>
            </a:r>
          </a:p>
          <a:p>
            <a:pPr marL="571500" lvl="0" indent="-571500" algn="r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ar-SA" dirty="0" smtClean="0">
                <a:solidFill>
                  <a:schemeClr val="dk1"/>
                </a:solidFill>
              </a:rPr>
              <a:t>المادة الناتجة عن ذوبان الملح في الماء تسمى محلول .</a:t>
            </a:r>
          </a:p>
          <a:p>
            <a:pPr marL="571500" lvl="0" indent="-571500" algn="r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ar-SA" dirty="0" smtClean="0">
              <a:solidFill>
                <a:schemeClr val="dk1"/>
              </a:solidFill>
            </a:endParaRPr>
          </a:p>
          <a:p>
            <a:pPr marL="571500" lvl="0" indent="-571500" algn="r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ar-SA" dirty="0" smtClean="0">
              <a:solidFill>
                <a:schemeClr val="dk1"/>
              </a:solidFill>
            </a:endParaRPr>
          </a:p>
          <a:p>
            <a:pPr marL="571500" lvl="0" indent="-571500" algn="r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ar-SA" dirty="0">
              <a:solidFill>
                <a:schemeClr val="dk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ظاهرة البالوعات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54" y="1928813"/>
            <a:ext cx="11588261" cy="3844925"/>
          </a:xfrm>
        </p:spPr>
        <p:txBody>
          <a:bodyPr/>
          <a:lstStyle/>
          <a:p>
            <a:pPr algn="ctr"/>
            <a:r>
              <a:rPr lang="ar-SA" dirty="0" smtClean="0"/>
              <a:t>البالوعة هي بئر مستديرة وعميقة في الأرض وهي شديدة الانحدار .</a:t>
            </a:r>
          </a:p>
          <a:p>
            <a:pPr algn="ctr"/>
            <a:r>
              <a:rPr lang="ar-SA" dirty="0" smtClean="0"/>
              <a:t>بدأت البالوعات في الظهور شمالي البحر الميت قبل أكثر من 40 سنة ولكن هذه الظاهرة ازدادت جدا في السنوات الأخيرة.</a:t>
            </a:r>
          </a:p>
          <a:p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930" y="3991707"/>
            <a:ext cx="2715107" cy="213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8B958F-9FCD-4B15-A791-D3BBD234E4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65336-3470-4daf-946b-7619550e553e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9EB062-A25C-4149-9FC6-2425B2684B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DC9EA8-7C96-43B5-87C3-48DB0E4AAC31}">
  <ds:schemaRefs>
    <ds:schemaRef ds:uri="http://purl.org/dc/elements/1.1/"/>
    <ds:schemaRef ds:uri="7de65336-3470-4daf-946b-7619550e553e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6ad565e7-c57f-415f-adfa-5c7854c55fa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3608</TotalTime>
  <Words>4475</Words>
  <Application>Microsoft Office PowerPoint</Application>
  <PresentationFormat>מסך רחב</PresentationFormat>
  <Paragraphs>456</Paragraphs>
  <Slides>35</Slides>
  <Notes>35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35</vt:i4>
      </vt:variant>
    </vt:vector>
  </HeadingPairs>
  <TitlesOfParts>
    <vt:vector size="44" baseType="lpstr">
      <vt:lpstr>Alef</vt:lpstr>
      <vt:lpstr>Arial</vt:lpstr>
      <vt:lpstr>Calibri</vt:lpstr>
      <vt:lpstr>Open Sans</vt:lpstr>
      <vt:lpstr>Sakkal Majalla</vt:lpstr>
      <vt:lpstr>Tahoma</vt:lpstr>
      <vt:lpstr>Wingdings</vt:lpstr>
      <vt:lpstr>Office Theme</vt:lpstr>
      <vt:lpstr>1_Office Theme</vt:lpstr>
      <vt:lpstr>מצגת של PowerPoint‏</vt:lpstr>
      <vt:lpstr>قبل أن نبدأ، نستنشق الهواء, نسترخي ونتأمل المكان والوضع</vt:lpstr>
      <vt:lpstr>هيّا نحاول أن نميز الصورة</vt:lpstr>
      <vt:lpstr>ماذا سنتعلّم اليوم؟</vt:lpstr>
      <vt:lpstr>ماذا يجب أن نحضّر للحصّة؟ </vt:lpstr>
      <vt:lpstr>نبدأ بقصة لحادثة... خبر من الصحافة </vt:lpstr>
      <vt:lpstr>نبدأ بقصة لحادثة... خبر من الصحافة </vt:lpstr>
      <vt:lpstr>ما الذي نعرفه من قبلُ؟</vt:lpstr>
      <vt:lpstr> ظاهرة البالوعات</vt:lpstr>
      <vt:lpstr> ظاهرة البالوعات</vt:lpstr>
      <vt:lpstr> الظواهرالطبيعية</vt:lpstr>
      <vt:lpstr> البالوعات - ظاهرة طبيعية</vt:lpstr>
      <vt:lpstr>  مراحل البحث العلمي</vt:lpstr>
      <vt:lpstr>1. تمييز الظاهرة </vt:lpstr>
      <vt:lpstr>2. طرح أسئلة حول الظاهرة </vt:lpstr>
      <vt:lpstr>3. تحديد سؤال البحث </vt:lpstr>
      <vt:lpstr>4. تفسير الظاهرة </vt:lpstr>
      <vt:lpstr>الفرضية </vt:lpstr>
      <vt:lpstr>5. مجرى البحث</vt:lpstr>
      <vt:lpstr>6. جمع النتائج</vt:lpstr>
      <vt:lpstr>7. استخلاص الاستنتاجات </vt:lpstr>
      <vt:lpstr>هيّا نتدرّب ونجيب على الأسئلة</vt:lpstr>
      <vt:lpstr>الحلّ</vt:lpstr>
      <vt:lpstr>الحلّ</vt:lpstr>
      <vt:lpstr>الحلّ</vt:lpstr>
      <vt:lpstr>מצגת של PowerPoint‏</vt:lpstr>
      <vt:lpstr> نوضح الظاهرة ونفهمها</vt:lpstr>
      <vt:lpstr>نُنهي ونُجمل</vt:lpstr>
      <vt:lpstr>نواصل التدرّب</vt:lpstr>
      <vt:lpstr>المرحلة 1 – البحث في غوغل</vt:lpstr>
      <vt:lpstr>المرحلة 2 – الدخول إلى الموقع</vt:lpstr>
      <vt:lpstr>المرحلة 3 – الشبك بالموقع</vt:lpstr>
      <vt:lpstr>المرحلة 4 – الدخول الى موضوع العلوم والتكنولوجيا</vt:lpstr>
      <vt:lpstr>المرحلة 5 – الدخول الى المهمة «البحث بواسطة المشاهدة» 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Ola Majdalawy</cp:lastModifiedBy>
  <cp:revision>202</cp:revision>
  <dcterms:created xsi:type="dcterms:W3CDTF">2020-03-11T07:11:19Z</dcterms:created>
  <dcterms:modified xsi:type="dcterms:W3CDTF">2020-05-06T15:58:07Z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