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24"/>
  </p:notesMasterIdLst>
  <p:sldIdLst>
    <p:sldId id="312" r:id="rId2"/>
    <p:sldId id="268" r:id="rId3"/>
    <p:sldId id="269" r:id="rId4"/>
    <p:sldId id="287" r:id="rId5"/>
    <p:sldId id="354" r:id="rId6"/>
    <p:sldId id="300" r:id="rId7"/>
    <p:sldId id="349" r:id="rId8"/>
    <p:sldId id="355" r:id="rId9"/>
    <p:sldId id="356" r:id="rId10"/>
    <p:sldId id="358" r:id="rId11"/>
    <p:sldId id="359" r:id="rId12"/>
    <p:sldId id="364" r:id="rId13"/>
    <p:sldId id="360" r:id="rId14"/>
    <p:sldId id="361" r:id="rId15"/>
    <p:sldId id="362" r:id="rId16"/>
    <p:sldId id="363" r:id="rId17"/>
    <p:sldId id="347" r:id="rId18"/>
    <p:sldId id="329" r:id="rId19"/>
    <p:sldId id="353" r:id="rId20"/>
    <p:sldId id="352" r:id="rId21"/>
    <p:sldId id="348" r:id="rId22"/>
    <p:sldId id="281"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11" clrIdx="0"/>
  <p:cmAuthor id="1" name="ריקי" initials="ר" lastIdx="2" clrIdx="1">
    <p:extLst>
      <p:ext uri="{19B8F6BF-5375-455C-9EA6-DF929625EA0E}">
        <p15:presenceInfo xmlns:p15="http://schemas.microsoft.com/office/powerpoint/2012/main" userId="ריקי" providerId="None"/>
      </p:ext>
    </p:extLst>
  </p:cmAuthor>
  <p:cmAuthor id="2" name="Michal" initials="M" lastIdx="1" clrIdx="2">
    <p:extLst>
      <p:ext uri="{19B8F6BF-5375-455C-9EA6-DF929625EA0E}">
        <p15:presenceInfo xmlns:p15="http://schemas.microsoft.com/office/powerpoint/2012/main" userId="Mic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a:srgbClr val="4285E3"/>
    <a:srgbClr val="EBEBEB"/>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סגנון ביניים 4 - הדגשה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סגנון בהיר 3 - הדגשה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סגנון ביניים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10" autoAdjust="0"/>
    <p:restoredTop sz="72934" autoAdjust="0"/>
  </p:normalViewPr>
  <p:slideViewPr>
    <p:cSldViewPr snapToGrid="0" snapToObjects="1" showGuides="1">
      <p:cViewPr varScale="1">
        <p:scale>
          <a:sx n="62" d="100"/>
          <a:sy n="62" d="100"/>
        </p:scale>
        <p:origin x="931" y="48"/>
      </p:cViewPr>
      <p:guideLst>
        <p:guide orient="horz" pos="2024"/>
        <p:guide pos="3840"/>
      </p:guideLst>
    </p:cSldViewPr>
  </p:slideViewPr>
  <p:notesTextViewPr>
    <p:cViewPr>
      <p:scale>
        <a:sx n="75" d="100"/>
        <a:sy n="75" d="100"/>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05/05/2020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שמי טלי מלכה וינטר ואני מדריכה לעברית במחוז תל אביב</a:t>
            </a:r>
          </a:p>
        </p:txBody>
      </p:sp>
      <p:sp>
        <p:nvSpPr>
          <p:cNvPr id="4" name="Slide Number Placeholder 3"/>
          <p:cNvSpPr>
            <a:spLocks noGrp="1"/>
          </p:cNvSpPr>
          <p:nvPr>
            <p:ph type="sldNum" sz="quarter" idx="5"/>
          </p:nvPr>
        </p:nvSpPr>
        <p:spPr/>
        <p:txBody>
          <a:bodyPr/>
          <a:lstStyle/>
          <a:p>
            <a:fld id="{03F965BA-DA3B-EB42-8F73-FDBE27A0A657}" type="slidenum">
              <a:rPr lang="x-none" smtClean="0"/>
              <a:pPr/>
              <a:t>1</a:t>
            </a:fld>
            <a:endParaRPr lang="x-none"/>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u="sng" dirty="0"/>
          </a:p>
          <a:p>
            <a:pPr algn="r"/>
            <a:endParaRPr lang="he-IL" b="1" u="none" dirty="0"/>
          </a:p>
          <a:p>
            <a:pPr algn="r"/>
            <a:r>
              <a:rPr lang="he-IL" b="1" u="none" dirty="0"/>
              <a:t>חזרה  היא אמצעי אמנותי ביצירות ספרותיות ומטרתה של החזרה לשרת את התוכן של היצירה, </a:t>
            </a:r>
          </a:p>
          <a:p>
            <a:pPr algn="r"/>
            <a:r>
              <a:rPr lang="he-IL" b="1" u="none" dirty="0"/>
              <a:t>לסייע לנו להבין טוב יותר את המשמעות שלה. </a:t>
            </a:r>
          </a:p>
          <a:p>
            <a:pPr algn="r"/>
            <a:r>
              <a:rPr lang="he-IL" b="1" u="none" dirty="0"/>
              <a:t>בסיפור השורש נ-ג-ע חוזר כמה פעמים כדי להדגיש את העוצמה שבמתנת האלים </a:t>
            </a:r>
            <a:r>
              <a:rPr lang="he-IL" b="1" u="none" dirty="0" err="1"/>
              <a:t>למידאס</a:t>
            </a:r>
            <a:r>
              <a:rPr lang="he-IL" b="1" u="none" dirty="0"/>
              <a:t> </a:t>
            </a:r>
          </a:p>
          <a:p>
            <a:pPr algn="r"/>
            <a:r>
              <a:rPr lang="he-IL" b="1" u="none" dirty="0"/>
              <a:t>העוצמה של מגע הזהב  - הוא רק נוגע, בכלל לא מתאמץ, והכל הופך לזהב. וכך </a:t>
            </a:r>
            <a:r>
              <a:rPr lang="he-IL" b="1" u="none" dirty="0" err="1"/>
              <a:t>החזרתיות</a:t>
            </a:r>
            <a:r>
              <a:rPr lang="he-IL" b="1" u="none" dirty="0"/>
              <a:t> על המגע,</a:t>
            </a:r>
            <a:r>
              <a:rPr lang="he-IL" b="1" u="none" baseline="0" dirty="0"/>
              <a:t> נגיעה, </a:t>
            </a:r>
            <a:r>
              <a:rPr lang="he-IL" b="1" u="none" dirty="0"/>
              <a:t>מדגישה את אופיו החמדני, את תאוות הבצע שלו, וגם מדגישה כמה</a:t>
            </a:r>
            <a:r>
              <a:rPr lang="he-IL" b="1" u="none" baseline="0" dirty="0"/>
              <a:t> קל היה למלך להרוויח את עושרו. </a:t>
            </a:r>
            <a:endParaRPr lang="he-IL" b="1" u="sng"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169183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u="none" dirty="0"/>
              <a:t>חזרה </a:t>
            </a:r>
          </a:p>
          <a:p>
            <a:pPr algn="r"/>
            <a:r>
              <a:rPr lang="he-IL" b="1" u="none" dirty="0"/>
              <a:t>,היא אמצעי אמנותי ביצירות ספרותיות ומטרתה של החזרה לשרת את התוכן של היצירה, </a:t>
            </a:r>
          </a:p>
          <a:p>
            <a:pPr algn="r"/>
            <a:r>
              <a:rPr lang="he-IL" b="1" u="none" dirty="0"/>
              <a:t>לסייע לנו להבין טוב יותר את המשמעות שלה. </a:t>
            </a:r>
          </a:p>
          <a:p>
            <a:pPr algn="r"/>
            <a:r>
              <a:rPr lang="he-IL" b="1" u="none" dirty="0"/>
              <a:t>בסיפור השורש נ-ג-ע חוזר כמה פעמים כדי להדגיש את העוצמה שבמתנת האלים </a:t>
            </a:r>
            <a:r>
              <a:rPr lang="he-IL" b="1" u="none" dirty="0" err="1"/>
              <a:t>למידאס</a:t>
            </a:r>
            <a:r>
              <a:rPr lang="he-IL" b="1" u="none" dirty="0"/>
              <a:t> </a:t>
            </a:r>
          </a:p>
          <a:p>
            <a:pPr algn="r"/>
            <a:r>
              <a:rPr lang="he-IL" b="1" u="none" dirty="0"/>
              <a:t>העוצמה של מגע הזהב  - הוא רק נוגע, בכלל לא מתאמץ, והכל הופך לזהב. וכך </a:t>
            </a:r>
            <a:r>
              <a:rPr lang="he-IL" b="1" u="none" dirty="0" err="1"/>
              <a:t>החזרתיות</a:t>
            </a:r>
            <a:r>
              <a:rPr lang="he-IL" b="1" u="none" dirty="0"/>
              <a:t> על המגע,</a:t>
            </a:r>
            <a:r>
              <a:rPr lang="he-IL" b="1" u="none" baseline="0" dirty="0"/>
              <a:t> נגיעה, </a:t>
            </a:r>
            <a:r>
              <a:rPr lang="he-IL" b="1" u="none" dirty="0"/>
              <a:t>מדגישה את אופיו החמדני, את תאוות הבצע שלו, וגם מדגישה כמה</a:t>
            </a:r>
            <a:r>
              <a:rPr lang="he-IL" b="1" u="none" baseline="0" dirty="0"/>
              <a:t> קל היה למלך להרוויח את עושרו. </a:t>
            </a:r>
            <a:endParaRPr lang="he-IL" b="1" u="sng"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73010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u="none" dirty="0"/>
              <a:t>בואו נסתכל במה נוגע </a:t>
            </a:r>
            <a:r>
              <a:rPr lang="he-IL" b="0" u="none" dirty="0" err="1"/>
              <a:t>מידאס</a:t>
            </a:r>
            <a:r>
              <a:rPr lang="he-IL" b="0" u="none" dirty="0"/>
              <a:t> – בכל מה שבתוך הארמון ואחר כך מחוץ לארמון – באופן הדרגתי אנחנו רואים את החמדנות שלו שבאה לידי ביטוי במגע שלו בכל דבר. </a:t>
            </a:r>
          </a:p>
          <a:p>
            <a:pPr algn="r"/>
            <a:r>
              <a:rPr lang="he-IL" b="0" u="none" dirty="0"/>
              <a:t>מה לדעתכם חושבים האלים על אהבתו לזהב? הוא מאושר עכשיו?</a:t>
            </a:r>
          </a:p>
          <a:p>
            <a:endParaRPr lang="he-IL" b="0" u="none" dirty="0"/>
          </a:p>
          <a:p>
            <a:pPr algn="r"/>
            <a:endParaRPr lang="he-IL" b="1" u="sng"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72143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u="none" dirty="0"/>
              <a:t>בואו נסתכל במה נוגע </a:t>
            </a:r>
            <a:r>
              <a:rPr lang="he-IL" b="0" u="none" dirty="0" err="1"/>
              <a:t>מידאס</a:t>
            </a:r>
            <a:r>
              <a:rPr lang="he-IL" b="0" u="none" dirty="0"/>
              <a:t> – בכל מה שבתוך הארמון ואחר כך מחוץ לארמון – באופן הדרגתי אנחנו רואים את החמדנות שלו שבאה לידי ביטוי במגע שלו בכל דבר. </a:t>
            </a:r>
          </a:p>
          <a:p>
            <a:pPr algn="r"/>
            <a:r>
              <a:rPr lang="he-IL" b="0" u="none" dirty="0"/>
              <a:t>מה לדעתכם חושבים האלים על אהבתו לזהב? הוא מאושר עכשיו?</a:t>
            </a:r>
          </a:p>
          <a:p>
            <a:endParaRPr lang="he-IL" b="0" u="none" dirty="0"/>
          </a:p>
          <a:p>
            <a:pPr algn="r"/>
            <a:endParaRPr lang="he-IL" b="1" u="sng"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1833282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313287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u="none" dirty="0" err="1"/>
              <a:t>מידאס</a:t>
            </a:r>
            <a:r>
              <a:rPr lang="he-IL" b="0" u="none" dirty="0"/>
              <a:t> שואל את השאלות האלה.</a:t>
            </a:r>
          </a:p>
          <a:p>
            <a:pPr algn="r"/>
            <a:r>
              <a:rPr lang="he-IL" b="0" u="none" dirty="0"/>
              <a:t> מה לדעתכם/ן, הוא יודע את התשובה?  </a:t>
            </a:r>
          </a:p>
          <a:p>
            <a:pPr algn="r"/>
            <a:r>
              <a:rPr lang="he-IL" b="0" u="none" dirty="0"/>
              <a:t>האם הוא מצפה לתשובה ממשית? מטרת</a:t>
            </a:r>
            <a:r>
              <a:rPr lang="he-IL" b="0" u="none" baseline="0" dirty="0"/>
              <a:t> השאלות הדגשה. השאלות גורמות לנו לחשוב כמה הרעיון הזה לא יתכן .</a:t>
            </a:r>
          </a:p>
          <a:p>
            <a:pPr algn="r"/>
            <a:r>
              <a:rPr lang="he-IL" b="0" u="none" baseline="0" dirty="0"/>
              <a:t>במקום לומר: המלך </a:t>
            </a:r>
            <a:r>
              <a:rPr lang="he-IL" b="0" u="none" baseline="0" dirty="0" err="1"/>
              <a:t>מידאס</a:t>
            </a:r>
            <a:r>
              <a:rPr lang="he-IL" b="0" u="none" baseline="0" dirty="0"/>
              <a:t> הבין שהוא אינו צריך זהב אם אינו יכול לאכול ולשתות- הרעיון נכתב בסיפור בצורת שאלות, אלה הן שאלות רטוריות. השאלות גורמות לנו לחשוב, הן מעוררות סקרנות – הרי למה הוא צריך זהב אם הזהב מונע ממנו לאכול ולשתות. </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739863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150000"/>
              </a:lnSpc>
            </a:pPr>
            <a:r>
              <a:rPr lang="he-IL" b="0" u="none" baseline="0" dirty="0"/>
              <a:t>מה באמת הייתה המתנה שקיבל </a:t>
            </a:r>
            <a:r>
              <a:rPr lang="he-IL" b="0" u="none" baseline="0" dirty="0" err="1"/>
              <a:t>מידאס</a:t>
            </a:r>
            <a:r>
              <a:rPr lang="he-IL" b="0" u="none" baseline="0" dirty="0"/>
              <a:t>? חשבו על כך ונחזור לשאלה הזאת בסוף השיעור. </a:t>
            </a:r>
            <a:endParaRPr lang="en-US" b="0" u="none"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262769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עליכם לשרטט טבלה במחברת ולמיין  את הצירופים והביטויים המתארים את אופיו של </a:t>
            </a:r>
            <a:r>
              <a:rPr lang="he-IL" b="1" dirty="0" err="1"/>
              <a:t>מידאס</a:t>
            </a:r>
            <a:r>
              <a:rPr lang="he-IL" b="1" dirty="0"/>
              <a:t> בתחילת הסיפור ובעמודה השנייה ביטויים המתארים את </a:t>
            </a:r>
            <a:r>
              <a:rPr lang="he-IL" b="1" dirty="0" err="1"/>
              <a:t>מידאס</a:t>
            </a:r>
            <a:r>
              <a:rPr lang="he-IL" b="1" dirty="0"/>
              <a:t> בסוף הסיפור.</a:t>
            </a:r>
          </a:p>
          <a:p>
            <a:pPr algn="r"/>
            <a:r>
              <a:rPr lang="he-IL" b="1" baseline="0" dirty="0"/>
              <a:t> וכעת </a:t>
            </a:r>
            <a:r>
              <a:rPr lang="he-IL" b="1" dirty="0"/>
              <a:t>אשלים את הטבלה ואתם תבדקו אם כך השלמתם. </a:t>
            </a:r>
          </a:p>
          <a:p>
            <a:pPr algn="r"/>
            <a:r>
              <a:rPr lang="he-IL" b="0" dirty="0">
                <a:solidFill>
                  <a:srgbClr val="FF0000"/>
                </a:solidFill>
              </a:rPr>
              <a:t>לא די היה לו, מה לא הספיק לו?</a:t>
            </a:r>
          </a:p>
          <a:p>
            <a:pPr algn="r"/>
            <a:r>
              <a:rPr lang="he-IL" b="0" dirty="0">
                <a:solidFill>
                  <a:srgbClr val="FF0000"/>
                </a:solidFill>
              </a:rPr>
              <a:t>גדל רעבונו למה? לכסף, לזהב. </a:t>
            </a:r>
          </a:p>
          <a:p>
            <a:pPr algn="r"/>
            <a:r>
              <a:rPr lang="he-IL" b="0" dirty="0">
                <a:solidFill>
                  <a:srgbClr val="FF0000"/>
                </a:solidFill>
              </a:rPr>
              <a:t>הוא היה עשיר מופלג, עשיר מאוד. </a:t>
            </a:r>
          </a:p>
          <a:p>
            <a:pPr algn="r"/>
            <a:r>
              <a:rPr lang="he-IL" b="0" dirty="0" err="1">
                <a:solidFill>
                  <a:srgbClr val="FF0000"/>
                </a:solidFill>
              </a:rPr>
              <a:t>מידאס</a:t>
            </a:r>
            <a:r>
              <a:rPr lang="he-IL" b="0" dirty="0">
                <a:solidFill>
                  <a:srgbClr val="FF0000"/>
                </a:solidFill>
              </a:rPr>
              <a:t> יצא מגדרו, התרגש והתלהב ממתנת האלים. </a:t>
            </a:r>
          </a:p>
          <a:p>
            <a:pPr algn="r"/>
            <a:r>
              <a:rPr lang="he-IL" b="0" dirty="0">
                <a:solidFill>
                  <a:srgbClr val="FF0000"/>
                </a:solidFill>
              </a:rPr>
              <a:t>בסופו של הסיפור </a:t>
            </a:r>
            <a:r>
              <a:rPr lang="he-IL" b="0" dirty="0" err="1">
                <a:solidFill>
                  <a:srgbClr val="FF0000"/>
                </a:solidFill>
              </a:rPr>
              <a:t>מידאס</a:t>
            </a:r>
            <a:r>
              <a:rPr lang="he-IL" b="0" dirty="0">
                <a:solidFill>
                  <a:srgbClr val="FF0000"/>
                </a:solidFill>
              </a:rPr>
              <a:t> חזר להיות ככל האדם, כמו כולם.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36483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sz="1200" b="1" u="sng" dirty="0"/>
              <a:t> </a:t>
            </a:r>
            <a:r>
              <a:rPr lang="he-IL" sz="1200" b="1" u="sng" dirty="0"/>
              <a:t>הסיפור כולל הרבה עיסוק בזהב. זהב מסמל בתרבות הרבה פעמים עושר, תאוות בצע  ומעמד ומצד שני גם משהו</a:t>
            </a:r>
            <a:r>
              <a:rPr lang="he-IL" sz="1200" b="1" u="sng" baseline="0" dirty="0"/>
              <a:t> חיובי מאד, בעל ערך רב</a:t>
            </a:r>
            <a:r>
              <a:rPr lang="he-IL" sz="1200" b="1" u="sng" dirty="0"/>
              <a:t>.</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u="sng" dirty="0"/>
          </a:p>
          <a:p>
            <a:pPr algn="r" rtl="1"/>
            <a:r>
              <a:rPr lang="he-IL" sz="1200" b="1" u="sng" dirty="0"/>
              <a:t>בטקסטים רבים ישנם ביטויים המעשירים את השפה. </a:t>
            </a:r>
            <a:r>
              <a:rPr lang="he-IL" sz="1200" dirty="0"/>
              <a:t>ביטוי הוא צירוף של שתי מילים או יותר היוצר  משמעות חדשה. למשל, המילה לב משמעותה איבר פנימי בגוף, זהב – מתכת נדירה בטבע – ביחד – בעל לב זהב כינוי לאדם טוב. לפניכם כמה ביטויים עם המילה זהב. </a:t>
            </a:r>
            <a:endParaRPr lang="he-IL" sz="1200" b="1" u="sng" dirty="0"/>
          </a:p>
          <a:p>
            <a:pPr algn="r" rtl="1"/>
            <a:r>
              <a:rPr lang="he-IL" sz="1200" b="1" u="sng" dirty="0"/>
              <a:t>לעבור על שאר הביטויים וההגדרות שלהם</a:t>
            </a:r>
          </a:p>
          <a:p>
            <a:pPr algn="r" rtl="1"/>
            <a:endParaRPr lang="he-IL" sz="1200" b="1" u="sng"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אלו  מהביטויים הללו יכולים להתאים לסיפור שקראנו ? </a:t>
            </a:r>
            <a:endParaRPr lang="en-US"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השהייה לחשיבה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אני מאמינה שסימנתם את הביטוי: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"לא כל הנוצץ זהב"</a:t>
            </a:r>
            <a:r>
              <a:rPr lang="en-US" sz="1200" b="1" dirty="0"/>
              <a:t>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ישנם דברים שנראים לנו בעלי ערך אך הם למעשה חסרי ערך. בדיוק כמו שקרה למלך </a:t>
            </a:r>
            <a:r>
              <a:rPr lang="he-IL" sz="1200" dirty="0" err="1"/>
              <a:t>מידאס</a:t>
            </a:r>
            <a:r>
              <a:rPr lang="he-IL" sz="1200" dirty="0"/>
              <a:t>. עודף</a:t>
            </a:r>
            <a:r>
              <a:rPr lang="he-IL" sz="1200" baseline="0" dirty="0"/>
              <a:t> הזהב שלו והדרך שבה השיג אותו (ללא מאמץ) הפכו את הזהב – האוצר היקר ביותר – לחסר ערך.</a:t>
            </a:r>
            <a:endParaRPr lang="en-US"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"ידי זהב" </a:t>
            </a:r>
            <a:r>
              <a:rPr lang="he-IL" sz="1200" dirty="0"/>
              <a:t>– הכוונה לאדם מוכשר בעבודת כפיים, כל מה שהוא עושה -  הוא מצליח.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האם למלך </a:t>
            </a:r>
            <a:r>
              <a:rPr lang="he-IL" sz="1200" dirty="0" err="1"/>
              <a:t>מידאס</a:t>
            </a:r>
            <a:r>
              <a:rPr lang="he-IL" sz="1200" dirty="0"/>
              <a:t> היו "ידי זהב" ?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dirty="0"/>
              <a:t>כביכול כן, כל מה שהוא נגע בו הפך לזהב, </a:t>
            </a:r>
            <a:r>
              <a:rPr lang="he-IL" sz="1200" b="1" dirty="0"/>
              <a:t>אך לא לכך הכוונה בביטוי "ידי-זהב". המלך </a:t>
            </a:r>
            <a:r>
              <a:rPr lang="he-IL" sz="1200" b="1" dirty="0" err="1"/>
              <a:t>מידאס</a:t>
            </a:r>
            <a:r>
              <a:rPr lang="he-IL" sz="1200" b="1" dirty="0"/>
              <a:t> לא עסק בעבודת כפיים וגם לא היה</a:t>
            </a:r>
            <a:r>
              <a:rPr lang="he-IL" sz="1200" b="1" baseline="0" dirty="0"/>
              <a:t> </a:t>
            </a:r>
            <a:r>
              <a:rPr lang="he-IL" sz="1200" b="1" dirty="0"/>
              <a:t>חרוץ במיוחד</a:t>
            </a:r>
            <a:r>
              <a:rPr lang="he-IL" sz="1200" dirty="0"/>
              <a:t>. הוא לא התאמץ,</a:t>
            </a:r>
            <a:r>
              <a:rPr lang="he-IL" sz="1200" baseline="0" dirty="0"/>
              <a:t> </a:t>
            </a:r>
            <a:r>
              <a:rPr lang="he-IL" sz="1200" dirty="0"/>
              <a:t>הוא רק נגע בדברים והכול הפך לזהב. הוא היה מאושר </a:t>
            </a:r>
            <a:r>
              <a:rPr lang="he-IL" sz="1200" baseline="0" dirty="0"/>
              <a:t>שהכול בא לו בקלות, אבל אז הבין שהזהב הוא חסר ערך בעבורו. כלומר – הידיים שלו אמנם הפיקו זהב, אבל לא משהו בעל ערך, בדיוק הפוך מכוונת הביטוי "בעל ידי זהב". </a:t>
            </a:r>
            <a:endParaRPr lang="he-IL" sz="120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dirty="0"/>
          </a:p>
          <a:p>
            <a:pPr algn="r"/>
            <a:endParaRPr lang="he-IL" sz="120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384918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האם קיים הבדל בין מגע  למאמץ ? </a:t>
            </a:r>
            <a:endParaRPr lang="en-US" sz="1200" dirty="0"/>
          </a:p>
          <a:p>
            <a:pPr algn="r"/>
            <a:r>
              <a:rPr lang="he-IL" sz="1200" dirty="0"/>
              <a:t>איך זה קשור למלך </a:t>
            </a:r>
            <a:r>
              <a:rPr lang="he-IL" sz="1200" dirty="0" err="1"/>
              <a:t>מידאס</a:t>
            </a:r>
            <a:r>
              <a:rPr lang="he-IL" sz="1200" dirty="0"/>
              <a:t> ? </a:t>
            </a:r>
          </a:p>
          <a:p>
            <a:pPr algn="r"/>
            <a:r>
              <a:rPr lang="he-IL" sz="1200" dirty="0"/>
              <a:t>זה מוביל למוסר ההשכל – מגע ההיפך ממאמץ.</a:t>
            </a:r>
          </a:p>
          <a:p>
            <a:pPr algn="r"/>
            <a:r>
              <a:rPr lang="he-IL" sz="1200" dirty="0"/>
              <a:t>המלך נגע וזה יצר לו זהב. </a:t>
            </a:r>
          </a:p>
          <a:p>
            <a:pPr algn="r"/>
            <a:r>
              <a:rPr lang="he-IL" sz="1200" dirty="0"/>
              <a:t>כשאנחנו מתאמצים, אנחנו משיגים הכול בעבודה קשה. </a:t>
            </a:r>
            <a:endParaRPr lang="en-US" sz="1200" dirty="0"/>
          </a:p>
          <a:p>
            <a:pPr algn="r"/>
            <a:r>
              <a:rPr lang="he-IL" sz="1200" dirty="0"/>
              <a:t>ניתן להבין שהמלך היה חמדן. </a:t>
            </a:r>
          </a:p>
          <a:p>
            <a:pPr algn="r"/>
            <a:r>
              <a:rPr lang="he-IL" sz="1200" dirty="0"/>
              <a:t>איך משיגים עושר ? אולי מה שלא בא במאמץ הוא לא בעל ערך.</a:t>
            </a:r>
          </a:p>
          <a:p>
            <a:pPr algn="r"/>
            <a:r>
              <a:rPr lang="he-IL" sz="1200" dirty="0"/>
              <a:t>למה לא נהנה מהעושר שלו - כי לא התאמץ רק נגע.</a:t>
            </a:r>
          </a:p>
          <a:p>
            <a:pPr algn="r"/>
            <a:r>
              <a:rPr lang="he-IL" sz="1200" dirty="0"/>
              <a:t>מדוע לא היה מאושר ? </a:t>
            </a:r>
          </a:p>
          <a:p>
            <a:pPr algn="r"/>
            <a:endParaRPr lang="he-IL" sz="1200" dirty="0"/>
          </a:p>
          <a:p>
            <a:pPr algn="r"/>
            <a:endParaRPr lang="he-IL" sz="1200"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965BA-DA3B-EB42-8F73-FDBE27A0A657}"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13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r>
              <a:rPr lang="he-IL" sz="1200" dirty="0">
                <a:solidFill>
                  <a:schemeClr val="tx1"/>
                </a:solidFill>
              </a:rPr>
              <a:t>שמי טלי מלכה וינטר</a:t>
            </a:r>
          </a:p>
          <a:p>
            <a:pPr marL="158750" indent="0" algn="r" rtl="1">
              <a:buNone/>
            </a:pPr>
            <a:r>
              <a:rPr lang="he-IL" sz="1200" b="1" baseline="0" dirty="0">
                <a:solidFill>
                  <a:schemeClr val="tx1"/>
                </a:solidFill>
              </a:rPr>
              <a:t>לצרף ברקוד של הטקסט </a:t>
            </a:r>
            <a:endParaRPr lang="he-IL" sz="1200" b="1" dirty="0">
              <a:solidFill>
                <a:schemeClr val="tx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בתחילת הסיפור נאמר לנו </a:t>
            </a:r>
            <a:r>
              <a:rPr lang="he-IL" sz="1200" dirty="0" err="1"/>
              <a:t>שמידאס</a:t>
            </a:r>
            <a:r>
              <a:rPr lang="he-IL" sz="1200" dirty="0"/>
              <a:t> היה עשיר, אך הוא לא היה מאושר</a:t>
            </a:r>
            <a:r>
              <a:rPr lang="he-IL" sz="1200" baseline="0" dirty="0"/>
              <a:t> </a:t>
            </a:r>
            <a:r>
              <a:rPr lang="he-IL" sz="1200" b="1" dirty="0"/>
              <a:t>וככל שהתעשר יותר כך סבל יותר  עד שהיה אפילו רעב וצמא. אולי</a:t>
            </a:r>
            <a:r>
              <a:rPr lang="he-IL" sz="1200" b="1" baseline="0" dirty="0"/>
              <a:t> דווקא בסוף הסיפור הפך למאושר? אולי דווקא כשוויתר על הדרך הקלה אל העושר הפך למאושר?</a:t>
            </a:r>
            <a:endParaRPr lang="he-IL" sz="1200" b="1" dirty="0"/>
          </a:p>
          <a:p>
            <a:pPr algn="r"/>
            <a:r>
              <a:rPr lang="he-IL" sz="1200" dirty="0"/>
              <a:t> מה, אם כן, המסר של הסיפור? </a:t>
            </a:r>
          </a:p>
          <a:p>
            <a:pPr algn="r"/>
            <a:r>
              <a:rPr lang="he-IL" sz="1200" dirty="0"/>
              <a:t>האם בעושר טמון האושר? </a:t>
            </a:r>
          </a:p>
          <a:p>
            <a:pPr algn="r"/>
            <a:r>
              <a:rPr lang="he-IL" sz="1200" dirty="0"/>
              <a:t>האם כסף וזהב גורמים לעושר? </a:t>
            </a:r>
          </a:p>
          <a:p>
            <a:pPr algn="r"/>
            <a:r>
              <a:rPr lang="he-IL" sz="1200" dirty="0"/>
              <a:t>המסר של הסיפור, ילדים, הוא שעלינו להיות שמחים בחלקנו, כפי שאמרו החכמים במסכת אבות: איזהו עשיר? השמח בחלקו. </a:t>
            </a:r>
          </a:p>
          <a:p>
            <a:pPr algn="r"/>
            <a:r>
              <a:rPr lang="he-IL" sz="1200" dirty="0" err="1"/>
              <a:t>מידאס</a:t>
            </a:r>
            <a:r>
              <a:rPr lang="he-IL" sz="1200" dirty="0"/>
              <a:t> היה מלך חמדן ותאב בצע שלמרות שהיה עשיר מאוד לא הסתפק במה שיש לו. אז מה אתם אומרים, האם באמת היה לו מגע זהב?</a:t>
            </a:r>
          </a:p>
          <a:p>
            <a:pPr algn="r"/>
            <a:r>
              <a:rPr lang="he-IL" sz="1200" b="1" u="sng" dirty="0"/>
              <a:t>כעת אתם יכולים לכתוב מכתב </a:t>
            </a:r>
            <a:r>
              <a:rPr lang="he-IL" sz="1200" b="1" u="sng" dirty="0" err="1"/>
              <a:t>למידאס</a:t>
            </a:r>
            <a:r>
              <a:rPr lang="he-IL" sz="1200" b="1" u="sng" dirty="0"/>
              <a:t>. במכתב כתבו לו מה למדתם מהסיפור שלו. </a:t>
            </a:r>
            <a:endParaRPr lang="en-US" sz="1200" b="1" u="sng" dirty="0"/>
          </a:p>
          <a:p>
            <a:pPr algn="r"/>
            <a:endParaRPr lang="en-US" sz="1200" b="1" u="sng" dirty="0"/>
          </a:p>
          <a:p>
            <a:pPr algn="r"/>
            <a:endParaRPr lang="en-US" sz="1200" b="1" u="sng" dirty="0"/>
          </a:p>
          <a:p>
            <a:pPr algn="r"/>
            <a:endParaRPr lang="he-IL" sz="12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307340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rtl="1">
              <a:buFont typeface="Wingdings" pitchFamily="2" charset="2"/>
              <a:buNone/>
            </a:pPr>
            <a:r>
              <a:rPr lang="he-IL" sz="1200" dirty="0"/>
              <a:t>כעת ילדים נסכם את מה שלמדנו. קראנו ביחד את הסיפור "מגע הזהב של </a:t>
            </a:r>
            <a:r>
              <a:rPr lang="he-IL" sz="1200" dirty="0" err="1"/>
              <a:t>מידאס</a:t>
            </a:r>
            <a:r>
              <a:rPr lang="he-IL" sz="1200" dirty="0"/>
              <a:t>". למדנו כיצד אמצעים אומנותיים כגון חזרה על מילים מאותו שורש ושאלות רטוריות. </a:t>
            </a:r>
          </a:p>
          <a:p>
            <a:pPr marL="0" indent="0" algn="r" rtl="1">
              <a:buFont typeface="Wingdings" pitchFamily="2" charset="2"/>
              <a:buNone/>
            </a:pPr>
            <a:r>
              <a:rPr lang="he-IL" sz="1200" dirty="0"/>
              <a:t>מסייעים להבנת דמותו של </a:t>
            </a:r>
            <a:r>
              <a:rPr lang="he-IL" sz="1200" dirty="0" err="1"/>
              <a:t>מידאס</a:t>
            </a:r>
            <a:r>
              <a:rPr lang="he-IL" sz="1200" dirty="0"/>
              <a:t>, </a:t>
            </a:r>
          </a:p>
          <a:p>
            <a:pPr marL="0" indent="0" algn="r" rtl="1">
              <a:buFont typeface="Wingdings" pitchFamily="2" charset="2"/>
              <a:buNone/>
            </a:pPr>
            <a:r>
              <a:rPr lang="he-IL" sz="1200" dirty="0"/>
              <a:t>למדנו כיצד ביטויים מעשירים את הסיפור ,למדנו על מוסר ההשכל מן הסיפור וכתבנו מכתב.</a:t>
            </a:r>
          </a:p>
          <a:p>
            <a:pPr marL="0" indent="0" algn="r" rtl="1">
              <a:buFont typeface="Wingdings" pitchFamily="2" charset="2"/>
              <a:buNone/>
            </a:pPr>
            <a:r>
              <a:rPr lang="he-IL" sz="1200" dirty="0"/>
              <a:t>המתנה האמיתית של </a:t>
            </a:r>
            <a:r>
              <a:rPr lang="he-IL" sz="1200" dirty="0" err="1"/>
              <a:t>מידאס</a:t>
            </a:r>
            <a:r>
              <a:rPr lang="he-IL" sz="1200" dirty="0"/>
              <a:t> היא השיעור, הלמידה להסתפק במה שיש לך. כל עולמו היה הזהב, וזאת הייתה מטרתו העיקרית. למרות שהיה לו הרבה מזה הוא לא היה מאושר. </a:t>
            </a:r>
            <a:r>
              <a:rPr lang="he-IL" sz="1200" dirty="0" err="1"/>
              <a:t>מידאס</a:t>
            </a:r>
            <a:r>
              <a:rPr lang="he-IL" sz="1200" dirty="0"/>
              <a:t> לא היה שמח בחלקו ולא התעניין בדבר מלבד הזהב.  מתנת האלים גרמה לשינוי, גרמה </a:t>
            </a:r>
            <a:r>
              <a:rPr lang="he-IL" sz="1200"/>
              <a:t>לרצות להיות כמו כולם. </a:t>
            </a:r>
            <a:endParaRPr lang="he-IL" sz="1200" dirty="0"/>
          </a:p>
          <a:p>
            <a:pPr marL="0" indent="0" algn="r" rtl="1">
              <a:buFont typeface="Wingdings" pitchFamily="2" charset="2"/>
              <a:buNone/>
            </a:pPr>
            <a:endParaRPr lang="he-IL" sz="12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1824573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22</a:t>
            </a:fld>
            <a:endParaRPr lang="x-none"/>
          </a:p>
        </p:txBody>
      </p:sp>
    </p:spTree>
    <p:extLst>
      <p:ext uri="{BB962C8B-B14F-4D97-AF65-F5344CB8AC3E}">
        <p14:creationId xmlns:p14="http://schemas.microsoft.com/office/powerpoint/2010/main" val="211294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הכינו</a:t>
            </a:r>
            <a:r>
              <a:rPr lang="he-IL" baseline="0" dirty="0"/>
              <a:t> לשיעור דף ועפרון וצועדים בדרך המילים (לאלה שעובדים עם החוברת בכיתה)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אתן לכם זמן להתארגן - (</a:t>
            </a:r>
            <a:r>
              <a:rPr lang="he-IL" b="1" baseline="0" dirty="0"/>
              <a:t>שעון עצר </a:t>
            </a:r>
            <a:r>
              <a:rPr lang="he-IL" b="1" i="0" baseline="0" dirty="0"/>
              <a:t>- 30 שניות)</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מוכנים? נתחיל</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הסיפור מגע הזהב של </a:t>
            </a:r>
            <a:r>
              <a:rPr lang="he-IL" sz="1200" dirty="0" err="1"/>
              <a:t>מידאס</a:t>
            </a:r>
            <a:r>
              <a:rPr lang="he-IL" sz="1200" dirty="0"/>
              <a:t> לקוח מהמיתולוגיה היוונית. המיתולוגיה היוונית היא אוסף של מיתוסים, סיפורים שנוצרו ביוון העתיקה לפני אלפי שנים. הסיפורים מספרים על אלים, על בני אדם, על גיבורים ועל יצורים דמיוניים שונים.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הסיפורים נועדו לתת לבני האדם הסברים על העולם, על תופעות טבע</a:t>
            </a:r>
            <a:r>
              <a:rPr lang="he-IL" sz="1200" baseline="0" dirty="0"/>
              <a:t> ו</a:t>
            </a:r>
            <a:r>
              <a:rPr lang="he-IL" sz="1200" dirty="0"/>
              <a:t>על התנהגויות של בני אדם.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t>הסיפורים מן המיתולוגיה היוונית מסופרים</a:t>
            </a:r>
            <a:r>
              <a:rPr lang="he-IL" sz="1200" b="1" baseline="0" dirty="0"/>
              <a:t> עד היום והם חלק מן התרבות המערבית, כלומר תרבות של מדינות אירופה ומדינות נוספות בעולם, וגם אצלנו לומדים על המיתולוגיה היוונית. בהשראת סיפורי המיתולוגיה היוונית נוצרו יצירות אומנות, נכתבו סיפורים, מחזות שבני אדם רבים נחשפו אליהם במהלך ההיסטוריה ועד היום. </a:t>
            </a:r>
            <a:r>
              <a:rPr lang="he-IL" sz="1200" dirty="0"/>
              <a:t>מי שמכיר את סיפורי המיתולוגיה</a:t>
            </a:r>
            <a:r>
              <a:rPr lang="he-IL" sz="1200" baseline="0" dirty="0"/>
              <a:t> </a:t>
            </a:r>
            <a:r>
              <a:rPr lang="he-IL" sz="1200" dirty="0"/>
              <a:t>יכול להבין יצירות אומנות וספרותיות שנכתבו בהשראת סיפורים אלו. </a:t>
            </a:r>
            <a:endParaRPr lang="he-IL" sz="1200" b="1" baseline="0"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baseline="0" dirty="0"/>
              <a:t>ביטויים מהמיתולוגיה היוונית גם חדרו לשפות השונות כגון לנוח על זרי הדפנה, עקב אכילס, עבודה סיזיפית, תיבת פנדורה.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נקרא את הסיפור מגע הזהב של </a:t>
            </a:r>
            <a:r>
              <a:rPr lang="he-IL" sz="1200" dirty="0" err="1"/>
              <a:t>מידאס</a:t>
            </a:r>
            <a:r>
              <a:rPr lang="he-IL" sz="1200" dirty="0"/>
              <a:t> וננסה להבין ביחד מה נוכל ללמוד מהסיפור. </a:t>
            </a:r>
            <a:r>
              <a:rPr lang="he-IL" sz="1200" b="1" dirty="0"/>
              <a:t>כמו כן נעסוק</a:t>
            </a:r>
            <a:r>
              <a:rPr lang="he-IL" sz="1200" b="1" baseline="0" dirty="0"/>
              <a:t> בביטויים הקשורים למילה "זהב".</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מהי חמדנות? לעיתים בני האדם רוצים יותר ממה שיש להם.</a:t>
            </a:r>
            <a:endParaRPr lang="en-US"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חמדנות היא תשוקה עזה, רצון עז.</a:t>
            </a:r>
            <a:r>
              <a:rPr lang="he-IL" b="0" baseline="0" dirty="0"/>
              <a:t> תאוות בצע היא תשוקה עזה לכסף ולרכוש. </a:t>
            </a:r>
            <a:r>
              <a:rPr lang="he-IL" b="0" dirty="0"/>
              <a:t>ההפך מחמדנות –הסתפקות במועט.</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היום, ילדים, נקרא על מלך שהיה חמדן ותאב בצע. </a:t>
            </a:r>
            <a:endParaRPr lang="en-US" b="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US" b="1" baseline="0" dirty="0"/>
          </a:p>
          <a:p>
            <a:pPr marL="0" lvl="0" indent="0" algn="r" rtl="1">
              <a:spcBef>
                <a:spcPts val="0"/>
              </a:spcBef>
              <a:spcAft>
                <a:spcPts val="0"/>
              </a:spcAft>
              <a:buNone/>
            </a:pPr>
            <a:endParaRPr lang="he-IL" sz="1200" b="1" dirty="0">
              <a:solidFill>
                <a:schemeClr val="tx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115345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lnSpc>
                <a:spcPct val="115000"/>
              </a:lnSpc>
              <a:spcBef>
                <a:spcPts val="1200"/>
              </a:spcBef>
              <a:spcAft>
                <a:spcPts val="0"/>
              </a:spcAft>
              <a:buNone/>
            </a:pPr>
            <a:r>
              <a:rPr lang="he-IL" dirty="0"/>
              <a:t>כעת נקרא יחד את האגדה "מגע הזהב של </a:t>
            </a:r>
            <a:r>
              <a:rPr lang="he-IL" dirty="0" err="1"/>
              <a:t>מידאס</a:t>
            </a:r>
            <a:r>
              <a:rPr lang="he-IL" dirty="0"/>
              <a:t>"</a:t>
            </a:r>
          </a:p>
          <a:p>
            <a:pPr marL="0" lvl="0" indent="0" algn="r" rtl="0">
              <a:lnSpc>
                <a:spcPct val="115000"/>
              </a:lnSpc>
              <a:spcBef>
                <a:spcPts val="1200"/>
              </a:spcBef>
              <a:spcAft>
                <a:spcPts val="0"/>
              </a:spcAft>
              <a:buNone/>
            </a:pPr>
            <a:r>
              <a:rPr lang="he-IL" dirty="0"/>
              <a:t>האגדות מתוך המיתולוגיה היוונית עברו במשך שנים מפה לאוזן עד שהסיפורים הועלו על הכתב. נירה הראל עיבדה את הסיפור ולא כתבה אותו.</a:t>
            </a:r>
          </a:p>
          <a:p>
            <a:pPr marL="0" lvl="0" indent="0" algn="r" rtl="0">
              <a:lnSpc>
                <a:spcPct val="115000"/>
              </a:lnSpc>
              <a:spcBef>
                <a:spcPts val="1200"/>
              </a:spcBef>
              <a:spcAft>
                <a:spcPts val="0"/>
              </a:spcAft>
              <a:buNone/>
            </a:pPr>
            <a:r>
              <a:rPr lang="he-IL" dirty="0"/>
              <a:t>בואו נתחיל...</a:t>
            </a:r>
          </a:p>
          <a:p>
            <a:pPr marL="0" lvl="0" indent="0" algn="r" rtl="1">
              <a:lnSpc>
                <a:spcPct val="115000"/>
              </a:lnSpc>
              <a:spcBef>
                <a:spcPts val="1200"/>
              </a:spcBef>
              <a:spcAft>
                <a:spcPts val="0"/>
              </a:spcAft>
              <a:buNone/>
            </a:pPr>
            <a:r>
              <a:rPr lang="he-IL" dirty="0"/>
              <a:t>את הסיפור נקרא בחלקים, ומידיי פעם נעצור, ונשאל את עצמנו שאלות על מה שקראנו</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6</a:t>
            </a:fld>
            <a:endParaRPr lang="x-none"/>
          </a:p>
        </p:txBody>
      </p:sp>
    </p:spTree>
    <p:extLst>
      <p:ext uri="{BB962C8B-B14F-4D97-AF65-F5344CB8AC3E}">
        <p14:creationId xmlns:p14="http://schemas.microsoft.com/office/powerpoint/2010/main" val="335189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150000"/>
              </a:lnSpc>
            </a:pPr>
            <a:r>
              <a:rPr lang="he-IL" b="0" u="none" baseline="0" dirty="0"/>
              <a:t>בתחילת הסיפור מופיעים מילים וביטויים המתארים את אופיו של </a:t>
            </a:r>
            <a:r>
              <a:rPr lang="he-IL" b="0" u="none" baseline="0" dirty="0" err="1"/>
              <a:t>מידאס</a:t>
            </a:r>
            <a:r>
              <a:rPr lang="he-IL" b="0" u="none" baseline="0" dirty="0"/>
              <a:t>. </a:t>
            </a:r>
          </a:p>
          <a:p>
            <a:pPr algn="r">
              <a:lnSpc>
                <a:spcPct val="150000"/>
              </a:lnSpc>
            </a:pPr>
            <a:r>
              <a:rPr lang="he-IL" b="0" u="none" baseline="0" dirty="0"/>
              <a:t>למשל, לא די היה לו...ביטוי המראה </a:t>
            </a:r>
            <a:r>
              <a:rPr lang="he-IL" b="0" u="none" baseline="0" dirty="0" err="1"/>
              <a:t>שמידאס</a:t>
            </a:r>
            <a:r>
              <a:rPr lang="he-IL" b="0" u="none" baseline="0" dirty="0"/>
              <a:t> לא הסתפק בכסף ובזהב שהיה לו, הוא רצה יותר. </a:t>
            </a:r>
            <a:r>
              <a:rPr lang="en-US" b="0" u="none" baseline="0" dirty="0"/>
              <a:t> </a:t>
            </a:r>
          </a:p>
          <a:p>
            <a:pPr algn="r">
              <a:lnSpc>
                <a:spcPct val="150000"/>
              </a:lnSpc>
            </a:pPr>
            <a:endParaRPr lang="he-IL" b="0" u="none" baseline="0" dirty="0"/>
          </a:p>
          <a:p>
            <a:pPr algn="r">
              <a:lnSpc>
                <a:spcPct val="150000"/>
              </a:lnSpc>
            </a:pPr>
            <a:r>
              <a:rPr lang="he-IL" b="0" u="none" baseline="0" dirty="0"/>
              <a:t>מצאו עוד מילים וביטויים בסיפור המתארים את חמדנותו של המלך.</a:t>
            </a:r>
          </a:p>
          <a:p>
            <a:pPr algn="r"/>
            <a:endParaRPr lang="he-IL" b="0" u="sng" baseline="0" dirty="0"/>
          </a:p>
          <a:p>
            <a:pPr algn="r"/>
            <a:endParaRPr lang="he-IL" b="0" u="sng" baseline="0" dirty="0"/>
          </a:p>
          <a:p>
            <a:pPr algn="r"/>
            <a:endParaRPr lang="he-IL" b="0" u="sng" baseline="0" dirty="0"/>
          </a:p>
          <a:p>
            <a:pPr algn="r"/>
            <a:endParaRPr lang="en-US" b="0" u="sng"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165200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u="sng" baseline="0" dirty="0"/>
              <a:t>ילדים, בואו נבדוק את מה שסימנתם בסיפור.</a:t>
            </a:r>
            <a:endParaRPr lang="en-US" b="0" u="sng" baseline="0" dirty="0"/>
          </a:p>
          <a:p>
            <a:pPr algn="r"/>
            <a:endParaRPr lang="he-IL" b="0" u="sng" baseline="0" dirty="0"/>
          </a:p>
          <a:p>
            <a:pPr algn="r"/>
            <a:r>
              <a:rPr lang="he-IL" b="0" u="sng" baseline="0" dirty="0"/>
              <a:t>לא די לו</a:t>
            </a:r>
          </a:p>
          <a:p>
            <a:pPr algn="r"/>
            <a:r>
              <a:rPr lang="he-IL" b="0" u="sng" baseline="0" dirty="0"/>
              <a:t>רצה עוד ועוד..</a:t>
            </a:r>
          </a:p>
          <a:p>
            <a:pPr algn="r"/>
            <a:r>
              <a:rPr lang="he-IL" b="0" u="sng" baseline="0" dirty="0"/>
              <a:t>הרבה..</a:t>
            </a:r>
          </a:p>
          <a:p>
            <a:pPr algn="r"/>
            <a:r>
              <a:rPr lang="he-IL" b="0" u="sng" baseline="0" dirty="0"/>
              <a:t>המון..</a:t>
            </a:r>
          </a:p>
          <a:p>
            <a:pPr algn="r"/>
            <a:r>
              <a:rPr lang="he-IL" b="0" u="sng" baseline="0" dirty="0"/>
              <a:t>בלי סוף..</a:t>
            </a:r>
            <a:endParaRPr lang="en-US" b="0" u="sng" baseline="0" dirty="0"/>
          </a:p>
          <a:p>
            <a:pPr algn="r"/>
            <a:endParaRPr lang="he-IL" b="0" u="sng"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0" u="sng" baseline="0" dirty="0"/>
              <a:t>בטוחה שסימנתם את כל </a:t>
            </a:r>
            <a:r>
              <a:rPr lang="he-IL" b="0" u="sng" baseline="0" dirty="0" err="1"/>
              <a:t>המילים,הצירופים</a:t>
            </a:r>
            <a:r>
              <a:rPr lang="he-IL" b="0" u="sng" baseline="0" dirty="0"/>
              <a:t> הביטויים  נקרא אותם ביחד  מה ניתן לומר על אופיו ? </a:t>
            </a:r>
            <a:r>
              <a:rPr lang="he-IL" b="1" u="sng" baseline="0" dirty="0"/>
              <a:t>האם המלך </a:t>
            </a:r>
            <a:r>
              <a:rPr lang="he-IL" b="1" u="sng" baseline="0" dirty="0" err="1"/>
              <a:t>מידאס</a:t>
            </a:r>
            <a:r>
              <a:rPr lang="he-IL" b="1" u="sng" baseline="0" dirty="0"/>
              <a:t> דאג לממלכה שלו? האם דאג לצרכים של האזרחים? שימו לב מה המלך </a:t>
            </a:r>
            <a:r>
              <a:rPr lang="he-IL" b="1" u="sng" baseline="0" dirty="0" err="1"/>
              <a:t>מידאס</a:t>
            </a:r>
            <a:r>
              <a:rPr lang="he-IL" b="1" u="sng" baseline="0" dirty="0"/>
              <a:t> עשה כל היום? על מה חשב ומה חשוב בעיניו?? </a:t>
            </a:r>
            <a:r>
              <a:rPr lang="he-IL" b="1" u="none" baseline="0" dirty="0" err="1"/>
              <a:t>מידאס</a:t>
            </a:r>
            <a:r>
              <a:rPr lang="he-IL" b="1" u="none" baseline="0" dirty="0"/>
              <a:t> ראה בכסף מטרה ולא אמצעי להשיג דברים טובים לעולם או לבני ארצו.  הוא חמד את הזהב, לא התאמץ להשיגו למען מטרה חשובה</a:t>
            </a:r>
            <a:endParaRPr lang="en-US" b="1" u="none" baseline="0" dirty="0"/>
          </a:p>
          <a:p>
            <a:pPr algn="r"/>
            <a:endParaRPr lang="he-IL" b="1" u="sng" baseline="0" dirty="0"/>
          </a:p>
          <a:p>
            <a:pPr algn="r"/>
            <a:r>
              <a:rPr lang="he-IL" b="0" u="sng" baseline="0" dirty="0"/>
              <a:t>אילו תכונות אופי מזהים ? </a:t>
            </a:r>
            <a:endParaRPr lang="en-US" b="0" u="sng" baseline="0" dirty="0"/>
          </a:p>
          <a:p>
            <a:pPr algn="r"/>
            <a:endParaRPr lang="en-US" b="1" u="sng" baseline="0" dirty="0"/>
          </a:p>
          <a:p>
            <a:pPr algn="r"/>
            <a:endParaRPr lang="he-IL" b="1" u="sng" baseline="0" dirty="0"/>
          </a:p>
          <a:p>
            <a:pPr algn="r"/>
            <a:endParaRPr lang="en-US" b="0" u="sng" baseline="0" dirty="0"/>
          </a:p>
          <a:p>
            <a:pPr algn="l" rtl="1"/>
            <a:endParaRPr lang="he-IL" b="0" u="sng" baseline="0" dirty="0"/>
          </a:p>
          <a:p>
            <a:pPr algn="l" rtl="1"/>
            <a:r>
              <a:rPr lang="he-IL" b="0" u="sng" baseline="0" dirty="0"/>
              <a:t>כדאי להתייחס להדרגתיות בתארים שנבחרו לתאר את רצונו העז לכסף וזהב</a:t>
            </a:r>
          </a:p>
          <a:p>
            <a:pPr algn="l" rtl="1"/>
            <a:endParaRPr lang="he-IL" b="0" u="sng" baseline="0" dirty="0"/>
          </a:p>
          <a:p>
            <a:pPr algn="l" rtl="1"/>
            <a:endParaRPr lang="he-IL" b="0" u="sng" baseline="0" dirty="0"/>
          </a:p>
          <a:p>
            <a:pPr algn="l" rtl="1"/>
            <a:r>
              <a:rPr lang="he-IL" b="0" u="sng" baseline="0" dirty="0"/>
              <a:t>לא די לו</a:t>
            </a:r>
          </a:p>
          <a:p>
            <a:pPr algn="l" rtl="1"/>
            <a:r>
              <a:rPr lang="he-IL" b="0" u="sng" baseline="0" dirty="0"/>
              <a:t>רצה עוד ועוד..</a:t>
            </a:r>
          </a:p>
          <a:p>
            <a:pPr algn="l" rtl="1"/>
            <a:r>
              <a:rPr lang="he-IL" b="0" u="sng" baseline="0" dirty="0"/>
              <a:t>הרבה..</a:t>
            </a:r>
          </a:p>
          <a:p>
            <a:pPr algn="l" rtl="1"/>
            <a:r>
              <a:rPr lang="he-IL" b="0" u="sng" baseline="0" dirty="0"/>
              <a:t>המון..</a:t>
            </a:r>
          </a:p>
          <a:p>
            <a:pPr algn="l" rtl="1"/>
            <a:r>
              <a:rPr lang="he-IL" b="0" u="sng" baseline="0" dirty="0"/>
              <a:t>בלי סוף..</a:t>
            </a:r>
            <a:endParaRPr lang="en-US" b="0" u="sng"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293289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en-US" b="1" u="sng" baseline="0" dirty="0"/>
          </a:p>
          <a:p>
            <a:pPr algn="r"/>
            <a:r>
              <a:rPr lang="he-IL" b="1" u="sng" baseline="0" dirty="0"/>
              <a:t>שימו לב להדרגתיות שמעצימה את החמדנות של </a:t>
            </a:r>
            <a:r>
              <a:rPr lang="he-IL" b="1" u="sng" baseline="0" dirty="0" err="1"/>
              <a:t>מידאס</a:t>
            </a:r>
            <a:r>
              <a:rPr lang="he-IL" b="1" u="sng" baseline="0" dirty="0"/>
              <a:t>. עוד ועוד, הרבה, המון, בלי סוף יותר, גדל תאבונו – ובכל זאת, ילדים, הוא היה מאושר?</a:t>
            </a:r>
          </a:p>
          <a:p>
            <a:pPr algn="r"/>
            <a:endParaRPr lang="en-US" b="0" u="sng" baseline="0" dirty="0"/>
          </a:p>
          <a:p>
            <a:pPr algn="l" rtl="1"/>
            <a:endParaRPr lang="he-IL" b="0" u="sng"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4042374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pic>
        <p:nvPicPr>
          <p:cNvPr id="17"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 id="2147483673"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normAutofit/>
          </a:bodyPr>
          <a:lstStyle/>
          <a:p>
            <a:r>
              <a:rPr lang="he-IL" sz="6600" dirty="0"/>
              <a:t>שיעור עברית לכיתות ד'</a:t>
            </a:r>
            <a:endParaRPr lang="x-none" sz="6600" dirty="0"/>
          </a:p>
          <a:p>
            <a:endParaRPr lang="x-none" sz="6600"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1017577" y="4552770"/>
            <a:ext cx="7496228" cy="649357"/>
          </a:xfrm>
        </p:spPr>
        <p:txBody>
          <a:bodyPr>
            <a:noAutofit/>
          </a:bodyPr>
          <a:lstStyle/>
          <a:p>
            <a:pPr algn="ctr"/>
            <a:r>
              <a:rPr lang="he-IL" sz="3000" dirty="0" smtClean="0"/>
              <a:t>סיפור </a:t>
            </a:r>
            <a:r>
              <a:rPr lang="he-IL" sz="3000" dirty="0"/>
              <a:t>מהמיתולוגיה היוונית "מגע הזהב של מידאס"</a:t>
            </a:r>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32278"/>
            <a:ext cx="658648" cy="2212383"/>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1489395" y="5034834"/>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3000" dirty="0" smtClean="0"/>
              <a:t>עם המורה: טלי מלכה וינטר</a:t>
            </a:r>
            <a:endParaRPr lang="he-IL" sz="3000" dirty="0"/>
          </a:p>
        </p:txBody>
      </p:sp>
      <p:sp>
        <p:nvSpPr>
          <p:cNvPr id="3" name="מלבן 2"/>
          <p:cNvSpPr/>
          <p:nvPr/>
        </p:nvSpPr>
        <p:spPr>
          <a:xfrm>
            <a:off x="8156253" y="6433296"/>
            <a:ext cx="4011033" cy="369332"/>
          </a:xfrm>
          <a:prstGeom prst="rect">
            <a:avLst/>
          </a:prstGeom>
        </p:spPr>
        <p:txBody>
          <a:bodyPr wrap="none">
            <a:spAutoFit/>
          </a:bodyPr>
          <a:lstStyle/>
          <a:p>
            <a:pPr algn="r"/>
            <a:r>
              <a:rPr lang="he-IL" dirty="0">
                <a:solidFill>
                  <a:schemeClr val="bg1"/>
                </a:solidFill>
                <a:latin typeface="Calibri" panose="020F0502020204030204" pitchFamily="34" charset="0"/>
                <a:cs typeface="Calibri" panose="020F0502020204030204" pitchFamily="34" charset="0"/>
              </a:rPr>
              <a:t>פיתוח השיעור: טלי מלכה וינטר, מיכל </a:t>
            </a:r>
            <a:r>
              <a:rPr lang="he-IL" dirty="0" err="1">
                <a:solidFill>
                  <a:schemeClr val="bg1"/>
                </a:solidFill>
                <a:latin typeface="Calibri" panose="020F0502020204030204" pitchFamily="34" charset="0"/>
                <a:cs typeface="Calibri" panose="020F0502020204030204" pitchFamily="34" charset="0"/>
              </a:rPr>
              <a:t>אורצ'רד</a:t>
            </a:r>
            <a:r>
              <a:rPr lang="he-IL" dirty="0">
                <a:solidFill>
                  <a:schemeClr val="bg1"/>
                </a:solidFill>
                <a:latin typeface="Calibri" panose="020F0502020204030204" pitchFamily="34" charset="0"/>
                <a:cs typeface="Calibri" panose="020F0502020204030204" pitchFamily="34" charset="0"/>
              </a:rPr>
              <a:t> </a:t>
            </a:r>
            <a:endParaRPr lang="he-IL"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72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83307EE-7EC5-4E98-B565-1BD0055877CD}"/>
              </a:ext>
            </a:extLst>
          </p:cNvPr>
          <p:cNvSpPr/>
          <p:nvPr/>
        </p:nvSpPr>
        <p:spPr>
          <a:xfrm>
            <a:off x="3737810" y="725790"/>
            <a:ext cx="8231174" cy="6093976"/>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ראו האלים כמה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אוהב זהב, והחליטו לרפא אותו מאהבה זו. הם שלחו אליו שליח שהביא לו מתנה מיוחדת במינה - מגע זהב. </a:t>
            </a:r>
          </a:p>
          <a:p>
            <a:pPr algn="r"/>
            <a:r>
              <a:rPr lang="he-IL" sz="3000" dirty="0">
                <a:latin typeface="Calibri" panose="020F0502020204030204" pitchFamily="34" charset="0"/>
                <a:cs typeface="Calibri" panose="020F0502020204030204" pitchFamily="34" charset="0"/>
              </a:rPr>
              <a:t>"האלים החליטו לתת לך מתנה," אמר השליח </a:t>
            </a:r>
            <a:r>
              <a:rPr lang="he-IL" sz="3000" dirty="0" err="1">
                <a:latin typeface="Calibri" panose="020F0502020204030204" pitchFamily="34" charset="0"/>
                <a:cs typeface="Calibri" panose="020F0502020204030204" pitchFamily="34" charset="0"/>
              </a:rPr>
              <a:t>למידאס</a:t>
            </a:r>
            <a:r>
              <a:rPr lang="he-IL" sz="3000" dirty="0">
                <a:latin typeface="Calibri" panose="020F0502020204030204" pitchFamily="34" charset="0"/>
                <a:cs typeface="Calibri" panose="020F0502020204030204" pitchFamily="34" charset="0"/>
              </a:rPr>
              <a:t>, "כל דבר שידיך יגעו בו, יהיה לזהב". איזו מתנה נפלאה!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קיבל אותה בהתרגשות רבה. הוא התחיל לגעת בכל מה שהיה סביבו ובאמת, הכול היה לזהב. הכיסא, השולחן, המיטה, כל הרהיטים בחדרו היוּ בִן רגע לרהיטי זהב.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יצא מגדרו משמחה ועבר בכל הארמון כולו, נגע בכל דבר, והפך את כל אשר בו לזהב. אחר כך יצא לגן והפך את הפרחים לפרחי זהב ואת העצים לעצי זהב. בכל מקום שפנה, ראה זהב. לאושרו לא היה גבול, הריהו האיש העשיר ביותר בעולם, כמו שחלם להיות. כמה טוב לו!</a:t>
            </a:r>
          </a:p>
        </p:txBody>
      </p:sp>
      <p:sp>
        <p:nvSpPr>
          <p:cNvPr id="3" name="מלבן 2">
            <a:extLst>
              <a:ext uri="{FF2B5EF4-FFF2-40B4-BE49-F238E27FC236}">
                <a16:creationId xmlns:a16="http://schemas.microsoft.com/office/drawing/2014/main" id="{ABEB147A-36EA-40D8-903E-E917B7142DD8}"/>
              </a:ext>
            </a:extLst>
          </p:cNvPr>
          <p:cNvSpPr/>
          <p:nvPr/>
        </p:nvSpPr>
        <p:spPr>
          <a:xfrm>
            <a:off x="304799" y="725790"/>
            <a:ext cx="3433011" cy="1384995"/>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השורש של המילה מגע הוא נ-ג-ע. מצאו בקטע מילים עם שורש זה</a:t>
            </a:r>
          </a:p>
        </p:txBody>
      </p:sp>
    </p:spTree>
    <p:extLst>
      <p:ext uri="{BB962C8B-B14F-4D97-AF65-F5344CB8AC3E}">
        <p14:creationId xmlns:p14="http://schemas.microsoft.com/office/powerpoint/2010/main" val="9283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83307EE-7EC5-4E98-B565-1BD0055877CD}"/>
              </a:ext>
            </a:extLst>
          </p:cNvPr>
          <p:cNvSpPr/>
          <p:nvPr/>
        </p:nvSpPr>
        <p:spPr>
          <a:xfrm>
            <a:off x="3737810" y="725790"/>
            <a:ext cx="8231174" cy="6093976"/>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ראו האלים כמה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אוהב זהב, והחליטו לרפא אותו מאהבה זו. הם שלחו אליו שליח שהביא לו מתנה מיוחדת במינה - </a:t>
            </a:r>
            <a:r>
              <a:rPr lang="he-IL" sz="3000" dirty="0">
                <a:highlight>
                  <a:srgbClr val="FFFF00"/>
                </a:highlight>
                <a:latin typeface="Calibri" panose="020F0502020204030204" pitchFamily="34" charset="0"/>
                <a:cs typeface="Calibri" panose="020F0502020204030204" pitchFamily="34" charset="0"/>
              </a:rPr>
              <a:t>מגע</a:t>
            </a:r>
            <a:r>
              <a:rPr lang="he-IL" sz="3000" dirty="0">
                <a:latin typeface="Calibri" panose="020F0502020204030204" pitchFamily="34" charset="0"/>
                <a:cs typeface="Calibri" panose="020F0502020204030204" pitchFamily="34" charset="0"/>
              </a:rPr>
              <a:t> זהב. </a:t>
            </a:r>
          </a:p>
          <a:p>
            <a:pPr algn="r"/>
            <a:r>
              <a:rPr lang="he-IL" sz="3000" dirty="0">
                <a:latin typeface="Calibri" panose="020F0502020204030204" pitchFamily="34" charset="0"/>
                <a:cs typeface="Calibri" panose="020F0502020204030204" pitchFamily="34" charset="0"/>
              </a:rPr>
              <a:t>"האלים החליטו לתת לך מתנה," אמר השליח </a:t>
            </a:r>
            <a:r>
              <a:rPr lang="he-IL" sz="3000" dirty="0" err="1">
                <a:latin typeface="Calibri" panose="020F0502020204030204" pitchFamily="34" charset="0"/>
                <a:cs typeface="Calibri" panose="020F0502020204030204" pitchFamily="34" charset="0"/>
              </a:rPr>
              <a:t>למידאס</a:t>
            </a:r>
            <a:r>
              <a:rPr lang="he-IL" sz="3000" dirty="0">
                <a:latin typeface="Calibri" panose="020F0502020204030204" pitchFamily="34" charset="0"/>
                <a:cs typeface="Calibri" panose="020F0502020204030204" pitchFamily="34" charset="0"/>
              </a:rPr>
              <a:t>, "כל דבר שידיך </a:t>
            </a:r>
            <a:r>
              <a:rPr lang="he-IL" sz="3000" dirty="0">
                <a:highlight>
                  <a:srgbClr val="FFFF00"/>
                </a:highlight>
                <a:latin typeface="Calibri" panose="020F0502020204030204" pitchFamily="34" charset="0"/>
                <a:cs typeface="Calibri" panose="020F0502020204030204" pitchFamily="34" charset="0"/>
              </a:rPr>
              <a:t>יגעו</a:t>
            </a:r>
            <a:r>
              <a:rPr lang="he-IL" sz="3000" dirty="0">
                <a:latin typeface="Calibri" panose="020F0502020204030204" pitchFamily="34" charset="0"/>
                <a:cs typeface="Calibri" panose="020F0502020204030204" pitchFamily="34" charset="0"/>
              </a:rPr>
              <a:t> בו, יהיה לזהב". איזו מתנה נפלאה!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קיבל אותה בהתרגשות רבה. הוא התחיל </a:t>
            </a:r>
            <a:r>
              <a:rPr lang="he-IL" sz="3000" dirty="0">
                <a:highlight>
                  <a:srgbClr val="FFFF00"/>
                </a:highlight>
                <a:latin typeface="Calibri" panose="020F0502020204030204" pitchFamily="34" charset="0"/>
                <a:cs typeface="Calibri" panose="020F0502020204030204" pitchFamily="34" charset="0"/>
              </a:rPr>
              <a:t>לגעת</a:t>
            </a:r>
            <a:r>
              <a:rPr lang="he-IL" sz="3000" dirty="0">
                <a:latin typeface="Calibri" panose="020F0502020204030204" pitchFamily="34" charset="0"/>
                <a:cs typeface="Calibri" panose="020F0502020204030204" pitchFamily="34" charset="0"/>
              </a:rPr>
              <a:t> בכל מה שהיה סביבו ובאמת, הכול היה לזהב. הכיסא, השולחן, המיטה, כל הרהיטים בחדרו היוּ בִן רגע לרהיטי זהב.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יצא מגדרו משמחה ועבר בכל הארמון כולו, </a:t>
            </a:r>
            <a:r>
              <a:rPr lang="he-IL" sz="3000" dirty="0">
                <a:highlight>
                  <a:srgbClr val="FFFF00"/>
                </a:highlight>
                <a:latin typeface="Calibri" panose="020F0502020204030204" pitchFamily="34" charset="0"/>
                <a:cs typeface="Calibri" panose="020F0502020204030204" pitchFamily="34" charset="0"/>
              </a:rPr>
              <a:t>נגע</a:t>
            </a:r>
            <a:r>
              <a:rPr lang="he-IL" sz="3000" dirty="0">
                <a:latin typeface="Calibri" panose="020F0502020204030204" pitchFamily="34" charset="0"/>
                <a:cs typeface="Calibri" panose="020F0502020204030204" pitchFamily="34" charset="0"/>
              </a:rPr>
              <a:t> בכל דבר, והפך את כל אשר בו לזהב. אחר כך יצא לגן והפך את הפרחים לפרחי זהב ואת העצים לעצי זהב. בכל מקום שפנה, ראה זהב. לאושרו לא היה גבול, הריהו האיש העשיר ביותר בעולם, כמו שחלם להיות. כמה טוב לו!</a:t>
            </a:r>
          </a:p>
        </p:txBody>
      </p:sp>
      <p:sp>
        <p:nvSpPr>
          <p:cNvPr id="3" name="מלבן 2">
            <a:extLst>
              <a:ext uri="{FF2B5EF4-FFF2-40B4-BE49-F238E27FC236}">
                <a16:creationId xmlns:a16="http://schemas.microsoft.com/office/drawing/2014/main" id="{ABEB147A-36EA-40D8-903E-E917B7142DD8}"/>
              </a:ext>
            </a:extLst>
          </p:cNvPr>
          <p:cNvSpPr/>
          <p:nvPr/>
        </p:nvSpPr>
        <p:spPr>
          <a:xfrm>
            <a:off x="304799" y="725790"/>
            <a:ext cx="3433011" cy="1384995"/>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השורש של המילה מגע הוא נ-ג-ע. מצאו בקטע מילים עם שורש זה</a:t>
            </a:r>
          </a:p>
        </p:txBody>
      </p:sp>
    </p:spTree>
    <p:extLst>
      <p:ext uri="{BB962C8B-B14F-4D97-AF65-F5344CB8AC3E}">
        <p14:creationId xmlns:p14="http://schemas.microsoft.com/office/powerpoint/2010/main" val="60089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883307EE-7EC5-4E98-B565-1BD0055877CD}"/>
              </a:ext>
            </a:extLst>
          </p:cNvPr>
          <p:cNvSpPr/>
          <p:nvPr/>
        </p:nvSpPr>
        <p:spPr>
          <a:xfrm>
            <a:off x="3801979" y="725790"/>
            <a:ext cx="8167005" cy="6093976"/>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ראו האלים כמה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אוהב זהב, והחליטו לרפא אותו מאהבה זו. הם שלחו אליו שליח שהביא לו מתנה מיוחדת במינה - מגע זהב. </a:t>
            </a:r>
          </a:p>
          <a:p>
            <a:pPr algn="r"/>
            <a:r>
              <a:rPr lang="he-IL" sz="3000" dirty="0">
                <a:latin typeface="Calibri" panose="020F0502020204030204" pitchFamily="34" charset="0"/>
                <a:cs typeface="Calibri" panose="020F0502020204030204" pitchFamily="34" charset="0"/>
              </a:rPr>
              <a:t>"האלים החליטו לתת לך מתנה," אמר השליח </a:t>
            </a:r>
            <a:r>
              <a:rPr lang="he-IL" sz="3000" dirty="0" err="1">
                <a:latin typeface="Calibri" panose="020F0502020204030204" pitchFamily="34" charset="0"/>
                <a:cs typeface="Calibri" panose="020F0502020204030204" pitchFamily="34" charset="0"/>
              </a:rPr>
              <a:t>למידאס</a:t>
            </a:r>
            <a:r>
              <a:rPr lang="he-IL" sz="3000" dirty="0">
                <a:latin typeface="Calibri" panose="020F0502020204030204" pitchFamily="34" charset="0"/>
                <a:cs typeface="Calibri" panose="020F0502020204030204" pitchFamily="34" charset="0"/>
              </a:rPr>
              <a:t>, "כל דבר שידיך יגעו בו, יהיה לזהב". איזו מתנה נפלאה!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קיבל אותה בהתרגשות רבה. הוא התחיל לגעת בכל מה שהיה סביבו ובאמת, הכול היה לזהב. הכיסא, השולחן, המיטה, כל הרהיטים בחדרו היוּ בִן רגע לרהיטי זהב.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יצא מגדרו משמחה ועבר בכל הארמון כולו, נגע בכל דבר, והפך את כל אשר בו לזהב. אחר כך יצא לגן והפך את הפרחים לפרחי זהב ואת העצים לעצי זהב. בכל מקום שפנה, ראה זהב. לאושרו לא היה גבול, הריהו האיש העשיר ביותר בעולם, כמו שחלם להיות. כמה טוב לו!</a:t>
            </a:r>
          </a:p>
        </p:txBody>
      </p:sp>
      <p:sp>
        <p:nvSpPr>
          <p:cNvPr id="4" name="מלבן 3">
            <a:extLst>
              <a:ext uri="{FF2B5EF4-FFF2-40B4-BE49-F238E27FC236}">
                <a16:creationId xmlns:a16="http://schemas.microsoft.com/office/drawing/2014/main" id="{1A8CC0A2-85B2-43B3-921F-84DD65CF86AA}"/>
              </a:ext>
            </a:extLst>
          </p:cNvPr>
          <p:cNvSpPr/>
          <p:nvPr/>
        </p:nvSpPr>
        <p:spPr>
          <a:xfrm>
            <a:off x="313320" y="725790"/>
            <a:ext cx="3433011" cy="523220"/>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במה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 נוגע?</a:t>
            </a:r>
          </a:p>
        </p:txBody>
      </p:sp>
    </p:spTree>
    <p:extLst>
      <p:ext uri="{BB962C8B-B14F-4D97-AF65-F5344CB8AC3E}">
        <p14:creationId xmlns:p14="http://schemas.microsoft.com/office/powerpoint/2010/main" val="326762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883307EE-7EC5-4E98-B565-1BD0055877CD}"/>
              </a:ext>
            </a:extLst>
          </p:cNvPr>
          <p:cNvSpPr/>
          <p:nvPr/>
        </p:nvSpPr>
        <p:spPr>
          <a:xfrm>
            <a:off x="3850105" y="725790"/>
            <a:ext cx="8118879" cy="6093976"/>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ראו האלים כמה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אוהב זהב, והחליטו לרפא אותו מאהבה זו. הם שלחו אליו שליח שהביא לו מתנה מיוחדת במינה - מגע זהב. </a:t>
            </a:r>
          </a:p>
          <a:p>
            <a:pPr algn="r"/>
            <a:r>
              <a:rPr lang="he-IL" sz="3000" dirty="0">
                <a:latin typeface="Calibri" panose="020F0502020204030204" pitchFamily="34" charset="0"/>
                <a:cs typeface="Calibri" panose="020F0502020204030204" pitchFamily="34" charset="0"/>
              </a:rPr>
              <a:t>"האלים החליטו לתת לך מתנה," אמר השליח </a:t>
            </a:r>
            <a:r>
              <a:rPr lang="he-IL" sz="3000" dirty="0" err="1">
                <a:latin typeface="Calibri" panose="020F0502020204030204" pitchFamily="34" charset="0"/>
                <a:cs typeface="Calibri" panose="020F0502020204030204" pitchFamily="34" charset="0"/>
              </a:rPr>
              <a:t>למידאס</a:t>
            </a:r>
            <a:r>
              <a:rPr lang="he-IL" sz="3000" dirty="0">
                <a:latin typeface="Calibri" panose="020F0502020204030204" pitchFamily="34" charset="0"/>
                <a:cs typeface="Calibri" panose="020F0502020204030204" pitchFamily="34" charset="0"/>
              </a:rPr>
              <a:t>, "כל דבר שידיך יגעו בו, יהיה לזהב". איזו מתנה נפלאה!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קיבל אותה בהתרגשות רבה. הוא התחיל לגעת בכל מה שהיה סביבו ובאמת, הכול היה לזהב. </a:t>
            </a:r>
            <a:r>
              <a:rPr lang="he-IL" sz="3000" dirty="0">
                <a:highlight>
                  <a:srgbClr val="FFFF00"/>
                </a:highlight>
                <a:latin typeface="Calibri" panose="020F0502020204030204" pitchFamily="34" charset="0"/>
                <a:cs typeface="Calibri" panose="020F0502020204030204" pitchFamily="34" charset="0"/>
              </a:rPr>
              <a:t>הכיסא, השולחן, המיטה, כל הרהיטים בחדרו היוּ בִן רגע לרהיטי זהב.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יצא מגדרו משמחה </a:t>
            </a:r>
            <a:r>
              <a:rPr lang="he-IL" sz="3000" dirty="0">
                <a:highlight>
                  <a:srgbClr val="FFFF00"/>
                </a:highlight>
                <a:latin typeface="Calibri" panose="020F0502020204030204" pitchFamily="34" charset="0"/>
                <a:cs typeface="Calibri" panose="020F0502020204030204" pitchFamily="34" charset="0"/>
              </a:rPr>
              <a:t>ועבר בכל הארמון כולו, נגע בכל דבר, והפך את כל אשר בו לזהב. </a:t>
            </a:r>
            <a:r>
              <a:rPr lang="he-IL" sz="3000" dirty="0">
                <a:latin typeface="Calibri" panose="020F0502020204030204" pitchFamily="34" charset="0"/>
                <a:cs typeface="Calibri" panose="020F0502020204030204" pitchFamily="34" charset="0"/>
              </a:rPr>
              <a:t>אחר כך </a:t>
            </a:r>
            <a:r>
              <a:rPr lang="he-IL" sz="3000" dirty="0">
                <a:highlight>
                  <a:srgbClr val="FFFF00"/>
                </a:highlight>
                <a:latin typeface="Calibri" panose="020F0502020204030204" pitchFamily="34" charset="0"/>
                <a:cs typeface="Calibri" panose="020F0502020204030204" pitchFamily="34" charset="0"/>
              </a:rPr>
              <a:t>יצא לגן והפך את הפרחים לפרחי זהב ואת העצים לעצי זהב. </a:t>
            </a:r>
            <a:r>
              <a:rPr lang="he-IL" sz="3000" dirty="0">
                <a:latin typeface="Calibri" panose="020F0502020204030204" pitchFamily="34" charset="0"/>
                <a:cs typeface="Calibri" panose="020F0502020204030204" pitchFamily="34" charset="0"/>
              </a:rPr>
              <a:t>בכל מקום שפנה, ראה זהב. לאושרו לא היה גבול, הריהו האיש העשיר ביותר בעולם, כמו שחלם להיות. כמה טוב לו!</a:t>
            </a:r>
          </a:p>
        </p:txBody>
      </p:sp>
      <p:sp>
        <p:nvSpPr>
          <p:cNvPr id="7" name="מלבן 6">
            <a:extLst>
              <a:ext uri="{FF2B5EF4-FFF2-40B4-BE49-F238E27FC236}">
                <a16:creationId xmlns:a16="http://schemas.microsoft.com/office/drawing/2014/main" id="{B7CAC00B-A10A-4A15-A847-266DF4B9A08D}"/>
              </a:ext>
            </a:extLst>
          </p:cNvPr>
          <p:cNvSpPr/>
          <p:nvPr/>
        </p:nvSpPr>
        <p:spPr>
          <a:xfrm>
            <a:off x="313322" y="1557867"/>
            <a:ext cx="3433011" cy="1384995"/>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מה, לדעתכם, חושבים האלים על אהבתו של המלך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 לזהב?</a:t>
            </a:r>
          </a:p>
        </p:txBody>
      </p:sp>
      <p:sp>
        <p:nvSpPr>
          <p:cNvPr id="8" name="מלבן 7">
            <a:extLst>
              <a:ext uri="{FF2B5EF4-FFF2-40B4-BE49-F238E27FC236}">
                <a16:creationId xmlns:a16="http://schemas.microsoft.com/office/drawing/2014/main" id="{B7CAC00B-A10A-4A15-A847-266DF4B9A08D}"/>
              </a:ext>
            </a:extLst>
          </p:cNvPr>
          <p:cNvSpPr/>
          <p:nvPr/>
        </p:nvSpPr>
        <p:spPr>
          <a:xfrm>
            <a:off x="313319" y="3284350"/>
            <a:ext cx="3433011" cy="954107"/>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האם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 מאושר עכשיו?</a:t>
            </a:r>
          </a:p>
        </p:txBody>
      </p:sp>
      <p:sp>
        <p:nvSpPr>
          <p:cNvPr id="9" name="מלבן 8">
            <a:extLst>
              <a:ext uri="{FF2B5EF4-FFF2-40B4-BE49-F238E27FC236}">
                <a16:creationId xmlns:a16="http://schemas.microsoft.com/office/drawing/2014/main" id="{1A8CC0A2-85B2-43B3-921F-84DD65CF86AA}"/>
              </a:ext>
            </a:extLst>
          </p:cNvPr>
          <p:cNvSpPr/>
          <p:nvPr/>
        </p:nvSpPr>
        <p:spPr>
          <a:xfrm>
            <a:off x="313320" y="725790"/>
            <a:ext cx="3433011" cy="523220"/>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במה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 נוגע?</a:t>
            </a:r>
          </a:p>
        </p:txBody>
      </p:sp>
    </p:spTree>
    <p:extLst>
      <p:ext uri="{BB962C8B-B14F-4D97-AF65-F5344CB8AC3E}">
        <p14:creationId xmlns:p14="http://schemas.microsoft.com/office/powerpoint/2010/main" val="252592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83307EE-7EC5-4E98-B565-1BD0055877CD}"/>
              </a:ext>
            </a:extLst>
          </p:cNvPr>
          <p:cNvSpPr/>
          <p:nvPr/>
        </p:nvSpPr>
        <p:spPr>
          <a:xfrm>
            <a:off x="4254500" y="725790"/>
            <a:ext cx="7714484" cy="4247317"/>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ואז החל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לחוש רעב וצמא, אך כל מאכל שהגישו לו הפך מיד לזהב, וכל משקה שרצה לקרב לפיו הפך מיד לזהב. וכך התהלך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רעב וצמא ולבו כבד עליו. </a:t>
            </a:r>
          </a:p>
          <a:p>
            <a:pPr algn="r"/>
            <a:r>
              <a:rPr lang="he-IL" sz="3000" dirty="0">
                <a:latin typeface="Calibri" panose="020F0502020204030204" pitchFamily="34" charset="0"/>
                <a:cs typeface="Calibri" panose="020F0502020204030204" pitchFamily="34" charset="0"/>
              </a:rPr>
              <a:t>לשם מה לו זהב אם אינו יכול לאכול ולשתות כמו כל אדם? מהי התועלת במגע הזהב שקיבל במתנה, אם בגללו הוא צמא ורעב? מיהר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אל האלים וביקש שייקחו בחזרה את הכוח שהעניקו לו במתנה. "אינני רוצה זהב, אני רוצה לחיות", ביקש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"קחו את מגע הזהב ממני, קחו אותו!"</a:t>
            </a:r>
          </a:p>
        </p:txBody>
      </p:sp>
    </p:spTree>
    <p:extLst>
      <p:ext uri="{BB962C8B-B14F-4D97-AF65-F5344CB8AC3E}">
        <p14:creationId xmlns:p14="http://schemas.microsoft.com/office/powerpoint/2010/main" val="187712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83307EE-7EC5-4E98-B565-1BD0055877CD}"/>
              </a:ext>
            </a:extLst>
          </p:cNvPr>
          <p:cNvSpPr/>
          <p:nvPr/>
        </p:nvSpPr>
        <p:spPr>
          <a:xfrm>
            <a:off x="4254500" y="725790"/>
            <a:ext cx="7714484" cy="4247317"/>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ואז החל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לחוש רעב וצמא, אך כל מאכל שהגישו לו הפך מיד לזהב, וכל משקה שרצה לקרב לפיו הפך מיד לזהב. וכך התהלך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רעב וצמא ולבו כבד עליו. </a:t>
            </a:r>
          </a:p>
          <a:p>
            <a:pPr algn="r"/>
            <a:r>
              <a:rPr lang="he-IL" sz="3000" dirty="0">
                <a:highlight>
                  <a:srgbClr val="FFFF00"/>
                </a:highlight>
                <a:latin typeface="Calibri" panose="020F0502020204030204" pitchFamily="34" charset="0"/>
                <a:cs typeface="Calibri" panose="020F0502020204030204" pitchFamily="34" charset="0"/>
              </a:rPr>
              <a:t>לשם מה לו זהב אם אינו יכול לאכול ולשתות כמו כל אדם? מהי התועלת במגע הזהב שקיבל במתנה, אם בגללו הוא צמא ורעב?</a:t>
            </a:r>
            <a:r>
              <a:rPr lang="he-IL" sz="3000" dirty="0">
                <a:latin typeface="Calibri" panose="020F0502020204030204" pitchFamily="34" charset="0"/>
                <a:cs typeface="Calibri" panose="020F0502020204030204" pitchFamily="34" charset="0"/>
              </a:rPr>
              <a:t> מיהר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אל האלים וביקש שייקחו בחזרה את הכוח שהעניקו לו במתנה. "אינני רוצה זהב, אני רוצה לחיות", ביקש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"קחו את מגע הזהב ממני, קחו אותו!"</a:t>
            </a:r>
          </a:p>
        </p:txBody>
      </p:sp>
      <p:sp>
        <p:nvSpPr>
          <p:cNvPr id="3" name="מלבן 2">
            <a:extLst>
              <a:ext uri="{FF2B5EF4-FFF2-40B4-BE49-F238E27FC236}">
                <a16:creationId xmlns:a16="http://schemas.microsoft.com/office/drawing/2014/main" id="{A50409D8-4358-430F-9FEE-34E1E22F1590}"/>
              </a:ext>
            </a:extLst>
          </p:cNvPr>
          <p:cNvSpPr/>
          <p:nvPr/>
        </p:nvSpPr>
        <p:spPr>
          <a:xfrm>
            <a:off x="223016" y="894127"/>
            <a:ext cx="3433011" cy="954107"/>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בקטע מופיעות שתי שאלות. מה מטרתן? </a:t>
            </a:r>
          </a:p>
        </p:txBody>
      </p:sp>
    </p:spTree>
    <p:extLst>
      <p:ext uri="{BB962C8B-B14F-4D97-AF65-F5344CB8AC3E}">
        <p14:creationId xmlns:p14="http://schemas.microsoft.com/office/powerpoint/2010/main" val="3819657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F8711918-3954-41E9-B298-65E83BA007C9}"/>
              </a:ext>
            </a:extLst>
          </p:cNvPr>
          <p:cNvSpPr/>
          <p:nvPr/>
        </p:nvSpPr>
        <p:spPr>
          <a:xfrm>
            <a:off x="6096000" y="1764331"/>
            <a:ext cx="5983704" cy="2400657"/>
          </a:xfrm>
          <a:prstGeom prst="rect">
            <a:avLst/>
          </a:prstGeom>
        </p:spPr>
        <p:txBody>
          <a:bodyPr wrap="square">
            <a:spAutoFit/>
          </a:bodyPr>
          <a:lstStyle/>
          <a:p>
            <a:pPr algn="r"/>
            <a:r>
              <a:rPr lang="he-IL" sz="3000" dirty="0">
                <a:solidFill>
                  <a:schemeClr val="tx1">
                    <a:lumMod val="75000"/>
                  </a:schemeClr>
                </a:solidFill>
                <a:latin typeface="Calibri" panose="020F0502020204030204" pitchFamily="34" charset="0"/>
                <a:cs typeface="Calibri" panose="020F0502020204030204" pitchFamily="34" charset="0"/>
              </a:rPr>
              <a:t>נענו האלים לבקשתו של </a:t>
            </a:r>
            <a:r>
              <a:rPr lang="he-IL" sz="3000" dirty="0" err="1">
                <a:solidFill>
                  <a:schemeClr val="tx1">
                    <a:lumMod val="75000"/>
                  </a:schemeClr>
                </a:solidFill>
                <a:latin typeface="Calibri" panose="020F0502020204030204" pitchFamily="34" charset="0"/>
                <a:cs typeface="Calibri" panose="020F0502020204030204" pitchFamily="34" charset="0"/>
              </a:rPr>
              <a:t>מידאס</a:t>
            </a:r>
            <a:r>
              <a:rPr lang="he-IL" sz="3000" dirty="0">
                <a:solidFill>
                  <a:schemeClr val="tx1">
                    <a:lumMod val="75000"/>
                  </a:schemeClr>
                </a:solidFill>
                <a:latin typeface="Calibri" panose="020F0502020204030204" pitchFamily="34" charset="0"/>
                <a:cs typeface="Calibri" panose="020F0502020204030204" pitchFamily="34" charset="0"/>
              </a:rPr>
              <a:t>, וציוו עליו להתרחץ במי הנהר הקדוש. </a:t>
            </a:r>
            <a:r>
              <a:rPr lang="he-IL" sz="3000" dirty="0" err="1">
                <a:solidFill>
                  <a:schemeClr val="tx1">
                    <a:lumMod val="75000"/>
                  </a:schemeClr>
                </a:solidFill>
                <a:latin typeface="Calibri" panose="020F0502020204030204" pitchFamily="34" charset="0"/>
                <a:cs typeface="Calibri" panose="020F0502020204030204" pitchFamily="34" charset="0"/>
              </a:rPr>
              <a:t>מידאס</a:t>
            </a:r>
            <a:r>
              <a:rPr lang="he-IL" sz="3000" dirty="0">
                <a:solidFill>
                  <a:schemeClr val="tx1">
                    <a:lumMod val="75000"/>
                  </a:schemeClr>
                </a:solidFill>
                <a:latin typeface="Calibri" panose="020F0502020204030204" pitchFamily="34" charset="0"/>
                <a:cs typeface="Calibri" panose="020F0502020204030204" pitchFamily="34" charset="0"/>
              </a:rPr>
              <a:t> רץ אל הנהר, רחץ את גופו וחזר להיות כמו כל האדם, ואהבת הזהב שלו נעלמה כאילו לא הייתה מעולם.</a:t>
            </a:r>
          </a:p>
        </p:txBody>
      </p:sp>
      <p:sp>
        <p:nvSpPr>
          <p:cNvPr id="6"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סוף הסיפור</a:t>
            </a:r>
          </a:p>
        </p:txBody>
      </p:sp>
      <p:sp>
        <p:nvSpPr>
          <p:cNvPr id="7" name="מלבן 6">
            <a:extLst>
              <a:ext uri="{FF2B5EF4-FFF2-40B4-BE49-F238E27FC236}">
                <a16:creationId xmlns:a16="http://schemas.microsoft.com/office/drawing/2014/main" id="{B7CAC00B-A10A-4A15-A847-266DF4B9A08D}"/>
              </a:ext>
            </a:extLst>
          </p:cNvPr>
          <p:cNvSpPr/>
          <p:nvPr/>
        </p:nvSpPr>
        <p:spPr>
          <a:xfrm>
            <a:off x="314324" y="2006455"/>
            <a:ext cx="5424487" cy="954107"/>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חשבו, מה באמת </a:t>
            </a:r>
            <a:r>
              <a:rPr lang="he-IL" sz="2800" b="1" dirty="0" err="1">
                <a:latin typeface="Calibri" panose="020F0502020204030204" pitchFamily="34" charset="0"/>
                <a:cs typeface="Calibri" panose="020F0502020204030204" pitchFamily="34" charset="0"/>
              </a:rPr>
              <a:t>היתה</a:t>
            </a:r>
            <a:r>
              <a:rPr lang="he-IL" sz="2800" b="1" dirty="0">
                <a:latin typeface="Calibri" panose="020F0502020204030204" pitchFamily="34" charset="0"/>
                <a:cs typeface="Calibri" panose="020F0502020204030204" pitchFamily="34" charset="0"/>
              </a:rPr>
              <a:t> המתנה שקיבל המלך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9271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7AE85EE8-60B1-4A3D-A534-AD5B94BCA6C1}"/>
              </a:ext>
            </a:extLst>
          </p:cNvPr>
          <p:cNvGraphicFramePr>
            <a:graphicFrameLocks noGrp="1"/>
          </p:cNvGraphicFramePr>
          <p:nvPr>
            <p:extLst>
              <p:ext uri="{D42A27DB-BD31-4B8C-83A1-F6EECF244321}">
                <p14:modId xmlns:p14="http://schemas.microsoft.com/office/powerpoint/2010/main" val="1781580967"/>
              </p:ext>
            </p:extLst>
          </p:nvPr>
        </p:nvGraphicFramePr>
        <p:xfrm>
          <a:off x="3816624" y="2044700"/>
          <a:ext cx="6343376" cy="3501336"/>
        </p:xfrm>
        <a:graphic>
          <a:graphicData uri="http://schemas.openxmlformats.org/drawingml/2006/table">
            <a:tbl>
              <a:tblPr rtl="1" firstRow="1" bandRow="1">
                <a:tableStyleId>{5C22544A-7EE6-4342-B048-85BDC9FD1C3A}</a:tableStyleId>
              </a:tblPr>
              <a:tblGrid>
                <a:gridCol w="1585844">
                  <a:extLst>
                    <a:ext uri="{9D8B030D-6E8A-4147-A177-3AD203B41FA5}">
                      <a16:colId xmlns:a16="http://schemas.microsoft.com/office/drawing/2014/main" val="93330495"/>
                    </a:ext>
                  </a:extLst>
                </a:gridCol>
                <a:gridCol w="1585844">
                  <a:extLst>
                    <a:ext uri="{9D8B030D-6E8A-4147-A177-3AD203B41FA5}">
                      <a16:colId xmlns:a16="http://schemas.microsoft.com/office/drawing/2014/main" val="1766790767"/>
                    </a:ext>
                  </a:extLst>
                </a:gridCol>
                <a:gridCol w="1585844">
                  <a:extLst>
                    <a:ext uri="{9D8B030D-6E8A-4147-A177-3AD203B41FA5}">
                      <a16:colId xmlns:a16="http://schemas.microsoft.com/office/drawing/2014/main" val="1123647130"/>
                    </a:ext>
                  </a:extLst>
                </a:gridCol>
                <a:gridCol w="1585844">
                  <a:extLst>
                    <a:ext uri="{9D8B030D-6E8A-4147-A177-3AD203B41FA5}">
                      <a16:colId xmlns:a16="http://schemas.microsoft.com/office/drawing/2014/main" val="3967230316"/>
                    </a:ext>
                  </a:extLst>
                </a:gridCol>
              </a:tblGrid>
              <a:tr h="493696">
                <a:tc gridSpan="2">
                  <a:txBody>
                    <a:bodyPr/>
                    <a:lstStyle/>
                    <a:p>
                      <a:pPr algn="ctr" rtl="1"/>
                      <a:r>
                        <a:rPr lang="he-IL" sz="2400" dirty="0">
                          <a:latin typeface="Calibri" panose="020F0502020204030204" pitchFamily="34" charset="0"/>
                          <a:cs typeface="Calibri" panose="020F0502020204030204" pitchFamily="34" charset="0"/>
                        </a:rPr>
                        <a:t>בתחילת הסיפור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gridSpan="2">
                  <a:txBody>
                    <a:bodyPr/>
                    <a:lstStyle/>
                    <a:p>
                      <a:pPr algn="ctr" rtl="1"/>
                      <a:r>
                        <a:rPr lang="he-IL" sz="2400" dirty="0">
                          <a:latin typeface="Calibri" panose="020F0502020204030204" pitchFamily="34" charset="0"/>
                          <a:cs typeface="Calibri" panose="020F0502020204030204" pitchFamily="34" charset="0"/>
                        </a:rPr>
                        <a:t>בסוף הסיפור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extLst>
                  <a:ext uri="{0D108BD9-81ED-4DB2-BD59-A6C34878D82A}">
                    <a16:rowId xmlns:a16="http://schemas.microsoft.com/office/drawing/2014/main" val="2621735603"/>
                  </a:ext>
                </a:extLst>
              </a:tr>
              <a:tr h="1503820">
                <a:tc>
                  <a:txBody>
                    <a:bodyPr/>
                    <a:lstStyle/>
                    <a:p>
                      <a:pPr rtl="1"/>
                      <a:endParaRPr lang="he-IL" sz="2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009093"/>
                  </a:ext>
                </a:extLst>
              </a:tr>
              <a:tr h="1503820">
                <a:tc>
                  <a:txBody>
                    <a:bodyPr/>
                    <a:lstStyle/>
                    <a:p>
                      <a:pPr rtl="1"/>
                      <a:endParaRPr lang="he-IL" sz="2400" kern="1200" dirty="0">
                        <a:solidFill>
                          <a:schemeClr val="dk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kern="1200" dirty="0">
                        <a:solidFill>
                          <a:schemeClr val="dk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kern="1200" dirty="0">
                        <a:solidFill>
                          <a:schemeClr val="dk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2400" kern="1200" dirty="0">
                        <a:solidFill>
                          <a:schemeClr val="dk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657725"/>
                  </a:ext>
                </a:extLst>
              </a:tr>
            </a:tbl>
          </a:graphicData>
        </a:graphic>
      </p:graphicFrame>
      <p:sp>
        <p:nvSpPr>
          <p:cNvPr id="6" name="אליפסה 5">
            <a:extLst>
              <a:ext uri="{FF2B5EF4-FFF2-40B4-BE49-F238E27FC236}">
                <a16:creationId xmlns:a16="http://schemas.microsoft.com/office/drawing/2014/main" id="{88F82599-857C-439D-B602-7A137A1F7F9A}"/>
              </a:ext>
            </a:extLst>
          </p:cNvPr>
          <p:cNvSpPr/>
          <p:nvPr/>
        </p:nvSpPr>
        <p:spPr>
          <a:xfrm>
            <a:off x="10492584" y="2418772"/>
            <a:ext cx="1070444" cy="1010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latin typeface="Calibri" panose="020F0502020204030204" pitchFamily="34" charset="0"/>
                <a:cs typeface="Calibri" panose="020F0502020204030204" pitchFamily="34" charset="0"/>
              </a:rPr>
              <a:t>גדל רעבונו</a:t>
            </a:r>
          </a:p>
        </p:txBody>
      </p:sp>
      <p:sp>
        <p:nvSpPr>
          <p:cNvPr id="7" name="אליפסה 6">
            <a:extLst>
              <a:ext uri="{FF2B5EF4-FFF2-40B4-BE49-F238E27FC236}">
                <a16:creationId xmlns:a16="http://schemas.microsoft.com/office/drawing/2014/main" id="{CFAFFF1B-D45F-4A02-9D83-1F7751CA7A33}"/>
              </a:ext>
            </a:extLst>
          </p:cNvPr>
          <p:cNvSpPr/>
          <p:nvPr/>
        </p:nvSpPr>
        <p:spPr>
          <a:xfrm>
            <a:off x="10371955" y="4535808"/>
            <a:ext cx="1070444" cy="1010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latin typeface="Calibri" panose="020F0502020204030204" pitchFamily="34" charset="0"/>
                <a:cs typeface="Calibri" panose="020F0502020204030204" pitchFamily="34" charset="0"/>
              </a:rPr>
              <a:t>עשיר מופלג</a:t>
            </a:r>
          </a:p>
        </p:txBody>
      </p:sp>
      <p:sp>
        <p:nvSpPr>
          <p:cNvPr id="8" name="אליפסה 7">
            <a:extLst>
              <a:ext uri="{FF2B5EF4-FFF2-40B4-BE49-F238E27FC236}">
                <a16:creationId xmlns:a16="http://schemas.microsoft.com/office/drawing/2014/main" id="{30D61BE8-E370-412D-A100-CBD2A0F68077}"/>
              </a:ext>
            </a:extLst>
          </p:cNvPr>
          <p:cNvSpPr/>
          <p:nvPr/>
        </p:nvSpPr>
        <p:spPr>
          <a:xfrm>
            <a:off x="7876357" y="5729034"/>
            <a:ext cx="1070444" cy="1010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latin typeface="Calibri" panose="020F0502020204030204" pitchFamily="34" charset="0"/>
                <a:cs typeface="Calibri" panose="020F0502020204030204" pitchFamily="34" charset="0"/>
              </a:rPr>
              <a:t>יצא מגדרו</a:t>
            </a:r>
          </a:p>
        </p:txBody>
      </p:sp>
      <p:sp>
        <p:nvSpPr>
          <p:cNvPr id="11" name="אליפסה 10">
            <a:extLst>
              <a:ext uri="{FF2B5EF4-FFF2-40B4-BE49-F238E27FC236}">
                <a16:creationId xmlns:a16="http://schemas.microsoft.com/office/drawing/2014/main" id="{DF0FDF4E-17AA-45E3-B541-8F4D4D234D2F}"/>
              </a:ext>
            </a:extLst>
          </p:cNvPr>
          <p:cNvSpPr/>
          <p:nvPr/>
        </p:nvSpPr>
        <p:spPr>
          <a:xfrm>
            <a:off x="2546368" y="3034998"/>
            <a:ext cx="1070444" cy="1010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latin typeface="Calibri" panose="020F0502020204030204" pitchFamily="34" charset="0"/>
                <a:cs typeface="Calibri" panose="020F0502020204030204" pitchFamily="34" charset="0"/>
              </a:rPr>
              <a:t>לא די היה לו</a:t>
            </a:r>
          </a:p>
        </p:txBody>
      </p:sp>
      <p:sp>
        <p:nvSpPr>
          <p:cNvPr id="12" name="אליפסה 11">
            <a:extLst>
              <a:ext uri="{FF2B5EF4-FFF2-40B4-BE49-F238E27FC236}">
                <a16:creationId xmlns:a16="http://schemas.microsoft.com/office/drawing/2014/main" id="{21988524-8F15-4F47-BF49-3F4AA0B1A373}"/>
              </a:ext>
            </a:extLst>
          </p:cNvPr>
          <p:cNvSpPr/>
          <p:nvPr/>
        </p:nvSpPr>
        <p:spPr>
          <a:xfrm>
            <a:off x="2546368" y="4716439"/>
            <a:ext cx="1070444" cy="1010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latin typeface="Calibri" panose="020F0502020204030204" pitchFamily="34" charset="0"/>
                <a:cs typeface="Calibri" panose="020F0502020204030204" pitchFamily="34" charset="0"/>
              </a:rPr>
              <a:t> היה ככל האדם</a:t>
            </a:r>
          </a:p>
        </p:txBody>
      </p:sp>
      <p:sp>
        <p:nvSpPr>
          <p:cNvPr id="3" name="תיבת טקסט 2">
            <a:extLst>
              <a:ext uri="{FF2B5EF4-FFF2-40B4-BE49-F238E27FC236}">
                <a16:creationId xmlns:a16="http://schemas.microsoft.com/office/drawing/2014/main" id="{B72617BE-9F5E-48A2-ADD7-3FAC68D1576E}"/>
              </a:ext>
            </a:extLst>
          </p:cNvPr>
          <p:cNvSpPr txBox="1"/>
          <p:nvPr/>
        </p:nvSpPr>
        <p:spPr>
          <a:xfrm>
            <a:off x="318052" y="1749287"/>
            <a:ext cx="1967948" cy="4333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x-none"/>
            </a:defPPr>
            <a:lvl1pPr algn="ctr" rtl="1">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r">
              <a:spcAft>
                <a:spcPts val="300"/>
              </a:spcAft>
              <a:buFont typeface="Arial" panose="020B0604020202020204" pitchFamily="34" charset="0"/>
              <a:buChar char="•"/>
            </a:pPr>
            <a:r>
              <a:rPr lang="he-IL" sz="2000" b="1" dirty="0">
                <a:latin typeface="Calibri" panose="020F0502020204030204" pitchFamily="34" charset="0"/>
                <a:cs typeface="Calibri" panose="020F0502020204030204" pitchFamily="34" charset="0"/>
              </a:rPr>
              <a:t>לא די היה לו: </a:t>
            </a:r>
            <a:r>
              <a:rPr lang="he-IL" sz="2000" dirty="0">
                <a:latin typeface="Calibri" panose="020F0502020204030204" pitchFamily="34" charset="0"/>
                <a:cs typeface="Calibri" panose="020F0502020204030204" pitchFamily="34" charset="0"/>
              </a:rPr>
              <a:t>לא הספיק לו</a:t>
            </a:r>
          </a:p>
          <a:p>
            <a:pPr marL="285750" indent="-285750" algn="r">
              <a:spcAft>
                <a:spcPts val="300"/>
              </a:spcAft>
              <a:buFont typeface="Arial" panose="020B0604020202020204" pitchFamily="34" charset="0"/>
              <a:buChar char="•"/>
            </a:pPr>
            <a:r>
              <a:rPr lang="he-IL" sz="2000" b="1" dirty="0">
                <a:latin typeface="Calibri" panose="020F0502020204030204" pitchFamily="34" charset="0"/>
                <a:cs typeface="Calibri" panose="020F0502020204030204" pitchFamily="34" charset="0"/>
              </a:rPr>
              <a:t>גדל רעבונו: </a:t>
            </a:r>
            <a:r>
              <a:rPr lang="he-IL" sz="2000" dirty="0">
                <a:latin typeface="Calibri" panose="020F0502020204030204" pitchFamily="34" charset="0"/>
                <a:cs typeface="Calibri" panose="020F0502020204030204" pitchFamily="34" charset="0"/>
              </a:rPr>
              <a:t>הרצון והצורך שלו גדלו</a:t>
            </a:r>
          </a:p>
          <a:p>
            <a:pPr marL="285750" indent="-285750" algn="r">
              <a:spcAft>
                <a:spcPts val="300"/>
              </a:spcAft>
              <a:buFont typeface="Arial" panose="020B0604020202020204" pitchFamily="34" charset="0"/>
              <a:buChar char="•"/>
            </a:pPr>
            <a:r>
              <a:rPr lang="he-IL" sz="2000" b="1" dirty="0">
                <a:latin typeface="Calibri" panose="020F0502020204030204" pitchFamily="34" charset="0"/>
                <a:cs typeface="Calibri" panose="020F0502020204030204" pitchFamily="34" charset="0"/>
              </a:rPr>
              <a:t>עשיר מופלג: </a:t>
            </a:r>
            <a:r>
              <a:rPr lang="he-IL" sz="2000" dirty="0">
                <a:latin typeface="Calibri" panose="020F0502020204030204" pitchFamily="34" charset="0"/>
                <a:cs typeface="Calibri" panose="020F0502020204030204" pitchFamily="34" charset="0"/>
              </a:rPr>
              <a:t>עשיר מאוד</a:t>
            </a:r>
          </a:p>
          <a:p>
            <a:pPr marL="285750" indent="-285750" algn="r">
              <a:spcAft>
                <a:spcPts val="300"/>
              </a:spcAft>
              <a:buFont typeface="Arial" panose="020B0604020202020204" pitchFamily="34" charset="0"/>
              <a:buChar char="•"/>
            </a:pPr>
            <a:r>
              <a:rPr lang="he-IL" sz="2000" b="1" dirty="0">
                <a:latin typeface="Calibri" panose="020F0502020204030204" pitchFamily="34" charset="0"/>
                <a:cs typeface="Calibri" panose="020F0502020204030204" pitchFamily="34" charset="0"/>
              </a:rPr>
              <a:t>יצא מגדרו: </a:t>
            </a:r>
            <a:r>
              <a:rPr lang="he-IL" sz="2000" dirty="0">
                <a:latin typeface="Calibri" panose="020F0502020204030204" pitchFamily="34" charset="0"/>
                <a:cs typeface="Calibri" panose="020F0502020204030204" pitchFamily="34" charset="0"/>
              </a:rPr>
              <a:t>התלהב</a:t>
            </a:r>
          </a:p>
          <a:p>
            <a:pPr marL="285750" indent="-285750" algn="r">
              <a:spcAft>
                <a:spcPts val="300"/>
              </a:spcAft>
              <a:buFont typeface="Arial" panose="020B0604020202020204" pitchFamily="34" charset="0"/>
              <a:buChar char="•"/>
            </a:pPr>
            <a:r>
              <a:rPr lang="he-IL" sz="2000" b="1" dirty="0">
                <a:latin typeface="Calibri" panose="020F0502020204030204" pitchFamily="34" charset="0"/>
                <a:cs typeface="Calibri" panose="020F0502020204030204" pitchFamily="34" charset="0"/>
              </a:rPr>
              <a:t>היה ככל האדם: </a:t>
            </a:r>
            <a:r>
              <a:rPr lang="en-US" sz="2000" b="1" dirty="0">
                <a:latin typeface="Calibri" panose="020F0502020204030204" pitchFamily="34" charset="0"/>
                <a:cs typeface="Calibri" panose="020F0502020204030204" pitchFamily="34" charset="0"/>
              </a:rPr>
              <a:t/>
            </a:r>
            <a:br>
              <a:rPr lang="en-US" sz="2000" b="1" dirty="0">
                <a:latin typeface="Calibri" panose="020F0502020204030204" pitchFamily="34" charset="0"/>
                <a:cs typeface="Calibri" panose="020F0502020204030204" pitchFamily="34" charset="0"/>
              </a:rPr>
            </a:br>
            <a:r>
              <a:rPr lang="he-IL" sz="2000" dirty="0">
                <a:latin typeface="Calibri" panose="020F0502020204030204" pitchFamily="34" charset="0"/>
                <a:cs typeface="Calibri" panose="020F0502020204030204" pitchFamily="34" charset="0"/>
              </a:rPr>
              <a:t>היה</a:t>
            </a:r>
            <a:r>
              <a:rPr lang="he-IL" sz="2000" b="1" dirty="0">
                <a:latin typeface="Calibri" panose="020F0502020204030204" pitchFamily="34" charset="0"/>
                <a:cs typeface="Calibri" panose="020F0502020204030204" pitchFamily="34" charset="0"/>
              </a:rPr>
              <a:t> </a:t>
            </a:r>
            <a:r>
              <a:rPr lang="he-IL" sz="2000" dirty="0">
                <a:latin typeface="Calibri" panose="020F0502020204030204" pitchFamily="34" charset="0"/>
                <a:cs typeface="Calibri" panose="020F0502020204030204" pitchFamily="34" charset="0"/>
              </a:rPr>
              <a:t>כמו כולם</a:t>
            </a:r>
          </a:p>
        </p:txBody>
      </p:sp>
      <p:sp>
        <p:nvSpPr>
          <p:cNvPr id="13"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השינוי באופיו של </a:t>
            </a:r>
            <a:r>
              <a:rPr lang="he-IL" sz="4800" b="1" dirty="0" err="1">
                <a:solidFill>
                  <a:srgbClr val="424242"/>
                </a:solidFill>
                <a:latin typeface="Calibri" panose="020F0502020204030204" pitchFamily="34" charset="0"/>
                <a:cs typeface="Calibri" panose="020F0502020204030204" pitchFamily="34" charset="0"/>
              </a:rPr>
              <a:t>מידאס</a:t>
            </a:r>
            <a:endParaRPr lang="he-IL" sz="4800" b="1" dirty="0">
              <a:solidFill>
                <a:srgbClr val="424242"/>
              </a:solidFill>
              <a:latin typeface="Calibri" panose="020F0502020204030204" pitchFamily="34" charset="0"/>
              <a:cs typeface="Calibri" panose="020F0502020204030204" pitchFamily="34" charset="0"/>
            </a:endParaRPr>
          </a:p>
        </p:txBody>
      </p:sp>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8052" y="449836"/>
            <a:ext cx="2265279" cy="807792"/>
          </a:xfrm>
          <a:prstGeom prst="rect">
            <a:avLst/>
          </a:prstGeom>
        </p:spPr>
      </p:pic>
    </p:spTree>
    <p:extLst>
      <p:ext uri="{BB962C8B-B14F-4D97-AF65-F5344CB8AC3E}">
        <p14:creationId xmlns:p14="http://schemas.microsoft.com/office/powerpoint/2010/main" val="56865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2.70833E-6 1.11111E-6 L -0.13008 0.04606 " pathEditMode="relative" rAng="0" ptsTypes="AA">
                                      <p:cBhvr>
                                        <p:cTn id="10" dur="2000" fill="hold"/>
                                        <p:tgtEl>
                                          <p:spTgt spid="6"/>
                                        </p:tgtEl>
                                        <p:attrNameLst>
                                          <p:attrName>ppt_x</p:attrName>
                                          <p:attrName>ppt_y</p:attrName>
                                        </p:attrNameLst>
                                      </p:cBhvr>
                                      <p:rCtr x="-6510" y="2292"/>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45833E-6 -3.7037E-6 L -0.12057 -0.04722 " pathEditMode="relative" rAng="0" ptsTypes="AA">
                                      <p:cBhvr>
                                        <p:cTn id="14" dur="2000" fill="hold"/>
                                        <p:tgtEl>
                                          <p:spTgt spid="7"/>
                                        </p:tgtEl>
                                        <p:attrNameLst>
                                          <p:attrName>ppt_x</p:attrName>
                                          <p:attrName>ppt_y</p:attrName>
                                        </p:attrNameLst>
                                      </p:cBhvr>
                                      <p:rCtr x="-6029" y="-2361"/>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75E-6 2.22222E-6 L -0.04388 -0.2213 " pathEditMode="relative" rAng="0" ptsTypes="AA">
                                      <p:cBhvr>
                                        <p:cTn id="18" dur="2000" fill="hold"/>
                                        <p:tgtEl>
                                          <p:spTgt spid="8"/>
                                        </p:tgtEl>
                                        <p:attrNameLst>
                                          <p:attrName>ppt_x</p:attrName>
                                          <p:attrName>ppt_y</p:attrName>
                                        </p:attrNameLst>
                                      </p:cBhvr>
                                      <p:rCtr x="-2201" y="-11065"/>
                                    </p:animMotion>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grpId="0" nodeType="clickEffect">
                                  <p:stCondLst>
                                    <p:cond delay="0"/>
                                  </p:stCondLst>
                                  <p:childTnLst>
                                    <p:animMotion origin="layout" path="M -4.375E-6 -2.59259E-6 L 0.12891 -0.2875 " pathEditMode="relative" rAng="0" ptsTypes="AA">
                                      <p:cBhvr>
                                        <p:cTn id="22" dur="2000" fill="hold"/>
                                        <p:tgtEl>
                                          <p:spTgt spid="12"/>
                                        </p:tgtEl>
                                        <p:attrNameLst>
                                          <p:attrName>ppt_x</p:attrName>
                                          <p:attrName>ppt_y</p:attrName>
                                        </p:attrNameLst>
                                      </p:cBhvr>
                                      <p:rCtr x="6445" y="-14375"/>
                                    </p:animMotion>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grpId="0" nodeType="clickEffect">
                                  <p:stCondLst>
                                    <p:cond delay="0"/>
                                  </p:stCondLst>
                                  <p:childTnLst>
                                    <p:animMotion origin="layout" path="M -4.375E-6 -3.7037E-6 L 0.39323 -0.04467 " pathEditMode="relative" rAng="0" ptsTypes="AA">
                                      <p:cBhvr>
                                        <p:cTn id="26" dur="2000" fill="hold"/>
                                        <p:tgtEl>
                                          <p:spTgt spid="11"/>
                                        </p:tgtEl>
                                        <p:attrNameLst>
                                          <p:attrName>ppt_x</p:attrName>
                                          <p:attrName>ppt_y</p:attrName>
                                        </p:attrNameLst>
                                      </p:cBhvr>
                                      <p:rCtr x="19661" y="-2245"/>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bldLst>
      <p:bldP spid="6" grpId="0" animBg="1"/>
      <p:bldP spid="7" grpId="0" animBg="1"/>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1C0DE703-C599-4EC0-8704-D8AF54C2156C}"/>
              </a:ext>
            </a:extLst>
          </p:cNvPr>
          <p:cNvSpPr/>
          <p:nvPr/>
        </p:nvSpPr>
        <p:spPr>
          <a:xfrm>
            <a:off x="5129213" y="1930178"/>
            <a:ext cx="6579937" cy="1077218"/>
          </a:xfrm>
          <a:prstGeom prst="rect">
            <a:avLst/>
          </a:prstGeom>
        </p:spPr>
        <p:txBody>
          <a:bodyPr wrap="square">
            <a:spAutoFit/>
          </a:bodyPr>
          <a:lstStyle/>
          <a:p>
            <a:pPr algn="r"/>
            <a:endParaRPr lang="he-IL" sz="3200" dirty="0">
              <a:latin typeface="Calibri" panose="020F0502020204030204" pitchFamily="34" charset="0"/>
              <a:cs typeface="Calibri" panose="020F0502020204030204" pitchFamily="34" charset="0"/>
            </a:endParaRPr>
          </a:p>
          <a:p>
            <a:pPr algn="r"/>
            <a:endParaRPr lang="he-IL" sz="3200" dirty="0">
              <a:latin typeface="Calibri" panose="020F0502020204030204" pitchFamily="34" charset="0"/>
              <a:cs typeface="Calibri" panose="020F0502020204030204" pitchFamily="34" charset="0"/>
            </a:endParaRPr>
          </a:p>
        </p:txBody>
      </p:sp>
      <p:sp>
        <p:nvSpPr>
          <p:cNvPr id="8" name="Content Placeholder 4">
            <a:extLst>
              <a:ext uri="{FF2B5EF4-FFF2-40B4-BE49-F238E27FC236}">
                <a16:creationId xmlns:a16="http://schemas.microsoft.com/office/drawing/2014/main" id="{2D29BB97-9D9B-B04B-A130-6148BC78DF1C}"/>
              </a:ext>
            </a:extLst>
          </p:cNvPr>
          <p:cNvSpPr txBox="1">
            <a:spLocks/>
          </p:cNvSpPr>
          <p:nvPr/>
        </p:nvSpPr>
        <p:spPr>
          <a:xfrm>
            <a:off x="5397500" y="3666565"/>
            <a:ext cx="6794500" cy="1432596"/>
          </a:xfrm>
          <a:prstGeom prst="rect">
            <a:avLst/>
          </a:prstGeom>
        </p:spPr>
        <p:txBody>
          <a:bodyPr>
            <a:norm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a:p>
            <a:endParaRPr lang="he-IL" dirty="0"/>
          </a:p>
        </p:txBody>
      </p:sp>
      <p:pic>
        <p:nvPicPr>
          <p:cNvPr id="2" name="תמונה 1">
            <a:extLst>
              <a:ext uri="{FF2B5EF4-FFF2-40B4-BE49-F238E27FC236}">
                <a16:creationId xmlns:a16="http://schemas.microsoft.com/office/drawing/2014/main" id="{6F7D40EC-BB79-483E-A840-B1F95577126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29" b="89643" l="9510" r="89914"/>
                    </a14:imgEffect>
                  </a14:imgLayer>
                </a14:imgProps>
              </a:ext>
            </a:extLst>
          </a:blip>
          <a:srcRect b="8182"/>
          <a:stretch/>
        </p:blipFill>
        <p:spPr>
          <a:xfrm>
            <a:off x="143215" y="58340"/>
            <a:ext cx="2030145" cy="1504125"/>
          </a:xfrm>
          <a:prstGeom prst="rect">
            <a:avLst/>
          </a:prstGeom>
        </p:spPr>
      </p:pic>
      <p:sp>
        <p:nvSpPr>
          <p:cNvPr id="5" name="תיבת טקסט 4">
            <a:extLst>
              <a:ext uri="{FF2B5EF4-FFF2-40B4-BE49-F238E27FC236}">
                <a16:creationId xmlns:a16="http://schemas.microsoft.com/office/drawing/2014/main" id="{CEA37DB3-F98D-4E22-8F19-F20FE8C16F9F}"/>
              </a:ext>
            </a:extLst>
          </p:cNvPr>
          <p:cNvSpPr txBox="1"/>
          <p:nvPr/>
        </p:nvSpPr>
        <p:spPr>
          <a:xfrm flipH="1">
            <a:off x="415534" y="2002207"/>
            <a:ext cx="5309911" cy="40978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x-none"/>
            </a:defPPr>
            <a:lvl1pPr marL="285750" indent="-285750" algn="r" rtl="1">
              <a:spcAft>
                <a:spcPts val="300"/>
              </a:spcAft>
              <a:buFont typeface="Arial" panose="020B0604020202020204" pitchFamily="34" charset="0"/>
              <a:buChar cha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he-IL" sz="2600" dirty="0">
                <a:latin typeface="Calibri" panose="020F0502020204030204" pitchFamily="34" charset="0"/>
                <a:cs typeface="Calibri" panose="020F0502020204030204" pitchFamily="34" charset="0"/>
              </a:rPr>
              <a:t>בעל ידי זהב: </a:t>
            </a:r>
            <a:r>
              <a:rPr lang="he-IL" sz="2600" b="0" dirty="0">
                <a:latin typeface="Calibri" panose="020F0502020204030204" pitchFamily="34" charset="0"/>
                <a:cs typeface="Calibri" panose="020F0502020204030204" pitchFamily="34" charset="0"/>
              </a:rPr>
              <a:t>בעל כישרון לעבודה עם הידיים, כל מה שהוא עושה הופך לבעל ערך</a:t>
            </a:r>
          </a:p>
          <a:p>
            <a:r>
              <a:rPr lang="he-IL" sz="2600" dirty="0">
                <a:latin typeface="Calibri" panose="020F0502020204030204" pitchFamily="34" charset="0"/>
                <a:cs typeface="Calibri" panose="020F0502020204030204" pitchFamily="34" charset="0"/>
              </a:rPr>
              <a:t>בעל לב זהב: </a:t>
            </a:r>
            <a:r>
              <a:rPr lang="he-IL" sz="2600" b="0" dirty="0">
                <a:latin typeface="Calibri" panose="020F0502020204030204" pitchFamily="34" charset="0"/>
                <a:cs typeface="Calibri" panose="020F0502020204030204" pitchFamily="34" charset="0"/>
              </a:rPr>
              <a:t>טוב לב</a:t>
            </a:r>
          </a:p>
          <a:p>
            <a:r>
              <a:rPr lang="he-IL" sz="2600" dirty="0">
                <a:latin typeface="Calibri" panose="020F0502020204030204" pitchFamily="34" charset="0"/>
                <a:cs typeface="Calibri" panose="020F0502020204030204" pitchFamily="34" charset="0"/>
              </a:rPr>
              <a:t>לא כל הנוצץ זהב הוא: </a:t>
            </a:r>
            <a:r>
              <a:rPr lang="he-IL" sz="2600" b="0" dirty="0">
                <a:latin typeface="Calibri" panose="020F0502020204030204" pitchFamily="34" charset="0"/>
                <a:cs typeface="Calibri" panose="020F0502020204030204" pitchFamily="34" charset="0"/>
              </a:rPr>
              <a:t>ישנם דברים הנראים מרשימים אך הם למעשה ריקים מתוכן </a:t>
            </a:r>
          </a:p>
          <a:p>
            <a:r>
              <a:rPr lang="he-IL" sz="2600" dirty="0">
                <a:latin typeface="Calibri" panose="020F0502020204030204" pitchFamily="34" charset="0"/>
                <a:cs typeface="Calibri" panose="020F0502020204030204" pitchFamily="34" charset="0"/>
              </a:rPr>
              <a:t>שתיקה שווה זהב: </a:t>
            </a:r>
            <a:r>
              <a:rPr lang="he-IL" sz="2600" b="0" dirty="0">
                <a:latin typeface="Calibri" panose="020F0502020204030204" pitchFamily="34" charset="0"/>
                <a:cs typeface="Calibri" panose="020F0502020204030204" pitchFamily="34" charset="0"/>
              </a:rPr>
              <a:t>לשתיקה ערך רב ולעיתים היא עדיפה על דיבור</a:t>
            </a:r>
          </a:p>
        </p:txBody>
      </p:sp>
      <p:sp>
        <p:nvSpPr>
          <p:cNvPr id="10"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העשרה לשונית</a:t>
            </a:r>
          </a:p>
        </p:txBody>
      </p:sp>
      <p:sp>
        <p:nvSpPr>
          <p:cNvPr id="11" name="מלבן 10">
            <a:extLst>
              <a:ext uri="{FF2B5EF4-FFF2-40B4-BE49-F238E27FC236}">
                <a16:creationId xmlns:a16="http://schemas.microsoft.com/office/drawing/2014/main" id="{F8711918-3954-41E9-B298-65E83BA007C9}"/>
              </a:ext>
            </a:extLst>
          </p:cNvPr>
          <p:cNvSpPr/>
          <p:nvPr/>
        </p:nvSpPr>
        <p:spPr>
          <a:xfrm>
            <a:off x="6096000" y="1764331"/>
            <a:ext cx="5983704" cy="3416320"/>
          </a:xfrm>
          <a:prstGeom prst="rect">
            <a:avLst/>
          </a:prstGeom>
        </p:spPr>
        <p:txBody>
          <a:bodyPr wrap="square">
            <a:spAutoFit/>
          </a:bodyPr>
          <a:lstStyle/>
          <a:p>
            <a:pPr marL="571500" indent="-571500" algn="r" rtl="1">
              <a:lnSpc>
                <a:spcPct val="150000"/>
              </a:lnSpc>
              <a:buFont typeface="Arial" panose="020B0604020202020204" pitchFamily="34" charset="0"/>
              <a:buChar char="•"/>
            </a:pPr>
            <a:r>
              <a:rPr lang="he-IL" sz="3600" dirty="0">
                <a:solidFill>
                  <a:schemeClr val="tx1">
                    <a:lumMod val="75000"/>
                  </a:schemeClr>
                </a:solidFill>
                <a:latin typeface="Calibri" panose="020F0502020204030204" pitchFamily="34" charset="0"/>
                <a:cs typeface="Calibri" panose="020F0502020204030204" pitchFamily="34" charset="0"/>
              </a:rPr>
              <a:t>בעל ידי זהב</a:t>
            </a:r>
          </a:p>
          <a:p>
            <a:pPr marL="571500" indent="-571500" algn="r" rtl="1">
              <a:lnSpc>
                <a:spcPct val="150000"/>
              </a:lnSpc>
              <a:buFont typeface="Arial" panose="020B0604020202020204" pitchFamily="34" charset="0"/>
              <a:buChar char="•"/>
            </a:pPr>
            <a:r>
              <a:rPr lang="he-IL" sz="3600" dirty="0">
                <a:solidFill>
                  <a:schemeClr val="tx1">
                    <a:lumMod val="75000"/>
                  </a:schemeClr>
                </a:solidFill>
                <a:latin typeface="Calibri" panose="020F0502020204030204" pitchFamily="34" charset="0"/>
                <a:cs typeface="Calibri" panose="020F0502020204030204" pitchFamily="34" charset="0"/>
              </a:rPr>
              <a:t>בעל לב זהב</a:t>
            </a:r>
          </a:p>
          <a:p>
            <a:pPr marL="571500" indent="-571500" algn="r" rtl="1">
              <a:lnSpc>
                <a:spcPct val="150000"/>
              </a:lnSpc>
              <a:buFont typeface="Arial" panose="020B0604020202020204" pitchFamily="34" charset="0"/>
              <a:buChar char="•"/>
            </a:pPr>
            <a:r>
              <a:rPr lang="he-IL" sz="3600" dirty="0">
                <a:solidFill>
                  <a:schemeClr val="tx1">
                    <a:lumMod val="75000"/>
                  </a:schemeClr>
                </a:solidFill>
                <a:latin typeface="Calibri" panose="020F0502020204030204" pitchFamily="34" charset="0"/>
                <a:cs typeface="Calibri" panose="020F0502020204030204" pitchFamily="34" charset="0"/>
              </a:rPr>
              <a:t>לא כל הנוצץ זהב</a:t>
            </a:r>
          </a:p>
          <a:p>
            <a:pPr marL="571500" indent="-571500" algn="r" rtl="1">
              <a:lnSpc>
                <a:spcPct val="150000"/>
              </a:lnSpc>
              <a:buFont typeface="Arial" panose="020B0604020202020204" pitchFamily="34" charset="0"/>
              <a:buChar char="•"/>
            </a:pPr>
            <a:r>
              <a:rPr lang="he-IL" sz="3600" dirty="0">
                <a:solidFill>
                  <a:schemeClr val="tx1">
                    <a:lumMod val="75000"/>
                  </a:schemeClr>
                </a:solidFill>
                <a:latin typeface="Calibri" panose="020F0502020204030204" pitchFamily="34" charset="0"/>
                <a:cs typeface="Calibri" panose="020F0502020204030204" pitchFamily="34" charset="0"/>
              </a:rPr>
              <a:t>שתיקה שווה זהב</a:t>
            </a:r>
          </a:p>
        </p:txBody>
      </p:sp>
    </p:spTree>
    <p:extLst>
      <p:ext uri="{BB962C8B-B14F-4D97-AF65-F5344CB8AC3E}">
        <p14:creationId xmlns:p14="http://schemas.microsoft.com/office/powerpoint/2010/main" val="1408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0" name="Title 3">
            <a:extLst>
              <a:ext uri="{FF2B5EF4-FFF2-40B4-BE49-F238E27FC236}">
                <a16:creationId xmlns:a16="http://schemas.microsoft.com/office/drawing/2014/main" id="{E68CDB7D-7B3E-EF45-982F-5AD116333E56}"/>
              </a:ext>
            </a:extLst>
          </p:cNvPr>
          <p:cNvSpPr txBox="1">
            <a:spLocks/>
          </p:cNvSpPr>
          <p:nvPr/>
        </p:nvSpPr>
        <p:spPr>
          <a:xfrm>
            <a:off x="839788" y="2373923"/>
            <a:ext cx="10515600" cy="2198077"/>
          </a:xfrm>
          <a:prstGeom prst="rect">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77500" lnSpcReduction="20000"/>
          </a:bodyPr>
          <a:lstStyle>
            <a:lvl1pPr algn="ctr" rtl="1">
              <a:lnSpc>
                <a:spcPct val="90000"/>
              </a:lnSpc>
              <a:spcBef>
                <a:spcPts val="800"/>
              </a:spcBef>
              <a:spcAft>
                <a:spcPts val="0"/>
              </a:spcAft>
              <a:buNone/>
              <a:defRPr sz="4400" b="1" i="0">
                <a:latin typeface="Calibri" panose="020F0502020204030204" pitchFamily="34" charset="0"/>
                <a:cs typeface="Calibri" panose="020F0502020204030204" pitchFamily="34" charset="0"/>
              </a:defRPr>
            </a:lvl1pPr>
          </a:lstStyle>
          <a:p>
            <a:pPr>
              <a:lnSpc>
                <a:spcPct val="150000"/>
              </a:lnSpc>
            </a:pPr>
            <a:r>
              <a:rPr lang="he-IL" dirty="0"/>
              <a:t>מגע = נגיעה ללא מאמץ</a:t>
            </a:r>
          </a:p>
          <a:p>
            <a:pPr>
              <a:lnSpc>
                <a:spcPct val="150000"/>
              </a:lnSpc>
            </a:pPr>
            <a:r>
              <a:rPr lang="he-IL" sz="3600" b="0" dirty="0"/>
              <a:t>הישג שהושג ללא מאמץ אינו בעל ערך</a:t>
            </a:r>
          </a:p>
          <a:p>
            <a:pPr>
              <a:lnSpc>
                <a:spcPct val="150000"/>
              </a:lnSpc>
            </a:pPr>
            <a:r>
              <a:rPr lang="he-IL" sz="3600" b="0" dirty="0"/>
              <a:t>רק הישג בעקבות מאמץ גורם סיפוק, שביעות רצון ונחת</a:t>
            </a:r>
            <a:endParaRPr lang="x-none" sz="3600" b="0" dirty="0"/>
          </a:p>
        </p:txBody>
      </p:sp>
      <p:sp>
        <p:nvSpPr>
          <p:cNvPr id="13"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מה נוכל ללמוד מהסיפור?</a:t>
            </a:r>
          </a:p>
        </p:txBody>
      </p:sp>
    </p:spTree>
    <p:extLst>
      <p:ext uri="{BB962C8B-B14F-4D97-AF65-F5344CB8AC3E}">
        <p14:creationId xmlns:p14="http://schemas.microsoft.com/office/powerpoint/2010/main" val="319091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39788" y="1617253"/>
            <a:ext cx="10497695" cy="3979585"/>
          </a:xfrm>
        </p:spPr>
        <p:txBody>
          <a:bodyPr anchor="ctr">
            <a:normAutofit fontScale="92500"/>
          </a:bodyPr>
          <a:lstStyle/>
          <a:p>
            <a:pPr marL="457200" indent="-457200">
              <a:lnSpc>
                <a:spcPct val="150000"/>
              </a:lnSpc>
              <a:buFont typeface="Arial" panose="020B0604020202020204" pitchFamily="34" charset="0"/>
              <a:buChar char="•"/>
            </a:pPr>
            <a:r>
              <a:rPr lang="he-IL" sz="3600" dirty="0"/>
              <a:t>נקרא את הסיפור "מגע הזהב של מידאס" מתוך המיתולוגיה היוונית, נאפיין את דמותו של המלך ונבין מה המתנה שקיבל ומה הלקח שלמד.</a:t>
            </a:r>
          </a:p>
          <a:p>
            <a:pPr marL="457200" indent="-457200">
              <a:lnSpc>
                <a:spcPct val="150000"/>
              </a:lnSpc>
              <a:buFont typeface="Arial" panose="020B0604020202020204" pitchFamily="34" charset="0"/>
              <a:buChar char="•"/>
            </a:pPr>
            <a:r>
              <a:rPr lang="he-IL" sz="3600" dirty="0"/>
              <a:t>נלמד כיצד הבנה של ביטויים, מילים, פעולות ואמצעים אמנותיים מסייעת להבנת הסיפור.</a:t>
            </a:r>
          </a:p>
          <a:p>
            <a:pPr marL="457200" indent="-457200">
              <a:lnSpc>
                <a:spcPct val="150000"/>
              </a:lnSpc>
              <a:buFont typeface="Arial" panose="020B0604020202020204" pitchFamily="34" charset="0"/>
              <a:buChar char="•"/>
            </a:pPr>
            <a:endParaRPr lang="he-IL" sz="2000"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sp>
        <p:nvSpPr>
          <p:cNvPr id="6" name="Title 3">
            <a:extLst>
              <a:ext uri="{FF2B5EF4-FFF2-40B4-BE49-F238E27FC236}">
                <a16:creationId xmlns:a16="http://schemas.microsoft.com/office/drawing/2014/main" id="{E68CDB7D-7B3E-EF45-982F-5AD116333E56}"/>
              </a:ext>
            </a:extLst>
          </p:cNvPr>
          <p:cNvSpPr>
            <a:spLocks noGrp="1"/>
          </p:cNvSpPr>
          <p:nvPr>
            <p:ph type="title"/>
          </p:nvPr>
        </p:nvSpPr>
        <p:spPr>
          <a:xfrm>
            <a:off x="839788" y="365125"/>
            <a:ext cx="10515600" cy="1325563"/>
          </a:xfrm>
        </p:spPr>
        <p:txBody>
          <a:bodyPr/>
          <a:lstStyle/>
          <a:p>
            <a:r>
              <a:rPr lang="he-IL" b="1" dirty="0"/>
              <a:t>מה נלמד היום?</a:t>
            </a:r>
            <a:endParaRPr lang="x-none" b="1" dirty="0"/>
          </a:p>
        </p:txBody>
      </p:sp>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2032690"/>
            <a:ext cx="9572625" cy="3844925"/>
          </a:xfrm>
        </p:spPr>
        <p:txBody>
          <a:bodyPr/>
          <a:lstStyle/>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10" name="בועת מחשבה: ענן 9">
            <a:extLst>
              <a:ext uri="{FF2B5EF4-FFF2-40B4-BE49-F238E27FC236}">
                <a16:creationId xmlns:a16="http://schemas.microsoft.com/office/drawing/2014/main" id="{8EC7CA65-D158-4B41-AAA2-52A711E265C0}"/>
              </a:ext>
            </a:extLst>
          </p:cNvPr>
          <p:cNvSpPr/>
          <p:nvPr/>
        </p:nvSpPr>
        <p:spPr>
          <a:xfrm>
            <a:off x="6673516" y="2032690"/>
            <a:ext cx="4770210" cy="3376690"/>
          </a:xfrm>
          <a:prstGeom prst="cloudCallout">
            <a:avLst>
              <a:gd name="adj1" fmla="val 45616"/>
              <a:gd name="adj2" fmla="val 6437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err="1">
                <a:solidFill>
                  <a:schemeClr val="dk1"/>
                </a:solidFill>
                <a:latin typeface="Calibri" panose="020F0502020204030204" pitchFamily="34" charset="0"/>
                <a:cs typeface="Calibri" panose="020F0502020204030204" pitchFamily="34" charset="0"/>
              </a:rPr>
              <a:t>מידאס</a:t>
            </a:r>
            <a:r>
              <a:rPr lang="he-IL" sz="3200" dirty="0">
                <a:solidFill>
                  <a:schemeClr val="dk1"/>
                </a:solidFill>
                <a:latin typeface="Calibri" panose="020F0502020204030204" pitchFamily="34" charset="0"/>
                <a:cs typeface="Calibri" panose="020F0502020204030204" pitchFamily="34" charset="0"/>
              </a:rPr>
              <a:t> היה עשיר, </a:t>
            </a:r>
            <a:r>
              <a:rPr lang="en-US" sz="3200" dirty="0">
                <a:solidFill>
                  <a:schemeClr val="dk1"/>
                </a:solidFill>
                <a:latin typeface="Calibri" panose="020F0502020204030204" pitchFamily="34" charset="0"/>
                <a:cs typeface="Calibri" panose="020F0502020204030204" pitchFamily="34" charset="0"/>
              </a:rPr>
              <a:t/>
            </a:r>
            <a:br>
              <a:rPr lang="en-US" sz="3200" dirty="0">
                <a:solidFill>
                  <a:schemeClr val="dk1"/>
                </a:solidFill>
                <a:latin typeface="Calibri" panose="020F0502020204030204" pitchFamily="34" charset="0"/>
                <a:cs typeface="Calibri" panose="020F0502020204030204" pitchFamily="34" charset="0"/>
              </a:rPr>
            </a:br>
            <a:r>
              <a:rPr lang="he-IL" sz="3200" b="1" dirty="0">
                <a:solidFill>
                  <a:schemeClr val="dk1"/>
                </a:solidFill>
                <a:latin typeface="Calibri" panose="020F0502020204030204" pitchFamily="34" charset="0"/>
                <a:cs typeface="Calibri" panose="020F0502020204030204" pitchFamily="34" charset="0"/>
              </a:rPr>
              <a:t>אך</a:t>
            </a:r>
            <a:r>
              <a:rPr lang="he-IL" sz="3200" dirty="0">
                <a:solidFill>
                  <a:schemeClr val="dk1"/>
                </a:solidFill>
                <a:latin typeface="Calibri" panose="020F0502020204030204" pitchFamily="34" charset="0"/>
                <a:cs typeface="Calibri" panose="020F0502020204030204" pitchFamily="34" charset="0"/>
              </a:rPr>
              <a:t> לא מאושר.</a:t>
            </a:r>
          </a:p>
          <a:p>
            <a:pPr algn="ctr" rtl="1"/>
            <a:r>
              <a:rPr lang="he-IL" sz="3200" dirty="0">
                <a:solidFill>
                  <a:schemeClr val="dk1"/>
                </a:solidFill>
                <a:latin typeface="Calibri" panose="020F0502020204030204" pitchFamily="34" charset="0"/>
                <a:cs typeface="Calibri" panose="020F0502020204030204" pitchFamily="34" charset="0"/>
              </a:rPr>
              <a:t>האם בכסף כשלעצמו טמון האושר?</a:t>
            </a:r>
          </a:p>
        </p:txBody>
      </p:sp>
      <p:sp>
        <p:nvSpPr>
          <p:cNvPr id="13" name="מגילה: אנכית 12">
            <a:extLst>
              <a:ext uri="{FF2B5EF4-FFF2-40B4-BE49-F238E27FC236}">
                <a16:creationId xmlns:a16="http://schemas.microsoft.com/office/drawing/2014/main" id="{2E7EA477-4763-42F0-86E9-B61570530440}"/>
              </a:ext>
            </a:extLst>
          </p:cNvPr>
          <p:cNvSpPr/>
          <p:nvPr/>
        </p:nvSpPr>
        <p:spPr>
          <a:xfrm>
            <a:off x="476884" y="3593434"/>
            <a:ext cx="5448717" cy="2284182"/>
          </a:xfrm>
          <a:prstGeom prst="verticalScroll">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rtlCol="1" anchor="ctr"/>
          <a:lstStyle/>
          <a:p>
            <a:pPr algn="ctr" rtl="1"/>
            <a:r>
              <a:rPr lang="he-IL" sz="3600" dirty="0">
                <a:solidFill>
                  <a:schemeClr val="dk1"/>
                </a:solidFill>
                <a:latin typeface="Calibri" panose="020F0502020204030204" pitchFamily="34" charset="0"/>
                <a:cs typeface="Calibri" panose="020F0502020204030204" pitchFamily="34" charset="0"/>
              </a:rPr>
              <a:t>כתבו מכתב </a:t>
            </a:r>
            <a:r>
              <a:rPr lang="he-IL" sz="3600" dirty="0" err="1">
                <a:solidFill>
                  <a:schemeClr val="dk1"/>
                </a:solidFill>
                <a:latin typeface="Calibri" panose="020F0502020204030204" pitchFamily="34" charset="0"/>
                <a:cs typeface="Calibri" panose="020F0502020204030204" pitchFamily="34" charset="0"/>
              </a:rPr>
              <a:t>למידאס</a:t>
            </a:r>
            <a:r>
              <a:rPr lang="he-IL" sz="3600" dirty="0">
                <a:solidFill>
                  <a:schemeClr val="dk1"/>
                </a:solidFill>
                <a:latin typeface="Calibri" panose="020F0502020204030204" pitchFamily="34" charset="0"/>
                <a:cs typeface="Calibri" panose="020F0502020204030204" pitchFamily="34" charset="0"/>
              </a:rPr>
              <a:t> וספרו לו מה למדתם מסיפורו</a:t>
            </a:r>
          </a:p>
        </p:txBody>
      </p:sp>
      <p:sp>
        <p:nvSpPr>
          <p:cNvPr id="9" name="Title 3">
            <a:extLst>
              <a:ext uri="{FF2B5EF4-FFF2-40B4-BE49-F238E27FC236}">
                <a16:creationId xmlns:a16="http://schemas.microsoft.com/office/drawing/2014/main" id="{E68CDB7D-7B3E-EF45-982F-5AD116333E56}"/>
              </a:ext>
            </a:extLst>
          </p:cNvPr>
          <p:cNvSpPr txBox="1">
            <a:spLocks/>
          </p:cNvSpPr>
          <p:nvPr/>
        </p:nvSpPr>
        <p:spPr>
          <a:xfrm>
            <a:off x="476884" y="2058016"/>
            <a:ext cx="5448717" cy="1097502"/>
          </a:xfrm>
          <a:prstGeom prst="rect">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ctr" rtl="1">
              <a:lnSpc>
                <a:spcPct val="90000"/>
              </a:lnSpc>
              <a:spcBef>
                <a:spcPts val="800"/>
              </a:spcBef>
              <a:spcAft>
                <a:spcPts val="0"/>
              </a:spcAft>
              <a:buNone/>
              <a:defRPr sz="4400" b="1" i="0">
                <a:latin typeface="Calibri" panose="020F0502020204030204" pitchFamily="34" charset="0"/>
                <a:cs typeface="Calibri" panose="020F0502020204030204" pitchFamily="34" charset="0"/>
              </a:defRPr>
            </a:lvl1pPr>
          </a:lstStyle>
          <a:p>
            <a:pPr>
              <a:lnSpc>
                <a:spcPct val="150000"/>
              </a:lnSpc>
            </a:pPr>
            <a:r>
              <a:rPr lang="he-IL" sz="3600" dirty="0"/>
              <a:t>איזהו העשיר? השמח בחלקו</a:t>
            </a:r>
            <a:endParaRPr lang="x-none" sz="2800" b="0" dirty="0"/>
          </a:p>
        </p:txBody>
      </p:sp>
      <p:sp>
        <p:nvSpPr>
          <p:cNvPr id="11"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מה נוכל ללמוד מהסיפור?</a:t>
            </a:r>
          </a:p>
        </p:txBody>
      </p:sp>
      <p:pic>
        <p:nvPicPr>
          <p:cNvPr id="12"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06232">
            <a:off x="4691841" y="5158055"/>
            <a:ext cx="1046369" cy="437703"/>
          </a:xfrm>
          <a:prstGeom prst="rect">
            <a:avLst/>
          </a:prstGeom>
          <a:noFill/>
          <a:extLst>
            <a:ext uri="{909E8E84-426E-40DD-AFC4-6F175D3DCCD1}">
              <a14:hiddenFill xmlns:a14="http://schemas.microsoft.com/office/drawing/2010/main">
                <a:solidFill>
                  <a:srgbClr val="FFFFFF"/>
                </a:solidFill>
              </a14:hiddenFill>
            </a:ext>
          </a:extLst>
        </p:spPr>
      </p:pic>
      <p:pic>
        <p:nvPicPr>
          <p:cNvPr id="2" name="7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6884" y="429516"/>
            <a:ext cx="2521317" cy="899094"/>
          </a:xfrm>
          <a:prstGeom prst="rect">
            <a:avLst/>
          </a:prstGeom>
        </p:spPr>
      </p:pic>
    </p:spTree>
    <p:extLst>
      <p:ext uri="{BB962C8B-B14F-4D97-AF65-F5344CB8AC3E}">
        <p14:creationId xmlns:p14="http://schemas.microsoft.com/office/powerpoint/2010/main" val="106765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2032690"/>
            <a:ext cx="9572625" cy="3844925"/>
          </a:xfrm>
        </p:spPr>
        <p:txBody>
          <a:bodyPr/>
          <a:lstStyle/>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0" y="2032690"/>
            <a:ext cx="11653366" cy="4154984"/>
          </a:xfrm>
          <a:prstGeom prst="rect">
            <a:avLst/>
          </a:prstGeom>
          <a:noFill/>
        </p:spPr>
        <p:txBody>
          <a:bodyPr wrap="square" rtlCol="1">
            <a:spAutoFit/>
          </a:bodyPr>
          <a:lstStyle/>
          <a:p>
            <a:pPr marL="342900" indent="-342900" algn="r" rtl="1">
              <a:lnSpc>
                <a:spcPct val="150000"/>
              </a:lnSpc>
              <a:buFont typeface="Wingdings" pitchFamily="2" charset="2"/>
              <a:buChar char="ü"/>
            </a:pPr>
            <a:r>
              <a:rPr lang="he-IL" sz="3300" dirty="0" smtClean="0">
                <a:latin typeface="Calibri" panose="020F0502020204030204" pitchFamily="34" charset="0"/>
                <a:cs typeface="Calibri" panose="020F0502020204030204" pitchFamily="34" charset="0"/>
              </a:rPr>
              <a:t> קראנו </a:t>
            </a:r>
            <a:r>
              <a:rPr lang="he-IL" sz="3300" dirty="0">
                <a:latin typeface="Calibri" panose="020F0502020204030204" pitchFamily="34" charset="0"/>
                <a:cs typeface="Calibri" panose="020F0502020204030204" pitchFamily="34" charset="0"/>
              </a:rPr>
              <a:t>ביחד את הסיפור "מגע הזהב של </a:t>
            </a:r>
            <a:r>
              <a:rPr lang="he-IL" sz="3300" dirty="0" err="1">
                <a:latin typeface="Calibri" panose="020F0502020204030204" pitchFamily="34" charset="0"/>
                <a:cs typeface="Calibri" panose="020F0502020204030204" pitchFamily="34" charset="0"/>
              </a:rPr>
              <a:t>מידאס</a:t>
            </a:r>
            <a:r>
              <a:rPr lang="he-IL" sz="3300" dirty="0">
                <a:latin typeface="Calibri" panose="020F0502020204030204" pitchFamily="34" charset="0"/>
                <a:cs typeface="Calibri" panose="020F0502020204030204" pitchFamily="34" charset="0"/>
              </a:rPr>
              <a:t>" מתוך המיתולוגיה היוונית.</a:t>
            </a:r>
          </a:p>
          <a:p>
            <a:pPr algn="r" rtl="1">
              <a:lnSpc>
                <a:spcPct val="150000"/>
              </a:lnSpc>
              <a:buFont typeface="Wingdings" pitchFamily="2" charset="2"/>
              <a:buChar char="ü"/>
            </a:pPr>
            <a:r>
              <a:rPr lang="he-IL" sz="3300" dirty="0">
                <a:latin typeface="Calibri" panose="020F0502020204030204" pitchFamily="34" charset="0"/>
                <a:cs typeface="Calibri" panose="020F0502020204030204" pitchFamily="34" charset="0"/>
              </a:rPr>
              <a:t> למדנו כיצד אמצעים אמנותיים מסייעים להבנת הסיפור. </a:t>
            </a:r>
          </a:p>
          <a:p>
            <a:pPr marL="342900" indent="-342900" algn="r" rtl="1">
              <a:lnSpc>
                <a:spcPct val="150000"/>
              </a:lnSpc>
              <a:buFont typeface="Wingdings" pitchFamily="2" charset="2"/>
              <a:buChar char="ü"/>
            </a:pPr>
            <a:r>
              <a:rPr lang="he-IL" sz="3300" dirty="0" smtClean="0">
                <a:latin typeface="Calibri" panose="020F0502020204030204" pitchFamily="34" charset="0"/>
                <a:cs typeface="Calibri" panose="020F0502020204030204" pitchFamily="34" charset="0"/>
              </a:rPr>
              <a:t> למדנו </a:t>
            </a:r>
            <a:r>
              <a:rPr lang="he-IL" sz="3300" dirty="0">
                <a:latin typeface="Calibri" panose="020F0502020204030204" pitchFamily="34" charset="0"/>
                <a:cs typeface="Calibri" panose="020F0502020204030204" pitchFamily="34" charset="0"/>
              </a:rPr>
              <a:t>כיצד ביטויים מעשירים את הסיפור. </a:t>
            </a:r>
          </a:p>
          <a:p>
            <a:pPr marL="342900" indent="-342900" algn="r" rtl="1">
              <a:lnSpc>
                <a:spcPct val="150000"/>
              </a:lnSpc>
              <a:buFont typeface="Wingdings" pitchFamily="2" charset="2"/>
              <a:buChar char="ü"/>
            </a:pPr>
            <a:r>
              <a:rPr lang="he-IL" sz="3300" dirty="0" smtClean="0">
                <a:latin typeface="Calibri" panose="020F0502020204030204" pitchFamily="34" charset="0"/>
                <a:cs typeface="Calibri" panose="020F0502020204030204" pitchFamily="34" charset="0"/>
              </a:rPr>
              <a:t> למדנו </a:t>
            </a:r>
            <a:r>
              <a:rPr lang="he-IL" sz="3300" dirty="0">
                <a:latin typeface="Calibri" panose="020F0502020204030204" pitchFamily="34" charset="0"/>
                <a:cs typeface="Calibri" panose="020F0502020204030204" pitchFamily="34" charset="0"/>
              </a:rPr>
              <a:t>מוסר השכל מן הסיפור.</a:t>
            </a:r>
          </a:p>
          <a:p>
            <a:pPr algn="r" rtl="1"/>
            <a:endParaRPr lang="he-IL" sz="3300" dirty="0">
              <a:latin typeface="Calibri" panose="020F0502020204030204" pitchFamily="34" charset="0"/>
              <a:cs typeface="Calibri" panose="020F0502020204030204" pitchFamily="34" charset="0"/>
            </a:endParaRPr>
          </a:p>
          <a:p>
            <a:pPr algn="r"/>
            <a:endParaRPr lang="he-IL" sz="3300" dirty="0">
              <a:latin typeface="Calibri" panose="020F0502020204030204" pitchFamily="34" charset="0"/>
              <a:cs typeface="Calibri" panose="020F0502020204030204" pitchFamily="34" charset="0"/>
            </a:endParaRPr>
          </a:p>
        </p:txBody>
      </p:sp>
      <p:sp>
        <p:nvSpPr>
          <p:cNvPr id="10"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מסיימים ומסכמים</a:t>
            </a:r>
          </a:p>
        </p:txBody>
      </p:sp>
    </p:spTree>
    <p:extLst>
      <p:ext uri="{BB962C8B-B14F-4D97-AF65-F5344CB8AC3E}">
        <p14:creationId xmlns:p14="http://schemas.microsoft.com/office/powerpoint/2010/main" val="3543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7414" y="6602913"/>
            <a:ext cx="1779373" cy="353943"/>
          </a:xfrm>
          <a:prstGeom prst="rect">
            <a:avLst/>
          </a:prstGeom>
          <a:noFill/>
        </p:spPr>
        <p:txBody>
          <a:bodyPr wrap="square" rtlCol="1">
            <a:spAutoFit/>
          </a:bodyPr>
          <a:lstStyle/>
          <a:p>
            <a:r>
              <a:rPr lang="en-US" sz="1700" dirty="0" smtClean="0">
                <a:solidFill>
                  <a:schemeClr val="bg1"/>
                </a:solidFill>
              </a:rPr>
              <a:t>Pixabay.com</a:t>
            </a:r>
            <a:endParaRPr lang="he-IL" sz="1700" dirty="0">
              <a:solidFill>
                <a:schemeClr val="bg1"/>
              </a:solidFill>
            </a:endParaRPr>
          </a:p>
        </p:txBody>
      </p:sp>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b="1" dirty="0"/>
              <a:t>מה להביא לשיעור?</a:t>
            </a:r>
            <a:endParaRPr lang="x-none" b="1"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354" y="2731170"/>
            <a:ext cx="1620111" cy="2512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075634" y="3339497"/>
            <a:ext cx="2136810" cy="893842"/>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53E2BCA1-7C31-432B-9CD6-A4FE7051397E}"/>
              </a:ext>
            </a:extLst>
          </p:cNvPr>
          <p:cNvPicPr>
            <a:picLocks noChangeAspect="1"/>
          </p:cNvPicPr>
          <p:nvPr/>
        </p:nvPicPr>
        <p:blipFill>
          <a:blip r:embed="rId7"/>
          <a:stretch>
            <a:fillRect/>
          </a:stretch>
        </p:blipFill>
        <p:spPr>
          <a:xfrm>
            <a:off x="958829" y="1973263"/>
            <a:ext cx="2814944" cy="3626310"/>
          </a:xfrm>
          <a:prstGeom prst="rect">
            <a:avLst/>
          </a:prstGeom>
        </p:spPr>
      </p:pic>
      <p:pic>
        <p:nvPicPr>
          <p:cNvPr id="3"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8829" y="647700"/>
            <a:ext cx="2132411" cy="760412"/>
          </a:xfrm>
          <a:prstGeom prst="rect">
            <a:avLst/>
          </a:prstGeom>
        </p:spPr>
      </p:pic>
      <p:pic>
        <p:nvPicPr>
          <p:cNvPr id="6" name="תמונה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441" y="2886136"/>
            <a:ext cx="1905000" cy="1905000"/>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822740" y="1971791"/>
            <a:ext cx="3076825" cy="3469105"/>
          </a:xfrm>
        </p:spPr>
        <p:txBody>
          <a:bodyPr>
            <a:normAutofit/>
          </a:bodyPr>
          <a:lstStyle/>
          <a:p>
            <a:pPr algn="r"/>
            <a:endParaRPr lang="he-IL" dirty="0"/>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AD686296-087D-4340-A0C2-822F09E76EF8}"/>
              </a:ext>
            </a:extLst>
          </p:cNvPr>
          <p:cNvPicPr>
            <a:picLocks noChangeAspect="1"/>
          </p:cNvPicPr>
          <p:nvPr/>
        </p:nvPicPr>
        <p:blipFill>
          <a:blip r:embed="rId4"/>
          <a:stretch>
            <a:fillRect/>
          </a:stretch>
        </p:blipFill>
        <p:spPr>
          <a:xfrm>
            <a:off x="4964148" y="1732548"/>
            <a:ext cx="6397442" cy="3708348"/>
          </a:xfrm>
          <a:prstGeom prst="rect">
            <a:avLst/>
          </a:prstGeom>
        </p:spPr>
      </p:pic>
      <p:sp>
        <p:nvSpPr>
          <p:cNvPr id="4" name="תיבת טקסט 3">
            <a:extLst>
              <a:ext uri="{FF2B5EF4-FFF2-40B4-BE49-F238E27FC236}">
                <a16:creationId xmlns:a16="http://schemas.microsoft.com/office/drawing/2014/main" id="{A8CE1A4A-3876-449C-882C-FE731EAECF20}"/>
              </a:ext>
            </a:extLst>
          </p:cNvPr>
          <p:cNvSpPr txBox="1"/>
          <p:nvPr/>
        </p:nvSpPr>
        <p:spPr>
          <a:xfrm>
            <a:off x="0" y="2640129"/>
            <a:ext cx="4250380" cy="1077218"/>
          </a:xfrm>
          <a:prstGeom prst="rect">
            <a:avLst/>
          </a:prstGeom>
          <a:noFill/>
        </p:spPr>
        <p:txBody>
          <a:bodyPr wrap="square" rtlCol="1">
            <a:spAutoFit/>
          </a:bodyPr>
          <a:lstStyle/>
          <a:p>
            <a:pPr algn="r"/>
            <a:endParaRPr lang="en-US" sz="2800" dirty="0"/>
          </a:p>
          <a:p>
            <a:pPr algn="r"/>
            <a:endParaRPr lang="he-IL" dirty="0"/>
          </a:p>
          <a:p>
            <a:pPr algn="r"/>
            <a:endParaRPr lang="he-IL" dirty="0"/>
          </a:p>
        </p:txBody>
      </p:sp>
      <p:sp>
        <p:nvSpPr>
          <p:cNvPr id="9"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המיתולוגיה היוונית</a:t>
            </a:r>
          </a:p>
        </p:txBody>
      </p:sp>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sp>
        <p:nvSpPr>
          <p:cNvPr id="6" name="Title 3">
            <a:extLst>
              <a:ext uri="{FF2B5EF4-FFF2-40B4-BE49-F238E27FC236}">
                <a16:creationId xmlns:a16="http://schemas.microsoft.com/office/drawing/2014/main" id="{E68CDB7D-7B3E-EF45-982F-5AD116333E56}"/>
              </a:ext>
            </a:extLst>
          </p:cNvPr>
          <p:cNvSpPr>
            <a:spLocks noGrp="1"/>
          </p:cNvSpPr>
          <p:nvPr>
            <p:ph type="title"/>
          </p:nvPr>
        </p:nvSpPr>
        <p:spPr>
          <a:xfrm>
            <a:off x="839788" y="2373923"/>
            <a:ext cx="10515600" cy="1389185"/>
          </a:xfr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a:lstStyle/>
          <a:p>
            <a:pPr algn="ctr"/>
            <a:r>
              <a:rPr lang="he-IL" b="1" dirty="0"/>
              <a:t>מהי חמדנות?</a:t>
            </a:r>
            <a:endParaRPr lang="x-none" b="1" dirty="0"/>
          </a:p>
        </p:txBody>
      </p:sp>
    </p:spTree>
    <p:extLst>
      <p:ext uri="{BB962C8B-B14F-4D97-AF65-F5344CB8AC3E}">
        <p14:creationId xmlns:p14="http://schemas.microsoft.com/office/powerpoint/2010/main" val="228073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513348" y="1928813"/>
            <a:ext cx="11421978" cy="3844925"/>
          </a:xfrm>
        </p:spPr>
        <p:txBody>
          <a:bodyPr>
            <a:normAutofit/>
          </a:bodyPr>
          <a:lstStyle/>
          <a:p>
            <a:r>
              <a:rPr lang="he-IL" sz="4800" b="1" dirty="0"/>
              <a:t>"מגע הזהב של מידאס" </a:t>
            </a:r>
            <a:r>
              <a:rPr lang="he-IL" sz="4800" b="1" dirty="0" smtClean="0"/>
              <a:t>/ </a:t>
            </a:r>
            <a:r>
              <a:rPr lang="he-IL" sz="4800" b="1" dirty="0"/>
              <a:t>עיבדה: נירה הראל</a:t>
            </a:r>
          </a:p>
          <a:p>
            <a:endParaRPr lang="he-IL" dirty="0"/>
          </a:p>
          <a:p>
            <a:r>
              <a:rPr lang="he-IL" dirty="0"/>
              <a:t>אגדה מתוך המיתולוגיה היוונית</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9" name="Rectangle 5">
            <a:extLst>
              <a:ext uri="{FF2B5EF4-FFF2-40B4-BE49-F238E27FC236}">
                <a16:creationId xmlns:a16="http://schemas.microsoft.com/office/drawing/2014/main" id="{4D741F1D-6695-4E06-95A7-16F8C525937D}"/>
              </a:ext>
            </a:extLst>
          </p:cNvPr>
          <p:cNvSpPr/>
          <p:nvPr/>
        </p:nvSpPr>
        <p:spPr>
          <a:xfrm>
            <a:off x="393700" y="500498"/>
            <a:ext cx="10858500"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קריאת הסיפור</a:t>
            </a:r>
          </a:p>
        </p:txBody>
      </p:sp>
    </p:spTree>
    <p:extLst>
      <p:ext uri="{BB962C8B-B14F-4D97-AF65-F5344CB8AC3E}">
        <p14:creationId xmlns:p14="http://schemas.microsoft.com/office/powerpoint/2010/main" val="30543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F8711918-3954-41E9-B298-65E83BA007C9}"/>
              </a:ext>
            </a:extLst>
          </p:cNvPr>
          <p:cNvSpPr/>
          <p:nvPr/>
        </p:nvSpPr>
        <p:spPr>
          <a:xfrm>
            <a:off x="6096000" y="1764331"/>
            <a:ext cx="5983704" cy="4708981"/>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המלך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היה איש עשיר מאוד, אבל לא מאושר. לא די היה לו בכסף ובזהב שבארמונו, הוא רצה עוד ועוד, הרבה זהב; המון זהב; בלי סוף זהב. וּככל שהיה לו יותר, כּן גדל תאבונו.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העשיר היה מבלה את כל זמנו במרתף האוצר שלו, מונה וּמונה את מטבעות הזהב שבארגזים ומצטער על שאין לו יותר. "הלוואי והייתי עשיר מופלג", אמר לעצמו כל הזמן, "חבל שאינני עשיר ממש".</a:t>
            </a:r>
          </a:p>
        </p:txBody>
      </p:sp>
      <p:sp>
        <p:nvSpPr>
          <p:cNvPr id="6" name="Rectangle 5">
            <a:extLst>
              <a:ext uri="{FF2B5EF4-FFF2-40B4-BE49-F238E27FC236}">
                <a16:creationId xmlns:a16="http://schemas.microsoft.com/office/drawing/2014/main" id="{4D741F1D-6695-4E06-95A7-16F8C525937D}"/>
              </a:ext>
            </a:extLst>
          </p:cNvPr>
          <p:cNvSpPr/>
          <p:nvPr/>
        </p:nvSpPr>
        <p:spPr>
          <a:xfrm>
            <a:off x="393699" y="500498"/>
            <a:ext cx="11028279"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"מגע הזהב של </a:t>
            </a:r>
            <a:r>
              <a:rPr lang="he-IL" sz="4800" b="1" dirty="0" err="1">
                <a:solidFill>
                  <a:srgbClr val="424242"/>
                </a:solidFill>
                <a:latin typeface="Calibri" panose="020F0502020204030204" pitchFamily="34" charset="0"/>
                <a:cs typeface="Calibri" panose="020F0502020204030204" pitchFamily="34" charset="0"/>
              </a:rPr>
              <a:t>מידאס</a:t>
            </a:r>
            <a:r>
              <a:rPr lang="he-IL" sz="4800" b="1" dirty="0">
                <a:solidFill>
                  <a:srgbClr val="424242"/>
                </a:solidFill>
                <a:latin typeface="Calibri" panose="020F0502020204030204" pitchFamily="34" charset="0"/>
                <a:cs typeface="Calibri" panose="020F0502020204030204" pitchFamily="34" charset="0"/>
              </a:rPr>
              <a:t>" </a:t>
            </a:r>
            <a:r>
              <a:rPr lang="he-IL" sz="4800" b="1" dirty="0" smtClean="0">
                <a:solidFill>
                  <a:srgbClr val="424242"/>
                </a:solidFill>
                <a:latin typeface="Calibri" panose="020F0502020204030204" pitchFamily="34" charset="0"/>
                <a:cs typeface="Calibri" panose="020F0502020204030204" pitchFamily="34" charset="0"/>
              </a:rPr>
              <a:t>/ </a:t>
            </a:r>
            <a:r>
              <a:rPr lang="he-IL" sz="4800" b="1" dirty="0">
                <a:solidFill>
                  <a:srgbClr val="424242"/>
                </a:solidFill>
                <a:latin typeface="Calibri" panose="020F0502020204030204" pitchFamily="34" charset="0"/>
                <a:cs typeface="Calibri" panose="020F0502020204030204" pitchFamily="34" charset="0"/>
              </a:rPr>
              <a:t>עיבדה: נירה הראל</a:t>
            </a:r>
          </a:p>
        </p:txBody>
      </p:sp>
      <p:pic>
        <p:nvPicPr>
          <p:cNvPr id="2" name="תמונה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503" y="5246866"/>
            <a:ext cx="1170335" cy="1393468"/>
          </a:xfrm>
          <a:prstGeom prst="rect">
            <a:avLst/>
          </a:prstGeom>
        </p:spPr>
      </p:pic>
      <p:pic>
        <p:nvPicPr>
          <p:cNvPr id="3"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3699" y="1764332"/>
            <a:ext cx="2409659" cy="859278"/>
          </a:xfrm>
          <a:prstGeom prst="rect">
            <a:avLst/>
          </a:prstGeom>
        </p:spPr>
      </p:pic>
    </p:spTree>
    <p:extLst>
      <p:ext uri="{BB962C8B-B14F-4D97-AF65-F5344CB8AC3E}">
        <p14:creationId xmlns:p14="http://schemas.microsoft.com/office/powerpoint/2010/main" val="22598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F8711918-3954-41E9-B298-65E83BA007C9}"/>
              </a:ext>
            </a:extLst>
          </p:cNvPr>
          <p:cNvSpPr/>
          <p:nvPr/>
        </p:nvSpPr>
        <p:spPr>
          <a:xfrm>
            <a:off x="6096000" y="1764331"/>
            <a:ext cx="5983704" cy="4708981"/>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המלך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היה איש עשיר מאוד, אבל לא מאושר. </a:t>
            </a:r>
            <a:r>
              <a:rPr lang="he-IL" sz="3000" dirty="0">
                <a:highlight>
                  <a:srgbClr val="FFFF00"/>
                </a:highlight>
                <a:latin typeface="Calibri" panose="020F0502020204030204" pitchFamily="34" charset="0"/>
                <a:cs typeface="Calibri" panose="020F0502020204030204" pitchFamily="34" charset="0"/>
              </a:rPr>
              <a:t>לא די היה לו </a:t>
            </a:r>
            <a:r>
              <a:rPr lang="he-IL" sz="3000" dirty="0">
                <a:latin typeface="Calibri" panose="020F0502020204030204" pitchFamily="34" charset="0"/>
                <a:cs typeface="Calibri" panose="020F0502020204030204" pitchFamily="34" charset="0"/>
              </a:rPr>
              <a:t>בכסף ובזהב שבארמונו, הוא </a:t>
            </a:r>
            <a:r>
              <a:rPr lang="he-IL" sz="3000" dirty="0">
                <a:highlight>
                  <a:srgbClr val="FFFF00"/>
                </a:highlight>
                <a:latin typeface="Calibri" panose="020F0502020204030204" pitchFamily="34" charset="0"/>
                <a:cs typeface="Calibri" panose="020F0502020204030204" pitchFamily="34" charset="0"/>
              </a:rPr>
              <a:t>רצה עוד ועוד</a:t>
            </a:r>
            <a:r>
              <a:rPr lang="he-IL" sz="3000" dirty="0">
                <a:latin typeface="Calibri" panose="020F0502020204030204" pitchFamily="34" charset="0"/>
                <a:cs typeface="Calibri" panose="020F0502020204030204" pitchFamily="34" charset="0"/>
              </a:rPr>
              <a:t>, </a:t>
            </a:r>
            <a:r>
              <a:rPr lang="he-IL" sz="3000" dirty="0">
                <a:highlight>
                  <a:srgbClr val="FFFF00"/>
                </a:highlight>
                <a:latin typeface="Calibri" panose="020F0502020204030204" pitchFamily="34" charset="0"/>
                <a:cs typeface="Calibri" panose="020F0502020204030204" pitchFamily="34" charset="0"/>
              </a:rPr>
              <a:t>הרבה</a:t>
            </a:r>
            <a:r>
              <a:rPr lang="he-IL" sz="3000" dirty="0">
                <a:latin typeface="Calibri" panose="020F0502020204030204" pitchFamily="34" charset="0"/>
                <a:cs typeface="Calibri" panose="020F0502020204030204" pitchFamily="34" charset="0"/>
              </a:rPr>
              <a:t> זהב; </a:t>
            </a:r>
            <a:r>
              <a:rPr lang="he-IL" sz="3000" dirty="0">
                <a:highlight>
                  <a:srgbClr val="FFFF00"/>
                </a:highlight>
                <a:latin typeface="Calibri" panose="020F0502020204030204" pitchFamily="34" charset="0"/>
                <a:cs typeface="Calibri" panose="020F0502020204030204" pitchFamily="34" charset="0"/>
              </a:rPr>
              <a:t>המון</a:t>
            </a:r>
            <a:r>
              <a:rPr lang="he-IL" sz="3000" dirty="0">
                <a:latin typeface="Calibri" panose="020F0502020204030204" pitchFamily="34" charset="0"/>
                <a:cs typeface="Calibri" panose="020F0502020204030204" pitchFamily="34" charset="0"/>
              </a:rPr>
              <a:t> זהב; </a:t>
            </a:r>
            <a:r>
              <a:rPr lang="he-IL" sz="3000" dirty="0">
                <a:highlight>
                  <a:srgbClr val="FFFF00"/>
                </a:highlight>
                <a:latin typeface="Calibri" panose="020F0502020204030204" pitchFamily="34" charset="0"/>
                <a:cs typeface="Calibri" panose="020F0502020204030204" pitchFamily="34" charset="0"/>
              </a:rPr>
              <a:t>בלי סוף </a:t>
            </a:r>
            <a:r>
              <a:rPr lang="he-IL" sz="3000" dirty="0">
                <a:latin typeface="Calibri" panose="020F0502020204030204" pitchFamily="34" charset="0"/>
                <a:cs typeface="Calibri" panose="020F0502020204030204" pitchFamily="34" charset="0"/>
              </a:rPr>
              <a:t>זהב. </a:t>
            </a:r>
            <a:r>
              <a:rPr lang="he-IL" sz="3000" dirty="0">
                <a:highlight>
                  <a:srgbClr val="FFFF00"/>
                </a:highlight>
                <a:latin typeface="Calibri" panose="020F0502020204030204" pitchFamily="34" charset="0"/>
                <a:cs typeface="Calibri" panose="020F0502020204030204" pitchFamily="34" charset="0"/>
              </a:rPr>
              <a:t>וּככל שהיה לו יותר, כּן גדל תאבונו.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העשיר היה מבלה את כל זמנו במרתף האוצר שלו, </a:t>
            </a:r>
            <a:r>
              <a:rPr lang="he-IL" sz="3000" dirty="0">
                <a:highlight>
                  <a:srgbClr val="FFFF00"/>
                </a:highlight>
                <a:latin typeface="Calibri" panose="020F0502020204030204" pitchFamily="34" charset="0"/>
                <a:cs typeface="Calibri" panose="020F0502020204030204" pitchFamily="34" charset="0"/>
              </a:rPr>
              <a:t>מונה וּמונה </a:t>
            </a:r>
            <a:r>
              <a:rPr lang="he-IL" sz="3000" dirty="0">
                <a:latin typeface="Calibri" panose="020F0502020204030204" pitchFamily="34" charset="0"/>
                <a:cs typeface="Calibri" panose="020F0502020204030204" pitchFamily="34" charset="0"/>
              </a:rPr>
              <a:t>את מטבעות הזהב שבארגזים ומצטער על שאין לו יותר. "הלוואי והייתי </a:t>
            </a:r>
            <a:r>
              <a:rPr lang="he-IL" sz="3000" dirty="0">
                <a:highlight>
                  <a:srgbClr val="FFFF00"/>
                </a:highlight>
                <a:latin typeface="Calibri" panose="020F0502020204030204" pitchFamily="34" charset="0"/>
                <a:cs typeface="Calibri" panose="020F0502020204030204" pitchFamily="34" charset="0"/>
              </a:rPr>
              <a:t>עשיר מופלג</a:t>
            </a:r>
            <a:r>
              <a:rPr lang="he-IL" sz="3000" dirty="0">
                <a:latin typeface="Calibri" panose="020F0502020204030204" pitchFamily="34" charset="0"/>
                <a:cs typeface="Calibri" panose="020F0502020204030204" pitchFamily="34" charset="0"/>
              </a:rPr>
              <a:t>", אמר לעצמו כל הזמן, "חבל שאינני </a:t>
            </a:r>
            <a:r>
              <a:rPr lang="he-IL" sz="3000" dirty="0">
                <a:highlight>
                  <a:srgbClr val="FFFF00"/>
                </a:highlight>
                <a:latin typeface="Calibri" panose="020F0502020204030204" pitchFamily="34" charset="0"/>
                <a:cs typeface="Calibri" panose="020F0502020204030204" pitchFamily="34" charset="0"/>
              </a:rPr>
              <a:t>עשיר ממש</a:t>
            </a:r>
            <a:r>
              <a:rPr lang="he-IL" sz="3000" dirty="0">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4D741F1D-6695-4E06-95A7-16F8C525937D}"/>
              </a:ext>
            </a:extLst>
          </p:cNvPr>
          <p:cNvSpPr/>
          <p:nvPr/>
        </p:nvSpPr>
        <p:spPr>
          <a:xfrm>
            <a:off x="393699" y="500498"/>
            <a:ext cx="11012237"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"מגע הזהב של </a:t>
            </a:r>
            <a:r>
              <a:rPr lang="he-IL" sz="4800" b="1" dirty="0" err="1">
                <a:solidFill>
                  <a:srgbClr val="424242"/>
                </a:solidFill>
                <a:latin typeface="Calibri" panose="020F0502020204030204" pitchFamily="34" charset="0"/>
                <a:cs typeface="Calibri" panose="020F0502020204030204" pitchFamily="34" charset="0"/>
              </a:rPr>
              <a:t>מידאס</a:t>
            </a:r>
            <a:r>
              <a:rPr lang="he-IL" sz="4800" b="1" dirty="0">
                <a:solidFill>
                  <a:srgbClr val="424242"/>
                </a:solidFill>
                <a:latin typeface="Calibri" panose="020F0502020204030204" pitchFamily="34" charset="0"/>
                <a:cs typeface="Calibri" panose="020F0502020204030204" pitchFamily="34" charset="0"/>
              </a:rPr>
              <a:t>" </a:t>
            </a:r>
            <a:r>
              <a:rPr lang="he-IL" sz="4800" b="1" dirty="0" smtClean="0">
                <a:solidFill>
                  <a:srgbClr val="424242"/>
                </a:solidFill>
                <a:latin typeface="Calibri" panose="020F0502020204030204" pitchFamily="34" charset="0"/>
                <a:cs typeface="Calibri" panose="020F0502020204030204" pitchFamily="34" charset="0"/>
              </a:rPr>
              <a:t>/ </a:t>
            </a:r>
            <a:r>
              <a:rPr lang="he-IL" sz="4800" b="1" dirty="0">
                <a:solidFill>
                  <a:srgbClr val="424242"/>
                </a:solidFill>
                <a:latin typeface="Calibri" panose="020F0502020204030204" pitchFamily="34" charset="0"/>
                <a:cs typeface="Calibri" panose="020F0502020204030204" pitchFamily="34" charset="0"/>
              </a:rPr>
              <a:t>עיבדה: נירה הראל</a:t>
            </a:r>
          </a:p>
        </p:txBody>
      </p:sp>
      <p:sp>
        <p:nvSpPr>
          <p:cNvPr id="8" name="מלבן 7">
            <a:extLst>
              <a:ext uri="{FF2B5EF4-FFF2-40B4-BE49-F238E27FC236}">
                <a16:creationId xmlns:a16="http://schemas.microsoft.com/office/drawing/2014/main" id="{B7CAC00B-A10A-4A15-A847-266DF4B9A08D}"/>
              </a:ext>
            </a:extLst>
          </p:cNvPr>
          <p:cNvSpPr/>
          <p:nvPr/>
        </p:nvSpPr>
        <p:spPr>
          <a:xfrm>
            <a:off x="314324" y="2006455"/>
            <a:ext cx="5424487" cy="1384995"/>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מה המלך </a:t>
            </a:r>
            <a:r>
              <a:rPr lang="he-IL" sz="2800" b="1" dirty="0" err="1">
                <a:latin typeface="Calibri" panose="020F0502020204030204" pitchFamily="34" charset="0"/>
                <a:cs typeface="Calibri" panose="020F0502020204030204" pitchFamily="34" charset="0"/>
              </a:rPr>
              <a:t>מידאס</a:t>
            </a:r>
            <a:r>
              <a:rPr lang="he-IL" sz="2800" b="1" dirty="0">
                <a:latin typeface="Calibri" panose="020F0502020204030204" pitchFamily="34" charset="0"/>
                <a:cs typeface="Calibri" panose="020F0502020204030204" pitchFamily="34" charset="0"/>
              </a:rPr>
              <a:t> עשה כל היום?</a:t>
            </a:r>
          </a:p>
          <a:p>
            <a:pPr algn="ctr"/>
            <a:r>
              <a:rPr lang="he-IL" sz="2800" b="1" dirty="0">
                <a:latin typeface="Calibri" panose="020F0502020204030204" pitchFamily="34" charset="0"/>
                <a:cs typeface="Calibri" panose="020F0502020204030204" pitchFamily="34" charset="0"/>
              </a:rPr>
              <a:t>על מה חשב?</a:t>
            </a:r>
          </a:p>
          <a:p>
            <a:pPr algn="ctr"/>
            <a:r>
              <a:rPr lang="he-IL" sz="2800" b="1" dirty="0">
                <a:latin typeface="Calibri" panose="020F0502020204030204" pitchFamily="34" charset="0"/>
                <a:cs typeface="Calibri" panose="020F0502020204030204" pitchFamily="34" charset="0"/>
              </a:rPr>
              <a:t>מה היה חשוב בעיניו?</a:t>
            </a: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503" y="5246866"/>
            <a:ext cx="1170335" cy="1393468"/>
          </a:xfrm>
          <a:prstGeom prst="rect">
            <a:avLst/>
          </a:prstGeom>
        </p:spPr>
      </p:pic>
    </p:spTree>
    <p:extLst>
      <p:ext uri="{BB962C8B-B14F-4D97-AF65-F5344CB8AC3E}">
        <p14:creationId xmlns:p14="http://schemas.microsoft.com/office/powerpoint/2010/main" val="175130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F8711918-3954-41E9-B298-65E83BA007C9}"/>
              </a:ext>
            </a:extLst>
          </p:cNvPr>
          <p:cNvSpPr/>
          <p:nvPr/>
        </p:nvSpPr>
        <p:spPr>
          <a:xfrm>
            <a:off x="6096000" y="1764331"/>
            <a:ext cx="5983704" cy="4708981"/>
          </a:xfrm>
          <a:prstGeom prst="rect">
            <a:avLst/>
          </a:prstGeom>
        </p:spPr>
        <p:txBody>
          <a:bodyPr wrap="square">
            <a:spAutoFit/>
          </a:bodyPr>
          <a:lstStyle/>
          <a:p>
            <a:pPr algn="r"/>
            <a:r>
              <a:rPr lang="he-IL" sz="3000" dirty="0">
                <a:latin typeface="Calibri" panose="020F0502020204030204" pitchFamily="34" charset="0"/>
                <a:cs typeface="Calibri" panose="020F0502020204030204" pitchFamily="34" charset="0"/>
              </a:rPr>
              <a:t>המלך </a:t>
            </a: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היה איש עשיר מאוד, אבל לא מאושר. </a:t>
            </a:r>
            <a:r>
              <a:rPr lang="he-IL" sz="3000" dirty="0">
                <a:highlight>
                  <a:srgbClr val="FFFF00"/>
                </a:highlight>
                <a:latin typeface="Calibri" panose="020F0502020204030204" pitchFamily="34" charset="0"/>
                <a:cs typeface="Calibri" panose="020F0502020204030204" pitchFamily="34" charset="0"/>
              </a:rPr>
              <a:t>לא די היה לו </a:t>
            </a:r>
            <a:r>
              <a:rPr lang="he-IL" sz="3000" dirty="0">
                <a:latin typeface="Calibri" panose="020F0502020204030204" pitchFamily="34" charset="0"/>
                <a:cs typeface="Calibri" panose="020F0502020204030204" pitchFamily="34" charset="0"/>
              </a:rPr>
              <a:t>בכסף ובזהב שבארמונו, הוא </a:t>
            </a:r>
            <a:r>
              <a:rPr lang="he-IL" sz="3000" dirty="0">
                <a:highlight>
                  <a:srgbClr val="FFFF00"/>
                </a:highlight>
                <a:latin typeface="Calibri" panose="020F0502020204030204" pitchFamily="34" charset="0"/>
                <a:cs typeface="Calibri" panose="020F0502020204030204" pitchFamily="34" charset="0"/>
              </a:rPr>
              <a:t>רצה עוד ועוד</a:t>
            </a:r>
            <a:r>
              <a:rPr lang="he-IL" sz="3000" dirty="0">
                <a:latin typeface="Calibri" panose="020F0502020204030204" pitchFamily="34" charset="0"/>
                <a:cs typeface="Calibri" panose="020F0502020204030204" pitchFamily="34" charset="0"/>
              </a:rPr>
              <a:t>, </a:t>
            </a:r>
            <a:r>
              <a:rPr lang="he-IL" sz="3000" dirty="0">
                <a:highlight>
                  <a:srgbClr val="FFFF00"/>
                </a:highlight>
                <a:latin typeface="Calibri" panose="020F0502020204030204" pitchFamily="34" charset="0"/>
                <a:cs typeface="Calibri" panose="020F0502020204030204" pitchFamily="34" charset="0"/>
              </a:rPr>
              <a:t>הרבה</a:t>
            </a:r>
            <a:r>
              <a:rPr lang="he-IL" sz="3000" dirty="0">
                <a:latin typeface="Calibri" panose="020F0502020204030204" pitchFamily="34" charset="0"/>
                <a:cs typeface="Calibri" panose="020F0502020204030204" pitchFamily="34" charset="0"/>
              </a:rPr>
              <a:t> זהב; </a:t>
            </a:r>
            <a:r>
              <a:rPr lang="he-IL" sz="3000" dirty="0">
                <a:highlight>
                  <a:srgbClr val="FFFF00"/>
                </a:highlight>
                <a:latin typeface="Calibri" panose="020F0502020204030204" pitchFamily="34" charset="0"/>
                <a:cs typeface="Calibri" panose="020F0502020204030204" pitchFamily="34" charset="0"/>
              </a:rPr>
              <a:t>המון</a:t>
            </a:r>
            <a:r>
              <a:rPr lang="he-IL" sz="3000" dirty="0">
                <a:latin typeface="Calibri" panose="020F0502020204030204" pitchFamily="34" charset="0"/>
                <a:cs typeface="Calibri" panose="020F0502020204030204" pitchFamily="34" charset="0"/>
              </a:rPr>
              <a:t> זהב; </a:t>
            </a:r>
            <a:r>
              <a:rPr lang="he-IL" sz="3000" dirty="0">
                <a:highlight>
                  <a:srgbClr val="FFFF00"/>
                </a:highlight>
                <a:latin typeface="Calibri" panose="020F0502020204030204" pitchFamily="34" charset="0"/>
                <a:cs typeface="Calibri" panose="020F0502020204030204" pitchFamily="34" charset="0"/>
              </a:rPr>
              <a:t>בלי סוף </a:t>
            </a:r>
            <a:r>
              <a:rPr lang="he-IL" sz="3000" dirty="0">
                <a:latin typeface="Calibri" panose="020F0502020204030204" pitchFamily="34" charset="0"/>
                <a:cs typeface="Calibri" panose="020F0502020204030204" pitchFamily="34" charset="0"/>
              </a:rPr>
              <a:t>זהב. </a:t>
            </a:r>
            <a:r>
              <a:rPr lang="he-IL" sz="3000" dirty="0">
                <a:highlight>
                  <a:srgbClr val="FFFF00"/>
                </a:highlight>
                <a:latin typeface="Calibri" panose="020F0502020204030204" pitchFamily="34" charset="0"/>
                <a:cs typeface="Calibri" panose="020F0502020204030204" pitchFamily="34" charset="0"/>
              </a:rPr>
              <a:t>וּככל שהיה לו יותר, כּן גדל תאבונו. </a:t>
            </a:r>
          </a:p>
          <a:p>
            <a:pPr algn="r"/>
            <a:r>
              <a:rPr lang="he-IL" sz="3000" dirty="0" err="1">
                <a:latin typeface="Calibri" panose="020F0502020204030204" pitchFamily="34" charset="0"/>
                <a:cs typeface="Calibri" panose="020F0502020204030204" pitchFamily="34" charset="0"/>
              </a:rPr>
              <a:t>מידאס</a:t>
            </a:r>
            <a:r>
              <a:rPr lang="he-IL" sz="3000" dirty="0">
                <a:latin typeface="Calibri" panose="020F0502020204030204" pitchFamily="34" charset="0"/>
                <a:cs typeface="Calibri" panose="020F0502020204030204" pitchFamily="34" charset="0"/>
              </a:rPr>
              <a:t> העשיר היה מבלה את כל זמנו במרתף האוצר שלו, </a:t>
            </a:r>
            <a:r>
              <a:rPr lang="he-IL" sz="3000" dirty="0">
                <a:highlight>
                  <a:srgbClr val="FFFF00"/>
                </a:highlight>
                <a:latin typeface="Calibri" panose="020F0502020204030204" pitchFamily="34" charset="0"/>
                <a:cs typeface="Calibri" panose="020F0502020204030204" pitchFamily="34" charset="0"/>
              </a:rPr>
              <a:t>מונה וּמונה </a:t>
            </a:r>
            <a:r>
              <a:rPr lang="he-IL" sz="3000" dirty="0">
                <a:latin typeface="Calibri" panose="020F0502020204030204" pitchFamily="34" charset="0"/>
                <a:cs typeface="Calibri" panose="020F0502020204030204" pitchFamily="34" charset="0"/>
              </a:rPr>
              <a:t>את מטבעות הזהב שבארגזים ומצטער על שאין לו יותר. "הלוואי והייתי </a:t>
            </a:r>
            <a:r>
              <a:rPr lang="he-IL" sz="3000" dirty="0">
                <a:highlight>
                  <a:srgbClr val="FFFF00"/>
                </a:highlight>
                <a:latin typeface="Calibri" panose="020F0502020204030204" pitchFamily="34" charset="0"/>
                <a:cs typeface="Calibri" panose="020F0502020204030204" pitchFamily="34" charset="0"/>
              </a:rPr>
              <a:t>עשיר מופלג</a:t>
            </a:r>
            <a:r>
              <a:rPr lang="he-IL" sz="3000" dirty="0">
                <a:latin typeface="Calibri" panose="020F0502020204030204" pitchFamily="34" charset="0"/>
                <a:cs typeface="Calibri" panose="020F0502020204030204" pitchFamily="34" charset="0"/>
              </a:rPr>
              <a:t>", אמר לעצמו כל הזמן, "חבל שאינני </a:t>
            </a:r>
            <a:r>
              <a:rPr lang="he-IL" sz="3000" dirty="0">
                <a:highlight>
                  <a:srgbClr val="FFFF00"/>
                </a:highlight>
                <a:latin typeface="Calibri" panose="020F0502020204030204" pitchFamily="34" charset="0"/>
                <a:cs typeface="Calibri" panose="020F0502020204030204" pitchFamily="34" charset="0"/>
              </a:rPr>
              <a:t>עשיר ממש</a:t>
            </a:r>
            <a:r>
              <a:rPr lang="he-IL" sz="3000" dirty="0">
                <a:latin typeface="Calibri" panose="020F0502020204030204" pitchFamily="34" charset="0"/>
                <a:cs typeface="Calibri" panose="020F0502020204030204" pitchFamily="34" charset="0"/>
              </a:rPr>
              <a:t>".</a:t>
            </a:r>
          </a:p>
        </p:txBody>
      </p:sp>
      <p:sp>
        <p:nvSpPr>
          <p:cNvPr id="2" name="מלבן 1">
            <a:extLst>
              <a:ext uri="{FF2B5EF4-FFF2-40B4-BE49-F238E27FC236}">
                <a16:creationId xmlns:a16="http://schemas.microsoft.com/office/drawing/2014/main" id="{B7CAC00B-A10A-4A15-A847-266DF4B9A08D}"/>
              </a:ext>
            </a:extLst>
          </p:cNvPr>
          <p:cNvSpPr/>
          <p:nvPr/>
        </p:nvSpPr>
        <p:spPr>
          <a:xfrm>
            <a:off x="314324" y="1989822"/>
            <a:ext cx="5424487" cy="2308324"/>
          </a:xfrm>
          <a:prstGeom prst="rect">
            <a:avLst/>
          </a:prstGeom>
          <a:ln>
            <a:solidFill>
              <a:srgbClr val="002060"/>
            </a:solidFill>
          </a:ln>
        </p:spPr>
        <p:txBody>
          <a:bodyPr wrap="square">
            <a:spAutoFit/>
          </a:bodyPr>
          <a:lstStyle/>
          <a:p>
            <a:pPr algn="ctr"/>
            <a:r>
              <a:rPr lang="he-IL" sz="2800" b="1" dirty="0">
                <a:latin typeface="Calibri" panose="020F0502020204030204" pitchFamily="34" charset="0"/>
                <a:cs typeface="Calibri" panose="020F0502020204030204" pitchFamily="34" charset="0"/>
              </a:rPr>
              <a:t>לא די היה לו </a:t>
            </a:r>
          </a:p>
          <a:p>
            <a:pPr algn="ctr"/>
            <a:r>
              <a:rPr lang="he-IL" sz="2800" b="1" dirty="0">
                <a:latin typeface="Calibri" panose="020F0502020204030204" pitchFamily="34" charset="0"/>
                <a:cs typeface="Calibri" panose="020F0502020204030204" pitchFamily="34" charset="0"/>
              </a:rPr>
              <a:t>רצה עוד ועוד, </a:t>
            </a:r>
          </a:p>
          <a:p>
            <a:pPr algn="ctr"/>
            <a:r>
              <a:rPr lang="he-IL" sz="2800" b="1" dirty="0">
                <a:latin typeface="Calibri" panose="020F0502020204030204" pitchFamily="34" charset="0"/>
                <a:cs typeface="Calibri" panose="020F0502020204030204" pitchFamily="34" charset="0"/>
              </a:rPr>
              <a:t>הרבה זהב; המון זהב; </a:t>
            </a:r>
          </a:p>
          <a:p>
            <a:pPr algn="ctr"/>
            <a:r>
              <a:rPr lang="he-IL" sz="2800" b="1" dirty="0">
                <a:latin typeface="Calibri" panose="020F0502020204030204" pitchFamily="34" charset="0"/>
                <a:cs typeface="Calibri" panose="020F0502020204030204" pitchFamily="34" charset="0"/>
              </a:rPr>
              <a:t>בלי סוף זהב. </a:t>
            </a:r>
          </a:p>
          <a:p>
            <a:pPr algn="ctr"/>
            <a:r>
              <a:rPr lang="he-IL" sz="2800" b="1" dirty="0">
                <a:latin typeface="Calibri" panose="020F0502020204030204" pitchFamily="34" charset="0"/>
                <a:cs typeface="Calibri" panose="020F0502020204030204" pitchFamily="34" charset="0"/>
              </a:rPr>
              <a:t>וככל שהיה לו יותר, כן גדל תאבונו. </a:t>
            </a:r>
          </a:p>
        </p:txBody>
      </p:sp>
      <p:sp>
        <p:nvSpPr>
          <p:cNvPr id="6" name="Rectangle 5">
            <a:extLst>
              <a:ext uri="{FF2B5EF4-FFF2-40B4-BE49-F238E27FC236}">
                <a16:creationId xmlns:a16="http://schemas.microsoft.com/office/drawing/2014/main" id="{4D741F1D-6695-4E06-95A7-16F8C525937D}"/>
              </a:ext>
            </a:extLst>
          </p:cNvPr>
          <p:cNvSpPr/>
          <p:nvPr/>
        </p:nvSpPr>
        <p:spPr>
          <a:xfrm>
            <a:off x="393699" y="500498"/>
            <a:ext cx="11012237" cy="757130"/>
          </a:xfrm>
          <a:prstGeom prst="rect">
            <a:avLst/>
          </a:prstGeom>
        </p:spPr>
        <p:txBody>
          <a:bodyPr wrap="square">
            <a:spAutoFit/>
          </a:bodyPr>
          <a:lstStyle/>
          <a:p>
            <a:pPr lvl="0" algn="r" rtl="1">
              <a:lnSpc>
                <a:spcPct val="90000"/>
              </a:lnSpc>
              <a:spcBef>
                <a:spcPts val="800"/>
              </a:spcBef>
            </a:pPr>
            <a:r>
              <a:rPr lang="he-IL" sz="4800" b="1" dirty="0">
                <a:solidFill>
                  <a:srgbClr val="424242"/>
                </a:solidFill>
                <a:latin typeface="Calibri" panose="020F0502020204030204" pitchFamily="34" charset="0"/>
                <a:cs typeface="Calibri" panose="020F0502020204030204" pitchFamily="34" charset="0"/>
              </a:rPr>
              <a:t>"מגע הזהב של </a:t>
            </a:r>
            <a:r>
              <a:rPr lang="he-IL" sz="4800" b="1" dirty="0" err="1">
                <a:solidFill>
                  <a:srgbClr val="424242"/>
                </a:solidFill>
                <a:latin typeface="Calibri" panose="020F0502020204030204" pitchFamily="34" charset="0"/>
                <a:cs typeface="Calibri" panose="020F0502020204030204" pitchFamily="34" charset="0"/>
              </a:rPr>
              <a:t>מידאס</a:t>
            </a:r>
            <a:r>
              <a:rPr lang="he-IL" sz="4800" b="1" dirty="0">
                <a:solidFill>
                  <a:srgbClr val="424242"/>
                </a:solidFill>
                <a:latin typeface="Calibri" panose="020F0502020204030204" pitchFamily="34" charset="0"/>
                <a:cs typeface="Calibri" panose="020F0502020204030204" pitchFamily="34" charset="0"/>
              </a:rPr>
              <a:t>" </a:t>
            </a:r>
            <a:r>
              <a:rPr lang="he-IL" sz="4800" b="1" dirty="0" smtClean="0">
                <a:solidFill>
                  <a:srgbClr val="424242"/>
                </a:solidFill>
                <a:latin typeface="Calibri" panose="020F0502020204030204" pitchFamily="34" charset="0"/>
                <a:cs typeface="Calibri" panose="020F0502020204030204" pitchFamily="34" charset="0"/>
              </a:rPr>
              <a:t>/ </a:t>
            </a:r>
            <a:r>
              <a:rPr lang="he-IL" sz="4800" b="1" dirty="0">
                <a:solidFill>
                  <a:srgbClr val="424242"/>
                </a:solidFill>
                <a:latin typeface="Calibri" panose="020F0502020204030204" pitchFamily="34" charset="0"/>
                <a:cs typeface="Calibri" panose="020F0502020204030204" pitchFamily="34" charset="0"/>
              </a:rPr>
              <a:t>עיבדה: נירה הראל</a:t>
            </a:r>
          </a:p>
        </p:txBody>
      </p:sp>
    </p:spTree>
    <p:extLst>
      <p:ext uri="{BB962C8B-B14F-4D97-AF65-F5344CB8AC3E}">
        <p14:creationId xmlns:p14="http://schemas.microsoft.com/office/powerpoint/2010/main" val="3741046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1823</TotalTime>
  <Words>3048</Words>
  <Application>Microsoft Office PowerPoint</Application>
  <PresentationFormat>מסך רחב</PresentationFormat>
  <Paragraphs>234</Paragraphs>
  <Slides>22</Slides>
  <Notes>22</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22</vt:i4>
      </vt:variant>
    </vt:vector>
  </HeadingPairs>
  <TitlesOfParts>
    <vt:vector size="28" baseType="lpstr">
      <vt:lpstr>Alef</vt:lpstr>
      <vt:lpstr>Arial</vt:lpstr>
      <vt:lpstr>Calibri</vt:lpstr>
      <vt:lpstr>Open Sans</vt:lpstr>
      <vt:lpstr>Wingdings</vt:lpstr>
      <vt:lpstr>Office Theme</vt:lpstr>
      <vt:lpstr>מצגת של PowerPoint‏</vt:lpstr>
      <vt:lpstr>מה נלמד היום?</vt:lpstr>
      <vt:lpstr>מה להביא לשיעור?</vt:lpstr>
      <vt:lpstr>מצגת של PowerPoint‏</vt:lpstr>
      <vt:lpstr>מהי חמדנות?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tali malka-winter</dc:creator>
  <cp:lastModifiedBy>Colen Aviv</cp:lastModifiedBy>
  <cp:revision>152</cp:revision>
  <dcterms:created xsi:type="dcterms:W3CDTF">2020-04-17T17:59:43Z</dcterms:created>
  <dcterms:modified xsi:type="dcterms:W3CDTF">2020-05-05T09:25:59Z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651697378</vt:i4>
  </property>
  <property fmtid="{D5CDD505-2E9C-101B-9397-08002B2CF9AE}" pid="3" name="_NewReviewCycle">
    <vt:lpwstr/>
  </property>
  <property fmtid="{D5CDD505-2E9C-101B-9397-08002B2CF9AE}" pid="4" name="_EmailSubject">
    <vt:lpwstr>המצגת הסופית</vt:lpwstr>
  </property>
  <property fmtid="{D5CDD505-2E9C-101B-9397-08002B2CF9AE}" pid="5" name="_AuthorEmail">
    <vt:lpwstr>rotemap@openu.ac.il</vt:lpwstr>
  </property>
  <property fmtid="{D5CDD505-2E9C-101B-9397-08002B2CF9AE}" pid="6" name="_AuthorEmailDisplayName">
    <vt:lpwstr>Rotem Pick</vt:lpwstr>
  </property>
  <property fmtid="{D5CDD505-2E9C-101B-9397-08002B2CF9AE}" pid="7" name="_PreviousAdHocReviewCycleID">
    <vt:i4>-1622933126</vt:i4>
  </property>
</Properties>
</file>