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9"/>
  </p:notesMasterIdLst>
  <p:sldIdLst>
    <p:sldId id="282" r:id="rId2"/>
    <p:sldId id="300" r:id="rId3"/>
    <p:sldId id="268" r:id="rId4"/>
    <p:sldId id="269" r:id="rId5"/>
    <p:sldId id="280" r:id="rId6"/>
    <p:sldId id="328" r:id="rId7"/>
    <p:sldId id="329" r:id="rId8"/>
    <p:sldId id="330" r:id="rId9"/>
    <p:sldId id="331" r:id="rId10"/>
    <p:sldId id="332" r:id="rId11"/>
    <p:sldId id="333" r:id="rId12"/>
    <p:sldId id="270" r:id="rId13"/>
    <p:sldId id="303" r:id="rId14"/>
    <p:sldId id="304" r:id="rId15"/>
    <p:sldId id="305" r:id="rId16"/>
    <p:sldId id="287" r:id="rId17"/>
    <p:sldId id="288" r:id="rId18"/>
    <p:sldId id="306" r:id="rId19"/>
    <p:sldId id="271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289" r:id="rId29"/>
    <p:sldId id="315" r:id="rId30"/>
    <p:sldId id="316" r:id="rId31"/>
    <p:sldId id="317" r:id="rId32"/>
    <p:sldId id="257" r:id="rId33"/>
    <p:sldId id="341" r:id="rId34"/>
    <p:sldId id="259" r:id="rId35"/>
    <p:sldId id="274" r:id="rId36"/>
    <p:sldId id="261" r:id="rId37"/>
    <p:sldId id="262" r:id="rId38"/>
    <p:sldId id="263" r:id="rId39"/>
    <p:sldId id="264" r:id="rId40"/>
    <p:sldId id="265" r:id="rId41"/>
    <p:sldId id="266" r:id="rId42"/>
    <p:sldId id="267" r:id="rId43"/>
    <p:sldId id="318" r:id="rId44"/>
    <p:sldId id="319" r:id="rId45"/>
    <p:sldId id="320" r:id="rId46"/>
    <p:sldId id="321" r:id="rId47"/>
    <p:sldId id="272" r:id="rId48"/>
    <p:sldId id="273" r:id="rId49"/>
    <p:sldId id="290" r:id="rId50"/>
    <p:sldId id="325" r:id="rId51"/>
    <p:sldId id="326" r:id="rId52"/>
    <p:sldId id="327" r:id="rId53"/>
    <p:sldId id="334" r:id="rId54"/>
    <p:sldId id="335" r:id="rId55"/>
    <p:sldId id="336" r:id="rId56"/>
    <p:sldId id="337" r:id="rId57"/>
    <p:sldId id="338" r:id="rId58"/>
    <p:sldId id="323" r:id="rId59"/>
    <p:sldId id="324" r:id="rId60"/>
    <p:sldId id="339" r:id="rId61"/>
    <p:sldId id="340" r:id="rId62"/>
    <p:sldId id="291" r:id="rId63"/>
    <p:sldId id="342" r:id="rId64"/>
    <p:sldId id="298" r:id="rId65"/>
    <p:sldId id="343" r:id="rId66"/>
    <p:sldId id="302" r:id="rId67"/>
    <p:sldId id="281" r:id="rId6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E8E7EB"/>
    <a:srgbClr val="CDC2E2"/>
    <a:srgbClr val="4285E3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סגנון בהיר 1 - הדגשה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ללא סגנון, רשת טבלה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סגנון ביניים 2 - הדגשה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סגנון ביניים 2 - הדגשה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78385" autoAdjust="0"/>
  </p:normalViewPr>
  <p:slideViewPr>
    <p:cSldViewPr snapToGrid="0" snapToObjects="1" showGuides="1">
      <p:cViewPr varScale="1">
        <p:scale>
          <a:sx n="90" d="100"/>
          <a:sy n="90" d="100"/>
        </p:scale>
        <p:origin x="1398" y="114"/>
      </p:cViewPr>
      <p:guideLst>
        <p:guide orient="horz" pos="2016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3064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06/05/2020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e-IL" dirty="0"/>
              <a:t>כתבו את המלל בהתאם ואת הציוד הדרוש.</a:t>
            </a:r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03820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0438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דוגמה לחידה: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</a:rPr>
              <a:t> או</a:t>
            </a:r>
            <a:r>
              <a:rPr lang="he-IL" dirty="0">
                <a:solidFill>
                  <a:srgbClr val="FF0000"/>
                </a:solidFill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6133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דוגמה לחידה: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</a:rPr>
              <a:t> או</a:t>
            </a:r>
            <a:r>
              <a:rPr lang="he-IL" dirty="0">
                <a:solidFill>
                  <a:srgbClr val="FF0000"/>
                </a:solidFill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90887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הצעות: משחק, חידה, הדגמה, סימולציה, דוגמה, טענה, משפט אמת משפט שקר,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דוגמה לחידה: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תמונה של דמות</a:t>
            </a:r>
            <a:r>
              <a:rPr lang="he-IL" baseline="0" dirty="0">
                <a:solidFill>
                  <a:srgbClr val="FF0000"/>
                </a:solidFill>
              </a:rPr>
              <a:t> או</a:t>
            </a:r>
            <a:r>
              <a:rPr lang="he-IL" dirty="0">
                <a:solidFill>
                  <a:srgbClr val="FF0000"/>
                </a:solidFill>
              </a:rPr>
              <a:t> חפץ הקשורה לנושא. הקשר לנושא יתגלה במהלך השיעור.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rgbClr val="FF0000"/>
                </a:solidFill>
              </a:rPr>
              <a:t>מה הקשר בין………….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94561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solidFill>
                  <a:schemeClr val="dk1"/>
                </a:solidFill>
              </a:rPr>
              <a:t>משך השקף: 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אם השיעור שלכם משובץ משעה 12:00 ואילך, או שאתם רואים לנכון להוסיף פעילות התאווררות (שלא קשורה לחומר הנלמד), ניתן להוסיף אותה כעת. אם לא, מחקו את השקופית. תוכלו להיעזר במפתח הלמידה כדי לחשוב על פעילות.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לדוגמה: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פעילות מרגיעה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פעילות מצחיקה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פעילות ספורטיבית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244628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/>
              <a:t>משך השקף: עד 2 דקות</a:t>
            </a: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0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שלב זה</a:t>
            </a:r>
            <a:r>
              <a:rPr lang="he-IL" dirty="0">
                <a:solidFill>
                  <a:schemeClr val="dk1"/>
                </a:solidFill>
              </a:rPr>
              <a:t> ייצור חיבור קוגניטיבי ורלוונטיות בין הנושא הנלמד לידע הקודם של הלומדים.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>
                <a:solidFill>
                  <a:schemeClr val="dk1"/>
                </a:solidFill>
              </a:rPr>
              <a:t>בכיתות נמוכות</a:t>
            </a:r>
            <a:r>
              <a:rPr lang="he-IL" baseline="0" dirty="0">
                <a:solidFill>
                  <a:schemeClr val="dk1"/>
                </a:solidFill>
              </a:rPr>
              <a:t> מומלץ</a:t>
            </a:r>
            <a:r>
              <a:rPr lang="he-IL" dirty="0">
                <a:solidFill>
                  <a:schemeClr val="dk1"/>
                </a:solidFill>
              </a:rPr>
              <a:t> שהחיבור יהיה מינורי וכללי. </a:t>
            </a:r>
            <a:br>
              <a:rPr lang="he-IL" dirty="0">
                <a:solidFill>
                  <a:schemeClr val="dk1"/>
                </a:solidFill>
              </a:rPr>
            </a:br>
            <a:r>
              <a:rPr lang="he-IL" dirty="0">
                <a:solidFill>
                  <a:schemeClr val="dk1"/>
                </a:solidFill>
              </a:rPr>
              <a:t>אם הועברו כבר שיעורים במקצוע, כדאי לחבר לידע שהועבר בשיעור הקודם.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דוגמה לטקסט שייאמר בעל פה: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"יצא לכם לפגוש סיטואציה שבה... / בשיעורים הקודמים למדנו על… והיום נמשיך עם... / </a:t>
            </a:r>
          </a:p>
          <a:p>
            <a:pPr marL="158750" indent="0" algn="r" rtl="1">
              <a:buNone/>
            </a:pPr>
            <a:r>
              <a:rPr lang="he-IL" dirty="0">
                <a:solidFill>
                  <a:srgbClr val="FF0000"/>
                </a:solidFill>
              </a:rPr>
              <a:t>יכול להיות שבבית הספר כבר עסקתם בנושא זה, וגם אם לא, לא נורא, זו ההזדמנות להכיר/להעמיק..."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85185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b="1" dirty="0"/>
              <a:t>רצף מספרי השקפים הבאים</a:t>
            </a:r>
            <a:r>
              <a:rPr lang="he-IL" b="1" baseline="0" dirty="0"/>
              <a:t> 11-15 מכיל בתוכו: הקניית ידע, תרגול ופתרון, תרגול ופתרון נוספים. משך זמן כל הרצף הוא 20 סה"כ.</a:t>
            </a:r>
            <a:endParaRPr lang="he-IL" b="1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הקניה: </a:t>
            </a:r>
            <a:r>
              <a:rPr lang="he-IL" dirty="0"/>
              <a:t>התייחסות למטרת למידה אחת מרכזית וממוקדת. שימוש במגוון ייצוגי תוכן כגון תמונות וסרטונים - </a:t>
            </a:r>
            <a:r>
              <a:rPr lang="he-IL" b="1" u="sng" dirty="0"/>
              <a:t>ניתן לצרף סרטונים מבית היוצר של מטח בלבד</a:t>
            </a:r>
            <a:r>
              <a:rPr lang="he-IL" dirty="0"/>
              <a:t>, צילומי מסך, כתבות, תכנים מספרי הלימוד, טקסט מצומצם </a:t>
            </a:r>
            <a:r>
              <a:rPr lang="he-IL" b="1" u="sng" dirty="0">
                <a:solidFill>
                  <a:srgbClr val="FF0000"/>
                </a:solidFill>
              </a:rPr>
              <a:t>בהתאם לזכויות יוצרים</a:t>
            </a:r>
            <a:r>
              <a:rPr lang="he-IL" dirty="0">
                <a:solidFill>
                  <a:srgbClr val="FF0000"/>
                </a:solidFill>
              </a:rPr>
              <a:t>. </a:t>
            </a:r>
            <a:r>
              <a:rPr lang="he-IL" dirty="0"/>
              <a:t>ניתן לשלב תרגיל או שאלה לדוגמה שאתם פותרים.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7044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15222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20061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Dear</a:t>
            </a:r>
            <a:r>
              <a:rPr lang="en-US" baseline="0" dirty="0"/>
              <a:t> Teacher,</a:t>
            </a:r>
          </a:p>
          <a:p>
            <a:r>
              <a:rPr lang="en-US" baseline="0" dirty="0"/>
              <a:t>Please take a look at the suggested Can Do statements in the teachers’ checklist.  Make sure that you choose can do statements that are meant for 3</a:t>
            </a:r>
            <a:r>
              <a:rPr lang="en-US" baseline="30000" dirty="0"/>
              <a:t>rd</a:t>
            </a:r>
            <a:r>
              <a:rPr lang="en-US" baseline="0" dirty="0"/>
              <a:t> grade from the list of Pre-Foundation statements OR can do statements meant for 4</a:t>
            </a:r>
            <a:r>
              <a:rPr lang="en-US" baseline="30000" dirty="0"/>
              <a:t>th</a:t>
            </a:r>
            <a:r>
              <a:rPr lang="en-US" baseline="0" dirty="0"/>
              <a:t>-6</a:t>
            </a:r>
            <a:r>
              <a:rPr lang="en-US" baseline="30000" dirty="0"/>
              <a:t>th</a:t>
            </a:r>
            <a:r>
              <a:rPr lang="en-US" baseline="0" dirty="0"/>
              <a:t> grade students from the Foundation Level list.</a:t>
            </a:r>
          </a:p>
          <a:p>
            <a:r>
              <a:rPr lang="en-US" baseline="0" dirty="0"/>
              <a:t>Choose one or two that you aim to achieve in this lesson.</a:t>
            </a:r>
          </a:p>
          <a:p>
            <a:pPr rtl="0"/>
            <a:r>
              <a:rPr lang="en-US" baseline="0" dirty="0"/>
              <a:t>e.g.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this lesson, you 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an:</a:t>
            </a:r>
          </a:p>
          <a:p>
            <a:pPr marL="171450" indent="-171450" rtl="0">
              <a:buFont typeface="Arial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 a range of basic everyday nouns and adjectives (e.g. colors, numbers, classroom objects) and basic action words (e.g. ‘clap’, ‘stamp’, ‘jump’, ‘walk’)  OR</a:t>
            </a:r>
          </a:p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how you are feeling using simple words like ‘happy’ accompanied by body language  OR</a:t>
            </a:r>
          </a:p>
          <a:p>
            <a:pPr marL="0" indent="0" rtl="0">
              <a:buFont typeface="Arial" charset="0"/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follow basic instructions for making something (e.g. a mask, a clock), if supported by pictures OR</a:t>
            </a:r>
          </a:p>
          <a:p>
            <a:pPr marL="171450" indent="-171450" rtl="0">
              <a:buFont typeface="Arial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basic written instructions for classroom activities (e.g. read and match)</a:t>
            </a:r>
          </a:p>
          <a:p>
            <a:pPr marL="0" indent="0" rtl="0">
              <a:buFont typeface="Arial" charset="0"/>
              <a:buNone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the lesson, the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 will see the same statements, and you will ask him to decide if he has achieved them.</a:t>
            </a:r>
            <a:endParaRPr lang="en-US" b="0" dirty="0">
              <a:effectLst/>
            </a:endParaRPr>
          </a:p>
          <a:p>
            <a:r>
              <a:rPr lang="en-US" dirty="0"/>
              <a:t/>
            </a:r>
            <a:br>
              <a:rPr lang="en-US" dirty="0"/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b="0" dirty="0">
              <a:effectLst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b="0" dirty="0">
              <a:effectLst/>
            </a:endParaRP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1984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91381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59865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062028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20206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05769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057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85839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72166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39332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8624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1200" b="1" dirty="0"/>
              <a:t>משך השקף: 2 דקות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chemeClr val="tx1"/>
                </a:solidFill>
              </a:rPr>
              <a:t>הציגו את עצמכם ואת מהלך השיעור:</a:t>
            </a:r>
          </a:p>
          <a:p>
            <a:pPr marL="158750" indent="0" algn="r" rtl="1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"שלום, שמי___. אני מורה ל____ ממקום בארץ____. מה שלומכם? אני שמח/ה שהצטרפתם אליי", </a:t>
            </a:r>
            <a:r>
              <a:rPr lang="he-IL" sz="1200" dirty="0" err="1">
                <a:solidFill>
                  <a:schemeClr val="accent1">
                    <a:lumMod val="75000"/>
                  </a:schemeClr>
                </a:solidFill>
              </a:rPr>
              <a:t>וכו</a:t>
            </a: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'.</a:t>
            </a:r>
          </a:p>
          <a:p>
            <a:pPr marL="158750" indent="0" algn="r" rtl="1" fontAlgn="base">
              <a:buNone/>
            </a:pPr>
            <a:endParaRPr lang="he-IL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he-IL" sz="1200" dirty="0">
                <a:solidFill>
                  <a:schemeClr val="tx1"/>
                </a:solidFill>
              </a:rPr>
              <a:t>נושא השיעור ומה מטרתו:</a:t>
            </a:r>
            <a:br>
              <a:rPr lang="he-IL" sz="1200" dirty="0">
                <a:solidFill>
                  <a:schemeClr val="tx1"/>
                </a:solidFill>
              </a:rPr>
            </a:br>
            <a:r>
              <a:rPr lang="he-IL" sz="1200" dirty="0">
                <a:solidFill>
                  <a:schemeClr val="accent1">
                    <a:lumMod val="75000"/>
                  </a:schemeClr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נתחיל ב….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פתיח השיעור)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נמשיך בלגלות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(שלב הלימוד / הקניה - כתבו כאן שאלה מסקרנת שתיתן מענה על מטרת השיעור)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נתנסה ב…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התרגול / התנסות)</a:t>
            </a: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he-IL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נסכם  </a:t>
            </a: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(שלב סיכום השיעור)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713641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05989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he-IL" b="1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תרגול: </a:t>
            </a:r>
            <a:r>
              <a:rPr lang="he-IL" dirty="0"/>
              <a:t>לא יותר מ-3 דקות. ניתן לעשות 2-1</a:t>
            </a:r>
            <a:r>
              <a:rPr lang="he-IL" baseline="0" dirty="0"/>
              <a:t> </a:t>
            </a:r>
            <a:r>
              <a:rPr lang="he-IL" dirty="0"/>
              <a:t>סבבים של תרגול מול המחשב (שאלה על הלוח וכתיבה בדף, יצירה עם צבעים/בצק/פלסטלינה) או ברחבי הבית (חפצים הקיימים ברשותם או שילוב של אינטראקציה עם בני המשפחה). 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המלצה לכיתות הנמוכות:</a:t>
            </a:r>
            <a:r>
              <a:rPr lang="he-IL" baseline="0" dirty="0"/>
              <a:t> </a:t>
            </a:r>
            <a:r>
              <a:rPr lang="he-IL" dirty="0"/>
              <a:t>לשאול שאלות שמפעילות את התלמידים בסגנון הצגות ילדים/ערוץ הילדים, כמו למשל "איפה נמצא הכרטיס השני...? אני לא זוכר... אתם יודעים איפה הוא?"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דוגמאות:</a:t>
            </a:r>
            <a:br>
              <a:rPr lang="he-IL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</a:t>
            </a:r>
            <a:r>
              <a:rPr lang="he-IL" dirty="0" err="1"/>
              <a:t>תוכנית</a:t>
            </a:r>
            <a:r>
              <a:rPr lang="he-IL" dirty="0"/>
              <a:t> בישול לילדים. מדברים עם הילדים לאורך השיעור ושואלים אותם שאלות.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10861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38441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609876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220457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639565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021562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72508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5814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למחוק</a:t>
            </a:r>
            <a:r>
              <a:rPr lang="he-IL" baseline="0" dirty="0"/>
              <a:t> שקופית זו אם אין בה צורך.</a:t>
            </a:r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sz="1200" b="1" dirty="0"/>
              <a:t>משך השקף: דקה</a:t>
            </a:r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he-IL" sz="1200" dirty="0"/>
              <a:t>בשקף זה ודאו שכולם הצטיידו בעזרים הנדרשים (מומלץ שעזרים אלו יהיו גם אצלכם עבור הדגמה).</a:t>
            </a: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מחקו את המיותר או הוסיפו במידת הצורך (הקפידו על זכויות היוצרים).</a:t>
            </a: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570396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54982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63387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411916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942987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37866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b="0" dirty="0"/>
          </a:p>
          <a:p>
            <a:pPr marL="158750" lvl="0" indent="0" algn="r" rtl="1">
              <a:buNone/>
            </a:pPr>
            <a:endParaRPr lang="he-IL" b="0" dirty="0"/>
          </a:p>
          <a:p>
            <a:pPr marL="285750" lvl="0" indent="-285750" algn="r" rtl="1">
              <a:buFont typeface="Arial" panose="020B0604020202020204" pitchFamily="34" charset="0"/>
              <a:buChar char="•"/>
            </a:pPr>
            <a:r>
              <a:rPr lang="he-IL" b="1" dirty="0"/>
              <a:t>פתרון התרגול: </a:t>
            </a:r>
            <a:r>
              <a:rPr lang="he-IL" dirty="0"/>
              <a:t>לאחר שהתלמידים תרגלו באופן עצמאי, יש להראות את הפתרון ולדון בו. ניתן להראות טעויות נפוצות ולהסביר כיצד יש לפתור אותן.</a:t>
            </a:r>
            <a:endParaRPr lang="he-IL" b="1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3453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b="1" dirty="0"/>
              <a:t>משך השקף: עד 5 דקות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e-IL" dirty="0"/>
              <a:t>סיכום ויציאה לתרגול. שלב זה יכלול סיכום של התוכן הנלמד תוך מענה על שאלות כמו: מה עשינו פה היום? מה למדנו? מומלץ לשלב אלמנטים חווייתיים כגון משחק מסכם, חידה, טיפ מיוחד להמשך הלמידה ועוד.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397470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copy of Slide</a:t>
            </a:r>
            <a:r>
              <a:rPr lang="en-US" baseline="0" dirty="0"/>
              <a:t> 2.</a:t>
            </a:r>
          </a:p>
          <a:p>
            <a:r>
              <a:rPr lang="en-US" baseline="0" dirty="0"/>
              <a:t>Remind the students what you said they would be able to do by the end of the lesson.  Now look at the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19840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solidFill>
                  <a:schemeClr val="dk1"/>
                </a:solidFill>
              </a:rPr>
              <a:t>משך השקף: 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אם השיעור שלכם משובץ משעה 12:00 ואילך, או שאתם רואים לנכון להוסיף פעילות התאווררות (שלא קשורה לחומר הנלמד), ניתן להוסיף אותה כעת. אם לא, מחקו את השקופית. תוכלו להיעזר במפתח הלמידה כדי לחשוב על פעילות.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לדוגמה: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פעילות מרגיעה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פעילות מצחיקה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פעילות ספורטיבית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746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solidFill>
                  <a:schemeClr val="dk1"/>
                </a:solidFill>
              </a:rPr>
              <a:t>משך השקף: 5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chemeClr val="dk1"/>
                </a:solidFill>
              </a:rPr>
              <a:t>אם השיעור שלכם משובץ משעה 12:00 ואילך, או שאתם רואים לנכון להוסיף פעילות התאווררות (שלא קשורה לחומר הנלמד), ניתן להוסיף אותה כעת. אם לא, מחקו את השקופית. תוכלו להיעזר במפתח הלמידה כדי לחשוב על פעילות.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לדוגמה: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he-IL" dirty="0">
                <a:solidFill>
                  <a:srgbClr val="FF0000"/>
                </a:solidFill>
              </a:rPr>
              <a:t>פעילות מרגיעה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פעילות מצחיקה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>
                <a:solidFill>
                  <a:srgbClr val="FF0000"/>
                </a:solidFill>
              </a:rPr>
              <a:t>פעילות ספורטיבית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358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4758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11014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5988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891" y="6148563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16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5754" y="1825625"/>
            <a:ext cx="5078046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575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1191577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שימה באופ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2EBC84-43F8-574B-B641-E38F11E343AF}"/>
              </a:ext>
            </a:extLst>
          </p:cNvPr>
          <p:cNvGrpSpPr/>
          <p:nvPr userDrawn="1"/>
        </p:nvGrpSpPr>
        <p:grpSpPr>
          <a:xfrm>
            <a:off x="-2381248" y="158428"/>
            <a:ext cx="14545456" cy="6541144"/>
            <a:chOff x="-2455150" y="146499"/>
            <a:chExt cx="14545456" cy="654114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5DB5F7D-0835-C146-BC9D-B30515AA8B6A}"/>
                </a:ext>
              </a:extLst>
            </p:cNvPr>
            <p:cNvSpPr/>
            <p:nvPr userDrawn="1"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0EA71EF-79A8-3646-BBDE-A1B8320FAEF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55150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FFAC583-20CC-AD46-AF43-64CD61DC3D58}"/>
                </a:ext>
              </a:extLst>
            </p:cNvPr>
            <p:cNvGrpSpPr/>
            <p:nvPr userDrawn="1"/>
          </p:nvGrpSpPr>
          <p:grpSpPr>
            <a:xfrm rot="10800000">
              <a:off x="8177063" y="6181317"/>
              <a:ext cx="3913243" cy="506326"/>
              <a:chOff x="358720" y="6187719"/>
              <a:chExt cx="3913243" cy="506326"/>
            </a:xfrm>
          </p:grpSpPr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FFC6B5D-55D1-324B-B8E3-F96F62F3AA1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865046" y="6434480"/>
                <a:ext cx="3406917" cy="12802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AA9893-4A9A-FB4F-BC48-9141DC495FE4}"/>
                  </a:ext>
                </a:extLst>
              </p:cNvPr>
              <p:cNvSpPr/>
              <p:nvPr userDrawn="1"/>
            </p:nvSpPr>
            <p:spPr>
              <a:xfrm rot="162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BBF761E-B3AD-8C4C-B469-DEC8A7F1D9C4}"/>
                  </a:ext>
                </a:extLst>
              </p:cNvPr>
              <p:cNvSpPr/>
              <p:nvPr userDrawn="1"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x-none" dirty="0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0BB7CC1-E08E-854B-AAC6-1DE02C2A331A}"/>
                </a:ext>
              </a:extLst>
            </p:cNvPr>
            <p:cNvSpPr/>
            <p:nvPr userDrawn="1"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6CED5B-1A65-7F4C-8656-A6983C5E17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6793" y="661710"/>
            <a:ext cx="10953750" cy="687492"/>
          </a:xfrm>
        </p:spPr>
        <p:txBody>
          <a:bodyPr>
            <a:noAutofit/>
          </a:bodyPr>
          <a:lstStyle>
            <a:lvl1pPr marL="0" indent="0">
              <a:buNone/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2653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B52AA-B68F-5F48-BD97-85E1AACA7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2026" y="457200"/>
            <a:ext cx="3932237" cy="1600200"/>
          </a:xfrm>
        </p:spPr>
        <p:txBody>
          <a:bodyPr anchor="b">
            <a:normAutofit/>
          </a:bodyPr>
          <a:lstStyle>
            <a:lvl1pPr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כותרת 3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34C056-24D3-4D4F-B71D-0A6FFF91C4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49183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x-none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80D92DD-D2C5-574D-9D42-6312801F9656}"/>
              </a:ext>
            </a:extLst>
          </p:cNvPr>
          <p:cNvGrpSpPr/>
          <p:nvPr userDrawn="1"/>
        </p:nvGrpSpPr>
        <p:grpSpPr>
          <a:xfrm>
            <a:off x="10820648" y="6288984"/>
            <a:ext cx="10328539" cy="167498"/>
            <a:chOff x="10668248" y="5893696"/>
            <a:chExt cx="10328539" cy="167498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EDDC44-041B-2548-896F-7D3F244033B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2C7192-3B93-954D-8551-A0AB54EA33AF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CFFBE-CA3C-4545-A48D-BF28B4BE9510}"/>
              </a:ext>
            </a:extLst>
          </p:cNvPr>
          <p:cNvGrpSpPr/>
          <p:nvPr userDrawn="1"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CCA527-9EA3-D945-B442-A5A2AE48F03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95CCE9C-95DF-E348-9022-889DF2969112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30387-F518-A84F-A9D6-7E7AEC6A166E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0D7566E-F057-DA40-B83B-F46A0CA495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2026" y="2208855"/>
            <a:ext cx="3932237" cy="3652195"/>
          </a:xfrm>
        </p:spPr>
        <p:txBody>
          <a:bodyPr>
            <a:normAutofit/>
          </a:bodyPr>
          <a:lstStyle>
            <a:lvl1pPr marL="0" indent="0" algn="r">
              <a:lnSpc>
                <a:spcPct val="100000"/>
              </a:lnSpc>
              <a:buNone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C0CA59-A86F-8145-9894-676CEF1F61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439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 עם טקסט תחת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sp>
        <p:nvSpPr>
          <p:cNvPr id="8" name="כותרת 1"/>
          <p:cNvSpPr>
            <a:spLocks noGrp="1"/>
          </p:cNvSpPr>
          <p:nvPr>
            <p:ph type="ctrTitle" hasCustomPrompt="1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8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2 תחתית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71DC45-F5DE-3647-89D7-00EEC394272E}"/>
              </a:ext>
            </a:extLst>
          </p:cNvPr>
          <p:cNvGrpSpPr/>
          <p:nvPr userDrawn="1"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51AD8C-F052-0A4D-8544-F35BEF5411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BD9106F-7FCF-814E-B547-22DB88E10AD6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B9B5FED-02E7-474D-B6B7-AF695B5A45B0}"/>
              </a:ext>
            </a:extLst>
          </p:cNvPr>
          <p:cNvSpPr/>
          <p:nvPr userDrawn="1"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722589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7735FA8-E872-6D4B-B736-9D885CF8FF10}"/>
              </a:ext>
            </a:extLst>
          </p:cNvPr>
          <p:cNvSpPr/>
          <p:nvPr userDrawn="1"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740DB9B-9ABC-1E4F-9E76-DE21BB134995}"/>
              </a:ext>
            </a:extLst>
          </p:cNvPr>
          <p:cNvCxnSpPr>
            <a:cxnSpLocks/>
          </p:cNvCxnSpPr>
          <p:nvPr userDrawn="1"/>
        </p:nvCxnSpPr>
        <p:spPr>
          <a:xfrm>
            <a:off x="865046" y="532257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AC0021A-4563-F644-839C-3313EE112D9E}"/>
              </a:ext>
            </a:extLst>
          </p:cNvPr>
          <p:cNvSpPr/>
          <p:nvPr userDrawn="1"/>
        </p:nvSpPr>
        <p:spPr>
          <a:xfrm rot="162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84F002-0837-5347-8BEB-C54BD7228FB1}"/>
              </a:ext>
            </a:extLst>
          </p:cNvPr>
          <p:cNvSpPr/>
          <p:nvPr userDrawn="1"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</p:spPr>
        <p:txBody>
          <a:bodyPr anchor="ctr"/>
          <a:lstStyle>
            <a:lvl1pPr marL="0" indent="0" algn="r">
              <a:lnSpc>
                <a:spcPts val="8000"/>
              </a:lnSpc>
              <a:buNone/>
              <a:defRPr sz="7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 יתחיל בשעה 09:00</a:t>
            </a:r>
            <a:endParaRPr lang="x-none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792994" y="5506727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5893CC5-0B99-AA48-8797-A1AE8B9BB25D}"/>
              </a:ext>
            </a:extLst>
          </p:cNvPr>
          <p:cNvSpPr/>
          <p:nvPr userDrawn="1"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FB79051-D1F8-DB4C-8CE2-B840C1367395}"/>
              </a:ext>
            </a:extLst>
          </p:cNvPr>
          <p:cNvCxnSpPr>
            <a:cxnSpLocks/>
          </p:cNvCxnSpPr>
          <p:nvPr userDrawn="1"/>
        </p:nvCxnSpPr>
        <p:spPr>
          <a:xfrm>
            <a:off x="408495" y="6252973"/>
            <a:ext cx="2815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E418D07-B679-C54B-9CD1-5F261DF50C67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086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FF2F-AD99-8940-B3DB-80EE856E320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r">
              <a:defRPr sz="65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לחץ כדי לערוך סגנון כותרת 1 של תבנית בסיס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19D81D-1706-9941-B45F-F0F533FFFF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dirty="0"/>
              <a:t>לחץ להוסיף סגנון טקסט של תבנית בסיס</a:t>
            </a:r>
            <a:endParaRPr lang="x-none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58097-F302-3649-B2E1-029008F6561C}"/>
              </a:ext>
            </a:extLst>
          </p:cNvPr>
          <p:cNvCxnSpPr>
            <a:cxnSpLocks/>
          </p:cNvCxnSpPr>
          <p:nvPr userDrawn="1"/>
        </p:nvCxnSpPr>
        <p:spPr>
          <a:xfrm>
            <a:off x="-874997" y="642957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B999AA46-1CB5-874E-9A29-A46F83C4265B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3E848D2-E902-8E48-8E39-E234837A5A9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ECEF66-2D66-5B47-8C7C-C84EB3E17317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83E5EA1-0D3D-AF48-B7D6-9CBBB2978A34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C499B5-5ABC-AD4E-8DEE-B3E41AD11667}"/>
              </a:ext>
            </a:extLst>
          </p:cNvPr>
          <p:cNvGrpSpPr/>
          <p:nvPr userDrawn="1"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7E6D63-6B3C-C547-8E28-4EDC165F5AD7}"/>
                </a:ext>
              </a:extLst>
            </p:cNvPr>
            <p:cNvSpPr/>
            <p:nvPr userDrawn="1"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5C1F07-896D-A04A-BB42-4C33B5448FED}"/>
                </a:ext>
              </a:extLst>
            </p:cNvPr>
            <p:cNvSpPr/>
            <p:nvPr userDrawn="1"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1226794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מ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תמונה 2"/>
          <p:cNvSpPr>
            <a:spLocks noGrp="1"/>
          </p:cNvSpPr>
          <p:nvPr>
            <p:ph type="pic" idx="1" hasCustomPrompt="1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</p:spPr>
        <p:txBody>
          <a:bodyPr/>
          <a:lstStyle>
            <a:lvl1pPr marL="0" marR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2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e-IL" dirty="0"/>
              <a:t>  לחץ כאן להוסיף תמונה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11EE242-3A2B-9B46-87B2-AC191ECB6960}"/>
              </a:ext>
            </a:extLst>
          </p:cNvPr>
          <p:cNvGrpSpPr/>
          <p:nvPr userDrawn="1"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C7E103-ACCC-DA43-9E9D-6FB906FA4F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4E9F80F-CF67-664D-B4F4-0CA7DCACB628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1FEACB6-175B-044B-8C0D-3451E638ABE1}"/>
                </a:ext>
              </a:extLst>
            </p:cNvPr>
            <p:cNvSpPr/>
            <p:nvPr userDrawn="1"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C3CB68-EE0C-7E46-A86B-DBBE43BD0866}"/>
              </a:ext>
            </a:extLst>
          </p:cNvPr>
          <p:cNvGrpSpPr/>
          <p:nvPr userDrawn="1"/>
        </p:nvGrpSpPr>
        <p:grpSpPr>
          <a:xfrm>
            <a:off x="-8156196" y="6042094"/>
            <a:ext cx="10328539" cy="167498"/>
            <a:chOff x="10668248" y="5893696"/>
            <a:chExt cx="10328539" cy="167498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28185FB-96F6-194C-96FC-5664DB14E1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1997" y="5977445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1E94E79-9670-0743-916C-74F7BDE1C276}"/>
                </a:ext>
              </a:extLst>
            </p:cNvPr>
            <p:cNvSpPr/>
            <p:nvPr userDrawn="1"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EEAD82FA-6CD0-454D-9BDB-225121E5526F}"/>
              </a:ext>
            </a:extLst>
          </p:cNvPr>
          <p:cNvSpPr/>
          <p:nvPr userDrawn="1"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4333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ED3F5E7-9570-CB48-AE95-15E23DB4E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37C3AE3-8A3A-6F4C-BDEA-D0F74E2863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DA0ACC-AD37-394A-BBD5-F3DDF6DC4C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402BFFB-4B13-124B-81F5-2F78B7F80473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3E484577-483E-7242-917A-00D38BA8736E}"/>
              </a:ext>
            </a:extLst>
          </p:cNvPr>
          <p:cNvSpPr/>
          <p:nvPr userDrawn="1"/>
        </p:nvSpPr>
        <p:spPr>
          <a:xfrm rot="162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764D93-0F65-9B4D-B215-60B665F73BD2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7DBA308-BCDE-054D-8D29-1334C40E70E5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035982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C1E3B8-6F51-6E4F-A503-AD965CF82D0A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69DA8D3-076A-4742-AC7A-9EB5E69C7E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361B1A-C9AC-6944-8861-226D06E2FC9C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050E382-46BD-EC4A-9255-342AEA607793}"/>
              </a:ext>
            </a:extLst>
          </p:cNvPr>
          <p:cNvSpPr txBox="1"/>
          <p:nvPr userDrawn="1"/>
        </p:nvSpPr>
        <p:spPr>
          <a:xfrm>
            <a:off x="2210656" y="2020379"/>
            <a:ext cx="7770689" cy="2817244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en-US" sz="6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 </a:t>
            </a:r>
            <a:r>
              <a:rPr lang="en-US" sz="6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6600" baseline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watching!</a:t>
            </a:r>
            <a:endParaRPr lang="he-IL" sz="6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algn="ctr" defTabSz="914400" rtl="1" eaLnBrk="1" latinLnBrk="0" hangingPunct="1">
              <a:lnSpc>
                <a:spcPts val="6000"/>
              </a:lnSpc>
            </a:pPr>
            <a:r>
              <a:rPr lang="he-I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הופק עבור משרד החינוך ע״י מטח</a:t>
            </a:r>
            <a:endParaRPr lang="x-none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5824BB1-2435-734E-9266-80D63D1B886A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476D12D-01A7-2349-AE0C-06DFFC8E4DB0}"/>
              </a:ext>
            </a:extLst>
          </p:cNvPr>
          <p:cNvSpPr/>
          <p:nvPr userDrawn="1"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C6A9FB-5F47-9545-B448-B2E7B3B286C7}"/>
              </a:ext>
            </a:extLst>
          </p:cNvPr>
          <p:cNvSpPr/>
          <p:nvPr userDrawn="1"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2D1B0-6B63-F440-9F8D-BFFEC1F100C2}"/>
              </a:ext>
            </a:extLst>
          </p:cNvPr>
          <p:cNvSpPr txBox="1"/>
          <p:nvPr userDrawn="1"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shutterstock</a:t>
            </a: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/com</a:t>
            </a:r>
            <a:r>
              <a:rPr lang="he-IL" sz="1500" dirty="0">
                <a:solidFill>
                  <a:schemeClr val="bg1"/>
                </a:solidFill>
                <a:latin typeface="Arial" panose="020B0604020202020204" pitchFamily="34" charset="0"/>
                <a:cs typeface="+mn-cs"/>
              </a:rPr>
              <a:t> איורים: </a:t>
            </a:r>
            <a:endParaRPr lang="x-none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939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27172820-2592-F844-962E-B7622499629C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C06441-95B9-0742-ADAD-6775071AAF2F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8511632-504F-D34E-99DD-590976B81E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ts val="5000"/>
              </a:lnSpc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8425CF9-C181-8048-9710-1776C265DF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11C2775-6CE2-CB46-B1F6-A1DA25636EF9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99DAA0B-945E-B649-96B6-F1B28A931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C9FCFD-707E-4746-B11A-AD11D0F6597A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4621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rtl="0">
              <a:defRPr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What we will….</a:t>
            </a:r>
            <a:endParaRPr lang="he-IL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 algn="l" rtl="0">
              <a:buClr>
                <a:schemeClr val="accent2"/>
              </a:buClr>
              <a:defRPr sz="34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You can type here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 flipH="1">
            <a:off x="8999445" y="6311901"/>
            <a:ext cx="2953477" cy="382144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8057618">
            <a:off x="10322497" y="54467"/>
            <a:ext cx="1303800" cy="107951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278956" y="174053"/>
            <a:ext cx="2953477" cy="382144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264228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l" rtl="0"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 err="1"/>
              <a:t>jhcbhfvhjvb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 algn="l" rtl="0">
              <a:buClr>
                <a:schemeClr val="accent2"/>
              </a:buCl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fkjgvfjvnfvn</a:t>
            </a:r>
            <a:endParaRPr lang="he-IL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 algn="l" rtl="0">
              <a:buClr>
                <a:schemeClr val="accent2"/>
              </a:buCl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gfgfbgfbfgb</a:t>
            </a:r>
            <a:endParaRPr lang="he-IL" dirty="0"/>
          </a:p>
        </p:txBody>
      </p:sp>
      <p:grpSp>
        <p:nvGrpSpPr>
          <p:cNvPr id="3" name="Group 2"/>
          <p:cNvGrpSpPr/>
          <p:nvPr userDrawn="1"/>
        </p:nvGrpSpPr>
        <p:grpSpPr>
          <a:xfrm flipH="1">
            <a:off x="371884" y="183217"/>
            <a:ext cx="10667169" cy="506326"/>
            <a:chOff x="1363286" y="183217"/>
            <a:chExt cx="10667169" cy="50632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430CA40-3AE6-8C40-B628-3B8B63BD0A0E}"/>
                </a:ext>
              </a:extLst>
            </p:cNvPr>
            <p:cNvGrpSpPr/>
            <p:nvPr userDrawn="1"/>
          </p:nvGrpSpPr>
          <p:grpSpPr>
            <a:xfrm>
              <a:off x="1363286" y="183217"/>
              <a:ext cx="10540091" cy="506326"/>
              <a:chOff x="1347109" y="356936"/>
              <a:chExt cx="10540091" cy="506326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B534642-3CB6-A445-AA80-E1A2A04DB33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347109" y="592495"/>
                <a:ext cx="10244790" cy="38497"/>
              </a:xfrm>
              <a:prstGeom prst="line">
                <a:avLst/>
              </a:prstGeom>
              <a:ln w="381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7F0647F-5897-294F-87FC-777F34105B01}"/>
                  </a:ext>
                </a:extLst>
              </p:cNvPr>
              <p:cNvSpPr/>
              <p:nvPr userDrawn="1"/>
            </p:nvSpPr>
            <p:spPr>
              <a:xfrm rot="16200000">
                <a:off x="11380874" y="356936"/>
                <a:ext cx="506326" cy="50632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x-none" dirty="0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BCB72AB-9511-E340-859E-BC49A5D471A5}"/>
                </a:ext>
              </a:extLst>
            </p:cNvPr>
            <p:cNvSpPr/>
            <p:nvPr userDrawn="1"/>
          </p:nvSpPr>
          <p:spPr>
            <a:xfrm rot="10800000">
              <a:off x="11819101" y="314134"/>
              <a:ext cx="211354" cy="2113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612206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 flipH="1">
            <a:off x="0" y="16151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8730113" y="6290751"/>
            <a:ext cx="3116931" cy="403293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flipH="1">
            <a:off x="865046" y="433137"/>
            <a:ext cx="8904596" cy="805305"/>
          </a:xfrm>
          <a:solidFill>
            <a:schemeClr val="accent1"/>
          </a:solidFill>
        </p:spPr>
        <p:txBody>
          <a:bodyPr anchor="b"/>
          <a:lstStyle>
            <a:lvl1pPr algn="l" rtl="0"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  A fun beginning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8796" y="1928813"/>
            <a:ext cx="10295468" cy="3844925"/>
          </a:xfrm>
        </p:spPr>
        <p:txBody>
          <a:bodyPr>
            <a:normAutofit/>
          </a:bodyPr>
          <a:lstStyle>
            <a:lvl1pPr marL="0" indent="0" algn="l" rtl="0">
              <a:buNone/>
              <a:defRPr sz="420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en-US" dirty="0"/>
              <a:t>Big text here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5400000" flipH="1">
            <a:off x="693006" y="742026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75731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358720" y="249375"/>
            <a:ext cx="3509865" cy="205896"/>
            <a:chOff x="8989719" y="249375"/>
            <a:chExt cx="3509865" cy="20589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02076BD-5D7C-FB4F-A698-C5362F42F44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092667" y="352323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C66965-9479-AB40-A1AD-3AFCE0BDB4B6}"/>
                </a:ext>
              </a:extLst>
            </p:cNvPr>
            <p:cNvSpPr/>
            <p:nvPr userDrawn="1"/>
          </p:nvSpPr>
          <p:spPr>
            <a:xfrm rot="16200000">
              <a:off x="8989719" y="249375"/>
              <a:ext cx="205896" cy="2058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7953052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Practice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81297" y="1825625"/>
            <a:ext cx="10572503" cy="43513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3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English</a:t>
            </a:r>
          </a:p>
          <a:p>
            <a:pPr lvl="0"/>
            <a:r>
              <a:rPr lang="en-US" dirty="0" err="1"/>
              <a:t>Jnfkjnbfjkbngjkb</a:t>
            </a:r>
            <a:endParaRPr lang="en-US" dirty="0"/>
          </a:p>
          <a:p>
            <a:pPr lvl="0"/>
            <a:r>
              <a:rPr lang="en-US" dirty="0" err="1"/>
              <a:t>gfkmgfkbmgkbmgf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503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he-IL" dirty="0"/>
              <a:t>לחץ כדי לערוך סגנון טקסט עם בולט </a:t>
            </a:r>
            <a:r>
              <a:rPr lang="en-US" dirty="0"/>
              <a:t/>
            </a:r>
            <a:br>
              <a:rPr lang="en-US" dirty="0"/>
            </a:br>
            <a:r>
              <a:rPr lang="he-IL" dirty="0"/>
              <a:t>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43225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 flipH="1">
            <a:off x="353083" y="262177"/>
            <a:ext cx="3549069" cy="205896"/>
            <a:chOff x="8274675" y="262177"/>
            <a:chExt cx="3549069" cy="20589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02076BD-5D7C-FB4F-A698-C5362F42F4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8274675" y="367714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C66965-9479-AB40-A1AD-3AFCE0BDB4B6}"/>
                </a:ext>
              </a:extLst>
            </p:cNvPr>
            <p:cNvSpPr/>
            <p:nvPr userDrawn="1"/>
          </p:nvSpPr>
          <p:spPr>
            <a:xfrm rot="5400000" flipH="1">
              <a:off x="11617848" y="262177"/>
              <a:ext cx="205896" cy="2058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 flipH="1">
            <a:off x="7910501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7864"/>
            <a:ext cx="10515600" cy="1198346"/>
          </a:xfrm>
        </p:spPr>
        <p:txBody>
          <a:bodyPr/>
          <a:lstStyle>
            <a:lvl1pPr algn="l" rtl="0"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4400" dirty="0"/>
              <a:t>Solution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65046" y="1825625"/>
            <a:ext cx="5154754" cy="43513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sz="3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 err="1"/>
              <a:t>fhghjfghfbgvhfj</a:t>
            </a:r>
            <a:endParaRPr lang="en-US" dirty="0"/>
          </a:p>
          <a:p>
            <a:pPr lvl="0"/>
            <a:r>
              <a:rPr lang="en-US" dirty="0" err="1"/>
              <a:t>Dfhdjhdbfvhdbvhd</a:t>
            </a:r>
            <a:endParaRPr lang="en-US" dirty="0"/>
          </a:p>
          <a:p>
            <a:pPr lvl="0"/>
            <a:r>
              <a:rPr lang="en-US" dirty="0" err="1"/>
              <a:t>fjkdnvkjfdnvjdfnv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654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6749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2" r:id="rId2"/>
    <p:sldLayoutId id="2147483650" r:id="rId3"/>
    <p:sldLayoutId id="2147483653" r:id="rId4"/>
    <p:sldLayoutId id="2147483666" r:id="rId5"/>
    <p:sldLayoutId id="2147483652" r:id="rId6"/>
    <p:sldLayoutId id="2147483667" r:id="rId7"/>
    <p:sldLayoutId id="2147483669" r:id="rId8"/>
    <p:sldLayoutId id="2147483670" r:id="rId9"/>
    <p:sldLayoutId id="2147483671" r:id="rId10"/>
    <p:sldLayoutId id="2147483668" r:id="rId11"/>
    <p:sldLayoutId id="2147483665" r:id="rId12"/>
    <p:sldLayoutId id="2147483657" r:id="rId13"/>
    <p:sldLayoutId id="2147483664" r:id="rId14"/>
    <p:sldLayoutId id="2147483661" r:id="rId15"/>
    <p:sldLayoutId id="2147483649" r:id="rId16"/>
    <p:sldLayoutId id="2147483663" r:id="rId17"/>
    <p:sldLayoutId id="2147483673" r:id="rId18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Open Sans" panose="020B0606030504020204" pitchFamily="34" charset="0"/>
          <a:cs typeface="Calibri" panose="020F0502020204030204" pitchFamily="34" charset="0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Font typeface="+mj-lt"/>
        <a:buNone/>
        <a:defRPr sz="2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svg"/><Relationship Id="rId5" Type="http://schemas.openxmlformats.org/officeDocument/2006/relationships/image" Target="../media/image16.png"/><Relationship Id="rId4" Type="http://schemas.openxmlformats.org/officeDocument/2006/relationships/image" Target="../media/image2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8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sv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36.sv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microsoft.com/office/2007/relationships/hdphoto" Target="../media/hdphoto1.wdp"/><Relationship Id="rId10" Type="http://schemas.openxmlformats.org/officeDocument/2006/relationships/image" Target="../media/image38.svg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36.sv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microsoft.com/office/2007/relationships/hdphoto" Target="../media/hdphoto3.wdp"/><Relationship Id="rId5" Type="http://schemas.openxmlformats.org/officeDocument/2006/relationships/image" Target="../media/image36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microsoft.com/office/2007/relationships/hdphoto" Target="../media/hdphoto5.wdp"/><Relationship Id="rId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2.wdp"/><Relationship Id="rId3" Type="http://schemas.openxmlformats.org/officeDocument/2006/relationships/image" Target="../media/image22.png"/><Relationship Id="rId7" Type="http://schemas.openxmlformats.org/officeDocument/2006/relationships/image" Target="../media/image38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microsoft.com/office/2007/relationships/hdphoto" Target="../media/hdphoto5.wdp"/><Relationship Id="rId5" Type="http://schemas.openxmlformats.org/officeDocument/2006/relationships/image" Target="../media/image36.svg"/><Relationship Id="rId15" Type="http://schemas.microsoft.com/office/2007/relationships/hdphoto" Target="../media/hdphoto3.wdp"/><Relationship Id="rId10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microsoft.com/office/2007/relationships/hdphoto" Target="../media/hdphoto4.wdp"/><Relationship Id="rId1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36.sv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36.svg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36.svg"/><Relationship Id="rId4" Type="http://schemas.openxmlformats.org/officeDocument/2006/relationships/image" Target="../media/image23.pn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38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36.sv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52.svg"/><Relationship Id="rId5" Type="http://schemas.openxmlformats.org/officeDocument/2006/relationships/image" Target="../media/image50.svg"/><Relationship Id="rId10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11" Type="http://schemas.openxmlformats.org/officeDocument/2006/relationships/image" Target="../media/image52.svg"/><Relationship Id="rId5" Type="http://schemas.openxmlformats.org/officeDocument/2006/relationships/image" Target="../media/image50.svg"/><Relationship Id="rId10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7.png"/><Relationship Id="rId12" Type="http://schemas.openxmlformats.org/officeDocument/2006/relationships/image" Target="../media/image36.svg"/><Relationship Id="rId17" Type="http://schemas.openxmlformats.org/officeDocument/2006/relationships/image" Target="../media/image38.png"/><Relationship Id="rId2" Type="http://schemas.openxmlformats.org/officeDocument/2006/relationships/video" Target="../media/media1.mp4"/><Relationship Id="rId16" Type="http://schemas.microsoft.com/office/2007/relationships/hdphoto" Target="../media/hdphoto3.wdp"/><Relationship Id="rId1" Type="http://schemas.microsoft.com/office/2007/relationships/media" Target="../media/media1.mp4"/><Relationship Id="rId6" Type="http://schemas.microsoft.com/office/2007/relationships/hdphoto" Target="../media/hdphoto2.wdp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5" Type="http://schemas.openxmlformats.org/officeDocument/2006/relationships/image" Target="../media/image29.png"/><Relationship Id="rId10" Type="http://schemas.openxmlformats.org/officeDocument/2006/relationships/image" Target="../media/image50.sv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36.png"/><Relationship Id="rId1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1.svg"/><Relationship Id="rId12" Type="http://schemas.openxmlformats.org/officeDocument/2006/relationships/image" Target="../media/image6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6.png"/><Relationship Id="rId11" Type="http://schemas.openxmlformats.org/officeDocument/2006/relationships/image" Target="../media/image85.svg"/><Relationship Id="rId5" Type="http://schemas.openxmlformats.org/officeDocument/2006/relationships/image" Target="../media/image39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45.xml"/><Relationship Id="rId9" Type="http://schemas.openxmlformats.org/officeDocument/2006/relationships/image" Target="../media/image83.sv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9.png"/><Relationship Id="rId7" Type="http://schemas.openxmlformats.org/officeDocument/2006/relationships/image" Target="../media/image83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png"/><Relationship Id="rId5" Type="http://schemas.openxmlformats.org/officeDocument/2006/relationships/image" Target="../media/image81.svg"/><Relationship Id="rId4" Type="http://schemas.openxmlformats.org/officeDocument/2006/relationships/image" Target="../media/image66.png"/><Relationship Id="rId9" Type="http://schemas.openxmlformats.org/officeDocument/2006/relationships/image" Target="../media/image85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2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14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14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svg"/><Relationship Id="rId5" Type="http://schemas.openxmlformats.org/officeDocument/2006/relationships/image" Target="../media/image14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l"/>
            <a:r>
              <a:rPr lang="en-US" dirty="0"/>
              <a:t>King Arthur</a:t>
            </a:r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30833" y="4419771"/>
            <a:ext cx="5147207" cy="649357"/>
          </a:xfrm>
        </p:spPr>
        <p:txBody>
          <a:bodyPr/>
          <a:lstStyle/>
          <a:p>
            <a:r>
              <a:rPr lang="en-US" dirty="0" smtClean="0"/>
              <a:t>Class 4</a:t>
            </a:r>
            <a:r>
              <a:rPr lang="he-IL" dirty="0" smtClean="0"/>
              <a:t> </a:t>
            </a:r>
            <a:r>
              <a:rPr lang="he-IL" dirty="0"/>
              <a:t>| </a:t>
            </a:r>
            <a:r>
              <a:rPr lang="en-US" dirty="0" smtClean="0"/>
              <a:t>English</a:t>
            </a:r>
            <a:endParaRPr lang="he-IL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 txBox="1">
            <a:spLocks/>
          </p:cNvSpPr>
          <p:nvPr/>
        </p:nvSpPr>
        <p:spPr>
          <a:xfrm>
            <a:off x="2030833" y="5069128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With: </a:t>
            </a:r>
            <a:r>
              <a:rPr lang="en-US" dirty="0" err="1" smtClean="0"/>
              <a:t>Ofir</a:t>
            </a:r>
            <a:r>
              <a:rPr lang="en-US" dirty="0" smtClean="0"/>
              <a:t> </a:t>
            </a:r>
            <a:r>
              <a:rPr lang="en-US" dirty="0" err="1" smtClean="0"/>
              <a:t>Primat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77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9F6DDF8-5531-4D65-905B-2476E43FB776}"/>
              </a:ext>
            </a:extLst>
          </p:cNvPr>
          <p:cNvSpPr txBox="1"/>
          <p:nvPr/>
        </p:nvSpPr>
        <p:spPr>
          <a:xfrm>
            <a:off x="401782" y="803565"/>
            <a:ext cx="10764982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7200" dirty="0"/>
              <a:t>1 man</a:t>
            </a:r>
          </a:p>
          <a:p>
            <a:pPr algn="ctr"/>
            <a:r>
              <a:rPr lang="en-US" sz="7200" dirty="0"/>
              <a:t>2 (or more) = m</a:t>
            </a:r>
            <a:r>
              <a:rPr lang="en-US" sz="7200" dirty="0">
                <a:solidFill>
                  <a:schemeClr val="accent2"/>
                </a:solidFill>
              </a:rPr>
              <a:t>e</a:t>
            </a:r>
            <a:r>
              <a:rPr lang="en-US" sz="7200" dirty="0"/>
              <a:t>n</a:t>
            </a:r>
            <a:endParaRPr lang="he-IL" sz="7200" dirty="0"/>
          </a:p>
        </p:txBody>
      </p:sp>
      <p:pic>
        <p:nvPicPr>
          <p:cNvPr id="10" name="גרפיקה 9" descr="איש">
            <a:extLst>
              <a:ext uri="{FF2B5EF4-FFF2-40B4-BE49-F238E27FC236}">
                <a16:creationId xmlns:a16="http://schemas.microsoft.com/office/drawing/2014/main" id="{E8697887-6CE6-40D2-A6F6-D3D2B03E9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30290" y="793945"/>
            <a:ext cx="1163782" cy="1163782"/>
          </a:xfrm>
          <a:prstGeom prst="rect">
            <a:avLst/>
          </a:prstGeom>
        </p:spPr>
      </p:pic>
      <p:pic>
        <p:nvPicPr>
          <p:cNvPr id="11" name="גרפיקה 10" descr="איש">
            <a:extLst>
              <a:ext uri="{FF2B5EF4-FFF2-40B4-BE49-F238E27FC236}">
                <a16:creationId xmlns:a16="http://schemas.microsoft.com/office/drawing/2014/main" id="{CB8B2E0D-D918-49AB-B40B-3CFCD6A78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27125" y="1680636"/>
            <a:ext cx="1163782" cy="1163782"/>
          </a:xfrm>
          <a:prstGeom prst="rect">
            <a:avLst/>
          </a:prstGeom>
        </p:spPr>
      </p:pic>
      <p:pic>
        <p:nvPicPr>
          <p:cNvPr id="17" name="גרפיקה 16" descr="איש">
            <a:extLst>
              <a:ext uri="{FF2B5EF4-FFF2-40B4-BE49-F238E27FC236}">
                <a16:creationId xmlns:a16="http://schemas.microsoft.com/office/drawing/2014/main" id="{52AAF9B6-6718-40DE-A272-1328DCF67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09016" y="2401073"/>
            <a:ext cx="1163782" cy="1163782"/>
          </a:xfrm>
          <a:prstGeom prst="rect">
            <a:avLst/>
          </a:prstGeom>
        </p:spPr>
      </p:pic>
      <p:pic>
        <p:nvPicPr>
          <p:cNvPr id="18" name="גרפיקה 17" descr="איש">
            <a:extLst>
              <a:ext uri="{FF2B5EF4-FFF2-40B4-BE49-F238E27FC236}">
                <a16:creationId xmlns:a16="http://schemas.microsoft.com/office/drawing/2014/main" id="{C1E16B2F-B5DC-436A-B422-446859554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87890" y="3060707"/>
            <a:ext cx="1163782" cy="116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3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9F6DDF8-5531-4D65-905B-2476E43FB776}"/>
              </a:ext>
            </a:extLst>
          </p:cNvPr>
          <p:cNvSpPr txBox="1"/>
          <p:nvPr/>
        </p:nvSpPr>
        <p:spPr>
          <a:xfrm>
            <a:off x="401782" y="803565"/>
            <a:ext cx="10764982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7200" dirty="0"/>
              <a:t>1 man</a:t>
            </a:r>
          </a:p>
          <a:p>
            <a:pPr algn="ctr"/>
            <a:r>
              <a:rPr lang="en-US" sz="7200" dirty="0"/>
              <a:t>2 (or more) = m</a:t>
            </a:r>
            <a:r>
              <a:rPr lang="en-US" sz="7200" dirty="0">
                <a:solidFill>
                  <a:schemeClr val="accent2"/>
                </a:solidFill>
              </a:rPr>
              <a:t>e</a:t>
            </a:r>
            <a:r>
              <a:rPr lang="en-US" sz="7200" dirty="0"/>
              <a:t>n</a:t>
            </a:r>
            <a:endParaRPr lang="he-IL" sz="7200" dirty="0"/>
          </a:p>
        </p:txBody>
      </p:sp>
      <p:pic>
        <p:nvPicPr>
          <p:cNvPr id="10" name="גרפיקה 9" descr="איש">
            <a:extLst>
              <a:ext uri="{FF2B5EF4-FFF2-40B4-BE49-F238E27FC236}">
                <a16:creationId xmlns:a16="http://schemas.microsoft.com/office/drawing/2014/main" id="{E8697887-6CE6-40D2-A6F6-D3D2B03E9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30290" y="793945"/>
            <a:ext cx="1163782" cy="1163782"/>
          </a:xfrm>
          <a:prstGeom prst="rect">
            <a:avLst/>
          </a:prstGeom>
        </p:spPr>
      </p:pic>
      <p:pic>
        <p:nvPicPr>
          <p:cNvPr id="11" name="גרפיקה 10" descr="איש">
            <a:extLst>
              <a:ext uri="{FF2B5EF4-FFF2-40B4-BE49-F238E27FC236}">
                <a16:creationId xmlns:a16="http://schemas.microsoft.com/office/drawing/2014/main" id="{CB8B2E0D-D918-49AB-B40B-3CFCD6A78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227125" y="1680636"/>
            <a:ext cx="1163782" cy="1163782"/>
          </a:xfrm>
          <a:prstGeom prst="rect">
            <a:avLst/>
          </a:prstGeom>
        </p:spPr>
      </p:pic>
      <p:pic>
        <p:nvPicPr>
          <p:cNvPr id="17" name="גרפיקה 16" descr="איש">
            <a:extLst>
              <a:ext uri="{FF2B5EF4-FFF2-40B4-BE49-F238E27FC236}">
                <a16:creationId xmlns:a16="http://schemas.microsoft.com/office/drawing/2014/main" id="{52AAF9B6-6718-40DE-A272-1328DCF67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809016" y="2401073"/>
            <a:ext cx="1163782" cy="1163782"/>
          </a:xfrm>
          <a:prstGeom prst="rect">
            <a:avLst/>
          </a:prstGeom>
        </p:spPr>
      </p:pic>
      <p:pic>
        <p:nvPicPr>
          <p:cNvPr id="18" name="גרפיקה 17" descr="איש">
            <a:extLst>
              <a:ext uri="{FF2B5EF4-FFF2-40B4-BE49-F238E27FC236}">
                <a16:creationId xmlns:a16="http://schemas.microsoft.com/office/drawing/2014/main" id="{C1E16B2F-B5DC-436A-B422-446859554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0487890" y="3060707"/>
            <a:ext cx="1163782" cy="1163782"/>
          </a:xfrm>
          <a:prstGeom prst="rect">
            <a:avLst/>
          </a:prstGeom>
        </p:spPr>
      </p:pic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FB825600-5FD7-4211-AFDE-996B2F951C61}"/>
              </a:ext>
            </a:extLst>
          </p:cNvPr>
          <p:cNvSpPr txBox="1"/>
          <p:nvPr/>
        </p:nvSpPr>
        <p:spPr>
          <a:xfrm>
            <a:off x="-2632363" y="4852160"/>
            <a:ext cx="1076498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7200" dirty="0">
                <a:solidFill>
                  <a:schemeClr val="accent3"/>
                </a:solidFill>
              </a:rPr>
              <a:t>4 men = </a:t>
            </a:r>
            <a:endParaRPr lang="he-IL" sz="7200" dirty="0">
              <a:solidFill>
                <a:schemeClr val="accent3"/>
              </a:solidFill>
            </a:endParaRPr>
          </a:p>
        </p:txBody>
      </p:sp>
      <p:pic>
        <p:nvPicPr>
          <p:cNvPr id="20" name="גרפיקה 19" descr="איש">
            <a:extLst>
              <a:ext uri="{FF2B5EF4-FFF2-40B4-BE49-F238E27FC236}">
                <a16:creationId xmlns:a16="http://schemas.microsoft.com/office/drawing/2014/main" id="{5E1F1B24-3C8E-4C02-B86F-26785A72AF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811980" y="4870433"/>
            <a:ext cx="1163782" cy="1163782"/>
          </a:xfrm>
          <a:prstGeom prst="rect">
            <a:avLst/>
          </a:prstGeom>
        </p:spPr>
      </p:pic>
      <p:pic>
        <p:nvPicPr>
          <p:cNvPr id="21" name="גרפיקה 20" descr="איש">
            <a:extLst>
              <a:ext uri="{FF2B5EF4-FFF2-40B4-BE49-F238E27FC236}">
                <a16:creationId xmlns:a16="http://schemas.microsoft.com/office/drawing/2014/main" id="{E9567EF9-E292-43F6-B3AA-E257D9C294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022272" y="4906980"/>
            <a:ext cx="1163782" cy="1163782"/>
          </a:xfrm>
          <a:prstGeom prst="rect">
            <a:avLst/>
          </a:prstGeom>
        </p:spPr>
      </p:pic>
      <p:pic>
        <p:nvPicPr>
          <p:cNvPr id="22" name="גרפיקה 21" descr="איש">
            <a:extLst>
              <a:ext uri="{FF2B5EF4-FFF2-40B4-BE49-F238E27FC236}">
                <a16:creationId xmlns:a16="http://schemas.microsoft.com/office/drawing/2014/main" id="{2A51A5B7-689A-42E1-A792-462F42EDF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239490" y="4870433"/>
            <a:ext cx="1163782" cy="1163782"/>
          </a:xfrm>
          <a:prstGeom prst="rect">
            <a:avLst/>
          </a:prstGeom>
        </p:spPr>
      </p:pic>
      <p:pic>
        <p:nvPicPr>
          <p:cNvPr id="23" name="גרפיקה 22" descr="איש">
            <a:extLst>
              <a:ext uri="{FF2B5EF4-FFF2-40B4-BE49-F238E27FC236}">
                <a16:creationId xmlns:a16="http://schemas.microsoft.com/office/drawing/2014/main" id="{099DD06A-FA20-41EC-8813-02BA8045EE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01689" y="4906980"/>
            <a:ext cx="1163782" cy="1163782"/>
          </a:xfrm>
          <a:prstGeom prst="rect">
            <a:avLst/>
          </a:prstGeom>
        </p:spPr>
      </p:pic>
      <p:sp>
        <p:nvSpPr>
          <p:cNvPr id="2" name="מלבן: פינות מעוגלות 1">
            <a:extLst>
              <a:ext uri="{FF2B5EF4-FFF2-40B4-BE49-F238E27FC236}">
                <a16:creationId xmlns:a16="http://schemas.microsoft.com/office/drawing/2014/main" id="{9BED111E-8399-4FAD-B639-7C357EF29E9A}"/>
              </a:ext>
            </a:extLst>
          </p:cNvPr>
          <p:cNvSpPr/>
          <p:nvPr/>
        </p:nvSpPr>
        <p:spPr>
          <a:xfrm>
            <a:off x="928255" y="4682836"/>
            <a:ext cx="6837216" cy="17318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440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65046" y="433137"/>
            <a:ext cx="9703020" cy="805305"/>
          </a:xfrm>
        </p:spPr>
        <p:txBody>
          <a:bodyPr>
            <a:normAutofit/>
          </a:bodyPr>
          <a:lstStyle/>
          <a:p>
            <a:r>
              <a:rPr lang="en-US" dirty="0"/>
              <a:t>Icebreaker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3046" y="300439"/>
            <a:ext cx="1017545" cy="10707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FB5E126C-4028-4A57-817F-6ECDE131AC39}"/>
              </a:ext>
            </a:extLst>
          </p:cNvPr>
          <p:cNvSpPr txBox="1"/>
          <p:nvPr/>
        </p:nvSpPr>
        <p:spPr>
          <a:xfrm>
            <a:off x="865046" y="1967345"/>
            <a:ext cx="1052339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</a:rPr>
              <a:t>Once upon a </a:t>
            </a:r>
            <a:r>
              <a:rPr lang="en-US" sz="4400" dirty="0" smtClean="0">
                <a:solidFill>
                  <a:schemeClr val="accent2"/>
                </a:solidFill>
              </a:rPr>
              <a:t>time…</a:t>
            </a:r>
            <a:endParaRPr lang="he-IL" sz="4400" dirty="0">
              <a:solidFill>
                <a:schemeClr val="accent2"/>
              </a:solidFill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7447373-127D-47CD-AFE6-EE6B22A5E878}"/>
              </a:ext>
            </a:extLst>
          </p:cNvPr>
          <p:cNvSpPr txBox="1"/>
          <p:nvPr/>
        </p:nvSpPr>
        <p:spPr>
          <a:xfrm>
            <a:off x="804257" y="3406262"/>
            <a:ext cx="1052339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</a:rPr>
              <a:t>On a gray rainy </a:t>
            </a:r>
            <a:r>
              <a:rPr lang="en-US" sz="4400" dirty="0" smtClean="0">
                <a:solidFill>
                  <a:schemeClr val="accent2"/>
                </a:solidFill>
              </a:rPr>
              <a:t>day…</a:t>
            </a:r>
            <a:endParaRPr lang="he-IL" sz="4400" dirty="0">
              <a:solidFill>
                <a:schemeClr val="accent2"/>
              </a:solidFill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F8A0D0E6-37C1-411D-815D-01EB4FE1A6A7}"/>
              </a:ext>
            </a:extLst>
          </p:cNvPr>
          <p:cNvSpPr txBox="1"/>
          <p:nvPr/>
        </p:nvSpPr>
        <p:spPr>
          <a:xfrm>
            <a:off x="804257" y="4845179"/>
            <a:ext cx="1052339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</a:rPr>
              <a:t>A long time ago</a:t>
            </a:r>
            <a:r>
              <a:rPr lang="en-US" sz="4400" dirty="0" smtClean="0">
                <a:solidFill>
                  <a:schemeClr val="accent2"/>
                </a:solidFill>
              </a:rPr>
              <a:t>…</a:t>
            </a:r>
            <a:endParaRPr lang="he-IL" sz="4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65046" y="433137"/>
            <a:ext cx="9703020" cy="805305"/>
          </a:xfrm>
        </p:spPr>
        <p:txBody>
          <a:bodyPr>
            <a:normAutofit/>
          </a:bodyPr>
          <a:lstStyle/>
          <a:p>
            <a:r>
              <a:rPr lang="en-US" dirty="0"/>
              <a:t>Icebreaker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3046" y="300439"/>
            <a:ext cx="1017545" cy="10707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FB5E126C-4028-4A57-817F-6ECDE131AC39}"/>
              </a:ext>
            </a:extLst>
          </p:cNvPr>
          <p:cNvSpPr txBox="1"/>
          <p:nvPr/>
        </p:nvSpPr>
        <p:spPr>
          <a:xfrm>
            <a:off x="865046" y="1967345"/>
            <a:ext cx="1052339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</a:rPr>
              <a:t>Once upon a </a:t>
            </a:r>
            <a:r>
              <a:rPr lang="en-US" sz="4400" dirty="0" smtClean="0">
                <a:solidFill>
                  <a:schemeClr val="accent2"/>
                </a:solidFill>
              </a:rPr>
              <a:t>time…</a:t>
            </a:r>
            <a:endParaRPr lang="he-IL" sz="4400" dirty="0">
              <a:solidFill>
                <a:schemeClr val="accent2"/>
              </a:solidFill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F7447373-127D-47CD-AFE6-EE6B22A5E878}"/>
              </a:ext>
            </a:extLst>
          </p:cNvPr>
          <p:cNvSpPr txBox="1"/>
          <p:nvPr/>
        </p:nvSpPr>
        <p:spPr>
          <a:xfrm>
            <a:off x="804257" y="3406262"/>
            <a:ext cx="1052339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</a:rPr>
              <a:t>On a gray rainy </a:t>
            </a:r>
            <a:r>
              <a:rPr lang="en-US" sz="4400" dirty="0" smtClean="0">
                <a:solidFill>
                  <a:schemeClr val="accent2"/>
                </a:solidFill>
              </a:rPr>
              <a:t>day…</a:t>
            </a:r>
            <a:endParaRPr lang="he-IL" sz="4400" dirty="0">
              <a:solidFill>
                <a:schemeClr val="accent2"/>
              </a:solidFill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F8A0D0E6-37C1-411D-815D-01EB4FE1A6A7}"/>
              </a:ext>
            </a:extLst>
          </p:cNvPr>
          <p:cNvSpPr txBox="1"/>
          <p:nvPr/>
        </p:nvSpPr>
        <p:spPr>
          <a:xfrm>
            <a:off x="804257" y="4845179"/>
            <a:ext cx="1052339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dirty="0">
                <a:solidFill>
                  <a:schemeClr val="accent2"/>
                </a:solidFill>
              </a:rPr>
              <a:t>A long time </a:t>
            </a:r>
            <a:r>
              <a:rPr lang="en-US" sz="4400" dirty="0" smtClean="0">
                <a:solidFill>
                  <a:schemeClr val="accent2"/>
                </a:solidFill>
              </a:rPr>
              <a:t>ago…</a:t>
            </a:r>
            <a:endParaRPr lang="he-IL" sz="4400" dirty="0">
              <a:solidFill>
                <a:schemeClr val="accent2"/>
              </a:solidFill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86DA9A5A-5AF3-4BF3-B630-09A13201E5DF}"/>
              </a:ext>
            </a:extLst>
          </p:cNvPr>
          <p:cNvSpPr txBox="1"/>
          <p:nvPr/>
        </p:nvSpPr>
        <p:spPr>
          <a:xfrm>
            <a:off x="7063781" y="2269679"/>
            <a:ext cx="4378037" cy="30469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</a:rPr>
              <a:t>What kind of text begins with sentences like these? </a:t>
            </a:r>
            <a:endParaRPr lang="he-IL" sz="4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5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מלבן 12">
            <a:extLst>
              <a:ext uri="{FF2B5EF4-FFF2-40B4-BE49-F238E27FC236}">
                <a16:creationId xmlns:a16="http://schemas.microsoft.com/office/drawing/2014/main" id="{C7011AA6-063A-4125-8E97-345DFE81D1A0}"/>
              </a:ext>
            </a:extLst>
          </p:cNvPr>
          <p:cNvSpPr/>
          <p:nvPr/>
        </p:nvSpPr>
        <p:spPr>
          <a:xfrm>
            <a:off x="10584873" y="4267200"/>
            <a:ext cx="471054" cy="2078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865046" y="433137"/>
            <a:ext cx="9703020" cy="805305"/>
          </a:xfrm>
        </p:spPr>
        <p:txBody>
          <a:bodyPr>
            <a:normAutofit/>
          </a:bodyPr>
          <a:lstStyle/>
          <a:p>
            <a:r>
              <a:rPr lang="en-US" dirty="0"/>
              <a:t>Icebreaker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3046" y="300439"/>
            <a:ext cx="1017545" cy="1070700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D1FBFF3-2336-44F3-93D7-C555D12DD920}"/>
              </a:ext>
            </a:extLst>
          </p:cNvPr>
          <p:cNvSpPr txBox="1"/>
          <p:nvPr/>
        </p:nvSpPr>
        <p:spPr>
          <a:xfrm>
            <a:off x="1357745" y="2937163"/>
            <a:ext cx="9227128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That’s right! These sentences are usually the open line of a </a:t>
            </a:r>
            <a:r>
              <a:rPr lang="en-US" sz="6600" b="1" u="sng" dirty="0"/>
              <a:t>story</a:t>
            </a:r>
            <a:r>
              <a:rPr lang="en-US" sz="4400" dirty="0"/>
              <a:t>!</a:t>
            </a:r>
            <a:endParaRPr lang="he-IL" sz="4400" dirty="0"/>
          </a:p>
        </p:txBody>
      </p:sp>
      <p:pic>
        <p:nvPicPr>
          <p:cNvPr id="10" name="גרפיקה 9" descr="ספר סגור">
            <a:extLst>
              <a:ext uri="{FF2B5EF4-FFF2-40B4-BE49-F238E27FC236}">
                <a16:creationId xmlns:a16="http://schemas.microsoft.com/office/drawing/2014/main" id="{9CE44C00-D5DC-449F-87DF-C62C872DE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813908" y="3507333"/>
            <a:ext cx="1962455" cy="1785104"/>
          </a:xfrm>
          <a:prstGeom prst="rect">
            <a:avLst/>
          </a:prstGeom>
        </p:spPr>
      </p:pic>
      <p:pic>
        <p:nvPicPr>
          <p:cNvPr id="15" name="גרפיקה 14" descr="קשת בענן">
            <a:extLst>
              <a:ext uri="{FF2B5EF4-FFF2-40B4-BE49-F238E27FC236}">
                <a16:creationId xmlns:a16="http://schemas.microsoft.com/office/drawing/2014/main" id="{46361AA1-A81A-4A72-A1E8-32570F082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444291" y="41675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0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2B4A9B5-C593-0942-BC3B-FDBEFA4BC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306" y="5435556"/>
            <a:ext cx="1848622" cy="2100927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8A419496-CB30-4022-9702-FD680219B0D4}"/>
              </a:ext>
            </a:extLst>
          </p:cNvPr>
          <p:cNvSpPr txBox="1"/>
          <p:nvPr/>
        </p:nvSpPr>
        <p:spPr>
          <a:xfrm>
            <a:off x="1482436" y="1163781"/>
            <a:ext cx="922712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A story is an imaginary plot (it means that it doesn’t really happen)</a:t>
            </a:r>
            <a:endParaRPr lang="he-IL" sz="4400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4F05E28-77BF-4E75-979B-0F213741D5A0}"/>
              </a:ext>
            </a:extLst>
          </p:cNvPr>
          <p:cNvSpPr txBox="1"/>
          <p:nvPr/>
        </p:nvSpPr>
        <p:spPr>
          <a:xfrm>
            <a:off x="1482436" y="3044279"/>
            <a:ext cx="922712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</a:rPr>
              <a:t>Our story today </a:t>
            </a:r>
            <a:r>
              <a:rPr lang="en-US" sz="4400" dirty="0" smtClean="0">
                <a:solidFill>
                  <a:schemeClr val="accent2"/>
                </a:solidFill>
              </a:rPr>
              <a:t>is called </a:t>
            </a:r>
            <a:r>
              <a:rPr lang="en-US" sz="4400" dirty="0">
                <a:solidFill>
                  <a:schemeClr val="accent2"/>
                </a:solidFill>
              </a:rPr>
              <a:t>“King Arthur”</a:t>
            </a:r>
            <a:endParaRPr lang="he-IL" sz="4400" dirty="0">
              <a:solidFill>
                <a:schemeClr val="accent2"/>
              </a:solidFill>
            </a:endParaRP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7F848CC8-AA4F-49F3-A1D2-9D37C1D432CA}"/>
              </a:ext>
            </a:extLst>
          </p:cNvPr>
          <p:cNvSpPr txBox="1"/>
          <p:nvPr/>
        </p:nvSpPr>
        <p:spPr>
          <a:xfrm>
            <a:off x="1482436" y="4415879"/>
            <a:ext cx="922712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</a:rPr>
              <a:t>Have you ever </a:t>
            </a:r>
            <a:r>
              <a:rPr lang="en-US" sz="4400" dirty="0" smtClean="0">
                <a:solidFill>
                  <a:schemeClr val="accent1"/>
                </a:solidFill>
              </a:rPr>
              <a:t>heard </a:t>
            </a:r>
            <a:r>
              <a:rPr lang="en-US" sz="4400" dirty="0">
                <a:solidFill>
                  <a:schemeClr val="accent1"/>
                </a:solidFill>
              </a:rPr>
              <a:t>this story??</a:t>
            </a:r>
            <a:endParaRPr lang="he-IL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9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do we know already?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7720" y="1928813"/>
            <a:ext cx="10436543" cy="3844925"/>
          </a:xfrm>
        </p:spPr>
        <p:txBody>
          <a:bodyPr/>
          <a:lstStyle/>
          <a:p>
            <a:pPr algn="l"/>
            <a:endParaRPr lang="en-US" dirty="0"/>
          </a:p>
          <a:p>
            <a:pPr algn="l"/>
            <a:r>
              <a:rPr lang="en-US" dirty="0"/>
              <a:t>We know how to read a </a:t>
            </a:r>
            <a:r>
              <a:rPr lang="en-US" dirty="0" smtClean="0"/>
              <a:t>story.</a:t>
            </a:r>
            <a:endParaRPr lang="en-US" dirty="0"/>
          </a:p>
          <a:p>
            <a:pPr algn="l"/>
            <a:endParaRPr lang="en-US" dirty="0"/>
          </a:p>
          <a:p>
            <a:pPr algn="l"/>
            <a:r>
              <a:rPr lang="en-US" dirty="0"/>
              <a:t>We know what </a:t>
            </a:r>
            <a:r>
              <a:rPr lang="en-US" dirty="0" smtClean="0"/>
              <a:t>a king is.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490" y="300439"/>
            <a:ext cx="1017545" cy="10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9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Let’s Begin!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7637" y="2652242"/>
            <a:ext cx="10295468" cy="3844925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Before we start reading, We need to learn some important words that can help us understand the story better!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3105" y="300439"/>
            <a:ext cx="1017545" cy="1070700"/>
          </a:xfrm>
          <a:prstGeom prst="rect">
            <a:avLst/>
          </a:prstGeom>
        </p:spPr>
      </p:pic>
      <p:pic>
        <p:nvPicPr>
          <p:cNvPr id="3" name="גרפיקה 2" descr="רשימה מימין לשמאל">
            <a:extLst>
              <a:ext uri="{FF2B5EF4-FFF2-40B4-BE49-F238E27FC236}">
                <a16:creationId xmlns:a16="http://schemas.microsoft.com/office/drawing/2014/main" id="{BCC957BF-9CE0-45FB-B7DB-ABCC5710F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10115962" y="4574704"/>
            <a:ext cx="1686262" cy="187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610" y="752815"/>
            <a:ext cx="1047545" cy="550181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DDAF9241-87DF-43A9-A314-8604BD5F1810}"/>
              </a:ext>
            </a:extLst>
          </p:cNvPr>
          <p:cNvSpPr txBox="1"/>
          <p:nvPr/>
        </p:nvSpPr>
        <p:spPr>
          <a:xfrm>
            <a:off x="1241980" y="453184"/>
            <a:ext cx="832658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</a:rPr>
              <a:t>Vocabulary Time! </a:t>
            </a:r>
            <a:endParaRPr lang="he-IL" sz="4400" dirty="0">
              <a:solidFill>
                <a:schemeClr val="accent1"/>
              </a:solidFill>
            </a:endParaRPr>
          </a:p>
        </p:txBody>
      </p:sp>
      <p:pic>
        <p:nvPicPr>
          <p:cNvPr id="18" name="גרפיקה 17" descr="שעון עצר">
            <a:extLst>
              <a:ext uri="{FF2B5EF4-FFF2-40B4-BE49-F238E27FC236}">
                <a16:creationId xmlns:a16="http://schemas.microsoft.com/office/drawing/2014/main" id="{F3DB14E4-13F1-4272-B536-A1C6811E8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90786" y="453184"/>
            <a:ext cx="692727" cy="692727"/>
          </a:xfrm>
          <a:prstGeom prst="rect">
            <a:avLst/>
          </a:prstGeom>
        </p:spPr>
      </p:pic>
      <p:pic>
        <p:nvPicPr>
          <p:cNvPr id="20" name="גרפיקה 19" descr="רשימת פעולות לביצוע מימין לשמאל">
            <a:extLst>
              <a:ext uri="{FF2B5EF4-FFF2-40B4-BE49-F238E27FC236}">
                <a16:creationId xmlns:a16="http://schemas.microsoft.com/office/drawing/2014/main" id="{FA1446B9-A092-436B-85FC-F12257D78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75450" y="457200"/>
            <a:ext cx="646331" cy="646331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A9DAAAAD-0AE6-4309-837A-3B5B95C67CDF}"/>
              </a:ext>
            </a:extLst>
          </p:cNvPr>
          <p:cNvSpPr txBox="1"/>
          <p:nvPr/>
        </p:nvSpPr>
        <p:spPr>
          <a:xfrm>
            <a:off x="1066801" y="1674674"/>
            <a:ext cx="1025236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/>
              <a:t>We are going to learn about: </a:t>
            </a:r>
          </a:p>
          <a:p>
            <a:pPr algn="ctr"/>
            <a:endParaRPr lang="he-IL" sz="5400" dirty="0"/>
          </a:p>
        </p:txBody>
      </p:sp>
      <p:graphicFrame>
        <p:nvGraphicFramePr>
          <p:cNvPr id="13" name="טבלה 2">
            <a:extLst>
              <a:ext uri="{FF2B5EF4-FFF2-40B4-BE49-F238E27FC236}">
                <a16:creationId xmlns:a16="http://schemas.microsoft.com/office/drawing/2014/main" id="{8B8DEE2F-DFA6-408F-9AEF-75ADF707A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87415"/>
              </p:ext>
            </p:extLst>
          </p:nvPr>
        </p:nvGraphicFramePr>
        <p:xfrm>
          <a:off x="581890" y="3447387"/>
          <a:ext cx="11083638" cy="2145360"/>
        </p:xfrm>
        <a:graphic>
          <a:graphicData uri="http://schemas.openxmlformats.org/drawingml/2006/table">
            <a:tbl>
              <a:tblPr rtl="1"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694546">
                  <a:extLst>
                    <a:ext uri="{9D8B030D-6E8A-4147-A177-3AD203B41FA5}">
                      <a16:colId xmlns:a16="http://schemas.microsoft.com/office/drawing/2014/main" val="1568288969"/>
                    </a:ext>
                  </a:extLst>
                </a:gridCol>
                <a:gridCol w="3694546">
                  <a:extLst>
                    <a:ext uri="{9D8B030D-6E8A-4147-A177-3AD203B41FA5}">
                      <a16:colId xmlns:a16="http://schemas.microsoft.com/office/drawing/2014/main" val="728152470"/>
                    </a:ext>
                  </a:extLst>
                </a:gridCol>
                <a:gridCol w="3694546">
                  <a:extLst>
                    <a:ext uri="{9D8B030D-6E8A-4147-A177-3AD203B41FA5}">
                      <a16:colId xmlns:a16="http://schemas.microsoft.com/office/drawing/2014/main" val="2992403535"/>
                    </a:ext>
                  </a:extLst>
                </a:gridCol>
              </a:tblGrid>
              <a:tr h="2145360">
                <a:tc>
                  <a:txBody>
                    <a:bodyPr/>
                    <a:lstStyle/>
                    <a:p>
                      <a:pPr algn="ctr" rtl="1"/>
                      <a:r>
                        <a:rPr lang="en-US" sz="4400" dirty="0"/>
                        <a:t>prepositions</a:t>
                      </a:r>
                    </a:p>
                    <a:p>
                      <a:pPr algn="ctr" rtl="1"/>
                      <a:r>
                        <a:rPr lang="en-US" sz="4000" dirty="0"/>
                        <a:t>(in, on, under..)</a:t>
                      </a:r>
                      <a:endParaRPr lang="he-IL" sz="4000" dirty="0"/>
                    </a:p>
                  </a:txBody>
                  <a:tcP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dirty="0"/>
                        <a:t>adjectives</a:t>
                      </a:r>
                    </a:p>
                    <a:p>
                      <a:pPr algn="ctr" rtl="1"/>
                      <a:r>
                        <a:rPr lang="en-US" sz="4000" dirty="0"/>
                        <a:t>(big, small..)</a:t>
                      </a:r>
                      <a:endParaRPr lang="he-IL" sz="4000" dirty="0"/>
                    </a:p>
                  </a:txBody>
                  <a:tcP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objects</a:t>
                      </a:r>
                    </a:p>
                    <a:p>
                      <a:pPr algn="ctr" rtl="1"/>
                      <a:r>
                        <a:rPr lang="en-US" sz="3600" dirty="0"/>
                        <a:t> (box, book..) </a:t>
                      </a:r>
                      <a:endParaRPr lang="he-IL" sz="1600" dirty="0"/>
                    </a:p>
                  </a:txBody>
                  <a:tcP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17100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4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610" y="752815"/>
            <a:ext cx="1047545" cy="550181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AA9A8BE9-C758-4D68-BCA1-D314FC02B4C1}"/>
              </a:ext>
            </a:extLst>
          </p:cNvPr>
          <p:cNvSpPr txBox="1"/>
          <p:nvPr/>
        </p:nvSpPr>
        <p:spPr>
          <a:xfrm>
            <a:off x="1496292" y="1747712"/>
            <a:ext cx="3394363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9600" dirty="0"/>
              <a:t>sword</a:t>
            </a:r>
            <a:endParaRPr lang="he-IL" sz="9600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82F88FC8-578E-45B0-A2B1-7BC8E5FC452B}"/>
              </a:ext>
            </a:extLst>
          </p:cNvPr>
          <p:cNvSpPr txBox="1"/>
          <p:nvPr/>
        </p:nvSpPr>
        <p:spPr>
          <a:xfrm>
            <a:off x="7439890" y="1747712"/>
            <a:ext cx="3048000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9600" dirty="0"/>
              <a:t>stone</a:t>
            </a:r>
            <a:endParaRPr lang="he-IL" sz="9600" dirty="0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5074F003-EC46-447A-8048-5ADE269A2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46" b="100000" l="0" r="100000">
                        <a14:foregroundMark x1="25978" y1="71375" x2="25978" y2="71375"/>
                        <a14:foregroundMark x1="28492" y1="71004" x2="28492" y2="71004"/>
                        <a14:foregroundMark x1="25419" y1="74349" x2="25419" y2="74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6291" y="3648136"/>
            <a:ext cx="3191455" cy="2116056"/>
          </a:xfrm>
          <a:prstGeom prst="rect">
            <a:avLst/>
          </a:prstGeom>
        </p:spPr>
      </p:pic>
      <p:pic>
        <p:nvPicPr>
          <p:cNvPr id="1026" name="Picture 2" descr="Black Stone">
            <a:extLst>
              <a:ext uri="{FF2B5EF4-FFF2-40B4-BE49-F238E27FC236}">
                <a16:creationId xmlns:a16="http://schemas.microsoft.com/office/drawing/2014/main" id="{06BC21E7-B585-4994-9AC0-46348790AA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0" t="11256" r="4327" b="4762"/>
          <a:stretch/>
        </p:blipFill>
        <p:spPr bwMode="auto">
          <a:xfrm>
            <a:off x="8021781" y="3648137"/>
            <a:ext cx="2673927" cy="17349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גרפיקה 17" descr="שעון עצר">
            <a:extLst>
              <a:ext uri="{FF2B5EF4-FFF2-40B4-BE49-F238E27FC236}">
                <a16:creationId xmlns:a16="http://schemas.microsoft.com/office/drawing/2014/main" id="{F3DB14E4-13F1-4272-B536-A1C6811E8F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90786" y="453184"/>
            <a:ext cx="692727" cy="692727"/>
          </a:xfrm>
          <a:prstGeom prst="rect">
            <a:avLst/>
          </a:prstGeom>
        </p:spPr>
      </p:pic>
      <p:pic>
        <p:nvPicPr>
          <p:cNvPr id="20" name="גרפיקה 19" descr="רשימת פעולות לביצוע מימין לשמאל">
            <a:extLst>
              <a:ext uri="{FF2B5EF4-FFF2-40B4-BE49-F238E27FC236}">
                <a16:creationId xmlns:a16="http://schemas.microsoft.com/office/drawing/2014/main" id="{FA1446B9-A092-436B-85FC-F12257D781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375450" y="457200"/>
            <a:ext cx="646331" cy="646331"/>
          </a:xfrm>
          <a:prstGeom prst="rect">
            <a:avLst/>
          </a:prstGeom>
        </p:spPr>
      </p:pic>
      <p:sp>
        <p:nvSpPr>
          <p:cNvPr id="12" name="תיבת טקסט 15">
            <a:extLst>
              <a:ext uri="{FF2B5EF4-FFF2-40B4-BE49-F238E27FC236}">
                <a16:creationId xmlns:a16="http://schemas.microsoft.com/office/drawing/2014/main" id="{DDAF9241-87DF-43A9-A314-8604BD5F1810}"/>
              </a:ext>
            </a:extLst>
          </p:cNvPr>
          <p:cNvSpPr txBox="1"/>
          <p:nvPr/>
        </p:nvSpPr>
        <p:spPr>
          <a:xfrm>
            <a:off x="1241980" y="453184"/>
            <a:ext cx="832658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</a:rPr>
              <a:t>Vocabulary Time! </a:t>
            </a:r>
            <a:endParaRPr lang="he-IL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4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you …?</a:t>
            </a:r>
            <a:endParaRPr lang="en-US"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D56C5780-4C6D-4AB2-B08D-D7AD2043DA73}"/>
              </a:ext>
            </a:extLst>
          </p:cNvPr>
          <p:cNvSpPr/>
          <p:nvPr/>
        </p:nvSpPr>
        <p:spPr>
          <a:xfrm>
            <a:off x="923260" y="1478037"/>
            <a:ext cx="113607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600" dirty="0" smtClean="0"/>
              <a:t>talk</a:t>
            </a:r>
            <a:r>
              <a:rPr lang="en-US" sz="3600" dirty="0"/>
              <a:t>, read and write about more than one </a:t>
            </a:r>
            <a:r>
              <a:rPr lang="en-US" sz="3600" dirty="0" smtClean="0"/>
              <a:t>thing?</a:t>
            </a:r>
            <a:endParaRPr lang="en-US" sz="3600" dirty="0"/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600" dirty="0" smtClean="0"/>
              <a:t>talk</a:t>
            </a:r>
            <a:r>
              <a:rPr lang="en-US" sz="3600" dirty="0"/>
              <a:t>, read and write about where things </a:t>
            </a:r>
            <a:r>
              <a:rPr lang="en-US" sz="3600" dirty="0" smtClean="0"/>
              <a:t>are?</a:t>
            </a:r>
            <a:endParaRPr lang="en-US" sz="3600" dirty="0"/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600" dirty="0" smtClean="0"/>
              <a:t>read </a:t>
            </a:r>
            <a:r>
              <a:rPr lang="en-US" sz="3600" dirty="0"/>
              <a:t>a story in </a:t>
            </a:r>
            <a:r>
              <a:rPr lang="en-US" sz="3600" dirty="0" smtClean="0"/>
              <a:t>English?</a:t>
            </a:r>
            <a:endParaRPr lang="en-US" sz="3600" dirty="0"/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3600" dirty="0" smtClean="0"/>
              <a:t>answer </a:t>
            </a:r>
            <a:r>
              <a:rPr lang="en-US" sz="3600" dirty="0"/>
              <a:t>questions in </a:t>
            </a:r>
            <a:r>
              <a:rPr lang="en-US" sz="3600" dirty="0" smtClean="0"/>
              <a:t>English?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9265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610" y="752815"/>
            <a:ext cx="1047545" cy="550181"/>
          </a:xfrm>
          <a:prstGeom prst="rect">
            <a:avLst/>
          </a:prstGeom>
        </p:spPr>
      </p:pic>
      <p:pic>
        <p:nvPicPr>
          <p:cNvPr id="18" name="גרפיקה 17" descr="שעון עצר">
            <a:extLst>
              <a:ext uri="{FF2B5EF4-FFF2-40B4-BE49-F238E27FC236}">
                <a16:creationId xmlns:a16="http://schemas.microsoft.com/office/drawing/2014/main" id="{F3DB14E4-13F1-4272-B536-A1C6811E8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90786" y="453184"/>
            <a:ext cx="692727" cy="692727"/>
          </a:xfrm>
          <a:prstGeom prst="rect">
            <a:avLst/>
          </a:prstGeom>
        </p:spPr>
      </p:pic>
      <p:pic>
        <p:nvPicPr>
          <p:cNvPr id="20" name="גרפיקה 19" descr="רשימת פעולות לביצוע מימין לשמאל">
            <a:extLst>
              <a:ext uri="{FF2B5EF4-FFF2-40B4-BE49-F238E27FC236}">
                <a16:creationId xmlns:a16="http://schemas.microsoft.com/office/drawing/2014/main" id="{FA1446B9-A092-436B-85FC-F12257D78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75450" y="457200"/>
            <a:ext cx="646331" cy="646331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A9DAAAAD-0AE6-4309-837A-3B5B95C67CDF}"/>
              </a:ext>
            </a:extLst>
          </p:cNvPr>
          <p:cNvSpPr txBox="1"/>
          <p:nvPr/>
        </p:nvSpPr>
        <p:spPr>
          <a:xfrm>
            <a:off x="1066801" y="1674674"/>
            <a:ext cx="1025236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/>
              <a:t>We are going to learn about: </a:t>
            </a:r>
          </a:p>
          <a:p>
            <a:pPr algn="ctr"/>
            <a:endParaRPr lang="he-IL" sz="5400" dirty="0"/>
          </a:p>
        </p:txBody>
      </p:sp>
      <p:graphicFrame>
        <p:nvGraphicFramePr>
          <p:cNvPr id="8" name="טבלה 2">
            <a:extLst>
              <a:ext uri="{FF2B5EF4-FFF2-40B4-BE49-F238E27FC236}">
                <a16:creationId xmlns:a16="http://schemas.microsoft.com/office/drawing/2014/main" id="{43B4611B-ACB2-4564-A492-5CDA9F6366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8795508"/>
              </p:ext>
            </p:extLst>
          </p:nvPr>
        </p:nvGraphicFramePr>
        <p:xfrm>
          <a:off x="581890" y="3463336"/>
          <a:ext cx="11083638" cy="2145360"/>
        </p:xfrm>
        <a:graphic>
          <a:graphicData uri="http://schemas.openxmlformats.org/drawingml/2006/table">
            <a:tbl>
              <a:tblPr rtl="1"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694546">
                  <a:extLst>
                    <a:ext uri="{9D8B030D-6E8A-4147-A177-3AD203B41FA5}">
                      <a16:colId xmlns:a16="http://schemas.microsoft.com/office/drawing/2014/main" val="1568288969"/>
                    </a:ext>
                  </a:extLst>
                </a:gridCol>
                <a:gridCol w="3694546">
                  <a:extLst>
                    <a:ext uri="{9D8B030D-6E8A-4147-A177-3AD203B41FA5}">
                      <a16:colId xmlns:a16="http://schemas.microsoft.com/office/drawing/2014/main" val="728152470"/>
                    </a:ext>
                  </a:extLst>
                </a:gridCol>
                <a:gridCol w="3694546">
                  <a:extLst>
                    <a:ext uri="{9D8B030D-6E8A-4147-A177-3AD203B41FA5}">
                      <a16:colId xmlns:a16="http://schemas.microsoft.com/office/drawing/2014/main" val="2992403535"/>
                    </a:ext>
                  </a:extLst>
                </a:gridCol>
              </a:tblGrid>
              <a:tr h="2145360">
                <a:tc>
                  <a:txBody>
                    <a:bodyPr/>
                    <a:lstStyle/>
                    <a:p>
                      <a:pPr algn="ctr" rtl="1"/>
                      <a:r>
                        <a:rPr lang="en-US" sz="4400" dirty="0"/>
                        <a:t>prepositions</a:t>
                      </a:r>
                    </a:p>
                    <a:p>
                      <a:pPr algn="ctr" rtl="1"/>
                      <a:r>
                        <a:rPr lang="en-US" sz="4000" dirty="0"/>
                        <a:t>(in, on, under..)</a:t>
                      </a:r>
                      <a:endParaRPr lang="he-IL" sz="4000" dirty="0"/>
                    </a:p>
                  </a:txBody>
                  <a:tcP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4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adjectives</a:t>
                      </a:r>
                    </a:p>
                    <a:p>
                      <a:pPr algn="ctr" rtl="1"/>
                      <a:r>
                        <a:rPr lang="en-US" sz="4000" dirty="0"/>
                        <a:t>(big, small..)</a:t>
                      </a:r>
                      <a:endParaRPr lang="he-IL" sz="4000" dirty="0"/>
                    </a:p>
                  </a:txBody>
                  <a:tcP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dirty="0"/>
                        <a:t>objects</a:t>
                      </a:r>
                      <a:endParaRPr lang="en-US" sz="4000" dirty="0"/>
                    </a:p>
                    <a:p>
                      <a:pPr algn="ctr" rtl="1"/>
                      <a:r>
                        <a:rPr lang="en-US" sz="3600" dirty="0"/>
                        <a:t> (box, book..) </a:t>
                      </a:r>
                      <a:endParaRPr lang="he-IL" sz="1600" dirty="0"/>
                    </a:p>
                  </a:txBody>
                  <a:tcP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17100398"/>
                  </a:ext>
                </a:extLst>
              </a:tr>
            </a:tbl>
          </a:graphicData>
        </a:graphic>
      </p:graphicFrame>
      <p:sp>
        <p:nvSpPr>
          <p:cNvPr id="9" name="תיבת טקסט 15">
            <a:extLst>
              <a:ext uri="{FF2B5EF4-FFF2-40B4-BE49-F238E27FC236}">
                <a16:creationId xmlns:a16="http://schemas.microsoft.com/office/drawing/2014/main" id="{DDAF9241-87DF-43A9-A314-8604BD5F1810}"/>
              </a:ext>
            </a:extLst>
          </p:cNvPr>
          <p:cNvSpPr txBox="1"/>
          <p:nvPr/>
        </p:nvSpPr>
        <p:spPr>
          <a:xfrm>
            <a:off x="1241980" y="453184"/>
            <a:ext cx="832658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</a:rPr>
              <a:t>Vocabulary Time! </a:t>
            </a:r>
            <a:endParaRPr lang="he-IL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610" y="752815"/>
            <a:ext cx="1047545" cy="550181"/>
          </a:xfrm>
          <a:prstGeom prst="rect">
            <a:avLst/>
          </a:prstGeom>
        </p:spPr>
      </p:pic>
      <p:pic>
        <p:nvPicPr>
          <p:cNvPr id="18" name="גרפיקה 17" descr="שעון עצר">
            <a:extLst>
              <a:ext uri="{FF2B5EF4-FFF2-40B4-BE49-F238E27FC236}">
                <a16:creationId xmlns:a16="http://schemas.microsoft.com/office/drawing/2014/main" id="{F3DB14E4-13F1-4272-B536-A1C6811E8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90786" y="453184"/>
            <a:ext cx="692727" cy="692727"/>
          </a:xfrm>
          <a:prstGeom prst="rect">
            <a:avLst/>
          </a:prstGeom>
        </p:spPr>
      </p:pic>
      <p:pic>
        <p:nvPicPr>
          <p:cNvPr id="20" name="גרפיקה 19" descr="רשימת פעולות לביצוע מימין לשמאל">
            <a:extLst>
              <a:ext uri="{FF2B5EF4-FFF2-40B4-BE49-F238E27FC236}">
                <a16:creationId xmlns:a16="http://schemas.microsoft.com/office/drawing/2014/main" id="{FA1446B9-A092-436B-85FC-F12257D78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75450" y="457200"/>
            <a:ext cx="646331" cy="646331"/>
          </a:xfrm>
          <a:prstGeom prst="rect">
            <a:avLst/>
          </a:prstGeom>
        </p:spPr>
      </p:pic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CC4ABA5A-2025-4597-8603-08E7C02F5334}"/>
              </a:ext>
            </a:extLst>
          </p:cNvPr>
          <p:cNvSpPr txBox="1"/>
          <p:nvPr/>
        </p:nvSpPr>
        <p:spPr>
          <a:xfrm>
            <a:off x="2108414" y="1756810"/>
            <a:ext cx="2642438" cy="923330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5400" dirty="0"/>
              <a:t>tall</a:t>
            </a:r>
            <a:endParaRPr lang="he-IL" sz="5400" dirty="0"/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31454C7F-0531-4390-8796-60F09DECA9B6}"/>
              </a:ext>
            </a:extLst>
          </p:cNvPr>
          <p:cNvSpPr txBox="1"/>
          <p:nvPr/>
        </p:nvSpPr>
        <p:spPr>
          <a:xfrm>
            <a:off x="7441150" y="1756810"/>
            <a:ext cx="2642438" cy="923330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5400" dirty="0"/>
              <a:t>short</a:t>
            </a:r>
            <a:endParaRPr lang="he-IL" sz="5400" dirty="0"/>
          </a:p>
        </p:txBody>
      </p:sp>
      <p:sp>
        <p:nvSpPr>
          <p:cNvPr id="10" name="תיבת טקסט 15">
            <a:extLst>
              <a:ext uri="{FF2B5EF4-FFF2-40B4-BE49-F238E27FC236}">
                <a16:creationId xmlns:a16="http://schemas.microsoft.com/office/drawing/2014/main" id="{DDAF9241-87DF-43A9-A314-8604BD5F1810}"/>
              </a:ext>
            </a:extLst>
          </p:cNvPr>
          <p:cNvSpPr txBox="1"/>
          <p:nvPr/>
        </p:nvSpPr>
        <p:spPr>
          <a:xfrm>
            <a:off x="1241980" y="453184"/>
            <a:ext cx="832658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</a:rPr>
              <a:t>Vocabulary Time! </a:t>
            </a:r>
            <a:endParaRPr lang="he-IL" sz="4400" dirty="0">
              <a:solidFill>
                <a:schemeClr val="accent1"/>
              </a:solidFill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2A279192-2AAC-42D6-A8A3-ECB039AD67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9375" y1="3347" x2="59375" y2="3347"/>
                        <a14:foregroundMark x1="73438" y1="96653" x2="73438" y2="96653"/>
                        <a14:foregroundMark x1="28125" y1="97071" x2="28125" y2="97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62151" y="2926944"/>
            <a:ext cx="937502" cy="3500983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BF0A9CD-62F2-4D5F-B4DA-5489B407CE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87" r="902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7149" y="4377650"/>
            <a:ext cx="1372770" cy="2163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9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610" y="752815"/>
            <a:ext cx="1047545" cy="550181"/>
          </a:xfrm>
          <a:prstGeom prst="rect">
            <a:avLst/>
          </a:prstGeom>
        </p:spPr>
      </p:pic>
      <p:pic>
        <p:nvPicPr>
          <p:cNvPr id="18" name="גרפיקה 17" descr="שעון עצר">
            <a:extLst>
              <a:ext uri="{FF2B5EF4-FFF2-40B4-BE49-F238E27FC236}">
                <a16:creationId xmlns:a16="http://schemas.microsoft.com/office/drawing/2014/main" id="{F3DB14E4-13F1-4272-B536-A1C6811E8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90786" y="453184"/>
            <a:ext cx="692727" cy="692727"/>
          </a:xfrm>
          <a:prstGeom prst="rect">
            <a:avLst/>
          </a:prstGeom>
        </p:spPr>
      </p:pic>
      <p:pic>
        <p:nvPicPr>
          <p:cNvPr id="20" name="גרפיקה 19" descr="רשימת פעולות לביצוע מימין לשמאל">
            <a:extLst>
              <a:ext uri="{FF2B5EF4-FFF2-40B4-BE49-F238E27FC236}">
                <a16:creationId xmlns:a16="http://schemas.microsoft.com/office/drawing/2014/main" id="{FA1446B9-A092-436B-85FC-F12257D78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75450" y="457200"/>
            <a:ext cx="646331" cy="646331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1CEF5282-21D4-4FB7-BA4B-806AC86700BC}"/>
              </a:ext>
            </a:extLst>
          </p:cNvPr>
          <p:cNvSpPr txBox="1"/>
          <p:nvPr/>
        </p:nvSpPr>
        <p:spPr>
          <a:xfrm>
            <a:off x="2108414" y="1756810"/>
            <a:ext cx="2642438" cy="923330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5400" dirty="0"/>
              <a:t>fat</a:t>
            </a:r>
            <a:endParaRPr lang="he-IL" sz="5400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E75BF84E-1C7A-43F0-803C-5FECD0EBA8A6}"/>
              </a:ext>
            </a:extLst>
          </p:cNvPr>
          <p:cNvSpPr txBox="1"/>
          <p:nvPr/>
        </p:nvSpPr>
        <p:spPr>
          <a:xfrm>
            <a:off x="7441150" y="1756810"/>
            <a:ext cx="2642438" cy="923330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5400" dirty="0"/>
              <a:t>thin</a:t>
            </a:r>
            <a:endParaRPr lang="he-IL" sz="5400" dirty="0"/>
          </a:p>
        </p:txBody>
      </p:sp>
      <p:sp>
        <p:nvSpPr>
          <p:cNvPr id="11" name="תיבת טקסט 15">
            <a:extLst>
              <a:ext uri="{FF2B5EF4-FFF2-40B4-BE49-F238E27FC236}">
                <a16:creationId xmlns:a16="http://schemas.microsoft.com/office/drawing/2014/main" id="{DDAF9241-87DF-43A9-A314-8604BD5F1810}"/>
              </a:ext>
            </a:extLst>
          </p:cNvPr>
          <p:cNvSpPr txBox="1"/>
          <p:nvPr/>
        </p:nvSpPr>
        <p:spPr>
          <a:xfrm>
            <a:off x="1241980" y="453184"/>
            <a:ext cx="832658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</a:rPr>
              <a:t>Vocabulary Time! </a:t>
            </a:r>
            <a:endParaRPr lang="he-IL" sz="4400" dirty="0">
              <a:solidFill>
                <a:schemeClr val="accent1"/>
              </a:solidFill>
            </a:endParaRPr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755BF77B-FFBD-4AC9-A711-E46DAEC128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581" r="98204">
                        <a14:foregroundMark x1="92814" y1="59302" x2="92814" y2="59302"/>
                        <a14:foregroundMark x1="93413" y1="56589" x2="93413" y2="565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2294" y="3124266"/>
            <a:ext cx="2079354" cy="3212413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57594D8-345B-4A31-A096-8237F16EF5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901" r="920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1781" y="3124266"/>
            <a:ext cx="1404562" cy="321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0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610" y="752815"/>
            <a:ext cx="1047545" cy="550181"/>
          </a:xfrm>
          <a:prstGeom prst="rect">
            <a:avLst/>
          </a:prstGeom>
        </p:spPr>
      </p:pic>
      <p:pic>
        <p:nvPicPr>
          <p:cNvPr id="18" name="גרפיקה 17" descr="שעון עצר">
            <a:extLst>
              <a:ext uri="{FF2B5EF4-FFF2-40B4-BE49-F238E27FC236}">
                <a16:creationId xmlns:a16="http://schemas.microsoft.com/office/drawing/2014/main" id="{F3DB14E4-13F1-4272-B536-A1C6811E8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90786" y="453184"/>
            <a:ext cx="692727" cy="692727"/>
          </a:xfrm>
          <a:prstGeom prst="rect">
            <a:avLst/>
          </a:prstGeom>
        </p:spPr>
      </p:pic>
      <p:pic>
        <p:nvPicPr>
          <p:cNvPr id="20" name="גרפיקה 19" descr="רשימת פעולות לביצוע מימין לשמאל">
            <a:extLst>
              <a:ext uri="{FF2B5EF4-FFF2-40B4-BE49-F238E27FC236}">
                <a16:creationId xmlns:a16="http://schemas.microsoft.com/office/drawing/2014/main" id="{FA1446B9-A092-436B-85FC-F12257D78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75450" y="457200"/>
            <a:ext cx="646331" cy="646331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7E52D3B-6214-4133-8242-4A36733745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19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1685" y="3002965"/>
            <a:ext cx="2058033" cy="317947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057594D8-345B-4A31-A096-8237F16EF5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901" r="9207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9897" y="2892772"/>
            <a:ext cx="1404562" cy="3212413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E75BF84E-1C7A-43F0-803C-5FECD0EBA8A6}"/>
              </a:ext>
            </a:extLst>
          </p:cNvPr>
          <p:cNvSpPr txBox="1"/>
          <p:nvPr/>
        </p:nvSpPr>
        <p:spPr>
          <a:xfrm>
            <a:off x="9947563" y="2003383"/>
            <a:ext cx="1282911" cy="769441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thin</a:t>
            </a:r>
            <a:endParaRPr lang="he-IL" sz="4400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0836526-94EC-4098-947D-0E54243499B5}"/>
              </a:ext>
            </a:extLst>
          </p:cNvPr>
          <p:cNvSpPr txBox="1"/>
          <p:nvPr/>
        </p:nvSpPr>
        <p:spPr>
          <a:xfrm>
            <a:off x="6429245" y="2000555"/>
            <a:ext cx="1282911" cy="769441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fat</a:t>
            </a:r>
            <a:endParaRPr lang="he-IL" sz="4400" dirty="0"/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2A279192-2AAC-42D6-A8A3-ECB039AD67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9375" y1="3347" x2="59375" y2="3347"/>
                        <a14:foregroundMark x1="73438" y1="96653" x2="73438" y2="96653"/>
                        <a14:foregroundMark x1="28125" y1="97071" x2="28125" y2="97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7541" y="2542911"/>
            <a:ext cx="937502" cy="3500983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BF0A9CD-62F2-4D5F-B4DA-5489B407CE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1087" r="902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6979" y="4018835"/>
            <a:ext cx="1372770" cy="2163604"/>
          </a:xfrm>
          <a:prstGeom prst="rect">
            <a:avLst/>
          </a:prstGeom>
        </p:spPr>
      </p:pic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ADFC7666-8C9D-467A-8D8A-C7EE5B849DD9}"/>
              </a:ext>
            </a:extLst>
          </p:cNvPr>
          <p:cNvSpPr txBox="1"/>
          <p:nvPr/>
        </p:nvSpPr>
        <p:spPr>
          <a:xfrm>
            <a:off x="3316979" y="2000554"/>
            <a:ext cx="1587530" cy="769441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short</a:t>
            </a:r>
            <a:endParaRPr lang="he-IL" sz="4400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8877F2B2-5745-42A0-B2F8-CE9159280A0A}"/>
              </a:ext>
            </a:extLst>
          </p:cNvPr>
          <p:cNvSpPr txBox="1"/>
          <p:nvPr/>
        </p:nvSpPr>
        <p:spPr>
          <a:xfrm>
            <a:off x="854836" y="1407021"/>
            <a:ext cx="1282911" cy="769441"/>
          </a:xfrm>
          <a:prstGeom prst="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tall</a:t>
            </a:r>
            <a:endParaRPr lang="he-IL" sz="4400" dirty="0"/>
          </a:p>
        </p:txBody>
      </p:sp>
      <p:sp>
        <p:nvSpPr>
          <p:cNvPr id="19" name="תיבת טקסט 15">
            <a:extLst>
              <a:ext uri="{FF2B5EF4-FFF2-40B4-BE49-F238E27FC236}">
                <a16:creationId xmlns:a16="http://schemas.microsoft.com/office/drawing/2014/main" id="{DDAF9241-87DF-43A9-A314-8604BD5F1810}"/>
              </a:ext>
            </a:extLst>
          </p:cNvPr>
          <p:cNvSpPr txBox="1"/>
          <p:nvPr/>
        </p:nvSpPr>
        <p:spPr>
          <a:xfrm>
            <a:off x="1241980" y="453184"/>
            <a:ext cx="832658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</a:rPr>
              <a:t>Vocabulary Time! </a:t>
            </a:r>
            <a:endParaRPr lang="he-IL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66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610" y="752815"/>
            <a:ext cx="1047545" cy="550181"/>
          </a:xfrm>
          <a:prstGeom prst="rect">
            <a:avLst/>
          </a:prstGeom>
        </p:spPr>
      </p:pic>
      <p:pic>
        <p:nvPicPr>
          <p:cNvPr id="18" name="גרפיקה 17" descr="שעון עצר">
            <a:extLst>
              <a:ext uri="{FF2B5EF4-FFF2-40B4-BE49-F238E27FC236}">
                <a16:creationId xmlns:a16="http://schemas.microsoft.com/office/drawing/2014/main" id="{F3DB14E4-13F1-4272-B536-A1C6811E8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90786" y="453184"/>
            <a:ext cx="692727" cy="692727"/>
          </a:xfrm>
          <a:prstGeom prst="rect">
            <a:avLst/>
          </a:prstGeom>
        </p:spPr>
      </p:pic>
      <p:pic>
        <p:nvPicPr>
          <p:cNvPr id="20" name="גרפיקה 19" descr="רשימת פעולות לביצוע מימין לשמאל">
            <a:extLst>
              <a:ext uri="{FF2B5EF4-FFF2-40B4-BE49-F238E27FC236}">
                <a16:creationId xmlns:a16="http://schemas.microsoft.com/office/drawing/2014/main" id="{FA1446B9-A092-436B-85FC-F12257D78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75450" y="457200"/>
            <a:ext cx="646331" cy="646331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A9DAAAAD-0AE6-4309-837A-3B5B95C67CDF}"/>
              </a:ext>
            </a:extLst>
          </p:cNvPr>
          <p:cNvSpPr txBox="1"/>
          <p:nvPr/>
        </p:nvSpPr>
        <p:spPr>
          <a:xfrm>
            <a:off x="1066801" y="1674674"/>
            <a:ext cx="1025236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/>
              <a:t>We are going to learn about: </a:t>
            </a:r>
          </a:p>
          <a:p>
            <a:pPr algn="ctr"/>
            <a:endParaRPr lang="he-IL" sz="5400" dirty="0"/>
          </a:p>
        </p:txBody>
      </p:sp>
      <p:graphicFrame>
        <p:nvGraphicFramePr>
          <p:cNvPr id="2" name="טבלה 2">
            <a:extLst>
              <a:ext uri="{FF2B5EF4-FFF2-40B4-BE49-F238E27FC236}">
                <a16:creationId xmlns:a16="http://schemas.microsoft.com/office/drawing/2014/main" id="{9D91F2D3-E151-4D62-A1BC-AF7C0B115B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322152"/>
              </p:ext>
            </p:extLst>
          </p:nvPr>
        </p:nvGraphicFramePr>
        <p:xfrm>
          <a:off x="581890" y="3410313"/>
          <a:ext cx="11083638" cy="2145360"/>
        </p:xfrm>
        <a:graphic>
          <a:graphicData uri="http://schemas.openxmlformats.org/drawingml/2006/table">
            <a:tbl>
              <a:tblPr rtl="1" firstRow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694546">
                  <a:extLst>
                    <a:ext uri="{9D8B030D-6E8A-4147-A177-3AD203B41FA5}">
                      <a16:colId xmlns:a16="http://schemas.microsoft.com/office/drawing/2014/main" val="1568288969"/>
                    </a:ext>
                  </a:extLst>
                </a:gridCol>
                <a:gridCol w="3694546">
                  <a:extLst>
                    <a:ext uri="{9D8B030D-6E8A-4147-A177-3AD203B41FA5}">
                      <a16:colId xmlns:a16="http://schemas.microsoft.com/office/drawing/2014/main" val="728152470"/>
                    </a:ext>
                  </a:extLst>
                </a:gridCol>
                <a:gridCol w="3694546">
                  <a:extLst>
                    <a:ext uri="{9D8B030D-6E8A-4147-A177-3AD203B41FA5}">
                      <a16:colId xmlns:a16="http://schemas.microsoft.com/office/drawing/2014/main" val="2992403535"/>
                    </a:ext>
                  </a:extLst>
                </a:gridCol>
              </a:tblGrid>
              <a:tr h="2145360">
                <a:tc>
                  <a:txBody>
                    <a:bodyPr/>
                    <a:lstStyle/>
                    <a:p>
                      <a:pPr algn="ctr" rtl="1"/>
                      <a:r>
                        <a:rPr lang="en-US" sz="4400" kern="120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  <a:cs typeface="+mn-cs"/>
                        </a:rPr>
                        <a:t>prepositions</a:t>
                      </a:r>
                    </a:p>
                    <a:p>
                      <a:pPr algn="ctr" rtl="1"/>
                      <a:r>
                        <a:rPr lang="en-US" sz="4000" dirty="0"/>
                        <a:t>(in, on, under..)</a:t>
                      </a:r>
                      <a:endParaRPr lang="he-IL" sz="4000" dirty="0"/>
                    </a:p>
                  </a:txBody>
                  <a:tcP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dirty="0"/>
                        <a:t>adjectives</a:t>
                      </a:r>
                    </a:p>
                    <a:p>
                      <a:pPr algn="ctr" rtl="1"/>
                      <a:r>
                        <a:rPr lang="en-US" sz="4000" dirty="0"/>
                        <a:t>(big, small..)</a:t>
                      </a:r>
                      <a:endParaRPr lang="he-IL" sz="4000" dirty="0"/>
                    </a:p>
                  </a:txBody>
                  <a:tcP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4400" dirty="0"/>
                        <a:t>objects</a:t>
                      </a:r>
                      <a:endParaRPr lang="en-US" sz="4000" dirty="0"/>
                    </a:p>
                    <a:p>
                      <a:pPr algn="ctr" rtl="1"/>
                      <a:r>
                        <a:rPr lang="en-US" sz="3600" dirty="0"/>
                        <a:t> (box, book..) </a:t>
                      </a:r>
                      <a:endParaRPr lang="he-IL" sz="1600" dirty="0"/>
                    </a:p>
                  </a:txBody>
                  <a:tcPr>
                    <a:blipFill>
                      <a:blip r:embed="rId8"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717100398"/>
                  </a:ext>
                </a:extLst>
              </a:tr>
            </a:tbl>
          </a:graphicData>
        </a:graphic>
      </p:graphicFrame>
      <p:sp>
        <p:nvSpPr>
          <p:cNvPr id="8" name="תיבת טקסט 15">
            <a:extLst>
              <a:ext uri="{FF2B5EF4-FFF2-40B4-BE49-F238E27FC236}">
                <a16:creationId xmlns:a16="http://schemas.microsoft.com/office/drawing/2014/main" id="{DDAF9241-87DF-43A9-A314-8604BD5F1810}"/>
              </a:ext>
            </a:extLst>
          </p:cNvPr>
          <p:cNvSpPr txBox="1"/>
          <p:nvPr/>
        </p:nvSpPr>
        <p:spPr>
          <a:xfrm>
            <a:off x="1241980" y="453184"/>
            <a:ext cx="832658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</a:rPr>
              <a:t>Vocabulary Time! </a:t>
            </a:r>
            <a:endParaRPr lang="he-IL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6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610" y="752815"/>
            <a:ext cx="1047545" cy="550181"/>
          </a:xfrm>
          <a:prstGeom prst="rect">
            <a:avLst/>
          </a:prstGeom>
        </p:spPr>
      </p:pic>
      <p:pic>
        <p:nvPicPr>
          <p:cNvPr id="18" name="גרפיקה 17" descr="שעון עצר">
            <a:extLst>
              <a:ext uri="{FF2B5EF4-FFF2-40B4-BE49-F238E27FC236}">
                <a16:creationId xmlns:a16="http://schemas.microsoft.com/office/drawing/2014/main" id="{F3DB14E4-13F1-4272-B536-A1C6811E8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90786" y="453184"/>
            <a:ext cx="692727" cy="692727"/>
          </a:xfrm>
          <a:prstGeom prst="rect">
            <a:avLst/>
          </a:prstGeom>
        </p:spPr>
      </p:pic>
      <p:pic>
        <p:nvPicPr>
          <p:cNvPr id="20" name="גרפיקה 19" descr="רשימת פעולות לביצוע מימין לשמאל">
            <a:extLst>
              <a:ext uri="{FF2B5EF4-FFF2-40B4-BE49-F238E27FC236}">
                <a16:creationId xmlns:a16="http://schemas.microsoft.com/office/drawing/2014/main" id="{FA1446B9-A092-436B-85FC-F12257D78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75450" y="457200"/>
            <a:ext cx="646331" cy="64633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7FEA328-82DB-4A95-8B67-8DCD235319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388"/>
          <a:stretch/>
        </p:blipFill>
        <p:spPr>
          <a:xfrm>
            <a:off x="761999" y="3429000"/>
            <a:ext cx="2473645" cy="2047556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F8CC5EE-3705-4A96-AD70-C14A0187263D}"/>
              </a:ext>
            </a:extLst>
          </p:cNvPr>
          <p:cNvSpPr txBox="1"/>
          <p:nvPr/>
        </p:nvSpPr>
        <p:spPr>
          <a:xfrm>
            <a:off x="858982" y="2396836"/>
            <a:ext cx="25366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i</a:t>
            </a:r>
            <a:r>
              <a:rPr lang="en-US" sz="4000" dirty="0" smtClean="0"/>
              <a:t>n </a:t>
            </a:r>
            <a:r>
              <a:rPr lang="en-US" sz="4000" dirty="0"/>
              <a:t>front of</a:t>
            </a:r>
            <a:endParaRPr lang="he-IL" sz="4000" dirty="0"/>
          </a:p>
        </p:txBody>
      </p:sp>
      <p:sp>
        <p:nvSpPr>
          <p:cNvPr id="8" name="תיבת טקסט 15">
            <a:extLst>
              <a:ext uri="{FF2B5EF4-FFF2-40B4-BE49-F238E27FC236}">
                <a16:creationId xmlns:a16="http://schemas.microsoft.com/office/drawing/2014/main" id="{DDAF9241-87DF-43A9-A314-8604BD5F1810}"/>
              </a:ext>
            </a:extLst>
          </p:cNvPr>
          <p:cNvSpPr txBox="1"/>
          <p:nvPr/>
        </p:nvSpPr>
        <p:spPr>
          <a:xfrm>
            <a:off x="1241980" y="453184"/>
            <a:ext cx="832658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</a:rPr>
              <a:t>Vocabulary Time! </a:t>
            </a:r>
            <a:endParaRPr lang="he-IL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91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610" y="752815"/>
            <a:ext cx="1047545" cy="550181"/>
          </a:xfrm>
          <a:prstGeom prst="rect">
            <a:avLst/>
          </a:prstGeom>
        </p:spPr>
      </p:pic>
      <p:pic>
        <p:nvPicPr>
          <p:cNvPr id="18" name="גרפיקה 17" descr="שעון עצר">
            <a:extLst>
              <a:ext uri="{FF2B5EF4-FFF2-40B4-BE49-F238E27FC236}">
                <a16:creationId xmlns:a16="http://schemas.microsoft.com/office/drawing/2014/main" id="{F3DB14E4-13F1-4272-B536-A1C6811E8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90786" y="453184"/>
            <a:ext cx="692727" cy="692727"/>
          </a:xfrm>
          <a:prstGeom prst="rect">
            <a:avLst/>
          </a:prstGeom>
        </p:spPr>
      </p:pic>
      <p:pic>
        <p:nvPicPr>
          <p:cNvPr id="20" name="גרפיקה 19" descr="רשימת פעולות לביצוע מימין לשמאל">
            <a:extLst>
              <a:ext uri="{FF2B5EF4-FFF2-40B4-BE49-F238E27FC236}">
                <a16:creationId xmlns:a16="http://schemas.microsoft.com/office/drawing/2014/main" id="{FA1446B9-A092-436B-85FC-F12257D78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75450" y="457200"/>
            <a:ext cx="646331" cy="64633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7FEA328-82DB-4A95-8B67-8DCD235319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388"/>
          <a:stretch/>
        </p:blipFill>
        <p:spPr>
          <a:xfrm>
            <a:off x="761999" y="3429000"/>
            <a:ext cx="2473645" cy="204755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F8D1E3C-B3C8-4738-9B1C-C2D8352BAF9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943"/>
          <a:stretch/>
        </p:blipFill>
        <p:spPr>
          <a:xfrm>
            <a:off x="5253587" y="3428998"/>
            <a:ext cx="2121863" cy="2047557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F8CC5EE-3705-4A96-AD70-C14A0187263D}"/>
              </a:ext>
            </a:extLst>
          </p:cNvPr>
          <p:cNvSpPr txBox="1"/>
          <p:nvPr/>
        </p:nvSpPr>
        <p:spPr>
          <a:xfrm>
            <a:off x="858982" y="2396836"/>
            <a:ext cx="25366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 smtClean="0"/>
              <a:t>in </a:t>
            </a:r>
            <a:r>
              <a:rPr lang="en-US" sz="4000" dirty="0"/>
              <a:t>front of</a:t>
            </a:r>
            <a:endParaRPr lang="he-IL" sz="4000" dirty="0"/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9A18357D-ADD2-4475-BFA2-F7638CA402FC}"/>
              </a:ext>
            </a:extLst>
          </p:cNvPr>
          <p:cNvSpPr txBox="1"/>
          <p:nvPr/>
        </p:nvSpPr>
        <p:spPr>
          <a:xfrm>
            <a:off x="5046215" y="2396836"/>
            <a:ext cx="25366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/>
              <a:t>behind</a:t>
            </a:r>
            <a:endParaRPr lang="he-IL" sz="4000" dirty="0"/>
          </a:p>
        </p:txBody>
      </p:sp>
      <p:sp>
        <p:nvSpPr>
          <p:cNvPr id="10" name="תיבת טקסט 15">
            <a:extLst>
              <a:ext uri="{FF2B5EF4-FFF2-40B4-BE49-F238E27FC236}">
                <a16:creationId xmlns:a16="http://schemas.microsoft.com/office/drawing/2014/main" id="{DDAF9241-87DF-43A9-A314-8604BD5F1810}"/>
              </a:ext>
            </a:extLst>
          </p:cNvPr>
          <p:cNvSpPr txBox="1"/>
          <p:nvPr/>
        </p:nvSpPr>
        <p:spPr>
          <a:xfrm>
            <a:off x="1241980" y="453184"/>
            <a:ext cx="832658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</a:rPr>
              <a:t>Vocabulary Time! </a:t>
            </a:r>
            <a:endParaRPr lang="he-IL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84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610" y="752815"/>
            <a:ext cx="1047545" cy="550181"/>
          </a:xfrm>
          <a:prstGeom prst="rect">
            <a:avLst/>
          </a:prstGeom>
        </p:spPr>
      </p:pic>
      <p:pic>
        <p:nvPicPr>
          <p:cNvPr id="18" name="גרפיקה 17" descr="שעון עצר">
            <a:extLst>
              <a:ext uri="{FF2B5EF4-FFF2-40B4-BE49-F238E27FC236}">
                <a16:creationId xmlns:a16="http://schemas.microsoft.com/office/drawing/2014/main" id="{F3DB14E4-13F1-4272-B536-A1C6811E8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990786" y="453184"/>
            <a:ext cx="692727" cy="692727"/>
          </a:xfrm>
          <a:prstGeom prst="rect">
            <a:avLst/>
          </a:prstGeom>
        </p:spPr>
      </p:pic>
      <p:pic>
        <p:nvPicPr>
          <p:cNvPr id="20" name="גרפיקה 19" descr="רשימת פעולות לביצוע מימין לשמאל">
            <a:extLst>
              <a:ext uri="{FF2B5EF4-FFF2-40B4-BE49-F238E27FC236}">
                <a16:creationId xmlns:a16="http://schemas.microsoft.com/office/drawing/2014/main" id="{FA1446B9-A092-436B-85FC-F12257D781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375450" y="457200"/>
            <a:ext cx="646331" cy="64633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7FEA328-82DB-4A95-8B67-8DCD2353198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4388"/>
          <a:stretch/>
        </p:blipFill>
        <p:spPr>
          <a:xfrm>
            <a:off x="761999" y="3429000"/>
            <a:ext cx="2473645" cy="2047556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F8D1E3C-B3C8-4738-9B1C-C2D8352BAF9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943"/>
          <a:stretch/>
        </p:blipFill>
        <p:spPr>
          <a:xfrm>
            <a:off x="5253587" y="3428998"/>
            <a:ext cx="2121863" cy="204755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5FC8E061-A36E-44D1-A4F6-D53F4E2846D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055" t="12954" r="11498" b="7326"/>
          <a:stretch/>
        </p:blipFill>
        <p:spPr>
          <a:xfrm>
            <a:off x="8956358" y="3345857"/>
            <a:ext cx="2254601" cy="2310778"/>
          </a:xfrm>
          <a:prstGeom prst="ellipse">
            <a:avLst/>
          </a:prstGeom>
          <a:ln w="38100">
            <a:solidFill>
              <a:srgbClr val="CDC2E2"/>
            </a:solidFill>
          </a:ln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F8CC5EE-3705-4A96-AD70-C14A0187263D}"/>
              </a:ext>
            </a:extLst>
          </p:cNvPr>
          <p:cNvSpPr txBox="1"/>
          <p:nvPr/>
        </p:nvSpPr>
        <p:spPr>
          <a:xfrm>
            <a:off x="858982" y="2396836"/>
            <a:ext cx="25366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000" dirty="0"/>
              <a:t>i</a:t>
            </a:r>
            <a:r>
              <a:rPr lang="en-US" sz="4000" dirty="0" smtClean="0"/>
              <a:t>n </a:t>
            </a:r>
            <a:r>
              <a:rPr lang="en-US" sz="4000" dirty="0"/>
              <a:t>front of</a:t>
            </a:r>
            <a:endParaRPr lang="he-IL" sz="4000" dirty="0"/>
          </a:p>
        </p:txBody>
      </p:sp>
      <p:sp>
        <p:nvSpPr>
          <p:cNvPr id="19" name="תיבת טקסט 18">
            <a:extLst>
              <a:ext uri="{FF2B5EF4-FFF2-40B4-BE49-F238E27FC236}">
                <a16:creationId xmlns:a16="http://schemas.microsoft.com/office/drawing/2014/main" id="{9A18357D-ADD2-4475-BFA2-F7638CA402FC}"/>
              </a:ext>
            </a:extLst>
          </p:cNvPr>
          <p:cNvSpPr txBox="1"/>
          <p:nvPr/>
        </p:nvSpPr>
        <p:spPr>
          <a:xfrm>
            <a:off x="5046215" y="2396836"/>
            <a:ext cx="25366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/>
              <a:t>behind</a:t>
            </a:r>
            <a:endParaRPr lang="he-IL" sz="4000" dirty="0"/>
          </a:p>
        </p:txBody>
      </p:sp>
      <p:sp>
        <p:nvSpPr>
          <p:cNvPr id="21" name="תיבת טקסט 20">
            <a:extLst>
              <a:ext uri="{FF2B5EF4-FFF2-40B4-BE49-F238E27FC236}">
                <a16:creationId xmlns:a16="http://schemas.microsoft.com/office/drawing/2014/main" id="{82FBAC53-5C94-4062-A734-AABAC66218C6}"/>
              </a:ext>
            </a:extLst>
          </p:cNvPr>
          <p:cNvSpPr txBox="1"/>
          <p:nvPr/>
        </p:nvSpPr>
        <p:spPr>
          <a:xfrm>
            <a:off x="8815355" y="2396836"/>
            <a:ext cx="25366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/>
              <a:t>under</a:t>
            </a:r>
            <a:endParaRPr lang="he-IL" sz="4000" dirty="0"/>
          </a:p>
        </p:txBody>
      </p:sp>
      <p:sp>
        <p:nvSpPr>
          <p:cNvPr id="12" name="תיבת טקסט 15">
            <a:extLst>
              <a:ext uri="{FF2B5EF4-FFF2-40B4-BE49-F238E27FC236}">
                <a16:creationId xmlns:a16="http://schemas.microsoft.com/office/drawing/2014/main" id="{DDAF9241-87DF-43A9-A314-8604BD5F1810}"/>
              </a:ext>
            </a:extLst>
          </p:cNvPr>
          <p:cNvSpPr txBox="1"/>
          <p:nvPr/>
        </p:nvSpPr>
        <p:spPr>
          <a:xfrm>
            <a:off x="1241980" y="453184"/>
            <a:ext cx="832658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solidFill>
                  <a:schemeClr val="accent1"/>
                </a:solidFill>
              </a:rPr>
              <a:t>Vocabulary Time! </a:t>
            </a:r>
            <a:endParaRPr lang="he-IL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23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2937" y="5559993"/>
            <a:ext cx="2082800" cy="209550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9414A794-7AAC-4D44-A334-ECBA4F5481C5}"/>
              </a:ext>
            </a:extLst>
          </p:cNvPr>
          <p:cNvSpPr txBox="1"/>
          <p:nvPr/>
        </p:nvSpPr>
        <p:spPr>
          <a:xfrm>
            <a:off x="1496292" y="457200"/>
            <a:ext cx="83265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</a:rPr>
              <a:t>Practice Time! </a:t>
            </a:r>
            <a:endParaRPr lang="he-IL" sz="4800" dirty="0">
              <a:solidFill>
                <a:schemeClr val="accent1"/>
              </a:solidFill>
            </a:endParaRPr>
          </a:p>
        </p:txBody>
      </p:sp>
      <p:pic>
        <p:nvPicPr>
          <p:cNvPr id="6" name="גרפיקה 5" descr="עיפרון">
            <a:extLst>
              <a:ext uri="{FF2B5EF4-FFF2-40B4-BE49-F238E27FC236}">
                <a16:creationId xmlns:a16="http://schemas.microsoft.com/office/drawing/2014/main" id="{7B708A99-05C6-4FC3-979F-7009F02E0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633855" y="533400"/>
            <a:ext cx="612000" cy="612000"/>
          </a:xfrm>
          <a:prstGeom prst="rect">
            <a:avLst/>
          </a:prstGeom>
        </p:spPr>
      </p:pic>
      <p:pic>
        <p:nvPicPr>
          <p:cNvPr id="11" name="גרפיקה 10" descr="שעון עצר">
            <a:extLst>
              <a:ext uri="{FF2B5EF4-FFF2-40B4-BE49-F238E27FC236}">
                <a16:creationId xmlns:a16="http://schemas.microsoft.com/office/drawing/2014/main" id="{CF8E8E12-39C3-4C34-90CC-FE09A4AD6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95855" y="490498"/>
            <a:ext cx="764400" cy="764400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ED98D423-CE4B-4477-B855-D96EA56A3956}"/>
              </a:ext>
            </a:extLst>
          </p:cNvPr>
          <p:cNvSpPr txBox="1"/>
          <p:nvPr/>
        </p:nvSpPr>
        <p:spPr>
          <a:xfrm>
            <a:off x="996189" y="1814945"/>
            <a:ext cx="10699625" cy="273921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/>
              <a:t>Look at the picture: </a:t>
            </a:r>
            <a:r>
              <a:rPr lang="en-US" sz="3600" dirty="0" smtClean="0"/>
              <a:t>Write a sentence describing what you see.</a:t>
            </a:r>
          </a:p>
          <a:p>
            <a:endParaRPr lang="en-US" sz="36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I see a …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There is a …</a:t>
            </a:r>
            <a:endParaRPr lang="he-IL" sz="3200" dirty="0"/>
          </a:p>
        </p:txBody>
      </p:sp>
      <p:pic>
        <p:nvPicPr>
          <p:cNvPr id="14" name="תמונה 13">
            <a:extLst>
              <a:ext uri="{FF2B5EF4-FFF2-40B4-BE49-F238E27FC236}">
                <a16:creationId xmlns:a16="http://schemas.microsoft.com/office/drawing/2014/main" id="{755BF77B-FFBD-4AC9-A711-E46DAEC128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581" r="98204">
                        <a14:foregroundMark x1="92814" y1="59302" x2="92814" y2="59302"/>
                        <a14:foregroundMark x1="93413" y1="56589" x2="93413" y2="565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3287" y="3628023"/>
            <a:ext cx="1198948" cy="1852266"/>
          </a:xfrm>
          <a:prstGeom prst="rect">
            <a:avLst/>
          </a:prstGeom>
        </p:spPr>
      </p:pic>
      <p:pic>
        <p:nvPicPr>
          <p:cNvPr id="18" name="גרפיקה 17" descr="ספה">
            <a:extLst>
              <a:ext uri="{FF2B5EF4-FFF2-40B4-BE49-F238E27FC236}">
                <a16:creationId xmlns:a16="http://schemas.microsoft.com/office/drawing/2014/main" id="{BF0D66DD-A9DF-4291-8E8D-5E1495325A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4847482" y="4710292"/>
            <a:ext cx="2469850" cy="246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2937" y="5559993"/>
            <a:ext cx="2082800" cy="209550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9414A794-7AAC-4D44-A334-ECBA4F5481C5}"/>
              </a:ext>
            </a:extLst>
          </p:cNvPr>
          <p:cNvSpPr txBox="1"/>
          <p:nvPr/>
        </p:nvSpPr>
        <p:spPr>
          <a:xfrm>
            <a:off x="1496292" y="457200"/>
            <a:ext cx="83265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</a:rPr>
              <a:t>Practice Time! </a:t>
            </a:r>
            <a:endParaRPr lang="he-IL" sz="4800" dirty="0">
              <a:solidFill>
                <a:schemeClr val="accent1"/>
              </a:solidFill>
            </a:endParaRPr>
          </a:p>
        </p:txBody>
      </p:sp>
      <p:pic>
        <p:nvPicPr>
          <p:cNvPr id="6" name="גרפיקה 5" descr="עיפרון">
            <a:extLst>
              <a:ext uri="{FF2B5EF4-FFF2-40B4-BE49-F238E27FC236}">
                <a16:creationId xmlns:a16="http://schemas.microsoft.com/office/drawing/2014/main" id="{7B708A99-05C6-4FC3-979F-7009F02E0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633855" y="533400"/>
            <a:ext cx="612000" cy="612000"/>
          </a:xfrm>
          <a:prstGeom prst="rect">
            <a:avLst/>
          </a:prstGeom>
        </p:spPr>
      </p:pic>
      <p:pic>
        <p:nvPicPr>
          <p:cNvPr id="11" name="גרפיקה 10" descr="שעון עצר">
            <a:extLst>
              <a:ext uri="{FF2B5EF4-FFF2-40B4-BE49-F238E27FC236}">
                <a16:creationId xmlns:a16="http://schemas.microsoft.com/office/drawing/2014/main" id="{CF8E8E12-39C3-4C34-90CC-FE09A4AD6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395855" y="490498"/>
            <a:ext cx="764400" cy="764400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ED98D423-CE4B-4477-B855-D96EA56A3956}"/>
              </a:ext>
            </a:extLst>
          </p:cNvPr>
          <p:cNvSpPr txBox="1"/>
          <p:nvPr/>
        </p:nvSpPr>
        <p:spPr>
          <a:xfrm>
            <a:off x="644236" y="1814945"/>
            <a:ext cx="10903527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The </a:t>
            </a:r>
            <a:r>
              <a:rPr lang="en-US" sz="4400" b="1" u="sng" dirty="0" smtClean="0"/>
              <a:t>fat </a:t>
            </a:r>
            <a:r>
              <a:rPr lang="en-US" sz="4400" dirty="0" smtClean="0"/>
              <a:t>woman </a:t>
            </a:r>
            <a:r>
              <a:rPr lang="en-US" sz="4400" dirty="0"/>
              <a:t>is </a:t>
            </a:r>
            <a:r>
              <a:rPr lang="en-US" sz="4400" b="1" u="sng" dirty="0"/>
              <a:t>on</a:t>
            </a:r>
            <a:r>
              <a:rPr lang="en-US" sz="4400" dirty="0"/>
              <a:t> the sofa</a:t>
            </a:r>
            <a:r>
              <a:rPr lang="en-US" sz="4400" dirty="0" smtClean="0"/>
              <a:t>.</a:t>
            </a:r>
          </a:p>
          <a:p>
            <a:pPr algn="ctr"/>
            <a:r>
              <a:rPr lang="en-US" sz="4400" dirty="0" smtClean="0"/>
              <a:t>OR</a:t>
            </a:r>
          </a:p>
          <a:p>
            <a:pPr algn="ctr"/>
            <a:r>
              <a:rPr lang="en-US" sz="4400" dirty="0" smtClean="0"/>
              <a:t>There is a woman on the sofa.</a:t>
            </a:r>
          </a:p>
          <a:p>
            <a:pPr algn="ctr"/>
            <a:r>
              <a:rPr lang="en-US" sz="4400" dirty="0" smtClean="0"/>
              <a:t>OR</a:t>
            </a:r>
          </a:p>
          <a:p>
            <a:pPr algn="ctr"/>
            <a:r>
              <a:rPr lang="en-US" sz="4400" dirty="0" smtClean="0"/>
              <a:t>I see a woman on the sofa.</a:t>
            </a:r>
            <a:endParaRPr lang="he-IL" sz="4400" dirty="0"/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755BF77B-FFBD-4AC9-A711-E46DAEC128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581" r="98204">
                        <a14:foregroundMark x1="92814" y1="59302" x2="92814" y2="59302"/>
                        <a14:foregroundMark x1="93413" y1="56589" x2="93413" y2="565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0794" y="3163095"/>
            <a:ext cx="1198948" cy="1852266"/>
          </a:xfrm>
          <a:prstGeom prst="rect">
            <a:avLst/>
          </a:prstGeom>
        </p:spPr>
      </p:pic>
      <p:pic>
        <p:nvPicPr>
          <p:cNvPr id="10" name="גרפיקה 17" descr="ספה">
            <a:extLst>
              <a:ext uri="{FF2B5EF4-FFF2-40B4-BE49-F238E27FC236}">
                <a16:creationId xmlns:a16="http://schemas.microsoft.com/office/drawing/2014/main" id="{BF0D66DD-A9DF-4291-8E8D-5E1495325A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524989" y="4245364"/>
            <a:ext cx="2469850" cy="246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8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  <a:ea typeface="Alef"/>
                <a:sym typeface="Alef"/>
              </a:rPr>
              <a:t>What will we do today?</a:t>
            </a:r>
            <a:endParaRPr lang="x-none" dirty="0">
              <a:latin typeface="+mn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dirty="0"/>
              <a:t>We will learn new words!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dirty="0"/>
              <a:t>We will practice the words we learned!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dirty="0"/>
              <a:t>We will read a story in English!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dirty="0"/>
              <a:t>We will answer questions in English!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8013" y="5861153"/>
            <a:ext cx="1466030" cy="1474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>
            <a:extLst>
              <a:ext uri="{FF2B5EF4-FFF2-40B4-BE49-F238E27FC236}">
                <a16:creationId xmlns:a16="http://schemas.microsoft.com/office/drawing/2014/main" id="{2A279192-2AAC-42D6-A8A3-ECB039AD6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9375" y1="3347" x2="59375" y2="3347"/>
                        <a14:foregroundMark x1="73438" y1="96653" x2="73438" y2="96653"/>
                        <a14:foregroundMark x1="28125" y1="97071" x2="28125" y2="97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88253" y="1267933"/>
            <a:ext cx="669728" cy="1590963"/>
          </a:xfrm>
          <a:prstGeom prst="rect">
            <a:avLst/>
          </a:prstGeom>
        </p:spPr>
      </p:pic>
      <p:pic>
        <p:nvPicPr>
          <p:cNvPr id="21" name="גרפיקה 20" descr="ספה">
            <a:extLst>
              <a:ext uri="{FF2B5EF4-FFF2-40B4-BE49-F238E27FC236}">
                <a16:creationId xmlns:a16="http://schemas.microsoft.com/office/drawing/2014/main" id="{E6178CEE-18E3-4126-982F-9085BFD8AC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060588" y="3096559"/>
            <a:ext cx="1239158" cy="1239158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9414A794-7AAC-4D44-A334-ECBA4F5481C5}"/>
              </a:ext>
            </a:extLst>
          </p:cNvPr>
          <p:cNvSpPr txBox="1"/>
          <p:nvPr/>
        </p:nvSpPr>
        <p:spPr>
          <a:xfrm>
            <a:off x="1496292" y="503361"/>
            <a:ext cx="832658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dirty="0">
                <a:solidFill>
                  <a:schemeClr val="accent1"/>
                </a:solidFill>
              </a:rPr>
              <a:t>Practice Time! </a:t>
            </a:r>
            <a:endParaRPr lang="he-IL" sz="4800" dirty="0">
              <a:solidFill>
                <a:schemeClr val="accent1"/>
              </a:solidFill>
            </a:endParaRPr>
          </a:p>
        </p:txBody>
      </p:sp>
      <p:pic>
        <p:nvPicPr>
          <p:cNvPr id="6" name="גרפיקה 5" descr="עיפרון">
            <a:extLst>
              <a:ext uri="{FF2B5EF4-FFF2-40B4-BE49-F238E27FC236}">
                <a16:creationId xmlns:a16="http://schemas.microsoft.com/office/drawing/2014/main" id="{7B708A99-05C6-4FC3-979F-7009F02E07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633855" y="533400"/>
            <a:ext cx="612000" cy="612000"/>
          </a:xfrm>
          <a:prstGeom prst="rect">
            <a:avLst/>
          </a:prstGeom>
        </p:spPr>
      </p:pic>
      <p:pic>
        <p:nvPicPr>
          <p:cNvPr id="11" name="גרפיקה 10" descr="שעון עצר">
            <a:extLst>
              <a:ext uri="{FF2B5EF4-FFF2-40B4-BE49-F238E27FC236}">
                <a16:creationId xmlns:a16="http://schemas.microsoft.com/office/drawing/2014/main" id="{CF8E8E12-39C3-4C34-90CC-FE09A4AD66F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395855" y="490498"/>
            <a:ext cx="764400" cy="764400"/>
          </a:xfrm>
          <a:prstGeom prst="rect">
            <a:avLst/>
          </a:prstGeom>
        </p:spPr>
      </p:pic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ED98D423-CE4B-4477-B855-D96EA56A3956}"/>
              </a:ext>
            </a:extLst>
          </p:cNvPr>
          <p:cNvSpPr txBox="1"/>
          <p:nvPr/>
        </p:nvSpPr>
        <p:spPr>
          <a:xfrm>
            <a:off x="398463" y="1173109"/>
            <a:ext cx="109035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/>
              <a:t>Write a sentence for each picture: </a:t>
            </a:r>
            <a:endParaRPr lang="he-IL" sz="3200" b="1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00E4CEB8-1782-4E5E-BC0E-22FA0DB2E791}"/>
              </a:ext>
            </a:extLst>
          </p:cNvPr>
          <p:cNvSpPr txBox="1"/>
          <p:nvPr/>
        </p:nvSpPr>
        <p:spPr>
          <a:xfrm>
            <a:off x="398462" y="1937509"/>
            <a:ext cx="109035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/>
              <a:t>The </a:t>
            </a:r>
            <a:r>
              <a:rPr lang="en-US" sz="3200" b="1" dirty="0">
                <a:solidFill>
                  <a:schemeClr val="accent2"/>
                </a:solidFill>
              </a:rPr>
              <a:t>________</a:t>
            </a:r>
            <a:r>
              <a:rPr lang="en-US" sz="3200" dirty="0"/>
              <a:t> man is </a:t>
            </a:r>
            <a:r>
              <a:rPr lang="en-US" sz="3200" b="1" dirty="0">
                <a:solidFill>
                  <a:schemeClr val="accent1"/>
                </a:solidFill>
              </a:rPr>
              <a:t>___________</a:t>
            </a:r>
            <a:r>
              <a:rPr lang="en-US" sz="3200" dirty="0"/>
              <a:t> the sofa.</a:t>
            </a:r>
            <a:endParaRPr lang="he-IL" sz="3200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AEFD195D-19A6-4220-A454-73C1670D4EF8}"/>
              </a:ext>
            </a:extLst>
          </p:cNvPr>
          <p:cNvSpPr txBox="1"/>
          <p:nvPr/>
        </p:nvSpPr>
        <p:spPr>
          <a:xfrm>
            <a:off x="398463" y="3251036"/>
            <a:ext cx="109035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/>
              <a:t>The </a:t>
            </a:r>
            <a:r>
              <a:rPr lang="en-US" sz="3200" b="1" dirty="0">
                <a:solidFill>
                  <a:schemeClr val="accent2"/>
                </a:solidFill>
              </a:rPr>
              <a:t>________</a:t>
            </a:r>
            <a:r>
              <a:rPr lang="en-US" sz="3200" dirty="0"/>
              <a:t> man is </a:t>
            </a:r>
            <a:r>
              <a:rPr lang="en-US" sz="3200" b="1" dirty="0">
                <a:solidFill>
                  <a:schemeClr val="accent1"/>
                </a:solidFill>
              </a:rPr>
              <a:t>___________</a:t>
            </a:r>
            <a:r>
              <a:rPr lang="en-US" sz="3200" dirty="0"/>
              <a:t> the sofa.</a:t>
            </a:r>
            <a:endParaRPr lang="he-IL" sz="3200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5A8C9F38-3174-4BBA-8BAE-9E726FF9A2B9}"/>
              </a:ext>
            </a:extLst>
          </p:cNvPr>
          <p:cNvSpPr txBox="1"/>
          <p:nvPr/>
        </p:nvSpPr>
        <p:spPr>
          <a:xfrm>
            <a:off x="398463" y="4472232"/>
            <a:ext cx="109035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dirty="0"/>
              <a:t>The </a:t>
            </a:r>
            <a:r>
              <a:rPr lang="en-US" sz="3200" b="1" dirty="0">
                <a:solidFill>
                  <a:schemeClr val="accent2"/>
                </a:solidFill>
              </a:rPr>
              <a:t>________</a:t>
            </a:r>
            <a:r>
              <a:rPr lang="en-US" sz="3200" dirty="0"/>
              <a:t> woman is </a:t>
            </a:r>
            <a:r>
              <a:rPr lang="en-US" sz="3200" b="1" dirty="0">
                <a:solidFill>
                  <a:schemeClr val="accent1"/>
                </a:solidFill>
              </a:rPr>
              <a:t>___________</a:t>
            </a:r>
            <a:r>
              <a:rPr lang="en-US" sz="3200" dirty="0"/>
              <a:t> the sofa.</a:t>
            </a:r>
            <a:endParaRPr lang="he-IL" sz="3200" dirty="0"/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85A5534D-0D41-4226-9AAE-C59D7F109F99}"/>
              </a:ext>
            </a:extLst>
          </p:cNvPr>
          <p:cNvSpPr txBox="1"/>
          <p:nvPr/>
        </p:nvSpPr>
        <p:spPr>
          <a:xfrm>
            <a:off x="398461" y="5553440"/>
            <a:ext cx="1090352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/>
              <a:t>Word bank:</a:t>
            </a:r>
            <a:r>
              <a:rPr lang="en-US" sz="3200" dirty="0"/>
              <a:t> </a:t>
            </a:r>
            <a:r>
              <a:rPr lang="en-US" sz="3200" dirty="0">
                <a:solidFill>
                  <a:schemeClr val="accent2"/>
                </a:solidFill>
              </a:rPr>
              <a:t>tall, short, thin, </a:t>
            </a:r>
            <a:r>
              <a:rPr lang="en-US" sz="3200" dirty="0">
                <a:solidFill>
                  <a:schemeClr val="accent1"/>
                </a:solidFill>
              </a:rPr>
              <a:t>under, in front of, behind </a:t>
            </a:r>
            <a:endParaRPr lang="he-IL" sz="3200" dirty="0">
              <a:solidFill>
                <a:schemeClr val="accent1"/>
              </a:solidFill>
            </a:endParaRPr>
          </a:p>
        </p:txBody>
      </p:sp>
      <p:pic>
        <p:nvPicPr>
          <p:cNvPr id="20" name="גרפיקה 19" descr="ספה">
            <a:extLst>
              <a:ext uri="{FF2B5EF4-FFF2-40B4-BE49-F238E27FC236}">
                <a16:creationId xmlns:a16="http://schemas.microsoft.com/office/drawing/2014/main" id="{B1B67C9F-E8F4-4C85-933B-6F994319DF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084575" y="4225942"/>
            <a:ext cx="1239158" cy="1239158"/>
          </a:xfrm>
          <a:prstGeom prst="rect">
            <a:avLst/>
          </a:prstGeom>
        </p:spPr>
      </p:pic>
      <p:pic>
        <p:nvPicPr>
          <p:cNvPr id="22" name="גרפיקה 21" descr="ספה">
            <a:extLst>
              <a:ext uri="{FF2B5EF4-FFF2-40B4-BE49-F238E27FC236}">
                <a16:creationId xmlns:a16="http://schemas.microsoft.com/office/drawing/2014/main" id="{0236A33A-D729-4CF8-96E2-DB857A5EE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003538" y="1636890"/>
            <a:ext cx="1239158" cy="1239158"/>
          </a:xfrm>
          <a:prstGeom prst="rect">
            <a:avLst/>
          </a:prstGeom>
        </p:spPr>
      </p:pic>
      <p:cxnSp>
        <p:nvCxnSpPr>
          <p:cNvPr id="3" name="מחבר ישר 2">
            <a:extLst>
              <a:ext uri="{FF2B5EF4-FFF2-40B4-BE49-F238E27FC236}">
                <a16:creationId xmlns:a16="http://schemas.microsoft.com/office/drawing/2014/main" id="{CC21FCFE-6F01-4C61-BF2F-2D27CDF6BD21}"/>
              </a:ext>
            </a:extLst>
          </p:cNvPr>
          <p:cNvCxnSpPr>
            <a:cxnSpLocks/>
          </p:cNvCxnSpPr>
          <p:nvPr/>
        </p:nvCxnSpPr>
        <p:spPr>
          <a:xfrm>
            <a:off x="580231" y="3028963"/>
            <a:ext cx="11031537" cy="1821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B3536F26-0307-49AD-A578-C82285CE8073}"/>
              </a:ext>
            </a:extLst>
          </p:cNvPr>
          <p:cNvCxnSpPr>
            <a:cxnSpLocks/>
          </p:cNvCxnSpPr>
          <p:nvPr/>
        </p:nvCxnSpPr>
        <p:spPr>
          <a:xfrm>
            <a:off x="580230" y="4317503"/>
            <a:ext cx="11031537" cy="1821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057594D8-345B-4A31-A096-8237F16EF57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9901" r="92079"/>
                    </a14:imgEffect>
                  </a14:imgLayer>
                </a14:imgProps>
              </a:ext>
            </a:extLst>
          </a:blip>
          <a:srcRect b="29881"/>
          <a:stretch/>
        </p:blipFill>
        <p:spPr>
          <a:xfrm rot="5400000">
            <a:off x="10450495" y="4809095"/>
            <a:ext cx="610381" cy="1184067"/>
          </a:xfrm>
          <a:prstGeom prst="rect">
            <a:avLst/>
          </a:prstGeom>
        </p:spPr>
      </p:pic>
      <p:pic>
        <p:nvPicPr>
          <p:cNvPr id="26" name="תמונה 25">
            <a:extLst>
              <a:ext uri="{FF2B5EF4-FFF2-40B4-BE49-F238E27FC236}">
                <a16:creationId xmlns:a16="http://schemas.microsoft.com/office/drawing/2014/main" id="{CBF0A9CD-62F2-4D5F-B4DA-5489B407CE8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1087" r="90217"/>
                    </a14:imgEffect>
                  </a14:imgLayer>
                </a14:imgProps>
              </a:ext>
            </a:extLst>
          </a:blip>
          <a:srcRect l="4137" r="11547"/>
          <a:stretch/>
        </p:blipFill>
        <p:spPr>
          <a:xfrm>
            <a:off x="10321635" y="3059801"/>
            <a:ext cx="704154" cy="1117411"/>
          </a:xfrm>
          <a:prstGeom prst="rect">
            <a:avLst/>
          </a:prstGeom>
        </p:spPr>
      </p:pic>
      <p:pic>
        <p:nvPicPr>
          <p:cNvPr id="4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5291" y="473363"/>
            <a:ext cx="2046011" cy="72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1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C45D-D894-C14C-88EF-52AE66F1F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2937" y="5559993"/>
            <a:ext cx="2082800" cy="2095500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4C0590A-8813-46EE-ACF2-998E65510204}"/>
              </a:ext>
            </a:extLst>
          </p:cNvPr>
          <p:cNvSpPr txBox="1"/>
          <p:nvPr/>
        </p:nvSpPr>
        <p:spPr>
          <a:xfrm>
            <a:off x="644236" y="2142605"/>
            <a:ext cx="1090352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2"/>
                </a:solidFill>
              </a:rPr>
              <a:t>And now, let’s read!</a:t>
            </a:r>
            <a:endParaRPr lang="he-IL" sz="60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43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F2735CF-DAF6-4E3D-AAC6-EB4B7CAA6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19" y="390245"/>
            <a:ext cx="9725842" cy="5614559"/>
          </a:xfrm>
          <a:prstGeom prst="rect">
            <a:avLst/>
          </a:prstGeom>
        </p:spPr>
      </p:pic>
      <p:sp>
        <p:nvSpPr>
          <p:cNvPr id="2" name="מלבן 1"/>
          <p:cNvSpPr/>
          <p:nvPr/>
        </p:nvSpPr>
        <p:spPr>
          <a:xfrm>
            <a:off x="7891773" y="6051546"/>
            <a:ext cx="29504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1600" dirty="0" smtClean="0">
                <a:solidFill>
                  <a:schemeClr val="tx2"/>
                </a:solidFill>
              </a:rPr>
              <a:t> </a:t>
            </a:r>
            <a:r>
              <a:rPr lang="en-US" sz="1600" dirty="0">
                <a:solidFill>
                  <a:schemeClr val="tx2"/>
                </a:solidFill>
              </a:rPr>
              <a:t>F</a:t>
            </a:r>
            <a:r>
              <a:rPr lang="en-US" sz="1600" dirty="0" smtClean="0">
                <a:solidFill>
                  <a:schemeClr val="tx2"/>
                </a:solidFill>
              </a:rPr>
              <a:t>rom</a:t>
            </a:r>
            <a:r>
              <a:rPr lang="he-IL" sz="1600" dirty="0" smtClean="0">
                <a:solidFill>
                  <a:schemeClr val="tx2"/>
                </a:solidFill>
              </a:rPr>
              <a:t>: </a:t>
            </a:r>
            <a:r>
              <a:rPr lang="he-IL" sz="1600" dirty="0" err="1" smtClean="0">
                <a:solidFill>
                  <a:schemeClr val="tx2"/>
                </a:solidFill>
              </a:rPr>
              <a:t>Click</a:t>
            </a:r>
            <a:r>
              <a:rPr lang="he-IL" sz="1600" dirty="0" smtClean="0">
                <a:solidFill>
                  <a:schemeClr val="tx2"/>
                </a:solidFill>
              </a:rPr>
              <a:t> </a:t>
            </a:r>
            <a:r>
              <a:rPr lang="he-IL" sz="1600" dirty="0">
                <a:solidFill>
                  <a:schemeClr val="tx2"/>
                </a:solidFill>
              </a:rPr>
              <a:t>3 - p. 154-159 (ECB)</a:t>
            </a:r>
          </a:p>
        </p:txBody>
      </p:sp>
    </p:spTree>
    <p:extLst>
      <p:ext uri="{BB962C8B-B14F-4D97-AF65-F5344CB8AC3E}">
        <p14:creationId xmlns:p14="http://schemas.microsoft.com/office/powerpoint/2010/main" val="103546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8FB73CD2-2BE4-4A97-A46B-372A0A706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205" y="153735"/>
            <a:ext cx="8374141" cy="630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91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7664A940-57F4-4CA2-82C6-519F39F4B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745" y="371877"/>
            <a:ext cx="7721780" cy="611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0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586D249-C397-4D48-BD72-6543366F6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183" y="351930"/>
            <a:ext cx="9469633" cy="611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5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177A6B47-9F99-4975-AF18-CA079F528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386" y="393406"/>
            <a:ext cx="9867269" cy="607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8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752A5A42-13FB-4FFD-94B4-AB15A3B06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255" y="239803"/>
            <a:ext cx="6683490" cy="637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3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479F117D-C1F3-4017-9687-666FD2803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318" y="42532"/>
            <a:ext cx="7080370" cy="640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4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341C8D17-FAD9-4B5C-8CA8-30BBCA2A9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892" y="187301"/>
            <a:ext cx="6061191" cy="629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9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you need to prepare for the class?</a:t>
            </a:r>
            <a:endParaRPr lang="x-none" dirty="0"/>
          </a:p>
        </p:txBody>
      </p:sp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071" y="2553574"/>
            <a:ext cx="1465752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8503" y="3098366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C145F4B3-B401-4644-AF81-0B5965F2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607" y="477914"/>
            <a:ext cx="5083268" cy="600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1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2BF7AEF6-0409-4E66-9184-C93A7BAF8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330" y="398329"/>
            <a:ext cx="8888819" cy="606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6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50F05D2C-031F-4FFF-B3B3-B2619C8A39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94"/>
          <a:stretch/>
        </p:blipFill>
        <p:spPr>
          <a:xfrm>
            <a:off x="2178761" y="425302"/>
            <a:ext cx="8473646" cy="602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7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3DA20F75-CE62-4D25-9C1A-3F77ED39F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46" y="399031"/>
            <a:ext cx="10620700" cy="606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28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2E4AEB14-65F4-4E8E-A063-B8D51576A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23"/>
          <a:stretch/>
        </p:blipFill>
        <p:spPr>
          <a:xfrm>
            <a:off x="6096000" y="563936"/>
            <a:ext cx="5290634" cy="5890027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2E49A6E-6E76-4177-9103-12159706C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778"/>
          <a:stretch/>
        </p:blipFill>
        <p:spPr>
          <a:xfrm>
            <a:off x="457117" y="1720644"/>
            <a:ext cx="5348260" cy="344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5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997C37F9-5B1A-4BCB-811A-085A43510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273" y="425598"/>
            <a:ext cx="5784927" cy="3848446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2EB11DA-24AF-417F-8BD5-11618415B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649" y="425598"/>
            <a:ext cx="5028551" cy="601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60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B0741438-0F2C-4084-8C3E-A2411F97A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67" y="762676"/>
            <a:ext cx="11517466" cy="53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1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A6C5E72E-62D4-418D-907C-C47E9F027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86" y="1223962"/>
            <a:ext cx="11170427" cy="4410075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F65C759D-ABD9-46ED-9E56-9BFFC712C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617" y="5813442"/>
            <a:ext cx="1959007" cy="52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9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562CA8AF-28E4-4BAF-9D59-661F1C56C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51" y="446567"/>
            <a:ext cx="10602963" cy="597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B1AB924-977B-C94D-87F0-9032B541A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2111" y="537935"/>
            <a:ext cx="1047545" cy="550181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7B868734-5F14-49D3-A066-ABD7C00FC6A0}"/>
              </a:ext>
            </a:extLst>
          </p:cNvPr>
          <p:cNvSpPr txBox="1"/>
          <p:nvPr/>
        </p:nvSpPr>
        <p:spPr>
          <a:xfrm>
            <a:off x="1198418" y="931389"/>
            <a:ext cx="979516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/>
              <a:t>Arthur is such a brave young man! I really love this story. </a:t>
            </a:r>
            <a:endParaRPr lang="he-IL" sz="5400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D1D07D60-B24A-493C-96AF-166D878620A6}"/>
              </a:ext>
            </a:extLst>
          </p:cNvPr>
          <p:cNvSpPr txBox="1"/>
          <p:nvPr/>
        </p:nvSpPr>
        <p:spPr>
          <a:xfrm>
            <a:off x="1220720" y="3910115"/>
            <a:ext cx="979516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dirty="0"/>
              <a:t>Now, let’s practice what we read. </a:t>
            </a:r>
            <a:endParaRPr lang="he-IL" sz="5400" dirty="0"/>
          </a:p>
        </p:txBody>
      </p:sp>
    </p:spTree>
    <p:extLst>
      <p:ext uri="{BB962C8B-B14F-4D97-AF65-F5344CB8AC3E}">
        <p14:creationId xmlns:p14="http://schemas.microsoft.com/office/powerpoint/2010/main" val="289074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ack Wooden King Chess Piece">
            <a:extLst>
              <a:ext uri="{FF2B5EF4-FFF2-40B4-BE49-F238E27FC236}">
                <a16:creationId xmlns:a16="http://schemas.microsoft.com/office/drawing/2014/main" id="{557335B6-6CFC-477E-A278-24E9860F9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1" t="31873" r="39527" b="26631"/>
          <a:stretch/>
        </p:blipFill>
        <p:spPr bwMode="auto">
          <a:xfrm>
            <a:off x="2092035" y="3242326"/>
            <a:ext cx="2133600" cy="256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ose-up Portrait of Lion">
            <a:extLst>
              <a:ext uri="{FF2B5EF4-FFF2-40B4-BE49-F238E27FC236}">
                <a16:creationId xmlns:a16="http://schemas.microsoft.com/office/drawing/2014/main" id="{D5480A8C-B923-4CB0-8B6A-BD8B06291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10" y="3428572"/>
            <a:ext cx="2826327" cy="219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C68A58AA-93D2-41BF-8BC9-C8CD379981C5}"/>
              </a:ext>
            </a:extLst>
          </p:cNvPr>
          <p:cNvSpPr txBox="1"/>
          <p:nvPr/>
        </p:nvSpPr>
        <p:spPr>
          <a:xfrm>
            <a:off x="803563" y="2119745"/>
            <a:ext cx="10945092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word describes both of the pictures?</a:t>
            </a:r>
            <a:endParaRPr lang="he-IL" sz="4400" dirty="0">
              <a:ln w="0"/>
              <a:solidFill>
                <a:schemeClr val="accent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531F7044-5B93-418F-94FF-C656C2F27495}"/>
              </a:ext>
            </a:extLst>
          </p:cNvPr>
          <p:cNvSpPr txBox="1"/>
          <p:nvPr/>
        </p:nvSpPr>
        <p:spPr>
          <a:xfrm>
            <a:off x="734290" y="528312"/>
            <a:ext cx="1072341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/>
              <a:t>Something different before we begin…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315153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B713BB1-C14D-49CC-A8D8-FF4804C66B30}"/>
              </a:ext>
            </a:extLst>
          </p:cNvPr>
          <p:cNvSpPr txBox="1"/>
          <p:nvPr/>
        </p:nvSpPr>
        <p:spPr>
          <a:xfrm>
            <a:off x="969818" y="606718"/>
            <a:ext cx="102523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Choose the correct answer:</a:t>
            </a:r>
            <a:endParaRPr lang="he-IL" sz="3600" dirty="0">
              <a:solidFill>
                <a:schemeClr val="accent2"/>
              </a:solidFill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309095A-900C-4D99-9836-B1FE82C41CC7}"/>
              </a:ext>
            </a:extLst>
          </p:cNvPr>
          <p:cNvSpPr txBox="1"/>
          <p:nvPr/>
        </p:nvSpPr>
        <p:spPr>
          <a:xfrm>
            <a:off x="969818" y="1402869"/>
            <a:ext cx="102523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Where is the magic sword? </a:t>
            </a:r>
            <a:endParaRPr lang="he-IL" sz="4400" dirty="0"/>
          </a:p>
        </p:txBody>
      </p: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BD69D8FD-76CD-4BC3-B313-EA086440A180}"/>
              </a:ext>
            </a:extLst>
          </p:cNvPr>
          <p:cNvGrpSpPr/>
          <p:nvPr/>
        </p:nvGrpSpPr>
        <p:grpSpPr>
          <a:xfrm>
            <a:off x="5487684" y="3570818"/>
            <a:ext cx="2748340" cy="1782707"/>
            <a:chOff x="5306927" y="3570818"/>
            <a:chExt cx="2748340" cy="1782707"/>
          </a:xfrm>
        </p:grpSpPr>
        <p:pic>
          <p:nvPicPr>
            <p:cNvPr id="4" name="תמונה 3">
              <a:extLst>
                <a:ext uri="{FF2B5EF4-FFF2-40B4-BE49-F238E27FC236}">
                  <a16:creationId xmlns:a16="http://schemas.microsoft.com/office/drawing/2014/main" id="{B523B433-6901-4104-9DED-17319D222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6927" y="3570818"/>
              <a:ext cx="2748340" cy="1782707"/>
            </a:xfrm>
            <a:prstGeom prst="rect">
              <a:avLst/>
            </a:prstGeom>
          </p:spPr>
        </p:pic>
        <p:sp>
          <p:nvSpPr>
            <p:cNvPr id="5" name="מלבן 4">
              <a:extLst>
                <a:ext uri="{FF2B5EF4-FFF2-40B4-BE49-F238E27FC236}">
                  <a16:creationId xmlns:a16="http://schemas.microsoft.com/office/drawing/2014/main" id="{DC6B2545-B2B3-427F-99DD-E368A888A545}"/>
                </a:ext>
              </a:extLst>
            </p:cNvPr>
            <p:cNvSpPr/>
            <p:nvPr/>
          </p:nvSpPr>
          <p:spPr>
            <a:xfrm>
              <a:off x="7537509" y="3570818"/>
              <a:ext cx="517758" cy="505206"/>
            </a:xfrm>
            <a:prstGeom prst="rect">
              <a:avLst/>
            </a:prstGeom>
            <a:solidFill>
              <a:srgbClr val="E8E7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8" name="תמונה 7">
            <a:extLst>
              <a:ext uri="{FF2B5EF4-FFF2-40B4-BE49-F238E27FC236}">
                <a16:creationId xmlns:a16="http://schemas.microsoft.com/office/drawing/2014/main" id="{0DF5404C-B881-4E26-9ACA-1ADBCD1DA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40" y="3774029"/>
            <a:ext cx="3660179" cy="157949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3A2FADD3-11FC-4CD4-B690-2B86066AC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189" y="3157217"/>
            <a:ext cx="1722595" cy="219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69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B713BB1-C14D-49CC-A8D8-FF4804C66B30}"/>
              </a:ext>
            </a:extLst>
          </p:cNvPr>
          <p:cNvSpPr txBox="1"/>
          <p:nvPr/>
        </p:nvSpPr>
        <p:spPr>
          <a:xfrm>
            <a:off x="969818" y="606718"/>
            <a:ext cx="102523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Check your answers:</a:t>
            </a:r>
            <a:endParaRPr lang="he-IL" sz="3600" dirty="0">
              <a:solidFill>
                <a:schemeClr val="accent2"/>
              </a:solidFill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8309095A-900C-4D99-9836-B1FE82C41CC7}"/>
              </a:ext>
            </a:extLst>
          </p:cNvPr>
          <p:cNvSpPr txBox="1"/>
          <p:nvPr/>
        </p:nvSpPr>
        <p:spPr>
          <a:xfrm>
            <a:off x="969818" y="1402869"/>
            <a:ext cx="102523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Where is the magic sword? </a:t>
            </a:r>
            <a:endParaRPr lang="he-IL" sz="4400" dirty="0"/>
          </a:p>
        </p:txBody>
      </p: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BD69D8FD-76CD-4BC3-B313-EA086440A180}"/>
              </a:ext>
            </a:extLst>
          </p:cNvPr>
          <p:cNvGrpSpPr/>
          <p:nvPr/>
        </p:nvGrpSpPr>
        <p:grpSpPr>
          <a:xfrm>
            <a:off x="5487684" y="3570818"/>
            <a:ext cx="2748340" cy="1782707"/>
            <a:chOff x="5306927" y="3570818"/>
            <a:chExt cx="2748340" cy="1782707"/>
          </a:xfrm>
        </p:grpSpPr>
        <p:pic>
          <p:nvPicPr>
            <p:cNvPr id="13" name="תמונה 12">
              <a:extLst>
                <a:ext uri="{FF2B5EF4-FFF2-40B4-BE49-F238E27FC236}">
                  <a16:creationId xmlns:a16="http://schemas.microsoft.com/office/drawing/2014/main" id="{B523B433-6901-4104-9DED-17319D222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6927" y="3570818"/>
              <a:ext cx="2748340" cy="1782707"/>
            </a:xfrm>
            <a:prstGeom prst="rect">
              <a:avLst/>
            </a:prstGeom>
          </p:spPr>
        </p:pic>
        <p:sp>
          <p:nvSpPr>
            <p:cNvPr id="14" name="מלבן 13">
              <a:extLst>
                <a:ext uri="{FF2B5EF4-FFF2-40B4-BE49-F238E27FC236}">
                  <a16:creationId xmlns:a16="http://schemas.microsoft.com/office/drawing/2014/main" id="{DC6B2545-B2B3-427F-99DD-E368A888A545}"/>
                </a:ext>
              </a:extLst>
            </p:cNvPr>
            <p:cNvSpPr/>
            <p:nvPr/>
          </p:nvSpPr>
          <p:spPr>
            <a:xfrm>
              <a:off x="7537509" y="3570818"/>
              <a:ext cx="517758" cy="505206"/>
            </a:xfrm>
            <a:prstGeom prst="rect">
              <a:avLst/>
            </a:prstGeom>
            <a:solidFill>
              <a:srgbClr val="E8E7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0DF5404C-B881-4E26-9ACA-1ADBCD1DA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340" y="3774029"/>
            <a:ext cx="3660179" cy="1579496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3A2FADD3-11FC-4CD4-B690-2B86066AC2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189" y="3157217"/>
            <a:ext cx="1722595" cy="2196308"/>
          </a:xfrm>
          <a:prstGeom prst="rect">
            <a:avLst/>
          </a:prstGeom>
        </p:spPr>
      </p:pic>
      <p:sp>
        <p:nvSpPr>
          <p:cNvPr id="9" name="אליפסה 8">
            <a:extLst>
              <a:ext uri="{FF2B5EF4-FFF2-40B4-BE49-F238E27FC236}">
                <a16:creationId xmlns:a16="http://schemas.microsoft.com/office/drawing/2014/main" id="{AE1BD144-BEB9-4CFA-BC04-83490D022551}"/>
              </a:ext>
            </a:extLst>
          </p:cNvPr>
          <p:cNvSpPr/>
          <p:nvPr/>
        </p:nvSpPr>
        <p:spPr>
          <a:xfrm>
            <a:off x="5077938" y="2978763"/>
            <a:ext cx="3567831" cy="2840182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813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B713BB1-C14D-49CC-A8D8-FF4804C66B30}"/>
              </a:ext>
            </a:extLst>
          </p:cNvPr>
          <p:cNvSpPr txBox="1"/>
          <p:nvPr/>
        </p:nvSpPr>
        <p:spPr>
          <a:xfrm>
            <a:off x="969818" y="606718"/>
            <a:ext cx="102523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Choose the correct answer:</a:t>
            </a:r>
            <a:endParaRPr lang="he-IL" sz="3600" dirty="0">
              <a:solidFill>
                <a:schemeClr val="accent2"/>
              </a:solidFill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E6FE671-6FB9-4094-82F2-0A9A9923788C}"/>
              </a:ext>
            </a:extLst>
          </p:cNvPr>
          <p:cNvSpPr txBox="1"/>
          <p:nvPr/>
        </p:nvSpPr>
        <p:spPr>
          <a:xfrm>
            <a:off x="969818" y="1410281"/>
            <a:ext cx="102523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Who is the </a:t>
            </a:r>
            <a:r>
              <a:rPr lang="en-US" sz="4400" b="1" dirty="0"/>
              <a:t>tall</a:t>
            </a:r>
            <a:r>
              <a:rPr lang="en-US" sz="4400" dirty="0"/>
              <a:t> man?</a:t>
            </a:r>
            <a:endParaRPr lang="he-IL" sz="4400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85F3F1A-2934-41F9-815D-2C692E6E2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68"/>
          <a:stretch/>
        </p:blipFill>
        <p:spPr>
          <a:xfrm>
            <a:off x="1482436" y="3079430"/>
            <a:ext cx="2258291" cy="275333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797B815-9B95-4D28-AD19-71BAB25D8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945" y="3294975"/>
            <a:ext cx="2734249" cy="276660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9CED4B2-0B18-4D69-A1B8-D7281F96A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638" y="2472713"/>
            <a:ext cx="1590702" cy="383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1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B713BB1-C14D-49CC-A8D8-FF4804C66B30}"/>
              </a:ext>
            </a:extLst>
          </p:cNvPr>
          <p:cNvSpPr txBox="1"/>
          <p:nvPr/>
        </p:nvSpPr>
        <p:spPr>
          <a:xfrm>
            <a:off x="969818" y="606718"/>
            <a:ext cx="102523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Check your answers:</a:t>
            </a:r>
            <a:endParaRPr lang="he-IL" sz="3600" dirty="0">
              <a:solidFill>
                <a:schemeClr val="accent2"/>
              </a:solidFill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E6FE671-6FB9-4094-82F2-0A9A9923788C}"/>
              </a:ext>
            </a:extLst>
          </p:cNvPr>
          <p:cNvSpPr txBox="1"/>
          <p:nvPr/>
        </p:nvSpPr>
        <p:spPr>
          <a:xfrm>
            <a:off x="969818" y="1410281"/>
            <a:ext cx="102523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Who is the tall man?</a:t>
            </a:r>
            <a:endParaRPr lang="he-IL" sz="4400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85F3F1A-2934-41F9-815D-2C692E6E2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68"/>
          <a:stretch/>
        </p:blipFill>
        <p:spPr>
          <a:xfrm>
            <a:off x="1482436" y="3079430"/>
            <a:ext cx="2258291" cy="275333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9CED4B2-0B18-4D69-A1B8-D7281F96A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2638" y="2472713"/>
            <a:ext cx="1590702" cy="3836966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797B815-9B95-4D28-AD19-71BAB25D8A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0945" y="3294975"/>
            <a:ext cx="2734249" cy="2766608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52F7ECAE-233A-4EF6-B747-1F5E73EA2D96}"/>
              </a:ext>
            </a:extLst>
          </p:cNvPr>
          <p:cNvSpPr/>
          <p:nvPr/>
        </p:nvSpPr>
        <p:spPr>
          <a:xfrm>
            <a:off x="4966050" y="2360423"/>
            <a:ext cx="1881318" cy="402753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30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E6FE671-6FB9-4094-82F2-0A9A9923788C}"/>
              </a:ext>
            </a:extLst>
          </p:cNvPr>
          <p:cNvSpPr txBox="1"/>
          <p:nvPr/>
        </p:nvSpPr>
        <p:spPr>
          <a:xfrm>
            <a:off x="969818" y="1410281"/>
            <a:ext cx="102523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Who is the </a:t>
            </a:r>
            <a:r>
              <a:rPr lang="en-US" sz="4400" b="1" dirty="0"/>
              <a:t>thin</a:t>
            </a:r>
            <a:r>
              <a:rPr lang="en-US" sz="4400" dirty="0"/>
              <a:t> man?</a:t>
            </a:r>
            <a:endParaRPr lang="he-IL" sz="4400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85F3F1A-2934-41F9-815D-2C692E6E2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68"/>
          <a:stretch/>
        </p:blipFill>
        <p:spPr>
          <a:xfrm>
            <a:off x="1482436" y="3079430"/>
            <a:ext cx="2258291" cy="275333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797B815-9B95-4D28-AD19-71BAB25D8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945" y="3294975"/>
            <a:ext cx="2734249" cy="276660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9CED4B2-0B18-4D69-A1B8-D7281F96A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638" y="2472713"/>
            <a:ext cx="1590702" cy="3836966"/>
          </a:xfrm>
          <a:prstGeom prst="rect">
            <a:avLst/>
          </a:prstGeom>
        </p:spPr>
      </p:pic>
      <p:sp>
        <p:nvSpPr>
          <p:cNvPr id="10" name="תיבת טקסט 5">
            <a:extLst>
              <a:ext uri="{FF2B5EF4-FFF2-40B4-BE49-F238E27FC236}">
                <a16:creationId xmlns:a16="http://schemas.microsoft.com/office/drawing/2014/main" id="{1B713BB1-C14D-49CC-A8D8-FF4804C66B30}"/>
              </a:ext>
            </a:extLst>
          </p:cNvPr>
          <p:cNvSpPr txBox="1"/>
          <p:nvPr/>
        </p:nvSpPr>
        <p:spPr>
          <a:xfrm>
            <a:off x="969818" y="606718"/>
            <a:ext cx="102523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Choose the correct answer:</a:t>
            </a:r>
            <a:endParaRPr lang="he-IL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1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E6FE671-6FB9-4094-82F2-0A9A9923788C}"/>
              </a:ext>
            </a:extLst>
          </p:cNvPr>
          <p:cNvSpPr txBox="1"/>
          <p:nvPr/>
        </p:nvSpPr>
        <p:spPr>
          <a:xfrm>
            <a:off x="969818" y="1410281"/>
            <a:ext cx="102523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Who is the </a:t>
            </a:r>
            <a:r>
              <a:rPr lang="en-US" sz="4400" b="1" dirty="0"/>
              <a:t>thin</a:t>
            </a:r>
            <a:r>
              <a:rPr lang="en-US" sz="4400" dirty="0"/>
              <a:t> man?</a:t>
            </a:r>
            <a:endParaRPr lang="he-IL" sz="4400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85F3F1A-2934-41F9-815D-2C692E6E2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68"/>
          <a:stretch/>
        </p:blipFill>
        <p:spPr>
          <a:xfrm>
            <a:off x="1482436" y="3079430"/>
            <a:ext cx="2258291" cy="275333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797B815-9B95-4D28-AD19-71BAB25D8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945" y="3294975"/>
            <a:ext cx="2734249" cy="2766608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BA790F32-213C-4E31-A7D3-8E90FB483162}"/>
              </a:ext>
            </a:extLst>
          </p:cNvPr>
          <p:cNvSpPr/>
          <p:nvPr/>
        </p:nvSpPr>
        <p:spPr>
          <a:xfrm>
            <a:off x="8035636" y="3093285"/>
            <a:ext cx="3186546" cy="31579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9CED4B2-0B18-4D69-A1B8-D7281F96A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638" y="2472713"/>
            <a:ext cx="1590702" cy="3836966"/>
          </a:xfrm>
          <a:prstGeom prst="rect">
            <a:avLst/>
          </a:prstGeom>
        </p:spPr>
      </p:pic>
      <p:sp>
        <p:nvSpPr>
          <p:cNvPr id="11" name="תיבת טקסט 5">
            <a:extLst>
              <a:ext uri="{FF2B5EF4-FFF2-40B4-BE49-F238E27FC236}">
                <a16:creationId xmlns:a16="http://schemas.microsoft.com/office/drawing/2014/main" id="{1B713BB1-C14D-49CC-A8D8-FF4804C66B30}"/>
              </a:ext>
            </a:extLst>
          </p:cNvPr>
          <p:cNvSpPr txBox="1"/>
          <p:nvPr/>
        </p:nvSpPr>
        <p:spPr>
          <a:xfrm>
            <a:off x="969818" y="606718"/>
            <a:ext cx="102523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Check your answers:</a:t>
            </a:r>
            <a:endParaRPr lang="he-IL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1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E6FE671-6FB9-4094-82F2-0A9A9923788C}"/>
              </a:ext>
            </a:extLst>
          </p:cNvPr>
          <p:cNvSpPr txBox="1"/>
          <p:nvPr/>
        </p:nvSpPr>
        <p:spPr>
          <a:xfrm>
            <a:off x="969818" y="1410281"/>
            <a:ext cx="102523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Who is the </a:t>
            </a:r>
            <a:r>
              <a:rPr lang="en-US" sz="4400" b="1" dirty="0"/>
              <a:t>fat</a:t>
            </a:r>
            <a:r>
              <a:rPr lang="en-US" sz="4400" dirty="0"/>
              <a:t> man?</a:t>
            </a:r>
            <a:endParaRPr lang="he-IL" sz="4400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85F3F1A-2934-41F9-815D-2C692E6E2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68"/>
          <a:stretch/>
        </p:blipFill>
        <p:spPr>
          <a:xfrm>
            <a:off x="1482436" y="3079430"/>
            <a:ext cx="2258291" cy="275333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797B815-9B95-4D28-AD19-71BAB25D8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945" y="3294975"/>
            <a:ext cx="2734249" cy="276660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9CED4B2-0B18-4D69-A1B8-D7281F96A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638" y="2472713"/>
            <a:ext cx="1590702" cy="3836966"/>
          </a:xfrm>
          <a:prstGeom prst="rect">
            <a:avLst/>
          </a:prstGeom>
        </p:spPr>
      </p:pic>
      <p:sp>
        <p:nvSpPr>
          <p:cNvPr id="10" name="תיבת טקסט 5">
            <a:extLst>
              <a:ext uri="{FF2B5EF4-FFF2-40B4-BE49-F238E27FC236}">
                <a16:creationId xmlns:a16="http://schemas.microsoft.com/office/drawing/2014/main" id="{1B713BB1-C14D-49CC-A8D8-FF4804C66B30}"/>
              </a:ext>
            </a:extLst>
          </p:cNvPr>
          <p:cNvSpPr txBox="1"/>
          <p:nvPr/>
        </p:nvSpPr>
        <p:spPr>
          <a:xfrm>
            <a:off x="969818" y="606718"/>
            <a:ext cx="102523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Choose the correct answer:</a:t>
            </a:r>
            <a:endParaRPr lang="he-IL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7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B713BB1-C14D-49CC-A8D8-FF4804C66B30}"/>
              </a:ext>
            </a:extLst>
          </p:cNvPr>
          <p:cNvSpPr txBox="1"/>
          <p:nvPr/>
        </p:nvSpPr>
        <p:spPr>
          <a:xfrm>
            <a:off x="969818" y="606718"/>
            <a:ext cx="102523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Check your answers:</a:t>
            </a:r>
            <a:endParaRPr lang="he-IL" sz="3600" dirty="0">
              <a:solidFill>
                <a:schemeClr val="accent2"/>
              </a:solidFill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E6FE671-6FB9-4094-82F2-0A9A9923788C}"/>
              </a:ext>
            </a:extLst>
          </p:cNvPr>
          <p:cNvSpPr txBox="1"/>
          <p:nvPr/>
        </p:nvSpPr>
        <p:spPr>
          <a:xfrm>
            <a:off x="969818" y="1410281"/>
            <a:ext cx="102523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Who is the </a:t>
            </a:r>
            <a:r>
              <a:rPr lang="en-US" sz="4400" b="1" dirty="0"/>
              <a:t>fat</a:t>
            </a:r>
            <a:r>
              <a:rPr lang="en-US" sz="4400" dirty="0"/>
              <a:t> man?</a:t>
            </a:r>
            <a:endParaRPr lang="he-IL" sz="4400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85F3F1A-2934-41F9-815D-2C692E6E2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68"/>
          <a:stretch/>
        </p:blipFill>
        <p:spPr>
          <a:xfrm>
            <a:off x="1482436" y="3079430"/>
            <a:ext cx="2258291" cy="2753334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797B815-9B95-4D28-AD19-71BAB25D8A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945" y="3294975"/>
            <a:ext cx="2734249" cy="2766608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3C5729E7-B9BA-4A60-9E3C-8F1305371463}"/>
              </a:ext>
            </a:extLst>
          </p:cNvPr>
          <p:cNvSpPr/>
          <p:nvPr/>
        </p:nvSpPr>
        <p:spPr>
          <a:xfrm>
            <a:off x="1176806" y="2903586"/>
            <a:ext cx="2895464" cy="31579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A9CED4B2-0B18-4D69-A1B8-D7281F96AA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2638" y="2472713"/>
            <a:ext cx="1590702" cy="383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B713BB1-C14D-49CC-A8D8-FF4804C66B30}"/>
              </a:ext>
            </a:extLst>
          </p:cNvPr>
          <p:cNvSpPr txBox="1"/>
          <p:nvPr/>
        </p:nvSpPr>
        <p:spPr>
          <a:xfrm>
            <a:off x="969818" y="606718"/>
            <a:ext cx="102523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Choose the correct answer:</a:t>
            </a:r>
            <a:endParaRPr lang="he-IL" sz="3600" dirty="0">
              <a:solidFill>
                <a:schemeClr val="accent2"/>
              </a:solidFill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E6FE671-6FB9-4094-82F2-0A9A9923788C}"/>
              </a:ext>
            </a:extLst>
          </p:cNvPr>
          <p:cNvSpPr txBox="1"/>
          <p:nvPr/>
        </p:nvSpPr>
        <p:spPr>
          <a:xfrm>
            <a:off x="969818" y="1410281"/>
            <a:ext cx="102523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Who pulls the sword out of the stone?</a:t>
            </a:r>
            <a:endParaRPr lang="he-IL" sz="4400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AE82681A-C51C-405B-9DD2-53588A7AA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3" b="48119"/>
          <a:stretch/>
        </p:blipFill>
        <p:spPr>
          <a:xfrm>
            <a:off x="1156569" y="3047649"/>
            <a:ext cx="2224584" cy="224776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B897F63-8F31-4D45-BE67-44CABE567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350" y="3158470"/>
            <a:ext cx="2114906" cy="213693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E9E1308-4892-40AD-962D-ACF2AF819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153"/>
          <a:stretch/>
        </p:blipFill>
        <p:spPr>
          <a:xfrm>
            <a:off x="4633112" y="3047632"/>
            <a:ext cx="2315872" cy="22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7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B713BB1-C14D-49CC-A8D8-FF4804C66B30}"/>
              </a:ext>
            </a:extLst>
          </p:cNvPr>
          <p:cNvSpPr txBox="1"/>
          <p:nvPr/>
        </p:nvSpPr>
        <p:spPr>
          <a:xfrm>
            <a:off x="969818" y="606718"/>
            <a:ext cx="102523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Check your answers:</a:t>
            </a:r>
            <a:endParaRPr lang="he-IL" sz="3600" dirty="0">
              <a:solidFill>
                <a:schemeClr val="accent2"/>
              </a:solidFill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E6FE671-6FB9-4094-82F2-0A9A9923788C}"/>
              </a:ext>
            </a:extLst>
          </p:cNvPr>
          <p:cNvSpPr txBox="1"/>
          <p:nvPr/>
        </p:nvSpPr>
        <p:spPr>
          <a:xfrm>
            <a:off x="969818" y="1410281"/>
            <a:ext cx="102523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Who pulls the sword out of the stone?</a:t>
            </a:r>
            <a:endParaRPr lang="he-IL" sz="4400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AE82681A-C51C-405B-9DD2-53588A7AA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3" b="48119"/>
          <a:stretch/>
        </p:blipFill>
        <p:spPr>
          <a:xfrm>
            <a:off x="1156569" y="3047649"/>
            <a:ext cx="2224584" cy="224776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8B897F63-8F31-4D45-BE67-44CABE567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350" y="3158470"/>
            <a:ext cx="2114906" cy="2136938"/>
          </a:xfrm>
          <a:prstGeom prst="rect">
            <a:avLst/>
          </a:prstGeom>
        </p:spPr>
      </p:pic>
      <p:sp>
        <p:nvSpPr>
          <p:cNvPr id="7" name="אליפסה 6">
            <a:extLst>
              <a:ext uri="{FF2B5EF4-FFF2-40B4-BE49-F238E27FC236}">
                <a16:creationId xmlns:a16="http://schemas.microsoft.com/office/drawing/2014/main" id="{6DA968D9-C657-4E65-857C-0F862089ACFE}"/>
              </a:ext>
            </a:extLst>
          </p:cNvPr>
          <p:cNvSpPr/>
          <p:nvPr/>
        </p:nvSpPr>
        <p:spPr>
          <a:xfrm>
            <a:off x="7791119" y="2806699"/>
            <a:ext cx="2841368" cy="284018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DE9E1308-4892-40AD-962D-ACF2AF819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153"/>
          <a:stretch/>
        </p:blipFill>
        <p:spPr>
          <a:xfrm>
            <a:off x="4633112" y="3047632"/>
            <a:ext cx="2315872" cy="22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ack Wooden King Chess Piece">
            <a:extLst>
              <a:ext uri="{FF2B5EF4-FFF2-40B4-BE49-F238E27FC236}">
                <a16:creationId xmlns:a16="http://schemas.microsoft.com/office/drawing/2014/main" id="{557335B6-6CFC-477E-A278-24E9860F9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1" t="31873" r="39527" b="26631"/>
          <a:stretch/>
        </p:blipFill>
        <p:spPr bwMode="auto">
          <a:xfrm>
            <a:off x="2092035" y="3242326"/>
            <a:ext cx="2133600" cy="256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lose-up Portrait of Lion">
            <a:extLst>
              <a:ext uri="{FF2B5EF4-FFF2-40B4-BE49-F238E27FC236}">
                <a16:creationId xmlns:a16="http://schemas.microsoft.com/office/drawing/2014/main" id="{D5480A8C-B923-4CB0-8B6A-BD8B06291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110" y="3428572"/>
            <a:ext cx="2826327" cy="219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531F7044-5B93-418F-94FF-C656C2F27495}"/>
              </a:ext>
            </a:extLst>
          </p:cNvPr>
          <p:cNvSpPr txBox="1"/>
          <p:nvPr/>
        </p:nvSpPr>
        <p:spPr>
          <a:xfrm>
            <a:off x="734290" y="528312"/>
            <a:ext cx="1072341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dirty="0"/>
              <a:t>Something different before we begin…</a:t>
            </a:r>
            <a:endParaRPr lang="he-IL" sz="4000" dirty="0"/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3383B53-F9FF-41B4-B44C-4263D6B7F8AA}"/>
              </a:ext>
            </a:extLst>
          </p:cNvPr>
          <p:cNvSpPr txBox="1"/>
          <p:nvPr/>
        </p:nvSpPr>
        <p:spPr>
          <a:xfrm>
            <a:off x="2701635" y="1801091"/>
            <a:ext cx="604058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8800" dirty="0">
                <a:solidFill>
                  <a:schemeClr val="accent2"/>
                </a:solidFill>
              </a:rPr>
              <a:t>king</a:t>
            </a:r>
            <a:endParaRPr lang="he-IL" sz="8800" dirty="0">
              <a:solidFill>
                <a:schemeClr val="accent2"/>
              </a:solidFill>
            </a:endParaRPr>
          </a:p>
        </p:txBody>
      </p:sp>
      <p:pic>
        <p:nvPicPr>
          <p:cNvPr id="4" name="גרפיקה 3" descr="כתר">
            <a:extLst>
              <a:ext uri="{FF2B5EF4-FFF2-40B4-BE49-F238E27FC236}">
                <a16:creationId xmlns:a16="http://schemas.microsoft.com/office/drawing/2014/main" id="{B3E1CB20-B982-4D5F-818C-8FE342CEF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885710" y="21225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2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B713BB1-C14D-49CC-A8D8-FF4804C66B30}"/>
              </a:ext>
            </a:extLst>
          </p:cNvPr>
          <p:cNvSpPr txBox="1"/>
          <p:nvPr/>
        </p:nvSpPr>
        <p:spPr>
          <a:xfrm>
            <a:off x="969818" y="606718"/>
            <a:ext cx="102523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Choose the correct answer:</a:t>
            </a:r>
            <a:endParaRPr lang="he-IL" sz="3600" dirty="0">
              <a:solidFill>
                <a:schemeClr val="accent2"/>
              </a:solidFill>
            </a:endParaRP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E6FE671-6FB9-4094-82F2-0A9A9923788C}"/>
              </a:ext>
            </a:extLst>
          </p:cNvPr>
          <p:cNvSpPr txBox="1"/>
          <p:nvPr/>
        </p:nvSpPr>
        <p:spPr>
          <a:xfrm>
            <a:off x="969818" y="1410281"/>
            <a:ext cx="102523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Who wants to be a king?</a:t>
            </a:r>
            <a:endParaRPr lang="he-IL" sz="4400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AE82681A-C51C-405B-9DD2-53588A7AA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3" b="48119"/>
          <a:stretch/>
        </p:blipFill>
        <p:spPr>
          <a:xfrm>
            <a:off x="1156569" y="3047649"/>
            <a:ext cx="2224584" cy="2247760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B897F63-8F31-4D45-BE67-44CABE567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350" y="3158470"/>
            <a:ext cx="2114906" cy="2136938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DE9E1308-4892-40AD-962D-ACF2AF819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153"/>
          <a:stretch/>
        </p:blipFill>
        <p:spPr>
          <a:xfrm>
            <a:off x="4633112" y="3047632"/>
            <a:ext cx="2315872" cy="22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7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1">
            <a:extLst>
              <a:ext uri="{FF2B5EF4-FFF2-40B4-BE49-F238E27FC236}">
                <a16:creationId xmlns:a16="http://schemas.microsoft.com/office/drawing/2014/main" id="{DE9E1308-4892-40AD-962D-ACF2AF819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153"/>
          <a:stretch/>
        </p:blipFill>
        <p:spPr>
          <a:xfrm>
            <a:off x="4633112" y="3047632"/>
            <a:ext cx="2315872" cy="2247776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AE82681A-C51C-405B-9DD2-53588A7AA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53" b="48119"/>
          <a:stretch/>
        </p:blipFill>
        <p:spPr>
          <a:xfrm>
            <a:off x="1156569" y="3047649"/>
            <a:ext cx="2224584" cy="2247760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E6FE671-6FB9-4094-82F2-0A9A9923788C}"/>
              </a:ext>
            </a:extLst>
          </p:cNvPr>
          <p:cNvSpPr txBox="1"/>
          <p:nvPr/>
        </p:nvSpPr>
        <p:spPr>
          <a:xfrm>
            <a:off x="969818" y="1410281"/>
            <a:ext cx="1025236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400" dirty="0"/>
              <a:t>Who wants to be a king?</a:t>
            </a:r>
            <a:endParaRPr lang="he-IL" sz="4400" dirty="0"/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DB26BF09-35E1-4F1D-962A-A87D0F918D1C}"/>
              </a:ext>
            </a:extLst>
          </p:cNvPr>
          <p:cNvSpPr/>
          <p:nvPr/>
        </p:nvSpPr>
        <p:spPr>
          <a:xfrm>
            <a:off x="4037651" y="2751429"/>
            <a:ext cx="3567831" cy="284018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אליפסה 7">
            <a:extLst>
              <a:ext uri="{FF2B5EF4-FFF2-40B4-BE49-F238E27FC236}">
                <a16:creationId xmlns:a16="http://schemas.microsoft.com/office/drawing/2014/main" id="{6DA968D9-C657-4E65-857C-0F862089ACFE}"/>
              </a:ext>
            </a:extLst>
          </p:cNvPr>
          <p:cNvSpPr/>
          <p:nvPr/>
        </p:nvSpPr>
        <p:spPr>
          <a:xfrm>
            <a:off x="469820" y="2751429"/>
            <a:ext cx="3567831" cy="284018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3" name="תמונה 12">
            <a:extLst>
              <a:ext uri="{FF2B5EF4-FFF2-40B4-BE49-F238E27FC236}">
                <a16:creationId xmlns:a16="http://schemas.microsoft.com/office/drawing/2014/main" id="{8B897F63-8F31-4D45-BE67-44CABE567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4350" y="3158470"/>
            <a:ext cx="2114906" cy="2136938"/>
          </a:xfrm>
          <a:prstGeom prst="rect">
            <a:avLst/>
          </a:prstGeom>
        </p:spPr>
      </p:pic>
      <p:sp>
        <p:nvSpPr>
          <p:cNvPr id="10" name="תיבת טקסט 5">
            <a:extLst>
              <a:ext uri="{FF2B5EF4-FFF2-40B4-BE49-F238E27FC236}">
                <a16:creationId xmlns:a16="http://schemas.microsoft.com/office/drawing/2014/main" id="{1B713BB1-C14D-49CC-A8D8-FF4804C66B30}"/>
              </a:ext>
            </a:extLst>
          </p:cNvPr>
          <p:cNvSpPr txBox="1"/>
          <p:nvPr/>
        </p:nvSpPr>
        <p:spPr>
          <a:xfrm>
            <a:off x="969818" y="606718"/>
            <a:ext cx="102523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</a:rPr>
              <a:t>Check your answers:</a:t>
            </a:r>
            <a:endParaRPr lang="he-IL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59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BE0F5F8F-8224-4840-8CAD-525DB2296E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68" r="50000"/>
          <a:stretch/>
        </p:blipFill>
        <p:spPr>
          <a:xfrm>
            <a:off x="413130" y="1773385"/>
            <a:ext cx="4416652" cy="4565492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CFDA2B4F-5292-45BC-84E8-1809C4910FA9}"/>
              </a:ext>
            </a:extLst>
          </p:cNvPr>
          <p:cNvSpPr/>
          <p:nvPr/>
        </p:nvSpPr>
        <p:spPr>
          <a:xfrm>
            <a:off x="5316278" y="1436044"/>
            <a:ext cx="657092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3200" dirty="0">
                <a:solidFill>
                  <a:srgbClr val="636363"/>
                </a:solidFill>
                <a:latin typeface="Arial" panose="020B0604020202020204" pitchFamily="34" charset="0"/>
              </a:rPr>
              <a:t>1. </a:t>
            </a:r>
            <a:r>
              <a:rPr lang="en-US" sz="3200" b="1" dirty="0">
                <a:solidFill>
                  <a:srgbClr val="636363"/>
                </a:solidFill>
                <a:latin typeface="Arial" panose="020B0604020202020204" pitchFamily="34" charset="0"/>
              </a:rPr>
              <a:t>When</a:t>
            </a:r>
            <a:r>
              <a:rPr lang="en-US" sz="3200" dirty="0">
                <a:solidFill>
                  <a:srgbClr val="636363"/>
                </a:solidFill>
                <a:latin typeface="Arial" panose="020B0604020202020204" pitchFamily="34" charset="0"/>
              </a:rPr>
              <a:t> did the story happen?  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>
                <a:solidFill>
                  <a:srgbClr val="636363"/>
                </a:solidFill>
                <a:latin typeface="Arial" panose="020B0604020202020204" pitchFamily="34" charset="0"/>
              </a:rPr>
              <a:t>2. </a:t>
            </a:r>
            <a:r>
              <a:rPr lang="en-US" sz="3200" b="1" dirty="0">
                <a:solidFill>
                  <a:srgbClr val="636363"/>
                </a:solidFill>
                <a:latin typeface="Arial" panose="020B0604020202020204" pitchFamily="34" charset="0"/>
              </a:rPr>
              <a:t>Where</a:t>
            </a:r>
            <a:r>
              <a:rPr lang="en-US" sz="3200" dirty="0">
                <a:solidFill>
                  <a:srgbClr val="636363"/>
                </a:solidFill>
                <a:latin typeface="Arial" panose="020B0604020202020204" pitchFamily="34" charset="0"/>
              </a:rPr>
              <a:t> are the men?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200" dirty="0">
                <a:solidFill>
                  <a:srgbClr val="636363"/>
                </a:solidFill>
                <a:latin typeface="Arial" panose="020B0604020202020204" pitchFamily="34" charset="0"/>
              </a:rPr>
              <a:t>3. </a:t>
            </a:r>
            <a:r>
              <a:rPr lang="en-US" sz="3200" b="1" dirty="0">
                <a:solidFill>
                  <a:srgbClr val="636363"/>
                </a:solidFill>
                <a:latin typeface="Arial" panose="020B0604020202020204" pitchFamily="34" charset="0"/>
              </a:rPr>
              <a:t>What</a:t>
            </a:r>
            <a:r>
              <a:rPr lang="en-US" sz="3200" dirty="0">
                <a:solidFill>
                  <a:srgbClr val="636363"/>
                </a:solidFill>
                <a:latin typeface="Arial" panose="020B0604020202020204" pitchFamily="34" charset="0"/>
              </a:rPr>
              <a:t> do they want? </a:t>
            </a:r>
            <a:r>
              <a:rPr lang="en-US" sz="3600" dirty="0"/>
              <a:t/>
            </a:r>
            <a:br>
              <a:rPr lang="en-US" sz="3600" dirty="0"/>
            </a:br>
            <a:endParaRPr lang="he-IL" sz="3600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B713BB1-C14D-49CC-A8D8-FF4804C66B30}"/>
              </a:ext>
            </a:extLst>
          </p:cNvPr>
          <p:cNvSpPr txBox="1"/>
          <p:nvPr/>
        </p:nvSpPr>
        <p:spPr>
          <a:xfrm>
            <a:off x="531628" y="595435"/>
            <a:ext cx="839972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</a:rPr>
              <a:t>Answer the questions according to the text:</a:t>
            </a:r>
            <a:endParaRPr lang="he-IL" sz="3600" dirty="0">
              <a:solidFill>
                <a:schemeClr val="accent2"/>
              </a:solidFill>
            </a:endParaRPr>
          </a:p>
        </p:txBody>
      </p:sp>
      <p:pic>
        <p:nvPicPr>
          <p:cNvPr id="3" name="גרפיקה 2" descr="שעון עצר">
            <a:extLst>
              <a:ext uri="{FF2B5EF4-FFF2-40B4-BE49-F238E27FC236}">
                <a16:creationId xmlns:a16="http://schemas.microsoft.com/office/drawing/2014/main" id="{B7E4D55A-EB5E-48C3-BCE3-8673BDD3D87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004697" y="1956380"/>
            <a:ext cx="914400" cy="914400"/>
          </a:xfrm>
          <a:prstGeom prst="rect">
            <a:avLst/>
          </a:prstGeom>
        </p:spPr>
      </p:pic>
      <p:pic>
        <p:nvPicPr>
          <p:cNvPr id="8" name="גרפיקה 7" descr="בית">
            <a:extLst>
              <a:ext uri="{FF2B5EF4-FFF2-40B4-BE49-F238E27FC236}">
                <a16:creationId xmlns:a16="http://schemas.microsoft.com/office/drawing/2014/main" id="{AB55ECBA-D2D6-419D-AAC6-3257EF71EA6B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732818" y="3325087"/>
            <a:ext cx="914400" cy="914400"/>
          </a:xfrm>
          <a:prstGeom prst="rect">
            <a:avLst/>
          </a:prstGeom>
        </p:spPr>
      </p:pic>
      <p:pic>
        <p:nvPicPr>
          <p:cNvPr id="11" name="גרפיקה 10" descr="סימן שאלה">
            <a:extLst>
              <a:ext uri="{FF2B5EF4-FFF2-40B4-BE49-F238E27FC236}">
                <a16:creationId xmlns:a16="http://schemas.microsoft.com/office/drawing/2014/main" id="{20A550C5-567F-438F-A483-115BB1F7F21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9732818" y="4756930"/>
            <a:ext cx="914400" cy="914400"/>
          </a:xfrm>
          <a:prstGeom prst="rect">
            <a:avLst/>
          </a:prstGeom>
        </p:spPr>
      </p:pic>
      <p:pic>
        <p:nvPicPr>
          <p:cNvPr id="2" name="3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55165" y="396879"/>
            <a:ext cx="2184105" cy="77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39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BE0F5F8F-8224-4840-8CAD-525DB2296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68" r="50000"/>
          <a:stretch/>
        </p:blipFill>
        <p:spPr>
          <a:xfrm>
            <a:off x="413130" y="1773385"/>
            <a:ext cx="4416652" cy="4565492"/>
          </a:xfrm>
          <a:prstGeom prst="rect">
            <a:avLst/>
          </a:prstGeom>
        </p:spPr>
      </p:pic>
      <p:sp>
        <p:nvSpPr>
          <p:cNvPr id="5" name="מלבן 4">
            <a:extLst>
              <a:ext uri="{FF2B5EF4-FFF2-40B4-BE49-F238E27FC236}">
                <a16:creationId xmlns:a16="http://schemas.microsoft.com/office/drawing/2014/main" id="{CFDA2B4F-5292-45BC-84E8-1809C4910FA9}"/>
              </a:ext>
            </a:extLst>
          </p:cNvPr>
          <p:cNvSpPr/>
          <p:nvPr/>
        </p:nvSpPr>
        <p:spPr>
          <a:xfrm>
            <a:off x="5316278" y="1436044"/>
            <a:ext cx="657092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300000"/>
              </a:lnSpc>
            </a:pPr>
            <a:r>
              <a:rPr lang="en-US" sz="3200" dirty="0" smtClean="0">
                <a:solidFill>
                  <a:srgbClr val="636363"/>
                </a:solidFill>
                <a:latin typeface="Arial" panose="020B0604020202020204" pitchFamily="34" charset="0"/>
              </a:rPr>
              <a:t>1. </a:t>
            </a:r>
            <a:r>
              <a:rPr lang="en-US" sz="3200" b="1" dirty="0" smtClean="0">
                <a:solidFill>
                  <a:srgbClr val="636363"/>
                </a:solidFill>
                <a:latin typeface="Arial" panose="020B0604020202020204" pitchFamily="34" charset="0"/>
              </a:rPr>
              <a:t>When</a:t>
            </a:r>
            <a:r>
              <a:rPr lang="en-US" sz="3200" dirty="0" smtClean="0">
                <a:solidFill>
                  <a:srgbClr val="636363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636363"/>
                </a:solidFill>
                <a:latin typeface="Arial" panose="020B0604020202020204" pitchFamily="34" charset="0"/>
              </a:rPr>
              <a:t>did the story happen</a:t>
            </a:r>
            <a:r>
              <a:rPr lang="en-US" sz="3200" dirty="0" smtClean="0">
                <a:solidFill>
                  <a:srgbClr val="636363"/>
                </a:solidFill>
                <a:latin typeface="Arial" panose="020B0604020202020204" pitchFamily="34" charset="0"/>
              </a:rPr>
              <a:t>? </a:t>
            </a:r>
            <a:r>
              <a:rPr lang="en-US" sz="3200" dirty="0">
                <a:solidFill>
                  <a:srgbClr val="636363"/>
                </a:solidFill>
                <a:latin typeface="Arial" panose="020B0604020202020204" pitchFamily="34" charset="0"/>
              </a:rPr>
              <a:t> 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>
                <a:solidFill>
                  <a:srgbClr val="636363"/>
                </a:solidFill>
                <a:latin typeface="Arial" panose="020B0604020202020204" pitchFamily="34" charset="0"/>
              </a:rPr>
              <a:t>2. </a:t>
            </a:r>
            <a:r>
              <a:rPr lang="en-US" sz="3200" b="1" dirty="0">
                <a:solidFill>
                  <a:srgbClr val="636363"/>
                </a:solidFill>
                <a:latin typeface="Arial" panose="020B0604020202020204" pitchFamily="34" charset="0"/>
              </a:rPr>
              <a:t>Where</a:t>
            </a:r>
            <a:r>
              <a:rPr lang="en-US" sz="3200" dirty="0">
                <a:solidFill>
                  <a:srgbClr val="636363"/>
                </a:solidFill>
                <a:latin typeface="Arial" panose="020B0604020202020204" pitchFamily="34" charset="0"/>
              </a:rPr>
              <a:t> are the men?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200" dirty="0">
                <a:solidFill>
                  <a:srgbClr val="636363"/>
                </a:solidFill>
                <a:latin typeface="Arial" panose="020B0604020202020204" pitchFamily="34" charset="0"/>
              </a:rPr>
              <a:t>3. </a:t>
            </a:r>
            <a:r>
              <a:rPr lang="en-US" sz="3200" b="1" dirty="0">
                <a:solidFill>
                  <a:srgbClr val="636363"/>
                </a:solidFill>
                <a:latin typeface="Arial" panose="020B0604020202020204" pitchFamily="34" charset="0"/>
              </a:rPr>
              <a:t>What</a:t>
            </a:r>
            <a:r>
              <a:rPr lang="en-US" sz="3200" dirty="0">
                <a:solidFill>
                  <a:srgbClr val="636363"/>
                </a:solidFill>
                <a:latin typeface="Arial" panose="020B0604020202020204" pitchFamily="34" charset="0"/>
              </a:rPr>
              <a:t> do they want? </a:t>
            </a:r>
            <a:r>
              <a:rPr lang="en-US" sz="3600" dirty="0"/>
              <a:t/>
            </a:r>
            <a:br>
              <a:rPr lang="en-US" sz="3600" dirty="0"/>
            </a:br>
            <a:endParaRPr lang="he-IL" sz="3600" dirty="0"/>
          </a:p>
        </p:txBody>
      </p:sp>
      <p:pic>
        <p:nvPicPr>
          <p:cNvPr id="3" name="גרפיקה 2" descr="שעון עצר">
            <a:extLst>
              <a:ext uri="{FF2B5EF4-FFF2-40B4-BE49-F238E27FC236}">
                <a16:creationId xmlns:a16="http://schemas.microsoft.com/office/drawing/2014/main" id="{B7E4D55A-EB5E-48C3-BCE3-8673BDD3D87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004697" y="1956380"/>
            <a:ext cx="914400" cy="914400"/>
          </a:xfrm>
          <a:prstGeom prst="rect">
            <a:avLst/>
          </a:prstGeom>
        </p:spPr>
      </p:pic>
      <p:pic>
        <p:nvPicPr>
          <p:cNvPr id="8" name="גרפיקה 7" descr="בית">
            <a:extLst>
              <a:ext uri="{FF2B5EF4-FFF2-40B4-BE49-F238E27FC236}">
                <a16:creationId xmlns:a16="http://schemas.microsoft.com/office/drawing/2014/main" id="{AB55ECBA-D2D6-419D-AAC6-3257EF71EA6B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732818" y="3325087"/>
            <a:ext cx="914400" cy="914400"/>
          </a:xfrm>
          <a:prstGeom prst="rect">
            <a:avLst/>
          </a:prstGeom>
        </p:spPr>
      </p:pic>
      <p:pic>
        <p:nvPicPr>
          <p:cNvPr id="11" name="גרפיקה 10" descr="סימן שאלה">
            <a:extLst>
              <a:ext uri="{FF2B5EF4-FFF2-40B4-BE49-F238E27FC236}">
                <a16:creationId xmlns:a16="http://schemas.microsoft.com/office/drawing/2014/main" id="{20A550C5-567F-438F-A483-115BB1F7F21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732818" y="4756930"/>
            <a:ext cx="914400" cy="914400"/>
          </a:xfrm>
          <a:prstGeom prst="rect">
            <a:avLst/>
          </a:prstGeom>
        </p:spPr>
      </p:pic>
      <p:sp>
        <p:nvSpPr>
          <p:cNvPr id="10" name="תיבת טקסט 5">
            <a:extLst>
              <a:ext uri="{FF2B5EF4-FFF2-40B4-BE49-F238E27FC236}">
                <a16:creationId xmlns:a16="http://schemas.microsoft.com/office/drawing/2014/main" id="{1B713BB1-C14D-49CC-A8D8-FF4804C66B30}"/>
              </a:ext>
            </a:extLst>
          </p:cNvPr>
          <p:cNvSpPr txBox="1"/>
          <p:nvPr/>
        </p:nvSpPr>
        <p:spPr>
          <a:xfrm>
            <a:off x="969818" y="606718"/>
            <a:ext cx="10252364" cy="707886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</a:rPr>
              <a:t>Check your answers:</a:t>
            </a:r>
            <a:endParaRPr lang="he-IL" sz="4000" dirty="0">
              <a:solidFill>
                <a:schemeClr val="accent1"/>
              </a:solidFill>
            </a:endParaRPr>
          </a:p>
        </p:txBody>
      </p: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918E0F46-2515-474E-8C95-7FD46E002C70}"/>
              </a:ext>
            </a:extLst>
          </p:cNvPr>
          <p:cNvCxnSpPr>
            <a:cxnSpLocks/>
          </p:cNvCxnSpPr>
          <p:nvPr/>
        </p:nvCxnSpPr>
        <p:spPr>
          <a:xfrm>
            <a:off x="860599" y="2228329"/>
            <a:ext cx="91440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מחבר ישר 12">
            <a:extLst>
              <a:ext uri="{FF2B5EF4-FFF2-40B4-BE49-F238E27FC236}">
                <a16:creationId xmlns:a16="http://schemas.microsoft.com/office/drawing/2014/main" id="{3EE682C0-BC88-495D-8A5A-196EC54760BE}"/>
              </a:ext>
            </a:extLst>
          </p:cNvPr>
          <p:cNvCxnSpPr>
            <a:cxnSpLocks/>
          </p:cNvCxnSpPr>
          <p:nvPr/>
        </p:nvCxnSpPr>
        <p:spPr>
          <a:xfrm>
            <a:off x="839333" y="2621092"/>
            <a:ext cx="205047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מחבר ישר 13">
            <a:extLst>
              <a:ext uri="{FF2B5EF4-FFF2-40B4-BE49-F238E27FC236}">
                <a16:creationId xmlns:a16="http://schemas.microsoft.com/office/drawing/2014/main" id="{F06AA47E-BD40-4049-A291-D3C5445DC664}"/>
              </a:ext>
            </a:extLst>
          </p:cNvPr>
          <p:cNvCxnSpPr>
            <a:cxnSpLocks/>
          </p:cNvCxnSpPr>
          <p:nvPr/>
        </p:nvCxnSpPr>
        <p:spPr>
          <a:xfrm>
            <a:off x="3505849" y="3205558"/>
            <a:ext cx="114447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3B91D073-167E-4EDB-A1BA-8A7034D8555B}"/>
              </a:ext>
            </a:extLst>
          </p:cNvPr>
          <p:cNvCxnSpPr>
            <a:cxnSpLocks/>
          </p:cNvCxnSpPr>
          <p:nvPr/>
        </p:nvCxnSpPr>
        <p:spPr>
          <a:xfrm>
            <a:off x="1160230" y="4507886"/>
            <a:ext cx="2193219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776981" y="2129582"/>
            <a:ext cx="5905904" cy="42473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>
              <a:lnSpc>
                <a:spcPct val="250000"/>
              </a:lnSpc>
              <a:buFontTx/>
              <a:buChar char="-"/>
            </a:pPr>
            <a:r>
              <a:rPr lang="en-US" sz="36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A 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</a:rPr>
              <a:t>long time ago</a:t>
            </a:r>
            <a:r>
              <a:rPr lang="en-US" sz="36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250000"/>
              </a:lnSpc>
              <a:buFontTx/>
              <a:buChar char="-"/>
            </a:pPr>
            <a:r>
              <a:rPr lang="en-US" sz="36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In 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</a:rPr>
              <a:t>London, Britain</a:t>
            </a:r>
            <a:r>
              <a:rPr lang="en-US" sz="36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.</a:t>
            </a:r>
          </a:p>
          <a:p>
            <a:pPr marL="571500" indent="-571500">
              <a:lnSpc>
                <a:spcPct val="250000"/>
              </a:lnSpc>
              <a:buFontTx/>
              <a:buChar char="-"/>
            </a:pPr>
            <a:r>
              <a:rPr lang="en-US" sz="36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They </a:t>
            </a:r>
            <a:r>
              <a:rPr lang="en-US" sz="3600" dirty="0">
                <a:solidFill>
                  <a:schemeClr val="accent2"/>
                </a:solidFill>
                <a:latin typeface="Arial" panose="020B0604020202020204" pitchFamily="34" charset="0"/>
              </a:rPr>
              <a:t>want a king</a:t>
            </a:r>
            <a:r>
              <a:rPr lang="en-US" sz="3600" dirty="0" smtClean="0">
                <a:solidFill>
                  <a:schemeClr val="accent2"/>
                </a:solidFill>
                <a:latin typeface="Arial" panose="020B0604020202020204" pitchFamily="34" charset="0"/>
              </a:rPr>
              <a:t>.</a:t>
            </a:r>
            <a:endParaRPr lang="he-IL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1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did we learn today?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2479" y="2124701"/>
            <a:ext cx="10451783" cy="4395996"/>
          </a:xfrm>
        </p:spPr>
        <p:txBody>
          <a:bodyPr>
            <a:normAutofit fontScale="85000" lnSpcReduction="20000"/>
          </a:bodyPr>
          <a:lstStyle/>
          <a:p>
            <a:pPr marL="571500" lvl="0" indent="-571500" algn="l">
              <a:buFontTx/>
              <a:buChar char="-"/>
            </a:pPr>
            <a:r>
              <a:rPr lang="en-US" dirty="0"/>
              <a:t>We learned </a:t>
            </a:r>
            <a:r>
              <a:rPr lang="en-US" dirty="0" smtClean="0"/>
              <a:t>about singular and plural nouns.</a:t>
            </a:r>
          </a:p>
          <a:p>
            <a:pPr lvl="0" algn="l"/>
            <a:endParaRPr lang="en-US" dirty="0"/>
          </a:p>
          <a:p>
            <a:pPr marL="571500" lvl="0" indent="-571500" algn="l">
              <a:buFontTx/>
              <a:buChar char="-"/>
            </a:pPr>
            <a:r>
              <a:rPr lang="en-US" dirty="0"/>
              <a:t>We learned how stories </a:t>
            </a:r>
            <a:r>
              <a:rPr lang="en-US" dirty="0" smtClean="0"/>
              <a:t>begin.</a:t>
            </a:r>
            <a:endParaRPr lang="en-US" dirty="0"/>
          </a:p>
          <a:p>
            <a:pPr marL="571500" lvl="0" indent="-571500" algn="l">
              <a:buFontTx/>
              <a:buChar char="-"/>
            </a:pPr>
            <a:endParaRPr lang="en-US" dirty="0"/>
          </a:p>
          <a:p>
            <a:pPr marL="571500" lvl="0" indent="-571500" algn="l">
              <a:buFontTx/>
              <a:buChar char="-"/>
            </a:pPr>
            <a:r>
              <a:rPr lang="en-US" dirty="0"/>
              <a:t>We learned new </a:t>
            </a:r>
            <a:r>
              <a:rPr lang="en-US" dirty="0" smtClean="0"/>
              <a:t>words.</a:t>
            </a:r>
            <a:endParaRPr lang="en-US" dirty="0"/>
          </a:p>
          <a:p>
            <a:pPr marL="571500" lvl="0" indent="-571500" algn="l">
              <a:buFontTx/>
              <a:buChar char="-"/>
            </a:pPr>
            <a:endParaRPr lang="en-US" dirty="0"/>
          </a:p>
          <a:p>
            <a:pPr marL="571500" lvl="0" indent="-571500" algn="l">
              <a:buFontTx/>
              <a:buChar char="-"/>
            </a:pPr>
            <a:r>
              <a:rPr lang="en-US" dirty="0"/>
              <a:t>We learned how to answer </a:t>
            </a:r>
            <a:r>
              <a:rPr lang="en-US" dirty="0" smtClean="0"/>
              <a:t>questions.</a:t>
            </a:r>
            <a:endParaRPr lang="en-US" dirty="0"/>
          </a:p>
          <a:p>
            <a:pPr lvl="0" algn="l"/>
            <a:r>
              <a:rPr lang="en-US" b="1" dirty="0"/>
              <a:t/>
            </a:r>
            <a:br>
              <a:rPr lang="en-US" b="1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490" y="378547"/>
            <a:ext cx="1017545" cy="1070700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9740CCC3-3441-6047-99F5-69246B9FE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19942" y="4751225"/>
            <a:ext cx="1315548" cy="1709833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967A6D5-BC5B-E840-ABAC-BF885A0AC2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222050">
            <a:off x="-415932" y="1411457"/>
            <a:ext cx="1596108" cy="82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7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/>
                </a:solidFill>
              </a:rPr>
              <a:t>Personal Response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321" y="1486488"/>
            <a:ext cx="6485862" cy="5056817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Draw a picture of your bedroom.  </a:t>
            </a:r>
            <a:endParaRPr lang="en-US" sz="2800" dirty="0"/>
          </a:p>
          <a:p>
            <a:r>
              <a:rPr lang="en-US" sz="2800" dirty="0" smtClean="0"/>
              <a:t>Now draw a chart with 2 columns.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On </a:t>
            </a:r>
            <a:r>
              <a:rPr lang="en-US" sz="2800" dirty="0" smtClean="0"/>
              <a:t>one side of the chart, write the names of things in your room in the singular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e.g</a:t>
            </a:r>
            <a:r>
              <a:rPr lang="en-US" sz="2800" dirty="0" smtClean="0"/>
              <a:t>. a chair, a bed.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On the other side of the chart, write the names of things in your room in the plural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e.g</a:t>
            </a:r>
            <a:r>
              <a:rPr lang="en-US" sz="2800" dirty="0" smtClean="0"/>
              <a:t>. three posters, ten books.</a:t>
            </a:r>
          </a:p>
          <a:p>
            <a:endParaRPr lang="en-US" sz="2800" dirty="0" smtClean="0"/>
          </a:p>
          <a:p>
            <a:r>
              <a:rPr lang="en-US" sz="2800" dirty="0"/>
              <a:t>Now, copy and complete this sentence:</a:t>
            </a:r>
          </a:p>
          <a:p>
            <a:r>
              <a:rPr lang="en-US" sz="2800" dirty="0"/>
              <a:t>In my bedroom there is a </a:t>
            </a:r>
            <a:r>
              <a:rPr lang="en-US" sz="2800" dirty="0" smtClean="0"/>
              <a:t>... and </a:t>
            </a:r>
            <a:r>
              <a:rPr lang="en-US" sz="2800" dirty="0"/>
              <a:t>there are </a:t>
            </a:r>
            <a:r>
              <a:rPr lang="en-US" sz="2800" dirty="0" smtClean="0"/>
              <a:t>... </a:t>
            </a:r>
            <a:r>
              <a:rPr lang="en-US" sz="2800" i="1" dirty="0" smtClean="0"/>
              <a:t>Send </a:t>
            </a:r>
            <a:r>
              <a:rPr lang="en-US" sz="2800" i="1" dirty="0" smtClean="0"/>
              <a:t>it to your English teacher.</a:t>
            </a:r>
          </a:p>
        </p:txBody>
      </p:sp>
      <p:graphicFrame>
        <p:nvGraphicFramePr>
          <p:cNvPr id="5" name="טבלה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64125"/>
              </p:ext>
            </p:extLst>
          </p:nvPr>
        </p:nvGraphicFramePr>
        <p:xfrm>
          <a:off x="7317858" y="1486488"/>
          <a:ext cx="4432005" cy="4785360"/>
        </p:xfrm>
        <a:graphic>
          <a:graphicData uri="http://schemas.openxmlformats.org/drawingml/2006/table">
            <a:tbl>
              <a:tblPr rtl="1" firstRow="1" bandRow="1">
                <a:tableStyleId>{7DF18680-E054-41AD-8BC1-D1AEF772440D}</a:tableStyleId>
              </a:tblPr>
              <a:tblGrid>
                <a:gridCol w="2348023">
                  <a:extLst>
                    <a:ext uri="{9D8B030D-6E8A-4147-A177-3AD203B41FA5}">
                      <a16:colId xmlns:a16="http://schemas.microsoft.com/office/drawing/2014/main" val="3861851343"/>
                    </a:ext>
                  </a:extLst>
                </a:gridCol>
                <a:gridCol w="2083982">
                  <a:extLst>
                    <a:ext uri="{9D8B030D-6E8A-4147-A177-3AD203B41FA5}">
                      <a16:colId xmlns:a16="http://schemas.microsoft.com/office/drawing/2014/main" val="30739972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 rtl="1"/>
                      <a:r>
                        <a:rPr lang="en-US" sz="3200" dirty="0" smtClean="0"/>
                        <a:t>Things in my room</a:t>
                      </a:r>
                      <a:endParaRPr lang="he-IL" sz="3200" dirty="0"/>
                    </a:p>
                  </a:txBody>
                  <a:tcPr>
                    <a:solidFill>
                      <a:schemeClr val="accent5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4460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3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plural</a:t>
                      </a:r>
                      <a:endParaRPr lang="he-IL" sz="3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en-US" sz="3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singular</a:t>
                      </a:r>
                      <a:endParaRPr lang="he-IL" sz="3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238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800" dirty="0" smtClean="0"/>
                        <a:t>three posters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dirty="0" smtClean="0"/>
                        <a:t>a chair</a:t>
                      </a: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4670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2800" dirty="0" smtClean="0"/>
                        <a:t>ten books</a:t>
                      </a:r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2800" dirty="0" smtClean="0"/>
                        <a:t>a bed</a:t>
                      </a:r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2141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408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29321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9114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003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he-IL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48460"/>
                  </a:ext>
                </a:extLst>
              </a:tr>
            </a:tbl>
          </a:graphicData>
        </a:graphic>
      </p:graphicFrame>
      <p:pic>
        <p:nvPicPr>
          <p:cNvPr id="4" name="5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1287" y="165773"/>
            <a:ext cx="2158576" cy="76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8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</a:t>
            </a:r>
            <a:r>
              <a:rPr lang="en-US" dirty="0"/>
              <a:t>I</a:t>
            </a:r>
            <a:r>
              <a:rPr lang="en-US" dirty="0" smtClean="0"/>
              <a:t> </a:t>
            </a:r>
            <a:r>
              <a:rPr lang="en-US" dirty="0"/>
              <a:t>can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4118"/>
            <a:ext cx="10515600" cy="4351338"/>
          </a:xfrm>
        </p:spPr>
        <p:txBody>
          <a:bodyPr>
            <a:normAutofit lnSpcReduction="10000"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dirty="0"/>
              <a:t>t</a:t>
            </a:r>
            <a:r>
              <a:rPr lang="en-US" dirty="0" smtClean="0"/>
              <a:t>alk, read and write about more than one thing.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dirty="0"/>
              <a:t>t</a:t>
            </a:r>
            <a:r>
              <a:rPr lang="en-US" dirty="0" smtClean="0"/>
              <a:t>alk, read and write about where things are.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dirty="0"/>
              <a:t>r</a:t>
            </a:r>
            <a:r>
              <a:rPr lang="en-US" dirty="0" smtClean="0"/>
              <a:t>ead </a:t>
            </a:r>
            <a:r>
              <a:rPr lang="en-US" dirty="0"/>
              <a:t>a story in </a:t>
            </a:r>
            <a:r>
              <a:rPr lang="en-US" dirty="0" smtClean="0"/>
              <a:t>English</a:t>
            </a:r>
            <a:endParaRPr lang="en-US" dirty="0"/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dirty="0"/>
              <a:t>a</a:t>
            </a:r>
            <a:r>
              <a:rPr lang="en-US" dirty="0" smtClean="0"/>
              <a:t>nswer </a:t>
            </a:r>
            <a:r>
              <a:rPr lang="en-US" dirty="0"/>
              <a:t>questions in </a:t>
            </a:r>
            <a:r>
              <a:rPr lang="en-US" dirty="0" smtClean="0"/>
              <a:t>English.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8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9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9F6DDF8-5531-4D65-905B-2476E43FB776}"/>
              </a:ext>
            </a:extLst>
          </p:cNvPr>
          <p:cNvSpPr txBox="1"/>
          <p:nvPr/>
        </p:nvSpPr>
        <p:spPr>
          <a:xfrm>
            <a:off x="401782" y="803565"/>
            <a:ext cx="1076498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7200" dirty="0"/>
              <a:t>I have a question for you:</a:t>
            </a:r>
            <a:endParaRPr lang="he-IL" sz="7200" dirty="0"/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8373B8FA-3FF5-4D0A-9E91-71501A6D5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040663"/>
              </p:ext>
            </p:extLst>
          </p:nvPr>
        </p:nvGraphicFramePr>
        <p:xfrm>
          <a:off x="808180" y="2395295"/>
          <a:ext cx="10575639" cy="347903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525213">
                  <a:extLst>
                    <a:ext uri="{9D8B030D-6E8A-4147-A177-3AD203B41FA5}">
                      <a16:colId xmlns:a16="http://schemas.microsoft.com/office/drawing/2014/main" val="3308236237"/>
                    </a:ext>
                  </a:extLst>
                </a:gridCol>
                <a:gridCol w="3525213">
                  <a:extLst>
                    <a:ext uri="{9D8B030D-6E8A-4147-A177-3AD203B41FA5}">
                      <a16:colId xmlns:a16="http://schemas.microsoft.com/office/drawing/2014/main" val="54373437"/>
                    </a:ext>
                  </a:extLst>
                </a:gridCol>
                <a:gridCol w="3525213">
                  <a:extLst>
                    <a:ext uri="{9D8B030D-6E8A-4147-A177-3AD203B41FA5}">
                      <a16:colId xmlns:a16="http://schemas.microsoft.com/office/drawing/2014/main" val="1222243802"/>
                    </a:ext>
                  </a:extLst>
                </a:gridCol>
              </a:tblGrid>
              <a:tr h="1739516"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1 man</a:t>
                      </a:r>
                      <a:endParaRPr lang="he-IL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1 hat</a:t>
                      </a:r>
                      <a:endParaRPr lang="he-IL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1 dog</a:t>
                      </a:r>
                      <a:endParaRPr lang="he-IL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1335"/>
                  </a:ext>
                </a:extLst>
              </a:tr>
              <a:tr h="1739516"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2 _____?</a:t>
                      </a:r>
                      <a:endParaRPr lang="he-IL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2 hats</a:t>
                      </a:r>
                      <a:endParaRPr lang="he-IL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2 dog</a:t>
                      </a:r>
                      <a:r>
                        <a:rPr lang="en-US" sz="4800" b="1" dirty="0">
                          <a:solidFill>
                            <a:schemeClr val="accent2"/>
                          </a:solidFill>
                        </a:rPr>
                        <a:t>s</a:t>
                      </a:r>
                      <a:endParaRPr lang="he-IL" sz="44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730196"/>
                  </a:ext>
                </a:extLst>
              </a:tr>
            </a:tbl>
          </a:graphicData>
        </a:graphic>
      </p:graphicFrame>
      <p:pic>
        <p:nvPicPr>
          <p:cNvPr id="8" name="גרפיקה 7" descr="כלב">
            <a:extLst>
              <a:ext uri="{FF2B5EF4-FFF2-40B4-BE49-F238E27FC236}">
                <a16:creationId xmlns:a16="http://schemas.microsoft.com/office/drawing/2014/main" id="{E6E9C7B4-FDFA-4784-9566-81965A124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32363" y="2832484"/>
            <a:ext cx="1302327" cy="1302327"/>
          </a:xfrm>
          <a:prstGeom prst="rect">
            <a:avLst/>
          </a:prstGeom>
        </p:spPr>
      </p:pic>
      <p:pic>
        <p:nvPicPr>
          <p:cNvPr id="12" name="גרפיקה 11" descr="כובע בייסבול">
            <a:extLst>
              <a:ext uri="{FF2B5EF4-FFF2-40B4-BE49-F238E27FC236}">
                <a16:creationId xmlns:a16="http://schemas.microsoft.com/office/drawing/2014/main" id="{69CF37A5-5567-4B97-BAB2-A2E0D027A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92091" y="2583102"/>
            <a:ext cx="1302327" cy="1302327"/>
          </a:xfrm>
          <a:prstGeom prst="rect">
            <a:avLst/>
          </a:prstGeom>
        </p:spPr>
      </p:pic>
      <p:pic>
        <p:nvPicPr>
          <p:cNvPr id="13" name="גרפיקה 12" descr="כלב">
            <a:extLst>
              <a:ext uri="{FF2B5EF4-FFF2-40B4-BE49-F238E27FC236}">
                <a16:creationId xmlns:a16="http://schemas.microsoft.com/office/drawing/2014/main" id="{865C0BEC-0A11-4425-8704-35DC34D83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05279" y="4734030"/>
            <a:ext cx="854167" cy="854167"/>
          </a:xfrm>
          <a:prstGeom prst="rect">
            <a:avLst/>
          </a:prstGeom>
        </p:spPr>
      </p:pic>
      <p:pic>
        <p:nvPicPr>
          <p:cNvPr id="14" name="גרפיקה 13" descr="כלב">
            <a:extLst>
              <a:ext uri="{FF2B5EF4-FFF2-40B4-BE49-F238E27FC236}">
                <a16:creationId xmlns:a16="http://schemas.microsoft.com/office/drawing/2014/main" id="{23E3497C-51CE-4D77-8939-7ADEE0EF8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47387" y="4734030"/>
            <a:ext cx="854167" cy="854167"/>
          </a:xfrm>
          <a:prstGeom prst="rect">
            <a:avLst/>
          </a:prstGeom>
        </p:spPr>
      </p:pic>
      <p:pic>
        <p:nvPicPr>
          <p:cNvPr id="15" name="גרפיקה 14" descr="כובע בייסבול">
            <a:extLst>
              <a:ext uri="{FF2B5EF4-FFF2-40B4-BE49-F238E27FC236}">
                <a16:creationId xmlns:a16="http://schemas.microsoft.com/office/drawing/2014/main" id="{95611D32-87AF-4C16-BBE1-74BC10D6E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867334" y="4738844"/>
            <a:ext cx="854167" cy="854167"/>
          </a:xfrm>
          <a:prstGeom prst="rect">
            <a:avLst/>
          </a:prstGeom>
        </p:spPr>
      </p:pic>
      <p:pic>
        <p:nvPicPr>
          <p:cNvPr id="16" name="גרפיקה 15" descr="כובע בייסבול">
            <a:extLst>
              <a:ext uri="{FF2B5EF4-FFF2-40B4-BE49-F238E27FC236}">
                <a16:creationId xmlns:a16="http://schemas.microsoft.com/office/drawing/2014/main" id="{BFDA8AA5-01CF-4C39-9998-0C96DED5D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84273" y="4738844"/>
            <a:ext cx="854167" cy="854167"/>
          </a:xfrm>
          <a:prstGeom prst="rect">
            <a:avLst/>
          </a:prstGeom>
        </p:spPr>
      </p:pic>
      <p:sp>
        <p:nvSpPr>
          <p:cNvPr id="17" name="מלבן 16">
            <a:extLst>
              <a:ext uri="{FF2B5EF4-FFF2-40B4-BE49-F238E27FC236}">
                <a16:creationId xmlns:a16="http://schemas.microsoft.com/office/drawing/2014/main" id="{E77D632A-5107-4D3E-8E95-4039A1818739}"/>
              </a:ext>
            </a:extLst>
          </p:cNvPr>
          <p:cNvSpPr/>
          <p:nvPr/>
        </p:nvSpPr>
        <p:spPr>
          <a:xfrm>
            <a:off x="4350327" y="2222339"/>
            <a:ext cx="7033491" cy="3796496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1917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9F6DDF8-5531-4D65-905B-2476E43FB776}"/>
              </a:ext>
            </a:extLst>
          </p:cNvPr>
          <p:cNvSpPr txBox="1"/>
          <p:nvPr/>
        </p:nvSpPr>
        <p:spPr>
          <a:xfrm>
            <a:off x="401782" y="803565"/>
            <a:ext cx="1076498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7200" dirty="0"/>
              <a:t>I have a question for you:</a:t>
            </a:r>
            <a:endParaRPr lang="he-IL" sz="7200" dirty="0"/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8373B8FA-3FF5-4D0A-9E91-71501A6D5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012846"/>
              </p:ext>
            </p:extLst>
          </p:nvPr>
        </p:nvGraphicFramePr>
        <p:xfrm>
          <a:off x="808180" y="2395295"/>
          <a:ext cx="10575639" cy="347903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525213">
                  <a:extLst>
                    <a:ext uri="{9D8B030D-6E8A-4147-A177-3AD203B41FA5}">
                      <a16:colId xmlns:a16="http://schemas.microsoft.com/office/drawing/2014/main" val="3308236237"/>
                    </a:ext>
                  </a:extLst>
                </a:gridCol>
                <a:gridCol w="3525213">
                  <a:extLst>
                    <a:ext uri="{9D8B030D-6E8A-4147-A177-3AD203B41FA5}">
                      <a16:colId xmlns:a16="http://schemas.microsoft.com/office/drawing/2014/main" val="54373437"/>
                    </a:ext>
                  </a:extLst>
                </a:gridCol>
                <a:gridCol w="3525213">
                  <a:extLst>
                    <a:ext uri="{9D8B030D-6E8A-4147-A177-3AD203B41FA5}">
                      <a16:colId xmlns:a16="http://schemas.microsoft.com/office/drawing/2014/main" val="1222243802"/>
                    </a:ext>
                  </a:extLst>
                </a:gridCol>
              </a:tblGrid>
              <a:tr h="1739516"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1 man</a:t>
                      </a:r>
                      <a:endParaRPr lang="he-IL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1 hat</a:t>
                      </a:r>
                      <a:endParaRPr lang="he-IL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1 dog</a:t>
                      </a:r>
                      <a:endParaRPr lang="he-IL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1335"/>
                  </a:ext>
                </a:extLst>
              </a:tr>
              <a:tr h="1739516"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2 _____?</a:t>
                      </a:r>
                      <a:endParaRPr lang="he-IL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2 hat</a:t>
                      </a:r>
                      <a:r>
                        <a:rPr lang="en-US" sz="4800" b="1" dirty="0">
                          <a:solidFill>
                            <a:schemeClr val="accent2"/>
                          </a:solidFill>
                        </a:rPr>
                        <a:t>s</a:t>
                      </a:r>
                      <a:endParaRPr lang="he-IL" sz="44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2 dog</a:t>
                      </a:r>
                      <a:r>
                        <a:rPr lang="en-US" sz="4800" b="1" dirty="0">
                          <a:solidFill>
                            <a:schemeClr val="accent2"/>
                          </a:solidFill>
                        </a:rPr>
                        <a:t>s</a:t>
                      </a:r>
                      <a:endParaRPr lang="he-IL" sz="44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730196"/>
                  </a:ext>
                </a:extLst>
              </a:tr>
            </a:tbl>
          </a:graphicData>
        </a:graphic>
      </p:graphicFrame>
      <p:pic>
        <p:nvPicPr>
          <p:cNvPr id="8" name="גרפיקה 7" descr="כלב">
            <a:extLst>
              <a:ext uri="{FF2B5EF4-FFF2-40B4-BE49-F238E27FC236}">
                <a16:creationId xmlns:a16="http://schemas.microsoft.com/office/drawing/2014/main" id="{E6E9C7B4-FDFA-4784-9566-81965A124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32363" y="2832484"/>
            <a:ext cx="1302327" cy="1302327"/>
          </a:xfrm>
          <a:prstGeom prst="rect">
            <a:avLst/>
          </a:prstGeom>
        </p:spPr>
      </p:pic>
      <p:pic>
        <p:nvPicPr>
          <p:cNvPr id="12" name="גרפיקה 11" descr="כובע בייסבול">
            <a:extLst>
              <a:ext uri="{FF2B5EF4-FFF2-40B4-BE49-F238E27FC236}">
                <a16:creationId xmlns:a16="http://schemas.microsoft.com/office/drawing/2014/main" id="{69CF37A5-5567-4B97-BAB2-A2E0D027A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92091" y="2583102"/>
            <a:ext cx="1302327" cy="1302327"/>
          </a:xfrm>
          <a:prstGeom prst="rect">
            <a:avLst/>
          </a:prstGeom>
        </p:spPr>
      </p:pic>
      <p:pic>
        <p:nvPicPr>
          <p:cNvPr id="13" name="גרפיקה 12" descr="כלב">
            <a:extLst>
              <a:ext uri="{FF2B5EF4-FFF2-40B4-BE49-F238E27FC236}">
                <a16:creationId xmlns:a16="http://schemas.microsoft.com/office/drawing/2014/main" id="{865C0BEC-0A11-4425-8704-35DC34D83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05279" y="4734030"/>
            <a:ext cx="854167" cy="854167"/>
          </a:xfrm>
          <a:prstGeom prst="rect">
            <a:avLst/>
          </a:prstGeom>
        </p:spPr>
      </p:pic>
      <p:pic>
        <p:nvPicPr>
          <p:cNvPr id="14" name="גרפיקה 13" descr="כלב">
            <a:extLst>
              <a:ext uri="{FF2B5EF4-FFF2-40B4-BE49-F238E27FC236}">
                <a16:creationId xmlns:a16="http://schemas.microsoft.com/office/drawing/2014/main" id="{23E3497C-51CE-4D77-8939-7ADEE0EF8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47387" y="4734030"/>
            <a:ext cx="854167" cy="854167"/>
          </a:xfrm>
          <a:prstGeom prst="rect">
            <a:avLst/>
          </a:prstGeom>
        </p:spPr>
      </p:pic>
      <p:pic>
        <p:nvPicPr>
          <p:cNvPr id="15" name="גרפיקה 14" descr="כובע בייסבול">
            <a:extLst>
              <a:ext uri="{FF2B5EF4-FFF2-40B4-BE49-F238E27FC236}">
                <a16:creationId xmlns:a16="http://schemas.microsoft.com/office/drawing/2014/main" id="{95611D32-87AF-4C16-BBE1-74BC10D6E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867334" y="4738844"/>
            <a:ext cx="854167" cy="854167"/>
          </a:xfrm>
          <a:prstGeom prst="rect">
            <a:avLst/>
          </a:prstGeom>
        </p:spPr>
      </p:pic>
      <p:pic>
        <p:nvPicPr>
          <p:cNvPr id="16" name="גרפיקה 15" descr="כובע בייסבול">
            <a:extLst>
              <a:ext uri="{FF2B5EF4-FFF2-40B4-BE49-F238E27FC236}">
                <a16:creationId xmlns:a16="http://schemas.microsoft.com/office/drawing/2014/main" id="{BFDA8AA5-01CF-4C39-9998-0C96DED5D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84273" y="4738844"/>
            <a:ext cx="854167" cy="854167"/>
          </a:xfrm>
          <a:prstGeom prst="rect">
            <a:avLst/>
          </a:prstGeom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9A7A8EE5-3C99-4CB0-B636-3F10F6B33F0C}"/>
              </a:ext>
            </a:extLst>
          </p:cNvPr>
          <p:cNvSpPr/>
          <p:nvPr/>
        </p:nvSpPr>
        <p:spPr>
          <a:xfrm>
            <a:off x="7885644" y="2233914"/>
            <a:ext cx="3542145" cy="3773347"/>
          </a:xfrm>
          <a:prstGeom prst="rect">
            <a:avLst/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3001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69F6DDF8-5531-4D65-905B-2476E43FB776}"/>
              </a:ext>
            </a:extLst>
          </p:cNvPr>
          <p:cNvSpPr txBox="1"/>
          <p:nvPr/>
        </p:nvSpPr>
        <p:spPr>
          <a:xfrm>
            <a:off x="401782" y="803565"/>
            <a:ext cx="1076498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7200" dirty="0"/>
              <a:t>I have a question for you:</a:t>
            </a:r>
            <a:endParaRPr lang="he-IL" sz="7200" dirty="0"/>
          </a:p>
        </p:txBody>
      </p:sp>
      <p:graphicFrame>
        <p:nvGraphicFramePr>
          <p:cNvPr id="5" name="טבלה 5">
            <a:extLst>
              <a:ext uri="{FF2B5EF4-FFF2-40B4-BE49-F238E27FC236}">
                <a16:creationId xmlns:a16="http://schemas.microsoft.com/office/drawing/2014/main" id="{8373B8FA-3FF5-4D0A-9E91-71501A6D5C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008319"/>
              </p:ext>
            </p:extLst>
          </p:nvPr>
        </p:nvGraphicFramePr>
        <p:xfrm>
          <a:off x="808180" y="2395295"/>
          <a:ext cx="10575639" cy="3479032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3525213">
                  <a:extLst>
                    <a:ext uri="{9D8B030D-6E8A-4147-A177-3AD203B41FA5}">
                      <a16:colId xmlns:a16="http://schemas.microsoft.com/office/drawing/2014/main" val="3308236237"/>
                    </a:ext>
                  </a:extLst>
                </a:gridCol>
                <a:gridCol w="3525213">
                  <a:extLst>
                    <a:ext uri="{9D8B030D-6E8A-4147-A177-3AD203B41FA5}">
                      <a16:colId xmlns:a16="http://schemas.microsoft.com/office/drawing/2014/main" val="54373437"/>
                    </a:ext>
                  </a:extLst>
                </a:gridCol>
                <a:gridCol w="3525213">
                  <a:extLst>
                    <a:ext uri="{9D8B030D-6E8A-4147-A177-3AD203B41FA5}">
                      <a16:colId xmlns:a16="http://schemas.microsoft.com/office/drawing/2014/main" val="1222243802"/>
                    </a:ext>
                  </a:extLst>
                </a:gridCol>
              </a:tblGrid>
              <a:tr h="1739516"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1 man</a:t>
                      </a:r>
                      <a:endParaRPr lang="he-IL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1 hat</a:t>
                      </a:r>
                      <a:endParaRPr lang="he-IL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1 dog</a:t>
                      </a:r>
                      <a:endParaRPr lang="he-IL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41335"/>
                  </a:ext>
                </a:extLst>
              </a:tr>
              <a:tr h="1739516"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2 _____?</a:t>
                      </a:r>
                      <a:endParaRPr lang="he-IL" sz="4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2 hat</a:t>
                      </a:r>
                      <a:r>
                        <a:rPr lang="en-US" sz="4800" b="1" dirty="0">
                          <a:solidFill>
                            <a:schemeClr val="accent2"/>
                          </a:solidFill>
                        </a:rPr>
                        <a:t>s</a:t>
                      </a:r>
                      <a:endParaRPr lang="he-IL" sz="44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4400" dirty="0"/>
                        <a:t>2 dog</a:t>
                      </a:r>
                      <a:r>
                        <a:rPr lang="en-US" sz="4800" b="1" dirty="0">
                          <a:solidFill>
                            <a:schemeClr val="accent2"/>
                          </a:solidFill>
                        </a:rPr>
                        <a:t>s</a:t>
                      </a:r>
                      <a:endParaRPr lang="he-IL" sz="44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730196"/>
                  </a:ext>
                </a:extLst>
              </a:tr>
            </a:tbl>
          </a:graphicData>
        </a:graphic>
      </p:graphicFrame>
      <p:pic>
        <p:nvPicPr>
          <p:cNvPr id="8" name="גרפיקה 7" descr="כלב">
            <a:extLst>
              <a:ext uri="{FF2B5EF4-FFF2-40B4-BE49-F238E27FC236}">
                <a16:creationId xmlns:a16="http://schemas.microsoft.com/office/drawing/2014/main" id="{E6E9C7B4-FDFA-4784-9566-81965A124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32363" y="2832484"/>
            <a:ext cx="1302327" cy="1302327"/>
          </a:xfrm>
          <a:prstGeom prst="rect">
            <a:avLst/>
          </a:prstGeom>
        </p:spPr>
      </p:pic>
      <p:pic>
        <p:nvPicPr>
          <p:cNvPr id="12" name="גרפיקה 11" descr="כובע בייסבול">
            <a:extLst>
              <a:ext uri="{FF2B5EF4-FFF2-40B4-BE49-F238E27FC236}">
                <a16:creationId xmlns:a16="http://schemas.microsoft.com/office/drawing/2014/main" id="{69CF37A5-5567-4B97-BAB2-A2E0D027A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992091" y="2583102"/>
            <a:ext cx="1302327" cy="1302327"/>
          </a:xfrm>
          <a:prstGeom prst="rect">
            <a:avLst/>
          </a:prstGeom>
        </p:spPr>
      </p:pic>
      <p:pic>
        <p:nvPicPr>
          <p:cNvPr id="13" name="גרפיקה 12" descr="כלב">
            <a:extLst>
              <a:ext uri="{FF2B5EF4-FFF2-40B4-BE49-F238E27FC236}">
                <a16:creationId xmlns:a16="http://schemas.microsoft.com/office/drawing/2014/main" id="{865C0BEC-0A11-4425-8704-35DC34D83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05279" y="4734030"/>
            <a:ext cx="854167" cy="854167"/>
          </a:xfrm>
          <a:prstGeom prst="rect">
            <a:avLst/>
          </a:prstGeom>
        </p:spPr>
      </p:pic>
      <p:pic>
        <p:nvPicPr>
          <p:cNvPr id="14" name="גרפיקה 13" descr="כלב">
            <a:extLst>
              <a:ext uri="{FF2B5EF4-FFF2-40B4-BE49-F238E27FC236}">
                <a16:creationId xmlns:a16="http://schemas.microsoft.com/office/drawing/2014/main" id="{23E3497C-51CE-4D77-8939-7ADEE0EF8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147387" y="4734030"/>
            <a:ext cx="854167" cy="854167"/>
          </a:xfrm>
          <a:prstGeom prst="rect">
            <a:avLst/>
          </a:prstGeom>
        </p:spPr>
      </p:pic>
      <p:pic>
        <p:nvPicPr>
          <p:cNvPr id="15" name="גרפיקה 14" descr="כובע בייסבול">
            <a:extLst>
              <a:ext uri="{FF2B5EF4-FFF2-40B4-BE49-F238E27FC236}">
                <a16:creationId xmlns:a16="http://schemas.microsoft.com/office/drawing/2014/main" id="{95611D32-87AF-4C16-BBE1-74BC10D6E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867334" y="4738844"/>
            <a:ext cx="854167" cy="854167"/>
          </a:xfrm>
          <a:prstGeom prst="rect">
            <a:avLst/>
          </a:prstGeom>
        </p:spPr>
      </p:pic>
      <p:pic>
        <p:nvPicPr>
          <p:cNvPr id="16" name="גרפיקה 15" descr="כובע בייסבול">
            <a:extLst>
              <a:ext uri="{FF2B5EF4-FFF2-40B4-BE49-F238E27FC236}">
                <a16:creationId xmlns:a16="http://schemas.microsoft.com/office/drawing/2014/main" id="{BFDA8AA5-01CF-4C39-9998-0C96DED5DB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784273" y="4738844"/>
            <a:ext cx="854167" cy="854167"/>
          </a:xfrm>
          <a:prstGeom prst="rect">
            <a:avLst/>
          </a:prstGeom>
        </p:spPr>
      </p:pic>
      <p:pic>
        <p:nvPicPr>
          <p:cNvPr id="3" name="גרפיקה 2" descr="איש">
            <a:extLst>
              <a:ext uri="{FF2B5EF4-FFF2-40B4-BE49-F238E27FC236}">
                <a16:creationId xmlns:a16="http://schemas.microsoft.com/office/drawing/2014/main" id="{477C5BF0-47C3-4955-8218-A29DBE9729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892145" y="2777065"/>
            <a:ext cx="1163782" cy="1163782"/>
          </a:xfrm>
          <a:prstGeom prst="rect">
            <a:avLst/>
          </a:prstGeom>
        </p:spPr>
      </p:pic>
      <p:pic>
        <p:nvPicPr>
          <p:cNvPr id="17" name="גרפיקה 16" descr="איש">
            <a:extLst>
              <a:ext uri="{FF2B5EF4-FFF2-40B4-BE49-F238E27FC236}">
                <a16:creationId xmlns:a16="http://schemas.microsoft.com/office/drawing/2014/main" id="{92BEEEFB-D05B-406A-B121-81D9737700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0469419" y="4738844"/>
            <a:ext cx="914400" cy="914400"/>
          </a:xfrm>
          <a:prstGeom prst="rect">
            <a:avLst/>
          </a:prstGeom>
        </p:spPr>
      </p:pic>
      <p:pic>
        <p:nvPicPr>
          <p:cNvPr id="18" name="גרפיקה 17" descr="איש">
            <a:extLst>
              <a:ext uri="{FF2B5EF4-FFF2-40B4-BE49-F238E27FC236}">
                <a16:creationId xmlns:a16="http://schemas.microsoft.com/office/drawing/2014/main" id="{61642957-4F0D-4FCC-ABA9-5E1D9802E8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892145" y="47388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0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3828</TotalTime>
  <Words>2867</Words>
  <Application>Microsoft Office PowerPoint</Application>
  <PresentationFormat>מסך רחב</PresentationFormat>
  <Paragraphs>470</Paragraphs>
  <Slides>67</Slides>
  <Notes>48</Notes>
  <HiddenSlides>0</HiddenSlides>
  <MMClips>3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67</vt:i4>
      </vt:variant>
    </vt:vector>
  </HeadingPairs>
  <TitlesOfParts>
    <vt:vector size="72" baseType="lpstr">
      <vt:lpstr>Alef</vt:lpstr>
      <vt:lpstr>Arial</vt:lpstr>
      <vt:lpstr>Calibri</vt:lpstr>
      <vt:lpstr>Open Sans</vt:lpstr>
      <vt:lpstr>Office Theme</vt:lpstr>
      <vt:lpstr>מצגת של PowerPoint‏</vt:lpstr>
      <vt:lpstr>Can you …?</vt:lpstr>
      <vt:lpstr>What will we do today?</vt:lpstr>
      <vt:lpstr>What do you need to prepare for the class?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Icebreaker</vt:lpstr>
      <vt:lpstr>Icebreaker</vt:lpstr>
      <vt:lpstr>Icebreaker</vt:lpstr>
      <vt:lpstr>מצגת של PowerPoint‏</vt:lpstr>
      <vt:lpstr>What do we know already?</vt:lpstr>
      <vt:lpstr>Let’s Begin!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What did we learn today?</vt:lpstr>
      <vt:lpstr>Personal Response</vt:lpstr>
      <vt:lpstr>Now I can …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Hila Hadad</cp:lastModifiedBy>
  <cp:revision>201</cp:revision>
  <dcterms:created xsi:type="dcterms:W3CDTF">2020-03-11T07:11:19Z</dcterms:created>
  <dcterms:modified xsi:type="dcterms:W3CDTF">2020-05-06T09:44:27Z</dcterms:modified>
</cp:coreProperties>
</file>