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03" r:id="rId2"/>
    <p:sldId id="261" r:id="rId3"/>
    <p:sldId id="262" r:id="rId4"/>
    <p:sldId id="266" r:id="rId5"/>
    <p:sldId id="390" r:id="rId6"/>
    <p:sldId id="376" r:id="rId7"/>
    <p:sldId id="355" r:id="rId8"/>
    <p:sldId id="356" r:id="rId9"/>
    <p:sldId id="357" r:id="rId10"/>
    <p:sldId id="374" r:id="rId11"/>
    <p:sldId id="378" r:id="rId12"/>
    <p:sldId id="359" r:id="rId13"/>
    <p:sldId id="391" r:id="rId14"/>
    <p:sldId id="392" r:id="rId15"/>
    <p:sldId id="379" r:id="rId16"/>
    <p:sldId id="380" r:id="rId17"/>
    <p:sldId id="381" r:id="rId18"/>
    <p:sldId id="396" r:id="rId19"/>
    <p:sldId id="382" r:id="rId20"/>
    <p:sldId id="367" r:id="rId21"/>
    <p:sldId id="393" r:id="rId22"/>
    <p:sldId id="394" r:id="rId23"/>
    <p:sldId id="397" r:id="rId24"/>
    <p:sldId id="399" r:id="rId25"/>
    <p:sldId id="383" r:id="rId26"/>
    <p:sldId id="384" r:id="rId27"/>
    <p:sldId id="385" r:id="rId28"/>
    <p:sldId id="386" r:id="rId29"/>
    <p:sldId id="387" r:id="rId30"/>
    <p:sldId id="388" r:id="rId31"/>
    <p:sldId id="389" r:id="rId32"/>
    <p:sldId id="377" r:id="rId33"/>
    <p:sldId id="278" r:id="rId34"/>
  </p:sldIdLst>
  <p:sldSz cx="12192000" cy="6858000"/>
  <p:notesSz cx="6858000" cy="9144000"/>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74"/>
  </p:normalViewPr>
  <p:slideViewPr>
    <p:cSldViewPr snapToGrid="0" snapToObjects="1">
      <p:cViewPr varScale="1">
        <p:scale>
          <a:sx n="65" d="100"/>
          <a:sy n="65" d="100"/>
        </p:scale>
        <p:origin x="70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aa-E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3D2AD1-8399-4540-9015-4C138082797B}" type="datetimeFigureOut">
              <a:rPr lang="aa-ET" smtClean="0"/>
              <a:t>05/05/2020</a:t>
            </a:fld>
            <a:endParaRPr lang="aa-E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a-E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aa-E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277CD2-6A08-4049-82D6-4CA2D02CE332}" type="slidenum">
              <a:rPr lang="aa-ET" smtClean="0"/>
              <a:t>‹#›</a:t>
            </a:fld>
            <a:endParaRPr lang="aa-ET"/>
          </a:p>
        </p:txBody>
      </p:sp>
    </p:spTree>
    <p:extLst>
      <p:ext uri="{BB962C8B-B14F-4D97-AF65-F5344CB8AC3E}">
        <p14:creationId xmlns:p14="http://schemas.microsoft.com/office/powerpoint/2010/main" val="780412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ar-SA"/>
              <a:t>اكتبوا النصّ الملائم وكذلك المعدّات المطلوبة. </a:t>
            </a:r>
            <a:endParaRPr/>
          </a:p>
          <a:p>
            <a:pPr marL="0" lvl="0" indent="0" algn="r" rtl="1">
              <a:spcBef>
                <a:spcPts val="0"/>
              </a:spcBef>
              <a:spcAft>
                <a:spcPts val="0"/>
              </a:spcAft>
              <a:buNone/>
            </a:pPr>
            <a:endParaRPr/>
          </a:p>
        </p:txBody>
      </p:sp>
      <p:sp>
        <p:nvSpPr>
          <p:cNvPr id="172" name="Google Shape;17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a:t>
            </a:fld>
            <a:endParaRPr/>
          </a:p>
        </p:txBody>
      </p:sp>
    </p:spTree>
    <p:extLst>
      <p:ext uri="{BB962C8B-B14F-4D97-AF65-F5344CB8AC3E}">
        <p14:creationId xmlns:p14="http://schemas.microsoft.com/office/powerpoint/2010/main" val="2482548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lnSpc>
                <a:spcPct val="115000"/>
              </a:lnSpc>
              <a:spcBef>
                <a:spcPts val="0"/>
              </a:spcBef>
              <a:spcAft>
                <a:spcPts val="0"/>
              </a:spcAft>
              <a:buClr>
                <a:schemeClr val="dk1"/>
              </a:buClr>
              <a:buSzPts val="1100"/>
              <a:buFont typeface="Arial"/>
              <a:buChar char="•"/>
            </a:pPr>
            <a:r>
              <a:rPr lang="ar-SA" b="1"/>
              <a:t>التدرّب:</a:t>
            </a:r>
            <a:r>
              <a:rPr lang="ar-SA"/>
              <a:t> لا يزيد عن 3 دقائق. يمكنك إجراء 2-1 جولات من التدرّب أمام الكمبيوتر (سؤال على اللوح وكتابة في ورقة، أشغال باستخدام الألوان/ العجين/ المعجونة) أو في أرجاء البيت (الأشياء المتوفّرة لديكم أو مزيج من التفاعل بين أفراد العائلة).</a:t>
            </a:r>
            <a:endParaRPr/>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ar-SA"/>
              <a:t>نصيحة للصفوف الدنيا: اطرحوا أسئلة تشارك التلاميذ على نمط مسرحيات الأطفال/ قناة الأطفال، مثل "أين التذكرة الثانية ...؟ لا أذكر ... هل تعرفون أين هي؟"</a:t>
            </a:r>
            <a:endParaRPr/>
          </a:p>
          <a:p>
            <a:pPr marL="0" lvl="0" indent="0" algn="r" rtl="1">
              <a:lnSpc>
                <a:spcPct val="115000"/>
              </a:lnSpc>
              <a:spcBef>
                <a:spcPts val="1200"/>
              </a:spcBef>
              <a:spcAft>
                <a:spcPts val="0"/>
              </a:spcAft>
              <a:buClr>
                <a:schemeClr val="dk1"/>
              </a:buClr>
              <a:buSzPts val="1100"/>
              <a:buFont typeface="Arial"/>
              <a:buNone/>
            </a:pPr>
            <a:r>
              <a:rPr lang="ar-SA"/>
              <a:t>أمثلة:</a:t>
            </a:r>
            <a:br>
              <a:rPr lang="ar-SA"/>
            </a:br>
            <a:r>
              <a:rPr lang="ar-SA" u="sng">
                <a:solidFill>
                  <a:schemeClr val="hlink"/>
                </a:solidFill>
                <a:hlinkClick r:id="rId3"/>
              </a:rPr>
              <a:t>https://www.youtube.com/watch?v=sGfdE0es80w</a:t>
            </a:r>
            <a:r>
              <a:rPr lang="ar-SA"/>
              <a:t>   برنامج طهو للأطفال. يتحدّثون مع الأطفال طوال الدرس ويطرحون عليهم أسئلة.</a:t>
            </a:r>
            <a:endParaRPr/>
          </a:p>
          <a:p>
            <a:pPr marL="0" lvl="0" indent="0" algn="r" rtl="1">
              <a:lnSpc>
                <a:spcPct val="115000"/>
              </a:lnSpc>
              <a:spcBef>
                <a:spcPts val="1200"/>
              </a:spcBef>
              <a:spcAft>
                <a:spcPts val="0"/>
              </a:spcAft>
              <a:buClr>
                <a:schemeClr val="dk1"/>
              </a:buClr>
              <a:buSzPts val="1100"/>
              <a:buFont typeface="Arial"/>
              <a:buNone/>
            </a:pPr>
            <a:r>
              <a:rPr lang="ar-SA"/>
              <a:t>art attack :  </a:t>
            </a:r>
            <a:r>
              <a:rPr lang="ar-SA" u="sng">
                <a:solidFill>
                  <a:schemeClr val="hlink"/>
                </a:solidFill>
                <a:hlinkClick r:id="rId4"/>
              </a:rPr>
              <a:t>https://www.youtube.com/watch?v=QX013_tz4rM</a:t>
            </a:r>
            <a:endParaRPr/>
          </a:p>
          <a:p>
            <a:pPr marL="0" lvl="0" indent="0" algn="l" rtl="0">
              <a:spcBef>
                <a:spcPts val="0"/>
              </a:spcBef>
              <a:spcAft>
                <a:spcPts val="0"/>
              </a:spcAft>
              <a:buNone/>
            </a:pPr>
            <a:endParaRPr/>
          </a:p>
        </p:txBody>
      </p:sp>
      <p:sp>
        <p:nvSpPr>
          <p:cNvPr id="244" name="Google Shape;24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22</a:t>
            </a:fld>
            <a:endParaRPr/>
          </a:p>
        </p:txBody>
      </p:sp>
    </p:spTree>
    <p:extLst>
      <p:ext uri="{BB962C8B-B14F-4D97-AF65-F5344CB8AC3E}">
        <p14:creationId xmlns:p14="http://schemas.microsoft.com/office/powerpoint/2010/main" val="2875431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rial"/>
              <a:buNone/>
            </a:pPr>
            <a:r>
              <a:rPr lang="ar-SA" b="1" dirty="0"/>
              <a:t>حلّ التدرّب</a:t>
            </a:r>
            <a:r>
              <a:rPr lang="ar-SA" dirty="0"/>
              <a:t>: بعد أن تدرّب التلاميذ بشكل مستقل، يجب عرض الحلّ ومناقشته. يمكن إظهار الأخطاء الشائعة وشرح كيفيّة حلّها.</a:t>
            </a:r>
            <a:endParaRPr dirty="0"/>
          </a:p>
          <a:p>
            <a:pPr marL="0" lvl="0" indent="0" algn="r" rtl="0">
              <a:spcBef>
                <a:spcPts val="0"/>
              </a:spcBef>
              <a:spcAft>
                <a:spcPts val="0"/>
              </a:spcAft>
              <a:buNone/>
            </a:pPr>
            <a:endParaRPr dirty="0"/>
          </a:p>
        </p:txBody>
      </p:sp>
      <p:sp>
        <p:nvSpPr>
          <p:cNvPr id="253" name="Google Shape;25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23</a:t>
            </a:fld>
            <a:endParaRPr/>
          </a:p>
        </p:txBody>
      </p:sp>
    </p:spTree>
    <p:extLst>
      <p:ext uri="{BB962C8B-B14F-4D97-AF65-F5344CB8AC3E}">
        <p14:creationId xmlns:p14="http://schemas.microsoft.com/office/powerpoint/2010/main" val="1961815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rial"/>
              <a:buNone/>
            </a:pPr>
            <a:r>
              <a:rPr lang="ar-SA" b="1" dirty="0"/>
              <a:t>حلّ التدرّب</a:t>
            </a:r>
            <a:r>
              <a:rPr lang="ar-SA" dirty="0"/>
              <a:t>: بعد أن تدرّب التلاميذ بشكل مستقل، يجب عرض الحلّ ومناقشته. يمكن إظهار الأخطاء الشائعة وشرح كيفيّة حلّها.</a:t>
            </a:r>
            <a:endParaRPr dirty="0"/>
          </a:p>
          <a:p>
            <a:pPr marL="0" lvl="0" indent="0" algn="r" rtl="0">
              <a:spcBef>
                <a:spcPts val="0"/>
              </a:spcBef>
              <a:spcAft>
                <a:spcPts val="0"/>
              </a:spcAft>
              <a:buNone/>
            </a:pPr>
            <a:endParaRPr dirty="0"/>
          </a:p>
        </p:txBody>
      </p:sp>
      <p:sp>
        <p:nvSpPr>
          <p:cNvPr id="253" name="Google Shape;25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24</a:t>
            </a:fld>
            <a:endParaRPr/>
          </a:p>
        </p:txBody>
      </p:sp>
    </p:spTree>
    <p:extLst>
      <p:ext uri="{BB962C8B-B14F-4D97-AF65-F5344CB8AC3E}">
        <p14:creationId xmlns:p14="http://schemas.microsoft.com/office/powerpoint/2010/main" val="2571958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ar-SA" b="1"/>
              <a:t>مدّة الشريحة: حتّى 5 دقائق</a:t>
            </a:r>
            <a:endParaRPr b="1"/>
          </a:p>
          <a:p>
            <a:pPr marL="0" marR="0" lvl="0" indent="0" algn="r" rtl="1">
              <a:lnSpc>
                <a:spcPct val="100000"/>
              </a:lnSpc>
              <a:spcBef>
                <a:spcPts val="0"/>
              </a:spcBef>
              <a:spcAft>
                <a:spcPts val="0"/>
              </a:spcAft>
              <a:buClr>
                <a:srgbClr val="000000"/>
              </a:buClr>
              <a:buSzPts val="1100"/>
              <a:buFont typeface="Arial"/>
              <a:buNone/>
            </a:pPr>
            <a:endParaRPr/>
          </a:p>
          <a:p>
            <a:pPr marL="0" marR="0" lvl="0" indent="0" algn="r" rtl="1">
              <a:lnSpc>
                <a:spcPct val="100000"/>
              </a:lnSpc>
              <a:spcBef>
                <a:spcPts val="0"/>
              </a:spcBef>
              <a:spcAft>
                <a:spcPts val="0"/>
              </a:spcAft>
              <a:buClr>
                <a:srgbClr val="000000"/>
              </a:buClr>
              <a:buSzPts val="1100"/>
              <a:buFont typeface="Arial"/>
              <a:buNone/>
            </a:pPr>
            <a:r>
              <a:rPr lang="ar-SA"/>
              <a:t>إجمال وانتقال إلى التدرّب. ستتضمّن هذه الخطوة إجمالًا للمضمون الذي تمّ تعلّمه  والإجابة عن أسئلة مثل: ماذا فعلنا هنا اليوم؟ ماذا تعلّمنا؟ ننصح بدمج العناصر التجريبيّة الممتعة، مثل: لعبة ختاميّة، أحجيّة، نصيحة خاصّة للتعلّم لاحقًا وغير ذلك.</a:t>
            </a:r>
            <a:endParaRPr/>
          </a:p>
          <a:p>
            <a:pPr marL="0" lvl="0" indent="0" algn="r" rtl="1">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3" name="Google Shape;30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25</a:t>
            </a:fld>
            <a:endParaRPr/>
          </a:p>
        </p:txBody>
      </p:sp>
    </p:spTree>
    <p:extLst>
      <p:ext uri="{BB962C8B-B14F-4D97-AF65-F5344CB8AC3E}">
        <p14:creationId xmlns:p14="http://schemas.microsoft.com/office/powerpoint/2010/main" val="5165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ar-SA" b="1" dirty="0"/>
              <a:t>مدّة الشريحة: حتّى 15 دقيقة</a:t>
            </a:r>
          </a:p>
          <a:p>
            <a:pPr marL="0" lvl="0" indent="0" algn="r" rtl="1">
              <a:spcBef>
                <a:spcPts val="0"/>
              </a:spcBef>
              <a:spcAft>
                <a:spcPts val="0"/>
              </a:spcAft>
              <a:buNone/>
            </a:pPr>
            <a:endParaRPr lang="ar-SA" b="1" dirty="0"/>
          </a:p>
          <a:p>
            <a:pPr marL="0" lvl="0" indent="0" algn="r" rtl="1">
              <a:spcBef>
                <a:spcPts val="0"/>
              </a:spcBef>
              <a:spcAft>
                <a:spcPts val="0"/>
              </a:spcAft>
              <a:buNone/>
            </a:pPr>
            <a:r>
              <a:rPr lang="ar-SA" b="0" dirty="0"/>
              <a:t>في هذه المرحلة اشرحوا للتلاميذ التدرّب</a:t>
            </a:r>
            <a:r>
              <a:rPr lang="ar-SA" b="0" baseline="0" dirty="0"/>
              <a:t> وودّعوهم. </a:t>
            </a:r>
            <a:r>
              <a:rPr lang="ar-SA" b="0" dirty="0"/>
              <a:t>مع خروج</a:t>
            </a:r>
            <a:r>
              <a:rPr lang="ar-SA" b="0" baseline="0" dirty="0"/>
              <a:t> التلاميذ للتدرّب النهائيّ</a:t>
            </a:r>
            <a:r>
              <a:rPr lang="ar-SA" b="0" dirty="0"/>
              <a:t>، ستنتهي مرحلة تصويركم</a:t>
            </a:r>
            <a:r>
              <a:rPr lang="ar-SA" b="0" baseline="0" dirty="0"/>
              <a:t> </a:t>
            </a:r>
            <a:r>
              <a:rPr lang="ar-SA" b="0" dirty="0"/>
              <a:t>كمعلمين ومعلّمات.</a:t>
            </a:r>
          </a:p>
          <a:p>
            <a:pPr marL="0" lvl="0" indent="0" algn="r" rtl="1">
              <a:spcBef>
                <a:spcPts val="0"/>
              </a:spcBef>
              <a:spcAft>
                <a:spcPts val="0"/>
              </a:spcAft>
              <a:buNone/>
            </a:pPr>
            <a:endParaRPr lang="ar-SA" b="0" dirty="0"/>
          </a:p>
          <a:p>
            <a:pPr marL="0" lvl="0" indent="0" algn="r" rtl="1">
              <a:spcBef>
                <a:spcPts val="0"/>
              </a:spcBef>
              <a:spcAft>
                <a:spcPts val="0"/>
              </a:spcAft>
              <a:buNone/>
            </a:pPr>
            <a:r>
              <a:rPr lang="ar-SA" b="1" dirty="0"/>
              <a:t>نقاط</a:t>
            </a:r>
            <a:r>
              <a:rPr lang="ar-SA" b="1" baseline="0" dirty="0"/>
              <a:t> لتسليط الضوء عليها</a:t>
            </a:r>
            <a:r>
              <a:rPr lang="ar-SA" b="1" dirty="0"/>
              <a:t>:</a:t>
            </a:r>
          </a:p>
          <a:p>
            <a:pPr marL="0" lvl="0" indent="0" algn="r" rtl="1">
              <a:spcBef>
                <a:spcPts val="0"/>
              </a:spcBef>
              <a:spcAft>
                <a:spcPts val="0"/>
              </a:spcAft>
              <a:buNone/>
            </a:pPr>
            <a:r>
              <a:rPr lang="ar-SA" b="0" dirty="0"/>
              <a:t>* يمكن تنفيذ التدرّب</a:t>
            </a:r>
            <a:r>
              <a:rPr lang="ar-SA" b="0" baseline="0" dirty="0"/>
              <a:t> </a:t>
            </a:r>
            <a:r>
              <a:rPr lang="ar-SA" b="0" dirty="0"/>
              <a:t>في المنزل باستخدام مجموعة منوّعة من الموارد المتاحة في المنزل، مثل: أدوات الكتابة أو الحاسوب اللوحيّ أو الشخصيّ. يمكن استخدام</a:t>
            </a:r>
            <a:r>
              <a:rPr lang="ar-SA" b="0" baseline="0" dirty="0"/>
              <a:t> بيئتي آفاق وكوتار الكتب التعليميّة</a:t>
            </a:r>
            <a:r>
              <a:rPr lang="ar-SA" b="0" dirty="0"/>
              <a:t> (فقط كم خلال حاسوب</a:t>
            </a:r>
            <a:r>
              <a:rPr lang="ar-SA" b="0" baseline="0" dirty="0"/>
              <a:t> محمول</a:t>
            </a:r>
            <a:r>
              <a:rPr lang="ar-SA" b="0" dirty="0"/>
              <a:t>، وذلك لأنّ آفاق وكوتار الكتب التعليميّة لا يعملان بشكل جيد على الحاسوب اللوحيّ/ الهاتف المحمول).</a:t>
            </a:r>
          </a:p>
          <a:p>
            <a:pPr marL="0" lvl="0" indent="0" algn="r" rtl="1">
              <a:spcBef>
                <a:spcPts val="0"/>
              </a:spcBef>
              <a:spcAft>
                <a:spcPts val="0"/>
              </a:spcAft>
              <a:buNone/>
            </a:pPr>
            <a:r>
              <a:rPr lang="ar-SA" b="0" dirty="0"/>
              <a:t>* تأكد من إعطاء تلاميذكم تعليمات دقيقة للتدرّب على صعيد المضامين وعلى</a:t>
            </a:r>
            <a:r>
              <a:rPr lang="ar-SA" b="0" baseline="0" dirty="0"/>
              <a:t> صعيد </a:t>
            </a:r>
            <a:r>
              <a:rPr lang="ar-SA" b="0" dirty="0"/>
              <a:t>الفنّيّ، بالإضافة إلى الأوقات الدقيقة للتدرّب.</a:t>
            </a:r>
          </a:p>
          <a:p>
            <a:pPr marL="0" lvl="0" indent="0" algn="r" rtl="1">
              <a:spcBef>
                <a:spcPts val="0"/>
              </a:spcBef>
              <a:spcAft>
                <a:spcPts val="0"/>
              </a:spcAft>
              <a:buNone/>
            </a:pPr>
            <a:r>
              <a:rPr lang="ar-SA" b="0" dirty="0"/>
              <a:t>* بالإمكان تضمين العرض </a:t>
            </a:r>
            <a:r>
              <a:rPr lang="ar-SA" b="0" dirty="0" err="1"/>
              <a:t>التقديميّ</a:t>
            </a:r>
            <a:r>
              <a:rPr lang="ar-SA" b="0" dirty="0"/>
              <a:t> صور شاشة</a:t>
            </a:r>
            <a:r>
              <a:rPr lang="ar-SA" b="0" baseline="0" dirty="0"/>
              <a:t> </a:t>
            </a:r>
            <a:r>
              <a:rPr lang="ar-SA" b="0" dirty="0"/>
              <a:t> والشرح شفويًّا ما هو المطلوب منهم تنفيذه.</a:t>
            </a:r>
          </a:p>
          <a:p>
            <a:pPr marL="0" lvl="0" indent="0" algn="r" rtl="1">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2431062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1357617b0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71357617b0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latin typeface="Tahoma"/>
              <a:ea typeface="Tahoma"/>
              <a:cs typeface="Tahoma"/>
              <a:sym typeface="Tahoma"/>
            </a:endParaRPr>
          </a:p>
        </p:txBody>
      </p:sp>
      <p:sp>
        <p:nvSpPr>
          <p:cNvPr id="107" name="Google Shape;107;g71357617b0_0_40: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27</a:t>
            </a:fld>
            <a:endParaRPr/>
          </a:p>
        </p:txBody>
      </p:sp>
    </p:spTree>
    <p:extLst>
      <p:ext uri="{BB962C8B-B14F-4D97-AF65-F5344CB8AC3E}">
        <p14:creationId xmlns:p14="http://schemas.microsoft.com/office/powerpoint/2010/main" val="2848404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1357617b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71357617b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latin typeface="Tahoma"/>
              <a:ea typeface="Tahoma"/>
              <a:cs typeface="Tahoma"/>
              <a:sym typeface="Tahoma"/>
            </a:endParaRPr>
          </a:p>
        </p:txBody>
      </p:sp>
      <p:sp>
        <p:nvSpPr>
          <p:cNvPr id="116" name="Google Shape;116;g71357617b0_0_48: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28</a:t>
            </a:fld>
            <a:endParaRPr/>
          </a:p>
        </p:txBody>
      </p:sp>
    </p:spTree>
    <p:extLst>
      <p:ext uri="{BB962C8B-B14F-4D97-AF65-F5344CB8AC3E}">
        <p14:creationId xmlns:p14="http://schemas.microsoft.com/office/powerpoint/2010/main" val="2175658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1357617b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71357617b0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dirty="0">
                <a:latin typeface="Tahoma"/>
                <a:ea typeface="Tahoma"/>
                <a:cs typeface="Tahoma"/>
                <a:sym typeface="Tahoma"/>
              </a:rPr>
              <a:t>خذوا</a:t>
            </a:r>
            <a:r>
              <a:rPr lang="ar-SA" baseline="0" dirty="0">
                <a:latin typeface="Tahoma"/>
                <a:ea typeface="Tahoma"/>
                <a:cs typeface="Tahoma"/>
                <a:sym typeface="Tahoma"/>
              </a:rPr>
              <a:t> بالحسبان أنّه سيكون هناك تلاميذ من دون اسم مستخدم وكلمة سرّ. في هذه الحالة اقترحوا عليهم أن يشبكوا بالمنظومة بواسطة اسم مستخدم وكلمة سرّ مؤقّتتين تحصلون عليهما لاحقًا. </a:t>
            </a:r>
            <a:endParaRPr lang="ar-SA" dirty="0">
              <a:latin typeface="Tahoma"/>
              <a:ea typeface="Tahoma"/>
              <a:cs typeface="Tahoma"/>
              <a:sym typeface="Tahoma"/>
            </a:endParaRPr>
          </a:p>
        </p:txBody>
      </p:sp>
      <p:sp>
        <p:nvSpPr>
          <p:cNvPr id="125" name="Google Shape;125;g71357617b0_0_56: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29</a:t>
            </a:fld>
            <a:endParaRPr/>
          </a:p>
        </p:txBody>
      </p:sp>
    </p:spTree>
    <p:extLst>
      <p:ext uri="{BB962C8B-B14F-4D97-AF65-F5344CB8AC3E}">
        <p14:creationId xmlns:p14="http://schemas.microsoft.com/office/powerpoint/2010/main" val="1108815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1357617b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71357617b0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SA" dirty="0">
                <a:latin typeface="Tahoma"/>
                <a:ea typeface="Tahoma"/>
                <a:cs typeface="Tahoma"/>
                <a:sym typeface="Tahoma"/>
              </a:rPr>
              <a:t>خذوا</a:t>
            </a:r>
            <a:r>
              <a:rPr lang="ar-SA" baseline="0" dirty="0">
                <a:latin typeface="Tahoma"/>
                <a:ea typeface="Tahoma"/>
                <a:cs typeface="Tahoma"/>
                <a:sym typeface="Tahoma"/>
              </a:rPr>
              <a:t> بالحسبان أنّه سيكون هناك تلاميذ من دون اسم مستخدم وكلمة سرّ. في هذه الحالة اقترحوا عليهم أن يشبكوا بالمنظومة بواسطة اسم مستخدم وكلمة سرّ مؤقّتتين تحصلون عليهما لاحقًا. </a:t>
            </a:r>
            <a:endParaRPr lang="ar-SA" dirty="0">
              <a:latin typeface="Tahoma"/>
              <a:ea typeface="Tahoma"/>
              <a:cs typeface="Tahoma"/>
              <a:sym typeface="Tahoma"/>
            </a:endParaRPr>
          </a:p>
        </p:txBody>
      </p:sp>
      <p:sp>
        <p:nvSpPr>
          <p:cNvPr id="125" name="Google Shape;125;g71357617b0_0_56: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30</a:t>
            </a:fld>
            <a:endParaRPr/>
          </a:p>
        </p:txBody>
      </p:sp>
    </p:spTree>
    <p:extLst>
      <p:ext uri="{BB962C8B-B14F-4D97-AF65-F5344CB8AC3E}">
        <p14:creationId xmlns:p14="http://schemas.microsoft.com/office/powerpoint/2010/main" val="3468011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2649835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sz="1200" b="1" dirty="0"/>
              <a:t>مدّة الشريحة: دقيقتان</a:t>
            </a:r>
            <a:endParaRPr sz="1200" b="1"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ar-SA" sz="1200" dirty="0">
                <a:solidFill>
                  <a:schemeClr val="dk1"/>
                </a:solidFill>
              </a:rPr>
              <a:t>عرّفوا بأنفسكم وأعرضوا سير الدرس:</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ar-SA" sz="1200" dirty="0">
                <a:solidFill>
                  <a:schemeClr val="dk1"/>
                </a:solidFill>
              </a:rPr>
              <a:t>أنتم مدعوّون للتوجّه إلى التلاميذ بصورة شخصيّة: </a:t>
            </a:r>
            <a:r>
              <a:rPr lang="ar-SA" sz="1200" dirty="0"/>
              <a:t/>
            </a:r>
            <a:br>
              <a:rPr lang="ar-SA" sz="1200" dirty="0"/>
            </a:br>
            <a:endParaRPr sz="1200" dirty="0">
              <a:solidFill>
                <a:srgbClr val="2F5496"/>
              </a:solidFill>
            </a:endParaRPr>
          </a:p>
          <a:p>
            <a:pPr marL="158750" lvl="0" indent="0" algn="r" rtl="1">
              <a:spcBef>
                <a:spcPts val="0"/>
              </a:spcBef>
              <a:spcAft>
                <a:spcPts val="0"/>
              </a:spcAft>
              <a:buClr>
                <a:srgbClr val="2F5496"/>
              </a:buClr>
              <a:buSzPts val="1200"/>
              <a:buFont typeface="Calibri"/>
              <a:buNone/>
            </a:pPr>
            <a:r>
              <a:rPr lang="ar-SA" sz="1200" dirty="0">
                <a:solidFill>
                  <a:srgbClr val="2F5496"/>
                </a:solidFill>
              </a:rPr>
              <a:t>مثال على نصّ شفويّ: مرحبًا، اسمي ـــــــــــــــ. أنا أعلّم ـــــــــ من ــــــــــــــ. كيف حالكم؟ يسرّني انضمامكم إليّ... </a:t>
            </a:r>
            <a:endParaRPr sz="1200" dirty="0">
              <a:solidFill>
                <a:srgbClr val="2F5496"/>
              </a:solidFill>
            </a:endParaRPr>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ar-SA" sz="1200" dirty="0">
                <a:solidFill>
                  <a:schemeClr val="dk1"/>
                </a:solidFill>
              </a:rPr>
              <a:t>موضوع الدرس وهدفه: </a:t>
            </a:r>
            <a:br>
              <a:rPr lang="ar-SA" sz="1200" dirty="0">
                <a:solidFill>
                  <a:schemeClr val="dk1"/>
                </a:solidFill>
              </a:rPr>
            </a:br>
            <a:endParaRPr sz="1200" dirty="0">
              <a:solidFill>
                <a:srgbClr val="2F5496"/>
              </a:solidFill>
            </a:endParaRPr>
          </a:p>
          <a:p>
            <a:pPr marL="0" lvl="0" indent="0" algn="r" rtl="1">
              <a:spcBef>
                <a:spcPts val="0"/>
              </a:spcBef>
              <a:spcAft>
                <a:spcPts val="0"/>
              </a:spcAft>
              <a:buClr>
                <a:srgbClr val="2F5496"/>
              </a:buClr>
              <a:buSzPts val="1200"/>
              <a:buFont typeface="Calibri"/>
              <a:buNone/>
            </a:pPr>
            <a:r>
              <a:rPr lang="ar-SA" sz="1200" dirty="0">
                <a:solidFill>
                  <a:srgbClr val="2F5496"/>
                </a:solidFill>
              </a:rPr>
              <a:t>مثال على نصّ شفويّ: سنتعلّم في هذا الدرس عن ــــــــــــــــــــ. انضمّوا إليّ وستستمتعون. هل أنتم مستعدّون؟ فلنبدأ" </a:t>
            </a:r>
            <a:endParaRPr sz="1200" b="1" dirty="0"/>
          </a:p>
          <a:p>
            <a:pPr marL="133350" lvl="0" indent="0" algn="r" rtl="1">
              <a:lnSpc>
                <a:spcPct val="115000"/>
              </a:lnSpc>
              <a:spcBef>
                <a:spcPts val="800"/>
              </a:spcBef>
              <a:spcAft>
                <a:spcPts val="0"/>
              </a:spcAft>
              <a:buNone/>
            </a:pPr>
            <a:r>
              <a:rPr lang="ar-SA" sz="1200" dirty="0">
                <a:solidFill>
                  <a:schemeClr val="dk1"/>
                </a:solidFill>
                <a:latin typeface="Arial" panose="020B0604020202020204" pitchFamily="34" charset="0"/>
                <a:ea typeface="Alef"/>
                <a:cs typeface="Arial" panose="020B0604020202020204" pitchFamily="34" charset="0"/>
                <a:sym typeface="Alef"/>
              </a:rPr>
              <a:t>نبدأ بـ ….  (مرحلة افتتاحيّة الدرس)</a:t>
            </a:r>
            <a:endParaRPr dirty="0"/>
          </a:p>
          <a:p>
            <a:pPr marL="133350" lvl="0" indent="0" algn="r" rtl="1">
              <a:lnSpc>
                <a:spcPct val="115000"/>
              </a:lnSpc>
              <a:spcBef>
                <a:spcPts val="0"/>
              </a:spcBef>
              <a:spcAft>
                <a:spcPts val="0"/>
              </a:spcAft>
              <a:buNone/>
            </a:pPr>
            <a:r>
              <a:rPr lang="ar-SA" sz="1200" dirty="0">
                <a:solidFill>
                  <a:schemeClr val="dk1"/>
                </a:solidFill>
                <a:latin typeface="Arial" panose="020B0604020202020204" pitchFamily="34" charset="0"/>
                <a:ea typeface="Alef"/>
                <a:cs typeface="Arial" panose="020B0604020202020204" pitchFamily="34" charset="0"/>
                <a:sym typeface="Alef"/>
              </a:rPr>
              <a:t>ننتقل إلى الاكتشاف (مرحلة التعلّم/ إكساب -  اكنبوا هنا سؤالًا مثيرًا للفضول، يجيب عن هدف الدرس)</a:t>
            </a:r>
            <a:endParaRPr dirty="0"/>
          </a:p>
          <a:p>
            <a:pPr marL="133350" lvl="0" indent="0" algn="r" rtl="1">
              <a:lnSpc>
                <a:spcPct val="115000"/>
              </a:lnSpc>
              <a:spcBef>
                <a:spcPts val="0"/>
              </a:spcBef>
              <a:spcAft>
                <a:spcPts val="0"/>
              </a:spcAft>
              <a:buNone/>
            </a:pPr>
            <a:r>
              <a:rPr lang="ar-SA" sz="1200" dirty="0">
                <a:solidFill>
                  <a:schemeClr val="dk1"/>
                </a:solidFill>
                <a:latin typeface="Arial" panose="020B0604020202020204" pitchFamily="34" charset="0"/>
                <a:ea typeface="Alef"/>
                <a:cs typeface="Arial" panose="020B0604020202020204" pitchFamily="34" charset="0"/>
                <a:sym typeface="Alef"/>
              </a:rPr>
              <a:t>نتدرّب على … (مرحلة التدرّب/ التجريب) </a:t>
            </a:r>
            <a:endParaRPr dirty="0"/>
          </a:p>
          <a:p>
            <a:pPr marL="133350" lvl="0" indent="0" algn="r" rtl="1">
              <a:lnSpc>
                <a:spcPct val="115000"/>
              </a:lnSpc>
              <a:spcBef>
                <a:spcPts val="0"/>
              </a:spcBef>
              <a:spcAft>
                <a:spcPts val="0"/>
              </a:spcAft>
              <a:buNone/>
            </a:pPr>
            <a:r>
              <a:rPr lang="ar-SA" sz="1200" dirty="0">
                <a:solidFill>
                  <a:schemeClr val="dk1"/>
                </a:solidFill>
                <a:latin typeface="Arial" panose="020B0604020202020204" pitchFamily="34" charset="0"/>
                <a:ea typeface="Alef"/>
                <a:cs typeface="Arial" panose="020B0604020202020204" pitchFamily="34" charset="0"/>
                <a:sym typeface="Alef"/>
              </a:rPr>
              <a:t>نُجمل  (مرحلة إجمال الدرس)</a:t>
            </a:r>
            <a:endParaRPr dirty="0"/>
          </a:p>
          <a:p>
            <a:pPr marL="0" lvl="0" indent="0" algn="l" rtl="0">
              <a:spcBef>
                <a:spcPts val="0"/>
              </a:spcBef>
              <a:spcAft>
                <a:spcPts val="0"/>
              </a:spcAft>
              <a:buNone/>
            </a:pPr>
            <a:endParaRPr dirty="0"/>
          </a:p>
        </p:txBody>
      </p:sp>
      <p:sp>
        <p:nvSpPr>
          <p:cNvPr id="184" name="Google Shape;18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a:t>
            </a:fld>
            <a:endParaRPr/>
          </a:p>
        </p:txBody>
      </p:sp>
    </p:spTree>
    <p:extLst>
      <p:ext uri="{BB962C8B-B14F-4D97-AF65-F5344CB8AC3E}">
        <p14:creationId xmlns:p14="http://schemas.microsoft.com/office/powerpoint/2010/main" val="3409666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33</a:t>
            </a:fld>
            <a:endParaRPr/>
          </a:p>
        </p:txBody>
      </p:sp>
    </p:spTree>
    <p:extLst>
      <p:ext uri="{BB962C8B-B14F-4D97-AF65-F5344CB8AC3E}">
        <p14:creationId xmlns:p14="http://schemas.microsoft.com/office/powerpoint/2010/main" val="1015770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ar-SA"/>
              <a:t>حذف هذه الشريحة إذا لم تكن ضروريّة:</a:t>
            </a:r>
            <a:endParaRPr/>
          </a:p>
          <a:p>
            <a:pPr marL="158750" marR="0" lvl="0" indent="0" algn="r" rtl="1">
              <a:lnSpc>
                <a:spcPct val="100000"/>
              </a:lnSpc>
              <a:spcBef>
                <a:spcPts val="0"/>
              </a:spcBef>
              <a:spcAft>
                <a:spcPts val="0"/>
              </a:spcAft>
              <a:buClr>
                <a:srgbClr val="000000"/>
              </a:buClr>
              <a:buSzPts val="1100"/>
              <a:buFont typeface="Arial"/>
              <a:buNone/>
            </a:pPr>
            <a:endParaRPr sz="1200" b="1"/>
          </a:p>
          <a:p>
            <a:pPr marL="158750" marR="0" lvl="0" indent="0" algn="r" rtl="1">
              <a:lnSpc>
                <a:spcPct val="100000"/>
              </a:lnSpc>
              <a:spcBef>
                <a:spcPts val="0"/>
              </a:spcBef>
              <a:spcAft>
                <a:spcPts val="0"/>
              </a:spcAft>
              <a:buClr>
                <a:srgbClr val="000000"/>
              </a:buClr>
              <a:buSzPts val="1100"/>
              <a:buFont typeface="Arial"/>
              <a:buNone/>
            </a:pPr>
            <a:r>
              <a:rPr lang="ar-SA" sz="1200" b="1"/>
              <a:t>مدّة الشريحة: دقيقة</a:t>
            </a:r>
            <a:endParaRPr sz="1200" b="1"/>
          </a:p>
          <a:p>
            <a:pPr marL="158750" lvl="0" indent="0" algn="r" rtl="1">
              <a:spcBef>
                <a:spcPts val="0"/>
              </a:spcBef>
              <a:spcAft>
                <a:spcPts val="0"/>
              </a:spcAft>
              <a:buClr>
                <a:schemeClr val="dk1"/>
              </a:buClr>
              <a:buSzPts val="1200"/>
              <a:buFont typeface="Calibri"/>
              <a:buNone/>
            </a:pPr>
            <a:endParaRPr sz="1200"/>
          </a:p>
          <a:p>
            <a:pPr marL="158750" lvl="0" indent="0" algn="r" rtl="1">
              <a:spcBef>
                <a:spcPts val="0"/>
              </a:spcBef>
              <a:spcAft>
                <a:spcPts val="0"/>
              </a:spcAft>
              <a:buClr>
                <a:schemeClr val="dk1"/>
              </a:buClr>
              <a:buSzPts val="1200"/>
              <a:buFont typeface="Calibri"/>
              <a:buNone/>
            </a:pPr>
            <a:r>
              <a:rPr lang="ar-SA" sz="1200"/>
              <a:t>تأكّدوا في هذه الشريحة أنّ الجميع تزوّدوا بالأدوات المساعدة المطلوبة (ننصح بأن تكون هذه الأدوات المساعدة موجودة معكم لتعرضوها كمثال) </a:t>
            </a:r>
            <a:endParaRPr sz="1200"/>
          </a:p>
          <a:p>
            <a:pPr marL="158750" lvl="0" indent="0" algn="r" rtl="1">
              <a:spcBef>
                <a:spcPts val="0"/>
              </a:spcBef>
              <a:spcAft>
                <a:spcPts val="0"/>
              </a:spcAft>
              <a:buClr>
                <a:srgbClr val="FF0000"/>
              </a:buClr>
              <a:buSzPts val="1200"/>
              <a:buFont typeface="Calibri"/>
              <a:buNone/>
            </a:pPr>
            <a:r>
              <a:rPr lang="ar-SA" sz="1200">
                <a:solidFill>
                  <a:srgbClr val="FF0000"/>
                </a:solidFill>
              </a:rPr>
              <a:t>احذفوا ما هو زائد أو أضيفوا حسب الحاجة (احرصوا على حقوق النشر والملكيّة الفكريّة). </a:t>
            </a:r>
            <a:endParaRPr sz="1200">
              <a:solidFill>
                <a:srgbClr val="FF0000"/>
              </a:solidFill>
            </a:endParaRPr>
          </a:p>
          <a:p>
            <a:pPr marL="158750" lvl="0" indent="0" algn="r" rtl="1">
              <a:spcBef>
                <a:spcPts val="0"/>
              </a:spcBef>
              <a:spcAft>
                <a:spcPts val="0"/>
              </a:spcAft>
              <a:buClr>
                <a:schemeClr val="dk1"/>
              </a:buClr>
              <a:buSzPts val="1200"/>
              <a:buFont typeface="Calibri"/>
              <a:buNone/>
            </a:pPr>
            <a:endParaRPr sz="1200">
              <a:solidFill>
                <a:srgbClr val="FF0000"/>
              </a:solidFill>
            </a:endParaRPr>
          </a:p>
          <a:p>
            <a:pPr marL="158750" lvl="0" indent="0" algn="r" rtl="1">
              <a:spcBef>
                <a:spcPts val="0"/>
              </a:spcBef>
              <a:spcAft>
                <a:spcPts val="0"/>
              </a:spcAft>
              <a:buClr>
                <a:srgbClr val="000000"/>
              </a:buClr>
              <a:buSzPts val="1200"/>
              <a:buFont typeface="Arial"/>
              <a:buNone/>
            </a:pPr>
            <a:r>
              <a:rPr lang="ar-SA" sz="1200" b="0" i="0" u="none" strike="noStrike" cap="none">
                <a:solidFill>
                  <a:srgbClr val="000000"/>
                </a:solidFill>
                <a:latin typeface="Arial"/>
                <a:ea typeface="Arial"/>
                <a:cs typeface="Arial"/>
                <a:sym typeface="Arial"/>
              </a:rPr>
              <a:t>هذا هو الوقت المناسب لعرض قواعد السلوك خلال الحصّة: اطلبوا من التلاميذ إغلاق نوافذ تطبيقات أخرى في الحاسوب، إبعاد الأمر المشتّتة للانتباه، الجلوس في غرفة هادئة، التزوّد بالماء، وبالأساس التركيز في الدرس. </a:t>
            </a:r>
            <a:endParaRPr/>
          </a:p>
          <a:p>
            <a:pPr marL="0" lvl="0" indent="0" algn="r" rtl="0">
              <a:spcBef>
                <a:spcPts val="0"/>
              </a:spcBef>
              <a:spcAft>
                <a:spcPts val="0"/>
              </a:spcAft>
              <a:buNone/>
            </a:pPr>
            <a:endParaRPr/>
          </a:p>
        </p:txBody>
      </p:sp>
      <p:sp>
        <p:nvSpPr>
          <p:cNvPr id="193" name="Google Shape;19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a:t>
            </a:fld>
            <a:endParaRPr/>
          </a:p>
        </p:txBody>
      </p:sp>
    </p:spTree>
    <p:extLst>
      <p:ext uri="{BB962C8B-B14F-4D97-AF65-F5344CB8AC3E}">
        <p14:creationId xmlns:p14="http://schemas.microsoft.com/office/powerpoint/2010/main" val="2974929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0" lvl="0" indent="0" algn="r" rtl="1">
              <a:lnSpc>
                <a:spcPct val="115000"/>
              </a:lnSpc>
              <a:spcBef>
                <a:spcPts val="1200"/>
              </a:spcBef>
              <a:spcAft>
                <a:spcPts val="0"/>
              </a:spcAft>
              <a:buClr>
                <a:schemeClr val="dk1"/>
              </a:buClr>
              <a:buSzPts val="1100"/>
              <a:buFont typeface="Arial"/>
              <a:buNone/>
            </a:pPr>
            <a:r>
              <a:rPr lang="ar-SA" b="1" dirty="0"/>
              <a:t>الشرائح 11-15 تضمّ: إكساب المعرفة، التدرّب والحلّ، وتدرّب وحلّ آخر. مدّة هذه الشرائح معًا 20 دقيقة</a:t>
            </a:r>
            <a:endParaRPr dirty="0"/>
          </a:p>
          <a:p>
            <a:pPr marL="0" lvl="0" indent="0" algn="r" rtl="1">
              <a:lnSpc>
                <a:spcPct val="115000"/>
              </a:lnSpc>
              <a:spcBef>
                <a:spcPts val="1200"/>
              </a:spcBef>
              <a:spcAft>
                <a:spcPts val="0"/>
              </a:spcAft>
              <a:buClr>
                <a:schemeClr val="dk1"/>
              </a:buClr>
              <a:buSzPts val="1100"/>
              <a:buFont typeface="Arial"/>
              <a:buNone/>
            </a:pPr>
            <a:endParaRPr dirty="0"/>
          </a:p>
          <a:p>
            <a:pPr marL="171450" lvl="0" indent="-171450" algn="r" rtl="1">
              <a:lnSpc>
                <a:spcPct val="115000"/>
              </a:lnSpc>
              <a:spcBef>
                <a:spcPts val="1200"/>
              </a:spcBef>
              <a:spcAft>
                <a:spcPts val="0"/>
              </a:spcAft>
              <a:buNone/>
            </a:pPr>
            <a:r>
              <a:rPr lang="ar-SA" b="1" dirty="0"/>
              <a:t>إكساب: </a:t>
            </a:r>
            <a:r>
              <a:rPr lang="ar-SA" dirty="0"/>
              <a:t>التطرّق إلى هدف تعليميّ مركزيّ ومركّز. باستخدام مجموعة منوّعة من تمثيلات المضمون، مثل: الصور ومقاطع الفيديو - </a:t>
            </a:r>
            <a:r>
              <a:rPr lang="ar-SA" b="1" dirty="0"/>
              <a:t>بالإمكان إرفاق مقاطع فيديو من إصدار مطاح فقط</a:t>
            </a:r>
            <a:r>
              <a:rPr lang="ar-SA" dirty="0"/>
              <a:t>، صور شاشة، تقارير، مضامين من الكتب التعليميّة، ونصّ محدود وفقًا </a:t>
            </a:r>
            <a:r>
              <a:rPr lang="ar-SA" b="1" dirty="0"/>
              <a:t>لحقوق النشر والملكيّة الفكريّة</a:t>
            </a:r>
            <a:r>
              <a:rPr lang="ar-SA" dirty="0"/>
              <a:t>. يمكنك دمج مثال على تمرين أو سؤال تقومون بحله.</a:t>
            </a:r>
            <a:endParaRPr dirty="0"/>
          </a:p>
          <a:p>
            <a:pPr marL="0" lvl="0" indent="0" algn="l" rtl="0">
              <a:spcBef>
                <a:spcPts val="0"/>
              </a:spcBef>
              <a:spcAft>
                <a:spcPts val="0"/>
              </a:spcAft>
              <a:buNone/>
            </a:pPr>
            <a:endParaRPr dirty="0"/>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4</a:t>
            </a:fld>
            <a:endParaRPr/>
          </a:p>
        </p:txBody>
      </p:sp>
    </p:spTree>
    <p:extLst>
      <p:ext uri="{BB962C8B-B14F-4D97-AF65-F5344CB8AC3E}">
        <p14:creationId xmlns:p14="http://schemas.microsoft.com/office/powerpoint/2010/main" val="521193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lnSpc>
                <a:spcPct val="115000"/>
              </a:lnSpc>
              <a:spcBef>
                <a:spcPts val="0"/>
              </a:spcBef>
              <a:spcAft>
                <a:spcPts val="0"/>
              </a:spcAft>
              <a:buClr>
                <a:schemeClr val="dk1"/>
              </a:buClr>
              <a:buSzPts val="1100"/>
              <a:buFont typeface="Arial"/>
              <a:buChar char="•"/>
            </a:pPr>
            <a:r>
              <a:rPr lang="ar-SA" b="1"/>
              <a:t>التدرّب:</a:t>
            </a:r>
            <a:r>
              <a:rPr lang="ar-SA"/>
              <a:t> لا يزيد عن 3 دقائق. يمكنك إجراء 2-1 جولات من التدرّب أمام الكمبيوتر (سؤال على اللوح وكتابة في ورقة، أشغال باستخدام الألوان/ العجين/ المعجونة) أو في أرجاء البيت (الأشياء المتوفّرة لديكم أو مزيج من التفاعل بين أفراد العائلة).</a:t>
            </a:r>
            <a:endParaRPr/>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ar-SA"/>
              <a:t>نصيحة للصفوف الدنيا: اطرحوا أسئلة تشارك التلاميذ على نمط مسرحيات الأطفال/ قناة الأطفال، مثل "أين التذكرة الثانية ...؟ لا أذكر ... هل تعرفون أين هي؟"</a:t>
            </a:r>
            <a:endParaRPr/>
          </a:p>
          <a:p>
            <a:pPr marL="0" lvl="0" indent="0" algn="r" rtl="1">
              <a:lnSpc>
                <a:spcPct val="115000"/>
              </a:lnSpc>
              <a:spcBef>
                <a:spcPts val="1200"/>
              </a:spcBef>
              <a:spcAft>
                <a:spcPts val="0"/>
              </a:spcAft>
              <a:buClr>
                <a:schemeClr val="dk1"/>
              </a:buClr>
              <a:buSzPts val="1100"/>
              <a:buFont typeface="Arial"/>
              <a:buNone/>
            </a:pPr>
            <a:r>
              <a:rPr lang="ar-SA"/>
              <a:t>أمثلة:</a:t>
            </a:r>
            <a:br>
              <a:rPr lang="ar-SA"/>
            </a:br>
            <a:r>
              <a:rPr lang="ar-SA" u="sng">
                <a:solidFill>
                  <a:schemeClr val="hlink"/>
                </a:solidFill>
                <a:hlinkClick r:id="rId3"/>
              </a:rPr>
              <a:t>https://www.youtube.com/watch?v=sGfdE0es80w</a:t>
            </a:r>
            <a:r>
              <a:rPr lang="ar-SA"/>
              <a:t>   برنامج طهو للأطفال. يتحدّثون مع الأطفال طوال الدرس ويطرحون عليهم أسئلة.</a:t>
            </a:r>
            <a:endParaRPr/>
          </a:p>
          <a:p>
            <a:pPr marL="0" lvl="0" indent="0" algn="r" rtl="1">
              <a:lnSpc>
                <a:spcPct val="115000"/>
              </a:lnSpc>
              <a:spcBef>
                <a:spcPts val="1200"/>
              </a:spcBef>
              <a:spcAft>
                <a:spcPts val="0"/>
              </a:spcAft>
              <a:buClr>
                <a:schemeClr val="dk1"/>
              </a:buClr>
              <a:buSzPts val="1100"/>
              <a:buFont typeface="Arial"/>
              <a:buNone/>
            </a:pPr>
            <a:r>
              <a:rPr lang="ar-SA"/>
              <a:t>art attack :  </a:t>
            </a:r>
            <a:r>
              <a:rPr lang="ar-SA" u="sng">
                <a:solidFill>
                  <a:schemeClr val="hlink"/>
                </a:solidFill>
                <a:hlinkClick r:id="rId4"/>
              </a:rPr>
              <a:t>https://www.youtube.com/watch?v=QX013_tz4rM</a:t>
            </a:r>
            <a:endParaRPr/>
          </a:p>
          <a:p>
            <a:pPr marL="0" lvl="0" indent="0" algn="l" rtl="0">
              <a:spcBef>
                <a:spcPts val="0"/>
              </a:spcBef>
              <a:spcAft>
                <a:spcPts val="0"/>
              </a:spcAft>
              <a:buNone/>
            </a:pPr>
            <a:endParaRPr/>
          </a:p>
        </p:txBody>
      </p:sp>
      <p:sp>
        <p:nvSpPr>
          <p:cNvPr id="244" name="Google Shape;24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15</a:t>
            </a:fld>
            <a:endParaRPr/>
          </a:p>
        </p:txBody>
      </p:sp>
    </p:spTree>
    <p:extLst>
      <p:ext uri="{BB962C8B-B14F-4D97-AF65-F5344CB8AC3E}">
        <p14:creationId xmlns:p14="http://schemas.microsoft.com/office/powerpoint/2010/main" val="3426327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rial"/>
              <a:buNone/>
            </a:pPr>
            <a:r>
              <a:rPr lang="ar-SA" b="1"/>
              <a:t>حلّ التدرّب</a:t>
            </a:r>
            <a:r>
              <a:rPr lang="ar-SA"/>
              <a:t>: بعد أن تدرّب التلاميذ بشكل مستقل، يجب عرض الحلّ ومناقشته. يمكن إظهار الأخطاء الشائعة وشرح كيفيّة حلّها.</a:t>
            </a:r>
            <a:endParaRPr/>
          </a:p>
          <a:p>
            <a:pPr marL="0" lvl="0" indent="0" algn="r" rtl="0">
              <a:spcBef>
                <a:spcPts val="0"/>
              </a:spcBef>
              <a:spcAft>
                <a:spcPts val="0"/>
              </a:spcAft>
              <a:buNone/>
            </a:pPr>
            <a:endParaRPr/>
          </a:p>
        </p:txBody>
      </p:sp>
      <p:sp>
        <p:nvSpPr>
          <p:cNvPr id="253" name="Google Shape;25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16</a:t>
            </a:fld>
            <a:endParaRPr/>
          </a:p>
        </p:txBody>
      </p:sp>
    </p:spTree>
    <p:extLst>
      <p:ext uri="{BB962C8B-B14F-4D97-AF65-F5344CB8AC3E}">
        <p14:creationId xmlns:p14="http://schemas.microsoft.com/office/powerpoint/2010/main" val="843965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rial"/>
              <a:buNone/>
            </a:pPr>
            <a:r>
              <a:rPr lang="ar-SA" b="1"/>
              <a:t>حلّ التدرّب</a:t>
            </a:r>
            <a:r>
              <a:rPr lang="ar-SA"/>
              <a:t>: بعد أن تدرّب التلاميذ بشكل مستقل، يجب عرض الحلّ ومناقشته. يمكن إظهار الأخطاء الشائعة وشرح كيفيّة حلّها.</a:t>
            </a:r>
            <a:endParaRPr/>
          </a:p>
          <a:p>
            <a:pPr marL="0" lvl="0" indent="0" algn="r" rtl="0">
              <a:spcBef>
                <a:spcPts val="0"/>
              </a:spcBef>
              <a:spcAft>
                <a:spcPts val="0"/>
              </a:spcAft>
              <a:buNone/>
            </a:pPr>
            <a:endParaRPr/>
          </a:p>
        </p:txBody>
      </p:sp>
      <p:sp>
        <p:nvSpPr>
          <p:cNvPr id="253" name="Google Shape;25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17</a:t>
            </a:fld>
            <a:endParaRPr/>
          </a:p>
        </p:txBody>
      </p:sp>
    </p:spTree>
    <p:extLst>
      <p:ext uri="{BB962C8B-B14F-4D97-AF65-F5344CB8AC3E}">
        <p14:creationId xmlns:p14="http://schemas.microsoft.com/office/powerpoint/2010/main" val="4014192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rial"/>
              <a:buNone/>
            </a:pPr>
            <a:r>
              <a:rPr lang="ar-SA" b="1"/>
              <a:t>حلّ التدرّب</a:t>
            </a:r>
            <a:r>
              <a:rPr lang="ar-SA"/>
              <a:t>: بعد أن تدرّب التلاميذ بشكل مستقل، يجب عرض الحلّ ومناقشته. يمكن إظهار الأخطاء الشائعة وشرح كيفيّة حلّها.</a:t>
            </a:r>
            <a:endParaRPr/>
          </a:p>
          <a:p>
            <a:pPr marL="0" lvl="0" indent="0" algn="r" rtl="0">
              <a:spcBef>
                <a:spcPts val="0"/>
              </a:spcBef>
              <a:spcAft>
                <a:spcPts val="0"/>
              </a:spcAft>
              <a:buNone/>
            </a:pPr>
            <a:endParaRPr/>
          </a:p>
        </p:txBody>
      </p:sp>
      <p:sp>
        <p:nvSpPr>
          <p:cNvPr id="253" name="Google Shape;25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18</a:t>
            </a:fld>
            <a:endParaRPr/>
          </a:p>
        </p:txBody>
      </p:sp>
    </p:spTree>
    <p:extLst>
      <p:ext uri="{BB962C8B-B14F-4D97-AF65-F5344CB8AC3E}">
        <p14:creationId xmlns:p14="http://schemas.microsoft.com/office/powerpoint/2010/main" val="143671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rial"/>
              <a:buNone/>
            </a:pPr>
            <a:r>
              <a:rPr lang="ar-SA" b="1" dirty="0"/>
              <a:t>حلّ التدرّب</a:t>
            </a:r>
            <a:r>
              <a:rPr lang="ar-SA" dirty="0"/>
              <a:t>: بعد أن تدرّب التلاميذ بشكل مستقل، يجب عرض الحلّ ومناقشته. يمكن إظهار الأخطاء الشائعة وشرح كيفيّة حلّها.</a:t>
            </a:r>
            <a:endParaRPr dirty="0"/>
          </a:p>
          <a:p>
            <a:pPr marL="0" lvl="0" indent="0" algn="r" rtl="0">
              <a:spcBef>
                <a:spcPts val="0"/>
              </a:spcBef>
              <a:spcAft>
                <a:spcPts val="0"/>
              </a:spcAft>
              <a:buNone/>
            </a:pPr>
            <a:endParaRPr dirty="0"/>
          </a:p>
        </p:txBody>
      </p:sp>
      <p:sp>
        <p:nvSpPr>
          <p:cNvPr id="253" name="Google Shape;25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19</a:t>
            </a:fld>
            <a:endParaRPr/>
          </a:p>
        </p:txBody>
      </p:sp>
    </p:spTree>
    <p:extLst>
      <p:ext uri="{BB962C8B-B14F-4D97-AF65-F5344CB8AC3E}">
        <p14:creationId xmlns:p14="http://schemas.microsoft.com/office/powerpoint/2010/main" val="1342449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Ar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aa-ET" sz="1200" dirty="0">
                  <a:solidFill>
                    <a:schemeClr val="bg1"/>
                  </a:solidFill>
                  <a:latin typeface="Arial" panose="020B0604020202020204" pitchFamily="34" charset="0"/>
                  <a:cs typeface="Arial" panose="020B0604020202020204" pitchFamily="34" charset="0"/>
                </a:rPr>
                <a:t>מדינת ישראל</a:t>
              </a:r>
            </a:p>
            <a:p>
              <a:pPr algn="ctr"/>
              <a:r>
                <a:rPr lang="aa-ET"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9" y="3092183"/>
            <a:ext cx="8250540"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grpSp>
        <p:nvGrpSpPr>
          <p:cNvPr id="18" name="Group 17">
            <a:extLst>
              <a:ext uri="{FF2B5EF4-FFF2-40B4-BE49-F238E27FC236}">
                <a16:creationId xmlns:a16="http://schemas.microsoft.com/office/drawing/2014/main" id="{B8DB261B-94A0-3C46-92A2-B3748A6755AE}"/>
              </a:ext>
            </a:extLst>
          </p:cNvPr>
          <p:cNvGrpSpPr/>
          <p:nvPr userDrawn="1"/>
        </p:nvGrpSpPr>
        <p:grpSpPr>
          <a:xfrm>
            <a:off x="5462337" y="1979222"/>
            <a:ext cx="5197642" cy="830997"/>
            <a:chOff x="5462337" y="1979222"/>
            <a:chExt cx="5197642" cy="830997"/>
          </a:xfrm>
        </p:grpSpPr>
        <p:sp>
          <p:nvSpPr>
            <p:cNvPr id="19" name="Google Shape;179;p5">
              <a:extLst>
                <a:ext uri="{FF2B5EF4-FFF2-40B4-BE49-F238E27FC236}">
                  <a16:creationId xmlns:a16="http://schemas.microsoft.com/office/drawing/2014/main" id="{788B15F5-1CDA-4F44-93F2-86362D9D52E4}"/>
                </a:ext>
              </a:extLst>
            </p:cNvPr>
            <p:cNvSpPr/>
            <p:nvPr/>
          </p:nvSpPr>
          <p:spPr>
            <a:xfrm>
              <a:off x="5462337" y="2129589"/>
              <a:ext cx="5197642" cy="5605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sp>
          <p:nvSpPr>
            <p:cNvPr id="20" name="Google Shape;180;p5">
              <a:extLst>
                <a:ext uri="{FF2B5EF4-FFF2-40B4-BE49-F238E27FC236}">
                  <a16:creationId xmlns:a16="http://schemas.microsoft.com/office/drawing/2014/main" id="{15F87E9C-44A5-C24E-8083-3A505A971D87}"/>
                </a:ext>
              </a:extLst>
            </p:cNvPr>
            <p:cNvSpPr txBox="1"/>
            <p:nvPr/>
          </p:nvSpPr>
          <p:spPr>
            <a:xfrm>
              <a:off x="5811854" y="1979222"/>
              <a:ext cx="4498607" cy="8309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ar-SA" sz="4800" b="0" i="0" u="none" strike="noStrike" cap="none" dirty="0">
                  <a:solidFill>
                    <a:schemeClr val="lt1"/>
                  </a:solidFill>
                  <a:latin typeface="Arial" panose="020B0604020202020204" pitchFamily="34" charset="0"/>
                  <a:ea typeface="Calibri"/>
                  <a:cs typeface="Arial" panose="020B0604020202020204" pitchFamily="34" charset="0"/>
                  <a:sym typeface="Calibri"/>
                </a:rPr>
                <a:t>منظومة بثّ قُطريّة</a:t>
              </a:r>
              <a:endParaRPr sz="4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grpSp>
    </p:spTree>
    <p:extLst>
      <p:ext uri="{BB962C8B-B14F-4D97-AF65-F5344CB8AC3E}">
        <p14:creationId xmlns:p14="http://schemas.microsoft.com/office/powerpoint/2010/main" val="539503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Arabic">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EE5144B-8776-564F-AB50-1194BBF05E68}"/>
              </a:ext>
            </a:extLst>
          </p:cNvPr>
          <p:cNvGrpSpPr/>
          <p:nvPr userDrawn="1"/>
        </p:nvGrpSpPr>
        <p:grpSpPr>
          <a:xfrm>
            <a:off x="0" y="-3099"/>
            <a:ext cx="12192000" cy="1109708"/>
            <a:chOff x="0" y="16151"/>
            <a:chExt cx="12192000" cy="1109708"/>
          </a:xfrm>
        </p:grpSpPr>
        <p:pic>
          <p:nvPicPr>
            <p:cNvPr id="18" name="Picture 17">
              <a:extLst>
                <a:ext uri="{FF2B5EF4-FFF2-40B4-BE49-F238E27FC236}">
                  <a16:creationId xmlns:a16="http://schemas.microsoft.com/office/drawing/2014/main" id="{844AC25D-F601-914B-BFA6-4E242F2D8B94}"/>
                </a:ext>
              </a:extLst>
            </p:cNvPr>
            <p:cNvPicPr>
              <a:picLocks noChangeAspect="1"/>
            </p:cNvPicPr>
            <p:nvPr userDrawn="1"/>
          </p:nvPicPr>
          <p:blipFill rotWithShape="1">
            <a:blip r:embed="rId2"/>
            <a:srcRect t="12244" b="63870"/>
            <a:stretch/>
          </p:blipFill>
          <p:spPr>
            <a:xfrm flipH="1">
              <a:off x="0" y="16151"/>
              <a:ext cx="12192000" cy="1109708"/>
            </a:xfrm>
            <a:prstGeom prst="rect">
              <a:avLst/>
            </a:prstGeom>
          </p:spPr>
        </p:pic>
        <p:sp>
          <p:nvSpPr>
            <p:cNvPr id="19" name="Rectangle 18">
              <a:extLst>
                <a:ext uri="{FF2B5EF4-FFF2-40B4-BE49-F238E27FC236}">
                  <a16:creationId xmlns:a16="http://schemas.microsoft.com/office/drawing/2014/main" id="{5672B621-E061-E349-8C93-29A56AE73DDB}"/>
                </a:ext>
              </a:extLst>
            </p:cNvPr>
            <p:cNvSpPr/>
            <p:nvPr userDrawn="1"/>
          </p:nvSpPr>
          <p:spPr>
            <a:xfrm>
              <a:off x="874713" y="192427"/>
              <a:ext cx="10442575" cy="7571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1797DFC6-AF1D-AB40-AA86-7264EA00E17E}"/>
                </a:ext>
              </a:extLst>
            </p:cNvPr>
            <p:cNvSpPr/>
            <p:nvPr userDrawn="1"/>
          </p:nvSpPr>
          <p:spPr>
            <a:xfrm rot="5400000" flipH="1">
              <a:off x="11205600" y="482715"/>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aa-ET" dirty="0">
                <a:latin typeface="Arial" panose="020B0604020202020204" pitchFamily="34" charset="0"/>
                <a:cs typeface="Arial" panose="020B0604020202020204" pitchFamily="34" charset="0"/>
              </a:endParaRPr>
            </a:p>
          </p:txBody>
        </p:sp>
      </p:grpSp>
      <p:sp>
        <p:nvSpPr>
          <p:cNvPr id="4" name="Text Placeholder 3">
            <a:extLst>
              <a:ext uri="{FF2B5EF4-FFF2-40B4-BE49-F238E27FC236}">
                <a16:creationId xmlns:a16="http://schemas.microsoft.com/office/drawing/2014/main" id="{B8C57EFB-292E-5C46-A02C-404E104D535D}"/>
              </a:ext>
            </a:extLst>
          </p:cNvPr>
          <p:cNvSpPr>
            <a:spLocks noGrp="1"/>
          </p:cNvSpPr>
          <p:nvPr>
            <p:ph type="body" sz="quarter" idx="11" hasCustomPrompt="1"/>
          </p:nvPr>
        </p:nvSpPr>
        <p:spPr>
          <a:xfrm>
            <a:off x="607647" y="256695"/>
            <a:ext cx="10442575" cy="628195"/>
          </a:xfrm>
          <a:prstGeom prst="rect">
            <a:avLst/>
          </a:prstGeom>
        </p:spPr>
        <p:txBody>
          <a:bodyPr anchor="ctr"/>
          <a:lstStyle>
            <a:lvl1pPr algn="r" defTabSz="914400" rtl="1" eaLnBrk="1" latinLnBrk="0" hangingPunct="1">
              <a:lnSpc>
                <a:spcPct val="90000"/>
              </a:lnSpc>
              <a:spcBef>
                <a:spcPts val="800"/>
              </a:spcBef>
              <a:spcAft>
                <a:spcPts val="0"/>
              </a:spcAft>
              <a:buNone/>
              <a:defRPr lang="en-US" sz="4000" b="0" i="0" kern="1200" dirty="0" smtClean="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he-IL" dirty="0"/>
              <a:t>כותרת</a:t>
            </a:r>
            <a:endParaRPr lang="en-US" dirty="0"/>
          </a:p>
        </p:txBody>
      </p:sp>
      <p:sp>
        <p:nvSpPr>
          <p:cNvPr id="8" name="Text Placeholder 7">
            <a:extLst>
              <a:ext uri="{FF2B5EF4-FFF2-40B4-BE49-F238E27FC236}">
                <a16:creationId xmlns:a16="http://schemas.microsoft.com/office/drawing/2014/main" id="{DEDCA20A-69A0-644F-8E66-4FEC416B0530}"/>
              </a:ext>
            </a:extLst>
          </p:cNvPr>
          <p:cNvSpPr>
            <a:spLocks noGrp="1"/>
          </p:cNvSpPr>
          <p:nvPr>
            <p:ph type="body" sz="quarter" idx="12" hasCustomPrompt="1"/>
          </p:nvPr>
        </p:nvSpPr>
        <p:spPr>
          <a:xfrm>
            <a:off x="1010603" y="1239872"/>
            <a:ext cx="10331450" cy="4742476"/>
          </a:xfrm>
          <a:prstGeom prst="rect">
            <a:avLst/>
          </a:prstGeom>
        </p:spPr>
        <p:txBody>
          <a:bodyPr anchor="t">
            <a:normAutofit/>
          </a:bodyPr>
          <a:lstStyle>
            <a:lvl1pPr marL="457200" indent="-457200" algn="r" rtl="1">
              <a:lnSpc>
                <a:spcPts val="43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1pPr>
            <a:lvl2pPr marL="914400" indent="-457200" algn="r" rtl="1">
              <a:lnSpc>
                <a:spcPts val="43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2pPr>
            <a:lvl3pPr marL="1371600" indent="-457200" algn="r" rtl="1">
              <a:lnSpc>
                <a:spcPts val="43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3pPr>
            <a:lvl4pPr marL="1828800" indent="-457200" algn="r" rtl="1">
              <a:lnSpc>
                <a:spcPts val="43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4pPr>
            <a:lvl5pPr marL="2286000" indent="-457200" algn="r" rtl="1">
              <a:lnSpc>
                <a:spcPts val="43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5pPr>
          </a:lstStyle>
          <a:p>
            <a:pPr lvl="0"/>
            <a:r>
              <a:rPr lang="he-IL" dirty="0"/>
              <a:t>טקסט</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aa-ET" dirty="0"/>
          </a:p>
        </p:txBody>
      </p:sp>
    </p:spTree>
    <p:extLst>
      <p:ext uri="{BB962C8B-B14F-4D97-AF65-F5344CB8AC3E}">
        <p14:creationId xmlns:p14="http://schemas.microsoft.com/office/powerpoint/2010/main" val="38405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96"/>
        <p:cNvGrpSpPr/>
        <p:nvPr/>
      </p:nvGrpSpPr>
      <p:grpSpPr>
        <a:xfrm>
          <a:off x="0" y="0"/>
          <a:ext cx="0" cy="0"/>
          <a:chOff x="0" y="0"/>
          <a:chExt cx="0" cy="0"/>
        </a:xfrm>
      </p:grpSpPr>
      <p:pic>
        <p:nvPicPr>
          <p:cNvPr id="97" name="Google Shape;97;p36"/>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98" name="Google Shape;98;p36"/>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99" name="Google Shape;99;p36"/>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100" name="Google Shape;100;p36"/>
          <p:cNvCxnSpPr/>
          <p:nvPr/>
        </p:nvCxnSpPr>
        <p:spPr>
          <a:xfrm>
            <a:off x="7156173" y="1971395"/>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101" name="Google Shape;101;p36"/>
          <p:cNvSpPr/>
          <p:nvPr/>
        </p:nvSpPr>
        <p:spPr>
          <a:xfrm rot="-5400000">
            <a:off x="7721222" y="1868447"/>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102" name="Google Shape;102;p36"/>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103" name="Google Shape;103;p36"/>
          <p:cNvCxnSpPr/>
          <p:nvPr/>
        </p:nvCxnSpPr>
        <p:spPr>
          <a:xfrm>
            <a:off x="4093266" y="2367421"/>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104" name="Google Shape;104;p36"/>
          <p:cNvSpPr txBox="1"/>
          <p:nvPr/>
        </p:nvSpPr>
        <p:spPr>
          <a:xfrm>
            <a:off x="2089302" y="2527608"/>
            <a:ext cx="8013397" cy="18027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187500"/>
              </a:lnSpc>
              <a:spcBef>
                <a:spcPts val="0"/>
              </a:spcBef>
              <a:spcAft>
                <a:spcPts val="0"/>
              </a:spcAft>
              <a:buNone/>
            </a:pPr>
            <a:endParaRPr sz="3200">
              <a:solidFill>
                <a:schemeClr val="lt1"/>
              </a:solidFill>
              <a:latin typeface="Arial"/>
              <a:ea typeface="Arial"/>
              <a:cs typeface="Arial"/>
              <a:sym typeface="Arial"/>
            </a:endParaRPr>
          </a:p>
        </p:txBody>
      </p:sp>
      <p:sp>
        <p:nvSpPr>
          <p:cNvPr id="105" name="Google Shape;105;p36"/>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36"/>
          <p:cNvSpPr/>
          <p:nvPr/>
        </p:nvSpPr>
        <p:spPr>
          <a:xfrm>
            <a:off x="2351829" y="42307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36"/>
          <p:cNvSpPr/>
          <p:nvPr/>
        </p:nvSpPr>
        <p:spPr>
          <a:xfrm>
            <a:off x="9684458" y="2447258"/>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108" name="Google Shape;108;p36"/>
          <p:cNvGrpSpPr/>
          <p:nvPr/>
        </p:nvGrpSpPr>
        <p:grpSpPr>
          <a:xfrm>
            <a:off x="5330952" y="110839"/>
            <a:ext cx="1530097" cy="1525930"/>
            <a:chOff x="8374611" y="4283110"/>
            <a:chExt cx="2300578" cy="2294314"/>
          </a:xfrm>
        </p:grpSpPr>
        <p:pic>
          <p:nvPicPr>
            <p:cNvPr id="109" name="Google Shape;109;p36"/>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110" name="Google Shape;110;p36"/>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200">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ar-SA" sz="1200">
                  <a:solidFill>
                    <a:schemeClr val="lt1"/>
                  </a:solidFill>
                  <a:latin typeface="Arial"/>
                  <a:ea typeface="Arial"/>
                  <a:cs typeface="Arial"/>
                  <a:sym typeface="Arial"/>
                </a:rPr>
                <a:t>משרד החינוך</a:t>
              </a:r>
              <a:endParaRPr/>
            </a:p>
          </p:txBody>
        </p:sp>
      </p:grpSp>
    </p:spTree>
    <p:extLst>
      <p:ext uri="{BB962C8B-B14F-4D97-AF65-F5344CB8AC3E}">
        <p14:creationId xmlns:p14="http://schemas.microsoft.com/office/powerpoint/2010/main" val="1936825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mn-cs"/>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r">
              <a:lnSpc>
                <a:spcPts val="4660"/>
              </a:lnSpc>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 לחץ להוסיף סגנון טקסט גדול של תבנית בסיס לחץ להוסיף סגנון טקסט גדול של תבנית בסיס </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315409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תרגול</a:t>
            </a:r>
            <a:endParaRPr lang="x-none"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ts val="36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spcBef>
                <a:spcPts val="1000"/>
              </a:spcBef>
              <a:spcAft>
                <a:spcPts val="0"/>
              </a:spcAft>
              <a:buClr>
                <a:schemeClr val="accent2"/>
              </a:buClr>
              <a:buSzTx/>
              <a:buFont typeface="Arial" panose="020B0604020202020204" pitchFamily="34" charset="0"/>
              <a:buChar char="•"/>
              <a:tabLst/>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271075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הקניית ידע">
  <p:cSld name="1_הקניית ידע">
    <p:spTree>
      <p:nvGrpSpPr>
        <p:cNvPr id="1" name="Shape 50"/>
        <p:cNvGrpSpPr/>
        <p:nvPr/>
      </p:nvGrpSpPr>
      <p:grpSpPr>
        <a:xfrm>
          <a:off x="0" y="0"/>
          <a:ext cx="0" cy="0"/>
          <a:chOff x="0" y="0"/>
          <a:chExt cx="0" cy="0"/>
        </a:xfrm>
      </p:grpSpPr>
      <p:pic>
        <p:nvPicPr>
          <p:cNvPr id="51" name="Google Shape;51;p29"/>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52" name="Google Shape;52;p29"/>
          <p:cNvGrpSpPr/>
          <p:nvPr/>
        </p:nvGrpSpPr>
        <p:grpSpPr>
          <a:xfrm>
            <a:off x="358721" y="6187719"/>
            <a:ext cx="3913243" cy="506327"/>
            <a:chOff x="358720" y="6187719"/>
            <a:chExt cx="3913243" cy="506326"/>
          </a:xfrm>
        </p:grpSpPr>
        <p:cxnSp>
          <p:nvCxnSpPr>
            <p:cNvPr id="53" name="Google Shape;53;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4" name="Google Shape;54;p2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rgbClr val="FFFFFF"/>
                </a:solidFill>
                <a:ea typeface="Calibri"/>
                <a:cs typeface="Calibri"/>
                <a:sym typeface="Calibri"/>
              </a:endParaRPr>
            </a:p>
          </p:txBody>
        </p:sp>
        <p:sp>
          <p:nvSpPr>
            <p:cNvPr id="55" name="Google Shape;55;p2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rgbClr val="FFFFFF"/>
                </a:solidFill>
                <a:ea typeface="Calibri"/>
                <a:cs typeface="Calibri"/>
                <a:sym typeface="Calibri"/>
              </a:endParaRPr>
            </a:p>
          </p:txBody>
        </p:sp>
      </p:grpSp>
      <p:sp>
        <p:nvSpPr>
          <p:cNvPr id="56" name="Google Shape;56;p29"/>
          <p:cNvSpPr txBox="1">
            <a:spLocks noGrp="1"/>
          </p:cNvSpPr>
          <p:nvPr>
            <p:ph type="title"/>
          </p:nvPr>
        </p:nvSpPr>
        <p:spPr>
          <a:xfrm>
            <a:off x="3081591" y="663127"/>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1671640" y="1928814"/>
            <a:ext cx="9572625" cy="3844925"/>
          </a:xfrm>
          <a:prstGeom prst="rect">
            <a:avLst/>
          </a:prstGeom>
          <a:noFill/>
          <a:ln>
            <a:noFill/>
          </a:ln>
        </p:spPr>
        <p:txBody>
          <a:bodyPr spcFirstLastPara="1" wrap="square" lIns="91425" tIns="45700" rIns="91425" bIns="45700" anchor="t" anchorCtr="0">
            <a:normAutofit/>
          </a:bodyPr>
          <a:lstStyle>
            <a:lvl1pPr marL="457189" lvl="0" indent="-228594" algn="ctr" rtl="1">
              <a:lnSpc>
                <a:spcPct val="90000"/>
              </a:lnSpc>
              <a:spcBef>
                <a:spcPts val="800"/>
              </a:spcBef>
              <a:spcAft>
                <a:spcPts val="0"/>
              </a:spcAft>
              <a:buClr>
                <a:schemeClr val="dk1"/>
              </a:buClr>
              <a:buSzPts val="3600"/>
              <a:buNone/>
              <a:defRPr sz="3600">
                <a:latin typeface="Calibri"/>
                <a:ea typeface="Calibri"/>
                <a:cs typeface="Calibri"/>
                <a:sym typeface="Calibri"/>
              </a:defRPr>
            </a:lvl1pPr>
            <a:lvl2pPr marL="914377" lvl="1" indent="-228594" algn="ctr" rtl="1">
              <a:lnSpc>
                <a:spcPct val="90000"/>
              </a:lnSpc>
              <a:spcBef>
                <a:spcPts val="800"/>
              </a:spcBef>
              <a:spcAft>
                <a:spcPts val="0"/>
              </a:spcAft>
              <a:buClr>
                <a:schemeClr val="dk1"/>
              </a:buClr>
              <a:buSzPts val="2400"/>
              <a:buNone/>
              <a:defRPr/>
            </a:lvl2pPr>
            <a:lvl3pPr marL="1371566" lvl="2" indent="-228594" algn="ctr" rtl="1">
              <a:lnSpc>
                <a:spcPct val="90000"/>
              </a:lnSpc>
              <a:spcBef>
                <a:spcPts val="500"/>
              </a:spcBef>
              <a:spcAft>
                <a:spcPts val="0"/>
              </a:spcAft>
              <a:buClr>
                <a:schemeClr val="dk1"/>
              </a:buClr>
              <a:buSzPts val="2000"/>
              <a:buNone/>
              <a:defRPr/>
            </a:lvl3pPr>
            <a:lvl4pPr marL="1828754" lvl="3" indent="-228594" algn="ctr" rtl="1">
              <a:lnSpc>
                <a:spcPct val="90000"/>
              </a:lnSpc>
              <a:spcBef>
                <a:spcPts val="500"/>
              </a:spcBef>
              <a:spcAft>
                <a:spcPts val="0"/>
              </a:spcAft>
              <a:buClr>
                <a:schemeClr val="dk1"/>
              </a:buClr>
              <a:buSzPts val="1800"/>
              <a:buNone/>
              <a:defRPr/>
            </a:lvl4pPr>
            <a:lvl5pPr marL="2285943" lvl="4" indent="-228594" algn="ctr" rtl="1">
              <a:lnSpc>
                <a:spcPct val="90000"/>
              </a:lnSpc>
              <a:spcBef>
                <a:spcPts val="500"/>
              </a:spcBef>
              <a:spcAft>
                <a:spcPts val="0"/>
              </a:spcAft>
              <a:buClr>
                <a:schemeClr val="dk1"/>
              </a:buClr>
              <a:buSzPts val="1800"/>
              <a:buNone/>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58" name="Google Shape;58;p29"/>
          <p:cNvSpPr/>
          <p:nvPr/>
        </p:nvSpPr>
        <p:spPr>
          <a:xfrm rot="-5400000">
            <a:off x="11332780" y="835200"/>
            <a:ext cx="176581" cy="176581"/>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rgbClr val="FFFFFF"/>
              </a:solidFill>
              <a:ea typeface="Calibri"/>
              <a:cs typeface="Calibri"/>
              <a:sym typeface="Calibri"/>
            </a:endParaRPr>
          </a:p>
        </p:txBody>
      </p:sp>
    </p:spTree>
    <p:extLst>
      <p:ext uri="{BB962C8B-B14F-4D97-AF65-F5344CB8AC3E}">
        <p14:creationId xmlns:p14="http://schemas.microsoft.com/office/powerpoint/2010/main" val="2688154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aa-ET"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a-ET"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extLst>
      <p:ext uri="{BB962C8B-B14F-4D97-AF65-F5344CB8AC3E}">
        <p14:creationId xmlns:p14="http://schemas.microsoft.com/office/powerpoint/2010/main" val="364957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5"/>
          <p:cNvSpPr txBox="1">
            <a:spLocks noGrp="1"/>
          </p:cNvSpPr>
          <p:nvPr>
            <p:ph type="body" sz="quarter" idx="15"/>
          </p:nvPr>
        </p:nvSpPr>
        <p:spPr/>
        <p:txBody>
          <a:bodyPr/>
          <a:lstStyle/>
          <a:p>
            <a:pPr lvl="0"/>
            <a:r>
              <a:rPr lang="ar-SA" dirty="0">
                <a:cs typeface="+mn-cs"/>
              </a:rPr>
              <a:t>درس </a:t>
            </a:r>
            <a:r>
              <a:rPr lang="ar-AE" dirty="0" smtClean="0">
                <a:cs typeface="+mn-cs"/>
              </a:rPr>
              <a:t>علوم للصف السادس</a:t>
            </a:r>
            <a:r>
              <a:rPr lang="ar-SA" dirty="0" smtClean="0">
                <a:cs typeface="+mn-cs"/>
              </a:rPr>
              <a:t> </a:t>
            </a:r>
            <a:endParaRPr lang="ar-SA" dirty="0">
              <a:cs typeface="+mn-cs"/>
            </a:endParaRPr>
          </a:p>
        </p:txBody>
      </p:sp>
      <p:sp>
        <p:nvSpPr>
          <p:cNvPr id="175" name="Google Shape;175;p5"/>
          <p:cNvSpPr txBox="1">
            <a:spLocks noGrp="1"/>
          </p:cNvSpPr>
          <p:nvPr>
            <p:ph type="body" sz="quarter" idx="16"/>
          </p:nvPr>
        </p:nvSpPr>
        <p:spPr>
          <a:xfrm>
            <a:off x="863600" y="4469272"/>
            <a:ext cx="8646159" cy="411774"/>
          </a:xfrm>
        </p:spPr>
        <p:txBody>
          <a:bodyPr/>
          <a:lstStyle/>
          <a:p>
            <a:pPr lvl="0"/>
            <a:r>
              <a:rPr lang="ar-SA" dirty="0" smtClean="0">
                <a:cs typeface="+mn-cs"/>
              </a:rPr>
              <a:t>موضوع الدرس:</a:t>
            </a:r>
            <a:r>
              <a:rPr lang="ar-AE" dirty="0" smtClean="0">
                <a:cs typeface="+mn-cs"/>
              </a:rPr>
              <a:t>  تنمية  نبات النرجس في المدرسة</a:t>
            </a:r>
            <a:endParaRPr lang="ar-SA" dirty="0">
              <a:cs typeface="+mn-cs"/>
            </a:endParaRPr>
          </a:p>
        </p:txBody>
      </p:sp>
      <p:sp>
        <p:nvSpPr>
          <p:cNvPr id="2" name="Text Placeholder 1">
            <a:extLst>
              <a:ext uri="{FF2B5EF4-FFF2-40B4-BE49-F238E27FC236}">
                <a16:creationId xmlns:a16="http://schemas.microsoft.com/office/drawing/2014/main" id="{39904304-19B4-A249-A0B9-9B07043A2EE5}"/>
              </a:ext>
            </a:extLst>
          </p:cNvPr>
          <p:cNvSpPr>
            <a:spLocks noGrp="1"/>
          </p:cNvSpPr>
          <p:nvPr>
            <p:ph type="body" sz="quarter" idx="18"/>
          </p:nvPr>
        </p:nvSpPr>
        <p:spPr/>
        <p:txBody>
          <a:bodyPr>
            <a:normAutofit fontScale="92500" lnSpcReduction="20000"/>
          </a:bodyPr>
          <a:lstStyle/>
          <a:p>
            <a:r>
              <a:rPr lang="ar-SA" dirty="0">
                <a:cs typeface="+mn-cs"/>
                <a:sym typeface="Calibri"/>
              </a:rPr>
              <a:t>مع </a:t>
            </a:r>
            <a:r>
              <a:rPr lang="ar-SA" dirty="0" smtClean="0">
                <a:cs typeface="+mn-cs"/>
                <a:sym typeface="Calibri"/>
              </a:rPr>
              <a:t>المعلّم</a:t>
            </a:r>
            <a:r>
              <a:rPr lang="ar-AE" dirty="0">
                <a:cs typeface="+mn-cs"/>
                <a:sym typeface="Calibri"/>
              </a:rPr>
              <a:t>ة</a:t>
            </a:r>
            <a:r>
              <a:rPr lang="ar-SA" dirty="0" smtClean="0">
                <a:cs typeface="+mn-cs"/>
                <a:sym typeface="Calibri"/>
              </a:rPr>
              <a:t>:</a:t>
            </a:r>
            <a:r>
              <a:rPr lang="ar-AE" dirty="0" smtClean="0">
                <a:cs typeface="+mn-cs"/>
                <a:sym typeface="Calibri"/>
              </a:rPr>
              <a:t>  لبنى دراوشة</a:t>
            </a:r>
            <a:endParaRPr lang="ar-SA" dirty="0">
              <a:cs typeface="+mn-cs"/>
            </a:endParaRPr>
          </a:p>
        </p:txBody>
      </p:sp>
      <p:pic>
        <p:nvPicPr>
          <p:cNvPr id="177" name="Google Shape;177;p5"/>
          <p:cNvPicPr preferRelativeResize="0"/>
          <p:nvPr/>
        </p:nvPicPr>
        <p:blipFill rotWithShape="1">
          <a:blip r:embed="rId3">
            <a:alphaModFix/>
          </a:blip>
          <a:srcRect/>
          <a:stretch/>
        </p:blipFill>
        <p:spPr>
          <a:xfrm rot="-2705291">
            <a:off x="3733675" y="643429"/>
            <a:ext cx="658648" cy="2212383"/>
          </a:xfrm>
          <a:prstGeom prst="rect">
            <a:avLst/>
          </a:prstGeom>
          <a:noFill/>
          <a:ln>
            <a:noFill/>
          </a:ln>
        </p:spPr>
      </p:pic>
      <p:sp>
        <p:nvSpPr>
          <p:cNvPr id="178" name="Google Shape;178;p5"/>
          <p:cNvSpPr txBox="1"/>
          <p:nvPr/>
        </p:nvSpPr>
        <p:spPr>
          <a:xfrm>
            <a:off x="2030833" y="5069128"/>
            <a:ext cx="5147207" cy="649357"/>
          </a:xfrm>
          <a:prstGeom prst="rect">
            <a:avLst/>
          </a:prstGeom>
          <a:noFill/>
          <a:ln>
            <a:noFill/>
          </a:ln>
        </p:spPr>
        <p:txBody>
          <a:bodyPr spcFirstLastPara="1" wrap="square" lIns="91425" tIns="45700" rIns="91425" bIns="45700" anchor="t" anchorCtr="0">
            <a:normAutofit/>
          </a:bodyPr>
          <a:lstStyle/>
          <a:p>
            <a:pPr marL="0" marR="0" lvl="0" indent="0" algn="r" rtl="1">
              <a:lnSpc>
                <a:spcPct val="90000"/>
              </a:lnSpc>
              <a:spcBef>
                <a:spcPts val="0"/>
              </a:spcBef>
              <a:spcAft>
                <a:spcPts val="0"/>
              </a:spcAft>
              <a:buClr>
                <a:schemeClr val="lt1"/>
              </a:buClr>
              <a:buSzPts val="3200"/>
              <a:buFont typeface="Calibri"/>
              <a:buNone/>
            </a:pPr>
            <a:endParaRPr dirty="0">
              <a:latin typeface="+mj-lt"/>
              <a:cs typeface="+mn-cs"/>
            </a:endParaRPr>
          </a:p>
        </p:txBody>
      </p:sp>
    </p:spTree>
    <p:extLst>
      <p:ext uri="{BB962C8B-B14F-4D97-AF65-F5344CB8AC3E}">
        <p14:creationId xmlns:p14="http://schemas.microsoft.com/office/powerpoint/2010/main" val="214347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lnSpcReduction="10000"/>
          </a:bodyPr>
          <a:lstStyle/>
          <a:p>
            <a:r>
              <a:rPr lang="ar-AE" dirty="0" smtClean="0"/>
              <a:t>استنتاج</a:t>
            </a:r>
            <a:endParaRPr lang="he-IL" dirty="0"/>
          </a:p>
        </p:txBody>
      </p:sp>
      <p:sp>
        <p:nvSpPr>
          <p:cNvPr id="3" name="Text Placeholder 2"/>
          <p:cNvSpPr>
            <a:spLocks noGrp="1"/>
          </p:cNvSpPr>
          <p:nvPr>
            <p:ph type="body" sz="quarter" idx="12"/>
          </p:nvPr>
        </p:nvSpPr>
        <p:spPr>
          <a:xfrm>
            <a:off x="1706880" y="1239872"/>
            <a:ext cx="9635173" cy="4742476"/>
          </a:xfrm>
        </p:spPr>
        <p:txBody>
          <a:bodyPr>
            <a:normAutofit/>
          </a:bodyPr>
          <a:lstStyle/>
          <a:p>
            <a:pPr marL="0" indent="0">
              <a:lnSpc>
                <a:spcPct val="150000"/>
              </a:lnSpc>
              <a:buNone/>
            </a:pPr>
            <a:r>
              <a:rPr lang="ar-AE" dirty="0" smtClean="0"/>
              <a:t> </a:t>
            </a:r>
            <a:r>
              <a:rPr lang="ar-AE" b="1" dirty="0" smtClean="0"/>
              <a:t>الإستنتاج </a:t>
            </a:r>
            <a:r>
              <a:rPr lang="ar-JO" b="1" dirty="0" smtClean="0"/>
              <a:t>يكون </a:t>
            </a:r>
            <a:r>
              <a:rPr lang="ar-JO" b="1" dirty="0"/>
              <a:t>استنادا على النتائج </a:t>
            </a:r>
            <a:r>
              <a:rPr lang="ar-AE" b="1" dirty="0" smtClean="0"/>
              <a:t>(بعد </a:t>
            </a:r>
            <a:r>
              <a:rPr lang="ar-AE" b="1" dirty="0"/>
              <a:t>التفكير والربط </a:t>
            </a:r>
            <a:r>
              <a:rPr lang="ar-AE" b="1" dirty="0" smtClean="0"/>
              <a:t>بينها</a:t>
            </a:r>
            <a:r>
              <a:rPr lang="ar-JO" b="1" dirty="0" smtClean="0"/>
              <a:t> </a:t>
            </a:r>
            <a:r>
              <a:rPr lang="ar-AE" b="1" dirty="0" smtClean="0"/>
              <a:t>)</a:t>
            </a:r>
            <a:r>
              <a:rPr lang="ar-JO" b="1" dirty="0" smtClean="0"/>
              <a:t>ويجيب</a:t>
            </a:r>
            <a:endParaRPr lang="ar-AE" b="1" dirty="0" smtClean="0"/>
          </a:p>
          <a:p>
            <a:pPr marL="0" indent="0">
              <a:lnSpc>
                <a:spcPct val="150000"/>
              </a:lnSpc>
              <a:buNone/>
            </a:pPr>
            <a:r>
              <a:rPr lang="ar-JO" b="1" dirty="0" smtClean="0"/>
              <a:t> </a:t>
            </a:r>
            <a:r>
              <a:rPr lang="ar-JO" b="1" dirty="0"/>
              <a:t>عن سؤال البحث</a:t>
            </a:r>
            <a:r>
              <a:rPr lang="ar-AE" b="1" dirty="0" smtClean="0"/>
              <a:t> .</a:t>
            </a:r>
            <a:r>
              <a:rPr lang="ar-JO" b="1" dirty="0"/>
              <a:t> كما وأنّ الاستنتاج قد</a:t>
            </a:r>
            <a:r>
              <a:rPr lang="ar-LB" b="1" dirty="0"/>
              <a:t> يدعم أو يدحض الفرضيّة </a:t>
            </a:r>
            <a:r>
              <a:rPr lang="ar-LB" b="1" dirty="0" smtClean="0"/>
              <a:t>التي </a:t>
            </a:r>
            <a:r>
              <a:rPr lang="ar-LB" b="1" dirty="0"/>
              <a:t>افترضها الطّالب. </a:t>
            </a:r>
            <a:endParaRPr lang="ar-AE" b="1" dirty="0" smtClean="0"/>
          </a:p>
          <a:p>
            <a:pPr marL="0" indent="0">
              <a:lnSpc>
                <a:spcPct val="150000"/>
              </a:lnSpc>
              <a:buNone/>
            </a:pPr>
            <a:r>
              <a:rPr lang="ar-AE" b="1" dirty="0" smtClean="0"/>
              <a:t>  من المفروض  ان ننهي البحث العلمي عندما نحصل على أن الفرضية صحيحة  وإذا لا فإننا نقوم في إجراء بحث علمي جديد.</a:t>
            </a:r>
          </a:p>
        </p:txBody>
      </p:sp>
    </p:spTree>
    <p:extLst>
      <p:ext uri="{BB962C8B-B14F-4D97-AF65-F5344CB8AC3E}">
        <p14:creationId xmlns:p14="http://schemas.microsoft.com/office/powerpoint/2010/main" val="2118042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lnSpcReduction="10000"/>
          </a:bodyPr>
          <a:lstStyle/>
          <a:p>
            <a:r>
              <a:rPr lang="ar-AE" b="1" dirty="0" smtClean="0"/>
              <a:t>التوصيات</a:t>
            </a:r>
            <a:endParaRPr lang="he-IL" b="1" dirty="0"/>
          </a:p>
        </p:txBody>
      </p:sp>
      <p:sp>
        <p:nvSpPr>
          <p:cNvPr id="4" name="Rectangle 3"/>
          <p:cNvSpPr/>
          <p:nvPr/>
        </p:nvSpPr>
        <p:spPr>
          <a:xfrm>
            <a:off x="1513840" y="1788512"/>
            <a:ext cx="9225280" cy="3807004"/>
          </a:xfrm>
          <a:prstGeom prst="rect">
            <a:avLst/>
          </a:prstGeom>
        </p:spPr>
        <p:txBody>
          <a:bodyPr wrap="square">
            <a:spAutoFit/>
          </a:bodyPr>
          <a:lstStyle/>
          <a:p>
            <a:pPr algn="r">
              <a:lnSpc>
                <a:spcPct val="150000"/>
              </a:lnSpc>
            </a:pPr>
            <a:r>
              <a:rPr lang="ar-JO" sz="3300" b="1" dirty="0" smtClean="0"/>
              <a:t>حسب </a:t>
            </a:r>
            <a:r>
              <a:rPr lang="ar-JO" sz="3300" b="1" dirty="0"/>
              <a:t>النتائج والاستنتاجات  يوصي الطالب  بتوصيات خاصة ببحثه  يمكن ان يكون بالتوصيات اقتراح لبحث جديد. ومن ثم  يكتب الطالب </a:t>
            </a:r>
            <a:r>
              <a:rPr lang="ar-LB" sz="3300" b="1" dirty="0"/>
              <a:t>مردود</a:t>
            </a:r>
            <a:r>
              <a:rPr lang="ar-JO" sz="3300" b="1" dirty="0"/>
              <a:t>:  يكتب فيه الصعوبات التي واجهها وكيف حلها, التحديات, ماذا اضاف له البحث من معلومات, ماذا شعر خلال قيامة </a:t>
            </a:r>
            <a:r>
              <a:rPr lang="ar-JO" sz="3300" b="1" dirty="0" smtClean="0"/>
              <a:t>بالبحث</a:t>
            </a:r>
            <a:r>
              <a:rPr lang="ar-AE" sz="3300" b="1" dirty="0"/>
              <a:t>.</a:t>
            </a:r>
            <a:endParaRPr lang="he-IL" sz="3300" b="1" dirty="0"/>
          </a:p>
        </p:txBody>
      </p:sp>
    </p:spTree>
    <p:extLst>
      <p:ext uri="{BB962C8B-B14F-4D97-AF65-F5344CB8AC3E}">
        <p14:creationId xmlns:p14="http://schemas.microsoft.com/office/powerpoint/2010/main" val="3605331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lnSpcReduction="10000"/>
          </a:bodyPr>
          <a:lstStyle/>
          <a:p>
            <a:r>
              <a:rPr lang="ar-AE" b="1" dirty="0" smtClean="0"/>
              <a:t>مجموعة مقارنة</a:t>
            </a:r>
            <a:endParaRPr lang="he-IL" b="1" dirty="0"/>
          </a:p>
        </p:txBody>
      </p:sp>
      <p:sp>
        <p:nvSpPr>
          <p:cNvPr id="3" name="Text Placeholder 2"/>
          <p:cNvSpPr>
            <a:spLocks noGrp="1"/>
          </p:cNvSpPr>
          <p:nvPr>
            <p:ph type="body" sz="quarter" idx="12"/>
          </p:nvPr>
        </p:nvSpPr>
        <p:spPr>
          <a:xfrm>
            <a:off x="365760" y="1097280"/>
            <a:ext cx="10911839" cy="5161280"/>
          </a:xfrm>
        </p:spPr>
        <p:txBody>
          <a:bodyPr>
            <a:normAutofit fontScale="47500" lnSpcReduction="20000"/>
          </a:bodyPr>
          <a:lstStyle/>
          <a:p>
            <a:pPr marL="0" indent="0">
              <a:lnSpc>
                <a:spcPct val="150000"/>
              </a:lnSpc>
              <a:buNone/>
            </a:pPr>
            <a:r>
              <a:rPr lang="he-IL" sz="6900" b="1" dirty="0" smtClean="0"/>
              <a:t> </a:t>
            </a:r>
            <a:endParaRPr lang="ar-AE" sz="6900" b="1" dirty="0" smtClean="0"/>
          </a:p>
          <a:p>
            <a:pPr marL="0" indent="0">
              <a:lnSpc>
                <a:spcPct val="150000"/>
              </a:lnSpc>
              <a:buNone/>
            </a:pPr>
            <a:r>
              <a:rPr lang="ar-JO" sz="6900" b="1" dirty="0" smtClean="0"/>
              <a:t>في كل تجربة يجب أن تكون </a:t>
            </a:r>
            <a:r>
              <a:rPr lang="ar-AE" sz="6900" b="1" dirty="0" smtClean="0"/>
              <a:t>مجموعة </a:t>
            </a:r>
            <a:r>
              <a:rPr lang="ar-JO" sz="6900" b="1" dirty="0" smtClean="0"/>
              <a:t>مقارنة</a:t>
            </a:r>
            <a:r>
              <a:rPr lang="he-IL" sz="6900" b="1" dirty="0" smtClean="0"/>
              <a:t>, </a:t>
            </a:r>
            <a:r>
              <a:rPr lang="ar-JO" sz="6900" b="1" dirty="0" smtClean="0"/>
              <a:t>أي تجربة مشابهة يتم إجراؤها </a:t>
            </a:r>
            <a:endParaRPr lang="ar-AE" sz="6900" b="1" dirty="0" smtClean="0"/>
          </a:p>
          <a:p>
            <a:pPr marL="0" indent="0">
              <a:lnSpc>
                <a:spcPct val="150000"/>
              </a:lnSpc>
              <a:buNone/>
            </a:pPr>
            <a:r>
              <a:rPr lang="ar-JO" sz="6900" b="1" dirty="0" smtClean="0"/>
              <a:t>على مجموعة المقارنة</a:t>
            </a:r>
            <a:r>
              <a:rPr lang="he-IL" sz="6900" b="1" dirty="0" smtClean="0"/>
              <a:t>. </a:t>
            </a:r>
            <a:endParaRPr lang="ar-AE" sz="6900" b="1" dirty="0" smtClean="0"/>
          </a:p>
          <a:p>
            <a:pPr marL="0" indent="0">
              <a:lnSpc>
                <a:spcPct val="150000"/>
              </a:lnSpc>
              <a:buNone/>
            </a:pPr>
            <a:r>
              <a:rPr lang="ar-AE" sz="6900" b="1" dirty="0" smtClean="0"/>
              <a:t>الهدف من مجموعة </a:t>
            </a:r>
            <a:r>
              <a:rPr lang="ar-JO" sz="6900" b="1" dirty="0" smtClean="0"/>
              <a:t> المقارنة</a:t>
            </a:r>
            <a:r>
              <a:rPr lang="ar-AE" sz="6900" b="1" dirty="0" smtClean="0"/>
              <a:t> </a:t>
            </a:r>
            <a:r>
              <a:rPr lang="ar-JO" sz="6900" b="1" dirty="0" smtClean="0"/>
              <a:t> لكي نبيّن ان</a:t>
            </a:r>
            <a:r>
              <a:rPr lang="ar-AE" sz="6900" b="1" dirty="0" smtClean="0"/>
              <a:t> النتيجة التي حصلنا عليها من </a:t>
            </a:r>
            <a:r>
              <a:rPr lang="ar-JO" sz="6900" b="1" dirty="0" smtClean="0"/>
              <a:t> العامل المؤث</a:t>
            </a:r>
            <a:r>
              <a:rPr lang="ar-AE" sz="6900" b="1" dirty="0" smtClean="0"/>
              <a:t>ِ</a:t>
            </a:r>
            <a:r>
              <a:rPr lang="ar-JO" sz="6900" b="1" dirty="0" smtClean="0"/>
              <a:t>ر </a:t>
            </a:r>
            <a:r>
              <a:rPr lang="ar-AE" sz="6900" b="1" dirty="0" smtClean="0"/>
              <a:t>(المتغير) </a:t>
            </a:r>
            <a:r>
              <a:rPr lang="ar-JO" sz="6900" b="1" dirty="0" smtClean="0"/>
              <a:t>وليس </a:t>
            </a:r>
            <a:r>
              <a:rPr lang="ar-AE" sz="6900" b="1" dirty="0" smtClean="0"/>
              <a:t>من </a:t>
            </a:r>
            <a:r>
              <a:rPr lang="ar-JO" sz="6900" b="1" dirty="0" smtClean="0"/>
              <a:t>أي عامل أخر</a:t>
            </a:r>
            <a:r>
              <a:rPr lang="he-IL" sz="6900" b="1" dirty="0" smtClean="0"/>
              <a:t>.</a:t>
            </a:r>
          </a:p>
          <a:p>
            <a:pPr marL="0" indent="0">
              <a:lnSpc>
                <a:spcPct val="150000"/>
              </a:lnSpc>
              <a:buNone/>
            </a:pPr>
            <a:r>
              <a:rPr lang="he-IL" sz="6900" b="1" dirty="0" smtClean="0"/>
              <a:t> </a:t>
            </a:r>
            <a:r>
              <a:rPr lang="ar-JO" sz="6900" b="1" dirty="0" smtClean="0">
                <a:solidFill>
                  <a:srgbClr val="C00000"/>
                </a:solidFill>
              </a:rPr>
              <a:t>بدون </a:t>
            </a:r>
            <a:r>
              <a:rPr lang="ar-AE" sz="6900" b="1" dirty="0" smtClean="0">
                <a:solidFill>
                  <a:srgbClr val="C00000"/>
                </a:solidFill>
              </a:rPr>
              <a:t>مجموعة </a:t>
            </a:r>
            <a:r>
              <a:rPr lang="ar-JO" sz="6900" b="1" dirty="0" smtClean="0">
                <a:solidFill>
                  <a:srgbClr val="C00000"/>
                </a:solidFill>
              </a:rPr>
              <a:t>المقارنة لا يمكن </a:t>
            </a:r>
            <a:r>
              <a:rPr lang="ar-AE" sz="6900" b="1" dirty="0" smtClean="0">
                <a:solidFill>
                  <a:srgbClr val="C00000"/>
                </a:solidFill>
              </a:rPr>
              <a:t> التأكد من النتيجة التي حصلنا عليها وسببها .</a:t>
            </a:r>
            <a:endParaRPr lang="en-US" sz="6900" dirty="0" smtClean="0">
              <a:solidFill>
                <a:srgbClr val="C00000"/>
              </a:solidFill>
            </a:endParaRPr>
          </a:p>
          <a:p>
            <a:pPr marL="0" indent="0">
              <a:buNone/>
            </a:pPr>
            <a:endParaRPr lang="he-IL" dirty="0"/>
          </a:p>
        </p:txBody>
      </p:sp>
    </p:spTree>
    <p:extLst>
      <p:ext uri="{BB962C8B-B14F-4D97-AF65-F5344CB8AC3E}">
        <p14:creationId xmlns:p14="http://schemas.microsoft.com/office/powerpoint/2010/main" val="1106073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lnSpcReduction="10000"/>
          </a:bodyPr>
          <a:lstStyle/>
          <a:p>
            <a:r>
              <a:rPr lang="ar-AE" b="1" dirty="0" smtClean="0"/>
              <a:t>اختيار مكان غرس بصلة النرجس</a:t>
            </a:r>
            <a:endParaRPr lang="he-IL" b="1" dirty="0"/>
          </a:p>
        </p:txBody>
      </p:sp>
      <p:sp>
        <p:nvSpPr>
          <p:cNvPr id="3" name="Text Placeholder 2"/>
          <p:cNvSpPr>
            <a:spLocks noGrp="1"/>
          </p:cNvSpPr>
          <p:nvPr>
            <p:ph type="body" sz="quarter" idx="12"/>
          </p:nvPr>
        </p:nvSpPr>
        <p:spPr>
          <a:xfrm>
            <a:off x="497840" y="1239872"/>
            <a:ext cx="10942320" cy="5486048"/>
          </a:xfrm>
        </p:spPr>
        <p:txBody>
          <a:bodyPr>
            <a:normAutofit fontScale="92500"/>
          </a:bodyPr>
          <a:lstStyle/>
          <a:p>
            <a:pPr>
              <a:lnSpc>
                <a:spcPct val="120000"/>
              </a:lnSpc>
            </a:pPr>
            <a:r>
              <a:rPr lang="ar-AE" sz="3600" b="1" dirty="0" smtClean="0"/>
              <a:t>اختار الطلاب ثلاث أماكن لزراعة النرجس.</a:t>
            </a:r>
          </a:p>
          <a:p>
            <a:pPr marL="0" indent="0">
              <a:lnSpc>
                <a:spcPct val="120000"/>
              </a:lnSpc>
              <a:buNone/>
            </a:pPr>
            <a:r>
              <a:rPr lang="ar-AE" sz="3600" b="1" dirty="0" smtClean="0"/>
              <a:t>أ. مسكب في مدخل المدرسة ,على امتداد الجدار الخارجي .المسكب معرض لأشعة الشمس المباشرة معظم ساعات النهار.</a:t>
            </a:r>
          </a:p>
          <a:p>
            <a:pPr marL="0" indent="0">
              <a:lnSpc>
                <a:spcPct val="120000"/>
              </a:lnSpc>
              <a:buNone/>
            </a:pPr>
            <a:r>
              <a:rPr lang="ar-AE" sz="3600" b="1" dirty="0" smtClean="0"/>
              <a:t>ب.</a:t>
            </a:r>
            <a:r>
              <a:rPr lang="ar-AE" sz="3600" b="1" dirty="0"/>
              <a:t> مسكب في </a:t>
            </a:r>
            <a:r>
              <a:rPr lang="ar-AE" sz="3600" b="1" dirty="0" smtClean="0"/>
              <a:t>الساحة الخلفية للمدرسة </a:t>
            </a:r>
            <a:r>
              <a:rPr lang="ar-AE" sz="3600" b="1" dirty="0"/>
              <a:t>,على </a:t>
            </a:r>
            <a:r>
              <a:rPr lang="ar-AE" sz="3600" b="1" dirty="0" smtClean="0"/>
              <a:t>قطعة صخرية وعرة ,بجوار نباتات التوابل.المسكب </a:t>
            </a:r>
            <a:r>
              <a:rPr lang="ar-AE" sz="3600" b="1" dirty="0"/>
              <a:t>معرض لأشعة الشمس </a:t>
            </a:r>
            <a:r>
              <a:rPr lang="ar-AE" sz="3600" b="1" dirty="0" smtClean="0"/>
              <a:t>لمدة 5 ساعات تقريبا في النهار.</a:t>
            </a:r>
          </a:p>
          <a:p>
            <a:pPr marL="0" indent="0">
              <a:lnSpc>
                <a:spcPct val="120000"/>
              </a:lnSpc>
              <a:buNone/>
            </a:pPr>
            <a:r>
              <a:rPr lang="ar-AE" sz="3600" b="1" dirty="0" smtClean="0"/>
              <a:t>ج. مسكب داخل مبنى مغلق في ساحة المدرسة يوجد فيه شبابيك كبيرة .غرست الأبصال قرب شبابيك المبنى في المكان الذي لا يتعرض لأشعة الشمس المباشر خلال ساعات النهار.</a:t>
            </a:r>
          </a:p>
          <a:p>
            <a:endParaRPr lang="he-IL" dirty="0"/>
          </a:p>
        </p:txBody>
      </p:sp>
    </p:spTree>
    <p:extLst>
      <p:ext uri="{BB962C8B-B14F-4D97-AF65-F5344CB8AC3E}">
        <p14:creationId xmlns:p14="http://schemas.microsoft.com/office/powerpoint/2010/main" val="265346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lnSpcReduction="10000"/>
          </a:bodyPr>
          <a:lstStyle/>
          <a:p>
            <a:r>
              <a:rPr lang="ar-AE" b="1" dirty="0" smtClean="0"/>
              <a:t>الشروط المتشابهة في التجربة</a:t>
            </a:r>
            <a:endParaRPr lang="he-IL" b="1" dirty="0"/>
          </a:p>
        </p:txBody>
      </p:sp>
      <p:sp>
        <p:nvSpPr>
          <p:cNvPr id="3" name="Text Placeholder 2"/>
          <p:cNvSpPr>
            <a:spLocks noGrp="1"/>
          </p:cNvSpPr>
          <p:nvPr>
            <p:ph type="body" sz="quarter" idx="12"/>
          </p:nvPr>
        </p:nvSpPr>
        <p:spPr/>
        <p:txBody>
          <a:bodyPr/>
          <a:lstStyle/>
          <a:p>
            <a:pPr marL="0" indent="0" algn="ctr">
              <a:buNone/>
            </a:pPr>
            <a:endParaRPr lang="ar-AE" b="1" dirty="0"/>
          </a:p>
          <a:p>
            <a:pPr marL="0" indent="0" algn="ctr">
              <a:buNone/>
            </a:pPr>
            <a:endParaRPr lang="ar-AE" b="1" dirty="0" smtClean="0"/>
          </a:p>
          <a:p>
            <a:pPr marL="0" indent="0" algn="ctr">
              <a:buNone/>
            </a:pPr>
            <a:r>
              <a:rPr lang="ar-AE" b="1" dirty="0" smtClean="0"/>
              <a:t>حافظ التلاميذ على شروط متشابهة في التجربة في الثلاث أماكن</a:t>
            </a:r>
          </a:p>
          <a:p>
            <a:pPr marL="0" indent="0" algn="ctr">
              <a:buNone/>
            </a:pPr>
            <a:r>
              <a:rPr lang="ar-AE" b="1" dirty="0" smtClean="0"/>
              <a:t> التي تم اختيارها.</a:t>
            </a:r>
            <a:endParaRPr lang="he-IL" b="1" dirty="0"/>
          </a:p>
        </p:txBody>
      </p:sp>
    </p:spTree>
    <p:extLst>
      <p:ext uri="{BB962C8B-B14F-4D97-AF65-F5344CB8AC3E}">
        <p14:creationId xmlns:p14="http://schemas.microsoft.com/office/powerpoint/2010/main" val="578417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 name="מציין מיקום טקסט 1"/>
          <p:cNvSpPr>
            <a:spLocks noGrp="1"/>
          </p:cNvSpPr>
          <p:nvPr>
            <p:ph type="body" sz="quarter" idx="11"/>
          </p:nvPr>
        </p:nvSpPr>
        <p:spPr/>
        <p:txBody>
          <a:bodyPr>
            <a:normAutofit lnSpcReduction="10000"/>
          </a:bodyPr>
          <a:lstStyle/>
          <a:p>
            <a:r>
              <a:rPr lang="ar-AE" b="1" dirty="0" smtClean="0"/>
              <a:t>أسئلة لل</a:t>
            </a:r>
            <a:r>
              <a:rPr lang="ar-SA" b="1" dirty="0" smtClean="0"/>
              <a:t>تدرّب</a:t>
            </a:r>
            <a:endParaRPr lang="he-IL" b="1" dirty="0"/>
          </a:p>
        </p:txBody>
      </p:sp>
      <p:sp>
        <p:nvSpPr>
          <p:cNvPr id="3" name="Text Placeholder 2">
            <a:extLst>
              <a:ext uri="{FF2B5EF4-FFF2-40B4-BE49-F238E27FC236}">
                <a16:creationId xmlns:a16="http://schemas.microsoft.com/office/drawing/2014/main" id="{6977DE9D-668E-DE4F-AE8E-070336E7F800}"/>
              </a:ext>
            </a:extLst>
          </p:cNvPr>
          <p:cNvSpPr>
            <a:spLocks noGrp="1"/>
          </p:cNvSpPr>
          <p:nvPr>
            <p:ph type="body" sz="quarter" idx="12"/>
          </p:nvPr>
        </p:nvSpPr>
        <p:spPr>
          <a:xfrm>
            <a:off x="992980" y="1638616"/>
            <a:ext cx="10331450" cy="3754926"/>
          </a:xfrm>
        </p:spPr>
        <p:txBody>
          <a:bodyPr>
            <a:normAutofit/>
          </a:bodyPr>
          <a:lstStyle/>
          <a:p>
            <a:pPr marL="742950" indent="-742950">
              <a:buAutoNum type="arabicPeriod"/>
            </a:pPr>
            <a:r>
              <a:rPr lang="ar-AE" b="1" dirty="0"/>
              <a:t>ماذا كان هدف التجربة ؟</a:t>
            </a:r>
          </a:p>
          <a:p>
            <a:pPr marL="742950" indent="-742950">
              <a:buAutoNum type="arabicPeriod"/>
            </a:pPr>
            <a:r>
              <a:rPr lang="ar-AE" b="1" dirty="0"/>
              <a:t>ما هو سؤال البحث</a:t>
            </a:r>
            <a:r>
              <a:rPr lang="ar-AE" b="1" dirty="0" smtClean="0"/>
              <a:t>؟</a:t>
            </a:r>
          </a:p>
          <a:p>
            <a:pPr marL="742950" indent="-742950">
              <a:buAutoNum type="arabicPeriod"/>
            </a:pPr>
            <a:r>
              <a:rPr lang="ar-AE" b="1" dirty="0" smtClean="0"/>
              <a:t>ما هو الإختلاف بين المواقع الثلاثة التي غرس فيها الطلاب النرجس؟</a:t>
            </a:r>
          </a:p>
          <a:p>
            <a:pPr marL="742950" indent="-742950">
              <a:buAutoNum type="arabicPeriod"/>
            </a:pPr>
            <a:r>
              <a:rPr lang="ar-AE" b="1" dirty="0" smtClean="0"/>
              <a:t>ما هي الشروط المتشابهة في تنمية النرجس في الثلاث أماكن؟</a:t>
            </a:r>
            <a:endParaRPr lang="ar-AE" b="1" dirty="0"/>
          </a:p>
          <a:p>
            <a:pPr marL="0" indent="0">
              <a:buNone/>
            </a:pPr>
            <a:r>
              <a:rPr lang="ar-AE" sz="1800" b="1" dirty="0"/>
              <a:t>       </a:t>
            </a:r>
            <a:endParaRPr lang="he-IL" sz="1800" b="1" dirty="0"/>
          </a:p>
        </p:txBody>
      </p:sp>
      <p:pic>
        <p:nvPicPr>
          <p:cNvPr id="249" name="Google Shape;249;p12"/>
          <p:cNvPicPr preferRelativeResize="0"/>
          <p:nvPr/>
        </p:nvPicPr>
        <p:blipFill rotWithShape="1">
          <a:blip r:embed="rId5">
            <a:alphaModFix/>
          </a:blip>
          <a:srcRect/>
          <a:stretch/>
        </p:blipFill>
        <p:spPr>
          <a:xfrm>
            <a:off x="10818461" y="5942694"/>
            <a:ext cx="1047545" cy="550181"/>
          </a:xfrm>
          <a:prstGeom prst="rect">
            <a:avLst/>
          </a:prstGeom>
          <a:noFill/>
          <a:ln>
            <a:noFill/>
          </a:ln>
        </p:spPr>
      </p:pic>
      <p:grpSp>
        <p:nvGrpSpPr>
          <p:cNvPr id="6" name="Group 5">
            <a:extLst>
              <a:ext uri="{FF2B5EF4-FFF2-40B4-BE49-F238E27FC236}">
                <a16:creationId xmlns:a16="http://schemas.microsoft.com/office/drawing/2014/main" id="{12E9B1D8-7719-6E4F-9749-54B8214B5574}"/>
              </a:ext>
            </a:extLst>
          </p:cNvPr>
          <p:cNvGrpSpPr/>
          <p:nvPr/>
        </p:nvGrpSpPr>
        <p:grpSpPr>
          <a:xfrm rot="10800000" flipH="1">
            <a:off x="309324" y="6290751"/>
            <a:ext cx="1430425" cy="403293"/>
            <a:chOff x="358720" y="6187719"/>
            <a:chExt cx="1795869" cy="506326"/>
          </a:xfrm>
        </p:grpSpPr>
        <p:cxnSp>
          <p:nvCxnSpPr>
            <p:cNvPr id="7" name="Straight Connector 6">
              <a:extLst>
                <a:ext uri="{FF2B5EF4-FFF2-40B4-BE49-F238E27FC236}">
                  <a16:creationId xmlns:a16="http://schemas.microsoft.com/office/drawing/2014/main" id="{29866C01-F303-264F-9073-629317D67F91}"/>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72925C3-57BE-3047-943E-784CADA78DE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9" name="Rectangle 8">
              <a:extLst>
                <a:ext uri="{FF2B5EF4-FFF2-40B4-BE49-F238E27FC236}">
                  <a16:creationId xmlns:a16="http://schemas.microsoft.com/office/drawing/2014/main" id="{8ADE7D3A-7A18-2A46-913C-D055DE443FB7}"/>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0" name="Google Shape;222;p9">
            <a:extLst>
              <a:ext uri="{FF2B5EF4-FFF2-40B4-BE49-F238E27FC236}">
                <a16:creationId xmlns:a16="http://schemas.microsoft.com/office/drawing/2014/main" id="{9F79FF86-B18C-4446-A0C9-DF298F6CA637}"/>
              </a:ext>
            </a:extLst>
          </p:cNvPr>
          <p:cNvPicPr preferRelativeResize="0"/>
          <p:nvPr/>
        </p:nvPicPr>
        <p:blipFill rotWithShape="1">
          <a:blip r:embed="rId6">
            <a:alphaModFix/>
          </a:blip>
          <a:srcRect/>
          <a:stretch/>
        </p:blipFill>
        <p:spPr>
          <a:xfrm>
            <a:off x="992980" y="13562"/>
            <a:ext cx="1017545" cy="1070700"/>
          </a:xfrm>
          <a:prstGeom prst="rect">
            <a:avLst/>
          </a:prstGeom>
          <a:noFill/>
          <a:ln>
            <a:noFill/>
          </a:ln>
        </p:spPr>
      </p:pic>
      <p:pic>
        <p:nvPicPr>
          <p:cNvPr id="11" name="5min_final" descr="5min_final">
            <a:hlinkClick r:id="" action="ppaction://media"/>
            <a:extLst>
              <a:ext uri="{FF2B5EF4-FFF2-40B4-BE49-F238E27FC236}">
                <a16:creationId xmlns:a16="http://schemas.microsoft.com/office/drawing/2014/main" id="{975630C5-E5B6-C548-9002-3A338B01CD8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2511" y="1302208"/>
            <a:ext cx="1540938" cy="549601"/>
          </a:xfrm>
          <a:prstGeom prst="rect">
            <a:avLst/>
          </a:prstGeom>
        </p:spPr>
      </p:pic>
    </p:spTree>
    <p:extLst>
      <p:ext uri="{BB962C8B-B14F-4D97-AF65-F5344CB8AC3E}">
        <p14:creationId xmlns:p14="http://schemas.microsoft.com/office/powerpoint/2010/main" val="200579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 name="מציין מיקום טקסט 1"/>
          <p:cNvSpPr>
            <a:spLocks noGrp="1"/>
          </p:cNvSpPr>
          <p:nvPr>
            <p:ph type="body" sz="quarter" idx="11"/>
          </p:nvPr>
        </p:nvSpPr>
        <p:spPr/>
        <p:txBody>
          <a:bodyPr>
            <a:normAutofit lnSpcReduction="10000"/>
          </a:bodyPr>
          <a:lstStyle/>
          <a:p>
            <a:r>
              <a:rPr lang="ar-AE" b="1" dirty="0" smtClean="0"/>
              <a:t>ال</a:t>
            </a:r>
            <a:r>
              <a:rPr lang="ar-SA" b="1" dirty="0" smtClean="0"/>
              <a:t>حل</a:t>
            </a:r>
            <a:endParaRPr lang="he-IL" b="1" dirty="0"/>
          </a:p>
        </p:txBody>
      </p:sp>
      <p:sp>
        <p:nvSpPr>
          <p:cNvPr id="3" name="Text Placeholder 2">
            <a:extLst>
              <a:ext uri="{FF2B5EF4-FFF2-40B4-BE49-F238E27FC236}">
                <a16:creationId xmlns:a16="http://schemas.microsoft.com/office/drawing/2014/main" id="{2D9B0A32-FFF3-6E40-9285-FFAF52EA517D}"/>
              </a:ext>
            </a:extLst>
          </p:cNvPr>
          <p:cNvSpPr>
            <a:spLocks noGrp="1"/>
          </p:cNvSpPr>
          <p:nvPr>
            <p:ph type="body" sz="quarter" idx="12"/>
          </p:nvPr>
        </p:nvSpPr>
        <p:spPr/>
        <p:txBody>
          <a:bodyPr/>
          <a:lstStyle/>
          <a:p>
            <a:pPr marL="0" indent="0">
              <a:buNone/>
            </a:pPr>
            <a:endParaRPr lang="ar-AE" b="1" dirty="0">
              <a:solidFill>
                <a:srgbClr val="FF0000"/>
              </a:solidFill>
            </a:endParaRPr>
          </a:p>
          <a:p>
            <a:pPr marL="0" indent="0">
              <a:buNone/>
            </a:pPr>
            <a:r>
              <a:rPr lang="ar-AE" b="1" dirty="0" smtClean="0">
                <a:solidFill>
                  <a:srgbClr val="FF0000"/>
                </a:solidFill>
              </a:rPr>
              <a:t>  1. </a:t>
            </a:r>
            <a:r>
              <a:rPr lang="ar-AE" b="1" dirty="0" smtClean="0"/>
              <a:t>ماذا </a:t>
            </a:r>
            <a:r>
              <a:rPr lang="ar-AE" b="1" dirty="0"/>
              <a:t>كان هدف التجربة ؟</a:t>
            </a:r>
          </a:p>
          <a:p>
            <a:pPr marL="0" indent="0">
              <a:buNone/>
            </a:pPr>
            <a:endParaRPr lang="ar-AE" b="1" dirty="0" smtClean="0"/>
          </a:p>
          <a:p>
            <a:pPr marL="0" indent="0">
              <a:buNone/>
            </a:pPr>
            <a:r>
              <a:rPr lang="ar-AE" b="1" dirty="0" smtClean="0"/>
              <a:t>هدف </a:t>
            </a:r>
            <a:r>
              <a:rPr lang="ar-AE" b="1" dirty="0"/>
              <a:t>التجربة :</a:t>
            </a:r>
          </a:p>
          <a:p>
            <a:pPr marL="0" indent="0">
              <a:buNone/>
            </a:pPr>
            <a:r>
              <a:rPr lang="ar-AE" b="1" dirty="0"/>
              <a:t>       فحص </a:t>
            </a:r>
            <a:r>
              <a:rPr lang="ar-AE" b="1" u="sng" dirty="0" smtClean="0">
                <a:solidFill>
                  <a:srgbClr val="C00000"/>
                </a:solidFill>
              </a:rPr>
              <a:t>تأثير المكان  </a:t>
            </a:r>
            <a:r>
              <a:rPr lang="ar-AE" b="1" dirty="0" smtClean="0"/>
              <a:t>على </a:t>
            </a:r>
            <a:r>
              <a:rPr lang="ar-AE" b="1" u="sng" dirty="0" smtClean="0">
                <a:solidFill>
                  <a:srgbClr val="00B050"/>
                </a:solidFill>
              </a:rPr>
              <a:t>نمو أبصال النرجس.</a:t>
            </a:r>
            <a:endParaRPr lang="ar-AE" b="1" u="sng" dirty="0">
              <a:solidFill>
                <a:srgbClr val="00B050"/>
              </a:solidFill>
            </a:endParaRPr>
          </a:p>
          <a:p>
            <a:pPr marL="0" indent="0">
              <a:buNone/>
            </a:pPr>
            <a:endParaRPr lang="aa-ET" dirty="0"/>
          </a:p>
        </p:txBody>
      </p:sp>
      <p:pic>
        <p:nvPicPr>
          <p:cNvPr id="9" name="Google Shape;311;p13">
            <a:extLst>
              <a:ext uri="{FF2B5EF4-FFF2-40B4-BE49-F238E27FC236}">
                <a16:creationId xmlns:a16="http://schemas.microsoft.com/office/drawing/2014/main" id="{714C584F-D690-BA4E-8EAD-A066F9BCBA17}"/>
              </a:ext>
            </a:extLst>
          </p:cNvPr>
          <p:cNvPicPr preferRelativeResize="0"/>
          <p:nvPr/>
        </p:nvPicPr>
        <p:blipFill rotWithShape="1">
          <a:blip r:embed="rId3">
            <a:alphaModFix/>
          </a:blip>
          <a:srcRect/>
          <a:stretch/>
        </p:blipFill>
        <p:spPr>
          <a:xfrm>
            <a:off x="9493591" y="5810250"/>
            <a:ext cx="2082800" cy="2095500"/>
          </a:xfrm>
          <a:prstGeom prst="rect">
            <a:avLst/>
          </a:prstGeom>
          <a:noFill/>
          <a:ln>
            <a:noFill/>
          </a:ln>
        </p:spPr>
      </p:pic>
      <p:grpSp>
        <p:nvGrpSpPr>
          <p:cNvPr id="5" name="Group 4">
            <a:extLst>
              <a:ext uri="{FF2B5EF4-FFF2-40B4-BE49-F238E27FC236}">
                <a16:creationId xmlns:a16="http://schemas.microsoft.com/office/drawing/2014/main" id="{F97E81F3-72A9-9747-ACB1-27F692715169}"/>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5275EF2C-47EC-6745-895D-EE9881D1B086}"/>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AB8B1F2-7EF7-1E45-94B8-AC1E80D06031}"/>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8" name="Rectangle 7">
              <a:extLst>
                <a:ext uri="{FF2B5EF4-FFF2-40B4-BE49-F238E27FC236}">
                  <a16:creationId xmlns:a16="http://schemas.microsoft.com/office/drawing/2014/main" id="{05520B2C-0E12-1E42-9A48-A067574C0BB4}"/>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0" name="Google Shape;222;p9">
            <a:extLst>
              <a:ext uri="{FF2B5EF4-FFF2-40B4-BE49-F238E27FC236}">
                <a16:creationId xmlns:a16="http://schemas.microsoft.com/office/drawing/2014/main" id="{2C343A00-D1F2-684D-B2B1-8095FE264B83}"/>
              </a:ext>
            </a:extLst>
          </p:cNvPr>
          <p:cNvPicPr preferRelativeResize="0"/>
          <p:nvPr/>
        </p:nvPicPr>
        <p:blipFill rotWithShape="1">
          <a:blip r:embed="rId4">
            <a:alphaModFix/>
          </a:blip>
          <a:srcRect/>
          <a:stretch/>
        </p:blipFill>
        <p:spPr>
          <a:xfrm>
            <a:off x="992980" y="13562"/>
            <a:ext cx="1017545" cy="1070700"/>
          </a:xfrm>
          <a:prstGeom prst="rect">
            <a:avLst/>
          </a:prstGeom>
          <a:noFill/>
          <a:ln>
            <a:noFill/>
          </a:ln>
        </p:spPr>
      </p:pic>
    </p:spTree>
    <p:extLst>
      <p:ext uri="{BB962C8B-B14F-4D97-AF65-F5344CB8AC3E}">
        <p14:creationId xmlns:p14="http://schemas.microsoft.com/office/powerpoint/2010/main" val="67885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 name="מציין מיקום טקסט 1"/>
          <p:cNvSpPr>
            <a:spLocks noGrp="1"/>
          </p:cNvSpPr>
          <p:nvPr>
            <p:ph type="body" sz="quarter" idx="11"/>
          </p:nvPr>
        </p:nvSpPr>
        <p:spPr/>
        <p:txBody>
          <a:bodyPr>
            <a:normAutofit lnSpcReduction="10000"/>
          </a:bodyPr>
          <a:lstStyle/>
          <a:p>
            <a:r>
              <a:rPr lang="ar-AE" b="1" dirty="0" smtClean="0"/>
              <a:t>ال</a:t>
            </a:r>
            <a:r>
              <a:rPr lang="ar-SA" b="1" dirty="0" smtClean="0"/>
              <a:t>حل</a:t>
            </a:r>
            <a:endParaRPr lang="he-IL" b="1" dirty="0"/>
          </a:p>
        </p:txBody>
      </p:sp>
      <p:sp>
        <p:nvSpPr>
          <p:cNvPr id="3" name="Text Placeholder 2">
            <a:extLst>
              <a:ext uri="{FF2B5EF4-FFF2-40B4-BE49-F238E27FC236}">
                <a16:creationId xmlns:a16="http://schemas.microsoft.com/office/drawing/2014/main" id="{2D9B0A32-FFF3-6E40-9285-FFAF52EA517D}"/>
              </a:ext>
            </a:extLst>
          </p:cNvPr>
          <p:cNvSpPr>
            <a:spLocks noGrp="1"/>
          </p:cNvSpPr>
          <p:nvPr>
            <p:ph type="body" sz="quarter" idx="12"/>
          </p:nvPr>
        </p:nvSpPr>
        <p:spPr/>
        <p:txBody>
          <a:bodyPr/>
          <a:lstStyle/>
          <a:p>
            <a:pPr marL="0" indent="0">
              <a:buNone/>
            </a:pPr>
            <a:endParaRPr lang="ar-AE" b="1" dirty="0"/>
          </a:p>
          <a:p>
            <a:pPr marL="0" indent="0">
              <a:buNone/>
            </a:pPr>
            <a:r>
              <a:rPr lang="ar-AE" b="1" dirty="0" smtClean="0"/>
              <a:t>      </a:t>
            </a:r>
            <a:r>
              <a:rPr lang="ar-AE" b="1" dirty="0" smtClean="0">
                <a:solidFill>
                  <a:srgbClr val="FF0000"/>
                </a:solidFill>
              </a:rPr>
              <a:t>2. </a:t>
            </a:r>
            <a:r>
              <a:rPr lang="ar-AE" b="1" dirty="0" smtClean="0"/>
              <a:t>ما </a:t>
            </a:r>
            <a:r>
              <a:rPr lang="ar-AE" b="1" dirty="0"/>
              <a:t>هو سؤال البحث؟</a:t>
            </a:r>
          </a:p>
          <a:p>
            <a:pPr marL="0" indent="0">
              <a:buNone/>
            </a:pPr>
            <a:endParaRPr lang="ar-AE" b="1" dirty="0" smtClean="0"/>
          </a:p>
          <a:p>
            <a:pPr marL="0" indent="0">
              <a:buNone/>
            </a:pPr>
            <a:r>
              <a:rPr lang="ar-AE" b="1" dirty="0"/>
              <a:t> </a:t>
            </a:r>
            <a:r>
              <a:rPr lang="ar-AE" b="1" dirty="0" smtClean="0"/>
              <a:t>         سؤال </a:t>
            </a:r>
            <a:r>
              <a:rPr lang="ar-AE" b="1" dirty="0"/>
              <a:t>البحث :</a:t>
            </a:r>
          </a:p>
          <a:p>
            <a:pPr marL="0" indent="0">
              <a:buNone/>
            </a:pPr>
            <a:r>
              <a:rPr lang="ar-AE" b="1" dirty="0"/>
              <a:t>        كيف </a:t>
            </a:r>
            <a:r>
              <a:rPr lang="ar-AE" b="1" dirty="0" smtClean="0"/>
              <a:t>يؤثر</a:t>
            </a:r>
            <a:r>
              <a:rPr lang="ar-AE" b="1" u="sng" dirty="0" smtClean="0">
                <a:solidFill>
                  <a:srgbClr val="C00000"/>
                </a:solidFill>
              </a:rPr>
              <a:t> المكان </a:t>
            </a:r>
            <a:r>
              <a:rPr lang="ar-AE" b="1" dirty="0" smtClean="0"/>
              <a:t>على </a:t>
            </a:r>
            <a:r>
              <a:rPr lang="ar-AE" b="1" u="sng" dirty="0" smtClean="0">
                <a:solidFill>
                  <a:srgbClr val="00B050"/>
                </a:solidFill>
              </a:rPr>
              <a:t>نمو أبصال النرجس؟  </a:t>
            </a:r>
            <a:endParaRPr lang="ar-AE" b="1" u="sng" dirty="0">
              <a:solidFill>
                <a:srgbClr val="00B050"/>
              </a:solidFill>
            </a:endParaRPr>
          </a:p>
          <a:p>
            <a:pPr marL="0" indent="0">
              <a:buNone/>
            </a:pPr>
            <a:endParaRPr lang="aa-ET" dirty="0"/>
          </a:p>
        </p:txBody>
      </p:sp>
      <p:pic>
        <p:nvPicPr>
          <p:cNvPr id="9" name="Google Shape;311;p13">
            <a:extLst>
              <a:ext uri="{FF2B5EF4-FFF2-40B4-BE49-F238E27FC236}">
                <a16:creationId xmlns:a16="http://schemas.microsoft.com/office/drawing/2014/main" id="{714C584F-D690-BA4E-8EAD-A066F9BCBA17}"/>
              </a:ext>
            </a:extLst>
          </p:cNvPr>
          <p:cNvPicPr preferRelativeResize="0"/>
          <p:nvPr/>
        </p:nvPicPr>
        <p:blipFill rotWithShape="1">
          <a:blip r:embed="rId3">
            <a:alphaModFix/>
          </a:blip>
          <a:srcRect/>
          <a:stretch/>
        </p:blipFill>
        <p:spPr>
          <a:xfrm>
            <a:off x="9493591" y="5810250"/>
            <a:ext cx="2082800" cy="2095500"/>
          </a:xfrm>
          <a:prstGeom prst="rect">
            <a:avLst/>
          </a:prstGeom>
          <a:noFill/>
          <a:ln>
            <a:noFill/>
          </a:ln>
        </p:spPr>
      </p:pic>
      <p:grpSp>
        <p:nvGrpSpPr>
          <p:cNvPr id="5" name="Group 4">
            <a:extLst>
              <a:ext uri="{FF2B5EF4-FFF2-40B4-BE49-F238E27FC236}">
                <a16:creationId xmlns:a16="http://schemas.microsoft.com/office/drawing/2014/main" id="{F97E81F3-72A9-9747-ACB1-27F692715169}"/>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5275EF2C-47EC-6745-895D-EE9881D1B086}"/>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AB8B1F2-7EF7-1E45-94B8-AC1E80D06031}"/>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8" name="Rectangle 7">
              <a:extLst>
                <a:ext uri="{FF2B5EF4-FFF2-40B4-BE49-F238E27FC236}">
                  <a16:creationId xmlns:a16="http://schemas.microsoft.com/office/drawing/2014/main" id="{05520B2C-0E12-1E42-9A48-A067574C0BB4}"/>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0" name="Google Shape;222;p9">
            <a:extLst>
              <a:ext uri="{FF2B5EF4-FFF2-40B4-BE49-F238E27FC236}">
                <a16:creationId xmlns:a16="http://schemas.microsoft.com/office/drawing/2014/main" id="{2C343A00-D1F2-684D-B2B1-8095FE264B83}"/>
              </a:ext>
            </a:extLst>
          </p:cNvPr>
          <p:cNvPicPr preferRelativeResize="0"/>
          <p:nvPr/>
        </p:nvPicPr>
        <p:blipFill rotWithShape="1">
          <a:blip r:embed="rId4">
            <a:alphaModFix/>
          </a:blip>
          <a:srcRect/>
          <a:stretch/>
        </p:blipFill>
        <p:spPr>
          <a:xfrm>
            <a:off x="992980" y="13562"/>
            <a:ext cx="1017545" cy="1070700"/>
          </a:xfrm>
          <a:prstGeom prst="rect">
            <a:avLst/>
          </a:prstGeom>
          <a:noFill/>
          <a:ln>
            <a:noFill/>
          </a:ln>
        </p:spPr>
      </p:pic>
    </p:spTree>
    <p:extLst>
      <p:ext uri="{BB962C8B-B14F-4D97-AF65-F5344CB8AC3E}">
        <p14:creationId xmlns:p14="http://schemas.microsoft.com/office/powerpoint/2010/main" val="382919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 name="מציין מיקום טקסט 1"/>
          <p:cNvSpPr>
            <a:spLocks noGrp="1"/>
          </p:cNvSpPr>
          <p:nvPr>
            <p:ph type="body" sz="quarter" idx="11"/>
          </p:nvPr>
        </p:nvSpPr>
        <p:spPr/>
        <p:txBody>
          <a:bodyPr>
            <a:normAutofit lnSpcReduction="10000"/>
          </a:bodyPr>
          <a:lstStyle/>
          <a:p>
            <a:r>
              <a:rPr lang="ar-AE" b="1" dirty="0" smtClean="0"/>
              <a:t>ال</a:t>
            </a:r>
            <a:r>
              <a:rPr lang="ar-SA" b="1" dirty="0" smtClean="0"/>
              <a:t>حل</a:t>
            </a:r>
            <a:endParaRPr lang="he-IL" b="1" dirty="0"/>
          </a:p>
        </p:txBody>
      </p:sp>
      <p:sp>
        <p:nvSpPr>
          <p:cNvPr id="3" name="Text Placeholder 2">
            <a:extLst>
              <a:ext uri="{FF2B5EF4-FFF2-40B4-BE49-F238E27FC236}">
                <a16:creationId xmlns:a16="http://schemas.microsoft.com/office/drawing/2014/main" id="{2D9B0A32-FFF3-6E40-9285-FFAF52EA517D}"/>
              </a:ext>
            </a:extLst>
          </p:cNvPr>
          <p:cNvSpPr>
            <a:spLocks noGrp="1"/>
          </p:cNvSpPr>
          <p:nvPr>
            <p:ph type="body" sz="quarter" idx="12"/>
          </p:nvPr>
        </p:nvSpPr>
        <p:spPr/>
        <p:txBody>
          <a:bodyPr/>
          <a:lstStyle/>
          <a:p>
            <a:pPr marL="0" indent="0">
              <a:buNone/>
            </a:pPr>
            <a:endParaRPr lang="ar-AE" b="1" dirty="0"/>
          </a:p>
          <a:p>
            <a:pPr marL="0" indent="0">
              <a:buNone/>
            </a:pPr>
            <a:r>
              <a:rPr lang="ar-AE" b="1" dirty="0" smtClean="0"/>
              <a:t>      </a:t>
            </a:r>
            <a:r>
              <a:rPr lang="ar-AE" b="1" dirty="0" smtClean="0">
                <a:solidFill>
                  <a:srgbClr val="FF0000"/>
                </a:solidFill>
              </a:rPr>
              <a:t>2. </a:t>
            </a:r>
            <a:r>
              <a:rPr lang="ar-AE" b="1" dirty="0" smtClean="0"/>
              <a:t>ما </a:t>
            </a:r>
            <a:r>
              <a:rPr lang="ar-AE" b="1" dirty="0"/>
              <a:t>هو سؤال البحث؟</a:t>
            </a:r>
          </a:p>
          <a:p>
            <a:pPr marL="0" indent="0">
              <a:buNone/>
            </a:pPr>
            <a:endParaRPr lang="ar-AE" b="1" dirty="0" smtClean="0"/>
          </a:p>
          <a:p>
            <a:pPr marL="0" indent="0">
              <a:buNone/>
            </a:pPr>
            <a:r>
              <a:rPr lang="ar-AE" b="1" dirty="0"/>
              <a:t> </a:t>
            </a:r>
            <a:r>
              <a:rPr lang="ar-AE" b="1" dirty="0" smtClean="0"/>
              <a:t>         سؤال </a:t>
            </a:r>
            <a:r>
              <a:rPr lang="ar-AE" b="1" dirty="0"/>
              <a:t>البحث :</a:t>
            </a:r>
          </a:p>
          <a:p>
            <a:pPr marL="0" indent="0">
              <a:buNone/>
            </a:pPr>
            <a:r>
              <a:rPr lang="ar-AE" b="1" dirty="0"/>
              <a:t>        كيف </a:t>
            </a:r>
            <a:r>
              <a:rPr lang="ar-AE" b="1" dirty="0" smtClean="0"/>
              <a:t>يؤثر</a:t>
            </a:r>
            <a:r>
              <a:rPr lang="ar-AE" b="1" u="sng" dirty="0" smtClean="0">
                <a:solidFill>
                  <a:srgbClr val="C00000"/>
                </a:solidFill>
              </a:rPr>
              <a:t> المكان </a:t>
            </a:r>
            <a:r>
              <a:rPr lang="ar-AE" b="1" dirty="0" smtClean="0"/>
              <a:t>على </a:t>
            </a:r>
            <a:r>
              <a:rPr lang="ar-AE" b="1" u="sng" dirty="0" smtClean="0">
                <a:solidFill>
                  <a:srgbClr val="00B050"/>
                </a:solidFill>
              </a:rPr>
              <a:t>نمو أبصال النرجس؟  </a:t>
            </a:r>
            <a:endParaRPr lang="ar-AE" b="1" u="sng" dirty="0">
              <a:solidFill>
                <a:srgbClr val="00B050"/>
              </a:solidFill>
            </a:endParaRPr>
          </a:p>
          <a:p>
            <a:pPr marL="0" indent="0">
              <a:buNone/>
            </a:pPr>
            <a:endParaRPr lang="aa-ET" dirty="0"/>
          </a:p>
        </p:txBody>
      </p:sp>
      <p:pic>
        <p:nvPicPr>
          <p:cNvPr id="9" name="Google Shape;311;p13">
            <a:extLst>
              <a:ext uri="{FF2B5EF4-FFF2-40B4-BE49-F238E27FC236}">
                <a16:creationId xmlns:a16="http://schemas.microsoft.com/office/drawing/2014/main" id="{714C584F-D690-BA4E-8EAD-A066F9BCBA17}"/>
              </a:ext>
            </a:extLst>
          </p:cNvPr>
          <p:cNvPicPr preferRelativeResize="0"/>
          <p:nvPr/>
        </p:nvPicPr>
        <p:blipFill rotWithShape="1">
          <a:blip r:embed="rId3">
            <a:alphaModFix/>
          </a:blip>
          <a:srcRect/>
          <a:stretch/>
        </p:blipFill>
        <p:spPr>
          <a:xfrm>
            <a:off x="9493591" y="5810250"/>
            <a:ext cx="2082800" cy="2095500"/>
          </a:xfrm>
          <a:prstGeom prst="rect">
            <a:avLst/>
          </a:prstGeom>
          <a:noFill/>
          <a:ln>
            <a:noFill/>
          </a:ln>
        </p:spPr>
      </p:pic>
      <p:grpSp>
        <p:nvGrpSpPr>
          <p:cNvPr id="5" name="Group 4">
            <a:extLst>
              <a:ext uri="{FF2B5EF4-FFF2-40B4-BE49-F238E27FC236}">
                <a16:creationId xmlns:a16="http://schemas.microsoft.com/office/drawing/2014/main" id="{F97E81F3-72A9-9747-ACB1-27F692715169}"/>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5275EF2C-47EC-6745-895D-EE9881D1B086}"/>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AB8B1F2-7EF7-1E45-94B8-AC1E80D06031}"/>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8" name="Rectangle 7">
              <a:extLst>
                <a:ext uri="{FF2B5EF4-FFF2-40B4-BE49-F238E27FC236}">
                  <a16:creationId xmlns:a16="http://schemas.microsoft.com/office/drawing/2014/main" id="{05520B2C-0E12-1E42-9A48-A067574C0BB4}"/>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0" name="Google Shape;222;p9">
            <a:extLst>
              <a:ext uri="{FF2B5EF4-FFF2-40B4-BE49-F238E27FC236}">
                <a16:creationId xmlns:a16="http://schemas.microsoft.com/office/drawing/2014/main" id="{2C343A00-D1F2-684D-B2B1-8095FE264B83}"/>
              </a:ext>
            </a:extLst>
          </p:cNvPr>
          <p:cNvPicPr preferRelativeResize="0"/>
          <p:nvPr/>
        </p:nvPicPr>
        <p:blipFill rotWithShape="1">
          <a:blip r:embed="rId4">
            <a:alphaModFix/>
          </a:blip>
          <a:srcRect/>
          <a:stretch/>
        </p:blipFill>
        <p:spPr>
          <a:xfrm>
            <a:off x="992980" y="13562"/>
            <a:ext cx="1017545" cy="1070700"/>
          </a:xfrm>
          <a:prstGeom prst="rect">
            <a:avLst/>
          </a:prstGeom>
          <a:noFill/>
          <a:ln>
            <a:noFill/>
          </a:ln>
        </p:spPr>
      </p:pic>
    </p:spTree>
    <p:extLst>
      <p:ext uri="{BB962C8B-B14F-4D97-AF65-F5344CB8AC3E}">
        <p14:creationId xmlns:p14="http://schemas.microsoft.com/office/powerpoint/2010/main" val="123035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 name="מציין מיקום טקסט 1"/>
          <p:cNvSpPr>
            <a:spLocks noGrp="1"/>
          </p:cNvSpPr>
          <p:nvPr>
            <p:ph type="body" sz="quarter" idx="11"/>
          </p:nvPr>
        </p:nvSpPr>
        <p:spPr/>
        <p:txBody>
          <a:bodyPr>
            <a:normAutofit lnSpcReduction="10000"/>
          </a:bodyPr>
          <a:lstStyle/>
          <a:p>
            <a:r>
              <a:rPr lang="ar-AE" b="1" dirty="0" smtClean="0"/>
              <a:t>ال</a:t>
            </a:r>
            <a:r>
              <a:rPr lang="ar-SA" b="1" dirty="0" smtClean="0"/>
              <a:t>حل</a:t>
            </a:r>
            <a:endParaRPr lang="he-IL" b="1" dirty="0"/>
          </a:p>
        </p:txBody>
      </p:sp>
      <p:sp>
        <p:nvSpPr>
          <p:cNvPr id="3" name="Text Placeholder 2">
            <a:extLst>
              <a:ext uri="{FF2B5EF4-FFF2-40B4-BE49-F238E27FC236}">
                <a16:creationId xmlns:a16="http://schemas.microsoft.com/office/drawing/2014/main" id="{2D9B0A32-FFF3-6E40-9285-FFAF52EA517D}"/>
              </a:ext>
            </a:extLst>
          </p:cNvPr>
          <p:cNvSpPr>
            <a:spLocks noGrp="1"/>
          </p:cNvSpPr>
          <p:nvPr>
            <p:ph type="body" sz="quarter" idx="12"/>
          </p:nvPr>
        </p:nvSpPr>
        <p:spPr>
          <a:xfrm>
            <a:off x="853440" y="1239872"/>
            <a:ext cx="11064239" cy="4742476"/>
          </a:xfrm>
        </p:spPr>
        <p:txBody>
          <a:bodyPr/>
          <a:lstStyle/>
          <a:p>
            <a:pPr marL="0" indent="0">
              <a:buNone/>
            </a:pPr>
            <a:endParaRPr lang="ar-AE" b="1" dirty="0">
              <a:solidFill>
                <a:srgbClr val="FF0000"/>
              </a:solidFill>
            </a:endParaRPr>
          </a:p>
          <a:p>
            <a:pPr marL="0" indent="0">
              <a:buNone/>
            </a:pPr>
            <a:r>
              <a:rPr lang="ar-AE" b="1" dirty="0" smtClean="0">
                <a:solidFill>
                  <a:srgbClr val="FF0000"/>
                </a:solidFill>
              </a:rPr>
              <a:t>    3. </a:t>
            </a:r>
            <a:r>
              <a:rPr lang="ar-AE" b="1" dirty="0" smtClean="0"/>
              <a:t>ما </a:t>
            </a:r>
            <a:r>
              <a:rPr lang="ar-AE" b="1" dirty="0"/>
              <a:t>هو الإختلاف بين المواقع الثلاثة التي غرس </a:t>
            </a:r>
            <a:r>
              <a:rPr lang="ar-AE" b="1" dirty="0" smtClean="0"/>
              <a:t>فيها الطلاب النرجس؟</a:t>
            </a:r>
          </a:p>
          <a:p>
            <a:pPr marL="0" indent="0">
              <a:buNone/>
            </a:pPr>
            <a:endParaRPr lang="ar-AE" b="1" dirty="0" smtClean="0"/>
          </a:p>
          <a:p>
            <a:pPr marL="0" indent="0">
              <a:buNone/>
            </a:pPr>
            <a:r>
              <a:rPr lang="ar-AE" b="1" dirty="0"/>
              <a:t> </a:t>
            </a:r>
            <a:r>
              <a:rPr lang="ar-AE" b="1" dirty="0" smtClean="0"/>
              <a:t>     الحل</a:t>
            </a:r>
            <a:r>
              <a:rPr lang="ar-AE" b="1" dirty="0"/>
              <a:t>:</a:t>
            </a:r>
          </a:p>
          <a:p>
            <a:pPr marL="0" indent="0">
              <a:buNone/>
            </a:pPr>
            <a:r>
              <a:rPr lang="ar-AE" b="1" dirty="0" smtClean="0">
                <a:solidFill>
                  <a:srgbClr val="C00000"/>
                </a:solidFill>
              </a:rPr>
              <a:t>      الإختلاف </a:t>
            </a:r>
            <a:r>
              <a:rPr lang="ar-AE" b="1" dirty="0">
                <a:solidFill>
                  <a:srgbClr val="C00000"/>
                </a:solidFill>
              </a:rPr>
              <a:t>بين المواقع الثلاثة التي غرس فيها </a:t>
            </a:r>
            <a:r>
              <a:rPr lang="ar-AE" b="1" dirty="0" smtClean="0">
                <a:solidFill>
                  <a:srgbClr val="C00000"/>
                </a:solidFill>
              </a:rPr>
              <a:t>الطلاب النرجس هو:</a:t>
            </a:r>
          </a:p>
          <a:p>
            <a:pPr marL="0" indent="0">
              <a:buNone/>
            </a:pPr>
            <a:r>
              <a:rPr lang="ar-AE" b="1" dirty="0">
                <a:solidFill>
                  <a:srgbClr val="C00000"/>
                </a:solidFill>
              </a:rPr>
              <a:t> </a:t>
            </a:r>
            <a:r>
              <a:rPr lang="ar-AE" b="1" dirty="0" smtClean="0">
                <a:solidFill>
                  <a:srgbClr val="C00000"/>
                </a:solidFill>
              </a:rPr>
              <a:t>      مدى تَعَرُض أبصال النرجس لأشعة الشمس مباشرة.</a:t>
            </a:r>
          </a:p>
          <a:p>
            <a:pPr marL="0" indent="0">
              <a:buNone/>
            </a:pPr>
            <a:endParaRPr lang="aa-ET" dirty="0"/>
          </a:p>
        </p:txBody>
      </p:sp>
      <p:pic>
        <p:nvPicPr>
          <p:cNvPr id="9" name="Google Shape;311;p13">
            <a:extLst>
              <a:ext uri="{FF2B5EF4-FFF2-40B4-BE49-F238E27FC236}">
                <a16:creationId xmlns:a16="http://schemas.microsoft.com/office/drawing/2014/main" id="{714C584F-D690-BA4E-8EAD-A066F9BCBA17}"/>
              </a:ext>
            </a:extLst>
          </p:cNvPr>
          <p:cNvPicPr preferRelativeResize="0"/>
          <p:nvPr/>
        </p:nvPicPr>
        <p:blipFill rotWithShape="1">
          <a:blip r:embed="rId3">
            <a:alphaModFix/>
          </a:blip>
          <a:srcRect/>
          <a:stretch/>
        </p:blipFill>
        <p:spPr>
          <a:xfrm>
            <a:off x="9493591" y="5810250"/>
            <a:ext cx="2082800" cy="2095500"/>
          </a:xfrm>
          <a:prstGeom prst="rect">
            <a:avLst/>
          </a:prstGeom>
          <a:noFill/>
          <a:ln>
            <a:noFill/>
          </a:ln>
        </p:spPr>
      </p:pic>
      <p:grpSp>
        <p:nvGrpSpPr>
          <p:cNvPr id="5" name="Group 4">
            <a:extLst>
              <a:ext uri="{FF2B5EF4-FFF2-40B4-BE49-F238E27FC236}">
                <a16:creationId xmlns:a16="http://schemas.microsoft.com/office/drawing/2014/main" id="{F97E81F3-72A9-9747-ACB1-27F692715169}"/>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5275EF2C-47EC-6745-895D-EE9881D1B086}"/>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AB8B1F2-7EF7-1E45-94B8-AC1E80D06031}"/>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8" name="Rectangle 7">
              <a:extLst>
                <a:ext uri="{FF2B5EF4-FFF2-40B4-BE49-F238E27FC236}">
                  <a16:creationId xmlns:a16="http://schemas.microsoft.com/office/drawing/2014/main" id="{05520B2C-0E12-1E42-9A48-A067574C0BB4}"/>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0" name="Google Shape;222;p9">
            <a:extLst>
              <a:ext uri="{FF2B5EF4-FFF2-40B4-BE49-F238E27FC236}">
                <a16:creationId xmlns:a16="http://schemas.microsoft.com/office/drawing/2014/main" id="{2C343A00-D1F2-684D-B2B1-8095FE264B83}"/>
              </a:ext>
            </a:extLst>
          </p:cNvPr>
          <p:cNvPicPr preferRelativeResize="0"/>
          <p:nvPr/>
        </p:nvPicPr>
        <p:blipFill rotWithShape="1">
          <a:blip r:embed="rId4">
            <a:alphaModFix/>
          </a:blip>
          <a:srcRect/>
          <a:stretch/>
        </p:blipFill>
        <p:spPr>
          <a:xfrm>
            <a:off x="992980" y="13562"/>
            <a:ext cx="1017545" cy="1070700"/>
          </a:xfrm>
          <a:prstGeom prst="rect">
            <a:avLst/>
          </a:prstGeom>
          <a:noFill/>
          <a:ln>
            <a:noFill/>
          </a:ln>
        </p:spPr>
      </p:pic>
    </p:spTree>
    <p:extLst>
      <p:ext uri="{BB962C8B-B14F-4D97-AF65-F5344CB8AC3E}">
        <p14:creationId xmlns:p14="http://schemas.microsoft.com/office/powerpoint/2010/main" val="73705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2" name="מציין מיקום טקסט 1"/>
          <p:cNvSpPr>
            <a:spLocks noGrp="1"/>
          </p:cNvSpPr>
          <p:nvPr>
            <p:ph type="body" sz="quarter" idx="11"/>
          </p:nvPr>
        </p:nvSpPr>
        <p:spPr/>
        <p:txBody>
          <a:bodyPr>
            <a:normAutofit lnSpcReduction="10000"/>
          </a:bodyPr>
          <a:lstStyle/>
          <a:p>
            <a:r>
              <a:rPr lang="ar-SA" b="1" dirty="0"/>
              <a:t>ماذا سنتعلّم اليوم؟</a:t>
            </a:r>
            <a:endParaRPr lang="he-IL" b="1" dirty="0"/>
          </a:p>
        </p:txBody>
      </p:sp>
      <p:sp>
        <p:nvSpPr>
          <p:cNvPr id="5" name="Text Placeholder 4">
            <a:extLst>
              <a:ext uri="{FF2B5EF4-FFF2-40B4-BE49-F238E27FC236}">
                <a16:creationId xmlns:a16="http://schemas.microsoft.com/office/drawing/2014/main" id="{7F0CF2D0-DB04-B246-BCF0-08BE7F6B7EA9}"/>
              </a:ext>
            </a:extLst>
          </p:cNvPr>
          <p:cNvSpPr>
            <a:spLocks noGrp="1"/>
          </p:cNvSpPr>
          <p:nvPr>
            <p:ph type="body" sz="quarter" idx="12"/>
          </p:nvPr>
        </p:nvSpPr>
        <p:spPr>
          <a:xfrm>
            <a:off x="712617" y="1239872"/>
            <a:ext cx="10629436" cy="5454172"/>
          </a:xfrm>
        </p:spPr>
        <p:txBody>
          <a:bodyPr/>
          <a:lstStyle/>
          <a:p>
            <a:pPr lvl="0"/>
            <a:r>
              <a:rPr lang="ar-SA" b="1" dirty="0"/>
              <a:t> فعّاليّة </a:t>
            </a:r>
            <a:r>
              <a:rPr lang="ar-SA" b="1" dirty="0" smtClean="0"/>
              <a:t>افتتاحيّة</a:t>
            </a:r>
            <a:r>
              <a:rPr lang="ar-AE" b="1" dirty="0" smtClean="0"/>
              <a:t> (أحجية) </a:t>
            </a:r>
          </a:p>
          <a:p>
            <a:r>
              <a:rPr lang="ar-AE" b="1" dirty="0" smtClean="0"/>
              <a:t> التعرف على مهارات </a:t>
            </a:r>
            <a:r>
              <a:rPr lang="ar-AE" b="1" dirty="0"/>
              <a:t>البحث </a:t>
            </a:r>
            <a:r>
              <a:rPr lang="ar-AE" b="1" dirty="0" smtClean="0"/>
              <a:t>العلمي </a:t>
            </a:r>
            <a:endParaRPr lang="ar-AE" b="1" dirty="0"/>
          </a:p>
          <a:p>
            <a:r>
              <a:rPr lang="ar-AE" b="1" dirty="0" smtClean="0"/>
              <a:t>تطبيق مراحل البحث العلمي  عن طريق إجراء تجربةعلى أبصال النرجس </a:t>
            </a:r>
          </a:p>
          <a:p>
            <a:r>
              <a:rPr lang="ar-AE" b="1" dirty="0" smtClean="0"/>
              <a:t>اجمال الدرس وتلخيصه</a:t>
            </a:r>
          </a:p>
          <a:p>
            <a:pPr lvl="0"/>
            <a:r>
              <a:rPr lang="ar-AE" b="1" dirty="0" smtClean="0"/>
              <a:t>مهمة للتدرب</a:t>
            </a:r>
          </a:p>
          <a:p>
            <a:pPr marL="0" lvl="0" indent="0">
              <a:buNone/>
            </a:pPr>
            <a:r>
              <a:rPr lang="ar-AE" dirty="0"/>
              <a:t> </a:t>
            </a:r>
            <a:r>
              <a:rPr lang="ar-AE" dirty="0" smtClean="0"/>
              <a:t>   </a:t>
            </a:r>
          </a:p>
          <a:p>
            <a:pPr marL="0" lvl="0" indent="0">
              <a:buNone/>
            </a:pPr>
            <a:endParaRPr lang="ar-AE" dirty="0" smtClean="0"/>
          </a:p>
          <a:p>
            <a:pPr marL="0" lvl="0" indent="0">
              <a:buNone/>
            </a:pPr>
            <a:endParaRPr lang="ar-SA" dirty="0"/>
          </a:p>
        </p:txBody>
      </p:sp>
      <p:pic>
        <p:nvPicPr>
          <p:cNvPr id="188" name="Google Shape;188;p6"/>
          <p:cNvPicPr preferRelativeResize="0"/>
          <p:nvPr/>
        </p:nvPicPr>
        <p:blipFill rotWithShape="1">
          <a:blip r:embed="rId3">
            <a:alphaModFix/>
          </a:blip>
          <a:srcRect/>
          <a:stretch/>
        </p:blipFill>
        <p:spPr>
          <a:xfrm>
            <a:off x="10164662" y="7407668"/>
            <a:ext cx="657835" cy="747618"/>
          </a:xfrm>
          <a:prstGeom prst="rect">
            <a:avLst/>
          </a:prstGeom>
          <a:noFill/>
          <a:ln>
            <a:noFill/>
          </a:ln>
        </p:spPr>
      </p:pic>
      <p:pic>
        <p:nvPicPr>
          <p:cNvPr id="189" name="Google Shape;189;p6"/>
          <p:cNvPicPr preferRelativeResize="0"/>
          <p:nvPr/>
        </p:nvPicPr>
        <p:blipFill rotWithShape="1">
          <a:blip r:embed="rId4">
            <a:alphaModFix/>
          </a:blip>
          <a:srcRect/>
          <a:stretch/>
        </p:blipFill>
        <p:spPr>
          <a:xfrm rot="8057618">
            <a:off x="290049" y="269606"/>
            <a:ext cx="1468977" cy="973310"/>
          </a:xfrm>
          <a:prstGeom prst="rect">
            <a:avLst/>
          </a:prstGeom>
          <a:noFill/>
          <a:ln>
            <a:noFill/>
          </a:ln>
        </p:spPr>
      </p:pic>
      <p:pic>
        <p:nvPicPr>
          <p:cNvPr id="15" name="Google Shape;251;p6">
            <a:extLst>
              <a:ext uri="{FF2B5EF4-FFF2-40B4-BE49-F238E27FC236}">
                <a16:creationId xmlns:a16="http://schemas.microsoft.com/office/drawing/2014/main" id="{874ADFB6-382D-4A44-8AAC-10936C539297}"/>
              </a:ext>
            </a:extLst>
          </p:cNvPr>
          <p:cNvPicPr preferRelativeResize="0"/>
          <p:nvPr/>
        </p:nvPicPr>
        <p:blipFill rotWithShape="1">
          <a:blip r:embed="rId5">
            <a:alphaModFix/>
          </a:blip>
          <a:srcRect/>
          <a:stretch/>
        </p:blipFill>
        <p:spPr>
          <a:xfrm>
            <a:off x="9781097" y="5810250"/>
            <a:ext cx="2082800" cy="2095500"/>
          </a:xfrm>
          <a:prstGeom prst="rect">
            <a:avLst/>
          </a:prstGeom>
          <a:noFill/>
          <a:ln>
            <a:noFill/>
          </a:ln>
        </p:spPr>
      </p:pic>
      <p:grpSp>
        <p:nvGrpSpPr>
          <p:cNvPr id="11" name="Group 10">
            <a:extLst>
              <a:ext uri="{FF2B5EF4-FFF2-40B4-BE49-F238E27FC236}">
                <a16:creationId xmlns:a16="http://schemas.microsoft.com/office/drawing/2014/main" id="{0597034E-2F0B-C44F-AFCB-066CEE8C51E0}"/>
              </a:ext>
            </a:extLst>
          </p:cNvPr>
          <p:cNvGrpSpPr/>
          <p:nvPr/>
        </p:nvGrpSpPr>
        <p:grpSpPr>
          <a:xfrm rot="10800000" flipH="1">
            <a:off x="309324" y="6290751"/>
            <a:ext cx="1430425" cy="403293"/>
            <a:chOff x="358720" y="6187719"/>
            <a:chExt cx="1795869" cy="506326"/>
          </a:xfrm>
        </p:grpSpPr>
        <p:cxnSp>
          <p:nvCxnSpPr>
            <p:cNvPr id="12" name="Straight Connector 11">
              <a:extLst>
                <a:ext uri="{FF2B5EF4-FFF2-40B4-BE49-F238E27FC236}">
                  <a16:creationId xmlns:a16="http://schemas.microsoft.com/office/drawing/2014/main" id="{2F43444B-B393-3D43-9ECE-20A1055F5FB8}"/>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F14D0DE-359A-704F-877F-4644BECEF677}"/>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14" name="Rectangle 13">
              <a:extLst>
                <a:ext uri="{FF2B5EF4-FFF2-40B4-BE49-F238E27FC236}">
                  <a16:creationId xmlns:a16="http://schemas.microsoft.com/office/drawing/2014/main" id="{4208F834-1E99-984B-94EB-82352D899F3F}"/>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spTree>
    <p:extLst>
      <p:ext uri="{BB962C8B-B14F-4D97-AF65-F5344CB8AC3E}">
        <p14:creationId xmlns:p14="http://schemas.microsoft.com/office/powerpoint/2010/main" val="87891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lnSpcReduction="10000"/>
          </a:bodyPr>
          <a:lstStyle/>
          <a:p>
            <a:r>
              <a:rPr lang="ar-AE" b="1" dirty="0" smtClean="0"/>
              <a:t>متابعة الحل</a:t>
            </a:r>
            <a:endParaRPr lang="he-IL" b="1" dirty="0"/>
          </a:p>
        </p:txBody>
      </p:sp>
      <p:sp>
        <p:nvSpPr>
          <p:cNvPr id="3" name="Text Placeholder 2"/>
          <p:cNvSpPr>
            <a:spLocks noGrp="1"/>
          </p:cNvSpPr>
          <p:nvPr>
            <p:ph type="body" sz="quarter" idx="12"/>
          </p:nvPr>
        </p:nvSpPr>
        <p:spPr>
          <a:xfrm>
            <a:off x="1010603" y="1107792"/>
            <a:ext cx="10331450" cy="5221888"/>
          </a:xfrm>
        </p:spPr>
        <p:txBody>
          <a:bodyPr>
            <a:normAutofit/>
          </a:bodyPr>
          <a:lstStyle/>
          <a:p>
            <a:pPr marL="0" indent="0">
              <a:buNone/>
            </a:pPr>
            <a:r>
              <a:rPr lang="ar-AE" b="1" dirty="0" smtClean="0">
                <a:solidFill>
                  <a:srgbClr val="FF0000"/>
                </a:solidFill>
              </a:rPr>
              <a:t>4. </a:t>
            </a:r>
            <a:r>
              <a:rPr lang="ar-AE" b="1" dirty="0"/>
              <a:t>ما هي </a:t>
            </a:r>
            <a:r>
              <a:rPr lang="ar-AE" b="1" dirty="0" smtClean="0"/>
              <a:t>الشروط </a:t>
            </a:r>
            <a:r>
              <a:rPr lang="ar-AE" b="1" dirty="0"/>
              <a:t>المتشابهة في تنمية النرجس في الثلاث أماكن؟</a:t>
            </a:r>
          </a:p>
          <a:p>
            <a:pPr marL="0" indent="0">
              <a:buNone/>
            </a:pPr>
            <a:r>
              <a:rPr lang="ar-AE" b="1" dirty="0" smtClean="0"/>
              <a:t> </a:t>
            </a:r>
            <a:r>
              <a:rPr lang="ar-AE" b="1" u="sng" dirty="0" smtClean="0"/>
              <a:t>الجواب :</a:t>
            </a:r>
          </a:p>
          <a:p>
            <a:pPr marL="0" indent="0">
              <a:buNone/>
            </a:pPr>
            <a:r>
              <a:rPr lang="ar-AE" b="1" dirty="0" smtClean="0">
                <a:solidFill>
                  <a:srgbClr val="C00000"/>
                </a:solidFill>
              </a:rPr>
              <a:t>    الشروط المتشابهة في تنمية النرجس في الثلاث أماكن هي في </a:t>
            </a:r>
          </a:p>
          <a:p>
            <a:pPr marL="0" indent="0">
              <a:buNone/>
            </a:pPr>
            <a:r>
              <a:rPr lang="ar-AE" b="1" dirty="0">
                <a:solidFill>
                  <a:srgbClr val="C00000"/>
                </a:solidFill>
              </a:rPr>
              <a:t> </a:t>
            </a:r>
            <a:r>
              <a:rPr lang="ar-AE" b="1" dirty="0" smtClean="0">
                <a:solidFill>
                  <a:srgbClr val="C00000"/>
                </a:solidFill>
              </a:rPr>
              <a:t>   شروط  التنمية :  </a:t>
            </a:r>
          </a:p>
          <a:p>
            <a:pPr marL="0" indent="0">
              <a:buNone/>
            </a:pPr>
            <a:r>
              <a:rPr lang="ar-AE" b="1" dirty="0">
                <a:solidFill>
                  <a:srgbClr val="C00000"/>
                </a:solidFill>
              </a:rPr>
              <a:t> </a:t>
            </a:r>
            <a:r>
              <a:rPr lang="ar-AE" b="1" dirty="0" smtClean="0">
                <a:solidFill>
                  <a:srgbClr val="C00000"/>
                </a:solidFill>
              </a:rPr>
              <a:t>    - نوع التربة   </a:t>
            </a:r>
          </a:p>
          <a:p>
            <a:pPr marL="0" indent="0">
              <a:buNone/>
            </a:pPr>
            <a:r>
              <a:rPr lang="ar-AE" b="1" dirty="0">
                <a:solidFill>
                  <a:srgbClr val="C00000"/>
                </a:solidFill>
              </a:rPr>
              <a:t> </a:t>
            </a:r>
            <a:r>
              <a:rPr lang="ar-AE" b="1" dirty="0" smtClean="0">
                <a:solidFill>
                  <a:srgbClr val="C00000"/>
                </a:solidFill>
              </a:rPr>
              <a:t>    - كمية مياه الري </a:t>
            </a:r>
          </a:p>
          <a:p>
            <a:pPr marL="0" indent="0">
              <a:buNone/>
            </a:pPr>
            <a:r>
              <a:rPr lang="ar-AE" b="1" dirty="0">
                <a:solidFill>
                  <a:srgbClr val="C00000"/>
                </a:solidFill>
              </a:rPr>
              <a:t> </a:t>
            </a:r>
            <a:r>
              <a:rPr lang="ar-AE" b="1" dirty="0" smtClean="0">
                <a:solidFill>
                  <a:srgbClr val="C00000"/>
                </a:solidFill>
              </a:rPr>
              <a:t>    - عدد أبصال النرجس التي تم غرسها في كل مسكب.</a:t>
            </a:r>
            <a:endParaRPr lang="he-IL" dirty="0">
              <a:solidFill>
                <a:srgbClr val="C00000"/>
              </a:solidFill>
            </a:endParaRPr>
          </a:p>
        </p:txBody>
      </p:sp>
    </p:spTree>
    <p:extLst>
      <p:ext uri="{BB962C8B-B14F-4D97-AF65-F5344CB8AC3E}">
        <p14:creationId xmlns:p14="http://schemas.microsoft.com/office/powerpoint/2010/main" val="3031887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lnSpcReduction="10000"/>
          </a:bodyPr>
          <a:lstStyle/>
          <a:p>
            <a:r>
              <a:rPr lang="ar-AE" dirty="0" smtClean="0"/>
              <a:t>نتائج التجربة</a:t>
            </a:r>
            <a:endParaRPr lang="he-IL" dirty="0"/>
          </a:p>
        </p:txBody>
      </p:sp>
      <p:sp>
        <p:nvSpPr>
          <p:cNvPr id="3" name="Text Placeholder 2"/>
          <p:cNvSpPr>
            <a:spLocks noGrp="1"/>
          </p:cNvSpPr>
          <p:nvPr>
            <p:ph type="body" sz="quarter" idx="12"/>
          </p:nvPr>
        </p:nvSpPr>
        <p:spPr>
          <a:xfrm>
            <a:off x="930275" y="758440"/>
            <a:ext cx="10331450" cy="4742476"/>
          </a:xfrm>
        </p:spPr>
        <p:txBody>
          <a:bodyPr/>
          <a:lstStyle/>
          <a:p>
            <a:pPr marL="0" indent="0">
              <a:buNone/>
            </a:pPr>
            <a:endParaRPr lang="ar-AE" dirty="0" smtClean="0"/>
          </a:p>
          <a:p>
            <a:pPr marL="0" indent="0">
              <a:buNone/>
            </a:pPr>
            <a:r>
              <a:rPr lang="ar-AE" dirty="0" smtClean="0"/>
              <a:t> </a:t>
            </a:r>
            <a:r>
              <a:rPr lang="ar-AE" b="1" dirty="0" smtClean="0"/>
              <a:t>فحص التلاميذ عدد الأبصال التي أورقت</a:t>
            </a:r>
          </a:p>
          <a:p>
            <a:pPr marL="0" indent="0" algn="ctr">
              <a:buNone/>
            </a:pPr>
            <a:r>
              <a:rPr lang="ar-AE" b="1" u="sng" dirty="0">
                <a:solidFill>
                  <a:srgbClr val="FF0000"/>
                </a:solidFill>
              </a:rPr>
              <a:t> </a:t>
            </a:r>
            <a:r>
              <a:rPr lang="ar-AE" b="1" u="sng" dirty="0" smtClean="0">
                <a:solidFill>
                  <a:srgbClr val="FF0000"/>
                </a:solidFill>
              </a:rPr>
              <a:t>عدد الأبصال التي نمت منها الأوراق بعد أسبوع</a:t>
            </a:r>
          </a:p>
          <a:p>
            <a:pPr marL="0" indent="0">
              <a:buNone/>
            </a:pPr>
            <a:endParaRPr lang="he-IL" dirty="0"/>
          </a:p>
        </p:txBody>
      </p:sp>
      <p:graphicFrame>
        <p:nvGraphicFramePr>
          <p:cNvPr id="5" name="Table 4"/>
          <p:cNvGraphicFramePr>
            <a:graphicFrameLocks noGrp="1"/>
          </p:cNvGraphicFramePr>
          <p:nvPr>
            <p:extLst>
              <p:ext uri="{D42A27DB-BD31-4B8C-83A1-F6EECF244321}">
                <p14:modId xmlns:p14="http://schemas.microsoft.com/office/powerpoint/2010/main" val="165336167"/>
              </p:ext>
            </p:extLst>
          </p:nvPr>
        </p:nvGraphicFramePr>
        <p:xfrm>
          <a:off x="975360" y="2853061"/>
          <a:ext cx="10010751" cy="3212849"/>
        </p:xfrm>
        <a:graphic>
          <a:graphicData uri="http://schemas.openxmlformats.org/drawingml/2006/table">
            <a:tbl>
              <a:tblPr rtl="1" firstRow="1" bandRow="1">
                <a:tableStyleId>{5C22544A-7EE6-4342-B048-85BDC9FD1C3A}</a:tableStyleId>
              </a:tblPr>
              <a:tblGrid>
                <a:gridCol w="7054191">
                  <a:extLst>
                    <a:ext uri="{9D8B030D-6E8A-4147-A177-3AD203B41FA5}">
                      <a16:colId xmlns:a16="http://schemas.microsoft.com/office/drawing/2014/main" val="20000"/>
                    </a:ext>
                  </a:extLst>
                </a:gridCol>
                <a:gridCol w="2956560">
                  <a:extLst>
                    <a:ext uri="{9D8B030D-6E8A-4147-A177-3AD203B41FA5}">
                      <a16:colId xmlns:a16="http://schemas.microsoft.com/office/drawing/2014/main" val="20001"/>
                    </a:ext>
                  </a:extLst>
                </a:gridCol>
              </a:tblGrid>
              <a:tr h="981292">
                <a:tc>
                  <a:txBody>
                    <a:bodyPr/>
                    <a:lstStyle/>
                    <a:p>
                      <a:pPr algn="r" rtl="1"/>
                      <a:r>
                        <a:rPr lang="ar-AE" sz="3300" b="1" dirty="0" smtClean="0"/>
                        <a:t>رقم المسكب</a:t>
                      </a:r>
                    </a:p>
                    <a:p>
                      <a:pPr algn="r" rtl="1"/>
                      <a:endParaRPr lang="he-IL" sz="3300" b="1" dirty="0"/>
                    </a:p>
                  </a:txBody>
                  <a:tcPr/>
                </a:tc>
                <a:tc>
                  <a:txBody>
                    <a:bodyPr/>
                    <a:lstStyle/>
                    <a:p>
                      <a:pPr algn="ctr" rtl="1"/>
                      <a:r>
                        <a:rPr lang="ar-AE" sz="3300" b="1" dirty="0" smtClean="0"/>
                        <a:t>عدد أبصال النرجس التي أوْرَقت</a:t>
                      </a:r>
                      <a:endParaRPr lang="he-IL" sz="3300" b="1" dirty="0"/>
                    </a:p>
                  </a:txBody>
                  <a:tcPr/>
                </a:tc>
                <a:extLst>
                  <a:ext uri="{0D108BD9-81ED-4DB2-BD59-A6C34878D82A}">
                    <a16:rowId xmlns:a16="http://schemas.microsoft.com/office/drawing/2014/main" val="10000"/>
                  </a:ext>
                </a:extLst>
              </a:tr>
              <a:tr h="784219">
                <a:tc>
                  <a:txBody>
                    <a:bodyPr/>
                    <a:lstStyle/>
                    <a:p>
                      <a:pPr algn="r" rtl="1"/>
                      <a:r>
                        <a:rPr lang="ar-AE" sz="3300" b="1" dirty="0" smtClean="0"/>
                        <a:t>أ-تعرضت للشمس لساعات كثيرة في النهار</a:t>
                      </a:r>
                    </a:p>
                  </a:txBody>
                  <a:tcPr/>
                </a:tc>
                <a:tc>
                  <a:txBody>
                    <a:bodyPr/>
                    <a:lstStyle/>
                    <a:p>
                      <a:pPr algn="ctr" rtl="1"/>
                      <a:r>
                        <a:rPr lang="ar-AE" sz="3300" b="1" dirty="0" smtClean="0"/>
                        <a:t>0</a:t>
                      </a:r>
                      <a:endParaRPr lang="he-IL" sz="3300" b="1" dirty="0"/>
                    </a:p>
                  </a:txBody>
                  <a:tcPr/>
                </a:tc>
                <a:extLst>
                  <a:ext uri="{0D108BD9-81ED-4DB2-BD59-A6C34878D82A}">
                    <a16:rowId xmlns:a16="http://schemas.microsoft.com/office/drawing/2014/main" val="10001"/>
                  </a:ext>
                </a:extLst>
              </a:tr>
              <a:tr h="631819">
                <a:tc>
                  <a:txBody>
                    <a:bodyPr/>
                    <a:lstStyle/>
                    <a:p>
                      <a:pPr algn="r" rtl="1"/>
                      <a:r>
                        <a:rPr lang="ar-AE" sz="3300" b="1" dirty="0" smtClean="0"/>
                        <a:t>ب- تعرضت للشمس لمدة 5-6 ساعات في النهار.</a:t>
                      </a:r>
                    </a:p>
                  </a:txBody>
                  <a:tcPr/>
                </a:tc>
                <a:tc>
                  <a:txBody>
                    <a:bodyPr/>
                    <a:lstStyle/>
                    <a:p>
                      <a:pPr algn="ctr" rtl="1"/>
                      <a:r>
                        <a:rPr lang="ar-AE" sz="3300" b="1" dirty="0" smtClean="0"/>
                        <a:t>8</a:t>
                      </a:r>
                      <a:endParaRPr lang="he-IL" sz="3300" b="1" dirty="0"/>
                    </a:p>
                  </a:txBody>
                  <a:tcPr/>
                </a:tc>
                <a:extLst>
                  <a:ext uri="{0D108BD9-81ED-4DB2-BD59-A6C34878D82A}">
                    <a16:rowId xmlns:a16="http://schemas.microsoft.com/office/drawing/2014/main" val="10002"/>
                  </a:ext>
                </a:extLst>
              </a:tr>
              <a:tr h="699531">
                <a:tc>
                  <a:txBody>
                    <a:bodyPr/>
                    <a:lstStyle/>
                    <a:p>
                      <a:pPr algn="r" rtl="1"/>
                      <a:r>
                        <a:rPr lang="ar-AE" sz="3300" b="1" dirty="0" smtClean="0"/>
                        <a:t>ج- لم تتعرض لأشعة الشمس المباشرة خلال</a:t>
                      </a:r>
                      <a:r>
                        <a:rPr lang="ar-AE" sz="3300" b="1" baseline="0" dirty="0" smtClean="0"/>
                        <a:t> النهار</a:t>
                      </a:r>
                      <a:endParaRPr lang="he-IL" sz="3300" b="1" dirty="0"/>
                    </a:p>
                  </a:txBody>
                  <a:tcPr/>
                </a:tc>
                <a:tc>
                  <a:txBody>
                    <a:bodyPr/>
                    <a:lstStyle/>
                    <a:p>
                      <a:pPr algn="ctr" rtl="1"/>
                      <a:r>
                        <a:rPr lang="ar-AE" sz="3300" b="1" dirty="0" smtClean="0"/>
                        <a:t>15</a:t>
                      </a:r>
                      <a:endParaRPr lang="he-IL" sz="3300" b="1"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64117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 name="מציין מיקום טקסט 1"/>
          <p:cNvSpPr>
            <a:spLocks noGrp="1"/>
          </p:cNvSpPr>
          <p:nvPr>
            <p:ph type="body" sz="quarter" idx="11"/>
          </p:nvPr>
        </p:nvSpPr>
        <p:spPr/>
        <p:txBody>
          <a:bodyPr>
            <a:normAutofit lnSpcReduction="10000"/>
          </a:bodyPr>
          <a:lstStyle/>
          <a:p>
            <a:r>
              <a:rPr lang="ar-AE" b="1" dirty="0" smtClean="0"/>
              <a:t>أسئلة لل</a:t>
            </a:r>
            <a:r>
              <a:rPr lang="ar-SA" b="1" dirty="0" smtClean="0"/>
              <a:t>تدرّب</a:t>
            </a:r>
            <a:endParaRPr lang="he-IL" b="1" dirty="0"/>
          </a:p>
        </p:txBody>
      </p:sp>
      <p:sp>
        <p:nvSpPr>
          <p:cNvPr id="3" name="Text Placeholder 2">
            <a:extLst>
              <a:ext uri="{FF2B5EF4-FFF2-40B4-BE49-F238E27FC236}">
                <a16:creationId xmlns:a16="http://schemas.microsoft.com/office/drawing/2014/main" id="{6977DE9D-668E-DE4F-AE8E-070336E7F800}"/>
              </a:ext>
            </a:extLst>
          </p:cNvPr>
          <p:cNvSpPr>
            <a:spLocks noGrp="1"/>
          </p:cNvSpPr>
          <p:nvPr>
            <p:ph type="body" sz="quarter" idx="12"/>
          </p:nvPr>
        </p:nvSpPr>
        <p:spPr>
          <a:xfrm>
            <a:off x="992980" y="1638616"/>
            <a:ext cx="10331450" cy="3754926"/>
          </a:xfrm>
        </p:spPr>
        <p:txBody>
          <a:bodyPr>
            <a:normAutofit/>
          </a:bodyPr>
          <a:lstStyle/>
          <a:p>
            <a:pPr marL="742950" indent="-742950">
              <a:buAutoNum type="arabicPeriod"/>
            </a:pPr>
            <a:r>
              <a:rPr lang="ar-AE" b="1" dirty="0" smtClean="0"/>
              <a:t>ماذا كانت نتائج التجربة ؟</a:t>
            </a:r>
            <a:endParaRPr lang="ar-AE" b="1" dirty="0"/>
          </a:p>
          <a:p>
            <a:pPr marL="742950" indent="-742950">
              <a:buAutoNum type="arabicPeriod"/>
            </a:pPr>
            <a:r>
              <a:rPr lang="ar-AE" b="1" dirty="0"/>
              <a:t>ما هو </a:t>
            </a:r>
            <a:r>
              <a:rPr lang="ar-AE" b="1" dirty="0" smtClean="0"/>
              <a:t>الإستنتاج من التجربة؟</a:t>
            </a:r>
          </a:p>
          <a:p>
            <a:pPr marL="0" indent="0">
              <a:buNone/>
            </a:pPr>
            <a:r>
              <a:rPr lang="ar-AE" sz="1800" b="1" dirty="0" smtClean="0"/>
              <a:t>       </a:t>
            </a:r>
            <a:endParaRPr lang="he-IL" sz="1800" b="1" dirty="0"/>
          </a:p>
        </p:txBody>
      </p:sp>
      <p:pic>
        <p:nvPicPr>
          <p:cNvPr id="249" name="Google Shape;249;p12"/>
          <p:cNvPicPr preferRelativeResize="0"/>
          <p:nvPr/>
        </p:nvPicPr>
        <p:blipFill rotWithShape="1">
          <a:blip r:embed="rId5">
            <a:alphaModFix/>
          </a:blip>
          <a:srcRect/>
          <a:stretch/>
        </p:blipFill>
        <p:spPr>
          <a:xfrm>
            <a:off x="10818461" y="5942694"/>
            <a:ext cx="1047545" cy="550181"/>
          </a:xfrm>
          <a:prstGeom prst="rect">
            <a:avLst/>
          </a:prstGeom>
          <a:noFill/>
          <a:ln>
            <a:noFill/>
          </a:ln>
        </p:spPr>
      </p:pic>
      <p:grpSp>
        <p:nvGrpSpPr>
          <p:cNvPr id="6" name="Group 5">
            <a:extLst>
              <a:ext uri="{FF2B5EF4-FFF2-40B4-BE49-F238E27FC236}">
                <a16:creationId xmlns:a16="http://schemas.microsoft.com/office/drawing/2014/main" id="{12E9B1D8-7719-6E4F-9749-54B8214B5574}"/>
              </a:ext>
            </a:extLst>
          </p:cNvPr>
          <p:cNvGrpSpPr/>
          <p:nvPr/>
        </p:nvGrpSpPr>
        <p:grpSpPr>
          <a:xfrm rot="10800000" flipH="1">
            <a:off x="309324" y="6290751"/>
            <a:ext cx="1430425" cy="403293"/>
            <a:chOff x="358720" y="6187719"/>
            <a:chExt cx="1795869" cy="506326"/>
          </a:xfrm>
        </p:grpSpPr>
        <p:cxnSp>
          <p:nvCxnSpPr>
            <p:cNvPr id="7" name="Straight Connector 6">
              <a:extLst>
                <a:ext uri="{FF2B5EF4-FFF2-40B4-BE49-F238E27FC236}">
                  <a16:creationId xmlns:a16="http://schemas.microsoft.com/office/drawing/2014/main" id="{29866C01-F303-264F-9073-629317D67F91}"/>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72925C3-57BE-3047-943E-784CADA78DE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9" name="Rectangle 8">
              <a:extLst>
                <a:ext uri="{FF2B5EF4-FFF2-40B4-BE49-F238E27FC236}">
                  <a16:creationId xmlns:a16="http://schemas.microsoft.com/office/drawing/2014/main" id="{8ADE7D3A-7A18-2A46-913C-D055DE443FB7}"/>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0" name="Google Shape;222;p9">
            <a:extLst>
              <a:ext uri="{FF2B5EF4-FFF2-40B4-BE49-F238E27FC236}">
                <a16:creationId xmlns:a16="http://schemas.microsoft.com/office/drawing/2014/main" id="{9F79FF86-B18C-4446-A0C9-DF298F6CA637}"/>
              </a:ext>
            </a:extLst>
          </p:cNvPr>
          <p:cNvPicPr preferRelativeResize="0"/>
          <p:nvPr/>
        </p:nvPicPr>
        <p:blipFill rotWithShape="1">
          <a:blip r:embed="rId6">
            <a:alphaModFix/>
          </a:blip>
          <a:srcRect/>
          <a:stretch/>
        </p:blipFill>
        <p:spPr>
          <a:xfrm>
            <a:off x="992980" y="13562"/>
            <a:ext cx="1017545" cy="1070700"/>
          </a:xfrm>
          <a:prstGeom prst="rect">
            <a:avLst/>
          </a:prstGeom>
          <a:noFill/>
          <a:ln>
            <a:noFill/>
          </a:ln>
        </p:spPr>
      </p:pic>
      <p:pic>
        <p:nvPicPr>
          <p:cNvPr id="13" name="3min_final" descr="3min_final">
            <a:hlinkClick r:id="" action="ppaction://media"/>
            <a:extLst>
              <a:ext uri="{FF2B5EF4-FFF2-40B4-BE49-F238E27FC236}">
                <a16:creationId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8811" y="1302208"/>
            <a:ext cx="1540938" cy="549601"/>
          </a:xfrm>
          <a:prstGeom prst="rect">
            <a:avLst/>
          </a:prstGeom>
        </p:spPr>
      </p:pic>
    </p:spTree>
    <p:extLst>
      <p:ext uri="{BB962C8B-B14F-4D97-AF65-F5344CB8AC3E}">
        <p14:creationId xmlns:p14="http://schemas.microsoft.com/office/powerpoint/2010/main" val="101650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 name="מציין מיקום טקסט 1"/>
          <p:cNvSpPr>
            <a:spLocks noGrp="1"/>
          </p:cNvSpPr>
          <p:nvPr>
            <p:ph type="body" sz="quarter" idx="11"/>
          </p:nvPr>
        </p:nvSpPr>
        <p:spPr/>
        <p:txBody>
          <a:bodyPr>
            <a:normAutofit lnSpcReduction="10000"/>
          </a:bodyPr>
          <a:lstStyle/>
          <a:p>
            <a:r>
              <a:rPr lang="ar-AE" b="1" dirty="0" smtClean="0"/>
              <a:t>ال</a:t>
            </a:r>
            <a:r>
              <a:rPr lang="ar-SA" b="1" dirty="0" smtClean="0"/>
              <a:t>حل</a:t>
            </a:r>
            <a:endParaRPr lang="he-IL" b="1" dirty="0"/>
          </a:p>
        </p:txBody>
      </p:sp>
      <p:sp>
        <p:nvSpPr>
          <p:cNvPr id="3" name="Text Placeholder 2">
            <a:extLst>
              <a:ext uri="{FF2B5EF4-FFF2-40B4-BE49-F238E27FC236}">
                <a16:creationId xmlns:a16="http://schemas.microsoft.com/office/drawing/2014/main" id="{2D9B0A32-FFF3-6E40-9285-FFAF52EA517D}"/>
              </a:ext>
            </a:extLst>
          </p:cNvPr>
          <p:cNvSpPr>
            <a:spLocks noGrp="1"/>
          </p:cNvSpPr>
          <p:nvPr>
            <p:ph type="body" sz="quarter" idx="12"/>
          </p:nvPr>
        </p:nvSpPr>
        <p:spPr>
          <a:xfrm>
            <a:off x="853440" y="1239872"/>
            <a:ext cx="11064239" cy="4742476"/>
          </a:xfrm>
        </p:spPr>
        <p:txBody>
          <a:bodyPr/>
          <a:lstStyle/>
          <a:p>
            <a:pPr marL="0" indent="0">
              <a:buNone/>
            </a:pPr>
            <a:endParaRPr lang="ar-AE" b="1" dirty="0">
              <a:solidFill>
                <a:srgbClr val="FF0000"/>
              </a:solidFill>
            </a:endParaRPr>
          </a:p>
          <a:p>
            <a:pPr marL="0" indent="0">
              <a:buNone/>
            </a:pPr>
            <a:r>
              <a:rPr lang="ar-AE" b="1" dirty="0" smtClean="0">
                <a:solidFill>
                  <a:srgbClr val="FF0000"/>
                </a:solidFill>
              </a:rPr>
              <a:t>    </a:t>
            </a:r>
            <a:endParaRPr lang="aa-ET" dirty="0"/>
          </a:p>
        </p:txBody>
      </p:sp>
      <p:pic>
        <p:nvPicPr>
          <p:cNvPr id="9" name="Google Shape;311;p13">
            <a:extLst>
              <a:ext uri="{FF2B5EF4-FFF2-40B4-BE49-F238E27FC236}">
                <a16:creationId xmlns:a16="http://schemas.microsoft.com/office/drawing/2014/main" id="{714C584F-D690-BA4E-8EAD-A066F9BCBA17}"/>
              </a:ext>
            </a:extLst>
          </p:cNvPr>
          <p:cNvPicPr preferRelativeResize="0"/>
          <p:nvPr/>
        </p:nvPicPr>
        <p:blipFill rotWithShape="1">
          <a:blip r:embed="rId3">
            <a:alphaModFix/>
          </a:blip>
          <a:srcRect/>
          <a:stretch/>
        </p:blipFill>
        <p:spPr>
          <a:xfrm>
            <a:off x="9493591" y="5810250"/>
            <a:ext cx="2082800" cy="2095500"/>
          </a:xfrm>
          <a:prstGeom prst="rect">
            <a:avLst/>
          </a:prstGeom>
          <a:noFill/>
          <a:ln>
            <a:noFill/>
          </a:ln>
        </p:spPr>
      </p:pic>
      <p:grpSp>
        <p:nvGrpSpPr>
          <p:cNvPr id="5" name="Group 4">
            <a:extLst>
              <a:ext uri="{FF2B5EF4-FFF2-40B4-BE49-F238E27FC236}">
                <a16:creationId xmlns:a16="http://schemas.microsoft.com/office/drawing/2014/main" id="{F97E81F3-72A9-9747-ACB1-27F692715169}"/>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5275EF2C-47EC-6745-895D-EE9881D1B086}"/>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AB8B1F2-7EF7-1E45-94B8-AC1E80D06031}"/>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8" name="Rectangle 7">
              <a:extLst>
                <a:ext uri="{FF2B5EF4-FFF2-40B4-BE49-F238E27FC236}">
                  <a16:creationId xmlns:a16="http://schemas.microsoft.com/office/drawing/2014/main" id="{05520B2C-0E12-1E42-9A48-A067574C0BB4}"/>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0" name="Google Shape;222;p9">
            <a:extLst>
              <a:ext uri="{FF2B5EF4-FFF2-40B4-BE49-F238E27FC236}">
                <a16:creationId xmlns:a16="http://schemas.microsoft.com/office/drawing/2014/main" id="{2C343A00-D1F2-684D-B2B1-8095FE264B83}"/>
              </a:ext>
            </a:extLst>
          </p:cNvPr>
          <p:cNvPicPr preferRelativeResize="0"/>
          <p:nvPr/>
        </p:nvPicPr>
        <p:blipFill rotWithShape="1">
          <a:blip r:embed="rId4">
            <a:alphaModFix/>
          </a:blip>
          <a:srcRect/>
          <a:stretch/>
        </p:blipFill>
        <p:spPr>
          <a:xfrm>
            <a:off x="992980" y="13562"/>
            <a:ext cx="1017545" cy="1070700"/>
          </a:xfrm>
          <a:prstGeom prst="rect">
            <a:avLst/>
          </a:prstGeom>
          <a:noFill/>
          <a:ln>
            <a:noFill/>
          </a:ln>
        </p:spPr>
      </p:pic>
      <p:sp>
        <p:nvSpPr>
          <p:cNvPr id="11" name="Rectangle 10"/>
          <p:cNvSpPr/>
          <p:nvPr/>
        </p:nvSpPr>
        <p:spPr>
          <a:xfrm>
            <a:off x="6549065" y="1657985"/>
            <a:ext cx="4687502" cy="611899"/>
          </a:xfrm>
          <a:prstGeom prst="rect">
            <a:avLst/>
          </a:prstGeom>
        </p:spPr>
        <p:txBody>
          <a:bodyPr wrap="none">
            <a:spAutoFit/>
          </a:bodyPr>
          <a:lstStyle/>
          <a:p>
            <a:pPr lvl="1" algn="r" rtl="1">
              <a:lnSpc>
                <a:spcPts val="4360"/>
              </a:lnSpc>
              <a:spcBef>
                <a:spcPts val="1000"/>
              </a:spcBef>
              <a:buClr>
                <a:srgbClr val="FB2265"/>
              </a:buClr>
            </a:pPr>
            <a:r>
              <a:rPr lang="ar-AE" sz="3300" b="1" dirty="0" smtClean="0">
                <a:solidFill>
                  <a:srgbClr val="C00000"/>
                </a:solidFill>
                <a:latin typeface="Arial" panose="020B0604020202020204" pitchFamily="34" charset="0"/>
              </a:rPr>
              <a:t>1.  ماذا </a:t>
            </a:r>
            <a:r>
              <a:rPr lang="ar-AE" sz="3300" b="1" dirty="0">
                <a:solidFill>
                  <a:srgbClr val="C00000"/>
                </a:solidFill>
                <a:latin typeface="Arial" panose="020B0604020202020204" pitchFamily="34" charset="0"/>
              </a:rPr>
              <a:t>كانت نتائج التجربة ؟</a:t>
            </a:r>
          </a:p>
        </p:txBody>
      </p:sp>
      <p:sp>
        <p:nvSpPr>
          <p:cNvPr id="12" name="Rectangle 11"/>
          <p:cNvSpPr/>
          <p:nvPr/>
        </p:nvSpPr>
        <p:spPr>
          <a:xfrm>
            <a:off x="992980" y="2555565"/>
            <a:ext cx="10447653" cy="3139321"/>
          </a:xfrm>
          <a:prstGeom prst="rect">
            <a:avLst/>
          </a:prstGeom>
        </p:spPr>
        <p:txBody>
          <a:bodyPr wrap="square">
            <a:spAutoFit/>
          </a:bodyPr>
          <a:lstStyle/>
          <a:p>
            <a:pPr algn="r" rtl="1">
              <a:lnSpc>
                <a:spcPct val="150000"/>
              </a:lnSpc>
            </a:pPr>
            <a:r>
              <a:rPr lang="ar-AE" sz="3300" b="1" dirty="0" smtClean="0"/>
              <a:t>أنه في المكان المظلل الذي لم تتعرض له أبصال النرجس لأشعة الشمس كان هنالك النمو  الأكبر للأواق على ألأبصال.</a:t>
            </a:r>
          </a:p>
          <a:p>
            <a:pPr algn="r" rtl="1">
              <a:lnSpc>
                <a:spcPct val="150000"/>
              </a:lnSpc>
            </a:pPr>
            <a:r>
              <a:rPr lang="ar-AE" sz="3300" b="1" dirty="0"/>
              <a:t>ا</a:t>
            </a:r>
            <a:r>
              <a:rPr lang="ar-AE" sz="3300" b="1" dirty="0" smtClean="0"/>
              <a:t>لمكان الذي كان معرضا لأشعة الشمس لفترة طويلة خلال النهار  لم يكن هنالك نمو للأوراق بتاتا على  </a:t>
            </a:r>
            <a:r>
              <a:rPr lang="ar-AE" sz="3300" b="1" dirty="0"/>
              <a:t>أبصال </a:t>
            </a:r>
            <a:r>
              <a:rPr lang="ar-AE" sz="3300" b="1" dirty="0" smtClean="0"/>
              <a:t>النرجس.</a:t>
            </a:r>
            <a:endParaRPr lang="he-IL" sz="3300" b="1" dirty="0"/>
          </a:p>
        </p:txBody>
      </p:sp>
    </p:spTree>
    <p:extLst>
      <p:ext uri="{BB962C8B-B14F-4D97-AF65-F5344CB8AC3E}">
        <p14:creationId xmlns:p14="http://schemas.microsoft.com/office/powerpoint/2010/main" val="169755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 name="מציין מיקום טקסט 1"/>
          <p:cNvSpPr>
            <a:spLocks noGrp="1"/>
          </p:cNvSpPr>
          <p:nvPr>
            <p:ph type="body" sz="quarter" idx="11"/>
          </p:nvPr>
        </p:nvSpPr>
        <p:spPr/>
        <p:txBody>
          <a:bodyPr>
            <a:normAutofit lnSpcReduction="10000"/>
          </a:bodyPr>
          <a:lstStyle/>
          <a:p>
            <a:r>
              <a:rPr lang="ar-AE" b="1" dirty="0" smtClean="0"/>
              <a:t>ال</a:t>
            </a:r>
            <a:r>
              <a:rPr lang="ar-SA" b="1" dirty="0" smtClean="0"/>
              <a:t>حل</a:t>
            </a:r>
            <a:endParaRPr lang="he-IL" b="1" dirty="0"/>
          </a:p>
        </p:txBody>
      </p:sp>
      <p:sp>
        <p:nvSpPr>
          <p:cNvPr id="3" name="Text Placeholder 2">
            <a:extLst>
              <a:ext uri="{FF2B5EF4-FFF2-40B4-BE49-F238E27FC236}">
                <a16:creationId xmlns:a16="http://schemas.microsoft.com/office/drawing/2014/main" id="{2D9B0A32-FFF3-6E40-9285-FFAF52EA517D}"/>
              </a:ext>
            </a:extLst>
          </p:cNvPr>
          <p:cNvSpPr>
            <a:spLocks noGrp="1"/>
          </p:cNvSpPr>
          <p:nvPr>
            <p:ph type="body" sz="quarter" idx="12"/>
          </p:nvPr>
        </p:nvSpPr>
        <p:spPr>
          <a:xfrm>
            <a:off x="853440" y="1239872"/>
            <a:ext cx="11064239" cy="4742476"/>
          </a:xfrm>
        </p:spPr>
        <p:txBody>
          <a:bodyPr/>
          <a:lstStyle/>
          <a:p>
            <a:pPr marL="0" indent="0">
              <a:buNone/>
            </a:pPr>
            <a:endParaRPr lang="ar-AE" b="1" dirty="0">
              <a:solidFill>
                <a:srgbClr val="FF0000"/>
              </a:solidFill>
            </a:endParaRPr>
          </a:p>
          <a:p>
            <a:pPr marL="0" indent="0">
              <a:buNone/>
            </a:pPr>
            <a:r>
              <a:rPr lang="ar-AE" b="1" dirty="0" smtClean="0">
                <a:solidFill>
                  <a:srgbClr val="FF0000"/>
                </a:solidFill>
              </a:rPr>
              <a:t>    </a:t>
            </a:r>
            <a:endParaRPr lang="ar-AE" b="1" dirty="0">
              <a:solidFill>
                <a:srgbClr val="FF0000"/>
              </a:solidFill>
            </a:endParaRPr>
          </a:p>
          <a:p>
            <a:pPr marL="0" indent="0">
              <a:buNone/>
            </a:pPr>
            <a:r>
              <a:rPr lang="ar-AE" b="1" dirty="0" smtClean="0">
                <a:solidFill>
                  <a:srgbClr val="FF0000"/>
                </a:solidFill>
              </a:rPr>
              <a:t>         </a:t>
            </a:r>
            <a:r>
              <a:rPr lang="ar-AE" b="1" dirty="0" smtClean="0"/>
              <a:t>الحل :</a:t>
            </a:r>
          </a:p>
          <a:p>
            <a:pPr marL="0" indent="0">
              <a:buNone/>
            </a:pPr>
            <a:r>
              <a:rPr lang="ar-AE" b="1" dirty="0"/>
              <a:t>  </a:t>
            </a:r>
            <a:r>
              <a:rPr lang="ar-AE" b="1" dirty="0" smtClean="0"/>
              <a:t>       الشروط المناسبة لنمو أبصال النرجس هو المكان الذي فيه ضوء</a:t>
            </a:r>
          </a:p>
          <a:p>
            <a:pPr marL="0" indent="0">
              <a:buNone/>
            </a:pPr>
            <a:r>
              <a:rPr lang="ar-AE" b="1" dirty="0"/>
              <a:t> </a:t>
            </a:r>
            <a:r>
              <a:rPr lang="ar-AE" b="1" dirty="0" smtClean="0"/>
              <a:t>        دون التعرض لأشعة الشمس المباشِرة .</a:t>
            </a:r>
            <a:endParaRPr lang="aa-ET" dirty="0"/>
          </a:p>
        </p:txBody>
      </p:sp>
      <p:pic>
        <p:nvPicPr>
          <p:cNvPr id="9" name="Google Shape;311;p13">
            <a:extLst>
              <a:ext uri="{FF2B5EF4-FFF2-40B4-BE49-F238E27FC236}">
                <a16:creationId xmlns:a16="http://schemas.microsoft.com/office/drawing/2014/main" id="{714C584F-D690-BA4E-8EAD-A066F9BCBA17}"/>
              </a:ext>
            </a:extLst>
          </p:cNvPr>
          <p:cNvPicPr preferRelativeResize="0"/>
          <p:nvPr/>
        </p:nvPicPr>
        <p:blipFill rotWithShape="1">
          <a:blip r:embed="rId3">
            <a:alphaModFix/>
          </a:blip>
          <a:srcRect/>
          <a:stretch/>
        </p:blipFill>
        <p:spPr>
          <a:xfrm>
            <a:off x="9493591" y="5810250"/>
            <a:ext cx="2082800" cy="2095500"/>
          </a:xfrm>
          <a:prstGeom prst="rect">
            <a:avLst/>
          </a:prstGeom>
          <a:noFill/>
          <a:ln>
            <a:noFill/>
          </a:ln>
        </p:spPr>
      </p:pic>
      <p:grpSp>
        <p:nvGrpSpPr>
          <p:cNvPr id="5" name="Group 4">
            <a:extLst>
              <a:ext uri="{FF2B5EF4-FFF2-40B4-BE49-F238E27FC236}">
                <a16:creationId xmlns:a16="http://schemas.microsoft.com/office/drawing/2014/main" id="{F97E81F3-72A9-9747-ACB1-27F692715169}"/>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5275EF2C-47EC-6745-895D-EE9881D1B086}"/>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AB8B1F2-7EF7-1E45-94B8-AC1E80D06031}"/>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8" name="Rectangle 7">
              <a:extLst>
                <a:ext uri="{FF2B5EF4-FFF2-40B4-BE49-F238E27FC236}">
                  <a16:creationId xmlns:a16="http://schemas.microsoft.com/office/drawing/2014/main" id="{05520B2C-0E12-1E42-9A48-A067574C0BB4}"/>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0" name="Google Shape;222;p9">
            <a:extLst>
              <a:ext uri="{FF2B5EF4-FFF2-40B4-BE49-F238E27FC236}">
                <a16:creationId xmlns:a16="http://schemas.microsoft.com/office/drawing/2014/main" id="{2C343A00-D1F2-684D-B2B1-8095FE264B83}"/>
              </a:ext>
            </a:extLst>
          </p:cNvPr>
          <p:cNvPicPr preferRelativeResize="0"/>
          <p:nvPr/>
        </p:nvPicPr>
        <p:blipFill rotWithShape="1">
          <a:blip r:embed="rId4">
            <a:alphaModFix/>
          </a:blip>
          <a:srcRect/>
          <a:stretch/>
        </p:blipFill>
        <p:spPr>
          <a:xfrm>
            <a:off x="992980" y="13562"/>
            <a:ext cx="1017545" cy="1070700"/>
          </a:xfrm>
          <a:prstGeom prst="rect">
            <a:avLst/>
          </a:prstGeom>
          <a:noFill/>
          <a:ln>
            <a:noFill/>
          </a:ln>
        </p:spPr>
      </p:pic>
      <p:sp>
        <p:nvSpPr>
          <p:cNvPr id="11" name="Rectangle 10"/>
          <p:cNvSpPr/>
          <p:nvPr/>
        </p:nvSpPr>
        <p:spPr>
          <a:xfrm>
            <a:off x="6646849" y="1657985"/>
            <a:ext cx="4589718" cy="611899"/>
          </a:xfrm>
          <a:prstGeom prst="rect">
            <a:avLst/>
          </a:prstGeom>
        </p:spPr>
        <p:txBody>
          <a:bodyPr wrap="none">
            <a:spAutoFit/>
          </a:bodyPr>
          <a:lstStyle/>
          <a:p>
            <a:pPr lvl="0" algn="r" rtl="1">
              <a:lnSpc>
                <a:spcPts val="4360"/>
              </a:lnSpc>
              <a:spcBef>
                <a:spcPts val="1000"/>
              </a:spcBef>
              <a:buClr>
                <a:srgbClr val="FB2265"/>
              </a:buClr>
            </a:pPr>
            <a:r>
              <a:rPr lang="ar-AE" sz="3300" b="1" dirty="0" smtClean="0">
                <a:solidFill>
                  <a:srgbClr val="C00000"/>
                </a:solidFill>
                <a:latin typeface="Arial" panose="020B0604020202020204" pitchFamily="34" charset="0"/>
              </a:rPr>
              <a:t>2. ما </a:t>
            </a:r>
            <a:r>
              <a:rPr lang="ar-AE" sz="3300" b="1" dirty="0">
                <a:solidFill>
                  <a:srgbClr val="C00000"/>
                </a:solidFill>
                <a:latin typeface="Arial" panose="020B0604020202020204" pitchFamily="34" charset="0"/>
              </a:rPr>
              <a:t>هو الإستنتاج من التجربة؟</a:t>
            </a:r>
          </a:p>
        </p:txBody>
      </p:sp>
    </p:spTree>
    <p:extLst>
      <p:ext uri="{BB962C8B-B14F-4D97-AF65-F5344CB8AC3E}">
        <p14:creationId xmlns:p14="http://schemas.microsoft.com/office/powerpoint/2010/main" val="330120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2" name="מציין מיקום טקסט 1"/>
          <p:cNvSpPr>
            <a:spLocks noGrp="1"/>
          </p:cNvSpPr>
          <p:nvPr>
            <p:ph type="body" sz="quarter" idx="11"/>
          </p:nvPr>
        </p:nvSpPr>
        <p:spPr/>
        <p:txBody>
          <a:bodyPr>
            <a:normAutofit lnSpcReduction="10000"/>
          </a:bodyPr>
          <a:lstStyle/>
          <a:p>
            <a:r>
              <a:rPr lang="ar-SA" b="1" dirty="0" smtClean="0"/>
              <a:t>ن</a:t>
            </a:r>
            <a:r>
              <a:rPr lang="ar-AE" b="1" dirty="0" smtClean="0"/>
              <a:t>ن</a:t>
            </a:r>
            <a:r>
              <a:rPr lang="ar-SA" b="1" dirty="0" smtClean="0"/>
              <a:t>هي </a:t>
            </a:r>
            <a:r>
              <a:rPr lang="ar-SA" b="1" dirty="0"/>
              <a:t>ونُجمل</a:t>
            </a:r>
            <a:endParaRPr lang="he-IL" b="1" dirty="0"/>
          </a:p>
        </p:txBody>
      </p:sp>
      <p:sp>
        <p:nvSpPr>
          <p:cNvPr id="3" name="Text Placeholder 2">
            <a:extLst>
              <a:ext uri="{FF2B5EF4-FFF2-40B4-BE49-F238E27FC236}">
                <a16:creationId xmlns:a16="http://schemas.microsoft.com/office/drawing/2014/main" id="{F1DC06E7-1B75-0541-96D5-E23FC4C913C8}"/>
              </a:ext>
            </a:extLst>
          </p:cNvPr>
          <p:cNvSpPr>
            <a:spLocks noGrp="1"/>
          </p:cNvSpPr>
          <p:nvPr>
            <p:ph type="body" sz="quarter" idx="12"/>
          </p:nvPr>
        </p:nvSpPr>
        <p:spPr>
          <a:xfrm>
            <a:off x="646819" y="1239872"/>
            <a:ext cx="10331450" cy="4742476"/>
          </a:xfrm>
        </p:spPr>
        <p:txBody>
          <a:bodyPr>
            <a:normAutofit fontScale="25000" lnSpcReduction="20000"/>
          </a:bodyPr>
          <a:lstStyle/>
          <a:p>
            <a:pPr marL="0" lvl="0" indent="0" algn="ctr">
              <a:buNone/>
            </a:pPr>
            <a:r>
              <a:rPr lang="ar-AE" sz="9600" b="1" dirty="0">
                <a:solidFill>
                  <a:srgbClr val="FF0000"/>
                </a:solidFill>
              </a:rPr>
              <a:t>مراحل البحث العلمي</a:t>
            </a:r>
          </a:p>
          <a:p>
            <a:pPr marL="0" lvl="0" indent="0">
              <a:lnSpc>
                <a:spcPct val="120000"/>
              </a:lnSpc>
              <a:buNone/>
            </a:pPr>
            <a:r>
              <a:rPr lang="ar-AE" sz="9600" b="1" dirty="0"/>
              <a:t>- موضوع البحث</a:t>
            </a:r>
          </a:p>
          <a:p>
            <a:pPr marL="0" lvl="0" indent="0">
              <a:lnSpc>
                <a:spcPct val="120000"/>
              </a:lnSpc>
              <a:buNone/>
            </a:pPr>
            <a:r>
              <a:rPr lang="ar-AE" sz="9600" b="1" dirty="0"/>
              <a:t> - مقدمة البحث  : (سبب اختيار البحث   -   هدف التجربة  -   سؤال البحث )</a:t>
            </a:r>
          </a:p>
          <a:p>
            <a:pPr marL="0" lvl="0" indent="0">
              <a:lnSpc>
                <a:spcPct val="120000"/>
              </a:lnSpc>
              <a:buNone/>
            </a:pPr>
            <a:r>
              <a:rPr lang="ar-AE" sz="9600" b="1" dirty="0"/>
              <a:t> - خلفية نظرية</a:t>
            </a:r>
          </a:p>
          <a:p>
            <a:pPr marL="0" lvl="0" indent="0">
              <a:lnSpc>
                <a:spcPct val="120000"/>
              </a:lnSpc>
              <a:buNone/>
            </a:pPr>
            <a:r>
              <a:rPr lang="ar-AE" sz="9600" b="1" dirty="0"/>
              <a:t> - فرضية البحث</a:t>
            </a:r>
          </a:p>
          <a:p>
            <a:pPr marL="0" lvl="0" indent="0">
              <a:lnSpc>
                <a:spcPct val="120000"/>
              </a:lnSpc>
              <a:buNone/>
            </a:pPr>
            <a:r>
              <a:rPr lang="ar-AE" sz="9600" b="1" dirty="0"/>
              <a:t> - مجرى البحث :</a:t>
            </a:r>
            <a:r>
              <a:rPr lang="ar-AE" sz="3600" b="1" dirty="0"/>
              <a:t> </a:t>
            </a:r>
            <a:r>
              <a:rPr lang="ar-AE" sz="9600" b="1" dirty="0"/>
              <a:t>(الأدوات والمواد المستعملة -العوامل المتشابهة والعامل المختلف)</a:t>
            </a:r>
          </a:p>
          <a:p>
            <a:pPr marL="0" lvl="0" indent="0">
              <a:lnSpc>
                <a:spcPct val="120000"/>
              </a:lnSpc>
              <a:buNone/>
            </a:pPr>
            <a:r>
              <a:rPr lang="ar-AE" sz="9600" b="1" dirty="0"/>
              <a:t> - جمع النتائج وتحليلها</a:t>
            </a:r>
          </a:p>
          <a:p>
            <a:pPr marL="0" lvl="0" indent="0">
              <a:lnSpc>
                <a:spcPct val="120000"/>
              </a:lnSpc>
              <a:buNone/>
            </a:pPr>
            <a:r>
              <a:rPr lang="ar-AE" sz="9600" b="1" dirty="0"/>
              <a:t> - استنتاجات </a:t>
            </a:r>
          </a:p>
          <a:p>
            <a:pPr marL="0" lvl="0" indent="0">
              <a:lnSpc>
                <a:spcPct val="120000"/>
              </a:lnSpc>
              <a:buNone/>
            </a:pPr>
            <a:r>
              <a:rPr lang="ar-AE" sz="9600" b="1" dirty="0"/>
              <a:t> - توصيات</a:t>
            </a:r>
          </a:p>
          <a:p>
            <a:pPr marL="0" lvl="0" indent="0">
              <a:lnSpc>
                <a:spcPct val="120000"/>
              </a:lnSpc>
              <a:buNone/>
            </a:pPr>
            <a:r>
              <a:rPr lang="ar-AE" sz="9600" b="1" dirty="0"/>
              <a:t> -  المراجع </a:t>
            </a:r>
          </a:p>
          <a:p>
            <a:pPr marL="0" lvl="0" indent="0">
              <a:buNone/>
            </a:pPr>
            <a:endParaRPr lang="ar-SA" dirty="0"/>
          </a:p>
        </p:txBody>
      </p:sp>
      <p:pic>
        <p:nvPicPr>
          <p:cNvPr id="308" name="Google Shape;308;p18"/>
          <p:cNvPicPr preferRelativeResize="0"/>
          <p:nvPr/>
        </p:nvPicPr>
        <p:blipFill rotWithShape="1">
          <a:blip r:embed="rId3">
            <a:alphaModFix/>
          </a:blip>
          <a:srcRect/>
          <a:stretch/>
        </p:blipFill>
        <p:spPr>
          <a:xfrm flipH="1">
            <a:off x="10873134" y="5058419"/>
            <a:ext cx="1212497" cy="1575896"/>
          </a:xfrm>
          <a:prstGeom prst="rect">
            <a:avLst/>
          </a:prstGeom>
          <a:noFill/>
          <a:ln>
            <a:noFill/>
          </a:ln>
        </p:spPr>
      </p:pic>
      <p:grpSp>
        <p:nvGrpSpPr>
          <p:cNvPr id="6" name="Group 5">
            <a:extLst>
              <a:ext uri="{FF2B5EF4-FFF2-40B4-BE49-F238E27FC236}">
                <a16:creationId xmlns:a16="http://schemas.microsoft.com/office/drawing/2014/main" id="{2A753014-76ED-104F-B228-2CAE1703A4FE}"/>
              </a:ext>
            </a:extLst>
          </p:cNvPr>
          <p:cNvGrpSpPr/>
          <p:nvPr/>
        </p:nvGrpSpPr>
        <p:grpSpPr>
          <a:xfrm rot="10800000" flipH="1">
            <a:off x="309324" y="6290751"/>
            <a:ext cx="1430425" cy="403293"/>
            <a:chOff x="358720" y="6187719"/>
            <a:chExt cx="1795869" cy="506326"/>
          </a:xfrm>
        </p:grpSpPr>
        <p:cxnSp>
          <p:nvCxnSpPr>
            <p:cNvPr id="7" name="Straight Connector 6">
              <a:extLst>
                <a:ext uri="{FF2B5EF4-FFF2-40B4-BE49-F238E27FC236}">
                  <a16:creationId xmlns:a16="http://schemas.microsoft.com/office/drawing/2014/main" id="{9748BD69-3C1B-FA46-9406-BDF0E88E223F}"/>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4229495-6D29-2240-9081-741ADF6BAA9E}"/>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9" name="Rectangle 8">
              <a:extLst>
                <a:ext uri="{FF2B5EF4-FFF2-40B4-BE49-F238E27FC236}">
                  <a16:creationId xmlns:a16="http://schemas.microsoft.com/office/drawing/2014/main" id="{C17B5A59-FB64-974B-A2C0-995EAA012AAC}"/>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0" name="Google Shape;222;p9">
            <a:extLst>
              <a:ext uri="{FF2B5EF4-FFF2-40B4-BE49-F238E27FC236}">
                <a16:creationId xmlns:a16="http://schemas.microsoft.com/office/drawing/2014/main" id="{852C475A-C8A8-A04D-B5EA-2DED6EB24CCD}"/>
              </a:ext>
            </a:extLst>
          </p:cNvPr>
          <p:cNvPicPr preferRelativeResize="0"/>
          <p:nvPr/>
        </p:nvPicPr>
        <p:blipFill rotWithShape="1">
          <a:blip r:embed="rId4">
            <a:alphaModFix/>
          </a:blip>
          <a:srcRect/>
          <a:stretch/>
        </p:blipFill>
        <p:spPr>
          <a:xfrm>
            <a:off x="992980" y="13562"/>
            <a:ext cx="1017545" cy="1070700"/>
          </a:xfrm>
          <a:prstGeom prst="rect">
            <a:avLst/>
          </a:prstGeom>
          <a:noFill/>
          <a:ln>
            <a:noFill/>
          </a:ln>
        </p:spPr>
      </p:pic>
    </p:spTree>
    <p:extLst>
      <p:ext uri="{BB962C8B-B14F-4D97-AF65-F5344CB8AC3E}">
        <p14:creationId xmlns:p14="http://schemas.microsoft.com/office/powerpoint/2010/main" val="222372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ar-SA" dirty="0"/>
              <a:t>نواصل التدرّب</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553304" y="1606826"/>
            <a:ext cx="9572625" cy="3844925"/>
          </a:xfrm>
        </p:spPr>
        <p:txBody>
          <a:bodyPr/>
          <a:lstStyle/>
          <a:p>
            <a:pPr algn="ctr"/>
            <a:r>
              <a:rPr lang="ar-SA" dirty="0" smtClean="0">
                <a:solidFill>
                  <a:schemeClr val="accent1"/>
                </a:solidFill>
              </a:rPr>
              <a:t>مهمة ذاتية في موقع أفاق</a:t>
            </a:r>
          </a:p>
          <a:p>
            <a:pPr algn="ctr"/>
            <a:r>
              <a:rPr lang="ar-SA" dirty="0" smtClean="0">
                <a:solidFill>
                  <a:schemeClr val="accent1"/>
                </a:solidFill>
              </a:rPr>
              <a:t>«</a:t>
            </a:r>
            <a:r>
              <a:rPr lang="ar-AE" dirty="0" smtClean="0">
                <a:solidFill>
                  <a:schemeClr val="accent1"/>
                </a:solidFill>
              </a:rPr>
              <a:t>البحث بواسطة المشاهدة</a:t>
            </a:r>
            <a:r>
              <a:rPr lang="ar-SA" dirty="0" smtClean="0">
                <a:solidFill>
                  <a:schemeClr val="accent1"/>
                </a:solidFill>
              </a:rPr>
              <a:t>»</a:t>
            </a:r>
            <a:r>
              <a:rPr lang="ar-AE" dirty="0" smtClean="0">
                <a:solidFill>
                  <a:schemeClr val="accent1"/>
                </a:solidFill>
              </a:rPr>
              <a:t> </a:t>
            </a:r>
            <a:endParaRPr lang="ar-AE" dirty="0">
              <a:solidFill>
                <a:schemeClr val="accent1"/>
              </a:solidFill>
            </a:endParaRPr>
          </a:p>
          <a:p>
            <a:pPr algn="ctr"/>
            <a:endParaRPr lang="he-IL" dirty="0">
              <a:solidFill>
                <a:schemeClr val="accent1"/>
              </a:solidFill>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2" name="Picture 1"/>
          <p:cNvPicPr>
            <a:picLocks noChangeAspect="1"/>
          </p:cNvPicPr>
          <p:nvPr/>
        </p:nvPicPr>
        <p:blipFill rotWithShape="1">
          <a:blip r:embed="rId4"/>
          <a:srcRect l="27250" t="16000" r="25417" b="13333"/>
          <a:stretch/>
        </p:blipFill>
        <p:spPr>
          <a:xfrm>
            <a:off x="3322320" y="1656158"/>
            <a:ext cx="5445760" cy="4573288"/>
          </a:xfrm>
          <a:prstGeom prst="rect">
            <a:avLst/>
          </a:prstGeom>
        </p:spPr>
      </p:pic>
    </p:spTree>
    <p:extLst>
      <p:ext uri="{BB962C8B-B14F-4D97-AF65-F5344CB8AC3E}">
        <p14:creationId xmlns:p14="http://schemas.microsoft.com/office/powerpoint/2010/main" val="133322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3" name="Title 2">
            <a:extLst>
              <a:ext uri="{FF2B5EF4-FFF2-40B4-BE49-F238E27FC236}">
                <a16:creationId xmlns:a16="http://schemas.microsoft.com/office/drawing/2014/main" id="{0CEF3713-8FE8-5645-8853-24DFF2D09B2B}"/>
              </a:ext>
            </a:extLst>
          </p:cNvPr>
          <p:cNvSpPr>
            <a:spLocks noGrp="1"/>
          </p:cNvSpPr>
          <p:nvPr>
            <p:ph type="title"/>
          </p:nvPr>
        </p:nvSpPr>
        <p:spPr/>
        <p:txBody>
          <a:bodyPr/>
          <a:lstStyle/>
          <a:p>
            <a:r>
              <a:rPr lang="ar-SA" dirty="0">
                <a:ea typeface="Arial"/>
                <a:cs typeface="Arial"/>
                <a:sym typeface="Arial"/>
              </a:rPr>
              <a:t>المرحلة</a:t>
            </a:r>
            <a:r>
              <a:rPr lang="he-IL" dirty="0">
                <a:ea typeface="Arial"/>
                <a:cs typeface="Arial"/>
                <a:sym typeface="Arial"/>
              </a:rPr>
              <a:t> 1 – </a:t>
            </a:r>
            <a:r>
              <a:rPr lang="ar-SA" dirty="0">
                <a:ea typeface="Arial"/>
                <a:cs typeface="Arial"/>
                <a:sym typeface="Arial"/>
              </a:rPr>
              <a:t>البحث في غوغل</a:t>
            </a:r>
            <a:endParaRPr lang="x-none" dirty="0"/>
          </a:p>
        </p:txBody>
      </p:sp>
      <p:sp>
        <p:nvSpPr>
          <p:cNvPr id="110" name="Google Shape;110;p22"/>
          <p:cNvSpPr txBox="1">
            <a:spLocks noGrp="1"/>
          </p:cNvSpPr>
          <p:nvPr>
            <p:ph sz="half" idx="2"/>
          </p:nvPr>
        </p:nvSpPr>
        <p:spPr/>
        <p:txBody>
          <a:bodyPr/>
          <a:lstStyle/>
          <a:p>
            <a:endParaRPr lang="x-none">
              <a:sym typeface="Arial"/>
            </a:endParaRPr>
          </a:p>
          <a:p>
            <a:endParaRPr lang="x-none">
              <a:sym typeface="Arial"/>
            </a:endParaRPr>
          </a:p>
        </p:txBody>
      </p:sp>
      <p:pic>
        <p:nvPicPr>
          <p:cNvPr id="111" name="Google Shape;111;p22"/>
          <p:cNvPicPr preferRelativeResize="0"/>
          <p:nvPr/>
        </p:nvPicPr>
        <p:blipFill>
          <a:blip r:embed="rId3">
            <a:alphaModFix/>
          </a:blip>
          <a:stretch>
            <a:fillRect/>
          </a:stretch>
        </p:blipFill>
        <p:spPr>
          <a:xfrm>
            <a:off x="2099675" y="1703101"/>
            <a:ext cx="8420725" cy="3451801"/>
          </a:xfrm>
          <a:prstGeom prst="rect">
            <a:avLst/>
          </a:prstGeom>
          <a:ln w="88900" cap="sq" cmpd="thickThin">
            <a:solidFill>
              <a:srgbClr val="000000"/>
            </a:solidFill>
            <a:prstDash val="solid"/>
            <a:miter lim="800000"/>
          </a:ln>
          <a:effectLst>
            <a:innerShdw blurRad="76200">
              <a:srgbClr val="000000"/>
            </a:innerShdw>
          </a:effectLst>
        </p:spPr>
      </p:pic>
      <p:sp>
        <p:nvSpPr>
          <p:cNvPr id="112" name="Google Shape;112;p22"/>
          <p:cNvSpPr txBox="1"/>
          <p:nvPr/>
        </p:nvSpPr>
        <p:spPr>
          <a:xfrm>
            <a:off x="3124400" y="4160525"/>
            <a:ext cx="2836000" cy="400400"/>
          </a:xfrm>
          <a:prstGeom prst="rect">
            <a:avLst/>
          </a:prstGeom>
          <a:solidFill>
            <a:srgbClr val="FFFFFF"/>
          </a:solidFill>
          <a:ln>
            <a:noFill/>
          </a:ln>
        </p:spPr>
        <p:txBody>
          <a:bodyPr spcFirstLastPara="1" wrap="square" lIns="91433" tIns="91433" rIns="91433" bIns="91433" anchor="ctr" anchorCtr="0">
            <a:noAutofit/>
          </a:bodyPr>
          <a:lstStyle/>
          <a:p>
            <a:pPr rtl="1"/>
            <a:r>
              <a:rPr lang="ar-SA" sz="2400" dirty="0">
                <a:latin typeface="Tahoma"/>
                <a:ea typeface="Tahoma"/>
                <a:cs typeface="Tahoma"/>
                <a:sym typeface="Tahoma"/>
              </a:rPr>
              <a:t>آفاق</a:t>
            </a:r>
            <a:endParaRPr sz="2400" dirty="0">
              <a:latin typeface="Tahoma"/>
              <a:ea typeface="Tahoma"/>
              <a:cs typeface="Tahoma"/>
              <a:sym typeface="Tahoma"/>
            </a:endParaRPr>
          </a:p>
        </p:txBody>
      </p:sp>
    </p:spTree>
    <p:extLst>
      <p:ext uri="{BB962C8B-B14F-4D97-AF65-F5344CB8AC3E}">
        <p14:creationId xmlns:p14="http://schemas.microsoft.com/office/powerpoint/2010/main" val="45329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כותרת 2">
            <a:extLst>
              <a:ext uri="{FF2B5EF4-FFF2-40B4-BE49-F238E27FC236}">
                <a16:creationId xmlns:a16="http://schemas.microsoft.com/office/drawing/2014/main" id="{7F7423B7-542F-4FBF-A4F3-09574915B396}"/>
              </a:ext>
            </a:extLst>
          </p:cNvPr>
          <p:cNvSpPr>
            <a:spLocks noGrp="1"/>
          </p:cNvSpPr>
          <p:nvPr>
            <p:ph type="title"/>
          </p:nvPr>
        </p:nvSpPr>
        <p:spPr>
          <a:xfrm>
            <a:off x="1155700" y="323850"/>
            <a:ext cx="10515600" cy="1325563"/>
          </a:xfrm>
        </p:spPr>
        <p:txBody>
          <a:bodyPr/>
          <a:lstStyle/>
          <a:p>
            <a:r>
              <a:rPr lang="ar-SA" dirty="0"/>
              <a:t>المرحلة</a:t>
            </a:r>
            <a:r>
              <a:rPr lang="he-IL" dirty="0"/>
              <a:t> 2 – </a:t>
            </a:r>
            <a:r>
              <a:rPr lang="ar-SA" dirty="0"/>
              <a:t>الدخول إلى الموقع</a:t>
            </a:r>
            <a:endParaRPr lang="he-IL" dirty="0"/>
          </a:p>
        </p:txBody>
      </p:sp>
      <p:sp>
        <p:nvSpPr>
          <p:cNvPr id="119" name="Google Shape;119;p23"/>
          <p:cNvSpPr txBox="1">
            <a:spLocks noGrp="1"/>
          </p:cNvSpPr>
          <p:nvPr>
            <p:ph sz="half" idx="2"/>
          </p:nvPr>
        </p:nvSpPr>
        <p:spPr/>
        <p:txBody>
          <a:bodyPr/>
          <a:lstStyle/>
          <a:p>
            <a:endParaRPr lang="x-none" dirty="0">
              <a:sym typeface="Arial"/>
            </a:endParaRPr>
          </a:p>
          <a:p>
            <a:endParaRPr lang="x-none" dirty="0">
              <a:sym typeface="Arial"/>
            </a:endParaRPr>
          </a:p>
        </p:txBody>
      </p:sp>
      <p:pic>
        <p:nvPicPr>
          <p:cNvPr id="6" name="תמונה 5"/>
          <p:cNvPicPr>
            <a:picLocks noChangeAspect="1"/>
          </p:cNvPicPr>
          <p:nvPr/>
        </p:nvPicPr>
        <p:blipFill>
          <a:blip r:embed="rId3"/>
          <a:stretch>
            <a:fillRect/>
          </a:stretch>
        </p:blipFill>
        <p:spPr>
          <a:xfrm>
            <a:off x="3466745" y="1699330"/>
            <a:ext cx="5893510" cy="3836484"/>
          </a:xfrm>
          <a:prstGeom prst="rect">
            <a:avLst/>
          </a:prstGeom>
          <a:ln w="88900" cap="sq" cmpd="thickThin">
            <a:solidFill>
              <a:srgbClr val="000000"/>
            </a:solidFill>
            <a:prstDash val="solid"/>
            <a:miter lim="800000"/>
          </a:ln>
          <a:effectLst>
            <a:innerShdw blurRad="76200">
              <a:srgbClr val="000000"/>
            </a:innerShdw>
          </a:effectLst>
        </p:spPr>
      </p:pic>
      <p:cxnSp>
        <p:nvCxnSpPr>
          <p:cNvPr id="121" name="Google Shape;121;p23"/>
          <p:cNvCxnSpPr/>
          <p:nvPr/>
        </p:nvCxnSpPr>
        <p:spPr>
          <a:xfrm flipH="1">
            <a:off x="9104074" y="1157988"/>
            <a:ext cx="1744400" cy="812000"/>
          </a:xfrm>
          <a:prstGeom prst="straightConnector1">
            <a:avLst/>
          </a:prstGeom>
          <a:noFill/>
          <a:ln w="38100" cap="flat" cmpd="sng">
            <a:solidFill>
              <a:srgbClr val="980000"/>
            </a:solidFill>
            <a:prstDash val="solid"/>
            <a:round/>
            <a:headEnd type="none" w="med" len="med"/>
            <a:tailEnd type="triangle" w="med" len="med"/>
          </a:ln>
        </p:spPr>
      </p:cxnSp>
    </p:spTree>
    <p:extLst>
      <p:ext uri="{BB962C8B-B14F-4D97-AF65-F5344CB8AC3E}">
        <p14:creationId xmlns:p14="http://schemas.microsoft.com/office/powerpoint/2010/main" val="318836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3" name="כותרת 2">
            <a:extLst>
              <a:ext uri="{FF2B5EF4-FFF2-40B4-BE49-F238E27FC236}">
                <a16:creationId xmlns:a16="http://schemas.microsoft.com/office/drawing/2014/main" id="{4324CB91-7319-4775-98D9-B96094F32783}"/>
              </a:ext>
            </a:extLst>
          </p:cNvPr>
          <p:cNvSpPr>
            <a:spLocks noGrp="1"/>
          </p:cNvSpPr>
          <p:nvPr>
            <p:ph type="title"/>
          </p:nvPr>
        </p:nvSpPr>
        <p:spPr/>
        <p:txBody>
          <a:bodyPr/>
          <a:lstStyle/>
          <a:p>
            <a:r>
              <a:rPr lang="ar-SA" dirty="0"/>
              <a:t>المرحلة</a:t>
            </a:r>
            <a:r>
              <a:rPr lang="he-IL" dirty="0"/>
              <a:t> 3 – </a:t>
            </a:r>
            <a:r>
              <a:rPr lang="ar-SA" dirty="0"/>
              <a:t>الشبك بالموقع</a:t>
            </a:r>
            <a:endParaRPr lang="he-IL" dirty="0"/>
          </a:p>
        </p:txBody>
      </p:sp>
      <p:sp>
        <p:nvSpPr>
          <p:cNvPr id="128" name="Google Shape;128;p24"/>
          <p:cNvSpPr txBox="1">
            <a:spLocks noGrp="1"/>
          </p:cNvSpPr>
          <p:nvPr>
            <p:ph sz="half" idx="2"/>
          </p:nvPr>
        </p:nvSpPr>
        <p:spPr>
          <a:prstGeom prst="rect">
            <a:avLst/>
          </a:prstGeom>
          <a:noFill/>
          <a:ln>
            <a:noFill/>
          </a:ln>
        </p:spPr>
        <p:txBody>
          <a:bodyPr spcFirstLastPara="1" vert="horz" wrap="square" lIns="91433" tIns="45700" rIns="91433" bIns="45700" rtlCol="0" anchor="t" anchorCtr="0">
            <a:noAutofit/>
          </a:bodyPr>
          <a:lstStyle/>
          <a:p>
            <a:pPr marL="135463" indent="0">
              <a:lnSpc>
                <a:spcPct val="90000"/>
              </a:lnSpc>
              <a:spcBef>
                <a:spcPts val="0"/>
              </a:spcBef>
              <a:buClr>
                <a:schemeClr val="dk1"/>
              </a:buClr>
              <a:buSzPts val="1500"/>
              <a:buNone/>
            </a:pPr>
            <a:endParaRPr>
              <a:latin typeface="Arial"/>
              <a:ea typeface="Arial"/>
              <a:cs typeface="Arial"/>
              <a:sym typeface="Arial"/>
            </a:endParaRPr>
          </a:p>
          <a:p>
            <a:pPr marL="237061" indent="-101597">
              <a:lnSpc>
                <a:spcPct val="90000"/>
              </a:lnSpc>
              <a:spcBef>
                <a:spcPts val="2133"/>
              </a:spcBef>
              <a:spcAft>
                <a:spcPts val="2133"/>
              </a:spcAft>
              <a:buClr>
                <a:schemeClr val="dk1"/>
              </a:buClr>
              <a:buSzPts val="1500"/>
              <a:buNone/>
            </a:pPr>
            <a:endParaRPr>
              <a:latin typeface="Arial"/>
              <a:ea typeface="Arial"/>
              <a:cs typeface="Arial"/>
              <a:sym typeface="Arial"/>
            </a:endParaRPr>
          </a:p>
        </p:txBody>
      </p:sp>
      <p:sp>
        <p:nvSpPr>
          <p:cNvPr id="7" name="Google Shape;128;p24"/>
          <p:cNvSpPr txBox="1">
            <a:spLocks noGrp="1"/>
          </p:cNvSpPr>
          <p:nvPr>
            <p:ph sz="half" idx="4294967295"/>
          </p:nvPr>
        </p:nvSpPr>
        <p:spPr>
          <a:xfrm>
            <a:off x="6707188" y="2422525"/>
            <a:ext cx="5484812" cy="2341563"/>
          </a:xfrm>
          <a:prstGeom prst="rect">
            <a:avLst/>
          </a:prstGeom>
          <a:noFill/>
          <a:ln>
            <a:noFill/>
          </a:ln>
        </p:spPr>
        <p:txBody>
          <a:bodyPr spcFirstLastPara="1" wrap="square" lIns="68575" tIns="34275" rIns="68575" bIns="34275" anchor="t" anchorCtr="0">
            <a:noAutofit/>
          </a:bodyPr>
          <a:lstStyle/>
          <a:p>
            <a:pPr marL="101600" lvl="0" indent="0" algn="r" rtl="1">
              <a:lnSpc>
                <a:spcPct val="90000"/>
              </a:lnSpc>
              <a:spcBef>
                <a:spcPts val="0"/>
              </a:spcBef>
              <a:spcAft>
                <a:spcPts val="0"/>
              </a:spcAft>
              <a:buClr>
                <a:schemeClr val="dk1"/>
              </a:buClr>
              <a:buSzPts val="1500"/>
              <a:buNone/>
            </a:pPr>
            <a:endParaRPr>
              <a:latin typeface="Arial"/>
              <a:ea typeface="Arial"/>
              <a:cs typeface="Arial"/>
              <a:sym typeface="Arial"/>
            </a:endParaRPr>
          </a:p>
          <a:p>
            <a:pPr marL="177800" lvl="0" indent="-76200" algn="r" rtl="1">
              <a:lnSpc>
                <a:spcPct val="90000"/>
              </a:lnSpc>
              <a:spcBef>
                <a:spcPts val="1600"/>
              </a:spcBef>
              <a:spcAft>
                <a:spcPts val="1600"/>
              </a:spcAft>
              <a:buClr>
                <a:schemeClr val="dk1"/>
              </a:buClr>
              <a:buSzPts val="1500"/>
              <a:buNone/>
            </a:pPr>
            <a:endParaRPr>
              <a:latin typeface="Arial"/>
              <a:ea typeface="Arial"/>
              <a:cs typeface="Arial"/>
              <a:sym typeface="Arial"/>
            </a:endParaRPr>
          </a:p>
        </p:txBody>
      </p:sp>
      <p:pic>
        <p:nvPicPr>
          <p:cNvPr id="6" name="תמונה 5"/>
          <p:cNvPicPr>
            <a:picLocks noChangeAspect="1"/>
          </p:cNvPicPr>
          <p:nvPr/>
        </p:nvPicPr>
        <p:blipFill rotWithShape="1">
          <a:blip r:embed="rId3"/>
          <a:srcRect l="23137"/>
          <a:stretch/>
        </p:blipFill>
        <p:spPr>
          <a:xfrm>
            <a:off x="1474609" y="1825625"/>
            <a:ext cx="9741655" cy="4461945"/>
          </a:xfrm>
          <a:prstGeom prst="rect">
            <a:avLst/>
          </a:prstGeom>
          <a:ln w="88900" cap="sq" cmpd="thickThin">
            <a:solidFill>
              <a:srgbClr val="000000"/>
            </a:solidFill>
            <a:prstDash val="solid"/>
            <a:miter lim="800000"/>
          </a:ln>
          <a:effectLst>
            <a:innerShdw blurRad="76200">
              <a:srgbClr val="000000"/>
            </a:innerShdw>
          </a:effectLst>
        </p:spPr>
      </p:pic>
      <p:sp>
        <p:nvSpPr>
          <p:cNvPr id="4" name="מלבן 3">
            <a:extLst>
              <a:ext uri="{FF2B5EF4-FFF2-40B4-BE49-F238E27FC236}">
                <a16:creationId xmlns:a16="http://schemas.microsoft.com/office/drawing/2014/main" id="{78125062-FD69-435B-B166-FBF39C92A53D}"/>
              </a:ext>
            </a:extLst>
          </p:cNvPr>
          <p:cNvSpPr/>
          <p:nvPr/>
        </p:nvSpPr>
        <p:spPr>
          <a:xfrm>
            <a:off x="7026442" y="2153654"/>
            <a:ext cx="3753853" cy="20067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spTree>
    <p:extLst>
      <p:ext uri="{BB962C8B-B14F-4D97-AF65-F5344CB8AC3E}">
        <p14:creationId xmlns:p14="http://schemas.microsoft.com/office/powerpoint/2010/main" val="147831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3" name="מציין מיקום טקסט 2"/>
          <p:cNvSpPr>
            <a:spLocks noGrp="1"/>
          </p:cNvSpPr>
          <p:nvPr>
            <p:ph type="body" sz="quarter" idx="11"/>
          </p:nvPr>
        </p:nvSpPr>
        <p:spPr/>
        <p:txBody>
          <a:bodyPr>
            <a:normAutofit lnSpcReduction="10000"/>
          </a:bodyPr>
          <a:lstStyle/>
          <a:p>
            <a:r>
              <a:rPr lang="ar-SA" b="1" dirty="0"/>
              <a:t>ماذا يجب أن نحضّر للحصّة؟ </a:t>
            </a:r>
            <a:endParaRPr lang="he-IL" b="1" dirty="0"/>
          </a:p>
        </p:txBody>
      </p:sp>
      <p:pic>
        <p:nvPicPr>
          <p:cNvPr id="13"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B59B0F3E-4814-D04A-B385-2874209AD2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3774" y="2710851"/>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A657EB4D-B882-A547-B610-FCA2F9C9E4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434497" y="3217398"/>
            <a:ext cx="1771057" cy="74084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BEA8C83-2230-D44F-A0BC-38FEB2B09121}"/>
              </a:ext>
            </a:extLst>
          </p:cNvPr>
          <p:cNvGrpSpPr/>
          <p:nvPr/>
        </p:nvGrpSpPr>
        <p:grpSpPr>
          <a:xfrm rot="10800000" flipH="1">
            <a:off x="309324" y="6290751"/>
            <a:ext cx="1430425" cy="403293"/>
            <a:chOff x="358720" y="6187719"/>
            <a:chExt cx="1795869" cy="506326"/>
          </a:xfrm>
        </p:grpSpPr>
        <p:cxnSp>
          <p:nvCxnSpPr>
            <p:cNvPr id="10" name="Straight Connector 9">
              <a:extLst>
                <a:ext uri="{FF2B5EF4-FFF2-40B4-BE49-F238E27FC236}">
                  <a16:creationId xmlns:a16="http://schemas.microsoft.com/office/drawing/2014/main" id="{D0E496C5-9276-714A-A339-643BE26A5F13}"/>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2A33839-0C38-9F4B-BF3C-0A50036EB1FC}"/>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18" name="Rectangle 17">
              <a:extLst>
                <a:ext uri="{FF2B5EF4-FFF2-40B4-BE49-F238E27FC236}">
                  <a16:creationId xmlns:a16="http://schemas.microsoft.com/office/drawing/2014/main" id="{25DE4B3B-6B65-004D-A2D3-DAD358B1681B}"/>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9" name="Google Shape;222;p9">
            <a:extLst>
              <a:ext uri="{FF2B5EF4-FFF2-40B4-BE49-F238E27FC236}">
                <a16:creationId xmlns:a16="http://schemas.microsoft.com/office/drawing/2014/main" id="{36DF2FAF-C9E6-F643-BAD6-2CFB0C123679}"/>
              </a:ext>
            </a:extLst>
          </p:cNvPr>
          <p:cNvPicPr preferRelativeResize="0"/>
          <p:nvPr/>
        </p:nvPicPr>
        <p:blipFill rotWithShape="1">
          <a:blip r:embed="rId7">
            <a:alphaModFix/>
          </a:blip>
          <a:srcRect/>
          <a:stretch/>
        </p:blipFill>
        <p:spPr>
          <a:xfrm>
            <a:off x="992980" y="13562"/>
            <a:ext cx="1017545" cy="1070700"/>
          </a:xfrm>
          <a:prstGeom prst="rect">
            <a:avLst/>
          </a:prstGeom>
          <a:noFill/>
          <a:ln>
            <a:noFill/>
          </a:ln>
        </p:spPr>
      </p:pic>
      <p:pic>
        <p:nvPicPr>
          <p:cNvPr id="15"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9324" y="1327395"/>
            <a:ext cx="1540938" cy="549601"/>
          </a:xfrm>
          <a:prstGeom prst="rect">
            <a:avLst/>
          </a:prstGeom>
        </p:spPr>
      </p:pic>
    </p:spTree>
    <p:extLst>
      <p:ext uri="{BB962C8B-B14F-4D97-AF65-F5344CB8AC3E}">
        <p14:creationId xmlns:p14="http://schemas.microsoft.com/office/powerpoint/2010/main" val="9732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3" name="כותרת 2">
            <a:extLst>
              <a:ext uri="{FF2B5EF4-FFF2-40B4-BE49-F238E27FC236}">
                <a16:creationId xmlns:a16="http://schemas.microsoft.com/office/drawing/2014/main" id="{4324CB91-7319-4775-98D9-B96094F32783}"/>
              </a:ext>
            </a:extLst>
          </p:cNvPr>
          <p:cNvSpPr>
            <a:spLocks noGrp="1"/>
          </p:cNvSpPr>
          <p:nvPr>
            <p:ph type="title"/>
          </p:nvPr>
        </p:nvSpPr>
        <p:spPr/>
        <p:txBody>
          <a:bodyPr/>
          <a:lstStyle/>
          <a:p>
            <a:r>
              <a:rPr lang="ar-SA" dirty="0" smtClean="0"/>
              <a:t>المرحلة 4</a:t>
            </a:r>
            <a:r>
              <a:rPr lang="he-IL" dirty="0" smtClean="0"/>
              <a:t> </a:t>
            </a:r>
            <a:r>
              <a:rPr lang="he-IL" dirty="0"/>
              <a:t>– </a:t>
            </a:r>
            <a:r>
              <a:rPr lang="ar-SA" dirty="0" smtClean="0"/>
              <a:t>اختيار خانة العلوم والتكنولوجيا</a:t>
            </a:r>
            <a:endParaRPr lang="he-IL" dirty="0"/>
          </a:p>
        </p:txBody>
      </p:sp>
      <p:sp>
        <p:nvSpPr>
          <p:cNvPr id="128" name="Google Shape;128;p24"/>
          <p:cNvSpPr txBox="1">
            <a:spLocks noGrp="1"/>
          </p:cNvSpPr>
          <p:nvPr>
            <p:ph sz="half" idx="2"/>
          </p:nvPr>
        </p:nvSpPr>
        <p:spPr>
          <a:prstGeom prst="rect">
            <a:avLst/>
          </a:prstGeom>
          <a:noFill/>
          <a:ln>
            <a:noFill/>
          </a:ln>
        </p:spPr>
        <p:txBody>
          <a:bodyPr spcFirstLastPara="1" vert="horz" wrap="square" lIns="91433" tIns="45700" rIns="91433" bIns="45700" rtlCol="0" anchor="t" anchorCtr="0">
            <a:noAutofit/>
          </a:bodyPr>
          <a:lstStyle/>
          <a:p>
            <a:pPr marL="135463" indent="0">
              <a:lnSpc>
                <a:spcPct val="90000"/>
              </a:lnSpc>
              <a:spcBef>
                <a:spcPts val="0"/>
              </a:spcBef>
              <a:buClr>
                <a:schemeClr val="dk1"/>
              </a:buClr>
              <a:buSzPts val="1500"/>
              <a:buNone/>
            </a:pPr>
            <a:endParaRPr>
              <a:latin typeface="Arial"/>
              <a:ea typeface="Arial"/>
              <a:cs typeface="Arial"/>
              <a:sym typeface="Arial"/>
            </a:endParaRPr>
          </a:p>
          <a:p>
            <a:pPr marL="237061" indent="-101597">
              <a:lnSpc>
                <a:spcPct val="90000"/>
              </a:lnSpc>
              <a:spcBef>
                <a:spcPts val="2133"/>
              </a:spcBef>
              <a:spcAft>
                <a:spcPts val="2133"/>
              </a:spcAft>
              <a:buClr>
                <a:schemeClr val="dk1"/>
              </a:buClr>
              <a:buSzPts val="1500"/>
              <a:buNone/>
            </a:pPr>
            <a:endParaRPr>
              <a:latin typeface="Arial"/>
              <a:ea typeface="Arial"/>
              <a:cs typeface="Arial"/>
              <a:sym typeface="Arial"/>
            </a:endParaRPr>
          </a:p>
        </p:txBody>
      </p:sp>
      <p:pic>
        <p:nvPicPr>
          <p:cNvPr id="8" name="Picture 6"/>
          <p:cNvPicPr>
            <a:picLocks noChangeAspect="1"/>
          </p:cNvPicPr>
          <p:nvPr/>
        </p:nvPicPr>
        <p:blipFill>
          <a:blip r:embed="rId3"/>
          <a:stretch>
            <a:fillRect/>
          </a:stretch>
        </p:blipFill>
        <p:spPr>
          <a:xfrm>
            <a:off x="1298213" y="1793399"/>
            <a:ext cx="10282963" cy="3940196"/>
          </a:xfrm>
          <a:prstGeom prst="rect">
            <a:avLst/>
          </a:prstGeom>
          <a:ln w="88900" cap="sq" cmpd="thickThin">
            <a:solidFill>
              <a:srgbClr val="000000"/>
            </a:solidFill>
            <a:prstDash val="solid"/>
            <a:miter lim="800000"/>
          </a:ln>
          <a:effectLst>
            <a:innerShdw blurRad="76200">
              <a:srgbClr val="000000"/>
            </a:innerShdw>
          </a:effectLst>
        </p:spPr>
      </p:pic>
      <p:sp>
        <p:nvSpPr>
          <p:cNvPr id="7" name="Google Shape;128;p24"/>
          <p:cNvSpPr txBox="1">
            <a:spLocks noGrp="1"/>
          </p:cNvSpPr>
          <p:nvPr>
            <p:ph sz="half" idx="4294967295"/>
          </p:nvPr>
        </p:nvSpPr>
        <p:spPr>
          <a:xfrm>
            <a:off x="6707188" y="2422525"/>
            <a:ext cx="5484812" cy="2341563"/>
          </a:xfrm>
          <a:prstGeom prst="rect">
            <a:avLst/>
          </a:prstGeom>
          <a:noFill/>
          <a:ln>
            <a:noFill/>
          </a:ln>
        </p:spPr>
        <p:txBody>
          <a:bodyPr spcFirstLastPara="1" wrap="square" lIns="68575" tIns="34275" rIns="68575" bIns="34275" anchor="t" anchorCtr="0">
            <a:noAutofit/>
          </a:bodyPr>
          <a:lstStyle/>
          <a:p>
            <a:pPr marL="101600" lvl="0" indent="0" algn="r" rtl="1">
              <a:lnSpc>
                <a:spcPct val="90000"/>
              </a:lnSpc>
              <a:spcBef>
                <a:spcPts val="0"/>
              </a:spcBef>
              <a:spcAft>
                <a:spcPts val="0"/>
              </a:spcAft>
              <a:buClr>
                <a:schemeClr val="dk1"/>
              </a:buClr>
              <a:buSzPts val="1500"/>
              <a:buNone/>
            </a:pPr>
            <a:endParaRPr>
              <a:latin typeface="Arial"/>
              <a:ea typeface="Arial"/>
              <a:cs typeface="Arial"/>
              <a:sym typeface="Arial"/>
            </a:endParaRPr>
          </a:p>
          <a:p>
            <a:pPr marL="177800" lvl="0" indent="-76200" algn="r" rtl="1">
              <a:lnSpc>
                <a:spcPct val="90000"/>
              </a:lnSpc>
              <a:spcBef>
                <a:spcPts val="1600"/>
              </a:spcBef>
              <a:spcAft>
                <a:spcPts val="1600"/>
              </a:spcAft>
              <a:buClr>
                <a:schemeClr val="dk1"/>
              </a:buClr>
              <a:buSzPts val="1500"/>
              <a:buNone/>
            </a:pPr>
            <a:endParaRPr>
              <a:latin typeface="Arial"/>
              <a:ea typeface="Arial"/>
              <a:cs typeface="Arial"/>
              <a:sym typeface="Arial"/>
            </a:endParaRPr>
          </a:p>
        </p:txBody>
      </p:sp>
      <p:sp>
        <p:nvSpPr>
          <p:cNvPr id="4" name="מלבן 3">
            <a:extLst>
              <a:ext uri="{FF2B5EF4-FFF2-40B4-BE49-F238E27FC236}">
                <a16:creationId xmlns:a16="http://schemas.microsoft.com/office/drawing/2014/main" id="{78125062-FD69-435B-B166-FBF39C92A53D}"/>
              </a:ext>
            </a:extLst>
          </p:cNvPr>
          <p:cNvSpPr/>
          <p:nvPr/>
        </p:nvSpPr>
        <p:spPr>
          <a:xfrm>
            <a:off x="3241040" y="3302001"/>
            <a:ext cx="1087120" cy="5994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spTree>
    <p:extLst>
      <p:ext uri="{BB962C8B-B14F-4D97-AF65-F5344CB8AC3E}">
        <p14:creationId xmlns:p14="http://schemas.microsoft.com/office/powerpoint/2010/main" val="40876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000" t="14963" r="4084" b="9926"/>
          <a:stretch/>
        </p:blipFill>
        <p:spPr>
          <a:xfrm>
            <a:off x="33191" y="657531"/>
            <a:ext cx="11328400" cy="5151120"/>
          </a:xfrm>
          <a:prstGeom prst="rect">
            <a:avLst/>
          </a:prstGeom>
        </p:spPr>
      </p:pic>
      <p:sp>
        <p:nvSpPr>
          <p:cNvPr id="2" name="כותרת 1"/>
          <p:cNvSpPr>
            <a:spLocks noGrp="1"/>
          </p:cNvSpPr>
          <p:nvPr>
            <p:ph type="title"/>
          </p:nvPr>
        </p:nvSpPr>
        <p:spPr>
          <a:xfrm>
            <a:off x="1554480" y="490654"/>
            <a:ext cx="9807111" cy="892473"/>
          </a:xfrm>
        </p:spPr>
        <p:txBody>
          <a:bodyPr>
            <a:noAutofit/>
          </a:bodyPr>
          <a:lstStyle/>
          <a:p>
            <a:r>
              <a:rPr lang="ar-SA" b="1" dirty="0">
                <a:latin typeface="Lateef" panose="01000506020000020003" pitchFamily="2" charset="-78"/>
                <a:ea typeface="Arial"/>
                <a:cs typeface="+mj-cs"/>
              </a:rPr>
              <a:t>المرحلة</a:t>
            </a:r>
            <a:r>
              <a:rPr lang="he-IL" b="1" dirty="0">
                <a:latin typeface="Lateef" panose="01000506020000020003" pitchFamily="2" charset="-78"/>
                <a:ea typeface="Arial"/>
                <a:cs typeface="+mj-cs"/>
              </a:rPr>
              <a:t> </a:t>
            </a:r>
            <a:r>
              <a:rPr lang="he-IL" b="1" dirty="0" smtClean="0">
                <a:latin typeface="Lateef" panose="01000506020000020003" pitchFamily="2" charset="-78"/>
                <a:ea typeface="Arial"/>
                <a:cs typeface="+mj-cs"/>
              </a:rPr>
              <a:t>5</a:t>
            </a:r>
            <a:r>
              <a:rPr lang="ar-SA" b="1" dirty="0" smtClean="0">
                <a:latin typeface="Lateef" panose="01000506020000020003" pitchFamily="2" charset="-78"/>
                <a:ea typeface="Arial"/>
                <a:cs typeface="+mj-cs"/>
              </a:rPr>
              <a:t> :</a:t>
            </a:r>
            <a:r>
              <a:rPr lang="ar-JO" b="1" dirty="0" smtClean="0">
                <a:latin typeface="Lateef" panose="01000506020000020003" pitchFamily="2" charset="-78"/>
                <a:ea typeface="Arial"/>
                <a:cs typeface="+mj-cs"/>
              </a:rPr>
              <a:t> </a:t>
            </a:r>
            <a:r>
              <a:rPr lang="ar-JO" b="1" dirty="0">
                <a:latin typeface="Lateef" panose="01000506020000020003" pitchFamily="2" charset="-78"/>
                <a:ea typeface="Arial"/>
                <a:cs typeface="+mj-cs"/>
              </a:rPr>
              <a:t>نختار </a:t>
            </a:r>
            <a:r>
              <a:rPr lang="ar-JO" b="1" dirty="0" smtClean="0">
                <a:latin typeface="Lateef" panose="01000506020000020003" pitchFamily="2" charset="-78"/>
                <a:ea typeface="Arial"/>
                <a:cs typeface="+mj-cs"/>
              </a:rPr>
              <a:t>الم</a:t>
            </a:r>
            <a:r>
              <a:rPr lang="ar-SA" b="1" dirty="0" smtClean="0">
                <a:latin typeface="Lateef" panose="01000506020000020003" pitchFamily="2" charset="-78"/>
                <a:ea typeface="Arial"/>
                <a:cs typeface="+mj-cs"/>
              </a:rPr>
              <a:t>همة </a:t>
            </a:r>
            <a:endParaRPr lang="en-US" b="1" dirty="0">
              <a:cs typeface="+mj-cs"/>
            </a:endParaRPr>
          </a:p>
        </p:txBody>
      </p:sp>
      <p:sp>
        <p:nvSpPr>
          <p:cNvPr id="6" name="מלבן 8">
            <a:extLst>
              <a:ext uri="{FF2B5EF4-FFF2-40B4-BE49-F238E27FC236}">
                <a16:creationId xmlns:a16="http://schemas.microsoft.com/office/drawing/2014/main" id="{78125062-FD69-435B-B166-FBF39C92A53D}"/>
              </a:ext>
            </a:extLst>
          </p:cNvPr>
          <p:cNvSpPr/>
          <p:nvPr/>
        </p:nvSpPr>
        <p:spPr>
          <a:xfrm>
            <a:off x="487680" y="3389386"/>
            <a:ext cx="3322320" cy="11035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cxnSp>
        <p:nvCxnSpPr>
          <p:cNvPr id="7" name="Google Shape;121;p23"/>
          <p:cNvCxnSpPr/>
          <p:nvPr/>
        </p:nvCxnSpPr>
        <p:spPr>
          <a:xfrm flipH="1">
            <a:off x="2598792" y="2327574"/>
            <a:ext cx="1526168" cy="1787408"/>
          </a:xfrm>
          <a:prstGeom prst="straightConnector1">
            <a:avLst/>
          </a:prstGeom>
          <a:noFill/>
          <a:ln w="5715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35184965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lnSpcReduction="10000"/>
          </a:bodyPr>
          <a:lstStyle/>
          <a:p>
            <a:r>
              <a:rPr lang="ar-AE" b="1" smtClean="0"/>
              <a:t>كتاب </a:t>
            </a:r>
            <a:r>
              <a:rPr lang="ar-AE" b="1" dirty="0" smtClean="0"/>
              <a:t>البحث العلمي للسادس</a:t>
            </a:r>
            <a:endParaRPr lang="he-IL" b="1" dirty="0"/>
          </a:p>
        </p:txBody>
      </p:sp>
      <p:pic>
        <p:nvPicPr>
          <p:cNvPr id="5" name="Picture 4"/>
          <p:cNvPicPr>
            <a:picLocks noChangeAspect="1"/>
          </p:cNvPicPr>
          <p:nvPr/>
        </p:nvPicPr>
        <p:blipFill rotWithShape="1">
          <a:blip r:embed="rId2"/>
          <a:srcRect l="37500" t="20741" r="37083" b="26667"/>
          <a:stretch/>
        </p:blipFill>
        <p:spPr>
          <a:xfrm>
            <a:off x="4093765" y="1341120"/>
            <a:ext cx="4206955" cy="4896620"/>
          </a:xfrm>
          <a:prstGeom prst="rect">
            <a:avLst/>
          </a:prstGeom>
        </p:spPr>
      </p:pic>
    </p:spTree>
    <p:extLst>
      <p:ext uri="{BB962C8B-B14F-4D97-AF65-F5344CB8AC3E}">
        <p14:creationId xmlns:p14="http://schemas.microsoft.com/office/powerpoint/2010/main" val="4688042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3"/>
          <p:cNvSpPr txBox="1"/>
          <p:nvPr/>
        </p:nvSpPr>
        <p:spPr>
          <a:xfrm>
            <a:off x="2173856" y="2879296"/>
            <a:ext cx="7844289" cy="110799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ar-SA" sz="6600" dirty="0" smtClean="0">
                <a:solidFill>
                  <a:schemeClr val="lt1"/>
                </a:solidFill>
                <a:latin typeface="Calibri"/>
                <a:ea typeface="Calibri"/>
                <a:cs typeface="+mn-cs"/>
                <a:sym typeface="Calibri"/>
              </a:rPr>
              <a:t>كل</a:t>
            </a:r>
            <a:r>
              <a:rPr lang="ar-AE" sz="6600" dirty="0" smtClean="0">
                <a:solidFill>
                  <a:schemeClr val="lt1"/>
                </a:solidFill>
                <a:latin typeface="Calibri"/>
                <a:ea typeface="Calibri"/>
                <a:sym typeface="Calibri"/>
              </a:rPr>
              <a:t>مة قبل أن ننهي...</a:t>
            </a:r>
            <a:endParaRPr sz="6600" dirty="0">
              <a:solidFill>
                <a:schemeClr val="lt1"/>
              </a:solidFill>
              <a:latin typeface="Calibri"/>
              <a:ea typeface="Calibri"/>
              <a:cs typeface="+mn-cs"/>
              <a:sym typeface="Calibri"/>
            </a:endParaRPr>
          </a:p>
        </p:txBody>
      </p:sp>
    </p:spTree>
    <p:extLst>
      <p:ext uri="{BB962C8B-B14F-4D97-AF65-F5344CB8AC3E}">
        <p14:creationId xmlns:p14="http://schemas.microsoft.com/office/powerpoint/2010/main" val="126919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 name="מציין מיקום טקסט 1"/>
          <p:cNvSpPr>
            <a:spLocks noGrp="1"/>
          </p:cNvSpPr>
          <p:nvPr>
            <p:ph type="body" sz="quarter" idx="11"/>
          </p:nvPr>
        </p:nvSpPr>
        <p:spPr/>
        <p:txBody>
          <a:bodyPr>
            <a:normAutofit lnSpcReduction="10000"/>
          </a:bodyPr>
          <a:lstStyle/>
          <a:p>
            <a:r>
              <a:rPr lang="ar-AE" b="1" dirty="0" smtClean="0"/>
              <a:t>أحجية</a:t>
            </a:r>
            <a:endParaRPr lang="he-IL" b="1" dirty="0"/>
          </a:p>
        </p:txBody>
      </p:sp>
      <p:sp>
        <p:nvSpPr>
          <p:cNvPr id="3" name="Text Placeholder 2">
            <a:extLst>
              <a:ext uri="{FF2B5EF4-FFF2-40B4-BE49-F238E27FC236}">
                <a16:creationId xmlns:a16="http://schemas.microsoft.com/office/drawing/2014/main" id="{16326E0A-BAB3-834C-BE48-C9A1C6570085}"/>
              </a:ext>
            </a:extLst>
          </p:cNvPr>
          <p:cNvSpPr>
            <a:spLocks noGrp="1"/>
          </p:cNvSpPr>
          <p:nvPr>
            <p:ph type="body" sz="quarter" idx="12"/>
          </p:nvPr>
        </p:nvSpPr>
        <p:spPr>
          <a:xfrm>
            <a:off x="904240" y="1674970"/>
            <a:ext cx="10437812" cy="4370229"/>
          </a:xfrm>
        </p:spPr>
        <p:txBody>
          <a:bodyPr>
            <a:normAutofit/>
          </a:bodyPr>
          <a:lstStyle/>
          <a:p>
            <a:pPr marL="0" lvl="0" indent="0">
              <a:lnSpc>
                <a:spcPct val="150000"/>
              </a:lnSpc>
              <a:buNone/>
            </a:pPr>
            <a:r>
              <a:rPr lang="en-US" b="1" dirty="0" smtClean="0"/>
              <a:t> </a:t>
            </a:r>
            <a:endParaRPr lang="ar-AE" b="1" dirty="0" smtClean="0"/>
          </a:p>
          <a:p>
            <a:pPr marL="0" lvl="0" indent="0">
              <a:lnSpc>
                <a:spcPct val="150000"/>
              </a:lnSpc>
              <a:buNone/>
            </a:pPr>
            <a:r>
              <a:rPr lang="ar-AE" b="1" dirty="0" smtClean="0"/>
              <a:t>حصل طلاب  الصف الخامس على 60 بصلة نرجس وكان عليهم أن يقرروا أين يجب غرسها في حديقة المدرسة؟</a:t>
            </a:r>
            <a:endParaRPr lang="ar-AE" b="1" dirty="0"/>
          </a:p>
          <a:p>
            <a:pPr marL="0" lvl="0" indent="0">
              <a:lnSpc>
                <a:spcPct val="150000"/>
              </a:lnSpc>
              <a:buNone/>
            </a:pPr>
            <a:r>
              <a:rPr lang="ar-AE" b="1" dirty="0" smtClean="0">
                <a:solidFill>
                  <a:srgbClr val="C00000"/>
                </a:solidFill>
              </a:rPr>
              <a:t> ماذا يجب على الطلاب معرفته قبل أن يقوموا في غرس بصلة النرجس؟؟</a:t>
            </a:r>
            <a:endParaRPr lang="ar-AE" b="1" dirty="0">
              <a:solidFill>
                <a:srgbClr val="C00000"/>
              </a:solidFill>
            </a:endParaRPr>
          </a:p>
        </p:txBody>
      </p:sp>
      <p:pic>
        <p:nvPicPr>
          <p:cNvPr id="9" name="Picture 11">
            <a:extLst>
              <a:ext uri="{FF2B5EF4-FFF2-40B4-BE49-F238E27FC236}">
                <a16:creationId xmlns:a16="http://schemas.microsoft.com/office/drawing/2014/main" id="{365C340A-AB7F-8E4C-AC0C-3D33D4B37695}"/>
              </a:ext>
            </a:extLst>
          </p:cNvPr>
          <p:cNvPicPr>
            <a:picLocks noChangeAspect="1"/>
          </p:cNvPicPr>
          <p:nvPr/>
        </p:nvPicPr>
        <p:blipFill>
          <a:blip r:embed="rId5"/>
          <a:stretch>
            <a:fillRect/>
          </a:stretch>
        </p:blipFill>
        <p:spPr>
          <a:xfrm rot="8222050">
            <a:off x="10446136" y="5880323"/>
            <a:ext cx="1596108" cy="820856"/>
          </a:xfrm>
          <a:prstGeom prst="rect">
            <a:avLst/>
          </a:prstGeom>
        </p:spPr>
      </p:pic>
      <p:grpSp>
        <p:nvGrpSpPr>
          <p:cNvPr id="6" name="Group 5">
            <a:extLst>
              <a:ext uri="{FF2B5EF4-FFF2-40B4-BE49-F238E27FC236}">
                <a16:creationId xmlns:a16="http://schemas.microsoft.com/office/drawing/2014/main" id="{F97B3602-321A-6B4D-BEAE-0D7EB28B1478}"/>
              </a:ext>
            </a:extLst>
          </p:cNvPr>
          <p:cNvGrpSpPr/>
          <p:nvPr/>
        </p:nvGrpSpPr>
        <p:grpSpPr>
          <a:xfrm rot="10800000" flipH="1">
            <a:off x="309324" y="6290751"/>
            <a:ext cx="1430425" cy="403293"/>
            <a:chOff x="358720" y="6187719"/>
            <a:chExt cx="1795869" cy="506326"/>
          </a:xfrm>
        </p:grpSpPr>
        <p:cxnSp>
          <p:nvCxnSpPr>
            <p:cNvPr id="7" name="Straight Connector 6">
              <a:extLst>
                <a:ext uri="{FF2B5EF4-FFF2-40B4-BE49-F238E27FC236}">
                  <a16:creationId xmlns:a16="http://schemas.microsoft.com/office/drawing/2014/main" id="{91A9EBDA-CA9D-4C4A-B673-9C0BD6371C3C}"/>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2E4C374-7FEE-8741-A255-68472A02A6FF}"/>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10" name="Rectangle 9">
              <a:extLst>
                <a:ext uri="{FF2B5EF4-FFF2-40B4-BE49-F238E27FC236}">
                  <a16:creationId xmlns:a16="http://schemas.microsoft.com/office/drawing/2014/main" id="{DA072D0D-1139-8D48-9468-54C3D968B2EB}"/>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1" name="Google Shape;222;p9">
            <a:extLst>
              <a:ext uri="{FF2B5EF4-FFF2-40B4-BE49-F238E27FC236}">
                <a16:creationId xmlns:a16="http://schemas.microsoft.com/office/drawing/2014/main" id="{6A4BF934-29E0-7F47-8398-DD96286A03D2}"/>
              </a:ext>
            </a:extLst>
          </p:cNvPr>
          <p:cNvPicPr preferRelativeResize="0"/>
          <p:nvPr/>
        </p:nvPicPr>
        <p:blipFill rotWithShape="1">
          <a:blip r:embed="rId6">
            <a:alphaModFix/>
          </a:blip>
          <a:srcRect/>
          <a:stretch/>
        </p:blipFill>
        <p:spPr>
          <a:xfrm>
            <a:off x="992980" y="13562"/>
            <a:ext cx="1017545" cy="1070700"/>
          </a:xfrm>
          <a:prstGeom prst="rect">
            <a:avLst/>
          </a:prstGeom>
          <a:noFill/>
          <a:ln>
            <a:noFill/>
          </a:ln>
        </p:spPr>
      </p:pic>
      <p:sp>
        <p:nvSpPr>
          <p:cNvPr id="5" name="Rounded Rectangle 4"/>
          <p:cNvSpPr/>
          <p:nvPr/>
        </p:nvSpPr>
        <p:spPr>
          <a:xfrm>
            <a:off x="992979" y="1891812"/>
            <a:ext cx="10349073" cy="31483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he-IL" sz="3300" dirty="0">
              <a:solidFill>
                <a:schemeClr val="tx1"/>
              </a:solidFill>
            </a:endParaRPr>
          </a:p>
        </p:txBody>
      </p:sp>
      <p:pic>
        <p:nvPicPr>
          <p:cNvPr id="13"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2511" y="1324741"/>
            <a:ext cx="1540938" cy="549601"/>
          </a:xfrm>
          <a:prstGeom prst="rect">
            <a:avLst/>
          </a:prstGeom>
        </p:spPr>
      </p:pic>
    </p:spTree>
    <p:extLst>
      <p:ext uri="{BB962C8B-B14F-4D97-AF65-F5344CB8AC3E}">
        <p14:creationId xmlns:p14="http://schemas.microsoft.com/office/powerpoint/2010/main" val="113720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lnSpcReduction="10000"/>
          </a:bodyPr>
          <a:lstStyle/>
          <a:p>
            <a:r>
              <a:rPr lang="ar-AE" b="1" dirty="0" smtClean="0"/>
              <a:t>اقتراحات للحل</a:t>
            </a:r>
            <a:endParaRPr lang="he-IL" b="1" dirty="0"/>
          </a:p>
        </p:txBody>
      </p:sp>
      <p:sp>
        <p:nvSpPr>
          <p:cNvPr id="3" name="Text Placeholder 2"/>
          <p:cNvSpPr>
            <a:spLocks noGrp="1"/>
          </p:cNvSpPr>
          <p:nvPr>
            <p:ph type="body" sz="quarter" idx="12"/>
          </p:nvPr>
        </p:nvSpPr>
        <p:spPr/>
        <p:txBody>
          <a:bodyPr>
            <a:normAutofit/>
          </a:bodyPr>
          <a:lstStyle/>
          <a:p>
            <a:r>
              <a:rPr lang="ar-AE" b="1" dirty="0" smtClean="0"/>
              <a:t>ما هي التربة المناسبة لنمو بصلة النرجس؟</a:t>
            </a:r>
          </a:p>
          <a:p>
            <a:r>
              <a:rPr lang="ar-AE" b="1" dirty="0" smtClean="0"/>
              <a:t>في أي فصل – شهر -   يفضل غرس النرجس؟</a:t>
            </a:r>
          </a:p>
          <a:p>
            <a:r>
              <a:rPr lang="ar-AE" b="1" dirty="0" smtClean="0"/>
              <a:t>ما هي الشروط الملائمة لتنمية النرجس؟</a:t>
            </a:r>
          </a:p>
          <a:p>
            <a:r>
              <a:rPr lang="ar-AE" b="1" dirty="0" smtClean="0"/>
              <a:t>ما هو المكان المناسب أكثر لزرع النرجس في المدرسة؟</a:t>
            </a:r>
          </a:p>
          <a:p>
            <a:r>
              <a:rPr lang="ar-AE" b="1" dirty="0" smtClean="0"/>
              <a:t>هل المكان الذي سيتم اختياره مناسبا لنمو بصلة النرجس؟</a:t>
            </a:r>
          </a:p>
          <a:p>
            <a:pPr marL="0" indent="0">
              <a:buNone/>
            </a:pPr>
            <a:r>
              <a:rPr lang="ar-AE" b="1" dirty="0"/>
              <a:t> </a:t>
            </a:r>
            <a:r>
              <a:rPr lang="ar-AE" b="1" dirty="0" smtClean="0"/>
              <a:t>   وهنالك العديد العديد من الأسئلة .........</a:t>
            </a:r>
            <a:endParaRPr lang="he-IL" b="1" dirty="0"/>
          </a:p>
        </p:txBody>
      </p:sp>
    </p:spTree>
    <p:extLst>
      <p:ext uri="{BB962C8B-B14F-4D97-AF65-F5344CB8AC3E}">
        <p14:creationId xmlns:p14="http://schemas.microsoft.com/office/powerpoint/2010/main" val="3991729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lnSpcReduction="10000"/>
          </a:bodyPr>
          <a:lstStyle/>
          <a:p>
            <a:r>
              <a:rPr lang="ar-AE" b="1" dirty="0"/>
              <a:t>فرضية البحث</a:t>
            </a:r>
            <a:endParaRPr lang="he-IL" dirty="0"/>
          </a:p>
        </p:txBody>
      </p:sp>
      <p:sp>
        <p:nvSpPr>
          <p:cNvPr id="3" name="Text Placeholder 2"/>
          <p:cNvSpPr>
            <a:spLocks noGrp="1"/>
          </p:cNvSpPr>
          <p:nvPr>
            <p:ph type="body" sz="quarter" idx="12"/>
          </p:nvPr>
        </p:nvSpPr>
        <p:spPr/>
        <p:txBody>
          <a:bodyPr/>
          <a:lstStyle/>
          <a:p>
            <a:pPr marL="0" indent="0">
              <a:buNone/>
            </a:pPr>
            <a:endParaRPr lang="ar-AE" b="1" dirty="0"/>
          </a:p>
          <a:p>
            <a:pPr marL="0" indent="0">
              <a:lnSpc>
                <a:spcPct val="150000"/>
              </a:lnSpc>
              <a:buNone/>
            </a:pPr>
            <a:r>
              <a:rPr lang="ar-AE" b="1" dirty="0"/>
              <a:t> </a:t>
            </a:r>
            <a:r>
              <a:rPr lang="ar-AE" b="1" dirty="0" smtClean="0"/>
              <a:t>  </a:t>
            </a:r>
            <a:r>
              <a:rPr lang="ar-AE" b="1" dirty="0"/>
              <a:t>جواب يقترحه الطالب لسؤال البحث قبل </a:t>
            </a:r>
            <a:r>
              <a:rPr lang="ar-AE" b="1" dirty="0" smtClean="0"/>
              <a:t>تنفيذه. </a:t>
            </a:r>
            <a:r>
              <a:rPr lang="ar-AE" b="1" dirty="0"/>
              <a:t>هذا الجواب قد يكون </a:t>
            </a:r>
            <a:r>
              <a:rPr lang="ar-AE" b="1" dirty="0" smtClean="0"/>
              <a:t>   صحيحا </a:t>
            </a:r>
            <a:r>
              <a:rPr lang="ar-AE" b="1" dirty="0"/>
              <a:t>او خاطئا. </a:t>
            </a:r>
            <a:endParaRPr lang="ar-AE" b="1" dirty="0" smtClean="0"/>
          </a:p>
          <a:p>
            <a:pPr marL="0" indent="0">
              <a:lnSpc>
                <a:spcPct val="150000"/>
              </a:lnSpc>
              <a:buNone/>
            </a:pPr>
            <a:r>
              <a:rPr lang="ar-AE" b="1" dirty="0" smtClean="0"/>
              <a:t>الفرضية </a:t>
            </a:r>
            <a:r>
              <a:rPr lang="ar-AE" b="1" dirty="0"/>
              <a:t>تعطي جوابًا اوليًّا حسب اعتقاد الطالب عن تأثير العامل </a:t>
            </a:r>
            <a:r>
              <a:rPr lang="ar-AE" b="1" dirty="0" smtClean="0"/>
              <a:t>المؤثِر</a:t>
            </a:r>
          </a:p>
          <a:p>
            <a:pPr marL="0" indent="0">
              <a:lnSpc>
                <a:spcPct val="150000"/>
              </a:lnSpc>
              <a:buNone/>
            </a:pPr>
            <a:r>
              <a:rPr lang="ar-AE" b="1" dirty="0" smtClean="0"/>
              <a:t> </a:t>
            </a:r>
            <a:r>
              <a:rPr lang="ar-AE" b="1" dirty="0"/>
              <a:t>على سير البحث.</a:t>
            </a:r>
            <a:endParaRPr lang="he-IL" b="1" dirty="0"/>
          </a:p>
        </p:txBody>
      </p:sp>
    </p:spTree>
    <p:extLst>
      <p:ext uri="{BB962C8B-B14F-4D97-AF65-F5344CB8AC3E}">
        <p14:creationId xmlns:p14="http://schemas.microsoft.com/office/powerpoint/2010/main" val="2788775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lnSpcReduction="10000"/>
          </a:bodyPr>
          <a:lstStyle/>
          <a:p>
            <a:r>
              <a:rPr lang="ar-AE" dirty="0" smtClean="0"/>
              <a:t>هدف التجربة </a:t>
            </a:r>
            <a:endParaRPr lang="he-IL" dirty="0"/>
          </a:p>
        </p:txBody>
      </p:sp>
      <p:sp>
        <p:nvSpPr>
          <p:cNvPr id="3" name="Text Placeholder 2"/>
          <p:cNvSpPr>
            <a:spLocks noGrp="1"/>
          </p:cNvSpPr>
          <p:nvPr>
            <p:ph type="body" sz="quarter" idx="12"/>
          </p:nvPr>
        </p:nvSpPr>
        <p:spPr/>
        <p:txBody>
          <a:bodyPr/>
          <a:lstStyle/>
          <a:p>
            <a:pPr marL="0" indent="0">
              <a:buNone/>
            </a:pPr>
            <a:r>
              <a:rPr lang="ar-AE" dirty="0" smtClean="0"/>
              <a:t>  </a:t>
            </a:r>
          </a:p>
          <a:p>
            <a:pPr marL="0" indent="0">
              <a:buNone/>
            </a:pPr>
            <a:r>
              <a:rPr lang="ar-AE" b="1" dirty="0" smtClean="0"/>
              <a:t>  فحص تأثير </a:t>
            </a:r>
            <a:r>
              <a:rPr lang="ar-AE" b="1" u="sng" dirty="0" smtClean="0">
                <a:solidFill>
                  <a:srgbClr val="C00000"/>
                </a:solidFill>
              </a:rPr>
              <a:t>العامل المؤَثِر(المتغير) </a:t>
            </a:r>
            <a:r>
              <a:rPr lang="ar-AE" b="1" dirty="0" smtClean="0"/>
              <a:t> على </a:t>
            </a:r>
            <a:r>
              <a:rPr lang="ar-AE" b="1" u="sng" dirty="0" smtClean="0">
                <a:solidFill>
                  <a:srgbClr val="00B050"/>
                </a:solidFill>
              </a:rPr>
              <a:t>العامل المتأَثِر</a:t>
            </a:r>
            <a:endParaRPr lang="he-IL" b="1" u="sng" dirty="0">
              <a:solidFill>
                <a:srgbClr val="00B050"/>
              </a:solidFill>
            </a:endParaRPr>
          </a:p>
        </p:txBody>
      </p:sp>
    </p:spTree>
    <p:extLst>
      <p:ext uri="{BB962C8B-B14F-4D97-AF65-F5344CB8AC3E}">
        <p14:creationId xmlns:p14="http://schemas.microsoft.com/office/powerpoint/2010/main" val="11636773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lnSpcReduction="10000"/>
          </a:bodyPr>
          <a:lstStyle/>
          <a:p>
            <a:r>
              <a:rPr lang="ar-AE" b="1" dirty="0" smtClean="0"/>
              <a:t>سؤال البحث</a:t>
            </a:r>
            <a:endParaRPr lang="he-IL" b="1" dirty="0"/>
          </a:p>
        </p:txBody>
      </p:sp>
      <p:sp>
        <p:nvSpPr>
          <p:cNvPr id="3" name="Text Placeholder 2"/>
          <p:cNvSpPr>
            <a:spLocks noGrp="1"/>
          </p:cNvSpPr>
          <p:nvPr>
            <p:ph type="body" sz="quarter" idx="12"/>
          </p:nvPr>
        </p:nvSpPr>
        <p:spPr/>
        <p:txBody>
          <a:bodyPr>
            <a:normAutofit/>
          </a:bodyPr>
          <a:lstStyle/>
          <a:p>
            <a:pPr marL="0" indent="0">
              <a:buNone/>
            </a:pPr>
            <a:r>
              <a:rPr lang="ar-JO" b="1" dirty="0" smtClean="0"/>
              <a:t>يبين </a:t>
            </a:r>
            <a:r>
              <a:rPr lang="ar-JO" b="1" dirty="0"/>
              <a:t>ماهيّة العلاقة بين عاملين حيث يكون حسب المبنى التالي</a:t>
            </a:r>
            <a:r>
              <a:rPr lang="ar-JO" b="1" dirty="0" smtClean="0"/>
              <a:t>:</a:t>
            </a:r>
            <a:endParaRPr lang="ar-AE" b="1" dirty="0" smtClean="0"/>
          </a:p>
          <a:p>
            <a:pPr marL="0" indent="0">
              <a:buNone/>
            </a:pPr>
            <a:r>
              <a:rPr lang="ar-JO" b="1" dirty="0" smtClean="0"/>
              <a:t>أ-</a:t>
            </a:r>
            <a:r>
              <a:rPr lang="ar-JO" b="1" dirty="0"/>
              <a:t> ما هي العلاقة بين "العامل </a:t>
            </a:r>
            <a:r>
              <a:rPr lang="ar-JO" b="1" dirty="0" smtClean="0"/>
              <a:t>الأوّل" </a:t>
            </a:r>
            <a:r>
              <a:rPr lang="ar-JO" b="1" dirty="0"/>
              <a:t>و"العامل الثاني"؟</a:t>
            </a:r>
          </a:p>
          <a:p>
            <a:pPr marL="0" indent="0">
              <a:buNone/>
            </a:pPr>
            <a:r>
              <a:rPr lang="ar-JO" b="1" dirty="0"/>
              <a:t>ب- ما هو تأثير "العامل الأوّل" على "العامل الثاني"؟</a:t>
            </a:r>
          </a:p>
          <a:p>
            <a:pPr marL="0" indent="0">
              <a:buNone/>
            </a:pPr>
            <a:r>
              <a:rPr lang="ar-AE" b="1" dirty="0" smtClean="0"/>
              <a:t>    </a:t>
            </a:r>
            <a:r>
              <a:rPr lang="ar-JO" b="1" dirty="0" smtClean="0"/>
              <a:t>حيث </a:t>
            </a:r>
            <a:r>
              <a:rPr lang="ar-JO" b="1" dirty="0"/>
              <a:t>ان العامل الأوّل هو الذي نريد فحص تأثيره ( العامل المختلف</a:t>
            </a:r>
            <a:r>
              <a:rPr lang="ar-JO" b="1" dirty="0" smtClean="0"/>
              <a:t>).</a:t>
            </a:r>
            <a:endParaRPr lang="ar-AE" b="1" dirty="0" smtClean="0"/>
          </a:p>
          <a:p>
            <a:pPr marL="0" indent="0">
              <a:buNone/>
            </a:pPr>
            <a:r>
              <a:rPr lang="ar-AE" b="1" dirty="0" smtClean="0"/>
              <a:t>   والعامل الثاني هو العامل المفحوص (العامل المتأثِر)</a:t>
            </a:r>
            <a:endParaRPr lang="ar-AE" b="1" dirty="0"/>
          </a:p>
          <a:p>
            <a:pPr marL="0" indent="0">
              <a:buNone/>
            </a:pPr>
            <a:r>
              <a:rPr lang="ar-AE" b="1" dirty="0" smtClean="0"/>
              <a:t>           كيف يؤثر</a:t>
            </a:r>
            <a:r>
              <a:rPr lang="ar-AE" b="1" u="sng" dirty="0">
                <a:solidFill>
                  <a:srgbClr val="C00000"/>
                </a:solidFill>
              </a:rPr>
              <a:t> العامل </a:t>
            </a:r>
            <a:r>
              <a:rPr lang="ar-AE" b="1" u="sng" dirty="0" smtClean="0">
                <a:solidFill>
                  <a:srgbClr val="C00000"/>
                </a:solidFill>
              </a:rPr>
              <a:t>المؤثِر  </a:t>
            </a:r>
            <a:r>
              <a:rPr lang="ar-AE" b="1" dirty="0" smtClean="0"/>
              <a:t> </a:t>
            </a:r>
            <a:r>
              <a:rPr lang="ar-AE" b="1" dirty="0"/>
              <a:t>على </a:t>
            </a:r>
            <a:r>
              <a:rPr lang="ar-AE" b="1" u="sng" dirty="0" smtClean="0">
                <a:solidFill>
                  <a:srgbClr val="00B050"/>
                </a:solidFill>
              </a:rPr>
              <a:t>العامل المتأثر</a:t>
            </a:r>
            <a:r>
              <a:rPr lang="ar-AE" b="1" dirty="0" smtClean="0"/>
              <a:t>  </a:t>
            </a:r>
            <a:endParaRPr lang="he-IL" b="1" dirty="0"/>
          </a:p>
        </p:txBody>
      </p:sp>
    </p:spTree>
    <p:extLst>
      <p:ext uri="{BB962C8B-B14F-4D97-AF65-F5344CB8AC3E}">
        <p14:creationId xmlns:p14="http://schemas.microsoft.com/office/powerpoint/2010/main" val="1708896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lnSpcReduction="10000"/>
          </a:bodyPr>
          <a:lstStyle/>
          <a:p>
            <a:r>
              <a:rPr lang="ar-AE" b="1" dirty="0" smtClean="0"/>
              <a:t>نتائج البحث</a:t>
            </a:r>
            <a:endParaRPr lang="he-IL" b="1" dirty="0"/>
          </a:p>
        </p:txBody>
      </p:sp>
      <p:sp>
        <p:nvSpPr>
          <p:cNvPr id="3" name="Text Placeholder 2"/>
          <p:cNvSpPr>
            <a:spLocks noGrp="1"/>
          </p:cNvSpPr>
          <p:nvPr>
            <p:ph type="body" sz="quarter" idx="12"/>
          </p:nvPr>
        </p:nvSpPr>
        <p:spPr>
          <a:xfrm>
            <a:off x="711200" y="1239872"/>
            <a:ext cx="10630853" cy="5069488"/>
          </a:xfrm>
        </p:spPr>
        <p:txBody>
          <a:bodyPr>
            <a:normAutofit fontScale="70000" lnSpcReduction="20000"/>
          </a:bodyPr>
          <a:lstStyle/>
          <a:p>
            <a:pPr marL="0" indent="0">
              <a:buNone/>
            </a:pPr>
            <a:endParaRPr lang="ar-AE" sz="4700" b="1" dirty="0" smtClean="0"/>
          </a:p>
          <a:p>
            <a:pPr marL="0" indent="0">
              <a:buNone/>
            </a:pPr>
            <a:r>
              <a:rPr lang="ar-AE" sz="4700" b="1" dirty="0" smtClean="0"/>
              <a:t>هي المعطيات والمعلومات التي يتم التوصل إليها بواسطة تجربة أو مشاهدة, بواسطة أجهزة  بعد إجراء عملي للبحث، وتُضع  النتائج كما هي دون تدخّل من الشخص الذي قام بالبحث، وهي بمثابة إجابات للأسئلة والفرضيات التي تم وضعها قبل البدء في العمل في البحث العلمي.</a:t>
            </a:r>
          </a:p>
          <a:p>
            <a:pPr marL="0" indent="0">
              <a:buNone/>
            </a:pPr>
            <a:r>
              <a:rPr lang="ar-AE" sz="4700" b="1" dirty="0" smtClean="0"/>
              <a:t>يجب  تنظيم النتائج وتركيزها في جدول أو رسم بياني واضح.</a:t>
            </a:r>
          </a:p>
          <a:p>
            <a:pPr marL="0" indent="0">
              <a:buNone/>
            </a:pPr>
            <a:r>
              <a:rPr lang="ar-AE" sz="4700" dirty="0"/>
              <a:t/>
            </a:r>
            <a:br>
              <a:rPr lang="ar-AE" sz="4700" dirty="0"/>
            </a:br>
            <a:endParaRPr lang="he-IL" sz="4700" dirty="0"/>
          </a:p>
        </p:txBody>
      </p:sp>
    </p:spTree>
    <p:extLst>
      <p:ext uri="{BB962C8B-B14F-4D97-AF65-F5344CB8AC3E}">
        <p14:creationId xmlns:p14="http://schemas.microsoft.com/office/powerpoint/2010/main" val="3871134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983</TotalTime>
  <Words>1601</Words>
  <Application>Microsoft Office PowerPoint</Application>
  <PresentationFormat>מסך רחב</PresentationFormat>
  <Paragraphs>229</Paragraphs>
  <Slides>33</Slides>
  <Notes>20</Notes>
  <HiddenSlides>0</HiddenSlides>
  <MMClips>4</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33</vt:i4>
      </vt:variant>
    </vt:vector>
  </HeadingPairs>
  <TitlesOfParts>
    <vt:vector size="42" baseType="lpstr">
      <vt:lpstr>Alef</vt:lpstr>
      <vt:lpstr>Arial</vt:lpstr>
      <vt:lpstr>Calibri</vt:lpstr>
      <vt:lpstr>Calibri Light</vt:lpstr>
      <vt:lpstr>Lateef</vt:lpstr>
      <vt:lpstr>Open Sans</vt:lpstr>
      <vt:lpstr>Tahoma</vt:lpstr>
      <vt:lpstr>Times New Roman</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نواصل التدرّب</vt:lpstr>
      <vt:lpstr>المرحلة 1 – البحث في غوغل</vt:lpstr>
      <vt:lpstr>المرحلة 2 – الدخول إلى الموقع</vt:lpstr>
      <vt:lpstr>المرحلة 3 – الشبك بالموقع</vt:lpstr>
      <vt:lpstr>المرحلة 4 – اختيار خانة العلوم والتكنولوجيا</vt:lpstr>
      <vt:lpstr>المرحلة 5 : نختار المهمة </vt:lpstr>
      <vt:lpstr>מצגת של PowerPoint‏</vt:lpstr>
      <vt:lpstr>מצגת של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balfour school</dc:creator>
  <cp:keywords/>
  <dc:description/>
  <cp:lastModifiedBy>Roni Ginsber</cp:lastModifiedBy>
  <cp:revision>116</cp:revision>
  <dcterms:created xsi:type="dcterms:W3CDTF">2020-04-02T14:12:17Z</dcterms:created>
  <dcterms:modified xsi:type="dcterms:W3CDTF">2020-05-05T17:21:59Z</dcterms:modified>
  <cp:category/>
</cp:coreProperties>
</file>