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99" r:id="rId5"/>
    <p:sldId id="268" r:id="rId6"/>
    <p:sldId id="269" r:id="rId7"/>
    <p:sldId id="300" r:id="rId8"/>
    <p:sldId id="301" r:id="rId9"/>
    <p:sldId id="286" r:id="rId10"/>
    <p:sldId id="287" r:id="rId11"/>
    <p:sldId id="311" r:id="rId12"/>
    <p:sldId id="273" r:id="rId13"/>
    <p:sldId id="271" r:id="rId14"/>
    <p:sldId id="272" r:id="rId15"/>
    <p:sldId id="288" r:id="rId16"/>
    <p:sldId id="303" r:id="rId17"/>
    <p:sldId id="298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4" r:id="rId26"/>
    <p:sldId id="313" r:id="rId27"/>
    <p:sldId id="302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/>
    <p:restoredTop sz="87945" autoAdjust="0"/>
  </p:normalViewPr>
  <p:slideViewPr>
    <p:cSldViewPr snapToGrid="0" snapToObjects="1" showGuides="1">
      <p:cViewPr varScale="1">
        <p:scale>
          <a:sx n="64" d="100"/>
          <a:sy n="64" d="100"/>
        </p:scale>
        <p:origin x="546" y="48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05/05/2020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اكتبوا</a:t>
            </a:r>
            <a:r>
              <a:rPr lang="ar-SA" baseline="0" dirty="0"/>
              <a:t> النصّ الملائم وكذلك المعدّات المطلوبة. </a:t>
            </a:r>
            <a:endParaRPr lang="he-IL" dirty="0"/>
          </a:p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607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568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797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buFont typeface="Arial" panose="020B0604020202020204" pitchFamily="34" charset="0"/>
              <a:buNone/>
            </a:pPr>
            <a:r>
              <a:rPr lang="ar-SA" b="1" dirty="0"/>
              <a:t>حلّ التدرّب</a:t>
            </a:r>
            <a:r>
              <a:rPr lang="ar-SA" dirty="0"/>
              <a:t>: بعد أن تدرّب التلاميذ بشكل مستقل، يجب عرض الحلّ ومناقشته. يمكن إظهار الأخطاء الشائعة وشرح كيفيّة حلّها.</a:t>
            </a:r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069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8949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254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1069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829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750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139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924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baseline="0" dirty="0"/>
              <a:t>مدّة الشريحة: دقيقتان</a:t>
            </a:r>
            <a:endParaRPr lang="ar-SA" sz="1200" b="1" dirty="0"/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ar-SA" sz="1200" dirty="0">
                <a:solidFill>
                  <a:schemeClr val="tx1"/>
                </a:solidFill>
              </a:rPr>
              <a:t>عرّفوا بأنفسكم وأعرضوا سير الدرس:</a:t>
            </a:r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أنتم مدعوّون للتوجّه</a:t>
            </a:r>
            <a:r>
              <a:rPr lang="ar-SA" sz="1200" baseline="0" dirty="0">
                <a:solidFill>
                  <a:schemeClr val="tx1"/>
                </a:solidFill>
              </a:rPr>
              <a:t> إلى التلاميذ بصورة شخصيّة: </a:t>
            </a:r>
            <a:r>
              <a:rPr lang="ar-SA" sz="1200" dirty="0"/>
              <a:t/>
            </a:r>
            <a:br>
              <a:rPr lang="ar-SA" sz="1200" dirty="0"/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مرحبًا، اسمي ـــــــــــــــ. أنا أعلّم ـــــــــ من ــــــــــــــ. كيف حالكم؟ يسرّني انضمامكم إليّ... </a:t>
            </a: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موضوع الدرس</a:t>
            </a:r>
            <a:r>
              <a:rPr lang="ar-SA" sz="1200" baseline="0" dirty="0">
                <a:solidFill>
                  <a:schemeClr val="tx1"/>
                </a:solidFill>
              </a:rPr>
              <a:t> وهدفه: </a:t>
            </a:r>
            <a:r>
              <a:rPr lang="ar-SA" sz="1200" dirty="0">
                <a:solidFill>
                  <a:schemeClr val="tx1"/>
                </a:solidFill>
              </a:rPr>
              <a:t/>
            </a:r>
            <a:br>
              <a:rPr lang="ar-SA" sz="1200" dirty="0">
                <a:solidFill>
                  <a:schemeClr val="tx1"/>
                </a:solidFill>
              </a:rPr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سنتعلّم في هذا الدرس عن ــــــــــــــــــــ. انضمّوا إليّ وستستمتعون. هل أنتم مستعدّون؟ فلنبدأ" </a:t>
            </a:r>
            <a:endParaRPr lang="ar-SA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نبدأ بـ ….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افتتاحيّة الدرس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ننتقل</a:t>
            </a:r>
            <a:r>
              <a:rPr lang="ar-SA" sz="1200" b="1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إلى الاكتشاف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التعلّم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إكساب -  اكنبوا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هنا سؤالًا مثيرًا للفضول، يجيب عن هدف الدرس)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نتدرّب على …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التدرّب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التجريب)</a:t>
            </a: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نُجمل 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 إجمال الدرس)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3621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3871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0407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3028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0089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827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حذف</a:t>
            </a:r>
            <a:r>
              <a:rPr lang="ar-SA" baseline="0" dirty="0"/>
              <a:t> هذه الشريحة إذا لم تكن ضروريّة:</a:t>
            </a:r>
            <a:endParaRPr lang="he-IL" baseline="0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200" b="1" dirty="0"/>
              <a:t>مدّة الشريحة: دقيقة</a:t>
            </a:r>
            <a:endParaRPr lang="he-IL" sz="1200" b="1" dirty="0"/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ar-SA" sz="1200" dirty="0"/>
              <a:t>تأكّدوا</a:t>
            </a:r>
            <a:r>
              <a:rPr lang="ar-SA" sz="1200" baseline="0" dirty="0"/>
              <a:t> في هذه الشريحة أنّ الجميع تزوّدوا بالأدوات المساعدة المطلوبة (ننصح بأن تكون هذه الأدوات المساعدة موجودة معكم لتعرضوها كمثال)</a:t>
            </a:r>
            <a:r>
              <a:rPr lang="ar-SA" sz="1200" dirty="0"/>
              <a:t> </a:t>
            </a:r>
            <a:endParaRPr lang="he-IL" sz="1200" dirty="0"/>
          </a:p>
          <a:p>
            <a:pPr marL="158750" indent="0" algn="r" rtl="1">
              <a:buNone/>
            </a:pPr>
            <a:r>
              <a:rPr lang="ar-SA" sz="1200" dirty="0">
                <a:solidFill>
                  <a:srgbClr val="FF0000"/>
                </a:solidFill>
              </a:rPr>
              <a:t>احذفوا ما هو زائد أو أضيفوا حسب الحاجة (احرصوا على حقوق النشر والملكيّة الفكريّة). </a:t>
            </a: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ar-SA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هذا هو الوقت المناسب</a:t>
            </a:r>
            <a:r>
              <a:rPr lang="ar-SA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لعرض قواعد السلوك خلال الحصّة: اطلبوا من التلاميذ إغلاق نوافذ تطبيقات أخرى في الحاسوب، إبعاد الأمر المشتّتة للانتباه، الجلوس في غرفة هادئة، التزوّد بالماء، وبالأساس التركيز في الدرس. 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002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dk1"/>
                </a:solidFill>
              </a:rPr>
              <a:t>مدّة الشريحة</a:t>
            </a:r>
            <a:r>
              <a:rPr lang="he-IL" b="1" dirty="0">
                <a:solidFill>
                  <a:schemeClr val="dk1"/>
                </a:solidFill>
              </a:rPr>
              <a:t>: 5 </a:t>
            </a:r>
            <a:r>
              <a:rPr lang="ar-SA" b="1" dirty="0">
                <a:solidFill>
                  <a:schemeClr val="dk1"/>
                </a:solidFill>
              </a:rPr>
              <a:t>دقائق</a:t>
            </a:r>
            <a:endParaRPr lang="he-IL" b="1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إذا كانت حصّتكم من الساعة 12:00 فصاعدًا، أو أنكم ترون أنّه من المناسب إضافة نشاط للاسترخاء (غير مرتبط بالمادّة قيد الدراسة)، يمكنكم إضافته الآن. إذا لم ترغبوا في ذلك، احذفوا الشريحة. يمكنكم الاستعانة بمطوّر التعلم للتفكير في النشاط.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dirty="0"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على سبيل المثال: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استرخاء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مضحكة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رياضيّة</a:t>
            </a:r>
            <a:endParaRPr lang="he-IL" dirty="0"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327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005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</a:t>
            </a:r>
            <a:r>
              <a:rPr lang="he-IL" b="1" dirty="0"/>
              <a:t>: </a:t>
            </a:r>
            <a:r>
              <a:rPr lang="ar-SA" b="1" dirty="0"/>
              <a:t>حتّى</a:t>
            </a:r>
            <a:r>
              <a:rPr lang="ar-SA" b="1" baseline="0" dirty="0"/>
              <a:t>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اقتراحات: لعبة،</a:t>
            </a:r>
            <a:r>
              <a:rPr lang="ar-SA" baseline="0" dirty="0">
                <a:solidFill>
                  <a:schemeClr val="dk1"/>
                </a:solidFill>
              </a:rPr>
              <a:t> أحجيّة، تمثيل، محاكاة، مثال، ادّعاء، جملة حقيقة وجملة غير حقيقة وغيرها. </a:t>
            </a: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مثال على أحجيّة</a:t>
            </a:r>
            <a:r>
              <a:rPr lang="he-IL" dirty="0">
                <a:solidFill>
                  <a:srgbClr val="FF0000"/>
                </a:solidFill>
              </a:rPr>
              <a:t>:</a:t>
            </a:r>
            <a:br>
              <a:rPr lang="he-IL" dirty="0">
                <a:solidFill>
                  <a:srgbClr val="FF0000"/>
                </a:solidFill>
              </a:rPr>
            </a:br>
            <a:r>
              <a:rPr lang="ar-SA" dirty="0">
                <a:solidFill>
                  <a:srgbClr val="FF0000"/>
                </a:solidFill>
              </a:rPr>
              <a:t>صورة شخصيّة</a:t>
            </a:r>
            <a:r>
              <a:rPr lang="ar-SA" baseline="0" dirty="0">
                <a:solidFill>
                  <a:srgbClr val="FF0000"/>
                </a:solidFill>
              </a:rPr>
              <a:t> أو غرض متعلّقَيْن بالموضوع . تتبيّن الصلة بالموضوع خلال الدرس.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aseline="0" dirty="0">
                <a:solidFill>
                  <a:srgbClr val="FF0000"/>
                </a:solidFill>
              </a:rPr>
              <a:t>ما هي الصلة بين.....</a:t>
            </a:r>
            <a:endParaRPr lang="he-IL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79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705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742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buFont typeface="Arial" panose="020B0604020202020204" pitchFamily="34" charset="0"/>
              <a:buNone/>
            </a:pPr>
            <a:r>
              <a:rPr lang="ar-SA" b="1" dirty="0"/>
              <a:t>حلّ التدرّب</a:t>
            </a:r>
            <a:r>
              <a:rPr lang="ar-SA" dirty="0"/>
              <a:t>: بعد أن تدرّب التلاميذ بشكل مستقل، يجب عرض الحلّ ومناقشته. يمكن إظهار الأخطاء الشائعة وشرح كيفيّة حلّها.</a:t>
            </a:r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780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692FF9-9816-1A41-9F19-64AC89C4FE77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C76A5A-A9C6-4148-9667-BA78FBEC1DC5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964832-BAF5-B84F-9EE8-B31B27A731C8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C0CB761-1CB6-FC4E-AEC0-ADBE4558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99BDF5-881F-3045-A642-F8E001DE02C9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09"/>
            <a:ext cx="10953750" cy="1903413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1336409" y="356936"/>
            <a:ext cx="10550791" cy="506326"/>
            <a:chOff x="1336409" y="356936"/>
            <a:chExt cx="10550791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36409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7209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1313047" y="356936"/>
            <a:ext cx="10574153" cy="506326"/>
            <a:chOff x="1313047" y="356936"/>
            <a:chExt cx="1057415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1304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131304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7694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307165-DA22-2E48-AE86-B78F4110A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3B3B1-726C-944F-8CAD-1F3AF7A7034B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0F5DAFE-647E-5C47-B77A-42DA94152FF1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22374B-CE66-F844-8273-BE66100E5DC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8A16B6-C317-B44B-A5BB-C2442F73361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160307-BF93-B642-B885-52C1AEE617F6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8B7E2E-690A-B74F-A361-DB3C1398C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D367D3-E2A8-4A4A-953D-E858CA461A7D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CF59D4F-A27F-1C45-8148-635F8893C9C9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459D7-20E2-3642-98A9-F8CB285E36CD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7E01A-4A09-7641-BB58-BBF9194A53AE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4295D9-D842-7B4A-8FAF-A7CB7DC8D8DD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86E97-B4B5-7A44-BA99-EFC8C200D63F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46" y="376561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480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21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כותרת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50" r:id="rId4"/>
    <p:sldLayoutId id="2147483653" r:id="rId5"/>
    <p:sldLayoutId id="2147483666" r:id="rId6"/>
    <p:sldLayoutId id="2147483652" r:id="rId7"/>
    <p:sldLayoutId id="2147483667" r:id="rId8"/>
    <p:sldLayoutId id="2147483669" r:id="rId9"/>
    <p:sldLayoutId id="2147483670" r:id="rId10"/>
    <p:sldLayoutId id="2147483671" r:id="rId11"/>
    <p:sldLayoutId id="2147483668" r:id="rId12"/>
    <p:sldLayoutId id="2147483665" r:id="rId13"/>
    <p:sldLayoutId id="2147483657" r:id="rId14"/>
    <p:sldLayoutId id="2147483664" r:id="rId15"/>
    <p:sldLayoutId id="2147483661" r:id="rId16"/>
    <p:sldLayoutId id="2147483649" r:id="rId17"/>
    <p:sldLayoutId id="2147483663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353E3-2652-3F44-939F-0BCFCA29D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dirty="0"/>
              <a:t>درس رياضيّات </a:t>
            </a:r>
            <a:r>
              <a:rPr lang="ar-SA" dirty="0" smtClean="0"/>
              <a:t>للصفّ</a:t>
            </a:r>
            <a:r>
              <a:rPr lang="ar-JO" dirty="0" smtClean="0"/>
              <a:t> الأول والثاني</a:t>
            </a:r>
            <a:endParaRPr lang="x-none" dirty="0"/>
          </a:p>
          <a:p>
            <a:endParaRPr lang="x-non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ECD639-8970-3D4B-AC28-B74B56B9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0833" y="4419771"/>
            <a:ext cx="5147207" cy="649357"/>
          </a:xfrm>
        </p:spPr>
        <p:txBody>
          <a:bodyPr/>
          <a:lstStyle/>
          <a:p>
            <a:pPr algn="r"/>
            <a:r>
              <a:rPr lang="ar-SA" dirty="0" smtClean="0"/>
              <a:t>موضوع الدرس</a:t>
            </a:r>
            <a:r>
              <a:rPr lang="he-IL" dirty="0" smtClean="0"/>
              <a:t>:</a:t>
            </a:r>
            <a:r>
              <a:rPr lang="ar-JO" dirty="0" smtClean="0"/>
              <a:t>الرزنامة وشهر أيار  </a:t>
            </a:r>
            <a:endParaRPr lang="x-non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16A64C-005C-F64F-B02E-13F57DD4C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890" y="6148563"/>
            <a:ext cx="11363629" cy="560533"/>
          </a:xfrm>
        </p:spPr>
        <p:txBody>
          <a:bodyPr/>
          <a:lstStyle/>
          <a:p>
            <a:pPr algn="r"/>
            <a:r>
              <a:rPr lang="ar-SA" dirty="0"/>
              <a:t>الرجاء تزوّدوا بـ </a:t>
            </a:r>
            <a:r>
              <a:rPr lang="he-IL" dirty="0"/>
              <a:t>_____________________</a:t>
            </a:r>
            <a:endParaRPr lang="x-none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F813B7AB-6F21-3441-8779-6DAF0C6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4709">
            <a:off x="3733675" y="632278"/>
            <a:ext cx="658648" cy="2212383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2ECD639-8970-3D4B-AC28-B74B56B9409F}"/>
              </a:ext>
            </a:extLst>
          </p:cNvPr>
          <p:cNvSpPr txBox="1">
            <a:spLocks/>
          </p:cNvSpPr>
          <p:nvPr/>
        </p:nvSpPr>
        <p:spPr>
          <a:xfrm>
            <a:off x="2030833" y="5069128"/>
            <a:ext cx="5147207" cy="64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/>
              <a:t>مع المعلّم/ ة</a:t>
            </a:r>
            <a:r>
              <a:rPr lang="he-IL" dirty="0" smtClean="0"/>
              <a:t>:</a:t>
            </a:r>
            <a:r>
              <a:rPr lang="ar-JO" dirty="0" smtClean="0"/>
              <a:t>فهيمه أبو زيد </a:t>
            </a:r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D2F8C93-3FB3-4534-9C4B-BEBB9949F13D}"/>
              </a:ext>
            </a:extLst>
          </p:cNvPr>
          <p:cNvSpPr/>
          <p:nvPr/>
        </p:nvSpPr>
        <p:spPr>
          <a:xfrm>
            <a:off x="5462337" y="2129589"/>
            <a:ext cx="5197642" cy="56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51607-E157-47CE-860B-77E0A93DD1B8}"/>
              </a:ext>
            </a:extLst>
          </p:cNvPr>
          <p:cNvSpPr txBox="1"/>
          <p:nvPr/>
        </p:nvSpPr>
        <p:spPr>
          <a:xfrm>
            <a:off x="5811854" y="1979222"/>
            <a:ext cx="44986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4800" dirty="0">
                <a:solidFill>
                  <a:schemeClr val="bg1"/>
                </a:solidFill>
              </a:rPr>
              <a:t>منظومة بثّ قُطريّة</a:t>
            </a:r>
            <a:endParaRPr lang="he-I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التدرّب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88034-4928-5C48-B07A-C49A1C8E1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42463" y="854102"/>
            <a:ext cx="2288013" cy="2973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461" y="5942694"/>
            <a:ext cx="1047545" cy="550181"/>
          </a:xfrm>
          <a:prstGeom prst="rect">
            <a:avLst/>
          </a:prstGeom>
        </p:spPr>
      </p:pic>
      <p:sp>
        <p:nvSpPr>
          <p:cNvPr id="2" name="מציין מיקום תוכן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JO" dirty="0" smtClean="0"/>
              <a:t>كم سيصبح عمر لنا في يوم عيد ميلادها ؟</a:t>
            </a:r>
          </a:p>
          <a:p>
            <a:r>
              <a:rPr lang="ar-JO" dirty="0" smtClean="0"/>
              <a:t>      = 2013  - 2020</a:t>
            </a:r>
          </a:p>
          <a:p>
            <a:endParaRPr lang="ar-JO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818461" y="2442920"/>
            <a:ext cx="448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/>
              <a:t>7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99586" y="3514547"/>
            <a:ext cx="441031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dirty="0"/>
              <a:t>اذا عمر لنا اليوم 7 سنوات </a:t>
            </a:r>
            <a:endParaRPr lang="he-IL" sz="2800" dirty="0"/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4584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FF60-FB0B-8D4E-8DBB-19BB3EA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حل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57EDA-6BEC-E447-AE03-B6B0F9793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16886" y="2505075"/>
            <a:ext cx="2938501" cy="1031339"/>
          </a:xfrm>
        </p:spPr>
        <p:txBody>
          <a:bodyPr/>
          <a:lstStyle/>
          <a:p>
            <a:pPr marL="0" indent="0">
              <a:buNone/>
            </a:pPr>
            <a:r>
              <a:rPr lang="ar-JO" dirty="0" smtClean="0"/>
              <a:t>في أي يوم  بدأ شهر أيار ؟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95FEF2-BA1B-6E4E-A234-9E35936750F9}"/>
              </a:ext>
            </a:extLst>
          </p:cNvPr>
          <p:cNvCxnSpPr/>
          <p:nvPr/>
        </p:nvCxnSpPr>
        <p:spPr>
          <a:xfrm>
            <a:off x="-2552700" y="6435725"/>
            <a:ext cx="49911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420DF74-8BCB-5149-BDCF-6C929ADA4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298" y="4225096"/>
            <a:ext cx="1513040" cy="1557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63E234-8543-644C-A431-F8B286221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262" y="8317913"/>
            <a:ext cx="1879600" cy="173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D13430-75C0-8E4B-B783-68423ADC2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049" y="337437"/>
            <a:ext cx="1014990" cy="894264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73807"/>
              </p:ext>
            </p:extLst>
          </p:nvPr>
        </p:nvGraphicFramePr>
        <p:xfrm>
          <a:off x="220336" y="1002536"/>
          <a:ext cx="7766892" cy="5187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095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1158826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16886" y="3559004"/>
            <a:ext cx="2754217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/>
              <a:t>صحيح يوم الجمعة </a:t>
            </a:r>
            <a:endParaRPr lang="he-IL" sz="2000" b="1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70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حل 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ACAB0-5CC2-4348-AA87-21B5FF515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9256" y="1825625"/>
            <a:ext cx="3394544" cy="2650959"/>
          </a:xfrm>
        </p:spPr>
        <p:txBody>
          <a:bodyPr/>
          <a:lstStyle/>
          <a:p>
            <a:pPr marL="0" lvl="0" indent="0">
              <a:buNone/>
            </a:pPr>
            <a:r>
              <a:rPr lang="ar-JO" b="1" dirty="0"/>
              <a:t>في أي يوم </a:t>
            </a:r>
            <a:r>
              <a:rPr lang="ar-JO" b="1" dirty="0" smtClean="0"/>
              <a:t>انتهى شهر أيار ؟ </a:t>
            </a:r>
            <a:endParaRPr lang="ar-JO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0059"/>
              </p:ext>
            </p:extLst>
          </p:nvPr>
        </p:nvGraphicFramePr>
        <p:xfrm>
          <a:off x="220336" y="1002536"/>
          <a:ext cx="7766892" cy="5187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095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1095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1158826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07366" y="3596098"/>
            <a:ext cx="259605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/>
            <a:r>
              <a:rPr lang="ar-JO" sz="3200" b="1" dirty="0"/>
              <a:t>صحيح يوم الاحد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44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2032690"/>
            <a:ext cx="9572625" cy="3844925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b="1" dirty="0"/>
              <a:t>كم أسبوع في شهر أيار؟</a:t>
            </a:r>
          </a:p>
          <a:p>
            <a:pPr lvl="0"/>
            <a:endParaRPr lang="he-IL" dirty="0"/>
          </a:p>
          <a:p>
            <a:pPr algn="r"/>
            <a:r>
              <a:rPr lang="en-US" b="1" dirty="0"/>
              <a:t/>
            </a:r>
            <a:br>
              <a:rPr lang="en-US" b="1" dirty="0"/>
            </a:br>
            <a:endParaRPr lang="ar-JO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39231" y="3783616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5806" y="2935614"/>
            <a:ext cx="49608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/>
              <a:t>في شهر أيار 4 أسابيعٍ وثلاثة أيام</a:t>
            </a:r>
            <a:r>
              <a:rPr lang="ar-JO" sz="2800" dirty="0"/>
              <a:t>ٍ. </a:t>
            </a:r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52118"/>
              </p:ext>
            </p:extLst>
          </p:nvPr>
        </p:nvGraphicFramePr>
        <p:xfrm>
          <a:off x="254114" y="3013973"/>
          <a:ext cx="7180292" cy="3830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57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85575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4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9914" y="2032690"/>
            <a:ext cx="9572625" cy="3844925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/>
              <a:t>هل تعلم عزيزي الطّالب كم يومَ </a:t>
            </a:r>
            <a:r>
              <a:rPr lang="ar-JO" dirty="0" smtClean="0"/>
              <a:t>سبتٍ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 </a:t>
            </a:r>
            <a:r>
              <a:rPr lang="ar-JO" dirty="0"/>
              <a:t>في شهرِ أيّارِ ؟ </a:t>
            </a:r>
            <a:endParaRPr lang="he-IL" dirty="0"/>
          </a:p>
          <a:p>
            <a:pPr algn="r"/>
            <a:r>
              <a:rPr lang="en-US" b="1" dirty="0"/>
              <a:t/>
            </a:r>
            <a:br>
              <a:rPr lang="en-US" b="1" dirty="0"/>
            </a:br>
            <a:endParaRPr lang="ar-JO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86956" y="4482492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0119" y="3397611"/>
            <a:ext cx="48032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 smtClean="0"/>
              <a:t>صحيح </a:t>
            </a:r>
            <a:r>
              <a:rPr lang="ar-JO" sz="2800" b="1" dirty="0"/>
              <a:t>5 أيام </a:t>
            </a:r>
          </a:p>
          <a:p>
            <a:pPr algn="r"/>
            <a:endParaRPr lang="he-IL" sz="2800" b="1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52118"/>
              </p:ext>
            </p:extLst>
          </p:nvPr>
        </p:nvGraphicFramePr>
        <p:xfrm>
          <a:off x="254114" y="3013973"/>
          <a:ext cx="7180292" cy="3830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57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85575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8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9914" y="2032690"/>
            <a:ext cx="9572625" cy="3844925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/>
              <a:t>هل تعلم عزيزي الطّالب </a:t>
            </a:r>
            <a:endParaRPr lang="ar-JO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كم </a:t>
            </a:r>
            <a:r>
              <a:rPr lang="ar-JO" dirty="0"/>
              <a:t>يومَ أحدٍ في شهرِ أيّار </a:t>
            </a:r>
            <a:r>
              <a:rPr lang="ar-JO" dirty="0" smtClean="0"/>
              <a:t>؟ </a:t>
            </a:r>
            <a:endParaRPr lang="he-IL" dirty="0"/>
          </a:p>
          <a:p>
            <a:pPr algn="r"/>
            <a:r>
              <a:rPr lang="en-US" b="1" dirty="0"/>
              <a:t/>
            </a:r>
            <a:br>
              <a:rPr lang="en-US" b="1" dirty="0"/>
            </a:br>
            <a:endParaRPr lang="ar-JO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86956" y="4482492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0119" y="3397611"/>
            <a:ext cx="48032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 smtClean="0"/>
              <a:t>صحيح </a:t>
            </a:r>
            <a:r>
              <a:rPr lang="ar-JO" sz="2800" b="1" dirty="0"/>
              <a:t>5 أيام </a:t>
            </a:r>
          </a:p>
          <a:p>
            <a:pPr algn="r"/>
            <a:endParaRPr lang="he-IL" sz="2800" b="1" dirty="0"/>
          </a:p>
        </p:txBody>
      </p:sp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52118"/>
              </p:ext>
            </p:extLst>
          </p:nvPr>
        </p:nvGraphicFramePr>
        <p:xfrm>
          <a:off x="254114" y="3013973"/>
          <a:ext cx="7180292" cy="3830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57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85575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9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9914" y="2032690"/>
            <a:ext cx="9572625" cy="3844925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/>
              <a:t>هل تعلم عزيزي الطّالب </a:t>
            </a:r>
            <a:endParaRPr lang="ar-JO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كم </a:t>
            </a:r>
            <a:r>
              <a:rPr lang="ar-JO" dirty="0"/>
              <a:t>يومَ اثنين في شهرِ أيّار؟</a:t>
            </a:r>
            <a:r>
              <a:rPr lang="en-US" b="1" dirty="0"/>
              <a:t/>
            </a:r>
            <a:br>
              <a:rPr lang="en-US" b="1" dirty="0"/>
            </a:br>
            <a:endParaRPr lang="ar-JO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86956" y="4482492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0119" y="3397611"/>
            <a:ext cx="48032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 smtClean="0"/>
              <a:t>صحيح 4 </a:t>
            </a:r>
            <a:r>
              <a:rPr lang="ar-JO" sz="2800" b="1" dirty="0"/>
              <a:t>أيام </a:t>
            </a:r>
          </a:p>
          <a:p>
            <a:pPr algn="r"/>
            <a:endParaRPr lang="he-IL" sz="2800" b="1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52118"/>
              </p:ext>
            </p:extLst>
          </p:nvPr>
        </p:nvGraphicFramePr>
        <p:xfrm>
          <a:off x="254114" y="3013973"/>
          <a:ext cx="7180292" cy="3830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57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85575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4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5277" y="1758156"/>
            <a:ext cx="9572625" cy="3844925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كم </a:t>
            </a:r>
            <a:r>
              <a:rPr lang="ar-JO" dirty="0"/>
              <a:t>يومَ هل تعلم عزيزي </a:t>
            </a:r>
            <a:r>
              <a:rPr lang="ar-JO" dirty="0" smtClean="0"/>
              <a:t>الطّالب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 </a:t>
            </a:r>
            <a:r>
              <a:rPr lang="ar-JO" dirty="0"/>
              <a:t>كم يوم ثلاثاْ في شهر أيّار؟</a:t>
            </a:r>
            <a:r>
              <a:rPr lang="ar-JO" dirty="0" smtClean="0"/>
              <a:t> </a:t>
            </a:r>
            <a:r>
              <a:rPr lang="ar-JO" dirty="0"/>
              <a:t>في شهرِ أيّار؟</a:t>
            </a:r>
            <a:r>
              <a:rPr lang="en-US" b="1" dirty="0"/>
              <a:t/>
            </a:r>
            <a:br>
              <a:rPr lang="en-US" b="1" dirty="0"/>
            </a:br>
            <a:endParaRPr lang="ar-JO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86956" y="4482492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0119" y="3207826"/>
            <a:ext cx="48032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 smtClean="0"/>
              <a:t>صحيح 4 </a:t>
            </a:r>
            <a:r>
              <a:rPr lang="ar-JO" sz="2800" b="1" dirty="0"/>
              <a:t>أيام </a:t>
            </a:r>
          </a:p>
          <a:p>
            <a:pPr algn="r"/>
            <a:endParaRPr lang="he-IL" sz="2800" b="1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52118"/>
              </p:ext>
            </p:extLst>
          </p:nvPr>
        </p:nvGraphicFramePr>
        <p:xfrm>
          <a:off x="254114" y="3013973"/>
          <a:ext cx="7180292" cy="3830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57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85575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9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5277" y="1733826"/>
            <a:ext cx="9572625" cy="3844925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كم </a:t>
            </a:r>
            <a:r>
              <a:rPr lang="ar-JO" dirty="0"/>
              <a:t>يومَ هل تعلم عزيزي </a:t>
            </a:r>
            <a:r>
              <a:rPr lang="ar-JO" dirty="0" smtClean="0"/>
              <a:t>الطّالب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 </a:t>
            </a:r>
            <a:r>
              <a:rPr lang="ar-JO" dirty="0"/>
              <a:t>كم يوم </a:t>
            </a:r>
            <a:r>
              <a:rPr lang="ar-JO" dirty="0" smtClean="0"/>
              <a:t>أربعاء </a:t>
            </a:r>
            <a:r>
              <a:rPr lang="ar-JO" dirty="0"/>
              <a:t>في شهر أيّار؟</a:t>
            </a:r>
            <a:r>
              <a:rPr lang="ar-JO" dirty="0" smtClean="0"/>
              <a:t> </a:t>
            </a:r>
            <a:r>
              <a:rPr lang="ar-JO" dirty="0"/>
              <a:t>في شهرِ أيّار؟</a:t>
            </a:r>
            <a:r>
              <a:rPr lang="en-US" b="1" dirty="0"/>
              <a:t/>
            </a:r>
            <a:br>
              <a:rPr lang="en-US" b="1" dirty="0"/>
            </a:br>
            <a:endParaRPr lang="ar-JO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86956" y="4482492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0119" y="3185253"/>
            <a:ext cx="48032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 smtClean="0"/>
              <a:t>صحيح 4 </a:t>
            </a:r>
            <a:r>
              <a:rPr lang="ar-JO" sz="2800" b="1" dirty="0"/>
              <a:t>أيام </a:t>
            </a:r>
          </a:p>
          <a:p>
            <a:pPr algn="r"/>
            <a:endParaRPr lang="he-IL" sz="2800" b="1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52118"/>
              </p:ext>
            </p:extLst>
          </p:nvPr>
        </p:nvGraphicFramePr>
        <p:xfrm>
          <a:off x="254114" y="3013973"/>
          <a:ext cx="7180292" cy="3830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57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85575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9914" y="1733826"/>
            <a:ext cx="9572625" cy="3844925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كم </a:t>
            </a:r>
            <a:r>
              <a:rPr lang="ar-JO" dirty="0"/>
              <a:t>يومَ هل تعلم عزيزي </a:t>
            </a:r>
            <a:r>
              <a:rPr lang="ar-JO" dirty="0" smtClean="0"/>
              <a:t>الطّالب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dirty="0" smtClean="0"/>
              <a:t> </a:t>
            </a:r>
            <a:r>
              <a:rPr lang="ar-JO" dirty="0"/>
              <a:t>كم يوم </a:t>
            </a:r>
            <a:r>
              <a:rPr lang="ar-JO" dirty="0" smtClean="0"/>
              <a:t>خميس </a:t>
            </a:r>
            <a:r>
              <a:rPr lang="ar-JO" dirty="0"/>
              <a:t>في شهر أيّار؟</a:t>
            </a:r>
            <a:r>
              <a:rPr lang="ar-JO" dirty="0" smtClean="0"/>
              <a:t> </a:t>
            </a:r>
            <a:r>
              <a:rPr lang="ar-JO" dirty="0"/>
              <a:t>في شهرِ أيّار؟</a:t>
            </a:r>
            <a:r>
              <a:rPr lang="en-US" b="1" dirty="0"/>
              <a:t/>
            </a:r>
            <a:br>
              <a:rPr lang="en-US" b="1" dirty="0"/>
            </a:br>
            <a:endParaRPr lang="ar-JO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86956" y="4482492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0119" y="3211603"/>
            <a:ext cx="48032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 smtClean="0"/>
              <a:t>صحيح 4 </a:t>
            </a:r>
            <a:r>
              <a:rPr lang="ar-JO" sz="2800" b="1" dirty="0"/>
              <a:t>أيام </a:t>
            </a:r>
          </a:p>
          <a:p>
            <a:pPr algn="r"/>
            <a:endParaRPr lang="he-IL" sz="2800" b="1" dirty="0"/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52118"/>
              </p:ext>
            </p:extLst>
          </p:nvPr>
        </p:nvGraphicFramePr>
        <p:xfrm>
          <a:off x="254114" y="3013973"/>
          <a:ext cx="7180292" cy="38305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5756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1025756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85575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ماذا نتعلم اليوم</a:t>
            </a:r>
            <a:r>
              <a:rPr lang="he-IL" dirty="0" smtClean="0"/>
              <a:t>?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124"/>
            <a:ext cx="10515600" cy="2412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ar-SA" dirty="0">
                <a:solidFill>
                  <a:srgbClr val="424242"/>
                </a:solidFill>
              </a:rPr>
              <a:t> </a:t>
            </a:r>
            <a:r>
              <a:rPr lang="ar-SA" dirty="0" smtClean="0">
                <a:solidFill>
                  <a:srgbClr val="424242"/>
                </a:solidFill>
              </a:rPr>
              <a:t>  </a:t>
            </a:r>
            <a:r>
              <a:rPr lang="ar-JO" dirty="0" smtClean="0">
                <a:solidFill>
                  <a:srgbClr val="424242"/>
                </a:solidFill>
              </a:rPr>
              <a:t>سنتعلم </a:t>
            </a:r>
            <a:r>
              <a:rPr lang="ar-JO" dirty="0" smtClean="0">
                <a:solidFill>
                  <a:srgbClr val="424242"/>
                </a:solidFill>
              </a:rPr>
              <a:t>اليوم عن شهر أيار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ar-JO" dirty="0" smtClean="0">
                <a:solidFill>
                  <a:srgbClr val="424242"/>
                </a:solidFill>
              </a:rPr>
              <a:t>عن </a:t>
            </a:r>
            <a:r>
              <a:rPr lang="ar-JO" dirty="0" smtClean="0">
                <a:solidFill>
                  <a:srgbClr val="424242"/>
                </a:solidFill>
              </a:rPr>
              <a:t>عدد أيام شهر أيار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ar-JO" dirty="0" smtClean="0">
                <a:solidFill>
                  <a:srgbClr val="424242"/>
                </a:solidFill>
              </a:rPr>
              <a:t>عدد الأسابيع بشهر أيار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ar-JO" dirty="0" smtClean="0">
                <a:solidFill>
                  <a:srgbClr val="424242"/>
                </a:solidFill>
              </a:rPr>
              <a:t>نهاية الشهر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ar-JO" dirty="0" smtClean="0">
                <a:solidFill>
                  <a:srgbClr val="424242"/>
                </a:solidFill>
              </a:rPr>
              <a:t>المناسبات بشهر أيار </a:t>
            </a:r>
            <a:endParaRPr lang="he-IL" dirty="0"/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4A9B5-C593-0942-BC3B-FDBEFA4B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85" y="5570467"/>
            <a:ext cx="1848622" cy="2100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sz="half" idx="2"/>
          </p:nvPr>
        </p:nvSpPr>
        <p:spPr>
          <a:xfrm>
            <a:off x="187322" y="1309318"/>
            <a:ext cx="11269717" cy="5548681"/>
          </a:xfrm>
        </p:spPr>
        <p:txBody>
          <a:bodyPr>
            <a:noAutofit/>
          </a:bodyPr>
          <a:lstStyle/>
          <a:p>
            <a:r>
              <a:rPr lang="ar-JO" dirty="0"/>
              <a:t>بدأ شهرُ رمضان يوم الجمعةِ بتاريخ 23 منْ شهرِ نيسان </a:t>
            </a:r>
          </a:p>
          <a:p>
            <a:r>
              <a:rPr lang="ar-JO" dirty="0"/>
              <a:t>أي سبعة أيّام منْ شهر نيسان </a:t>
            </a:r>
          </a:p>
          <a:p>
            <a:r>
              <a:rPr lang="ar-JO" dirty="0"/>
              <a:t>ونحتاجُ إلى 23 يومًا منْ شهرِ أيّار ليصبحَ 30 يوماً.</a:t>
            </a:r>
          </a:p>
          <a:p>
            <a:r>
              <a:rPr lang="ar-JO" dirty="0"/>
              <a:t>لذلك يصادفُ عيد الفطر السّعيد يوم 24 من شهرِ أيّار أو 23 من شهر أيار إذا لم يكتملِ الشّهرُ. </a:t>
            </a:r>
          </a:p>
          <a:p>
            <a:r>
              <a:rPr lang="ar-JO" dirty="0"/>
              <a:t>في أي يوم يصادفُ عيدُ الفطرِ؟</a:t>
            </a:r>
          </a:p>
          <a:p>
            <a:r>
              <a:rPr lang="ar-JO" dirty="0"/>
              <a:t> تعال نحسبُ: </a:t>
            </a:r>
          </a:p>
          <a:p>
            <a:r>
              <a:rPr lang="ar-JO" b="1" dirty="0"/>
              <a:t>يومُ الأحد </a:t>
            </a:r>
          </a:p>
          <a:p>
            <a:r>
              <a:rPr lang="ar-JO" dirty="0"/>
              <a:t>هل تعلم عزيزي الطّالب كم يومًا عيدُ الفطرِ؟     </a:t>
            </a:r>
          </a:p>
          <a:p>
            <a:r>
              <a:rPr lang="ar-JO" dirty="0"/>
              <a:t>إذًا في أيّ يومٍ ينتهي عيدُ الفطرِ؟ </a:t>
            </a:r>
          </a:p>
          <a:p>
            <a:r>
              <a:rPr lang="ar-JO" b="1" dirty="0"/>
              <a:t>يومُ الثلاثاءِ </a:t>
            </a:r>
          </a:p>
          <a:p>
            <a:endParaRPr lang="he-I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82"/>
            <a:ext cx="10515600" cy="1325563"/>
          </a:xfrm>
        </p:spPr>
        <p:txBody>
          <a:bodyPr/>
          <a:lstStyle/>
          <a:p>
            <a:r>
              <a:rPr lang="ar-JO" dirty="0"/>
              <a:t>تعال نحسب اذاً متى يحلّ علينا عيدُ الفطر السّعيد؟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88034-4928-5C48-B07A-C49A1C8E1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42463" y="614262"/>
            <a:ext cx="2288013" cy="2973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4266" y="5198495"/>
            <a:ext cx="1350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 smtClean="0"/>
              <a:t>3 أيام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888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FF60-FB0B-8D4E-8DBB-19BB3EA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تتمّة التدرّب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57EDA-6BEC-E447-AE03-B6B0F9793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046" y="2505075"/>
            <a:ext cx="10672341" cy="1031339"/>
          </a:xfrm>
        </p:spPr>
        <p:txBody>
          <a:bodyPr>
            <a:normAutofit/>
          </a:bodyPr>
          <a:lstStyle/>
          <a:p>
            <a:r>
              <a:rPr lang="ar-JO" sz="2800" dirty="0"/>
              <a:t>هل تعلم عزيزي الطّالب كم يومًا عيدُ الفطرِ؟   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95FEF2-BA1B-6E4E-A234-9E35936750F9}"/>
              </a:ext>
            </a:extLst>
          </p:cNvPr>
          <p:cNvCxnSpPr/>
          <p:nvPr/>
        </p:nvCxnSpPr>
        <p:spPr>
          <a:xfrm>
            <a:off x="-2552700" y="6435725"/>
            <a:ext cx="49911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420DF74-8BCB-5149-BDCF-6C929ADA4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502" y="4878075"/>
            <a:ext cx="1513040" cy="1557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63E234-8543-644C-A431-F8B286221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262" y="8317913"/>
            <a:ext cx="1879600" cy="173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D13430-75C0-8E4B-B783-68423ADC2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049" y="337437"/>
            <a:ext cx="1014990" cy="894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2526" y="3559004"/>
            <a:ext cx="8868578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4400" dirty="0"/>
              <a:t>إذًا في أيّ يومٍ ينتهي عيدُ الفطرِ؟ </a:t>
            </a:r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959985" y="2471308"/>
            <a:ext cx="14101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/>
              <a:t> </a:t>
            </a:r>
            <a:r>
              <a:rPr lang="ar-JO" sz="3600" b="1" dirty="0"/>
              <a:t>3 أيامٍ </a:t>
            </a:r>
            <a:endParaRPr lang="he-IL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31519" y="3712066"/>
            <a:ext cx="302226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dirty="0"/>
              <a:t>يومُ الثلاثاءِ </a:t>
            </a: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5796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ننهي ونُجمل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9914" y="2032690"/>
            <a:ext cx="9572625" cy="3844925"/>
          </a:xfrm>
        </p:spPr>
        <p:txBody>
          <a:bodyPr>
            <a:norm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sz="2800" b="1" dirty="0"/>
              <a:t>تعلّمنا كيف نقرأ التاريخ من </a:t>
            </a:r>
            <a:r>
              <a:rPr lang="ar-JO" sz="2800" b="1" dirty="0" smtClean="0"/>
              <a:t>الرزنامة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sz="2800" b="1" dirty="0" smtClean="0"/>
              <a:t>تعلّمنا كيف نحسب عدد الأيام</a:t>
            </a:r>
          </a:p>
          <a:p>
            <a:pPr algn="r"/>
            <a:r>
              <a:rPr lang="ar-JO" sz="2800" b="1" dirty="0" smtClean="0"/>
              <a:t> في كل شهر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sz="2800" b="1" dirty="0" smtClean="0"/>
              <a:t>تعلّمنا عن عدد الأسابيع في الشهر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sz="2800" b="1" dirty="0" smtClean="0"/>
              <a:t>تعلّمنا عن خصائص شهر أيار</a:t>
            </a:r>
          </a:p>
          <a:p>
            <a:pPr algn="r"/>
            <a:r>
              <a:rPr lang="ar-JO" sz="2800" b="1" dirty="0" smtClean="0"/>
              <a:t> وعيد الفطر</a:t>
            </a:r>
            <a:endParaRPr lang="ar-JO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89537"/>
              </p:ext>
            </p:extLst>
          </p:nvPr>
        </p:nvGraphicFramePr>
        <p:xfrm>
          <a:off x="0" y="1932160"/>
          <a:ext cx="6606467" cy="5187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3781">
                  <a:extLst>
                    <a:ext uri="{9D8B030D-6E8A-4147-A177-3AD203B41FA5}">
                      <a16:colId xmlns:a16="http://schemas.microsoft.com/office/drawing/2014/main" val="542555051"/>
                    </a:ext>
                  </a:extLst>
                </a:gridCol>
                <a:gridCol w="943781">
                  <a:extLst>
                    <a:ext uri="{9D8B030D-6E8A-4147-A177-3AD203B41FA5}">
                      <a16:colId xmlns:a16="http://schemas.microsoft.com/office/drawing/2014/main" val="2770989393"/>
                    </a:ext>
                  </a:extLst>
                </a:gridCol>
                <a:gridCol w="943781">
                  <a:extLst>
                    <a:ext uri="{9D8B030D-6E8A-4147-A177-3AD203B41FA5}">
                      <a16:colId xmlns:a16="http://schemas.microsoft.com/office/drawing/2014/main" val="1599273896"/>
                    </a:ext>
                  </a:extLst>
                </a:gridCol>
                <a:gridCol w="943781">
                  <a:extLst>
                    <a:ext uri="{9D8B030D-6E8A-4147-A177-3AD203B41FA5}">
                      <a16:colId xmlns:a16="http://schemas.microsoft.com/office/drawing/2014/main" val="382194804"/>
                    </a:ext>
                  </a:extLst>
                </a:gridCol>
                <a:gridCol w="943781">
                  <a:extLst>
                    <a:ext uri="{9D8B030D-6E8A-4147-A177-3AD203B41FA5}">
                      <a16:colId xmlns:a16="http://schemas.microsoft.com/office/drawing/2014/main" val="869705445"/>
                    </a:ext>
                  </a:extLst>
                </a:gridCol>
                <a:gridCol w="943781">
                  <a:extLst>
                    <a:ext uri="{9D8B030D-6E8A-4147-A177-3AD203B41FA5}">
                      <a16:colId xmlns:a16="http://schemas.microsoft.com/office/drawing/2014/main" val="3706054398"/>
                    </a:ext>
                  </a:extLst>
                </a:gridCol>
                <a:gridCol w="943781">
                  <a:extLst>
                    <a:ext uri="{9D8B030D-6E8A-4147-A177-3AD203B41FA5}">
                      <a16:colId xmlns:a16="http://schemas.microsoft.com/office/drawing/2014/main" val="3506531831"/>
                    </a:ext>
                  </a:extLst>
                </a:gridCol>
              </a:tblGrid>
              <a:tr h="1158826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الاحد</a:t>
                      </a:r>
                      <a:r>
                        <a:rPr lang="ar-JO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الاثنين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الثلاثاء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الاربعاء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الخميس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الجمعة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السبت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5833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28102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59577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85123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7224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944"/>
                  </a:ext>
                </a:extLst>
              </a:tr>
              <a:tr h="671383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نستمر في التدرب في البيت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9914" y="2032690"/>
            <a:ext cx="9572625" cy="3844925"/>
          </a:xfrm>
        </p:spPr>
        <p:txBody>
          <a:bodyPr>
            <a:normAutofit/>
          </a:bodyPr>
          <a:lstStyle/>
          <a:p>
            <a:pPr marL="285750" indent="-285750" algn="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ar-JO" sz="2800" b="1" dirty="0" smtClean="0"/>
              <a:t>انظروا في الرزنامة في شهر حزيران واكتبوا:</a:t>
            </a:r>
          </a:p>
          <a:p>
            <a:pPr marL="285750" indent="-285750" algn="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ar-JO" sz="2800" b="1" dirty="0" smtClean="0"/>
              <a:t>كم يوم يوجد في شهر حزيران</a:t>
            </a:r>
          </a:p>
          <a:p>
            <a:pPr marL="285750" indent="-285750" algn="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ar-JO" sz="2800" b="1" dirty="0" smtClean="0"/>
              <a:t>في أي يوم يبدا شهر حزيران؟</a:t>
            </a:r>
          </a:p>
          <a:p>
            <a:pPr marL="285750" indent="-285750" algn="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ar-JO" sz="2800" b="1" dirty="0" smtClean="0"/>
              <a:t> </a:t>
            </a:r>
            <a:r>
              <a:rPr lang="ar-JO" sz="2800" b="1" dirty="0"/>
              <a:t>في أي يوم </a:t>
            </a:r>
            <a:r>
              <a:rPr lang="ar-JO" sz="2800" b="1" dirty="0" smtClean="0"/>
              <a:t>ينتهي </a:t>
            </a:r>
            <a:r>
              <a:rPr lang="ar-JO" sz="2800" b="1" dirty="0"/>
              <a:t>شهر حزيران</a:t>
            </a:r>
            <a:r>
              <a:rPr lang="ar-JO" sz="2800" b="1" dirty="0" smtClean="0"/>
              <a:t>؟</a:t>
            </a:r>
          </a:p>
          <a:p>
            <a:pPr marL="285750" indent="-285750" algn="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ar-JO" sz="2800" b="1" dirty="0" smtClean="0"/>
              <a:t>كم يوم أحد يوجد؟ كم يوم اثنين ؟ ثلاثاء؟ اربعاء؟ خميس؟ جمعة؟ وسبت؟</a:t>
            </a:r>
          </a:p>
          <a:p>
            <a:pPr marL="285750" indent="-285750" algn="r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ar-JO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10" name="C0702A90">
            <a:hlinkClick r:id="" action="ppaction://media"/>
            <a:extLst>
              <a:ext uri="{FF2B5EF4-FFF2-40B4-BE49-F238E27FC236}">
                <a16:creationId xmlns:a16="http://schemas.microsoft.com/office/drawing/2014/main" id="{33A5C545-417A-44C8-B2E9-6EFF290D00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739" y="627740"/>
            <a:ext cx="2164720" cy="7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2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5574" y="6127369"/>
            <a:ext cx="35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shutterstock.com </a:t>
            </a:r>
            <a:r>
              <a:rPr lang="ar-SA" dirty="0">
                <a:solidFill>
                  <a:schemeClr val="bg1"/>
                </a:solidFill>
              </a:rPr>
              <a:t> الرسوم التوضيحيّة: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91BE448-248B-48EF-8728-AC972D480DAC}"/>
              </a:ext>
            </a:extLst>
          </p:cNvPr>
          <p:cNvSpPr/>
          <p:nvPr/>
        </p:nvSpPr>
        <p:spPr>
          <a:xfrm>
            <a:off x="2358189" y="2748727"/>
            <a:ext cx="7419474" cy="1570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E06D3-744A-4A8A-B133-1DE08C15C410}"/>
              </a:ext>
            </a:extLst>
          </p:cNvPr>
          <p:cNvSpPr txBox="1"/>
          <p:nvPr/>
        </p:nvSpPr>
        <p:spPr>
          <a:xfrm>
            <a:off x="1762401" y="2478892"/>
            <a:ext cx="791572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dirty="0">
                <a:solidFill>
                  <a:schemeClr val="bg1"/>
                </a:solidFill>
              </a:rPr>
              <a:t>شكرًا لكم على مشاهدة البثّ</a:t>
            </a:r>
            <a:endParaRPr lang="he-IL" sz="6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CE4F9-D72B-4CA4-810A-564F1740636F}"/>
              </a:ext>
            </a:extLst>
          </p:cNvPr>
          <p:cNvSpPr txBox="1"/>
          <p:nvPr/>
        </p:nvSpPr>
        <p:spPr>
          <a:xfrm>
            <a:off x="2141171" y="3592165"/>
            <a:ext cx="68694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chemeClr val="bg1"/>
                </a:solidFill>
              </a:rPr>
              <a:t>إنتاج مطاح، لصالح وزارة التربية والتعليم</a:t>
            </a:r>
            <a:r>
              <a:rPr lang="ar-SA" dirty="0"/>
              <a:t> </a:t>
            </a:r>
            <a:endParaRPr lang="he-I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34307E-0275-6B47-A11B-F281A199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453" y="6236983"/>
            <a:ext cx="1303258" cy="12797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ماذا يجب أن نحضّر للحصّة؟ 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C28D9B-BA5F-F04F-8240-A12D8370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3611">
            <a:off x="9028419" y="4939685"/>
            <a:ext cx="1027833" cy="1365497"/>
          </a:xfrm>
          <a:prstGeom prst="rect">
            <a:avLst/>
          </a:prstGeom>
        </p:spPr>
      </p:pic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80" y="2455749"/>
            <a:ext cx="1022673" cy="15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04263" y="2916967"/>
            <a:ext cx="1585776" cy="6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lh4.googleusercontent.com/8FRkycPXoj7UiB9dvl8WfvE_rPOmNvworJ3hEUUExH908Pyx1w8Shtg70_9YIyrxXZu2Q5tvXMslWX6PBLNTleMKYZ5Wgwd4UNNj4iBwA-K5B6WNBJ5WFRNSOF3busg5">
            <a:extLst>
              <a:ext uri="{FF2B5EF4-FFF2-40B4-BE49-F238E27FC236}">
                <a16:creationId xmlns:a16="http://schemas.microsoft.com/office/drawing/2014/main" id="{A59DF638-BBDF-4FF6-8918-42D9A5F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7" y="2455750"/>
            <a:ext cx="962184" cy="15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6.googleusercontent.com/f8H2475EYmyL0rhH4-e4ujiAahiTeUa9jS4FAnHL3KK4sEOOF3cWvgCYZ1bpJw4tDcDKTArugZ_4iGscDG3mD7tx620B0N8bRGSeR-V1W5m9k2098IkeP6hpnFdGXWOM">
            <a:extLst>
              <a:ext uri="{FF2B5EF4-FFF2-40B4-BE49-F238E27FC236}">
                <a16:creationId xmlns:a16="http://schemas.microsoft.com/office/drawing/2014/main" id="{E96A3A94-1DC2-4D5F-8C30-814635F5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30" y="2571267"/>
            <a:ext cx="1848860" cy="13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lef"/>
                <a:ea typeface="Alef"/>
                <a:sym typeface="Alef"/>
              </a:rPr>
              <a:t>قبل أن نبدأ، نستنشق الهواء</a:t>
            </a:r>
            <a:endParaRPr lang="x-none" sz="2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12495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dirty="0"/>
              <a:t>نظرت لنا إلى </a:t>
            </a:r>
            <a:r>
              <a:rPr lang="ar-JO" dirty="0" smtClean="0"/>
              <a:t>الرزنامة في اول يوم من شهر ايار </a:t>
            </a:r>
            <a:r>
              <a:rPr lang="ar-JO" dirty="0"/>
              <a:t>وسألتْ أمّها اقتربَ عيدُ </a:t>
            </a:r>
            <a:r>
              <a:rPr lang="ar-JO" dirty="0" smtClean="0"/>
              <a:t>ميلادي، </a:t>
            </a:r>
            <a:r>
              <a:rPr lang="ar-JO" dirty="0"/>
              <a:t>هل يصادفُ عيدُ ميلادي هذه السّنة معَ عيدِ الفطرِ؟</a:t>
            </a:r>
          </a:p>
          <a:p>
            <a:r>
              <a:rPr lang="ar-JO" dirty="0" smtClean="0"/>
              <a:t>كم يوماً يا امي بقي لعيد ميلادي ؟</a:t>
            </a:r>
          </a:p>
          <a:p>
            <a:r>
              <a:rPr lang="ar-JO" dirty="0" smtClean="0"/>
              <a:t>اجابت الام : تستطيعين معرفة ذلك يا عزيزتي؟</a:t>
            </a:r>
          </a:p>
          <a:p>
            <a:r>
              <a:rPr lang="ar-JO" dirty="0" smtClean="0"/>
              <a:t>هيّا عزيزي الطّالب نتعلّمُ معَ لنا عنْ شهرِ أيار 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4A9B5-C593-0942-BC3B-FDBEFA4B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85" y="5570467"/>
            <a:ext cx="1848622" cy="2100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2032690"/>
            <a:ext cx="9572625" cy="3844925"/>
          </a:xfrm>
        </p:spPr>
        <p:txBody>
          <a:bodyPr/>
          <a:lstStyle/>
          <a:p>
            <a:r>
              <a:rPr lang="ar-JO" dirty="0"/>
              <a:t>هيّا عزيزي الطّالب نتعلّمُ معَ لنا عنْ شهرِ أيار </a:t>
            </a:r>
            <a:endParaRPr lang="ar-JO" dirty="0" smtClean="0"/>
          </a:p>
          <a:p>
            <a:r>
              <a:rPr lang="ar-JO" dirty="0" smtClean="0"/>
              <a:t>«يلا» </a:t>
            </a:r>
            <a:r>
              <a:rPr lang="ar-JO" dirty="0"/>
              <a:t>نجرب مع </a:t>
            </a:r>
            <a:r>
              <a:rPr lang="ar-JO" dirty="0" smtClean="0"/>
              <a:t>بعض...</a:t>
            </a:r>
            <a:endParaRPr lang="ar-JO" dirty="0"/>
          </a:p>
          <a:p>
            <a:pPr lvl="0" algn="r"/>
            <a:r>
              <a:rPr lang="en-US" b="1" dirty="0"/>
              <a:t/>
            </a:r>
            <a:br>
              <a:rPr lang="en-US" b="1" dirty="0"/>
            </a:b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3" y="101858"/>
            <a:ext cx="1017545" cy="10707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520" y="3325429"/>
            <a:ext cx="7136524" cy="21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2548" y="5865823"/>
            <a:ext cx="4178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b="1" dirty="0" smtClean="0"/>
              <a:t>اذاً شهر أيار 31 يوماً</a:t>
            </a:r>
            <a:endParaRPr lang="he-IL" sz="2800" b="1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الآن سنتعلّم</a:t>
            </a:r>
            <a:r>
              <a:rPr lang="ar-JO" dirty="0"/>
              <a:t>-كيف يمكننا ان نعرف عدد أيام شهر أيار </a:t>
            </a:r>
            <a:r>
              <a:rPr lang="ar-JO" dirty="0" smtClean="0"/>
              <a:t>؟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72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טבלה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63629"/>
              </p:ext>
            </p:extLst>
          </p:nvPr>
        </p:nvGraphicFramePr>
        <p:xfrm>
          <a:off x="1909726" y="3161164"/>
          <a:ext cx="8355634" cy="2560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93662">
                  <a:extLst>
                    <a:ext uri="{9D8B030D-6E8A-4147-A177-3AD203B41FA5}">
                      <a16:colId xmlns:a16="http://schemas.microsoft.com/office/drawing/2014/main" val="1215952375"/>
                    </a:ext>
                  </a:extLst>
                </a:gridCol>
                <a:gridCol w="1193662">
                  <a:extLst>
                    <a:ext uri="{9D8B030D-6E8A-4147-A177-3AD203B41FA5}">
                      <a16:colId xmlns:a16="http://schemas.microsoft.com/office/drawing/2014/main" val="3922974216"/>
                    </a:ext>
                  </a:extLst>
                </a:gridCol>
                <a:gridCol w="1193662">
                  <a:extLst>
                    <a:ext uri="{9D8B030D-6E8A-4147-A177-3AD203B41FA5}">
                      <a16:colId xmlns:a16="http://schemas.microsoft.com/office/drawing/2014/main" val="2092559931"/>
                    </a:ext>
                  </a:extLst>
                </a:gridCol>
                <a:gridCol w="1193662">
                  <a:extLst>
                    <a:ext uri="{9D8B030D-6E8A-4147-A177-3AD203B41FA5}">
                      <a16:colId xmlns:a16="http://schemas.microsoft.com/office/drawing/2014/main" val="2462153075"/>
                    </a:ext>
                  </a:extLst>
                </a:gridCol>
                <a:gridCol w="1193662">
                  <a:extLst>
                    <a:ext uri="{9D8B030D-6E8A-4147-A177-3AD203B41FA5}">
                      <a16:colId xmlns:a16="http://schemas.microsoft.com/office/drawing/2014/main" val="953445897"/>
                    </a:ext>
                  </a:extLst>
                </a:gridCol>
                <a:gridCol w="1193662">
                  <a:extLst>
                    <a:ext uri="{9D8B030D-6E8A-4147-A177-3AD203B41FA5}">
                      <a16:colId xmlns:a16="http://schemas.microsoft.com/office/drawing/2014/main" val="1211838028"/>
                    </a:ext>
                  </a:extLst>
                </a:gridCol>
                <a:gridCol w="1193662">
                  <a:extLst>
                    <a:ext uri="{9D8B030D-6E8A-4147-A177-3AD203B41FA5}">
                      <a16:colId xmlns:a16="http://schemas.microsoft.com/office/drawing/2014/main" val="434388224"/>
                    </a:ext>
                  </a:extLst>
                </a:gridCol>
              </a:tblGrid>
              <a:tr h="330325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46969"/>
                  </a:ext>
                </a:extLst>
              </a:tr>
              <a:tr h="330325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95780"/>
                  </a:ext>
                </a:extLst>
              </a:tr>
              <a:tr h="330325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58283"/>
                  </a:ext>
                </a:extLst>
              </a:tr>
              <a:tr h="330325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211647"/>
                  </a:ext>
                </a:extLst>
              </a:tr>
              <a:tr h="330325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42629"/>
                  </a:ext>
                </a:extLst>
              </a:tr>
              <a:tr h="330325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9944"/>
                  </a:ext>
                </a:extLst>
              </a:tr>
              <a:tr h="330325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84276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نبدأ بمتعة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377" y="2032690"/>
            <a:ext cx="9572625" cy="3844925"/>
          </a:xfrm>
        </p:spPr>
        <p:txBody>
          <a:bodyPr/>
          <a:lstStyle/>
          <a:p>
            <a:pPr lvl="0" algn="r">
              <a:spcBef>
                <a:spcPts val="0"/>
              </a:spcBef>
            </a:pPr>
            <a:r>
              <a:rPr lang="ar-JO" dirty="0" smtClean="0"/>
              <a:t>تعال نبني مع بعض شهر أيار </a:t>
            </a:r>
            <a:r>
              <a:rPr lang="ar-SA" dirty="0" smtClean="0"/>
              <a:t>.</a:t>
            </a: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0331" y="3897040"/>
            <a:ext cx="9634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3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221590" y="3897040"/>
            <a:ext cx="7452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5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5780690" y="3897040"/>
            <a:ext cx="9459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6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4635391" y="3897040"/>
            <a:ext cx="8615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/>
              <a:t>7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418791" y="3531541"/>
            <a:ext cx="9038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1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249754" y="3531541"/>
            <a:ext cx="8113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2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3468250" y="3897040"/>
            <a:ext cx="7780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8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204784" y="3897040"/>
            <a:ext cx="876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9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9434157" y="4256658"/>
            <a:ext cx="6691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10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8282152" y="3897040"/>
            <a:ext cx="746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4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8213672" y="4243360"/>
            <a:ext cx="76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11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178566" y="4256658"/>
            <a:ext cx="5623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12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5880704" y="4242788"/>
            <a:ext cx="7408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13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4759671" y="4218727"/>
            <a:ext cx="7057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14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3510455" y="4218727"/>
            <a:ext cx="7780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15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2364828" y="4256658"/>
            <a:ext cx="651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16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9423647" y="4625990"/>
            <a:ext cx="679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17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8144588" y="4632916"/>
            <a:ext cx="6726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18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7178566" y="4625990"/>
            <a:ext cx="7409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19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5930628" y="4625990"/>
            <a:ext cx="648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20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4759671" y="4625990"/>
            <a:ext cx="7372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21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3558392" y="4636409"/>
            <a:ext cx="6432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22</a:t>
            </a:r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2364828" y="4588059"/>
            <a:ext cx="7167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23</a:t>
            </a:r>
            <a:endParaRPr lang="he-IL" dirty="0"/>
          </a:p>
        </p:txBody>
      </p:sp>
      <p:sp>
        <p:nvSpPr>
          <p:cNvPr id="33" name="TextBox 32"/>
          <p:cNvSpPr txBox="1"/>
          <p:nvPr/>
        </p:nvSpPr>
        <p:spPr>
          <a:xfrm>
            <a:off x="9434157" y="4957391"/>
            <a:ext cx="679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24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8354027" y="5023062"/>
            <a:ext cx="7479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25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7203993" y="4995322"/>
            <a:ext cx="715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26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5941138" y="4995322"/>
            <a:ext cx="7854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27</a:t>
            </a:r>
            <a:endParaRPr lang="he-IL" dirty="0"/>
          </a:p>
        </p:txBody>
      </p:sp>
      <p:sp>
        <p:nvSpPr>
          <p:cNvPr id="37" name="TextBox 36"/>
          <p:cNvSpPr txBox="1"/>
          <p:nvPr/>
        </p:nvSpPr>
        <p:spPr>
          <a:xfrm>
            <a:off x="4668156" y="4995322"/>
            <a:ext cx="944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28</a:t>
            </a:r>
            <a:endParaRPr lang="he-IL" dirty="0"/>
          </a:p>
        </p:txBody>
      </p:sp>
      <p:sp>
        <p:nvSpPr>
          <p:cNvPr id="38" name="TextBox 37"/>
          <p:cNvSpPr txBox="1"/>
          <p:nvPr/>
        </p:nvSpPr>
        <p:spPr>
          <a:xfrm>
            <a:off x="3491066" y="5005741"/>
            <a:ext cx="710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29</a:t>
            </a:r>
            <a:endParaRPr lang="he-IL" dirty="0"/>
          </a:p>
        </p:txBody>
      </p:sp>
      <p:sp>
        <p:nvSpPr>
          <p:cNvPr id="39" name="TextBox 38"/>
          <p:cNvSpPr txBox="1"/>
          <p:nvPr/>
        </p:nvSpPr>
        <p:spPr>
          <a:xfrm>
            <a:off x="2364828" y="4957391"/>
            <a:ext cx="7167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30</a:t>
            </a:r>
            <a:endParaRPr lang="he-IL" dirty="0"/>
          </a:p>
        </p:txBody>
      </p:sp>
      <p:sp>
        <p:nvSpPr>
          <p:cNvPr id="40" name="TextBox 39"/>
          <p:cNvSpPr txBox="1"/>
          <p:nvPr/>
        </p:nvSpPr>
        <p:spPr>
          <a:xfrm>
            <a:off x="9423647" y="5333908"/>
            <a:ext cx="7269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31</a:t>
            </a:r>
            <a:endParaRPr lang="he-IL" dirty="0"/>
          </a:p>
        </p:txBody>
      </p:sp>
      <p:sp>
        <p:nvSpPr>
          <p:cNvPr id="43" name="TextBox 42"/>
          <p:cNvSpPr txBox="1"/>
          <p:nvPr/>
        </p:nvSpPr>
        <p:spPr>
          <a:xfrm>
            <a:off x="9363572" y="3120922"/>
            <a:ext cx="19464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احد</a:t>
            </a:r>
            <a:endParaRPr lang="he-IL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03080" y="3109072"/>
            <a:ext cx="660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اثنين</a:t>
            </a:r>
            <a:endParaRPr lang="he-IL" dirty="0"/>
          </a:p>
        </p:txBody>
      </p:sp>
      <p:sp>
        <p:nvSpPr>
          <p:cNvPr id="45" name="TextBox 44"/>
          <p:cNvSpPr txBox="1"/>
          <p:nvPr/>
        </p:nvSpPr>
        <p:spPr>
          <a:xfrm>
            <a:off x="6747641" y="3140210"/>
            <a:ext cx="6512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ثلاثاء</a:t>
            </a:r>
            <a:endParaRPr lang="he-IL" dirty="0"/>
          </a:p>
        </p:txBody>
      </p:sp>
      <p:sp>
        <p:nvSpPr>
          <p:cNvPr id="46" name="TextBox 45"/>
          <p:cNvSpPr txBox="1"/>
          <p:nvPr/>
        </p:nvSpPr>
        <p:spPr>
          <a:xfrm>
            <a:off x="5743837" y="3147978"/>
            <a:ext cx="10530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اربعاء</a:t>
            </a:r>
            <a:endParaRPr lang="he-IL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65203" y="3120922"/>
            <a:ext cx="11473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خميس</a:t>
            </a:r>
            <a:endParaRPr lang="he-IL" dirty="0"/>
          </a:p>
        </p:txBody>
      </p:sp>
      <p:sp>
        <p:nvSpPr>
          <p:cNvPr id="48" name="TextBox 47"/>
          <p:cNvSpPr txBox="1"/>
          <p:nvPr/>
        </p:nvSpPr>
        <p:spPr>
          <a:xfrm>
            <a:off x="3327644" y="3109072"/>
            <a:ext cx="12724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جمعه</a:t>
            </a:r>
            <a:endParaRPr lang="he-IL" dirty="0"/>
          </a:p>
        </p:txBody>
      </p:sp>
      <p:sp>
        <p:nvSpPr>
          <p:cNvPr id="49" name="TextBox 48"/>
          <p:cNvSpPr txBox="1"/>
          <p:nvPr/>
        </p:nvSpPr>
        <p:spPr>
          <a:xfrm>
            <a:off x="2214943" y="3148662"/>
            <a:ext cx="10788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سبت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73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ما الذي نعرفه من قبلُ؟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ar-JO" dirty="0" smtClean="0"/>
              <a:t>اشهر السنة.</a:t>
            </a:r>
          </a:p>
          <a:p>
            <a:pPr algn="r"/>
            <a:r>
              <a:rPr lang="ar-JO" dirty="0" smtClean="0"/>
              <a:t>كم يوم بالشهر</a:t>
            </a:r>
          </a:p>
          <a:p>
            <a:pPr algn="r"/>
            <a:r>
              <a:rPr lang="ar-JO" dirty="0" smtClean="0"/>
              <a:t>كم يوم بالأسبوع</a:t>
            </a:r>
          </a:p>
          <a:p>
            <a:pPr algn="r"/>
            <a:r>
              <a:rPr lang="ar-JO" dirty="0" smtClean="0"/>
              <a:t>كم أسبوع بالشهر</a:t>
            </a:r>
            <a:r>
              <a:rPr lang="ar-SA" dirty="0" smtClean="0"/>
              <a:t> </a:t>
            </a:r>
            <a:endParaRPr lang="he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66318" y="4514660"/>
            <a:ext cx="1848622" cy="194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التدرّب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88034-4928-5C48-B07A-C49A1C8E1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842463" y="854102"/>
            <a:ext cx="2288013" cy="2973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461" y="5942694"/>
            <a:ext cx="1047545" cy="550181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3184635" y="1881040"/>
            <a:ext cx="78091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SA" sz="2800" b="1" dirty="0"/>
              <a:t>أ</a:t>
            </a:r>
            <a:r>
              <a:rPr lang="ar-JO" sz="3600" b="1" dirty="0"/>
              <a:t>ذا كان عيد ميلاد لنا بتاريخ:   </a:t>
            </a:r>
            <a:r>
              <a:rPr lang="ar-JO" sz="3600" dirty="0"/>
              <a:t>2013-5-24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sz="3600" dirty="0"/>
              <a:t>كم يوماً بقي لعيد ميلادها؟</a:t>
            </a:r>
          </a:p>
          <a:p>
            <a:pPr marL="3943350" lvl="8" indent="-285750" algn="r">
              <a:buFont typeface="Arial" panose="020B0604020202020204" pitchFamily="34" charset="0"/>
              <a:buChar char="•"/>
            </a:pPr>
            <a:r>
              <a:rPr lang="ar-JO" sz="3600" b="1" dirty="0"/>
              <a:t>كم اصبح عمرها الان؟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JO" sz="3600" b="1" dirty="0"/>
              <a:t>كم أسبوع في شهر أيار؟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JO" sz="3600" b="1" dirty="0"/>
              <a:t>ما هو اخر يوم بعيد الفطر السعيد؟</a:t>
            </a:r>
            <a:endParaRPr lang="he-IL" sz="3600" dirty="0"/>
          </a:p>
        </p:txBody>
      </p:sp>
      <p:pic>
        <p:nvPicPr>
          <p:cNvPr id="6" name="C0702A90">
            <a:hlinkClick r:id="" action="ppaction://media"/>
            <a:extLst>
              <a:ext uri="{FF2B5EF4-FFF2-40B4-BE49-F238E27FC236}">
                <a16:creationId xmlns:a16="http://schemas.microsoft.com/office/drawing/2014/main" id="{33A5C545-417A-44C8-B2E9-6EFF290D00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739" y="627740"/>
            <a:ext cx="2164720" cy="7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2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حلّ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ACAB0-5CC2-4348-AA87-21B5FF515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448" y="1698023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ar-JO" dirty="0" smtClean="0"/>
              <a:t>إذا كان عيد ميلاد لنا 2013-5-24 فكم يوماً بقي لعيد ميلادها </a:t>
            </a:r>
          </a:p>
          <a:p>
            <a:pPr marL="0" indent="0">
              <a:buNone/>
            </a:pPr>
            <a:r>
              <a:rPr lang="ar-JO" dirty="0" smtClean="0"/>
              <a:t>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FE58D-F541-AB4B-B3E4-8121B4FD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74" y="4637905"/>
            <a:ext cx="1588827" cy="1893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4911671"/>
            <a:ext cx="20828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3248" y="2677353"/>
            <a:ext cx="208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/>
              <a:t>23=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93582" y="3333522"/>
            <a:ext cx="1645002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2800" dirty="0"/>
              <a:t>بقي 23 يوماً</a:t>
            </a:r>
            <a:endParaRPr lang="x-none" sz="2800" dirty="0"/>
          </a:p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267797" y="2715537"/>
            <a:ext cx="19287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/>
              <a:t>1</a:t>
            </a:r>
            <a:r>
              <a:rPr lang="ar-JO" sz="2800" b="1" dirty="0" smtClean="0"/>
              <a:t>   -   24 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7072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התאמה אישית 5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7BCF7D-1411-4C38-96DE-F6E4017D5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1A918-AE01-4908-8C74-37F9AEEBE74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de65336-3470-4daf-946b-7619550e553e"/>
    <ds:schemaRef ds:uri="6ad565e7-c57f-415f-adfa-5c7854c55fa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50630D-C162-45BE-9359-8A7E2B414DF1}">
  <ds:schemaRefs>
    <ds:schemaRef ds:uri="http://schemas.microsoft.com/office/2006/documentManagement/types"/>
    <ds:schemaRef ds:uri="6ad565e7-c57f-415f-adfa-5c7854c55faf"/>
    <ds:schemaRef ds:uri="http://purl.org/dc/dcmitype/"/>
    <ds:schemaRef ds:uri="http://schemas.microsoft.com/office/infopath/2007/PartnerControls"/>
    <ds:schemaRef ds:uri="7de65336-3470-4daf-946b-7619550e553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2353</Words>
  <Application>Microsoft Office PowerPoint</Application>
  <PresentationFormat>מסך רחב</PresentationFormat>
  <Paragraphs>659</Paragraphs>
  <Slides>24</Slides>
  <Notes>24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0" baseType="lpstr">
      <vt:lpstr>Alef</vt:lpstr>
      <vt:lpstr>Arial</vt:lpstr>
      <vt:lpstr>Calibri</vt:lpstr>
      <vt:lpstr>Open Sans</vt:lpstr>
      <vt:lpstr>Open Sans Hebrew</vt:lpstr>
      <vt:lpstr>Office Theme</vt:lpstr>
      <vt:lpstr>מצגת של PowerPoint‏</vt:lpstr>
      <vt:lpstr>ماذا نتعلم اليوم?</vt:lpstr>
      <vt:lpstr>ماذا يجب أن نحضّر للحصّة؟ </vt:lpstr>
      <vt:lpstr>قبل أن نبدأ، نستنشق الهواء</vt:lpstr>
      <vt:lpstr>מצגת של PowerPoint‏</vt:lpstr>
      <vt:lpstr>نبدأ بمتعة</vt:lpstr>
      <vt:lpstr>ما الذي نعرفه من قبلُ؟</vt:lpstr>
      <vt:lpstr>التدرّب</vt:lpstr>
      <vt:lpstr>حلّ</vt:lpstr>
      <vt:lpstr>التدرّب</vt:lpstr>
      <vt:lpstr>حل</vt:lpstr>
      <vt:lpstr>حل </vt:lpstr>
      <vt:lpstr>نتعلّم</vt:lpstr>
      <vt:lpstr>نتعلّم</vt:lpstr>
      <vt:lpstr>نتعلّم</vt:lpstr>
      <vt:lpstr>نتعلّم</vt:lpstr>
      <vt:lpstr>نتعلّم</vt:lpstr>
      <vt:lpstr>نتعلّم</vt:lpstr>
      <vt:lpstr>نتعلّم</vt:lpstr>
      <vt:lpstr>تعال نحسب اذاً متى يحلّ علينا عيدُ الفطر السّعيد؟</vt:lpstr>
      <vt:lpstr>تتمّة التدرّب</vt:lpstr>
      <vt:lpstr>ننهي ونُجمل</vt:lpstr>
      <vt:lpstr>نستمر في التدرب في البيت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Rotem Raviv</cp:lastModifiedBy>
  <cp:revision>111</cp:revision>
  <dcterms:created xsi:type="dcterms:W3CDTF">2020-03-11T07:11:19Z</dcterms:created>
  <dcterms:modified xsi:type="dcterms:W3CDTF">2020-05-05T12:15:36Z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0x0101003A84B2C970292541884C6D2E423F45B9</vt:lpwstr>
  </property>
</Properties>
</file>