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2"/>
  </p:notesMasterIdLst>
  <p:sldIdLst>
    <p:sldId id="260" r:id="rId2"/>
    <p:sldId id="261" r:id="rId3"/>
    <p:sldId id="262" r:id="rId4"/>
    <p:sldId id="263" r:id="rId5"/>
    <p:sldId id="266" r:id="rId6"/>
    <p:sldId id="279" r:id="rId7"/>
    <p:sldId id="267" r:id="rId8"/>
    <p:sldId id="268" r:id="rId9"/>
    <p:sldId id="271" r:id="rId10"/>
    <p:sldId id="272"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Alef" panose="00000500000000000000" pitchFamily="2" charset="-79"/>
      <p:regular r:id="rId17"/>
      <p:bold r:id="rId18"/>
    </p:embeddedFont>
    <p:embeddedFont>
      <p:font typeface="Open Sans" panose="020B0606030504020204" pitchFamily="34" charset="0"/>
      <p:regular r:id="rId19"/>
      <p:bold r:id="rId20"/>
      <p:italic r:id="rId21"/>
      <p:boldItalic r:id="rId22"/>
    </p:embeddedFont>
    <p:embeddedFont>
      <p:font typeface="Wingdings 3" panose="05040102010807070707" pitchFamily="18" charset="2"/>
      <p:regular r:id="rId23"/>
    </p:embeddedFont>
    <p:embeddedFont>
      <p:font typeface="open sans hebrew" panose="00000500000000000000" pitchFamily="2" charset="-79"/>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874" autoAdjust="0"/>
  </p:normalViewPr>
  <p:slideViewPr>
    <p:cSldViewPr snapToGrid="0">
      <p:cViewPr varScale="1">
        <p:scale>
          <a:sx n="89" d="100"/>
          <a:sy n="89" d="100"/>
        </p:scale>
        <p:origin x="762" y="96"/>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89814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291292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a:t>משך השקף: 2 דקות</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הציגו את עצמכם ואת מהלך השיעור:</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מוזמנים לפנות בצורה אישית לתלמידים:</a:t>
            </a:r>
            <a:r>
              <a:rPr lang="x-none" sz="1200"/>
              <a:t/>
            </a:r>
            <a:br>
              <a:rPr lang="x-none" sz="1200"/>
            </a:br>
            <a:r>
              <a:rPr lang="x-none" sz="1200">
                <a:solidFill>
                  <a:srgbClr val="2F5496"/>
                </a:solidFill>
              </a:rPr>
              <a:t>דוגמה לטקסט שייאמר בעל פה: "שלום, שמי___. אני מורה ל____ ממקום בארץ____. מה שלומכם? אני שמח/ה שהצטרפתם אליי", וכו'.</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נושא השיעור ומה מטרתו:</a:t>
            </a:r>
            <a:br>
              <a:rPr lang="x-none" sz="1200">
                <a:solidFill>
                  <a:schemeClr val="dk1"/>
                </a:solidFill>
              </a:rPr>
            </a:br>
            <a:r>
              <a:rPr lang="x-none" sz="1200">
                <a:solidFill>
                  <a:srgbClr val="2F5496"/>
                </a:solidFill>
              </a:rPr>
              <a:t>דוגמה לטקסט שייאמר בעל פה: "בשיעור הזה נלמד על_________. הצטרפו אליי ויהיה לנו כיף. מוכנים? מתחילים!"</a:t>
            </a:r>
            <a:endParaRPr/>
          </a:p>
          <a:p>
            <a:pPr marL="0" lvl="0" indent="0" algn="r" rtl="1">
              <a:spcBef>
                <a:spcPts val="0"/>
              </a:spcBef>
              <a:spcAft>
                <a:spcPts val="0"/>
              </a:spcAft>
              <a:buClr>
                <a:schemeClr val="dk1"/>
              </a:buClr>
              <a:buSzPts val="1200"/>
              <a:buFont typeface="Calibri"/>
              <a:buNone/>
            </a:pPr>
            <a:endParaRPr sz="1200" b="1"/>
          </a:p>
          <a:p>
            <a:pPr marL="133350" lvl="0" indent="0" algn="r" rtl="1">
              <a:lnSpc>
                <a:spcPct val="115000"/>
              </a:lnSpc>
              <a:spcBef>
                <a:spcPts val="800"/>
              </a:spcBef>
              <a:spcAft>
                <a:spcPts val="0"/>
              </a:spcAft>
              <a:buNone/>
            </a:pPr>
            <a:r>
              <a:rPr lang="x-none" sz="1200" b="1">
                <a:solidFill>
                  <a:schemeClr val="dk1"/>
                </a:solidFill>
                <a:latin typeface="Alef"/>
                <a:ea typeface="Alef"/>
                <a:cs typeface="Alef"/>
                <a:sym typeface="Alef"/>
              </a:rPr>
              <a:t>נתחיל ב…. </a:t>
            </a:r>
            <a:r>
              <a:rPr lang="x-none" sz="1200">
                <a:solidFill>
                  <a:schemeClr val="dk1"/>
                </a:solidFill>
                <a:latin typeface="Alef"/>
                <a:ea typeface="Alef"/>
                <a:cs typeface="Alef"/>
                <a:sym typeface="Alef"/>
              </a:rPr>
              <a:t> (שלב פתיח השיעור)</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נמשיך בלגלות</a:t>
            </a:r>
            <a:r>
              <a:rPr lang="x-none" sz="1200">
                <a:solidFill>
                  <a:schemeClr val="dk1"/>
                </a:solidFill>
                <a:latin typeface="Alef"/>
                <a:ea typeface="Alef"/>
                <a:cs typeface="Alef"/>
                <a:sym typeface="Alef"/>
              </a:rPr>
              <a:t> (שלב הלימוד / הקניה - כתבו כאן שאלה מסקרנת שתיתן מענה על מטרת השיעור)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נתנסה ב… </a:t>
            </a:r>
            <a:r>
              <a:rPr lang="x-none" sz="1200">
                <a:solidFill>
                  <a:schemeClr val="dk1"/>
                </a:solidFill>
                <a:latin typeface="Alef"/>
                <a:ea typeface="Alef"/>
                <a:cs typeface="Alef"/>
                <a:sym typeface="Alef"/>
              </a:rPr>
              <a:t>(שלב התרגול / התנסות)</a:t>
            </a:r>
            <a:r>
              <a:rPr lang="x-none"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נסכם  </a:t>
            </a:r>
            <a:r>
              <a:rPr lang="x-none" sz="1200">
                <a:solidFill>
                  <a:schemeClr val="dk1"/>
                </a:solidFill>
                <a:latin typeface="Alef"/>
                <a:ea typeface="Alef"/>
                <a:cs typeface="Alef"/>
                <a:sym typeface="Alef"/>
              </a:rPr>
              <a:t>(שלב סיכום השיעור)</a:t>
            </a:r>
            <a:endParaRPr/>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128559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dirty="0"/>
              <a:t>למחוק שקופית זו אם אין בה צורך.</a:t>
            </a:r>
            <a:endParaRPr dirty="0"/>
          </a:p>
          <a:p>
            <a:pPr marL="158750" marR="0" lvl="0" indent="0" algn="r" rtl="1">
              <a:lnSpc>
                <a:spcPct val="100000"/>
              </a:lnSpc>
              <a:spcBef>
                <a:spcPts val="0"/>
              </a:spcBef>
              <a:spcAft>
                <a:spcPts val="0"/>
              </a:spcAft>
              <a:buClr>
                <a:srgbClr val="000000"/>
              </a:buClr>
              <a:buSzPts val="1100"/>
              <a:buFont typeface="Arial"/>
              <a:buNone/>
            </a:pPr>
            <a:endParaRPr sz="1200" b="1" dirty="0"/>
          </a:p>
          <a:p>
            <a:pPr marL="158750" marR="0" lvl="0" indent="0" algn="r" rtl="1">
              <a:lnSpc>
                <a:spcPct val="100000"/>
              </a:lnSpc>
              <a:spcBef>
                <a:spcPts val="0"/>
              </a:spcBef>
              <a:spcAft>
                <a:spcPts val="0"/>
              </a:spcAft>
              <a:buClr>
                <a:srgbClr val="000000"/>
              </a:buClr>
              <a:buSzPts val="1100"/>
              <a:buFont typeface="Arial"/>
              <a:buNone/>
            </a:pPr>
            <a:r>
              <a:rPr lang="x-none" sz="1200" b="1" dirty="0"/>
              <a:t>משך השקף: דקה</a:t>
            </a:r>
            <a:endParaRPr dirty="0"/>
          </a:p>
          <a:p>
            <a:pPr marL="158750" lvl="0" indent="0" algn="r" rtl="1">
              <a:spcBef>
                <a:spcPts val="0"/>
              </a:spcBef>
              <a:spcAft>
                <a:spcPts val="0"/>
              </a:spcAft>
              <a:buClr>
                <a:schemeClr val="dk1"/>
              </a:buClr>
              <a:buSzPts val="1200"/>
              <a:buFont typeface="Calibri"/>
              <a:buNone/>
            </a:pPr>
            <a:endParaRPr sz="1200" dirty="0"/>
          </a:p>
          <a:p>
            <a:pPr marL="158750" lvl="0" indent="0" algn="r" rtl="1">
              <a:spcBef>
                <a:spcPts val="0"/>
              </a:spcBef>
              <a:spcAft>
                <a:spcPts val="0"/>
              </a:spcAft>
              <a:buClr>
                <a:schemeClr val="dk1"/>
              </a:buClr>
              <a:buSzPts val="1200"/>
              <a:buFont typeface="Calibri"/>
              <a:buNone/>
            </a:pPr>
            <a:r>
              <a:rPr lang="x-none" sz="1200" dirty="0"/>
              <a:t>בשקף זה ודאו שכולם הצטיידו בעזרים הנדרשים (מומלץ שעזרים אלו יהיו גם אצלכם עבור הדגמה).</a:t>
            </a:r>
            <a:endParaRPr dirty="0"/>
          </a:p>
          <a:p>
            <a:pPr marL="158750" lvl="0" indent="0" algn="r" rtl="1">
              <a:spcBef>
                <a:spcPts val="0"/>
              </a:spcBef>
              <a:spcAft>
                <a:spcPts val="0"/>
              </a:spcAft>
              <a:buClr>
                <a:srgbClr val="FF0000"/>
              </a:buClr>
              <a:buSzPts val="1200"/>
              <a:buFont typeface="Calibri"/>
              <a:buNone/>
            </a:pPr>
            <a:r>
              <a:rPr lang="x-none" sz="1200" dirty="0">
                <a:solidFill>
                  <a:srgbClr val="FF0000"/>
                </a:solidFill>
              </a:rPr>
              <a:t>מחקו את המיותר או הוסיפו במידת הצורך (הקפידו על זכויות היוצרים).</a:t>
            </a:r>
            <a:endParaRPr dirty="0"/>
          </a:p>
          <a:p>
            <a:pPr marL="158750" lvl="0" indent="0" algn="r" rtl="1">
              <a:spcBef>
                <a:spcPts val="0"/>
              </a:spcBef>
              <a:spcAft>
                <a:spcPts val="0"/>
              </a:spcAft>
              <a:buClr>
                <a:schemeClr val="dk1"/>
              </a:buClr>
              <a:buSzPts val="1200"/>
              <a:buFont typeface="Calibri"/>
              <a:buNone/>
            </a:pPr>
            <a:endParaRPr sz="1200" dirty="0">
              <a:solidFill>
                <a:srgbClr val="FF0000"/>
              </a:solidFill>
            </a:endParaRPr>
          </a:p>
          <a:p>
            <a:pPr marL="158750" lvl="0" indent="0" algn="r" rtl="1">
              <a:spcBef>
                <a:spcPts val="0"/>
              </a:spcBef>
              <a:spcAft>
                <a:spcPts val="0"/>
              </a:spcAft>
              <a:buClr>
                <a:srgbClr val="FF0000"/>
              </a:buClr>
              <a:buSzPts val="1200"/>
              <a:buFont typeface="Calibri"/>
              <a:buNone/>
            </a:pPr>
            <a:r>
              <a:rPr lang="x-none" sz="1200" dirty="0">
                <a:solidFill>
                  <a:srgbClr val="FF0000"/>
                </a:solidFill>
              </a:rPr>
              <a:t>זה הזמן להציג את </a:t>
            </a:r>
            <a:r>
              <a:rPr lang="x-none" sz="1200" b="0" i="0" u="none" strike="noStrike" cap="none" dirty="0">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extLst>
      <p:ext uri="{BB962C8B-B14F-4D97-AF65-F5344CB8AC3E}">
        <p14:creationId xmlns:p14="http://schemas.microsoft.com/office/powerpoint/2010/main" val="115021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solidFill>
                  <a:schemeClr val="dk1"/>
                </a:solidFill>
              </a:rPr>
              <a:t>משך השקף: </a:t>
            </a:r>
            <a:r>
              <a:rPr lang="he-IL" b="1" baseline="0" dirty="0">
                <a:solidFill>
                  <a:schemeClr val="dk1"/>
                </a:solidFill>
              </a:rPr>
              <a:t> 2 דקות </a:t>
            </a: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extLst>
      <p:ext uri="{BB962C8B-B14F-4D97-AF65-F5344CB8AC3E}">
        <p14:creationId xmlns:p14="http://schemas.microsoft.com/office/powerpoint/2010/main" val="685912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dirty="0"/>
              <a:t>רצף מספרי השקפים הבאים </a:t>
            </a:r>
            <a:r>
              <a:rPr lang="he-IL" b="1" dirty="0"/>
              <a:t>9-11 </a:t>
            </a:r>
            <a:r>
              <a:rPr lang="x-none" b="1" dirty="0"/>
              <a:t>מכיל בתוכו: הקניית ידע</a:t>
            </a:r>
            <a:r>
              <a:rPr lang="he-IL" b="1" dirty="0"/>
              <a:t> והסברים (מידע,</a:t>
            </a:r>
            <a:r>
              <a:rPr lang="he-IL" b="1" baseline="0" dirty="0"/>
              <a:t> מסרים, שאלות גדולות)</a:t>
            </a:r>
            <a:r>
              <a:rPr lang="x-none" b="1" dirty="0"/>
              <a:t>, </a:t>
            </a:r>
            <a:r>
              <a:rPr lang="he-IL" b="1" dirty="0"/>
              <a:t>רגע של מחשבה (זמן</a:t>
            </a:r>
            <a:r>
              <a:rPr lang="he-IL" b="1" baseline="0" dirty="0"/>
              <a:t> חשיבה של התלמידים</a:t>
            </a:r>
            <a:r>
              <a:rPr lang="he-IL" b="1" dirty="0"/>
              <a:t> עם עצמם על מה ששאלתם/הצגתם)</a:t>
            </a:r>
            <a:r>
              <a:rPr lang="x-none" b="1" dirty="0"/>
              <a:t>, </a:t>
            </a:r>
            <a:r>
              <a:rPr lang="he-IL" b="1" baseline="0" dirty="0"/>
              <a:t> השלמת פערים (איסוף מחשבות ורעיונות שכנראה עלו במוחם של התלמידים והתייחסות).</a:t>
            </a:r>
            <a:r>
              <a:rPr lang="x-none" b="1" dirty="0"/>
              <a:t> משך זמן כל הרצף הוא </a:t>
            </a:r>
            <a:r>
              <a:rPr lang="he-IL" b="1" dirty="0"/>
              <a:t>10-15דקות</a:t>
            </a:r>
            <a:r>
              <a:rPr lang="x-none" b="1" dirty="0"/>
              <a:t> סה"כ.</a:t>
            </a:r>
            <a:endParaRPr b="1"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הקניה: </a:t>
            </a:r>
            <a:r>
              <a:rPr lang="x-none" dirty="0"/>
              <a:t>התייחסות </a:t>
            </a:r>
            <a:r>
              <a:rPr lang="he-IL" dirty="0"/>
              <a:t>לנושא השיעור – כמה שיותר </a:t>
            </a:r>
            <a:r>
              <a:rPr lang="x-none" dirty="0"/>
              <a:t>ממוקד</a:t>
            </a:r>
            <a:r>
              <a:rPr lang="he-IL" dirty="0"/>
              <a:t>.</a:t>
            </a:r>
            <a:r>
              <a:rPr lang="x-none" dirty="0"/>
              <a:t> שימוש במגוון ייצוגי תוכן כגון תמונות וסרטונים - </a:t>
            </a:r>
            <a:r>
              <a:rPr lang="x-none" b="1" u="sng" dirty="0"/>
              <a:t>ניתן לצרף סרטונים מבית היוצר של מטח בלבד</a:t>
            </a:r>
            <a:r>
              <a:rPr lang="x-none" dirty="0"/>
              <a:t>, צילומי מסך, כתבות, תכנים מספרי הלימוד, טקסט מצומצם </a:t>
            </a:r>
            <a:r>
              <a:rPr lang="x-none" b="1" u="sng" dirty="0">
                <a:solidFill>
                  <a:srgbClr val="FF0000"/>
                </a:solidFill>
              </a:rPr>
              <a:t>בהתאם לזכויות יוצרים</a:t>
            </a:r>
            <a:r>
              <a:rPr lang="x-none" dirty="0">
                <a:solidFill>
                  <a:srgbClr val="FF0000"/>
                </a:solidFill>
              </a:rPr>
              <a:t>. </a:t>
            </a:r>
            <a:r>
              <a:rPr lang="x-none" dirty="0"/>
              <a:t>ניתן לשלב </a:t>
            </a:r>
            <a:r>
              <a:rPr lang="he-IL" dirty="0"/>
              <a:t>"רגע של מחשבה" במקומות בהם חשוב</a:t>
            </a:r>
            <a:r>
              <a:rPr lang="he-IL" baseline="0" dirty="0"/>
              <a:t> לתת לתלמידים זמן עיבוד וחשיבה על השאלה/הדילמה</a:t>
            </a:r>
            <a:r>
              <a:rPr lang="x-none" dirty="0"/>
              <a:t>.</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extLst>
      <p:ext uri="{BB962C8B-B14F-4D97-AF65-F5344CB8AC3E}">
        <p14:creationId xmlns:p14="http://schemas.microsoft.com/office/powerpoint/2010/main" val="1314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he-IL" b="1" dirty="0"/>
              <a:t>רגע של מחשבה</a:t>
            </a:r>
            <a:r>
              <a:rPr lang="x-none" b="1" dirty="0"/>
              <a:t>: </a:t>
            </a:r>
            <a:r>
              <a:rPr lang="he-IL" dirty="0"/>
              <a:t>לא יותר מדקה</a:t>
            </a:r>
            <a:r>
              <a:rPr lang="x-none" dirty="0"/>
              <a:t>. ניתן לעשות 2-1 סבבים של </a:t>
            </a:r>
            <a:r>
              <a:rPr lang="he-IL" dirty="0"/>
              <a:t>מחשבה</a:t>
            </a:r>
            <a:r>
              <a:rPr lang="x-none" dirty="0"/>
              <a:t> מול המחש</a:t>
            </a:r>
            <a:r>
              <a:rPr lang="he-IL" dirty="0"/>
              <a:t>ב.</a:t>
            </a:r>
            <a:r>
              <a:rPr lang="he-IL" baseline="0" dirty="0"/>
              <a:t> למשל – מה אתם הייתם עושים בסיטואציה? נסו לחשוב מתי קרה לכם שהרגשתם... מתי חוויתם .... </a:t>
            </a:r>
            <a:endParaRPr b="1"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421220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he-IL" b="1" dirty="0"/>
              <a:t>איסוף והשלמת פערים לאחר "רגע</a:t>
            </a:r>
            <a:r>
              <a:rPr lang="he-IL" b="1" baseline="0" dirty="0"/>
              <a:t> של מחשבה"</a:t>
            </a:r>
            <a:r>
              <a:rPr lang="x-none" b="1" dirty="0"/>
              <a:t>: </a:t>
            </a:r>
            <a:r>
              <a:rPr lang="x-none" dirty="0"/>
              <a:t>לאחר שהתלמידים </a:t>
            </a:r>
            <a:r>
              <a:rPr lang="he-IL" dirty="0"/>
              <a:t>חשבו על שאלה/דילמה</a:t>
            </a:r>
            <a:r>
              <a:rPr lang="x-none" dirty="0"/>
              <a:t>, יש </a:t>
            </a:r>
            <a:r>
              <a:rPr lang="he-IL" dirty="0"/>
              <a:t>"לאסוף" רעיונות,</a:t>
            </a:r>
            <a:r>
              <a:rPr lang="he-IL" baseline="0" dirty="0"/>
              <a:t> תחושות שכנראה עלו במוחם וגם להשלים פערים של הדיון שלא ניתן היה לקיים בפועל</a:t>
            </a:r>
            <a:r>
              <a:rPr lang="x-none" dirty="0"/>
              <a:t>. ניתן </a:t>
            </a:r>
            <a:r>
              <a:rPr lang="he-IL" dirty="0"/>
              <a:t>לדבר על תחושות</a:t>
            </a:r>
            <a:r>
              <a:rPr lang="he-IL" baseline="0" dirty="0"/>
              <a:t> או מחשבות נפוצות הקשורים בנושא השיעור. </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1574851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dirty="0"/>
              <a:t>משך השקף: עד 5 דקות</a:t>
            </a:r>
            <a:endParaRPr dirty="0"/>
          </a:p>
          <a:p>
            <a:pPr marL="0" marR="0" lvl="0" indent="0" algn="r" rtl="1">
              <a:lnSpc>
                <a:spcPct val="100000"/>
              </a:lnSpc>
              <a:spcBef>
                <a:spcPts val="0"/>
              </a:spcBef>
              <a:spcAft>
                <a:spcPts val="0"/>
              </a:spcAft>
              <a:buClr>
                <a:srgbClr val="000000"/>
              </a:buClr>
              <a:buSzPts val="1100"/>
              <a:buFont typeface="Arial"/>
              <a:buNone/>
            </a:pPr>
            <a:endParaRPr dirty="0"/>
          </a:p>
          <a:p>
            <a:pPr marL="0" marR="0" lvl="0" indent="0" algn="r" rtl="1">
              <a:lnSpc>
                <a:spcPct val="100000"/>
              </a:lnSpc>
              <a:spcBef>
                <a:spcPts val="0"/>
              </a:spcBef>
              <a:spcAft>
                <a:spcPts val="0"/>
              </a:spcAft>
              <a:buClr>
                <a:srgbClr val="000000"/>
              </a:buClr>
              <a:buSzPts val="1100"/>
              <a:buFont typeface="Arial"/>
              <a:buNone/>
            </a:pPr>
            <a:r>
              <a:rPr lang="x-none" dirty="0"/>
              <a:t>סיכום</a:t>
            </a:r>
            <a:r>
              <a:rPr lang="he-IL" dirty="0"/>
              <a:t> התובנות והמסרים העיקריים</a:t>
            </a:r>
            <a:r>
              <a:rPr lang="x-none" dirty="0"/>
              <a:t> ויציאה ל</a:t>
            </a:r>
            <a:r>
              <a:rPr lang="he-IL" dirty="0"/>
              <a:t>משימה</a:t>
            </a:r>
            <a:r>
              <a:rPr lang="x-none" dirty="0"/>
              <a:t>.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endParaRPr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283458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עד 15 דקות</a:t>
            </a:r>
            <a:endParaRPr dirty="0"/>
          </a:p>
          <a:p>
            <a:pPr marL="0" lvl="0" indent="0" algn="r" rtl="1">
              <a:spcBef>
                <a:spcPts val="0"/>
              </a:spcBef>
              <a:spcAft>
                <a:spcPts val="0"/>
              </a:spcAft>
              <a:buClr>
                <a:schemeClr val="dk1"/>
              </a:buClr>
              <a:buSzPts val="1200"/>
              <a:buFont typeface="Calibri"/>
              <a:buNone/>
            </a:pPr>
            <a:endParaRPr b="1" dirty="0"/>
          </a:p>
          <a:p>
            <a:pPr marL="158750" lvl="0" indent="0" algn="r" rtl="1">
              <a:spcBef>
                <a:spcPts val="0"/>
              </a:spcBef>
              <a:spcAft>
                <a:spcPts val="0"/>
              </a:spcAft>
              <a:buClr>
                <a:schemeClr val="dk1"/>
              </a:buClr>
              <a:buSzPts val="1200"/>
              <a:buFont typeface="Calibri"/>
              <a:buNone/>
            </a:pPr>
            <a:r>
              <a:rPr lang="x-none" dirty="0"/>
              <a:t>בשלב זה הסבירו לתלמידים את </a:t>
            </a:r>
            <a:r>
              <a:rPr lang="he-IL" dirty="0"/>
              <a:t>המשימה</a:t>
            </a:r>
            <a:r>
              <a:rPr lang="x-none" dirty="0"/>
              <a:t> והיפרדו מהם. עם יציאת התלמידים </a:t>
            </a:r>
            <a:r>
              <a:rPr lang="he-IL" dirty="0"/>
              <a:t>למשימה</a:t>
            </a:r>
            <a:r>
              <a:rPr lang="x-none" dirty="0"/>
              <a:t> יסתיים שלב הצילום שלכם כמורים.</a:t>
            </a:r>
            <a:endParaRPr dirty="0"/>
          </a:p>
          <a:p>
            <a:pPr marL="0" lvl="0" indent="0" algn="r" rtl="1">
              <a:spcBef>
                <a:spcPts val="0"/>
              </a:spcBef>
              <a:spcAft>
                <a:spcPts val="0"/>
              </a:spcAft>
              <a:buNone/>
            </a:pPr>
            <a:endParaRPr dirty="0"/>
          </a:p>
          <a:p>
            <a:pPr marL="158750" lvl="0" indent="0" algn="r" rtl="1">
              <a:spcBef>
                <a:spcPts val="0"/>
              </a:spcBef>
              <a:spcAft>
                <a:spcPts val="0"/>
              </a:spcAft>
              <a:buClr>
                <a:schemeClr val="dk1"/>
              </a:buClr>
              <a:buSzPts val="1200"/>
              <a:buFont typeface="Calibri"/>
              <a:buNone/>
            </a:pPr>
            <a:r>
              <a:rPr lang="x-none" b="1" dirty="0"/>
              <a:t>דגשים</a:t>
            </a:r>
            <a:r>
              <a:rPr lang="x-none" dirty="0"/>
              <a:t>:</a:t>
            </a:r>
            <a:endParaRPr dirty="0"/>
          </a:p>
          <a:p>
            <a:pPr marL="158750" lvl="0" indent="0" algn="r" rtl="1">
              <a:spcBef>
                <a:spcPts val="0"/>
              </a:spcBef>
              <a:spcAft>
                <a:spcPts val="0"/>
              </a:spcAft>
              <a:buClr>
                <a:schemeClr val="dk1"/>
              </a:buClr>
              <a:buSzPts val="1200"/>
              <a:buFont typeface="Calibri"/>
              <a:buNone/>
            </a:pPr>
            <a:r>
              <a:rPr lang="x-none" dirty="0"/>
              <a:t>*</a:t>
            </a:r>
            <a:r>
              <a:rPr lang="he-IL" dirty="0"/>
              <a:t>המשימה</a:t>
            </a:r>
            <a:r>
              <a:rPr lang="x-none" dirty="0"/>
              <a:t> יכול</a:t>
            </a:r>
            <a:r>
              <a:rPr lang="he-IL" dirty="0"/>
              <a:t>ה</a:t>
            </a:r>
            <a:r>
              <a:rPr lang="x-none" dirty="0"/>
              <a:t>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dirty="0"/>
          </a:p>
          <a:p>
            <a:pPr marL="158750" lvl="0" indent="0" algn="r" rtl="1">
              <a:spcBef>
                <a:spcPts val="0"/>
              </a:spcBef>
              <a:spcAft>
                <a:spcPts val="0"/>
              </a:spcAft>
              <a:buClr>
                <a:schemeClr val="dk1"/>
              </a:buClr>
              <a:buSzPts val="1200"/>
              <a:buFont typeface="Calibri"/>
              <a:buNone/>
            </a:pPr>
            <a:r>
              <a:rPr lang="x-none" dirty="0"/>
              <a:t>*הקפידו לתת לתלמידים הנחיות מדויקות לביצוע </a:t>
            </a:r>
            <a:r>
              <a:rPr lang="he-IL" dirty="0"/>
              <a:t>המשימה</a:t>
            </a:r>
            <a:r>
              <a:rPr lang="x-none" dirty="0"/>
              <a:t> ברמת התוכן וברמה הטכנית, וכן זמנים מדויקים לתרגול. </a:t>
            </a:r>
            <a:endParaRPr dirty="0"/>
          </a:p>
          <a:p>
            <a:pPr marL="158750" lvl="0" indent="0" algn="r" rtl="1">
              <a:spcBef>
                <a:spcPts val="0"/>
              </a:spcBef>
              <a:spcAft>
                <a:spcPts val="0"/>
              </a:spcAft>
              <a:buClr>
                <a:schemeClr val="dk1"/>
              </a:buClr>
              <a:buSzPts val="1200"/>
              <a:buFont typeface="Calibri"/>
              <a:buNone/>
            </a:pPr>
            <a:r>
              <a:rPr lang="x-none" dirty="0"/>
              <a:t>*ניתן להטמיע בתוך המצגת צילומי מסך ולהסביר בעל פה מה נדרש מהם לבצע. </a:t>
            </a:r>
            <a:endParaRPr lang="he-IL" dirty="0"/>
          </a:p>
          <a:p>
            <a:pPr marL="158750" lvl="0" indent="0" algn="r" rtl="1">
              <a:spcBef>
                <a:spcPts val="0"/>
              </a:spcBef>
              <a:spcAft>
                <a:spcPts val="0"/>
              </a:spcAft>
              <a:buClr>
                <a:schemeClr val="dk1"/>
              </a:buClr>
              <a:buSzPts val="1200"/>
              <a:buFont typeface="Calibri"/>
              <a:buNone/>
            </a:pPr>
            <a:r>
              <a:rPr lang="he-IL" dirty="0"/>
              <a:t>שקך זה יהיה מוצג למשך כל זמן המשימה עד לסוף השיעור (עד</a:t>
            </a:r>
            <a:r>
              <a:rPr lang="he-IL" baseline="0" dirty="0"/>
              <a:t> תום 45 דקות מתחילתו)</a:t>
            </a:r>
            <a:endParaRPr dirty="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38515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aa-ET"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aa-ET"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aa-ET"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aa-ET"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aa-ET"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aa-ET"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aa-ET"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aa-ET"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aa-ET"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aa-ET"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aa-ET"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aa-ET"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aa-ET"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lgn="ctr"/>
            <a:r>
              <a:rPr lang="he-IL" smtClean="0"/>
              <a:t>תורה לכיתה </a:t>
            </a:r>
            <a:r>
              <a:rPr lang="he-IL" dirty="0" smtClean="0"/>
              <a:t>ב</a:t>
            </a:r>
            <a:endParaRPr lang="he-IL" dirty="0"/>
          </a:p>
          <a:p>
            <a:pPr lvl="0"/>
            <a:endParaRPr lang="he-IL" dirty="0"/>
          </a:p>
        </p:txBody>
      </p:sp>
      <p:sp>
        <p:nvSpPr>
          <p:cNvPr id="239" name="Google Shape;239;p5"/>
          <p:cNvSpPr txBox="1">
            <a:spLocks noGrp="1"/>
          </p:cNvSpPr>
          <p:nvPr>
            <p:ph type="body" sz="quarter" idx="13"/>
          </p:nvPr>
        </p:nvSpPr>
        <p:spPr/>
        <p:txBody>
          <a:bodyPr/>
          <a:lstStyle/>
          <a:p>
            <a:pPr lvl="0"/>
            <a:r>
              <a:rPr lang="he-IL" dirty="0"/>
              <a:t>נושא השיעור: </a:t>
            </a:r>
            <a:r>
              <a:rPr lang="he-IL" dirty="0" smtClean="0"/>
              <a:t>ספר בראשית פרק י"ט</a:t>
            </a:r>
            <a:endParaRPr lang="he-IL"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אורית בן עזרא</a:t>
            </a:r>
          </a:p>
          <a:p>
            <a:endParaRPr lang="aa-ET"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3712684" y="6293758"/>
            <a:ext cx="7899874" cy="560533"/>
          </a:xfrm>
          <a:prstGeom prst="rect">
            <a:avLst/>
          </a:prstGeom>
        </p:spPr>
        <p:txBody>
          <a:bodyPr vert="horz" lIns="91440" tIns="45720" rIns="91440" bIns="45720" rtlCol="0">
            <a:normAutofit fontScale="925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e-IL" dirty="0"/>
              <a:t>נא הצטיידו </a:t>
            </a:r>
            <a:r>
              <a:rPr lang="he-IL" dirty="0" smtClean="0"/>
              <a:t>ב:ספר </a:t>
            </a:r>
            <a:r>
              <a:rPr lang="he-IL" dirty="0"/>
              <a:t>תנ"ך/חומש </a:t>
            </a:r>
            <a:r>
              <a:rPr lang="he-IL" dirty="0" smtClean="0"/>
              <a:t>בראשית, </a:t>
            </a:r>
            <a:r>
              <a:rPr lang="he-IL" dirty="0"/>
              <a:t>כלי </a:t>
            </a:r>
            <a:r>
              <a:rPr lang="he-IL" dirty="0" smtClean="0"/>
              <a:t>כתיבה, מחברת</a:t>
            </a:r>
            <a:endParaRPr lang="he-I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ממשיכים </a:t>
            </a:r>
            <a:r>
              <a:rPr lang="he-IL" dirty="0"/>
              <a:t>למשימה </a:t>
            </a:r>
            <a:endParaRPr dirty="0"/>
          </a:p>
        </p:txBody>
      </p:sp>
      <p:sp>
        <p:nvSpPr>
          <p:cNvPr id="345" name="Google Shape;345;p17"/>
          <p:cNvSpPr txBox="1">
            <a:spLocks noGrp="1"/>
          </p:cNvSpPr>
          <p:nvPr>
            <p:ph type="body" sz="quarter" idx="10"/>
          </p:nvPr>
        </p:nvSpPr>
        <p:spPr>
          <a:xfrm>
            <a:off x="476047" y="1925114"/>
            <a:ext cx="10885543" cy="4639043"/>
          </a:xfrm>
          <a:prstGeom prst="rect">
            <a:avLst/>
          </a:prstGeom>
          <a:noFill/>
          <a:ln>
            <a:noFill/>
          </a:ln>
        </p:spPr>
        <p:txBody>
          <a:bodyPr spcFirstLastPara="1" wrap="square" lIns="91425" tIns="45700" rIns="91425" bIns="45700" anchor="t" anchorCtr="0">
            <a:normAutofit fontScale="32500" lnSpcReduction="20000"/>
          </a:bodyPr>
          <a:lstStyle/>
          <a:p>
            <a:pPr lvl="0">
              <a:lnSpc>
                <a:spcPct val="90000"/>
              </a:lnSpc>
              <a:spcBef>
                <a:spcPts val="800"/>
              </a:spcBef>
              <a:buClr>
                <a:schemeClr val="dk1"/>
              </a:buClr>
              <a:buSzPts val="3600"/>
            </a:pPr>
            <a:r>
              <a:rPr lang="he-IL" sz="10000" b="1" dirty="0">
                <a:solidFill>
                  <a:srgbClr val="FF0000"/>
                </a:solidFill>
              </a:rPr>
              <a:t>שאלות לסיכום</a:t>
            </a:r>
            <a:r>
              <a:rPr lang="he-IL" sz="10000" b="1" dirty="0" smtClean="0">
                <a:solidFill>
                  <a:srgbClr val="FF0000"/>
                </a:solidFill>
              </a:rPr>
              <a:t>:</a:t>
            </a:r>
          </a:p>
          <a:p>
            <a:pPr lvl="0">
              <a:lnSpc>
                <a:spcPct val="90000"/>
              </a:lnSpc>
              <a:spcBef>
                <a:spcPts val="800"/>
              </a:spcBef>
              <a:buClr>
                <a:schemeClr val="dk1"/>
              </a:buClr>
              <a:buSzPts val="3600"/>
            </a:pPr>
            <a:endParaRPr lang="he-IL" dirty="0" smtClean="0"/>
          </a:p>
          <a:p>
            <a:pPr marL="742950" lvl="0" indent="-742950">
              <a:lnSpc>
                <a:spcPct val="120000"/>
              </a:lnSpc>
              <a:spcBef>
                <a:spcPts val="800"/>
              </a:spcBef>
              <a:buClr>
                <a:schemeClr val="dk1"/>
              </a:buClr>
              <a:buSzPts val="3600"/>
              <a:buAutoNum type="arabicPeriod"/>
            </a:pPr>
            <a:r>
              <a:rPr lang="he-IL" sz="8000" dirty="0" smtClean="0"/>
              <a:t>מדוע </a:t>
            </a:r>
            <a:r>
              <a:rPr lang="he-IL" sz="8000" dirty="0"/>
              <a:t>אלוהים משמיד את סדום? </a:t>
            </a:r>
            <a:endParaRPr lang="he-IL" sz="8000" dirty="0" smtClean="0"/>
          </a:p>
          <a:p>
            <a:pPr marL="742950" lvl="0" indent="-742950">
              <a:lnSpc>
                <a:spcPct val="120000"/>
              </a:lnSpc>
              <a:spcBef>
                <a:spcPts val="800"/>
              </a:spcBef>
              <a:buClr>
                <a:schemeClr val="dk1"/>
              </a:buClr>
              <a:buSzPts val="3600"/>
              <a:buAutoNum type="arabicPeriod"/>
            </a:pPr>
            <a:r>
              <a:rPr lang="he-IL" sz="8000" dirty="0"/>
              <a:t>בְּמָה הָיָה לוֹט שׁוֹנֶה מֵאַנְשֵׁי סְדוֹם</a:t>
            </a:r>
            <a:r>
              <a:rPr lang="he-IL" sz="8000" dirty="0" smtClean="0"/>
              <a:t>?</a:t>
            </a:r>
          </a:p>
          <a:p>
            <a:pPr marL="742950" lvl="0" indent="-742950">
              <a:lnSpc>
                <a:spcPct val="120000"/>
              </a:lnSpc>
              <a:spcBef>
                <a:spcPts val="800"/>
              </a:spcBef>
              <a:buClr>
                <a:schemeClr val="dk1"/>
              </a:buClr>
              <a:buSzPts val="3600"/>
              <a:buAutoNum type="arabicPeriod"/>
            </a:pPr>
            <a:r>
              <a:rPr lang="he-IL" sz="8000" dirty="0" smtClean="0"/>
              <a:t>נסו </a:t>
            </a:r>
            <a:r>
              <a:rPr lang="he-IL" sz="8000" dirty="0"/>
              <a:t>לחשוב אילו קולות רקע היו בעת </a:t>
            </a:r>
            <a:r>
              <a:rPr lang="he-IL" sz="8000" dirty="0" err="1" smtClean="0"/>
              <a:t>ההתרחשו</a:t>
            </a:r>
            <a:r>
              <a:rPr lang="he-IL" sz="8000" dirty="0" smtClean="0"/>
              <a:t> שמתוארת </a:t>
            </a:r>
            <a:r>
              <a:rPr lang="he-IL" sz="8000" dirty="0"/>
              <a:t>פסוקים </a:t>
            </a:r>
            <a:r>
              <a:rPr lang="he-IL" sz="8000" dirty="0" smtClean="0"/>
              <a:t>ט'-י'?</a:t>
            </a:r>
          </a:p>
          <a:p>
            <a:pPr marL="742950" lvl="0" indent="-742950">
              <a:lnSpc>
                <a:spcPct val="120000"/>
              </a:lnSpc>
              <a:spcBef>
                <a:spcPts val="800"/>
              </a:spcBef>
              <a:buClr>
                <a:schemeClr val="dk1"/>
              </a:buClr>
              <a:buSzPts val="3600"/>
              <a:buAutoNum type="arabicPeriod"/>
            </a:pPr>
            <a:r>
              <a:rPr lang="he-IL" sz="8000" dirty="0"/>
              <a:t>כאשר המלאכים מודיעים ללוט שסדום עומדת להיחרב</a:t>
            </a:r>
            <a:r>
              <a:rPr lang="he-IL" sz="8000" dirty="0" smtClean="0"/>
              <a:t>, </a:t>
            </a:r>
            <a:r>
              <a:rPr lang="he-IL" sz="8000" dirty="0"/>
              <a:t>(בפסוק </a:t>
            </a:r>
            <a:r>
              <a:rPr lang="he-IL" sz="8000" dirty="0" err="1"/>
              <a:t>יג</a:t>
            </a:r>
            <a:r>
              <a:rPr lang="he-IL" sz="8000" dirty="0"/>
              <a:t>-י"ד), מה לוט </a:t>
            </a:r>
            <a:r>
              <a:rPr lang="he-IL" sz="8000" dirty="0" smtClean="0"/>
              <a:t>עושה?</a:t>
            </a:r>
          </a:p>
          <a:p>
            <a:pPr marL="742950" lvl="0" indent="-742950">
              <a:lnSpc>
                <a:spcPct val="120000"/>
              </a:lnSpc>
              <a:spcBef>
                <a:spcPts val="800"/>
              </a:spcBef>
              <a:buClr>
                <a:schemeClr val="dk1"/>
              </a:buClr>
              <a:buSzPts val="3600"/>
              <a:buAutoNum type="arabicPeriod"/>
            </a:pPr>
            <a:r>
              <a:rPr lang="he-IL" sz="8000" dirty="0" smtClean="0"/>
              <a:t>ציירו את אשת לוט על פי הסיפור.</a:t>
            </a:r>
            <a:endParaRPr lang="he-IL" sz="8000" dirty="0"/>
          </a:p>
        </p:txBody>
      </p:sp>
      <p:pic>
        <p:nvPicPr>
          <p:cNvPr id="346" name="Google Shape;346;p17"/>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2" name="15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6046" y="646006"/>
            <a:ext cx="2066689" cy="7371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a:t>
            </a:r>
            <a:r>
              <a:rPr lang="he-IL" dirty="0"/>
              <a:t>נעשה</a:t>
            </a:r>
            <a:r>
              <a:rPr lang="x-none" dirty="0"/>
              <a:t> היום?</a:t>
            </a:r>
            <a:endParaRPr dirty="0"/>
          </a:p>
        </p:txBody>
      </p:sp>
      <p:sp>
        <p:nvSpPr>
          <p:cNvPr id="249" name="Google Shape;249;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457200" lvl="0" indent="-457200" algn="r" rtl="1">
              <a:lnSpc>
                <a:spcPct val="90000"/>
              </a:lnSpc>
              <a:spcBef>
                <a:spcPts val="0"/>
              </a:spcBef>
              <a:spcAft>
                <a:spcPts val="0"/>
              </a:spcAft>
              <a:buSzPts val="2800"/>
              <a:buFont typeface="Arial"/>
              <a:buChar char="•"/>
            </a:pPr>
            <a:r>
              <a:rPr lang="he-IL" dirty="0"/>
              <a:t>נקרא את הסיפור בפרק </a:t>
            </a:r>
            <a:r>
              <a:rPr lang="he-IL" dirty="0" smtClean="0"/>
              <a:t>י"ט פסוקים א</a:t>
            </a:r>
            <a:r>
              <a:rPr lang="he-IL" dirty="0"/>
              <a:t>' עד </a:t>
            </a:r>
            <a:r>
              <a:rPr lang="he-IL" dirty="0" smtClean="0"/>
              <a:t>כ"ד </a:t>
            </a:r>
            <a:endParaRPr lang="he-IL" dirty="0"/>
          </a:p>
          <a:p>
            <a:pPr marL="457200" lvl="0" indent="-457200" algn="r" rtl="1">
              <a:lnSpc>
                <a:spcPct val="90000"/>
              </a:lnSpc>
              <a:spcBef>
                <a:spcPts val="0"/>
              </a:spcBef>
              <a:spcAft>
                <a:spcPts val="0"/>
              </a:spcAft>
              <a:buSzPts val="2800"/>
              <a:buFont typeface="Arial"/>
              <a:buChar char="•"/>
            </a:pPr>
            <a:r>
              <a:rPr lang="he-IL" dirty="0" smtClean="0"/>
              <a:t>נלמד על מעשה האנשים </a:t>
            </a:r>
            <a:r>
              <a:rPr lang="he-IL" dirty="0"/>
              <a:t>ב</a:t>
            </a:r>
            <a:r>
              <a:rPr lang="he-IL" dirty="0" smtClean="0"/>
              <a:t>עיר סדום</a:t>
            </a:r>
          </a:p>
          <a:p>
            <a:pPr marL="457200" lvl="0" indent="-457200" algn="r" rtl="1">
              <a:lnSpc>
                <a:spcPct val="90000"/>
              </a:lnSpc>
              <a:spcBef>
                <a:spcPts val="0"/>
              </a:spcBef>
              <a:spcAft>
                <a:spcPts val="0"/>
              </a:spcAft>
              <a:buSzPts val="2800"/>
              <a:buFont typeface="Arial"/>
              <a:buChar char="•"/>
            </a:pPr>
            <a:r>
              <a:rPr lang="he-IL" dirty="0" smtClean="0"/>
              <a:t>צדיק אחד היה בסדום וה' מציל אותו</a:t>
            </a:r>
            <a:endParaRPr lang="he-IL" dirty="0"/>
          </a:p>
          <a:p>
            <a:pPr marL="457200" lvl="0" indent="-457200" algn="r" rtl="1">
              <a:lnSpc>
                <a:spcPct val="90000"/>
              </a:lnSpc>
              <a:spcBef>
                <a:spcPts val="0"/>
              </a:spcBef>
              <a:spcAft>
                <a:spcPts val="0"/>
              </a:spcAft>
              <a:buSzPts val="2800"/>
              <a:buFont typeface="Arial"/>
              <a:buChar char="•"/>
            </a:pPr>
            <a:r>
              <a:rPr lang="he-IL" dirty="0" smtClean="0"/>
              <a:t>מצוות הכנסת אורחים</a:t>
            </a:r>
            <a:endParaRPr lang="he-IL" dirty="0"/>
          </a:p>
          <a:p>
            <a:pPr marL="457200" lvl="0" indent="-457200" algn="r" rtl="1">
              <a:lnSpc>
                <a:spcPct val="90000"/>
              </a:lnSpc>
              <a:spcBef>
                <a:spcPts val="800"/>
              </a:spcBef>
              <a:spcAft>
                <a:spcPts val="0"/>
              </a:spcAft>
              <a:buSzPts val="2800"/>
              <a:buFont typeface="Arial"/>
              <a:buChar char="•"/>
            </a:pPr>
            <a:r>
              <a:rPr lang="he-IL" dirty="0"/>
              <a:t>נסכם את השיעור בקצרה </a:t>
            </a:r>
            <a:endParaRPr dirty="0"/>
          </a:p>
          <a:p>
            <a:pPr marL="457200" lvl="0" indent="-457200" algn="r" rtl="1">
              <a:lnSpc>
                <a:spcPct val="90000"/>
              </a:lnSpc>
              <a:spcBef>
                <a:spcPts val="800"/>
              </a:spcBef>
              <a:spcAft>
                <a:spcPts val="0"/>
              </a:spcAft>
              <a:buSzPts val="2800"/>
              <a:buFont typeface="Arial"/>
              <a:buChar char="•"/>
            </a:pPr>
            <a:r>
              <a:rPr lang="x-none" dirty="0"/>
              <a:t>משימה </a:t>
            </a:r>
            <a:r>
              <a:rPr lang="he-IL" dirty="0"/>
              <a:t>לכתיבה / למחשבה </a:t>
            </a:r>
            <a:endParaRPr dirty="0"/>
          </a:p>
          <a:p>
            <a:pPr marL="457200" lvl="0" indent="-279400" algn="r" rtl="1">
              <a:lnSpc>
                <a:spcPct val="90000"/>
              </a:lnSpc>
              <a:spcBef>
                <a:spcPts val="800"/>
              </a:spcBef>
              <a:spcAft>
                <a:spcPts val="0"/>
              </a:spcAft>
              <a:buSzPts val="2800"/>
              <a:buFont typeface="Arial"/>
              <a:buNone/>
            </a:pP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8007626" y="2626812"/>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5212059" y="3141918"/>
            <a:ext cx="1771057" cy="740845"/>
          </a:xfrm>
          <a:prstGeom prst="rect">
            <a:avLst/>
          </a:prstGeom>
          <a:noFill/>
          <a:ln>
            <a:noFill/>
          </a:ln>
        </p:spPr>
      </p:pic>
      <p:pic>
        <p:nvPicPr>
          <p:cNvPr id="2" name="תמונה 1">
            <a:extLst>
              <a:ext uri="{FF2B5EF4-FFF2-40B4-BE49-F238E27FC236}">
                <a16:creationId xmlns:a16="http://schemas.microsoft.com/office/drawing/2014/main" id="{ACC45E7C-4C25-4864-958D-5FA777BF1A0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2597635" y="2350291"/>
            <a:ext cx="1962150" cy="2324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מתחילים בכיף </a:t>
            </a:r>
            <a:endParaRPr dirty="0"/>
          </a:p>
        </p:txBody>
      </p:sp>
      <p:pic>
        <p:nvPicPr>
          <p:cNvPr id="272" name="Google Shape;272;p8"/>
          <p:cNvPicPr preferRelativeResize="0"/>
          <p:nvPr/>
        </p:nvPicPr>
        <p:blipFill rotWithShape="1">
          <a:blip r:embed="rId5">
            <a:alphaModFix/>
          </a:blip>
          <a:srcRect/>
          <a:stretch/>
        </p:blipFill>
        <p:spPr>
          <a:xfrm rot="8057618">
            <a:off x="290049" y="269606"/>
            <a:ext cx="1468977" cy="973310"/>
          </a:xfrm>
          <a:prstGeom prst="rect">
            <a:avLst/>
          </a:prstGeom>
          <a:noFill/>
          <a:ln>
            <a:noFill/>
          </a:ln>
        </p:spPr>
      </p:pic>
      <p:sp>
        <p:nvSpPr>
          <p:cNvPr id="3" name="מציין מיקום תוכן 2">
            <a:extLst>
              <a:ext uri="{FF2B5EF4-FFF2-40B4-BE49-F238E27FC236}">
                <a16:creationId xmlns:a16="http://schemas.microsoft.com/office/drawing/2014/main" id="{EE1FD9AD-0D58-47C0-8999-538448F07C35}"/>
              </a:ext>
            </a:extLst>
          </p:cNvPr>
          <p:cNvSpPr>
            <a:spLocks noGrp="1"/>
          </p:cNvSpPr>
          <p:nvPr>
            <p:ph idx="1"/>
          </p:nvPr>
        </p:nvSpPr>
        <p:spPr/>
        <p:txBody>
          <a:bodyPr/>
          <a:lstStyle/>
          <a:p>
            <a:pPr marL="0" indent="0"/>
            <a:endParaRPr lang="he-IL" dirty="0"/>
          </a:p>
          <a:p>
            <a:pPr marL="514350" indent="-514350">
              <a:buAutoNum type="arabicPlain" startAt="929"/>
            </a:pPr>
            <a:endParaRPr lang="he-IL" dirty="0"/>
          </a:p>
        </p:txBody>
      </p:sp>
      <p:pic>
        <p:nvPicPr>
          <p:cNvPr id="4" name="7 - אברם ולוט">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78438" y="1514504"/>
            <a:ext cx="8288815" cy="4662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x-none" dirty="0"/>
              <a:t>עכשיו </a:t>
            </a:r>
            <a:r>
              <a:rPr lang="he-IL" dirty="0" smtClean="0"/>
              <a:t>קורא</a:t>
            </a:r>
            <a:r>
              <a:rPr lang="x-none" dirty="0" smtClean="0"/>
              <a:t>ים</a:t>
            </a:r>
            <a:r>
              <a:rPr lang="he-IL" dirty="0" smtClean="0"/>
              <a:t> - </a:t>
            </a:r>
            <a:r>
              <a:rPr lang="he-IL" dirty="0"/>
              <a:t>ספר </a:t>
            </a:r>
            <a:r>
              <a:rPr lang="he-IL" dirty="0" smtClean="0"/>
              <a:t>בראשית פרק י"ט</a:t>
            </a:r>
            <a:endParaRPr dirty="0"/>
          </a:p>
        </p:txBody>
      </p:sp>
      <p:sp>
        <p:nvSpPr>
          <p:cNvPr id="295" name="Google Shape;295;p11"/>
          <p:cNvSpPr txBox="1">
            <a:spLocks noGrp="1"/>
          </p:cNvSpPr>
          <p:nvPr>
            <p:ph type="body" sz="quarter" idx="10"/>
          </p:nvPr>
        </p:nvSpPr>
        <p:spPr>
          <a:xfrm>
            <a:off x="213762" y="1739439"/>
            <a:ext cx="11727229" cy="4446211"/>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3600"/>
            </a:pPr>
            <a:r>
              <a:rPr lang="he-IL" sz="2800" b="1" dirty="0" smtClean="0">
                <a:solidFill>
                  <a:schemeClr val="tx2">
                    <a:lumMod val="10000"/>
                  </a:schemeClr>
                </a:solidFill>
              </a:rPr>
              <a:t>(א</a:t>
            </a:r>
            <a:r>
              <a:rPr lang="he-IL" sz="2800" b="1" dirty="0">
                <a:solidFill>
                  <a:schemeClr val="tx2">
                    <a:lumMod val="10000"/>
                  </a:schemeClr>
                </a:solidFill>
              </a:rPr>
              <a:t>) וַיָּבֹאוּ שְׁנֵי הַמַּלְאָכִים </a:t>
            </a:r>
            <a:r>
              <a:rPr lang="he-IL" sz="2800" b="1" dirty="0" err="1">
                <a:solidFill>
                  <a:schemeClr val="tx2">
                    <a:lumMod val="10000"/>
                  </a:schemeClr>
                </a:solidFill>
              </a:rPr>
              <a:t>סְדֹמָה</a:t>
            </a:r>
            <a:r>
              <a:rPr lang="he-IL" sz="2800" b="1" dirty="0">
                <a:solidFill>
                  <a:schemeClr val="tx2">
                    <a:lumMod val="10000"/>
                  </a:schemeClr>
                </a:solidFill>
              </a:rPr>
              <a:t> בָּעֶרֶב וְלוֹט יֹשֵׁב </a:t>
            </a:r>
            <a:r>
              <a:rPr lang="he-IL" sz="2800" b="1" dirty="0" err="1">
                <a:solidFill>
                  <a:schemeClr val="tx2">
                    <a:lumMod val="10000"/>
                  </a:schemeClr>
                </a:solidFill>
              </a:rPr>
              <a:t>בְּשַׁעַר־סְדֹם</a:t>
            </a:r>
            <a:r>
              <a:rPr lang="he-IL" sz="2800" b="1" dirty="0">
                <a:solidFill>
                  <a:schemeClr val="tx2">
                    <a:lumMod val="10000"/>
                  </a:schemeClr>
                </a:solidFill>
              </a:rPr>
              <a:t> </a:t>
            </a:r>
            <a:r>
              <a:rPr lang="he-IL" sz="2800" b="1" dirty="0" err="1">
                <a:solidFill>
                  <a:schemeClr val="tx2">
                    <a:lumMod val="10000"/>
                  </a:schemeClr>
                </a:solidFill>
              </a:rPr>
              <a:t>וַיַּרְא־לוֹט</a:t>
            </a:r>
            <a:r>
              <a:rPr lang="he-IL" sz="2800" b="1" dirty="0">
                <a:solidFill>
                  <a:schemeClr val="tx2">
                    <a:lumMod val="10000"/>
                  </a:schemeClr>
                </a:solidFill>
              </a:rPr>
              <a:t> </a:t>
            </a:r>
            <a:r>
              <a:rPr lang="he-IL" sz="2800" b="1" dirty="0" err="1">
                <a:solidFill>
                  <a:schemeClr val="tx2">
                    <a:lumMod val="10000"/>
                  </a:schemeClr>
                </a:solidFill>
              </a:rPr>
              <a:t>וַיָּקָם</a:t>
            </a:r>
            <a:r>
              <a:rPr lang="he-IL" sz="2800" b="1" dirty="0">
                <a:solidFill>
                  <a:schemeClr val="tx2">
                    <a:lumMod val="10000"/>
                  </a:schemeClr>
                </a:solidFill>
              </a:rPr>
              <a:t> לִקְרָאתָם </a:t>
            </a:r>
            <a:r>
              <a:rPr lang="he-IL" sz="2800" b="1" dirty="0" err="1">
                <a:solidFill>
                  <a:schemeClr val="tx2">
                    <a:lumMod val="10000"/>
                  </a:schemeClr>
                </a:solidFill>
              </a:rPr>
              <a:t>וַיִּשְׁתַּחו</a:t>
            </a:r>
            <a:r>
              <a:rPr lang="he-IL" sz="2800" b="1" dirty="0">
                <a:solidFill>
                  <a:schemeClr val="tx2">
                    <a:lumMod val="10000"/>
                  </a:schemeClr>
                </a:solidFill>
              </a:rPr>
              <a:t>ּ אַפַּיִם אָרְצָה׃ </a:t>
            </a:r>
            <a:endParaRPr lang="he-IL" sz="2800" b="1" dirty="0" smtClean="0">
              <a:solidFill>
                <a:schemeClr val="tx2">
                  <a:lumMod val="10000"/>
                </a:schemeClr>
              </a:solidFill>
            </a:endParaRPr>
          </a:p>
          <a:p>
            <a:pPr lvl="0">
              <a:lnSpc>
                <a:spcPct val="90000"/>
              </a:lnSpc>
              <a:buClr>
                <a:schemeClr val="dk1"/>
              </a:buClr>
              <a:buSzPts val="3600"/>
            </a:pPr>
            <a:r>
              <a:rPr lang="he-IL" sz="2800" b="1" dirty="0" smtClean="0">
                <a:solidFill>
                  <a:schemeClr val="tx2">
                    <a:lumMod val="10000"/>
                  </a:schemeClr>
                </a:solidFill>
              </a:rPr>
              <a:t>(</a:t>
            </a:r>
            <a:r>
              <a:rPr lang="he-IL" sz="2800" b="1" dirty="0">
                <a:solidFill>
                  <a:schemeClr val="tx2">
                    <a:lumMod val="10000"/>
                  </a:schemeClr>
                </a:solidFill>
              </a:rPr>
              <a:t>ב) וַיֹּאמֶר הִנֶּה </a:t>
            </a:r>
            <a:r>
              <a:rPr lang="he-IL" sz="2800" b="1" dirty="0" err="1">
                <a:solidFill>
                  <a:schemeClr val="tx2">
                    <a:lumMod val="10000"/>
                  </a:schemeClr>
                </a:solidFill>
              </a:rPr>
              <a:t>נָּא־אֲדֹנַי</a:t>
            </a:r>
            <a:r>
              <a:rPr lang="he-IL" sz="2800" b="1" dirty="0">
                <a:solidFill>
                  <a:schemeClr val="tx2">
                    <a:lumMod val="10000"/>
                  </a:schemeClr>
                </a:solidFill>
              </a:rPr>
              <a:t> סוּרוּ נָא </a:t>
            </a:r>
            <a:r>
              <a:rPr lang="he-IL" sz="2800" b="1" dirty="0" err="1">
                <a:solidFill>
                  <a:schemeClr val="tx2">
                    <a:lumMod val="10000"/>
                  </a:schemeClr>
                </a:solidFill>
              </a:rPr>
              <a:t>אֶל־בֵּית</a:t>
            </a:r>
            <a:r>
              <a:rPr lang="he-IL" sz="2800" b="1" dirty="0">
                <a:solidFill>
                  <a:schemeClr val="tx2">
                    <a:lumMod val="10000"/>
                  </a:schemeClr>
                </a:solidFill>
              </a:rPr>
              <a:t> עַבְדְּכֶם </a:t>
            </a:r>
            <a:r>
              <a:rPr lang="he-IL" sz="2800" b="1" dirty="0" err="1">
                <a:solidFill>
                  <a:schemeClr val="tx2">
                    <a:lumMod val="10000"/>
                  </a:schemeClr>
                </a:solidFill>
              </a:rPr>
              <a:t>וְלִינו</a:t>
            </a:r>
            <a:r>
              <a:rPr lang="he-IL" sz="2800" b="1" dirty="0">
                <a:solidFill>
                  <a:schemeClr val="tx2">
                    <a:lumMod val="10000"/>
                  </a:schemeClr>
                </a:solidFill>
              </a:rPr>
              <a:t>ּ וְרַחֲצוּ רַגְלֵיכֶם וְהִשְׁכַּמְתֶּם וַהֲלַכְתֶּם לְדַרְכְּכֶם וַיֹּאמְרוּ לֹּא כִּי בָרְחוֹב נָלִין׃ (ג) </a:t>
            </a:r>
            <a:r>
              <a:rPr lang="he-IL" sz="2800" b="1" dirty="0" err="1">
                <a:solidFill>
                  <a:schemeClr val="tx2">
                    <a:lumMod val="10000"/>
                  </a:schemeClr>
                </a:solidFill>
              </a:rPr>
              <a:t>וַיִּפְצַר־בָּם</a:t>
            </a:r>
            <a:r>
              <a:rPr lang="he-IL" sz="2800" b="1" dirty="0">
                <a:solidFill>
                  <a:schemeClr val="tx2">
                    <a:lumMod val="10000"/>
                  </a:schemeClr>
                </a:solidFill>
              </a:rPr>
              <a:t> מְאֹד ו</a:t>
            </a:r>
            <a:r>
              <a:rPr lang="he-IL" sz="2800" dirty="0"/>
              <a:t>ַיָּסֻרוּ אֵלָיו וַיָּבֹאוּ </a:t>
            </a:r>
            <a:r>
              <a:rPr lang="he-IL" sz="2800" dirty="0" err="1"/>
              <a:t>אֶל־בֵּיתו</a:t>
            </a:r>
            <a:r>
              <a:rPr lang="he-IL" sz="2800" dirty="0"/>
              <a:t>ֹ וַיַּעַשׂ לָהֶם מִשְׁתֶּה וּמַצּוֹת אָפָה וַיֹּאכֵלוּ׃ (ד) טֶרֶם יִשְׁכָּבוּ וְאַנְשֵׁי הָעִיר אַנְשֵׁי סְדֹם נָסַבּוּ </a:t>
            </a:r>
            <a:r>
              <a:rPr lang="he-IL" sz="2800" dirty="0" err="1"/>
              <a:t>עַל־הַבַּיִת</a:t>
            </a:r>
            <a:r>
              <a:rPr lang="he-IL" sz="2800" dirty="0"/>
              <a:t> מִנַּעַר </a:t>
            </a:r>
            <a:r>
              <a:rPr lang="he-IL" sz="2800" dirty="0" err="1"/>
              <a:t>וְעַד־זָקֵן</a:t>
            </a:r>
            <a:r>
              <a:rPr lang="he-IL" sz="2800" dirty="0"/>
              <a:t> כָּל־הָעָם מִקָּצֶה׃ (ה) וַיִּקְרְאוּ </a:t>
            </a:r>
            <a:r>
              <a:rPr lang="he-IL" sz="2800" dirty="0" err="1"/>
              <a:t>אֶל־לוֹט</a:t>
            </a:r>
            <a:r>
              <a:rPr lang="he-IL" sz="2800" dirty="0"/>
              <a:t> וַיֹּאמְרוּ לוֹ אַיֵּה הָאֲנָשִׁים </a:t>
            </a:r>
            <a:r>
              <a:rPr lang="he-IL" sz="2800" dirty="0" err="1"/>
              <a:t>אֲשֶׁר־בָּאו</a:t>
            </a:r>
            <a:r>
              <a:rPr lang="he-IL" sz="2800" dirty="0"/>
              <a:t>ּ אֵלֶיךָ הַלָּיְלָה הוֹצִיאֵם אֵלֵינוּ וְנֵדְעָה אֹתָם׃ (ו) וַיֵּצֵא </a:t>
            </a:r>
            <a:r>
              <a:rPr lang="he-IL" sz="2800" dirty="0" err="1"/>
              <a:t>אֲלֵהֶם</a:t>
            </a:r>
            <a:r>
              <a:rPr lang="he-IL" sz="2800" dirty="0"/>
              <a:t> לוֹט הַפֶּתְחָה וְהַדֶּלֶת סָגַר אַחֲרָיו׃ (ז) וַיֹּאמַר </a:t>
            </a:r>
            <a:r>
              <a:rPr lang="he-IL" sz="2800" dirty="0" err="1"/>
              <a:t>אַל־נָא</a:t>
            </a:r>
            <a:r>
              <a:rPr lang="he-IL" sz="2800" dirty="0"/>
              <a:t> אַחַי תָּרֵעוּ</a:t>
            </a:r>
            <a:r>
              <a:rPr lang="he-IL" sz="2800" dirty="0" smtClean="0"/>
              <a:t>׃</a:t>
            </a:r>
          </a:p>
          <a:p>
            <a:pPr lvl="0">
              <a:lnSpc>
                <a:spcPct val="90000"/>
              </a:lnSpc>
              <a:buClr>
                <a:schemeClr val="dk1"/>
              </a:buClr>
              <a:buSzPts val="3600"/>
            </a:pPr>
            <a:endParaRPr lang="he-IL" sz="2800" dirty="0"/>
          </a:p>
          <a:p>
            <a:pPr lvl="0">
              <a:lnSpc>
                <a:spcPct val="90000"/>
              </a:lnSpc>
              <a:buClr>
                <a:schemeClr val="dk1"/>
              </a:buClr>
              <a:buSzPts val="3600"/>
            </a:pPr>
            <a:r>
              <a:rPr lang="he-IL" sz="2800" dirty="0" smtClean="0"/>
              <a:t>(</a:t>
            </a:r>
            <a:r>
              <a:rPr lang="he-IL" sz="2800" dirty="0"/>
              <a:t>י) וַיִּשְׁלְחוּ הָאֲנָשִׁים </a:t>
            </a:r>
            <a:r>
              <a:rPr lang="he-IL" sz="2800" dirty="0" err="1"/>
              <a:t>אֶת־יָדָם</a:t>
            </a:r>
            <a:r>
              <a:rPr lang="he-IL" sz="2800" dirty="0"/>
              <a:t> וַיָּבִיאוּ </a:t>
            </a:r>
            <a:r>
              <a:rPr lang="he-IL" sz="2800" dirty="0" err="1"/>
              <a:t>אֶת־לוֹט</a:t>
            </a:r>
            <a:r>
              <a:rPr lang="he-IL" sz="2800" dirty="0"/>
              <a:t> אֲלֵיהֶם הַבָּיְתָה </a:t>
            </a:r>
            <a:r>
              <a:rPr lang="he-IL" sz="2800" dirty="0" err="1"/>
              <a:t>וְאֶת־הַדֶּלֶת</a:t>
            </a:r>
            <a:r>
              <a:rPr lang="he-IL" sz="2800" dirty="0"/>
              <a:t> סָגָרוּ׃ (יא) </a:t>
            </a:r>
            <a:r>
              <a:rPr lang="he-IL" sz="2800" dirty="0" err="1"/>
              <a:t>וְאֶת־הָאֲנָשִׁים</a:t>
            </a:r>
            <a:r>
              <a:rPr lang="he-IL" sz="2800" dirty="0"/>
              <a:t> </a:t>
            </a:r>
            <a:r>
              <a:rPr lang="he-IL" sz="2800" dirty="0" err="1"/>
              <a:t>אֲשֶׁר־פֶּתַח</a:t>
            </a:r>
            <a:r>
              <a:rPr lang="he-IL" sz="2800" dirty="0"/>
              <a:t> הַבַּיִת הִכּוּ </a:t>
            </a:r>
            <a:r>
              <a:rPr lang="he-IL" sz="2800" dirty="0" err="1"/>
              <a:t>בַּסַּנְוֵרִים</a:t>
            </a:r>
            <a:r>
              <a:rPr lang="he-IL" sz="2800" dirty="0"/>
              <a:t> מִקָּטֹן </a:t>
            </a:r>
            <a:r>
              <a:rPr lang="he-IL" sz="2800" dirty="0" err="1"/>
              <a:t>וְעַד־גָּדוֹל</a:t>
            </a:r>
            <a:r>
              <a:rPr lang="he-IL" sz="2800" dirty="0"/>
              <a:t> וַיִּלְאוּ </a:t>
            </a:r>
            <a:r>
              <a:rPr lang="he-IL" sz="2800" dirty="0" err="1"/>
              <a:t>לִמְצֹא</a:t>
            </a:r>
            <a:r>
              <a:rPr lang="he-IL" sz="2800" dirty="0"/>
              <a:t> </a:t>
            </a:r>
            <a:r>
              <a:rPr lang="he-IL" sz="2800" dirty="0" smtClean="0"/>
              <a:t>הַפָּתַח.</a:t>
            </a:r>
            <a:endParaRPr lang="he-IL" sz="2800" dirty="0"/>
          </a:p>
          <a:p>
            <a:pPr lvl="0">
              <a:lnSpc>
                <a:spcPct val="90000"/>
              </a:lnSpc>
              <a:buClr>
                <a:schemeClr val="dk1"/>
              </a:buClr>
              <a:buSzPts val="3600"/>
            </a:pPr>
            <a:endParaRPr lang="he-IL" sz="2800" dirty="0"/>
          </a:p>
          <a:p>
            <a:pPr lvl="0">
              <a:lnSpc>
                <a:spcPct val="90000"/>
              </a:lnSpc>
              <a:buClr>
                <a:schemeClr val="dk1"/>
              </a:buClr>
              <a:buSzPts val="3600"/>
            </a:pPr>
            <a:endParaRPr lang="he-IL" sz="2800" dirty="0"/>
          </a:p>
          <a:p>
            <a:pPr marL="0" lvl="0" indent="0" algn="ctr" rtl="1">
              <a:lnSpc>
                <a:spcPct val="90000"/>
              </a:lnSpc>
              <a:spcBef>
                <a:spcPts val="0"/>
              </a:spcBef>
              <a:spcAft>
                <a:spcPts val="0"/>
              </a:spcAft>
              <a:buClr>
                <a:schemeClr val="dk1"/>
              </a:buClr>
              <a:buSzPts val="3600"/>
              <a:buNone/>
            </a:pPr>
            <a:endParaRPr sz="2800" dirty="0"/>
          </a:p>
        </p:txBody>
      </p:sp>
      <p:pic>
        <p:nvPicPr>
          <p:cNvPr id="2" name="19_Bereshit_19_fixd_hnv8k2">
            <a:hlinkClick r:id="" action="ppaction://media"/>
          </p:cNvPr>
          <p:cNvPicPr>
            <a:picLocks noChangeAspect="1"/>
          </p:cNvPicPr>
          <p:nvPr>
            <a:audioFile r:link="rId1"/>
            <p:extLst>
              <p:ext uri="{DAA4B4D4-6D71-4841-9C94-3DE7FCFB9230}">
                <p14:media xmlns:p14="http://schemas.microsoft.com/office/powerpoint/2010/main" r:embed="rId2">
                  <p14:trim st="2000" end="90270.0714"/>
                </p14:media>
              </p:ext>
            </p:extLst>
          </p:nvPr>
        </p:nvPicPr>
        <p:blipFill>
          <a:blip r:embed="rId5"/>
          <a:stretch>
            <a:fillRect/>
          </a:stretch>
        </p:blipFill>
        <p:spPr>
          <a:xfrm>
            <a:off x="1329299" y="77352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המשך קריאה בתורה</a:t>
            </a:r>
            <a:endParaRPr lang="he-IL" dirty="0"/>
          </a:p>
        </p:txBody>
      </p:sp>
      <p:sp>
        <p:nvSpPr>
          <p:cNvPr id="3" name="מציין מיקום טקסט 2"/>
          <p:cNvSpPr>
            <a:spLocks noGrp="1"/>
          </p:cNvSpPr>
          <p:nvPr>
            <p:ph type="body" sz="quarter" idx="10"/>
          </p:nvPr>
        </p:nvSpPr>
        <p:spPr>
          <a:xfrm>
            <a:off x="358720" y="1928813"/>
            <a:ext cx="11431661" cy="3844925"/>
          </a:xfrm>
        </p:spPr>
        <p:txBody>
          <a:bodyPr>
            <a:noAutofit/>
          </a:bodyPr>
          <a:lstStyle/>
          <a:p>
            <a:pPr lvl="0">
              <a:lnSpc>
                <a:spcPct val="90000"/>
              </a:lnSpc>
              <a:buClr>
                <a:srgbClr val="424242"/>
              </a:buClr>
              <a:buSzPts val="3600"/>
            </a:pPr>
            <a:r>
              <a:rPr lang="he-IL" sz="2800" b="1" dirty="0" smtClean="0">
                <a:solidFill>
                  <a:schemeClr val="tx2">
                    <a:lumMod val="10000"/>
                  </a:schemeClr>
                </a:solidFill>
              </a:rPr>
              <a:t>(</a:t>
            </a:r>
            <a:r>
              <a:rPr lang="he-IL" sz="2800" b="1" dirty="0" err="1">
                <a:solidFill>
                  <a:schemeClr val="tx2">
                    <a:lumMod val="10000"/>
                  </a:schemeClr>
                </a:solidFill>
              </a:rPr>
              <a:t>יב</a:t>
            </a:r>
            <a:r>
              <a:rPr lang="he-IL" sz="2800" b="1" dirty="0">
                <a:solidFill>
                  <a:schemeClr val="tx2">
                    <a:lumMod val="10000"/>
                  </a:schemeClr>
                </a:solidFill>
              </a:rPr>
              <a:t>) </a:t>
            </a:r>
            <a:r>
              <a:rPr lang="he-IL" sz="2800" b="1" dirty="0">
                <a:solidFill>
                  <a:srgbClr val="E7E6E6">
                    <a:lumMod val="10000"/>
                  </a:srgbClr>
                </a:solidFill>
              </a:rPr>
              <a:t>וַיֹּאמְרוּ הָאֲנָשִׁים </a:t>
            </a:r>
            <a:r>
              <a:rPr lang="he-IL" sz="2800" b="1" dirty="0" err="1">
                <a:solidFill>
                  <a:srgbClr val="E7E6E6">
                    <a:lumMod val="10000"/>
                  </a:srgbClr>
                </a:solidFill>
              </a:rPr>
              <a:t>אֶל־לוֹט</a:t>
            </a:r>
            <a:r>
              <a:rPr lang="he-IL" sz="2800" b="1" dirty="0">
                <a:solidFill>
                  <a:srgbClr val="E7E6E6">
                    <a:lumMod val="10000"/>
                  </a:srgbClr>
                </a:solidFill>
              </a:rPr>
              <a:t> עֹד </a:t>
            </a:r>
            <a:r>
              <a:rPr lang="he-IL" sz="2800" b="1" dirty="0" err="1">
                <a:solidFill>
                  <a:srgbClr val="E7E6E6">
                    <a:lumMod val="10000"/>
                  </a:srgbClr>
                </a:solidFill>
              </a:rPr>
              <a:t>מִי־לְך</a:t>
            </a:r>
            <a:r>
              <a:rPr lang="he-IL" sz="2800" b="1" dirty="0">
                <a:solidFill>
                  <a:srgbClr val="E7E6E6">
                    <a:lumMod val="10000"/>
                  </a:srgbClr>
                </a:solidFill>
              </a:rPr>
              <a:t>ָ פֹה חָתָן וּבָנֶיךָ וּבְנֹתֶיךָ וְכֹל </a:t>
            </a:r>
            <a:r>
              <a:rPr lang="he-IL" sz="2800" b="1" dirty="0" err="1">
                <a:solidFill>
                  <a:srgbClr val="E7E6E6">
                    <a:lumMod val="10000"/>
                  </a:srgbClr>
                </a:solidFill>
              </a:rPr>
              <a:t>אֲשֶׁר־לְך</a:t>
            </a:r>
            <a:r>
              <a:rPr lang="he-IL" sz="2800" b="1" dirty="0">
                <a:solidFill>
                  <a:srgbClr val="E7E6E6">
                    <a:lumMod val="10000"/>
                  </a:srgbClr>
                </a:solidFill>
              </a:rPr>
              <a:t>ָ בָּעִיר הוֹצֵא </a:t>
            </a:r>
            <a:r>
              <a:rPr lang="he-IL" sz="2800" b="1" dirty="0" err="1">
                <a:solidFill>
                  <a:srgbClr val="E7E6E6">
                    <a:lumMod val="10000"/>
                  </a:srgbClr>
                </a:solidFill>
              </a:rPr>
              <a:t>מִן־הַמָּקוֹם</a:t>
            </a:r>
            <a:r>
              <a:rPr lang="he-IL" sz="2800" b="1" dirty="0">
                <a:solidFill>
                  <a:srgbClr val="E7E6E6">
                    <a:lumMod val="10000"/>
                  </a:srgbClr>
                </a:solidFill>
              </a:rPr>
              <a:t>׃ (</a:t>
            </a:r>
            <a:r>
              <a:rPr lang="he-IL" sz="2800" b="1" dirty="0" err="1">
                <a:solidFill>
                  <a:srgbClr val="E7E6E6">
                    <a:lumMod val="10000"/>
                  </a:srgbClr>
                </a:solidFill>
              </a:rPr>
              <a:t>יג</a:t>
            </a:r>
            <a:r>
              <a:rPr lang="he-IL" sz="2800" b="1" dirty="0">
                <a:solidFill>
                  <a:srgbClr val="E7E6E6">
                    <a:lumMod val="10000"/>
                  </a:srgbClr>
                </a:solidFill>
              </a:rPr>
              <a:t>) </a:t>
            </a:r>
            <a:r>
              <a:rPr lang="he-IL" sz="2800" b="1" dirty="0" err="1">
                <a:solidFill>
                  <a:srgbClr val="E7E6E6">
                    <a:lumMod val="10000"/>
                  </a:srgbClr>
                </a:solidFill>
              </a:rPr>
              <a:t>כִּי־מַשְׁחִתִים</a:t>
            </a:r>
            <a:r>
              <a:rPr lang="he-IL" sz="2800" b="1" dirty="0">
                <a:solidFill>
                  <a:srgbClr val="E7E6E6">
                    <a:lumMod val="10000"/>
                  </a:srgbClr>
                </a:solidFill>
              </a:rPr>
              <a:t> אֲנַחְנוּ </a:t>
            </a:r>
            <a:r>
              <a:rPr lang="he-IL" sz="2800" b="1" dirty="0" err="1">
                <a:solidFill>
                  <a:srgbClr val="E7E6E6">
                    <a:lumMod val="10000"/>
                  </a:srgbClr>
                </a:solidFill>
              </a:rPr>
              <a:t>אֶת־הַמָּקוֹם</a:t>
            </a:r>
            <a:r>
              <a:rPr lang="he-IL" sz="2800" b="1" dirty="0">
                <a:solidFill>
                  <a:srgbClr val="E7E6E6">
                    <a:lumMod val="10000"/>
                  </a:srgbClr>
                </a:solidFill>
              </a:rPr>
              <a:t> הַזֶּה </a:t>
            </a:r>
            <a:r>
              <a:rPr lang="he-IL" sz="2800" b="1" dirty="0" err="1">
                <a:solidFill>
                  <a:srgbClr val="E7E6E6">
                    <a:lumMod val="10000"/>
                  </a:srgbClr>
                </a:solidFill>
              </a:rPr>
              <a:t>כִּי־גָדְלָה</a:t>
            </a:r>
            <a:r>
              <a:rPr lang="he-IL" sz="2800" b="1" dirty="0">
                <a:solidFill>
                  <a:srgbClr val="E7E6E6">
                    <a:lumMod val="10000"/>
                  </a:srgbClr>
                </a:solidFill>
              </a:rPr>
              <a:t> צַעֲקָתָם </a:t>
            </a:r>
            <a:r>
              <a:rPr lang="he-IL" sz="2800" b="1" dirty="0" err="1">
                <a:solidFill>
                  <a:srgbClr val="E7E6E6">
                    <a:lumMod val="10000"/>
                  </a:srgbClr>
                </a:solidFill>
              </a:rPr>
              <a:t>אֶת־פְּנֵי</a:t>
            </a:r>
            <a:r>
              <a:rPr lang="he-IL" sz="2800" b="1" dirty="0">
                <a:solidFill>
                  <a:srgbClr val="E7E6E6">
                    <a:lumMod val="10000"/>
                  </a:srgbClr>
                </a:solidFill>
              </a:rPr>
              <a:t> יְהוָה וַיְשַׁלְּחֵנוּ יְהוָה לְשַׁחֲתָהּ</a:t>
            </a:r>
            <a:r>
              <a:rPr lang="he-IL" sz="2800" b="1" dirty="0" smtClean="0">
                <a:solidFill>
                  <a:srgbClr val="E7E6E6">
                    <a:lumMod val="10000"/>
                  </a:srgbClr>
                </a:solidFill>
              </a:rPr>
              <a:t>׃</a:t>
            </a:r>
          </a:p>
          <a:p>
            <a:pPr lvl="0">
              <a:lnSpc>
                <a:spcPct val="90000"/>
              </a:lnSpc>
              <a:buClr>
                <a:srgbClr val="424242"/>
              </a:buClr>
              <a:buSzPts val="3600"/>
            </a:pPr>
            <a:r>
              <a:rPr lang="he-IL" sz="2800" b="1" dirty="0" smtClean="0">
                <a:solidFill>
                  <a:srgbClr val="E7E6E6">
                    <a:lumMod val="10000"/>
                  </a:srgbClr>
                </a:solidFill>
              </a:rPr>
              <a:t> </a:t>
            </a:r>
            <a:r>
              <a:rPr lang="he-IL" sz="2800" b="1" dirty="0">
                <a:solidFill>
                  <a:srgbClr val="E7E6E6">
                    <a:lumMod val="10000"/>
                  </a:srgbClr>
                </a:solidFill>
              </a:rPr>
              <a:t>(יד</a:t>
            </a:r>
            <a:r>
              <a:rPr lang="he-IL" sz="2800" dirty="0">
                <a:solidFill>
                  <a:schemeClr val="tx2">
                    <a:lumMod val="10000"/>
                  </a:schemeClr>
                </a:solidFill>
              </a:rPr>
              <a:t>) וַיֵּצֵא לוֹט וַיְדַבֵּר </a:t>
            </a:r>
            <a:r>
              <a:rPr lang="he-IL" sz="2800" dirty="0" err="1">
                <a:solidFill>
                  <a:schemeClr val="tx2">
                    <a:lumMod val="10000"/>
                  </a:schemeClr>
                </a:solidFill>
              </a:rPr>
              <a:t>אֶל־חֲתָנָיו</a:t>
            </a:r>
            <a:r>
              <a:rPr lang="he-IL" sz="2800" dirty="0">
                <a:solidFill>
                  <a:schemeClr val="tx2">
                    <a:lumMod val="10000"/>
                  </a:schemeClr>
                </a:solidFill>
              </a:rPr>
              <a:t> לֹקְחֵי </a:t>
            </a:r>
            <a:r>
              <a:rPr lang="he-IL" sz="2800" dirty="0" err="1">
                <a:solidFill>
                  <a:schemeClr val="tx2">
                    <a:lumMod val="10000"/>
                  </a:schemeClr>
                </a:solidFill>
              </a:rPr>
              <a:t>בְנֹתָיו</a:t>
            </a:r>
            <a:r>
              <a:rPr lang="he-IL" sz="2800" dirty="0">
                <a:solidFill>
                  <a:schemeClr val="tx2">
                    <a:lumMod val="10000"/>
                  </a:schemeClr>
                </a:solidFill>
              </a:rPr>
              <a:t> וַיֹּאמֶר קוּמוּ צְּאוּ </a:t>
            </a:r>
            <a:r>
              <a:rPr lang="he-IL" sz="2800" dirty="0" err="1">
                <a:solidFill>
                  <a:schemeClr val="tx2">
                    <a:lumMod val="10000"/>
                  </a:schemeClr>
                </a:solidFill>
              </a:rPr>
              <a:t>מִן־הַמָּקוֹם</a:t>
            </a:r>
            <a:r>
              <a:rPr lang="he-IL" sz="2800" dirty="0">
                <a:solidFill>
                  <a:schemeClr val="tx2">
                    <a:lumMod val="10000"/>
                  </a:schemeClr>
                </a:solidFill>
              </a:rPr>
              <a:t> הַזֶּה </a:t>
            </a:r>
            <a:r>
              <a:rPr lang="he-IL" sz="2800" dirty="0" err="1">
                <a:solidFill>
                  <a:schemeClr val="tx2">
                    <a:lumMod val="10000"/>
                  </a:schemeClr>
                </a:solidFill>
              </a:rPr>
              <a:t>כִּי־מַשְׁחִית</a:t>
            </a:r>
            <a:r>
              <a:rPr lang="he-IL" sz="2800" dirty="0">
                <a:solidFill>
                  <a:schemeClr val="tx2">
                    <a:lumMod val="10000"/>
                  </a:schemeClr>
                </a:solidFill>
              </a:rPr>
              <a:t> יְהוָה </a:t>
            </a:r>
            <a:r>
              <a:rPr lang="he-IL" sz="2800" dirty="0" err="1">
                <a:solidFill>
                  <a:schemeClr val="tx2">
                    <a:lumMod val="10000"/>
                  </a:schemeClr>
                </a:solidFill>
              </a:rPr>
              <a:t>אֶת־הָעִיר</a:t>
            </a:r>
            <a:r>
              <a:rPr lang="he-IL" sz="2800" dirty="0">
                <a:solidFill>
                  <a:schemeClr val="tx2">
                    <a:lumMod val="10000"/>
                  </a:schemeClr>
                </a:solidFill>
              </a:rPr>
              <a:t> וַיְהִי כִמְצַחֵק בְּעֵינֵי חֲתָנָיו׃ </a:t>
            </a:r>
            <a:endParaRPr lang="he-IL" sz="2800" dirty="0">
              <a:solidFill>
                <a:srgbClr val="424242"/>
              </a:solidFill>
            </a:endParaRPr>
          </a:p>
          <a:p>
            <a:pPr lvl="0">
              <a:lnSpc>
                <a:spcPct val="90000"/>
              </a:lnSpc>
              <a:buClr>
                <a:srgbClr val="424242"/>
              </a:buClr>
              <a:buSzPts val="3600"/>
            </a:pPr>
            <a:r>
              <a:rPr lang="he-IL" sz="2800" dirty="0">
                <a:solidFill>
                  <a:srgbClr val="424242"/>
                </a:solidFill>
              </a:rPr>
              <a:t> (כד</a:t>
            </a:r>
            <a:r>
              <a:rPr lang="he-IL" sz="2800" b="1" dirty="0">
                <a:solidFill>
                  <a:srgbClr val="FF0000"/>
                </a:solidFill>
              </a:rPr>
              <a:t>) וַיהוָה הִמְטִיר </a:t>
            </a:r>
            <a:r>
              <a:rPr lang="he-IL" sz="2800" b="1" dirty="0" err="1">
                <a:solidFill>
                  <a:srgbClr val="FF0000"/>
                </a:solidFill>
              </a:rPr>
              <a:t>עַל־סְדֹם</a:t>
            </a:r>
            <a:r>
              <a:rPr lang="he-IL" sz="2800" b="1" dirty="0">
                <a:solidFill>
                  <a:srgbClr val="FF0000"/>
                </a:solidFill>
              </a:rPr>
              <a:t> </a:t>
            </a:r>
            <a:r>
              <a:rPr lang="he-IL" sz="2800" b="1" dirty="0" err="1">
                <a:solidFill>
                  <a:srgbClr val="FF0000"/>
                </a:solidFill>
              </a:rPr>
              <a:t>וְעַל־עֲמֹרָה</a:t>
            </a:r>
            <a:r>
              <a:rPr lang="he-IL" sz="2800" b="1" dirty="0">
                <a:solidFill>
                  <a:srgbClr val="FF0000"/>
                </a:solidFill>
              </a:rPr>
              <a:t> </a:t>
            </a:r>
            <a:r>
              <a:rPr lang="he-IL" sz="2800" b="1" dirty="0" err="1">
                <a:solidFill>
                  <a:srgbClr val="FF0000"/>
                </a:solidFill>
              </a:rPr>
              <a:t>גָּפְרִית</a:t>
            </a:r>
            <a:r>
              <a:rPr lang="he-IL" sz="2800" b="1" dirty="0">
                <a:solidFill>
                  <a:srgbClr val="FF0000"/>
                </a:solidFill>
              </a:rPr>
              <a:t> וָאֵשׁ מֵאֵת יְהוָה </a:t>
            </a:r>
            <a:r>
              <a:rPr lang="he-IL" sz="2800" b="1" dirty="0" err="1">
                <a:solidFill>
                  <a:srgbClr val="FF0000"/>
                </a:solidFill>
              </a:rPr>
              <a:t>מִן־הַשָּׁמָיִם</a:t>
            </a:r>
            <a:r>
              <a:rPr lang="he-IL" sz="2800" b="1" dirty="0">
                <a:solidFill>
                  <a:srgbClr val="FF0000"/>
                </a:solidFill>
              </a:rPr>
              <a:t>׃ (כה) </a:t>
            </a:r>
            <a:r>
              <a:rPr lang="he-IL" sz="2800" b="1" dirty="0" err="1">
                <a:solidFill>
                  <a:srgbClr val="FF0000"/>
                </a:solidFill>
              </a:rPr>
              <a:t>וַיַּהֲפֹך</a:t>
            </a:r>
            <a:r>
              <a:rPr lang="he-IL" sz="2800" b="1" dirty="0">
                <a:solidFill>
                  <a:srgbClr val="FF0000"/>
                </a:solidFill>
              </a:rPr>
              <a:t>ְ אֶת הֶעָרִים הָאֵל, האלה וְאֵת כָּל </a:t>
            </a:r>
            <a:r>
              <a:rPr lang="he-IL" sz="2800" b="1" dirty="0" err="1">
                <a:solidFill>
                  <a:srgbClr val="FF0000"/>
                </a:solidFill>
              </a:rPr>
              <a:t>הַכִּכָּר</a:t>
            </a:r>
            <a:r>
              <a:rPr lang="he-IL" sz="2800" b="1" dirty="0">
                <a:solidFill>
                  <a:srgbClr val="FF0000"/>
                </a:solidFill>
              </a:rPr>
              <a:t> וְאֵת כָּל יֹשְׁבֵי הֶעָרִים וְצֶמַח הָאֲדָמָה. </a:t>
            </a:r>
          </a:p>
          <a:p>
            <a:pPr lvl="0">
              <a:lnSpc>
                <a:spcPct val="90000"/>
              </a:lnSpc>
              <a:buClr>
                <a:srgbClr val="424242"/>
              </a:buClr>
              <a:buSzPts val="3600"/>
            </a:pPr>
            <a:r>
              <a:rPr lang="he-IL" sz="2800" dirty="0" smtClean="0">
                <a:solidFill>
                  <a:srgbClr val="424242"/>
                </a:solidFill>
              </a:rPr>
              <a:t>(</a:t>
            </a:r>
            <a:r>
              <a:rPr lang="he-IL" sz="2800" dirty="0" err="1">
                <a:solidFill>
                  <a:srgbClr val="424242"/>
                </a:solidFill>
              </a:rPr>
              <a:t>כו</a:t>
            </a:r>
            <a:r>
              <a:rPr lang="he-IL" sz="2800" b="1" dirty="0">
                <a:solidFill>
                  <a:srgbClr val="424242"/>
                </a:solidFill>
              </a:rPr>
              <a:t>) </a:t>
            </a:r>
            <a:r>
              <a:rPr lang="he-IL" sz="2800" b="1" dirty="0" err="1">
                <a:solidFill>
                  <a:srgbClr val="E7E6E6">
                    <a:lumMod val="10000"/>
                  </a:srgbClr>
                </a:solidFill>
              </a:rPr>
              <a:t>וַתַּבֵּט</a:t>
            </a:r>
            <a:r>
              <a:rPr lang="he-IL" sz="2800" b="1" dirty="0">
                <a:solidFill>
                  <a:srgbClr val="E7E6E6">
                    <a:lumMod val="10000"/>
                  </a:srgbClr>
                </a:solidFill>
              </a:rPr>
              <a:t> אִשְׁתּוֹ </a:t>
            </a:r>
            <a:r>
              <a:rPr lang="he-IL" sz="2800" b="1" dirty="0" err="1">
                <a:solidFill>
                  <a:srgbClr val="E7E6E6">
                    <a:lumMod val="10000"/>
                  </a:srgbClr>
                </a:solidFill>
              </a:rPr>
              <a:t>מֵאַחֲרָיו</a:t>
            </a:r>
            <a:r>
              <a:rPr lang="he-IL" sz="2800" b="1" dirty="0">
                <a:solidFill>
                  <a:srgbClr val="E7E6E6">
                    <a:lumMod val="10000"/>
                  </a:srgbClr>
                </a:solidFill>
              </a:rPr>
              <a:t> וַתְּהִי נְצִיב מֶלַח</a:t>
            </a:r>
            <a:r>
              <a:rPr lang="he-IL" sz="2800" b="1" dirty="0" smtClean="0">
                <a:solidFill>
                  <a:srgbClr val="E7E6E6">
                    <a:lumMod val="10000"/>
                  </a:srgbClr>
                </a:solidFill>
              </a:rPr>
              <a:t>׃</a:t>
            </a:r>
            <a:endParaRPr lang="he-IL" sz="2800" b="1" dirty="0">
              <a:solidFill>
                <a:srgbClr val="E7E6E6">
                  <a:lumMod val="10000"/>
                </a:srgbClr>
              </a:solidFill>
            </a:endParaRPr>
          </a:p>
          <a:p>
            <a:pPr lvl="0">
              <a:lnSpc>
                <a:spcPct val="90000"/>
              </a:lnSpc>
              <a:buClr>
                <a:srgbClr val="424242"/>
              </a:buClr>
              <a:buSzPts val="3600"/>
            </a:pPr>
            <a:r>
              <a:rPr lang="he-IL" sz="2800" b="1" dirty="0">
                <a:solidFill>
                  <a:srgbClr val="E7E6E6">
                    <a:lumMod val="10000"/>
                  </a:srgbClr>
                </a:solidFill>
              </a:rPr>
              <a:t> </a:t>
            </a:r>
            <a:r>
              <a:rPr lang="he-IL" sz="2800" b="1" i="1" dirty="0">
                <a:solidFill>
                  <a:srgbClr val="002060"/>
                </a:solidFill>
              </a:rPr>
              <a:t>(</a:t>
            </a:r>
            <a:r>
              <a:rPr lang="he-IL" sz="2800" b="1" i="1" dirty="0" err="1">
                <a:solidFill>
                  <a:srgbClr val="002060"/>
                </a:solidFill>
              </a:rPr>
              <a:t>כז</a:t>
            </a:r>
            <a:r>
              <a:rPr lang="he-IL" sz="2800" b="1" i="1" dirty="0">
                <a:solidFill>
                  <a:srgbClr val="002060"/>
                </a:solidFill>
              </a:rPr>
              <a:t>) </a:t>
            </a:r>
            <a:r>
              <a:rPr lang="he-IL" sz="2800" b="1" i="1" dirty="0" err="1">
                <a:solidFill>
                  <a:srgbClr val="002060"/>
                </a:solidFill>
              </a:rPr>
              <a:t>וַיַּשְׁכֵּם</a:t>
            </a:r>
            <a:r>
              <a:rPr lang="he-IL" sz="2800" b="1" i="1" dirty="0">
                <a:solidFill>
                  <a:srgbClr val="002060"/>
                </a:solidFill>
              </a:rPr>
              <a:t> אַבְרָהָם בַּבֹּקֶר </a:t>
            </a:r>
            <a:r>
              <a:rPr lang="he-IL" sz="2800" b="1" i="1" dirty="0" err="1">
                <a:solidFill>
                  <a:srgbClr val="002060"/>
                </a:solidFill>
              </a:rPr>
              <a:t>אֶל־הַמָּקוֹם</a:t>
            </a:r>
            <a:r>
              <a:rPr lang="he-IL" sz="2800" b="1" i="1" dirty="0">
                <a:solidFill>
                  <a:srgbClr val="002060"/>
                </a:solidFill>
              </a:rPr>
              <a:t> </a:t>
            </a:r>
            <a:r>
              <a:rPr lang="he-IL" sz="2800" b="1" i="1" dirty="0" err="1">
                <a:solidFill>
                  <a:srgbClr val="002060"/>
                </a:solidFill>
              </a:rPr>
              <a:t>אֲשֶׁר־עָמַד</a:t>
            </a:r>
            <a:r>
              <a:rPr lang="he-IL" sz="2800" b="1" i="1" dirty="0">
                <a:solidFill>
                  <a:srgbClr val="002060"/>
                </a:solidFill>
              </a:rPr>
              <a:t> שָׁם </a:t>
            </a:r>
            <a:r>
              <a:rPr lang="he-IL" sz="2800" b="1" i="1" dirty="0" err="1">
                <a:solidFill>
                  <a:srgbClr val="002060"/>
                </a:solidFill>
              </a:rPr>
              <a:t>אֶת־פְּנֵי</a:t>
            </a:r>
            <a:r>
              <a:rPr lang="he-IL" sz="2800" b="1" i="1" dirty="0">
                <a:solidFill>
                  <a:srgbClr val="002060"/>
                </a:solidFill>
              </a:rPr>
              <a:t> יְהוָה׃ (</a:t>
            </a:r>
            <a:r>
              <a:rPr lang="he-IL" sz="2800" b="1" i="1" dirty="0" err="1">
                <a:solidFill>
                  <a:srgbClr val="002060"/>
                </a:solidFill>
              </a:rPr>
              <a:t>כח</a:t>
            </a:r>
            <a:r>
              <a:rPr lang="he-IL" sz="2800" b="1" i="1" dirty="0">
                <a:solidFill>
                  <a:srgbClr val="002060"/>
                </a:solidFill>
              </a:rPr>
              <a:t>) וַיַּשְׁקֵף עַל־פְּנֵי סְדֹם </a:t>
            </a:r>
            <a:r>
              <a:rPr lang="he-IL" sz="2800" b="1" i="1" dirty="0" err="1">
                <a:solidFill>
                  <a:srgbClr val="002060"/>
                </a:solidFill>
              </a:rPr>
              <a:t>וַעֲמֹרָה</a:t>
            </a:r>
            <a:r>
              <a:rPr lang="he-IL" sz="2800" b="1" i="1" dirty="0">
                <a:solidFill>
                  <a:srgbClr val="002060"/>
                </a:solidFill>
              </a:rPr>
              <a:t> </a:t>
            </a:r>
            <a:r>
              <a:rPr lang="he-IL" sz="2800" b="1" i="1" dirty="0" err="1">
                <a:solidFill>
                  <a:srgbClr val="002060"/>
                </a:solidFill>
              </a:rPr>
              <a:t>וְעַל־כָּל־פְּנֵי</a:t>
            </a:r>
            <a:r>
              <a:rPr lang="he-IL" sz="2800" b="1" i="1" dirty="0">
                <a:solidFill>
                  <a:srgbClr val="002060"/>
                </a:solidFill>
              </a:rPr>
              <a:t> אֶרֶץ </a:t>
            </a:r>
            <a:r>
              <a:rPr lang="he-IL" sz="2800" b="1" i="1" dirty="0" err="1">
                <a:solidFill>
                  <a:srgbClr val="002060"/>
                </a:solidFill>
              </a:rPr>
              <a:t>הַכִּכָּר</a:t>
            </a:r>
            <a:r>
              <a:rPr lang="he-IL" sz="2800" b="1" i="1" dirty="0">
                <a:solidFill>
                  <a:srgbClr val="002060"/>
                </a:solidFill>
              </a:rPr>
              <a:t> וַיַּרְא וְהִנֵּה עָלָה קִיטֹר הָאָרֶץ </a:t>
            </a:r>
            <a:r>
              <a:rPr lang="he-IL" sz="2800" b="1" i="1" dirty="0" err="1">
                <a:solidFill>
                  <a:srgbClr val="002060"/>
                </a:solidFill>
              </a:rPr>
              <a:t>כְּקִיטֹר</a:t>
            </a:r>
            <a:r>
              <a:rPr lang="he-IL" sz="2800" b="1" i="1" dirty="0">
                <a:solidFill>
                  <a:srgbClr val="002060"/>
                </a:solidFill>
              </a:rPr>
              <a:t> הַכִּבְשָׁן׃</a:t>
            </a:r>
            <a:r>
              <a:rPr lang="x-none" sz="2800" b="1" i="1" dirty="0">
                <a:solidFill>
                  <a:srgbClr val="002060"/>
                </a:solidFill>
              </a:rPr>
              <a:t/>
            </a:r>
            <a:br>
              <a:rPr lang="x-none" sz="2800" b="1" i="1" dirty="0">
                <a:solidFill>
                  <a:srgbClr val="002060"/>
                </a:solidFill>
              </a:rPr>
            </a:br>
            <a:r>
              <a:rPr lang="he-IL" sz="2800" b="1" dirty="0">
                <a:solidFill>
                  <a:srgbClr val="424242"/>
                </a:solidFill>
              </a:rPr>
              <a:t> </a:t>
            </a:r>
          </a:p>
          <a:p>
            <a:endParaRPr lang="he-IL" sz="2800" dirty="0"/>
          </a:p>
        </p:txBody>
      </p:sp>
    </p:spTree>
    <p:extLst>
      <p:ext uri="{BB962C8B-B14F-4D97-AF65-F5344CB8AC3E}">
        <p14:creationId xmlns:p14="http://schemas.microsoft.com/office/powerpoint/2010/main" val="2068506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רגע של </a:t>
            </a:r>
            <a:r>
              <a:rPr lang="he-IL" dirty="0" smtClean="0"/>
              <a:t>מחשבה</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3489734" y="1233952"/>
            <a:ext cx="7864066" cy="1241588"/>
          </a:xfrm>
        </p:spPr>
        <p:txBody>
          <a:bodyPr>
            <a:normAutofit/>
          </a:bodyPr>
          <a:lstStyle/>
          <a:p>
            <a:pPr lvl="0">
              <a:buSzPts val="2800"/>
              <a:buFont typeface="Arial"/>
              <a:buChar char="•"/>
            </a:pPr>
            <a:endParaRPr lang="he-IL" dirty="0"/>
          </a:p>
          <a:p>
            <a:pPr lvl="0">
              <a:buSzPts val="2800"/>
              <a:buFont typeface="Arial"/>
              <a:buChar char="•"/>
            </a:pPr>
            <a:r>
              <a:rPr lang="he-IL" dirty="0" smtClean="0"/>
              <a:t>מדוע ה' מחליט להציל את לוט?</a:t>
            </a:r>
            <a:endParaRPr lang="he-IL" dirty="0"/>
          </a:p>
          <a:p>
            <a:endParaRPr lang="aa-ET" dirty="0"/>
          </a:p>
        </p:txBody>
      </p:sp>
      <p:pic>
        <p:nvPicPr>
          <p:cNvPr id="4" name="תמונה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206" y="4641899"/>
            <a:ext cx="2020261" cy="2020261"/>
          </a:xfrm>
          <a:prstGeom prst="rect">
            <a:avLst/>
          </a:prstGeom>
        </p:spPr>
      </p:pic>
      <p:pic>
        <p:nvPicPr>
          <p:cNvPr id="3" name="תמונה 2"/>
          <p:cNvPicPr>
            <a:picLocks noChangeAspect="1"/>
          </p:cNvPicPr>
          <p:nvPr/>
        </p:nvPicPr>
        <p:blipFill>
          <a:blip r:embed="rId6"/>
          <a:stretch>
            <a:fillRect/>
          </a:stretch>
        </p:blipFill>
        <p:spPr>
          <a:xfrm>
            <a:off x="1053736" y="2475540"/>
            <a:ext cx="10425064" cy="749873"/>
          </a:xfrm>
          <a:prstGeom prst="rect">
            <a:avLst/>
          </a:prstGeom>
        </p:spPr>
      </p:pic>
      <p:pic>
        <p:nvPicPr>
          <p:cNvPr id="5" name="5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3793" y="578927"/>
            <a:ext cx="1836519" cy="655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התייחסות למסרים </a:t>
            </a:r>
            <a:r>
              <a:rPr lang="he-IL" dirty="0" smtClean="0"/>
              <a:t>עיקריים</a:t>
            </a:r>
            <a:endParaRPr dirty="0"/>
          </a:p>
        </p:txBody>
      </p:sp>
      <p:sp>
        <p:nvSpPr>
          <p:cNvPr id="2" name="Content Placeholder 1">
            <a:extLst>
              <a:ext uri="{FF2B5EF4-FFF2-40B4-BE49-F238E27FC236}">
                <a16:creationId xmlns:a16="http://schemas.microsoft.com/office/drawing/2014/main" id="{A04D1661-978C-E84D-8B56-A481143850BD}"/>
              </a:ext>
            </a:extLst>
          </p:cNvPr>
          <p:cNvSpPr>
            <a:spLocks noGrp="1"/>
          </p:cNvSpPr>
          <p:nvPr>
            <p:ph sz="half" idx="2"/>
          </p:nvPr>
        </p:nvSpPr>
        <p:spPr>
          <a:xfrm>
            <a:off x="1594884" y="1458912"/>
            <a:ext cx="9758916" cy="4351338"/>
          </a:xfrm>
        </p:spPr>
        <p:txBody>
          <a:bodyPr>
            <a:normAutofit fontScale="92500"/>
          </a:bodyPr>
          <a:lstStyle/>
          <a:p>
            <a:pPr marL="0" indent="0" fontAlgn="base">
              <a:buNone/>
            </a:pPr>
            <a:r>
              <a:rPr lang="he-IL" sz="4300" b="1" dirty="0">
                <a:solidFill>
                  <a:srgbClr val="4A4A4A"/>
                </a:solidFill>
                <a:latin typeface="open sans hebrew"/>
              </a:rPr>
              <a:t>1</a:t>
            </a:r>
            <a:r>
              <a:rPr lang="he-IL" dirty="0">
                <a:solidFill>
                  <a:srgbClr val="4A4A4A"/>
                </a:solidFill>
                <a:latin typeface="open sans hebrew"/>
              </a:rPr>
              <a:t>. </a:t>
            </a:r>
            <a:r>
              <a:rPr lang="he-IL" sz="4000" dirty="0">
                <a:solidFill>
                  <a:schemeClr val="accent6">
                    <a:lumMod val="50000"/>
                  </a:schemeClr>
                </a:solidFill>
                <a:latin typeface="open sans hebrew"/>
              </a:rPr>
              <a:t>מצוות הכנסת </a:t>
            </a:r>
            <a:r>
              <a:rPr lang="he-IL" sz="4000" dirty="0" smtClean="0">
                <a:solidFill>
                  <a:schemeClr val="accent6">
                    <a:lumMod val="50000"/>
                  </a:schemeClr>
                </a:solidFill>
                <a:latin typeface="open sans hebrew"/>
              </a:rPr>
              <a:t>אורחים</a:t>
            </a:r>
          </a:p>
          <a:p>
            <a:pPr fontAlgn="base"/>
            <a:r>
              <a:rPr lang="he-IL" dirty="0" smtClean="0">
                <a:solidFill>
                  <a:srgbClr val="4A4A4A"/>
                </a:solidFill>
                <a:latin typeface="open sans hebrew"/>
              </a:rPr>
              <a:t>בפרק </a:t>
            </a:r>
            <a:r>
              <a:rPr lang="he-IL" dirty="0">
                <a:solidFill>
                  <a:srgbClr val="4A4A4A"/>
                </a:solidFill>
                <a:latin typeface="open sans hebrew"/>
              </a:rPr>
              <a:t>י"ח אנו למדים על מנהג הַכְנָסַת אוֹרְחִים, כְּלוֹמַר אֵירוּחַ בִּנְדִיבוּת שֶׁל אָדָם זָר שֶׁהִזְדַמֵן </a:t>
            </a:r>
            <a:r>
              <a:rPr lang="he-IL" dirty="0" smtClean="0">
                <a:solidFill>
                  <a:srgbClr val="4A4A4A"/>
                </a:solidFill>
                <a:latin typeface="open sans hebrew"/>
              </a:rPr>
              <a:t>לַמָקוֹם (אברהם והמלאכים).</a:t>
            </a:r>
            <a:endParaRPr lang="he-IL" dirty="0">
              <a:solidFill>
                <a:srgbClr val="4A4A4A"/>
              </a:solidFill>
              <a:latin typeface="open sans hebrew"/>
            </a:endParaRPr>
          </a:p>
          <a:p>
            <a:pPr fontAlgn="base"/>
            <a:r>
              <a:rPr lang="he-IL" dirty="0">
                <a:solidFill>
                  <a:srgbClr val="4A4A4A"/>
                </a:solidFill>
                <a:latin typeface="open sans hebrew"/>
              </a:rPr>
              <a:t>אַבְרָהָם הוּא הַדְמוּת הַמִקְרָאִית הַמְזוֹהָה בְּיוֹתֵר עִם הַכְנָסַת אוֹרְחִים</a:t>
            </a:r>
            <a:r>
              <a:rPr lang="he-IL" dirty="0" smtClean="0">
                <a:solidFill>
                  <a:srgbClr val="4A4A4A"/>
                </a:solidFill>
                <a:latin typeface="open sans hebrew"/>
              </a:rPr>
              <a:t>.</a:t>
            </a:r>
          </a:p>
          <a:p>
            <a:pPr marL="0" indent="0" fontAlgn="base">
              <a:buNone/>
            </a:pPr>
            <a:r>
              <a:rPr lang="he-IL" sz="4300" b="1" dirty="0" smtClean="0">
                <a:solidFill>
                  <a:srgbClr val="4A4A4A"/>
                </a:solidFill>
                <a:latin typeface="open sans hebrew"/>
              </a:rPr>
              <a:t>2</a:t>
            </a:r>
            <a:r>
              <a:rPr lang="he-IL" sz="4000" dirty="0" smtClean="0">
                <a:solidFill>
                  <a:srgbClr val="4A4A4A"/>
                </a:solidFill>
                <a:latin typeface="open sans hebrew"/>
              </a:rPr>
              <a:t>. </a:t>
            </a:r>
            <a:r>
              <a:rPr lang="he-IL" sz="4000" dirty="0" smtClean="0">
                <a:solidFill>
                  <a:schemeClr val="accent6">
                    <a:lumMod val="50000"/>
                  </a:schemeClr>
                </a:solidFill>
                <a:latin typeface="open sans hebrew"/>
              </a:rPr>
              <a:t>ה' עוזר, שומר ומציל את הצדיקים</a:t>
            </a:r>
            <a:r>
              <a:rPr lang="he-IL" sz="4000" dirty="0" smtClean="0">
                <a:solidFill>
                  <a:srgbClr val="4A4A4A"/>
                </a:solidFill>
                <a:latin typeface="open sans hebrew"/>
              </a:rPr>
              <a:t>.</a:t>
            </a:r>
            <a:endParaRPr lang="he-IL" sz="4000" dirty="0">
              <a:solidFill>
                <a:srgbClr val="4A4A4A"/>
              </a:solidFill>
              <a:latin typeface="open sans hebrew"/>
            </a:endParaRPr>
          </a:p>
          <a:p>
            <a:pPr fontAlgn="base"/>
            <a:r>
              <a:rPr lang="he-IL" dirty="0">
                <a:solidFill>
                  <a:srgbClr val="4A4A4A"/>
                </a:solidFill>
                <a:latin typeface="open sans hebrew"/>
              </a:rPr>
              <a:t>בפרק י"ט אנו פוגשים בלוט ולמדים על הקשר שלו לאברהם על מעשיו(צדיק אחד היה </a:t>
            </a:r>
            <a:r>
              <a:rPr lang="he-IL" dirty="0" smtClean="0">
                <a:solidFill>
                  <a:srgbClr val="4A4A4A"/>
                </a:solidFill>
                <a:latin typeface="open sans hebrew"/>
              </a:rPr>
              <a:t>בסדום),על </a:t>
            </a:r>
            <a:r>
              <a:rPr lang="he-IL" dirty="0">
                <a:solidFill>
                  <a:srgbClr val="4A4A4A"/>
                </a:solidFill>
                <a:latin typeface="open sans hebrew"/>
              </a:rPr>
              <a:t>המפגש עם המלאכים בדרך של הכנסת </a:t>
            </a:r>
            <a:r>
              <a:rPr lang="he-IL" dirty="0" smtClean="0">
                <a:solidFill>
                  <a:srgbClr val="4A4A4A"/>
                </a:solidFill>
                <a:latin typeface="open sans hebrew"/>
              </a:rPr>
              <a:t>אורחים.</a:t>
            </a:r>
            <a:endParaRPr lang="he-IL" dirty="0">
              <a:solidFill>
                <a:srgbClr val="4A4A4A"/>
              </a:solidFill>
              <a:latin typeface="open sans hebrew"/>
            </a:endParaRPr>
          </a:p>
          <a:p>
            <a:pPr fontAlgn="base"/>
            <a:r>
              <a:rPr lang="he-IL" dirty="0" smtClean="0">
                <a:solidFill>
                  <a:srgbClr val="4A4A4A"/>
                </a:solidFill>
                <a:latin typeface="open sans hebrew"/>
              </a:rPr>
              <a:t>מה היה  </a:t>
            </a:r>
            <a:r>
              <a:rPr lang="he-IL" dirty="0">
                <a:solidFill>
                  <a:srgbClr val="4A4A4A"/>
                </a:solidFill>
                <a:latin typeface="open sans hebrew"/>
              </a:rPr>
              <a:t>חשוב יותר ללוט שמירה על הרכוש או שמירה על החיים?</a:t>
            </a:r>
          </a:p>
          <a:p>
            <a:pPr lvl="0" indent="-50800">
              <a:buSzPts val="2800"/>
              <a:buNone/>
            </a:pPr>
            <a:endParaRPr lang="he-IL" dirty="0"/>
          </a:p>
          <a:p>
            <a:endParaRPr lang="aa-ET"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מסכמים</a:t>
            </a:r>
            <a:endParaRPr dirty="0"/>
          </a:p>
        </p:txBody>
      </p:sp>
      <p:sp>
        <p:nvSpPr>
          <p:cNvPr id="335" name="Google Shape;335;p16"/>
          <p:cNvSpPr txBox="1">
            <a:spLocks noGrp="1"/>
          </p:cNvSpPr>
          <p:nvPr>
            <p:ph type="body" sz="quarter" idx="10"/>
          </p:nvPr>
        </p:nvSpPr>
        <p:spPr>
          <a:xfrm>
            <a:off x="367815" y="1758156"/>
            <a:ext cx="11325747" cy="4741498"/>
          </a:xfrm>
          <a:prstGeom prst="rect">
            <a:avLst/>
          </a:prstGeom>
          <a:noFill/>
          <a:ln>
            <a:noFill/>
          </a:ln>
        </p:spPr>
        <p:txBody>
          <a:bodyPr spcFirstLastPara="1" wrap="square" lIns="91425" tIns="45700" rIns="91425" bIns="45700" anchor="t" anchorCtr="0">
            <a:noAutofit/>
          </a:bodyPr>
          <a:lstStyle/>
          <a:p>
            <a:pPr marL="342900" lvl="0" indent="-342900" defTabSz="457200">
              <a:spcBef>
                <a:spcPts val="1000"/>
              </a:spcBef>
              <a:buClr>
                <a:srgbClr val="5FCBEF"/>
              </a:buClr>
              <a:buSzPct val="80000"/>
              <a:buFont typeface="Wingdings 3" charset="2"/>
              <a:buChar char=""/>
            </a:pPr>
            <a:r>
              <a:rPr lang="he-IL" sz="2400" dirty="0"/>
              <a:t>אלוהים מחליט להשמיד את העיר סדום בשל התנהגותם הרעה. </a:t>
            </a:r>
            <a:endParaRPr lang="he-IL" sz="2400" dirty="0" smtClean="0"/>
          </a:p>
          <a:p>
            <a:pPr marL="342900" lvl="0" indent="-342900" defTabSz="457200">
              <a:spcBef>
                <a:spcPts val="1000"/>
              </a:spcBef>
              <a:buClr>
                <a:srgbClr val="5FCBEF"/>
              </a:buClr>
              <a:buSzPct val="80000"/>
              <a:buFont typeface="Wingdings 3" charset="2"/>
              <a:buChar char=""/>
            </a:pPr>
            <a:r>
              <a:rPr lang="he-IL" sz="2400" dirty="0" smtClean="0"/>
              <a:t>הוא </a:t>
            </a:r>
            <a:r>
              <a:rPr lang="he-IL" sz="2400" dirty="0"/>
              <a:t>שולח מלאכים </a:t>
            </a:r>
            <a:r>
              <a:rPr lang="he-IL" sz="2400" dirty="0" smtClean="0"/>
              <a:t>אל </a:t>
            </a:r>
            <a:r>
              <a:rPr lang="he-IL" sz="2400" dirty="0"/>
              <a:t>לוט, </a:t>
            </a:r>
            <a:r>
              <a:rPr lang="he-IL" sz="2400" dirty="0" smtClean="0"/>
              <a:t>(אחיינו </a:t>
            </a:r>
            <a:r>
              <a:rPr lang="he-IL" sz="2400" dirty="0"/>
              <a:t>של </a:t>
            </a:r>
            <a:r>
              <a:rPr lang="he-IL" sz="2400" dirty="0" smtClean="0"/>
              <a:t>אברהם) כדי </a:t>
            </a:r>
            <a:r>
              <a:rPr lang="he-IL" sz="2400" dirty="0"/>
              <a:t>להוציאו מן העיר</a:t>
            </a:r>
            <a:r>
              <a:rPr lang="he-IL" sz="2400" dirty="0" smtClean="0"/>
              <a:t>.</a:t>
            </a:r>
          </a:p>
          <a:p>
            <a:pPr marL="342900" lvl="0" indent="-342900" defTabSz="457200">
              <a:spcBef>
                <a:spcPts val="1000"/>
              </a:spcBef>
              <a:buClr>
                <a:srgbClr val="5FCBEF"/>
              </a:buClr>
              <a:buSzPct val="80000"/>
              <a:buFont typeface="Wingdings 3" charset="2"/>
              <a:buChar char=""/>
            </a:pPr>
            <a:r>
              <a:rPr lang="he-IL" sz="2400" dirty="0" smtClean="0"/>
              <a:t>לוט </a:t>
            </a:r>
            <a:r>
              <a:rPr lang="he-IL" sz="2400" dirty="0"/>
              <a:t>מכניס את </a:t>
            </a:r>
            <a:r>
              <a:rPr lang="he-IL" sz="2400" dirty="0" smtClean="0"/>
              <a:t>המלאכים לביתו, </a:t>
            </a:r>
            <a:r>
              <a:rPr lang="he-IL" sz="2400" dirty="0"/>
              <a:t>האורחים, כפי שלמד מאברהם, אך תושבי העיר סדום אינם מבינים את התנהגותו הטובה החריגה בעיר ומנסים להוציא את האורחים ולהתעלל בהם</a:t>
            </a:r>
            <a:r>
              <a:rPr lang="he-IL" sz="2400" dirty="0" smtClean="0"/>
              <a:t>.</a:t>
            </a:r>
          </a:p>
          <a:p>
            <a:pPr marL="342900" lvl="0" indent="-342900" defTabSz="457200">
              <a:spcBef>
                <a:spcPts val="1000"/>
              </a:spcBef>
              <a:buClr>
                <a:srgbClr val="5FCBEF"/>
              </a:buClr>
              <a:buSzPct val="80000"/>
              <a:buFont typeface="Wingdings 3" charset="2"/>
              <a:buChar char=""/>
            </a:pPr>
            <a:r>
              <a:rPr lang="he-IL" sz="2400" dirty="0" smtClean="0"/>
              <a:t> </a:t>
            </a:r>
            <a:r>
              <a:rPr lang="he-IL" sz="2400" dirty="0"/>
              <a:t>המלאכים מכים את תושבי סדום בסנוורים (עיוורון) ומוציאים את לוט ומשפחתו מן העיר</a:t>
            </a:r>
            <a:r>
              <a:rPr lang="he-IL" sz="2400" dirty="0" smtClean="0"/>
              <a:t>.</a:t>
            </a:r>
          </a:p>
          <a:p>
            <a:pPr marL="342900" lvl="0" indent="-342900" defTabSz="457200">
              <a:spcBef>
                <a:spcPts val="1000"/>
              </a:spcBef>
              <a:buClr>
                <a:srgbClr val="5FCBEF"/>
              </a:buClr>
              <a:buSzPct val="80000"/>
              <a:buFont typeface="Wingdings 3" charset="2"/>
              <a:buChar char=""/>
            </a:pPr>
            <a:r>
              <a:rPr lang="he-IL" sz="2400" dirty="0" smtClean="0"/>
              <a:t> </a:t>
            </a:r>
            <a:r>
              <a:rPr lang="he-IL" sz="2400" dirty="0"/>
              <a:t>אשתו של לוט אינה מתאפקת</a:t>
            </a:r>
            <a:r>
              <a:rPr lang="he-IL" sz="2400" dirty="0" smtClean="0"/>
              <a:t>,(למרות שקיבלה מצווה) </a:t>
            </a:r>
            <a:r>
              <a:rPr lang="he-IL" sz="2400" dirty="0"/>
              <a:t>מסתכלת לאחור שלא כהוראת המלאכים ונהפכת לנציב </a:t>
            </a:r>
            <a:r>
              <a:rPr lang="he-IL" sz="2400" dirty="0" smtClean="0"/>
              <a:t>מלח.</a:t>
            </a:r>
          </a:p>
          <a:p>
            <a:pPr marL="342900" lvl="0" indent="-342900" defTabSz="457200">
              <a:spcBef>
                <a:spcPts val="1000"/>
              </a:spcBef>
              <a:buClr>
                <a:srgbClr val="5FCBEF"/>
              </a:buClr>
              <a:buSzPct val="80000"/>
              <a:buFont typeface="Wingdings 3" charset="2"/>
              <a:buChar char=""/>
            </a:pPr>
            <a:r>
              <a:rPr lang="he-IL" sz="2400" dirty="0" smtClean="0"/>
              <a:t>אברהם קם בבוקר ומבין שה' העניש את אנשי סדום.</a:t>
            </a:r>
            <a:endParaRPr sz="2400"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8" name="Google Shape;338;p16"/>
          <p:cNvPicPr preferRelativeResize="0"/>
          <p:nvPr/>
        </p:nvPicPr>
        <p:blipFill rotWithShape="1">
          <a:blip r:embed="rId4">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TotalTime>
  <Words>1196</Words>
  <Application>Microsoft Office PowerPoint</Application>
  <PresentationFormat>מסך רחב</PresentationFormat>
  <Paragraphs>102</Paragraphs>
  <Slides>10</Slides>
  <Notes>9</Notes>
  <HiddenSlides>0</HiddenSlides>
  <MMClips>4</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10</vt:i4>
      </vt:variant>
    </vt:vector>
  </HeadingPairs>
  <TitlesOfParts>
    <vt:vector size="17" baseType="lpstr">
      <vt:lpstr>Calibri</vt:lpstr>
      <vt:lpstr>Alef</vt:lpstr>
      <vt:lpstr>Open Sans</vt:lpstr>
      <vt:lpstr>Wingdings 3</vt:lpstr>
      <vt:lpstr>open sans hebrew</vt:lpstr>
      <vt:lpstr>Arial</vt:lpstr>
      <vt:lpstr>Office Theme</vt:lpstr>
      <vt:lpstr>מצגת של PowerPoint‏</vt:lpstr>
      <vt:lpstr>מה נעשה היום?</vt:lpstr>
      <vt:lpstr>מה להביא לשיעור?</vt:lpstr>
      <vt:lpstr>מתחילים בכיף </vt:lpstr>
      <vt:lpstr>עכשיו קוראים - ספר בראשית פרק י"ט</vt:lpstr>
      <vt:lpstr>המשך קריאה בתורה</vt:lpstr>
      <vt:lpstr>רגע של מחשבה</vt:lpstr>
      <vt:lpstr>התייחסות למסרים עיקריים</vt:lpstr>
      <vt:lpstr>מסכמים</vt:lpstr>
      <vt:lpstr>ממשיכים למשימה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Adi Rachamim</cp:lastModifiedBy>
  <cp:revision>80</cp:revision>
  <dcterms:created xsi:type="dcterms:W3CDTF">2020-03-11T07:11:19Z</dcterms:created>
  <dcterms:modified xsi:type="dcterms:W3CDTF">2020-05-04T06:37:41Z</dcterms:modified>
</cp:coreProperties>
</file>