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35"/>
  </p:notesMasterIdLst>
  <p:sldIdLst>
    <p:sldId id="258" r:id="rId2"/>
    <p:sldId id="300" r:id="rId3"/>
    <p:sldId id="328" r:id="rId4"/>
    <p:sldId id="301" r:id="rId5"/>
    <p:sldId id="302" r:id="rId6"/>
    <p:sldId id="303" r:id="rId7"/>
    <p:sldId id="304" r:id="rId8"/>
    <p:sldId id="329" r:id="rId9"/>
    <p:sldId id="324" r:id="rId10"/>
    <p:sldId id="325" r:id="rId11"/>
    <p:sldId id="305" r:id="rId12"/>
    <p:sldId id="330" r:id="rId13"/>
    <p:sldId id="306" r:id="rId14"/>
    <p:sldId id="307" r:id="rId15"/>
    <p:sldId id="331" r:id="rId16"/>
    <p:sldId id="308" r:id="rId17"/>
    <p:sldId id="309" r:id="rId18"/>
    <p:sldId id="310" r:id="rId19"/>
    <p:sldId id="333" r:id="rId20"/>
    <p:sldId id="332" r:id="rId21"/>
    <p:sldId id="334" r:id="rId22"/>
    <p:sldId id="311" r:id="rId23"/>
    <p:sldId id="272" r:id="rId24"/>
    <p:sldId id="288" r:id="rId25"/>
    <p:sldId id="298" r:id="rId26"/>
    <p:sldId id="319" r:id="rId27"/>
    <p:sldId id="320" r:id="rId28"/>
    <p:sldId id="321" r:id="rId29"/>
    <p:sldId id="322" r:id="rId30"/>
    <p:sldId id="323" r:id="rId31"/>
    <p:sldId id="326" r:id="rId32"/>
    <p:sldId id="327" r:id="rId33"/>
    <p:sldId id="289" r:id="rId3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10" autoAdjust="0"/>
    <p:restoredTop sz="87076" autoAdjust="0"/>
  </p:normalViewPr>
  <p:slideViewPr>
    <p:cSldViewPr snapToGrid="0" snapToObjects="1" showGuides="1">
      <p:cViewPr varScale="1">
        <p:scale>
          <a:sx n="60" d="100"/>
          <a:sy n="60" d="100"/>
        </p:scale>
        <p:origin x="1048" y="28"/>
      </p:cViewPr>
      <p:guideLst>
        <p:guide orient="horz" pos="2024"/>
        <p:guide pos="3863"/>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30/04/2020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כתבו את המלל בהתאם ואת הציוד הדרוש.</a:t>
            </a:r>
          </a:p>
          <a:p>
            <a:endParaRPr lang="x-none" dirty="0"/>
          </a:p>
        </p:txBody>
      </p:sp>
      <p:sp>
        <p:nvSpPr>
          <p:cNvPr id="4" name="Slide Number Placeholder 3"/>
          <p:cNvSpPr>
            <a:spLocks noGrp="1"/>
          </p:cNvSpPr>
          <p:nvPr>
            <p:ph type="sldNum" sz="quarter" idx="5"/>
          </p:nvPr>
        </p:nvSpPr>
        <p:spPr/>
        <p:txBody>
          <a:bodyPr/>
          <a:lstStyle/>
          <a:p>
            <a:fld id="{03F965BA-DA3B-EB42-8F73-FDBE27A0A657}" type="slidenum">
              <a:rPr lang="x-none" smtClean="0"/>
              <a:t>1</a:t>
            </a:fld>
            <a:endParaRPr lang="x-none"/>
          </a:p>
        </p:txBody>
      </p:sp>
    </p:spTree>
    <p:extLst>
      <p:ext uri="{BB962C8B-B14F-4D97-AF65-F5344CB8AC3E}">
        <p14:creationId xmlns:p14="http://schemas.microsoft.com/office/powerpoint/2010/main" val="72780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901745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408447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84258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302019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85750" lvl="0" indent="-285750" algn="r" rtl="1">
              <a:buFont typeface="Arial" panose="020B0604020202020204" pitchFamily="34" charset="0"/>
              <a:buChar char="•"/>
            </a:pPr>
            <a:r>
              <a:rPr lang="he-IL" b="1" dirty="0"/>
              <a:t>תרגול: </a:t>
            </a:r>
            <a:r>
              <a:rPr lang="he-IL" dirty="0"/>
              <a:t>לא יותר מ-3 דקות. ניתן לעשות 2-1</a:t>
            </a:r>
            <a:r>
              <a:rPr lang="he-IL" baseline="0" dirty="0"/>
              <a:t> </a:t>
            </a:r>
            <a:r>
              <a:rPr lang="he-IL" dirty="0"/>
              <a:t>סבבים של תרגול מול המחשב (שאלה על הלוח וכתיבה בדף, יצירה עם צבעים/בצק/פלסטלינה) או ברחבי הבית (חפצים הקיימים ברשותם או שילוב של אינטראקציה עם בני המשפחה). </a:t>
            </a:r>
          </a:p>
          <a:p>
            <a:pPr marL="0" lvl="0" indent="0" algn="r" rtl="1">
              <a:lnSpc>
                <a:spcPct val="115000"/>
              </a:lnSpc>
              <a:spcBef>
                <a:spcPts val="1200"/>
              </a:spcBef>
              <a:spcAft>
                <a:spcPts val="0"/>
              </a:spcAft>
              <a:buClr>
                <a:schemeClr val="dk1"/>
              </a:buClr>
              <a:buSzPts val="1100"/>
              <a:buFont typeface="Arial"/>
              <a:buNone/>
            </a:pPr>
            <a:endParaRPr lang="he-IL" b="1" dirty="0"/>
          </a:p>
          <a:p>
            <a:pPr marL="0" lvl="0" indent="0" algn="r" rtl="1">
              <a:lnSpc>
                <a:spcPct val="115000"/>
              </a:lnSpc>
              <a:spcBef>
                <a:spcPts val="1200"/>
              </a:spcBef>
              <a:spcAft>
                <a:spcPts val="0"/>
              </a:spcAft>
              <a:buClr>
                <a:schemeClr val="dk1"/>
              </a:buClr>
              <a:buSzPts val="1100"/>
              <a:buFont typeface="Arial"/>
              <a:buNone/>
            </a:pPr>
            <a:endParaRPr lang="he-IL" dirty="0"/>
          </a:p>
          <a:p>
            <a:pPr marL="0" lvl="0" indent="0" algn="r" rtl="1">
              <a:lnSpc>
                <a:spcPct val="115000"/>
              </a:lnSpc>
              <a:spcBef>
                <a:spcPts val="1200"/>
              </a:spcBef>
              <a:spcAft>
                <a:spcPts val="0"/>
              </a:spcAft>
              <a:buClr>
                <a:schemeClr val="dk1"/>
              </a:buClr>
              <a:buSzPts val="1100"/>
              <a:buFont typeface="Arial"/>
              <a:buNone/>
            </a:pPr>
            <a:r>
              <a:rPr lang="he-IL" dirty="0"/>
              <a:t>המלצה לכיתות הנמוכות:</a:t>
            </a:r>
            <a:r>
              <a:rPr lang="he-IL" baseline="0" dirty="0"/>
              <a:t> </a:t>
            </a:r>
            <a:r>
              <a:rPr lang="he-IL" dirty="0"/>
              <a:t>לשאול שאלות שמפעילות את התלמידים בסגנון הצגות ילדים/ערוץ הילדים, כמו למשל "איפה נמצא הכרטיס השני...? אני לא זוכר... אתם יודעים איפה הוא?"</a:t>
            </a:r>
          </a:p>
          <a:p>
            <a:pPr marL="0" lvl="0" indent="0" algn="r" rtl="1">
              <a:lnSpc>
                <a:spcPct val="115000"/>
              </a:lnSpc>
              <a:spcBef>
                <a:spcPts val="1200"/>
              </a:spcBef>
              <a:spcAft>
                <a:spcPts val="0"/>
              </a:spcAft>
              <a:buClr>
                <a:schemeClr val="dk1"/>
              </a:buClr>
              <a:buSzPts val="1100"/>
              <a:buFont typeface="Arial"/>
              <a:buNone/>
            </a:pPr>
            <a:r>
              <a:rPr lang="he-IL" dirty="0"/>
              <a:t>דוגמאות:</a:t>
            </a:r>
            <a:br>
              <a:rPr lang="he-IL" dirty="0"/>
            </a:br>
            <a:r>
              <a:rPr lang="en-US" u="sng" dirty="0">
                <a:solidFill>
                  <a:schemeClr val="hlink"/>
                </a:solidFill>
                <a:hlinkClick r:id="rId3"/>
              </a:rPr>
              <a:t>https://www.youtube.com/watch?v=sGfdE0es80w</a:t>
            </a:r>
            <a:r>
              <a:rPr lang="en-US" dirty="0"/>
              <a:t>  </a:t>
            </a:r>
            <a:r>
              <a:rPr lang="he-IL" dirty="0" err="1"/>
              <a:t>תוכנית</a:t>
            </a:r>
            <a:r>
              <a:rPr lang="he-IL" dirty="0"/>
              <a:t> בישול לילדים. מדברים עם הילדים לאורך השיעור ושואלים אותם שאלות.</a:t>
            </a:r>
          </a:p>
          <a:p>
            <a:pPr marL="0" lvl="0" indent="0" algn="r" rtl="1">
              <a:lnSpc>
                <a:spcPct val="115000"/>
              </a:lnSpc>
              <a:spcBef>
                <a:spcPts val="1200"/>
              </a:spcBef>
              <a:spcAft>
                <a:spcPts val="0"/>
              </a:spcAft>
              <a:buClr>
                <a:schemeClr val="dk1"/>
              </a:buClr>
              <a:buSzPts val="1100"/>
              <a:buFont typeface="Arial"/>
              <a:buNone/>
            </a:pPr>
            <a:r>
              <a:rPr lang="en-US" dirty="0"/>
              <a:t>art attack :  </a:t>
            </a:r>
            <a:r>
              <a:rPr lang="en-US" u="sng" dirty="0">
                <a:solidFill>
                  <a:schemeClr val="hlink"/>
                </a:solidFill>
                <a:hlinkClick r:id="rId4"/>
              </a:rPr>
              <a:t>https://www.youtube.com/watch?v=QX013_tz4rM</a:t>
            </a:r>
            <a:endParaRPr lang="en-US"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2958586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פתרון התרגול: </a:t>
            </a:r>
            <a:r>
              <a:rPr lang="he-IL" dirty="0"/>
              <a:t>לאחר שהתלמידים תרגלו באופן עצמאי, יש להראות את הפתרון ולדון בו. ניתן להראות טעויות נפוצות ולהסביר כיצד יש לפתור אותן.</a:t>
            </a:r>
            <a:endParaRPr lang="he-IL" b="1"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1985065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410512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בפתיחת</a:t>
            </a:r>
            <a:r>
              <a:rPr lang="he-IL" baseline="0" dirty="0"/>
              <a:t> השיעור נברר עם התלמידים את המילה "משפטים". אלו מילים זה מזכיר? אלו מילים נוספות יש לציין משפט? אלו מוסדות אנו מכירים שקשורים לכך? מה עושים שם? אלו מקרים באים בפני בית הדין? בסופו של הדיון עלינו להבין כי המשפט עוסק במקרים, שקורים, בחיי היום-יום בין אדם </a:t>
            </a:r>
            <a:r>
              <a:rPr lang="he-IL" baseline="0" dirty="0" err="1"/>
              <a:t>לחבירו</a:t>
            </a:r>
            <a:r>
              <a:rPr lang="he-IL" baseline="0" dirty="0"/>
              <a:t>. יש לכך כמה משמעויות לענייננו:</a:t>
            </a:r>
          </a:p>
          <a:p>
            <a:pPr marL="228600" indent="-228600">
              <a:buAutoNum type="arabicPeriod"/>
            </a:pPr>
            <a:r>
              <a:rPr lang="he-IL" baseline="0" dirty="0"/>
              <a:t>התורה מייחסת לכך חשיבות. אדם ישר מנהל את חיי היום-יום שלו בצדק. תקלות ועימותים קורים אולם אדם הגון מנסה לפתור אותם בדרכי צדק, ומקבל את הכרעות הדיין. </a:t>
            </a:r>
          </a:p>
          <a:p>
            <a:pPr marL="228600" indent="-228600">
              <a:buAutoNum type="arabicPeriod"/>
            </a:pPr>
            <a:r>
              <a:rPr lang="he-IL" dirty="0"/>
              <a:t>המודל</a:t>
            </a:r>
            <a:r>
              <a:rPr lang="he-IL" baseline="0" dirty="0"/>
              <a:t> הוא: מקרה-דין. הדיין לא יכול לפסוק מבלי שהמקרה ברור, גם אנו בפרשת משפטים נראה בכל מקור מהו המקרה המוצג ורק אז נלמד כיצד התורה פוסקת.</a:t>
            </a:r>
          </a:p>
          <a:p>
            <a:pPr marL="228600" indent="-228600">
              <a:buAutoNum type="arabicPeriod"/>
            </a:pPr>
            <a:r>
              <a:rPr lang="he-IL" baseline="0" dirty="0" err="1"/>
              <a:t>הריאליה</a:t>
            </a:r>
            <a:r>
              <a:rPr lang="he-IL" baseline="0" dirty="0"/>
              <a:t> בזמן התורה שונה </a:t>
            </a:r>
            <a:r>
              <a:rPr lang="he-IL" baseline="0" dirty="0" err="1"/>
              <a:t>מהריאליה</a:t>
            </a:r>
            <a:r>
              <a:rPr lang="he-IL" baseline="0" dirty="0"/>
              <a:t> כיום, ולכן צריך להבין את מקומם של "שור" או "עבד" במציאות אליה מתייחסת התורה.</a:t>
            </a:r>
            <a:endParaRPr lang="he-IL" dirty="0"/>
          </a:p>
        </p:txBody>
      </p:sp>
      <p:sp>
        <p:nvSpPr>
          <p:cNvPr id="4" name="מציין מיקום של מספר שקופית 3"/>
          <p:cNvSpPr>
            <a:spLocks noGrp="1"/>
          </p:cNvSpPr>
          <p:nvPr>
            <p:ph type="sldNum" sz="quarter" idx="10"/>
          </p:nvPr>
        </p:nvSpPr>
        <p:spPr/>
        <p:txBody>
          <a:bodyPr/>
          <a:lstStyle/>
          <a:p>
            <a:fld id="{51E95526-C685-4AFB-9B33-79C9CDB55AD6}" type="slidenum">
              <a:rPr lang="he-IL" smtClean="0"/>
              <a:t>2</a:t>
            </a:fld>
            <a:endParaRPr lang="he-IL"/>
          </a:p>
        </p:txBody>
      </p:sp>
    </p:spTree>
    <p:extLst>
      <p:ext uri="{BB962C8B-B14F-4D97-AF65-F5344CB8AC3E}">
        <p14:creationId xmlns:p14="http://schemas.microsoft.com/office/powerpoint/2010/main" val="205898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למחוק</a:t>
            </a:r>
            <a:r>
              <a:rPr lang="he-IL" baseline="0" dirty="0"/>
              <a:t> שקופית זו אם אין בה צורך.</a:t>
            </a:r>
          </a:p>
          <a:p>
            <a:pPr algn="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158750" indent="0" algn="r" rtl="1">
              <a:buNone/>
            </a:pPr>
            <a:endParaRPr lang="he-IL" sz="1200" dirty="0"/>
          </a:p>
          <a:p>
            <a:pPr marL="158750" indent="0" algn="r" rtl="1">
              <a:buNone/>
            </a:pPr>
            <a:r>
              <a:rPr lang="he-IL" sz="1200" dirty="0"/>
              <a:t>בשקף זה ודאו שכולם הצטיידו בעזרים הנדרשים (מומלץ שעזרים אלו יהיו גם אצלכם עבור הדגמה).</a:t>
            </a:r>
          </a:p>
          <a:p>
            <a:pPr marL="158750" indent="0" algn="r" rtl="1">
              <a:buNone/>
            </a:pPr>
            <a:r>
              <a:rPr lang="he-IL" sz="1200" dirty="0">
                <a:solidFill>
                  <a:srgbClr val="FF0000"/>
                </a:solidFill>
              </a:rPr>
              <a:t>מחקו את המיותר או הוסיפו במידת הצורך (הקפידו על זכויות היוצרים).</a:t>
            </a:r>
          </a:p>
          <a:p>
            <a:pPr marL="158750" indent="0" algn="r" rtl="1">
              <a:buNone/>
            </a:pPr>
            <a:endParaRPr lang="he-IL" sz="1200" dirty="0">
              <a:solidFill>
                <a:srgbClr val="FF0000"/>
              </a:solidFill>
            </a:endParaRPr>
          </a:p>
          <a:p>
            <a:pPr marL="158750" indent="0" algn="r" rtl="1">
              <a:buNone/>
            </a:pPr>
            <a:r>
              <a:rPr lang="he-IL" sz="1200" dirty="0">
                <a:solidFill>
                  <a:srgbClr val="FF0000"/>
                </a:solidFill>
              </a:rPr>
              <a:t>זה הזמן להציג את </a:t>
            </a:r>
            <a:r>
              <a:rPr lang="he-IL" sz="1200" b="0" i="0" u="none" strike="noStrike" cap="none" dirty="0">
                <a:solidFill>
                  <a:srgbClr val="000000"/>
                </a:solidFill>
                <a:effectLst/>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lang="he-IL"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20675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85750" lvl="0" indent="-285750" algn="r" rtl="1">
              <a:buFont typeface="Arial" panose="020B0604020202020204" pitchFamily="34" charset="0"/>
              <a:buChar char="•"/>
            </a:pPr>
            <a:r>
              <a:rPr lang="he-IL" b="1" dirty="0"/>
              <a:t>תרגול: </a:t>
            </a:r>
            <a:r>
              <a:rPr lang="he-IL" dirty="0"/>
              <a:t>לא יותר מ-3 דקות. ניתן לעשות 2-1</a:t>
            </a:r>
            <a:r>
              <a:rPr lang="he-IL" baseline="0" dirty="0"/>
              <a:t> </a:t>
            </a:r>
            <a:r>
              <a:rPr lang="he-IL" dirty="0"/>
              <a:t>סבבים של תרגול מול המחשב (שאלה על הלוח וכתיבה בדף, יצירה עם צבעים/בצק/פלסטלינה) או ברחבי הבית (חפצים הקיימים ברשותם או שילוב של אינטראקציה עם בני המשפחה). </a:t>
            </a:r>
          </a:p>
          <a:p>
            <a:pPr marL="0" lvl="0" indent="0" algn="r" rtl="1">
              <a:lnSpc>
                <a:spcPct val="115000"/>
              </a:lnSpc>
              <a:spcBef>
                <a:spcPts val="1200"/>
              </a:spcBef>
              <a:spcAft>
                <a:spcPts val="0"/>
              </a:spcAft>
              <a:buClr>
                <a:schemeClr val="dk1"/>
              </a:buClr>
              <a:buSzPts val="1100"/>
              <a:buFont typeface="Arial"/>
              <a:buNone/>
            </a:pPr>
            <a:endParaRPr lang="he-IL" b="1" dirty="0"/>
          </a:p>
          <a:p>
            <a:pPr marL="0" lvl="0" indent="0" algn="r" rtl="1">
              <a:lnSpc>
                <a:spcPct val="115000"/>
              </a:lnSpc>
              <a:spcBef>
                <a:spcPts val="1200"/>
              </a:spcBef>
              <a:spcAft>
                <a:spcPts val="0"/>
              </a:spcAft>
              <a:buClr>
                <a:schemeClr val="dk1"/>
              </a:buClr>
              <a:buSzPts val="1100"/>
              <a:buFont typeface="Arial"/>
              <a:buNone/>
            </a:pPr>
            <a:endParaRPr lang="he-IL" dirty="0"/>
          </a:p>
          <a:p>
            <a:pPr marL="0" lvl="0" indent="0" algn="r" rtl="1">
              <a:lnSpc>
                <a:spcPct val="115000"/>
              </a:lnSpc>
              <a:spcBef>
                <a:spcPts val="1200"/>
              </a:spcBef>
              <a:spcAft>
                <a:spcPts val="0"/>
              </a:spcAft>
              <a:buClr>
                <a:schemeClr val="dk1"/>
              </a:buClr>
              <a:buSzPts val="1100"/>
              <a:buFont typeface="Arial"/>
              <a:buNone/>
            </a:pPr>
            <a:r>
              <a:rPr lang="he-IL" dirty="0"/>
              <a:t>המלצה לכיתות הנמוכות:</a:t>
            </a:r>
            <a:r>
              <a:rPr lang="he-IL" baseline="0" dirty="0"/>
              <a:t> </a:t>
            </a:r>
            <a:r>
              <a:rPr lang="he-IL" dirty="0"/>
              <a:t>לשאול שאלות שמפעילות את התלמידים בסגנון הצגות ילדים/ערוץ הילדים, כמו למשל "איפה נמצא הכרטיס השני...? אני לא זוכר... אתם יודעים איפה הוא?"</a:t>
            </a:r>
          </a:p>
          <a:p>
            <a:pPr marL="0" lvl="0" indent="0" algn="r" rtl="1">
              <a:lnSpc>
                <a:spcPct val="115000"/>
              </a:lnSpc>
              <a:spcBef>
                <a:spcPts val="1200"/>
              </a:spcBef>
              <a:spcAft>
                <a:spcPts val="0"/>
              </a:spcAft>
              <a:buClr>
                <a:schemeClr val="dk1"/>
              </a:buClr>
              <a:buSzPts val="1100"/>
              <a:buFont typeface="Arial"/>
              <a:buNone/>
            </a:pPr>
            <a:r>
              <a:rPr lang="he-IL" dirty="0"/>
              <a:t>דוגמאות:</a:t>
            </a:r>
            <a:br>
              <a:rPr lang="he-IL" dirty="0"/>
            </a:br>
            <a:r>
              <a:rPr lang="en-US" u="sng" dirty="0">
                <a:solidFill>
                  <a:schemeClr val="hlink"/>
                </a:solidFill>
                <a:hlinkClick r:id="rId3"/>
              </a:rPr>
              <a:t>https://www.youtube.com/watch?v=sGfdE0es80w</a:t>
            </a:r>
            <a:r>
              <a:rPr lang="en-US" dirty="0"/>
              <a:t>  </a:t>
            </a:r>
            <a:r>
              <a:rPr lang="he-IL" dirty="0" err="1"/>
              <a:t>תוכנית</a:t>
            </a:r>
            <a:r>
              <a:rPr lang="he-IL" dirty="0"/>
              <a:t> בישול לילדים. מדברים עם הילדים לאורך השיעור ושואלים אותם שאלות.</a:t>
            </a:r>
          </a:p>
          <a:p>
            <a:pPr marL="0" lvl="0" indent="0" algn="r" rtl="1">
              <a:lnSpc>
                <a:spcPct val="115000"/>
              </a:lnSpc>
              <a:spcBef>
                <a:spcPts val="1200"/>
              </a:spcBef>
              <a:spcAft>
                <a:spcPts val="0"/>
              </a:spcAft>
              <a:buClr>
                <a:schemeClr val="dk1"/>
              </a:buClr>
              <a:buSzPts val="1100"/>
              <a:buFont typeface="Arial"/>
              <a:buNone/>
            </a:pPr>
            <a:r>
              <a:rPr lang="en-US" dirty="0"/>
              <a:t>art attack :  </a:t>
            </a:r>
            <a:r>
              <a:rPr lang="en-US" u="sng" dirty="0">
                <a:solidFill>
                  <a:schemeClr val="hlink"/>
                </a:solidFill>
                <a:hlinkClick r:id="rId4"/>
              </a:rPr>
              <a:t>https://www.youtube.com/watch?v=QX013_tz4rM</a:t>
            </a:r>
            <a:endParaRPr lang="en-US"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01260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פתרון התרגול: </a:t>
            </a:r>
            <a:r>
              <a:rPr lang="he-IL" dirty="0"/>
              <a:t>לאחר שהתלמידים תרגלו באופן עצמאי, יש להראות את הפתרון ולדון בו. ניתן להראות טעויות נפוצות ולהסביר כיצד יש לפתור אותן.</a:t>
            </a:r>
            <a:endParaRPr lang="he-IL" b="1"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98640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85750" lvl="0" indent="-285750" algn="r" rtl="1">
              <a:buFont typeface="Arial" panose="020B0604020202020204" pitchFamily="34" charset="0"/>
              <a:buChar char="•"/>
            </a:pPr>
            <a:r>
              <a:rPr lang="he-IL" b="1" dirty="0"/>
              <a:t>תרגול: </a:t>
            </a:r>
            <a:r>
              <a:rPr lang="he-IL" dirty="0"/>
              <a:t>לא יותר מ-3 דקות. ניתן לעשות 2-1</a:t>
            </a:r>
            <a:r>
              <a:rPr lang="he-IL" baseline="0" dirty="0"/>
              <a:t> </a:t>
            </a:r>
            <a:r>
              <a:rPr lang="he-IL" dirty="0"/>
              <a:t>סבבים של תרגול מול המחשב (שאלה על הלוח וכתיבה בדף, יצירה עם צבעים/בצק/פלסטלינה) או ברחבי הבית (חפצים הקיימים ברשותם או שילוב של אינטראקציה עם בני המשפחה). </a:t>
            </a:r>
          </a:p>
          <a:p>
            <a:pPr marL="0" lvl="0" indent="0" algn="r" rtl="1">
              <a:lnSpc>
                <a:spcPct val="115000"/>
              </a:lnSpc>
              <a:spcBef>
                <a:spcPts val="1200"/>
              </a:spcBef>
              <a:spcAft>
                <a:spcPts val="0"/>
              </a:spcAft>
              <a:buClr>
                <a:schemeClr val="dk1"/>
              </a:buClr>
              <a:buSzPts val="1100"/>
              <a:buFont typeface="Arial"/>
              <a:buNone/>
            </a:pPr>
            <a:endParaRPr lang="he-IL" b="1" dirty="0"/>
          </a:p>
          <a:p>
            <a:pPr marL="0" lvl="0" indent="0" algn="r" rtl="1">
              <a:lnSpc>
                <a:spcPct val="115000"/>
              </a:lnSpc>
              <a:spcBef>
                <a:spcPts val="1200"/>
              </a:spcBef>
              <a:spcAft>
                <a:spcPts val="0"/>
              </a:spcAft>
              <a:buClr>
                <a:schemeClr val="dk1"/>
              </a:buClr>
              <a:buSzPts val="1100"/>
              <a:buFont typeface="Arial"/>
              <a:buNone/>
            </a:pPr>
            <a:endParaRPr lang="he-IL" dirty="0"/>
          </a:p>
          <a:p>
            <a:pPr marL="0" lvl="0" indent="0" algn="r" rtl="1">
              <a:lnSpc>
                <a:spcPct val="115000"/>
              </a:lnSpc>
              <a:spcBef>
                <a:spcPts val="1200"/>
              </a:spcBef>
              <a:spcAft>
                <a:spcPts val="0"/>
              </a:spcAft>
              <a:buClr>
                <a:schemeClr val="dk1"/>
              </a:buClr>
              <a:buSzPts val="1100"/>
              <a:buFont typeface="Arial"/>
              <a:buNone/>
            </a:pPr>
            <a:r>
              <a:rPr lang="he-IL" dirty="0"/>
              <a:t>המלצה לכיתות הנמוכות:</a:t>
            </a:r>
            <a:r>
              <a:rPr lang="he-IL" baseline="0" dirty="0"/>
              <a:t> </a:t>
            </a:r>
            <a:r>
              <a:rPr lang="he-IL" dirty="0"/>
              <a:t>לשאול שאלות שמפעילות את התלמידים בסגנון הצגות ילדים/ערוץ הילדים, כמו למשל "איפה נמצא הכרטיס השני...? אני לא זוכר... אתם יודעים איפה הוא?"</a:t>
            </a:r>
          </a:p>
          <a:p>
            <a:pPr marL="0" lvl="0" indent="0" algn="r" rtl="1">
              <a:lnSpc>
                <a:spcPct val="115000"/>
              </a:lnSpc>
              <a:spcBef>
                <a:spcPts val="1200"/>
              </a:spcBef>
              <a:spcAft>
                <a:spcPts val="0"/>
              </a:spcAft>
              <a:buClr>
                <a:schemeClr val="dk1"/>
              </a:buClr>
              <a:buSzPts val="1100"/>
              <a:buFont typeface="Arial"/>
              <a:buNone/>
            </a:pPr>
            <a:r>
              <a:rPr lang="he-IL" dirty="0"/>
              <a:t>דוגמאות:</a:t>
            </a:r>
            <a:br>
              <a:rPr lang="he-IL" dirty="0"/>
            </a:br>
            <a:r>
              <a:rPr lang="en-US" u="sng" dirty="0">
                <a:solidFill>
                  <a:schemeClr val="hlink"/>
                </a:solidFill>
                <a:hlinkClick r:id="rId3"/>
              </a:rPr>
              <a:t>https://www.youtube.com/watch?v=sGfdE0es80w</a:t>
            </a:r>
            <a:r>
              <a:rPr lang="en-US" dirty="0"/>
              <a:t>  </a:t>
            </a:r>
            <a:r>
              <a:rPr lang="he-IL" dirty="0" err="1"/>
              <a:t>תוכנית</a:t>
            </a:r>
            <a:r>
              <a:rPr lang="he-IL" dirty="0"/>
              <a:t> בישול לילדים. מדברים עם הילדים לאורך השיעור ושואלים אותם שאלות.</a:t>
            </a:r>
          </a:p>
          <a:p>
            <a:pPr marL="0" lvl="0" indent="0" algn="r" rtl="1">
              <a:lnSpc>
                <a:spcPct val="115000"/>
              </a:lnSpc>
              <a:spcBef>
                <a:spcPts val="1200"/>
              </a:spcBef>
              <a:spcAft>
                <a:spcPts val="0"/>
              </a:spcAft>
              <a:buClr>
                <a:schemeClr val="dk1"/>
              </a:buClr>
              <a:buSzPts val="1100"/>
              <a:buFont typeface="Arial"/>
              <a:buNone/>
            </a:pPr>
            <a:r>
              <a:rPr lang="en-US" dirty="0"/>
              <a:t>art attack :  </a:t>
            </a:r>
            <a:r>
              <a:rPr lang="en-US" u="sng" dirty="0">
                <a:solidFill>
                  <a:schemeClr val="hlink"/>
                </a:solidFill>
                <a:hlinkClick r:id="rId4"/>
              </a:rPr>
              <a:t>https://www.youtube.com/watch?v=QX013_tz4rM</a:t>
            </a:r>
            <a:endParaRPr lang="en-US"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96179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פתרון התרגול: </a:t>
            </a:r>
            <a:r>
              <a:rPr lang="he-IL" dirty="0"/>
              <a:t>לאחר שהתלמידים תרגלו באופן עצמאי, יש להראות את הפתרון ולדון בו. ניתן להראות טעויות נפוצות ולהסביר כיצד יש לפתור אותן.</a:t>
            </a:r>
            <a:endParaRPr lang="he-IL" b="1"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4130693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207525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880899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7382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760923"/>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657975"/>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15694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848778"/>
            <a:ext cx="7770689" cy="116044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endParaRPr lang="x-none" sz="2200" dirty="0">
              <a:solidFill>
                <a:schemeClr val="bg1"/>
              </a:solidFill>
              <a:latin typeface="Calibri" panose="020F0502020204030204" pitchFamily="34" charset="0"/>
              <a:cs typeface="+mn-cs"/>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77574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r">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4" name="Slide Number Placeholder 1">
            <a:extLst>
              <a:ext uri="{FF2B5EF4-FFF2-40B4-BE49-F238E27FC236}">
                <a16:creationId xmlns:a16="http://schemas.microsoft.com/office/drawing/2014/main" id="{6358A68B-1458-9644-8C25-4295BB71F92E}"/>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50" r:id="rId4"/>
    <p:sldLayoutId id="2147483653" r:id="rId5"/>
    <p:sldLayoutId id="2147483666" r:id="rId6"/>
    <p:sldLayoutId id="2147483652" r:id="rId7"/>
    <p:sldLayoutId id="2147483667" r:id="rId8"/>
    <p:sldLayoutId id="2147483669" r:id="rId9"/>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mn-cs"/>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1513;&#1502;&#1493;&#1514; &#1508;&#1512;&#1511;-&#1499;&#1488;-{&#1497;&#1490;}!"/><Relationship Id="rId2" Type="http://schemas.openxmlformats.org/officeDocument/2006/relationships/hyperlink" Target="#&#1513;&#1502;&#1493;&#1514; &#1508;&#1512;&#1511;-&#1499;&#1488;-{&#1497;&#1489;}!"/><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hyperlink" Target="#&#1513;&#1502;&#1493;&#1514; &#1508;&#1512;&#1511;-&#1499;&#1488;-{&#1497;&#1490;}!"/><Relationship Id="rId4" Type="http://schemas.openxmlformats.org/officeDocument/2006/relationships/hyperlink" Target="#&#1513;&#1502;&#1493;&#1514; &#1508;&#1512;&#1511;-&#1499;&#1488;-{&#1497;&#1489;}!"/></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1513;&#1502;&#1493;&#1514; &#1508;&#1512;&#1511;-&#1499;&#1488;-{&#1497;&#1496;}!"/><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1513;&#1502;&#1493;&#1514; &#1508;&#1512;&#1511;-&#1499;&#1488;-{&#1497;&#1496;}!"/><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1513;&#1502;&#1493;&#1514; &#1508;&#1512;&#1511;-&#1499;&#1488;-{&#1497;&#1496;}!"/><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1513;&#1502;&#1493;&#1514; &#1508;&#1512;&#1511;-&#1499;&#1488;-{&#1497;&#1496;}!"/><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0.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9.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1513;&#1502;&#1493;&#1514; &#1508;&#1512;&#1511;-&#1499;&#1488;-{&#1497;&#1496;}!"/><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1513;&#1502;&#1493;&#1514; &#1508;&#1512;&#1511;-&#1499;&#1488;-{&#1497;&#1496;}!"/><Relationship Id="rId2" Type="http://schemas.openxmlformats.org/officeDocument/2006/relationships/hyperlink" Target="#&#1513;&#1502;&#1493;&#1514; &#1508;&#1512;&#1511;-&#1499;&#1488;-{&#1497;&#1495;}!"/><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p:txBody>
          <a:bodyPr/>
          <a:lstStyle/>
          <a:p>
            <a:r>
              <a:rPr lang="he-IL" dirty="0">
                <a:latin typeface="David" panose="020E0502060401010101" pitchFamily="34" charset="-79"/>
                <a:cs typeface="David" panose="020E0502060401010101" pitchFamily="34" charset="-79"/>
              </a:rPr>
              <a:t>שִׁעוּר </a:t>
            </a:r>
            <a:r>
              <a:rPr lang="he-IL" dirty="0" smtClean="0">
                <a:latin typeface="David" panose="020E0502060401010101" pitchFamily="34" charset="-79"/>
                <a:cs typeface="David" panose="020E0502060401010101" pitchFamily="34" charset="-79"/>
              </a:rPr>
              <a:t>תורה </a:t>
            </a:r>
            <a:r>
              <a:rPr lang="he-IL" dirty="0">
                <a:latin typeface="David" panose="020E0502060401010101" pitchFamily="34" charset="-79"/>
                <a:cs typeface="David" panose="020E0502060401010101" pitchFamily="34" charset="-79"/>
              </a:rPr>
              <a:t>לְכִתָה </a:t>
            </a:r>
            <a:r>
              <a:rPr lang="he-IL" dirty="0" smtClean="0">
                <a:latin typeface="David" panose="020E0502060401010101" pitchFamily="34" charset="-79"/>
                <a:cs typeface="David" panose="020E0502060401010101" pitchFamily="34" charset="-79"/>
              </a:rPr>
              <a:t>ג'</a:t>
            </a:r>
            <a:endParaRPr lang="x-none" dirty="0">
              <a:latin typeface="David" panose="020E0502060401010101" pitchFamily="34" charset="-79"/>
              <a:cs typeface="David" panose="020E0502060401010101" pitchFamily="34" charset="-79"/>
            </a:endParaRPr>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2030833" y="4419771"/>
            <a:ext cx="6411268" cy="649357"/>
          </a:xfrm>
        </p:spPr>
        <p:txBody>
          <a:bodyPr/>
          <a:lstStyle/>
          <a:p>
            <a:r>
              <a:rPr lang="he-IL" dirty="0">
                <a:latin typeface="David" panose="020E0502060401010101" pitchFamily="34" charset="-79"/>
                <a:cs typeface="David" panose="020E0502060401010101" pitchFamily="34" charset="-79"/>
              </a:rPr>
              <a:t>נוֹשֵׂא </a:t>
            </a:r>
            <a:r>
              <a:rPr lang="he-IL" dirty="0" err="1">
                <a:latin typeface="David" panose="020E0502060401010101" pitchFamily="34" charset="-79"/>
                <a:cs typeface="David" panose="020E0502060401010101" pitchFamily="34" charset="-79"/>
              </a:rPr>
              <a:t>הַשִׁעוּר</a:t>
            </a:r>
            <a:r>
              <a:rPr lang="he-IL" dirty="0">
                <a:latin typeface="David" panose="020E0502060401010101" pitchFamily="34" charset="-79"/>
                <a:cs typeface="David" panose="020E0502060401010101" pitchFamily="34" charset="-79"/>
              </a:rPr>
              <a:t>: נִזְקֵי גּוּף</a:t>
            </a:r>
            <a:endParaRPr lang="x-none" dirty="0">
              <a:latin typeface="David" panose="020E0502060401010101" pitchFamily="34" charset="-79"/>
              <a:cs typeface="David" panose="020E0502060401010101" pitchFamily="34" charset="-79"/>
            </a:endParaRPr>
          </a:p>
        </p:txBody>
      </p:sp>
      <p:sp>
        <p:nvSpPr>
          <p:cNvPr id="17" name="Text Placeholder 16">
            <a:extLst>
              <a:ext uri="{FF2B5EF4-FFF2-40B4-BE49-F238E27FC236}">
                <a16:creationId xmlns:a16="http://schemas.microsoft.com/office/drawing/2014/main" id="{89CD8C81-BF15-0C4B-9EA8-156519D976BF}"/>
              </a:ext>
            </a:extLst>
          </p:cNvPr>
          <p:cNvSpPr>
            <a:spLocks noGrp="1"/>
          </p:cNvSpPr>
          <p:nvPr>
            <p:ph type="body" sz="quarter" idx="14"/>
          </p:nvPr>
        </p:nvSpPr>
        <p:spPr>
          <a:xfrm>
            <a:off x="2030833" y="5139110"/>
            <a:ext cx="5099050" cy="560533"/>
          </a:xfrm>
        </p:spPr>
        <p:txBody>
          <a:bodyPr/>
          <a:lstStyle/>
          <a:p>
            <a:r>
              <a:rPr lang="he-IL" dirty="0">
                <a:latin typeface="David" panose="020E0502060401010101" pitchFamily="34" charset="-79"/>
                <a:cs typeface="David" panose="020E0502060401010101" pitchFamily="34" charset="-79"/>
              </a:rPr>
              <a:t>עִם הַמּוֹרֶה :יִשְׂרָאֵל יוֹקֶל</a:t>
            </a:r>
            <a:endParaRPr lang="x-none" dirty="0">
              <a:latin typeface="David" panose="020E0502060401010101" pitchFamily="34" charset="-79"/>
              <a:cs typeface="David" panose="020E0502060401010101" pitchFamily="34" charset="-79"/>
            </a:endParaRPr>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733675" y="632278"/>
            <a:ext cx="658648" cy="2212383"/>
          </a:xfrm>
          <a:prstGeom prst="rect">
            <a:avLst/>
          </a:prstGeom>
        </p:spPr>
      </p:pic>
      <p:sp>
        <p:nvSpPr>
          <p:cNvPr id="20" name="Text Placeholder 6">
            <a:extLst>
              <a:ext uri="{FF2B5EF4-FFF2-40B4-BE49-F238E27FC236}">
                <a16:creationId xmlns:a16="http://schemas.microsoft.com/office/drawing/2014/main" id="{A3E1B3D4-C989-FB43-9CF2-D10DF49CA72C}"/>
              </a:ext>
            </a:extLst>
          </p:cNvPr>
          <p:cNvSpPr txBox="1">
            <a:spLocks/>
          </p:cNvSpPr>
          <p:nvPr/>
        </p:nvSpPr>
        <p:spPr>
          <a:xfrm>
            <a:off x="6862662" y="6148563"/>
            <a:ext cx="4484892" cy="560533"/>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1000"/>
              </a:spcBef>
              <a:buFont typeface="Arial" panose="020B0604020202020204" pitchFamily="34" charset="0"/>
              <a:buNone/>
              <a:defRPr sz="2800" b="0" i="0" kern="1200">
                <a:solidFill>
                  <a:schemeClr val="bg1"/>
                </a:solidFill>
                <a:latin typeface="Calibri" panose="020F0502020204030204" pitchFamily="34" charset="0"/>
                <a:ea typeface="+mn-ea"/>
                <a:cs typeface="+mn-cs"/>
              </a:defRPr>
            </a:lvl1pPr>
            <a:lvl2pPr marL="457200" indent="0" algn="r" defTabSz="914400" rtl="1"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dirty="0">
                <a:latin typeface="David" panose="020E0502060401010101" pitchFamily="34" charset="-79"/>
                <a:cs typeface="David" panose="020E0502060401010101" pitchFamily="34" charset="-79"/>
              </a:rPr>
              <a:t>נָא </a:t>
            </a:r>
            <a:r>
              <a:rPr lang="he-IL" dirty="0" err="1">
                <a:latin typeface="David" panose="020E0502060401010101" pitchFamily="34" charset="-79"/>
                <a:cs typeface="David" panose="020E0502060401010101" pitchFamily="34" charset="-79"/>
              </a:rPr>
              <a:t>הִצְטַיְּדו</a:t>
            </a:r>
            <a:r>
              <a:rPr lang="he-IL" dirty="0">
                <a:latin typeface="David" panose="020E0502060401010101" pitchFamily="34" charset="-79"/>
                <a:cs typeface="David" panose="020E0502060401010101" pitchFamily="34" charset="-79"/>
              </a:rPr>
              <a:t>ּ בְּחֻמַּשׁ [לֹא חוֹבָה]</a:t>
            </a:r>
            <a:endParaRPr lang="x-none" dirty="0">
              <a:latin typeface="David" panose="020E0502060401010101" pitchFamily="34" charset="-79"/>
              <a:cs typeface="David" panose="020E0502060401010101" pitchFamily="34" charset="-79"/>
            </a:endParaRPr>
          </a:p>
        </p:txBody>
      </p:sp>
      <p:sp>
        <p:nvSpPr>
          <p:cNvPr id="21" name="Text Placeholder 17">
            <a:extLst>
              <a:ext uri="{FF2B5EF4-FFF2-40B4-BE49-F238E27FC236}">
                <a16:creationId xmlns:a16="http://schemas.microsoft.com/office/drawing/2014/main" id="{B8A069CF-BE4E-A148-A8C2-3BDA709CDF49}"/>
              </a:ext>
            </a:extLst>
          </p:cNvPr>
          <p:cNvSpPr txBox="1">
            <a:spLocks/>
          </p:cNvSpPr>
          <p:nvPr/>
        </p:nvSpPr>
        <p:spPr>
          <a:xfrm>
            <a:off x="2030833" y="5094699"/>
            <a:ext cx="515736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1000"/>
              </a:spcBef>
              <a:buFont typeface="Arial" panose="020B0604020202020204" pitchFamily="34" charset="0"/>
              <a:buNone/>
              <a:defRPr lang="x-none" sz="3200" b="0" i="0" kern="1200" dirty="0">
                <a:solidFill>
                  <a:schemeClr val="bg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Open Sans Hebrew" pitchFamily="2" charset="-79"/>
                <a:ea typeface="+mn-ea"/>
                <a:cs typeface="Open Sans Hebrew" pitchFamily="2" charset="-79"/>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Open Sans Hebrew" pitchFamily="2" charset="-79"/>
                <a:ea typeface="+mn-ea"/>
                <a:cs typeface="Open Sans Hebrew"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he-IL" dirty="0"/>
          </a:p>
        </p:txBody>
      </p:sp>
    </p:spTree>
    <p:extLst>
      <p:ext uri="{BB962C8B-B14F-4D97-AF65-F5344CB8AC3E}">
        <p14:creationId xmlns:p14="http://schemas.microsoft.com/office/powerpoint/2010/main" val="309455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normAutofit/>
          </a:bodyPr>
          <a:lstStyle/>
          <a:p>
            <a:r>
              <a:rPr lang="he-IL" dirty="0">
                <a:latin typeface="David" panose="020E0502060401010101" pitchFamily="34" charset="-79"/>
                <a:cs typeface="David" panose="020E0502060401010101" pitchFamily="34" charset="-79"/>
              </a:rPr>
              <a:t>פִּתְרוֹן</a:t>
            </a:r>
            <a:endParaRPr lang="x-none" dirty="0">
              <a:latin typeface="David" panose="020E0502060401010101" pitchFamily="34" charset="-79"/>
              <a:cs typeface="David" panose="020E0502060401010101" pitchFamily="34" charset="-79"/>
            </a:endParaRPr>
          </a:p>
        </p:txBody>
      </p:sp>
      <p:sp>
        <p:nvSpPr>
          <p:cNvPr id="9" name="Content Placeholder 8">
            <a:extLst>
              <a:ext uri="{FF2B5EF4-FFF2-40B4-BE49-F238E27FC236}">
                <a16:creationId xmlns:a16="http://schemas.microsoft.com/office/drawing/2014/main" id="{14432385-9034-1446-9076-5D0D89B5805E}"/>
              </a:ext>
            </a:extLst>
          </p:cNvPr>
          <p:cNvSpPr>
            <a:spLocks noGrp="1"/>
          </p:cNvSpPr>
          <p:nvPr>
            <p:ph sz="half" idx="2"/>
          </p:nvPr>
        </p:nvSpPr>
        <p:spPr/>
        <p:txBody>
          <a:bodyPr/>
          <a:lstStyle/>
          <a:p>
            <a:pPr marL="0" lvl="0" indent="0">
              <a:buNone/>
            </a:pPr>
            <a:r>
              <a:rPr lang="he-IL" dirty="0">
                <a:latin typeface="David" panose="020E0502060401010101" pitchFamily="34" charset="-79"/>
                <a:ea typeface="Open Sans" panose="020B0606030504020204" pitchFamily="34" charset="0"/>
                <a:cs typeface="David" panose="020E0502060401010101" pitchFamily="34" charset="-79"/>
              </a:rPr>
              <a:t>מה דינו של אדם שהכה את חברו והרגו בשוגג [בטעות]?</a:t>
            </a:r>
            <a:endParaRPr lang="en-US" dirty="0">
              <a:latin typeface="David" panose="020E0502060401010101" pitchFamily="34" charset="-79"/>
              <a:ea typeface="Open Sans" panose="020B0606030504020204" pitchFamily="34" charset="0"/>
              <a:cs typeface="David" panose="020E0502060401010101" pitchFamily="34" charset="-79"/>
            </a:endParaRPr>
          </a:p>
          <a:p>
            <a:pPr lvl="0"/>
            <a:r>
              <a:rPr lang="he-IL" b="1" dirty="0">
                <a:latin typeface="David" panose="020E0502060401010101" pitchFamily="34" charset="-79"/>
                <a:ea typeface="Open Sans" panose="020B0606030504020204" pitchFamily="34" charset="0"/>
                <a:cs typeface="David" panose="020E0502060401010101" pitchFamily="34" charset="-79"/>
              </a:rPr>
              <a:t>גולה לעיר מקלט.</a:t>
            </a:r>
            <a:endParaRPr lang="en-US" b="1" dirty="0">
              <a:latin typeface="David" panose="020E0502060401010101" pitchFamily="34" charset="-79"/>
              <a:ea typeface="Open Sans" panose="020B0606030504020204" pitchFamily="34" charset="0"/>
              <a:cs typeface="David" panose="020E0502060401010101" pitchFamily="34" charset="-79"/>
            </a:endParaRPr>
          </a:p>
          <a:p>
            <a:pPr lvl="0"/>
            <a:r>
              <a:rPr lang="he-IL" dirty="0">
                <a:latin typeface="David" panose="020E0502060401010101" pitchFamily="34" charset="-79"/>
                <a:ea typeface="Open Sans" panose="020B0606030504020204" pitchFamily="34" charset="0"/>
                <a:cs typeface="David" panose="020E0502060401010101" pitchFamily="34" charset="-79"/>
              </a:rPr>
              <a:t>עליו לקחת אחריות על מעשיו ולשלם לקרובי המשפחה.</a:t>
            </a:r>
            <a:endParaRPr lang="en-US" dirty="0">
              <a:latin typeface="David" panose="020E0502060401010101" pitchFamily="34" charset="-79"/>
              <a:ea typeface="Open Sans" panose="020B0606030504020204" pitchFamily="34" charset="0"/>
              <a:cs typeface="David" panose="020E0502060401010101" pitchFamily="34" charset="-79"/>
            </a:endParaRPr>
          </a:p>
          <a:p>
            <a:pPr lvl="0"/>
            <a:r>
              <a:rPr lang="he-IL" dirty="0">
                <a:latin typeface="David" panose="020E0502060401010101" pitchFamily="34" charset="-79"/>
                <a:ea typeface="Open Sans" panose="020B0606030504020204" pitchFamily="34" charset="0"/>
                <a:cs typeface="David" panose="020E0502060401010101" pitchFamily="34" charset="-79"/>
              </a:rPr>
              <a:t>הורגים אותו.</a:t>
            </a:r>
            <a:endParaRPr lang="en-US" dirty="0">
              <a:latin typeface="David" panose="020E0502060401010101" pitchFamily="34" charset="-79"/>
              <a:ea typeface="Open Sans" panose="020B0606030504020204" pitchFamily="34" charset="0"/>
              <a:cs typeface="David" panose="020E0502060401010101" pitchFamily="34" charset="-79"/>
            </a:endParaRPr>
          </a:p>
          <a:p>
            <a:r>
              <a:rPr lang="he-IL" dirty="0">
                <a:latin typeface="David" panose="020E0502060401010101" pitchFamily="34" charset="-79"/>
                <a:ea typeface="Open Sans" panose="020B0606030504020204" pitchFamily="34" charset="0"/>
                <a:cs typeface="David" panose="020E0502060401010101" pitchFamily="34" charset="-79"/>
              </a:rPr>
              <a:t>משלם כופר נפש.</a:t>
            </a:r>
            <a:endParaRPr lang="x-none" dirty="0"/>
          </a:p>
        </p:txBody>
      </p:sp>
      <p:pic>
        <p:nvPicPr>
          <p:cNvPr id="7" name="Picture 6">
            <a:extLst>
              <a:ext uri="{FF2B5EF4-FFF2-40B4-BE49-F238E27FC236}">
                <a16:creationId xmlns:a16="http://schemas.microsoft.com/office/drawing/2014/main" id="{E9AFE58D-F541-AB4B-B3E4-8121B4FDC934}"/>
              </a:ext>
            </a:extLst>
          </p:cNvPr>
          <p:cNvPicPr>
            <a:picLocks noChangeAspect="1"/>
          </p:cNvPicPr>
          <p:nvPr/>
        </p:nvPicPr>
        <p:blipFill>
          <a:blip r:embed="rId3"/>
          <a:stretch>
            <a:fillRect/>
          </a:stretch>
        </p:blipFill>
        <p:spPr>
          <a:xfrm>
            <a:off x="2056774" y="4637905"/>
            <a:ext cx="1588827" cy="1893070"/>
          </a:xfrm>
          <a:prstGeom prst="rect">
            <a:avLst/>
          </a:prstGeom>
        </p:spPr>
      </p:pic>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29336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771161"/>
            <a:ext cx="10515600" cy="4351338"/>
          </a:xfrm>
        </p:spPr>
        <p:txBody>
          <a:bodyPr/>
          <a:lstStyle/>
          <a:p>
            <a:r>
              <a:rPr lang="en-US" sz="3000" b="1" dirty="0" err="1" smtClean="0">
                <a:latin typeface="David" panose="020E0502060401010101" pitchFamily="34" charset="-79"/>
                <a:cs typeface="David" panose="020E0502060401010101" pitchFamily="34" charset="-79"/>
                <a:hlinkClick r:id="rId2" action="ppaction://hlinkfile"/>
              </a:rPr>
              <a:t>יב</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מַכ</a:t>
            </a:r>
            <a:r>
              <a:rPr lang="en-US" sz="3000" dirty="0">
                <a:latin typeface="David" panose="020E0502060401010101" pitchFamily="34" charset="-79"/>
                <a:cs typeface="David" panose="020E0502060401010101" pitchFamily="34" charset="-79"/>
              </a:rPr>
              <a:t>ֵּה </a:t>
            </a:r>
            <a:r>
              <a:rPr lang="en-US" sz="3000" dirty="0" err="1">
                <a:latin typeface="David" panose="020E0502060401010101" pitchFamily="34" charset="-79"/>
                <a:cs typeface="David" panose="020E0502060401010101" pitchFamily="34" charset="-79"/>
              </a:rPr>
              <a:t>אִיש</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וָמֵת</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מוֹת</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יוּמָת</a:t>
            </a:r>
            <a:r>
              <a:rPr lang="en-US" sz="3000" dirty="0">
                <a:latin typeface="David" panose="020E0502060401010101" pitchFamily="34" charset="-79"/>
                <a:cs typeface="David" panose="020E0502060401010101" pitchFamily="34" charset="-79"/>
              </a:rPr>
              <a:t>: </a:t>
            </a:r>
            <a:endParaRPr lang="en-US" sz="3000" dirty="0" smtClean="0">
              <a:latin typeface="David" panose="020E0502060401010101" pitchFamily="34" charset="-79"/>
              <a:cs typeface="David" panose="020E0502060401010101" pitchFamily="34" charset="-79"/>
            </a:endParaRPr>
          </a:p>
          <a:p>
            <a:r>
              <a:rPr lang="en-US" sz="3000" b="1" dirty="0" err="1" smtClean="0">
                <a:latin typeface="David" panose="020E0502060401010101" pitchFamily="34" charset="-79"/>
                <a:cs typeface="David" panose="020E0502060401010101" pitchFamily="34" charset="-79"/>
                <a:hlinkClick r:id="rId3" action="ppaction://hlinkfile"/>
              </a:rPr>
              <a:t>יג</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וַאֲש</a:t>
            </a:r>
            <a:r>
              <a:rPr lang="en-US" sz="3000" dirty="0">
                <a:latin typeface="David" panose="020E0502060401010101" pitchFamily="34" charset="-79"/>
                <a:cs typeface="David" panose="020E0502060401010101" pitchFamily="34" charset="-79"/>
              </a:rPr>
              <a:t>ֶׁר </a:t>
            </a:r>
            <a:r>
              <a:rPr lang="en-US" sz="3000" dirty="0" err="1">
                <a:latin typeface="David" panose="020E0502060401010101" pitchFamily="34" charset="-79"/>
                <a:cs typeface="David" panose="020E0502060401010101" pitchFamily="34" charset="-79"/>
              </a:rPr>
              <a:t>לֹא</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צָדָה</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וְהָאֱלֹהִים</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אִנ</a:t>
            </a:r>
            <a:r>
              <a:rPr lang="en-US" sz="3000" dirty="0">
                <a:latin typeface="David" panose="020E0502060401010101" pitchFamily="34" charset="-79"/>
                <a:cs typeface="David" panose="020E0502060401010101" pitchFamily="34" charset="-79"/>
              </a:rPr>
              <a:t>ָּה </a:t>
            </a:r>
            <a:r>
              <a:rPr lang="en-US" sz="3000" dirty="0" err="1">
                <a:latin typeface="David" panose="020E0502060401010101" pitchFamily="34" charset="-79"/>
                <a:cs typeface="David" panose="020E0502060401010101" pitchFamily="34" charset="-79"/>
              </a:rPr>
              <a:t>לְיָדו</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וְש</a:t>
            </a:r>
            <a:r>
              <a:rPr lang="en-US" sz="3000" dirty="0">
                <a:latin typeface="David" panose="020E0502060401010101" pitchFamily="34" charset="-79"/>
                <a:cs typeface="David" panose="020E0502060401010101" pitchFamily="34" charset="-79"/>
              </a:rPr>
              <a:t>ַׂ</a:t>
            </a:r>
            <a:r>
              <a:rPr lang="en-US" sz="3000" dirty="0" err="1">
                <a:latin typeface="David" panose="020E0502060401010101" pitchFamily="34" charset="-79"/>
                <a:cs typeface="David" panose="020E0502060401010101" pitchFamily="34" charset="-79"/>
              </a:rPr>
              <a:t>מְת</a:t>
            </a:r>
            <a:r>
              <a:rPr lang="en-US" sz="3000" dirty="0">
                <a:latin typeface="David" panose="020E0502060401010101" pitchFamily="34" charset="-79"/>
                <a:cs typeface="David" panose="020E0502060401010101" pitchFamily="34" charset="-79"/>
              </a:rPr>
              <a:t>ִּי </a:t>
            </a:r>
            <a:r>
              <a:rPr lang="en-US" sz="3000" dirty="0" err="1">
                <a:latin typeface="David" panose="020E0502060401010101" pitchFamily="34" charset="-79"/>
                <a:cs typeface="David" panose="020E0502060401010101" pitchFamily="34" charset="-79"/>
              </a:rPr>
              <a:t>לְך</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מָקוֹם</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אֲש</a:t>
            </a:r>
            <a:r>
              <a:rPr lang="en-US" sz="3000" dirty="0">
                <a:latin typeface="David" panose="020E0502060401010101" pitchFamily="34" charset="-79"/>
                <a:cs typeface="David" panose="020E0502060401010101" pitchFamily="34" charset="-79"/>
              </a:rPr>
              <a:t>ֶׁר </a:t>
            </a:r>
            <a:r>
              <a:rPr lang="en-US" sz="3000" dirty="0" err="1">
                <a:latin typeface="David" panose="020E0502060401010101" pitchFamily="34" charset="-79"/>
                <a:cs typeface="David" panose="020E0502060401010101" pitchFamily="34" charset="-79"/>
              </a:rPr>
              <a:t>יָנוּס</a:t>
            </a:r>
            <a:r>
              <a:rPr lang="en-US" sz="3000" dirty="0">
                <a:latin typeface="David" panose="020E0502060401010101" pitchFamily="34" charset="-79"/>
                <a:cs typeface="David" panose="020E0502060401010101" pitchFamily="34" charset="-79"/>
              </a:rPr>
              <a:t> </a:t>
            </a:r>
            <a:r>
              <a:rPr lang="en-US" sz="3000" dirty="0" smtClean="0">
                <a:latin typeface="David" panose="020E0502060401010101" pitchFamily="34" charset="-79"/>
                <a:cs typeface="David" panose="020E0502060401010101" pitchFamily="34" charset="-79"/>
              </a:rPr>
              <a:t>שָׁמָּה:</a:t>
            </a:r>
            <a:endParaRPr lang="en-US" sz="30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119361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771161"/>
            <a:ext cx="10515600" cy="4351338"/>
          </a:xfrm>
        </p:spPr>
        <p:txBody>
          <a:bodyPr/>
          <a:lstStyle/>
          <a:p>
            <a:r>
              <a:rPr lang="en-US" sz="3000" b="1" dirty="0" err="1" smtClean="0">
                <a:latin typeface="David" panose="020E0502060401010101" pitchFamily="34" charset="-79"/>
                <a:cs typeface="David" panose="020E0502060401010101" pitchFamily="34" charset="-79"/>
                <a:hlinkClick r:id="rId4" action="ppaction://hlinkfile"/>
              </a:rPr>
              <a:t>יב</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מַכ</a:t>
            </a:r>
            <a:r>
              <a:rPr lang="en-US" sz="3000" dirty="0">
                <a:latin typeface="David" panose="020E0502060401010101" pitchFamily="34" charset="-79"/>
                <a:cs typeface="David" panose="020E0502060401010101" pitchFamily="34" charset="-79"/>
              </a:rPr>
              <a:t>ֵּה </a:t>
            </a:r>
            <a:r>
              <a:rPr lang="en-US" sz="3000" dirty="0" err="1">
                <a:latin typeface="David" panose="020E0502060401010101" pitchFamily="34" charset="-79"/>
                <a:cs typeface="David" panose="020E0502060401010101" pitchFamily="34" charset="-79"/>
              </a:rPr>
              <a:t>אִיש</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וָמֵת</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מוֹת</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יוּמָת</a:t>
            </a:r>
            <a:r>
              <a:rPr lang="en-US" sz="3000" dirty="0">
                <a:latin typeface="David" panose="020E0502060401010101" pitchFamily="34" charset="-79"/>
                <a:cs typeface="David" panose="020E0502060401010101" pitchFamily="34" charset="-79"/>
              </a:rPr>
              <a:t>: </a:t>
            </a:r>
            <a:endParaRPr lang="en-US" sz="3000" dirty="0" smtClean="0">
              <a:latin typeface="David" panose="020E0502060401010101" pitchFamily="34" charset="-79"/>
              <a:cs typeface="David" panose="020E0502060401010101" pitchFamily="34" charset="-79"/>
            </a:endParaRPr>
          </a:p>
          <a:p>
            <a:r>
              <a:rPr lang="en-US" sz="3000" b="1" dirty="0" err="1" smtClean="0">
                <a:latin typeface="David" panose="020E0502060401010101" pitchFamily="34" charset="-79"/>
                <a:cs typeface="David" panose="020E0502060401010101" pitchFamily="34" charset="-79"/>
                <a:hlinkClick r:id="rId5" action="ppaction://hlinkfile"/>
              </a:rPr>
              <a:t>יג</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וַאֲש</a:t>
            </a:r>
            <a:r>
              <a:rPr lang="en-US" sz="3000" dirty="0">
                <a:latin typeface="David" panose="020E0502060401010101" pitchFamily="34" charset="-79"/>
                <a:cs typeface="David" panose="020E0502060401010101" pitchFamily="34" charset="-79"/>
              </a:rPr>
              <a:t>ֶׁר </a:t>
            </a:r>
            <a:r>
              <a:rPr lang="en-US" sz="3000" dirty="0" err="1">
                <a:latin typeface="David" panose="020E0502060401010101" pitchFamily="34" charset="-79"/>
                <a:cs typeface="David" panose="020E0502060401010101" pitchFamily="34" charset="-79"/>
              </a:rPr>
              <a:t>לֹא</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צָדָה</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וְהָאֱלֹהִים</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אִנ</a:t>
            </a:r>
            <a:r>
              <a:rPr lang="en-US" sz="3000" dirty="0">
                <a:latin typeface="David" panose="020E0502060401010101" pitchFamily="34" charset="-79"/>
                <a:cs typeface="David" panose="020E0502060401010101" pitchFamily="34" charset="-79"/>
              </a:rPr>
              <a:t>ָּה </a:t>
            </a:r>
            <a:r>
              <a:rPr lang="en-US" sz="3000" dirty="0" err="1">
                <a:latin typeface="David" panose="020E0502060401010101" pitchFamily="34" charset="-79"/>
                <a:cs typeface="David" panose="020E0502060401010101" pitchFamily="34" charset="-79"/>
              </a:rPr>
              <a:t>לְיָדו</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וְש</a:t>
            </a:r>
            <a:r>
              <a:rPr lang="en-US" sz="3000" dirty="0">
                <a:latin typeface="David" panose="020E0502060401010101" pitchFamily="34" charset="-79"/>
                <a:cs typeface="David" panose="020E0502060401010101" pitchFamily="34" charset="-79"/>
              </a:rPr>
              <a:t>ַׂ</a:t>
            </a:r>
            <a:r>
              <a:rPr lang="en-US" sz="3000" dirty="0" err="1">
                <a:latin typeface="David" panose="020E0502060401010101" pitchFamily="34" charset="-79"/>
                <a:cs typeface="David" panose="020E0502060401010101" pitchFamily="34" charset="-79"/>
              </a:rPr>
              <a:t>מְת</a:t>
            </a:r>
            <a:r>
              <a:rPr lang="en-US" sz="3000" dirty="0">
                <a:latin typeface="David" panose="020E0502060401010101" pitchFamily="34" charset="-79"/>
                <a:cs typeface="David" panose="020E0502060401010101" pitchFamily="34" charset="-79"/>
              </a:rPr>
              <a:t>ִּי </a:t>
            </a:r>
            <a:r>
              <a:rPr lang="en-US" sz="3000" dirty="0" err="1">
                <a:latin typeface="David" panose="020E0502060401010101" pitchFamily="34" charset="-79"/>
                <a:cs typeface="David" panose="020E0502060401010101" pitchFamily="34" charset="-79"/>
              </a:rPr>
              <a:t>לְך</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מָקוֹם</a:t>
            </a:r>
            <a:r>
              <a:rPr lang="en-US" sz="3000" dirty="0">
                <a:latin typeface="David" panose="020E0502060401010101" pitchFamily="34" charset="-79"/>
                <a:cs typeface="David" panose="020E0502060401010101" pitchFamily="34" charset="-79"/>
              </a:rPr>
              <a:t> </a:t>
            </a:r>
            <a:r>
              <a:rPr lang="en-US" sz="3000" dirty="0" err="1">
                <a:latin typeface="David" panose="020E0502060401010101" pitchFamily="34" charset="-79"/>
                <a:cs typeface="David" panose="020E0502060401010101" pitchFamily="34" charset="-79"/>
              </a:rPr>
              <a:t>אֲש</a:t>
            </a:r>
            <a:r>
              <a:rPr lang="en-US" sz="3000" dirty="0">
                <a:latin typeface="David" panose="020E0502060401010101" pitchFamily="34" charset="-79"/>
                <a:cs typeface="David" panose="020E0502060401010101" pitchFamily="34" charset="-79"/>
              </a:rPr>
              <a:t>ֶׁר </a:t>
            </a:r>
            <a:r>
              <a:rPr lang="en-US" sz="3000" dirty="0" err="1">
                <a:latin typeface="David" panose="020E0502060401010101" pitchFamily="34" charset="-79"/>
                <a:cs typeface="David" panose="020E0502060401010101" pitchFamily="34" charset="-79"/>
              </a:rPr>
              <a:t>יָנוּס</a:t>
            </a:r>
            <a:r>
              <a:rPr lang="en-US" sz="3000" dirty="0">
                <a:latin typeface="David" panose="020E0502060401010101" pitchFamily="34" charset="-79"/>
                <a:cs typeface="David" panose="020E0502060401010101" pitchFamily="34" charset="-79"/>
              </a:rPr>
              <a:t> </a:t>
            </a:r>
            <a:r>
              <a:rPr lang="en-US" sz="3000" dirty="0" smtClean="0">
                <a:latin typeface="David" panose="020E0502060401010101" pitchFamily="34" charset="-79"/>
                <a:cs typeface="David" panose="020E0502060401010101" pitchFamily="34" charset="-79"/>
              </a:rPr>
              <a:t>שָׁמָּה:</a:t>
            </a:r>
            <a:endParaRPr lang="en-US" sz="3000" b="1" dirty="0">
              <a:latin typeface="David" panose="020E0502060401010101" pitchFamily="34" charset="-79"/>
              <a:cs typeface="David" panose="020E0502060401010101" pitchFamily="34" charset="-79"/>
            </a:endParaRPr>
          </a:p>
        </p:txBody>
      </p:sp>
      <p:pic>
        <p:nvPicPr>
          <p:cNvPr id="4" name="''צדה''">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57701" y="2234401"/>
            <a:ext cx="6310597" cy="3549711"/>
          </a:xfrm>
          <a:prstGeom prst="rect">
            <a:avLst/>
          </a:prstGeom>
        </p:spPr>
      </p:pic>
    </p:spTree>
    <p:extLst>
      <p:ext uri="{BB962C8B-B14F-4D97-AF65-F5344CB8AC3E}">
        <p14:creationId xmlns:p14="http://schemas.microsoft.com/office/powerpoint/2010/main" val="3366264907"/>
      </p:ext>
    </p:extLst>
  </p:cSld>
  <p:clrMapOvr>
    <a:masterClrMapping/>
  </p:clrMapOvr>
  <p:timing>
    <p:tnLst>
      <p:par>
        <p:cTn id="1" dur="indefinite" restart="never" nodeType="tmRoot">
          <p:childTnLst>
            <p:video>
              <p:cMediaNode vol="80000" mute="1">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0" y="0"/>
            <a:ext cx="12334672" cy="8138354"/>
          </a:xfrm>
          <a:prstGeom prst="rect">
            <a:avLst/>
          </a:prstGeom>
        </p:spPr>
      </p:pic>
    </p:spTree>
    <p:extLst>
      <p:ext uri="{BB962C8B-B14F-4D97-AF65-F5344CB8AC3E}">
        <p14:creationId xmlns:p14="http://schemas.microsoft.com/office/powerpoint/2010/main" val="3519637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23260" y="698574"/>
            <a:ext cx="10515600" cy="4351338"/>
          </a:xfrm>
        </p:spPr>
        <p:txBody>
          <a:bodyPr>
            <a:normAutofit/>
          </a:bodyPr>
          <a:lstStyle/>
          <a:p>
            <a:r>
              <a:rPr lang="en-US" sz="3600" b="1" dirty="0" err="1">
                <a:latin typeface="David" panose="020E0502060401010101" pitchFamily="34" charset="-79"/>
                <a:cs typeface="David" panose="020E0502060401010101" pitchFamily="34" charset="-79"/>
                <a:hlinkClick r:id="rId2" action="ppaction://hlinkfile"/>
              </a:rPr>
              <a:t>יח</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וְכִי</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יְרִיבֻן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אֲנָש</a:t>
            </a:r>
            <a:r>
              <a:rPr lang="en-US" sz="3600" dirty="0">
                <a:latin typeface="David" panose="020E0502060401010101" pitchFamily="34" charset="-79"/>
                <a:cs typeface="David" panose="020E0502060401010101" pitchFamily="34" charset="-79"/>
              </a:rPr>
              <a:t>ִׁ</a:t>
            </a:r>
            <a:r>
              <a:rPr lang="en-US" sz="3600" dirty="0" err="1">
                <a:latin typeface="David" panose="020E0502060401010101" pitchFamily="34" charset="-79"/>
                <a:cs typeface="David" panose="020E0502060401010101" pitchFamily="34" charset="-79"/>
              </a:rPr>
              <a:t>ים</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וְהִכ</a:t>
            </a:r>
            <a:r>
              <a:rPr lang="en-US" sz="3600" dirty="0">
                <a:latin typeface="David" panose="020E0502060401010101" pitchFamily="34" charset="-79"/>
                <a:cs typeface="David" panose="020E0502060401010101" pitchFamily="34" charset="-79"/>
              </a:rPr>
              <a:t>ָּה </a:t>
            </a:r>
            <a:r>
              <a:rPr lang="en-US" sz="3600" dirty="0" err="1">
                <a:latin typeface="David" panose="020E0502060401010101" pitchFamily="34" charset="-79"/>
                <a:cs typeface="David" panose="020E0502060401010101" pitchFamily="34" charset="-79"/>
              </a:rPr>
              <a:t>אִיש</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רֵעֵהו</a:t>
            </a:r>
            <a:r>
              <a:rPr lang="en-US" sz="3600" dirty="0">
                <a:latin typeface="David" panose="020E0502060401010101" pitchFamily="34" charset="-79"/>
                <a:cs typeface="David" panose="020E0502060401010101" pitchFamily="34" charset="-79"/>
              </a:rPr>
              <a:t>ּ בְּ</a:t>
            </a:r>
            <a:r>
              <a:rPr lang="en-US" sz="3600" dirty="0" err="1">
                <a:latin typeface="David" panose="020E0502060401010101" pitchFamily="34" charset="-79"/>
                <a:cs typeface="David" panose="020E0502060401010101" pitchFamily="34" charset="-79"/>
              </a:rPr>
              <a:t>אֶבֶן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או</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בְאֶגְרֹף</a:t>
            </a:r>
            <a:r>
              <a:rPr lang="en-US" sz="3600"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וְלֹא</a:t>
            </a:r>
            <a:r>
              <a:rPr lang="en-US" sz="3600" b="1"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יָמוּת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וְנָפַל</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לְמִש</a:t>
            </a:r>
            <a:r>
              <a:rPr lang="en-US" sz="3600" dirty="0">
                <a:latin typeface="David" panose="020E0502060401010101" pitchFamily="34" charset="-79"/>
                <a:cs typeface="David" panose="020E0502060401010101" pitchFamily="34" charset="-79"/>
              </a:rPr>
              <a:t>ְׁכָּב:</a:t>
            </a:r>
            <a:endParaRPr lang="en-US" sz="3500" b="1" dirty="0" smtClean="0">
              <a:latin typeface="David" panose="020E0502060401010101" pitchFamily="34" charset="-79"/>
              <a:cs typeface="David" panose="020E0502060401010101" pitchFamily="34" charset="-79"/>
              <a:hlinkClick r:id="rId3" action="ppaction://hlinkfile"/>
            </a:endParaRPr>
          </a:p>
          <a:p>
            <a:endParaRPr lang="he-IL" sz="3500" b="1" dirty="0">
              <a:latin typeface="David" panose="020E0502060401010101" pitchFamily="34" charset="-79"/>
              <a:cs typeface="David" panose="020E0502060401010101" pitchFamily="34" charset="-79"/>
            </a:endParaRPr>
          </a:p>
        </p:txBody>
      </p:sp>
      <p:sp>
        <p:nvSpPr>
          <p:cNvPr id="5" name="AutoShape 2" descr="Throwing Ston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442112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23260" y="698574"/>
            <a:ext cx="10515600" cy="4351338"/>
          </a:xfrm>
        </p:spPr>
        <p:txBody>
          <a:bodyPr>
            <a:normAutofit/>
          </a:bodyPr>
          <a:lstStyle/>
          <a:p>
            <a:r>
              <a:rPr lang="en-US" sz="3600" b="1" dirty="0" err="1">
                <a:latin typeface="David" panose="020E0502060401010101" pitchFamily="34" charset="-79"/>
                <a:cs typeface="David" panose="020E0502060401010101" pitchFamily="34" charset="-79"/>
                <a:hlinkClick r:id="rId2" action="ppaction://hlinkfile"/>
              </a:rPr>
              <a:t>יח</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וְכִי</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יְרִיבֻן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אֲנָש</a:t>
            </a:r>
            <a:r>
              <a:rPr lang="en-US" sz="3600" dirty="0">
                <a:latin typeface="David" panose="020E0502060401010101" pitchFamily="34" charset="-79"/>
                <a:cs typeface="David" panose="020E0502060401010101" pitchFamily="34" charset="-79"/>
              </a:rPr>
              <a:t>ִׁ</a:t>
            </a:r>
            <a:r>
              <a:rPr lang="en-US" sz="3600" dirty="0" err="1">
                <a:latin typeface="David" panose="020E0502060401010101" pitchFamily="34" charset="-79"/>
                <a:cs typeface="David" panose="020E0502060401010101" pitchFamily="34" charset="-79"/>
              </a:rPr>
              <a:t>ים</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וְהִכ</a:t>
            </a:r>
            <a:r>
              <a:rPr lang="en-US" sz="3600" dirty="0">
                <a:latin typeface="David" panose="020E0502060401010101" pitchFamily="34" charset="-79"/>
                <a:cs typeface="David" panose="020E0502060401010101" pitchFamily="34" charset="-79"/>
              </a:rPr>
              <a:t>ָּה </a:t>
            </a:r>
            <a:r>
              <a:rPr lang="en-US" sz="3600" dirty="0" err="1">
                <a:latin typeface="David" panose="020E0502060401010101" pitchFamily="34" charset="-79"/>
                <a:cs typeface="David" panose="020E0502060401010101" pitchFamily="34" charset="-79"/>
              </a:rPr>
              <a:t>אִיש</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רֵעֵהו</a:t>
            </a:r>
            <a:r>
              <a:rPr lang="en-US" sz="3600" dirty="0">
                <a:latin typeface="David" panose="020E0502060401010101" pitchFamily="34" charset="-79"/>
                <a:cs typeface="David" panose="020E0502060401010101" pitchFamily="34" charset="-79"/>
              </a:rPr>
              <a:t>ּ בְּ</a:t>
            </a:r>
            <a:r>
              <a:rPr lang="en-US" sz="3600" dirty="0" err="1">
                <a:latin typeface="David" panose="020E0502060401010101" pitchFamily="34" charset="-79"/>
                <a:cs typeface="David" panose="020E0502060401010101" pitchFamily="34" charset="-79"/>
              </a:rPr>
              <a:t>אֶבֶן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או</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בְאֶגְרֹף</a:t>
            </a:r>
            <a:r>
              <a:rPr lang="en-US" sz="3600"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וְלֹא</a:t>
            </a:r>
            <a:r>
              <a:rPr lang="en-US" sz="3600" b="1"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יָמוּת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וְנָפַל</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לְמִש</a:t>
            </a:r>
            <a:r>
              <a:rPr lang="en-US" sz="3600" dirty="0">
                <a:latin typeface="David" panose="020E0502060401010101" pitchFamily="34" charset="-79"/>
                <a:cs typeface="David" panose="020E0502060401010101" pitchFamily="34" charset="-79"/>
              </a:rPr>
              <a:t>ְׁכָּב:</a:t>
            </a:r>
            <a:endParaRPr lang="en-US" sz="3500" b="1" dirty="0" smtClean="0">
              <a:latin typeface="David" panose="020E0502060401010101" pitchFamily="34" charset="-79"/>
              <a:cs typeface="David" panose="020E0502060401010101" pitchFamily="34" charset="-79"/>
              <a:hlinkClick r:id="rId3" action="ppaction://hlinkfile"/>
            </a:endParaRPr>
          </a:p>
          <a:p>
            <a:endParaRPr lang="he-IL" sz="3500" b="1" dirty="0">
              <a:latin typeface="David" panose="020E0502060401010101" pitchFamily="34" charset="-79"/>
              <a:cs typeface="David" panose="020E0502060401010101" pitchFamily="34" charset="-79"/>
            </a:endParaRPr>
          </a:p>
        </p:txBody>
      </p:sp>
      <p:sp>
        <p:nvSpPr>
          <p:cNvPr id="5" name="AutoShape 2" descr="Throwing Ston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1506" name="Picture 2" descr="Teddy bear lying sick in bed with a headband and a cloth covered Premium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688" y="2384531"/>
            <a:ext cx="4591523" cy="305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7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r>
              <a:rPr lang="en-US" sz="3600" b="1" dirty="0" err="1">
                <a:latin typeface="David" panose="020E0502060401010101" pitchFamily="34" charset="-79"/>
                <a:cs typeface="David" panose="020E0502060401010101" pitchFamily="34" charset="-79"/>
                <a:hlinkClick r:id="rId2" action="ppaction://hlinkfile"/>
              </a:rPr>
              <a:t>יח</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וְכִי</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יְרִיבֻן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אֲנָש</a:t>
            </a:r>
            <a:r>
              <a:rPr lang="en-US" sz="3600" dirty="0">
                <a:latin typeface="David" panose="020E0502060401010101" pitchFamily="34" charset="-79"/>
                <a:cs typeface="David" panose="020E0502060401010101" pitchFamily="34" charset="-79"/>
              </a:rPr>
              <a:t>ִׁ</a:t>
            </a:r>
            <a:r>
              <a:rPr lang="en-US" sz="3600" dirty="0" err="1">
                <a:latin typeface="David" panose="020E0502060401010101" pitchFamily="34" charset="-79"/>
                <a:cs typeface="David" panose="020E0502060401010101" pitchFamily="34" charset="-79"/>
              </a:rPr>
              <a:t>ים</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וְהִכ</a:t>
            </a:r>
            <a:r>
              <a:rPr lang="en-US" sz="3600" dirty="0">
                <a:latin typeface="David" panose="020E0502060401010101" pitchFamily="34" charset="-79"/>
                <a:cs typeface="David" panose="020E0502060401010101" pitchFamily="34" charset="-79"/>
              </a:rPr>
              <a:t>ָּה </a:t>
            </a:r>
            <a:r>
              <a:rPr lang="en-US" sz="3600" dirty="0" err="1">
                <a:latin typeface="David" panose="020E0502060401010101" pitchFamily="34" charset="-79"/>
                <a:cs typeface="David" panose="020E0502060401010101" pitchFamily="34" charset="-79"/>
              </a:rPr>
              <a:t>אִיש</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רֵעֵהו</a:t>
            </a:r>
            <a:r>
              <a:rPr lang="en-US" sz="3600" dirty="0">
                <a:latin typeface="David" panose="020E0502060401010101" pitchFamily="34" charset="-79"/>
                <a:cs typeface="David" panose="020E0502060401010101" pitchFamily="34" charset="-79"/>
              </a:rPr>
              <a:t>ּ בְּ</a:t>
            </a:r>
            <a:r>
              <a:rPr lang="en-US" sz="3600" dirty="0" err="1">
                <a:latin typeface="David" panose="020E0502060401010101" pitchFamily="34" charset="-79"/>
                <a:cs typeface="David" panose="020E0502060401010101" pitchFamily="34" charset="-79"/>
              </a:rPr>
              <a:t>אֶבֶן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או</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בְאֶגְרֹף</a:t>
            </a:r>
            <a:r>
              <a:rPr lang="en-US" sz="3600"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וְלֹא</a:t>
            </a:r>
            <a:r>
              <a:rPr lang="en-US" sz="3600" b="1"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יָמוּת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וְנָפַל</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לְמִש</a:t>
            </a:r>
            <a:r>
              <a:rPr lang="en-US" sz="3600" dirty="0">
                <a:latin typeface="David" panose="020E0502060401010101" pitchFamily="34" charset="-79"/>
                <a:cs typeface="David" panose="020E0502060401010101" pitchFamily="34" charset="-79"/>
              </a:rPr>
              <a:t>ְׁכָּב:</a:t>
            </a:r>
            <a:endParaRPr lang="en-US" sz="3500" b="1" dirty="0" smtClean="0">
              <a:latin typeface="David" panose="020E0502060401010101" pitchFamily="34" charset="-79"/>
              <a:cs typeface="David" panose="020E0502060401010101" pitchFamily="34" charset="-79"/>
              <a:hlinkClick r:id="rId3" action="ppaction://hlinkfile"/>
            </a:endParaRPr>
          </a:p>
          <a:p>
            <a:r>
              <a:rPr lang="en-US" sz="3500" dirty="0" err="1" smtClean="0">
                <a:latin typeface="David" panose="020E0502060401010101" pitchFamily="34" charset="-79"/>
                <a:cs typeface="David" panose="020E0502060401010101" pitchFamily="34" charset="-79"/>
                <a:hlinkClick r:id="rId3" action="ppaction://hlinkfile"/>
              </a:rPr>
              <a:t>יט</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אִם</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יָקוּם</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וְהִתְהַל</a:t>
            </a:r>
            <a:r>
              <a:rPr lang="en-US" sz="3500" dirty="0">
                <a:latin typeface="David" panose="020E0502060401010101" pitchFamily="34" charset="-79"/>
                <a:cs typeface="David" panose="020E0502060401010101" pitchFamily="34" charset="-79"/>
              </a:rPr>
              <a:t>ֵּךְ בַּ</a:t>
            </a:r>
            <a:r>
              <a:rPr lang="en-US" sz="3500" dirty="0" err="1">
                <a:latin typeface="David" panose="020E0502060401010101" pitchFamily="34" charset="-79"/>
                <a:cs typeface="David" panose="020E0502060401010101" pitchFamily="34" charset="-79"/>
              </a:rPr>
              <a:t>חוּץ</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עַל</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מִש</a:t>
            </a:r>
            <a:r>
              <a:rPr lang="en-US" sz="3500" dirty="0">
                <a:latin typeface="David" panose="020E0502060401010101" pitchFamily="34" charset="-79"/>
                <a:cs typeface="David" panose="020E0502060401010101" pitchFamily="34" charset="-79"/>
              </a:rPr>
              <a:t>ְׁ</a:t>
            </a:r>
            <a:r>
              <a:rPr lang="en-US" sz="3500" dirty="0" err="1">
                <a:latin typeface="David" panose="020E0502060401010101" pitchFamily="34" charset="-79"/>
                <a:cs typeface="David" panose="020E0502060401010101" pitchFamily="34" charset="-79"/>
              </a:rPr>
              <a:t>עַנְתּו</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וְנִק</a:t>
            </a:r>
            <a:r>
              <a:rPr lang="en-US" sz="3500" dirty="0">
                <a:latin typeface="David" panose="020E0502060401010101" pitchFamily="34" charset="-79"/>
                <a:cs typeface="David" panose="020E0502060401010101" pitchFamily="34" charset="-79"/>
              </a:rPr>
              <a:t>ָּה </a:t>
            </a:r>
            <a:r>
              <a:rPr lang="en-US" sz="3500" dirty="0" err="1">
                <a:latin typeface="David" panose="020E0502060401010101" pitchFamily="34" charset="-79"/>
                <a:cs typeface="David" panose="020E0502060401010101" pitchFamily="34" charset="-79"/>
              </a:rPr>
              <a:t>הַמ</a:t>
            </a:r>
            <a:r>
              <a:rPr lang="en-US" sz="3500" dirty="0">
                <a:latin typeface="David" panose="020E0502060401010101" pitchFamily="34" charset="-79"/>
                <a:cs typeface="David" panose="020E0502060401010101" pitchFamily="34" charset="-79"/>
              </a:rPr>
              <a:t>ַּכֶּה </a:t>
            </a:r>
            <a:r>
              <a:rPr lang="en-US" sz="3500" dirty="0" err="1">
                <a:latin typeface="David" panose="020E0502060401010101" pitchFamily="34" charset="-79"/>
                <a:cs typeface="David" panose="020E0502060401010101" pitchFamily="34" charset="-79"/>
              </a:rPr>
              <a:t>רַק</a:t>
            </a:r>
            <a:r>
              <a:rPr lang="en-US" sz="3500" dirty="0">
                <a:latin typeface="David" panose="020E0502060401010101" pitchFamily="34" charset="-79"/>
                <a:cs typeface="David" panose="020E0502060401010101" pitchFamily="34" charset="-79"/>
              </a:rPr>
              <a:t> שִׁ</a:t>
            </a:r>
            <a:r>
              <a:rPr lang="en-US" sz="3500" dirty="0" err="1">
                <a:latin typeface="David" panose="020E0502060401010101" pitchFamily="34" charset="-79"/>
                <a:cs typeface="David" panose="020E0502060401010101" pitchFamily="34" charset="-79"/>
              </a:rPr>
              <a:t>בְתּו</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יִת</a:t>
            </a:r>
            <a:r>
              <a:rPr lang="en-US" sz="3500" dirty="0">
                <a:latin typeface="David" panose="020E0502060401010101" pitchFamily="34" charset="-79"/>
                <a:cs typeface="David" panose="020E0502060401010101" pitchFamily="34" charset="-79"/>
              </a:rPr>
              <a:t>ֵּן </a:t>
            </a:r>
            <a:r>
              <a:rPr lang="en-US" sz="3500" dirty="0" err="1">
                <a:latin typeface="David" panose="020E0502060401010101" pitchFamily="34" charset="-79"/>
                <a:cs typeface="David" panose="020E0502060401010101" pitchFamily="34" charset="-79"/>
              </a:rPr>
              <a:t>וְרַפ</a:t>
            </a:r>
            <a:r>
              <a:rPr lang="en-US" sz="3500" dirty="0">
                <a:latin typeface="David" panose="020E0502060401010101" pitchFamily="34" charset="-79"/>
                <a:cs typeface="David" panose="020E0502060401010101" pitchFamily="34" charset="-79"/>
              </a:rPr>
              <a:t>ֹּא </a:t>
            </a:r>
            <a:r>
              <a:rPr lang="en-US" sz="3500" dirty="0" err="1" smtClean="0">
                <a:latin typeface="David" panose="020E0502060401010101" pitchFamily="34" charset="-79"/>
                <a:cs typeface="David" panose="020E0502060401010101" pitchFamily="34" charset="-79"/>
              </a:rPr>
              <a:t>יְרַפ</a:t>
            </a:r>
            <a:r>
              <a:rPr lang="en-US" sz="3500" dirty="0" smtClean="0">
                <a:latin typeface="David" panose="020E0502060401010101" pitchFamily="34" charset="-79"/>
                <a:cs typeface="David" panose="020E0502060401010101" pitchFamily="34" charset="-79"/>
              </a:rPr>
              <a:t>ֵּ</a:t>
            </a:r>
            <a:r>
              <a:rPr lang="en-US" sz="3500" dirty="0" err="1" smtClean="0">
                <a:latin typeface="David" panose="020E0502060401010101" pitchFamily="34" charset="-79"/>
                <a:cs typeface="David" panose="020E0502060401010101" pitchFamily="34" charset="-79"/>
              </a:rPr>
              <a:t>א:ס</a:t>
            </a:r>
            <a:endParaRPr lang="he-IL" sz="3500" dirty="0">
              <a:latin typeface="David" panose="020E0502060401010101" pitchFamily="34" charset="-79"/>
              <a:cs typeface="David" panose="020E0502060401010101" pitchFamily="34" charset="-79"/>
            </a:endParaRPr>
          </a:p>
          <a:p>
            <a:endParaRPr lang="he-IL" sz="35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51002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12628" y="709206"/>
            <a:ext cx="10515600" cy="4351338"/>
          </a:xfrm>
        </p:spPr>
        <p:txBody>
          <a:bodyPr>
            <a:normAutofit/>
          </a:bodyPr>
          <a:lstStyle/>
          <a:p>
            <a:r>
              <a:rPr lang="en-US" sz="3600" b="1" dirty="0" err="1">
                <a:latin typeface="David" panose="020E0502060401010101" pitchFamily="34" charset="-79"/>
                <a:cs typeface="David" panose="020E0502060401010101" pitchFamily="34" charset="-79"/>
                <a:hlinkClick r:id="rId2" action="ppaction://hlinkfile"/>
              </a:rPr>
              <a:t>יח</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וְכִי</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יְרִיבֻן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אֲנָש</a:t>
            </a:r>
            <a:r>
              <a:rPr lang="en-US" sz="3600" dirty="0">
                <a:latin typeface="David" panose="020E0502060401010101" pitchFamily="34" charset="-79"/>
                <a:cs typeface="David" panose="020E0502060401010101" pitchFamily="34" charset="-79"/>
              </a:rPr>
              <a:t>ִׁ</a:t>
            </a:r>
            <a:r>
              <a:rPr lang="en-US" sz="3600" dirty="0" err="1">
                <a:latin typeface="David" panose="020E0502060401010101" pitchFamily="34" charset="-79"/>
                <a:cs typeface="David" panose="020E0502060401010101" pitchFamily="34" charset="-79"/>
              </a:rPr>
              <a:t>ים</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וְהִכ</a:t>
            </a:r>
            <a:r>
              <a:rPr lang="en-US" sz="3600" dirty="0">
                <a:latin typeface="David" panose="020E0502060401010101" pitchFamily="34" charset="-79"/>
                <a:cs typeface="David" panose="020E0502060401010101" pitchFamily="34" charset="-79"/>
              </a:rPr>
              <a:t>ָּה </a:t>
            </a:r>
            <a:r>
              <a:rPr lang="en-US" sz="3600" dirty="0" err="1">
                <a:latin typeface="David" panose="020E0502060401010101" pitchFamily="34" charset="-79"/>
                <a:cs typeface="David" panose="020E0502060401010101" pitchFamily="34" charset="-79"/>
              </a:rPr>
              <a:t>אִיש</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רֵעֵהו</a:t>
            </a:r>
            <a:r>
              <a:rPr lang="en-US" sz="3600" dirty="0">
                <a:latin typeface="David" panose="020E0502060401010101" pitchFamily="34" charset="-79"/>
                <a:cs typeface="David" panose="020E0502060401010101" pitchFamily="34" charset="-79"/>
              </a:rPr>
              <a:t>ּ בְּ</a:t>
            </a:r>
            <a:r>
              <a:rPr lang="en-US" sz="3600" dirty="0" err="1">
                <a:latin typeface="David" panose="020E0502060401010101" pitchFamily="34" charset="-79"/>
                <a:cs typeface="David" panose="020E0502060401010101" pitchFamily="34" charset="-79"/>
              </a:rPr>
              <a:t>אֶבֶן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או</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בְאֶגְרֹף</a:t>
            </a:r>
            <a:r>
              <a:rPr lang="en-US" sz="3600"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וְלֹא</a:t>
            </a:r>
            <a:r>
              <a:rPr lang="en-US" sz="3600" b="1"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יָמוּת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וְנָפַל</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לְמִש</a:t>
            </a:r>
            <a:r>
              <a:rPr lang="en-US" sz="3600" dirty="0">
                <a:latin typeface="David" panose="020E0502060401010101" pitchFamily="34" charset="-79"/>
                <a:cs typeface="David" panose="020E0502060401010101" pitchFamily="34" charset="-79"/>
              </a:rPr>
              <a:t>ְׁכָּב:</a:t>
            </a:r>
            <a:endParaRPr lang="en-US" sz="3500" b="1" dirty="0" smtClean="0">
              <a:latin typeface="David" panose="020E0502060401010101" pitchFamily="34" charset="-79"/>
              <a:cs typeface="David" panose="020E0502060401010101" pitchFamily="34" charset="-79"/>
              <a:hlinkClick r:id="rId3" action="ppaction://hlinkfile"/>
            </a:endParaRPr>
          </a:p>
          <a:p>
            <a:r>
              <a:rPr lang="en-US" sz="3500" dirty="0" err="1" smtClean="0">
                <a:latin typeface="David" panose="020E0502060401010101" pitchFamily="34" charset="-79"/>
                <a:cs typeface="David" panose="020E0502060401010101" pitchFamily="34" charset="-79"/>
                <a:hlinkClick r:id="rId3" action="ppaction://hlinkfile"/>
              </a:rPr>
              <a:t>יט</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אִם</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יָקוּם</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וְהִתְהַל</a:t>
            </a:r>
            <a:r>
              <a:rPr lang="en-US" sz="3500" dirty="0">
                <a:latin typeface="David" panose="020E0502060401010101" pitchFamily="34" charset="-79"/>
                <a:cs typeface="David" panose="020E0502060401010101" pitchFamily="34" charset="-79"/>
              </a:rPr>
              <a:t>ֵּךְ בַּ</a:t>
            </a:r>
            <a:r>
              <a:rPr lang="en-US" sz="3500" dirty="0" err="1">
                <a:latin typeface="David" panose="020E0502060401010101" pitchFamily="34" charset="-79"/>
                <a:cs typeface="David" panose="020E0502060401010101" pitchFamily="34" charset="-79"/>
              </a:rPr>
              <a:t>חוּץ</a:t>
            </a:r>
            <a:r>
              <a:rPr lang="en-US" sz="3500" b="1" dirty="0">
                <a:latin typeface="David" panose="020E0502060401010101" pitchFamily="34" charset="-79"/>
                <a:cs typeface="David" panose="020E0502060401010101" pitchFamily="34" charset="-79"/>
              </a:rPr>
              <a:t> </a:t>
            </a:r>
            <a:r>
              <a:rPr lang="en-US" sz="3500" b="1" dirty="0" err="1">
                <a:latin typeface="David" panose="020E0502060401010101" pitchFamily="34" charset="-79"/>
                <a:cs typeface="David" panose="020E0502060401010101" pitchFamily="34" charset="-79"/>
              </a:rPr>
              <a:t>עַל</a:t>
            </a:r>
            <a:r>
              <a:rPr lang="en-US" sz="3500" b="1" dirty="0">
                <a:latin typeface="David" panose="020E0502060401010101" pitchFamily="34" charset="-79"/>
                <a:cs typeface="David" panose="020E0502060401010101" pitchFamily="34" charset="-79"/>
              </a:rPr>
              <a:t> </a:t>
            </a:r>
            <a:r>
              <a:rPr lang="en-US" sz="3500" b="1" dirty="0" err="1">
                <a:latin typeface="David" panose="020E0502060401010101" pitchFamily="34" charset="-79"/>
                <a:cs typeface="David" panose="020E0502060401010101" pitchFamily="34" charset="-79"/>
              </a:rPr>
              <a:t>מִש</a:t>
            </a:r>
            <a:r>
              <a:rPr lang="en-US" sz="3500" b="1" dirty="0">
                <a:latin typeface="David" panose="020E0502060401010101" pitchFamily="34" charset="-79"/>
                <a:cs typeface="David" panose="020E0502060401010101" pitchFamily="34" charset="-79"/>
              </a:rPr>
              <a:t>ְׁ</a:t>
            </a:r>
            <a:r>
              <a:rPr lang="en-US" sz="3500" b="1" dirty="0" err="1">
                <a:latin typeface="David" panose="020E0502060401010101" pitchFamily="34" charset="-79"/>
                <a:cs typeface="David" panose="020E0502060401010101" pitchFamily="34" charset="-79"/>
              </a:rPr>
              <a:t>עַנְתּו</a:t>
            </a:r>
            <a:r>
              <a:rPr lang="en-US" sz="3500" b="1"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וְנִק</a:t>
            </a:r>
            <a:r>
              <a:rPr lang="en-US" sz="3500" dirty="0">
                <a:latin typeface="David" panose="020E0502060401010101" pitchFamily="34" charset="-79"/>
                <a:cs typeface="David" panose="020E0502060401010101" pitchFamily="34" charset="-79"/>
              </a:rPr>
              <a:t>ָּה </a:t>
            </a:r>
            <a:r>
              <a:rPr lang="en-US" sz="3500" dirty="0" err="1">
                <a:latin typeface="David" panose="020E0502060401010101" pitchFamily="34" charset="-79"/>
                <a:cs typeface="David" panose="020E0502060401010101" pitchFamily="34" charset="-79"/>
              </a:rPr>
              <a:t>הַמ</a:t>
            </a:r>
            <a:r>
              <a:rPr lang="en-US" sz="3500" dirty="0">
                <a:latin typeface="David" panose="020E0502060401010101" pitchFamily="34" charset="-79"/>
                <a:cs typeface="David" panose="020E0502060401010101" pitchFamily="34" charset="-79"/>
              </a:rPr>
              <a:t>ַּכֶּה </a:t>
            </a:r>
            <a:r>
              <a:rPr lang="en-US" sz="3500" dirty="0" err="1">
                <a:latin typeface="David" panose="020E0502060401010101" pitchFamily="34" charset="-79"/>
                <a:cs typeface="David" panose="020E0502060401010101" pitchFamily="34" charset="-79"/>
              </a:rPr>
              <a:t>רַק</a:t>
            </a:r>
            <a:r>
              <a:rPr lang="en-US" sz="3500" dirty="0">
                <a:latin typeface="David" panose="020E0502060401010101" pitchFamily="34" charset="-79"/>
                <a:cs typeface="David" panose="020E0502060401010101" pitchFamily="34" charset="-79"/>
              </a:rPr>
              <a:t> שִׁ</a:t>
            </a:r>
            <a:r>
              <a:rPr lang="en-US" sz="3500" dirty="0" err="1">
                <a:latin typeface="David" panose="020E0502060401010101" pitchFamily="34" charset="-79"/>
                <a:cs typeface="David" panose="020E0502060401010101" pitchFamily="34" charset="-79"/>
              </a:rPr>
              <a:t>בְתּו</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יִת</a:t>
            </a:r>
            <a:r>
              <a:rPr lang="en-US" sz="3500" dirty="0">
                <a:latin typeface="David" panose="020E0502060401010101" pitchFamily="34" charset="-79"/>
                <a:cs typeface="David" panose="020E0502060401010101" pitchFamily="34" charset="-79"/>
              </a:rPr>
              <a:t>ֵּן </a:t>
            </a:r>
            <a:r>
              <a:rPr lang="en-US" sz="3500" dirty="0" err="1">
                <a:latin typeface="David" panose="020E0502060401010101" pitchFamily="34" charset="-79"/>
                <a:cs typeface="David" panose="020E0502060401010101" pitchFamily="34" charset="-79"/>
              </a:rPr>
              <a:t>וְרַפ</a:t>
            </a:r>
            <a:r>
              <a:rPr lang="en-US" sz="3500" dirty="0">
                <a:latin typeface="David" panose="020E0502060401010101" pitchFamily="34" charset="-79"/>
                <a:cs typeface="David" panose="020E0502060401010101" pitchFamily="34" charset="-79"/>
              </a:rPr>
              <a:t>ֹּא </a:t>
            </a:r>
            <a:r>
              <a:rPr lang="en-US" sz="3500" dirty="0" err="1" smtClean="0">
                <a:latin typeface="David" panose="020E0502060401010101" pitchFamily="34" charset="-79"/>
                <a:cs typeface="David" panose="020E0502060401010101" pitchFamily="34" charset="-79"/>
              </a:rPr>
              <a:t>יְרַפ</a:t>
            </a:r>
            <a:r>
              <a:rPr lang="en-US" sz="3500" dirty="0" smtClean="0">
                <a:latin typeface="David" panose="020E0502060401010101" pitchFamily="34" charset="-79"/>
                <a:cs typeface="David" panose="020E0502060401010101" pitchFamily="34" charset="-79"/>
              </a:rPr>
              <a:t>ֵּ</a:t>
            </a:r>
            <a:r>
              <a:rPr lang="en-US" sz="3500" dirty="0" err="1" smtClean="0">
                <a:latin typeface="David" panose="020E0502060401010101" pitchFamily="34" charset="-79"/>
                <a:cs typeface="David" panose="020E0502060401010101" pitchFamily="34" charset="-79"/>
              </a:rPr>
              <a:t>א:ס</a:t>
            </a:r>
            <a:endParaRPr lang="he-IL" sz="3500" dirty="0">
              <a:latin typeface="David" panose="020E0502060401010101" pitchFamily="34" charset="-79"/>
              <a:cs typeface="David" panose="020E0502060401010101" pitchFamily="34" charset="-79"/>
            </a:endParaRPr>
          </a:p>
          <a:p>
            <a:endParaRPr lang="he-IL" sz="3500" b="1" dirty="0">
              <a:latin typeface="David" panose="020E0502060401010101" pitchFamily="34" charset="-79"/>
              <a:cs typeface="David" panose="020E0502060401010101" pitchFamily="34" charset="-79"/>
            </a:endParaRPr>
          </a:p>
        </p:txBody>
      </p:sp>
      <p:pic>
        <p:nvPicPr>
          <p:cNvPr id="23554" name="Picture 2" descr="Disabled man on crutc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834" y="3065480"/>
            <a:ext cx="2763972" cy="276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9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648078" y="1321513"/>
            <a:ext cx="10227013" cy="6663446"/>
          </a:xfrm>
        </p:spPr>
        <p:txBody>
          <a:bodyPr>
            <a:normAutofit/>
          </a:bodyPr>
          <a:lstStyle/>
          <a:p>
            <a:r>
              <a:rPr lang="he-IL" sz="5000" dirty="0">
                <a:latin typeface="David" panose="020E0502060401010101" pitchFamily="34" charset="-79"/>
                <a:cs typeface="David" panose="020E0502060401010101" pitchFamily="34" charset="-79"/>
              </a:rPr>
              <a:t>רַק שִׁבְתּוֹ </a:t>
            </a:r>
            <a:r>
              <a:rPr lang="he-IL" sz="5000" dirty="0" err="1">
                <a:latin typeface="David" panose="020E0502060401010101" pitchFamily="34" charset="-79"/>
                <a:cs typeface="David" panose="020E0502060401010101" pitchFamily="34" charset="-79"/>
              </a:rPr>
              <a:t>יִתֵּן</a:t>
            </a:r>
            <a:r>
              <a:rPr lang="he-IL" sz="5000" dirty="0">
                <a:latin typeface="David" panose="020E0502060401010101" pitchFamily="34" charset="-79"/>
                <a:cs typeface="David" panose="020E0502060401010101" pitchFamily="34" charset="-79"/>
              </a:rPr>
              <a:t>- </a:t>
            </a:r>
            <a:r>
              <a:rPr lang="he-IL" sz="5000" dirty="0" smtClean="0">
                <a:latin typeface="David" panose="020E0502060401010101" pitchFamily="34" charset="-79"/>
                <a:cs typeface="David" panose="020E0502060401010101" pitchFamily="34" charset="-79"/>
              </a:rPr>
              <a:t>שֶׁבֶת</a:t>
            </a: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endParaRPr lang="he-IL" sz="5000" dirty="0">
              <a:latin typeface="David" panose="020E0502060401010101" pitchFamily="34" charset="-79"/>
              <a:cs typeface="David" panose="020E0502060401010101" pitchFamily="34" charset="-79"/>
            </a:endParaRPr>
          </a:p>
        </p:txBody>
      </p:sp>
      <p:sp>
        <p:nvSpPr>
          <p:cNvPr id="6" name="כותרת 1">
            <a:extLst>
              <a:ext uri="{FF2B5EF4-FFF2-40B4-BE49-F238E27FC236}">
                <a16:creationId xmlns:a16="http://schemas.microsoft.com/office/drawing/2014/main" id="{A23A6ACA-BB3D-4A97-A5C6-1B8F64BB420C}"/>
              </a:ext>
            </a:extLst>
          </p:cNvPr>
          <p:cNvSpPr>
            <a:spLocks noGrp="1"/>
          </p:cNvSpPr>
          <p:nvPr>
            <p:ph type="title"/>
          </p:nvPr>
        </p:nvSpPr>
        <p:spPr>
          <a:xfrm>
            <a:off x="7557052" y="365125"/>
            <a:ext cx="4088295" cy="1325563"/>
          </a:xfrm>
        </p:spPr>
        <p:txBody>
          <a:bodyPr/>
          <a:lstStyle/>
          <a:p>
            <a:r>
              <a:rPr lang="he-IL" b="1" dirty="0">
                <a:solidFill>
                  <a:srgbClr val="002060"/>
                </a:solidFill>
                <a:cs typeface="+mn-cs"/>
              </a:rPr>
              <a:t>תשלומי </a:t>
            </a:r>
            <a:r>
              <a:rPr lang="he-IL" b="1" dirty="0" smtClean="0">
                <a:solidFill>
                  <a:srgbClr val="002060"/>
                </a:solidFill>
                <a:cs typeface="+mn-cs"/>
              </a:rPr>
              <a:t>נזקי גוף</a:t>
            </a:r>
            <a:endParaRPr lang="he-IL" b="1" dirty="0">
              <a:solidFill>
                <a:srgbClr val="002060"/>
              </a:solidFill>
              <a:cs typeface="+mn-cs"/>
            </a:endParaRPr>
          </a:p>
        </p:txBody>
      </p:sp>
    </p:spTree>
    <p:extLst>
      <p:ext uri="{BB962C8B-B14F-4D97-AF65-F5344CB8AC3E}">
        <p14:creationId xmlns:p14="http://schemas.microsoft.com/office/powerpoint/2010/main" val="1270388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648078" y="1321513"/>
            <a:ext cx="10227013" cy="6663446"/>
          </a:xfrm>
        </p:spPr>
        <p:txBody>
          <a:bodyPr>
            <a:normAutofit/>
          </a:bodyPr>
          <a:lstStyle/>
          <a:p>
            <a:r>
              <a:rPr lang="he-IL" sz="5000" dirty="0">
                <a:latin typeface="David" panose="020E0502060401010101" pitchFamily="34" charset="-79"/>
                <a:cs typeface="David" panose="020E0502060401010101" pitchFamily="34" charset="-79"/>
              </a:rPr>
              <a:t>רַק שִׁבְתּוֹ </a:t>
            </a:r>
            <a:r>
              <a:rPr lang="he-IL" sz="5000" dirty="0" err="1">
                <a:latin typeface="David" panose="020E0502060401010101" pitchFamily="34" charset="-79"/>
                <a:cs typeface="David" panose="020E0502060401010101" pitchFamily="34" charset="-79"/>
              </a:rPr>
              <a:t>יִתֵּן</a:t>
            </a:r>
            <a:r>
              <a:rPr lang="he-IL" sz="5000" dirty="0">
                <a:latin typeface="David" panose="020E0502060401010101" pitchFamily="34" charset="-79"/>
                <a:cs typeface="David" panose="020E0502060401010101" pitchFamily="34" charset="-79"/>
              </a:rPr>
              <a:t>- </a:t>
            </a:r>
            <a:r>
              <a:rPr lang="he-IL" sz="5000" dirty="0" smtClean="0">
                <a:latin typeface="David" panose="020E0502060401010101" pitchFamily="34" charset="-79"/>
                <a:cs typeface="David" panose="020E0502060401010101" pitchFamily="34" charset="-79"/>
              </a:rPr>
              <a:t>שֶׁבֶת</a:t>
            </a: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endParaRPr lang="he-IL" sz="5000" dirty="0">
              <a:latin typeface="David" panose="020E0502060401010101" pitchFamily="34" charset="-79"/>
              <a:cs typeface="David" panose="020E0502060401010101" pitchFamily="34" charset="-79"/>
            </a:endParaRPr>
          </a:p>
        </p:txBody>
      </p:sp>
      <p:sp>
        <p:nvSpPr>
          <p:cNvPr id="6" name="כותרת 1">
            <a:extLst>
              <a:ext uri="{FF2B5EF4-FFF2-40B4-BE49-F238E27FC236}">
                <a16:creationId xmlns:a16="http://schemas.microsoft.com/office/drawing/2014/main" id="{A23A6ACA-BB3D-4A97-A5C6-1B8F64BB420C}"/>
              </a:ext>
            </a:extLst>
          </p:cNvPr>
          <p:cNvSpPr>
            <a:spLocks noGrp="1"/>
          </p:cNvSpPr>
          <p:nvPr>
            <p:ph type="title"/>
          </p:nvPr>
        </p:nvSpPr>
        <p:spPr>
          <a:xfrm>
            <a:off x="7557052" y="365125"/>
            <a:ext cx="4088295" cy="1325563"/>
          </a:xfrm>
        </p:spPr>
        <p:txBody>
          <a:bodyPr/>
          <a:lstStyle/>
          <a:p>
            <a:r>
              <a:rPr lang="he-IL" b="1" dirty="0">
                <a:solidFill>
                  <a:srgbClr val="002060"/>
                </a:solidFill>
                <a:cs typeface="+mn-cs"/>
              </a:rPr>
              <a:t>תשלומי </a:t>
            </a:r>
            <a:r>
              <a:rPr lang="he-IL" b="1" dirty="0" smtClean="0">
                <a:solidFill>
                  <a:srgbClr val="002060"/>
                </a:solidFill>
                <a:cs typeface="+mn-cs"/>
              </a:rPr>
              <a:t>נזקי גוף</a:t>
            </a:r>
            <a:endParaRPr lang="he-IL" b="1" dirty="0">
              <a:solidFill>
                <a:srgbClr val="002060"/>
              </a:solidFill>
              <a:cs typeface="+mn-cs"/>
            </a:endParaRPr>
          </a:p>
        </p:txBody>
      </p:sp>
      <p:pic>
        <p:nvPicPr>
          <p:cNvPr id="5" name="Picture 2" descr="למי ויתר המוסד לביטוח לאומי על חוב של מיליארדי שקלים? - וואלה ...">
            <a:extLst>
              <a:ext uri="{FF2B5EF4-FFF2-40B4-BE49-F238E27FC236}">
                <a16:creationId xmlns:a16="http://schemas.microsoft.com/office/drawing/2014/main" id="{3A90DD6C-F643-4120-890C-EE4D4F96F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29" y="797669"/>
            <a:ext cx="4694356" cy="262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191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345235" y="1433527"/>
            <a:ext cx="8229600" cy="3096344"/>
          </a:xfrm>
        </p:spPr>
        <p:txBody>
          <a:bodyPr>
            <a:normAutofit fontScale="92500" lnSpcReduction="20000"/>
          </a:bodyPr>
          <a:lstStyle/>
          <a:p>
            <a:pPr algn="ctr">
              <a:buNone/>
            </a:pPr>
            <a:r>
              <a:rPr lang="he-IL" sz="8800" b="1" dirty="0">
                <a:effectLst>
                  <a:outerShdw blurRad="38100" dist="38100" dir="2700000" algn="tl">
                    <a:srgbClr val="000000">
                      <a:alpha val="43137"/>
                    </a:srgbClr>
                  </a:outerShdw>
                </a:effectLst>
                <a:cs typeface="+mj-cs"/>
              </a:rPr>
              <a:t>פרשת משפטים</a:t>
            </a:r>
          </a:p>
          <a:p>
            <a:pPr algn="ctr">
              <a:buNone/>
            </a:pPr>
            <a:r>
              <a:rPr lang="he-IL" sz="8800" b="1" dirty="0">
                <a:effectLst>
                  <a:outerShdw blurRad="38100" dist="38100" dir="2700000" algn="tl">
                    <a:srgbClr val="000000">
                      <a:alpha val="43137"/>
                    </a:srgbClr>
                  </a:outerShdw>
                </a:effectLst>
                <a:cs typeface="+mj-cs"/>
              </a:rPr>
              <a:t>פרק </a:t>
            </a:r>
            <a:r>
              <a:rPr lang="he-IL" sz="8800" b="1" dirty="0" err="1" smtClean="0">
                <a:effectLst>
                  <a:outerShdw blurRad="38100" dist="38100" dir="2700000" algn="tl">
                    <a:srgbClr val="000000">
                      <a:alpha val="43137"/>
                    </a:srgbClr>
                  </a:outerShdw>
                </a:effectLst>
                <a:cs typeface="+mj-cs"/>
              </a:rPr>
              <a:t>כא</a:t>
            </a:r>
            <a:r>
              <a:rPr lang="he-IL" sz="8800" b="1" dirty="0" smtClean="0">
                <a:effectLst>
                  <a:outerShdw blurRad="38100" dist="38100" dir="2700000" algn="tl">
                    <a:srgbClr val="000000">
                      <a:alpha val="43137"/>
                    </a:srgbClr>
                  </a:outerShdw>
                </a:effectLst>
                <a:cs typeface="+mj-cs"/>
              </a:rPr>
              <a:t> </a:t>
            </a:r>
            <a:r>
              <a:rPr lang="he-IL" sz="8800" b="1" dirty="0" err="1" smtClean="0">
                <a:effectLst>
                  <a:outerShdw blurRad="38100" dist="38100" dir="2700000" algn="tl">
                    <a:srgbClr val="000000">
                      <a:alpha val="43137"/>
                    </a:srgbClr>
                  </a:outerShdw>
                </a:effectLst>
                <a:cs typeface="+mj-cs"/>
              </a:rPr>
              <a:t>יח-יט</a:t>
            </a:r>
            <a:endParaRPr lang="he-IL" sz="8800" b="1" dirty="0" smtClean="0">
              <a:effectLst>
                <a:outerShdw blurRad="38100" dist="38100" dir="2700000" algn="tl">
                  <a:srgbClr val="000000">
                    <a:alpha val="43137"/>
                  </a:srgbClr>
                </a:outerShdw>
              </a:effectLst>
              <a:cs typeface="+mj-cs"/>
            </a:endParaRPr>
          </a:p>
          <a:p>
            <a:pPr algn="ctr">
              <a:buNone/>
            </a:pPr>
            <a:r>
              <a:rPr lang="he-IL" sz="8800" b="1" dirty="0" smtClean="0">
                <a:effectLst>
                  <a:outerShdw blurRad="38100" dist="38100" dir="2700000" algn="tl">
                    <a:srgbClr val="000000">
                      <a:alpha val="43137"/>
                    </a:srgbClr>
                  </a:outerShdw>
                </a:effectLst>
                <a:cs typeface="+mj-cs"/>
              </a:rPr>
              <a:t>נזקי גוף </a:t>
            </a:r>
            <a:endParaRPr lang="he-IL" sz="8800" b="1" dirty="0">
              <a:effectLst>
                <a:outerShdw blurRad="38100" dist="38100" dir="2700000" algn="tl">
                  <a:srgbClr val="000000">
                    <a:alpha val="43137"/>
                  </a:srgbClr>
                </a:outerShdw>
              </a:effectLst>
              <a:cs typeface="+mj-cs"/>
            </a:endParaRPr>
          </a:p>
        </p:txBody>
      </p:sp>
      <p:pic>
        <p:nvPicPr>
          <p:cNvPr id="6" name="Picture 2" descr="Kickboxing, Boxing, Silhouette, Fight, Sports, S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46" y="4444409"/>
            <a:ext cx="2258898" cy="17852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ght Silhouette at GetDrawings | Free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05" b="97510" l="478" r="95694"/>
                    </a14:imgEffect>
                  </a14:imgLayer>
                </a14:imgProps>
              </a:ext>
              <a:ext uri="{28A0092B-C50C-407E-A947-70E740481C1C}">
                <a14:useLocalDpi xmlns:a14="http://schemas.microsoft.com/office/drawing/2010/main" val="0"/>
              </a:ext>
            </a:extLst>
          </a:blip>
          <a:srcRect/>
          <a:stretch>
            <a:fillRect/>
          </a:stretch>
        </p:blipFill>
        <p:spPr bwMode="auto">
          <a:xfrm>
            <a:off x="9796125" y="4157330"/>
            <a:ext cx="2002835" cy="23094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34141684-0310-9045-8FE5-875F7B59C73A}"/>
              </a:ext>
            </a:extLst>
          </p:cNvPr>
          <p:cNvSpPr>
            <a:spLocks noGrp="1"/>
          </p:cNvSpPr>
          <p:nvPr>
            <p:ph type="title"/>
          </p:nvPr>
        </p:nvSpPr>
        <p:spPr>
          <a:xfrm>
            <a:off x="865046" y="376561"/>
            <a:ext cx="10515600" cy="1325563"/>
          </a:xfrm>
        </p:spPr>
        <p:txBody>
          <a:bodyPr/>
          <a:lstStyle/>
          <a:p>
            <a:r>
              <a:rPr lang="he-IL" dirty="0">
                <a:latin typeface="David" panose="020E0502060401010101" pitchFamily="34" charset="-79"/>
                <a:cs typeface="David" panose="020E0502060401010101" pitchFamily="34" charset="-79"/>
              </a:rPr>
              <a:t>מָה נִלְמַד הַיוֹם?</a:t>
            </a:r>
            <a:endParaRPr lang="x-none"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969081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648078" y="1321513"/>
            <a:ext cx="10227013" cy="6663446"/>
          </a:xfrm>
        </p:spPr>
        <p:txBody>
          <a:bodyPr>
            <a:normAutofit/>
          </a:bodyPr>
          <a:lstStyle/>
          <a:p>
            <a:r>
              <a:rPr lang="he-IL" sz="5000" dirty="0">
                <a:latin typeface="David" panose="020E0502060401010101" pitchFamily="34" charset="-79"/>
                <a:cs typeface="David" panose="020E0502060401010101" pitchFamily="34" charset="-79"/>
              </a:rPr>
              <a:t>רַק שִׁבְתּוֹ </a:t>
            </a:r>
            <a:r>
              <a:rPr lang="he-IL" sz="5000" dirty="0" err="1">
                <a:latin typeface="David" panose="020E0502060401010101" pitchFamily="34" charset="-79"/>
                <a:cs typeface="David" panose="020E0502060401010101" pitchFamily="34" charset="-79"/>
              </a:rPr>
              <a:t>יִתֵּן</a:t>
            </a:r>
            <a:r>
              <a:rPr lang="he-IL" sz="5000" dirty="0">
                <a:latin typeface="David" panose="020E0502060401010101" pitchFamily="34" charset="-79"/>
                <a:cs typeface="David" panose="020E0502060401010101" pitchFamily="34" charset="-79"/>
              </a:rPr>
              <a:t>- </a:t>
            </a:r>
            <a:r>
              <a:rPr lang="he-IL" sz="5000" dirty="0" smtClean="0">
                <a:latin typeface="David" panose="020E0502060401010101" pitchFamily="34" charset="-79"/>
                <a:cs typeface="David" panose="020E0502060401010101" pitchFamily="34" charset="-79"/>
              </a:rPr>
              <a:t>שֶׁבֶת</a:t>
            </a: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endParaRPr lang="he-IL" sz="5000" dirty="0">
              <a:latin typeface="David" panose="020E0502060401010101" pitchFamily="34" charset="-79"/>
              <a:cs typeface="David" panose="020E0502060401010101" pitchFamily="34" charset="-79"/>
            </a:endParaRPr>
          </a:p>
          <a:p>
            <a:r>
              <a:rPr lang="he-IL" sz="5000" dirty="0">
                <a:latin typeface="David" panose="020E0502060401010101" pitchFamily="34" charset="-79"/>
                <a:cs typeface="David" panose="020E0502060401010101" pitchFamily="34" charset="-79"/>
              </a:rPr>
              <a:t>וְרַפֹּא יְרַפֵּא-  </a:t>
            </a:r>
            <a:r>
              <a:rPr lang="he-IL" sz="5000" dirty="0" smtClean="0">
                <a:latin typeface="David" panose="020E0502060401010101" pitchFamily="34" charset="-79"/>
                <a:cs typeface="David" panose="020E0502060401010101" pitchFamily="34" charset="-79"/>
              </a:rPr>
              <a:t>רִפּוּי</a:t>
            </a: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endParaRPr lang="he-IL" sz="5000" dirty="0">
              <a:latin typeface="David" panose="020E0502060401010101" pitchFamily="34" charset="-79"/>
              <a:cs typeface="David" panose="020E0502060401010101" pitchFamily="34" charset="-79"/>
            </a:endParaRPr>
          </a:p>
        </p:txBody>
      </p:sp>
      <p:pic>
        <p:nvPicPr>
          <p:cNvPr id="4" name="Picture 2" descr="למי ויתר המוסד לביטוח לאומי על חוב של מיליארדי שקלים? - וואלה ...">
            <a:extLst>
              <a:ext uri="{FF2B5EF4-FFF2-40B4-BE49-F238E27FC236}">
                <a16:creationId xmlns:a16="http://schemas.microsoft.com/office/drawing/2014/main" id="{3A90DD6C-F643-4120-890C-EE4D4F96F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29" y="797669"/>
            <a:ext cx="4694356" cy="2628840"/>
          </a:xfrm>
          <a:prstGeom prst="rect">
            <a:avLst/>
          </a:prstGeom>
          <a:noFill/>
          <a:extLst>
            <a:ext uri="{909E8E84-426E-40DD-AFC4-6F175D3DCCD1}">
              <a14:hiddenFill xmlns:a14="http://schemas.microsoft.com/office/drawing/2010/main">
                <a:solidFill>
                  <a:srgbClr val="FFFFFF"/>
                </a:solidFill>
              </a14:hiddenFill>
            </a:ext>
          </a:extLst>
        </p:spPr>
      </p:pic>
      <p:sp>
        <p:nvSpPr>
          <p:cNvPr id="6" name="כותרת 1">
            <a:extLst>
              <a:ext uri="{FF2B5EF4-FFF2-40B4-BE49-F238E27FC236}">
                <a16:creationId xmlns:a16="http://schemas.microsoft.com/office/drawing/2014/main" id="{A23A6ACA-BB3D-4A97-A5C6-1B8F64BB420C}"/>
              </a:ext>
            </a:extLst>
          </p:cNvPr>
          <p:cNvSpPr>
            <a:spLocks noGrp="1"/>
          </p:cNvSpPr>
          <p:nvPr>
            <p:ph type="title"/>
          </p:nvPr>
        </p:nvSpPr>
        <p:spPr>
          <a:xfrm>
            <a:off x="7557052" y="365125"/>
            <a:ext cx="4088295" cy="1325563"/>
          </a:xfrm>
        </p:spPr>
        <p:txBody>
          <a:bodyPr/>
          <a:lstStyle/>
          <a:p>
            <a:r>
              <a:rPr lang="he-IL" b="1" dirty="0">
                <a:solidFill>
                  <a:srgbClr val="002060"/>
                </a:solidFill>
                <a:cs typeface="+mn-cs"/>
              </a:rPr>
              <a:t>תשלומי </a:t>
            </a:r>
            <a:r>
              <a:rPr lang="he-IL" b="1" dirty="0" smtClean="0">
                <a:solidFill>
                  <a:srgbClr val="002060"/>
                </a:solidFill>
                <a:cs typeface="+mn-cs"/>
              </a:rPr>
              <a:t>נזקי גוף</a:t>
            </a:r>
            <a:endParaRPr lang="he-IL" b="1" dirty="0">
              <a:solidFill>
                <a:srgbClr val="002060"/>
              </a:solidFill>
              <a:cs typeface="+mn-cs"/>
            </a:endParaRPr>
          </a:p>
        </p:txBody>
      </p:sp>
    </p:spTree>
    <p:extLst>
      <p:ext uri="{BB962C8B-B14F-4D97-AF65-F5344CB8AC3E}">
        <p14:creationId xmlns:p14="http://schemas.microsoft.com/office/powerpoint/2010/main" val="553760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648078" y="1321513"/>
            <a:ext cx="10227013" cy="6663446"/>
          </a:xfrm>
        </p:spPr>
        <p:txBody>
          <a:bodyPr>
            <a:normAutofit/>
          </a:bodyPr>
          <a:lstStyle/>
          <a:p>
            <a:r>
              <a:rPr lang="he-IL" sz="5000" dirty="0">
                <a:latin typeface="David" panose="020E0502060401010101" pitchFamily="34" charset="-79"/>
                <a:cs typeface="David" panose="020E0502060401010101" pitchFamily="34" charset="-79"/>
              </a:rPr>
              <a:t>רַק שִׁבְתּוֹ </a:t>
            </a:r>
            <a:r>
              <a:rPr lang="he-IL" sz="5000" dirty="0" err="1">
                <a:latin typeface="David" panose="020E0502060401010101" pitchFamily="34" charset="-79"/>
                <a:cs typeface="David" panose="020E0502060401010101" pitchFamily="34" charset="-79"/>
              </a:rPr>
              <a:t>יִתֵּן</a:t>
            </a:r>
            <a:r>
              <a:rPr lang="he-IL" sz="5000" dirty="0">
                <a:latin typeface="David" panose="020E0502060401010101" pitchFamily="34" charset="-79"/>
                <a:cs typeface="David" panose="020E0502060401010101" pitchFamily="34" charset="-79"/>
              </a:rPr>
              <a:t>- </a:t>
            </a:r>
            <a:r>
              <a:rPr lang="he-IL" sz="5000" dirty="0" smtClean="0">
                <a:latin typeface="David" panose="020E0502060401010101" pitchFamily="34" charset="-79"/>
                <a:cs typeface="David" panose="020E0502060401010101" pitchFamily="34" charset="-79"/>
              </a:rPr>
              <a:t>שֶׁבֶת</a:t>
            </a: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endParaRPr lang="he-IL" sz="5000" dirty="0">
              <a:latin typeface="David" panose="020E0502060401010101" pitchFamily="34" charset="-79"/>
              <a:cs typeface="David" panose="020E0502060401010101" pitchFamily="34" charset="-79"/>
            </a:endParaRPr>
          </a:p>
          <a:p>
            <a:r>
              <a:rPr lang="he-IL" sz="5000" dirty="0">
                <a:latin typeface="David" panose="020E0502060401010101" pitchFamily="34" charset="-79"/>
                <a:cs typeface="David" panose="020E0502060401010101" pitchFamily="34" charset="-79"/>
              </a:rPr>
              <a:t>וְרַפֹּא יְרַפֵּא-  </a:t>
            </a:r>
            <a:r>
              <a:rPr lang="he-IL" sz="5000" dirty="0" smtClean="0">
                <a:latin typeface="David" panose="020E0502060401010101" pitchFamily="34" charset="-79"/>
                <a:cs typeface="David" panose="020E0502060401010101" pitchFamily="34" charset="-79"/>
              </a:rPr>
              <a:t>רִפּוּי</a:t>
            </a:r>
            <a:r>
              <a:rPr lang="en-US" sz="5000" dirty="0" smtClean="0">
                <a:latin typeface="David" panose="020E0502060401010101" pitchFamily="34" charset="-79"/>
                <a:cs typeface="David" panose="020E0502060401010101" pitchFamily="34" charset="-79"/>
              </a:rPr>
              <a:t/>
            </a:r>
            <a:br>
              <a:rPr lang="en-US" sz="5000" dirty="0" smtClean="0">
                <a:latin typeface="David" panose="020E0502060401010101" pitchFamily="34" charset="-79"/>
                <a:cs typeface="David" panose="020E0502060401010101" pitchFamily="34" charset="-79"/>
              </a:rPr>
            </a:br>
            <a:endParaRPr lang="he-IL" sz="5000" dirty="0">
              <a:latin typeface="David" panose="020E0502060401010101" pitchFamily="34" charset="-79"/>
              <a:cs typeface="David" panose="020E0502060401010101" pitchFamily="34" charset="-79"/>
            </a:endParaRPr>
          </a:p>
        </p:txBody>
      </p:sp>
      <p:pic>
        <p:nvPicPr>
          <p:cNvPr id="4" name="Picture 2" descr="למי ויתר המוסד לביטוח לאומי על חוב של מיליארדי שקלים? - וואלה ...">
            <a:extLst>
              <a:ext uri="{FF2B5EF4-FFF2-40B4-BE49-F238E27FC236}">
                <a16:creationId xmlns:a16="http://schemas.microsoft.com/office/drawing/2014/main" id="{3A90DD6C-F643-4120-890C-EE4D4F96F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29" y="797669"/>
            <a:ext cx="4694356" cy="26288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ס.מדיק |ארון עזרה ראשונה |ארון תרופות |ציוד עזרה ראשונה">
            <a:extLst>
              <a:ext uri="{FF2B5EF4-FFF2-40B4-BE49-F238E27FC236}">
                <a16:creationId xmlns:a16="http://schemas.microsoft.com/office/drawing/2014/main" id="{CE7682E2-4452-446A-8BA1-DF49F6912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307" y="3950353"/>
            <a:ext cx="3505199" cy="2384051"/>
          </a:xfrm>
          <a:prstGeom prst="rect">
            <a:avLst/>
          </a:prstGeom>
          <a:noFill/>
          <a:extLst>
            <a:ext uri="{909E8E84-426E-40DD-AFC4-6F175D3DCCD1}">
              <a14:hiddenFill xmlns:a14="http://schemas.microsoft.com/office/drawing/2010/main">
                <a:solidFill>
                  <a:srgbClr val="FFFFFF"/>
                </a:solidFill>
              </a14:hiddenFill>
            </a:ext>
          </a:extLst>
        </p:spPr>
      </p:pic>
      <p:sp>
        <p:nvSpPr>
          <p:cNvPr id="6" name="כותרת 1">
            <a:extLst>
              <a:ext uri="{FF2B5EF4-FFF2-40B4-BE49-F238E27FC236}">
                <a16:creationId xmlns:a16="http://schemas.microsoft.com/office/drawing/2014/main" id="{A23A6ACA-BB3D-4A97-A5C6-1B8F64BB420C}"/>
              </a:ext>
            </a:extLst>
          </p:cNvPr>
          <p:cNvSpPr>
            <a:spLocks noGrp="1"/>
          </p:cNvSpPr>
          <p:nvPr>
            <p:ph type="title"/>
          </p:nvPr>
        </p:nvSpPr>
        <p:spPr>
          <a:xfrm>
            <a:off x="7557052" y="365125"/>
            <a:ext cx="4088295" cy="1325563"/>
          </a:xfrm>
        </p:spPr>
        <p:txBody>
          <a:bodyPr/>
          <a:lstStyle/>
          <a:p>
            <a:r>
              <a:rPr lang="he-IL" b="1" dirty="0">
                <a:solidFill>
                  <a:srgbClr val="002060"/>
                </a:solidFill>
                <a:cs typeface="+mn-cs"/>
              </a:rPr>
              <a:t>תשלומי </a:t>
            </a:r>
            <a:r>
              <a:rPr lang="he-IL" b="1" dirty="0" smtClean="0">
                <a:solidFill>
                  <a:srgbClr val="002060"/>
                </a:solidFill>
                <a:cs typeface="+mn-cs"/>
              </a:rPr>
              <a:t>נזקי גוף</a:t>
            </a:r>
            <a:endParaRPr lang="he-IL" b="1" dirty="0">
              <a:solidFill>
                <a:srgbClr val="002060"/>
              </a:solidFill>
              <a:cs typeface="+mn-cs"/>
            </a:endParaRPr>
          </a:p>
        </p:txBody>
      </p:sp>
    </p:spTree>
    <p:extLst>
      <p:ext uri="{BB962C8B-B14F-4D97-AF65-F5344CB8AC3E}">
        <p14:creationId xmlns:p14="http://schemas.microsoft.com/office/powerpoint/2010/main" val="2481608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800955" y="1496080"/>
            <a:ext cx="9844392" cy="2400657"/>
          </a:xfrm>
          <a:prstGeom prst="rect">
            <a:avLst/>
          </a:prstGeom>
        </p:spPr>
        <p:txBody>
          <a:bodyPr wrap="square">
            <a:spAutoFit/>
          </a:bodyPr>
          <a:lstStyle/>
          <a:p>
            <a:pPr algn="r"/>
            <a:r>
              <a:rPr lang="he-IL" sz="5000" dirty="0">
                <a:solidFill>
                  <a:schemeClr val="tx1">
                    <a:lumMod val="75000"/>
                    <a:lumOff val="25000"/>
                  </a:schemeClr>
                </a:solidFill>
                <a:latin typeface="David" panose="020E0502060401010101" pitchFamily="34" charset="-79"/>
                <a:cs typeface="David" panose="020E0502060401010101" pitchFamily="34" charset="-79"/>
              </a:rPr>
              <a:t>כד: עַיִן תַּחַת עַיִן </a:t>
            </a:r>
            <a:r>
              <a:rPr lang="en-US" sz="5000" dirty="0" smtClean="0">
                <a:solidFill>
                  <a:schemeClr val="tx1">
                    <a:lumMod val="75000"/>
                    <a:lumOff val="25000"/>
                  </a:schemeClr>
                </a:solidFill>
                <a:latin typeface="David" panose="020E0502060401010101" pitchFamily="34" charset="-79"/>
                <a:cs typeface="David" panose="020E0502060401010101" pitchFamily="34" charset="-79"/>
              </a:rPr>
              <a:t/>
            </a:r>
            <a:br>
              <a:rPr lang="en-US" sz="5000" dirty="0" smtClean="0">
                <a:solidFill>
                  <a:schemeClr val="tx1">
                    <a:lumMod val="75000"/>
                    <a:lumOff val="25000"/>
                  </a:schemeClr>
                </a:solidFill>
                <a:latin typeface="David" panose="020E0502060401010101" pitchFamily="34" charset="-79"/>
                <a:cs typeface="David" panose="020E0502060401010101" pitchFamily="34" charset="-79"/>
              </a:rPr>
            </a:br>
            <a:r>
              <a:rPr lang="he-IL" sz="5000" dirty="0" smtClean="0">
                <a:solidFill>
                  <a:schemeClr val="tx1">
                    <a:lumMod val="75000"/>
                    <a:lumOff val="25000"/>
                  </a:schemeClr>
                </a:solidFill>
                <a:latin typeface="David" panose="020E0502060401010101" pitchFamily="34" charset="-79"/>
                <a:cs typeface="David" panose="020E0502060401010101" pitchFamily="34" charset="-79"/>
              </a:rPr>
              <a:t>שֵׁן </a:t>
            </a:r>
            <a:r>
              <a:rPr lang="he-IL" sz="5000" dirty="0">
                <a:solidFill>
                  <a:schemeClr val="tx1">
                    <a:lumMod val="75000"/>
                    <a:lumOff val="25000"/>
                  </a:schemeClr>
                </a:solidFill>
                <a:latin typeface="David" panose="020E0502060401010101" pitchFamily="34" charset="-79"/>
                <a:cs typeface="David" panose="020E0502060401010101" pitchFamily="34" charset="-79"/>
              </a:rPr>
              <a:t>תַּחַת שֵׁן- </a:t>
            </a:r>
            <a:r>
              <a:rPr lang="he-IL" sz="5000" dirty="0" smtClean="0">
                <a:solidFill>
                  <a:schemeClr val="tx1">
                    <a:lumMod val="75000"/>
                    <a:lumOff val="25000"/>
                  </a:schemeClr>
                </a:solidFill>
                <a:latin typeface="David" panose="020E0502060401010101" pitchFamily="34" charset="-79"/>
                <a:cs typeface="David" panose="020E0502060401010101" pitchFamily="34" charset="-79"/>
              </a:rPr>
              <a:t>נֶזֶק.</a:t>
            </a:r>
            <a:endParaRPr lang="he-IL" sz="5000" dirty="0">
              <a:solidFill>
                <a:schemeClr val="tx1">
                  <a:lumMod val="75000"/>
                  <a:lumOff val="25000"/>
                </a:schemeClr>
              </a:solidFill>
              <a:latin typeface="David" panose="020E0502060401010101" pitchFamily="34" charset="-79"/>
              <a:cs typeface="David" panose="020E0502060401010101" pitchFamily="34" charset="-79"/>
            </a:endParaRPr>
          </a:p>
          <a:p>
            <a:endParaRPr lang="he-IL" sz="5000" dirty="0">
              <a:solidFill>
                <a:schemeClr val="tx1">
                  <a:lumMod val="75000"/>
                  <a:lumOff val="25000"/>
                </a:schemeClr>
              </a:solidFill>
              <a:latin typeface="David" panose="020E0502060401010101" pitchFamily="34" charset="-79"/>
              <a:cs typeface="David" panose="020E0502060401010101" pitchFamily="34" charset="-79"/>
            </a:endParaRPr>
          </a:p>
        </p:txBody>
      </p:sp>
      <p:pic>
        <p:nvPicPr>
          <p:cNvPr id="6" name="תמונה 5">
            <a:extLst>
              <a:ext uri="{FF2B5EF4-FFF2-40B4-BE49-F238E27FC236}">
                <a16:creationId xmlns:a16="http://schemas.microsoft.com/office/drawing/2014/main" id="{7F444030-87DE-43F0-A880-7E125893FD6E}"/>
              </a:ext>
            </a:extLst>
          </p:cNvPr>
          <p:cNvPicPr>
            <a:picLocks noChangeAspect="1"/>
          </p:cNvPicPr>
          <p:nvPr/>
        </p:nvPicPr>
        <p:blipFill rotWithShape="1">
          <a:blip r:embed="rId2"/>
          <a:srcRect t="11187" r="7550"/>
          <a:stretch/>
        </p:blipFill>
        <p:spPr>
          <a:xfrm>
            <a:off x="1541284" y="216570"/>
            <a:ext cx="3549258" cy="2567061"/>
          </a:xfrm>
          <a:prstGeom prst="rect">
            <a:avLst/>
          </a:prstGeom>
        </p:spPr>
      </p:pic>
      <p:sp>
        <p:nvSpPr>
          <p:cNvPr id="5" name="כותרת 1">
            <a:extLst>
              <a:ext uri="{FF2B5EF4-FFF2-40B4-BE49-F238E27FC236}">
                <a16:creationId xmlns:a16="http://schemas.microsoft.com/office/drawing/2014/main" id="{A23A6ACA-BB3D-4A97-A5C6-1B8F64BB420C}"/>
              </a:ext>
            </a:extLst>
          </p:cNvPr>
          <p:cNvSpPr>
            <a:spLocks noGrp="1"/>
          </p:cNvSpPr>
          <p:nvPr>
            <p:ph type="title"/>
          </p:nvPr>
        </p:nvSpPr>
        <p:spPr>
          <a:xfrm>
            <a:off x="7557052" y="365125"/>
            <a:ext cx="4088295" cy="1325563"/>
          </a:xfrm>
        </p:spPr>
        <p:txBody>
          <a:bodyPr/>
          <a:lstStyle/>
          <a:p>
            <a:r>
              <a:rPr lang="he-IL" b="1" dirty="0">
                <a:solidFill>
                  <a:srgbClr val="002060"/>
                </a:solidFill>
                <a:cs typeface="+mn-cs"/>
              </a:rPr>
              <a:t>תשלומי </a:t>
            </a:r>
            <a:r>
              <a:rPr lang="he-IL" b="1" dirty="0" smtClean="0">
                <a:solidFill>
                  <a:srgbClr val="002060"/>
                </a:solidFill>
                <a:cs typeface="+mn-cs"/>
              </a:rPr>
              <a:t>נזקי גוף</a:t>
            </a:r>
            <a:endParaRPr lang="he-IL" b="1" dirty="0">
              <a:solidFill>
                <a:srgbClr val="002060"/>
              </a:solidFill>
              <a:cs typeface="+mn-cs"/>
            </a:endParaRPr>
          </a:p>
        </p:txBody>
      </p:sp>
      <p:pic>
        <p:nvPicPr>
          <p:cNvPr id="7" name="תמונה 6">
            <a:extLst>
              <a:ext uri="{FF2B5EF4-FFF2-40B4-BE49-F238E27FC236}">
                <a16:creationId xmlns:a16="http://schemas.microsoft.com/office/drawing/2014/main" id="{4D38F184-2C3B-4DF8-82DE-FAC2E0ADE2EC}"/>
              </a:ext>
            </a:extLst>
          </p:cNvPr>
          <p:cNvPicPr>
            <a:picLocks noChangeAspect="1"/>
          </p:cNvPicPr>
          <p:nvPr/>
        </p:nvPicPr>
        <p:blipFill>
          <a:blip r:embed="rId3"/>
          <a:stretch>
            <a:fillRect/>
          </a:stretch>
        </p:blipFill>
        <p:spPr>
          <a:xfrm>
            <a:off x="2256567" y="2783631"/>
            <a:ext cx="2118691" cy="3783377"/>
          </a:xfrm>
          <a:prstGeom prst="rect">
            <a:avLst/>
          </a:prstGeom>
        </p:spPr>
      </p:pic>
      <p:sp>
        <p:nvSpPr>
          <p:cNvPr id="8" name="מלבן 7"/>
          <p:cNvSpPr/>
          <p:nvPr/>
        </p:nvSpPr>
        <p:spPr>
          <a:xfrm>
            <a:off x="5700418" y="3830719"/>
            <a:ext cx="6096000" cy="1631216"/>
          </a:xfrm>
          <a:prstGeom prst="rect">
            <a:avLst/>
          </a:prstGeom>
        </p:spPr>
        <p:txBody>
          <a:bodyPr>
            <a:spAutoFit/>
          </a:bodyPr>
          <a:lstStyle/>
          <a:p>
            <a:r>
              <a:rPr lang="he-IL" sz="5000" dirty="0" smtClean="0">
                <a:solidFill>
                  <a:schemeClr val="tx1">
                    <a:lumMod val="75000"/>
                    <a:lumOff val="25000"/>
                  </a:schemeClr>
                </a:solidFill>
                <a:latin typeface="David" panose="020E0502060401010101" pitchFamily="34" charset="-79"/>
                <a:cs typeface="David" panose="020E0502060401010101" pitchFamily="34" charset="-79"/>
              </a:rPr>
              <a:t>כה:  </a:t>
            </a:r>
            <a:r>
              <a:rPr lang="he-IL" sz="5000" dirty="0" err="1" smtClean="0">
                <a:solidFill>
                  <a:schemeClr val="tx1">
                    <a:lumMod val="75000"/>
                    <a:lumOff val="25000"/>
                  </a:schemeClr>
                </a:solidFill>
                <a:latin typeface="David" panose="020E0502060401010101" pitchFamily="34" charset="-79"/>
                <a:cs typeface="David" panose="020E0502060401010101" pitchFamily="34" charset="-79"/>
              </a:rPr>
              <a:t>כְּוִיָּה</a:t>
            </a:r>
            <a:r>
              <a:rPr lang="he-IL" sz="5000" dirty="0" smtClean="0">
                <a:solidFill>
                  <a:schemeClr val="tx1">
                    <a:lumMod val="75000"/>
                    <a:lumOff val="25000"/>
                  </a:schemeClr>
                </a:solidFill>
                <a:latin typeface="David" panose="020E0502060401010101" pitchFamily="34" charset="-79"/>
                <a:cs typeface="David" panose="020E0502060401010101" pitchFamily="34" charset="-79"/>
              </a:rPr>
              <a:t> תַּחַת </a:t>
            </a:r>
            <a:r>
              <a:rPr lang="he-IL" sz="5000" dirty="0" err="1" smtClean="0">
                <a:solidFill>
                  <a:schemeClr val="tx1">
                    <a:lumMod val="75000"/>
                    <a:lumOff val="25000"/>
                  </a:schemeClr>
                </a:solidFill>
                <a:latin typeface="David" panose="020E0502060401010101" pitchFamily="34" charset="-79"/>
                <a:cs typeface="David" panose="020E0502060401010101" pitchFamily="34" charset="-79"/>
              </a:rPr>
              <a:t>כְּוִיָּה</a:t>
            </a:r>
            <a:r>
              <a:rPr lang="he-IL" sz="5000" dirty="0" smtClean="0">
                <a:solidFill>
                  <a:schemeClr val="tx1">
                    <a:lumMod val="75000"/>
                    <a:lumOff val="25000"/>
                  </a:schemeClr>
                </a:solidFill>
                <a:latin typeface="David" panose="020E0502060401010101" pitchFamily="34" charset="-79"/>
                <a:cs typeface="David" panose="020E0502060401010101" pitchFamily="34" charset="-79"/>
              </a:rPr>
              <a:t> </a:t>
            </a:r>
            <a:r>
              <a:rPr lang="en-US" sz="5000" dirty="0" smtClean="0">
                <a:solidFill>
                  <a:schemeClr val="tx1">
                    <a:lumMod val="75000"/>
                    <a:lumOff val="25000"/>
                  </a:schemeClr>
                </a:solidFill>
                <a:latin typeface="David" panose="020E0502060401010101" pitchFamily="34" charset="-79"/>
                <a:cs typeface="David" panose="020E0502060401010101" pitchFamily="34" charset="-79"/>
              </a:rPr>
              <a:t/>
            </a:r>
            <a:br>
              <a:rPr lang="en-US" sz="5000" dirty="0" smtClean="0">
                <a:solidFill>
                  <a:schemeClr val="tx1">
                    <a:lumMod val="75000"/>
                    <a:lumOff val="25000"/>
                  </a:schemeClr>
                </a:solidFill>
                <a:latin typeface="David" panose="020E0502060401010101" pitchFamily="34" charset="-79"/>
                <a:cs typeface="David" panose="020E0502060401010101" pitchFamily="34" charset="-79"/>
              </a:rPr>
            </a:br>
            <a:r>
              <a:rPr lang="he-IL" sz="5000" dirty="0" smtClean="0">
                <a:solidFill>
                  <a:schemeClr val="tx1">
                    <a:lumMod val="75000"/>
                    <a:lumOff val="25000"/>
                  </a:schemeClr>
                </a:solidFill>
                <a:latin typeface="David" panose="020E0502060401010101" pitchFamily="34" charset="-79"/>
                <a:cs typeface="David" panose="020E0502060401010101" pitchFamily="34" charset="-79"/>
              </a:rPr>
              <a:t>פֶּצַע תַּחַת פָּצַע- צַעַר.</a:t>
            </a:r>
            <a:endParaRPr lang="he-IL" sz="5000" dirty="0">
              <a:solidFill>
                <a:schemeClr val="tx1">
                  <a:lumMod val="75000"/>
                  <a:lumOff val="25000"/>
                </a:schemeClr>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56856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FF60-FB0B-8D4E-8DBB-19BB3EA041F3}"/>
              </a:ext>
            </a:extLst>
          </p:cNvPr>
          <p:cNvSpPr>
            <a:spLocks noGrp="1"/>
          </p:cNvSpPr>
          <p:nvPr>
            <p:ph type="title"/>
          </p:nvPr>
        </p:nvSpPr>
        <p:spPr/>
        <p:txBody>
          <a:bodyPr/>
          <a:lstStyle/>
          <a:p>
            <a:r>
              <a:rPr lang="he-IL" dirty="0">
                <a:latin typeface="David" panose="020E0502060401010101" pitchFamily="34" charset="-79"/>
                <a:cs typeface="David" panose="020E0502060401010101" pitchFamily="34" charset="-79"/>
              </a:rPr>
              <a:t>תִרְגוּל</a:t>
            </a:r>
            <a:endParaRPr lang="x-none" dirty="0">
              <a:latin typeface="David" panose="020E0502060401010101" pitchFamily="34" charset="-79"/>
              <a:cs typeface="David" panose="020E0502060401010101" pitchFamily="34" charset="-79"/>
            </a:endParaRPr>
          </a:p>
        </p:txBody>
      </p:sp>
      <p:sp>
        <p:nvSpPr>
          <p:cNvPr id="9" name="Content Placeholder 8">
            <a:extLst>
              <a:ext uri="{FF2B5EF4-FFF2-40B4-BE49-F238E27FC236}">
                <a16:creationId xmlns:a16="http://schemas.microsoft.com/office/drawing/2014/main" id="{C0C1406C-505F-C448-8411-752EFB66AF5C}"/>
              </a:ext>
            </a:extLst>
          </p:cNvPr>
          <p:cNvSpPr>
            <a:spLocks noGrp="1"/>
          </p:cNvSpPr>
          <p:nvPr>
            <p:ph sz="half" idx="2"/>
          </p:nvPr>
        </p:nvSpPr>
        <p:spPr/>
        <p:txBody>
          <a:bodyPr/>
          <a:lstStyle/>
          <a:p>
            <a:pPr marL="0" indent="0">
              <a:buNone/>
            </a:pPr>
            <a:r>
              <a:rPr lang="he-IL" dirty="0"/>
              <a:t>הוסיפו כאן: </a:t>
            </a:r>
          </a:p>
          <a:p>
            <a:r>
              <a:rPr lang="he-IL" dirty="0"/>
              <a:t>תרגול/התנסות/יישום</a:t>
            </a:r>
            <a:br>
              <a:rPr lang="he-IL" dirty="0"/>
            </a:br>
            <a:endParaRPr lang="he-IL" dirty="0"/>
          </a:p>
          <a:p>
            <a:endParaRPr lang="x-none" dirty="0"/>
          </a:p>
        </p:txBody>
      </p:sp>
      <p:cxnSp>
        <p:nvCxnSpPr>
          <p:cNvPr id="25" name="Straight Connector 24">
            <a:extLst>
              <a:ext uri="{FF2B5EF4-FFF2-40B4-BE49-F238E27FC236}">
                <a16:creationId xmlns:a16="http://schemas.microsoft.com/office/drawing/2014/main" id="{EB95FEF2-BA1B-6E4E-A234-9E35936750F9}"/>
              </a:ext>
            </a:extLst>
          </p:cNvPr>
          <p:cNvCxnSpPr/>
          <p:nvPr/>
        </p:nvCxnSpPr>
        <p:spPr>
          <a:xfrm>
            <a:off x="-2552700" y="6435725"/>
            <a:ext cx="49911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420DF74-8BCB-5149-BDCF-6C929ADA4523}"/>
              </a:ext>
            </a:extLst>
          </p:cNvPr>
          <p:cNvPicPr>
            <a:picLocks noChangeAspect="1"/>
          </p:cNvPicPr>
          <p:nvPr/>
        </p:nvPicPr>
        <p:blipFill>
          <a:blip r:embed="rId5"/>
          <a:stretch>
            <a:fillRect/>
          </a:stretch>
        </p:blipFill>
        <p:spPr>
          <a:xfrm>
            <a:off x="-1728659" y="4878075"/>
            <a:ext cx="1513040" cy="1557650"/>
          </a:xfrm>
          <a:prstGeom prst="rect">
            <a:avLst/>
          </a:prstGeom>
        </p:spPr>
      </p:pic>
      <p:pic>
        <p:nvPicPr>
          <p:cNvPr id="26" name="Picture 25">
            <a:extLst>
              <a:ext uri="{FF2B5EF4-FFF2-40B4-BE49-F238E27FC236}">
                <a16:creationId xmlns:a16="http://schemas.microsoft.com/office/drawing/2014/main" id="{A763E234-8543-644C-A431-F8B286221398}"/>
              </a:ext>
            </a:extLst>
          </p:cNvPr>
          <p:cNvPicPr>
            <a:picLocks noChangeAspect="1"/>
          </p:cNvPicPr>
          <p:nvPr/>
        </p:nvPicPr>
        <p:blipFill>
          <a:blip r:embed="rId6"/>
          <a:stretch>
            <a:fillRect/>
          </a:stretch>
        </p:blipFill>
        <p:spPr>
          <a:xfrm>
            <a:off x="14323262" y="8317913"/>
            <a:ext cx="1879600" cy="1739900"/>
          </a:xfrm>
          <a:prstGeom prst="rect">
            <a:avLst/>
          </a:prstGeom>
        </p:spPr>
      </p:pic>
      <p:pic>
        <p:nvPicPr>
          <p:cNvPr id="27" name="Picture 26">
            <a:extLst>
              <a:ext uri="{FF2B5EF4-FFF2-40B4-BE49-F238E27FC236}">
                <a16:creationId xmlns:a16="http://schemas.microsoft.com/office/drawing/2014/main" id="{30D13430-75C0-8E4B-B783-68423ADC26E5}"/>
              </a:ext>
            </a:extLst>
          </p:cNvPr>
          <p:cNvPicPr>
            <a:picLocks noChangeAspect="1"/>
          </p:cNvPicPr>
          <p:nvPr/>
        </p:nvPicPr>
        <p:blipFill>
          <a:blip r:embed="rId7"/>
          <a:stretch>
            <a:fillRect/>
          </a:stretch>
        </p:blipFill>
        <p:spPr>
          <a:xfrm>
            <a:off x="1102049" y="337437"/>
            <a:ext cx="1014990" cy="894264"/>
          </a:xfrm>
          <a:prstGeom prst="rect">
            <a:avLst/>
          </a:prstGeom>
        </p:spPr>
      </p:pic>
      <p:pic>
        <p:nvPicPr>
          <p:cNvPr id="3" name="תמונה 2"/>
          <p:cNvPicPr>
            <a:picLocks noChangeAspect="1"/>
          </p:cNvPicPr>
          <p:nvPr/>
        </p:nvPicPr>
        <p:blipFill rotWithShape="1">
          <a:blip r:embed="rId8"/>
          <a:srcRect l="3359" t="44524" r="11552" b="16168"/>
          <a:stretch/>
        </p:blipFill>
        <p:spPr>
          <a:xfrm>
            <a:off x="492851" y="2055814"/>
            <a:ext cx="10860949" cy="2822261"/>
          </a:xfrm>
          <a:prstGeom prst="rect">
            <a:avLst/>
          </a:prstGeom>
        </p:spPr>
      </p:pic>
      <p:pic>
        <p:nvPicPr>
          <p:cNvPr id="10" name="טיימר 1 דק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85800" y="196094"/>
            <a:ext cx="2419350" cy="1284205"/>
          </a:xfrm>
          <a:prstGeom prst="rect">
            <a:avLst/>
          </a:prstGeom>
        </p:spPr>
      </p:pic>
    </p:spTree>
    <p:extLst>
      <p:ext uri="{BB962C8B-B14F-4D97-AF65-F5344CB8AC3E}">
        <p14:creationId xmlns:p14="http://schemas.microsoft.com/office/powerpoint/2010/main" val="210703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normAutofit/>
          </a:bodyPr>
          <a:lstStyle/>
          <a:p>
            <a:r>
              <a:rPr lang="he-IL" dirty="0">
                <a:latin typeface="David" panose="020E0502060401010101" pitchFamily="34" charset="-79"/>
                <a:cs typeface="David" panose="020E0502060401010101" pitchFamily="34" charset="-79"/>
              </a:rPr>
              <a:t>פִּתְרוֹן</a:t>
            </a:r>
            <a:endParaRPr lang="x-none" dirty="0">
              <a:latin typeface="David" panose="020E0502060401010101" pitchFamily="34" charset="-79"/>
              <a:cs typeface="David" panose="020E0502060401010101" pitchFamily="34" charset="-79"/>
            </a:endParaRPr>
          </a:p>
        </p:txBody>
      </p:sp>
      <p:sp>
        <p:nvSpPr>
          <p:cNvPr id="4" name="Content Placeholder 3">
            <a:extLst>
              <a:ext uri="{FF2B5EF4-FFF2-40B4-BE49-F238E27FC236}">
                <a16:creationId xmlns:a16="http://schemas.microsoft.com/office/drawing/2014/main" id="{51EACAB0-5CC2-4348-AA87-21B5FF515947}"/>
              </a:ext>
            </a:extLst>
          </p:cNvPr>
          <p:cNvSpPr>
            <a:spLocks noGrp="1"/>
          </p:cNvSpPr>
          <p:nvPr>
            <p:ph sz="half" idx="2"/>
          </p:nvPr>
        </p:nvSpPr>
        <p:spPr/>
        <p:txBody>
          <a:bodyPr/>
          <a:lstStyle/>
          <a:p>
            <a:pPr marL="0" indent="0">
              <a:buNone/>
            </a:pPr>
            <a:r>
              <a:rPr lang="he-IL" dirty="0"/>
              <a:t>הוסיפו כאן: </a:t>
            </a:r>
          </a:p>
          <a:p>
            <a:r>
              <a:rPr lang="he-IL" dirty="0"/>
              <a:t>תובנה ופתרון (במידה ויש)</a:t>
            </a:r>
            <a:endParaRPr lang="x-none" dirty="0"/>
          </a:p>
        </p:txBody>
      </p:sp>
      <p:pic>
        <p:nvPicPr>
          <p:cNvPr id="7" name="Picture 6">
            <a:extLst>
              <a:ext uri="{FF2B5EF4-FFF2-40B4-BE49-F238E27FC236}">
                <a16:creationId xmlns:a16="http://schemas.microsoft.com/office/drawing/2014/main" id="{E9AFE58D-F541-AB4B-B3E4-8121B4FDC934}"/>
              </a:ext>
            </a:extLst>
          </p:cNvPr>
          <p:cNvPicPr>
            <a:picLocks noChangeAspect="1"/>
          </p:cNvPicPr>
          <p:nvPr/>
        </p:nvPicPr>
        <p:blipFill>
          <a:blip r:embed="rId5"/>
          <a:stretch>
            <a:fillRect/>
          </a:stretch>
        </p:blipFill>
        <p:spPr>
          <a:xfrm>
            <a:off x="2056774" y="4637905"/>
            <a:ext cx="1588827" cy="1893070"/>
          </a:xfrm>
          <a:prstGeom prst="rect">
            <a:avLst/>
          </a:prstGeom>
        </p:spPr>
      </p:pic>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6"/>
          <a:stretch>
            <a:fillRect/>
          </a:stretch>
        </p:blipFill>
        <p:spPr>
          <a:xfrm>
            <a:off x="10833322" y="5810250"/>
            <a:ext cx="2082800" cy="2095500"/>
          </a:xfrm>
          <a:prstGeom prst="rect">
            <a:avLst/>
          </a:prstGeom>
        </p:spPr>
      </p:pic>
      <p:pic>
        <p:nvPicPr>
          <p:cNvPr id="3" name="VID_20200429_2025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7916" t="44532" r="8400" b="19516"/>
          <a:stretch/>
        </p:blipFill>
        <p:spPr>
          <a:xfrm>
            <a:off x="438914" y="1548720"/>
            <a:ext cx="11267855" cy="2720796"/>
          </a:xfrm>
          <a:prstGeom prst="rect">
            <a:avLst/>
          </a:prstGeom>
        </p:spPr>
      </p:pic>
    </p:spTree>
    <p:extLst>
      <p:ext uri="{BB962C8B-B14F-4D97-AF65-F5344CB8AC3E}">
        <p14:creationId xmlns:p14="http://schemas.microsoft.com/office/powerpoint/2010/main" val="5144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55139"/>
            <a:ext cx="8280000" cy="720000"/>
          </a:xfrm>
        </p:spPr>
        <p:txBody>
          <a:bodyPr>
            <a:normAutofit/>
          </a:bodyPr>
          <a:lstStyle/>
          <a:p>
            <a:r>
              <a:rPr lang="he-IL" dirty="0" err="1">
                <a:latin typeface="David" panose="020E0502060401010101" pitchFamily="34" charset="-79"/>
                <a:cs typeface="David" panose="020E0502060401010101" pitchFamily="34" charset="-79"/>
              </a:rPr>
              <a:t>מְסַיְמִים</a:t>
            </a:r>
            <a:r>
              <a:rPr lang="he-IL" dirty="0">
                <a:latin typeface="David" panose="020E0502060401010101" pitchFamily="34" charset="-79"/>
                <a:cs typeface="David" panose="020E0502060401010101" pitchFamily="34" charset="-79"/>
              </a:rPr>
              <a:t> וּמְסַכְּמִים- נִזְקֵי גּוּף</a:t>
            </a:r>
            <a:endParaRPr lang="x-none" dirty="0">
              <a:latin typeface="David" panose="020E0502060401010101" pitchFamily="34" charset="-79"/>
              <a:cs typeface="David" panose="020E0502060401010101" pitchFamily="34"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1" name="מציין מיקום תוכן 3">
            <a:extLst>
              <a:ext uri="{FF2B5EF4-FFF2-40B4-BE49-F238E27FC236}">
                <a16:creationId xmlns:a16="http://schemas.microsoft.com/office/drawing/2014/main" id="{008E656F-1102-4C7B-96AC-33616A2BCA3D}"/>
              </a:ext>
            </a:extLst>
          </p:cNvPr>
          <p:cNvPicPr>
            <a:picLocks noChangeAspect="1"/>
          </p:cNvPicPr>
          <p:nvPr/>
        </p:nvPicPr>
        <p:blipFill>
          <a:blip r:embed="rId5"/>
          <a:stretch>
            <a:fillRect/>
          </a:stretch>
        </p:blipFill>
        <p:spPr>
          <a:xfrm>
            <a:off x="254114" y="2739463"/>
            <a:ext cx="3003066" cy="3003066"/>
          </a:xfrm>
          <a:prstGeom prst="rect">
            <a:avLst/>
          </a:prstGeom>
        </p:spPr>
      </p:pic>
      <p:sp>
        <p:nvSpPr>
          <p:cNvPr id="22" name="מלבן 21">
            <a:extLst>
              <a:ext uri="{FF2B5EF4-FFF2-40B4-BE49-F238E27FC236}">
                <a16:creationId xmlns:a16="http://schemas.microsoft.com/office/drawing/2014/main" id="{64559B65-8090-4EE9-8526-B586C50AE587}"/>
              </a:ext>
            </a:extLst>
          </p:cNvPr>
          <p:cNvSpPr/>
          <p:nvPr/>
        </p:nvSpPr>
        <p:spPr>
          <a:xfrm>
            <a:off x="2653749" y="1591297"/>
            <a:ext cx="8918712" cy="4555093"/>
          </a:xfrm>
          <a:prstGeom prst="rect">
            <a:avLst/>
          </a:prstGeom>
        </p:spPr>
        <p:txBody>
          <a:bodyPr wrap="square">
            <a:spAutoFit/>
          </a:bodyPr>
          <a:lstStyle/>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החובל בחברו חייב עליו משום חמישה דברים:</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a:t>
            </a:r>
            <a:r>
              <a:rPr lang="he-IL" sz="4000" b="1" i="0" dirty="0">
                <a:solidFill>
                  <a:srgbClr val="FF0000"/>
                </a:solidFill>
                <a:effectLst/>
                <a:latin typeface="Narkisim" panose="020E0502050101010101" pitchFamily="34" charset="-79"/>
                <a:cs typeface="Narkisim" panose="020E0502050101010101" pitchFamily="34" charset="-79"/>
              </a:rPr>
              <a:t>נזק</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בצער</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ברפוי</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בשבת </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ובבושת.</a:t>
            </a:r>
            <a:endParaRPr lang="he-IL" sz="4000" b="1" dirty="0"/>
          </a:p>
        </p:txBody>
      </p:sp>
      <p:pic>
        <p:nvPicPr>
          <p:cNvPr id="23" name="תמונה 22">
            <a:extLst>
              <a:ext uri="{FF2B5EF4-FFF2-40B4-BE49-F238E27FC236}">
                <a16:creationId xmlns:a16="http://schemas.microsoft.com/office/drawing/2014/main" id="{7F444030-87DE-43F0-A880-7E125893FD6E}"/>
              </a:ext>
            </a:extLst>
          </p:cNvPr>
          <p:cNvPicPr>
            <a:picLocks noChangeAspect="1"/>
          </p:cNvPicPr>
          <p:nvPr/>
        </p:nvPicPr>
        <p:blipFill rotWithShape="1">
          <a:blip r:embed="rId6"/>
          <a:srcRect t="11187" r="7550"/>
          <a:stretch/>
        </p:blipFill>
        <p:spPr>
          <a:xfrm>
            <a:off x="4635391" y="3422796"/>
            <a:ext cx="3207298" cy="2319733"/>
          </a:xfrm>
          <a:prstGeom prst="rect">
            <a:avLst/>
          </a:prstGeom>
        </p:spPr>
      </p:pic>
    </p:spTree>
    <p:extLst>
      <p:ext uri="{BB962C8B-B14F-4D97-AF65-F5344CB8AC3E}">
        <p14:creationId xmlns:p14="http://schemas.microsoft.com/office/powerpoint/2010/main" val="6188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err="1">
                <a:latin typeface="David" panose="020E0502060401010101" pitchFamily="34" charset="-79"/>
                <a:cs typeface="David" panose="020E0502060401010101" pitchFamily="34" charset="-79"/>
              </a:rPr>
              <a:t>מְסַיְמִים</a:t>
            </a:r>
            <a:r>
              <a:rPr lang="he-IL" dirty="0">
                <a:latin typeface="David" panose="020E0502060401010101" pitchFamily="34" charset="-79"/>
                <a:cs typeface="David" panose="020E0502060401010101" pitchFamily="34" charset="-79"/>
              </a:rPr>
              <a:t> וּמְסַכְּמִים</a:t>
            </a:r>
            <a:endParaRPr lang="x-none" dirty="0">
              <a:latin typeface="David" panose="020E0502060401010101" pitchFamily="34" charset="-79"/>
              <a:cs typeface="David" panose="020E0502060401010101" pitchFamily="34"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11" name="מציין מיקום תוכן 3">
            <a:extLst>
              <a:ext uri="{FF2B5EF4-FFF2-40B4-BE49-F238E27FC236}">
                <a16:creationId xmlns:a16="http://schemas.microsoft.com/office/drawing/2014/main" id="{008E656F-1102-4C7B-96AC-33616A2BCA3D}"/>
              </a:ext>
            </a:extLst>
          </p:cNvPr>
          <p:cNvPicPr>
            <a:picLocks noChangeAspect="1"/>
          </p:cNvPicPr>
          <p:nvPr/>
        </p:nvPicPr>
        <p:blipFill>
          <a:blip r:embed="rId5"/>
          <a:stretch>
            <a:fillRect/>
          </a:stretch>
        </p:blipFill>
        <p:spPr>
          <a:xfrm>
            <a:off x="390814" y="2986232"/>
            <a:ext cx="3003066" cy="3003066"/>
          </a:xfrm>
          <a:prstGeom prst="rect">
            <a:avLst/>
          </a:prstGeom>
        </p:spPr>
      </p:pic>
      <p:sp>
        <p:nvSpPr>
          <p:cNvPr id="12" name="מלבן 11">
            <a:extLst>
              <a:ext uri="{FF2B5EF4-FFF2-40B4-BE49-F238E27FC236}">
                <a16:creationId xmlns:a16="http://schemas.microsoft.com/office/drawing/2014/main" id="{64559B65-8090-4EE9-8526-B586C50AE587}"/>
              </a:ext>
            </a:extLst>
          </p:cNvPr>
          <p:cNvSpPr/>
          <p:nvPr/>
        </p:nvSpPr>
        <p:spPr>
          <a:xfrm>
            <a:off x="2653749" y="1591297"/>
            <a:ext cx="8918712" cy="4555093"/>
          </a:xfrm>
          <a:prstGeom prst="rect">
            <a:avLst/>
          </a:prstGeom>
        </p:spPr>
        <p:txBody>
          <a:bodyPr wrap="square">
            <a:spAutoFit/>
          </a:bodyPr>
          <a:lstStyle/>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החובל בחברו חייב עליו משום חמישה דברים:</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בנזק</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a:t>
            </a:r>
            <a:r>
              <a:rPr lang="he-IL" sz="4000" b="1" i="0" dirty="0">
                <a:solidFill>
                  <a:srgbClr val="FF0000"/>
                </a:solidFill>
                <a:effectLst/>
                <a:latin typeface="Narkisim" panose="020E0502050101010101" pitchFamily="34" charset="-79"/>
                <a:cs typeface="Narkisim" panose="020E0502050101010101" pitchFamily="34" charset="-79"/>
              </a:rPr>
              <a:t>צער</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ברפוי</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בשבת </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ובבושת.</a:t>
            </a:r>
            <a:endParaRPr lang="he-IL" sz="4000" b="1" dirty="0"/>
          </a:p>
        </p:txBody>
      </p:sp>
      <p:pic>
        <p:nvPicPr>
          <p:cNvPr id="13" name="תמונה 12">
            <a:extLst>
              <a:ext uri="{FF2B5EF4-FFF2-40B4-BE49-F238E27FC236}">
                <a16:creationId xmlns:a16="http://schemas.microsoft.com/office/drawing/2014/main" id="{4D38F184-2C3B-4DF8-82DE-FAC2E0ADE2EC}"/>
              </a:ext>
            </a:extLst>
          </p:cNvPr>
          <p:cNvPicPr>
            <a:picLocks noChangeAspect="1"/>
          </p:cNvPicPr>
          <p:nvPr/>
        </p:nvPicPr>
        <p:blipFill>
          <a:blip r:embed="rId6"/>
          <a:stretch>
            <a:fillRect/>
          </a:stretch>
        </p:blipFill>
        <p:spPr>
          <a:xfrm>
            <a:off x="4994414" y="2596076"/>
            <a:ext cx="2118691" cy="3783377"/>
          </a:xfrm>
          <a:prstGeom prst="rect">
            <a:avLst/>
          </a:prstGeom>
        </p:spPr>
      </p:pic>
    </p:spTree>
    <p:extLst>
      <p:ext uri="{BB962C8B-B14F-4D97-AF65-F5344CB8AC3E}">
        <p14:creationId xmlns:p14="http://schemas.microsoft.com/office/powerpoint/2010/main" val="134782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err="1">
                <a:latin typeface="David" panose="020E0502060401010101" pitchFamily="34" charset="-79"/>
                <a:cs typeface="David" panose="020E0502060401010101" pitchFamily="34" charset="-79"/>
              </a:rPr>
              <a:t>מְסַיְמִים</a:t>
            </a:r>
            <a:r>
              <a:rPr lang="he-IL" dirty="0">
                <a:latin typeface="David" panose="020E0502060401010101" pitchFamily="34" charset="-79"/>
                <a:cs typeface="David" panose="020E0502060401010101" pitchFamily="34" charset="-79"/>
              </a:rPr>
              <a:t> וּמְסַכְּמִים</a:t>
            </a:r>
            <a:endParaRPr lang="x-none" dirty="0">
              <a:latin typeface="David" panose="020E0502060401010101" pitchFamily="34" charset="-79"/>
              <a:cs typeface="David" panose="020E0502060401010101" pitchFamily="34"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מציין מיקום טקסט 1"/>
          <p:cNvSpPr>
            <a:spLocks noGrp="1"/>
          </p:cNvSpPr>
          <p:nvPr>
            <p:ph type="body" sz="quarter" idx="10"/>
          </p:nvPr>
        </p:nvSpPr>
        <p:spPr/>
        <p:txBody>
          <a:bodyPr/>
          <a:lstStyle/>
          <a:p>
            <a:endParaRPr lang="he-IL"/>
          </a:p>
        </p:txBody>
      </p:sp>
      <p:sp>
        <p:nvSpPr>
          <p:cNvPr id="12" name="מלבן 11">
            <a:extLst>
              <a:ext uri="{FF2B5EF4-FFF2-40B4-BE49-F238E27FC236}">
                <a16:creationId xmlns:a16="http://schemas.microsoft.com/office/drawing/2014/main" id="{64559B65-8090-4EE9-8526-B586C50AE587}"/>
              </a:ext>
            </a:extLst>
          </p:cNvPr>
          <p:cNvSpPr/>
          <p:nvPr/>
        </p:nvSpPr>
        <p:spPr>
          <a:xfrm>
            <a:off x="942997" y="1591297"/>
            <a:ext cx="10629464" cy="4555093"/>
          </a:xfrm>
          <a:prstGeom prst="rect">
            <a:avLst/>
          </a:prstGeom>
        </p:spPr>
        <p:txBody>
          <a:bodyPr wrap="square">
            <a:spAutoFit/>
          </a:bodyPr>
          <a:lstStyle/>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החובל בחברו חייב עליו משום חמישה דברים:</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בנזק</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בצער</a:t>
            </a:r>
          </a:p>
          <a:p>
            <a:pPr algn="r">
              <a:spcAft>
                <a:spcPts val="1200"/>
              </a:spcAft>
            </a:pPr>
            <a:r>
              <a:rPr lang="he-IL" sz="4000" b="1" i="0" dirty="0">
                <a:solidFill>
                  <a:srgbClr val="FF0000"/>
                </a:solidFill>
                <a:effectLst/>
                <a:latin typeface="Narkisim" panose="020E0502050101010101" pitchFamily="34" charset="-79"/>
                <a:cs typeface="Narkisim" panose="020E0502050101010101" pitchFamily="34" charset="-79"/>
              </a:rPr>
              <a:t>ברפוי</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בשבת </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ובבושת.</a:t>
            </a:r>
            <a:endParaRPr lang="he-IL" sz="4000" b="1" dirty="0"/>
          </a:p>
        </p:txBody>
      </p:sp>
      <p:pic>
        <p:nvPicPr>
          <p:cNvPr id="13" name="Picture 2" descr="ס.מדיק |ארון עזרה ראשונה |ארון תרופות |ציוד עזרה ראשונה">
            <a:extLst>
              <a:ext uri="{FF2B5EF4-FFF2-40B4-BE49-F238E27FC236}">
                <a16:creationId xmlns:a16="http://schemas.microsoft.com/office/drawing/2014/main" id="{CE7682E2-4452-446A-8BA1-DF49F6912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183005"/>
            <a:ext cx="3505199" cy="2384051"/>
          </a:xfrm>
          <a:prstGeom prst="rect">
            <a:avLst/>
          </a:prstGeom>
          <a:noFill/>
          <a:extLst>
            <a:ext uri="{909E8E84-426E-40DD-AFC4-6F175D3DCCD1}">
              <a14:hiddenFill xmlns:a14="http://schemas.microsoft.com/office/drawing/2010/main">
                <a:solidFill>
                  <a:srgbClr val="FFFFFF"/>
                </a:solidFill>
              </a14:hiddenFill>
            </a:ext>
          </a:extLst>
        </p:spPr>
      </p:pic>
      <p:pic>
        <p:nvPicPr>
          <p:cNvPr id="10" name="מציין מיקום תוכן 3">
            <a:extLst>
              <a:ext uri="{FF2B5EF4-FFF2-40B4-BE49-F238E27FC236}">
                <a16:creationId xmlns:a16="http://schemas.microsoft.com/office/drawing/2014/main" id="{008E656F-1102-4C7B-96AC-33616A2BCA3D}"/>
              </a:ext>
            </a:extLst>
          </p:cNvPr>
          <p:cNvPicPr>
            <a:picLocks noChangeAspect="1"/>
          </p:cNvPicPr>
          <p:nvPr/>
        </p:nvPicPr>
        <p:blipFill>
          <a:blip r:embed="rId6"/>
          <a:stretch>
            <a:fillRect/>
          </a:stretch>
        </p:blipFill>
        <p:spPr>
          <a:xfrm>
            <a:off x="390814" y="2986232"/>
            <a:ext cx="3003066" cy="3003066"/>
          </a:xfrm>
          <a:prstGeom prst="rect">
            <a:avLst/>
          </a:prstGeom>
        </p:spPr>
      </p:pic>
    </p:spTree>
    <p:extLst>
      <p:ext uri="{BB962C8B-B14F-4D97-AF65-F5344CB8AC3E}">
        <p14:creationId xmlns:p14="http://schemas.microsoft.com/office/powerpoint/2010/main" val="14748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err="1">
                <a:latin typeface="David" panose="020E0502060401010101" pitchFamily="34" charset="-79"/>
                <a:cs typeface="David" panose="020E0502060401010101" pitchFamily="34" charset="-79"/>
              </a:rPr>
              <a:t>מְסַיְמִים</a:t>
            </a:r>
            <a:r>
              <a:rPr lang="he-IL" dirty="0">
                <a:latin typeface="David" panose="020E0502060401010101" pitchFamily="34" charset="-79"/>
                <a:cs typeface="David" panose="020E0502060401010101" pitchFamily="34" charset="-79"/>
              </a:rPr>
              <a:t> וּמְסַכְּמִים</a:t>
            </a:r>
            <a:endParaRPr lang="x-none" dirty="0">
              <a:latin typeface="David" panose="020E0502060401010101" pitchFamily="34" charset="-79"/>
              <a:cs typeface="David" panose="020E0502060401010101" pitchFamily="34"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מציין מיקום טקסט 1"/>
          <p:cNvSpPr>
            <a:spLocks noGrp="1"/>
          </p:cNvSpPr>
          <p:nvPr>
            <p:ph type="body" sz="quarter" idx="10"/>
          </p:nvPr>
        </p:nvSpPr>
        <p:spPr/>
        <p:txBody>
          <a:bodyPr/>
          <a:lstStyle/>
          <a:p>
            <a:endParaRPr lang="he-IL"/>
          </a:p>
        </p:txBody>
      </p:sp>
      <p:sp>
        <p:nvSpPr>
          <p:cNvPr id="12" name="מלבן 11">
            <a:extLst>
              <a:ext uri="{FF2B5EF4-FFF2-40B4-BE49-F238E27FC236}">
                <a16:creationId xmlns:a16="http://schemas.microsoft.com/office/drawing/2014/main" id="{64559B65-8090-4EE9-8526-B586C50AE587}"/>
              </a:ext>
            </a:extLst>
          </p:cNvPr>
          <p:cNvSpPr/>
          <p:nvPr/>
        </p:nvSpPr>
        <p:spPr>
          <a:xfrm>
            <a:off x="2653749" y="1591297"/>
            <a:ext cx="8918712" cy="4555093"/>
          </a:xfrm>
          <a:prstGeom prst="rect">
            <a:avLst/>
          </a:prstGeom>
        </p:spPr>
        <p:txBody>
          <a:bodyPr wrap="square">
            <a:spAutoFit/>
          </a:bodyPr>
          <a:lstStyle/>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החובל בחברו חייב עליו משום חמישה דברים:</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בנזק</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בצער</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ברפוי</a:t>
            </a:r>
          </a:p>
          <a:p>
            <a:pPr algn="r">
              <a:spcAft>
                <a:spcPts val="1200"/>
              </a:spcAft>
            </a:pPr>
            <a:r>
              <a:rPr lang="he-IL" sz="4000" b="1" i="0" dirty="0">
                <a:solidFill>
                  <a:srgbClr val="FF0000"/>
                </a:solidFill>
                <a:effectLst/>
                <a:latin typeface="Narkisim" panose="020E0502050101010101" pitchFamily="34" charset="-79"/>
                <a:cs typeface="Narkisim" panose="020E0502050101010101" pitchFamily="34" charset="-79"/>
              </a:rPr>
              <a:t>בשבת</a:t>
            </a:r>
            <a:r>
              <a:rPr lang="he-IL" sz="4000" b="1" i="0" dirty="0">
                <a:solidFill>
                  <a:srgbClr val="222222"/>
                </a:solidFill>
                <a:effectLst/>
                <a:latin typeface="Narkisim" panose="020E0502050101010101" pitchFamily="34" charset="-79"/>
                <a:cs typeface="Narkisim" panose="020E0502050101010101" pitchFamily="34" charset="-79"/>
              </a:rPr>
              <a:t> </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ובבושת.</a:t>
            </a:r>
            <a:endParaRPr lang="he-IL" sz="4000" b="1" dirty="0"/>
          </a:p>
        </p:txBody>
      </p:sp>
      <p:pic>
        <p:nvPicPr>
          <p:cNvPr id="13" name="Picture 2" descr="למי ויתר המוסד לביטוח לאומי על חוב של מיליארדי שקלים? - וואלה ...">
            <a:extLst>
              <a:ext uri="{FF2B5EF4-FFF2-40B4-BE49-F238E27FC236}">
                <a16:creationId xmlns:a16="http://schemas.microsoft.com/office/drawing/2014/main" id="{3A90DD6C-F643-4120-890C-EE4D4F96F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5873" y="3137106"/>
            <a:ext cx="3538473" cy="1981545"/>
          </a:xfrm>
          <a:prstGeom prst="rect">
            <a:avLst/>
          </a:prstGeom>
          <a:noFill/>
          <a:extLst>
            <a:ext uri="{909E8E84-426E-40DD-AFC4-6F175D3DCCD1}">
              <a14:hiddenFill xmlns:a14="http://schemas.microsoft.com/office/drawing/2010/main">
                <a:solidFill>
                  <a:srgbClr val="FFFFFF"/>
                </a:solidFill>
              </a14:hiddenFill>
            </a:ext>
          </a:extLst>
        </p:spPr>
      </p:pic>
      <p:pic>
        <p:nvPicPr>
          <p:cNvPr id="10" name="מציין מיקום תוכן 3">
            <a:extLst>
              <a:ext uri="{FF2B5EF4-FFF2-40B4-BE49-F238E27FC236}">
                <a16:creationId xmlns:a16="http://schemas.microsoft.com/office/drawing/2014/main" id="{008E656F-1102-4C7B-96AC-33616A2BCA3D}"/>
              </a:ext>
            </a:extLst>
          </p:cNvPr>
          <p:cNvPicPr>
            <a:picLocks noChangeAspect="1"/>
          </p:cNvPicPr>
          <p:nvPr/>
        </p:nvPicPr>
        <p:blipFill>
          <a:blip r:embed="rId6"/>
          <a:stretch>
            <a:fillRect/>
          </a:stretch>
        </p:blipFill>
        <p:spPr>
          <a:xfrm>
            <a:off x="390814" y="2986232"/>
            <a:ext cx="3003066" cy="3003066"/>
          </a:xfrm>
          <a:prstGeom prst="rect">
            <a:avLst/>
          </a:prstGeom>
        </p:spPr>
      </p:pic>
    </p:spTree>
    <p:extLst>
      <p:ext uri="{BB962C8B-B14F-4D97-AF65-F5344CB8AC3E}">
        <p14:creationId xmlns:p14="http://schemas.microsoft.com/office/powerpoint/2010/main" val="29263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err="1">
                <a:latin typeface="David" panose="020E0502060401010101" pitchFamily="34" charset="-79"/>
                <a:cs typeface="David" panose="020E0502060401010101" pitchFamily="34" charset="-79"/>
              </a:rPr>
              <a:t>מְסַיְמִים</a:t>
            </a:r>
            <a:r>
              <a:rPr lang="he-IL" dirty="0">
                <a:latin typeface="David" panose="020E0502060401010101" pitchFamily="34" charset="-79"/>
                <a:cs typeface="David" panose="020E0502060401010101" pitchFamily="34" charset="-79"/>
              </a:rPr>
              <a:t> וּמְסַכְּמִים</a:t>
            </a:r>
            <a:endParaRPr lang="x-none" dirty="0">
              <a:latin typeface="David" panose="020E0502060401010101" pitchFamily="34" charset="-79"/>
              <a:cs typeface="David" panose="020E0502060401010101" pitchFamily="34"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מציין מיקום טקסט 1"/>
          <p:cNvSpPr>
            <a:spLocks noGrp="1"/>
          </p:cNvSpPr>
          <p:nvPr>
            <p:ph type="body" sz="quarter" idx="10"/>
          </p:nvPr>
        </p:nvSpPr>
        <p:spPr/>
        <p:txBody>
          <a:bodyPr/>
          <a:lstStyle/>
          <a:p>
            <a:endParaRPr lang="he-IL"/>
          </a:p>
        </p:txBody>
      </p:sp>
      <p:sp>
        <p:nvSpPr>
          <p:cNvPr id="12" name="מלבן 11">
            <a:extLst>
              <a:ext uri="{FF2B5EF4-FFF2-40B4-BE49-F238E27FC236}">
                <a16:creationId xmlns:a16="http://schemas.microsoft.com/office/drawing/2014/main" id="{64559B65-8090-4EE9-8526-B586C50AE587}"/>
              </a:ext>
            </a:extLst>
          </p:cNvPr>
          <p:cNvSpPr/>
          <p:nvPr/>
        </p:nvSpPr>
        <p:spPr>
          <a:xfrm>
            <a:off x="2653749" y="1591297"/>
            <a:ext cx="8918712" cy="4555093"/>
          </a:xfrm>
          <a:prstGeom prst="rect">
            <a:avLst/>
          </a:prstGeom>
        </p:spPr>
        <p:txBody>
          <a:bodyPr wrap="square">
            <a:spAutoFit/>
          </a:bodyPr>
          <a:lstStyle/>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החובל בחברו חייב עליו משום חמישה דברים:</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בנזק</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בצער</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ברפוי</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בשבת </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וב</a:t>
            </a:r>
            <a:r>
              <a:rPr lang="he-IL" sz="4000" b="1" i="0" dirty="0">
                <a:solidFill>
                  <a:srgbClr val="FF0000"/>
                </a:solidFill>
                <a:effectLst/>
                <a:latin typeface="Narkisim" panose="020E0502050101010101" pitchFamily="34" charset="-79"/>
                <a:cs typeface="Narkisim" panose="020E0502050101010101" pitchFamily="34" charset="-79"/>
              </a:rPr>
              <a:t>בושת</a:t>
            </a:r>
            <a:r>
              <a:rPr lang="he-IL" sz="4000" b="1" i="0" dirty="0">
                <a:solidFill>
                  <a:srgbClr val="222222"/>
                </a:solidFill>
                <a:effectLst/>
                <a:latin typeface="Narkisim" panose="020E0502050101010101" pitchFamily="34" charset="-79"/>
                <a:cs typeface="Narkisim" panose="020E0502050101010101" pitchFamily="34" charset="-79"/>
              </a:rPr>
              <a:t>.</a:t>
            </a:r>
            <a:endParaRPr lang="he-IL" sz="4000" b="1" dirty="0"/>
          </a:p>
        </p:txBody>
      </p:sp>
      <p:pic>
        <p:nvPicPr>
          <p:cNvPr id="13" name="תמונה 12">
            <a:extLst>
              <a:ext uri="{FF2B5EF4-FFF2-40B4-BE49-F238E27FC236}">
                <a16:creationId xmlns:a16="http://schemas.microsoft.com/office/drawing/2014/main" id="{E4EB2B64-09CA-4345-BFBB-AA21DFCE489D}"/>
              </a:ext>
            </a:extLst>
          </p:cNvPr>
          <p:cNvPicPr>
            <a:picLocks noChangeAspect="1"/>
          </p:cNvPicPr>
          <p:nvPr/>
        </p:nvPicPr>
        <p:blipFill>
          <a:blip r:embed="rId5"/>
          <a:stretch>
            <a:fillRect/>
          </a:stretch>
        </p:blipFill>
        <p:spPr>
          <a:xfrm>
            <a:off x="5027748" y="3034541"/>
            <a:ext cx="3475387" cy="2312712"/>
          </a:xfrm>
          <a:prstGeom prst="rect">
            <a:avLst/>
          </a:prstGeom>
        </p:spPr>
      </p:pic>
      <p:pic>
        <p:nvPicPr>
          <p:cNvPr id="10" name="מציין מיקום תוכן 3">
            <a:extLst>
              <a:ext uri="{FF2B5EF4-FFF2-40B4-BE49-F238E27FC236}">
                <a16:creationId xmlns:a16="http://schemas.microsoft.com/office/drawing/2014/main" id="{008E656F-1102-4C7B-96AC-33616A2BCA3D}"/>
              </a:ext>
            </a:extLst>
          </p:cNvPr>
          <p:cNvPicPr>
            <a:picLocks noChangeAspect="1"/>
          </p:cNvPicPr>
          <p:nvPr/>
        </p:nvPicPr>
        <p:blipFill>
          <a:blip r:embed="rId6"/>
          <a:stretch>
            <a:fillRect/>
          </a:stretch>
        </p:blipFill>
        <p:spPr>
          <a:xfrm>
            <a:off x="390814" y="2986232"/>
            <a:ext cx="3003066" cy="3003066"/>
          </a:xfrm>
          <a:prstGeom prst="rect">
            <a:avLst/>
          </a:prstGeom>
        </p:spPr>
      </p:pic>
    </p:spTree>
    <p:extLst>
      <p:ext uri="{BB962C8B-B14F-4D97-AF65-F5344CB8AC3E}">
        <p14:creationId xmlns:p14="http://schemas.microsoft.com/office/powerpoint/2010/main" val="16390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34307E-0275-6B47-A11B-F281A1993B96}"/>
              </a:ext>
            </a:extLst>
          </p:cNvPr>
          <p:cNvPicPr>
            <a:picLocks noChangeAspect="1"/>
          </p:cNvPicPr>
          <p:nvPr/>
        </p:nvPicPr>
        <p:blipFill>
          <a:blip r:embed="rId5"/>
          <a:stretch>
            <a:fillRect/>
          </a:stretch>
        </p:blipFill>
        <p:spPr>
          <a:xfrm>
            <a:off x="0" y="5831624"/>
            <a:ext cx="1303258" cy="1279776"/>
          </a:xfrm>
          <a:prstGeom prst="rect">
            <a:avLst/>
          </a:prstGeom>
        </p:spPr>
      </p:pic>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a:xfrm>
            <a:off x="914400" y="542666"/>
            <a:ext cx="10515600" cy="1325563"/>
          </a:xfrm>
        </p:spPr>
        <p:txBody>
          <a:bodyPr>
            <a:normAutofit/>
          </a:bodyPr>
          <a:lstStyle/>
          <a:p>
            <a:r>
              <a:rPr lang="he-IL" dirty="0">
                <a:latin typeface="David" panose="020E0502060401010101" pitchFamily="34" charset="-79"/>
                <a:cs typeface="David" panose="020E0502060401010101" pitchFamily="34" charset="-79"/>
              </a:rPr>
              <a:t>מָה לְהָבִיא </a:t>
            </a:r>
            <a:r>
              <a:rPr lang="he-IL" dirty="0" err="1">
                <a:latin typeface="David" panose="020E0502060401010101" pitchFamily="34" charset="-79"/>
                <a:cs typeface="David" panose="020E0502060401010101" pitchFamily="34" charset="-79"/>
              </a:rPr>
              <a:t>לַשִׁעוּר</a:t>
            </a:r>
            <a:r>
              <a:rPr lang="he-IL" dirty="0" smtClean="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דף+</a:t>
            </a:r>
            <a:r>
              <a:rPr lang="en-US" dirty="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כלי כתיבה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או </a:t>
            </a:r>
            <a:r>
              <a:rPr lang="he-IL" dirty="0">
                <a:latin typeface="David" panose="020E0502060401010101" pitchFamily="34" charset="-79"/>
                <a:cs typeface="David" panose="020E0502060401010101" pitchFamily="34" charset="-79"/>
              </a:rPr>
              <a:t>קובץ וורד פתוח.</a:t>
            </a:r>
            <a:endParaRPr lang="x-none" dirty="0">
              <a:latin typeface="David" panose="020E0502060401010101" pitchFamily="34" charset="-79"/>
              <a:cs typeface="David" panose="020E0502060401010101" pitchFamily="34" charset="-79"/>
            </a:endParaRPr>
          </a:p>
        </p:txBody>
      </p:sp>
      <p:pic>
        <p:nvPicPr>
          <p:cNvPr id="10" name="Picture 9">
            <a:extLst>
              <a:ext uri="{FF2B5EF4-FFF2-40B4-BE49-F238E27FC236}">
                <a16:creationId xmlns:a16="http://schemas.microsoft.com/office/drawing/2014/main" id="{33C28D9B-BA5F-F04F-8240-A12D837047E4}"/>
              </a:ext>
            </a:extLst>
          </p:cNvPr>
          <p:cNvPicPr>
            <a:picLocks noChangeAspect="1"/>
          </p:cNvPicPr>
          <p:nvPr/>
        </p:nvPicPr>
        <p:blipFill>
          <a:blip r:embed="rId6"/>
          <a:stretch>
            <a:fillRect/>
          </a:stretch>
        </p:blipFill>
        <p:spPr>
          <a:xfrm rot="20623611">
            <a:off x="252966" y="4170618"/>
            <a:ext cx="1280055" cy="1700579"/>
          </a:xfrm>
          <a:prstGeom prst="rect">
            <a:avLst/>
          </a:prstGeom>
        </p:spPr>
      </p:pic>
      <p:pic>
        <p:nvPicPr>
          <p:cNvPr id="7" name="Picture 2" descr="https://lh6.googleusercontent.com/-eMfgnnBoalvwbez5LUw5fZPMaUF8tLsgEVyqpJZSRs6vUI-NBsUhcyAWwnkeS-dJMoc4mM-f3uaUsKp7KMQq3UwLMstbZQn1kbiskhzS1RvPVMPnFRl-B8eENN1txrr">
            <a:extLst>
              <a:ext uri="{FF2B5EF4-FFF2-40B4-BE49-F238E27FC236}">
                <a16:creationId xmlns:a16="http://schemas.microsoft.com/office/drawing/2014/main" id="{BAD20998-ADA0-4BB1-908E-5F099AE07E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4993" y="2765678"/>
            <a:ext cx="913438" cy="15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7854" y="2633972"/>
            <a:ext cx="1089506" cy="1689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8182008" y="3103403"/>
            <a:ext cx="1661559" cy="6950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https://lh4.googleusercontent.com/8FRkycPXoj7UiB9dvl8WfvE_rPOmNvworJ3hEUUExH908Pyx1w8Shtg70_9YIyrxXZu2Q5tvXMslWX6PBLNTleMKYZ5Wgwd4UNNj4iBwA-K5B6WNBJ5WFRNSOF3busg5">
            <a:extLst>
              <a:ext uri="{FF2B5EF4-FFF2-40B4-BE49-F238E27FC236}">
                <a16:creationId xmlns:a16="http://schemas.microsoft.com/office/drawing/2014/main" id="{A59DF638-BBDF-4FF6-8918-42D9A5F05B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5828" y="2633971"/>
            <a:ext cx="1117737" cy="1842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lh6.googleusercontent.com/f8H2475EYmyL0rhH4-e4ujiAahiTeUa9jS4FAnHL3KK4sEOOF3cWvgCYZ1bpJw4tDcDKTArugZ_4iGscDG3mD7tx620B0N8bRGSeR-V1W5m9k2098IkeP6hpnFdGXWOM">
            <a:extLst>
              <a:ext uri="{FF2B5EF4-FFF2-40B4-BE49-F238E27FC236}">
                <a16:creationId xmlns:a16="http://schemas.microsoft.com/office/drawing/2014/main" id="{E96A3A94-1DC2-4D5F-8C30-814635F5A7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8250" y="2749624"/>
            <a:ext cx="2147758" cy="15737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lh5.googleusercontent.com/ZDoHST6h1OCX-u3R0_z7nNa7SfU7HmVM0D695YAePInfr_qNfjeMwiGEv5CWrEZg9NKaTDrt37AL_GYzZsegn6rlPlFCY3VeGszqUWVyGIQFv4vSJtyKvfOsQffjTrz2">
            <a:extLst>
              <a:ext uri="{FF2B5EF4-FFF2-40B4-BE49-F238E27FC236}">
                <a16:creationId xmlns:a16="http://schemas.microsoft.com/office/drawing/2014/main" id="{6C26243C-31F1-4E05-AA55-1F6FA8AEC2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9019" y="2765678"/>
            <a:ext cx="1276257" cy="1536412"/>
          </a:xfrm>
          <a:prstGeom prst="rect">
            <a:avLst/>
          </a:prstGeom>
          <a:noFill/>
          <a:extLst>
            <a:ext uri="{909E8E84-426E-40DD-AFC4-6F175D3DCCD1}">
              <a14:hiddenFill xmlns:a14="http://schemas.microsoft.com/office/drawing/2010/main">
                <a:solidFill>
                  <a:srgbClr val="FFFFFF"/>
                </a:solidFill>
              </a14:hiddenFill>
            </a:ext>
          </a:extLst>
        </p:spPr>
      </p:pic>
      <p:pic>
        <p:nvPicPr>
          <p:cNvPr id="15" name="טיימר 1 דק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85800" y="584024"/>
            <a:ext cx="2419350" cy="1284205"/>
          </a:xfrm>
          <a:prstGeom prst="rect">
            <a:avLst/>
          </a:prstGeom>
        </p:spPr>
      </p:pic>
    </p:spTree>
    <p:extLst>
      <p:ext uri="{BB962C8B-B14F-4D97-AF65-F5344CB8AC3E}">
        <p14:creationId xmlns:p14="http://schemas.microsoft.com/office/powerpoint/2010/main" val="400998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err="1">
                <a:latin typeface="David" panose="020E0502060401010101" pitchFamily="34" charset="-79"/>
                <a:cs typeface="David" panose="020E0502060401010101" pitchFamily="34" charset="-79"/>
              </a:rPr>
              <a:t>מְסַיְמִים</a:t>
            </a:r>
            <a:r>
              <a:rPr lang="he-IL" dirty="0">
                <a:latin typeface="David" panose="020E0502060401010101" pitchFamily="34" charset="-79"/>
                <a:cs typeface="David" panose="020E0502060401010101" pitchFamily="34" charset="-79"/>
              </a:rPr>
              <a:t> וּמְסַכְּמִים</a:t>
            </a:r>
            <a:endParaRPr lang="x-none" dirty="0">
              <a:latin typeface="David" panose="020E0502060401010101" pitchFamily="34" charset="-79"/>
              <a:cs typeface="David" panose="020E0502060401010101" pitchFamily="34" charset="-79"/>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12" name="מלבן 11">
            <a:extLst>
              <a:ext uri="{FF2B5EF4-FFF2-40B4-BE49-F238E27FC236}">
                <a16:creationId xmlns:a16="http://schemas.microsoft.com/office/drawing/2014/main" id="{64559B65-8090-4EE9-8526-B586C50AE587}"/>
              </a:ext>
            </a:extLst>
          </p:cNvPr>
          <p:cNvSpPr/>
          <p:nvPr/>
        </p:nvSpPr>
        <p:spPr>
          <a:xfrm>
            <a:off x="2653749" y="1591297"/>
            <a:ext cx="8918712" cy="4555093"/>
          </a:xfrm>
          <a:prstGeom prst="rect">
            <a:avLst/>
          </a:prstGeom>
        </p:spPr>
        <p:txBody>
          <a:bodyPr wrap="square">
            <a:spAutoFit/>
          </a:bodyPr>
          <a:lstStyle/>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החובל בחברו חייב עליו משום חמישה דברים:</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בנזק</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בצער</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ברפוי</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בשבת </a:t>
            </a:r>
          </a:p>
          <a:p>
            <a:pPr algn="r">
              <a:spcAft>
                <a:spcPts val="1200"/>
              </a:spcAft>
            </a:pPr>
            <a:r>
              <a:rPr lang="he-IL" sz="4000" b="1" i="0" dirty="0">
                <a:solidFill>
                  <a:srgbClr val="222222"/>
                </a:solidFill>
                <a:effectLst/>
                <a:latin typeface="Narkisim" panose="020E0502050101010101" pitchFamily="34" charset="-79"/>
                <a:cs typeface="Narkisim" panose="020E0502050101010101" pitchFamily="34" charset="-79"/>
              </a:rPr>
              <a:t>וב</a:t>
            </a:r>
            <a:r>
              <a:rPr lang="he-IL" sz="4000" b="1" i="0" dirty="0">
                <a:solidFill>
                  <a:srgbClr val="FF0000"/>
                </a:solidFill>
                <a:effectLst/>
                <a:latin typeface="Narkisim" panose="020E0502050101010101" pitchFamily="34" charset="-79"/>
                <a:cs typeface="Narkisim" panose="020E0502050101010101" pitchFamily="34" charset="-79"/>
              </a:rPr>
              <a:t>בושת</a:t>
            </a:r>
            <a:r>
              <a:rPr lang="he-IL" sz="4000" b="1" i="0" dirty="0">
                <a:solidFill>
                  <a:srgbClr val="222222"/>
                </a:solidFill>
                <a:effectLst/>
                <a:latin typeface="Narkisim" panose="020E0502050101010101" pitchFamily="34" charset="-79"/>
                <a:cs typeface="Narkisim" panose="020E0502050101010101" pitchFamily="34" charset="-79"/>
              </a:rPr>
              <a:t>.</a:t>
            </a:r>
            <a:endParaRPr lang="he-IL" sz="4000" b="1" dirty="0"/>
          </a:p>
        </p:txBody>
      </p:sp>
      <p:pic>
        <p:nvPicPr>
          <p:cNvPr id="13" name="תמונה 12">
            <a:extLst>
              <a:ext uri="{FF2B5EF4-FFF2-40B4-BE49-F238E27FC236}">
                <a16:creationId xmlns:a16="http://schemas.microsoft.com/office/drawing/2014/main" id="{E4EB2B64-09CA-4345-BFBB-AA21DFCE489D}"/>
              </a:ext>
            </a:extLst>
          </p:cNvPr>
          <p:cNvPicPr>
            <a:picLocks noChangeAspect="1"/>
          </p:cNvPicPr>
          <p:nvPr/>
        </p:nvPicPr>
        <p:blipFill>
          <a:blip r:embed="rId5"/>
          <a:stretch>
            <a:fillRect/>
          </a:stretch>
        </p:blipFill>
        <p:spPr>
          <a:xfrm>
            <a:off x="5027748" y="3034541"/>
            <a:ext cx="3475387" cy="2312712"/>
          </a:xfrm>
          <a:prstGeom prst="rect">
            <a:avLst/>
          </a:prstGeom>
        </p:spPr>
      </p:pic>
      <p:sp>
        <p:nvSpPr>
          <p:cNvPr id="14" name="אליפסה 13">
            <a:extLst>
              <a:ext uri="{FF2B5EF4-FFF2-40B4-BE49-F238E27FC236}">
                <a16:creationId xmlns:a16="http://schemas.microsoft.com/office/drawing/2014/main" id="{3EA09E2F-4D6D-4510-B1A0-46CE7AFD7680}"/>
              </a:ext>
            </a:extLst>
          </p:cNvPr>
          <p:cNvSpPr/>
          <p:nvPr/>
        </p:nvSpPr>
        <p:spPr>
          <a:xfrm rot="19163815">
            <a:off x="3200400" y="2810575"/>
            <a:ext cx="3220278" cy="17753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2">
                    <a:lumMod val="10000"/>
                  </a:schemeClr>
                </a:solidFill>
              </a:rPr>
              <a:t>דברים</a:t>
            </a:r>
          </a:p>
        </p:txBody>
      </p:sp>
      <p:pic>
        <p:nvPicPr>
          <p:cNvPr id="10" name="מציין מיקום תוכן 3">
            <a:extLst>
              <a:ext uri="{FF2B5EF4-FFF2-40B4-BE49-F238E27FC236}">
                <a16:creationId xmlns:a16="http://schemas.microsoft.com/office/drawing/2014/main" id="{008E656F-1102-4C7B-96AC-33616A2BCA3D}"/>
              </a:ext>
            </a:extLst>
          </p:cNvPr>
          <p:cNvPicPr>
            <a:picLocks noChangeAspect="1"/>
          </p:cNvPicPr>
          <p:nvPr/>
        </p:nvPicPr>
        <p:blipFill>
          <a:blip r:embed="rId6"/>
          <a:stretch>
            <a:fillRect/>
          </a:stretch>
        </p:blipFill>
        <p:spPr>
          <a:xfrm>
            <a:off x="390814" y="2986232"/>
            <a:ext cx="3003066" cy="3003066"/>
          </a:xfrm>
          <a:prstGeom prst="rect">
            <a:avLst/>
          </a:prstGeom>
        </p:spPr>
      </p:pic>
    </p:spTree>
    <p:extLst>
      <p:ext uri="{BB962C8B-B14F-4D97-AF65-F5344CB8AC3E}">
        <p14:creationId xmlns:p14="http://schemas.microsoft.com/office/powerpoint/2010/main" val="16560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FF60-FB0B-8D4E-8DBB-19BB3EA041F3}"/>
              </a:ext>
            </a:extLst>
          </p:cNvPr>
          <p:cNvSpPr>
            <a:spLocks noGrp="1"/>
          </p:cNvSpPr>
          <p:nvPr>
            <p:ph type="title"/>
          </p:nvPr>
        </p:nvSpPr>
        <p:spPr/>
        <p:txBody>
          <a:bodyPr/>
          <a:lstStyle/>
          <a:p>
            <a:r>
              <a:rPr lang="he-IL" dirty="0">
                <a:latin typeface="David" panose="020E0502060401010101" pitchFamily="34" charset="-79"/>
                <a:cs typeface="David" panose="020E0502060401010101" pitchFamily="34" charset="-79"/>
              </a:rPr>
              <a:t>תִרְגוּל</a:t>
            </a:r>
            <a:endParaRPr lang="x-none" dirty="0">
              <a:latin typeface="David" panose="020E0502060401010101" pitchFamily="34" charset="-79"/>
              <a:cs typeface="David" panose="020E0502060401010101" pitchFamily="34" charset="-79"/>
            </a:endParaRPr>
          </a:p>
        </p:txBody>
      </p:sp>
      <p:sp>
        <p:nvSpPr>
          <p:cNvPr id="9" name="Content Placeholder 8">
            <a:extLst>
              <a:ext uri="{FF2B5EF4-FFF2-40B4-BE49-F238E27FC236}">
                <a16:creationId xmlns:a16="http://schemas.microsoft.com/office/drawing/2014/main" id="{C0C1406C-505F-C448-8411-752EFB66AF5C}"/>
              </a:ext>
            </a:extLst>
          </p:cNvPr>
          <p:cNvSpPr>
            <a:spLocks noGrp="1"/>
          </p:cNvSpPr>
          <p:nvPr>
            <p:ph sz="half" idx="2"/>
          </p:nvPr>
        </p:nvSpPr>
        <p:spPr/>
        <p:txBody>
          <a:bodyPr/>
          <a:lstStyle/>
          <a:p>
            <a:pPr marL="0" indent="0">
              <a:buNone/>
            </a:pPr>
            <a:r>
              <a:rPr lang="he-IL" dirty="0"/>
              <a:t>הוסיפו כאן: </a:t>
            </a:r>
          </a:p>
          <a:p>
            <a:r>
              <a:rPr lang="he-IL" dirty="0"/>
              <a:t>תרגול/התנסות/יישום</a:t>
            </a:r>
            <a:br>
              <a:rPr lang="he-IL" dirty="0"/>
            </a:br>
            <a:endParaRPr lang="he-IL" dirty="0"/>
          </a:p>
          <a:p>
            <a:endParaRPr lang="x-none" dirty="0"/>
          </a:p>
        </p:txBody>
      </p:sp>
      <p:cxnSp>
        <p:nvCxnSpPr>
          <p:cNvPr id="25" name="Straight Connector 24">
            <a:extLst>
              <a:ext uri="{FF2B5EF4-FFF2-40B4-BE49-F238E27FC236}">
                <a16:creationId xmlns:a16="http://schemas.microsoft.com/office/drawing/2014/main" id="{EB95FEF2-BA1B-6E4E-A234-9E35936750F9}"/>
              </a:ext>
            </a:extLst>
          </p:cNvPr>
          <p:cNvCxnSpPr/>
          <p:nvPr/>
        </p:nvCxnSpPr>
        <p:spPr>
          <a:xfrm>
            <a:off x="-2552700" y="6435725"/>
            <a:ext cx="49911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420DF74-8BCB-5149-BDCF-6C929ADA4523}"/>
              </a:ext>
            </a:extLst>
          </p:cNvPr>
          <p:cNvPicPr>
            <a:picLocks noChangeAspect="1"/>
          </p:cNvPicPr>
          <p:nvPr/>
        </p:nvPicPr>
        <p:blipFill>
          <a:blip r:embed="rId5"/>
          <a:stretch>
            <a:fillRect/>
          </a:stretch>
        </p:blipFill>
        <p:spPr>
          <a:xfrm>
            <a:off x="276411" y="4897125"/>
            <a:ext cx="1513040" cy="1557650"/>
          </a:xfrm>
          <a:prstGeom prst="rect">
            <a:avLst/>
          </a:prstGeom>
        </p:spPr>
      </p:pic>
      <p:pic>
        <p:nvPicPr>
          <p:cNvPr id="26" name="Picture 25">
            <a:extLst>
              <a:ext uri="{FF2B5EF4-FFF2-40B4-BE49-F238E27FC236}">
                <a16:creationId xmlns:a16="http://schemas.microsoft.com/office/drawing/2014/main" id="{A763E234-8543-644C-A431-F8B286221398}"/>
              </a:ext>
            </a:extLst>
          </p:cNvPr>
          <p:cNvPicPr>
            <a:picLocks noChangeAspect="1"/>
          </p:cNvPicPr>
          <p:nvPr/>
        </p:nvPicPr>
        <p:blipFill>
          <a:blip r:embed="rId6"/>
          <a:stretch>
            <a:fillRect/>
          </a:stretch>
        </p:blipFill>
        <p:spPr>
          <a:xfrm>
            <a:off x="14323262" y="8317913"/>
            <a:ext cx="1879600" cy="1739900"/>
          </a:xfrm>
          <a:prstGeom prst="rect">
            <a:avLst/>
          </a:prstGeom>
        </p:spPr>
      </p:pic>
      <p:pic>
        <p:nvPicPr>
          <p:cNvPr id="27" name="Picture 26">
            <a:extLst>
              <a:ext uri="{FF2B5EF4-FFF2-40B4-BE49-F238E27FC236}">
                <a16:creationId xmlns:a16="http://schemas.microsoft.com/office/drawing/2014/main" id="{30D13430-75C0-8E4B-B783-68423ADC26E5}"/>
              </a:ext>
            </a:extLst>
          </p:cNvPr>
          <p:cNvPicPr>
            <a:picLocks noChangeAspect="1"/>
          </p:cNvPicPr>
          <p:nvPr/>
        </p:nvPicPr>
        <p:blipFill>
          <a:blip r:embed="rId7"/>
          <a:stretch>
            <a:fillRect/>
          </a:stretch>
        </p:blipFill>
        <p:spPr>
          <a:xfrm>
            <a:off x="1102049" y="337437"/>
            <a:ext cx="1014990" cy="894264"/>
          </a:xfrm>
          <a:prstGeom prst="rect">
            <a:avLst/>
          </a:prstGeom>
        </p:spPr>
      </p:pic>
      <p:pic>
        <p:nvPicPr>
          <p:cNvPr id="10" name="טיימר 1 דק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5800" y="196094"/>
            <a:ext cx="2419350" cy="1284205"/>
          </a:xfrm>
          <a:prstGeom prst="rect">
            <a:avLst/>
          </a:prstGeom>
        </p:spPr>
      </p:pic>
      <p:pic>
        <p:nvPicPr>
          <p:cNvPr id="4" name="תמונה 3"/>
          <p:cNvPicPr>
            <a:picLocks noChangeAspect="1"/>
          </p:cNvPicPr>
          <p:nvPr/>
        </p:nvPicPr>
        <p:blipFill rotWithShape="1">
          <a:blip r:embed="rId9"/>
          <a:srcRect l="9394" t="20707" r="9545" b="14916"/>
          <a:stretch/>
        </p:blipFill>
        <p:spPr>
          <a:xfrm>
            <a:off x="2207045" y="1714439"/>
            <a:ext cx="9573491" cy="4276756"/>
          </a:xfrm>
          <a:prstGeom prst="rect">
            <a:avLst/>
          </a:prstGeom>
        </p:spPr>
      </p:pic>
    </p:spTree>
    <p:extLst>
      <p:ext uri="{BB962C8B-B14F-4D97-AF65-F5344CB8AC3E}">
        <p14:creationId xmlns:p14="http://schemas.microsoft.com/office/powerpoint/2010/main" val="41493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normAutofit/>
          </a:bodyPr>
          <a:lstStyle/>
          <a:p>
            <a:r>
              <a:rPr lang="he-IL" dirty="0">
                <a:latin typeface="David" panose="020E0502060401010101" pitchFamily="34" charset="-79"/>
                <a:cs typeface="David" panose="020E0502060401010101" pitchFamily="34" charset="-79"/>
              </a:rPr>
              <a:t>פִּתְרוֹן</a:t>
            </a:r>
            <a:endParaRPr lang="x-none" dirty="0">
              <a:latin typeface="David" panose="020E0502060401010101" pitchFamily="34" charset="-79"/>
              <a:cs typeface="David" panose="020E0502060401010101" pitchFamily="34" charset="-79"/>
            </a:endParaRPr>
          </a:p>
        </p:txBody>
      </p:sp>
      <p:sp>
        <p:nvSpPr>
          <p:cNvPr id="4" name="Content Placeholder 3">
            <a:extLst>
              <a:ext uri="{FF2B5EF4-FFF2-40B4-BE49-F238E27FC236}">
                <a16:creationId xmlns:a16="http://schemas.microsoft.com/office/drawing/2014/main" id="{51EACAB0-5CC2-4348-AA87-21B5FF515947}"/>
              </a:ext>
            </a:extLst>
          </p:cNvPr>
          <p:cNvSpPr>
            <a:spLocks noGrp="1"/>
          </p:cNvSpPr>
          <p:nvPr>
            <p:ph sz="half" idx="2"/>
          </p:nvPr>
        </p:nvSpPr>
        <p:spPr/>
        <p:txBody>
          <a:bodyPr/>
          <a:lstStyle/>
          <a:p>
            <a:pPr marL="0" indent="0">
              <a:buNone/>
            </a:pPr>
            <a:r>
              <a:rPr lang="he-IL" dirty="0"/>
              <a:t>הוסיפו כאן: </a:t>
            </a:r>
          </a:p>
          <a:p>
            <a:r>
              <a:rPr lang="he-IL" dirty="0"/>
              <a:t>תובנה ופתרון (במידה ויש)</a:t>
            </a:r>
            <a:endParaRPr lang="x-none" dirty="0"/>
          </a:p>
        </p:txBody>
      </p:sp>
      <p:pic>
        <p:nvPicPr>
          <p:cNvPr id="7" name="Picture 6">
            <a:extLst>
              <a:ext uri="{FF2B5EF4-FFF2-40B4-BE49-F238E27FC236}">
                <a16:creationId xmlns:a16="http://schemas.microsoft.com/office/drawing/2014/main" id="{E9AFE58D-F541-AB4B-B3E4-8121B4FDC934}"/>
              </a:ext>
            </a:extLst>
          </p:cNvPr>
          <p:cNvPicPr>
            <a:picLocks noChangeAspect="1"/>
          </p:cNvPicPr>
          <p:nvPr/>
        </p:nvPicPr>
        <p:blipFill>
          <a:blip r:embed="rId5"/>
          <a:stretch>
            <a:fillRect/>
          </a:stretch>
        </p:blipFill>
        <p:spPr>
          <a:xfrm>
            <a:off x="2056774" y="4637905"/>
            <a:ext cx="1588827" cy="1893070"/>
          </a:xfrm>
          <a:prstGeom prst="rect">
            <a:avLst/>
          </a:prstGeom>
        </p:spPr>
      </p:pic>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6"/>
          <a:stretch>
            <a:fillRect/>
          </a:stretch>
        </p:blipFill>
        <p:spPr>
          <a:xfrm>
            <a:off x="10833322" y="5810250"/>
            <a:ext cx="2082800" cy="2095500"/>
          </a:xfrm>
          <a:prstGeom prst="rect">
            <a:avLst/>
          </a:prstGeom>
        </p:spPr>
      </p:pic>
      <p:pic>
        <p:nvPicPr>
          <p:cNvPr id="5" name="VID_20200429_2037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8708" t="28647" r="10868" b="12658"/>
          <a:stretch/>
        </p:blipFill>
        <p:spPr>
          <a:xfrm>
            <a:off x="1773381" y="1566620"/>
            <a:ext cx="9795165" cy="4017820"/>
          </a:xfrm>
          <a:prstGeom prst="rect">
            <a:avLst/>
          </a:prstGeom>
        </p:spPr>
      </p:pic>
    </p:spTree>
    <p:extLst>
      <p:ext uri="{BB962C8B-B14F-4D97-AF65-F5344CB8AC3E}">
        <p14:creationId xmlns:p14="http://schemas.microsoft.com/office/powerpoint/2010/main" val="389044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dirty="0">
                <a:latin typeface="David" panose="020E0502060401010101" pitchFamily="34" charset="-79"/>
                <a:cs typeface="David" panose="020E0502060401010101" pitchFamily="34" charset="-79"/>
              </a:rPr>
              <a:t>מַמְשִׁיכִים לְתַרְגֵל</a:t>
            </a:r>
          </a:p>
        </p:txBody>
      </p:sp>
      <p:sp>
        <p:nvSpPr>
          <p:cNvPr id="7" name="Text Placeholder 6">
            <a:extLst>
              <a:ext uri="{FF2B5EF4-FFF2-40B4-BE49-F238E27FC236}">
                <a16:creationId xmlns:a16="http://schemas.microsoft.com/office/drawing/2014/main" id="{E88EBB34-4E2A-E14F-A4B4-0022D85397BA}"/>
              </a:ext>
            </a:extLst>
          </p:cNvPr>
          <p:cNvSpPr>
            <a:spLocks noGrp="1"/>
          </p:cNvSpPr>
          <p:nvPr>
            <p:ph type="body" sz="quarter" idx="10"/>
          </p:nvPr>
        </p:nvSpPr>
        <p:spPr>
          <a:xfrm>
            <a:off x="858982" y="1646368"/>
            <a:ext cx="10986654" cy="5474874"/>
          </a:xfrm>
        </p:spPr>
        <p:txBody>
          <a:bodyPr>
            <a:normAutofit fontScale="47500" lnSpcReduction="20000"/>
          </a:bodyPr>
          <a:lstStyle/>
          <a:p>
            <a:pPr lvl="0"/>
            <a:r>
              <a:rPr lang="he-IL" sz="4400" dirty="0" smtClean="0">
                <a:latin typeface="David" panose="020E0502060401010101" pitchFamily="34" charset="-79"/>
                <a:ea typeface="Open Sans" panose="020B0606030504020204" pitchFamily="34" charset="0"/>
                <a:cs typeface="David" panose="020E0502060401010101" pitchFamily="34" charset="-79"/>
              </a:rPr>
              <a:t>1. מה </a:t>
            </a:r>
            <a:r>
              <a:rPr lang="he-IL" sz="4400" dirty="0">
                <a:latin typeface="David" panose="020E0502060401010101" pitchFamily="34" charset="-79"/>
                <a:ea typeface="Open Sans" panose="020B0606030504020204" pitchFamily="34" charset="0"/>
                <a:cs typeface="David" panose="020E0502060401010101" pitchFamily="34" charset="-79"/>
              </a:rPr>
              <a:t>כוונת התורה ''עין תחת עין''?</a:t>
            </a:r>
            <a:endParaRPr lang="en-US" sz="4400" dirty="0">
              <a:latin typeface="David" panose="020E0502060401010101" pitchFamily="34" charset="-79"/>
              <a:ea typeface="Open Sans" panose="020B0606030504020204" pitchFamily="34" charset="0"/>
              <a:cs typeface="David" panose="020E0502060401010101" pitchFamily="34" charset="-79"/>
            </a:endParaRPr>
          </a:p>
          <a:p>
            <a:pPr marL="0" lvl="1" algn="r">
              <a:spcBef>
                <a:spcPts val="1000"/>
              </a:spcBef>
            </a:pPr>
            <a:r>
              <a:rPr lang="he-IL" sz="4400" dirty="0" smtClean="0">
                <a:latin typeface="David" panose="020E0502060401010101" pitchFamily="34" charset="-79"/>
                <a:ea typeface="Open Sans" panose="020B0606030504020204" pitchFamily="34" charset="0"/>
                <a:cs typeface="David" panose="020E0502060401010101" pitchFamily="34" charset="-79"/>
              </a:rPr>
              <a:t>א. אם </a:t>
            </a:r>
            <a:r>
              <a:rPr lang="he-IL" sz="4400" dirty="0">
                <a:latin typeface="David" panose="020E0502060401010101" pitchFamily="34" charset="-79"/>
                <a:ea typeface="Open Sans" panose="020B0606030504020204" pitchFamily="34" charset="0"/>
                <a:cs typeface="David" panose="020E0502060401010101" pitchFamily="34" charset="-79"/>
              </a:rPr>
              <a:t>אדם הוציא עין </a:t>
            </a:r>
            <a:r>
              <a:rPr lang="he-IL" sz="4400" dirty="0" err="1">
                <a:latin typeface="David" panose="020E0502060401010101" pitchFamily="34" charset="-79"/>
                <a:ea typeface="Open Sans" panose="020B0606030504020204" pitchFamily="34" charset="0"/>
                <a:cs typeface="David" panose="020E0502060401010101" pitchFamily="34" charset="-79"/>
              </a:rPr>
              <a:t>לחבירו</a:t>
            </a:r>
            <a:r>
              <a:rPr lang="he-IL" sz="4400" dirty="0">
                <a:latin typeface="David" panose="020E0502060401010101" pitchFamily="34" charset="-79"/>
                <a:ea typeface="Open Sans" panose="020B0606030504020204" pitchFamily="34" charset="0"/>
                <a:cs typeface="David" panose="020E0502060401010101" pitchFamily="34" charset="-79"/>
              </a:rPr>
              <a:t>- מוציאים לו עין.</a:t>
            </a:r>
            <a:endParaRPr lang="en-US" sz="4400" dirty="0">
              <a:latin typeface="David" panose="020E0502060401010101" pitchFamily="34" charset="-79"/>
              <a:ea typeface="Open Sans" panose="020B0606030504020204" pitchFamily="34" charset="0"/>
              <a:cs typeface="David" panose="020E0502060401010101" pitchFamily="34" charset="-79"/>
            </a:endParaRPr>
          </a:p>
          <a:p>
            <a:pPr marL="0" lvl="1" algn="r">
              <a:spcBef>
                <a:spcPts val="1000"/>
              </a:spcBef>
            </a:pPr>
            <a:r>
              <a:rPr lang="he-IL" sz="4400" dirty="0" smtClean="0">
                <a:latin typeface="David" panose="020E0502060401010101" pitchFamily="34" charset="-79"/>
                <a:ea typeface="Open Sans" panose="020B0606030504020204" pitchFamily="34" charset="0"/>
                <a:cs typeface="David" panose="020E0502060401010101" pitchFamily="34" charset="-79"/>
              </a:rPr>
              <a:t>ב. אם </a:t>
            </a:r>
            <a:r>
              <a:rPr lang="he-IL" sz="4400" dirty="0">
                <a:latin typeface="David" panose="020E0502060401010101" pitchFamily="34" charset="-79"/>
                <a:ea typeface="Open Sans" panose="020B0606030504020204" pitchFamily="34" charset="0"/>
                <a:cs typeface="David" panose="020E0502060401010101" pitchFamily="34" charset="-79"/>
              </a:rPr>
              <a:t>אדם הוציא עין </a:t>
            </a:r>
            <a:r>
              <a:rPr lang="he-IL" sz="4400" dirty="0" err="1">
                <a:latin typeface="David" panose="020E0502060401010101" pitchFamily="34" charset="-79"/>
                <a:ea typeface="Open Sans" panose="020B0606030504020204" pitchFamily="34" charset="0"/>
                <a:cs typeface="David" panose="020E0502060401010101" pitchFamily="34" charset="-79"/>
              </a:rPr>
              <a:t>לחבירו</a:t>
            </a:r>
            <a:r>
              <a:rPr lang="he-IL" sz="4400" dirty="0">
                <a:latin typeface="David" panose="020E0502060401010101" pitchFamily="34" charset="-79"/>
                <a:ea typeface="Open Sans" panose="020B0606030504020204" pitchFamily="34" charset="0"/>
                <a:cs typeface="David" panose="020E0502060401010101" pitchFamily="34" charset="-79"/>
              </a:rPr>
              <a:t>- בית הדין מכים אותו [וזה כאילו הוציאו לו עין].</a:t>
            </a:r>
            <a:endParaRPr lang="en-US" sz="4400" dirty="0">
              <a:latin typeface="David" panose="020E0502060401010101" pitchFamily="34" charset="-79"/>
              <a:ea typeface="Open Sans" panose="020B0606030504020204" pitchFamily="34" charset="0"/>
              <a:cs typeface="David" panose="020E0502060401010101" pitchFamily="34" charset="-79"/>
            </a:endParaRPr>
          </a:p>
          <a:p>
            <a:pPr marL="0" lvl="1" algn="r">
              <a:spcBef>
                <a:spcPts val="1000"/>
              </a:spcBef>
            </a:pPr>
            <a:r>
              <a:rPr lang="he-IL" sz="4400" dirty="0" smtClean="0">
                <a:latin typeface="David" panose="020E0502060401010101" pitchFamily="34" charset="-79"/>
                <a:ea typeface="Open Sans" panose="020B0606030504020204" pitchFamily="34" charset="0"/>
                <a:cs typeface="David" panose="020E0502060401010101" pitchFamily="34" charset="-79"/>
              </a:rPr>
              <a:t>ג. אם </a:t>
            </a:r>
            <a:r>
              <a:rPr lang="he-IL" sz="4400" dirty="0">
                <a:latin typeface="David" panose="020E0502060401010101" pitchFamily="34" charset="-79"/>
                <a:ea typeface="Open Sans" panose="020B0606030504020204" pitchFamily="34" charset="0"/>
                <a:cs typeface="David" panose="020E0502060401010101" pitchFamily="34" charset="-79"/>
              </a:rPr>
              <a:t>אדם הוציא עין </a:t>
            </a:r>
            <a:r>
              <a:rPr lang="he-IL" sz="4400" dirty="0" err="1">
                <a:latin typeface="David" panose="020E0502060401010101" pitchFamily="34" charset="-79"/>
                <a:ea typeface="Open Sans" panose="020B0606030504020204" pitchFamily="34" charset="0"/>
                <a:cs typeface="David" panose="020E0502060401010101" pitchFamily="34" charset="-79"/>
              </a:rPr>
              <a:t>לחבירו</a:t>
            </a:r>
            <a:r>
              <a:rPr lang="he-IL" sz="4400" dirty="0">
                <a:latin typeface="David" panose="020E0502060401010101" pitchFamily="34" charset="-79"/>
                <a:ea typeface="Open Sans" panose="020B0606030504020204" pitchFamily="34" charset="0"/>
                <a:cs typeface="David" panose="020E0502060401010101" pitchFamily="34" charset="-79"/>
              </a:rPr>
              <a:t>- הוא צריך לשלם לו את סכום הנזק שגרם [כמה שעין שווה]</a:t>
            </a:r>
            <a:endParaRPr lang="en-US" sz="4400" dirty="0">
              <a:latin typeface="David" panose="020E0502060401010101" pitchFamily="34" charset="-79"/>
              <a:ea typeface="Open Sans" panose="020B0606030504020204" pitchFamily="34" charset="0"/>
              <a:cs typeface="David" panose="020E0502060401010101" pitchFamily="34" charset="-79"/>
            </a:endParaRPr>
          </a:p>
          <a:p>
            <a:pPr marL="0" lvl="1" algn="r">
              <a:spcBef>
                <a:spcPts val="1000"/>
              </a:spcBef>
            </a:pPr>
            <a:r>
              <a:rPr lang="he-IL" sz="4400" dirty="0" smtClean="0">
                <a:latin typeface="David" panose="020E0502060401010101" pitchFamily="34" charset="-79"/>
                <a:ea typeface="Open Sans" panose="020B0606030504020204" pitchFamily="34" charset="0"/>
                <a:cs typeface="David" panose="020E0502060401010101" pitchFamily="34" charset="-79"/>
              </a:rPr>
              <a:t>ד. אם </a:t>
            </a:r>
            <a:r>
              <a:rPr lang="he-IL" sz="4400" dirty="0">
                <a:latin typeface="David" panose="020E0502060401010101" pitchFamily="34" charset="-79"/>
                <a:ea typeface="Open Sans" panose="020B0606030504020204" pitchFamily="34" charset="0"/>
                <a:cs typeface="David" panose="020E0502060401010101" pitchFamily="34" charset="-79"/>
              </a:rPr>
              <a:t>אדם הוציא עין </a:t>
            </a:r>
            <a:r>
              <a:rPr lang="he-IL" sz="4400" dirty="0" err="1">
                <a:latin typeface="David" panose="020E0502060401010101" pitchFamily="34" charset="-79"/>
                <a:ea typeface="Open Sans" panose="020B0606030504020204" pitchFamily="34" charset="0"/>
                <a:cs typeface="David" panose="020E0502060401010101" pitchFamily="34" charset="-79"/>
              </a:rPr>
              <a:t>לחבירו</a:t>
            </a:r>
            <a:r>
              <a:rPr lang="he-IL" sz="4400" dirty="0">
                <a:latin typeface="David" panose="020E0502060401010101" pitchFamily="34" charset="-79"/>
                <a:ea typeface="Open Sans" panose="020B0606030504020204" pitchFamily="34" charset="0"/>
                <a:cs typeface="David" panose="020E0502060401010101" pitchFamily="34" charset="-79"/>
              </a:rPr>
              <a:t>- גורמים לו להרגיש איך זה שמוציאים לך עין. [מידה כנגד </a:t>
            </a:r>
            <a:r>
              <a:rPr lang="he-IL" sz="4400" dirty="0" smtClean="0">
                <a:latin typeface="David" panose="020E0502060401010101" pitchFamily="34" charset="-79"/>
                <a:ea typeface="Open Sans" panose="020B0606030504020204" pitchFamily="34" charset="0"/>
                <a:cs typeface="David" panose="020E0502060401010101" pitchFamily="34" charset="-79"/>
              </a:rPr>
              <a:t>מידה]</a:t>
            </a:r>
            <a:endParaRPr lang="he-IL" sz="4400" dirty="0">
              <a:latin typeface="David" panose="020E0502060401010101" pitchFamily="34" charset="-79"/>
              <a:ea typeface="Open Sans" panose="020B0606030504020204" pitchFamily="34" charset="0"/>
              <a:cs typeface="David" panose="020E0502060401010101" pitchFamily="34" charset="-79"/>
            </a:endParaRPr>
          </a:p>
          <a:p>
            <a:pPr marL="0" lvl="1" algn="r">
              <a:spcBef>
                <a:spcPts val="1000"/>
              </a:spcBef>
            </a:pPr>
            <a:endParaRPr lang="he-IL" sz="4400" dirty="0">
              <a:latin typeface="David" panose="020E0502060401010101" pitchFamily="34" charset="-79"/>
              <a:ea typeface="Open Sans" panose="020B0606030504020204" pitchFamily="34" charset="0"/>
              <a:cs typeface="David" panose="020E0502060401010101" pitchFamily="34" charset="-79"/>
            </a:endParaRPr>
          </a:p>
          <a:p>
            <a:pPr marL="0" lvl="1" algn="r">
              <a:lnSpc>
                <a:spcPct val="120000"/>
              </a:lnSpc>
              <a:spcBef>
                <a:spcPts val="1000"/>
              </a:spcBef>
            </a:pPr>
            <a:r>
              <a:rPr lang="he-IL" sz="4400" dirty="0" smtClean="0">
                <a:latin typeface="David" panose="020E0502060401010101" pitchFamily="34" charset="-79"/>
                <a:ea typeface="Open Sans" panose="020B0606030504020204" pitchFamily="34" charset="0"/>
                <a:cs typeface="David" panose="020E0502060401010101" pitchFamily="34" charset="-79"/>
              </a:rPr>
              <a:t>2. ענו </a:t>
            </a:r>
            <a:r>
              <a:rPr lang="he-IL" sz="4400" dirty="0">
                <a:latin typeface="David" panose="020E0502060401010101" pitchFamily="34" charset="-79"/>
                <a:ea typeface="Open Sans" panose="020B0606030504020204" pitchFamily="34" charset="0"/>
                <a:cs typeface="David" panose="020E0502060401010101" pitchFamily="34" charset="-79"/>
              </a:rPr>
              <a:t>נכון/לא נכון: </a:t>
            </a:r>
            <a:br>
              <a:rPr lang="he-IL" sz="4400" dirty="0">
                <a:latin typeface="David" panose="020E0502060401010101" pitchFamily="34" charset="-79"/>
                <a:ea typeface="Open Sans" panose="020B0606030504020204" pitchFamily="34" charset="0"/>
                <a:cs typeface="David" panose="020E0502060401010101" pitchFamily="34" charset="-79"/>
              </a:rPr>
            </a:br>
            <a:r>
              <a:rPr lang="he-IL" sz="4400" dirty="0">
                <a:latin typeface="David" panose="020E0502060401010101" pitchFamily="34" charset="-79"/>
                <a:ea typeface="Open Sans" panose="020B0606030504020204" pitchFamily="34" charset="0"/>
                <a:cs typeface="David" panose="020E0502060401010101" pitchFamily="34" charset="-79"/>
              </a:rPr>
              <a:t>פירוש המילה ''צדה'' הוא : שמישהו ארב בכוונה </a:t>
            </a:r>
            <a:r>
              <a:rPr lang="he-IL" sz="4400" dirty="0" err="1">
                <a:latin typeface="David" panose="020E0502060401010101" pitchFamily="34" charset="-79"/>
                <a:ea typeface="Open Sans" panose="020B0606030504020204" pitchFamily="34" charset="0"/>
                <a:cs typeface="David" panose="020E0502060401010101" pitchFamily="34" charset="-79"/>
              </a:rPr>
              <a:t>לחבירו</a:t>
            </a:r>
            <a:r>
              <a:rPr lang="he-IL" sz="4400" dirty="0">
                <a:latin typeface="David" panose="020E0502060401010101" pitchFamily="34" charset="-79"/>
                <a:ea typeface="Open Sans" panose="020B0606030504020204" pitchFamily="34" charset="0"/>
                <a:cs typeface="David" panose="020E0502060401010101" pitchFamily="34" charset="-79"/>
              </a:rPr>
              <a:t> כדי להרוג אותו                   נכון/לא נכון</a:t>
            </a:r>
            <a:br>
              <a:rPr lang="he-IL" sz="4400" dirty="0">
                <a:latin typeface="David" panose="020E0502060401010101" pitchFamily="34" charset="-79"/>
                <a:ea typeface="Open Sans" panose="020B0606030504020204" pitchFamily="34" charset="0"/>
                <a:cs typeface="David" panose="020E0502060401010101" pitchFamily="34" charset="-79"/>
              </a:rPr>
            </a:br>
            <a:r>
              <a:rPr lang="he-IL" sz="4400" dirty="0">
                <a:latin typeface="David" panose="020E0502060401010101" pitchFamily="34" charset="-79"/>
                <a:ea typeface="Open Sans" panose="020B0606030504020204" pitchFamily="34" charset="0"/>
                <a:cs typeface="David" panose="020E0502060401010101" pitchFamily="34" charset="-79"/>
              </a:rPr>
              <a:t>פירוש המילים ''ורפא ירפא'' הוא: שהמכה צריך לשלם את ההוצאות הרפואיות 	נכון/לא נכון</a:t>
            </a:r>
            <a:br>
              <a:rPr lang="he-IL" sz="4400" dirty="0">
                <a:latin typeface="David" panose="020E0502060401010101" pitchFamily="34" charset="-79"/>
                <a:ea typeface="Open Sans" panose="020B0606030504020204" pitchFamily="34" charset="0"/>
                <a:cs typeface="David" panose="020E0502060401010101" pitchFamily="34" charset="-79"/>
              </a:rPr>
            </a:br>
            <a:r>
              <a:rPr lang="he-IL" sz="4400" dirty="0">
                <a:latin typeface="David" panose="020E0502060401010101" pitchFamily="34" charset="-79"/>
                <a:ea typeface="Open Sans" panose="020B0606030504020204" pitchFamily="34" charset="0"/>
                <a:cs typeface="David" panose="020E0502060401010101" pitchFamily="34" charset="-79"/>
              </a:rPr>
              <a:t>כדי לדעת כמה שווה איבר הולכים לחנות ובודקים מה מחיר האיבר. 		נכון/לא נכון </a:t>
            </a:r>
          </a:p>
          <a:p>
            <a:pPr>
              <a:lnSpc>
                <a:spcPct val="120000"/>
              </a:lnSpc>
            </a:pPr>
            <a:endParaRPr lang="he-IL" sz="4400" dirty="0" smtClean="0">
              <a:latin typeface="David" panose="020E0502060401010101" pitchFamily="34" charset="-79"/>
              <a:ea typeface="Open Sans" panose="020B0606030504020204" pitchFamily="34" charset="0"/>
              <a:cs typeface="David" panose="020E0502060401010101" pitchFamily="34" charset="-79"/>
            </a:endParaRPr>
          </a:p>
          <a:p>
            <a:pPr>
              <a:lnSpc>
                <a:spcPct val="120000"/>
              </a:lnSpc>
            </a:pPr>
            <a:r>
              <a:rPr lang="he-IL" sz="4400" dirty="0" smtClean="0">
                <a:latin typeface="David" panose="020E0502060401010101" pitchFamily="34" charset="-79"/>
                <a:ea typeface="Open Sans" panose="020B0606030504020204" pitchFamily="34" charset="0"/>
                <a:cs typeface="David" panose="020E0502060401010101" pitchFamily="34" charset="-79"/>
              </a:rPr>
              <a:t>3. שאלה </a:t>
            </a:r>
            <a:r>
              <a:rPr lang="he-IL" sz="4400" dirty="0">
                <a:latin typeface="David" panose="020E0502060401010101" pitchFamily="34" charset="-79"/>
                <a:ea typeface="Open Sans" panose="020B0606030504020204" pitchFamily="34" charset="0"/>
                <a:cs typeface="David" panose="020E0502060401010101" pitchFamily="34" charset="-79"/>
              </a:rPr>
              <a:t>לסיכום ולעיון: </a:t>
            </a:r>
          </a:p>
          <a:p>
            <a:pPr>
              <a:lnSpc>
                <a:spcPct val="120000"/>
              </a:lnSpc>
            </a:pPr>
            <a:r>
              <a:rPr lang="he-IL" sz="4400" dirty="0">
                <a:latin typeface="David" panose="020E0502060401010101" pitchFamily="34" charset="-79"/>
                <a:ea typeface="Open Sans" panose="020B0606030504020204" pitchFamily="34" charset="0"/>
                <a:cs typeface="David" panose="020E0502060401010101" pitchFamily="34" charset="-79"/>
              </a:rPr>
              <a:t>אם התורה לא באמת מתכוונת שיוציאו עין מאדם שהוציא עין </a:t>
            </a:r>
            <a:r>
              <a:rPr lang="he-IL" sz="4400" dirty="0" err="1">
                <a:latin typeface="David" panose="020E0502060401010101" pitchFamily="34" charset="-79"/>
                <a:ea typeface="Open Sans" panose="020B0606030504020204" pitchFamily="34" charset="0"/>
                <a:cs typeface="David" panose="020E0502060401010101" pitchFamily="34" charset="-79"/>
              </a:rPr>
              <a:t>לחבירו</a:t>
            </a:r>
            <a:r>
              <a:rPr lang="he-IL" sz="4400" dirty="0">
                <a:latin typeface="David" panose="020E0502060401010101" pitchFamily="34" charset="-79"/>
                <a:ea typeface="Open Sans" panose="020B0606030504020204" pitchFamily="34" charset="0"/>
                <a:cs typeface="David" panose="020E0502060401010101" pitchFamily="34" charset="-79"/>
              </a:rPr>
              <a:t>. מדוע היא כותבת זאת באופן שעלולים להבין כך? </a:t>
            </a:r>
          </a:p>
          <a:p>
            <a:endParaRPr lang="x-none" dirty="0"/>
          </a:p>
        </p:txBody>
      </p:sp>
    </p:spTree>
    <p:extLst>
      <p:ext uri="{BB962C8B-B14F-4D97-AF65-F5344CB8AC3E}">
        <p14:creationId xmlns:p14="http://schemas.microsoft.com/office/powerpoint/2010/main" val="29351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6" name="ילדים רבים">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2416" y="-381560"/>
            <a:ext cx="10162195" cy="8019239"/>
          </a:xfrm>
        </p:spPr>
      </p:pic>
    </p:spTree>
    <p:extLst>
      <p:ext uri="{BB962C8B-B14F-4D97-AF65-F5344CB8AC3E}">
        <p14:creationId xmlns:p14="http://schemas.microsoft.com/office/powerpoint/2010/main" val="314682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5" name="AutoShape 4" descr="Free stock photos - Rgbstock - Free stock images | Panel of Judges ..."/>
          <p:cNvSpPr>
            <a:spLocks noChangeAspect="1" noChangeArrowheads="1"/>
          </p:cNvSpPr>
          <p:nvPr/>
        </p:nvSpPr>
        <p:spPr bwMode="auto">
          <a:xfrm>
            <a:off x="2520084" y="825355"/>
            <a:ext cx="4457830" cy="44578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AutoShape 6" descr="Free stock photos - Rgbstock - Free stock images | Panel of Judg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Picture 228983"/>
          <p:cNvPicPr/>
          <p:nvPr/>
        </p:nvPicPr>
        <p:blipFill rotWithShape="1">
          <a:blip r:embed="rId2"/>
          <a:srcRect b="8314"/>
          <a:stretch/>
        </p:blipFill>
        <p:spPr>
          <a:xfrm>
            <a:off x="2631094" y="1988301"/>
            <a:ext cx="6708140" cy="4200063"/>
          </a:xfrm>
          <a:prstGeom prst="rect">
            <a:avLst/>
          </a:prstGeom>
        </p:spPr>
      </p:pic>
    </p:spTree>
    <p:extLst>
      <p:ext uri="{BB962C8B-B14F-4D97-AF65-F5344CB8AC3E}">
        <p14:creationId xmlns:p14="http://schemas.microsoft.com/office/powerpoint/2010/main" val="1636232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4" name="מציין מיקום תוכן 3"/>
          <p:cNvSpPr>
            <a:spLocks noGrp="1"/>
          </p:cNvSpPr>
          <p:nvPr>
            <p:ph idx="1"/>
          </p:nvPr>
        </p:nvSpPr>
        <p:spPr/>
        <p:txBody>
          <a:bodyPr>
            <a:normAutofit/>
          </a:bodyPr>
          <a:lstStyle/>
          <a:p>
            <a:r>
              <a:rPr lang="en-US" sz="3500" b="1" dirty="0" err="1" smtClean="0">
                <a:latin typeface="David" panose="020E0502060401010101" pitchFamily="34" charset="-79"/>
                <a:cs typeface="David" panose="020E0502060401010101" pitchFamily="34" charset="-79"/>
                <a:hlinkClick r:id="rId2" action="ppaction://hlinkfile"/>
              </a:rPr>
              <a:t>יח</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וְכִי</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יְרִיבֻן</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אֲנָש</a:t>
            </a:r>
            <a:r>
              <a:rPr lang="en-US" sz="3500" dirty="0">
                <a:latin typeface="David" panose="020E0502060401010101" pitchFamily="34" charset="-79"/>
                <a:cs typeface="David" panose="020E0502060401010101" pitchFamily="34" charset="-79"/>
              </a:rPr>
              <a:t>ִׁ</a:t>
            </a:r>
            <a:r>
              <a:rPr lang="en-US" sz="3500" dirty="0" err="1">
                <a:latin typeface="David" panose="020E0502060401010101" pitchFamily="34" charset="-79"/>
                <a:cs typeface="David" panose="020E0502060401010101" pitchFamily="34" charset="-79"/>
              </a:rPr>
              <a:t>ים</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וְהִכ</a:t>
            </a:r>
            <a:r>
              <a:rPr lang="en-US" sz="3500" dirty="0">
                <a:latin typeface="David" panose="020E0502060401010101" pitchFamily="34" charset="-79"/>
                <a:cs typeface="David" panose="020E0502060401010101" pitchFamily="34" charset="-79"/>
              </a:rPr>
              <a:t>ָּה </a:t>
            </a:r>
            <a:r>
              <a:rPr lang="en-US" sz="3500" dirty="0" err="1">
                <a:latin typeface="David" panose="020E0502060401010101" pitchFamily="34" charset="-79"/>
                <a:cs typeface="David" panose="020E0502060401010101" pitchFamily="34" charset="-79"/>
              </a:rPr>
              <a:t>אִיש</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אֶת</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רֵעֵהו</a:t>
            </a:r>
            <a:r>
              <a:rPr lang="en-US" sz="3500" dirty="0">
                <a:latin typeface="David" panose="020E0502060401010101" pitchFamily="34" charset="-79"/>
                <a:cs typeface="David" panose="020E0502060401010101" pitchFamily="34" charset="-79"/>
              </a:rPr>
              <a:t>ּ בְּ</a:t>
            </a:r>
            <a:r>
              <a:rPr lang="en-US" sz="3500" dirty="0" err="1">
                <a:latin typeface="David" panose="020E0502060401010101" pitchFamily="34" charset="-79"/>
                <a:cs typeface="David" panose="020E0502060401010101" pitchFamily="34" charset="-79"/>
              </a:rPr>
              <a:t>אֶבֶן</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או</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בְאֶגְרֹף</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וְלֹא</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יָמוּת</a:t>
            </a:r>
            <a:r>
              <a:rPr lang="en-US" sz="3500" dirty="0">
                <a:latin typeface="David" panose="020E0502060401010101" pitchFamily="34" charset="-79"/>
                <a:cs typeface="David" panose="020E0502060401010101" pitchFamily="34" charset="-79"/>
              </a:rPr>
              <a:t> </a:t>
            </a:r>
            <a:r>
              <a:rPr lang="en-US" sz="3500" dirty="0" err="1">
                <a:latin typeface="David" panose="020E0502060401010101" pitchFamily="34" charset="-79"/>
                <a:cs typeface="David" panose="020E0502060401010101" pitchFamily="34" charset="-79"/>
              </a:rPr>
              <a:t>וְנָפַל</a:t>
            </a:r>
            <a:r>
              <a:rPr lang="en-US" sz="3500" dirty="0">
                <a:latin typeface="David" panose="020E0502060401010101" pitchFamily="34" charset="-79"/>
                <a:cs typeface="David" panose="020E0502060401010101" pitchFamily="34" charset="-79"/>
              </a:rPr>
              <a:t> </a:t>
            </a:r>
            <a:r>
              <a:rPr lang="en-US" sz="3500" dirty="0" err="1" smtClean="0">
                <a:latin typeface="David" panose="020E0502060401010101" pitchFamily="34" charset="-79"/>
                <a:cs typeface="David" panose="020E0502060401010101" pitchFamily="34" charset="-79"/>
              </a:rPr>
              <a:t>לְמִש</a:t>
            </a:r>
            <a:r>
              <a:rPr lang="en-US" sz="3500" dirty="0" smtClean="0">
                <a:latin typeface="David" panose="020E0502060401010101" pitchFamily="34" charset="-79"/>
                <a:cs typeface="David" panose="020E0502060401010101" pitchFamily="34" charset="-79"/>
              </a:rPr>
              <a:t>ְׁכָּב:</a:t>
            </a:r>
            <a:endParaRPr lang="he-IL" sz="35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034832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normAutofit/>
          </a:bodyPr>
          <a:lstStyle/>
          <a:p>
            <a:r>
              <a:rPr lang="en-US" sz="3600" b="1" dirty="0" err="1">
                <a:latin typeface="David" panose="020E0502060401010101" pitchFamily="34" charset="-79"/>
                <a:cs typeface="David" panose="020E0502060401010101" pitchFamily="34" charset="-79"/>
                <a:hlinkClick r:id="rId2" action="ppaction://hlinkfile"/>
              </a:rPr>
              <a:t>יח</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וְכִי</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יְרִיבֻן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אֲנָש</a:t>
            </a:r>
            <a:r>
              <a:rPr lang="en-US" sz="3600" dirty="0">
                <a:latin typeface="David" panose="020E0502060401010101" pitchFamily="34" charset="-79"/>
                <a:cs typeface="David" panose="020E0502060401010101" pitchFamily="34" charset="-79"/>
              </a:rPr>
              <a:t>ִׁ</a:t>
            </a:r>
            <a:r>
              <a:rPr lang="en-US" sz="3600" dirty="0" err="1">
                <a:latin typeface="David" panose="020E0502060401010101" pitchFamily="34" charset="-79"/>
                <a:cs typeface="David" panose="020E0502060401010101" pitchFamily="34" charset="-79"/>
              </a:rPr>
              <a:t>ים</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וְהִכ</a:t>
            </a:r>
            <a:r>
              <a:rPr lang="en-US" sz="3600" dirty="0">
                <a:latin typeface="David" panose="020E0502060401010101" pitchFamily="34" charset="-79"/>
                <a:cs typeface="David" panose="020E0502060401010101" pitchFamily="34" charset="-79"/>
              </a:rPr>
              <a:t>ָּה </a:t>
            </a:r>
            <a:r>
              <a:rPr lang="en-US" sz="3600" dirty="0" err="1">
                <a:latin typeface="David" panose="020E0502060401010101" pitchFamily="34" charset="-79"/>
                <a:cs typeface="David" panose="020E0502060401010101" pitchFamily="34" charset="-79"/>
              </a:rPr>
              <a:t>אִיש</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רֵעֵהו</a:t>
            </a:r>
            <a:r>
              <a:rPr lang="en-US" sz="3600" dirty="0">
                <a:latin typeface="David" panose="020E0502060401010101" pitchFamily="34" charset="-79"/>
                <a:cs typeface="David" panose="020E0502060401010101" pitchFamily="34" charset="-79"/>
              </a:rPr>
              <a:t>ּ בְּ</a:t>
            </a:r>
            <a:r>
              <a:rPr lang="en-US" sz="3600" dirty="0" err="1">
                <a:latin typeface="David" panose="020E0502060401010101" pitchFamily="34" charset="-79"/>
                <a:cs typeface="David" panose="020E0502060401010101" pitchFamily="34" charset="-79"/>
              </a:rPr>
              <a:t>אֶבֶן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או</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בְאֶגְרֹף</a:t>
            </a:r>
            <a:r>
              <a:rPr lang="en-US" sz="3600"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וְלֹא</a:t>
            </a:r>
            <a:r>
              <a:rPr lang="en-US" sz="3600" b="1"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יָמוּת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וְנָפַל</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לְמִש</a:t>
            </a:r>
            <a:r>
              <a:rPr lang="en-US" sz="3600" dirty="0">
                <a:latin typeface="David" panose="020E0502060401010101" pitchFamily="34" charset="-79"/>
                <a:cs typeface="David" panose="020E0502060401010101" pitchFamily="34" charset="-79"/>
              </a:rPr>
              <a:t>ְׁכָּב:</a:t>
            </a:r>
            <a:endParaRPr lang="en-US" sz="3500" b="1" dirty="0" smtClean="0">
              <a:latin typeface="David" panose="020E0502060401010101" pitchFamily="34" charset="-79"/>
              <a:cs typeface="David" panose="020E0502060401010101" pitchFamily="34" charset="-79"/>
              <a:hlinkClick r:id="rId3" action="ppaction://hlinkfile"/>
            </a:endParaRPr>
          </a:p>
          <a:p>
            <a:endParaRPr lang="he-IL" sz="3500" b="1" dirty="0">
              <a:latin typeface="David" panose="020E0502060401010101" pitchFamily="34" charset="-79"/>
              <a:cs typeface="David" panose="020E0502060401010101" pitchFamily="34" charset="-79"/>
            </a:endParaRPr>
          </a:p>
        </p:txBody>
      </p:sp>
      <p:sp>
        <p:nvSpPr>
          <p:cNvPr id="5" name="AutoShape 2" descr="Throwing Ston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872" y="3792756"/>
            <a:ext cx="4353128" cy="2770172"/>
          </a:xfrm>
          <a:prstGeom prst="rect">
            <a:avLst/>
          </a:prstGeom>
        </p:spPr>
      </p:pic>
    </p:spTree>
    <p:extLst>
      <p:ext uri="{BB962C8B-B14F-4D97-AF65-F5344CB8AC3E}">
        <p14:creationId xmlns:p14="http://schemas.microsoft.com/office/powerpoint/2010/main" val="4158058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normAutofit/>
          </a:bodyPr>
          <a:lstStyle/>
          <a:p>
            <a:r>
              <a:rPr lang="en-US" sz="3600" b="1" dirty="0" err="1">
                <a:latin typeface="David" panose="020E0502060401010101" pitchFamily="34" charset="-79"/>
                <a:cs typeface="David" panose="020E0502060401010101" pitchFamily="34" charset="-79"/>
                <a:hlinkClick r:id="rId2" action="ppaction://hlinkfile"/>
              </a:rPr>
              <a:t>יח</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וְכִי</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יְרִיבֻן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אֲנָש</a:t>
            </a:r>
            <a:r>
              <a:rPr lang="en-US" sz="3600" dirty="0">
                <a:latin typeface="David" panose="020E0502060401010101" pitchFamily="34" charset="-79"/>
                <a:cs typeface="David" panose="020E0502060401010101" pitchFamily="34" charset="-79"/>
              </a:rPr>
              <a:t>ִׁ</a:t>
            </a:r>
            <a:r>
              <a:rPr lang="en-US" sz="3600" dirty="0" err="1">
                <a:latin typeface="David" panose="020E0502060401010101" pitchFamily="34" charset="-79"/>
                <a:cs typeface="David" panose="020E0502060401010101" pitchFamily="34" charset="-79"/>
              </a:rPr>
              <a:t>ים</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וְהִכ</a:t>
            </a:r>
            <a:r>
              <a:rPr lang="en-US" sz="3600" dirty="0">
                <a:latin typeface="David" panose="020E0502060401010101" pitchFamily="34" charset="-79"/>
                <a:cs typeface="David" panose="020E0502060401010101" pitchFamily="34" charset="-79"/>
              </a:rPr>
              <a:t>ָּה </a:t>
            </a:r>
            <a:r>
              <a:rPr lang="en-US" sz="3600" dirty="0" err="1">
                <a:latin typeface="David" panose="020E0502060401010101" pitchFamily="34" charset="-79"/>
                <a:cs typeface="David" panose="020E0502060401010101" pitchFamily="34" charset="-79"/>
              </a:rPr>
              <a:t>אִיש</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רֵעֵהו</a:t>
            </a:r>
            <a:r>
              <a:rPr lang="en-US" sz="3600" dirty="0">
                <a:latin typeface="David" panose="020E0502060401010101" pitchFamily="34" charset="-79"/>
                <a:cs typeface="David" panose="020E0502060401010101" pitchFamily="34" charset="-79"/>
              </a:rPr>
              <a:t>ּ בְּ</a:t>
            </a:r>
            <a:r>
              <a:rPr lang="en-US" sz="3600" dirty="0" err="1">
                <a:latin typeface="David" panose="020E0502060401010101" pitchFamily="34" charset="-79"/>
                <a:cs typeface="David" panose="020E0502060401010101" pitchFamily="34" charset="-79"/>
              </a:rPr>
              <a:t>אֶבֶן</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או</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בְאֶגְרֹף</a:t>
            </a:r>
            <a:r>
              <a:rPr lang="en-US" sz="3600"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וְלֹא</a:t>
            </a:r>
            <a:r>
              <a:rPr lang="en-US" sz="3600" b="1" dirty="0">
                <a:latin typeface="David" panose="020E0502060401010101" pitchFamily="34" charset="-79"/>
                <a:cs typeface="David" panose="020E0502060401010101" pitchFamily="34" charset="-79"/>
              </a:rPr>
              <a:t> </a:t>
            </a:r>
            <a:r>
              <a:rPr lang="en-US" sz="3600" b="1" dirty="0" err="1">
                <a:latin typeface="David" panose="020E0502060401010101" pitchFamily="34" charset="-79"/>
                <a:cs typeface="David" panose="020E0502060401010101" pitchFamily="34" charset="-79"/>
              </a:rPr>
              <a:t>יָמוּת</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וְנָפַל</a:t>
            </a:r>
            <a:r>
              <a:rPr lang="en-US" sz="3600" dirty="0">
                <a:latin typeface="David" panose="020E0502060401010101" pitchFamily="34" charset="-79"/>
                <a:cs typeface="David" panose="020E0502060401010101" pitchFamily="34" charset="-79"/>
              </a:rPr>
              <a:t> </a:t>
            </a:r>
            <a:r>
              <a:rPr lang="en-US" sz="3600" dirty="0" err="1">
                <a:latin typeface="David" panose="020E0502060401010101" pitchFamily="34" charset="-79"/>
                <a:cs typeface="David" panose="020E0502060401010101" pitchFamily="34" charset="-79"/>
              </a:rPr>
              <a:t>לְמִש</a:t>
            </a:r>
            <a:r>
              <a:rPr lang="en-US" sz="3600" dirty="0">
                <a:latin typeface="David" panose="020E0502060401010101" pitchFamily="34" charset="-79"/>
                <a:cs typeface="David" panose="020E0502060401010101" pitchFamily="34" charset="-79"/>
              </a:rPr>
              <a:t>ְׁכָּב:</a:t>
            </a:r>
            <a:endParaRPr lang="en-US" sz="3500" b="1" dirty="0" smtClean="0">
              <a:latin typeface="David" panose="020E0502060401010101" pitchFamily="34" charset="-79"/>
              <a:cs typeface="David" panose="020E0502060401010101" pitchFamily="34" charset="-79"/>
              <a:hlinkClick r:id="rId3" action="ppaction://hlinkfile"/>
            </a:endParaRPr>
          </a:p>
          <a:p>
            <a:endParaRPr lang="he-IL" sz="3500" b="1" dirty="0">
              <a:latin typeface="David" panose="020E0502060401010101" pitchFamily="34" charset="-79"/>
              <a:cs typeface="David" panose="020E0502060401010101" pitchFamily="34" charset="-79"/>
            </a:endParaRPr>
          </a:p>
        </p:txBody>
      </p:sp>
      <p:pic>
        <p:nvPicPr>
          <p:cNvPr id="4" name="Picture 2" descr="Anger,fight,male,man,men - free image from needpix.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4097" y="4315027"/>
            <a:ext cx="2038350" cy="22479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Throwing Ston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 name="תמונה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8872" y="3792756"/>
            <a:ext cx="4353128" cy="2770172"/>
          </a:xfrm>
          <a:prstGeom prst="rect">
            <a:avLst/>
          </a:prstGeom>
        </p:spPr>
      </p:pic>
    </p:spTree>
    <p:extLst>
      <p:ext uri="{BB962C8B-B14F-4D97-AF65-F5344CB8AC3E}">
        <p14:creationId xmlns:p14="http://schemas.microsoft.com/office/powerpoint/2010/main" val="1226147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latin typeface="David" panose="020E0502060401010101" pitchFamily="34" charset="-79"/>
                <a:cs typeface="David" panose="020E0502060401010101" pitchFamily="34" charset="-79"/>
              </a:rPr>
              <a:t>תִרְגוּל</a:t>
            </a:r>
            <a:endParaRPr lang="x-none" dirty="0">
              <a:latin typeface="David" panose="020E0502060401010101" pitchFamily="34" charset="-79"/>
              <a:cs typeface="David" panose="020E0502060401010101" pitchFamily="34" charset="-79"/>
            </a:endParaRPr>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p:txBody>
          <a:bodyPr>
            <a:noAutofit/>
          </a:bodyPr>
          <a:lstStyle/>
          <a:p>
            <a:pPr marL="0" lvl="0" indent="0">
              <a:buNone/>
            </a:pPr>
            <a:r>
              <a:rPr lang="he-IL" dirty="0">
                <a:latin typeface="David" panose="020E0502060401010101" pitchFamily="34" charset="-79"/>
                <a:ea typeface="Open Sans" panose="020B0606030504020204" pitchFamily="34" charset="0"/>
                <a:cs typeface="David" panose="020E0502060401010101" pitchFamily="34" charset="-79"/>
              </a:rPr>
              <a:t>מה דינו של אדם שהכה את חברו והרגו בשוגג [בטעות]?</a:t>
            </a:r>
            <a:endParaRPr lang="en-US" dirty="0">
              <a:latin typeface="David" panose="020E0502060401010101" pitchFamily="34" charset="-79"/>
              <a:ea typeface="Open Sans" panose="020B0606030504020204" pitchFamily="34" charset="0"/>
              <a:cs typeface="David" panose="020E0502060401010101" pitchFamily="34" charset="-79"/>
            </a:endParaRPr>
          </a:p>
          <a:p>
            <a:pPr lvl="0"/>
            <a:r>
              <a:rPr lang="he-IL" dirty="0">
                <a:latin typeface="David" panose="020E0502060401010101" pitchFamily="34" charset="-79"/>
                <a:ea typeface="Open Sans" panose="020B0606030504020204" pitchFamily="34" charset="0"/>
                <a:cs typeface="David" panose="020E0502060401010101" pitchFamily="34" charset="-79"/>
              </a:rPr>
              <a:t>גולה לעיר מקלט.</a:t>
            </a:r>
            <a:endParaRPr lang="en-US" dirty="0">
              <a:latin typeface="David" panose="020E0502060401010101" pitchFamily="34" charset="-79"/>
              <a:ea typeface="Open Sans" panose="020B0606030504020204" pitchFamily="34" charset="0"/>
              <a:cs typeface="David" panose="020E0502060401010101" pitchFamily="34" charset="-79"/>
            </a:endParaRPr>
          </a:p>
          <a:p>
            <a:pPr lvl="0"/>
            <a:r>
              <a:rPr lang="he-IL" dirty="0">
                <a:latin typeface="David" panose="020E0502060401010101" pitchFamily="34" charset="-79"/>
                <a:ea typeface="Open Sans" panose="020B0606030504020204" pitchFamily="34" charset="0"/>
                <a:cs typeface="David" panose="020E0502060401010101" pitchFamily="34" charset="-79"/>
              </a:rPr>
              <a:t>עליו לקחת אחריות על מעשיו ולשלם לקרובי המשפחה.</a:t>
            </a:r>
            <a:endParaRPr lang="en-US" dirty="0">
              <a:latin typeface="David" panose="020E0502060401010101" pitchFamily="34" charset="-79"/>
              <a:ea typeface="Open Sans" panose="020B0606030504020204" pitchFamily="34" charset="0"/>
              <a:cs typeface="David" panose="020E0502060401010101" pitchFamily="34" charset="-79"/>
            </a:endParaRPr>
          </a:p>
          <a:p>
            <a:pPr lvl="0"/>
            <a:r>
              <a:rPr lang="he-IL" dirty="0">
                <a:latin typeface="David" panose="020E0502060401010101" pitchFamily="34" charset="-79"/>
                <a:ea typeface="Open Sans" panose="020B0606030504020204" pitchFamily="34" charset="0"/>
                <a:cs typeface="David" panose="020E0502060401010101" pitchFamily="34" charset="-79"/>
              </a:rPr>
              <a:t>הורגים אותו.</a:t>
            </a:r>
            <a:endParaRPr lang="en-US" dirty="0">
              <a:latin typeface="David" panose="020E0502060401010101" pitchFamily="34" charset="-79"/>
              <a:ea typeface="Open Sans" panose="020B0606030504020204" pitchFamily="34" charset="0"/>
              <a:cs typeface="David" panose="020E0502060401010101" pitchFamily="34" charset="-79"/>
            </a:endParaRPr>
          </a:p>
          <a:p>
            <a:r>
              <a:rPr lang="he-IL" dirty="0">
                <a:latin typeface="David" panose="020E0502060401010101" pitchFamily="34" charset="-79"/>
                <a:ea typeface="Open Sans" panose="020B0606030504020204" pitchFamily="34" charset="0"/>
                <a:cs typeface="David" panose="020E0502060401010101" pitchFamily="34" charset="-79"/>
              </a:rPr>
              <a:t>משלם כופר נפש. </a:t>
            </a:r>
            <a:endParaRPr lang="x-none" dirty="0">
              <a:latin typeface="David" panose="020E0502060401010101" pitchFamily="34" charset="-79"/>
              <a:ea typeface="Open Sans" panose="020B0606030504020204" pitchFamily="34" charset="0"/>
              <a:cs typeface="David" panose="020E0502060401010101" pitchFamily="34" charset="-79"/>
            </a:endParaRPr>
          </a:p>
        </p:txBody>
      </p:sp>
      <p:pic>
        <p:nvPicPr>
          <p:cNvPr id="8" name="Picture 7">
            <a:extLst>
              <a:ext uri="{FF2B5EF4-FFF2-40B4-BE49-F238E27FC236}">
                <a16:creationId xmlns:a16="http://schemas.microsoft.com/office/drawing/2014/main" id="{3A588034-4928-5C48-B07A-C49A1C8E17F2}"/>
              </a:ext>
            </a:extLst>
          </p:cNvPr>
          <p:cNvPicPr>
            <a:picLocks noChangeAspect="1"/>
          </p:cNvPicPr>
          <p:nvPr/>
        </p:nvPicPr>
        <p:blipFill>
          <a:blip r:embed="rId5"/>
          <a:stretch>
            <a:fillRect/>
          </a:stretch>
        </p:blipFill>
        <p:spPr>
          <a:xfrm rot="5400000">
            <a:off x="-842463" y="854102"/>
            <a:ext cx="2288013" cy="2973758"/>
          </a:xfrm>
          <a:prstGeom prst="rect">
            <a:avLst/>
          </a:prstGeom>
        </p:spPr>
      </p:pic>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6"/>
          <a:stretch>
            <a:fillRect/>
          </a:stretch>
        </p:blipFill>
        <p:spPr>
          <a:xfrm>
            <a:off x="10818461" y="5942694"/>
            <a:ext cx="1047545" cy="550181"/>
          </a:xfrm>
          <a:prstGeom prst="rect">
            <a:avLst/>
          </a:prstGeom>
        </p:spPr>
      </p:pic>
      <p:pic>
        <p:nvPicPr>
          <p:cNvPr id="7" name="טיימר 1 דק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5800" y="584024"/>
            <a:ext cx="2419350" cy="1284205"/>
          </a:xfrm>
          <a:prstGeom prst="rect">
            <a:avLst/>
          </a:prstGeom>
        </p:spPr>
      </p:pic>
    </p:spTree>
    <p:extLst>
      <p:ext uri="{BB962C8B-B14F-4D97-AF65-F5344CB8AC3E}">
        <p14:creationId xmlns:p14="http://schemas.microsoft.com/office/powerpoint/2010/main" val="153641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1306</Words>
  <Application>Microsoft Office PowerPoint</Application>
  <PresentationFormat>מסך רחב</PresentationFormat>
  <Paragraphs>189</Paragraphs>
  <Slides>33</Slides>
  <Notes>16</Notes>
  <HiddenSlides>0</HiddenSlides>
  <MMClips>8</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33</vt:i4>
      </vt:variant>
    </vt:vector>
  </HeadingPairs>
  <TitlesOfParts>
    <vt:vector size="40" baseType="lpstr">
      <vt:lpstr>Arial</vt:lpstr>
      <vt:lpstr>Calibri</vt:lpstr>
      <vt:lpstr>David</vt:lpstr>
      <vt:lpstr>Narkisim</vt:lpstr>
      <vt:lpstr>Open Sans</vt:lpstr>
      <vt:lpstr>Times New Roman</vt:lpstr>
      <vt:lpstr>Office Theme</vt:lpstr>
      <vt:lpstr>מצגת של PowerPoint‏</vt:lpstr>
      <vt:lpstr>מָה נִלְמַד הַיוֹם?</vt:lpstr>
      <vt:lpstr>מָה לְהָבִיא לַשִׁעוּר? דף+ כלי כתיבה  או קובץ וורד פתוח.</vt:lpstr>
      <vt:lpstr>מצגת של PowerPoint‏</vt:lpstr>
      <vt:lpstr>מצגת של PowerPoint‏</vt:lpstr>
      <vt:lpstr>מצגת של PowerPoint‏</vt:lpstr>
      <vt:lpstr>מצגת של PowerPoint‏</vt:lpstr>
      <vt:lpstr>מצגת של PowerPoint‏</vt:lpstr>
      <vt:lpstr>תִרְגוּל</vt:lpstr>
      <vt:lpstr>פִּתְרוֹן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תשלומי נזקי גוף</vt:lpstr>
      <vt:lpstr>תשלומי נזקי גוף</vt:lpstr>
      <vt:lpstr>תשלומי נזקי גוף</vt:lpstr>
      <vt:lpstr>תשלומי נזקי גוף</vt:lpstr>
      <vt:lpstr>תשלומי נזקי גוף</vt:lpstr>
      <vt:lpstr>תִרְגוּל</vt:lpstr>
      <vt:lpstr>פִּתְרוֹן</vt:lpstr>
      <vt:lpstr>מְסַיְמִים וּמְסַכְּמִים- נִזְקֵי גּוּף</vt:lpstr>
      <vt:lpstr>מְסַיְמִים וּמְסַכְּמִים</vt:lpstr>
      <vt:lpstr>מְסַיְמִים וּמְסַכְּמִים</vt:lpstr>
      <vt:lpstr>מְסַיְמִים וּמְסַכְּמִים</vt:lpstr>
      <vt:lpstr>מְסַיְמִים וּמְסַכְּמִים</vt:lpstr>
      <vt:lpstr>מְסַיְמִים וּמְסַכְּמִים</vt:lpstr>
      <vt:lpstr>תִרְגוּל</vt:lpstr>
      <vt:lpstr>פִּתְרוֹן</vt:lpstr>
      <vt:lpstr>מַמְשִׁיכִים לְתַרְגֵל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Noya Merige</cp:lastModifiedBy>
  <cp:revision>83</cp:revision>
  <dcterms:created xsi:type="dcterms:W3CDTF">2020-03-11T07:11:19Z</dcterms:created>
  <dcterms:modified xsi:type="dcterms:W3CDTF">2020-04-30T12:05:32Z</dcterms:modified>
</cp:coreProperties>
</file>