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61"/>
  </p:notesMasterIdLst>
  <p:sldIdLst>
    <p:sldId id="260" r:id="rId2"/>
    <p:sldId id="261" r:id="rId3"/>
    <p:sldId id="262" r:id="rId4"/>
    <p:sldId id="265" r:id="rId5"/>
    <p:sldId id="264" r:id="rId6"/>
    <p:sldId id="287" r:id="rId7"/>
    <p:sldId id="326" r:id="rId8"/>
    <p:sldId id="288" r:id="rId9"/>
    <p:sldId id="327" r:id="rId10"/>
    <p:sldId id="297" r:id="rId11"/>
    <p:sldId id="328" r:id="rId12"/>
    <p:sldId id="299" r:id="rId13"/>
    <p:sldId id="329" r:id="rId14"/>
    <p:sldId id="300" r:id="rId15"/>
    <p:sldId id="330" r:id="rId16"/>
    <p:sldId id="331" r:id="rId17"/>
    <p:sldId id="352" r:id="rId18"/>
    <p:sldId id="306" r:id="rId19"/>
    <p:sldId id="332" r:id="rId20"/>
    <p:sldId id="310" r:id="rId21"/>
    <p:sldId id="333" r:id="rId22"/>
    <p:sldId id="311" r:id="rId23"/>
    <p:sldId id="334" r:id="rId24"/>
    <p:sldId id="301" r:id="rId25"/>
    <p:sldId id="313" r:id="rId26"/>
    <p:sldId id="317" r:id="rId27"/>
    <p:sldId id="359" r:id="rId28"/>
    <p:sldId id="314" r:id="rId29"/>
    <p:sldId id="324" r:id="rId30"/>
    <p:sldId id="315" r:id="rId31"/>
    <p:sldId id="354" r:id="rId32"/>
    <p:sldId id="335" r:id="rId33"/>
    <p:sldId id="316" r:id="rId34"/>
    <p:sldId id="356" r:id="rId35"/>
    <p:sldId id="336" r:id="rId36"/>
    <p:sldId id="318" r:id="rId37"/>
    <p:sldId id="357" r:id="rId38"/>
    <p:sldId id="319" r:id="rId39"/>
    <p:sldId id="358" r:id="rId40"/>
    <p:sldId id="338" r:id="rId41"/>
    <p:sldId id="353" r:id="rId42"/>
    <p:sldId id="284" r:id="rId43"/>
    <p:sldId id="360" r:id="rId44"/>
    <p:sldId id="320" r:id="rId45"/>
    <p:sldId id="322" r:id="rId46"/>
    <p:sldId id="340" r:id="rId47"/>
    <p:sldId id="341" r:id="rId48"/>
    <p:sldId id="367" r:id="rId49"/>
    <p:sldId id="292" r:id="rId50"/>
    <p:sldId id="346" r:id="rId51"/>
    <p:sldId id="350" r:id="rId52"/>
    <p:sldId id="365" r:id="rId53"/>
    <p:sldId id="362" r:id="rId54"/>
    <p:sldId id="363" r:id="rId55"/>
    <p:sldId id="364" r:id="rId56"/>
    <p:sldId id="366" r:id="rId57"/>
    <p:sldId id="271" r:id="rId58"/>
    <p:sldId id="272" r:id="rId59"/>
    <p:sldId id="325"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Alef" panose="020B0604020202020204" charset="-79"/>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24">
          <p15:clr>
            <a:srgbClr val="A4A3A4"/>
          </p15:clr>
        </p15:guide>
        <p15:guide id="2" pos="3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igPMszHxDdxnXXV2fRhwXjI5sI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 initials="1" lastIdx="5" clrIdx="0">
    <p:extLst>
      <p:ext uri="{19B8F6BF-5375-455C-9EA6-DF929625EA0E}">
        <p15:presenceInfo xmlns:p15="http://schemas.microsoft.com/office/powerpoint/2012/main" userId="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674"/>
  </p:normalViewPr>
  <p:slideViewPr>
    <p:cSldViewPr snapToGrid="0">
      <p:cViewPr varScale="1">
        <p:scale>
          <a:sx n="61" d="100"/>
          <a:sy n="61" d="100"/>
        </p:scale>
        <p:origin x="888" y="42"/>
      </p:cViewPr>
      <p:guideLst>
        <p:guide orient="horz" pos="2024"/>
        <p:guide pos="386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a:t>כתבו את המלל בהתאם ואת הציוד הדרוש.</a:t>
            </a:r>
            <a:endParaRPr/>
          </a:p>
          <a:p>
            <a:pPr marL="0" lvl="0" indent="0" algn="r" rtl="1">
              <a:spcBef>
                <a:spcPts val="0"/>
              </a:spcBef>
              <a:spcAft>
                <a:spcPts val="0"/>
              </a:spcAft>
              <a:buNone/>
            </a:pPr>
            <a:endParaRPr/>
          </a:p>
        </p:txBody>
      </p:sp>
      <p:sp>
        <p:nvSpPr>
          <p:cNvPr id="236" name="Google Shape;2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10</a:t>
            </a:fld>
            <a:endParaRPr/>
          </a:p>
        </p:txBody>
      </p:sp>
    </p:spTree>
    <p:extLst>
      <p:ext uri="{BB962C8B-B14F-4D97-AF65-F5344CB8AC3E}">
        <p14:creationId xmlns:p14="http://schemas.microsoft.com/office/powerpoint/2010/main" val="132869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11</a:t>
            </a:fld>
            <a:endParaRPr/>
          </a:p>
        </p:txBody>
      </p:sp>
    </p:spTree>
    <p:extLst>
      <p:ext uri="{BB962C8B-B14F-4D97-AF65-F5344CB8AC3E}">
        <p14:creationId xmlns:p14="http://schemas.microsoft.com/office/powerpoint/2010/main" val="310974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12</a:t>
            </a:fld>
            <a:endParaRPr/>
          </a:p>
        </p:txBody>
      </p:sp>
    </p:spTree>
    <p:extLst>
      <p:ext uri="{BB962C8B-B14F-4D97-AF65-F5344CB8AC3E}">
        <p14:creationId xmlns:p14="http://schemas.microsoft.com/office/powerpoint/2010/main" val="83905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13</a:t>
            </a:fld>
            <a:endParaRPr/>
          </a:p>
        </p:txBody>
      </p:sp>
    </p:spTree>
    <p:extLst>
      <p:ext uri="{BB962C8B-B14F-4D97-AF65-F5344CB8AC3E}">
        <p14:creationId xmlns:p14="http://schemas.microsoft.com/office/powerpoint/2010/main" val="151943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14</a:t>
            </a:fld>
            <a:endParaRPr/>
          </a:p>
        </p:txBody>
      </p:sp>
    </p:spTree>
    <p:extLst>
      <p:ext uri="{BB962C8B-B14F-4D97-AF65-F5344CB8AC3E}">
        <p14:creationId xmlns:p14="http://schemas.microsoft.com/office/powerpoint/2010/main" val="369188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15</a:t>
            </a:fld>
            <a:endParaRPr/>
          </a:p>
        </p:txBody>
      </p:sp>
    </p:spTree>
    <p:extLst>
      <p:ext uri="{BB962C8B-B14F-4D97-AF65-F5344CB8AC3E}">
        <p14:creationId xmlns:p14="http://schemas.microsoft.com/office/powerpoint/2010/main" val="411754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16</a:t>
            </a:fld>
            <a:endParaRPr/>
          </a:p>
        </p:txBody>
      </p:sp>
    </p:spTree>
    <p:extLst>
      <p:ext uri="{BB962C8B-B14F-4D97-AF65-F5344CB8AC3E}">
        <p14:creationId xmlns:p14="http://schemas.microsoft.com/office/powerpoint/2010/main" val="422865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17</a:t>
            </a:fld>
            <a:endParaRPr/>
          </a:p>
        </p:txBody>
      </p:sp>
    </p:spTree>
    <p:extLst>
      <p:ext uri="{BB962C8B-B14F-4D97-AF65-F5344CB8AC3E}">
        <p14:creationId xmlns:p14="http://schemas.microsoft.com/office/powerpoint/2010/main" val="3408810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18</a:t>
            </a:fld>
            <a:endParaRPr/>
          </a:p>
        </p:txBody>
      </p:sp>
    </p:spTree>
    <p:extLst>
      <p:ext uri="{BB962C8B-B14F-4D97-AF65-F5344CB8AC3E}">
        <p14:creationId xmlns:p14="http://schemas.microsoft.com/office/powerpoint/2010/main" val="1521595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19</a:t>
            </a:fld>
            <a:endParaRPr/>
          </a:p>
        </p:txBody>
      </p:sp>
    </p:spTree>
    <p:extLst>
      <p:ext uri="{BB962C8B-B14F-4D97-AF65-F5344CB8AC3E}">
        <p14:creationId xmlns:p14="http://schemas.microsoft.com/office/powerpoint/2010/main" val="350471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sz="1200" b="1" dirty="0"/>
              <a:t>משך השקף: 2 דקות</a:t>
            </a:r>
            <a:endParaRPr dirty="0"/>
          </a:p>
          <a:p>
            <a:pPr marL="158750" lvl="0" indent="0" algn="r" rtl="1">
              <a:spcBef>
                <a:spcPts val="0"/>
              </a:spcBef>
              <a:spcAft>
                <a:spcPts val="0"/>
              </a:spcAft>
              <a:buClr>
                <a:schemeClr val="dk1"/>
              </a:buClr>
              <a:buSzPts val="1200"/>
              <a:buFont typeface="Calibri"/>
              <a:buNone/>
            </a:pPr>
            <a:endParaRPr sz="1200" dirty="0">
              <a:solidFill>
                <a:schemeClr val="dk1"/>
              </a:solidFill>
            </a:endParaRPr>
          </a:p>
          <a:p>
            <a:pPr marL="158750" lvl="0" indent="0" algn="r" rtl="1">
              <a:spcBef>
                <a:spcPts val="0"/>
              </a:spcBef>
              <a:spcAft>
                <a:spcPts val="0"/>
              </a:spcAft>
              <a:buClr>
                <a:schemeClr val="dk1"/>
              </a:buClr>
              <a:buSzPts val="1200"/>
              <a:buFont typeface="Calibri"/>
              <a:buNone/>
            </a:pPr>
            <a:r>
              <a:rPr lang="x-none" sz="1200" dirty="0">
                <a:solidFill>
                  <a:schemeClr val="dk1"/>
                </a:solidFill>
              </a:rPr>
              <a:t>הציגו את עצמכם ואת מהלך השיעור:</a:t>
            </a:r>
            <a:endParaRPr dirty="0"/>
          </a:p>
          <a:p>
            <a:pPr marL="158750" lvl="0" indent="0" algn="r" rtl="1">
              <a:spcBef>
                <a:spcPts val="0"/>
              </a:spcBef>
              <a:spcAft>
                <a:spcPts val="0"/>
              </a:spcAft>
              <a:buClr>
                <a:schemeClr val="dk1"/>
              </a:buClr>
              <a:buSzPts val="1200"/>
              <a:buFont typeface="Calibri"/>
              <a:buNone/>
            </a:pPr>
            <a:endParaRPr sz="1200" dirty="0">
              <a:solidFill>
                <a:schemeClr val="dk1"/>
              </a:solidFill>
            </a:endParaRPr>
          </a:p>
          <a:p>
            <a:pPr marL="158750" lvl="0" indent="0" algn="r" rtl="1">
              <a:spcBef>
                <a:spcPts val="0"/>
              </a:spcBef>
              <a:spcAft>
                <a:spcPts val="0"/>
              </a:spcAft>
              <a:buClr>
                <a:schemeClr val="dk1"/>
              </a:buClr>
              <a:buSzPts val="1200"/>
              <a:buFont typeface="Calibri"/>
              <a:buNone/>
            </a:pPr>
            <a:r>
              <a:rPr lang="x-none" sz="1200" dirty="0">
                <a:solidFill>
                  <a:schemeClr val="dk1"/>
                </a:solidFill>
              </a:rPr>
              <a:t>מוזמנים לפנות בצורה אישית לתלמידים:</a:t>
            </a:r>
            <a:r>
              <a:rPr lang="x-none" sz="1200" dirty="0"/>
              <a:t/>
            </a:r>
            <a:br>
              <a:rPr lang="x-none" sz="1200" dirty="0"/>
            </a:br>
            <a:r>
              <a:rPr lang="x-none" sz="1200" dirty="0">
                <a:solidFill>
                  <a:srgbClr val="2F5496"/>
                </a:solidFill>
              </a:rPr>
              <a:t>דוגמה לטקסט שייאמר בעל פה: "שלום, שמי___. אני מורה ל____ ממקום בארץ____. מה שלומכם? אני שמח/ה שהצטרפתם אליי", וכו'.</a:t>
            </a:r>
            <a:endParaRPr dirty="0"/>
          </a:p>
          <a:p>
            <a:pPr marL="158750" lvl="0" indent="0" algn="r" rtl="1">
              <a:spcBef>
                <a:spcPts val="0"/>
              </a:spcBef>
              <a:spcAft>
                <a:spcPts val="0"/>
              </a:spcAft>
              <a:buClr>
                <a:schemeClr val="dk1"/>
              </a:buClr>
              <a:buSzPts val="1200"/>
              <a:buFont typeface="Calibri"/>
              <a:buNone/>
            </a:pPr>
            <a:endParaRPr sz="1200" dirty="0">
              <a:solidFill>
                <a:schemeClr val="dk1"/>
              </a:solidFill>
            </a:endParaRPr>
          </a:p>
          <a:p>
            <a:pPr marL="158750" lvl="0" indent="0" algn="r" rtl="1">
              <a:spcBef>
                <a:spcPts val="0"/>
              </a:spcBef>
              <a:spcAft>
                <a:spcPts val="0"/>
              </a:spcAft>
              <a:buClr>
                <a:schemeClr val="dk1"/>
              </a:buClr>
              <a:buSzPts val="1200"/>
              <a:buFont typeface="Calibri"/>
              <a:buNone/>
            </a:pPr>
            <a:r>
              <a:rPr lang="x-none" sz="1200" dirty="0">
                <a:solidFill>
                  <a:schemeClr val="dk1"/>
                </a:solidFill>
              </a:rPr>
              <a:t>נושא השיעור ומה מטרתו:</a:t>
            </a:r>
            <a:br>
              <a:rPr lang="x-none" sz="1200" dirty="0">
                <a:solidFill>
                  <a:schemeClr val="dk1"/>
                </a:solidFill>
              </a:rPr>
            </a:br>
            <a:r>
              <a:rPr lang="x-none" sz="1200" dirty="0">
                <a:solidFill>
                  <a:srgbClr val="2F5496"/>
                </a:solidFill>
              </a:rPr>
              <a:t>דוגמה לטקסט שייאמר בעל פה: "בשיעור הזה נלמד על_________. הצטרפו אליי ויהיה לנו כיף. מוכנים? מתחילים!"</a:t>
            </a:r>
            <a:endParaRPr dirty="0"/>
          </a:p>
          <a:p>
            <a:pPr marL="0" lvl="0" indent="0" algn="r" rtl="1">
              <a:spcBef>
                <a:spcPts val="0"/>
              </a:spcBef>
              <a:spcAft>
                <a:spcPts val="0"/>
              </a:spcAft>
              <a:buClr>
                <a:schemeClr val="dk1"/>
              </a:buClr>
              <a:buSzPts val="1200"/>
              <a:buFont typeface="Calibri"/>
              <a:buNone/>
            </a:pPr>
            <a:endParaRPr sz="1200" b="1" dirty="0"/>
          </a:p>
          <a:p>
            <a:pPr marL="133350" lvl="0" indent="0" algn="r" rtl="1">
              <a:lnSpc>
                <a:spcPct val="115000"/>
              </a:lnSpc>
              <a:spcBef>
                <a:spcPts val="800"/>
              </a:spcBef>
              <a:spcAft>
                <a:spcPts val="0"/>
              </a:spcAft>
              <a:buNone/>
            </a:pPr>
            <a:r>
              <a:rPr lang="x-none" sz="1200" b="1" dirty="0">
                <a:solidFill>
                  <a:schemeClr val="dk1"/>
                </a:solidFill>
                <a:latin typeface="Alef"/>
                <a:ea typeface="Alef"/>
                <a:cs typeface="Alef"/>
                <a:sym typeface="Alef"/>
              </a:rPr>
              <a:t>נתחיל ב…. </a:t>
            </a:r>
            <a:r>
              <a:rPr lang="x-none" sz="1200" dirty="0">
                <a:solidFill>
                  <a:schemeClr val="dk1"/>
                </a:solidFill>
                <a:latin typeface="Alef"/>
                <a:ea typeface="Alef"/>
                <a:cs typeface="Alef"/>
                <a:sym typeface="Alef"/>
              </a:rPr>
              <a:t> (שלב פתיח השיעור)</a:t>
            </a:r>
            <a:endParaRPr dirty="0"/>
          </a:p>
          <a:p>
            <a:pPr marL="133350" lvl="0" indent="0" algn="r" rtl="1">
              <a:lnSpc>
                <a:spcPct val="115000"/>
              </a:lnSpc>
              <a:spcBef>
                <a:spcPts val="0"/>
              </a:spcBef>
              <a:spcAft>
                <a:spcPts val="0"/>
              </a:spcAft>
              <a:buNone/>
            </a:pPr>
            <a:r>
              <a:rPr lang="x-none" sz="1200" b="1" dirty="0">
                <a:solidFill>
                  <a:schemeClr val="dk1"/>
                </a:solidFill>
                <a:latin typeface="Alef"/>
                <a:ea typeface="Alef"/>
                <a:cs typeface="Alef"/>
                <a:sym typeface="Alef"/>
              </a:rPr>
              <a:t>נמשיך בלגלות</a:t>
            </a:r>
            <a:r>
              <a:rPr lang="x-none" sz="1200" dirty="0">
                <a:solidFill>
                  <a:schemeClr val="dk1"/>
                </a:solidFill>
                <a:latin typeface="Alef"/>
                <a:ea typeface="Alef"/>
                <a:cs typeface="Alef"/>
                <a:sym typeface="Alef"/>
              </a:rPr>
              <a:t> (שלב הלימוד / הקניה - כתבו כאן שאלה מסקרנת שתיתן מענה על מטרת השיעור) </a:t>
            </a:r>
            <a:endParaRPr dirty="0"/>
          </a:p>
          <a:p>
            <a:pPr marL="133350" lvl="0" indent="0" algn="r" rtl="1">
              <a:lnSpc>
                <a:spcPct val="115000"/>
              </a:lnSpc>
              <a:spcBef>
                <a:spcPts val="0"/>
              </a:spcBef>
              <a:spcAft>
                <a:spcPts val="0"/>
              </a:spcAft>
              <a:buNone/>
            </a:pPr>
            <a:r>
              <a:rPr lang="x-none" sz="1200" b="1" dirty="0">
                <a:solidFill>
                  <a:schemeClr val="dk1"/>
                </a:solidFill>
                <a:latin typeface="Alef"/>
                <a:ea typeface="Alef"/>
                <a:cs typeface="Alef"/>
                <a:sym typeface="Alef"/>
              </a:rPr>
              <a:t>נתנסה ב… </a:t>
            </a:r>
            <a:r>
              <a:rPr lang="x-none" sz="1200" dirty="0">
                <a:solidFill>
                  <a:schemeClr val="dk1"/>
                </a:solidFill>
                <a:latin typeface="Alef"/>
                <a:ea typeface="Alef"/>
                <a:cs typeface="Alef"/>
                <a:sym typeface="Alef"/>
              </a:rPr>
              <a:t>(שלב התרגול / התנסות)</a:t>
            </a:r>
            <a:r>
              <a:rPr lang="x-none" sz="1200" b="1" dirty="0">
                <a:solidFill>
                  <a:schemeClr val="dk1"/>
                </a:solidFill>
                <a:latin typeface="Alef"/>
                <a:ea typeface="Alef"/>
                <a:cs typeface="Alef"/>
                <a:sym typeface="Alef"/>
              </a:rPr>
              <a:t> </a:t>
            </a:r>
            <a:endParaRPr dirty="0"/>
          </a:p>
          <a:p>
            <a:pPr marL="133350" lvl="0" indent="0" algn="r" rtl="1">
              <a:lnSpc>
                <a:spcPct val="115000"/>
              </a:lnSpc>
              <a:spcBef>
                <a:spcPts val="0"/>
              </a:spcBef>
              <a:spcAft>
                <a:spcPts val="0"/>
              </a:spcAft>
              <a:buNone/>
            </a:pPr>
            <a:r>
              <a:rPr lang="x-none" sz="1200" b="1" dirty="0">
                <a:solidFill>
                  <a:schemeClr val="dk1"/>
                </a:solidFill>
                <a:latin typeface="Alef"/>
                <a:ea typeface="Alef"/>
                <a:cs typeface="Alef"/>
                <a:sym typeface="Alef"/>
              </a:rPr>
              <a:t>נסכם  </a:t>
            </a:r>
            <a:r>
              <a:rPr lang="x-none" sz="1200" dirty="0">
                <a:solidFill>
                  <a:schemeClr val="dk1"/>
                </a:solidFill>
                <a:latin typeface="Alef"/>
                <a:ea typeface="Alef"/>
                <a:cs typeface="Alef"/>
                <a:sym typeface="Alef"/>
              </a:rPr>
              <a:t>(שלב סיכום השיעור)</a:t>
            </a:r>
            <a:endParaRPr dirty="0"/>
          </a:p>
        </p:txBody>
      </p:sp>
      <p:sp>
        <p:nvSpPr>
          <p:cNvPr id="246" name="Google Shape;2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20</a:t>
            </a:fld>
            <a:endParaRPr/>
          </a:p>
        </p:txBody>
      </p:sp>
    </p:spTree>
    <p:extLst>
      <p:ext uri="{BB962C8B-B14F-4D97-AF65-F5344CB8AC3E}">
        <p14:creationId xmlns:p14="http://schemas.microsoft.com/office/powerpoint/2010/main" val="3412928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21</a:t>
            </a:fld>
            <a:endParaRPr/>
          </a:p>
        </p:txBody>
      </p:sp>
    </p:spTree>
    <p:extLst>
      <p:ext uri="{BB962C8B-B14F-4D97-AF65-F5344CB8AC3E}">
        <p14:creationId xmlns:p14="http://schemas.microsoft.com/office/powerpoint/2010/main" val="279788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22</a:t>
            </a:fld>
            <a:endParaRPr/>
          </a:p>
        </p:txBody>
      </p:sp>
    </p:spTree>
    <p:extLst>
      <p:ext uri="{BB962C8B-B14F-4D97-AF65-F5344CB8AC3E}">
        <p14:creationId xmlns:p14="http://schemas.microsoft.com/office/powerpoint/2010/main" val="2623390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23</a:t>
            </a:fld>
            <a:endParaRPr/>
          </a:p>
        </p:txBody>
      </p:sp>
    </p:spTree>
    <p:extLst>
      <p:ext uri="{BB962C8B-B14F-4D97-AF65-F5344CB8AC3E}">
        <p14:creationId xmlns:p14="http://schemas.microsoft.com/office/powerpoint/2010/main" val="363685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24</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0740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26</a:t>
            </a:fld>
            <a:endParaRPr/>
          </a:p>
        </p:txBody>
      </p:sp>
    </p:spTree>
    <p:extLst>
      <p:ext uri="{BB962C8B-B14F-4D97-AF65-F5344CB8AC3E}">
        <p14:creationId xmlns:p14="http://schemas.microsoft.com/office/powerpoint/2010/main" val="1546893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27</a:t>
            </a:fld>
            <a:endParaRPr/>
          </a:p>
        </p:txBody>
      </p:sp>
    </p:spTree>
    <p:extLst>
      <p:ext uri="{BB962C8B-B14F-4D97-AF65-F5344CB8AC3E}">
        <p14:creationId xmlns:p14="http://schemas.microsoft.com/office/powerpoint/2010/main" val="162646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28</a:t>
            </a:fld>
            <a:endParaRPr/>
          </a:p>
        </p:txBody>
      </p:sp>
    </p:spTree>
    <p:extLst>
      <p:ext uri="{BB962C8B-B14F-4D97-AF65-F5344CB8AC3E}">
        <p14:creationId xmlns:p14="http://schemas.microsoft.com/office/powerpoint/2010/main" val="2069738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29</a:t>
            </a:fld>
            <a:endParaRPr/>
          </a:p>
        </p:txBody>
      </p:sp>
    </p:spTree>
    <p:extLst>
      <p:ext uri="{BB962C8B-B14F-4D97-AF65-F5344CB8AC3E}">
        <p14:creationId xmlns:p14="http://schemas.microsoft.com/office/powerpoint/2010/main" val="2727321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30</a:t>
            </a:fld>
            <a:endParaRPr/>
          </a:p>
        </p:txBody>
      </p:sp>
    </p:spTree>
    <p:extLst>
      <p:ext uri="{BB962C8B-B14F-4D97-AF65-F5344CB8AC3E}">
        <p14:creationId xmlns:p14="http://schemas.microsoft.com/office/powerpoint/2010/main" val="160605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marR="0" lvl="0" indent="0" algn="r" rtl="1">
              <a:lnSpc>
                <a:spcPct val="100000"/>
              </a:lnSpc>
              <a:spcBef>
                <a:spcPts val="0"/>
              </a:spcBef>
              <a:spcAft>
                <a:spcPts val="0"/>
              </a:spcAft>
              <a:buClr>
                <a:srgbClr val="000000"/>
              </a:buClr>
              <a:buSzPts val="1100"/>
              <a:buFont typeface="Arial"/>
              <a:buNone/>
            </a:pPr>
            <a:r>
              <a:rPr lang="x-none"/>
              <a:t>למחוק שקופית זו אם אין בה צורך.</a:t>
            </a:r>
            <a:endParaRPr/>
          </a:p>
          <a:p>
            <a:pPr marL="158750" marR="0" lvl="0" indent="0" algn="r" rtl="1">
              <a:lnSpc>
                <a:spcPct val="100000"/>
              </a:lnSpc>
              <a:spcBef>
                <a:spcPts val="0"/>
              </a:spcBef>
              <a:spcAft>
                <a:spcPts val="0"/>
              </a:spcAft>
              <a:buClr>
                <a:srgbClr val="000000"/>
              </a:buClr>
              <a:buSzPts val="1100"/>
              <a:buFont typeface="Arial"/>
              <a:buNone/>
            </a:pPr>
            <a:endParaRPr sz="1200" b="1"/>
          </a:p>
          <a:p>
            <a:pPr marL="158750" marR="0" lvl="0" indent="0" algn="r" rtl="1">
              <a:lnSpc>
                <a:spcPct val="100000"/>
              </a:lnSpc>
              <a:spcBef>
                <a:spcPts val="0"/>
              </a:spcBef>
              <a:spcAft>
                <a:spcPts val="0"/>
              </a:spcAft>
              <a:buClr>
                <a:srgbClr val="000000"/>
              </a:buClr>
              <a:buSzPts val="1100"/>
              <a:buFont typeface="Arial"/>
              <a:buNone/>
            </a:pPr>
            <a:r>
              <a:rPr lang="x-none" sz="1200" b="1"/>
              <a:t>משך השקף: דקה</a:t>
            </a:r>
            <a:endParaRPr/>
          </a:p>
          <a:p>
            <a:pPr marL="158750" lvl="0" indent="0" algn="r" rtl="1">
              <a:spcBef>
                <a:spcPts val="0"/>
              </a:spcBef>
              <a:spcAft>
                <a:spcPts val="0"/>
              </a:spcAft>
              <a:buClr>
                <a:schemeClr val="dk1"/>
              </a:buClr>
              <a:buSzPts val="1200"/>
              <a:buFont typeface="Calibri"/>
              <a:buNone/>
            </a:pPr>
            <a:endParaRPr sz="1200"/>
          </a:p>
          <a:p>
            <a:pPr marL="158750" lvl="0" indent="0" algn="r" rtl="1">
              <a:spcBef>
                <a:spcPts val="0"/>
              </a:spcBef>
              <a:spcAft>
                <a:spcPts val="0"/>
              </a:spcAft>
              <a:buClr>
                <a:schemeClr val="dk1"/>
              </a:buClr>
              <a:buSzPts val="1200"/>
              <a:buFont typeface="Calibri"/>
              <a:buNone/>
            </a:pPr>
            <a:r>
              <a:rPr lang="x-none" sz="1200"/>
              <a:t>בשקף זה ודאו שכולם הצטיידו בעזרים הנדרשים (מומלץ שעזרים אלו יהיו גם אצלכם עבור הדגמה).</a:t>
            </a:r>
            <a:endParaRPr/>
          </a:p>
          <a:p>
            <a:pPr marL="158750" lvl="0" indent="0" algn="r" rtl="1">
              <a:spcBef>
                <a:spcPts val="0"/>
              </a:spcBef>
              <a:spcAft>
                <a:spcPts val="0"/>
              </a:spcAft>
              <a:buClr>
                <a:srgbClr val="FF0000"/>
              </a:buClr>
              <a:buSzPts val="1200"/>
              <a:buFont typeface="Calibri"/>
              <a:buNone/>
            </a:pPr>
            <a:r>
              <a:rPr lang="x-none" sz="1200">
                <a:solidFill>
                  <a:srgbClr val="FF0000"/>
                </a:solidFill>
              </a:rPr>
              <a:t>מחקו את המיותר או הוסיפו במידת הצורך (הקפידו על זכויות היוצרים).</a:t>
            </a:r>
            <a:endParaRPr/>
          </a:p>
          <a:p>
            <a:pPr marL="158750" lvl="0" indent="0" algn="r" rtl="1">
              <a:spcBef>
                <a:spcPts val="0"/>
              </a:spcBef>
              <a:spcAft>
                <a:spcPts val="0"/>
              </a:spcAft>
              <a:buClr>
                <a:schemeClr val="dk1"/>
              </a:buClr>
              <a:buSzPts val="1200"/>
              <a:buFont typeface="Calibri"/>
              <a:buNone/>
            </a:pPr>
            <a:endParaRPr sz="1200">
              <a:solidFill>
                <a:srgbClr val="FF0000"/>
              </a:solidFill>
            </a:endParaRPr>
          </a:p>
          <a:p>
            <a:pPr marL="158750" lvl="0" indent="0" algn="r" rtl="1">
              <a:spcBef>
                <a:spcPts val="0"/>
              </a:spcBef>
              <a:spcAft>
                <a:spcPts val="0"/>
              </a:spcAft>
              <a:buClr>
                <a:srgbClr val="FF0000"/>
              </a:buClr>
              <a:buSzPts val="1200"/>
              <a:buFont typeface="Calibri"/>
              <a:buNone/>
            </a:pPr>
            <a:r>
              <a:rPr lang="x-none" sz="1200">
                <a:solidFill>
                  <a:srgbClr val="FF0000"/>
                </a:solidFill>
              </a:rPr>
              <a:t>זה הזמן להציג את </a:t>
            </a:r>
            <a:r>
              <a:rPr lang="x-none" sz="1200" b="0" i="0" u="none" strike="noStrike" cap="none">
                <a:solidFill>
                  <a:srgbClr val="000000"/>
                </a:solidFill>
                <a:latin typeface="Arial"/>
                <a:ea typeface="Arial"/>
                <a:cs typeface="Arial"/>
                <a:sym typeface="Arial"/>
              </a:rPr>
              <a:t>כללי ההתנהגות בשיעור: בקשו מהלומדים לסגור חלונות של יישומים אחרים במחשב, להרחיק אמצעים מסיחים, להתיישב בחדר שקט, להניח כוס מים לידם, ובעיקר להתמקד במפגש.</a:t>
            </a:r>
            <a:endParaRPr/>
          </a:p>
        </p:txBody>
      </p:sp>
      <p:sp>
        <p:nvSpPr>
          <p:cNvPr id="255" name="Google Shape;2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31</a:t>
            </a:fld>
            <a:endParaRPr/>
          </a:p>
        </p:txBody>
      </p:sp>
    </p:spTree>
    <p:extLst>
      <p:ext uri="{BB962C8B-B14F-4D97-AF65-F5344CB8AC3E}">
        <p14:creationId xmlns:p14="http://schemas.microsoft.com/office/powerpoint/2010/main" val="2883546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33</a:t>
            </a:fld>
            <a:endParaRPr/>
          </a:p>
        </p:txBody>
      </p:sp>
    </p:spTree>
    <p:extLst>
      <p:ext uri="{BB962C8B-B14F-4D97-AF65-F5344CB8AC3E}">
        <p14:creationId xmlns:p14="http://schemas.microsoft.com/office/powerpoint/2010/main" val="3555020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34</a:t>
            </a:fld>
            <a:endParaRPr/>
          </a:p>
        </p:txBody>
      </p:sp>
    </p:spTree>
    <p:extLst>
      <p:ext uri="{BB962C8B-B14F-4D97-AF65-F5344CB8AC3E}">
        <p14:creationId xmlns:p14="http://schemas.microsoft.com/office/powerpoint/2010/main" val="1915480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36</a:t>
            </a:fld>
            <a:endParaRPr/>
          </a:p>
        </p:txBody>
      </p:sp>
    </p:spTree>
    <p:extLst>
      <p:ext uri="{BB962C8B-B14F-4D97-AF65-F5344CB8AC3E}">
        <p14:creationId xmlns:p14="http://schemas.microsoft.com/office/powerpoint/2010/main" val="2519682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37</a:t>
            </a:fld>
            <a:endParaRPr/>
          </a:p>
        </p:txBody>
      </p:sp>
    </p:spTree>
    <p:extLst>
      <p:ext uri="{BB962C8B-B14F-4D97-AF65-F5344CB8AC3E}">
        <p14:creationId xmlns:p14="http://schemas.microsoft.com/office/powerpoint/2010/main" val="253648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38</a:t>
            </a:fld>
            <a:endParaRPr/>
          </a:p>
        </p:txBody>
      </p:sp>
    </p:spTree>
    <p:extLst>
      <p:ext uri="{BB962C8B-B14F-4D97-AF65-F5344CB8AC3E}">
        <p14:creationId xmlns:p14="http://schemas.microsoft.com/office/powerpoint/2010/main" val="489129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39</a:t>
            </a:fld>
            <a:endParaRPr/>
          </a:p>
        </p:txBody>
      </p:sp>
    </p:spTree>
    <p:extLst>
      <p:ext uri="{BB962C8B-B14F-4D97-AF65-F5344CB8AC3E}">
        <p14:creationId xmlns:p14="http://schemas.microsoft.com/office/powerpoint/2010/main" val="1213571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41</a:t>
            </a:fld>
            <a:endParaRPr/>
          </a:p>
        </p:txBody>
      </p:sp>
    </p:spTree>
    <p:extLst>
      <p:ext uri="{BB962C8B-B14F-4D97-AF65-F5344CB8AC3E}">
        <p14:creationId xmlns:p14="http://schemas.microsoft.com/office/powerpoint/2010/main" val="3525473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42</a:t>
            </a:fld>
            <a:endParaRPr/>
          </a:p>
        </p:txBody>
      </p:sp>
    </p:spTree>
    <p:extLst>
      <p:ext uri="{BB962C8B-B14F-4D97-AF65-F5344CB8AC3E}">
        <p14:creationId xmlns:p14="http://schemas.microsoft.com/office/powerpoint/2010/main" val="1652583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43</a:t>
            </a:fld>
            <a:endParaRPr/>
          </a:p>
        </p:txBody>
      </p:sp>
    </p:spTree>
    <p:extLst>
      <p:ext uri="{BB962C8B-B14F-4D97-AF65-F5344CB8AC3E}">
        <p14:creationId xmlns:p14="http://schemas.microsoft.com/office/powerpoint/2010/main" val="45743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b="0"/>
          </a:p>
          <a:p>
            <a:pPr marL="0" lvl="0" indent="0" algn="r" rtl="1">
              <a:spcBef>
                <a:spcPts val="0"/>
              </a:spcBef>
              <a:spcAft>
                <a:spcPts val="0"/>
              </a:spcAft>
              <a:buClr>
                <a:schemeClr val="dk1"/>
              </a:buClr>
              <a:buSzPts val="1200"/>
              <a:buFont typeface="Calibri"/>
              <a:buNone/>
            </a:pPr>
            <a:endParaRPr b="0"/>
          </a:p>
          <a:p>
            <a:pPr marL="0" lvl="0" indent="0" algn="r" rtl="1">
              <a:spcBef>
                <a:spcPts val="0"/>
              </a:spcBef>
              <a:spcAft>
                <a:spcPts val="0"/>
              </a:spcAft>
              <a:buClr>
                <a:schemeClr val="dk1"/>
              </a:buClr>
              <a:buSzPts val="1200"/>
              <a:buFont typeface="Calibri"/>
              <a:buNone/>
            </a:pPr>
            <a:r>
              <a:rPr lang="x-none"/>
              <a:t>שלב זה</a:t>
            </a:r>
            <a:r>
              <a:rPr lang="x-none">
                <a:solidFill>
                  <a:schemeClr val="dk1"/>
                </a:solidFill>
              </a:rPr>
              <a:t> ייצור חיבור קוגניטיבי ורלוונטיות בין הנושא הנלמד לידע הקודם של הלומדים.</a:t>
            </a:r>
            <a:endParaRPr/>
          </a:p>
          <a:p>
            <a:pPr marL="0" lvl="0" indent="0" algn="r" rtl="1">
              <a:lnSpc>
                <a:spcPct val="115000"/>
              </a:lnSpc>
              <a:spcBef>
                <a:spcPts val="1200"/>
              </a:spcBef>
              <a:spcAft>
                <a:spcPts val="0"/>
              </a:spcAft>
              <a:buClr>
                <a:schemeClr val="dk1"/>
              </a:buClr>
              <a:buSzPts val="1100"/>
              <a:buFont typeface="Arial"/>
              <a:buNone/>
            </a:pPr>
            <a:r>
              <a:rPr lang="x-none">
                <a:solidFill>
                  <a:schemeClr val="dk1"/>
                </a:solidFill>
              </a:rPr>
              <a:t>בכיתות נמוכות מומלץ שהחיבור יהיה מינורי וכללי. </a:t>
            </a:r>
            <a:br>
              <a:rPr lang="x-none">
                <a:solidFill>
                  <a:schemeClr val="dk1"/>
                </a:solidFill>
              </a:rPr>
            </a:br>
            <a:r>
              <a:rPr lang="x-none">
                <a:solidFill>
                  <a:schemeClr val="dk1"/>
                </a:solidFill>
              </a:rPr>
              <a:t>אם הועברו כבר שיעורים במקצוע, כדאי לחבר לידע שהועבר בשיעור הקודם.</a:t>
            </a:r>
            <a:endParaRPr/>
          </a:p>
          <a:p>
            <a:pPr marL="158750" lvl="0" indent="0" algn="r" rtl="1">
              <a:spcBef>
                <a:spcPts val="1200"/>
              </a:spcBef>
              <a:spcAft>
                <a:spcPts val="0"/>
              </a:spcAft>
              <a:buClr>
                <a:srgbClr val="FF0000"/>
              </a:buClr>
              <a:buSzPts val="1200"/>
              <a:buFont typeface="Calibri"/>
              <a:buNone/>
            </a:pPr>
            <a:r>
              <a:rPr lang="x-none">
                <a:solidFill>
                  <a:srgbClr val="FF0000"/>
                </a:solidFill>
              </a:rPr>
              <a:t>דוגמה לטקסט שייאמר בעל פה: </a:t>
            </a:r>
            <a:endParaRPr/>
          </a:p>
          <a:p>
            <a:pPr marL="158750" lvl="0" indent="0" algn="r" rtl="1">
              <a:spcBef>
                <a:spcPts val="0"/>
              </a:spcBef>
              <a:spcAft>
                <a:spcPts val="0"/>
              </a:spcAft>
              <a:buClr>
                <a:srgbClr val="FF0000"/>
              </a:buClr>
              <a:buSzPts val="1200"/>
              <a:buFont typeface="Calibri"/>
              <a:buNone/>
            </a:pPr>
            <a:r>
              <a:rPr lang="x-none">
                <a:solidFill>
                  <a:srgbClr val="FF0000"/>
                </a:solidFill>
              </a:rPr>
              <a:t>"יצא לכם לפגוש סיטואציה שבה... / בשיעורים הקודמים למדנו על… והיום נמשיך עם... / </a:t>
            </a:r>
            <a:endParaRPr/>
          </a:p>
          <a:p>
            <a:pPr marL="158750" lvl="0" indent="0" algn="r" rtl="1">
              <a:spcBef>
                <a:spcPts val="0"/>
              </a:spcBef>
              <a:spcAft>
                <a:spcPts val="0"/>
              </a:spcAft>
              <a:buClr>
                <a:srgbClr val="FF0000"/>
              </a:buClr>
              <a:buSzPts val="1200"/>
              <a:buFont typeface="Calibri"/>
              <a:buNone/>
            </a:pPr>
            <a:r>
              <a:rPr lang="x-none">
                <a:solidFill>
                  <a:srgbClr val="FF0000"/>
                </a:solidFill>
              </a:rPr>
              <a:t>יכול להיות שבבית הספר כבר עסקתם בנושא זה, וגם אם לא, לא נורא, זו ההזדמנות להכיר/להעמיק..."</a:t>
            </a:r>
            <a:endParaRPr/>
          </a:p>
          <a:p>
            <a:pPr marL="0" lvl="0" indent="0" algn="r" rtl="1">
              <a:spcBef>
                <a:spcPts val="0"/>
              </a:spcBef>
              <a:spcAft>
                <a:spcPts val="0"/>
              </a:spcAft>
              <a:buClr>
                <a:schemeClr val="dk1"/>
              </a:buClr>
              <a:buSzPts val="1200"/>
              <a:buFont typeface="Calibri"/>
              <a:buNone/>
            </a:pPr>
            <a:endParaRPr b="1"/>
          </a:p>
        </p:txBody>
      </p:sp>
      <p:sp>
        <p:nvSpPr>
          <p:cNvPr id="284" name="Google Shape;2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x-none" b="1"/>
              <a:t>רצף מספרי השקפים הבאים 11-15 מכיל בתוכו: הקניית ידע, תרגול ופתרון, תרגול ופתרון נוספים. משך זמן כל הרצף הוא 20 סה"כ.</a:t>
            </a:r>
            <a:endParaRPr b="1"/>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x-none" b="1"/>
              <a:t>הקניה: </a:t>
            </a:r>
            <a:r>
              <a:rPr lang="x-none"/>
              <a:t>התייחסות למטרת למידה אחת מרכזית וממוקדת. שימוש במגוון ייצוגי תוכן כגון תמונות וסרטונים - </a:t>
            </a:r>
            <a:r>
              <a:rPr lang="x-none" b="1" u="sng"/>
              <a:t>ניתן לצרף סרטונים מבית היוצר של מטח בלבד</a:t>
            </a:r>
            <a:r>
              <a:rPr lang="x-none"/>
              <a:t>, צילומי מסך, כתבות, תכנים מספרי הלימוד, טקסט מצומצם </a:t>
            </a:r>
            <a:r>
              <a:rPr lang="x-none" b="1" u="sng">
                <a:solidFill>
                  <a:srgbClr val="FF0000"/>
                </a:solidFill>
              </a:rPr>
              <a:t>בהתאם לזכויות יוצרים</a:t>
            </a:r>
            <a:r>
              <a:rPr lang="x-none">
                <a:solidFill>
                  <a:srgbClr val="FF0000"/>
                </a:solidFill>
              </a:rPr>
              <a:t>. </a:t>
            </a:r>
            <a:r>
              <a:rPr lang="x-none"/>
              <a:t>ניתן לשלב תרגיל או שאלה לדוגמה שאתם פותרים.</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44</a:t>
            </a:fld>
            <a:endParaRPr/>
          </a:p>
        </p:txBody>
      </p:sp>
    </p:spTree>
    <p:extLst>
      <p:ext uri="{BB962C8B-B14F-4D97-AF65-F5344CB8AC3E}">
        <p14:creationId xmlns:p14="http://schemas.microsoft.com/office/powerpoint/2010/main" val="4121728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100"/>
              <a:buFont typeface="Arial"/>
              <a:buNone/>
            </a:pPr>
            <a:r>
              <a:rPr lang="x-none" b="1"/>
              <a:t>משך השקף: עד 5 דקות</a:t>
            </a:r>
            <a:endParaRPr/>
          </a:p>
          <a:p>
            <a:pPr marL="0" marR="0" lvl="0" indent="0" algn="r" rtl="1">
              <a:lnSpc>
                <a:spcPct val="100000"/>
              </a:lnSpc>
              <a:spcBef>
                <a:spcPts val="0"/>
              </a:spcBef>
              <a:spcAft>
                <a:spcPts val="0"/>
              </a:spcAft>
              <a:buClr>
                <a:srgbClr val="000000"/>
              </a:buClr>
              <a:buSzPts val="1100"/>
              <a:buFont typeface="Arial"/>
              <a:buNone/>
            </a:pPr>
            <a:endParaRPr/>
          </a:p>
          <a:p>
            <a:pPr marL="0" marR="0" lvl="0" indent="0" algn="r" rtl="1">
              <a:lnSpc>
                <a:spcPct val="100000"/>
              </a:lnSpc>
              <a:spcBef>
                <a:spcPts val="0"/>
              </a:spcBef>
              <a:spcAft>
                <a:spcPts val="0"/>
              </a:spcAft>
              <a:buClr>
                <a:srgbClr val="000000"/>
              </a:buClr>
              <a:buSzPts val="1100"/>
              <a:buFont typeface="Arial"/>
              <a:buNone/>
            </a:pPr>
            <a:r>
              <a:rPr lang="x-none"/>
              <a:t>סיכום ויציאה לתרגול. שלב זה יכלול סיכום של התוכן הנלמד תוך מענה על שאלות כמו: מה עשינו פה היום? מה למדנו? מומלץ לשלב אלמנטים חווייתיים כגון משחק מסכם, חידה, טיפ מיוחד להמשך הלמידה ועוד.</a:t>
            </a:r>
            <a:endParaRPr/>
          </a:p>
          <a:p>
            <a:pPr marL="0" lvl="0" indent="0" algn="r" rtl="1">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32" name="Google Shape;3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57</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dirty="0"/>
              <a:t>משך השקף: עד 15 דקות</a:t>
            </a:r>
            <a:endParaRPr dirty="0"/>
          </a:p>
          <a:p>
            <a:pPr marL="0" lvl="0" indent="0" algn="r" rtl="1">
              <a:spcBef>
                <a:spcPts val="0"/>
              </a:spcBef>
              <a:spcAft>
                <a:spcPts val="0"/>
              </a:spcAft>
              <a:buClr>
                <a:schemeClr val="dk1"/>
              </a:buClr>
              <a:buSzPts val="1200"/>
              <a:buFont typeface="Calibri"/>
              <a:buNone/>
            </a:pPr>
            <a:endParaRPr b="1" dirty="0"/>
          </a:p>
          <a:p>
            <a:pPr marL="158750" lvl="0" indent="0" algn="r" rtl="1">
              <a:spcBef>
                <a:spcPts val="0"/>
              </a:spcBef>
              <a:spcAft>
                <a:spcPts val="0"/>
              </a:spcAft>
              <a:buClr>
                <a:schemeClr val="dk1"/>
              </a:buClr>
              <a:buSzPts val="1200"/>
              <a:buFont typeface="Calibri"/>
              <a:buNone/>
            </a:pPr>
            <a:r>
              <a:rPr lang="x-none" dirty="0"/>
              <a:t>בשלב זה הסבירו לתלמידים את התרגול והיפרדו מהם. עם יציאת התלמידים לתרגול הסופי יסתיים שלב הצילום שלכם כמורים.</a:t>
            </a:r>
            <a:endParaRPr dirty="0"/>
          </a:p>
          <a:p>
            <a:pPr marL="0" lvl="0" indent="0" algn="r" rtl="1">
              <a:spcBef>
                <a:spcPts val="0"/>
              </a:spcBef>
              <a:spcAft>
                <a:spcPts val="0"/>
              </a:spcAft>
              <a:buNone/>
            </a:pPr>
            <a:endParaRPr dirty="0"/>
          </a:p>
          <a:p>
            <a:pPr marL="158750" lvl="0" indent="0" algn="r" rtl="1">
              <a:spcBef>
                <a:spcPts val="0"/>
              </a:spcBef>
              <a:spcAft>
                <a:spcPts val="0"/>
              </a:spcAft>
              <a:buClr>
                <a:schemeClr val="dk1"/>
              </a:buClr>
              <a:buSzPts val="1200"/>
              <a:buFont typeface="Calibri"/>
              <a:buNone/>
            </a:pPr>
            <a:r>
              <a:rPr lang="x-none" b="1" dirty="0"/>
              <a:t>דגשים</a:t>
            </a:r>
            <a:r>
              <a:rPr lang="x-none" dirty="0"/>
              <a:t>:</a:t>
            </a:r>
            <a:endParaRPr dirty="0"/>
          </a:p>
          <a:p>
            <a:pPr marL="158750" lvl="0" indent="0" algn="r" rtl="1">
              <a:spcBef>
                <a:spcPts val="0"/>
              </a:spcBef>
              <a:spcAft>
                <a:spcPts val="0"/>
              </a:spcAft>
              <a:buClr>
                <a:schemeClr val="dk1"/>
              </a:buClr>
              <a:buSzPts val="1200"/>
              <a:buFont typeface="Calibri"/>
              <a:buNone/>
            </a:pPr>
            <a:r>
              <a:rPr lang="x-none" dirty="0"/>
              <a:t>*התרגול יכול להתבצע במרחב הביתי תוך שימוש במשאבים מגוונים הנמצאים בבית, כגון כלי כתיבה, טאבלט או המחשב האישי. ניתן להשתמש בסביבות אופק וכותר (רק דרך מחשב נייד, אופק וכותר לא עובדים טוב בטאבלט/ נייד).</a:t>
            </a:r>
            <a:endParaRPr dirty="0"/>
          </a:p>
          <a:p>
            <a:pPr marL="158750" lvl="0" indent="0" algn="r" rtl="1">
              <a:spcBef>
                <a:spcPts val="0"/>
              </a:spcBef>
              <a:spcAft>
                <a:spcPts val="0"/>
              </a:spcAft>
              <a:buClr>
                <a:schemeClr val="dk1"/>
              </a:buClr>
              <a:buSzPts val="1200"/>
              <a:buFont typeface="Calibri"/>
              <a:buNone/>
            </a:pPr>
            <a:r>
              <a:rPr lang="x-none" dirty="0"/>
              <a:t>*הקפידו לתת לתלמידים הנחיות מדויקות לביצוע התרגול ברמת התוכן וברמה הטכנית, וכן זמנים מדויקים לתרגול. </a:t>
            </a:r>
            <a:endParaRPr dirty="0"/>
          </a:p>
          <a:p>
            <a:pPr marL="158750" lvl="0" indent="0" algn="r" rtl="1">
              <a:spcBef>
                <a:spcPts val="0"/>
              </a:spcBef>
              <a:spcAft>
                <a:spcPts val="0"/>
              </a:spcAft>
              <a:buClr>
                <a:schemeClr val="dk1"/>
              </a:buClr>
              <a:buSzPts val="1200"/>
              <a:buFont typeface="Calibri"/>
              <a:buNone/>
            </a:pPr>
            <a:r>
              <a:rPr lang="x-none" dirty="0"/>
              <a:t>*ניתן להטמיע בתוך המצגת צילומי מסך ולהסביר בעל פה מה נדרש מהם לבצע. </a:t>
            </a:r>
            <a:endParaRPr dirty="0"/>
          </a:p>
          <a:p>
            <a:pPr marL="0" lvl="0" indent="0" algn="r" rtl="1">
              <a:spcBef>
                <a:spcPts val="0"/>
              </a:spcBef>
              <a:spcAft>
                <a:spcPts val="0"/>
              </a:spcAft>
              <a:buClr>
                <a:schemeClr val="dk1"/>
              </a:buClr>
              <a:buSzPts val="1200"/>
              <a:buFont typeface="Calibri"/>
              <a:buNone/>
            </a:pPr>
            <a:endParaRPr b="1" dirty="0"/>
          </a:p>
        </p:txBody>
      </p:sp>
      <p:sp>
        <p:nvSpPr>
          <p:cNvPr id="342" name="Google Shape;34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dirty="0"/>
              <a:t>משך השקף: עד 2 דקות</a:t>
            </a:r>
            <a:endParaRPr dirty="0"/>
          </a:p>
          <a:p>
            <a:pPr marL="0" lvl="0" indent="0" algn="r" rtl="1">
              <a:spcBef>
                <a:spcPts val="0"/>
              </a:spcBef>
              <a:spcAft>
                <a:spcPts val="0"/>
              </a:spcAft>
              <a:buClr>
                <a:schemeClr val="dk1"/>
              </a:buClr>
              <a:buSzPts val="1200"/>
              <a:buFont typeface="Calibri"/>
              <a:buNone/>
            </a:pPr>
            <a:endParaRPr b="1" dirty="0"/>
          </a:p>
          <a:p>
            <a:pPr marL="0" lvl="0" indent="0" algn="r" rtl="1">
              <a:spcBef>
                <a:spcPts val="0"/>
              </a:spcBef>
              <a:spcAft>
                <a:spcPts val="0"/>
              </a:spcAft>
              <a:buClr>
                <a:schemeClr val="dk1"/>
              </a:buClr>
              <a:buSzPts val="1200"/>
              <a:buFont typeface="Calibri"/>
              <a:buNone/>
            </a:pPr>
            <a:r>
              <a:rPr lang="x-none" dirty="0">
                <a:solidFill>
                  <a:schemeClr val="dk1"/>
                </a:solidFill>
              </a:rPr>
              <a:t>הצעות: משחק, חידה, הדגמה, סימולציה, דוגמה, טענה, משפט אמת משפט שקר, ועוד.</a:t>
            </a:r>
            <a:endParaRPr dirty="0"/>
          </a:p>
          <a:p>
            <a:pPr marL="0" lvl="0" indent="0" algn="r" rtl="1">
              <a:spcBef>
                <a:spcPts val="0"/>
              </a:spcBef>
              <a:spcAft>
                <a:spcPts val="0"/>
              </a:spcAft>
              <a:buClr>
                <a:schemeClr val="dk1"/>
              </a:buClr>
              <a:buSzPts val="1200"/>
              <a:buFont typeface="Calibri"/>
              <a:buNone/>
            </a:pPr>
            <a:endParaRPr dirty="0">
              <a:solidFill>
                <a:schemeClr val="dk1"/>
              </a:solidFill>
            </a:endParaRPr>
          </a:p>
          <a:p>
            <a:pPr marL="0" lvl="0" indent="0" algn="r" rtl="1">
              <a:spcBef>
                <a:spcPts val="0"/>
              </a:spcBef>
              <a:spcAft>
                <a:spcPts val="0"/>
              </a:spcAft>
              <a:buClr>
                <a:srgbClr val="FF0000"/>
              </a:buClr>
              <a:buSzPts val="1200"/>
              <a:buFont typeface="Calibri"/>
              <a:buNone/>
            </a:pPr>
            <a:r>
              <a:rPr lang="x-none" dirty="0">
                <a:solidFill>
                  <a:srgbClr val="FF0000"/>
                </a:solidFill>
              </a:rPr>
              <a:t>דוגמה לחידה:</a:t>
            </a:r>
            <a:br>
              <a:rPr lang="x-none" dirty="0">
                <a:solidFill>
                  <a:srgbClr val="FF0000"/>
                </a:solidFill>
              </a:rPr>
            </a:br>
            <a:r>
              <a:rPr lang="x-none" dirty="0">
                <a:solidFill>
                  <a:srgbClr val="FF0000"/>
                </a:solidFill>
              </a:rPr>
              <a:t>תמונה של דמות או חפץ הקשורה לנושא. הקשר לנושא יתגלה במהלך השיעור.</a:t>
            </a:r>
            <a:endParaRPr dirty="0"/>
          </a:p>
          <a:p>
            <a:pPr marL="0" lvl="0" indent="0" algn="r" rtl="1">
              <a:spcBef>
                <a:spcPts val="0"/>
              </a:spcBef>
              <a:spcAft>
                <a:spcPts val="0"/>
              </a:spcAft>
              <a:buClr>
                <a:schemeClr val="dk1"/>
              </a:buClr>
              <a:buSzPts val="1100"/>
              <a:buFont typeface="Arial"/>
              <a:buNone/>
            </a:pPr>
            <a:r>
              <a:rPr lang="x-none" dirty="0">
                <a:solidFill>
                  <a:srgbClr val="FF0000"/>
                </a:solidFill>
              </a:rPr>
              <a:t>מה הקשר בין………….</a:t>
            </a:r>
            <a:endParaRPr dirty="0"/>
          </a:p>
          <a:p>
            <a:pPr marL="0" lvl="0" indent="0" algn="l" rtl="0">
              <a:spcBef>
                <a:spcPts val="0"/>
              </a:spcBef>
              <a:spcAft>
                <a:spcPts val="0"/>
              </a:spcAft>
              <a:buClr>
                <a:schemeClr val="dk1"/>
              </a:buClr>
              <a:buSzPts val="1200"/>
              <a:buFont typeface="Calibri"/>
              <a:buNone/>
            </a:pPr>
            <a:endParaRPr dirty="0"/>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6</a:t>
            </a:fld>
            <a:endParaRPr/>
          </a:p>
        </p:txBody>
      </p:sp>
    </p:spTree>
    <p:extLst>
      <p:ext uri="{BB962C8B-B14F-4D97-AF65-F5344CB8AC3E}">
        <p14:creationId xmlns:p14="http://schemas.microsoft.com/office/powerpoint/2010/main" val="45540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7</a:t>
            </a:fld>
            <a:endParaRPr/>
          </a:p>
        </p:txBody>
      </p:sp>
    </p:spTree>
    <p:extLst>
      <p:ext uri="{BB962C8B-B14F-4D97-AF65-F5344CB8AC3E}">
        <p14:creationId xmlns:p14="http://schemas.microsoft.com/office/powerpoint/2010/main" val="184168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8</a:t>
            </a:fld>
            <a:endParaRPr/>
          </a:p>
        </p:txBody>
      </p:sp>
    </p:spTree>
    <p:extLst>
      <p:ext uri="{BB962C8B-B14F-4D97-AF65-F5344CB8AC3E}">
        <p14:creationId xmlns:p14="http://schemas.microsoft.com/office/powerpoint/2010/main" val="4285574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9</a:t>
            </a:fld>
            <a:endParaRPr/>
          </a:p>
        </p:txBody>
      </p:sp>
    </p:spTree>
    <p:extLst>
      <p:ext uri="{BB962C8B-B14F-4D97-AF65-F5344CB8AC3E}">
        <p14:creationId xmlns:p14="http://schemas.microsoft.com/office/powerpoint/2010/main" val="1851003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NUL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2" name="Picture 21">
            <a:extLst>
              <a:ext uri="{FF2B5EF4-FFF2-40B4-BE49-F238E27FC236}">
                <a16:creationId xmlns:a16="http://schemas.microsoft.com/office/drawing/2014/main" id="{3E25FC14-1447-894C-9B3F-3393E4457875}"/>
              </a:ext>
            </a:extLst>
          </p:cNvPr>
          <p:cNvPicPr>
            <a:picLocks noChangeAspect="1"/>
          </p:cNvPicPr>
          <p:nvPr userDrawn="1"/>
        </p:nvPicPr>
        <p:blipFill>
          <a:blip r:embed="rId3"/>
          <a:stretch>
            <a:fillRect/>
          </a:stretch>
        </p:blipFill>
        <p:spPr>
          <a:xfrm>
            <a:off x="0" y="-12700"/>
            <a:ext cx="12192000" cy="6858000"/>
          </a:xfrm>
          <a:prstGeom prst="rect">
            <a:avLst/>
          </a:prstGeom>
        </p:spPr>
      </p:pic>
      <p:sp>
        <p:nvSpPr>
          <p:cNvPr id="23" name="Rectangle 22">
            <a:extLst>
              <a:ext uri="{FF2B5EF4-FFF2-40B4-BE49-F238E27FC236}">
                <a16:creationId xmlns:a16="http://schemas.microsoft.com/office/drawing/2014/main" id="{CB555B5A-6A6C-3E4C-ADAE-778B7D2D0359}"/>
              </a:ext>
            </a:extLst>
          </p:cNvPr>
          <p:cNvSpPr/>
          <p:nvPr userDrawn="1"/>
        </p:nvSpPr>
        <p:spPr>
          <a:xfrm>
            <a:off x="2090531" y="2902421"/>
            <a:ext cx="8636822" cy="1217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24" name="Rectangle 23">
            <a:extLst>
              <a:ext uri="{FF2B5EF4-FFF2-40B4-BE49-F238E27FC236}">
                <a16:creationId xmlns:a16="http://schemas.microsoft.com/office/drawing/2014/main" id="{6C9C108D-DF17-D94D-B478-B1D39585A5A5}"/>
              </a:ext>
            </a:extLst>
          </p:cNvPr>
          <p:cNvSpPr/>
          <p:nvPr userDrawn="1"/>
        </p:nvSpPr>
        <p:spPr>
          <a:xfrm>
            <a:off x="5098472" y="1831503"/>
            <a:ext cx="5884533" cy="1070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cxnSp>
        <p:nvCxnSpPr>
          <p:cNvPr id="26" name="Straight Connector 25">
            <a:extLst>
              <a:ext uri="{FF2B5EF4-FFF2-40B4-BE49-F238E27FC236}">
                <a16:creationId xmlns:a16="http://schemas.microsoft.com/office/drawing/2014/main" id="{483E9F71-40EC-904A-998B-27EBBD81B7D8}"/>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DA4F9E-AC5E-4E44-B0D3-AD506CC1F2FB}"/>
              </a:ext>
            </a:extLst>
          </p:cNvPr>
          <p:cNvSpPr/>
          <p:nvPr userDrawn="1"/>
        </p:nvSpPr>
        <p:spPr>
          <a:xfrm rot="16200000">
            <a:off x="10880058" y="2083803"/>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cxnSp>
        <p:nvCxnSpPr>
          <p:cNvPr id="28" name="Straight Connector 27">
            <a:extLst>
              <a:ext uri="{FF2B5EF4-FFF2-40B4-BE49-F238E27FC236}">
                <a16:creationId xmlns:a16="http://schemas.microsoft.com/office/drawing/2014/main" id="{F4CCDBE2-FBDE-6C46-8010-3BEB4D38025B}"/>
              </a:ext>
            </a:extLst>
          </p:cNvPr>
          <p:cNvCxnSpPr>
            <a:cxnSpLocks/>
          </p:cNvCxnSpPr>
          <p:nvPr userDrawn="1"/>
        </p:nvCxnSpPr>
        <p:spPr>
          <a:xfrm>
            <a:off x="2090531" y="4989650"/>
            <a:ext cx="506564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 Placeholder 8">
            <a:extLst>
              <a:ext uri="{FF2B5EF4-FFF2-40B4-BE49-F238E27FC236}">
                <a16:creationId xmlns:a16="http://schemas.microsoft.com/office/drawing/2014/main" id="{81A4514E-A493-F241-AC14-15585885E094}"/>
              </a:ext>
            </a:extLst>
          </p:cNvPr>
          <p:cNvSpPr>
            <a:spLocks noGrp="1"/>
          </p:cNvSpPr>
          <p:nvPr>
            <p:ph type="body" sz="quarter" idx="12" hasCustomPrompt="1"/>
          </p:nvPr>
        </p:nvSpPr>
        <p:spPr>
          <a:xfrm>
            <a:off x="2565199" y="3025258"/>
            <a:ext cx="7816850" cy="1067468"/>
          </a:xfrm>
        </p:spPr>
        <p:txBody>
          <a:bodyPr>
            <a:normAutofit/>
          </a:bodyPr>
          <a:lstStyle>
            <a:lvl1pPr marL="0" indent="0">
              <a:buNone/>
              <a:defRPr sz="6000">
                <a:solidFill>
                  <a:schemeClr val="bg1"/>
                </a:solidFill>
                <a:latin typeface="Calibri" panose="020F0502020204030204" pitchFamily="34" charset="0"/>
                <a:cs typeface="+mn-cs"/>
              </a:defRPr>
            </a:lvl1pPr>
          </a:lstStyle>
          <a:p>
            <a:pPr lvl="0"/>
            <a:r>
              <a:rPr lang="he-IL" dirty="0"/>
              <a:t>שיעור חשבון לכיתה א</a:t>
            </a:r>
            <a:endParaRPr lang="x-none" dirty="0"/>
          </a:p>
        </p:txBody>
      </p:sp>
      <p:grpSp>
        <p:nvGrpSpPr>
          <p:cNvPr id="30" name="Group 29">
            <a:extLst>
              <a:ext uri="{FF2B5EF4-FFF2-40B4-BE49-F238E27FC236}">
                <a16:creationId xmlns:a16="http://schemas.microsoft.com/office/drawing/2014/main" id="{3722B399-0C27-314C-A9E5-A4C6E23B0F40}"/>
              </a:ext>
            </a:extLst>
          </p:cNvPr>
          <p:cNvGrpSpPr/>
          <p:nvPr userDrawn="1"/>
        </p:nvGrpSpPr>
        <p:grpSpPr>
          <a:xfrm>
            <a:off x="-110840" y="110839"/>
            <a:ext cx="1530097" cy="1525930"/>
            <a:chOff x="8374611" y="4283110"/>
            <a:chExt cx="2300578" cy="2294314"/>
          </a:xfrm>
        </p:grpSpPr>
        <p:pic>
          <p:nvPicPr>
            <p:cNvPr id="31" name="Picture 30">
              <a:extLst>
                <a:ext uri="{FF2B5EF4-FFF2-40B4-BE49-F238E27FC236}">
                  <a16:creationId xmlns:a16="http://schemas.microsoft.com/office/drawing/2014/main" id="{357199CA-CF9F-2040-A14F-9134F717DAC7}"/>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32" name="Rectangle 31">
              <a:extLst>
                <a:ext uri="{FF2B5EF4-FFF2-40B4-BE49-F238E27FC236}">
                  <a16:creationId xmlns:a16="http://schemas.microsoft.com/office/drawing/2014/main" id="{65A931FB-F43D-E449-8EC5-C53927BF0CA6}"/>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pic>
        <p:nvPicPr>
          <p:cNvPr id="33" name="Picture 32">
            <a:extLst>
              <a:ext uri="{FF2B5EF4-FFF2-40B4-BE49-F238E27FC236}">
                <a16:creationId xmlns:a16="http://schemas.microsoft.com/office/drawing/2014/main" id="{9A49B985-D8AE-614D-A6BB-C36081062387}"/>
              </a:ext>
            </a:extLst>
          </p:cNvPr>
          <p:cNvPicPr>
            <a:picLocks noChangeAspect="1"/>
          </p:cNvPicPr>
          <p:nvPr userDrawn="1"/>
        </p:nvPicPr>
        <p:blipFill>
          <a:blip r:embed="rId5"/>
          <a:stretch>
            <a:fillRect/>
          </a:stretch>
        </p:blipFill>
        <p:spPr>
          <a:xfrm>
            <a:off x="3332187" y="886221"/>
            <a:ext cx="9150178" cy="2791691"/>
          </a:xfrm>
          <a:prstGeom prst="rect">
            <a:avLst/>
          </a:prstGeom>
        </p:spPr>
      </p:pic>
      <p:sp>
        <p:nvSpPr>
          <p:cNvPr id="34" name="Text Placeholder 3">
            <a:extLst>
              <a:ext uri="{FF2B5EF4-FFF2-40B4-BE49-F238E27FC236}">
                <a16:creationId xmlns:a16="http://schemas.microsoft.com/office/drawing/2014/main" id="{881B4E06-64FF-B845-9777-320E6F126B10}"/>
              </a:ext>
            </a:extLst>
          </p:cNvPr>
          <p:cNvSpPr>
            <a:spLocks noGrp="1"/>
          </p:cNvSpPr>
          <p:nvPr>
            <p:ph type="body" sz="quarter" idx="13" hasCustomPrompt="1"/>
          </p:nvPr>
        </p:nvSpPr>
        <p:spPr>
          <a:xfrm>
            <a:off x="2030833" y="4419771"/>
            <a:ext cx="6411268" cy="649357"/>
          </a:xfrm>
        </p:spPr>
        <p:txBody>
          <a:bodyPr>
            <a:normAutofit/>
          </a:bodyPr>
          <a:lstStyle>
            <a:lvl1pPr marL="0" indent="0" algn="l" rtl="1">
              <a:buNone/>
              <a:defRPr lang="x-none" sz="3200" b="0" i="0" kern="1200" dirty="0">
                <a:solidFill>
                  <a:schemeClr val="bg1"/>
                </a:solidFill>
                <a:latin typeface="Calibri" panose="020F0502020204030204" pitchFamily="34" charset="0"/>
                <a:ea typeface="+mn-ea"/>
                <a:cs typeface="+mn-cs"/>
              </a:defRPr>
            </a:lvl1pPr>
          </a:lstStyle>
          <a:p>
            <a:pPr marL="0" lvl="0" indent="0" algn="l" defTabSz="914400" rtl="1" eaLnBrk="1" latinLnBrk="0" hangingPunct="1">
              <a:lnSpc>
                <a:spcPct val="90000"/>
              </a:lnSpc>
              <a:spcBef>
                <a:spcPts val="1000"/>
              </a:spcBef>
              <a:buFont typeface="Arial" panose="020B0604020202020204" pitchFamily="34" charset="0"/>
              <a:buNone/>
            </a:pPr>
            <a:r>
              <a:rPr lang="he-IL" dirty="0"/>
              <a:t>נושא השיעור: הרחבת שברים</a:t>
            </a:r>
            <a:endParaRPr lang="x-none" dirty="0"/>
          </a:p>
        </p:txBody>
      </p:sp>
      <p:sp>
        <p:nvSpPr>
          <p:cNvPr id="35" name="Text Placeholder 4">
            <a:extLst>
              <a:ext uri="{FF2B5EF4-FFF2-40B4-BE49-F238E27FC236}">
                <a16:creationId xmlns:a16="http://schemas.microsoft.com/office/drawing/2014/main" id="{BA5F5BE6-034E-F841-A2F4-1C5B1EEE6E15}"/>
              </a:ext>
            </a:extLst>
          </p:cNvPr>
          <p:cNvSpPr>
            <a:spLocks noGrp="1"/>
          </p:cNvSpPr>
          <p:nvPr>
            <p:ph type="body" sz="quarter" idx="14" hasCustomPrompt="1"/>
          </p:nvPr>
        </p:nvSpPr>
        <p:spPr>
          <a:xfrm>
            <a:off x="2030833" y="5191285"/>
            <a:ext cx="5099050" cy="560533"/>
          </a:xfrm>
        </p:spPr>
        <p:txBody>
          <a:bodyPr/>
          <a:lstStyle>
            <a:lvl1pPr marL="0" indent="0" algn="l">
              <a:buNone/>
              <a:defRPr>
                <a:solidFill>
                  <a:schemeClr val="bg1"/>
                </a:solidFill>
                <a:latin typeface="Calibri" panose="020F0502020204030204" pitchFamily="34" charset="0"/>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he-IL" dirty="0"/>
              <a:t>עם המורה: דנית כהן</a:t>
            </a:r>
            <a:endParaRPr lang="en-US" dirty="0"/>
          </a:p>
        </p:txBody>
      </p:sp>
    </p:spTree>
    <p:extLst>
      <p:ext uri="{BB962C8B-B14F-4D97-AF65-F5344CB8AC3E}">
        <p14:creationId xmlns:p14="http://schemas.microsoft.com/office/powerpoint/2010/main" val="425474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השיעור הבא יתחיל">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3796BD-313B-0044-809D-6D612DE59301}"/>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B5656235-C025-B341-B125-6E522FFD6056}"/>
              </a:ext>
            </a:extLst>
          </p:cNvPr>
          <p:cNvGrpSpPr/>
          <p:nvPr userDrawn="1"/>
        </p:nvGrpSpPr>
        <p:grpSpPr>
          <a:xfrm>
            <a:off x="9287641" y="5672000"/>
            <a:ext cx="3913243" cy="506326"/>
            <a:chOff x="358720" y="285496"/>
            <a:chExt cx="3913243" cy="506326"/>
          </a:xfrm>
        </p:grpSpPr>
        <p:cxnSp>
          <p:nvCxnSpPr>
            <p:cNvPr id="18" name="Straight Connector 17">
              <a:extLst>
                <a:ext uri="{FF2B5EF4-FFF2-40B4-BE49-F238E27FC236}">
                  <a16:creationId xmlns:a16="http://schemas.microsoft.com/office/drawing/2014/main" id="{3740DB9B-9ABC-1E4F-9E76-DE21BB134995}"/>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6" name="Rectangle 15">
              <a:extLst>
                <a:ext uri="{FF2B5EF4-FFF2-40B4-BE49-F238E27FC236}">
                  <a16:creationId xmlns:a16="http://schemas.microsoft.com/office/drawing/2014/main" id="{3984F002-0837-5347-8BEB-C54BD7228FB1}"/>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cxnSp>
        <p:nvCxnSpPr>
          <p:cNvPr id="15" name="Straight Connector 14">
            <a:extLst>
              <a:ext uri="{FF2B5EF4-FFF2-40B4-BE49-F238E27FC236}">
                <a16:creationId xmlns:a16="http://schemas.microsoft.com/office/drawing/2014/main" id="{40473E13-CEF0-6945-8210-1865616E9834}"/>
              </a:ext>
            </a:extLst>
          </p:cNvPr>
          <p:cNvCxnSpPr>
            <a:cxnSpLocks/>
          </p:cNvCxnSpPr>
          <p:nvPr userDrawn="1"/>
        </p:nvCxnSpPr>
        <p:spPr>
          <a:xfrm>
            <a:off x="2377053" y="6178326"/>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2617BD7-5381-4D41-92AE-B0043113B420}"/>
              </a:ext>
            </a:extLst>
          </p:cNvPr>
          <p:cNvGrpSpPr/>
          <p:nvPr userDrawn="1"/>
        </p:nvGrpSpPr>
        <p:grpSpPr>
          <a:xfrm rot="10800000">
            <a:off x="11482153" y="140248"/>
            <a:ext cx="602703" cy="577326"/>
            <a:chOff x="781297" y="5586292"/>
            <a:chExt cx="602703" cy="577326"/>
          </a:xfrm>
        </p:grpSpPr>
        <p:sp>
          <p:nvSpPr>
            <p:cNvPr id="11" name="Rectangle 10">
              <a:extLst>
                <a:ext uri="{FF2B5EF4-FFF2-40B4-BE49-F238E27FC236}">
                  <a16:creationId xmlns:a16="http://schemas.microsoft.com/office/drawing/2014/main" id="{587FD482-59E1-C04B-9AF0-F8141BE66FDD}"/>
                </a:ext>
              </a:extLst>
            </p:cNvPr>
            <p:cNvSpPr/>
            <p:nvPr userDrawn="1"/>
          </p:nvSpPr>
          <p:spPr>
            <a:xfrm rot="16200000">
              <a:off x="781297" y="5657292"/>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3" name="Rectangle 12">
              <a:extLst>
                <a:ext uri="{FF2B5EF4-FFF2-40B4-BE49-F238E27FC236}">
                  <a16:creationId xmlns:a16="http://schemas.microsoft.com/office/drawing/2014/main" id="{1E9A766D-D5BD-3E4B-AE40-5EF4614445A8}"/>
                </a:ext>
              </a:extLst>
            </p:cNvPr>
            <p:cNvSpPr/>
            <p:nvPr userDrawn="1"/>
          </p:nvSpPr>
          <p:spPr>
            <a:xfrm>
              <a:off x="1216502" y="558629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cxnSp>
        <p:nvCxnSpPr>
          <p:cNvPr id="17" name="Straight Connector 16">
            <a:extLst>
              <a:ext uri="{FF2B5EF4-FFF2-40B4-BE49-F238E27FC236}">
                <a16:creationId xmlns:a16="http://schemas.microsoft.com/office/drawing/2014/main" id="{4D5014CE-6431-0D4C-BAFF-39612F414400}"/>
              </a:ext>
            </a:extLst>
          </p:cNvPr>
          <p:cNvCxnSpPr>
            <a:cxnSpLocks/>
          </p:cNvCxnSpPr>
          <p:nvPr userDrawn="1"/>
        </p:nvCxnSpPr>
        <p:spPr>
          <a:xfrm>
            <a:off x="-678730" y="6456415"/>
            <a:ext cx="345536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6EAAB5F-1735-EF4E-B629-AFD8B71801DF}"/>
              </a:ext>
            </a:extLst>
          </p:cNvPr>
          <p:cNvPicPr>
            <a:picLocks noChangeAspect="1"/>
          </p:cNvPicPr>
          <p:nvPr userDrawn="1"/>
        </p:nvPicPr>
        <p:blipFill>
          <a:blip r:embed="rId3"/>
          <a:stretch>
            <a:fillRect/>
          </a:stretch>
        </p:blipFill>
        <p:spPr>
          <a:xfrm>
            <a:off x="4283765" y="1616765"/>
            <a:ext cx="3624470" cy="3624470"/>
          </a:xfrm>
          <a:prstGeom prst="rect">
            <a:avLst/>
          </a:prstGeom>
        </p:spPr>
      </p:pic>
    </p:spTree>
    <p:extLst>
      <p:ext uri="{BB962C8B-B14F-4D97-AF65-F5344CB8AC3E}">
        <p14:creationId xmlns:p14="http://schemas.microsoft.com/office/powerpoint/2010/main" val="237527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כותרת ראשית">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D3F5E7-9570-CB48-AE95-15E23DB4E0ED}"/>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9" name="Picture 18">
            <a:extLst>
              <a:ext uri="{FF2B5EF4-FFF2-40B4-BE49-F238E27FC236}">
                <a16:creationId xmlns:a16="http://schemas.microsoft.com/office/drawing/2014/main" id="{C37C3AE3-8A3A-6F4C-BDEA-D0F74E286323}"/>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0" name="Picture 19">
            <a:extLst>
              <a:ext uri="{FF2B5EF4-FFF2-40B4-BE49-F238E27FC236}">
                <a16:creationId xmlns:a16="http://schemas.microsoft.com/office/drawing/2014/main" id="{F7DA0ACC-AD37-394A-BBD5-F3DDF6DC4C43}"/>
              </a:ext>
            </a:extLst>
          </p:cNvPr>
          <p:cNvPicPr>
            <a:picLocks noChangeAspect="1"/>
          </p:cNvPicPr>
          <p:nvPr userDrawn="1"/>
        </p:nvPicPr>
        <p:blipFill>
          <a:blip r:embed="rId3"/>
          <a:stretch>
            <a:fillRect/>
          </a:stretch>
        </p:blipFill>
        <p:spPr>
          <a:xfrm>
            <a:off x="0" y="0"/>
            <a:ext cx="12192000" cy="6858000"/>
          </a:xfrm>
          <a:prstGeom prst="rect">
            <a:avLst/>
          </a:prstGeom>
        </p:spPr>
      </p:pic>
      <p:cxnSp>
        <p:nvCxnSpPr>
          <p:cNvPr id="22" name="Straight Connector 21">
            <a:extLst>
              <a:ext uri="{FF2B5EF4-FFF2-40B4-BE49-F238E27FC236}">
                <a16:creationId xmlns:a16="http://schemas.microsoft.com/office/drawing/2014/main" id="{6402BFFB-4B13-124B-81F5-2F78B7F80473}"/>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E484577-483E-7242-917A-00D38BA8736E}"/>
              </a:ext>
            </a:extLst>
          </p:cNvPr>
          <p:cNvSpPr/>
          <p:nvPr userDrawn="1"/>
        </p:nvSpPr>
        <p:spPr>
          <a:xfrm rot="16200000">
            <a:off x="7721222" y="1537008"/>
            <a:ext cx="205896" cy="205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cxnSp>
        <p:nvCxnSpPr>
          <p:cNvPr id="24" name="Straight Connector 23">
            <a:extLst>
              <a:ext uri="{FF2B5EF4-FFF2-40B4-BE49-F238E27FC236}">
                <a16:creationId xmlns:a16="http://schemas.microsoft.com/office/drawing/2014/main" id="{F7764D93-0F65-9B4D-B215-60B665F73BD2}"/>
              </a:ext>
            </a:extLst>
          </p:cNvPr>
          <p:cNvCxnSpPr>
            <a:cxnSpLocks/>
          </p:cNvCxnSpPr>
          <p:nvPr userDrawn="1"/>
        </p:nvCxnSpPr>
        <p:spPr>
          <a:xfrm>
            <a:off x="4093266" y="4984979"/>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DBA308-BCDE-054D-8D29-1334C40E70E5}"/>
              </a:ext>
            </a:extLst>
          </p:cNvPr>
          <p:cNvCxnSpPr>
            <a:cxnSpLocks/>
          </p:cNvCxnSpPr>
          <p:nvPr userDrawn="1"/>
        </p:nvCxnSpPr>
        <p:spPr>
          <a:xfrm>
            <a:off x="4093266" y="2035982"/>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9CC1E3B8-6F51-6E4F-A503-AD965CF82D0A}"/>
              </a:ext>
            </a:extLst>
          </p:cNvPr>
          <p:cNvGrpSpPr/>
          <p:nvPr userDrawn="1"/>
        </p:nvGrpSpPr>
        <p:grpSpPr>
          <a:xfrm>
            <a:off x="-110840" y="110839"/>
            <a:ext cx="1530097" cy="1525930"/>
            <a:chOff x="8374611" y="4283110"/>
            <a:chExt cx="2300578" cy="2294314"/>
          </a:xfrm>
        </p:grpSpPr>
        <p:pic>
          <p:nvPicPr>
            <p:cNvPr id="36" name="Picture 35">
              <a:extLst>
                <a:ext uri="{FF2B5EF4-FFF2-40B4-BE49-F238E27FC236}">
                  <a16:creationId xmlns:a16="http://schemas.microsoft.com/office/drawing/2014/main" id="{269DA8D3-076A-4742-AC7A-9EB5E69C7E1E}"/>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37" name="Rectangle 36">
              <a:extLst>
                <a:ext uri="{FF2B5EF4-FFF2-40B4-BE49-F238E27FC236}">
                  <a16:creationId xmlns:a16="http://schemas.microsoft.com/office/drawing/2014/main" id="{4F361B1A-C9AC-6944-8861-226D06E2FC9C}"/>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sp>
        <p:nvSpPr>
          <p:cNvPr id="38" name="TextBox 37">
            <a:extLst>
              <a:ext uri="{FF2B5EF4-FFF2-40B4-BE49-F238E27FC236}">
                <a16:creationId xmlns:a16="http://schemas.microsoft.com/office/drawing/2014/main" id="{4050E382-46BD-EC4A-9255-342AEA607793}"/>
              </a:ext>
            </a:extLst>
          </p:cNvPr>
          <p:cNvSpPr txBox="1"/>
          <p:nvPr userDrawn="1"/>
        </p:nvSpPr>
        <p:spPr>
          <a:xfrm>
            <a:off x="2210656" y="2447258"/>
            <a:ext cx="7770689" cy="1963485"/>
          </a:xfrm>
          <a:prstGeom prst="rect">
            <a:avLst/>
          </a:prstGeom>
          <a:solidFill>
            <a:schemeClr val="accent1"/>
          </a:solidFill>
        </p:spPr>
        <p:txBody>
          <a:bodyPr wrap="square" lIns="251999" tIns="251999" rIns="251999" bIns="251999" rtlCol="0" anchor="ctr">
            <a:spAutoFit/>
          </a:bodyPr>
          <a:lstStyle/>
          <a:p>
            <a:pPr marL="0" algn="ctr" defTabSz="914400" rtl="1" eaLnBrk="1" latinLnBrk="0" hangingPunct="1">
              <a:lnSpc>
                <a:spcPts val="6000"/>
              </a:lnSpc>
            </a:pPr>
            <a:r>
              <a:rPr lang="he-IL" sz="6600" dirty="0">
                <a:solidFill>
                  <a:schemeClr val="bg1"/>
                </a:solidFill>
                <a:latin typeface="Calibri" panose="020F0502020204030204" pitchFamily="34" charset="0"/>
                <a:cs typeface="Calibri" panose="020F0502020204030204" pitchFamily="34" charset="0"/>
              </a:rPr>
              <a:t>תודה שצפיתם בשידור</a:t>
            </a:r>
          </a:p>
          <a:p>
            <a:pPr marL="0" algn="ctr" defTabSz="914400" rtl="1" eaLnBrk="1" latinLnBrk="0" hangingPunct="1">
              <a:lnSpc>
                <a:spcPts val="6000"/>
              </a:lnSpc>
            </a:pPr>
            <a:r>
              <a:rPr lang="he-IL" sz="3200" dirty="0">
                <a:solidFill>
                  <a:schemeClr val="bg1"/>
                </a:solidFill>
                <a:latin typeface="Calibri" panose="020F0502020204030204" pitchFamily="34" charset="0"/>
                <a:cs typeface="Calibri" panose="020F0502020204030204" pitchFamily="34" charset="0"/>
              </a:rPr>
              <a:t>הופק עבור משרד החינוך ע״י מטח</a:t>
            </a:r>
            <a:endParaRPr lang="x-none" sz="3200" dirty="0">
              <a:solidFill>
                <a:schemeClr val="bg1"/>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45824BB1-2435-734E-9266-80D63D1B886A}"/>
              </a:ext>
            </a:extLst>
          </p:cNvPr>
          <p:cNvSpPr/>
          <p:nvPr userDrawn="1"/>
        </p:nvSpPr>
        <p:spPr>
          <a:xfrm>
            <a:off x="6692900" y="4828833"/>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0" name="Rectangle 39">
            <a:extLst>
              <a:ext uri="{FF2B5EF4-FFF2-40B4-BE49-F238E27FC236}">
                <a16:creationId xmlns:a16="http://schemas.microsoft.com/office/drawing/2014/main" id="{4476D12D-01A7-2349-AE0C-06DFFC8E4DB0}"/>
              </a:ext>
            </a:extLst>
          </p:cNvPr>
          <p:cNvSpPr/>
          <p:nvPr userDrawn="1"/>
        </p:nvSpPr>
        <p:spPr>
          <a:xfrm>
            <a:off x="2431342" y="2371058"/>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41" name="Rectangle 40">
            <a:extLst>
              <a:ext uri="{FF2B5EF4-FFF2-40B4-BE49-F238E27FC236}">
                <a16:creationId xmlns:a16="http://schemas.microsoft.com/office/drawing/2014/main" id="{19C6A9FB-5F47-9545-B448-B2E7B3B286C7}"/>
              </a:ext>
            </a:extLst>
          </p:cNvPr>
          <p:cNvSpPr/>
          <p:nvPr userDrawn="1"/>
        </p:nvSpPr>
        <p:spPr>
          <a:xfrm>
            <a:off x="9905144" y="4005877"/>
            <a:ext cx="1524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2" name="TextBox 1">
            <a:extLst>
              <a:ext uri="{FF2B5EF4-FFF2-40B4-BE49-F238E27FC236}">
                <a16:creationId xmlns:a16="http://schemas.microsoft.com/office/drawing/2014/main" id="{0A92D1B0-6B63-F440-9F8D-BFFEC1F100C2}"/>
              </a:ext>
            </a:extLst>
          </p:cNvPr>
          <p:cNvSpPr txBox="1"/>
          <p:nvPr userDrawn="1"/>
        </p:nvSpPr>
        <p:spPr>
          <a:xfrm>
            <a:off x="3870376" y="6424726"/>
            <a:ext cx="4451248" cy="323165"/>
          </a:xfrm>
          <a:prstGeom prst="rect">
            <a:avLst/>
          </a:prstGeom>
          <a:noFill/>
        </p:spPr>
        <p:txBody>
          <a:bodyPr wrap="square" rtlCol="0">
            <a:spAutoFit/>
          </a:bodyPr>
          <a:lstStyle/>
          <a:p>
            <a:pPr algn="ctr"/>
            <a:r>
              <a:rPr lang="en-US" sz="1500" dirty="0" err="1">
                <a:solidFill>
                  <a:schemeClr val="bg1"/>
                </a:solidFill>
                <a:latin typeface="Arial" panose="020B0604020202020204" pitchFamily="34" charset="0"/>
                <a:cs typeface="Arial" panose="020B0604020202020204" pitchFamily="34" charset="0"/>
              </a:rPr>
              <a:t>shutterstock</a:t>
            </a:r>
            <a:r>
              <a:rPr lang="en-US" sz="1500" dirty="0">
                <a:solidFill>
                  <a:schemeClr val="bg1"/>
                </a:solidFill>
                <a:latin typeface="Arial" panose="020B0604020202020204" pitchFamily="34" charset="0"/>
                <a:cs typeface="Arial" panose="020B0604020202020204" pitchFamily="34" charset="0"/>
              </a:rPr>
              <a:t>/com</a:t>
            </a:r>
            <a:r>
              <a:rPr lang="he-IL" sz="1500" dirty="0">
                <a:solidFill>
                  <a:schemeClr val="bg1"/>
                </a:solidFill>
                <a:latin typeface="Arial" panose="020B0604020202020204" pitchFamily="34" charset="0"/>
                <a:cs typeface="+mn-cs"/>
              </a:rPr>
              <a:t> איורים: </a:t>
            </a:r>
            <a:endParaRPr lang="x-none" sz="1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14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מה נלמד היום">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AD2F-8484-6F41-A7DB-68F52EBF051B}"/>
              </a:ext>
            </a:extLst>
          </p:cNvPr>
          <p:cNvSpPr>
            <a:spLocks noGrp="1"/>
          </p:cNvSpPr>
          <p:nvPr>
            <p:ph type="title" hasCustomPrompt="1"/>
          </p:nvPr>
        </p:nvSpPr>
        <p:spPr>
          <a:xfrm>
            <a:off x="865046" y="376561"/>
            <a:ext cx="10515600" cy="1325563"/>
          </a:xfrm>
        </p:spPr>
        <p:txBody>
          <a:bodyPr/>
          <a:lstStyle>
            <a:lvl1pPr algn="r" rtl="1">
              <a:defRPr>
                <a:latin typeface="Calibri" panose="020F0502020204030204" pitchFamily="34" charset="0"/>
                <a:cs typeface="+mn-cs"/>
              </a:defRPr>
            </a:lvl1pPr>
          </a:lstStyle>
          <a:p>
            <a:r>
              <a:rPr lang="he-IL" sz="4400" dirty="0"/>
              <a:t>מה נלמד היום</a:t>
            </a:r>
          </a:p>
        </p:txBody>
      </p:sp>
      <p:sp>
        <p:nvSpPr>
          <p:cNvPr id="3" name="Content Placeholder 2">
            <a:extLst>
              <a:ext uri="{FF2B5EF4-FFF2-40B4-BE49-F238E27FC236}">
                <a16:creationId xmlns:a16="http://schemas.microsoft.com/office/drawing/2014/main" id="{B740BC21-AC41-C940-AECD-AA7CACFED78F}"/>
              </a:ext>
            </a:extLst>
          </p:cNvPr>
          <p:cNvSpPr>
            <a:spLocks noGrp="1"/>
          </p:cNvSpPr>
          <p:nvPr>
            <p:ph idx="1" hasCustomPrompt="1"/>
          </p:nvPr>
        </p:nvSpPr>
        <p:spPr/>
        <p:txBody>
          <a:bodyPr/>
          <a:lstStyle>
            <a:lvl1pPr algn="r" rtl="1">
              <a:buClr>
                <a:schemeClr val="accent2"/>
              </a:buClr>
              <a:defRPr>
                <a:latin typeface="Calibri" panose="020F0502020204030204" pitchFamily="34" charset="0"/>
                <a:cs typeface="+mn-cs"/>
              </a:defRPr>
            </a:lvl1pPr>
          </a:lstStyle>
          <a:p>
            <a:pPr lvl="0"/>
            <a:r>
              <a:rPr lang="he-IL" dirty="0"/>
              <a:t>טקסט עם בולט</a:t>
            </a:r>
            <a:endParaRPr lang="en-US" dirty="0"/>
          </a:p>
        </p:txBody>
      </p:sp>
      <p:grpSp>
        <p:nvGrpSpPr>
          <p:cNvPr id="7" name="Group 6">
            <a:extLst>
              <a:ext uri="{FF2B5EF4-FFF2-40B4-BE49-F238E27FC236}">
                <a16:creationId xmlns:a16="http://schemas.microsoft.com/office/drawing/2014/main" id="{BF17BF2D-5C56-2347-98A3-34A4F9603254}"/>
              </a:ext>
            </a:extLst>
          </p:cNvPr>
          <p:cNvGrpSpPr/>
          <p:nvPr userDrawn="1"/>
        </p:nvGrpSpPr>
        <p:grpSpPr>
          <a:xfrm>
            <a:off x="358720" y="6187719"/>
            <a:ext cx="3913243" cy="506326"/>
            <a:chOff x="358720" y="6187719"/>
            <a:chExt cx="3913243" cy="506326"/>
          </a:xfrm>
        </p:grpSpPr>
        <p:cxnSp>
          <p:nvCxnSpPr>
            <p:cNvPr id="8" name="Straight Connector 7">
              <a:extLst>
                <a:ext uri="{FF2B5EF4-FFF2-40B4-BE49-F238E27FC236}">
                  <a16:creationId xmlns:a16="http://schemas.microsoft.com/office/drawing/2014/main" id="{9AEDD64D-1669-CC4D-A40D-F4C1654A152C}"/>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1EEFE9A-A5D8-E143-B1EA-0A48F46D9FBA}"/>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0" name="Rectangle 9">
              <a:extLst>
                <a:ext uri="{FF2B5EF4-FFF2-40B4-BE49-F238E27FC236}">
                  <a16:creationId xmlns:a16="http://schemas.microsoft.com/office/drawing/2014/main" id="{28E9E340-F138-444F-A3A8-C621C8A24CE1}"/>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grpSp>
        <p:nvGrpSpPr>
          <p:cNvPr id="11" name="Group 10">
            <a:extLst>
              <a:ext uri="{FF2B5EF4-FFF2-40B4-BE49-F238E27FC236}">
                <a16:creationId xmlns:a16="http://schemas.microsoft.com/office/drawing/2014/main" id="{BD763B7A-9108-A148-9406-56F54986D02B}"/>
              </a:ext>
            </a:extLst>
          </p:cNvPr>
          <p:cNvGrpSpPr/>
          <p:nvPr userDrawn="1"/>
        </p:nvGrpSpPr>
        <p:grpSpPr>
          <a:xfrm rot="10800000">
            <a:off x="8177063" y="106239"/>
            <a:ext cx="3913243" cy="506326"/>
            <a:chOff x="358720" y="6187719"/>
            <a:chExt cx="3913243" cy="506326"/>
          </a:xfrm>
        </p:grpSpPr>
        <p:cxnSp>
          <p:nvCxnSpPr>
            <p:cNvPr id="12" name="Straight Connector 11">
              <a:extLst>
                <a:ext uri="{FF2B5EF4-FFF2-40B4-BE49-F238E27FC236}">
                  <a16:creationId xmlns:a16="http://schemas.microsoft.com/office/drawing/2014/main" id="{CF173E8D-1DC7-EA46-A2CF-77F707D4A43D}"/>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1244C7-240F-A94A-B142-2E9C0513EF6E}"/>
                </a:ext>
              </a:extLst>
            </p:cNvPr>
            <p:cNvSpPr/>
            <p:nvPr userDrawn="1"/>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4" name="Rectangle 13">
              <a:extLst>
                <a:ext uri="{FF2B5EF4-FFF2-40B4-BE49-F238E27FC236}">
                  <a16:creationId xmlns:a16="http://schemas.microsoft.com/office/drawing/2014/main" id="{D1914BA5-ACCC-6D44-863F-9400125B1812}"/>
                </a:ext>
              </a:extLst>
            </p:cNvPr>
            <p:cNvSpPr/>
            <p:nvPr userDrawn="1"/>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grpSp>
    </p:spTree>
    <p:extLst>
      <p:ext uri="{BB962C8B-B14F-4D97-AF65-F5344CB8AC3E}">
        <p14:creationId xmlns:p14="http://schemas.microsoft.com/office/powerpoint/2010/main" val="258062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מה להביא לשיעור?">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lgn="r" rtl="1">
              <a:defRPr>
                <a:latin typeface="Calibri" panose="020F0502020204030204" pitchFamily="34" charset="0"/>
                <a:cs typeface="+mn-cs"/>
              </a:defRPr>
            </a:lvl1pPr>
          </a:lstStyle>
          <a:p>
            <a:r>
              <a:rPr lang="he-IL" dirty="0"/>
              <a:t>מה להביא לשיעור?</a:t>
            </a:r>
            <a:endParaRPr lang="x-none"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1741679"/>
            <a:ext cx="5157787" cy="3684588"/>
          </a:xfrm>
        </p:spPr>
        <p:txBody>
          <a:bodyPr>
            <a:normAutofit/>
          </a:bodyPr>
          <a:lstStyle>
            <a:lvl1pPr algn="r" rtl="1">
              <a:buClr>
                <a:schemeClr val="accent2"/>
              </a:buClr>
              <a:defRPr sz="2600">
                <a:latin typeface="Calibri" panose="020F0502020204030204" pitchFamily="34" charset="0"/>
                <a:cs typeface="+mn-cs"/>
              </a:defRPr>
            </a:lvl1pPr>
          </a:lstStyle>
          <a:p>
            <a:pPr lvl="0"/>
            <a:r>
              <a:rPr lang="he-IL" dirty="0"/>
              <a:t>טקסט עם בולט</a:t>
            </a:r>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1741679"/>
            <a:ext cx="5183188" cy="3684588"/>
          </a:xfrm>
        </p:spPr>
        <p:txBody>
          <a:bodyPr>
            <a:normAutofit/>
          </a:bodyPr>
          <a:lstStyle>
            <a:lvl1pPr algn="r" rtl="1">
              <a:buClr>
                <a:schemeClr val="accent2"/>
              </a:buClr>
              <a:defRPr sz="2600">
                <a:latin typeface="Calibri" panose="020F0502020204030204" pitchFamily="34" charset="0"/>
                <a:cs typeface="+mn-cs"/>
              </a:defRPr>
            </a:lvl1pPr>
          </a:lstStyle>
          <a:p>
            <a:pPr lvl="0"/>
            <a:r>
              <a:rPr lang="he-IL" dirty="0"/>
              <a:t>טקסט עם בולט</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1785665" y="181572"/>
            <a:ext cx="10244790" cy="506326"/>
            <a:chOff x="1748087" y="356936"/>
            <a:chExt cx="10244790"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1748087"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Tree>
    <p:extLst>
      <p:ext uri="{BB962C8B-B14F-4D97-AF65-F5344CB8AC3E}">
        <p14:creationId xmlns:p14="http://schemas.microsoft.com/office/powerpoint/2010/main" val="154347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הקניית ידע">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D0ADF1-D847-284D-AE47-771521E2B24A}"/>
              </a:ext>
            </a:extLst>
          </p:cNvPr>
          <p:cNvPicPr>
            <a:picLocks noChangeAspect="1"/>
          </p:cNvPicPr>
          <p:nvPr userDrawn="1"/>
        </p:nvPicPr>
        <p:blipFill rotWithShape="1">
          <a:blip r:embed="rId2"/>
          <a:srcRect t="12244" b="63870"/>
          <a:stretch/>
        </p:blipFill>
        <p:spPr>
          <a:xfrm>
            <a:off x="0" y="0"/>
            <a:ext cx="12192000" cy="1638096"/>
          </a:xfrm>
          <a:prstGeom prst="rect">
            <a:avLst/>
          </a:prstGeom>
        </p:spPr>
      </p:pic>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a:xfrm>
            <a:off x="3081590" y="663126"/>
            <a:ext cx="8280000" cy="720000"/>
          </a:xfrm>
          <a:solidFill>
            <a:schemeClr val="accent1"/>
          </a:solidFill>
        </p:spPr>
        <p:txBody>
          <a:bodyPr anchor="b"/>
          <a:lstStyle>
            <a:lvl1pPr algn="r" rtl="1">
              <a:defRPr>
                <a:solidFill>
                  <a:schemeClr val="bg1"/>
                </a:solidFill>
                <a:latin typeface="Calibri" panose="020F0502020204030204" pitchFamily="34" charset="0"/>
                <a:cs typeface="+mn-cs"/>
              </a:defRPr>
            </a:lvl1pPr>
          </a:lstStyle>
          <a:p>
            <a:r>
              <a:rPr lang="he-IL" sz="4400" dirty="0"/>
              <a:t>הקניית ידע</a:t>
            </a:r>
            <a:endParaRPr lang="x-none" dirty="0"/>
          </a:p>
        </p:txBody>
      </p:sp>
      <p:sp>
        <p:nvSpPr>
          <p:cNvPr id="6" name="Text Placeholder 5">
            <a:extLst>
              <a:ext uri="{FF2B5EF4-FFF2-40B4-BE49-F238E27FC236}">
                <a16:creationId xmlns:a16="http://schemas.microsoft.com/office/drawing/2014/main" id="{35BD9B8B-E13B-EB49-B17F-97A61BE20F46}"/>
              </a:ext>
            </a:extLst>
          </p:cNvPr>
          <p:cNvSpPr>
            <a:spLocks noGrp="1"/>
          </p:cNvSpPr>
          <p:nvPr>
            <p:ph type="body" sz="quarter" idx="10" hasCustomPrompt="1"/>
          </p:nvPr>
        </p:nvSpPr>
        <p:spPr>
          <a:xfrm>
            <a:off x="358720" y="1928813"/>
            <a:ext cx="10885543" cy="3844925"/>
          </a:xfrm>
        </p:spPr>
        <p:txBody>
          <a:bodyPr>
            <a:normAutofit/>
          </a:bodyPr>
          <a:lstStyle>
            <a:lvl1pPr marL="0" indent="0" algn="r" rtl="1">
              <a:buNone/>
              <a:defRPr sz="3600">
                <a:latin typeface="Calibri" panose="020F0502020204030204" pitchFamily="34" charset="0"/>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he-IL" dirty="0"/>
              <a:t>לחץ להוסיף סגנון טקסט גדול של תבנית בסיס</a:t>
            </a:r>
            <a:endParaRPr lang="x-none" dirty="0"/>
          </a:p>
        </p:txBody>
      </p:sp>
      <p:sp>
        <p:nvSpPr>
          <p:cNvPr id="16" name="Rectangle 15">
            <a:extLst>
              <a:ext uri="{FF2B5EF4-FFF2-40B4-BE49-F238E27FC236}">
                <a16:creationId xmlns:a16="http://schemas.microsoft.com/office/drawing/2014/main" id="{DF19C3E0-9540-994D-9F88-1AA758EA24E6}"/>
              </a:ext>
            </a:extLst>
          </p:cNvPr>
          <p:cNvSpPr/>
          <p:nvPr userDrawn="1"/>
        </p:nvSpPr>
        <p:spPr>
          <a:xfrm rot="16200000">
            <a:off x="11332780" y="835199"/>
            <a:ext cx="176581" cy="176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Tree>
    <p:extLst>
      <p:ext uri="{BB962C8B-B14F-4D97-AF65-F5344CB8AC3E}">
        <p14:creationId xmlns:p14="http://schemas.microsoft.com/office/powerpoint/2010/main" val="196543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תרגול">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lgn="r" rtl="1">
              <a:defRPr>
                <a:solidFill>
                  <a:schemeClr val="tx1"/>
                </a:solidFill>
                <a:latin typeface="Calibri" panose="020F0502020204030204" pitchFamily="34" charset="0"/>
                <a:cs typeface="+mn-cs"/>
              </a:defRPr>
            </a:lvl1pPr>
          </a:lstStyle>
          <a:p>
            <a:r>
              <a:rPr lang="he-IL" sz="4400" dirty="0"/>
              <a:t>תרגול</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lang="en-US" sz="2800" b="0" i="0" kern="1200" dirty="0">
                <a:solidFill>
                  <a:schemeClr val="tx1"/>
                </a:solidFill>
                <a:latin typeface="Calibri" panose="020F0502020204030204" pitchFamily="34" charset="0"/>
                <a:ea typeface="+mn-ea"/>
                <a:cs typeface="+mn-cs"/>
              </a:defRPr>
            </a:lvl1pPr>
          </a:lstStyle>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ts val="316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mn-cs"/>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312673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תרגול">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5D7F59B-EB58-334D-A4C0-1F5193957FC7}"/>
              </a:ext>
            </a:extLst>
          </p:cNvPr>
          <p:cNvSpPr/>
          <p:nvPr userDrawn="1"/>
        </p:nvSpPr>
        <p:spPr>
          <a:xfrm>
            <a:off x="464950" y="1690687"/>
            <a:ext cx="10779314" cy="281931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8" name="Group 17">
            <a:extLst>
              <a:ext uri="{FF2B5EF4-FFF2-40B4-BE49-F238E27FC236}">
                <a16:creationId xmlns:a16="http://schemas.microsoft.com/office/drawing/2014/main" id="{EDC6228F-AC9B-D646-885A-9EB36C602279}"/>
              </a:ext>
            </a:extLst>
          </p:cNvPr>
          <p:cNvGrpSpPr/>
          <p:nvPr userDrawn="1"/>
        </p:nvGrpSpPr>
        <p:grpSpPr>
          <a:xfrm>
            <a:off x="9323841" y="929939"/>
            <a:ext cx="1509481" cy="1509481"/>
            <a:chOff x="2479019" y="1273242"/>
            <a:chExt cx="3938567" cy="3938567"/>
          </a:xfrm>
        </p:grpSpPr>
        <p:sp>
          <p:nvSpPr>
            <p:cNvPr id="19" name="Oval 18">
              <a:extLst>
                <a:ext uri="{FF2B5EF4-FFF2-40B4-BE49-F238E27FC236}">
                  <a16:creationId xmlns:a16="http://schemas.microsoft.com/office/drawing/2014/main" id="{F0E6B8A0-6C0C-564A-ABE2-193105432E2B}"/>
                </a:ext>
              </a:extLst>
            </p:cNvPr>
            <p:cNvSpPr/>
            <p:nvPr/>
          </p:nvSpPr>
          <p:spPr>
            <a:xfrm>
              <a:off x="2479019" y="1273242"/>
              <a:ext cx="3938567" cy="39385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pic>
          <p:nvPicPr>
            <p:cNvPr id="20" name="Picture 19">
              <a:extLst>
                <a:ext uri="{FF2B5EF4-FFF2-40B4-BE49-F238E27FC236}">
                  <a16:creationId xmlns:a16="http://schemas.microsoft.com/office/drawing/2014/main" id="{06A3384C-D7AD-7D4F-93D6-2FD450FD395F}"/>
                </a:ext>
              </a:extLst>
            </p:cNvPr>
            <p:cNvPicPr>
              <a:picLocks noChangeAspect="1"/>
            </p:cNvPicPr>
            <p:nvPr/>
          </p:nvPicPr>
          <p:blipFill>
            <a:blip r:embed="rId2"/>
            <a:stretch>
              <a:fillRect/>
            </a:stretch>
          </p:blipFill>
          <p:spPr>
            <a:xfrm>
              <a:off x="3268062" y="2062285"/>
              <a:ext cx="2360480" cy="2360480"/>
            </a:xfrm>
            <a:prstGeom prst="rect">
              <a:avLst/>
            </a:prstGeom>
          </p:spPr>
        </p:pic>
      </p:grpSp>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65046" y="2561102"/>
            <a:ext cx="10074506" cy="1556031"/>
          </a:xfrm>
        </p:spPr>
        <p:txBody>
          <a:bodyPr/>
          <a:lstStyle>
            <a:lvl1pPr marL="0" marR="0" indent="0" algn="r" defTabSz="914400" rtl="1" eaLnBrk="1" fontAlgn="auto" latinLnBrk="0" hangingPunct="1">
              <a:lnSpc>
                <a:spcPts val="3160"/>
              </a:lnSpc>
              <a:spcBef>
                <a:spcPts val="1000"/>
              </a:spcBef>
              <a:spcAft>
                <a:spcPts val="0"/>
              </a:spcAft>
              <a:buClr>
                <a:schemeClr val="accent2"/>
              </a:buClr>
              <a:buSzTx/>
              <a:buFontTx/>
              <a:buNone/>
              <a:tabLst/>
              <a:defRPr lang="en-US" sz="2800" b="0" i="0" kern="1200" dirty="0">
                <a:solidFill>
                  <a:schemeClr val="tx1"/>
                </a:solidFill>
                <a:latin typeface="Calibri" panose="020F0502020204030204" pitchFamily="34" charset="0"/>
                <a:ea typeface="+mn-ea"/>
                <a:cs typeface="+mn-cs"/>
              </a:defRPr>
            </a:lvl1pPr>
          </a:lstStyle>
          <a:p>
            <a:r>
              <a:rPr lang="he-IL" dirty="0"/>
              <a:t>לחץ להוסיף סגנון טקסט גדול של תבנית בסיס</a:t>
            </a:r>
            <a:endParaRPr lang="x-none" dirty="0"/>
          </a:p>
        </p:txBody>
      </p:sp>
    </p:spTree>
    <p:extLst>
      <p:ext uri="{BB962C8B-B14F-4D97-AF65-F5344CB8AC3E}">
        <p14:creationId xmlns:p14="http://schemas.microsoft.com/office/powerpoint/2010/main" val="230074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מצגת מלאה בתרגול">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mn-cs"/>
              </a:defRPr>
            </a:lvl1pPr>
          </a:lstStyle>
          <a:p>
            <a:r>
              <a:rPr lang="he-IL" dirty="0"/>
              <a:t>המשך תרגול</a:t>
            </a:r>
            <a:endParaRPr lang="x-none" dirty="0"/>
          </a:p>
        </p:txBody>
      </p:sp>
      <p:sp>
        <p:nvSpPr>
          <p:cNvPr id="3" name="Text Placeholder 2">
            <a:extLst>
              <a:ext uri="{FF2B5EF4-FFF2-40B4-BE49-F238E27FC236}">
                <a16:creationId xmlns:a16="http://schemas.microsoft.com/office/drawing/2014/main" id="{B9D2555F-AC29-CF40-A900-4B11F74D3B6B}"/>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1">
                <a:latin typeface="Calibri" panose="020F0502020204030204" pitchFamily="34" charset="0"/>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839788" y="2505075"/>
            <a:ext cx="5157787" cy="3684588"/>
          </a:xfrm>
        </p:spPr>
        <p:txBody>
          <a:bodyPr>
            <a:normAutofit/>
          </a:bodyPr>
          <a:lstStyle>
            <a:lvl1pPr>
              <a:lnSpc>
                <a:spcPct val="100000"/>
              </a:lnSpc>
              <a:buClr>
                <a:schemeClr val="accent2"/>
              </a:buClr>
              <a:defRPr sz="2600">
                <a:latin typeface="Calibri" panose="020F0502020204030204" pitchFamily="34" charset="0"/>
                <a:cs typeface="+mn-cs"/>
              </a:defRPr>
            </a:lvl1pPr>
          </a:lstStyle>
          <a:p>
            <a:pPr lvl="0"/>
            <a:r>
              <a:rPr lang="he-IL" dirty="0"/>
              <a:t>לחץ כדי לערוך סגנון טקסט עם בולט של תבנית בסיס</a:t>
            </a:r>
          </a:p>
        </p:txBody>
      </p:sp>
      <p:sp>
        <p:nvSpPr>
          <p:cNvPr id="5" name="Text Placeholder 4">
            <a:extLst>
              <a:ext uri="{FF2B5EF4-FFF2-40B4-BE49-F238E27FC236}">
                <a16:creationId xmlns:a16="http://schemas.microsoft.com/office/drawing/2014/main" id="{8A3758F3-DA41-7043-A36A-300D6DD6B73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800" b="1">
                <a:latin typeface="Calibri" panose="020F0502020204030204" pitchFamily="34" charset="0"/>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סגנון כותרת 3</a:t>
            </a:r>
            <a:endParaRPr lang="en-US" dirty="0"/>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6172200" y="2505075"/>
            <a:ext cx="5183188" cy="3684588"/>
          </a:xfrm>
        </p:spPr>
        <p:txBody>
          <a:bodyPr>
            <a:normAutofit/>
          </a:bodyPr>
          <a:lstStyle>
            <a:lvl1pPr>
              <a:lnSpc>
                <a:spcPct val="100000"/>
              </a:lnSpc>
              <a:buClr>
                <a:schemeClr val="accent2"/>
              </a:buClr>
              <a:defRPr sz="2600">
                <a:latin typeface="Calibri" panose="020F0502020204030204" pitchFamily="34" charset="0"/>
                <a:cs typeface="+mn-cs"/>
              </a:defRPr>
            </a:lvl1pPr>
          </a:lstStyle>
          <a:p>
            <a:pPr lvl="0"/>
            <a:r>
              <a:rPr lang="he-IL" dirty="0"/>
              <a:t>לחץ כדי לערוך סגנון טקסט עם בולט של תבנית בסיס</a:t>
            </a:r>
          </a:p>
        </p:txBody>
      </p:sp>
      <p:grpSp>
        <p:nvGrpSpPr>
          <p:cNvPr id="10" name="Group 9">
            <a:extLst>
              <a:ext uri="{FF2B5EF4-FFF2-40B4-BE49-F238E27FC236}">
                <a16:creationId xmlns:a16="http://schemas.microsoft.com/office/drawing/2014/main" id="{7430CA40-3AE6-8C40-B628-3B8B63BD0A0E}"/>
              </a:ext>
            </a:extLst>
          </p:cNvPr>
          <p:cNvGrpSpPr/>
          <p:nvPr userDrawn="1"/>
        </p:nvGrpSpPr>
        <p:grpSpPr>
          <a:xfrm>
            <a:off x="1489765" y="181572"/>
            <a:ext cx="10435013" cy="506326"/>
            <a:chOff x="1452187" y="356936"/>
            <a:chExt cx="10435013"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userDrawn="1"/>
          </p:nvCxnSpPr>
          <p:spPr>
            <a:xfrm>
              <a:off x="1452187"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grpSp>
      <p:sp>
        <p:nvSpPr>
          <p:cNvPr id="14" name="Rectangle 13">
            <a:extLst>
              <a:ext uri="{FF2B5EF4-FFF2-40B4-BE49-F238E27FC236}">
                <a16:creationId xmlns:a16="http://schemas.microsoft.com/office/drawing/2014/main" id="{BBCB72AB-9511-E340-859E-BC49A5D471A5}"/>
              </a:ext>
            </a:extLst>
          </p:cNvPr>
          <p:cNvSpPr/>
          <p:nvPr userDrawn="1"/>
        </p:nvSpPr>
        <p:spPr>
          <a:xfrm rot="10800000">
            <a:off x="11819101" y="314134"/>
            <a:ext cx="211354" cy="211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Tree>
    <p:extLst>
      <p:ext uri="{BB962C8B-B14F-4D97-AF65-F5344CB8AC3E}">
        <p14:creationId xmlns:p14="http://schemas.microsoft.com/office/powerpoint/2010/main" val="258644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פתרון">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1" name="Group 10">
            <a:extLst>
              <a:ext uri="{FF2B5EF4-FFF2-40B4-BE49-F238E27FC236}">
                <a16:creationId xmlns:a16="http://schemas.microsoft.com/office/drawing/2014/main" id="{BF9495AA-1719-C54F-A2B2-87C6465A7079}"/>
              </a:ext>
            </a:extLst>
          </p:cNvPr>
          <p:cNvGrpSpPr/>
          <p:nvPr userDrawn="1"/>
        </p:nvGrpSpPr>
        <p:grpSpPr>
          <a:xfrm>
            <a:off x="358720" y="6187719"/>
            <a:ext cx="3913243" cy="506326"/>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tx1"/>
                </a:solidFill>
                <a:latin typeface="Calibri" panose="020F0502020204030204" pitchFamily="34" charset="0"/>
                <a:cs typeface="+mn-cs"/>
              </a:defRPr>
            </a:lvl1pPr>
          </a:lstStyle>
          <a:p>
            <a:r>
              <a:rPr lang="he-IL" sz="4400" dirty="0"/>
              <a:t>פתרון</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838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mn-cs"/>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6172200" y="1825625"/>
            <a:ext cx="5181600" cy="4351338"/>
          </a:xfrm>
        </p:spPr>
        <p:txBody>
          <a:bodyPr/>
          <a:lstStyle>
            <a:lvl1pPr marL="228600" marR="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latin typeface="Calibri" panose="020F0502020204030204" pitchFamily="34" charset="0"/>
                <a:cs typeface="+mn-cs"/>
              </a:defRPr>
            </a:lvl1pPr>
          </a:lstStyle>
          <a:p>
            <a:pPr lvl="0"/>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marL="228600" marR="0" lvl="0" indent="-228600" algn="r" defTabSz="914400" rtl="1"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he-IL" dirty="0"/>
              <a:t>לחץ כדי לערוך סגנון טקסט של </a:t>
            </a:r>
            <a:r>
              <a:rPr lang="en-US" dirty="0"/>
              <a:t/>
            </a:r>
            <a:br>
              <a:rPr lang="en-US" dirty="0"/>
            </a:br>
            <a:r>
              <a:rPr lang="he-IL" dirty="0"/>
              <a:t>תבנית בסיס</a:t>
            </a:r>
            <a:endParaRPr lang="en-US" dirty="0"/>
          </a:p>
          <a:p>
            <a:pPr lvl="0"/>
            <a:endParaRPr lang="he-IL" dirty="0"/>
          </a:p>
          <a:p>
            <a:pPr lvl="0"/>
            <a:endParaRPr lang="en-US" dirty="0"/>
          </a:p>
        </p:txBody>
      </p:sp>
    </p:spTree>
    <p:extLst>
      <p:ext uri="{BB962C8B-B14F-4D97-AF65-F5344CB8AC3E}">
        <p14:creationId xmlns:p14="http://schemas.microsoft.com/office/powerpoint/2010/main" val="411760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השיעור הבא יתחיל">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3796BD-313B-0044-809D-6D612DE593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Oval 4">
            <a:extLst>
              <a:ext uri="{FF2B5EF4-FFF2-40B4-BE49-F238E27FC236}">
                <a16:creationId xmlns:a16="http://schemas.microsoft.com/office/drawing/2014/main" id="{C4692FF9-9816-1A41-9F19-64AC89C4FE77}"/>
              </a:ext>
            </a:extLst>
          </p:cNvPr>
          <p:cNvSpPr/>
          <p:nvPr userDrawn="1"/>
        </p:nvSpPr>
        <p:spPr>
          <a:xfrm>
            <a:off x="3337577" y="646574"/>
            <a:ext cx="5473303" cy="5473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9" name="Rectangle 18">
            <a:extLst>
              <a:ext uri="{FF2B5EF4-FFF2-40B4-BE49-F238E27FC236}">
                <a16:creationId xmlns:a16="http://schemas.microsoft.com/office/drawing/2014/main" id="{B1C76A5A-A9C6-4148-9667-BA78FBEC1DC5}"/>
              </a:ext>
            </a:extLst>
          </p:cNvPr>
          <p:cNvSpPr/>
          <p:nvPr userDrawn="1"/>
        </p:nvSpPr>
        <p:spPr>
          <a:xfrm>
            <a:off x="2953941" y="3446401"/>
            <a:ext cx="6284118" cy="1239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grpSp>
        <p:nvGrpSpPr>
          <p:cNvPr id="2" name="Group 1">
            <a:extLst>
              <a:ext uri="{FF2B5EF4-FFF2-40B4-BE49-F238E27FC236}">
                <a16:creationId xmlns:a16="http://schemas.microsoft.com/office/drawing/2014/main" id="{B5656235-C025-B341-B125-6E522FFD6056}"/>
              </a:ext>
            </a:extLst>
          </p:cNvPr>
          <p:cNvGrpSpPr/>
          <p:nvPr userDrawn="1"/>
        </p:nvGrpSpPr>
        <p:grpSpPr>
          <a:xfrm>
            <a:off x="9287641" y="5672000"/>
            <a:ext cx="3913243" cy="506326"/>
            <a:chOff x="358720" y="285496"/>
            <a:chExt cx="3913243" cy="506326"/>
          </a:xfrm>
        </p:grpSpPr>
        <p:cxnSp>
          <p:nvCxnSpPr>
            <p:cNvPr id="18" name="Straight Connector 17">
              <a:extLst>
                <a:ext uri="{FF2B5EF4-FFF2-40B4-BE49-F238E27FC236}">
                  <a16:creationId xmlns:a16="http://schemas.microsoft.com/office/drawing/2014/main" id="{3740DB9B-9ABC-1E4F-9E76-DE21BB134995}"/>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6" name="Rectangle 15">
              <a:extLst>
                <a:ext uri="{FF2B5EF4-FFF2-40B4-BE49-F238E27FC236}">
                  <a16:creationId xmlns:a16="http://schemas.microsoft.com/office/drawing/2014/main" id="{3984F002-0837-5347-8BEB-C54BD7228FB1}"/>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3819674" y="1524214"/>
            <a:ext cx="4552652" cy="2202291"/>
          </a:xfrm>
          <a:prstGeom prst="rect">
            <a:avLst/>
          </a:prstGeom>
        </p:spPr>
        <p:txBody>
          <a:bodyPr>
            <a:normAutofit/>
          </a:bodyPr>
          <a:lstStyle>
            <a:lvl1pPr marL="0" indent="0" algn="ctr">
              <a:buNone/>
              <a:defRPr sz="6000">
                <a:solidFill>
                  <a:schemeClr val="bg1"/>
                </a:solidFill>
                <a:latin typeface="Calibri" panose="020F0502020204030204" pitchFamily="34" charset="0"/>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השיעור הבא</a:t>
            </a:r>
          </a:p>
          <a:p>
            <a:pPr lvl="0"/>
            <a:r>
              <a:rPr lang="he-IL" dirty="0"/>
              <a:t>יתחיל</a:t>
            </a:r>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userDrawn="1"/>
        </p:nvCxnSpPr>
        <p:spPr>
          <a:xfrm>
            <a:off x="2377053" y="6178326"/>
            <a:ext cx="138588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2617BD7-5381-4D41-92AE-B0043113B420}"/>
              </a:ext>
            </a:extLst>
          </p:cNvPr>
          <p:cNvGrpSpPr/>
          <p:nvPr userDrawn="1"/>
        </p:nvGrpSpPr>
        <p:grpSpPr>
          <a:xfrm rot="10800000">
            <a:off x="11482153" y="140248"/>
            <a:ext cx="602703" cy="577326"/>
            <a:chOff x="781297" y="5586292"/>
            <a:chExt cx="602703" cy="577326"/>
          </a:xfrm>
        </p:grpSpPr>
        <p:sp>
          <p:nvSpPr>
            <p:cNvPr id="11" name="Rectangle 10">
              <a:extLst>
                <a:ext uri="{FF2B5EF4-FFF2-40B4-BE49-F238E27FC236}">
                  <a16:creationId xmlns:a16="http://schemas.microsoft.com/office/drawing/2014/main" id="{587FD482-59E1-C04B-9AF0-F8141BE66FDD}"/>
                </a:ext>
              </a:extLst>
            </p:cNvPr>
            <p:cNvSpPr/>
            <p:nvPr userDrawn="1"/>
          </p:nvSpPr>
          <p:spPr>
            <a:xfrm rot="16200000">
              <a:off x="781297" y="5657292"/>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3" name="Rectangle 12">
              <a:extLst>
                <a:ext uri="{FF2B5EF4-FFF2-40B4-BE49-F238E27FC236}">
                  <a16:creationId xmlns:a16="http://schemas.microsoft.com/office/drawing/2014/main" id="{1E9A766D-D5BD-3E4B-AE40-5EF4614445A8}"/>
                </a:ext>
              </a:extLst>
            </p:cNvPr>
            <p:cNvSpPr/>
            <p:nvPr userDrawn="1"/>
          </p:nvSpPr>
          <p:spPr>
            <a:xfrm>
              <a:off x="1216502" y="558629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cxnSp>
        <p:nvCxnSpPr>
          <p:cNvPr id="17" name="Straight Connector 16">
            <a:extLst>
              <a:ext uri="{FF2B5EF4-FFF2-40B4-BE49-F238E27FC236}">
                <a16:creationId xmlns:a16="http://schemas.microsoft.com/office/drawing/2014/main" id="{4D5014CE-6431-0D4C-BAFF-39612F414400}"/>
              </a:ext>
            </a:extLst>
          </p:cNvPr>
          <p:cNvCxnSpPr>
            <a:cxnSpLocks/>
          </p:cNvCxnSpPr>
          <p:nvPr userDrawn="1"/>
        </p:nvCxnSpPr>
        <p:spPr>
          <a:xfrm>
            <a:off x="-678730" y="6456415"/>
            <a:ext cx="345536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4BD310FA-D564-9240-BAF3-B9933A5C616F}"/>
              </a:ext>
            </a:extLst>
          </p:cNvPr>
          <p:cNvSpPr>
            <a:spLocks noGrp="1"/>
          </p:cNvSpPr>
          <p:nvPr>
            <p:ph type="body" sz="quarter" idx="12" hasCustomPrompt="1"/>
          </p:nvPr>
        </p:nvSpPr>
        <p:spPr>
          <a:xfrm>
            <a:off x="3764756" y="3704674"/>
            <a:ext cx="4662487" cy="819517"/>
          </a:xfrm>
          <a:prstGeom prst="rect">
            <a:avLst/>
          </a:prstGeom>
        </p:spPr>
        <p:txBody>
          <a:bodyPr anchor="b">
            <a:noAutofit/>
          </a:bodyPr>
          <a:lstStyle>
            <a:lvl1pPr marL="0" indent="0" algn="ctr">
              <a:buNone/>
              <a:defRPr sz="5400">
                <a:solidFill>
                  <a:schemeClr val="bg1"/>
                </a:solidFill>
                <a:latin typeface="Calibri" panose="020F0502020204030204" pitchFamily="34" charset="0"/>
                <a:cs typeface="+mn-cs"/>
              </a:defRPr>
            </a:lvl1pPr>
          </a:lstStyle>
          <a:p>
            <a:pPr lvl="0"/>
            <a:r>
              <a:rPr lang="he-IL" dirty="0"/>
              <a:t>בשעה 09:00</a:t>
            </a:r>
            <a:endParaRPr lang="x-none" dirty="0"/>
          </a:p>
        </p:txBody>
      </p:sp>
      <p:grpSp>
        <p:nvGrpSpPr>
          <p:cNvPr id="24" name="Group 23">
            <a:extLst>
              <a:ext uri="{FF2B5EF4-FFF2-40B4-BE49-F238E27FC236}">
                <a16:creationId xmlns:a16="http://schemas.microsoft.com/office/drawing/2014/main" id="{4C964832-BAF5-B84F-9EE8-B31B27A731C8}"/>
              </a:ext>
            </a:extLst>
          </p:cNvPr>
          <p:cNvGrpSpPr/>
          <p:nvPr userDrawn="1"/>
        </p:nvGrpSpPr>
        <p:grpSpPr>
          <a:xfrm>
            <a:off x="-110840" y="110839"/>
            <a:ext cx="1530097" cy="1525930"/>
            <a:chOff x="8374611" y="4283110"/>
            <a:chExt cx="2300578" cy="2294314"/>
          </a:xfrm>
        </p:grpSpPr>
        <p:pic>
          <p:nvPicPr>
            <p:cNvPr id="25" name="Picture 24">
              <a:extLst>
                <a:ext uri="{FF2B5EF4-FFF2-40B4-BE49-F238E27FC236}">
                  <a16:creationId xmlns:a16="http://schemas.microsoft.com/office/drawing/2014/main" id="{7C0CB761-1CB6-FC4E-AEC0-ADBE45586F14}"/>
                </a:ext>
              </a:extLst>
            </p:cNvPr>
            <p:cNvPicPr>
              <a:picLocks noChangeAspect="1"/>
            </p:cNvPicPr>
            <p:nvPr/>
          </p:nvPicPr>
          <p:blipFill rotWithShape="1">
            <a:blip r:embed="rId3"/>
            <a:srcRect l="62938"/>
            <a:stretch/>
          </p:blipFill>
          <p:spPr>
            <a:xfrm>
              <a:off x="8873684" y="4283110"/>
              <a:ext cx="1227785" cy="1519621"/>
            </a:xfrm>
            <a:prstGeom prst="rect">
              <a:avLst/>
            </a:prstGeom>
          </p:spPr>
        </p:pic>
        <p:sp>
          <p:nvSpPr>
            <p:cNvPr id="26" name="Rectangle 25">
              <a:extLst>
                <a:ext uri="{FF2B5EF4-FFF2-40B4-BE49-F238E27FC236}">
                  <a16:creationId xmlns:a16="http://schemas.microsoft.com/office/drawing/2014/main" id="{0799BDF5-881F-3045-A642-F8E001DE02C9}"/>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spTree>
    <p:extLst>
      <p:ext uri="{BB962C8B-B14F-4D97-AF65-F5344CB8AC3E}">
        <p14:creationId xmlns:p14="http://schemas.microsoft.com/office/powerpoint/2010/main" val="176834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9"/>
        <p:cNvGrpSpPr/>
        <p:nvPr/>
      </p:nvGrpSpPr>
      <p:grpSpPr>
        <a:xfrm>
          <a:off x="0" y="0"/>
          <a:ext cx="0" cy="0"/>
          <a:chOff x="0" y="0"/>
          <a:chExt cx="0" cy="0"/>
        </a:xfrm>
      </p:grpSpPr>
      <p:sp>
        <p:nvSpPr>
          <p:cNvPr id="7" name="Title Placeholder 1">
            <a:extLst>
              <a:ext uri="{FF2B5EF4-FFF2-40B4-BE49-F238E27FC236}">
                <a16:creationId xmlns:a16="http://schemas.microsoft.com/office/drawing/2014/main" id="{70D38B66-81A0-8845-8E4D-270D26860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dirty="0"/>
              <a:t>כותרת</a:t>
            </a:r>
            <a:endParaRPr lang="x-none" dirty="0"/>
          </a:p>
        </p:txBody>
      </p:sp>
      <p:sp>
        <p:nvSpPr>
          <p:cNvPr id="8" name="Text Placeholder 2">
            <a:extLst>
              <a:ext uri="{FF2B5EF4-FFF2-40B4-BE49-F238E27FC236}">
                <a16:creationId xmlns:a16="http://schemas.microsoft.com/office/drawing/2014/main" id="{22CD0408-AD14-FD42-8A6F-74A4E8842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lvl="0" indent="-228600" algn="r" defTabSz="914400" rtl="1" eaLnBrk="1" latinLnBrk="0" hangingPunct="1">
              <a:lnSpc>
                <a:spcPct val="90000"/>
              </a:lnSpc>
              <a:spcBef>
                <a:spcPts val="1000"/>
              </a:spcBef>
              <a:buClr>
                <a:schemeClr val="accent2"/>
              </a:buClr>
              <a:buFont typeface="Arial" panose="020B0604020202020204" pitchFamily="34" charset="0"/>
              <a:buChar char="•"/>
            </a:pPr>
            <a:r>
              <a:rPr lang="en-US" dirty="0"/>
              <a:t>Click to edit Master text styles</a:t>
            </a:r>
          </a:p>
        </p:txBody>
      </p:sp>
      <p:sp>
        <p:nvSpPr>
          <p:cNvPr id="4" name="Slide Number Placeholder 1">
            <a:extLst>
              <a:ext uri="{FF2B5EF4-FFF2-40B4-BE49-F238E27FC236}">
                <a16:creationId xmlns:a16="http://schemas.microsoft.com/office/drawing/2014/main" id="{8405D05D-DFE2-6F4E-87B4-26A7DFF726D3}"/>
              </a:ext>
            </a:extLst>
          </p:cNvPr>
          <p:cNvSpPr txBox="1">
            <a:spLocks/>
          </p:cNvSpPr>
          <p:nvPr userDrawn="1"/>
        </p:nvSpPr>
        <p:spPr>
          <a:xfrm>
            <a:off x="5492813" y="6272468"/>
            <a:ext cx="1206375"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fld id="{4ACF36E0-02F0-C24F-AEDD-AC692C7CD92B}" type="slidenum">
              <a:rPr lang="en-US" smtClean="0">
                <a:solidFill>
                  <a:srgbClr val="4285E3"/>
                </a:solidFill>
                <a:latin typeface="Arial" panose="020B0604020202020204" pitchFamily="34" charset="0"/>
                <a:cs typeface="+mn-cs"/>
              </a:rPr>
              <a:pPr algn="ctr" rtl="1"/>
              <a:t>‹#›</a:t>
            </a:fld>
            <a:endParaRPr lang="en-US" dirty="0">
              <a:solidFill>
                <a:srgbClr val="4285E3"/>
              </a:solidFill>
              <a:latin typeface="Arial" panose="020B0604020202020204" pitchFamily="34" charset="0"/>
              <a:cs typeface="+mn-cs"/>
            </a:endParaRPr>
          </a:p>
        </p:txBody>
      </p:sp>
    </p:spTree>
  </p:cSld>
  <p:clrMap bg1="lt1" tx1="dk1" bg2="dk2" tx2="lt2" accent1="accent1" accent2="accent2" accent3="accent3" accent4="accent4" accent5="accent5" accent6="accent6" hlink="hlink" folHlink="folHlink"/>
  <p:sldLayoutIdLst>
    <p:sldLayoutId id="2147483677" r:id="rId1"/>
    <p:sldLayoutId id="2147483670" r:id="rId2"/>
    <p:sldLayoutId id="2147483671" r:id="rId3"/>
    <p:sldLayoutId id="2147483672" r:id="rId4"/>
    <p:sldLayoutId id="2147483673" r:id="rId5"/>
    <p:sldLayoutId id="2147483679" r:id="rId6"/>
    <p:sldLayoutId id="2147483674" r:id="rId7"/>
    <p:sldLayoutId id="2147483675" r:id="rId8"/>
    <p:sldLayoutId id="2147483676" r:id="rId9"/>
    <p:sldLayoutId id="2147483678" r:id="rId10"/>
    <p:sldLayoutId id="2147483680" r:id="rId11"/>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lang="x-none" sz="4400" b="0" i="0" u="none" strike="noStrike" kern="1200" cap="none" dirty="0">
          <a:solidFill>
            <a:schemeClr val="tx1"/>
          </a:solidFill>
          <a:latin typeface="Calibri" panose="020F0502020204030204" pitchFamily="34" charset="0"/>
          <a:ea typeface="Open Sans" panose="020B0606030504020204" pitchFamily="34" charset="0"/>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457200" algn="r" rtl="1">
        <a:lnSpc>
          <a:spcPct val="100000"/>
        </a:lnSpc>
        <a:spcBef>
          <a:spcPts val="0"/>
        </a:spcBef>
        <a:spcAft>
          <a:spcPts val="0"/>
        </a:spcAft>
        <a:buClr>
          <a:srgbClr val="000000"/>
        </a:buClr>
        <a:buFont typeface="Arial"/>
        <a:defRPr lang="en-US" sz="2800" b="0" i="0" u="none" strike="noStrike" kern="1200" cap="none" dirty="0">
          <a:solidFill>
            <a:schemeClr val="tx1"/>
          </a:solidFill>
          <a:latin typeface="Arial" panose="020B0604020202020204" pitchFamily="34" charset="0"/>
          <a:ea typeface="+mn-ea"/>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083">
          <p15:clr>
            <a:srgbClr val="F26B43"/>
          </p15:clr>
        </p15:guide>
        <p15:guide id="2"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2.png"/><Relationship Id="rId12"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0.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
          <p:cNvSpPr txBox="1">
            <a:spLocks noGrp="1"/>
          </p:cNvSpPr>
          <p:nvPr>
            <p:ph type="body" sz="quarter" idx="12"/>
          </p:nvPr>
        </p:nvSpPr>
        <p:spPr/>
        <p:txBody>
          <a:bodyPr>
            <a:normAutofit fontScale="92500"/>
          </a:bodyPr>
          <a:lstStyle/>
          <a:p>
            <a:pPr lvl="0"/>
            <a:r>
              <a:rPr lang="he-IL" dirty="0"/>
              <a:t>שיעור במתמטיקה לכיתה א'</a:t>
            </a:r>
          </a:p>
          <a:p>
            <a:pPr lvl="0"/>
            <a:endParaRPr lang="he-IL" dirty="0"/>
          </a:p>
        </p:txBody>
      </p:sp>
      <p:sp>
        <p:nvSpPr>
          <p:cNvPr id="239" name="Google Shape;239;p5"/>
          <p:cNvSpPr txBox="1">
            <a:spLocks noGrp="1"/>
          </p:cNvSpPr>
          <p:nvPr>
            <p:ph type="body" sz="quarter" idx="13"/>
          </p:nvPr>
        </p:nvSpPr>
        <p:spPr/>
        <p:txBody>
          <a:bodyPr/>
          <a:lstStyle/>
          <a:p>
            <a:pPr lvl="0"/>
            <a:r>
              <a:rPr lang="he-IL" dirty="0" smtClean="0"/>
              <a:t>נוֹשֵׂא </a:t>
            </a:r>
            <a:r>
              <a:rPr lang="he-IL" dirty="0" err="1" smtClean="0"/>
              <a:t>הַשִּעוּר</a:t>
            </a:r>
            <a:r>
              <a:rPr lang="he-IL" dirty="0"/>
              <a:t>: שְׁאֵלוֹת </a:t>
            </a:r>
            <a:r>
              <a:rPr lang="he-IL" dirty="0" err="1"/>
              <a:t>מִלּוּלִיּוֹת</a:t>
            </a:r>
            <a:endParaRPr lang="he-IL" dirty="0"/>
          </a:p>
        </p:txBody>
      </p:sp>
      <p:sp>
        <p:nvSpPr>
          <p:cNvPr id="19" name="Text Placeholder 18">
            <a:extLst>
              <a:ext uri="{FF2B5EF4-FFF2-40B4-BE49-F238E27FC236}">
                <a16:creationId xmlns:a16="http://schemas.microsoft.com/office/drawing/2014/main" id="{91CC378B-9FA6-1B4C-A348-C8DA73E19971}"/>
              </a:ext>
            </a:extLst>
          </p:cNvPr>
          <p:cNvSpPr>
            <a:spLocks noGrp="1"/>
          </p:cNvSpPr>
          <p:nvPr>
            <p:ph type="body" sz="quarter" idx="14"/>
          </p:nvPr>
        </p:nvSpPr>
        <p:spPr/>
        <p:txBody>
          <a:bodyPr/>
          <a:lstStyle/>
          <a:p>
            <a:r>
              <a:rPr lang="he-IL" dirty="0">
                <a:sym typeface="Calibri"/>
              </a:rPr>
              <a:t>עם המורה: שרית לוי</a:t>
            </a:r>
          </a:p>
          <a:p>
            <a:endParaRPr lang="x-none" dirty="0"/>
          </a:p>
        </p:txBody>
      </p:sp>
      <p:pic>
        <p:nvPicPr>
          <p:cNvPr id="241" name="Google Shape;241;p5"/>
          <p:cNvPicPr preferRelativeResize="0"/>
          <p:nvPr/>
        </p:nvPicPr>
        <p:blipFill rotWithShape="1">
          <a:blip r:embed="rId3">
            <a:alphaModFix/>
          </a:blip>
          <a:srcRect/>
          <a:stretch/>
        </p:blipFill>
        <p:spPr>
          <a:xfrm rot="-2705291">
            <a:off x="3733675" y="632278"/>
            <a:ext cx="658648" cy="2212383"/>
          </a:xfrm>
          <a:prstGeom prst="rect">
            <a:avLst/>
          </a:prstGeom>
          <a:noFill/>
          <a:ln>
            <a:noFill/>
          </a:ln>
        </p:spPr>
      </p:pic>
      <p:sp>
        <p:nvSpPr>
          <p:cNvPr id="25" name="Google Shape;240;p5">
            <a:extLst>
              <a:ext uri="{FF2B5EF4-FFF2-40B4-BE49-F238E27FC236}">
                <a16:creationId xmlns:a16="http://schemas.microsoft.com/office/drawing/2014/main" id="{445409F4-D6DB-E449-AE3F-B64FDF06106E}"/>
              </a:ext>
            </a:extLst>
          </p:cNvPr>
          <p:cNvSpPr txBox="1">
            <a:spLocks/>
          </p:cNvSpPr>
          <p:nvPr/>
        </p:nvSpPr>
        <p:spPr>
          <a:xfrm>
            <a:off x="6513508" y="6293758"/>
            <a:ext cx="5099050" cy="560533"/>
          </a:xfrm>
          <a:prstGeom prst="rect">
            <a:avLst/>
          </a:prstGeom>
        </p:spPr>
        <p:txBody>
          <a:bodyPr vert="horz" lIns="91440" tIns="45720" rIns="91440" bIns="45720" rtlCol="0">
            <a:normAutofit fontScale="92500"/>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lang="en-US" sz="2800" b="0" i="0" u="none" strike="noStrike" kern="1200" cap="none">
                <a:solidFill>
                  <a:schemeClr val="bg1"/>
                </a:solidFill>
                <a:latin typeface="Calibri" panose="020F0502020204030204" pitchFamily="34" charset="0"/>
                <a:ea typeface="+mn-ea"/>
                <a:cs typeface="+mn-cs"/>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e-IL" dirty="0"/>
              <a:t>נָא </a:t>
            </a:r>
            <a:r>
              <a:rPr lang="he-IL" dirty="0" err="1"/>
              <a:t>הִציְטַיְּדו</a:t>
            </a:r>
            <a:r>
              <a:rPr lang="he-IL" dirty="0"/>
              <a:t>ּ: בְּמַחְבֶּרֶת, עִפָּרוֹן וּצְבָעִים.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1677224" y="2167166"/>
            <a:ext cx="10293881"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הָרוֹבּוֹט  יָקָר </a:t>
            </a:r>
            <a:r>
              <a:rPr lang="he-IL" sz="4000" dirty="0" smtClean="0"/>
              <a:t>בִּ-2 </a:t>
            </a:r>
            <a:r>
              <a:rPr lang="he-IL" sz="4000" dirty="0"/>
              <a:t>שְׁקָלִים מֵהַמְּחִיר שֶׁל הַדֻּבִּי.</a:t>
            </a:r>
          </a:p>
        </p:txBody>
      </p:sp>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9" name="Picture 2" descr="אנדרואיד, מלאכותי, שרבוט, רובוט, מדע, טכנולוגי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35" y="1388719"/>
            <a:ext cx="1755058" cy="206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8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201502" y="237676"/>
            <a:ext cx="1702325" cy="1438585"/>
            <a:chOff x="201502" y="237676"/>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201502" y="23767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57035" y="464525"/>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9" name="Picture 2" descr="אנדרואיד, מלאכותי, שרבוט, רובוט, מדע, טכנולוגי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35" y="1388719"/>
            <a:ext cx="1755058" cy="20681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1">
            <a:extLst>
              <a:ext uri="{FF2B5EF4-FFF2-40B4-BE49-F238E27FC236}">
                <a16:creationId xmlns:a16="http://schemas.microsoft.com/office/drawing/2014/main" id="{71323270-20AA-416D-AAD2-16D411594B15}"/>
              </a:ext>
            </a:extLst>
          </p:cNvPr>
          <p:cNvSpPr txBox="1"/>
          <p:nvPr/>
        </p:nvSpPr>
        <p:spPr>
          <a:xfrm>
            <a:off x="1677224" y="2167166"/>
            <a:ext cx="10293881"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הָרוֹבּוֹט  יָקָר </a:t>
            </a:r>
            <a:r>
              <a:rPr lang="he-IL" sz="4000" dirty="0" smtClean="0"/>
              <a:t>בִּ-2 </a:t>
            </a:r>
            <a:r>
              <a:rPr lang="he-IL" sz="4000" dirty="0"/>
              <a:t>שְׁקָלִים מֵהַמְּחִיר שֶׁל הַדֻּבִּי.</a:t>
            </a:r>
          </a:p>
        </p:txBody>
      </p:sp>
    </p:spTree>
    <p:extLst>
      <p:ext uri="{BB962C8B-B14F-4D97-AF65-F5344CB8AC3E}">
        <p14:creationId xmlns:p14="http://schemas.microsoft.com/office/powerpoint/2010/main" val="23892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3157198" y="1977475"/>
            <a:ext cx="8669837"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הַמְּכוֹנִית - </a:t>
            </a:r>
            <a:r>
              <a:rPr lang="he-IL" sz="4000" dirty="0" smtClean="0"/>
              <a:t>בַּעֲשָׂרוֹת </a:t>
            </a:r>
            <a:r>
              <a:rPr lang="he-IL" sz="4000" dirty="0"/>
              <a:t>שְׁלֵמוֹת.</a:t>
            </a:r>
          </a:p>
        </p:txBody>
      </p:sp>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535">
            <a:off x="9628660" y="5188320"/>
            <a:ext cx="1884672" cy="14998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955427" y="5423251"/>
            <a:ext cx="1281806" cy="1732757"/>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8" name="Picture 1">
            <a:extLst>
              <a:ext uri="{FF2B5EF4-FFF2-40B4-BE49-F238E27FC236}">
                <a16:creationId xmlns:a16="http://schemas.microsoft.com/office/drawing/2014/main" id="{60ABE914-6D6C-4256-BC9F-DE0905D9837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04" b="100000" l="2869" r="100000"/>
                    </a14:imgEffect>
                  </a14:imgLayer>
                </a14:imgProps>
              </a:ext>
            </a:extLst>
          </a:blip>
          <a:stretch>
            <a:fillRect/>
          </a:stretch>
        </p:blipFill>
        <p:spPr>
          <a:xfrm>
            <a:off x="459443" y="1381464"/>
            <a:ext cx="2862286" cy="1665757"/>
          </a:xfrm>
          <a:prstGeom prst="rect">
            <a:avLst/>
          </a:prstGeom>
        </p:spPr>
      </p:pic>
    </p:spTree>
    <p:extLst>
      <p:ext uri="{BB962C8B-B14F-4D97-AF65-F5344CB8AC3E}">
        <p14:creationId xmlns:p14="http://schemas.microsoft.com/office/powerpoint/2010/main" val="410851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grpSp>
        <p:nvGrpSpPr>
          <p:cNvPr id="19" name="קבוצה 18"/>
          <p:cNvGrpSpPr/>
          <p:nvPr/>
        </p:nvGrpSpPr>
        <p:grpSpPr>
          <a:xfrm>
            <a:off x="1068879" y="445993"/>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535">
            <a:off x="9628660" y="5188320"/>
            <a:ext cx="1884672" cy="14998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955427" y="5423251"/>
            <a:ext cx="1281806" cy="1732757"/>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117716" y="3816821"/>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sp>
        <p:nvSpPr>
          <p:cNvPr id="30" name="TextBox 1">
            <a:extLst>
              <a:ext uri="{FF2B5EF4-FFF2-40B4-BE49-F238E27FC236}">
                <a16:creationId xmlns:a16="http://schemas.microsoft.com/office/drawing/2014/main" id="{1B19C645-59EA-4F86-BB91-FF87FEFFBE5D}"/>
              </a:ext>
            </a:extLst>
          </p:cNvPr>
          <p:cNvSpPr txBox="1"/>
          <p:nvPr/>
        </p:nvSpPr>
        <p:spPr>
          <a:xfrm>
            <a:off x="3157198" y="1977475"/>
            <a:ext cx="8669837"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הַמְּכוֹנִית - </a:t>
            </a:r>
            <a:r>
              <a:rPr lang="he-IL" sz="4000" dirty="0" smtClean="0"/>
              <a:t>בַּעֲשָׂרוֹת </a:t>
            </a:r>
            <a:r>
              <a:rPr lang="he-IL" sz="4000" dirty="0"/>
              <a:t>שְׁלֵמוֹת.</a:t>
            </a:r>
          </a:p>
        </p:txBody>
      </p:sp>
      <p:pic>
        <p:nvPicPr>
          <p:cNvPr id="38" name="Picture 1">
            <a:extLst>
              <a:ext uri="{FF2B5EF4-FFF2-40B4-BE49-F238E27FC236}">
                <a16:creationId xmlns:a16="http://schemas.microsoft.com/office/drawing/2014/main" id="{60ABE914-6D6C-4256-BC9F-DE0905D9837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04" b="100000" l="2869" r="100000"/>
                    </a14:imgEffect>
                  </a14:imgLayer>
                </a14:imgProps>
              </a:ext>
            </a:extLst>
          </a:blip>
          <a:stretch>
            <a:fillRect/>
          </a:stretch>
        </p:blipFill>
        <p:spPr>
          <a:xfrm>
            <a:off x="488898" y="1353217"/>
            <a:ext cx="2862286" cy="1665757"/>
          </a:xfrm>
          <a:prstGeom prst="rect">
            <a:avLst/>
          </a:prstGeom>
        </p:spPr>
      </p:pic>
    </p:spTree>
    <p:extLst>
      <p:ext uri="{BB962C8B-B14F-4D97-AF65-F5344CB8AC3E}">
        <p14:creationId xmlns:p14="http://schemas.microsoft.com/office/powerpoint/2010/main" val="126727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0" name="Picture 4" descr="Dices, Game, Gambling, Cubes, Numb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26" y="1781005"/>
            <a:ext cx="2263071" cy="17060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448796" y="2050948"/>
            <a:ext cx="9300467" cy="1323439"/>
          </a:xfrm>
          <a:prstGeom prst="rect">
            <a:avLst/>
          </a:prstGeom>
          <a:solidFill>
            <a:schemeClr val="accent1">
              <a:lumMod val="60000"/>
              <a:lumOff val="40000"/>
            </a:schemeClr>
          </a:solidFill>
        </p:spPr>
        <p:txBody>
          <a:bodyPr wrap="square" rtlCol="1">
            <a:spAutoFit/>
          </a:bodyPr>
          <a:lstStyle/>
          <a:p>
            <a:pPr algn="r"/>
            <a:r>
              <a:rPr lang="he-IL" sz="4000" dirty="0" smtClean="0"/>
              <a:t>מְחִיר הַקֻּבִּיּוֹת הוּא מִסְפָּר זוּגִי</a:t>
            </a:r>
            <a:r>
              <a:rPr lang="en-US" sz="4000" dirty="0" smtClean="0"/>
              <a:t/>
            </a:r>
            <a:br>
              <a:rPr lang="en-US" sz="4000" dirty="0" smtClean="0"/>
            </a:br>
            <a:r>
              <a:rPr lang="he-IL" sz="4000" dirty="0" smtClean="0"/>
              <a:t>בֵּין הַמִּסְפָּרִים 2 לְ- 6.</a:t>
            </a:r>
            <a:endParaRPr lang="he-IL" sz="4000" dirty="0"/>
          </a:p>
        </p:txBody>
      </p:sp>
    </p:spTree>
    <p:extLst>
      <p:ext uri="{BB962C8B-B14F-4D97-AF65-F5344CB8AC3E}">
        <p14:creationId xmlns:p14="http://schemas.microsoft.com/office/powerpoint/2010/main" val="36569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199642" y="385258"/>
            <a:ext cx="1884672" cy="1968601"/>
            <a:chOff x="4590714" y="4854031"/>
            <a:chExt cx="1702325" cy="1888205"/>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3"/>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sp>
        <p:nvSpPr>
          <p:cNvPr id="31" name="TextBox 30"/>
          <p:cNvSpPr txBox="1"/>
          <p:nvPr/>
        </p:nvSpPr>
        <p:spPr>
          <a:xfrm>
            <a:off x="2448796" y="2050948"/>
            <a:ext cx="9300467" cy="1323439"/>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הַקֻּבִּיּוֹת הוּא מִסְפָּר זוּגִי</a:t>
            </a:r>
            <a:r>
              <a:rPr lang="en-US" sz="4000" dirty="0"/>
              <a:t/>
            </a:r>
            <a:br>
              <a:rPr lang="en-US" sz="4000" dirty="0"/>
            </a:br>
            <a:r>
              <a:rPr lang="he-IL" sz="4000" dirty="0"/>
              <a:t>בֵּין הַמִּסְפָּרִים 2 לְ- 6.</a:t>
            </a:r>
          </a:p>
        </p:txBody>
      </p:sp>
      <p:pic>
        <p:nvPicPr>
          <p:cNvPr id="30" name="Picture 4" descr="Dices, Game, Gambling, Cubes, Numb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26" y="1781005"/>
            <a:ext cx="2263071" cy="170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68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3321728" y="2004347"/>
            <a:ext cx="8314351"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הַכַּדּוּר הוּא הַסְּכוּם שֶׁל 3 וְעוֹד 3.</a:t>
            </a:r>
          </a:p>
        </p:txBody>
      </p:sp>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611789" y="3900158"/>
            <a:ext cx="1702325" cy="1878938"/>
            <a:chOff x="15441057" y="7211670"/>
            <a:chExt cx="1702325" cy="1878938"/>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15441057" y="721167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775337" y="755172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1" name="Picture 2">
            <a:extLst>
              <a:ext uri="{FF2B5EF4-FFF2-40B4-BE49-F238E27FC236}">
                <a16:creationId xmlns:a16="http://schemas.microsoft.com/office/drawing/2014/main" id="{8FCA3223-2B13-4A03-81EC-E85F9B43A2B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719" b="94742" l="4343" r="99293">
                        <a14:foregroundMark x1="43636" y1="28615" x2="43636" y2="28615"/>
                        <a14:foregroundMark x1="21010" y1="44793" x2="21010" y2="44793"/>
                        <a14:foregroundMark x1="24040" y1="38220" x2="24040" y2="38220"/>
                        <a14:foregroundMark x1="24040" y1="38220" x2="24040" y2="38220"/>
                        <a14:foregroundMark x1="20707" y1="41254" x2="20707" y2="41254"/>
                        <a14:foregroundMark x1="20505" y1="43579" x2="22121" y2="49444"/>
                        <a14:foregroundMark x1="44848" y1="49747" x2="44848" y2="49747"/>
                        <a14:foregroundMark x1="44848" y1="49747" x2="44848" y2="49747"/>
                        <a14:foregroundMark x1="46667" y1="50859" x2="46667" y2="50859"/>
                        <a14:foregroundMark x1="53232" y1="53691" x2="53232" y2="53691"/>
                        <a14:foregroundMark x1="57879" y1="59757" x2="59091" y2="68150"/>
                        <a14:foregroundMark x1="60707" y1="74014" x2="60707" y2="74014"/>
                        <a14:foregroundMark x1="61212" y1="75632" x2="61212" y2="75632"/>
                        <a14:foregroundMark x1="84848" y1="73306" x2="84848" y2="73306"/>
                      </a14:backgroundRemoval>
                    </a14:imgEffect>
                  </a14:imgLayer>
                </a14:imgProps>
              </a:ext>
            </a:extLst>
          </a:blip>
          <a:srcRect b="5555"/>
          <a:stretch/>
        </p:blipFill>
        <p:spPr>
          <a:xfrm>
            <a:off x="410876" y="1447905"/>
            <a:ext cx="2161320" cy="2039185"/>
          </a:xfrm>
          <a:prstGeom prst="rect">
            <a:avLst/>
          </a:prstGeom>
        </p:spPr>
      </p:pic>
    </p:spTree>
    <p:extLst>
      <p:ext uri="{BB962C8B-B14F-4D97-AF65-F5344CB8AC3E}">
        <p14:creationId xmlns:p14="http://schemas.microsoft.com/office/powerpoint/2010/main" val="388937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704428" y="39001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1" name="Picture 2">
            <a:extLst>
              <a:ext uri="{FF2B5EF4-FFF2-40B4-BE49-F238E27FC236}">
                <a16:creationId xmlns:a16="http://schemas.microsoft.com/office/drawing/2014/main" id="{8FCA3223-2B13-4A03-81EC-E85F9B43A2B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719" b="94742" l="4343" r="99293">
                        <a14:foregroundMark x1="43636" y1="28615" x2="43636" y2="28615"/>
                        <a14:foregroundMark x1="21010" y1="44793" x2="21010" y2="44793"/>
                        <a14:foregroundMark x1="24040" y1="38220" x2="24040" y2="38220"/>
                        <a14:foregroundMark x1="24040" y1="38220" x2="24040" y2="38220"/>
                        <a14:foregroundMark x1="20707" y1="41254" x2="20707" y2="41254"/>
                        <a14:foregroundMark x1="20505" y1="43579" x2="22121" y2="49444"/>
                        <a14:foregroundMark x1="44848" y1="49747" x2="44848" y2="49747"/>
                        <a14:foregroundMark x1="44848" y1="49747" x2="44848" y2="49747"/>
                        <a14:foregroundMark x1="46667" y1="50859" x2="46667" y2="50859"/>
                        <a14:foregroundMark x1="53232" y1="53691" x2="53232" y2="53691"/>
                        <a14:foregroundMark x1="57879" y1="59757" x2="59091" y2="68150"/>
                        <a14:foregroundMark x1="60707" y1="74014" x2="60707" y2="74014"/>
                        <a14:foregroundMark x1="61212" y1="75632" x2="61212" y2="75632"/>
                        <a14:foregroundMark x1="84848" y1="73306" x2="84848" y2="73306"/>
                      </a14:backgroundRemoval>
                    </a14:imgEffect>
                  </a14:imgLayer>
                </a14:imgProps>
              </a:ext>
            </a:extLst>
          </a:blip>
          <a:srcRect b="5555"/>
          <a:stretch/>
        </p:blipFill>
        <p:spPr>
          <a:xfrm>
            <a:off x="410876" y="1447905"/>
            <a:ext cx="2161320" cy="2039185"/>
          </a:xfrm>
          <a:prstGeom prst="rect">
            <a:avLst/>
          </a:prstGeom>
        </p:spPr>
      </p:pic>
      <p:sp>
        <p:nvSpPr>
          <p:cNvPr id="38" name="TextBox 37"/>
          <p:cNvSpPr txBox="1"/>
          <p:nvPr/>
        </p:nvSpPr>
        <p:spPr>
          <a:xfrm>
            <a:off x="3321728" y="2004347"/>
            <a:ext cx="8314351"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הַכַּדּוּר הוּא הַסְּכוּם שֶׁל 3 וְעוֹד 3.</a:t>
            </a:r>
          </a:p>
        </p:txBody>
      </p:sp>
    </p:spTree>
    <p:extLst>
      <p:ext uri="{BB962C8B-B14F-4D97-AF65-F5344CB8AC3E}">
        <p14:creationId xmlns:p14="http://schemas.microsoft.com/office/powerpoint/2010/main" val="36446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3495367" y="2019100"/>
            <a:ext cx="8504699"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הַמָּטוֹס הוּא הַהֶפְרֵשׁ בֵּין 10 </a:t>
            </a:r>
            <a:r>
              <a:rPr lang="he-IL" sz="4000" dirty="0" smtClean="0"/>
              <a:t>לִ- </a:t>
            </a:r>
            <a:r>
              <a:rPr lang="he-IL" sz="4000" dirty="0"/>
              <a:t>2.</a:t>
            </a:r>
          </a:p>
        </p:txBody>
      </p:sp>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86168" y="5196114"/>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8" name="Picture 6" descr="Heart, Parachute, Rainbow, Sky, Toy Plane, Car, Soccer"/>
          <p:cNvPicPr>
            <a:picLocks noChangeAspect="1" noChangeArrowheads="1"/>
          </p:cNvPicPr>
          <p:nvPr/>
        </p:nvPicPr>
        <p:blipFill rotWithShape="1">
          <a:blip r:embed="rId5">
            <a:extLst>
              <a:ext uri="{28A0092B-C50C-407E-A947-70E740481C1C}">
                <a14:useLocalDpi xmlns:a14="http://schemas.microsoft.com/office/drawing/2010/main" val="0"/>
              </a:ext>
            </a:extLst>
          </a:blip>
          <a:srcRect t="59342" r="66398"/>
          <a:stretch/>
        </p:blipFill>
        <p:spPr bwMode="auto">
          <a:xfrm rot="20086727">
            <a:off x="374462" y="1276864"/>
            <a:ext cx="2608643" cy="184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2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361437" y="474439"/>
            <a:ext cx="1702325" cy="1438585"/>
            <a:chOff x="2965983" y="1254647"/>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2965983" y="1254647"/>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263170" y="1481496"/>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8" name="Picture 6" descr="Heart, Parachute, Rainbow, Sky, Toy Plane, Car, Soccer"/>
          <p:cNvPicPr>
            <a:picLocks noChangeAspect="1" noChangeArrowheads="1"/>
          </p:cNvPicPr>
          <p:nvPr/>
        </p:nvPicPr>
        <p:blipFill rotWithShape="1">
          <a:blip r:embed="rId5">
            <a:extLst>
              <a:ext uri="{28A0092B-C50C-407E-A947-70E740481C1C}">
                <a14:useLocalDpi xmlns:a14="http://schemas.microsoft.com/office/drawing/2010/main" val="0"/>
              </a:ext>
            </a:extLst>
          </a:blip>
          <a:srcRect t="59342" r="66398"/>
          <a:stretch/>
        </p:blipFill>
        <p:spPr bwMode="auto">
          <a:xfrm rot="20086727">
            <a:off x="374462" y="1276864"/>
            <a:ext cx="2608643" cy="184783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1">
            <a:extLst>
              <a:ext uri="{FF2B5EF4-FFF2-40B4-BE49-F238E27FC236}">
                <a16:creationId xmlns:a16="http://schemas.microsoft.com/office/drawing/2014/main" id="{3D324D6B-4060-42E0-A89E-8CFF8D47B6E3}"/>
              </a:ext>
            </a:extLst>
          </p:cNvPr>
          <p:cNvSpPr txBox="1"/>
          <p:nvPr/>
        </p:nvSpPr>
        <p:spPr>
          <a:xfrm>
            <a:off x="3495367" y="2019100"/>
            <a:ext cx="8504699"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הַמָּטוֹס הוּא הַהֶפְרֵשׁ בֵּין 10 </a:t>
            </a:r>
            <a:r>
              <a:rPr lang="he-IL" sz="4000" dirty="0" smtClean="0"/>
              <a:t>לִ- </a:t>
            </a:r>
            <a:r>
              <a:rPr lang="he-IL" sz="4000" dirty="0"/>
              <a:t>2.</a:t>
            </a:r>
          </a:p>
        </p:txBody>
      </p:sp>
    </p:spTree>
    <p:extLst>
      <p:ext uri="{BB962C8B-B14F-4D97-AF65-F5344CB8AC3E}">
        <p14:creationId xmlns:p14="http://schemas.microsoft.com/office/powerpoint/2010/main" val="211268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nSpc>
                <a:spcPct val="90000"/>
              </a:lnSpc>
              <a:buClr>
                <a:schemeClr val="dk1"/>
              </a:buClr>
              <a:buSzPts val="4400"/>
            </a:pPr>
            <a:r>
              <a:rPr lang="he-IL" dirty="0"/>
              <a:t>מָה </a:t>
            </a:r>
            <a:r>
              <a:rPr lang="he-IL" dirty="0" smtClean="0"/>
              <a:t>נִלְמַד </a:t>
            </a:r>
            <a:r>
              <a:rPr lang="he-IL" dirty="0"/>
              <a:t>הַיּוֹם?</a:t>
            </a:r>
            <a:endParaRPr dirty="0"/>
          </a:p>
        </p:txBody>
      </p:sp>
      <p:sp>
        <p:nvSpPr>
          <p:cNvPr id="249" name="Google Shape;249;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635000" lvl="0">
              <a:lnSpc>
                <a:spcPct val="150000"/>
              </a:lnSpc>
              <a:spcBef>
                <a:spcPts val="800"/>
              </a:spcBef>
              <a:buSzPts val="2800"/>
              <a:buFont typeface="Arial" panose="020B0604020202020204" pitchFamily="34" charset="0"/>
              <a:buChar char="•"/>
            </a:pPr>
            <a:r>
              <a:rPr lang="he-IL" sz="4400" dirty="0" err="1"/>
              <a:t>לִפְתֹּר</a:t>
            </a:r>
            <a:r>
              <a:rPr lang="he-IL" sz="4400" dirty="0"/>
              <a:t> שְׁאֵלוֹת </a:t>
            </a:r>
            <a:r>
              <a:rPr lang="he-IL" sz="4400" dirty="0" err="1" smtClean="0"/>
              <a:t>מִלּוּלִיּוֹת</a:t>
            </a:r>
            <a:r>
              <a:rPr lang="he-IL" sz="4400" dirty="0"/>
              <a:t>.</a:t>
            </a:r>
            <a:endParaRPr lang="he-IL" dirty="0"/>
          </a:p>
          <a:p>
            <a:pPr marL="635000" lvl="0" algn="r" rtl="1">
              <a:lnSpc>
                <a:spcPct val="90000"/>
              </a:lnSpc>
              <a:spcBef>
                <a:spcPts val="800"/>
              </a:spcBef>
              <a:spcAft>
                <a:spcPts val="0"/>
              </a:spcAft>
              <a:buSzPts val="2800"/>
              <a:buFont typeface="Arial" panose="020B0604020202020204" pitchFamily="34" charset="0"/>
              <a:buChar char="•"/>
            </a:pPr>
            <a:endParaRPr dirty="0"/>
          </a:p>
        </p:txBody>
      </p:sp>
      <p:pic>
        <p:nvPicPr>
          <p:cNvPr id="250" name="Google Shape;250;p6"/>
          <p:cNvPicPr preferRelativeResize="0"/>
          <p:nvPr/>
        </p:nvPicPr>
        <p:blipFill rotWithShape="1">
          <a:blip r:embed="rId3">
            <a:alphaModFix/>
          </a:blip>
          <a:srcRect/>
          <a:stretch/>
        </p:blipFill>
        <p:spPr>
          <a:xfrm rot="8057618">
            <a:off x="290049" y="269606"/>
            <a:ext cx="1468977" cy="973310"/>
          </a:xfrm>
          <a:prstGeom prst="rect">
            <a:avLst/>
          </a:prstGeom>
          <a:noFill/>
          <a:ln>
            <a:noFill/>
          </a:ln>
        </p:spPr>
      </p:pic>
      <p:pic>
        <p:nvPicPr>
          <p:cNvPr id="251" name="Google Shape;251;p6"/>
          <p:cNvPicPr preferRelativeResize="0"/>
          <p:nvPr/>
        </p:nvPicPr>
        <p:blipFill rotWithShape="1">
          <a:blip r:embed="rId4">
            <a:alphaModFix/>
          </a:blip>
          <a:srcRect/>
          <a:stretch/>
        </p:blipFill>
        <p:spPr>
          <a:xfrm>
            <a:off x="10833322" y="5810250"/>
            <a:ext cx="2082800" cy="2095500"/>
          </a:xfrm>
          <a:prstGeom prst="rect">
            <a:avLst/>
          </a:prstGeom>
          <a:noFill/>
          <a:ln>
            <a:noFill/>
          </a:ln>
        </p:spPr>
      </p:pic>
      <p:pic>
        <p:nvPicPr>
          <p:cNvPr id="6" name="Picture 8" descr="Yo Yo, Toy, Blue, Child, Play, St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746" y="1326157"/>
            <a:ext cx="1829668" cy="24300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2163941" y="1974130"/>
            <a:ext cx="9627333"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הַבֻּבָּה הוּא מִסְפָּר אִי-זוּגִי גָּדוֹל מֵהַמִּסְפָּר 5.</a:t>
            </a:r>
          </a:p>
        </p:txBody>
      </p:sp>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896997" y="3789585"/>
            <a:ext cx="1702325" cy="1438585"/>
            <a:chOff x="6092245" y="9765907"/>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092245" y="9765907"/>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503465" y="10022591"/>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1" name="Picture 7" descr="Doll, Braids, Girl, Purple, Pink, Toy, Cute, R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442" y="1181110"/>
            <a:ext cx="1891362" cy="265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91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483660" y="38277"/>
            <a:ext cx="1702325" cy="1438585"/>
            <a:chOff x="4678908" y="6014599"/>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678908" y="6014599"/>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064478" y="6241448"/>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1" name="Picture 7" descr="Doll, Braids, Girl, Purple, Pink, Toy, Cute, R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442" y="1181110"/>
            <a:ext cx="1891362" cy="265972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027018" y="1974130"/>
            <a:ext cx="9764256"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הַבֻּבָּה הוּא מִסְפָּר אִי-זוּגִי גָּדוֹל מֵהַמִּסְפָּר 5.</a:t>
            </a:r>
          </a:p>
        </p:txBody>
      </p:sp>
    </p:spTree>
    <p:extLst>
      <p:ext uri="{BB962C8B-B14F-4D97-AF65-F5344CB8AC3E}">
        <p14:creationId xmlns:p14="http://schemas.microsoft.com/office/powerpoint/2010/main" val="108846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1386348" y="1912884"/>
            <a:ext cx="10642670"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הַגֻּלָה - הַמְּחֻבָּר הֶחָסֵר </a:t>
            </a:r>
            <a:r>
              <a:rPr lang="he-IL" sz="4000" dirty="0" smtClean="0"/>
              <a:t>בַּתַּרְגִּיל </a:t>
            </a:r>
            <a:r>
              <a:rPr lang="he-IL" sz="4000" dirty="0"/>
              <a:t>10 = 5 + </a:t>
            </a:r>
            <a:r>
              <a:rPr lang="he-IL" sz="4000" dirty="0">
                <a:solidFill>
                  <a:srgbClr val="FF0000"/>
                </a:solidFill>
              </a:rPr>
              <a:t>___</a:t>
            </a:r>
          </a:p>
        </p:txBody>
      </p:sp>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896997" y="3789585"/>
            <a:ext cx="1702325" cy="1438585"/>
            <a:chOff x="6092245" y="9765907"/>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092245" y="9765907"/>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503465" y="10022591"/>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8" name="תמונה 37"/>
          <p:cNvPicPr>
            <a:picLocks noChangeAspect="1"/>
          </p:cNvPicPr>
          <p:nvPr/>
        </p:nvPicPr>
        <p:blipFill rotWithShape="1">
          <a:blip r:embed="rId5">
            <a:extLst>
              <a:ext uri="{28A0092B-C50C-407E-A947-70E740481C1C}">
                <a14:useLocalDpi xmlns:a14="http://schemas.microsoft.com/office/drawing/2010/main" val="0"/>
              </a:ext>
            </a:extLst>
          </a:blip>
          <a:srcRect l="8606" r="5326" b="7727"/>
          <a:stretch/>
        </p:blipFill>
        <p:spPr>
          <a:xfrm>
            <a:off x="308767" y="1912884"/>
            <a:ext cx="926946" cy="878737"/>
          </a:xfrm>
          <a:prstGeom prst="rect">
            <a:avLst/>
          </a:prstGeom>
        </p:spPr>
      </p:pic>
    </p:spTree>
    <p:extLst>
      <p:ext uri="{BB962C8B-B14F-4D97-AF65-F5344CB8AC3E}">
        <p14:creationId xmlns:p14="http://schemas.microsoft.com/office/powerpoint/2010/main" val="271995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12406" y="3822155"/>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3" name="קבוצה 2"/>
          <p:cNvGrpSpPr/>
          <p:nvPr/>
        </p:nvGrpSpPr>
        <p:grpSpPr>
          <a:xfrm>
            <a:off x="4590205" y="5210210"/>
            <a:ext cx="1702325" cy="1438585"/>
            <a:chOff x="4590205" y="5210210"/>
            <a:chExt cx="1702325" cy="1438585"/>
          </a:xfrm>
        </p:grpSpPr>
        <p:pic>
          <p:nvPicPr>
            <p:cNvPr id="17"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12349" y="531905"/>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2" name="קבוצה 31"/>
          <p:cNvGrpSpPr/>
          <p:nvPr/>
        </p:nvGrpSpPr>
        <p:grpSpPr>
          <a:xfrm>
            <a:off x="1896997" y="3789585"/>
            <a:ext cx="1702325" cy="1438585"/>
            <a:chOff x="6092245" y="9765907"/>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092245" y="9765907"/>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503465" y="10022591"/>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1" name="תמונה 30"/>
          <p:cNvPicPr>
            <a:picLocks noChangeAspect="1"/>
          </p:cNvPicPr>
          <p:nvPr/>
        </p:nvPicPr>
        <p:blipFill rotWithShape="1">
          <a:blip r:embed="rId5">
            <a:extLst>
              <a:ext uri="{28A0092B-C50C-407E-A947-70E740481C1C}">
                <a14:useLocalDpi xmlns:a14="http://schemas.microsoft.com/office/drawing/2010/main" val="0"/>
              </a:ext>
            </a:extLst>
          </a:blip>
          <a:srcRect l="8606" r="5326" b="7727"/>
          <a:stretch/>
        </p:blipFill>
        <p:spPr>
          <a:xfrm>
            <a:off x="308767" y="1912884"/>
            <a:ext cx="926946" cy="878737"/>
          </a:xfrm>
          <a:prstGeom prst="rect">
            <a:avLst/>
          </a:prstGeom>
        </p:spPr>
      </p:pic>
      <p:sp>
        <p:nvSpPr>
          <p:cNvPr id="39" name="TextBox 1">
            <a:extLst>
              <a:ext uri="{FF2B5EF4-FFF2-40B4-BE49-F238E27FC236}">
                <a16:creationId xmlns:a16="http://schemas.microsoft.com/office/drawing/2014/main" id="{02E1A53F-B2A4-4B38-B44F-8CB1C0354146}"/>
              </a:ext>
            </a:extLst>
          </p:cNvPr>
          <p:cNvSpPr txBox="1"/>
          <p:nvPr/>
        </p:nvSpPr>
        <p:spPr>
          <a:xfrm>
            <a:off x="1386348" y="1912884"/>
            <a:ext cx="10642670"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הַגֻּלָה - הַמְּחֻבָּר הֶחָסֵר בַתַרְגִּיל 10 = 5 + </a:t>
            </a:r>
            <a:r>
              <a:rPr lang="he-IL" sz="4000" dirty="0">
                <a:solidFill>
                  <a:srgbClr val="FF0000"/>
                </a:solidFill>
              </a:rPr>
              <a:t>___</a:t>
            </a:r>
          </a:p>
        </p:txBody>
      </p:sp>
    </p:spTree>
    <p:extLst>
      <p:ext uri="{BB962C8B-B14F-4D97-AF65-F5344CB8AC3E}">
        <p14:creationId xmlns:p14="http://schemas.microsoft.com/office/powerpoint/2010/main" val="6185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lvl="0">
              <a:lnSpc>
                <a:spcPct val="90000"/>
              </a:lnSpc>
            </a:pPr>
            <a:r>
              <a:rPr lang="he-IL" dirty="0">
                <a:solidFill>
                  <a:srgbClr val="FF0000"/>
                </a:solidFill>
              </a:rPr>
              <a:t>  </a:t>
            </a:r>
            <a:r>
              <a:rPr lang="he-IL" dirty="0"/>
              <a:t>חֲנוּת הַצַּעֲצוּעִים </a:t>
            </a:r>
            <a:r>
              <a:rPr lang="he-IL" dirty="0" smtClean="0"/>
              <a:t>בַּכִּתָּה </a:t>
            </a:r>
            <a:r>
              <a:rPr lang="he-IL" dirty="0"/>
              <a:t>שֶׁלָּנוּ</a:t>
            </a:r>
          </a:p>
        </p:txBody>
      </p:sp>
      <p:grpSp>
        <p:nvGrpSpPr>
          <p:cNvPr id="4" name="קבוצה 3"/>
          <p:cNvGrpSpPr/>
          <p:nvPr/>
        </p:nvGrpSpPr>
        <p:grpSpPr>
          <a:xfrm>
            <a:off x="6102788" y="3977575"/>
            <a:ext cx="1751495" cy="1550156"/>
            <a:chOff x="4462438" y="3819421"/>
            <a:chExt cx="1702325" cy="1438585"/>
          </a:xfrm>
        </p:grpSpPr>
        <p:pic>
          <p:nvPicPr>
            <p:cNvPr id="5" name="Picture 2" descr="Tag, Label, Yellow, Price Tag, Price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7" name="קבוצה 6"/>
          <p:cNvGrpSpPr/>
          <p:nvPr/>
        </p:nvGrpSpPr>
        <p:grpSpPr>
          <a:xfrm>
            <a:off x="8769096" y="3891922"/>
            <a:ext cx="1939109" cy="2121275"/>
            <a:chOff x="4590714" y="4854031"/>
            <a:chExt cx="1702325" cy="1888203"/>
          </a:xfrm>
        </p:grpSpPr>
        <p:pic>
          <p:nvPicPr>
            <p:cNvPr id="8" name="Picture 2" descr="Tag, Label, Yellow, Price Tag, Price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62515" y="5080242"/>
              <a:ext cx="1157788" cy="1661992"/>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8" name="קבוצה 27"/>
          <p:cNvGrpSpPr/>
          <p:nvPr/>
        </p:nvGrpSpPr>
        <p:grpSpPr>
          <a:xfrm>
            <a:off x="3343469" y="1383125"/>
            <a:ext cx="1685836" cy="1524565"/>
            <a:chOff x="3343468" y="1357535"/>
            <a:chExt cx="1751495" cy="1550156"/>
          </a:xfrm>
        </p:grpSpPr>
        <p:pic>
          <p:nvPicPr>
            <p:cNvPr id="11" name="Picture 2" descr="Tag, Label, Yellow, Price Tag, Price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13" name="קבוצה 12"/>
          <p:cNvGrpSpPr/>
          <p:nvPr/>
        </p:nvGrpSpPr>
        <p:grpSpPr>
          <a:xfrm>
            <a:off x="3405862" y="3924923"/>
            <a:ext cx="1751495" cy="1550156"/>
            <a:chOff x="4590205" y="5210210"/>
            <a:chExt cx="1702325" cy="1438585"/>
          </a:xfrm>
        </p:grpSpPr>
        <p:pic>
          <p:nvPicPr>
            <p:cNvPr id="14" name="Picture 2" descr="Tag, Label, Yellow, Price Tag, Price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16" name="קבוצה 15"/>
          <p:cNvGrpSpPr/>
          <p:nvPr/>
        </p:nvGrpSpPr>
        <p:grpSpPr>
          <a:xfrm>
            <a:off x="8863384" y="1423232"/>
            <a:ext cx="1751495" cy="2043408"/>
            <a:chOff x="6533696" y="3701522"/>
            <a:chExt cx="1702325" cy="1896336"/>
          </a:xfrm>
        </p:grpSpPr>
        <p:pic>
          <p:nvPicPr>
            <p:cNvPr id="17" name="Picture 2" descr="Tag, Label, Yellow, Price Tag, Price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29" name="קבוצה 28"/>
          <p:cNvGrpSpPr/>
          <p:nvPr/>
        </p:nvGrpSpPr>
        <p:grpSpPr>
          <a:xfrm>
            <a:off x="5953804" y="1337160"/>
            <a:ext cx="1751495" cy="1936892"/>
            <a:chOff x="5953804" y="1337160"/>
            <a:chExt cx="1751495" cy="1936892"/>
          </a:xfrm>
        </p:grpSpPr>
        <p:pic>
          <p:nvPicPr>
            <p:cNvPr id="20" name="Picture 2" descr="Tag, Label, Yellow, Price Tag, Price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5073">
              <a:off x="5953804" y="1337160"/>
              <a:ext cx="1751495" cy="15501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422254" y="1615820"/>
              <a:ext cx="1191230" cy="1658232"/>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30" name="קבוצה 29"/>
          <p:cNvGrpSpPr/>
          <p:nvPr/>
        </p:nvGrpSpPr>
        <p:grpSpPr>
          <a:xfrm>
            <a:off x="793887" y="1306321"/>
            <a:ext cx="1751495" cy="1550156"/>
            <a:chOff x="793887" y="1306321"/>
            <a:chExt cx="1751495" cy="1550156"/>
          </a:xfrm>
        </p:grpSpPr>
        <p:pic>
          <p:nvPicPr>
            <p:cNvPr id="23" name="Picture 2" descr="Tag, Label, Yellow, Price Tag, Price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5073">
              <a:off x="793887" y="1306321"/>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05982" y="1556101"/>
              <a:ext cx="1191230" cy="1061269"/>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25" name="קבוצה 24"/>
          <p:cNvGrpSpPr/>
          <p:nvPr/>
        </p:nvGrpSpPr>
        <p:grpSpPr>
          <a:xfrm>
            <a:off x="725004" y="3891226"/>
            <a:ext cx="1751495" cy="1550156"/>
            <a:chOff x="3392527" y="4855810"/>
            <a:chExt cx="1702325" cy="1438585"/>
          </a:xfrm>
        </p:grpSpPr>
        <p:pic>
          <p:nvPicPr>
            <p:cNvPr id="26" name="Picture 2" descr="Tag, Label, Yellow, Price Tag, Price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5073">
              <a:off x="3392527" y="48558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664797" y="5022403"/>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1" name="Picture 6" descr="דוב, טדי, צעצוע רך, חמוד, פרווה, ילדות, פלאפ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364" y="2145407"/>
            <a:ext cx="1341179" cy="20117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אנדרואיד, מלאכותי, שרבוט, רובוט, מדע, טכנולוגי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100" y="4729417"/>
            <a:ext cx="1473318" cy="17361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ices, Game, Gambling, Cubes, Numb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0653" y="5107341"/>
            <a:ext cx="1733702" cy="130700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eart, Parachute, Rainbow, Sky, Toy Plane, Car, Soccer"/>
          <p:cNvPicPr>
            <a:picLocks noChangeAspect="1" noChangeArrowheads="1"/>
          </p:cNvPicPr>
          <p:nvPr/>
        </p:nvPicPr>
        <p:blipFill rotWithShape="1">
          <a:blip r:embed="rId7">
            <a:extLst>
              <a:ext uri="{28A0092B-C50C-407E-A947-70E740481C1C}">
                <a14:useLocalDpi xmlns:a14="http://schemas.microsoft.com/office/drawing/2010/main" val="0"/>
              </a:ext>
            </a:extLst>
          </a:blip>
          <a:srcRect t="59342" r="66398"/>
          <a:stretch/>
        </p:blipFill>
        <p:spPr bwMode="auto">
          <a:xfrm rot="20516367">
            <a:off x="938317" y="4860629"/>
            <a:ext cx="1620293" cy="1147737"/>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oll, Braids, Girl, Purple, Pink, Toy, Cute, R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869" y="2198310"/>
            <a:ext cx="1250634" cy="17587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
            <a:extLst>
              <a:ext uri="{FF2B5EF4-FFF2-40B4-BE49-F238E27FC236}">
                <a16:creationId xmlns:a16="http://schemas.microsoft.com/office/drawing/2014/main" id="{60ABE914-6D6C-4256-BC9F-DE0905D9837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704" b="100000" l="2869" r="100000"/>
                    </a14:imgEffect>
                  </a14:imgLayer>
                </a14:imgProps>
              </a:ext>
            </a:extLst>
          </a:blip>
          <a:stretch>
            <a:fillRect/>
          </a:stretch>
        </p:blipFill>
        <p:spPr>
          <a:xfrm>
            <a:off x="5861059" y="5058375"/>
            <a:ext cx="2174421" cy="1265442"/>
          </a:xfrm>
          <a:prstGeom prst="rect">
            <a:avLst/>
          </a:prstGeom>
        </p:spPr>
      </p:pic>
      <p:pic>
        <p:nvPicPr>
          <p:cNvPr id="43" name="Picture 2">
            <a:extLst>
              <a:ext uri="{FF2B5EF4-FFF2-40B4-BE49-F238E27FC236}">
                <a16:creationId xmlns:a16="http://schemas.microsoft.com/office/drawing/2014/main" id="{8FCA3223-2B13-4A03-81EC-E85F9B43A2BF}"/>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719" b="94742" l="4343" r="99293">
                        <a14:foregroundMark x1="43636" y1="28615" x2="43636" y2="28615"/>
                        <a14:foregroundMark x1="21010" y1="44793" x2="21010" y2="44793"/>
                        <a14:foregroundMark x1="24040" y1="38220" x2="24040" y2="38220"/>
                        <a14:foregroundMark x1="24040" y1="38220" x2="24040" y2="38220"/>
                        <a14:foregroundMark x1="20707" y1="41254" x2="20707" y2="41254"/>
                        <a14:foregroundMark x1="20505" y1="43579" x2="22121" y2="49444"/>
                        <a14:foregroundMark x1="44848" y1="49747" x2="44848" y2="49747"/>
                        <a14:foregroundMark x1="44848" y1="49747" x2="44848" y2="49747"/>
                        <a14:foregroundMark x1="46667" y1="50859" x2="46667" y2="50859"/>
                        <a14:foregroundMark x1="53232" y1="53691" x2="53232" y2="53691"/>
                        <a14:foregroundMark x1="57879" y1="59757" x2="59091" y2="68150"/>
                        <a14:foregroundMark x1="60707" y1="74014" x2="60707" y2="74014"/>
                        <a14:foregroundMark x1="61212" y1="75632" x2="61212" y2="75632"/>
                        <a14:foregroundMark x1="84848" y1="73306" x2="84848" y2="73306"/>
                      </a14:backgroundRemoval>
                    </a14:imgEffect>
                  </a14:imgLayer>
                </a14:imgProps>
              </a:ext>
            </a:extLst>
          </a:blip>
          <a:srcRect b="5555"/>
          <a:stretch/>
        </p:blipFill>
        <p:spPr>
          <a:xfrm>
            <a:off x="8996402" y="2544839"/>
            <a:ext cx="1362250" cy="1285270"/>
          </a:xfrm>
          <a:prstGeom prst="rect">
            <a:avLst/>
          </a:prstGeom>
        </p:spPr>
      </p:pic>
      <p:pic>
        <p:nvPicPr>
          <p:cNvPr id="36" name="תמונה 35"/>
          <p:cNvPicPr>
            <a:picLocks noChangeAspect="1"/>
          </p:cNvPicPr>
          <p:nvPr/>
        </p:nvPicPr>
        <p:blipFill rotWithShape="1">
          <a:blip r:embed="rId13">
            <a:extLst>
              <a:ext uri="{28A0092B-C50C-407E-A947-70E740481C1C}">
                <a14:useLocalDpi xmlns:a14="http://schemas.microsoft.com/office/drawing/2010/main" val="0"/>
              </a:ext>
            </a:extLst>
          </a:blip>
          <a:srcRect l="8606" r="5326" b="7727"/>
          <a:stretch/>
        </p:blipFill>
        <p:spPr>
          <a:xfrm>
            <a:off x="6413055" y="2553708"/>
            <a:ext cx="926946" cy="878737"/>
          </a:xfrm>
          <a:prstGeom prst="rect">
            <a:avLst/>
          </a:prstGeom>
        </p:spPr>
      </p:pic>
    </p:spTree>
    <p:extLst>
      <p:ext uri="{BB962C8B-B14F-4D97-AF65-F5344CB8AC3E}">
        <p14:creationId xmlns:p14="http://schemas.microsoft.com/office/powerpoint/2010/main" val="1315908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err="1"/>
              <a:t>עַכְשָׁו</a:t>
            </a:r>
            <a:r>
              <a:rPr lang="he-IL" dirty="0"/>
              <a:t> לוֹמְדִים</a:t>
            </a:r>
          </a:p>
        </p:txBody>
      </p:sp>
      <p:sp>
        <p:nvSpPr>
          <p:cNvPr id="3" name="מציין מיקום טקסט 2"/>
          <p:cNvSpPr>
            <a:spLocks noGrp="1"/>
          </p:cNvSpPr>
          <p:nvPr>
            <p:ph type="body" sz="quarter" idx="10"/>
          </p:nvPr>
        </p:nvSpPr>
        <p:spPr>
          <a:xfrm>
            <a:off x="668436" y="1928813"/>
            <a:ext cx="10885543" cy="3844925"/>
          </a:xfrm>
        </p:spPr>
        <p:txBody>
          <a:bodyPr>
            <a:normAutofit/>
          </a:bodyPr>
          <a:lstStyle/>
          <a:p>
            <a:r>
              <a:rPr lang="he-IL" sz="4000" dirty="0"/>
              <a:t>כָּל הַכָּבוֹד לָכֶם יְלָדִים!</a:t>
            </a:r>
          </a:p>
          <a:p>
            <a:r>
              <a:rPr lang="he-IL" sz="4000" dirty="0"/>
              <a:t>עֲזַרְתֶּם לַמּוֹרָה לְסַדֵּר אֶת תָּגֵי הַמְּחִירִים עַל הַצַּעֲצוּעִים.</a:t>
            </a:r>
          </a:p>
          <a:p>
            <a:r>
              <a:rPr lang="he-IL" sz="4000" dirty="0" err="1"/>
              <a:t>עַכְשָׁו</a:t>
            </a:r>
            <a:r>
              <a:rPr lang="he-IL" sz="4000" dirty="0"/>
              <a:t> נַתְחִיל בַּפְּעִילוּת,</a:t>
            </a:r>
          </a:p>
          <a:p>
            <a:r>
              <a:rPr lang="he-IL" sz="4000" dirty="0"/>
              <a:t>לִקְנוֹת וְלִמְכֹּר </a:t>
            </a:r>
            <a:r>
              <a:rPr lang="he-IL" sz="4000" dirty="0" smtClean="0"/>
              <a:t>בַּחֲנוּת</a:t>
            </a:r>
            <a:r>
              <a:rPr lang="he-IL" sz="4000" dirty="0"/>
              <a:t>.</a:t>
            </a:r>
          </a:p>
        </p:txBody>
      </p:sp>
      <p:pic>
        <p:nvPicPr>
          <p:cNvPr id="4" name="Picture 6" descr="Kids, School, Education, School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981" y="4065270"/>
            <a:ext cx="3506645" cy="237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7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err="1"/>
              <a:t>עַכְשָׁו</a:t>
            </a:r>
            <a:r>
              <a:rPr lang="he-IL" dirty="0"/>
              <a:t> לוֹמְדִים</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046294" y="1483546"/>
            <a:ext cx="9145706" cy="478382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07907"/>
            <a:ext cx="3540835" cy="3540835"/>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324465" y="2100327"/>
            <a:ext cx="2757125" cy="3416320"/>
          </a:xfrm>
          <a:prstGeom prst="rect">
            <a:avLst/>
          </a:prstGeom>
        </p:spPr>
        <p:txBody>
          <a:bodyPr wrap="square">
            <a:spAutoFit/>
          </a:bodyPr>
          <a:lstStyle/>
          <a:p>
            <a:pPr lvl="0" algn="ctr">
              <a:lnSpc>
                <a:spcPct val="90000"/>
              </a:lnSpc>
              <a:buClr>
                <a:schemeClr val="dk1"/>
              </a:buClr>
              <a:buSzPts val="3600"/>
            </a:pPr>
            <a:r>
              <a:rPr lang="he-IL" sz="4000" dirty="0" smtClean="0"/>
              <a:t>מְחִירוֹ שֶׁל אֵיזֶה מוּצָר הוּא </a:t>
            </a:r>
            <a:r>
              <a:rPr lang="he-IL" sz="4000" dirty="0" smtClean="0">
                <a:solidFill>
                  <a:srgbClr val="FF0000"/>
                </a:solidFill>
              </a:rPr>
              <a:t>הַיָּקָר</a:t>
            </a:r>
            <a:r>
              <a:rPr lang="he-IL" sz="4000" dirty="0" smtClean="0"/>
              <a:t> </a:t>
            </a:r>
            <a:r>
              <a:rPr lang="he-IL" sz="4000" dirty="0"/>
              <a:t>בְּיוֹתֵר בַּחֲנוּת?</a:t>
            </a:r>
            <a:br>
              <a:rPr lang="he-IL" sz="4000" dirty="0"/>
            </a:br>
            <a:endParaRPr lang="he-IL" sz="4000" dirty="0"/>
          </a:p>
        </p:txBody>
      </p:sp>
    </p:spTree>
    <p:extLst>
      <p:ext uri="{BB962C8B-B14F-4D97-AF65-F5344CB8AC3E}">
        <p14:creationId xmlns:p14="http://schemas.microsoft.com/office/powerpoint/2010/main" val="229905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פִּתְרוֹן</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046294" y="1483546"/>
            <a:ext cx="9145706" cy="478382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07907"/>
            <a:ext cx="3540835" cy="3540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0199" y="3949268"/>
            <a:ext cx="2598948" cy="2598948"/>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324465" y="2056783"/>
            <a:ext cx="2757125" cy="3416320"/>
          </a:xfrm>
          <a:prstGeom prst="rect">
            <a:avLst/>
          </a:prstGeom>
        </p:spPr>
        <p:txBody>
          <a:bodyPr wrap="square">
            <a:spAutoFit/>
          </a:bodyPr>
          <a:lstStyle/>
          <a:p>
            <a:pPr lvl="0" algn="ctr">
              <a:lnSpc>
                <a:spcPct val="90000"/>
              </a:lnSpc>
              <a:buClr>
                <a:schemeClr val="dk1"/>
              </a:buClr>
              <a:buSzPts val="3600"/>
            </a:pPr>
            <a:r>
              <a:rPr lang="he-IL" sz="4000" dirty="0" smtClean="0"/>
              <a:t>מְחִירוֹ שֶׁל אֵיזֶה מוּצָר הוּא </a:t>
            </a:r>
            <a:r>
              <a:rPr lang="he-IL" sz="4000" dirty="0" smtClean="0">
                <a:solidFill>
                  <a:srgbClr val="FF0000"/>
                </a:solidFill>
              </a:rPr>
              <a:t>הַיָּקָר</a:t>
            </a:r>
            <a:r>
              <a:rPr lang="he-IL" sz="4000" dirty="0" smtClean="0"/>
              <a:t> </a:t>
            </a:r>
            <a:r>
              <a:rPr lang="he-IL" sz="4000" dirty="0"/>
              <a:t>בְּיוֹתֵר בַּחֲנוּת?</a:t>
            </a:r>
            <a:br>
              <a:rPr lang="he-IL" sz="4000" dirty="0"/>
            </a:br>
            <a:endParaRPr lang="he-IL" sz="4000" dirty="0"/>
          </a:p>
        </p:txBody>
      </p:sp>
    </p:spTree>
    <p:extLst>
      <p:ext uri="{BB962C8B-B14F-4D97-AF65-F5344CB8AC3E}">
        <p14:creationId xmlns:p14="http://schemas.microsoft.com/office/powerpoint/2010/main" val="392402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err="1"/>
              <a:t>עַכְשָׁו</a:t>
            </a:r>
            <a:r>
              <a:rPr lang="he-IL" dirty="0"/>
              <a:t> לוֹמְדִים</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046294" y="1516577"/>
            <a:ext cx="9145706" cy="478382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07907"/>
            <a:ext cx="3540835" cy="3540835"/>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p:cNvSpPr/>
          <p:nvPr/>
        </p:nvSpPr>
        <p:spPr>
          <a:xfrm>
            <a:off x="324465" y="2056783"/>
            <a:ext cx="2757125" cy="3416320"/>
          </a:xfrm>
          <a:prstGeom prst="rect">
            <a:avLst/>
          </a:prstGeom>
        </p:spPr>
        <p:txBody>
          <a:bodyPr wrap="square">
            <a:spAutoFit/>
          </a:bodyPr>
          <a:lstStyle/>
          <a:p>
            <a:pPr lvl="0" algn="ctr">
              <a:lnSpc>
                <a:spcPct val="90000"/>
              </a:lnSpc>
              <a:buClr>
                <a:schemeClr val="dk1"/>
              </a:buClr>
              <a:buSzPts val="3600"/>
            </a:pPr>
            <a:r>
              <a:rPr lang="he-IL" sz="4000" dirty="0" smtClean="0"/>
              <a:t>מְחִירוֹ שֶׁל אֵיזֶה מוּצָר הוּא </a:t>
            </a:r>
            <a:r>
              <a:rPr lang="he-IL" sz="4000" dirty="0" smtClean="0">
                <a:solidFill>
                  <a:srgbClr val="FF0000"/>
                </a:solidFill>
              </a:rPr>
              <a:t>הַזּוֹל </a:t>
            </a:r>
            <a:r>
              <a:rPr lang="he-IL" sz="4000" dirty="0" smtClean="0"/>
              <a:t>בְּיוֹתֵר </a:t>
            </a:r>
            <a:r>
              <a:rPr lang="he-IL" sz="4000" dirty="0"/>
              <a:t>בַּחֲנוּת?</a:t>
            </a:r>
            <a:br>
              <a:rPr lang="he-IL" sz="4000" dirty="0"/>
            </a:br>
            <a:endParaRPr lang="he-IL" sz="4000" dirty="0"/>
          </a:p>
        </p:txBody>
      </p:sp>
    </p:spTree>
    <p:extLst>
      <p:ext uri="{BB962C8B-B14F-4D97-AF65-F5344CB8AC3E}">
        <p14:creationId xmlns:p14="http://schemas.microsoft.com/office/powerpoint/2010/main" val="338854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פִּתְרוֹן</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046294" y="1516577"/>
            <a:ext cx="9145706" cy="478382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07907"/>
            <a:ext cx="3540835" cy="3540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4254" y="3949268"/>
            <a:ext cx="2598948" cy="2598948"/>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5806497" y="3275112"/>
            <a:ext cx="579005" cy="307777"/>
          </a:xfrm>
          <a:prstGeom prst="rect">
            <a:avLst/>
          </a:prstGeom>
        </p:spPr>
        <p:txBody>
          <a:bodyPr wrap="none">
            <a:spAutoFit/>
          </a:bodyPr>
          <a:lstStyle/>
          <a:p>
            <a:r>
              <a:rPr lang="he-IL"/>
              <a:t>פִּתְרוֹן</a:t>
            </a:r>
          </a:p>
        </p:txBody>
      </p:sp>
      <p:sp>
        <p:nvSpPr>
          <p:cNvPr id="9" name="מלבן 8"/>
          <p:cNvSpPr/>
          <p:nvPr/>
        </p:nvSpPr>
        <p:spPr>
          <a:xfrm>
            <a:off x="324465" y="2056783"/>
            <a:ext cx="2757125" cy="3416320"/>
          </a:xfrm>
          <a:prstGeom prst="rect">
            <a:avLst/>
          </a:prstGeom>
        </p:spPr>
        <p:txBody>
          <a:bodyPr wrap="square">
            <a:spAutoFit/>
          </a:bodyPr>
          <a:lstStyle/>
          <a:p>
            <a:pPr lvl="0" algn="ctr">
              <a:lnSpc>
                <a:spcPct val="90000"/>
              </a:lnSpc>
              <a:buClr>
                <a:schemeClr val="dk1"/>
              </a:buClr>
              <a:buSzPts val="3600"/>
            </a:pPr>
            <a:r>
              <a:rPr lang="he-IL" sz="4000" dirty="0" smtClean="0"/>
              <a:t>מְחִירוֹ שֶׁל אֵיזֶה מוּצָר הוּא </a:t>
            </a:r>
            <a:r>
              <a:rPr lang="he-IL" sz="4000" dirty="0" smtClean="0">
                <a:solidFill>
                  <a:srgbClr val="FF0000"/>
                </a:solidFill>
              </a:rPr>
              <a:t>הַזּוֹל</a:t>
            </a:r>
            <a:r>
              <a:rPr lang="he-IL" sz="4000" dirty="0" smtClean="0"/>
              <a:t> </a:t>
            </a:r>
            <a:r>
              <a:rPr lang="he-IL" sz="4000" dirty="0"/>
              <a:t>בְּיוֹתֵר בַּחֲנוּת?</a:t>
            </a:r>
            <a:br>
              <a:rPr lang="he-IL" sz="4000" dirty="0"/>
            </a:br>
            <a:endParaRPr lang="he-IL" sz="4000" dirty="0"/>
          </a:p>
        </p:txBody>
      </p:sp>
    </p:spTree>
    <p:extLst>
      <p:ext uri="{BB962C8B-B14F-4D97-AF65-F5344CB8AC3E}">
        <p14:creationId xmlns:p14="http://schemas.microsoft.com/office/powerpoint/2010/main" val="36937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nSpc>
                <a:spcPct val="90000"/>
              </a:lnSpc>
              <a:buClr>
                <a:schemeClr val="dk1"/>
              </a:buClr>
              <a:buSzPts val="4400"/>
            </a:pPr>
            <a:r>
              <a:rPr lang="he-IL" dirty="0"/>
              <a:t>מָה לְהָבִיא </a:t>
            </a:r>
            <a:r>
              <a:rPr lang="he-IL" dirty="0" err="1" smtClean="0"/>
              <a:t>לַשִּׁעוּר</a:t>
            </a:r>
            <a:r>
              <a:rPr lang="he-IL" dirty="0"/>
              <a:t>?</a:t>
            </a:r>
            <a:endParaRPr dirty="0"/>
          </a:p>
        </p:txBody>
      </p:sp>
      <p:pic>
        <p:nvPicPr>
          <p:cNvPr id="260" name="Google Shape;260;p7" descr="https://lh4.googleusercontent.com/iGTl96Eygo7-oid1H3ZWWYhb5HWAynyOs2KLWGGMeuEgHeu4cFLof2g-jYLOscV4q-879K-lfjkP4Swnmj_UGZsWTDspF4AbUz1XGd30Tf1KKpiEXhvx6NLF17Q1F5VY"/>
          <p:cNvPicPr preferRelativeResize="0"/>
          <p:nvPr/>
        </p:nvPicPr>
        <p:blipFill rotWithShape="1">
          <a:blip r:embed="rId3">
            <a:alphaModFix/>
          </a:blip>
          <a:srcRect/>
          <a:stretch/>
        </p:blipFill>
        <p:spPr>
          <a:xfrm rot="5400000">
            <a:off x="5043676" y="3001088"/>
            <a:ext cx="1771057" cy="740845"/>
          </a:xfrm>
          <a:prstGeom prst="rect">
            <a:avLst/>
          </a:prstGeom>
          <a:noFill/>
          <a:ln>
            <a:noFill/>
          </a:ln>
        </p:spPr>
      </p:pic>
      <p:pic>
        <p:nvPicPr>
          <p:cNvPr id="261" name="Google Shape;261;p7" descr="https://lh4.googleusercontent.com/8FRkycPXoj7UiB9dvl8WfvE_rPOmNvworJ3hEUUExH908Pyx1w8Shtg70_9YIyrxXZu2Q5tvXMslWX6PBLNTleMKYZ5Wgwd4UNNj4iBwA-K5B6WNBJ5WFRNSOF3busg5"/>
          <p:cNvPicPr preferRelativeResize="0"/>
          <p:nvPr/>
        </p:nvPicPr>
        <p:blipFill rotWithShape="1">
          <a:blip r:embed="rId4">
            <a:alphaModFix/>
          </a:blip>
          <a:srcRect/>
          <a:stretch/>
        </p:blipFill>
        <p:spPr>
          <a:xfrm>
            <a:off x="2071279" y="2404583"/>
            <a:ext cx="1191396" cy="1963540"/>
          </a:xfrm>
          <a:prstGeom prst="rect">
            <a:avLst/>
          </a:prstGeom>
          <a:noFill/>
          <a:ln>
            <a:noFill/>
          </a:ln>
        </p:spPr>
      </p:pic>
      <p:sp>
        <p:nvSpPr>
          <p:cNvPr id="2" name="TextBox 1"/>
          <p:cNvSpPr txBox="1"/>
          <p:nvPr/>
        </p:nvSpPr>
        <p:spPr>
          <a:xfrm>
            <a:off x="8227026" y="4564939"/>
            <a:ext cx="2259078" cy="769441"/>
          </a:xfrm>
          <a:prstGeom prst="rect">
            <a:avLst/>
          </a:prstGeom>
          <a:noFill/>
        </p:spPr>
        <p:txBody>
          <a:bodyPr wrap="square" rtlCol="1">
            <a:spAutoFit/>
          </a:bodyPr>
          <a:lstStyle/>
          <a:p>
            <a:r>
              <a:rPr lang="he-IL" sz="4400" dirty="0" smtClean="0"/>
              <a:t>מַחְבֶּרֶת</a:t>
            </a:r>
            <a:endParaRPr lang="he-IL" sz="4400" dirty="0"/>
          </a:p>
        </p:txBody>
      </p:sp>
      <p:sp>
        <p:nvSpPr>
          <p:cNvPr id="10" name="TextBox 9"/>
          <p:cNvSpPr txBox="1"/>
          <p:nvPr/>
        </p:nvSpPr>
        <p:spPr>
          <a:xfrm>
            <a:off x="5326510" y="4564940"/>
            <a:ext cx="2259078" cy="769441"/>
          </a:xfrm>
          <a:prstGeom prst="rect">
            <a:avLst/>
          </a:prstGeom>
          <a:noFill/>
        </p:spPr>
        <p:txBody>
          <a:bodyPr wrap="square" rtlCol="1">
            <a:spAutoFit/>
          </a:bodyPr>
          <a:lstStyle/>
          <a:p>
            <a:r>
              <a:rPr lang="he-IL" sz="4400" dirty="0"/>
              <a:t>עִפָּרוֹן</a:t>
            </a:r>
          </a:p>
        </p:txBody>
      </p:sp>
      <p:sp>
        <p:nvSpPr>
          <p:cNvPr id="11" name="TextBox 10"/>
          <p:cNvSpPr txBox="1"/>
          <p:nvPr/>
        </p:nvSpPr>
        <p:spPr>
          <a:xfrm>
            <a:off x="1879550" y="4475375"/>
            <a:ext cx="2259078" cy="769441"/>
          </a:xfrm>
          <a:prstGeom prst="rect">
            <a:avLst/>
          </a:prstGeom>
          <a:noFill/>
        </p:spPr>
        <p:txBody>
          <a:bodyPr wrap="square" rtlCol="1">
            <a:spAutoFit/>
          </a:bodyPr>
          <a:lstStyle/>
          <a:p>
            <a:r>
              <a:rPr lang="he-IL" sz="4400" dirty="0"/>
              <a:t>צְבָעִים</a:t>
            </a:r>
          </a:p>
        </p:txBody>
      </p:sp>
      <p:pic>
        <p:nvPicPr>
          <p:cNvPr id="9" name="Picture 6" descr="תוצאת תמונה עבור math notebook clipart">
            <a:extLst>
              <a:ext uri="{FF2B5EF4-FFF2-40B4-BE49-F238E27FC236}">
                <a16:creationId xmlns:a16="http://schemas.microsoft.com/office/drawing/2014/main" id="{FABEF9EE-D8BB-432D-83AA-3DF2044CC90C}"/>
              </a:ext>
            </a:extLst>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346034" y="2490262"/>
            <a:ext cx="1492752" cy="1877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err="1"/>
              <a:t>עַכְשָׁו</a:t>
            </a:r>
            <a:r>
              <a:rPr lang="he-IL" dirty="0"/>
              <a:t> לוֹמְדִים</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4235315" y="1733826"/>
            <a:ext cx="7956685" cy="4161887"/>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25" y="1500533"/>
            <a:ext cx="4621466" cy="4621466"/>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31286" y="2380105"/>
            <a:ext cx="4127584" cy="2862322"/>
          </a:xfrm>
          <a:prstGeom prst="rect">
            <a:avLst/>
          </a:prstGeom>
        </p:spPr>
        <p:txBody>
          <a:bodyPr wrap="square">
            <a:spAutoFit/>
          </a:bodyPr>
          <a:lstStyle/>
          <a:p>
            <a:pPr lvl="0" algn="r">
              <a:buClr>
                <a:schemeClr val="dk1"/>
              </a:buClr>
              <a:buSzPts val="3600"/>
            </a:pPr>
            <a:r>
              <a:rPr lang="he-IL" sz="3600" dirty="0"/>
              <a:t>מַהוּ סְכוּם הַמְּחִירִים שֶׁל הַמּוּצָר </a:t>
            </a:r>
            <a:r>
              <a:rPr lang="he-IL" sz="3600" dirty="0">
                <a:solidFill>
                  <a:srgbClr val="FF0000"/>
                </a:solidFill>
              </a:rPr>
              <a:t>הַיָּקָר</a:t>
            </a:r>
            <a:r>
              <a:rPr lang="en-US" sz="3600" dirty="0"/>
              <a:t/>
            </a:r>
            <a:br>
              <a:rPr lang="en-US" sz="3600" dirty="0"/>
            </a:br>
            <a:r>
              <a:rPr lang="he-IL" sz="3600" dirty="0"/>
              <a:t>בְּיוֹתֵר וְשֶׁל הַמּוּצָר</a:t>
            </a:r>
            <a:r>
              <a:rPr lang="en-US" sz="3600" dirty="0"/>
              <a:t/>
            </a:r>
            <a:br>
              <a:rPr lang="en-US" sz="3600" dirty="0"/>
            </a:br>
            <a:r>
              <a:rPr lang="he-IL" sz="3600" dirty="0">
                <a:solidFill>
                  <a:srgbClr val="FF0000"/>
                </a:solidFill>
              </a:rPr>
              <a:t>הַזּוֹל</a:t>
            </a:r>
            <a:r>
              <a:rPr lang="he-IL" sz="3600" dirty="0"/>
              <a:t> בְּיוֹתֵר בַּחֲנוּת?</a:t>
            </a:r>
            <a:br>
              <a:rPr lang="he-IL" sz="3600" dirty="0"/>
            </a:br>
            <a:endParaRPr lang="he-IL" sz="3600" dirty="0"/>
          </a:p>
        </p:txBody>
      </p:sp>
    </p:spTree>
    <p:extLst>
      <p:ext uri="{BB962C8B-B14F-4D97-AF65-F5344CB8AC3E}">
        <p14:creationId xmlns:p14="http://schemas.microsoft.com/office/powerpoint/2010/main" val="2897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פִּתְרוֹן</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4235315" y="1733826"/>
            <a:ext cx="7956685" cy="4161887"/>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25" y="1500533"/>
            <a:ext cx="4621466" cy="46214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2069" y="3811266"/>
            <a:ext cx="2598948" cy="2598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60" y="3935164"/>
            <a:ext cx="2598948" cy="2598948"/>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31286" y="2380105"/>
            <a:ext cx="4127584" cy="2862322"/>
          </a:xfrm>
          <a:prstGeom prst="rect">
            <a:avLst/>
          </a:prstGeom>
        </p:spPr>
        <p:txBody>
          <a:bodyPr wrap="square">
            <a:spAutoFit/>
          </a:bodyPr>
          <a:lstStyle/>
          <a:p>
            <a:pPr lvl="0" algn="r">
              <a:buClr>
                <a:schemeClr val="dk1"/>
              </a:buClr>
              <a:buSzPts val="3600"/>
            </a:pPr>
            <a:r>
              <a:rPr lang="he-IL" sz="3600" dirty="0"/>
              <a:t>מַהוּ סְכוּם הַמְּחִירִים שֶׁל הַמּוּצָר </a:t>
            </a:r>
            <a:r>
              <a:rPr lang="he-IL" sz="3600" dirty="0">
                <a:solidFill>
                  <a:srgbClr val="FF0000"/>
                </a:solidFill>
              </a:rPr>
              <a:t>הַיָּקָר</a:t>
            </a:r>
            <a:r>
              <a:rPr lang="en-US" sz="3600" dirty="0"/>
              <a:t/>
            </a:r>
            <a:br>
              <a:rPr lang="en-US" sz="3600" dirty="0"/>
            </a:br>
            <a:r>
              <a:rPr lang="he-IL" sz="3600" dirty="0"/>
              <a:t>בְּיוֹתֵר וְשֶׁל הַמּוּצָר</a:t>
            </a:r>
            <a:r>
              <a:rPr lang="en-US" sz="3600" dirty="0"/>
              <a:t/>
            </a:r>
            <a:br>
              <a:rPr lang="en-US" sz="3600" dirty="0"/>
            </a:br>
            <a:r>
              <a:rPr lang="he-IL" sz="3600" dirty="0">
                <a:solidFill>
                  <a:srgbClr val="FF0000"/>
                </a:solidFill>
              </a:rPr>
              <a:t>הַזּוֹל</a:t>
            </a:r>
            <a:r>
              <a:rPr lang="he-IL" sz="3600" dirty="0"/>
              <a:t> בְּיוֹתֵר בַּחֲנוּת?</a:t>
            </a:r>
            <a:br>
              <a:rPr lang="he-IL" sz="3600" dirty="0"/>
            </a:br>
            <a:endParaRPr lang="he-IL" sz="3600" dirty="0"/>
          </a:p>
        </p:txBody>
      </p:sp>
    </p:spTree>
    <p:extLst>
      <p:ext uri="{BB962C8B-B14F-4D97-AF65-F5344CB8AC3E}">
        <p14:creationId xmlns:p14="http://schemas.microsoft.com/office/powerpoint/2010/main" val="232631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sp>
        <p:nvSpPr>
          <p:cNvPr id="3" name="מציין מיקום טקסט 2"/>
          <p:cNvSpPr>
            <a:spLocks noGrp="1"/>
          </p:cNvSpPr>
          <p:nvPr>
            <p:ph type="body" sz="quarter" idx="10"/>
          </p:nvPr>
        </p:nvSpPr>
        <p:spPr>
          <a:xfrm>
            <a:off x="476047" y="4579945"/>
            <a:ext cx="10885543" cy="3844925"/>
          </a:xfrm>
        </p:spPr>
        <p:txBody>
          <a:bodyPr/>
          <a:lstStyle/>
          <a:p>
            <a:pPr algn="ctr"/>
            <a:r>
              <a:rPr lang="he-IL" dirty="0"/>
              <a:t>20 =  4 + 16</a:t>
            </a:r>
          </a:p>
          <a:p>
            <a:pPr algn="ctr"/>
            <a:r>
              <a:rPr lang="he-IL" dirty="0"/>
              <a:t>הַמְּחִיר שֶׁל הָרוֹבּוֹט וְהַקֻּבִּיּוֹת </a:t>
            </a:r>
            <a:r>
              <a:rPr lang="he-IL" dirty="0" smtClean="0"/>
              <a:t>יַחַד הוּא </a:t>
            </a:r>
            <a:r>
              <a:rPr lang="he-IL" dirty="0"/>
              <a:t>20 שְׁקָלִים.</a:t>
            </a:r>
          </a:p>
          <a:p>
            <a:pPr algn="ctr"/>
            <a:endParaRPr lang="he-IL" dirty="0"/>
          </a:p>
        </p:txBody>
      </p:sp>
      <p:grpSp>
        <p:nvGrpSpPr>
          <p:cNvPr id="7" name="קבוצה 6"/>
          <p:cNvGrpSpPr/>
          <p:nvPr/>
        </p:nvGrpSpPr>
        <p:grpSpPr>
          <a:xfrm>
            <a:off x="3628807" y="1383126"/>
            <a:ext cx="1751495" cy="1550156"/>
            <a:chOff x="4590205" y="5210210"/>
            <a:chExt cx="1702325" cy="1438585"/>
          </a:xfrm>
        </p:grpSpPr>
        <p:pic>
          <p:nvPicPr>
            <p:cNvPr id="8"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4590205" y="5210210"/>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35004" y="5405790"/>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pic>
        <p:nvPicPr>
          <p:cNvPr id="11" name="Picture 2" descr="אנדרואיד, מלאכותי, שרבוט, רובוט, מדע, טכנולוגי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521" y="2296012"/>
            <a:ext cx="1473318" cy="173615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קבוצה 11"/>
          <p:cNvGrpSpPr/>
          <p:nvPr/>
        </p:nvGrpSpPr>
        <p:grpSpPr>
          <a:xfrm>
            <a:off x="6606548" y="1336632"/>
            <a:ext cx="1751495" cy="1886552"/>
            <a:chOff x="5953804" y="1337160"/>
            <a:chExt cx="1751495" cy="1886552"/>
          </a:xfrm>
        </p:grpSpPr>
        <p:pic>
          <p:nvPicPr>
            <p:cNvPr id="13"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5953804" y="1337160"/>
              <a:ext cx="1751495" cy="15501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04731" y="1684829"/>
              <a:ext cx="1191230" cy="1538883"/>
            </a:xfrm>
            <a:prstGeom prst="rect">
              <a:avLst/>
            </a:prstGeom>
            <a:noFill/>
          </p:spPr>
          <p:txBody>
            <a:bodyPr wrap="square" rtlCol="1">
              <a:spAutoFit/>
            </a:bodyPr>
            <a:lstStyle/>
            <a:p>
              <a:r>
                <a:rPr lang="he-IL" sz="3600" dirty="0"/>
                <a:t> 4 ₪</a:t>
              </a:r>
            </a:p>
            <a:p>
              <a:endParaRPr lang="he-IL" sz="4400" dirty="0"/>
            </a:p>
            <a:p>
              <a:endParaRPr lang="he-IL" dirty="0"/>
            </a:p>
          </p:txBody>
        </p:sp>
      </p:grpSp>
      <p:sp>
        <p:nvSpPr>
          <p:cNvPr id="16" name="הסבר אליפטי 15"/>
          <p:cNvSpPr/>
          <p:nvPr/>
        </p:nvSpPr>
        <p:spPr>
          <a:xfrm>
            <a:off x="476047" y="1451476"/>
            <a:ext cx="2774594" cy="1838648"/>
          </a:xfrm>
          <a:prstGeom prst="wedgeEllipseCallout">
            <a:avLst>
              <a:gd name="adj1" fmla="val 71459"/>
              <a:gd name="adj2" fmla="val -397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 </a:t>
            </a:r>
            <a:r>
              <a:rPr lang="he-IL" sz="2800" dirty="0">
                <a:solidFill>
                  <a:schemeClr val="tx1"/>
                </a:solidFill>
              </a:rPr>
              <a:t>מְחִיר הַמּוּצָר </a:t>
            </a:r>
            <a:r>
              <a:rPr lang="he-IL" sz="2800" dirty="0">
                <a:solidFill>
                  <a:schemeClr val="accent6">
                    <a:lumMod val="75000"/>
                  </a:schemeClr>
                </a:solidFill>
              </a:rPr>
              <a:t>הַיָּקָר</a:t>
            </a:r>
            <a:r>
              <a:rPr lang="he-IL" sz="2800" dirty="0">
                <a:solidFill>
                  <a:schemeClr val="tx1"/>
                </a:solidFill>
              </a:rPr>
              <a:t> בְּיוֹתֵר בַּחֲנוּת</a:t>
            </a:r>
          </a:p>
        </p:txBody>
      </p:sp>
      <p:sp>
        <p:nvSpPr>
          <p:cNvPr id="17" name="הסבר אליפטי 16"/>
          <p:cNvSpPr/>
          <p:nvPr/>
        </p:nvSpPr>
        <p:spPr>
          <a:xfrm>
            <a:off x="8860588" y="1495534"/>
            <a:ext cx="2790638" cy="1838648"/>
          </a:xfrm>
          <a:prstGeom prst="wedgeEllipseCallout">
            <a:avLst>
              <a:gd name="adj1" fmla="val -65578"/>
              <a:gd name="adj2" fmla="val -878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rPr>
              <a:t> מְחִיר הַמּוּצָר </a:t>
            </a:r>
            <a:r>
              <a:rPr lang="he-IL" sz="2800" dirty="0">
                <a:solidFill>
                  <a:schemeClr val="accent6">
                    <a:lumMod val="75000"/>
                  </a:schemeClr>
                </a:solidFill>
              </a:rPr>
              <a:t>הַזּוֹל</a:t>
            </a:r>
            <a:r>
              <a:rPr lang="he-IL" sz="2800" dirty="0">
                <a:solidFill>
                  <a:schemeClr val="tx1"/>
                </a:solidFill>
              </a:rPr>
              <a:t> בְּיוֹתֵר בַּחֲנוּת</a:t>
            </a:r>
          </a:p>
        </p:txBody>
      </p:sp>
      <p:sp>
        <p:nvSpPr>
          <p:cNvPr id="18" name="מלבן 17">
            <a:extLst>
              <a:ext uri="{FF2B5EF4-FFF2-40B4-BE49-F238E27FC236}">
                <a16:creationId xmlns:a16="http://schemas.microsoft.com/office/drawing/2014/main" id="{07341C4F-A81D-476C-94CA-DE923E1DE346}"/>
              </a:ext>
            </a:extLst>
          </p:cNvPr>
          <p:cNvSpPr/>
          <p:nvPr/>
        </p:nvSpPr>
        <p:spPr>
          <a:xfrm>
            <a:off x="6318383" y="5034330"/>
            <a:ext cx="644728" cy="307777"/>
          </a:xfrm>
          <a:prstGeom prst="rect">
            <a:avLst/>
          </a:prstGeom>
        </p:spPr>
        <p:txBody>
          <a:bodyPr wrap="none">
            <a:spAutoFit/>
          </a:bodyPr>
          <a:lstStyle/>
          <a:p>
            <a:r>
              <a:rPr lang="he-IL" dirty="0"/>
              <a:t>שְקָלִים</a:t>
            </a:r>
          </a:p>
        </p:txBody>
      </p:sp>
      <p:pic>
        <p:nvPicPr>
          <p:cNvPr id="19" name="Picture 4" descr="Dices, Game, Gambling, Cubes, Numb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930" y="2599647"/>
            <a:ext cx="1733702" cy="130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94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err="1"/>
              <a:t>עַכְשָׁו</a:t>
            </a:r>
            <a:r>
              <a:rPr lang="he-IL" dirty="0"/>
              <a:t> לוֹמְדִים</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617846" y="1383126"/>
            <a:ext cx="8681885" cy="454121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50" y="1733826"/>
            <a:ext cx="4022668" cy="402266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391188" y="2272808"/>
            <a:ext cx="3561380" cy="2585323"/>
          </a:xfrm>
          <a:prstGeom prst="rect">
            <a:avLst/>
          </a:prstGeom>
        </p:spPr>
        <p:txBody>
          <a:bodyPr wrap="square">
            <a:spAutoFit/>
          </a:bodyPr>
          <a:lstStyle/>
          <a:p>
            <a:pPr lvl="0" algn="ctr">
              <a:lnSpc>
                <a:spcPct val="90000"/>
              </a:lnSpc>
              <a:buClr>
                <a:schemeClr val="dk1"/>
              </a:buClr>
              <a:buSzPts val="3600"/>
            </a:pPr>
            <a:r>
              <a:rPr lang="he-IL" sz="3600" dirty="0"/>
              <a:t>מַהוּ הֶפְרֵשׁ הַמְּחִירִים בֵּין הַמּוּצָר </a:t>
            </a:r>
            <a:r>
              <a:rPr lang="he-IL" sz="3600" dirty="0">
                <a:solidFill>
                  <a:srgbClr val="FF0000"/>
                </a:solidFill>
              </a:rPr>
              <a:t>הַיָּקָר</a:t>
            </a:r>
            <a:r>
              <a:rPr lang="he-IL" sz="3600" dirty="0"/>
              <a:t> בְּיוֹתֵר  לְבֵין הַמּוּצָר </a:t>
            </a:r>
            <a:r>
              <a:rPr lang="he-IL" sz="3600" dirty="0">
                <a:solidFill>
                  <a:schemeClr val="accent6">
                    <a:lumMod val="75000"/>
                  </a:schemeClr>
                </a:solidFill>
              </a:rPr>
              <a:t>הַזּוֹל</a:t>
            </a:r>
            <a:r>
              <a:rPr lang="he-IL" sz="3600" dirty="0"/>
              <a:t> בְּיוֹתֵר בַּחֲנוּת?</a:t>
            </a:r>
          </a:p>
        </p:txBody>
      </p:sp>
    </p:spTree>
    <p:extLst>
      <p:ext uri="{BB962C8B-B14F-4D97-AF65-F5344CB8AC3E}">
        <p14:creationId xmlns:p14="http://schemas.microsoft.com/office/powerpoint/2010/main" val="156873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פִּתְרוֹן</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617846" y="1383126"/>
            <a:ext cx="8681885" cy="454121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50" y="1733826"/>
            <a:ext cx="4022668" cy="402266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391188" y="2272808"/>
            <a:ext cx="3561380" cy="2585323"/>
          </a:xfrm>
          <a:prstGeom prst="rect">
            <a:avLst/>
          </a:prstGeom>
        </p:spPr>
        <p:txBody>
          <a:bodyPr wrap="square">
            <a:spAutoFit/>
          </a:bodyPr>
          <a:lstStyle/>
          <a:p>
            <a:pPr lvl="0" algn="ctr">
              <a:lnSpc>
                <a:spcPct val="90000"/>
              </a:lnSpc>
              <a:buClr>
                <a:schemeClr val="dk1"/>
              </a:buClr>
              <a:buSzPts val="3600"/>
            </a:pPr>
            <a:r>
              <a:rPr lang="he-IL" sz="3600" dirty="0"/>
              <a:t>מַהוּ הֶפְרֵשׁ הַמְּחִירִים בֵּין הַמּוּצָר </a:t>
            </a:r>
            <a:r>
              <a:rPr lang="he-IL" sz="3600" dirty="0">
                <a:solidFill>
                  <a:schemeClr val="accent6">
                    <a:lumMod val="75000"/>
                  </a:schemeClr>
                </a:solidFill>
              </a:rPr>
              <a:t>הַיָּקָר</a:t>
            </a:r>
            <a:r>
              <a:rPr lang="he-IL" sz="3600" dirty="0"/>
              <a:t> בְּיוֹתֵר  לְבֵין הַמּוּצָר </a:t>
            </a:r>
            <a:r>
              <a:rPr lang="he-IL" sz="3600" dirty="0">
                <a:solidFill>
                  <a:schemeClr val="accent6">
                    <a:lumMod val="75000"/>
                  </a:schemeClr>
                </a:solidFill>
              </a:rPr>
              <a:t>הַזּוֹל</a:t>
            </a:r>
            <a:r>
              <a:rPr lang="he-IL" sz="3600" dirty="0"/>
              <a:t> בְּיוֹתֵר בַּחֲנוּת?</a:t>
            </a:r>
          </a:p>
        </p:txBody>
      </p:sp>
      <p:pic>
        <p:nvPicPr>
          <p:cNvPr id="8"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6514" y="3745160"/>
            <a:ext cx="2598948" cy="25989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0338" y="3745160"/>
            <a:ext cx="2598948" cy="259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6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sp>
        <p:nvSpPr>
          <p:cNvPr id="3" name="מציין מיקום טקסט 2"/>
          <p:cNvSpPr>
            <a:spLocks noGrp="1"/>
          </p:cNvSpPr>
          <p:nvPr>
            <p:ph type="body" sz="quarter" idx="10"/>
          </p:nvPr>
        </p:nvSpPr>
        <p:spPr>
          <a:xfrm>
            <a:off x="516194" y="3990584"/>
            <a:ext cx="10885543" cy="3844925"/>
          </a:xfrm>
        </p:spPr>
        <p:txBody>
          <a:bodyPr/>
          <a:lstStyle/>
          <a:p>
            <a:pPr algn="ctr"/>
            <a:r>
              <a:rPr lang="he-IL" dirty="0"/>
              <a:t>12 = 4 - 16</a:t>
            </a:r>
          </a:p>
          <a:p>
            <a:pPr algn="ctr"/>
            <a:r>
              <a:rPr lang="en-US" dirty="0"/>
              <a:t/>
            </a:r>
            <a:br>
              <a:rPr lang="en-US" dirty="0"/>
            </a:br>
            <a:r>
              <a:rPr lang="he-IL" dirty="0"/>
              <a:t>הַהֶפְרֵשׁ בֵּין הַמְּחִיר שֶׁל הָרוֹבּוֹט לְבֵין הַמְּחִיר שֶׁל הַקֻּבִּיּוֹת </a:t>
            </a:r>
            <a:r>
              <a:rPr lang="en-US" dirty="0"/>
              <a:t/>
            </a:r>
            <a:br>
              <a:rPr lang="en-US" dirty="0"/>
            </a:br>
            <a:r>
              <a:rPr lang="he-IL" dirty="0"/>
              <a:t>הוּא 12 שְׁקָלִים .</a:t>
            </a:r>
          </a:p>
        </p:txBody>
      </p:sp>
      <p:grpSp>
        <p:nvGrpSpPr>
          <p:cNvPr id="4" name="קבוצה 3"/>
          <p:cNvGrpSpPr/>
          <p:nvPr/>
        </p:nvGrpSpPr>
        <p:grpSpPr>
          <a:xfrm>
            <a:off x="3489860" y="1373608"/>
            <a:ext cx="1751495" cy="1550156"/>
            <a:chOff x="4656441" y="5261688"/>
            <a:chExt cx="1702325" cy="1438585"/>
          </a:xfrm>
        </p:grpSpPr>
        <p:pic>
          <p:nvPicPr>
            <p:cNvPr id="5"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4656441" y="5261688"/>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68826" y="5488535"/>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7" name="קבוצה 6"/>
          <p:cNvGrpSpPr/>
          <p:nvPr/>
        </p:nvGrpSpPr>
        <p:grpSpPr>
          <a:xfrm>
            <a:off x="6892131" y="1373607"/>
            <a:ext cx="1751495" cy="1817543"/>
            <a:chOff x="5953804" y="1337160"/>
            <a:chExt cx="1751495" cy="1817543"/>
          </a:xfrm>
        </p:grpSpPr>
        <p:pic>
          <p:nvPicPr>
            <p:cNvPr id="8"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5953804" y="1337160"/>
              <a:ext cx="1751495" cy="155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22254" y="1615820"/>
              <a:ext cx="1191230" cy="1538883"/>
            </a:xfrm>
            <a:prstGeom prst="rect">
              <a:avLst/>
            </a:prstGeom>
            <a:noFill/>
          </p:spPr>
          <p:txBody>
            <a:bodyPr wrap="square" rtlCol="1">
              <a:spAutoFit/>
            </a:bodyPr>
            <a:lstStyle/>
            <a:p>
              <a:r>
                <a:rPr lang="he-IL" sz="3600" dirty="0"/>
                <a:t> 4 ₪</a:t>
              </a:r>
            </a:p>
            <a:p>
              <a:endParaRPr lang="he-IL" sz="4400" dirty="0"/>
            </a:p>
            <a:p>
              <a:endParaRPr lang="he-IL" dirty="0"/>
            </a:p>
          </p:txBody>
        </p:sp>
      </p:grpSp>
      <p:pic>
        <p:nvPicPr>
          <p:cNvPr id="10" name="Picture 2" descr="אנדרואיד, מלאכותי, שרבוט, רובוט, מדע, טכנולוגי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948" y="2244578"/>
            <a:ext cx="1473318" cy="1736152"/>
          </a:xfrm>
          <a:prstGeom prst="rect">
            <a:avLst/>
          </a:prstGeom>
          <a:noFill/>
          <a:extLst>
            <a:ext uri="{909E8E84-426E-40DD-AFC4-6F175D3DCCD1}">
              <a14:hiddenFill xmlns:a14="http://schemas.microsoft.com/office/drawing/2010/main">
                <a:solidFill>
                  <a:srgbClr val="FFFFFF"/>
                </a:solidFill>
              </a14:hiddenFill>
            </a:ext>
          </a:extLst>
        </p:spPr>
      </p:pic>
      <p:sp>
        <p:nvSpPr>
          <p:cNvPr id="12" name="הסבר אליפטי 11"/>
          <p:cNvSpPr/>
          <p:nvPr/>
        </p:nvSpPr>
        <p:spPr>
          <a:xfrm>
            <a:off x="516194" y="1451476"/>
            <a:ext cx="2734447" cy="1838648"/>
          </a:xfrm>
          <a:prstGeom prst="wedgeEllipseCallout">
            <a:avLst>
              <a:gd name="adj1" fmla="val 71459"/>
              <a:gd name="adj2" fmla="val -397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rPr>
              <a:t>מְחִיר הַמּוּצָר ה</a:t>
            </a:r>
            <a:r>
              <a:rPr lang="he-IL" sz="2800" dirty="0">
                <a:solidFill>
                  <a:schemeClr val="accent6">
                    <a:lumMod val="75000"/>
                  </a:schemeClr>
                </a:solidFill>
              </a:rPr>
              <a:t>ַיָּקָר</a:t>
            </a:r>
            <a:r>
              <a:rPr lang="he-IL" sz="2800" dirty="0">
                <a:solidFill>
                  <a:schemeClr val="tx1"/>
                </a:solidFill>
              </a:rPr>
              <a:t> בְּיוֹתֵר בַּחֲנוּת</a:t>
            </a:r>
          </a:p>
        </p:txBody>
      </p:sp>
      <p:sp>
        <p:nvSpPr>
          <p:cNvPr id="14" name="הסבר אליפטי 13"/>
          <p:cNvSpPr/>
          <p:nvPr/>
        </p:nvSpPr>
        <p:spPr>
          <a:xfrm>
            <a:off x="8860588" y="1495534"/>
            <a:ext cx="2805386" cy="1838648"/>
          </a:xfrm>
          <a:prstGeom prst="wedgeEllipseCallout">
            <a:avLst>
              <a:gd name="adj1" fmla="val -65578"/>
              <a:gd name="adj2" fmla="val -878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t> </a:t>
            </a:r>
            <a:r>
              <a:rPr lang="he-IL" sz="2800" dirty="0">
                <a:solidFill>
                  <a:schemeClr val="tx1"/>
                </a:solidFill>
              </a:rPr>
              <a:t>מְחִיר הַמּוּצָר ה</a:t>
            </a:r>
            <a:r>
              <a:rPr lang="he-IL" sz="2800" dirty="0">
                <a:solidFill>
                  <a:schemeClr val="accent6">
                    <a:lumMod val="75000"/>
                  </a:schemeClr>
                </a:solidFill>
              </a:rPr>
              <a:t>ַזּוֹל</a:t>
            </a:r>
            <a:r>
              <a:rPr lang="he-IL" sz="2800" dirty="0">
                <a:solidFill>
                  <a:schemeClr val="tx1"/>
                </a:solidFill>
              </a:rPr>
              <a:t>  בְּיוֹתֵר בַּחֲנוּת</a:t>
            </a:r>
          </a:p>
        </p:txBody>
      </p:sp>
      <p:sp>
        <p:nvSpPr>
          <p:cNvPr id="15" name="מלבן 14">
            <a:extLst>
              <a:ext uri="{FF2B5EF4-FFF2-40B4-BE49-F238E27FC236}">
                <a16:creationId xmlns:a16="http://schemas.microsoft.com/office/drawing/2014/main" id="{07341C4F-A81D-476C-94CA-DE923E1DE346}"/>
              </a:ext>
            </a:extLst>
          </p:cNvPr>
          <p:cNvSpPr/>
          <p:nvPr/>
        </p:nvSpPr>
        <p:spPr>
          <a:xfrm>
            <a:off x="6281602" y="4545598"/>
            <a:ext cx="644728" cy="307777"/>
          </a:xfrm>
          <a:prstGeom prst="rect">
            <a:avLst/>
          </a:prstGeom>
        </p:spPr>
        <p:txBody>
          <a:bodyPr wrap="none">
            <a:spAutoFit/>
          </a:bodyPr>
          <a:lstStyle/>
          <a:p>
            <a:r>
              <a:rPr lang="he-IL" dirty="0"/>
              <a:t>שְקָלִים</a:t>
            </a:r>
          </a:p>
        </p:txBody>
      </p:sp>
      <p:pic>
        <p:nvPicPr>
          <p:cNvPr id="17" name="Picture 4" descr="Dices, Game, Gambling, Cubes, Numb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118" y="2584604"/>
            <a:ext cx="1733702" cy="130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86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err="1"/>
              <a:t>עַכְשָׁו</a:t>
            </a:r>
            <a:r>
              <a:rPr lang="he-IL" dirty="0"/>
              <a:t> לוֹמְדִים</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046294" y="1516577"/>
            <a:ext cx="9145706" cy="478382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07907"/>
            <a:ext cx="3540835" cy="3540835"/>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391854" y="1965873"/>
            <a:ext cx="2757125" cy="2640723"/>
          </a:xfrm>
          <a:prstGeom prst="rect">
            <a:avLst/>
          </a:prstGeom>
        </p:spPr>
        <p:txBody>
          <a:bodyPr wrap="square">
            <a:spAutoFit/>
          </a:bodyPr>
          <a:lstStyle/>
          <a:p>
            <a:pPr lvl="0" algn="ctr">
              <a:lnSpc>
                <a:spcPct val="90000"/>
              </a:lnSpc>
              <a:buClr>
                <a:schemeClr val="dk1"/>
              </a:buClr>
              <a:buSzPts val="3600"/>
            </a:pPr>
            <a:r>
              <a:rPr lang="he-IL" sz="3600" dirty="0" smtClean="0"/>
              <a:t>מָהֵם </a:t>
            </a:r>
            <a:r>
              <a:rPr lang="he-IL" sz="3600" dirty="0"/>
              <a:t>שְׁנֵי הַמּוּצָרִים שֶׁהַמְּחִירִים שֶׁלָּהֶם </a:t>
            </a:r>
            <a:r>
              <a:rPr lang="he-IL" sz="3600" dirty="0">
                <a:solidFill>
                  <a:schemeClr val="accent6">
                    <a:lumMod val="75000"/>
                  </a:schemeClr>
                </a:solidFill>
              </a:rPr>
              <a:t>הַזּוֹלִים</a:t>
            </a:r>
            <a:r>
              <a:rPr lang="he-IL" sz="3600" dirty="0"/>
              <a:t> בְּיוֹתֵר בַּחֲנוּת?</a:t>
            </a:r>
          </a:p>
        </p:txBody>
      </p:sp>
    </p:spTree>
    <p:extLst>
      <p:ext uri="{BB962C8B-B14F-4D97-AF65-F5344CB8AC3E}">
        <p14:creationId xmlns:p14="http://schemas.microsoft.com/office/powerpoint/2010/main" val="87089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פִּתְרוֹן</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046294" y="1516577"/>
            <a:ext cx="9145706" cy="478382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07907"/>
            <a:ext cx="3540835" cy="3540835"/>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391854" y="1965873"/>
            <a:ext cx="2757125" cy="2640723"/>
          </a:xfrm>
          <a:prstGeom prst="rect">
            <a:avLst/>
          </a:prstGeom>
        </p:spPr>
        <p:txBody>
          <a:bodyPr wrap="square">
            <a:spAutoFit/>
          </a:bodyPr>
          <a:lstStyle/>
          <a:p>
            <a:pPr lvl="0" algn="ctr">
              <a:lnSpc>
                <a:spcPct val="90000"/>
              </a:lnSpc>
              <a:buClr>
                <a:schemeClr val="dk1"/>
              </a:buClr>
              <a:buSzPts val="3600"/>
            </a:pPr>
            <a:r>
              <a:rPr lang="he-IL" sz="3600" dirty="0" smtClean="0"/>
              <a:t>מָהֵם </a:t>
            </a:r>
            <a:r>
              <a:rPr lang="he-IL" sz="3600" dirty="0"/>
              <a:t>שְׁנֵי הַמּוּצָרִים שֶׁהַמְּחִירִים שֶׁלָּהֶם </a:t>
            </a:r>
            <a:r>
              <a:rPr lang="he-IL" sz="3600" dirty="0">
                <a:solidFill>
                  <a:schemeClr val="accent6">
                    <a:lumMod val="75000"/>
                  </a:schemeClr>
                </a:solidFill>
              </a:rPr>
              <a:t>הַזּוֹלִים</a:t>
            </a:r>
            <a:r>
              <a:rPr lang="he-IL" sz="3600" dirty="0"/>
              <a:t> בְּיוֹתֵר בַּחֲנוּת?</a:t>
            </a:r>
          </a:p>
        </p:txBody>
      </p:sp>
      <p:pic>
        <p:nvPicPr>
          <p:cNvPr id="8"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5192" y="1696335"/>
            <a:ext cx="2419190" cy="2419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4382" y="4044933"/>
            <a:ext cx="2407618" cy="240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3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err="1"/>
              <a:t>עַכְשָׁו</a:t>
            </a:r>
            <a:r>
              <a:rPr lang="he-IL" dirty="0"/>
              <a:t> לוֹמְדִים</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380591" y="1707907"/>
            <a:ext cx="8811409" cy="460896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484" y="1707907"/>
            <a:ext cx="3970222" cy="3970222"/>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439242" y="2461273"/>
            <a:ext cx="3819833" cy="2308324"/>
          </a:xfrm>
          <a:prstGeom prst="rect">
            <a:avLst/>
          </a:prstGeom>
        </p:spPr>
        <p:txBody>
          <a:bodyPr wrap="square">
            <a:spAutoFit/>
          </a:bodyPr>
          <a:lstStyle/>
          <a:p>
            <a:pPr lvl="0" algn="r">
              <a:lnSpc>
                <a:spcPct val="90000"/>
              </a:lnSpc>
              <a:buClr>
                <a:schemeClr val="dk1"/>
              </a:buClr>
              <a:buSzPts val="3600"/>
            </a:pPr>
            <a:r>
              <a:rPr lang="he-IL" sz="4000" dirty="0"/>
              <a:t>נָדָב קָנָה דֻּבִּי וּמְכוֹנִית, </a:t>
            </a:r>
            <a:br>
              <a:rPr lang="he-IL" sz="4000" dirty="0"/>
            </a:br>
            <a:r>
              <a:rPr lang="he-IL" sz="4000" dirty="0"/>
              <a:t>כַּמָּה שִׁלֵּם נָדָב עֲבוּר הַמּוּצָרִים?</a:t>
            </a:r>
          </a:p>
        </p:txBody>
      </p:sp>
    </p:spTree>
    <p:extLst>
      <p:ext uri="{BB962C8B-B14F-4D97-AF65-F5344CB8AC3E}">
        <p14:creationId xmlns:p14="http://schemas.microsoft.com/office/powerpoint/2010/main" val="398842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פִּתְרוֹן</a:t>
            </a:r>
            <a:endParaRPr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4"/>
          <a:stretch>
            <a:fillRect/>
          </a:stretch>
        </p:blipFill>
        <p:spPr>
          <a:xfrm>
            <a:off x="3380591" y="1707907"/>
            <a:ext cx="8811409" cy="4608966"/>
          </a:xfrm>
          <a:prstGeom prst="rect">
            <a:avLst/>
          </a:prstGeom>
        </p:spPr>
      </p:pic>
      <p:pic>
        <p:nvPicPr>
          <p:cNvPr id="7"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484" y="1707907"/>
            <a:ext cx="3970222" cy="3970222"/>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439242" y="2461273"/>
            <a:ext cx="3819833" cy="2308324"/>
          </a:xfrm>
          <a:prstGeom prst="rect">
            <a:avLst/>
          </a:prstGeom>
        </p:spPr>
        <p:txBody>
          <a:bodyPr wrap="square">
            <a:spAutoFit/>
          </a:bodyPr>
          <a:lstStyle/>
          <a:p>
            <a:pPr lvl="0" algn="r">
              <a:lnSpc>
                <a:spcPct val="90000"/>
              </a:lnSpc>
              <a:buClr>
                <a:schemeClr val="dk1"/>
              </a:buClr>
              <a:buSzPts val="3600"/>
            </a:pPr>
            <a:r>
              <a:rPr lang="he-IL" sz="4000" dirty="0"/>
              <a:t>נָדָב קָנָה דֻּבִּי וּמְכוֹנִית, </a:t>
            </a:r>
            <a:br>
              <a:rPr lang="he-IL" sz="4000" dirty="0"/>
            </a:br>
            <a:r>
              <a:rPr lang="he-IL" sz="4000" dirty="0"/>
              <a:t>כַּמָּה שִׁלֵּם נָדָב עֲבוּר הַמּוּצָרִים?</a:t>
            </a:r>
          </a:p>
        </p:txBody>
      </p:sp>
      <p:pic>
        <p:nvPicPr>
          <p:cNvPr id="8"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7105" y="1873315"/>
            <a:ext cx="2419190" cy="2419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encil, Draw, Write, School, Education,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9957" y="4056905"/>
            <a:ext cx="2419190" cy="241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75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מָה אֲנַחְנוּ כְּבָר יוֹדְעִים?</a:t>
            </a:r>
            <a:endParaRPr dirty="0"/>
          </a:p>
        </p:txBody>
      </p:sp>
      <p:sp>
        <p:nvSpPr>
          <p:cNvPr id="287" name="Google Shape;287;p10"/>
          <p:cNvSpPr txBox="1">
            <a:spLocks noGrp="1"/>
          </p:cNvSpPr>
          <p:nvPr>
            <p:ph type="body" sz="quarter" idx="10"/>
          </p:nvPr>
        </p:nvSpPr>
        <p:spPr>
          <a:xfrm>
            <a:off x="712681" y="1766300"/>
            <a:ext cx="10885543" cy="1684541"/>
          </a:xfrm>
          <a:prstGeom prst="rect">
            <a:avLst/>
          </a:prstGeom>
          <a:noFill/>
          <a:ln>
            <a:noFill/>
          </a:ln>
        </p:spPr>
        <p:txBody>
          <a:bodyPr spcFirstLastPara="1" wrap="square" lIns="91425" tIns="45700" rIns="91425" bIns="45700" anchor="t" anchorCtr="0">
            <a:normAutofit/>
          </a:bodyPr>
          <a:lstStyle/>
          <a:p>
            <a:pPr lvl="0">
              <a:lnSpc>
                <a:spcPct val="90000"/>
              </a:lnSpc>
              <a:buClr>
                <a:schemeClr val="dk1"/>
              </a:buClr>
              <a:buSzPts val="3600"/>
            </a:pPr>
            <a:r>
              <a:rPr lang="he-IL" sz="4000" dirty="0"/>
              <a:t>סְכוּם - תּוֹצָאָה שֶׁל תַּרְגִּיל חִבּוּר.</a:t>
            </a:r>
          </a:p>
          <a:p>
            <a:pPr lvl="0">
              <a:lnSpc>
                <a:spcPct val="90000"/>
              </a:lnSpc>
              <a:buClr>
                <a:schemeClr val="dk1"/>
              </a:buClr>
              <a:buSzPts val="3600"/>
            </a:pPr>
            <a:r>
              <a:rPr lang="he-IL" dirty="0"/>
              <a:t>                   </a:t>
            </a:r>
            <a:r>
              <a:rPr lang="en-US" dirty="0"/>
              <a:t/>
            </a:r>
            <a:br>
              <a:rPr lang="en-US" dirty="0"/>
            </a:br>
            <a:r>
              <a:rPr lang="he-IL" dirty="0"/>
              <a:t>                                 </a:t>
            </a:r>
            <a:r>
              <a:rPr lang="he-IL" sz="4000" dirty="0">
                <a:solidFill>
                  <a:schemeClr val="accent6">
                    <a:lumMod val="75000"/>
                  </a:schemeClr>
                </a:solidFill>
              </a:rPr>
              <a:t>8</a:t>
            </a:r>
            <a:r>
              <a:rPr lang="he-IL" sz="4000" dirty="0"/>
              <a:t> = 2 + 6</a:t>
            </a:r>
          </a:p>
          <a:p>
            <a:pPr marL="0" lvl="0" indent="0" algn="r" rtl="1">
              <a:lnSpc>
                <a:spcPct val="90000"/>
              </a:lnSpc>
              <a:spcBef>
                <a:spcPts val="0"/>
              </a:spcBef>
              <a:spcAft>
                <a:spcPts val="0"/>
              </a:spcAft>
              <a:buClr>
                <a:schemeClr val="dk1"/>
              </a:buClr>
              <a:buSzPts val="3600"/>
              <a:buNone/>
            </a:pPr>
            <a:endParaRPr dirty="0"/>
          </a:p>
        </p:txBody>
      </p:sp>
      <p:pic>
        <p:nvPicPr>
          <p:cNvPr id="288" name="Google Shape;288;p10"/>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6507421" y="3180262"/>
            <a:ext cx="1428338" cy="707886"/>
          </a:xfrm>
          <a:prstGeom prst="rect">
            <a:avLst/>
          </a:prstGeom>
          <a:noFill/>
        </p:spPr>
        <p:txBody>
          <a:bodyPr wrap="square" rtlCol="1">
            <a:spAutoFit/>
          </a:bodyPr>
          <a:lstStyle/>
          <a:p>
            <a:r>
              <a:rPr lang="he-IL" sz="4000" dirty="0">
                <a:solidFill>
                  <a:schemeClr val="accent6">
                    <a:lumMod val="75000"/>
                  </a:schemeClr>
                </a:solidFill>
              </a:rPr>
              <a:t>סְכוּם</a:t>
            </a:r>
          </a:p>
        </p:txBody>
      </p:sp>
      <p:sp>
        <p:nvSpPr>
          <p:cNvPr id="6" name="Google Shape;287;p10"/>
          <p:cNvSpPr txBox="1">
            <a:spLocks/>
          </p:cNvSpPr>
          <p:nvPr/>
        </p:nvSpPr>
        <p:spPr>
          <a:xfrm>
            <a:off x="712680" y="4031501"/>
            <a:ext cx="10885543" cy="2133325"/>
          </a:xfrm>
          <a:prstGeom prst="rect">
            <a:avLst/>
          </a:prstGeom>
          <a:noFill/>
          <a:ln>
            <a:noFill/>
          </a:ln>
        </p:spPr>
        <p:txBody>
          <a:bodyPr spcFirstLastPara="1" vert="horz" wrap="square" lIns="91425" tIns="45700" rIns="91425" bIns="45700" rtlCol="0" anchor="t" anchorCtr="0">
            <a:normAutofit/>
          </a:bodyPr>
          <a:lstStyle>
            <a:defPPr marR="0" lvl="0" algn="l" rtl="0">
              <a:lnSpc>
                <a:spcPct val="100000"/>
              </a:lnSpc>
              <a:spcBef>
                <a:spcPts val="0"/>
              </a:spcBef>
              <a:spcAft>
                <a:spcPts val="0"/>
              </a:spcAft>
            </a:defPPr>
            <a:lvl1pPr marL="0" marR="0" lvl="0" indent="0" algn="r" rtl="1">
              <a:lnSpc>
                <a:spcPct val="100000"/>
              </a:lnSpc>
              <a:spcBef>
                <a:spcPts val="0"/>
              </a:spcBef>
              <a:spcAft>
                <a:spcPts val="0"/>
              </a:spcAft>
              <a:buClr>
                <a:srgbClr val="000000"/>
              </a:buClr>
              <a:buFont typeface="Arial"/>
              <a:buNone/>
              <a:defRPr lang="en-US" sz="3600" b="0" i="0" u="none" strike="noStrike" kern="1200" cap="none">
                <a:solidFill>
                  <a:schemeClr val="tx1"/>
                </a:solidFill>
                <a:latin typeface="Calibri" panose="020F0502020204030204" pitchFamily="34" charset="0"/>
                <a:ea typeface="+mn-ea"/>
                <a:cs typeface="+mn-cs"/>
                <a:sym typeface="Arial"/>
              </a:defRPr>
            </a:lvl1pPr>
            <a:lvl2pPr marL="45720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3600"/>
            </a:pPr>
            <a:r>
              <a:rPr lang="he-IL" sz="4000" dirty="0"/>
              <a:t>הֶפְרֵשׁ - תּוֹצָאָה שֶׁל </a:t>
            </a:r>
            <a:r>
              <a:rPr lang="he-IL" sz="4000"/>
              <a:t>תַּרְגִּיל </a:t>
            </a:r>
            <a:r>
              <a:rPr lang="he-IL" sz="4000" dirty="0" err="1" smtClean="0"/>
              <a:t>חִסּוּר</a:t>
            </a:r>
            <a:r>
              <a:rPr lang="he-IL" sz="4000" dirty="0"/>
              <a:t>. </a:t>
            </a:r>
            <a:r>
              <a:rPr lang="en-US" sz="4000" dirty="0"/>
              <a:t/>
            </a:r>
            <a:br>
              <a:rPr lang="en-US" sz="4000" dirty="0"/>
            </a:br>
            <a:r>
              <a:rPr lang="he-IL" sz="4000" dirty="0"/>
              <a:t>                  </a:t>
            </a:r>
            <a:r>
              <a:rPr lang="he-IL" dirty="0"/>
              <a:t/>
            </a:r>
            <a:br>
              <a:rPr lang="he-IL" dirty="0"/>
            </a:br>
            <a:r>
              <a:rPr lang="he-IL" dirty="0"/>
              <a:t>				</a:t>
            </a:r>
            <a:r>
              <a:rPr lang="he-IL" sz="4000" dirty="0"/>
              <a:t>    </a:t>
            </a:r>
            <a:r>
              <a:rPr lang="he-IL" sz="4000" dirty="0">
                <a:solidFill>
                  <a:schemeClr val="accent6">
                    <a:lumMod val="75000"/>
                  </a:schemeClr>
                </a:solidFill>
              </a:rPr>
              <a:t>4</a:t>
            </a:r>
            <a:r>
              <a:rPr lang="he-IL" sz="4000" dirty="0"/>
              <a:t> = 2 - 6</a:t>
            </a:r>
          </a:p>
          <a:p>
            <a:pPr>
              <a:lnSpc>
                <a:spcPct val="90000"/>
              </a:lnSpc>
              <a:buClr>
                <a:schemeClr val="dk1"/>
              </a:buClr>
              <a:buSzPts val="3600"/>
            </a:pPr>
            <a:endParaRPr lang="he-IL" dirty="0"/>
          </a:p>
        </p:txBody>
      </p:sp>
      <p:sp>
        <p:nvSpPr>
          <p:cNvPr id="7" name="TextBox 6"/>
          <p:cNvSpPr txBox="1"/>
          <p:nvPr/>
        </p:nvSpPr>
        <p:spPr>
          <a:xfrm>
            <a:off x="6269190" y="5600293"/>
            <a:ext cx="1666569" cy="707886"/>
          </a:xfrm>
          <a:prstGeom prst="rect">
            <a:avLst/>
          </a:prstGeom>
          <a:noFill/>
        </p:spPr>
        <p:txBody>
          <a:bodyPr wrap="square" rtlCol="1">
            <a:spAutoFit/>
          </a:bodyPr>
          <a:lstStyle/>
          <a:p>
            <a:r>
              <a:rPr lang="he-IL" sz="4000" dirty="0">
                <a:solidFill>
                  <a:schemeClr val="accent6">
                    <a:lumMod val="75000"/>
                  </a:schemeClr>
                </a:solidFill>
              </a:rPr>
              <a:t>הֶפְרֵשׁ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sp>
        <p:nvSpPr>
          <p:cNvPr id="3" name="מציין מיקום טקסט 2"/>
          <p:cNvSpPr>
            <a:spLocks noGrp="1"/>
          </p:cNvSpPr>
          <p:nvPr>
            <p:ph type="body" sz="quarter" idx="10"/>
          </p:nvPr>
        </p:nvSpPr>
        <p:spPr>
          <a:xfrm>
            <a:off x="476047" y="4579945"/>
            <a:ext cx="10885543" cy="3844925"/>
          </a:xfrm>
        </p:spPr>
        <p:txBody>
          <a:bodyPr/>
          <a:lstStyle/>
          <a:p>
            <a:pPr algn="ctr"/>
            <a:r>
              <a:rPr lang="he-IL" dirty="0"/>
              <a:t>24 = 14 + 10</a:t>
            </a:r>
          </a:p>
          <a:p>
            <a:pPr algn="ctr"/>
            <a:r>
              <a:rPr lang="he-IL" dirty="0"/>
              <a:t>הַמְּחִיר שֶׁל </a:t>
            </a:r>
            <a:r>
              <a:rPr lang="he-IL" dirty="0" err="1"/>
              <a:t>הֲדֻבֵּי</a:t>
            </a:r>
            <a:r>
              <a:rPr lang="he-IL" dirty="0"/>
              <a:t> וְהַמְּכוֹנִית - 24 שְׁקָלִים.</a:t>
            </a:r>
          </a:p>
          <a:p>
            <a:pPr algn="ctr"/>
            <a:endParaRPr lang="he-IL" dirty="0"/>
          </a:p>
        </p:txBody>
      </p:sp>
      <p:grpSp>
        <p:nvGrpSpPr>
          <p:cNvPr id="4" name="קבוצה 3"/>
          <p:cNvGrpSpPr/>
          <p:nvPr/>
        </p:nvGrpSpPr>
        <p:grpSpPr>
          <a:xfrm>
            <a:off x="6752728" y="1463991"/>
            <a:ext cx="1685836" cy="1524565"/>
            <a:chOff x="3343468" y="1357535"/>
            <a:chExt cx="1751495" cy="1550156"/>
          </a:xfrm>
        </p:grpSpPr>
        <p:pic>
          <p:nvPicPr>
            <p:cNvPr id="5"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pic>
        <p:nvPicPr>
          <p:cNvPr id="10" name="Picture 6" descr="דוב, טדי, צעצוע רך, חמוד, פרווה, ילדות, פלאפ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623" y="2226273"/>
            <a:ext cx="1341179" cy="201176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קבוצה 11"/>
          <p:cNvGrpSpPr/>
          <p:nvPr/>
        </p:nvGrpSpPr>
        <p:grpSpPr>
          <a:xfrm>
            <a:off x="3019760" y="1481442"/>
            <a:ext cx="1751495" cy="1550156"/>
            <a:chOff x="1050264" y="3818979"/>
            <a:chExt cx="1702325" cy="1438585"/>
          </a:xfrm>
        </p:grpSpPr>
        <p:pic>
          <p:nvPicPr>
            <p:cNvPr id="13"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1050264" y="3818979"/>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96910" y="4047306"/>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pic>
        <p:nvPicPr>
          <p:cNvPr id="15" name="Picture 1">
            <a:extLst>
              <a:ext uri="{FF2B5EF4-FFF2-40B4-BE49-F238E27FC236}">
                <a16:creationId xmlns:a16="http://schemas.microsoft.com/office/drawing/2014/main" id="{60ABE914-6D6C-4256-BC9F-DE0905D983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 b="100000" l="2869" r="100000"/>
                    </a14:imgEffect>
                  </a14:imgLayer>
                </a14:imgProps>
              </a:ext>
            </a:extLst>
          </a:blip>
          <a:stretch>
            <a:fillRect/>
          </a:stretch>
        </p:blipFill>
        <p:spPr>
          <a:xfrm>
            <a:off x="2808297" y="2599436"/>
            <a:ext cx="2174421" cy="1265442"/>
          </a:xfrm>
          <a:prstGeom prst="rect">
            <a:avLst/>
          </a:prstGeom>
        </p:spPr>
      </p:pic>
      <p:sp>
        <p:nvSpPr>
          <p:cNvPr id="16" name="מלבן 15">
            <a:extLst>
              <a:ext uri="{FF2B5EF4-FFF2-40B4-BE49-F238E27FC236}">
                <a16:creationId xmlns:a16="http://schemas.microsoft.com/office/drawing/2014/main" id="{4DDCC371-081B-4CE6-9990-C930F4AE22AB}"/>
              </a:ext>
            </a:extLst>
          </p:cNvPr>
          <p:cNvSpPr/>
          <p:nvPr/>
        </p:nvSpPr>
        <p:spPr>
          <a:xfrm>
            <a:off x="6488259" y="4992939"/>
            <a:ext cx="644728" cy="307777"/>
          </a:xfrm>
          <a:prstGeom prst="rect">
            <a:avLst/>
          </a:prstGeom>
        </p:spPr>
        <p:txBody>
          <a:bodyPr wrap="none">
            <a:spAutoFit/>
          </a:bodyPr>
          <a:lstStyle/>
          <a:p>
            <a:r>
              <a:rPr lang="he-IL" dirty="0"/>
              <a:t>שְקָלִים</a:t>
            </a:r>
          </a:p>
        </p:txBody>
      </p:sp>
    </p:spTree>
    <p:extLst>
      <p:ext uri="{BB962C8B-B14F-4D97-AF65-F5344CB8AC3E}">
        <p14:creationId xmlns:p14="http://schemas.microsoft.com/office/powerpoint/2010/main" val="1031183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err="1"/>
              <a:t>עַכְשָׁו</a:t>
            </a:r>
            <a:r>
              <a:rPr lang="he-IL" dirty="0"/>
              <a:t> לוֹמְדִים</a:t>
            </a:r>
            <a:endParaRPr dirty="0"/>
          </a:p>
        </p:txBody>
      </p:sp>
      <p:pic>
        <p:nvPicPr>
          <p:cNvPr id="296" name="Google Shape;296;p11"/>
          <p:cNvPicPr preferRelativeResize="0"/>
          <p:nvPr/>
        </p:nvPicPr>
        <p:blipFill rotWithShape="1">
          <a:blip r:embed="rId5">
            <a:alphaModFix/>
          </a:blip>
          <a:srcRect/>
          <a:stretch/>
        </p:blipFill>
        <p:spPr>
          <a:xfrm>
            <a:off x="3617846" y="13562"/>
            <a:ext cx="1017545" cy="1070700"/>
          </a:xfrm>
          <a:prstGeom prst="rect">
            <a:avLst/>
          </a:prstGeom>
          <a:noFill/>
          <a:ln>
            <a:noFill/>
          </a:ln>
        </p:spPr>
      </p:pic>
      <p:pic>
        <p:nvPicPr>
          <p:cNvPr id="2" name="תמונה 1"/>
          <p:cNvPicPr>
            <a:picLocks noChangeAspect="1"/>
          </p:cNvPicPr>
          <p:nvPr/>
        </p:nvPicPr>
        <p:blipFill>
          <a:blip r:embed="rId6"/>
          <a:stretch>
            <a:fillRect/>
          </a:stretch>
        </p:blipFill>
        <p:spPr>
          <a:xfrm>
            <a:off x="3380591" y="1383126"/>
            <a:ext cx="8811409" cy="4608966"/>
          </a:xfrm>
          <a:prstGeom prst="rect">
            <a:avLst/>
          </a:prstGeom>
        </p:spPr>
      </p:pic>
      <p:sp>
        <p:nvSpPr>
          <p:cNvPr id="8" name="Google Shape;295;p11">
            <a:extLst>
              <a:ext uri="{FF2B5EF4-FFF2-40B4-BE49-F238E27FC236}">
                <a16:creationId xmlns:a16="http://schemas.microsoft.com/office/drawing/2014/main" id="{411F832D-6E59-42C3-AF81-D6E5789AFD68}"/>
              </a:ext>
            </a:extLst>
          </p:cNvPr>
          <p:cNvSpPr txBox="1">
            <a:spLocks noGrp="1"/>
          </p:cNvSpPr>
          <p:nvPr>
            <p:ph type="body" sz="quarter" idx="10"/>
          </p:nvPr>
        </p:nvSpPr>
        <p:spPr>
          <a:xfrm>
            <a:off x="34625" y="1923412"/>
            <a:ext cx="3617846" cy="2303336"/>
          </a:xfrm>
          <a:prstGeom prst="rect">
            <a:avLst/>
          </a:prstGeom>
          <a:noFill/>
          <a:ln w="12700">
            <a:solidFill>
              <a:schemeClr val="accent6">
                <a:lumMod val="75000"/>
              </a:schemeClr>
            </a:solidFill>
          </a:ln>
        </p:spPr>
        <p:txBody>
          <a:bodyPr spcFirstLastPara="1" wrap="square" lIns="91425" tIns="45700" rIns="91425" bIns="45700" anchor="t" anchorCtr="0">
            <a:normAutofit/>
          </a:bodyPr>
          <a:lstStyle/>
          <a:p>
            <a:pPr lvl="0">
              <a:lnSpc>
                <a:spcPct val="90000"/>
              </a:lnSpc>
              <a:buClr>
                <a:schemeClr val="dk1"/>
              </a:buClr>
              <a:buSzPts val="3600"/>
            </a:pPr>
            <a:r>
              <a:rPr lang="he-IL" sz="2800" dirty="0" err="1"/>
              <a:t>לְרֹתֶם</a:t>
            </a:r>
            <a:r>
              <a:rPr lang="he-IL" sz="2800" dirty="0"/>
              <a:t> 15 שְׁקָלִים.</a:t>
            </a:r>
          </a:p>
          <a:p>
            <a:pPr lvl="0">
              <a:lnSpc>
                <a:spcPct val="90000"/>
              </a:lnSpc>
              <a:buClr>
                <a:schemeClr val="dk1"/>
              </a:buClr>
              <a:buSzPts val="3600"/>
            </a:pPr>
            <a:r>
              <a:rPr lang="he-IL" sz="2800" dirty="0"/>
              <a:t>הִיא רוֹצָה לִקְנוֹת בַּחֲנוּת הַמִּשְׂחָקִים </a:t>
            </a:r>
            <a:r>
              <a:rPr lang="he-IL" sz="2800" dirty="0" smtClean="0"/>
              <a:t>בַּ-15 </a:t>
            </a:r>
            <a:r>
              <a:rPr lang="he-IL" sz="2800" dirty="0"/>
              <a:t>שְׁקָלִים בְּדִיּוּק.</a:t>
            </a:r>
          </a:p>
          <a:p>
            <a:pPr lvl="0">
              <a:lnSpc>
                <a:spcPct val="90000"/>
              </a:lnSpc>
              <a:buClr>
                <a:schemeClr val="dk1"/>
              </a:buClr>
              <a:buSzPts val="3600"/>
            </a:pPr>
            <a:r>
              <a:rPr lang="he-IL" sz="2800" dirty="0"/>
              <a:t>מָהֵן הַאֶפְשָׁרוּיוֹת?</a:t>
            </a:r>
          </a:p>
        </p:txBody>
      </p:sp>
      <p:pic>
        <p:nvPicPr>
          <p:cNvPr id="7" name="טיימר שלוש דקות מדויק">
            <a:hlinkClick r:id="" action="ppaction://media"/>
            <a:extLst>
              <a:ext uri="{FF2B5EF4-FFF2-40B4-BE49-F238E27FC236}">
                <a16:creationId xmlns:a16="http://schemas.microsoft.com/office/drawing/2014/main" id="{81800F83-AFD8-4696-8909-B712DFF6E4C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889" r="15364" b="14063"/>
          <a:stretch/>
        </p:blipFill>
        <p:spPr>
          <a:xfrm>
            <a:off x="1074712" y="5426173"/>
            <a:ext cx="2812567" cy="864783"/>
          </a:xfrm>
          <a:prstGeom prst="rect">
            <a:avLst/>
          </a:prstGeom>
        </p:spPr>
      </p:pic>
    </p:spTree>
    <p:extLst>
      <p:ext uri="{BB962C8B-B14F-4D97-AF65-F5344CB8AC3E}">
        <p14:creationId xmlns:p14="http://schemas.microsoft.com/office/powerpoint/2010/main" val="225673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849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פִּתְרוֹן</a:t>
            </a:r>
            <a:endParaRPr dirty="0"/>
          </a:p>
        </p:txBody>
      </p:sp>
      <p:sp>
        <p:nvSpPr>
          <p:cNvPr id="295" name="Google Shape;295;p11"/>
          <p:cNvSpPr txBox="1">
            <a:spLocks noGrp="1"/>
          </p:cNvSpPr>
          <p:nvPr>
            <p:ph type="body" sz="quarter" idx="10"/>
          </p:nvPr>
        </p:nvSpPr>
        <p:spPr>
          <a:xfrm>
            <a:off x="653228" y="1782316"/>
            <a:ext cx="10885543" cy="1492796"/>
          </a:xfrm>
          <a:prstGeom prst="rect">
            <a:avLst/>
          </a:prstGeom>
          <a:noFill/>
          <a:ln>
            <a:noFill/>
          </a:ln>
        </p:spPr>
        <p:txBody>
          <a:bodyPr spcFirstLastPara="1" wrap="square" lIns="91425" tIns="45700" rIns="91425" bIns="45700" anchor="t" anchorCtr="0">
            <a:normAutofit fontScale="92500" lnSpcReduction="10000"/>
          </a:bodyPr>
          <a:lstStyle/>
          <a:p>
            <a:pPr lvl="0">
              <a:lnSpc>
                <a:spcPct val="90000"/>
              </a:lnSpc>
              <a:buClr>
                <a:schemeClr val="dk1"/>
              </a:buClr>
              <a:buSzPts val="3600"/>
            </a:pPr>
            <a:r>
              <a:rPr lang="he-IL" sz="4000" dirty="0" err="1"/>
              <a:t>לְרֹתֶם</a:t>
            </a:r>
            <a:r>
              <a:rPr lang="he-IL" sz="4000" dirty="0"/>
              <a:t> 15 שְׁקָלִים.</a:t>
            </a:r>
          </a:p>
          <a:p>
            <a:pPr lvl="0">
              <a:lnSpc>
                <a:spcPct val="90000"/>
              </a:lnSpc>
              <a:buClr>
                <a:schemeClr val="dk1"/>
              </a:buClr>
              <a:buSzPts val="3600"/>
            </a:pPr>
            <a:r>
              <a:rPr lang="he-IL" sz="4000" dirty="0"/>
              <a:t>הִיא רוֹצָה לִקְנוֹת בַּחֲנוּת הַמִּשְׂחָקִים </a:t>
            </a:r>
            <a:r>
              <a:rPr lang="he-IL" sz="4000" dirty="0" smtClean="0"/>
              <a:t>בַּ-15 </a:t>
            </a:r>
            <a:r>
              <a:rPr lang="he-IL" sz="4000" dirty="0"/>
              <a:t>שְׁקָלִים בְּדִיּוּק.</a:t>
            </a:r>
          </a:p>
          <a:p>
            <a:pPr lvl="0">
              <a:lnSpc>
                <a:spcPct val="90000"/>
              </a:lnSpc>
              <a:buClr>
                <a:schemeClr val="dk1"/>
              </a:buClr>
              <a:buSzPts val="3600"/>
            </a:pPr>
            <a:r>
              <a:rPr lang="he-IL" sz="4000" dirty="0" smtClean="0"/>
              <a:t>הַצִּיעוּ </a:t>
            </a:r>
            <a:r>
              <a:rPr lang="he-IL" sz="4000" dirty="0" err="1"/>
              <a:t>לְרֹתֶם</a:t>
            </a:r>
            <a:r>
              <a:rPr lang="he-IL" sz="4000" dirty="0"/>
              <a:t> אֶפְשָׁרוּיוֹת שׁוֹנוֹת.</a:t>
            </a:r>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3946729" y="3312621"/>
            <a:ext cx="4754311" cy="2554545"/>
          </a:xfrm>
          <a:prstGeom prst="rect">
            <a:avLst/>
          </a:prstGeom>
          <a:noFill/>
          <a:ln w="38100">
            <a:solidFill>
              <a:schemeClr val="tx1"/>
            </a:solidFill>
          </a:ln>
        </p:spPr>
        <p:txBody>
          <a:bodyPr wrap="square" rtlCol="1">
            <a:spAutoFit/>
          </a:bodyPr>
          <a:lstStyle/>
          <a:p>
            <a:pPr algn="r"/>
            <a:r>
              <a:rPr lang="he-IL" sz="4000" dirty="0"/>
              <a:t>אֶפְשָׁרוּת רִאשׁוֹנָה</a:t>
            </a:r>
            <a:r>
              <a:rPr lang="en-US" sz="4000" dirty="0"/>
              <a:t/>
            </a:r>
            <a:br>
              <a:rPr lang="en-US" sz="4000" dirty="0"/>
            </a:br>
            <a:r>
              <a:rPr lang="he-IL" sz="4000" dirty="0"/>
              <a:t>הַמִּשְׂחָקִים שֶׁקָּנְתָה:</a:t>
            </a:r>
            <a:r>
              <a:rPr lang="en-US" sz="4000" dirty="0"/>
              <a:t/>
            </a:r>
            <a:br>
              <a:rPr lang="en-US" sz="4000" dirty="0"/>
            </a:br>
            <a:r>
              <a:rPr lang="he-IL" sz="4000" dirty="0">
                <a:solidFill>
                  <a:schemeClr val="accent6">
                    <a:lumMod val="75000"/>
                  </a:schemeClr>
                </a:solidFill>
              </a:rPr>
              <a:t>בֻּבָּה וּמָטוֹס</a:t>
            </a:r>
            <a:r>
              <a:rPr lang="en-US" sz="4000" dirty="0">
                <a:solidFill>
                  <a:schemeClr val="accent6">
                    <a:lumMod val="75000"/>
                  </a:schemeClr>
                </a:solidFill>
              </a:rPr>
              <a:t> </a:t>
            </a:r>
            <a:endParaRPr lang="he-IL" sz="4000" dirty="0">
              <a:solidFill>
                <a:schemeClr val="accent6">
                  <a:lumMod val="75000"/>
                </a:schemeClr>
              </a:solidFill>
            </a:endParaRPr>
          </a:p>
          <a:p>
            <a:pPr algn="r"/>
            <a:r>
              <a:rPr lang="he-IL" sz="4000" dirty="0"/>
              <a:t> תַּרְגִּיל: </a:t>
            </a:r>
            <a:r>
              <a:rPr lang="he-IL" sz="4000" dirty="0">
                <a:solidFill>
                  <a:schemeClr val="accent6">
                    <a:lumMod val="75000"/>
                  </a:schemeClr>
                </a:solidFill>
              </a:rPr>
              <a:t>15= 7+8</a:t>
            </a:r>
            <a:endParaRPr lang="he-IL" sz="4000" dirty="0"/>
          </a:p>
        </p:txBody>
      </p:sp>
      <p:pic>
        <p:nvPicPr>
          <p:cNvPr id="11" name="Picture 6" descr="Heart, Parachute, Rainbow, Sky, Toy Plane, Car, Soccer"/>
          <p:cNvPicPr>
            <a:picLocks noChangeAspect="1" noChangeArrowheads="1"/>
          </p:cNvPicPr>
          <p:nvPr/>
        </p:nvPicPr>
        <p:blipFill rotWithShape="1">
          <a:blip r:embed="rId4">
            <a:extLst>
              <a:ext uri="{28A0092B-C50C-407E-A947-70E740481C1C}">
                <a14:useLocalDpi xmlns:a14="http://schemas.microsoft.com/office/drawing/2010/main" val="0"/>
              </a:ext>
            </a:extLst>
          </a:blip>
          <a:srcRect t="59342" r="66398"/>
          <a:stretch/>
        </p:blipFill>
        <p:spPr bwMode="auto">
          <a:xfrm rot="20516367">
            <a:off x="9262212" y="4738474"/>
            <a:ext cx="1080103" cy="7650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Doll, Braids, Girl, Purple, Pink, Toy, Cute, R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9470" y="3293264"/>
            <a:ext cx="833685" cy="1172370"/>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a:extLst>
              <a:ext uri="{FF2B5EF4-FFF2-40B4-BE49-F238E27FC236}">
                <a16:creationId xmlns:a16="http://schemas.microsoft.com/office/drawing/2014/main" id="{154373B0-4F3F-4AFC-96D6-730140A231A4}"/>
              </a:ext>
            </a:extLst>
          </p:cNvPr>
          <p:cNvSpPr/>
          <p:nvPr/>
        </p:nvSpPr>
        <p:spPr>
          <a:xfrm>
            <a:off x="6799797" y="5540032"/>
            <a:ext cx="644728" cy="307777"/>
          </a:xfrm>
          <a:prstGeom prst="rect">
            <a:avLst/>
          </a:prstGeom>
        </p:spPr>
        <p:txBody>
          <a:bodyPr wrap="none">
            <a:spAutoFit/>
          </a:bodyPr>
          <a:lstStyle/>
          <a:p>
            <a:r>
              <a:rPr lang="he-IL" dirty="0"/>
              <a:t>שְקָלִים</a:t>
            </a:r>
          </a:p>
        </p:txBody>
      </p:sp>
    </p:spTree>
    <p:extLst>
      <p:ext uri="{BB962C8B-B14F-4D97-AF65-F5344CB8AC3E}">
        <p14:creationId xmlns:p14="http://schemas.microsoft.com/office/powerpoint/2010/main" val="234246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פִּתְרוֹן</a:t>
            </a:r>
            <a:endParaRPr dirty="0"/>
          </a:p>
        </p:txBody>
      </p:sp>
      <p:sp>
        <p:nvSpPr>
          <p:cNvPr id="295" name="Google Shape;295;p11"/>
          <p:cNvSpPr txBox="1">
            <a:spLocks noGrp="1"/>
          </p:cNvSpPr>
          <p:nvPr>
            <p:ph type="body" sz="quarter" idx="10"/>
          </p:nvPr>
        </p:nvSpPr>
        <p:spPr>
          <a:xfrm>
            <a:off x="653228" y="1782316"/>
            <a:ext cx="10885543" cy="1492796"/>
          </a:xfrm>
          <a:prstGeom prst="rect">
            <a:avLst/>
          </a:prstGeom>
          <a:noFill/>
          <a:ln>
            <a:noFill/>
          </a:ln>
        </p:spPr>
        <p:txBody>
          <a:bodyPr spcFirstLastPara="1" wrap="square" lIns="91425" tIns="45700" rIns="91425" bIns="45700" anchor="t" anchorCtr="0">
            <a:normAutofit fontScale="92500" lnSpcReduction="10000"/>
          </a:bodyPr>
          <a:lstStyle/>
          <a:p>
            <a:pPr lvl="0">
              <a:lnSpc>
                <a:spcPct val="90000"/>
              </a:lnSpc>
              <a:buClr>
                <a:schemeClr val="dk1"/>
              </a:buClr>
              <a:buSzPts val="3600"/>
            </a:pPr>
            <a:r>
              <a:rPr lang="he-IL" sz="4000" dirty="0" err="1"/>
              <a:t>לְרֹתֶם</a:t>
            </a:r>
            <a:r>
              <a:rPr lang="he-IL" sz="4000" dirty="0"/>
              <a:t> 15 שְׁקָלִים.</a:t>
            </a:r>
          </a:p>
          <a:p>
            <a:pPr lvl="0">
              <a:lnSpc>
                <a:spcPct val="90000"/>
              </a:lnSpc>
              <a:buClr>
                <a:schemeClr val="dk1"/>
              </a:buClr>
              <a:buSzPts val="3600"/>
            </a:pPr>
            <a:r>
              <a:rPr lang="he-IL" sz="4000" dirty="0"/>
              <a:t>הִיא רוֹצָה לִקְנוֹת בַּחֲנוּת הַמִּשְׂחָקִים בְּ-15 שְׁקָלִים בְּדִיּוּק.</a:t>
            </a:r>
          </a:p>
          <a:p>
            <a:pPr lvl="0">
              <a:lnSpc>
                <a:spcPct val="90000"/>
              </a:lnSpc>
              <a:buClr>
                <a:schemeClr val="dk1"/>
              </a:buClr>
              <a:buSzPts val="3600"/>
            </a:pPr>
            <a:r>
              <a:rPr lang="he-IL" sz="4000" dirty="0"/>
              <a:t>הִצִּיעוּ </a:t>
            </a:r>
            <a:r>
              <a:rPr lang="he-IL" sz="4000" dirty="0" err="1"/>
              <a:t>לְרֹתֶם</a:t>
            </a:r>
            <a:r>
              <a:rPr lang="he-IL" sz="4000" dirty="0"/>
              <a:t> אֶפְשָׁרוּיוֹת שׁוֹנוֹת.</a:t>
            </a:r>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9" name="TextBox 8"/>
          <p:cNvSpPr txBox="1"/>
          <p:nvPr/>
        </p:nvSpPr>
        <p:spPr>
          <a:xfrm>
            <a:off x="3829461" y="3419420"/>
            <a:ext cx="4754311" cy="2554545"/>
          </a:xfrm>
          <a:prstGeom prst="rect">
            <a:avLst/>
          </a:prstGeom>
          <a:noFill/>
          <a:ln w="38100">
            <a:solidFill>
              <a:schemeClr val="tx1"/>
            </a:solidFill>
          </a:ln>
        </p:spPr>
        <p:txBody>
          <a:bodyPr wrap="square" rtlCol="1">
            <a:spAutoFit/>
          </a:bodyPr>
          <a:lstStyle/>
          <a:p>
            <a:pPr algn="r"/>
            <a:r>
              <a:rPr lang="he-IL" sz="4000" dirty="0"/>
              <a:t>אֶפְשָׁרוּת שְׁנִיָּה</a:t>
            </a:r>
            <a:r>
              <a:rPr lang="en-US" sz="4000" dirty="0"/>
              <a:t/>
            </a:r>
            <a:br>
              <a:rPr lang="en-US" sz="4000" dirty="0"/>
            </a:br>
            <a:r>
              <a:rPr lang="he-IL" sz="4000" dirty="0"/>
              <a:t>הַמִּשְׂחָקִים שֶׁקָּנְתָה:</a:t>
            </a:r>
            <a:r>
              <a:rPr lang="en-US" sz="4000" dirty="0"/>
              <a:t/>
            </a:r>
            <a:br>
              <a:rPr lang="en-US" sz="4000" dirty="0"/>
            </a:br>
            <a:r>
              <a:rPr lang="he-IL" sz="4000" dirty="0">
                <a:solidFill>
                  <a:schemeClr val="accent6">
                    <a:lumMod val="75000"/>
                  </a:schemeClr>
                </a:solidFill>
              </a:rPr>
              <a:t>מְכוֹנִית וְגֻלָּה</a:t>
            </a:r>
            <a:r>
              <a:rPr lang="en-US" sz="4000" dirty="0"/>
              <a:t/>
            </a:r>
            <a:br>
              <a:rPr lang="en-US" sz="4000" dirty="0"/>
            </a:br>
            <a:r>
              <a:rPr lang="he-IL" sz="4000" dirty="0"/>
              <a:t>תַּרְגִּיל : </a:t>
            </a:r>
            <a:r>
              <a:rPr lang="he-IL" sz="4000" dirty="0">
                <a:solidFill>
                  <a:schemeClr val="accent6">
                    <a:lumMod val="75000"/>
                  </a:schemeClr>
                </a:solidFill>
              </a:rPr>
              <a:t>15= 10+5</a:t>
            </a:r>
          </a:p>
        </p:txBody>
      </p:sp>
      <p:pic>
        <p:nvPicPr>
          <p:cNvPr id="13" name="Picture 1">
            <a:extLst>
              <a:ext uri="{FF2B5EF4-FFF2-40B4-BE49-F238E27FC236}">
                <a16:creationId xmlns:a16="http://schemas.microsoft.com/office/drawing/2014/main" id="{60ABE914-6D6C-4256-BC9F-DE0905D983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 b="100000" l="2869" r="100000"/>
                    </a14:imgEffect>
                  </a14:imgLayer>
                </a14:imgProps>
              </a:ext>
            </a:extLst>
          </a:blip>
          <a:stretch>
            <a:fillRect/>
          </a:stretch>
        </p:blipFill>
        <p:spPr>
          <a:xfrm rot="10800000" flipV="1">
            <a:off x="9121624" y="3622390"/>
            <a:ext cx="2060134" cy="1198930"/>
          </a:xfrm>
          <a:prstGeom prst="rect">
            <a:avLst/>
          </a:prstGeom>
        </p:spPr>
      </p:pic>
      <p:pic>
        <p:nvPicPr>
          <p:cNvPr id="14" name="תמונה 13"/>
          <p:cNvPicPr>
            <a:picLocks noChangeAspect="1"/>
          </p:cNvPicPr>
          <p:nvPr/>
        </p:nvPicPr>
        <p:blipFill rotWithShape="1">
          <a:blip r:embed="rId6">
            <a:extLst>
              <a:ext uri="{28A0092B-C50C-407E-A947-70E740481C1C}">
                <a14:useLocalDpi xmlns:a14="http://schemas.microsoft.com/office/drawing/2010/main" val="0"/>
              </a:ext>
            </a:extLst>
          </a:blip>
          <a:srcRect l="8606" r="5326" b="7727"/>
          <a:stretch/>
        </p:blipFill>
        <p:spPr>
          <a:xfrm flipV="1">
            <a:off x="9028409" y="5020774"/>
            <a:ext cx="843153" cy="799302"/>
          </a:xfrm>
          <a:prstGeom prst="rect">
            <a:avLst/>
          </a:prstGeom>
        </p:spPr>
      </p:pic>
      <p:sp>
        <p:nvSpPr>
          <p:cNvPr id="8" name="מלבן 7">
            <a:extLst>
              <a:ext uri="{FF2B5EF4-FFF2-40B4-BE49-F238E27FC236}">
                <a16:creationId xmlns:a16="http://schemas.microsoft.com/office/drawing/2014/main" id="{DA56E321-FCF2-4B2C-A689-2C56555457F2}"/>
              </a:ext>
            </a:extLst>
          </p:cNvPr>
          <p:cNvSpPr/>
          <p:nvPr/>
        </p:nvSpPr>
        <p:spPr>
          <a:xfrm>
            <a:off x="6206616" y="5666188"/>
            <a:ext cx="644728" cy="307777"/>
          </a:xfrm>
          <a:prstGeom prst="rect">
            <a:avLst/>
          </a:prstGeom>
        </p:spPr>
        <p:txBody>
          <a:bodyPr wrap="none">
            <a:spAutoFit/>
          </a:bodyPr>
          <a:lstStyle/>
          <a:p>
            <a:r>
              <a:rPr lang="he-IL" dirty="0"/>
              <a:t>שְקָלִים</a:t>
            </a:r>
          </a:p>
        </p:txBody>
      </p:sp>
    </p:spTree>
    <p:extLst>
      <p:ext uri="{BB962C8B-B14F-4D97-AF65-F5344CB8AC3E}">
        <p14:creationId xmlns:p14="http://schemas.microsoft.com/office/powerpoint/2010/main" val="214512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פִּתְרוֹן</a:t>
            </a:r>
            <a:endParaRPr dirty="0"/>
          </a:p>
        </p:txBody>
      </p:sp>
      <p:sp>
        <p:nvSpPr>
          <p:cNvPr id="295" name="Google Shape;295;p11"/>
          <p:cNvSpPr txBox="1">
            <a:spLocks noGrp="1"/>
          </p:cNvSpPr>
          <p:nvPr>
            <p:ph type="body" sz="quarter" idx="10"/>
          </p:nvPr>
        </p:nvSpPr>
        <p:spPr>
          <a:xfrm>
            <a:off x="653228" y="1782316"/>
            <a:ext cx="10885543" cy="1492796"/>
          </a:xfrm>
          <a:prstGeom prst="rect">
            <a:avLst/>
          </a:prstGeom>
          <a:noFill/>
          <a:ln>
            <a:noFill/>
          </a:ln>
        </p:spPr>
        <p:txBody>
          <a:bodyPr spcFirstLastPara="1" wrap="square" lIns="91425" tIns="45700" rIns="91425" bIns="45700" anchor="t" anchorCtr="0">
            <a:normAutofit fontScale="92500" lnSpcReduction="10000"/>
          </a:bodyPr>
          <a:lstStyle/>
          <a:p>
            <a:pPr lvl="0">
              <a:lnSpc>
                <a:spcPct val="90000"/>
              </a:lnSpc>
              <a:buClr>
                <a:schemeClr val="dk1"/>
              </a:buClr>
              <a:buSzPts val="3600"/>
            </a:pPr>
            <a:r>
              <a:rPr lang="he-IL" sz="4000" dirty="0" err="1"/>
              <a:t>לְרֹתֶם</a:t>
            </a:r>
            <a:r>
              <a:rPr lang="he-IL" sz="4000" dirty="0"/>
              <a:t> 15 שְׁקָלִים.</a:t>
            </a:r>
          </a:p>
          <a:p>
            <a:pPr lvl="0">
              <a:lnSpc>
                <a:spcPct val="90000"/>
              </a:lnSpc>
              <a:buClr>
                <a:schemeClr val="dk1"/>
              </a:buClr>
              <a:buSzPts val="3600"/>
            </a:pPr>
            <a:r>
              <a:rPr lang="he-IL" sz="4000" dirty="0"/>
              <a:t>הִיא רוֹצָה לִקְנוֹת בַּחֲנוּת הַמִּשְׂחָקִים </a:t>
            </a:r>
            <a:r>
              <a:rPr lang="he-IL" sz="4000" dirty="0" smtClean="0"/>
              <a:t>בַּ- </a:t>
            </a:r>
            <a:r>
              <a:rPr lang="he-IL" sz="4000" dirty="0"/>
              <a:t>15 שְׁקָלִים בְּדִיּוּק.</a:t>
            </a:r>
          </a:p>
          <a:p>
            <a:pPr lvl="0">
              <a:lnSpc>
                <a:spcPct val="90000"/>
              </a:lnSpc>
              <a:buClr>
                <a:schemeClr val="dk1"/>
              </a:buClr>
              <a:buSzPts val="3600"/>
            </a:pPr>
            <a:r>
              <a:rPr lang="he-IL" sz="4000" dirty="0" smtClean="0"/>
              <a:t>הַצִּיעוּ </a:t>
            </a:r>
            <a:r>
              <a:rPr lang="he-IL" sz="4000" dirty="0" err="1"/>
              <a:t>לְרֹתֶם</a:t>
            </a:r>
            <a:r>
              <a:rPr lang="he-IL" sz="4000" dirty="0"/>
              <a:t> אֶפְשָׁרוּיוֹת שׁוֹנוֹת.</a:t>
            </a:r>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4011560" y="3481039"/>
            <a:ext cx="5447489" cy="2554545"/>
          </a:xfrm>
          <a:prstGeom prst="rect">
            <a:avLst/>
          </a:prstGeom>
          <a:noFill/>
          <a:ln w="38100">
            <a:solidFill>
              <a:schemeClr val="tx1"/>
            </a:solidFill>
          </a:ln>
        </p:spPr>
        <p:txBody>
          <a:bodyPr wrap="square" rtlCol="1">
            <a:spAutoFit/>
          </a:bodyPr>
          <a:lstStyle/>
          <a:p>
            <a:pPr algn="r"/>
            <a:r>
              <a:rPr lang="he-IL" sz="4000" dirty="0"/>
              <a:t>אֶפְשָׁרוּת שְׁלִישִׁית</a:t>
            </a:r>
            <a:r>
              <a:rPr lang="en-US" sz="4000" dirty="0"/>
              <a:t/>
            </a:r>
            <a:br>
              <a:rPr lang="en-US" sz="4000" dirty="0"/>
            </a:br>
            <a:r>
              <a:rPr lang="he-IL" sz="4000" dirty="0"/>
              <a:t>הַמִּשְׂחָקִים שֶׁקָּנְתָה:</a:t>
            </a:r>
            <a:r>
              <a:rPr lang="en-US" sz="4000" dirty="0"/>
              <a:t/>
            </a:r>
            <a:br>
              <a:rPr lang="en-US" sz="4000" dirty="0"/>
            </a:br>
            <a:r>
              <a:rPr lang="he-IL" sz="4000" dirty="0">
                <a:solidFill>
                  <a:schemeClr val="accent6">
                    <a:lumMod val="75000"/>
                  </a:schemeClr>
                </a:solidFill>
              </a:rPr>
              <a:t>3 גֻּלוֹת</a:t>
            </a:r>
            <a:r>
              <a:rPr lang="en-US" sz="4000" dirty="0"/>
              <a:t/>
            </a:r>
            <a:br>
              <a:rPr lang="en-US" sz="4000" dirty="0"/>
            </a:br>
            <a:r>
              <a:rPr lang="he-IL" sz="4000" dirty="0" smtClean="0"/>
              <a:t>תַּרְגִּיל</a:t>
            </a:r>
            <a:r>
              <a:rPr lang="he-IL" sz="4000" dirty="0"/>
              <a:t>: </a:t>
            </a:r>
            <a:r>
              <a:rPr lang="he-IL" sz="4000" dirty="0">
                <a:solidFill>
                  <a:schemeClr val="accent6">
                    <a:lumMod val="75000"/>
                  </a:schemeClr>
                </a:solidFill>
              </a:rPr>
              <a:t>15= 5 + 5 + 5</a:t>
            </a:r>
            <a:endParaRPr lang="he-IL" sz="4000" dirty="0"/>
          </a:p>
        </p:txBody>
      </p:sp>
      <p:pic>
        <p:nvPicPr>
          <p:cNvPr id="7" name="תמונה 6"/>
          <p:cNvPicPr>
            <a:picLocks noChangeAspect="1"/>
          </p:cNvPicPr>
          <p:nvPr/>
        </p:nvPicPr>
        <p:blipFill rotWithShape="1">
          <a:blip r:embed="rId4">
            <a:extLst>
              <a:ext uri="{28A0092B-C50C-407E-A947-70E740481C1C}">
                <a14:useLocalDpi xmlns:a14="http://schemas.microsoft.com/office/drawing/2010/main" val="0"/>
              </a:ext>
            </a:extLst>
          </a:blip>
          <a:srcRect l="8606" r="5326" b="7727"/>
          <a:stretch/>
        </p:blipFill>
        <p:spPr>
          <a:xfrm flipV="1">
            <a:off x="10744159" y="4564078"/>
            <a:ext cx="843153" cy="799302"/>
          </a:xfrm>
          <a:prstGeom prst="rect">
            <a:avLst/>
          </a:prstGeom>
        </p:spPr>
      </p:pic>
      <p:pic>
        <p:nvPicPr>
          <p:cNvPr id="8" name="תמונה 7"/>
          <p:cNvPicPr>
            <a:picLocks noChangeAspect="1"/>
          </p:cNvPicPr>
          <p:nvPr/>
        </p:nvPicPr>
        <p:blipFill rotWithShape="1">
          <a:blip r:embed="rId4">
            <a:extLst>
              <a:ext uri="{28A0092B-C50C-407E-A947-70E740481C1C}">
                <a14:useLocalDpi xmlns:a14="http://schemas.microsoft.com/office/drawing/2010/main" val="0"/>
              </a:ext>
            </a:extLst>
          </a:blip>
          <a:srcRect l="8606" r="5326" b="7727"/>
          <a:stretch/>
        </p:blipFill>
        <p:spPr>
          <a:xfrm flipV="1">
            <a:off x="10744158" y="5590629"/>
            <a:ext cx="843153" cy="799302"/>
          </a:xfrm>
          <a:prstGeom prst="rect">
            <a:avLst/>
          </a:prstGeom>
        </p:spPr>
      </p:pic>
      <p:pic>
        <p:nvPicPr>
          <p:cNvPr id="10" name="תמונה 9"/>
          <p:cNvPicPr>
            <a:picLocks noChangeAspect="1"/>
          </p:cNvPicPr>
          <p:nvPr/>
        </p:nvPicPr>
        <p:blipFill rotWithShape="1">
          <a:blip r:embed="rId4">
            <a:extLst>
              <a:ext uri="{28A0092B-C50C-407E-A947-70E740481C1C}">
                <a14:useLocalDpi xmlns:a14="http://schemas.microsoft.com/office/drawing/2010/main" val="0"/>
              </a:ext>
            </a:extLst>
          </a:blip>
          <a:srcRect l="8606" r="5326" b="7727"/>
          <a:stretch/>
        </p:blipFill>
        <p:spPr>
          <a:xfrm flipV="1">
            <a:off x="10744160" y="3481039"/>
            <a:ext cx="843153" cy="799302"/>
          </a:xfrm>
          <a:prstGeom prst="rect">
            <a:avLst/>
          </a:prstGeom>
        </p:spPr>
      </p:pic>
      <p:sp>
        <p:nvSpPr>
          <p:cNvPr id="3" name="מלבן 2">
            <a:extLst>
              <a:ext uri="{FF2B5EF4-FFF2-40B4-BE49-F238E27FC236}">
                <a16:creationId xmlns:a16="http://schemas.microsoft.com/office/drawing/2014/main" id="{B843C877-2544-41A1-82C3-2942C474B6AA}"/>
              </a:ext>
            </a:extLst>
          </p:cNvPr>
          <p:cNvSpPr/>
          <p:nvPr/>
        </p:nvSpPr>
        <p:spPr>
          <a:xfrm>
            <a:off x="8144147" y="5587910"/>
            <a:ext cx="644728" cy="307777"/>
          </a:xfrm>
          <a:prstGeom prst="rect">
            <a:avLst/>
          </a:prstGeom>
        </p:spPr>
        <p:txBody>
          <a:bodyPr wrap="none">
            <a:spAutoFit/>
          </a:bodyPr>
          <a:lstStyle/>
          <a:p>
            <a:r>
              <a:rPr lang="he-IL" dirty="0"/>
              <a:t>שְקָלִים</a:t>
            </a:r>
          </a:p>
        </p:txBody>
      </p:sp>
    </p:spTree>
    <p:extLst>
      <p:ext uri="{BB962C8B-B14F-4D97-AF65-F5344CB8AC3E}">
        <p14:creationId xmlns:p14="http://schemas.microsoft.com/office/powerpoint/2010/main" val="316873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err="1"/>
              <a:t>עַכְשָׁו</a:t>
            </a:r>
            <a:r>
              <a:rPr lang="he-IL" dirty="0"/>
              <a:t> לוֹמְדִים</a:t>
            </a:r>
          </a:p>
        </p:txBody>
      </p:sp>
      <p:sp>
        <p:nvSpPr>
          <p:cNvPr id="3" name="מציין מיקום טקסט 2"/>
          <p:cNvSpPr>
            <a:spLocks noGrp="1"/>
          </p:cNvSpPr>
          <p:nvPr>
            <p:ph type="body" sz="quarter" idx="10"/>
          </p:nvPr>
        </p:nvSpPr>
        <p:spPr/>
        <p:txBody>
          <a:bodyPr>
            <a:normAutofit/>
          </a:bodyPr>
          <a:lstStyle/>
          <a:p>
            <a:r>
              <a:rPr lang="he-IL" sz="4000" dirty="0" smtClean="0"/>
              <a:t>לְגַיְא </a:t>
            </a:r>
            <a:r>
              <a:rPr lang="he-IL" sz="4000" dirty="0"/>
              <a:t>20 שְׁקָלִים.</a:t>
            </a:r>
          </a:p>
          <a:p>
            <a:r>
              <a:rPr lang="he-IL" sz="4000" dirty="0"/>
              <a:t>הוּא קָנָה בֻּבָּה בִּמְחִיר 7 שְׁקָלִים, גֻּלָּה בִּמְחִיר 5 שְׁקָלִים  וְכַדּוּר בִּמְחִיר 6 שְׁקָלִים. </a:t>
            </a:r>
          </a:p>
          <a:p>
            <a:r>
              <a:rPr lang="he-IL" sz="4000" dirty="0"/>
              <a:t>כַּמָּה </a:t>
            </a:r>
            <a:r>
              <a:rPr lang="he-IL" sz="4000" dirty="0" err="1"/>
              <a:t>עֹדֶף</a:t>
            </a:r>
            <a:r>
              <a:rPr lang="he-IL" sz="4000" dirty="0"/>
              <a:t> קִבֵּל גַּיְא?</a:t>
            </a:r>
          </a:p>
        </p:txBody>
      </p:sp>
      <p:pic>
        <p:nvPicPr>
          <p:cNvPr id="4" name="תמונה 3"/>
          <p:cNvPicPr>
            <a:picLocks noChangeAspect="1"/>
          </p:cNvPicPr>
          <p:nvPr/>
        </p:nvPicPr>
        <p:blipFill rotWithShape="1">
          <a:blip r:embed="rId4">
            <a:extLst>
              <a:ext uri="{BEBA8EAE-BF5A-486C-A8C5-ECC9F3942E4B}">
                <a14:imgProps xmlns:a14="http://schemas.microsoft.com/office/drawing/2010/main">
                  <a14:imgLayer r:embed="rId5">
                    <a14:imgEffect>
                      <a14:backgroundRemoval t="12500" b="83654" l="412" r="54733"/>
                    </a14:imgEffect>
                  </a14:imgLayer>
                </a14:imgProps>
              </a:ext>
            </a:extLst>
          </a:blip>
          <a:srcRect t="18048" r="50000" b="25148"/>
          <a:stretch/>
        </p:blipFill>
        <p:spPr>
          <a:xfrm>
            <a:off x="6033806" y="1666331"/>
            <a:ext cx="935883" cy="910108"/>
          </a:xfrm>
          <a:prstGeom prst="rect">
            <a:avLst/>
          </a:prstGeom>
        </p:spPr>
      </p:pic>
      <p:pic>
        <p:nvPicPr>
          <p:cNvPr id="6" name="תמונה 5"/>
          <p:cNvPicPr>
            <a:picLocks noChangeAspect="1"/>
          </p:cNvPicPr>
          <p:nvPr/>
        </p:nvPicPr>
        <p:blipFill rotWithShape="1">
          <a:blip r:embed="rId4">
            <a:extLst>
              <a:ext uri="{BEBA8EAE-BF5A-486C-A8C5-ECC9F3942E4B}">
                <a14:imgProps xmlns:a14="http://schemas.microsoft.com/office/drawing/2010/main">
                  <a14:imgLayer r:embed="rId5">
                    <a14:imgEffect>
                      <a14:backgroundRemoval t="12500" b="83654" l="412" r="54733"/>
                    </a14:imgEffect>
                  </a14:imgLayer>
                </a14:imgProps>
              </a:ext>
            </a:extLst>
          </a:blip>
          <a:srcRect t="18048" r="50000" b="25148"/>
          <a:stretch/>
        </p:blipFill>
        <p:spPr>
          <a:xfrm>
            <a:off x="6969689" y="1645608"/>
            <a:ext cx="935883" cy="910108"/>
          </a:xfrm>
          <a:prstGeom prst="rect">
            <a:avLst/>
          </a:prstGeom>
        </p:spPr>
      </p:pic>
      <p:pic>
        <p:nvPicPr>
          <p:cNvPr id="8" name="טיימר שלוש דקות מדויק">
            <a:hlinkClick r:id="" action="ppaction://media"/>
            <a:extLst>
              <a:ext uri="{FF2B5EF4-FFF2-40B4-BE49-F238E27FC236}">
                <a16:creationId xmlns:a16="http://schemas.microsoft.com/office/drawing/2014/main" id="{DF6492F5-B4BF-428F-8B2F-CF1C33693D2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5889" r="15364" b="14063"/>
          <a:stretch/>
        </p:blipFill>
        <p:spPr>
          <a:xfrm>
            <a:off x="1074712" y="5426173"/>
            <a:ext cx="2812567" cy="864783"/>
          </a:xfrm>
          <a:prstGeom prst="rect">
            <a:avLst/>
          </a:prstGeom>
        </p:spPr>
      </p:pic>
    </p:spTree>
    <p:extLst>
      <p:ext uri="{BB962C8B-B14F-4D97-AF65-F5344CB8AC3E}">
        <p14:creationId xmlns:p14="http://schemas.microsoft.com/office/powerpoint/2010/main" val="93924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8"/>
                                        </p:tgtEl>
                                      </p:cBhvr>
                                    </p:cmd>
                                  </p:childTnLst>
                                </p:cTn>
                              </p:par>
                            </p:childTnLst>
                          </p:cTn>
                        </p:par>
                        <p:par>
                          <p:cTn id="15" fill="hold">
                            <p:stCondLst>
                              <p:cond delay="0"/>
                            </p:stCondLst>
                            <p:childTnLst>
                              <p:par>
                                <p:cTn id="16" presetID="1" presetClass="mediacall" presetSubtype="0" fill="hold" nodeType="afterEffect">
                                  <p:stCondLst>
                                    <p:cond delay="0"/>
                                  </p:stCondLst>
                                  <p:childTnLst>
                                    <p:cmd type="call" cmd="playFrom(0.0)">
                                      <p:cBhvr>
                                        <p:cTn id="17" dur="18496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8"/>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sp>
        <p:nvSpPr>
          <p:cNvPr id="3" name="מציין מיקום טקסט 2"/>
          <p:cNvSpPr>
            <a:spLocks noGrp="1"/>
          </p:cNvSpPr>
          <p:nvPr>
            <p:ph type="body" sz="quarter" idx="10"/>
          </p:nvPr>
        </p:nvSpPr>
        <p:spPr>
          <a:xfrm>
            <a:off x="476047" y="4290117"/>
            <a:ext cx="10885543" cy="4134753"/>
          </a:xfrm>
        </p:spPr>
        <p:txBody>
          <a:bodyPr/>
          <a:lstStyle/>
          <a:p>
            <a:pPr algn="ctr"/>
            <a:r>
              <a:rPr lang="he-IL" dirty="0"/>
              <a:t>18 = 6+ 5+ 7</a:t>
            </a:r>
          </a:p>
          <a:p>
            <a:pPr algn="ctr"/>
            <a:endParaRPr lang="he-IL" dirty="0"/>
          </a:p>
        </p:txBody>
      </p:sp>
      <p:grpSp>
        <p:nvGrpSpPr>
          <p:cNvPr id="16" name="קבוצה 15"/>
          <p:cNvGrpSpPr/>
          <p:nvPr/>
        </p:nvGrpSpPr>
        <p:grpSpPr>
          <a:xfrm>
            <a:off x="7587865" y="1453258"/>
            <a:ext cx="1751495" cy="2043408"/>
            <a:chOff x="6533696" y="3701522"/>
            <a:chExt cx="1702325" cy="1896336"/>
          </a:xfrm>
        </p:grpSpPr>
        <p:pic>
          <p:nvPicPr>
            <p:cNvPr id="17"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9" name="קבוצה 18"/>
          <p:cNvGrpSpPr/>
          <p:nvPr/>
        </p:nvGrpSpPr>
        <p:grpSpPr>
          <a:xfrm>
            <a:off x="5416068" y="1451314"/>
            <a:ext cx="1751495" cy="1936892"/>
            <a:chOff x="5953804" y="1337160"/>
            <a:chExt cx="1751495" cy="1936892"/>
          </a:xfrm>
        </p:grpSpPr>
        <p:pic>
          <p:nvPicPr>
            <p:cNvPr id="20"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5953804" y="1337160"/>
              <a:ext cx="1751495" cy="15501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422254" y="1615820"/>
              <a:ext cx="1191230" cy="1658232"/>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22" name="קבוצה 21"/>
          <p:cNvGrpSpPr/>
          <p:nvPr/>
        </p:nvGrpSpPr>
        <p:grpSpPr>
          <a:xfrm>
            <a:off x="3321295" y="1413423"/>
            <a:ext cx="1751495" cy="1550156"/>
            <a:chOff x="793887" y="1306321"/>
            <a:chExt cx="1751495" cy="1550156"/>
          </a:xfrm>
        </p:grpSpPr>
        <p:pic>
          <p:nvPicPr>
            <p:cNvPr id="23"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793887" y="1306321"/>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05982" y="1556101"/>
              <a:ext cx="1191230" cy="1061269"/>
            </a:xfrm>
            <a:prstGeom prst="rect">
              <a:avLst/>
            </a:prstGeom>
            <a:noFill/>
          </p:spPr>
          <p:txBody>
            <a:bodyPr wrap="square" rtlCol="1">
              <a:spAutoFit/>
            </a:bodyPr>
            <a:lstStyle/>
            <a:p>
              <a:r>
                <a:rPr lang="he-IL" sz="3600" dirty="0"/>
                <a:t>7 </a:t>
              </a:r>
              <a:r>
                <a:rPr lang="he-IL" sz="4400" dirty="0"/>
                <a:t>₪</a:t>
              </a:r>
            </a:p>
            <a:p>
              <a:endParaRPr lang="he-IL" dirty="0"/>
            </a:p>
          </p:txBody>
        </p:sp>
      </p:grpSp>
      <p:pic>
        <p:nvPicPr>
          <p:cNvPr id="25" name="Picture 7" descr="Doll, Braids, Girl, Purple, Pink, Toy, Cute, R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277" y="2305412"/>
            <a:ext cx="1250634" cy="17587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8FCA3223-2B13-4A03-81EC-E85F9B43A2B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19" b="94742" l="4343" r="99293">
                        <a14:foregroundMark x1="43636" y1="28615" x2="43636" y2="28615"/>
                        <a14:foregroundMark x1="21010" y1="44793" x2="21010" y2="44793"/>
                        <a14:foregroundMark x1="24040" y1="38220" x2="24040" y2="38220"/>
                        <a14:foregroundMark x1="24040" y1="38220" x2="24040" y2="38220"/>
                        <a14:foregroundMark x1="20707" y1="41254" x2="20707" y2="41254"/>
                        <a14:foregroundMark x1="20505" y1="43579" x2="22121" y2="49444"/>
                        <a14:foregroundMark x1="44848" y1="49747" x2="44848" y2="49747"/>
                        <a14:foregroundMark x1="44848" y1="49747" x2="44848" y2="49747"/>
                        <a14:foregroundMark x1="46667" y1="50859" x2="46667" y2="50859"/>
                        <a14:foregroundMark x1="53232" y1="53691" x2="53232" y2="53691"/>
                        <a14:foregroundMark x1="57879" y1="59757" x2="59091" y2="68150"/>
                        <a14:foregroundMark x1="60707" y1="74014" x2="60707" y2="74014"/>
                        <a14:foregroundMark x1="61212" y1="75632" x2="61212" y2="75632"/>
                        <a14:foregroundMark x1="84848" y1="73306" x2="84848" y2="73306"/>
                      </a14:backgroundRemoval>
                    </a14:imgEffect>
                  </a14:imgLayer>
                </a14:imgProps>
              </a:ext>
            </a:extLst>
          </a:blip>
          <a:srcRect b="5555"/>
          <a:stretch/>
        </p:blipFill>
        <p:spPr>
          <a:xfrm>
            <a:off x="7720883" y="2574865"/>
            <a:ext cx="1362250" cy="1285270"/>
          </a:xfrm>
          <a:prstGeom prst="rect">
            <a:avLst/>
          </a:prstGeom>
        </p:spPr>
      </p:pic>
      <p:pic>
        <p:nvPicPr>
          <p:cNvPr id="27" name="תמונה 26"/>
          <p:cNvPicPr>
            <a:picLocks noChangeAspect="1"/>
          </p:cNvPicPr>
          <p:nvPr/>
        </p:nvPicPr>
        <p:blipFill rotWithShape="1">
          <a:blip r:embed="rId6">
            <a:extLst>
              <a:ext uri="{28A0092B-C50C-407E-A947-70E740481C1C}">
                <a14:useLocalDpi xmlns:a14="http://schemas.microsoft.com/office/drawing/2010/main" val="0"/>
              </a:ext>
            </a:extLst>
          </a:blip>
          <a:srcRect l="8606" r="5326" b="7727"/>
          <a:stretch/>
        </p:blipFill>
        <p:spPr>
          <a:xfrm>
            <a:off x="5875319" y="2667862"/>
            <a:ext cx="926946" cy="878737"/>
          </a:xfrm>
          <a:prstGeom prst="rect">
            <a:avLst/>
          </a:prstGeom>
        </p:spPr>
      </p:pic>
      <p:sp>
        <p:nvSpPr>
          <p:cNvPr id="28" name="מלבן 27">
            <a:extLst>
              <a:ext uri="{FF2B5EF4-FFF2-40B4-BE49-F238E27FC236}">
                <a16:creationId xmlns:a16="http://schemas.microsoft.com/office/drawing/2014/main" id="{AD2DD512-2866-4625-8B34-9553CB1DD26B}"/>
              </a:ext>
            </a:extLst>
          </p:cNvPr>
          <p:cNvSpPr/>
          <p:nvPr/>
        </p:nvSpPr>
        <p:spPr>
          <a:xfrm>
            <a:off x="6480133" y="4677446"/>
            <a:ext cx="644728" cy="307777"/>
          </a:xfrm>
          <a:prstGeom prst="rect">
            <a:avLst/>
          </a:prstGeom>
        </p:spPr>
        <p:txBody>
          <a:bodyPr wrap="none">
            <a:spAutoFit/>
          </a:bodyPr>
          <a:lstStyle/>
          <a:p>
            <a:r>
              <a:rPr lang="he-IL" dirty="0"/>
              <a:t>שְקָלִים</a:t>
            </a:r>
          </a:p>
        </p:txBody>
      </p:sp>
    </p:spTree>
    <p:extLst>
      <p:ext uri="{BB962C8B-B14F-4D97-AF65-F5344CB8AC3E}">
        <p14:creationId xmlns:p14="http://schemas.microsoft.com/office/powerpoint/2010/main" val="1346194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sp>
        <p:nvSpPr>
          <p:cNvPr id="3" name="מציין מיקום טקסט 2"/>
          <p:cNvSpPr>
            <a:spLocks noGrp="1"/>
          </p:cNvSpPr>
          <p:nvPr>
            <p:ph type="body" sz="quarter" idx="10"/>
          </p:nvPr>
        </p:nvSpPr>
        <p:spPr>
          <a:xfrm>
            <a:off x="476047" y="4290117"/>
            <a:ext cx="10885543" cy="4134753"/>
          </a:xfrm>
        </p:spPr>
        <p:txBody>
          <a:bodyPr/>
          <a:lstStyle/>
          <a:p>
            <a:pPr algn="ctr"/>
            <a:r>
              <a:rPr lang="he-IL" dirty="0"/>
              <a:t>18 = 6+ 5+ 7</a:t>
            </a:r>
          </a:p>
          <a:p>
            <a:pPr algn="ctr"/>
            <a:r>
              <a:rPr lang="he-IL" dirty="0"/>
              <a:t> 2 = 18- 20</a:t>
            </a:r>
          </a:p>
          <a:p>
            <a:pPr algn="ctr"/>
            <a:endParaRPr lang="he-IL" dirty="0"/>
          </a:p>
          <a:p>
            <a:pPr algn="ctr"/>
            <a:endParaRPr lang="he-IL" dirty="0"/>
          </a:p>
        </p:txBody>
      </p:sp>
      <p:grpSp>
        <p:nvGrpSpPr>
          <p:cNvPr id="16" name="קבוצה 15"/>
          <p:cNvGrpSpPr/>
          <p:nvPr/>
        </p:nvGrpSpPr>
        <p:grpSpPr>
          <a:xfrm>
            <a:off x="7587865" y="1453258"/>
            <a:ext cx="1751495" cy="2043408"/>
            <a:chOff x="6533696" y="3701522"/>
            <a:chExt cx="1702325" cy="1896336"/>
          </a:xfrm>
        </p:grpSpPr>
        <p:pic>
          <p:nvPicPr>
            <p:cNvPr id="17"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9" name="קבוצה 18"/>
          <p:cNvGrpSpPr/>
          <p:nvPr/>
        </p:nvGrpSpPr>
        <p:grpSpPr>
          <a:xfrm>
            <a:off x="5416068" y="1451314"/>
            <a:ext cx="1751495" cy="1936892"/>
            <a:chOff x="5953804" y="1337160"/>
            <a:chExt cx="1751495" cy="1936892"/>
          </a:xfrm>
        </p:grpSpPr>
        <p:pic>
          <p:nvPicPr>
            <p:cNvPr id="20"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5953804" y="1337160"/>
              <a:ext cx="1751495" cy="15501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422254" y="1615820"/>
              <a:ext cx="1191230" cy="1658232"/>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22" name="קבוצה 21"/>
          <p:cNvGrpSpPr/>
          <p:nvPr/>
        </p:nvGrpSpPr>
        <p:grpSpPr>
          <a:xfrm>
            <a:off x="3321295" y="1413423"/>
            <a:ext cx="1751495" cy="1550156"/>
            <a:chOff x="793887" y="1306321"/>
            <a:chExt cx="1751495" cy="1550156"/>
          </a:xfrm>
        </p:grpSpPr>
        <p:pic>
          <p:nvPicPr>
            <p:cNvPr id="23"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793887" y="1306321"/>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05982" y="1556101"/>
              <a:ext cx="1191230" cy="1061269"/>
            </a:xfrm>
            <a:prstGeom prst="rect">
              <a:avLst/>
            </a:prstGeom>
            <a:noFill/>
          </p:spPr>
          <p:txBody>
            <a:bodyPr wrap="square" rtlCol="1">
              <a:spAutoFit/>
            </a:bodyPr>
            <a:lstStyle/>
            <a:p>
              <a:r>
                <a:rPr lang="he-IL" sz="3600" dirty="0"/>
                <a:t>7 </a:t>
              </a:r>
              <a:r>
                <a:rPr lang="he-IL" sz="4400" dirty="0"/>
                <a:t>₪</a:t>
              </a:r>
            </a:p>
            <a:p>
              <a:endParaRPr lang="he-IL" dirty="0"/>
            </a:p>
          </p:txBody>
        </p:sp>
      </p:grpSp>
      <p:pic>
        <p:nvPicPr>
          <p:cNvPr id="25" name="Picture 7" descr="Doll, Braids, Girl, Purple, Pink, Toy, Cute, R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277" y="2305412"/>
            <a:ext cx="1250634" cy="17587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8FCA3223-2B13-4A03-81EC-E85F9B43A2B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19" b="94742" l="4343" r="99293">
                        <a14:foregroundMark x1="43636" y1="28615" x2="43636" y2="28615"/>
                        <a14:foregroundMark x1="21010" y1="44793" x2="21010" y2="44793"/>
                        <a14:foregroundMark x1="24040" y1="38220" x2="24040" y2="38220"/>
                        <a14:foregroundMark x1="24040" y1="38220" x2="24040" y2="38220"/>
                        <a14:foregroundMark x1="20707" y1="41254" x2="20707" y2="41254"/>
                        <a14:foregroundMark x1="20505" y1="43579" x2="22121" y2="49444"/>
                        <a14:foregroundMark x1="44848" y1="49747" x2="44848" y2="49747"/>
                        <a14:foregroundMark x1="44848" y1="49747" x2="44848" y2="49747"/>
                        <a14:foregroundMark x1="46667" y1="50859" x2="46667" y2="50859"/>
                        <a14:foregroundMark x1="53232" y1="53691" x2="53232" y2="53691"/>
                        <a14:foregroundMark x1="57879" y1="59757" x2="59091" y2="68150"/>
                        <a14:foregroundMark x1="60707" y1="74014" x2="60707" y2="74014"/>
                        <a14:foregroundMark x1="61212" y1="75632" x2="61212" y2="75632"/>
                        <a14:foregroundMark x1="84848" y1="73306" x2="84848" y2="73306"/>
                      </a14:backgroundRemoval>
                    </a14:imgEffect>
                  </a14:imgLayer>
                </a14:imgProps>
              </a:ext>
            </a:extLst>
          </a:blip>
          <a:srcRect b="5555"/>
          <a:stretch/>
        </p:blipFill>
        <p:spPr>
          <a:xfrm>
            <a:off x="7720883" y="2574865"/>
            <a:ext cx="1362250" cy="1285270"/>
          </a:xfrm>
          <a:prstGeom prst="rect">
            <a:avLst/>
          </a:prstGeom>
        </p:spPr>
      </p:pic>
      <p:pic>
        <p:nvPicPr>
          <p:cNvPr id="27" name="תמונה 26"/>
          <p:cNvPicPr>
            <a:picLocks noChangeAspect="1"/>
          </p:cNvPicPr>
          <p:nvPr/>
        </p:nvPicPr>
        <p:blipFill rotWithShape="1">
          <a:blip r:embed="rId6">
            <a:extLst>
              <a:ext uri="{28A0092B-C50C-407E-A947-70E740481C1C}">
                <a14:useLocalDpi xmlns:a14="http://schemas.microsoft.com/office/drawing/2010/main" val="0"/>
              </a:ext>
            </a:extLst>
          </a:blip>
          <a:srcRect l="8606" r="5326" b="7727"/>
          <a:stretch/>
        </p:blipFill>
        <p:spPr>
          <a:xfrm>
            <a:off x="5875319" y="2667862"/>
            <a:ext cx="926946" cy="878737"/>
          </a:xfrm>
          <a:prstGeom prst="rect">
            <a:avLst/>
          </a:prstGeom>
        </p:spPr>
      </p:pic>
      <p:sp>
        <p:nvSpPr>
          <p:cNvPr id="28" name="מלבן 27">
            <a:extLst>
              <a:ext uri="{FF2B5EF4-FFF2-40B4-BE49-F238E27FC236}">
                <a16:creationId xmlns:a16="http://schemas.microsoft.com/office/drawing/2014/main" id="{2E511696-0AF1-42FC-87B0-840603194E5D}"/>
              </a:ext>
            </a:extLst>
          </p:cNvPr>
          <p:cNvSpPr/>
          <p:nvPr/>
        </p:nvSpPr>
        <p:spPr>
          <a:xfrm>
            <a:off x="6218457" y="5339629"/>
            <a:ext cx="644728" cy="307777"/>
          </a:xfrm>
          <a:prstGeom prst="rect">
            <a:avLst/>
          </a:prstGeom>
        </p:spPr>
        <p:txBody>
          <a:bodyPr wrap="none">
            <a:spAutoFit/>
          </a:bodyPr>
          <a:lstStyle/>
          <a:p>
            <a:r>
              <a:rPr lang="he-IL" dirty="0"/>
              <a:t>שְקָלִים</a:t>
            </a:r>
          </a:p>
        </p:txBody>
      </p:sp>
      <p:sp>
        <p:nvSpPr>
          <p:cNvPr id="29" name="מלבן 28">
            <a:extLst>
              <a:ext uri="{FF2B5EF4-FFF2-40B4-BE49-F238E27FC236}">
                <a16:creationId xmlns:a16="http://schemas.microsoft.com/office/drawing/2014/main" id="{07341C4F-A81D-476C-94CA-DE923E1DE346}"/>
              </a:ext>
            </a:extLst>
          </p:cNvPr>
          <p:cNvSpPr/>
          <p:nvPr/>
        </p:nvSpPr>
        <p:spPr>
          <a:xfrm>
            <a:off x="6431020" y="4734785"/>
            <a:ext cx="644728" cy="307777"/>
          </a:xfrm>
          <a:prstGeom prst="rect">
            <a:avLst/>
          </a:prstGeom>
        </p:spPr>
        <p:txBody>
          <a:bodyPr wrap="none">
            <a:spAutoFit/>
          </a:bodyPr>
          <a:lstStyle/>
          <a:p>
            <a:r>
              <a:rPr lang="he-IL" dirty="0"/>
              <a:t>שְקָלִים</a:t>
            </a:r>
          </a:p>
        </p:txBody>
      </p:sp>
    </p:spTree>
    <p:extLst>
      <p:ext uri="{BB962C8B-B14F-4D97-AF65-F5344CB8AC3E}">
        <p14:creationId xmlns:p14="http://schemas.microsoft.com/office/powerpoint/2010/main" val="4061328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sp>
        <p:nvSpPr>
          <p:cNvPr id="3" name="מציין מיקום טקסט 2"/>
          <p:cNvSpPr>
            <a:spLocks noGrp="1"/>
          </p:cNvSpPr>
          <p:nvPr>
            <p:ph type="body" sz="quarter" idx="10"/>
          </p:nvPr>
        </p:nvSpPr>
        <p:spPr>
          <a:xfrm>
            <a:off x="476047" y="4290117"/>
            <a:ext cx="10885543" cy="4134753"/>
          </a:xfrm>
        </p:spPr>
        <p:txBody>
          <a:bodyPr/>
          <a:lstStyle/>
          <a:p>
            <a:pPr algn="ctr"/>
            <a:r>
              <a:rPr lang="he-IL" dirty="0"/>
              <a:t>18 = 6+ 5+ 7</a:t>
            </a:r>
          </a:p>
          <a:p>
            <a:pPr algn="ctr"/>
            <a:r>
              <a:rPr lang="he-IL" dirty="0"/>
              <a:t> 2 = 18- 20</a:t>
            </a:r>
          </a:p>
          <a:p>
            <a:pPr algn="ctr"/>
            <a:r>
              <a:rPr lang="he-IL" dirty="0"/>
              <a:t>נָדָב קִבֵּל </a:t>
            </a:r>
            <a:r>
              <a:rPr lang="he-IL" dirty="0" err="1"/>
              <a:t>עֹדֶף</a:t>
            </a:r>
            <a:r>
              <a:rPr lang="he-IL" dirty="0"/>
              <a:t> שֶׁל 2 שְׁקָלִים.</a:t>
            </a:r>
          </a:p>
          <a:p>
            <a:pPr algn="ctr"/>
            <a:endParaRPr lang="he-IL" dirty="0"/>
          </a:p>
          <a:p>
            <a:pPr algn="ctr"/>
            <a:endParaRPr lang="he-IL" dirty="0"/>
          </a:p>
        </p:txBody>
      </p:sp>
      <p:grpSp>
        <p:nvGrpSpPr>
          <p:cNvPr id="16" name="קבוצה 15"/>
          <p:cNvGrpSpPr/>
          <p:nvPr/>
        </p:nvGrpSpPr>
        <p:grpSpPr>
          <a:xfrm>
            <a:off x="7587865" y="1453258"/>
            <a:ext cx="1751495" cy="2043408"/>
            <a:chOff x="6533696" y="3701522"/>
            <a:chExt cx="1702325" cy="1896336"/>
          </a:xfrm>
        </p:grpSpPr>
        <p:pic>
          <p:nvPicPr>
            <p:cNvPr id="17"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9" name="קבוצה 18"/>
          <p:cNvGrpSpPr/>
          <p:nvPr/>
        </p:nvGrpSpPr>
        <p:grpSpPr>
          <a:xfrm>
            <a:off x="5416068" y="1451314"/>
            <a:ext cx="1751495" cy="1936892"/>
            <a:chOff x="5953804" y="1337160"/>
            <a:chExt cx="1751495" cy="1936892"/>
          </a:xfrm>
        </p:grpSpPr>
        <p:pic>
          <p:nvPicPr>
            <p:cNvPr id="20"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5953804" y="1337160"/>
              <a:ext cx="1751495" cy="15501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422254" y="1615820"/>
              <a:ext cx="1191230" cy="1658232"/>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22" name="קבוצה 21"/>
          <p:cNvGrpSpPr/>
          <p:nvPr/>
        </p:nvGrpSpPr>
        <p:grpSpPr>
          <a:xfrm>
            <a:off x="3321295" y="1413423"/>
            <a:ext cx="1751495" cy="1550156"/>
            <a:chOff x="793887" y="1306321"/>
            <a:chExt cx="1751495" cy="1550156"/>
          </a:xfrm>
        </p:grpSpPr>
        <p:pic>
          <p:nvPicPr>
            <p:cNvPr id="23"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793887" y="1306321"/>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05982" y="1556101"/>
              <a:ext cx="1191230" cy="1061269"/>
            </a:xfrm>
            <a:prstGeom prst="rect">
              <a:avLst/>
            </a:prstGeom>
            <a:noFill/>
          </p:spPr>
          <p:txBody>
            <a:bodyPr wrap="square" rtlCol="1">
              <a:spAutoFit/>
            </a:bodyPr>
            <a:lstStyle/>
            <a:p>
              <a:r>
                <a:rPr lang="he-IL" sz="3600" dirty="0"/>
                <a:t>7 </a:t>
              </a:r>
              <a:r>
                <a:rPr lang="he-IL" sz="4400" dirty="0"/>
                <a:t>₪</a:t>
              </a:r>
            </a:p>
            <a:p>
              <a:endParaRPr lang="he-IL" dirty="0"/>
            </a:p>
          </p:txBody>
        </p:sp>
      </p:grpSp>
      <p:pic>
        <p:nvPicPr>
          <p:cNvPr id="25" name="Picture 7" descr="Doll, Braids, Girl, Purple, Pink, Toy, Cute, R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277" y="2305412"/>
            <a:ext cx="1250634" cy="17587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8FCA3223-2B13-4A03-81EC-E85F9B43A2B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19" b="94742" l="4343" r="99293">
                        <a14:foregroundMark x1="43636" y1="28615" x2="43636" y2="28615"/>
                        <a14:foregroundMark x1="21010" y1="44793" x2="21010" y2="44793"/>
                        <a14:foregroundMark x1="24040" y1="38220" x2="24040" y2="38220"/>
                        <a14:foregroundMark x1="24040" y1="38220" x2="24040" y2="38220"/>
                        <a14:foregroundMark x1="20707" y1="41254" x2="20707" y2="41254"/>
                        <a14:foregroundMark x1="20505" y1="43579" x2="22121" y2="49444"/>
                        <a14:foregroundMark x1="44848" y1="49747" x2="44848" y2="49747"/>
                        <a14:foregroundMark x1="44848" y1="49747" x2="44848" y2="49747"/>
                        <a14:foregroundMark x1="46667" y1="50859" x2="46667" y2="50859"/>
                        <a14:foregroundMark x1="53232" y1="53691" x2="53232" y2="53691"/>
                        <a14:foregroundMark x1="57879" y1="59757" x2="59091" y2="68150"/>
                        <a14:foregroundMark x1="60707" y1="74014" x2="60707" y2="74014"/>
                        <a14:foregroundMark x1="61212" y1="75632" x2="61212" y2="75632"/>
                        <a14:foregroundMark x1="84848" y1="73306" x2="84848" y2="73306"/>
                      </a14:backgroundRemoval>
                    </a14:imgEffect>
                  </a14:imgLayer>
                </a14:imgProps>
              </a:ext>
            </a:extLst>
          </a:blip>
          <a:srcRect b="5555"/>
          <a:stretch/>
        </p:blipFill>
        <p:spPr>
          <a:xfrm>
            <a:off x="7720883" y="2574865"/>
            <a:ext cx="1362250" cy="1285270"/>
          </a:xfrm>
          <a:prstGeom prst="rect">
            <a:avLst/>
          </a:prstGeom>
        </p:spPr>
      </p:pic>
      <p:pic>
        <p:nvPicPr>
          <p:cNvPr id="27" name="תמונה 26"/>
          <p:cNvPicPr>
            <a:picLocks noChangeAspect="1"/>
          </p:cNvPicPr>
          <p:nvPr/>
        </p:nvPicPr>
        <p:blipFill rotWithShape="1">
          <a:blip r:embed="rId6">
            <a:extLst>
              <a:ext uri="{28A0092B-C50C-407E-A947-70E740481C1C}">
                <a14:useLocalDpi xmlns:a14="http://schemas.microsoft.com/office/drawing/2010/main" val="0"/>
              </a:ext>
            </a:extLst>
          </a:blip>
          <a:srcRect l="8606" r="5326" b="7727"/>
          <a:stretch/>
        </p:blipFill>
        <p:spPr>
          <a:xfrm>
            <a:off x="5875319" y="2667862"/>
            <a:ext cx="926946" cy="878737"/>
          </a:xfrm>
          <a:prstGeom prst="rect">
            <a:avLst/>
          </a:prstGeom>
        </p:spPr>
      </p:pic>
      <p:sp>
        <p:nvSpPr>
          <p:cNvPr id="28" name="מלבן 27">
            <a:extLst>
              <a:ext uri="{FF2B5EF4-FFF2-40B4-BE49-F238E27FC236}">
                <a16:creationId xmlns:a16="http://schemas.microsoft.com/office/drawing/2014/main" id="{2E511696-0AF1-42FC-87B0-840603194E5D}"/>
              </a:ext>
            </a:extLst>
          </p:cNvPr>
          <p:cNvSpPr/>
          <p:nvPr/>
        </p:nvSpPr>
        <p:spPr>
          <a:xfrm>
            <a:off x="6218457" y="5339629"/>
            <a:ext cx="644728" cy="307777"/>
          </a:xfrm>
          <a:prstGeom prst="rect">
            <a:avLst/>
          </a:prstGeom>
        </p:spPr>
        <p:txBody>
          <a:bodyPr wrap="none">
            <a:spAutoFit/>
          </a:bodyPr>
          <a:lstStyle/>
          <a:p>
            <a:r>
              <a:rPr lang="he-IL" dirty="0"/>
              <a:t>שְקָלִים</a:t>
            </a:r>
          </a:p>
        </p:txBody>
      </p:sp>
      <p:sp>
        <p:nvSpPr>
          <p:cNvPr id="29" name="מלבן 28">
            <a:extLst>
              <a:ext uri="{FF2B5EF4-FFF2-40B4-BE49-F238E27FC236}">
                <a16:creationId xmlns:a16="http://schemas.microsoft.com/office/drawing/2014/main" id="{07341C4F-A81D-476C-94CA-DE923E1DE346}"/>
              </a:ext>
            </a:extLst>
          </p:cNvPr>
          <p:cNvSpPr/>
          <p:nvPr/>
        </p:nvSpPr>
        <p:spPr>
          <a:xfrm>
            <a:off x="6431020" y="4734785"/>
            <a:ext cx="644728" cy="307777"/>
          </a:xfrm>
          <a:prstGeom prst="rect">
            <a:avLst/>
          </a:prstGeom>
        </p:spPr>
        <p:txBody>
          <a:bodyPr wrap="none">
            <a:spAutoFit/>
          </a:bodyPr>
          <a:lstStyle/>
          <a:p>
            <a:r>
              <a:rPr lang="he-IL" dirty="0"/>
              <a:t>שְקָלִים</a:t>
            </a:r>
          </a:p>
        </p:txBody>
      </p:sp>
    </p:spTree>
    <p:extLst>
      <p:ext uri="{BB962C8B-B14F-4D97-AF65-F5344CB8AC3E}">
        <p14:creationId xmlns:p14="http://schemas.microsoft.com/office/powerpoint/2010/main" val="4063953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err="1"/>
              <a:t>עַכְשָׁו</a:t>
            </a:r>
            <a:r>
              <a:rPr lang="he-IL" dirty="0"/>
              <a:t> לוֹמְדִים</a:t>
            </a:r>
          </a:p>
        </p:txBody>
      </p:sp>
      <p:sp>
        <p:nvSpPr>
          <p:cNvPr id="6" name="TextBox 5"/>
          <p:cNvSpPr txBox="1"/>
          <p:nvPr/>
        </p:nvSpPr>
        <p:spPr>
          <a:xfrm>
            <a:off x="3318388" y="1788623"/>
            <a:ext cx="8556003" cy="3785652"/>
          </a:xfrm>
          <a:prstGeom prst="rect">
            <a:avLst/>
          </a:prstGeom>
          <a:noFill/>
        </p:spPr>
        <p:txBody>
          <a:bodyPr wrap="square" rtlCol="1">
            <a:spAutoFit/>
          </a:bodyPr>
          <a:lstStyle/>
          <a:p>
            <a:pPr algn="r"/>
            <a:r>
              <a:rPr lang="he-IL" sz="4000" dirty="0"/>
              <a:t>נֹעָה הֵבִיאָה מִשְׂחָק חָדָשׁ לַכִּתָּה,</a:t>
            </a:r>
          </a:p>
          <a:p>
            <a:pPr algn="r"/>
            <a:r>
              <a:rPr lang="he-IL" sz="4000" dirty="0"/>
              <a:t>מְחִירוֹ שֶׁל הַמִּשְׂחָק </a:t>
            </a:r>
            <a:r>
              <a:rPr lang="he-IL" sz="4000" dirty="0">
                <a:solidFill>
                  <a:srgbClr val="FF0000"/>
                </a:solidFill>
              </a:rPr>
              <a:t>זוֹל</a:t>
            </a:r>
            <a:r>
              <a:rPr lang="he-IL" sz="4000" dirty="0"/>
              <a:t> יוֹתֵר מִמְּחִירוֹ שֶׁל </a:t>
            </a:r>
            <a:r>
              <a:rPr lang="he-IL" sz="4000" dirty="0" err="1"/>
              <a:t>הֲדֻבִּי</a:t>
            </a:r>
            <a:r>
              <a:rPr lang="he-IL" sz="4000" dirty="0"/>
              <a:t> וְ</a:t>
            </a:r>
            <a:r>
              <a:rPr lang="he-IL" sz="4000" dirty="0">
                <a:solidFill>
                  <a:srgbClr val="FF0000"/>
                </a:solidFill>
              </a:rPr>
              <a:t>יָקָר</a:t>
            </a:r>
            <a:r>
              <a:rPr lang="he-IL" sz="4000" dirty="0"/>
              <a:t> יוֹתֵר מִמְּחִירָהּ שֶׁל הַמְּכוֹנִית.</a:t>
            </a:r>
            <a:r>
              <a:rPr lang="en-US" sz="4000" dirty="0"/>
              <a:t/>
            </a:r>
            <a:br>
              <a:rPr lang="en-US" sz="4000" dirty="0"/>
            </a:br>
            <a:r>
              <a:rPr lang="he-IL" sz="4000" dirty="0"/>
              <a:t>מַה </a:t>
            </a:r>
            <a:r>
              <a:rPr lang="he-IL" sz="4000" dirty="0" smtClean="0"/>
              <a:t>יָכוֹל </a:t>
            </a:r>
            <a:r>
              <a:rPr lang="he-IL" sz="4000" dirty="0"/>
              <a:t>לִהְיוֹת מְחִירוֹ שֶׁל הַמִּשְׂחָק הֶחָדָשׁ?</a:t>
            </a:r>
          </a:p>
          <a:p>
            <a:pPr algn="r"/>
            <a:r>
              <a:rPr lang="he-IL" sz="4000" dirty="0" smtClean="0"/>
              <a:t>מִצְאוּ </a:t>
            </a:r>
            <a:r>
              <a:rPr lang="he-IL" sz="4000" dirty="0"/>
              <a:t>מָהֵן הָאֶפְשָׁרוּיוֹת?</a:t>
            </a:r>
          </a:p>
          <a:p>
            <a:pPr algn="r"/>
            <a:r>
              <a:rPr lang="he-IL" sz="4000" dirty="0"/>
              <a:t>נָסוּ לְשַׁעֵר, מַהוּ הַמִּשְׂחָק שֶׁהֵבִיאָה נֹעָה?</a:t>
            </a:r>
          </a:p>
        </p:txBody>
      </p:sp>
      <p:pic>
        <p:nvPicPr>
          <p:cNvPr id="9" name="Picture 6" descr="Gift, Present, Box, Wrapped, Bow, Surprise, Fes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963" y="2780188"/>
            <a:ext cx="2093099" cy="199079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קבוצה 6"/>
          <p:cNvGrpSpPr/>
          <p:nvPr/>
        </p:nvGrpSpPr>
        <p:grpSpPr>
          <a:xfrm>
            <a:off x="655664" y="-111952"/>
            <a:ext cx="1751495" cy="1550156"/>
            <a:chOff x="4462438" y="3819421"/>
            <a:chExt cx="1702325" cy="1438585"/>
          </a:xfrm>
        </p:grpSpPr>
        <p:pic>
          <p:nvPicPr>
            <p:cNvPr id="8" name="Picture 2" descr="Tag, Label, Yellow, Price Tag, Price La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60138" y="4146640"/>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3153523" y="-92317"/>
            <a:ext cx="1685836" cy="1524565"/>
            <a:chOff x="3343468" y="1357535"/>
            <a:chExt cx="1751495" cy="1550156"/>
          </a:xfrm>
        </p:grpSpPr>
        <p:pic>
          <p:nvPicPr>
            <p:cNvPr id="12" name="Picture 2" descr="Tag, Label, Yellow, Price Tag, Price La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pic>
        <p:nvPicPr>
          <p:cNvPr id="14" name="Picture 6" descr="דוב, טדי, צעצוע רך, חמוד, פרווה, ילדות, פלאפ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3154" y="669965"/>
            <a:ext cx="1341179" cy="2011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extLst>
              <a:ext uri="{FF2B5EF4-FFF2-40B4-BE49-F238E27FC236}">
                <a16:creationId xmlns:a16="http://schemas.microsoft.com/office/drawing/2014/main" id="{60ABE914-6D6C-4256-BC9F-DE0905D9837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704" b="100000" l="2869" r="100000"/>
                    </a14:imgEffect>
                  </a14:imgLayer>
                </a14:imgProps>
              </a:ext>
            </a:extLst>
          </a:blip>
          <a:stretch>
            <a:fillRect/>
          </a:stretch>
        </p:blipFill>
        <p:spPr>
          <a:xfrm>
            <a:off x="413935" y="968848"/>
            <a:ext cx="2174421" cy="1265442"/>
          </a:xfrm>
          <a:prstGeom prst="rect">
            <a:avLst/>
          </a:prstGeom>
        </p:spPr>
      </p:pic>
      <p:pic>
        <p:nvPicPr>
          <p:cNvPr id="17" name="טיימר שלוש דקות מדויק">
            <a:hlinkClick r:id="" action="ppaction://media"/>
            <a:extLst>
              <a:ext uri="{FF2B5EF4-FFF2-40B4-BE49-F238E27FC236}">
                <a16:creationId xmlns:a16="http://schemas.microsoft.com/office/drawing/2014/main" id="{81800F83-AFD8-4696-8909-B712DFF6E4C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15889" r="15364" b="14063"/>
          <a:stretch/>
        </p:blipFill>
        <p:spPr>
          <a:xfrm>
            <a:off x="1074712" y="5426173"/>
            <a:ext cx="2812567" cy="864783"/>
          </a:xfrm>
          <a:prstGeom prst="rect">
            <a:avLst/>
          </a:prstGeom>
        </p:spPr>
      </p:pic>
    </p:spTree>
    <p:extLst>
      <p:ext uri="{BB962C8B-B14F-4D97-AF65-F5344CB8AC3E}">
        <p14:creationId xmlns:p14="http://schemas.microsoft.com/office/powerpoint/2010/main" val="14820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84966"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1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1460090" y="663126"/>
            <a:ext cx="9901500" cy="720000"/>
          </a:xfrm>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sp>
        <p:nvSpPr>
          <p:cNvPr id="279" name="Google Shape;279;p9"/>
          <p:cNvSpPr txBox="1">
            <a:spLocks noGrp="1"/>
          </p:cNvSpPr>
          <p:nvPr>
            <p:ph type="body" sz="quarter" idx="10"/>
          </p:nvPr>
        </p:nvSpPr>
        <p:spPr>
          <a:xfrm>
            <a:off x="-186398" y="1520230"/>
            <a:ext cx="11547988" cy="4354000"/>
          </a:xfrm>
          <a:prstGeom prst="rect">
            <a:avLst/>
          </a:prstGeom>
          <a:noFill/>
          <a:ln>
            <a:noFill/>
          </a:ln>
        </p:spPr>
        <p:txBody>
          <a:bodyPr spcFirstLastPara="1" wrap="square" lIns="91425" tIns="45700" rIns="91425" bIns="45700" anchor="t" anchorCtr="0">
            <a:normAutofit/>
          </a:bodyPr>
          <a:lstStyle/>
          <a:p>
            <a:pPr lvl="0">
              <a:lnSpc>
                <a:spcPct val="90000"/>
              </a:lnSpc>
              <a:buClr>
                <a:schemeClr val="dk1"/>
              </a:buClr>
              <a:buSzPts val="3600"/>
            </a:pPr>
            <a:endParaRPr lang="he-IL" sz="4400" dirty="0"/>
          </a:p>
          <a:p>
            <a:pPr lvl="0">
              <a:lnSpc>
                <a:spcPct val="90000"/>
              </a:lnSpc>
              <a:buClr>
                <a:schemeClr val="dk1"/>
              </a:buClr>
              <a:buSzPts val="3600"/>
            </a:pPr>
            <a:r>
              <a:rPr lang="he-IL" sz="4300" dirty="0">
                <a:latin typeface="+mn-lt"/>
              </a:rPr>
              <a:t>בֹּקֶר אֶחָד נִכְנְסָה הַמּוֹרָה </a:t>
            </a:r>
            <a:r>
              <a:rPr lang="he-IL" sz="4300" dirty="0" smtClean="0">
                <a:latin typeface="+mn-lt"/>
              </a:rPr>
              <a:t>לַכִּתָּה </a:t>
            </a:r>
            <a:endParaRPr lang="he-IL" sz="4300" dirty="0">
              <a:latin typeface="+mn-lt"/>
            </a:endParaRPr>
          </a:p>
          <a:p>
            <a:pPr lvl="0">
              <a:lnSpc>
                <a:spcPct val="90000"/>
              </a:lnSpc>
              <a:buClr>
                <a:schemeClr val="dk1"/>
              </a:buClr>
              <a:buSzPts val="3600"/>
            </a:pPr>
            <a:r>
              <a:rPr lang="he-IL" sz="4300" dirty="0">
                <a:latin typeface="+mn-lt"/>
              </a:rPr>
              <a:t>וּבְיָדָהּ </a:t>
            </a:r>
            <a:r>
              <a:rPr lang="he-IL" sz="4300" dirty="0" smtClean="0">
                <a:latin typeface="+mn-lt"/>
              </a:rPr>
              <a:t>אַרְגָּז </a:t>
            </a:r>
            <a:r>
              <a:rPr lang="he-IL" sz="4300" dirty="0">
                <a:latin typeface="+mn-lt"/>
              </a:rPr>
              <a:t>מָלֵא הַפְתָּעוֹת.</a:t>
            </a:r>
          </a:p>
          <a:p>
            <a:pPr lvl="0">
              <a:lnSpc>
                <a:spcPct val="90000"/>
              </a:lnSpc>
              <a:buClr>
                <a:schemeClr val="dk1"/>
              </a:buClr>
              <a:buSzPts val="3600"/>
            </a:pPr>
            <a:r>
              <a:rPr lang="he-IL" sz="4300" dirty="0">
                <a:latin typeface="+mn-lt"/>
              </a:rPr>
              <a:t>הַיּוֹם נִבְנֶה בַּכִּתָּה חֲנוּת צַעֲצוּעִים!</a:t>
            </a:r>
            <a:r>
              <a:rPr lang="en-US" sz="4300" dirty="0">
                <a:latin typeface="+mn-lt"/>
              </a:rPr>
              <a:t/>
            </a:r>
            <a:br>
              <a:rPr lang="en-US" sz="4300" dirty="0">
                <a:latin typeface="+mn-lt"/>
              </a:rPr>
            </a:br>
            <a:r>
              <a:rPr lang="he-IL" sz="4300" dirty="0">
                <a:latin typeface="+mn-lt"/>
              </a:rPr>
              <a:t>בָּהּ כָּל אֶחָד מֵהַיְּלָדִים </a:t>
            </a:r>
          </a:p>
          <a:p>
            <a:pPr lvl="0">
              <a:lnSpc>
                <a:spcPct val="90000"/>
              </a:lnSpc>
              <a:buClr>
                <a:schemeClr val="dk1"/>
              </a:buClr>
              <a:buSzPts val="3600"/>
            </a:pPr>
            <a:r>
              <a:rPr lang="he-IL" sz="4300" dirty="0">
                <a:latin typeface="+mn-lt"/>
              </a:rPr>
              <a:t>יוּכַל לְשַׂחֵק, לִמְכֹּר, לִקְנוֹת,</a:t>
            </a:r>
          </a:p>
          <a:p>
            <a:pPr lvl="0">
              <a:lnSpc>
                <a:spcPct val="90000"/>
              </a:lnSpc>
              <a:buClr>
                <a:schemeClr val="dk1"/>
              </a:buClr>
              <a:buSzPts val="3600"/>
            </a:pPr>
            <a:r>
              <a:rPr lang="he-IL" sz="4300" dirty="0">
                <a:latin typeface="+mn-lt"/>
              </a:rPr>
              <a:t>וּמֵהַצַּעֲצוּעִים</a:t>
            </a:r>
            <a:r>
              <a:rPr lang="he-IL" sz="4300" dirty="0">
                <a:solidFill>
                  <a:schemeClr val="accent2"/>
                </a:solidFill>
                <a:latin typeface="+mn-lt"/>
              </a:rPr>
              <a:t> </a:t>
            </a:r>
            <a:r>
              <a:rPr lang="he-IL" sz="4300" dirty="0" err="1">
                <a:latin typeface="+mn-lt"/>
              </a:rPr>
              <a:t>לֵהָנוֹת</a:t>
            </a:r>
            <a:r>
              <a:rPr lang="he-IL" sz="4300" dirty="0">
                <a:latin typeface="+mn-lt"/>
              </a:rPr>
              <a:t>.</a:t>
            </a:r>
            <a:endParaRPr sz="4300" dirty="0">
              <a:latin typeface="+mn-lt"/>
            </a:endParaRPr>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5" name="Picture 2" descr="מורה, אישה, גברת, כדור, אמא, אמ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844" y="1520230"/>
            <a:ext cx="2288774" cy="4577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grpSp>
        <p:nvGrpSpPr>
          <p:cNvPr id="4" name="קבוצה 3"/>
          <p:cNvGrpSpPr/>
          <p:nvPr/>
        </p:nvGrpSpPr>
        <p:grpSpPr>
          <a:xfrm>
            <a:off x="3417070" y="1859543"/>
            <a:ext cx="1751495" cy="1550156"/>
            <a:chOff x="4462438" y="3819421"/>
            <a:chExt cx="1702325" cy="1438585"/>
          </a:xfrm>
        </p:grpSpPr>
        <p:pic>
          <p:nvPicPr>
            <p:cNvPr id="5"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0138" y="4146640"/>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7" name="קבוצה 6"/>
          <p:cNvGrpSpPr/>
          <p:nvPr/>
        </p:nvGrpSpPr>
        <p:grpSpPr>
          <a:xfrm>
            <a:off x="7698399" y="1872338"/>
            <a:ext cx="1685836" cy="1524565"/>
            <a:chOff x="3343468" y="1357535"/>
            <a:chExt cx="1751495" cy="1550156"/>
          </a:xfrm>
        </p:grpSpPr>
        <p:pic>
          <p:nvPicPr>
            <p:cNvPr id="8"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pic>
        <p:nvPicPr>
          <p:cNvPr id="10" name="Picture 6" descr="דוב, טדי, צעצוע רך, חמוד, פרווה, ילדות, פלאפ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041" y="2613398"/>
            <a:ext cx="2884194" cy="43262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60ABE914-6D6C-4256-BC9F-DE0905D983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 b="100000" l="2869" r="100000"/>
                    </a14:imgEffect>
                  </a14:imgLayer>
                </a14:imgProps>
              </a:ext>
            </a:extLst>
          </a:blip>
          <a:stretch>
            <a:fillRect/>
          </a:stretch>
        </p:blipFill>
        <p:spPr>
          <a:xfrm>
            <a:off x="2094272" y="3510465"/>
            <a:ext cx="3874333" cy="2254735"/>
          </a:xfrm>
          <a:prstGeom prst="rect">
            <a:avLst/>
          </a:prstGeom>
        </p:spPr>
      </p:pic>
    </p:spTree>
    <p:extLst>
      <p:ext uri="{BB962C8B-B14F-4D97-AF65-F5344CB8AC3E}">
        <p14:creationId xmlns:p14="http://schemas.microsoft.com/office/powerpoint/2010/main" val="1135530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grpSp>
        <p:nvGrpSpPr>
          <p:cNvPr id="4" name="קבוצה 3"/>
          <p:cNvGrpSpPr/>
          <p:nvPr/>
        </p:nvGrpSpPr>
        <p:grpSpPr>
          <a:xfrm>
            <a:off x="261112" y="1383126"/>
            <a:ext cx="1751495" cy="1550156"/>
            <a:chOff x="4462438" y="3819421"/>
            <a:chExt cx="1702325" cy="1438585"/>
          </a:xfrm>
        </p:grpSpPr>
        <p:pic>
          <p:nvPicPr>
            <p:cNvPr id="5"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0138" y="4146640"/>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7" name="קבוצה 6"/>
          <p:cNvGrpSpPr/>
          <p:nvPr/>
        </p:nvGrpSpPr>
        <p:grpSpPr>
          <a:xfrm>
            <a:off x="10163969" y="1414119"/>
            <a:ext cx="1685836" cy="1524565"/>
            <a:chOff x="3343468" y="1357535"/>
            <a:chExt cx="1751495" cy="1550156"/>
          </a:xfrm>
        </p:grpSpPr>
        <p:pic>
          <p:nvPicPr>
            <p:cNvPr id="8"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pic>
        <p:nvPicPr>
          <p:cNvPr id="10" name="Picture 6" descr="דוב, טדי, צעצוע רך, חמוד, פרווה, ילדות, פלאפ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6297" y="2176401"/>
            <a:ext cx="1341179" cy="20117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60ABE914-6D6C-4256-BC9F-DE0905D983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 b="100000" l="2869" r="100000"/>
                    </a14:imgEffect>
                  </a14:imgLayer>
                </a14:imgProps>
              </a:ext>
            </a:extLst>
          </a:blip>
          <a:stretch>
            <a:fillRect/>
          </a:stretch>
        </p:blipFill>
        <p:spPr>
          <a:xfrm>
            <a:off x="75815" y="2275422"/>
            <a:ext cx="2174421" cy="1265442"/>
          </a:xfrm>
          <a:prstGeom prst="rect">
            <a:avLst/>
          </a:prstGeom>
        </p:spPr>
      </p:pic>
    </p:spTree>
    <p:extLst>
      <p:ext uri="{BB962C8B-B14F-4D97-AF65-F5344CB8AC3E}">
        <p14:creationId xmlns:p14="http://schemas.microsoft.com/office/powerpoint/2010/main" val="2241062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grpSp>
        <p:nvGrpSpPr>
          <p:cNvPr id="4" name="קבוצה 3"/>
          <p:cNvGrpSpPr/>
          <p:nvPr/>
        </p:nvGrpSpPr>
        <p:grpSpPr>
          <a:xfrm>
            <a:off x="261112" y="1383126"/>
            <a:ext cx="1751495" cy="1550156"/>
            <a:chOff x="4462438" y="3819421"/>
            <a:chExt cx="1702325" cy="1438585"/>
          </a:xfrm>
        </p:grpSpPr>
        <p:pic>
          <p:nvPicPr>
            <p:cNvPr id="5"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0138" y="4146640"/>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7" name="קבוצה 6"/>
          <p:cNvGrpSpPr/>
          <p:nvPr/>
        </p:nvGrpSpPr>
        <p:grpSpPr>
          <a:xfrm>
            <a:off x="10163969" y="1414119"/>
            <a:ext cx="1685836" cy="1524565"/>
            <a:chOff x="3343468" y="1357535"/>
            <a:chExt cx="1751495" cy="1550156"/>
          </a:xfrm>
        </p:grpSpPr>
        <p:pic>
          <p:nvPicPr>
            <p:cNvPr id="8"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pic>
        <p:nvPicPr>
          <p:cNvPr id="10" name="Picture 6" descr="דוב, טדי, צעצוע רך, חמוד, פרווה, ילדות, פלאפ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6297" y="2176401"/>
            <a:ext cx="1341179" cy="20117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60ABE914-6D6C-4256-BC9F-DE0905D983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 b="100000" l="2869" r="100000"/>
                    </a14:imgEffect>
                  </a14:imgLayer>
                </a14:imgProps>
              </a:ext>
            </a:extLst>
          </a:blip>
          <a:stretch>
            <a:fillRect/>
          </a:stretch>
        </p:blipFill>
        <p:spPr>
          <a:xfrm>
            <a:off x="75815" y="2275422"/>
            <a:ext cx="2174421" cy="1265442"/>
          </a:xfrm>
          <a:prstGeom prst="rect">
            <a:avLst/>
          </a:prstGeom>
        </p:spPr>
      </p:pic>
      <p:pic>
        <p:nvPicPr>
          <p:cNvPr id="16" name="Picture 7">
            <a:extLst>
              <a:ext uri="{FF2B5EF4-FFF2-40B4-BE49-F238E27FC236}">
                <a16:creationId xmlns:a16="http://schemas.microsoft.com/office/drawing/2014/main" id="{E504AE2E-6F6D-4C69-B5E7-ABA75509EF0B}"/>
              </a:ext>
            </a:extLst>
          </p:cNvPr>
          <p:cNvPicPr>
            <a:picLocks noChangeAspect="1"/>
          </p:cNvPicPr>
          <p:nvPr/>
        </p:nvPicPr>
        <p:blipFill>
          <a:blip r:embed="rId6"/>
          <a:stretch>
            <a:fillRect/>
          </a:stretch>
        </p:blipFill>
        <p:spPr>
          <a:xfrm>
            <a:off x="368285" y="4334140"/>
            <a:ext cx="11212285" cy="1156784"/>
          </a:xfrm>
          <a:prstGeom prst="rect">
            <a:avLst/>
          </a:prstGeom>
        </p:spPr>
      </p:pic>
      <p:sp>
        <p:nvSpPr>
          <p:cNvPr id="18" name="הסבר אליפטי 17"/>
          <p:cNvSpPr/>
          <p:nvPr/>
        </p:nvSpPr>
        <p:spPr>
          <a:xfrm>
            <a:off x="4130405" y="1687974"/>
            <a:ext cx="3688043" cy="2341318"/>
          </a:xfrm>
          <a:prstGeom prst="wedgeEllipseCallout">
            <a:avLst>
              <a:gd name="adj1" fmla="val -9247"/>
              <a:gd name="adj2" fmla="val 7327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מלבן 18"/>
          <p:cNvSpPr/>
          <p:nvPr/>
        </p:nvSpPr>
        <p:spPr>
          <a:xfrm>
            <a:off x="4033103" y="1827496"/>
            <a:ext cx="3370046" cy="1938992"/>
          </a:xfrm>
          <a:prstGeom prst="rect">
            <a:avLst/>
          </a:prstGeom>
        </p:spPr>
        <p:txBody>
          <a:bodyPr wrap="square">
            <a:spAutoFit/>
          </a:bodyPr>
          <a:lstStyle/>
          <a:p>
            <a:pPr algn="r"/>
            <a:r>
              <a:rPr lang="he-IL" sz="4000" dirty="0"/>
              <a:t>אֵלּוּ מִסְפָּרִים</a:t>
            </a:r>
            <a:r>
              <a:rPr lang="en-US" sz="4000" dirty="0"/>
              <a:t/>
            </a:r>
            <a:br>
              <a:rPr lang="en-US" sz="4000" dirty="0"/>
            </a:br>
            <a:r>
              <a:rPr lang="he-IL" sz="4000" dirty="0"/>
              <a:t>שְׁלֵמִים נִמְצָאִים</a:t>
            </a:r>
            <a:r>
              <a:rPr lang="en-US" sz="4000" dirty="0"/>
              <a:t/>
            </a:r>
            <a:br>
              <a:rPr lang="en-US" sz="4000" dirty="0"/>
            </a:br>
            <a:r>
              <a:rPr lang="he-IL" sz="4000" dirty="0"/>
              <a:t>בֵּין 10 לְ- 14.</a:t>
            </a:r>
          </a:p>
        </p:txBody>
      </p:sp>
      <p:sp>
        <p:nvSpPr>
          <p:cNvPr id="3" name="TextBox 2"/>
          <p:cNvSpPr txBox="1"/>
          <p:nvPr/>
        </p:nvSpPr>
        <p:spPr>
          <a:xfrm>
            <a:off x="11580174" y="4776767"/>
            <a:ext cx="556532" cy="584775"/>
          </a:xfrm>
          <a:prstGeom prst="rect">
            <a:avLst/>
          </a:prstGeom>
          <a:noFill/>
        </p:spPr>
        <p:txBody>
          <a:bodyPr wrap="square" rtlCol="1">
            <a:spAutoFit/>
          </a:bodyPr>
          <a:lstStyle/>
          <a:p>
            <a:r>
              <a:rPr lang="he-IL" sz="3200" b="1" dirty="0"/>
              <a:t>...</a:t>
            </a:r>
          </a:p>
        </p:txBody>
      </p:sp>
      <p:sp>
        <p:nvSpPr>
          <p:cNvPr id="15" name="TextBox 14"/>
          <p:cNvSpPr txBox="1"/>
          <p:nvPr/>
        </p:nvSpPr>
        <p:spPr>
          <a:xfrm>
            <a:off x="75815" y="4776767"/>
            <a:ext cx="556532" cy="584775"/>
          </a:xfrm>
          <a:prstGeom prst="rect">
            <a:avLst/>
          </a:prstGeom>
          <a:noFill/>
        </p:spPr>
        <p:txBody>
          <a:bodyPr wrap="square" rtlCol="1">
            <a:spAutoFit/>
          </a:bodyPr>
          <a:lstStyle/>
          <a:p>
            <a:r>
              <a:rPr lang="he-IL" sz="3200" b="1" dirty="0"/>
              <a:t>...</a:t>
            </a:r>
          </a:p>
        </p:txBody>
      </p:sp>
      <p:cxnSp>
        <p:nvCxnSpPr>
          <p:cNvPr id="13" name="מחבר ישר 12"/>
          <p:cNvCxnSpPr/>
          <p:nvPr/>
        </p:nvCxnSpPr>
        <p:spPr>
          <a:xfrm flipV="1">
            <a:off x="709007" y="5112496"/>
            <a:ext cx="10722077" cy="57228"/>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517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grpSp>
        <p:nvGrpSpPr>
          <p:cNvPr id="4" name="קבוצה 3"/>
          <p:cNvGrpSpPr/>
          <p:nvPr/>
        </p:nvGrpSpPr>
        <p:grpSpPr>
          <a:xfrm>
            <a:off x="261112" y="1383126"/>
            <a:ext cx="1751495" cy="1550156"/>
            <a:chOff x="4462438" y="3819421"/>
            <a:chExt cx="1702325" cy="1438585"/>
          </a:xfrm>
        </p:grpSpPr>
        <p:pic>
          <p:nvPicPr>
            <p:cNvPr id="5"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0138" y="4146640"/>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7" name="קבוצה 6"/>
          <p:cNvGrpSpPr/>
          <p:nvPr/>
        </p:nvGrpSpPr>
        <p:grpSpPr>
          <a:xfrm>
            <a:off x="10163969" y="1414119"/>
            <a:ext cx="1685836" cy="1524565"/>
            <a:chOff x="3343468" y="1357535"/>
            <a:chExt cx="1751495" cy="1550156"/>
          </a:xfrm>
        </p:grpSpPr>
        <p:pic>
          <p:nvPicPr>
            <p:cNvPr id="8"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pic>
        <p:nvPicPr>
          <p:cNvPr id="10" name="Picture 6" descr="דוב, טדי, צעצוע רך, חמוד, פרווה, ילדות, פלאפ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6297" y="2176401"/>
            <a:ext cx="1341179" cy="20117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60ABE914-6D6C-4256-BC9F-DE0905D983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 b="100000" l="2869" r="100000"/>
                    </a14:imgEffect>
                  </a14:imgLayer>
                </a14:imgProps>
              </a:ext>
            </a:extLst>
          </a:blip>
          <a:stretch>
            <a:fillRect/>
          </a:stretch>
        </p:blipFill>
        <p:spPr>
          <a:xfrm>
            <a:off x="75815" y="2275422"/>
            <a:ext cx="2174421" cy="1265442"/>
          </a:xfrm>
          <a:prstGeom prst="rect">
            <a:avLst/>
          </a:prstGeom>
        </p:spPr>
      </p:pic>
      <p:sp>
        <p:nvSpPr>
          <p:cNvPr id="18" name="הסבר אליפטי 17"/>
          <p:cNvSpPr/>
          <p:nvPr/>
        </p:nvSpPr>
        <p:spPr>
          <a:xfrm>
            <a:off x="4130405" y="1687974"/>
            <a:ext cx="3688043" cy="2341318"/>
          </a:xfrm>
          <a:prstGeom prst="wedgeEllipseCallout">
            <a:avLst>
              <a:gd name="adj1" fmla="val -9247"/>
              <a:gd name="adj2" fmla="val 7327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מלבן 18"/>
          <p:cNvSpPr/>
          <p:nvPr/>
        </p:nvSpPr>
        <p:spPr>
          <a:xfrm>
            <a:off x="4033103" y="1827496"/>
            <a:ext cx="3370046" cy="1938992"/>
          </a:xfrm>
          <a:prstGeom prst="rect">
            <a:avLst/>
          </a:prstGeom>
        </p:spPr>
        <p:txBody>
          <a:bodyPr wrap="square">
            <a:spAutoFit/>
          </a:bodyPr>
          <a:lstStyle/>
          <a:p>
            <a:pPr algn="r"/>
            <a:r>
              <a:rPr lang="he-IL" sz="4000" dirty="0"/>
              <a:t>אֵלּוּ מִסְפָּרִים</a:t>
            </a:r>
            <a:r>
              <a:rPr lang="en-US" sz="4000" dirty="0"/>
              <a:t/>
            </a:r>
            <a:br>
              <a:rPr lang="en-US" sz="4000" dirty="0"/>
            </a:br>
            <a:r>
              <a:rPr lang="he-IL" sz="4000" dirty="0"/>
              <a:t>שְׁלֵמִים נִמְצָאִים</a:t>
            </a:r>
            <a:r>
              <a:rPr lang="en-US" sz="4000" dirty="0"/>
              <a:t/>
            </a:r>
            <a:br>
              <a:rPr lang="en-US" sz="4000" dirty="0"/>
            </a:br>
            <a:r>
              <a:rPr lang="he-IL" sz="4000" dirty="0"/>
              <a:t>בֵּין 10 לְ- 14.</a:t>
            </a:r>
          </a:p>
        </p:txBody>
      </p:sp>
      <p:pic>
        <p:nvPicPr>
          <p:cNvPr id="14" name="Picture 6">
            <a:extLst>
              <a:ext uri="{FF2B5EF4-FFF2-40B4-BE49-F238E27FC236}">
                <a16:creationId xmlns:a16="http://schemas.microsoft.com/office/drawing/2014/main" id="{80F84D59-32B1-4904-AAE9-E0AF06F5AC4A}"/>
              </a:ext>
            </a:extLst>
          </p:cNvPr>
          <p:cNvPicPr>
            <a:picLocks noChangeAspect="1"/>
          </p:cNvPicPr>
          <p:nvPr/>
        </p:nvPicPr>
        <p:blipFill rotWithShape="1">
          <a:blip r:embed="rId6"/>
          <a:srcRect t="17406" b="1"/>
          <a:stretch/>
        </p:blipFill>
        <p:spPr>
          <a:xfrm>
            <a:off x="354081" y="4546878"/>
            <a:ext cx="11211889" cy="1329551"/>
          </a:xfrm>
          <a:prstGeom prst="rect">
            <a:avLst/>
          </a:prstGeom>
        </p:spPr>
      </p:pic>
      <p:sp>
        <p:nvSpPr>
          <p:cNvPr id="15" name="TextBox 14"/>
          <p:cNvSpPr txBox="1"/>
          <p:nvPr/>
        </p:nvSpPr>
        <p:spPr>
          <a:xfrm>
            <a:off x="11565970" y="4968559"/>
            <a:ext cx="556532" cy="584775"/>
          </a:xfrm>
          <a:prstGeom prst="rect">
            <a:avLst/>
          </a:prstGeom>
          <a:noFill/>
        </p:spPr>
        <p:txBody>
          <a:bodyPr wrap="square" rtlCol="1">
            <a:spAutoFit/>
          </a:bodyPr>
          <a:lstStyle/>
          <a:p>
            <a:r>
              <a:rPr lang="he-IL" sz="3200" b="1" dirty="0"/>
              <a:t>...</a:t>
            </a:r>
          </a:p>
        </p:txBody>
      </p:sp>
      <p:sp>
        <p:nvSpPr>
          <p:cNvPr id="16" name="TextBox 15"/>
          <p:cNvSpPr txBox="1"/>
          <p:nvPr/>
        </p:nvSpPr>
        <p:spPr>
          <a:xfrm>
            <a:off x="75815" y="5007676"/>
            <a:ext cx="556532" cy="584775"/>
          </a:xfrm>
          <a:prstGeom prst="rect">
            <a:avLst/>
          </a:prstGeom>
          <a:noFill/>
        </p:spPr>
        <p:txBody>
          <a:bodyPr wrap="square" rtlCol="1">
            <a:spAutoFit/>
          </a:bodyPr>
          <a:lstStyle/>
          <a:p>
            <a:r>
              <a:rPr lang="he-IL" sz="3200" b="1" dirty="0"/>
              <a:t>...</a:t>
            </a:r>
          </a:p>
        </p:txBody>
      </p:sp>
    </p:spTree>
    <p:extLst>
      <p:ext uri="{BB962C8B-B14F-4D97-AF65-F5344CB8AC3E}">
        <p14:creationId xmlns:p14="http://schemas.microsoft.com/office/powerpoint/2010/main" val="3741723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grpSp>
        <p:nvGrpSpPr>
          <p:cNvPr id="4" name="קבוצה 3"/>
          <p:cNvGrpSpPr/>
          <p:nvPr/>
        </p:nvGrpSpPr>
        <p:grpSpPr>
          <a:xfrm>
            <a:off x="261112" y="1383126"/>
            <a:ext cx="1751495" cy="1550156"/>
            <a:chOff x="4462438" y="3819421"/>
            <a:chExt cx="1702325" cy="1438585"/>
          </a:xfrm>
        </p:grpSpPr>
        <p:pic>
          <p:nvPicPr>
            <p:cNvPr id="5"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0138" y="4146640"/>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7" name="קבוצה 6"/>
          <p:cNvGrpSpPr/>
          <p:nvPr/>
        </p:nvGrpSpPr>
        <p:grpSpPr>
          <a:xfrm>
            <a:off x="10163969" y="1414119"/>
            <a:ext cx="1685836" cy="1524565"/>
            <a:chOff x="3343468" y="1357535"/>
            <a:chExt cx="1751495" cy="1550156"/>
          </a:xfrm>
        </p:grpSpPr>
        <p:pic>
          <p:nvPicPr>
            <p:cNvPr id="8"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pic>
        <p:nvPicPr>
          <p:cNvPr id="10" name="Picture 6" descr="דוב, טדי, צעצוע רך, חמוד, פרווה, ילדות, פלאפ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6297" y="2176401"/>
            <a:ext cx="1341179" cy="20117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60ABE914-6D6C-4256-BC9F-DE0905D983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 b="100000" l="2869" r="100000"/>
                    </a14:imgEffect>
                  </a14:imgLayer>
                </a14:imgProps>
              </a:ext>
            </a:extLst>
          </a:blip>
          <a:stretch>
            <a:fillRect/>
          </a:stretch>
        </p:blipFill>
        <p:spPr>
          <a:xfrm>
            <a:off x="75815" y="2275422"/>
            <a:ext cx="2174421" cy="1265442"/>
          </a:xfrm>
          <a:prstGeom prst="rect">
            <a:avLst/>
          </a:prstGeom>
        </p:spPr>
      </p:pic>
      <p:sp>
        <p:nvSpPr>
          <p:cNvPr id="18" name="הסבר אליפטי 17"/>
          <p:cNvSpPr/>
          <p:nvPr/>
        </p:nvSpPr>
        <p:spPr>
          <a:xfrm>
            <a:off x="4130405" y="1687974"/>
            <a:ext cx="3688043" cy="2341318"/>
          </a:xfrm>
          <a:prstGeom prst="wedgeEllipseCallout">
            <a:avLst>
              <a:gd name="adj1" fmla="val -9247"/>
              <a:gd name="adj2" fmla="val 7327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מלבן 18"/>
          <p:cNvSpPr/>
          <p:nvPr/>
        </p:nvSpPr>
        <p:spPr>
          <a:xfrm>
            <a:off x="4033103" y="1827496"/>
            <a:ext cx="3370046" cy="1938992"/>
          </a:xfrm>
          <a:prstGeom prst="rect">
            <a:avLst/>
          </a:prstGeom>
        </p:spPr>
        <p:txBody>
          <a:bodyPr wrap="square">
            <a:spAutoFit/>
          </a:bodyPr>
          <a:lstStyle/>
          <a:p>
            <a:pPr algn="r"/>
            <a:r>
              <a:rPr lang="he-IL" sz="4000" dirty="0"/>
              <a:t>אֵלּוּ מִסְפָּרִים</a:t>
            </a:r>
            <a:r>
              <a:rPr lang="en-US" sz="4000" dirty="0"/>
              <a:t/>
            </a:r>
            <a:br>
              <a:rPr lang="en-US" sz="4000" dirty="0"/>
            </a:br>
            <a:r>
              <a:rPr lang="he-IL" sz="4000" dirty="0"/>
              <a:t>שְׁלֵמִים נִמְצָאִים</a:t>
            </a:r>
            <a:r>
              <a:rPr lang="en-US" sz="4000" dirty="0"/>
              <a:t/>
            </a:r>
            <a:br>
              <a:rPr lang="en-US" sz="4000" dirty="0"/>
            </a:br>
            <a:r>
              <a:rPr lang="he-IL" sz="4000" dirty="0"/>
              <a:t>בֵּין 10 לְ- 14.</a:t>
            </a:r>
          </a:p>
        </p:txBody>
      </p:sp>
      <p:pic>
        <p:nvPicPr>
          <p:cNvPr id="15" name="Picture 3">
            <a:extLst>
              <a:ext uri="{FF2B5EF4-FFF2-40B4-BE49-F238E27FC236}">
                <a16:creationId xmlns:a16="http://schemas.microsoft.com/office/drawing/2014/main" id="{81E0B785-750B-4307-A054-895300D6C870}"/>
              </a:ext>
            </a:extLst>
          </p:cNvPr>
          <p:cNvPicPr>
            <a:picLocks noChangeAspect="1"/>
          </p:cNvPicPr>
          <p:nvPr/>
        </p:nvPicPr>
        <p:blipFill>
          <a:blip r:embed="rId6"/>
          <a:stretch>
            <a:fillRect/>
          </a:stretch>
        </p:blipFill>
        <p:spPr>
          <a:xfrm>
            <a:off x="356133" y="4760411"/>
            <a:ext cx="11005457" cy="1284299"/>
          </a:xfrm>
          <a:prstGeom prst="rect">
            <a:avLst/>
          </a:prstGeom>
        </p:spPr>
      </p:pic>
      <p:sp>
        <p:nvSpPr>
          <p:cNvPr id="14" name="TextBox 13"/>
          <p:cNvSpPr txBox="1"/>
          <p:nvPr/>
        </p:nvSpPr>
        <p:spPr>
          <a:xfrm>
            <a:off x="11580174" y="5263454"/>
            <a:ext cx="556532" cy="584775"/>
          </a:xfrm>
          <a:prstGeom prst="rect">
            <a:avLst/>
          </a:prstGeom>
          <a:noFill/>
        </p:spPr>
        <p:txBody>
          <a:bodyPr wrap="square" rtlCol="1">
            <a:spAutoFit/>
          </a:bodyPr>
          <a:lstStyle/>
          <a:p>
            <a:r>
              <a:rPr lang="he-IL" sz="3200" b="1" dirty="0"/>
              <a:t>...</a:t>
            </a:r>
          </a:p>
        </p:txBody>
      </p:sp>
      <p:sp>
        <p:nvSpPr>
          <p:cNvPr id="16" name="TextBox 15"/>
          <p:cNvSpPr txBox="1"/>
          <p:nvPr/>
        </p:nvSpPr>
        <p:spPr>
          <a:xfrm>
            <a:off x="75815" y="5263454"/>
            <a:ext cx="556532" cy="584775"/>
          </a:xfrm>
          <a:prstGeom prst="rect">
            <a:avLst/>
          </a:prstGeom>
          <a:noFill/>
        </p:spPr>
        <p:txBody>
          <a:bodyPr wrap="square" rtlCol="1">
            <a:spAutoFit/>
          </a:bodyPr>
          <a:lstStyle/>
          <a:p>
            <a:r>
              <a:rPr lang="he-IL" sz="3200" b="1" dirty="0"/>
              <a:t>...</a:t>
            </a:r>
          </a:p>
        </p:txBody>
      </p:sp>
    </p:spTree>
    <p:extLst>
      <p:ext uri="{BB962C8B-B14F-4D97-AF65-F5344CB8AC3E}">
        <p14:creationId xmlns:p14="http://schemas.microsoft.com/office/powerpoint/2010/main" val="409119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a:t>פתרון</a:t>
            </a:r>
            <a:endParaRPr lang="he-IL" dirty="0"/>
          </a:p>
        </p:txBody>
      </p:sp>
      <p:grpSp>
        <p:nvGrpSpPr>
          <p:cNvPr id="4" name="קבוצה 3"/>
          <p:cNvGrpSpPr/>
          <p:nvPr/>
        </p:nvGrpSpPr>
        <p:grpSpPr>
          <a:xfrm>
            <a:off x="261112" y="1383126"/>
            <a:ext cx="1751495" cy="1550156"/>
            <a:chOff x="4462438" y="3819421"/>
            <a:chExt cx="1702325" cy="1438585"/>
          </a:xfrm>
        </p:grpSpPr>
        <p:pic>
          <p:nvPicPr>
            <p:cNvPr id="5"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0138" y="4146640"/>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7" name="קבוצה 6"/>
          <p:cNvGrpSpPr/>
          <p:nvPr/>
        </p:nvGrpSpPr>
        <p:grpSpPr>
          <a:xfrm>
            <a:off x="10163969" y="1414119"/>
            <a:ext cx="1685836" cy="1524565"/>
            <a:chOff x="3343468" y="1357535"/>
            <a:chExt cx="1751495" cy="1550156"/>
          </a:xfrm>
        </p:grpSpPr>
        <p:pic>
          <p:nvPicPr>
            <p:cNvPr id="8"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pic>
        <p:nvPicPr>
          <p:cNvPr id="10" name="Picture 6" descr="דוב, טדי, צעצוע רך, חמוד, פרווה, ילדות, פלאפ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6297" y="2176401"/>
            <a:ext cx="1341179" cy="20117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60ABE914-6D6C-4256-BC9F-DE0905D983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 b="100000" l="2869" r="100000"/>
                    </a14:imgEffect>
                  </a14:imgLayer>
                </a14:imgProps>
              </a:ext>
            </a:extLst>
          </a:blip>
          <a:stretch>
            <a:fillRect/>
          </a:stretch>
        </p:blipFill>
        <p:spPr>
          <a:xfrm>
            <a:off x="75815" y="2275422"/>
            <a:ext cx="2174421" cy="1265442"/>
          </a:xfrm>
          <a:prstGeom prst="rect">
            <a:avLst/>
          </a:prstGeom>
        </p:spPr>
      </p:pic>
      <p:sp>
        <p:nvSpPr>
          <p:cNvPr id="18" name="הסבר אליפטי 17"/>
          <p:cNvSpPr/>
          <p:nvPr/>
        </p:nvSpPr>
        <p:spPr>
          <a:xfrm>
            <a:off x="4130405" y="1687974"/>
            <a:ext cx="3688043" cy="2341318"/>
          </a:xfrm>
          <a:prstGeom prst="wedgeEllipseCallout">
            <a:avLst>
              <a:gd name="adj1" fmla="val -9247"/>
              <a:gd name="adj2" fmla="val 7327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מלבן 18"/>
          <p:cNvSpPr/>
          <p:nvPr/>
        </p:nvSpPr>
        <p:spPr>
          <a:xfrm>
            <a:off x="4033103" y="1827496"/>
            <a:ext cx="3370046" cy="1938992"/>
          </a:xfrm>
          <a:prstGeom prst="rect">
            <a:avLst/>
          </a:prstGeom>
        </p:spPr>
        <p:txBody>
          <a:bodyPr wrap="square">
            <a:spAutoFit/>
          </a:bodyPr>
          <a:lstStyle/>
          <a:p>
            <a:pPr algn="r"/>
            <a:r>
              <a:rPr lang="he-IL" sz="4000" dirty="0"/>
              <a:t>אֵלּוּ מִסְפָּרִים</a:t>
            </a:r>
            <a:r>
              <a:rPr lang="en-US" sz="4000" dirty="0"/>
              <a:t/>
            </a:r>
            <a:br>
              <a:rPr lang="en-US" sz="4000" dirty="0"/>
            </a:br>
            <a:r>
              <a:rPr lang="he-IL" sz="4000" dirty="0"/>
              <a:t>שְׁלֵמִים נִמְצָאִים</a:t>
            </a:r>
            <a:r>
              <a:rPr lang="en-US" sz="4000" dirty="0"/>
              <a:t/>
            </a:r>
            <a:br>
              <a:rPr lang="en-US" sz="4000" dirty="0"/>
            </a:br>
            <a:r>
              <a:rPr lang="he-IL" sz="4000" dirty="0"/>
              <a:t>בֵּין 10 לְ- 14.</a:t>
            </a:r>
          </a:p>
        </p:txBody>
      </p:sp>
      <p:pic>
        <p:nvPicPr>
          <p:cNvPr id="14" name="Picture 4">
            <a:extLst>
              <a:ext uri="{FF2B5EF4-FFF2-40B4-BE49-F238E27FC236}">
                <a16:creationId xmlns:a16="http://schemas.microsoft.com/office/drawing/2014/main" id="{36750D0A-41B0-4C5D-8B47-04E7072B5FC2}"/>
              </a:ext>
            </a:extLst>
          </p:cNvPr>
          <p:cNvPicPr>
            <a:picLocks noChangeAspect="1"/>
          </p:cNvPicPr>
          <p:nvPr/>
        </p:nvPicPr>
        <p:blipFill>
          <a:blip r:embed="rId6"/>
          <a:stretch>
            <a:fillRect/>
          </a:stretch>
        </p:blipFill>
        <p:spPr>
          <a:xfrm>
            <a:off x="567411" y="4878306"/>
            <a:ext cx="11097985" cy="1111783"/>
          </a:xfrm>
          <a:prstGeom prst="rect">
            <a:avLst/>
          </a:prstGeom>
        </p:spPr>
      </p:pic>
      <p:sp>
        <p:nvSpPr>
          <p:cNvPr id="15" name="TextBox 14"/>
          <p:cNvSpPr txBox="1"/>
          <p:nvPr/>
        </p:nvSpPr>
        <p:spPr>
          <a:xfrm>
            <a:off x="11580174" y="5263454"/>
            <a:ext cx="556532" cy="584775"/>
          </a:xfrm>
          <a:prstGeom prst="rect">
            <a:avLst/>
          </a:prstGeom>
          <a:noFill/>
        </p:spPr>
        <p:txBody>
          <a:bodyPr wrap="square" rtlCol="1">
            <a:spAutoFit/>
          </a:bodyPr>
          <a:lstStyle/>
          <a:p>
            <a:r>
              <a:rPr lang="he-IL" sz="3200" b="1" dirty="0"/>
              <a:t>...</a:t>
            </a:r>
          </a:p>
        </p:txBody>
      </p:sp>
      <p:sp>
        <p:nvSpPr>
          <p:cNvPr id="16" name="TextBox 15"/>
          <p:cNvSpPr txBox="1"/>
          <p:nvPr/>
        </p:nvSpPr>
        <p:spPr>
          <a:xfrm>
            <a:off x="75815" y="5263454"/>
            <a:ext cx="556532" cy="584775"/>
          </a:xfrm>
          <a:prstGeom prst="rect">
            <a:avLst/>
          </a:prstGeom>
          <a:noFill/>
        </p:spPr>
        <p:txBody>
          <a:bodyPr wrap="square" rtlCol="1">
            <a:spAutoFit/>
          </a:bodyPr>
          <a:lstStyle/>
          <a:p>
            <a:r>
              <a:rPr lang="he-IL" sz="3200" b="1" dirty="0"/>
              <a:t>...</a:t>
            </a:r>
          </a:p>
        </p:txBody>
      </p:sp>
    </p:spTree>
    <p:extLst>
      <p:ext uri="{BB962C8B-B14F-4D97-AF65-F5344CB8AC3E}">
        <p14:creationId xmlns:p14="http://schemas.microsoft.com/office/powerpoint/2010/main" val="3545499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פִּתְרוֹן</a:t>
            </a:r>
          </a:p>
        </p:txBody>
      </p:sp>
      <p:sp>
        <p:nvSpPr>
          <p:cNvPr id="6" name="TextBox 5"/>
          <p:cNvSpPr txBox="1"/>
          <p:nvPr/>
        </p:nvSpPr>
        <p:spPr>
          <a:xfrm>
            <a:off x="3423154" y="1688189"/>
            <a:ext cx="8556003" cy="2554545"/>
          </a:xfrm>
          <a:prstGeom prst="rect">
            <a:avLst/>
          </a:prstGeom>
          <a:noFill/>
        </p:spPr>
        <p:txBody>
          <a:bodyPr wrap="square" rtlCol="1">
            <a:spAutoFit/>
          </a:bodyPr>
          <a:lstStyle/>
          <a:p>
            <a:pPr algn="r"/>
            <a:r>
              <a:rPr lang="he-IL" sz="4000" dirty="0"/>
              <a:t>נֹעָה הֵבִיאָה מִשְׂחָק חָדָשׁ לַכִּתָּה,</a:t>
            </a:r>
          </a:p>
          <a:p>
            <a:pPr algn="r"/>
            <a:r>
              <a:rPr lang="he-IL" sz="4000" dirty="0"/>
              <a:t>מְחִירוֹ שֶׁל הַמִּשְׂחָק </a:t>
            </a:r>
            <a:r>
              <a:rPr lang="he-IL" sz="4000" dirty="0">
                <a:solidFill>
                  <a:schemeClr val="accent6">
                    <a:lumMod val="75000"/>
                  </a:schemeClr>
                </a:solidFill>
              </a:rPr>
              <a:t>זוֹל </a:t>
            </a:r>
            <a:r>
              <a:rPr lang="he-IL" sz="4000" dirty="0"/>
              <a:t>יוֹתֵר מִמְּחִירוֹ שֶׁל </a:t>
            </a:r>
            <a:r>
              <a:rPr lang="he-IL" sz="4000" dirty="0" err="1"/>
              <a:t>הֲדֻבִּי</a:t>
            </a:r>
            <a:r>
              <a:rPr lang="he-IL" sz="4000" dirty="0"/>
              <a:t> וְ</a:t>
            </a:r>
            <a:r>
              <a:rPr lang="he-IL" sz="4000" dirty="0">
                <a:solidFill>
                  <a:schemeClr val="accent6">
                    <a:lumMod val="75000"/>
                  </a:schemeClr>
                </a:solidFill>
              </a:rPr>
              <a:t>יָקָר</a:t>
            </a:r>
            <a:r>
              <a:rPr lang="he-IL" sz="4000" dirty="0"/>
              <a:t> יוֹתֵר מִמְּחִירָהּ שֶׁל הַמְּכוֹנִית.</a:t>
            </a:r>
            <a:r>
              <a:rPr lang="en-US" sz="4000" dirty="0"/>
              <a:t/>
            </a:r>
            <a:br>
              <a:rPr lang="en-US" sz="4000" dirty="0"/>
            </a:br>
            <a:r>
              <a:rPr lang="he-IL" sz="4000" dirty="0" smtClean="0"/>
              <a:t>מַה </a:t>
            </a:r>
            <a:r>
              <a:rPr lang="he-IL" sz="4000" dirty="0"/>
              <a:t>יָכוֹל לִהְיוֹת </a:t>
            </a:r>
            <a:r>
              <a:rPr lang="he-IL" sz="4000" dirty="0" smtClean="0"/>
              <a:t>מְחִירוֹ </a:t>
            </a:r>
            <a:r>
              <a:rPr lang="he-IL" sz="4000" dirty="0"/>
              <a:t>שֶׁל הַמִּשְׂחָק </a:t>
            </a:r>
            <a:r>
              <a:rPr lang="he-IL" sz="4000" dirty="0" smtClean="0"/>
              <a:t>הֶחָדָשׁ?</a:t>
            </a:r>
            <a:endParaRPr lang="he-IL" sz="4000" dirty="0"/>
          </a:p>
        </p:txBody>
      </p:sp>
      <p:grpSp>
        <p:nvGrpSpPr>
          <p:cNvPr id="7" name="קבוצה 6"/>
          <p:cNvGrpSpPr/>
          <p:nvPr/>
        </p:nvGrpSpPr>
        <p:grpSpPr>
          <a:xfrm>
            <a:off x="116381" y="2283055"/>
            <a:ext cx="1751495" cy="1550156"/>
            <a:chOff x="4462438" y="3819421"/>
            <a:chExt cx="1702325" cy="1438585"/>
          </a:xfrm>
        </p:grpSpPr>
        <p:pic>
          <p:nvPicPr>
            <p:cNvPr id="8"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60138" y="4146640"/>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2141369" y="2341563"/>
            <a:ext cx="1685836" cy="1524565"/>
            <a:chOff x="3343468" y="1357535"/>
            <a:chExt cx="1751495" cy="1550156"/>
          </a:xfrm>
        </p:grpSpPr>
        <p:pic>
          <p:nvPicPr>
            <p:cNvPr id="12" name="Picture 2" descr="Tag, Label, Yellow, Price Tag, Price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55073">
              <a:off x="3343468" y="1357535"/>
              <a:ext cx="1751495" cy="15501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23600" y="1550765"/>
              <a:ext cx="1191230" cy="1061269"/>
            </a:xfrm>
            <a:prstGeom prst="rect">
              <a:avLst/>
            </a:prstGeom>
            <a:noFill/>
          </p:spPr>
          <p:txBody>
            <a:bodyPr wrap="square" rtlCol="1">
              <a:spAutoFit/>
            </a:bodyPr>
            <a:lstStyle/>
            <a:p>
              <a:r>
                <a:rPr lang="he-IL" sz="3600" dirty="0"/>
                <a:t>14</a:t>
              </a:r>
              <a:r>
                <a:rPr lang="he-IL" sz="4400" dirty="0"/>
                <a:t>₪</a:t>
              </a:r>
            </a:p>
            <a:p>
              <a:endParaRPr lang="he-IL" dirty="0"/>
            </a:p>
          </p:txBody>
        </p:sp>
      </p:grpSp>
      <p:pic>
        <p:nvPicPr>
          <p:cNvPr id="14" name="Picture 6" descr="דוב, טדי, צעצוע רך, חמוד, פרווה, ילדות, פלאפ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000" y="3103845"/>
            <a:ext cx="1341179" cy="2011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extLst>
              <a:ext uri="{FF2B5EF4-FFF2-40B4-BE49-F238E27FC236}">
                <a16:creationId xmlns:a16="http://schemas.microsoft.com/office/drawing/2014/main" id="{60ABE914-6D6C-4256-BC9F-DE0905D983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 b="100000" l="2869" r="100000"/>
                    </a14:imgEffect>
                  </a14:imgLayer>
                </a14:imgProps>
              </a:ext>
            </a:extLst>
          </a:blip>
          <a:stretch>
            <a:fillRect/>
          </a:stretch>
        </p:blipFill>
        <p:spPr>
          <a:xfrm>
            <a:off x="41244" y="3481664"/>
            <a:ext cx="2174421" cy="1265442"/>
          </a:xfrm>
          <a:prstGeom prst="rect">
            <a:avLst/>
          </a:prstGeom>
        </p:spPr>
      </p:pic>
      <p:sp>
        <p:nvSpPr>
          <p:cNvPr id="5" name="TextBox 4"/>
          <p:cNvSpPr txBox="1"/>
          <p:nvPr/>
        </p:nvSpPr>
        <p:spPr>
          <a:xfrm>
            <a:off x="3672348" y="4965561"/>
            <a:ext cx="1091985" cy="1015663"/>
          </a:xfrm>
          <a:prstGeom prst="rect">
            <a:avLst/>
          </a:prstGeom>
          <a:noFill/>
          <a:ln w="38100">
            <a:solidFill>
              <a:schemeClr val="accent6">
                <a:lumMod val="75000"/>
              </a:schemeClr>
            </a:solidFill>
          </a:ln>
        </p:spPr>
        <p:txBody>
          <a:bodyPr wrap="square" rtlCol="1">
            <a:spAutoFit/>
          </a:bodyPr>
          <a:lstStyle/>
          <a:p>
            <a:r>
              <a:rPr lang="he-IL" sz="6000" dirty="0">
                <a:solidFill>
                  <a:schemeClr val="tx1"/>
                </a:solidFill>
              </a:rPr>
              <a:t>11</a:t>
            </a:r>
          </a:p>
        </p:txBody>
      </p:sp>
      <p:sp>
        <p:nvSpPr>
          <p:cNvPr id="17" name="TextBox 16"/>
          <p:cNvSpPr txBox="1"/>
          <p:nvPr/>
        </p:nvSpPr>
        <p:spPr>
          <a:xfrm>
            <a:off x="5123988" y="4965561"/>
            <a:ext cx="1091985" cy="1015663"/>
          </a:xfrm>
          <a:prstGeom prst="rect">
            <a:avLst/>
          </a:prstGeom>
          <a:noFill/>
          <a:ln w="38100">
            <a:solidFill>
              <a:schemeClr val="accent6">
                <a:lumMod val="75000"/>
              </a:schemeClr>
            </a:solidFill>
          </a:ln>
        </p:spPr>
        <p:txBody>
          <a:bodyPr wrap="square" rtlCol="1">
            <a:spAutoFit/>
          </a:bodyPr>
          <a:lstStyle/>
          <a:p>
            <a:r>
              <a:rPr lang="he-IL" sz="6000" dirty="0">
                <a:solidFill>
                  <a:schemeClr val="tx1"/>
                </a:solidFill>
              </a:rPr>
              <a:t>12</a:t>
            </a:r>
          </a:p>
        </p:txBody>
      </p:sp>
      <p:sp>
        <p:nvSpPr>
          <p:cNvPr id="18" name="TextBox 17"/>
          <p:cNvSpPr txBox="1"/>
          <p:nvPr/>
        </p:nvSpPr>
        <p:spPr>
          <a:xfrm>
            <a:off x="6675597" y="4965561"/>
            <a:ext cx="1091985" cy="1015663"/>
          </a:xfrm>
          <a:prstGeom prst="rect">
            <a:avLst/>
          </a:prstGeom>
          <a:noFill/>
          <a:ln w="38100">
            <a:solidFill>
              <a:schemeClr val="accent6">
                <a:lumMod val="75000"/>
              </a:schemeClr>
            </a:solidFill>
          </a:ln>
        </p:spPr>
        <p:txBody>
          <a:bodyPr wrap="square" rtlCol="1">
            <a:spAutoFit/>
          </a:bodyPr>
          <a:lstStyle/>
          <a:p>
            <a:r>
              <a:rPr lang="he-IL" sz="6000" dirty="0">
                <a:solidFill>
                  <a:schemeClr val="tx1"/>
                </a:solidFill>
              </a:rPr>
              <a:t>13</a:t>
            </a:r>
          </a:p>
        </p:txBody>
      </p:sp>
      <p:sp>
        <p:nvSpPr>
          <p:cNvPr id="19" name="TextBox 18"/>
          <p:cNvSpPr txBox="1"/>
          <p:nvPr/>
        </p:nvSpPr>
        <p:spPr>
          <a:xfrm>
            <a:off x="8116529" y="4965561"/>
            <a:ext cx="1091985" cy="1015663"/>
          </a:xfrm>
          <a:prstGeom prst="rect">
            <a:avLst/>
          </a:prstGeom>
          <a:noFill/>
          <a:ln w="38100">
            <a:solidFill>
              <a:schemeClr val="accent6">
                <a:lumMod val="75000"/>
              </a:schemeClr>
            </a:solidFill>
          </a:ln>
        </p:spPr>
        <p:txBody>
          <a:bodyPr wrap="square" rtlCol="1">
            <a:spAutoFit/>
          </a:bodyPr>
          <a:lstStyle/>
          <a:p>
            <a:r>
              <a:rPr lang="he-IL" sz="6000" dirty="0">
                <a:solidFill>
                  <a:schemeClr val="tx1"/>
                </a:solidFill>
              </a:rPr>
              <a:t>14</a:t>
            </a:r>
          </a:p>
        </p:txBody>
      </p:sp>
    </p:spTree>
    <p:extLst>
      <p:ext uri="{BB962C8B-B14F-4D97-AF65-F5344CB8AC3E}">
        <p14:creationId xmlns:p14="http://schemas.microsoft.com/office/powerpoint/2010/main" val="2572120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6"/>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err="1"/>
              <a:t>מְסַיְּמִים</a:t>
            </a:r>
            <a:r>
              <a:rPr lang="he-IL" dirty="0"/>
              <a:t> וּמְסַכְּמִים</a:t>
            </a:r>
            <a:endParaRPr dirty="0"/>
          </a:p>
        </p:txBody>
      </p:sp>
      <p:sp>
        <p:nvSpPr>
          <p:cNvPr id="335" name="Google Shape;335;p16"/>
          <p:cNvSpPr txBox="1">
            <a:spLocks noGrp="1"/>
          </p:cNvSpPr>
          <p:nvPr>
            <p:ph type="body" sz="quarter" idx="10"/>
          </p:nvPr>
        </p:nvSpPr>
        <p:spPr>
          <a:xfrm>
            <a:off x="544530" y="1928813"/>
            <a:ext cx="10699733" cy="3844925"/>
          </a:xfrm>
          <a:prstGeom prst="rect">
            <a:avLst/>
          </a:prstGeom>
          <a:noFill/>
          <a:ln>
            <a:noFill/>
          </a:ln>
        </p:spPr>
        <p:txBody>
          <a:bodyPr spcFirstLastPara="1" wrap="square" lIns="91425" tIns="45700" rIns="91425" bIns="45700" anchor="t" anchorCtr="0">
            <a:normAutofit/>
          </a:bodyPr>
          <a:lstStyle/>
          <a:p>
            <a:pPr marL="571500" lvl="0" indent="-571500">
              <a:lnSpc>
                <a:spcPct val="90000"/>
              </a:lnSpc>
              <a:buClr>
                <a:schemeClr val="dk1"/>
              </a:buClr>
              <a:buSzPts val="3600"/>
              <a:buFont typeface="Arial" panose="020B0604020202020204" pitchFamily="34" charset="0"/>
              <a:buChar char="•"/>
            </a:pPr>
            <a:r>
              <a:rPr lang="he-IL" sz="4000" dirty="0"/>
              <a:t>לָמַדְנוּ </a:t>
            </a:r>
            <a:r>
              <a:rPr lang="he-IL" sz="4000" dirty="0" err="1"/>
              <a:t>לִפְתֹּר</a:t>
            </a:r>
            <a:r>
              <a:rPr lang="he-IL" sz="4000" dirty="0"/>
              <a:t> שְׁאֵלוֹת </a:t>
            </a:r>
            <a:r>
              <a:rPr lang="he-IL" sz="4000" dirty="0" err="1"/>
              <a:t>מִלּוּלִיּוֹת</a:t>
            </a:r>
            <a:r>
              <a:rPr lang="he-IL" sz="4000" dirty="0"/>
              <a:t>.</a:t>
            </a:r>
          </a:p>
          <a:p>
            <a:pPr lvl="0">
              <a:lnSpc>
                <a:spcPct val="90000"/>
              </a:lnSpc>
              <a:buClr>
                <a:schemeClr val="dk1"/>
              </a:buClr>
              <a:buSzPts val="3600"/>
            </a:pPr>
            <a:endParaRPr lang="he-IL" sz="4000" dirty="0"/>
          </a:p>
          <a:p>
            <a:pPr marL="571500" lvl="0" indent="-571500">
              <a:lnSpc>
                <a:spcPct val="90000"/>
              </a:lnSpc>
              <a:buClr>
                <a:schemeClr val="dk1"/>
              </a:buClr>
              <a:buSzPts val="3600"/>
              <a:buFont typeface="Arial" panose="020B0604020202020204" pitchFamily="34" charset="0"/>
              <a:buChar char="•"/>
            </a:pPr>
            <a:r>
              <a:rPr lang="he-IL" sz="4000" dirty="0"/>
              <a:t>לָמַדְנוּ </a:t>
            </a:r>
            <a:r>
              <a:rPr lang="he-IL" sz="4000" dirty="0" err="1"/>
              <a:t>לִפְתֹּר</a:t>
            </a:r>
            <a:r>
              <a:rPr lang="he-IL" sz="4000" dirty="0"/>
              <a:t>, שְׁאֵלוֹת </a:t>
            </a:r>
            <a:r>
              <a:rPr lang="he-IL" sz="4000" dirty="0" err="1"/>
              <a:t>מִלּוּלִיּוֹת</a:t>
            </a:r>
            <a:r>
              <a:rPr lang="he-IL" sz="4000" dirty="0"/>
              <a:t> שֶׁיֵּשׁ לָהֶן יוֹתֵר </a:t>
            </a:r>
            <a:r>
              <a:rPr lang="he-IL" sz="4000" dirty="0" smtClean="0"/>
              <a:t>מִתְּשׁוּבָה אֶפְשָׁרִית </a:t>
            </a:r>
            <a:r>
              <a:rPr lang="he-IL" sz="4000" dirty="0"/>
              <a:t>אַחַת.</a:t>
            </a:r>
            <a:r>
              <a:rPr lang="x-none" sz="4000" b="1" dirty="0"/>
              <a:t/>
            </a:r>
            <a:br>
              <a:rPr lang="x-none" sz="4000" b="1" dirty="0"/>
            </a:br>
            <a:endParaRPr sz="4000" dirty="0"/>
          </a:p>
        </p:txBody>
      </p:sp>
      <p:pic>
        <p:nvPicPr>
          <p:cNvPr id="336" name="Google Shape;336;p16"/>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337" name="Google Shape;337;p16"/>
          <p:cNvPicPr preferRelativeResize="0"/>
          <p:nvPr/>
        </p:nvPicPr>
        <p:blipFill rotWithShape="1">
          <a:blip r:embed="rId4">
            <a:alphaModFix/>
          </a:blip>
          <a:srcRect/>
          <a:stretch/>
        </p:blipFill>
        <p:spPr>
          <a:xfrm flipH="1">
            <a:off x="10227203" y="4424747"/>
            <a:ext cx="1695450" cy="2203596"/>
          </a:xfrm>
          <a:prstGeom prst="rect">
            <a:avLst/>
          </a:prstGeom>
          <a:noFill/>
          <a:ln>
            <a:noFill/>
          </a:ln>
        </p:spPr>
      </p:pic>
      <p:pic>
        <p:nvPicPr>
          <p:cNvPr id="338" name="Google Shape;338;p16"/>
          <p:cNvPicPr preferRelativeResize="0"/>
          <p:nvPr/>
        </p:nvPicPr>
        <p:blipFill rotWithShape="1">
          <a:blip r:embed="rId5">
            <a:alphaModFix/>
          </a:blip>
          <a:srcRect/>
          <a:stretch/>
        </p:blipFill>
        <p:spPr>
          <a:xfrm rot="8222050">
            <a:off x="319777" y="503469"/>
            <a:ext cx="1596108" cy="8208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7"/>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מַמְשִׁיכִים לְתַרְגֵּל</a:t>
            </a:r>
            <a:endParaRPr dirty="0"/>
          </a:p>
        </p:txBody>
      </p:sp>
      <p:sp>
        <p:nvSpPr>
          <p:cNvPr id="345" name="Google Shape;345;p17"/>
          <p:cNvSpPr txBox="1">
            <a:spLocks noGrp="1"/>
          </p:cNvSpPr>
          <p:nvPr>
            <p:ph type="body" sz="quarter" idx="10"/>
          </p:nvPr>
        </p:nvSpPr>
        <p:spPr>
          <a:xfrm>
            <a:off x="763277" y="2566066"/>
            <a:ext cx="10885543" cy="3844925"/>
          </a:xfrm>
          <a:prstGeom prst="rect">
            <a:avLst/>
          </a:prstGeom>
          <a:noFill/>
          <a:ln>
            <a:noFill/>
          </a:ln>
        </p:spPr>
        <p:txBody>
          <a:bodyPr spcFirstLastPara="1" wrap="square" lIns="91425" tIns="45700" rIns="91425" bIns="45700" anchor="t" anchorCtr="0">
            <a:normAutofit/>
          </a:bodyPr>
          <a:lstStyle/>
          <a:p>
            <a:pPr lvl="0">
              <a:lnSpc>
                <a:spcPct val="90000"/>
              </a:lnSpc>
              <a:buClr>
                <a:schemeClr val="dk1"/>
              </a:buClr>
              <a:buSzPts val="3600"/>
            </a:pPr>
            <a:r>
              <a:rPr lang="he-IL" sz="4000" dirty="0" smtClean="0"/>
              <a:t>בְּנוּ </a:t>
            </a:r>
            <a:r>
              <a:rPr lang="he-IL" sz="4000" dirty="0"/>
              <a:t>גַּם אַתֶּם חֲנוּת מִשֶּׁלָּכֶם.</a:t>
            </a:r>
          </a:p>
          <a:p>
            <a:pPr lvl="0">
              <a:lnSpc>
                <a:spcPct val="90000"/>
              </a:lnSpc>
              <a:buClr>
                <a:schemeClr val="dk1"/>
              </a:buClr>
              <a:buSzPts val="3600"/>
            </a:pPr>
            <a:r>
              <a:rPr lang="he-IL" sz="4000" dirty="0"/>
              <a:t>כִּתְּבוּ תָּגֵי מְחִירִים </a:t>
            </a:r>
            <a:r>
              <a:rPr lang="he-IL" sz="4000" dirty="0" smtClean="0"/>
              <a:t>לַמּוּצָרִים </a:t>
            </a:r>
            <a:r>
              <a:rPr lang="he-IL" sz="4000" dirty="0"/>
              <a:t>בַּחֲנוּת שֶׁלָּכֶם.</a:t>
            </a:r>
          </a:p>
          <a:p>
            <a:pPr lvl="0">
              <a:lnSpc>
                <a:spcPct val="90000"/>
              </a:lnSpc>
              <a:buClr>
                <a:schemeClr val="dk1"/>
              </a:buClr>
              <a:buSzPts val="3600"/>
            </a:pPr>
            <a:r>
              <a:rPr lang="he-IL" sz="4000" dirty="0" smtClean="0"/>
              <a:t>חַבְּרוּ </a:t>
            </a:r>
            <a:r>
              <a:rPr lang="he-IL" sz="4000" dirty="0"/>
              <a:t>מְשִׂימוֹת חֶשְׁבּוֹנִיּוֹת, פִּתְרוּ,</a:t>
            </a:r>
          </a:p>
          <a:p>
            <a:pPr lvl="0">
              <a:lnSpc>
                <a:spcPct val="90000"/>
              </a:lnSpc>
              <a:buClr>
                <a:schemeClr val="dk1"/>
              </a:buClr>
              <a:buSzPts val="3600"/>
            </a:pPr>
            <a:r>
              <a:rPr lang="he-IL" sz="4000" dirty="0"/>
              <a:t>צַלְמוֹ אֶת הַחֲנוּת וְשִׁלְּחוּּ לַמּוֹרָה.</a:t>
            </a:r>
            <a:endParaRPr sz="4000" dirty="0"/>
          </a:p>
        </p:txBody>
      </p:sp>
      <p:pic>
        <p:nvPicPr>
          <p:cNvPr id="346" name="Google Shape;346;p17"/>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13314" name="Picture 2" descr="Gift, This, Christm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10" y="1810002"/>
            <a:ext cx="2915312" cy="3551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0E577C-C5E6-48DE-A453-2B446B740E84}"/>
              </a:ext>
            </a:extLst>
          </p:cNvPr>
          <p:cNvSpPr txBox="1"/>
          <p:nvPr/>
        </p:nvSpPr>
        <p:spPr>
          <a:xfrm>
            <a:off x="3677730" y="6422536"/>
            <a:ext cx="1421809" cy="323165"/>
          </a:xfrm>
          <a:prstGeom prst="rect">
            <a:avLst/>
          </a:prstGeom>
          <a:noFill/>
        </p:spPr>
        <p:txBody>
          <a:bodyPr wrap="square" rtlCol="1">
            <a:spAutoFit/>
          </a:bodyPr>
          <a:lstStyle/>
          <a:p>
            <a:pPr algn="r"/>
            <a:r>
              <a:rPr lang="en-US" sz="1500" dirty="0">
                <a:solidFill>
                  <a:schemeClr val="bg1"/>
                </a:solidFill>
              </a:rPr>
              <a:t>pexels.com ,</a:t>
            </a:r>
            <a:endParaRPr lang="he-IL" sz="1500" dirty="0">
              <a:solidFill>
                <a:schemeClr val="bg1"/>
              </a:solidFill>
            </a:endParaRPr>
          </a:p>
        </p:txBody>
      </p:sp>
      <p:sp>
        <p:nvSpPr>
          <p:cNvPr id="3" name="TextBox 2">
            <a:extLst>
              <a:ext uri="{FF2B5EF4-FFF2-40B4-BE49-F238E27FC236}">
                <a16:creationId xmlns:a16="http://schemas.microsoft.com/office/drawing/2014/main" id="{A4CFA6C3-B7F7-4F70-AAFB-90E1709C50A6}"/>
              </a:ext>
            </a:extLst>
          </p:cNvPr>
          <p:cNvSpPr txBox="1"/>
          <p:nvPr/>
        </p:nvSpPr>
        <p:spPr>
          <a:xfrm>
            <a:off x="1046184" y="6422536"/>
            <a:ext cx="2941922" cy="323165"/>
          </a:xfrm>
          <a:prstGeom prst="rect">
            <a:avLst/>
          </a:prstGeom>
          <a:noFill/>
        </p:spPr>
        <p:txBody>
          <a:bodyPr wrap="square" rtlCol="1">
            <a:spAutoFit/>
          </a:bodyPr>
          <a:lstStyle/>
          <a:p>
            <a:pPr algn="r"/>
            <a:r>
              <a:rPr lang="en-US" sz="1500" dirty="0">
                <a:solidFill>
                  <a:schemeClr val="bg1"/>
                </a:solidFill>
              </a:rPr>
              <a:t>freepik.com ,</a:t>
            </a:r>
            <a:endParaRPr lang="he-IL" sz="1500" dirty="0">
              <a:solidFill>
                <a:schemeClr val="bg1"/>
              </a:solidFill>
            </a:endParaRPr>
          </a:p>
        </p:txBody>
      </p:sp>
    </p:spTree>
    <p:extLst>
      <p:ext uri="{BB962C8B-B14F-4D97-AF65-F5344CB8AC3E}">
        <p14:creationId xmlns:p14="http://schemas.microsoft.com/office/powerpoint/2010/main" val="321167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sp>
        <p:nvSpPr>
          <p:cNvPr id="279" name="Google Shape;279;p9"/>
          <p:cNvSpPr txBox="1">
            <a:spLocks noGrp="1"/>
          </p:cNvSpPr>
          <p:nvPr>
            <p:ph type="body" sz="quarter" idx="10"/>
          </p:nvPr>
        </p:nvSpPr>
        <p:spPr>
          <a:xfrm>
            <a:off x="781665" y="1928813"/>
            <a:ext cx="10905051" cy="3844925"/>
          </a:xfrm>
          <a:prstGeom prst="rect">
            <a:avLst/>
          </a:prstGeom>
          <a:noFill/>
          <a:ln>
            <a:noFill/>
          </a:ln>
        </p:spPr>
        <p:txBody>
          <a:bodyPr spcFirstLastPara="1" wrap="square" lIns="91425" tIns="45700" rIns="91425" bIns="45700" anchor="t" anchorCtr="0">
            <a:normAutofit/>
          </a:bodyPr>
          <a:lstStyle/>
          <a:p>
            <a:pPr lvl="0">
              <a:lnSpc>
                <a:spcPct val="90000"/>
              </a:lnSpc>
              <a:buClr>
                <a:schemeClr val="dk1"/>
              </a:buClr>
              <a:buSzPts val="3600"/>
            </a:pPr>
            <a:r>
              <a:rPr lang="he-IL" sz="4400" dirty="0"/>
              <a:t>הַמּוֹרָה פָּתְחָה אֶת </a:t>
            </a:r>
            <a:r>
              <a:rPr lang="he-IL" sz="4400" dirty="0" smtClean="0"/>
              <a:t>אַרְגַּז </a:t>
            </a:r>
            <a:r>
              <a:rPr lang="he-IL" sz="4400" dirty="0"/>
              <a:t>הַהַפְתָּעוֹת חִישׁ מַהֵר,</a:t>
            </a:r>
          </a:p>
          <a:p>
            <a:pPr lvl="0">
              <a:lnSpc>
                <a:spcPct val="90000"/>
              </a:lnSpc>
              <a:buClr>
                <a:schemeClr val="dk1"/>
              </a:buClr>
              <a:buSzPts val="3600"/>
            </a:pPr>
            <a:r>
              <a:rPr lang="he-IL" sz="4400" dirty="0"/>
              <a:t>וְאֶת חֲנוּת הַצַּעֲצוּעִים הֵחֵלָּה לְסַדֵּר.</a:t>
            </a:r>
          </a:p>
          <a:p>
            <a:pPr lvl="0">
              <a:lnSpc>
                <a:spcPct val="90000"/>
              </a:lnSpc>
              <a:buClr>
                <a:schemeClr val="dk1"/>
              </a:buClr>
              <a:buSzPts val="3600"/>
            </a:pPr>
            <a:r>
              <a:rPr lang="he-IL" sz="4400" dirty="0"/>
              <a:t>אַךְ בָּרֶגַע שֶׁפָּתְחָה אֶת </a:t>
            </a:r>
            <a:r>
              <a:rPr lang="he-IL" sz="4400" dirty="0" smtClean="0"/>
              <a:t>הַמִּכְסֶה</a:t>
            </a:r>
            <a:r>
              <a:rPr lang="he-IL" sz="4400" dirty="0"/>
              <a:t>,</a:t>
            </a:r>
          </a:p>
          <a:p>
            <a:pPr lvl="0">
              <a:lnSpc>
                <a:spcPct val="90000"/>
              </a:lnSpc>
              <a:buClr>
                <a:schemeClr val="dk1"/>
              </a:buClr>
              <a:buSzPts val="3600"/>
            </a:pPr>
            <a:r>
              <a:rPr lang="he-IL" sz="4400" dirty="0"/>
              <a:t>כָּל תָּגֵי מְחִירֵי הַצַּעֲצוּעִים נָפְלוּ בְּזֶה אַחַר זֶה.</a:t>
            </a:r>
          </a:p>
          <a:p>
            <a:pPr lvl="0">
              <a:lnSpc>
                <a:spcPct val="90000"/>
              </a:lnSpc>
              <a:buClr>
                <a:schemeClr val="dk1"/>
              </a:buClr>
              <a:buSzPts val="3600"/>
            </a:pPr>
            <a:r>
              <a:rPr lang="he-IL" sz="4400" dirty="0"/>
              <a:t>הִיא אָסְפָה אֶת תָּגֵי הַמְּחִירִים,</a:t>
            </a:r>
          </a:p>
          <a:p>
            <a:pPr lvl="0">
              <a:lnSpc>
                <a:spcPct val="90000"/>
              </a:lnSpc>
              <a:buClr>
                <a:schemeClr val="dk1"/>
              </a:buClr>
              <a:buSzPts val="3600"/>
            </a:pPr>
            <a:r>
              <a:rPr lang="he-IL" sz="4400" dirty="0" err="1"/>
              <a:t>וְנִסְּתָה</a:t>
            </a:r>
            <a:r>
              <a:rPr lang="he-IL" sz="4400" dirty="0"/>
              <a:t> לְהַתְאִים אוֹתָם לַמּוּצָרִים.</a:t>
            </a:r>
            <a:endParaRPr sz="4400"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5" name="Picture 8" descr="Gift, Ribbon, Box, Pink, Present, Wrapped, Christm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35" y="293594"/>
            <a:ext cx="2223527" cy="163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3" name="הסבר מלבני מעוגל 2"/>
          <p:cNvSpPr/>
          <p:nvPr/>
        </p:nvSpPr>
        <p:spPr>
          <a:xfrm>
            <a:off x="6592529" y="1922760"/>
            <a:ext cx="5324168" cy="2752479"/>
          </a:xfrm>
          <a:prstGeom prst="wedgeRoundRectCallout">
            <a:avLst>
              <a:gd name="adj1" fmla="val -66763"/>
              <a:gd name="adj2" fmla="val 10206"/>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sp>
        <p:nvSpPr>
          <p:cNvPr id="279" name="Google Shape;279;p9"/>
          <p:cNvSpPr txBox="1">
            <a:spLocks noGrp="1"/>
          </p:cNvSpPr>
          <p:nvPr>
            <p:ph type="body" sz="quarter" idx="10"/>
          </p:nvPr>
        </p:nvSpPr>
        <p:spPr>
          <a:xfrm>
            <a:off x="6179574" y="2166014"/>
            <a:ext cx="5737123" cy="2731143"/>
          </a:xfrm>
          <a:prstGeom prst="rect">
            <a:avLst/>
          </a:prstGeom>
          <a:noFill/>
          <a:ln>
            <a:noFill/>
          </a:ln>
        </p:spPr>
        <p:txBody>
          <a:bodyPr spcFirstLastPara="1" wrap="square" lIns="91425" tIns="45700" rIns="91425" bIns="45700" anchor="t" anchorCtr="0">
            <a:normAutofit lnSpcReduction="10000"/>
          </a:bodyPr>
          <a:lstStyle/>
          <a:p>
            <a:r>
              <a:rPr lang="he-IL" sz="4400" dirty="0"/>
              <a:t>בּוֹאוּ יְלָדִים, נַעֲזֹר לַמּוֹרָה,</a:t>
            </a:r>
          </a:p>
          <a:p>
            <a:r>
              <a:rPr lang="he-IL" sz="4400" dirty="0"/>
              <a:t>לְהַתְאִים אֶת תָּגֵי </a:t>
            </a:r>
          </a:p>
          <a:p>
            <a:r>
              <a:rPr lang="he-IL" sz="4400" dirty="0"/>
              <a:t>הַמְּחִירִים הַנְּכוֹנִים לַמּוּצָרִים.</a:t>
            </a:r>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8" name="Picture 4" descr="סמיילי, שמחה, חיבוק, חיוך רחב, ברוך הבא, יק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2969" y="1532187"/>
            <a:ext cx="5287297" cy="399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6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TextBox 1"/>
          <p:cNvSpPr txBox="1"/>
          <p:nvPr/>
        </p:nvSpPr>
        <p:spPr>
          <a:xfrm>
            <a:off x="2593620" y="2194759"/>
            <a:ext cx="8895374"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הַדֻּבִּי הוּא בֵּין 13 שְׁקָלִים </a:t>
            </a:r>
            <a:r>
              <a:rPr lang="he-IL" sz="4000" dirty="0" smtClean="0"/>
              <a:t>לַ- </a:t>
            </a:r>
            <a:r>
              <a:rPr lang="he-IL" sz="4000" dirty="0"/>
              <a:t>15 שְׁקָלִים.</a:t>
            </a:r>
          </a:p>
        </p:txBody>
      </p:sp>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24" name="קבוצה 23"/>
          <p:cNvGrpSpPr/>
          <p:nvPr/>
        </p:nvGrpSpPr>
        <p:grpSpPr>
          <a:xfrm>
            <a:off x="4635391" y="3792968"/>
            <a:ext cx="1702325" cy="1438585"/>
            <a:chOff x="4590714" y="5976322"/>
            <a:chExt cx="1702325" cy="1438585"/>
          </a:xfrm>
        </p:grpSpPr>
        <p:pic>
          <p:nvPicPr>
            <p:cNvPr id="15"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6855" y="6208124"/>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29" name="קבוצה 28"/>
          <p:cNvGrpSpPr/>
          <p:nvPr/>
        </p:nvGrpSpPr>
        <p:grpSpPr>
          <a:xfrm>
            <a:off x="4607022" y="5210211"/>
            <a:ext cx="1702325" cy="1438585"/>
            <a:chOff x="4590714" y="5976322"/>
            <a:chExt cx="1702325" cy="1438585"/>
          </a:xfrm>
        </p:grpSpPr>
        <p:pic>
          <p:nvPicPr>
            <p:cNvPr id="3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796855" y="6208124"/>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8" name="Picture 6" descr="דוב, טדי, צעצוע רך, חמוד, פרווה, ילדות, פלאפ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74" y="1471577"/>
            <a:ext cx="1558010" cy="233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prstGeom prst="rect">
            <a:avLst/>
          </a:prstGeom>
          <a:solidFill>
            <a:schemeClr val="accent1"/>
          </a:solidFill>
          <a:ln>
            <a:noFill/>
          </a:ln>
        </p:spPr>
        <p:txBody>
          <a:bodyPr spcFirstLastPara="1" wrap="square" lIns="91425" tIns="45700" rIns="91425" bIns="45700" anchor="b" anchorCtr="0">
            <a:normAutofit/>
          </a:bodyPr>
          <a:lstStyle/>
          <a:p>
            <a:pPr lvl="0">
              <a:lnSpc>
                <a:spcPct val="90000"/>
              </a:lnSpc>
              <a:buClr>
                <a:schemeClr val="lt1"/>
              </a:buClr>
              <a:buSzPts val="4400"/>
            </a:pPr>
            <a:r>
              <a:rPr lang="he-IL" dirty="0"/>
              <a:t>מַתְחִילִים </a:t>
            </a:r>
            <a:r>
              <a:rPr lang="he-IL" dirty="0" smtClean="0"/>
              <a:t>בְּכֵּיף</a:t>
            </a:r>
            <a:endParaRPr dirty="0"/>
          </a:p>
        </p:txBody>
      </p:sp>
      <p:pic>
        <p:nvPicPr>
          <p:cNvPr id="280" name="Google Shape;280;p9"/>
          <p:cNvPicPr preferRelativeResize="0"/>
          <p:nvPr/>
        </p:nvPicPr>
        <p:blipFill rotWithShape="1">
          <a:blip r:embed="rId3">
            <a:alphaModFix/>
          </a:blip>
          <a:srcRect/>
          <a:stretch/>
        </p:blipFill>
        <p:spPr>
          <a:xfrm>
            <a:off x="3617846" y="13562"/>
            <a:ext cx="1017545" cy="1070700"/>
          </a:xfrm>
          <a:prstGeom prst="rect">
            <a:avLst/>
          </a:prstGeom>
          <a:noFill/>
          <a:ln>
            <a:noFill/>
          </a:ln>
        </p:spPr>
      </p:pic>
      <p:grpSp>
        <p:nvGrpSpPr>
          <p:cNvPr id="19" name="קבוצה 18"/>
          <p:cNvGrpSpPr/>
          <p:nvPr/>
        </p:nvGrpSpPr>
        <p:grpSpPr>
          <a:xfrm>
            <a:off x="7117717" y="5210211"/>
            <a:ext cx="1702325" cy="1438585"/>
            <a:chOff x="4462438" y="3819421"/>
            <a:chExt cx="1702325" cy="1438585"/>
          </a:xfrm>
        </p:grpSpPr>
        <p:pic>
          <p:nvPicPr>
            <p:cNvPr id="4098"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462438" y="381942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706" y="4032175"/>
              <a:ext cx="1157788" cy="984885"/>
            </a:xfrm>
            <a:prstGeom prst="rect">
              <a:avLst/>
            </a:prstGeom>
            <a:noFill/>
          </p:spPr>
          <p:txBody>
            <a:bodyPr wrap="square" rtlCol="1">
              <a:spAutoFit/>
            </a:bodyPr>
            <a:lstStyle/>
            <a:p>
              <a:r>
                <a:rPr lang="he-IL" sz="3600" dirty="0"/>
                <a:t>10</a:t>
              </a:r>
              <a:r>
                <a:rPr lang="he-IL" sz="4400" dirty="0"/>
                <a:t>₪</a:t>
              </a:r>
            </a:p>
            <a:p>
              <a:endParaRPr lang="he-IL" dirty="0"/>
            </a:p>
          </p:txBody>
        </p:sp>
      </p:grpSp>
      <p:grpSp>
        <p:nvGrpSpPr>
          <p:cNvPr id="11" name="קבוצה 10"/>
          <p:cNvGrpSpPr/>
          <p:nvPr/>
        </p:nvGrpSpPr>
        <p:grpSpPr>
          <a:xfrm>
            <a:off x="9645858" y="5288454"/>
            <a:ext cx="1884672" cy="1968600"/>
            <a:chOff x="4590714" y="4854031"/>
            <a:chExt cx="1702325" cy="1888204"/>
          </a:xfrm>
        </p:grpSpPr>
        <p:pic>
          <p:nvPicPr>
            <p:cNvPr id="1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4854031"/>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2515" y="5080242"/>
              <a:ext cx="1157788" cy="1661993"/>
            </a:xfrm>
            <a:prstGeom prst="rect">
              <a:avLst/>
            </a:prstGeom>
            <a:noFill/>
          </p:spPr>
          <p:txBody>
            <a:bodyPr wrap="square" rtlCol="1">
              <a:spAutoFit/>
            </a:bodyPr>
            <a:lstStyle/>
            <a:p>
              <a:r>
                <a:rPr lang="he-IL" sz="3600" dirty="0"/>
                <a:t>4</a:t>
              </a:r>
              <a:r>
                <a:rPr lang="he-IL" sz="4400" dirty="0"/>
                <a:t> ₪</a:t>
              </a:r>
            </a:p>
            <a:p>
              <a:endParaRPr lang="he-IL" sz="4400" dirty="0"/>
            </a:p>
            <a:p>
              <a:endParaRPr lang="he-IL" dirty="0"/>
            </a:p>
          </p:txBody>
        </p:sp>
      </p:grpSp>
      <p:grpSp>
        <p:nvGrpSpPr>
          <p:cNvPr id="10" name="קבוצה 9"/>
          <p:cNvGrpSpPr/>
          <p:nvPr/>
        </p:nvGrpSpPr>
        <p:grpSpPr>
          <a:xfrm>
            <a:off x="9737499" y="3819420"/>
            <a:ext cx="1702325" cy="1896336"/>
            <a:chOff x="6533696" y="3701522"/>
            <a:chExt cx="1702325" cy="1896336"/>
          </a:xfrm>
        </p:grpSpPr>
        <p:pic>
          <p:nvPicPr>
            <p:cNvPr id="2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533696" y="37015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5497" y="4058975"/>
              <a:ext cx="1157788" cy="1538883"/>
            </a:xfrm>
            <a:prstGeom prst="rect">
              <a:avLst/>
            </a:prstGeom>
            <a:noFill/>
          </p:spPr>
          <p:txBody>
            <a:bodyPr wrap="square" rtlCol="1">
              <a:spAutoFit/>
            </a:bodyPr>
            <a:lstStyle/>
            <a:p>
              <a:r>
                <a:rPr lang="he-IL" sz="3600" dirty="0"/>
                <a:t> 6 ₪</a:t>
              </a:r>
            </a:p>
            <a:p>
              <a:endParaRPr lang="he-IL" sz="4400" dirty="0"/>
            </a:p>
            <a:p>
              <a:endParaRPr lang="he-IL" dirty="0"/>
            </a:p>
          </p:txBody>
        </p:sp>
      </p:grpSp>
      <p:grpSp>
        <p:nvGrpSpPr>
          <p:cNvPr id="12" name="קבוצה 11"/>
          <p:cNvGrpSpPr/>
          <p:nvPr/>
        </p:nvGrpSpPr>
        <p:grpSpPr>
          <a:xfrm>
            <a:off x="7084279" y="3849637"/>
            <a:ext cx="1702325" cy="1866119"/>
            <a:chOff x="6394373" y="4821616"/>
            <a:chExt cx="1702325" cy="1866119"/>
          </a:xfrm>
        </p:grpSpPr>
        <p:pic>
          <p:nvPicPr>
            <p:cNvPr id="22"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6394373" y="4821616"/>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66174" y="5148852"/>
              <a:ext cx="1157788" cy="1538883"/>
            </a:xfrm>
            <a:prstGeom prst="rect">
              <a:avLst/>
            </a:prstGeom>
            <a:noFill/>
          </p:spPr>
          <p:txBody>
            <a:bodyPr wrap="square" rtlCol="1">
              <a:spAutoFit/>
            </a:bodyPr>
            <a:lstStyle/>
            <a:p>
              <a:r>
                <a:rPr lang="he-IL" sz="3600" dirty="0"/>
                <a:t> 5 ₪</a:t>
              </a:r>
            </a:p>
            <a:p>
              <a:endParaRPr lang="he-IL" sz="4400" dirty="0"/>
            </a:p>
            <a:p>
              <a:endParaRPr lang="he-IL" dirty="0"/>
            </a:p>
          </p:txBody>
        </p:sp>
      </p:grpSp>
      <p:grpSp>
        <p:nvGrpSpPr>
          <p:cNvPr id="29" name="קבוצה 28"/>
          <p:cNvGrpSpPr/>
          <p:nvPr/>
        </p:nvGrpSpPr>
        <p:grpSpPr>
          <a:xfrm>
            <a:off x="4607022" y="5210211"/>
            <a:ext cx="1702325" cy="1438585"/>
            <a:chOff x="4590714" y="5976322"/>
            <a:chExt cx="1702325" cy="1438585"/>
          </a:xfrm>
        </p:grpSpPr>
        <p:pic>
          <p:nvPicPr>
            <p:cNvPr id="3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796855" y="6208124"/>
              <a:ext cx="1157788" cy="984885"/>
            </a:xfrm>
            <a:prstGeom prst="rect">
              <a:avLst/>
            </a:prstGeom>
            <a:noFill/>
          </p:spPr>
          <p:txBody>
            <a:bodyPr wrap="square" rtlCol="1">
              <a:spAutoFit/>
            </a:bodyPr>
            <a:lstStyle/>
            <a:p>
              <a:r>
                <a:rPr lang="he-IL" sz="3600" dirty="0"/>
                <a:t>16</a:t>
              </a:r>
              <a:r>
                <a:rPr lang="he-IL" sz="4400" dirty="0"/>
                <a:t>₪</a:t>
              </a:r>
            </a:p>
            <a:p>
              <a:endParaRPr lang="he-IL" dirty="0"/>
            </a:p>
          </p:txBody>
        </p:sp>
      </p:grpSp>
      <p:grpSp>
        <p:nvGrpSpPr>
          <p:cNvPr id="32" name="קבוצה 31"/>
          <p:cNvGrpSpPr/>
          <p:nvPr/>
        </p:nvGrpSpPr>
        <p:grpSpPr>
          <a:xfrm>
            <a:off x="1986169" y="3792968"/>
            <a:ext cx="1702325" cy="1438585"/>
            <a:chOff x="4590714" y="5976322"/>
            <a:chExt cx="1702325" cy="1438585"/>
          </a:xfrm>
        </p:grpSpPr>
        <p:pic>
          <p:nvPicPr>
            <p:cNvPr id="33"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796855" y="6208124"/>
              <a:ext cx="1157788" cy="984885"/>
            </a:xfrm>
            <a:prstGeom prst="rect">
              <a:avLst/>
            </a:prstGeom>
            <a:noFill/>
          </p:spPr>
          <p:txBody>
            <a:bodyPr wrap="square" rtlCol="1">
              <a:spAutoFit/>
            </a:bodyPr>
            <a:lstStyle/>
            <a:p>
              <a:r>
                <a:rPr lang="he-IL" sz="3600" dirty="0"/>
                <a:t>7 </a:t>
              </a:r>
              <a:r>
                <a:rPr lang="he-IL" sz="4400" dirty="0"/>
                <a:t>₪</a:t>
              </a:r>
            </a:p>
            <a:p>
              <a:endParaRPr lang="he-IL" dirty="0"/>
            </a:p>
          </p:txBody>
        </p:sp>
      </p:grpSp>
      <p:grpSp>
        <p:nvGrpSpPr>
          <p:cNvPr id="35" name="קבוצה 34"/>
          <p:cNvGrpSpPr/>
          <p:nvPr/>
        </p:nvGrpSpPr>
        <p:grpSpPr>
          <a:xfrm>
            <a:off x="1957800" y="5210211"/>
            <a:ext cx="1702325" cy="1438585"/>
            <a:chOff x="4590714" y="5976322"/>
            <a:chExt cx="1702325" cy="1438585"/>
          </a:xfrm>
        </p:grpSpPr>
        <p:pic>
          <p:nvPicPr>
            <p:cNvPr id="36"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796855" y="6208124"/>
              <a:ext cx="1157788" cy="984885"/>
            </a:xfrm>
            <a:prstGeom prst="rect">
              <a:avLst/>
            </a:prstGeom>
            <a:noFill/>
          </p:spPr>
          <p:txBody>
            <a:bodyPr wrap="square" rtlCol="1">
              <a:spAutoFit/>
            </a:bodyPr>
            <a:lstStyle/>
            <a:p>
              <a:r>
                <a:rPr lang="he-IL" sz="3600" dirty="0"/>
                <a:t> 8 </a:t>
              </a:r>
              <a:r>
                <a:rPr lang="he-IL" sz="4400" dirty="0"/>
                <a:t>₪</a:t>
              </a:r>
            </a:p>
            <a:p>
              <a:endParaRPr lang="he-IL" dirty="0"/>
            </a:p>
          </p:txBody>
        </p:sp>
      </p:grpSp>
      <p:pic>
        <p:nvPicPr>
          <p:cNvPr id="38" name="Picture 6" descr="דוב, טדי, צעצוע רך, חמוד, פרווה, ילדות, פלאפ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74" y="1471577"/>
            <a:ext cx="1558010" cy="2337014"/>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קבוצה 38"/>
          <p:cNvGrpSpPr/>
          <p:nvPr/>
        </p:nvGrpSpPr>
        <p:grpSpPr>
          <a:xfrm>
            <a:off x="874892" y="432504"/>
            <a:ext cx="1702325" cy="1438585"/>
            <a:chOff x="4590714" y="5976322"/>
            <a:chExt cx="1702325" cy="1438585"/>
          </a:xfrm>
        </p:grpSpPr>
        <p:pic>
          <p:nvPicPr>
            <p:cNvPr id="40" name="Picture 2" descr="Tag, Label, Yellow, Price Tag, Price 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5073">
              <a:off x="4590714" y="5976322"/>
              <a:ext cx="1702325" cy="143858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932173" y="6229623"/>
              <a:ext cx="1157788" cy="984885"/>
            </a:xfrm>
            <a:prstGeom prst="rect">
              <a:avLst/>
            </a:prstGeom>
            <a:noFill/>
          </p:spPr>
          <p:txBody>
            <a:bodyPr wrap="square" rtlCol="1">
              <a:spAutoFit/>
            </a:bodyPr>
            <a:lstStyle/>
            <a:p>
              <a:r>
                <a:rPr lang="he-IL" sz="3600" dirty="0"/>
                <a:t>14</a:t>
              </a:r>
              <a:r>
                <a:rPr lang="he-IL" sz="4400" dirty="0"/>
                <a:t>₪</a:t>
              </a:r>
            </a:p>
            <a:p>
              <a:endParaRPr lang="he-IL" dirty="0"/>
            </a:p>
          </p:txBody>
        </p:sp>
      </p:grpSp>
      <p:sp>
        <p:nvSpPr>
          <p:cNvPr id="43" name="TextBox 42"/>
          <p:cNvSpPr txBox="1"/>
          <p:nvPr/>
        </p:nvSpPr>
        <p:spPr>
          <a:xfrm>
            <a:off x="2593620" y="2194759"/>
            <a:ext cx="8895374" cy="707886"/>
          </a:xfrm>
          <a:prstGeom prst="rect">
            <a:avLst/>
          </a:prstGeom>
          <a:solidFill>
            <a:schemeClr val="accent1">
              <a:lumMod val="60000"/>
              <a:lumOff val="40000"/>
            </a:schemeClr>
          </a:solidFill>
        </p:spPr>
        <p:txBody>
          <a:bodyPr wrap="square" rtlCol="1">
            <a:spAutoFit/>
          </a:bodyPr>
          <a:lstStyle/>
          <a:p>
            <a:pPr algn="r"/>
            <a:r>
              <a:rPr lang="he-IL" sz="4000" dirty="0" smtClean="0"/>
              <a:t>מְחִיר </a:t>
            </a:r>
            <a:r>
              <a:rPr lang="he-IL" sz="4000" dirty="0"/>
              <a:t>הַדֻּבִּי הוּא בֵּין 13 שְׁקָלִים </a:t>
            </a:r>
            <a:r>
              <a:rPr lang="he-IL" sz="4000" dirty="0" smtClean="0"/>
              <a:t>לַ- </a:t>
            </a:r>
            <a:r>
              <a:rPr lang="he-IL" sz="4000" dirty="0"/>
              <a:t>15 שְׁקָלִים.</a:t>
            </a:r>
          </a:p>
        </p:txBody>
      </p:sp>
    </p:spTree>
    <p:extLst>
      <p:ext uri="{BB962C8B-B14F-4D97-AF65-F5344CB8AC3E}">
        <p14:creationId xmlns:p14="http://schemas.microsoft.com/office/powerpoint/2010/main" val="144162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TotalTime>
  <Words>3292</Words>
  <Application>Microsoft Office PowerPoint</Application>
  <PresentationFormat>מסך רחב</PresentationFormat>
  <Paragraphs>605</Paragraphs>
  <Slides>59</Slides>
  <Notes>42</Notes>
  <HiddenSlides>0</HiddenSlides>
  <MMClips>3</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59</vt:i4>
      </vt:variant>
    </vt:vector>
  </HeadingPairs>
  <TitlesOfParts>
    <vt:vector size="64" baseType="lpstr">
      <vt:lpstr>Open Sans</vt:lpstr>
      <vt:lpstr>Calibri</vt:lpstr>
      <vt:lpstr>Alef</vt:lpstr>
      <vt:lpstr>Arial</vt:lpstr>
      <vt:lpstr>Office Theme</vt:lpstr>
      <vt:lpstr>מצגת של PowerPoint‏</vt:lpstr>
      <vt:lpstr>מָה נִלְמַד הַיּוֹם?</vt:lpstr>
      <vt:lpstr>מָה לְהָבִיא לַשִּׁעוּר?</vt:lpstr>
      <vt:lpstr>מָה אֲנַחְנוּ כְּבָר יוֹדְעִים?</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מַתְחִילִים בְּכֵּיף</vt:lpstr>
      <vt:lpstr>  חֲנוּת הַצַּעֲצוּעִים בַּכִּתָּה שֶׁלָּנוּ</vt:lpstr>
      <vt:lpstr>עַכְשָׁו לוֹמְדִים</vt:lpstr>
      <vt:lpstr>עַכְשָׁו לוֹמְדִים</vt:lpstr>
      <vt:lpstr>פִּתְרוֹן</vt:lpstr>
      <vt:lpstr>עַכְשָׁו לוֹמְדִים</vt:lpstr>
      <vt:lpstr>פִּתְרוֹן</vt:lpstr>
      <vt:lpstr>עַכְשָׁו לוֹמְדִים</vt:lpstr>
      <vt:lpstr>פִּתְרוֹן</vt:lpstr>
      <vt:lpstr>פִּתְרוֹן</vt:lpstr>
      <vt:lpstr>עַכְשָׁו לוֹמְדִים</vt:lpstr>
      <vt:lpstr>פִּתְרוֹן</vt:lpstr>
      <vt:lpstr>פִּתְרוֹן</vt:lpstr>
      <vt:lpstr>עַכְשָׁו לוֹמְדִים</vt:lpstr>
      <vt:lpstr>פִּתְרוֹן</vt:lpstr>
      <vt:lpstr>עַכְשָׁו לוֹמְדִים</vt:lpstr>
      <vt:lpstr>פִּתְרוֹן</vt:lpstr>
      <vt:lpstr>פִּתְרוֹן</vt:lpstr>
      <vt:lpstr>עַכְשָׁו לוֹמְדִים</vt:lpstr>
      <vt:lpstr>פִּתְרוֹן</vt:lpstr>
      <vt:lpstr>פִּתְרוֹן</vt:lpstr>
      <vt:lpstr>פִּתְרוֹן</vt:lpstr>
      <vt:lpstr>עַכְשָׁו לוֹמְדִים</vt:lpstr>
      <vt:lpstr>פִּתְרוֹן</vt:lpstr>
      <vt:lpstr>פִּתְרוֹן</vt:lpstr>
      <vt:lpstr>פִּתְרוֹן</vt:lpstr>
      <vt:lpstr>עַכְשָׁו לוֹמְדִים</vt:lpstr>
      <vt:lpstr>פִּתְרוֹן</vt:lpstr>
      <vt:lpstr>פִּתְרוֹן</vt:lpstr>
      <vt:lpstr>פִּתְרוֹן</vt:lpstr>
      <vt:lpstr>פִּתְרוֹן</vt:lpstr>
      <vt:lpstr>פִּתְרוֹן</vt:lpstr>
      <vt:lpstr>פתרון</vt:lpstr>
      <vt:lpstr>פִּתְרוֹן</vt:lpstr>
      <vt:lpstr>מְסַיְּמִים וּמְסַכְּמִים</vt:lpstr>
      <vt:lpstr>מַמְשִׁיכִים לְתַרְגֵּל</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Ruthy Betinger</dc:creator>
  <cp:lastModifiedBy>תלמיד</cp:lastModifiedBy>
  <cp:revision>125</cp:revision>
  <dcterms:created xsi:type="dcterms:W3CDTF">2020-03-11T07:11:19Z</dcterms:created>
  <dcterms:modified xsi:type="dcterms:W3CDTF">2020-04-30T05:27:54Z</dcterms:modified>
</cp:coreProperties>
</file>