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03"/>
  </p:notesMasterIdLst>
  <p:sldIdLst>
    <p:sldId id="260" r:id="rId2"/>
    <p:sldId id="261" r:id="rId3"/>
    <p:sldId id="262" r:id="rId4"/>
    <p:sldId id="265" r:id="rId5"/>
    <p:sldId id="310" r:id="rId6"/>
    <p:sldId id="287" r:id="rId7"/>
    <p:sldId id="288" r:id="rId8"/>
    <p:sldId id="315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525" r:id="rId20"/>
    <p:sldId id="289" r:id="rId21"/>
    <p:sldId id="342" r:id="rId22"/>
    <p:sldId id="343" r:id="rId23"/>
    <p:sldId id="345" r:id="rId24"/>
    <p:sldId id="347" r:id="rId25"/>
    <p:sldId id="346" r:id="rId26"/>
    <p:sldId id="348" r:id="rId27"/>
    <p:sldId id="350" r:id="rId28"/>
    <p:sldId id="351" r:id="rId29"/>
    <p:sldId id="353" r:id="rId30"/>
    <p:sldId id="352" r:id="rId31"/>
    <p:sldId id="355" r:id="rId32"/>
    <p:sldId id="354" r:id="rId33"/>
    <p:sldId id="356" r:id="rId34"/>
    <p:sldId id="299" r:id="rId35"/>
    <p:sldId id="358" r:id="rId36"/>
    <p:sldId id="359" r:id="rId37"/>
    <p:sldId id="300" r:id="rId38"/>
    <p:sldId id="301" r:id="rId39"/>
    <p:sldId id="526" r:id="rId40"/>
    <p:sldId id="369" r:id="rId41"/>
    <p:sldId id="368" r:id="rId42"/>
    <p:sldId id="367" r:id="rId43"/>
    <p:sldId id="366" r:id="rId44"/>
    <p:sldId id="365" r:id="rId45"/>
    <p:sldId id="364" r:id="rId46"/>
    <p:sldId id="363" r:id="rId47"/>
    <p:sldId id="360" r:id="rId48"/>
    <p:sldId id="362" r:id="rId49"/>
    <p:sldId id="361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524" r:id="rId63"/>
    <p:sldId id="382" r:id="rId64"/>
    <p:sldId id="498" r:id="rId65"/>
    <p:sldId id="499" r:id="rId66"/>
    <p:sldId id="500" r:id="rId67"/>
    <p:sldId id="501" r:id="rId68"/>
    <p:sldId id="502" r:id="rId69"/>
    <p:sldId id="503" r:id="rId70"/>
    <p:sldId id="504" r:id="rId71"/>
    <p:sldId id="505" r:id="rId72"/>
    <p:sldId id="506" r:id="rId73"/>
    <p:sldId id="507" r:id="rId74"/>
    <p:sldId id="496" r:id="rId75"/>
    <p:sldId id="516" r:id="rId76"/>
    <p:sldId id="515" r:id="rId77"/>
    <p:sldId id="514" r:id="rId78"/>
    <p:sldId id="513" r:id="rId79"/>
    <p:sldId id="512" r:id="rId80"/>
    <p:sldId id="511" r:id="rId81"/>
    <p:sldId id="510" r:id="rId82"/>
    <p:sldId id="509" r:id="rId83"/>
    <p:sldId id="508" r:id="rId84"/>
    <p:sldId id="461" r:id="rId85"/>
    <p:sldId id="462" r:id="rId86"/>
    <p:sldId id="463" r:id="rId87"/>
    <p:sldId id="464" r:id="rId88"/>
    <p:sldId id="465" r:id="rId89"/>
    <p:sldId id="466" r:id="rId90"/>
    <p:sldId id="467" r:id="rId91"/>
    <p:sldId id="470" r:id="rId92"/>
    <p:sldId id="495" r:id="rId93"/>
    <p:sldId id="311" r:id="rId94"/>
    <p:sldId id="517" r:id="rId95"/>
    <p:sldId id="519" r:id="rId96"/>
    <p:sldId id="522" r:id="rId97"/>
    <p:sldId id="521" r:id="rId98"/>
    <p:sldId id="520" r:id="rId99"/>
    <p:sldId id="313" r:id="rId100"/>
    <p:sldId id="523" r:id="rId101"/>
    <p:sldId id="314" r:id="rId102"/>
  </p:sldIdLst>
  <p:sldSz cx="12192000" cy="6858000"/>
  <p:notesSz cx="6858000" cy="9144000"/>
  <p:embeddedFontLst>
    <p:embeddedFont>
      <p:font typeface="Open Sans" panose="020B0606030504020204" pitchFamily="34" charset="0"/>
      <p:regular r:id="rId104"/>
      <p:bold r:id="rId105"/>
      <p:italic r:id="rId106"/>
      <p:boldItalic r:id="rId107"/>
    </p:embeddedFont>
    <p:embeddedFont>
      <p:font typeface="Calibri" panose="020F0502020204030204" pitchFamily="34" charset="0"/>
      <p:regular r:id="rId108"/>
      <p:bold r:id="rId109"/>
      <p:italic r:id="rId110"/>
      <p:boldItalic r:id="rId111"/>
    </p:embeddedFont>
    <p:embeddedFont>
      <p:font typeface="Alef" panose="00000500000000000000" pitchFamily="2" charset="-79"/>
      <p:regular r:id="rId112"/>
      <p:bold r:id="rId1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114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6" autoAdjust="0"/>
    <p:restoredTop sz="94674"/>
  </p:normalViewPr>
  <p:slideViewPr>
    <p:cSldViewPr snapToGrid="0">
      <p:cViewPr varScale="1">
        <p:scale>
          <a:sx n="92" d="100"/>
          <a:sy n="92" d="100"/>
        </p:scale>
        <p:origin x="44" y="35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9.fntdata"/><Relationship Id="rId16" Type="http://schemas.openxmlformats.org/officeDocument/2006/relationships/slide" Target="slides/slide15.xml"/><Relationship Id="rId107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7.fntdata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2.fntdata"/><Relationship Id="rId113" Type="http://schemas.openxmlformats.org/officeDocument/2006/relationships/font" Target="fonts/font10.fntdata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5.fntdata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3.fntdata"/><Relationship Id="rId114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6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b="1"/>
              <a:t>משך השקף: 2 דקות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>
                <a:solidFill>
                  <a:schemeClr val="dk1"/>
                </a:solidFill>
              </a:rPr>
              <a:t>הציגו את עצמכם ואת מהלך השיעור: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>
                <a:solidFill>
                  <a:schemeClr val="dk1"/>
                </a:solidFill>
              </a:rPr>
              <a:t>מוזמנים לפנות בצורה אישית לתלמידים:</a:t>
            </a:r>
            <a:r>
              <a:rPr lang="iw-IL" sz="1200"/>
              <a:t/>
            </a:r>
            <a:br>
              <a:rPr lang="iw-IL" sz="1200"/>
            </a:br>
            <a:r>
              <a:rPr lang="iw-IL" sz="120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>
                <a:solidFill>
                  <a:schemeClr val="dk1"/>
                </a:solidFill>
              </a:rPr>
              <a:t>נושא השיעור ומה מטרתו:</a:t>
            </a:r>
            <a:br>
              <a:rPr lang="iw-IL" sz="1200">
                <a:solidFill>
                  <a:schemeClr val="dk1"/>
                </a:solidFill>
              </a:rPr>
            </a:br>
            <a:r>
              <a:rPr lang="iw-IL" sz="120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dirty="0"/>
              <a:t>למחוק שקופית זו אם אין בה צורך.</a:t>
            </a:r>
            <a:endParaRPr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sz="1200" b="1" dirty="0"/>
              <a:t>משך השקף: דקה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/>
              <a:t>בשקף זה ודאו שכולם הצטיידו בעזרים הנדרשים (מומלץ שעזרים אלו יהיו גם אצלכם עבור הדגמה).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sz="1200" dirty="0">
                <a:solidFill>
                  <a:srgbClr val="FF0000"/>
                </a:solidFill>
              </a:rPr>
              <a:t>זה הזמן להציג את </a:t>
            </a:r>
            <a:r>
              <a:rPr lang="iw-IL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/>
              <a:t>משך השקף: עד 2 דקות</a:t>
            </a: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/>
              <a:t>שלב זה</a:t>
            </a:r>
            <a:r>
              <a:rPr lang="iw-IL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>
                <a:solidFill>
                  <a:schemeClr val="dk1"/>
                </a:solidFill>
              </a:rPr>
              <a:t>בכיתות נמוכות מומלץ שהחיבור יהיה מינורי וכללי. </a:t>
            </a:r>
            <a:br>
              <a:rPr lang="iw-IL">
                <a:solidFill>
                  <a:schemeClr val="dk1"/>
                </a:solidFill>
              </a:rPr>
            </a:br>
            <a:r>
              <a:rPr lang="iw-IL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  <a:endParaRPr/>
          </a:p>
          <a:p>
            <a:pPr marL="158750" lvl="0" indent="0" algn="r" rtl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דוגמה לטקסט שייאמר בעל פה: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en-IL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en-IL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2A4CB-A651-4F57-8707-E7861DDC5B28}" type="datetimeFigureOut">
              <a:rPr lang="he-IL" smtClean="0"/>
              <a:t>י"א/אייר/תש"פ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3270-856E-437B-813F-84BCED4C02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968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en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en-IL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en-I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IL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he-IL" dirty="0"/>
              <a:t>שיעור מתמטיקה לכיתה ד</a:t>
            </a:r>
          </a:p>
          <a:p>
            <a:pPr lvl="0"/>
            <a:endParaRPr lang="he-IL"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he-IL" dirty="0"/>
              <a:t>נושא השיעור: סימני התחלקות ב-6 ו-9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CC378B-9FA6-1B4C-A348-C8DA73E19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e-IL" dirty="0">
                <a:sym typeface="Calibri"/>
              </a:rPr>
              <a:t>עם המורה: גלית אליהב</a:t>
            </a:r>
          </a:p>
          <a:p>
            <a:endParaRPr lang="en-IL" dirty="0"/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40;p5">
            <a:extLst>
              <a:ext uri="{FF2B5EF4-FFF2-40B4-BE49-F238E27FC236}">
                <a16:creationId xmlns:a16="http://schemas.microsoft.com/office/drawing/2014/main" id="{445409F4-D6DB-E449-AE3F-B64FDF06106E}"/>
              </a:ext>
            </a:extLst>
          </p:cNvPr>
          <p:cNvSpPr txBox="1">
            <a:spLocks/>
          </p:cNvSpPr>
          <p:nvPr/>
        </p:nvSpPr>
        <p:spPr>
          <a:xfrm>
            <a:off x="6513508" y="6293758"/>
            <a:ext cx="5099050" cy="560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28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655324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1306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0211B37-F35F-4A82-9EBA-074C636F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ממשיכים לתרגל בכיתה או בבית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4067FBCC-B7EF-42A8-A174-0D8A79BFA21B}"/>
              </a:ext>
            </a:extLst>
          </p:cNvPr>
          <p:cNvSpPr/>
          <p:nvPr/>
        </p:nvSpPr>
        <p:spPr>
          <a:xfrm>
            <a:off x="5698929" y="265632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</a:rPr>
              <a:t>מצאו האם יש הקשר בין </a:t>
            </a:r>
          </a:p>
          <a:p>
            <a:pPr algn="r"/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</a:rPr>
              <a:t>של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</a:rPr>
              <a:t>הכפולות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he-IL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3, 6 ו- 9</a:t>
            </a:r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</a:rPr>
              <a:t> בלוח הכפל?</a:t>
            </a:r>
          </a:p>
          <a:p>
            <a:pPr algn="r"/>
            <a:endParaRPr lang="he-IL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/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</a:rPr>
              <a:t>את תשובתכם הגישו למורה.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23323FC-ACAE-4A16-9F6E-4DB1565A3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872" y="1901728"/>
            <a:ext cx="4770662" cy="4063736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B846B932-479C-4C75-A4FF-39F063D026A5}"/>
              </a:ext>
            </a:extLst>
          </p:cNvPr>
          <p:cNvSpPr/>
          <p:nvPr/>
        </p:nvSpPr>
        <p:spPr>
          <a:xfrm>
            <a:off x="2778990" y="1880929"/>
            <a:ext cx="448785" cy="4063736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F8893CD5-CE54-46C9-A8D3-66F396CD3D0F}"/>
              </a:ext>
            </a:extLst>
          </p:cNvPr>
          <p:cNvSpPr/>
          <p:nvPr/>
        </p:nvSpPr>
        <p:spPr>
          <a:xfrm>
            <a:off x="5322136" y="1880929"/>
            <a:ext cx="448785" cy="4063736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CC68781D-1290-4BD4-AB66-14F32F857E7C}"/>
              </a:ext>
            </a:extLst>
          </p:cNvPr>
          <p:cNvSpPr/>
          <p:nvPr/>
        </p:nvSpPr>
        <p:spPr>
          <a:xfrm>
            <a:off x="4050563" y="1880929"/>
            <a:ext cx="448785" cy="4063736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094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694D1C1-574B-460D-9683-94BB7E1BEB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e-IL" b="1" dirty="0"/>
              <a:t>תודה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9DE8ECB8-34B2-410C-BB67-89B801A987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9839" y="3395004"/>
            <a:ext cx="4662487" cy="819517"/>
          </a:xfrm>
        </p:spPr>
        <p:txBody>
          <a:bodyPr/>
          <a:lstStyle/>
          <a:p>
            <a:r>
              <a:rPr lang="he-IL" sz="3600" b="1" dirty="0"/>
              <a:t>להתראות בשיעור הבא</a:t>
            </a:r>
          </a:p>
        </p:txBody>
      </p:sp>
      <p:pic>
        <p:nvPicPr>
          <p:cNvPr id="22530" name="Picture 2" descr="סמלי, סמיילי, גלים, מנופף, שלום">
            <a:extLst>
              <a:ext uri="{FF2B5EF4-FFF2-40B4-BE49-F238E27FC236}">
                <a16:creationId xmlns:a16="http://schemas.microsoft.com/office/drawing/2014/main" id="{42FCF165-11A0-4A76-A97F-9FCB2ADEF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67" y="1445956"/>
            <a:ext cx="1617235" cy="164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42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434042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73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346082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627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697327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880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783586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13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598297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812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467376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555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652507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05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189134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67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940947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07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 dirty="0"/>
              <a:t>מה נלמד היום?</a:t>
            </a:r>
            <a:endParaRPr dirty="0"/>
          </a:p>
        </p:txBody>
      </p:sp>
      <p:sp>
        <p:nvSpPr>
          <p:cNvPr id="249" name="Google Shape;249;p6"/>
          <p:cNvSpPr txBox="1">
            <a:spLocks noGrp="1"/>
          </p:cNvSpPr>
          <p:nvPr>
            <p:ph idx="1"/>
          </p:nvPr>
        </p:nvSpPr>
        <p:spPr>
          <a:xfrm>
            <a:off x="927100" y="210770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800"/>
              </a:spcBef>
              <a:buSzPts val="2800"/>
            </a:pPr>
            <a:r>
              <a:rPr lang="he-IL" sz="4000" b="1" dirty="0">
                <a:solidFill>
                  <a:schemeClr val="accent6">
                    <a:lumMod val="75000"/>
                  </a:schemeClr>
                </a:solidFill>
              </a:rPr>
              <a:t>נלמד מהם סימני ההתחלקות ב-6 וב-9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מתמטיקה, שכר, ספרות, מספר, ארבע">
            <a:extLst>
              <a:ext uri="{FF2B5EF4-FFF2-40B4-BE49-F238E27FC236}">
                <a16:creationId xmlns:a16="http://schemas.microsoft.com/office/drawing/2014/main" id="{03353FEC-3F16-4C29-8549-DA8E9B20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12" y="2859833"/>
            <a:ext cx="2031167" cy="30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D0BD632E-D61C-4F06-B680-C91EB721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82" y="3279331"/>
            <a:ext cx="1284405" cy="221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D8BCC33-7DC9-4B0C-B44B-EBAF456A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 – חוקרים את כפולות ה-9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A78A68B-2D77-4BC7-8375-73932CFD0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1" y="1874712"/>
            <a:ext cx="707197" cy="4413887"/>
          </a:xfrm>
          <a:prstGeom prst="rect">
            <a:avLst/>
          </a:prstGeom>
        </p:spPr>
      </p:pic>
      <p:pic>
        <p:nvPicPr>
          <p:cNvPr id="9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C391C03-C6C2-4B9C-8FB0-6C77CD79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7540587B-5CFF-45B5-889C-577F245351DB}"/>
              </a:ext>
            </a:extLst>
          </p:cNvPr>
          <p:cNvSpPr txBox="1"/>
          <p:nvPr/>
        </p:nvSpPr>
        <p:spPr>
          <a:xfrm>
            <a:off x="4229099" y="2330175"/>
            <a:ext cx="7063614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b="1" dirty="0">
                <a:solidFill>
                  <a:schemeClr val="accent6">
                    <a:lumMod val="75000"/>
                  </a:schemeClr>
                </a:solidFill>
              </a:rPr>
              <a:t>נכון, צדקתם!</a:t>
            </a:r>
          </a:p>
          <a:p>
            <a:pPr algn="r"/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he-IL" sz="4000" b="1" dirty="0"/>
              <a:t>סכום הספרות של כפולות ה-9 הוא </a:t>
            </a:r>
            <a:r>
              <a:rPr lang="he-IL" sz="60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184AE67-EFE9-46DB-8708-3A04D0867030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170490" y="67115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75A4D309-EAAB-47AF-92DA-BC5E69B6BE34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90B88E0A-1185-4DC4-AD75-55869D87B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">
            <a:extLst>
              <a:ext uri="{FF2B5EF4-FFF2-40B4-BE49-F238E27FC236}">
                <a16:creationId xmlns:a16="http://schemas.microsoft.com/office/drawing/2014/main" id="{2D2ADDF7-6AA9-4089-B658-7D3D7B609851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9= 9 </a:t>
            </a:r>
            <a:endParaRPr lang="he-IL" sz="3600" dirty="0"/>
          </a:p>
        </p:txBody>
      </p:sp>
      <p:sp>
        <p:nvSpPr>
          <p:cNvPr id="26" name="Right Brace 3">
            <a:extLst>
              <a:ext uri="{FF2B5EF4-FFF2-40B4-BE49-F238E27FC236}">
                <a16:creationId xmlns:a16="http://schemas.microsoft.com/office/drawing/2014/main" id="{37FA567F-E9E2-4483-A500-AEBCDE350F5A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CFDEEE78-6D44-4BE9-B609-B2B2E7061CE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9</a:t>
            </a:r>
          </a:p>
        </p:txBody>
      </p:sp>
    </p:spTree>
    <p:extLst>
      <p:ext uri="{BB962C8B-B14F-4D97-AF65-F5344CB8AC3E}">
        <p14:creationId xmlns:p14="http://schemas.microsoft.com/office/powerpoint/2010/main" val="25837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18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8DBE7509-46D0-4292-9F74-C36EE5B78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092C450-FD0A-403C-9792-A44FA5305714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1+8=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CEFE6233-5CA2-4590-B521-0449854381CB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365220E2-5109-4336-AD95-D132F985F917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18</a:t>
            </a:r>
          </a:p>
        </p:txBody>
      </p:sp>
    </p:spTree>
    <p:extLst>
      <p:ext uri="{BB962C8B-B14F-4D97-AF65-F5344CB8AC3E}">
        <p14:creationId xmlns:p14="http://schemas.microsoft.com/office/powerpoint/2010/main" val="145680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27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7828EE21-AD91-456E-ABDE-B4E67397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DC35A55D-D338-45B0-9285-B9E7827F8304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2+7=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AA298E48-7A1E-4AB5-817E-4971AE7BC793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1E2E66BF-1741-4477-9D50-3F8EA18EA18F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27</a:t>
            </a:r>
          </a:p>
        </p:txBody>
      </p:sp>
    </p:spTree>
    <p:extLst>
      <p:ext uri="{BB962C8B-B14F-4D97-AF65-F5344CB8AC3E}">
        <p14:creationId xmlns:p14="http://schemas.microsoft.com/office/powerpoint/2010/main" val="423519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36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2AE247A6-9A33-4FB0-9AE4-BF1306A56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74CA3657-B439-4312-AAAC-72C513F85513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3+6=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F9A1605B-2839-456C-A21D-83AF2AD6F1EC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35BE0582-DD8F-4CCB-B9B7-C3BDF4A8D998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36</a:t>
            </a:r>
          </a:p>
        </p:txBody>
      </p:sp>
    </p:spTree>
    <p:extLst>
      <p:ext uri="{BB962C8B-B14F-4D97-AF65-F5344CB8AC3E}">
        <p14:creationId xmlns:p14="http://schemas.microsoft.com/office/powerpoint/2010/main" val="64137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45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B4FD8EF7-C666-499E-998A-F5506AFB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AA12B017-1E58-471E-94B5-A219032D507F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4+5=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62FA314D-6019-4F7B-9D31-195AC98BA12D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1712734C-CD3E-4DC4-8FF0-EBDB27DC0A43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45</a:t>
            </a:r>
          </a:p>
        </p:txBody>
      </p:sp>
    </p:spTree>
    <p:extLst>
      <p:ext uri="{BB962C8B-B14F-4D97-AF65-F5344CB8AC3E}">
        <p14:creationId xmlns:p14="http://schemas.microsoft.com/office/powerpoint/2010/main" val="11978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5+4=9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54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6275FC88-5946-4E86-87C7-E6CB6270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4298222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A3D5CC7F-D751-4867-98BE-F61CFF0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5D778F48-DC8E-4FA5-87B2-8B60F9D75D6D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5+4=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15522169-21CF-4FB3-8F09-42FAB0D1E8AF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20593A18-9A21-473C-A11D-F59E0F69C40B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54</a:t>
            </a:r>
          </a:p>
        </p:txBody>
      </p:sp>
    </p:spTree>
    <p:extLst>
      <p:ext uri="{BB962C8B-B14F-4D97-AF65-F5344CB8AC3E}">
        <p14:creationId xmlns:p14="http://schemas.microsoft.com/office/powerpoint/2010/main" val="24124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5+4=9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6+3=9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63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6275FC88-5946-4E86-87C7-E6CB6270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4298222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4672144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41338D09-D40D-443C-B57D-8C80B926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CBF4D055-02C6-45D4-8960-5C61F0E0D079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6+3=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12CBB71F-4278-43D2-B1C2-D408484AAF6C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3E6FE125-C8F0-4626-B860-AF754DE7FB7F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63</a:t>
            </a:r>
          </a:p>
        </p:txBody>
      </p:sp>
    </p:spTree>
    <p:extLst>
      <p:ext uri="{BB962C8B-B14F-4D97-AF65-F5344CB8AC3E}">
        <p14:creationId xmlns:p14="http://schemas.microsoft.com/office/powerpoint/2010/main" val="27766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5+4=9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6+3=9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7+2=9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72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6275FC88-5946-4E86-87C7-E6CB6270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4298222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4672144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1359093-26BC-443F-88DB-44FEAE59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5097734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CAE56AF-09EC-4198-AC50-0D739A167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A11674CF-34C4-44E2-A95A-0A647CC2026F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7+2=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DE60EB6C-C9C9-4979-91C2-F2B5439F74DA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86A1408C-3222-4116-8DB6-5E0BC0DE4DC3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72</a:t>
            </a:r>
          </a:p>
        </p:txBody>
      </p:sp>
    </p:spTree>
    <p:extLst>
      <p:ext uri="{BB962C8B-B14F-4D97-AF65-F5344CB8AC3E}">
        <p14:creationId xmlns:p14="http://schemas.microsoft.com/office/powerpoint/2010/main" val="16798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5+4=9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6+3=9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7+2=9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8+1=9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81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6275FC88-5946-4E86-87C7-E6CB6270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4298222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4672144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1359093-26BC-443F-88DB-44FEAE59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5097734"/>
            <a:ext cx="371888" cy="18899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9FE8B4A8-4DD5-4001-AC40-0297EB417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5524619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808CB1F7-673B-48A3-B1B2-D0FC6C51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9F7FCB61-FDF1-4EA6-A5C8-F6FC214D31BE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8+1=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53C0DA4F-6467-439B-A10E-CE2ED3674C4C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8E8A8203-BB7B-4B0A-ABB0-3FBD6FAAF1A9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81</a:t>
            </a:r>
          </a:p>
        </p:txBody>
      </p:sp>
    </p:spTree>
    <p:extLst>
      <p:ext uri="{BB962C8B-B14F-4D97-AF65-F5344CB8AC3E}">
        <p14:creationId xmlns:p14="http://schemas.microsoft.com/office/powerpoint/2010/main" val="335300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/>
              <a:t>מה להביא לשיעור?</a:t>
            </a:r>
            <a:endParaRPr/>
          </a:p>
        </p:txBody>
      </p:sp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208195" y="3229770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7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068" y="2616342"/>
            <a:ext cx="1191396" cy="196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66" y="2616342"/>
            <a:ext cx="1496153" cy="1891552"/>
          </a:xfrm>
          <a:prstGeom prst="rect">
            <a:avLst/>
          </a:prstGeom>
        </p:spPr>
      </p:pic>
      <p:pic>
        <p:nvPicPr>
          <p:cNvPr id="4" name="30sec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8756" y="635757"/>
            <a:ext cx="2707105" cy="965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56938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5+4=9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6+3=9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7+2=9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8+1=9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9+0=9</a:t>
            </a:r>
            <a:endParaRPr lang="he-IL" sz="2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90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6275FC88-5946-4E86-87C7-E6CB6270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4298222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4672144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1359093-26BC-443F-88DB-44FEAE59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5097734"/>
            <a:ext cx="371888" cy="18899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9FE8B4A8-4DD5-4001-AC40-0297EB417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5524619"/>
            <a:ext cx="371888" cy="18899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FE771536-BE31-4A84-882B-412DF0E0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384" y="5950209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B2A08C18-6A50-4A3E-97B6-B5B445EC5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01170407-E0BF-484C-8C75-C00393B28E9B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9+0=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90</a:t>
            </a:r>
          </a:p>
        </p:txBody>
      </p:sp>
    </p:spTree>
    <p:extLst>
      <p:ext uri="{BB962C8B-B14F-4D97-AF65-F5344CB8AC3E}">
        <p14:creationId xmlns:p14="http://schemas.microsoft.com/office/powerpoint/2010/main" val="36194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מסכמים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4620986" y="2888009"/>
            <a:ext cx="6599090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400" b="1" dirty="0"/>
              <a:t>מספר מתחלק ב-9 </a:t>
            </a:r>
          </a:p>
          <a:p>
            <a:pPr algn="r"/>
            <a:r>
              <a:rPr lang="he-IL" sz="4400" b="1" dirty="0"/>
              <a:t>אם סכום ספרותיו הוא </a:t>
            </a:r>
            <a:r>
              <a:rPr lang="he-IL" sz="66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2953539" y="1897156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34707C91-3919-4703-A51B-715832B4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8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8151AA-700E-4B23-808B-109179402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CE8FDBBF-90C4-46C2-825C-94F0D9786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04" y="2920555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2A9B846-C65A-4C94-A969-DF64DEC1B553}"/>
              </a:ext>
            </a:extLst>
          </p:cNvPr>
          <p:cNvSpPr txBox="1"/>
          <p:nvPr/>
        </p:nvSpPr>
        <p:spPr>
          <a:xfrm>
            <a:off x="8866862" y="2405346"/>
            <a:ext cx="1409079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sz="3200" dirty="0"/>
          </a:p>
          <a:p>
            <a:pPr algn="r"/>
            <a:endParaRPr lang="he-IL" sz="3600" b="1" dirty="0"/>
          </a:p>
          <a:p>
            <a:pPr algn="r"/>
            <a:endParaRPr lang="he-IL" sz="3600" b="1" dirty="0"/>
          </a:p>
          <a:p>
            <a:pPr algn="r"/>
            <a:r>
              <a:rPr lang="he-IL" sz="4400" b="1" dirty="0"/>
              <a:t>7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_</a:t>
            </a:r>
            <a:r>
              <a:rPr lang="he-IL" sz="4400" b="1" dirty="0"/>
              <a:t>1</a:t>
            </a:r>
            <a:endParaRPr lang="he-IL" sz="3600" b="1" dirty="0"/>
          </a:p>
        </p:txBody>
      </p:sp>
      <p:pic>
        <p:nvPicPr>
          <p:cNvPr id="6" name="Picture 2" descr="מתמטיקה, שכר, ספרות, מספר, ארבע">
            <a:extLst>
              <a:ext uri="{FF2B5EF4-FFF2-40B4-BE49-F238E27FC236}">
                <a16:creationId xmlns:a16="http://schemas.microsoft.com/office/drawing/2014/main" id="{7E2EAB2F-D50B-44CE-B8BE-68568D9E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6658" y="2427513"/>
            <a:ext cx="1409079" cy="23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BC4EDE7-B43C-41BF-9614-D189078F1CAA}"/>
              </a:ext>
            </a:extLst>
          </p:cNvPr>
          <p:cNvSpPr txBox="1"/>
          <p:nvPr/>
        </p:nvSpPr>
        <p:spPr>
          <a:xfrm>
            <a:off x="7908511" y="5066589"/>
            <a:ext cx="5674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מהן האפשרויות?</a:t>
            </a:r>
          </a:p>
        </p:txBody>
      </p:sp>
      <p:sp>
        <p:nvSpPr>
          <p:cNvPr id="9" name="מציין מיקום טקסט 2">
            <a:extLst>
              <a:ext uri="{FF2B5EF4-FFF2-40B4-BE49-F238E27FC236}">
                <a16:creationId xmlns:a16="http://schemas.microsoft.com/office/drawing/2014/main" id="{F5F3A54E-C96C-4BB5-90CD-01AF9D92B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872" y="2080343"/>
            <a:ext cx="10885543" cy="1847451"/>
          </a:xfrm>
        </p:spPr>
        <p:txBody>
          <a:bodyPr>
            <a:normAutofit fontScale="92500" lnSpcReduction="20000"/>
          </a:bodyPr>
          <a:lstStyle/>
          <a:p>
            <a:r>
              <a:rPr lang="he-IL" dirty="0"/>
              <a:t>לפניכם מספר,</a:t>
            </a:r>
          </a:p>
          <a:p>
            <a:r>
              <a:rPr lang="he-IL" dirty="0"/>
              <a:t>העתיקו אותו למחברת</a:t>
            </a:r>
          </a:p>
          <a:p>
            <a:r>
              <a:rPr lang="he-IL" dirty="0"/>
              <a:t>והשלימו את הספרות החסרות,</a:t>
            </a:r>
          </a:p>
          <a:p>
            <a:r>
              <a:rPr lang="he-IL" dirty="0"/>
              <a:t>כך שהמספר יתחלק ב-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dirty="0"/>
              <a:t>. </a:t>
            </a:r>
          </a:p>
          <a:p>
            <a:endParaRPr lang="he-IL" dirty="0"/>
          </a:p>
          <a:p>
            <a:endParaRPr lang="he-IL" dirty="0"/>
          </a:p>
        </p:txBody>
      </p:sp>
      <p:pic>
        <p:nvPicPr>
          <p:cNvPr id="3" name="Timer_03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672" y="5158792"/>
            <a:ext cx="2177473" cy="122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8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D50EF3-771F-4870-A334-7740F2E5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2DBEEC4E-86FB-456D-9BE0-7509E8AE193E}"/>
              </a:ext>
            </a:extLst>
          </p:cNvPr>
          <p:cNvSpPr/>
          <p:nvPr/>
        </p:nvSpPr>
        <p:spPr>
          <a:xfrm>
            <a:off x="3146997" y="3429000"/>
            <a:ext cx="4591665" cy="1313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3200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3200" b="1" dirty="0"/>
              <a:t> </a:t>
            </a:r>
            <a:r>
              <a:rPr lang="he-IL" sz="3600" b="1" dirty="0"/>
              <a:t>הספרה החסרה 1</a:t>
            </a:r>
            <a:endParaRPr lang="he-IL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1C8B092-9C77-4FCD-AEDE-BB4AE120A3E3}"/>
              </a:ext>
            </a:extLst>
          </p:cNvPr>
          <p:cNvSpPr/>
          <p:nvPr/>
        </p:nvSpPr>
        <p:spPr>
          <a:xfrm>
            <a:off x="4529554" y="2056627"/>
            <a:ext cx="2598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נכון, צדקתם!</a:t>
            </a:r>
          </a:p>
        </p:txBody>
      </p:sp>
      <p:pic>
        <p:nvPicPr>
          <p:cNvPr id="9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A7D5E0E2-E678-4A46-931E-0016329D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מתמטיקה, שכר, ספרות, מספר, ארבע">
            <a:extLst>
              <a:ext uri="{FF2B5EF4-FFF2-40B4-BE49-F238E27FC236}">
                <a16:creationId xmlns:a16="http://schemas.microsoft.com/office/drawing/2014/main" id="{9539AA66-A6A0-4457-98A1-64118520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A6B509B7-F3B4-45CA-8463-A93689AD8AFB}"/>
              </a:ext>
            </a:extLst>
          </p:cNvPr>
          <p:cNvSpPr txBox="1"/>
          <p:nvPr/>
        </p:nvSpPr>
        <p:spPr>
          <a:xfrm>
            <a:off x="5124408" y="1508086"/>
            <a:ext cx="1409079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sz="3200" dirty="0"/>
          </a:p>
          <a:p>
            <a:pPr algn="r"/>
            <a:endParaRPr lang="he-IL" sz="3600" b="1" dirty="0"/>
          </a:p>
          <a:p>
            <a:pPr algn="r"/>
            <a:endParaRPr lang="he-IL" sz="3600" b="1" dirty="0"/>
          </a:p>
          <a:p>
            <a:pPr algn="r"/>
            <a:r>
              <a:rPr lang="he-IL" sz="4400" b="1" dirty="0"/>
              <a:t>7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_</a:t>
            </a:r>
            <a:r>
              <a:rPr lang="he-IL" sz="4400" b="1" dirty="0"/>
              <a:t>1</a:t>
            </a: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11271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D50EF3-771F-4870-A334-7740F2E5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2DBEEC4E-86FB-456D-9BE0-7509E8AE193E}"/>
              </a:ext>
            </a:extLst>
          </p:cNvPr>
          <p:cNvSpPr/>
          <p:nvPr/>
        </p:nvSpPr>
        <p:spPr>
          <a:xfrm>
            <a:off x="5671459" y="2375491"/>
            <a:ext cx="5587944" cy="1028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2400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400" b="1" dirty="0"/>
              <a:t> </a:t>
            </a:r>
            <a:r>
              <a:rPr lang="he-IL" sz="2800" b="1" dirty="0"/>
              <a:t>סכום</a:t>
            </a:r>
            <a:r>
              <a:rPr lang="he-IL" sz="2400" b="1" dirty="0"/>
              <a:t> </a:t>
            </a:r>
            <a:r>
              <a:rPr lang="he-IL" sz="2800" b="1" dirty="0"/>
              <a:t>הספרות 1 ו-7  הוא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he-IL" sz="2800" b="1" dirty="0"/>
              <a:t> 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E0EE6EC-4C0F-4CF0-A83C-A8B9C05FBCE6}"/>
              </a:ext>
            </a:extLst>
          </p:cNvPr>
          <p:cNvSpPr txBox="1"/>
          <p:nvPr/>
        </p:nvSpPr>
        <p:spPr>
          <a:xfrm>
            <a:off x="2595717" y="2703871"/>
            <a:ext cx="17009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8=1+7</a:t>
            </a:r>
          </a:p>
        </p:txBody>
      </p:sp>
      <p:pic>
        <p:nvPicPr>
          <p:cNvPr id="9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FAD42109-2FED-4280-8772-DC3F844D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מתמטיקה, שכר, ספרות, מספר, ארבע">
            <a:extLst>
              <a:ext uri="{FF2B5EF4-FFF2-40B4-BE49-F238E27FC236}">
                <a16:creationId xmlns:a16="http://schemas.microsoft.com/office/drawing/2014/main" id="{2FD80F34-F93F-4699-9441-6E6E4AE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3A15A79-5950-40A4-9C9C-588C7D57B772}"/>
              </a:ext>
            </a:extLst>
          </p:cNvPr>
          <p:cNvSpPr txBox="1"/>
          <p:nvPr/>
        </p:nvSpPr>
        <p:spPr>
          <a:xfrm>
            <a:off x="8670011" y="323146"/>
            <a:ext cx="1409079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sz="3200" dirty="0"/>
          </a:p>
          <a:p>
            <a:pPr algn="r"/>
            <a:endParaRPr lang="he-IL" sz="3600" b="1" dirty="0"/>
          </a:p>
          <a:p>
            <a:pPr algn="r"/>
            <a:endParaRPr lang="he-IL" sz="3600" b="1" dirty="0"/>
          </a:p>
          <a:p>
            <a:pPr algn="r"/>
            <a:r>
              <a:rPr lang="he-IL" sz="4400" b="1" dirty="0"/>
              <a:t>7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_</a:t>
            </a:r>
            <a:r>
              <a:rPr lang="he-IL" sz="4400" b="1" dirty="0"/>
              <a:t>1</a:t>
            </a: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2822167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D50EF3-771F-4870-A334-7740F2E5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2DBEEC4E-86FB-456D-9BE0-7509E8AE193E}"/>
              </a:ext>
            </a:extLst>
          </p:cNvPr>
          <p:cNvSpPr/>
          <p:nvPr/>
        </p:nvSpPr>
        <p:spPr>
          <a:xfrm>
            <a:off x="5364480" y="2375491"/>
            <a:ext cx="589492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2400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400" b="1" dirty="0"/>
              <a:t> </a:t>
            </a:r>
            <a:r>
              <a:rPr lang="he-IL" sz="2800" b="1" dirty="0"/>
              <a:t>סכום</a:t>
            </a:r>
            <a:r>
              <a:rPr lang="he-IL" sz="2400" b="1" dirty="0"/>
              <a:t> </a:t>
            </a:r>
            <a:r>
              <a:rPr lang="he-IL" sz="2800" b="1" dirty="0"/>
              <a:t>הספרות 1 ו-7  הוא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he-IL" sz="2800" b="1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800" b="1" dirty="0"/>
              <a:t>כדי להשלים כך שסכום ספרותיו יהיה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sz="2800" b="1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800" b="1" dirty="0"/>
              <a:t>עלינו להוסיף את הספרה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r"/>
            <a:endParaRPr lang="en-US" sz="2400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FA32D49-A1AF-4A09-9137-4E8D6A2C2660}"/>
              </a:ext>
            </a:extLst>
          </p:cNvPr>
          <p:cNvSpPr txBox="1"/>
          <p:nvPr/>
        </p:nvSpPr>
        <p:spPr>
          <a:xfrm>
            <a:off x="2784110" y="3379549"/>
            <a:ext cx="28383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9=__+7+1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E0EE6EC-4C0F-4CF0-A83C-A8B9C05FBCE6}"/>
              </a:ext>
            </a:extLst>
          </p:cNvPr>
          <p:cNvSpPr txBox="1"/>
          <p:nvPr/>
        </p:nvSpPr>
        <p:spPr>
          <a:xfrm>
            <a:off x="2595717" y="2703871"/>
            <a:ext cx="17009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8=1+7</a:t>
            </a:r>
          </a:p>
        </p:txBody>
      </p:sp>
      <p:pic>
        <p:nvPicPr>
          <p:cNvPr id="9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FAD42109-2FED-4280-8772-DC3F844D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מתמטיקה, שכר, ספרות, מספר, ארבע">
            <a:extLst>
              <a:ext uri="{FF2B5EF4-FFF2-40B4-BE49-F238E27FC236}">
                <a16:creationId xmlns:a16="http://schemas.microsoft.com/office/drawing/2014/main" id="{2FD80F34-F93F-4699-9441-6E6E4AE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3A15A79-5950-40A4-9C9C-588C7D57B772}"/>
              </a:ext>
            </a:extLst>
          </p:cNvPr>
          <p:cNvSpPr txBox="1"/>
          <p:nvPr/>
        </p:nvSpPr>
        <p:spPr>
          <a:xfrm>
            <a:off x="8670011" y="323146"/>
            <a:ext cx="1409079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sz="3200" dirty="0"/>
          </a:p>
          <a:p>
            <a:pPr algn="r"/>
            <a:endParaRPr lang="he-IL" sz="3600" b="1" dirty="0"/>
          </a:p>
          <a:p>
            <a:pPr algn="r"/>
            <a:endParaRPr lang="he-IL" sz="3600" b="1" dirty="0"/>
          </a:p>
          <a:p>
            <a:pPr algn="r"/>
            <a:r>
              <a:rPr lang="he-IL" sz="4400" b="1" dirty="0"/>
              <a:t>7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_</a:t>
            </a:r>
            <a:r>
              <a:rPr lang="he-IL" sz="4400" b="1" dirty="0"/>
              <a:t>1</a:t>
            </a: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3840792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D50EF3-771F-4870-A334-7740F2E5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2DBEEC4E-86FB-456D-9BE0-7509E8AE193E}"/>
              </a:ext>
            </a:extLst>
          </p:cNvPr>
          <p:cNvSpPr/>
          <p:nvPr/>
        </p:nvSpPr>
        <p:spPr>
          <a:xfrm>
            <a:off x="5448300" y="2375491"/>
            <a:ext cx="581110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2400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400" b="1" dirty="0"/>
              <a:t> </a:t>
            </a:r>
            <a:r>
              <a:rPr lang="he-IL" sz="2800" b="1" dirty="0"/>
              <a:t>סכום</a:t>
            </a:r>
            <a:r>
              <a:rPr lang="he-IL" sz="2400" b="1" dirty="0"/>
              <a:t> </a:t>
            </a:r>
            <a:r>
              <a:rPr lang="he-IL" sz="2800" b="1" dirty="0"/>
              <a:t>הספרות 1 ו-7  הוא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he-IL" sz="2800" b="1" dirty="0"/>
              <a:t> </a:t>
            </a:r>
          </a:p>
          <a:p>
            <a:pPr algn="r">
              <a:lnSpc>
                <a:spcPct val="150000"/>
              </a:lnSpc>
            </a:pPr>
            <a:r>
              <a:rPr lang="he-IL" sz="2800" b="1" dirty="0"/>
              <a:t>כדי להשלים כך שסכום ספרותיו יהיה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sz="2800" b="1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800" b="1" dirty="0"/>
              <a:t>עלינו להוסיף את הספרה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r"/>
            <a:endParaRPr lang="he-IL" sz="2400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FA32D49-A1AF-4A09-9137-4E8D6A2C2660}"/>
              </a:ext>
            </a:extLst>
          </p:cNvPr>
          <p:cNvSpPr txBox="1"/>
          <p:nvPr/>
        </p:nvSpPr>
        <p:spPr>
          <a:xfrm>
            <a:off x="2784110" y="3379549"/>
            <a:ext cx="28383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9=__+7+1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E0EE6EC-4C0F-4CF0-A83C-A8B9C05FBCE6}"/>
              </a:ext>
            </a:extLst>
          </p:cNvPr>
          <p:cNvSpPr txBox="1"/>
          <p:nvPr/>
        </p:nvSpPr>
        <p:spPr>
          <a:xfrm>
            <a:off x="2595717" y="2703871"/>
            <a:ext cx="17009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8=1+7</a:t>
            </a:r>
          </a:p>
        </p:txBody>
      </p:sp>
      <p:pic>
        <p:nvPicPr>
          <p:cNvPr id="9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FAD42109-2FED-4280-8772-DC3F844D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מתמטיקה, שכר, ספרות, מספר, ארבע">
            <a:extLst>
              <a:ext uri="{FF2B5EF4-FFF2-40B4-BE49-F238E27FC236}">
                <a16:creationId xmlns:a16="http://schemas.microsoft.com/office/drawing/2014/main" id="{2FD80F34-F93F-4699-9441-6E6E4AE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3A15A79-5950-40A4-9C9C-588C7D57B772}"/>
              </a:ext>
            </a:extLst>
          </p:cNvPr>
          <p:cNvSpPr txBox="1"/>
          <p:nvPr/>
        </p:nvSpPr>
        <p:spPr>
          <a:xfrm>
            <a:off x="8670011" y="323146"/>
            <a:ext cx="1409079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sz="3200" dirty="0"/>
          </a:p>
          <a:p>
            <a:pPr algn="r"/>
            <a:endParaRPr lang="he-IL" sz="3600" b="1" dirty="0"/>
          </a:p>
          <a:p>
            <a:pPr algn="r"/>
            <a:endParaRPr lang="he-IL" sz="3600" b="1" dirty="0"/>
          </a:p>
          <a:p>
            <a:pPr algn="r"/>
            <a:r>
              <a:rPr lang="he-IL" sz="4400" b="1" dirty="0"/>
              <a:t>7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_</a:t>
            </a:r>
            <a:r>
              <a:rPr lang="he-IL" sz="4400" b="1" dirty="0"/>
              <a:t>1</a:t>
            </a:r>
            <a:endParaRPr lang="he-IL" sz="3600" b="1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DEC3B866-C50D-4278-9686-297661DB08B5}"/>
              </a:ext>
            </a:extLst>
          </p:cNvPr>
          <p:cNvSpPr/>
          <p:nvPr/>
        </p:nvSpPr>
        <p:spPr>
          <a:xfrm>
            <a:off x="1700669" y="4376039"/>
            <a:ext cx="3604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3200" b="1" dirty="0"/>
              <a:t>המספר הוא 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117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67DDB48C-EB5F-43CA-BED1-C97C5E3D4B12}"/>
              </a:ext>
            </a:extLst>
          </p:cNvPr>
          <p:cNvSpPr/>
          <p:nvPr/>
        </p:nvSpPr>
        <p:spPr>
          <a:xfrm>
            <a:off x="888547" y="5330146"/>
            <a:ext cx="9467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2400" b="1" dirty="0"/>
              <a:t>ניתן לבדוק באמצעות פעולת החילוק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4700F963-5959-4D4E-B176-5AF497BA021B}"/>
              </a:ext>
            </a:extLst>
          </p:cNvPr>
          <p:cNvSpPr/>
          <p:nvPr/>
        </p:nvSpPr>
        <p:spPr>
          <a:xfrm>
            <a:off x="4126549" y="5339385"/>
            <a:ext cx="1495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117:9=13</a:t>
            </a:r>
          </a:p>
        </p:txBody>
      </p:sp>
    </p:spTree>
    <p:extLst>
      <p:ext uri="{BB962C8B-B14F-4D97-AF65-F5344CB8AC3E}">
        <p14:creationId xmlns:p14="http://schemas.microsoft.com/office/powerpoint/2010/main" val="1604717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9FD60E-68D1-4F66-B44E-4DE4FAF9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9816E09-D181-412F-9F61-9C4D79F9F0D3}"/>
              </a:ext>
            </a:extLst>
          </p:cNvPr>
          <p:cNvSpPr/>
          <p:nvPr/>
        </p:nvSpPr>
        <p:spPr>
          <a:xfrm>
            <a:off x="8582354" y="4235581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A5E0DA26-5973-4496-8C1B-47819A23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04" y="2920555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E5154D4A-120E-4403-B336-183473E22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6658" y="2427513"/>
            <a:ext cx="1409079" cy="23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21066444-424B-42C6-B19B-A093F9C10A9A}"/>
              </a:ext>
            </a:extLst>
          </p:cNvPr>
          <p:cNvSpPr txBox="1"/>
          <p:nvPr/>
        </p:nvSpPr>
        <p:spPr>
          <a:xfrm>
            <a:off x="7979269" y="5066589"/>
            <a:ext cx="5674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מהן האפשרויות?</a:t>
            </a:r>
          </a:p>
        </p:txBody>
      </p:sp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126DEF79-4F72-4A42-9067-DEC4091830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872" y="2080343"/>
            <a:ext cx="10885543" cy="1847451"/>
          </a:xfrm>
        </p:spPr>
        <p:txBody>
          <a:bodyPr>
            <a:normAutofit fontScale="92500" lnSpcReduction="20000"/>
          </a:bodyPr>
          <a:lstStyle/>
          <a:p>
            <a:r>
              <a:rPr lang="he-IL" dirty="0"/>
              <a:t>לפניכם מספר,</a:t>
            </a:r>
          </a:p>
          <a:p>
            <a:r>
              <a:rPr lang="he-IL" dirty="0"/>
              <a:t>העתיקו אותו למחברת</a:t>
            </a:r>
          </a:p>
          <a:p>
            <a:r>
              <a:rPr lang="he-IL" dirty="0"/>
              <a:t>והשלימו את הספרות החסרות,</a:t>
            </a:r>
          </a:p>
          <a:p>
            <a:r>
              <a:rPr lang="he-IL" dirty="0"/>
              <a:t>כך שהמספר יתחלק ב-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dirty="0"/>
              <a:t>. </a:t>
            </a:r>
          </a:p>
          <a:p>
            <a:endParaRPr lang="he-IL" dirty="0"/>
          </a:p>
          <a:p>
            <a:endParaRPr lang="he-IL" dirty="0"/>
          </a:p>
        </p:txBody>
      </p:sp>
      <p:pic>
        <p:nvPicPr>
          <p:cNvPr id="3" name="Timer_05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738" y="4811622"/>
            <a:ext cx="2783225" cy="156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117475" y="2974200"/>
            <a:ext cx="3765754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r>
              <a:rPr lang="he-IL" sz="2800" b="1" dirty="0"/>
              <a:t>נציג דוגמה</a:t>
            </a:r>
          </a:p>
          <a:p>
            <a:pPr algn="r"/>
            <a:endParaRPr lang="he-IL" sz="2800" b="1" dirty="0"/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3570870" y="2005306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8558669F-F5ED-4CF2-8ACA-CCB7B4639B0B}"/>
              </a:ext>
            </a:extLst>
          </p:cNvPr>
          <p:cNvSpPr/>
          <p:nvPr/>
        </p:nvSpPr>
        <p:spPr>
          <a:xfrm>
            <a:off x="3773630" y="3146824"/>
            <a:ext cx="16930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7,</a:t>
            </a:r>
            <a:r>
              <a:rPr lang="he-IL" sz="4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</a:t>
            </a:r>
            <a:r>
              <a:rPr lang="he-IL" sz="4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391F5172-75E1-4AF5-8340-EAF608D5322A}"/>
              </a:ext>
            </a:extLst>
          </p:cNvPr>
          <p:cNvSpPr/>
          <p:nvPr/>
        </p:nvSpPr>
        <p:spPr>
          <a:xfrm>
            <a:off x="2667510" y="499376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7+0+1+1= 9 </a:t>
            </a:r>
            <a:endParaRPr lang="he-IL" sz="3600" dirty="0"/>
          </a:p>
        </p:txBody>
      </p:sp>
      <p:sp>
        <p:nvSpPr>
          <p:cNvPr id="16" name="Right Brace 3">
            <a:extLst>
              <a:ext uri="{FF2B5EF4-FFF2-40B4-BE49-F238E27FC236}">
                <a16:creationId xmlns:a16="http://schemas.microsoft.com/office/drawing/2014/main" id="{F406F9C3-AD3F-4517-8795-C6E21325C6C3}"/>
              </a:ext>
            </a:extLst>
          </p:cNvPr>
          <p:cNvSpPr/>
          <p:nvPr/>
        </p:nvSpPr>
        <p:spPr>
          <a:xfrm rot="5400000" flipH="1">
            <a:off x="4421767" y="286168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8C3ED229-375C-4594-B494-DE420AADAC51}"/>
              </a:ext>
            </a:extLst>
          </p:cNvPr>
          <p:cNvSpPr txBox="1"/>
          <p:nvPr/>
        </p:nvSpPr>
        <p:spPr>
          <a:xfrm>
            <a:off x="2667511" y="397782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</a:t>
            </a:r>
            <a:r>
              <a:rPr lang="he-IL" sz="2800" b="1" dirty="0"/>
              <a:t>7011</a:t>
            </a:r>
          </a:p>
        </p:txBody>
      </p:sp>
    </p:spTree>
    <p:extLst>
      <p:ext uri="{BB962C8B-B14F-4D97-AF65-F5344CB8AC3E}">
        <p14:creationId xmlns:p14="http://schemas.microsoft.com/office/powerpoint/2010/main" val="36243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/>
        </p:nvGraphicFramePr>
        <p:xfrm>
          <a:off x="3018722" y="1854935"/>
          <a:ext cx="1852426" cy="3962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0817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871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iw-IL"/>
              <a:t>מה אנחנו כבר יודעים?</a:t>
            </a:r>
            <a:endParaRPr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b="1" dirty="0"/>
              <a:t>סימני ההתחלקות ב-2, 5 ו-10.</a:t>
            </a: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b="1" dirty="0"/>
              <a:t>סימן ההתחלקות ב-3.</a:t>
            </a: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b="1" dirty="0"/>
              <a:t>לוח הכפל.</a:t>
            </a:r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020087"/>
              </p:ext>
            </p:extLst>
          </p:nvPr>
        </p:nvGraphicFramePr>
        <p:xfrm>
          <a:off x="3018722" y="1854935"/>
          <a:ext cx="1852426" cy="7924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351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765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18196"/>
              </p:ext>
            </p:extLst>
          </p:nvPr>
        </p:nvGraphicFramePr>
        <p:xfrm>
          <a:off x="3018722" y="1854935"/>
          <a:ext cx="1852426" cy="11887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8637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134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249747"/>
              </p:ext>
            </p:extLst>
          </p:nvPr>
        </p:nvGraphicFramePr>
        <p:xfrm>
          <a:off x="3018722" y="1854935"/>
          <a:ext cx="1852426" cy="15849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8245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162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820987"/>
              </p:ext>
            </p:extLst>
          </p:nvPr>
        </p:nvGraphicFramePr>
        <p:xfrm>
          <a:off x="3018722" y="1854935"/>
          <a:ext cx="1852426" cy="19812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383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892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699597"/>
              </p:ext>
            </p:extLst>
          </p:nvPr>
        </p:nvGraphicFramePr>
        <p:xfrm>
          <a:off x="3018722" y="1854935"/>
          <a:ext cx="1852426" cy="23774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5323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6708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497625"/>
              </p:ext>
            </p:extLst>
          </p:nvPr>
        </p:nvGraphicFramePr>
        <p:xfrm>
          <a:off x="3018722" y="1854935"/>
          <a:ext cx="1852426" cy="27736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53239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185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929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600573"/>
              </p:ext>
            </p:extLst>
          </p:nvPr>
        </p:nvGraphicFramePr>
        <p:xfrm>
          <a:off x="3018722" y="1854935"/>
          <a:ext cx="1852426" cy="31699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53239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185299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613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605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80907"/>
              </p:ext>
            </p:extLst>
          </p:nvPr>
        </p:nvGraphicFramePr>
        <p:xfrm>
          <a:off x="3018722" y="1854935"/>
          <a:ext cx="1852426" cy="35661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53239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185299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613031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9845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302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/>
        </p:nvGraphicFramePr>
        <p:xfrm>
          <a:off x="3018722" y="1854935"/>
          <a:ext cx="1852426" cy="39624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53239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185299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613031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984533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942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26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נסכם 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6622231" y="3817190"/>
            <a:ext cx="376575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169508" y="2442650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699093"/>
              </p:ext>
            </p:extLst>
          </p:nvPr>
        </p:nvGraphicFramePr>
        <p:xfrm>
          <a:off x="3018722" y="1854935"/>
          <a:ext cx="1852426" cy="43586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351060"/>
                  </a:ext>
                </a:extLst>
              </a:tr>
              <a:tr h="320528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53239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185299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613031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984533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94226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4959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8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4A6791-F98E-4FBB-B025-66EF881F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תזכורת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6C50689F-3F89-4B5B-AFCE-F651073946B3}"/>
              </a:ext>
            </a:extLst>
          </p:cNvPr>
          <p:cNvSpPr/>
          <p:nvPr/>
        </p:nvSpPr>
        <p:spPr>
          <a:xfrm>
            <a:off x="518160" y="2346797"/>
            <a:ext cx="11026140" cy="2132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4000" b="1" dirty="0">
                <a:latin typeface="almoni-tzar"/>
              </a:rPr>
              <a:t>סימני התחלקות כשמם, מאפשרים להחליט האם מספר מסוים מתחלק במספר אחר,</a:t>
            </a:r>
          </a:p>
          <a:p>
            <a:pPr algn="r">
              <a:lnSpc>
                <a:spcPct val="150000"/>
              </a:lnSpc>
            </a:pPr>
            <a:r>
              <a:rPr lang="he-IL" sz="4000" b="1" dirty="0">
                <a:solidFill>
                  <a:schemeClr val="accent6">
                    <a:lumMod val="75000"/>
                  </a:schemeClr>
                </a:solidFill>
              </a:rPr>
              <a:t>מבלי לבצע את פעולת החילוק.</a:t>
            </a:r>
            <a:endParaRPr lang="he-IL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410" name="Picture 2" descr="פרת משה רבנו, נקודות, חרקים, כתמים, שש, אדום">
            <a:extLst>
              <a:ext uri="{FF2B5EF4-FFF2-40B4-BE49-F238E27FC236}">
                <a16:creationId xmlns:a16="http://schemas.microsoft.com/office/drawing/2014/main" id="{0A53F2E7-C139-4ACD-B4BF-417C15F81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31" y="557419"/>
            <a:ext cx="1491491" cy="156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2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2482F4-4929-459F-8B28-C7922EC7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63126"/>
            <a:ext cx="968519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– חוקרים את כפולות ה- 6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01D580B-69D9-4ACA-A815-5664692E5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872" y="1901728"/>
            <a:ext cx="4770662" cy="4063736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245139-046C-44F9-988F-D36871F319AE}"/>
              </a:ext>
            </a:extLst>
          </p:cNvPr>
          <p:cNvSpPr txBox="1"/>
          <p:nvPr/>
        </p:nvSpPr>
        <p:spPr>
          <a:xfrm>
            <a:off x="7674735" y="2566768"/>
            <a:ext cx="36015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/>
              <a:t>לפניכם לוח הכפל</a:t>
            </a:r>
          </a:p>
        </p:txBody>
      </p:sp>
      <p:pic>
        <p:nvPicPr>
          <p:cNvPr id="6" name="Picture 2" descr="מתמטיקה, שכר, ספרות, מספר, ארבע">
            <a:extLst>
              <a:ext uri="{FF2B5EF4-FFF2-40B4-BE49-F238E27FC236}">
                <a16:creationId xmlns:a16="http://schemas.microsoft.com/office/drawing/2014/main" id="{41AAEBDC-4976-4281-B49D-9EAA11D85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32" y="3213099"/>
            <a:ext cx="2031167" cy="30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0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2482F4-4929-459F-8B28-C7922EC7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63126"/>
            <a:ext cx="968519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מתרגלים – חוקרים את כפולות ה- 6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01D580B-69D9-4ACA-A815-5664692E5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872" y="1901728"/>
            <a:ext cx="4770662" cy="406373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F124B24-9AF4-4875-858F-FF482706B01B}"/>
              </a:ext>
            </a:extLst>
          </p:cNvPr>
          <p:cNvSpPr txBox="1"/>
          <p:nvPr/>
        </p:nvSpPr>
        <p:spPr>
          <a:xfrm>
            <a:off x="4981795" y="1978476"/>
            <a:ext cx="6864545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התבוננו בכפולות של 6</a:t>
            </a:r>
          </a:p>
          <a:p>
            <a:pPr algn="r"/>
            <a:endParaRPr lang="he-IL" sz="2400" dirty="0"/>
          </a:p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בלוח הכפל</a:t>
            </a:r>
            <a:r>
              <a:rPr lang="he-IL" sz="3600" dirty="0"/>
              <a:t>,</a:t>
            </a:r>
          </a:p>
          <a:p>
            <a:pPr algn="r"/>
            <a:endParaRPr lang="he-IL" sz="2000" dirty="0"/>
          </a:p>
          <a:p>
            <a:pPr algn="r"/>
            <a:r>
              <a:rPr lang="he-IL" sz="3600" dirty="0"/>
              <a:t>ומצאו מה מאפיין אותם?</a:t>
            </a:r>
          </a:p>
          <a:p>
            <a:pPr algn="r"/>
            <a:endParaRPr lang="he-IL" sz="3200" dirty="0"/>
          </a:p>
          <a:p>
            <a:pPr algn="r"/>
            <a:endParaRPr lang="he-IL" sz="3600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3BE170EC-22C8-4677-BD8B-476356484363}"/>
              </a:ext>
            </a:extLst>
          </p:cNvPr>
          <p:cNvSpPr/>
          <p:nvPr/>
        </p:nvSpPr>
        <p:spPr>
          <a:xfrm>
            <a:off x="4063860" y="1901728"/>
            <a:ext cx="448785" cy="4063736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Picture 2" descr="מתמטיקה, שכר, ספרות, מספר, ארבע">
            <a:extLst>
              <a:ext uri="{FF2B5EF4-FFF2-40B4-BE49-F238E27FC236}">
                <a16:creationId xmlns:a16="http://schemas.microsoft.com/office/drawing/2014/main" id="{555F0470-D028-457E-BB92-0B62B4687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08" y="-368300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imer_05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4047" y="5268919"/>
            <a:ext cx="2783225" cy="156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778962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762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522495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77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56646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286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653470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1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050804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824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16640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177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857547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17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692634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8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90C3A86-9586-4B30-87D6-6EC14F70D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840" y="663126"/>
            <a:ext cx="921275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- סימן ההתחלקות ב-9 וב-6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0BD8BFE-CA0E-45A2-BB5B-2D0A0D64689A}"/>
              </a:ext>
            </a:extLst>
          </p:cNvPr>
          <p:cNvSpPr/>
          <p:nvPr/>
        </p:nvSpPr>
        <p:spPr>
          <a:xfrm>
            <a:off x="3751211" y="2268420"/>
            <a:ext cx="754195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60000"/>
              </a:lnSpc>
              <a:buClr>
                <a:srgbClr val="424242"/>
              </a:buClr>
              <a:buSzPts val="3600"/>
            </a:pPr>
            <a:r>
              <a:rPr lang="he-IL" sz="3600" kern="1200" dirty="0">
                <a:solidFill>
                  <a:srgbClr val="42424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מהם סימני ההתחלקות ב- </a:t>
            </a:r>
            <a:r>
              <a:rPr lang="he-IL" sz="40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lang="he-IL" sz="3600" kern="1200" dirty="0">
                <a:solidFill>
                  <a:srgbClr val="42424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ו-</a:t>
            </a:r>
            <a:r>
              <a:rPr lang="he-IL" sz="40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lang="he-IL" sz="3600" kern="1200" dirty="0">
                <a:solidFill>
                  <a:srgbClr val="42424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0" algn="r" rtl="1">
              <a:lnSpc>
                <a:spcPct val="90000"/>
              </a:lnSpc>
              <a:buClr>
                <a:srgbClr val="424242"/>
              </a:buClr>
              <a:buSzPts val="3600"/>
            </a:pPr>
            <a:endParaRPr lang="he-IL" sz="4000" kern="1200" dirty="0">
              <a:solidFill>
                <a:srgbClr val="424242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lvl="0" algn="r" rtl="1">
              <a:lnSpc>
                <a:spcPct val="90000"/>
              </a:lnSpc>
              <a:buClr>
                <a:srgbClr val="424242"/>
              </a:buClr>
              <a:buSzPts val="3600"/>
            </a:pPr>
            <a:endParaRPr lang="he-IL" sz="4000" kern="1200" dirty="0">
              <a:solidFill>
                <a:srgbClr val="424242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lvl="0" algn="r" rtl="1">
              <a:lnSpc>
                <a:spcPct val="90000"/>
              </a:lnSpc>
              <a:buClr>
                <a:srgbClr val="424242"/>
              </a:buClr>
              <a:buSzPts val="3600"/>
            </a:pPr>
            <a:r>
              <a:rPr lang="he-IL" sz="4000" kern="1200" dirty="0">
                <a:solidFill>
                  <a:srgbClr val="42424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בואו נצלול למעמקי המספרים.</a:t>
            </a:r>
            <a:endParaRPr lang="he-IL" sz="1600" dirty="0"/>
          </a:p>
        </p:txBody>
      </p:sp>
      <p:pic>
        <p:nvPicPr>
          <p:cNvPr id="1026" name="Picture 2" descr="מפרשית, ילדים, משחקים, ילד, ילדה">
            <a:extLst>
              <a:ext uri="{FF2B5EF4-FFF2-40B4-BE49-F238E27FC236}">
                <a16:creationId xmlns:a16="http://schemas.microsoft.com/office/drawing/2014/main" id="{8D02B202-7A6C-4C0E-BAB1-A5D59A2B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2450">
            <a:off x="1172025" y="3109514"/>
            <a:ext cx="1953629" cy="25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BAA4E924-5EC3-4214-8B41-E08878F5F282}"/>
              </a:ext>
            </a:extLst>
          </p:cNvPr>
          <p:cNvSpPr/>
          <p:nvPr/>
        </p:nvSpPr>
        <p:spPr>
          <a:xfrm>
            <a:off x="1587714" y="363802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he-IL" sz="2800" dirty="0">
              <a:solidFill>
                <a:srgbClr val="FFFF00"/>
              </a:solidFill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427B807-952F-4C65-931A-A18A6C8AC4B7}"/>
              </a:ext>
            </a:extLst>
          </p:cNvPr>
          <p:cNvSpPr/>
          <p:nvPr/>
        </p:nvSpPr>
        <p:spPr>
          <a:xfrm>
            <a:off x="1640230" y="4125277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</a:t>
            </a:r>
            <a:endParaRPr lang="he-IL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4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56282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3762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762952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390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473920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90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D8BCC33-7DC9-4B0C-B44B-EBAF456A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 – חוקרים את כפולות ה-6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7540587B-5CFF-45B5-889C-577F245351DB}"/>
              </a:ext>
            </a:extLst>
          </p:cNvPr>
          <p:cNvSpPr txBox="1"/>
          <p:nvPr/>
        </p:nvSpPr>
        <p:spPr>
          <a:xfrm>
            <a:off x="3672840" y="1979655"/>
            <a:ext cx="7924673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b="1" dirty="0">
                <a:solidFill>
                  <a:schemeClr val="accent6">
                    <a:lumMod val="75000"/>
                  </a:schemeClr>
                </a:solidFill>
              </a:rPr>
              <a:t>נכון, צדקתם!</a:t>
            </a:r>
          </a:p>
          <a:p>
            <a:pPr algn="r"/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he-IL" sz="4000" dirty="0">
                <a:solidFill>
                  <a:srgbClr val="280D4E"/>
                </a:solidFill>
                <a:latin typeface="arial" panose="020B0604020202020204" pitchFamily="34" charset="0"/>
              </a:rPr>
              <a:t>ספרת היחידות זוגית: </a:t>
            </a:r>
            <a:r>
              <a:rPr lang="he-IL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he-IL" sz="4000" dirty="0">
                <a:solidFill>
                  <a:schemeClr val="tx1"/>
                </a:solidFill>
                <a:latin typeface="arial" panose="020B0604020202020204" pitchFamily="34" charset="0"/>
              </a:rPr>
              <a:t>הכפולות מתחלקות ב- </a:t>
            </a:r>
            <a:r>
              <a:rPr lang="he-IL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he-IL" sz="40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endParaRPr lang="he-IL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F8E7707-0035-45D3-B599-6AD458F83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1727749"/>
            <a:ext cx="542925" cy="4562475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766AC1DD-50F6-40F9-97F8-8431ED8B662C}"/>
              </a:ext>
            </a:extLst>
          </p:cNvPr>
          <p:cNvSpPr/>
          <p:nvPr/>
        </p:nvSpPr>
        <p:spPr>
          <a:xfrm>
            <a:off x="2394783" y="1651995"/>
            <a:ext cx="620631" cy="4566371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Picture 2" descr="מתמטיקה, שכר, ספרות, מספר, ארבע">
            <a:extLst>
              <a:ext uri="{FF2B5EF4-FFF2-40B4-BE49-F238E27FC236}">
                <a16:creationId xmlns:a16="http://schemas.microsoft.com/office/drawing/2014/main" id="{BEC04978-2EAA-4FBB-B4AF-BD73D0FE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7701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357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8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080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30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46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49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2482F4-4929-459F-8B28-C7922EC7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63126"/>
            <a:ext cx="968519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– חוקרים את כפולות ה- 9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01D580B-69D9-4ACA-A815-5664692E5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872" y="1901728"/>
            <a:ext cx="4770662" cy="4063736"/>
          </a:xfrm>
          <a:prstGeom prst="rect">
            <a:avLst/>
          </a:prstGeom>
        </p:spPr>
      </p:pic>
      <p:pic>
        <p:nvPicPr>
          <p:cNvPr id="1843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0FC2B49C-C76C-49E7-A477-608262E4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647" y="39891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D245139-046C-44F9-988F-D36871F319AE}"/>
              </a:ext>
            </a:extLst>
          </p:cNvPr>
          <p:cNvSpPr txBox="1"/>
          <p:nvPr/>
        </p:nvSpPr>
        <p:spPr>
          <a:xfrm>
            <a:off x="7674735" y="2566768"/>
            <a:ext cx="36015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/>
              <a:t>לפניכם לוח הכפל</a:t>
            </a:r>
          </a:p>
        </p:txBody>
      </p:sp>
    </p:spTree>
    <p:extLst>
      <p:ext uri="{BB962C8B-B14F-4D97-AF65-F5344CB8AC3E}">
        <p14:creationId xmlns:p14="http://schemas.microsoft.com/office/powerpoint/2010/main" val="21958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85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097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530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619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6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מלבן 32">
            <a:extLst>
              <a:ext uri="{FF2B5EF4-FFF2-40B4-BE49-F238E27FC236}">
                <a16:creationId xmlns:a16="http://schemas.microsoft.com/office/drawing/2014/main" id="{6A4DBD4A-4238-4A34-B393-FED20055C0B7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4" name="טבלה 3">
            <a:extLst>
              <a:ext uri="{FF2B5EF4-FFF2-40B4-BE49-F238E27FC236}">
                <a16:creationId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154845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74039"/>
                  </a:ext>
                </a:extLst>
              </a:tr>
            </a:tbl>
          </a:graphicData>
        </a:graphic>
      </p:graphicFrame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6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3770505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12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971386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1+2= 3 </a:t>
            </a:r>
            <a:endParaRPr lang="he-IL" sz="3600" dirty="0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9BDFA29B-FDB1-4F47-9FDB-7798E975405B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61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18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112241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1+8= 9 </a:t>
            </a:r>
            <a:endParaRPr lang="he-IL" sz="3600" dirty="0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EAAB39B2-8968-440B-8D61-9828D5C62A93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24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906491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2+4= 6 </a:t>
            </a:r>
            <a:endParaRPr lang="he-IL" sz="3600" dirty="0"/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0CD800D1-FCF0-4293-ADA4-3C2144E0A335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171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30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670474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3+0= 3 </a:t>
            </a:r>
            <a:endParaRPr lang="he-IL" sz="3600" dirty="0"/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67412B3F-046A-449A-8526-84D08D1708D0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81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36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980142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:a16="http://schemas.microsoft.com/office/drawing/2014/main" id="{17E98A18-B472-419A-B90B-C421ADDB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192998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3+6= 9 </a:t>
            </a:r>
            <a:endParaRPr lang="he-IL" sz="3600" dirty="0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30818118-E0A3-4F4B-9603-4A523FBA4CDE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95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2482F4-4929-459F-8B28-C7922EC7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63126"/>
            <a:ext cx="968519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מתרגלים – חוקרים את כפולות ה- 9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01D580B-69D9-4ACA-A815-5664692E5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872" y="1901728"/>
            <a:ext cx="4770662" cy="4063736"/>
          </a:xfrm>
          <a:prstGeom prst="rect">
            <a:avLst/>
          </a:prstGeom>
        </p:spPr>
      </p:pic>
      <p:pic>
        <p:nvPicPr>
          <p:cNvPr id="1843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0FC2B49C-C76C-49E7-A477-608262E4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7" y="1029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F124B24-9AF4-4875-858F-FF482706B01B}"/>
              </a:ext>
            </a:extLst>
          </p:cNvPr>
          <p:cNvSpPr txBox="1"/>
          <p:nvPr/>
        </p:nvSpPr>
        <p:spPr>
          <a:xfrm>
            <a:off x="4981795" y="1978476"/>
            <a:ext cx="6864545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התבוננו בכפולות של 9</a:t>
            </a:r>
          </a:p>
          <a:p>
            <a:pPr algn="r"/>
            <a:endParaRPr lang="he-IL" sz="2400" dirty="0"/>
          </a:p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בלוח הכפל</a:t>
            </a:r>
            <a:r>
              <a:rPr lang="he-IL" sz="3600" dirty="0"/>
              <a:t>,</a:t>
            </a:r>
          </a:p>
          <a:p>
            <a:pPr algn="r"/>
            <a:endParaRPr lang="he-IL" sz="2000" dirty="0"/>
          </a:p>
          <a:p>
            <a:pPr algn="r"/>
            <a:r>
              <a:rPr lang="he-IL" sz="3600" dirty="0"/>
              <a:t>ומצאו מה מאפיין אותם?</a:t>
            </a:r>
          </a:p>
          <a:p>
            <a:pPr algn="r"/>
            <a:endParaRPr lang="he-IL" sz="3200" dirty="0"/>
          </a:p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רמז: </a:t>
            </a:r>
            <a:r>
              <a:rPr lang="he-IL" sz="3600" dirty="0"/>
              <a:t>בדקו את סכום הספרות.</a:t>
            </a:r>
          </a:p>
          <a:p>
            <a:pPr algn="r"/>
            <a:endParaRPr lang="he-IL" sz="3600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3BE170EC-22C8-4677-BD8B-476356484363}"/>
              </a:ext>
            </a:extLst>
          </p:cNvPr>
          <p:cNvSpPr/>
          <p:nvPr/>
        </p:nvSpPr>
        <p:spPr>
          <a:xfrm>
            <a:off x="5370308" y="1901728"/>
            <a:ext cx="448785" cy="4063736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Timer_05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495" y="5638800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42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770483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:a16="http://schemas.microsoft.com/office/drawing/2014/main" id="{17E98A18-B472-419A-B90B-C421ADDB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192998"/>
            <a:ext cx="371888" cy="188992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:a16="http://schemas.microsoft.com/office/drawing/2014/main" id="{D32E8F9F-417E-4EBA-8EE4-2697D402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637021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4+2= 6 </a:t>
            </a:r>
            <a:endParaRPr lang="he-IL" sz="3600" dirty="0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72A8EEE6-06BD-4F49-8618-BC54C8E43850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533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01170407-E0BF-484C-8C75-C00393B28E9B}"/>
              </a:ext>
            </a:extLst>
          </p:cNvPr>
          <p:cNvSpPr/>
          <p:nvPr/>
        </p:nvSpPr>
        <p:spPr>
          <a:xfrm>
            <a:off x="7595110" y="4974712"/>
            <a:ext cx="3926511" cy="1124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4+8= 12</a:t>
            </a:r>
          </a:p>
          <a:p>
            <a:pPr algn="ctr"/>
            <a:r>
              <a:rPr lang="en-US" sz="3600" dirty="0"/>
              <a:t>1+2=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3600" dirty="0"/>
              <a:t>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48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906422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 </a:t>
                      </a:r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:a16="http://schemas.microsoft.com/office/drawing/2014/main" id="{17E98A18-B472-419A-B90B-C421ADDB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192998"/>
            <a:ext cx="371888" cy="188992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:a16="http://schemas.microsoft.com/office/drawing/2014/main" id="{D32E8F9F-417E-4EBA-8EE4-2697D402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637021"/>
            <a:ext cx="371888" cy="188992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B46DC662-C50B-487C-82B1-5C37658A5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26" y="5083951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55E1B964-9CEF-494E-9554-00CE125F5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02" y="5146818"/>
            <a:ext cx="371888" cy="188992"/>
          </a:xfrm>
          <a:prstGeom prst="rect">
            <a:avLst/>
          </a:prstGeom>
        </p:spPr>
      </p:pic>
      <p:sp>
        <p:nvSpPr>
          <p:cNvPr id="19" name="מלבן 18">
            <a:extLst>
              <a:ext uri="{FF2B5EF4-FFF2-40B4-BE49-F238E27FC236}">
                <a16:creationId xmlns:a16="http://schemas.microsoft.com/office/drawing/2014/main" id="{F453B0CF-8783-425A-8E3A-D4973170D8F6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901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01170407-E0BF-484C-8C75-C00393B28E9B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5+4=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54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721723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=5+4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:a16="http://schemas.microsoft.com/office/drawing/2014/main" id="{17E98A18-B472-419A-B90B-C421ADDB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192998"/>
            <a:ext cx="371888" cy="188992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:a16="http://schemas.microsoft.com/office/drawing/2014/main" id="{D32E8F9F-417E-4EBA-8EE4-2697D402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637021"/>
            <a:ext cx="371888" cy="188992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B46DC662-C50B-487C-82B1-5C37658A5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26" y="5083951"/>
            <a:ext cx="371888" cy="188992"/>
          </a:xfrm>
          <a:prstGeom prst="rect">
            <a:avLst/>
          </a:prstGeom>
        </p:spPr>
      </p:pic>
      <p:pic>
        <p:nvPicPr>
          <p:cNvPr id="45" name="תמונה 44">
            <a:extLst>
              <a:ext uri="{FF2B5EF4-FFF2-40B4-BE49-F238E27FC236}">
                <a16:creationId xmlns:a16="http://schemas.microsoft.com/office/drawing/2014/main" id="{4D659685-6B25-499B-B239-8A8AB5BF5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618" y="5591483"/>
            <a:ext cx="371888" cy="18899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A1321810-CE1B-4D80-B9FB-067F45E5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02" y="5146818"/>
            <a:ext cx="371888" cy="188992"/>
          </a:xfrm>
          <a:prstGeom prst="rect">
            <a:avLst/>
          </a:prstGeom>
        </p:spPr>
      </p:pic>
      <p:sp>
        <p:nvSpPr>
          <p:cNvPr id="20" name="מלבן 19">
            <a:extLst>
              <a:ext uri="{FF2B5EF4-FFF2-40B4-BE49-F238E27FC236}">
                <a16:creationId xmlns:a16="http://schemas.microsoft.com/office/drawing/2014/main" id="{437EF7A1-534C-4A37-B647-48FA81EAD83F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89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מסכמים –את כפולות ה-6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533421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=5+4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=6+0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:a16="http://schemas.microsoft.com/office/drawing/2014/main" id="{17E98A18-B472-419A-B90B-C421ADDB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192998"/>
            <a:ext cx="371888" cy="188992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:a16="http://schemas.microsoft.com/office/drawing/2014/main" id="{D32E8F9F-417E-4EBA-8EE4-2697D402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637021"/>
            <a:ext cx="371888" cy="188992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B46DC662-C50B-487C-82B1-5C37658A5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26" y="5083951"/>
            <a:ext cx="371888" cy="188992"/>
          </a:xfrm>
          <a:prstGeom prst="rect">
            <a:avLst/>
          </a:prstGeom>
        </p:spPr>
      </p:pic>
      <p:pic>
        <p:nvPicPr>
          <p:cNvPr id="45" name="תמונה 44">
            <a:extLst>
              <a:ext uri="{FF2B5EF4-FFF2-40B4-BE49-F238E27FC236}">
                <a16:creationId xmlns:a16="http://schemas.microsoft.com/office/drawing/2014/main" id="{4D659685-6B25-499B-B239-8A8AB5BF5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618" y="5591483"/>
            <a:ext cx="371888" cy="188992"/>
          </a:xfrm>
          <a:prstGeom prst="rect">
            <a:avLst/>
          </a:prstGeom>
        </p:spPr>
      </p:pic>
      <p:pic>
        <p:nvPicPr>
          <p:cNvPr id="46" name="תמונה 45">
            <a:extLst>
              <a:ext uri="{FF2B5EF4-FFF2-40B4-BE49-F238E27FC236}">
                <a16:creationId xmlns:a16="http://schemas.microsoft.com/office/drawing/2014/main" id="{872B1378-4560-491C-BF97-F9366C2FD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6038413"/>
            <a:ext cx="371888" cy="18899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AAD343CE-43D3-4D9A-AA2B-D01505448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02" y="5146818"/>
            <a:ext cx="371888" cy="188992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3FEA5443-DB85-4721-A3E5-E0D4685CCB23}"/>
              </a:ext>
            </a:extLst>
          </p:cNvPr>
          <p:cNvSpPr txBox="1"/>
          <p:nvPr/>
        </p:nvSpPr>
        <p:spPr>
          <a:xfrm>
            <a:off x="5149428" y="1784923"/>
            <a:ext cx="83209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למדנו מהם סימני ההתחלקות ב-6:</a:t>
            </a:r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id="{5643D50D-DDE5-4430-BD0F-41E10DB4F733}"/>
              </a:ext>
            </a:extLst>
          </p:cNvPr>
          <p:cNvSpPr/>
          <p:nvPr/>
        </p:nvSpPr>
        <p:spPr>
          <a:xfrm>
            <a:off x="2717472" y="2552592"/>
            <a:ext cx="89591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אם הוא 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ואם</a:t>
            </a:r>
          </a:p>
          <a:p>
            <a:pPr algn="r"/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bg2">
                    <a:lumMod val="50000"/>
                  </a:schemeClr>
                </a:solidFill>
              </a:rPr>
              <a:t>סכום הספרות הסופי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</a:t>
            </a:r>
            <a:r>
              <a:rPr lang="he-IL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3 , 6 או 9 </a:t>
            </a:r>
          </a:p>
          <a:p>
            <a:pPr algn="r"/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כלומר המספר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665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837567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en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267765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9 </a:t>
            </a:r>
          </a:p>
          <a:p>
            <a:pPr algn="ctr"/>
            <a:r>
              <a:rPr lang="en-US" sz="2400" b="1" dirty="0"/>
              <a:t>15</a:t>
            </a:r>
          </a:p>
          <a:p>
            <a:pPr algn="ctr"/>
            <a:r>
              <a:rPr lang="en-US" sz="2400" b="1" dirty="0"/>
              <a:t>12</a:t>
            </a:r>
          </a:p>
          <a:p>
            <a:pPr algn="ctr"/>
            <a:r>
              <a:rPr lang="en-US" sz="2400" b="1" dirty="0"/>
              <a:t>21</a:t>
            </a:r>
          </a:p>
          <a:p>
            <a:pPr algn="ctr"/>
            <a:r>
              <a:rPr lang="en-US" sz="2400" b="1" dirty="0"/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  <p:pic>
        <p:nvPicPr>
          <p:cNvPr id="2" name="Timer_03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235" y="5407602"/>
            <a:ext cx="2406073" cy="13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011574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en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267765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15</a:t>
            </a:r>
          </a:p>
          <a:p>
            <a:pPr algn="ctr"/>
            <a:r>
              <a:rPr lang="en-US" sz="2400" b="1" dirty="0"/>
              <a:t>12</a:t>
            </a:r>
          </a:p>
          <a:p>
            <a:pPr algn="ctr"/>
            <a:r>
              <a:rPr lang="en-US" sz="2400" b="1" dirty="0"/>
              <a:t>21</a:t>
            </a:r>
          </a:p>
          <a:p>
            <a:pPr algn="ctr"/>
            <a:r>
              <a:rPr lang="en-US" sz="2400" b="1" dirty="0"/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11715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778654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en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267765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15</a:t>
            </a:r>
          </a:p>
          <a:p>
            <a:pPr algn="ctr"/>
            <a:r>
              <a:rPr lang="en-US" sz="2400" b="1" dirty="0"/>
              <a:t>12</a:t>
            </a:r>
          </a:p>
          <a:p>
            <a:pPr algn="ctr"/>
            <a:r>
              <a:rPr lang="en-US" sz="2400" b="1" dirty="0"/>
              <a:t>21</a:t>
            </a:r>
          </a:p>
          <a:p>
            <a:pPr algn="ctr"/>
            <a:r>
              <a:rPr lang="en-US" sz="2400" b="1" dirty="0"/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4506258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230155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en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230832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12</a:t>
            </a:r>
          </a:p>
          <a:p>
            <a:pPr algn="ctr"/>
            <a:r>
              <a:rPr lang="en-US" sz="2400" b="1" dirty="0"/>
              <a:t>21</a:t>
            </a:r>
          </a:p>
          <a:p>
            <a:pPr algn="ctr"/>
            <a:r>
              <a:rPr lang="en-US" sz="2400" b="1" dirty="0"/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37841629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954730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en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193899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21</a:t>
            </a:r>
          </a:p>
          <a:p>
            <a:pPr algn="ctr"/>
            <a:r>
              <a:rPr lang="en-US" sz="2400" b="1" dirty="0"/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4078022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04707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en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156966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2241459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367630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561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780403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en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120032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30</a:t>
            </a:r>
            <a:endParaRPr lang="he-IL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21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ממשיכים לתרגל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4863985" y="1859908"/>
            <a:ext cx="6886055" cy="268709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12800" dirty="0"/>
              <a:t>ענו במחברת:</a:t>
            </a:r>
          </a:p>
          <a:p>
            <a:pPr indent="-50800">
              <a:buSzPts val="2800"/>
            </a:pPr>
            <a:endParaRPr lang="he-IL" sz="12800" dirty="0"/>
          </a:p>
          <a:p>
            <a:pPr indent="-50800">
              <a:buSzPts val="2800"/>
            </a:pPr>
            <a:r>
              <a:rPr lang="he-IL" sz="12800" dirty="0"/>
              <a:t>הסבירו מדוע המספרים</a:t>
            </a:r>
          </a:p>
          <a:p>
            <a:pPr indent="-50800">
              <a:buSzPts val="2800"/>
            </a:pPr>
            <a:endParaRPr lang="he-IL" sz="12800" dirty="0"/>
          </a:p>
          <a:p>
            <a:pPr indent="-50800" algn="ctr">
              <a:buSzPts val="2800"/>
            </a:pPr>
            <a:r>
              <a:rPr lang="he-IL" sz="14400" b="1" dirty="0">
                <a:solidFill>
                  <a:schemeClr val="accent6">
                    <a:lumMod val="75000"/>
                  </a:schemeClr>
                </a:solidFill>
              </a:rPr>
              <a:t>12 ו-30 </a:t>
            </a:r>
          </a:p>
          <a:p>
            <a:pPr indent="-50800">
              <a:buSzPts val="2800"/>
            </a:pPr>
            <a:endParaRPr lang="he-IL" sz="5600" dirty="0"/>
          </a:p>
          <a:p>
            <a:pPr indent="-50800">
              <a:lnSpc>
                <a:spcPct val="120000"/>
              </a:lnSpc>
              <a:buSzPts val="2800"/>
            </a:pPr>
            <a:r>
              <a:rPr lang="he-IL" sz="12800" dirty="0"/>
              <a:t>נמצאים בעמודה של מספרים</a:t>
            </a:r>
          </a:p>
          <a:p>
            <a:pPr indent="-50800">
              <a:lnSpc>
                <a:spcPct val="120000"/>
              </a:lnSpc>
              <a:buSzPts val="2800"/>
            </a:pPr>
            <a:r>
              <a:rPr lang="he-IL" sz="12800" dirty="0"/>
              <a:t>המתחלקים ב- </a:t>
            </a:r>
            <a:r>
              <a:rPr lang="he-IL" sz="12800" b="1" dirty="0"/>
              <a:t>2</a:t>
            </a:r>
            <a:r>
              <a:rPr lang="he-IL" sz="12800" dirty="0"/>
              <a:t>, </a:t>
            </a:r>
          </a:p>
          <a:p>
            <a:pPr indent="-50800">
              <a:lnSpc>
                <a:spcPct val="120000"/>
              </a:lnSpc>
              <a:buSzPts val="2800"/>
            </a:pPr>
            <a:r>
              <a:rPr lang="he-IL" sz="12800" dirty="0"/>
              <a:t>וגם בעמודה של המספרים </a:t>
            </a:r>
          </a:p>
          <a:p>
            <a:pPr indent="-50800">
              <a:lnSpc>
                <a:spcPct val="120000"/>
              </a:lnSpc>
              <a:buSzPts val="2800"/>
            </a:pPr>
            <a:r>
              <a:rPr lang="he-IL" sz="12800" dirty="0"/>
              <a:t>המתחלקים ב- </a:t>
            </a:r>
            <a:r>
              <a:rPr lang="he-IL" sz="12800" b="1" dirty="0"/>
              <a:t>3</a:t>
            </a:r>
            <a:r>
              <a:rPr lang="he-IL" sz="12800" dirty="0"/>
              <a:t>.</a:t>
            </a:r>
          </a:p>
          <a:p>
            <a:pPr indent="-50800">
              <a:buSzPts val="2800"/>
            </a:pPr>
            <a:r>
              <a:rPr lang="he-IL" sz="1100" dirty="0"/>
              <a:t>  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74AD4775-9CAE-4DF6-B5C9-5DA51B919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860577"/>
              </p:ext>
            </p:extLst>
          </p:nvPr>
        </p:nvGraphicFramePr>
        <p:xfrm>
          <a:off x="2420193" y="207930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44123"/>
                  </a:ext>
                </a:extLst>
              </a:tr>
            </a:tbl>
          </a:graphicData>
        </a:graphic>
      </p:graphicFrame>
      <p:pic>
        <p:nvPicPr>
          <p:cNvPr id="8" name="Timer_03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236" y="5547728"/>
            <a:ext cx="2156958" cy="12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5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3709015-851C-4BEB-812A-70C1F6C17018}"/>
              </a:ext>
            </a:extLst>
          </p:cNvPr>
          <p:cNvSpPr txBox="1"/>
          <p:nvPr/>
        </p:nvSpPr>
        <p:spPr>
          <a:xfrm>
            <a:off x="6096000" y="2307131"/>
            <a:ext cx="5599431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נכון, צדקתם!</a:t>
            </a:r>
          </a:p>
          <a:p>
            <a:pPr algn="r"/>
            <a:endParaRPr lang="he-IL" sz="3200" dirty="0"/>
          </a:p>
          <a:p>
            <a:pPr algn="r"/>
            <a:r>
              <a:rPr lang="he-IL" sz="3200" dirty="0"/>
              <a:t>מספרים המתחלקים</a:t>
            </a:r>
          </a:p>
          <a:p>
            <a:pPr algn="r"/>
            <a:endParaRPr lang="he-IL" sz="3200" dirty="0"/>
          </a:p>
          <a:p>
            <a:pPr algn="r"/>
            <a:r>
              <a:rPr lang="he-IL" sz="3200" dirty="0"/>
              <a:t>גם ב-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2 וגם ב-3</a:t>
            </a:r>
            <a:r>
              <a:rPr lang="he-IL" sz="3200" dirty="0"/>
              <a:t>, </a:t>
            </a:r>
          </a:p>
          <a:p>
            <a:pPr algn="r"/>
            <a:r>
              <a:rPr lang="he-IL" sz="3200" dirty="0"/>
              <a:t>הם מתחלקים ב-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6. </a:t>
            </a:r>
          </a:p>
        </p:txBody>
      </p:sp>
      <p:graphicFrame>
        <p:nvGraphicFramePr>
          <p:cNvPr id="6" name="טבלה 5">
            <a:extLst>
              <a:ext uri="{FF2B5EF4-FFF2-40B4-BE49-F238E27FC236}">
                <a16:creationId xmlns:a16="http://schemas.microsoft.com/office/drawing/2014/main" id="{2B31111A-D3E9-41D3-BA68-1989D7236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544959"/>
              </p:ext>
            </p:extLst>
          </p:nvPr>
        </p:nvGraphicFramePr>
        <p:xfrm>
          <a:off x="810809" y="2079300"/>
          <a:ext cx="4928811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:a16="http://schemas.microsoft.com/office/drawing/2014/main" val="2779170058"/>
                    </a:ext>
                  </a:extLst>
                </a:gridCol>
                <a:gridCol w="1609384">
                  <a:extLst>
                    <a:ext uri="{9D8B030D-6E8A-4147-A177-3AD203B41FA5}">
                      <a16:colId xmlns:a16="http://schemas.microsoft.com/office/drawing/2014/main" val="3298320246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ב- 2 וגם ב- 3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44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575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A27954-660A-4C64-BA54-CC1FD93C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ממשיכים לתרגל</a:t>
            </a:r>
          </a:p>
        </p:txBody>
      </p:sp>
      <p:pic>
        <p:nvPicPr>
          <p:cNvPr id="20482" name="Picture 2" descr="עיפרון, שמח, קופץ, בית ספר, כתיבה">
            <a:extLst>
              <a:ext uri="{FF2B5EF4-FFF2-40B4-BE49-F238E27FC236}">
                <a16:creationId xmlns:a16="http://schemas.microsoft.com/office/drawing/2014/main" id="{C5BB4AAF-0667-406B-9DDC-893B8697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99" y="2052081"/>
            <a:ext cx="1663683" cy="260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7F1774B-D343-4DE3-937C-585E1C3DD3E3}"/>
              </a:ext>
            </a:extLst>
          </p:cNvPr>
          <p:cNvSpPr txBox="1"/>
          <p:nvPr/>
        </p:nvSpPr>
        <p:spPr>
          <a:xfrm>
            <a:off x="3805011" y="4205455"/>
            <a:ext cx="5674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מהן האפשרויות?</a:t>
            </a:r>
          </a:p>
        </p:txBody>
      </p:sp>
      <p:sp>
        <p:nvSpPr>
          <p:cNvPr id="8" name="מציין מיקום טקסט 2">
            <a:extLst>
              <a:ext uri="{FF2B5EF4-FFF2-40B4-BE49-F238E27FC236}">
                <a16:creationId xmlns:a16="http://schemas.microsoft.com/office/drawing/2014/main" id="{DFFB0CEB-B991-45A5-A4F3-573EDFBB94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117" y="1965811"/>
            <a:ext cx="10885543" cy="1847451"/>
          </a:xfrm>
        </p:spPr>
        <p:txBody>
          <a:bodyPr>
            <a:normAutofit fontScale="92500" lnSpcReduction="20000"/>
          </a:bodyPr>
          <a:lstStyle/>
          <a:p>
            <a:r>
              <a:rPr lang="he-IL" dirty="0"/>
              <a:t>לפניכם מספרים,</a:t>
            </a:r>
          </a:p>
          <a:p>
            <a:r>
              <a:rPr lang="he-IL" dirty="0"/>
              <a:t>העתיקו אותם למחברת</a:t>
            </a:r>
          </a:p>
          <a:p>
            <a:r>
              <a:rPr lang="he-IL" dirty="0"/>
              <a:t>והשלימו את הספרות החסרות,</a:t>
            </a:r>
          </a:p>
          <a:p>
            <a:r>
              <a:rPr lang="he-IL" dirty="0"/>
              <a:t>כך שהמספרים יתחלקו ב-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dirty="0"/>
              <a:t>. </a:t>
            </a:r>
          </a:p>
          <a:p>
            <a:endParaRPr lang="he-IL" dirty="0"/>
          </a:p>
          <a:p>
            <a:endParaRPr lang="he-IL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ADBD2A8-1E6A-4510-9E8B-1377E5078C98}"/>
              </a:ext>
            </a:extLst>
          </p:cNvPr>
          <p:cNvSpPr/>
          <p:nvPr/>
        </p:nvSpPr>
        <p:spPr>
          <a:xfrm>
            <a:off x="2398727" y="3956056"/>
            <a:ext cx="7807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/>
              <a:t>4__1,1</a:t>
            </a:r>
            <a:endParaRPr lang="en-US" sz="3600" b="1" dirty="0"/>
          </a:p>
          <a:p>
            <a:pPr algn="r"/>
            <a:endParaRPr lang="en-US" sz="3600" b="1" dirty="0"/>
          </a:p>
          <a:p>
            <a:pPr algn="r"/>
            <a:r>
              <a:rPr lang="he-IL" sz="3600" b="1" dirty="0"/>
              <a:t>4__1,1</a:t>
            </a:r>
          </a:p>
        </p:txBody>
      </p:sp>
      <p:pic>
        <p:nvPicPr>
          <p:cNvPr id="10" name="Picture 2" descr="מתמטיקה, שכר, ספרות, מספר, ארבע">
            <a:extLst>
              <a:ext uri="{FF2B5EF4-FFF2-40B4-BE49-F238E27FC236}">
                <a16:creationId xmlns:a16="http://schemas.microsoft.com/office/drawing/2014/main" id="{18BC2EDD-BC75-40E3-80F3-62CF42E5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imer_03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208" y="4983106"/>
            <a:ext cx="2406073" cy="13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5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A27954-660A-4C64-BA54-CC1FD93C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pic>
        <p:nvPicPr>
          <p:cNvPr id="20482" name="Picture 2" descr="עיפרון, שמח, קופץ, בית ספר, כתיבה">
            <a:extLst>
              <a:ext uri="{FF2B5EF4-FFF2-40B4-BE49-F238E27FC236}">
                <a16:creationId xmlns:a16="http://schemas.microsoft.com/office/drawing/2014/main" id="{C5BB4AAF-0667-406B-9DDC-893B8697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99" y="2052081"/>
            <a:ext cx="1663683" cy="260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BADBD2A8-1E6A-4510-9E8B-1377E5078C98}"/>
              </a:ext>
            </a:extLst>
          </p:cNvPr>
          <p:cNvSpPr/>
          <p:nvPr/>
        </p:nvSpPr>
        <p:spPr>
          <a:xfrm>
            <a:off x="-3665978" y="2997961"/>
            <a:ext cx="7807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he-IL" sz="3600" b="1" dirty="0"/>
              <a:t>__1,1</a:t>
            </a:r>
            <a:endParaRPr lang="en-US" sz="3600" b="1" dirty="0"/>
          </a:p>
          <a:p>
            <a:pPr algn="r"/>
            <a:endParaRPr lang="en-US" sz="3600" b="1" dirty="0"/>
          </a:p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he-IL" sz="3600" b="1" dirty="0"/>
              <a:t>__1,1</a:t>
            </a:r>
          </a:p>
        </p:txBody>
      </p:sp>
      <p:pic>
        <p:nvPicPr>
          <p:cNvPr id="10" name="Picture 2" descr="מתמטיקה, שכר, ספרות, מספר, ארבע">
            <a:extLst>
              <a:ext uri="{FF2B5EF4-FFF2-40B4-BE49-F238E27FC236}">
                <a16:creationId xmlns:a16="http://schemas.microsoft.com/office/drawing/2014/main" id="{18BC2EDD-BC75-40E3-80F3-62CF42E5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1292F88-1A14-4A53-B768-3F866FCC7026}"/>
              </a:ext>
            </a:extLst>
          </p:cNvPr>
          <p:cNvSpPr txBox="1"/>
          <p:nvPr/>
        </p:nvSpPr>
        <p:spPr>
          <a:xfrm>
            <a:off x="3899490" y="1852037"/>
            <a:ext cx="7924673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נכון, צדקתם!</a:t>
            </a:r>
          </a:p>
          <a:p>
            <a:pPr algn="r"/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ספרת היחידות זוגית: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4</a:t>
            </a:r>
            <a:endParaRPr lang="he-IL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/>
            <a:endParaRPr lang="he-IL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לפיכך נותר לנו לבדוק,</a:t>
            </a:r>
            <a:endParaRPr lang="he-IL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endParaRPr lang="he-IL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he-IL" sz="3200" dirty="0">
                <a:solidFill>
                  <a:schemeClr val="tx1"/>
                </a:solidFill>
                <a:latin typeface="arial" panose="020B0604020202020204" pitchFamily="34" charset="0"/>
              </a:rPr>
              <a:t>באילו אפשרויות המספרים מתחלקים ב-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he-IL" sz="32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endParaRPr lang="he-IL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8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10FCD74-FE38-4CA3-9275-BFBF3838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4E3B0F9-3546-4DCA-9AF8-632E1EFE0A4D}"/>
              </a:ext>
            </a:extLst>
          </p:cNvPr>
          <p:cNvSpPr/>
          <p:nvPr/>
        </p:nvSpPr>
        <p:spPr>
          <a:xfrm>
            <a:off x="5330674" y="240842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he-IL" sz="2800" b="1" dirty="0"/>
              <a:t>אפשרות א':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he-IL" sz="2800" b="1" dirty="0"/>
              <a:t>4</a:t>
            </a:r>
            <a:endParaRPr lang="en-US" sz="2800" b="1" dirty="0"/>
          </a:p>
          <a:p>
            <a:pPr lvl="0" algn="r"/>
            <a:endParaRPr lang="en-US" sz="2800" b="1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C368D80F-5888-4296-8AEB-C367C50C4634}"/>
              </a:ext>
            </a:extLst>
          </p:cNvPr>
          <p:cNvSpPr txBox="1"/>
          <p:nvPr/>
        </p:nvSpPr>
        <p:spPr>
          <a:xfrm>
            <a:off x="5395757" y="5369040"/>
            <a:ext cx="2782529" cy="619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21506" name="Picture 2" descr="רישומי עיפרון, אמנות עפרונות, בית ספר">
            <a:extLst>
              <a:ext uri="{FF2B5EF4-FFF2-40B4-BE49-F238E27FC236}">
                <a16:creationId xmlns:a16="http://schemas.microsoft.com/office/drawing/2014/main" id="{22AE9D11-1250-4C71-AFC5-32572D20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6254">
            <a:off x="48855" y="-549992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טבלה 6">
            <a:extLst>
              <a:ext uri="{FF2B5EF4-FFF2-40B4-BE49-F238E27FC236}">
                <a16:creationId xmlns:a16="http://schemas.microsoft.com/office/drawing/2014/main" id="{5493DF20-1D28-4D42-83D0-1BBB4E7CB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526632"/>
              </p:ext>
            </p:extLst>
          </p:nvPr>
        </p:nvGraphicFramePr>
        <p:xfrm>
          <a:off x="533645" y="2843372"/>
          <a:ext cx="5562355" cy="10363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93401">
                  <a:extLst>
                    <a:ext uri="{9D8B030D-6E8A-4147-A177-3AD203B41FA5}">
                      <a16:colId xmlns:a16="http://schemas.microsoft.com/office/drawing/2014/main" val="3765517259"/>
                    </a:ext>
                  </a:extLst>
                </a:gridCol>
                <a:gridCol w="722068">
                  <a:extLst>
                    <a:ext uri="{9D8B030D-6E8A-4147-A177-3AD203B41FA5}">
                      <a16:colId xmlns:a16="http://schemas.microsoft.com/office/drawing/2014/main" val="3453079710"/>
                    </a:ext>
                  </a:extLst>
                </a:gridCol>
                <a:gridCol w="746731">
                  <a:extLst>
                    <a:ext uri="{9D8B030D-6E8A-4147-A177-3AD203B41FA5}">
                      <a16:colId xmlns:a16="http://schemas.microsoft.com/office/drawing/2014/main" val="3657960323"/>
                    </a:ext>
                  </a:extLst>
                </a:gridCol>
                <a:gridCol w="1456693">
                  <a:extLst>
                    <a:ext uri="{9D8B030D-6E8A-4147-A177-3AD203B41FA5}">
                      <a16:colId xmlns:a16="http://schemas.microsoft.com/office/drawing/2014/main" val="2001750281"/>
                    </a:ext>
                  </a:extLst>
                </a:gridCol>
                <a:gridCol w="494991">
                  <a:extLst>
                    <a:ext uri="{9D8B030D-6E8A-4147-A177-3AD203B41FA5}">
                      <a16:colId xmlns:a16="http://schemas.microsoft.com/office/drawing/2014/main" val="1322600256"/>
                    </a:ext>
                  </a:extLst>
                </a:gridCol>
                <a:gridCol w="1248471">
                  <a:extLst>
                    <a:ext uri="{9D8B030D-6E8A-4147-A177-3AD203B41FA5}">
                      <a16:colId xmlns:a16="http://schemas.microsoft.com/office/drawing/2014/main" val="3640531810"/>
                    </a:ext>
                  </a:extLst>
                </a:gridCol>
              </a:tblGrid>
              <a:tr h="211228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=1+1+</a:t>
                      </a:r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0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800" b="1" dirty="0"/>
                        <a:t>4</a:t>
                      </a:r>
                      <a:endParaRPr lang="en-US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4726857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he-IL" sz="1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6666483"/>
                  </a:ext>
                </a:extLst>
              </a:tr>
            </a:tbl>
          </a:graphicData>
        </a:graphic>
      </p:graphicFrame>
      <p:sp>
        <p:nvSpPr>
          <p:cNvPr id="14" name="מלבן 13">
            <a:extLst>
              <a:ext uri="{FF2B5EF4-FFF2-40B4-BE49-F238E27FC236}">
                <a16:creationId xmlns:a16="http://schemas.microsoft.com/office/drawing/2014/main" id="{241B5845-3F45-40C9-85F9-3693C360FBD9}"/>
              </a:ext>
            </a:extLst>
          </p:cNvPr>
          <p:cNvSpPr/>
          <p:nvPr/>
        </p:nvSpPr>
        <p:spPr>
          <a:xfrm>
            <a:off x="5275531" y="1679009"/>
            <a:ext cx="6386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  <a:latin typeface="arial" panose="020B0604020202020204" pitchFamily="34" charset="0"/>
              </a:rPr>
              <a:t>באילו אפשרויות המספרים מתחלקים ב-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3?</a:t>
            </a:r>
            <a:endParaRPr lang="he-IL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DDE4DE85-1A69-4BE0-B2C9-BFF3B5BF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49" y="3017776"/>
            <a:ext cx="371888" cy="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10FCD74-FE38-4CA3-9275-BFBF3838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4E3B0F9-3546-4DCA-9AF8-632E1EFE0A4D}"/>
              </a:ext>
            </a:extLst>
          </p:cNvPr>
          <p:cNvSpPr/>
          <p:nvPr/>
        </p:nvSpPr>
        <p:spPr>
          <a:xfrm>
            <a:off x="5330674" y="240842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he-IL" sz="2800" b="1" dirty="0"/>
              <a:t>אפשרות א':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he-IL" sz="2800" b="1" dirty="0"/>
              <a:t>4</a:t>
            </a:r>
            <a:endParaRPr lang="en-US" sz="2800" b="1" dirty="0"/>
          </a:p>
          <a:p>
            <a:pPr lvl="0" algn="r"/>
            <a:endParaRPr lang="en-US" sz="2800" b="1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C368D80F-5888-4296-8AEB-C367C50C4634}"/>
              </a:ext>
            </a:extLst>
          </p:cNvPr>
          <p:cNvSpPr txBox="1"/>
          <p:nvPr/>
        </p:nvSpPr>
        <p:spPr>
          <a:xfrm>
            <a:off x="5395757" y="5369040"/>
            <a:ext cx="2782529" cy="619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21506" name="Picture 2" descr="רישומי עיפרון, אמנות עפרונות, בית ספר">
            <a:extLst>
              <a:ext uri="{FF2B5EF4-FFF2-40B4-BE49-F238E27FC236}">
                <a16:creationId xmlns:a16="http://schemas.microsoft.com/office/drawing/2014/main" id="{22AE9D11-1250-4C71-AFC5-32572D20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6254">
            <a:off x="48855" y="-549992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טבלה 6">
            <a:extLst>
              <a:ext uri="{FF2B5EF4-FFF2-40B4-BE49-F238E27FC236}">
                <a16:creationId xmlns:a16="http://schemas.microsoft.com/office/drawing/2014/main" id="{5493DF20-1D28-4D42-83D0-1BBB4E7CB8CA}"/>
              </a:ext>
            </a:extLst>
          </p:cNvPr>
          <p:cNvGraphicFramePr>
            <a:graphicFrameLocks noGrp="1"/>
          </p:cNvGraphicFramePr>
          <p:nvPr/>
        </p:nvGraphicFramePr>
        <p:xfrm>
          <a:off x="533645" y="2843372"/>
          <a:ext cx="5562355" cy="10363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93401">
                  <a:extLst>
                    <a:ext uri="{9D8B030D-6E8A-4147-A177-3AD203B41FA5}">
                      <a16:colId xmlns:a16="http://schemas.microsoft.com/office/drawing/2014/main" val="3765517259"/>
                    </a:ext>
                  </a:extLst>
                </a:gridCol>
                <a:gridCol w="722068">
                  <a:extLst>
                    <a:ext uri="{9D8B030D-6E8A-4147-A177-3AD203B41FA5}">
                      <a16:colId xmlns:a16="http://schemas.microsoft.com/office/drawing/2014/main" val="3453079710"/>
                    </a:ext>
                  </a:extLst>
                </a:gridCol>
                <a:gridCol w="746731">
                  <a:extLst>
                    <a:ext uri="{9D8B030D-6E8A-4147-A177-3AD203B41FA5}">
                      <a16:colId xmlns:a16="http://schemas.microsoft.com/office/drawing/2014/main" val="3657960323"/>
                    </a:ext>
                  </a:extLst>
                </a:gridCol>
                <a:gridCol w="1456693">
                  <a:extLst>
                    <a:ext uri="{9D8B030D-6E8A-4147-A177-3AD203B41FA5}">
                      <a16:colId xmlns:a16="http://schemas.microsoft.com/office/drawing/2014/main" val="2001750281"/>
                    </a:ext>
                  </a:extLst>
                </a:gridCol>
                <a:gridCol w="494991">
                  <a:extLst>
                    <a:ext uri="{9D8B030D-6E8A-4147-A177-3AD203B41FA5}">
                      <a16:colId xmlns:a16="http://schemas.microsoft.com/office/drawing/2014/main" val="1322600256"/>
                    </a:ext>
                  </a:extLst>
                </a:gridCol>
                <a:gridCol w="1248471">
                  <a:extLst>
                    <a:ext uri="{9D8B030D-6E8A-4147-A177-3AD203B41FA5}">
                      <a16:colId xmlns:a16="http://schemas.microsoft.com/office/drawing/2014/main" val="3640531810"/>
                    </a:ext>
                  </a:extLst>
                </a:gridCol>
              </a:tblGrid>
              <a:tr h="211228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=1+1+</a:t>
                      </a:r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0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800" b="1" dirty="0"/>
                        <a:t>4</a:t>
                      </a:r>
                      <a:endParaRPr lang="en-US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4726857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800" b="1" dirty="0"/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6666483"/>
                  </a:ext>
                </a:extLst>
              </a:tr>
            </a:tbl>
          </a:graphicData>
        </a:graphic>
      </p:graphicFrame>
      <p:pic>
        <p:nvPicPr>
          <p:cNvPr id="16" name="תמונה 15">
            <a:extLst>
              <a:ext uri="{FF2B5EF4-FFF2-40B4-BE49-F238E27FC236}">
                <a16:creationId xmlns:a16="http://schemas.microsoft.com/office/drawing/2014/main" id="{DDE4DE85-1A69-4BE0-B2C9-BFF3B5BF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49" y="3017776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7232319D-20FC-4835-A0D8-54A222A0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668" y="3574717"/>
            <a:ext cx="371888" cy="188992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18E95DEE-FFDF-48D3-A3B7-BD27A45A103D}"/>
              </a:ext>
            </a:extLst>
          </p:cNvPr>
          <p:cNvSpPr txBox="1"/>
          <p:nvPr/>
        </p:nvSpPr>
        <p:spPr>
          <a:xfrm>
            <a:off x="8588294" y="3040506"/>
            <a:ext cx="28808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ב':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D9D1286F-CBBD-4688-817F-EAA77394696E}"/>
              </a:ext>
            </a:extLst>
          </p:cNvPr>
          <p:cNvSpPr/>
          <p:nvPr/>
        </p:nvSpPr>
        <p:spPr>
          <a:xfrm>
            <a:off x="5275531" y="1679009"/>
            <a:ext cx="6386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  <a:latin typeface="arial" panose="020B0604020202020204" pitchFamily="34" charset="0"/>
              </a:rPr>
              <a:t>באילו אפשרויות המספרים מתחלקים ב-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3?</a:t>
            </a:r>
            <a:endParaRPr lang="he-IL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9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10FCD74-FE38-4CA3-9275-BFBF3838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4E3B0F9-3546-4DCA-9AF8-632E1EFE0A4D}"/>
              </a:ext>
            </a:extLst>
          </p:cNvPr>
          <p:cNvSpPr/>
          <p:nvPr/>
        </p:nvSpPr>
        <p:spPr>
          <a:xfrm>
            <a:off x="5330674" y="240842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he-IL" sz="2800" b="1" dirty="0"/>
              <a:t>אפשרות א':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he-IL" sz="2800" b="1" dirty="0"/>
              <a:t>4</a:t>
            </a:r>
            <a:endParaRPr lang="en-US" sz="2800" b="1" dirty="0"/>
          </a:p>
          <a:p>
            <a:pPr lvl="0" algn="r"/>
            <a:endParaRPr lang="en-US" sz="2800" b="1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70E0678-CBF2-4394-8949-B83F5BF4C2C6}"/>
              </a:ext>
            </a:extLst>
          </p:cNvPr>
          <p:cNvSpPr txBox="1"/>
          <p:nvPr/>
        </p:nvSpPr>
        <p:spPr>
          <a:xfrm>
            <a:off x="8440811" y="3733003"/>
            <a:ext cx="302833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ג':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C368D80F-5888-4296-8AEB-C367C50C4634}"/>
              </a:ext>
            </a:extLst>
          </p:cNvPr>
          <p:cNvSpPr txBox="1"/>
          <p:nvPr/>
        </p:nvSpPr>
        <p:spPr>
          <a:xfrm>
            <a:off x="5395757" y="5369040"/>
            <a:ext cx="2782529" cy="619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21506" name="Picture 2" descr="רישומי עיפרון, אמנות עפרונות, בית ספר">
            <a:extLst>
              <a:ext uri="{FF2B5EF4-FFF2-40B4-BE49-F238E27FC236}">
                <a16:creationId xmlns:a16="http://schemas.microsoft.com/office/drawing/2014/main" id="{22AE9D11-1250-4C71-AFC5-32572D20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6254">
            <a:off x="48855" y="-549992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טבלה 6">
            <a:extLst>
              <a:ext uri="{FF2B5EF4-FFF2-40B4-BE49-F238E27FC236}">
                <a16:creationId xmlns:a16="http://schemas.microsoft.com/office/drawing/2014/main" id="{5493DF20-1D28-4D42-83D0-1BBB4E7CB8CA}"/>
              </a:ext>
            </a:extLst>
          </p:cNvPr>
          <p:cNvGraphicFramePr>
            <a:graphicFrameLocks noGrp="1"/>
          </p:cNvGraphicFramePr>
          <p:nvPr/>
        </p:nvGraphicFramePr>
        <p:xfrm>
          <a:off x="533645" y="2843372"/>
          <a:ext cx="5562355" cy="15544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93401">
                  <a:extLst>
                    <a:ext uri="{9D8B030D-6E8A-4147-A177-3AD203B41FA5}">
                      <a16:colId xmlns:a16="http://schemas.microsoft.com/office/drawing/2014/main" val="3765517259"/>
                    </a:ext>
                  </a:extLst>
                </a:gridCol>
                <a:gridCol w="722068">
                  <a:extLst>
                    <a:ext uri="{9D8B030D-6E8A-4147-A177-3AD203B41FA5}">
                      <a16:colId xmlns:a16="http://schemas.microsoft.com/office/drawing/2014/main" val="3453079710"/>
                    </a:ext>
                  </a:extLst>
                </a:gridCol>
                <a:gridCol w="746731">
                  <a:extLst>
                    <a:ext uri="{9D8B030D-6E8A-4147-A177-3AD203B41FA5}">
                      <a16:colId xmlns:a16="http://schemas.microsoft.com/office/drawing/2014/main" val="3657960323"/>
                    </a:ext>
                  </a:extLst>
                </a:gridCol>
                <a:gridCol w="1456693">
                  <a:extLst>
                    <a:ext uri="{9D8B030D-6E8A-4147-A177-3AD203B41FA5}">
                      <a16:colId xmlns:a16="http://schemas.microsoft.com/office/drawing/2014/main" val="2001750281"/>
                    </a:ext>
                  </a:extLst>
                </a:gridCol>
                <a:gridCol w="494991">
                  <a:extLst>
                    <a:ext uri="{9D8B030D-6E8A-4147-A177-3AD203B41FA5}">
                      <a16:colId xmlns:a16="http://schemas.microsoft.com/office/drawing/2014/main" val="1322600256"/>
                    </a:ext>
                  </a:extLst>
                </a:gridCol>
                <a:gridCol w="1248471">
                  <a:extLst>
                    <a:ext uri="{9D8B030D-6E8A-4147-A177-3AD203B41FA5}">
                      <a16:colId xmlns:a16="http://schemas.microsoft.com/office/drawing/2014/main" val="3640531810"/>
                    </a:ext>
                  </a:extLst>
                </a:gridCol>
              </a:tblGrid>
              <a:tr h="211228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=1+1+</a:t>
                      </a:r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0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800" b="1" dirty="0"/>
                        <a:t>4</a:t>
                      </a:r>
                      <a:endParaRPr lang="en-US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4726857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800" b="1" dirty="0"/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666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b="1" dirty="0"/>
                        <a:t>=1+2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698317"/>
                  </a:ext>
                </a:extLst>
              </a:tr>
            </a:tbl>
          </a:graphicData>
        </a:graphic>
      </p:graphicFrame>
      <p:pic>
        <p:nvPicPr>
          <p:cNvPr id="16" name="תמונה 15">
            <a:extLst>
              <a:ext uri="{FF2B5EF4-FFF2-40B4-BE49-F238E27FC236}">
                <a16:creationId xmlns:a16="http://schemas.microsoft.com/office/drawing/2014/main" id="{DDE4DE85-1A69-4BE0-B2C9-BFF3B5BF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49" y="3017776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7232319D-20FC-4835-A0D8-54A222A0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668" y="3574717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C5445B30-E28D-44DB-A091-9CB55CE7C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88" y="4099699"/>
            <a:ext cx="371888" cy="18899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4DDBA8D8-A500-4712-9844-3A0C3884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696" y="4020492"/>
            <a:ext cx="371888" cy="188992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18E95DEE-FFDF-48D3-A3B7-BD27A45A103D}"/>
              </a:ext>
            </a:extLst>
          </p:cNvPr>
          <p:cNvSpPr txBox="1"/>
          <p:nvPr/>
        </p:nvSpPr>
        <p:spPr>
          <a:xfrm>
            <a:off x="8588294" y="3040506"/>
            <a:ext cx="28808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ב':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F83EC7BD-4DC7-4426-852E-2D880F1B5A77}"/>
              </a:ext>
            </a:extLst>
          </p:cNvPr>
          <p:cNvSpPr/>
          <p:nvPr/>
        </p:nvSpPr>
        <p:spPr>
          <a:xfrm>
            <a:off x="5275531" y="1679009"/>
            <a:ext cx="6386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  <a:latin typeface="arial" panose="020B0604020202020204" pitchFamily="34" charset="0"/>
              </a:rPr>
              <a:t>באילו אפשרויות המספרים מתחלקים ב-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3?</a:t>
            </a:r>
            <a:endParaRPr lang="he-IL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10FCD74-FE38-4CA3-9275-BFBF3838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4E3B0F9-3546-4DCA-9AF8-632E1EFE0A4D}"/>
              </a:ext>
            </a:extLst>
          </p:cNvPr>
          <p:cNvSpPr/>
          <p:nvPr/>
        </p:nvSpPr>
        <p:spPr>
          <a:xfrm>
            <a:off x="5330674" y="240842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he-IL" sz="2800" b="1" dirty="0"/>
              <a:t>אפשרות א':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he-IL" sz="2800" b="1" dirty="0"/>
              <a:t>4</a:t>
            </a:r>
            <a:endParaRPr lang="en-US" sz="2800" b="1" dirty="0"/>
          </a:p>
          <a:p>
            <a:pPr lvl="0" algn="r"/>
            <a:endParaRPr lang="en-US" sz="2800" b="1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70E0678-CBF2-4394-8949-B83F5BF4C2C6}"/>
              </a:ext>
            </a:extLst>
          </p:cNvPr>
          <p:cNvSpPr txBox="1"/>
          <p:nvPr/>
        </p:nvSpPr>
        <p:spPr>
          <a:xfrm>
            <a:off x="8440811" y="3733003"/>
            <a:ext cx="302833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ג':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C368D80F-5888-4296-8AEB-C367C50C4634}"/>
              </a:ext>
            </a:extLst>
          </p:cNvPr>
          <p:cNvSpPr txBox="1"/>
          <p:nvPr/>
        </p:nvSpPr>
        <p:spPr>
          <a:xfrm>
            <a:off x="5395757" y="5369040"/>
            <a:ext cx="2782529" cy="619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3607D0CC-BC12-49A4-9CA2-FD82CE9655D7}"/>
              </a:ext>
            </a:extLst>
          </p:cNvPr>
          <p:cNvSpPr txBox="1"/>
          <p:nvPr/>
        </p:nvSpPr>
        <p:spPr>
          <a:xfrm>
            <a:off x="8673851" y="4501617"/>
            <a:ext cx="28808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ד':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1506" name="Picture 2" descr="רישומי עיפרון, אמנות עפרונות, בית ספר">
            <a:extLst>
              <a:ext uri="{FF2B5EF4-FFF2-40B4-BE49-F238E27FC236}">
                <a16:creationId xmlns:a16="http://schemas.microsoft.com/office/drawing/2014/main" id="{22AE9D11-1250-4C71-AFC5-32572D20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6254">
            <a:off x="48855" y="-549992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טבלה 6">
            <a:extLst>
              <a:ext uri="{FF2B5EF4-FFF2-40B4-BE49-F238E27FC236}">
                <a16:creationId xmlns:a16="http://schemas.microsoft.com/office/drawing/2014/main" id="{5493DF20-1D28-4D42-83D0-1BBB4E7CB8CA}"/>
              </a:ext>
            </a:extLst>
          </p:cNvPr>
          <p:cNvGraphicFramePr>
            <a:graphicFrameLocks noGrp="1"/>
          </p:cNvGraphicFramePr>
          <p:nvPr/>
        </p:nvGraphicFramePr>
        <p:xfrm>
          <a:off x="533645" y="2843372"/>
          <a:ext cx="5562355" cy="20726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93401">
                  <a:extLst>
                    <a:ext uri="{9D8B030D-6E8A-4147-A177-3AD203B41FA5}">
                      <a16:colId xmlns:a16="http://schemas.microsoft.com/office/drawing/2014/main" val="3765517259"/>
                    </a:ext>
                  </a:extLst>
                </a:gridCol>
                <a:gridCol w="722068">
                  <a:extLst>
                    <a:ext uri="{9D8B030D-6E8A-4147-A177-3AD203B41FA5}">
                      <a16:colId xmlns:a16="http://schemas.microsoft.com/office/drawing/2014/main" val="3453079710"/>
                    </a:ext>
                  </a:extLst>
                </a:gridCol>
                <a:gridCol w="746731">
                  <a:extLst>
                    <a:ext uri="{9D8B030D-6E8A-4147-A177-3AD203B41FA5}">
                      <a16:colId xmlns:a16="http://schemas.microsoft.com/office/drawing/2014/main" val="3657960323"/>
                    </a:ext>
                  </a:extLst>
                </a:gridCol>
                <a:gridCol w="1456693">
                  <a:extLst>
                    <a:ext uri="{9D8B030D-6E8A-4147-A177-3AD203B41FA5}">
                      <a16:colId xmlns:a16="http://schemas.microsoft.com/office/drawing/2014/main" val="2001750281"/>
                    </a:ext>
                  </a:extLst>
                </a:gridCol>
                <a:gridCol w="494991">
                  <a:extLst>
                    <a:ext uri="{9D8B030D-6E8A-4147-A177-3AD203B41FA5}">
                      <a16:colId xmlns:a16="http://schemas.microsoft.com/office/drawing/2014/main" val="1322600256"/>
                    </a:ext>
                  </a:extLst>
                </a:gridCol>
                <a:gridCol w="1248471">
                  <a:extLst>
                    <a:ext uri="{9D8B030D-6E8A-4147-A177-3AD203B41FA5}">
                      <a16:colId xmlns:a16="http://schemas.microsoft.com/office/drawing/2014/main" val="3640531810"/>
                    </a:ext>
                  </a:extLst>
                </a:gridCol>
              </a:tblGrid>
              <a:tr h="211228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=1+1+</a:t>
                      </a:r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0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800" b="1" dirty="0"/>
                        <a:t>4</a:t>
                      </a:r>
                      <a:endParaRPr lang="en-US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4726857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800" b="1" dirty="0"/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666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b="1" dirty="0"/>
                        <a:t>=1+2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698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b="1" dirty="0"/>
                        <a:t>=1+5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</a:t>
                      </a:r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1160277"/>
                  </a:ext>
                </a:extLst>
              </a:tr>
            </a:tbl>
          </a:graphicData>
        </a:graphic>
      </p:graphicFrame>
      <p:pic>
        <p:nvPicPr>
          <p:cNvPr id="16" name="תמונה 15">
            <a:extLst>
              <a:ext uri="{FF2B5EF4-FFF2-40B4-BE49-F238E27FC236}">
                <a16:creationId xmlns:a16="http://schemas.microsoft.com/office/drawing/2014/main" id="{DDE4DE85-1A69-4BE0-B2C9-BFF3B5BF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49" y="3017776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7232319D-20FC-4835-A0D8-54A222A0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668" y="3574717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C5445B30-E28D-44DB-A091-9CB55CE7C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88" y="4099699"/>
            <a:ext cx="371888" cy="18899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EC8922DF-071A-4EB0-8E06-A430A13EE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49" y="4592723"/>
            <a:ext cx="371888" cy="18899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4DDBA8D8-A500-4712-9844-3A0C3884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696" y="4020492"/>
            <a:ext cx="371888" cy="188992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2442C95B-F4EB-4F90-AFDB-C870D843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696" y="4501617"/>
            <a:ext cx="371888" cy="188992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18E95DEE-FFDF-48D3-A3B7-BD27A45A103D}"/>
              </a:ext>
            </a:extLst>
          </p:cNvPr>
          <p:cNvSpPr txBox="1"/>
          <p:nvPr/>
        </p:nvSpPr>
        <p:spPr>
          <a:xfrm>
            <a:off x="8588294" y="3040506"/>
            <a:ext cx="28808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ב':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E2262DB5-613B-47A1-A605-699C7253F2BB}"/>
              </a:ext>
            </a:extLst>
          </p:cNvPr>
          <p:cNvSpPr/>
          <p:nvPr/>
        </p:nvSpPr>
        <p:spPr>
          <a:xfrm>
            <a:off x="5275531" y="1679009"/>
            <a:ext cx="6386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  <a:latin typeface="arial" panose="020B0604020202020204" pitchFamily="34" charset="0"/>
              </a:rPr>
              <a:t>באילו אפשרויות המספרים מתחלקים ב-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3?</a:t>
            </a:r>
            <a:endParaRPr lang="he-IL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5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7BDB7D8-0EFC-417E-B294-476D4A6E0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מסיימים ומסכמים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30B9727-51AA-4077-BA63-EBBC7B778166}"/>
              </a:ext>
            </a:extLst>
          </p:cNvPr>
          <p:cNvSpPr txBox="1"/>
          <p:nvPr/>
        </p:nvSpPr>
        <p:spPr>
          <a:xfrm>
            <a:off x="1699260" y="2769658"/>
            <a:ext cx="94714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/>
              <a:t>מספר מתחלק ב-9 אם סכום ספרותיו הוא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299FFA1-9E97-4BEC-B5F7-A2FE97DCA9DE}"/>
              </a:ext>
            </a:extLst>
          </p:cNvPr>
          <p:cNvSpPr txBox="1"/>
          <p:nvPr/>
        </p:nvSpPr>
        <p:spPr>
          <a:xfrm>
            <a:off x="4541604" y="2000820"/>
            <a:ext cx="83209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/>
              <a:t>למדנו מהם סימני ההתחלקות ב-6 וב-9: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DC7CF4A0-5394-4072-B191-B2E6F0A3D80B}"/>
              </a:ext>
            </a:extLst>
          </p:cNvPr>
          <p:cNvSpPr/>
          <p:nvPr/>
        </p:nvSpPr>
        <p:spPr>
          <a:xfrm>
            <a:off x="814457" y="3788066"/>
            <a:ext cx="103562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מספר מתחלק ב-6</a:t>
            </a:r>
          </a:p>
          <a:p>
            <a:pPr algn="r"/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אם הוא 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, כלומר ספרת היחידות: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הוא מתחלק ב- 3, </a:t>
            </a:r>
            <a:r>
              <a:rPr lang="he-IL" sz="28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8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0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3218</TotalTime>
  <Words>5933</Words>
  <Application>Microsoft Office PowerPoint</Application>
  <PresentationFormat>מסך רחב</PresentationFormat>
  <Paragraphs>4135</Paragraphs>
  <Slides>101</Slides>
  <Notes>4</Notes>
  <HiddenSlides>0</HiddenSlides>
  <MMClips>8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101</vt:i4>
      </vt:variant>
    </vt:vector>
  </HeadingPairs>
  <TitlesOfParts>
    <vt:vector size="108" baseType="lpstr">
      <vt:lpstr>Open Sans</vt:lpstr>
      <vt:lpstr>almoni-tzar</vt:lpstr>
      <vt:lpstr>Arial</vt:lpstr>
      <vt:lpstr>Calibri</vt:lpstr>
      <vt:lpstr>Arial</vt:lpstr>
      <vt:lpstr>Alef</vt:lpstr>
      <vt:lpstr>Office Theme</vt:lpstr>
      <vt:lpstr>מצגת של PowerPoint‏</vt:lpstr>
      <vt:lpstr>מה נלמד היום?</vt:lpstr>
      <vt:lpstr>מה להביא לשיעור?</vt:lpstr>
      <vt:lpstr>מה אנחנו כבר יודעים?</vt:lpstr>
      <vt:lpstr>תזכורת</vt:lpstr>
      <vt:lpstr>עכשיו לומדים - סימן ההתחלקות ב-9 וב-6</vt:lpstr>
      <vt:lpstr>עכשיו לומדים – חוקרים את כפולות ה- 9</vt:lpstr>
      <vt:lpstr>מתרגלים – חוקרים את כפולות ה- 9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פתרון – חוקרים את כפולות ה-9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עכשיו מתרגלים</vt:lpstr>
      <vt:lpstr>פתרון</vt:lpstr>
      <vt:lpstr>פתרון</vt:lpstr>
      <vt:lpstr>פתרון</vt:lpstr>
      <vt:lpstr>פתרון</vt:lpstr>
      <vt:lpstr>עכשיו מתרגלים</vt:lpstr>
      <vt:lpstr>פתרון</vt:lpstr>
      <vt:lpstr>פתרון</vt:lpstr>
      <vt:lpstr>פתרון</vt:lpstr>
      <vt:lpstr>פתרון</vt:lpstr>
      <vt:lpstr>פתרון</vt:lpstr>
      <vt:lpstr>פתרון</vt:lpstr>
      <vt:lpstr>פתרון</vt:lpstr>
      <vt:lpstr>פתרון</vt:lpstr>
      <vt:lpstr>פתרון</vt:lpstr>
      <vt:lpstr>פתרון</vt:lpstr>
      <vt:lpstr>פתרון</vt:lpstr>
      <vt:lpstr>נסכם פתרון</vt:lpstr>
      <vt:lpstr>עכשיו לומדים – חוקרים את כפולות ה- 6</vt:lpstr>
      <vt:lpstr>מתרגלים – חוקרים את כפולות ה- 6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פתרון – חוקרים את כפולות ה-6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עכשיו מתרגלים</vt:lpstr>
      <vt:lpstr>פתרון</vt:lpstr>
      <vt:lpstr>פתרון</vt:lpstr>
      <vt:lpstr>פתרון</vt:lpstr>
      <vt:lpstr>פתרון</vt:lpstr>
      <vt:lpstr>פתרון</vt:lpstr>
      <vt:lpstr>פתרון</vt:lpstr>
      <vt:lpstr>ממשיכים לתרגל</vt:lpstr>
      <vt:lpstr>פתרון</vt:lpstr>
      <vt:lpstr>ממשיכים לתרגל</vt:lpstr>
      <vt:lpstr>פתרון</vt:lpstr>
      <vt:lpstr>פתרון</vt:lpstr>
      <vt:lpstr>פתרון</vt:lpstr>
      <vt:lpstr>פתרון</vt:lpstr>
      <vt:lpstr>פתרון</vt:lpstr>
      <vt:lpstr>מסיימים ומסכמים</vt:lpstr>
      <vt:lpstr>ממשיכים לתרגל בכיתה או בבית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Shani Shuber</cp:lastModifiedBy>
  <cp:revision>126</cp:revision>
  <dcterms:created xsi:type="dcterms:W3CDTF">2020-03-11T07:11:19Z</dcterms:created>
  <dcterms:modified xsi:type="dcterms:W3CDTF">2020-05-05T11:44:35Z</dcterms:modified>
</cp:coreProperties>
</file>