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xml" ContentType="application/vnd.openxmlformats-officedocument.presentationml.comments+xml"/>
  <Override PartName="/ppt/notesSlides/notesSlide30.xml" ContentType="application/vnd.openxmlformats-officedocument.presentationml.notesSlide+xml"/>
  <Override PartName="/ppt/comments/comment2.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embedTrueTypeFonts="1" saveSubsetFonts="1" autoCompressPictures="0">
  <p:sldMasterIdLst>
    <p:sldMasterId id="2147483648" r:id="rId1"/>
  </p:sldMasterIdLst>
  <p:notesMasterIdLst>
    <p:notesMasterId r:id="rId74"/>
  </p:notesMasterIdLst>
  <p:sldIdLst>
    <p:sldId id="260" r:id="rId2"/>
    <p:sldId id="261" r:id="rId3"/>
    <p:sldId id="262" r:id="rId4"/>
    <p:sldId id="281" r:id="rId5"/>
    <p:sldId id="299" r:id="rId6"/>
    <p:sldId id="314" r:id="rId7"/>
    <p:sldId id="315" r:id="rId8"/>
    <p:sldId id="263" r:id="rId9"/>
    <p:sldId id="316" r:id="rId10"/>
    <p:sldId id="279" r:id="rId11"/>
    <p:sldId id="317" r:id="rId12"/>
    <p:sldId id="313" r:id="rId13"/>
    <p:sldId id="352" r:id="rId14"/>
    <p:sldId id="280" r:id="rId15"/>
    <p:sldId id="265" r:id="rId16"/>
    <p:sldId id="319" r:id="rId17"/>
    <p:sldId id="320" r:id="rId18"/>
    <p:sldId id="321" r:id="rId19"/>
    <p:sldId id="322" r:id="rId20"/>
    <p:sldId id="282" r:id="rId21"/>
    <p:sldId id="350" r:id="rId22"/>
    <p:sldId id="324" r:id="rId23"/>
    <p:sldId id="325" r:id="rId24"/>
    <p:sldId id="326" r:id="rId25"/>
    <p:sldId id="311" r:id="rId26"/>
    <p:sldId id="328" r:id="rId27"/>
    <p:sldId id="283" r:id="rId28"/>
    <p:sldId id="329" r:id="rId29"/>
    <p:sldId id="327" r:id="rId30"/>
    <p:sldId id="330" r:id="rId31"/>
    <p:sldId id="284" r:id="rId32"/>
    <p:sldId id="331" r:id="rId33"/>
    <p:sldId id="300" r:id="rId34"/>
    <p:sldId id="333" r:id="rId35"/>
    <p:sldId id="332" r:id="rId36"/>
    <p:sldId id="301" r:id="rId37"/>
    <p:sldId id="302" r:id="rId38"/>
    <p:sldId id="334" r:id="rId39"/>
    <p:sldId id="303" r:id="rId40"/>
    <p:sldId id="335" r:id="rId41"/>
    <p:sldId id="336" r:id="rId42"/>
    <p:sldId id="285" r:id="rId43"/>
    <p:sldId id="286" r:id="rId44"/>
    <p:sldId id="337" r:id="rId45"/>
    <p:sldId id="338" r:id="rId46"/>
    <p:sldId id="339" r:id="rId47"/>
    <p:sldId id="306" r:id="rId48"/>
    <p:sldId id="340" r:id="rId49"/>
    <p:sldId id="342" r:id="rId50"/>
    <p:sldId id="341" r:id="rId51"/>
    <p:sldId id="310" r:id="rId52"/>
    <p:sldId id="344" r:id="rId53"/>
    <p:sldId id="351" r:id="rId54"/>
    <p:sldId id="343" r:id="rId55"/>
    <p:sldId id="309" r:id="rId56"/>
    <p:sldId id="345" r:id="rId57"/>
    <p:sldId id="288" r:id="rId58"/>
    <p:sldId id="292" r:id="rId59"/>
    <p:sldId id="293" r:id="rId60"/>
    <p:sldId id="307" r:id="rId61"/>
    <p:sldId id="346" r:id="rId62"/>
    <p:sldId id="347" r:id="rId63"/>
    <p:sldId id="294" r:id="rId64"/>
    <p:sldId id="267" r:id="rId65"/>
    <p:sldId id="295" r:id="rId66"/>
    <p:sldId id="348" r:id="rId67"/>
    <p:sldId id="312" r:id="rId68"/>
    <p:sldId id="271" r:id="rId69"/>
    <p:sldId id="298" r:id="rId70"/>
    <p:sldId id="308" r:id="rId71"/>
    <p:sldId id="272" r:id="rId72"/>
    <p:sldId id="276" r:id="rId73"/>
  </p:sldIdLst>
  <p:sldSz cx="12192000" cy="6858000"/>
  <p:notesSz cx="6858000" cy="9144000"/>
  <p:embeddedFontLst>
    <p:embeddedFont>
      <p:font typeface="Guttman Yad-Brush" panose="02010401010101010101" pitchFamily="2" charset="-79"/>
      <p:regular r:id="rId75"/>
    </p:embeddedFont>
    <p:embeddedFont>
      <p:font typeface="Alef" panose="00000500000000000000" pitchFamily="2" charset="-79"/>
      <p:regular r:id="rId76"/>
      <p:bold r:id="rId77"/>
    </p:embeddedFont>
    <p:embeddedFont>
      <p:font typeface="Calibri" panose="020F0502020204030204"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5" roundtripDataSignature="AMtx7migPMszHxDdxnXXV2fRhwXjI5sIm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mor" initials="l" lastIdx="14" clrIdx="0">
    <p:extLst>
      <p:ext uri="{19B8F6BF-5375-455C-9EA6-DF929625EA0E}">
        <p15:presenceInfo xmlns:p15="http://schemas.microsoft.com/office/powerpoint/2012/main" userId="limor" providerId="None"/>
      </p:ext>
    </p:extLst>
  </p:cmAuthor>
  <p:cmAuthor id="2" name="home" initials="h" lastIdx="4" clrIdx="1"/>
  <p:cmAuthor id="3" name="sigis" initials="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022" autoAdjust="0"/>
    <p:restoredTop sz="77267" autoAdjust="0"/>
  </p:normalViewPr>
  <p:slideViewPr>
    <p:cSldViewPr snapToGrid="0">
      <p:cViewPr varScale="1">
        <p:scale>
          <a:sx n="51" d="100"/>
          <a:sy n="51" d="100"/>
        </p:scale>
        <p:origin x="1212" y="60"/>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2.fntdata"/><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font" Target="fonts/font5.fntdata"/><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14T08:10:05.431" idx="13">
    <p:pos x="7670" y="10"/>
    <p:text>הפעם , אני אציג את התשובה ואתם תחברו את השאלה, את החידה</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0-04-14T08:10:05.431" idx="14">
    <p:pos x="7670" y="10"/>
    <p:text>הפעם , אני אציג את התשובה ואתם תחברו את השאלה, את החידה</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55207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a:t>תמונה עולה באנימציה. מכירים? יודעים</a:t>
            </a:r>
            <a:r>
              <a:rPr lang="he-IL" baseline="0" dirty="0"/>
              <a:t> מי אני? השם עולה באנימציה.</a:t>
            </a:r>
          </a:p>
          <a:p>
            <a:pPr marL="0" lvl="0" indent="0" algn="r" rtl="1">
              <a:spcBef>
                <a:spcPts val="0"/>
              </a:spcBef>
              <a:spcAft>
                <a:spcPts val="0"/>
              </a:spcAft>
              <a:buClr>
                <a:schemeClr val="dk1"/>
              </a:buClr>
              <a:buSzPts val="1200"/>
              <a:buFont typeface="Calibri"/>
              <a:buNone/>
            </a:pPr>
            <a:r>
              <a:rPr lang="he-IL" baseline="0" dirty="0"/>
              <a:t>יש סוסוני ים במגוון גדלים וצבעים. תמונות נוספות.</a:t>
            </a:r>
            <a:endParaRPr lang="he-IL"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a:t>תמונה עולה באנימציה. מכירים? יודעים</a:t>
            </a:r>
            <a:r>
              <a:rPr lang="he-IL" baseline="0" dirty="0"/>
              <a:t> מי אני? השם עולה באנימציה.</a:t>
            </a:r>
          </a:p>
          <a:p>
            <a:pPr marL="0" lvl="0" indent="0" algn="r" rtl="1">
              <a:spcBef>
                <a:spcPts val="0"/>
              </a:spcBef>
              <a:spcAft>
                <a:spcPts val="0"/>
              </a:spcAft>
              <a:buClr>
                <a:schemeClr val="dk1"/>
              </a:buClr>
              <a:buSzPts val="1200"/>
              <a:buFont typeface="Calibri"/>
              <a:buNone/>
            </a:pPr>
            <a:r>
              <a:rPr lang="he-IL" baseline="0" dirty="0"/>
              <a:t>יש סוסוני ים במגוון גדלים וצבעים. תמונות נוספות.</a:t>
            </a:r>
            <a:endParaRPr lang="he-IL"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aseline="0" dirty="0" smtClean="0"/>
              <a:t>יש </a:t>
            </a:r>
            <a:r>
              <a:rPr lang="he-IL" baseline="0" dirty="0"/>
              <a:t>סוסוני ים במגוון גדלים וצבעים. </a:t>
            </a:r>
          </a:p>
          <a:p>
            <a:pPr marL="0" lvl="0" indent="0" algn="r" rtl="1">
              <a:spcBef>
                <a:spcPts val="0"/>
              </a:spcBef>
              <a:spcAft>
                <a:spcPts val="0"/>
              </a:spcAft>
              <a:buClr>
                <a:schemeClr val="dk1"/>
              </a:buClr>
              <a:buSzPts val="1200"/>
              <a:buFont typeface="Calibri"/>
              <a:buNone/>
            </a:pPr>
            <a:r>
              <a:rPr lang="he-IL" baseline="0" dirty="0"/>
              <a:t> אנימציה - הידעתם? </a:t>
            </a:r>
            <a:endParaRPr lang="en-US" baseline="0"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aseline="0" dirty="0" smtClean="0"/>
              <a:t>יש </a:t>
            </a:r>
            <a:r>
              <a:rPr lang="he-IL" baseline="0" dirty="0"/>
              <a:t>סוסוני ים במגוון גדלים וצבעים. </a:t>
            </a:r>
          </a:p>
          <a:p>
            <a:pPr marL="0" lvl="0" indent="0" algn="r" rtl="1">
              <a:spcBef>
                <a:spcPts val="0"/>
              </a:spcBef>
              <a:spcAft>
                <a:spcPts val="0"/>
              </a:spcAft>
              <a:buClr>
                <a:schemeClr val="dk1"/>
              </a:buClr>
              <a:buSzPts val="1200"/>
              <a:buFont typeface="Calibri"/>
              <a:buNone/>
            </a:pPr>
            <a:r>
              <a:rPr lang="he-IL" baseline="0" dirty="0"/>
              <a:t> אנימציה - הידעתם? </a:t>
            </a:r>
            <a:endParaRPr lang="en-US" baseline="0"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a:t>נוכל כבר להכין את החידה הראשונה שלנו. על קלף</a:t>
            </a:r>
            <a:r>
              <a:rPr lang="he-IL" baseline="0" dirty="0"/>
              <a:t> שמסומן עליו </a:t>
            </a:r>
            <a:r>
              <a:rPr lang="he-IL" b="1" baseline="0" dirty="0"/>
              <a:t>סימן שאלה, </a:t>
            </a:r>
            <a:r>
              <a:rPr lang="he-IL" baseline="0" dirty="0"/>
              <a:t>כתבו את החידה. להכתיב להם את החידה ולכתוב על הלוח בו זמנית. ועל קלף שמסומן עליו </a:t>
            </a:r>
            <a:r>
              <a:rPr lang="he-IL" b="1" baseline="0" dirty="0"/>
              <a:t>סימן קריאה, </a:t>
            </a:r>
            <a:r>
              <a:rPr lang="he-IL" baseline="0" dirty="0"/>
              <a:t>כתבו את התשובה.</a:t>
            </a:r>
          </a:p>
          <a:p>
            <a:pPr marL="0" lvl="0" indent="0" algn="r" rtl="1">
              <a:spcBef>
                <a:spcPts val="0"/>
              </a:spcBef>
              <a:spcAft>
                <a:spcPts val="0"/>
              </a:spcAft>
              <a:buClr>
                <a:schemeClr val="dk1"/>
              </a:buClr>
              <a:buSzPts val="1200"/>
              <a:buFont typeface="Calibri"/>
              <a:buNone/>
            </a:pPr>
            <a:r>
              <a:rPr lang="he-IL" baseline="0" dirty="0"/>
              <a:t>זמן להעתקה. </a:t>
            </a:r>
          </a:p>
          <a:p>
            <a:pPr marL="0" lvl="0" indent="0" algn="r" rtl="1">
              <a:spcBef>
                <a:spcPts val="0"/>
              </a:spcBef>
              <a:spcAft>
                <a:spcPts val="0"/>
              </a:spcAft>
              <a:buClr>
                <a:schemeClr val="dk1"/>
              </a:buClr>
              <a:buSzPts val="1200"/>
              <a:buFont typeface="Calibri"/>
              <a:buNone/>
            </a:pPr>
            <a:r>
              <a:rPr lang="he-IL" baseline="0" dirty="0"/>
              <a:t>דוגמאות של קלפים מוכנים. </a:t>
            </a:r>
            <a:endParaRPr b="1"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0" dirty="0"/>
              <a:t>הזכרנו חיות רבות</a:t>
            </a:r>
            <a:r>
              <a:rPr lang="he-IL" b="0" baseline="0" dirty="0"/>
              <a:t> שמסתתרות בסוסון הים. בואו נזהה אותן. כל חיה תעלה באנימציה.</a:t>
            </a:r>
          </a:p>
          <a:p>
            <a:pPr marL="0" lvl="0" indent="0" algn="r" rtl="1">
              <a:spcBef>
                <a:spcPts val="0"/>
              </a:spcBef>
              <a:spcAft>
                <a:spcPts val="0"/>
              </a:spcAft>
              <a:buClr>
                <a:schemeClr val="dk1"/>
              </a:buClr>
              <a:buSzPts val="1200"/>
              <a:buFont typeface="Calibri"/>
              <a:buNone/>
            </a:pPr>
            <a:r>
              <a:rPr lang="he-IL" b="0" baseline="0" dirty="0"/>
              <a:t>סוס - מבנה הראש כמו ראש של סוס</a:t>
            </a:r>
          </a:p>
          <a:p>
            <a:pPr marL="0" lvl="0" indent="0" algn="r" rtl="1">
              <a:spcBef>
                <a:spcPts val="0"/>
              </a:spcBef>
              <a:spcAft>
                <a:spcPts val="0"/>
              </a:spcAft>
              <a:buClr>
                <a:schemeClr val="dk1"/>
              </a:buClr>
              <a:buSzPts val="1200"/>
              <a:buFont typeface="Calibri"/>
              <a:buNone/>
            </a:pPr>
            <a:r>
              <a:rPr lang="he-IL" b="0" baseline="0" dirty="0"/>
              <a:t>פיל - חדק שמזכיר חדק של פיל</a:t>
            </a:r>
          </a:p>
          <a:p>
            <a:pPr marL="0" lvl="0" indent="0" algn="r" rtl="1">
              <a:spcBef>
                <a:spcPts val="0"/>
              </a:spcBef>
              <a:spcAft>
                <a:spcPts val="0"/>
              </a:spcAft>
              <a:buClr>
                <a:schemeClr val="dk1"/>
              </a:buClr>
              <a:buSzPts val="1200"/>
              <a:buFont typeface="Calibri"/>
              <a:buNone/>
            </a:pPr>
            <a:r>
              <a:rPr lang="he-IL" b="0" baseline="0" dirty="0"/>
              <a:t>זיקית - עין של זיקית </a:t>
            </a:r>
            <a:r>
              <a:rPr lang="he-IL" b="1" baseline="0" dirty="0"/>
              <a:t>ותהיה עוד תכונה שנגלה בהמשך</a:t>
            </a:r>
          </a:p>
          <a:p>
            <a:pPr marL="0" lvl="0" indent="0" algn="r" rtl="1">
              <a:spcBef>
                <a:spcPts val="0"/>
              </a:spcBef>
              <a:spcAft>
                <a:spcPts val="0"/>
              </a:spcAft>
              <a:buClr>
                <a:schemeClr val="dk1"/>
              </a:buClr>
              <a:buSzPts val="1200"/>
              <a:buFont typeface="Calibri"/>
              <a:buNone/>
            </a:pPr>
            <a:r>
              <a:rPr lang="he-IL" b="0" baseline="0" dirty="0"/>
              <a:t>זנב- זנב הקוף</a:t>
            </a:r>
          </a:p>
          <a:p>
            <a:pPr marL="0" lvl="0" indent="0" algn="r" rtl="1">
              <a:spcBef>
                <a:spcPts val="0"/>
              </a:spcBef>
              <a:spcAft>
                <a:spcPts val="0"/>
              </a:spcAft>
              <a:buClr>
                <a:schemeClr val="dk1"/>
              </a:buClr>
              <a:buSzPts val="1200"/>
              <a:buFont typeface="Calibri"/>
              <a:buNone/>
            </a:pPr>
            <a:r>
              <a:rPr lang="he-IL" b="0" baseline="0" dirty="0"/>
              <a:t>קנגרו-???? הקנגורו יישאר כחידה גם בשבילנו</a:t>
            </a: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0" dirty="0"/>
              <a:t>הזכרנו חיות רבות</a:t>
            </a:r>
            <a:r>
              <a:rPr lang="he-IL" b="0" baseline="0" dirty="0"/>
              <a:t> שמסתתרות בסוסון הים. בואו נזהה אותן. כל חיה תעלה באנימציה.</a:t>
            </a:r>
          </a:p>
          <a:p>
            <a:pPr marL="0" lvl="0" indent="0" algn="r" rtl="1">
              <a:spcBef>
                <a:spcPts val="0"/>
              </a:spcBef>
              <a:spcAft>
                <a:spcPts val="0"/>
              </a:spcAft>
              <a:buClr>
                <a:schemeClr val="dk1"/>
              </a:buClr>
              <a:buSzPts val="1200"/>
              <a:buFont typeface="Calibri"/>
              <a:buNone/>
            </a:pPr>
            <a:r>
              <a:rPr lang="he-IL" b="0" baseline="0" dirty="0"/>
              <a:t>סוס - מבנה הראש כמו ראש של סוס</a:t>
            </a:r>
          </a:p>
          <a:p>
            <a:pPr marL="0" lvl="0" indent="0" algn="r" rtl="1">
              <a:spcBef>
                <a:spcPts val="0"/>
              </a:spcBef>
              <a:spcAft>
                <a:spcPts val="0"/>
              </a:spcAft>
              <a:buClr>
                <a:schemeClr val="dk1"/>
              </a:buClr>
              <a:buSzPts val="1200"/>
              <a:buFont typeface="Calibri"/>
              <a:buNone/>
            </a:pPr>
            <a:r>
              <a:rPr lang="he-IL" b="0" baseline="0" dirty="0"/>
              <a:t>פיל - חדק שמזכיר חדק של פיל</a:t>
            </a:r>
          </a:p>
          <a:p>
            <a:pPr marL="0" lvl="0" indent="0" algn="r" rtl="1">
              <a:spcBef>
                <a:spcPts val="0"/>
              </a:spcBef>
              <a:spcAft>
                <a:spcPts val="0"/>
              </a:spcAft>
              <a:buClr>
                <a:schemeClr val="dk1"/>
              </a:buClr>
              <a:buSzPts val="1200"/>
              <a:buFont typeface="Calibri"/>
              <a:buNone/>
            </a:pPr>
            <a:r>
              <a:rPr lang="he-IL" b="0" baseline="0" dirty="0"/>
              <a:t>זיקית - עין של זיקית </a:t>
            </a:r>
            <a:r>
              <a:rPr lang="he-IL" b="1" baseline="0" dirty="0"/>
              <a:t>ותהיה עוד תכונה שנגלה בהמשך</a:t>
            </a:r>
          </a:p>
          <a:p>
            <a:pPr marL="0" lvl="0" indent="0" algn="r" rtl="1">
              <a:spcBef>
                <a:spcPts val="0"/>
              </a:spcBef>
              <a:spcAft>
                <a:spcPts val="0"/>
              </a:spcAft>
              <a:buClr>
                <a:schemeClr val="dk1"/>
              </a:buClr>
              <a:buSzPts val="1200"/>
              <a:buFont typeface="Calibri"/>
              <a:buNone/>
            </a:pPr>
            <a:r>
              <a:rPr lang="he-IL" b="0" baseline="0" dirty="0"/>
              <a:t>זנב- זנב הקוף</a:t>
            </a:r>
          </a:p>
          <a:p>
            <a:pPr marL="0" lvl="0" indent="0" algn="r" rtl="1">
              <a:spcBef>
                <a:spcPts val="0"/>
              </a:spcBef>
              <a:spcAft>
                <a:spcPts val="0"/>
              </a:spcAft>
              <a:buClr>
                <a:schemeClr val="dk1"/>
              </a:buClr>
              <a:buSzPts val="1200"/>
              <a:buFont typeface="Calibri"/>
              <a:buNone/>
            </a:pPr>
            <a:r>
              <a:rPr lang="he-IL" b="0" baseline="0" dirty="0"/>
              <a:t>קנגרו-???? הקנגורו יישאר כחידה גם בשבילנו</a:t>
            </a: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0" dirty="0"/>
              <a:t>הזכרנו חיות רבות</a:t>
            </a:r>
            <a:r>
              <a:rPr lang="he-IL" b="0" baseline="0" dirty="0"/>
              <a:t> שמסתתרות בסוסון הים. בואו נזהה אותן. כל חיה תעלה באנימציה.</a:t>
            </a:r>
          </a:p>
          <a:p>
            <a:pPr marL="0" lvl="0" indent="0" algn="r" rtl="1">
              <a:spcBef>
                <a:spcPts val="0"/>
              </a:spcBef>
              <a:spcAft>
                <a:spcPts val="0"/>
              </a:spcAft>
              <a:buClr>
                <a:schemeClr val="dk1"/>
              </a:buClr>
              <a:buSzPts val="1200"/>
              <a:buFont typeface="Calibri"/>
              <a:buNone/>
            </a:pPr>
            <a:r>
              <a:rPr lang="he-IL" b="0" baseline="0" dirty="0"/>
              <a:t>סוס - מבנה הראש כמו ראש של סוס</a:t>
            </a:r>
          </a:p>
          <a:p>
            <a:pPr marL="0" lvl="0" indent="0" algn="r" rtl="1">
              <a:spcBef>
                <a:spcPts val="0"/>
              </a:spcBef>
              <a:spcAft>
                <a:spcPts val="0"/>
              </a:spcAft>
              <a:buClr>
                <a:schemeClr val="dk1"/>
              </a:buClr>
              <a:buSzPts val="1200"/>
              <a:buFont typeface="Calibri"/>
              <a:buNone/>
            </a:pPr>
            <a:r>
              <a:rPr lang="he-IL" b="0" baseline="0" dirty="0"/>
              <a:t>פיל - חדק שמזכיר חדק של פיל</a:t>
            </a:r>
          </a:p>
          <a:p>
            <a:pPr marL="0" lvl="0" indent="0" algn="r" rtl="1">
              <a:spcBef>
                <a:spcPts val="0"/>
              </a:spcBef>
              <a:spcAft>
                <a:spcPts val="0"/>
              </a:spcAft>
              <a:buClr>
                <a:schemeClr val="dk1"/>
              </a:buClr>
              <a:buSzPts val="1200"/>
              <a:buFont typeface="Calibri"/>
              <a:buNone/>
            </a:pPr>
            <a:r>
              <a:rPr lang="he-IL" b="0" baseline="0" dirty="0"/>
              <a:t>זיקית - עין של זיקית </a:t>
            </a:r>
            <a:r>
              <a:rPr lang="he-IL" b="1" baseline="0" dirty="0"/>
              <a:t>ותהיה עוד תכונה שנגלה בהמשך</a:t>
            </a:r>
          </a:p>
          <a:p>
            <a:pPr marL="0" lvl="0" indent="0" algn="r" rtl="1">
              <a:spcBef>
                <a:spcPts val="0"/>
              </a:spcBef>
              <a:spcAft>
                <a:spcPts val="0"/>
              </a:spcAft>
              <a:buClr>
                <a:schemeClr val="dk1"/>
              </a:buClr>
              <a:buSzPts val="1200"/>
              <a:buFont typeface="Calibri"/>
              <a:buNone/>
            </a:pPr>
            <a:r>
              <a:rPr lang="he-IL" b="0" baseline="0" dirty="0"/>
              <a:t>זנב- זנב הקוף</a:t>
            </a:r>
          </a:p>
          <a:p>
            <a:pPr marL="0" lvl="0" indent="0" algn="r" rtl="1">
              <a:spcBef>
                <a:spcPts val="0"/>
              </a:spcBef>
              <a:spcAft>
                <a:spcPts val="0"/>
              </a:spcAft>
              <a:buClr>
                <a:schemeClr val="dk1"/>
              </a:buClr>
              <a:buSzPts val="1200"/>
              <a:buFont typeface="Calibri"/>
              <a:buNone/>
            </a:pPr>
            <a:r>
              <a:rPr lang="he-IL" b="0" baseline="0" dirty="0"/>
              <a:t>קנגרו-???? הקנגורו יישאר כחידה גם בשבילנו</a:t>
            </a: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0" dirty="0"/>
              <a:t>הזכרנו חיות רבות</a:t>
            </a:r>
            <a:r>
              <a:rPr lang="he-IL" b="0" baseline="0" dirty="0"/>
              <a:t> שמסתתרות בסוסון הים. בואו נזהה אותן. כל חיה תעלה באנימציה.</a:t>
            </a:r>
          </a:p>
          <a:p>
            <a:pPr marL="0" lvl="0" indent="0" algn="r" rtl="1">
              <a:spcBef>
                <a:spcPts val="0"/>
              </a:spcBef>
              <a:spcAft>
                <a:spcPts val="0"/>
              </a:spcAft>
              <a:buClr>
                <a:schemeClr val="dk1"/>
              </a:buClr>
              <a:buSzPts val="1200"/>
              <a:buFont typeface="Calibri"/>
              <a:buNone/>
            </a:pPr>
            <a:r>
              <a:rPr lang="he-IL" b="0" baseline="0" dirty="0"/>
              <a:t>סוס - מבנה הראש כמו ראש של סוס</a:t>
            </a:r>
          </a:p>
          <a:p>
            <a:pPr marL="0" lvl="0" indent="0" algn="r" rtl="1">
              <a:spcBef>
                <a:spcPts val="0"/>
              </a:spcBef>
              <a:spcAft>
                <a:spcPts val="0"/>
              </a:spcAft>
              <a:buClr>
                <a:schemeClr val="dk1"/>
              </a:buClr>
              <a:buSzPts val="1200"/>
              <a:buFont typeface="Calibri"/>
              <a:buNone/>
            </a:pPr>
            <a:r>
              <a:rPr lang="he-IL" b="0" baseline="0" dirty="0"/>
              <a:t>פיל - חדק שמזכיר חדק של פיל</a:t>
            </a:r>
          </a:p>
          <a:p>
            <a:pPr marL="0" lvl="0" indent="0" algn="r" rtl="1">
              <a:spcBef>
                <a:spcPts val="0"/>
              </a:spcBef>
              <a:spcAft>
                <a:spcPts val="0"/>
              </a:spcAft>
              <a:buClr>
                <a:schemeClr val="dk1"/>
              </a:buClr>
              <a:buSzPts val="1200"/>
              <a:buFont typeface="Calibri"/>
              <a:buNone/>
            </a:pPr>
            <a:r>
              <a:rPr lang="he-IL" b="0" baseline="0" dirty="0"/>
              <a:t>זיקית - עין של זיקית </a:t>
            </a:r>
            <a:r>
              <a:rPr lang="he-IL" b="1" baseline="0" dirty="0"/>
              <a:t>ותהיה עוד תכונה שנגלה בהמשך</a:t>
            </a:r>
          </a:p>
          <a:p>
            <a:pPr marL="0" lvl="0" indent="0" algn="r" rtl="1">
              <a:spcBef>
                <a:spcPts val="0"/>
              </a:spcBef>
              <a:spcAft>
                <a:spcPts val="0"/>
              </a:spcAft>
              <a:buClr>
                <a:schemeClr val="dk1"/>
              </a:buClr>
              <a:buSzPts val="1200"/>
              <a:buFont typeface="Calibri"/>
              <a:buNone/>
            </a:pPr>
            <a:r>
              <a:rPr lang="he-IL" b="0" baseline="0" dirty="0"/>
              <a:t>זנב- זנב הקוף</a:t>
            </a:r>
          </a:p>
          <a:p>
            <a:pPr marL="0" lvl="0" indent="0" algn="r" rtl="1">
              <a:spcBef>
                <a:spcPts val="0"/>
              </a:spcBef>
              <a:spcAft>
                <a:spcPts val="0"/>
              </a:spcAft>
              <a:buClr>
                <a:schemeClr val="dk1"/>
              </a:buClr>
              <a:buSzPts val="1200"/>
              <a:buFont typeface="Calibri"/>
              <a:buNone/>
            </a:pPr>
            <a:r>
              <a:rPr lang="he-IL" b="0" baseline="0" dirty="0"/>
              <a:t>קנגרו-???? הקנגורו יישאר כחידה גם בשבילנו</a:t>
            </a: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0" dirty="0"/>
              <a:t>הזכרנו חיות רבות</a:t>
            </a:r>
            <a:r>
              <a:rPr lang="he-IL" b="0" baseline="0" dirty="0"/>
              <a:t> שמסתתרות בסוסון הים. בואו נזהה אותן. כל חיה תעלה באנימציה.</a:t>
            </a:r>
          </a:p>
          <a:p>
            <a:pPr marL="0" lvl="0" indent="0" algn="r" rtl="1">
              <a:spcBef>
                <a:spcPts val="0"/>
              </a:spcBef>
              <a:spcAft>
                <a:spcPts val="0"/>
              </a:spcAft>
              <a:buClr>
                <a:schemeClr val="dk1"/>
              </a:buClr>
              <a:buSzPts val="1200"/>
              <a:buFont typeface="Calibri"/>
              <a:buNone/>
            </a:pPr>
            <a:r>
              <a:rPr lang="he-IL" b="0" baseline="0" dirty="0"/>
              <a:t>סוס - מבנה הראש כמו ראש של סוס</a:t>
            </a:r>
          </a:p>
          <a:p>
            <a:pPr marL="0" lvl="0" indent="0" algn="r" rtl="1">
              <a:spcBef>
                <a:spcPts val="0"/>
              </a:spcBef>
              <a:spcAft>
                <a:spcPts val="0"/>
              </a:spcAft>
              <a:buClr>
                <a:schemeClr val="dk1"/>
              </a:buClr>
              <a:buSzPts val="1200"/>
              <a:buFont typeface="Calibri"/>
              <a:buNone/>
            </a:pPr>
            <a:r>
              <a:rPr lang="he-IL" b="0" baseline="0" dirty="0"/>
              <a:t>פיל - חדק שמזכיר חדק של פיל</a:t>
            </a:r>
          </a:p>
          <a:p>
            <a:pPr marL="0" lvl="0" indent="0" algn="r" rtl="1">
              <a:spcBef>
                <a:spcPts val="0"/>
              </a:spcBef>
              <a:spcAft>
                <a:spcPts val="0"/>
              </a:spcAft>
              <a:buClr>
                <a:schemeClr val="dk1"/>
              </a:buClr>
              <a:buSzPts val="1200"/>
              <a:buFont typeface="Calibri"/>
              <a:buNone/>
            </a:pPr>
            <a:r>
              <a:rPr lang="he-IL" b="0" baseline="0" dirty="0"/>
              <a:t>זיקית - עין של זיקית </a:t>
            </a:r>
            <a:r>
              <a:rPr lang="he-IL" b="1" baseline="0" dirty="0"/>
              <a:t>ותהיה עוד תכונה שנגלה בהמשך</a:t>
            </a:r>
          </a:p>
          <a:p>
            <a:pPr marL="0" lvl="0" indent="0" algn="r" rtl="1">
              <a:spcBef>
                <a:spcPts val="0"/>
              </a:spcBef>
              <a:spcAft>
                <a:spcPts val="0"/>
              </a:spcAft>
              <a:buClr>
                <a:schemeClr val="dk1"/>
              </a:buClr>
              <a:buSzPts val="1200"/>
              <a:buFont typeface="Calibri"/>
              <a:buNone/>
            </a:pPr>
            <a:r>
              <a:rPr lang="he-IL" b="0" baseline="0" dirty="0"/>
              <a:t>זנב- זנב הקוף</a:t>
            </a:r>
          </a:p>
          <a:p>
            <a:pPr marL="0" lvl="0" indent="0" algn="r" rtl="1">
              <a:spcBef>
                <a:spcPts val="0"/>
              </a:spcBef>
              <a:spcAft>
                <a:spcPts val="0"/>
              </a:spcAft>
              <a:buClr>
                <a:schemeClr val="dk1"/>
              </a:buClr>
              <a:buSzPts val="1200"/>
              <a:buFont typeface="Calibri"/>
              <a:buNone/>
            </a:pPr>
            <a:r>
              <a:rPr lang="he-IL" b="0" baseline="0" dirty="0"/>
              <a:t>קנגרו-???? הקנגורו יישאר כחידה גם בשבילנו</a:t>
            </a: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sz="1200" b="1" dirty="0"/>
              <a:t>משך השקף</a:t>
            </a:r>
            <a:r>
              <a:rPr lang="he-IL" sz="1200" b="1" dirty="0"/>
              <a:t>: שתי דקות</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x-none" sz="1200" dirty="0">
                <a:solidFill>
                  <a:schemeClr val="dk1"/>
                </a:solidFill>
              </a:rPr>
              <a:t>הציגו את עצמכם ואת מהלך השיעור:</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x-none" sz="1200" dirty="0">
                <a:solidFill>
                  <a:schemeClr val="dk1"/>
                </a:solidFill>
              </a:rPr>
              <a:t>מוזמנים לפנות בצורה אישית לתלמידים:</a:t>
            </a:r>
            <a:r>
              <a:rPr lang="x-none" sz="1200" dirty="0"/>
              <a:t/>
            </a:r>
            <a:br>
              <a:rPr lang="x-none" sz="1200" dirty="0"/>
            </a:br>
            <a:r>
              <a:rPr lang="x-none" sz="1200" dirty="0">
                <a:solidFill>
                  <a:srgbClr val="2F5496"/>
                </a:solidFill>
              </a:rPr>
              <a:t>דוגמה לטקסט שייאמר בעל פה</a:t>
            </a:r>
            <a:r>
              <a:rPr lang="he-IL" sz="1200" dirty="0">
                <a:solidFill>
                  <a:srgbClr val="2F5496"/>
                </a:solidFill>
              </a:rPr>
              <a:t>: </a:t>
            </a:r>
            <a:r>
              <a:rPr lang="x-none" sz="1200" dirty="0">
                <a:solidFill>
                  <a:srgbClr val="2F5496"/>
                </a:solidFill>
              </a:rPr>
              <a:t>"שלום</a:t>
            </a:r>
            <a:r>
              <a:rPr lang="he-IL" sz="1200" dirty="0">
                <a:solidFill>
                  <a:srgbClr val="2F5496"/>
                </a:solidFill>
              </a:rPr>
              <a:t>, </a:t>
            </a:r>
            <a:r>
              <a:rPr lang="x-none" sz="1200" dirty="0">
                <a:solidFill>
                  <a:srgbClr val="2F5496"/>
                </a:solidFill>
              </a:rPr>
              <a:t>שמי___. אני מורה ל____ ממקום בארץ____. מה שלומכם? אני שמח/ה שהצטרפתם אליי</a:t>
            </a:r>
            <a:r>
              <a:rPr lang="he-IL" sz="1200" dirty="0">
                <a:solidFill>
                  <a:srgbClr val="2F5496"/>
                </a:solidFill>
              </a:rPr>
              <a:t>", וכדומה.</a:t>
            </a: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x-none" sz="1200" dirty="0">
                <a:solidFill>
                  <a:schemeClr val="dk1"/>
                </a:solidFill>
              </a:rPr>
              <a:t>נושא השיעור ומה מטרתו:</a:t>
            </a:r>
            <a:br>
              <a:rPr lang="x-none" sz="1200" dirty="0">
                <a:solidFill>
                  <a:schemeClr val="dk1"/>
                </a:solidFill>
              </a:rPr>
            </a:br>
            <a:r>
              <a:rPr lang="x-none" sz="1200" dirty="0">
                <a:solidFill>
                  <a:srgbClr val="2F5496"/>
                </a:solidFill>
              </a:rPr>
              <a:t>דוגמה לטקסט שייאמר בעל פה</a:t>
            </a:r>
            <a:r>
              <a:rPr lang="he-IL" sz="1200" dirty="0">
                <a:solidFill>
                  <a:srgbClr val="2F5496"/>
                </a:solidFill>
              </a:rPr>
              <a:t>": </a:t>
            </a:r>
            <a:r>
              <a:rPr lang="x-none" sz="1200" dirty="0">
                <a:solidFill>
                  <a:srgbClr val="2F5496"/>
                </a:solidFill>
              </a:rPr>
              <a:t>בשיעור הזה נלמד על_________. הצטרפו אליי ויהיה לנו כיף. </a:t>
            </a:r>
            <a:r>
              <a:rPr lang="he-IL" sz="1200" dirty="0">
                <a:solidFill>
                  <a:srgbClr val="2F5496"/>
                </a:solidFill>
              </a:rPr>
              <a:t> </a:t>
            </a:r>
            <a:r>
              <a:rPr lang="x-none" sz="1200" dirty="0">
                <a:solidFill>
                  <a:srgbClr val="2F5496"/>
                </a:solidFill>
              </a:rPr>
              <a:t>מוכנים</a:t>
            </a:r>
            <a:r>
              <a:rPr lang="he-IL" sz="1200" dirty="0">
                <a:solidFill>
                  <a:srgbClr val="2F5496"/>
                </a:solidFill>
              </a:rPr>
              <a:t>? </a:t>
            </a:r>
            <a:r>
              <a:rPr lang="x-none" sz="1200" dirty="0">
                <a:solidFill>
                  <a:srgbClr val="2F5496"/>
                </a:solidFill>
              </a:rPr>
              <a:t>מתחילים</a:t>
            </a:r>
            <a:r>
              <a:rPr lang="he-IL" sz="1200" dirty="0">
                <a:solidFill>
                  <a:srgbClr val="2F5496"/>
                </a:solidFill>
              </a:rPr>
              <a:t>!"</a:t>
            </a:r>
            <a:endParaRPr dirty="0"/>
          </a:p>
          <a:p>
            <a:pPr marL="0" lvl="0" indent="0" algn="r" rtl="1">
              <a:spcBef>
                <a:spcPts val="0"/>
              </a:spcBef>
              <a:spcAft>
                <a:spcPts val="0"/>
              </a:spcAft>
              <a:buClr>
                <a:schemeClr val="dk1"/>
              </a:buClr>
              <a:buSzPts val="1200"/>
              <a:buFont typeface="Calibri"/>
              <a:buNone/>
            </a:pPr>
            <a:endParaRPr sz="1200" b="1" dirty="0"/>
          </a:p>
          <a:p>
            <a:pPr marL="133350" lvl="0" indent="0" algn="r" rtl="1">
              <a:lnSpc>
                <a:spcPct val="115000"/>
              </a:lnSpc>
              <a:spcBef>
                <a:spcPts val="800"/>
              </a:spcBef>
              <a:spcAft>
                <a:spcPts val="0"/>
              </a:spcAft>
              <a:buNone/>
            </a:pPr>
            <a:r>
              <a:rPr lang="x-none" sz="1200" b="1" dirty="0">
                <a:solidFill>
                  <a:schemeClr val="dk1"/>
                </a:solidFill>
                <a:latin typeface="Alef"/>
                <a:ea typeface="Alef"/>
                <a:cs typeface="Alef"/>
                <a:sym typeface="Alef"/>
              </a:rPr>
              <a:t>נתחיל ב</a:t>
            </a:r>
            <a:r>
              <a:rPr lang="he-IL" sz="1200" b="1" dirty="0">
                <a:solidFill>
                  <a:schemeClr val="dk1"/>
                </a:solidFill>
                <a:latin typeface="Alef"/>
                <a:ea typeface="Alef"/>
                <a:cs typeface="Alef"/>
                <a:sym typeface="Alef"/>
              </a:rPr>
              <a:t>... (</a:t>
            </a:r>
            <a:r>
              <a:rPr lang="x-none" sz="1200" dirty="0">
                <a:solidFill>
                  <a:schemeClr val="dk1"/>
                </a:solidFill>
                <a:latin typeface="Alef"/>
                <a:ea typeface="Alef"/>
                <a:cs typeface="Alef"/>
                <a:sym typeface="Alef"/>
              </a:rPr>
              <a:t>שלב פתיח השיעור</a:t>
            </a:r>
            <a:r>
              <a:rPr lang="he-IL" sz="1200" dirty="0">
                <a:solidFill>
                  <a:schemeClr val="dk1"/>
                </a:solidFill>
                <a:latin typeface="Alef"/>
                <a:ea typeface="Alef"/>
                <a:cs typeface="Alef"/>
                <a:sym typeface="Alef"/>
              </a:rPr>
              <a:t>).</a:t>
            </a:r>
            <a:endParaRPr dirty="0"/>
          </a:p>
          <a:p>
            <a:pPr marL="133350" lvl="0" indent="0" algn="r" rtl="1">
              <a:lnSpc>
                <a:spcPct val="115000"/>
              </a:lnSpc>
              <a:spcBef>
                <a:spcPts val="0"/>
              </a:spcBef>
              <a:spcAft>
                <a:spcPts val="0"/>
              </a:spcAft>
              <a:buNone/>
            </a:pPr>
            <a:r>
              <a:rPr lang="x-none" sz="1200" b="1" dirty="0">
                <a:solidFill>
                  <a:schemeClr val="dk1"/>
                </a:solidFill>
                <a:latin typeface="Alef"/>
                <a:ea typeface="Alef"/>
                <a:cs typeface="Alef"/>
                <a:sym typeface="Alef"/>
              </a:rPr>
              <a:t>נמשיך ב</a:t>
            </a:r>
            <a:r>
              <a:rPr lang="he-IL" sz="1200" b="1" dirty="0">
                <a:solidFill>
                  <a:schemeClr val="dk1"/>
                </a:solidFill>
                <a:latin typeface="Alef"/>
                <a:ea typeface="Alef"/>
                <a:cs typeface="Alef"/>
                <a:sym typeface="Alef"/>
              </a:rPr>
              <a:t>גילוי</a:t>
            </a:r>
            <a:r>
              <a:rPr lang="x-none" sz="1200" dirty="0">
                <a:solidFill>
                  <a:schemeClr val="dk1"/>
                </a:solidFill>
                <a:latin typeface="Alef"/>
                <a:ea typeface="Alef"/>
                <a:cs typeface="Alef"/>
                <a:sym typeface="Alef"/>
              </a:rPr>
              <a:t> </a:t>
            </a:r>
            <a:r>
              <a:rPr lang="he-IL" sz="1200" dirty="0">
                <a:solidFill>
                  <a:schemeClr val="dk1"/>
                </a:solidFill>
                <a:latin typeface="Alef"/>
                <a:ea typeface="Alef"/>
                <a:cs typeface="Alef"/>
                <a:sym typeface="Alef"/>
              </a:rPr>
              <a:t>(</a:t>
            </a:r>
            <a:r>
              <a:rPr lang="x-none" sz="1200" dirty="0">
                <a:solidFill>
                  <a:schemeClr val="dk1"/>
                </a:solidFill>
                <a:latin typeface="Alef"/>
                <a:ea typeface="Alef"/>
                <a:cs typeface="Alef"/>
                <a:sym typeface="Alef"/>
              </a:rPr>
              <a:t>שלב הלימוד</a:t>
            </a:r>
            <a:r>
              <a:rPr lang="he-IL" sz="1200" dirty="0">
                <a:solidFill>
                  <a:schemeClr val="dk1"/>
                </a:solidFill>
                <a:latin typeface="Alef"/>
                <a:ea typeface="Alef"/>
                <a:cs typeface="Alef"/>
                <a:sym typeface="Alef"/>
              </a:rPr>
              <a:t>/</a:t>
            </a:r>
            <a:r>
              <a:rPr lang="x-none" sz="1200" dirty="0">
                <a:solidFill>
                  <a:schemeClr val="dk1"/>
                </a:solidFill>
                <a:latin typeface="Alef"/>
                <a:ea typeface="Alef"/>
                <a:cs typeface="Alef"/>
                <a:sym typeface="Alef"/>
              </a:rPr>
              <a:t>הקניה - כתבו כאן שאלה מסקרנת שתיתן מענה על מטרת השיעור</a:t>
            </a:r>
            <a:r>
              <a:rPr lang="he-IL" sz="1200" dirty="0">
                <a:solidFill>
                  <a:schemeClr val="dk1"/>
                </a:solidFill>
                <a:latin typeface="Alef"/>
                <a:ea typeface="Alef"/>
                <a:cs typeface="Alef"/>
                <a:sym typeface="Alef"/>
              </a:rPr>
              <a:t>).</a:t>
            </a:r>
            <a:endParaRPr dirty="0"/>
          </a:p>
          <a:p>
            <a:pPr marL="133350" lvl="0" indent="0" algn="r" rtl="1">
              <a:lnSpc>
                <a:spcPct val="115000"/>
              </a:lnSpc>
              <a:spcBef>
                <a:spcPts val="0"/>
              </a:spcBef>
              <a:spcAft>
                <a:spcPts val="0"/>
              </a:spcAft>
              <a:buNone/>
            </a:pPr>
            <a:r>
              <a:rPr lang="x-none" sz="1200" b="1" dirty="0">
                <a:solidFill>
                  <a:schemeClr val="dk1"/>
                </a:solidFill>
                <a:latin typeface="Alef"/>
                <a:ea typeface="Alef"/>
                <a:cs typeface="Alef"/>
                <a:sym typeface="Alef"/>
              </a:rPr>
              <a:t>נתנסה ב</a:t>
            </a:r>
            <a:r>
              <a:rPr lang="he-IL" sz="1200" b="1" dirty="0">
                <a:solidFill>
                  <a:schemeClr val="dk1"/>
                </a:solidFill>
                <a:latin typeface="Alef"/>
                <a:ea typeface="Alef"/>
                <a:cs typeface="Alef"/>
                <a:sym typeface="Alef"/>
              </a:rPr>
              <a:t>... </a:t>
            </a:r>
            <a:r>
              <a:rPr lang="he-IL" sz="1200" b="0" dirty="0">
                <a:solidFill>
                  <a:schemeClr val="dk1"/>
                </a:solidFill>
                <a:latin typeface="Alef"/>
                <a:ea typeface="Alef"/>
                <a:cs typeface="Alef"/>
                <a:sym typeface="Alef"/>
              </a:rPr>
              <a:t>(</a:t>
            </a:r>
            <a:r>
              <a:rPr lang="x-none" sz="1200" dirty="0">
                <a:solidFill>
                  <a:schemeClr val="dk1"/>
                </a:solidFill>
                <a:latin typeface="Alef"/>
                <a:ea typeface="Alef"/>
                <a:cs typeface="Alef"/>
                <a:sym typeface="Alef"/>
              </a:rPr>
              <a:t>שלב התרגול </a:t>
            </a:r>
            <a:r>
              <a:rPr lang="he-IL" sz="1200" dirty="0">
                <a:solidFill>
                  <a:schemeClr val="dk1"/>
                </a:solidFill>
                <a:latin typeface="Alef"/>
                <a:ea typeface="Alef"/>
                <a:cs typeface="Alef"/>
                <a:sym typeface="Alef"/>
              </a:rPr>
              <a:t>/</a:t>
            </a:r>
            <a:r>
              <a:rPr lang="x-none" sz="1200" dirty="0">
                <a:solidFill>
                  <a:schemeClr val="dk1"/>
                </a:solidFill>
                <a:latin typeface="Alef"/>
                <a:ea typeface="Alef"/>
                <a:cs typeface="Alef"/>
                <a:sym typeface="Alef"/>
              </a:rPr>
              <a:t>ה</a:t>
            </a:r>
            <a:r>
              <a:rPr lang="he-IL" sz="1200" dirty="0">
                <a:solidFill>
                  <a:schemeClr val="dk1"/>
                </a:solidFill>
                <a:latin typeface="Alef"/>
                <a:ea typeface="Alef"/>
                <a:cs typeface="Alef"/>
                <a:sym typeface="Alef"/>
              </a:rPr>
              <a:t>ה</a:t>
            </a:r>
            <a:r>
              <a:rPr lang="x-none" sz="1200" dirty="0">
                <a:solidFill>
                  <a:schemeClr val="dk1"/>
                </a:solidFill>
                <a:latin typeface="Alef"/>
                <a:ea typeface="Alef"/>
                <a:cs typeface="Alef"/>
                <a:sym typeface="Alef"/>
              </a:rPr>
              <a:t>תנסות</a:t>
            </a:r>
            <a:r>
              <a:rPr lang="he-IL" sz="1200" dirty="0">
                <a:solidFill>
                  <a:schemeClr val="dk1"/>
                </a:solidFill>
                <a:latin typeface="Alef"/>
                <a:ea typeface="Alef"/>
                <a:cs typeface="Alef"/>
                <a:sym typeface="Alef"/>
              </a:rPr>
              <a:t>).</a:t>
            </a:r>
            <a:endParaRPr dirty="0"/>
          </a:p>
          <a:p>
            <a:pPr marL="133350" lvl="0" indent="0" algn="r" rtl="1">
              <a:lnSpc>
                <a:spcPct val="115000"/>
              </a:lnSpc>
              <a:spcBef>
                <a:spcPts val="0"/>
              </a:spcBef>
              <a:spcAft>
                <a:spcPts val="0"/>
              </a:spcAft>
              <a:buNone/>
            </a:pPr>
            <a:r>
              <a:rPr lang="x-none" sz="1200" b="1" dirty="0">
                <a:solidFill>
                  <a:schemeClr val="dk1"/>
                </a:solidFill>
                <a:latin typeface="Alef"/>
                <a:ea typeface="Alef"/>
                <a:cs typeface="Alef"/>
                <a:sym typeface="Alef"/>
              </a:rPr>
              <a:t>נסכם </a:t>
            </a:r>
            <a:r>
              <a:rPr lang="he-IL" sz="1200" dirty="0">
                <a:solidFill>
                  <a:schemeClr val="dk1"/>
                </a:solidFill>
                <a:latin typeface="Alef"/>
                <a:ea typeface="Alef"/>
                <a:cs typeface="Alef"/>
                <a:sym typeface="Alef"/>
              </a:rPr>
              <a:t>(</a:t>
            </a:r>
            <a:r>
              <a:rPr lang="x-none" sz="1200" dirty="0">
                <a:solidFill>
                  <a:schemeClr val="dk1"/>
                </a:solidFill>
                <a:latin typeface="Alef"/>
                <a:ea typeface="Alef"/>
                <a:cs typeface="Alef"/>
                <a:sym typeface="Alef"/>
              </a:rPr>
              <a:t>שלב סיכום השיעור</a:t>
            </a:r>
            <a:r>
              <a:rPr lang="he-IL" sz="1200" dirty="0">
                <a:solidFill>
                  <a:schemeClr val="dk1"/>
                </a:solidFill>
                <a:latin typeface="Alef"/>
                <a:ea typeface="Alef"/>
                <a:cs typeface="Alef"/>
                <a:sym typeface="Alef"/>
              </a:rPr>
              <a:t>).</a:t>
            </a: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מה?</a:t>
            </a:r>
            <a:r>
              <a:rPr lang="he-IL" baseline="0" dirty="0"/>
              <a:t> הם בכלל דגים? בדקתי בעוד מקור מידע ומצאתי את המשפט הזה: סוסון הים הוא בעצם דג עם צורת גוף ייחודית. שוב כתוב שהוא דג והפעם מתייחסים גם לגופו המיוחד. אבל מה הקשר בינו לבין דג? </a:t>
            </a:r>
          </a:p>
          <a:p>
            <a:pPr marL="0" lvl="0" indent="0" algn="r" rtl="1">
              <a:lnSpc>
                <a:spcPct val="115000"/>
              </a:lnSpc>
              <a:spcBef>
                <a:spcPts val="0"/>
              </a:spcBef>
              <a:spcAft>
                <a:spcPts val="0"/>
              </a:spcAft>
              <a:buClr>
                <a:schemeClr val="dk1"/>
              </a:buClr>
              <a:buSzPts val="1100"/>
              <a:buFont typeface="Arial"/>
              <a:buNone/>
            </a:pPr>
            <a:r>
              <a:rPr lang="he-IL" baseline="0" dirty="0"/>
              <a:t> שניהם חיים מתחת למים. </a:t>
            </a:r>
          </a:p>
          <a:p>
            <a:pPr marL="0" lvl="0" indent="0" algn="r" rtl="1">
              <a:lnSpc>
                <a:spcPct val="115000"/>
              </a:lnSpc>
              <a:spcBef>
                <a:spcPts val="0"/>
              </a:spcBef>
              <a:spcAft>
                <a:spcPts val="0"/>
              </a:spcAft>
              <a:buClr>
                <a:schemeClr val="dk1"/>
              </a:buClr>
              <a:buSzPts val="1100"/>
              <a:buFont typeface="Arial"/>
              <a:buNone/>
            </a:pPr>
            <a:r>
              <a:rPr lang="he-IL" baseline="0" dirty="0"/>
              <a:t>מה עוד דומה בינם לבין דגים? </a:t>
            </a:r>
            <a:r>
              <a:rPr lang="he-IL" b="1" baseline="0" dirty="0"/>
              <a:t>נענה על שאלה זו בהמשך...</a:t>
            </a: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מה?</a:t>
            </a:r>
            <a:r>
              <a:rPr lang="he-IL" baseline="0" dirty="0"/>
              <a:t> הם בכלל דגים? בדקתי בעוד מקור מידע ומצאתי את המשפט הזה: סוסון הים הוא בעצם דג עם צורת גוף ייחודית. שוב כתוב שהוא דג והפעם מתייחסים גם לגופו המיוחד. אבל מה הקשר בינו לבין דג? </a:t>
            </a:r>
          </a:p>
          <a:p>
            <a:pPr marL="0" lvl="0" indent="0" algn="r" rtl="1">
              <a:lnSpc>
                <a:spcPct val="115000"/>
              </a:lnSpc>
              <a:spcBef>
                <a:spcPts val="0"/>
              </a:spcBef>
              <a:spcAft>
                <a:spcPts val="0"/>
              </a:spcAft>
              <a:buClr>
                <a:schemeClr val="dk1"/>
              </a:buClr>
              <a:buSzPts val="1100"/>
              <a:buFont typeface="Arial"/>
              <a:buNone/>
            </a:pPr>
            <a:r>
              <a:rPr lang="he-IL" baseline="0" dirty="0"/>
              <a:t> שניהם חיים מתחת למים. </a:t>
            </a:r>
          </a:p>
          <a:p>
            <a:pPr marL="0" lvl="0" indent="0" algn="r" rtl="1">
              <a:lnSpc>
                <a:spcPct val="115000"/>
              </a:lnSpc>
              <a:spcBef>
                <a:spcPts val="0"/>
              </a:spcBef>
              <a:spcAft>
                <a:spcPts val="0"/>
              </a:spcAft>
              <a:buClr>
                <a:schemeClr val="dk1"/>
              </a:buClr>
              <a:buSzPts val="1100"/>
              <a:buFont typeface="Arial"/>
              <a:buNone/>
            </a:pPr>
            <a:r>
              <a:rPr lang="he-IL" baseline="0" dirty="0"/>
              <a:t>מה עוד דומה בינם לבין דגים? </a:t>
            </a:r>
            <a:r>
              <a:rPr lang="he-IL" b="1" baseline="0" dirty="0"/>
              <a:t>נענה על שאלה זו בהמשך...</a:t>
            </a: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מה?</a:t>
            </a:r>
            <a:r>
              <a:rPr lang="he-IL" baseline="0" dirty="0"/>
              <a:t> הם בכלל דגים? בדקתי בעוד מקור מידע ומצאתי את המשפט הזה: סוסון הים הוא בעצם דג עם צורת גוף ייחודית. שוב כתוב שהוא דג והפעם מתייחסים גם לגופו המיוחד. אבל מה הקשר בינו לבין דג? </a:t>
            </a:r>
          </a:p>
          <a:p>
            <a:pPr marL="0" lvl="0" indent="0" algn="r" rtl="1">
              <a:lnSpc>
                <a:spcPct val="115000"/>
              </a:lnSpc>
              <a:spcBef>
                <a:spcPts val="0"/>
              </a:spcBef>
              <a:spcAft>
                <a:spcPts val="0"/>
              </a:spcAft>
              <a:buClr>
                <a:schemeClr val="dk1"/>
              </a:buClr>
              <a:buSzPts val="1100"/>
              <a:buFont typeface="Arial"/>
              <a:buNone/>
            </a:pPr>
            <a:r>
              <a:rPr lang="he-IL" baseline="0" dirty="0"/>
              <a:t> שניהם חיים מתחת למים. </a:t>
            </a:r>
          </a:p>
          <a:p>
            <a:pPr marL="0" lvl="0" indent="0" algn="r" rtl="1">
              <a:lnSpc>
                <a:spcPct val="115000"/>
              </a:lnSpc>
              <a:spcBef>
                <a:spcPts val="0"/>
              </a:spcBef>
              <a:spcAft>
                <a:spcPts val="0"/>
              </a:spcAft>
              <a:buClr>
                <a:schemeClr val="dk1"/>
              </a:buClr>
              <a:buSzPts val="1100"/>
              <a:buFont typeface="Arial"/>
              <a:buNone/>
            </a:pPr>
            <a:r>
              <a:rPr lang="he-IL" baseline="0" dirty="0"/>
              <a:t>מה עוד דומה בינם לבין דגים? </a:t>
            </a:r>
            <a:r>
              <a:rPr lang="he-IL" b="1" baseline="0" dirty="0"/>
              <a:t>נענה על שאלה זו בהמשך...</a:t>
            </a: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כעת נקרא</a:t>
            </a:r>
            <a:r>
              <a:rPr lang="he-IL" b="0" baseline="0" dirty="0"/>
              <a:t> מידע על סוסון הים לפי החיות שמהן הוא "מורכב"/ אותן הוא מזכיר.</a:t>
            </a:r>
          </a:p>
          <a:p>
            <a:pPr marL="0" lvl="0" indent="0" algn="r" rtl="1">
              <a:lnSpc>
                <a:spcPct val="115000"/>
              </a:lnSpc>
              <a:spcBef>
                <a:spcPts val="0"/>
              </a:spcBef>
              <a:spcAft>
                <a:spcPts val="0"/>
              </a:spcAft>
              <a:buClr>
                <a:schemeClr val="dk1"/>
              </a:buClr>
              <a:buSzPts val="1100"/>
              <a:buFont typeface="Arial"/>
              <a:buNone/>
            </a:pPr>
            <a:r>
              <a:rPr lang="he-IL" b="0" baseline="0" dirty="0"/>
              <a:t>החיה הראשונה – סוס. </a:t>
            </a:r>
            <a:endParaRPr lang="he-IL" b="0" dirty="0"/>
          </a:p>
          <a:p>
            <a:pPr marL="0" lvl="0" indent="0" algn="r" rtl="1">
              <a:lnSpc>
                <a:spcPct val="115000"/>
              </a:lnSpc>
              <a:spcBef>
                <a:spcPts val="0"/>
              </a:spcBef>
              <a:spcAft>
                <a:spcPts val="0"/>
              </a:spcAft>
              <a:buClr>
                <a:schemeClr val="dk1"/>
              </a:buClr>
              <a:buSzPts val="1100"/>
              <a:buFont typeface="Arial"/>
              <a:buNone/>
            </a:pPr>
            <a:r>
              <a:rPr lang="he-IL" b="0" dirty="0"/>
              <a:t>קראו את הקטע ונסו</a:t>
            </a:r>
            <a:r>
              <a:rPr lang="he-IL" b="0" baseline="0" dirty="0"/>
              <a:t> לענות על החידה. מהי התשובה? </a:t>
            </a:r>
          </a:p>
          <a:p>
            <a:pPr marL="0" lvl="0" indent="0" algn="r" rtl="1">
              <a:lnSpc>
                <a:spcPct val="115000"/>
              </a:lnSpc>
              <a:spcBef>
                <a:spcPts val="0"/>
              </a:spcBef>
              <a:spcAft>
                <a:spcPts val="0"/>
              </a:spcAft>
              <a:buClr>
                <a:schemeClr val="dk1"/>
              </a:buClr>
              <a:buSzPts val="1100"/>
              <a:buFont typeface="Arial"/>
              <a:buNone/>
            </a:pPr>
            <a:r>
              <a:rPr lang="he-IL" baseline="0" dirty="0"/>
              <a:t>במה הם שונים </a:t>
            </a:r>
            <a:r>
              <a:rPr lang="he-IL" b="1" baseline="0" dirty="0"/>
              <a:t>לפי הקטע? </a:t>
            </a:r>
            <a:r>
              <a:rPr lang="he-IL" baseline="0" dirty="0"/>
              <a:t>איזו מילה מרמזת לי היכן נמצאת התשובה? (המילה </a:t>
            </a:r>
            <a:r>
              <a:rPr lang="he-IL" b="1" baseline="0" dirty="0"/>
              <a:t>בניגוד </a:t>
            </a:r>
            <a:r>
              <a:rPr lang="he-IL" baseline="0" dirty="0"/>
              <a:t>תוּקף </a:t>
            </a:r>
            <a:r>
              <a:rPr lang="he-IL" baseline="0" dirty="0" err="1"/>
              <a:t>באנימיציה</a:t>
            </a:r>
            <a:r>
              <a:rPr lang="he-IL" baseline="0" dirty="0"/>
              <a:t>). סוסון הים שונה מסוס היבשה בקצב, במהירות. סוסי היבשה מהירים ואילו סוסון הים איטי. התשובה עולה באנמיציה. </a:t>
            </a:r>
            <a:r>
              <a:rPr lang="he-IL" b="1" baseline="0" dirty="0"/>
              <a:t>כמובן שיש עוד הבדלים בין סוסון ים לסוס יבשה מעבר למהירות התנועה כמו – מבנה הגוף, מזון, סביבת מחיה ועוד.</a:t>
            </a:r>
          </a:p>
          <a:p>
            <a:pPr marL="0" lvl="0" indent="0" algn="r" rtl="1">
              <a:lnSpc>
                <a:spcPct val="115000"/>
              </a:lnSpc>
              <a:spcBef>
                <a:spcPts val="0"/>
              </a:spcBef>
              <a:spcAft>
                <a:spcPts val="0"/>
              </a:spcAft>
              <a:buClr>
                <a:schemeClr val="dk1"/>
              </a:buClr>
              <a:buSzPts val="1100"/>
              <a:buFont typeface="Arial"/>
              <a:buNone/>
            </a:pPr>
            <a:r>
              <a:rPr lang="he-IL" baseline="0" dirty="0"/>
              <a:t>כעת נכין את החידה השנייה. העתיקו את החידה וכתבו את התשובה. זמן העתקה + דוגמאות של קלפים מוכנים.</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כעת נקרא</a:t>
            </a:r>
            <a:r>
              <a:rPr lang="he-IL" b="0" baseline="0" dirty="0"/>
              <a:t> מידע על סוסון הים לפי החיות שמהן הוא "מורכב"/ אותן הוא מזכיר.</a:t>
            </a:r>
          </a:p>
          <a:p>
            <a:pPr marL="0" lvl="0" indent="0" algn="r" rtl="1">
              <a:lnSpc>
                <a:spcPct val="115000"/>
              </a:lnSpc>
              <a:spcBef>
                <a:spcPts val="0"/>
              </a:spcBef>
              <a:spcAft>
                <a:spcPts val="0"/>
              </a:spcAft>
              <a:buClr>
                <a:schemeClr val="dk1"/>
              </a:buClr>
              <a:buSzPts val="1100"/>
              <a:buFont typeface="Arial"/>
              <a:buNone/>
            </a:pPr>
            <a:r>
              <a:rPr lang="he-IL" b="0" baseline="0" dirty="0"/>
              <a:t>החיה הראשונה – סוס. </a:t>
            </a:r>
            <a:endParaRPr lang="he-IL" b="0" dirty="0"/>
          </a:p>
          <a:p>
            <a:pPr marL="0" lvl="0" indent="0" algn="r" rtl="1">
              <a:lnSpc>
                <a:spcPct val="115000"/>
              </a:lnSpc>
              <a:spcBef>
                <a:spcPts val="0"/>
              </a:spcBef>
              <a:spcAft>
                <a:spcPts val="0"/>
              </a:spcAft>
              <a:buClr>
                <a:schemeClr val="dk1"/>
              </a:buClr>
              <a:buSzPts val="1100"/>
              <a:buFont typeface="Arial"/>
              <a:buNone/>
            </a:pPr>
            <a:r>
              <a:rPr lang="he-IL" b="0" dirty="0"/>
              <a:t>קראו את הקטע ונסו</a:t>
            </a:r>
            <a:r>
              <a:rPr lang="he-IL" b="0" baseline="0" dirty="0"/>
              <a:t> לענות על החידה. מהי התשובה? </a:t>
            </a:r>
          </a:p>
          <a:p>
            <a:pPr marL="0" lvl="0" indent="0" algn="r" rtl="1">
              <a:lnSpc>
                <a:spcPct val="115000"/>
              </a:lnSpc>
              <a:spcBef>
                <a:spcPts val="0"/>
              </a:spcBef>
              <a:spcAft>
                <a:spcPts val="0"/>
              </a:spcAft>
              <a:buClr>
                <a:schemeClr val="dk1"/>
              </a:buClr>
              <a:buSzPts val="1100"/>
              <a:buFont typeface="Arial"/>
              <a:buNone/>
            </a:pPr>
            <a:r>
              <a:rPr lang="he-IL" baseline="0" dirty="0"/>
              <a:t>במה הם שונים </a:t>
            </a:r>
            <a:r>
              <a:rPr lang="he-IL" b="1" baseline="0" dirty="0"/>
              <a:t>לפי הקטע? </a:t>
            </a:r>
            <a:r>
              <a:rPr lang="he-IL" baseline="0" dirty="0"/>
              <a:t>איזו מילה מרמזת לי היכן נמצאת התשובה? (המילה </a:t>
            </a:r>
            <a:r>
              <a:rPr lang="he-IL" b="1" baseline="0" dirty="0"/>
              <a:t>בניגוד </a:t>
            </a:r>
            <a:r>
              <a:rPr lang="he-IL" baseline="0" dirty="0"/>
              <a:t>תוּקף </a:t>
            </a:r>
            <a:r>
              <a:rPr lang="he-IL" baseline="0" dirty="0" err="1"/>
              <a:t>באנימיציה</a:t>
            </a:r>
            <a:r>
              <a:rPr lang="he-IL" baseline="0" dirty="0"/>
              <a:t>). סוסון הים שונה מסוס היבשה בקצב, במהירות. סוסי היבשה מהירים ואילו סוסון הים איטי. התשובה עולה באנמיציה. </a:t>
            </a:r>
            <a:r>
              <a:rPr lang="he-IL" b="1" baseline="0" dirty="0"/>
              <a:t>כמובן שיש עוד הבדלים בין סוסון ים לסוס יבשה מעבר למהירות התנועה כמו – מבנה הגוף, מזון, סביבת מחיה ועוד.</a:t>
            </a:r>
          </a:p>
          <a:p>
            <a:pPr marL="0" lvl="0" indent="0" algn="r" rtl="1">
              <a:lnSpc>
                <a:spcPct val="115000"/>
              </a:lnSpc>
              <a:spcBef>
                <a:spcPts val="0"/>
              </a:spcBef>
              <a:spcAft>
                <a:spcPts val="0"/>
              </a:spcAft>
              <a:buClr>
                <a:schemeClr val="dk1"/>
              </a:buClr>
              <a:buSzPts val="1100"/>
              <a:buFont typeface="Arial"/>
              <a:buNone/>
            </a:pPr>
            <a:r>
              <a:rPr lang="he-IL" baseline="0" dirty="0"/>
              <a:t>כעת נכין את החידה השנייה. העתיקו את החידה וכתבו את התשובה. זמן העתקה + דוגמאות של קלפים מוכנים.</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כעת נקרא</a:t>
            </a:r>
            <a:r>
              <a:rPr lang="he-IL" b="0" baseline="0" dirty="0"/>
              <a:t> מידע על סוסון הים לפי החיות שמהן הוא "מורכב"/ אותן הוא מזכיר.</a:t>
            </a:r>
          </a:p>
          <a:p>
            <a:pPr marL="0" lvl="0" indent="0" algn="r" rtl="1">
              <a:lnSpc>
                <a:spcPct val="115000"/>
              </a:lnSpc>
              <a:spcBef>
                <a:spcPts val="0"/>
              </a:spcBef>
              <a:spcAft>
                <a:spcPts val="0"/>
              </a:spcAft>
              <a:buClr>
                <a:schemeClr val="dk1"/>
              </a:buClr>
              <a:buSzPts val="1100"/>
              <a:buFont typeface="Arial"/>
              <a:buNone/>
            </a:pPr>
            <a:r>
              <a:rPr lang="he-IL" b="0" baseline="0" dirty="0"/>
              <a:t>החיה הראשונה – סוס. </a:t>
            </a:r>
            <a:endParaRPr lang="he-IL" b="0" dirty="0"/>
          </a:p>
          <a:p>
            <a:pPr marL="0" lvl="0" indent="0" algn="r" rtl="1">
              <a:lnSpc>
                <a:spcPct val="115000"/>
              </a:lnSpc>
              <a:spcBef>
                <a:spcPts val="0"/>
              </a:spcBef>
              <a:spcAft>
                <a:spcPts val="0"/>
              </a:spcAft>
              <a:buClr>
                <a:schemeClr val="dk1"/>
              </a:buClr>
              <a:buSzPts val="1100"/>
              <a:buFont typeface="Arial"/>
              <a:buNone/>
            </a:pPr>
            <a:r>
              <a:rPr lang="he-IL" b="0" dirty="0"/>
              <a:t>קראו את הקטע ונסו</a:t>
            </a:r>
            <a:r>
              <a:rPr lang="he-IL" b="0" baseline="0" dirty="0"/>
              <a:t> לענות על החידה. מהי התשובה? </a:t>
            </a:r>
          </a:p>
          <a:p>
            <a:pPr marL="0" lvl="0" indent="0" algn="r" rtl="1">
              <a:lnSpc>
                <a:spcPct val="115000"/>
              </a:lnSpc>
              <a:spcBef>
                <a:spcPts val="0"/>
              </a:spcBef>
              <a:spcAft>
                <a:spcPts val="0"/>
              </a:spcAft>
              <a:buClr>
                <a:schemeClr val="dk1"/>
              </a:buClr>
              <a:buSzPts val="1100"/>
              <a:buFont typeface="Arial"/>
              <a:buNone/>
            </a:pPr>
            <a:r>
              <a:rPr lang="he-IL" baseline="0" dirty="0"/>
              <a:t>במה הם שונים </a:t>
            </a:r>
            <a:r>
              <a:rPr lang="he-IL" b="1" baseline="0" dirty="0"/>
              <a:t>לפי הקטע? </a:t>
            </a:r>
            <a:r>
              <a:rPr lang="he-IL" baseline="0" dirty="0"/>
              <a:t>איזו מילה מרמזת לי היכן נמצאת התשובה? (המילה </a:t>
            </a:r>
            <a:r>
              <a:rPr lang="he-IL" b="1" baseline="0" dirty="0"/>
              <a:t>בניגוד </a:t>
            </a:r>
            <a:r>
              <a:rPr lang="he-IL" baseline="0" dirty="0"/>
              <a:t>תוּקף </a:t>
            </a:r>
            <a:r>
              <a:rPr lang="he-IL" baseline="0" dirty="0" err="1"/>
              <a:t>באנימיציה</a:t>
            </a:r>
            <a:r>
              <a:rPr lang="he-IL" baseline="0" dirty="0"/>
              <a:t>). סוסון הים שונה מסוס היבשה בקצב, במהירות. סוסי היבשה מהירים ואילו סוסון הים איטי. התשובה עולה באנמיציה. </a:t>
            </a:r>
            <a:r>
              <a:rPr lang="he-IL" b="1" baseline="0" dirty="0"/>
              <a:t>כמובן שיש עוד הבדלים בין סוסון ים לסוס יבשה מעבר למהירות התנועה כמו – מבנה הגוף, מזון, סביבת מחיה ועוד.</a:t>
            </a:r>
          </a:p>
          <a:p>
            <a:pPr marL="0" lvl="0" indent="0" algn="r" rtl="1">
              <a:lnSpc>
                <a:spcPct val="115000"/>
              </a:lnSpc>
              <a:spcBef>
                <a:spcPts val="0"/>
              </a:spcBef>
              <a:spcAft>
                <a:spcPts val="0"/>
              </a:spcAft>
              <a:buClr>
                <a:schemeClr val="dk1"/>
              </a:buClr>
              <a:buSzPts val="1100"/>
              <a:buFont typeface="Arial"/>
              <a:buNone/>
            </a:pPr>
            <a:r>
              <a:rPr lang="he-IL" baseline="0" dirty="0"/>
              <a:t>כעת נכין את החידה השנייה. העתיקו את החידה וכתבו את התשובה. זמן העתקה + דוגמאות של קלפים מוכנים.</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כעת נקרא</a:t>
            </a:r>
            <a:r>
              <a:rPr lang="he-IL" b="0" baseline="0" dirty="0"/>
              <a:t> מידע על סוסון הים לפי החיות שמהן הוא "מורכב"/ אותן הוא מזכיר.</a:t>
            </a:r>
          </a:p>
          <a:p>
            <a:pPr marL="0" lvl="0" indent="0" algn="r" rtl="1">
              <a:lnSpc>
                <a:spcPct val="115000"/>
              </a:lnSpc>
              <a:spcBef>
                <a:spcPts val="0"/>
              </a:spcBef>
              <a:spcAft>
                <a:spcPts val="0"/>
              </a:spcAft>
              <a:buClr>
                <a:schemeClr val="dk1"/>
              </a:buClr>
              <a:buSzPts val="1100"/>
              <a:buFont typeface="Arial"/>
              <a:buNone/>
            </a:pPr>
            <a:r>
              <a:rPr lang="he-IL" b="0" baseline="0" dirty="0"/>
              <a:t>החיה הראשונה – סוס. </a:t>
            </a:r>
            <a:endParaRPr lang="he-IL" b="0" dirty="0"/>
          </a:p>
          <a:p>
            <a:pPr marL="0" lvl="0" indent="0" algn="r" rtl="1">
              <a:lnSpc>
                <a:spcPct val="115000"/>
              </a:lnSpc>
              <a:spcBef>
                <a:spcPts val="0"/>
              </a:spcBef>
              <a:spcAft>
                <a:spcPts val="0"/>
              </a:spcAft>
              <a:buClr>
                <a:schemeClr val="dk1"/>
              </a:buClr>
              <a:buSzPts val="1100"/>
              <a:buFont typeface="Arial"/>
              <a:buNone/>
            </a:pPr>
            <a:r>
              <a:rPr lang="he-IL" b="0" dirty="0"/>
              <a:t>קראו את הקטע ונסו</a:t>
            </a:r>
            <a:r>
              <a:rPr lang="he-IL" b="0" baseline="0" dirty="0"/>
              <a:t> לענות על החידה. מהי התשובה? </a:t>
            </a:r>
          </a:p>
          <a:p>
            <a:pPr marL="0" lvl="0" indent="0" algn="r" rtl="1">
              <a:lnSpc>
                <a:spcPct val="115000"/>
              </a:lnSpc>
              <a:spcBef>
                <a:spcPts val="0"/>
              </a:spcBef>
              <a:spcAft>
                <a:spcPts val="0"/>
              </a:spcAft>
              <a:buClr>
                <a:schemeClr val="dk1"/>
              </a:buClr>
              <a:buSzPts val="1100"/>
              <a:buFont typeface="Arial"/>
              <a:buNone/>
            </a:pPr>
            <a:r>
              <a:rPr lang="he-IL" baseline="0" dirty="0"/>
              <a:t>במה הם שונים </a:t>
            </a:r>
            <a:r>
              <a:rPr lang="he-IL" b="1" baseline="0" dirty="0"/>
              <a:t>לפי הקטע? </a:t>
            </a:r>
            <a:r>
              <a:rPr lang="he-IL" baseline="0" dirty="0"/>
              <a:t>איזו מילה מרמזת לי היכן נמצאת התשובה? (המילה </a:t>
            </a:r>
            <a:r>
              <a:rPr lang="he-IL" b="1" baseline="0" dirty="0"/>
              <a:t>בניגוד </a:t>
            </a:r>
            <a:r>
              <a:rPr lang="he-IL" baseline="0" dirty="0"/>
              <a:t>תוּקף </a:t>
            </a:r>
            <a:r>
              <a:rPr lang="he-IL" baseline="0" dirty="0" err="1"/>
              <a:t>באנימיציה</a:t>
            </a:r>
            <a:r>
              <a:rPr lang="he-IL" baseline="0" dirty="0"/>
              <a:t>). סוסון הים שונה מסוס היבשה בקצב, במהירות. סוסי היבשה מהירים ואילו סוסון הים איטי. התשובה עולה באנמיציה. </a:t>
            </a:r>
            <a:r>
              <a:rPr lang="he-IL" b="1" baseline="0" dirty="0"/>
              <a:t>כמובן שיש עוד הבדלים בין סוסון ים לסוס יבשה מעבר למהירות התנועה כמו – מבנה הגוף, מזון, סביבת מחיה ועוד.</a:t>
            </a:r>
          </a:p>
          <a:p>
            <a:pPr marL="0" lvl="0" indent="0" algn="r" rtl="1">
              <a:lnSpc>
                <a:spcPct val="115000"/>
              </a:lnSpc>
              <a:spcBef>
                <a:spcPts val="0"/>
              </a:spcBef>
              <a:spcAft>
                <a:spcPts val="0"/>
              </a:spcAft>
              <a:buClr>
                <a:schemeClr val="dk1"/>
              </a:buClr>
              <a:buSzPts val="1100"/>
              <a:buFont typeface="Arial"/>
              <a:buNone/>
            </a:pPr>
            <a:r>
              <a:rPr lang="he-IL" baseline="0" dirty="0"/>
              <a:t>כעת נכין את החידה השנייה. העתיקו את החידה וכתבו את התשובה. זמן העתקה + דוגמאות של קלפים מוכנים.</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מקטע</a:t>
            </a:r>
            <a:r>
              <a:rPr lang="he-IL" baseline="0" dirty="0"/>
              <a:t> זה אני לומדת מידע חדש ומעניין על סוסוני הים. מהו? (לחכות) תשובה עולה באנימציה. </a:t>
            </a:r>
          </a:p>
          <a:p>
            <a:pPr marL="0" lvl="0" indent="0" algn="r" rtl="1">
              <a:lnSpc>
                <a:spcPct val="115000"/>
              </a:lnSpc>
              <a:spcBef>
                <a:spcPts val="0"/>
              </a:spcBef>
              <a:spcAft>
                <a:spcPts val="0"/>
              </a:spcAft>
              <a:buClr>
                <a:schemeClr val="dk1"/>
              </a:buClr>
              <a:buSzPts val="1100"/>
              <a:buFont typeface="Arial"/>
              <a:buNone/>
            </a:pPr>
            <a:r>
              <a:rPr lang="he-IL" baseline="0" dirty="0"/>
              <a:t>ממשפט זה נוכל להכין חידה נוספת. יש לכם רעיון לחידה? </a:t>
            </a:r>
          </a:p>
          <a:p>
            <a:pPr marL="0" lvl="0" indent="0" algn="r" rtl="1">
              <a:lnSpc>
                <a:spcPct val="115000"/>
              </a:lnSpc>
              <a:spcBef>
                <a:spcPts val="0"/>
              </a:spcBef>
              <a:spcAft>
                <a:spcPts val="0"/>
              </a:spcAft>
              <a:buClr>
                <a:schemeClr val="dk1"/>
              </a:buClr>
              <a:buSzPts val="1100"/>
              <a:buFont typeface="Arial"/>
              <a:buNone/>
            </a:pPr>
            <a:r>
              <a:rPr lang="he-IL" baseline="0" dirty="0"/>
              <a:t> הפעם, אתם תכתבו את התשובה. נסו לחשוב על החידה שזו תשובתה. התשובה עולה באנימציה. לציין שיש עוד חיות איטיות בכלל ובים.</a:t>
            </a:r>
          </a:p>
          <a:p>
            <a:pPr marL="0" lvl="0" indent="0" algn="r" rtl="1">
              <a:lnSpc>
                <a:spcPct val="115000"/>
              </a:lnSpc>
              <a:spcBef>
                <a:spcPts val="0"/>
              </a:spcBef>
              <a:spcAft>
                <a:spcPts val="0"/>
              </a:spcAft>
              <a:buClr>
                <a:schemeClr val="dk1"/>
              </a:buClr>
              <a:buSzPts val="1100"/>
              <a:buFont typeface="Arial"/>
              <a:buNone/>
            </a:pPr>
            <a:endParaRPr lang="he-IL" baseline="0" dirty="0"/>
          </a:p>
          <a:p>
            <a:pPr marL="0" lvl="0" indent="0" algn="r" rtl="1">
              <a:lnSpc>
                <a:spcPct val="115000"/>
              </a:lnSpc>
              <a:spcBef>
                <a:spcPts val="0"/>
              </a:spcBef>
              <a:spcAft>
                <a:spcPts val="0"/>
              </a:spcAft>
              <a:buClr>
                <a:schemeClr val="dk1"/>
              </a:buClr>
              <a:buSzPts val="1100"/>
              <a:buFont typeface="Arial"/>
              <a:buNone/>
            </a:pPr>
            <a:r>
              <a:rPr lang="he-IL" baseline="0" dirty="0"/>
              <a:t>לתת זמן מחשבה...</a:t>
            </a:r>
          </a:p>
          <a:p>
            <a:pPr marL="0" lvl="0" indent="0" algn="r" rtl="1">
              <a:lnSpc>
                <a:spcPct val="115000"/>
              </a:lnSpc>
              <a:spcBef>
                <a:spcPts val="0"/>
              </a:spcBef>
              <a:spcAft>
                <a:spcPts val="0"/>
              </a:spcAft>
              <a:buClr>
                <a:schemeClr val="dk1"/>
              </a:buClr>
              <a:buSzPts val="1100"/>
              <a:buFont typeface="Arial"/>
              <a:buNone/>
            </a:pPr>
            <a:r>
              <a:rPr lang="he-IL" baseline="0" dirty="0"/>
              <a:t>החידה תעלה באנימציה</a:t>
            </a:r>
          </a:p>
          <a:p>
            <a:pPr marL="0" lvl="0" indent="0" algn="r" rtl="1">
              <a:lnSpc>
                <a:spcPct val="115000"/>
              </a:lnSpc>
              <a:spcBef>
                <a:spcPts val="0"/>
              </a:spcBef>
              <a:spcAft>
                <a:spcPts val="0"/>
              </a:spcAft>
              <a:buClr>
                <a:schemeClr val="dk1"/>
              </a:buClr>
              <a:buSzPts val="1100"/>
              <a:buFont typeface="Arial"/>
              <a:buNone/>
            </a:pPr>
            <a:r>
              <a:rPr lang="he-IL" baseline="0" dirty="0"/>
              <a:t> זמן העתקה.</a:t>
            </a: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מקטע</a:t>
            </a:r>
            <a:r>
              <a:rPr lang="he-IL" baseline="0" dirty="0"/>
              <a:t> זה אני לומדת מידע חדש ומעניין על סוסוני הים. מהו? (לחכות) תשובה עולה באנימציה. </a:t>
            </a:r>
          </a:p>
          <a:p>
            <a:pPr marL="0" lvl="0" indent="0" algn="r" rtl="1">
              <a:lnSpc>
                <a:spcPct val="115000"/>
              </a:lnSpc>
              <a:spcBef>
                <a:spcPts val="0"/>
              </a:spcBef>
              <a:spcAft>
                <a:spcPts val="0"/>
              </a:spcAft>
              <a:buClr>
                <a:schemeClr val="dk1"/>
              </a:buClr>
              <a:buSzPts val="1100"/>
              <a:buFont typeface="Arial"/>
              <a:buNone/>
            </a:pPr>
            <a:r>
              <a:rPr lang="he-IL" baseline="0" dirty="0"/>
              <a:t>ממשפט זה נוכל להכין חידה נוספת. יש לכם רעיון לחידה? </a:t>
            </a:r>
          </a:p>
          <a:p>
            <a:pPr marL="0" lvl="0" indent="0" algn="r" rtl="1">
              <a:lnSpc>
                <a:spcPct val="115000"/>
              </a:lnSpc>
              <a:spcBef>
                <a:spcPts val="0"/>
              </a:spcBef>
              <a:spcAft>
                <a:spcPts val="0"/>
              </a:spcAft>
              <a:buClr>
                <a:schemeClr val="dk1"/>
              </a:buClr>
              <a:buSzPts val="1100"/>
              <a:buFont typeface="Arial"/>
              <a:buNone/>
            </a:pPr>
            <a:r>
              <a:rPr lang="he-IL" baseline="0" dirty="0"/>
              <a:t> הפעם, אתם תכתבו את התשובה. נסו לחשוב על החידה שזו תשובתה. התשובה עולה באנימציה. לציין שיש עוד חיות איטיות בכלל ובים.</a:t>
            </a:r>
          </a:p>
          <a:p>
            <a:pPr marL="0" lvl="0" indent="0" algn="r" rtl="1">
              <a:lnSpc>
                <a:spcPct val="115000"/>
              </a:lnSpc>
              <a:spcBef>
                <a:spcPts val="0"/>
              </a:spcBef>
              <a:spcAft>
                <a:spcPts val="0"/>
              </a:spcAft>
              <a:buClr>
                <a:schemeClr val="dk1"/>
              </a:buClr>
              <a:buSzPts val="1100"/>
              <a:buFont typeface="Arial"/>
              <a:buNone/>
            </a:pPr>
            <a:endParaRPr lang="he-IL" baseline="0" dirty="0"/>
          </a:p>
          <a:p>
            <a:pPr marL="0" lvl="0" indent="0" algn="r" rtl="1">
              <a:lnSpc>
                <a:spcPct val="115000"/>
              </a:lnSpc>
              <a:spcBef>
                <a:spcPts val="0"/>
              </a:spcBef>
              <a:spcAft>
                <a:spcPts val="0"/>
              </a:spcAft>
              <a:buClr>
                <a:schemeClr val="dk1"/>
              </a:buClr>
              <a:buSzPts val="1100"/>
              <a:buFont typeface="Arial"/>
              <a:buNone/>
            </a:pPr>
            <a:r>
              <a:rPr lang="he-IL" baseline="0" dirty="0"/>
              <a:t>לתת זמן מחשבה...</a:t>
            </a:r>
          </a:p>
          <a:p>
            <a:pPr marL="0" lvl="0" indent="0" algn="r" rtl="1">
              <a:lnSpc>
                <a:spcPct val="115000"/>
              </a:lnSpc>
              <a:spcBef>
                <a:spcPts val="0"/>
              </a:spcBef>
              <a:spcAft>
                <a:spcPts val="0"/>
              </a:spcAft>
              <a:buClr>
                <a:schemeClr val="dk1"/>
              </a:buClr>
              <a:buSzPts val="1100"/>
              <a:buFont typeface="Arial"/>
              <a:buNone/>
            </a:pPr>
            <a:r>
              <a:rPr lang="he-IL" baseline="0" dirty="0"/>
              <a:t>החידה תעלה באנימציה</a:t>
            </a:r>
          </a:p>
          <a:p>
            <a:pPr marL="0" lvl="0" indent="0" algn="r" rtl="1">
              <a:lnSpc>
                <a:spcPct val="115000"/>
              </a:lnSpc>
              <a:spcBef>
                <a:spcPts val="0"/>
              </a:spcBef>
              <a:spcAft>
                <a:spcPts val="0"/>
              </a:spcAft>
              <a:buClr>
                <a:schemeClr val="dk1"/>
              </a:buClr>
              <a:buSzPts val="1100"/>
              <a:buFont typeface="Arial"/>
              <a:buNone/>
            </a:pPr>
            <a:r>
              <a:rPr lang="he-IL" baseline="0" dirty="0"/>
              <a:t> זמן העתקה.</a:t>
            </a: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מקטע</a:t>
            </a:r>
            <a:r>
              <a:rPr lang="he-IL" baseline="0" dirty="0"/>
              <a:t> זה אני לומדת מידע חדש ומעניין על סוסוני הים. מהו? (לחכות) תשובה עולה באנימציה. </a:t>
            </a:r>
          </a:p>
          <a:p>
            <a:pPr marL="0" lvl="0" indent="0" algn="r" rtl="1">
              <a:lnSpc>
                <a:spcPct val="115000"/>
              </a:lnSpc>
              <a:spcBef>
                <a:spcPts val="0"/>
              </a:spcBef>
              <a:spcAft>
                <a:spcPts val="0"/>
              </a:spcAft>
              <a:buClr>
                <a:schemeClr val="dk1"/>
              </a:buClr>
              <a:buSzPts val="1100"/>
              <a:buFont typeface="Arial"/>
              <a:buNone/>
            </a:pPr>
            <a:r>
              <a:rPr lang="he-IL" baseline="0" dirty="0"/>
              <a:t>ממשפט זה נוכל להכין חידה נוספת. יש לכם רעיון לחידה? </a:t>
            </a:r>
          </a:p>
          <a:p>
            <a:pPr marL="0" lvl="0" indent="0" algn="r" rtl="1">
              <a:lnSpc>
                <a:spcPct val="115000"/>
              </a:lnSpc>
              <a:spcBef>
                <a:spcPts val="0"/>
              </a:spcBef>
              <a:spcAft>
                <a:spcPts val="0"/>
              </a:spcAft>
              <a:buClr>
                <a:schemeClr val="dk1"/>
              </a:buClr>
              <a:buSzPts val="1100"/>
              <a:buFont typeface="Arial"/>
              <a:buNone/>
            </a:pPr>
            <a:r>
              <a:rPr lang="he-IL" baseline="0" dirty="0"/>
              <a:t> הפעם, אתם תכתבו את התשובה. נסו לחשוב על החידה שזו תשובתה. התשובה עולה באנימציה. לציין שיש עוד חיות איטיות בכלל ובים.</a:t>
            </a:r>
          </a:p>
          <a:p>
            <a:pPr marL="0" lvl="0" indent="0" algn="r" rtl="1">
              <a:lnSpc>
                <a:spcPct val="115000"/>
              </a:lnSpc>
              <a:spcBef>
                <a:spcPts val="0"/>
              </a:spcBef>
              <a:spcAft>
                <a:spcPts val="0"/>
              </a:spcAft>
              <a:buClr>
                <a:schemeClr val="dk1"/>
              </a:buClr>
              <a:buSzPts val="1100"/>
              <a:buFont typeface="Arial"/>
              <a:buNone/>
            </a:pPr>
            <a:endParaRPr lang="he-IL" baseline="0" dirty="0"/>
          </a:p>
          <a:p>
            <a:pPr marL="0" lvl="0" indent="0" algn="r" rtl="1">
              <a:lnSpc>
                <a:spcPct val="115000"/>
              </a:lnSpc>
              <a:spcBef>
                <a:spcPts val="0"/>
              </a:spcBef>
              <a:spcAft>
                <a:spcPts val="0"/>
              </a:spcAft>
              <a:buClr>
                <a:schemeClr val="dk1"/>
              </a:buClr>
              <a:buSzPts val="1100"/>
              <a:buFont typeface="Arial"/>
              <a:buNone/>
            </a:pPr>
            <a:r>
              <a:rPr lang="he-IL" baseline="0" dirty="0"/>
              <a:t>לתת זמן מחשבה...</a:t>
            </a:r>
          </a:p>
          <a:p>
            <a:pPr marL="0" lvl="0" indent="0" algn="r" rtl="1">
              <a:lnSpc>
                <a:spcPct val="115000"/>
              </a:lnSpc>
              <a:spcBef>
                <a:spcPts val="0"/>
              </a:spcBef>
              <a:spcAft>
                <a:spcPts val="0"/>
              </a:spcAft>
              <a:buClr>
                <a:schemeClr val="dk1"/>
              </a:buClr>
              <a:buSzPts val="1100"/>
              <a:buFont typeface="Arial"/>
              <a:buNone/>
            </a:pPr>
            <a:r>
              <a:rPr lang="he-IL" baseline="0" dirty="0"/>
              <a:t>החידה תעלה באנימציה</a:t>
            </a:r>
          </a:p>
          <a:p>
            <a:pPr marL="0" lvl="0" indent="0" algn="r" rtl="1">
              <a:lnSpc>
                <a:spcPct val="115000"/>
              </a:lnSpc>
              <a:spcBef>
                <a:spcPts val="0"/>
              </a:spcBef>
              <a:spcAft>
                <a:spcPts val="0"/>
              </a:spcAft>
              <a:buClr>
                <a:schemeClr val="dk1"/>
              </a:buClr>
              <a:buSzPts val="1100"/>
              <a:buFont typeface="Arial"/>
              <a:buNone/>
            </a:pPr>
            <a:r>
              <a:rPr lang="he-IL" baseline="0" dirty="0"/>
              <a:t> זמן העתקה.</a:t>
            </a: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מקטע</a:t>
            </a:r>
            <a:r>
              <a:rPr lang="he-IL" baseline="0" dirty="0"/>
              <a:t> זה אני לומדת מידע חדש ומעניין על סוסוני הים. מהו? (לחכות) תשובה עולה באנימציה. </a:t>
            </a:r>
          </a:p>
          <a:p>
            <a:pPr marL="0" lvl="0" indent="0" algn="r" rtl="1">
              <a:lnSpc>
                <a:spcPct val="115000"/>
              </a:lnSpc>
              <a:spcBef>
                <a:spcPts val="0"/>
              </a:spcBef>
              <a:spcAft>
                <a:spcPts val="0"/>
              </a:spcAft>
              <a:buClr>
                <a:schemeClr val="dk1"/>
              </a:buClr>
              <a:buSzPts val="1100"/>
              <a:buFont typeface="Arial"/>
              <a:buNone/>
            </a:pPr>
            <a:r>
              <a:rPr lang="he-IL" baseline="0" dirty="0"/>
              <a:t>ממשפט זה נוכל להכין חידה נוספת. יש לכם רעיון לחידה? </a:t>
            </a:r>
          </a:p>
          <a:p>
            <a:pPr marL="0" lvl="0" indent="0" algn="r" rtl="1">
              <a:lnSpc>
                <a:spcPct val="115000"/>
              </a:lnSpc>
              <a:spcBef>
                <a:spcPts val="0"/>
              </a:spcBef>
              <a:spcAft>
                <a:spcPts val="0"/>
              </a:spcAft>
              <a:buClr>
                <a:schemeClr val="dk1"/>
              </a:buClr>
              <a:buSzPts val="1100"/>
              <a:buFont typeface="Arial"/>
              <a:buNone/>
            </a:pPr>
            <a:r>
              <a:rPr lang="he-IL" baseline="0" dirty="0"/>
              <a:t> הפעם, אתם תכתבו את </a:t>
            </a:r>
            <a:r>
              <a:rPr lang="he-IL" baseline="0" dirty="0" smtClean="0"/>
              <a:t>החידה. </a:t>
            </a:r>
            <a:r>
              <a:rPr lang="he-IL" baseline="0" dirty="0"/>
              <a:t>נסו לחשוב על החידה שזו תשובתה. התשובה עולה באנימציה. לציין שיש עוד חיות איטיות בכלל ובים.</a:t>
            </a:r>
          </a:p>
          <a:p>
            <a:pPr marL="0" lvl="0" indent="0" algn="r" rtl="1">
              <a:lnSpc>
                <a:spcPct val="115000"/>
              </a:lnSpc>
              <a:spcBef>
                <a:spcPts val="0"/>
              </a:spcBef>
              <a:spcAft>
                <a:spcPts val="0"/>
              </a:spcAft>
              <a:buClr>
                <a:schemeClr val="dk1"/>
              </a:buClr>
              <a:buSzPts val="1100"/>
              <a:buFont typeface="Arial"/>
              <a:buNone/>
            </a:pPr>
            <a:endParaRPr lang="he-IL" baseline="0" dirty="0"/>
          </a:p>
          <a:p>
            <a:pPr marL="0" lvl="0" indent="0" algn="r" rtl="1">
              <a:lnSpc>
                <a:spcPct val="115000"/>
              </a:lnSpc>
              <a:spcBef>
                <a:spcPts val="0"/>
              </a:spcBef>
              <a:spcAft>
                <a:spcPts val="0"/>
              </a:spcAft>
              <a:buClr>
                <a:schemeClr val="dk1"/>
              </a:buClr>
              <a:buSzPts val="1100"/>
              <a:buFont typeface="Arial"/>
              <a:buNone/>
            </a:pPr>
            <a:r>
              <a:rPr lang="he-IL" baseline="0" dirty="0"/>
              <a:t>לתת זמן מחשבה...</a:t>
            </a:r>
          </a:p>
          <a:p>
            <a:pPr marL="0" lvl="0" indent="0" algn="r" rtl="1">
              <a:lnSpc>
                <a:spcPct val="115000"/>
              </a:lnSpc>
              <a:spcBef>
                <a:spcPts val="0"/>
              </a:spcBef>
              <a:spcAft>
                <a:spcPts val="0"/>
              </a:spcAft>
              <a:buClr>
                <a:schemeClr val="dk1"/>
              </a:buClr>
              <a:buSzPts val="1100"/>
              <a:buFont typeface="Arial"/>
              <a:buNone/>
            </a:pPr>
            <a:r>
              <a:rPr lang="he-IL" baseline="0" dirty="0"/>
              <a:t>החידה תעלה באנימציה</a:t>
            </a:r>
          </a:p>
          <a:p>
            <a:pPr marL="0" lvl="0" indent="0" algn="r" rtl="1">
              <a:lnSpc>
                <a:spcPct val="115000"/>
              </a:lnSpc>
              <a:spcBef>
                <a:spcPts val="0"/>
              </a:spcBef>
              <a:spcAft>
                <a:spcPts val="0"/>
              </a:spcAft>
              <a:buClr>
                <a:schemeClr val="dk1"/>
              </a:buClr>
              <a:buSzPts val="1100"/>
              <a:buFont typeface="Arial"/>
              <a:buNone/>
            </a:pPr>
            <a:r>
              <a:rPr lang="he-IL" baseline="0" dirty="0"/>
              <a:t> זמן העתקה.</a:t>
            </a: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קראו וחשבו: מדוע הם החיה האיטית במתחת למים? – בגלל שהם מתקדמים באמצעות סנפיר אחד.</a:t>
            </a:r>
          </a:p>
          <a:p>
            <a:pPr marL="0" lvl="0" indent="0" algn="r" rtl="1">
              <a:lnSpc>
                <a:spcPct val="115000"/>
              </a:lnSpc>
              <a:spcBef>
                <a:spcPts val="0"/>
              </a:spcBef>
              <a:spcAft>
                <a:spcPts val="0"/>
              </a:spcAft>
              <a:buClr>
                <a:schemeClr val="dk1"/>
              </a:buClr>
              <a:buSzPts val="1100"/>
              <a:buFont typeface="Arial"/>
              <a:buNone/>
            </a:pPr>
            <a:r>
              <a:rPr lang="he-IL" dirty="0"/>
              <a:t>סנפיר!</a:t>
            </a:r>
            <a:r>
              <a:rPr lang="he-IL" baseline="0" dirty="0"/>
              <a:t> למי עוד יש סנפירים? לדגים! מצאנו את הקשר בין הסוסון לדג! חץ באנימציה יראה את הסנפיר. לדגים יש </a:t>
            </a:r>
            <a:r>
              <a:rPr lang="he-IL" b="1" baseline="0" dirty="0"/>
              <a:t>שני</a:t>
            </a:r>
            <a:r>
              <a:rPr lang="he-IL" baseline="0" dirty="0"/>
              <a:t> סנפירים ויותר המסייעים להם לנוע בתוך המים. דג עולה באנימציה.</a:t>
            </a:r>
          </a:p>
          <a:p>
            <a:pPr marL="0" lvl="0" indent="0" algn="r" rtl="1">
              <a:lnSpc>
                <a:spcPct val="115000"/>
              </a:lnSpc>
              <a:spcBef>
                <a:spcPts val="0"/>
              </a:spcBef>
              <a:spcAft>
                <a:spcPts val="0"/>
              </a:spcAft>
              <a:buClr>
                <a:schemeClr val="dk1"/>
              </a:buClr>
              <a:buSzPts val="1100"/>
              <a:buFont typeface="Arial"/>
              <a:buNone/>
            </a:pPr>
            <a:r>
              <a:rPr lang="he-IL" baseline="0" dirty="0"/>
              <a:t>הסנפיר הוא אבר התנועה של דגי המים. כמו הכנפיים לעופות, רגליים לאדם/כלב, חתול. </a:t>
            </a:r>
            <a:endParaRPr lang="he-IL" b="1" strike="noStrike" baseline="0"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קראו וחשבו: מדוע הם החיה האיטית במתחת למים? – בגלל שהם מתקדמים באמצעות סנפיר אחד.</a:t>
            </a:r>
          </a:p>
          <a:p>
            <a:pPr marL="0" lvl="0" indent="0" algn="r" rtl="1">
              <a:lnSpc>
                <a:spcPct val="115000"/>
              </a:lnSpc>
              <a:spcBef>
                <a:spcPts val="0"/>
              </a:spcBef>
              <a:spcAft>
                <a:spcPts val="0"/>
              </a:spcAft>
              <a:buClr>
                <a:schemeClr val="dk1"/>
              </a:buClr>
              <a:buSzPts val="1100"/>
              <a:buFont typeface="Arial"/>
              <a:buNone/>
            </a:pPr>
            <a:r>
              <a:rPr lang="he-IL" dirty="0"/>
              <a:t>סנפיר!</a:t>
            </a:r>
            <a:r>
              <a:rPr lang="he-IL" baseline="0" dirty="0"/>
              <a:t> למי עוד יש סנפירים? לדגים! מצאנו את הקשר בין הסוסון לדג! חץ באנימציה יראה את הסנפיר. לדגים יש </a:t>
            </a:r>
            <a:r>
              <a:rPr lang="he-IL" b="1" baseline="0" dirty="0"/>
              <a:t>שני</a:t>
            </a:r>
            <a:r>
              <a:rPr lang="he-IL" baseline="0" dirty="0"/>
              <a:t> סנפירים ויותר המסייעים להם לנוע בתוך המים. דג עולה באנימציה.</a:t>
            </a:r>
          </a:p>
          <a:p>
            <a:pPr marL="0" lvl="0" indent="0" algn="r" rtl="1">
              <a:lnSpc>
                <a:spcPct val="115000"/>
              </a:lnSpc>
              <a:spcBef>
                <a:spcPts val="0"/>
              </a:spcBef>
              <a:spcAft>
                <a:spcPts val="0"/>
              </a:spcAft>
              <a:buClr>
                <a:schemeClr val="dk1"/>
              </a:buClr>
              <a:buSzPts val="1100"/>
              <a:buFont typeface="Arial"/>
              <a:buNone/>
            </a:pPr>
            <a:r>
              <a:rPr lang="he-IL" baseline="0" dirty="0"/>
              <a:t>הסנפיר הוא אבר התנועה של דגי המים. כמו הכנפיים לעופות, רגליים לאדם/כלב, חתול. </a:t>
            </a:r>
            <a:endParaRPr lang="he-IL" b="1" strike="noStrike" baseline="0"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a:t>אפשר לכתוב חידה נוספת הקשורה בסנפיר של הסוסון. יש לכם רעיון?</a:t>
            </a:r>
          </a:p>
          <a:p>
            <a:pPr marL="0" lvl="0" indent="0" algn="r" rtl="1">
              <a:lnSpc>
                <a:spcPct val="115000"/>
              </a:lnSpc>
              <a:spcBef>
                <a:spcPts val="0"/>
              </a:spcBef>
              <a:spcAft>
                <a:spcPts val="0"/>
              </a:spcAft>
              <a:buClr>
                <a:schemeClr val="dk1"/>
              </a:buClr>
              <a:buSzPts val="1100"/>
              <a:buFont typeface="Arial"/>
              <a:buNone/>
            </a:pPr>
            <a:r>
              <a:rPr lang="he-IL" baseline="0" dirty="0"/>
              <a:t>אפשר לכתוב אותה בצורות שונות. למשל, כשאלה (עולה באנימציה) כשאלת נכון או לא נכון. </a:t>
            </a:r>
          </a:p>
          <a:p>
            <a:pPr marL="0" lvl="0" indent="0" algn="r" rtl="1">
              <a:lnSpc>
                <a:spcPct val="115000"/>
              </a:lnSpc>
              <a:spcBef>
                <a:spcPts val="0"/>
              </a:spcBef>
              <a:spcAft>
                <a:spcPts val="0"/>
              </a:spcAft>
              <a:buClr>
                <a:schemeClr val="dk1"/>
              </a:buClr>
              <a:buSzPts val="1100"/>
              <a:buFont typeface="Arial"/>
              <a:buNone/>
            </a:pPr>
            <a:r>
              <a:rPr lang="he-IL" baseline="0" dirty="0"/>
              <a:t>בחרו את החידה והכינו לה כרטיס תשובה מתאים. </a:t>
            </a:r>
          </a:p>
          <a:p>
            <a:pPr marL="0" lvl="0" indent="0" algn="r" rtl="1">
              <a:lnSpc>
                <a:spcPct val="115000"/>
              </a:lnSpc>
              <a:spcBef>
                <a:spcPts val="0"/>
              </a:spcBef>
              <a:spcAft>
                <a:spcPts val="0"/>
              </a:spcAft>
              <a:buClr>
                <a:schemeClr val="dk1"/>
              </a:buClr>
              <a:buSzPts val="1100"/>
              <a:buFont typeface="Arial"/>
              <a:buNone/>
            </a:pPr>
            <a:r>
              <a:rPr lang="he-IL" baseline="0" dirty="0"/>
              <a:t> זמן העתקה. </a:t>
            </a:r>
          </a:p>
          <a:p>
            <a:pPr marL="0" lvl="0" indent="0" algn="r" rtl="1">
              <a:lnSpc>
                <a:spcPct val="115000"/>
              </a:lnSpc>
              <a:spcBef>
                <a:spcPts val="0"/>
              </a:spcBef>
              <a:spcAft>
                <a:spcPts val="0"/>
              </a:spcAft>
              <a:buClr>
                <a:schemeClr val="dk1"/>
              </a:buClr>
              <a:buSzPts val="1100"/>
              <a:buFont typeface="Arial"/>
              <a:buNone/>
            </a:pPr>
            <a:r>
              <a:rPr lang="he-IL" baseline="0" dirty="0"/>
              <a:t> </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a:t>אפשר לכתוב חידה נוספת הקשורה בסנפיר של הסוסון. יש לכם רעיון?</a:t>
            </a:r>
          </a:p>
          <a:p>
            <a:pPr marL="0" lvl="0" indent="0" algn="r" rtl="1">
              <a:lnSpc>
                <a:spcPct val="115000"/>
              </a:lnSpc>
              <a:spcBef>
                <a:spcPts val="0"/>
              </a:spcBef>
              <a:spcAft>
                <a:spcPts val="0"/>
              </a:spcAft>
              <a:buClr>
                <a:schemeClr val="dk1"/>
              </a:buClr>
              <a:buSzPts val="1100"/>
              <a:buFont typeface="Arial"/>
              <a:buNone/>
            </a:pPr>
            <a:r>
              <a:rPr lang="he-IL" baseline="0" dirty="0"/>
              <a:t>אפשר לכתוב אותה בצורות שונות. למשל, כשאלה (עולה באנימציה) כשאלת נכון או לא נכון. </a:t>
            </a:r>
          </a:p>
          <a:p>
            <a:pPr marL="0" lvl="0" indent="0" algn="r" rtl="1">
              <a:lnSpc>
                <a:spcPct val="115000"/>
              </a:lnSpc>
              <a:spcBef>
                <a:spcPts val="0"/>
              </a:spcBef>
              <a:spcAft>
                <a:spcPts val="0"/>
              </a:spcAft>
              <a:buClr>
                <a:schemeClr val="dk1"/>
              </a:buClr>
              <a:buSzPts val="1100"/>
              <a:buFont typeface="Arial"/>
              <a:buNone/>
            </a:pPr>
            <a:r>
              <a:rPr lang="he-IL" baseline="0" dirty="0"/>
              <a:t>בחרו את החידה והכינו לה כרטיס תשובה מתאים. </a:t>
            </a:r>
          </a:p>
          <a:p>
            <a:pPr marL="0" lvl="0" indent="0" algn="r" rtl="1">
              <a:lnSpc>
                <a:spcPct val="115000"/>
              </a:lnSpc>
              <a:spcBef>
                <a:spcPts val="0"/>
              </a:spcBef>
              <a:spcAft>
                <a:spcPts val="0"/>
              </a:spcAft>
              <a:buClr>
                <a:schemeClr val="dk1"/>
              </a:buClr>
              <a:buSzPts val="1100"/>
              <a:buFont typeface="Arial"/>
              <a:buNone/>
            </a:pPr>
            <a:r>
              <a:rPr lang="he-IL" baseline="0" dirty="0"/>
              <a:t> זמן העתקה. </a:t>
            </a:r>
          </a:p>
          <a:p>
            <a:pPr marL="0" lvl="0" indent="0" algn="r" rtl="1">
              <a:lnSpc>
                <a:spcPct val="115000"/>
              </a:lnSpc>
              <a:spcBef>
                <a:spcPts val="0"/>
              </a:spcBef>
              <a:spcAft>
                <a:spcPts val="0"/>
              </a:spcAft>
              <a:buClr>
                <a:schemeClr val="dk1"/>
              </a:buClr>
              <a:buSzPts val="1100"/>
              <a:buFont typeface="Arial"/>
              <a:buNone/>
            </a:pPr>
            <a:r>
              <a:rPr lang="he-IL" baseline="0" dirty="0"/>
              <a:t> </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a:t>אפשר לכתוב חידה נוספת הקשורה בסנפיר של הסוסון. יש לכם רעיון?</a:t>
            </a:r>
          </a:p>
          <a:p>
            <a:pPr marL="0" lvl="0" indent="0" algn="r" rtl="1">
              <a:lnSpc>
                <a:spcPct val="115000"/>
              </a:lnSpc>
              <a:spcBef>
                <a:spcPts val="0"/>
              </a:spcBef>
              <a:spcAft>
                <a:spcPts val="0"/>
              </a:spcAft>
              <a:buClr>
                <a:schemeClr val="dk1"/>
              </a:buClr>
              <a:buSzPts val="1100"/>
              <a:buFont typeface="Arial"/>
              <a:buNone/>
            </a:pPr>
            <a:r>
              <a:rPr lang="he-IL" baseline="0" dirty="0"/>
              <a:t>אפשר לכתוב אותה בצורות שונות. למשל, כשאלה (עולה באנימציה) כשאלת נכון או לא נכון. </a:t>
            </a:r>
          </a:p>
          <a:p>
            <a:pPr marL="0" lvl="0" indent="0" algn="r" rtl="1">
              <a:lnSpc>
                <a:spcPct val="115000"/>
              </a:lnSpc>
              <a:spcBef>
                <a:spcPts val="0"/>
              </a:spcBef>
              <a:spcAft>
                <a:spcPts val="0"/>
              </a:spcAft>
              <a:buClr>
                <a:schemeClr val="dk1"/>
              </a:buClr>
              <a:buSzPts val="1100"/>
              <a:buFont typeface="Arial"/>
              <a:buNone/>
            </a:pPr>
            <a:r>
              <a:rPr lang="he-IL" baseline="0" dirty="0"/>
              <a:t>בחרו את החידה והכינו לה כרטיס תשובה מתאים. </a:t>
            </a:r>
          </a:p>
          <a:p>
            <a:pPr marL="0" lvl="0" indent="0" algn="r" rtl="1">
              <a:lnSpc>
                <a:spcPct val="115000"/>
              </a:lnSpc>
              <a:spcBef>
                <a:spcPts val="0"/>
              </a:spcBef>
              <a:spcAft>
                <a:spcPts val="0"/>
              </a:spcAft>
              <a:buClr>
                <a:schemeClr val="dk1"/>
              </a:buClr>
              <a:buSzPts val="1100"/>
              <a:buFont typeface="Arial"/>
              <a:buNone/>
            </a:pPr>
            <a:r>
              <a:rPr lang="he-IL" baseline="0" dirty="0"/>
              <a:t> זמן העתקה. </a:t>
            </a:r>
          </a:p>
          <a:p>
            <a:pPr marL="0" lvl="0" indent="0" algn="r" rtl="1">
              <a:lnSpc>
                <a:spcPct val="115000"/>
              </a:lnSpc>
              <a:spcBef>
                <a:spcPts val="0"/>
              </a:spcBef>
              <a:spcAft>
                <a:spcPts val="0"/>
              </a:spcAft>
              <a:buClr>
                <a:schemeClr val="dk1"/>
              </a:buClr>
              <a:buSzPts val="1100"/>
              <a:buFont typeface="Arial"/>
              <a:buNone/>
            </a:pPr>
            <a:r>
              <a:rPr lang="he-IL" baseline="0" dirty="0"/>
              <a:t> </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a:t>אני בחרתי את השאלה הזו. להראות קלף + תשובה.</a:t>
            </a:r>
          </a:p>
          <a:p>
            <a:pPr marL="0" lvl="0" indent="0" algn="r" rtl="1">
              <a:lnSpc>
                <a:spcPct val="115000"/>
              </a:lnSpc>
              <a:spcBef>
                <a:spcPts val="0"/>
              </a:spcBef>
              <a:spcAft>
                <a:spcPts val="0"/>
              </a:spcAft>
              <a:buClr>
                <a:schemeClr val="dk1"/>
              </a:buClr>
              <a:buSzPts val="1100"/>
              <a:buFont typeface="Arial"/>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a:t>קראו שוב את הקטע ומצאו איזה עוד איבר מוזכר כאן </a:t>
            </a:r>
            <a:r>
              <a:rPr lang="he-IL" baseline="0"/>
              <a:t>מלבד </a:t>
            </a:r>
            <a:r>
              <a:rPr lang="he-IL" baseline="0" smtClean="0"/>
              <a:t>הסנפיר. המילה זנב מוקפת באנימציה. הזנב – כמו זנב הקוף (תמונות קוף וסוסון עולות באנימציה).</a:t>
            </a:r>
            <a:endParaRPr lang="he-IL" baseline="0"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a:t>קראו שוב את הקטע ומצאו איזה עוד איבר מוזכר כאן </a:t>
            </a:r>
            <a:r>
              <a:rPr lang="he-IL" baseline="0"/>
              <a:t>מלבד </a:t>
            </a:r>
            <a:r>
              <a:rPr lang="he-IL" baseline="0" smtClean="0"/>
              <a:t>הסנפיר. המילה זנב מוקפת באנימציה. הזנב – כמו זנב הקוף (תמונות קוף וסוסון עולות באנימציה).</a:t>
            </a:r>
            <a:endParaRPr lang="he-IL" baseline="0"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a:t>מה הם עושים עם הזנב? – כורכים אותו סביב צמחי מים. תמונה. </a:t>
            </a:r>
          </a:p>
          <a:p>
            <a:pPr marL="0" lvl="0" indent="0" algn="r" rtl="1">
              <a:lnSpc>
                <a:spcPct val="115000"/>
              </a:lnSpc>
              <a:spcBef>
                <a:spcPts val="0"/>
              </a:spcBef>
              <a:spcAft>
                <a:spcPts val="0"/>
              </a:spcAft>
              <a:buClr>
                <a:schemeClr val="dk1"/>
              </a:buClr>
              <a:buSzPts val="1100"/>
              <a:buFont typeface="Arial"/>
              <a:buNone/>
            </a:pPr>
            <a:r>
              <a:rPr lang="he-IL" baseline="0" dirty="0"/>
              <a:t> למה הכוונה לכרוך? לגלגל סביב צמח הים, לפתל, לעטוף, המילה לכרוך קשורה למילה שאתם ודאי מכירים – כריכה. כן. כריכה של ספר. הכריכה עוטפת את דפי הספר וכך מאגדת אותם/מחזיקה אותם. </a:t>
            </a:r>
          </a:p>
          <a:p>
            <a:pPr marL="0" lvl="0" indent="0" algn="r" rtl="1">
              <a:lnSpc>
                <a:spcPct val="115000"/>
              </a:lnSpc>
              <a:spcBef>
                <a:spcPts val="0"/>
              </a:spcBef>
              <a:spcAft>
                <a:spcPts val="0"/>
              </a:spcAft>
              <a:buClr>
                <a:schemeClr val="dk1"/>
              </a:buClr>
              <a:buSzPts val="1100"/>
              <a:buFont typeface="Arial"/>
              <a:buNone/>
            </a:pPr>
            <a:endParaRPr lang="he-IL" baseline="0"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he-IL" dirty="0"/>
              <a:t>בואו נכין את כרטיסי החידות שלנו.</a:t>
            </a:r>
            <a:r>
              <a:rPr lang="he-IL" baseline="0" dirty="0"/>
              <a:t> מראה דוגמה: מקפלת גיליון נייר וגוזרת. מראה כיצד מכינים את הכרטיסים. </a:t>
            </a:r>
          </a:p>
          <a:p>
            <a:pPr marL="158750" marR="0" lvl="0" indent="0" algn="r" rtl="1">
              <a:lnSpc>
                <a:spcPct val="100000"/>
              </a:lnSpc>
              <a:spcBef>
                <a:spcPts val="0"/>
              </a:spcBef>
              <a:spcAft>
                <a:spcPts val="0"/>
              </a:spcAft>
              <a:buClr>
                <a:srgbClr val="000000"/>
              </a:buClr>
              <a:buSzPts val="1100"/>
              <a:buFont typeface="Arial"/>
              <a:buNone/>
            </a:pPr>
            <a:r>
              <a:rPr lang="he-IL" baseline="0" dirty="0"/>
              <a:t>לסמן כרטיסים בסימן שאלה וכרטיסים בסימן קריאה. </a:t>
            </a:r>
          </a:p>
          <a:p>
            <a:pPr marL="158750" marR="0" lvl="0" indent="0" algn="r" rtl="1">
              <a:lnSpc>
                <a:spcPct val="100000"/>
              </a:lnSpc>
              <a:spcBef>
                <a:spcPts val="0"/>
              </a:spcBef>
              <a:spcAft>
                <a:spcPts val="0"/>
              </a:spcAft>
              <a:buClr>
                <a:srgbClr val="000000"/>
              </a:buClr>
              <a:buSzPts val="1100"/>
              <a:buFont typeface="Arial"/>
              <a:buNone/>
            </a:pPr>
            <a:r>
              <a:rPr lang="he-IL" baseline="0" dirty="0"/>
              <a:t>להציע - דפי ממו מוכנים.</a:t>
            </a:r>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a:t>מה הם עושים עם הזנב? – כורכים אותו סביב צמחי מים. תמונה. </a:t>
            </a:r>
          </a:p>
          <a:p>
            <a:pPr marL="0" lvl="0" indent="0" algn="r" rtl="1">
              <a:lnSpc>
                <a:spcPct val="115000"/>
              </a:lnSpc>
              <a:spcBef>
                <a:spcPts val="0"/>
              </a:spcBef>
              <a:spcAft>
                <a:spcPts val="0"/>
              </a:spcAft>
              <a:buClr>
                <a:schemeClr val="dk1"/>
              </a:buClr>
              <a:buSzPts val="1100"/>
              <a:buFont typeface="Arial"/>
              <a:buNone/>
            </a:pPr>
            <a:r>
              <a:rPr lang="he-IL" baseline="0" dirty="0"/>
              <a:t> למה הכוונה לכרוך? לגלגל סביב צמח הים, לפתל, לעטוף, המילה לכרוך קשורה למילה שאתם ודאי מכירים – כריכה. כן. כריכה של ספר. הכריכה עוטפת את דפי הספר וכך מאגדת אותם/מחזיקה אותם. </a:t>
            </a:r>
          </a:p>
          <a:p>
            <a:pPr marL="0" lvl="0" indent="0" algn="r" rtl="1">
              <a:lnSpc>
                <a:spcPct val="115000"/>
              </a:lnSpc>
              <a:spcBef>
                <a:spcPts val="0"/>
              </a:spcBef>
              <a:spcAft>
                <a:spcPts val="0"/>
              </a:spcAft>
              <a:buClr>
                <a:schemeClr val="dk1"/>
              </a:buClr>
              <a:buSzPts val="1100"/>
              <a:buFont typeface="Arial"/>
              <a:buNone/>
            </a:pPr>
            <a:endParaRPr lang="he-IL" baseline="0"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a:t>מה הם עושים עם הזנב? – כורכים אותו סביב צמחי מים. תמונה. </a:t>
            </a:r>
          </a:p>
          <a:p>
            <a:pPr marL="0" lvl="0" indent="0" algn="r" rtl="1">
              <a:lnSpc>
                <a:spcPct val="115000"/>
              </a:lnSpc>
              <a:spcBef>
                <a:spcPts val="0"/>
              </a:spcBef>
              <a:spcAft>
                <a:spcPts val="0"/>
              </a:spcAft>
              <a:buClr>
                <a:schemeClr val="dk1"/>
              </a:buClr>
              <a:buSzPts val="1100"/>
              <a:buFont typeface="Arial"/>
              <a:buNone/>
            </a:pPr>
            <a:r>
              <a:rPr lang="he-IL" baseline="0" dirty="0"/>
              <a:t> למה הכוונה לכרוך? לגלגל סביב צמח הים, לפתל, לעטוף, המילה לכרוך קשורה למילה שאתם ודאי מכירים – כריכה. כן. כריכה של ספר. הכריכה עוטפת את דפי הספר וכך מאגדת אותם/מחזיקה אותם. </a:t>
            </a:r>
          </a:p>
          <a:p>
            <a:pPr marL="0" lvl="0" indent="0" algn="r" rtl="1">
              <a:lnSpc>
                <a:spcPct val="115000"/>
              </a:lnSpc>
              <a:spcBef>
                <a:spcPts val="0"/>
              </a:spcBef>
              <a:spcAft>
                <a:spcPts val="0"/>
              </a:spcAft>
              <a:buClr>
                <a:schemeClr val="dk1"/>
              </a:buClr>
              <a:buSzPts val="1100"/>
              <a:buFont typeface="Arial"/>
              <a:buNone/>
            </a:pPr>
            <a:endParaRPr lang="he-IL" baseline="0"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a:t> אני קוראת שוב את הקטע ושואלת את עצמי... מהו מזונם – מעניין מהו המזון? </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a:t>קראו ומצאו מה אוכלים סוסוני הים. חיות זעירות וסרטנים קטנים (אנימציה).</a:t>
            </a:r>
          </a:p>
          <a:p>
            <a:pPr marL="0" lvl="0" indent="0" algn="r" rtl="1">
              <a:lnSpc>
                <a:spcPct val="115000"/>
              </a:lnSpc>
              <a:spcBef>
                <a:spcPts val="0"/>
              </a:spcBef>
              <a:spcAft>
                <a:spcPts val="0"/>
              </a:spcAft>
              <a:buClr>
                <a:schemeClr val="dk1"/>
              </a:buClr>
              <a:buSzPts val="1100"/>
              <a:buFont typeface="Arial"/>
              <a:buNone/>
            </a:pPr>
            <a:r>
              <a:rPr lang="he-IL" baseline="0" dirty="0"/>
              <a:t>כיצד הם אוכלים? תשובה תעלה באנימציה.</a:t>
            </a:r>
          </a:p>
          <a:p>
            <a:pPr marL="0" lvl="0" indent="0" algn="r" rtl="1">
              <a:lnSpc>
                <a:spcPct val="115000"/>
              </a:lnSpc>
              <a:spcBef>
                <a:spcPts val="0"/>
              </a:spcBef>
              <a:spcAft>
                <a:spcPts val="0"/>
              </a:spcAft>
              <a:buClr>
                <a:schemeClr val="dk1"/>
              </a:buClr>
              <a:buSzPts val="1100"/>
              <a:buFont typeface="Arial"/>
              <a:buNone/>
            </a:pPr>
            <a:r>
              <a:rPr lang="he-IL" baseline="0" dirty="0"/>
              <a:t>שימו לב למילה כמו -השוואה – הם שואפים בעזרת החדק, כמו שאנו שותים בעזרת קש ( תמונות + להדגים בעזרת קש).</a:t>
            </a:r>
          </a:p>
          <a:p>
            <a:pPr marL="0" lvl="0" indent="0" algn="r" rtl="1">
              <a:lnSpc>
                <a:spcPct val="115000"/>
              </a:lnSpc>
              <a:spcBef>
                <a:spcPts val="0"/>
              </a:spcBef>
              <a:spcAft>
                <a:spcPts val="0"/>
              </a:spcAft>
              <a:buClr>
                <a:schemeClr val="dk1"/>
              </a:buClr>
              <a:buSzPts val="1100"/>
              <a:buFont typeface="Arial"/>
              <a:buNone/>
            </a:pPr>
            <a:r>
              <a:rPr lang="he-IL" baseline="0" dirty="0"/>
              <a:t>מדוע הם אוכלים חיות קטנטנות? המזון חייב להיות קטנטן כי הוא נכנס דרך הנחירים שבחדק. </a:t>
            </a:r>
          </a:p>
          <a:p>
            <a:pPr marL="0" lvl="0" indent="0" algn="r" rtl="1">
              <a:lnSpc>
                <a:spcPct val="115000"/>
              </a:lnSpc>
              <a:spcBef>
                <a:spcPts val="0"/>
              </a:spcBef>
              <a:spcAft>
                <a:spcPts val="0"/>
              </a:spcAft>
              <a:buClr>
                <a:schemeClr val="dk1"/>
              </a:buClr>
              <a:buSzPts val="1100"/>
              <a:buFont typeface="Arial"/>
              <a:buNone/>
            </a:pPr>
            <a:r>
              <a:rPr lang="he-IL" baseline="0" dirty="0"/>
              <a:t> שימו לב ילדים למילה – מזונם - המזון שלהם, האוכל שלהם ולמילה ניזונים- אוכלים - שמים לב לקשר בין המילים? יכולים לחשוב על מילים נוספות? תזונה, מזין.</a:t>
            </a: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a:t>קראו ומצאו מה אוכלים סוסוני הים. חיות זעירות וסרטנים קטנים (אנימציה).</a:t>
            </a:r>
          </a:p>
          <a:p>
            <a:pPr marL="0" lvl="0" indent="0" algn="r" rtl="1">
              <a:lnSpc>
                <a:spcPct val="115000"/>
              </a:lnSpc>
              <a:spcBef>
                <a:spcPts val="0"/>
              </a:spcBef>
              <a:spcAft>
                <a:spcPts val="0"/>
              </a:spcAft>
              <a:buClr>
                <a:schemeClr val="dk1"/>
              </a:buClr>
              <a:buSzPts val="1100"/>
              <a:buFont typeface="Arial"/>
              <a:buNone/>
            </a:pPr>
            <a:r>
              <a:rPr lang="he-IL" baseline="0" dirty="0"/>
              <a:t>כיצד הם אוכלים? תשובה תעלה באנימציה.</a:t>
            </a:r>
          </a:p>
          <a:p>
            <a:pPr marL="0" lvl="0" indent="0" algn="r" rtl="1">
              <a:lnSpc>
                <a:spcPct val="115000"/>
              </a:lnSpc>
              <a:spcBef>
                <a:spcPts val="0"/>
              </a:spcBef>
              <a:spcAft>
                <a:spcPts val="0"/>
              </a:spcAft>
              <a:buClr>
                <a:schemeClr val="dk1"/>
              </a:buClr>
              <a:buSzPts val="1100"/>
              <a:buFont typeface="Arial"/>
              <a:buNone/>
            </a:pPr>
            <a:r>
              <a:rPr lang="he-IL" baseline="0" dirty="0"/>
              <a:t>שימו לב למילה כמו -השוואה – הם שואפים בעזרת החדק, כמו שאנו שותים בעזרת קש ( תמונות + להדגים בעזרת קש).</a:t>
            </a:r>
          </a:p>
          <a:p>
            <a:pPr marL="0" lvl="0" indent="0" algn="r" rtl="1">
              <a:lnSpc>
                <a:spcPct val="115000"/>
              </a:lnSpc>
              <a:spcBef>
                <a:spcPts val="0"/>
              </a:spcBef>
              <a:spcAft>
                <a:spcPts val="0"/>
              </a:spcAft>
              <a:buClr>
                <a:schemeClr val="dk1"/>
              </a:buClr>
              <a:buSzPts val="1100"/>
              <a:buFont typeface="Arial"/>
              <a:buNone/>
            </a:pPr>
            <a:r>
              <a:rPr lang="he-IL" baseline="0" dirty="0"/>
              <a:t>מדוע הם אוכלים חיות קטנטנות? המזון חייב להיות קטנטן כי הוא נכנס דרך הנחירים שבחדק. </a:t>
            </a:r>
          </a:p>
          <a:p>
            <a:pPr marL="0" lvl="0" indent="0" algn="r" rtl="1">
              <a:lnSpc>
                <a:spcPct val="115000"/>
              </a:lnSpc>
              <a:spcBef>
                <a:spcPts val="0"/>
              </a:spcBef>
              <a:spcAft>
                <a:spcPts val="0"/>
              </a:spcAft>
              <a:buClr>
                <a:schemeClr val="dk1"/>
              </a:buClr>
              <a:buSzPts val="1100"/>
              <a:buFont typeface="Arial"/>
              <a:buNone/>
            </a:pPr>
            <a:r>
              <a:rPr lang="he-IL" baseline="0" dirty="0"/>
              <a:t> שימו לב ילדים למילה – מזונם - המזון שלהם, האוכל שלהם ולמילה ניזונים- אוכלים - שמים לב לקשר בין המילים? יכולים לחשוב על מילים נוספות? תזונה, מזין.</a:t>
            </a: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smtClean="0"/>
              <a:t>כיצד </a:t>
            </a:r>
            <a:r>
              <a:rPr lang="he-IL" baseline="0" dirty="0"/>
              <a:t>הם אוכלים</a:t>
            </a:r>
            <a:r>
              <a:rPr lang="he-IL" baseline="0" dirty="0" smtClean="0"/>
              <a:t>?</a:t>
            </a:r>
          </a:p>
          <a:p>
            <a:pPr marL="0" lvl="0" indent="0" algn="r" rtl="1">
              <a:lnSpc>
                <a:spcPct val="115000"/>
              </a:lnSpc>
              <a:spcBef>
                <a:spcPts val="0"/>
              </a:spcBef>
              <a:spcAft>
                <a:spcPts val="0"/>
              </a:spcAft>
              <a:buClr>
                <a:schemeClr val="dk1"/>
              </a:buClr>
              <a:buSzPts val="1100"/>
              <a:buFont typeface="Arial"/>
              <a:buNone/>
            </a:pPr>
            <a:r>
              <a:rPr lang="he-IL" baseline="0" dirty="0" smtClean="0"/>
              <a:t> שימו </a:t>
            </a:r>
            <a:r>
              <a:rPr lang="he-IL" baseline="0" dirty="0"/>
              <a:t>לב למילה כמו -השוואה – הם שואפים בעזרת החדק, כמו שאנו שותים בעזרת קש ( תמונות + להדגים בעזרת קש).</a:t>
            </a:r>
          </a:p>
          <a:p>
            <a:pPr marL="0" lvl="0" indent="0" algn="r" rtl="1">
              <a:lnSpc>
                <a:spcPct val="115000"/>
              </a:lnSpc>
              <a:spcBef>
                <a:spcPts val="0"/>
              </a:spcBef>
              <a:spcAft>
                <a:spcPts val="0"/>
              </a:spcAft>
              <a:buClr>
                <a:schemeClr val="dk1"/>
              </a:buClr>
              <a:buSzPts val="1100"/>
              <a:buFont typeface="Arial"/>
              <a:buNone/>
            </a:pPr>
            <a:r>
              <a:rPr lang="he-IL" baseline="0" dirty="0"/>
              <a:t>מדוע הם אוכלים חיות קטנטנות? המזון חייב להיות קטנטן כי הוא נכנס דרך הנחירים שבחדק. </a:t>
            </a:r>
          </a:p>
          <a:p>
            <a:pPr marL="0" lvl="0" indent="0" algn="r" rtl="1">
              <a:lnSpc>
                <a:spcPct val="115000"/>
              </a:lnSpc>
              <a:spcBef>
                <a:spcPts val="0"/>
              </a:spcBef>
              <a:spcAft>
                <a:spcPts val="0"/>
              </a:spcAft>
              <a:buClr>
                <a:schemeClr val="dk1"/>
              </a:buClr>
              <a:buSzPts val="1100"/>
              <a:buFont typeface="Arial"/>
              <a:buNone/>
            </a:pPr>
            <a:r>
              <a:rPr lang="he-IL" baseline="0" dirty="0"/>
              <a:t> שימו לב ילדים למילה – מזונם - המזון שלהם, האוכל שלהם ולמילה ניזונים- אוכלים - שמים לב לקשר בין המילים? יכולים לחשוב על מילים נוספות? תזונה, מזין.</a:t>
            </a: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smtClean="0"/>
              <a:t>כיצד </a:t>
            </a:r>
            <a:r>
              <a:rPr lang="he-IL" baseline="0" dirty="0"/>
              <a:t>הם </a:t>
            </a:r>
            <a:r>
              <a:rPr lang="he-IL" baseline="0"/>
              <a:t>אוכלים</a:t>
            </a:r>
            <a:r>
              <a:rPr lang="he-IL" baseline="0" smtClean="0"/>
              <a:t>?</a:t>
            </a:r>
          </a:p>
          <a:p>
            <a:pPr marL="0" lvl="0" indent="0" algn="r" rtl="1">
              <a:lnSpc>
                <a:spcPct val="115000"/>
              </a:lnSpc>
              <a:spcBef>
                <a:spcPts val="0"/>
              </a:spcBef>
              <a:spcAft>
                <a:spcPts val="0"/>
              </a:spcAft>
              <a:buClr>
                <a:schemeClr val="dk1"/>
              </a:buClr>
              <a:buSzPts val="1100"/>
              <a:buFont typeface="Arial"/>
              <a:buNone/>
            </a:pPr>
            <a:r>
              <a:rPr lang="he-IL" baseline="0" smtClean="0"/>
              <a:t> </a:t>
            </a:r>
            <a:r>
              <a:rPr lang="he-IL" baseline="0" dirty="0" smtClean="0"/>
              <a:t>שימו </a:t>
            </a:r>
            <a:r>
              <a:rPr lang="he-IL" baseline="0" dirty="0"/>
              <a:t>לב למילה כמו -השוואה – הם שואפים בעזרת החדק, כמו שאנו שותים בעזרת קש ( תמונות + להדגים בעזרת קש).</a:t>
            </a:r>
          </a:p>
          <a:p>
            <a:pPr marL="0" lvl="0" indent="0" algn="r" rtl="1">
              <a:lnSpc>
                <a:spcPct val="115000"/>
              </a:lnSpc>
              <a:spcBef>
                <a:spcPts val="0"/>
              </a:spcBef>
              <a:spcAft>
                <a:spcPts val="0"/>
              </a:spcAft>
              <a:buClr>
                <a:schemeClr val="dk1"/>
              </a:buClr>
              <a:buSzPts val="1100"/>
              <a:buFont typeface="Arial"/>
              <a:buNone/>
            </a:pPr>
            <a:r>
              <a:rPr lang="he-IL" baseline="0" dirty="0"/>
              <a:t>מדוע הם אוכלים חיות קטנטנות? המזון חייב להיות קטנטן כי הוא נכנס דרך הנחירים שבחדק. </a:t>
            </a:r>
          </a:p>
          <a:p>
            <a:pPr marL="0" lvl="0" indent="0" algn="r" rtl="1">
              <a:lnSpc>
                <a:spcPct val="115000"/>
              </a:lnSpc>
              <a:spcBef>
                <a:spcPts val="0"/>
              </a:spcBef>
              <a:spcAft>
                <a:spcPts val="0"/>
              </a:spcAft>
              <a:buClr>
                <a:schemeClr val="dk1"/>
              </a:buClr>
              <a:buSzPts val="1100"/>
              <a:buFont typeface="Arial"/>
              <a:buNone/>
            </a:pPr>
            <a:r>
              <a:rPr lang="he-IL" baseline="0" dirty="0"/>
              <a:t> שימו לב ילדים למילה – מזונם - המזון שלהם, האוכל שלהם ולמילה ניזונים- אוכלים - שמים לב לקשר בין המילים? יכולים לחשוב על מילים נוספות? תזונה, מזין.</a:t>
            </a: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a:t>קראו שוב ומצאו את האיבר המסתתר כאן...- חדק ( עולה באנימציה)</a:t>
            </a:r>
          </a:p>
          <a:p>
            <a:pPr marL="0" lvl="0" indent="0" algn="r" rtl="1">
              <a:lnSpc>
                <a:spcPct val="115000"/>
              </a:lnSpc>
              <a:spcBef>
                <a:spcPts val="0"/>
              </a:spcBef>
              <a:spcAft>
                <a:spcPts val="0"/>
              </a:spcAft>
              <a:buClr>
                <a:schemeClr val="dk1"/>
              </a:buClr>
              <a:buSzPts val="1100"/>
              <a:buFont typeface="Arial"/>
              <a:buNone/>
            </a:pPr>
            <a:r>
              <a:rPr lang="he-IL" baseline="0" dirty="0"/>
              <a:t>תמונות סוסון ופיל עולות באנימציה.</a:t>
            </a:r>
          </a:p>
          <a:p>
            <a:pPr marL="0" lvl="0" indent="0" algn="r" rtl="1">
              <a:lnSpc>
                <a:spcPct val="115000"/>
              </a:lnSpc>
              <a:spcBef>
                <a:spcPts val="0"/>
              </a:spcBef>
              <a:spcAft>
                <a:spcPts val="0"/>
              </a:spcAft>
              <a:buClr>
                <a:schemeClr val="dk1"/>
              </a:buClr>
              <a:buSzPts val="1100"/>
              <a:buFont typeface="Arial"/>
              <a:buNone/>
            </a:pPr>
            <a:r>
              <a:rPr lang="he-IL" baseline="0" dirty="0"/>
              <a:t> כעת נוכל לחבר חידה נוספת על החדק של סוסון הים. הנה החידה שאני חיברתי. חשבו על התשובה. תשובה עולה באנימציה.</a:t>
            </a:r>
          </a:p>
          <a:p>
            <a:pPr marL="0" lvl="0" indent="0" algn="r" rtl="1">
              <a:lnSpc>
                <a:spcPct val="115000"/>
              </a:lnSpc>
              <a:spcBef>
                <a:spcPts val="0"/>
              </a:spcBef>
              <a:spcAft>
                <a:spcPts val="0"/>
              </a:spcAft>
              <a:buClr>
                <a:schemeClr val="dk1"/>
              </a:buClr>
              <a:buSzPts val="1100"/>
              <a:buFont typeface="Arial"/>
              <a:buNone/>
            </a:pPr>
            <a:r>
              <a:rPr lang="he-IL" baseline="0" dirty="0"/>
              <a:t> זמן העתקה. </a:t>
            </a: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a:t>קראו שוב ומצאו את האיבר המסתתר כאן...- חדק ( עולה באנימציה)</a:t>
            </a:r>
          </a:p>
          <a:p>
            <a:pPr marL="0" lvl="0" indent="0" algn="r" rtl="1">
              <a:lnSpc>
                <a:spcPct val="115000"/>
              </a:lnSpc>
              <a:spcBef>
                <a:spcPts val="0"/>
              </a:spcBef>
              <a:spcAft>
                <a:spcPts val="0"/>
              </a:spcAft>
              <a:buClr>
                <a:schemeClr val="dk1"/>
              </a:buClr>
              <a:buSzPts val="1100"/>
              <a:buFont typeface="Arial"/>
              <a:buNone/>
            </a:pPr>
            <a:r>
              <a:rPr lang="he-IL" baseline="0" dirty="0"/>
              <a:t>תמונות סוסון ופיל עולות באנימציה.</a:t>
            </a:r>
          </a:p>
          <a:p>
            <a:pPr marL="0" lvl="0" indent="0" algn="r" rtl="1">
              <a:lnSpc>
                <a:spcPct val="115000"/>
              </a:lnSpc>
              <a:spcBef>
                <a:spcPts val="0"/>
              </a:spcBef>
              <a:spcAft>
                <a:spcPts val="0"/>
              </a:spcAft>
              <a:buClr>
                <a:schemeClr val="dk1"/>
              </a:buClr>
              <a:buSzPts val="1100"/>
              <a:buFont typeface="Arial"/>
              <a:buNone/>
            </a:pPr>
            <a:r>
              <a:rPr lang="he-IL" baseline="0" dirty="0"/>
              <a:t> כעת נוכל לחבר חידה נוספת על החדק של סוסון הים. הנה החידה שאני חיברתי. חשבו על התשובה. תשובה עולה באנימציה.</a:t>
            </a:r>
          </a:p>
          <a:p>
            <a:pPr marL="0" lvl="0" indent="0" algn="r" rtl="1">
              <a:lnSpc>
                <a:spcPct val="115000"/>
              </a:lnSpc>
              <a:spcBef>
                <a:spcPts val="0"/>
              </a:spcBef>
              <a:spcAft>
                <a:spcPts val="0"/>
              </a:spcAft>
              <a:buClr>
                <a:schemeClr val="dk1"/>
              </a:buClr>
              <a:buSzPts val="1100"/>
              <a:buFont typeface="Arial"/>
              <a:buNone/>
            </a:pPr>
            <a:r>
              <a:rPr lang="he-IL" baseline="0" dirty="0"/>
              <a:t> זמן העתקה. </a:t>
            </a: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a:t>קראו שוב ומצאו את האיבר המסתתר כאן...- חדק ( עולה באנימציה)</a:t>
            </a:r>
          </a:p>
          <a:p>
            <a:pPr marL="0" lvl="0" indent="0" algn="r" rtl="1">
              <a:lnSpc>
                <a:spcPct val="115000"/>
              </a:lnSpc>
              <a:spcBef>
                <a:spcPts val="0"/>
              </a:spcBef>
              <a:spcAft>
                <a:spcPts val="0"/>
              </a:spcAft>
              <a:buClr>
                <a:schemeClr val="dk1"/>
              </a:buClr>
              <a:buSzPts val="1100"/>
              <a:buFont typeface="Arial"/>
              <a:buNone/>
            </a:pPr>
            <a:r>
              <a:rPr lang="he-IL" baseline="0" dirty="0"/>
              <a:t>תמונות סוסון ופיל עולות באנימציה.</a:t>
            </a:r>
          </a:p>
          <a:p>
            <a:pPr marL="0" lvl="0" indent="0" algn="r" rtl="1">
              <a:lnSpc>
                <a:spcPct val="115000"/>
              </a:lnSpc>
              <a:spcBef>
                <a:spcPts val="0"/>
              </a:spcBef>
              <a:spcAft>
                <a:spcPts val="0"/>
              </a:spcAft>
              <a:buClr>
                <a:schemeClr val="dk1"/>
              </a:buClr>
              <a:buSzPts val="1100"/>
              <a:buFont typeface="Arial"/>
              <a:buNone/>
            </a:pPr>
            <a:r>
              <a:rPr lang="he-IL" baseline="0" dirty="0"/>
              <a:t> כעת נוכל לחבר חידה נוספת על החדק של סוסון הים. הנה החידה שאני חיברתי. חשבו על התשובה. תשובה עולה באנימציה.</a:t>
            </a:r>
          </a:p>
          <a:p>
            <a:pPr marL="0" lvl="0" indent="0" algn="r" rtl="1">
              <a:lnSpc>
                <a:spcPct val="115000"/>
              </a:lnSpc>
              <a:spcBef>
                <a:spcPts val="0"/>
              </a:spcBef>
              <a:spcAft>
                <a:spcPts val="0"/>
              </a:spcAft>
              <a:buClr>
                <a:schemeClr val="dk1"/>
              </a:buClr>
              <a:buSzPts val="1100"/>
              <a:buFont typeface="Arial"/>
              <a:buNone/>
            </a:pPr>
            <a:r>
              <a:rPr lang="he-IL" baseline="0" dirty="0"/>
              <a:t> זמן העתקה. </a:t>
            </a: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he-IL" baseline="0" dirty="0"/>
              <a:t>אתם בוודאי מכירים משחקי ידע שיש בהם חידות כמו טריוויה, או שעשועונים שיש בהן שאלות או חידות והמתחרה צריך לדעת מהי התשובה. ישנן חידות שונות - חידות מילים, חידות ציורים וחידוני ידע. </a:t>
            </a:r>
          </a:p>
          <a:p>
            <a:pPr marL="158750" marR="0" lvl="0" indent="0" algn="r" rtl="1">
              <a:lnSpc>
                <a:spcPct val="100000"/>
              </a:lnSpc>
              <a:spcBef>
                <a:spcPts val="0"/>
              </a:spcBef>
              <a:spcAft>
                <a:spcPts val="0"/>
              </a:spcAft>
              <a:buClr>
                <a:srgbClr val="000000"/>
              </a:buClr>
              <a:buSzPts val="1100"/>
              <a:buFont typeface="Arial"/>
              <a:buNone/>
            </a:pPr>
            <a:r>
              <a:rPr lang="he-IL" baseline="0" dirty="0"/>
              <a:t> אנחנו נכין חידות המ</a:t>
            </a:r>
            <a:r>
              <a:rPr lang="he-IL" b="0" baseline="0" dirty="0">
                <a:solidFill>
                  <a:srgbClr val="C00000"/>
                </a:solidFill>
              </a:rPr>
              <a:t>ת</a:t>
            </a:r>
            <a:r>
              <a:rPr lang="he-IL" baseline="0" dirty="0"/>
              <a:t>בססות על המידע שנקרא.</a:t>
            </a:r>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a:t>קראו שוב ומצאו את האיבר המסתתר כאן...- חדק ( עולה באנימציה)</a:t>
            </a:r>
          </a:p>
          <a:p>
            <a:pPr marL="0" lvl="0" indent="0" algn="r" rtl="1">
              <a:lnSpc>
                <a:spcPct val="115000"/>
              </a:lnSpc>
              <a:spcBef>
                <a:spcPts val="0"/>
              </a:spcBef>
              <a:spcAft>
                <a:spcPts val="0"/>
              </a:spcAft>
              <a:buClr>
                <a:schemeClr val="dk1"/>
              </a:buClr>
              <a:buSzPts val="1100"/>
              <a:buFont typeface="Arial"/>
              <a:buNone/>
            </a:pPr>
            <a:r>
              <a:rPr lang="he-IL" baseline="0" dirty="0"/>
              <a:t>תמונות סוסון ופיל עולות באנימציה.</a:t>
            </a:r>
          </a:p>
          <a:p>
            <a:pPr marL="0" lvl="0" indent="0" algn="r" rtl="1">
              <a:lnSpc>
                <a:spcPct val="115000"/>
              </a:lnSpc>
              <a:spcBef>
                <a:spcPts val="0"/>
              </a:spcBef>
              <a:spcAft>
                <a:spcPts val="0"/>
              </a:spcAft>
              <a:buClr>
                <a:schemeClr val="dk1"/>
              </a:buClr>
              <a:buSzPts val="1100"/>
              <a:buFont typeface="Arial"/>
              <a:buNone/>
            </a:pPr>
            <a:r>
              <a:rPr lang="he-IL" baseline="0" dirty="0"/>
              <a:t> כעת נוכל לחבר חידה נוספת על החדק של סוסון הים. הנה החידה שאני חיברתי. חשבו על התשובה. תשובה עולה באנימציה.</a:t>
            </a:r>
          </a:p>
          <a:p>
            <a:pPr marL="0" lvl="0" indent="0" algn="r" rtl="1">
              <a:lnSpc>
                <a:spcPct val="115000"/>
              </a:lnSpc>
              <a:spcBef>
                <a:spcPts val="0"/>
              </a:spcBef>
              <a:spcAft>
                <a:spcPts val="0"/>
              </a:spcAft>
              <a:buClr>
                <a:schemeClr val="dk1"/>
              </a:buClr>
              <a:buSzPts val="1100"/>
              <a:buFont typeface="Arial"/>
              <a:buNone/>
            </a:pPr>
            <a:r>
              <a:rPr lang="he-IL" baseline="0" dirty="0"/>
              <a:t> זמן העתקה. </a:t>
            </a: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קראו</a:t>
            </a:r>
            <a:r>
              <a:rPr lang="he-IL" baseline="0" dirty="0"/>
              <a:t> ומצאו את החיה שמסתתר בקטע זה. מוזכרת כאן...</a:t>
            </a:r>
          </a:p>
          <a:p>
            <a:pPr marL="0" lvl="0" indent="0" algn="r" rtl="1">
              <a:lnSpc>
                <a:spcPct val="115000"/>
              </a:lnSpc>
              <a:spcBef>
                <a:spcPts val="0"/>
              </a:spcBef>
              <a:spcAft>
                <a:spcPts val="0"/>
              </a:spcAft>
              <a:buClr>
                <a:schemeClr val="dk1"/>
              </a:buClr>
              <a:buSzPts val="1100"/>
              <a:buFont typeface="Arial"/>
              <a:buNone/>
            </a:pPr>
            <a:r>
              <a:rPr lang="he-IL" baseline="0" dirty="0"/>
              <a:t>איזו חיה זו?</a:t>
            </a:r>
          </a:p>
          <a:p>
            <a:pPr marL="0" lvl="0" indent="0" algn="r" rtl="1">
              <a:lnSpc>
                <a:spcPct val="115000"/>
              </a:lnSpc>
              <a:spcBef>
                <a:spcPts val="0"/>
              </a:spcBef>
              <a:spcAft>
                <a:spcPts val="0"/>
              </a:spcAft>
              <a:buClr>
                <a:schemeClr val="dk1"/>
              </a:buClr>
              <a:buSzPts val="1100"/>
              <a:buFont typeface="Arial"/>
              <a:buNone/>
            </a:pPr>
            <a:r>
              <a:rPr lang="he-IL" baseline="0" dirty="0"/>
              <a:t>מה המשפט שיסייע לי למצוא את החיה? המשפט עולה באנימציה. איזו חיה מתנהגת כך? יש חיות רבות כמו גמל שלמה, אבל המוכרת ביותר היא זיקית. </a:t>
            </a:r>
          </a:p>
          <a:p>
            <a:pPr marL="0" lvl="0" indent="0" algn="r" rtl="1">
              <a:lnSpc>
                <a:spcPct val="115000"/>
              </a:lnSpc>
              <a:spcBef>
                <a:spcPts val="0"/>
              </a:spcBef>
              <a:spcAft>
                <a:spcPts val="0"/>
              </a:spcAft>
              <a:buClr>
                <a:schemeClr val="dk1"/>
              </a:buClr>
              <a:buSzPts val="1100"/>
              <a:buFont typeface="Arial"/>
              <a:buNone/>
            </a:pPr>
            <a:r>
              <a:rPr lang="he-IL" baseline="0" dirty="0"/>
              <a:t>זיקית וסוסון עולים באנימציה.</a:t>
            </a:r>
          </a:p>
          <a:p>
            <a:pPr marL="0" lvl="0" indent="0" algn="r" rtl="1">
              <a:lnSpc>
                <a:spcPct val="115000"/>
              </a:lnSpc>
              <a:spcBef>
                <a:spcPts val="0"/>
              </a:spcBef>
              <a:spcAft>
                <a:spcPts val="0"/>
              </a:spcAft>
              <a:buClr>
                <a:schemeClr val="dk1"/>
              </a:buClr>
              <a:buSzPts val="1100"/>
              <a:buFont typeface="Arial"/>
              <a:buNone/>
            </a:pPr>
            <a:r>
              <a:rPr lang="he-IL" baseline="0" dirty="0"/>
              <a:t> מדוע הם משנים את צבעם? למטרת הסוואה מפני טורף / הגנה על עצמם.</a:t>
            </a:r>
          </a:p>
          <a:p>
            <a:pPr marL="0" lvl="0" indent="0" algn="r" rtl="1">
              <a:lnSpc>
                <a:spcPct val="115000"/>
              </a:lnSpc>
              <a:spcBef>
                <a:spcPts val="0"/>
              </a:spcBef>
              <a:spcAft>
                <a:spcPts val="0"/>
              </a:spcAft>
              <a:buClr>
                <a:schemeClr val="dk1"/>
              </a:buClr>
              <a:buSzPts val="1100"/>
              <a:buFont typeface="Arial"/>
              <a:buNone/>
            </a:pPr>
            <a:r>
              <a:rPr lang="he-IL" baseline="0" dirty="0"/>
              <a:t>מה עוד עושה סוסון הים מלבד לשנות את צבעו?</a:t>
            </a:r>
          </a:p>
          <a:p>
            <a:pPr marL="0" lvl="0" indent="0" algn="r" rtl="1">
              <a:lnSpc>
                <a:spcPct val="115000"/>
              </a:lnSpc>
              <a:spcBef>
                <a:spcPts val="0"/>
              </a:spcBef>
              <a:spcAft>
                <a:spcPts val="0"/>
              </a:spcAft>
              <a:buClr>
                <a:schemeClr val="dk1"/>
              </a:buClr>
              <a:buSzPts val="1100"/>
              <a:buFont typeface="Arial"/>
              <a:buNone/>
            </a:pPr>
            <a:r>
              <a:rPr lang="he-IL" baseline="0" dirty="0"/>
              <a:t>תשובה עולה באנימציה.</a:t>
            </a:r>
          </a:p>
          <a:p>
            <a:pPr marL="0" lvl="0" indent="0" algn="r" rtl="1">
              <a:lnSpc>
                <a:spcPct val="115000"/>
              </a:lnSpc>
              <a:spcBef>
                <a:spcPts val="0"/>
              </a:spcBef>
              <a:spcAft>
                <a:spcPts val="0"/>
              </a:spcAft>
              <a:buClr>
                <a:schemeClr val="dk1"/>
              </a:buClr>
              <a:buSzPts val="1100"/>
              <a:buFont typeface="Arial"/>
              <a:buNone/>
            </a:pPr>
            <a:r>
              <a:rPr lang="he-IL" baseline="0" dirty="0"/>
              <a:t>הוא קופא על מקומו – לא זז. כמו במשחק הילדים 1, 2, 3 דג מלוח... </a:t>
            </a:r>
          </a:p>
          <a:p>
            <a:pPr marL="0" lvl="0" indent="0" algn="r" rtl="1">
              <a:lnSpc>
                <a:spcPct val="115000"/>
              </a:lnSpc>
              <a:spcBef>
                <a:spcPts val="0"/>
              </a:spcBef>
              <a:spcAft>
                <a:spcPts val="0"/>
              </a:spcAft>
              <a:buClr>
                <a:schemeClr val="dk1"/>
              </a:buClr>
              <a:buSzPts val="1100"/>
              <a:buFont typeface="Arial"/>
              <a:buNone/>
            </a:pPr>
            <a:r>
              <a:rPr lang="he-IL" baseline="0" dirty="0"/>
              <a:t>זוכרים את החידה מההתחלה? לא רק עין כמו של זיקית אלא גם יכולת להחליף את צבע עורו למטרות הסוואה.</a:t>
            </a:r>
          </a:p>
          <a:p>
            <a:pPr marL="0" lvl="0" indent="0" algn="r" rtl="1">
              <a:lnSpc>
                <a:spcPct val="115000"/>
              </a:lnSpc>
              <a:spcBef>
                <a:spcPts val="0"/>
              </a:spcBef>
              <a:spcAft>
                <a:spcPts val="0"/>
              </a:spcAft>
              <a:buClr>
                <a:schemeClr val="dk1"/>
              </a:buClr>
              <a:buSzPts val="1100"/>
              <a:buFont typeface="Arial"/>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קראו</a:t>
            </a:r>
            <a:r>
              <a:rPr lang="he-IL" baseline="0" dirty="0"/>
              <a:t> ומצאו את החיה שמסתתר בקטע זה. מוזכרת כאן...</a:t>
            </a:r>
          </a:p>
          <a:p>
            <a:pPr marL="0" lvl="0" indent="0" algn="r" rtl="1">
              <a:lnSpc>
                <a:spcPct val="115000"/>
              </a:lnSpc>
              <a:spcBef>
                <a:spcPts val="0"/>
              </a:spcBef>
              <a:spcAft>
                <a:spcPts val="0"/>
              </a:spcAft>
              <a:buClr>
                <a:schemeClr val="dk1"/>
              </a:buClr>
              <a:buSzPts val="1100"/>
              <a:buFont typeface="Arial"/>
              <a:buNone/>
            </a:pPr>
            <a:r>
              <a:rPr lang="he-IL" baseline="0" dirty="0"/>
              <a:t>איזו חיה זו?</a:t>
            </a:r>
          </a:p>
          <a:p>
            <a:pPr marL="0" lvl="0" indent="0" algn="r" rtl="1">
              <a:lnSpc>
                <a:spcPct val="115000"/>
              </a:lnSpc>
              <a:spcBef>
                <a:spcPts val="0"/>
              </a:spcBef>
              <a:spcAft>
                <a:spcPts val="0"/>
              </a:spcAft>
              <a:buClr>
                <a:schemeClr val="dk1"/>
              </a:buClr>
              <a:buSzPts val="1100"/>
              <a:buFont typeface="Arial"/>
              <a:buNone/>
            </a:pPr>
            <a:r>
              <a:rPr lang="he-IL" baseline="0" dirty="0"/>
              <a:t>מה המשפט שיסייע לי למצוא את החיה? המשפט עולה באנימציה. איזו חיה מתנהגת כך? יש חיות רבות כמו גמל שלמה, אבל המוכרת ביותר היא זיקית. </a:t>
            </a:r>
          </a:p>
          <a:p>
            <a:pPr marL="0" lvl="0" indent="0" algn="r" rtl="1">
              <a:lnSpc>
                <a:spcPct val="115000"/>
              </a:lnSpc>
              <a:spcBef>
                <a:spcPts val="0"/>
              </a:spcBef>
              <a:spcAft>
                <a:spcPts val="0"/>
              </a:spcAft>
              <a:buClr>
                <a:schemeClr val="dk1"/>
              </a:buClr>
              <a:buSzPts val="1100"/>
              <a:buFont typeface="Arial"/>
              <a:buNone/>
            </a:pPr>
            <a:r>
              <a:rPr lang="he-IL" baseline="0" dirty="0"/>
              <a:t>זיקית וסוסון עולים באנימציה.</a:t>
            </a:r>
          </a:p>
          <a:p>
            <a:pPr marL="0" lvl="0" indent="0" algn="r" rtl="1">
              <a:lnSpc>
                <a:spcPct val="115000"/>
              </a:lnSpc>
              <a:spcBef>
                <a:spcPts val="0"/>
              </a:spcBef>
              <a:spcAft>
                <a:spcPts val="0"/>
              </a:spcAft>
              <a:buClr>
                <a:schemeClr val="dk1"/>
              </a:buClr>
              <a:buSzPts val="1100"/>
              <a:buFont typeface="Arial"/>
              <a:buNone/>
            </a:pPr>
            <a:r>
              <a:rPr lang="he-IL" baseline="0" dirty="0"/>
              <a:t> מדוע הם משנים את צבעם? למטרת הסוואה מפני טורף / הגנה על עצמם.</a:t>
            </a:r>
          </a:p>
          <a:p>
            <a:pPr marL="0" lvl="0" indent="0" algn="r" rtl="1">
              <a:lnSpc>
                <a:spcPct val="115000"/>
              </a:lnSpc>
              <a:spcBef>
                <a:spcPts val="0"/>
              </a:spcBef>
              <a:spcAft>
                <a:spcPts val="0"/>
              </a:spcAft>
              <a:buClr>
                <a:schemeClr val="dk1"/>
              </a:buClr>
              <a:buSzPts val="1100"/>
              <a:buFont typeface="Arial"/>
              <a:buNone/>
            </a:pPr>
            <a:r>
              <a:rPr lang="he-IL" baseline="0" dirty="0"/>
              <a:t>מה עוד עושה סוסון הים מלבד לשנות את צבעו?</a:t>
            </a:r>
          </a:p>
          <a:p>
            <a:pPr marL="0" lvl="0" indent="0" algn="r" rtl="1">
              <a:lnSpc>
                <a:spcPct val="115000"/>
              </a:lnSpc>
              <a:spcBef>
                <a:spcPts val="0"/>
              </a:spcBef>
              <a:spcAft>
                <a:spcPts val="0"/>
              </a:spcAft>
              <a:buClr>
                <a:schemeClr val="dk1"/>
              </a:buClr>
              <a:buSzPts val="1100"/>
              <a:buFont typeface="Arial"/>
              <a:buNone/>
            </a:pPr>
            <a:r>
              <a:rPr lang="he-IL" baseline="0" dirty="0"/>
              <a:t>תשובה עולה באנימציה.</a:t>
            </a:r>
          </a:p>
          <a:p>
            <a:pPr marL="0" lvl="0" indent="0" algn="r" rtl="1">
              <a:lnSpc>
                <a:spcPct val="115000"/>
              </a:lnSpc>
              <a:spcBef>
                <a:spcPts val="0"/>
              </a:spcBef>
              <a:spcAft>
                <a:spcPts val="0"/>
              </a:spcAft>
              <a:buClr>
                <a:schemeClr val="dk1"/>
              </a:buClr>
              <a:buSzPts val="1100"/>
              <a:buFont typeface="Arial"/>
              <a:buNone/>
            </a:pPr>
            <a:r>
              <a:rPr lang="he-IL" baseline="0" dirty="0"/>
              <a:t>הוא קופא על מקומו – לא זז. כמו במשחק הילדים 1, 2, 3 דג מלוח... </a:t>
            </a:r>
          </a:p>
          <a:p>
            <a:pPr marL="0" lvl="0" indent="0" algn="r" rtl="1">
              <a:lnSpc>
                <a:spcPct val="115000"/>
              </a:lnSpc>
              <a:spcBef>
                <a:spcPts val="0"/>
              </a:spcBef>
              <a:spcAft>
                <a:spcPts val="0"/>
              </a:spcAft>
              <a:buClr>
                <a:schemeClr val="dk1"/>
              </a:buClr>
              <a:buSzPts val="1100"/>
              <a:buFont typeface="Arial"/>
              <a:buNone/>
            </a:pPr>
            <a:r>
              <a:rPr lang="he-IL" baseline="0" dirty="0"/>
              <a:t>זוכרים את החידה מההתחלה? לא רק עין כמו של זיקית אלא גם יכולת להחליף את צבע עורו למטרות הסוואה.</a:t>
            </a:r>
          </a:p>
          <a:p>
            <a:pPr marL="0" lvl="0" indent="0" algn="r" rtl="1">
              <a:lnSpc>
                <a:spcPct val="115000"/>
              </a:lnSpc>
              <a:spcBef>
                <a:spcPts val="0"/>
              </a:spcBef>
              <a:spcAft>
                <a:spcPts val="0"/>
              </a:spcAft>
              <a:buClr>
                <a:schemeClr val="dk1"/>
              </a:buClr>
              <a:buSzPts val="1100"/>
              <a:buFont typeface="Arial"/>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קראו</a:t>
            </a:r>
            <a:r>
              <a:rPr lang="he-IL" baseline="0" dirty="0"/>
              <a:t> ומצאו את החיה שמסתתר בקטע זה. מוזכרת כאן...</a:t>
            </a:r>
          </a:p>
          <a:p>
            <a:pPr marL="0" lvl="0" indent="0" algn="r" rtl="1">
              <a:lnSpc>
                <a:spcPct val="115000"/>
              </a:lnSpc>
              <a:spcBef>
                <a:spcPts val="0"/>
              </a:spcBef>
              <a:spcAft>
                <a:spcPts val="0"/>
              </a:spcAft>
              <a:buClr>
                <a:schemeClr val="dk1"/>
              </a:buClr>
              <a:buSzPts val="1100"/>
              <a:buFont typeface="Arial"/>
              <a:buNone/>
            </a:pPr>
            <a:r>
              <a:rPr lang="he-IL" baseline="0" dirty="0"/>
              <a:t>איזו חיה זו?</a:t>
            </a:r>
          </a:p>
          <a:p>
            <a:pPr marL="0" lvl="0" indent="0" algn="r" rtl="1">
              <a:lnSpc>
                <a:spcPct val="115000"/>
              </a:lnSpc>
              <a:spcBef>
                <a:spcPts val="0"/>
              </a:spcBef>
              <a:spcAft>
                <a:spcPts val="0"/>
              </a:spcAft>
              <a:buClr>
                <a:schemeClr val="dk1"/>
              </a:buClr>
              <a:buSzPts val="1100"/>
              <a:buFont typeface="Arial"/>
              <a:buNone/>
            </a:pPr>
            <a:r>
              <a:rPr lang="he-IL" baseline="0" dirty="0"/>
              <a:t>מה המשפט שיסייע לי למצוא את החיה? המשפט עולה באנימציה. איזו חיה מתנהגת כך? יש חיות רבות כמו גמל שלמה, אבל המוכרת ביותר היא זיקית. </a:t>
            </a:r>
          </a:p>
          <a:p>
            <a:pPr marL="0" lvl="0" indent="0" algn="r" rtl="1">
              <a:lnSpc>
                <a:spcPct val="115000"/>
              </a:lnSpc>
              <a:spcBef>
                <a:spcPts val="0"/>
              </a:spcBef>
              <a:spcAft>
                <a:spcPts val="0"/>
              </a:spcAft>
              <a:buClr>
                <a:schemeClr val="dk1"/>
              </a:buClr>
              <a:buSzPts val="1100"/>
              <a:buFont typeface="Arial"/>
              <a:buNone/>
            </a:pPr>
            <a:r>
              <a:rPr lang="he-IL" baseline="0" dirty="0"/>
              <a:t>זיקית וסוסון עולים באנימציה.</a:t>
            </a:r>
          </a:p>
          <a:p>
            <a:pPr marL="0" lvl="0" indent="0" algn="r" rtl="1">
              <a:lnSpc>
                <a:spcPct val="115000"/>
              </a:lnSpc>
              <a:spcBef>
                <a:spcPts val="0"/>
              </a:spcBef>
              <a:spcAft>
                <a:spcPts val="0"/>
              </a:spcAft>
              <a:buClr>
                <a:schemeClr val="dk1"/>
              </a:buClr>
              <a:buSzPts val="1100"/>
              <a:buFont typeface="Arial"/>
              <a:buNone/>
            </a:pPr>
            <a:r>
              <a:rPr lang="he-IL" baseline="0" dirty="0"/>
              <a:t> מדוע הם משנים את צבעם? למטרת הסוואה מפני טורף / הגנה על עצמם.</a:t>
            </a:r>
          </a:p>
          <a:p>
            <a:pPr marL="0" lvl="0" indent="0" algn="r" rtl="1">
              <a:lnSpc>
                <a:spcPct val="115000"/>
              </a:lnSpc>
              <a:spcBef>
                <a:spcPts val="0"/>
              </a:spcBef>
              <a:spcAft>
                <a:spcPts val="0"/>
              </a:spcAft>
              <a:buClr>
                <a:schemeClr val="dk1"/>
              </a:buClr>
              <a:buSzPts val="1100"/>
              <a:buFont typeface="Arial"/>
              <a:buNone/>
            </a:pPr>
            <a:r>
              <a:rPr lang="he-IL" baseline="0" dirty="0"/>
              <a:t>מה עוד עושה סוסון הים מלבד לשנות את צבעו?</a:t>
            </a:r>
          </a:p>
          <a:p>
            <a:pPr marL="0" lvl="0" indent="0" algn="r" rtl="1">
              <a:lnSpc>
                <a:spcPct val="115000"/>
              </a:lnSpc>
              <a:spcBef>
                <a:spcPts val="0"/>
              </a:spcBef>
              <a:spcAft>
                <a:spcPts val="0"/>
              </a:spcAft>
              <a:buClr>
                <a:schemeClr val="dk1"/>
              </a:buClr>
              <a:buSzPts val="1100"/>
              <a:buFont typeface="Arial"/>
              <a:buNone/>
            </a:pPr>
            <a:r>
              <a:rPr lang="he-IL" baseline="0" dirty="0"/>
              <a:t>תשובה עולה באנימציה.</a:t>
            </a:r>
          </a:p>
          <a:p>
            <a:pPr marL="0" lvl="0" indent="0" algn="r" rtl="1">
              <a:lnSpc>
                <a:spcPct val="115000"/>
              </a:lnSpc>
              <a:spcBef>
                <a:spcPts val="0"/>
              </a:spcBef>
              <a:spcAft>
                <a:spcPts val="0"/>
              </a:spcAft>
              <a:buClr>
                <a:schemeClr val="dk1"/>
              </a:buClr>
              <a:buSzPts val="1100"/>
              <a:buFont typeface="Arial"/>
              <a:buNone/>
            </a:pPr>
            <a:r>
              <a:rPr lang="he-IL" baseline="0" dirty="0"/>
              <a:t>הוא קופא על מקומו – לא זז. כמו במשחק הילדים 1, 2, 3 דג מלוח... </a:t>
            </a:r>
          </a:p>
          <a:p>
            <a:pPr marL="0" lvl="0" indent="0" algn="r" rtl="1">
              <a:lnSpc>
                <a:spcPct val="115000"/>
              </a:lnSpc>
              <a:spcBef>
                <a:spcPts val="0"/>
              </a:spcBef>
              <a:spcAft>
                <a:spcPts val="0"/>
              </a:spcAft>
              <a:buClr>
                <a:schemeClr val="dk1"/>
              </a:buClr>
              <a:buSzPts val="1100"/>
              <a:buFont typeface="Arial"/>
              <a:buNone/>
            </a:pPr>
            <a:r>
              <a:rPr lang="he-IL" baseline="0" dirty="0"/>
              <a:t>זוכרים את החידה מההתחלה? לא רק עין כמו של זיקית אלא גם יכולת להחליף את צבע עורו למטרות הסוואה.</a:t>
            </a:r>
          </a:p>
          <a:p>
            <a:pPr marL="0" lvl="0" indent="0" algn="r" rtl="1">
              <a:lnSpc>
                <a:spcPct val="115000"/>
              </a:lnSpc>
              <a:spcBef>
                <a:spcPts val="0"/>
              </a:spcBef>
              <a:spcAft>
                <a:spcPts val="0"/>
              </a:spcAft>
              <a:buClr>
                <a:schemeClr val="dk1"/>
              </a:buClr>
              <a:buSzPts val="1100"/>
              <a:buFont typeface="Arial"/>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קראו</a:t>
            </a:r>
            <a:r>
              <a:rPr lang="he-IL" baseline="0" dirty="0"/>
              <a:t> ומצאו את החיה שמסתתר בקטע זה. מוזכרת כאן...</a:t>
            </a:r>
          </a:p>
          <a:p>
            <a:pPr marL="0" lvl="0" indent="0" algn="r" rtl="1">
              <a:lnSpc>
                <a:spcPct val="115000"/>
              </a:lnSpc>
              <a:spcBef>
                <a:spcPts val="0"/>
              </a:spcBef>
              <a:spcAft>
                <a:spcPts val="0"/>
              </a:spcAft>
              <a:buClr>
                <a:schemeClr val="dk1"/>
              </a:buClr>
              <a:buSzPts val="1100"/>
              <a:buFont typeface="Arial"/>
              <a:buNone/>
            </a:pPr>
            <a:r>
              <a:rPr lang="he-IL" baseline="0" dirty="0"/>
              <a:t>איזו חיה זו?</a:t>
            </a:r>
          </a:p>
          <a:p>
            <a:pPr marL="0" lvl="0" indent="0" algn="r" rtl="1">
              <a:lnSpc>
                <a:spcPct val="115000"/>
              </a:lnSpc>
              <a:spcBef>
                <a:spcPts val="0"/>
              </a:spcBef>
              <a:spcAft>
                <a:spcPts val="0"/>
              </a:spcAft>
              <a:buClr>
                <a:schemeClr val="dk1"/>
              </a:buClr>
              <a:buSzPts val="1100"/>
              <a:buFont typeface="Arial"/>
              <a:buNone/>
            </a:pPr>
            <a:r>
              <a:rPr lang="he-IL" baseline="0" dirty="0"/>
              <a:t>מה המשפט שיסייע לי למצוא את החיה? המשפט עולה באנימציה. איזו חיה מתנהגת כך? יש חיות רבות כמו גמל שלמה, אבל המוכרת ביותר היא זיקית. </a:t>
            </a:r>
          </a:p>
          <a:p>
            <a:pPr marL="0" lvl="0" indent="0" algn="r" rtl="1">
              <a:lnSpc>
                <a:spcPct val="115000"/>
              </a:lnSpc>
              <a:spcBef>
                <a:spcPts val="0"/>
              </a:spcBef>
              <a:spcAft>
                <a:spcPts val="0"/>
              </a:spcAft>
              <a:buClr>
                <a:schemeClr val="dk1"/>
              </a:buClr>
              <a:buSzPts val="1100"/>
              <a:buFont typeface="Arial"/>
              <a:buNone/>
            </a:pPr>
            <a:r>
              <a:rPr lang="he-IL" baseline="0" dirty="0"/>
              <a:t>זיקית וסוסון עולים באנימציה.</a:t>
            </a:r>
          </a:p>
          <a:p>
            <a:pPr marL="0" lvl="0" indent="0" algn="r" rtl="1">
              <a:lnSpc>
                <a:spcPct val="115000"/>
              </a:lnSpc>
              <a:spcBef>
                <a:spcPts val="0"/>
              </a:spcBef>
              <a:spcAft>
                <a:spcPts val="0"/>
              </a:spcAft>
              <a:buClr>
                <a:schemeClr val="dk1"/>
              </a:buClr>
              <a:buSzPts val="1100"/>
              <a:buFont typeface="Arial"/>
              <a:buNone/>
            </a:pPr>
            <a:r>
              <a:rPr lang="he-IL" baseline="0" dirty="0"/>
              <a:t> מדוע הם משנים את צבעם? למטרת הסוואה מפני טורף / הגנה על עצמם.</a:t>
            </a:r>
          </a:p>
          <a:p>
            <a:pPr marL="0" lvl="0" indent="0" algn="r" rtl="1">
              <a:lnSpc>
                <a:spcPct val="115000"/>
              </a:lnSpc>
              <a:spcBef>
                <a:spcPts val="0"/>
              </a:spcBef>
              <a:spcAft>
                <a:spcPts val="0"/>
              </a:spcAft>
              <a:buClr>
                <a:schemeClr val="dk1"/>
              </a:buClr>
              <a:buSzPts val="1100"/>
              <a:buFont typeface="Arial"/>
              <a:buNone/>
            </a:pPr>
            <a:r>
              <a:rPr lang="he-IL" baseline="0" dirty="0"/>
              <a:t>מה עוד עושה סוסון הים מלבד לשנות את צבעו?</a:t>
            </a:r>
          </a:p>
          <a:p>
            <a:pPr marL="0" lvl="0" indent="0" algn="r" rtl="1">
              <a:lnSpc>
                <a:spcPct val="115000"/>
              </a:lnSpc>
              <a:spcBef>
                <a:spcPts val="0"/>
              </a:spcBef>
              <a:spcAft>
                <a:spcPts val="0"/>
              </a:spcAft>
              <a:buClr>
                <a:schemeClr val="dk1"/>
              </a:buClr>
              <a:buSzPts val="1100"/>
              <a:buFont typeface="Arial"/>
              <a:buNone/>
            </a:pPr>
            <a:r>
              <a:rPr lang="he-IL" baseline="0" dirty="0"/>
              <a:t>תשובה עולה באנימציה.</a:t>
            </a:r>
          </a:p>
          <a:p>
            <a:pPr marL="0" lvl="0" indent="0" algn="r" rtl="1">
              <a:lnSpc>
                <a:spcPct val="115000"/>
              </a:lnSpc>
              <a:spcBef>
                <a:spcPts val="0"/>
              </a:spcBef>
              <a:spcAft>
                <a:spcPts val="0"/>
              </a:spcAft>
              <a:buClr>
                <a:schemeClr val="dk1"/>
              </a:buClr>
              <a:buSzPts val="1100"/>
              <a:buFont typeface="Arial"/>
              <a:buNone/>
            </a:pPr>
            <a:r>
              <a:rPr lang="he-IL" baseline="0" dirty="0"/>
              <a:t>הוא קופא על מקומו – לא זז. כמו במשחק הילדים 1, 2, 3 דג מלוח... </a:t>
            </a:r>
          </a:p>
          <a:p>
            <a:pPr marL="0" lvl="0" indent="0" algn="r" rtl="1">
              <a:lnSpc>
                <a:spcPct val="115000"/>
              </a:lnSpc>
              <a:spcBef>
                <a:spcPts val="0"/>
              </a:spcBef>
              <a:spcAft>
                <a:spcPts val="0"/>
              </a:spcAft>
              <a:buClr>
                <a:schemeClr val="dk1"/>
              </a:buClr>
              <a:buSzPts val="1100"/>
              <a:buFont typeface="Arial"/>
              <a:buNone/>
            </a:pPr>
            <a:r>
              <a:rPr lang="he-IL" baseline="0" dirty="0"/>
              <a:t>זוכרים את החידה מההתחלה? לא רק עין כמו של זיקית אלא גם יכולת להחליף את צבע עורו למטרות הסוואה.</a:t>
            </a:r>
          </a:p>
          <a:p>
            <a:pPr marL="0" lvl="0" indent="0" algn="r" rtl="1">
              <a:lnSpc>
                <a:spcPct val="115000"/>
              </a:lnSpc>
              <a:spcBef>
                <a:spcPts val="0"/>
              </a:spcBef>
              <a:spcAft>
                <a:spcPts val="0"/>
              </a:spcAft>
              <a:buClr>
                <a:schemeClr val="dk1"/>
              </a:buClr>
              <a:buSzPts val="1100"/>
              <a:buFont typeface="Arial"/>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בואו נראה תמונות של סוסון ים שמסווה את עצמו... חפשו את הסוסון...</a:t>
            </a:r>
          </a:p>
          <a:p>
            <a:pPr marL="0" lvl="0" indent="0" algn="r" rtl="1">
              <a:lnSpc>
                <a:spcPct val="115000"/>
              </a:lnSpc>
              <a:spcBef>
                <a:spcPts val="0"/>
              </a:spcBef>
              <a:spcAft>
                <a:spcPts val="0"/>
              </a:spcAft>
              <a:buClr>
                <a:schemeClr val="dk1"/>
              </a:buClr>
              <a:buSzPts val="1100"/>
              <a:buFont typeface="Arial"/>
              <a:buNone/>
            </a:pPr>
            <a:r>
              <a:rPr lang="he-IL"/>
              <a:t>תמונה אמצעית - </a:t>
            </a:r>
            <a:r>
              <a:rPr lang="he-IL" dirty="0"/>
              <a:t>שימו לב כיצד הוא כורך</a:t>
            </a:r>
            <a:r>
              <a:rPr lang="he-IL" baseline="0" dirty="0"/>
              <a:t> את זנבו (לכרוך בלי דגש בכ')</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a:t>הינה חידה שאני חדה לכם... חשבו על התשובה.</a:t>
            </a:r>
          </a:p>
          <a:p>
            <a:pPr marL="0" lvl="0" indent="0" algn="r" rtl="1">
              <a:lnSpc>
                <a:spcPct val="115000"/>
              </a:lnSpc>
              <a:spcBef>
                <a:spcPts val="0"/>
              </a:spcBef>
              <a:spcAft>
                <a:spcPts val="0"/>
              </a:spcAft>
              <a:buClr>
                <a:schemeClr val="dk1"/>
              </a:buClr>
              <a:buSzPts val="1100"/>
              <a:buFont typeface="Arial"/>
              <a:buNone/>
            </a:pPr>
            <a:r>
              <a:rPr lang="he-IL" baseline="0" dirty="0"/>
              <a:t>זמן לכתוב ולהעתיק.. </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aseline="0" dirty="0"/>
              <a:t>הינה חידה שאני חדה לכם... חשבו על התשובה.</a:t>
            </a:r>
          </a:p>
          <a:p>
            <a:pPr marL="0" lvl="0" indent="0" algn="r" rtl="1">
              <a:lnSpc>
                <a:spcPct val="115000"/>
              </a:lnSpc>
              <a:spcBef>
                <a:spcPts val="0"/>
              </a:spcBef>
              <a:spcAft>
                <a:spcPts val="0"/>
              </a:spcAft>
              <a:buClr>
                <a:schemeClr val="dk1"/>
              </a:buClr>
              <a:buSzPts val="1100"/>
              <a:buFont typeface="Arial"/>
              <a:buNone/>
            </a:pPr>
            <a:r>
              <a:rPr lang="he-IL" baseline="0" dirty="0"/>
              <a:t>זמן לכתוב ולהעתיק.. </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זוכרים את החידה שאיתה פתחנו? ובכן, ראינו כבר במה דומה סוסון הים לסוס, פיל, זיקית וקוף. איזו חיה עדין לא הוזכרה? </a:t>
            </a:r>
          </a:p>
          <a:p>
            <a:pPr marL="0" lvl="0" indent="0" algn="r" rtl="1">
              <a:lnSpc>
                <a:spcPct val="115000"/>
              </a:lnSpc>
              <a:spcBef>
                <a:spcPts val="0"/>
              </a:spcBef>
              <a:spcAft>
                <a:spcPts val="0"/>
              </a:spcAft>
              <a:buClr>
                <a:schemeClr val="dk1"/>
              </a:buClr>
              <a:buSzPts val="1100"/>
              <a:buFont typeface="Arial"/>
              <a:buNone/>
            </a:pPr>
            <a:r>
              <a:rPr lang="he-IL" dirty="0"/>
              <a:t>חשבו ... מה הקשר בין סוסון הים לקנגורו?</a:t>
            </a: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כותרת עולה</a:t>
            </a:r>
            <a:r>
              <a:rPr lang="he-IL" baseline="0" dirty="0"/>
              <a:t> באנימציה...</a:t>
            </a:r>
            <a:endParaRPr lang="he-IL"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he-IL" baseline="0" dirty="0"/>
              <a:t>אתם בוודאי מכירים משחקי ידע שיש בהם חידות כמו טריוויה, או שעשועונים שיש בהן שאלות או חידות והמתחרה צריך לדעת מהי התשובה. ישנן חידות שונות - חידות מילים, חידות ציורים וחידוני ידע. </a:t>
            </a:r>
          </a:p>
          <a:p>
            <a:pPr marL="158750" marR="0" lvl="0" indent="0" algn="r" rtl="1">
              <a:lnSpc>
                <a:spcPct val="100000"/>
              </a:lnSpc>
              <a:spcBef>
                <a:spcPts val="0"/>
              </a:spcBef>
              <a:spcAft>
                <a:spcPts val="0"/>
              </a:spcAft>
              <a:buClr>
                <a:srgbClr val="000000"/>
              </a:buClr>
              <a:buSzPts val="1100"/>
              <a:buFont typeface="Arial"/>
              <a:buNone/>
            </a:pPr>
            <a:r>
              <a:rPr lang="he-IL" baseline="0" dirty="0"/>
              <a:t> אנחנו נכין חידות המ</a:t>
            </a:r>
            <a:r>
              <a:rPr lang="he-IL" b="0" baseline="0" dirty="0">
                <a:solidFill>
                  <a:srgbClr val="C00000"/>
                </a:solidFill>
              </a:rPr>
              <a:t>ת</a:t>
            </a:r>
            <a:r>
              <a:rPr lang="he-IL" baseline="0" dirty="0"/>
              <a:t>בססות על המידע שנקרא.</a:t>
            </a:r>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קראו ומצאו: מה הקשר בין סוסון הים לקנגורו? </a:t>
            </a:r>
          </a:p>
          <a:p>
            <a:pPr marL="0" lvl="0" indent="0" algn="r" rtl="1">
              <a:lnSpc>
                <a:spcPct val="115000"/>
              </a:lnSpc>
              <a:spcBef>
                <a:spcPts val="0"/>
              </a:spcBef>
              <a:spcAft>
                <a:spcPts val="0"/>
              </a:spcAft>
              <a:buClr>
                <a:schemeClr val="dk1"/>
              </a:buClr>
              <a:buSzPts val="1100"/>
              <a:buFont typeface="Arial"/>
              <a:buNone/>
            </a:pPr>
            <a:r>
              <a:rPr lang="he-IL" dirty="0"/>
              <a:t>ה</a:t>
            </a:r>
            <a:r>
              <a:rPr lang="he-IL" b="1" dirty="0"/>
              <a:t>כיס</a:t>
            </a:r>
            <a:r>
              <a:rPr lang="he-IL" dirty="0"/>
              <a:t> עבור</a:t>
            </a:r>
            <a:r>
              <a:rPr lang="he-IL" baseline="0" dirty="0"/>
              <a:t> הצאצאים שנמצא אצל הזכר ( אנימציה).</a:t>
            </a:r>
          </a:p>
          <a:p>
            <a:pPr marL="0" lvl="0" indent="0" algn="r" rtl="1">
              <a:lnSpc>
                <a:spcPct val="115000"/>
              </a:lnSpc>
              <a:spcBef>
                <a:spcPts val="0"/>
              </a:spcBef>
              <a:spcAft>
                <a:spcPts val="0"/>
              </a:spcAft>
              <a:buClr>
                <a:schemeClr val="dk1"/>
              </a:buClr>
              <a:buSzPts val="1100"/>
              <a:buFont typeface="Arial"/>
              <a:buNone/>
            </a:pPr>
            <a:r>
              <a:rPr lang="he-IL" baseline="0" dirty="0"/>
              <a:t>איך אבא סוסון בהיריון? הנקבה מעבירה צינור הטלה ומטילה את הביצים בכיס של הזכר ( אנימציה).</a:t>
            </a:r>
          </a:p>
          <a:p>
            <a:pPr marL="0" lvl="0" indent="0" algn="r" rtl="1">
              <a:lnSpc>
                <a:spcPct val="115000"/>
              </a:lnSpc>
              <a:spcBef>
                <a:spcPts val="0"/>
              </a:spcBef>
              <a:spcAft>
                <a:spcPts val="0"/>
              </a:spcAft>
              <a:buClr>
                <a:schemeClr val="dk1"/>
              </a:buClr>
              <a:buSzPts val="1100"/>
              <a:buFont typeface="Arial"/>
              <a:buNone/>
            </a:pPr>
            <a:r>
              <a:rPr lang="he-IL" baseline="0" dirty="0"/>
              <a:t> הסוסונים זעירים מאוד – עד סנטימטר...</a:t>
            </a: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קראו ומצאו: מה הקשר בין סוסון הים לקנגורו? </a:t>
            </a:r>
          </a:p>
          <a:p>
            <a:pPr marL="0" lvl="0" indent="0" algn="r" rtl="1">
              <a:lnSpc>
                <a:spcPct val="115000"/>
              </a:lnSpc>
              <a:spcBef>
                <a:spcPts val="0"/>
              </a:spcBef>
              <a:spcAft>
                <a:spcPts val="0"/>
              </a:spcAft>
              <a:buClr>
                <a:schemeClr val="dk1"/>
              </a:buClr>
              <a:buSzPts val="1100"/>
              <a:buFont typeface="Arial"/>
              <a:buNone/>
            </a:pPr>
            <a:r>
              <a:rPr lang="he-IL" dirty="0"/>
              <a:t>ה</a:t>
            </a:r>
            <a:r>
              <a:rPr lang="he-IL" b="1" dirty="0"/>
              <a:t>כיס</a:t>
            </a:r>
            <a:r>
              <a:rPr lang="he-IL" dirty="0"/>
              <a:t> עבור</a:t>
            </a:r>
            <a:r>
              <a:rPr lang="he-IL" baseline="0" dirty="0"/>
              <a:t> הצאצאים שנמצא אצל הזכר ( אנימציה).</a:t>
            </a:r>
          </a:p>
          <a:p>
            <a:pPr marL="0" lvl="0" indent="0" algn="r" rtl="1">
              <a:lnSpc>
                <a:spcPct val="115000"/>
              </a:lnSpc>
              <a:spcBef>
                <a:spcPts val="0"/>
              </a:spcBef>
              <a:spcAft>
                <a:spcPts val="0"/>
              </a:spcAft>
              <a:buClr>
                <a:schemeClr val="dk1"/>
              </a:buClr>
              <a:buSzPts val="1100"/>
              <a:buFont typeface="Arial"/>
              <a:buNone/>
            </a:pPr>
            <a:r>
              <a:rPr lang="he-IL" baseline="0" dirty="0"/>
              <a:t>איך אבא סוסון בהיריון? הנקבה מעבירה צינור הטלה ומטילה את הביצים בכיס של הזכר ( אנימציה).</a:t>
            </a:r>
          </a:p>
          <a:p>
            <a:pPr marL="0" lvl="0" indent="0" algn="r" rtl="1">
              <a:lnSpc>
                <a:spcPct val="115000"/>
              </a:lnSpc>
              <a:spcBef>
                <a:spcPts val="0"/>
              </a:spcBef>
              <a:spcAft>
                <a:spcPts val="0"/>
              </a:spcAft>
              <a:buClr>
                <a:schemeClr val="dk1"/>
              </a:buClr>
              <a:buSzPts val="1100"/>
              <a:buFont typeface="Arial"/>
              <a:buNone/>
            </a:pPr>
            <a:r>
              <a:rPr lang="he-IL" baseline="0" dirty="0"/>
              <a:t> הסוסונים זעירים מאוד – עד סנטימטר...</a:t>
            </a: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קראו ומצאו: מה הקשר בין סוסון הים לקנגורו? </a:t>
            </a:r>
          </a:p>
          <a:p>
            <a:pPr marL="0" lvl="0" indent="0" algn="r" rtl="1">
              <a:lnSpc>
                <a:spcPct val="115000"/>
              </a:lnSpc>
              <a:spcBef>
                <a:spcPts val="0"/>
              </a:spcBef>
              <a:spcAft>
                <a:spcPts val="0"/>
              </a:spcAft>
              <a:buClr>
                <a:schemeClr val="dk1"/>
              </a:buClr>
              <a:buSzPts val="1100"/>
              <a:buFont typeface="Arial"/>
              <a:buNone/>
            </a:pPr>
            <a:r>
              <a:rPr lang="he-IL" dirty="0"/>
              <a:t>ה</a:t>
            </a:r>
            <a:r>
              <a:rPr lang="he-IL" b="1" dirty="0"/>
              <a:t>כיס</a:t>
            </a:r>
            <a:r>
              <a:rPr lang="he-IL" dirty="0"/>
              <a:t> עבור</a:t>
            </a:r>
            <a:r>
              <a:rPr lang="he-IL" baseline="0" dirty="0"/>
              <a:t> הצאצאים שנמצא אצל הזכר ( אנימציה).</a:t>
            </a:r>
          </a:p>
          <a:p>
            <a:pPr marL="0" lvl="0" indent="0" algn="r" rtl="1">
              <a:lnSpc>
                <a:spcPct val="115000"/>
              </a:lnSpc>
              <a:spcBef>
                <a:spcPts val="0"/>
              </a:spcBef>
              <a:spcAft>
                <a:spcPts val="0"/>
              </a:spcAft>
              <a:buClr>
                <a:schemeClr val="dk1"/>
              </a:buClr>
              <a:buSzPts val="1100"/>
              <a:buFont typeface="Arial"/>
              <a:buNone/>
            </a:pPr>
            <a:r>
              <a:rPr lang="he-IL" baseline="0" dirty="0"/>
              <a:t>איך אבא סוסון בהיריון? הנקבה מעבירה צינור הטלה ומטילה את הביצים בכיס של הזכר ( אנימציה).</a:t>
            </a:r>
          </a:p>
          <a:p>
            <a:pPr marL="0" lvl="0" indent="0" algn="r" rtl="1">
              <a:lnSpc>
                <a:spcPct val="115000"/>
              </a:lnSpc>
              <a:spcBef>
                <a:spcPts val="0"/>
              </a:spcBef>
              <a:spcAft>
                <a:spcPts val="0"/>
              </a:spcAft>
              <a:buClr>
                <a:schemeClr val="dk1"/>
              </a:buClr>
              <a:buSzPts val="1100"/>
              <a:buFont typeface="Arial"/>
              <a:buNone/>
            </a:pPr>
            <a:r>
              <a:rPr lang="he-IL" baseline="0" dirty="0"/>
              <a:t> הסוסונים זעירים מאוד – עד סנטימטר...</a:t>
            </a: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רואים את בטן ההיריון ? מה יש בה? ביצים ש</a:t>
            </a:r>
            <a:r>
              <a:rPr lang="he-IL" baseline="0" dirty="0"/>
              <a:t>מהן יבקעו הסוסונים הקטנטנים.</a:t>
            </a:r>
          </a:p>
          <a:p>
            <a:pPr marL="0" lvl="0" indent="0" algn="r" rtl="1">
              <a:lnSpc>
                <a:spcPct val="115000"/>
              </a:lnSpc>
              <a:spcBef>
                <a:spcPts val="0"/>
              </a:spcBef>
              <a:spcAft>
                <a:spcPts val="0"/>
              </a:spcAft>
              <a:buClr>
                <a:schemeClr val="dk1"/>
              </a:buClr>
              <a:buSzPts val="1100"/>
              <a:buFont typeface="Arial"/>
              <a:buNone/>
            </a:pPr>
            <a:r>
              <a:rPr lang="he-IL" baseline="0" dirty="0"/>
              <a:t> </a:t>
            </a:r>
            <a:endParaRPr lang="he-IL" b="1"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r>
              <a:rPr lang="he-IL" b="0" dirty="0" smtClean="0"/>
              <a:t>קישור</a:t>
            </a:r>
            <a:r>
              <a:rPr lang="he-IL" b="0" baseline="0" dirty="0" smtClean="0"/>
              <a:t> לקטע מידע ולסרטון</a:t>
            </a:r>
            <a:endParaRPr b="1"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קראו את הקטע האחרון. </a:t>
            </a:r>
          </a:p>
          <a:p>
            <a:pPr marL="0" lvl="0" indent="0" algn="r" rtl="1">
              <a:lnSpc>
                <a:spcPct val="115000"/>
              </a:lnSpc>
              <a:spcBef>
                <a:spcPts val="0"/>
              </a:spcBef>
              <a:spcAft>
                <a:spcPts val="0"/>
              </a:spcAft>
              <a:buClr>
                <a:schemeClr val="dk1"/>
              </a:buClr>
              <a:buSzPts val="1100"/>
              <a:buFont typeface="Arial"/>
              <a:buNone/>
            </a:pPr>
            <a:r>
              <a:rPr lang="he-IL" b="0" baseline="0" dirty="0"/>
              <a:t> יש בו מידע נוסף. לאחר שהסוסונים בוקעים, הם ממשיכים לגור בכיס של האבא עד שהם לומדים לשחות באופן עצמאי.</a:t>
            </a:r>
          </a:p>
          <a:p>
            <a:pPr marL="0" lvl="0" indent="0" algn="r" rtl="1">
              <a:lnSpc>
                <a:spcPct val="115000"/>
              </a:lnSpc>
              <a:spcBef>
                <a:spcPts val="0"/>
              </a:spcBef>
              <a:spcAft>
                <a:spcPts val="0"/>
              </a:spcAft>
              <a:buClr>
                <a:schemeClr val="dk1"/>
              </a:buClr>
              <a:buSzPts val="1100"/>
              <a:buFont typeface="Arial"/>
              <a:buNone/>
            </a:pPr>
            <a:r>
              <a:rPr lang="he-IL" dirty="0"/>
              <a:t>חשבו על חידה נוספת למידע</a:t>
            </a:r>
            <a:r>
              <a:rPr lang="he-IL" baseline="0" dirty="0"/>
              <a:t> שקראתם. כתבו אותה. </a:t>
            </a:r>
          </a:p>
          <a:p>
            <a:pPr marL="0" lvl="0" indent="0" algn="r" rtl="1">
              <a:lnSpc>
                <a:spcPct val="115000"/>
              </a:lnSpc>
              <a:spcBef>
                <a:spcPts val="0"/>
              </a:spcBef>
              <a:spcAft>
                <a:spcPts val="0"/>
              </a:spcAft>
              <a:buClr>
                <a:schemeClr val="dk1"/>
              </a:buClr>
              <a:buSzPts val="1100"/>
              <a:buFont typeface="Arial"/>
              <a:buNone/>
            </a:pPr>
            <a:r>
              <a:rPr lang="he-IL" baseline="0" dirty="0"/>
              <a:t>לבדוק היכן הם בוקעים.</a:t>
            </a:r>
            <a:endParaRPr lang="he-IL"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קראו את הקטע האחרון. </a:t>
            </a:r>
          </a:p>
          <a:p>
            <a:pPr marL="0" lvl="0" indent="0" algn="r" rtl="1">
              <a:lnSpc>
                <a:spcPct val="115000"/>
              </a:lnSpc>
              <a:spcBef>
                <a:spcPts val="0"/>
              </a:spcBef>
              <a:spcAft>
                <a:spcPts val="0"/>
              </a:spcAft>
              <a:buClr>
                <a:schemeClr val="dk1"/>
              </a:buClr>
              <a:buSzPts val="1100"/>
              <a:buFont typeface="Arial"/>
              <a:buNone/>
            </a:pPr>
            <a:r>
              <a:rPr lang="he-IL" b="0" baseline="0" dirty="0"/>
              <a:t> יש בו מידע נוסף. לאחר שהסוסונים בוקעים, הם ממשיכים לגור בכיס של האבא עד שהם לומדים לשחות באופן עצמאי.</a:t>
            </a:r>
          </a:p>
          <a:p>
            <a:pPr marL="0" lvl="0" indent="0" algn="r" rtl="1">
              <a:lnSpc>
                <a:spcPct val="115000"/>
              </a:lnSpc>
              <a:spcBef>
                <a:spcPts val="0"/>
              </a:spcBef>
              <a:spcAft>
                <a:spcPts val="0"/>
              </a:spcAft>
              <a:buClr>
                <a:schemeClr val="dk1"/>
              </a:buClr>
              <a:buSzPts val="1100"/>
              <a:buFont typeface="Arial"/>
              <a:buNone/>
            </a:pPr>
            <a:r>
              <a:rPr lang="he-IL" dirty="0"/>
              <a:t>חשבו על חידה נוספת למידע</a:t>
            </a:r>
            <a:r>
              <a:rPr lang="he-IL" baseline="0" dirty="0"/>
              <a:t> שקראתם. כתבו אותה. </a:t>
            </a:r>
          </a:p>
          <a:p>
            <a:pPr marL="0" lvl="0" indent="0" algn="r" rtl="1">
              <a:lnSpc>
                <a:spcPct val="115000"/>
              </a:lnSpc>
              <a:spcBef>
                <a:spcPts val="0"/>
              </a:spcBef>
              <a:spcAft>
                <a:spcPts val="0"/>
              </a:spcAft>
              <a:buClr>
                <a:schemeClr val="dk1"/>
              </a:buClr>
              <a:buSzPts val="1100"/>
              <a:buFont typeface="Arial"/>
              <a:buNone/>
            </a:pPr>
            <a:r>
              <a:rPr lang="he-IL" baseline="0" dirty="0"/>
              <a:t>לבדוק היכן הם בוקעים.</a:t>
            </a:r>
            <a:endParaRPr lang="he-IL"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smtClean="0"/>
              <a:t>אמנם</a:t>
            </a:r>
            <a:r>
              <a:rPr lang="he-IL" baseline="0" dirty="0" smtClean="0"/>
              <a:t> </a:t>
            </a:r>
            <a:r>
              <a:rPr lang="he-IL" dirty="0" smtClean="0"/>
              <a:t>עסקנו </a:t>
            </a:r>
            <a:r>
              <a:rPr lang="he-IL" dirty="0"/>
              <a:t>בחידות, אבל למעשה קראנו </a:t>
            </a:r>
            <a:r>
              <a:rPr lang="he-IL" dirty="0" smtClean="0"/>
              <a:t>טקסט. </a:t>
            </a:r>
            <a:r>
              <a:rPr lang="he-IL" baseline="0" dirty="0" smtClean="0"/>
              <a:t>קראנו </a:t>
            </a:r>
            <a:r>
              <a:rPr lang="he-IL" baseline="0" dirty="0"/>
              <a:t>אותו בחלקים, אך כך נראה הטקסט </a:t>
            </a:r>
            <a:r>
              <a:rPr lang="he-IL" baseline="0" dirty="0" smtClean="0"/>
              <a:t>בשלמותו.</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87800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he-IL" b="1" dirty="0"/>
              <a:t>להראות את כל החידות - </a:t>
            </a:r>
            <a:r>
              <a:rPr lang="x-none" b="1" dirty="0"/>
              <a:t>משך השקף: </a:t>
            </a:r>
            <a:r>
              <a:rPr lang="he-IL" b="1" dirty="0"/>
              <a:t> </a:t>
            </a:r>
            <a:r>
              <a:rPr lang="x-none" b="1" dirty="0"/>
              <a:t>עד </a:t>
            </a:r>
            <a:r>
              <a:rPr lang="he-IL" b="1" dirty="0"/>
              <a:t>חמש </a:t>
            </a:r>
            <a:r>
              <a:rPr lang="x-none" b="1" dirty="0"/>
              <a:t> דקות</a:t>
            </a:r>
            <a:endParaRPr dirty="0"/>
          </a:p>
          <a:p>
            <a:pPr marL="0" marR="0" lvl="0" indent="0" algn="r" rtl="1">
              <a:lnSpc>
                <a:spcPct val="100000"/>
              </a:lnSpc>
              <a:spcBef>
                <a:spcPts val="0"/>
              </a:spcBef>
              <a:spcAft>
                <a:spcPts val="0"/>
              </a:spcAft>
              <a:buClr>
                <a:srgbClr val="000000"/>
              </a:buClr>
              <a:buSzPts val="1100"/>
              <a:buFont typeface="Arial"/>
              <a:buNone/>
            </a:pPr>
            <a:endParaRPr dirty="0"/>
          </a:p>
          <a:p>
            <a:pPr marL="0" marR="0" lvl="0" indent="0" algn="r" rtl="1">
              <a:lnSpc>
                <a:spcPct val="100000"/>
              </a:lnSpc>
              <a:spcBef>
                <a:spcPts val="0"/>
              </a:spcBef>
              <a:spcAft>
                <a:spcPts val="0"/>
              </a:spcAft>
              <a:buClr>
                <a:srgbClr val="000000"/>
              </a:buClr>
              <a:buSzPts val="1100"/>
              <a:buFont typeface="Arial"/>
              <a:buNone/>
            </a:pPr>
            <a:r>
              <a:rPr lang="x-none" dirty="0"/>
              <a:t>סיכום ויציאה לתרגול. </a:t>
            </a:r>
            <a:r>
              <a:rPr lang="he-IL" dirty="0"/>
              <a:t> </a:t>
            </a:r>
            <a:r>
              <a:rPr lang="x-none" dirty="0"/>
              <a:t>שלב זה יכלול סיכום של התוכן הנלמד </a:t>
            </a:r>
            <a:r>
              <a:rPr lang="he-IL" dirty="0"/>
              <a:t>ב</a:t>
            </a:r>
            <a:r>
              <a:rPr lang="x-none" dirty="0"/>
              <a:t>תוך מענה על שאלות כמו: </a:t>
            </a:r>
            <a:r>
              <a:rPr lang="he-IL" dirty="0"/>
              <a:t> </a:t>
            </a:r>
            <a:r>
              <a:rPr lang="x-none" dirty="0"/>
              <a:t>מה עשינו פה היום</a:t>
            </a:r>
            <a:r>
              <a:rPr lang="he-IL" dirty="0"/>
              <a:t>?</a:t>
            </a:r>
            <a:r>
              <a:rPr lang="x-none" dirty="0"/>
              <a:t> </a:t>
            </a:r>
            <a:r>
              <a:rPr lang="he-IL" dirty="0"/>
              <a:t> </a:t>
            </a:r>
            <a:r>
              <a:rPr lang="x-none" dirty="0"/>
              <a:t>מה למדנו</a:t>
            </a:r>
            <a:r>
              <a:rPr lang="he-IL" dirty="0"/>
              <a:t>? </a:t>
            </a:r>
            <a:r>
              <a:rPr lang="x-none" dirty="0"/>
              <a:t> מומלץ לשלב אלמנטים חווייתיים כגון משחק מסכם</a:t>
            </a:r>
            <a:r>
              <a:rPr lang="he-IL" dirty="0"/>
              <a:t>, </a:t>
            </a:r>
            <a:r>
              <a:rPr lang="x-none" dirty="0"/>
              <a:t>חידה</a:t>
            </a:r>
            <a:r>
              <a:rPr lang="he-IL" dirty="0"/>
              <a:t>, </a:t>
            </a:r>
            <a:r>
              <a:rPr lang="x-none" dirty="0"/>
              <a:t>טיפ מיוחד להמשך הלמידה ועוד.</a:t>
            </a:r>
            <a:endParaRPr dirty="0"/>
          </a:p>
          <a:p>
            <a:pPr marL="0" lvl="0" indent="0" algn="r" rtl="1">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he-IL" b="0" dirty="0"/>
              <a:t>בואו נראה את כל החידות שיצרנו. </a:t>
            </a:r>
            <a:endParaRPr b="0" dirty="0"/>
          </a:p>
          <a:p>
            <a:pPr marL="0" lvl="0" indent="0" algn="r" rtl="1">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he-IL" baseline="0" dirty="0"/>
              <a:t>אתם בוודאי מכירים משחקי ידע שיש בהם חידות כמו טריוויה, או שעשועונים שיש בהן שאלות או חידות והמתחרה צריך לדעת מהי התשובה. ישנן חידות שונות - חידות מילים, חידות ציורים וחידוני ידע. </a:t>
            </a:r>
          </a:p>
          <a:p>
            <a:pPr marL="158750" marR="0" lvl="0" indent="0" algn="r" rtl="1">
              <a:lnSpc>
                <a:spcPct val="100000"/>
              </a:lnSpc>
              <a:spcBef>
                <a:spcPts val="0"/>
              </a:spcBef>
              <a:spcAft>
                <a:spcPts val="0"/>
              </a:spcAft>
              <a:buClr>
                <a:srgbClr val="000000"/>
              </a:buClr>
              <a:buSzPts val="1100"/>
              <a:buFont typeface="Arial"/>
              <a:buNone/>
            </a:pPr>
            <a:r>
              <a:rPr lang="he-IL" baseline="0" dirty="0"/>
              <a:t> אנחנו נכין חידות המ</a:t>
            </a:r>
            <a:r>
              <a:rPr lang="he-IL" b="0" baseline="0" dirty="0">
                <a:solidFill>
                  <a:srgbClr val="C00000"/>
                </a:solidFill>
              </a:rPr>
              <a:t>ת</a:t>
            </a:r>
            <a:r>
              <a:rPr lang="he-IL" baseline="0" dirty="0"/>
              <a:t>בססות על המידע שנקרא.</a:t>
            </a:r>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0" dirty="0"/>
              <a:t>יש לי הצעה: תוכלו להביא את המשחק</a:t>
            </a:r>
            <a:r>
              <a:rPr lang="he-IL" b="0" baseline="0" dirty="0"/>
              <a:t> לכיתה, או </a:t>
            </a:r>
            <a:r>
              <a:rPr lang="he-IL" b="0" dirty="0"/>
              <a:t>להכין בכיתה מרכזון של הכנת חידון על קטעי מידע.</a:t>
            </a:r>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a:t>איזו חיה תקבלו אם תחברו ראש של סוס עם חדק של פיל, </a:t>
            </a:r>
            <a:r>
              <a:rPr lang="he-IL" baseline="0" dirty="0"/>
              <a:t>עין של זיקית, כיס של קנגרו, וזנב של קוף? </a:t>
            </a:r>
            <a:endParaRPr lang="he-IL" dirty="0"/>
          </a:p>
          <a:p>
            <a:pPr marL="0" lvl="0" indent="0" algn="r" rtl="1">
              <a:spcBef>
                <a:spcPts val="0"/>
              </a:spcBef>
              <a:spcAft>
                <a:spcPts val="0"/>
              </a:spcAft>
              <a:buClr>
                <a:schemeClr val="dk1"/>
              </a:buClr>
              <a:buSzPts val="1200"/>
              <a:buFont typeface="Calibri"/>
              <a:buNone/>
            </a:pPr>
            <a:endParaRPr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a:t>איזו חיה תקבלו אם תחברו ראש של סוס עם חדק של פיל, </a:t>
            </a:r>
            <a:r>
              <a:rPr lang="he-IL" baseline="0" dirty="0"/>
              <a:t>עין של זיקית, כיס של קנגרו, וזנב של קוף? </a:t>
            </a:r>
            <a:endParaRPr lang="he-IL" dirty="0"/>
          </a:p>
          <a:p>
            <a:pPr marL="0" lvl="0" indent="0" algn="r" rtl="1">
              <a:spcBef>
                <a:spcPts val="0"/>
              </a:spcBef>
              <a:spcAft>
                <a:spcPts val="0"/>
              </a:spcAft>
              <a:buClr>
                <a:schemeClr val="dk1"/>
              </a:buClr>
              <a:buSzPts val="1200"/>
              <a:buFont typeface="Calibri"/>
              <a:buNone/>
            </a:pPr>
            <a:endParaRPr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ראשית">
  <p:cSld name="כותרת ראשית">
    <p:spTree>
      <p:nvGrpSpPr>
        <p:cNvPr id="1" name="Shape 15"/>
        <p:cNvGrpSpPr/>
        <p:nvPr/>
      </p:nvGrpSpPr>
      <p:grpSpPr>
        <a:xfrm>
          <a:off x="0" y="0"/>
          <a:ext cx="0" cy="0"/>
          <a:chOff x="0" y="0"/>
          <a:chExt cx="0" cy="0"/>
        </a:xfrm>
      </p:grpSpPr>
      <p:pic>
        <p:nvPicPr>
          <p:cNvPr id="16" name="Google Shape;16;p26"/>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17" name="Google Shape;17;p26"/>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18" name="Google Shape;18;p26"/>
          <p:cNvPicPr preferRelativeResize="0"/>
          <p:nvPr/>
        </p:nvPicPr>
        <p:blipFill rotWithShape="1">
          <a:blip r:embed="rId3">
            <a:alphaModFix/>
          </a:blip>
          <a:srcRect/>
          <a:stretch/>
        </p:blipFill>
        <p:spPr>
          <a:xfrm>
            <a:off x="0" y="-12700"/>
            <a:ext cx="12192000" cy="6858000"/>
          </a:xfrm>
          <a:prstGeom prst="rect">
            <a:avLst/>
          </a:prstGeom>
          <a:noFill/>
          <a:ln>
            <a:noFill/>
          </a:ln>
        </p:spPr>
      </p:pic>
      <p:sp>
        <p:nvSpPr>
          <p:cNvPr id="19" name="Google Shape;19;p26"/>
          <p:cNvSpPr/>
          <p:nvPr/>
        </p:nvSpPr>
        <p:spPr>
          <a:xfrm>
            <a:off x="2090531" y="2902421"/>
            <a:ext cx="8636822" cy="12179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26"/>
          <p:cNvSpPr/>
          <p:nvPr/>
        </p:nvSpPr>
        <p:spPr>
          <a:xfrm>
            <a:off x="5098472" y="1831503"/>
            <a:ext cx="5884533" cy="10709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1" name="Google Shape;21;p26"/>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2" name="Google Shape;22;p26"/>
          <p:cNvSpPr/>
          <p:nvPr/>
        </p:nvSpPr>
        <p:spPr>
          <a:xfrm rot="-5400000">
            <a:off x="10880058" y="2083803"/>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3" name="Google Shape;23;p26"/>
          <p:cNvCxnSpPr/>
          <p:nvPr/>
        </p:nvCxnSpPr>
        <p:spPr>
          <a:xfrm>
            <a:off x="2090531" y="4989650"/>
            <a:ext cx="5065642" cy="0"/>
          </a:xfrm>
          <a:prstGeom prst="straightConnector1">
            <a:avLst/>
          </a:prstGeom>
          <a:noFill/>
          <a:ln w="38100" cap="flat" cmpd="sng">
            <a:solidFill>
              <a:srgbClr val="FFC000"/>
            </a:solidFill>
            <a:prstDash val="solid"/>
            <a:miter lim="800000"/>
            <a:headEnd type="none" w="sm" len="sm"/>
            <a:tailEnd type="none" w="sm" len="sm"/>
          </a:ln>
        </p:spPr>
      </p:cxnSp>
      <p:sp>
        <p:nvSpPr>
          <p:cNvPr id="24" name="Google Shape;24;p26"/>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5" name="Google Shape;25;p26"/>
          <p:cNvGrpSpPr/>
          <p:nvPr/>
        </p:nvGrpSpPr>
        <p:grpSpPr>
          <a:xfrm>
            <a:off x="-110840" y="110839"/>
            <a:ext cx="1530097" cy="1525930"/>
            <a:chOff x="8374611" y="4283110"/>
            <a:chExt cx="2300578" cy="2294314"/>
          </a:xfrm>
        </p:grpSpPr>
        <p:pic>
          <p:nvPicPr>
            <p:cNvPr id="26" name="Google Shape;26;p26"/>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27" name="Google Shape;27;p26"/>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pic>
        <p:nvPicPr>
          <p:cNvPr id="28" name="Google Shape;28;p26"/>
          <p:cNvPicPr preferRelativeResize="0"/>
          <p:nvPr/>
        </p:nvPicPr>
        <p:blipFill rotWithShape="1">
          <a:blip r:embed="rId5">
            <a:alphaModFix/>
          </a:blip>
          <a:srcRect/>
          <a:stretch/>
        </p:blipFill>
        <p:spPr>
          <a:xfrm>
            <a:off x="3332187" y="886221"/>
            <a:ext cx="9150178" cy="2791691"/>
          </a:xfrm>
          <a:prstGeom prst="rect">
            <a:avLst/>
          </a:prstGeom>
          <a:noFill/>
          <a:ln>
            <a:noFill/>
          </a:ln>
        </p:spPr>
      </p:pic>
      <p:sp>
        <p:nvSpPr>
          <p:cNvPr id="29" name="Google Shape;29;p26"/>
          <p:cNvSpPr txBox="1">
            <a:spLocks noGrp="1"/>
          </p:cNvSpPr>
          <p:nvPr>
            <p:ph type="body" idx="2"/>
          </p:nvPr>
        </p:nvSpPr>
        <p:spPr>
          <a:xfrm>
            <a:off x="2030833" y="4419771"/>
            <a:ext cx="6411268" cy="649357"/>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6"/>
          <p:cNvSpPr txBox="1">
            <a:spLocks noGrp="1"/>
          </p:cNvSpPr>
          <p:nvPr>
            <p:ph type="body" idx="3"/>
          </p:nvPr>
        </p:nvSpPr>
        <p:spPr>
          <a:xfrm>
            <a:off x="416891" y="6148563"/>
            <a:ext cx="5099050" cy="560533"/>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2800"/>
              <a:buNone/>
              <a:defRPr>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תרגול">
  <p:cSld name="1_תרגול">
    <p:spTree>
      <p:nvGrpSpPr>
        <p:cNvPr id="1" name="Shape 132"/>
        <p:cNvGrpSpPr/>
        <p:nvPr/>
      </p:nvGrpSpPr>
      <p:grpSpPr>
        <a:xfrm>
          <a:off x="0" y="0"/>
          <a:ext cx="0" cy="0"/>
          <a:chOff x="0" y="0"/>
          <a:chExt cx="0" cy="0"/>
        </a:xfrm>
      </p:grpSpPr>
      <p:cxnSp>
        <p:nvCxnSpPr>
          <p:cNvPr id="133" name="Google Shape;133;p36"/>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34" name="Google Shape;134;p36"/>
          <p:cNvGrpSpPr/>
          <p:nvPr/>
        </p:nvGrpSpPr>
        <p:grpSpPr>
          <a:xfrm>
            <a:off x="358720" y="6187719"/>
            <a:ext cx="3913243" cy="506326"/>
            <a:chOff x="358720" y="6187719"/>
            <a:chExt cx="3913243" cy="506326"/>
          </a:xfrm>
        </p:grpSpPr>
        <p:cxnSp>
          <p:nvCxnSpPr>
            <p:cNvPr id="135" name="Google Shape;135;p36"/>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36" name="Google Shape;136;p36"/>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7" name="Google Shape;137;p36"/>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38" name="Google Shape;138;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36"/>
          <p:cNvSpPr txBox="1">
            <a:spLocks noGrp="1"/>
          </p:cNvSpPr>
          <p:nvPr>
            <p:ph type="body" idx="2"/>
          </p:nvPr>
        </p:nvSpPr>
        <p:spPr>
          <a:xfrm>
            <a:off x="6275754" y="1825625"/>
            <a:ext cx="5078046"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סיכום">
  <p:cSld name="סיכום">
    <p:spTree>
      <p:nvGrpSpPr>
        <p:cNvPr id="1" name="Shape 141"/>
        <p:cNvGrpSpPr/>
        <p:nvPr/>
      </p:nvGrpSpPr>
      <p:grpSpPr>
        <a:xfrm>
          <a:off x="0" y="0"/>
          <a:ext cx="0" cy="0"/>
          <a:chOff x="0" y="0"/>
          <a:chExt cx="0" cy="0"/>
        </a:xfrm>
      </p:grpSpPr>
      <p:grpSp>
        <p:nvGrpSpPr>
          <p:cNvPr id="142" name="Google Shape;142;p37"/>
          <p:cNvGrpSpPr/>
          <p:nvPr/>
        </p:nvGrpSpPr>
        <p:grpSpPr>
          <a:xfrm>
            <a:off x="358720" y="6187719"/>
            <a:ext cx="3913243" cy="506326"/>
            <a:chOff x="358720" y="6187719"/>
            <a:chExt cx="3913243" cy="506326"/>
          </a:xfrm>
        </p:grpSpPr>
        <p:cxnSp>
          <p:nvCxnSpPr>
            <p:cNvPr id="143" name="Google Shape;143;p3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44" name="Google Shape;144;p3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5" name="Google Shape;145;p3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46" name="Google Shape;146;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8" name="Google Shape;148;p37"/>
          <p:cNvPicPr preferRelativeResize="0"/>
          <p:nvPr/>
        </p:nvPicPr>
        <p:blipFill rotWithShape="1">
          <a:blip r:embed="rId2">
            <a:alphaModFix/>
          </a:blip>
          <a:srcRect t="45139" b="30974"/>
          <a:stretch/>
        </p:blipFill>
        <p:spPr>
          <a:xfrm>
            <a:off x="0" y="0"/>
            <a:ext cx="12192000" cy="1638096"/>
          </a:xfrm>
          <a:prstGeom prst="rect">
            <a:avLst/>
          </a:prstGeom>
          <a:noFill/>
          <a:ln>
            <a:noFill/>
          </a:ln>
        </p:spPr>
      </p:pic>
      <p:sp>
        <p:nvSpPr>
          <p:cNvPr id="149" name="Google Shape;149;p37"/>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37"/>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משימה באופק">
  <p:cSld name="משימה באופק">
    <p:spTree>
      <p:nvGrpSpPr>
        <p:cNvPr id="1" name="Shape 151"/>
        <p:cNvGrpSpPr/>
        <p:nvPr/>
      </p:nvGrpSpPr>
      <p:grpSpPr>
        <a:xfrm>
          <a:off x="0" y="0"/>
          <a:ext cx="0" cy="0"/>
          <a:chOff x="0" y="0"/>
          <a:chExt cx="0" cy="0"/>
        </a:xfrm>
      </p:grpSpPr>
      <p:sp>
        <p:nvSpPr>
          <p:cNvPr id="152" name="Google Shape;152;p38"/>
          <p:cNvSpPr>
            <a:spLocks noGrp="1"/>
          </p:cNvSpPr>
          <p:nvPr>
            <p:ph type="pic" idx="2"/>
          </p:nvPr>
        </p:nvSpPr>
        <p:spPr>
          <a:xfrm>
            <a:off x="990948" y="1541766"/>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53" name="Google Shape;153;p38"/>
          <p:cNvGrpSpPr/>
          <p:nvPr/>
        </p:nvGrpSpPr>
        <p:grpSpPr>
          <a:xfrm>
            <a:off x="-2381248" y="158428"/>
            <a:ext cx="14545456" cy="6541143"/>
            <a:chOff x="-2455150" y="146499"/>
            <a:chExt cx="14545456" cy="6541143"/>
          </a:xfrm>
        </p:grpSpPr>
        <p:sp>
          <p:nvSpPr>
            <p:cNvPr id="154" name="Google Shape;154;p38"/>
            <p:cNvSpPr/>
            <p:nvPr/>
          </p:nvSpPr>
          <p:spPr>
            <a:xfrm>
              <a:off x="11517522" y="146499"/>
              <a:ext cx="503306" cy="5033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55" name="Google Shape;155;p38"/>
            <p:cNvCxnSpPr/>
            <p:nvPr/>
          </p:nvCxnSpPr>
          <p:spPr>
            <a:xfrm>
              <a:off x="-2455150" y="6434480"/>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56" name="Google Shape;156;p38"/>
            <p:cNvGrpSpPr/>
            <p:nvPr/>
          </p:nvGrpSpPr>
          <p:grpSpPr>
            <a:xfrm rot="10800000">
              <a:off x="8177063" y="6181316"/>
              <a:ext cx="3913243" cy="506326"/>
              <a:chOff x="358720" y="6187719"/>
              <a:chExt cx="3913243" cy="506326"/>
            </a:xfrm>
          </p:grpSpPr>
          <p:cxnSp>
            <p:nvCxnSpPr>
              <p:cNvPr id="157" name="Google Shape;157;p38"/>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58" name="Google Shape;158;p38"/>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9" name="Google Shape;159;p38"/>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0" name="Google Shape;160;p38"/>
            <p:cNvSpPr/>
            <p:nvPr/>
          </p:nvSpPr>
          <p:spPr>
            <a:xfrm>
              <a:off x="11646396" y="507951"/>
              <a:ext cx="245558" cy="24555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1" name="Google Shape;161;p38"/>
          <p:cNvSpPr txBox="1">
            <a:spLocks noGrp="1"/>
          </p:cNvSpPr>
          <p:nvPr>
            <p:ph type="body" idx="1"/>
          </p:nvPr>
        </p:nvSpPr>
        <p:spPr>
          <a:xfrm>
            <a:off x="426793" y="661710"/>
            <a:ext cx="10953750" cy="687492"/>
          </a:xfrm>
          <a:prstGeom prst="rect">
            <a:avLst/>
          </a:prstGeom>
          <a:noFill/>
          <a:ln>
            <a:noFill/>
          </a:ln>
        </p:spPr>
        <p:txBody>
          <a:bodyPr spcFirstLastPara="1" wrap="square" lIns="91425" tIns="45700" rIns="91425" bIns="45700" anchor="t" anchorCtr="0">
            <a:noAutofit/>
          </a:bodyPr>
          <a:lstStyle>
            <a:lvl1pPr marL="457200" lvl="0" indent="-228600" algn="r" rtl="1">
              <a:lnSpc>
                <a:spcPct val="90000"/>
              </a:lnSpc>
              <a:spcBef>
                <a:spcPts val="800"/>
              </a:spcBef>
              <a:spcAft>
                <a:spcPts val="0"/>
              </a:spcAft>
              <a:buClr>
                <a:schemeClr val="dk1"/>
              </a:buClr>
              <a:buSzPts val="4800"/>
              <a:buNone/>
              <a:defRPr sz="4800"/>
            </a:lvl1pPr>
            <a:lvl2pPr marL="914400" lvl="1" indent="-533400" algn="r" rtl="1">
              <a:lnSpc>
                <a:spcPct val="90000"/>
              </a:lnSpc>
              <a:spcBef>
                <a:spcPts val="800"/>
              </a:spcBef>
              <a:spcAft>
                <a:spcPts val="0"/>
              </a:spcAft>
              <a:buClr>
                <a:schemeClr val="dk1"/>
              </a:buClr>
              <a:buSzPts val="4800"/>
              <a:buChar char="•"/>
              <a:defRPr sz="4800"/>
            </a:lvl2pPr>
            <a:lvl3pPr marL="1371600" lvl="2" indent="-533400" algn="r" rtl="1">
              <a:lnSpc>
                <a:spcPct val="90000"/>
              </a:lnSpc>
              <a:spcBef>
                <a:spcPts val="500"/>
              </a:spcBef>
              <a:spcAft>
                <a:spcPts val="0"/>
              </a:spcAft>
              <a:buClr>
                <a:schemeClr val="dk1"/>
              </a:buClr>
              <a:buSzPts val="4800"/>
              <a:buChar char="•"/>
              <a:defRPr sz="4800"/>
            </a:lvl3pPr>
            <a:lvl4pPr marL="1828800" lvl="3" indent="-533400" algn="r" rtl="1">
              <a:lnSpc>
                <a:spcPct val="90000"/>
              </a:lnSpc>
              <a:spcBef>
                <a:spcPts val="500"/>
              </a:spcBef>
              <a:spcAft>
                <a:spcPts val="0"/>
              </a:spcAft>
              <a:buClr>
                <a:schemeClr val="dk1"/>
              </a:buClr>
              <a:buSzPts val="4800"/>
              <a:buChar char="•"/>
              <a:defRPr sz="4800"/>
            </a:lvl4pPr>
            <a:lvl5pPr marL="2286000" lvl="4" indent="-533400" algn="r" rtl="1">
              <a:lnSpc>
                <a:spcPct val="90000"/>
              </a:lnSpc>
              <a:spcBef>
                <a:spcPts val="500"/>
              </a:spcBef>
              <a:spcAft>
                <a:spcPts val="0"/>
              </a:spcAft>
              <a:buClr>
                <a:schemeClr val="dk1"/>
              </a:buClr>
              <a:buSzPts val="4800"/>
              <a:buChar char="•"/>
              <a:defRPr sz="4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2"/>
        <p:cNvGrpSpPr/>
        <p:nvPr/>
      </p:nvGrpSpPr>
      <p:grpSpPr>
        <a:xfrm>
          <a:off x="0" y="0"/>
          <a:ext cx="0" cy="0"/>
          <a:chOff x="0" y="0"/>
          <a:chExt cx="0" cy="0"/>
        </a:xfrm>
      </p:grpSpPr>
      <p:sp>
        <p:nvSpPr>
          <p:cNvPr id="163" name="Google Shape;163;p39"/>
          <p:cNvSpPr txBox="1">
            <a:spLocks noGrp="1"/>
          </p:cNvSpPr>
          <p:nvPr>
            <p:ph type="title"/>
          </p:nvPr>
        </p:nvSpPr>
        <p:spPr>
          <a:xfrm>
            <a:off x="7312026"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dk1"/>
              </a:buClr>
              <a:buSzPts val="2800"/>
              <a:buFont typeface="Calibri"/>
              <a:buNone/>
              <a:defRPr sz="2800"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9"/>
          <p:cNvSpPr>
            <a:spLocks noGrp="1"/>
          </p:cNvSpPr>
          <p:nvPr>
            <p:ph type="pic" idx="2"/>
          </p:nvPr>
        </p:nvSpPr>
        <p:spPr>
          <a:xfrm>
            <a:off x="849183" y="987425"/>
            <a:ext cx="6172200" cy="4873625"/>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80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65" name="Google Shape;165;p39"/>
          <p:cNvGrpSpPr/>
          <p:nvPr/>
        </p:nvGrpSpPr>
        <p:grpSpPr>
          <a:xfrm>
            <a:off x="10820648" y="6288984"/>
            <a:ext cx="10328540" cy="167498"/>
            <a:chOff x="10668248" y="5893696"/>
            <a:chExt cx="10328540" cy="167498"/>
          </a:xfrm>
        </p:grpSpPr>
        <p:cxnSp>
          <p:nvCxnSpPr>
            <p:cNvPr id="166" name="Google Shape;166;p39"/>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67" name="Google Shape;167;p39"/>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68" name="Google Shape;168;p39"/>
          <p:cNvGrpSpPr/>
          <p:nvPr/>
        </p:nvGrpSpPr>
        <p:grpSpPr>
          <a:xfrm>
            <a:off x="358720" y="67014"/>
            <a:ext cx="3913243" cy="506326"/>
            <a:chOff x="358720" y="6187719"/>
            <a:chExt cx="3913243" cy="506326"/>
          </a:xfrm>
        </p:grpSpPr>
        <p:cxnSp>
          <p:nvCxnSpPr>
            <p:cNvPr id="169" name="Google Shape;169;p3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70" name="Google Shape;170;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72" name="Google Shape;172;p39"/>
          <p:cNvSpPr txBox="1">
            <a:spLocks noGrp="1"/>
          </p:cNvSpPr>
          <p:nvPr>
            <p:ph type="body" idx="1"/>
          </p:nvPr>
        </p:nvSpPr>
        <p:spPr>
          <a:xfrm>
            <a:off x="7312026" y="2208855"/>
            <a:ext cx="3932237" cy="3652195"/>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dk1"/>
              </a:buClr>
              <a:buSzPts val="2400"/>
              <a:buNone/>
              <a:defRPr sz="24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3" name="Google Shape;173;p39"/>
          <p:cNvPicPr preferRelativeResize="0"/>
          <p:nvPr/>
        </p:nvPicPr>
        <p:blipFill rotWithShape="1">
          <a:blip r:embed="rId2">
            <a:alphaModFix/>
          </a:blip>
          <a:srcRect l="95847" t="70" b="-72"/>
          <a:stretch/>
        </p:blipFill>
        <p:spPr>
          <a:xfrm>
            <a:off x="11685672" y="0"/>
            <a:ext cx="506327" cy="6858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תמונה עם טקסט תחתון">
  <p:cSld name="תמונה עם טקסט תחתון">
    <p:spTree>
      <p:nvGrpSpPr>
        <p:cNvPr id="1" name="Shape 174"/>
        <p:cNvGrpSpPr/>
        <p:nvPr/>
      </p:nvGrpSpPr>
      <p:grpSpPr>
        <a:xfrm>
          <a:off x="0" y="0"/>
          <a:ext cx="0" cy="0"/>
          <a:chOff x="0" y="0"/>
          <a:chExt cx="0" cy="0"/>
        </a:xfrm>
      </p:grpSpPr>
      <p:sp>
        <p:nvSpPr>
          <p:cNvPr id="175" name="Google Shape;175;p40"/>
          <p:cNvSpPr>
            <a:spLocks noGrp="1"/>
          </p:cNvSpPr>
          <p:nvPr>
            <p:ph type="pic" idx="2"/>
          </p:nvPr>
        </p:nvSpPr>
        <p:spPr>
          <a:xfrm>
            <a:off x="1016000" y="772487"/>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6" name="Google Shape;176;p40"/>
          <p:cNvSpPr txBox="1">
            <a:spLocks noGrp="1"/>
          </p:cNvSpPr>
          <p:nvPr>
            <p:ph type="ctrTitle"/>
          </p:nvPr>
        </p:nvSpPr>
        <p:spPr>
          <a:xfrm>
            <a:off x="437568" y="5543538"/>
            <a:ext cx="11418770" cy="968519"/>
          </a:xfrm>
          <a:prstGeom prst="rect">
            <a:avLst/>
          </a:prstGeom>
          <a:noFill/>
          <a:ln>
            <a:noFill/>
          </a:ln>
        </p:spPr>
        <p:txBody>
          <a:bodyPr spcFirstLastPara="1" wrap="square" lIns="91425" tIns="45700" rIns="91425" bIns="45700" anchor="b" anchorCtr="0">
            <a:noAutofit/>
          </a:bodyPr>
          <a:lstStyle>
            <a:lvl1pPr lvl="0" algn="ctr" rtl="1">
              <a:lnSpc>
                <a:spcPct val="90000"/>
              </a:lnSpc>
              <a:spcBef>
                <a:spcPts val="800"/>
              </a:spcBef>
              <a:spcAft>
                <a:spcPts val="0"/>
              </a:spcAft>
              <a:buClr>
                <a:schemeClr val="dk1"/>
              </a:buClr>
              <a:buSzPts val="4800"/>
              <a:buFont typeface="Calibri"/>
              <a:buNone/>
              <a:defRPr sz="48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77" name="Google Shape;177;p40"/>
          <p:cNvGrpSpPr/>
          <p:nvPr/>
        </p:nvGrpSpPr>
        <p:grpSpPr>
          <a:xfrm>
            <a:off x="865046" y="356936"/>
            <a:ext cx="11022154" cy="506326"/>
            <a:chOff x="865046" y="356936"/>
            <a:chExt cx="11022154" cy="506326"/>
          </a:xfrm>
        </p:grpSpPr>
        <p:cxnSp>
          <p:nvCxnSpPr>
            <p:cNvPr id="178" name="Google Shape;178;p40"/>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79" name="Google Shape;179;p40"/>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80" name="Google Shape;180;p40"/>
          <p:cNvSpPr/>
          <p:nvPr/>
        </p:nvSpPr>
        <p:spPr>
          <a:xfrm rot="10800000">
            <a:off x="11781523" y="489498"/>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השיעור הבא יתחיל">
  <p:cSld name="1_השיעור הבא יתחיל">
    <p:spTree>
      <p:nvGrpSpPr>
        <p:cNvPr id="1" name="Shape 181"/>
        <p:cNvGrpSpPr/>
        <p:nvPr/>
      </p:nvGrpSpPr>
      <p:grpSpPr>
        <a:xfrm>
          <a:off x="0" y="0"/>
          <a:ext cx="0" cy="0"/>
          <a:chOff x="0" y="0"/>
          <a:chExt cx="0" cy="0"/>
        </a:xfrm>
      </p:grpSpPr>
      <p:sp>
        <p:nvSpPr>
          <p:cNvPr id="182" name="Google Shape;182;p41"/>
          <p:cNvSpPr/>
          <p:nvPr/>
        </p:nvSpPr>
        <p:spPr>
          <a:xfrm>
            <a:off x="1076345" y="1757556"/>
            <a:ext cx="10039311" cy="33838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3" name="Google Shape;183;p41"/>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84" name="Google Shape;184;p41"/>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41"/>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p41"/>
          <p:cNvSpPr txBox="1">
            <a:spLocks noGrp="1"/>
          </p:cNvSpPr>
          <p:nvPr>
            <p:ph type="body" idx="1"/>
          </p:nvPr>
        </p:nvSpPr>
        <p:spPr>
          <a:xfrm>
            <a:off x="1837135" y="1657495"/>
            <a:ext cx="8517731" cy="3476060"/>
          </a:xfrm>
          <a:prstGeom prst="rect">
            <a:avLst/>
          </a:prstGeom>
          <a:noFill/>
          <a:ln>
            <a:noFill/>
          </a:ln>
        </p:spPr>
        <p:txBody>
          <a:bodyPr spcFirstLastPara="1" wrap="square" lIns="91425" tIns="45700" rIns="91425" bIns="45700" anchor="ctr" anchorCtr="0">
            <a:normAutofit/>
          </a:bodyPr>
          <a:lstStyle>
            <a:lvl1pPr marL="457200" lvl="0" indent="-228600" algn="r" rtl="1">
              <a:lnSpc>
                <a:spcPct val="106666"/>
              </a:lnSpc>
              <a:spcBef>
                <a:spcPts val="800"/>
              </a:spcBef>
              <a:spcAft>
                <a:spcPts val="0"/>
              </a:spcAft>
              <a:buClr>
                <a:schemeClr val="lt1"/>
              </a:buClr>
              <a:buSzPts val="7500"/>
              <a:buNone/>
              <a:defRPr sz="75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7" name="Google Shape;187;p41"/>
          <p:cNvCxnSpPr/>
          <p:nvPr/>
        </p:nvCxnSpPr>
        <p:spPr>
          <a:xfrm>
            <a:off x="792994" y="5506727"/>
            <a:ext cx="1385887" cy="0"/>
          </a:xfrm>
          <a:prstGeom prst="straightConnector1">
            <a:avLst/>
          </a:prstGeom>
          <a:noFill/>
          <a:ln w="38100" cap="flat" cmpd="sng">
            <a:solidFill>
              <a:srgbClr val="FFC000"/>
            </a:solidFill>
            <a:prstDash val="solid"/>
            <a:miter lim="800000"/>
            <a:headEnd type="none" w="sm" len="sm"/>
            <a:tailEnd type="none" w="sm" len="sm"/>
          </a:ln>
        </p:spPr>
      </p:cxnSp>
      <p:sp>
        <p:nvSpPr>
          <p:cNvPr id="188" name="Google Shape;188;p41"/>
          <p:cNvSpPr/>
          <p:nvPr/>
        </p:nvSpPr>
        <p:spPr>
          <a:xfrm rot="10800000">
            <a:off x="10905576" y="2286221"/>
            <a:ext cx="420158" cy="42015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9" name="Google Shape;189;p41"/>
          <p:cNvCxnSpPr/>
          <p:nvPr/>
        </p:nvCxnSpPr>
        <p:spPr>
          <a:xfrm>
            <a:off x="408495" y="6252973"/>
            <a:ext cx="2815472" cy="0"/>
          </a:xfrm>
          <a:prstGeom prst="straightConnector1">
            <a:avLst/>
          </a:prstGeom>
          <a:noFill/>
          <a:ln w="38100" cap="flat" cmpd="sng">
            <a:solidFill>
              <a:srgbClr val="FFC000"/>
            </a:solidFill>
            <a:prstDash val="solid"/>
            <a:miter lim="800000"/>
            <a:headEnd type="none" w="sm" len="sm"/>
            <a:tailEnd type="none" w="sm" len="sm"/>
          </a:ln>
        </p:spPr>
      </p:cxnSp>
      <p:cxnSp>
        <p:nvCxnSpPr>
          <p:cNvPr id="190" name="Google Shape;190;p41"/>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1"/>
        <p:cNvGrpSpPr/>
        <p:nvPr/>
      </p:nvGrpSpPr>
      <p:grpSpPr>
        <a:xfrm>
          <a:off x="0" y="0"/>
          <a:ext cx="0" cy="0"/>
          <a:chOff x="0" y="0"/>
          <a:chExt cx="0" cy="0"/>
        </a:xfrm>
      </p:grpSpPr>
      <p:sp>
        <p:nvSpPr>
          <p:cNvPr id="192" name="Google Shape;192;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accent1"/>
              </a:buClr>
              <a:buSzPts val="6500"/>
              <a:buFont typeface="Calibri"/>
              <a:buNone/>
              <a:defRPr sz="6500">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800"/>
              </a:spcBef>
              <a:spcAft>
                <a:spcPts val="0"/>
              </a:spcAft>
              <a:buClr>
                <a:schemeClr val="dk1"/>
              </a:buClr>
              <a:buSzPts val="2800"/>
              <a:buNone/>
              <a:defRPr sz="2800">
                <a:latin typeface="Calibri"/>
                <a:ea typeface="Calibri"/>
                <a:cs typeface="Calibri"/>
                <a:sym typeface="Calibri"/>
              </a:defRPr>
            </a:lvl1pPr>
            <a:lvl2pPr lvl="1" algn="ctr" rtl="1">
              <a:lnSpc>
                <a:spcPct val="90000"/>
              </a:lnSpc>
              <a:spcBef>
                <a:spcPts val="8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94" name="Google Shape;194;p42"/>
          <p:cNvCxnSpPr/>
          <p:nvPr/>
        </p:nvCxnSpPr>
        <p:spPr>
          <a:xfrm>
            <a:off x="-874997" y="6429575"/>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195" name="Google Shape;195;p42"/>
          <p:cNvGrpSpPr/>
          <p:nvPr/>
        </p:nvGrpSpPr>
        <p:grpSpPr>
          <a:xfrm>
            <a:off x="781297" y="356936"/>
            <a:ext cx="11105903" cy="506326"/>
            <a:chOff x="781297" y="356936"/>
            <a:chExt cx="11105903" cy="506326"/>
          </a:xfrm>
        </p:grpSpPr>
        <p:cxnSp>
          <p:nvCxnSpPr>
            <p:cNvPr id="196" name="Google Shape;196;p42"/>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97" name="Google Shape;197;p42"/>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8" name="Google Shape;198;p42"/>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99" name="Google Shape;199;p42"/>
          <p:cNvGrpSpPr/>
          <p:nvPr/>
        </p:nvGrpSpPr>
        <p:grpSpPr>
          <a:xfrm>
            <a:off x="7685986" y="6410721"/>
            <a:ext cx="4506014" cy="481337"/>
            <a:chOff x="5231876" y="2677211"/>
            <a:chExt cx="4506014" cy="481337"/>
          </a:xfrm>
        </p:grpSpPr>
        <p:sp>
          <p:nvSpPr>
            <p:cNvPr id="200" name="Google Shape;200;p42"/>
            <p:cNvSpPr/>
            <p:nvPr/>
          </p:nvSpPr>
          <p:spPr>
            <a:xfrm>
              <a:off x="5231876" y="2902420"/>
              <a:ext cx="4116884" cy="2561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42"/>
            <p:cNvSpPr/>
            <p:nvPr/>
          </p:nvSpPr>
          <p:spPr>
            <a:xfrm>
              <a:off x="5937332" y="2677211"/>
              <a:ext cx="3800558" cy="22520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תמונה">
  <p:cSld name="תמונה">
    <p:spTree>
      <p:nvGrpSpPr>
        <p:cNvPr id="1" name="Shape 202"/>
        <p:cNvGrpSpPr/>
        <p:nvPr/>
      </p:nvGrpSpPr>
      <p:grpSpPr>
        <a:xfrm>
          <a:off x="0" y="0"/>
          <a:ext cx="0" cy="0"/>
          <a:chOff x="0" y="0"/>
          <a:chExt cx="0" cy="0"/>
        </a:xfrm>
      </p:grpSpPr>
      <p:sp>
        <p:nvSpPr>
          <p:cNvPr id="203" name="Google Shape;203;p43"/>
          <p:cNvSpPr>
            <a:spLocks noGrp="1"/>
          </p:cNvSpPr>
          <p:nvPr>
            <p:ph type="pic" idx="2"/>
          </p:nvPr>
        </p:nvSpPr>
        <p:spPr>
          <a:xfrm>
            <a:off x="721035" y="901758"/>
            <a:ext cx="10586646" cy="5681719"/>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204" name="Google Shape;204;p43"/>
          <p:cNvGrpSpPr/>
          <p:nvPr/>
        </p:nvGrpSpPr>
        <p:grpSpPr>
          <a:xfrm>
            <a:off x="781297" y="356936"/>
            <a:ext cx="11105903" cy="506326"/>
            <a:chOff x="781297" y="356936"/>
            <a:chExt cx="11105903" cy="506326"/>
          </a:xfrm>
        </p:grpSpPr>
        <p:cxnSp>
          <p:nvCxnSpPr>
            <p:cNvPr id="205" name="Google Shape;205;p43"/>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06" name="Google Shape;206;p43"/>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7" name="Google Shape;207;p43"/>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208" name="Google Shape;208;p43"/>
          <p:cNvGrpSpPr/>
          <p:nvPr/>
        </p:nvGrpSpPr>
        <p:grpSpPr>
          <a:xfrm>
            <a:off x="-8156196" y="6042094"/>
            <a:ext cx="10328540" cy="167498"/>
            <a:chOff x="10668248" y="5893696"/>
            <a:chExt cx="10328540" cy="167498"/>
          </a:xfrm>
        </p:grpSpPr>
        <p:cxnSp>
          <p:nvCxnSpPr>
            <p:cNvPr id="209" name="Google Shape;209;p43"/>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10" name="Google Shape;210;p43"/>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11" name="Google Shape;211;p43"/>
          <p:cNvSpPr/>
          <p:nvPr/>
        </p:nvSpPr>
        <p:spPr>
          <a:xfrm rot="10800000">
            <a:off x="11513458" y="721339"/>
            <a:ext cx="235719" cy="23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מה נלמד היום" type="obj">
  <p:cSld name="OBJECT">
    <p:spTree>
      <p:nvGrpSpPr>
        <p:cNvPr id="1" name="Shape 31"/>
        <p:cNvGrpSpPr/>
        <p:nvPr/>
      </p:nvGrpSpPr>
      <p:grpSpPr>
        <a:xfrm>
          <a:off x="0" y="0"/>
          <a:ext cx="0" cy="0"/>
          <a:chOff x="0" y="0"/>
          <a:chExt cx="0" cy="0"/>
        </a:xfrm>
      </p:grpSpPr>
      <p:sp>
        <p:nvSpPr>
          <p:cNvPr id="32" name="Google Shape;3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800"/>
              <a:buNone/>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4" name="Google Shape;34;p27"/>
          <p:cNvGrpSpPr/>
          <p:nvPr/>
        </p:nvGrpSpPr>
        <p:grpSpPr>
          <a:xfrm>
            <a:off x="358720" y="6187719"/>
            <a:ext cx="3913243" cy="506326"/>
            <a:chOff x="358720" y="6187719"/>
            <a:chExt cx="3913243" cy="506326"/>
          </a:xfrm>
        </p:grpSpPr>
        <p:cxnSp>
          <p:nvCxnSpPr>
            <p:cNvPr id="35" name="Google Shape;35;p2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36" name="Google Shape;36;p2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2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38" name="Google Shape;38;p27"/>
          <p:cNvGrpSpPr/>
          <p:nvPr/>
        </p:nvGrpSpPr>
        <p:grpSpPr>
          <a:xfrm rot="10800000">
            <a:off x="8177063" y="106239"/>
            <a:ext cx="3913243" cy="506326"/>
            <a:chOff x="358720" y="6187719"/>
            <a:chExt cx="3913243" cy="506326"/>
          </a:xfrm>
        </p:grpSpPr>
        <p:cxnSp>
          <p:nvCxnSpPr>
            <p:cNvPr id="39" name="Google Shape;39;p2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40" name="Google Shape;40;p27"/>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27"/>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מה להביא לשיעור?">
  <p:cSld name="מה להביא לשיעור?">
    <p:spTree>
      <p:nvGrpSpPr>
        <p:cNvPr id="1" name="Shape 42"/>
        <p:cNvGrpSpPr/>
        <p:nvPr/>
      </p:nvGrpSpPr>
      <p:grpSpPr>
        <a:xfrm>
          <a:off x="0" y="0"/>
          <a:ext cx="0" cy="0"/>
          <a:chOff x="0" y="0"/>
          <a:chExt cx="0" cy="0"/>
        </a:xfrm>
      </p:grpSpPr>
      <p:sp>
        <p:nvSpPr>
          <p:cNvPr id="43" name="Google Shape;43;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8"/>
          <p:cNvSpPr txBox="1">
            <a:spLocks noGrp="1"/>
          </p:cNvSpPr>
          <p:nvPr>
            <p:ph type="body" idx="1"/>
          </p:nvPr>
        </p:nvSpPr>
        <p:spPr>
          <a:xfrm>
            <a:off x="839788" y="1741679"/>
            <a:ext cx="5157787"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8"/>
          <p:cNvSpPr txBox="1">
            <a:spLocks noGrp="1"/>
          </p:cNvSpPr>
          <p:nvPr>
            <p:ph type="body" idx="2"/>
          </p:nvPr>
        </p:nvSpPr>
        <p:spPr>
          <a:xfrm>
            <a:off x="6172200" y="1741679"/>
            <a:ext cx="5183188"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6" name="Google Shape;46;p28"/>
          <p:cNvGrpSpPr/>
          <p:nvPr/>
        </p:nvGrpSpPr>
        <p:grpSpPr>
          <a:xfrm>
            <a:off x="902624" y="181572"/>
            <a:ext cx="11022154" cy="506326"/>
            <a:chOff x="865046" y="356936"/>
            <a:chExt cx="11022154" cy="506326"/>
          </a:xfrm>
        </p:grpSpPr>
        <p:cxnSp>
          <p:nvCxnSpPr>
            <p:cNvPr id="47" name="Google Shape;47;p28"/>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48" name="Google Shape;48;p28"/>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49" name="Google Shape;49;p28"/>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הקניית ידע">
  <p:cSld name="הקניית ידע">
    <p:spTree>
      <p:nvGrpSpPr>
        <p:cNvPr id="1" name="Shape 50"/>
        <p:cNvGrpSpPr/>
        <p:nvPr/>
      </p:nvGrpSpPr>
      <p:grpSpPr>
        <a:xfrm>
          <a:off x="0" y="0"/>
          <a:ext cx="0" cy="0"/>
          <a:chOff x="0" y="0"/>
          <a:chExt cx="0" cy="0"/>
        </a:xfrm>
      </p:grpSpPr>
      <p:pic>
        <p:nvPicPr>
          <p:cNvPr id="51" name="Google Shape;51;p29"/>
          <p:cNvPicPr preferRelativeResize="0"/>
          <p:nvPr/>
        </p:nvPicPr>
        <p:blipFill rotWithShape="1">
          <a:blip r:embed="rId2">
            <a:alphaModFix/>
          </a:blip>
          <a:srcRect t="12244" b="63870"/>
          <a:stretch/>
        </p:blipFill>
        <p:spPr>
          <a:xfrm>
            <a:off x="0" y="0"/>
            <a:ext cx="12192000" cy="1638096"/>
          </a:xfrm>
          <a:prstGeom prst="rect">
            <a:avLst/>
          </a:prstGeom>
          <a:noFill/>
          <a:ln>
            <a:noFill/>
          </a:ln>
        </p:spPr>
      </p:pic>
      <p:grpSp>
        <p:nvGrpSpPr>
          <p:cNvPr id="52" name="Google Shape;52;p29"/>
          <p:cNvGrpSpPr/>
          <p:nvPr/>
        </p:nvGrpSpPr>
        <p:grpSpPr>
          <a:xfrm>
            <a:off x="358720" y="6187719"/>
            <a:ext cx="3913243" cy="506326"/>
            <a:chOff x="358720" y="6187719"/>
            <a:chExt cx="3913243" cy="506326"/>
          </a:xfrm>
        </p:grpSpPr>
        <p:cxnSp>
          <p:nvCxnSpPr>
            <p:cNvPr id="53" name="Google Shape;53;p2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54" name="Google Shape;54;p2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Google Shape;55;p2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6" name="Google Shape;56;p2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9"/>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9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9"/>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תרגול" type="twoObj">
  <p:cSld name="TWO_OBJECTS">
    <p:spTree>
      <p:nvGrpSpPr>
        <p:cNvPr id="1" name="Shape 59"/>
        <p:cNvGrpSpPr/>
        <p:nvPr/>
      </p:nvGrpSpPr>
      <p:grpSpPr>
        <a:xfrm>
          <a:off x="0" y="0"/>
          <a:ext cx="0" cy="0"/>
          <a:chOff x="0" y="0"/>
          <a:chExt cx="0" cy="0"/>
        </a:xfrm>
      </p:grpSpPr>
      <p:cxnSp>
        <p:nvCxnSpPr>
          <p:cNvPr id="60" name="Google Shape;60;p30"/>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61" name="Google Shape;61;p30"/>
          <p:cNvSpPr/>
          <p:nvPr/>
        </p:nvSpPr>
        <p:spPr>
          <a:xfrm rot="-5400000">
            <a:off x="8989719" y="249375"/>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62" name="Google Shape;62;p30"/>
          <p:cNvGrpSpPr/>
          <p:nvPr/>
        </p:nvGrpSpPr>
        <p:grpSpPr>
          <a:xfrm>
            <a:off x="358720" y="6187719"/>
            <a:ext cx="3913243" cy="506326"/>
            <a:chOff x="358720" y="6187719"/>
            <a:chExt cx="3913243" cy="506326"/>
          </a:xfrm>
        </p:grpSpPr>
        <p:cxnSp>
          <p:nvCxnSpPr>
            <p:cNvPr id="63" name="Google Shape;63;p30"/>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64" name="Google Shape;64;p30"/>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5" name="Google Shape;65;p30"/>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66" name="Google Shape;6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0"/>
          <p:cNvSpPr txBox="1">
            <a:spLocks noGrp="1"/>
          </p:cNvSpPr>
          <p:nvPr>
            <p:ph type="body" idx="1"/>
          </p:nvPr>
        </p:nvSpPr>
        <p:spPr>
          <a:xfrm>
            <a:off x="933938" y="1825625"/>
            <a:ext cx="5085862"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12857"/>
              </a:lnSpc>
              <a:spcBef>
                <a:spcPts val="1000"/>
              </a:spcBef>
              <a:spcAft>
                <a:spcPts val="0"/>
              </a:spcAft>
              <a:buClr>
                <a:schemeClr val="accent2"/>
              </a:buClr>
              <a:buSzPts val="2800"/>
              <a:buFont typeface="Arial"/>
              <a:buChar char="•"/>
              <a:defRPr sz="2800" b="0" i="0">
                <a:solidFill>
                  <a:schemeClr val="dk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30"/>
          <p:cNvSpPr txBox="1">
            <a:spLocks noGrp="1"/>
          </p:cNvSpPr>
          <p:nvPr>
            <p:ph type="body" idx="2"/>
          </p:nvPr>
        </p:nvSpPr>
        <p:spPr>
          <a:xfrm>
            <a:off x="6267938" y="1825625"/>
            <a:ext cx="5085862"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79"/>
        <p:cNvGrpSpPr/>
        <p:nvPr/>
      </p:nvGrpSpPr>
      <p:grpSpPr>
        <a:xfrm>
          <a:off x="0" y="0"/>
          <a:ext cx="0" cy="0"/>
          <a:chOff x="0" y="0"/>
          <a:chExt cx="0" cy="0"/>
        </a:xfrm>
      </p:grpSpPr>
      <p:pic>
        <p:nvPicPr>
          <p:cNvPr id="80" name="Google Shape;80;p32"/>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81" name="Google Shape;81;p32"/>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82" name="Google Shape;82;p32"/>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83" name="Google Shape;83;p32"/>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84" name="Google Shape;84;p32"/>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85" name="Google Shape;85;p32"/>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86" name="Google Shape;86;p32"/>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87" name="Google Shape;87;p32"/>
          <p:cNvGrpSpPr/>
          <p:nvPr/>
        </p:nvGrpSpPr>
        <p:grpSpPr>
          <a:xfrm>
            <a:off x="-110840" y="110839"/>
            <a:ext cx="1530097" cy="1525930"/>
            <a:chOff x="8374611" y="4283110"/>
            <a:chExt cx="2300578" cy="2294314"/>
          </a:xfrm>
        </p:grpSpPr>
        <p:pic>
          <p:nvPicPr>
            <p:cNvPr id="88" name="Google Shape;88;p32"/>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89" name="Google Shape;89;p32"/>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sp>
        <p:nvSpPr>
          <p:cNvPr id="90" name="Google Shape;90;p32"/>
          <p:cNvSpPr txBox="1"/>
          <p:nvPr/>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90909"/>
              </a:lnSpc>
              <a:spcBef>
                <a:spcPts val="0"/>
              </a:spcBef>
              <a:spcAft>
                <a:spcPts val="0"/>
              </a:spcAft>
              <a:buNone/>
            </a:pPr>
            <a:r>
              <a:rPr lang="x-none" sz="6600" b="0" i="0" u="none" strike="noStrike" cap="none">
                <a:solidFill>
                  <a:schemeClr val="lt1"/>
                </a:solidFill>
                <a:latin typeface="Calibri"/>
                <a:ea typeface="Calibri"/>
                <a:cs typeface="Calibri"/>
                <a:sym typeface="Calibri"/>
              </a:rPr>
              <a:t>תודה שצפיתם בשידור</a:t>
            </a:r>
            <a:endParaRPr/>
          </a:p>
          <a:p>
            <a:pPr marL="0" marR="0" lvl="0" indent="0" algn="ctr" rtl="1">
              <a:lnSpc>
                <a:spcPct val="187500"/>
              </a:lnSpc>
              <a:spcBef>
                <a:spcPts val="0"/>
              </a:spcBef>
              <a:spcAft>
                <a:spcPts val="0"/>
              </a:spcAft>
              <a:buNone/>
            </a:pPr>
            <a:r>
              <a:rPr lang="x-none" sz="3200" b="0" i="0" u="none" strike="noStrike" cap="none">
                <a:solidFill>
                  <a:schemeClr val="lt1"/>
                </a:solidFill>
                <a:latin typeface="Calibri"/>
                <a:ea typeface="Calibri"/>
                <a:cs typeface="Calibri"/>
                <a:sym typeface="Calibri"/>
              </a:rPr>
              <a:t>הופק עבור משרד החינוך ע״י מטח</a:t>
            </a:r>
            <a:endParaRPr sz="3200" b="0" i="0" u="none" strike="noStrike" cap="none">
              <a:solidFill>
                <a:schemeClr val="lt1"/>
              </a:solidFill>
              <a:latin typeface="Calibri"/>
              <a:ea typeface="Calibri"/>
              <a:cs typeface="Calibri"/>
              <a:sym typeface="Calibri"/>
            </a:endParaRPr>
          </a:p>
        </p:txBody>
      </p:sp>
      <p:sp>
        <p:nvSpPr>
          <p:cNvPr id="91" name="Google Shape;91;p32"/>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32"/>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32"/>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32"/>
          <p:cNvSpPr txBox="1"/>
          <p:nvPr/>
        </p:nvSpPr>
        <p:spPr>
          <a:xfrm>
            <a:off x="3870376" y="6424726"/>
            <a:ext cx="4451248" cy="3231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500" b="0" i="0" u="none" strike="noStrike" cap="none">
                <a:solidFill>
                  <a:schemeClr val="lt1"/>
                </a:solidFill>
                <a:latin typeface="Arial"/>
                <a:ea typeface="Arial"/>
                <a:cs typeface="Arial"/>
                <a:sym typeface="Arial"/>
              </a:rPr>
              <a:t>shutterstock/com איורים: </a:t>
            </a:r>
            <a:endParaRPr sz="15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השיעור הבא יתחיל">
  <p:cSld name="2_השיעור הבא יתחיל">
    <p:spTree>
      <p:nvGrpSpPr>
        <p:cNvPr id="1" name="Shape 95"/>
        <p:cNvGrpSpPr/>
        <p:nvPr/>
      </p:nvGrpSpPr>
      <p:grpSpPr>
        <a:xfrm>
          <a:off x="0" y="0"/>
          <a:ext cx="0" cy="0"/>
          <a:chOff x="0" y="0"/>
          <a:chExt cx="0" cy="0"/>
        </a:xfrm>
      </p:grpSpPr>
      <p:pic>
        <p:nvPicPr>
          <p:cNvPr id="96" name="Google Shape;96;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7" name="Google Shape;97;p33"/>
          <p:cNvSpPr/>
          <p:nvPr/>
        </p:nvSpPr>
        <p:spPr>
          <a:xfrm>
            <a:off x="3337577" y="646574"/>
            <a:ext cx="5473303" cy="547330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8" name="Google Shape;98;p33"/>
          <p:cNvSpPr/>
          <p:nvPr/>
        </p:nvSpPr>
        <p:spPr>
          <a:xfrm>
            <a:off x="2953941" y="3446401"/>
            <a:ext cx="6284118" cy="123988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99" name="Google Shape;99;p33"/>
          <p:cNvGrpSpPr/>
          <p:nvPr/>
        </p:nvGrpSpPr>
        <p:grpSpPr>
          <a:xfrm>
            <a:off x="9287641" y="5672000"/>
            <a:ext cx="3913243" cy="506326"/>
            <a:chOff x="358720" y="285496"/>
            <a:chExt cx="3913243" cy="506326"/>
          </a:xfrm>
        </p:grpSpPr>
        <p:cxnSp>
          <p:nvCxnSpPr>
            <p:cNvPr id="100" name="Google Shape;100;p33"/>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01" name="Google Shape;101;p33"/>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33"/>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03" name="Google Shape;103;p33"/>
          <p:cNvSpPr txBox="1">
            <a:spLocks noGrp="1"/>
          </p:cNvSpPr>
          <p:nvPr>
            <p:ph type="body" idx="1"/>
          </p:nvPr>
        </p:nvSpPr>
        <p:spPr>
          <a:xfrm>
            <a:off x="3819674" y="1776004"/>
            <a:ext cx="4552652" cy="2202291"/>
          </a:xfrm>
          <a:prstGeom prst="rect">
            <a:avLst/>
          </a:prstGeom>
          <a:noFill/>
          <a:ln>
            <a:noFill/>
          </a:ln>
        </p:spPr>
        <p:txBody>
          <a:bodyPr spcFirstLastPara="1" wrap="square" lIns="91425" tIns="45700" rIns="91425" bIns="45700" anchor="t" anchorCtr="0">
            <a:normAutofit/>
          </a:bodyPr>
          <a:lstStyle>
            <a:lvl1pPr marL="457200" lvl="0" indent="-228600" algn="ctr" rtl="1">
              <a:lnSpc>
                <a:spcPct val="83333"/>
              </a:lnSpc>
              <a:spcBef>
                <a:spcPts val="8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4" name="Google Shape;104;p33"/>
          <p:cNvCxnSpPr/>
          <p:nvPr/>
        </p:nvCxnSpPr>
        <p:spPr>
          <a:xfrm>
            <a:off x="2377053" y="6178326"/>
            <a:ext cx="1385887" cy="0"/>
          </a:xfrm>
          <a:prstGeom prst="straightConnector1">
            <a:avLst/>
          </a:prstGeom>
          <a:noFill/>
          <a:ln w="38100" cap="flat" cmpd="sng">
            <a:solidFill>
              <a:srgbClr val="FFC000"/>
            </a:solidFill>
            <a:prstDash val="solid"/>
            <a:miter lim="800000"/>
            <a:headEnd type="none" w="sm" len="sm"/>
            <a:tailEnd type="none" w="sm" len="sm"/>
          </a:ln>
        </p:spPr>
      </p:cxnSp>
      <p:grpSp>
        <p:nvGrpSpPr>
          <p:cNvPr id="105" name="Google Shape;105;p33"/>
          <p:cNvGrpSpPr/>
          <p:nvPr/>
        </p:nvGrpSpPr>
        <p:grpSpPr>
          <a:xfrm rot="10800000">
            <a:off x="11482153" y="140248"/>
            <a:ext cx="602703" cy="577326"/>
            <a:chOff x="781297" y="5586292"/>
            <a:chExt cx="602703" cy="577326"/>
          </a:xfrm>
        </p:grpSpPr>
        <p:sp>
          <p:nvSpPr>
            <p:cNvPr id="106" name="Google Shape;106;p33"/>
            <p:cNvSpPr/>
            <p:nvPr/>
          </p:nvSpPr>
          <p:spPr>
            <a:xfrm rot="-5400000">
              <a:off x="781297" y="5657292"/>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7" name="Google Shape;107;p33"/>
            <p:cNvSpPr/>
            <p:nvPr/>
          </p:nvSpPr>
          <p:spPr>
            <a:xfrm>
              <a:off x="1216502" y="558629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cxnSp>
        <p:nvCxnSpPr>
          <p:cNvPr id="108" name="Google Shape;108;p33"/>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
        <p:nvSpPr>
          <p:cNvPr id="109" name="Google Shape;109;p33"/>
          <p:cNvSpPr txBox="1">
            <a:spLocks noGrp="1"/>
          </p:cNvSpPr>
          <p:nvPr>
            <p:ph type="body" idx="2"/>
          </p:nvPr>
        </p:nvSpPr>
        <p:spPr>
          <a:xfrm>
            <a:off x="3764756" y="3704674"/>
            <a:ext cx="4662487" cy="819517"/>
          </a:xfrm>
          <a:prstGeom prst="rect">
            <a:avLst/>
          </a:prstGeom>
          <a:noFill/>
          <a:ln>
            <a:noFill/>
          </a:ln>
        </p:spPr>
        <p:txBody>
          <a:bodyPr spcFirstLastPara="1" wrap="square" lIns="91425" tIns="45700" rIns="91425" bIns="45700" anchor="b" anchorCtr="0">
            <a:noAutofit/>
          </a:bodyPr>
          <a:lstStyle>
            <a:lvl1pPr marL="457200" lvl="0" indent="-228600" algn="ctr" rtl="1">
              <a:lnSpc>
                <a:spcPct val="90000"/>
              </a:lnSpc>
              <a:spcBef>
                <a:spcPts val="800"/>
              </a:spcBef>
              <a:spcAft>
                <a:spcPts val="0"/>
              </a:spcAft>
              <a:buClr>
                <a:schemeClr val="lt1"/>
              </a:buClr>
              <a:buSzPts val="5400"/>
              <a:buNone/>
              <a:defRPr sz="540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0" name="Google Shape;110;p33"/>
          <p:cNvGrpSpPr/>
          <p:nvPr/>
        </p:nvGrpSpPr>
        <p:grpSpPr>
          <a:xfrm>
            <a:off x="-110840" y="110839"/>
            <a:ext cx="1530097" cy="1525930"/>
            <a:chOff x="8374611" y="4283110"/>
            <a:chExt cx="2300578" cy="2294314"/>
          </a:xfrm>
        </p:grpSpPr>
        <p:pic>
          <p:nvPicPr>
            <p:cNvPr id="111" name="Google Shape;111;p33"/>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112" name="Google Shape;112;p33"/>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מצגת מלאה בתרגול" type="twoTxTwoObj">
  <p:cSld name="TWO_OBJECTS_WITH_TEXT">
    <p:spTree>
      <p:nvGrpSpPr>
        <p:cNvPr id="1" name="Shape 113"/>
        <p:cNvGrpSpPr/>
        <p:nvPr/>
      </p:nvGrpSpPr>
      <p:grpSpPr>
        <a:xfrm>
          <a:off x="0" y="0"/>
          <a:ext cx="0" cy="0"/>
          <a:chOff x="0" y="0"/>
          <a:chExt cx="0" cy="0"/>
        </a:xfrm>
      </p:grpSpPr>
      <p:sp>
        <p:nvSpPr>
          <p:cNvPr id="114" name="Google Shape;114;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800"/>
              </a:spcBef>
              <a:spcAft>
                <a:spcPts val="0"/>
              </a:spcAft>
              <a:buClr>
                <a:schemeClr val="dk1"/>
              </a:buClr>
              <a:buSzPts val="2800"/>
              <a:buNone/>
              <a:defRPr sz="2800" b="1">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6" name="Google Shape;116;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800"/>
              </a:spcBef>
              <a:spcAft>
                <a:spcPts val="0"/>
              </a:spcAft>
              <a:buClr>
                <a:schemeClr val="dk1"/>
              </a:buClr>
              <a:buSzPts val="2800"/>
              <a:buNone/>
              <a:defRPr sz="2800" b="1">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9" name="Google Shape;119;p34"/>
          <p:cNvGrpSpPr/>
          <p:nvPr/>
        </p:nvGrpSpPr>
        <p:grpSpPr>
          <a:xfrm>
            <a:off x="902624" y="181572"/>
            <a:ext cx="11022154" cy="506326"/>
            <a:chOff x="865046" y="356936"/>
            <a:chExt cx="11022154" cy="506326"/>
          </a:xfrm>
        </p:grpSpPr>
        <p:cxnSp>
          <p:nvCxnSpPr>
            <p:cNvPr id="120" name="Google Shape;120;p34"/>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21" name="Google Shape;121;p34"/>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22" name="Google Shape;122;p34"/>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הקניית ידע">
  <p:cSld name="1_הקניית ידע">
    <p:spTree>
      <p:nvGrpSpPr>
        <p:cNvPr id="1" name="Shape 123"/>
        <p:cNvGrpSpPr/>
        <p:nvPr/>
      </p:nvGrpSpPr>
      <p:grpSpPr>
        <a:xfrm>
          <a:off x="0" y="0"/>
          <a:ext cx="0" cy="0"/>
          <a:chOff x="0" y="0"/>
          <a:chExt cx="0" cy="0"/>
        </a:xfrm>
      </p:grpSpPr>
      <p:grpSp>
        <p:nvGrpSpPr>
          <p:cNvPr id="124" name="Google Shape;124;p35"/>
          <p:cNvGrpSpPr/>
          <p:nvPr/>
        </p:nvGrpSpPr>
        <p:grpSpPr>
          <a:xfrm>
            <a:off x="358720" y="6187719"/>
            <a:ext cx="3913243" cy="506326"/>
            <a:chOff x="358720" y="6187719"/>
            <a:chExt cx="3913243" cy="506326"/>
          </a:xfrm>
        </p:grpSpPr>
        <p:cxnSp>
          <p:nvCxnSpPr>
            <p:cNvPr id="125" name="Google Shape;125;p35"/>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26" name="Google Shape;126;p35"/>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7" name="Google Shape;127;p35"/>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28" name="Google Shape;128;p35"/>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10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35"/>
          <p:cNvPicPr preferRelativeResize="0"/>
          <p:nvPr/>
        </p:nvPicPr>
        <p:blipFill rotWithShape="1">
          <a:blip r:embed="rId2">
            <a:alphaModFix/>
          </a:blip>
          <a:srcRect t="4861" b="71253"/>
          <a:stretch/>
        </p:blipFill>
        <p:spPr>
          <a:xfrm>
            <a:off x="0" y="0"/>
            <a:ext cx="12192000" cy="1638096"/>
          </a:xfrm>
          <a:prstGeom prst="rect">
            <a:avLst/>
          </a:prstGeom>
          <a:noFill/>
          <a:ln>
            <a:noFill/>
          </a:ln>
        </p:spPr>
      </p:pic>
      <p:sp>
        <p:nvSpPr>
          <p:cNvPr id="130" name="Google Shape;130;p35"/>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35"/>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90000"/>
              </a:lnSpc>
              <a:spcBef>
                <a:spcPts val="80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jpe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27.jpeg"/><Relationship Id="rId4" Type="http://schemas.openxmlformats.org/officeDocument/2006/relationships/notesSlide" Target="../notesSlides/notesSlide14.xml"/><Relationship Id="rId9"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9.png"/><Relationship Id="rId7"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9.png"/><Relationship Id="rId7"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8.png"/><Relationship Id="rId9"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jpeg"/><Relationship Id="rId5" Type="http://schemas.openxmlformats.org/officeDocument/2006/relationships/image" Target="../media/image2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14.jpg"/></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jpg"/><Relationship Id="rId5" Type="http://schemas.openxmlformats.org/officeDocument/2006/relationships/image" Target="../media/image28.png"/><Relationship Id="rId4" Type="http://schemas.openxmlformats.org/officeDocument/2006/relationships/notesSlide" Target="../notesSlides/notesSlide29.xml"/><Relationship Id="rId9"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comments" Target="../comments/comment2.xml"/><Relationship Id="rId5" Type="http://schemas.openxmlformats.org/officeDocument/2006/relationships/image" Target="../media/image29.png"/><Relationship Id="rId4" Type="http://schemas.openxmlformats.org/officeDocument/2006/relationships/image" Target="../media/image14.jp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0.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29.png"/><Relationship Id="rId4" Type="http://schemas.openxmlformats.org/officeDocument/2006/relationships/image" Target="../media/image18.jp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29.png"/><Relationship Id="rId4" Type="http://schemas.openxmlformats.org/officeDocument/2006/relationships/image" Target="../media/image18.jp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15.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8.png"/><Relationship Id="rId7" Type="http://schemas.openxmlformats.org/officeDocument/2006/relationships/image" Target="../media/image26.jpe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7.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6.png"/><Relationship Id="rId7"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6.png"/><Relationship Id="rId7"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lt1"/>
              </a:buClr>
              <a:buSzPts val="6000"/>
              <a:buNone/>
            </a:pPr>
            <a:r>
              <a:rPr lang="x-none" dirty="0"/>
              <a:t>שיעור </a:t>
            </a:r>
            <a:r>
              <a:rPr lang="he-IL" dirty="0"/>
              <a:t>עברית </a:t>
            </a:r>
            <a:r>
              <a:rPr lang="x-none" dirty="0"/>
              <a:t>לכיתה </a:t>
            </a:r>
            <a:r>
              <a:rPr lang="he-IL" dirty="0"/>
              <a:t>ג</a:t>
            </a:r>
            <a:endParaRPr dirty="0"/>
          </a:p>
          <a:p>
            <a:pPr marL="0" lvl="0" indent="0" algn="r" rtl="1">
              <a:lnSpc>
                <a:spcPct val="90000"/>
              </a:lnSpc>
              <a:spcBef>
                <a:spcPts val="800"/>
              </a:spcBef>
              <a:spcAft>
                <a:spcPts val="0"/>
              </a:spcAft>
              <a:buClr>
                <a:schemeClr val="lt1"/>
              </a:buClr>
              <a:buSzPts val="6000"/>
              <a:buNone/>
            </a:pPr>
            <a:endParaRPr dirty="0"/>
          </a:p>
        </p:txBody>
      </p:sp>
      <p:sp>
        <p:nvSpPr>
          <p:cNvPr id="239" name="Google Shape;239;p5"/>
          <p:cNvSpPr txBox="1">
            <a:spLocks noGrp="1"/>
          </p:cNvSpPr>
          <p:nvPr>
            <p:ph type="body" idx="2"/>
          </p:nvPr>
        </p:nvSpPr>
        <p:spPr>
          <a:xfrm>
            <a:off x="1546739" y="4419771"/>
            <a:ext cx="5858108" cy="649357"/>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lt1"/>
              </a:buClr>
              <a:buSzPts val="3200"/>
              <a:buNone/>
            </a:pPr>
            <a:r>
              <a:rPr lang="x-none" dirty="0"/>
              <a:t>נושא השיעור:</a:t>
            </a:r>
            <a:r>
              <a:rPr lang="he-IL" dirty="0"/>
              <a:t> החיים מתחת לפני הים</a:t>
            </a:r>
            <a:endParaRPr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42" name="Google Shape;242;p5"/>
          <p:cNvSpPr txBox="1"/>
          <p:nvPr/>
        </p:nvSpPr>
        <p:spPr>
          <a:xfrm>
            <a:off x="2030833" y="5069128"/>
            <a:ext cx="5147207" cy="649357"/>
          </a:xfrm>
          <a:prstGeom prst="rect">
            <a:avLst/>
          </a:prstGeom>
          <a:noFill/>
          <a:ln>
            <a:noFill/>
          </a:ln>
        </p:spPr>
        <p:txBody>
          <a:bodyPr spcFirstLastPara="1" wrap="square" lIns="91425" tIns="45700" rIns="91425" bIns="45700" anchor="t" anchorCtr="0">
            <a:normAutofit/>
          </a:bodyPr>
          <a:lstStyle/>
          <a:p>
            <a:pPr marL="0" marR="0" lvl="0" indent="0" algn="r" rtl="1">
              <a:lnSpc>
                <a:spcPct val="90000"/>
              </a:lnSpc>
              <a:spcBef>
                <a:spcPts val="0"/>
              </a:spcBef>
              <a:spcAft>
                <a:spcPts val="0"/>
              </a:spcAft>
              <a:buClr>
                <a:schemeClr val="lt1"/>
              </a:buClr>
              <a:buSzPts val="3200"/>
              <a:buFont typeface="Calibri"/>
              <a:buNone/>
            </a:pPr>
            <a:r>
              <a:rPr lang="x-none" sz="3200" b="0" i="0" u="none" strike="noStrike" cap="none">
                <a:solidFill>
                  <a:schemeClr val="lt1"/>
                </a:solidFill>
                <a:latin typeface="Calibri"/>
                <a:ea typeface="Calibri"/>
                <a:cs typeface="Calibri"/>
                <a:sym typeface="Calibri"/>
              </a:rPr>
              <a:t>עם </a:t>
            </a:r>
            <a:r>
              <a:rPr lang="x-none" sz="3200" b="0" i="0" u="none" strike="noStrike" cap="none" smtClean="0">
                <a:solidFill>
                  <a:schemeClr val="lt1"/>
                </a:solidFill>
                <a:latin typeface="Calibri"/>
                <a:ea typeface="Calibri"/>
                <a:cs typeface="Calibri"/>
                <a:sym typeface="Calibri"/>
              </a:rPr>
              <a:t>המורה</a:t>
            </a:r>
            <a:r>
              <a:rPr lang="he-IL" sz="3200" b="0" i="0" u="none" strike="noStrike" cap="none" dirty="0" smtClean="0">
                <a:solidFill>
                  <a:schemeClr val="lt1"/>
                </a:solidFill>
                <a:latin typeface="Calibri"/>
                <a:ea typeface="Calibri"/>
                <a:cs typeface="Calibri"/>
                <a:sym typeface="Calibri"/>
              </a:rPr>
              <a:t>: סיגי שם-טוב</a:t>
            </a:r>
            <a:endParaRPr sz="3200" b="0" i="0" u="none" strike="noStrike" cap="none"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72" name="Google Shape;272;p8"/>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sp>
        <p:nvSpPr>
          <p:cNvPr id="2" name="Oval 1"/>
          <p:cNvSpPr/>
          <p:nvPr/>
        </p:nvSpPr>
        <p:spPr>
          <a:xfrm>
            <a:off x="4171950" y="1238250"/>
            <a:ext cx="4991100" cy="481012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52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title"/>
          </p:nvPr>
        </p:nvSpPr>
        <p:spPr>
          <a:xfrm>
            <a:off x="5086350" y="0"/>
            <a:ext cx="3555148"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dk1"/>
              </a:buClr>
              <a:buSzPts val="4400"/>
              <a:buFont typeface="Calibri"/>
              <a:buNone/>
            </a:pPr>
            <a:r>
              <a:rPr lang="he-IL" dirty="0"/>
              <a:t>סוּסוֹן יָם</a:t>
            </a:r>
            <a:endParaRPr dirty="0"/>
          </a:p>
        </p:txBody>
      </p:sp>
      <p:pic>
        <p:nvPicPr>
          <p:cNvPr id="272" name="Google Shape;272;p8"/>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sp>
        <p:nvSpPr>
          <p:cNvPr id="2" name="Oval 1"/>
          <p:cNvSpPr/>
          <p:nvPr/>
        </p:nvSpPr>
        <p:spPr>
          <a:xfrm>
            <a:off x="4171950" y="1238250"/>
            <a:ext cx="4991100" cy="481012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7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title"/>
          </p:nvPr>
        </p:nvSpPr>
        <p:spPr>
          <a:xfrm>
            <a:off x="5086350" y="0"/>
            <a:ext cx="3555148"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dk1"/>
              </a:buClr>
              <a:buSzPts val="4400"/>
              <a:buFont typeface="Calibri"/>
              <a:buNone/>
            </a:pPr>
            <a:r>
              <a:rPr lang="he-IL" dirty="0"/>
              <a:t>סוסון ים</a:t>
            </a:r>
            <a:endParaRPr dirty="0"/>
          </a:p>
        </p:txBody>
      </p:sp>
      <p:pic>
        <p:nvPicPr>
          <p:cNvPr id="272" name="Google Shape;272;p8"/>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11" name="תמונה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63924" y="1499334"/>
            <a:ext cx="2675410" cy="2648256"/>
          </a:xfrm>
          <a:prstGeom prst="ellipse">
            <a:avLst/>
          </a:prstGeom>
        </p:spPr>
      </p:pic>
      <p:pic>
        <p:nvPicPr>
          <p:cNvPr id="13" name="תמונה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45454" y="1499335"/>
            <a:ext cx="2827842" cy="2648255"/>
          </a:xfrm>
          <a:prstGeom prst="ellipse">
            <a:avLst/>
          </a:prstGeom>
        </p:spPr>
      </p:pic>
    </p:spTree>
    <p:extLst>
      <p:ext uri="{BB962C8B-B14F-4D97-AF65-F5344CB8AC3E}">
        <p14:creationId xmlns:p14="http://schemas.microsoft.com/office/powerpoint/2010/main" val="154597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title"/>
          </p:nvPr>
        </p:nvSpPr>
        <p:spPr>
          <a:xfrm>
            <a:off x="5086350" y="0"/>
            <a:ext cx="3555148"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dk1"/>
              </a:buClr>
              <a:buSzPts val="4400"/>
              <a:buFont typeface="Calibri"/>
              <a:buNone/>
            </a:pPr>
            <a:r>
              <a:rPr lang="he-IL" dirty="0"/>
              <a:t>סוסון ים</a:t>
            </a:r>
            <a:endParaRPr dirty="0"/>
          </a:p>
        </p:txBody>
      </p:sp>
      <p:pic>
        <p:nvPicPr>
          <p:cNvPr id="272" name="Google Shape;272;p8"/>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11" name="תמונה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63924" y="1409670"/>
            <a:ext cx="2675410" cy="2648256"/>
          </a:xfrm>
          <a:prstGeom prst="ellipse">
            <a:avLst/>
          </a:prstGeom>
        </p:spPr>
      </p:pic>
      <p:pic>
        <p:nvPicPr>
          <p:cNvPr id="13" name="תמונה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45454" y="1499335"/>
            <a:ext cx="2827842" cy="2648255"/>
          </a:xfrm>
          <a:prstGeom prst="ellipse">
            <a:avLst/>
          </a:prstGeom>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865" y="4231698"/>
            <a:ext cx="2991206" cy="262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086350" y="4652297"/>
            <a:ext cx="2486565" cy="1785104"/>
          </a:xfrm>
          <a:prstGeom prst="rect">
            <a:avLst/>
          </a:prstGeom>
          <a:noFill/>
        </p:spPr>
        <p:txBody>
          <a:bodyPr wrap="square" rtlCol="0">
            <a:spAutoFit/>
          </a:bodyPr>
          <a:lstStyle/>
          <a:p>
            <a:pPr algn="ctr" rtl="1"/>
            <a:r>
              <a:rPr lang="he-IL" sz="2200" dirty="0">
                <a:solidFill>
                  <a:srgbClr val="FF0000"/>
                </a:solidFill>
              </a:rPr>
              <a:t>הַיְדַעְתֶם? </a:t>
            </a:r>
          </a:p>
          <a:p>
            <a:pPr algn="ctr" rtl="1"/>
            <a:r>
              <a:rPr lang="he-IL" sz="2200" dirty="0"/>
              <a:t>גודלם של סוסוני הים</a:t>
            </a:r>
            <a:endParaRPr lang="en-US" sz="2200" dirty="0"/>
          </a:p>
          <a:p>
            <a:pPr algn="ctr" rtl="1"/>
            <a:r>
              <a:rPr lang="he-IL" sz="2200" dirty="0"/>
              <a:t> נע בין כמה מִילִימֶטְרִים ל-30 סַנְטִימֶטְרִים.</a:t>
            </a:r>
            <a:endParaRPr lang="en-US" sz="2200" dirty="0"/>
          </a:p>
        </p:txBody>
      </p:sp>
    </p:spTree>
    <p:extLst>
      <p:ext uri="{BB962C8B-B14F-4D97-AF65-F5344CB8AC3E}">
        <p14:creationId xmlns:p14="http://schemas.microsoft.com/office/powerpoint/2010/main" val="130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4" name="Rounded Rectangle 23"/>
          <p:cNvSpPr/>
          <p:nvPr/>
        </p:nvSpPr>
        <p:spPr>
          <a:xfrm>
            <a:off x="1321489" y="2183320"/>
            <a:ext cx="1771650" cy="3172627"/>
          </a:xfrm>
          <a:prstGeom prst="round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dirty="0">
              <a:cs typeface="Guttman Yad-Brush" pitchFamily="2" charset="-79"/>
            </a:endParaRPr>
          </a:p>
        </p:txBody>
      </p:sp>
      <p:pic>
        <p:nvPicPr>
          <p:cNvPr id="272" name="Google Shape;272;p8"/>
          <p:cNvPicPr preferRelativeResize="0"/>
          <p:nvPr/>
        </p:nvPicPr>
        <p:blipFill rotWithShape="1">
          <a:blip r:embed="rId5">
            <a:alphaModFix/>
          </a:blip>
          <a:srcRect/>
          <a:stretch/>
        </p:blipFill>
        <p:spPr>
          <a:xfrm rot="8057618">
            <a:off x="290049" y="269606"/>
            <a:ext cx="1468977" cy="973310"/>
          </a:xfrm>
          <a:prstGeom prst="rect">
            <a:avLst/>
          </a:prstGeom>
          <a:noFill/>
          <a:ln>
            <a:noFill/>
          </a:ln>
        </p:spPr>
      </p:pic>
      <p:sp>
        <p:nvSpPr>
          <p:cNvPr id="3" name="Oval 2"/>
          <p:cNvSpPr/>
          <p:nvPr/>
        </p:nvSpPr>
        <p:spPr>
          <a:xfrm>
            <a:off x="5862669" y="2406666"/>
            <a:ext cx="1421589" cy="1466466"/>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968208" y="1212462"/>
            <a:ext cx="1421589" cy="1466466"/>
          </a:xfrm>
          <a:prstGeom prst="ellipse">
            <a:avLst/>
          </a:prstGeom>
          <a:blipFill dpi="0" rotWithShape="1">
            <a:blip r:embed="rId7"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230471" y="2420888"/>
            <a:ext cx="1421589" cy="1466466"/>
          </a:xfrm>
          <a:prstGeom prst="ellipse">
            <a:avLst/>
          </a:prstGeom>
          <a:blipFill dpi="0" rotWithShape="1">
            <a:blip r:embed="rId8"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001644" y="4574497"/>
            <a:ext cx="1421589" cy="1466466"/>
          </a:xfrm>
          <a:prstGeom prst="ellipse">
            <a:avLst/>
          </a:prstGeom>
          <a:blipFill dpi="0" rotWithShape="1">
            <a:blip r:embed="rId9"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615981" y="4574497"/>
            <a:ext cx="1421589" cy="1466466"/>
          </a:xfrm>
          <a:prstGeom prst="ellipse">
            <a:avLst/>
          </a:prstGeom>
          <a:blipFill dpi="0" rotWithShape="1">
            <a:blip r:embed="rId10"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9906022">
            <a:off x="7012216" y="2050576"/>
            <a:ext cx="762000" cy="42333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ight Arrow 13"/>
          <p:cNvSpPr/>
          <p:nvPr/>
        </p:nvSpPr>
        <p:spPr>
          <a:xfrm rot="2194284">
            <a:off x="9524947" y="2082986"/>
            <a:ext cx="731103" cy="39634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Right Arrow 14"/>
          <p:cNvSpPr/>
          <p:nvPr/>
        </p:nvSpPr>
        <p:spPr>
          <a:xfrm rot="7060261">
            <a:off x="10067095" y="4081800"/>
            <a:ext cx="713417" cy="40616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ight Arrow 15"/>
          <p:cNvSpPr/>
          <p:nvPr/>
        </p:nvSpPr>
        <p:spPr>
          <a:xfrm rot="10800000">
            <a:off x="8104320" y="5309468"/>
            <a:ext cx="762000" cy="42333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ight Arrow 16"/>
          <p:cNvSpPr/>
          <p:nvPr/>
        </p:nvSpPr>
        <p:spPr>
          <a:xfrm rot="14130885">
            <a:off x="6600705" y="4012930"/>
            <a:ext cx="713416" cy="40616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Oval 7"/>
          <p:cNvSpPr/>
          <p:nvPr/>
        </p:nvSpPr>
        <p:spPr>
          <a:xfrm>
            <a:off x="7971045" y="3006069"/>
            <a:ext cx="1259121" cy="1185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t>?</a:t>
            </a:r>
          </a:p>
        </p:txBody>
      </p:sp>
      <p:sp>
        <p:nvSpPr>
          <p:cNvPr id="10" name="Rectangle 9"/>
          <p:cNvSpPr/>
          <p:nvPr/>
        </p:nvSpPr>
        <p:spPr>
          <a:xfrm>
            <a:off x="1517061" y="3213304"/>
            <a:ext cx="1252266" cy="400110"/>
          </a:xfrm>
          <a:prstGeom prst="rect">
            <a:avLst/>
          </a:prstGeom>
        </p:spPr>
        <p:txBody>
          <a:bodyPr wrap="none">
            <a:spAutoFit/>
          </a:bodyPr>
          <a:lstStyle/>
          <a:p>
            <a:pPr algn="ctr" rtl="1"/>
            <a:r>
              <a:rPr lang="he-IL" sz="2000" dirty="0">
                <a:latin typeface="Guttman Yad-Brush" pitchFamily="2" charset="-79"/>
                <a:cs typeface="Guttman Yad-Brush" pitchFamily="2" charset="-79"/>
              </a:rPr>
              <a:t>סוסון ים</a:t>
            </a:r>
          </a:p>
        </p:txBody>
      </p:sp>
      <p:sp>
        <p:nvSpPr>
          <p:cNvPr id="19" name="Rounded Rectangle 18"/>
          <p:cNvSpPr/>
          <p:nvPr/>
        </p:nvSpPr>
        <p:spPr>
          <a:xfrm>
            <a:off x="3640379" y="2220690"/>
            <a:ext cx="1771650" cy="317262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dirty="0">
              <a:cs typeface="Guttman Yad-Brush" pitchFamily="2" charset="-79"/>
            </a:endParaRPr>
          </a:p>
        </p:txBody>
      </p:sp>
      <p:sp>
        <p:nvSpPr>
          <p:cNvPr id="5" name="TextBox 4"/>
          <p:cNvSpPr txBox="1"/>
          <p:nvPr/>
        </p:nvSpPr>
        <p:spPr>
          <a:xfrm>
            <a:off x="3692172" y="2106372"/>
            <a:ext cx="1619250" cy="3139321"/>
          </a:xfrm>
          <a:prstGeom prst="rect">
            <a:avLst/>
          </a:prstGeom>
          <a:noFill/>
        </p:spPr>
        <p:txBody>
          <a:bodyPr wrap="square" rtlCol="0">
            <a:spAutoFit/>
          </a:bodyPr>
          <a:lstStyle/>
          <a:p>
            <a:pPr algn="r" rtl="1"/>
            <a:endParaRPr lang="he-IL" sz="1800" dirty="0">
              <a:latin typeface="Guttman Yad-Brush" pitchFamily="2" charset="-79"/>
              <a:cs typeface="Guttman Yad-Brush" pitchFamily="2" charset="-79"/>
            </a:endParaRPr>
          </a:p>
          <a:p>
            <a:pPr algn="ctr" rtl="1"/>
            <a:r>
              <a:rPr lang="he-IL" sz="1800" b="1" dirty="0">
                <a:latin typeface="Guttman Yad-Brush" pitchFamily="2" charset="-79"/>
                <a:cs typeface="Guttman Yad-Brush" pitchFamily="2" charset="-79"/>
              </a:rPr>
              <a:t>מי אני? </a:t>
            </a:r>
          </a:p>
          <a:p>
            <a:pPr algn="r" rtl="1"/>
            <a:r>
              <a:rPr lang="he-IL" sz="1800" dirty="0">
                <a:latin typeface="Guttman Yad-Brush" pitchFamily="2" charset="-79"/>
                <a:cs typeface="Guttman Yad-Brush" pitchFamily="2" charset="-79"/>
              </a:rPr>
              <a:t>יש לי ראש כמו של סוס, חֶדֶק כמו של פיל, עין כמו של זיקית, כיס כמו לְקֶנְגוּרוּ וזנב כמו של קוף. </a:t>
            </a:r>
            <a:endParaRPr lang="en-US" sz="1800" dirty="0">
              <a:cs typeface="Guttman Yad-Brush" pitchFamily="2" charset="-79"/>
            </a:endParaRPr>
          </a:p>
        </p:txBody>
      </p:sp>
      <p:sp>
        <p:nvSpPr>
          <p:cNvPr id="7" name="Rectangle 6"/>
          <p:cNvSpPr/>
          <p:nvPr/>
        </p:nvSpPr>
        <p:spPr>
          <a:xfrm>
            <a:off x="5953974" y="3275112"/>
            <a:ext cx="284052" cy="307777"/>
          </a:xfrm>
          <a:prstGeom prst="rect">
            <a:avLst/>
          </a:prstGeom>
        </p:spPr>
        <p:txBody>
          <a:bodyPr wrap="none">
            <a:spAutoFit/>
          </a:bodyPr>
          <a:lstStyle/>
          <a:p>
            <a:r>
              <a:rPr lang="en-US" dirty="0"/>
              <a:t>?</a:t>
            </a:r>
          </a:p>
        </p:txBody>
      </p:sp>
      <p:sp>
        <p:nvSpPr>
          <p:cNvPr id="18" name="Rectangle 17"/>
          <p:cNvSpPr/>
          <p:nvPr/>
        </p:nvSpPr>
        <p:spPr>
          <a:xfrm>
            <a:off x="4327614" y="1533275"/>
            <a:ext cx="441146" cy="646331"/>
          </a:xfrm>
          <a:prstGeom prst="rect">
            <a:avLst/>
          </a:prstGeom>
        </p:spPr>
        <p:txBody>
          <a:bodyPr wrap="none">
            <a:spAutoFit/>
          </a:bodyPr>
          <a:lstStyle/>
          <a:p>
            <a:r>
              <a:rPr lang="he-IL" sz="3600" dirty="0">
                <a:solidFill>
                  <a:srgbClr val="FF0000"/>
                </a:solidFill>
              </a:rPr>
              <a:t>?</a:t>
            </a:r>
            <a:endParaRPr lang="en-US" sz="3600" dirty="0"/>
          </a:p>
        </p:txBody>
      </p:sp>
      <p:sp>
        <p:nvSpPr>
          <p:cNvPr id="25" name="Rectangle 24"/>
          <p:cNvSpPr/>
          <p:nvPr/>
        </p:nvSpPr>
        <p:spPr>
          <a:xfrm>
            <a:off x="2044360" y="1563559"/>
            <a:ext cx="312906" cy="646331"/>
          </a:xfrm>
          <a:prstGeom prst="rect">
            <a:avLst/>
          </a:prstGeom>
        </p:spPr>
        <p:txBody>
          <a:bodyPr wrap="none">
            <a:spAutoFit/>
          </a:bodyPr>
          <a:lstStyle/>
          <a:p>
            <a:r>
              <a:rPr lang="he-IL" sz="3600" dirty="0">
                <a:solidFill>
                  <a:srgbClr val="00B0F0"/>
                </a:solidFill>
              </a:rPr>
              <a:t>!</a:t>
            </a:r>
            <a:endParaRPr lang="en-US" sz="3600" dirty="0">
              <a:solidFill>
                <a:srgbClr val="00B0F0"/>
              </a:solidFill>
            </a:endParaRPr>
          </a:p>
        </p:txBody>
      </p:sp>
      <p:pic>
        <p:nvPicPr>
          <p:cNvPr id="22"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907" y="30538"/>
            <a:ext cx="3714367" cy="1324791"/>
          </a:xfrm>
          <a:prstGeom prst="rect">
            <a:avLst/>
          </a:prstGeom>
        </p:spPr>
      </p:pic>
    </p:spTree>
    <p:extLst>
      <p:ext uri="{BB962C8B-B14F-4D97-AF65-F5344CB8AC3E}">
        <p14:creationId xmlns:p14="http://schemas.microsoft.com/office/powerpoint/2010/main" val="325161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15" name="Oval 14"/>
          <p:cNvSpPr/>
          <p:nvPr/>
        </p:nvSpPr>
        <p:spPr>
          <a:xfrm>
            <a:off x="4005955" y="1493106"/>
            <a:ext cx="4991100" cy="481012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8" name="Google Shape;288;p10"/>
          <p:cNvPicPr preferRelativeResize="0"/>
          <p:nvPr/>
        </p:nvPicPr>
        <p:blipFill rotWithShape="1">
          <a:blip r:embed="rId4">
            <a:alphaModFix/>
          </a:blip>
          <a:srcRect/>
          <a:stretch/>
        </p:blipFill>
        <p:spPr>
          <a:xfrm>
            <a:off x="3617846" y="13562"/>
            <a:ext cx="1017545" cy="1070700"/>
          </a:xfrm>
          <a:prstGeom prst="rect">
            <a:avLst/>
          </a:prstGeom>
          <a:noFill/>
          <a:ln>
            <a:noFill/>
          </a:ln>
        </p:spPr>
      </p:pic>
      <p:sp>
        <p:nvSpPr>
          <p:cNvPr id="9" name="Oval 8"/>
          <p:cNvSpPr/>
          <p:nvPr/>
        </p:nvSpPr>
        <p:spPr>
          <a:xfrm>
            <a:off x="3121784" y="2558230"/>
            <a:ext cx="1421589" cy="1466466"/>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cxnSpLocks/>
          </p:cNvCxnSpPr>
          <p:nvPr/>
        </p:nvCxnSpPr>
        <p:spPr>
          <a:xfrm flipV="1">
            <a:off x="4126618" y="2887601"/>
            <a:ext cx="1509041" cy="72237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15" name="Oval 14"/>
          <p:cNvSpPr/>
          <p:nvPr/>
        </p:nvSpPr>
        <p:spPr>
          <a:xfrm>
            <a:off x="4005955" y="1493106"/>
            <a:ext cx="4991100" cy="481012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8" name="Google Shape;288;p10"/>
          <p:cNvPicPr preferRelativeResize="0"/>
          <p:nvPr/>
        </p:nvPicPr>
        <p:blipFill rotWithShape="1">
          <a:blip r:embed="rId4">
            <a:alphaModFix/>
          </a:blip>
          <a:srcRect/>
          <a:stretch/>
        </p:blipFill>
        <p:spPr>
          <a:xfrm>
            <a:off x="3617846" y="13562"/>
            <a:ext cx="1017545" cy="1070700"/>
          </a:xfrm>
          <a:prstGeom prst="rect">
            <a:avLst/>
          </a:prstGeom>
          <a:noFill/>
          <a:ln>
            <a:noFill/>
          </a:ln>
        </p:spPr>
      </p:pic>
      <p:sp>
        <p:nvSpPr>
          <p:cNvPr id="8" name="Oval 7"/>
          <p:cNvSpPr/>
          <p:nvPr/>
        </p:nvSpPr>
        <p:spPr>
          <a:xfrm>
            <a:off x="4419600" y="727181"/>
            <a:ext cx="1421589" cy="1466466"/>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121784" y="2558230"/>
            <a:ext cx="1421589" cy="1466466"/>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a:cxnSpLocks/>
          </p:cNvCxnSpPr>
          <p:nvPr/>
        </p:nvCxnSpPr>
        <p:spPr>
          <a:xfrm>
            <a:off x="5694744" y="1824997"/>
            <a:ext cx="442091" cy="48805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a:cxnSpLocks/>
          </p:cNvCxnSpPr>
          <p:nvPr/>
        </p:nvCxnSpPr>
        <p:spPr>
          <a:xfrm flipV="1">
            <a:off x="4126618" y="2887601"/>
            <a:ext cx="1509041" cy="72237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77082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15" name="Oval 14"/>
          <p:cNvSpPr/>
          <p:nvPr/>
        </p:nvSpPr>
        <p:spPr>
          <a:xfrm>
            <a:off x="4005955" y="1493106"/>
            <a:ext cx="4991100" cy="481012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8" name="Google Shape;288;p10"/>
          <p:cNvPicPr preferRelativeResize="0"/>
          <p:nvPr/>
        </p:nvPicPr>
        <p:blipFill rotWithShape="1">
          <a:blip r:embed="rId4">
            <a:alphaModFix/>
          </a:blip>
          <a:srcRect/>
          <a:stretch/>
        </p:blipFill>
        <p:spPr>
          <a:xfrm>
            <a:off x="3617846" y="13562"/>
            <a:ext cx="1017545" cy="1070700"/>
          </a:xfrm>
          <a:prstGeom prst="rect">
            <a:avLst/>
          </a:prstGeom>
          <a:noFill/>
          <a:ln>
            <a:noFill/>
          </a:ln>
        </p:spPr>
      </p:pic>
      <p:sp>
        <p:nvSpPr>
          <p:cNvPr id="8" name="Oval 7"/>
          <p:cNvSpPr/>
          <p:nvPr/>
        </p:nvSpPr>
        <p:spPr>
          <a:xfrm>
            <a:off x="4419600" y="727181"/>
            <a:ext cx="1421589" cy="1466466"/>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121784" y="2558230"/>
            <a:ext cx="1421589" cy="1466466"/>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575466" y="1824997"/>
            <a:ext cx="1421589" cy="1466466"/>
          </a:xfrm>
          <a:prstGeom prst="ellipse">
            <a:avLst/>
          </a:prstGeom>
          <a:blipFill dpi="0" rotWithShape="1">
            <a:blip r:embed="rId7"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a:cxnSpLocks/>
          </p:cNvCxnSpPr>
          <p:nvPr/>
        </p:nvCxnSpPr>
        <p:spPr>
          <a:xfrm>
            <a:off x="5694744" y="1824997"/>
            <a:ext cx="442091" cy="48805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a:cxnSpLocks/>
          </p:cNvCxnSpPr>
          <p:nvPr/>
        </p:nvCxnSpPr>
        <p:spPr>
          <a:xfrm flipV="1">
            <a:off x="4126618" y="2887601"/>
            <a:ext cx="1509041" cy="72237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a:cxnSpLocks/>
          </p:cNvCxnSpPr>
          <p:nvPr/>
        </p:nvCxnSpPr>
        <p:spPr>
          <a:xfrm flipH="1">
            <a:off x="6324601" y="2193647"/>
            <a:ext cx="1601134" cy="36458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5769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15" name="Oval 14"/>
          <p:cNvSpPr/>
          <p:nvPr/>
        </p:nvSpPr>
        <p:spPr>
          <a:xfrm>
            <a:off x="4005955" y="1493106"/>
            <a:ext cx="4991100" cy="481012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8" name="Google Shape;288;p10"/>
          <p:cNvPicPr preferRelativeResize="0"/>
          <p:nvPr/>
        </p:nvPicPr>
        <p:blipFill rotWithShape="1">
          <a:blip r:embed="rId4">
            <a:alphaModFix/>
          </a:blip>
          <a:srcRect/>
          <a:stretch/>
        </p:blipFill>
        <p:spPr>
          <a:xfrm>
            <a:off x="3617846" y="13562"/>
            <a:ext cx="1017545" cy="1070700"/>
          </a:xfrm>
          <a:prstGeom prst="rect">
            <a:avLst/>
          </a:prstGeom>
          <a:noFill/>
          <a:ln>
            <a:noFill/>
          </a:ln>
        </p:spPr>
      </p:pic>
      <p:sp>
        <p:nvSpPr>
          <p:cNvPr id="8" name="Oval 7"/>
          <p:cNvSpPr/>
          <p:nvPr/>
        </p:nvSpPr>
        <p:spPr>
          <a:xfrm>
            <a:off x="4419600" y="727181"/>
            <a:ext cx="1421589" cy="1466466"/>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121784" y="2558230"/>
            <a:ext cx="1421589" cy="1466466"/>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575466" y="1824997"/>
            <a:ext cx="1421589" cy="1466466"/>
          </a:xfrm>
          <a:prstGeom prst="ellipse">
            <a:avLst/>
          </a:prstGeom>
          <a:blipFill dpi="0" rotWithShape="1">
            <a:blip r:embed="rId7"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925735" y="4975699"/>
            <a:ext cx="1421589" cy="1466466"/>
          </a:xfrm>
          <a:prstGeom prst="ellipse">
            <a:avLst/>
          </a:prstGeom>
          <a:blipFill dpi="0" rotWithShape="1">
            <a:blip r:embed="rId8"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a:cxnSpLocks/>
          </p:cNvCxnSpPr>
          <p:nvPr/>
        </p:nvCxnSpPr>
        <p:spPr>
          <a:xfrm>
            <a:off x="5694744" y="1824997"/>
            <a:ext cx="442091" cy="48805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a:cxnSpLocks/>
          </p:cNvCxnSpPr>
          <p:nvPr/>
        </p:nvCxnSpPr>
        <p:spPr>
          <a:xfrm flipV="1">
            <a:off x="4126618" y="2887601"/>
            <a:ext cx="1509041" cy="72237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a:cxnSpLocks/>
          </p:cNvCxnSpPr>
          <p:nvPr/>
        </p:nvCxnSpPr>
        <p:spPr>
          <a:xfrm flipH="1">
            <a:off x="6324601" y="2193647"/>
            <a:ext cx="1601134" cy="36458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8" name="Straight Arrow Connector 17"/>
          <p:cNvCxnSpPr>
            <a:cxnSpLocks/>
          </p:cNvCxnSpPr>
          <p:nvPr/>
        </p:nvCxnSpPr>
        <p:spPr>
          <a:xfrm flipH="1" flipV="1">
            <a:off x="6886575" y="5384891"/>
            <a:ext cx="1168648" cy="8885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0560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15" name="Oval 14"/>
          <p:cNvSpPr/>
          <p:nvPr/>
        </p:nvSpPr>
        <p:spPr>
          <a:xfrm>
            <a:off x="4005955" y="1493106"/>
            <a:ext cx="4991100" cy="481012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8" name="Google Shape;288;p10"/>
          <p:cNvPicPr preferRelativeResize="0"/>
          <p:nvPr/>
        </p:nvPicPr>
        <p:blipFill rotWithShape="1">
          <a:blip r:embed="rId4">
            <a:alphaModFix/>
          </a:blip>
          <a:srcRect/>
          <a:stretch/>
        </p:blipFill>
        <p:spPr>
          <a:xfrm>
            <a:off x="3617846" y="13562"/>
            <a:ext cx="1017545" cy="1070700"/>
          </a:xfrm>
          <a:prstGeom prst="rect">
            <a:avLst/>
          </a:prstGeom>
          <a:noFill/>
          <a:ln>
            <a:noFill/>
          </a:ln>
        </p:spPr>
      </p:pic>
      <p:sp>
        <p:nvSpPr>
          <p:cNvPr id="8" name="Oval 7"/>
          <p:cNvSpPr/>
          <p:nvPr/>
        </p:nvSpPr>
        <p:spPr>
          <a:xfrm>
            <a:off x="4419600" y="727181"/>
            <a:ext cx="1421589" cy="1466466"/>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121784" y="2558230"/>
            <a:ext cx="1421589" cy="1466466"/>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575466" y="1824997"/>
            <a:ext cx="1421589" cy="1466466"/>
          </a:xfrm>
          <a:prstGeom prst="ellipse">
            <a:avLst/>
          </a:prstGeom>
          <a:blipFill dpi="0" rotWithShape="1">
            <a:blip r:embed="rId7"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92984" y="4836765"/>
            <a:ext cx="1421589" cy="1466466"/>
          </a:xfrm>
          <a:prstGeom prst="ellipse">
            <a:avLst/>
          </a:prstGeom>
          <a:blipFill dpi="0" rotWithShape="1">
            <a:blip r:embed="rId8"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925735" y="4975699"/>
            <a:ext cx="1421589" cy="1466466"/>
          </a:xfrm>
          <a:prstGeom prst="ellipse">
            <a:avLst/>
          </a:prstGeom>
          <a:blipFill dpi="0" rotWithShape="1">
            <a:blip r:embed="rId9"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a:cxnSpLocks/>
          </p:cNvCxnSpPr>
          <p:nvPr/>
        </p:nvCxnSpPr>
        <p:spPr>
          <a:xfrm>
            <a:off x="5694744" y="1824997"/>
            <a:ext cx="442091" cy="48805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a:cxnSpLocks/>
          </p:cNvCxnSpPr>
          <p:nvPr/>
        </p:nvCxnSpPr>
        <p:spPr>
          <a:xfrm flipV="1">
            <a:off x="4126618" y="2887601"/>
            <a:ext cx="1509041" cy="72237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a:cxnSpLocks/>
          </p:cNvCxnSpPr>
          <p:nvPr/>
        </p:nvCxnSpPr>
        <p:spPr>
          <a:xfrm flipH="1">
            <a:off x="6324601" y="2193647"/>
            <a:ext cx="1601134" cy="36458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8" name="Straight Arrow Connector 17"/>
          <p:cNvCxnSpPr>
            <a:cxnSpLocks/>
          </p:cNvCxnSpPr>
          <p:nvPr/>
        </p:nvCxnSpPr>
        <p:spPr>
          <a:xfrm flipH="1" flipV="1">
            <a:off x="6886575" y="5384891"/>
            <a:ext cx="1168648" cy="8885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2481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מה נלמד היום?</a:t>
            </a:r>
            <a:endParaRPr/>
          </a:p>
        </p:txBody>
      </p:sp>
      <p:sp>
        <p:nvSpPr>
          <p:cNvPr id="249" name="Google Shape;249;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457200" algn="r" rtl="1">
              <a:lnSpc>
                <a:spcPct val="90000"/>
              </a:lnSpc>
              <a:spcBef>
                <a:spcPts val="0"/>
              </a:spcBef>
              <a:spcAft>
                <a:spcPts val="0"/>
              </a:spcAft>
              <a:buSzPts val="2800"/>
              <a:buFont typeface="Arial"/>
              <a:buChar char="•"/>
            </a:pPr>
            <a:r>
              <a:rPr lang="he-IL" sz="3200" dirty="0"/>
              <a:t>נכיר חַיַת ים מיוּחדת.</a:t>
            </a:r>
          </a:p>
          <a:p>
            <a:pPr marL="457200" lvl="0" indent="-457200" algn="r" rtl="1">
              <a:lnSpc>
                <a:spcPct val="90000"/>
              </a:lnSpc>
              <a:spcBef>
                <a:spcPts val="0"/>
              </a:spcBef>
              <a:spcAft>
                <a:spcPts val="0"/>
              </a:spcAft>
              <a:buSzPts val="2800"/>
              <a:buFont typeface="Arial"/>
              <a:buChar char="•"/>
            </a:pPr>
            <a:r>
              <a:rPr lang="he-IL" sz="3200" dirty="0"/>
              <a:t>נקרא ונעצור כדי לשאול שאלות שיסייעו בהבנת הנקרא. </a:t>
            </a:r>
          </a:p>
          <a:p>
            <a:pPr marL="457200" lvl="0" indent="-457200" algn="r" rtl="1">
              <a:lnSpc>
                <a:spcPct val="90000"/>
              </a:lnSpc>
              <a:spcBef>
                <a:spcPts val="0"/>
              </a:spcBef>
              <a:spcAft>
                <a:spcPts val="0"/>
              </a:spcAft>
              <a:buSzPts val="2800"/>
              <a:buFont typeface="Arial"/>
              <a:buChar char="•"/>
            </a:pPr>
            <a:r>
              <a:rPr lang="he-IL" sz="3200" dirty="0"/>
              <a:t>נכתוב חידות על חית הים שעליה נלמד. </a:t>
            </a:r>
          </a:p>
          <a:p>
            <a:pPr marL="457200" lvl="0" indent="-457200" algn="r" rtl="1">
              <a:lnSpc>
                <a:spcPct val="90000"/>
              </a:lnSpc>
              <a:spcBef>
                <a:spcPts val="0"/>
              </a:spcBef>
              <a:spcAft>
                <a:spcPts val="0"/>
              </a:spcAft>
              <a:buSzPts val="2800"/>
              <a:buFont typeface="Arial"/>
              <a:buChar char="•"/>
            </a:pPr>
            <a:r>
              <a:rPr lang="he-IL" sz="3200" dirty="0"/>
              <a:t>נלמד לחוד חידות.</a:t>
            </a:r>
          </a:p>
          <a:p>
            <a:pPr marL="457200" lvl="0" indent="-457200" algn="r" rtl="1">
              <a:lnSpc>
                <a:spcPct val="90000"/>
              </a:lnSpc>
              <a:spcBef>
                <a:spcPts val="0"/>
              </a:spcBef>
              <a:spcAft>
                <a:spcPts val="0"/>
              </a:spcAft>
              <a:buSzPts val="2800"/>
              <a:buFont typeface="Arial"/>
              <a:buChar char="•"/>
            </a:pPr>
            <a:r>
              <a:rPr lang="he-IL" sz="3200" dirty="0"/>
              <a:t>נכין משחק חידות. </a:t>
            </a:r>
            <a:endParaRPr sz="3200" dirty="0"/>
          </a:p>
          <a:p>
            <a:pPr marL="457200" lvl="0" indent="-279400" algn="r" rtl="1">
              <a:lnSpc>
                <a:spcPct val="90000"/>
              </a:lnSpc>
              <a:spcBef>
                <a:spcPts val="800"/>
              </a:spcBef>
              <a:spcAft>
                <a:spcPts val="0"/>
              </a:spcAft>
              <a:buSzPts val="2800"/>
              <a:buFont typeface="Arial"/>
              <a:buNone/>
            </a:pPr>
            <a:endParaRPr sz="3200" dirty="0"/>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10109200" y="476250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9">
                                            <p:txEl>
                                              <p:pRg st="0" end="0"/>
                                            </p:txEl>
                                          </p:spTgt>
                                        </p:tgtEl>
                                        <p:attrNameLst>
                                          <p:attrName>style.visibility</p:attrName>
                                        </p:attrNameLst>
                                      </p:cBhvr>
                                      <p:to>
                                        <p:strVal val="visible"/>
                                      </p:to>
                                    </p:set>
                                    <p:animEffect transition="in" filter="fade">
                                      <p:cBhvr>
                                        <p:cTn id="7" dur="500"/>
                                        <p:tgtEl>
                                          <p:spTgt spid="2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9">
                                            <p:txEl>
                                              <p:pRg st="1" end="1"/>
                                            </p:txEl>
                                          </p:spTgt>
                                        </p:tgtEl>
                                        <p:attrNameLst>
                                          <p:attrName>style.visibility</p:attrName>
                                        </p:attrNameLst>
                                      </p:cBhvr>
                                      <p:to>
                                        <p:strVal val="visible"/>
                                      </p:to>
                                    </p:set>
                                    <p:animEffect transition="in" filter="fade">
                                      <p:cBhvr>
                                        <p:cTn id="12" dur="500"/>
                                        <p:tgtEl>
                                          <p:spTgt spid="2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9">
                                            <p:txEl>
                                              <p:pRg st="2" end="2"/>
                                            </p:txEl>
                                          </p:spTgt>
                                        </p:tgtEl>
                                        <p:attrNameLst>
                                          <p:attrName>style.visibility</p:attrName>
                                        </p:attrNameLst>
                                      </p:cBhvr>
                                      <p:to>
                                        <p:strVal val="visible"/>
                                      </p:to>
                                    </p:set>
                                    <p:animEffect transition="in" filter="fade">
                                      <p:cBhvr>
                                        <p:cTn id="17" dur="500"/>
                                        <p:tgtEl>
                                          <p:spTgt spid="2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9">
                                            <p:txEl>
                                              <p:pRg st="3" end="3"/>
                                            </p:txEl>
                                          </p:spTgt>
                                        </p:tgtEl>
                                        <p:attrNameLst>
                                          <p:attrName>style.visibility</p:attrName>
                                        </p:attrNameLst>
                                      </p:cBhvr>
                                      <p:to>
                                        <p:strVal val="visible"/>
                                      </p:to>
                                    </p:set>
                                    <p:animEffect transition="in" filter="fade">
                                      <p:cBhvr>
                                        <p:cTn id="22" dur="500"/>
                                        <p:tgtEl>
                                          <p:spTgt spid="24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9">
                                            <p:txEl>
                                              <p:pRg st="4" end="4"/>
                                            </p:txEl>
                                          </p:spTgt>
                                        </p:tgtEl>
                                        <p:attrNameLst>
                                          <p:attrName>style.visibility</p:attrName>
                                        </p:attrNameLst>
                                      </p:cBhvr>
                                      <p:to>
                                        <p:strVal val="visible"/>
                                      </p:to>
                                    </p:set>
                                    <p:animEffect transition="in" filter="fade">
                                      <p:cBhvr>
                                        <p:cTn id="27" dur="500"/>
                                        <p:tgtEl>
                                          <p:spTgt spid="2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4378200" y="1986154"/>
            <a:ext cx="7397999" cy="1147109"/>
          </a:xfrm>
          <a:prstGeom prst="rect">
            <a:avLst/>
          </a:prstGeom>
          <a:noFill/>
        </p:spPr>
        <p:txBody>
          <a:bodyPr wrap="square" rtlCol="0">
            <a:spAutoFit/>
          </a:bodyPr>
          <a:lstStyle/>
          <a:p>
            <a:pPr algn="r" rtl="1">
              <a:lnSpc>
                <a:spcPct val="200000"/>
              </a:lnSpc>
            </a:pPr>
            <a:r>
              <a:rPr lang="he-IL" sz="4000" dirty="0"/>
              <a:t>סוּסו</a:t>
            </a:r>
            <a:r>
              <a:rPr lang="he-IL" sz="4000" dirty="0">
                <a:latin typeface="Calibri" panose="020F0502020204030204" pitchFamily="34" charset="0"/>
                <a:cs typeface="Calibri" panose="020F0502020204030204" pitchFamily="34" charset="0"/>
              </a:rPr>
              <a:t>ֺ</a:t>
            </a:r>
            <a:r>
              <a:rPr lang="he-IL" sz="4000" dirty="0"/>
              <a:t>נֵי הים הם </a:t>
            </a:r>
            <a:r>
              <a:rPr lang="he-IL" sz="4000" dirty="0" smtClean="0"/>
              <a:t>דגים </a:t>
            </a:r>
            <a:r>
              <a:rPr lang="he-IL" sz="4000" dirty="0"/>
              <a:t>קטנים. </a:t>
            </a:r>
            <a:endParaRPr lang="en-US" sz="40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08" y="1696312"/>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סרבניק. </a:t>
            </a:r>
            <a:r>
              <a:rPr lang="he-IL" sz="1100" b="1" dirty="0"/>
              <a:t>צועדים בדרך המילים</a:t>
            </a:r>
            <a:r>
              <a:rPr lang="he-IL" sz="1100" dirty="0"/>
              <a:t>, כיתה ג הוצאת כנרת. </a:t>
            </a:r>
            <a:endParaRPr lang="en-US" sz="1100" dirty="0"/>
          </a:p>
        </p:txBody>
      </p:sp>
    </p:spTree>
    <p:extLst>
      <p:ext uri="{BB962C8B-B14F-4D97-AF65-F5344CB8AC3E}">
        <p14:creationId xmlns:p14="http://schemas.microsoft.com/office/powerpoint/2010/main" val="240649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4378200" y="1986154"/>
            <a:ext cx="7397999" cy="1147109"/>
          </a:xfrm>
          <a:prstGeom prst="rect">
            <a:avLst/>
          </a:prstGeom>
          <a:noFill/>
        </p:spPr>
        <p:txBody>
          <a:bodyPr wrap="square" rtlCol="0">
            <a:spAutoFit/>
          </a:bodyPr>
          <a:lstStyle/>
          <a:p>
            <a:pPr algn="r" rtl="1">
              <a:lnSpc>
                <a:spcPct val="200000"/>
              </a:lnSpc>
            </a:pPr>
            <a:r>
              <a:rPr lang="he-IL" sz="4000" dirty="0" err="1"/>
              <a:t>סוּסו</a:t>
            </a:r>
            <a:r>
              <a:rPr lang="he-IL" sz="4000" dirty="0" err="1">
                <a:latin typeface="Calibri" panose="020F0502020204030204" pitchFamily="34" charset="0"/>
                <a:cs typeface="Calibri" panose="020F0502020204030204" pitchFamily="34" charset="0"/>
              </a:rPr>
              <a:t>ֺ</a:t>
            </a:r>
            <a:r>
              <a:rPr lang="he-IL" sz="4000" dirty="0" err="1"/>
              <a:t>נֵי</a:t>
            </a:r>
            <a:r>
              <a:rPr lang="he-IL" sz="4000" dirty="0"/>
              <a:t> הים הם דגים קטנים. </a:t>
            </a:r>
            <a:endParaRPr lang="en-US" sz="40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08" y="1696312"/>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סרבניק. </a:t>
            </a:r>
            <a:r>
              <a:rPr lang="he-IL" sz="1100" b="1" dirty="0"/>
              <a:t>צועדים בדרך המילים</a:t>
            </a:r>
            <a:r>
              <a:rPr lang="he-IL" sz="1100" dirty="0"/>
              <a:t>, כיתה ג הוצאת כנרת. </a:t>
            </a:r>
            <a:endParaRPr lang="en-US" sz="1100" dirty="0"/>
          </a:p>
        </p:txBody>
      </p:sp>
      <p:sp>
        <p:nvSpPr>
          <p:cNvPr id="3" name="Rounded Rectangle 2"/>
          <p:cNvSpPr/>
          <p:nvPr/>
        </p:nvSpPr>
        <p:spPr>
          <a:xfrm>
            <a:off x="7787000" y="2454030"/>
            <a:ext cx="1015753" cy="566213"/>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TextBox 4"/>
          <p:cNvSpPr txBox="1"/>
          <p:nvPr/>
        </p:nvSpPr>
        <p:spPr>
          <a:xfrm>
            <a:off x="7914647" y="1930810"/>
            <a:ext cx="882262" cy="523220"/>
          </a:xfrm>
          <a:prstGeom prst="rect">
            <a:avLst/>
          </a:prstGeom>
          <a:noFill/>
        </p:spPr>
        <p:txBody>
          <a:bodyPr wrap="square" rtlCol="0">
            <a:spAutoFit/>
          </a:bodyPr>
          <a:lstStyle/>
          <a:p>
            <a:pPr algn="ctr"/>
            <a:r>
              <a:rPr lang="he-IL" sz="2800" dirty="0">
                <a:solidFill>
                  <a:srgbClr val="FF0000"/>
                </a:solidFill>
              </a:rPr>
              <a:t>???</a:t>
            </a:r>
            <a:endParaRPr lang="en-US" sz="2800" dirty="0">
              <a:solidFill>
                <a:srgbClr val="FF0000"/>
              </a:solidFill>
            </a:endParaRPr>
          </a:p>
        </p:txBody>
      </p:sp>
    </p:spTree>
    <p:extLst>
      <p:ext uri="{BB962C8B-B14F-4D97-AF65-F5344CB8AC3E}">
        <p14:creationId xmlns:p14="http://schemas.microsoft.com/office/powerpoint/2010/main" val="396851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4378200" y="1986154"/>
            <a:ext cx="7397999" cy="1147109"/>
          </a:xfrm>
          <a:prstGeom prst="rect">
            <a:avLst/>
          </a:prstGeom>
          <a:noFill/>
        </p:spPr>
        <p:txBody>
          <a:bodyPr wrap="square" rtlCol="0">
            <a:spAutoFit/>
          </a:bodyPr>
          <a:lstStyle/>
          <a:p>
            <a:pPr algn="r" rtl="1">
              <a:lnSpc>
                <a:spcPct val="200000"/>
              </a:lnSpc>
            </a:pPr>
            <a:r>
              <a:rPr lang="he-IL" sz="4000" dirty="0" err="1"/>
              <a:t>סוּסו</a:t>
            </a:r>
            <a:r>
              <a:rPr lang="he-IL" sz="4000" dirty="0" err="1">
                <a:latin typeface="Calibri" panose="020F0502020204030204" pitchFamily="34" charset="0"/>
                <a:cs typeface="Calibri" panose="020F0502020204030204" pitchFamily="34" charset="0"/>
              </a:rPr>
              <a:t>ֺ</a:t>
            </a:r>
            <a:r>
              <a:rPr lang="he-IL" sz="4000" dirty="0" err="1"/>
              <a:t>נֵי</a:t>
            </a:r>
            <a:r>
              <a:rPr lang="he-IL" sz="4000" dirty="0"/>
              <a:t> הים הם דגים קטנים. </a:t>
            </a:r>
            <a:endParaRPr lang="en-US" sz="40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08" y="1696312"/>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סרבניק. </a:t>
            </a:r>
            <a:r>
              <a:rPr lang="he-IL" sz="1100" b="1" dirty="0"/>
              <a:t>צועדים בדרך המילים</a:t>
            </a:r>
            <a:r>
              <a:rPr lang="he-IL" sz="1100" dirty="0"/>
              <a:t>, כיתה ג הוצאת כנרת. </a:t>
            </a:r>
            <a:endParaRPr lang="en-US" sz="1100" dirty="0"/>
          </a:p>
        </p:txBody>
      </p:sp>
      <p:sp>
        <p:nvSpPr>
          <p:cNvPr id="3" name="Rounded Rectangle 2"/>
          <p:cNvSpPr/>
          <p:nvPr/>
        </p:nvSpPr>
        <p:spPr>
          <a:xfrm>
            <a:off x="7787000" y="2454030"/>
            <a:ext cx="1015753" cy="566213"/>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TextBox 4"/>
          <p:cNvSpPr txBox="1"/>
          <p:nvPr/>
        </p:nvSpPr>
        <p:spPr>
          <a:xfrm>
            <a:off x="7914647" y="1930810"/>
            <a:ext cx="882262" cy="523220"/>
          </a:xfrm>
          <a:prstGeom prst="rect">
            <a:avLst/>
          </a:prstGeom>
          <a:noFill/>
        </p:spPr>
        <p:txBody>
          <a:bodyPr wrap="square" rtlCol="0">
            <a:spAutoFit/>
          </a:bodyPr>
          <a:lstStyle/>
          <a:p>
            <a:pPr algn="ctr"/>
            <a:r>
              <a:rPr lang="he-IL" sz="2800" dirty="0">
                <a:solidFill>
                  <a:srgbClr val="FF0000"/>
                </a:solidFill>
              </a:rPr>
              <a:t>???</a:t>
            </a:r>
            <a:endParaRPr lang="en-US" sz="2800" dirty="0">
              <a:solidFill>
                <a:srgbClr val="FF0000"/>
              </a:solidFill>
            </a:endParaRPr>
          </a:p>
        </p:txBody>
      </p:sp>
      <p:sp>
        <p:nvSpPr>
          <p:cNvPr id="4" name="Rectangle 3"/>
          <p:cNvSpPr/>
          <p:nvPr/>
        </p:nvSpPr>
        <p:spPr>
          <a:xfrm>
            <a:off x="2472495" y="3118580"/>
            <a:ext cx="9552615" cy="707886"/>
          </a:xfrm>
          <a:prstGeom prst="rect">
            <a:avLst/>
          </a:prstGeom>
        </p:spPr>
        <p:txBody>
          <a:bodyPr wrap="none">
            <a:spAutoFit/>
          </a:bodyPr>
          <a:lstStyle/>
          <a:p>
            <a:r>
              <a:rPr lang="he-IL" sz="4000" dirty="0"/>
              <a:t>סוסוני הים הם בְּעֶצֶם דגים עם צורת גוף יִיחוּדִית.</a:t>
            </a:r>
            <a:endParaRPr lang="en-US" sz="4000" dirty="0"/>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158" b="95789" l="1240" r="97107">
                        <a14:backgroundMark x1="25826" y1="77895" x2="25826" y2="77895"/>
                      </a14:backgroundRemoval>
                    </a14:imgEffect>
                  </a14:imgLayer>
                </a14:imgProps>
              </a:ext>
              <a:ext uri="{28A0092B-C50C-407E-A947-70E740481C1C}">
                <a14:useLocalDpi xmlns:a14="http://schemas.microsoft.com/office/drawing/2010/main"/>
              </a:ext>
            </a:extLst>
          </a:blip>
          <a:srcRect/>
          <a:stretch>
            <a:fillRect/>
          </a:stretch>
        </p:blipFill>
        <p:spPr bwMode="auto">
          <a:xfrm>
            <a:off x="996914" y="4515168"/>
            <a:ext cx="2951162"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870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9" name="Oval 8"/>
          <p:cNvSpPr/>
          <p:nvPr/>
        </p:nvSpPr>
        <p:spPr>
          <a:xfrm>
            <a:off x="1080558" y="1633938"/>
            <a:ext cx="1421589" cy="1466466"/>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850776" y="1633938"/>
            <a:ext cx="9133243" cy="4031873"/>
          </a:xfrm>
          <a:prstGeom prst="rect">
            <a:avLst/>
          </a:prstGeom>
          <a:noFill/>
        </p:spPr>
        <p:txBody>
          <a:bodyPr wrap="square" rtlCol="0">
            <a:spAutoFit/>
          </a:bodyPr>
          <a:lstStyle/>
          <a:p>
            <a:pPr algn="r" rtl="1">
              <a:lnSpc>
                <a:spcPct val="200000"/>
              </a:lnSpc>
            </a:pPr>
            <a:r>
              <a:rPr lang="he-IL" sz="3200" dirty="0"/>
              <a:t>סוסוני הים הם דגים קטנים, וְהַקֶשֶׁר הַיָּחִיד בֵּינָם לְבֵין הַסוּסִים הַיַּבַּשְׁתִיִים, הוא צורת הראש. בְּנִיגוּד לַסוסים הַדוֹהֲרִים על פני מֶרְחָבִים, סוסוני הים הם בין הדגים האִיטִיִים ביותר בַּיָם.</a:t>
            </a:r>
            <a:endParaRPr lang="en-US" sz="3200"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038" y="3140653"/>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סרבניק. </a:t>
            </a:r>
            <a:r>
              <a:rPr lang="he-IL" sz="1100" b="1" dirty="0"/>
              <a:t>צועדים בדרך המילים</a:t>
            </a:r>
            <a:r>
              <a:rPr lang="he-IL" sz="1100" dirty="0"/>
              <a:t>, כתה ג' הוצאת כנרת. </a:t>
            </a:r>
            <a:endParaRPr lang="en-US" sz="1100" dirty="0"/>
          </a:p>
        </p:txBody>
      </p:sp>
    </p:spTree>
    <p:extLst>
      <p:ext uri="{BB962C8B-B14F-4D97-AF65-F5344CB8AC3E}">
        <p14:creationId xmlns:p14="http://schemas.microsoft.com/office/powerpoint/2010/main" val="376953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9" name="Oval 8"/>
          <p:cNvSpPr/>
          <p:nvPr/>
        </p:nvSpPr>
        <p:spPr>
          <a:xfrm>
            <a:off x="1080558" y="1633938"/>
            <a:ext cx="1421589" cy="146646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752725" y="1633938"/>
            <a:ext cx="9048414" cy="4031873"/>
          </a:xfrm>
          <a:prstGeom prst="rect">
            <a:avLst/>
          </a:prstGeom>
          <a:noFill/>
        </p:spPr>
        <p:txBody>
          <a:bodyPr wrap="square" rtlCol="0">
            <a:spAutoFit/>
          </a:bodyPr>
          <a:lstStyle/>
          <a:p>
            <a:pPr algn="r" rtl="1">
              <a:lnSpc>
                <a:spcPct val="200000"/>
              </a:lnSpc>
            </a:pPr>
            <a:r>
              <a:rPr lang="he-IL" sz="3200" dirty="0"/>
              <a:t>סוסוני הים הם דגים קטנים, וְהַקֶשֶׁר הַיָּחִיד בֵּינָם לְבֵין הַסוּסִים הַיַּבַּשְׁתִיִים, הוא צורת הראש. בְּנִיגוּד לַסוסים הַדוֹהֲרִים על פני מֶרְחָבִים, סוסוני הים הם בין הדגים האִיטִיִים ביותר בַּיָם.</a:t>
            </a:r>
            <a:endParaRPr lang="en-US" sz="3200" dirty="0"/>
          </a:p>
        </p:txBody>
      </p:sp>
      <p:sp>
        <p:nvSpPr>
          <p:cNvPr id="4" name="Rounded Rectangle 3"/>
          <p:cNvSpPr/>
          <p:nvPr/>
        </p:nvSpPr>
        <p:spPr>
          <a:xfrm>
            <a:off x="4887415" y="3074780"/>
            <a:ext cx="1050806" cy="373217"/>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038" y="3140653"/>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854096" y="6596390"/>
            <a:ext cx="5337904" cy="261610"/>
          </a:xfrm>
          <a:prstGeom prst="rect">
            <a:avLst/>
          </a:prstGeom>
          <a:noFill/>
        </p:spPr>
        <p:txBody>
          <a:bodyPr wrap="square" rtlCol="0">
            <a:spAutoFit/>
          </a:bodyPr>
          <a:lstStyle/>
          <a:p>
            <a:pPr algn="r" rtl="1"/>
            <a:r>
              <a:rPr lang="he-IL" sz="1100" dirty="0"/>
              <a:t>"סוסוני הים המופלאים"/ כנרת יפרח סרבניק. </a:t>
            </a:r>
            <a:r>
              <a:rPr lang="he-IL" sz="1100" b="1" dirty="0"/>
              <a:t>צועדים בדרך המילים</a:t>
            </a:r>
            <a:r>
              <a:rPr lang="he-IL" sz="1100" dirty="0"/>
              <a:t>, כתה ג' הוצאת כנרת. </a:t>
            </a:r>
            <a:endParaRPr lang="en-US" sz="1100" dirty="0"/>
          </a:p>
        </p:txBody>
      </p:sp>
    </p:spTree>
    <p:extLst>
      <p:ext uri="{BB962C8B-B14F-4D97-AF65-F5344CB8AC3E}">
        <p14:creationId xmlns:p14="http://schemas.microsoft.com/office/powerpoint/2010/main" val="118952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sp>
        <p:nvSpPr>
          <p:cNvPr id="9" name="Oval 8"/>
          <p:cNvSpPr/>
          <p:nvPr/>
        </p:nvSpPr>
        <p:spPr>
          <a:xfrm>
            <a:off x="1080558" y="1633938"/>
            <a:ext cx="1421589" cy="1466466"/>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143249" y="1633938"/>
            <a:ext cx="7397999" cy="2193677"/>
          </a:xfrm>
          <a:prstGeom prst="rect">
            <a:avLst/>
          </a:prstGeom>
          <a:noFill/>
        </p:spPr>
        <p:txBody>
          <a:bodyPr wrap="square" rtlCol="0">
            <a:spAutoFit/>
          </a:bodyPr>
          <a:lstStyle/>
          <a:p>
            <a:pPr algn="r" rtl="1">
              <a:lnSpc>
                <a:spcPct val="200000"/>
              </a:lnSpc>
            </a:pPr>
            <a:r>
              <a:rPr lang="he-IL" sz="2400" dirty="0"/>
              <a:t>סוסוני הים הם דגים קטנים, וְהַקֶשֶׁר הַיָּחִיד בֵּינָם לְבֵין הַסוּסִים הַיַּבַּשְׁתִיִים, הוא צורת הראש. בְּנִיגוּד לַסוסים הַדוֹהֲרִים על פני מֶרְחָבִים, סוסוני הים הם בין הדגים האִיטִיִים ביותר בַּיָם.</a:t>
            </a:r>
            <a:endParaRPr lang="en-US" sz="2400" dirty="0"/>
          </a:p>
        </p:txBody>
      </p:sp>
      <p:sp>
        <p:nvSpPr>
          <p:cNvPr id="12" name="Rounded Rectangle 11"/>
          <p:cNvSpPr/>
          <p:nvPr/>
        </p:nvSpPr>
        <p:spPr>
          <a:xfrm>
            <a:off x="6293624" y="4384800"/>
            <a:ext cx="1771650" cy="215583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dirty="0">
              <a:cs typeface="Guttman Yad-Brush" pitchFamily="2" charset="-79"/>
            </a:endParaRPr>
          </a:p>
        </p:txBody>
      </p:sp>
      <p:sp>
        <p:nvSpPr>
          <p:cNvPr id="13" name="TextBox 12"/>
          <p:cNvSpPr txBox="1"/>
          <p:nvPr/>
        </p:nvSpPr>
        <p:spPr>
          <a:xfrm>
            <a:off x="6428771" y="4154905"/>
            <a:ext cx="1619250" cy="2477601"/>
          </a:xfrm>
          <a:prstGeom prst="rect">
            <a:avLst/>
          </a:prstGeom>
          <a:noFill/>
        </p:spPr>
        <p:txBody>
          <a:bodyPr wrap="square" rtlCol="0">
            <a:spAutoFit/>
          </a:bodyPr>
          <a:lstStyle/>
          <a:p>
            <a:pPr algn="ctr" rtl="1">
              <a:lnSpc>
                <a:spcPct val="200000"/>
              </a:lnSpc>
            </a:pPr>
            <a:r>
              <a:rPr lang="he-IL" sz="2000" dirty="0">
                <a:latin typeface="Guttman Yad-Brush" pitchFamily="2" charset="-79"/>
                <a:cs typeface="Guttman Yad-Brush" pitchFamily="2" charset="-79"/>
              </a:rPr>
              <a:t>במה דומה סוסון ים לסוס יבשה? </a:t>
            </a:r>
            <a:endParaRPr lang="en-US" sz="2000" dirty="0">
              <a:cs typeface="Guttman Yad-Brush" pitchFamily="2" charset="-79"/>
            </a:endParaRPr>
          </a:p>
        </p:txBody>
      </p:sp>
      <p:sp>
        <p:nvSpPr>
          <p:cNvPr id="14" name="Rectangle 13"/>
          <p:cNvSpPr/>
          <p:nvPr/>
        </p:nvSpPr>
        <p:spPr>
          <a:xfrm>
            <a:off x="6947964" y="3738469"/>
            <a:ext cx="441146" cy="646331"/>
          </a:xfrm>
          <a:prstGeom prst="rect">
            <a:avLst/>
          </a:prstGeom>
        </p:spPr>
        <p:txBody>
          <a:bodyPr wrap="none">
            <a:spAutoFit/>
          </a:bodyPr>
          <a:lstStyle/>
          <a:p>
            <a:r>
              <a:rPr lang="he-IL" sz="3600" dirty="0">
                <a:solidFill>
                  <a:srgbClr val="FF0000"/>
                </a:solidFill>
              </a:rPr>
              <a:t>?</a:t>
            </a:r>
            <a:endParaRPr lang="en-US" sz="3600" dirty="0"/>
          </a:p>
        </p:txBody>
      </p:sp>
      <p:sp>
        <p:nvSpPr>
          <p:cNvPr id="4" name="Rounded Rectangle 3"/>
          <p:cNvSpPr/>
          <p:nvPr/>
        </p:nvSpPr>
        <p:spPr>
          <a:xfrm>
            <a:off x="6350455" y="2686380"/>
            <a:ext cx="714375" cy="373217"/>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038" y="3140653"/>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842248" y="6596390"/>
            <a:ext cx="5337904" cy="261610"/>
          </a:xfrm>
          <a:prstGeom prst="rect">
            <a:avLst/>
          </a:prstGeom>
          <a:noFill/>
        </p:spPr>
        <p:txBody>
          <a:bodyPr wrap="square" rtlCol="0">
            <a:spAutoFit/>
          </a:bodyPr>
          <a:lstStyle/>
          <a:p>
            <a:pPr algn="r" rtl="1"/>
            <a:r>
              <a:rPr lang="he-IL" sz="1100" dirty="0"/>
              <a:t>"סוסוני הים המופלאים"/ כנרת יפרח סרבניק. </a:t>
            </a:r>
            <a:r>
              <a:rPr lang="he-IL" sz="1100" b="1" dirty="0"/>
              <a:t>צועדים בדרך המילים</a:t>
            </a:r>
            <a:r>
              <a:rPr lang="he-IL" sz="1100" dirty="0"/>
              <a:t>, כתה ג' הוצאת כנרת. </a:t>
            </a:r>
            <a:endParaRPr lang="en-US" sz="1100" dirty="0"/>
          </a:p>
        </p:txBody>
      </p:sp>
      <p:pic>
        <p:nvPicPr>
          <p:cNvPr id="3"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13562"/>
            <a:ext cx="3617846" cy="1290365"/>
          </a:xfrm>
          <a:prstGeom prst="rect">
            <a:avLst/>
          </a:prstGeom>
        </p:spPr>
      </p:pic>
    </p:spTree>
    <p:extLst>
      <p:ext uri="{BB962C8B-B14F-4D97-AF65-F5344CB8AC3E}">
        <p14:creationId xmlns:p14="http://schemas.microsoft.com/office/powerpoint/2010/main" val="104244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9" name="Oval 8"/>
          <p:cNvSpPr/>
          <p:nvPr/>
        </p:nvSpPr>
        <p:spPr>
          <a:xfrm>
            <a:off x="1080558" y="1633938"/>
            <a:ext cx="1421589" cy="1466466"/>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143249" y="1633938"/>
            <a:ext cx="7397999" cy="2193677"/>
          </a:xfrm>
          <a:prstGeom prst="rect">
            <a:avLst/>
          </a:prstGeom>
          <a:noFill/>
        </p:spPr>
        <p:txBody>
          <a:bodyPr wrap="square" rtlCol="0">
            <a:spAutoFit/>
          </a:bodyPr>
          <a:lstStyle/>
          <a:p>
            <a:pPr algn="r" rtl="1">
              <a:lnSpc>
                <a:spcPct val="200000"/>
              </a:lnSpc>
            </a:pPr>
            <a:r>
              <a:rPr lang="he-IL" sz="2400" dirty="0"/>
              <a:t>סוסוני הים הם דגים קטנים, וְהַקֶשֶׁר הַיָּחִיד בֵּינָם לְבֵין הַסוּסִים הַיַּבַּשְׁתִיִים, הוא צורת הראש. בְּנִיגוּד לַסוסים הַדוֹהֲרִים על פני מֶרְחָבִים, סוסוני הים הם בין הדגים האִיטִיִים ביותר בַּיָם.</a:t>
            </a:r>
            <a:endParaRPr lang="en-US" sz="2400" dirty="0"/>
          </a:p>
        </p:txBody>
      </p:sp>
      <p:sp>
        <p:nvSpPr>
          <p:cNvPr id="10" name="Rounded Rectangle 9"/>
          <p:cNvSpPr/>
          <p:nvPr/>
        </p:nvSpPr>
        <p:spPr>
          <a:xfrm>
            <a:off x="3963822" y="4380437"/>
            <a:ext cx="1771650" cy="2128309"/>
          </a:xfrm>
          <a:prstGeom prst="round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i="1" dirty="0">
              <a:cs typeface="Guttman Yad-Brush" pitchFamily="2" charset="-79"/>
            </a:endParaRPr>
          </a:p>
        </p:txBody>
      </p:sp>
      <p:sp>
        <p:nvSpPr>
          <p:cNvPr id="11" name="Rectangle 10"/>
          <p:cNvSpPr/>
          <p:nvPr/>
        </p:nvSpPr>
        <p:spPr>
          <a:xfrm>
            <a:off x="4001341" y="4867510"/>
            <a:ext cx="1696612" cy="1154162"/>
          </a:xfrm>
          <a:prstGeom prst="rect">
            <a:avLst/>
          </a:prstGeom>
        </p:spPr>
        <p:txBody>
          <a:bodyPr wrap="square">
            <a:spAutoFit/>
          </a:bodyPr>
          <a:lstStyle/>
          <a:p>
            <a:pPr algn="ctr" rtl="1">
              <a:lnSpc>
                <a:spcPct val="150000"/>
              </a:lnSpc>
            </a:pPr>
            <a:r>
              <a:rPr lang="he-IL" sz="2400" dirty="0">
                <a:latin typeface="Guttman Yad-Brush" pitchFamily="2" charset="-79"/>
                <a:cs typeface="Guttman Yad-Brush" pitchFamily="2" charset="-79"/>
              </a:rPr>
              <a:t>בצורת הראש</a:t>
            </a:r>
          </a:p>
        </p:txBody>
      </p:sp>
      <p:sp>
        <p:nvSpPr>
          <p:cNvPr id="12" name="Rounded Rectangle 11"/>
          <p:cNvSpPr/>
          <p:nvPr/>
        </p:nvSpPr>
        <p:spPr>
          <a:xfrm>
            <a:off x="6293624" y="4384800"/>
            <a:ext cx="1771650" cy="215583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dirty="0">
              <a:cs typeface="Guttman Yad-Brush" pitchFamily="2" charset="-79"/>
            </a:endParaRPr>
          </a:p>
        </p:txBody>
      </p:sp>
      <p:sp>
        <p:nvSpPr>
          <p:cNvPr id="13" name="TextBox 12"/>
          <p:cNvSpPr txBox="1"/>
          <p:nvPr/>
        </p:nvSpPr>
        <p:spPr>
          <a:xfrm>
            <a:off x="6487872" y="4290429"/>
            <a:ext cx="1466850" cy="2308324"/>
          </a:xfrm>
          <a:prstGeom prst="rect">
            <a:avLst/>
          </a:prstGeom>
          <a:noFill/>
        </p:spPr>
        <p:txBody>
          <a:bodyPr wrap="square" rtlCol="0">
            <a:spAutoFit/>
          </a:bodyPr>
          <a:lstStyle/>
          <a:p>
            <a:pPr algn="ctr" rtl="1">
              <a:lnSpc>
                <a:spcPct val="200000"/>
              </a:lnSpc>
            </a:pPr>
            <a:r>
              <a:rPr lang="he-IL" sz="1800" dirty="0">
                <a:latin typeface="Guttman Yad-Brush" pitchFamily="2" charset="-79"/>
                <a:cs typeface="Guttman Yad-Brush" pitchFamily="2" charset="-79"/>
              </a:rPr>
              <a:t>במה דומה סוסון ים לסוס יבשה? </a:t>
            </a:r>
            <a:endParaRPr lang="en-US" sz="1800" dirty="0">
              <a:cs typeface="Guttman Yad-Brush" pitchFamily="2" charset="-79"/>
            </a:endParaRPr>
          </a:p>
        </p:txBody>
      </p:sp>
      <p:sp>
        <p:nvSpPr>
          <p:cNvPr id="14" name="Rectangle 13"/>
          <p:cNvSpPr/>
          <p:nvPr/>
        </p:nvSpPr>
        <p:spPr>
          <a:xfrm>
            <a:off x="6947964" y="3738469"/>
            <a:ext cx="441146" cy="646331"/>
          </a:xfrm>
          <a:prstGeom prst="rect">
            <a:avLst/>
          </a:prstGeom>
        </p:spPr>
        <p:txBody>
          <a:bodyPr wrap="none">
            <a:spAutoFit/>
          </a:bodyPr>
          <a:lstStyle/>
          <a:p>
            <a:r>
              <a:rPr lang="he-IL" sz="3600" dirty="0">
                <a:solidFill>
                  <a:srgbClr val="FF0000"/>
                </a:solidFill>
              </a:rPr>
              <a:t>?</a:t>
            </a:r>
            <a:endParaRPr lang="en-US" sz="3600" dirty="0"/>
          </a:p>
        </p:txBody>
      </p:sp>
      <p:sp>
        <p:nvSpPr>
          <p:cNvPr id="15" name="Rectangle 14"/>
          <p:cNvSpPr/>
          <p:nvPr/>
        </p:nvSpPr>
        <p:spPr>
          <a:xfrm>
            <a:off x="4629074" y="3669208"/>
            <a:ext cx="312906" cy="646331"/>
          </a:xfrm>
          <a:prstGeom prst="rect">
            <a:avLst/>
          </a:prstGeom>
        </p:spPr>
        <p:txBody>
          <a:bodyPr wrap="none">
            <a:spAutoFit/>
          </a:bodyPr>
          <a:lstStyle/>
          <a:p>
            <a:r>
              <a:rPr lang="he-IL" sz="3600" dirty="0">
                <a:solidFill>
                  <a:srgbClr val="00B0F0"/>
                </a:solidFill>
              </a:rPr>
              <a:t>!</a:t>
            </a:r>
            <a:endParaRPr lang="en-US" sz="3600" dirty="0">
              <a:solidFill>
                <a:srgbClr val="00B0F0"/>
              </a:solidFill>
            </a:endParaRPr>
          </a:p>
        </p:txBody>
      </p:sp>
      <p:sp>
        <p:nvSpPr>
          <p:cNvPr id="4" name="Rounded Rectangle 3"/>
          <p:cNvSpPr/>
          <p:nvPr/>
        </p:nvSpPr>
        <p:spPr>
          <a:xfrm>
            <a:off x="6350455" y="2686380"/>
            <a:ext cx="714375" cy="373217"/>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038" y="3140653"/>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סרבניק. </a:t>
            </a:r>
            <a:r>
              <a:rPr lang="he-IL" sz="1100" b="1" dirty="0"/>
              <a:t>צועדים בדרך המילים</a:t>
            </a:r>
            <a:r>
              <a:rPr lang="he-IL" sz="1100" dirty="0"/>
              <a:t>, כתה ג' הוצאת כנרת. </a:t>
            </a:r>
            <a:endParaRPr lang="en-US" sz="1100" dirty="0"/>
          </a:p>
        </p:txBody>
      </p:sp>
    </p:spTree>
    <p:extLst>
      <p:ext uri="{BB962C8B-B14F-4D97-AF65-F5344CB8AC3E}">
        <p14:creationId xmlns:p14="http://schemas.microsoft.com/office/powerpoint/2010/main" val="26113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3156792" y="1645126"/>
            <a:ext cx="8407679" cy="4031873"/>
          </a:xfrm>
          <a:prstGeom prst="rect">
            <a:avLst/>
          </a:prstGeom>
          <a:noFill/>
        </p:spPr>
        <p:txBody>
          <a:bodyPr wrap="square" rtlCol="0">
            <a:spAutoFit/>
          </a:bodyPr>
          <a:lstStyle/>
          <a:p>
            <a:pPr algn="r" rtl="1">
              <a:lnSpc>
                <a:spcPct val="200000"/>
              </a:lnSpc>
            </a:pPr>
            <a:r>
              <a:rPr lang="he-IL" sz="3200" dirty="0"/>
              <a:t>סוסוני הים הם דגים קטנים, וְהַקֶשֶׁר הַיָּחִיד בֵּינָם לְבֵין הַסוּסִים הַיַּבַּשְׁתִיִים, הוא צורת הראש. בניגוד לסוסים הדוהרים על פני מֶרְחָבִים, סוסוני הים הם בין הדגים האיטיים ביותר בַּיָם.</a:t>
            </a:r>
            <a:endParaRPr lang="en-US" sz="3200" dirty="0"/>
          </a:p>
        </p:txBody>
      </p:sp>
      <p:sp>
        <p:nvSpPr>
          <p:cNvPr id="20" name="TextBox 19"/>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סרבניק. </a:t>
            </a:r>
            <a:r>
              <a:rPr lang="he-IL" sz="1100" b="1" dirty="0"/>
              <a:t>צועדים בדרך המילים</a:t>
            </a:r>
            <a:r>
              <a:rPr lang="he-IL" sz="1100" dirty="0"/>
              <a:t>, כיתה ג, הוצאת כנרת. </a:t>
            </a:r>
            <a:endParaRPr lang="en-US" sz="1100" dirty="0"/>
          </a:p>
        </p:txBody>
      </p:sp>
      <p:sp>
        <p:nvSpPr>
          <p:cNvPr id="22" name="Oval 21"/>
          <p:cNvSpPr/>
          <p:nvPr/>
        </p:nvSpPr>
        <p:spPr>
          <a:xfrm>
            <a:off x="466742" y="1633938"/>
            <a:ext cx="1421589" cy="1466466"/>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22" y="3140653"/>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324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2011680" y="1731188"/>
            <a:ext cx="9972339" cy="3046988"/>
          </a:xfrm>
          <a:prstGeom prst="rect">
            <a:avLst/>
          </a:prstGeom>
          <a:noFill/>
        </p:spPr>
        <p:txBody>
          <a:bodyPr wrap="square" rtlCol="0">
            <a:spAutoFit/>
          </a:bodyPr>
          <a:lstStyle/>
          <a:p>
            <a:pPr algn="r" rtl="1">
              <a:lnSpc>
                <a:spcPct val="200000"/>
              </a:lnSpc>
            </a:pPr>
            <a:r>
              <a:rPr lang="he-IL" sz="3200" dirty="0"/>
              <a:t>סוסוני הים הם דגים קטנים, וְהַקֶשֶׁר הַיָּחִיד בֵּינָם לְבֵין הַסוּסִים הַיַּבַּשְׁתִיִים, הוא צורת הראש. בניגוד לסוסים הדוהרים על פני מֶרְחָבִים, סוסוני הים הם בין הדגים האיטיים ביותר בַּיָם.</a:t>
            </a:r>
            <a:endParaRPr lang="en-US" sz="3200" dirty="0"/>
          </a:p>
        </p:txBody>
      </p:sp>
      <p:sp>
        <p:nvSpPr>
          <p:cNvPr id="16" name="Rounded Rectangle 15"/>
          <p:cNvSpPr/>
          <p:nvPr/>
        </p:nvSpPr>
        <p:spPr>
          <a:xfrm>
            <a:off x="3291840" y="4138484"/>
            <a:ext cx="7105426" cy="487304"/>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0" name="TextBox 19"/>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סרבניק. </a:t>
            </a:r>
            <a:r>
              <a:rPr lang="he-IL" sz="1100" b="1" dirty="0"/>
              <a:t>צועדים בדרך המילים</a:t>
            </a:r>
            <a:r>
              <a:rPr lang="he-IL" sz="1100" dirty="0"/>
              <a:t>, כיתה ג, הוצאת כנרת. </a:t>
            </a:r>
            <a:endParaRPr lang="en-US" sz="1100" dirty="0"/>
          </a:p>
        </p:txBody>
      </p:sp>
      <p:sp>
        <p:nvSpPr>
          <p:cNvPr id="22" name="Oval 21"/>
          <p:cNvSpPr/>
          <p:nvPr/>
        </p:nvSpPr>
        <p:spPr>
          <a:xfrm>
            <a:off x="466742" y="1633938"/>
            <a:ext cx="1421589" cy="146646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22" y="3140653"/>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786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sp>
        <p:nvSpPr>
          <p:cNvPr id="2" name="TextBox 1"/>
          <p:cNvSpPr txBox="1"/>
          <p:nvPr/>
        </p:nvSpPr>
        <p:spPr>
          <a:xfrm>
            <a:off x="3156792" y="1645126"/>
            <a:ext cx="7397999" cy="2193677"/>
          </a:xfrm>
          <a:prstGeom prst="rect">
            <a:avLst/>
          </a:prstGeom>
          <a:noFill/>
        </p:spPr>
        <p:txBody>
          <a:bodyPr wrap="square" rtlCol="0">
            <a:spAutoFit/>
          </a:bodyPr>
          <a:lstStyle/>
          <a:p>
            <a:pPr algn="r" rtl="1">
              <a:lnSpc>
                <a:spcPct val="200000"/>
              </a:lnSpc>
            </a:pPr>
            <a:r>
              <a:rPr lang="he-IL" sz="2400" dirty="0"/>
              <a:t>סוסוני הים הם דגים קטנים, וְהַקֶשֶׁר הַיָּחִיד בֵּינָם לְבֵין הַסוּסִים הַיַּבַּשְׁתִיִים, הוא צורת הראש. בניגוד לסוסים הדוהרים על פני מֶרְחָבִים, סוסוני הים הם בין הדגים האיטיים ביותר בַּיָם.</a:t>
            </a:r>
            <a:endParaRPr lang="en-US" sz="2400" dirty="0"/>
          </a:p>
        </p:txBody>
      </p:sp>
      <p:sp>
        <p:nvSpPr>
          <p:cNvPr id="10" name="Rounded Rectangle 9"/>
          <p:cNvSpPr/>
          <p:nvPr/>
        </p:nvSpPr>
        <p:spPr>
          <a:xfrm>
            <a:off x="4151518" y="4265427"/>
            <a:ext cx="1771650" cy="2128309"/>
          </a:xfrm>
          <a:prstGeom prst="round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i="1" dirty="0">
              <a:cs typeface="Guttman Yad-Brush" pitchFamily="2" charset="-79"/>
            </a:endParaRPr>
          </a:p>
        </p:txBody>
      </p:sp>
      <p:sp>
        <p:nvSpPr>
          <p:cNvPr id="11" name="Rectangle 10"/>
          <p:cNvSpPr/>
          <p:nvPr/>
        </p:nvSpPr>
        <p:spPr>
          <a:xfrm>
            <a:off x="4189037" y="4454744"/>
            <a:ext cx="1696612" cy="1938992"/>
          </a:xfrm>
          <a:prstGeom prst="rect">
            <a:avLst/>
          </a:prstGeom>
        </p:spPr>
        <p:txBody>
          <a:bodyPr wrap="square">
            <a:spAutoFit/>
          </a:bodyPr>
          <a:lstStyle/>
          <a:p>
            <a:pPr algn="ctr" rtl="1">
              <a:lnSpc>
                <a:spcPct val="150000"/>
              </a:lnSpc>
            </a:pPr>
            <a:r>
              <a:rPr lang="he-IL" sz="2000" dirty="0">
                <a:latin typeface="Guttman Yad-Brush" pitchFamily="2" charset="-79"/>
                <a:cs typeface="Guttman Yad-Brush" pitchFamily="2" charset="-79"/>
              </a:rPr>
              <a:t>סוסון הים הוא בעל חיים איטי מאוד.</a:t>
            </a:r>
          </a:p>
        </p:txBody>
      </p:sp>
      <p:sp>
        <p:nvSpPr>
          <p:cNvPr id="12" name="Rounded Rectangle 11"/>
          <p:cNvSpPr/>
          <p:nvPr/>
        </p:nvSpPr>
        <p:spPr>
          <a:xfrm>
            <a:off x="6450704" y="4220015"/>
            <a:ext cx="1771650" cy="215583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dirty="0">
              <a:cs typeface="Guttman Yad-Brush" pitchFamily="2" charset="-79"/>
            </a:endParaRPr>
          </a:p>
        </p:txBody>
      </p:sp>
      <p:sp>
        <p:nvSpPr>
          <p:cNvPr id="14" name="Rectangle 13"/>
          <p:cNvSpPr/>
          <p:nvPr/>
        </p:nvSpPr>
        <p:spPr>
          <a:xfrm>
            <a:off x="7135660" y="3721025"/>
            <a:ext cx="441146" cy="646331"/>
          </a:xfrm>
          <a:prstGeom prst="rect">
            <a:avLst/>
          </a:prstGeom>
        </p:spPr>
        <p:txBody>
          <a:bodyPr wrap="none">
            <a:spAutoFit/>
          </a:bodyPr>
          <a:lstStyle/>
          <a:p>
            <a:r>
              <a:rPr lang="he-IL" sz="3600" dirty="0">
                <a:solidFill>
                  <a:srgbClr val="FF0000"/>
                </a:solidFill>
              </a:rPr>
              <a:t>?</a:t>
            </a:r>
            <a:endParaRPr lang="en-US" sz="3600" dirty="0"/>
          </a:p>
        </p:txBody>
      </p:sp>
      <p:sp>
        <p:nvSpPr>
          <p:cNvPr id="15" name="Rectangle 14"/>
          <p:cNvSpPr/>
          <p:nvPr/>
        </p:nvSpPr>
        <p:spPr>
          <a:xfrm>
            <a:off x="4816770" y="3683655"/>
            <a:ext cx="312906" cy="646331"/>
          </a:xfrm>
          <a:prstGeom prst="rect">
            <a:avLst/>
          </a:prstGeom>
        </p:spPr>
        <p:txBody>
          <a:bodyPr wrap="none">
            <a:spAutoFit/>
          </a:bodyPr>
          <a:lstStyle/>
          <a:p>
            <a:r>
              <a:rPr lang="he-IL" sz="3600" dirty="0">
                <a:solidFill>
                  <a:srgbClr val="00B0F0"/>
                </a:solidFill>
              </a:rPr>
              <a:t>!</a:t>
            </a:r>
            <a:endParaRPr lang="en-US" sz="3600" dirty="0">
              <a:solidFill>
                <a:srgbClr val="00B0F0"/>
              </a:solidFill>
            </a:endParaRPr>
          </a:p>
        </p:txBody>
      </p:sp>
      <p:sp>
        <p:nvSpPr>
          <p:cNvPr id="16" name="Rounded Rectangle 15"/>
          <p:cNvSpPr/>
          <p:nvPr/>
        </p:nvSpPr>
        <p:spPr>
          <a:xfrm>
            <a:off x="4079776" y="3452270"/>
            <a:ext cx="5338544" cy="373217"/>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0" name="TextBox 19"/>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סרבניק. </a:t>
            </a:r>
            <a:r>
              <a:rPr lang="he-IL" sz="1100" b="1" dirty="0"/>
              <a:t>צועדים בדרך המילים</a:t>
            </a:r>
            <a:r>
              <a:rPr lang="he-IL" sz="1100" dirty="0"/>
              <a:t>, כיתה ג, הוצאת כנרת. </a:t>
            </a:r>
            <a:endParaRPr lang="en-US" sz="1100" dirty="0"/>
          </a:p>
        </p:txBody>
      </p:sp>
      <p:sp>
        <p:nvSpPr>
          <p:cNvPr id="22" name="Oval 21"/>
          <p:cNvSpPr/>
          <p:nvPr/>
        </p:nvSpPr>
        <p:spPr>
          <a:xfrm>
            <a:off x="466742" y="1633938"/>
            <a:ext cx="1421589" cy="1466466"/>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22" y="3140653"/>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13562"/>
            <a:ext cx="3364302" cy="1199934"/>
          </a:xfrm>
          <a:prstGeom prst="rect">
            <a:avLst/>
          </a:prstGeom>
        </p:spPr>
      </p:pic>
    </p:spTree>
    <p:extLst>
      <p:ext uri="{BB962C8B-B14F-4D97-AF65-F5344CB8AC3E}">
        <p14:creationId xmlns:p14="http://schemas.microsoft.com/office/powerpoint/2010/main" val="359206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מה להביא לשיעור?</a:t>
            </a:r>
            <a:endParaRPr/>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5">
            <a:alphaModFix/>
          </a:blip>
          <a:srcRect/>
          <a:stretch/>
        </p:blipFill>
        <p:spPr>
          <a:xfrm>
            <a:off x="9489920" y="1823172"/>
            <a:ext cx="1161305" cy="1800743"/>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5400000">
            <a:off x="7543407" y="2325585"/>
            <a:ext cx="1771057" cy="740845"/>
          </a:xfrm>
          <a:prstGeom prst="rect">
            <a:avLst/>
          </a:prstGeom>
          <a:noFill/>
          <a:ln>
            <a:noFill/>
          </a:ln>
        </p:spPr>
      </p:pic>
      <p:pic>
        <p:nvPicPr>
          <p:cNvPr id="261" name="Google Shape;261;p7" descr="https://lh4.googleusercontent.com/8FRkycPXoj7UiB9dvl8WfvE_rPOmNvworJ3hEUUExH908Pyx1w8Shtg70_9YIyrxXZu2Q5tvXMslWX6PBLNTleMKYZ5Wgwd4UNNj4iBwA-K5B6WNBJ5WFRNSOF3busg5"/>
          <p:cNvPicPr preferRelativeResize="0"/>
          <p:nvPr/>
        </p:nvPicPr>
        <p:blipFill rotWithShape="1">
          <a:blip r:embed="rId7">
            <a:alphaModFix/>
          </a:blip>
          <a:srcRect/>
          <a:stretch/>
        </p:blipFill>
        <p:spPr>
          <a:xfrm>
            <a:off x="4292256" y="1647682"/>
            <a:ext cx="1191396" cy="1963540"/>
          </a:xfrm>
          <a:prstGeom prst="rect">
            <a:avLst/>
          </a:prstGeom>
          <a:noFill/>
          <a:ln>
            <a:noFill/>
          </a:ln>
        </p:spPr>
      </p:pic>
      <p:pic>
        <p:nvPicPr>
          <p:cNvPr id="263" name="Google Shape;263;p7" descr="https://lh5.googleusercontent.com/ZDoHST6h1OCX-u3R0_z7nNa7SfU7HmVM0D695YAePInfr_qNfjeMwiGEv5CWrEZg9NKaTDrt37AL_GYzZsegn6rlPlFCY3VeGszqUWVyGIQFv4vSJtyKvfOsQffjTrz2"/>
          <p:cNvPicPr preferRelativeResize="0"/>
          <p:nvPr/>
        </p:nvPicPr>
        <p:blipFill rotWithShape="1">
          <a:blip r:embed="rId8">
            <a:alphaModFix/>
          </a:blip>
          <a:srcRect/>
          <a:stretch/>
        </p:blipFill>
        <p:spPr>
          <a:xfrm>
            <a:off x="6348901" y="1904713"/>
            <a:ext cx="1360363" cy="1637663"/>
          </a:xfrm>
          <a:prstGeom prst="rect">
            <a:avLst/>
          </a:prstGeom>
          <a:noFill/>
          <a:ln>
            <a:noFill/>
          </a:ln>
        </p:spPr>
      </p:pic>
      <p:sp>
        <p:nvSpPr>
          <p:cNvPr id="2" name="Rounded Rectangle 1"/>
          <p:cNvSpPr/>
          <p:nvPr/>
        </p:nvSpPr>
        <p:spPr>
          <a:xfrm>
            <a:off x="1539044" y="1440656"/>
            <a:ext cx="1590675" cy="23241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he-IL" sz="3200" dirty="0"/>
              <a:t>שני גִיליונות של דפים</a:t>
            </a:r>
          </a:p>
          <a:p>
            <a:pPr algn="ctr"/>
            <a:r>
              <a:rPr lang="he-IL" sz="2000" dirty="0"/>
              <a:t> </a:t>
            </a:r>
            <a:endParaRPr lang="en-US" sz="2000" dirty="0"/>
          </a:p>
        </p:txBody>
      </p:sp>
      <p:pic>
        <p:nvPicPr>
          <p:cNvPr id="3"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8731"/>
            <a:ext cx="3414673" cy="1217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3156792" y="1645126"/>
            <a:ext cx="7397999" cy="2193677"/>
          </a:xfrm>
          <a:prstGeom prst="rect">
            <a:avLst/>
          </a:prstGeom>
          <a:noFill/>
        </p:spPr>
        <p:txBody>
          <a:bodyPr wrap="square" rtlCol="0">
            <a:spAutoFit/>
          </a:bodyPr>
          <a:lstStyle/>
          <a:p>
            <a:pPr algn="r" rtl="1">
              <a:lnSpc>
                <a:spcPct val="200000"/>
              </a:lnSpc>
            </a:pPr>
            <a:r>
              <a:rPr lang="he-IL" sz="2400" dirty="0"/>
              <a:t>סוסוני הים הם דגים קטנים, וְהַקֶשֶׁר הַיָּחִיד בֵּינָם לְבֵין הַסוּסִים הַיַּבַּשְׁתִיִים, הוא צורת הראש. בניגוד לסוסים הדוהרים על פני מֶרְחָבִים, סוסוני הים הם בין הדגים האיטיים ביותר בַּיָם.</a:t>
            </a:r>
            <a:endParaRPr lang="en-US" sz="2400" dirty="0"/>
          </a:p>
        </p:txBody>
      </p:sp>
      <p:sp>
        <p:nvSpPr>
          <p:cNvPr id="10" name="Rounded Rectangle 9"/>
          <p:cNvSpPr/>
          <p:nvPr/>
        </p:nvSpPr>
        <p:spPr>
          <a:xfrm>
            <a:off x="4151518" y="4265427"/>
            <a:ext cx="1771650" cy="2128309"/>
          </a:xfrm>
          <a:prstGeom prst="round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i="1" dirty="0">
              <a:cs typeface="Guttman Yad-Brush" pitchFamily="2" charset="-79"/>
            </a:endParaRPr>
          </a:p>
        </p:txBody>
      </p:sp>
      <p:sp>
        <p:nvSpPr>
          <p:cNvPr id="11" name="Rectangle 10"/>
          <p:cNvSpPr/>
          <p:nvPr/>
        </p:nvSpPr>
        <p:spPr>
          <a:xfrm>
            <a:off x="4200463" y="4342832"/>
            <a:ext cx="1696612" cy="1938992"/>
          </a:xfrm>
          <a:prstGeom prst="rect">
            <a:avLst/>
          </a:prstGeom>
        </p:spPr>
        <p:txBody>
          <a:bodyPr wrap="square">
            <a:spAutoFit/>
          </a:bodyPr>
          <a:lstStyle/>
          <a:p>
            <a:pPr algn="ctr" rtl="1">
              <a:lnSpc>
                <a:spcPct val="150000"/>
              </a:lnSpc>
            </a:pPr>
            <a:r>
              <a:rPr lang="he-IL" sz="2000" dirty="0">
                <a:latin typeface="Guttman Yad-Brush" pitchFamily="2" charset="-79"/>
                <a:cs typeface="Guttman Yad-Brush" pitchFamily="2" charset="-79"/>
              </a:rPr>
              <a:t>סוסון הים הוא בעל חיים איטי מאוד.</a:t>
            </a:r>
          </a:p>
        </p:txBody>
      </p:sp>
      <p:sp>
        <p:nvSpPr>
          <p:cNvPr id="12" name="Rounded Rectangle 11"/>
          <p:cNvSpPr/>
          <p:nvPr/>
        </p:nvSpPr>
        <p:spPr>
          <a:xfrm>
            <a:off x="6450704" y="4220015"/>
            <a:ext cx="1771650" cy="215583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dirty="0">
              <a:cs typeface="Guttman Yad-Brush" pitchFamily="2" charset="-79"/>
            </a:endParaRPr>
          </a:p>
        </p:txBody>
      </p:sp>
      <p:sp>
        <p:nvSpPr>
          <p:cNvPr id="14" name="Rectangle 13"/>
          <p:cNvSpPr/>
          <p:nvPr/>
        </p:nvSpPr>
        <p:spPr>
          <a:xfrm>
            <a:off x="7135660" y="3721025"/>
            <a:ext cx="441146" cy="646331"/>
          </a:xfrm>
          <a:prstGeom prst="rect">
            <a:avLst/>
          </a:prstGeom>
        </p:spPr>
        <p:txBody>
          <a:bodyPr wrap="none">
            <a:spAutoFit/>
          </a:bodyPr>
          <a:lstStyle/>
          <a:p>
            <a:r>
              <a:rPr lang="he-IL" sz="3600" dirty="0">
                <a:solidFill>
                  <a:srgbClr val="FF0000"/>
                </a:solidFill>
              </a:rPr>
              <a:t>?</a:t>
            </a:r>
            <a:endParaRPr lang="en-US" sz="3600" dirty="0"/>
          </a:p>
        </p:txBody>
      </p:sp>
      <p:sp>
        <p:nvSpPr>
          <p:cNvPr id="15" name="Rectangle 14"/>
          <p:cNvSpPr/>
          <p:nvPr/>
        </p:nvSpPr>
        <p:spPr>
          <a:xfrm>
            <a:off x="4816770" y="3683655"/>
            <a:ext cx="312906" cy="646331"/>
          </a:xfrm>
          <a:prstGeom prst="rect">
            <a:avLst/>
          </a:prstGeom>
        </p:spPr>
        <p:txBody>
          <a:bodyPr wrap="none">
            <a:spAutoFit/>
          </a:bodyPr>
          <a:lstStyle/>
          <a:p>
            <a:r>
              <a:rPr lang="he-IL" sz="3600" dirty="0">
                <a:solidFill>
                  <a:srgbClr val="00B0F0"/>
                </a:solidFill>
              </a:rPr>
              <a:t>!</a:t>
            </a:r>
            <a:endParaRPr lang="en-US" sz="3600" dirty="0">
              <a:solidFill>
                <a:srgbClr val="00B0F0"/>
              </a:solidFill>
            </a:endParaRPr>
          </a:p>
        </p:txBody>
      </p:sp>
      <p:sp>
        <p:nvSpPr>
          <p:cNvPr id="16" name="Rounded Rectangle 15"/>
          <p:cNvSpPr/>
          <p:nvPr/>
        </p:nvSpPr>
        <p:spPr>
          <a:xfrm>
            <a:off x="4079776" y="3452270"/>
            <a:ext cx="5338544" cy="373217"/>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9" name="Rectangle 18"/>
          <p:cNvSpPr/>
          <p:nvPr/>
        </p:nvSpPr>
        <p:spPr>
          <a:xfrm>
            <a:off x="6411100" y="4342832"/>
            <a:ext cx="1915134" cy="1938992"/>
          </a:xfrm>
          <a:prstGeom prst="rect">
            <a:avLst/>
          </a:prstGeom>
        </p:spPr>
        <p:txBody>
          <a:bodyPr wrap="square">
            <a:spAutoFit/>
          </a:bodyPr>
          <a:lstStyle/>
          <a:p>
            <a:pPr algn="ctr" rtl="1">
              <a:lnSpc>
                <a:spcPct val="150000"/>
              </a:lnSpc>
            </a:pPr>
            <a:r>
              <a:rPr lang="he-IL" sz="2000" dirty="0">
                <a:latin typeface="Guttman Yad-Brush" pitchFamily="2" charset="-79"/>
                <a:cs typeface="Guttman Yad-Brush" pitchFamily="2" charset="-79"/>
              </a:rPr>
              <a:t>האם סוסון הים הוא בעל חיים מהיר או איטי?</a:t>
            </a:r>
          </a:p>
        </p:txBody>
      </p:sp>
      <p:sp>
        <p:nvSpPr>
          <p:cNvPr id="20" name="TextBox 19"/>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סרבניק. </a:t>
            </a:r>
            <a:r>
              <a:rPr lang="he-IL" sz="1100" b="1" dirty="0"/>
              <a:t>צועדים בדרך המילים</a:t>
            </a:r>
            <a:r>
              <a:rPr lang="he-IL" sz="1100" dirty="0"/>
              <a:t>, כיתה ג, הוצאת כנרת. </a:t>
            </a:r>
            <a:endParaRPr lang="en-US" sz="1100" dirty="0"/>
          </a:p>
        </p:txBody>
      </p:sp>
      <p:sp>
        <p:nvSpPr>
          <p:cNvPr id="22" name="Oval 21"/>
          <p:cNvSpPr/>
          <p:nvPr/>
        </p:nvSpPr>
        <p:spPr>
          <a:xfrm>
            <a:off x="466742" y="1633938"/>
            <a:ext cx="1421589" cy="146646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22" y="3140653"/>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810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1065007" y="1633938"/>
            <a:ext cx="10039973" cy="3046988"/>
          </a:xfrm>
          <a:prstGeom prst="rect">
            <a:avLst/>
          </a:prstGeom>
          <a:noFill/>
        </p:spPr>
        <p:txBody>
          <a:bodyPr wrap="square" rtlCol="0">
            <a:spAutoFit/>
          </a:bodyPr>
          <a:lstStyle/>
          <a:p>
            <a:pPr algn="r" rtl="1">
              <a:lnSpc>
                <a:spcPct val="200000"/>
              </a:lnSpc>
            </a:pPr>
            <a:r>
              <a:rPr lang="he-IL" sz="3200" dirty="0"/>
              <a:t>סוסוני הים מִתְקַדְמִים לְאִיטָם רַק בְּעֶזְרַת סְנַפִּיר אֶחָד הַיוֹצֵא מִגַּבָּם. רוב הזמן הם מַעְדִִיפים לִכְרוךְֹ אֶת זְנָבָם סְבִיב צֶמַח מַיִם וּלְחַכּוֹת בְּסַבְלָנוּת עַד שֶׁזִרְמֵי הַיָם יָבִיאוּ אֲלֵיהם את מְזוֹנָם.</a:t>
            </a:r>
            <a:endParaRPr lang="en-US" sz="3200" dirty="0"/>
          </a:p>
        </p:txBody>
      </p:sp>
      <p:sp>
        <p:nvSpPr>
          <p:cNvPr id="21" name="TextBox 20"/>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סרבניק. </a:t>
            </a:r>
            <a:r>
              <a:rPr lang="he-IL" sz="1100" b="1" dirty="0"/>
              <a:t>צועדים בדרך המילים</a:t>
            </a:r>
            <a:r>
              <a:rPr lang="he-IL" sz="1100" dirty="0"/>
              <a:t>, כיתה ג, הוצאת כנרת. </a:t>
            </a:r>
            <a:endParaRPr lang="en-US" sz="1100" dirty="0"/>
          </a:p>
        </p:txBody>
      </p:sp>
    </p:spTree>
    <p:extLst>
      <p:ext uri="{BB962C8B-B14F-4D97-AF65-F5344CB8AC3E}">
        <p14:creationId xmlns:p14="http://schemas.microsoft.com/office/powerpoint/2010/main" val="374579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11" name="תמונה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983" y="2530818"/>
            <a:ext cx="2675410" cy="2648256"/>
          </a:xfrm>
          <a:prstGeom prst="ellipse">
            <a:avLst/>
          </a:prstGeom>
        </p:spPr>
      </p:pic>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4">
            <a:alphaModFix/>
          </a:blip>
          <a:srcRect/>
          <a:stretch/>
        </p:blipFill>
        <p:spPr>
          <a:xfrm>
            <a:off x="3617846" y="13562"/>
            <a:ext cx="1017545" cy="1070700"/>
          </a:xfrm>
          <a:prstGeom prst="rect">
            <a:avLst/>
          </a:prstGeom>
          <a:noFill/>
          <a:ln>
            <a:noFill/>
          </a:ln>
        </p:spPr>
      </p:pic>
      <p:sp>
        <p:nvSpPr>
          <p:cNvPr id="2" name="TextBox 1"/>
          <p:cNvSpPr txBox="1"/>
          <p:nvPr/>
        </p:nvSpPr>
        <p:spPr>
          <a:xfrm>
            <a:off x="3274420" y="1633938"/>
            <a:ext cx="8397627" cy="2677656"/>
          </a:xfrm>
          <a:prstGeom prst="rect">
            <a:avLst/>
          </a:prstGeom>
          <a:noFill/>
        </p:spPr>
        <p:txBody>
          <a:bodyPr wrap="square" rtlCol="0">
            <a:spAutoFit/>
          </a:bodyPr>
          <a:lstStyle/>
          <a:p>
            <a:pPr algn="r" rtl="1">
              <a:lnSpc>
                <a:spcPct val="200000"/>
              </a:lnSpc>
            </a:pPr>
            <a:r>
              <a:rPr lang="he-IL" sz="2800" dirty="0"/>
              <a:t>סוסוני הים מִתְקַדְמִים לְאִיטָם רַק בְּעֶזְרַת סְנַפִּיר אֶחָד הַיוֹצֵא מִגַּבָּם. רוב הזמן הם מַעְדִִיפים לִכְרוךְֹ אֶת זְנָבָם סְבִיב צֶמַח מַיִם וּלְחַכּוֹת בְּסַבְלָנוּת עַד שֶׁזִרְמֵי הַיָם יָבִיאוּ אֲלֵיהם את מְזוֹנָם.</a:t>
            </a:r>
            <a:endParaRPr lang="en-US" sz="2800" dirty="0"/>
          </a:p>
        </p:txBody>
      </p:sp>
      <p:cxnSp>
        <p:nvCxnSpPr>
          <p:cNvPr id="20" name="Straight Arrow Connector 19"/>
          <p:cNvCxnSpPr/>
          <p:nvPr/>
        </p:nvCxnSpPr>
        <p:spPr>
          <a:xfrm flipH="1">
            <a:off x="2133181" y="2530818"/>
            <a:ext cx="1135968" cy="110056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סרבניק. </a:t>
            </a:r>
            <a:r>
              <a:rPr lang="he-IL" sz="1100" b="1" dirty="0"/>
              <a:t>צועדים בדרך המילים</a:t>
            </a:r>
            <a:r>
              <a:rPr lang="he-IL" sz="1100" dirty="0"/>
              <a:t>, כיתה ג, הוצאת כנרת. </a:t>
            </a:r>
            <a:endParaRPr lang="en-US" sz="1100" dirty="0"/>
          </a:p>
        </p:txBody>
      </p:sp>
      <p:pic>
        <p:nvPicPr>
          <p:cNvPr id="4098"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105" b="89825" l="1033" r="96281">
                        <a14:backgroundMark x1="86983" y1="15789" x2="86983" y2="15789"/>
                      </a14:backgroundRemoval>
                    </a14:imgEffect>
                  </a14:imgLayer>
                </a14:imgProps>
              </a:ext>
              <a:ext uri="{28A0092B-C50C-407E-A947-70E740481C1C}">
                <a14:useLocalDpi xmlns:a14="http://schemas.microsoft.com/office/drawing/2010/main"/>
              </a:ext>
            </a:extLst>
          </a:blip>
          <a:srcRect/>
          <a:stretch>
            <a:fillRect/>
          </a:stretch>
        </p:blipFill>
        <p:spPr bwMode="auto">
          <a:xfrm>
            <a:off x="5472382" y="5058661"/>
            <a:ext cx="2951163"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841860" y="2130708"/>
            <a:ext cx="865121" cy="400110"/>
          </a:xfrm>
          <a:prstGeom prst="rect">
            <a:avLst/>
          </a:prstGeom>
          <a:noFill/>
        </p:spPr>
        <p:txBody>
          <a:bodyPr wrap="square" rtlCol="0">
            <a:spAutoFit/>
          </a:bodyPr>
          <a:lstStyle/>
          <a:p>
            <a:pPr algn="ctr" rtl="1"/>
            <a:r>
              <a:rPr lang="he-IL" sz="2000" dirty="0">
                <a:solidFill>
                  <a:srgbClr val="FF0000"/>
                </a:solidFill>
              </a:rPr>
              <a:t>סְנַפִּיר</a:t>
            </a:r>
            <a:endParaRPr lang="en-US" sz="2000" dirty="0">
              <a:solidFill>
                <a:srgbClr val="FF0000"/>
              </a:solidFill>
            </a:endParaRPr>
          </a:p>
        </p:txBody>
      </p:sp>
    </p:spTree>
    <p:extLst>
      <p:ext uri="{BB962C8B-B14F-4D97-AF65-F5344CB8AC3E}">
        <p14:creationId xmlns:p14="http://schemas.microsoft.com/office/powerpoint/2010/main" val="138507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13" name="תמונה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983" y="2530818"/>
            <a:ext cx="2675410" cy="2648256"/>
          </a:xfrm>
          <a:prstGeom prst="ellipse">
            <a:avLst/>
          </a:prstGeom>
        </p:spPr>
      </p:pic>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4">
            <a:alphaModFix/>
          </a:blip>
          <a:srcRect/>
          <a:stretch/>
        </p:blipFill>
        <p:spPr>
          <a:xfrm>
            <a:off x="3617846" y="13562"/>
            <a:ext cx="1017545" cy="1070700"/>
          </a:xfrm>
          <a:prstGeom prst="rect">
            <a:avLst/>
          </a:prstGeom>
          <a:noFill/>
          <a:ln>
            <a:noFill/>
          </a:ln>
        </p:spPr>
      </p:pic>
      <p:sp>
        <p:nvSpPr>
          <p:cNvPr id="2" name="TextBox 1"/>
          <p:cNvSpPr txBox="1"/>
          <p:nvPr/>
        </p:nvSpPr>
        <p:spPr>
          <a:xfrm>
            <a:off x="3706981" y="1633938"/>
            <a:ext cx="7397999" cy="2193677"/>
          </a:xfrm>
          <a:prstGeom prst="rect">
            <a:avLst/>
          </a:prstGeom>
          <a:noFill/>
        </p:spPr>
        <p:txBody>
          <a:bodyPr wrap="square" rtlCol="0">
            <a:spAutoFit/>
          </a:bodyPr>
          <a:lstStyle/>
          <a:p>
            <a:pPr algn="r" rtl="1">
              <a:lnSpc>
                <a:spcPct val="200000"/>
              </a:lnSpc>
            </a:pPr>
            <a:r>
              <a:rPr lang="he-IL" sz="2400" dirty="0"/>
              <a:t>סוסוני הים מִתְקַדְמִים לְאִיטָם רַק בְּעֶזְרַת סְנַפִּיר אֶחָד הַיוֹצֵא מִגַבָּם. רוב הזמן הם מַעְדִיפִים </a:t>
            </a:r>
            <a:r>
              <a:rPr lang="he-IL" sz="2400" dirty="0" err="1"/>
              <a:t>לִכְרו</a:t>
            </a:r>
            <a:r>
              <a:rPr lang="he-IL" sz="2400" dirty="0" err="1">
                <a:latin typeface="Calibri" panose="020F0502020204030204" pitchFamily="34" charset="0"/>
                <a:cs typeface="Calibri" panose="020F0502020204030204" pitchFamily="34" charset="0"/>
              </a:rPr>
              <a:t>ֺ</a:t>
            </a:r>
            <a:r>
              <a:rPr lang="he-IL" sz="2400" dirty="0" err="1"/>
              <a:t>ך</a:t>
            </a:r>
            <a:r>
              <a:rPr lang="he-IL" sz="2400" dirty="0"/>
              <a:t>ְ אֶת זְנָבָם סְבִיב צֶמַח מַיִם וּלְחַכּוֹת בְּסַבְלָנוּת עַד שֶׁזִרְמֵי הַיָם יָבִיאוּ אֲלֵיהם את מְזוֹנָם.</a:t>
            </a:r>
            <a:endParaRPr lang="en-US" sz="2400" dirty="0"/>
          </a:p>
        </p:txBody>
      </p:sp>
      <p:sp>
        <p:nvSpPr>
          <p:cNvPr id="12" name="Rounded Rectangle 11"/>
          <p:cNvSpPr/>
          <p:nvPr/>
        </p:nvSpPr>
        <p:spPr>
          <a:xfrm>
            <a:off x="6957066" y="4561065"/>
            <a:ext cx="1771650" cy="215583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dirty="0">
              <a:cs typeface="Guttman Yad-Brush" pitchFamily="2" charset="-79"/>
            </a:endParaRPr>
          </a:p>
        </p:txBody>
      </p:sp>
      <p:sp>
        <p:nvSpPr>
          <p:cNvPr id="14" name="Rectangle 13"/>
          <p:cNvSpPr/>
          <p:nvPr/>
        </p:nvSpPr>
        <p:spPr>
          <a:xfrm>
            <a:off x="7611406" y="3914734"/>
            <a:ext cx="441146" cy="646331"/>
          </a:xfrm>
          <a:prstGeom prst="rect">
            <a:avLst/>
          </a:prstGeom>
        </p:spPr>
        <p:txBody>
          <a:bodyPr wrap="none">
            <a:spAutoFit/>
          </a:bodyPr>
          <a:lstStyle/>
          <a:p>
            <a:r>
              <a:rPr lang="he-IL" sz="3600" dirty="0">
                <a:solidFill>
                  <a:srgbClr val="FF0000"/>
                </a:solidFill>
              </a:rPr>
              <a:t>?</a:t>
            </a:r>
            <a:endParaRPr lang="en-US" sz="3600" dirty="0"/>
          </a:p>
        </p:txBody>
      </p:sp>
      <p:sp>
        <p:nvSpPr>
          <p:cNvPr id="21" name="TextBox 20"/>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cxnSp>
        <p:nvCxnSpPr>
          <p:cNvPr id="25" name="Straight Arrow Connector 24"/>
          <p:cNvCxnSpPr/>
          <p:nvPr/>
        </p:nvCxnSpPr>
        <p:spPr>
          <a:xfrm flipH="1">
            <a:off x="2025868" y="2444424"/>
            <a:ext cx="1135968" cy="110056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6" name="TextBox 25"/>
          <p:cNvSpPr txBox="1"/>
          <p:nvPr/>
        </p:nvSpPr>
        <p:spPr>
          <a:xfrm>
            <a:off x="2841860" y="2044314"/>
            <a:ext cx="865121" cy="400110"/>
          </a:xfrm>
          <a:prstGeom prst="rect">
            <a:avLst/>
          </a:prstGeom>
          <a:noFill/>
        </p:spPr>
        <p:txBody>
          <a:bodyPr wrap="square" rtlCol="0">
            <a:spAutoFit/>
          </a:bodyPr>
          <a:lstStyle/>
          <a:p>
            <a:pPr algn="ctr" rtl="1"/>
            <a:r>
              <a:rPr lang="he-IL" sz="2000" dirty="0">
                <a:solidFill>
                  <a:srgbClr val="FF0000"/>
                </a:solidFill>
              </a:rPr>
              <a:t>סְנַפִּיר</a:t>
            </a:r>
            <a:endParaRPr lang="en-US" sz="2000" dirty="0">
              <a:solidFill>
                <a:srgbClr val="FF0000"/>
              </a:solidFill>
            </a:endParaRPr>
          </a:p>
        </p:txBody>
      </p:sp>
    </p:spTree>
    <p:extLst>
      <p:ext uri="{BB962C8B-B14F-4D97-AF65-F5344CB8AC3E}">
        <p14:creationId xmlns:p14="http://schemas.microsoft.com/office/powerpoint/2010/main" val="190527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13" name="תמונה 12"/>
          <p:cNvPicPr>
            <a:picLocks noChangeAspect="1"/>
          </p:cNvPicPr>
          <p:nvPr/>
        </p:nvPicPr>
        <p:blipFill rotWithShape="1">
          <a:blip r:embed="rId3">
            <a:extLst>
              <a:ext uri="{28A0092B-C50C-407E-A947-70E740481C1C}">
                <a14:useLocalDpi xmlns:a14="http://schemas.microsoft.com/office/drawing/2010/main" val="0"/>
              </a:ext>
            </a:extLst>
          </a:blip>
          <a:srcRect l="11153" r="11574"/>
          <a:stretch/>
        </p:blipFill>
        <p:spPr>
          <a:xfrm>
            <a:off x="315983" y="2530818"/>
            <a:ext cx="2675410" cy="2648256"/>
          </a:xfrm>
          <a:prstGeom prst="ellipse">
            <a:avLst/>
          </a:prstGeom>
        </p:spPr>
      </p:pic>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4">
            <a:alphaModFix/>
          </a:blip>
          <a:srcRect/>
          <a:stretch/>
        </p:blipFill>
        <p:spPr>
          <a:xfrm>
            <a:off x="3617846" y="13562"/>
            <a:ext cx="1017545" cy="1070700"/>
          </a:xfrm>
          <a:prstGeom prst="rect">
            <a:avLst/>
          </a:prstGeom>
          <a:noFill/>
          <a:ln>
            <a:noFill/>
          </a:ln>
        </p:spPr>
      </p:pic>
      <p:sp>
        <p:nvSpPr>
          <p:cNvPr id="2" name="TextBox 1"/>
          <p:cNvSpPr txBox="1"/>
          <p:nvPr/>
        </p:nvSpPr>
        <p:spPr>
          <a:xfrm>
            <a:off x="3706981" y="1633938"/>
            <a:ext cx="7397999" cy="2193677"/>
          </a:xfrm>
          <a:prstGeom prst="rect">
            <a:avLst/>
          </a:prstGeom>
          <a:noFill/>
        </p:spPr>
        <p:txBody>
          <a:bodyPr wrap="square" rtlCol="0">
            <a:spAutoFit/>
          </a:bodyPr>
          <a:lstStyle/>
          <a:p>
            <a:pPr algn="r" rtl="1">
              <a:lnSpc>
                <a:spcPct val="200000"/>
              </a:lnSpc>
            </a:pPr>
            <a:r>
              <a:rPr lang="he-IL" sz="2400" dirty="0"/>
              <a:t>סוסוני הים מִתְקַדְמִים לְאִיטָם רַק בְּעֶזְרַת סְנַפִּיר אֶחָד הַיוֹצֵא מִגַבָּם. רוב הזמן הם מַעְדִיפִים </a:t>
            </a:r>
            <a:r>
              <a:rPr lang="he-IL" sz="2400" dirty="0" err="1"/>
              <a:t>לִכְרו</a:t>
            </a:r>
            <a:r>
              <a:rPr lang="he-IL" sz="2400" dirty="0" err="1">
                <a:latin typeface="Calibri" panose="020F0502020204030204" pitchFamily="34" charset="0"/>
                <a:cs typeface="Calibri" panose="020F0502020204030204" pitchFamily="34" charset="0"/>
              </a:rPr>
              <a:t>ֺ</a:t>
            </a:r>
            <a:r>
              <a:rPr lang="he-IL" sz="2400" dirty="0" err="1"/>
              <a:t>ך</a:t>
            </a:r>
            <a:r>
              <a:rPr lang="he-IL" sz="2400" dirty="0"/>
              <a:t>ְ אֶת זְנָבָם סְבִיב צֶמַח מַיִם וּלְחַכּוֹת בְּסַבְלָנוּת עַד שֶׁזִרְמֵי הַיָם יָבִיאוּ אֲלֵיהם את מְזוֹנָם.</a:t>
            </a:r>
            <a:endParaRPr lang="en-US" sz="2400" dirty="0"/>
          </a:p>
        </p:txBody>
      </p:sp>
      <p:sp>
        <p:nvSpPr>
          <p:cNvPr id="12" name="Rounded Rectangle 11"/>
          <p:cNvSpPr/>
          <p:nvPr/>
        </p:nvSpPr>
        <p:spPr>
          <a:xfrm>
            <a:off x="6957066" y="4561065"/>
            <a:ext cx="1771650" cy="215583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dirty="0">
              <a:cs typeface="Guttman Yad-Brush" pitchFamily="2" charset="-79"/>
            </a:endParaRPr>
          </a:p>
        </p:txBody>
      </p:sp>
      <p:sp>
        <p:nvSpPr>
          <p:cNvPr id="14" name="Rectangle 13"/>
          <p:cNvSpPr/>
          <p:nvPr/>
        </p:nvSpPr>
        <p:spPr>
          <a:xfrm>
            <a:off x="7611406" y="3914734"/>
            <a:ext cx="441146" cy="646331"/>
          </a:xfrm>
          <a:prstGeom prst="rect">
            <a:avLst/>
          </a:prstGeom>
        </p:spPr>
        <p:txBody>
          <a:bodyPr wrap="none">
            <a:spAutoFit/>
          </a:bodyPr>
          <a:lstStyle/>
          <a:p>
            <a:r>
              <a:rPr lang="he-IL" sz="3600" dirty="0">
                <a:solidFill>
                  <a:srgbClr val="FF0000"/>
                </a:solidFill>
              </a:rPr>
              <a:t>?</a:t>
            </a:r>
            <a:endParaRPr lang="en-US" sz="3600" dirty="0"/>
          </a:p>
        </p:txBody>
      </p:sp>
      <p:sp>
        <p:nvSpPr>
          <p:cNvPr id="17" name="Rectangle 16"/>
          <p:cNvSpPr/>
          <p:nvPr/>
        </p:nvSpPr>
        <p:spPr>
          <a:xfrm>
            <a:off x="6994585" y="4454744"/>
            <a:ext cx="1696612" cy="2262158"/>
          </a:xfrm>
          <a:prstGeom prst="rect">
            <a:avLst/>
          </a:prstGeom>
        </p:spPr>
        <p:txBody>
          <a:bodyPr wrap="square">
            <a:spAutoFit/>
          </a:bodyPr>
          <a:lstStyle/>
          <a:p>
            <a:pPr algn="ctr" rtl="1">
              <a:lnSpc>
                <a:spcPct val="150000"/>
              </a:lnSpc>
            </a:pPr>
            <a:r>
              <a:rPr lang="he-IL" sz="2400" dirty="0">
                <a:latin typeface="Guttman Yad-Brush" pitchFamily="2" charset="-79"/>
                <a:cs typeface="Guttman Yad-Brush" pitchFamily="2" charset="-79"/>
              </a:rPr>
              <a:t>כמה סניפירים יש לסוסון הים? </a:t>
            </a:r>
          </a:p>
        </p:txBody>
      </p:sp>
      <p:sp>
        <p:nvSpPr>
          <p:cNvPr id="21" name="TextBox 20"/>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cxnSp>
        <p:nvCxnSpPr>
          <p:cNvPr id="25" name="Straight Arrow Connector 24"/>
          <p:cNvCxnSpPr/>
          <p:nvPr/>
        </p:nvCxnSpPr>
        <p:spPr>
          <a:xfrm flipH="1">
            <a:off x="2025868" y="2444424"/>
            <a:ext cx="1135968" cy="110056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6" name="TextBox 25"/>
          <p:cNvSpPr txBox="1"/>
          <p:nvPr/>
        </p:nvSpPr>
        <p:spPr>
          <a:xfrm>
            <a:off x="2841860" y="2044314"/>
            <a:ext cx="865121" cy="400110"/>
          </a:xfrm>
          <a:prstGeom prst="rect">
            <a:avLst/>
          </a:prstGeom>
          <a:noFill/>
        </p:spPr>
        <p:txBody>
          <a:bodyPr wrap="square" rtlCol="0">
            <a:spAutoFit/>
          </a:bodyPr>
          <a:lstStyle/>
          <a:p>
            <a:pPr algn="ctr" rtl="1"/>
            <a:r>
              <a:rPr lang="he-IL" sz="2000" dirty="0">
                <a:solidFill>
                  <a:srgbClr val="FF0000"/>
                </a:solidFill>
              </a:rPr>
              <a:t>סְנַפִּיר</a:t>
            </a:r>
            <a:endParaRPr lang="en-US" sz="2000" dirty="0">
              <a:solidFill>
                <a:srgbClr val="FF0000"/>
              </a:solidFill>
            </a:endParaRPr>
          </a:p>
        </p:txBody>
      </p:sp>
    </p:spTree>
    <p:extLst>
      <p:ext uri="{BB962C8B-B14F-4D97-AF65-F5344CB8AC3E}">
        <p14:creationId xmlns:p14="http://schemas.microsoft.com/office/powerpoint/2010/main" val="107810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16" name="תמונה 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5983" y="2530818"/>
            <a:ext cx="2675410" cy="2648256"/>
          </a:xfrm>
          <a:prstGeom prst="ellipse">
            <a:avLst/>
          </a:prstGeom>
        </p:spPr>
      </p:pic>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6">
            <a:alphaModFix/>
          </a:blip>
          <a:srcRect/>
          <a:stretch/>
        </p:blipFill>
        <p:spPr>
          <a:xfrm>
            <a:off x="3617846" y="13562"/>
            <a:ext cx="1017545" cy="1070700"/>
          </a:xfrm>
          <a:prstGeom prst="rect">
            <a:avLst/>
          </a:prstGeom>
          <a:noFill/>
          <a:ln>
            <a:noFill/>
          </a:ln>
        </p:spPr>
      </p:pic>
      <p:sp>
        <p:nvSpPr>
          <p:cNvPr id="2" name="TextBox 1"/>
          <p:cNvSpPr txBox="1"/>
          <p:nvPr/>
        </p:nvSpPr>
        <p:spPr>
          <a:xfrm>
            <a:off x="3706981" y="1633938"/>
            <a:ext cx="7397999" cy="2193677"/>
          </a:xfrm>
          <a:prstGeom prst="rect">
            <a:avLst/>
          </a:prstGeom>
          <a:noFill/>
        </p:spPr>
        <p:txBody>
          <a:bodyPr wrap="square" rtlCol="0">
            <a:spAutoFit/>
          </a:bodyPr>
          <a:lstStyle/>
          <a:p>
            <a:pPr algn="r" rtl="1">
              <a:lnSpc>
                <a:spcPct val="200000"/>
              </a:lnSpc>
            </a:pPr>
            <a:r>
              <a:rPr lang="he-IL" sz="2400" dirty="0"/>
              <a:t>סוסוני הים מִתְקַדְמִים לְאִיטָם רַק בְּעֶזְרַת סְנַפִּיר אֶחָד הַיוֹצֵא מִגַבָּם. רוב הזמן הם מַעְדִיפִים </a:t>
            </a:r>
            <a:r>
              <a:rPr lang="he-IL" sz="2400" dirty="0" err="1"/>
              <a:t>לִכְרו</a:t>
            </a:r>
            <a:r>
              <a:rPr lang="he-IL" sz="2400" dirty="0" err="1">
                <a:latin typeface="Calibri" panose="020F0502020204030204" pitchFamily="34" charset="0"/>
                <a:cs typeface="Calibri" panose="020F0502020204030204" pitchFamily="34" charset="0"/>
              </a:rPr>
              <a:t>ֺ</a:t>
            </a:r>
            <a:r>
              <a:rPr lang="he-IL" sz="2400" dirty="0" err="1"/>
              <a:t>ך</a:t>
            </a:r>
            <a:r>
              <a:rPr lang="he-IL" sz="2400" dirty="0"/>
              <a:t>ְ אֶת זְנָבָם סְבִיב צֶמַח מַיִם וּלְחַכּוֹת בְּסַבְלָנוּת עַד שֶׁזִרְמֵי הַיָם יָבִיאוּ אֲלֵיהם את מְזוֹנָם.</a:t>
            </a:r>
            <a:endParaRPr lang="en-US" sz="2400" dirty="0"/>
          </a:p>
        </p:txBody>
      </p:sp>
      <p:sp>
        <p:nvSpPr>
          <p:cNvPr id="10" name="Rounded Rectangle 9"/>
          <p:cNvSpPr/>
          <p:nvPr/>
        </p:nvSpPr>
        <p:spPr>
          <a:xfrm>
            <a:off x="4627264" y="4588593"/>
            <a:ext cx="1771650" cy="212830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i="1" dirty="0">
              <a:cs typeface="Guttman Yad-Brush" pitchFamily="2" charset="-79"/>
            </a:endParaRPr>
          </a:p>
        </p:txBody>
      </p:sp>
      <p:sp>
        <p:nvSpPr>
          <p:cNvPr id="12" name="Rounded Rectangle 11"/>
          <p:cNvSpPr/>
          <p:nvPr/>
        </p:nvSpPr>
        <p:spPr>
          <a:xfrm>
            <a:off x="6957066" y="4561065"/>
            <a:ext cx="1771650" cy="215583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dirty="0">
              <a:cs typeface="Guttman Yad-Brush" pitchFamily="2" charset="-79"/>
            </a:endParaRPr>
          </a:p>
        </p:txBody>
      </p:sp>
      <p:sp>
        <p:nvSpPr>
          <p:cNvPr id="14" name="Rectangle 13"/>
          <p:cNvSpPr/>
          <p:nvPr/>
        </p:nvSpPr>
        <p:spPr>
          <a:xfrm>
            <a:off x="7611406" y="3914734"/>
            <a:ext cx="441146" cy="646331"/>
          </a:xfrm>
          <a:prstGeom prst="rect">
            <a:avLst/>
          </a:prstGeom>
        </p:spPr>
        <p:txBody>
          <a:bodyPr wrap="none">
            <a:spAutoFit/>
          </a:bodyPr>
          <a:lstStyle/>
          <a:p>
            <a:r>
              <a:rPr lang="he-IL" sz="3600" dirty="0">
                <a:solidFill>
                  <a:srgbClr val="FF0000"/>
                </a:solidFill>
              </a:rPr>
              <a:t>?</a:t>
            </a:r>
            <a:endParaRPr lang="en-US" sz="3600" dirty="0"/>
          </a:p>
        </p:txBody>
      </p:sp>
      <p:sp>
        <p:nvSpPr>
          <p:cNvPr id="17" name="Rectangle 16"/>
          <p:cNvSpPr/>
          <p:nvPr/>
        </p:nvSpPr>
        <p:spPr>
          <a:xfrm>
            <a:off x="7032104" y="4643327"/>
            <a:ext cx="1696612" cy="1938992"/>
          </a:xfrm>
          <a:prstGeom prst="rect">
            <a:avLst/>
          </a:prstGeom>
        </p:spPr>
        <p:txBody>
          <a:bodyPr wrap="square">
            <a:spAutoFit/>
          </a:bodyPr>
          <a:lstStyle/>
          <a:p>
            <a:pPr algn="ctr" rtl="1">
              <a:lnSpc>
                <a:spcPct val="150000"/>
              </a:lnSpc>
            </a:pPr>
            <a:r>
              <a:rPr lang="he-IL" sz="2000" dirty="0">
                <a:latin typeface="Guttman Yad-Brush" pitchFamily="2" charset="-79"/>
                <a:cs typeface="Guttman Yad-Brush" pitchFamily="2" charset="-79"/>
              </a:rPr>
              <a:t>כמה סניפירים יש לסוסון הים? </a:t>
            </a:r>
          </a:p>
        </p:txBody>
      </p:sp>
      <p:sp>
        <p:nvSpPr>
          <p:cNvPr id="22" name="Rectangle 21"/>
          <p:cNvSpPr/>
          <p:nvPr/>
        </p:nvSpPr>
        <p:spPr>
          <a:xfrm>
            <a:off x="4711404" y="4625561"/>
            <a:ext cx="1696612" cy="2169825"/>
          </a:xfrm>
          <a:prstGeom prst="rect">
            <a:avLst/>
          </a:prstGeom>
        </p:spPr>
        <p:txBody>
          <a:bodyPr wrap="square">
            <a:spAutoFit/>
          </a:bodyPr>
          <a:lstStyle/>
          <a:p>
            <a:pPr algn="ctr" rtl="1">
              <a:lnSpc>
                <a:spcPct val="150000"/>
              </a:lnSpc>
            </a:pPr>
            <a:r>
              <a:rPr lang="he-IL" sz="1800" dirty="0">
                <a:latin typeface="Guttman Yad-Brush" pitchFamily="2" charset="-79"/>
                <a:cs typeface="Guttman Yad-Brush" pitchFamily="2" charset="-79"/>
              </a:rPr>
              <a:t>האם העובדה הזאת נכונה: לסוסון הים יש רק סנפיר אחד? </a:t>
            </a:r>
          </a:p>
        </p:txBody>
      </p:sp>
      <p:sp>
        <p:nvSpPr>
          <p:cNvPr id="18" name="Rectangle 17"/>
          <p:cNvSpPr/>
          <p:nvPr/>
        </p:nvSpPr>
        <p:spPr>
          <a:xfrm>
            <a:off x="5303912" y="3861048"/>
            <a:ext cx="441146" cy="646331"/>
          </a:xfrm>
          <a:prstGeom prst="rect">
            <a:avLst/>
          </a:prstGeom>
        </p:spPr>
        <p:txBody>
          <a:bodyPr wrap="none">
            <a:spAutoFit/>
          </a:bodyPr>
          <a:lstStyle/>
          <a:p>
            <a:r>
              <a:rPr lang="he-IL" sz="3600" dirty="0">
                <a:solidFill>
                  <a:srgbClr val="FF0000"/>
                </a:solidFill>
              </a:rPr>
              <a:t>?</a:t>
            </a:r>
            <a:endParaRPr lang="en-US" sz="3600" dirty="0"/>
          </a:p>
        </p:txBody>
      </p:sp>
      <p:sp>
        <p:nvSpPr>
          <p:cNvPr id="21" name="TextBox 20"/>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cxnSp>
        <p:nvCxnSpPr>
          <p:cNvPr id="25" name="Straight Arrow Connector 24"/>
          <p:cNvCxnSpPr/>
          <p:nvPr/>
        </p:nvCxnSpPr>
        <p:spPr>
          <a:xfrm flipH="1">
            <a:off x="2025868" y="2444424"/>
            <a:ext cx="1135968" cy="110056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6" name="TextBox 25"/>
          <p:cNvSpPr txBox="1"/>
          <p:nvPr/>
        </p:nvSpPr>
        <p:spPr>
          <a:xfrm>
            <a:off x="2841860" y="2044314"/>
            <a:ext cx="865121" cy="400110"/>
          </a:xfrm>
          <a:prstGeom prst="rect">
            <a:avLst/>
          </a:prstGeom>
          <a:noFill/>
        </p:spPr>
        <p:txBody>
          <a:bodyPr wrap="square" rtlCol="0">
            <a:spAutoFit/>
          </a:bodyPr>
          <a:lstStyle/>
          <a:p>
            <a:pPr algn="ctr" rtl="1"/>
            <a:r>
              <a:rPr lang="he-IL" sz="2000" dirty="0">
                <a:solidFill>
                  <a:srgbClr val="FF0000"/>
                </a:solidFill>
              </a:rPr>
              <a:t>סְנַפִּיר</a:t>
            </a:r>
            <a:endParaRPr lang="en-US" sz="2000" dirty="0">
              <a:solidFill>
                <a:srgbClr val="FF0000"/>
              </a:solidFill>
            </a:endParaRPr>
          </a:p>
        </p:txBody>
      </p:sp>
      <p:pic>
        <p:nvPicPr>
          <p:cNvPr id="3"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5166" y="13562"/>
            <a:ext cx="3493164" cy="1245895"/>
          </a:xfrm>
          <a:prstGeom prst="rect">
            <a:avLst/>
          </a:prstGeom>
        </p:spPr>
      </p:pic>
    </p:spTree>
    <p:extLst>
      <p:ext uri="{BB962C8B-B14F-4D97-AF65-F5344CB8AC3E}">
        <p14:creationId xmlns:p14="http://schemas.microsoft.com/office/powerpoint/2010/main" val="160622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16" name="תמונה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983" y="2530818"/>
            <a:ext cx="2675410" cy="2648256"/>
          </a:xfrm>
          <a:prstGeom prst="ellipse">
            <a:avLst/>
          </a:prstGeom>
        </p:spPr>
      </p:pic>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4">
            <a:alphaModFix/>
          </a:blip>
          <a:srcRect/>
          <a:stretch/>
        </p:blipFill>
        <p:spPr>
          <a:xfrm>
            <a:off x="3617846" y="13562"/>
            <a:ext cx="1017545" cy="1070700"/>
          </a:xfrm>
          <a:prstGeom prst="rect">
            <a:avLst/>
          </a:prstGeom>
          <a:noFill/>
          <a:ln>
            <a:noFill/>
          </a:ln>
        </p:spPr>
      </p:pic>
      <p:sp>
        <p:nvSpPr>
          <p:cNvPr id="2" name="TextBox 1"/>
          <p:cNvSpPr txBox="1"/>
          <p:nvPr/>
        </p:nvSpPr>
        <p:spPr>
          <a:xfrm>
            <a:off x="3706981" y="1633938"/>
            <a:ext cx="7397999" cy="2193677"/>
          </a:xfrm>
          <a:prstGeom prst="rect">
            <a:avLst/>
          </a:prstGeom>
          <a:noFill/>
        </p:spPr>
        <p:txBody>
          <a:bodyPr wrap="square" rtlCol="0">
            <a:spAutoFit/>
          </a:bodyPr>
          <a:lstStyle/>
          <a:p>
            <a:pPr algn="r" rtl="1">
              <a:lnSpc>
                <a:spcPct val="200000"/>
              </a:lnSpc>
            </a:pPr>
            <a:r>
              <a:rPr lang="he-IL" sz="2400" dirty="0"/>
              <a:t>סוסוני הים מִתְקַדְמִים לְאִיטָם רַק בְּעֶזְרַת סְנַפִּיר אֶחָד הַיוֹצֵא מִגַבָּם. רוב הזמן הם מַעְדִיפִים </a:t>
            </a:r>
            <a:r>
              <a:rPr lang="he-IL" sz="2400" dirty="0" err="1"/>
              <a:t>לִכְרו</a:t>
            </a:r>
            <a:r>
              <a:rPr lang="he-IL" sz="2400" dirty="0" err="1">
                <a:latin typeface="Calibri" panose="020F0502020204030204" pitchFamily="34" charset="0"/>
                <a:cs typeface="Calibri" panose="020F0502020204030204" pitchFamily="34" charset="0"/>
              </a:rPr>
              <a:t>ֺ</a:t>
            </a:r>
            <a:r>
              <a:rPr lang="he-IL" sz="2400" dirty="0" err="1"/>
              <a:t>ך</a:t>
            </a:r>
            <a:r>
              <a:rPr lang="he-IL" sz="2400" dirty="0"/>
              <a:t>ְ אֶת זְנָבָם סְבִיב צֶמַח מַיִם וּלְחַכּוֹת בְּסַבְלָנוּת עַד שֶׁזִרְמֵי הַיָם יָבִיאוּ אֲלֵיהם את מְזוֹנָם.</a:t>
            </a:r>
            <a:endParaRPr lang="en-US" sz="2400" dirty="0"/>
          </a:p>
        </p:txBody>
      </p:sp>
      <p:sp>
        <p:nvSpPr>
          <p:cNvPr id="10" name="Rounded Rectangle 9"/>
          <p:cNvSpPr/>
          <p:nvPr/>
        </p:nvSpPr>
        <p:spPr>
          <a:xfrm>
            <a:off x="4493914" y="4485872"/>
            <a:ext cx="1771650" cy="2128309"/>
          </a:xfrm>
          <a:prstGeom prst="round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i="1" dirty="0">
              <a:cs typeface="Guttman Yad-Brush" pitchFamily="2" charset="-79"/>
            </a:endParaRPr>
          </a:p>
        </p:txBody>
      </p:sp>
      <p:sp>
        <p:nvSpPr>
          <p:cNvPr id="22" name="Rectangle 21"/>
          <p:cNvSpPr/>
          <p:nvPr/>
        </p:nvSpPr>
        <p:spPr>
          <a:xfrm>
            <a:off x="4568952" y="5327589"/>
            <a:ext cx="1696612" cy="600164"/>
          </a:xfrm>
          <a:prstGeom prst="rect">
            <a:avLst/>
          </a:prstGeom>
        </p:spPr>
        <p:txBody>
          <a:bodyPr wrap="square">
            <a:spAutoFit/>
          </a:bodyPr>
          <a:lstStyle/>
          <a:p>
            <a:pPr algn="ctr" rtl="1">
              <a:lnSpc>
                <a:spcPct val="150000"/>
              </a:lnSpc>
            </a:pPr>
            <a:r>
              <a:rPr lang="he-IL" sz="2400" dirty="0">
                <a:latin typeface="Guttman Yad-Brush" pitchFamily="2" charset="-79"/>
                <a:cs typeface="Guttman Yad-Brush" pitchFamily="2" charset="-79"/>
              </a:rPr>
              <a:t>נכון </a:t>
            </a:r>
          </a:p>
        </p:txBody>
      </p:sp>
      <p:sp>
        <p:nvSpPr>
          <p:cNvPr id="4" name="TextBox 3"/>
          <p:cNvSpPr txBox="1"/>
          <p:nvPr/>
        </p:nvSpPr>
        <p:spPr>
          <a:xfrm>
            <a:off x="2701167" y="1962149"/>
            <a:ext cx="865121" cy="400110"/>
          </a:xfrm>
          <a:prstGeom prst="rect">
            <a:avLst/>
          </a:prstGeom>
          <a:noFill/>
        </p:spPr>
        <p:txBody>
          <a:bodyPr wrap="square" rtlCol="0">
            <a:spAutoFit/>
          </a:bodyPr>
          <a:lstStyle/>
          <a:p>
            <a:pPr algn="ctr" rtl="1"/>
            <a:r>
              <a:rPr lang="he-IL" sz="2000" dirty="0">
                <a:solidFill>
                  <a:srgbClr val="FF0000"/>
                </a:solidFill>
              </a:rPr>
              <a:t>סְנַפִּיר</a:t>
            </a:r>
            <a:endParaRPr lang="en-US" sz="2000" dirty="0">
              <a:solidFill>
                <a:srgbClr val="FF0000"/>
              </a:solidFill>
            </a:endParaRPr>
          </a:p>
        </p:txBody>
      </p:sp>
      <p:sp>
        <p:nvSpPr>
          <p:cNvPr id="18" name="Rectangle 17"/>
          <p:cNvSpPr/>
          <p:nvPr/>
        </p:nvSpPr>
        <p:spPr>
          <a:xfrm>
            <a:off x="5303912" y="3861048"/>
            <a:ext cx="312906" cy="646331"/>
          </a:xfrm>
          <a:prstGeom prst="rect">
            <a:avLst/>
          </a:prstGeom>
        </p:spPr>
        <p:txBody>
          <a:bodyPr wrap="none">
            <a:spAutoFit/>
          </a:bodyPr>
          <a:lstStyle/>
          <a:p>
            <a:r>
              <a:rPr lang="he-IL" sz="3600" dirty="0">
                <a:solidFill>
                  <a:srgbClr val="00B0F0"/>
                </a:solidFill>
              </a:rPr>
              <a:t>!</a:t>
            </a:r>
            <a:endParaRPr lang="en-US" sz="3600" dirty="0">
              <a:solidFill>
                <a:srgbClr val="00B0F0"/>
              </a:solidFill>
            </a:endParaRPr>
          </a:p>
        </p:txBody>
      </p:sp>
      <p:sp>
        <p:nvSpPr>
          <p:cNvPr id="15" name="Rounded Rectangle 14"/>
          <p:cNvSpPr/>
          <p:nvPr/>
        </p:nvSpPr>
        <p:spPr>
          <a:xfrm>
            <a:off x="7126183" y="4507379"/>
            <a:ext cx="1771650" cy="212830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i="1" dirty="0">
              <a:cs typeface="Guttman Yad-Brush" pitchFamily="2" charset="-79"/>
            </a:endParaRPr>
          </a:p>
        </p:txBody>
      </p:sp>
      <p:sp>
        <p:nvSpPr>
          <p:cNvPr id="21" name="Rectangle 20"/>
          <p:cNvSpPr/>
          <p:nvPr/>
        </p:nvSpPr>
        <p:spPr>
          <a:xfrm>
            <a:off x="7163702" y="4560071"/>
            <a:ext cx="1696612" cy="2135200"/>
          </a:xfrm>
          <a:prstGeom prst="rect">
            <a:avLst/>
          </a:prstGeom>
        </p:spPr>
        <p:txBody>
          <a:bodyPr wrap="square">
            <a:spAutoFit/>
          </a:bodyPr>
          <a:lstStyle/>
          <a:p>
            <a:pPr algn="ctr" rtl="1">
              <a:lnSpc>
                <a:spcPct val="150000"/>
              </a:lnSpc>
            </a:pPr>
            <a:r>
              <a:rPr lang="he-IL" sz="1800" dirty="0">
                <a:latin typeface="Guttman Yad-Brush" pitchFamily="2" charset="-79"/>
                <a:cs typeface="Guttman Yad-Brush" pitchFamily="2" charset="-79"/>
              </a:rPr>
              <a:t>האם העובדה הזאת נכונה? לסוסון הים יש רק סנפיר אחד. </a:t>
            </a:r>
          </a:p>
        </p:txBody>
      </p:sp>
      <p:sp>
        <p:nvSpPr>
          <p:cNvPr id="23" name="Rectangle 22"/>
          <p:cNvSpPr/>
          <p:nvPr/>
        </p:nvSpPr>
        <p:spPr>
          <a:xfrm>
            <a:off x="7802831" y="3779834"/>
            <a:ext cx="441146" cy="646331"/>
          </a:xfrm>
          <a:prstGeom prst="rect">
            <a:avLst/>
          </a:prstGeom>
        </p:spPr>
        <p:txBody>
          <a:bodyPr wrap="none">
            <a:spAutoFit/>
          </a:bodyPr>
          <a:lstStyle/>
          <a:p>
            <a:r>
              <a:rPr lang="he-IL" sz="3600" dirty="0">
                <a:solidFill>
                  <a:srgbClr val="FF0000"/>
                </a:solidFill>
              </a:rPr>
              <a:t>?</a:t>
            </a:r>
            <a:endParaRPr lang="en-US" sz="3600" dirty="0"/>
          </a:p>
        </p:txBody>
      </p:sp>
      <p:sp>
        <p:nvSpPr>
          <p:cNvPr id="24" name="TextBox 23"/>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cxnSp>
        <p:nvCxnSpPr>
          <p:cNvPr id="19" name="Straight Arrow Connector 18"/>
          <p:cNvCxnSpPr/>
          <p:nvPr/>
        </p:nvCxnSpPr>
        <p:spPr>
          <a:xfrm flipH="1">
            <a:off x="2133181" y="2530818"/>
            <a:ext cx="1135968" cy="110056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63850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1" y="1633938"/>
            <a:ext cx="11747350" cy="3046988"/>
          </a:xfrm>
          <a:prstGeom prst="rect">
            <a:avLst/>
          </a:prstGeom>
          <a:noFill/>
        </p:spPr>
        <p:txBody>
          <a:bodyPr wrap="square" rtlCol="0">
            <a:spAutoFit/>
          </a:bodyPr>
          <a:lstStyle/>
          <a:p>
            <a:pPr algn="r" rtl="1">
              <a:lnSpc>
                <a:spcPct val="200000"/>
              </a:lnSpc>
            </a:pPr>
            <a:r>
              <a:rPr lang="he-IL" sz="3200" dirty="0"/>
              <a:t>סוסוני הים מִתְקַדְמִים לְאִיטָם רַק בְּעֶזְרַת סְנַפִּיר אֶחָד הַיוֹצֵא מִגַבָּם. רוב הזמן הם מַעְדִיפִים </a:t>
            </a:r>
            <a:r>
              <a:rPr lang="he-IL" sz="3200" dirty="0" err="1"/>
              <a:t>לִכְרו</a:t>
            </a:r>
            <a:r>
              <a:rPr lang="he-IL" sz="3200" dirty="0" err="1">
                <a:latin typeface="Calibri" panose="020F0502020204030204" pitchFamily="34" charset="0"/>
                <a:cs typeface="Calibri" panose="020F0502020204030204" pitchFamily="34" charset="0"/>
              </a:rPr>
              <a:t>ֺ</a:t>
            </a:r>
            <a:r>
              <a:rPr lang="he-IL" sz="3200" dirty="0" err="1"/>
              <a:t>ך</a:t>
            </a:r>
            <a:r>
              <a:rPr lang="he-IL" sz="3200" dirty="0"/>
              <a:t>ְ אֶת זְנָבָם סְבִיב צֶמַח מַיִם וּלְחַכּוֹת בְּסַבְלָנוּת עַד שֶׁזִרְמֵי הַיָם יָבִיאוּ אֲלֵיהם את מְזוֹנָם.</a:t>
            </a:r>
          </a:p>
        </p:txBody>
      </p:sp>
      <p:sp>
        <p:nvSpPr>
          <p:cNvPr id="13" name="TextBox 12"/>
          <p:cNvSpPr txBox="1"/>
          <p:nvPr/>
        </p:nvSpPr>
        <p:spPr>
          <a:xfrm>
            <a:off x="6919723" y="6596390"/>
            <a:ext cx="5337904" cy="430887"/>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a:p>
            <a:pPr algn="r" rtl="1"/>
            <a:r>
              <a:rPr lang="he-IL" sz="1100" dirty="0"/>
              <a:t>. </a:t>
            </a:r>
            <a:endParaRPr lang="en-US" sz="1100" dirty="0"/>
          </a:p>
        </p:txBody>
      </p:sp>
    </p:spTree>
    <p:extLst>
      <p:ext uri="{BB962C8B-B14F-4D97-AF65-F5344CB8AC3E}">
        <p14:creationId xmlns:p14="http://schemas.microsoft.com/office/powerpoint/2010/main" val="161900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2249111" y="1633938"/>
            <a:ext cx="9341224" cy="4031873"/>
          </a:xfrm>
          <a:prstGeom prst="rect">
            <a:avLst/>
          </a:prstGeom>
          <a:noFill/>
        </p:spPr>
        <p:txBody>
          <a:bodyPr wrap="square" rtlCol="0">
            <a:spAutoFit/>
          </a:bodyPr>
          <a:lstStyle/>
          <a:p>
            <a:pPr algn="r" rtl="1">
              <a:lnSpc>
                <a:spcPct val="200000"/>
              </a:lnSpc>
            </a:pPr>
            <a:r>
              <a:rPr lang="he-IL" sz="3200" dirty="0"/>
              <a:t>סוסוני הים מִתְקַדְמִים לְאִיטָם רַק בְּעֶזְרַת סְנַפִּיר אֶחָד הַיוֹצֵא מִגַבָּם. רוב הזמן הם מַעְדִיפִים </a:t>
            </a:r>
            <a:r>
              <a:rPr lang="he-IL" sz="3200" dirty="0" err="1"/>
              <a:t>לִכְרו</a:t>
            </a:r>
            <a:r>
              <a:rPr lang="he-IL" sz="3200" dirty="0" err="1">
                <a:latin typeface="Calibri" panose="020F0502020204030204" pitchFamily="34" charset="0"/>
                <a:cs typeface="Calibri" panose="020F0502020204030204" pitchFamily="34" charset="0"/>
              </a:rPr>
              <a:t>ֺ</a:t>
            </a:r>
            <a:r>
              <a:rPr lang="he-IL" sz="3200" dirty="0" err="1"/>
              <a:t>ך</a:t>
            </a:r>
            <a:r>
              <a:rPr lang="he-IL" sz="3200" dirty="0"/>
              <a:t>ְ אֶת זְנָבָם סְבִיב צֶמַח מַיִם וּלְחַכּוֹת בְּסַבְלָנוּת עַד שֶׁזִרְמֵי הַיָם יָבִיאוּ אֲלֵיהם את מְזוֹנָם.</a:t>
            </a:r>
          </a:p>
        </p:txBody>
      </p:sp>
      <p:sp>
        <p:nvSpPr>
          <p:cNvPr id="16" name="Oval 15"/>
          <p:cNvSpPr/>
          <p:nvPr/>
        </p:nvSpPr>
        <p:spPr>
          <a:xfrm>
            <a:off x="497226" y="1633938"/>
            <a:ext cx="1421589" cy="1466466"/>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919723" y="6596390"/>
            <a:ext cx="5337904" cy="430887"/>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a:p>
            <a:pPr algn="r" rtl="1"/>
            <a:r>
              <a:rPr lang="he-IL" sz="1100" dirty="0"/>
              <a:t>. </a:t>
            </a:r>
            <a:endParaRPr lang="en-US" sz="1100" dirty="0"/>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176" y="3186513"/>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4468889" y="3009041"/>
            <a:ext cx="805199" cy="493279"/>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8520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2355926" y="1633938"/>
            <a:ext cx="9671124" cy="3046988"/>
          </a:xfrm>
          <a:prstGeom prst="rect">
            <a:avLst/>
          </a:prstGeom>
          <a:noFill/>
        </p:spPr>
        <p:txBody>
          <a:bodyPr wrap="square" rtlCol="0">
            <a:spAutoFit/>
          </a:bodyPr>
          <a:lstStyle/>
          <a:p>
            <a:pPr algn="r" rtl="1">
              <a:lnSpc>
                <a:spcPct val="200000"/>
              </a:lnSpc>
            </a:pPr>
            <a:r>
              <a:rPr lang="he-IL" sz="3200" dirty="0"/>
              <a:t>סוסוני הים מִתְקַדְמִים לְאִיטָם רַק בְּעֶזְרַת סְנַפִּיר אֶחָד הַיוֹצֵא מִגַבָּם. רוב הזמן הם מַעְדִיפִים </a:t>
            </a:r>
            <a:r>
              <a:rPr lang="he-IL" sz="3200" dirty="0" err="1"/>
              <a:t>לִכְרו</a:t>
            </a:r>
            <a:r>
              <a:rPr lang="he-IL" sz="3200" dirty="0" err="1">
                <a:latin typeface="Calibri" panose="020F0502020204030204" pitchFamily="34" charset="0"/>
                <a:cs typeface="Calibri" panose="020F0502020204030204" pitchFamily="34" charset="0"/>
              </a:rPr>
              <a:t>ֺ</a:t>
            </a:r>
            <a:r>
              <a:rPr lang="he-IL" sz="3200" dirty="0" err="1"/>
              <a:t>ך</a:t>
            </a:r>
            <a:r>
              <a:rPr lang="he-IL" sz="3200" dirty="0"/>
              <a:t>ְ  אֶת זְנָבָם סְבִיב צֶמַח מַיִם וּלְחַכּוֹת בְּסַבְלָנוּת עַד שֶׁזִרְמֵי הַיָם יָבִיאוּ אֲלֵיהם את מְזוֹנָם.</a:t>
            </a:r>
          </a:p>
        </p:txBody>
      </p:sp>
      <p:sp>
        <p:nvSpPr>
          <p:cNvPr id="16" name="Oval 15"/>
          <p:cNvSpPr/>
          <p:nvPr/>
        </p:nvSpPr>
        <p:spPr>
          <a:xfrm>
            <a:off x="172176" y="1633938"/>
            <a:ext cx="1421589" cy="146646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54096" y="6510568"/>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86513"/>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6334125" y="3078627"/>
            <a:ext cx="991833" cy="493279"/>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6077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 name="Rounded Rectangle 1"/>
          <p:cNvSpPr/>
          <p:nvPr/>
        </p:nvSpPr>
        <p:spPr>
          <a:xfrm>
            <a:off x="6191250" y="1772816"/>
            <a:ext cx="1590675" cy="23241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he-IL" sz="8000" dirty="0">
                <a:solidFill>
                  <a:srgbClr val="FF0000"/>
                </a:solidFill>
              </a:rPr>
              <a:t> ?</a:t>
            </a:r>
            <a:r>
              <a:rPr lang="he-IL" sz="8000" dirty="0"/>
              <a:t> </a:t>
            </a:r>
            <a:endParaRPr lang="en-US" sz="8000" dirty="0"/>
          </a:p>
        </p:txBody>
      </p:sp>
      <p:sp>
        <p:nvSpPr>
          <p:cNvPr id="8" name="Rounded Rectangle 7"/>
          <p:cNvSpPr/>
          <p:nvPr/>
        </p:nvSpPr>
        <p:spPr>
          <a:xfrm>
            <a:off x="4021832" y="1796806"/>
            <a:ext cx="1590675" cy="2324100"/>
          </a:xfrm>
          <a:prstGeom prst="round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he-IL" sz="8800" dirty="0">
                <a:solidFill>
                  <a:srgbClr val="00B0F0"/>
                </a:solidFill>
              </a:rPr>
              <a:t>!</a:t>
            </a:r>
            <a:endParaRPr lang="en-US" sz="8800" dirty="0">
              <a:solidFill>
                <a:srgbClr val="00B0F0"/>
              </a:solidFill>
            </a:endParaRPr>
          </a:p>
        </p:txBody>
      </p:sp>
      <p:sp>
        <p:nvSpPr>
          <p:cNvPr id="3" name="TextBox 2"/>
          <p:cNvSpPr txBox="1"/>
          <p:nvPr/>
        </p:nvSpPr>
        <p:spPr>
          <a:xfrm>
            <a:off x="6391275" y="3586340"/>
            <a:ext cx="1390650" cy="584775"/>
          </a:xfrm>
          <a:prstGeom prst="rect">
            <a:avLst/>
          </a:prstGeom>
          <a:noFill/>
        </p:spPr>
        <p:txBody>
          <a:bodyPr wrap="square" rtlCol="0">
            <a:spAutoFit/>
          </a:bodyPr>
          <a:lstStyle/>
          <a:p>
            <a:pPr algn="ctr"/>
            <a:r>
              <a:rPr lang="he-IL" sz="3200" dirty="0"/>
              <a:t>שאלה</a:t>
            </a:r>
            <a:r>
              <a:rPr lang="he-IL" dirty="0"/>
              <a:t> </a:t>
            </a:r>
            <a:endParaRPr lang="en-US" dirty="0"/>
          </a:p>
        </p:txBody>
      </p:sp>
      <p:sp>
        <p:nvSpPr>
          <p:cNvPr id="10" name="TextBox 9"/>
          <p:cNvSpPr txBox="1"/>
          <p:nvPr/>
        </p:nvSpPr>
        <p:spPr>
          <a:xfrm>
            <a:off x="4165848" y="3524998"/>
            <a:ext cx="1390650" cy="584775"/>
          </a:xfrm>
          <a:prstGeom prst="rect">
            <a:avLst/>
          </a:prstGeom>
          <a:noFill/>
        </p:spPr>
        <p:txBody>
          <a:bodyPr wrap="square" rtlCol="0">
            <a:spAutoFit/>
          </a:bodyPr>
          <a:lstStyle/>
          <a:p>
            <a:pPr algn="ctr"/>
            <a:r>
              <a:rPr lang="he-IL" sz="3200" dirty="0"/>
              <a:t>תשובה</a:t>
            </a:r>
            <a:endParaRPr lang="en-US" sz="3200" dirty="0"/>
          </a:p>
        </p:txBody>
      </p:sp>
      <p:sp>
        <p:nvSpPr>
          <p:cNvPr id="7" name="Google Shape;269;p8"/>
          <p:cNvSpPr txBox="1">
            <a:spLocks/>
          </p:cNvSpPr>
          <p:nvPr/>
        </p:nvSpPr>
        <p:spPr>
          <a:xfrm>
            <a:off x="716698" y="136526"/>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ts val="0"/>
              </a:spcBef>
            </a:pPr>
            <a:r>
              <a:rPr lang="he-IL" dirty="0"/>
              <a:t>לפני שמַתחילים, מכינים...</a:t>
            </a:r>
          </a:p>
        </p:txBody>
      </p:sp>
      <p:sp>
        <p:nvSpPr>
          <p:cNvPr id="11" name="Rounded Rectangle 10"/>
          <p:cNvSpPr/>
          <p:nvPr/>
        </p:nvSpPr>
        <p:spPr>
          <a:xfrm>
            <a:off x="9912424" y="1796806"/>
            <a:ext cx="1590675" cy="23241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rtl="1"/>
            <a:r>
              <a:rPr lang="he-IL" sz="2800" dirty="0">
                <a:solidFill>
                  <a:srgbClr val="FF0000"/>
                </a:solidFill>
              </a:rPr>
              <a:t> </a:t>
            </a:r>
            <a:r>
              <a:rPr lang="he-IL" sz="2800" dirty="0">
                <a:solidFill>
                  <a:srgbClr val="000000"/>
                </a:solidFill>
                <a:latin typeface="Arial"/>
                <a:ea typeface="Arial"/>
                <a:cs typeface="Arial"/>
              </a:rPr>
              <a:t>14 כרטיסים</a:t>
            </a:r>
            <a:r>
              <a:rPr lang="he-IL" sz="2800" dirty="0"/>
              <a:t> </a:t>
            </a:r>
            <a:endParaRPr lang="en-US" sz="2800" dirty="0"/>
          </a:p>
        </p:txBody>
      </p:sp>
      <p:pic>
        <p:nvPicPr>
          <p:cNvPr id="4" name="5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3627931" cy="1293962"/>
          </a:xfrm>
          <a:prstGeom prst="rect">
            <a:avLst/>
          </a:prstGeom>
        </p:spPr>
      </p:pic>
    </p:spTree>
    <p:extLst>
      <p:ext uri="{BB962C8B-B14F-4D97-AF65-F5344CB8AC3E}">
        <p14:creationId xmlns:p14="http://schemas.microsoft.com/office/powerpoint/2010/main" val="23533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3220724" y="1633938"/>
            <a:ext cx="7397999" cy="2193677"/>
          </a:xfrm>
          <a:prstGeom prst="rect">
            <a:avLst/>
          </a:prstGeom>
          <a:noFill/>
        </p:spPr>
        <p:txBody>
          <a:bodyPr wrap="square" rtlCol="0">
            <a:spAutoFit/>
          </a:bodyPr>
          <a:lstStyle/>
          <a:p>
            <a:pPr algn="r" rtl="1">
              <a:lnSpc>
                <a:spcPct val="200000"/>
              </a:lnSpc>
            </a:pPr>
            <a:r>
              <a:rPr lang="he-IL" sz="2400" dirty="0"/>
              <a:t>סוסוני הים מִתְקַדְמִים לְאִיטָם רַק בְּעֶזְרַת סְנַפִּיר אֶחָד הַיוֹצֵא מִגַבָּם. רוב הזמן הם מַעְדִיפִים </a:t>
            </a:r>
            <a:r>
              <a:rPr lang="he-IL" sz="2400" dirty="0" err="1"/>
              <a:t>לִכְרו</a:t>
            </a:r>
            <a:r>
              <a:rPr lang="he-IL" sz="2400" dirty="0" err="1">
                <a:latin typeface="Calibri" panose="020F0502020204030204" pitchFamily="34" charset="0"/>
                <a:cs typeface="Calibri" panose="020F0502020204030204" pitchFamily="34" charset="0"/>
              </a:rPr>
              <a:t>ֺ</a:t>
            </a:r>
            <a:r>
              <a:rPr lang="he-IL" sz="2400" dirty="0" err="1"/>
              <a:t>ך</a:t>
            </a:r>
            <a:r>
              <a:rPr lang="he-IL" sz="2400" dirty="0"/>
              <a:t>ְ  אֶת זְנָבָם סְבִיב צֶמַח מַיִם וּלְחַכּוֹת בְּסַבְלָנוּת עַד שֶׁזִרְמֵי הַיָם יָבִיאוּ אֲלֵיהם את מְזוֹנָם.</a:t>
            </a:r>
          </a:p>
        </p:txBody>
      </p:sp>
      <p:sp>
        <p:nvSpPr>
          <p:cNvPr id="16" name="Oval 15"/>
          <p:cNvSpPr/>
          <p:nvPr/>
        </p:nvSpPr>
        <p:spPr>
          <a:xfrm>
            <a:off x="172176" y="1633938"/>
            <a:ext cx="1421589" cy="146646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143442" y="6596390"/>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86513"/>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6334126" y="2585348"/>
            <a:ext cx="746749" cy="493279"/>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7170" name="Picture 2" descr="yellow seahors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26618" y="3942262"/>
            <a:ext cx="2796060" cy="2426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26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3220724" y="1633938"/>
            <a:ext cx="7397999" cy="2193677"/>
          </a:xfrm>
          <a:prstGeom prst="rect">
            <a:avLst/>
          </a:prstGeom>
          <a:noFill/>
        </p:spPr>
        <p:txBody>
          <a:bodyPr wrap="square" rtlCol="0">
            <a:spAutoFit/>
          </a:bodyPr>
          <a:lstStyle/>
          <a:p>
            <a:pPr algn="r" rtl="1">
              <a:lnSpc>
                <a:spcPct val="200000"/>
              </a:lnSpc>
            </a:pPr>
            <a:r>
              <a:rPr lang="he-IL" sz="2400" dirty="0"/>
              <a:t>סוסוני הים מִתְקַדְמִים לְאִיטָם רַק בְּעֶזְרַת סְנַפִּיר אֶחָד הַיוֹצֵא מִגַבָּם. רוב הזמן הם מַעְדִיפִים </a:t>
            </a:r>
            <a:r>
              <a:rPr lang="he-IL" sz="2400" dirty="0" err="1"/>
              <a:t>לִכְרו</a:t>
            </a:r>
            <a:r>
              <a:rPr lang="he-IL" sz="2400" dirty="0" err="1">
                <a:latin typeface="Calibri" panose="020F0502020204030204" pitchFamily="34" charset="0"/>
                <a:cs typeface="Calibri" panose="020F0502020204030204" pitchFamily="34" charset="0"/>
              </a:rPr>
              <a:t>ֺ</a:t>
            </a:r>
            <a:r>
              <a:rPr lang="he-IL" sz="2400" dirty="0" err="1"/>
              <a:t>ך</a:t>
            </a:r>
            <a:r>
              <a:rPr lang="he-IL" sz="2400" dirty="0"/>
              <a:t>ְ  אֶת זְנָבָם סְבִיב צֶמַח מַיִם וּלְחַכּוֹת בְּסַבְלָנוּת עַד שֶׁזִרְמֵי הַיָם יָבִיאוּ אֲלֵיהם את מְזוֹנָם.</a:t>
            </a:r>
          </a:p>
        </p:txBody>
      </p:sp>
      <p:sp>
        <p:nvSpPr>
          <p:cNvPr id="16" name="Oval 15"/>
          <p:cNvSpPr/>
          <p:nvPr/>
        </p:nvSpPr>
        <p:spPr>
          <a:xfrm>
            <a:off x="172176" y="1633938"/>
            <a:ext cx="1421589" cy="146646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707500" y="6596390"/>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86513"/>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6334126" y="2585348"/>
            <a:ext cx="746749" cy="493279"/>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ectangle 4"/>
          <p:cNvSpPr/>
          <p:nvPr/>
        </p:nvSpPr>
        <p:spPr>
          <a:xfrm>
            <a:off x="6995917" y="4483299"/>
            <a:ext cx="3704861" cy="461665"/>
          </a:xfrm>
          <a:prstGeom prst="rect">
            <a:avLst/>
          </a:prstGeom>
        </p:spPr>
        <p:txBody>
          <a:bodyPr wrap="none">
            <a:spAutoFit/>
          </a:bodyPr>
          <a:lstStyle/>
          <a:p>
            <a:pPr algn="r" rtl="1"/>
            <a:r>
              <a:rPr lang="he-IL" sz="2400" dirty="0">
                <a:solidFill>
                  <a:srgbClr val="FF0000"/>
                </a:solidFill>
              </a:rPr>
              <a:t>לכרוך </a:t>
            </a:r>
            <a:r>
              <a:rPr lang="he-IL" sz="2400" dirty="0"/>
              <a:t>- לְגַלְגֵל, לְפַתֵל, לַעֲטוֹף, </a:t>
            </a:r>
            <a:endParaRPr lang="en-US" sz="2400" dirty="0"/>
          </a:p>
        </p:txBody>
      </p:sp>
      <p:sp>
        <p:nvSpPr>
          <p:cNvPr id="19" name="Rectangle 18"/>
          <p:cNvSpPr/>
          <p:nvPr/>
        </p:nvSpPr>
        <p:spPr>
          <a:xfrm>
            <a:off x="9812394" y="5182175"/>
            <a:ext cx="888384" cy="461665"/>
          </a:xfrm>
          <a:prstGeom prst="rect">
            <a:avLst/>
          </a:prstGeom>
        </p:spPr>
        <p:txBody>
          <a:bodyPr wrap="none">
            <a:spAutoFit/>
          </a:bodyPr>
          <a:lstStyle/>
          <a:p>
            <a:pPr algn="r" rtl="1"/>
            <a:r>
              <a:rPr lang="he-IL" sz="2400" dirty="0">
                <a:solidFill>
                  <a:srgbClr val="FF0000"/>
                </a:solidFill>
              </a:rPr>
              <a:t>כריכה</a:t>
            </a:r>
            <a:endParaRPr lang="en-US" sz="2400" dirty="0"/>
          </a:p>
        </p:txBody>
      </p:sp>
      <p:pic>
        <p:nvPicPr>
          <p:cNvPr id="7170" name="Picture 2" descr="yellow seahors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26618" y="3942262"/>
            <a:ext cx="2796060" cy="2426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70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3081590" y="1565855"/>
            <a:ext cx="8805610" cy="4031873"/>
          </a:xfrm>
          <a:prstGeom prst="rect">
            <a:avLst/>
          </a:prstGeom>
          <a:noFill/>
        </p:spPr>
        <p:txBody>
          <a:bodyPr wrap="square" rtlCol="0">
            <a:spAutoFit/>
          </a:bodyPr>
          <a:lstStyle/>
          <a:p>
            <a:pPr algn="r" rtl="1">
              <a:lnSpc>
                <a:spcPct val="200000"/>
              </a:lnSpc>
            </a:pPr>
            <a:r>
              <a:rPr lang="he-IL" sz="3200" dirty="0"/>
              <a:t>סוסוני הים מִתְקַדְמִים לְאִיטָם רַק בְּעֶזְרַת סְנַפִּיר אֶחָד הַיוֹצֵא מִגַבָּם. רוב הזמן הם מַעְדִיפִים </a:t>
            </a:r>
            <a:r>
              <a:rPr lang="he-IL" sz="3200" dirty="0" err="1"/>
              <a:t>לִכְרו</a:t>
            </a:r>
            <a:r>
              <a:rPr lang="he-IL" sz="3200" dirty="0" err="1">
                <a:latin typeface="Calibri" panose="020F0502020204030204" pitchFamily="34" charset="0"/>
                <a:cs typeface="Calibri" panose="020F0502020204030204" pitchFamily="34" charset="0"/>
              </a:rPr>
              <a:t>ֺ</a:t>
            </a:r>
            <a:r>
              <a:rPr lang="he-IL" sz="3200" dirty="0" err="1"/>
              <a:t>ך</a:t>
            </a:r>
            <a:r>
              <a:rPr lang="he-IL" sz="3200" dirty="0"/>
              <a:t>ְ אֶת זְנָבָם סְבִיב צֶמַח מַיִם וּלְחַכּוֹת בְּסַבְלָנוּת עַד שֶׁזִרְמֵי הַיָם יָבִיאוּ אֲלֵיהם את מְזוֹנָם.</a:t>
            </a:r>
            <a:endParaRPr lang="en-US" sz="3200" dirty="0"/>
          </a:p>
        </p:txBody>
      </p:sp>
      <p:sp>
        <p:nvSpPr>
          <p:cNvPr id="3" name="Cloud Callout 2"/>
          <p:cNvSpPr/>
          <p:nvPr/>
        </p:nvSpPr>
        <p:spPr>
          <a:xfrm>
            <a:off x="252126" y="4416725"/>
            <a:ext cx="2956900" cy="1363732"/>
          </a:xfrm>
          <a:prstGeom prst="cloudCallout">
            <a:avLst>
              <a:gd name="adj1" fmla="val 66748"/>
              <a:gd name="adj2" fmla="val -61138"/>
            </a:avLst>
          </a:prstGeom>
        </p:spPr>
        <p:style>
          <a:lnRef idx="1">
            <a:schemeClr val="accent3"/>
          </a:lnRef>
          <a:fillRef idx="2">
            <a:schemeClr val="accent3"/>
          </a:fillRef>
          <a:effectRef idx="1">
            <a:schemeClr val="accent3"/>
          </a:effectRef>
          <a:fontRef idx="minor">
            <a:schemeClr val="dk1"/>
          </a:fontRef>
        </p:style>
        <p:txBody>
          <a:bodyPr rtlCol="0" anchor="ctr"/>
          <a:lstStyle/>
          <a:p>
            <a:pPr algn="ctr" rtl="1"/>
            <a:r>
              <a:rPr lang="he-IL" sz="2800" dirty="0"/>
              <a:t>מעניין... </a:t>
            </a:r>
          </a:p>
          <a:p>
            <a:pPr algn="ctr" rtl="1"/>
            <a:r>
              <a:rPr lang="he-IL" sz="2800" dirty="0"/>
              <a:t>מה אוכל סוסון הים?</a:t>
            </a:r>
            <a:r>
              <a:rPr lang="he-IL" sz="1800" dirty="0"/>
              <a:t> </a:t>
            </a:r>
            <a:endParaRPr lang="en-US" sz="1800" dirty="0"/>
          </a:p>
        </p:txBody>
      </p:sp>
      <p:sp>
        <p:nvSpPr>
          <p:cNvPr id="13" name="TextBox 12"/>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spTree>
    <p:extLst>
      <p:ext uri="{BB962C8B-B14F-4D97-AF65-F5344CB8AC3E}">
        <p14:creationId xmlns:p14="http://schemas.microsoft.com/office/powerpoint/2010/main" val="127685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379557" y="1999026"/>
            <a:ext cx="11236573" cy="1909305"/>
          </a:xfrm>
          <a:prstGeom prst="rect">
            <a:avLst/>
          </a:prstGeom>
          <a:noFill/>
        </p:spPr>
        <p:txBody>
          <a:bodyPr wrap="square" rtlCol="0">
            <a:spAutoFit/>
          </a:bodyPr>
          <a:lstStyle/>
          <a:p>
            <a:pPr algn="r" rtl="1">
              <a:lnSpc>
                <a:spcPct val="200000"/>
              </a:lnSpc>
            </a:pPr>
            <a:r>
              <a:rPr lang="he-IL" sz="3200" dirty="0"/>
              <a:t>הם ניזונים מֵחַיוֹת זְעִירוֹת וסַרְטָנִים קטנים שהם שואפים בְּעֶזְרַת הַחֵדֶק שֶׁבְּקִדְמַת </a:t>
            </a:r>
            <a:r>
              <a:rPr lang="he-IL" sz="3200" dirty="0" smtClean="0"/>
              <a:t>רֹאשָׁם</a:t>
            </a:r>
            <a:r>
              <a:rPr lang="en-US" sz="3200" dirty="0" smtClean="0"/>
              <a:t> </a:t>
            </a:r>
            <a:r>
              <a:rPr lang="he-IL" sz="3200" dirty="0" smtClean="0"/>
              <a:t>כמו </a:t>
            </a:r>
            <a:r>
              <a:rPr lang="he-IL" sz="3200" dirty="0"/>
              <a:t>שאנו שואפים מַשְׁקֶה דרך קש.</a:t>
            </a:r>
            <a:endParaRPr lang="en-US" sz="3200" dirty="0"/>
          </a:p>
        </p:txBody>
      </p:sp>
      <p:sp>
        <p:nvSpPr>
          <p:cNvPr id="4" name="Rounded Rectangle 3"/>
          <p:cNvSpPr/>
          <p:nvPr/>
        </p:nvSpPr>
        <p:spPr>
          <a:xfrm>
            <a:off x="7472987" y="1999026"/>
            <a:ext cx="1531164" cy="369812"/>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he-IL" sz="1800" dirty="0">
                <a:solidFill>
                  <a:srgbClr val="FF0000"/>
                </a:solidFill>
              </a:rPr>
              <a:t>קטנות מאוד</a:t>
            </a:r>
            <a:endParaRPr lang="en-US" sz="1800" dirty="0">
              <a:solidFill>
                <a:srgbClr val="FF0000"/>
              </a:solidFill>
            </a:endParaRPr>
          </a:p>
        </p:txBody>
      </p:sp>
      <p:sp>
        <p:nvSpPr>
          <p:cNvPr id="18" name="TextBox 17"/>
          <p:cNvSpPr txBox="1"/>
          <p:nvPr/>
        </p:nvSpPr>
        <p:spPr>
          <a:xfrm>
            <a:off x="6854096" y="6427113"/>
            <a:ext cx="5337904" cy="430887"/>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a:p>
            <a:pPr algn="r" rtl="1"/>
            <a:r>
              <a:rPr lang="he-IL" sz="1100" dirty="0"/>
              <a:t>. </a:t>
            </a:r>
            <a:endParaRPr lang="en-US" sz="1100" dirty="0"/>
          </a:p>
        </p:txBody>
      </p:sp>
    </p:spTree>
    <p:extLst>
      <p:ext uri="{BB962C8B-B14F-4D97-AF65-F5344CB8AC3E}">
        <p14:creationId xmlns:p14="http://schemas.microsoft.com/office/powerpoint/2010/main" val="285994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583952" y="1579478"/>
            <a:ext cx="11236573" cy="1909305"/>
          </a:xfrm>
          <a:prstGeom prst="rect">
            <a:avLst/>
          </a:prstGeom>
          <a:noFill/>
        </p:spPr>
        <p:txBody>
          <a:bodyPr wrap="square" rtlCol="0">
            <a:spAutoFit/>
          </a:bodyPr>
          <a:lstStyle/>
          <a:p>
            <a:pPr algn="r" rtl="1">
              <a:lnSpc>
                <a:spcPct val="200000"/>
              </a:lnSpc>
            </a:pPr>
            <a:r>
              <a:rPr lang="he-IL" sz="3200" dirty="0"/>
              <a:t>הם ניזונים מֵחַיוֹת זְעִירוֹת וסַרְטָנִים קטנים שהם שואפים בְּעֶזְרַת הַחֵדֶק שֶׁבְּקִדְמַת </a:t>
            </a:r>
            <a:r>
              <a:rPr lang="he-IL" sz="3200" dirty="0" smtClean="0"/>
              <a:t>רֹאשָׁם</a:t>
            </a:r>
            <a:r>
              <a:rPr lang="en-US" sz="3200" dirty="0" smtClean="0"/>
              <a:t> </a:t>
            </a:r>
            <a:r>
              <a:rPr lang="he-IL" sz="3200" dirty="0" smtClean="0"/>
              <a:t>כמו </a:t>
            </a:r>
            <a:r>
              <a:rPr lang="he-IL" sz="3200" dirty="0"/>
              <a:t>שאנו שואפים מַשְׁקֶה דרך קש.</a:t>
            </a:r>
            <a:endParaRPr lang="en-US" sz="3200" dirty="0"/>
          </a:p>
        </p:txBody>
      </p:sp>
      <p:sp>
        <p:nvSpPr>
          <p:cNvPr id="20" name="Rounded Rectangle 19"/>
          <p:cNvSpPr/>
          <p:nvPr/>
        </p:nvSpPr>
        <p:spPr>
          <a:xfrm>
            <a:off x="5449824" y="1926259"/>
            <a:ext cx="6370701" cy="607872"/>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srgbClr val="FF0000"/>
              </a:solidFill>
            </a:endParaRPr>
          </a:p>
        </p:txBody>
      </p:sp>
      <p:sp>
        <p:nvSpPr>
          <p:cNvPr id="4" name="Rounded Rectangle 3"/>
          <p:cNvSpPr/>
          <p:nvPr/>
        </p:nvSpPr>
        <p:spPr>
          <a:xfrm>
            <a:off x="7530016" y="1693533"/>
            <a:ext cx="1645192" cy="369812"/>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he-IL" sz="1800" dirty="0">
                <a:solidFill>
                  <a:srgbClr val="FF0000"/>
                </a:solidFill>
              </a:rPr>
              <a:t>קטנות מאוד</a:t>
            </a:r>
            <a:endParaRPr lang="en-US" sz="1800" dirty="0">
              <a:solidFill>
                <a:srgbClr val="FF0000"/>
              </a:solidFill>
            </a:endParaRPr>
          </a:p>
        </p:txBody>
      </p:sp>
      <p:sp>
        <p:nvSpPr>
          <p:cNvPr id="18" name="TextBox 17"/>
          <p:cNvSpPr txBox="1"/>
          <p:nvPr/>
        </p:nvSpPr>
        <p:spPr>
          <a:xfrm>
            <a:off x="6854096" y="6427113"/>
            <a:ext cx="5337904" cy="430887"/>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a:p>
            <a:pPr algn="r" rtl="1"/>
            <a:r>
              <a:rPr lang="he-IL" sz="1100" dirty="0"/>
              <a:t>. </a:t>
            </a:r>
            <a:endParaRPr lang="en-US" sz="1100" dirty="0"/>
          </a:p>
        </p:txBody>
      </p:sp>
      <p:sp>
        <p:nvSpPr>
          <p:cNvPr id="3" name="Rectangle 2"/>
          <p:cNvSpPr/>
          <p:nvPr/>
        </p:nvSpPr>
        <p:spPr>
          <a:xfrm>
            <a:off x="10568912" y="3653927"/>
            <a:ext cx="1079142" cy="584775"/>
          </a:xfrm>
          <a:prstGeom prst="rect">
            <a:avLst/>
          </a:prstGeom>
        </p:spPr>
        <p:txBody>
          <a:bodyPr wrap="none">
            <a:spAutoFit/>
          </a:bodyPr>
          <a:lstStyle/>
          <a:p>
            <a:r>
              <a:rPr lang="he-IL" sz="3200" dirty="0">
                <a:solidFill>
                  <a:srgbClr val="FF0000"/>
                </a:solidFill>
              </a:rPr>
              <a:t>מזונם</a:t>
            </a:r>
            <a:endParaRPr lang="en-US" sz="3200" dirty="0">
              <a:solidFill>
                <a:srgbClr val="FF0000"/>
              </a:solidFill>
            </a:endParaRPr>
          </a:p>
        </p:txBody>
      </p:sp>
      <p:sp>
        <p:nvSpPr>
          <p:cNvPr id="5" name="Rectangle 4"/>
          <p:cNvSpPr/>
          <p:nvPr/>
        </p:nvSpPr>
        <p:spPr>
          <a:xfrm>
            <a:off x="10469526" y="4197059"/>
            <a:ext cx="1178528" cy="584775"/>
          </a:xfrm>
          <a:prstGeom prst="rect">
            <a:avLst/>
          </a:prstGeom>
        </p:spPr>
        <p:txBody>
          <a:bodyPr wrap="none">
            <a:spAutoFit/>
          </a:bodyPr>
          <a:lstStyle/>
          <a:p>
            <a:pPr algn="r" rtl="1"/>
            <a:r>
              <a:rPr lang="he-IL" sz="3200" dirty="0">
                <a:solidFill>
                  <a:srgbClr val="FF0000"/>
                </a:solidFill>
              </a:rPr>
              <a:t>ניזונים</a:t>
            </a:r>
            <a:endParaRPr lang="en-US" sz="3200" dirty="0">
              <a:solidFill>
                <a:srgbClr val="FF0000"/>
              </a:solidFill>
            </a:endParaRPr>
          </a:p>
        </p:txBody>
      </p:sp>
    </p:spTree>
    <p:extLst>
      <p:ext uri="{BB962C8B-B14F-4D97-AF65-F5344CB8AC3E}">
        <p14:creationId xmlns:p14="http://schemas.microsoft.com/office/powerpoint/2010/main" val="169327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583952" y="1579478"/>
            <a:ext cx="11236573" cy="1455014"/>
          </a:xfrm>
          <a:prstGeom prst="rect">
            <a:avLst/>
          </a:prstGeom>
          <a:noFill/>
        </p:spPr>
        <p:txBody>
          <a:bodyPr wrap="square" rtlCol="0">
            <a:spAutoFit/>
          </a:bodyPr>
          <a:lstStyle/>
          <a:p>
            <a:pPr algn="r" rtl="1">
              <a:lnSpc>
                <a:spcPct val="200000"/>
              </a:lnSpc>
            </a:pPr>
            <a:r>
              <a:rPr lang="he-IL" sz="2400" dirty="0"/>
              <a:t>הם ניזונים מֵחַיוֹת זְעִירוֹת וסַרְטָנִים קטנים שהם שואפים בְּעֶזְרַת הַחֵדֶק שֶׁבְּקִדְמַת רֹאשָׁם</a:t>
            </a:r>
          </a:p>
          <a:p>
            <a:pPr algn="r" rtl="1">
              <a:lnSpc>
                <a:spcPct val="200000"/>
              </a:lnSpc>
            </a:pPr>
            <a:r>
              <a:rPr lang="he-IL" sz="2400" dirty="0"/>
              <a:t>כמו שאנו שואפים מַשְׁקֶה דרך קש.</a:t>
            </a:r>
            <a:endParaRPr lang="en-US" sz="2400" dirty="0"/>
          </a:p>
        </p:txBody>
      </p:sp>
      <p:sp>
        <p:nvSpPr>
          <p:cNvPr id="4" name="Rounded Rectangle 3"/>
          <p:cNvSpPr/>
          <p:nvPr/>
        </p:nvSpPr>
        <p:spPr>
          <a:xfrm>
            <a:off x="8796337" y="1547019"/>
            <a:ext cx="1143000" cy="369812"/>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he-IL" dirty="0">
                <a:solidFill>
                  <a:srgbClr val="FF0000"/>
                </a:solidFill>
              </a:rPr>
              <a:t>קטנות מאוד</a:t>
            </a:r>
            <a:endParaRPr lang="en-US" dirty="0">
              <a:solidFill>
                <a:srgbClr val="FF0000"/>
              </a:solidFill>
            </a:endParaRPr>
          </a:p>
        </p:txBody>
      </p:sp>
      <p:sp>
        <p:nvSpPr>
          <p:cNvPr id="20" name="Rounded Rectangle 19"/>
          <p:cNvSpPr/>
          <p:nvPr/>
        </p:nvSpPr>
        <p:spPr>
          <a:xfrm>
            <a:off x="7000875" y="1916831"/>
            <a:ext cx="4733925" cy="447475"/>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srgbClr val="FF0000"/>
              </a:solidFill>
            </a:endParaRPr>
          </a:p>
        </p:txBody>
      </p:sp>
      <p:sp>
        <p:nvSpPr>
          <p:cNvPr id="16" name="Rounded Rectangle 15"/>
          <p:cNvSpPr/>
          <p:nvPr/>
        </p:nvSpPr>
        <p:spPr>
          <a:xfrm>
            <a:off x="1764085" y="1850156"/>
            <a:ext cx="4550989" cy="514151"/>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srgbClr val="FF0000"/>
              </a:solidFill>
            </a:endParaRPr>
          </a:p>
        </p:txBody>
      </p:sp>
      <p:sp>
        <p:nvSpPr>
          <p:cNvPr id="18" name="TextBox 17"/>
          <p:cNvSpPr txBox="1"/>
          <p:nvPr/>
        </p:nvSpPr>
        <p:spPr>
          <a:xfrm>
            <a:off x="6854096" y="6427113"/>
            <a:ext cx="5337904" cy="430887"/>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a:p>
            <a:pPr algn="r" rtl="1"/>
            <a:r>
              <a:rPr lang="he-IL" sz="1100" dirty="0"/>
              <a:t>. </a:t>
            </a:r>
            <a:endParaRPr lang="en-US" sz="1100" dirty="0"/>
          </a:p>
        </p:txBody>
      </p:sp>
      <p:pic>
        <p:nvPicPr>
          <p:cNvPr id="10242" name="Picture 2" descr="Caipi, Cocktail, Glass, Drink, Lime, Lemons, Caipirin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4479" y="3164778"/>
            <a:ext cx="1901824" cy="27888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568912" y="3653927"/>
            <a:ext cx="1079142" cy="584775"/>
          </a:xfrm>
          <a:prstGeom prst="rect">
            <a:avLst/>
          </a:prstGeom>
        </p:spPr>
        <p:txBody>
          <a:bodyPr wrap="none">
            <a:spAutoFit/>
          </a:bodyPr>
          <a:lstStyle/>
          <a:p>
            <a:r>
              <a:rPr lang="he-IL" sz="3200" dirty="0">
                <a:solidFill>
                  <a:srgbClr val="FF0000"/>
                </a:solidFill>
              </a:rPr>
              <a:t>מזונם</a:t>
            </a:r>
            <a:endParaRPr lang="en-US" sz="3200" dirty="0">
              <a:solidFill>
                <a:srgbClr val="FF0000"/>
              </a:solidFill>
            </a:endParaRPr>
          </a:p>
        </p:txBody>
      </p:sp>
      <p:sp>
        <p:nvSpPr>
          <p:cNvPr id="5" name="Rectangle 4"/>
          <p:cNvSpPr/>
          <p:nvPr/>
        </p:nvSpPr>
        <p:spPr>
          <a:xfrm>
            <a:off x="10469526" y="4197059"/>
            <a:ext cx="1178528" cy="584775"/>
          </a:xfrm>
          <a:prstGeom prst="rect">
            <a:avLst/>
          </a:prstGeom>
        </p:spPr>
        <p:txBody>
          <a:bodyPr wrap="none">
            <a:spAutoFit/>
          </a:bodyPr>
          <a:lstStyle/>
          <a:p>
            <a:pPr algn="r" rtl="1"/>
            <a:r>
              <a:rPr lang="he-IL" sz="3200" dirty="0">
                <a:solidFill>
                  <a:srgbClr val="FF0000"/>
                </a:solidFill>
              </a:rPr>
              <a:t>ניזונים</a:t>
            </a:r>
            <a:endParaRPr lang="en-US" sz="3200" dirty="0">
              <a:solidFill>
                <a:srgbClr val="FF0000"/>
              </a:solidFill>
            </a:endParaRPr>
          </a:p>
        </p:txBody>
      </p:sp>
      <p:pic>
        <p:nvPicPr>
          <p:cNvPr id="7" name="תמונה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2646" y="3562110"/>
            <a:ext cx="3630537" cy="2420577"/>
          </a:xfrm>
          <a:prstGeom prst="rect">
            <a:avLst/>
          </a:prstGeom>
        </p:spPr>
      </p:pic>
    </p:spTree>
    <p:extLst>
      <p:ext uri="{BB962C8B-B14F-4D97-AF65-F5344CB8AC3E}">
        <p14:creationId xmlns:p14="http://schemas.microsoft.com/office/powerpoint/2010/main" val="261421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583952" y="1579478"/>
            <a:ext cx="11236573" cy="1455014"/>
          </a:xfrm>
          <a:prstGeom prst="rect">
            <a:avLst/>
          </a:prstGeom>
          <a:noFill/>
        </p:spPr>
        <p:txBody>
          <a:bodyPr wrap="square" rtlCol="0">
            <a:spAutoFit/>
          </a:bodyPr>
          <a:lstStyle/>
          <a:p>
            <a:pPr algn="r" rtl="1">
              <a:lnSpc>
                <a:spcPct val="200000"/>
              </a:lnSpc>
            </a:pPr>
            <a:r>
              <a:rPr lang="he-IL" sz="2400" dirty="0"/>
              <a:t>הם ניזונים מֵחַיוֹת זְעִירוֹת וסַרְטָנִים קטנים שהם שואפים בְּעֶזְרַת הַחֵדֶק שֶׁבְּקִדְמַת רֹאשָׁם</a:t>
            </a:r>
          </a:p>
          <a:p>
            <a:pPr algn="r" rtl="1">
              <a:lnSpc>
                <a:spcPct val="200000"/>
              </a:lnSpc>
            </a:pPr>
            <a:r>
              <a:rPr lang="he-IL" sz="2400" dirty="0"/>
              <a:t>כמו שאנו שואפים מַשְׁקֶה דרך קש.</a:t>
            </a:r>
            <a:endParaRPr lang="en-US" sz="2400" dirty="0"/>
          </a:p>
        </p:txBody>
      </p:sp>
      <p:sp>
        <p:nvSpPr>
          <p:cNvPr id="4" name="Rounded Rectangle 3"/>
          <p:cNvSpPr/>
          <p:nvPr/>
        </p:nvSpPr>
        <p:spPr>
          <a:xfrm>
            <a:off x="8796337" y="1547019"/>
            <a:ext cx="1143000" cy="369812"/>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he-IL" dirty="0">
                <a:solidFill>
                  <a:srgbClr val="FF0000"/>
                </a:solidFill>
              </a:rPr>
              <a:t>קטנות מאוד</a:t>
            </a:r>
            <a:endParaRPr lang="en-US" dirty="0">
              <a:solidFill>
                <a:srgbClr val="FF0000"/>
              </a:solidFill>
            </a:endParaRPr>
          </a:p>
        </p:txBody>
      </p:sp>
      <p:sp>
        <p:nvSpPr>
          <p:cNvPr id="20" name="Rounded Rectangle 19"/>
          <p:cNvSpPr/>
          <p:nvPr/>
        </p:nvSpPr>
        <p:spPr>
          <a:xfrm>
            <a:off x="7000875" y="1916831"/>
            <a:ext cx="4733925" cy="447475"/>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srgbClr val="FF0000"/>
              </a:solidFill>
            </a:endParaRPr>
          </a:p>
        </p:txBody>
      </p:sp>
      <p:sp>
        <p:nvSpPr>
          <p:cNvPr id="16" name="Rounded Rectangle 15"/>
          <p:cNvSpPr/>
          <p:nvPr/>
        </p:nvSpPr>
        <p:spPr>
          <a:xfrm>
            <a:off x="1764085" y="1850156"/>
            <a:ext cx="4550989" cy="514151"/>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srgbClr val="FF0000"/>
              </a:solidFill>
            </a:endParaRPr>
          </a:p>
        </p:txBody>
      </p:sp>
      <p:sp>
        <p:nvSpPr>
          <p:cNvPr id="18" name="TextBox 17"/>
          <p:cNvSpPr txBox="1"/>
          <p:nvPr/>
        </p:nvSpPr>
        <p:spPr>
          <a:xfrm>
            <a:off x="6854096" y="6427113"/>
            <a:ext cx="5337904" cy="430887"/>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a:p>
            <a:pPr algn="r" rtl="1"/>
            <a:r>
              <a:rPr lang="he-IL" sz="1100" dirty="0"/>
              <a:t>. </a:t>
            </a:r>
            <a:endParaRPr lang="en-US" sz="1100" dirty="0"/>
          </a:p>
        </p:txBody>
      </p: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491" y="3207072"/>
            <a:ext cx="2649384" cy="262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4351491" y="3735393"/>
            <a:ext cx="2214881" cy="1569660"/>
          </a:xfrm>
          <a:prstGeom prst="rect">
            <a:avLst/>
          </a:prstGeom>
          <a:noFill/>
        </p:spPr>
        <p:txBody>
          <a:bodyPr wrap="square" rtlCol="0">
            <a:spAutoFit/>
          </a:bodyPr>
          <a:lstStyle/>
          <a:p>
            <a:pPr algn="ctr" rtl="1"/>
            <a:r>
              <a:rPr lang="he-IL" sz="3200" dirty="0">
                <a:solidFill>
                  <a:srgbClr val="FF0000"/>
                </a:solidFill>
              </a:rPr>
              <a:t>הידעתם? </a:t>
            </a:r>
          </a:p>
          <a:p>
            <a:pPr algn="ctr" rtl="1"/>
            <a:r>
              <a:rPr lang="he-IL" sz="3200" dirty="0"/>
              <a:t>לסוסוני הים אין </a:t>
            </a:r>
            <a:r>
              <a:rPr lang="he-IL" sz="3200" dirty="0" smtClean="0"/>
              <a:t>שיניים</a:t>
            </a:r>
            <a:r>
              <a:rPr lang="he-IL" sz="3200" dirty="0"/>
              <a:t>.</a:t>
            </a:r>
            <a:endParaRPr lang="en-US" sz="2400" dirty="0"/>
          </a:p>
        </p:txBody>
      </p:sp>
    </p:spTree>
    <p:extLst>
      <p:ext uri="{BB962C8B-B14F-4D97-AF65-F5344CB8AC3E}">
        <p14:creationId xmlns:p14="http://schemas.microsoft.com/office/powerpoint/2010/main" val="63533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583952" y="1579478"/>
            <a:ext cx="11236573" cy="1909305"/>
          </a:xfrm>
          <a:prstGeom prst="rect">
            <a:avLst/>
          </a:prstGeom>
          <a:noFill/>
        </p:spPr>
        <p:txBody>
          <a:bodyPr wrap="square" rtlCol="0">
            <a:spAutoFit/>
          </a:bodyPr>
          <a:lstStyle/>
          <a:p>
            <a:pPr algn="r" rtl="1">
              <a:lnSpc>
                <a:spcPct val="200000"/>
              </a:lnSpc>
            </a:pPr>
            <a:r>
              <a:rPr lang="he-IL" sz="3200" dirty="0"/>
              <a:t>הם ניזונים מֵחַיּוֹת זְעִירוֹת וסרטנים קטנים שהם שואפים בְּעֶזְרַת הַחֵדֶק שֶׁבְּקִדְמַת </a:t>
            </a:r>
            <a:r>
              <a:rPr lang="he-IL" sz="3200" dirty="0" smtClean="0"/>
              <a:t>רֹאשָׁם כמו </a:t>
            </a:r>
            <a:r>
              <a:rPr lang="he-IL" sz="3200" dirty="0"/>
              <a:t>שאנו שואפים משקה דרך קש.</a:t>
            </a:r>
          </a:p>
        </p:txBody>
      </p:sp>
      <p:sp>
        <p:nvSpPr>
          <p:cNvPr id="4" name="Rounded Rectangle 3"/>
          <p:cNvSpPr/>
          <p:nvPr/>
        </p:nvSpPr>
        <p:spPr>
          <a:xfrm>
            <a:off x="7818835" y="1687055"/>
            <a:ext cx="1143000" cy="369812"/>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he-IL" dirty="0">
                <a:solidFill>
                  <a:srgbClr val="FF0000"/>
                </a:solidFill>
              </a:rPr>
              <a:t>קטנות מאוד</a:t>
            </a:r>
            <a:endParaRPr lang="en-US" dirty="0">
              <a:solidFill>
                <a:srgbClr val="FF0000"/>
              </a:solidFill>
            </a:endParaRPr>
          </a:p>
        </p:txBody>
      </p:sp>
      <p:sp>
        <p:nvSpPr>
          <p:cNvPr id="18" name="TextBox 17"/>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spTree>
    <p:extLst>
      <p:ext uri="{BB962C8B-B14F-4D97-AF65-F5344CB8AC3E}">
        <p14:creationId xmlns:p14="http://schemas.microsoft.com/office/powerpoint/2010/main" val="281786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583952" y="1579478"/>
            <a:ext cx="11236573" cy="1909305"/>
          </a:xfrm>
          <a:prstGeom prst="rect">
            <a:avLst/>
          </a:prstGeom>
          <a:noFill/>
        </p:spPr>
        <p:txBody>
          <a:bodyPr wrap="square" rtlCol="0">
            <a:spAutoFit/>
          </a:bodyPr>
          <a:lstStyle/>
          <a:p>
            <a:pPr algn="r" rtl="1">
              <a:lnSpc>
                <a:spcPct val="200000"/>
              </a:lnSpc>
            </a:pPr>
            <a:r>
              <a:rPr lang="he-IL" sz="3200" dirty="0"/>
              <a:t>הם ניזונים מֵחַיּוֹת זְעִירוֹת וסרטנים קטנים שהם שואפים בְּעֶזְרַת הַחֵדֶק שֶׁבְּקִדְמַת </a:t>
            </a:r>
            <a:r>
              <a:rPr lang="he-IL" sz="3200" dirty="0" smtClean="0"/>
              <a:t>רֹאשָׁם כמו </a:t>
            </a:r>
            <a:r>
              <a:rPr lang="he-IL" sz="3200" dirty="0"/>
              <a:t>שאנו שואפים משקה דרך קש.</a:t>
            </a:r>
          </a:p>
        </p:txBody>
      </p:sp>
      <p:sp>
        <p:nvSpPr>
          <p:cNvPr id="4" name="Rounded Rectangle 3"/>
          <p:cNvSpPr/>
          <p:nvPr/>
        </p:nvSpPr>
        <p:spPr>
          <a:xfrm>
            <a:off x="7786561" y="1745049"/>
            <a:ext cx="1143000" cy="369812"/>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he-IL" dirty="0">
                <a:solidFill>
                  <a:srgbClr val="FF0000"/>
                </a:solidFill>
              </a:rPr>
              <a:t>קטנות מאוד</a:t>
            </a:r>
            <a:endParaRPr lang="en-US" dirty="0">
              <a:solidFill>
                <a:srgbClr val="FF0000"/>
              </a:solidFill>
            </a:endParaRPr>
          </a:p>
        </p:txBody>
      </p:sp>
      <p:sp>
        <p:nvSpPr>
          <p:cNvPr id="16" name="Rounded Rectangle 15"/>
          <p:cNvSpPr/>
          <p:nvPr/>
        </p:nvSpPr>
        <p:spPr>
          <a:xfrm>
            <a:off x="990823" y="2016016"/>
            <a:ext cx="794946" cy="518113"/>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srgbClr val="FF0000"/>
              </a:solidFill>
            </a:endParaRPr>
          </a:p>
        </p:txBody>
      </p:sp>
      <p:sp>
        <p:nvSpPr>
          <p:cNvPr id="18" name="TextBox 17"/>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6394" y="3980080"/>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3143515" y="4069379"/>
            <a:ext cx="1671092" cy="1817063"/>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32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sp>
        <p:nvSpPr>
          <p:cNvPr id="2" name="TextBox 1"/>
          <p:cNvSpPr txBox="1"/>
          <p:nvPr/>
        </p:nvSpPr>
        <p:spPr>
          <a:xfrm>
            <a:off x="583952" y="1579478"/>
            <a:ext cx="11236573" cy="1455014"/>
          </a:xfrm>
          <a:prstGeom prst="rect">
            <a:avLst/>
          </a:prstGeom>
          <a:noFill/>
        </p:spPr>
        <p:txBody>
          <a:bodyPr wrap="square" rtlCol="0">
            <a:spAutoFit/>
          </a:bodyPr>
          <a:lstStyle/>
          <a:p>
            <a:pPr algn="r" rtl="1">
              <a:lnSpc>
                <a:spcPct val="200000"/>
              </a:lnSpc>
            </a:pPr>
            <a:r>
              <a:rPr lang="he-IL" sz="2400" dirty="0"/>
              <a:t>הם ניזונים מֵחַיּוֹת זְעִירוֹת וסרטנים קטנים שהם שואפים בְּעֶזְרַת הַחֵדֶק שֶׁבְּקִדְמַת רֹאשָׁם</a:t>
            </a:r>
          </a:p>
          <a:p>
            <a:pPr algn="r" rtl="1">
              <a:lnSpc>
                <a:spcPct val="200000"/>
              </a:lnSpc>
            </a:pPr>
            <a:r>
              <a:rPr lang="he-IL" sz="2400" dirty="0"/>
              <a:t>כמו שאנו שואפים משקה דרך קש.</a:t>
            </a:r>
          </a:p>
        </p:txBody>
      </p:sp>
      <p:sp>
        <p:nvSpPr>
          <p:cNvPr id="4" name="Rounded Rectangle 3"/>
          <p:cNvSpPr/>
          <p:nvPr/>
        </p:nvSpPr>
        <p:spPr>
          <a:xfrm>
            <a:off x="9088237" y="1579478"/>
            <a:ext cx="1143000" cy="369812"/>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he-IL" dirty="0">
                <a:solidFill>
                  <a:srgbClr val="FF0000"/>
                </a:solidFill>
              </a:rPr>
              <a:t>קטנות מאוד</a:t>
            </a:r>
            <a:endParaRPr lang="en-US" dirty="0">
              <a:solidFill>
                <a:srgbClr val="FF0000"/>
              </a:solidFill>
            </a:endParaRPr>
          </a:p>
        </p:txBody>
      </p:sp>
      <p:sp>
        <p:nvSpPr>
          <p:cNvPr id="16" name="Rounded Rectangle 15"/>
          <p:cNvSpPr/>
          <p:nvPr/>
        </p:nvSpPr>
        <p:spPr>
          <a:xfrm>
            <a:off x="3724274" y="1929955"/>
            <a:ext cx="552451" cy="369812"/>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srgbClr val="FF0000"/>
              </a:solidFill>
            </a:endParaRPr>
          </a:p>
        </p:txBody>
      </p:sp>
      <p:sp>
        <p:nvSpPr>
          <p:cNvPr id="18" name="TextBox 17"/>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9547" y="3428211"/>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1691233" y="3517510"/>
            <a:ext cx="1671092" cy="1817063"/>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8318099" y="3914734"/>
            <a:ext cx="1771650" cy="215583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dirty="0">
              <a:cs typeface="Guttman Yad-Brush" pitchFamily="2" charset="-79"/>
            </a:endParaRPr>
          </a:p>
        </p:txBody>
      </p:sp>
      <p:sp>
        <p:nvSpPr>
          <p:cNvPr id="15" name="Rectangle 14"/>
          <p:cNvSpPr/>
          <p:nvPr/>
        </p:nvSpPr>
        <p:spPr>
          <a:xfrm>
            <a:off x="8972439" y="3268403"/>
            <a:ext cx="441146" cy="646331"/>
          </a:xfrm>
          <a:prstGeom prst="rect">
            <a:avLst/>
          </a:prstGeom>
        </p:spPr>
        <p:txBody>
          <a:bodyPr wrap="none">
            <a:spAutoFit/>
          </a:bodyPr>
          <a:lstStyle/>
          <a:p>
            <a:r>
              <a:rPr lang="he-IL" sz="3600" dirty="0">
                <a:solidFill>
                  <a:srgbClr val="FF0000"/>
                </a:solidFill>
              </a:rPr>
              <a:t>?</a:t>
            </a:r>
            <a:endParaRPr lang="en-US" sz="3600" dirty="0"/>
          </a:p>
        </p:txBody>
      </p:sp>
      <p:sp>
        <p:nvSpPr>
          <p:cNvPr id="19" name="Rectangle 18"/>
          <p:cNvSpPr/>
          <p:nvPr/>
        </p:nvSpPr>
        <p:spPr>
          <a:xfrm>
            <a:off x="8215813" y="4148645"/>
            <a:ext cx="2015424" cy="1573508"/>
          </a:xfrm>
          <a:prstGeom prst="rect">
            <a:avLst/>
          </a:prstGeom>
        </p:spPr>
        <p:txBody>
          <a:bodyPr wrap="square">
            <a:spAutoFit/>
          </a:bodyPr>
          <a:lstStyle/>
          <a:p>
            <a:pPr algn="ctr" rtl="1">
              <a:lnSpc>
                <a:spcPct val="150000"/>
              </a:lnSpc>
            </a:pPr>
            <a:r>
              <a:rPr lang="he-IL" sz="2200" dirty="0">
                <a:latin typeface="Guttman Yad-Brush" pitchFamily="2" charset="-79"/>
                <a:cs typeface="Guttman Yad-Brush" pitchFamily="2" charset="-79"/>
              </a:rPr>
              <a:t>למה משמש החדק של סוסון הים? </a:t>
            </a:r>
          </a:p>
        </p:txBody>
      </p:sp>
      <p:pic>
        <p:nvPicPr>
          <p:cNvPr id="3"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907" y="30538"/>
            <a:ext cx="3714367" cy="1324791"/>
          </a:xfrm>
          <a:prstGeom prst="rect">
            <a:avLst/>
          </a:prstGeom>
        </p:spPr>
      </p:pic>
    </p:spTree>
    <p:extLst>
      <p:ext uri="{BB962C8B-B14F-4D97-AF65-F5344CB8AC3E}">
        <p14:creationId xmlns:p14="http://schemas.microsoft.com/office/powerpoint/2010/main" val="206047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7" name="Google Shape;269;p8"/>
          <p:cNvSpPr txBox="1">
            <a:spLocks/>
          </p:cNvSpPr>
          <p:nvPr/>
        </p:nvSpPr>
        <p:spPr>
          <a:xfrm>
            <a:off x="716698" y="136526"/>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ts val="0"/>
              </a:spcBef>
            </a:pPr>
            <a:r>
              <a:rPr lang="he-IL" dirty="0">
                <a:latin typeface="+mj-lt"/>
              </a:rPr>
              <a:t>לפני שמתחילים, מְבָרְרִים...</a:t>
            </a:r>
          </a:p>
        </p:txBody>
      </p:sp>
      <p:sp>
        <p:nvSpPr>
          <p:cNvPr id="4" name="TextBox 3"/>
          <p:cNvSpPr txBox="1"/>
          <p:nvPr/>
        </p:nvSpPr>
        <p:spPr>
          <a:xfrm>
            <a:off x="7896224" y="1713230"/>
            <a:ext cx="2600325" cy="707886"/>
          </a:xfrm>
          <a:prstGeom prst="rect">
            <a:avLst/>
          </a:prstGeom>
          <a:noFill/>
        </p:spPr>
        <p:txBody>
          <a:bodyPr wrap="square" rtlCol="0">
            <a:spAutoFit/>
          </a:bodyPr>
          <a:lstStyle/>
          <a:p>
            <a:pPr algn="r" rtl="1"/>
            <a:r>
              <a:rPr lang="he-IL" sz="4000" dirty="0"/>
              <a:t>מהי חידה? </a:t>
            </a:r>
            <a:endParaRPr lang="en-US" sz="4000" dirty="0"/>
          </a:p>
        </p:txBody>
      </p:sp>
    </p:spTree>
    <p:extLst>
      <p:ext uri="{BB962C8B-B14F-4D97-AF65-F5344CB8AC3E}">
        <p14:creationId xmlns:p14="http://schemas.microsoft.com/office/powerpoint/2010/main" val="297831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583952" y="1579478"/>
            <a:ext cx="11236573" cy="1455014"/>
          </a:xfrm>
          <a:prstGeom prst="rect">
            <a:avLst/>
          </a:prstGeom>
          <a:noFill/>
        </p:spPr>
        <p:txBody>
          <a:bodyPr wrap="square" rtlCol="0">
            <a:spAutoFit/>
          </a:bodyPr>
          <a:lstStyle/>
          <a:p>
            <a:pPr algn="r" rtl="1">
              <a:lnSpc>
                <a:spcPct val="200000"/>
              </a:lnSpc>
            </a:pPr>
            <a:r>
              <a:rPr lang="he-IL" sz="2400" dirty="0"/>
              <a:t>הם ניזונים מֵחַיּוֹת זְעִירוֹת וסרטנים קטנים שהם שואפים בְּעֶזְרַת הַחֵדֶק שֶׁבְּקִדְמַת רֹאשָׁם</a:t>
            </a:r>
          </a:p>
          <a:p>
            <a:pPr algn="r" rtl="1">
              <a:lnSpc>
                <a:spcPct val="200000"/>
              </a:lnSpc>
            </a:pPr>
            <a:r>
              <a:rPr lang="he-IL" sz="2400" dirty="0"/>
              <a:t>כמו שאנו שואפים משקה דרך קש.</a:t>
            </a:r>
          </a:p>
        </p:txBody>
      </p:sp>
      <p:sp>
        <p:nvSpPr>
          <p:cNvPr id="4" name="Rounded Rectangle 3"/>
          <p:cNvSpPr/>
          <p:nvPr/>
        </p:nvSpPr>
        <p:spPr>
          <a:xfrm>
            <a:off x="9088237" y="1579478"/>
            <a:ext cx="1143000" cy="369812"/>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he-IL" dirty="0">
                <a:solidFill>
                  <a:srgbClr val="FF0000"/>
                </a:solidFill>
              </a:rPr>
              <a:t>קטנות מאוד</a:t>
            </a:r>
            <a:endParaRPr lang="en-US" dirty="0">
              <a:solidFill>
                <a:srgbClr val="FF0000"/>
              </a:solidFill>
            </a:endParaRPr>
          </a:p>
        </p:txBody>
      </p:sp>
      <p:sp>
        <p:nvSpPr>
          <p:cNvPr id="16" name="Rounded Rectangle 15"/>
          <p:cNvSpPr/>
          <p:nvPr/>
        </p:nvSpPr>
        <p:spPr>
          <a:xfrm>
            <a:off x="3724274" y="1929955"/>
            <a:ext cx="552451" cy="369812"/>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srgbClr val="FF0000"/>
              </a:solidFill>
            </a:endParaRPr>
          </a:p>
        </p:txBody>
      </p:sp>
      <p:sp>
        <p:nvSpPr>
          <p:cNvPr id="18" name="TextBox 17"/>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9547" y="3428211"/>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1691233" y="3517510"/>
            <a:ext cx="1671092" cy="1817063"/>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988297" y="3942262"/>
            <a:ext cx="1771650" cy="2128309"/>
          </a:xfrm>
          <a:prstGeom prst="round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i="1" dirty="0">
              <a:cs typeface="Guttman Yad-Brush" pitchFamily="2" charset="-79"/>
            </a:endParaRPr>
          </a:p>
        </p:txBody>
      </p:sp>
      <p:sp>
        <p:nvSpPr>
          <p:cNvPr id="14" name="Rounded Rectangle 13"/>
          <p:cNvSpPr/>
          <p:nvPr/>
        </p:nvSpPr>
        <p:spPr>
          <a:xfrm>
            <a:off x="8318099" y="3914734"/>
            <a:ext cx="1771650" cy="215583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dirty="0">
              <a:cs typeface="Guttman Yad-Brush" pitchFamily="2" charset="-79"/>
            </a:endParaRPr>
          </a:p>
        </p:txBody>
      </p:sp>
      <p:sp>
        <p:nvSpPr>
          <p:cNvPr id="15" name="Rectangle 14"/>
          <p:cNvSpPr/>
          <p:nvPr/>
        </p:nvSpPr>
        <p:spPr>
          <a:xfrm>
            <a:off x="8972439" y="3268403"/>
            <a:ext cx="441146" cy="646331"/>
          </a:xfrm>
          <a:prstGeom prst="rect">
            <a:avLst/>
          </a:prstGeom>
        </p:spPr>
        <p:txBody>
          <a:bodyPr wrap="none">
            <a:spAutoFit/>
          </a:bodyPr>
          <a:lstStyle/>
          <a:p>
            <a:r>
              <a:rPr lang="he-IL" sz="3600" dirty="0">
                <a:solidFill>
                  <a:srgbClr val="FF0000"/>
                </a:solidFill>
              </a:rPr>
              <a:t>?</a:t>
            </a:r>
            <a:endParaRPr lang="en-US" sz="3600" dirty="0"/>
          </a:p>
        </p:txBody>
      </p:sp>
      <p:sp>
        <p:nvSpPr>
          <p:cNvPr id="17" name="Rectangle 16"/>
          <p:cNvSpPr/>
          <p:nvPr/>
        </p:nvSpPr>
        <p:spPr>
          <a:xfrm>
            <a:off x="6653549" y="3231033"/>
            <a:ext cx="312906" cy="646331"/>
          </a:xfrm>
          <a:prstGeom prst="rect">
            <a:avLst/>
          </a:prstGeom>
        </p:spPr>
        <p:txBody>
          <a:bodyPr wrap="none">
            <a:spAutoFit/>
          </a:bodyPr>
          <a:lstStyle/>
          <a:p>
            <a:r>
              <a:rPr lang="he-IL" sz="3600" dirty="0">
                <a:solidFill>
                  <a:srgbClr val="00B0F0"/>
                </a:solidFill>
              </a:rPr>
              <a:t>!</a:t>
            </a:r>
            <a:endParaRPr lang="en-US" sz="3600" dirty="0">
              <a:solidFill>
                <a:srgbClr val="00B0F0"/>
              </a:solidFill>
            </a:endParaRPr>
          </a:p>
        </p:txBody>
      </p:sp>
      <p:sp>
        <p:nvSpPr>
          <p:cNvPr id="19" name="Rectangle 18"/>
          <p:cNvSpPr/>
          <p:nvPr/>
        </p:nvSpPr>
        <p:spPr>
          <a:xfrm>
            <a:off x="8393137" y="4195448"/>
            <a:ext cx="1696612" cy="1477328"/>
          </a:xfrm>
          <a:prstGeom prst="rect">
            <a:avLst/>
          </a:prstGeom>
        </p:spPr>
        <p:txBody>
          <a:bodyPr wrap="square">
            <a:spAutoFit/>
          </a:bodyPr>
          <a:lstStyle/>
          <a:p>
            <a:pPr algn="ctr" rtl="1">
              <a:lnSpc>
                <a:spcPct val="150000"/>
              </a:lnSpc>
            </a:pPr>
            <a:r>
              <a:rPr lang="he-IL" sz="2000" dirty="0">
                <a:latin typeface="Guttman Yad-Brush" pitchFamily="2" charset="-79"/>
                <a:cs typeface="Guttman Yad-Brush" pitchFamily="2" charset="-79"/>
              </a:rPr>
              <a:t>למה משמש החדק של סוסון הים? </a:t>
            </a:r>
          </a:p>
        </p:txBody>
      </p:sp>
      <p:sp>
        <p:nvSpPr>
          <p:cNvPr id="21" name="Rectangle 20"/>
          <p:cNvSpPr/>
          <p:nvPr/>
        </p:nvSpPr>
        <p:spPr>
          <a:xfrm>
            <a:off x="6099658" y="4357031"/>
            <a:ext cx="1696612" cy="1154162"/>
          </a:xfrm>
          <a:prstGeom prst="rect">
            <a:avLst/>
          </a:prstGeom>
        </p:spPr>
        <p:txBody>
          <a:bodyPr wrap="square">
            <a:spAutoFit/>
          </a:bodyPr>
          <a:lstStyle/>
          <a:p>
            <a:pPr algn="ctr" rtl="1">
              <a:lnSpc>
                <a:spcPct val="150000"/>
              </a:lnSpc>
            </a:pPr>
            <a:r>
              <a:rPr lang="he-IL" sz="2400" dirty="0">
                <a:latin typeface="Guttman Yad-Brush" pitchFamily="2" charset="-79"/>
                <a:cs typeface="Guttman Yad-Brush" pitchFamily="2" charset="-79"/>
              </a:rPr>
              <a:t>לשאיפה של מזון </a:t>
            </a:r>
          </a:p>
        </p:txBody>
      </p:sp>
    </p:spTree>
    <p:extLst>
      <p:ext uri="{BB962C8B-B14F-4D97-AF65-F5344CB8AC3E}">
        <p14:creationId xmlns:p14="http://schemas.microsoft.com/office/powerpoint/2010/main" val="223809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1" y="1533743"/>
            <a:ext cx="12192000" cy="4267515"/>
          </a:xfrm>
          <a:prstGeom prst="rect">
            <a:avLst/>
          </a:prstGeom>
          <a:noFill/>
        </p:spPr>
        <p:txBody>
          <a:bodyPr wrap="square" rtlCol="0">
            <a:spAutoFit/>
          </a:bodyPr>
          <a:lstStyle/>
          <a:p>
            <a:pPr algn="r" rtl="1">
              <a:lnSpc>
                <a:spcPct val="200000"/>
              </a:lnSpc>
            </a:pPr>
            <a:r>
              <a:rPr lang="he-IL" sz="2800" dirty="0"/>
              <a:t>מִכֵּיוָון שסוסוני הים איטיים, הם אינם מצליחים לברוח בִּמְהִירוּת מִבַּעַל חַיִים טוֹרֵף: </a:t>
            </a:r>
          </a:p>
          <a:p>
            <a:pPr algn="r" rtl="1">
              <a:lnSpc>
                <a:spcPct val="200000"/>
              </a:lnSpc>
            </a:pPr>
            <a:r>
              <a:rPr lang="he-IL" sz="2800" dirty="0"/>
              <a:t>בִּשְׁעַת סַכָּנָה הֵם מִסְתַתְרִים בֵּין צִמְחֵי הַיָם וּמְשַׁנִים אֶת צֶבַע עוֹרָם לְצֶבַע זֵהֶה לְצִמְחֵי הַיָם שֶׁבִּסְבִיבָתָם. </a:t>
            </a:r>
          </a:p>
          <a:p>
            <a:pPr algn="r" rtl="1">
              <a:lnSpc>
                <a:spcPct val="200000"/>
              </a:lnSpc>
            </a:pPr>
            <a:r>
              <a:rPr lang="he-IL" sz="2800" dirty="0"/>
              <a:t>כאשר מתקרב טורֵף, סוּסוֹן הַיָם קוֹפֵא עַל מְקוֹמוֹ וְהוּא נִרְאֶה כְּמוֹ אֶחָד מֵעֲלֵי הַצֶמַח. כך לא מבחין בו הטורף וממשיך לחפש ארוחה אחרת.</a:t>
            </a:r>
            <a:endParaRPr lang="en-US" sz="2800" dirty="0"/>
          </a:p>
        </p:txBody>
      </p:sp>
      <p:sp>
        <p:nvSpPr>
          <p:cNvPr id="11" name="TextBox 10"/>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spTree>
    <p:extLst>
      <p:ext uri="{BB962C8B-B14F-4D97-AF65-F5344CB8AC3E}">
        <p14:creationId xmlns:p14="http://schemas.microsoft.com/office/powerpoint/2010/main" val="101136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1" y="1533743"/>
            <a:ext cx="12192000" cy="3046988"/>
          </a:xfrm>
          <a:prstGeom prst="rect">
            <a:avLst/>
          </a:prstGeom>
          <a:noFill/>
        </p:spPr>
        <p:txBody>
          <a:bodyPr wrap="square" rtlCol="0">
            <a:spAutoFit/>
          </a:bodyPr>
          <a:lstStyle/>
          <a:p>
            <a:pPr algn="r" rtl="1">
              <a:lnSpc>
                <a:spcPct val="200000"/>
              </a:lnSpc>
            </a:pPr>
            <a:r>
              <a:rPr lang="he-IL" sz="2400" dirty="0"/>
              <a:t>מִכֵּיוָון שסוסוני הים איטיים, הם אינם מצליחים לברוח בִּמְהִירוּת מִבַּעַל חַיִים טוֹרֵף: </a:t>
            </a:r>
          </a:p>
          <a:p>
            <a:pPr algn="r" rtl="1">
              <a:lnSpc>
                <a:spcPct val="200000"/>
              </a:lnSpc>
            </a:pPr>
            <a:r>
              <a:rPr lang="he-IL" sz="2400" dirty="0"/>
              <a:t>בִּשְׁעַת סַכָּנָה הֵם מִסְתַתְרִים בֵּין צִמְחֵי הַיָם וּמְשַׁנִים אֶת צֶבַע עוֹרָם לְצֶבַע זֵהֶה לְצִמְחֵי הַיָם שֶׁבִּסְבִיבָתָם. </a:t>
            </a:r>
          </a:p>
          <a:p>
            <a:pPr algn="r" rtl="1">
              <a:lnSpc>
                <a:spcPct val="200000"/>
              </a:lnSpc>
            </a:pPr>
            <a:r>
              <a:rPr lang="he-IL" sz="2400" dirty="0"/>
              <a:t>כאשר מתקרב טורֵף, סוּסוֹן הַיָם קוֹפֵא עַל מְקוֹמוֹ וְהוּא נִרְאֶה כְּמוֹ אֶחָד מֵעֲלֵי הַצֶמַח. כך לא מבחין בו הטורף וממשיך לחפש ארוחה אחרת.</a:t>
            </a:r>
            <a:endParaRPr lang="en-US" sz="2400" dirty="0"/>
          </a:p>
        </p:txBody>
      </p:sp>
      <p:sp>
        <p:nvSpPr>
          <p:cNvPr id="11" name="TextBox 10"/>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sp>
        <p:nvSpPr>
          <p:cNvPr id="3" name="Rounded Rectangle 2"/>
          <p:cNvSpPr/>
          <p:nvPr/>
        </p:nvSpPr>
        <p:spPr>
          <a:xfrm>
            <a:off x="685801" y="2466975"/>
            <a:ext cx="11506200" cy="704850"/>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1285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1" y="1533743"/>
            <a:ext cx="12192000" cy="3046988"/>
          </a:xfrm>
          <a:prstGeom prst="rect">
            <a:avLst/>
          </a:prstGeom>
          <a:noFill/>
        </p:spPr>
        <p:txBody>
          <a:bodyPr wrap="square" rtlCol="0">
            <a:spAutoFit/>
          </a:bodyPr>
          <a:lstStyle/>
          <a:p>
            <a:pPr algn="r" rtl="1">
              <a:lnSpc>
                <a:spcPct val="200000"/>
              </a:lnSpc>
            </a:pPr>
            <a:r>
              <a:rPr lang="he-IL" sz="2400" dirty="0"/>
              <a:t>מִכֵּיוָון שסוסוני הים איטיים, הם אינם מצליחים לברוח בִּמְהִירוּת מִבַּעַל חַיִים טוֹרֵף: </a:t>
            </a:r>
          </a:p>
          <a:p>
            <a:pPr algn="r" rtl="1">
              <a:lnSpc>
                <a:spcPct val="200000"/>
              </a:lnSpc>
            </a:pPr>
            <a:r>
              <a:rPr lang="he-IL" sz="2400" dirty="0"/>
              <a:t>בִּשְׁעַת סַכָּנָה הֵם מִסְתַתְרִים בֵּין צִמְחֵי הַיָם וּמְשַׁנִים אֶת צֶבַע עוֹרָם לְצֶבַע זֵהֶה לְצִמְחֵי הַיָם שֶׁבִּסְבִיבָתָם. </a:t>
            </a:r>
          </a:p>
          <a:p>
            <a:pPr algn="r" rtl="1">
              <a:lnSpc>
                <a:spcPct val="200000"/>
              </a:lnSpc>
            </a:pPr>
            <a:r>
              <a:rPr lang="he-IL" sz="2400" dirty="0"/>
              <a:t>כאשר מתקרב טורֵף, סוּסוֹן הַיָם קוֹפֵא עַל מְקוֹמוֹ וְהוּא נִרְאֶה כְּמוֹ אֶחָד מֵעֲלֵי הַצֶמַח. כך לא מבחין בו הטורף וממשיך לחפש ארוחה אחרת.</a:t>
            </a:r>
            <a:endParaRPr lang="en-US" sz="2400" dirty="0"/>
          </a:p>
        </p:txBody>
      </p:sp>
      <p:sp>
        <p:nvSpPr>
          <p:cNvPr id="11" name="TextBox 10"/>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sp>
        <p:nvSpPr>
          <p:cNvPr id="3" name="Rounded Rectangle 2"/>
          <p:cNvSpPr/>
          <p:nvPr/>
        </p:nvSpPr>
        <p:spPr>
          <a:xfrm>
            <a:off x="685801" y="2466975"/>
            <a:ext cx="11506200" cy="704850"/>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9472" y="4294986"/>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Oval 17"/>
          <p:cNvSpPr/>
          <p:nvPr/>
        </p:nvSpPr>
        <p:spPr>
          <a:xfrm>
            <a:off x="5679991" y="4476984"/>
            <a:ext cx="1692359" cy="1631666"/>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59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1" y="1533743"/>
            <a:ext cx="12192000" cy="4267515"/>
          </a:xfrm>
          <a:prstGeom prst="rect">
            <a:avLst/>
          </a:prstGeom>
          <a:noFill/>
        </p:spPr>
        <p:txBody>
          <a:bodyPr wrap="square" rtlCol="0">
            <a:spAutoFit/>
          </a:bodyPr>
          <a:lstStyle/>
          <a:p>
            <a:pPr algn="r" rtl="1">
              <a:lnSpc>
                <a:spcPct val="200000"/>
              </a:lnSpc>
            </a:pPr>
            <a:r>
              <a:rPr lang="he-IL" sz="2800" dirty="0"/>
              <a:t>מִכֵּיוָון שסוסוני הים איטיים, הם אינם מצליחים לברוח בִּמְהִירוּת מִבַּעַל חַיִים טוֹרֵף: </a:t>
            </a:r>
          </a:p>
          <a:p>
            <a:pPr algn="r" rtl="1">
              <a:lnSpc>
                <a:spcPct val="200000"/>
              </a:lnSpc>
            </a:pPr>
            <a:r>
              <a:rPr lang="he-IL" sz="2800" dirty="0"/>
              <a:t>בִּשְׁעַת סַכָּנָה הֵם מִסְתַתְרִים בֵּין צִמְחֵי הַיָם וּמְשַׁנִים אֶת צֶבַע עוֹרָם לְצֶבַע זֵהֶה לְצִמְחֵי הַיָם שֶׁבִּסְבִיבָתָם. </a:t>
            </a:r>
          </a:p>
          <a:p>
            <a:pPr algn="r" rtl="1">
              <a:lnSpc>
                <a:spcPct val="200000"/>
              </a:lnSpc>
            </a:pPr>
            <a:r>
              <a:rPr lang="he-IL" sz="2800" dirty="0"/>
              <a:t>כאשר מתקרב טורֵף, סוּסוֹן הַיָם קוֹפֵא עַל מְקוֹמוֹ וְהוּא נִרְאֶה כְּמוֹ אֶחָד מֵעֲלֵי הַצֶמַח. כך לא מבחין בו הטורף וממשיך לחפש ארוחה אחרת.</a:t>
            </a:r>
            <a:endParaRPr lang="en-US" sz="2800" dirty="0"/>
          </a:p>
        </p:txBody>
      </p:sp>
      <p:sp>
        <p:nvSpPr>
          <p:cNvPr id="11" name="TextBox 10"/>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sp>
        <p:nvSpPr>
          <p:cNvPr id="19" name="Rounded Rectangle 18"/>
          <p:cNvSpPr/>
          <p:nvPr/>
        </p:nvSpPr>
        <p:spPr>
          <a:xfrm>
            <a:off x="1258645" y="4364044"/>
            <a:ext cx="10933355" cy="704850"/>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4485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5" name="תמונה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6640" y="2032689"/>
            <a:ext cx="3713365" cy="2475956"/>
          </a:xfrm>
          <a:prstGeom prst="rect">
            <a:avLst/>
          </a:prstGeom>
        </p:spPr>
      </p:pic>
      <p:pic>
        <p:nvPicPr>
          <p:cNvPr id="6" name="תמונה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4247" y="2032689"/>
            <a:ext cx="3713936" cy="2475957"/>
          </a:xfrm>
          <a:prstGeom prst="rect">
            <a:avLst/>
          </a:prstGeom>
        </p:spPr>
      </p:pic>
      <p:pic>
        <p:nvPicPr>
          <p:cNvPr id="7" name="תמונה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02425" y="2032689"/>
            <a:ext cx="3713530" cy="2475957"/>
          </a:xfrm>
          <a:prstGeom prst="rect">
            <a:avLst/>
          </a:prstGeom>
        </p:spPr>
      </p:pic>
    </p:spTree>
    <p:extLst>
      <p:ext uri="{BB962C8B-B14F-4D97-AF65-F5344CB8AC3E}">
        <p14:creationId xmlns:p14="http://schemas.microsoft.com/office/powerpoint/2010/main" val="404493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6" name="Rounded Rectangle 25"/>
          <p:cNvSpPr/>
          <p:nvPr/>
        </p:nvSpPr>
        <p:spPr>
          <a:xfrm>
            <a:off x="5879976" y="4365104"/>
            <a:ext cx="1771650" cy="212830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i="1" dirty="0">
              <a:cs typeface="Guttman Yad-Brush" pitchFamily="2" charset="-79"/>
            </a:endParaRPr>
          </a:p>
        </p:txBody>
      </p:sp>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sp>
        <p:nvSpPr>
          <p:cNvPr id="2" name="TextBox 1"/>
          <p:cNvSpPr txBox="1"/>
          <p:nvPr/>
        </p:nvSpPr>
        <p:spPr>
          <a:xfrm>
            <a:off x="1" y="1533743"/>
            <a:ext cx="12192000" cy="3046988"/>
          </a:xfrm>
          <a:prstGeom prst="rect">
            <a:avLst/>
          </a:prstGeom>
          <a:noFill/>
        </p:spPr>
        <p:txBody>
          <a:bodyPr wrap="square" rtlCol="0">
            <a:spAutoFit/>
          </a:bodyPr>
          <a:lstStyle/>
          <a:p>
            <a:pPr algn="r" rtl="1">
              <a:lnSpc>
                <a:spcPct val="200000"/>
              </a:lnSpc>
            </a:pPr>
            <a:r>
              <a:rPr lang="he-IL" sz="2400" dirty="0"/>
              <a:t>מִכֵּיוָון שסוסוני הים איטיים, הם אינם מצליחים לברוח בִּמְהִירוּת מִבַּעַל חַיִים טוֹרֵף: </a:t>
            </a:r>
          </a:p>
          <a:p>
            <a:pPr algn="r" rtl="1">
              <a:lnSpc>
                <a:spcPct val="200000"/>
              </a:lnSpc>
            </a:pPr>
            <a:r>
              <a:rPr lang="he-IL" sz="2400" dirty="0"/>
              <a:t>בִּשְׁעַת סַכָּנָה הֵם מִסְתַתְרִים בֵּין צִמְחֵי הַיָם וּמְשַׁנִים אֶת צֶבַע עוֹרָם לְצֶבַע זֵהֶה לְצִמְחֵי הַיָם שֶׁבִּסְבִיבָתָם. כאשר מתקרב טורֵף, סוּסוֹן הַיָם קוֹפֵא עַל מְקוֹמוֹ וְהוּא נִרְאֶה כְּמוֹ אֶחָד מֵעֲלֵי הַצֶמַח. כך לא מבחין בו הטורף וממשיך לחפש ארוחה אחרת.</a:t>
            </a:r>
            <a:endParaRPr lang="en-US" sz="2400" dirty="0"/>
          </a:p>
        </p:txBody>
      </p:sp>
      <p:sp>
        <p:nvSpPr>
          <p:cNvPr id="11" name="TextBox 10"/>
          <p:cNvSpPr txBox="1"/>
          <p:nvPr/>
        </p:nvSpPr>
        <p:spPr>
          <a:xfrm>
            <a:off x="6936389" y="6689074"/>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sp>
        <p:nvSpPr>
          <p:cNvPr id="13" name="Rectangle 12"/>
          <p:cNvSpPr/>
          <p:nvPr/>
        </p:nvSpPr>
        <p:spPr>
          <a:xfrm>
            <a:off x="6601988" y="3670840"/>
            <a:ext cx="441146" cy="646331"/>
          </a:xfrm>
          <a:prstGeom prst="rect">
            <a:avLst/>
          </a:prstGeom>
        </p:spPr>
        <p:txBody>
          <a:bodyPr wrap="none">
            <a:spAutoFit/>
          </a:bodyPr>
          <a:lstStyle/>
          <a:p>
            <a:r>
              <a:rPr lang="he-IL" sz="3600" dirty="0">
                <a:solidFill>
                  <a:srgbClr val="FF0000"/>
                </a:solidFill>
              </a:rPr>
              <a:t>?</a:t>
            </a:r>
            <a:endParaRPr lang="en-US" sz="3600" dirty="0"/>
          </a:p>
        </p:txBody>
      </p:sp>
      <p:sp>
        <p:nvSpPr>
          <p:cNvPr id="15" name="Rectangle 14"/>
          <p:cNvSpPr/>
          <p:nvPr/>
        </p:nvSpPr>
        <p:spPr>
          <a:xfrm>
            <a:off x="5955014" y="4365104"/>
            <a:ext cx="1696612" cy="1985159"/>
          </a:xfrm>
          <a:prstGeom prst="rect">
            <a:avLst/>
          </a:prstGeom>
        </p:spPr>
        <p:txBody>
          <a:bodyPr wrap="square">
            <a:spAutoFit/>
          </a:bodyPr>
          <a:lstStyle/>
          <a:p>
            <a:pPr algn="ctr" rtl="1">
              <a:lnSpc>
                <a:spcPct val="130000"/>
              </a:lnSpc>
            </a:pPr>
            <a:r>
              <a:rPr lang="he-IL" sz="2400" dirty="0">
                <a:latin typeface="Guttman Yad-Brush" pitchFamily="2" charset="-79"/>
                <a:cs typeface="Guttman Yad-Brush" pitchFamily="2" charset="-79"/>
              </a:rPr>
              <a:t>מה המשותף לסוסון ים ולזיקית?</a:t>
            </a:r>
          </a:p>
        </p:txBody>
      </p:sp>
      <p:pic>
        <p:nvPicPr>
          <p:cNvPr id="9"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07" y="30538"/>
            <a:ext cx="3714367" cy="1324791"/>
          </a:xfrm>
          <a:prstGeom prst="rect">
            <a:avLst/>
          </a:prstGeom>
        </p:spPr>
      </p:pic>
    </p:spTree>
    <p:extLst>
      <p:ext uri="{BB962C8B-B14F-4D97-AF65-F5344CB8AC3E}">
        <p14:creationId xmlns:p14="http://schemas.microsoft.com/office/powerpoint/2010/main" val="373110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6" name="Rounded Rectangle 25"/>
          <p:cNvSpPr/>
          <p:nvPr/>
        </p:nvSpPr>
        <p:spPr>
          <a:xfrm>
            <a:off x="5879976" y="4365104"/>
            <a:ext cx="1771650" cy="212830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i="1" dirty="0">
              <a:cs typeface="Guttman Yad-Brush" pitchFamily="2" charset="-79"/>
            </a:endParaRPr>
          </a:p>
        </p:txBody>
      </p:sp>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1" y="1533743"/>
            <a:ext cx="12192000" cy="3046988"/>
          </a:xfrm>
          <a:prstGeom prst="rect">
            <a:avLst/>
          </a:prstGeom>
          <a:noFill/>
        </p:spPr>
        <p:txBody>
          <a:bodyPr wrap="square" rtlCol="0">
            <a:spAutoFit/>
          </a:bodyPr>
          <a:lstStyle/>
          <a:p>
            <a:pPr algn="r" rtl="1">
              <a:lnSpc>
                <a:spcPct val="200000"/>
              </a:lnSpc>
            </a:pPr>
            <a:r>
              <a:rPr lang="he-IL" sz="2400" dirty="0"/>
              <a:t>מִכֵּיוָון שסוסוני הים איטיים, הם אינם מצליחים לברוח בִּמְהִירוּת מִבַּעַל חַיִים טוֹרֵף: </a:t>
            </a:r>
          </a:p>
          <a:p>
            <a:pPr algn="r" rtl="1">
              <a:lnSpc>
                <a:spcPct val="200000"/>
              </a:lnSpc>
            </a:pPr>
            <a:r>
              <a:rPr lang="he-IL" sz="2400" dirty="0"/>
              <a:t>בִּשְׁעַת סַכָּנָה הֵם מִסְתַתְרִים בֵּין צִמְחֵי הַיָם וּמְשַׁנִים אֶת צֶבַע עוֹרָם לְצֶבַע זֵהֶה לְצִמְחֵי הַיָם שֶׁבִּסְבִיבָתָם. כאשר מתקרב טורֵף, סוּסוֹן הַיָם קוֹפֵא עַל מְקוֹמוֹ וְהוּא נִרְאֶה כְּמוֹ אֶחָד מֵעֲלֵי הַצֶמַח. כך לא מבחין בו הטורף וממשיך לחפש ארוחה אחרת.</a:t>
            </a:r>
            <a:endParaRPr lang="en-US" sz="2400" dirty="0"/>
          </a:p>
        </p:txBody>
      </p:sp>
      <p:sp>
        <p:nvSpPr>
          <p:cNvPr id="11" name="TextBox 10"/>
          <p:cNvSpPr txBox="1"/>
          <p:nvPr/>
        </p:nvSpPr>
        <p:spPr>
          <a:xfrm>
            <a:off x="6936389" y="6689074"/>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sp>
        <p:nvSpPr>
          <p:cNvPr id="12" name="Rounded Rectangle 11"/>
          <p:cNvSpPr/>
          <p:nvPr/>
        </p:nvSpPr>
        <p:spPr>
          <a:xfrm>
            <a:off x="3617846" y="4344699"/>
            <a:ext cx="1771650" cy="2128309"/>
          </a:xfrm>
          <a:prstGeom prst="round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i="1" dirty="0">
              <a:cs typeface="Guttman Yad-Brush" pitchFamily="2" charset="-79"/>
            </a:endParaRPr>
          </a:p>
        </p:txBody>
      </p:sp>
      <p:sp>
        <p:nvSpPr>
          <p:cNvPr id="13" name="Rectangle 12"/>
          <p:cNvSpPr/>
          <p:nvPr/>
        </p:nvSpPr>
        <p:spPr>
          <a:xfrm>
            <a:off x="6601988" y="3670840"/>
            <a:ext cx="441146" cy="646331"/>
          </a:xfrm>
          <a:prstGeom prst="rect">
            <a:avLst/>
          </a:prstGeom>
        </p:spPr>
        <p:txBody>
          <a:bodyPr wrap="none">
            <a:spAutoFit/>
          </a:bodyPr>
          <a:lstStyle/>
          <a:p>
            <a:r>
              <a:rPr lang="he-IL" sz="3600" dirty="0">
                <a:solidFill>
                  <a:srgbClr val="FF0000"/>
                </a:solidFill>
              </a:rPr>
              <a:t>?</a:t>
            </a:r>
            <a:endParaRPr lang="en-US" sz="3600" dirty="0"/>
          </a:p>
        </p:txBody>
      </p:sp>
      <p:sp>
        <p:nvSpPr>
          <p:cNvPr id="14" name="Rectangle 13"/>
          <p:cNvSpPr/>
          <p:nvPr/>
        </p:nvSpPr>
        <p:spPr>
          <a:xfrm>
            <a:off x="4283098" y="3633470"/>
            <a:ext cx="312906" cy="646331"/>
          </a:xfrm>
          <a:prstGeom prst="rect">
            <a:avLst/>
          </a:prstGeom>
        </p:spPr>
        <p:txBody>
          <a:bodyPr wrap="none">
            <a:spAutoFit/>
          </a:bodyPr>
          <a:lstStyle/>
          <a:p>
            <a:r>
              <a:rPr lang="he-IL" sz="3600" dirty="0">
                <a:solidFill>
                  <a:srgbClr val="00B0F0"/>
                </a:solidFill>
              </a:rPr>
              <a:t>!</a:t>
            </a:r>
            <a:endParaRPr lang="en-US" sz="3600" dirty="0">
              <a:solidFill>
                <a:srgbClr val="00B0F0"/>
              </a:solidFill>
            </a:endParaRPr>
          </a:p>
        </p:txBody>
      </p:sp>
      <p:sp>
        <p:nvSpPr>
          <p:cNvPr id="15" name="Rectangle 14"/>
          <p:cNvSpPr/>
          <p:nvPr/>
        </p:nvSpPr>
        <p:spPr>
          <a:xfrm>
            <a:off x="5955014" y="4275096"/>
            <a:ext cx="1696612" cy="2308324"/>
          </a:xfrm>
          <a:prstGeom prst="rect">
            <a:avLst/>
          </a:prstGeom>
        </p:spPr>
        <p:txBody>
          <a:bodyPr wrap="square">
            <a:spAutoFit/>
          </a:bodyPr>
          <a:lstStyle/>
          <a:p>
            <a:pPr algn="ctr" rtl="1">
              <a:lnSpc>
                <a:spcPct val="150000"/>
              </a:lnSpc>
            </a:pPr>
            <a:r>
              <a:rPr lang="he-IL" sz="2400" dirty="0">
                <a:latin typeface="Guttman Yad-Brush" pitchFamily="2" charset="-79"/>
                <a:cs typeface="Guttman Yad-Brush" pitchFamily="2" charset="-79"/>
              </a:rPr>
              <a:t>מה המשותף לסוסון ים ולזיקית?</a:t>
            </a:r>
          </a:p>
        </p:txBody>
      </p:sp>
      <p:sp>
        <p:nvSpPr>
          <p:cNvPr id="16" name="Rectangle 15"/>
          <p:cNvSpPr/>
          <p:nvPr/>
        </p:nvSpPr>
        <p:spPr>
          <a:xfrm>
            <a:off x="3655365" y="4344699"/>
            <a:ext cx="1696612" cy="2169825"/>
          </a:xfrm>
          <a:prstGeom prst="rect">
            <a:avLst/>
          </a:prstGeom>
        </p:spPr>
        <p:txBody>
          <a:bodyPr wrap="square">
            <a:spAutoFit/>
          </a:bodyPr>
          <a:lstStyle/>
          <a:p>
            <a:pPr algn="ctr" rtl="1">
              <a:lnSpc>
                <a:spcPct val="150000"/>
              </a:lnSpc>
            </a:pPr>
            <a:r>
              <a:rPr lang="he-IL" sz="1800" dirty="0">
                <a:latin typeface="Guttman Yad-Brush" pitchFamily="2" charset="-79"/>
                <a:cs typeface="Guttman Yad-Brush" pitchFamily="2" charset="-79"/>
              </a:rPr>
              <a:t>שניהם משנים את צבע עורם בשעת סכנה לשם הַסְוָואָה.</a:t>
            </a:r>
          </a:p>
        </p:txBody>
      </p:sp>
    </p:spTree>
    <p:extLst>
      <p:ext uri="{BB962C8B-B14F-4D97-AF65-F5344CB8AC3E}">
        <p14:creationId xmlns:p14="http://schemas.microsoft.com/office/powerpoint/2010/main" val="155639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10" name="Oval 9"/>
          <p:cNvSpPr/>
          <p:nvPr/>
        </p:nvSpPr>
        <p:spPr>
          <a:xfrm>
            <a:off x="3669648" y="2840558"/>
            <a:ext cx="1421589" cy="1466466"/>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75187" y="1646354"/>
            <a:ext cx="1421589" cy="1466466"/>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037450" y="2854780"/>
            <a:ext cx="1421589" cy="1466466"/>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808623" y="5008389"/>
            <a:ext cx="1421589" cy="1466466"/>
          </a:xfrm>
          <a:prstGeom prst="ellipse">
            <a:avLst/>
          </a:prstGeom>
          <a:blipFill dpi="0" rotWithShape="1">
            <a:blip r:embed="rId7"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22960" y="5008389"/>
            <a:ext cx="1421589" cy="1466466"/>
          </a:xfrm>
          <a:prstGeom prst="ellipse">
            <a:avLst/>
          </a:prstGeom>
          <a:blipFill dpi="0" rotWithShape="1">
            <a:blip r:embed="rId8"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9906022">
            <a:off x="4819195" y="2484468"/>
            <a:ext cx="762000" cy="42333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ight Arrow 16"/>
          <p:cNvSpPr/>
          <p:nvPr/>
        </p:nvSpPr>
        <p:spPr>
          <a:xfrm rot="2194284">
            <a:off x="7331926" y="2516878"/>
            <a:ext cx="731103" cy="39634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ight Arrow 17"/>
          <p:cNvSpPr/>
          <p:nvPr/>
        </p:nvSpPr>
        <p:spPr>
          <a:xfrm rot="7060261">
            <a:off x="7874074" y="4515692"/>
            <a:ext cx="713417" cy="40616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ight Arrow 18"/>
          <p:cNvSpPr/>
          <p:nvPr/>
        </p:nvSpPr>
        <p:spPr>
          <a:xfrm rot="10800000">
            <a:off x="5911299" y="5743360"/>
            <a:ext cx="762000" cy="42333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ight Arrow 19"/>
          <p:cNvSpPr/>
          <p:nvPr/>
        </p:nvSpPr>
        <p:spPr>
          <a:xfrm rot="14130885">
            <a:off x="4407684" y="4446822"/>
            <a:ext cx="713416" cy="40616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Oval 20"/>
          <p:cNvSpPr/>
          <p:nvPr/>
        </p:nvSpPr>
        <p:spPr>
          <a:xfrm>
            <a:off x="5778024" y="3439961"/>
            <a:ext cx="1259121" cy="1185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t>?</a:t>
            </a:r>
          </a:p>
        </p:txBody>
      </p:sp>
      <p:sp>
        <p:nvSpPr>
          <p:cNvPr id="22" name="Oval 21"/>
          <p:cNvSpPr/>
          <p:nvPr/>
        </p:nvSpPr>
        <p:spPr>
          <a:xfrm>
            <a:off x="6740675" y="4939216"/>
            <a:ext cx="1557483" cy="1692085"/>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8110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13" name="Oval 12"/>
          <p:cNvSpPr/>
          <p:nvPr/>
        </p:nvSpPr>
        <p:spPr>
          <a:xfrm>
            <a:off x="6560361" y="3002668"/>
            <a:ext cx="1659714" cy="1779605"/>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126618" y="1682353"/>
            <a:ext cx="4419601" cy="1041632"/>
          </a:xfrm>
          <a:prstGeom prst="rect">
            <a:avLst/>
          </a:prstGeom>
          <a:noFill/>
        </p:spPr>
        <p:txBody>
          <a:bodyPr wrap="square" rtlCol="0">
            <a:spAutoFit/>
          </a:bodyPr>
          <a:lstStyle/>
          <a:p>
            <a:pPr algn="ctr" rtl="1">
              <a:lnSpc>
                <a:spcPct val="200000"/>
              </a:lnSpc>
            </a:pPr>
            <a:r>
              <a:rPr lang="he-IL" sz="3600" dirty="0"/>
              <a:t>מזל טוב, אבא "</a:t>
            </a:r>
            <a:r>
              <a:rPr lang="he-IL" sz="3600" dirty="0" err="1"/>
              <a:t>בְּהֵירָיו</a:t>
            </a:r>
            <a:r>
              <a:rPr lang="he-IL" sz="3600" dirty="0" err="1">
                <a:latin typeface="Calibri" panose="020F0502020204030204" pitchFamily="34" charset="0"/>
                <a:cs typeface="Calibri" panose="020F0502020204030204" pitchFamily="34" charset="0"/>
              </a:rPr>
              <a:t>ֺ</a:t>
            </a:r>
            <a:r>
              <a:rPr lang="he-IL" sz="3600" dirty="0" err="1"/>
              <a:t>ן</a:t>
            </a:r>
            <a:r>
              <a:rPr lang="he-IL" sz="3600" dirty="0"/>
              <a:t>"! </a:t>
            </a:r>
            <a:endParaRPr lang="en-US" sz="3600" dirty="0"/>
          </a:p>
        </p:txBody>
      </p:sp>
      <p:pic>
        <p:nvPicPr>
          <p:cNvPr id="7"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1472" y="2786611"/>
            <a:ext cx="2071687" cy="19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076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7" name="Google Shape;269;p8"/>
          <p:cNvSpPr txBox="1">
            <a:spLocks/>
          </p:cNvSpPr>
          <p:nvPr/>
        </p:nvSpPr>
        <p:spPr>
          <a:xfrm>
            <a:off x="716698" y="136526"/>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ts val="0"/>
              </a:spcBef>
            </a:pPr>
            <a:r>
              <a:rPr lang="he-IL" dirty="0">
                <a:latin typeface="+mj-lt"/>
              </a:rPr>
              <a:t>לפני שמתחילים, מְבָרְרִים...</a:t>
            </a:r>
          </a:p>
        </p:txBody>
      </p:sp>
      <p:sp>
        <p:nvSpPr>
          <p:cNvPr id="4" name="TextBox 3"/>
          <p:cNvSpPr txBox="1"/>
          <p:nvPr/>
        </p:nvSpPr>
        <p:spPr>
          <a:xfrm>
            <a:off x="7896224" y="1713230"/>
            <a:ext cx="2600325" cy="707886"/>
          </a:xfrm>
          <a:prstGeom prst="rect">
            <a:avLst/>
          </a:prstGeom>
          <a:noFill/>
        </p:spPr>
        <p:txBody>
          <a:bodyPr wrap="square" rtlCol="0">
            <a:spAutoFit/>
          </a:bodyPr>
          <a:lstStyle/>
          <a:p>
            <a:pPr algn="r" rtl="1"/>
            <a:r>
              <a:rPr lang="he-IL" sz="4000" dirty="0"/>
              <a:t>מהי חידה? </a:t>
            </a:r>
            <a:endParaRPr lang="en-US" sz="4000" dirty="0"/>
          </a:p>
        </p:txBody>
      </p:sp>
      <p:sp>
        <p:nvSpPr>
          <p:cNvPr id="9" name="TextBox 8"/>
          <p:cNvSpPr txBox="1"/>
          <p:nvPr/>
        </p:nvSpPr>
        <p:spPr>
          <a:xfrm>
            <a:off x="4838723" y="2593216"/>
            <a:ext cx="5657826" cy="1938992"/>
          </a:xfrm>
          <a:prstGeom prst="rect">
            <a:avLst/>
          </a:prstGeom>
          <a:noFill/>
        </p:spPr>
        <p:txBody>
          <a:bodyPr wrap="square" rtlCol="0">
            <a:spAutoFit/>
          </a:bodyPr>
          <a:lstStyle/>
          <a:p>
            <a:pPr algn="r" rtl="1"/>
            <a:r>
              <a:rPr lang="he-IL" sz="4000" dirty="0"/>
              <a:t>שְׁאֵלָה לא פְּתוּרָה, תַעֲלוּמָה.</a:t>
            </a:r>
          </a:p>
          <a:p>
            <a:pPr algn="r" rtl="1"/>
            <a:endParaRPr lang="he-IL" sz="4000" dirty="0"/>
          </a:p>
          <a:p>
            <a:pPr algn="r" rtl="1"/>
            <a:endParaRPr lang="he-IL" sz="4000" dirty="0"/>
          </a:p>
        </p:txBody>
      </p:sp>
    </p:spTree>
    <p:extLst>
      <p:ext uri="{BB962C8B-B14F-4D97-AF65-F5344CB8AC3E}">
        <p14:creationId xmlns:p14="http://schemas.microsoft.com/office/powerpoint/2010/main" val="303761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8" name="TextBox 7"/>
          <p:cNvSpPr txBox="1"/>
          <p:nvPr/>
        </p:nvSpPr>
        <p:spPr>
          <a:xfrm>
            <a:off x="873461" y="1377620"/>
            <a:ext cx="10703560" cy="5129289"/>
          </a:xfrm>
          <a:prstGeom prst="rect">
            <a:avLst/>
          </a:prstGeom>
          <a:noFill/>
        </p:spPr>
        <p:txBody>
          <a:bodyPr wrap="square" rtlCol="0">
            <a:spAutoFit/>
          </a:bodyPr>
          <a:lstStyle/>
          <a:p>
            <a:pPr algn="r" rtl="1">
              <a:lnSpc>
                <a:spcPct val="200000"/>
              </a:lnSpc>
            </a:pPr>
            <a:r>
              <a:rPr lang="he-IL" sz="2800" dirty="0"/>
              <a:t>מזל טוב, אבא בהיריון!</a:t>
            </a:r>
          </a:p>
          <a:p>
            <a:pPr algn="r" rtl="1">
              <a:lnSpc>
                <a:spcPct val="200000"/>
              </a:lnSpc>
            </a:pPr>
            <a:r>
              <a:rPr lang="he-IL" sz="2800" dirty="0"/>
              <a:t>אצל רוב בעלי החיים הנקבה בהיריון, אבל אצל סוסוני הים - הַזָּכָר בהיריון! </a:t>
            </a:r>
          </a:p>
          <a:p>
            <a:pPr algn="r" rtl="1">
              <a:lnSpc>
                <a:spcPct val="200000"/>
              </a:lnSpc>
            </a:pPr>
            <a:r>
              <a:rPr lang="he-IL" sz="2800" dirty="0"/>
              <a:t>לְכָל סוּסוֹן זָכָר יֵשׁ כִּיס בְּבִטְנוֹ. </a:t>
            </a:r>
          </a:p>
          <a:p>
            <a:pPr algn="r" rtl="1">
              <a:lnSpc>
                <a:spcPct val="200000"/>
              </a:lnSpc>
            </a:pPr>
            <a:r>
              <a:rPr lang="he-IL" sz="2800" dirty="0"/>
              <a:t>הַנְקֵבָה שׁוֹלֶפֶת צִינוֹר הֲטָלָה ומעבירה ביצים לכיס מיוחד שנמצא על גופו של הזכר. </a:t>
            </a:r>
          </a:p>
          <a:p>
            <a:pPr algn="r" rtl="1">
              <a:lnSpc>
                <a:spcPct val="200000"/>
              </a:lnSpc>
            </a:pPr>
            <a:r>
              <a:rPr lang="he-IL" sz="2800" dirty="0"/>
              <a:t>הביצים נשארות אצלו עד שֶׁבּוֹקעים מהן סוסונים קטנים מאוד הדומים לְהוֹרֵיהֶם. </a:t>
            </a:r>
            <a:endParaRPr lang="en-US" sz="2800" dirty="0"/>
          </a:p>
        </p:txBody>
      </p:sp>
      <p:sp>
        <p:nvSpPr>
          <p:cNvPr id="14" name="TextBox 13"/>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spTree>
    <p:extLst>
      <p:ext uri="{BB962C8B-B14F-4D97-AF65-F5344CB8AC3E}">
        <p14:creationId xmlns:p14="http://schemas.microsoft.com/office/powerpoint/2010/main" val="415252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8" name="TextBox 7"/>
          <p:cNvSpPr txBox="1"/>
          <p:nvPr/>
        </p:nvSpPr>
        <p:spPr>
          <a:xfrm>
            <a:off x="555213" y="1625046"/>
            <a:ext cx="11310471" cy="4401205"/>
          </a:xfrm>
          <a:prstGeom prst="rect">
            <a:avLst/>
          </a:prstGeom>
          <a:noFill/>
        </p:spPr>
        <p:txBody>
          <a:bodyPr wrap="square" rtlCol="0">
            <a:spAutoFit/>
          </a:bodyPr>
          <a:lstStyle/>
          <a:p>
            <a:pPr algn="r" rtl="1">
              <a:lnSpc>
                <a:spcPct val="200000"/>
              </a:lnSpc>
            </a:pPr>
            <a:r>
              <a:rPr lang="he-IL" sz="2800" dirty="0"/>
              <a:t>מזל טוב, אבא בהיריון!</a:t>
            </a:r>
          </a:p>
          <a:p>
            <a:pPr algn="r" rtl="1">
              <a:lnSpc>
                <a:spcPct val="200000"/>
              </a:lnSpc>
            </a:pPr>
            <a:r>
              <a:rPr lang="he-IL" sz="2800" dirty="0"/>
              <a:t>אצל רוב בעלי החיים הנקבה בהיריון, אבל אצל סוסוני הים - הַזָּכָר בהיריון! </a:t>
            </a:r>
          </a:p>
          <a:p>
            <a:pPr algn="r" rtl="1">
              <a:lnSpc>
                <a:spcPct val="200000"/>
              </a:lnSpc>
            </a:pPr>
            <a:r>
              <a:rPr lang="he-IL" sz="2800" dirty="0"/>
              <a:t>לְכָל סוּסוֹן זָכָר יֵשׁ כִּיס בְּבִטְנוֹ. </a:t>
            </a:r>
          </a:p>
          <a:p>
            <a:pPr algn="r" rtl="1">
              <a:lnSpc>
                <a:spcPct val="200000"/>
              </a:lnSpc>
            </a:pPr>
            <a:r>
              <a:rPr lang="he-IL" sz="2800" dirty="0"/>
              <a:t>הַנְקֵבָה שׁוֹלֶפֶת צִינוֹר הֲטָלָה ומעבירה ביצים לכיס מיוחד שנמצא על גופו של הזכר. </a:t>
            </a:r>
          </a:p>
          <a:p>
            <a:pPr algn="r" rtl="1">
              <a:lnSpc>
                <a:spcPct val="200000"/>
              </a:lnSpc>
            </a:pPr>
            <a:r>
              <a:rPr lang="he-IL" sz="2800" dirty="0"/>
              <a:t>הביצים נשארות אצלו עד שֶׁבּוֹקעים מהן סוסונים קטנים מאוד הדומים לְהוֹרֵיהֶם. </a:t>
            </a:r>
            <a:endParaRPr lang="en-US" sz="2800" dirty="0"/>
          </a:p>
        </p:txBody>
      </p:sp>
      <p:sp>
        <p:nvSpPr>
          <p:cNvPr id="2" name="Rounded Rectangle 1"/>
          <p:cNvSpPr/>
          <p:nvPr/>
        </p:nvSpPr>
        <p:spPr>
          <a:xfrm>
            <a:off x="7945278" y="3649527"/>
            <a:ext cx="3920406" cy="508700"/>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TextBox 13"/>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spTree>
    <p:extLst>
      <p:ext uri="{BB962C8B-B14F-4D97-AF65-F5344CB8AC3E}">
        <p14:creationId xmlns:p14="http://schemas.microsoft.com/office/powerpoint/2010/main" val="416120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8" name="TextBox 7"/>
          <p:cNvSpPr txBox="1"/>
          <p:nvPr/>
        </p:nvSpPr>
        <p:spPr>
          <a:xfrm>
            <a:off x="802640" y="1625046"/>
            <a:ext cx="10703560" cy="3785652"/>
          </a:xfrm>
          <a:prstGeom prst="rect">
            <a:avLst/>
          </a:prstGeom>
          <a:noFill/>
        </p:spPr>
        <p:txBody>
          <a:bodyPr wrap="square" rtlCol="0">
            <a:spAutoFit/>
          </a:bodyPr>
          <a:lstStyle/>
          <a:p>
            <a:pPr algn="r" rtl="1">
              <a:lnSpc>
                <a:spcPct val="200000"/>
              </a:lnSpc>
            </a:pPr>
            <a:r>
              <a:rPr lang="he-IL" sz="2400" dirty="0"/>
              <a:t>מזל טוב, אבא בהיריון!</a:t>
            </a:r>
          </a:p>
          <a:p>
            <a:pPr algn="r" rtl="1">
              <a:lnSpc>
                <a:spcPct val="200000"/>
              </a:lnSpc>
            </a:pPr>
            <a:r>
              <a:rPr lang="he-IL" sz="2400" dirty="0"/>
              <a:t>אצל רוב בעלי החיים הנקבה בהיריון, אבל אצל סוסוני הים - הַזָּכָר בהיריון! </a:t>
            </a:r>
          </a:p>
          <a:p>
            <a:pPr algn="r" rtl="1">
              <a:lnSpc>
                <a:spcPct val="200000"/>
              </a:lnSpc>
            </a:pPr>
            <a:r>
              <a:rPr lang="he-IL" sz="2400" dirty="0"/>
              <a:t>לְכָל סוּסוֹן זָכָר יֵשׁ כִּיס בְּבִטְנוֹ. </a:t>
            </a:r>
          </a:p>
          <a:p>
            <a:pPr algn="r" rtl="1">
              <a:lnSpc>
                <a:spcPct val="200000"/>
              </a:lnSpc>
            </a:pPr>
            <a:r>
              <a:rPr lang="he-IL" sz="2400" dirty="0"/>
              <a:t>הַנְקֵבָה שׁוֹלֶפֶת צִינוֹר הֲטָלָה ומעבירה ביצים לכיס מיוחד שנמצא על גופו של הזכר. </a:t>
            </a:r>
          </a:p>
          <a:p>
            <a:pPr algn="r" rtl="1">
              <a:lnSpc>
                <a:spcPct val="200000"/>
              </a:lnSpc>
            </a:pPr>
            <a:r>
              <a:rPr lang="he-IL" sz="2400" dirty="0"/>
              <a:t>הביצים נשארות אצלו עד שֶׁבּוֹקעים מהן סוסונים קטנים מאוד הדומים לְהוֹרֵיהֶם. </a:t>
            </a:r>
            <a:endParaRPr lang="en-US" sz="2400" dirty="0"/>
          </a:p>
        </p:txBody>
      </p:sp>
      <p:sp>
        <p:nvSpPr>
          <p:cNvPr id="2" name="Rounded Rectangle 1"/>
          <p:cNvSpPr/>
          <p:nvPr/>
        </p:nvSpPr>
        <p:spPr>
          <a:xfrm>
            <a:off x="8096250" y="3251494"/>
            <a:ext cx="3343275" cy="508700"/>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TextBox 13"/>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sp>
        <p:nvSpPr>
          <p:cNvPr id="10" name="Rounded Rectangle 9"/>
          <p:cNvSpPr/>
          <p:nvPr/>
        </p:nvSpPr>
        <p:spPr>
          <a:xfrm>
            <a:off x="1879600" y="4077072"/>
            <a:ext cx="9575899" cy="508700"/>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6885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8" name="TextBox 7"/>
          <p:cNvSpPr txBox="1"/>
          <p:nvPr/>
        </p:nvSpPr>
        <p:spPr>
          <a:xfrm>
            <a:off x="3996945" y="1608431"/>
            <a:ext cx="4333875" cy="924420"/>
          </a:xfrm>
          <a:prstGeom prst="rect">
            <a:avLst/>
          </a:prstGeom>
          <a:noFill/>
        </p:spPr>
        <p:txBody>
          <a:bodyPr wrap="square" rtlCol="0">
            <a:spAutoFit/>
          </a:bodyPr>
          <a:lstStyle/>
          <a:p>
            <a:pPr algn="ctr" rtl="1">
              <a:lnSpc>
                <a:spcPct val="200000"/>
              </a:lnSpc>
            </a:pPr>
            <a:r>
              <a:rPr lang="he-IL" sz="3200" dirty="0"/>
              <a:t>מזל טוב, אבא בהיריון!</a:t>
            </a:r>
          </a:p>
        </p:txBody>
      </p:sp>
      <p:sp>
        <p:nvSpPr>
          <p:cNvPr id="14" name="TextBox 13"/>
          <p:cNvSpPr txBox="1"/>
          <p:nvPr/>
        </p:nvSpPr>
        <p:spPr>
          <a:xfrm>
            <a:off x="6947964" y="6664581"/>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pic>
        <p:nvPicPr>
          <p:cNvPr id="5" name="תמונה 4"/>
          <p:cNvPicPr>
            <a:picLocks noChangeAspect="1"/>
          </p:cNvPicPr>
          <p:nvPr/>
        </p:nvPicPr>
        <p:blipFill>
          <a:blip r:embed="rId4" cstate="screen">
            <a:extLst>
              <a:ext uri="{BEBA8EAE-BF5A-486C-A8C5-ECC9F3942E4B}">
                <a14:imgProps xmlns:a14="http://schemas.microsoft.com/office/drawing/2010/main">
                  <a14:imgLayer r:embed="rId5">
                    <a14:imgEffect>
                      <a14:backgroundRemoval t="3667" b="95708" l="10000" r="90000">
                        <a14:backgroundMark x1="29389" y1="60333" x2="29389" y2="60333"/>
                        <a14:backgroundMark x1="19389" y1="66958" x2="19389" y2="66958"/>
                      </a14:backgroundRemoval>
                    </a14:imgEffect>
                  </a14:imgLayer>
                </a14:imgProps>
              </a:ext>
              <a:ext uri="{28A0092B-C50C-407E-A947-70E740481C1C}">
                <a14:useLocalDpi xmlns:a14="http://schemas.microsoft.com/office/drawing/2010/main"/>
              </a:ext>
            </a:extLst>
          </a:blip>
          <a:stretch>
            <a:fillRect/>
          </a:stretch>
        </p:blipFill>
        <p:spPr>
          <a:xfrm>
            <a:off x="4967157" y="2532851"/>
            <a:ext cx="2713586" cy="3618114"/>
          </a:xfrm>
          <a:prstGeom prst="rect">
            <a:avLst/>
          </a:prstGeom>
        </p:spPr>
      </p:pic>
    </p:spTree>
    <p:extLst>
      <p:ext uri="{BB962C8B-B14F-4D97-AF65-F5344CB8AC3E}">
        <p14:creationId xmlns:p14="http://schemas.microsoft.com/office/powerpoint/2010/main" val="312231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4" name="Google Shape;304;p12"/>
          <p:cNvPicPr preferRelativeResize="0"/>
          <p:nvPr/>
        </p:nvPicPr>
        <p:blipFill rotWithShape="1">
          <a:blip r:embed="rId3">
            <a:alphaModFix/>
          </a:blip>
          <a:srcRect/>
          <a:stretch/>
        </p:blipFill>
        <p:spPr>
          <a:xfrm>
            <a:off x="347084" y="262845"/>
            <a:ext cx="1047545" cy="550181"/>
          </a:xfrm>
          <a:prstGeom prst="rect">
            <a:avLst/>
          </a:prstGeom>
          <a:noFill/>
          <a:ln>
            <a:noFill/>
          </a:ln>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90629" y="1457325"/>
            <a:ext cx="5621867"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
          <p:cNvSpPr txBox="1"/>
          <p:nvPr/>
        </p:nvSpPr>
        <p:spPr>
          <a:xfrm>
            <a:off x="870856" y="3049965"/>
            <a:ext cx="3345873" cy="156966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1"/>
            <a:r>
              <a:rPr lang="he-IL" sz="3200" dirty="0" smtClean="0"/>
              <a:t>אתר "אאוריקה"</a:t>
            </a:r>
          </a:p>
          <a:p>
            <a:pPr algn="ctr" rtl="1"/>
            <a:r>
              <a:rPr lang="he-IL" sz="3200" dirty="0"/>
              <a:t> </a:t>
            </a:r>
            <a:r>
              <a:rPr lang="he-IL" sz="3200" dirty="0" smtClean="0"/>
              <a:t>איך זכר סוסון הים יולד בטבע? </a:t>
            </a:r>
            <a:endParaRPr lang="en-US" sz="3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8" name="TextBox 7"/>
          <p:cNvSpPr txBox="1"/>
          <p:nvPr/>
        </p:nvSpPr>
        <p:spPr>
          <a:xfrm>
            <a:off x="3028951" y="1329928"/>
            <a:ext cx="9067800" cy="5262979"/>
          </a:xfrm>
          <a:prstGeom prst="rect">
            <a:avLst/>
          </a:prstGeom>
          <a:noFill/>
        </p:spPr>
        <p:txBody>
          <a:bodyPr wrap="square" rtlCol="0">
            <a:spAutoFit/>
          </a:bodyPr>
          <a:lstStyle/>
          <a:p>
            <a:pPr algn="r" rtl="1">
              <a:lnSpc>
                <a:spcPct val="200000"/>
              </a:lnSpc>
            </a:pPr>
            <a:r>
              <a:rPr lang="he-IL" sz="2400" dirty="0"/>
              <a:t>מזל טוב, אבא בהיריון</a:t>
            </a:r>
          </a:p>
          <a:p>
            <a:pPr algn="r" rtl="1">
              <a:lnSpc>
                <a:spcPct val="200000"/>
              </a:lnSpc>
            </a:pPr>
            <a:r>
              <a:rPr lang="he-IL" sz="2400" dirty="0"/>
              <a:t>אצל רוב בעלי החיים הנקבה בהיריון, אבל אצל סוסוני הים - הַזָּכָר בהיריון! </a:t>
            </a:r>
          </a:p>
          <a:p>
            <a:pPr algn="r" rtl="1">
              <a:lnSpc>
                <a:spcPct val="200000"/>
              </a:lnSpc>
            </a:pPr>
            <a:r>
              <a:rPr lang="he-IL" sz="2400" dirty="0"/>
              <a:t>לְכָל סוּסוֹן זָכָר יֵשׁ כִּיס בְּבִטְנוֹ. הַנְקֵבָה שׁוֹלֶפֶת צִינוֹר הֲטָלָה ומעבירה ביצים לכיס מיוחד שנמצא אצל הזכר. הביצים נשארות אצלו עד שבוקעים מהן סוסונים קטנים מאוד הדומים להוריהם. הסוסונים זְעִירִים מאוד. הֵם חֲלוּשִׁים וְאֵינָם יְכוֹלִים עֲדַיִין לִשְׂחוֹת בְּכוֹחוֹת עַצְמָם. לָכֵן הַזָכָר שׁוֹמֵר עֲלֵיהֶם בְּכִיסוֹ, בְּמֶשֶׁךְ כַּמָה שָׁבוּעוֹת.</a:t>
            </a:r>
            <a:endParaRPr lang="en-US" sz="2400" strike="sngStrike" dirty="0"/>
          </a:p>
        </p:txBody>
      </p:sp>
      <p:sp>
        <p:nvSpPr>
          <p:cNvPr id="13" name="TextBox 12"/>
          <p:cNvSpPr txBox="1"/>
          <p:nvPr/>
        </p:nvSpPr>
        <p:spPr>
          <a:xfrm>
            <a:off x="6854096" y="6539802"/>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spTree>
    <p:extLst>
      <p:ext uri="{BB962C8B-B14F-4D97-AF65-F5344CB8AC3E}">
        <p14:creationId xmlns:p14="http://schemas.microsoft.com/office/powerpoint/2010/main" val="369173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עכשיו לומדים</a:t>
            </a:r>
            <a:endParaRPr/>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sp>
        <p:nvSpPr>
          <p:cNvPr id="8" name="TextBox 7"/>
          <p:cNvSpPr txBox="1"/>
          <p:nvPr/>
        </p:nvSpPr>
        <p:spPr>
          <a:xfrm>
            <a:off x="3028951" y="1329928"/>
            <a:ext cx="9067800" cy="5262979"/>
          </a:xfrm>
          <a:prstGeom prst="rect">
            <a:avLst/>
          </a:prstGeom>
          <a:noFill/>
        </p:spPr>
        <p:txBody>
          <a:bodyPr wrap="square" rtlCol="0">
            <a:spAutoFit/>
          </a:bodyPr>
          <a:lstStyle/>
          <a:p>
            <a:pPr algn="r" rtl="1">
              <a:lnSpc>
                <a:spcPct val="200000"/>
              </a:lnSpc>
            </a:pPr>
            <a:r>
              <a:rPr lang="he-IL" sz="2400" dirty="0"/>
              <a:t>מזל טוב, אבא בהיריון</a:t>
            </a:r>
          </a:p>
          <a:p>
            <a:pPr algn="r" rtl="1">
              <a:lnSpc>
                <a:spcPct val="200000"/>
              </a:lnSpc>
            </a:pPr>
            <a:r>
              <a:rPr lang="he-IL" sz="2400" dirty="0"/>
              <a:t>אצל רוב בעלי החיים הנקבה בהיריון, אבל אצל סוסוני הים - הַזָּכָר בהיריון! </a:t>
            </a:r>
          </a:p>
          <a:p>
            <a:pPr algn="r" rtl="1">
              <a:lnSpc>
                <a:spcPct val="200000"/>
              </a:lnSpc>
            </a:pPr>
            <a:r>
              <a:rPr lang="he-IL" sz="2400" dirty="0"/>
              <a:t>לְכָל סוּסוֹן זָכָר יֵשׁ כִּיס בְּבִטְנוֹ. הַנְקֵבָה שׁוֹלֶפֶת צִינוֹר הֲטָלָה ומעבירה ביצים לכיס מיוחד שנמצא אצל הזכר. הביצים נשארות אצלו עד שבוקעים מהן סוסונים קטנים מאוד הדומים להוריהם. הסוסונים זְעִירִים מאוד. הֵם חֲלוּשִׁים וְאֵינָם יְכוֹלִים עֲדַיִין לִשְׂחוֹת בְּכוֹחוֹת עַצְמָם. לָכֵן הַזָכָר שׁוֹמֵר עֲלֵיהֶם בְּכִיסוֹ, בְּמֶשֶׁךְ כַּמָה שָׁבוּעוֹת.</a:t>
            </a:r>
            <a:endParaRPr lang="en-US" sz="2400" strike="sngStrike" dirty="0"/>
          </a:p>
        </p:txBody>
      </p:sp>
      <p:sp>
        <p:nvSpPr>
          <p:cNvPr id="9" name="Rounded Rectangle 8"/>
          <p:cNvSpPr/>
          <p:nvPr/>
        </p:nvSpPr>
        <p:spPr>
          <a:xfrm>
            <a:off x="0" y="4169466"/>
            <a:ext cx="1771650" cy="2128309"/>
          </a:xfrm>
          <a:prstGeom prst="round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i="1" dirty="0">
              <a:cs typeface="Guttman Yad-Brush" pitchFamily="2" charset="-79"/>
            </a:endParaRPr>
          </a:p>
        </p:txBody>
      </p:sp>
      <p:sp>
        <p:nvSpPr>
          <p:cNvPr id="10" name="Rounded Rectangle 9"/>
          <p:cNvSpPr/>
          <p:nvPr/>
        </p:nvSpPr>
        <p:spPr>
          <a:xfrm>
            <a:off x="1257301" y="2046058"/>
            <a:ext cx="1771650" cy="215583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dirty="0">
              <a:cs typeface="Guttman Yad-Brush" pitchFamily="2" charset="-79"/>
            </a:endParaRPr>
          </a:p>
        </p:txBody>
      </p:sp>
      <p:sp>
        <p:nvSpPr>
          <p:cNvPr id="11" name="Rectangle 10"/>
          <p:cNvSpPr/>
          <p:nvPr/>
        </p:nvSpPr>
        <p:spPr>
          <a:xfrm>
            <a:off x="2085864" y="1367298"/>
            <a:ext cx="441146" cy="646331"/>
          </a:xfrm>
          <a:prstGeom prst="rect">
            <a:avLst/>
          </a:prstGeom>
        </p:spPr>
        <p:txBody>
          <a:bodyPr wrap="none">
            <a:spAutoFit/>
          </a:bodyPr>
          <a:lstStyle/>
          <a:p>
            <a:r>
              <a:rPr lang="he-IL" sz="3600" dirty="0">
                <a:solidFill>
                  <a:srgbClr val="FF0000"/>
                </a:solidFill>
              </a:rPr>
              <a:t>?</a:t>
            </a:r>
            <a:endParaRPr lang="en-US" sz="3600" dirty="0"/>
          </a:p>
        </p:txBody>
      </p:sp>
      <p:sp>
        <p:nvSpPr>
          <p:cNvPr id="12" name="Rectangle 11"/>
          <p:cNvSpPr/>
          <p:nvPr/>
        </p:nvSpPr>
        <p:spPr>
          <a:xfrm>
            <a:off x="665252" y="3458237"/>
            <a:ext cx="312906" cy="646331"/>
          </a:xfrm>
          <a:prstGeom prst="rect">
            <a:avLst/>
          </a:prstGeom>
        </p:spPr>
        <p:txBody>
          <a:bodyPr wrap="none">
            <a:spAutoFit/>
          </a:bodyPr>
          <a:lstStyle/>
          <a:p>
            <a:r>
              <a:rPr lang="he-IL" sz="3600" dirty="0">
                <a:solidFill>
                  <a:srgbClr val="00B0F0"/>
                </a:solidFill>
              </a:rPr>
              <a:t>!</a:t>
            </a:r>
            <a:endParaRPr lang="en-US" sz="3600" dirty="0">
              <a:solidFill>
                <a:srgbClr val="00B0F0"/>
              </a:solidFill>
            </a:endParaRPr>
          </a:p>
        </p:txBody>
      </p:sp>
      <p:sp>
        <p:nvSpPr>
          <p:cNvPr id="13" name="TextBox 12"/>
          <p:cNvSpPr txBox="1"/>
          <p:nvPr/>
        </p:nvSpPr>
        <p:spPr>
          <a:xfrm>
            <a:off x="6854096" y="6539802"/>
            <a:ext cx="5337904" cy="261610"/>
          </a:xfrm>
          <a:prstGeom prst="rect">
            <a:avLst/>
          </a:prstGeom>
          <a:noFill/>
        </p:spPr>
        <p:txBody>
          <a:bodyPr wrap="square" rtlCol="0">
            <a:spAutoFit/>
          </a:bodyPr>
          <a:lstStyle/>
          <a:p>
            <a:pPr algn="r" rtl="1"/>
            <a:r>
              <a:rPr lang="he-IL" sz="1100" dirty="0"/>
              <a:t>"סוסוני הים המופלאים"/ כנרת יפרח </a:t>
            </a:r>
            <a:r>
              <a:rPr lang="he-IL" sz="1100" dirty="0" err="1"/>
              <a:t>סרבניק</a:t>
            </a:r>
            <a:r>
              <a:rPr lang="he-IL" sz="1100" dirty="0"/>
              <a:t>. </a:t>
            </a:r>
            <a:r>
              <a:rPr lang="he-IL" sz="1100" b="1" dirty="0"/>
              <a:t>צועדים בדרך המילים</a:t>
            </a:r>
            <a:r>
              <a:rPr lang="he-IL" sz="1100" dirty="0"/>
              <a:t>, כיתה ג, הוצאת כנרת. </a:t>
            </a:r>
            <a:endParaRPr lang="en-US" sz="1100" dirty="0"/>
          </a:p>
        </p:txBody>
      </p:sp>
      <p:pic>
        <p:nvPicPr>
          <p:cNvPr id="2"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880" y="-8506"/>
            <a:ext cx="3644726" cy="1299952"/>
          </a:xfrm>
          <a:prstGeom prst="rect">
            <a:avLst/>
          </a:prstGeom>
        </p:spPr>
      </p:pic>
    </p:spTree>
    <p:extLst>
      <p:ext uri="{BB962C8B-B14F-4D97-AF65-F5344CB8AC3E}">
        <p14:creationId xmlns:p14="http://schemas.microsoft.com/office/powerpoint/2010/main" val="271365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92961" y="717287"/>
            <a:ext cx="7194830" cy="6370975"/>
          </a:xfrm>
          <a:prstGeom prst="rect">
            <a:avLst/>
          </a:prstGeom>
          <a:noFill/>
        </p:spPr>
        <p:txBody>
          <a:bodyPr wrap="square" rtlCol="0">
            <a:spAutoFit/>
          </a:bodyPr>
          <a:lstStyle/>
          <a:p>
            <a:pPr algn="r"/>
            <a:r>
              <a:rPr lang="he-IL" sz="2000" dirty="0"/>
              <a:t>סוסוני הים הם דגים קטנים, וְהַקֶשֶׁר הַיָּחִיד בֵּינָם לְבֵין הַסוּסִים הַיַבַּשְׁתִיִים, הוא צורת הראש. בניגוד לסוסים הדוהֲרים על פני מֶרְחָבִים, סוסוני הים הם הדגים האיטיים ביותר בַּיָם. סוסוני הים מתקדמים לְאִיטָם רַק בְּעֶזְרַת סְנַפִּיר אֶחָד הַיוֹצֵא מִגַבָּם. רוב הזמן הם מעדיפים </a:t>
            </a:r>
            <a:r>
              <a:rPr lang="he-IL" sz="2000" dirty="0" err="1"/>
              <a:t>לִכְרו‍ֹך</a:t>
            </a:r>
            <a:r>
              <a:rPr lang="he-IL" sz="2000" dirty="0"/>
              <a:t>ְ אֶת זְנָבָם סְבִיב צֶמַח מַיִם וּלְחַכּוֹת בְּסַבְלָנוּת עַד שֶׁזרְמֵי הַיָם יביאו אליהם את מזונם. מִכֵּיוָון שסוסוני הים איטיים, הם אינם מצליחים לברוח בִּמְהִירוּת מִבַּעַל חַיִים </a:t>
            </a:r>
            <a:r>
              <a:rPr lang="he-IL" sz="2000" dirty="0" smtClean="0"/>
              <a:t>טוֹרֵף. </a:t>
            </a:r>
            <a:endParaRPr lang="x-none" sz="2000" dirty="0"/>
          </a:p>
          <a:p>
            <a:pPr algn="r"/>
            <a:r>
              <a:rPr lang="he-IL" sz="2000" dirty="0"/>
              <a:t>בִּשְׁעַת סַכָּנָה הֵם מִסְתַתְרִים בֵּין צִמְחֵי הַיָם וּמְשַׁנִים אֶת צֶבַע עוֹרָם לְצֶבַע זֵהֶה לְצִמְחֵי הַיָם שֶׁבִּסְבִיבָתָם. </a:t>
            </a:r>
            <a:endParaRPr lang="x-none" sz="2000" dirty="0"/>
          </a:p>
          <a:p>
            <a:pPr algn="r"/>
            <a:r>
              <a:rPr lang="he-IL" sz="2000" dirty="0"/>
              <a:t>כאשר מתקרב טורף, סוּסוֹן הַיָם קוֹפֵא עַל מְקוֹמוֹ וְהוּא נִרְאָה כְּמוֹ אֶחָד מֵעֲלֵי הַצֶמַח. כך לא מבחין בו הטורף וממשיך לחפש ארוחה אחרת.</a:t>
            </a:r>
            <a:endParaRPr lang="x-none" sz="2000" dirty="0"/>
          </a:p>
          <a:p>
            <a:pPr algn="r"/>
            <a:r>
              <a:rPr lang="he-IL" sz="2000" dirty="0"/>
              <a:t>אצל רוב בעלי החיים הַנְקֵבָה בְּהֵירָיוֹן, אבל אצל סוסוני הים - הַזָכָר בהיריון! </a:t>
            </a:r>
            <a:endParaRPr lang="x-none" sz="2000" dirty="0"/>
          </a:p>
          <a:p>
            <a:pPr algn="r"/>
            <a:r>
              <a:rPr lang="he-IL" sz="2000" dirty="0"/>
              <a:t>לְכָל סוּסוֹן זָכָר יֵשׁ כִּיס בְּבִטְנוֹ. הַנְקֵבָה שׁוֹלֶפֶת צִינוֹר הֲטָלָה ומעבירה ביצים לכיס מיוחד שנמצא אצל הזכר. הביצים נשארות אצלו עד שֶׁבּוֹקְעִים מהן סוּסוֹנִים קטנים מאוד הדומים להוריהם. הסוסונים זְעִירִים מאוד. הֵם חֲלוּשִׁים וְאֵינָם יְכוֹלִים לִשְׂחוֹת עֲדַיִין </a:t>
            </a:r>
            <a:r>
              <a:rPr lang="he-IL" sz="1800" dirty="0"/>
              <a:t>בְּכוֹחוֹת עַצְמָם. לָכֵן הַזָּכָר </a:t>
            </a:r>
            <a:r>
              <a:rPr lang="he-IL" sz="2000" dirty="0"/>
              <a:t>שׁוֹמֵר עֲלֵיהֶם בְּכִיסוֹ, בְּמֶשֶׁךְ כַּמָה שָׁבוּעוֹת.</a:t>
            </a:r>
            <a:endParaRPr lang="x-none" sz="2000" dirty="0"/>
          </a:p>
          <a:p>
            <a:pPr algn="r"/>
            <a:r>
              <a:rPr lang="x-none" sz="1600" dirty="0"/>
              <a:t> </a:t>
            </a:r>
          </a:p>
          <a:p>
            <a:pPr algn="l">
              <a:lnSpc>
                <a:spcPct val="200000"/>
              </a:lnSpc>
            </a:pPr>
            <a:endParaRPr lang="en-US" sz="1600"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791" y="877123"/>
            <a:ext cx="1618164" cy="155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378" y="563242"/>
            <a:ext cx="2649384" cy="262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30058" y="943830"/>
            <a:ext cx="2562903" cy="1865126"/>
          </a:xfrm>
          <a:prstGeom prst="rect">
            <a:avLst/>
          </a:prstGeom>
          <a:noFill/>
        </p:spPr>
        <p:txBody>
          <a:bodyPr wrap="square" rtlCol="0">
            <a:spAutoFit/>
          </a:bodyPr>
          <a:lstStyle/>
          <a:p>
            <a:pPr algn="ctr" rtl="1">
              <a:lnSpc>
                <a:spcPct val="80000"/>
              </a:lnSpc>
            </a:pPr>
            <a:r>
              <a:rPr lang="he-IL" sz="2400" dirty="0">
                <a:solidFill>
                  <a:srgbClr val="FF0000"/>
                </a:solidFill>
              </a:rPr>
              <a:t>הַיְדַעְתֶם? </a:t>
            </a:r>
          </a:p>
          <a:p>
            <a:pPr algn="ctr" rtl="1">
              <a:lnSpc>
                <a:spcPct val="80000"/>
              </a:lnSpc>
            </a:pPr>
            <a:r>
              <a:rPr lang="he-IL" sz="2400" dirty="0"/>
              <a:t>גודלם של סוסוני הים</a:t>
            </a:r>
            <a:endParaRPr lang="en-US" sz="2400" dirty="0"/>
          </a:p>
          <a:p>
            <a:pPr algn="ctr" rtl="1">
              <a:lnSpc>
                <a:spcPct val="80000"/>
              </a:lnSpc>
            </a:pPr>
            <a:r>
              <a:rPr lang="he-IL" sz="2400" dirty="0"/>
              <a:t> נע בין כמה מִילִימֶטְרִים ל-30 סַנְטִימֶטְרִים.</a:t>
            </a:r>
            <a:endParaRPr lang="en-US" sz="1800" dirty="0"/>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378" y="3346921"/>
            <a:ext cx="2649384" cy="262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904070" y="4059907"/>
            <a:ext cx="2214881" cy="1384995"/>
          </a:xfrm>
          <a:prstGeom prst="rect">
            <a:avLst/>
          </a:prstGeom>
          <a:noFill/>
        </p:spPr>
        <p:txBody>
          <a:bodyPr wrap="square" rtlCol="0">
            <a:spAutoFit/>
          </a:bodyPr>
          <a:lstStyle/>
          <a:p>
            <a:pPr algn="ctr" rtl="1"/>
            <a:r>
              <a:rPr lang="he-IL" sz="2800" dirty="0">
                <a:solidFill>
                  <a:srgbClr val="FF0000"/>
                </a:solidFill>
              </a:rPr>
              <a:t>הידעתם? </a:t>
            </a:r>
          </a:p>
          <a:p>
            <a:pPr algn="ctr" rtl="1"/>
            <a:r>
              <a:rPr lang="he-IL" sz="2800" dirty="0"/>
              <a:t>לסוסוני הים אין </a:t>
            </a:r>
            <a:r>
              <a:rPr lang="he-IL" sz="2800" dirty="0" smtClean="0"/>
              <a:t>שיניים</a:t>
            </a:r>
            <a:r>
              <a:rPr lang="he-IL" sz="2800" dirty="0"/>
              <a:t>.</a:t>
            </a:r>
            <a:endParaRPr lang="en-US" sz="2000" dirty="0"/>
          </a:p>
        </p:txBody>
      </p:sp>
    </p:spTree>
    <p:extLst>
      <p:ext uri="{BB962C8B-B14F-4D97-AF65-F5344CB8AC3E}">
        <p14:creationId xmlns:p14="http://schemas.microsoft.com/office/powerpoint/2010/main" val="10714785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dirty="0"/>
              <a:t>מְ</a:t>
            </a:r>
            <a:r>
              <a:rPr lang="x-none" dirty="0"/>
              <a:t>ס</a:t>
            </a:r>
            <a:r>
              <a:rPr lang="he-IL" dirty="0"/>
              <a:t>ַ</a:t>
            </a:r>
            <a:r>
              <a:rPr lang="x-none" dirty="0"/>
              <a:t>י</a:t>
            </a:r>
            <a:r>
              <a:rPr lang="he-IL" dirty="0"/>
              <a:t>ְ</a:t>
            </a:r>
            <a:r>
              <a:rPr lang="x-none" dirty="0"/>
              <a:t>ימ</a:t>
            </a:r>
            <a:r>
              <a:rPr lang="he-IL" dirty="0"/>
              <a:t>ִ</a:t>
            </a:r>
            <a:r>
              <a:rPr lang="x-none" dirty="0"/>
              <a:t>ים ו</a:t>
            </a:r>
            <a:r>
              <a:rPr lang="he-IL" dirty="0"/>
              <a:t>ּ</a:t>
            </a:r>
            <a:r>
              <a:rPr lang="x-none" dirty="0"/>
              <a:t>מ</a:t>
            </a:r>
            <a:r>
              <a:rPr lang="he-IL" dirty="0"/>
              <a:t>ְ</a:t>
            </a:r>
            <a:r>
              <a:rPr lang="x-none" dirty="0"/>
              <a:t>ס</a:t>
            </a:r>
            <a:r>
              <a:rPr lang="he-IL" dirty="0"/>
              <a:t>ַ</a:t>
            </a:r>
            <a:r>
              <a:rPr lang="x-none" dirty="0"/>
              <a:t>כ</a:t>
            </a:r>
            <a:r>
              <a:rPr lang="he-IL" dirty="0"/>
              <a:t>ְּ</a:t>
            </a:r>
            <a:r>
              <a:rPr lang="x-none" dirty="0"/>
              <a:t>מ</a:t>
            </a:r>
            <a:r>
              <a:rPr lang="he-IL" dirty="0"/>
              <a:t>ִ</a:t>
            </a:r>
            <a:r>
              <a:rPr lang="x-none" dirty="0"/>
              <a:t>ים</a:t>
            </a:r>
            <a:endParaRPr dirty="0"/>
          </a:p>
        </p:txBody>
      </p:sp>
      <p:sp>
        <p:nvSpPr>
          <p:cNvPr id="335" name="Google Shape;335;p16"/>
          <p:cNvSpPr txBox="1">
            <a:spLocks noGrp="1"/>
          </p:cNvSpPr>
          <p:nvPr>
            <p:ph type="body" idx="1"/>
          </p:nvPr>
        </p:nvSpPr>
        <p:spPr>
          <a:xfrm>
            <a:off x="347663" y="1758156"/>
            <a:ext cx="9572625" cy="3844925"/>
          </a:xfrm>
          <a:prstGeom prst="rect">
            <a:avLst/>
          </a:prstGeom>
          <a:noFill/>
          <a:ln>
            <a:noFill/>
          </a:ln>
        </p:spPr>
        <p:txBody>
          <a:bodyPr spcFirstLastPara="1" wrap="square" lIns="91425" tIns="45700" rIns="91425" bIns="45700" anchor="t" anchorCtr="0">
            <a:normAutofit fontScale="25000" lnSpcReduction="20000"/>
          </a:bodyPr>
          <a:lstStyle/>
          <a:p>
            <a:pPr marL="857250" lvl="0" indent="-857250" algn="r" rtl="1">
              <a:lnSpc>
                <a:spcPct val="160000"/>
              </a:lnSpc>
              <a:spcBef>
                <a:spcPts val="0"/>
              </a:spcBef>
              <a:spcAft>
                <a:spcPts val="0"/>
              </a:spcAft>
              <a:buClr>
                <a:schemeClr val="dk1"/>
              </a:buClr>
              <a:buSzPts val="3600"/>
              <a:buFont typeface="Wingdings" pitchFamily="2" charset="2"/>
              <a:buChar char="§"/>
            </a:pPr>
            <a:r>
              <a:rPr lang="he-IL" sz="11200" dirty="0"/>
              <a:t>קראנו טֶקְסְט מידע.</a:t>
            </a:r>
          </a:p>
          <a:p>
            <a:pPr marL="857250" lvl="0" indent="-857250" algn="r" rtl="1">
              <a:lnSpc>
                <a:spcPct val="160000"/>
              </a:lnSpc>
              <a:spcBef>
                <a:spcPts val="0"/>
              </a:spcBef>
              <a:spcAft>
                <a:spcPts val="0"/>
              </a:spcAft>
              <a:buClr>
                <a:schemeClr val="dk1"/>
              </a:buClr>
              <a:buSzPts val="3600"/>
              <a:buFont typeface="Wingdings" pitchFamily="2" charset="2"/>
              <a:buChar char="§"/>
            </a:pPr>
            <a:r>
              <a:rPr lang="he-IL" sz="11200" dirty="0"/>
              <a:t>הכרנו את סוסון הים ואת מבנֵה גופו המיוחד.</a:t>
            </a:r>
          </a:p>
          <a:p>
            <a:pPr marL="857250" lvl="0" indent="-857250" algn="r" rtl="1">
              <a:lnSpc>
                <a:spcPct val="160000"/>
              </a:lnSpc>
              <a:spcBef>
                <a:spcPts val="0"/>
              </a:spcBef>
              <a:spcAft>
                <a:spcPts val="0"/>
              </a:spcAft>
              <a:buClr>
                <a:schemeClr val="dk1"/>
              </a:buClr>
              <a:buSzPts val="3600"/>
              <a:buFont typeface="Wingdings" pitchFamily="2" charset="2"/>
              <a:buChar char="§"/>
            </a:pPr>
            <a:r>
              <a:rPr lang="he-IL" sz="11200" dirty="0"/>
              <a:t>למדנו עובדות מְעַנְיֵינות על סוסון הים.</a:t>
            </a:r>
          </a:p>
          <a:p>
            <a:pPr marL="857250" lvl="0" indent="-857250" algn="r" rtl="1">
              <a:lnSpc>
                <a:spcPct val="160000"/>
              </a:lnSpc>
              <a:spcBef>
                <a:spcPts val="0"/>
              </a:spcBef>
              <a:spcAft>
                <a:spcPts val="0"/>
              </a:spcAft>
              <a:buClr>
                <a:schemeClr val="dk1"/>
              </a:buClr>
              <a:buSzPts val="3600"/>
              <a:buFont typeface="Wingdings" pitchFamily="2" charset="2"/>
              <a:buChar char="§"/>
            </a:pPr>
            <a:r>
              <a:rPr lang="he-IL" sz="11200" dirty="0"/>
              <a:t>עצרנו ושאלנו שאלות כדי להבין את הטקסט. </a:t>
            </a:r>
          </a:p>
          <a:p>
            <a:pPr marL="857250" lvl="0" indent="-857250" algn="r" rtl="1">
              <a:lnSpc>
                <a:spcPct val="160000"/>
              </a:lnSpc>
              <a:spcBef>
                <a:spcPts val="0"/>
              </a:spcBef>
              <a:spcAft>
                <a:spcPts val="0"/>
              </a:spcAft>
              <a:buClr>
                <a:schemeClr val="dk1"/>
              </a:buClr>
              <a:buSzPts val="3600"/>
              <a:buFont typeface="Wingdings" pitchFamily="2" charset="2"/>
              <a:buChar char="§"/>
            </a:pPr>
            <a:r>
              <a:rPr lang="he-IL" sz="11200" dirty="0"/>
              <a:t>למדנו לכתוב חידות.</a:t>
            </a:r>
          </a:p>
          <a:p>
            <a:pPr marL="857250" lvl="0" indent="-857250" algn="r" rtl="1">
              <a:lnSpc>
                <a:spcPct val="160000"/>
              </a:lnSpc>
              <a:spcBef>
                <a:spcPts val="0"/>
              </a:spcBef>
              <a:spcAft>
                <a:spcPts val="0"/>
              </a:spcAft>
              <a:buClr>
                <a:schemeClr val="dk1"/>
              </a:buClr>
              <a:buSzPts val="3600"/>
              <a:buFont typeface="Wingdings" pitchFamily="2" charset="2"/>
              <a:buChar char="§"/>
            </a:pPr>
            <a:r>
              <a:rPr lang="he-IL" sz="11200" dirty="0"/>
              <a:t>הֵכַנוּ חידון על המידע שקראנו</a:t>
            </a:r>
            <a:r>
              <a:rPr lang="he-IL" sz="7200" dirty="0"/>
              <a:t>.</a:t>
            </a:r>
            <a:endParaRPr sz="7200" dirty="0"/>
          </a:p>
          <a:p>
            <a:pPr marL="0" lvl="0" indent="0" algn="r" rtl="1">
              <a:lnSpc>
                <a:spcPct val="160000"/>
              </a:lnSpc>
              <a:spcBef>
                <a:spcPts val="800"/>
              </a:spcBef>
              <a:spcAft>
                <a:spcPts val="0"/>
              </a:spcAft>
              <a:buClr>
                <a:schemeClr val="dk1"/>
              </a:buClr>
              <a:buSzPts val="3600"/>
              <a:buNone/>
            </a:pPr>
            <a:r>
              <a:rPr lang="x-none" b="1" dirty="0"/>
              <a:t/>
            </a:r>
            <a:br>
              <a:rPr lang="x-none" b="1" dirty="0"/>
            </a:br>
            <a:endParaRPr dirty="0"/>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7" name="Google Shape;337;p16"/>
          <p:cNvPicPr preferRelativeResize="0"/>
          <p:nvPr/>
        </p:nvPicPr>
        <p:blipFill rotWithShape="1">
          <a:blip r:embed="rId4">
            <a:alphaModFix/>
          </a:blip>
          <a:srcRect/>
          <a:stretch/>
        </p:blipFill>
        <p:spPr>
          <a:xfrm flipH="1">
            <a:off x="10227203" y="4424747"/>
            <a:ext cx="1695450" cy="2203596"/>
          </a:xfrm>
          <a:prstGeom prst="rect">
            <a:avLst/>
          </a:prstGeom>
          <a:noFill/>
          <a:ln>
            <a:noFill/>
          </a:ln>
        </p:spPr>
      </p:pic>
      <p:pic>
        <p:nvPicPr>
          <p:cNvPr id="338" name="Google Shape;338;p16"/>
          <p:cNvPicPr preferRelativeResize="0"/>
          <p:nvPr/>
        </p:nvPicPr>
        <p:blipFill rotWithShape="1">
          <a:blip r:embed="rId5">
            <a:alphaModFix/>
          </a:blip>
          <a:srcRect/>
          <a:stretch/>
        </p:blipFill>
        <p:spPr>
          <a:xfrm rot="8222050">
            <a:off x="319777" y="503469"/>
            <a:ext cx="1596108" cy="8208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27" name="Rounded Rectangle 26"/>
          <p:cNvSpPr/>
          <p:nvPr/>
        </p:nvSpPr>
        <p:spPr>
          <a:xfrm>
            <a:off x="9847355" y="1660447"/>
            <a:ext cx="1771650" cy="215583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dirty="0">
              <a:cs typeface="Guttman Yad-Brush" pitchFamily="2" charset="-79"/>
            </a:endParaRPr>
          </a:p>
        </p:txBody>
      </p:sp>
      <p:sp>
        <p:nvSpPr>
          <p:cNvPr id="334" name="Google Shape;334;p16"/>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a:t>
            </a:r>
            <a:r>
              <a:rPr lang="he-IL" dirty="0"/>
              <a:t>ְ</a:t>
            </a:r>
            <a:r>
              <a:rPr lang="x-none" dirty="0"/>
              <a:t>ס</a:t>
            </a:r>
            <a:r>
              <a:rPr lang="he-IL" dirty="0"/>
              <a:t>ַ</a:t>
            </a:r>
            <a:r>
              <a:rPr lang="x-none" dirty="0"/>
              <a:t>י</a:t>
            </a:r>
            <a:r>
              <a:rPr lang="he-IL" dirty="0"/>
              <a:t>ְ</a:t>
            </a:r>
            <a:r>
              <a:rPr lang="x-none" dirty="0"/>
              <a:t>ימ</a:t>
            </a:r>
            <a:r>
              <a:rPr lang="he-IL" dirty="0"/>
              <a:t>ִ</a:t>
            </a:r>
            <a:r>
              <a:rPr lang="x-none" dirty="0"/>
              <a:t>ים ו</a:t>
            </a:r>
            <a:r>
              <a:rPr lang="he-IL" dirty="0"/>
              <a:t>ּ</a:t>
            </a:r>
            <a:r>
              <a:rPr lang="x-none" dirty="0"/>
              <a:t>מ</a:t>
            </a:r>
            <a:r>
              <a:rPr lang="he-IL" dirty="0"/>
              <a:t>ְ</a:t>
            </a:r>
            <a:r>
              <a:rPr lang="x-none" dirty="0"/>
              <a:t>ס</a:t>
            </a:r>
            <a:r>
              <a:rPr lang="he-IL" dirty="0"/>
              <a:t>ַ</a:t>
            </a:r>
            <a:r>
              <a:rPr lang="x-none" dirty="0"/>
              <a:t>כ</a:t>
            </a:r>
            <a:r>
              <a:rPr lang="he-IL" dirty="0"/>
              <a:t>ְּ</a:t>
            </a:r>
            <a:r>
              <a:rPr lang="x-none" dirty="0"/>
              <a:t>מ</a:t>
            </a:r>
            <a:r>
              <a:rPr lang="he-IL" dirty="0"/>
              <a:t>ִ</a:t>
            </a:r>
            <a:r>
              <a:rPr lang="x-none" dirty="0"/>
              <a:t>ים</a:t>
            </a:r>
            <a:endParaRPr dirty="0"/>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8" name="Google Shape;338;p16"/>
          <p:cNvPicPr preferRelativeResize="0"/>
          <p:nvPr/>
        </p:nvPicPr>
        <p:blipFill rotWithShape="1">
          <a:blip r:embed="rId4">
            <a:alphaModFix/>
          </a:blip>
          <a:srcRect/>
          <a:stretch/>
        </p:blipFill>
        <p:spPr>
          <a:xfrm rot="8222050">
            <a:off x="319777" y="503469"/>
            <a:ext cx="1596108" cy="820856"/>
          </a:xfrm>
          <a:prstGeom prst="rect">
            <a:avLst/>
          </a:prstGeom>
          <a:noFill/>
          <a:ln>
            <a:noFill/>
          </a:ln>
        </p:spPr>
      </p:pic>
      <p:sp>
        <p:nvSpPr>
          <p:cNvPr id="11" name="TextBox 10"/>
          <p:cNvSpPr txBox="1"/>
          <p:nvPr/>
        </p:nvSpPr>
        <p:spPr>
          <a:xfrm>
            <a:off x="9772317" y="1476308"/>
            <a:ext cx="1725531" cy="2308324"/>
          </a:xfrm>
          <a:prstGeom prst="rect">
            <a:avLst/>
          </a:prstGeom>
          <a:noFill/>
        </p:spPr>
        <p:txBody>
          <a:bodyPr wrap="square" rtlCol="0">
            <a:spAutoFit/>
          </a:bodyPr>
          <a:lstStyle/>
          <a:p>
            <a:pPr algn="r" rtl="1"/>
            <a:endParaRPr lang="he-IL" sz="1600" dirty="0">
              <a:latin typeface="Guttman Yad-Brush" pitchFamily="2" charset="-79"/>
              <a:cs typeface="Guttman Yad-Brush" pitchFamily="2" charset="-79"/>
            </a:endParaRPr>
          </a:p>
          <a:p>
            <a:pPr algn="r" rtl="1"/>
            <a:r>
              <a:rPr lang="he-IL" sz="1600" dirty="0">
                <a:latin typeface="Guttman Yad-Brush" pitchFamily="2" charset="-79"/>
                <a:cs typeface="Guttman Yad-Brush" pitchFamily="2" charset="-79"/>
              </a:rPr>
              <a:t>מי אני? </a:t>
            </a:r>
            <a:endParaRPr lang="en-US" sz="1600" dirty="0">
              <a:cs typeface="Guttman Yad-Brush" pitchFamily="2" charset="-79"/>
            </a:endParaRPr>
          </a:p>
          <a:p>
            <a:pPr algn="r" rtl="1"/>
            <a:r>
              <a:rPr lang="he-IL" sz="1600" dirty="0">
                <a:latin typeface="Guttman Yad-Brush" pitchFamily="2" charset="-79"/>
                <a:cs typeface="Guttman Yad-Brush" pitchFamily="2" charset="-79"/>
              </a:rPr>
              <a:t>יש לי ראש כמו של סוס, חדק כמו של פיל, עין של זיקית, כיס כמו לקנגורו וזנב של קוף. </a:t>
            </a:r>
          </a:p>
        </p:txBody>
      </p:sp>
      <p:sp>
        <p:nvSpPr>
          <p:cNvPr id="14" name="Rounded Rectangle 13"/>
          <p:cNvSpPr/>
          <p:nvPr/>
        </p:nvSpPr>
        <p:spPr>
          <a:xfrm>
            <a:off x="3749566" y="4050384"/>
            <a:ext cx="1771650" cy="2128309"/>
          </a:xfrm>
          <a:prstGeom prst="round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i="1" dirty="0">
              <a:cs typeface="Guttman Yad-Brush" pitchFamily="2" charset="-79"/>
            </a:endParaRPr>
          </a:p>
        </p:txBody>
      </p:sp>
      <p:sp>
        <p:nvSpPr>
          <p:cNvPr id="15" name="Rectangle 14"/>
          <p:cNvSpPr/>
          <p:nvPr/>
        </p:nvSpPr>
        <p:spPr>
          <a:xfrm>
            <a:off x="3787085" y="4477216"/>
            <a:ext cx="1696612" cy="1200329"/>
          </a:xfrm>
          <a:prstGeom prst="rect">
            <a:avLst/>
          </a:prstGeom>
        </p:spPr>
        <p:txBody>
          <a:bodyPr wrap="square">
            <a:spAutoFit/>
          </a:bodyPr>
          <a:lstStyle/>
          <a:p>
            <a:pPr algn="ctr" rtl="1">
              <a:lnSpc>
                <a:spcPct val="150000"/>
              </a:lnSpc>
            </a:pPr>
            <a:r>
              <a:rPr lang="he-IL" sz="2400" dirty="0">
                <a:latin typeface="Guttman Yad-Brush" pitchFamily="2" charset="-79"/>
                <a:cs typeface="Guttman Yad-Brush" pitchFamily="2" charset="-79"/>
              </a:rPr>
              <a:t>בצורת הראש</a:t>
            </a:r>
          </a:p>
        </p:txBody>
      </p:sp>
      <p:sp>
        <p:nvSpPr>
          <p:cNvPr id="16" name="Rounded Rectangle 15"/>
          <p:cNvSpPr/>
          <p:nvPr/>
        </p:nvSpPr>
        <p:spPr>
          <a:xfrm>
            <a:off x="3749566" y="1658759"/>
            <a:ext cx="1771650" cy="215583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dirty="0">
              <a:cs typeface="Guttman Yad-Brush" pitchFamily="2" charset="-79"/>
            </a:endParaRPr>
          </a:p>
        </p:txBody>
      </p:sp>
      <p:sp>
        <p:nvSpPr>
          <p:cNvPr id="17" name="TextBox 16"/>
          <p:cNvSpPr txBox="1"/>
          <p:nvPr/>
        </p:nvSpPr>
        <p:spPr>
          <a:xfrm>
            <a:off x="3901966" y="1941466"/>
            <a:ext cx="1466850" cy="1631216"/>
          </a:xfrm>
          <a:prstGeom prst="rect">
            <a:avLst/>
          </a:prstGeom>
          <a:noFill/>
        </p:spPr>
        <p:txBody>
          <a:bodyPr wrap="square" rtlCol="0">
            <a:spAutoFit/>
          </a:bodyPr>
          <a:lstStyle/>
          <a:p>
            <a:pPr algn="ctr" rtl="1"/>
            <a:r>
              <a:rPr lang="he-IL" sz="2000" dirty="0">
                <a:latin typeface="Guttman Yad-Brush" pitchFamily="2" charset="-79"/>
                <a:cs typeface="Guttman Yad-Brush" pitchFamily="2" charset="-79"/>
              </a:rPr>
              <a:t>במה סוסון ים דומה לסוס יבשה? </a:t>
            </a:r>
            <a:endParaRPr lang="en-US" sz="2000" dirty="0">
              <a:cs typeface="Guttman Yad-Brush" pitchFamily="2" charset="-79"/>
            </a:endParaRPr>
          </a:p>
        </p:txBody>
      </p:sp>
      <p:sp>
        <p:nvSpPr>
          <p:cNvPr id="21" name="Rounded Rectangle 20"/>
          <p:cNvSpPr/>
          <p:nvPr/>
        </p:nvSpPr>
        <p:spPr>
          <a:xfrm>
            <a:off x="6762396" y="4065837"/>
            <a:ext cx="1771650" cy="2128309"/>
          </a:xfrm>
          <a:prstGeom prst="round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i="1" dirty="0">
              <a:cs typeface="Guttman Yad-Brush" pitchFamily="2" charset="-79"/>
            </a:endParaRPr>
          </a:p>
        </p:txBody>
      </p:sp>
      <p:sp>
        <p:nvSpPr>
          <p:cNvPr id="22" name="Rectangle 21"/>
          <p:cNvSpPr/>
          <p:nvPr/>
        </p:nvSpPr>
        <p:spPr>
          <a:xfrm>
            <a:off x="6859071" y="4177229"/>
            <a:ext cx="1696612" cy="1938992"/>
          </a:xfrm>
          <a:prstGeom prst="rect">
            <a:avLst/>
          </a:prstGeom>
        </p:spPr>
        <p:txBody>
          <a:bodyPr wrap="square">
            <a:spAutoFit/>
          </a:bodyPr>
          <a:lstStyle/>
          <a:p>
            <a:pPr algn="ctr" rtl="1">
              <a:lnSpc>
                <a:spcPct val="150000"/>
              </a:lnSpc>
            </a:pPr>
            <a:r>
              <a:rPr lang="he-IL" sz="2000" dirty="0">
                <a:latin typeface="Guttman Yad-Brush" pitchFamily="2" charset="-79"/>
                <a:cs typeface="Guttman Yad-Brush" pitchFamily="2" charset="-79"/>
              </a:rPr>
              <a:t>סוסוני הים הם הדגים האיטיים ביותר בים.</a:t>
            </a:r>
          </a:p>
        </p:txBody>
      </p:sp>
      <p:sp>
        <p:nvSpPr>
          <p:cNvPr id="23" name="Rounded Rectangle 22"/>
          <p:cNvSpPr/>
          <p:nvPr/>
        </p:nvSpPr>
        <p:spPr>
          <a:xfrm>
            <a:off x="6762396" y="1660447"/>
            <a:ext cx="1771650" cy="215583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dirty="0">
              <a:cs typeface="Guttman Yad-Brush" pitchFamily="2" charset="-79"/>
            </a:endParaRPr>
          </a:p>
        </p:txBody>
      </p:sp>
      <p:sp>
        <p:nvSpPr>
          <p:cNvPr id="26" name="Rectangle 25"/>
          <p:cNvSpPr/>
          <p:nvPr/>
        </p:nvSpPr>
        <p:spPr>
          <a:xfrm>
            <a:off x="6834525" y="1929248"/>
            <a:ext cx="1696612" cy="1477328"/>
          </a:xfrm>
          <a:prstGeom prst="rect">
            <a:avLst/>
          </a:prstGeom>
        </p:spPr>
        <p:txBody>
          <a:bodyPr wrap="square">
            <a:spAutoFit/>
          </a:bodyPr>
          <a:lstStyle/>
          <a:p>
            <a:pPr algn="ctr" rtl="1">
              <a:lnSpc>
                <a:spcPct val="150000"/>
              </a:lnSpc>
            </a:pPr>
            <a:r>
              <a:rPr lang="he-IL" sz="2000" dirty="0">
                <a:latin typeface="Guttman Yad-Brush" pitchFamily="2" charset="-79"/>
                <a:cs typeface="Guttman Yad-Brush" pitchFamily="2" charset="-79"/>
              </a:rPr>
              <a:t>מיהי החיה האיטית ביותר בים? </a:t>
            </a:r>
          </a:p>
        </p:txBody>
      </p:sp>
      <p:sp>
        <p:nvSpPr>
          <p:cNvPr id="29" name="Rounded Rectangle 28"/>
          <p:cNvSpPr/>
          <p:nvPr/>
        </p:nvSpPr>
        <p:spPr>
          <a:xfrm>
            <a:off x="9871901" y="4043142"/>
            <a:ext cx="1771650" cy="2128309"/>
          </a:xfrm>
          <a:prstGeom prst="round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i="1" dirty="0">
              <a:cs typeface="Guttman Yad-Brush" pitchFamily="2" charset="-79"/>
            </a:endParaRPr>
          </a:p>
        </p:txBody>
      </p:sp>
      <p:sp>
        <p:nvSpPr>
          <p:cNvPr id="30" name="Rectangle 29"/>
          <p:cNvSpPr/>
          <p:nvPr/>
        </p:nvSpPr>
        <p:spPr>
          <a:xfrm>
            <a:off x="9909420" y="4431050"/>
            <a:ext cx="1696612" cy="646331"/>
          </a:xfrm>
          <a:prstGeom prst="rect">
            <a:avLst/>
          </a:prstGeom>
        </p:spPr>
        <p:txBody>
          <a:bodyPr wrap="square">
            <a:spAutoFit/>
          </a:bodyPr>
          <a:lstStyle/>
          <a:p>
            <a:pPr algn="ctr" rtl="1">
              <a:lnSpc>
                <a:spcPct val="150000"/>
              </a:lnSpc>
            </a:pPr>
            <a:r>
              <a:rPr lang="he-IL" sz="2400" dirty="0">
                <a:latin typeface="Guttman Yad-Brush" pitchFamily="2" charset="-79"/>
                <a:cs typeface="Guttman Yad-Brush" pitchFamily="2" charset="-79"/>
              </a:rPr>
              <a:t>סוסון ים</a:t>
            </a:r>
          </a:p>
        </p:txBody>
      </p:sp>
      <p:sp>
        <p:nvSpPr>
          <p:cNvPr id="31" name="Rounded Rectangle 30"/>
          <p:cNvSpPr/>
          <p:nvPr/>
        </p:nvSpPr>
        <p:spPr>
          <a:xfrm>
            <a:off x="971259" y="4082571"/>
            <a:ext cx="1771650" cy="2128309"/>
          </a:xfrm>
          <a:prstGeom prst="round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i="1" dirty="0">
              <a:cs typeface="Guttman Yad-Brush" pitchFamily="2" charset="-79"/>
            </a:endParaRPr>
          </a:p>
        </p:txBody>
      </p:sp>
      <p:sp>
        <p:nvSpPr>
          <p:cNvPr id="33" name="Rounded Rectangle 32"/>
          <p:cNvSpPr/>
          <p:nvPr/>
        </p:nvSpPr>
        <p:spPr>
          <a:xfrm>
            <a:off x="1014384" y="1660446"/>
            <a:ext cx="1771650" cy="215583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dirty="0">
              <a:cs typeface="Guttman Yad-Brush" pitchFamily="2" charset="-79"/>
            </a:endParaRPr>
          </a:p>
        </p:txBody>
      </p:sp>
      <p:sp>
        <p:nvSpPr>
          <p:cNvPr id="35" name="Rectangle 34"/>
          <p:cNvSpPr/>
          <p:nvPr/>
        </p:nvSpPr>
        <p:spPr>
          <a:xfrm>
            <a:off x="1015083" y="4754215"/>
            <a:ext cx="1696612" cy="600164"/>
          </a:xfrm>
          <a:prstGeom prst="rect">
            <a:avLst/>
          </a:prstGeom>
        </p:spPr>
        <p:txBody>
          <a:bodyPr wrap="square">
            <a:spAutoFit/>
          </a:bodyPr>
          <a:lstStyle/>
          <a:p>
            <a:pPr algn="ctr" rtl="1">
              <a:lnSpc>
                <a:spcPct val="150000"/>
              </a:lnSpc>
            </a:pPr>
            <a:r>
              <a:rPr lang="he-IL" sz="2400" dirty="0">
                <a:latin typeface="Guttman Yad-Brush" pitchFamily="2" charset="-79"/>
                <a:cs typeface="Guttman Yad-Brush" pitchFamily="2" charset="-79"/>
              </a:rPr>
              <a:t>נכון</a:t>
            </a:r>
            <a:r>
              <a:rPr lang="he-IL" dirty="0">
                <a:latin typeface="Guttman Yad-Brush" pitchFamily="2" charset="-79"/>
                <a:cs typeface="Guttman Yad-Brush" pitchFamily="2" charset="-79"/>
              </a:rPr>
              <a:t> </a:t>
            </a:r>
          </a:p>
        </p:txBody>
      </p:sp>
      <p:sp>
        <p:nvSpPr>
          <p:cNvPr id="36" name="Rectangle 35"/>
          <p:cNvSpPr/>
          <p:nvPr/>
        </p:nvSpPr>
        <p:spPr>
          <a:xfrm>
            <a:off x="996425" y="1943153"/>
            <a:ext cx="1861738" cy="1631216"/>
          </a:xfrm>
          <a:prstGeom prst="rect">
            <a:avLst/>
          </a:prstGeom>
        </p:spPr>
        <p:txBody>
          <a:bodyPr wrap="square">
            <a:spAutoFit/>
          </a:bodyPr>
          <a:lstStyle/>
          <a:p>
            <a:pPr algn="ctr" rtl="1"/>
            <a:r>
              <a:rPr lang="he-IL" sz="2000" dirty="0">
                <a:latin typeface="Guttman Yad-Brush" pitchFamily="2" charset="-79"/>
                <a:cs typeface="Guttman Yad-Brush" pitchFamily="2" charset="-79"/>
              </a:rPr>
              <a:t>האם העובדה הזאת נכונה? לסוסון הים יש רק סנפיר אחד. </a:t>
            </a:r>
          </a:p>
        </p:txBody>
      </p:sp>
    </p:spTree>
    <p:extLst>
      <p:ext uri="{BB962C8B-B14F-4D97-AF65-F5344CB8AC3E}">
        <p14:creationId xmlns:p14="http://schemas.microsoft.com/office/powerpoint/2010/main" val="319747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7" name="Google Shape;269;p8"/>
          <p:cNvSpPr txBox="1">
            <a:spLocks/>
          </p:cNvSpPr>
          <p:nvPr/>
        </p:nvSpPr>
        <p:spPr>
          <a:xfrm>
            <a:off x="716698" y="136526"/>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ts val="0"/>
              </a:spcBef>
            </a:pPr>
            <a:r>
              <a:rPr lang="he-IL" dirty="0">
                <a:latin typeface="+mj-lt"/>
              </a:rPr>
              <a:t>לפני שמתחילים, מְבָרְרִים...</a:t>
            </a:r>
          </a:p>
        </p:txBody>
      </p:sp>
      <p:sp>
        <p:nvSpPr>
          <p:cNvPr id="4" name="TextBox 3"/>
          <p:cNvSpPr txBox="1"/>
          <p:nvPr/>
        </p:nvSpPr>
        <p:spPr>
          <a:xfrm>
            <a:off x="7896224" y="1713230"/>
            <a:ext cx="2600325" cy="707886"/>
          </a:xfrm>
          <a:prstGeom prst="rect">
            <a:avLst/>
          </a:prstGeom>
          <a:noFill/>
        </p:spPr>
        <p:txBody>
          <a:bodyPr wrap="square" rtlCol="0">
            <a:spAutoFit/>
          </a:bodyPr>
          <a:lstStyle/>
          <a:p>
            <a:pPr algn="r" rtl="1"/>
            <a:r>
              <a:rPr lang="he-IL" sz="4000" dirty="0"/>
              <a:t>מהי חידה? </a:t>
            </a:r>
            <a:endParaRPr lang="en-US" sz="4000" dirty="0"/>
          </a:p>
        </p:txBody>
      </p:sp>
      <p:sp>
        <p:nvSpPr>
          <p:cNvPr id="9" name="TextBox 8"/>
          <p:cNvSpPr txBox="1"/>
          <p:nvPr/>
        </p:nvSpPr>
        <p:spPr>
          <a:xfrm>
            <a:off x="4838723" y="2593216"/>
            <a:ext cx="5657826" cy="1938992"/>
          </a:xfrm>
          <a:prstGeom prst="rect">
            <a:avLst/>
          </a:prstGeom>
          <a:noFill/>
        </p:spPr>
        <p:txBody>
          <a:bodyPr wrap="square" rtlCol="0">
            <a:spAutoFit/>
          </a:bodyPr>
          <a:lstStyle/>
          <a:p>
            <a:pPr algn="r" rtl="1"/>
            <a:r>
              <a:rPr lang="he-IL" sz="4000" dirty="0"/>
              <a:t>שְׁאֵלָה לא פְּתוּרָה, תַעֲלוּמָה.</a:t>
            </a:r>
          </a:p>
          <a:p>
            <a:pPr algn="r" rtl="1"/>
            <a:endParaRPr lang="he-IL" sz="4000" dirty="0"/>
          </a:p>
          <a:p>
            <a:pPr algn="r" rtl="1"/>
            <a:endParaRPr lang="he-IL" sz="4000" dirty="0"/>
          </a:p>
        </p:txBody>
      </p:sp>
      <p:sp>
        <p:nvSpPr>
          <p:cNvPr id="3" name="Oval 2"/>
          <p:cNvSpPr/>
          <p:nvPr/>
        </p:nvSpPr>
        <p:spPr>
          <a:xfrm>
            <a:off x="7802880" y="4563112"/>
            <a:ext cx="2550160" cy="154347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he-IL" sz="4000" dirty="0"/>
              <a:t>חידון </a:t>
            </a:r>
            <a:endParaRPr lang="en-US" sz="4000" dirty="0"/>
          </a:p>
        </p:txBody>
      </p:sp>
      <p:sp>
        <p:nvSpPr>
          <p:cNvPr id="8" name="Oval 7"/>
          <p:cNvSpPr/>
          <p:nvPr/>
        </p:nvSpPr>
        <p:spPr>
          <a:xfrm>
            <a:off x="4820920" y="4563112"/>
            <a:ext cx="2550160" cy="154347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he-IL" sz="4000" dirty="0"/>
              <a:t>לָחוּד חידה</a:t>
            </a:r>
            <a:endParaRPr lang="en-US" sz="4000" dirty="0"/>
          </a:p>
        </p:txBody>
      </p:sp>
      <p:sp>
        <p:nvSpPr>
          <p:cNvPr id="10" name="Oval 9"/>
          <p:cNvSpPr/>
          <p:nvPr/>
        </p:nvSpPr>
        <p:spPr>
          <a:xfrm>
            <a:off x="1940600" y="4532208"/>
            <a:ext cx="2550160" cy="154347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he-IL" sz="2800" dirty="0"/>
              <a:t>חידה מְחַדֶדֶת את הַמַחְשָׁבָה</a:t>
            </a:r>
            <a:endParaRPr lang="en-US" sz="2800" dirty="0"/>
          </a:p>
        </p:txBody>
      </p:sp>
    </p:spTree>
    <p:extLst>
      <p:ext uri="{BB962C8B-B14F-4D97-AF65-F5344CB8AC3E}">
        <p14:creationId xmlns:p14="http://schemas.microsoft.com/office/powerpoint/2010/main" val="139290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מסיימים ומסכמים</a:t>
            </a:r>
            <a:endParaRPr/>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8" name="Google Shape;338;p16"/>
          <p:cNvPicPr preferRelativeResize="0"/>
          <p:nvPr/>
        </p:nvPicPr>
        <p:blipFill rotWithShape="1">
          <a:blip r:embed="rId4">
            <a:alphaModFix/>
          </a:blip>
          <a:srcRect/>
          <a:stretch/>
        </p:blipFill>
        <p:spPr>
          <a:xfrm rot="8222050">
            <a:off x="319777" y="503469"/>
            <a:ext cx="1596108" cy="820856"/>
          </a:xfrm>
          <a:prstGeom prst="rect">
            <a:avLst/>
          </a:prstGeom>
          <a:noFill/>
          <a:ln>
            <a:noFill/>
          </a:ln>
        </p:spPr>
      </p:pic>
      <p:sp>
        <p:nvSpPr>
          <p:cNvPr id="31" name="Rounded Rectangle 30"/>
          <p:cNvSpPr/>
          <p:nvPr/>
        </p:nvSpPr>
        <p:spPr>
          <a:xfrm>
            <a:off x="1571334" y="4166516"/>
            <a:ext cx="1771650" cy="2128309"/>
          </a:xfrm>
          <a:prstGeom prst="round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i="1" dirty="0">
              <a:cs typeface="Guttman Yad-Brush" pitchFamily="2" charset="-79"/>
            </a:endParaRPr>
          </a:p>
        </p:txBody>
      </p:sp>
      <p:sp>
        <p:nvSpPr>
          <p:cNvPr id="33" name="Rounded Rectangle 32"/>
          <p:cNvSpPr/>
          <p:nvPr/>
        </p:nvSpPr>
        <p:spPr>
          <a:xfrm>
            <a:off x="1589293" y="1744391"/>
            <a:ext cx="1771650" cy="215583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dirty="0">
              <a:cs typeface="Guttman Yad-Brush" pitchFamily="2" charset="-79"/>
            </a:endParaRPr>
          </a:p>
        </p:txBody>
      </p:sp>
      <p:sp>
        <p:nvSpPr>
          <p:cNvPr id="37" name="Rounded Rectangle 36"/>
          <p:cNvSpPr/>
          <p:nvPr/>
        </p:nvSpPr>
        <p:spPr>
          <a:xfrm>
            <a:off x="8569106" y="4121220"/>
            <a:ext cx="1771650" cy="2128309"/>
          </a:xfrm>
          <a:prstGeom prst="round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i="1" dirty="0">
              <a:cs typeface="Guttman Yad-Brush" pitchFamily="2" charset="-79"/>
            </a:endParaRPr>
          </a:p>
        </p:txBody>
      </p:sp>
      <p:sp>
        <p:nvSpPr>
          <p:cNvPr id="38" name="Rounded Rectangle 37"/>
          <p:cNvSpPr/>
          <p:nvPr/>
        </p:nvSpPr>
        <p:spPr>
          <a:xfrm>
            <a:off x="8587065" y="1766510"/>
            <a:ext cx="1771650" cy="215583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dirty="0">
              <a:cs typeface="Guttman Yad-Brush" pitchFamily="2" charset="-79"/>
            </a:endParaRPr>
          </a:p>
        </p:txBody>
      </p:sp>
      <p:sp>
        <p:nvSpPr>
          <p:cNvPr id="39" name="Rectangle 38"/>
          <p:cNvSpPr/>
          <p:nvPr/>
        </p:nvSpPr>
        <p:spPr>
          <a:xfrm>
            <a:off x="8662103" y="1874932"/>
            <a:ext cx="1696612" cy="1938992"/>
          </a:xfrm>
          <a:prstGeom prst="rect">
            <a:avLst/>
          </a:prstGeom>
        </p:spPr>
        <p:txBody>
          <a:bodyPr wrap="square">
            <a:spAutoFit/>
          </a:bodyPr>
          <a:lstStyle/>
          <a:p>
            <a:pPr algn="ctr" rtl="1"/>
            <a:r>
              <a:rPr lang="he-IL" sz="2400" dirty="0">
                <a:latin typeface="Guttman Yad-Brush" pitchFamily="2" charset="-79"/>
                <a:cs typeface="Guttman Yad-Brush" pitchFamily="2" charset="-79"/>
              </a:rPr>
              <a:t>למה משמש החדק של סוסון הים? </a:t>
            </a:r>
          </a:p>
        </p:txBody>
      </p:sp>
      <p:sp>
        <p:nvSpPr>
          <p:cNvPr id="40" name="Rectangle 39"/>
          <p:cNvSpPr/>
          <p:nvPr/>
        </p:nvSpPr>
        <p:spPr>
          <a:xfrm>
            <a:off x="8566554" y="4575912"/>
            <a:ext cx="1696612" cy="1200329"/>
          </a:xfrm>
          <a:prstGeom prst="rect">
            <a:avLst/>
          </a:prstGeom>
        </p:spPr>
        <p:txBody>
          <a:bodyPr wrap="square">
            <a:spAutoFit/>
          </a:bodyPr>
          <a:lstStyle/>
          <a:p>
            <a:pPr algn="ctr" rtl="1">
              <a:lnSpc>
                <a:spcPct val="150000"/>
              </a:lnSpc>
            </a:pPr>
            <a:r>
              <a:rPr lang="he-IL" sz="2400" dirty="0">
                <a:latin typeface="Guttman Yad-Brush" pitchFamily="2" charset="-79"/>
                <a:cs typeface="Guttman Yad-Brush" pitchFamily="2" charset="-79"/>
              </a:rPr>
              <a:t>לשאיפת מזון </a:t>
            </a:r>
          </a:p>
        </p:txBody>
      </p:sp>
      <p:sp>
        <p:nvSpPr>
          <p:cNvPr id="46" name="Rounded Rectangle 45"/>
          <p:cNvSpPr/>
          <p:nvPr/>
        </p:nvSpPr>
        <p:spPr>
          <a:xfrm>
            <a:off x="4981461" y="1758156"/>
            <a:ext cx="1771650" cy="212830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i="1" dirty="0">
              <a:cs typeface="Guttman Yad-Brush" pitchFamily="2" charset="-79"/>
            </a:endParaRPr>
          </a:p>
        </p:txBody>
      </p:sp>
      <p:sp>
        <p:nvSpPr>
          <p:cNvPr id="47" name="Rounded Rectangle 46"/>
          <p:cNvSpPr/>
          <p:nvPr/>
        </p:nvSpPr>
        <p:spPr>
          <a:xfrm>
            <a:off x="5026139" y="4165633"/>
            <a:ext cx="1771650" cy="2128309"/>
          </a:xfrm>
          <a:prstGeom prst="round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r" rtl="1"/>
            <a:r>
              <a:rPr lang="he-IL" sz="8000" dirty="0">
                <a:solidFill>
                  <a:srgbClr val="FF0000"/>
                </a:solidFill>
              </a:rPr>
              <a:t> </a:t>
            </a:r>
            <a:endParaRPr lang="en-US" sz="5400" i="1" dirty="0">
              <a:cs typeface="Guttman Yad-Brush" pitchFamily="2" charset="-79"/>
            </a:endParaRPr>
          </a:p>
        </p:txBody>
      </p:sp>
      <p:sp>
        <p:nvSpPr>
          <p:cNvPr id="48" name="Rectangle 47"/>
          <p:cNvSpPr/>
          <p:nvPr/>
        </p:nvSpPr>
        <p:spPr>
          <a:xfrm>
            <a:off x="5026139" y="2027877"/>
            <a:ext cx="1696612" cy="1569660"/>
          </a:xfrm>
          <a:prstGeom prst="rect">
            <a:avLst/>
          </a:prstGeom>
        </p:spPr>
        <p:txBody>
          <a:bodyPr wrap="square">
            <a:spAutoFit/>
          </a:bodyPr>
          <a:lstStyle/>
          <a:p>
            <a:pPr algn="ctr" rtl="1"/>
            <a:r>
              <a:rPr lang="he-IL" sz="2400" dirty="0">
                <a:latin typeface="Guttman Yad-Brush" pitchFamily="2" charset="-79"/>
                <a:cs typeface="Guttman Yad-Brush" pitchFamily="2" charset="-79"/>
              </a:rPr>
              <a:t>מה המשותף לסוסון ים ולזיקית?</a:t>
            </a:r>
          </a:p>
        </p:txBody>
      </p:sp>
      <p:sp>
        <p:nvSpPr>
          <p:cNvPr id="49" name="Rectangle 48"/>
          <p:cNvSpPr/>
          <p:nvPr/>
        </p:nvSpPr>
        <p:spPr>
          <a:xfrm>
            <a:off x="5063658" y="4337235"/>
            <a:ext cx="1696612" cy="1785104"/>
          </a:xfrm>
          <a:prstGeom prst="rect">
            <a:avLst/>
          </a:prstGeom>
        </p:spPr>
        <p:txBody>
          <a:bodyPr wrap="square">
            <a:spAutoFit/>
          </a:bodyPr>
          <a:lstStyle/>
          <a:p>
            <a:pPr algn="ctr" rtl="1"/>
            <a:r>
              <a:rPr lang="he-IL" sz="2200" dirty="0">
                <a:latin typeface="Guttman Yad-Brush" pitchFamily="2" charset="-79"/>
                <a:cs typeface="Guttman Yad-Brush" pitchFamily="2" charset="-79"/>
              </a:rPr>
              <a:t>שניהם משנים את צבע עורם בשעת סכנה.</a:t>
            </a:r>
          </a:p>
        </p:txBody>
      </p:sp>
    </p:spTree>
    <p:extLst>
      <p:ext uri="{BB962C8B-B14F-4D97-AF65-F5344CB8AC3E}">
        <p14:creationId xmlns:p14="http://schemas.microsoft.com/office/powerpoint/2010/main" val="173235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ממשיכים לתרגל</a:t>
            </a:r>
            <a:endParaRPr/>
          </a:p>
        </p:txBody>
      </p:sp>
      <p:sp>
        <p:nvSpPr>
          <p:cNvPr id="345" name="Google Shape;345;p17"/>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600"/>
              <a:buNone/>
            </a:pPr>
            <a:r>
              <a:rPr lang="he-IL" dirty="0"/>
              <a:t>הָכינו משחק זיכרון – שאלות ותשובות</a:t>
            </a:r>
          </a:p>
          <a:p>
            <a:pPr marL="0" lvl="0" indent="0" algn="r" rtl="1">
              <a:lnSpc>
                <a:spcPct val="90000"/>
              </a:lnSpc>
              <a:spcBef>
                <a:spcPts val="0"/>
              </a:spcBef>
              <a:spcAft>
                <a:spcPts val="0"/>
              </a:spcAft>
              <a:buClr>
                <a:schemeClr val="dk1"/>
              </a:buClr>
              <a:buSzPts val="3600"/>
              <a:buNone/>
            </a:pPr>
            <a:r>
              <a:rPr lang="he-IL" dirty="0"/>
              <a:t> הכינו משחק מסלול ובו חידות על סוסוני הים</a:t>
            </a:r>
            <a:endParaRPr dirty="0"/>
          </a:p>
        </p:txBody>
      </p:sp>
      <p:pic>
        <p:nvPicPr>
          <p:cNvPr id="346" name="Google Shape;346;p17"/>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7586" y="2989008"/>
            <a:ext cx="4336081" cy="306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4" name="Rectangle 3"/>
          <p:cNvSpPr/>
          <p:nvPr/>
        </p:nvSpPr>
        <p:spPr>
          <a:xfrm>
            <a:off x="2571097" y="1054700"/>
            <a:ext cx="7442200" cy="54477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Google Shape;269;p8"/>
          <p:cNvSpPr txBox="1">
            <a:spLocks noGrp="1"/>
          </p:cNvSpPr>
          <p:nvPr>
            <p:ph type="title"/>
          </p:nvPr>
        </p:nvSpPr>
        <p:spPr>
          <a:xfrm>
            <a:off x="859573" y="0"/>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חידה – מי אני? </a:t>
            </a:r>
            <a:endParaRPr dirty="0"/>
          </a:p>
        </p:txBody>
      </p:sp>
      <p:pic>
        <p:nvPicPr>
          <p:cNvPr id="272" name="Google Shape;272;p8"/>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sp>
        <p:nvSpPr>
          <p:cNvPr id="3" name="Oval 2"/>
          <p:cNvSpPr/>
          <p:nvPr/>
        </p:nvSpPr>
        <p:spPr>
          <a:xfrm>
            <a:off x="3483720" y="2629369"/>
            <a:ext cx="1481667" cy="156633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94833" y="1181099"/>
            <a:ext cx="1481667" cy="1566333"/>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017828" y="2643591"/>
            <a:ext cx="1481667" cy="1566333"/>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789001" y="4989093"/>
            <a:ext cx="1481667" cy="1415937"/>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470088" y="4838698"/>
            <a:ext cx="1481667" cy="1566333"/>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9906022">
            <a:off x="4780691" y="2277532"/>
            <a:ext cx="762000" cy="42333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ight Arrow 13"/>
          <p:cNvSpPr/>
          <p:nvPr/>
        </p:nvSpPr>
        <p:spPr>
          <a:xfrm rot="2194284">
            <a:off x="7317304" y="2431924"/>
            <a:ext cx="762000" cy="42333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Right Arrow 14"/>
          <p:cNvSpPr/>
          <p:nvPr/>
        </p:nvSpPr>
        <p:spPr>
          <a:xfrm rot="7060261">
            <a:off x="7849043" y="4419757"/>
            <a:ext cx="762000" cy="42333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ight Arrow 15"/>
          <p:cNvSpPr/>
          <p:nvPr/>
        </p:nvSpPr>
        <p:spPr>
          <a:xfrm rot="10800000">
            <a:off x="5945662" y="5774822"/>
            <a:ext cx="762000" cy="42333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ight Arrow 16"/>
          <p:cNvSpPr/>
          <p:nvPr/>
        </p:nvSpPr>
        <p:spPr>
          <a:xfrm rot="14130885">
            <a:off x="4183235" y="4343533"/>
            <a:ext cx="762000" cy="42333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4" name="Rectangle 3"/>
          <p:cNvSpPr/>
          <p:nvPr/>
        </p:nvSpPr>
        <p:spPr>
          <a:xfrm>
            <a:off x="2571097" y="1054700"/>
            <a:ext cx="7442200" cy="54477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Google Shape;269;p8"/>
          <p:cNvSpPr txBox="1">
            <a:spLocks noGrp="1"/>
          </p:cNvSpPr>
          <p:nvPr>
            <p:ph type="title"/>
          </p:nvPr>
        </p:nvSpPr>
        <p:spPr>
          <a:xfrm>
            <a:off x="859573" y="0"/>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חידה – מי אני? </a:t>
            </a:r>
            <a:endParaRPr dirty="0"/>
          </a:p>
        </p:txBody>
      </p:sp>
      <p:pic>
        <p:nvPicPr>
          <p:cNvPr id="272" name="Google Shape;272;p8"/>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sp>
        <p:nvSpPr>
          <p:cNvPr id="3" name="Oval 2"/>
          <p:cNvSpPr/>
          <p:nvPr/>
        </p:nvSpPr>
        <p:spPr>
          <a:xfrm>
            <a:off x="3483720" y="2629369"/>
            <a:ext cx="1481667" cy="156633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94833" y="1181099"/>
            <a:ext cx="1481667" cy="1566333"/>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017828" y="2643591"/>
            <a:ext cx="1481667" cy="1566333"/>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789001" y="4989093"/>
            <a:ext cx="1481667" cy="1415937"/>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470088" y="4838698"/>
            <a:ext cx="1481667" cy="1566333"/>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9906022">
            <a:off x="4780691" y="2277532"/>
            <a:ext cx="762000" cy="42333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ight Arrow 13"/>
          <p:cNvSpPr/>
          <p:nvPr/>
        </p:nvSpPr>
        <p:spPr>
          <a:xfrm rot="2194284">
            <a:off x="7317304" y="2431924"/>
            <a:ext cx="762000" cy="42333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Right Arrow 14"/>
          <p:cNvSpPr/>
          <p:nvPr/>
        </p:nvSpPr>
        <p:spPr>
          <a:xfrm rot="7060261">
            <a:off x="7849043" y="4419757"/>
            <a:ext cx="762000" cy="42333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ight Arrow 15"/>
          <p:cNvSpPr/>
          <p:nvPr/>
        </p:nvSpPr>
        <p:spPr>
          <a:xfrm rot="10800000">
            <a:off x="5945662" y="5774822"/>
            <a:ext cx="762000" cy="42333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ight Arrow 16"/>
          <p:cNvSpPr/>
          <p:nvPr/>
        </p:nvSpPr>
        <p:spPr>
          <a:xfrm rot="14130885">
            <a:off x="4344887" y="4343532"/>
            <a:ext cx="762000" cy="42333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Oval 7"/>
          <p:cNvSpPr/>
          <p:nvPr/>
        </p:nvSpPr>
        <p:spPr>
          <a:xfrm>
            <a:off x="5670494" y="3289432"/>
            <a:ext cx="1312333" cy="126576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t>?</a:t>
            </a:r>
          </a:p>
        </p:txBody>
      </p:sp>
    </p:spTree>
    <p:extLst>
      <p:ext uri="{BB962C8B-B14F-4D97-AF65-F5344CB8AC3E}">
        <p14:creationId xmlns:p14="http://schemas.microsoft.com/office/powerpoint/2010/main" val="14996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3108</TotalTime>
  <Words>6828</Words>
  <Application>Microsoft Office PowerPoint</Application>
  <PresentationFormat>מסך רחב</PresentationFormat>
  <Paragraphs>688</Paragraphs>
  <Slides>72</Slides>
  <Notes>72</Notes>
  <HiddenSlides>0</HiddenSlides>
  <MMClips>9</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72</vt:i4>
      </vt:variant>
    </vt:vector>
  </HeadingPairs>
  <TitlesOfParts>
    <vt:vector size="78" baseType="lpstr">
      <vt:lpstr>Wingdings</vt:lpstr>
      <vt:lpstr>Guttman Yad-Brush</vt:lpstr>
      <vt:lpstr>Alef</vt:lpstr>
      <vt:lpstr>Calibri</vt:lpstr>
      <vt:lpstr>Arial</vt:lpstr>
      <vt:lpstr>Office Theme</vt:lpstr>
      <vt:lpstr>מצגת של PowerPoint‏</vt:lpstr>
      <vt:lpstr>מה נלמד היום?</vt:lpstr>
      <vt:lpstr>מה להביא לשיעור?</vt:lpstr>
      <vt:lpstr>מצגת של PowerPoint‏</vt:lpstr>
      <vt:lpstr>מצגת של PowerPoint‏</vt:lpstr>
      <vt:lpstr>מצגת של PowerPoint‏</vt:lpstr>
      <vt:lpstr>מצגת של PowerPoint‏</vt:lpstr>
      <vt:lpstr>חידה – מי אני? </vt:lpstr>
      <vt:lpstr>חידה – מי אני? </vt:lpstr>
      <vt:lpstr>מצגת של PowerPoint‏</vt:lpstr>
      <vt:lpstr>סוּסוֹן יָם</vt:lpstr>
      <vt:lpstr>סוסון ים</vt:lpstr>
      <vt:lpstr>סוסון ים</vt:lpstr>
      <vt:lpstr>מצגת של PowerPoint‏</vt:lpstr>
      <vt:lpstr>מצגת של PowerPoint‏</vt:lpstr>
      <vt:lpstr>מצגת של PowerPoint‏</vt:lpstr>
      <vt:lpstr>מצגת של PowerPoint‏</vt:lpstr>
      <vt:lpstr>מצגת של PowerPoint‏</vt:lpstr>
      <vt:lpstr>מצגת של PowerPoint‏</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מצגת של PowerPoint‏</vt:lpstr>
      <vt:lpstr>עכשיו לומדים</vt:lpstr>
      <vt:lpstr>עכשיו לומדים</vt:lpstr>
      <vt:lpstr>מצגת של PowerPoint‏</vt:lpstr>
      <vt:lpstr>מְסַיְימִים וּמְסַכְּמִים</vt:lpstr>
      <vt:lpstr>מְסַיְימִים וּמְסַכְּמִים</vt:lpstr>
      <vt:lpstr>מסיימים ומסכמים</vt:lpstr>
      <vt:lpstr>ממשיכים לתרגל</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Asus</cp:lastModifiedBy>
  <cp:revision>144</cp:revision>
  <dcterms:created xsi:type="dcterms:W3CDTF">2020-03-11T07:11:19Z</dcterms:created>
  <dcterms:modified xsi:type="dcterms:W3CDTF">2020-04-27T07:16:59Z</dcterms:modified>
</cp:coreProperties>
</file>