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3"/>
  </p:notesMasterIdLst>
  <p:handoutMasterIdLst>
    <p:handoutMasterId r:id="rId34"/>
  </p:handoutMasterIdLst>
  <p:sldIdLst>
    <p:sldId id="282" r:id="rId2"/>
    <p:sldId id="268" r:id="rId3"/>
    <p:sldId id="309" r:id="rId4"/>
    <p:sldId id="269" r:id="rId5"/>
    <p:sldId id="280" r:id="rId6"/>
    <p:sldId id="315" r:id="rId7"/>
    <p:sldId id="313" r:id="rId8"/>
    <p:sldId id="312" r:id="rId9"/>
    <p:sldId id="314" r:id="rId10"/>
    <p:sldId id="270" r:id="rId11"/>
    <p:sldId id="287" r:id="rId12"/>
    <p:sldId id="288" r:id="rId13"/>
    <p:sldId id="324" r:id="rId14"/>
    <p:sldId id="325" r:id="rId15"/>
    <p:sldId id="335" r:id="rId16"/>
    <p:sldId id="327" r:id="rId17"/>
    <p:sldId id="326" r:id="rId18"/>
    <p:sldId id="329" r:id="rId19"/>
    <p:sldId id="330" r:id="rId20"/>
    <p:sldId id="319" r:id="rId21"/>
    <p:sldId id="331" r:id="rId22"/>
    <p:sldId id="336" r:id="rId23"/>
    <p:sldId id="332" r:id="rId24"/>
    <p:sldId id="333" r:id="rId25"/>
    <p:sldId id="299" r:id="rId26"/>
    <p:sldId id="334" r:id="rId27"/>
    <p:sldId id="292" r:id="rId28"/>
    <p:sldId id="298" r:id="rId29"/>
    <p:sldId id="311" r:id="rId30"/>
    <p:sldId id="323" r:id="rId31"/>
    <p:sldId id="281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265"/>
    <a:srgbClr val="FF7213"/>
    <a:srgbClr val="1152C9"/>
    <a:srgbClr val="FFC000"/>
    <a:srgbClr val="FFFFFF"/>
    <a:srgbClr val="4285E3"/>
    <a:srgbClr val="EBEBEB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סגנון ביניים 1 - הדגשה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סגנון ביניים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57" autoAdjust="0"/>
    <p:restoredTop sz="86945" autoAdjust="0"/>
  </p:normalViewPr>
  <p:slideViewPr>
    <p:cSldViewPr snapToGrid="0" snapToObjects="1" showGuides="1">
      <p:cViewPr varScale="1">
        <p:scale>
          <a:sx n="75" d="100"/>
          <a:sy n="75" d="100"/>
        </p:scale>
        <p:origin x="66" y="504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ב'/אייר/תש"ף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4/26/2020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/>
              <a:t>https://www.freepik.com/premium-vector/happy-cute-little-kid-boy-play-hula-hoop_6689622.htm#page=1&amp;query=hula&amp;position=47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238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69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5773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9159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2267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4598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57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853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2832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6338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0193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2019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2440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8866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ask the pupils to copy down the beginning of these two sentences and complete them.  If you like</a:t>
            </a:r>
            <a:r>
              <a:rPr lang="en-US" baseline="0" dirty="0"/>
              <a:t> you can write the sentences for them, and ask them to rate between 1-5 how far along the scale they feel they got.  i.e. pupils that feel that they learnt everything they should have, can give themselves a 5, and pupils that think they very nearly understood everything can give themselves a 4 etc.</a:t>
            </a:r>
          </a:p>
          <a:p>
            <a:endParaRPr lang="en-US" baseline="0" dirty="0"/>
          </a:p>
          <a:p>
            <a:r>
              <a:rPr lang="en-US" baseline="0" dirty="0"/>
              <a:t>Tell them to take a photo of this page in their notebook and send it to their teachers.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887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Dear</a:t>
            </a:r>
            <a:r>
              <a:rPr lang="en-US" baseline="0" dirty="0"/>
              <a:t> Teacher,</a:t>
            </a:r>
          </a:p>
          <a:p>
            <a:r>
              <a:rPr lang="en-US" baseline="0" dirty="0"/>
              <a:t>Please take a look at the suggested Can Do statements in the teachers’ checklist.  Make sure that you choose can do statements that are meant for 3</a:t>
            </a:r>
            <a:r>
              <a:rPr lang="en-US" baseline="30000" dirty="0"/>
              <a:t>rd</a:t>
            </a:r>
            <a:r>
              <a:rPr lang="en-US" baseline="0" dirty="0"/>
              <a:t> grade from the list of Pre-Foundation statements OR can do statements meant for 4</a:t>
            </a:r>
            <a:r>
              <a:rPr lang="en-US" baseline="30000" dirty="0"/>
              <a:t>th</a:t>
            </a:r>
            <a:r>
              <a:rPr lang="en-US" baseline="0" dirty="0"/>
              <a:t>-6</a:t>
            </a:r>
            <a:r>
              <a:rPr lang="en-US" baseline="30000" dirty="0"/>
              <a:t>th</a:t>
            </a:r>
            <a:r>
              <a:rPr lang="en-US" baseline="0" dirty="0"/>
              <a:t> grade students from the Foundation Level list.</a:t>
            </a:r>
          </a:p>
          <a:p>
            <a:r>
              <a:rPr lang="en-US" baseline="0" dirty="0"/>
              <a:t>Choose one or two that you aim to achieve in this lesson.</a:t>
            </a:r>
          </a:p>
          <a:p>
            <a:pPr rtl="0"/>
            <a:r>
              <a:rPr lang="en-US" baseline="0" dirty="0"/>
              <a:t>e.g.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4833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863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>
                <a:solidFill>
                  <a:schemeClr val="dk1"/>
                </a:solidFill>
              </a:rPr>
              <a:t>https://www.freepik.com/premium-vector/happy-kids-team-multinational-childrens-school-girls-boys-stand-together-holding-hands-isolated-illustration_5954774.htm#page=1&amp;query=children's%20party&amp;position=18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>
                <a:solidFill>
                  <a:schemeClr val="dk1"/>
                </a:solidFill>
              </a:rPr>
              <a:t>https://www.freepik.com/premium-vector/happy-kids-team-multinational-childrens-school-girls-boys-stand-together-holding-hands-isolated-illustration_5954774.htm#page=1&amp;query=children's%20party&amp;position=18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0367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>
                <a:solidFill>
                  <a:schemeClr val="dk1"/>
                </a:solidFill>
              </a:rPr>
              <a:t>https://www.freepik.com/premium-vector/happy-kids-team-multinational-childrens-school-girls-boys-stand-together-holding-hands-isolated-illustration_5954774.htm#page=1&amp;query=children's%20party&amp;position=18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455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>
                <a:solidFill>
                  <a:schemeClr val="dk1"/>
                </a:solidFill>
              </a:rPr>
              <a:t>https://www.freepik.com/premium-vector/happy-kids-team-multinational-childrens-school-girls-boys-stand-together-holding-hands-isolated-illustration_5954774.htm#page=1&amp;query=children's%20party&amp;position=18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436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ZA" b="1" dirty="0">
                <a:solidFill>
                  <a:schemeClr val="dk1"/>
                </a:solidFill>
              </a:rPr>
              <a:t>https://www.freepik.com/premium-vector/happy-kids-team-multinational-childrens-school-girls-boys-stand-together-holding-hands-isolated-illustration_5954774.htm#page=1&amp;query=children's%20party&amp;position=18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650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421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6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ishcouncil/learnenglishkids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ishcouncil/learnenglishkids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ritishcouncil/learnenglishkids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ritishcouncil/learnenglishkid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itishcouncil/learnenglishkid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britishcouncil/learnenglishkid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itishcouncil/learnenglishkid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ZA" dirty="0"/>
              <a:t>It’s my birthday party</a:t>
            </a:r>
            <a:r>
              <a:rPr lang="en-US" dirty="0"/>
              <a:t>.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  <a:r>
              <a:rPr lang="he-IL" dirty="0"/>
              <a:t> | </a:t>
            </a:r>
            <a:r>
              <a:rPr lang="en-US" dirty="0"/>
              <a:t>English</a:t>
            </a:r>
            <a:endParaRPr lang="he-I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With: Howie Gordon</a:t>
            </a:r>
            <a:endParaRPr lang="he-IL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Song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EC283-7E6A-214F-B7D5-3F89347C4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Happy Birthday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Jump up, turn around, have a happy birthday</a:t>
            </a:r>
          </a:p>
          <a:p>
            <a:pPr marL="0" lvl="0" indent="0">
              <a:spcBef>
                <a:spcPts val="0"/>
              </a:spcBef>
              <a:buNone/>
            </a:pPr>
            <a:endParaRPr lang="en-ZA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Jump up, turn around, have a happy day    </a:t>
            </a:r>
            <a:r>
              <a:rPr lang="en-US" dirty="0">
                <a:solidFill>
                  <a:srgbClr val="FB2265"/>
                </a:solidFill>
              </a:rPr>
              <a:t>X 2</a:t>
            </a:r>
            <a:endParaRPr lang="he-IL" dirty="0">
              <a:solidFill>
                <a:srgbClr val="FB226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e-IL" dirty="0"/>
          </a:p>
          <a:p>
            <a:pPr marL="0" indent="0">
              <a:spcBef>
                <a:spcPts val="0"/>
              </a:spcBef>
              <a:buNone/>
            </a:pPr>
            <a:r>
              <a:rPr lang="en-ZA" dirty="0"/>
              <a:t>Oh </a:t>
            </a:r>
            <a:r>
              <a:rPr lang="en-ZA" dirty="0" err="1"/>
              <a:t>Oh</a:t>
            </a:r>
            <a:r>
              <a:rPr lang="en-ZA" dirty="0"/>
              <a:t> </a:t>
            </a:r>
            <a:r>
              <a:rPr lang="en-ZA" dirty="0" err="1"/>
              <a:t>Oh</a:t>
            </a:r>
            <a:r>
              <a:rPr lang="en-ZA" dirty="0"/>
              <a:t> …Have a happy birthday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dirty="0"/>
              <a:t>Oh </a:t>
            </a:r>
            <a:r>
              <a:rPr lang="en-ZA" dirty="0" err="1"/>
              <a:t>Oh</a:t>
            </a:r>
            <a:r>
              <a:rPr lang="en-ZA" dirty="0"/>
              <a:t> </a:t>
            </a:r>
            <a:r>
              <a:rPr lang="en-ZA" dirty="0" err="1"/>
              <a:t>Oh</a:t>
            </a:r>
            <a:r>
              <a:rPr lang="en-ZA" dirty="0"/>
              <a:t> …Have a happy day.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55F35C-683F-C748-AC32-6602C9BF64B1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330C6FF-659F-454D-9869-6FF2F6D78A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65CE80-B89B-5A4D-AEF0-44DB8BD8A91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E94E70-BC95-3348-BABD-1B6645FF805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מלבן 9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do we know already?</a:t>
            </a:r>
            <a:endParaRPr lang="he-IL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EEFDD60-F3DF-8E4C-BCF6-4F0D25A75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274228"/>
            <a:ext cx="10331450" cy="12759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All my friends are at my party now.                        Can you guess what they brought me?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B44CA2-E433-8447-8533-7794EB83BD1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FCCC48-AFE7-D34C-A525-95AAC45A45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E2E584-94D9-AA4A-BECF-A4456F486D8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459180-FEAF-144B-B3E0-99445882A82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2050" name="Picture 2" descr="Flat under construction template">
            <a:extLst>
              <a:ext uri="{FF2B5EF4-FFF2-40B4-BE49-F238E27FC236}">
                <a16:creationId xmlns:a16="http://schemas.microsoft.com/office/drawing/2014/main" id="{D500AB8B-3E57-47F7-A64C-C4248A915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 bwMode="auto">
          <a:xfrm>
            <a:off x="1339045" y="2647772"/>
            <a:ext cx="2262810" cy="20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cute little kid boy play hula hoop">
            <a:extLst>
              <a:ext uri="{FF2B5EF4-FFF2-40B4-BE49-F238E27FC236}">
                <a16:creationId xmlns:a16="http://schemas.microsoft.com/office/drawing/2014/main" id="{95892E82-E852-41E0-AA92-89B6DEFAD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7" b="94379" l="15385" r="98521">
                        <a14:foregroundMark x1="62426" y1="79290" x2="71302" y2="90237"/>
                        <a14:foregroundMark x1="31953" y1="91420" x2="41420" y2="87278"/>
                        <a14:foregroundMark x1="38757" y1="78698" x2="38757" y2="84320"/>
                        <a14:foregroundMark x1="38757" y1="28107" x2="58876" y2="27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6"/>
          <a:stretch/>
        </p:blipFill>
        <p:spPr bwMode="auto">
          <a:xfrm>
            <a:off x="8900621" y="2399253"/>
            <a:ext cx="217028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9931C8-79A1-431F-9BA5-506C32F73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7" b="95266" l="1183" r="100000">
                        <a14:foregroundMark x1="37278" y1="33728" x2="66568" y2="81953"/>
                        <a14:foregroundMark x1="18935" y1="74852" x2="61243" y2="60651"/>
                        <a14:foregroundMark x1="34615" y1="35799" x2="41124" y2="26627"/>
                        <a14:foregroundMark x1="32544" y1="33136" x2="40237" y2="24852"/>
                        <a14:foregroundMark x1="32544" y1="30473" x2="39645" y2="24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313" y="4829632"/>
            <a:ext cx="2113556" cy="2113556"/>
          </a:xfrm>
          <a:prstGeom prst="rect">
            <a:avLst/>
          </a:prstGeom>
        </p:spPr>
      </p:pic>
      <p:pic>
        <p:nvPicPr>
          <p:cNvPr id="2058" name="Picture 10" descr="Magic wand realistic composition">
            <a:extLst>
              <a:ext uri="{FF2B5EF4-FFF2-40B4-BE49-F238E27FC236}">
                <a16:creationId xmlns:a16="http://schemas.microsoft.com/office/drawing/2014/main" id="{8D71A988-10A0-4671-BADF-8C135F69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082" y="4872850"/>
            <a:ext cx="2358823" cy="17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pen book with blank sheets and shining magic sparks">
            <a:extLst>
              <a:ext uri="{FF2B5EF4-FFF2-40B4-BE49-F238E27FC236}">
                <a16:creationId xmlns:a16="http://schemas.microsoft.com/office/drawing/2014/main" id="{332F59D1-A143-4916-877B-0FECDEDC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54" y="2688410"/>
            <a:ext cx="2074351" cy="20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alistic cap mock up">
            <a:extLst>
              <a:ext uri="{FF2B5EF4-FFF2-40B4-BE49-F238E27FC236}">
                <a16:creationId xmlns:a16="http://schemas.microsoft.com/office/drawing/2014/main" id="{0AE7A1D6-3418-4854-869B-77A3F180D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7564"/>
          <a:stretch/>
        </p:blipFill>
        <p:spPr bwMode="auto">
          <a:xfrm>
            <a:off x="4885103" y="4904098"/>
            <a:ext cx="2400367" cy="178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8818750" y="2806080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1550316" y="4879566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1579497" y="2762055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5196576" y="2806080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5196576" y="4872850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Red bow gift ribbon corner diagonal">
            <a:extLst>
              <a:ext uri="{FF2B5EF4-FFF2-40B4-BE49-F238E27FC236}">
                <a16:creationId xmlns:a16="http://schemas.microsoft.com/office/drawing/2014/main" id="{59BD1A02-F659-45AA-8CE8-8FEDB34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3"/>
          <a:stretch/>
        </p:blipFill>
        <p:spPr bwMode="auto">
          <a:xfrm>
            <a:off x="9005892" y="4855034"/>
            <a:ext cx="1781906" cy="1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 together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מלבן 2"/>
          <p:cNvSpPr/>
          <p:nvPr/>
        </p:nvSpPr>
        <p:spPr>
          <a:xfrm>
            <a:off x="795567" y="1265274"/>
            <a:ext cx="10600867" cy="513190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86B7A1AF-5629-463A-8D55-6B413B38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6" t="2105" r="1708" b="75130"/>
          <a:stretch/>
        </p:blipFill>
        <p:spPr>
          <a:xfrm>
            <a:off x="1899965" y="1332198"/>
            <a:ext cx="8392071" cy="1049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B7A1AF-5629-463A-8D55-6B413B38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3" t="24644" r="1712"/>
          <a:stretch/>
        </p:blipFill>
        <p:spPr>
          <a:xfrm>
            <a:off x="1331102" y="2328530"/>
            <a:ext cx="9512003" cy="39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 together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מלבן 2"/>
          <p:cNvSpPr/>
          <p:nvPr/>
        </p:nvSpPr>
        <p:spPr>
          <a:xfrm>
            <a:off x="1086803" y="1551247"/>
            <a:ext cx="7125688" cy="426740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7989B7-DD38-46EE-B7D1-106A7EB2E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38" y="1713644"/>
            <a:ext cx="4782369" cy="39426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92126" y="5675590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5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0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 together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מלבן 2"/>
          <p:cNvSpPr/>
          <p:nvPr/>
        </p:nvSpPr>
        <p:spPr>
          <a:xfrm>
            <a:off x="1086803" y="1551247"/>
            <a:ext cx="7125688" cy="426740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4CA3096D-C3AB-4F3A-B038-19A476512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38" y="1713644"/>
            <a:ext cx="5048183" cy="38529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2126" y="5675590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5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6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watch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6" name="מלבן 15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1554- סרטו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4565" y="1208481"/>
            <a:ext cx="9154632" cy="51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True or False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99F4727-CA6A-0141-B7DD-EF75B830F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5995" y="1208147"/>
            <a:ext cx="10331450" cy="74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Are the sentences true (T) or false (F)?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99F4727-CA6A-0141-B7DD-EF75B830FC93}"/>
              </a:ext>
            </a:extLst>
          </p:cNvPr>
          <p:cNvSpPr txBox="1">
            <a:spLocks/>
          </p:cNvSpPr>
          <p:nvPr/>
        </p:nvSpPr>
        <p:spPr>
          <a:xfrm>
            <a:off x="6909298" y="2084221"/>
            <a:ext cx="4958615" cy="24363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B2265"/>
                </a:solidFill>
              </a:rPr>
              <a:t>Copy the table.</a:t>
            </a:r>
            <a:br>
              <a:rPr lang="en-US" dirty="0">
                <a:solidFill>
                  <a:srgbClr val="FB2265"/>
                </a:solidFill>
              </a:rPr>
            </a:br>
            <a:r>
              <a:rPr lang="en-US" dirty="0">
                <a:solidFill>
                  <a:srgbClr val="FB2265"/>
                </a:solidFill>
              </a:rPr>
              <a:t>Get ready for the sentences.</a:t>
            </a:r>
          </a:p>
        </p:txBody>
      </p:sp>
      <p:pic>
        <p:nvPicPr>
          <p:cNvPr id="1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8606" y="180523"/>
            <a:ext cx="2236465" cy="797672"/>
          </a:xfrm>
          <a:prstGeom prst="rect">
            <a:avLst/>
          </a:prstGeom>
        </p:spPr>
      </p:pic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81062666-3C5C-44F9-8D9F-F49C377B8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579026"/>
              </p:ext>
            </p:extLst>
          </p:nvPr>
        </p:nvGraphicFramePr>
        <p:xfrm>
          <a:off x="985995" y="2021087"/>
          <a:ext cx="5584926" cy="4262892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3532842">
                  <a:extLst>
                    <a:ext uri="{9D8B030D-6E8A-4147-A177-3AD203B41FA5}">
                      <a16:colId xmlns:a16="http://schemas.microsoft.com/office/drawing/2014/main" val="2949060929"/>
                    </a:ext>
                  </a:extLst>
                </a:gridCol>
                <a:gridCol w="1026042">
                  <a:extLst>
                    <a:ext uri="{9D8B030D-6E8A-4147-A177-3AD203B41FA5}">
                      <a16:colId xmlns:a16="http://schemas.microsoft.com/office/drawing/2014/main" val="1973341541"/>
                    </a:ext>
                  </a:extLst>
                </a:gridCol>
                <a:gridCol w="1026042">
                  <a:extLst>
                    <a:ext uri="{9D8B030D-6E8A-4147-A177-3AD203B41FA5}">
                      <a16:colId xmlns:a16="http://schemas.microsoft.com/office/drawing/2014/main" val="4074776127"/>
                    </a:ext>
                  </a:extLst>
                </a:gridCol>
              </a:tblGrid>
              <a:tr h="605292">
                <a:tc>
                  <a:txBody>
                    <a:bodyPr/>
                    <a:lstStyle/>
                    <a:p>
                      <a:pPr algn="l"/>
                      <a:r>
                        <a:rPr lang="en-ZA" sz="3200" dirty="0">
                          <a:latin typeface="Comic Sans MS" panose="030F0702030302020204" pitchFamily="66" charset="0"/>
                        </a:rPr>
                        <a:t>Sentence</a:t>
                      </a:r>
                    </a:p>
                  </a:txBody>
                  <a:tcPr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1454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7521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5750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3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24728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33576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90366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977464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79381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09932"/>
                  </a:ext>
                </a:extLst>
              </a:tr>
            </a:tbl>
          </a:graphicData>
        </a:graphic>
      </p:graphicFrame>
      <p:sp>
        <p:nvSpPr>
          <p:cNvPr id="18" name="מלבן 17"/>
          <p:cNvSpPr/>
          <p:nvPr/>
        </p:nvSpPr>
        <p:spPr>
          <a:xfrm>
            <a:off x="5894173" y="6312017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42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True or False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81062666-3C5C-44F9-8D9F-F49C377B8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235108"/>
              </p:ext>
            </p:extLst>
          </p:nvPr>
        </p:nvGraphicFramePr>
        <p:xfrm>
          <a:off x="305512" y="1296339"/>
          <a:ext cx="8838490" cy="4994412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7349930">
                  <a:extLst>
                    <a:ext uri="{9D8B030D-6E8A-4147-A177-3AD203B41FA5}">
                      <a16:colId xmlns:a16="http://schemas.microsoft.com/office/drawing/2014/main" val="2949060929"/>
                    </a:ext>
                  </a:extLst>
                </a:gridCol>
                <a:gridCol w="744280">
                  <a:extLst>
                    <a:ext uri="{9D8B030D-6E8A-4147-A177-3AD203B41FA5}">
                      <a16:colId xmlns:a16="http://schemas.microsoft.com/office/drawing/2014/main" val="1973341541"/>
                    </a:ext>
                  </a:extLst>
                </a:gridCol>
                <a:gridCol w="744280">
                  <a:extLst>
                    <a:ext uri="{9D8B030D-6E8A-4147-A177-3AD203B41FA5}">
                      <a16:colId xmlns:a16="http://schemas.microsoft.com/office/drawing/2014/main" val="4074776127"/>
                    </a:ext>
                  </a:extLst>
                </a:gridCol>
              </a:tblGrid>
              <a:tr h="605292">
                <a:tc>
                  <a:txBody>
                    <a:bodyPr/>
                    <a:lstStyle/>
                    <a:p>
                      <a:pPr algn="l"/>
                      <a:r>
                        <a:rPr lang="en-ZA" sz="3200" dirty="0">
                          <a:latin typeface="Comic Sans MS" panose="030F0702030302020204" pitchFamily="66" charset="0"/>
                        </a:rPr>
                        <a:t>Sentence</a:t>
                      </a:r>
                    </a:p>
                  </a:txBody>
                  <a:tcPr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1454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make two circles.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7521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 turn blue in the first spell.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57505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3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Four circles in the air. You will touch your shoe.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24728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magic is not working.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33576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Touch your chin and nose – Your head grows.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90366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be a bumblebee, I must touch my knee and elbow.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977464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At least nine circles are made in this song.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79381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name of the song is Abracadabra.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09932"/>
                  </a:ext>
                </a:extLst>
              </a:tr>
            </a:tbl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061A558A-BCB7-4BF5-8E4F-798DD875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257" y="3299375"/>
            <a:ext cx="2927578" cy="292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C1E22-0BE4-4316-8951-28492791CA8A}"/>
              </a:ext>
            </a:extLst>
          </p:cNvPr>
          <p:cNvSpPr txBox="1"/>
          <p:nvPr/>
        </p:nvSpPr>
        <p:spPr>
          <a:xfrm>
            <a:off x="9204034" y="1645035"/>
            <a:ext cx="2991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B2265"/>
                </a:solidFill>
              </a:rPr>
              <a:t>Scan this for the text if you need to remember!</a:t>
            </a:r>
          </a:p>
        </p:txBody>
      </p:sp>
      <p:pic>
        <p:nvPicPr>
          <p:cNvPr id="18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7412" y="119462"/>
            <a:ext cx="2264848" cy="8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your Answers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81062666-3C5C-44F9-8D9F-F49C377B8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708525"/>
              </p:ext>
            </p:extLst>
          </p:nvPr>
        </p:nvGraphicFramePr>
        <p:xfrm>
          <a:off x="305511" y="1296339"/>
          <a:ext cx="9635930" cy="4994409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8136740">
                  <a:extLst>
                    <a:ext uri="{9D8B030D-6E8A-4147-A177-3AD203B41FA5}">
                      <a16:colId xmlns:a16="http://schemas.microsoft.com/office/drawing/2014/main" val="2949060929"/>
                    </a:ext>
                  </a:extLst>
                </a:gridCol>
                <a:gridCol w="749595">
                  <a:extLst>
                    <a:ext uri="{9D8B030D-6E8A-4147-A177-3AD203B41FA5}">
                      <a16:colId xmlns:a16="http://schemas.microsoft.com/office/drawing/2014/main" val="1973341541"/>
                    </a:ext>
                  </a:extLst>
                </a:gridCol>
                <a:gridCol w="749595">
                  <a:extLst>
                    <a:ext uri="{9D8B030D-6E8A-4147-A177-3AD203B41FA5}">
                      <a16:colId xmlns:a16="http://schemas.microsoft.com/office/drawing/2014/main" val="4074776127"/>
                    </a:ext>
                  </a:extLst>
                </a:gridCol>
              </a:tblGrid>
              <a:tr h="709161">
                <a:tc>
                  <a:txBody>
                    <a:bodyPr/>
                    <a:lstStyle/>
                    <a:p>
                      <a:pPr algn="l"/>
                      <a:r>
                        <a:rPr lang="en-ZA" sz="3200" dirty="0">
                          <a:latin typeface="Comic Sans MS" panose="030F0702030302020204" pitchFamily="66" charset="0"/>
                        </a:rPr>
                        <a:t>Sentence</a:t>
                      </a:r>
                    </a:p>
                  </a:txBody>
                  <a:tcPr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1454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make two circles.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7521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 turn blue in the first spell.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5750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3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Four circles in the air. You will touch your shoe.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24728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magic is not working.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33576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Touch your chin and nose – Your head grows.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90366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be a bumblebee, I must touch my knee and elbow.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977464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At least nine circles are made in this song.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79381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name of the song is Abracadabra.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0993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06CBFBE-E7AB-4B83-9C32-F05CDB2FA3D3}"/>
              </a:ext>
            </a:extLst>
          </p:cNvPr>
          <p:cNvSpPr/>
          <p:nvPr/>
        </p:nvSpPr>
        <p:spPr>
          <a:xfrm>
            <a:off x="8555456" y="181611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DD034B3C-3FA7-4BF2-85A5-C9F9D272A1B4}"/>
              </a:ext>
            </a:extLst>
          </p:cNvPr>
          <p:cNvSpPr/>
          <p:nvPr/>
        </p:nvSpPr>
        <p:spPr>
          <a:xfrm>
            <a:off x="8585110" y="3419565"/>
            <a:ext cx="5277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FE2F6B-1EC8-4CD6-85D3-8120AD1C6025}"/>
              </a:ext>
            </a:extLst>
          </p:cNvPr>
          <p:cNvSpPr/>
          <p:nvPr/>
        </p:nvSpPr>
        <p:spPr>
          <a:xfrm>
            <a:off x="8585109" y="396031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6A40BA32-4BDF-4F70-B5E3-C1AB84C7BF46}"/>
              </a:ext>
            </a:extLst>
          </p:cNvPr>
          <p:cNvSpPr/>
          <p:nvPr/>
        </p:nvSpPr>
        <p:spPr>
          <a:xfrm>
            <a:off x="8597930" y="4501067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C119CAE7-B9C2-40B7-842E-64F520ACB8E8}"/>
              </a:ext>
            </a:extLst>
          </p:cNvPr>
          <p:cNvSpPr/>
          <p:nvPr/>
        </p:nvSpPr>
        <p:spPr>
          <a:xfrm>
            <a:off x="8597931" y="5041818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A321885-603B-47F5-9472-009FDDEB19CF}"/>
              </a:ext>
            </a:extLst>
          </p:cNvPr>
          <p:cNvSpPr/>
          <p:nvPr/>
        </p:nvSpPr>
        <p:spPr>
          <a:xfrm>
            <a:off x="9351832" y="2355316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ADB32E4-A874-447A-837D-C6A540234BE7}"/>
              </a:ext>
            </a:extLst>
          </p:cNvPr>
          <p:cNvSpPr/>
          <p:nvPr/>
        </p:nvSpPr>
        <p:spPr>
          <a:xfrm>
            <a:off x="9347760" y="2891412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C4F3FB9F-8CEC-47BB-B270-524A569723BE}"/>
              </a:ext>
            </a:extLst>
          </p:cNvPr>
          <p:cNvSpPr/>
          <p:nvPr/>
        </p:nvSpPr>
        <p:spPr>
          <a:xfrm>
            <a:off x="9349085" y="5563968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3" name="מלבן 22"/>
          <p:cNvSpPr/>
          <p:nvPr/>
        </p:nvSpPr>
        <p:spPr>
          <a:xfrm>
            <a:off x="5894173" y="6312017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15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your Answers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931BE0-60B7-CE4C-9112-472CF272421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A03E94-F678-3944-B071-80AEE5285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2B2A0E-0035-784A-98D1-95E41EC116B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0192E-8418-0D4B-8759-1D8B5473D82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81062666-3C5C-44F9-8D9F-F49C377B8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708525"/>
              </p:ext>
            </p:extLst>
          </p:nvPr>
        </p:nvGraphicFramePr>
        <p:xfrm>
          <a:off x="305511" y="1296339"/>
          <a:ext cx="9635930" cy="4994409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8136740">
                  <a:extLst>
                    <a:ext uri="{9D8B030D-6E8A-4147-A177-3AD203B41FA5}">
                      <a16:colId xmlns:a16="http://schemas.microsoft.com/office/drawing/2014/main" val="2949060929"/>
                    </a:ext>
                  </a:extLst>
                </a:gridCol>
                <a:gridCol w="749595">
                  <a:extLst>
                    <a:ext uri="{9D8B030D-6E8A-4147-A177-3AD203B41FA5}">
                      <a16:colId xmlns:a16="http://schemas.microsoft.com/office/drawing/2014/main" val="1973341541"/>
                    </a:ext>
                  </a:extLst>
                </a:gridCol>
                <a:gridCol w="749595">
                  <a:extLst>
                    <a:ext uri="{9D8B030D-6E8A-4147-A177-3AD203B41FA5}">
                      <a16:colId xmlns:a16="http://schemas.microsoft.com/office/drawing/2014/main" val="4074776127"/>
                    </a:ext>
                  </a:extLst>
                </a:gridCol>
              </a:tblGrid>
              <a:tr h="709161">
                <a:tc>
                  <a:txBody>
                    <a:bodyPr/>
                    <a:lstStyle/>
                    <a:p>
                      <a:pPr algn="l"/>
                      <a:r>
                        <a:rPr lang="en-ZA" sz="3200" dirty="0">
                          <a:latin typeface="Comic Sans MS" panose="030F0702030302020204" pitchFamily="66" charset="0"/>
                        </a:rPr>
                        <a:t>Sentence</a:t>
                      </a:r>
                    </a:p>
                  </a:txBody>
                  <a:tcPr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3200" dirty="0">
                          <a:solidFill>
                            <a:srgbClr val="FFFFFF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1454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make two circles.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7521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 turn blue in the first spell.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57505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3"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Four circles in the air. You will touch your shoe.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24728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magic is not working.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33576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Touch your chin and nose – Your head grows.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90366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To be a bumblebee, I must touch my knee and elbow.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977464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At least nine circles are made in this song.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79381"/>
                  </a:ext>
                </a:extLst>
              </a:tr>
              <a:tr h="53565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kumimoji="0" lang="en-Z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name of the song is Abracadabra.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0993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06CBFBE-E7AB-4B83-9C32-F05CDB2FA3D3}"/>
              </a:ext>
            </a:extLst>
          </p:cNvPr>
          <p:cNvSpPr/>
          <p:nvPr/>
        </p:nvSpPr>
        <p:spPr>
          <a:xfrm>
            <a:off x="8555456" y="181611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DD034B3C-3FA7-4BF2-85A5-C9F9D272A1B4}"/>
              </a:ext>
            </a:extLst>
          </p:cNvPr>
          <p:cNvSpPr/>
          <p:nvPr/>
        </p:nvSpPr>
        <p:spPr>
          <a:xfrm>
            <a:off x="8585110" y="3419565"/>
            <a:ext cx="5277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3FE2F6B-1EC8-4CD6-85D3-8120AD1C6025}"/>
              </a:ext>
            </a:extLst>
          </p:cNvPr>
          <p:cNvSpPr/>
          <p:nvPr/>
        </p:nvSpPr>
        <p:spPr>
          <a:xfrm>
            <a:off x="8585109" y="396031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6A40BA32-4BDF-4F70-B5E3-C1AB84C7BF46}"/>
              </a:ext>
            </a:extLst>
          </p:cNvPr>
          <p:cNvSpPr/>
          <p:nvPr/>
        </p:nvSpPr>
        <p:spPr>
          <a:xfrm>
            <a:off x="8597930" y="4501067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C119CAE7-B9C2-40B7-842E-64F520ACB8E8}"/>
              </a:ext>
            </a:extLst>
          </p:cNvPr>
          <p:cNvSpPr/>
          <p:nvPr/>
        </p:nvSpPr>
        <p:spPr>
          <a:xfrm>
            <a:off x="8597931" y="5041818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A321885-603B-47F5-9472-009FDDEB19CF}"/>
              </a:ext>
            </a:extLst>
          </p:cNvPr>
          <p:cNvSpPr/>
          <p:nvPr/>
        </p:nvSpPr>
        <p:spPr>
          <a:xfrm>
            <a:off x="9351832" y="2355316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ADB32E4-A874-447A-837D-C6A540234BE7}"/>
              </a:ext>
            </a:extLst>
          </p:cNvPr>
          <p:cNvSpPr/>
          <p:nvPr/>
        </p:nvSpPr>
        <p:spPr>
          <a:xfrm>
            <a:off x="9347760" y="2891412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C4F3FB9F-8CEC-47BB-B270-524A569723BE}"/>
              </a:ext>
            </a:extLst>
          </p:cNvPr>
          <p:cNvSpPr/>
          <p:nvPr/>
        </p:nvSpPr>
        <p:spPr>
          <a:xfrm>
            <a:off x="9349085" y="5563968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551452" y="5561595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N</a:t>
            </a:r>
          </a:p>
        </p:txBody>
      </p:sp>
      <p:sp>
        <p:nvSpPr>
          <p:cNvPr id="17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424009" y="1816116"/>
            <a:ext cx="790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M</a:t>
            </a: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532661" y="2335893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A</a:t>
            </a:r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522242" y="2866157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G</a:t>
            </a: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654215" y="3429799"/>
            <a:ext cx="369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I</a:t>
            </a:r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578625" y="3966251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C</a:t>
            </a: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682645" y="4501067"/>
            <a:ext cx="369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I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8AE95D3E-6178-4D10-AC72-09A1FB531E9D}"/>
              </a:ext>
            </a:extLst>
          </p:cNvPr>
          <p:cNvSpPr/>
          <p:nvPr/>
        </p:nvSpPr>
        <p:spPr>
          <a:xfrm>
            <a:off x="8569886" y="502425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A</a:t>
            </a:r>
          </a:p>
        </p:txBody>
      </p:sp>
      <p:pic>
        <p:nvPicPr>
          <p:cNvPr id="30" name="Picture 2" descr="Magician with magic hat and wand">
            <a:extLst>
              <a:ext uri="{FF2B5EF4-FFF2-40B4-BE49-F238E27FC236}">
                <a16:creationId xmlns:a16="http://schemas.microsoft.com/office/drawing/2014/main" id="{7D00671B-C8E9-4F2A-AC81-EECC800E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" b="100000" l="0" r="100000">
                        <a14:foregroundMark x1="34000" y1="63905" x2="45600" y2="67751"/>
                        <a14:foregroundMark x1="34800" y1="62426" x2="38800" y2="62722"/>
                        <a14:foregroundMark x1="94400" y1="23077" x2="89600" y2="36391"/>
                        <a14:foregroundMark x1="83200" y1="2663" x2="93600" y2="26923"/>
                        <a14:foregroundMark x1="86800" y1="30769" x2="94000" y2="19822"/>
                        <a14:foregroundMark x1="91200" y1="20118" x2="94000" y2="18935"/>
                        <a14:foregroundMark x1="4800" y1="32249" x2="21600" y2="45858"/>
                        <a14:foregroundMark x1="17600" y1="38166" x2="22000" y2="32544"/>
                        <a14:foregroundMark x1="6400" y1="31065" x2="15200" y2="36982"/>
                        <a14:foregroundMark x1="2400" y1="34024" x2="10400" y2="40237"/>
                        <a14:foregroundMark x1="4800" y1="31361" x2="4000" y2="34024"/>
                        <a14:foregroundMark x1="3200" y1="31065" x2="8800" y2="34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546" y="1696690"/>
            <a:ext cx="2560747" cy="44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מלבן 30"/>
          <p:cNvSpPr/>
          <p:nvPr/>
        </p:nvSpPr>
        <p:spPr>
          <a:xfrm>
            <a:off x="5894173" y="6357457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42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1"/>
      <p:bldP spid="14" grpId="1"/>
      <p:bldP spid="15" grpId="1"/>
      <p:bldP spid="19" grpId="1"/>
      <p:bldP spid="20" grpId="1"/>
      <p:bldP spid="21" grpId="1"/>
      <p:bldP spid="22" grpId="1"/>
      <p:bldP spid="16" grpId="0"/>
      <p:bldP spid="17" grpId="0"/>
      <p:bldP spid="18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 will get ready for the party.</a:t>
            </a:r>
          </a:p>
          <a:p>
            <a:r>
              <a:rPr lang="en-US" dirty="0"/>
              <a:t>We will learn a new birthday song.</a:t>
            </a:r>
          </a:p>
          <a:p>
            <a:r>
              <a:rPr lang="en-US" dirty="0"/>
              <a:t>We will play a game with presents.</a:t>
            </a:r>
          </a:p>
          <a:p>
            <a:r>
              <a:rPr lang="en-ZA" dirty="0"/>
              <a:t>We will read about children doing magic at the party.</a:t>
            </a:r>
            <a:endParaRPr lang="he-IL" dirty="0"/>
          </a:p>
          <a:p>
            <a:r>
              <a:rPr lang="en-US" dirty="0"/>
              <a:t>We will do some exercises.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מלבן 12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Write the word under the pictures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DA1512D-B38B-4B1F-BC81-8910A72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26" r="1437" b="6246"/>
          <a:stretch/>
        </p:blipFill>
        <p:spPr>
          <a:xfrm>
            <a:off x="236619" y="2419472"/>
            <a:ext cx="7908340" cy="32608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3336E0-7370-4B70-A342-5BD3F001F0D0}"/>
              </a:ext>
            </a:extLst>
          </p:cNvPr>
          <p:cNvSpPr/>
          <p:nvPr/>
        </p:nvSpPr>
        <p:spPr>
          <a:xfrm>
            <a:off x="1902359" y="3639488"/>
            <a:ext cx="865691" cy="38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מלבן 34"/>
          <p:cNvSpPr/>
          <p:nvPr/>
        </p:nvSpPr>
        <p:spPr>
          <a:xfrm>
            <a:off x="8250864" y="1913430"/>
            <a:ext cx="3795824" cy="421689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8462674" y="1962312"/>
            <a:ext cx="1719359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circle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nose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fly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shoulders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blue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72641" y="1944386"/>
            <a:ext cx="157404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hair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toe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chin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head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elbow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knee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BC413B33-535F-4316-AEFF-153A9CE034D3}"/>
              </a:ext>
            </a:extLst>
          </p:cNvPr>
          <p:cNvSpPr/>
          <p:nvPr/>
        </p:nvSpPr>
        <p:spPr>
          <a:xfrm flipH="1">
            <a:off x="704065" y="3450174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5AA74CB8-B1EF-4E9D-8E57-88F9318A8094}"/>
              </a:ext>
            </a:extLst>
          </p:cNvPr>
          <p:cNvSpPr/>
          <p:nvPr/>
        </p:nvSpPr>
        <p:spPr>
          <a:xfrm flipH="1">
            <a:off x="2065828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8039911A-C459-437D-8D73-9F7A68BCF91F}"/>
              </a:ext>
            </a:extLst>
          </p:cNvPr>
          <p:cNvSpPr/>
          <p:nvPr/>
        </p:nvSpPr>
        <p:spPr>
          <a:xfrm flipH="1">
            <a:off x="3403617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2D76102F-08A3-4051-80E5-EB9A7B3D9A69}"/>
              </a:ext>
            </a:extLst>
          </p:cNvPr>
          <p:cNvSpPr/>
          <p:nvPr/>
        </p:nvSpPr>
        <p:spPr>
          <a:xfrm flipH="1">
            <a:off x="4635261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30EDF6DC-23FC-4907-AAE5-57476969754C}"/>
              </a:ext>
            </a:extLst>
          </p:cNvPr>
          <p:cNvSpPr/>
          <p:nvPr/>
        </p:nvSpPr>
        <p:spPr>
          <a:xfrm flipH="1">
            <a:off x="6063118" y="3450174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99D0C363-3E2F-48C7-AFBA-F330ED36FE62}"/>
              </a:ext>
            </a:extLst>
          </p:cNvPr>
          <p:cNvSpPr/>
          <p:nvPr/>
        </p:nvSpPr>
        <p:spPr>
          <a:xfrm flipH="1">
            <a:off x="7327241" y="3450174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  <p:sp>
        <p:nvSpPr>
          <p:cNvPr id="46" name="Rectangle 26">
            <a:extLst>
              <a:ext uri="{FF2B5EF4-FFF2-40B4-BE49-F238E27FC236}">
                <a16:creationId xmlns:a16="http://schemas.microsoft.com/office/drawing/2014/main" id="{3A10C6E6-1342-4DEC-BDA5-970E0E01D216}"/>
              </a:ext>
            </a:extLst>
          </p:cNvPr>
          <p:cNvSpPr/>
          <p:nvPr/>
        </p:nvSpPr>
        <p:spPr>
          <a:xfrm flipH="1">
            <a:off x="735964" y="5047735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A82FC24F-572C-41C1-8D9E-7EECFBBC4678}"/>
              </a:ext>
            </a:extLst>
          </p:cNvPr>
          <p:cNvSpPr/>
          <p:nvPr/>
        </p:nvSpPr>
        <p:spPr>
          <a:xfrm flipH="1">
            <a:off x="2065828" y="5040535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6EF7E7B-5F47-4F02-B6C3-529BB0D9CD28}"/>
              </a:ext>
            </a:extLst>
          </p:cNvPr>
          <p:cNvSpPr/>
          <p:nvPr/>
        </p:nvSpPr>
        <p:spPr>
          <a:xfrm flipH="1">
            <a:off x="3403617" y="5040535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</a:p>
        </p:txBody>
      </p:sp>
      <p:sp>
        <p:nvSpPr>
          <p:cNvPr id="49" name="Rectangle 29">
            <a:extLst>
              <a:ext uri="{FF2B5EF4-FFF2-40B4-BE49-F238E27FC236}">
                <a16:creationId xmlns:a16="http://schemas.microsoft.com/office/drawing/2014/main" id="{A06E0FCF-EABD-4F59-864B-B8B365512C71}"/>
              </a:ext>
            </a:extLst>
          </p:cNvPr>
          <p:cNvSpPr/>
          <p:nvPr/>
        </p:nvSpPr>
        <p:spPr>
          <a:xfrm flipH="1">
            <a:off x="4422671" y="5047735"/>
            <a:ext cx="96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D147D93-8955-410F-A867-23EEC292DA79}"/>
              </a:ext>
            </a:extLst>
          </p:cNvPr>
          <p:cNvSpPr/>
          <p:nvPr/>
        </p:nvSpPr>
        <p:spPr>
          <a:xfrm flipH="1">
            <a:off x="5828643" y="5026896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</a:p>
        </p:txBody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54C60BC6-EB7B-4A72-99DF-65F4D62F15FA}"/>
              </a:ext>
            </a:extLst>
          </p:cNvPr>
          <p:cNvSpPr/>
          <p:nvPr/>
        </p:nvSpPr>
        <p:spPr>
          <a:xfrm flipH="1">
            <a:off x="7039753" y="5047735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452" y="175400"/>
            <a:ext cx="1987468" cy="70719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76023" y="6164132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5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54" name="מלבן 53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31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Write the word under the pictures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DA1512D-B38B-4B1F-BC81-8910A72AF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26" r="1437" b="6246"/>
          <a:stretch/>
        </p:blipFill>
        <p:spPr>
          <a:xfrm>
            <a:off x="236619" y="2419472"/>
            <a:ext cx="7908340" cy="32608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3336E0-7370-4B70-A342-5BD3F001F0D0}"/>
              </a:ext>
            </a:extLst>
          </p:cNvPr>
          <p:cNvSpPr/>
          <p:nvPr/>
        </p:nvSpPr>
        <p:spPr>
          <a:xfrm>
            <a:off x="1902359" y="3639488"/>
            <a:ext cx="865691" cy="38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3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9452" y="175383"/>
            <a:ext cx="1982844" cy="707214"/>
          </a:xfrm>
          <a:prstGeom prst="rect">
            <a:avLst/>
          </a:prstGeom>
        </p:spPr>
      </p:pic>
      <p:sp>
        <p:nvSpPr>
          <p:cNvPr id="35" name="מלבן 34"/>
          <p:cNvSpPr/>
          <p:nvPr/>
        </p:nvSpPr>
        <p:spPr>
          <a:xfrm>
            <a:off x="8250864" y="1913430"/>
            <a:ext cx="3795824" cy="421689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8462674" y="1962312"/>
            <a:ext cx="1719359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circle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nose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fly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shoulders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blue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72641" y="1944386"/>
            <a:ext cx="157404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hair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toe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chin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head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elbow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knee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BC413B33-535F-4316-AEFF-153A9CE034D3}"/>
              </a:ext>
            </a:extLst>
          </p:cNvPr>
          <p:cNvSpPr/>
          <p:nvPr/>
        </p:nvSpPr>
        <p:spPr>
          <a:xfrm flipH="1">
            <a:off x="704065" y="3450174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5AA74CB8-B1EF-4E9D-8E57-88F9318A8094}"/>
              </a:ext>
            </a:extLst>
          </p:cNvPr>
          <p:cNvSpPr/>
          <p:nvPr/>
        </p:nvSpPr>
        <p:spPr>
          <a:xfrm flipH="1">
            <a:off x="2065828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8039911A-C459-437D-8D73-9F7A68BCF91F}"/>
              </a:ext>
            </a:extLst>
          </p:cNvPr>
          <p:cNvSpPr/>
          <p:nvPr/>
        </p:nvSpPr>
        <p:spPr>
          <a:xfrm flipH="1">
            <a:off x="3403617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2D76102F-08A3-4051-80E5-EB9A7B3D9A69}"/>
              </a:ext>
            </a:extLst>
          </p:cNvPr>
          <p:cNvSpPr/>
          <p:nvPr/>
        </p:nvSpPr>
        <p:spPr>
          <a:xfrm flipH="1">
            <a:off x="4635261" y="34501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30EDF6DC-23FC-4907-AAE5-57476969754C}"/>
              </a:ext>
            </a:extLst>
          </p:cNvPr>
          <p:cNvSpPr/>
          <p:nvPr/>
        </p:nvSpPr>
        <p:spPr>
          <a:xfrm flipH="1">
            <a:off x="6063118" y="3450174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99D0C363-3E2F-48C7-AFBA-F330ED36FE62}"/>
              </a:ext>
            </a:extLst>
          </p:cNvPr>
          <p:cNvSpPr/>
          <p:nvPr/>
        </p:nvSpPr>
        <p:spPr>
          <a:xfrm flipH="1">
            <a:off x="7327241" y="3450174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  <p:sp>
        <p:nvSpPr>
          <p:cNvPr id="46" name="Rectangle 26">
            <a:extLst>
              <a:ext uri="{FF2B5EF4-FFF2-40B4-BE49-F238E27FC236}">
                <a16:creationId xmlns:a16="http://schemas.microsoft.com/office/drawing/2014/main" id="{3A10C6E6-1342-4DEC-BDA5-970E0E01D216}"/>
              </a:ext>
            </a:extLst>
          </p:cNvPr>
          <p:cNvSpPr/>
          <p:nvPr/>
        </p:nvSpPr>
        <p:spPr>
          <a:xfrm flipH="1">
            <a:off x="735964" y="5047735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A82FC24F-572C-41C1-8D9E-7EECFBBC4678}"/>
              </a:ext>
            </a:extLst>
          </p:cNvPr>
          <p:cNvSpPr/>
          <p:nvPr/>
        </p:nvSpPr>
        <p:spPr>
          <a:xfrm flipH="1">
            <a:off x="2065828" y="5040535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6EF7E7B-5F47-4F02-B6C3-529BB0D9CD28}"/>
              </a:ext>
            </a:extLst>
          </p:cNvPr>
          <p:cNvSpPr/>
          <p:nvPr/>
        </p:nvSpPr>
        <p:spPr>
          <a:xfrm flipH="1">
            <a:off x="3403617" y="5040535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</a:p>
        </p:txBody>
      </p:sp>
      <p:sp>
        <p:nvSpPr>
          <p:cNvPr id="49" name="Rectangle 29">
            <a:extLst>
              <a:ext uri="{FF2B5EF4-FFF2-40B4-BE49-F238E27FC236}">
                <a16:creationId xmlns:a16="http://schemas.microsoft.com/office/drawing/2014/main" id="{A06E0FCF-EABD-4F59-864B-B8B365512C71}"/>
              </a:ext>
            </a:extLst>
          </p:cNvPr>
          <p:cNvSpPr/>
          <p:nvPr/>
        </p:nvSpPr>
        <p:spPr>
          <a:xfrm flipH="1">
            <a:off x="4422671" y="5047735"/>
            <a:ext cx="96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D147D93-8955-410F-A867-23EEC292DA79}"/>
              </a:ext>
            </a:extLst>
          </p:cNvPr>
          <p:cNvSpPr/>
          <p:nvPr/>
        </p:nvSpPr>
        <p:spPr>
          <a:xfrm flipH="1">
            <a:off x="5828643" y="5026896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</a:p>
        </p:txBody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54C60BC6-EB7B-4A72-99DF-65F4D62F15FA}"/>
              </a:ext>
            </a:extLst>
          </p:cNvPr>
          <p:cNvSpPr/>
          <p:nvPr/>
        </p:nvSpPr>
        <p:spPr>
          <a:xfrm flipH="1">
            <a:off x="7039753" y="5047735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6023" y="6164132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7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27" name="מלבן 2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80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your answers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DA1512D-B38B-4B1F-BC81-8910A72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26" r="1437" b="6246"/>
          <a:stretch/>
        </p:blipFill>
        <p:spPr>
          <a:xfrm>
            <a:off x="253443" y="2509255"/>
            <a:ext cx="7908340" cy="32608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3336E0-7370-4B70-A342-5BD3F001F0D0}"/>
              </a:ext>
            </a:extLst>
          </p:cNvPr>
          <p:cNvSpPr/>
          <p:nvPr/>
        </p:nvSpPr>
        <p:spPr>
          <a:xfrm>
            <a:off x="1902359" y="3639488"/>
            <a:ext cx="865691" cy="38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מלבן 34"/>
          <p:cNvSpPr/>
          <p:nvPr/>
        </p:nvSpPr>
        <p:spPr>
          <a:xfrm>
            <a:off x="8250864" y="1913430"/>
            <a:ext cx="3795824" cy="421689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8462674" y="1962312"/>
            <a:ext cx="1719359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circle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nose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fly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shoulders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blue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72641" y="1944386"/>
            <a:ext cx="157404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hair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toe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chin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head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elbow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knee</a:t>
            </a:r>
            <a:endParaRPr lang="he-IL" sz="2400" dirty="0">
              <a:latin typeface="Comic Sans MS" panose="030F0702030302020204" pitchFamily="66" charset="0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BC413B33-535F-4316-AEFF-153A9CE034D3}"/>
              </a:ext>
            </a:extLst>
          </p:cNvPr>
          <p:cNvSpPr/>
          <p:nvPr/>
        </p:nvSpPr>
        <p:spPr>
          <a:xfrm flipH="1">
            <a:off x="9053409" y="3283180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5AA74CB8-B1EF-4E9D-8E57-88F9318A8094}"/>
              </a:ext>
            </a:extLst>
          </p:cNvPr>
          <p:cNvSpPr/>
          <p:nvPr/>
        </p:nvSpPr>
        <p:spPr>
          <a:xfrm flipH="1">
            <a:off x="9418783" y="1819510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8039911A-C459-437D-8D73-9F7A68BCF91F}"/>
              </a:ext>
            </a:extLst>
          </p:cNvPr>
          <p:cNvSpPr/>
          <p:nvPr/>
        </p:nvSpPr>
        <p:spPr>
          <a:xfrm flipH="1">
            <a:off x="11256475" y="1809446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2D76102F-08A3-4051-80E5-EB9A7B3D9A69}"/>
              </a:ext>
            </a:extLst>
          </p:cNvPr>
          <p:cNvSpPr/>
          <p:nvPr/>
        </p:nvSpPr>
        <p:spPr>
          <a:xfrm flipH="1">
            <a:off x="11519115" y="4796374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30EDF6DC-23FC-4907-AAE5-57476969754C}"/>
              </a:ext>
            </a:extLst>
          </p:cNvPr>
          <p:cNvSpPr/>
          <p:nvPr/>
        </p:nvSpPr>
        <p:spPr>
          <a:xfrm flipH="1">
            <a:off x="11268677" y="2595024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99D0C363-3E2F-48C7-AFBA-F330ED36FE62}"/>
              </a:ext>
            </a:extLst>
          </p:cNvPr>
          <p:cNvSpPr/>
          <p:nvPr/>
        </p:nvSpPr>
        <p:spPr>
          <a:xfrm flipH="1">
            <a:off x="11299408" y="3249452"/>
            <a:ext cx="244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  <p:sp>
        <p:nvSpPr>
          <p:cNvPr id="46" name="Rectangle 26">
            <a:extLst>
              <a:ext uri="{FF2B5EF4-FFF2-40B4-BE49-F238E27FC236}">
                <a16:creationId xmlns:a16="http://schemas.microsoft.com/office/drawing/2014/main" id="{3A10C6E6-1342-4DEC-BDA5-970E0E01D216}"/>
              </a:ext>
            </a:extLst>
          </p:cNvPr>
          <p:cNvSpPr/>
          <p:nvPr/>
        </p:nvSpPr>
        <p:spPr>
          <a:xfrm flipH="1">
            <a:off x="9303440" y="2517332"/>
            <a:ext cx="500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A82FC24F-572C-41C1-8D9E-7EECFBBC4678}"/>
              </a:ext>
            </a:extLst>
          </p:cNvPr>
          <p:cNvSpPr/>
          <p:nvPr/>
        </p:nvSpPr>
        <p:spPr>
          <a:xfrm flipH="1">
            <a:off x="9295199" y="5461819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6EF7E7B-5F47-4F02-B6C3-529BB0D9CD28}"/>
              </a:ext>
            </a:extLst>
          </p:cNvPr>
          <p:cNvSpPr/>
          <p:nvPr/>
        </p:nvSpPr>
        <p:spPr>
          <a:xfrm flipH="1">
            <a:off x="9322353" y="4763997"/>
            <a:ext cx="2693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</a:p>
        </p:txBody>
      </p:sp>
      <p:sp>
        <p:nvSpPr>
          <p:cNvPr id="49" name="Rectangle 29">
            <a:extLst>
              <a:ext uri="{FF2B5EF4-FFF2-40B4-BE49-F238E27FC236}">
                <a16:creationId xmlns:a16="http://schemas.microsoft.com/office/drawing/2014/main" id="{A06E0FCF-EABD-4F59-864B-B8B365512C71}"/>
              </a:ext>
            </a:extLst>
          </p:cNvPr>
          <p:cNvSpPr/>
          <p:nvPr/>
        </p:nvSpPr>
        <p:spPr>
          <a:xfrm flipH="1">
            <a:off x="11171837" y="5416170"/>
            <a:ext cx="96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D147D93-8955-410F-A867-23EEC292DA79}"/>
              </a:ext>
            </a:extLst>
          </p:cNvPr>
          <p:cNvSpPr/>
          <p:nvPr/>
        </p:nvSpPr>
        <p:spPr>
          <a:xfrm flipH="1">
            <a:off x="9810699" y="4021878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</a:p>
        </p:txBody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54C60BC6-EB7B-4A72-99DF-65F4D62F15FA}"/>
              </a:ext>
            </a:extLst>
          </p:cNvPr>
          <p:cNvSpPr/>
          <p:nvPr/>
        </p:nvSpPr>
        <p:spPr>
          <a:xfrm flipH="1">
            <a:off x="11240063" y="4073010"/>
            <a:ext cx="7435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6023" y="6164132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4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27" name="מלבן 2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3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What’s the order?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3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9452" y="175383"/>
            <a:ext cx="1982844" cy="707214"/>
          </a:xfrm>
          <a:prstGeom prst="rect">
            <a:avLst/>
          </a:prstGeom>
        </p:spPr>
      </p:pic>
      <p:sp>
        <p:nvSpPr>
          <p:cNvPr id="35" name="מלבן 34"/>
          <p:cNvSpPr/>
          <p:nvPr/>
        </p:nvSpPr>
        <p:spPr>
          <a:xfrm>
            <a:off x="1073258" y="1913430"/>
            <a:ext cx="10045485" cy="421689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99F4727-CA6A-0141-B7DD-EF75B830F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5995" y="1208147"/>
            <a:ext cx="10331450" cy="74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Put the sentences in order: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7139275-AE86-4B29-93E8-7B9FE6F7B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85" r="47001" b="11952"/>
          <a:stretch/>
        </p:blipFill>
        <p:spPr>
          <a:xfrm>
            <a:off x="1176369" y="2009619"/>
            <a:ext cx="6032505" cy="3936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6023" y="6164132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7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29" name="מלבן 28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57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your Answers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6A93D5-E466-9042-9860-990FD063303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370427F-9932-9D41-8C7E-354190926B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10D-61FD-0444-9594-62B3D8D0C2E5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049D-5EE0-FE43-B100-8DE33E4B9329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5" name="מלבן 34"/>
          <p:cNvSpPr/>
          <p:nvPr/>
        </p:nvSpPr>
        <p:spPr>
          <a:xfrm>
            <a:off x="1073258" y="1913430"/>
            <a:ext cx="10045485" cy="4216896"/>
          </a:xfrm>
          <a:prstGeom prst="rect">
            <a:avLst/>
          </a:prstGeom>
          <a:solidFill>
            <a:schemeClr val="bg1"/>
          </a:solidFill>
          <a:ln w="38100">
            <a:solidFill>
              <a:srgbClr val="FF7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7139275-AE86-4B29-93E8-7B9FE6F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5" r="47001" b="11952"/>
          <a:stretch/>
        </p:blipFill>
        <p:spPr>
          <a:xfrm>
            <a:off x="1176369" y="2009619"/>
            <a:ext cx="6032505" cy="3936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6023" y="6164132"/>
            <a:ext cx="38489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4"/>
              </a:rPr>
              <a:t>www.britishcouncil/learnenglishkids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3351760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2125407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2719873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3997844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4588058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792F1-9E32-420E-9C52-B1B2320F6BDC}"/>
              </a:ext>
            </a:extLst>
          </p:cNvPr>
          <p:cNvSpPr txBox="1"/>
          <p:nvPr/>
        </p:nvSpPr>
        <p:spPr>
          <a:xfrm>
            <a:off x="1623412" y="5178272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7213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מלבן 22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1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 Response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131" y="5618495"/>
            <a:ext cx="2082800" cy="20955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922536C-92C0-534D-83F6-6AD65831C35C}"/>
              </a:ext>
            </a:extLst>
          </p:cNvPr>
          <p:cNvSpPr/>
          <p:nvPr/>
        </p:nvSpPr>
        <p:spPr>
          <a:xfrm>
            <a:off x="750064" y="1416803"/>
            <a:ext cx="10779314" cy="3707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defTabSz="914400" eaLnBrk="1" latinLnBrk="0" hangingPunct="1">
              <a:lnSpc>
                <a:spcPct val="150000"/>
              </a:lnSpc>
            </a:pPr>
            <a:r>
              <a:rPr lang="en-ZA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 to your photo albums and look at birthday parties that you have enjoyed. Write about why you enjoyed the parties.</a:t>
            </a:r>
          </a:p>
          <a:p>
            <a:pPr marL="0" defTabSz="914400" eaLnBrk="1" latinLnBrk="0" hangingPunct="1">
              <a:lnSpc>
                <a:spcPct val="150000"/>
              </a:lnSpc>
            </a:pPr>
            <a: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  <a:t>I love to play games.</a:t>
            </a:r>
            <a:b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</a:br>
            <a: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  <a:t>I like to eat sweets.</a:t>
            </a:r>
            <a:endParaRPr lang="x-none" sz="3200" dirty="0">
              <a:solidFill>
                <a:srgbClr val="FF721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8270D-706C-BB48-AC57-0FEA9F08855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D2D8E4-441D-EF4A-B1AB-B8D06B28B0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0C17B-8F1F-E442-9918-27A5828DE899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F7F495-F528-B241-B1E0-0153C40DF57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26" name="Picture 2" descr="Flat design birthday background">
            <a:extLst>
              <a:ext uri="{FF2B5EF4-FFF2-40B4-BE49-F238E27FC236}">
                <a16:creationId xmlns:a16="http://schemas.microsoft.com/office/drawing/2014/main" id="{096BAAEA-CC8A-4A0F-85A9-D8E0E1BF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18" y="3270605"/>
            <a:ext cx="4412427" cy="293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466" y="139023"/>
            <a:ext cx="218255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 Response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131" y="5618495"/>
            <a:ext cx="2082800" cy="20955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922536C-92C0-534D-83F6-6AD65831C35C}"/>
              </a:ext>
            </a:extLst>
          </p:cNvPr>
          <p:cNvSpPr/>
          <p:nvPr/>
        </p:nvSpPr>
        <p:spPr>
          <a:xfrm>
            <a:off x="750064" y="1416803"/>
            <a:ext cx="10779314" cy="3707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defTabSz="914400" eaLnBrk="1" latinLnBrk="0" hangingPunct="1">
              <a:lnSpc>
                <a:spcPct val="150000"/>
              </a:lnSpc>
            </a:pPr>
            <a:r>
              <a:rPr lang="en-ZA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 to your photo albums and look at birthday parties that you have enjoyed. Write about why you enjoyed the parties.</a:t>
            </a:r>
          </a:p>
          <a:p>
            <a:pPr marL="0" defTabSz="914400" eaLnBrk="1" latinLnBrk="0" hangingPunct="1">
              <a:lnSpc>
                <a:spcPct val="150000"/>
              </a:lnSpc>
            </a:pPr>
            <a: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  <a:t>I love to play games.</a:t>
            </a:r>
            <a:b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</a:br>
            <a:r>
              <a:rPr lang="en-ZA" sz="3200" dirty="0">
                <a:solidFill>
                  <a:srgbClr val="FF7213"/>
                </a:solidFill>
                <a:latin typeface="Comic Sans MS" panose="030F0702030302020204" pitchFamily="66" charset="0"/>
              </a:rPr>
              <a:t>I like to eat sweets.</a:t>
            </a:r>
            <a:endParaRPr lang="x-none" sz="3200" dirty="0">
              <a:solidFill>
                <a:srgbClr val="FF721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8270D-706C-BB48-AC57-0FEA9F088558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D2D8E4-441D-EF4A-B1AB-B8D06B28B0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0C17B-8F1F-E442-9918-27A5828DE899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F7F495-F528-B241-B1E0-0153C40DF57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26" name="Picture 2" descr="Flat design birthday background">
            <a:extLst>
              <a:ext uri="{FF2B5EF4-FFF2-40B4-BE49-F238E27FC236}">
                <a16:creationId xmlns:a16="http://schemas.microsoft.com/office/drawing/2014/main" id="{096BAAEA-CC8A-4A0F-85A9-D8E0E1BF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18" y="3270605"/>
            <a:ext cx="4412427" cy="293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9466" y="142479"/>
            <a:ext cx="2187578" cy="7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make a birthday card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Dear ______</a:t>
            </a:r>
          </a:p>
          <a:p>
            <a:pPr marL="0" indent="0">
              <a:buNone/>
            </a:pPr>
            <a:r>
              <a:rPr lang="en-ZA" dirty="0"/>
              <a:t>Happy Birthday. I hope you have a great birthday.</a:t>
            </a:r>
            <a:br>
              <a:rPr lang="en-ZA" dirty="0"/>
            </a:br>
            <a:endParaRPr lang="en-ZA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ZA" dirty="0"/>
              <a:t>               </a:t>
            </a:r>
          </a:p>
          <a:p>
            <a:pPr marL="0" indent="0">
              <a:buNone/>
            </a:pPr>
            <a:r>
              <a:rPr lang="en-ZA" dirty="0"/>
              <a:t>                  Your Name _______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raphic 9" descr="Address Book">
            <a:extLst>
              <a:ext uri="{FF2B5EF4-FFF2-40B4-BE49-F238E27FC236}">
                <a16:creationId xmlns:a16="http://schemas.microsoft.com/office/drawing/2014/main" id="{6179CA60-62BE-441D-BC3C-A626989A4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4798" y="2971799"/>
            <a:ext cx="1642403" cy="1642403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did we learn today?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A0A20-0ECB-4D43-9FA9-437D89DBB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 were at a party.</a:t>
            </a:r>
          </a:p>
          <a:p>
            <a:r>
              <a:rPr lang="en-US" dirty="0"/>
              <a:t>We sang a new birthday song.</a:t>
            </a:r>
          </a:p>
          <a:p>
            <a:r>
              <a:rPr lang="en-US" dirty="0"/>
              <a:t>We played a game with presents.</a:t>
            </a:r>
          </a:p>
          <a:p>
            <a:r>
              <a:rPr lang="en-ZA" dirty="0"/>
              <a:t>We read about children doing magic at the party.</a:t>
            </a:r>
            <a:endParaRPr lang="he-IL" dirty="0"/>
          </a:p>
          <a:p>
            <a:r>
              <a:rPr lang="en-US" dirty="0"/>
              <a:t>We made a special birthday card.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490" y="378547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9" y="4893765"/>
            <a:ext cx="1315548" cy="1709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A0E6AC-526B-094F-9EEE-E50052925500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07A5A6-DBC6-2641-991A-D5C9867A57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4C3FE3-690B-5D44-A952-242AD35613F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99DED5-3BB5-284D-BF24-532B77414143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מלבן 1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see what you can do now!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543" y="433137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C99F-E95D-7E41-B571-FF84B10C8387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BE030C-BFC9-8D47-B222-845EB44E3D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2D8B15-1B12-0942-965D-CF60206C058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CBAC5-1ADF-1B46-81E1-C886110CA7A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20A6DC-9E1E-334C-A0F5-EED2CE7FDA2B}"/>
              </a:ext>
            </a:extLst>
          </p:cNvPr>
          <p:cNvSpPr txBox="1">
            <a:spLocks/>
          </p:cNvSpPr>
          <p:nvPr/>
        </p:nvSpPr>
        <p:spPr>
          <a:xfrm>
            <a:off x="1163003" y="1516512"/>
            <a:ext cx="10331450" cy="4618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ts val="41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 kern="120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ts val="41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Write these sentences in your notebooks.</a:t>
            </a:r>
          </a:p>
          <a:p>
            <a:r>
              <a:rPr lang="en-US" dirty="0"/>
              <a:t>I can </a:t>
            </a:r>
            <a:r>
              <a:rPr lang="en-ZA" dirty="0"/>
              <a:t>make and write a short birthday card.</a:t>
            </a:r>
            <a:endParaRPr lang="en-US" dirty="0"/>
          </a:p>
          <a:p>
            <a:r>
              <a:rPr lang="en-US" dirty="0"/>
              <a:t>I can </a:t>
            </a:r>
            <a:r>
              <a:rPr lang="en-ZA" dirty="0"/>
              <a:t>answer questions about a text.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x-none" dirty="0"/>
          </a:p>
        </p:txBody>
      </p:sp>
      <p:sp>
        <p:nvSpPr>
          <p:cNvPr id="11" name="מלבן 10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599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Can you…?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ZA" dirty="0"/>
              <a:t>Can you make and write a short birthday card?</a:t>
            </a:r>
          </a:p>
          <a:p>
            <a:r>
              <a:rPr lang="en-ZA" dirty="0"/>
              <a:t>Can you answer questions about a text?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3" name="מלבן 12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73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Song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EC283-7E6A-214F-B7D5-3F89347C4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Happy Birthday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Jump up, turn around, have a happy birthday</a:t>
            </a:r>
          </a:p>
          <a:p>
            <a:pPr marL="0" lvl="0" indent="0">
              <a:spcBef>
                <a:spcPts val="0"/>
              </a:spcBef>
              <a:buNone/>
            </a:pPr>
            <a:endParaRPr lang="en-ZA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Jump up, turn around, have a happy day    </a:t>
            </a:r>
            <a:r>
              <a:rPr lang="en-US" dirty="0">
                <a:solidFill>
                  <a:srgbClr val="FB2265"/>
                </a:solidFill>
              </a:rPr>
              <a:t>X 2</a:t>
            </a:r>
            <a:endParaRPr lang="he-IL" dirty="0">
              <a:solidFill>
                <a:srgbClr val="FB226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e-IL" dirty="0"/>
          </a:p>
          <a:p>
            <a:pPr marL="0" indent="0">
              <a:spcBef>
                <a:spcPts val="0"/>
              </a:spcBef>
              <a:buNone/>
            </a:pPr>
            <a:r>
              <a:rPr lang="en-ZA" dirty="0"/>
              <a:t>Oh </a:t>
            </a:r>
            <a:r>
              <a:rPr lang="en-ZA" dirty="0" err="1"/>
              <a:t>Oh</a:t>
            </a:r>
            <a:r>
              <a:rPr lang="en-ZA" dirty="0"/>
              <a:t> </a:t>
            </a:r>
            <a:r>
              <a:rPr lang="en-ZA" dirty="0" err="1"/>
              <a:t>Oh</a:t>
            </a:r>
            <a:r>
              <a:rPr lang="en-ZA" dirty="0"/>
              <a:t> …Have a happy birthday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dirty="0"/>
              <a:t>Oh </a:t>
            </a:r>
            <a:r>
              <a:rPr lang="en-ZA" dirty="0" err="1"/>
              <a:t>Oh</a:t>
            </a:r>
            <a:r>
              <a:rPr lang="en-ZA" dirty="0"/>
              <a:t> </a:t>
            </a:r>
            <a:r>
              <a:rPr lang="en-ZA" dirty="0" err="1"/>
              <a:t>Oh</a:t>
            </a:r>
            <a:r>
              <a:rPr lang="en-ZA" dirty="0"/>
              <a:t> …Have a happy day.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55F35C-683F-C748-AC32-6602C9BF64B1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330C6FF-659F-454D-9869-6FF2F6D78A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65CE80-B89B-5A4D-AEF0-44DB8BD8A91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E94E70-BC95-3348-BABD-1B6645FF805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מלבן 9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11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41" y="2924573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81757" y="3454523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55" y="2909873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19" y="3072811"/>
            <a:ext cx="1360363" cy="1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2050" name="Picture 2" descr="Brown paper texture for background">
            <a:extLst>
              <a:ext uri="{FF2B5EF4-FFF2-40B4-BE49-F238E27FC236}">
                <a16:creationId xmlns:a16="http://schemas.microsoft.com/office/drawing/2014/main" id="{961D0758-259F-4087-AB29-5AEA6B61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88" y="2812545"/>
            <a:ext cx="1801062" cy="180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Something different before we begin …</a:t>
            </a:r>
            <a:endParaRPr lang="he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80" y="5807536"/>
            <a:ext cx="1848622" cy="2100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900A6-FB2D-467B-932E-E83945B13B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Two little children are going to a party.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The girl is Shira the boy is </a:t>
            </a:r>
            <a:r>
              <a:rPr lang="en-US" sz="3600" dirty="0" err="1"/>
              <a:t>Mati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Run away Shira. Run away Mati.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Come back Shira. Come back </a:t>
            </a:r>
            <a:r>
              <a:rPr lang="en-US" sz="3600" dirty="0" err="1"/>
              <a:t>Mati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12" name="מלבן 1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Icebreaker</a:t>
            </a:r>
            <a:endParaRPr lang="he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F4727-CA6A-0141-B7DD-EF75B830F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Write down the letters on your page. A – F</a:t>
            </a:r>
          </a:p>
          <a:p>
            <a:r>
              <a:rPr lang="en-ZA" dirty="0"/>
              <a:t>A ________</a:t>
            </a:r>
          </a:p>
          <a:p>
            <a:r>
              <a:rPr lang="en-ZA" dirty="0"/>
              <a:t>B ________</a:t>
            </a:r>
          </a:p>
          <a:p>
            <a:r>
              <a:rPr lang="en-ZA" dirty="0"/>
              <a:t>C ________</a:t>
            </a:r>
          </a:p>
          <a:p>
            <a:r>
              <a:rPr lang="en-ZA" dirty="0"/>
              <a:t>D ________</a:t>
            </a:r>
          </a:p>
          <a:p>
            <a:r>
              <a:rPr lang="en-ZA" dirty="0"/>
              <a:t>E ________</a:t>
            </a:r>
          </a:p>
          <a:p>
            <a:r>
              <a:rPr lang="en-ZA" dirty="0"/>
              <a:t>F ________</a:t>
            </a:r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80" y="5807536"/>
            <a:ext cx="1848622" cy="2100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2" name="מלבן 1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80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kids team. multinational childrens, school girls and boys stand together holding hands isolated  illustration">
            <a:extLst>
              <a:ext uri="{FF2B5EF4-FFF2-40B4-BE49-F238E27FC236}">
                <a16:creationId xmlns:a16="http://schemas.microsoft.com/office/drawing/2014/main" id="{FA7B1875-D457-4F42-89BB-85CA34AF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9" b="93594" l="2236" r="98882">
                        <a14:foregroundMark x1="75719" y1="75089" x2="78115" y2="85053"/>
                        <a14:foregroundMark x1="71725" y1="72954" x2="70767" y2="85765"/>
                        <a14:foregroundMark x1="55911" y1="88256" x2="56709" y2="66192"/>
                        <a14:foregroundMark x1="46326" y1="69395" x2="51278" y2="79359"/>
                        <a14:foregroundMark x1="40415" y1="87544" x2="42332" y2="74733"/>
                        <a14:foregroundMark x1="11661" y1="76512" x2="11661" y2="86121"/>
                        <a14:foregroundMark x1="15974" y1="75445" x2="16294" y2="85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81" y="2411244"/>
            <a:ext cx="9007039" cy="29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C8496B-3E6D-4860-8E26-06A66AA706E0}"/>
              </a:ext>
            </a:extLst>
          </p:cNvPr>
          <p:cNvSpPr txBox="1"/>
          <p:nvPr/>
        </p:nvSpPr>
        <p:spPr>
          <a:xfrm>
            <a:off x="2470317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B7CCF-A907-4AC9-9357-C53C3E4B7E07}"/>
              </a:ext>
            </a:extLst>
          </p:cNvPr>
          <p:cNvSpPr txBox="1"/>
          <p:nvPr/>
        </p:nvSpPr>
        <p:spPr>
          <a:xfrm>
            <a:off x="3864570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47442-CD62-4F7F-9563-3349B43F68B3}"/>
              </a:ext>
            </a:extLst>
          </p:cNvPr>
          <p:cNvSpPr txBox="1"/>
          <p:nvPr/>
        </p:nvSpPr>
        <p:spPr>
          <a:xfrm>
            <a:off x="5097124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13190-541B-435A-A89D-BF967F03FD51}"/>
              </a:ext>
            </a:extLst>
          </p:cNvPr>
          <p:cNvSpPr txBox="1"/>
          <p:nvPr/>
        </p:nvSpPr>
        <p:spPr>
          <a:xfrm>
            <a:off x="6537618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96481-55A8-49CD-B7A6-050580E53343}"/>
              </a:ext>
            </a:extLst>
          </p:cNvPr>
          <p:cNvSpPr txBox="1"/>
          <p:nvPr/>
        </p:nvSpPr>
        <p:spPr>
          <a:xfrm>
            <a:off x="7978112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BB19F-BF8D-4D24-B719-00FFFBDFD2D9}"/>
              </a:ext>
            </a:extLst>
          </p:cNvPr>
          <p:cNvSpPr txBox="1"/>
          <p:nvPr/>
        </p:nvSpPr>
        <p:spPr>
          <a:xfrm>
            <a:off x="9523816" y="502843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F</a:t>
            </a: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Icebreaker</a:t>
            </a:r>
            <a:endParaRPr lang="he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F4727-CA6A-0141-B7DD-EF75B830F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838147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These are my friends at my party. Who is who?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8" name="מלבן 17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Icebreaker</a:t>
            </a:r>
            <a:endParaRPr lang="he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8" name="מלבן 27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A6944692-2A9E-4338-9FB7-7C1D3B173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52522"/>
              </p:ext>
            </p:extLst>
          </p:nvPr>
        </p:nvGraphicFramePr>
        <p:xfrm>
          <a:off x="1150890" y="3720729"/>
          <a:ext cx="9890221" cy="2588765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859102">
                  <a:extLst>
                    <a:ext uri="{9D8B030D-6E8A-4147-A177-3AD203B41FA5}">
                      <a16:colId xmlns:a16="http://schemas.microsoft.com/office/drawing/2014/main" val="712476761"/>
                    </a:ext>
                  </a:extLst>
                </a:gridCol>
                <a:gridCol w="5031119">
                  <a:extLst>
                    <a:ext uri="{9D8B030D-6E8A-4147-A177-3AD203B41FA5}">
                      <a16:colId xmlns:a16="http://schemas.microsoft.com/office/drawing/2014/main" val="3402170158"/>
                    </a:ext>
                  </a:extLst>
                </a:gridCol>
              </a:tblGrid>
              <a:tr h="493368"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Shira has a yellow shirt.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Yuval has a green shirt.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96306"/>
                  </a:ext>
                </a:extLst>
              </a:tr>
              <a:tr h="899671"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Mati is between Fatma and Shira.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Adele has green shoes.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83596"/>
                  </a:ext>
                </a:extLst>
              </a:tr>
              <a:tr h="11257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Abed doesn’t have a white shirt.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Fatma has long hair.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801174"/>
                  </a:ext>
                </a:extLst>
              </a:tr>
            </a:tbl>
          </a:graphicData>
        </a:graphic>
      </p:graphicFrame>
      <p:sp>
        <p:nvSpPr>
          <p:cNvPr id="18" name="מלבן 17"/>
          <p:cNvSpPr/>
          <p:nvPr/>
        </p:nvSpPr>
        <p:spPr>
          <a:xfrm>
            <a:off x="1773866" y="1148316"/>
            <a:ext cx="8644269" cy="2500608"/>
          </a:xfrm>
          <a:prstGeom prst="rect">
            <a:avLst/>
          </a:prstGeom>
          <a:solidFill>
            <a:schemeClr val="bg1"/>
          </a:solidFill>
          <a:ln w="1905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9" name="קבוצה 18"/>
          <p:cNvGrpSpPr/>
          <p:nvPr/>
        </p:nvGrpSpPr>
        <p:grpSpPr>
          <a:xfrm>
            <a:off x="2112437" y="882597"/>
            <a:ext cx="7775734" cy="2715399"/>
            <a:chOff x="1592481" y="2411244"/>
            <a:chExt cx="9007039" cy="3263518"/>
          </a:xfrm>
        </p:grpSpPr>
        <p:pic>
          <p:nvPicPr>
            <p:cNvPr id="20" name="Picture 2" descr="Happy kids team. multinational childrens, school girls and boys stand together holding hands isolated  illustration">
              <a:extLst>
                <a:ext uri="{FF2B5EF4-FFF2-40B4-BE49-F238E27FC236}">
                  <a16:creationId xmlns:a16="http://schemas.microsoft.com/office/drawing/2014/main" id="{FA7B1875-D457-4F42-89BB-85CA34AFB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09" b="93594" l="2236" r="98882">
                          <a14:foregroundMark x1="75719" y1="75089" x2="78115" y2="85053"/>
                          <a14:foregroundMark x1="71725" y1="72954" x2="70767" y2="85765"/>
                          <a14:foregroundMark x1="55911" y1="88256" x2="56709" y2="66192"/>
                          <a14:foregroundMark x1="46326" y1="69395" x2="51278" y2="79359"/>
                          <a14:foregroundMark x1="40415" y1="87544" x2="42332" y2="74733"/>
                          <a14:foregroundMark x1="11661" y1="76512" x2="11661" y2="86121"/>
                          <a14:foregroundMark x1="15974" y1="75445" x2="16294" y2="8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481" y="2411244"/>
              <a:ext cx="9007039" cy="294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C8496B-3E6D-4860-8E26-06A66AA706E0}"/>
                </a:ext>
              </a:extLst>
            </p:cNvPr>
            <p:cNvSpPr txBox="1"/>
            <p:nvPr/>
          </p:nvSpPr>
          <p:spPr>
            <a:xfrm>
              <a:off x="2470317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3B7CCF-A907-4AC9-9357-C53C3E4B7E07}"/>
                </a:ext>
              </a:extLst>
            </p:cNvPr>
            <p:cNvSpPr txBox="1"/>
            <p:nvPr/>
          </p:nvSpPr>
          <p:spPr>
            <a:xfrm>
              <a:off x="3864570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947442-CD62-4F7F-9563-3349B43F68B3}"/>
                </a:ext>
              </a:extLst>
            </p:cNvPr>
            <p:cNvSpPr txBox="1"/>
            <p:nvPr/>
          </p:nvSpPr>
          <p:spPr>
            <a:xfrm>
              <a:off x="5097124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13190-541B-435A-A89D-BF967F03FD51}"/>
                </a:ext>
              </a:extLst>
            </p:cNvPr>
            <p:cNvSpPr txBox="1"/>
            <p:nvPr/>
          </p:nvSpPr>
          <p:spPr>
            <a:xfrm>
              <a:off x="6537618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E96481-55A8-49CD-B7A6-050580E53343}"/>
                </a:ext>
              </a:extLst>
            </p:cNvPr>
            <p:cNvSpPr txBox="1"/>
            <p:nvPr/>
          </p:nvSpPr>
          <p:spPr>
            <a:xfrm>
              <a:off x="7978112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9BB19F-BF8D-4D24-B719-00FFFBDFD2D9}"/>
                </a:ext>
              </a:extLst>
            </p:cNvPr>
            <p:cNvSpPr txBox="1"/>
            <p:nvPr/>
          </p:nvSpPr>
          <p:spPr>
            <a:xfrm>
              <a:off x="9523816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9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Icebreaker</a:t>
            </a:r>
            <a:endParaRPr lang="he-I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2D689-AE54-6E4B-B7EA-61EB90C369F6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4D961-AE99-C941-93B7-5DD2310318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A95CF8-DDE3-0043-8B3F-37554F14297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A2E44-DA87-854A-837D-1326013FD19D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b="1"/>
            </a:p>
          </p:txBody>
        </p:sp>
      </p:grpSp>
      <p:sp>
        <p:nvSpPr>
          <p:cNvPr id="31" name="מלבן 30"/>
          <p:cNvSpPr/>
          <p:nvPr/>
        </p:nvSpPr>
        <p:spPr>
          <a:xfrm>
            <a:off x="1773866" y="1148316"/>
            <a:ext cx="8644269" cy="2500608"/>
          </a:xfrm>
          <a:prstGeom prst="rect">
            <a:avLst/>
          </a:prstGeom>
          <a:solidFill>
            <a:schemeClr val="bg1"/>
          </a:solidFill>
          <a:ln w="19050">
            <a:solidFill>
              <a:srgbClr val="428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2" name="קבוצה 31"/>
          <p:cNvGrpSpPr/>
          <p:nvPr/>
        </p:nvGrpSpPr>
        <p:grpSpPr>
          <a:xfrm>
            <a:off x="2112437" y="882597"/>
            <a:ext cx="7775734" cy="2715399"/>
            <a:chOff x="1592481" y="2411244"/>
            <a:chExt cx="9007039" cy="3263518"/>
          </a:xfrm>
        </p:grpSpPr>
        <p:pic>
          <p:nvPicPr>
            <p:cNvPr id="33" name="Picture 2" descr="Happy kids team. multinational childrens, school girls and boys stand together holding hands isolated  illustration">
              <a:extLst>
                <a:ext uri="{FF2B5EF4-FFF2-40B4-BE49-F238E27FC236}">
                  <a16:creationId xmlns:a16="http://schemas.microsoft.com/office/drawing/2014/main" id="{FA7B1875-D457-4F42-89BB-85CA34AFB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09" b="93594" l="2236" r="98882">
                          <a14:foregroundMark x1="75719" y1="75089" x2="78115" y2="85053"/>
                          <a14:foregroundMark x1="71725" y1="72954" x2="70767" y2="85765"/>
                          <a14:foregroundMark x1="55911" y1="88256" x2="56709" y2="66192"/>
                          <a14:foregroundMark x1="46326" y1="69395" x2="51278" y2="79359"/>
                          <a14:foregroundMark x1="40415" y1="87544" x2="42332" y2="74733"/>
                          <a14:foregroundMark x1="11661" y1="76512" x2="11661" y2="86121"/>
                          <a14:foregroundMark x1="15974" y1="75445" x2="16294" y2="8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481" y="2411244"/>
              <a:ext cx="9007039" cy="294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C8496B-3E6D-4860-8E26-06A66AA706E0}"/>
                </a:ext>
              </a:extLst>
            </p:cNvPr>
            <p:cNvSpPr txBox="1"/>
            <p:nvPr/>
          </p:nvSpPr>
          <p:spPr>
            <a:xfrm>
              <a:off x="2470317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3B7CCF-A907-4AC9-9357-C53C3E4B7E07}"/>
                </a:ext>
              </a:extLst>
            </p:cNvPr>
            <p:cNvSpPr txBox="1"/>
            <p:nvPr/>
          </p:nvSpPr>
          <p:spPr>
            <a:xfrm>
              <a:off x="3864570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D947442-CD62-4F7F-9563-3349B43F68B3}"/>
                </a:ext>
              </a:extLst>
            </p:cNvPr>
            <p:cNvSpPr txBox="1"/>
            <p:nvPr/>
          </p:nvSpPr>
          <p:spPr>
            <a:xfrm>
              <a:off x="5097124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F13190-541B-435A-A89D-BF967F03FD51}"/>
                </a:ext>
              </a:extLst>
            </p:cNvPr>
            <p:cNvSpPr txBox="1"/>
            <p:nvPr/>
          </p:nvSpPr>
          <p:spPr>
            <a:xfrm>
              <a:off x="6537618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E96481-55A8-49CD-B7A6-050580E53343}"/>
                </a:ext>
              </a:extLst>
            </p:cNvPr>
            <p:cNvSpPr txBox="1"/>
            <p:nvPr/>
          </p:nvSpPr>
          <p:spPr>
            <a:xfrm>
              <a:off x="7978112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9BB19F-BF8D-4D24-B719-00FFFBDFD2D9}"/>
                </a:ext>
              </a:extLst>
            </p:cNvPr>
            <p:cNvSpPr txBox="1"/>
            <p:nvPr/>
          </p:nvSpPr>
          <p:spPr>
            <a:xfrm>
              <a:off x="9523816" y="5028431"/>
              <a:ext cx="626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dirty="0">
                  <a:solidFill>
                    <a:srgbClr val="FB2265"/>
                  </a:solidFill>
                </a:rPr>
                <a:t>F</a:t>
              </a:r>
            </a:p>
          </p:txBody>
        </p:sp>
      </p:grpSp>
      <p:graphicFrame>
        <p:nvGraphicFramePr>
          <p:cNvPr id="40" name="Table 17">
            <a:extLst>
              <a:ext uri="{FF2B5EF4-FFF2-40B4-BE49-F238E27FC236}">
                <a16:creationId xmlns:a16="http://schemas.microsoft.com/office/drawing/2014/main" id="{A6944692-2A9E-4338-9FB7-7C1D3B173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762735"/>
              </p:ext>
            </p:extLst>
          </p:nvPr>
        </p:nvGraphicFramePr>
        <p:xfrm>
          <a:off x="1150890" y="3720729"/>
          <a:ext cx="9890221" cy="254355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859102">
                  <a:extLst>
                    <a:ext uri="{9D8B030D-6E8A-4147-A177-3AD203B41FA5}">
                      <a16:colId xmlns:a16="http://schemas.microsoft.com/office/drawing/2014/main" val="712476761"/>
                    </a:ext>
                  </a:extLst>
                </a:gridCol>
                <a:gridCol w="5031119">
                  <a:extLst>
                    <a:ext uri="{9D8B030D-6E8A-4147-A177-3AD203B41FA5}">
                      <a16:colId xmlns:a16="http://schemas.microsoft.com/office/drawing/2014/main" val="3402170158"/>
                    </a:ext>
                  </a:extLst>
                </a:gridCol>
              </a:tblGrid>
              <a:tr h="847852"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Abed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Mati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96306"/>
                  </a:ext>
                </a:extLst>
              </a:tr>
              <a:tr h="847852"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Adele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b="1" dirty="0" err="1">
                          <a:latin typeface="Comic Sans MS" panose="030F0702030302020204" pitchFamily="66" charset="0"/>
                        </a:rPr>
                        <a:t>Fatma</a:t>
                      </a:r>
                      <a:endParaRPr lang="en-ZA" sz="2800" b="1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783596"/>
                  </a:ext>
                </a:extLst>
              </a:tr>
              <a:tr h="8478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Shira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1" dirty="0">
                          <a:latin typeface="Comic Sans MS" panose="030F0702030302020204" pitchFamily="66" charset="0"/>
                        </a:rPr>
                        <a:t>Yuval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801174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C8C8496B-3E6D-4860-8E26-06A66AA706E0}"/>
              </a:ext>
            </a:extLst>
          </p:cNvPr>
          <p:cNvSpPr txBox="1"/>
          <p:nvPr/>
        </p:nvSpPr>
        <p:spPr>
          <a:xfrm>
            <a:off x="1316377" y="3812611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3B7CCF-A907-4AC9-9357-C53C3E4B7E07}"/>
              </a:ext>
            </a:extLst>
          </p:cNvPr>
          <p:cNvSpPr txBox="1"/>
          <p:nvPr/>
        </p:nvSpPr>
        <p:spPr>
          <a:xfrm>
            <a:off x="1316376" y="4692503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947442-CD62-4F7F-9563-3349B43F68B3}"/>
              </a:ext>
            </a:extLst>
          </p:cNvPr>
          <p:cNvSpPr txBox="1"/>
          <p:nvPr/>
        </p:nvSpPr>
        <p:spPr>
          <a:xfrm>
            <a:off x="1316377" y="5572395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13190-541B-435A-A89D-BF967F03FD51}"/>
              </a:ext>
            </a:extLst>
          </p:cNvPr>
          <p:cNvSpPr txBox="1"/>
          <p:nvPr/>
        </p:nvSpPr>
        <p:spPr>
          <a:xfrm>
            <a:off x="6609082" y="3812610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E96481-55A8-49CD-B7A6-050580E53343}"/>
              </a:ext>
            </a:extLst>
          </p:cNvPr>
          <p:cNvSpPr txBox="1"/>
          <p:nvPr/>
        </p:nvSpPr>
        <p:spPr>
          <a:xfrm>
            <a:off x="6609082" y="4692503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9BB19F-BF8D-4D24-B719-00FFFBDFD2D9}"/>
              </a:ext>
            </a:extLst>
          </p:cNvPr>
          <p:cNvSpPr txBox="1"/>
          <p:nvPr/>
        </p:nvSpPr>
        <p:spPr>
          <a:xfrm>
            <a:off x="6609081" y="5572395"/>
            <a:ext cx="62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rgbClr val="FB2265"/>
                </a:solidFill>
              </a:rPr>
              <a:t>F</a:t>
            </a:r>
          </a:p>
        </p:txBody>
      </p:sp>
      <p:sp>
        <p:nvSpPr>
          <p:cNvPr id="47" name="מלבן 4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20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2584</TotalTime>
  <Words>3240</Words>
  <Application>Microsoft Office PowerPoint</Application>
  <PresentationFormat>Widescreen</PresentationFormat>
  <Paragraphs>472</Paragraphs>
  <Slides>31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Comic Sans MS</vt:lpstr>
      <vt:lpstr>מצגות חירום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Ruthy Betinger</dc:creator>
  <cp:keywords/>
  <dc:description/>
  <cp:lastModifiedBy>Howie Gordon</cp:lastModifiedBy>
  <cp:revision>254</cp:revision>
  <dcterms:created xsi:type="dcterms:W3CDTF">2020-03-11T07:11:19Z</dcterms:created>
  <dcterms:modified xsi:type="dcterms:W3CDTF">2020-04-26T19:38:47Z</dcterms:modified>
  <cp:category/>
</cp:coreProperties>
</file>