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95" r:id="rId3"/>
    <p:sldId id="284" r:id="rId4"/>
    <p:sldId id="261" r:id="rId5"/>
    <p:sldId id="293" r:id="rId6"/>
    <p:sldId id="292" r:id="rId7"/>
    <p:sldId id="291" r:id="rId8"/>
    <p:sldId id="283" r:id="rId9"/>
    <p:sldId id="282" r:id="rId10"/>
    <p:sldId id="285" r:id="rId11"/>
    <p:sldId id="290" r:id="rId12"/>
    <p:sldId id="286" r:id="rId13"/>
    <p:sldId id="287" r:id="rId14"/>
    <p:sldId id="294" r:id="rId15"/>
    <p:sldId id="288" r:id="rId16"/>
    <p:sldId id="29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igPMszHxDdxnXXV2fRhwXjI5s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37" autoAdjust="0"/>
  </p:normalViewPr>
  <p:slideViewPr>
    <p:cSldViewPr snapToGrid="0">
      <p:cViewPr varScale="1">
        <p:scale>
          <a:sx n="58" d="100"/>
          <a:sy n="58" d="100"/>
        </p:scale>
        <p:origin x="992" y="44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217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0:00-0:40 השמעת השיר של אריק לביא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33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14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dirty="0"/>
              <a:t>למחוק שקופית זו אם אין בה צורך.</a:t>
            </a:r>
            <a:endParaRPr dirty="0"/>
          </a:p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200" b="1" dirty="0"/>
              <a:t>משך השקף: דקה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/>
              <a:t>בשקף זה ודאו שכולם הצטיידו בעזרים הנדרשים (מומלץ שעזרים אלו יהיו גם אצלכם עבור הדגמה).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sz="1200" dirty="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FF0000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sz="1200" dirty="0">
                <a:solidFill>
                  <a:srgbClr val="FF0000"/>
                </a:solidFill>
              </a:rPr>
              <a:t>זה הזמן להציג את </a:t>
            </a:r>
            <a:r>
              <a:rPr lang="x-none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כללי ההתנהגות בשיעור: בקשו מהלומדים לסגור חלונות של יישומים אחרים במחשב, להרחיק אמצעים מסיחים, להתיישב בחדר שקט, להניח כוס מים לידם, ובעיקר להתמקד במפגש.</a:t>
            </a:r>
            <a:endParaRPr dirty="0"/>
          </a:p>
        </p:txBody>
      </p:sp>
      <p:sp>
        <p:nvSpPr>
          <p:cNvPr id="255" name="Google Shape;2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65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b="1" dirty="0"/>
              <a:t>משך השקף: 2 דקות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>
                <a:solidFill>
                  <a:schemeClr val="dk1"/>
                </a:solidFill>
              </a:rPr>
              <a:t>הציגו את עצמכם ואת מהלך השיעור: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>
                <a:solidFill>
                  <a:schemeClr val="dk1"/>
                </a:solidFill>
              </a:rPr>
              <a:t>מוזמנים לפנות בצורה אישית לתלמידים:</a:t>
            </a:r>
            <a:r>
              <a:rPr lang="x-none" sz="1200" dirty="0"/>
              <a:t/>
            </a:r>
            <a:br>
              <a:rPr lang="x-none" sz="1200" dirty="0"/>
            </a:br>
            <a:r>
              <a:rPr lang="x-none" sz="1200" dirty="0">
                <a:solidFill>
                  <a:srgbClr val="2F5496"/>
                </a:solidFill>
              </a:rPr>
              <a:t>דוגמה לטקסט שייאמר בעל פה: "שלום, שמי___. אני מורה ל____ ממקום בארץ____. מה שלומכם? אני שמח/ה שהצטרפתם אליי", וכו'.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>
                <a:solidFill>
                  <a:schemeClr val="dk1"/>
                </a:solidFill>
              </a:rPr>
              <a:t>נושא השיעור ומה מטרתו:</a:t>
            </a:r>
            <a:br>
              <a:rPr lang="x-none" sz="1200" dirty="0">
                <a:solidFill>
                  <a:schemeClr val="dk1"/>
                </a:solidFill>
              </a:rPr>
            </a:br>
            <a:r>
              <a:rPr lang="x-none" sz="1200" dirty="0">
                <a:solidFill>
                  <a:srgbClr val="2F5496"/>
                </a:solidFill>
              </a:rPr>
              <a:t>דוגמה לטקסט שייאמר בעל פה: "בשיעור הזה נלמד על_________. הצטרפו אליי ויהיה לנו כיף. מוכנים? מתחילים!"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/>
          </a:p>
          <a:p>
            <a:pPr marL="13335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נתחיל ב…. </a:t>
            </a:r>
            <a:r>
              <a:rPr lang="x-none" sz="1200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פתיח השיעור)</a:t>
            </a:r>
            <a:endParaRPr dirty="0"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נמשיך בלגלות</a:t>
            </a:r>
            <a:r>
              <a:rPr lang="x-none" sz="1200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הלימוד / הקניה - כתבו כאן שאלה מסקרנת שתיתן מענה על מטרת השיעור) </a:t>
            </a:r>
            <a:endParaRPr dirty="0"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נתנסה ב… </a:t>
            </a:r>
            <a:r>
              <a:rPr lang="x-none" sz="1200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התרגול / התנסות)</a:t>
            </a:r>
            <a:r>
              <a:rPr lang="x-none" sz="1200" b="1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 dirty="0"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נסכם  </a:t>
            </a:r>
            <a:r>
              <a:rPr lang="x-none" sz="1200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סיכום השיעור)</a:t>
            </a:r>
            <a:endParaRPr dirty="0"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269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1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he-IL" sz="12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"אל תירא ואל תחת, עבדי יעקב" – שיר שאפשר להשמיע תוך כדי העבודה.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1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">
  <p:cSld name="פריסה מותאמת אישית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/>
          <p:nvPr/>
        </p:nvSpPr>
        <p:spPr>
          <a:xfrm>
            <a:off x="304799" y="593748"/>
            <a:ext cx="22697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lef"/>
                <a:cs typeface="Arial" panose="020B0604020202020204" pitchFamily="34" charset="0"/>
                <a:sym typeface="Alef"/>
              </a:rPr>
              <a:t>*השקופית הזו מיועדת למורה בלבד יש למחוק אותה בסיום הכנת המצגת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oogle Shape;14;p25"/>
          <p:cNvCxnSpPr/>
          <p:nvPr/>
        </p:nvCxnSpPr>
        <p:spPr>
          <a:xfrm>
            <a:off x="2717800" y="101306"/>
            <a:ext cx="0" cy="665509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34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6EAAB5F-1735-EF4E-B629-AFD8B7180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3765" y="1616765"/>
            <a:ext cx="3624470" cy="36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7354566" y="2026507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12947248" y="-3969273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32"/>
          <p:cNvCxnSpPr/>
          <p:nvPr/>
        </p:nvCxnSpPr>
        <p:spPr>
          <a:xfrm>
            <a:off x="7156173" y="1639956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32"/>
          <p:cNvSpPr/>
          <p:nvPr/>
        </p:nvSpPr>
        <p:spPr>
          <a:xfrm rot="-54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32"/>
          <p:cNvCxnSpPr/>
          <p:nvPr/>
        </p:nvCxnSpPr>
        <p:spPr>
          <a:xfrm>
            <a:off x="4093266" y="4984979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32"/>
          <p:cNvCxnSpPr/>
          <p:nvPr/>
        </p:nvCxnSpPr>
        <p:spPr>
          <a:xfrm>
            <a:off x="4093266" y="2035982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7" name="Google Shape;87;p32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88" name="Google Shape;88;p3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  <p:sp>
        <p:nvSpPr>
          <p:cNvPr id="90" name="Google Shape;90;p32"/>
          <p:cNvSpPr txBox="1"/>
          <p:nvPr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1975" tIns="251975" rIns="251975" bIns="251975" anchor="ctr" anchorCtr="0">
            <a:sp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/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2"/>
          <p:cNvSpPr/>
          <p:nvPr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2"/>
          <p:cNvSpPr/>
          <p:nvPr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2"/>
          <p:cNvSpPr/>
          <p:nvPr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2"/>
          <p:cNvSpPr txBox="1"/>
          <p:nvPr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08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0833" y="5191285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r" rtl="1">
              <a:buClr>
                <a:schemeClr val="accent2"/>
              </a:buCl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62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 algn="r" rtl="1"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 algn="r" rtl="1"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34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20" y="1928813"/>
            <a:ext cx="10885543" cy="3844925"/>
          </a:xfrm>
        </p:spPr>
        <p:txBody>
          <a:bodyPr>
            <a:normAutofit/>
          </a:bodyPr>
          <a:lstStyle>
            <a:lvl1pPr marL="0" indent="0" algn="r" rtl="1">
              <a:buNone/>
              <a:defRPr sz="3600">
                <a:latin typeface="Calibri" panose="020F0502020204030204" pitchFamily="34" charset="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6543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3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5D7F59B-EB58-334D-A4C0-1F5193957FC7}"/>
              </a:ext>
            </a:extLst>
          </p:cNvPr>
          <p:cNvSpPr/>
          <p:nvPr userDrawn="1"/>
        </p:nvSpPr>
        <p:spPr>
          <a:xfrm>
            <a:off x="464950" y="1690687"/>
            <a:ext cx="10779314" cy="2819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C6228F-AC9B-D646-885A-9EB36C602279}"/>
              </a:ext>
            </a:extLst>
          </p:cNvPr>
          <p:cNvGrpSpPr/>
          <p:nvPr userDrawn="1"/>
        </p:nvGrpSpPr>
        <p:grpSpPr>
          <a:xfrm>
            <a:off x="9323841" y="929939"/>
            <a:ext cx="1509481" cy="1509481"/>
            <a:chOff x="2479019" y="1273242"/>
            <a:chExt cx="3938567" cy="3938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E6B8A0-6C0C-564A-ABE2-193105432E2B}"/>
                </a:ext>
              </a:extLst>
            </p:cNvPr>
            <p:cNvSpPr/>
            <p:nvPr/>
          </p:nvSpPr>
          <p:spPr>
            <a:xfrm>
              <a:off x="2479019" y="1273242"/>
              <a:ext cx="3938567" cy="39385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A3384C-D7AD-7D4F-93D6-2FD450FD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8062" y="2062285"/>
              <a:ext cx="2360480" cy="2360480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2561102"/>
            <a:ext cx="10074506" cy="1556031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00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644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0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0D38B66-81A0-8845-8E4D-270D2686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CD0408-AD14-FD42-8A6F-74A4E884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405D05D-DFE2-6F4E-87B4-26A7DFF726D3}"/>
              </a:ext>
            </a:extLst>
          </p:cNvPr>
          <p:cNvSpPr txBox="1">
            <a:spLocks/>
          </p:cNvSpPr>
          <p:nvPr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fld id="{4ACF36E0-02F0-C24F-AEDD-AC692C7CD92B}" type="slidenum">
              <a:rPr lang="en-US" smtClean="0">
                <a:solidFill>
                  <a:srgbClr val="4285E3"/>
                </a:solidFill>
                <a:latin typeface="Arial" panose="020B0604020202020204" pitchFamily="34" charset="0"/>
                <a:cs typeface="+mn-cs"/>
              </a:rPr>
              <a:pPr algn="ctr" rtl="1"/>
              <a:t>‹#›</a:t>
            </a:fld>
            <a:endParaRPr lang="en-US" dirty="0">
              <a:solidFill>
                <a:srgbClr val="4285E3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1" r:id="rId4"/>
    <p:sldLayoutId id="2147483672" r:id="rId5"/>
    <p:sldLayoutId id="2147483673" r:id="rId6"/>
    <p:sldLayoutId id="2147483679" r:id="rId7"/>
    <p:sldLayoutId id="2147483674" r:id="rId8"/>
    <p:sldLayoutId id="2147483675" r:id="rId9"/>
    <p:sldLayoutId id="2147483676" r:id="rId10"/>
    <p:sldLayoutId id="2147483678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x-none" sz="4400" b="0" i="0" u="none" strike="noStrike" kern="1200" cap="none" dirty="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+mn-cs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5720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2800" b="0" i="0" u="none" strike="noStrike" kern="1200" cap="none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he-IL" dirty="0"/>
              <a:t>מקרא לכיתות ו'</a:t>
            </a:r>
          </a:p>
          <a:p>
            <a:pPr lvl="0"/>
            <a:endParaRPr lang="he-IL" dirty="0"/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he-IL" dirty="0"/>
              <a:t>נושא השיעור: יהושע פרק א'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CC378B-9FA6-1B4C-A348-C8DA73E199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0833" y="5037089"/>
            <a:ext cx="5099050" cy="560533"/>
          </a:xfrm>
        </p:spPr>
        <p:txBody>
          <a:bodyPr/>
          <a:lstStyle/>
          <a:p>
            <a:r>
              <a:rPr lang="he-IL" dirty="0">
                <a:sym typeface="Calibri"/>
              </a:rPr>
              <a:t>עם המורה: דלית שטרנברג</a:t>
            </a:r>
          </a:p>
          <a:p>
            <a:endParaRPr lang="x-none" dirty="0"/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40;p5">
            <a:extLst>
              <a:ext uri="{FF2B5EF4-FFF2-40B4-BE49-F238E27FC236}">
                <a16:creationId xmlns:a16="http://schemas.microsoft.com/office/drawing/2014/main" id="{445409F4-D6DB-E449-AE3F-B64FDF06106E}"/>
              </a:ext>
            </a:extLst>
          </p:cNvPr>
          <p:cNvSpPr txBox="1">
            <a:spLocks/>
          </p:cNvSpPr>
          <p:nvPr/>
        </p:nvSpPr>
        <p:spPr>
          <a:xfrm>
            <a:off x="5654842" y="6293758"/>
            <a:ext cx="5957716" cy="419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n-US" sz="2800" b="0" i="0" u="none" strike="noStrike" kern="1200" cap="none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נא הצטיידו במחברת, כלי כתיבה ומחשבות חיוביות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FBD03ED-3302-42DA-A0E6-0D1951A9675F}"/>
              </a:ext>
            </a:extLst>
          </p:cNvPr>
          <p:cNvSpPr/>
          <p:nvPr/>
        </p:nvSpPr>
        <p:spPr>
          <a:xfrm>
            <a:off x="2408902" y="382012"/>
            <a:ext cx="91219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endParaRPr lang="he-IL" sz="3000" b="1" dirty="0">
              <a:highlight>
                <a:srgbClr val="FFFF00"/>
              </a:highlight>
              <a:latin typeface="inherit"/>
              <a:ea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r" rtl="1" fontAlgn="base"/>
            <a:r>
              <a:rPr lang="he-IL" sz="3000" b="1" dirty="0"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כל התמונות שראינו מתקשרות, לביטוי חזק ואמץ</a:t>
            </a:r>
          </a:p>
          <a:p>
            <a:pPr algn="r" rtl="1" fontAlgn="base"/>
            <a:endParaRPr lang="he-IL" sz="3000" b="1" dirty="0">
              <a:highlight>
                <a:srgbClr val="FFFF00"/>
              </a:highlight>
              <a:latin typeface="inherit"/>
              <a:ea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ctr" rtl="1" fontAlgn="base"/>
            <a:r>
              <a:rPr lang="he-IL" sz="3000" b="1" dirty="0"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יהושע פרק א'- </a:t>
            </a:r>
          </a:p>
          <a:p>
            <a:pPr algn="ctr" rtl="1" fontAlgn="base"/>
            <a:r>
              <a:rPr lang="he-IL" sz="3000" b="1" dirty="0"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"חֲזַק וֶאֱמָץ</a:t>
            </a:r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כִּי אַתָּה תַּנְחִיל </a:t>
            </a:r>
            <a:r>
              <a:rPr lang="he-IL" sz="3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אֶת־הָעָם</a:t>
            </a:r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הַזֶּה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</a:t>
            </a:r>
            <a:r>
              <a:rPr lang="he-IL" sz="3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אֶת־הָאָרֶץ</a:t>
            </a:r>
            <a:endParaRPr lang="he-IL" sz="3000" b="1" dirty="0">
              <a:latin typeface="inherit"/>
              <a:ea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</a:t>
            </a:r>
            <a:r>
              <a:rPr lang="he-IL" sz="3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אֲשֶׁר־נִשְׁבַּעְתִּי</a:t>
            </a:r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לַאֲבוֹתָם לָתֵת לָהֶם׃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רַק </a:t>
            </a:r>
            <a:r>
              <a:rPr lang="he-IL" sz="3000" b="1" dirty="0"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חֲזַק וֶאֱמַץ</a:t>
            </a:r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מְאֹד לִשְׁמֹר לַעֲשׂוֹת </a:t>
            </a:r>
            <a:r>
              <a:rPr lang="he-IL" sz="3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כְּכָל־הַתּוֹרָה</a:t>
            </a:r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אֲשֶׁר </a:t>
            </a:r>
            <a:r>
              <a:rPr lang="he-IL" sz="3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צִוְּך</a:t>
            </a:r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ָ מֹשֶׁה עַבְדִּי </a:t>
            </a:r>
          </a:p>
          <a:p>
            <a:pPr algn="just" rtl="1" fontAlgn="base"/>
            <a:endParaRPr lang="he-IL" sz="3000" b="1" dirty="0">
              <a:latin typeface="inherit"/>
              <a:ea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just" rtl="1" fontAlgn="base"/>
            <a:endParaRPr lang="he-IL" sz="3000" b="1" dirty="0">
              <a:latin typeface="inherit"/>
              <a:ea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just" rtl="1" fontAlgn="base"/>
            <a:r>
              <a:rPr lang="he-IL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he-IL" sz="3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מה </a:t>
            </a:r>
            <a:r>
              <a:rPr lang="he-IL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משמעות הביטוי "חזק ואמץ"?!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6" descr="Lioness Roaring">
            <a:extLst>
              <a:ext uri="{FF2B5EF4-FFF2-40B4-BE49-F238E27FC236}">
                <a16:creationId xmlns:a16="http://schemas.microsoft.com/office/drawing/2014/main" id="{5ABD1EA2-543B-4C67-B678-48FAF16D1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r="41185"/>
          <a:stretch/>
        </p:blipFill>
        <p:spPr bwMode="auto">
          <a:xfrm>
            <a:off x="285135" y="426776"/>
            <a:ext cx="2251587" cy="20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6A143E10-96EF-4463-8A20-C6C31F268AB1}"/>
              </a:ext>
            </a:extLst>
          </p:cNvPr>
          <p:cNvSpPr/>
          <p:nvPr/>
        </p:nvSpPr>
        <p:spPr>
          <a:xfrm>
            <a:off x="1688321" y="785668"/>
            <a:ext cx="8835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 </a:t>
            </a:r>
            <a:r>
              <a:rPr lang="he-IL" sz="3000" b="1" dirty="0"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חזק ואמץ</a:t>
            </a:r>
          </a:p>
          <a:p>
            <a:pPr algn="ctr" rtl="1" fontAlgn="base"/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חוזק ואומץ, הם יכולים להתבטא בתחום הפיזי, 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המנטלי, 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השכלי, 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הרגשי, 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החברתי.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יהושע, צריך להאמין בכל כוחו (הרוחני והכוחני)</a:t>
            </a:r>
          </a:p>
          <a:p>
            <a:pPr algn="ctr" rtl="1" fontAlgn="base"/>
            <a:r>
              <a:rPr lang="he-IL" sz="3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"חזק ואמץ". הוא צריך להשקיע, כדי לזכות בא"י.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423445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F4AD42E-46C1-489F-BFBA-BEE2FC5615B9}"/>
              </a:ext>
            </a:extLst>
          </p:cNvPr>
          <p:cNvSpPr/>
          <p:nvPr/>
        </p:nvSpPr>
        <p:spPr>
          <a:xfrm>
            <a:off x="2145921" y="1445342"/>
            <a:ext cx="84950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שימו לב לסמלי התמונות: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טביעת כפות רגליים – מסמלים את ההבטחה לקבלת א"י על ידי ה', ליהושע מנהיג העם.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אריה שואג – הינו הביטוי "חזק ואמץ" המבטא דרך דיבור, המחזקת אדם הזקוק לתמיכה ולעידוד ברגע השיא.</a:t>
            </a:r>
          </a:p>
          <a:p>
            <a:pPr algn="ctr" rtl="1"/>
            <a:endParaRPr lang="he-I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והתמונה השלישית יהודי קורא בתורה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000" dirty="0">
                <a:latin typeface="Calibri" panose="020F0502020204030204" pitchFamily="34" charset="0"/>
                <a:cs typeface="Calibri" panose="020F0502020204030204" pitchFamily="34" charset="0"/>
              </a:rPr>
              <a:t>מה ההקשר בין תמונה זו, להמשך הפרשה?!</a:t>
            </a:r>
          </a:p>
        </p:txBody>
      </p:sp>
      <p:pic>
        <p:nvPicPr>
          <p:cNvPr id="5" name="Picture 4" descr="Sand Foot Prints">
            <a:extLst>
              <a:ext uri="{FF2B5EF4-FFF2-40B4-BE49-F238E27FC236}">
                <a16:creationId xmlns:a16="http://schemas.microsoft.com/office/drawing/2014/main" id="{75989929-0031-4A0A-9FFE-6753F4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A9591"/>
              </a:clrFrom>
              <a:clrTo>
                <a:srgbClr val="9A95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076"/>
            <a:ext cx="2408981" cy="18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oness Roaring">
            <a:extLst>
              <a:ext uri="{FF2B5EF4-FFF2-40B4-BE49-F238E27FC236}">
                <a16:creationId xmlns:a16="http://schemas.microsoft.com/office/drawing/2014/main" id="{41464F65-1928-47D3-AA27-809C03A30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r="41185"/>
          <a:stretch/>
        </p:blipFill>
        <p:spPr bwMode="auto">
          <a:xfrm>
            <a:off x="1" y="0"/>
            <a:ext cx="2036854" cy="18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Jewish Man">
            <a:extLst>
              <a:ext uri="{FF2B5EF4-FFF2-40B4-BE49-F238E27FC236}">
                <a16:creationId xmlns:a16="http://schemas.microsoft.com/office/drawing/2014/main" id="{448FE635-2BE1-4828-8336-794A300E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011" y="4415147"/>
            <a:ext cx="1551008" cy="23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34;p16">
            <a:extLst>
              <a:ext uri="{FF2B5EF4-FFF2-40B4-BE49-F238E27FC236}">
                <a16:creationId xmlns:a16="http://schemas.microsoft.com/office/drawing/2014/main" id="{E996BB8C-054A-48B0-A265-2BEB43161025}"/>
              </a:ext>
            </a:extLst>
          </p:cNvPr>
          <p:cNvSpPr txBox="1">
            <a:spLocks/>
          </p:cNvSpPr>
          <p:nvPr/>
        </p:nvSpPr>
        <p:spPr>
          <a:xfrm>
            <a:off x="2408981" y="587188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x-none" sz="4400" b="0" i="0" u="none" strike="noStrike" kern="1200" cap="none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>
                <a:solidFill>
                  <a:schemeClr val="bg1"/>
                </a:solidFill>
                <a:cs typeface="Calibri" panose="020F0502020204030204" pitchFamily="34" charset="0"/>
              </a:rPr>
              <a:t>סיכום ביניים</a:t>
            </a:r>
          </a:p>
        </p:txBody>
      </p:sp>
    </p:spTree>
    <p:extLst>
      <p:ext uri="{BB962C8B-B14F-4D97-AF65-F5344CB8AC3E}">
        <p14:creationId xmlns:p14="http://schemas.microsoft.com/office/powerpoint/2010/main" val="312427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C19C8EB1-075F-4BCF-9F24-7856A2CDE97D}"/>
              </a:ext>
            </a:extLst>
          </p:cNvPr>
          <p:cNvSpPr/>
          <p:nvPr/>
        </p:nvSpPr>
        <p:spPr>
          <a:xfrm>
            <a:off x="883920" y="491014"/>
            <a:ext cx="10668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he-IL" sz="3600" b="1" u="sng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התחייבות יהושע ועם ישראל לאלוהים-קיום הברית</a:t>
            </a:r>
          </a:p>
          <a:p>
            <a:pPr algn="r" rtl="1" fontAlgn="base"/>
            <a:endParaRPr lang="he-I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 fontAlgn="base"/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4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לֹא־יָמוּש</a:t>
            </a:r>
            <a:r>
              <a:rPr lang="he-IL" sz="4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ׁ סֵפֶר הַתּוֹרָה הַזֶּה מִפִּיךָ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4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וְהָגִיתָ בּוֹ יוֹמָם וָלַיְלָה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4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לְמַעַן תִּשְׁמֹר לַעֲשׂוֹת </a:t>
            </a:r>
            <a:r>
              <a:rPr lang="he-IL" sz="4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כְּכָל־הַכָּתוּב</a:t>
            </a:r>
            <a:r>
              <a:rPr lang="he-IL" sz="4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בּוֹ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 fontAlgn="base"/>
            <a:r>
              <a:rPr lang="he-IL" sz="4000" b="1" dirty="0" err="1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כִּי־אָז</a:t>
            </a:r>
            <a:r>
              <a:rPr lang="he-IL" sz="40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 תַּצְלִיחַ אֶת־דְּרָכֶךָ וְאָז תַּשְׂכִּיל׃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 fontAlgn="base"/>
            <a:r>
              <a:rPr lang="he-IL" sz="2800" b="1" dirty="0">
                <a:latin typeface="inherit"/>
                <a:ea typeface="Times New Roman" panose="02020603050405020304" pitchFamily="18" charset="0"/>
                <a:cs typeface="FrankRuehl" panose="020E0503060101010101" pitchFamily="34" charset="-79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 fontAlgn="base"/>
            <a:endParaRPr lang="he-IL" sz="28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r" rtl="1" fontAlgn="base"/>
            <a:r>
              <a:rPr lang="he-IL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</a:t>
            </a:r>
            <a:r>
              <a:rPr lang="he-IL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' מצפה מיהושע, שכל מחשבותיו ועשייתו, תנבע מאמונה חזקה – בה</a:t>
            </a:r>
            <a:r>
              <a:rPr lang="he-IL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'. </a:t>
            </a:r>
            <a:endParaRPr lang="he-IL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r" rtl="1" fontAlgn="base"/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8" descr="Jewish Man">
            <a:extLst>
              <a:ext uri="{FF2B5EF4-FFF2-40B4-BE49-F238E27FC236}">
                <a16:creationId xmlns:a16="http://schemas.microsoft.com/office/drawing/2014/main" id="{85AD378A-954F-498D-A0B7-5D3370DF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39" y="2328579"/>
            <a:ext cx="1551008" cy="23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2B86229-BDCC-46E8-85D7-20A65F92E8B5}"/>
              </a:ext>
            </a:extLst>
          </p:cNvPr>
          <p:cNvSpPr txBox="1"/>
          <p:nvPr/>
        </p:nvSpPr>
        <p:spPr>
          <a:xfrm>
            <a:off x="3965944" y="1975005"/>
            <a:ext cx="69813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בואו נאזין לשיר של אריק לביא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במה תורם השיר של א. לביא להבנת הסיפור על יהושע?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מהן המילים החוזרות בשיר?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מהו המקצב של השיר?</a:t>
            </a:r>
          </a:p>
        </p:txBody>
      </p:sp>
      <p:sp>
        <p:nvSpPr>
          <p:cNvPr id="5" name="Google Shape;334;p16">
            <a:extLst>
              <a:ext uri="{FF2B5EF4-FFF2-40B4-BE49-F238E27FC236}">
                <a16:creationId xmlns:a16="http://schemas.microsoft.com/office/drawing/2014/main" id="{E996BB8C-054A-48B0-A265-2BEB43161025}"/>
              </a:ext>
            </a:extLst>
          </p:cNvPr>
          <p:cNvSpPr txBox="1">
            <a:spLocks/>
          </p:cNvSpPr>
          <p:nvPr/>
        </p:nvSpPr>
        <p:spPr>
          <a:xfrm>
            <a:off x="2408981" y="587188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x-none" sz="4400" b="0" i="0" u="none" strike="noStrike" kern="1200" cap="none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 smtClean="0">
                <a:solidFill>
                  <a:schemeClr val="bg1"/>
                </a:solidFill>
                <a:cs typeface="Calibri" panose="020F0502020204030204" pitchFamily="34" charset="0"/>
              </a:rPr>
              <a:t>האזנה לשיר</a:t>
            </a:r>
            <a:endParaRPr lang="he-IL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16384" y="4341615"/>
            <a:ext cx="346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ea typeface="Calibri" panose="020F0502020204030204" pitchFamily="34" charset="0"/>
                <a:cs typeface="Arial" panose="020B0604020202020204" pitchFamily="34" charset="0"/>
              </a:rPr>
              <a:t>אריק לביא – יהושע | מוזיקה ישראלית.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MMC united</a:t>
            </a:r>
            <a:r>
              <a:rPr lang="he-IL" dirty="0" smtClean="0">
                <a:latin typeface="Arial" panose="020B0604020202020204" pitchFamily="34" charset="0"/>
                <a:ea typeface="Calibri" panose="020F0502020204030204" pitchFamily="34" charset="0"/>
              </a:rPr>
              <a:t>, הד ארצי. </a:t>
            </a:r>
            <a:r>
              <a:rPr lang="he-IL" dirty="0" smtClean="0">
                <a:ea typeface="Calibri" panose="020F0502020204030204" pitchFamily="34" charset="0"/>
                <a:cs typeface="Calibri" panose="020F0502020204030204" pitchFamily="34" charset="0"/>
              </a:rPr>
              <a:t>מתוך האלבום: אריק לביא, מילים: אורי סלע, לחן: יוחנן </a:t>
            </a:r>
            <a:r>
              <a:rPr lang="he-IL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זראי</a:t>
            </a:r>
            <a:r>
              <a:rPr lang="he-IL" dirty="0" smtClean="0">
                <a:ea typeface="Calibri" panose="020F0502020204030204" pitchFamily="34" charset="0"/>
                <a:cs typeface="Arial" panose="020B0604020202020204" pitchFamily="34" charset="0"/>
              </a:rPr>
              <a:t>. © על הזכויות שמורות למחברים </a:t>
            </a:r>
            <a:r>
              <a:rPr lang="he-IL" dirty="0" err="1" smtClean="0">
                <a:ea typeface="Calibri" panose="020F0502020204030204" pitchFamily="34" charset="0"/>
                <a:cs typeface="Arial" panose="020B0604020202020204" pitchFamily="34" charset="0"/>
              </a:rPr>
              <a:t>ולאקו""ם</a:t>
            </a:r>
            <a:endParaRPr lang="he-IL" dirty="0"/>
          </a:p>
        </p:txBody>
      </p:sp>
      <p:pic>
        <p:nvPicPr>
          <p:cNvPr id="6" name="אריק לביא - יהושע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6973" y="2747610"/>
            <a:ext cx="1378745" cy="13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69F11E-E096-4790-8EBC-AB0D71E0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07" y="1289009"/>
            <a:ext cx="10515600" cy="4562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cs typeface="Calibri" panose="020F0502020204030204" pitchFamily="34" charset="0"/>
              </a:rPr>
              <a:t>אתם בוודאי, ראיתי שהביטוי "חזק ואמץ" חזר לאורך </a:t>
            </a:r>
            <a:r>
              <a:rPr lang="he-IL" sz="2800" dirty="0" smtClean="0">
                <a:cs typeface="Calibri" panose="020F0502020204030204" pitchFamily="34" charset="0"/>
              </a:rPr>
              <a:t>הפרק.</a:t>
            </a:r>
            <a:r>
              <a:rPr lang="he-IL" sz="2800" dirty="0">
                <a:cs typeface="Calibri" panose="020F0502020204030204" pitchFamily="34" charset="0"/>
              </a:rPr>
              <a:t/>
            </a:r>
            <a:br>
              <a:rPr lang="he-IL" sz="2800" dirty="0">
                <a:cs typeface="Calibri" panose="020F0502020204030204" pitchFamily="34" charset="0"/>
              </a:rPr>
            </a:br>
            <a:r>
              <a:rPr lang="he-IL" sz="2800" dirty="0" smtClean="0">
                <a:cs typeface="Calibri" panose="020F0502020204030204" pitchFamily="34" charset="0"/>
              </a:rPr>
              <a:t>קראו </a:t>
            </a:r>
            <a:r>
              <a:rPr lang="he-IL" sz="2800" dirty="0">
                <a:cs typeface="Calibri" panose="020F0502020204030204" pitchFamily="34" charset="0"/>
              </a:rPr>
              <a:t>את יהושע פרק א'- לאט </a:t>
            </a:r>
            <a:r>
              <a:rPr lang="he-IL" sz="2800" dirty="0" err="1">
                <a:cs typeface="Calibri" panose="020F0502020204030204" pitchFamily="34" charset="0"/>
              </a:rPr>
              <a:t>לאט</a:t>
            </a:r>
            <a:r>
              <a:rPr lang="he-IL" sz="2800" dirty="0">
                <a:cs typeface="Calibri" panose="020F0502020204030204" pitchFamily="34" charset="0"/>
              </a:rPr>
              <a:t> ובצורה </a:t>
            </a:r>
            <a:r>
              <a:rPr lang="he-IL" sz="2800" dirty="0" smtClean="0">
                <a:cs typeface="Calibri" panose="020F0502020204030204" pitchFamily="34" charset="0"/>
              </a:rPr>
              <a:t>מבוקרת.</a:t>
            </a:r>
            <a:br>
              <a:rPr lang="he-IL" sz="2800" dirty="0" smtClean="0">
                <a:cs typeface="Calibri" panose="020F0502020204030204" pitchFamily="34" charset="0"/>
              </a:rPr>
            </a:br>
            <a:r>
              <a:rPr lang="he-IL" sz="2800" dirty="0" smtClean="0">
                <a:cs typeface="Calibri" panose="020F0502020204030204" pitchFamily="34" charset="0"/>
              </a:rPr>
              <a:t>- כמה </a:t>
            </a:r>
            <a:r>
              <a:rPr lang="he-IL" sz="2800" dirty="0">
                <a:cs typeface="Calibri" panose="020F0502020204030204" pitchFamily="34" charset="0"/>
              </a:rPr>
              <a:t>פעמים מופיע ביטוי זה?</a:t>
            </a:r>
            <a:br>
              <a:rPr lang="he-IL" sz="2800" dirty="0">
                <a:cs typeface="Calibri" panose="020F0502020204030204" pitchFamily="34" charset="0"/>
              </a:rPr>
            </a:br>
            <a:r>
              <a:rPr lang="he-IL" sz="2800" dirty="0" smtClean="0">
                <a:cs typeface="Calibri" panose="020F0502020204030204" pitchFamily="34" charset="0"/>
              </a:rPr>
              <a:t>- מתי </a:t>
            </a:r>
            <a:r>
              <a:rPr lang="he-IL" sz="2800" dirty="0">
                <a:cs typeface="Calibri" panose="020F0502020204030204" pitchFamily="34" charset="0"/>
              </a:rPr>
              <a:t>מופיע הביטוי?</a:t>
            </a:r>
            <a:br>
              <a:rPr lang="he-IL" sz="2800" dirty="0">
                <a:cs typeface="Calibri" panose="020F0502020204030204" pitchFamily="34" charset="0"/>
              </a:rPr>
            </a:br>
            <a:r>
              <a:rPr lang="he-IL" sz="2800" dirty="0" smtClean="0">
                <a:cs typeface="Calibri" panose="020F0502020204030204" pitchFamily="34" charset="0"/>
              </a:rPr>
              <a:t>- מי </a:t>
            </a:r>
            <a:r>
              <a:rPr lang="he-IL" sz="2800" dirty="0">
                <a:cs typeface="Calibri" panose="020F0502020204030204" pitchFamily="34" charset="0"/>
              </a:rPr>
              <a:t>אומר למי, מילים אלו?</a:t>
            </a:r>
            <a:br>
              <a:rPr lang="he-IL" sz="2800" dirty="0">
                <a:cs typeface="Calibri" panose="020F0502020204030204" pitchFamily="34" charset="0"/>
              </a:rPr>
            </a:br>
            <a:r>
              <a:rPr lang="he-IL" sz="2800" dirty="0" smtClean="0">
                <a:cs typeface="Calibri" panose="020F0502020204030204" pitchFamily="34" charset="0"/>
              </a:rPr>
              <a:t>- מה </a:t>
            </a:r>
            <a:r>
              <a:rPr lang="he-IL" sz="2800" dirty="0">
                <a:cs typeface="Calibri" panose="020F0502020204030204" pitchFamily="34" charset="0"/>
              </a:rPr>
              <a:t>מסמלות </a:t>
            </a:r>
            <a:r>
              <a:rPr lang="he-IL" sz="2800" dirty="0" err="1">
                <a:cs typeface="Calibri" panose="020F0502020204030204" pitchFamily="34" charset="0"/>
              </a:rPr>
              <a:t>חזרתיות</a:t>
            </a:r>
            <a:r>
              <a:rPr lang="he-IL" sz="2800" dirty="0">
                <a:cs typeface="Calibri" panose="020F0502020204030204" pitchFamily="34" charset="0"/>
              </a:rPr>
              <a:t> זו?</a:t>
            </a:r>
            <a:br>
              <a:rPr lang="he-IL" sz="2800" dirty="0">
                <a:cs typeface="Calibri" panose="020F0502020204030204" pitchFamily="34" charset="0"/>
              </a:rPr>
            </a:br>
            <a:r>
              <a:rPr lang="he-IL" sz="2800" dirty="0">
                <a:solidFill>
                  <a:schemeClr val="accent2"/>
                </a:solidFill>
                <a:cs typeface="Calibri" panose="020F0502020204030204" pitchFamily="34" charset="0"/>
              </a:rPr>
              <a:t>על נושאים אלו ואחרים, שוחחו עם המורה שלכם.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2B43030A-C54A-4452-8D08-591044B7D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" y="4936653"/>
            <a:ext cx="1830237" cy="1830237"/>
          </a:xfrm>
          <a:prstGeom prst="rect">
            <a:avLst/>
          </a:prstGeom>
        </p:spPr>
      </p:pic>
      <p:sp>
        <p:nvSpPr>
          <p:cNvPr id="20" name="Google Shape;344;p17">
            <a:extLst>
              <a:ext uri="{FF2B5EF4-FFF2-40B4-BE49-F238E27FC236}">
                <a16:creationId xmlns:a16="http://schemas.microsoft.com/office/drawing/2014/main" id="{EA14163B-6A6B-402C-A3D2-A94C64B6A463}"/>
              </a:ext>
            </a:extLst>
          </p:cNvPr>
          <p:cNvSpPr txBox="1">
            <a:spLocks/>
          </p:cNvSpPr>
          <p:nvPr/>
        </p:nvSpPr>
        <p:spPr>
          <a:xfrm>
            <a:off x="2034658" y="301510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x-none" sz="4400" b="0" i="0" u="none" strike="noStrike" kern="1200" cap="none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>
                <a:solidFill>
                  <a:schemeClr val="bg1"/>
                </a:solidFill>
                <a:cs typeface="Calibri" panose="020F0502020204030204" pitchFamily="34" charset="0"/>
              </a:rPr>
              <a:t>ממשיכים למשימה </a:t>
            </a:r>
          </a:p>
        </p:txBody>
      </p:sp>
    </p:spTree>
    <p:extLst>
      <p:ext uri="{BB962C8B-B14F-4D97-AF65-F5344CB8AC3E}">
        <p14:creationId xmlns:p14="http://schemas.microsoft.com/office/powerpoint/2010/main" val="35413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6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מה להביא לשיעור?</a:t>
            </a:r>
            <a:endParaRPr/>
          </a:p>
        </p:txBody>
      </p:sp>
      <p:pic>
        <p:nvPicPr>
          <p:cNvPr id="259" name="Google Shape;259;p7" descr="https://lh5.googleusercontent.com/7xQchnRuOUJbyFAyyHdllavqvQUFOSCV7l5Kzy1Rmeboi9xefgg8yDF0ng5ESkxi3tC9_i9ER1BmBYOOTMhmhaxTzBz8ILJQxn_c__0Qg9cKcVB64VGmWAAtIhTRT7N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5442" y="2692018"/>
            <a:ext cx="1602858" cy="248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 descr="https://lh4.googleusercontent.com/iGTl96Eygo7-oid1H3ZWWYhb5HWAynyOs2KLWGGMeuEgHeu4cFLof2g-jYLOscV4q-879K-lfjkP4Swnmj_UGZsWTDspF4AbUz1XGd30Tf1KKpiEXhvx6NLF17Q1F5V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786785" y="3432664"/>
            <a:ext cx="2444450" cy="10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 descr="https://lh4.googleusercontent.com/8FRkycPXoj7UiB9dvl8WfvE_rPOmNvworJ3hEUUExH908Pyx1w8Shtg70_9YIyrxXZu2Q5tvXMslWX6PBLNTleMKYZ5Wgwd4UNNj4iBwA-K5B6WNBJ5WFRNSOF3busg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8506" y="2721704"/>
            <a:ext cx="1644390" cy="271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min_fin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1056" y="729136"/>
            <a:ext cx="2457450" cy="8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91919C-AE9A-4326-A324-A2B49DC3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910" y="1553473"/>
            <a:ext cx="8205341" cy="41487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e-IL" dirty="0">
                <a:cs typeface="Calibri" panose="020F0502020204030204" pitchFamily="34" charset="0"/>
              </a:rPr>
              <a:t>הבטחתו של ה' ליהושע, המנהיג החדש.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>
                <a:cs typeface="Calibri" panose="020F0502020204030204" pitchFamily="34" charset="0"/>
              </a:rPr>
              <a:t>חיזוק כוחו של יהושע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>
                <a:cs typeface="Calibri" panose="020F0502020204030204" pitchFamily="34" charset="0"/>
              </a:rPr>
              <a:t>התחייבות של יהושע אל ה'</a:t>
            </a:r>
          </a:p>
          <a:p>
            <a:endParaRPr lang="he-IL" dirty="0">
              <a:cs typeface="Calibri" panose="020F0502020204030204" pitchFamily="34" charset="0"/>
            </a:endParaRPr>
          </a:p>
          <a:p>
            <a:r>
              <a:rPr lang="he-IL" b="1" dirty="0">
                <a:solidFill>
                  <a:schemeClr val="accent2"/>
                </a:solidFill>
                <a:cs typeface="Calibri" panose="020F0502020204030204" pitchFamily="34" charset="0"/>
              </a:rPr>
              <a:t>שימו לב:</a:t>
            </a:r>
            <a:r>
              <a:rPr lang="en-US" b="1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endParaRPr lang="he-IL" b="1" dirty="0">
              <a:solidFill>
                <a:schemeClr val="accent2"/>
              </a:solidFill>
              <a:cs typeface="Calibri" panose="020F0502020204030204" pitchFamily="34" charset="0"/>
            </a:endParaRPr>
          </a:p>
          <a:p>
            <a:r>
              <a:rPr lang="he-IL" dirty="0">
                <a:cs typeface="Calibri" panose="020F0502020204030204" pitchFamily="34" charset="0"/>
              </a:rPr>
              <a:t>מסביב לכתוביות- מסתתרים שלושה סמלים: </a:t>
            </a:r>
          </a:p>
          <a:p>
            <a:r>
              <a:rPr lang="he-IL" dirty="0">
                <a:cs typeface="Calibri" panose="020F0502020204030204" pitchFamily="34" charset="0"/>
              </a:rPr>
              <a:t>טביעת כפות </a:t>
            </a:r>
            <a:r>
              <a:rPr lang="he-IL" dirty="0" smtClean="0">
                <a:cs typeface="Calibri" panose="020F0502020204030204" pitchFamily="34" charset="0"/>
              </a:rPr>
              <a:t>רגליים, אריה שואג ויהודי </a:t>
            </a:r>
            <a:r>
              <a:rPr lang="he-IL" dirty="0">
                <a:cs typeface="Calibri" panose="020F0502020204030204" pitchFamily="34" charset="0"/>
              </a:rPr>
              <a:t>קורא </a:t>
            </a:r>
            <a:r>
              <a:rPr lang="he-IL" dirty="0" smtClean="0">
                <a:cs typeface="Calibri" panose="020F0502020204030204" pitchFamily="34" charset="0"/>
              </a:rPr>
              <a:t>בתורה.</a:t>
            </a:r>
            <a:endParaRPr lang="he-IL" dirty="0">
              <a:cs typeface="Calibri" panose="020F0502020204030204" pitchFamily="34" charset="0"/>
            </a:endParaRPr>
          </a:p>
          <a:p>
            <a:r>
              <a:rPr lang="he-IL" dirty="0">
                <a:cs typeface="Calibri" panose="020F0502020204030204" pitchFamily="34" charset="0"/>
              </a:rPr>
              <a:t>מה ההקשר בין כל סמל, לחלק אחר של הלימוד-</a:t>
            </a:r>
          </a:p>
          <a:p>
            <a:r>
              <a:rPr lang="he-IL" dirty="0">
                <a:cs typeface="Calibri" panose="020F0502020204030204" pitchFamily="34" charset="0"/>
              </a:rPr>
              <a:t>על כל זאת ועוד נענה בהמשך הדרך.</a:t>
            </a:r>
          </a:p>
        </p:txBody>
      </p:sp>
      <p:pic>
        <p:nvPicPr>
          <p:cNvPr id="4" name="Picture 4" descr="Sand Foot Prints">
            <a:extLst>
              <a:ext uri="{FF2B5EF4-FFF2-40B4-BE49-F238E27FC236}">
                <a16:creationId xmlns:a16="http://schemas.microsoft.com/office/drawing/2014/main" id="{CB53F6FF-8C5A-440A-A19D-180203AD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A9591"/>
              </a:clrFrom>
              <a:clrTo>
                <a:srgbClr val="9A95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" y="3644955"/>
            <a:ext cx="2408981" cy="18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ioness Roaring">
            <a:extLst>
              <a:ext uri="{FF2B5EF4-FFF2-40B4-BE49-F238E27FC236}">
                <a16:creationId xmlns:a16="http://schemas.microsoft.com/office/drawing/2014/main" id="{90910B99-EFA1-4D3A-8A42-451C077E4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r="41185"/>
          <a:stretch/>
        </p:blipFill>
        <p:spPr bwMode="auto">
          <a:xfrm>
            <a:off x="218056" y="1382232"/>
            <a:ext cx="2036854" cy="18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Jewish Man">
            <a:extLst>
              <a:ext uri="{FF2B5EF4-FFF2-40B4-BE49-F238E27FC236}">
                <a16:creationId xmlns:a16="http://schemas.microsoft.com/office/drawing/2014/main" id="{6223FEDE-6401-46E0-9CD9-2AD10139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92" y="2464603"/>
            <a:ext cx="1551008" cy="23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94;p11">
            <a:extLst>
              <a:ext uri="{FF2B5EF4-FFF2-40B4-BE49-F238E27FC236}">
                <a16:creationId xmlns:a16="http://schemas.microsoft.com/office/drawing/2014/main" id="{AB18EE5F-4720-4315-9B05-6F7DE2F01F8D}"/>
              </a:ext>
            </a:extLst>
          </p:cNvPr>
          <p:cNvSpPr txBox="1">
            <a:spLocks/>
          </p:cNvSpPr>
          <p:nvPr/>
        </p:nvSpPr>
        <p:spPr>
          <a:xfrm>
            <a:off x="2950072" y="46115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x-none" sz="4400" b="0" i="0" u="none" strike="noStrike" kern="1200" cap="none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>
                <a:solidFill>
                  <a:schemeClr val="bg1"/>
                </a:solidFill>
              </a:rPr>
              <a:t>על מה נדבר היום:</a:t>
            </a:r>
          </a:p>
        </p:txBody>
      </p:sp>
    </p:spTree>
    <p:extLst>
      <p:ext uri="{BB962C8B-B14F-4D97-AF65-F5344CB8AC3E}">
        <p14:creationId xmlns:p14="http://schemas.microsoft.com/office/powerpoint/2010/main" val="140972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nd Foot Prints">
            <a:extLst>
              <a:ext uri="{FF2B5EF4-FFF2-40B4-BE49-F238E27FC236}">
                <a16:creationId xmlns:a16="http://schemas.microsoft.com/office/drawing/2014/main" id="{E04FCA8A-D1D7-4F5E-B9BE-62E597D9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A9591"/>
              </a:clrFrom>
              <a:clrTo>
                <a:srgbClr val="9A95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076"/>
            <a:ext cx="2408981" cy="18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oness Roaring">
            <a:extLst>
              <a:ext uri="{FF2B5EF4-FFF2-40B4-BE49-F238E27FC236}">
                <a16:creationId xmlns:a16="http://schemas.microsoft.com/office/drawing/2014/main" id="{054155C6-ECEB-4546-8639-7F9CB9D76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r="41185"/>
          <a:stretch/>
        </p:blipFill>
        <p:spPr bwMode="auto">
          <a:xfrm>
            <a:off x="1" y="0"/>
            <a:ext cx="2036854" cy="18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wish Man">
            <a:extLst>
              <a:ext uri="{FF2B5EF4-FFF2-40B4-BE49-F238E27FC236}">
                <a16:creationId xmlns:a16="http://schemas.microsoft.com/office/drawing/2014/main" id="{29BAD6F3-1C62-4D33-B854-D375CC38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92" y="4735855"/>
            <a:ext cx="1551008" cy="23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C5E0CE45-CF52-4930-BB2B-F830AD9390A9}"/>
              </a:ext>
            </a:extLst>
          </p:cNvPr>
          <p:cNvSpPr/>
          <p:nvPr/>
        </p:nvSpPr>
        <p:spPr>
          <a:xfrm>
            <a:off x="162503" y="408112"/>
            <a:ext cx="11678856" cy="440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he-IL" sz="2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יהושע פרק א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 וַיְהִי אַחֲרֵי מוֹת מֹשֶׁה עֶבֶד יְהוָה</a:t>
            </a:r>
          </a:p>
          <a:p>
            <a:pPr algn="ctr" rtl="1">
              <a:lnSpc>
                <a:spcPct val="150000"/>
              </a:lnSpc>
            </a:pP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וַיֹּאמֶר יְהוָה </a:t>
            </a:r>
            <a:r>
              <a:rPr lang="he-IL" sz="2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אֶל־יְהוֹשֻׁע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ַ </a:t>
            </a:r>
            <a:r>
              <a:rPr lang="he-IL" sz="2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בִּן־נוּן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מְשָׁרֵת מֹשֶׁה </a:t>
            </a:r>
            <a:r>
              <a:rPr lang="he-IL" sz="2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לֵאמֹר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׃</a:t>
            </a:r>
          </a:p>
          <a:p>
            <a:pPr algn="ctr" rtl="1">
              <a:lnSpc>
                <a:spcPct val="150000"/>
              </a:lnSpc>
            </a:pP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(ב) מֹשֶׁה עַבְדִּי מֵת וְעַתָּה קוּם עֲבֹר </a:t>
            </a:r>
            <a:r>
              <a:rPr lang="he-IL" sz="2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אֶת־הַיַּרְדֵּן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הַזֶּה </a:t>
            </a:r>
          </a:p>
          <a:p>
            <a:pPr algn="ctr" rtl="1">
              <a:lnSpc>
                <a:spcPct val="150000"/>
              </a:lnSpc>
            </a:pP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אַתָּה וְכָל־הָעָם הַזֶּה </a:t>
            </a:r>
            <a:r>
              <a:rPr lang="he-IL" sz="2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אֶל־הָאָרֶץ</a:t>
            </a:r>
            <a:endParaRPr lang="he-IL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אֲשֶׁר אָנֹכִי נֹתֵן לָהֶם לִבְנֵי יִשְׂרָאֵל׃"</a:t>
            </a:r>
          </a:p>
          <a:p>
            <a:pPr algn="ctr" rtl="1">
              <a:lnSpc>
                <a:spcPct val="107000"/>
              </a:lnSpc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יהושע, הוא עומד להיכנס ל"נעליו הגדולות" של משה.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AEE5C801-43E8-414E-83E1-33B9629798B4}"/>
              </a:ext>
            </a:extLst>
          </p:cNvPr>
          <p:cNvSpPr/>
          <p:nvPr/>
        </p:nvSpPr>
        <p:spPr>
          <a:xfrm>
            <a:off x="3530010" y="656962"/>
            <a:ext cx="73361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בואו </a:t>
            </a:r>
            <a:r>
              <a:rPr lang="he-IL" sz="36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נקח</a:t>
            </a:r>
            <a:r>
              <a:rPr lang="he-I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כמה זמן למחשבה: </a:t>
            </a:r>
          </a:p>
          <a:p>
            <a:pPr algn="r" rtl="1"/>
            <a:endParaRPr lang="he-I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יהושע עומד להיות מנהיג-</a:t>
            </a:r>
          </a:p>
          <a:p>
            <a:pPr algn="r" rtl="1"/>
            <a:r>
              <a:rPr lang="he-IL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אלו שאלות הייתם מפנים ליהושע?!</a:t>
            </a:r>
          </a:p>
          <a:p>
            <a:pPr algn="r" rtl="1"/>
            <a:endParaRPr lang="he-IL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בטוחה, שגם לכם</a:t>
            </a:r>
          </a:p>
          <a:p>
            <a:pPr algn="r" rtl="1"/>
            <a:r>
              <a:rPr lang="he-IL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ישנם רעיונות נהדרים וטובים.</a:t>
            </a:r>
          </a:p>
          <a:p>
            <a:pPr algn="r" rtl="1"/>
            <a:endParaRPr lang="he-IL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אבחר רעיונות בודדים.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DE824FA3-B2DB-470F-89A5-6EB9DFC6F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5" y="5164163"/>
            <a:ext cx="1583224" cy="1583224"/>
          </a:xfrm>
          <a:prstGeom prst="rect">
            <a:avLst/>
          </a:prstGeom>
        </p:spPr>
      </p:pic>
      <p:pic>
        <p:nvPicPr>
          <p:cNvPr id="4" name="1min_fin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394" y="656962"/>
            <a:ext cx="2457450" cy="8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AEE5C801-43E8-414E-83E1-33B9629798B4}"/>
              </a:ext>
            </a:extLst>
          </p:cNvPr>
          <p:cNvSpPr/>
          <p:nvPr/>
        </p:nvSpPr>
        <p:spPr>
          <a:xfrm>
            <a:off x="735534" y="1704499"/>
            <a:ext cx="10625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chemeClr val="accent2"/>
              </a:buClr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מהי המורשת שהשאיר משה עבורו?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הניסיון העצום, שהוא רכש ממשה,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הוא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בעיקרו אמונה חזקה בה' והתמדה בדרך.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2"/>
              </a:buClr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מהי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המשימה העיקרית העומדת בפניו?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על יהושע ללכד את העם ולכבוש את א"י בסיועו.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DE824FA3-B2DB-470F-89A5-6EB9DFC6F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9" y="5120819"/>
            <a:ext cx="1583224" cy="1583224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0339525-67B7-41F1-886F-4903AE4A6472}"/>
              </a:ext>
            </a:extLst>
          </p:cNvPr>
          <p:cNvSpPr txBox="1"/>
          <p:nvPr/>
        </p:nvSpPr>
        <p:spPr>
          <a:xfrm>
            <a:off x="4101091" y="806977"/>
            <a:ext cx="7260001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למחשבה</a:t>
            </a:r>
          </a:p>
        </p:txBody>
      </p:sp>
    </p:spTree>
    <p:extLst>
      <p:ext uri="{BB962C8B-B14F-4D97-AF65-F5344CB8AC3E}">
        <p14:creationId xmlns:p14="http://schemas.microsoft.com/office/powerpoint/2010/main" val="41744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AEE5C801-43E8-414E-83E1-33B9629798B4}"/>
              </a:ext>
            </a:extLst>
          </p:cNvPr>
          <p:cNvSpPr/>
          <p:nvPr/>
        </p:nvSpPr>
        <p:spPr>
          <a:xfrm>
            <a:off x="1136437" y="1741431"/>
            <a:ext cx="1022465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chemeClr val="accent2"/>
              </a:buClr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אילו תכונות אופי נדרשות מיהושע?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יהושע אמור להיות מנהיגותי וסמכותי.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2"/>
              </a:buClr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אלו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קשיים אפשריים עומדים לפניו?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קשיים מבית- מעם ישראל וקשיים מחוץ- מהעמים סביב.</a:t>
            </a:r>
          </a:p>
          <a:p>
            <a:pPr marL="571500" indent="-571500" algn="r" rt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2"/>
              </a:buClr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ואתם, תלמידים יקרים, תחליטו איזה קושי יותר מאתגר?!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7630DF4-F2F6-4A62-A79C-541F758D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9" y="5131452"/>
            <a:ext cx="1583224" cy="1583224"/>
          </a:xfrm>
          <a:prstGeom prst="rect">
            <a:avLst/>
          </a:prstGeom>
        </p:spPr>
      </p:pic>
      <p:sp>
        <p:nvSpPr>
          <p:cNvPr id="6" name="תיבת טקסט 1">
            <a:extLst>
              <a:ext uri="{FF2B5EF4-FFF2-40B4-BE49-F238E27FC236}">
                <a16:creationId xmlns:a16="http://schemas.microsoft.com/office/drawing/2014/main" id="{00339525-67B7-41F1-886F-4903AE4A6472}"/>
              </a:ext>
            </a:extLst>
          </p:cNvPr>
          <p:cNvSpPr txBox="1"/>
          <p:nvPr/>
        </p:nvSpPr>
        <p:spPr>
          <a:xfrm>
            <a:off x="4101091" y="806977"/>
            <a:ext cx="7260001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למחשבה</a:t>
            </a:r>
          </a:p>
        </p:txBody>
      </p:sp>
    </p:spTree>
    <p:extLst>
      <p:ext uri="{BB962C8B-B14F-4D97-AF65-F5344CB8AC3E}">
        <p14:creationId xmlns:p14="http://schemas.microsoft.com/office/powerpoint/2010/main" val="32228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512C5AD2-FF74-4B5A-A137-BB596BABEE16}"/>
              </a:ext>
            </a:extLst>
          </p:cNvPr>
          <p:cNvSpPr/>
          <p:nvPr/>
        </p:nvSpPr>
        <p:spPr>
          <a:xfrm>
            <a:off x="244061" y="384044"/>
            <a:ext cx="11422635" cy="56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07000"/>
              </a:lnSpc>
            </a:pPr>
            <a:r>
              <a:rPr lang="he-IL" sz="3200" b="1" dirty="0">
                <a:highlight>
                  <a:srgbClr val="FFFF00"/>
                </a:highlight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הבטחת ה' ליהושע</a:t>
            </a:r>
          </a:p>
          <a:p>
            <a:pPr algn="ctr" rtl="1" fontAlgn="base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 fontAlgn="base">
              <a:lnSpc>
                <a:spcPct val="150000"/>
              </a:lnSpc>
            </a:pPr>
            <a:r>
              <a:rPr lang="he-IL" sz="3600" b="1" dirty="0" err="1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כָּל־מָקוֹם</a:t>
            </a: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 אֲשֶׁר תִּדְרֹךְ </a:t>
            </a:r>
            <a:r>
              <a:rPr lang="he-IL" sz="3600" b="1" u="sng" dirty="0" err="1">
                <a:solidFill>
                  <a:srgbClr val="FF0000"/>
                </a:solidFill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כ</a:t>
            </a:r>
            <a:r>
              <a:rPr lang="he-IL" sz="3600" b="1" u="sng" dirty="0" err="1">
                <a:solidFill>
                  <a:schemeClr val="accent2"/>
                </a:solidFill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ַּף־רַגְלְכֶם</a:t>
            </a:r>
            <a:r>
              <a:rPr lang="he-IL" sz="3600" b="1" u="sng" dirty="0">
                <a:solidFill>
                  <a:schemeClr val="accent2"/>
                </a:solidFill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בּוֹ לָכֶם נְתַתִּיו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 fontAlgn="base">
              <a:lnSpc>
                <a:spcPct val="150000"/>
              </a:lnSpc>
            </a:pP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כַּאֲשֶׁר דִּבַּרְתִּי </a:t>
            </a:r>
            <a:r>
              <a:rPr lang="he-IL" sz="3600" b="1" dirty="0" err="1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אֶל־מֹשֶׁה</a:t>
            </a: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׃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 fontAlgn="base">
              <a:lnSpc>
                <a:spcPct val="150000"/>
              </a:lnSpc>
            </a:pP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מֵהַמִּדְבָּר וְהַלְּבָנוֹן הַזֶּה </a:t>
            </a:r>
            <a:r>
              <a:rPr lang="he-IL" sz="3600" b="1" dirty="0" err="1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וְעַד־הַנָּהָר</a:t>
            </a: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 הַגָּדוֹל </a:t>
            </a:r>
            <a:r>
              <a:rPr lang="he-IL" sz="3600" b="1" dirty="0" err="1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נְהַר־פְּרָת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 fontAlgn="base">
              <a:lnSpc>
                <a:spcPct val="150000"/>
              </a:lnSpc>
            </a:pP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כֹּל אֶרֶץ הַחִתִּים </a:t>
            </a:r>
            <a:r>
              <a:rPr lang="he-IL" sz="3600" b="1" dirty="0" err="1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וְעַד־הַיָּם</a:t>
            </a:r>
            <a:r>
              <a:rPr lang="he-IL" sz="3600" b="1" dirty="0">
                <a:latin typeface="inherit"/>
                <a:ea typeface="Arial" panose="020B0604020202020204" pitchFamily="34" charset="0"/>
                <a:cs typeface="FrankRuehl" panose="020E0503060101010101" pitchFamily="34" charset="-79"/>
              </a:rPr>
              <a:t> הַגָּדוֹל מְבוֹא הַשָּׁמֶשׁ יִהְיֶה גְּבוּלְכֶם׃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endParaRPr lang="he-IL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בטוח, שברגעים אלו, יהושע שבוי בקסמו של אלוהים.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האמונה מתעצמת, המחשבות מתחזקות, המנהיגות שלו מתייצבת.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Sand Foot Prints">
            <a:extLst>
              <a:ext uri="{FF2B5EF4-FFF2-40B4-BE49-F238E27FC236}">
                <a16:creationId xmlns:a16="http://schemas.microsoft.com/office/drawing/2014/main" id="{D93183FB-D04F-403C-8276-6C1D035F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A9591"/>
              </a:clrFrom>
              <a:clrTo>
                <a:srgbClr val="9A95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87" y="1644072"/>
            <a:ext cx="2379904" cy="17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9D29967-2B1F-445B-BAD3-0171DA923043}"/>
              </a:ext>
            </a:extLst>
          </p:cNvPr>
          <p:cNvSpPr txBox="1"/>
          <p:nvPr/>
        </p:nvSpPr>
        <p:spPr>
          <a:xfrm>
            <a:off x="1284855" y="439838"/>
            <a:ext cx="99966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עתה, אציג לפניכם כמה תמונות, נסו לגלות- מה הקשר בין התמונות לבין פרק א' ביהושע?!</a:t>
            </a:r>
          </a:p>
        </p:txBody>
      </p:sp>
      <p:pic>
        <p:nvPicPr>
          <p:cNvPr id="6" name="תמונה 5" descr="Dubai, View, Girl, Fence Brave, Gorge">
            <a:extLst>
              <a:ext uri="{FF2B5EF4-FFF2-40B4-BE49-F238E27FC236}">
                <a16:creationId xmlns:a16="http://schemas.microsoft.com/office/drawing/2014/main" id="{FACA7789-8810-4291-B4D2-A495AC1D43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1" y="3617595"/>
            <a:ext cx="4315460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Spartan, Army, Sun, Dusk, Roman, Soldier">
            <a:extLst>
              <a:ext uri="{FF2B5EF4-FFF2-40B4-BE49-F238E27FC236}">
                <a16:creationId xmlns:a16="http://schemas.microsoft.com/office/drawing/2014/main" id="{6DD70F2C-FD43-4356-9F4E-A3A88DA947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30" y="3617595"/>
            <a:ext cx="4839970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at, Flower, Kitten, Stone, Pet, Animals">
            <a:extLst>
              <a:ext uri="{FF2B5EF4-FFF2-40B4-BE49-F238E27FC236}">
                <a16:creationId xmlns:a16="http://schemas.microsoft.com/office/drawing/2014/main" id="{7BB82C17-785D-421F-960E-1673DA7579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81" y="901503"/>
            <a:ext cx="4660225" cy="266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Beautiful wonder woman">
            <a:extLst>
              <a:ext uri="{FF2B5EF4-FFF2-40B4-BE49-F238E27FC236}">
                <a16:creationId xmlns:a16="http://schemas.microsoft.com/office/drawing/2014/main" id="{6B24CC47-BAAF-4FFE-A2EA-77E6B5F752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7" y="1478234"/>
            <a:ext cx="1887108" cy="300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3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592</Words>
  <Application>Microsoft Office PowerPoint</Application>
  <PresentationFormat>מסך רחב</PresentationFormat>
  <Paragraphs>132</Paragraphs>
  <Slides>16</Slides>
  <Notes>11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Alef</vt:lpstr>
      <vt:lpstr>Arial</vt:lpstr>
      <vt:lpstr>Calibri</vt:lpstr>
      <vt:lpstr>FrankRuehl</vt:lpstr>
      <vt:lpstr>inherit</vt:lpstr>
      <vt:lpstr>Open Sans</vt:lpstr>
      <vt:lpstr>Times New Roman</vt:lpstr>
      <vt:lpstr>Office Theme</vt:lpstr>
      <vt:lpstr>מצגת של PowerPoint‏</vt:lpstr>
      <vt:lpstr>מה להביא לשיעור?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אתם בוודאי, ראיתי שהביטוי "חזק ואמץ" חזר לאורך הפרק. קראו את יהושע פרק א'- לאט לאט ובצורה מבוקרת. - כמה פעמים מופיע ביטוי זה? - מתי מופיע הביטוי? - מי אומר למי, מילים אלו? - מה מסמלות חזרתיות זו? על נושאים אלו ואחרים, שוחחו עם המורה שלכם.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Ruthy Betinger</dc:creator>
  <cp:lastModifiedBy>Noya Merige</cp:lastModifiedBy>
  <cp:revision>64</cp:revision>
  <dcterms:created xsi:type="dcterms:W3CDTF">2020-03-11T07:11:19Z</dcterms:created>
  <dcterms:modified xsi:type="dcterms:W3CDTF">2020-04-26T07:56:03Z</dcterms:modified>
</cp:coreProperties>
</file>