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82" r:id="rId2"/>
    <p:sldId id="269" r:id="rId3"/>
    <p:sldId id="306" r:id="rId4"/>
    <p:sldId id="307" r:id="rId5"/>
    <p:sldId id="324" r:id="rId6"/>
    <p:sldId id="327" r:id="rId7"/>
    <p:sldId id="338" r:id="rId8"/>
    <p:sldId id="318" r:id="rId9"/>
    <p:sldId id="314" r:id="rId10"/>
    <p:sldId id="317" r:id="rId11"/>
    <p:sldId id="325" r:id="rId12"/>
    <p:sldId id="308" r:id="rId13"/>
    <p:sldId id="326" r:id="rId14"/>
    <p:sldId id="331" r:id="rId15"/>
    <p:sldId id="328" r:id="rId16"/>
    <p:sldId id="322" r:id="rId17"/>
    <p:sldId id="329" r:id="rId18"/>
    <p:sldId id="339" r:id="rId19"/>
    <p:sldId id="340" r:id="rId20"/>
    <p:sldId id="341" r:id="rId21"/>
    <p:sldId id="330" r:id="rId22"/>
    <p:sldId id="333" r:id="rId23"/>
    <p:sldId id="334" r:id="rId24"/>
    <p:sldId id="335" r:id="rId25"/>
    <p:sldId id="320" r:id="rId26"/>
    <p:sldId id="319" r:id="rId27"/>
    <p:sldId id="336" r:id="rId28"/>
    <p:sldId id="337" r:id="rId29"/>
    <p:sldId id="281" r:id="rId30"/>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ome" initials="h" lastIdx="15" clrIdx="0"/>
  <p:cmAuthor id="1" name="moe" initials="m" lastIdx="23" clrIdx="1">
    <p:extLst>
      <p:ext uri="{19B8F6BF-5375-455C-9EA6-DF929625EA0E}">
        <p15:presenceInfo xmlns:p15="http://schemas.microsoft.com/office/powerpoint/2012/main" userId="moe" providerId="None"/>
      </p:ext>
    </p:extLst>
  </p:cmAuthor>
  <p:cmAuthor id="2" name="חני קרמר" initials="חק" lastIdx="4" clrIdx="2">
    <p:extLst>
      <p:ext uri="{19B8F6BF-5375-455C-9EA6-DF929625EA0E}">
        <p15:presenceInfo xmlns:p15="http://schemas.microsoft.com/office/powerpoint/2012/main" userId="חני קרמר"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599E"/>
    <a:srgbClr val="FBBD68"/>
    <a:srgbClr val="4285E3"/>
    <a:srgbClr val="EBEBEB"/>
    <a:srgbClr val="FFFFFF"/>
    <a:srgbClr val="F2F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AD251E-9178-4802-A34D-5F34701A3EAF}" v="19" dt="2020-04-17T17:47:27.110"/>
  </p1510:revLst>
</p1510:revInfo>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ללא סגנון, רשת טבלה">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59" autoAdjust="0"/>
    <p:restoredTop sz="63024" autoAdjust="0"/>
  </p:normalViewPr>
  <p:slideViewPr>
    <p:cSldViewPr snapToGrid="0" snapToObjects="1" showGuides="1">
      <p:cViewPr>
        <p:scale>
          <a:sx n="78" d="100"/>
          <a:sy n="78" d="100"/>
        </p:scale>
        <p:origin x="-768" y="-192"/>
      </p:cViewPr>
      <p:guideLst>
        <p:guide orient="horz" pos="2024"/>
        <p:guide pos="3863"/>
      </p:guideLst>
    </p:cSldViewPr>
  </p:slideViewPr>
  <p:notesTextViewPr>
    <p:cViewPr>
      <p:scale>
        <a:sx n="1" d="1"/>
        <a:sy n="1" d="1"/>
      </p:scale>
      <p:origin x="0" y="-24"/>
    </p:cViewPr>
  </p:notesTextViewPr>
  <p:sorterViewPr>
    <p:cViewPr varScale="1">
      <p:scale>
        <a:sx n="100" d="100"/>
        <a:sy n="100" d="100"/>
      </p:scale>
      <p:origin x="0" y="-6816"/>
    </p:cViewPr>
  </p:sorterViewPr>
  <p:notesViewPr>
    <p:cSldViewPr snapToGrid="0" snapToObjects="1" showGuides="1">
      <p:cViewPr varScale="1">
        <p:scale>
          <a:sx n="99" d="100"/>
          <a:sy n="99" d="100"/>
        </p:scale>
        <p:origin x="3064"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B0428-3D81-B14A-B943-4C2208D448E3}" type="datetimeFigureOut">
              <a:rPr lang="x-none" smtClean="0"/>
              <a:t>23/04/2020</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F965BA-DA3B-EB42-8F73-FDBE27A0A657}" type="slidenum">
              <a:rPr lang="x-none" smtClean="0"/>
              <a:t>‹#›</a:t>
            </a:fld>
            <a:endParaRPr lang="x-none"/>
          </a:p>
        </p:txBody>
      </p:sp>
    </p:spTree>
    <p:extLst>
      <p:ext uri="{BB962C8B-B14F-4D97-AF65-F5344CB8AC3E}">
        <p14:creationId xmlns:p14="http://schemas.microsoft.com/office/powerpoint/2010/main" val="187569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השיעור הוכן על ידי אחת המדריכות</a:t>
            </a:r>
            <a:r>
              <a:rPr lang="he-IL" baseline="0" dirty="0"/>
              <a:t> ולדעתנו הוא מתאים לכיתות ד.</a:t>
            </a:r>
          </a:p>
          <a:p>
            <a:pPr algn="r" rtl="1"/>
            <a:endParaRPr lang="x-none" dirty="0"/>
          </a:p>
        </p:txBody>
      </p:sp>
      <p:sp>
        <p:nvSpPr>
          <p:cNvPr id="4" name="Slide Number Placeholder 3"/>
          <p:cNvSpPr>
            <a:spLocks noGrp="1"/>
          </p:cNvSpPr>
          <p:nvPr>
            <p:ph type="sldNum" sz="quarter" idx="5"/>
          </p:nvPr>
        </p:nvSpPr>
        <p:spPr/>
        <p:txBody>
          <a:bodyPr/>
          <a:lstStyle/>
          <a:p>
            <a:fld id="{03F965BA-DA3B-EB42-8F73-FDBE27A0A657}" type="slidenum">
              <a:rPr lang="x-none" smtClean="0"/>
              <a:t>1</a:t>
            </a:fld>
            <a:endParaRPr lang="x-none"/>
          </a:p>
        </p:txBody>
      </p:sp>
    </p:spTree>
    <p:extLst>
      <p:ext uri="{BB962C8B-B14F-4D97-AF65-F5344CB8AC3E}">
        <p14:creationId xmlns:p14="http://schemas.microsoft.com/office/powerpoint/2010/main" val="3836073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dirty="0"/>
              <a:t>לפניכם קטע מתוך כתבה ששודרה בערוץ כאן 11 על מישל קישקה.</a:t>
            </a:r>
          </a:p>
          <a:p>
            <a:pPr algn="r" rtl="1"/>
            <a:endParaRPr lang="he-IL" b="1" dirty="0"/>
          </a:p>
          <a:p>
            <a:pPr algn="r"/>
            <a:r>
              <a:rPr lang="he-IL" b="1" dirty="0"/>
              <a:t>נצפה יחד בכתבה המשודרת ונגלה מדוע מישל קישקה אוהב ליצור עלילונים</a:t>
            </a:r>
          </a:p>
          <a:p>
            <a:pPr algn="r"/>
            <a:endParaRPr lang="he-IL" b="1" dirty="0"/>
          </a:p>
          <a:p>
            <a:pPr algn="r"/>
            <a:endParaRPr lang="he-IL" b="1"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10</a:t>
            </a:fld>
            <a:endParaRPr lang="x-none"/>
          </a:p>
        </p:txBody>
      </p:sp>
    </p:spTree>
    <p:extLst>
      <p:ext uri="{BB962C8B-B14F-4D97-AF65-F5344CB8AC3E}">
        <p14:creationId xmlns:p14="http://schemas.microsoft.com/office/powerpoint/2010/main" val="3932496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t>האם היה לכם מעניין לצפות בכתבה?</a:t>
            </a:r>
          </a:p>
          <a:p>
            <a:pPr algn="r"/>
            <a:endParaRPr lang="he-IL" b="1" dirty="0"/>
          </a:p>
          <a:p>
            <a:pPr algn="r"/>
            <a:r>
              <a:rPr lang="he-IL" b="1" dirty="0"/>
              <a:t>בעיניי היא הייתה מרתקת.</a:t>
            </a:r>
          </a:p>
          <a:p>
            <a:pPr algn="r"/>
            <a:endParaRPr lang="he-IL" b="1" dirty="0"/>
          </a:p>
          <a:p>
            <a:pPr algn="r"/>
            <a:r>
              <a:rPr lang="he-IL" b="1" dirty="0"/>
              <a:t>שמתם לב מה ענה מישל קישקה כשנשאל מדוע דווקא עלילון? </a:t>
            </a:r>
            <a:r>
              <a:rPr lang="he-IL" b="1" u="sng" dirty="0"/>
              <a:t>לקרוא את הציטוטים </a:t>
            </a:r>
          </a:p>
          <a:p>
            <a:pPr algn="r"/>
            <a:endParaRPr lang="he-IL" b="1" u="sng" dirty="0"/>
          </a:p>
          <a:p>
            <a:pPr algn="r"/>
            <a:r>
              <a:rPr lang="he-IL" b="1" u="none" dirty="0"/>
              <a:t>החיבור בין ציורים לסיפורים גורם לו לאושר ולתחושה שהוא עדיין ילד - זו סיבה מרגשת, לדעתי.</a:t>
            </a:r>
          </a:p>
          <a:p>
            <a:pPr algn="r"/>
            <a:endParaRPr lang="he-IL" b="1" u="none" dirty="0"/>
          </a:p>
          <a:p>
            <a:pPr algn="r"/>
            <a:r>
              <a:rPr lang="he-IL" b="1" u="none" dirty="0"/>
              <a:t>מה אתם חושבים? </a:t>
            </a:r>
            <a:endParaRPr lang="he-IL" u="none"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11</a:t>
            </a:fld>
            <a:endParaRPr lang="x-none"/>
          </a:p>
        </p:txBody>
      </p:sp>
    </p:spTree>
    <p:extLst>
      <p:ext uri="{BB962C8B-B14F-4D97-AF65-F5344CB8AC3E}">
        <p14:creationId xmlns:p14="http://schemas.microsoft.com/office/powerpoint/2010/main" val="4287938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lnSpc>
                <a:spcPct val="115000"/>
              </a:lnSpc>
              <a:spcBef>
                <a:spcPts val="1200"/>
              </a:spcBef>
              <a:spcAft>
                <a:spcPts val="0"/>
              </a:spcAft>
              <a:buNone/>
            </a:pPr>
            <a:r>
              <a:rPr lang="he-IL" sz="1200" b="1" i="0" kern="1200" dirty="0">
                <a:solidFill>
                  <a:schemeClr val="tx1"/>
                </a:solidFill>
                <a:effectLst/>
                <a:latin typeface="+mn-lt"/>
                <a:ea typeface="+mn-ea"/>
                <a:cs typeface="+mn-cs"/>
              </a:rPr>
              <a:t>נוסף על הכתבה המשודרת, נקרא יחד חלק מכתבה כתובה שהופיעה בעיתון עיניים גיליון 11.</a:t>
            </a:r>
          </a:p>
          <a:p>
            <a:pPr marL="0" lvl="0" indent="0" algn="r" rtl="1">
              <a:lnSpc>
                <a:spcPct val="115000"/>
              </a:lnSpc>
              <a:spcBef>
                <a:spcPts val="1200"/>
              </a:spcBef>
              <a:spcAft>
                <a:spcPts val="0"/>
              </a:spcAft>
              <a:buNone/>
            </a:pPr>
            <a:endParaRPr lang="he-IL" sz="1200" b="1" i="0" kern="1200" dirty="0">
              <a:solidFill>
                <a:schemeClr val="tx1"/>
              </a:solidFill>
              <a:effectLst/>
              <a:latin typeface="+mn-lt"/>
              <a:ea typeface="+mn-ea"/>
              <a:cs typeface="+mn-cs"/>
            </a:endParaRPr>
          </a:p>
          <a:p>
            <a:pPr marL="0" lvl="0" indent="0" algn="r" rtl="1">
              <a:lnSpc>
                <a:spcPct val="115000"/>
              </a:lnSpc>
              <a:spcBef>
                <a:spcPts val="1200"/>
              </a:spcBef>
              <a:spcAft>
                <a:spcPts val="0"/>
              </a:spcAft>
              <a:buNone/>
            </a:pPr>
            <a:r>
              <a:rPr lang="he-IL" sz="1200" b="1" i="0" kern="1200" dirty="0">
                <a:solidFill>
                  <a:schemeClr val="tx1"/>
                </a:solidFill>
                <a:effectLst/>
                <a:latin typeface="+mn-lt"/>
                <a:ea typeface="+mn-ea"/>
                <a:cs typeface="+mn-cs"/>
              </a:rPr>
              <a:t>בתוך כדי הקריאה נסו לזהות סיבות נוספת מדוע מישל קישקה אוהב ליצור עלילונים.</a:t>
            </a:r>
          </a:p>
          <a:p>
            <a:pPr marL="0" lvl="0" indent="0" algn="r" rtl="1">
              <a:lnSpc>
                <a:spcPct val="115000"/>
              </a:lnSpc>
              <a:spcBef>
                <a:spcPts val="1200"/>
              </a:spcBef>
              <a:spcAft>
                <a:spcPts val="0"/>
              </a:spcAft>
              <a:buNone/>
            </a:pPr>
            <a:endParaRPr lang="he-IL" sz="1200" b="1" i="0" kern="1200" dirty="0">
              <a:solidFill>
                <a:schemeClr val="tx1"/>
              </a:solidFill>
              <a:effectLst/>
              <a:latin typeface="+mn-lt"/>
              <a:ea typeface="+mn-ea"/>
              <a:cs typeface="+mn-cs"/>
            </a:endParaRPr>
          </a:p>
          <a:p>
            <a:pPr marL="0" lvl="0" indent="0" algn="r" rtl="1">
              <a:lnSpc>
                <a:spcPct val="115000"/>
              </a:lnSpc>
              <a:spcBef>
                <a:spcPts val="1200"/>
              </a:spcBef>
              <a:spcAft>
                <a:spcPts val="0"/>
              </a:spcAft>
              <a:buNone/>
            </a:pPr>
            <a:r>
              <a:rPr lang="he-IL" sz="1200" b="1" i="0" kern="1200" dirty="0">
                <a:solidFill>
                  <a:schemeClr val="tx1"/>
                </a:solidFill>
                <a:effectLst/>
                <a:latin typeface="+mn-lt"/>
                <a:ea typeface="+mn-ea"/>
                <a:cs typeface="+mn-cs"/>
              </a:rPr>
              <a:t>קריאה בקול בקצב הכתבה </a:t>
            </a:r>
            <a:r>
              <a:rPr lang="he-IL" sz="1200" b="1" i="0" u="sng" kern="1200" dirty="0">
                <a:solidFill>
                  <a:schemeClr val="tx1"/>
                </a:solidFill>
                <a:effectLst/>
                <a:latin typeface="+mn-lt"/>
                <a:ea typeface="+mn-ea"/>
                <a:cs typeface="+mn-cs"/>
              </a:rPr>
              <a:t>והמְתנה + טיימר.</a:t>
            </a:r>
            <a:r>
              <a:rPr lang="he-IL" sz="1200" b="1" i="0" kern="1200" dirty="0">
                <a:solidFill>
                  <a:schemeClr val="tx1"/>
                </a:solidFill>
                <a:effectLst/>
                <a:latin typeface="+mn-lt"/>
                <a:ea typeface="+mn-ea"/>
                <a:cs typeface="+mn-cs"/>
              </a:rPr>
              <a:t> </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12</a:t>
            </a:fld>
            <a:endParaRPr lang="x-none"/>
          </a:p>
        </p:txBody>
      </p:sp>
    </p:spTree>
    <p:extLst>
      <p:ext uri="{BB962C8B-B14F-4D97-AF65-F5344CB8AC3E}">
        <p14:creationId xmlns:p14="http://schemas.microsoft.com/office/powerpoint/2010/main" val="3675206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lnSpc>
                <a:spcPct val="115000"/>
              </a:lnSpc>
              <a:spcBef>
                <a:spcPts val="1200"/>
              </a:spcBef>
              <a:spcAft>
                <a:spcPts val="0"/>
              </a:spcAft>
              <a:buNone/>
            </a:pPr>
            <a:r>
              <a:rPr lang="he-IL" sz="1200" b="1" i="0" kern="1200" dirty="0">
                <a:solidFill>
                  <a:schemeClr val="tx1"/>
                </a:solidFill>
                <a:effectLst/>
                <a:latin typeface="+mn-lt"/>
                <a:ea typeface="+mn-ea"/>
                <a:cs typeface="+mn-cs"/>
              </a:rPr>
              <a:t>אני בטוחה שהצלחתם לזהות סיבות נוספות בכתבה.</a:t>
            </a:r>
          </a:p>
          <a:p>
            <a:pPr marL="0" lvl="0" indent="0" algn="r" rtl="1">
              <a:lnSpc>
                <a:spcPct val="115000"/>
              </a:lnSpc>
              <a:spcBef>
                <a:spcPts val="1200"/>
              </a:spcBef>
              <a:spcAft>
                <a:spcPts val="0"/>
              </a:spcAft>
              <a:buNone/>
            </a:pPr>
            <a:endParaRPr lang="he-IL" sz="1200" b="1" i="0" kern="1200" dirty="0">
              <a:solidFill>
                <a:schemeClr val="tx1"/>
              </a:solidFill>
              <a:effectLst/>
              <a:latin typeface="+mn-lt"/>
              <a:ea typeface="+mn-ea"/>
              <a:cs typeface="+mn-cs"/>
            </a:endParaRPr>
          </a:p>
          <a:p>
            <a:pPr marL="0" lvl="0" indent="0" algn="r" rtl="1">
              <a:lnSpc>
                <a:spcPct val="115000"/>
              </a:lnSpc>
              <a:spcBef>
                <a:spcPts val="1200"/>
              </a:spcBef>
              <a:spcAft>
                <a:spcPts val="0"/>
              </a:spcAft>
              <a:buNone/>
            </a:pPr>
            <a:r>
              <a:rPr lang="he-IL" sz="1200" b="1" i="0" kern="1200" dirty="0">
                <a:solidFill>
                  <a:schemeClr val="tx1"/>
                </a:solidFill>
                <a:effectLst/>
                <a:latin typeface="+mn-lt"/>
                <a:ea typeface="+mn-ea"/>
                <a:cs typeface="+mn-cs"/>
              </a:rPr>
              <a:t>שימו לב, מישל קישקה אומר ... </a:t>
            </a:r>
            <a:r>
              <a:rPr lang="he-IL" sz="1200" b="1" i="0" u="sng" kern="1200" dirty="0">
                <a:solidFill>
                  <a:schemeClr val="tx1"/>
                </a:solidFill>
                <a:effectLst/>
                <a:latin typeface="+mn-lt"/>
                <a:ea typeface="+mn-ea"/>
                <a:cs typeface="+mn-cs"/>
              </a:rPr>
              <a:t>לקרוא את הכתוב בבועיות</a:t>
            </a:r>
          </a:p>
          <a:p>
            <a:pPr marL="0" lvl="0" indent="0" algn="r" rtl="1">
              <a:lnSpc>
                <a:spcPct val="115000"/>
              </a:lnSpc>
              <a:spcBef>
                <a:spcPts val="1200"/>
              </a:spcBef>
              <a:spcAft>
                <a:spcPts val="0"/>
              </a:spcAft>
              <a:buNone/>
            </a:pPr>
            <a:endParaRPr lang="he-IL" sz="1200" b="1" i="0" kern="1200" dirty="0">
              <a:solidFill>
                <a:schemeClr val="tx1"/>
              </a:solidFill>
              <a:effectLst/>
              <a:latin typeface="+mn-lt"/>
              <a:ea typeface="+mn-ea"/>
              <a:cs typeface="+mn-cs"/>
            </a:endParaRPr>
          </a:p>
          <a:p>
            <a:pPr marL="0" lvl="0" indent="0" algn="r" rtl="1">
              <a:lnSpc>
                <a:spcPct val="115000"/>
              </a:lnSpc>
              <a:spcBef>
                <a:spcPts val="1200"/>
              </a:spcBef>
              <a:spcAft>
                <a:spcPts val="0"/>
              </a:spcAft>
              <a:buNone/>
            </a:pPr>
            <a:r>
              <a:rPr lang="he-IL" sz="1200" b="1" i="0" kern="1200" dirty="0">
                <a:solidFill>
                  <a:schemeClr val="tx1"/>
                </a:solidFill>
                <a:effectLst/>
                <a:latin typeface="+mn-lt"/>
                <a:ea typeface="+mn-ea"/>
                <a:cs typeface="+mn-cs"/>
              </a:rPr>
              <a:t>מה הוסיפה לנו הכתבה? </a:t>
            </a:r>
            <a:r>
              <a:rPr lang="he-IL" sz="1200" b="1" i="0" u="sng" kern="1200" dirty="0">
                <a:solidFill>
                  <a:schemeClr val="tx1"/>
                </a:solidFill>
                <a:effectLst/>
                <a:latin typeface="+mn-lt"/>
                <a:ea typeface="+mn-ea"/>
                <a:cs typeface="+mn-cs"/>
              </a:rPr>
              <a:t>השהיה</a:t>
            </a:r>
          </a:p>
          <a:p>
            <a:pPr marL="0" lvl="0" indent="0" algn="r" rtl="1">
              <a:lnSpc>
                <a:spcPct val="115000"/>
              </a:lnSpc>
              <a:spcBef>
                <a:spcPts val="1200"/>
              </a:spcBef>
              <a:spcAft>
                <a:spcPts val="0"/>
              </a:spcAft>
              <a:buNone/>
            </a:pPr>
            <a:endParaRPr lang="he-IL" sz="1200" b="1" i="0" kern="1200" dirty="0">
              <a:solidFill>
                <a:schemeClr val="tx1"/>
              </a:solidFill>
              <a:effectLst/>
              <a:latin typeface="+mn-lt"/>
              <a:ea typeface="+mn-ea"/>
              <a:cs typeface="+mn-cs"/>
            </a:endParaRPr>
          </a:p>
          <a:p>
            <a:pPr marL="0" lvl="0" indent="0" algn="r" rtl="1">
              <a:lnSpc>
                <a:spcPct val="115000"/>
              </a:lnSpc>
              <a:spcBef>
                <a:spcPts val="1200"/>
              </a:spcBef>
              <a:spcAft>
                <a:spcPts val="0"/>
              </a:spcAft>
              <a:buNone/>
            </a:pPr>
            <a:r>
              <a:rPr lang="he-IL" sz="1200" b="1" i="0" kern="1200" dirty="0">
                <a:solidFill>
                  <a:schemeClr val="tx1"/>
                </a:solidFill>
                <a:effectLst/>
                <a:latin typeface="+mn-lt"/>
                <a:ea typeface="+mn-ea"/>
                <a:cs typeface="+mn-cs"/>
              </a:rPr>
              <a:t>למדנו ממנה על סיבות נוספות מדוע מישל קישקה עוסק ביצירת עלילונים.</a:t>
            </a:r>
          </a:p>
          <a:p>
            <a:pPr marL="0" lvl="0" indent="0" algn="r" rtl="1">
              <a:lnSpc>
                <a:spcPct val="115000"/>
              </a:lnSpc>
              <a:spcBef>
                <a:spcPts val="1200"/>
              </a:spcBef>
              <a:spcAft>
                <a:spcPts val="0"/>
              </a:spcAft>
              <a:buNone/>
            </a:pPr>
            <a:endParaRPr lang="he-IL" sz="1200" b="1" i="0" kern="1200" dirty="0">
              <a:solidFill>
                <a:schemeClr val="tx1"/>
              </a:solidFill>
              <a:effectLst/>
              <a:latin typeface="+mn-lt"/>
              <a:ea typeface="+mn-ea"/>
              <a:cs typeface="+mn-cs"/>
            </a:endParaRPr>
          </a:p>
          <a:p>
            <a:pPr marL="0" lvl="0" indent="0" algn="r" rtl="1">
              <a:lnSpc>
                <a:spcPct val="115000"/>
              </a:lnSpc>
              <a:spcBef>
                <a:spcPts val="1200"/>
              </a:spcBef>
              <a:spcAft>
                <a:spcPts val="0"/>
              </a:spcAft>
              <a:buNone/>
            </a:pPr>
            <a:r>
              <a:rPr lang="he-IL" sz="1200" b="1" i="0" kern="1200" dirty="0">
                <a:solidFill>
                  <a:schemeClr val="tx1"/>
                </a:solidFill>
                <a:effectLst/>
                <a:latin typeface="+mn-lt"/>
                <a:ea typeface="+mn-ea"/>
                <a:cs typeface="+mn-cs"/>
              </a:rPr>
              <a:t>אהבתי במיוחד את החלק האחרון של הכתבה שבו הוא אומר שהוא מאושר – לקרוא את המשפט האחרון: "אני אדם מאושר: מאושר על שאני עושה את מה שאוהב לעשות, ומאושר שאוהבים את מה שאני עושה".</a:t>
            </a:r>
          </a:p>
          <a:p>
            <a:pPr marL="0" lvl="0" indent="0" algn="r" rtl="1">
              <a:lnSpc>
                <a:spcPct val="115000"/>
              </a:lnSpc>
              <a:spcBef>
                <a:spcPts val="1200"/>
              </a:spcBef>
              <a:spcAft>
                <a:spcPts val="0"/>
              </a:spcAft>
              <a:buNone/>
            </a:pPr>
            <a:endParaRPr lang="he-IL" sz="1200" b="1" i="0" kern="1200" dirty="0">
              <a:solidFill>
                <a:schemeClr val="tx1"/>
              </a:solidFill>
              <a:effectLst/>
              <a:latin typeface="+mn-lt"/>
              <a:ea typeface="+mn-ea"/>
              <a:cs typeface="+mn-cs"/>
            </a:endParaRPr>
          </a:p>
          <a:p>
            <a:pPr marL="0" lvl="0" indent="0" algn="r" rtl="1">
              <a:lnSpc>
                <a:spcPct val="115000"/>
              </a:lnSpc>
              <a:spcBef>
                <a:spcPts val="1200"/>
              </a:spcBef>
              <a:spcAft>
                <a:spcPts val="0"/>
              </a:spcAft>
              <a:buNone/>
            </a:pPr>
            <a:r>
              <a:rPr lang="he-IL" sz="1200" b="1" i="0" kern="1200" dirty="0">
                <a:solidFill>
                  <a:schemeClr val="tx1"/>
                </a:solidFill>
                <a:effectLst/>
                <a:latin typeface="+mn-lt"/>
                <a:ea typeface="+mn-ea"/>
                <a:cs typeface="+mn-cs"/>
              </a:rPr>
              <a:t>מה דעתכם, האם זו סיבה נוספת מדוע הוא יוצר עלילונים?</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13</a:t>
            </a:fld>
            <a:endParaRPr lang="x-none"/>
          </a:p>
        </p:txBody>
      </p:sp>
    </p:spTree>
    <p:extLst>
      <p:ext uri="{BB962C8B-B14F-4D97-AF65-F5344CB8AC3E}">
        <p14:creationId xmlns:p14="http://schemas.microsoft.com/office/powerpoint/2010/main" val="109867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t>ועכשיו נקרא עלילון שהופיע באתר של אגודת צער בעלי חיים.</a:t>
            </a:r>
          </a:p>
          <a:p>
            <a:pPr algn="r"/>
            <a:endParaRPr lang="he-IL" b="1" dirty="0"/>
          </a:p>
          <a:p>
            <a:pPr algn="r"/>
            <a:r>
              <a:rPr lang="he-IL" b="1" dirty="0"/>
              <a:t>איזי הוא דינוזאור וגיבור סדרת עלילונים של דובי </a:t>
            </a:r>
            <a:r>
              <a:rPr lang="he-IL" b="1" dirty="0" err="1"/>
              <a:t>קייך</a:t>
            </a:r>
            <a:r>
              <a:rPr lang="he-IL" b="1" dirty="0"/>
              <a:t>.</a:t>
            </a:r>
          </a:p>
          <a:p>
            <a:pPr algn="r"/>
            <a:endParaRPr lang="en-US" b="1" u="sng" dirty="0"/>
          </a:p>
          <a:p>
            <a:pPr algn="r"/>
            <a:r>
              <a:rPr lang="he-IL" b="1" u="sng" dirty="0"/>
              <a:t>לתת זמן לקריאה </a:t>
            </a:r>
          </a:p>
          <a:p>
            <a:pPr algn="r"/>
            <a:endParaRPr lang="he-IL" b="1" dirty="0"/>
          </a:p>
          <a:p>
            <a:pPr algn="r"/>
            <a:r>
              <a:rPr lang="he-IL" b="1" dirty="0"/>
              <a:t>לאחר הקריאה – מה דעתכם על העלילון? מה אהבתם? האם זה מזכיר לכם מקרה דומה? מה ריגש אתכם?</a:t>
            </a:r>
          </a:p>
          <a:p>
            <a:pPr algn="r"/>
            <a:endParaRPr lang="he-IL" b="1" dirty="0"/>
          </a:p>
          <a:p>
            <a:pPr algn="r"/>
            <a:r>
              <a:rPr lang="he-IL" b="1" dirty="0"/>
              <a:t> איך לפי דעתכם הרגיש איזי? </a:t>
            </a:r>
          </a:p>
          <a:p>
            <a:pPr algn="r"/>
            <a:endParaRPr lang="he-IL" b="1" dirty="0"/>
          </a:p>
          <a:p>
            <a:pPr algn="r"/>
            <a:r>
              <a:rPr lang="he-IL" b="1" dirty="0"/>
              <a:t>העלילון מעט העציב אותי כי איזי חשב שהפתק עבורו והוא התוודה בפני הילדה על אהבתו אבל היא בכלל לא כתבה את הפתק עבורו.</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14</a:t>
            </a:fld>
            <a:endParaRPr lang="x-none"/>
          </a:p>
        </p:txBody>
      </p:sp>
    </p:spTree>
    <p:extLst>
      <p:ext uri="{BB962C8B-B14F-4D97-AF65-F5344CB8AC3E}">
        <p14:creationId xmlns:p14="http://schemas.microsoft.com/office/powerpoint/2010/main" val="4155339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t>קריאה שנייה:</a:t>
            </a:r>
          </a:p>
          <a:p>
            <a:pPr algn="r"/>
            <a:r>
              <a:rPr lang="he-IL" b="1" dirty="0"/>
              <a:t>נקרא יחד את העלילון שלנו ונלמד מה הם הרכיבים שיש לשים לב אליהם בקריאה.</a:t>
            </a:r>
          </a:p>
          <a:p>
            <a:pPr algn="r"/>
            <a:endParaRPr lang="he-IL" b="1" dirty="0"/>
          </a:p>
          <a:p>
            <a:pPr algn="r"/>
            <a:r>
              <a:rPr lang="he-IL" b="1" dirty="0"/>
              <a:t>במקרה שלנו העלילון משתרע/פרוס על פני שני עמודים – להצביע. הינה כאן העמוד הראשון וכאן השני.</a:t>
            </a:r>
          </a:p>
          <a:p>
            <a:pPr algn="r"/>
            <a:endParaRPr lang="he-IL" b="1" dirty="0"/>
          </a:p>
          <a:p>
            <a:pPr algn="r"/>
            <a:r>
              <a:rPr lang="he-IL" b="1" dirty="0"/>
              <a:t>נתחיל בעמוד הראשון</a:t>
            </a:r>
          </a:p>
          <a:p>
            <a:pPr algn="r"/>
            <a:endParaRPr lang="he-IL" b="1" dirty="0"/>
          </a:p>
          <a:p>
            <a:pPr algn="r"/>
            <a:r>
              <a:rPr lang="he-IL" b="1" dirty="0"/>
              <a:t>שמתם לב שלעלילון יש שֵם – להצביע על השם המוקף </a:t>
            </a:r>
          </a:p>
          <a:p>
            <a:pPr algn="r"/>
            <a:endParaRPr lang="he-IL" b="1" dirty="0"/>
          </a:p>
          <a:p>
            <a:pPr algn="r"/>
            <a:r>
              <a:rPr lang="he-IL" b="1" dirty="0"/>
              <a:t>עלילון הוא בדרך כלל סיפור, וממש כמו בסיפורים, כבר לפי השם ניתן להתחיל לשער על מה יהיה מסופר או לחשוב על שאלות כגון מי אוהב את מי. האם שמתם לב לשם? האם </a:t>
            </a:r>
            <a:r>
              <a:rPr lang="he-IL" b="1" dirty="0" err="1"/>
              <a:t>נרמזתם</a:t>
            </a:r>
            <a:r>
              <a:rPr lang="he-IL" b="1" dirty="0"/>
              <a:t> ממנו לפני הקריאה?</a:t>
            </a:r>
          </a:p>
          <a:p>
            <a:pPr algn="r"/>
            <a:endParaRPr lang="he-IL" b="1" dirty="0"/>
          </a:p>
          <a:p>
            <a:pPr algn="r"/>
            <a:r>
              <a:rPr lang="he-IL" b="1" dirty="0"/>
              <a:t>גם בעלילונים, כמו בסיפור, השם לרוב עוזר להבין על מה יהיה מסופר.</a:t>
            </a:r>
          </a:p>
          <a:p>
            <a:pPr algn="r"/>
            <a:endParaRPr lang="he-IL" b="1" dirty="0"/>
          </a:p>
          <a:p>
            <a:pPr algn="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15</a:t>
            </a:fld>
            <a:endParaRPr lang="x-none"/>
          </a:p>
        </p:txBody>
      </p:sp>
    </p:spTree>
    <p:extLst>
      <p:ext uri="{BB962C8B-B14F-4D97-AF65-F5344CB8AC3E}">
        <p14:creationId xmlns:p14="http://schemas.microsoft.com/office/powerpoint/2010/main" val="3388479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he-IL" b="1" dirty="0"/>
          </a:p>
          <a:p>
            <a:pPr algn="r"/>
            <a:r>
              <a:rPr lang="he-IL" b="1" dirty="0"/>
              <a:t>בוודאי שמתם לב שהעלילון מחולק לריבועים שמסביבם מסגרת – </a:t>
            </a:r>
            <a:r>
              <a:rPr lang="he-IL" b="1" u="sng" dirty="0"/>
              <a:t>להצביע לכיוון.</a:t>
            </a:r>
            <a:r>
              <a:rPr lang="he-IL" b="1" dirty="0"/>
              <a:t> מה זה אומר? השהיה קצרה</a:t>
            </a:r>
          </a:p>
          <a:p>
            <a:pPr algn="r"/>
            <a:endParaRPr lang="he-IL" b="1" dirty="0"/>
          </a:p>
          <a:p>
            <a:pPr algn="r"/>
            <a:r>
              <a:rPr lang="he-IL" b="1" dirty="0"/>
              <a:t>אני בטוחה שאתם מבינים שכל מסגרת היא קטע מסוים בסיפור השייך לסיפור כולו. כל ריבוע מקדם את עלילת הסיפור.</a:t>
            </a:r>
          </a:p>
          <a:p>
            <a:pPr algn="r"/>
            <a:endParaRPr lang="he-IL" b="1" dirty="0"/>
          </a:p>
          <a:p>
            <a:pPr algn="r"/>
            <a:r>
              <a:rPr lang="he-IL" b="1" dirty="0"/>
              <a:t> </a:t>
            </a:r>
          </a:p>
          <a:p>
            <a:pPr algn="r"/>
            <a:r>
              <a:rPr lang="he-IL" b="1" dirty="0"/>
              <a:t>רגע, אבל איך יודעים היכן מתחילים לקרוא ולאן ממשיכים? </a:t>
            </a:r>
            <a:r>
              <a:rPr lang="he-IL" b="1" u="sng" dirty="0"/>
              <a:t>השהיה</a:t>
            </a:r>
          </a:p>
          <a:p>
            <a:pPr algn="r"/>
            <a:endParaRPr lang="he-IL" b="1" dirty="0"/>
          </a:p>
          <a:p>
            <a:pPr algn="r"/>
            <a:r>
              <a:rPr lang="he-IL" b="1" dirty="0"/>
              <a:t>טקסט רגיל בעברית בנוי ממשפטים הכתובים בשורות.</a:t>
            </a:r>
          </a:p>
          <a:p>
            <a:pPr algn="r"/>
            <a:endParaRPr lang="he-IL" b="1" dirty="0"/>
          </a:p>
          <a:p>
            <a:pPr algn="r"/>
            <a:r>
              <a:rPr lang="he-IL" b="1" dirty="0"/>
              <a:t>אנו מתחילים לקרוא בעברית מימין לשמאל וכאשר מסתיימת שורה, שוב מתחילים מימין וכן הלאה.</a:t>
            </a:r>
          </a:p>
          <a:p>
            <a:pPr algn="r"/>
            <a:endParaRPr lang="he-IL" b="1" dirty="0"/>
          </a:p>
          <a:p>
            <a:pPr algn="r"/>
            <a:r>
              <a:rPr lang="he-IL" b="1" dirty="0"/>
              <a:t>כמו שכבר אמרנו, לעלילון יש עלילה, התרחשות, דבר שמוביל לדבר.</a:t>
            </a:r>
          </a:p>
          <a:p>
            <a:pPr algn="r"/>
            <a:endParaRPr lang="he-IL" b="1" dirty="0"/>
          </a:p>
          <a:p>
            <a:pPr algn="r"/>
            <a:r>
              <a:rPr lang="he-IL" b="1" dirty="0"/>
              <a:t>כאשר אנו קוראים עלילון אנחנו צריכים לחשוב בתוך כדי הקריאה על מה שאנחנו קוראים ולהבין את ההקשרים.</a:t>
            </a:r>
          </a:p>
          <a:p>
            <a:pPr algn="r"/>
            <a:endParaRPr lang="he-IL" b="1" dirty="0"/>
          </a:p>
          <a:p>
            <a:pPr algn="r"/>
            <a:r>
              <a:rPr lang="he-IL" b="1" dirty="0"/>
              <a:t>לדוגמה: הדגמת חשיבה בקול - לקרוא את שני הריבועים הראשונים בעמוד הראשון ולעבור לריבוע הראשון בעמוד השני – לעצור – האם זה הגיוני? מאיפה צצה הדמות השנייה?</a:t>
            </a:r>
          </a:p>
          <a:p>
            <a:pPr algn="r"/>
            <a:endParaRPr lang="he-IL" b="1" dirty="0"/>
          </a:p>
          <a:p>
            <a:pPr algn="r"/>
            <a:r>
              <a:rPr lang="he-IL" b="1" dirty="0"/>
              <a:t>למה איזי אומר שהוא מרגיש אותו הדבר? חסרים לי פרטים... משהו לא מתחבר כאן. כנראה שקראתי לא נכון.</a:t>
            </a:r>
            <a:r>
              <a:rPr lang="en-US" b="1" dirty="0"/>
              <a:t/>
            </a:r>
            <a:br>
              <a:rPr lang="en-US" b="1" dirty="0"/>
            </a:br>
            <a:endParaRPr lang="he-IL" b="1" dirty="0"/>
          </a:p>
          <a:p>
            <a:pPr algn="r"/>
            <a:r>
              <a:rPr lang="he-IL" b="1" dirty="0"/>
              <a:t>אחזור לשני הריבועים הראשונים בעמוד הראשון ואמשיך לריבוע מתחת... כן, עכשיו זה מסתדר טוב יותר </a:t>
            </a:r>
          </a:p>
          <a:p>
            <a:pPr algn="r"/>
            <a:endParaRPr lang="en-US" b="1" dirty="0"/>
          </a:p>
          <a:p>
            <a:pPr algn="r"/>
            <a:endParaRPr lang="en-US" b="1" dirty="0"/>
          </a:p>
          <a:p>
            <a:pPr algn="r"/>
            <a:endParaRPr lang="en-US" b="1" dirty="0"/>
          </a:p>
          <a:p>
            <a:pPr algn="r"/>
            <a:endParaRPr lang="he-IL" b="1"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16</a:t>
            </a:fld>
            <a:endParaRPr lang="x-none"/>
          </a:p>
        </p:txBody>
      </p:sp>
    </p:spTree>
    <p:extLst>
      <p:ext uri="{BB962C8B-B14F-4D97-AF65-F5344CB8AC3E}">
        <p14:creationId xmlns:p14="http://schemas.microsoft.com/office/powerpoint/2010/main" val="1112037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t>נמשיך ונתבונן בעלילון שלנו –</a:t>
            </a:r>
          </a:p>
          <a:p>
            <a:pPr algn="r"/>
            <a:endParaRPr lang="he-IL" b="1" dirty="0"/>
          </a:p>
          <a:p>
            <a:pPr algn="r"/>
            <a:r>
              <a:rPr lang="he-IL" b="1" dirty="0"/>
              <a:t>בוודאי ששמתם לב שהדמויות חושבות ומדברות... איך זה נראה בעלילון?</a:t>
            </a:r>
          </a:p>
          <a:p>
            <a:pPr algn="r"/>
            <a:endParaRPr lang="he-IL" b="1" dirty="0"/>
          </a:p>
          <a:p>
            <a:pPr algn="r"/>
            <a:r>
              <a:rPr lang="he-IL" b="1" dirty="0"/>
              <a:t>נכון, באמצעות בועות שונות:</a:t>
            </a:r>
          </a:p>
          <a:p>
            <a:pPr algn="r"/>
            <a:endParaRPr lang="he-IL" b="1" dirty="0"/>
          </a:p>
          <a:p>
            <a:pPr algn="r"/>
            <a:r>
              <a:rPr lang="he-IL" b="1" dirty="0"/>
              <a:t>להצביע על בועת המחשבה והדיבור – כך נראית בועת מחשבה. העיגולים מסמלים שאין כאן דיבור ישיר אלא מחשבות.</a:t>
            </a:r>
          </a:p>
          <a:p>
            <a:pPr algn="r"/>
            <a:endParaRPr lang="he-IL" b="1" dirty="0"/>
          </a:p>
          <a:p>
            <a:pPr algn="r"/>
            <a:r>
              <a:rPr lang="he-IL" b="1" dirty="0"/>
              <a:t>שימו לב שבועת הדיבור נראית אחרת. החלק המחודד בקצה יוצא מפיו של הדובר.</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17</a:t>
            </a:fld>
            <a:endParaRPr lang="x-none"/>
          </a:p>
        </p:txBody>
      </p:sp>
    </p:spTree>
    <p:extLst>
      <p:ext uri="{BB962C8B-B14F-4D97-AF65-F5344CB8AC3E}">
        <p14:creationId xmlns:p14="http://schemas.microsoft.com/office/powerpoint/2010/main" val="33736872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he-IL" b="1" dirty="0"/>
          </a:p>
          <a:p>
            <a:pPr algn="r"/>
            <a:r>
              <a:rPr lang="he-IL" b="1" dirty="0"/>
              <a:t>איך אנחנו מבינים איך מרגיש איזי? איך מוצג הרגש בעלילון? האם אתם מזהים? (השהיה)</a:t>
            </a:r>
            <a:r>
              <a:rPr lang="en-US" b="1" dirty="0"/>
              <a:t> </a:t>
            </a:r>
            <a:endParaRPr lang="he-IL" b="1" dirty="0"/>
          </a:p>
          <a:p>
            <a:pPr algn="r"/>
            <a:endParaRPr lang="he-IL" b="1" dirty="0"/>
          </a:p>
          <a:p>
            <a:pPr algn="r"/>
            <a:r>
              <a:rPr lang="he-IL" b="1" dirty="0"/>
              <a:t>נתבונן על הציורים עצמם... האם שמתם לב להבעות הפנים של איזי, דינה וטירן?</a:t>
            </a:r>
          </a:p>
          <a:p>
            <a:pPr algn="r"/>
            <a:endParaRPr lang="he-IL" b="1" dirty="0"/>
          </a:p>
          <a:p>
            <a:pPr algn="r"/>
            <a:r>
              <a:rPr lang="he-IL" b="1" dirty="0"/>
              <a:t> בואו נתמקד בכל אחת מהדמויות.</a:t>
            </a:r>
          </a:p>
          <a:p>
            <a:pPr algn="r"/>
            <a:endParaRPr lang="he-IL" b="1" dirty="0"/>
          </a:p>
          <a:p>
            <a:pPr algn="r"/>
            <a:r>
              <a:rPr lang="he-IL" b="1" dirty="0"/>
              <a:t>לעבור לשקף הבא.</a:t>
            </a:r>
          </a:p>
          <a:p>
            <a:pPr algn="r"/>
            <a:endParaRPr lang="he-IL" b="1" dirty="0"/>
          </a:p>
          <a:p>
            <a:pPr algn="r"/>
            <a:endParaRPr lang="he-IL" b="1" dirty="0"/>
          </a:p>
          <a:p>
            <a:pPr algn="r"/>
            <a:endParaRPr lang="he-IL" b="1" dirty="0"/>
          </a:p>
          <a:p>
            <a:pPr algn="r"/>
            <a:endParaRPr lang="he-IL" b="1" dirty="0"/>
          </a:p>
          <a:p>
            <a:pPr algn="r"/>
            <a:endParaRPr lang="he-IL" b="1"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18</a:t>
            </a:fld>
            <a:endParaRPr lang="x-none"/>
          </a:p>
        </p:txBody>
      </p:sp>
    </p:spTree>
    <p:extLst>
      <p:ext uri="{BB962C8B-B14F-4D97-AF65-F5344CB8AC3E}">
        <p14:creationId xmlns:p14="http://schemas.microsoft.com/office/powerpoint/2010/main" val="231068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t>ראשית נתמקד </a:t>
            </a:r>
            <a:r>
              <a:rPr lang="he-IL" b="1" dirty="0" err="1"/>
              <a:t>באיזי</a:t>
            </a:r>
            <a:r>
              <a:rPr lang="he-IL" b="1" dirty="0"/>
              <a:t> – נתבונן איך מצוירות הבעות פניו, איך מצוירות עיניו? הפה שלו? </a:t>
            </a:r>
          </a:p>
          <a:p>
            <a:pPr algn="r"/>
            <a:endParaRPr lang="he-IL" b="1" dirty="0"/>
          </a:p>
          <a:p>
            <a:pPr algn="r"/>
            <a:r>
              <a:rPr lang="he-IL" b="1" dirty="0"/>
              <a:t>יש לעבור על כל הסימנים ולזהות את מגוון הרגשות ולהדגיש את אופן ציור העיניים, הפה, הרקע (בריבוע שבו הוא מתוודה על אהבתו לדינה).</a:t>
            </a:r>
          </a:p>
          <a:p>
            <a:pPr algn="r"/>
            <a:endParaRPr lang="en-US" b="1" dirty="0"/>
          </a:p>
          <a:p>
            <a:pPr algn="r"/>
            <a:endParaRPr lang="en-US" b="1" dirty="0"/>
          </a:p>
          <a:p>
            <a:pPr algn="r"/>
            <a:r>
              <a:rPr lang="he-IL" b="1" dirty="0"/>
              <a:t>אולי כאן המקום לעסוק במשמעות הציורים - בהבעה, בהעמדת הדמויות זו מול זו, בצבעי הרקע המשתנים.</a:t>
            </a:r>
          </a:p>
          <a:p>
            <a:pPr algn="r"/>
            <a:endParaRPr lang="he-IL" b="1" dirty="0"/>
          </a:p>
          <a:p>
            <a:pPr algn="r"/>
            <a:endParaRPr lang="en-US" b="1" dirty="0"/>
          </a:p>
          <a:p>
            <a:pPr algn="r"/>
            <a:endParaRPr lang="en-US" b="1" dirty="0"/>
          </a:p>
          <a:p>
            <a:pPr algn="r"/>
            <a:endParaRPr lang="he-IL" b="1"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19</a:t>
            </a:fld>
            <a:endParaRPr lang="x-none"/>
          </a:p>
        </p:txBody>
      </p:sp>
    </p:spTree>
    <p:extLst>
      <p:ext uri="{BB962C8B-B14F-4D97-AF65-F5344CB8AC3E}">
        <p14:creationId xmlns:p14="http://schemas.microsoft.com/office/powerpoint/2010/main" val="2773129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dirty="0"/>
              <a:t>מה להביא?</a:t>
            </a:r>
            <a:r>
              <a:rPr lang="en-US" dirty="0"/>
              <a:t> </a:t>
            </a:r>
            <a:r>
              <a:rPr lang="he-IL" dirty="0"/>
              <a:t>כלי כתיבה ודפי שורות לכתיבה. </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a:t>
            </a:fld>
            <a:endParaRPr lang="x-none"/>
          </a:p>
        </p:txBody>
      </p:sp>
    </p:spTree>
    <p:extLst>
      <p:ext uri="{BB962C8B-B14F-4D97-AF65-F5344CB8AC3E}">
        <p14:creationId xmlns:p14="http://schemas.microsoft.com/office/powerpoint/2010/main" val="32930027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t>נעבור לדינה. נתבונן איך מצוירות הבעות פניה, </a:t>
            </a:r>
          </a:p>
          <a:p>
            <a:pPr algn="r"/>
            <a:endParaRPr lang="he-IL" b="1" dirty="0"/>
          </a:p>
          <a:p>
            <a:pPr algn="r"/>
            <a:r>
              <a:rPr lang="he-IL" b="1" dirty="0"/>
              <a:t>יש לעבור על כל הסימנים ולזהות את מגוון הרגשות ולהדגיש את אופן ציור העיניים, הפה, הרקע.</a:t>
            </a:r>
          </a:p>
          <a:p>
            <a:pPr algn="r"/>
            <a:endParaRPr lang="he-IL" b="1" dirty="0"/>
          </a:p>
          <a:p>
            <a:pPr algn="r"/>
            <a:r>
              <a:rPr lang="he-IL" b="1" dirty="0"/>
              <a:t>שימו לב גם לטירן – הוא מצויד במשקפי שמש ומתופף על השולחן – מה ניתן ללמוד על אודותיו מאופן הציור?</a:t>
            </a:r>
          </a:p>
          <a:p>
            <a:pPr algn="r"/>
            <a:r>
              <a:rPr lang="he-IL" b="1" dirty="0"/>
              <a:t> </a:t>
            </a:r>
          </a:p>
          <a:p>
            <a:pPr algn="r"/>
            <a:endParaRPr lang="he-IL" b="1" dirty="0"/>
          </a:p>
          <a:p>
            <a:pPr algn="r"/>
            <a:endParaRPr lang="he-IL" b="1" dirty="0"/>
          </a:p>
          <a:p>
            <a:pPr algn="r"/>
            <a:endParaRPr lang="he-IL" b="1" dirty="0"/>
          </a:p>
          <a:p>
            <a:pPr algn="r"/>
            <a:endParaRPr lang="en-US" b="1" dirty="0"/>
          </a:p>
          <a:p>
            <a:pPr algn="r"/>
            <a:endParaRPr lang="en-US" b="1" dirty="0"/>
          </a:p>
          <a:p>
            <a:pPr algn="r"/>
            <a:endParaRPr lang="he-IL" b="1"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20</a:t>
            </a:fld>
            <a:endParaRPr lang="x-none"/>
          </a:p>
        </p:txBody>
      </p:sp>
    </p:spTree>
    <p:extLst>
      <p:ext uri="{BB962C8B-B14F-4D97-AF65-F5344CB8AC3E}">
        <p14:creationId xmlns:p14="http://schemas.microsoft.com/office/powerpoint/2010/main" val="17359154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t>מה עוד?</a:t>
            </a:r>
          </a:p>
          <a:p>
            <a:pPr algn="r"/>
            <a:endParaRPr lang="he-IL" b="1" dirty="0"/>
          </a:p>
          <a:p>
            <a:pPr algn="r"/>
            <a:r>
              <a:rPr lang="he-IL" b="1" dirty="0"/>
              <a:t>שימו לב שקולות ותנועה מסומנים באמצעות קווים המדגישים תעופה וכתיבת הצליל של החפץ - במקרה הזה, הפתק שנשלח </a:t>
            </a:r>
            <a:r>
              <a:rPr lang="he-IL" b="1" dirty="0" err="1"/>
              <a:t>לאיזי</a:t>
            </a:r>
            <a:r>
              <a:rPr lang="he-IL" b="1" dirty="0"/>
              <a:t> </a:t>
            </a:r>
            <a:r>
              <a:rPr lang="he-IL" b="1" u="sng" dirty="0"/>
              <a:t>הצבעה על שני ההסברים</a:t>
            </a:r>
            <a:r>
              <a:rPr lang="he-IL" b="1" dirty="0"/>
              <a:t>.</a:t>
            </a:r>
          </a:p>
          <a:p>
            <a:pPr algn="r"/>
            <a:endParaRPr lang="he-IL" b="1" dirty="0"/>
          </a:p>
          <a:p>
            <a:pPr algn="r"/>
            <a:r>
              <a:rPr lang="he-IL" b="1" dirty="0"/>
              <a:t>יכולים לזהות איפה עוד אפשר "לשמוע" צליל? </a:t>
            </a:r>
            <a:r>
              <a:rPr lang="he-IL" b="1" u="sng" dirty="0"/>
              <a:t>השהיה ואז הצבעה על התמונה האחרונה שבה התלמיד מתופף עם העיפרון שלו על השולחן. </a:t>
            </a:r>
          </a:p>
          <a:p>
            <a:pPr algn="r"/>
            <a:endParaRPr lang="he-IL" b="1" u="sng" dirty="0"/>
          </a:p>
          <a:p>
            <a:pPr algn="r"/>
            <a:r>
              <a:rPr lang="he-IL" b="1" u="sng" dirty="0"/>
              <a:t>לפעמים הצלילים מופיעים גם באמצעות סימנים אחרים.</a:t>
            </a:r>
          </a:p>
          <a:p>
            <a:pPr algn="r"/>
            <a:endParaRPr lang="he-IL" b="1" u="sng" dirty="0"/>
          </a:p>
          <a:p>
            <a:pPr algn="r"/>
            <a:r>
              <a:rPr lang="he-IL" b="1" u="sng" dirty="0"/>
              <a:t>בואו נראה אותם.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21</a:t>
            </a:fld>
            <a:endParaRPr lang="x-none"/>
          </a:p>
        </p:txBody>
      </p:sp>
    </p:spTree>
    <p:extLst>
      <p:ext uri="{BB962C8B-B14F-4D97-AF65-F5344CB8AC3E}">
        <p14:creationId xmlns:p14="http://schemas.microsoft.com/office/powerpoint/2010/main" val="2739782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t>לדוגמה, בום. הבועה מסמנת לנו את עוצמת הרעש.</a:t>
            </a:r>
          </a:p>
          <a:p>
            <a:pPr algn="r"/>
            <a:endParaRPr lang="he-IL" b="1" dirty="0"/>
          </a:p>
          <a:p>
            <a:pPr algn="r"/>
            <a:r>
              <a:rPr lang="he-IL" b="1" dirty="0"/>
              <a:t>גם רגש מסומן באמצעות סימנים שימו לב – איזה רגש מובע בבועת הסימנים?</a:t>
            </a:r>
          </a:p>
          <a:p>
            <a:pPr algn="r"/>
            <a:r>
              <a:rPr lang="he-IL" b="1" dirty="0"/>
              <a:t> </a:t>
            </a:r>
          </a:p>
          <a:p>
            <a:pPr algn="r"/>
            <a:r>
              <a:rPr lang="he-IL" b="1" dirty="0"/>
              <a:t>נכון, כך, לדוגמה, ניתן לבטא כעס</a:t>
            </a:r>
          </a:p>
          <a:p>
            <a:pPr algn="r"/>
            <a:endParaRPr lang="he-IL" b="1" dirty="0"/>
          </a:p>
          <a:p>
            <a:pPr algn="r"/>
            <a:r>
              <a:rPr lang="he-IL" b="1" dirty="0"/>
              <a:t>ואיך לפי דעתכם אפשר לבטא אהבה? ציירו במחברת שלכם סימן שמביע אהבה. </a:t>
            </a:r>
            <a:r>
              <a:rPr lang="he-IL" b="1" u="sng" dirty="0"/>
              <a:t>השהיה.</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22</a:t>
            </a:fld>
            <a:endParaRPr lang="x-none"/>
          </a:p>
        </p:txBody>
      </p:sp>
    </p:spTree>
    <p:extLst>
      <p:ext uri="{BB962C8B-B14F-4D97-AF65-F5344CB8AC3E}">
        <p14:creationId xmlns:p14="http://schemas.microsoft.com/office/powerpoint/2010/main" val="41884970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lnSpc>
                <a:spcPct val="150000"/>
              </a:lnSpc>
            </a:pPr>
            <a:r>
              <a:rPr lang="he-IL" b="1" u="sng" dirty="0"/>
              <a:t>להצביע</a:t>
            </a:r>
            <a:r>
              <a:rPr lang="he-IL" b="1" dirty="0"/>
              <a:t> לכיוון בועת המחשבה – הינה, כך אני חושבת שאפשר לסמן רגש של אהבה. אני בטוחה שאתם ציירתם טוב יותר </a:t>
            </a:r>
            <a:r>
              <a:rPr lang="he-IL" b="1" dirty="0">
                <a:sym typeface="Wingdings" panose="05000000000000000000" pitchFamily="2" charset="2"/>
              </a:rPr>
              <a:t></a:t>
            </a:r>
          </a:p>
          <a:p>
            <a:pPr algn="r">
              <a:lnSpc>
                <a:spcPct val="150000"/>
              </a:lnSpc>
            </a:pPr>
            <a:endParaRPr lang="he-IL" b="1" dirty="0">
              <a:sym typeface="Wingdings" panose="05000000000000000000" pitchFamily="2" charset="2"/>
            </a:endParaRPr>
          </a:p>
          <a:p>
            <a:pPr algn="r">
              <a:lnSpc>
                <a:spcPct val="150000"/>
              </a:lnSpc>
            </a:pPr>
            <a:r>
              <a:rPr lang="he-IL" b="1" dirty="0">
                <a:sym typeface="Wingdings" panose="05000000000000000000" pitchFamily="2" charset="2"/>
              </a:rPr>
              <a:t>הידעתם שאפשר לסמן רגש גם באמצעות הדגשה של מילים?</a:t>
            </a:r>
          </a:p>
          <a:p>
            <a:pPr algn="r">
              <a:lnSpc>
                <a:spcPct val="150000"/>
              </a:lnSpc>
            </a:pPr>
            <a:endParaRPr lang="he-IL" b="1" dirty="0">
              <a:sym typeface="Wingdings" panose="05000000000000000000" pitchFamily="2" charset="2"/>
            </a:endParaRPr>
          </a:p>
          <a:p>
            <a:pPr algn="r">
              <a:lnSpc>
                <a:spcPct val="150000"/>
              </a:lnSpc>
            </a:pPr>
            <a:r>
              <a:rPr lang="he-IL" b="1" dirty="0">
                <a:sym typeface="Wingdings" panose="05000000000000000000" pitchFamily="2" charset="2"/>
              </a:rPr>
              <a:t>שימו לב לעלילון שלנו, האם אתם מזהים היכן בא לידי ביטוי הרגש? השהיה ולאחריה קריאה של הריבוע הראשון – המילה</a:t>
            </a:r>
          </a:p>
          <a:p>
            <a:pPr algn="r">
              <a:lnSpc>
                <a:spcPct val="150000"/>
              </a:lnSpc>
            </a:pPr>
            <a:endParaRPr lang="he-IL" b="1" dirty="0">
              <a:sym typeface="Wingdings" panose="05000000000000000000" pitchFamily="2" charset="2"/>
            </a:endParaRPr>
          </a:p>
          <a:p>
            <a:pPr algn="r">
              <a:lnSpc>
                <a:spcPct val="150000"/>
              </a:lnSpc>
            </a:pPr>
            <a:r>
              <a:rPr lang="he-IL" b="1" dirty="0">
                <a:sym typeface="Wingdings" panose="05000000000000000000" pitchFamily="2" charset="2"/>
              </a:rPr>
              <a:t> מתי מודגשת. מה זה אומר לנו (יש להדגים קולית את ההדגשה)? נכון, איזי משועמם</a:t>
            </a:r>
          </a:p>
          <a:p>
            <a:pPr algn="r">
              <a:lnSpc>
                <a:spcPct val="150000"/>
              </a:lnSpc>
            </a:pPr>
            <a:endParaRPr lang="he-IL" b="1" dirty="0">
              <a:sym typeface="Wingdings" panose="05000000000000000000" pitchFamily="2" charset="2"/>
            </a:endParaRPr>
          </a:p>
          <a:p>
            <a:pPr algn="r">
              <a:lnSpc>
                <a:spcPct val="150000"/>
              </a:lnSpc>
            </a:pPr>
            <a:r>
              <a:rPr lang="he-IL" b="1" dirty="0">
                <a:sym typeface="Wingdings" panose="05000000000000000000" pitchFamily="2" charset="2"/>
              </a:rPr>
              <a:t>נבדוק עוד הדגשה – בעמוד השני בריבוע השלישי המילה אתה מודגשת... נסו לקרוא את מה שאומרת דינה </a:t>
            </a:r>
            <a:r>
              <a:rPr lang="he-IL" b="1" dirty="0" err="1">
                <a:sym typeface="Wingdings" panose="05000000000000000000" pitchFamily="2" charset="2"/>
              </a:rPr>
              <a:t>לאיזי</a:t>
            </a:r>
            <a:r>
              <a:rPr lang="he-IL" b="1" dirty="0">
                <a:sym typeface="Wingdings" panose="05000000000000000000" pitchFamily="2" charset="2"/>
              </a:rPr>
              <a:t> בהתאם</a:t>
            </a:r>
          </a:p>
          <a:p>
            <a:pPr algn="r">
              <a:lnSpc>
                <a:spcPct val="150000"/>
              </a:lnSpc>
            </a:pPr>
            <a:endParaRPr lang="he-IL" b="1" dirty="0">
              <a:sym typeface="Wingdings" panose="05000000000000000000" pitchFamily="2" charset="2"/>
            </a:endParaRPr>
          </a:p>
          <a:p>
            <a:pPr algn="r">
              <a:lnSpc>
                <a:spcPct val="150000"/>
              </a:lnSpc>
            </a:pPr>
            <a:r>
              <a:rPr lang="he-IL" b="1" dirty="0">
                <a:sym typeface="Wingdings" panose="05000000000000000000" pitchFamily="2" charset="2"/>
              </a:rPr>
              <a:t> להדגשה. הינה אקרא יחד איתכם. מה ההדגשה אומרת? נכון... היא מביעה אכזבה שאיזי קיבל את הפתק ולא מי שהיה אמור לקבלו.</a:t>
            </a:r>
          </a:p>
          <a:p>
            <a:pPr algn="r"/>
            <a:endParaRPr lang="he-IL" b="1"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23</a:t>
            </a:fld>
            <a:endParaRPr lang="x-none"/>
          </a:p>
        </p:txBody>
      </p:sp>
    </p:spTree>
    <p:extLst>
      <p:ext uri="{BB962C8B-B14F-4D97-AF65-F5344CB8AC3E}">
        <p14:creationId xmlns:p14="http://schemas.microsoft.com/office/powerpoint/2010/main" val="3071578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t>הדבר האחרון שנתייחס אליו הוא הרקע של הציור – שמתם לב שמייד אפשר היה להבין היכן העלילה מתרחשת? נכון, זהו בית ספר – רואים את השולחנות, חלונות, פעמון</a:t>
            </a:r>
          </a:p>
          <a:p>
            <a:pPr algn="r"/>
            <a:endParaRPr lang="he-IL" b="1" dirty="0"/>
          </a:p>
          <a:p>
            <a:pPr algn="r"/>
            <a:r>
              <a:rPr lang="he-IL" b="1" dirty="0"/>
              <a:t> </a:t>
            </a:r>
            <a:r>
              <a:rPr lang="he-IL" b="1" u="sng" dirty="0"/>
              <a:t>להצביע</a:t>
            </a:r>
          </a:p>
          <a:p>
            <a:pPr algn="r"/>
            <a:endParaRPr lang="he-IL" b="1" dirty="0"/>
          </a:p>
          <a:p>
            <a:pPr algn="r"/>
            <a:r>
              <a:rPr lang="he-IL" b="1" dirty="0"/>
              <a:t>זה קשור לרקע של הציור - בעלילון חשוב להתאים את הרקע של הציור לעלילה ולדמויות.</a:t>
            </a:r>
          </a:p>
          <a:p>
            <a:pPr algn="r"/>
            <a:endParaRPr lang="he-IL" dirty="0"/>
          </a:p>
          <a:p>
            <a:pPr algn="r"/>
            <a:r>
              <a:rPr lang="he-IL" dirty="0"/>
              <a:t>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24</a:t>
            </a:fld>
            <a:endParaRPr lang="x-none"/>
          </a:p>
        </p:txBody>
      </p:sp>
    </p:spTree>
    <p:extLst>
      <p:ext uri="{BB962C8B-B14F-4D97-AF65-F5344CB8AC3E}">
        <p14:creationId xmlns:p14="http://schemas.microsoft.com/office/powerpoint/2010/main" val="1924843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t>נסכם מה למדנו עד כה – לקרוא </a:t>
            </a:r>
            <a:endParaRPr lang="en-US" b="1" dirty="0"/>
          </a:p>
          <a:p>
            <a:pPr algn="r"/>
            <a:endParaRPr lang="en-US" b="1" dirty="0"/>
          </a:p>
          <a:p>
            <a:pPr algn="r"/>
            <a:endParaRPr lang="he-IL" b="1"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25</a:t>
            </a:fld>
            <a:endParaRPr lang="x-none"/>
          </a:p>
        </p:txBody>
      </p:sp>
    </p:spTree>
    <p:extLst>
      <p:ext uri="{BB962C8B-B14F-4D97-AF65-F5344CB8AC3E}">
        <p14:creationId xmlns:p14="http://schemas.microsoft.com/office/powerpoint/2010/main" val="12870699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r" rtl="1">
              <a:buFont typeface="Arial" panose="020B0604020202020204" pitchFamily="34" charset="0"/>
              <a:buChar char="•"/>
            </a:pPr>
            <a:endParaRPr lang="he-IL" b="1" dirty="0"/>
          </a:p>
          <a:p>
            <a:pPr marL="171450" indent="-171450" algn="r" rtl="1">
              <a:buFont typeface="Arial" panose="020B0604020202020204" pitchFamily="34" charset="0"/>
              <a:buChar char="•"/>
            </a:pPr>
            <a:r>
              <a:rPr lang="he-IL" b="1" dirty="0"/>
              <a:t>ועכשיו גם אנחנו ניצור עלילון</a:t>
            </a:r>
          </a:p>
          <a:p>
            <a:pPr marL="171450" indent="-171450" algn="r" rtl="1">
              <a:buFont typeface="Arial" panose="020B0604020202020204" pitchFamily="34" charset="0"/>
              <a:buChar char="•"/>
            </a:pPr>
            <a:endParaRPr lang="he-IL" b="1" dirty="0"/>
          </a:p>
          <a:p>
            <a:pPr marL="171450" indent="-171450" algn="r" rtl="1">
              <a:buFont typeface="Arial" panose="020B0604020202020204" pitchFamily="34" charset="0"/>
              <a:buChar char="•"/>
            </a:pPr>
            <a:endParaRPr lang="he-IL" b="1" dirty="0"/>
          </a:p>
          <a:p>
            <a:pPr marL="171450" indent="-171450" algn="r" rtl="1">
              <a:buFont typeface="Arial" panose="020B0604020202020204" pitchFamily="34" charset="0"/>
              <a:buChar char="•"/>
            </a:pPr>
            <a:r>
              <a:rPr lang="he-IL" b="1" dirty="0"/>
              <a:t>ספרו סיפור </a:t>
            </a:r>
            <a:r>
              <a:rPr lang="he-IL" b="1" u="sng" dirty="0"/>
              <a:t>או בדיחה </a:t>
            </a:r>
            <a:r>
              <a:rPr lang="he-IL" b="1" dirty="0"/>
              <a:t>שאתם מכירים או רוצים לספר. חִשבו איך הוא ייראה בתמונות </a:t>
            </a:r>
            <a:r>
              <a:rPr lang="he-IL" b="1" u="sng" dirty="0"/>
              <a:t>טיימר של 10 דקות.</a:t>
            </a:r>
          </a:p>
          <a:p>
            <a:pPr marL="171450" indent="-171450" algn="r" rtl="1">
              <a:buFont typeface="Arial" panose="020B0604020202020204" pitchFamily="34" charset="0"/>
              <a:buChar char="•"/>
            </a:pPr>
            <a:endParaRPr lang="he-IL" b="1" dirty="0"/>
          </a:p>
          <a:p>
            <a:pPr marL="0" indent="0" algn="r" rtl="1">
              <a:buFont typeface="Arial" panose="020B0604020202020204" pitchFamily="34" charset="0"/>
              <a:buNone/>
            </a:pPr>
            <a:endParaRPr lang="en-US" b="1" dirty="0"/>
          </a:p>
        </p:txBody>
      </p:sp>
      <p:sp>
        <p:nvSpPr>
          <p:cNvPr id="4" name="Slide Number Placeholder 3"/>
          <p:cNvSpPr>
            <a:spLocks noGrp="1"/>
          </p:cNvSpPr>
          <p:nvPr>
            <p:ph type="sldNum" sz="quarter" idx="10"/>
          </p:nvPr>
        </p:nvSpPr>
        <p:spPr/>
        <p:txBody>
          <a:bodyPr/>
          <a:lstStyle/>
          <a:p>
            <a:fld id="{03F965BA-DA3B-EB42-8F73-FDBE27A0A657}" type="slidenum">
              <a:rPr lang="x-none" smtClean="0"/>
              <a:t>26</a:t>
            </a:fld>
            <a:endParaRPr lang="x-none"/>
          </a:p>
        </p:txBody>
      </p:sp>
    </p:spTree>
    <p:extLst>
      <p:ext uri="{BB962C8B-B14F-4D97-AF65-F5344CB8AC3E}">
        <p14:creationId xmlns:p14="http://schemas.microsoft.com/office/powerpoint/2010/main" val="23651320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t>אני בטוחה שיצרתם עלילונים נהדרים – הציגו אותם בפני בני המשפחה שלכם.</a:t>
            </a:r>
          </a:p>
          <a:p>
            <a:pPr algn="r"/>
            <a:endParaRPr lang="he-IL" b="1" dirty="0"/>
          </a:p>
          <a:p>
            <a:pPr algn="r"/>
            <a:r>
              <a:rPr lang="he-IL" b="1" dirty="0"/>
              <a:t> תראו מה אני יצרתי – חשבתי על בדיחה שאני מכירה והפכתי אותה לעלילון.</a:t>
            </a:r>
          </a:p>
          <a:p>
            <a:pPr algn="r"/>
            <a:endParaRPr lang="he-IL" b="1" dirty="0"/>
          </a:p>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27</a:t>
            </a:fld>
            <a:endParaRPr lang="x-none"/>
          </a:p>
        </p:txBody>
      </p:sp>
    </p:spTree>
    <p:extLst>
      <p:ext uri="{BB962C8B-B14F-4D97-AF65-F5344CB8AC3E}">
        <p14:creationId xmlns:p14="http://schemas.microsoft.com/office/powerpoint/2010/main" val="23266650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t>לאחר סיום הקריאה </a:t>
            </a:r>
          </a:p>
          <a:p>
            <a:pPr algn="r"/>
            <a:endParaRPr lang="he-IL" b="1" dirty="0"/>
          </a:p>
          <a:p>
            <a:pPr algn="r"/>
            <a:r>
              <a:rPr lang="he-IL" b="1" dirty="0"/>
              <a:t>מקווה שנהניתם ללמוד וליצור – אני מאוד נהניתי.</a:t>
            </a:r>
          </a:p>
          <a:p>
            <a:pPr algn="r"/>
            <a:endParaRPr lang="he-IL" b="1" dirty="0"/>
          </a:p>
          <a:p>
            <a:pPr algn="r"/>
            <a:r>
              <a:rPr lang="he-IL" b="1" dirty="0"/>
              <a:t>להתראות</a:t>
            </a:r>
          </a:p>
          <a:p>
            <a:pPr algn="r"/>
            <a:endParaRPr lang="he-IL" b="1" dirty="0"/>
          </a:p>
          <a:p>
            <a:pPr algn="r"/>
            <a:r>
              <a:rPr lang="he-IL" b="1" dirty="0"/>
              <a:t> </a:t>
            </a:r>
          </a:p>
          <a:p>
            <a:pPr algn="r"/>
            <a:endParaRPr lang="he-IL" b="1" dirty="0"/>
          </a:p>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28</a:t>
            </a:fld>
            <a:endParaRPr lang="x-none"/>
          </a:p>
        </p:txBody>
      </p:sp>
    </p:spTree>
    <p:extLst>
      <p:ext uri="{BB962C8B-B14F-4D97-AF65-F5344CB8AC3E}">
        <p14:creationId xmlns:p14="http://schemas.microsoft.com/office/powerpoint/2010/main" val="7264403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29</a:t>
            </a:fld>
            <a:endParaRPr lang="x-none"/>
          </a:p>
        </p:txBody>
      </p:sp>
    </p:spTree>
    <p:extLst>
      <p:ext uri="{BB962C8B-B14F-4D97-AF65-F5344CB8AC3E}">
        <p14:creationId xmlns:p14="http://schemas.microsoft.com/office/powerpoint/2010/main" val="942379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sz="1200" b="1" dirty="0"/>
              <a:t>משך השקף: שתי דקות</a:t>
            </a:r>
          </a:p>
          <a:p>
            <a:pPr marL="0" lvl="0" indent="0" algn="r" rtl="1">
              <a:spcBef>
                <a:spcPts val="0"/>
              </a:spcBef>
              <a:spcAft>
                <a:spcPts val="0"/>
              </a:spcAft>
              <a:buNone/>
            </a:pPr>
            <a:r>
              <a:rPr lang="he-IL" sz="1200" b="1" dirty="0"/>
              <a:t>שלום, שמי: ___________ ואני מורה בבית ספר _____________, כמובן בזמן שהוא פתוח</a:t>
            </a:r>
          </a:p>
          <a:p>
            <a:pPr marL="0" lvl="0" indent="0" algn="r" rtl="1">
              <a:spcBef>
                <a:spcPts val="0"/>
              </a:spcBef>
              <a:spcAft>
                <a:spcPts val="0"/>
              </a:spcAft>
              <a:buNone/>
            </a:pPr>
            <a:endParaRPr lang="he-IL" sz="1200" b="1" dirty="0"/>
          </a:p>
          <a:p>
            <a:pPr marL="0" lvl="0" indent="0" algn="r" rtl="1">
              <a:spcBef>
                <a:spcPts val="0"/>
              </a:spcBef>
              <a:spcAft>
                <a:spcPts val="0"/>
              </a:spcAft>
              <a:buNone/>
            </a:pPr>
            <a:r>
              <a:rPr lang="he-IL" sz="1200" b="1" dirty="0"/>
              <a:t>היום נלמד יחד מהו עלילון, או כפי שאתם מכירים אותו: קומיקס</a:t>
            </a:r>
          </a:p>
          <a:p>
            <a:pPr marL="0" lvl="0" indent="0" algn="r" rtl="1">
              <a:spcBef>
                <a:spcPts val="0"/>
              </a:spcBef>
              <a:spcAft>
                <a:spcPts val="0"/>
              </a:spcAft>
              <a:buNone/>
            </a:pPr>
            <a:r>
              <a:rPr lang="he-IL" sz="1200" b="1" dirty="0"/>
              <a:t>נכיר את מישל קישקה שהוא יוצר עלילונים מוכר.</a:t>
            </a:r>
          </a:p>
          <a:p>
            <a:pPr marL="0" lvl="0" indent="0" algn="r" rtl="1">
              <a:spcBef>
                <a:spcPts val="0"/>
              </a:spcBef>
              <a:spcAft>
                <a:spcPts val="0"/>
              </a:spcAft>
              <a:buNone/>
            </a:pPr>
            <a:r>
              <a:rPr lang="he-IL" sz="1200" b="1" dirty="0"/>
              <a:t>נלמד כיצד קוראים עלילון.</a:t>
            </a:r>
          </a:p>
          <a:p>
            <a:pPr marL="0" lvl="0" indent="0" algn="r" rtl="1">
              <a:spcBef>
                <a:spcPts val="0"/>
              </a:spcBef>
              <a:spcAft>
                <a:spcPts val="0"/>
              </a:spcAft>
              <a:buNone/>
            </a:pPr>
            <a:r>
              <a:rPr lang="he-IL" sz="1200" b="1" dirty="0"/>
              <a:t>ונתנסה ביצירת עלילון אישי.</a:t>
            </a:r>
          </a:p>
          <a:p>
            <a:pPr marL="0" lvl="0" indent="0" algn="r" rtl="1">
              <a:spcBef>
                <a:spcPts val="0"/>
              </a:spcBef>
              <a:spcAft>
                <a:spcPts val="0"/>
              </a:spcAft>
              <a:buNone/>
            </a:pPr>
            <a:endParaRPr lang="he-IL" sz="1200" b="1" dirty="0"/>
          </a:p>
          <a:p>
            <a:pPr marL="0" lvl="0" indent="0" algn="r" rtl="1">
              <a:spcBef>
                <a:spcPts val="0"/>
              </a:spcBef>
              <a:spcAft>
                <a:spcPts val="0"/>
              </a:spcAft>
              <a:buNone/>
            </a:pPr>
            <a:r>
              <a:rPr lang="he-IL" sz="1200" b="1" dirty="0"/>
              <a:t>בואו נתחיל.</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a:t>
            </a:fld>
            <a:endParaRPr lang="x-none"/>
          </a:p>
        </p:txBody>
      </p:sp>
    </p:spTree>
    <p:extLst>
      <p:ext uri="{BB962C8B-B14F-4D97-AF65-F5344CB8AC3E}">
        <p14:creationId xmlns:p14="http://schemas.microsoft.com/office/powerpoint/2010/main" val="1757583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נתחיל בהגדרה מהו קומיקס. לקרוא את הכתוב </a:t>
            </a:r>
            <a:r>
              <a:rPr lang="he-IL" b="1" u="sng" dirty="0"/>
              <a:t>ולהצביע על תמונת הקומיקס</a:t>
            </a:r>
          </a:p>
          <a:p>
            <a:pPr marL="0" lvl="0" indent="0" algn="r" rtl="1">
              <a:spcBef>
                <a:spcPts val="0"/>
              </a:spcBef>
              <a:spcAft>
                <a:spcPts val="0"/>
              </a:spcAft>
              <a:buNone/>
            </a:pPr>
            <a:endParaRPr lang="he-IL" b="1" i="1" u="sng" dirty="0">
              <a:solidFill>
                <a:schemeClr val="dk1"/>
              </a:solidFill>
            </a:endParaRPr>
          </a:p>
          <a:p>
            <a:pPr marL="0" lvl="0" indent="0" algn="r" rtl="1">
              <a:spcBef>
                <a:spcPts val="0"/>
              </a:spcBef>
              <a:spcAft>
                <a:spcPts val="0"/>
              </a:spcAft>
              <a:buNone/>
            </a:pPr>
            <a:r>
              <a:rPr lang="he-IL" b="1" i="0" u="none" dirty="0">
                <a:solidFill>
                  <a:schemeClr val="dk1"/>
                </a:solidFill>
              </a:rPr>
              <a:t>רבים משתמשים במילה קומיקס אבל המילה העברית היא עלילון</a:t>
            </a:r>
          </a:p>
          <a:p>
            <a:pPr marL="0" lvl="0" indent="0" algn="r" rtl="1">
              <a:spcBef>
                <a:spcPts val="0"/>
              </a:spcBef>
              <a:spcAft>
                <a:spcPts val="0"/>
              </a:spcAft>
              <a:buNone/>
            </a:pPr>
            <a:endParaRPr lang="he-IL" b="1" i="0" u="none" dirty="0">
              <a:solidFill>
                <a:schemeClr val="dk1"/>
              </a:solidFill>
            </a:endParaRPr>
          </a:p>
          <a:p>
            <a:pPr marL="0" lvl="0" indent="0" algn="r" rtl="1">
              <a:spcBef>
                <a:spcPts val="0"/>
              </a:spcBef>
              <a:spcAft>
                <a:spcPts val="0"/>
              </a:spcAft>
              <a:buNone/>
            </a:pPr>
            <a:r>
              <a:rPr lang="he-IL" b="1" i="0" u="none" dirty="0">
                <a:solidFill>
                  <a:schemeClr val="dk1"/>
                </a:solidFill>
              </a:rPr>
              <a:t>פעם עלילון תיאר בעיקר סיפורים מצחיקים, קומיים. היום יש עלילונים מסוגים שונים, לא רק הומוריסטיים.</a:t>
            </a:r>
          </a:p>
          <a:p>
            <a:pPr marL="0" lvl="0" indent="0" algn="r" rtl="1">
              <a:spcBef>
                <a:spcPts val="0"/>
              </a:spcBef>
              <a:spcAft>
                <a:spcPts val="0"/>
              </a:spcAft>
              <a:buNone/>
            </a:pPr>
            <a:endParaRPr lang="he-IL" b="1" i="0" u="none" dirty="0">
              <a:solidFill>
                <a:schemeClr val="dk1"/>
              </a:solidFill>
            </a:endParaRPr>
          </a:p>
          <a:p>
            <a:pPr marL="0" lvl="0" indent="0" algn="r" rtl="1">
              <a:spcBef>
                <a:spcPts val="0"/>
              </a:spcBef>
              <a:spcAft>
                <a:spcPts val="0"/>
              </a:spcAft>
              <a:buNone/>
            </a:pPr>
            <a:endParaRPr lang="he-IL" b="1" i="0" u="none" dirty="0">
              <a:solidFill>
                <a:schemeClr val="dk1"/>
              </a:solidFill>
            </a:endParaRPr>
          </a:p>
          <a:p>
            <a:pPr marL="0" lvl="0" indent="0" algn="r" rtl="1">
              <a:spcBef>
                <a:spcPts val="0"/>
              </a:spcBef>
              <a:spcAft>
                <a:spcPts val="0"/>
              </a:spcAft>
              <a:buNone/>
            </a:pPr>
            <a:r>
              <a:rPr lang="he-IL" b="1" i="0" u="none" dirty="0">
                <a:solidFill>
                  <a:schemeClr val="dk1"/>
                </a:solidFill>
              </a:rPr>
              <a:t>בשיעור שלנו נשתמש במילה העברית עלילון – אני בכלל ממליצה להשתמש במילה זו במקום במילה קומיקס </a:t>
            </a:r>
            <a:r>
              <a:rPr lang="he-IL" b="1" i="0" u="none" dirty="0">
                <a:solidFill>
                  <a:schemeClr val="dk1"/>
                </a:solidFill>
                <a:sym typeface="Wingdings" panose="05000000000000000000" pitchFamily="2" charset="2"/>
              </a:rPr>
              <a:t></a:t>
            </a:r>
            <a:endParaRPr lang="he-IL" b="1" i="0" u="none" dirty="0">
              <a:solidFill>
                <a:schemeClr val="dk1"/>
              </a:solidFill>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4</a:t>
            </a:fld>
            <a:endParaRPr lang="x-none"/>
          </a:p>
        </p:txBody>
      </p:sp>
    </p:spTree>
    <p:extLst>
      <p:ext uri="{BB962C8B-B14F-4D97-AF65-F5344CB8AC3E}">
        <p14:creationId xmlns:p14="http://schemas.microsoft.com/office/powerpoint/2010/main" val="341179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i="0" dirty="0">
                <a:solidFill>
                  <a:schemeClr val="dk1"/>
                </a:solidFill>
              </a:rPr>
              <a:t>יכולים לשער מדוע המילה העברית לקומיקס נקראת עלילון?</a:t>
            </a:r>
          </a:p>
          <a:p>
            <a:pPr marL="0" lvl="0" indent="0" algn="r" rtl="1">
              <a:spcBef>
                <a:spcPts val="0"/>
              </a:spcBef>
              <a:spcAft>
                <a:spcPts val="0"/>
              </a:spcAft>
              <a:buNone/>
            </a:pPr>
            <a:endParaRPr lang="he-IL" b="1" i="0" dirty="0">
              <a:solidFill>
                <a:schemeClr val="dk1"/>
              </a:solidFill>
            </a:endParaRPr>
          </a:p>
          <a:p>
            <a:pPr marL="0" lvl="0" indent="0" algn="r" rtl="1">
              <a:spcBef>
                <a:spcPts val="0"/>
              </a:spcBef>
              <a:spcAft>
                <a:spcPts val="0"/>
              </a:spcAft>
              <a:buNone/>
            </a:pPr>
            <a:r>
              <a:rPr lang="he-IL" b="1" i="0" dirty="0">
                <a:solidFill>
                  <a:schemeClr val="dk1"/>
                </a:solidFill>
              </a:rPr>
              <a:t>איזו מילה המילה עלילון מזכירה לכם? </a:t>
            </a:r>
            <a:r>
              <a:rPr lang="he-IL" b="1" i="0" u="sng" dirty="0">
                <a:solidFill>
                  <a:schemeClr val="dk1"/>
                </a:solidFill>
              </a:rPr>
              <a:t>השהיה</a:t>
            </a:r>
          </a:p>
          <a:p>
            <a:pPr marL="0" lvl="0" indent="0" algn="r" rtl="1">
              <a:spcBef>
                <a:spcPts val="0"/>
              </a:spcBef>
              <a:spcAft>
                <a:spcPts val="0"/>
              </a:spcAft>
              <a:buNone/>
            </a:pPr>
            <a:endParaRPr lang="he-IL" b="1" i="0" dirty="0">
              <a:solidFill>
                <a:schemeClr val="dk1"/>
              </a:solidFill>
            </a:endParaRPr>
          </a:p>
          <a:p>
            <a:pPr marL="0" lvl="0" indent="0" algn="r" rtl="1">
              <a:spcBef>
                <a:spcPts val="0"/>
              </a:spcBef>
              <a:spcAft>
                <a:spcPts val="0"/>
              </a:spcAft>
              <a:buNone/>
            </a:pPr>
            <a:endParaRPr lang="he-IL" b="1" i="0" dirty="0">
              <a:solidFill>
                <a:schemeClr val="dk1"/>
              </a:solidFill>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5</a:t>
            </a:fld>
            <a:endParaRPr lang="x-none"/>
          </a:p>
        </p:txBody>
      </p:sp>
    </p:spTree>
    <p:extLst>
      <p:ext uri="{BB962C8B-B14F-4D97-AF65-F5344CB8AC3E}">
        <p14:creationId xmlns:p14="http://schemas.microsoft.com/office/powerpoint/2010/main" val="4225065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endParaRPr lang="he-IL" b="1" i="0" dirty="0">
              <a:solidFill>
                <a:schemeClr val="dk1"/>
              </a:solidFill>
            </a:endParaRPr>
          </a:p>
          <a:p>
            <a:pPr marL="0" lvl="0" indent="0" algn="r" rtl="1">
              <a:spcBef>
                <a:spcPts val="0"/>
              </a:spcBef>
              <a:spcAft>
                <a:spcPts val="0"/>
              </a:spcAft>
              <a:buNone/>
            </a:pPr>
            <a:r>
              <a:rPr lang="he-IL" b="1" i="0" dirty="0">
                <a:solidFill>
                  <a:schemeClr val="dk1"/>
                </a:solidFill>
              </a:rPr>
              <a:t>אני משערת שרובכם בוודאי אמרתם את המילה – עלילה</a:t>
            </a:r>
          </a:p>
          <a:p>
            <a:pPr marL="0" lvl="0" indent="0" algn="r" rtl="1">
              <a:spcBef>
                <a:spcPts val="0"/>
              </a:spcBef>
              <a:spcAft>
                <a:spcPts val="0"/>
              </a:spcAft>
              <a:buNone/>
            </a:pPr>
            <a:endParaRPr lang="he-IL" b="1" i="0" dirty="0">
              <a:solidFill>
                <a:schemeClr val="dk1"/>
              </a:solidFill>
            </a:endParaRPr>
          </a:p>
          <a:p>
            <a:pPr marL="0" lvl="0" indent="0" algn="r" rtl="1">
              <a:spcBef>
                <a:spcPts val="0"/>
              </a:spcBef>
              <a:spcAft>
                <a:spcPts val="0"/>
              </a:spcAft>
              <a:buNone/>
            </a:pPr>
            <a:r>
              <a:rPr lang="he-IL" b="1" i="0" dirty="0">
                <a:solidFill>
                  <a:schemeClr val="dk1"/>
                </a:solidFill>
              </a:rPr>
              <a:t>המילה עלילה היא מילה מתוך המקרא שפירושה מעשה, פעולה.</a:t>
            </a:r>
          </a:p>
          <a:p>
            <a:pPr marL="0" lvl="0" indent="0" algn="r" rtl="1">
              <a:spcBef>
                <a:spcPts val="0"/>
              </a:spcBef>
              <a:spcAft>
                <a:spcPts val="0"/>
              </a:spcAft>
              <a:buNone/>
            </a:pPr>
            <a:r>
              <a:rPr lang="he-IL" b="1" i="0" dirty="0">
                <a:solidFill>
                  <a:schemeClr val="dk1"/>
                </a:solidFill>
              </a:rPr>
              <a:t>בעברית החדשה קיבלה המילה עֲלִילָה משמעות של סיפור מעשה – השתלשלות האירועים במחזה, בסרט, בסיפור.</a:t>
            </a:r>
          </a:p>
          <a:p>
            <a:pPr marL="0" lvl="0" indent="0" algn="r" rtl="1">
              <a:spcBef>
                <a:spcPts val="0"/>
              </a:spcBef>
              <a:spcAft>
                <a:spcPts val="0"/>
              </a:spcAft>
              <a:buNone/>
            </a:pPr>
            <a:endParaRPr lang="he-IL" b="1" i="0" dirty="0">
              <a:solidFill>
                <a:schemeClr val="dk1"/>
              </a:solidFill>
            </a:endParaRPr>
          </a:p>
          <a:p>
            <a:pPr marL="0" lvl="0" indent="0" algn="r" rtl="1">
              <a:spcBef>
                <a:spcPts val="0"/>
              </a:spcBef>
              <a:spcAft>
                <a:spcPts val="0"/>
              </a:spcAft>
              <a:buNone/>
            </a:pPr>
            <a:r>
              <a:rPr lang="he-IL" b="1" i="0" dirty="0">
                <a:solidFill>
                  <a:schemeClr val="dk1"/>
                </a:solidFill>
              </a:rPr>
              <a:t>אנחנו רואים את הקשר בין המילה עלילון למילה עלילה – בעלילון יש השתלשלות של אירועים, פעולה וציורים.</a:t>
            </a:r>
          </a:p>
          <a:p>
            <a:pPr marL="0" lvl="0" indent="0" algn="r" rtl="1">
              <a:spcBef>
                <a:spcPts val="0"/>
              </a:spcBef>
              <a:spcAft>
                <a:spcPts val="0"/>
              </a:spcAft>
              <a:buNone/>
            </a:pPr>
            <a:endParaRPr lang="he-IL" b="1" i="0" dirty="0">
              <a:solidFill>
                <a:schemeClr val="dk1"/>
              </a:solidFill>
            </a:endParaRPr>
          </a:p>
          <a:p>
            <a:pPr marL="0" lvl="0" indent="0" algn="r" rtl="1">
              <a:spcBef>
                <a:spcPts val="0"/>
              </a:spcBef>
              <a:spcAft>
                <a:spcPts val="0"/>
              </a:spcAft>
              <a:buNone/>
            </a:pPr>
            <a:endParaRPr lang="he-IL" b="1" i="0" dirty="0">
              <a:solidFill>
                <a:schemeClr val="dk1"/>
              </a:solidFill>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6</a:t>
            </a:fld>
            <a:endParaRPr lang="x-none"/>
          </a:p>
        </p:txBody>
      </p:sp>
    </p:spTree>
    <p:extLst>
      <p:ext uri="{BB962C8B-B14F-4D97-AF65-F5344CB8AC3E}">
        <p14:creationId xmlns:p14="http://schemas.microsoft.com/office/powerpoint/2010/main" val="1102166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t>עכשיו נראה את העלילון הקצר שלפניכם – לקרוא את הכתוב</a:t>
            </a:r>
          </a:p>
          <a:p>
            <a:pPr algn="r"/>
            <a:endParaRPr lang="he-IL" b="1" dirty="0"/>
          </a:p>
          <a:p>
            <a:pPr algn="r"/>
            <a:r>
              <a:rPr lang="he-IL" b="1" dirty="0"/>
              <a:t>העלילון הזה ממחיש לנו את העובדה והשתלשלות הדברים מאין למדו המהנדסים ליצור את הכבלים שמחזיקים גשרים.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7</a:t>
            </a:fld>
            <a:endParaRPr lang="x-none"/>
          </a:p>
        </p:txBody>
      </p:sp>
    </p:spTree>
    <p:extLst>
      <p:ext uri="{BB962C8B-B14F-4D97-AF65-F5344CB8AC3E}">
        <p14:creationId xmlns:p14="http://schemas.microsoft.com/office/powerpoint/2010/main" val="1346341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lnSpc>
                <a:spcPct val="115000"/>
              </a:lnSpc>
              <a:spcBef>
                <a:spcPts val="1200"/>
              </a:spcBef>
              <a:spcAft>
                <a:spcPts val="0"/>
              </a:spcAft>
              <a:buNone/>
            </a:pPr>
            <a:r>
              <a:rPr lang="he-IL" b="1" dirty="0"/>
              <a:t>אחד מיוצרי העלילונים בארץ הוא מישל קישקה.</a:t>
            </a:r>
          </a:p>
          <a:p>
            <a:pPr marL="0" lvl="0" indent="0" algn="r" rtl="1">
              <a:lnSpc>
                <a:spcPct val="115000"/>
              </a:lnSpc>
              <a:spcBef>
                <a:spcPts val="1200"/>
              </a:spcBef>
              <a:spcAft>
                <a:spcPts val="0"/>
              </a:spcAft>
              <a:buNone/>
            </a:pPr>
            <a:endParaRPr lang="he-IL" b="1" dirty="0"/>
          </a:p>
          <a:p>
            <a:pPr marL="0" lvl="0" indent="0" algn="r" rtl="1">
              <a:lnSpc>
                <a:spcPct val="115000"/>
              </a:lnSpc>
              <a:spcBef>
                <a:spcPts val="1200"/>
              </a:spcBef>
              <a:spcAft>
                <a:spcPts val="0"/>
              </a:spcAft>
              <a:buNone/>
            </a:pPr>
            <a:r>
              <a:rPr lang="he-IL" b="1" dirty="0"/>
              <a:t>הינה שני ספרי עלילונים שכתב </a:t>
            </a:r>
            <a:r>
              <a:rPr lang="he-IL" b="1" u="none" dirty="0"/>
              <a:t>- </a:t>
            </a:r>
            <a:r>
              <a:rPr lang="he-IL" b="1" u="sng" dirty="0"/>
              <a:t>לקרוא את השמות</a:t>
            </a:r>
          </a:p>
          <a:p>
            <a:pPr marL="0" lvl="0" indent="0" algn="r" rtl="1">
              <a:lnSpc>
                <a:spcPct val="115000"/>
              </a:lnSpc>
              <a:spcBef>
                <a:spcPts val="1200"/>
              </a:spcBef>
              <a:spcAft>
                <a:spcPts val="0"/>
              </a:spcAft>
              <a:buNone/>
            </a:pPr>
            <a:endParaRPr lang="he-IL" b="1" dirty="0"/>
          </a:p>
          <a:p>
            <a:pPr marL="0" lvl="0" indent="0" algn="r" rtl="1">
              <a:lnSpc>
                <a:spcPct val="115000"/>
              </a:lnSpc>
              <a:spcBef>
                <a:spcPts val="1200"/>
              </a:spcBef>
              <a:spcAft>
                <a:spcPts val="0"/>
              </a:spcAft>
              <a:buNone/>
            </a:pPr>
            <a:r>
              <a:rPr lang="he-IL" b="1" dirty="0"/>
              <a:t>הוא אף אייר ספרים רבים שכתבו סופרים שונים כמו לדוגמה: </a:t>
            </a:r>
            <a:r>
              <a:rPr lang="he-IL" b="1" u="sng" dirty="0"/>
              <a:t>לקרוא את שמות שני הספרים</a:t>
            </a:r>
          </a:p>
          <a:p>
            <a:pPr marL="0" lvl="0" indent="0" algn="r" rtl="1">
              <a:lnSpc>
                <a:spcPct val="115000"/>
              </a:lnSpc>
              <a:spcBef>
                <a:spcPts val="1200"/>
              </a:spcBef>
              <a:spcAft>
                <a:spcPts val="0"/>
              </a:spcAft>
              <a:buNone/>
            </a:pPr>
            <a:endParaRPr lang="he-IL" b="1" u="sng" dirty="0"/>
          </a:p>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8</a:t>
            </a:fld>
            <a:endParaRPr lang="x-none"/>
          </a:p>
        </p:txBody>
      </p:sp>
    </p:spTree>
    <p:extLst>
      <p:ext uri="{BB962C8B-B14F-4D97-AF65-F5344CB8AC3E}">
        <p14:creationId xmlns:p14="http://schemas.microsoft.com/office/powerpoint/2010/main" val="928527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r" rtl="1">
              <a:lnSpc>
                <a:spcPct val="115000"/>
              </a:lnSpc>
              <a:spcBef>
                <a:spcPts val="1200"/>
              </a:spcBef>
              <a:spcAft>
                <a:spcPts val="0"/>
              </a:spcAft>
              <a:buNone/>
            </a:pPr>
            <a:endParaRPr lang="he-IL" b="1" dirty="0"/>
          </a:p>
          <a:p>
            <a:pPr marL="0" lvl="0" indent="0" algn="r" rtl="1">
              <a:lnSpc>
                <a:spcPct val="115000"/>
              </a:lnSpc>
              <a:spcBef>
                <a:spcPts val="1200"/>
              </a:spcBef>
              <a:spcAft>
                <a:spcPts val="0"/>
              </a:spcAft>
              <a:buNone/>
            </a:pPr>
            <a:r>
              <a:rPr lang="he-IL" b="1" dirty="0"/>
              <a:t>נכיר מעט את מישל קישקה – </a:t>
            </a:r>
            <a:r>
              <a:rPr lang="he-IL" b="1" u="sng" dirty="0"/>
              <a:t>לקרוא את הכתוב</a:t>
            </a:r>
          </a:p>
          <a:p>
            <a:pPr marL="0" lvl="0" indent="0" algn="r" rtl="1">
              <a:lnSpc>
                <a:spcPct val="115000"/>
              </a:lnSpc>
              <a:spcBef>
                <a:spcPts val="1200"/>
              </a:spcBef>
              <a:spcAft>
                <a:spcPts val="0"/>
              </a:spcAft>
              <a:buNone/>
            </a:pPr>
            <a:r>
              <a:rPr lang="he-IL" b="1" dirty="0"/>
              <a:t> </a:t>
            </a:r>
          </a:p>
          <a:p>
            <a:pPr marL="0" lvl="0" indent="0" algn="r" rtl="1">
              <a:lnSpc>
                <a:spcPct val="115000"/>
              </a:lnSpc>
              <a:spcBef>
                <a:spcPts val="1200"/>
              </a:spcBef>
              <a:spcAft>
                <a:spcPts val="0"/>
              </a:spcAft>
              <a:buNone/>
            </a:pPr>
            <a:r>
              <a:rPr lang="he-IL" b="1" dirty="0"/>
              <a:t>המילה קריקטורה היא מילה בלועזית שפירושה איור שמתאר אדם או מצב בצורה מוגזמת ומי שיוצר קריקטורות נקרא קריקטוריסט.</a:t>
            </a:r>
          </a:p>
          <a:p>
            <a:pPr marL="0" lvl="0" indent="0" algn="r" rtl="1">
              <a:lnSpc>
                <a:spcPct val="115000"/>
              </a:lnSpc>
              <a:spcBef>
                <a:spcPts val="1200"/>
              </a:spcBef>
              <a:spcAft>
                <a:spcPts val="0"/>
              </a:spcAft>
              <a:buNone/>
            </a:pPr>
            <a:endParaRPr lang="he-IL" b="1" dirty="0"/>
          </a:p>
          <a:p>
            <a:pPr marL="0" lvl="0" indent="0" algn="r" rtl="1">
              <a:lnSpc>
                <a:spcPct val="115000"/>
              </a:lnSpc>
              <a:spcBef>
                <a:spcPts val="1200"/>
              </a:spcBef>
              <a:spcAft>
                <a:spcPts val="0"/>
              </a:spcAft>
              <a:buNone/>
            </a:pPr>
            <a:r>
              <a:rPr lang="he-IL" b="1" dirty="0"/>
              <a:t>מעניין לדעת מדוע בחר מישל קישקה דווקא ביצירת עלילונים...</a:t>
            </a:r>
          </a:p>
          <a:p>
            <a:pPr marL="0" lvl="0" indent="0" algn="r" rtl="1">
              <a:lnSpc>
                <a:spcPct val="115000"/>
              </a:lnSpc>
              <a:spcBef>
                <a:spcPts val="1200"/>
              </a:spcBef>
              <a:spcAft>
                <a:spcPts val="0"/>
              </a:spcAft>
              <a:buNone/>
            </a:pPr>
            <a:endParaRPr lang="he-IL" b="1" dirty="0"/>
          </a:p>
          <a:p>
            <a:pPr algn="r"/>
            <a:endParaRPr lang="he-IL" dirty="0"/>
          </a:p>
        </p:txBody>
      </p:sp>
      <p:sp>
        <p:nvSpPr>
          <p:cNvPr id="4" name="Slide Number Placeholder 3"/>
          <p:cNvSpPr>
            <a:spLocks noGrp="1"/>
          </p:cNvSpPr>
          <p:nvPr>
            <p:ph type="sldNum" sz="quarter" idx="5"/>
          </p:nvPr>
        </p:nvSpPr>
        <p:spPr/>
        <p:txBody>
          <a:bodyPr/>
          <a:lstStyle/>
          <a:p>
            <a:fld id="{03F965BA-DA3B-EB42-8F73-FDBE27A0A657}" type="slidenum">
              <a:rPr lang="x-none" smtClean="0"/>
              <a:t>9</a:t>
            </a:fld>
            <a:endParaRPr lang="x-none"/>
          </a:p>
        </p:txBody>
      </p:sp>
    </p:spTree>
    <p:extLst>
      <p:ext uri="{BB962C8B-B14F-4D97-AF65-F5344CB8AC3E}">
        <p14:creationId xmlns:p14="http://schemas.microsoft.com/office/powerpoint/2010/main" val="10036543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2" name="Picture 21">
            <a:extLst>
              <a:ext uri="{FF2B5EF4-FFF2-40B4-BE49-F238E27FC236}">
                <a16:creationId xmlns:a16="http://schemas.microsoft.com/office/drawing/2014/main" id="{3E25FC14-1447-894C-9B3F-3393E4457875}"/>
              </a:ext>
            </a:extLst>
          </p:cNvPr>
          <p:cNvPicPr>
            <a:picLocks noChangeAspect="1"/>
          </p:cNvPicPr>
          <p:nvPr userDrawn="1"/>
        </p:nvPicPr>
        <p:blipFill>
          <a:blip r:embed="rId3"/>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userDrawn="1"/>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
        <p:nvSpPr>
          <p:cNvPr id="24" name="Rectangle 23">
            <a:extLst>
              <a:ext uri="{FF2B5EF4-FFF2-40B4-BE49-F238E27FC236}">
                <a16:creationId xmlns:a16="http://schemas.microsoft.com/office/drawing/2014/main" id="{6C9C108D-DF17-D94D-B478-B1D39585A5A5}"/>
              </a:ext>
            </a:extLst>
          </p:cNvPr>
          <p:cNvSpPr/>
          <p:nvPr userDrawn="1"/>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userDrawn="1"/>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userDrawn="1"/>
        </p:nvCxnSpPr>
        <p:spPr>
          <a:xfrm>
            <a:off x="2090531" y="4989650"/>
            <a:ext cx="506564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Text Placeholder 8">
            <a:extLst>
              <a:ext uri="{FF2B5EF4-FFF2-40B4-BE49-F238E27FC236}">
                <a16:creationId xmlns:a16="http://schemas.microsoft.com/office/drawing/2014/main" id="{81A4514E-A493-F241-AC14-15585885E094}"/>
              </a:ext>
            </a:extLst>
          </p:cNvPr>
          <p:cNvSpPr>
            <a:spLocks noGrp="1"/>
          </p:cNvSpPr>
          <p:nvPr>
            <p:ph type="body" sz="quarter" idx="12" hasCustomPrompt="1"/>
          </p:nvPr>
        </p:nvSpPr>
        <p:spPr>
          <a:xfrm>
            <a:off x="2565199" y="3025258"/>
            <a:ext cx="7816850" cy="1067468"/>
          </a:xfrm>
        </p:spPr>
        <p:txBody>
          <a:bodyPr>
            <a:normAutofit/>
          </a:bodyPr>
          <a:lstStyle>
            <a:lvl1pPr marL="0" indent="0">
              <a:buNone/>
              <a:defRPr sz="6000">
                <a:solidFill>
                  <a:schemeClr val="bg1"/>
                </a:solidFill>
                <a:latin typeface="Calibri" panose="020F0502020204030204" pitchFamily="34" charset="0"/>
                <a:cs typeface="Calibri" panose="020F0502020204030204" pitchFamily="34" charset="0"/>
              </a:defRPr>
            </a:lvl1pPr>
          </a:lstStyle>
          <a:p>
            <a:pPr lvl="0"/>
            <a:r>
              <a:rPr lang="he-IL" dirty="0"/>
              <a:t>שיעור חשבון לכיתה א</a:t>
            </a:r>
            <a:endParaRPr lang="x-none" dirty="0"/>
          </a:p>
        </p:txBody>
      </p:sp>
      <p:grpSp>
        <p:nvGrpSpPr>
          <p:cNvPr id="30" name="Group 29">
            <a:extLst>
              <a:ext uri="{FF2B5EF4-FFF2-40B4-BE49-F238E27FC236}">
                <a16:creationId xmlns:a16="http://schemas.microsoft.com/office/drawing/2014/main" id="{3722B399-0C27-314C-A9E5-A4C6E23B0F40}"/>
              </a:ext>
            </a:extLst>
          </p:cNvPr>
          <p:cNvGrpSpPr/>
          <p:nvPr userDrawn="1"/>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5"/>
          <a:stretch>
            <a:fillRect/>
          </a:stretch>
        </p:blipFill>
        <p:spPr>
          <a:xfrm>
            <a:off x="3332187" y="886221"/>
            <a:ext cx="9150178" cy="2791691"/>
          </a:xfrm>
          <a:prstGeom prst="rect">
            <a:avLst/>
          </a:prstGeom>
        </p:spPr>
      </p:pic>
      <p:sp>
        <p:nvSpPr>
          <p:cNvPr id="34" name="Text Placeholder 3">
            <a:extLst>
              <a:ext uri="{FF2B5EF4-FFF2-40B4-BE49-F238E27FC236}">
                <a16:creationId xmlns:a16="http://schemas.microsoft.com/office/drawing/2014/main" id="{881B4E06-64FF-B845-9777-320E6F126B10}"/>
              </a:ext>
            </a:extLst>
          </p:cNvPr>
          <p:cNvSpPr>
            <a:spLocks noGrp="1"/>
          </p:cNvSpPr>
          <p:nvPr>
            <p:ph type="body" sz="quarter" idx="13" hasCustomPrompt="1"/>
          </p:nvPr>
        </p:nvSpPr>
        <p:spPr>
          <a:xfrm>
            <a:off x="2030833" y="4419771"/>
            <a:ext cx="6411268" cy="649357"/>
          </a:xfrm>
        </p:spPr>
        <p:txBody>
          <a:bodyPr>
            <a:normAutofit/>
          </a:bodyPr>
          <a:lstStyle>
            <a:lvl1pPr marL="0" indent="0" algn="l" rtl="1">
              <a:buNone/>
              <a:defRPr lang="x-none" sz="3200" b="0" i="0" kern="1200" dirty="0">
                <a:solidFill>
                  <a:schemeClr val="bg1"/>
                </a:solidFill>
                <a:latin typeface="Calibri" panose="020F0502020204030204" pitchFamily="34" charset="0"/>
                <a:ea typeface="+mn-ea"/>
                <a:cs typeface="Calibri" panose="020F0502020204030204" pitchFamily="34" charset="0"/>
              </a:defRPr>
            </a:lvl1pPr>
          </a:lstStyle>
          <a:p>
            <a:pPr marL="0" lvl="0" indent="0" algn="l" defTabSz="914400" rtl="1" eaLnBrk="1" latinLnBrk="0" hangingPunct="1">
              <a:lnSpc>
                <a:spcPct val="90000"/>
              </a:lnSpc>
              <a:spcBef>
                <a:spcPts val="1000"/>
              </a:spcBef>
              <a:buFont typeface="Arial" panose="020B0604020202020204" pitchFamily="34" charset="0"/>
              <a:buNone/>
            </a:pPr>
            <a:r>
              <a:rPr lang="he-IL" dirty="0"/>
              <a:t>נושא השיעור: הרחבת שברים</a:t>
            </a:r>
            <a:endParaRPr lang="x-none" dirty="0"/>
          </a:p>
        </p:txBody>
      </p:sp>
      <p:sp>
        <p:nvSpPr>
          <p:cNvPr id="35" name="Text Placeholder 4">
            <a:extLst>
              <a:ext uri="{FF2B5EF4-FFF2-40B4-BE49-F238E27FC236}">
                <a16:creationId xmlns:a16="http://schemas.microsoft.com/office/drawing/2014/main" id="{BA5F5BE6-034E-F841-A2F4-1C5B1EEE6E15}"/>
              </a:ext>
            </a:extLst>
          </p:cNvPr>
          <p:cNvSpPr>
            <a:spLocks noGrp="1"/>
          </p:cNvSpPr>
          <p:nvPr>
            <p:ph type="body" sz="quarter" idx="14" hasCustomPrompt="1"/>
          </p:nvPr>
        </p:nvSpPr>
        <p:spPr>
          <a:xfrm>
            <a:off x="416891" y="6148563"/>
            <a:ext cx="5099050" cy="560533"/>
          </a:xfrm>
        </p:spPr>
        <p:txBody>
          <a:bodyPr/>
          <a:lstStyle>
            <a:lvl1pPr marL="0" indent="0" algn="l">
              <a:buNone/>
              <a:defRPr>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90000"/>
              </a:lnSpc>
              <a:spcBef>
                <a:spcPts val="1000"/>
              </a:spcBef>
              <a:buFont typeface="Arial" panose="020B0604020202020204" pitchFamily="34" charset="0"/>
              <a:buNone/>
            </a:pPr>
            <a:r>
              <a:rPr lang="he-IL" dirty="0"/>
              <a:t>עם המורה: דנית כהן</a:t>
            </a:r>
            <a:endParaRPr lang="en-US" dirty="0"/>
          </a:p>
        </p:txBody>
      </p:sp>
    </p:spTree>
    <p:extLst>
      <p:ext uri="{BB962C8B-B14F-4D97-AF65-F5344CB8AC3E}">
        <p14:creationId xmlns:p14="http://schemas.microsoft.com/office/powerpoint/2010/main" val="942166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1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75754" y="1825625"/>
            <a:ext cx="5078046"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2503575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סיכום">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pic>
        <p:nvPicPr>
          <p:cNvPr id="17" name="Picture 16">
            <a:extLst>
              <a:ext uri="{FF2B5EF4-FFF2-40B4-BE49-F238E27FC236}">
                <a16:creationId xmlns:a16="http://schemas.microsoft.com/office/drawing/2014/main" id="{810FCD1C-9BFA-FD42-804A-9E5198CD8941}"/>
              </a:ext>
            </a:extLst>
          </p:cNvPr>
          <p:cNvPicPr>
            <a:picLocks noChangeAspect="1"/>
          </p:cNvPicPr>
          <p:nvPr userDrawn="1"/>
        </p:nvPicPr>
        <p:blipFill rotWithShape="1">
          <a:blip r:embed="rId2"/>
          <a:srcRect t="45139" b="30975"/>
          <a:stretch/>
        </p:blipFill>
        <p:spPr>
          <a:xfrm>
            <a:off x="0" y="0"/>
            <a:ext cx="12192000" cy="1638096"/>
          </a:xfrm>
          <a:prstGeom prst="rect">
            <a:avLst/>
          </a:prstGeom>
        </p:spPr>
      </p:pic>
      <p:sp>
        <p:nvSpPr>
          <p:cNvPr id="18" name="Title 1">
            <a:extLst>
              <a:ext uri="{FF2B5EF4-FFF2-40B4-BE49-F238E27FC236}">
                <a16:creationId xmlns:a16="http://schemas.microsoft.com/office/drawing/2014/main" id="{4C86F48E-655F-694F-BDCD-C6E0758A82B9}"/>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סיכום</a:t>
            </a:r>
            <a:endParaRPr lang="x-none" dirty="0"/>
          </a:p>
        </p:txBody>
      </p:sp>
      <p:sp>
        <p:nvSpPr>
          <p:cNvPr id="19" name="Rectangle 18">
            <a:extLst>
              <a:ext uri="{FF2B5EF4-FFF2-40B4-BE49-F238E27FC236}">
                <a16:creationId xmlns:a16="http://schemas.microsoft.com/office/drawing/2014/main" id="{C751472D-38D8-CC45-AB7A-D96BB6EFB903}"/>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1119157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משימה באופק">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990948" y="1541766"/>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2" name="Group 1">
            <a:extLst>
              <a:ext uri="{FF2B5EF4-FFF2-40B4-BE49-F238E27FC236}">
                <a16:creationId xmlns:a16="http://schemas.microsoft.com/office/drawing/2014/main" id="{6E2EBC84-43F8-574B-B641-E38F11E343AF}"/>
              </a:ext>
            </a:extLst>
          </p:cNvPr>
          <p:cNvGrpSpPr/>
          <p:nvPr userDrawn="1"/>
        </p:nvGrpSpPr>
        <p:grpSpPr>
          <a:xfrm>
            <a:off x="-2381248" y="158428"/>
            <a:ext cx="14545456" cy="6541144"/>
            <a:chOff x="-2455150" y="146499"/>
            <a:chExt cx="14545456" cy="6541144"/>
          </a:xfrm>
        </p:grpSpPr>
        <p:sp>
          <p:nvSpPr>
            <p:cNvPr id="10" name="Rectangle 9">
              <a:extLst>
                <a:ext uri="{FF2B5EF4-FFF2-40B4-BE49-F238E27FC236}">
                  <a16:creationId xmlns:a16="http://schemas.microsoft.com/office/drawing/2014/main" id="{B5DB5F7D-0835-C146-BC9D-B30515AA8B6A}"/>
                </a:ext>
              </a:extLst>
            </p:cNvPr>
            <p:cNvSpPr/>
            <p:nvPr userDrawn="1"/>
          </p:nvSpPr>
          <p:spPr>
            <a:xfrm>
              <a:off x="11517522" y="146499"/>
              <a:ext cx="503306" cy="503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1" name="Straight Connector 10">
              <a:extLst>
                <a:ext uri="{FF2B5EF4-FFF2-40B4-BE49-F238E27FC236}">
                  <a16:creationId xmlns:a16="http://schemas.microsoft.com/office/drawing/2014/main" id="{C0EA71EF-79A8-3646-BBDE-A1B8320FAEFB}"/>
                </a:ext>
              </a:extLst>
            </p:cNvPr>
            <p:cNvCxnSpPr>
              <a:cxnSpLocks/>
            </p:cNvCxnSpPr>
            <p:nvPr userDrawn="1"/>
          </p:nvCxnSpPr>
          <p:spPr>
            <a:xfrm>
              <a:off x="-2455150"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FFAC583-20CC-AD46-AF43-64CD61DC3D58}"/>
                </a:ext>
              </a:extLst>
            </p:cNvPr>
            <p:cNvGrpSpPr/>
            <p:nvPr userDrawn="1"/>
          </p:nvGrpSpPr>
          <p:grpSpPr>
            <a:xfrm rot="10800000">
              <a:off x="8177063" y="6181317"/>
              <a:ext cx="3913243" cy="506326"/>
              <a:chOff x="358720" y="6187719"/>
              <a:chExt cx="3913243" cy="506326"/>
            </a:xfrm>
          </p:grpSpPr>
          <p:cxnSp>
            <p:nvCxnSpPr>
              <p:cNvPr id="17" name="Straight Connector 16">
                <a:extLst>
                  <a:ext uri="{FF2B5EF4-FFF2-40B4-BE49-F238E27FC236}">
                    <a16:creationId xmlns:a16="http://schemas.microsoft.com/office/drawing/2014/main" id="{7FFC6B5D-55D1-324B-B8E3-F96F62F3AA18}"/>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8AA9893-4A9A-FB4F-BC48-9141DC495FE4}"/>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9" name="Rectangle 18">
                <a:extLst>
                  <a:ext uri="{FF2B5EF4-FFF2-40B4-BE49-F238E27FC236}">
                    <a16:creationId xmlns:a16="http://schemas.microsoft.com/office/drawing/2014/main" id="{5BBF761E-B3AD-8C4C-B469-DEC8A7F1D9C4}"/>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
          <p:nvSpPr>
            <p:cNvPr id="20" name="Rectangle 19">
              <a:extLst>
                <a:ext uri="{FF2B5EF4-FFF2-40B4-BE49-F238E27FC236}">
                  <a16:creationId xmlns:a16="http://schemas.microsoft.com/office/drawing/2014/main" id="{80BB7CC1-E08E-854B-AAC6-1DE02C2A331A}"/>
                </a:ext>
              </a:extLst>
            </p:cNvPr>
            <p:cNvSpPr/>
            <p:nvPr userDrawn="1"/>
          </p:nvSpPr>
          <p:spPr>
            <a:xfrm>
              <a:off x="11646396" y="507951"/>
              <a:ext cx="245558" cy="2455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5" name="Text Placeholder 4">
            <a:extLst>
              <a:ext uri="{FF2B5EF4-FFF2-40B4-BE49-F238E27FC236}">
                <a16:creationId xmlns:a16="http://schemas.microsoft.com/office/drawing/2014/main" id="{5D6CED5B-1A65-7F4C-8656-A6983C5E1751}"/>
              </a:ext>
            </a:extLst>
          </p:cNvPr>
          <p:cNvSpPr>
            <a:spLocks noGrp="1"/>
          </p:cNvSpPr>
          <p:nvPr>
            <p:ph type="body" sz="quarter" idx="10"/>
          </p:nvPr>
        </p:nvSpPr>
        <p:spPr>
          <a:xfrm>
            <a:off x="426793" y="661710"/>
            <a:ext cx="10953750" cy="687492"/>
          </a:xfrm>
        </p:spPr>
        <p:txBody>
          <a:bodyPr>
            <a:noAutofit/>
          </a:bodyPr>
          <a:lstStyle>
            <a:lvl1pPr marL="0" indent="0">
              <a:buNone/>
              <a:defRPr sz="4800"/>
            </a:lvl1pPr>
            <a:lvl2pPr>
              <a:defRPr sz="4800"/>
            </a:lvl2pPr>
            <a:lvl3pPr>
              <a:defRPr sz="4800"/>
            </a:lvl3pPr>
            <a:lvl4pPr>
              <a:defRPr sz="4800"/>
            </a:lvl4pPr>
            <a:lvl5pPr>
              <a:defRPr sz="4800"/>
            </a:lvl5pPr>
          </a:lstStyle>
          <a:p>
            <a:pPr lvl="0"/>
            <a:r>
              <a:rPr lang="en-US" dirty="0"/>
              <a:t>Click to edit Master text styles</a:t>
            </a:r>
          </a:p>
        </p:txBody>
      </p:sp>
    </p:spTree>
    <p:extLst>
      <p:ext uri="{BB962C8B-B14F-4D97-AF65-F5344CB8AC3E}">
        <p14:creationId xmlns:p14="http://schemas.microsoft.com/office/powerpoint/2010/main" val="2452653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52AA-B68F-5F48-BD97-85E1AACA798F}"/>
              </a:ext>
            </a:extLst>
          </p:cNvPr>
          <p:cNvSpPr>
            <a:spLocks noGrp="1"/>
          </p:cNvSpPr>
          <p:nvPr>
            <p:ph type="title" hasCustomPrompt="1"/>
          </p:nvPr>
        </p:nvSpPr>
        <p:spPr>
          <a:xfrm>
            <a:off x="7312026" y="457200"/>
            <a:ext cx="3932237" cy="1600200"/>
          </a:xfrm>
        </p:spPr>
        <p:txBody>
          <a:bodyPr anchor="b">
            <a:normAutofit/>
          </a:bodyPr>
          <a:lstStyle>
            <a:lvl1pPr>
              <a:defRPr sz="2800" b="1">
                <a:latin typeface="Calibri" panose="020F0502020204030204" pitchFamily="34" charset="0"/>
                <a:cs typeface="Calibri" panose="020F0502020204030204" pitchFamily="34" charset="0"/>
              </a:defRPr>
            </a:lvl1pPr>
          </a:lstStyle>
          <a:p>
            <a:r>
              <a:rPr lang="he-IL" dirty="0"/>
              <a:t>לחץ כדי לערוך סגנון </a:t>
            </a:r>
            <a:r>
              <a:rPr lang="en-US" dirty="0"/>
              <a:t/>
            </a:r>
            <a:br>
              <a:rPr lang="en-US" dirty="0"/>
            </a:br>
            <a:r>
              <a:rPr lang="he-IL" dirty="0"/>
              <a:t>כותרת 3</a:t>
            </a:r>
            <a:endParaRPr lang="x-none" dirty="0"/>
          </a:p>
        </p:txBody>
      </p:sp>
      <p:sp>
        <p:nvSpPr>
          <p:cNvPr id="3" name="Picture Placeholder 2">
            <a:extLst>
              <a:ext uri="{FF2B5EF4-FFF2-40B4-BE49-F238E27FC236}">
                <a16:creationId xmlns:a16="http://schemas.microsoft.com/office/drawing/2014/main" id="{6434C056-24D3-4D4F-B71D-0A6FFF91C429}"/>
              </a:ext>
            </a:extLst>
          </p:cNvPr>
          <p:cNvSpPr>
            <a:spLocks noGrp="1"/>
          </p:cNvSpPr>
          <p:nvPr>
            <p:ph type="pic" idx="1"/>
          </p:nvPr>
        </p:nvSpPr>
        <p:spPr>
          <a:xfrm>
            <a:off x="84918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indent="0" algn="l" defTabSz="914400" rtl="0" eaLnBrk="1" latinLnBrk="0" hangingPunct="1">
              <a:lnSpc>
                <a:spcPct val="90000"/>
              </a:lnSpc>
              <a:spcBef>
                <a:spcPts val="1000"/>
              </a:spcBef>
              <a:buFont typeface="Arial" panose="020B0604020202020204" pitchFamily="34" charset="0"/>
              <a:buNone/>
            </a:pPr>
            <a:endParaRPr lang="x-none"/>
          </a:p>
        </p:txBody>
      </p:sp>
      <p:grpSp>
        <p:nvGrpSpPr>
          <p:cNvPr id="8" name="Group 7">
            <a:extLst>
              <a:ext uri="{FF2B5EF4-FFF2-40B4-BE49-F238E27FC236}">
                <a16:creationId xmlns:a16="http://schemas.microsoft.com/office/drawing/2014/main" id="{980D92DD-D2C5-574D-9D42-6312801F9656}"/>
              </a:ext>
            </a:extLst>
          </p:cNvPr>
          <p:cNvGrpSpPr/>
          <p:nvPr userDrawn="1"/>
        </p:nvGrpSpPr>
        <p:grpSpPr>
          <a:xfrm>
            <a:off x="10820648" y="6288984"/>
            <a:ext cx="10328539" cy="167498"/>
            <a:chOff x="10668248" y="5893696"/>
            <a:chExt cx="10328539" cy="167498"/>
          </a:xfrm>
        </p:grpSpPr>
        <p:cxnSp>
          <p:nvCxnSpPr>
            <p:cNvPr id="9" name="Straight Connector 8">
              <a:extLst>
                <a:ext uri="{FF2B5EF4-FFF2-40B4-BE49-F238E27FC236}">
                  <a16:creationId xmlns:a16="http://schemas.microsoft.com/office/drawing/2014/main" id="{0EEDDC44-041B-2548-896F-7D3F244033B7}"/>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12C7192-3B93-954D-8551-A0AB54EA33AF}"/>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7AFCFFBE-CA3C-4545-A48D-BF28B4BE9510}"/>
              </a:ext>
            </a:extLst>
          </p:cNvPr>
          <p:cNvGrpSpPr/>
          <p:nvPr userDrawn="1"/>
        </p:nvGrpSpPr>
        <p:grpSpPr>
          <a:xfrm>
            <a:off x="358720" y="67014"/>
            <a:ext cx="3913243" cy="506326"/>
            <a:chOff x="358720" y="6187719"/>
            <a:chExt cx="3913243" cy="506326"/>
          </a:xfrm>
        </p:grpSpPr>
        <p:cxnSp>
          <p:nvCxnSpPr>
            <p:cNvPr id="12" name="Straight Connector 11">
              <a:extLst>
                <a:ext uri="{FF2B5EF4-FFF2-40B4-BE49-F238E27FC236}">
                  <a16:creationId xmlns:a16="http://schemas.microsoft.com/office/drawing/2014/main" id="{2CCCA527-9EA3-D945-B442-A5A2AE48F039}"/>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5CCE9C-95DF-E348-9022-889DF2969112}"/>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1FC30387-F518-A84F-A9D6-7E7AEC6A166E}"/>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5" name="Text Placeholder 5">
            <a:extLst>
              <a:ext uri="{FF2B5EF4-FFF2-40B4-BE49-F238E27FC236}">
                <a16:creationId xmlns:a16="http://schemas.microsoft.com/office/drawing/2014/main" id="{80D7566E-F057-DA40-B83B-F46A0CA495CB}"/>
              </a:ext>
            </a:extLst>
          </p:cNvPr>
          <p:cNvSpPr>
            <a:spLocks noGrp="1"/>
          </p:cNvSpPr>
          <p:nvPr>
            <p:ph type="body" sz="quarter" idx="10" hasCustomPrompt="1"/>
          </p:nvPr>
        </p:nvSpPr>
        <p:spPr>
          <a:xfrm>
            <a:off x="7312026" y="2208855"/>
            <a:ext cx="3932237" cy="3652195"/>
          </a:xfrm>
        </p:spPr>
        <p:txBody>
          <a:bodyPr>
            <a:normAutofit/>
          </a:bodyPr>
          <a:lstStyle>
            <a:lvl1pPr marL="0" indent="0" algn="r">
              <a:lnSpc>
                <a:spcPct val="100000"/>
              </a:lnSpc>
              <a:buNone/>
              <a:defRPr sz="24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של תבנית בסיס</a:t>
            </a:r>
            <a:endParaRPr lang="x-none" dirty="0"/>
          </a:p>
        </p:txBody>
      </p:sp>
      <p:pic>
        <p:nvPicPr>
          <p:cNvPr id="16" name="Picture 15">
            <a:extLst>
              <a:ext uri="{FF2B5EF4-FFF2-40B4-BE49-F238E27FC236}">
                <a16:creationId xmlns:a16="http://schemas.microsoft.com/office/drawing/2014/main" id="{38C0CA59-A86F-8145-9894-676CEF1F6128}"/>
              </a:ext>
            </a:extLst>
          </p:cNvPr>
          <p:cNvPicPr>
            <a:picLocks noChangeAspect="1"/>
          </p:cNvPicPr>
          <p:nvPr userDrawn="1"/>
        </p:nvPicPr>
        <p:blipFill rotWithShape="1">
          <a:blip r:embed="rId2"/>
          <a:srcRect l="95847" t="70" b="-72"/>
          <a:stretch/>
        </p:blipFill>
        <p:spPr>
          <a:xfrm>
            <a:off x="11685672" y="0"/>
            <a:ext cx="506327" cy="6858000"/>
          </a:xfrm>
          <a:prstGeom prst="rect">
            <a:avLst/>
          </a:prstGeom>
        </p:spPr>
      </p:pic>
    </p:spTree>
    <p:extLst>
      <p:ext uri="{BB962C8B-B14F-4D97-AF65-F5344CB8AC3E}">
        <p14:creationId xmlns:p14="http://schemas.microsoft.com/office/powerpoint/2010/main" val="1298439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תמונה עם טקסט תחתון">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1016000" y="772487"/>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sp>
        <p:nvSpPr>
          <p:cNvPr id="8" name="כותרת 1"/>
          <p:cNvSpPr>
            <a:spLocks noGrp="1"/>
          </p:cNvSpPr>
          <p:nvPr>
            <p:ph type="ctrTitle" hasCustomPrompt="1"/>
          </p:nvPr>
        </p:nvSpPr>
        <p:spPr>
          <a:xfrm>
            <a:off x="437568" y="5543538"/>
            <a:ext cx="11418770" cy="968519"/>
          </a:xfrm>
          <a:prstGeom prst="rect">
            <a:avLst/>
          </a:prstGeom>
        </p:spPr>
        <p:txBody>
          <a:bodyPr anchor="b">
            <a:noAutofit/>
          </a:bodyPr>
          <a:lstStyle>
            <a:lvl1pPr algn="ctr">
              <a:defRPr sz="4800">
                <a:latin typeface="Calibri" panose="020F0502020204030204" pitchFamily="34" charset="0"/>
                <a:cs typeface="Calibri" panose="020F0502020204030204" pitchFamily="34" charset="0"/>
              </a:defRPr>
            </a:lvl1pPr>
          </a:lstStyle>
          <a:p>
            <a:r>
              <a:rPr lang="he-IL" dirty="0"/>
              <a:t>לחץ כדי לערוך סגנון כותרת 2 תחתית</a:t>
            </a:r>
          </a:p>
        </p:txBody>
      </p:sp>
      <p:grpSp>
        <p:nvGrpSpPr>
          <p:cNvPr id="13" name="Group 12">
            <a:extLst>
              <a:ext uri="{FF2B5EF4-FFF2-40B4-BE49-F238E27FC236}">
                <a16:creationId xmlns:a16="http://schemas.microsoft.com/office/drawing/2014/main" id="{9A71DC45-F5DE-3647-89D7-00EEC394272E}"/>
              </a:ext>
            </a:extLst>
          </p:cNvPr>
          <p:cNvGrpSpPr/>
          <p:nvPr userDrawn="1"/>
        </p:nvGrpSpPr>
        <p:grpSpPr>
          <a:xfrm>
            <a:off x="865046" y="356936"/>
            <a:ext cx="11022154" cy="506326"/>
            <a:chOff x="865046" y="356936"/>
            <a:chExt cx="11022154" cy="506326"/>
          </a:xfrm>
        </p:grpSpPr>
        <p:cxnSp>
          <p:nvCxnSpPr>
            <p:cNvPr id="14" name="Straight Connector 13">
              <a:extLst>
                <a:ext uri="{FF2B5EF4-FFF2-40B4-BE49-F238E27FC236}">
                  <a16:creationId xmlns:a16="http://schemas.microsoft.com/office/drawing/2014/main" id="{0251AD8C-F052-0A4D-8544-F35BEF541172}"/>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BD9106F-7FCF-814E-B547-22DB88E10AD6}"/>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9" name="Rectangle 8">
            <a:extLst>
              <a:ext uri="{FF2B5EF4-FFF2-40B4-BE49-F238E27FC236}">
                <a16:creationId xmlns:a16="http://schemas.microsoft.com/office/drawing/2014/main" id="{1B9B5FED-02E7-474D-B6B7-AF695B5A45B0}"/>
              </a:ext>
            </a:extLst>
          </p:cNvPr>
          <p:cNvSpPr/>
          <p:nvPr userDrawn="1"/>
        </p:nvSpPr>
        <p:spPr>
          <a:xfrm rot="10800000">
            <a:off x="11781523" y="489498"/>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1972258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השיעור הבא יתחיל">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7735FA8-E872-6D4B-B736-9D885CF8FF10}"/>
              </a:ext>
            </a:extLst>
          </p:cNvPr>
          <p:cNvSpPr/>
          <p:nvPr userDrawn="1"/>
        </p:nvSpPr>
        <p:spPr>
          <a:xfrm>
            <a:off x="1076345" y="1757556"/>
            <a:ext cx="10039311" cy="33838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1837135" y="1657495"/>
            <a:ext cx="8517731" cy="3476060"/>
          </a:xfrm>
          <a:prstGeom prst="rect">
            <a:avLst/>
          </a:prstGeom>
        </p:spPr>
        <p:txBody>
          <a:bodyPr anchor="ctr"/>
          <a:lstStyle>
            <a:lvl1pPr marL="0" indent="0" algn="r">
              <a:lnSpc>
                <a:spcPts val="8000"/>
              </a:lnSpc>
              <a:buNone/>
              <a:defRPr sz="75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 יתחיל בשעה 09:00</a:t>
            </a:r>
            <a:endParaRPr lang="x-none" dirty="0"/>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792994" y="5506727"/>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5893CC5-0B99-AA48-8797-A1AE8B9BB25D}"/>
              </a:ext>
            </a:extLst>
          </p:cNvPr>
          <p:cNvSpPr/>
          <p:nvPr userDrawn="1"/>
        </p:nvSpPr>
        <p:spPr>
          <a:xfrm rot="10800000">
            <a:off x="10905576" y="2286221"/>
            <a:ext cx="420158" cy="42015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11" name="Straight Connector 10">
            <a:extLst>
              <a:ext uri="{FF2B5EF4-FFF2-40B4-BE49-F238E27FC236}">
                <a16:creationId xmlns:a16="http://schemas.microsoft.com/office/drawing/2014/main" id="{FFB79051-D1F8-DB4C-8CE2-B840C1367395}"/>
              </a:ext>
            </a:extLst>
          </p:cNvPr>
          <p:cNvCxnSpPr>
            <a:cxnSpLocks/>
          </p:cNvCxnSpPr>
          <p:nvPr userDrawn="1"/>
        </p:nvCxnSpPr>
        <p:spPr>
          <a:xfrm>
            <a:off x="408495" y="6252973"/>
            <a:ext cx="281547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E418D07-B679-C54B-9CD1-5F261DF50C67}"/>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086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FF2F-AD99-8940-B3DB-80EE856E3206}"/>
              </a:ext>
            </a:extLst>
          </p:cNvPr>
          <p:cNvSpPr>
            <a:spLocks noGrp="1"/>
          </p:cNvSpPr>
          <p:nvPr>
            <p:ph type="ctrTitle" hasCustomPrompt="1"/>
          </p:nvPr>
        </p:nvSpPr>
        <p:spPr>
          <a:xfrm>
            <a:off x="1524000" y="1122363"/>
            <a:ext cx="9144000" cy="2387600"/>
          </a:xfrm>
        </p:spPr>
        <p:txBody>
          <a:bodyPr anchor="b">
            <a:normAutofit/>
          </a:bodyPr>
          <a:lstStyle>
            <a:lvl1pPr algn="r">
              <a:defRPr sz="6500">
                <a:solidFill>
                  <a:schemeClr val="accent1"/>
                </a:solidFill>
                <a:latin typeface="Calibri" panose="020F0502020204030204" pitchFamily="34" charset="0"/>
                <a:cs typeface="Calibri" panose="020F0502020204030204" pitchFamily="34" charset="0"/>
              </a:defRPr>
            </a:lvl1pPr>
          </a:lstStyle>
          <a:p>
            <a:r>
              <a:rPr lang="he-IL" dirty="0"/>
              <a:t>לחץ כדי לערוך סגנון כותרת 1 של תבנית בסיס</a:t>
            </a:r>
            <a:endParaRPr lang="x-none" dirty="0"/>
          </a:p>
        </p:txBody>
      </p:sp>
      <p:sp>
        <p:nvSpPr>
          <p:cNvPr id="3" name="Subtitle 2">
            <a:extLst>
              <a:ext uri="{FF2B5EF4-FFF2-40B4-BE49-F238E27FC236}">
                <a16:creationId xmlns:a16="http://schemas.microsoft.com/office/drawing/2014/main" id="{9119D81D-1706-9941-B45F-F0F533FFFF1C}"/>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8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לחץ להוסיף סגנון טקסט של תבנית בסיס</a:t>
            </a:r>
            <a:endParaRPr lang="x-none" dirty="0"/>
          </a:p>
        </p:txBody>
      </p:sp>
      <p:cxnSp>
        <p:nvCxnSpPr>
          <p:cNvPr id="7" name="Straight Connector 6">
            <a:extLst>
              <a:ext uri="{FF2B5EF4-FFF2-40B4-BE49-F238E27FC236}">
                <a16:creationId xmlns:a16="http://schemas.microsoft.com/office/drawing/2014/main" id="{FDB58097-F302-3649-B2E1-029008F6561C}"/>
              </a:ext>
            </a:extLst>
          </p:cNvPr>
          <p:cNvCxnSpPr>
            <a:cxnSpLocks/>
          </p:cNvCxnSpPr>
          <p:nvPr userDrawn="1"/>
        </p:nvCxnSpPr>
        <p:spPr>
          <a:xfrm>
            <a:off x="-874997" y="6429575"/>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999AA46-1CB5-874E-9A29-A46F83C4265B}"/>
              </a:ext>
            </a:extLst>
          </p:cNvPr>
          <p:cNvGrpSpPr/>
          <p:nvPr userDrawn="1"/>
        </p:nvGrpSpPr>
        <p:grpSpPr>
          <a:xfrm>
            <a:off x="781297" y="356936"/>
            <a:ext cx="11105903" cy="506326"/>
            <a:chOff x="781297" y="356936"/>
            <a:chExt cx="11105903" cy="506326"/>
          </a:xfrm>
        </p:grpSpPr>
        <p:cxnSp>
          <p:nvCxnSpPr>
            <p:cNvPr id="9" name="Straight Connector 8">
              <a:extLst>
                <a:ext uri="{FF2B5EF4-FFF2-40B4-BE49-F238E27FC236}">
                  <a16:creationId xmlns:a16="http://schemas.microsoft.com/office/drawing/2014/main" id="{53E848D2-E902-8E48-8E39-E234837A5A9A}"/>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CECEF66-2D66-5B47-8C7C-C84EB3E17317}"/>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C83E5EA1-0D3D-AF48-B7D6-9CBBB2978A34}"/>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2" name="Group 11">
            <a:extLst>
              <a:ext uri="{FF2B5EF4-FFF2-40B4-BE49-F238E27FC236}">
                <a16:creationId xmlns:a16="http://schemas.microsoft.com/office/drawing/2014/main" id="{D1C499B5-5ABC-AD4E-8DEE-B3E41AD11667}"/>
              </a:ext>
            </a:extLst>
          </p:cNvPr>
          <p:cNvGrpSpPr/>
          <p:nvPr userDrawn="1"/>
        </p:nvGrpSpPr>
        <p:grpSpPr>
          <a:xfrm>
            <a:off x="7685986" y="6410721"/>
            <a:ext cx="4506014" cy="481337"/>
            <a:chOff x="5231876" y="2677211"/>
            <a:chExt cx="4506014" cy="481337"/>
          </a:xfrm>
        </p:grpSpPr>
        <p:sp>
          <p:nvSpPr>
            <p:cNvPr id="13" name="Rectangle 12">
              <a:extLst>
                <a:ext uri="{FF2B5EF4-FFF2-40B4-BE49-F238E27FC236}">
                  <a16:creationId xmlns:a16="http://schemas.microsoft.com/office/drawing/2014/main" id="{8F7E6D63-6B3C-C547-8E28-4EDC165F5AD7}"/>
                </a:ext>
              </a:extLst>
            </p:cNvPr>
            <p:cNvSpPr/>
            <p:nvPr userDrawn="1"/>
          </p:nvSpPr>
          <p:spPr>
            <a:xfrm>
              <a:off x="5231876" y="2902420"/>
              <a:ext cx="4116884" cy="256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14" name="Rectangle 13">
              <a:extLst>
                <a:ext uri="{FF2B5EF4-FFF2-40B4-BE49-F238E27FC236}">
                  <a16:creationId xmlns:a16="http://schemas.microsoft.com/office/drawing/2014/main" id="{EB5C1F07-896D-A04A-BB42-4C33B5448FED}"/>
                </a:ext>
              </a:extLst>
            </p:cNvPr>
            <p:cNvSpPr/>
            <p:nvPr userDrawn="1"/>
          </p:nvSpPr>
          <p:spPr>
            <a:xfrm>
              <a:off x="5937332" y="2677211"/>
              <a:ext cx="3800558" cy="2252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Tree>
    <p:extLst>
      <p:ext uri="{BB962C8B-B14F-4D97-AF65-F5344CB8AC3E}">
        <p14:creationId xmlns:p14="http://schemas.microsoft.com/office/powerpoint/2010/main" val="1226794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תמונה">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721035" y="901758"/>
            <a:ext cx="10586646" cy="5681719"/>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6" name="Group 5">
            <a:extLst>
              <a:ext uri="{FF2B5EF4-FFF2-40B4-BE49-F238E27FC236}">
                <a16:creationId xmlns:a16="http://schemas.microsoft.com/office/drawing/2014/main" id="{F11EE242-3A2B-9B46-87B2-AC191ECB6960}"/>
              </a:ext>
            </a:extLst>
          </p:cNvPr>
          <p:cNvGrpSpPr/>
          <p:nvPr userDrawn="1"/>
        </p:nvGrpSpPr>
        <p:grpSpPr>
          <a:xfrm>
            <a:off x="781297" y="356936"/>
            <a:ext cx="11105903" cy="506326"/>
            <a:chOff x="781297" y="356936"/>
            <a:chExt cx="11105903" cy="506326"/>
          </a:xfrm>
        </p:grpSpPr>
        <p:cxnSp>
          <p:nvCxnSpPr>
            <p:cNvPr id="7" name="Straight Connector 6">
              <a:extLst>
                <a:ext uri="{FF2B5EF4-FFF2-40B4-BE49-F238E27FC236}">
                  <a16:creationId xmlns:a16="http://schemas.microsoft.com/office/drawing/2014/main" id="{C0C7E103-ACCC-DA43-9E9D-6FB906FA4F2D}"/>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4E9F80F-CF67-664D-B4F4-0CA7DCACB628}"/>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B1FEACB6-175B-044B-8C0D-3451E638ABE1}"/>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3" name="Group 12">
            <a:extLst>
              <a:ext uri="{FF2B5EF4-FFF2-40B4-BE49-F238E27FC236}">
                <a16:creationId xmlns:a16="http://schemas.microsoft.com/office/drawing/2014/main" id="{DFC3CB68-EE0C-7E46-A86B-DBBE43BD0866}"/>
              </a:ext>
            </a:extLst>
          </p:cNvPr>
          <p:cNvGrpSpPr/>
          <p:nvPr userDrawn="1"/>
        </p:nvGrpSpPr>
        <p:grpSpPr>
          <a:xfrm>
            <a:off x="-8156196" y="6042094"/>
            <a:ext cx="10328539" cy="167498"/>
            <a:chOff x="10668248" y="5893696"/>
            <a:chExt cx="10328539" cy="167498"/>
          </a:xfrm>
        </p:grpSpPr>
        <p:cxnSp>
          <p:nvCxnSpPr>
            <p:cNvPr id="14" name="Straight Connector 13">
              <a:extLst>
                <a:ext uri="{FF2B5EF4-FFF2-40B4-BE49-F238E27FC236}">
                  <a16:creationId xmlns:a16="http://schemas.microsoft.com/office/drawing/2014/main" id="{128185FB-96F6-194C-96FC-5664DB14E13D}"/>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1E94E79-9670-0743-916C-74F7BDE1C276}"/>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0" name="Rectangle 9">
            <a:extLst>
              <a:ext uri="{FF2B5EF4-FFF2-40B4-BE49-F238E27FC236}">
                <a16:creationId xmlns:a16="http://schemas.microsoft.com/office/drawing/2014/main" id="{EEAD82FA-6CD0-454D-9BDB-225121E5526F}"/>
              </a:ext>
            </a:extLst>
          </p:cNvPr>
          <p:cNvSpPr/>
          <p:nvPr userDrawn="1"/>
        </p:nvSpPr>
        <p:spPr>
          <a:xfrm rot="10800000">
            <a:off x="11513458" y="721339"/>
            <a:ext cx="235719" cy="23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134333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כותרת ראשית">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ED3F5E7-9570-CB48-AE95-15E23DB4E0ED}"/>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9" name="Picture 18">
            <a:extLst>
              <a:ext uri="{FF2B5EF4-FFF2-40B4-BE49-F238E27FC236}">
                <a16:creationId xmlns:a16="http://schemas.microsoft.com/office/drawing/2014/main" id="{C37C3AE3-8A3A-6F4C-BDEA-D0F74E286323}"/>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0" name="Picture 19">
            <a:extLst>
              <a:ext uri="{FF2B5EF4-FFF2-40B4-BE49-F238E27FC236}">
                <a16:creationId xmlns:a16="http://schemas.microsoft.com/office/drawing/2014/main" id="{F7DA0ACC-AD37-394A-BBD5-F3DDF6DC4C43}"/>
              </a:ext>
            </a:extLst>
          </p:cNvPr>
          <p:cNvPicPr>
            <a:picLocks noChangeAspect="1"/>
          </p:cNvPicPr>
          <p:nvPr userDrawn="1"/>
        </p:nvPicPr>
        <p:blipFill>
          <a:blip r:embed="rId3"/>
          <a:stretch>
            <a:fillRect/>
          </a:stretch>
        </p:blipFill>
        <p:spPr>
          <a:xfrm>
            <a:off x="0" y="0"/>
            <a:ext cx="12192000" cy="6858000"/>
          </a:xfrm>
          <a:prstGeom prst="rect">
            <a:avLst/>
          </a:prstGeom>
        </p:spPr>
      </p:pic>
      <p:cxnSp>
        <p:nvCxnSpPr>
          <p:cNvPr id="22" name="Straight Connector 21">
            <a:extLst>
              <a:ext uri="{FF2B5EF4-FFF2-40B4-BE49-F238E27FC236}">
                <a16:creationId xmlns:a16="http://schemas.microsoft.com/office/drawing/2014/main" id="{6402BFFB-4B13-124B-81F5-2F78B7F80473}"/>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3E484577-483E-7242-917A-00D38BA8736E}"/>
              </a:ext>
            </a:extLst>
          </p:cNvPr>
          <p:cNvSpPr/>
          <p:nvPr userDrawn="1"/>
        </p:nvSpPr>
        <p:spPr>
          <a:xfrm rot="16200000">
            <a:off x="7721222" y="1537008"/>
            <a:ext cx="205896" cy="2058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24" name="Straight Connector 23">
            <a:extLst>
              <a:ext uri="{FF2B5EF4-FFF2-40B4-BE49-F238E27FC236}">
                <a16:creationId xmlns:a16="http://schemas.microsoft.com/office/drawing/2014/main" id="{F7764D93-0F65-9B4D-B215-60B665F73BD2}"/>
              </a:ext>
            </a:extLst>
          </p:cNvPr>
          <p:cNvCxnSpPr>
            <a:cxnSpLocks/>
          </p:cNvCxnSpPr>
          <p:nvPr userDrawn="1"/>
        </p:nvCxnSpPr>
        <p:spPr>
          <a:xfrm>
            <a:off x="4093266" y="4984979"/>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7DBA308-BCDE-054D-8D29-1334C40E70E5}"/>
              </a:ext>
            </a:extLst>
          </p:cNvPr>
          <p:cNvCxnSpPr>
            <a:cxnSpLocks/>
          </p:cNvCxnSpPr>
          <p:nvPr userDrawn="1"/>
        </p:nvCxnSpPr>
        <p:spPr>
          <a:xfrm>
            <a:off x="4093266" y="2035982"/>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9CC1E3B8-6F51-6E4F-A503-AD965CF82D0A}"/>
              </a:ext>
            </a:extLst>
          </p:cNvPr>
          <p:cNvGrpSpPr/>
          <p:nvPr userDrawn="1"/>
        </p:nvGrpSpPr>
        <p:grpSpPr>
          <a:xfrm>
            <a:off x="-110840" y="110839"/>
            <a:ext cx="1530097" cy="1525930"/>
            <a:chOff x="8374611" y="4283110"/>
            <a:chExt cx="2300578" cy="2294314"/>
          </a:xfrm>
        </p:grpSpPr>
        <p:pic>
          <p:nvPicPr>
            <p:cNvPr id="36" name="Picture 35">
              <a:extLst>
                <a:ext uri="{FF2B5EF4-FFF2-40B4-BE49-F238E27FC236}">
                  <a16:creationId xmlns:a16="http://schemas.microsoft.com/office/drawing/2014/main" id="{269DA8D3-076A-4742-AC7A-9EB5E69C7E1E}"/>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7" name="Rectangle 36">
              <a:extLst>
                <a:ext uri="{FF2B5EF4-FFF2-40B4-BE49-F238E27FC236}">
                  <a16:creationId xmlns:a16="http://schemas.microsoft.com/office/drawing/2014/main" id="{4F361B1A-C9AC-6944-8861-226D06E2FC9C}"/>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
        <p:nvSpPr>
          <p:cNvPr id="38" name="TextBox 37">
            <a:extLst>
              <a:ext uri="{FF2B5EF4-FFF2-40B4-BE49-F238E27FC236}">
                <a16:creationId xmlns:a16="http://schemas.microsoft.com/office/drawing/2014/main" id="{4050E382-46BD-EC4A-9255-342AEA607793}"/>
              </a:ext>
            </a:extLst>
          </p:cNvPr>
          <p:cNvSpPr txBox="1"/>
          <p:nvPr userDrawn="1"/>
        </p:nvSpPr>
        <p:spPr>
          <a:xfrm>
            <a:off x="2210656" y="2447258"/>
            <a:ext cx="7770689" cy="1963485"/>
          </a:xfrm>
          <a:prstGeom prst="rect">
            <a:avLst/>
          </a:prstGeom>
          <a:solidFill>
            <a:schemeClr val="accent1"/>
          </a:solidFill>
        </p:spPr>
        <p:txBody>
          <a:bodyPr wrap="square" lIns="251999" tIns="251999" rIns="251999" bIns="251999" rtlCol="0" anchor="ctr">
            <a:spAutoFit/>
          </a:bodyPr>
          <a:lstStyle/>
          <a:p>
            <a:pPr marL="0" algn="ctr" defTabSz="914400" rtl="1" eaLnBrk="1" latinLnBrk="0" hangingPunct="1">
              <a:lnSpc>
                <a:spcPts val="6000"/>
              </a:lnSpc>
            </a:pPr>
            <a:r>
              <a:rPr lang="he-IL" sz="6600" dirty="0">
                <a:solidFill>
                  <a:schemeClr val="bg1"/>
                </a:solidFill>
                <a:latin typeface="Calibri" panose="020F0502020204030204" pitchFamily="34" charset="0"/>
                <a:cs typeface="Calibri" panose="020F0502020204030204" pitchFamily="34" charset="0"/>
              </a:rPr>
              <a:t>תודה שצפיתם בשידור</a:t>
            </a:r>
          </a:p>
          <a:p>
            <a:pPr marL="0" algn="ctr" defTabSz="914400" rtl="1" eaLnBrk="1" latinLnBrk="0" hangingPunct="1">
              <a:lnSpc>
                <a:spcPts val="6000"/>
              </a:lnSpc>
            </a:pPr>
            <a:r>
              <a:rPr lang="he-IL" sz="3200" dirty="0">
                <a:solidFill>
                  <a:schemeClr val="bg1"/>
                </a:solidFill>
                <a:latin typeface="Calibri" panose="020F0502020204030204" pitchFamily="34" charset="0"/>
                <a:cs typeface="Calibri" panose="020F0502020204030204" pitchFamily="34" charset="0"/>
              </a:rPr>
              <a:t>הופק עבור משרד החינוך ע״י מטח</a:t>
            </a:r>
            <a:endParaRPr lang="x-none" sz="3200" dirty="0">
              <a:solidFill>
                <a:schemeClr val="bg1"/>
              </a:solidFill>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45824BB1-2435-734E-9266-80D63D1B886A}"/>
              </a:ext>
            </a:extLst>
          </p:cNvPr>
          <p:cNvSpPr/>
          <p:nvPr userDrawn="1"/>
        </p:nvSpPr>
        <p:spPr>
          <a:xfrm>
            <a:off x="6692900" y="4828833"/>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0" name="Rectangle 39">
            <a:extLst>
              <a:ext uri="{FF2B5EF4-FFF2-40B4-BE49-F238E27FC236}">
                <a16:creationId xmlns:a16="http://schemas.microsoft.com/office/drawing/2014/main" id="{4476D12D-01A7-2349-AE0C-06DFFC8E4DB0}"/>
              </a:ext>
            </a:extLst>
          </p:cNvPr>
          <p:cNvSpPr/>
          <p:nvPr userDrawn="1"/>
        </p:nvSpPr>
        <p:spPr>
          <a:xfrm>
            <a:off x="2431342" y="2371058"/>
            <a:ext cx="152400"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41" name="Rectangle 40">
            <a:extLst>
              <a:ext uri="{FF2B5EF4-FFF2-40B4-BE49-F238E27FC236}">
                <a16:creationId xmlns:a16="http://schemas.microsoft.com/office/drawing/2014/main" id="{19C6A9FB-5F47-9545-B448-B2E7B3B286C7}"/>
              </a:ext>
            </a:extLst>
          </p:cNvPr>
          <p:cNvSpPr/>
          <p:nvPr userDrawn="1"/>
        </p:nvSpPr>
        <p:spPr>
          <a:xfrm>
            <a:off x="9905144" y="4005877"/>
            <a:ext cx="152400"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2" name="TextBox 1">
            <a:extLst>
              <a:ext uri="{FF2B5EF4-FFF2-40B4-BE49-F238E27FC236}">
                <a16:creationId xmlns:a16="http://schemas.microsoft.com/office/drawing/2014/main" id="{0A92D1B0-6B63-F440-9F8D-BFFEC1F100C2}"/>
              </a:ext>
            </a:extLst>
          </p:cNvPr>
          <p:cNvSpPr txBox="1"/>
          <p:nvPr userDrawn="1"/>
        </p:nvSpPr>
        <p:spPr>
          <a:xfrm>
            <a:off x="3870376" y="6424726"/>
            <a:ext cx="4451248" cy="323165"/>
          </a:xfrm>
          <a:prstGeom prst="rect">
            <a:avLst/>
          </a:prstGeom>
          <a:noFill/>
        </p:spPr>
        <p:txBody>
          <a:bodyPr wrap="square" rtlCol="0">
            <a:spAutoFit/>
          </a:bodyPr>
          <a:lstStyle/>
          <a:p>
            <a:pPr algn="ctr"/>
            <a:r>
              <a:rPr lang="en-US" sz="1500" dirty="0" err="1">
                <a:solidFill>
                  <a:schemeClr val="bg1"/>
                </a:solidFill>
                <a:latin typeface="Arial" panose="020B0604020202020204" pitchFamily="34" charset="0"/>
                <a:cs typeface="Arial" panose="020B0604020202020204" pitchFamily="34" charset="0"/>
              </a:rPr>
              <a:t>shutterstock</a:t>
            </a:r>
            <a:r>
              <a:rPr lang="en-US" sz="1500" dirty="0">
                <a:solidFill>
                  <a:schemeClr val="bg1"/>
                </a:solidFill>
                <a:latin typeface="Arial" panose="020B0604020202020204" pitchFamily="34" charset="0"/>
                <a:cs typeface="Arial" panose="020B0604020202020204" pitchFamily="34" charset="0"/>
              </a:rPr>
              <a:t>/com</a:t>
            </a:r>
            <a:r>
              <a:rPr lang="he-IL" sz="1500" dirty="0">
                <a:solidFill>
                  <a:schemeClr val="bg1"/>
                </a:solidFill>
                <a:latin typeface="Arial" panose="020B0604020202020204" pitchFamily="34" charset="0"/>
                <a:cs typeface="+mn-cs"/>
              </a:rPr>
              <a:t> איורים: </a:t>
            </a:r>
            <a:endParaRPr lang="x-none" sz="15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2939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השיעור הבא יתחיל">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2E4A538-4F3E-F64C-9A27-B17595D3ECF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0" name="Oval 19">
            <a:extLst>
              <a:ext uri="{FF2B5EF4-FFF2-40B4-BE49-F238E27FC236}">
                <a16:creationId xmlns:a16="http://schemas.microsoft.com/office/drawing/2014/main" id="{27172820-2592-F844-962E-B7622499629C}"/>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21" name="Rectangle 20">
            <a:extLst>
              <a:ext uri="{FF2B5EF4-FFF2-40B4-BE49-F238E27FC236}">
                <a16:creationId xmlns:a16="http://schemas.microsoft.com/office/drawing/2014/main" id="{87C06441-95B9-0742-ADAD-6775071AAF2F}"/>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nvGrpSpPr>
          <p:cNvPr id="22" name="Group 21">
            <a:extLst>
              <a:ext uri="{FF2B5EF4-FFF2-40B4-BE49-F238E27FC236}">
                <a16:creationId xmlns:a16="http://schemas.microsoft.com/office/drawing/2014/main" id="{0926655C-3CE5-C044-BE72-10DD68A23C96}"/>
              </a:ext>
            </a:extLst>
          </p:cNvPr>
          <p:cNvGrpSpPr/>
          <p:nvPr userDrawn="1"/>
        </p:nvGrpSpPr>
        <p:grpSpPr>
          <a:xfrm>
            <a:off x="9287641" y="5672000"/>
            <a:ext cx="3913243" cy="506326"/>
            <a:chOff x="358720" y="285496"/>
            <a:chExt cx="3913243" cy="506326"/>
          </a:xfrm>
        </p:grpSpPr>
        <p:cxnSp>
          <p:nvCxnSpPr>
            <p:cNvPr id="23" name="Straight Connector 22">
              <a:extLst>
                <a:ext uri="{FF2B5EF4-FFF2-40B4-BE49-F238E27FC236}">
                  <a16:creationId xmlns:a16="http://schemas.microsoft.com/office/drawing/2014/main" id="{FB632D79-E751-0D4D-B6CD-4B8B1AD073DF}"/>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E763B464-1237-A348-9193-961771EAE3CA}"/>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38" name="Rectangle 37">
              <a:extLst>
                <a:ext uri="{FF2B5EF4-FFF2-40B4-BE49-F238E27FC236}">
                  <a16:creationId xmlns:a16="http://schemas.microsoft.com/office/drawing/2014/main" id="{0DC01593-63DE-304C-8644-C1E7B54F6003}"/>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39" name="Text Placeholder 3">
            <a:extLst>
              <a:ext uri="{FF2B5EF4-FFF2-40B4-BE49-F238E27FC236}">
                <a16:creationId xmlns:a16="http://schemas.microsoft.com/office/drawing/2014/main" id="{F8511632-504F-D34E-99DD-590976B81E4B}"/>
              </a:ext>
            </a:extLst>
          </p:cNvPr>
          <p:cNvSpPr>
            <a:spLocks noGrp="1"/>
          </p:cNvSpPr>
          <p:nvPr>
            <p:ph type="body" sz="quarter" idx="11" hasCustomPrompt="1"/>
          </p:nvPr>
        </p:nvSpPr>
        <p:spPr>
          <a:xfrm>
            <a:off x="3819674" y="1776004"/>
            <a:ext cx="4552652" cy="2202291"/>
          </a:xfrm>
          <a:prstGeom prst="rect">
            <a:avLst/>
          </a:prstGeom>
        </p:spPr>
        <p:txBody>
          <a:bodyPr>
            <a:normAutofit/>
          </a:bodyPr>
          <a:lstStyle>
            <a:lvl1pPr marL="0" indent="0" algn="ctr">
              <a:lnSpc>
                <a:spcPts val="5000"/>
              </a:lnSpc>
              <a:buNone/>
              <a:defRPr sz="60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40" name="Straight Connector 39">
            <a:extLst>
              <a:ext uri="{FF2B5EF4-FFF2-40B4-BE49-F238E27FC236}">
                <a16:creationId xmlns:a16="http://schemas.microsoft.com/office/drawing/2014/main" id="{38D758A6-ADAA-3C4B-BE73-77E62B36AA06}"/>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E21BCB78-6EA9-EA49-A148-510318E93A2D}"/>
              </a:ext>
            </a:extLst>
          </p:cNvPr>
          <p:cNvGrpSpPr/>
          <p:nvPr userDrawn="1"/>
        </p:nvGrpSpPr>
        <p:grpSpPr>
          <a:xfrm rot="10800000">
            <a:off x="11482153" y="140248"/>
            <a:ext cx="602703" cy="577326"/>
            <a:chOff x="781297" y="5586292"/>
            <a:chExt cx="602703" cy="577326"/>
          </a:xfrm>
        </p:grpSpPr>
        <p:sp>
          <p:nvSpPr>
            <p:cNvPr id="42" name="Rectangle 41">
              <a:extLst>
                <a:ext uri="{FF2B5EF4-FFF2-40B4-BE49-F238E27FC236}">
                  <a16:creationId xmlns:a16="http://schemas.microsoft.com/office/drawing/2014/main" id="{535DAE40-5EC9-C549-9045-80058A5F7020}"/>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43" name="Rectangle 42">
              <a:extLst>
                <a:ext uri="{FF2B5EF4-FFF2-40B4-BE49-F238E27FC236}">
                  <a16:creationId xmlns:a16="http://schemas.microsoft.com/office/drawing/2014/main" id="{D506E076-5D5A-C74C-B372-7A4154F417C5}"/>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44" name="Straight Connector 43">
            <a:extLst>
              <a:ext uri="{FF2B5EF4-FFF2-40B4-BE49-F238E27FC236}">
                <a16:creationId xmlns:a16="http://schemas.microsoft.com/office/drawing/2014/main" id="{A245E28D-F02E-8440-8D16-26A1C54AA2EE}"/>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45" name="Text Placeholder 20">
            <a:extLst>
              <a:ext uri="{FF2B5EF4-FFF2-40B4-BE49-F238E27FC236}">
                <a16:creationId xmlns:a16="http://schemas.microsoft.com/office/drawing/2014/main" id="{F8425CF9-C181-8048-9710-1776C265DFA5}"/>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Calibri" panose="020F0502020204030204" pitchFamily="34" charset="0"/>
              </a:defRPr>
            </a:lvl1pPr>
          </a:lstStyle>
          <a:p>
            <a:pPr lvl="0"/>
            <a:r>
              <a:rPr lang="he-IL" dirty="0"/>
              <a:t>בשעה 09:00</a:t>
            </a:r>
            <a:endParaRPr lang="x-none" dirty="0"/>
          </a:p>
        </p:txBody>
      </p:sp>
      <p:grpSp>
        <p:nvGrpSpPr>
          <p:cNvPr id="46" name="Group 45">
            <a:extLst>
              <a:ext uri="{FF2B5EF4-FFF2-40B4-BE49-F238E27FC236}">
                <a16:creationId xmlns:a16="http://schemas.microsoft.com/office/drawing/2014/main" id="{C11C2775-6CE2-CB46-B1F6-A1DA25636EF9}"/>
              </a:ext>
            </a:extLst>
          </p:cNvPr>
          <p:cNvGrpSpPr/>
          <p:nvPr userDrawn="1"/>
        </p:nvGrpSpPr>
        <p:grpSpPr>
          <a:xfrm>
            <a:off x="-110840" y="110839"/>
            <a:ext cx="1530097" cy="1525930"/>
            <a:chOff x="8374611" y="4283110"/>
            <a:chExt cx="2300578" cy="2294314"/>
          </a:xfrm>
        </p:grpSpPr>
        <p:pic>
          <p:nvPicPr>
            <p:cNvPr id="47" name="Picture 46">
              <a:extLst>
                <a:ext uri="{FF2B5EF4-FFF2-40B4-BE49-F238E27FC236}">
                  <a16:creationId xmlns:a16="http://schemas.microsoft.com/office/drawing/2014/main" id="{999DAA0B-945E-B649-96B6-F1B28A931896}"/>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48" name="Rectangle 47">
              <a:extLst>
                <a:ext uri="{FF2B5EF4-FFF2-40B4-BE49-F238E27FC236}">
                  <a16:creationId xmlns:a16="http://schemas.microsoft.com/office/drawing/2014/main" id="{97C9FCFD-707E-4746-B11A-AD11D0F6597A}"/>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3534621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p:txBody>
          <a:bodyPr/>
          <a:lstStyle>
            <a:lvl1pPr>
              <a:defRPr>
                <a:latin typeface="Calibri" panose="020F0502020204030204" pitchFamily="34" charset="0"/>
                <a:cs typeface="Calibri" panose="020F0502020204030204" pitchFamily="34" charset="0"/>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buClr>
                <a:schemeClr val="accent2"/>
              </a:buClr>
              <a:defRPr>
                <a:latin typeface="Calibri" panose="020F0502020204030204" pitchFamily="34" charset="0"/>
                <a:cs typeface="Calibri" panose="020F0502020204030204" pitchFamily="34" charset="0"/>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Tree>
    <p:extLst>
      <p:ext uri="{BB962C8B-B14F-4D97-AF65-F5344CB8AC3E}">
        <p14:creationId xmlns:p14="http://schemas.microsoft.com/office/powerpoint/2010/main" val="2642282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612206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1671638" y="1928813"/>
            <a:ext cx="9572625" cy="3844925"/>
          </a:xfrm>
        </p:spPr>
        <p:txBody>
          <a:bodyPr>
            <a:normAutofit/>
          </a:bodyPr>
          <a:lstStyle>
            <a:lvl1pPr marL="0" indent="0" algn="ctr">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2757313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933938" y="1825625"/>
            <a:ext cx="5085862"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7938" y="1825625"/>
            <a:ext cx="5085862"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Tree>
    <p:extLst>
      <p:ext uri="{BB962C8B-B14F-4D97-AF65-F5344CB8AC3E}">
        <p14:creationId xmlns:p14="http://schemas.microsoft.com/office/powerpoint/2010/main" val="4252503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המשך תרגול</a:t>
            </a:r>
            <a:endParaRPr lang="x-none"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r>
              <a:rPr lang="en-US" dirty="0"/>
              <a:t/>
            </a:r>
            <a:br>
              <a:rPr lang="en-US" dirty="0"/>
            </a:br>
            <a:r>
              <a:rPr lang="he-IL" dirty="0"/>
              <a:t>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r>
              <a:rPr lang="en-US" dirty="0"/>
              <a:t/>
            </a:r>
            <a:br>
              <a:rPr lang="en-US" dirty="0"/>
            </a:br>
            <a:r>
              <a:rPr lang="he-IL" dirty="0"/>
              <a:t>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2743225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פתרון</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1825625"/>
            <a:ext cx="5154754"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0122" y="1825625"/>
            <a:ext cx="5093677"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528654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הקניית ידע">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C84C288-45B9-0C4B-BC23-61FEF6C61789}"/>
              </a:ext>
            </a:extLst>
          </p:cNvPr>
          <p:cNvGrpSpPr/>
          <p:nvPr userDrawn="1"/>
        </p:nvGrpSpPr>
        <p:grpSpPr>
          <a:xfrm>
            <a:off x="358720" y="6187719"/>
            <a:ext cx="3913243" cy="506326"/>
            <a:chOff x="358720" y="6187719"/>
            <a:chExt cx="3913243" cy="506326"/>
          </a:xfrm>
        </p:grpSpPr>
        <p:cxnSp>
          <p:nvCxnSpPr>
            <p:cNvPr id="17" name="Straight Connector 16">
              <a:extLst>
                <a:ext uri="{FF2B5EF4-FFF2-40B4-BE49-F238E27FC236}">
                  <a16:creationId xmlns:a16="http://schemas.microsoft.com/office/drawing/2014/main" id="{EDECF7E4-AA12-DD4F-8FBA-6942B07B661F}"/>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A824D68-292F-0740-864D-187885A36636}"/>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9" name="Rectangle 18">
              <a:extLst>
                <a:ext uri="{FF2B5EF4-FFF2-40B4-BE49-F238E27FC236}">
                  <a16:creationId xmlns:a16="http://schemas.microsoft.com/office/drawing/2014/main" id="{5CFF00F0-B1E8-5F4E-A07B-F1B92F9D38A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1" name="Text Placeholder 5">
            <a:extLst>
              <a:ext uri="{FF2B5EF4-FFF2-40B4-BE49-F238E27FC236}">
                <a16:creationId xmlns:a16="http://schemas.microsoft.com/office/drawing/2014/main" id="{872B4A16-607D-6547-9FD5-D3C9EE1A5211}"/>
              </a:ext>
            </a:extLst>
          </p:cNvPr>
          <p:cNvSpPr>
            <a:spLocks noGrp="1"/>
          </p:cNvSpPr>
          <p:nvPr>
            <p:ph type="body" sz="quarter" idx="10" hasCustomPrompt="1"/>
          </p:nvPr>
        </p:nvSpPr>
        <p:spPr>
          <a:xfrm>
            <a:off x="1671638" y="1928813"/>
            <a:ext cx="9572625" cy="3844925"/>
          </a:xfrm>
        </p:spPr>
        <p:txBody>
          <a:bodyPr>
            <a:normAutofit/>
          </a:bodyPr>
          <a:lstStyle>
            <a:lvl1pPr marL="0" indent="0" algn="ctr">
              <a:lnSpc>
                <a:spcPct val="100000"/>
              </a:lnSpc>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pic>
        <p:nvPicPr>
          <p:cNvPr id="22" name="Picture 21">
            <a:extLst>
              <a:ext uri="{FF2B5EF4-FFF2-40B4-BE49-F238E27FC236}">
                <a16:creationId xmlns:a16="http://schemas.microsoft.com/office/drawing/2014/main" id="{767E3700-96F7-8449-BFE9-3638DA837676}"/>
              </a:ext>
            </a:extLst>
          </p:cNvPr>
          <p:cNvPicPr>
            <a:picLocks noChangeAspect="1"/>
          </p:cNvPicPr>
          <p:nvPr userDrawn="1"/>
        </p:nvPicPr>
        <p:blipFill rotWithShape="1">
          <a:blip r:embed="rId2"/>
          <a:srcRect t="4861" b="71253"/>
          <a:stretch/>
        </p:blipFill>
        <p:spPr>
          <a:xfrm>
            <a:off x="0" y="0"/>
            <a:ext cx="12192000" cy="1638096"/>
          </a:xfrm>
          <a:prstGeom prst="rect">
            <a:avLst/>
          </a:prstGeom>
        </p:spPr>
      </p:pic>
      <p:sp>
        <p:nvSpPr>
          <p:cNvPr id="23" name="Title 1">
            <a:extLst>
              <a:ext uri="{FF2B5EF4-FFF2-40B4-BE49-F238E27FC236}">
                <a16:creationId xmlns:a16="http://schemas.microsoft.com/office/drawing/2014/main" id="{0A8A744E-77D6-CD40-B413-54A26D5A1891}"/>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24" name="Rectangle 23">
            <a:extLst>
              <a:ext uri="{FF2B5EF4-FFF2-40B4-BE49-F238E27FC236}">
                <a16:creationId xmlns:a16="http://schemas.microsoft.com/office/drawing/2014/main" id="{6C05C46E-F358-4B4C-A5AF-C1EE892CDA45}"/>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467496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68C25B-25BC-3D44-BF1A-D4FCCE68B2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lvl="0" algn="r" rtl="1">
              <a:spcBef>
                <a:spcPts val="800"/>
              </a:spcBef>
              <a:spcAft>
                <a:spcPts val="0"/>
              </a:spcAft>
            </a:pPr>
            <a:r>
              <a:rPr lang="he-IL" sz="4400" b="1">
                <a:solidFill>
                  <a:schemeClr val="dk1"/>
                </a:solidFill>
                <a:latin typeface="Alef"/>
                <a:ea typeface="Alef"/>
                <a:sym typeface="Alef"/>
              </a:rPr>
              <a:t>לפניכם מהלך השיעור הכולל (45 דקות סה"כ):</a:t>
            </a:r>
            <a:endParaRPr lang="he-IL" sz="4000" b="1" dirty="0">
              <a:solidFill>
                <a:schemeClr val="dk1"/>
              </a:solidFill>
              <a:latin typeface="Alef"/>
              <a:ea typeface="Alef"/>
              <a:sym typeface="Alef"/>
            </a:endParaRPr>
          </a:p>
        </p:txBody>
      </p:sp>
      <p:sp>
        <p:nvSpPr>
          <p:cNvPr id="3" name="Text Placeholder 2">
            <a:extLst>
              <a:ext uri="{FF2B5EF4-FFF2-40B4-BE49-F238E27FC236}">
                <a16:creationId xmlns:a16="http://schemas.microsoft.com/office/drawing/2014/main" id="{2E74985F-A51E-924E-9310-276896888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הצגת נושא השיעור ומה נעשה היום (דקה)</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פעילות פתיחה (עד 2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חיבור לידע קודם (עד 2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שלב הלמידה (עד 20 דק')</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הקניה </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תרגול </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פתרון התרגול</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ניתן לחזור על הרצף פעם- פעמיים במסגרת ה- 20 דק'</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סיכום וסוף צילום (עד 5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משימה עצמאית בנושא השיעור (15 דק')</a:t>
            </a:r>
          </a:p>
        </p:txBody>
      </p:sp>
    </p:spTree>
    <p:extLst>
      <p:ext uri="{BB962C8B-B14F-4D97-AF65-F5344CB8AC3E}">
        <p14:creationId xmlns:p14="http://schemas.microsoft.com/office/powerpoint/2010/main" val="3140060033"/>
      </p:ext>
    </p:extLst>
  </p:cSld>
  <p:clrMap bg1="lt1" tx1="dk1" bg2="lt2" tx2="dk2" accent1="accent1" accent2="accent2" accent3="accent3" accent4="accent4" accent5="accent5" accent6="accent6" hlink="hlink" folHlink="folHlink"/>
  <p:sldLayoutIdLst>
    <p:sldLayoutId id="2147483675" r:id="rId1"/>
    <p:sldLayoutId id="2147483672" r:id="rId2"/>
    <p:sldLayoutId id="2147483650" r:id="rId3"/>
    <p:sldLayoutId id="2147483653" r:id="rId4"/>
    <p:sldLayoutId id="2147483666" r:id="rId5"/>
    <p:sldLayoutId id="2147483652" r:id="rId6"/>
    <p:sldLayoutId id="2147483667" r:id="rId7"/>
    <p:sldLayoutId id="2147483669" r:id="rId8"/>
    <p:sldLayoutId id="2147483670" r:id="rId9"/>
    <p:sldLayoutId id="2147483671" r:id="rId10"/>
    <p:sldLayoutId id="2147483668" r:id="rId11"/>
    <p:sldLayoutId id="2147483665" r:id="rId12"/>
    <p:sldLayoutId id="2147483657" r:id="rId13"/>
    <p:sldLayoutId id="2147483664" r:id="rId14"/>
    <p:sldLayoutId id="2147483661" r:id="rId15"/>
    <p:sldLayoutId id="2147483649" r:id="rId16"/>
    <p:sldLayoutId id="2147483663" r:id="rId17"/>
    <p:sldLayoutId id="2147483673" r:id="rId18"/>
  </p:sldLayoutIdLst>
  <p:txStyles>
    <p:titleStyle>
      <a:lvl1pPr algn="r" defTabSz="914400" rtl="1" eaLnBrk="1" latinLnBrk="0" hangingPunct="1">
        <a:lnSpc>
          <a:spcPct val="90000"/>
        </a:lnSpc>
        <a:spcBef>
          <a:spcPts val="800"/>
        </a:spcBef>
        <a:spcAft>
          <a:spcPts val="0"/>
        </a:spcAft>
        <a:buNone/>
        <a:defRPr sz="4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p:titleStyle>
    <p:body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83" userDrawn="1">
          <p15:clr>
            <a:srgbClr val="F26B43"/>
          </p15:clr>
        </p15:guide>
        <p15:guide id="2" orient="horz" pos="75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5.xml"/><Relationship Id="rId7" Type="http://schemas.openxmlformats.org/officeDocument/2006/relationships/image" Target="../media/image2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hyperlink" Target="http://kids.spca.co.il/general_comics_inside.php?comics_id=0&amp;1%5e4" TargetMode="External"/><Relationship Id="rId5" Type="http://schemas.openxmlformats.org/officeDocument/2006/relationships/image" Target="../media/image22.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hyperlink" Target="http://kids.spca.co.il/general_comics_inside.php?comics_id=0&amp;1%5e4"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hyperlink" Target="http://kids.spca.co.il/general_comics_inside.php?comics_id=0&amp;1%5e4"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hyperlink" Target="http://kids.spca.co.il/general_comics_inside.php?comics_id=0&amp;1%5e4"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hyperlink" Target="http://kids.spca.co.il/general_comics_inside.php?comics_id=0&amp;1%5e4"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kids.spca.co.il/general_comics_inside.php?comics_id=0&amp;1%5e4"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hyperlink" Target="http://kids.spca.co.il/general_comics_inside.php?comics_id=0&amp;1%5e4"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hyperlink" Target="http://kids.spca.co.il/general_comics_inside.php?comics_id=0&amp;1%5e4"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22.jpeg"/><Relationship Id="rId4" Type="http://schemas.openxmlformats.org/officeDocument/2006/relationships/image" Target="../media/image23.sv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5.xml"/><Relationship Id="rId7" Type="http://schemas.openxmlformats.org/officeDocument/2006/relationships/image" Target="../media/image2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5.png"/><Relationship Id="rId11" Type="http://schemas.openxmlformats.org/officeDocument/2006/relationships/image" Target="../media/image28.png"/><Relationship Id="rId5" Type="http://schemas.openxmlformats.org/officeDocument/2006/relationships/image" Target="../media/image20.png"/><Relationship Id="rId10" Type="http://schemas.microsoft.com/office/2007/relationships/hdphoto" Target="../media/hdphoto2.wdp"/><Relationship Id="rId4" Type="http://schemas.openxmlformats.org/officeDocument/2006/relationships/notesSlide" Target="../notesSlides/notesSlide26.xml"/><Relationship Id="rId9"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4.wdp"/><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31.png"/><Relationship Id="rId5" Type="http://schemas.microsoft.com/office/2007/relationships/hdphoto" Target="../media/hdphoto3.wdp"/><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microsoft.com/office/2007/relationships/hdphoto" Target="../media/hdphoto3.wdp"/><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30.png"/><Relationship Id="rId5" Type="http://schemas.microsoft.com/office/2007/relationships/hdphoto" Target="../media/hdphoto5.wdp"/><Relationship Id="rId10" Type="http://schemas.openxmlformats.org/officeDocument/2006/relationships/image" Target="../media/image33.png"/><Relationship Id="rId4" Type="http://schemas.openxmlformats.org/officeDocument/2006/relationships/image" Target="../media/image32.png"/><Relationship Id="rId9" Type="http://schemas.microsoft.com/office/2007/relationships/hdphoto" Target="../media/hdphoto4.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hyperlink" Target="https://hebrew-academy.org.il/2012/08/12/%D7%A8%D7%95%D7%90%D7%99%D7%9D-%D7%95%D7%A7%D7%95%D7%A8%D7%90%D7%99%D7%9D-%D7%91%D7%A2%D7%91%D7%A8%D7%99%D7%AA/"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hyperlink" Target="https://hebrew-academy.org.il/2012/08/12/%D7%A8%D7%95%D7%90%D7%99%D7%9D-%D7%95%D7%A7%D7%95%D7%A8%D7%90%D7%99%D7%9D-%D7%91%D7%A2%D7%91%D7%A8%D7%99%D7%A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E2ECD639-8970-3D4B-AC28-B74B56B9409F}"/>
              </a:ext>
            </a:extLst>
          </p:cNvPr>
          <p:cNvSpPr>
            <a:spLocks noGrp="1"/>
          </p:cNvSpPr>
          <p:nvPr>
            <p:ph type="body" sz="quarter" idx="13"/>
          </p:nvPr>
        </p:nvSpPr>
        <p:spPr>
          <a:xfrm>
            <a:off x="939800" y="4419771"/>
            <a:ext cx="8026399" cy="649357"/>
          </a:xfrm>
        </p:spPr>
        <p:txBody>
          <a:bodyPr>
            <a:normAutofit/>
          </a:bodyPr>
          <a:lstStyle/>
          <a:p>
            <a:pPr algn="ctr"/>
            <a:r>
              <a:rPr lang="he-IL" dirty="0"/>
              <a:t>נושא השיעור: למה דווקא עלילון?</a:t>
            </a:r>
          </a:p>
        </p:txBody>
      </p:sp>
      <p:sp>
        <p:nvSpPr>
          <p:cNvPr id="5" name="Text Placeholder 4">
            <a:extLst>
              <a:ext uri="{FF2B5EF4-FFF2-40B4-BE49-F238E27FC236}">
                <a16:creationId xmlns:a16="http://schemas.microsoft.com/office/drawing/2014/main" id="{EA8353E3-2652-3F44-939F-0BCFCA29D2DF}"/>
              </a:ext>
            </a:extLst>
          </p:cNvPr>
          <p:cNvSpPr>
            <a:spLocks noGrp="1"/>
          </p:cNvSpPr>
          <p:nvPr>
            <p:ph type="body" sz="quarter" idx="12"/>
          </p:nvPr>
        </p:nvSpPr>
        <p:spPr>
          <a:xfrm>
            <a:off x="2522726" y="3025258"/>
            <a:ext cx="7816850" cy="1067468"/>
          </a:xfrm>
        </p:spPr>
        <p:txBody>
          <a:bodyPr/>
          <a:lstStyle/>
          <a:p>
            <a:r>
              <a:rPr lang="he-IL" dirty="0"/>
              <a:t>שיעור עברית לכיתה ד</a:t>
            </a:r>
            <a:endParaRPr lang="x-none" dirty="0"/>
          </a:p>
          <a:p>
            <a:endParaRPr lang="x-none" dirty="0"/>
          </a:p>
        </p:txBody>
      </p:sp>
      <p:pic>
        <p:nvPicPr>
          <p:cNvPr id="148" name="Picture 147">
            <a:extLst>
              <a:ext uri="{FF2B5EF4-FFF2-40B4-BE49-F238E27FC236}">
                <a16:creationId xmlns:a16="http://schemas.microsoft.com/office/drawing/2014/main" id="{F813B7AB-6F21-3441-8779-6DAF0C6E356B}"/>
              </a:ext>
            </a:extLst>
          </p:cNvPr>
          <p:cNvPicPr>
            <a:picLocks noChangeAspect="1"/>
          </p:cNvPicPr>
          <p:nvPr/>
        </p:nvPicPr>
        <p:blipFill>
          <a:blip r:embed="rId3"/>
          <a:stretch>
            <a:fillRect/>
          </a:stretch>
        </p:blipFill>
        <p:spPr>
          <a:xfrm rot="18894709">
            <a:off x="3733675" y="632278"/>
            <a:ext cx="658648" cy="2212383"/>
          </a:xfrm>
          <a:prstGeom prst="rect">
            <a:avLst/>
          </a:prstGeom>
        </p:spPr>
      </p:pic>
      <p:sp>
        <p:nvSpPr>
          <p:cNvPr id="6" name="Text Placeholder 17">
            <a:extLst>
              <a:ext uri="{FF2B5EF4-FFF2-40B4-BE49-F238E27FC236}">
                <a16:creationId xmlns:a16="http://schemas.microsoft.com/office/drawing/2014/main" id="{E2ECD639-8970-3D4B-AC28-B74B56B9409F}"/>
              </a:ext>
            </a:extLst>
          </p:cNvPr>
          <p:cNvSpPr txBox="1">
            <a:spLocks/>
          </p:cNvSpPr>
          <p:nvPr/>
        </p:nvSpPr>
        <p:spPr>
          <a:xfrm>
            <a:off x="2030833" y="5069128"/>
            <a:ext cx="5147207" cy="649357"/>
          </a:xfrm>
          <a:prstGeom prst="rect">
            <a:avLst/>
          </a:prstGeom>
        </p:spPr>
        <p:txBody>
          <a:bodyPr vert="horz" lIns="91440" tIns="45720" rIns="91440" bIns="45720" rtlCol="0">
            <a:normAutofit/>
          </a:bodyPr>
          <a:lstStyle>
            <a:lvl1pPr marL="0" indent="0" algn="l" defTabSz="914400" rtl="1" eaLnBrk="1" latinLnBrk="0" hangingPunct="1">
              <a:lnSpc>
                <a:spcPct val="90000"/>
              </a:lnSpc>
              <a:spcBef>
                <a:spcPts val="800"/>
              </a:spcBef>
              <a:spcAft>
                <a:spcPts val="0"/>
              </a:spcAft>
              <a:buFont typeface="+mj-lt"/>
              <a:buNone/>
              <a:defRPr lang="x-none" sz="3200" b="0" i="0" kern="1200" dirty="0">
                <a:solidFill>
                  <a:schemeClr val="bg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he-IL" dirty="0"/>
              <a:t>עם המורה: נטלי </a:t>
            </a:r>
            <a:r>
              <a:rPr lang="he-IL"/>
              <a:t>טינסקי</a:t>
            </a:r>
            <a:endParaRPr lang="he-IL" dirty="0"/>
          </a:p>
        </p:txBody>
      </p:sp>
    </p:spTree>
    <p:extLst>
      <p:ext uri="{BB962C8B-B14F-4D97-AF65-F5344CB8AC3E}">
        <p14:creationId xmlns:p14="http://schemas.microsoft.com/office/powerpoint/2010/main" val="267795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הכל התחיל מפלאפל_ החיים מעיניו של מאייר הקומיקס מישל קישקה (online-video-cutter.com)">
            <a:hlinkClick r:id="" action="ppaction://media"/>
            <a:extLst>
              <a:ext uri="{FF2B5EF4-FFF2-40B4-BE49-F238E27FC236}">
                <a16:creationId xmlns:a16="http://schemas.microsoft.com/office/drawing/2014/main" id="{7381ED06-94AD-43C4-BFC2-AA0EFC2C929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1157" y="679224"/>
            <a:ext cx="10369685" cy="5562112"/>
          </a:xfrm>
          <a:prstGeom prst="rect">
            <a:avLst/>
          </a:prstGeom>
        </p:spPr>
      </p:pic>
    </p:spTree>
    <p:extLst>
      <p:ext uri="{BB962C8B-B14F-4D97-AF65-F5344CB8AC3E}">
        <p14:creationId xmlns:p14="http://schemas.microsoft.com/office/powerpoint/2010/main" val="3232639208"/>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AEEA5D6-1A73-46C4-A3D1-869C9A32BF57}"/>
              </a:ext>
            </a:extLst>
          </p:cNvPr>
          <p:cNvSpPr>
            <a:spLocks noGrp="1"/>
          </p:cNvSpPr>
          <p:nvPr>
            <p:ph type="title"/>
          </p:nvPr>
        </p:nvSpPr>
        <p:spPr/>
        <p:txBody>
          <a:bodyPr/>
          <a:lstStyle/>
          <a:p>
            <a:r>
              <a:rPr lang="he-IL" b="1" dirty="0"/>
              <a:t>מישל קישקה - מדוע דווקא עלילון?</a:t>
            </a:r>
          </a:p>
        </p:txBody>
      </p:sp>
      <p:sp>
        <p:nvSpPr>
          <p:cNvPr id="5" name="בועת דיבור: אליפסה 4">
            <a:extLst>
              <a:ext uri="{FF2B5EF4-FFF2-40B4-BE49-F238E27FC236}">
                <a16:creationId xmlns:a16="http://schemas.microsoft.com/office/drawing/2014/main" id="{442FA6A1-D756-481B-81E8-36015DD65D41}"/>
              </a:ext>
            </a:extLst>
          </p:cNvPr>
          <p:cNvSpPr/>
          <p:nvPr/>
        </p:nvSpPr>
        <p:spPr>
          <a:xfrm>
            <a:off x="7363326" y="2799348"/>
            <a:ext cx="4622769" cy="3304674"/>
          </a:xfrm>
          <a:prstGeom prst="wedgeEllipseCallout">
            <a:avLst>
              <a:gd name="adj1" fmla="val -30022"/>
              <a:gd name="adj2" fmla="val -72459"/>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he-IL" sz="3200" b="1" dirty="0"/>
              <a:t>"אני אוהב לצייר ואוהב לספר והקומיקס הוא החיבור שעושה אותי הכי מאושר"</a:t>
            </a:r>
          </a:p>
        </p:txBody>
      </p:sp>
      <p:sp>
        <p:nvSpPr>
          <p:cNvPr id="6" name="בועת דיבור: אליפסה 5">
            <a:extLst>
              <a:ext uri="{FF2B5EF4-FFF2-40B4-BE49-F238E27FC236}">
                <a16:creationId xmlns:a16="http://schemas.microsoft.com/office/drawing/2014/main" id="{670B0236-DD6F-45B8-9628-DE5D385731C5}"/>
              </a:ext>
            </a:extLst>
          </p:cNvPr>
          <p:cNvSpPr/>
          <p:nvPr/>
        </p:nvSpPr>
        <p:spPr>
          <a:xfrm>
            <a:off x="986589" y="2799348"/>
            <a:ext cx="4989095" cy="3304674"/>
          </a:xfrm>
          <a:prstGeom prst="wedgeEllipseCallout">
            <a:avLst>
              <a:gd name="adj1" fmla="val 51059"/>
              <a:gd name="adj2" fmla="val -74085"/>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he-IL" sz="3200" b="1" dirty="0"/>
              <a:t>"כאשר אני מצייר קומיקס, אני מרגיש כמו הילד שהייתי, שהיה מצייר ונֶהֱנֶה מהחיים"</a:t>
            </a:r>
          </a:p>
        </p:txBody>
      </p:sp>
    </p:spTree>
    <p:extLst>
      <p:ext uri="{BB962C8B-B14F-4D97-AF65-F5344CB8AC3E}">
        <p14:creationId xmlns:p14="http://schemas.microsoft.com/office/powerpoint/2010/main" val="219575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5"/>
          <a:stretch>
            <a:fillRect/>
          </a:stretch>
        </p:blipFill>
        <p:spPr>
          <a:xfrm>
            <a:off x="3617846" y="13562"/>
            <a:ext cx="1017545" cy="1070700"/>
          </a:xfrm>
          <a:prstGeom prst="rect">
            <a:avLst/>
          </a:prstGeom>
        </p:spPr>
      </p:pic>
      <p:pic>
        <p:nvPicPr>
          <p:cNvPr id="6" name="Picture 5">
            <a:extLst>
              <a:ext uri="{FF2B5EF4-FFF2-40B4-BE49-F238E27FC236}">
                <a16:creationId xmlns:a16="http://schemas.microsoft.com/office/drawing/2014/main" id="{1B03726E-2922-4A09-9613-3A16A0C98503}"/>
              </a:ext>
            </a:extLst>
          </p:cNvPr>
          <p:cNvPicPr>
            <a:picLocks noChangeAspect="1"/>
          </p:cNvPicPr>
          <p:nvPr/>
        </p:nvPicPr>
        <p:blipFill>
          <a:blip r:embed="rId6"/>
          <a:stretch>
            <a:fillRect/>
          </a:stretch>
        </p:blipFill>
        <p:spPr>
          <a:xfrm>
            <a:off x="3513909" y="1789453"/>
            <a:ext cx="8374115" cy="4423682"/>
          </a:xfrm>
          <a:prstGeom prst="rect">
            <a:avLst/>
          </a:prstGeom>
        </p:spPr>
      </p:pic>
      <p:sp>
        <p:nvSpPr>
          <p:cNvPr id="4" name="Title 3">
            <a:extLst>
              <a:ext uri="{FF2B5EF4-FFF2-40B4-BE49-F238E27FC236}">
                <a16:creationId xmlns:a16="http://schemas.microsoft.com/office/drawing/2014/main" id="{5B74BEDB-4DCE-4BF9-96BE-8EC12C2F56BE}"/>
              </a:ext>
            </a:extLst>
          </p:cNvPr>
          <p:cNvSpPr>
            <a:spLocks noGrp="1"/>
          </p:cNvSpPr>
          <p:nvPr>
            <p:ph type="title"/>
          </p:nvPr>
        </p:nvSpPr>
        <p:spPr>
          <a:xfrm>
            <a:off x="1037775" y="456162"/>
            <a:ext cx="10116450" cy="720000"/>
          </a:xfrm>
        </p:spPr>
        <p:txBody>
          <a:bodyPr>
            <a:normAutofit/>
          </a:bodyPr>
          <a:lstStyle/>
          <a:p>
            <a:r>
              <a:rPr lang="he-IL" b="1" dirty="0"/>
              <a:t>מישל קישקה - מדוע דווקא עלילון?</a:t>
            </a:r>
            <a:endParaRPr lang="he-IL" dirty="0"/>
          </a:p>
        </p:txBody>
      </p:sp>
      <p:grpSp>
        <p:nvGrpSpPr>
          <p:cNvPr id="18" name="קבוצה 17">
            <a:extLst>
              <a:ext uri="{FF2B5EF4-FFF2-40B4-BE49-F238E27FC236}">
                <a16:creationId xmlns:a16="http://schemas.microsoft.com/office/drawing/2014/main" id="{7C1815E7-68B8-4E83-8AB4-AFCB1EB1B15E}"/>
              </a:ext>
            </a:extLst>
          </p:cNvPr>
          <p:cNvGrpSpPr/>
          <p:nvPr/>
        </p:nvGrpSpPr>
        <p:grpSpPr>
          <a:xfrm>
            <a:off x="303976" y="1663142"/>
            <a:ext cx="2921191" cy="2717961"/>
            <a:chOff x="303976" y="2272161"/>
            <a:chExt cx="2921191" cy="2717961"/>
          </a:xfrm>
        </p:grpSpPr>
        <p:sp>
          <p:nvSpPr>
            <p:cNvPr id="13" name="מלבן מעוגל 7">
              <a:extLst>
                <a:ext uri="{FF2B5EF4-FFF2-40B4-BE49-F238E27FC236}">
                  <a16:creationId xmlns:a16="http://schemas.microsoft.com/office/drawing/2014/main" id="{324FB19C-C6F6-4982-B33D-FE991D4A76AB}"/>
                </a:ext>
              </a:extLst>
            </p:cNvPr>
            <p:cNvSpPr/>
            <p:nvPr/>
          </p:nvSpPr>
          <p:spPr>
            <a:xfrm>
              <a:off x="303976" y="3012466"/>
              <a:ext cx="2921191" cy="1977656"/>
            </a:xfrm>
            <a:prstGeom prst="roundRect">
              <a:avLst/>
            </a:prstGeom>
          </p:spPr>
          <p:style>
            <a:lnRef idx="2">
              <a:schemeClr val="accent1"/>
            </a:lnRef>
            <a:fillRef idx="1">
              <a:schemeClr val="lt1"/>
            </a:fillRef>
            <a:effectRef idx="0">
              <a:schemeClr val="accent1"/>
            </a:effectRef>
            <a:fontRef idx="minor">
              <a:schemeClr val="dk1"/>
            </a:fontRef>
          </p:style>
          <p:txBody>
            <a:bodyPr rtlCol="1" anchor="ctr"/>
            <a:lstStyle/>
            <a:p>
              <a:pPr algn="ctr"/>
              <a:endParaRPr lang="he-IL"/>
            </a:p>
          </p:txBody>
        </p:sp>
        <p:grpSp>
          <p:nvGrpSpPr>
            <p:cNvPr id="14" name="Group 9">
              <a:extLst>
                <a:ext uri="{FF2B5EF4-FFF2-40B4-BE49-F238E27FC236}">
                  <a16:creationId xmlns:a16="http://schemas.microsoft.com/office/drawing/2014/main" id="{D9358470-5454-4173-8391-75AE49F3E4EA}"/>
                </a:ext>
              </a:extLst>
            </p:cNvPr>
            <p:cNvGrpSpPr/>
            <p:nvPr/>
          </p:nvGrpSpPr>
          <p:grpSpPr>
            <a:xfrm>
              <a:off x="1268441" y="2272161"/>
              <a:ext cx="992260" cy="937849"/>
              <a:chOff x="2479019" y="1273242"/>
              <a:chExt cx="3938567" cy="3938567"/>
            </a:xfrm>
          </p:grpSpPr>
          <p:sp>
            <p:nvSpPr>
              <p:cNvPr id="15" name="Oval 10">
                <a:extLst>
                  <a:ext uri="{FF2B5EF4-FFF2-40B4-BE49-F238E27FC236}">
                    <a16:creationId xmlns:a16="http://schemas.microsoft.com/office/drawing/2014/main" id="{75D08667-FC83-4467-92FF-4354BCDCC3F6}"/>
                  </a:ext>
                </a:extLst>
              </p:cNvPr>
              <p:cNvSpPr/>
              <p:nvPr/>
            </p:nvSpPr>
            <p:spPr>
              <a:xfrm>
                <a:off x="2479019" y="1273242"/>
                <a:ext cx="3938567" cy="39385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pic>
            <p:nvPicPr>
              <p:cNvPr id="16" name="Picture 11">
                <a:extLst>
                  <a:ext uri="{FF2B5EF4-FFF2-40B4-BE49-F238E27FC236}">
                    <a16:creationId xmlns:a16="http://schemas.microsoft.com/office/drawing/2014/main" id="{F3B5A04F-AF31-4298-A460-DC3217254FDB}"/>
                  </a:ext>
                </a:extLst>
              </p:cNvPr>
              <p:cNvPicPr>
                <a:picLocks noChangeAspect="1"/>
              </p:cNvPicPr>
              <p:nvPr/>
            </p:nvPicPr>
            <p:blipFill>
              <a:blip r:embed="rId7"/>
              <a:stretch>
                <a:fillRect/>
              </a:stretch>
            </p:blipFill>
            <p:spPr>
              <a:xfrm>
                <a:off x="3268062" y="2062285"/>
                <a:ext cx="2360480" cy="2360480"/>
              </a:xfrm>
              <a:prstGeom prst="rect">
                <a:avLst/>
              </a:prstGeom>
            </p:spPr>
          </p:pic>
        </p:grpSp>
        <p:sp>
          <p:nvSpPr>
            <p:cNvPr id="17" name="מלבן 16">
              <a:extLst>
                <a:ext uri="{FF2B5EF4-FFF2-40B4-BE49-F238E27FC236}">
                  <a16:creationId xmlns:a16="http://schemas.microsoft.com/office/drawing/2014/main" id="{920B864C-4692-4070-9A19-AF0A9F7B06D8}"/>
                </a:ext>
              </a:extLst>
            </p:cNvPr>
            <p:cNvSpPr/>
            <p:nvPr/>
          </p:nvSpPr>
          <p:spPr>
            <a:xfrm>
              <a:off x="303976" y="3151250"/>
              <a:ext cx="2738643" cy="1569660"/>
            </a:xfrm>
            <a:prstGeom prst="rect">
              <a:avLst/>
            </a:prstGeom>
          </p:spPr>
          <p:txBody>
            <a:bodyPr wrap="square">
              <a:spAutoFit/>
            </a:bodyPr>
            <a:lstStyle/>
            <a:p>
              <a:pPr algn="r" rtl="1"/>
              <a:r>
                <a:rPr lang="he-IL" sz="2400" dirty="0">
                  <a:solidFill>
                    <a:schemeClr val="tx1">
                      <a:lumMod val="50000"/>
                    </a:schemeClr>
                  </a:solidFill>
                </a:rPr>
                <a:t>בתוך כדי הקריאה </a:t>
              </a:r>
            </a:p>
            <a:p>
              <a:pPr algn="r" rtl="1"/>
              <a:r>
                <a:rPr lang="he-IL" sz="2400" b="1" dirty="0">
                  <a:solidFill>
                    <a:schemeClr val="tx1">
                      <a:lumMod val="50000"/>
                    </a:schemeClr>
                  </a:solidFill>
                </a:rPr>
                <a:t>זַהוּ סיבות נוספות </a:t>
              </a:r>
              <a:r>
                <a:rPr lang="he-IL" sz="2400" dirty="0">
                  <a:solidFill>
                    <a:schemeClr val="tx1">
                      <a:lumMod val="50000"/>
                    </a:schemeClr>
                  </a:solidFill>
                </a:rPr>
                <a:t>מדוע מישל קישקה אוהב ליצור עלילונים</a:t>
              </a:r>
              <a:endParaRPr lang="he-IL" sz="2400" dirty="0"/>
            </a:p>
          </p:txBody>
        </p:sp>
      </p:grpSp>
      <p:pic>
        <p:nvPicPr>
          <p:cNvPr id="2" name="050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03976" y="5223008"/>
            <a:ext cx="4137660" cy="1475765"/>
          </a:xfrm>
          <a:prstGeom prst="rect">
            <a:avLst/>
          </a:prstGeom>
        </p:spPr>
      </p:pic>
    </p:spTree>
    <p:extLst>
      <p:ext uri="{BB962C8B-B14F-4D97-AF65-F5344CB8AC3E}">
        <p14:creationId xmlns:p14="http://schemas.microsoft.com/office/powerpoint/2010/main" val="332858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4" name="Title 3">
            <a:extLst>
              <a:ext uri="{FF2B5EF4-FFF2-40B4-BE49-F238E27FC236}">
                <a16:creationId xmlns:a16="http://schemas.microsoft.com/office/drawing/2014/main" id="{5B74BEDB-4DCE-4BF9-96BE-8EC12C2F56BE}"/>
              </a:ext>
            </a:extLst>
          </p:cNvPr>
          <p:cNvSpPr>
            <a:spLocks noGrp="1"/>
          </p:cNvSpPr>
          <p:nvPr>
            <p:ph type="title"/>
          </p:nvPr>
        </p:nvSpPr>
        <p:spPr>
          <a:xfrm>
            <a:off x="1037775" y="456162"/>
            <a:ext cx="10116450" cy="720000"/>
          </a:xfrm>
        </p:spPr>
        <p:txBody>
          <a:bodyPr>
            <a:normAutofit/>
          </a:bodyPr>
          <a:lstStyle/>
          <a:p>
            <a:r>
              <a:rPr lang="he-IL" b="1" dirty="0"/>
              <a:t>מישל קישקה - מדוע דווקא עלילון?</a:t>
            </a:r>
            <a:endParaRPr lang="he-IL" dirty="0"/>
          </a:p>
        </p:txBody>
      </p:sp>
      <p:sp>
        <p:nvSpPr>
          <p:cNvPr id="7" name="Content Placeholder 5">
            <a:extLst>
              <a:ext uri="{FF2B5EF4-FFF2-40B4-BE49-F238E27FC236}">
                <a16:creationId xmlns:a16="http://schemas.microsoft.com/office/drawing/2014/main" id="{68A27717-9FC5-4207-8FDD-49C5621DBC22}"/>
              </a:ext>
            </a:extLst>
          </p:cNvPr>
          <p:cNvSpPr txBox="1">
            <a:spLocks/>
          </p:cNvSpPr>
          <p:nvPr/>
        </p:nvSpPr>
        <p:spPr>
          <a:xfrm>
            <a:off x="1242238" y="1934314"/>
            <a:ext cx="10515600" cy="4351338"/>
          </a:xfrm>
          <a:prstGeom prst="rect">
            <a:avLst/>
          </a:prstGeom>
        </p:spPr>
        <p:txBody>
          <a:bodyPr/>
          <a:lst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e-IL" dirty="0"/>
              <a:t/>
            </a:r>
            <a:br>
              <a:rPr lang="he-IL" dirty="0"/>
            </a:br>
            <a:endParaRPr lang="he-IL" dirty="0"/>
          </a:p>
          <a:p>
            <a:endParaRPr lang="x-none" dirty="0"/>
          </a:p>
        </p:txBody>
      </p:sp>
      <p:pic>
        <p:nvPicPr>
          <p:cNvPr id="6" name="Picture 5">
            <a:extLst>
              <a:ext uri="{FF2B5EF4-FFF2-40B4-BE49-F238E27FC236}">
                <a16:creationId xmlns:a16="http://schemas.microsoft.com/office/drawing/2014/main" id="{1B03726E-2922-4A09-9613-3A16A0C98503}"/>
              </a:ext>
            </a:extLst>
          </p:cNvPr>
          <p:cNvPicPr>
            <a:picLocks noChangeAspect="1"/>
          </p:cNvPicPr>
          <p:nvPr/>
        </p:nvPicPr>
        <p:blipFill>
          <a:blip r:embed="rId4"/>
          <a:stretch>
            <a:fillRect/>
          </a:stretch>
        </p:blipFill>
        <p:spPr>
          <a:xfrm>
            <a:off x="3817885" y="1842414"/>
            <a:ext cx="8374115" cy="4423682"/>
          </a:xfrm>
          <a:prstGeom prst="rect">
            <a:avLst/>
          </a:prstGeom>
        </p:spPr>
      </p:pic>
      <p:sp>
        <p:nvSpPr>
          <p:cNvPr id="13" name="בועת דיבור: אליפסה 12">
            <a:extLst>
              <a:ext uri="{FF2B5EF4-FFF2-40B4-BE49-F238E27FC236}">
                <a16:creationId xmlns:a16="http://schemas.microsoft.com/office/drawing/2014/main" id="{DFD08B58-500E-4EB6-BAD1-40033AB65D1D}"/>
              </a:ext>
            </a:extLst>
          </p:cNvPr>
          <p:cNvSpPr/>
          <p:nvPr/>
        </p:nvSpPr>
        <p:spPr>
          <a:xfrm>
            <a:off x="196983" y="1824636"/>
            <a:ext cx="2928990" cy="1604363"/>
          </a:xfrm>
          <a:prstGeom prst="wedgeEllipseCallout">
            <a:avLst>
              <a:gd name="adj1" fmla="val 86141"/>
              <a:gd name="adj2" fmla="val 786"/>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he-IL" b="1" dirty="0"/>
              <a:t>"אני חופשי ליצור כל סיפור שעולה בדמיוני"</a:t>
            </a:r>
          </a:p>
        </p:txBody>
      </p:sp>
      <p:sp>
        <p:nvSpPr>
          <p:cNvPr id="14" name="בועת דיבור: אליפסה 13">
            <a:extLst>
              <a:ext uri="{FF2B5EF4-FFF2-40B4-BE49-F238E27FC236}">
                <a16:creationId xmlns:a16="http://schemas.microsoft.com/office/drawing/2014/main" id="{51D9AEE5-15CE-46A3-9DA4-AAC3D9CD2654}"/>
              </a:ext>
            </a:extLst>
          </p:cNvPr>
          <p:cNvSpPr/>
          <p:nvPr/>
        </p:nvSpPr>
        <p:spPr>
          <a:xfrm>
            <a:off x="196983" y="3784571"/>
            <a:ext cx="2928990" cy="1604363"/>
          </a:xfrm>
          <a:prstGeom prst="wedgeEllipseCallout">
            <a:avLst>
              <a:gd name="adj1" fmla="val 88319"/>
              <a:gd name="adj2" fmla="val -84043"/>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he-IL" b="1" dirty="0"/>
              <a:t>"כשאני מצייר קומיקס, אני משחק בראשי את התפקיד, כאילו הייתי שחקן בתיאטרון"</a:t>
            </a:r>
          </a:p>
        </p:txBody>
      </p:sp>
    </p:spTree>
    <p:extLst>
      <p:ext uri="{BB962C8B-B14F-4D97-AF65-F5344CB8AC3E}">
        <p14:creationId xmlns:p14="http://schemas.microsoft.com/office/powerpoint/2010/main" val="336754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EA20543-30BA-4A7F-8154-07C1417FAF8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507630" y="142241"/>
            <a:ext cx="8282085" cy="6377206"/>
          </a:xfrm>
          <a:prstGeom prst="rect">
            <a:avLst/>
          </a:prstGeom>
          <a:noFill/>
          <a:extLst>
            <a:ext uri="{909E8E84-426E-40DD-AFC4-6F175D3DCCD1}">
              <a14:hiddenFill xmlns:a14="http://schemas.microsoft.com/office/drawing/2010/main">
                <a:solidFill>
                  <a:srgbClr val="FFFFFF"/>
                </a:solidFill>
              </a14:hiddenFill>
            </a:ext>
          </a:extLst>
        </p:spPr>
      </p:pic>
      <p:sp>
        <p:nvSpPr>
          <p:cNvPr id="5" name="תיבת טקסט 4">
            <a:extLst>
              <a:ext uri="{FF2B5EF4-FFF2-40B4-BE49-F238E27FC236}">
                <a16:creationId xmlns:a16="http://schemas.microsoft.com/office/drawing/2014/main" id="{5324AE88-DE94-4A9B-8848-67ED42C5FBAB}"/>
              </a:ext>
            </a:extLst>
          </p:cNvPr>
          <p:cNvSpPr txBox="1"/>
          <p:nvPr/>
        </p:nvSpPr>
        <p:spPr>
          <a:xfrm>
            <a:off x="3420815" y="6519446"/>
            <a:ext cx="5929165" cy="338554"/>
          </a:xfrm>
          <a:prstGeom prst="rect">
            <a:avLst/>
          </a:prstGeom>
          <a:noFill/>
        </p:spPr>
        <p:txBody>
          <a:bodyPr wrap="square" rtlCol="1">
            <a:spAutoFit/>
          </a:bodyPr>
          <a:lstStyle/>
          <a:p>
            <a:pPr algn="ctr"/>
            <a:r>
              <a:rPr lang="he-IL" sz="1600" b="1" dirty="0"/>
              <a:t>צייר וסיפר דובי </a:t>
            </a:r>
            <a:r>
              <a:rPr lang="he-IL" sz="1600" b="1" dirty="0" err="1"/>
              <a:t>קייך</a:t>
            </a:r>
            <a:r>
              <a:rPr lang="he-IL" sz="1600" b="1" dirty="0"/>
              <a:t> - מתוך </a:t>
            </a:r>
            <a:r>
              <a:rPr lang="he-IL" sz="1600" b="1" dirty="0">
                <a:hlinkClick r:id="rId6"/>
              </a:rPr>
              <a:t>האתר לילדים</a:t>
            </a:r>
            <a:r>
              <a:rPr lang="he-IL" sz="1600" b="1" dirty="0"/>
              <a:t> של אגודת צער בעלי חיים</a:t>
            </a:r>
          </a:p>
        </p:txBody>
      </p:sp>
      <p:pic>
        <p:nvPicPr>
          <p:cNvPr id="2" name="010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5717563"/>
            <a:ext cx="2722880" cy="971160"/>
          </a:xfrm>
          <a:prstGeom prst="rect">
            <a:avLst/>
          </a:prstGeom>
        </p:spPr>
      </p:pic>
      <p:sp>
        <p:nvSpPr>
          <p:cNvPr id="3" name="הסבר אליפטי 2"/>
          <p:cNvSpPr/>
          <p:nvPr/>
        </p:nvSpPr>
        <p:spPr>
          <a:xfrm flipH="1">
            <a:off x="3942080" y="487680"/>
            <a:ext cx="1889760" cy="934720"/>
          </a:xfrm>
          <a:prstGeom prst="wedgeEllipseCallout">
            <a:avLst>
              <a:gd name="adj1" fmla="val 26218"/>
              <a:gd name="adj2" fmla="val 797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smtClean="0">
                <a:solidFill>
                  <a:schemeClr val="tx1"/>
                </a:solidFill>
              </a:rPr>
              <a:t>גם אני מרגיש אותו דבר!</a:t>
            </a:r>
            <a:endParaRPr lang="he-IL" sz="2000" dirty="0">
              <a:solidFill>
                <a:schemeClr val="tx1"/>
              </a:solidFill>
            </a:endParaRPr>
          </a:p>
        </p:txBody>
      </p:sp>
      <p:sp>
        <p:nvSpPr>
          <p:cNvPr id="6" name="הסבר אליפטי 5"/>
          <p:cNvSpPr/>
          <p:nvPr/>
        </p:nvSpPr>
        <p:spPr>
          <a:xfrm flipH="1">
            <a:off x="4450080" y="1503680"/>
            <a:ext cx="1097280" cy="629920"/>
          </a:xfrm>
          <a:prstGeom prst="wedgeEllipseCallout">
            <a:avLst>
              <a:gd name="adj1" fmla="val -81565"/>
              <a:gd name="adj2" fmla="val -33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smtClean="0">
                <a:solidFill>
                  <a:schemeClr val="tx1"/>
                </a:solidFill>
              </a:rPr>
              <a:t>מה?</a:t>
            </a:r>
            <a:endParaRPr lang="he-IL" sz="2000" dirty="0">
              <a:solidFill>
                <a:schemeClr val="tx1"/>
              </a:solidFill>
            </a:endParaRPr>
          </a:p>
        </p:txBody>
      </p:sp>
      <p:sp>
        <p:nvSpPr>
          <p:cNvPr id="7" name="ענן 6"/>
          <p:cNvSpPr/>
          <p:nvPr/>
        </p:nvSpPr>
        <p:spPr>
          <a:xfrm flipH="1">
            <a:off x="8859520" y="487680"/>
            <a:ext cx="2080200" cy="112776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smtClean="0">
                <a:solidFill>
                  <a:schemeClr val="tx1"/>
                </a:solidFill>
              </a:rPr>
              <a:t>נו...מתי יגיע כבר הצלצול?</a:t>
            </a:r>
            <a:endParaRPr lang="he-IL" sz="2000" dirty="0">
              <a:solidFill>
                <a:schemeClr val="tx1"/>
              </a:solidFill>
            </a:endParaRPr>
          </a:p>
        </p:txBody>
      </p:sp>
      <p:sp>
        <p:nvSpPr>
          <p:cNvPr id="9" name="הסבר אליפטי 8"/>
          <p:cNvSpPr/>
          <p:nvPr/>
        </p:nvSpPr>
        <p:spPr>
          <a:xfrm flipH="1">
            <a:off x="7338300" y="4742180"/>
            <a:ext cx="1097280" cy="513080"/>
          </a:xfrm>
          <a:prstGeom prst="wedgeEllipseCallout">
            <a:avLst>
              <a:gd name="adj1" fmla="val 22139"/>
              <a:gd name="adj2" fmla="val 10816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smtClean="0">
                <a:solidFill>
                  <a:schemeClr val="tx1"/>
                </a:solidFill>
              </a:rPr>
              <a:t>דינה?</a:t>
            </a:r>
            <a:endParaRPr lang="he-IL" sz="2000" dirty="0">
              <a:solidFill>
                <a:schemeClr val="tx1"/>
              </a:solidFill>
            </a:endParaRPr>
          </a:p>
        </p:txBody>
      </p:sp>
      <p:sp>
        <p:nvSpPr>
          <p:cNvPr id="10" name="הסבר אליפטי 9"/>
          <p:cNvSpPr/>
          <p:nvPr/>
        </p:nvSpPr>
        <p:spPr>
          <a:xfrm flipH="1">
            <a:off x="1879600" y="2621280"/>
            <a:ext cx="2245360" cy="1003324"/>
          </a:xfrm>
          <a:prstGeom prst="wedgeEllipseCallout">
            <a:avLst>
              <a:gd name="adj1" fmla="val -49695"/>
              <a:gd name="adj2" fmla="val 6189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smtClean="0">
                <a:solidFill>
                  <a:schemeClr val="tx1"/>
                </a:solidFill>
              </a:rPr>
              <a:t>אה...</a:t>
            </a:r>
            <a:r>
              <a:rPr lang="he-IL" sz="2000" b="1" dirty="0" smtClean="0">
                <a:solidFill>
                  <a:schemeClr val="tx1"/>
                </a:solidFill>
              </a:rPr>
              <a:t>אתה</a:t>
            </a:r>
            <a:r>
              <a:rPr lang="he-IL" sz="2000" dirty="0" smtClean="0">
                <a:solidFill>
                  <a:schemeClr val="tx1"/>
                </a:solidFill>
              </a:rPr>
              <a:t> קיבלת אותו?</a:t>
            </a:r>
            <a:endParaRPr lang="he-IL" sz="2000" dirty="0">
              <a:solidFill>
                <a:schemeClr val="tx1"/>
              </a:solidFill>
            </a:endParaRPr>
          </a:p>
        </p:txBody>
      </p:sp>
      <p:sp>
        <p:nvSpPr>
          <p:cNvPr id="11" name="הסבר אליפטי 10"/>
          <p:cNvSpPr/>
          <p:nvPr/>
        </p:nvSpPr>
        <p:spPr>
          <a:xfrm flipH="1">
            <a:off x="8357190" y="4572904"/>
            <a:ext cx="1463930" cy="629920"/>
          </a:xfrm>
          <a:prstGeom prst="wedgeEllipseCallout">
            <a:avLst>
              <a:gd name="adj1" fmla="val 12822"/>
              <a:gd name="adj2" fmla="val 8031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err="1" smtClean="0">
                <a:solidFill>
                  <a:schemeClr val="tx1"/>
                </a:solidFill>
              </a:rPr>
              <a:t>המממ</a:t>
            </a:r>
            <a:r>
              <a:rPr lang="he-IL" sz="2000" dirty="0" smtClean="0">
                <a:solidFill>
                  <a:schemeClr val="tx1"/>
                </a:solidFill>
              </a:rPr>
              <a:t>?</a:t>
            </a:r>
            <a:endParaRPr lang="he-IL" sz="2000" dirty="0">
              <a:solidFill>
                <a:schemeClr val="tx1"/>
              </a:solidFill>
            </a:endParaRPr>
          </a:p>
        </p:txBody>
      </p:sp>
      <p:sp>
        <p:nvSpPr>
          <p:cNvPr id="12" name="TextBox 11"/>
          <p:cNvSpPr txBox="1"/>
          <p:nvPr/>
        </p:nvSpPr>
        <p:spPr>
          <a:xfrm>
            <a:off x="8044249" y="5276280"/>
            <a:ext cx="652328" cy="324000"/>
          </a:xfrm>
          <a:prstGeom prst="rect">
            <a:avLst/>
          </a:prstGeom>
          <a:solidFill>
            <a:srgbClr val="FBBD68"/>
          </a:solidFill>
          <a:ln>
            <a:noFill/>
          </a:ln>
        </p:spPr>
        <p:txBody>
          <a:bodyPr wrap="square" rtlCol="1">
            <a:spAutoFit/>
          </a:bodyPr>
          <a:lstStyle/>
          <a:p>
            <a:endParaRPr lang="he-IL" dirty="0"/>
          </a:p>
        </p:txBody>
      </p:sp>
      <p:sp>
        <p:nvSpPr>
          <p:cNvPr id="13" name="הסבר אליפטי 12"/>
          <p:cNvSpPr/>
          <p:nvPr/>
        </p:nvSpPr>
        <p:spPr>
          <a:xfrm flipH="1">
            <a:off x="4450080" y="2350597"/>
            <a:ext cx="2245360" cy="1003324"/>
          </a:xfrm>
          <a:prstGeom prst="wedgeEllipseCallout">
            <a:avLst>
              <a:gd name="adj1" fmla="val -21628"/>
              <a:gd name="adj2" fmla="val 594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smtClean="0">
                <a:solidFill>
                  <a:schemeClr val="tx1"/>
                </a:solidFill>
              </a:rPr>
              <a:t>הפתק שלך...גם אני אוהב אותך!</a:t>
            </a:r>
            <a:endParaRPr lang="he-IL" sz="2000" dirty="0">
              <a:solidFill>
                <a:schemeClr val="tx1"/>
              </a:solidFill>
            </a:endParaRPr>
          </a:p>
        </p:txBody>
      </p:sp>
      <p:sp>
        <p:nvSpPr>
          <p:cNvPr id="14" name="TextBox 13"/>
          <p:cNvSpPr txBox="1"/>
          <p:nvPr/>
        </p:nvSpPr>
        <p:spPr>
          <a:xfrm>
            <a:off x="6147816" y="3311370"/>
            <a:ext cx="259249" cy="162001"/>
          </a:xfrm>
          <a:prstGeom prst="rect">
            <a:avLst/>
          </a:prstGeom>
          <a:solidFill>
            <a:srgbClr val="F1599E"/>
          </a:solidFill>
          <a:ln>
            <a:noFill/>
          </a:ln>
        </p:spPr>
        <p:txBody>
          <a:bodyPr wrap="square" rtlCol="1">
            <a:spAutoFit/>
          </a:bodyPr>
          <a:lstStyle/>
          <a:p>
            <a:endParaRPr lang="he-IL" dirty="0"/>
          </a:p>
        </p:txBody>
      </p:sp>
      <p:sp>
        <p:nvSpPr>
          <p:cNvPr id="15" name="הסבר אליפטי 14"/>
          <p:cNvSpPr/>
          <p:nvPr/>
        </p:nvSpPr>
        <p:spPr>
          <a:xfrm flipH="1">
            <a:off x="3561541" y="4386202"/>
            <a:ext cx="2389569" cy="1003324"/>
          </a:xfrm>
          <a:prstGeom prst="wedgeEllipseCallout">
            <a:avLst>
              <a:gd name="adj1" fmla="val -40387"/>
              <a:gd name="adj2" fmla="val 5450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smtClean="0">
                <a:solidFill>
                  <a:schemeClr val="tx1"/>
                </a:solidFill>
              </a:rPr>
              <a:t>תעשה לי טוב ותעביר אותן לטירן, טוב?</a:t>
            </a:r>
            <a:endParaRPr lang="he-IL" sz="2000" dirty="0">
              <a:solidFill>
                <a:schemeClr val="tx1"/>
              </a:solidFill>
            </a:endParaRPr>
          </a:p>
        </p:txBody>
      </p:sp>
    </p:spTree>
    <p:extLst>
      <p:ext uri="{BB962C8B-B14F-4D97-AF65-F5344CB8AC3E}">
        <p14:creationId xmlns:p14="http://schemas.microsoft.com/office/powerpoint/2010/main" val="19728488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0AED696F-5D26-459D-9426-DB0941DB336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1028" name="Picture 4">
            <a:extLst>
              <a:ext uri="{FF2B5EF4-FFF2-40B4-BE49-F238E27FC236}">
                <a16:creationId xmlns:a16="http://schemas.microsoft.com/office/drawing/2014/main" id="{2402B78D-A152-4412-ACF7-DE6F7165CB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9883" y="1283532"/>
            <a:ext cx="6437313" cy="4953543"/>
          </a:xfrm>
          <a:prstGeom prst="rect">
            <a:avLst/>
          </a:prstGeom>
          <a:noFill/>
          <a:extLst>
            <a:ext uri="{909E8E84-426E-40DD-AFC4-6F175D3DCCD1}">
              <a14:hiddenFill xmlns:a14="http://schemas.microsoft.com/office/drawing/2010/main">
                <a:solidFill>
                  <a:srgbClr val="FFFFFF"/>
                </a:solidFill>
              </a14:hiddenFill>
            </a:ext>
          </a:extLst>
        </p:spPr>
      </p:pic>
      <p:sp>
        <p:nvSpPr>
          <p:cNvPr id="9" name="תיבת טקסט 8">
            <a:extLst>
              <a:ext uri="{FF2B5EF4-FFF2-40B4-BE49-F238E27FC236}">
                <a16:creationId xmlns:a16="http://schemas.microsoft.com/office/drawing/2014/main" id="{76D6F85E-637A-4517-85F1-744C18A8E86D}"/>
              </a:ext>
            </a:extLst>
          </p:cNvPr>
          <p:cNvSpPr txBox="1"/>
          <p:nvPr/>
        </p:nvSpPr>
        <p:spPr>
          <a:xfrm>
            <a:off x="4648791" y="6372522"/>
            <a:ext cx="5929165" cy="338554"/>
          </a:xfrm>
          <a:prstGeom prst="rect">
            <a:avLst/>
          </a:prstGeom>
          <a:noFill/>
        </p:spPr>
        <p:txBody>
          <a:bodyPr wrap="square" rtlCol="1">
            <a:spAutoFit/>
          </a:bodyPr>
          <a:lstStyle/>
          <a:p>
            <a:pPr algn="ctr"/>
            <a:r>
              <a:rPr lang="he-IL" sz="1600" b="1" dirty="0"/>
              <a:t>מתוך </a:t>
            </a:r>
            <a:r>
              <a:rPr lang="he-IL" sz="1600" b="1" dirty="0">
                <a:hlinkClick r:id="rId4"/>
              </a:rPr>
              <a:t>האתר לילדים</a:t>
            </a:r>
            <a:r>
              <a:rPr lang="he-IL" sz="1600" b="1" dirty="0"/>
              <a:t> של אגודת צער בעלי חיים</a:t>
            </a:r>
          </a:p>
        </p:txBody>
      </p:sp>
      <p:sp>
        <p:nvSpPr>
          <p:cNvPr id="5" name="Title 4">
            <a:extLst>
              <a:ext uri="{FF2B5EF4-FFF2-40B4-BE49-F238E27FC236}">
                <a16:creationId xmlns:a16="http://schemas.microsoft.com/office/drawing/2014/main" id="{871C1803-90BB-4414-A0A3-B9B1F9E07E14}"/>
              </a:ext>
            </a:extLst>
          </p:cNvPr>
          <p:cNvSpPr>
            <a:spLocks noGrp="1"/>
          </p:cNvSpPr>
          <p:nvPr>
            <p:ph type="title"/>
          </p:nvPr>
        </p:nvSpPr>
        <p:spPr>
          <a:xfrm>
            <a:off x="1123295" y="316201"/>
            <a:ext cx="9945409" cy="740169"/>
          </a:xfrm>
        </p:spPr>
        <p:txBody>
          <a:bodyPr>
            <a:noAutofit/>
          </a:bodyPr>
          <a:lstStyle/>
          <a:p>
            <a:r>
              <a:rPr lang="he-IL" dirty="0"/>
              <a:t/>
            </a:r>
            <a:br>
              <a:rPr lang="he-IL" dirty="0"/>
            </a:br>
            <a:r>
              <a:rPr lang="he-IL" dirty="0"/>
              <a:t/>
            </a:r>
            <a:br>
              <a:rPr lang="he-IL" dirty="0"/>
            </a:br>
            <a:r>
              <a:rPr lang="he-IL" dirty="0"/>
              <a:t/>
            </a:r>
            <a:br>
              <a:rPr lang="he-IL" dirty="0"/>
            </a:br>
            <a:r>
              <a:rPr lang="he-IL" dirty="0"/>
              <a:t>כיצד קוראים עֲלִילוֹן?</a:t>
            </a:r>
            <a:endParaRPr lang="x-none" dirty="0"/>
          </a:p>
        </p:txBody>
      </p:sp>
      <p:sp>
        <p:nvSpPr>
          <p:cNvPr id="2" name="מלבן 1">
            <a:extLst>
              <a:ext uri="{FF2B5EF4-FFF2-40B4-BE49-F238E27FC236}">
                <a16:creationId xmlns:a16="http://schemas.microsoft.com/office/drawing/2014/main" id="{C37F1505-672F-433C-9CF4-BC548B73BBEA}"/>
              </a:ext>
            </a:extLst>
          </p:cNvPr>
          <p:cNvSpPr/>
          <p:nvPr/>
        </p:nvSpPr>
        <p:spPr>
          <a:xfrm>
            <a:off x="6858000" y="1503679"/>
            <a:ext cx="1510748" cy="447041"/>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תיבת טקסט 3">
            <a:extLst>
              <a:ext uri="{FF2B5EF4-FFF2-40B4-BE49-F238E27FC236}">
                <a16:creationId xmlns:a16="http://schemas.microsoft.com/office/drawing/2014/main" id="{8FA37E62-58AA-4772-9BA2-825920F485CC}"/>
              </a:ext>
            </a:extLst>
          </p:cNvPr>
          <p:cNvSpPr txBox="1"/>
          <p:nvPr/>
        </p:nvSpPr>
        <p:spPr>
          <a:xfrm>
            <a:off x="10614991" y="3276600"/>
            <a:ext cx="1257774" cy="369332"/>
          </a:xfrm>
          <a:prstGeom prst="rect">
            <a:avLst/>
          </a:prstGeom>
          <a:noFill/>
        </p:spPr>
        <p:txBody>
          <a:bodyPr wrap="square" rtlCol="1">
            <a:spAutoFit/>
          </a:bodyPr>
          <a:lstStyle/>
          <a:p>
            <a:r>
              <a:rPr lang="he-IL" b="1" dirty="0"/>
              <a:t>עמוד ראשון</a:t>
            </a:r>
          </a:p>
        </p:txBody>
      </p:sp>
      <p:sp>
        <p:nvSpPr>
          <p:cNvPr id="8" name="תיבת טקסט 7">
            <a:extLst>
              <a:ext uri="{FF2B5EF4-FFF2-40B4-BE49-F238E27FC236}">
                <a16:creationId xmlns:a16="http://schemas.microsoft.com/office/drawing/2014/main" id="{5DC57009-C839-4A61-A26F-9A4074346A91}"/>
              </a:ext>
            </a:extLst>
          </p:cNvPr>
          <p:cNvSpPr txBox="1"/>
          <p:nvPr/>
        </p:nvSpPr>
        <p:spPr>
          <a:xfrm>
            <a:off x="2243096" y="3429000"/>
            <a:ext cx="1257774" cy="369332"/>
          </a:xfrm>
          <a:prstGeom prst="rect">
            <a:avLst/>
          </a:prstGeom>
          <a:noFill/>
        </p:spPr>
        <p:txBody>
          <a:bodyPr wrap="square" rtlCol="1">
            <a:spAutoFit/>
          </a:bodyPr>
          <a:lstStyle/>
          <a:p>
            <a:r>
              <a:rPr lang="he-IL" b="1" dirty="0"/>
              <a:t>עמוד שני</a:t>
            </a:r>
          </a:p>
        </p:txBody>
      </p:sp>
    </p:spTree>
    <p:extLst>
      <p:ext uri="{BB962C8B-B14F-4D97-AF65-F5344CB8AC3E}">
        <p14:creationId xmlns:p14="http://schemas.microsoft.com/office/powerpoint/2010/main" val="36002331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0AED696F-5D26-459D-9426-DB0941DB336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1028" name="Picture 4">
            <a:extLst>
              <a:ext uri="{FF2B5EF4-FFF2-40B4-BE49-F238E27FC236}">
                <a16:creationId xmlns:a16="http://schemas.microsoft.com/office/drawing/2014/main" id="{2402B78D-A152-4412-ACF7-DE6F7165CB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487" y="0"/>
            <a:ext cx="8912225"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תיבת טקסט 8">
            <a:extLst>
              <a:ext uri="{FF2B5EF4-FFF2-40B4-BE49-F238E27FC236}">
                <a16:creationId xmlns:a16="http://schemas.microsoft.com/office/drawing/2014/main" id="{76D6F85E-637A-4517-85F1-744C18A8E86D}"/>
              </a:ext>
            </a:extLst>
          </p:cNvPr>
          <p:cNvSpPr txBox="1"/>
          <p:nvPr/>
        </p:nvSpPr>
        <p:spPr>
          <a:xfrm>
            <a:off x="10610727" y="5462300"/>
            <a:ext cx="1581273" cy="1077218"/>
          </a:xfrm>
          <a:prstGeom prst="rect">
            <a:avLst/>
          </a:prstGeom>
          <a:noFill/>
        </p:spPr>
        <p:txBody>
          <a:bodyPr wrap="square" rtlCol="1">
            <a:spAutoFit/>
          </a:bodyPr>
          <a:lstStyle/>
          <a:p>
            <a:pPr algn="ctr"/>
            <a:r>
              <a:rPr lang="he-IL" sz="1600" b="1" dirty="0"/>
              <a:t>מתוך </a:t>
            </a:r>
          </a:p>
          <a:p>
            <a:pPr algn="ctr"/>
            <a:r>
              <a:rPr lang="he-IL" sz="1600" b="1" dirty="0">
                <a:hlinkClick r:id="rId4"/>
              </a:rPr>
              <a:t>האתר לילדים</a:t>
            </a:r>
            <a:endParaRPr lang="he-IL" sz="1600" b="1" dirty="0"/>
          </a:p>
          <a:p>
            <a:pPr algn="ctr"/>
            <a:r>
              <a:rPr lang="he-IL" sz="1600" b="1" dirty="0"/>
              <a:t>של אגודת צער בעלי חיים</a:t>
            </a:r>
          </a:p>
        </p:txBody>
      </p:sp>
      <p:sp>
        <p:nvSpPr>
          <p:cNvPr id="5" name="תיבת טקסט 4">
            <a:extLst>
              <a:ext uri="{FF2B5EF4-FFF2-40B4-BE49-F238E27FC236}">
                <a16:creationId xmlns:a16="http://schemas.microsoft.com/office/drawing/2014/main" id="{D05C6706-D285-4D72-A31E-1879549A967D}"/>
              </a:ext>
            </a:extLst>
          </p:cNvPr>
          <p:cNvSpPr txBox="1"/>
          <p:nvPr/>
        </p:nvSpPr>
        <p:spPr>
          <a:xfrm>
            <a:off x="10614991" y="3276600"/>
            <a:ext cx="1257774" cy="369332"/>
          </a:xfrm>
          <a:prstGeom prst="rect">
            <a:avLst/>
          </a:prstGeom>
          <a:noFill/>
        </p:spPr>
        <p:txBody>
          <a:bodyPr wrap="square" rtlCol="1">
            <a:spAutoFit/>
          </a:bodyPr>
          <a:lstStyle/>
          <a:p>
            <a:r>
              <a:rPr lang="he-IL" b="1" dirty="0"/>
              <a:t>עמוד ראשון</a:t>
            </a:r>
          </a:p>
        </p:txBody>
      </p:sp>
      <p:sp>
        <p:nvSpPr>
          <p:cNvPr id="6" name="תיבת טקסט 5">
            <a:extLst>
              <a:ext uri="{FF2B5EF4-FFF2-40B4-BE49-F238E27FC236}">
                <a16:creationId xmlns:a16="http://schemas.microsoft.com/office/drawing/2014/main" id="{91358DDD-29E2-486C-A69C-1D6AFA71E222}"/>
              </a:ext>
            </a:extLst>
          </p:cNvPr>
          <p:cNvSpPr txBox="1"/>
          <p:nvPr/>
        </p:nvSpPr>
        <p:spPr>
          <a:xfrm>
            <a:off x="229713" y="3276600"/>
            <a:ext cx="1257774" cy="369332"/>
          </a:xfrm>
          <a:prstGeom prst="rect">
            <a:avLst/>
          </a:prstGeom>
          <a:noFill/>
        </p:spPr>
        <p:txBody>
          <a:bodyPr wrap="square" rtlCol="1">
            <a:spAutoFit/>
          </a:bodyPr>
          <a:lstStyle/>
          <a:p>
            <a:r>
              <a:rPr lang="he-IL" b="1" dirty="0"/>
              <a:t>עמוד שני</a:t>
            </a:r>
          </a:p>
        </p:txBody>
      </p:sp>
    </p:spTree>
    <p:extLst>
      <p:ext uri="{BB962C8B-B14F-4D97-AF65-F5344CB8AC3E}">
        <p14:creationId xmlns:p14="http://schemas.microsoft.com/office/powerpoint/2010/main" val="13898831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0AED696F-5D26-459D-9426-DB0941DB336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1028" name="Picture 4">
            <a:extLst>
              <a:ext uri="{FF2B5EF4-FFF2-40B4-BE49-F238E27FC236}">
                <a16:creationId xmlns:a16="http://schemas.microsoft.com/office/drawing/2014/main" id="{2402B78D-A152-4412-ACF7-DE6F7165CB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487" y="0"/>
            <a:ext cx="8912225"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תיבת טקסט 8">
            <a:extLst>
              <a:ext uri="{FF2B5EF4-FFF2-40B4-BE49-F238E27FC236}">
                <a16:creationId xmlns:a16="http://schemas.microsoft.com/office/drawing/2014/main" id="{76D6F85E-637A-4517-85F1-744C18A8E86D}"/>
              </a:ext>
            </a:extLst>
          </p:cNvPr>
          <p:cNvSpPr txBox="1"/>
          <p:nvPr/>
        </p:nvSpPr>
        <p:spPr>
          <a:xfrm>
            <a:off x="10610727" y="5462300"/>
            <a:ext cx="1581273" cy="1077218"/>
          </a:xfrm>
          <a:prstGeom prst="rect">
            <a:avLst/>
          </a:prstGeom>
          <a:noFill/>
        </p:spPr>
        <p:txBody>
          <a:bodyPr wrap="square" rtlCol="1">
            <a:spAutoFit/>
          </a:bodyPr>
          <a:lstStyle/>
          <a:p>
            <a:pPr algn="ctr"/>
            <a:r>
              <a:rPr lang="he-IL" sz="1600" b="1" dirty="0"/>
              <a:t>מתוך </a:t>
            </a:r>
          </a:p>
          <a:p>
            <a:pPr algn="ctr"/>
            <a:r>
              <a:rPr lang="he-IL" sz="1600" b="1" dirty="0">
                <a:hlinkClick r:id="rId4"/>
              </a:rPr>
              <a:t>האתר לילדים</a:t>
            </a:r>
            <a:endParaRPr lang="he-IL" sz="1600" b="1" dirty="0"/>
          </a:p>
          <a:p>
            <a:pPr algn="ctr"/>
            <a:r>
              <a:rPr lang="he-IL" sz="1600" b="1" dirty="0"/>
              <a:t>של אגודת צער בעלי חיים</a:t>
            </a:r>
          </a:p>
        </p:txBody>
      </p:sp>
      <p:sp>
        <p:nvSpPr>
          <p:cNvPr id="2" name="בועת מחשבה: ענן 1">
            <a:extLst>
              <a:ext uri="{FF2B5EF4-FFF2-40B4-BE49-F238E27FC236}">
                <a16:creationId xmlns:a16="http://schemas.microsoft.com/office/drawing/2014/main" id="{43DD1E24-7742-440A-8E82-0A92A553E571}"/>
              </a:ext>
            </a:extLst>
          </p:cNvPr>
          <p:cNvSpPr/>
          <p:nvPr/>
        </p:nvSpPr>
        <p:spPr>
          <a:xfrm>
            <a:off x="10610726" y="2587083"/>
            <a:ext cx="1554395" cy="1382751"/>
          </a:xfrm>
          <a:prstGeom prst="cloudCallout">
            <a:avLst>
              <a:gd name="adj1" fmla="val -90560"/>
              <a:gd name="adj2" fmla="val -102016"/>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he-IL" dirty="0"/>
              <a:t>מחשבה</a:t>
            </a:r>
          </a:p>
        </p:txBody>
      </p:sp>
      <p:sp>
        <p:nvSpPr>
          <p:cNvPr id="4" name="בועת דיבור: אליפסה 3">
            <a:extLst>
              <a:ext uri="{FF2B5EF4-FFF2-40B4-BE49-F238E27FC236}">
                <a16:creationId xmlns:a16="http://schemas.microsoft.com/office/drawing/2014/main" id="{15BA9FCB-2D6C-4064-A621-32F84285AEAB}"/>
              </a:ext>
            </a:extLst>
          </p:cNvPr>
          <p:cNvSpPr/>
          <p:nvPr/>
        </p:nvSpPr>
        <p:spPr>
          <a:xfrm>
            <a:off x="289932" y="3581400"/>
            <a:ext cx="1197555" cy="1302834"/>
          </a:xfrm>
          <a:prstGeom prst="wedgeEllipseCallout">
            <a:avLst>
              <a:gd name="adj1" fmla="val 126291"/>
              <a:gd name="adj2" fmla="val -48770"/>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he-IL" dirty="0"/>
              <a:t>דיבור</a:t>
            </a:r>
          </a:p>
        </p:txBody>
      </p:sp>
    </p:spTree>
    <p:extLst>
      <p:ext uri="{BB962C8B-B14F-4D97-AF65-F5344CB8AC3E}">
        <p14:creationId xmlns:p14="http://schemas.microsoft.com/office/powerpoint/2010/main" val="587954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0AED696F-5D26-459D-9426-DB0941DB336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1028" name="Picture 4">
            <a:extLst>
              <a:ext uri="{FF2B5EF4-FFF2-40B4-BE49-F238E27FC236}">
                <a16:creationId xmlns:a16="http://schemas.microsoft.com/office/drawing/2014/main" id="{2402B78D-A152-4412-ACF7-DE6F7165CB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487" y="0"/>
            <a:ext cx="8912225"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תיבת טקסט 8">
            <a:extLst>
              <a:ext uri="{FF2B5EF4-FFF2-40B4-BE49-F238E27FC236}">
                <a16:creationId xmlns:a16="http://schemas.microsoft.com/office/drawing/2014/main" id="{76D6F85E-637A-4517-85F1-744C18A8E86D}"/>
              </a:ext>
            </a:extLst>
          </p:cNvPr>
          <p:cNvSpPr txBox="1"/>
          <p:nvPr/>
        </p:nvSpPr>
        <p:spPr>
          <a:xfrm>
            <a:off x="10610727" y="5462300"/>
            <a:ext cx="1581273" cy="1077218"/>
          </a:xfrm>
          <a:prstGeom prst="rect">
            <a:avLst/>
          </a:prstGeom>
          <a:noFill/>
        </p:spPr>
        <p:txBody>
          <a:bodyPr wrap="square" rtlCol="1">
            <a:spAutoFit/>
          </a:bodyPr>
          <a:lstStyle/>
          <a:p>
            <a:pPr algn="ctr"/>
            <a:r>
              <a:rPr lang="he-IL" sz="1600" b="1" dirty="0"/>
              <a:t>מתוך </a:t>
            </a:r>
          </a:p>
          <a:p>
            <a:pPr algn="ctr"/>
            <a:r>
              <a:rPr lang="he-IL" sz="1600" b="1" dirty="0">
                <a:hlinkClick r:id="rId4"/>
              </a:rPr>
              <a:t>האתר לילדים</a:t>
            </a:r>
            <a:endParaRPr lang="he-IL" sz="1600" b="1" dirty="0"/>
          </a:p>
          <a:p>
            <a:pPr algn="ctr"/>
            <a:r>
              <a:rPr lang="he-IL" sz="1600" b="1" dirty="0"/>
              <a:t>של אגודת צער בעלי חיים</a:t>
            </a:r>
          </a:p>
        </p:txBody>
      </p:sp>
    </p:spTree>
    <p:extLst>
      <p:ext uri="{BB962C8B-B14F-4D97-AF65-F5344CB8AC3E}">
        <p14:creationId xmlns:p14="http://schemas.microsoft.com/office/powerpoint/2010/main" val="3504916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תיבת טקסט 8">
            <a:extLst>
              <a:ext uri="{FF2B5EF4-FFF2-40B4-BE49-F238E27FC236}">
                <a16:creationId xmlns:a16="http://schemas.microsoft.com/office/drawing/2014/main" id="{76D6F85E-637A-4517-85F1-744C18A8E86D}"/>
              </a:ext>
            </a:extLst>
          </p:cNvPr>
          <p:cNvSpPr txBox="1"/>
          <p:nvPr/>
        </p:nvSpPr>
        <p:spPr>
          <a:xfrm>
            <a:off x="12790" y="5098618"/>
            <a:ext cx="1581273" cy="1077218"/>
          </a:xfrm>
          <a:prstGeom prst="rect">
            <a:avLst/>
          </a:prstGeom>
          <a:noFill/>
        </p:spPr>
        <p:txBody>
          <a:bodyPr wrap="square" rtlCol="1">
            <a:spAutoFit/>
          </a:bodyPr>
          <a:lstStyle/>
          <a:p>
            <a:pPr algn="ctr"/>
            <a:r>
              <a:rPr lang="he-IL" sz="1600" b="1" dirty="0"/>
              <a:t>מתוך </a:t>
            </a:r>
          </a:p>
          <a:p>
            <a:pPr algn="ctr"/>
            <a:r>
              <a:rPr lang="he-IL" sz="1600" b="1" dirty="0">
                <a:hlinkClick r:id="rId3"/>
              </a:rPr>
              <a:t>האתר לילדים</a:t>
            </a:r>
            <a:endParaRPr lang="he-IL" sz="1600" b="1" dirty="0"/>
          </a:p>
          <a:p>
            <a:pPr algn="ctr"/>
            <a:r>
              <a:rPr lang="he-IL" sz="1600" b="1" dirty="0"/>
              <a:t>של אגודת צער בעלי חיים</a:t>
            </a:r>
          </a:p>
        </p:txBody>
      </p:sp>
      <p:grpSp>
        <p:nvGrpSpPr>
          <p:cNvPr id="4" name="קבוצה 3">
            <a:extLst>
              <a:ext uri="{FF2B5EF4-FFF2-40B4-BE49-F238E27FC236}">
                <a16:creationId xmlns:a16="http://schemas.microsoft.com/office/drawing/2014/main" id="{F5CFA2EB-50BB-42DB-8F69-AA99F2B160EF}"/>
              </a:ext>
            </a:extLst>
          </p:cNvPr>
          <p:cNvGrpSpPr/>
          <p:nvPr/>
        </p:nvGrpSpPr>
        <p:grpSpPr>
          <a:xfrm>
            <a:off x="1487487" y="0"/>
            <a:ext cx="9017733" cy="6858000"/>
            <a:chOff x="1487487" y="0"/>
            <a:chExt cx="9017733" cy="6858000"/>
          </a:xfrm>
        </p:grpSpPr>
        <p:sp>
          <p:nvSpPr>
            <p:cNvPr id="3" name="AutoShape 2">
              <a:extLst>
                <a:ext uri="{FF2B5EF4-FFF2-40B4-BE49-F238E27FC236}">
                  <a16:creationId xmlns:a16="http://schemas.microsoft.com/office/drawing/2014/main" id="{0AED696F-5D26-459D-9426-DB0941DB336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1028" name="Picture 4">
              <a:extLst>
                <a:ext uri="{FF2B5EF4-FFF2-40B4-BE49-F238E27FC236}">
                  <a16:creationId xmlns:a16="http://schemas.microsoft.com/office/drawing/2014/main" id="{2402B78D-A152-4412-ACF7-DE6F7165CB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7487" y="0"/>
              <a:ext cx="89122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מלבן 1">
              <a:extLst>
                <a:ext uri="{FF2B5EF4-FFF2-40B4-BE49-F238E27FC236}">
                  <a16:creationId xmlns:a16="http://schemas.microsoft.com/office/drawing/2014/main" id="{E0D48DB9-73BF-4902-892B-DFA637500981}"/>
                </a:ext>
              </a:extLst>
            </p:cNvPr>
            <p:cNvSpPr/>
            <p:nvPr/>
          </p:nvSpPr>
          <p:spPr>
            <a:xfrm>
              <a:off x="8832274" y="1787236"/>
              <a:ext cx="1330036" cy="852055"/>
            </a:xfrm>
            <a:prstGeom prst="rect">
              <a:avLst/>
            </a:prstGeom>
            <a:noFill/>
            <a:ln w="57150">
              <a:solidFill>
                <a:srgbClr val="FFFF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8" name="מלבן 7">
              <a:extLst>
                <a:ext uri="{FF2B5EF4-FFF2-40B4-BE49-F238E27FC236}">
                  <a16:creationId xmlns:a16="http://schemas.microsoft.com/office/drawing/2014/main" id="{34C6EB9F-BB5E-4229-8F03-F7F62A19EFEB}"/>
                </a:ext>
              </a:extLst>
            </p:cNvPr>
            <p:cNvSpPr/>
            <p:nvPr/>
          </p:nvSpPr>
          <p:spPr>
            <a:xfrm>
              <a:off x="6096000" y="5637227"/>
              <a:ext cx="1330036" cy="852055"/>
            </a:xfrm>
            <a:prstGeom prst="rect">
              <a:avLst/>
            </a:prstGeom>
            <a:noFill/>
            <a:ln w="57150">
              <a:solidFill>
                <a:srgbClr val="FFFF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0" name="מלבן 9">
              <a:extLst>
                <a:ext uri="{FF2B5EF4-FFF2-40B4-BE49-F238E27FC236}">
                  <a16:creationId xmlns:a16="http://schemas.microsoft.com/office/drawing/2014/main" id="{2A9BA865-72AC-464C-99C7-E6E56FCF2D52}"/>
                </a:ext>
              </a:extLst>
            </p:cNvPr>
            <p:cNvSpPr/>
            <p:nvPr/>
          </p:nvSpPr>
          <p:spPr>
            <a:xfrm>
              <a:off x="9175184" y="5162709"/>
              <a:ext cx="1330036" cy="852055"/>
            </a:xfrm>
            <a:prstGeom prst="rect">
              <a:avLst/>
            </a:prstGeom>
            <a:noFill/>
            <a:ln w="57150">
              <a:solidFill>
                <a:srgbClr val="FFFF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1" name="מלבן 10">
              <a:extLst>
                <a:ext uri="{FF2B5EF4-FFF2-40B4-BE49-F238E27FC236}">
                  <a16:creationId xmlns:a16="http://schemas.microsoft.com/office/drawing/2014/main" id="{062C0A12-69D3-401F-BF4E-041A7120200C}"/>
                </a:ext>
              </a:extLst>
            </p:cNvPr>
            <p:cNvSpPr/>
            <p:nvPr/>
          </p:nvSpPr>
          <p:spPr>
            <a:xfrm>
              <a:off x="4349391" y="3318164"/>
              <a:ext cx="1330036" cy="852055"/>
            </a:xfrm>
            <a:prstGeom prst="rect">
              <a:avLst/>
            </a:prstGeom>
            <a:noFill/>
            <a:ln w="57150">
              <a:solidFill>
                <a:srgbClr val="FFFF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2" name="מלבן 11">
              <a:extLst>
                <a:ext uri="{FF2B5EF4-FFF2-40B4-BE49-F238E27FC236}">
                  <a16:creationId xmlns:a16="http://schemas.microsoft.com/office/drawing/2014/main" id="{E0FD1DD6-965F-4D3F-9A52-A63BB94E4CAC}"/>
                </a:ext>
              </a:extLst>
            </p:cNvPr>
            <p:cNvSpPr/>
            <p:nvPr/>
          </p:nvSpPr>
          <p:spPr>
            <a:xfrm>
              <a:off x="6657111" y="3155372"/>
              <a:ext cx="1330036" cy="852055"/>
            </a:xfrm>
            <a:prstGeom prst="rect">
              <a:avLst/>
            </a:prstGeom>
            <a:noFill/>
            <a:ln w="57150">
              <a:solidFill>
                <a:srgbClr val="FFFF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3" name="מלבן 12">
              <a:extLst>
                <a:ext uri="{FF2B5EF4-FFF2-40B4-BE49-F238E27FC236}">
                  <a16:creationId xmlns:a16="http://schemas.microsoft.com/office/drawing/2014/main" id="{AF0955CE-E57C-4744-99F6-23686E537D46}"/>
                </a:ext>
              </a:extLst>
            </p:cNvPr>
            <p:cNvSpPr/>
            <p:nvPr/>
          </p:nvSpPr>
          <p:spPr>
            <a:xfrm>
              <a:off x="2321300" y="1392381"/>
              <a:ext cx="1330036" cy="852055"/>
            </a:xfrm>
            <a:prstGeom prst="rect">
              <a:avLst/>
            </a:prstGeom>
            <a:noFill/>
            <a:ln w="57150">
              <a:solidFill>
                <a:srgbClr val="FFFF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4" name="מלבן 13">
              <a:extLst>
                <a:ext uri="{FF2B5EF4-FFF2-40B4-BE49-F238E27FC236}">
                  <a16:creationId xmlns:a16="http://schemas.microsoft.com/office/drawing/2014/main" id="{CC1543D0-7141-4D97-80E1-FCE92243D5F3}"/>
                </a:ext>
              </a:extLst>
            </p:cNvPr>
            <p:cNvSpPr/>
            <p:nvPr/>
          </p:nvSpPr>
          <p:spPr>
            <a:xfrm>
              <a:off x="6899566" y="1666008"/>
              <a:ext cx="1330036" cy="852055"/>
            </a:xfrm>
            <a:prstGeom prst="rect">
              <a:avLst/>
            </a:prstGeom>
            <a:noFill/>
            <a:ln w="57150">
              <a:solidFill>
                <a:srgbClr val="FFFF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5" name="מלבן 14">
              <a:extLst>
                <a:ext uri="{FF2B5EF4-FFF2-40B4-BE49-F238E27FC236}">
                  <a16:creationId xmlns:a16="http://schemas.microsoft.com/office/drawing/2014/main" id="{4A6EC427-C10D-4610-AE6C-C21026CCB7B3}"/>
                </a:ext>
              </a:extLst>
            </p:cNvPr>
            <p:cNvSpPr/>
            <p:nvPr/>
          </p:nvSpPr>
          <p:spPr>
            <a:xfrm>
              <a:off x="3343211" y="5562600"/>
              <a:ext cx="1330036" cy="852055"/>
            </a:xfrm>
            <a:prstGeom prst="rect">
              <a:avLst/>
            </a:prstGeom>
            <a:noFill/>
            <a:ln w="57150">
              <a:solidFill>
                <a:srgbClr val="FFFF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6" name="מלבן 15">
              <a:extLst>
                <a:ext uri="{FF2B5EF4-FFF2-40B4-BE49-F238E27FC236}">
                  <a16:creationId xmlns:a16="http://schemas.microsoft.com/office/drawing/2014/main" id="{4AD2AA87-48EE-4547-B486-93DC60CCCF58}"/>
                </a:ext>
              </a:extLst>
            </p:cNvPr>
            <p:cNvSpPr/>
            <p:nvPr/>
          </p:nvSpPr>
          <p:spPr>
            <a:xfrm>
              <a:off x="1494414" y="3699162"/>
              <a:ext cx="1330036" cy="852055"/>
            </a:xfrm>
            <a:prstGeom prst="rect">
              <a:avLst/>
            </a:prstGeom>
            <a:noFill/>
            <a:ln w="57150">
              <a:solidFill>
                <a:srgbClr val="FFFF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7" name="מלבן 16">
              <a:extLst>
                <a:ext uri="{FF2B5EF4-FFF2-40B4-BE49-F238E27FC236}">
                  <a16:creationId xmlns:a16="http://schemas.microsoft.com/office/drawing/2014/main" id="{2FB5AA8A-6AF3-4C18-BDF2-2101D8C14A0D}"/>
                </a:ext>
              </a:extLst>
            </p:cNvPr>
            <p:cNvSpPr/>
            <p:nvPr/>
          </p:nvSpPr>
          <p:spPr>
            <a:xfrm>
              <a:off x="8858863" y="3155371"/>
              <a:ext cx="1330036" cy="852055"/>
            </a:xfrm>
            <a:prstGeom prst="rect">
              <a:avLst/>
            </a:prstGeom>
            <a:noFill/>
            <a:ln w="57150">
              <a:solidFill>
                <a:srgbClr val="FFFF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grpSp>
      <p:sp>
        <p:nvSpPr>
          <p:cNvPr id="5" name="בועת דיבור: אליפסה 4">
            <a:extLst>
              <a:ext uri="{FF2B5EF4-FFF2-40B4-BE49-F238E27FC236}">
                <a16:creationId xmlns:a16="http://schemas.microsoft.com/office/drawing/2014/main" id="{CEC25FFB-7753-4883-9212-F0C8250EE170}"/>
              </a:ext>
            </a:extLst>
          </p:cNvPr>
          <p:cNvSpPr/>
          <p:nvPr/>
        </p:nvSpPr>
        <p:spPr>
          <a:xfrm>
            <a:off x="10610727" y="2213263"/>
            <a:ext cx="1318037" cy="942108"/>
          </a:xfrm>
          <a:prstGeom prst="wedgeEllipseCallout">
            <a:avLst>
              <a:gd name="adj1" fmla="val -105814"/>
              <a:gd name="adj2" fmla="val -55533"/>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he-IL" sz="1600" b="1" dirty="0" err="1"/>
              <a:t>שִׁיעמוּם</a:t>
            </a:r>
            <a:endParaRPr lang="he-IL" b="1" dirty="0"/>
          </a:p>
        </p:txBody>
      </p:sp>
      <p:sp>
        <p:nvSpPr>
          <p:cNvPr id="18" name="בועת דיבור: אליפסה 17">
            <a:extLst>
              <a:ext uri="{FF2B5EF4-FFF2-40B4-BE49-F238E27FC236}">
                <a16:creationId xmlns:a16="http://schemas.microsoft.com/office/drawing/2014/main" id="{A31A0F1C-AB3D-47C0-96EF-60B7B832BB2B}"/>
              </a:ext>
            </a:extLst>
          </p:cNvPr>
          <p:cNvSpPr/>
          <p:nvPr/>
        </p:nvSpPr>
        <p:spPr>
          <a:xfrm>
            <a:off x="5943599" y="450273"/>
            <a:ext cx="1318037" cy="942108"/>
          </a:xfrm>
          <a:prstGeom prst="wedgeEllipseCallout">
            <a:avLst>
              <a:gd name="adj1" fmla="val 53435"/>
              <a:gd name="adj2" fmla="val 74614"/>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he-IL" b="1" dirty="0"/>
              <a:t>הפתעה</a:t>
            </a:r>
          </a:p>
        </p:txBody>
      </p:sp>
      <p:sp>
        <p:nvSpPr>
          <p:cNvPr id="19" name="בועת דיבור: אליפסה 18">
            <a:extLst>
              <a:ext uri="{FF2B5EF4-FFF2-40B4-BE49-F238E27FC236}">
                <a16:creationId xmlns:a16="http://schemas.microsoft.com/office/drawing/2014/main" id="{7FCCF753-1EC6-47CE-8FEC-FA57F7FE8E67}"/>
              </a:ext>
            </a:extLst>
          </p:cNvPr>
          <p:cNvSpPr/>
          <p:nvPr/>
        </p:nvSpPr>
        <p:spPr>
          <a:xfrm>
            <a:off x="10671392" y="3837781"/>
            <a:ext cx="1318037" cy="942108"/>
          </a:xfrm>
          <a:prstGeom prst="wedgeEllipseCallout">
            <a:avLst>
              <a:gd name="adj1" fmla="val -104237"/>
              <a:gd name="adj2" fmla="val -57739"/>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he-IL" b="1" dirty="0"/>
              <a:t>דריכות</a:t>
            </a:r>
          </a:p>
        </p:txBody>
      </p:sp>
      <p:sp>
        <p:nvSpPr>
          <p:cNvPr id="20" name="בועת דיבור: אליפסה 19">
            <a:extLst>
              <a:ext uri="{FF2B5EF4-FFF2-40B4-BE49-F238E27FC236}">
                <a16:creationId xmlns:a16="http://schemas.microsoft.com/office/drawing/2014/main" id="{604C52D0-51FD-458F-8324-2F356A6302FF}"/>
              </a:ext>
            </a:extLst>
          </p:cNvPr>
          <p:cNvSpPr/>
          <p:nvPr/>
        </p:nvSpPr>
        <p:spPr>
          <a:xfrm>
            <a:off x="7987147" y="4114013"/>
            <a:ext cx="1318037" cy="942108"/>
          </a:xfrm>
          <a:prstGeom prst="wedgeEllipseCallout">
            <a:avLst>
              <a:gd name="adj1" fmla="val -82163"/>
              <a:gd name="adj2" fmla="val -73180"/>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he-IL" b="1" dirty="0"/>
              <a:t>פליאה</a:t>
            </a:r>
          </a:p>
        </p:txBody>
      </p:sp>
      <p:sp>
        <p:nvSpPr>
          <p:cNvPr id="21" name="בועת דיבור: אליפסה 20">
            <a:extLst>
              <a:ext uri="{FF2B5EF4-FFF2-40B4-BE49-F238E27FC236}">
                <a16:creationId xmlns:a16="http://schemas.microsoft.com/office/drawing/2014/main" id="{8AF3FCAA-E98D-48AB-BB66-3B755557858D}"/>
              </a:ext>
            </a:extLst>
          </p:cNvPr>
          <p:cNvSpPr/>
          <p:nvPr/>
        </p:nvSpPr>
        <p:spPr>
          <a:xfrm>
            <a:off x="10505220" y="5704782"/>
            <a:ext cx="1575327" cy="942108"/>
          </a:xfrm>
          <a:prstGeom prst="wedgeEllipseCallout">
            <a:avLst>
              <a:gd name="adj1" fmla="val -71320"/>
              <a:gd name="adj2" fmla="val -31268"/>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he-IL" b="1" dirty="0"/>
              <a:t>הִתְלבטות</a:t>
            </a:r>
          </a:p>
        </p:txBody>
      </p:sp>
      <p:sp>
        <p:nvSpPr>
          <p:cNvPr id="22" name="בועת דיבור: אליפסה 21">
            <a:extLst>
              <a:ext uri="{FF2B5EF4-FFF2-40B4-BE49-F238E27FC236}">
                <a16:creationId xmlns:a16="http://schemas.microsoft.com/office/drawing/2014/main" id="{E9DF3796-5B67-4DF4-A018-D1397D2C3426}"/>
              </a:ext>
            </a:extLst>
          </p:cNvPr>
          <p:cNvSpPr/>
          <p:nvPr/>
        </p:nvSpPr>
        <p:spPr>
          <a:xfrm>
            <a:off x="304799" y="1541318"/>
            <a:ext cx="1318037" cy="942108"/>
          </a:xfrm>
          <a:prstGeom prst="wedgeEllipseCallout">
            <a:avLst>
              <a:gd name="adj1" fmla="val 107044"/>
              <a:gd name="adj2" fmla="val -18033"/>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he-IL" b="1" dirty="0"/>
              <a:t>תעוזה</a:t>
            </a:r>
          </a:p>
        </p:txBody>
      </p:sp>
      <p:sp>
        <p:nvSpPr>
          <p:cNvPr id="23" name="בועת דיבור: אליפסה 22">
            <a:extLst>
              <a:ext uri="{FF2B5EF4-FFF2-40B4-BE49-F238E27FC236}">
                <a16:creationId xmlns:a16="http://schemas.microsoft.com/office/drawing/2014/main" id="{40F03B98-D676-46EF-A972-08832B47766A}"/>
              </a:ext>
            </a:extLst>
          </p:cNvPr>
          <p:cNvSpPr/>
          <p:nvPr/>
        </p:nvSpPr>
        <p:spPr>
          <a:xfrm>
            <a:off x="3640587" y="2331025"/>
            <a:ext cx="1318037" cy="942108"/>
          </a:xfrm>
          <a:prstGeom prst="wedgeEllipseCallout">
            <a:avLst>
              <a:gd name="adj1" fmla="val 20324"/>
              <a:gd name="adj2" fmla="val 81232"/>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he-IL" b="1" dirty="0"/>
              <a:t>אהבה</a:t>
            </a:r>
          </a:p>
        </p:txBody>
      </p:sp>
      <p:sp>
        <p:nvSpPr>
          <p:cNvPr id="24" name="בועת דיבור: אליפסה 23">
            <a:extLst>
              <a:ext uri="{FF2B5EF4-FFF2-40B4-BE49-F238E27FC236}">
                <a16:creationId xmlns:a16="http://schemas.microsoft.com/office/drawing/2014/main" id="{50411317-E3FB-4660-840D-C0792118B6C0}"/>
              </a:ext>
            </a:extLst>
          </p:cNvPr>
          <p:cNvSpPr/>
          <p:nvPr/>
        </p:nvSpPr>
        <p:spPr>
          <a:xfrm>
            <a:off x="276026" y="2895673"/>
            <a:ext cx="1318037" cy="942108"/>
          </a:xfrm>
          <a:prstGeom prst="wedgeEllipseCallout">
            <a:avLst>
              <a:gd name="adj1" fmla="val 62896"/>
              <a:gd name="adj2" fmla="val 63585"/>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he-IL" b="1" dirty="0"/>
              <a:t>אכזבה</a:t>
            </a:r>
          </a:p>
        </p:txBody>
      </p:sp>
      <p:sp>
        <p:nvSpPr>
          <p:cNvPr id="25" name="בועת דיבור: אליפסה 24">
            <a:extLst>
              <a:ext uri="{FF2B5EF4-FFF2-40B4-BE49-F238E27FC236}">
                <a16:creationId xmlns:a16="http://schemas.microsoft.com/office/drawing/2014/main" id="{80519874-8B66-4356-BB73-7AE4D71B09D3}"/>
              </a:ext>
            </a:extLst>
          </p:cNvPr>
          <p:cNvSpPr/>
          <p:nvPr/>
        </p:nvSpPr>
        <p:spPr>
          <a:xfrm>
            <a:off x="1642253" y="4524365"/>
            <a:ext cx="1318037" cy="942108"/>
          </a:xfrm>
          <a:prstGeom prst="wedgeEllipseCallout">
            <a:avLst>
              <a:gd name="adj1" fmla="val 100737"/>
              <a:gd name="adj2" fmla="val 70202"/>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he-IL" b="1" dirty="0" err="1"/>
              <a:t>עֶלְבּו</a:t>
            </a:r>
            <a:r>
              <a:rPr lang="he-IL" b="1" dirty="0" err="1">
                <a:latin typeface="Calibri" panose="020F0502020204030204" pitchFamily="34" charset="0"/>
                <a:cs typeface="Calibri" panose="020F0502020204030204" pitchFamily="34" charset="0"/>
              </a:rPr>
              <a:t>ֺ</a:t>
            </a:r>
            <a:r>
              <a:rPr lang="he-IL" b="1" dirty="0" err="1"/>
              <a:t>ן</a:t>
            </a:r>
            <a:endParaRPr lang="he-IL" b="1" dirty="0"/>
          </a:p>
        </p:txBody>
      </p:sp>
      <p:sp>
        <p:nvSpPr>
          <p:cNvPr id="26" name="בועת דיבור: אליפסה 25">
            <a:extLst>
              <a:ext uri="{FF2B5EF4-FFF2-40B4-BE49-F238E27FC236}">
                <a16:creationId xmlns:a16="http://schemas.microsoft.com/office/drawing/2014/main" id="{9B9F8184-1A98-4816-B824-D69417DD5FA8}"/>
              </a:ext>
            </a:extLst>
          </p:cNvPr>
          <p:cNvSpPr/>
          <p:nvPr/>
        </p:nvSpPr>
        <p:spPr>
          <a:xfrm>
            <a:off x="5794536" y="4620455"/>
            <a:ext cx="1318037" cy="942108"/>
          </a:xfrm>
          <a:prstGeom prst="wedgeEllipseCallout">
            <a:avLst>
              <a:gd name="adj1" fmla="val 39245"/>
              <a:gd name="adj2" fmla="val 61379"/>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he-IL" b="1" dirty="0"/>
              <a:t>תעוזה</a:t>
            </a:r>
          </a:p>
        </p:txBody>
      </p:sp>
    </p:spTree>
    <p:extLst>
      <p:ext uri="{BB962C8B-B14F-4D97-AF65-F5344CB8AC3E}">
        <p14:creationId xmlns:p14="http://schemas.microsoft.com/office/powerpoint/2010/main" val="2777681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CDB7D-7B3E-EF45-982F-5AD116333E56}"/>
              </a:ext>
            </a:extLst>
          </p:cNvPr>
          <p:cNvSpPr>
            <a:spLocks noGrp="1"/>
          </p:cNvSpPr>
          <p:nvPr>
            <p:ph type="title"/>
          </p:nvPr>
        </p:nvSpPr>
        <p:spPr/>
        <p:txBody>
          <a:bodyPr/>
          <a:lstStyle/>
          <a:p>
            <a:r>
              <a:rPr lang="he-IL" dirty="0"/>
              <a:t>מה להביא לשיעור?</a:t>
            </a:r>
            <a:endParaRPr lang="x-none" dirty="0"/>
          </a:p>
        </p:txBody>
      </p:sp>
      <p:pic>
        <p:nvPicPr>
          <p:cNvPr id="8" name="Picture 3" descr="https://lh5.googleusercontent.com/7xQchnRuOUJbyFAyyHdllavqvQUFOSCV7l5Kzy1Rmeboi9xefgg8yDF0ng5ESkxi3tC9_i9ER1BmBYOOTMhmhaxTzBz8ILJQxn_c__0Qg9cKcVB64VGmWAAtIhTRT7NF">
            <a:extLst>
              <a:ext uri="{FF2B5EF4-FFF2-40B4-BE49-F238E27FC236}">
                <a16:creationId xmlns:a16="http://schemas.microsoft.com/office/drawing/2014/main" id="{A4B69755-66B7-4BD3-B22A-3EF8B5DE8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9600" y="2325427"/>
            <a:ext cx="1161305" cy="18007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lh4.googleusercontent.com/iGTl96Eygo7-oid1H3ZWWYhb5HWAynyOs2KLWGGMeuEgHeu4cFLof2g-jYLOscV4q-879K-lfjkP4Swnmj_UGZsWTDspF4AbUz1XGd30Tf1KKpiEXhvx6NLF17Q1F5VY">
            <a:extLst>
              <a:ext uri="{FF2B5EF4-FFF2-40B4-BE49-F238E27FC236}">
                <a16:creationId xmlns:a16="http://schemas.microsoft.com/office/drawing/2014/main" id="{FBFC260D-BF96-439A-8693-6B40C73C20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580894" y="2815134"/>
            <a:ext cx="1771057" cy="74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36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תיבת טקסט 8">
            <a:extLst>
              <a:ext uri="{FF2B5EF4-FFF2-40B4-BE49-F238E27FC236}">
                <a16:creationId xmlns:a16="http://schemas.microsoft.com/office/drawing/2014/main" id="{76D6F85E-637A-4517-85F1-744C18A8E86D}"/>
              </a:ext>
            </a:extLst>
          </p:cNvPr>
          <p:cNvSpPr txBox="1"/>
          <p:nvPr/>
        </p:nvSpPr>
        <p:spPr>
          <a:xfrm>
            <a:off x="12790" y="5098618"/>
            <a:ext cx="1581273" cy="1077218"/>
          </a:xfrm>
          <a:prstGeom prst="rect">
            <a:avLst/>
          </a:prstGeom>
          <a:noFill/>
        </p:spPr>
        <p:txBody>
          <a:bodyPr wrap="square" rtlCol="1">
            <a:spAutoFit/>
          </a:bodyPr>
          <a:lstStyle/>
          <a:p>
            <a:pPr algn="ctr"/>
            <a:r>
              <a:rPr lang="he-IL" sz="1600" b="1" dirty="0"/>
              <a:t>מתוך </a:t>
            </a:r>
          </a:p>
          <a:p>
            <a:pPr algn="ctr"/>
            <a:r>
              <a:rPr lang="he-IL" sz="1600" b="1" dirty="0">
                <a:hlinkClick r:id="rId3"/>
              </a:rPr>
              <a:t>האתר לילדים</a:t>
            </a:r>
            <a:endParaRPr lang="he-IL" sz="1600" b="1" dirty="0"/>
          </a:p>
          <a:p>
            <a:pPr algn="ctr"/>
            <a:r>
              <a:rPr lang="he-IL" sz="1600" b="1" dirty="0"/>
              <a:t>של אגודת צער בעלי חיים</a:t>
            </a:r>
          </a:p>
        </p:txBody>
      </p:sp>
      <p:grpSp>
        <p:nvGrpSpPr>
          <p:cNvPr id="4" name="קבוצה 3">
            <a:extLst>
              <a:ext uri="{FF2B5EF4-FFF2-40B4-BE49-F238E27FC236}">
                <a16:creationId xmlns:a16="http://schemas.microsoft.com/office/drawing/2014/main" id="{F5CFA2EB-50BB-42DB-8F69-AA99F2B160EF}"/>
              </a:ext>
            </a:extLst>
          </p:cNvPr>
          <p:cNvGrpSpPr/>
          <p:nvPr/>
        </p:nvGrpSpPr>
        <p:grpSpPr>
          <a:xfrm>
            <a:off x="1494414" y="-110836"/>
            <a:ext cx="8912225" cy="6858000"/>
            <a:chOff x="1487487" y="0"/>
            <a:chExt cx="8912225" cy="6858000"/>
          </a:xfrm>
        </p:grpSpPr>
        <p:sp>
          <p:nvSpPr>
            <p:cNvPr id="3" name="AutoShape 2">
              <a:extLst>
                <a:ext uri="{FF2B5EF4-FFF2-40B4-BE49-F238E27FC236}">
                  <a16:creationId xmlns:a16="http://schemas.microsoft.com/office/drawing/2014/main" id="{0AED696F-5D26-459D-9426-DB0941DB336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1028" name="Picture 4">
              <a:extLst>
                <a:ext uri="{FF2B5EF4-FFF2-40B4-BE49-F238E27FC236}">
                  <a16:creationId xmlns:a16="http://schemas.microsoft.com/office/drawing/2014/main" id="{2402B78D-A152-4412-ACF7-DE6F7165CB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7487" y="0"/>
              <a:ext cx="8912225"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מלבן 7">
              <a:extLst>
                <a:ext uri="{FF2B5EF4-FFF2-40B4-BE49-F238E27FC236}">
                  <a16:creationId xmlns:a16="http://schemas.microsoft.com/office/drawing/2014/main" id="{34C6EB9F-BB5E-4229-8F03-F7F62A19EFEB}"/>
                </a:ext>
              </a:extLst>
            </p:cNvPr>
            <p:cNvSpPr/>
            <p:nvPr/>
          </p:nvSpPr>
          <p:spPr>
            <a:xfrm>
              <a:off x="7630243" y="5323781"/>
              <a:ext cx="1330036" cy="852055"/>
            </a:xfrm>
            <a:prstGeom prst="rect">
              <a:avLst/>
            </a:prstGeom>
            <a:noFill/>
            <a:ln w="57150">
              <a:solidFill>
                <a:srgbClr val="FFFF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3" name="מלבן 12">
              <a:extLst>
                <a:ext uri="{FF2B5EF4-FFF2-40B4-BE49-F238E27FC236}">
                  <a16:creationId xmlns:a16="http://schemas.microsoft.com/office/drawing/2014/main" id="{AF0955CE-E57C-4744-99F6-23686E537D46}"/>
                </a:ext>
              </a:extLst>
            </p:cNvPr>
            <p:cNvSpPr/>
            <p:nvPr/>
          </p:nvSpPr>
          <p:spPr>
            <a:xfrm>
              <a:off x="4403493" y="1262488"/>
              <a:ext cx="1330036" cy="852055"/>
            </a:xfrm>
            <a:prstGeom prst="rect">
              <a:avLst/>
            </a:prstGeom>
            <a:noFill/>
            <a:ln w="57150">
              <a:solidFill>
                <a:srgbClr val="FFFF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5" name="מלבן 14">
              <a:extLst>
                <a:ext uri="{FF2B5EF4-FFF2-40B4-BE49-F238E27FC236}">
                  <a16:creationId xmlns:a16="http://schemas.microsoft.com/office/drawing/2014/main" id="{4A6EC427-C10D-4610-AE6C-C21026CCB7B3}"/>
                </a:ext>
              </a:extLst>
            </p:cNvPr>
            <p:cNvSpPr/>
            <p:nvPr/>
          </p:nvSpPr>
          <p:spPr>
            <a:xfrm>
              <a:off x="4613564" y="5309927"/>
              <a:ext cx="1330036" cy="852055"/>
            </a:xfrm>
            <a:prstGeom prst="rect">
              <a:avLst/>
            </a:prstGeom>
            <a:noFill/>
            <a:ln w="57150">
              <a:solidFill>
                <a:srgbClr val="FFFF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6" name="מלבן 15">
              <a:extLst>
                <a:ext uri="{FF2B5EF4-FFF2-40B4-BE49-F238E27FC236}">
                  <a16:creationId xmlns:a16="http://schemas.microsoft.com/office/drawing/2014/main" id="{4AD2AA87-48EE-4547-B486-93DC60CCCF58}"/>
                </a:ext>
              </a:extLst>
            </p:cNvPr>
            <p:cNvSpPr/>
            <p:nvPr/>
          </p:nvSpPr>
          <p:spPr>
            <a:xfrm>
              <a:off x="2678193" y="3276600"/>
              <a:ext cx="1330036" cy="852055"/>
            </a:xfrm>
            <a:prstGeom prst="rect">
              <a:avLst/>
            </a:prstGeom>
            <a:noFill/>
            <a:ln w="57150">
              <a:solidFill>
                <a:srgbClr val="FFFF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grpSp>
      <p:sp>
        <p:nvSpPr>
          <p:cNvPr id="24" name="בועת דיבור: אליפסה 23">
            <a:extLst>
              <a:ext uri="{FF2B5EF4-FFF2-40B4-BE49-F238E27FC236}">
                <a16:creationId xmlns:a16="http://schemas.microsoft.com/office/drawing/2014/main" id="{50411317-E3FB-4660-840D-C0792118B6C0}"/>
              </a:ext>
            </a:extLst>
          </p:cNvPr>
          <p:cNvSpPr/>
          <p:nvPr/>
        </p:nvSpPr>
        <p:spPr>
          <a:xfrm>
            <a:off x="3350137" y="27702"/>
            <a:ext cx="1323109" cy="942108"/>
          </a:xfrm>
          <a:prstGeom prst="wedgeEllipseCallout">
            <a:avLst>
              <a:gd name="adj1" fmla="val 59755"/>
              <a:gd name="adj2" fmla="val 81232"/>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he-IL" b="1" dirty="0"/>
              <a:t>פליאה</a:t>
            </a:r>
          </a:p>
        </p:txBody>
      </p:sp>
      <p:sp>
        <p:nvSpPr>
          <p:cNvPr id="25" name="בועת דיבור: אליפסה 24">
            <a:extLst>
              <a:ext uri="{FF2B5EF4-FFF2-40B4-BE49-F238E27FC236}">
                <a16:creationId xmlns:a16="http://schemas.microsoft.com/office/drawing/2014/main" id="{80519874-8B66-4356-BB73-7AE4D71B09D3}"/>
              </a:ext>
            </a:extLst>
          </p:cNvPr>
          <p:cNvSpPr/>
          <p:nvPr/>
        </p:nvSpPr>
        <p:spPr>
          <a:xfrm>
            <a:off x="12790" y="1812190"/>
            <a:ext cx="1581273" cy="1077218"/>
          </a:xfrm>
          <a:prstGeom prst="wedgeEllipseCallout">
            <a:avLst>
              <a:gd name="adj1" fmla="val 111251"/>
              <a:gd name="adj2" fmla="val 83706"/>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he-IL" b="1" dirty="0"/>
              <a:t>גיחוך וזִלְזול</a:t>
            </a:r>
          </a:p>
        </p:txBody>
      </p:sp>
      <p:sp>
        <p:nvSpPr>
          <p:cNvPr id="26" name="בועת דיבור: אליפסה 25">
            <a:extLst>
              <a:ext uri="{FF2B5EF4-FFF2-40B4-BE49-F238E27FC236}">
                <a16:creationId xmlns:a16="http://schemas.microsoft.com/office/drawing/2014/main" id="{9B9F8184-1A98-4816-B824-D69417DD5FA8}"/>
              </a:ext>
            </a:extLst>
          </p:cNvPr>
          <p:cNvSpPr/>
          <p:nvPr/>
        </p:nvSpPr>
        <p:spPr>
          <a:xfrm>
            <a:off x="7637170" y="4025602"/>
            <a:ext cx="1505796" cy="852055"/>
          </a:xfrm>
          <a:prstGeom prst="wedgeEllipseCallout">
            <a:avLst>
              <a:gd name="adj1" fmla="val 17775"/>
              <a:gd name="adj2" fmla="val 82747"/>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he-IL" b="1" dirty="0"/>
              <a:t>חוסר עניין</a:t>
            </a:r>
          </a:p>
        </p:txBody>
      </p:sp>
      <p:sp>
        <p:nvSpPr>
          <p:cNvPr id="27" name="בועת דיבור: אליפסה 26">
            <a:extLst>
              <a:ext uri="{FF2B5EF4-FFF2-40B4-BE49-F238E27FC236}">
                <a16:creationId xmlns:a16="http://schemas.microsoft.com/office/drawing/2014/main" id="{12474B5F-AC23-4735-B19F-7F32D2AE48A1}"/>
              </a:ext>
            </a:extLst>
          </p:cNvPr>
          <p:cNvSpPr/>
          <p:nvPr/>
        </p:nvSpPr>
        <p:spPr>
          <a:xfrm>
            <a:off x="3837591" y="3314273"/>
            <a:ext cx="1902865" cy="1407092"/>
          </a:xfrm>
          <a:prstGeom prst="wedgeEllipseCallout">
            <a:avLst>
              <a:gd name="adj1" fmla="val 33709"/>
              <a:gd name="adj2" fmla="val 95521"/>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he-IL" b="1" dirty="0"/>
              <a:t>התעלמות מרגשותיו של איזי</a:t>
            </a:r>
          </a:p>
        </p:txBody>
      </p:sp>
      <p:sp>
        <p:nvSpPr>
          <p:cNvPr id="28" name="בועת דיבור: אליפסה 27">
            <a:extLst>
              <a:ext uri="{FF2B5EF4-FFF2-40B4-BE49-F238E27FC236}">
                <a16:creationId xmlns:a16="http://schemas.microsoft.com/office/drawing/2014/main" id="{4A1946F7-5EC8-4D32-986D-DE8A5727365C}"/>
              </a:ext>
            </a:extLst>
          </p:cNvPr>
          <p:cNvSpPr/>
          <p:nvPr/>
        </p:nvSpPr>
        <p:spPr>
          <a:xfrm>
            <a:off x="186835" y="4010892"/>
            <a:ext cx="1902865" cy="1077218"/>
          </a:xfrm>
          <a:prstGeom prst="wedgeEllipseCallout">
            <a:avLst>
              <a:gd name="adj1" fmla="val 55238"/>
              <a:gd name="adj2" fmla="val 79848"/>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he-IL" b="1" dirty="0"/>
              <a:t>שקוע בעצמו</a:t>
            </a:r>
          </a:p>
          <a:p>
            <a:pPr algn="ctr"/>
            <a:r>
              <a:rPr lang="he-IL" b="1" dirty="0"/>
              <a:t>לא מתעניין</a:t>
            </a:r>
          </a:p>
        </p:txBody>
      </p:sp>
    </p:spTree>
    <p:extLst>
      <p:ext uri="{BB962C8B-B14F-4D97-AF65-F5344CB8AC3E}">
        <p14:creationId xmlns:p14="http://schemas.microsoft.com/office/powerpoint/2010/main" val="2444808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0AED696F-5D26-459D-9426-DB0941DB336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1028" name="Picture 4">
            <a:extLst>
              <a:ext uri="{FF2B5EF4-FFF2-40B4-BE49-F238E27FC236}">
                <a16:creationId xmlns:a16="http://schemas.microsoft.com/office/drawing/2014/main" id="{2402B78D-A152-4412-ACF7-DE6F7165CB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487" y="0"/>
            <a:ext cx="8912225"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תיבת טקסט 8">
            <a:extLst>
              <a:ext uri="{FF2B5EF4-FFF2-40B4-BE49-F238E27FC236}">
                <a16:creationId xmlns:a16="http://schemas.microsoft.com/office/drawing/2014/main" id="{76D6F85E-637A-4517-85F1-744C18A8E86D}"/>
              </a:ext>
            </a:extLst>
          </p:cNvPr>
          <p:cNvSpPr txBox="1"/>
          <p:nvPr/>
        </p:nvSpPr>
        <p:spPr>
          <a:xfrm>
            <a:off x="10610727" y="5462300"/>
            <a:ext cx="1581273" cy="1077218"/>
          </a:xfrm>
          <a:prstGeom prst="rect">
            <a:avLst/>
          </a:prstGeom>
          <a:noFill/>
        </p:spPr>
        <p:txBody>
          <a:bodyPr wrap="square" rtlCol="1">
            <a:spAutoFit/>
          </a:bodyPr>
          <a:lstStyle/>
          <a:p>
            <a:pPr algn="ctr"/>
            <a:r>
              <a:rPr lang="he-IL" sz="1600" b="1" dirty="0"/>
              <a:t>מתוך </a:t>
            </a:r>
          </a:p>
          <a:p>
            <a:pPr algn="ctr"/>
            <a:r>
              <a:rPr lang="he-IL" sz="1600" b="1" dirty="0">
                <a:hlinkClick r:id="rId4"/>
              </a:rPr>
              <a:t>האתר לילדים</a:t>
            </a:r>
            <a:endParaRPr lang="he-IL" sz="1600" b="1" dirty="0"/>
          </a:p>
          <a:p>
            <a:pPr algn="ctr"/>
            <a:r>
              <a:rPr lang="he-IL" sz="1600" b="1" dirty="0"/>
              <a:t>של אגודת צער בעלי חיים</a:t>
            </a:r>
          </a:p>
        </p:txBody>
      </p:sp>
      <p:sp>
        <p:nvSpPr>
          <p:cNvPr id="5" name="הסבר: קו 4">
            <a:extLst>
              <a:ext uri="{FF2B5EF4-FFF2-40B4-BE49-F238E27FC236}">
                <a16:creationId xmlns:a16="http://schemas.microsoft.com/office/drawing/2014/main" id="{E6F3B78F-B9EE-4535-BB83-2B5D5AA0D214}"/>
              </a:ext>
            </a:extLst>
          </p:cNvPr>
          <p:cNvSpPr/>
          <p:nvPr/>
        </p:nvSpPr>
        <p:spPr>
          <a:xfrm>
            <a:off x="2609386" y="186152"/>
            <a:ext cx="2545866" cy="661342"/>
          </a:xfrm>
          <a:prstGeom prst="borderCallout1">
            <a:avLst>
              <a:gd name="adj1" fmla="val 48103"/>
              <a:gd name="adj2" fmla="val 99589"/>
              <a:gd name="adj3" fmla="val 221493"/>
              <a:gd name="adj4" fmla="val 162137"/>
            </a:avLst>
          </a:prstGeom>
          <a:ln w="38100"/>
        </p:spPr>
        <p:style>
          <a:lnRef idx="2">
            <a:schemeClr val="accent1"/>
          </a:lnRef>
          <a:fillRef idx="1">
            <a:schemeClr val="lt1"/>
          </a:fillRef>
          <a:effectRef idx="0">
            <a:schemeClr val="accent1"/>
          </a:effectRef>
          <a:fontRef idx="minor">
            <a:schemeClr val="dk1"/>
          </a:fontRef>
        </p:style>
        <p:txBody>
          <a:bodyPr rtlCol="1" anchor="ctr"/>
          <a:lstStyle/>
          <a:p>
            <a:pPr algn="ctr"/>
            <a:r>
              <a:rPr lang="he-IL" sz="1600" dirty="0"/>
              <a:t>קווי תעופה ורישום הצליל שמשמיע הפתק</a:t>
            </a:r>
          </a:p>
        </p:txBody>
      </p:sp>
      <p:sp>
        <p:nvSpPr>
          <p:cNvPr id="10" name="הסבר: קו 9">
            <a:extLst>
              <a:ext uri="{FF2B5EF4-FFF2-40B4-BE49-F238E27FC236}">
                <a16:creationId xmlns:a16="http://schemas.microsoft.com/office/drawing/2014/main" id="{0DDBC7E2-1280-459D-B0E1-0C76C2157251}"/>
              </a:ext>
            </a:extLst>
          </p:cNvPr>
          <p:cNvSpPr/>
          <p:nvPr/>
        </p:nvSpPr>
        <p:spPr>
          <a:xfrm>
            <a:off x="10128430" y="4054724"/>
            <a:ext cx="2036691" cy="1077217"/>
          </a:xfrm>
          <a:prstGeom prst="borderCallout1">
            <a:avLst>
              <a:gd name="adj1" fmla="val -2552"/>
              <a:gd name="adj2" fmla="val -1373"/>
              <a:gd name="adj3" fmla="val -46925"/>
              <a:gd name="adj4" fmla="val -45043"/>
            </a:avLst>
          </a:prstGeom>
          <a:ln w="76200"/>
        </p:spPr>
        <p:style>
          <a:lnRef idx="2">
            <a:schemeClr val="accent1"/>
          </a:lnRef>
          <a:fillRef idx="1">
            <a:schemeClr val="lt1"/>
          </a:fillRef>
          <a:effectRef idx="0">
            <a:schemeClr val="accent1"/>
          </a:effectRef>
          <a:fontRef idx="minor">
            <a:schemeClr val="dk1"/>
          </a:fontRef>
        </p:style>
        <p:txBody>
          <a:bodyPr rtlCol="1" anchor="ctr"/>
          <a:lstStyle/>
          <a:p>
            <a:pPr algn="ctr"/>
            <a:r>
              <a:rPr lang="he-IL" sz="1600" dirty="0"/>
              <a:t>קווים המדגישים את פתיחת הפתק ורישום הצליל</a:t>
            </a:r>
          </a:p>
        </p:txBody>
      </p:sp>
    </p:spTree>
    <p:extLst>
      <p:ext uri="{BB962C8B-B14F-4D97-AF65-F5344CB8AC3E}">
        <p14:creationId xmlns:p14="http://schemas.microsoft.com/office/powerpoint/2010/main" val="2055605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58;p29">
            <a:extLst>
              <a:ext uri="{FF2B5EF4-FFF2-40B4-BE49-F238E27FC236}">
                <a16:creationId xmlns:a16="http://schemas.microsoft.com/office/drawing/2014/main" id="{DC3AC8DF-AE99-44F1-80B2-6CA131E96506}"/>
              </a:ext>
            </a:extLst>
          </p:cNvPr>
          <p:cNvSpPr/>
          <p:nvPr/>
        </p:nvSpPr>
        <p:spPr>
          <a:xfrm>
            <a:off x="6891454" y="2014969"/>
            <a:ext cx="4549697" cy="2445519"/>
          </a:xfrm>
          <a:prstGeom prst="irregularSeal2">
            <a:avLst/>
          </a:prstGeom>
          <a:solidFill>
            <a:schemeClr val="lt1"/>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CC3300"/>
              </a:buClr>
              <a:buFont typeface="Arial"/>
              <a:buNone/>
            </a:pPr>
            <a:r>
              <a:rPr lang="x-none" sz="4000" b="0" i="0" u="none" strike="noStrike" cap="none" dirty="0">
                <a:solidFill>
                  <a:srgbClr val="CC3300"/>
                </a:solidFill>
                <a:latin typeface="Arial"/>
                <a:ea typeface="Arial"/>
                <a:cs typeface="Arial"/>
                <a:sym typeface="Arial"/>
              </a:rPr>
              <a:t>בום!!!!</a:t>
            </a:r>
            <a:endParaRPr sz="2400" dirty="0"/>
          </a:p>
        </p:txBody>
      </p:sp>
      <p:sp>
        <p:nvSpPr>
          <p:cNvPr id="8" name="בועת דיבור: אליפסה 7">
            <a:extLst>
              <a:ext uri="{FF2B5EF4-FFF2-40B4-BE49-F238E27FC236}">
                <a16:creationId xmlns:a16="http://schemas.microsoft.com/office/drawing/2014/main" id="{BB089CC1-B7AA-41E2-91A9-207F486D28EB}"/>
              </a:ext>
            </a:extLst>
          </p:cNvPr>
          <p:cNvSpPr/>
          <p:nvPr/>
        </p:nvSpPr>
        <p:spPr>
          <a:xfrm>
            <a:off x="882317" y="1829584"/>
            <a:ext cx="4257810" cy="2100733"/>
          </a:xfrm>
          <a:prstGeom prst="wedgeEllipseCallout">
            <a:avLst>
              <a:gd name="adj1" fmla="val 55330"/>
              <a:gd name="adj2" fmla="val 60209"/>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he-IL" sz="5400" b="1" dirty="0"/>
              <a:t>@@!!#*</a:t>
            </a:r>
          </a:p>
        </p:txBody>
      </p:sp>
    </p:spTree>
    <p:extLst>
      <p:ext uri="{BB962C8B-B14F-4D97-AF65-F5344CB8AC3E}">
        <p14:creationId xmlns:p14="http://schemas.microsoft.com/office/powerpoint/2010/main" val="2837987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בועת מחשבה: ענן 10">
            <a:extLst>
              <a:ext uri="{FF2B5EF4-FFF2-40B4-BE49-F238E27FC236}">
                <a16:creationId xmlns:a16="http://schemas.microsoft.com/office/drawing/2014/main" id="{03E153B4-D233-4E10-88B7-A41D9CD07916}"/>
              </a:ext>
            </a:extLst>
          </p:cNvPr>
          <p:cNvSpPr/>
          <p:nvPr/>
        </p:nvSpPr>
        <p:spPr>
          <a:xfrm>
            <a:off x="8146168" y="1737971"/>
            <a:ext cx="3712169" cy="2727157"/>
          </a:xfrm>
          <a:prstGeom prst="cloudCallout">
            <a:avLst>
              <a:gd name="adj1" fmla="val -58364"/>
              <a:gd name="adj2" fmla="val 87276"/>
            </a:avLst>
          </a:prstGeom>
        </p:spPr>
        <p:style>
          <a:lnRef idx="2">
            <a:schemeClr val="accent1"/>
          </a:lnRef>
          <a:fillRef idx="1">
            <a:schemeClr val="lt1"/>
          </a:fillRef>
          <a:effectRef idx="0">
            <a:schemeClr val="accent1"/>
          </a:effectRef>
          <a:fontRef idx="minor">
            <a:schemeClr val="dk1"/>
          </a:fontRef>
        </p:style>
        <p:txBody>
          <a:bodyPr rtlCol="1" anchor="ctr"/>
          <a:lstStyle/>
          <a:p>
            <a:pPr algn="ctr"/>
            <a:endParaRPr lang="he-IL"/>
          </a:p>
        </p:txBody>
      </p:sp>
      <p:pic>
        <p:nvPicPr>
          <p:cNvPr id="14" name="גרפיקה 13" descr="פרצוף מאוהב ללא מילוי">
            <a:extLst>
              <a:ext uri="{FF2B5EF4-FFF2-40B4-BE49-F238E27FC236}">
                <a16:creationId xmlns:a16="http://schemas.microsoft.com/office/drawing/2014/main" id="{5AB3D294-1DC4-453D-898A-4ACBD1F2103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286211" y="1935900"/>
            <a:ext cx="914400" cy="914400"/>
          </a:xfrm>
          <a:prstGeom prst="rect">
            <a:avLst/>
          </a:prstGeom>
        </p:spPr>
      </p:pic>
      <p:pic>
        <p:nvPicPr>
          <p:cNvPr id="16" name="גרפיקה 15" descr="פרצוף מאוהב ללא מילוי">
            <a:extLst>
              <a:ext uri="{FF2B5EF4-FFF2-40B4-BE49-F238E27FC236}">
                <a16:creationId xmlns:a16="http://schemas.microsoft.com/office/drawing/2014/main" id="{DEE278C7-3BA0-40B6-ABDA-2DE27EBCD66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030916" y="2208845"/>
            <a:ext cx="914400" cy="914400"/>
          </a:xfrm>
          <a:prstGeom prst="rect">
            <a:avLst/>
          </a:prstGeom>
        </p:spPr>
      </p:pic>
      <p:pic>
        <p:nvPicPr>
          <p:cNvPr id="17" name="גרפיקה 16" descr="פרצוף מאוהב ללא מילוי">
            <a:extLst>
              <a:ext uri="{FF2B5EF4-FFF2-40B4-BE49-F238E27FC236}">
                <a16:creationId xmlns:a16="http://schemas.microsoft.com/office/drawing/2014/main" id="{895CFF58-7249-46FF-B8F6-EDDF7FD020E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742358" y="3048229"/>
            <a:ext cx="914400" cy="914400"/>
          </a:xfrm>
          <a:prstGeom prst="rect">
            <a:avLst/>
          </a:prstGeom>
        </p:spPr>
      </p:pic>
      <p:pic>
        <p:nvPicPr>
          <p:cNvPr id="18" name="Picture 4">
            <a:extLst>
              <a:ext uri="{FF2B5EF4-FFF2-40B4-BE49-F238E27FC236}">
                <a16:creationId xmlns:a16="http://schemas.microsoft.com/office/drawing/2014/main" id="{2014D89C-AA7B-4638-BCDE-F842415816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210" y="802269"/>
            <a:ext cx="6437313" cy="4953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0661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BFF0599-EE5F-4052-91D8-D252746AFC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0567" y="605753"/>
            <a:ext cx="6841370" cy="5264467"/>
          </a:xfrm>
          <a:prstGeom prst="rect">
            <a:avLst/>
          </a:prstGeom>
          <a:noFill/>
          <a:extLst>
            <a:ext uri="{909E8E84-426E-40DD-AFC4-6F175D3DCCD1}">
              <a14:hiddenFill xmlns:a14="http://schemas.microsoft.com/office/drawing/2010/main">
                <a:solidFill>
                  <a:srgbClr val="FFFFFF"/>
                </a:solidFill>
              </a14:hiddenFill>
            </a:ext>
          </a:extLst>
        </p:spPr>
      </p:pic>
      <p:sp>
        <p:nvSpPr>
          <p:cNvPr id="6" name="הסבר: קו 5">
            <a:extLst>
              <a:ext uri="{FF2B5EF4-FFF2-40B4-BE49-F238E27FC236}">
                <a16:creationId xmlns:a16="http://schemas.microsoft.com/office/drawing/2014/main" id="{20D35F69-B70F-4B72-9D6A-256D2346730B}"/>
              </a:ext>
            </a:extLst>
          </p:cNvPr>
          <p:cNvSpPr/>
          <p:nvPr/>
        </p:nvSpPr>
        <p:spPr>
          <a:xfrm>
            <a:off x="10411326" y="2149642"/>
            <a:ext cx="1090863" cy="401053"/>
          </a:xfrm>
          <a:prstGeom prst="borderCallout1">
            <a:avLst>
              <a:gd name="adj1" fmla="val 18750"/>
              <a:gd name="adj2" fmla="val -8333"/>
              <a:gd name="adj3" fmla="val -83500"/>
              <a:gd name="adj4" fmla="val -95686"/>
            </a:avLst>
          </a:prstGeom>
          <a:ln w="38100"/>
        </p:spPr>
        <p:style>
          <a:lnRef idx="2">
            <a:schemeClr val="accent1"/>
          </a:lnRef>
          <a:fillRef idx="1">
            <a:schemeClr val="lt1"/>
          </a:fillRef>
          <a:effectRef idx="0">
            <a:schemeClr val="accent1"/>
          </a:effectRef>
          <a:fontRef idx="minor">
            <a:schemeClr val="dk1"/>
          </a:fontRef>
        </p:style>
        <p:txBody>
          <a:bodyPr rtlCol="1" anchor="ctr"/>
          <a:lstStyle/>
          <a:p>
            <a:pPr algn="ctr"/>
            <a:r>
              <a:rPr lang="he-IL" dirty="0"/>
              <a:t>חלונות</a:t>
            </a:r>
          </a:p>
        </p:txBody>
      </p:sp>
      <p:sp>
        <p:nvSpPr>
          <p:cNvPr id="7" name="הסבר: קו 6">
            <a:extLst>
              <a:ext uri="{FF2B5EF4-FFF2-40B4-BE49-F238E27FC236}">
                <a16:creationId xmlns:a16="http://schemas.microsoft.com/office/drawing/2014/main" id="{D4C77B70-4E48-4756-B663-AA9971BA8413}"/>
              </a:ext>
            </a:extLst>
          </p:cNvPr>
          <p:cNvSpPr/>
          <p:nvPr/>
        </p:nvSpPr>
        <p:spPr>
          <a:xfrm>
            <a:off x="850233" y="2446421"/>
            <a:ext cx="1648914" cy="537411"/>
          </a:xfrm>
          <a:prstGeom prst="borderCallout1">
            <a:avLst>
              <a:gd name="adj1" fmla="val 25795"/>
              <a:gd name="adj2" fmla="val 98975"/>
              <a:gd name="adj3" fmla="val -164814"/>
              <a:gd name="adj4" fmla="val 419263"/>
            </a:avLst>
          </a:prstGeom>
          <a:ln w="38100"/>
        </p:spPr>
        <p:style>
          <a:lnRef idx="2">
            <a:schemeClr val="accent1"/>
          </a:lnRef>
          <a:fillRef idx="1">
            <a:schemeClr val="lt1"/>
          </a:fillRef>
          <a:effectRef idx="0">
            <a:schemeClr val="accent1"/>
          </a:effectRef>
          <a:fontRef idx="minor">
            <a:schemeClr val="dk1"/>
          </a:fontRef>
        </p:style>
        <p:txBody>
          <a:bodyPr rtlCol="1" anchor="ctr"/>
          <a:lstStyle/>
          <a:p>
            <a:pPr algn="ctr"/>
            <a:r>
              <a:rPr lang="he-IL" dirty="0"/>
              <a:t>פעמון בית ספר</a:t>
            </a:r>
          </a:p>
        </p:txBody>
      </p:sp>
      <p:sp>
        <p:nvSpPr>
          <p:cNvPr id="8" name="הסבר: קו 7">
            <a:extLst>
              <a:ext uri="{FF2B5EF4-FFF2-40B4-BE49-F238E27FC236}">
                <a16:creationId xmlns:a16="http://schemas.microsoft.com/office/drawing/2014/main" id="{D2F7E3DE-7848-484A-AD83-1F88A7440766}"/>
              </a:ext>
            </a:extLst>
          </p:cNvPr>
          <p:cNvSpPr/>
          <p:nvPr/>
        </p:nvSpPr>
        <p:spPr>
          <a:xfrm>
            <a:off x="10132300" y="4379496"/>
            <a:ext cx="1648914" cy="537411"/>
          </a:xfrm>
          <a:prstGeom prst="borderCallout1">
            <a:avLst>
              <a:gd name="adj1" fmla="val -1071"/>
              <a:gd name="adj2" fmla="val -2205"/>
              <a:gd name="adj3" fmla="val -78247"/>
              <a:gd name="adj4" fmla="val -70100"/>
            </a:avLst>
          </a:prstGeom>
          <a:ln w="38100"/>
        </p:spPr>
        <p:style>
          <a:lnRef idx="2">
            <a:schemeClr val="accent1"/>
          </a:lnRef>
          <a:fillRef idx="1">
            <a:schemeClr val="lt1"/>
          </a:fillRef>
          <a:effectRef idx="0">
            <a:schemeClr val="accent1"/>
          </a:effectRef>
          <a:fontRef idx="minor">
            <a:schemeClr val="dk1"/>
          </a:fontRef>
        </p:style>
        <p:txBody>
          <a:bodyPr rtlCol="1" anchor="ctr"/>
          <a:lstStyle/>
          <a:p>
            <a:pPr algn="ctr"/>
            <a:r>
              <a:rPr lang="he-IL" dirty="0"/>
              <a:t>שולחנות כתיבה</a:t>
            </a:r>
          </a:p>
        </p:txBody>
      </p:sp>
      <p:sp>
        <p:nvSpPr>
          <p:cNvPr id="9" name="הסבר: קו 8">
            <a:extLst>
              <a:ext uri="{FF2B5EF4-FFF2-40B4-BE49-F238E27FC236}">
                <a16:creationId xmlns:a16="http://schemas.microsoft.com/office/drawing/2014/main" id="{86DA30DD-6219-4DB4-B1AE-8EB4F16D26EC}"/>
              </a:ext>
            </a:extLst>
          </p:cNvPr>
          <p:cNvSpPr/>
          <p:nvPr/>
        </p:nvSpPr>
        <p:spPr>
          <a:xfrm>
            <a:off x="410786" y="4908886"/>
            <a:ext cx="1648914" cy="537411"/>
          </a:xfrm>
          <a:prstGeom prst="borderCallout1">
            <a:avLst>
              <a:gd name="adj1" fmla="val 25795"/>
              <a:gd name="adj2" fmla="val 98975"/>
              <a:gd name="adj3" fmla="val 118767"/>
              <a:gd name="adj4" fmla="val 182852"/>
            </a:avLst>
          </a:prstGeom>
          <a:ln w="38100"/>
        </p:spPr>
        <p:style>
          <a:lnRef idx="2">
            <a:schemeClr val="accent1"/>
          </a:lnRef>
          <a:fillRef idx="1">
            <a:schemeClr val="lt1"/>
          </a:fillRef>
          <a:effectRef idx="0">
            <a:schemeClr val="accent1"/>
          </a:effectRef>
          <a:fontRef idx="minor">
            <a:schemeClr val="dk1"/>
          </a:fontRef>
        </p:style>
        <p:txBody>
          <a:bodyPr rtlCol="1" anchor="ctr"/>
          <a:lstStyle/>
          <a:p>
            <a:pPr algn="ctr"/>
            <a:r>
              <a:rPr lang="he-IL" dirty="0"/>
              <a:t>ישיבה בטורים</a:t>
            </a:r>
          </a:p>
        </p:txBody>
      </p:sp>
    </p:spTree>
    <p:extLst>
      <p:ext uri="{BB962C8B-B14F-4D97-AF65-F5344CB8AC3E}">
        <p14:creationId xmlns:p14="http://schemas.microsoft.com/office/powerpoint/2010/main" val="28709613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מְסַכְּמִים מה למדנו</a:t>
            </a:r>
          </a:p>
        </p:txBody>
      </p:sp>
      <p:sp>
        <p:nvSpPr>
          <p:cNvPr id="4" name="Content Placeholder 4">
            <a:extLst>
              <a:ext uri="{FF2B5EF4-FFF2-40B4-BE49-F238E27FC236}">
                <a16:creationId xmlns:a16="http://schemas.microsoft.com/office/drawing/2014/main" id="{DF137885-5B38-429D-B969-A497C050C4C2}"/>
              </a:ext>
            </a:extLst>
          </p:cNvPr>
          <p:cNvSpPr txBox="1">
            <a:spLocks noGrp="1"/>
          </p:cNvSpPr>
          <p:nvPr>
            <p:ph type="body" sz="quarter" idx="10"/>
          </p:nvPr>
        </p:nvSpPr>
        <p:spPr>
          <a:xfrm>
            <a:off x="1432780" y="1768392"/>
            <a:ext cx="9928810" cy="4426482"/>
          </a:xfrm>
          <a:prstGeom prst="rect">
            <a:avLst/>
          </a:prstGeom>
        </p:spPr>
        <p:txBody>
          <a:bodyPr>
            <a:noAutofit/>
          </a:bodyPr>
          <a:lst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he-IL" sz="2400" dirty="0"/>
          </a:p>
          <a:p>
            <a:pPr marL="457200" indent="-457200">
              <a:buFont typeface="Wingdings" panose="05000000000000000000" pitchFamily="2" charset="2"/>
              <a:buChar char="ü"/>
            </a:pPr>
            <a:r>
              <a:rPr lang="he-IL" sz="2400" dirty="0"/>
              <a:t> למדנו שהמילה העברית לקומיקס היא עלילון והֵבַנוּ מדוע בחרו בשם זה בעברית</a:t>
            </a:r>
          </a:p>
          <a:p>
            <a:pPr marL="457200" indent="-457200">
              <a:buFont typeface="Wingdings" panose="05000000000000000000" pitchFamily="2" charset="2"/>
              <a:buChar char="ü"/>
            </a:pPr>
            <a:r>
              <a:rPr lang="he-IL" sz="2400" dirty="0"/>
              <a:t>למדנו על תַהֲלִיךְ יצירת עלילון בעזרתו של מישל קישקה ולמדנו מדוע הוא אוהב ליצור עלילונים</a:t>
            </a:r>
          </a:p>
          <a:p>
            <a:pPr marL="457200" indent="-457200">
              <a:buFont typeface="Wingdings" panose="05000000000000000000" pitchFamily="2" charset="2"/>
              <a:buChar char="ü"/>
            </a:pPr>
            <a:r>
              <a:rPr lang="he-IL" sz="2400" dirty="0"/>
              <a:t>קראנו עלילון ולמדנו בעזרתו איך אפשר לקרוא עלילונים: </a:t>
            </a:r>
          </a:p>
          <a:p>
            <a:pPr lvl="1"/>
            <a:r>
              <a:rPr lang="he-IL" dirty="0"/>
              <a:t>לְהֵירָמֵז משם העלילון – אם יש לו שם</a:t>
            </a:r>
          </a:p>
          <a:p>
            <a:pPr lvl="1"/>
            <a:r>
              <a:rPr lang="he-IL" dirty="0"/>
              <a:t>להבין היכן מתחילים לקרוא ולאן ממשיכים</a:t>
            </a:r>
          </a:p>
          <a:p>
            <a:pPr lvl="1"/>
            <a:r>
              <a:rPr lang="he-IL" dirty="0"/>
              <a:t>לזַהות סוגים שונים של בועות ולהבין מה הם המסרים שעולים</a:t>
            </a:r>
          </a:p>
          <a:p>
            <a:pPr lvl="1"/>
            <a:r>
              <a:rPr lang="he-IL" dirty="0"/>
              <a:t>לזהות רגשות</a:t>
            </a:r>
          </a:p>
          <a:p>
            <a:pPr lvl="1"/>
            <a:r>
              <a:rPr lang="he-IL" dirty="0"/>
              <a:t>לקשר בין הרקע לציור ולדמויות</a:t>
            </a:r>
          </a:p>
          <a:p>
            <a:pPr marL="457200" indent="-457200">
              <a:buFont typeface="Wingdings" panose="05000000000000000000" pitchFamily="2" charset="2"/>
              <a:buChar char="ü"/>
            </a:pPr>
            <a:endParaRPr lang="he-IL" sz="2400" dirty="0"/>
          </a:p>
        </p:txBody>
      </p:sp>
    </p:spTree>
    <p:extLst>
      <p:ext uri="{BB962C8B-B14F-4D97-AF65-F5344CB8AC3E}">
        <p14:creationId xmlns:p14="http://schemas.microsoft.com/office/powerpoint/2010/main" val="11845246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17185" y="123901"/>
            <a:ext cx="7434520" cy="854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800" b="1" dirty="0">
                <a:solidFill>
                  <a:schemeClr val="bg1"/>
                </a:solidFill>
              </a:rPr>
              <a:t>יוצרים עלילון באמצעות תמונות</a:t>
            </a:r>
            <a:endParaRPr lang="en-US" sz="2800" b="1" dirty="0">
              <a:solidFill>
                <a:schemeClr val="bg1"/>
              </a:solidFill>
            </a:endParaRPr>
          </a:p>
        </p:txBody>
      </p:sp>
      <p:sp>
        <p:nvSpPr>
          <p:cNvPr id="9" name="מלבן מעוגל 7">
            <a:extLst>
              <a:ext uri="{FF2B5EF4-FFF2-40B4-BE49-F238E27FC236}">
                <a16:creationId xmlns:a16="http://schemas.microsoft.com/office/drawing/2014/main" id="{27336091-A5BC-48F6-A872-3DCC6FAB3B3C}"/>
              </a:ext>
            </a:extLst>
          </p:cNvPr>
          <p:cNvSpPr/>
          <p:nvPr/>
        </p:nvSpPr>
        <p:spPr>
          <a:xfrm>
            <a:off x="7122695" y="2010961"/>
            <a:ext cx="4460613" cy="4038235"/>
          </a:xfrm>
          <a:prstGeom prst="roundRect">
            <a:avLst/>
          </a:prstGeom>
        </p:spPr>
        <p:style>
          <a:lnRef idx="2">
            <a:schemeClr val="accent1"/>
          </a:lnRef>
          <a:fillRef idx="1">
            <a:schemeClr val="lt1"/>
          </a:fillRef>
          <a:effectRef idx="0">
            <a:schemeClr val="accent1"/>
          </a:effectRef>
          <a:fontRef idx="minor">
            <a:schemeClr val="dk1"/>
          </a:fontRef>
        </p:style>
        <p:txBody>
          <a:bodyPr rtlCol="1" anchor="ctr"/>
          <a:lstStyle/>
          <a:p>
            <a:pPr algn="ctr"/>
            <a:endParaRPr lang="he-IL"/>
          </a:p>
        </p:txBody>
      </p:sp>
      <p:grpSp>
        <p:nvGrpSpPr>
          <p:cNvPr id="14" name="Group 9">
            <a:extLst>
              <a:ext uri="{FF2B5EF4-FFF2-40B4-BE49-F238E27FC236}">
                <a16:creationId xmlns:a16="http://schemas.microsoft.com/office/drawing/2014/main" id="{FA94335D-0ED9-4244-9BF0-D97DFE245A77}"/>
              </a:ext>
            </a:extLst>
          </p:cNvPr>
          <p:cNvGrpSpPr/>
          <p:nvPr/>
        </p:nvGrpSpPr>
        <p:grpSpPr>
          <a:xfrm>
            <a:off x="10810856" y="1608267"/>
            <a:ext cx="1240849" cy="1240849"/>
            <a:chOff x="2479019" y="1273242"/>
            <a:chExt cx="3938567" cy="3938567"/>
          </a:xfrm>
        </p:grpSpPr>
        <p:sp>
          <p:nvSpPr>
            <p:cNvPr id="15" name="Oval 10">
              <a:extLst>
                <a:ext uri="{FF2B5EF4-FFF2-40B4-BE49-F238E27FC236}">
                  <a16:creationId xmlns:a16="http://schemas.microsoft.com/office/drawing/2014/main" id="{44594E09-B3F7-4C02-B781-5AE9A255F752}"/>
                </a:ext>
              </a:extLst>
            </p:cNvPr>
            <p:cNvSpPr/>
            <p:nvPr/>
          </p:nvSpPr>
          <p:spPr>
            <a:xfrm>
              <a:off x="2479019" y="1273242"/>
              <a:ext cx="3938567" cy="39385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pic>
          <p:nvPicPr>
            <p:cNvPr id="16" name="Picture 11">
              <a:extLst>
                <a:ext uri="{FF2B5EF4-FFF2-40B4-BE49-F238E27FC236}">
                  <a16:creationId xmlns:a16="http://schemas.microsoft.com/office/drawing/2014/main" id="{8848F99B-24AB-446E-A269-3A7B44E1B3A4}"/>
                </a:ext>
              </a:extLst>
            </p:cNvPr>
            <p:cNvPicPr>
              <a:picLocks noChangeAspect="1"/>
            </p:cNvPicPr>
            <p:nvPr/>
          </p:nvPicPr>
          <p:blipFill>
            <a:blip r:embed="rId5"/>
            <a:stretch>
              <a:fillRect/>
            </a:stretch>
          </p:blipFill>
          <p:spPr>
            <a:xfrm>
              <a:off x="3268062" y="2062285"/>
              <a:ext cx="2360480" cy="2360480"/>
            </a:xfrm>
            <a:prstGeom prst="rect">
              <a:avLst/>
            </a:prstGeom>
          </p:spPr>
        </p:pic>
      </p:grpSp>
      <p:sp>
        <p:nvSpPr>
          <p:cNvPr id="17" name="מלבן 16">
            <a:extLst>
              <a:ext uri="{FF2B5EF4-FFF2-40B4-BE49-F238E27FC236}">
                <a16:creationId xmlns:a16="http://schemas.microsoft.com/office/drawing/2014/main" id="{6A16705D-B913-43C4-8C2B-082F00F06C5B}"/>
              </a:ext>
            </a:extLst>
          </p:cNvPr>
          <p:cNvSpPr/>
          <p:nvPr/>
        </p:nvSpPr>
        <p:spPr>
          <a:xfrm>
            <a:off x="7146854" y="2239673"/>
            <a:ext cx="3615655" cy="3539430"/>
          </a:xfrm>
          <a:prstGeom prst="rect">
            <a:avLst/>
          </a:prstGeom>
        </p:spPr>
        <p:txBody>
          <a:bodyPr wrap="square">
            <a:spAutoFit/>
          </a:bodyPr>
          <a:lstStyle/>
          <a:p>
            <a:pPr algn="r" rtl="1"/>
            <a:r>
              <a:rPr lang="he-IL" sz="2800" dirty="0">
                <a:solidFill>
                  <a:schemeClr val="tx1">
                    <a:lumMod val="50000"/>
                  </a:schemeClr>
                </a:solidFill>
              </a:rPr>
              <a:t>1. ספרו סיפור קצר שאתם מכירים או רוצים לספר וחִשבו כיצד הוא יֵירָאֶה בתמונות.</a:t>
            </a:r>
          </a:p>
          <a:p>
            <a:pPr algn="r" rtl="1"/>
            <a:r>
              <a:rPr lang="he-IL" sz="2800" dirty="0">
                <a:solidFill>
                  <a:schemeClr val="tx1">
                    <a:lumMod val="50000"/>
                  </a:schemeClr>
                </a:solidFill>
              </a:rPr>
              <a:t>2. תַכְנְנוּ כיצד הסיפור ייראה כעלילון.</a:t>
            </a:r>
          </a:p>
          <a:p>
            <a:pPr algn="r" rtl="1"/>
            <a:r>
              <a:rPr lang="he-IL" sz="2800" dirty="0">
                <a:solidFill>
                  <a:schemeClr val="tx1">
                    <a:lumMod val="50000"/>
                  </a:schemeClr>
                </a:solidFill>
              </a:rPr>
              <a:t>3. צְרו את העלילון שלכם.</a:t>
            </a:r>
          </a:p>
        </p:txBody>
      </p:sp>
      <p:pic>
        <p:nvPicPr>
          <p:cNvPr id="2" name="תמונה 1">
            <a:extLst>
              <a:ext uri="{FF2B5EF4-FFF2-40B4-BE49-F238E27FC236}">
                <a16:creationId xmlns:a16="http://schemas.microsoft.com/office/drawing/2014/main" id="{9B9C3BEA-1544-4D4A-9942-6AF3738DD7C6}"/>
              </a:ext>
            </a:extLst>
          </p:cNvPr>
          <p:cNvPicPr>
            <a:picLocks noChangeAspect="1"/>
          </p:cNvPicPr>
          <p:nvPr/>
        </p:nvPicPr>
        <p:blipFill>
          <a:blip r:embed="rId6"/>
          <a:stretch>
            <a:fillRect/>
          </a:stretch>
        </p:blipFill>
        <p:spPr>
          <a:xfrm>
            <a:off x="3911343" y="1759922"/>
            <a:ext cx="2113685" cy="1550036"/>
          </a:xfrm>
          <a:prstGeom prst="rect">
            <a:avLst/>
          </a:prstGeom>
        </p:spPr>
      </p:pic>
      <p:sp>
        <p:nvSpPr>
          <p:cNvPr id="18" name="Oval Callout 10">
            <a:extLst>
              <a:ext uri="{FF2B5EF4-FFF2-40B4-BE49-F238E27FC236}">
                <a16:creationId xmlns:a16="http://schemas.microsoft.com/office/drawing/2014/main" id="{98F6A8FD-EB45-4D68-B18D-EFF4F7F68F29}"/>
              </a:ext>
            </a:extLst>
          </p:cNvPr>
          <p:cNvSpPr/>
          <p:nvPr/>
        </p:nvSpPr>
        <p:spPr>
          <a:xfrm>
            <a:off x="3442946" y="858171"/>
            <a:ext cx="2149473" cy="1178302"/>
          </a:xfrm>
          <a:prstGeom prst="wedgeEllipseCallout">
            <a:avLst>
              <a:gd name="adj1" fmla="val -7508"/>
              <a:gd name="adj2" fmla="val 6931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dirty="0">
                <a:solidFill>
                  <a:schemeClr val="tx1"/>
                </a:solidFill>
              </a:rPr>
              <a:t>אתם יכולים לצייר</a:t>
            </a:r>
            <a:endParaRPr lang="en-US" sz="2400" dirty="0">
              <a:solidFill>
                <a:schemeClr val="tx1"/>
              </a:solidFill>
            </a:endParaRPr>
          </a:p>
        </p:txBody>
      </p:sp>
      <p:pic>
        <p:nvPicPr>
          <p:cNvPr id="3" name="תמונה 2">
            <a:extLst>
              <a:ext uri="{FF2B5EF4-FFF2-40B4-BE49-F238E27FC236}">
                <a16:creationId xmlns:a16="http://schemas.microsoft.com/office/drawing/2014/main" id="{070C25C1-3222-4B21-A2C8-554A5CB5E3E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3929" r="98929">
                        <a14:foregroundMark x1="90536" y1="72400" x2="99107" y2="75000"/>
                        <a14:foregroundMark x1="10000" y1="16800" x2="2500" y2="23200"/>
                        <a14:foregroundMark x1="2500" y1="23200" x2="8571" y2="75800"/>
                        <a14:foregroundMark x1="8571" y1="75800" x2="10357" y2="77000"/>
                        <a14:foregroundMark x1="4643" y1="30600" x2="4643" y2="30600"/>
                        <a14:foregroundMark x1="3929" y1="29800" x2="3929" y2="29800"/>
                      </a14:backgroundRemoval>
                    </a14:imgEffect>
                  </a14:imgLayer>
                </a14:imgProps>
              </a:ext>
            </a:extLst>
          </a:blip>
          <a:stretch>
            <a:fillRect/>
          </a:stretch>
        </p:blipFill>
        <p:spPr>
          <a:xfrm>
            <a:off x="217806" y="1312899"/>
            <a:ext cx="3192540" cy="2850482"/>
          </a:xfrm>
          <a:prstGeom prst="rect">
            <a:avLst/>
          </a:prstGeom>
        </p:spPr>
      </p:pic>
      <p:sp>
        <p:nvSpPr>
          <p:cNvPr id="6" name="Oval Callout 5"/>
          <p:cNvSpPr/>
          <p:nvPr/>
        </p:nvSpPr>
        <p:spPr>
          <a:xfrm>
            <a:off x="0" y="345439"/>
            <a:ext cx="3410346" cy="1714455"/>
          </a:xfrm>
          <a:prstGeom prst="wedgeEllipseCallout">
            <a:avLst>
              <a:gd name="adj1" fmla="val -15887"/>
              <a:gd name="adj2" fmla="val 9073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dirty="0">
                <a:solidFill>
                  <a:schemeClr val="tx1"/>
                </a:solidFill>
              </a:rPr>
              <a:t>אתם יכולים להכין עלילון במחשב או להשתמש בתמונות מהרשת</a:t>
            </a:r>
            <a:endParaRPr lang="en-US" sz="2400" dirty="0">
              <a:solidFill>
                <a:schemeClr val="tx1"/>
              </a:solidFill>
            </a:endParaRPr>
          </a:p>
        </p:txBody>
      </p:sp>
      <p:pic>
        <p:nvPicPr>
          <p:cNvPr id="1026" name="Picture 2" descr="Boy holding his smartphone with his hand Vector Image">
            <a:extLst>
              <a:ext uri="{FF2B5EF4-FFF2-40B4-BE49-F238E27FC236}">
                <a16:creationId xmlns:a16="http://schemas.microsoft.com/office/drawing/2014/main" id="{534A4AAA-9A37-43D5-9AA2-0D833217222B}"/>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3704" b="94444" l="10000" r="90000"/>
                    </a14:imgEffect>
                  </a14:imgLayer>
                </a14:imgProps>
              </a:ext>
              <a:ext uri="{28A0092B-C50C-407E-A947-70E740481C1C}">
                <a14:useLocalDpi xmlns:a14="http://schemas.microsoft.com/office/drawing/2010/main" val="0"/>
              </a:ext>
            </a:extLst>
          </a:blip>
          <a:srcRect b="8767"/>
          <a:stretch/>
        </p:blipFill>
        <p:spPr bwMode="auto">
          <a:xfrm>
            <a:off x="3193636" y="3355824"/>
            <a:ext cx="1948684" cy="1920076"/>
          </a:xfrm>
          <a:prstGeom prst="rect">
            <a:avLst/>
          </a:prstGeom>
          <a:noFill/>
          <a:extLst>
            <a:ext uri="{909E8E84-426E-40DD-AFC4-6F175D3DCCD1}">
              <a14:hiddenFill xmlns:a14="http://schemas.microsoft.com/office/drawing/2010/main">
                <a:solidFill>
                  <a:srgbClr val="FFFFFF"/>
                </a:solidFill>
              </a14:hiddenFill>
            </a:ext>
          </a:extLst>
        </p:spPr>
      </p:pic>
      <p:sp>
        <p:nvSpPr>
          <p:cNvPr id="11" name="Oval Callout 10"/>
          <p:cNvSpPr/>
          <p:nvPr/>
        </p:nvSpPr>
        <p:spPr>
          <a:xfrm>
            <a:off x="0" y="4069469"/>
            <a:ext cx="2476863" cy="1504323"/>
          </a:xfrm>
          <a:prstGeom prst="wedgeEllipseCallout">
            <a:avLst>
              <a:gd name="adj1" fmla="val 106299"/>
              <a:gd name="adj2" fmla="val -5033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2400" dirty="0">
                <a:solidFill>
                  <a:schemeClr val="tx1"/>
                </a:solidFill>
              </a:rPr>
              <a:t>אפשר גם לצלם תמונות באמצעות הטלפון</a:t>
            </a:r>
            <a:endParaRPr lang="en-US" sz="2400" dirty="0">
              <a:solidFill>
                <a:schemeClr val="tx1"/>
              </a:solidFill>
            </a:endParaRPr>
          </a:p>
        </p:txBody>
      </p:sp>
      <p:pic>
        <p:nvPicPr>
          <p:cNvPr id="5" name="100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786588" y="5275900"/>
            <a:ext cx="4274822" cy="1524686"/>
          </a:xfrm>
          <a:prstGeom prst="rect">
            <a:avLst/>
          </a:prstGeom>
        </p:spPr>
      </p:pic>
    </p:spTree>
    <p:extLst>
      <p:ext uri="{BB962C8B-B14F-4D97-AF65-F5344CB8AC3E}">
        <p14:creationId xmlns:p14="http://schemas.microsoft.com/office/powerpoint/2010/main" val="30227427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תמונה 20">
            <a:extLst>
              <a:ext uri="{FF2B5EF4-FFF2-40B4-BE49-F238E27FC236}">
                <a16:creationId xmlns:a16="http://schemas.microsoft.com/office/drawing/2014/main" id="{98860FDF-A35B-47FB-985F-6FD3D2722F3E}"/>
              </a:ext>
            </a:extLst>
          </p:cNvPr>
          <p:cNvPicPr>
            <a:picLocks noChangeAspect="1"/>
          </p:cNvPicPr>
          <p:nvPr/>
        </p:nvPicPr>
        <p:blipFill rotWithShape="1">
          <a:blip r:embed="rId3">
            <a:alphaModFix amt="35000"/>
          </a:blip>
          <a:srcRect t="24108" r="22105"/>
          <a:stretch/>
        </p:blipFill>
        <p:spPr>
          <a:xfrm>
            <a:off x="617381" y="4169549"/>
            <a:ext cx="3647321" cy="2502091"/>
          </a:xfrm>
          <a:prstGeom prst="rect">
            <a:avLst/>
          </a:prstGeom>
        </p:spPr>
      </p:pic>
      <p:pic>
        <p:nvPicPr>
          <p:cNvPr id="19" name="תמונה 18">
            <a:extLst>
              <a:ext uri="{FF2B5EF4-FFF2-40B4-BE49-F238E27FC236}">
                <a16:creationId xmlns:a16="http://schemas.microsoft.com/office/drawing/2014/main" id="{4A1AEA11-42EF-4D1C-8A5F-EFCD0D5D6D21}"/>
              </a:ext>
            </a:extLst>
          </p:cNvPr>
          <p:cNvPicPr>
            <a:picLocks noChangeAspect="1"/>
          </p:cNvPicPr>
          <p:nvPr/>
        </p:nvPicPr>
        <p:blipFill rotWithShape="1">
          <a:blip r:embed="rId3">
            <a:alphaModFix amt="35000"/>
          </a:blip>
          <a:srcRect t="24108" r="22105"/>
          <a:stretch/>
        </p:blipFill>
        <p:spPr>
          <a:xfrm>
            <a:off x="4404815" y="4203509"/>
            <a:ext cx="3647321" cy="2502091"/>
          </a:xfrm>
          <a:prstGeom prst="rect">
            <a:avLst/>
          </a:prstGeom>
        </p:spPr>
      </p:pic>
      <p:pic>
        <p:nvPicPr>
          <p:cNvPr id="22" name="תמונה 21">
            <a:extLst>
              <a:ext uri="{FF2B5EF4-FFF2-40B4-BE49-F238E27FC236}">
                <a16:creationId xmlns:a16="http://schemas.microsoft.com/office/drawing/2014/main" id="{71B4F36B-4B6F-4954-B8B3-B1F1447DA9A7}"/>
              </a:ext>
            </a:extLst>
          </p:cNvPr>
          <p:cNvPicPr>
            <a:picLocks noChangeAspect="1"/>
          </p:cNvPicPr>
          <p:nvPr/>
        </p:nvPicPr>
        <p:blipFill rotWithShape="1">
          <a:blip r:embed="rId3">
            <a:alphaModFix amt="35000"/>
          </a:blip>
          <a:srcRect t="24108" r="22105"/>
          <a:stretch/>
        </p:blipFill>
        <p:spPr>
          <a:xfrm>
            <a:off x="8154960" y="4239862"/>
            <a:ext cx="3647321" cy="2478313"/>
          </a:xfrm>
          <a:prstGeom prst="rect">
            <a:avLst/>
          </a:prstGeom>
        </p:spPr>
      </p:pic>
      <p:pic>
        <p:nvPicPr>
          <p:cNvPr id="20" name="תמונה 19">
            <a:extLst>
              <a:ext uri="{FF2B5EF4-FFF2-40B4-BE49-F238E27FC236}">
                <a16:creationId xmlns:a16="http://schemas.microsoft.com/office/drawing/2014/main" id="{779F1831-95F0-40F7-919B-F2F7333E6DD7}"/>
              </a:ext>
            </a:extLst>
          </p:cNvPr>
          <p:cNvPicPr>
            <a:picLocks noChangeAspect="1"/>
          </p:cNvPicPr>
          <p:nvPr/>
        </p:nvPicPr>
        <p:blipFill rotWithShape="1">
          <a:blip r:embed="rId3">
            <a:alphaModFix amt="35000"/>
          </a:blip>
          <a:srcRect t="24108" r="22105"/>
          <a:stretch/>
        </p:blipFill>
        <p:spPr>
          <a:xfrm>
            <a:off x="600548" y="1726566"/>
            <a:ext cx="3691598" cy="2454531"/>
          </a:xfrm>
          <a:prstGeom prst="rect">
            <a:avLst/>
          </a:prstGeom>
        </p:spPr>
      </p:pic>
      <p:pic>
        <p:nvPicPr>
          <p:cNvPr id="17" name="תמונה 16">
            <a:extLst>
              <a:ext uri="{FF2B5EF4-FFF2-40B4-BE49-F238E27FC236}">
                <a16:creationId xmlns:a16="http://schemas.microsoft.com/office/drawing/2014/main" id="{1BD94BE9-9743-43C1-B99C-B9790000B267}"/>
              </a:ext>
            </a:extLst>
          </p:cNvPr>
          <p:cNvPicPr>
            <a:picLocks noChangeAspect="1"/>
          </p:cNvPicPr>
          <p:nvPr/>
        </p:nvPicPr>
        <p:blipFill rotWithShape="1">
          <a:blip r:embed="rId3">
            <a:alphaModFix amt="35000"/>
          </a:blip>
          <a:srcRect t="24108" r="22105"/>
          <a:stretch/>
        </p:blipFill>
        <p:spPr>
          <a:xfrm>
            <a:off x="4388111" y="1713991"/>
            <a:ext cx="3691598" cy="2502091"/>
          </a:xfrm>
          <a:prstGeom prst="rect">
            <a:avLst/>
          </a:prstGeom>
        </p:spPr>
      </p:pic>
      <p:pic>
        <p:nvPicPr>
          <p:cNvPr id="8" name="תמונה 7">
            <a:extLst>
              <a:ext uri="{FF2B5EF4-FFF2-40B4-BE49-F238E27FC236}">
                <a16:creationId xmlns:a16="http://schemas.microsoft.com/office/drawing/2014/main" id="{E8854C2C-ABAD-4AA1-B5FA-D76D79C33A40}"/>
              </a:ext>
            </a:extLst>
          </p:cNvPr>
          <p:cNvPicPr>
            <a:picLocks noChangeAspect="1"/>
          </p:cNvPicPr>
          <p:nvPr/>
        </p:nvPicPr>
        <p:blipFill rotWithShape="1">
          <a:blip r:embed="rId3">
            <a:alphaModFix amt="35000"/>
          </a:blip>
          <a:srcRect t="24108" r="22105"/>
          <a:stretch/>
        </p:blipFill>
        <p:spPr>
          <a:xfrm>
            <a:off x="8154961" y="1742608"/>
            <a:ext cx="3691598" cy="2473475"/>
          </a:xfrm>
          <a:prstGeom prst="rect">
            <a:avLst/>
          </a:prstGeom>
        </p:spPr>
      </p:pic>
      <p:sp>
        <p:nvSpPr>
          <p:cNvPr id="2" name="כותרת 1">
            <a:extLst>
              <a:ext uri="{FF2B5EF4-FFF2-40B4-BE49-F238E27FC236}">
                <a16:creationId xmlns:a16="http://schemas.microsoft.com/office/drawing/2014/main" id="{11083B18-4C71-4CA9-8208-671D951CFB40}"/>
              </a:ext>
            </a:extLst>
          </p:cNvPr>
          <p:cNvSpPr>
            <a:spLocks noGrp="1"/>
          </p:cNvSpPr>
          <p:nvPr>
            <p:ph type="title"/>
          </p:nvPr>
        </p:nvSpPr>
        <p:spPr/>
        <p:txBody>
          <a:bodyPr/>
          <a:lstStyle/>
          <a:p>
            <a:r>
              <a:rPr lang="he-IL" dirty="0"/>
              <a:t>העלילון שלי </a:t>
            </a:r>
            <a:r>
              <a:rPr lang="he-IL" dirty="0">
                <a:sym typeface="Wingdings" panose="05000000000000000000" pitchFamily="2" charset="2"/>
              </a:rPr>
              <a:t></a:t>
            </a:r>
            <a:endParaRPr lang="he-IL" dirty="0"/>
          </a:p>
        </p:txBody>
      </p:sp>
      <p:graphicFrame>
        <p:nvGraphicFramePr>
          <p:cNvPr id="4" name="טבלה 4">
            <a:extLst>
              <a:ext uri="{FF2B5EF4-FFF2-40B4-BE49-F238E27FC236}">
                <a16:creationId xmlns:a16="http://schemas.microsoft.com/office/drawing/2014/main" id="{625A274A-3562-47AE-8D84-07DF3E54FB08}"/>
              </a:ext>
            </a:extLst>
          </p:cNvPr>
          <p:cNvGraphicFramePr>
            <a:graphicFrameLocks noGrp="1"/>
          </p:cNvGraphicFramePr>
          <p:nvPr>
            <p:extLst>
              <p:ext uri="{D42A27DB-BD31-4B8C-83A1-F6EECF244321}">
                <p14:modId xmlns:p14="http://schemas.microsoft.com/office/powerpoint/2010/main" val="4056776223"/>
              </p:ext>
            </p:extLst>
          </p:nvPr>
        </p:nvGraphicFramePr>
        <p:xfrm>
          <a:off x="521151" y="1726566"/>
          <a:ext cx="11325408" cy="4979034"/>
        </p:xfrm>
        <a:graphic>
          <a:graphicData uri="http://schemas.openxmlformats.org/drawingml/2006/table">
            <a:tbl>
              <a:tblPr rtl="1" firstRow="1" bandRow="1">
                <a:tableStyleId>{5940675A-B579-460E-94D1-54222C63F5DA}</a:tableStyleId>
              </a:tblPr>
              <a:tblGrid>
                <a:gridCol w="3775136">
                  <a:extLst>
                    <a:ext uri="{9D8B030D-6E8A-4147-A177-3AD203B41FA5}">
                      <a16:colId xmlns:a16="http://schemas.microsoft.com/office/drawing/2014/main" val="126298215"/>
                    </a:ext>
                  </a:extLst>
                </a:gridCol>
                <a:gridCol w="3775136">
                  <a:extLst>
                    <a:ext uri="{9D8B030D-6E8A-4147-A177-3AD203B41FA5}">
                      <a16:colId xmlns:a16="http://schemas.microsoft.com/office/drawing/2014/main" val="3984988069"/>
                    </a:ext>
                  </a:extLst>
                </a:gridCol>
                <a:gridCol w="3775136">
                  <a:extLst>
                    <a:ext uri="{9D8B030D-6E8A-4147-A177-3AD203B41FA5}">
                      <a16:colId xmlns:a16="http://schemas.microsoft.com/office/drawing/2014/main" val="620603259"/>
                    </a:ext>
                  </a:extLst>
                </a:gridCol>
              </a:tblGrid>
              <a:tr h="2489517">
                <a:tc>
                  <a:txBody>
                    <a:bodyPr/>
                    <a:lstStyle/>
                    <a:p>
                      <a:pPr algn="r" rtl="1"/>
                      <a:r>
                        <a:rPr lang="he-IL" sz="1800" b="1" i="0" kern="1200" dirty="0">
                          <a:solidFill>
                            <a:schemeClr val="tx1"/>
                          </a:solidFill>
                          <a:effectLst/>
                          <a:latin typeface="+mn-lt"/>
                          <a:ea typeface="+mn-ea"/>
                          <a:cs typeface="+mn-cs"/>
                        </a:rPr>
                        <a:t>ארנב אחד הלך לאוֹפֶה ושאל אותו</a:t>
                      </a:r>
                      <a:endParaRPr lang="he-IL" b="1" dirty="0"/>
                    </a:p>
                    <a:p>
                      <a:pPr rtl="1"/>
                      <a:endParaRPr lang="he-IL" b="1" dirty="0"/>
                    </a:p>
                    <a:p>
                      <a:pPr rtl="1"/>
                      <a:endParaRPr lang="he-IL" b="1" dirty="0"/>
                    </a:p>
                    <a:p>
                      <a:pPr rtl="1"/>
                      <a:endParaRPr lang="he-IL" b="1" dirty="0"/>
                    </a:p>
                    <a:p>
                      <a:pPr rtl="1"/>
                      <a:endParaRPr lang="he-IL" b="1" dirty="0"/>
                    </a:p>
                    <a:p>
                      <a:pPr rtl="1"/>
                      <a:endParaRPr lang="he-IL" b="1" dirty="0"/>
                    </a:p>
                    <a:p>
                      <a:pPr rtl="1"/>
                      <a:endParaRPr lang="he-IL" b="1" dirty="0"/>
                    </a:p>
                  </a:txBody>
                  <a:tcPr/>
                </a:tc>
                <a:tc>
                  <a:txBody>
                    <a:bodyPr/>
                    <a:lstStyle/>
                    <a:p>
                      <a:pPr algn="r" rtl="1"/>
                      <a:r>
                        <a:rPr lang="he-IL" b="1" dirty="0"/>
                        <a:t>ענה לו הַ</a:t>
                      </a:r>
                      <a:r>
                        <a:rPr lang="he-IL" sz="1800" b="1" i="0" kern="1200" dirty="0">
                          <a:solidFill>
                            <a:schemeClr val="tx1"/>
                          </a:solidFill>
                          <a:effectLst/>
                          <a:latin typeface="+mn-lt"/>
                          <a:ea typeface="+mn-ea"/>
                          <a:cs typeface="+mn-cs"/>
                        </a:rPr>
                        <a:t>אוֹפֶה</a:t>
                      </a:r>
                      <a:endParaRPr lang="he-IL" b="1" dirty="0"/>
                    </a:p>
                  </a:txBody>
                  <a:tcPr/>
                </a:tc>
                <a:tc>
                  <a:txBody>
                    <a:bodyPr/>
                    <a:lstStyle/>
                    <a:p>
                      <a:pPr algn="r" rtl="1"/>
                      <a:r>
                        <a:rPr lang="he-IL" b="1" dirty="0"/>
                        <a:t>למחרת חזר הארנב ושאל את הַ</a:t>
                      </a:r>
                      <a:r>
                        <a:rPr lang="he-IL" sz="1800" b="1" i="0" kern="1200" dirty="0">
                          <a:solidFill>
                            <a:schemeClr val="tx1"/>
                          </a:solidFill>
                          <a:effectLst/>
                          <a:latin typeface="+mn-lt"/>
                          <a:ea typeface="+mn-ea"/>
                          <a:cs typeface="+mn-cs"/>
                        </a:rPr>
                        <a:t>אוֹפֶה</a:t>
                      </a:r>
                      <a:endParaRPr lang="he-IL" b="1" dirty="0"/>
                    </a:p>
                  </a:txBody>
                  <a:tcPr/>
                </a:tc>
                <a:extLst>
                  <a:ext uri="{0D108BD9-81ED-4DB2-BD59-A6C34878D82A}">
                    <a16:rowId xmlns:a16="http://schemas.microsoft.com/office/drawing/2014/main" val="2726551715"/>
                  </a:ext>
                </a:extLst>
              </a:tr>
              <a:tr h="2489517">
                <a:tc>
                  <a:txBody>
                    <a:bodyPr/>
                    <a:lstStyle/>
                    <a:p>
                      <a:pPr algn="r" rtl="1"/>
                      <a:r>
                        <a:rPr lang="he-IL" b="1" dirty="0"/>
                        <a:t>ענה לו שוב הַ</a:t>
                      </a:r>
                      <a:r>
                        <a:rPr lang="he-IL" sz="1800" b="1" i="0" kern="1200" dirty="0">
                          <a:solidFill>
                            <a:schemeClr val="tx1"/>
                          </a:solidFill>
                          <a:effectLst/>
                          <a:latin typeface="+mn-lt"/>
                          <a:ea typeface="+mn-ea"/>
                          <a:cs typeface="+mn-cs"/>
                        </a:rPr>
                        <a:t>אוֹפֶה</a:t>
                      </a:r>
                      <a:endParaRPr lang="he-IL" b="1" dirty="0"/>
                    </a:p>
                    <a:p>
                      <a:pPr rtl="1"/>
                      <a:endParaRPr lang="he-IL" b="1" dirty="0"/>
                    </a:p>
                    <a:p>
                      <a:pPr rtl="1"/>
                      <a:endParaRPr lang="he-IL" b="1" dirty="0"/>
                    </a:p>
                    <a:p>
                      <a:pPr rtl="1"/>
                      <a:endParaRPr lang="he-IL" b="1" dirty="0"/>
                    </a:p>
                    <a:p>
                      <a:pPr rtl="1"/>
                      <a:endParaRPr lang="he-IL" b="1" dirty="0"/>
                    </a:p>
                    <a:p>
                      <a:pPr rtl="1"/>
                      <a:endParaRPr lang="he-IL" b="1" dirty="0"/>
                    </a:p>
                    <a:p>
                      <a:pPr rtl="1"/>
                      <a:endParaRPr lang="he-IL" b="1" dirty="0"/>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a:t>כך חזר הארנב, יום אחר יום, ל</a:t>
                      </a:r>
                      <a:r>
                        <a:rPr lang="he-IL" sz="1800" b="1" i="0" kern="1200" dirty="0">
                          <a:solidFill>
                            <a:schemeClr val="tx1"/>
                          </a:solidFill>
                          <a:effectLst/>
                          <a:latin typeface="+mn-lt"/>
                          <a:ea typeface="+mn-ea"/>
                          <a:cs typeface="+mn-cs"/>
                        </a:rPr>
                        <a:t>אוֹפֶה ובכל יום קיבל את אותה התשובה</a:t>
                      </a:r>
                      <a:endParaRPr lang="he-IL" b="1" dirty="0"/>
                    </a:p>
                    <a:p>
                      <a:pPr algn="r" rtl="1"/>
                      <a:endParaRPr lang="he-IL" b="1" dirty="0"/>
                    </a:p>
                  </a:txBody>
                  <a:tcPr/>
                </a:tc>
                <a:tc>
                  <a:txBody>
                    <a:bodyPr/>
                    <a:lstStyle/>
                    <a:p>
                      <a:pPr algn="r" rtl="1"/>
                      <a:r>
                        <a:rPr lang="he-IL" b="1" dirty="0"/>
                        <a:t>אחרי שבוע החליט הַ</a:t>
                      </a:r>
                      <a:r>
                        <a:rPr lang="he-IL" sz="1800" b="1" i="0" kern="1200" dirty="0">
                          <a:solidFill>
                            <a:schemeClr val="tx1"/>
                          </a:solidFill>
                          <a:effectLst/>
                          <a:latin typeface="+mn-lt"/>
                          <a:ea typeface="+mn-ea"/>
                          <a:cs typeface="+mn-cs"/>
                        </a:rPr>
                        <a:t>אוֹפֶה להפתיע את הארנב ואפה עבורו עוגת גזר גדולה</a:t>
                      </a:r>
                      <a:endParaRPr lang="he-IL" b="1" dirty="0"/>
                    </a:p>
                  </a:txBody>
                  <a:tcPr/>
                </a:tc>
                <a:extLst>
                  <a:ext uri="{0D108BD9-81ED-4DB2-BD59-A6C34878D82A}">
                    <a16:rowId xmlns:a16="http://schemas.microsoft.com/office/drawing/2014/main" val="157414409"/>
                  </a:ext>
                </a:extLst>
              </a:tr>
            </a:tbl>
          </a:graphicData>
        </a:graphic>
      </p:graphicFrame>
      <p:grpSp>
        <p:nvGrpSpPr>
          <p:cNvPr id="2049" name="קבוצה 2048">
            <a:extLst>
              <a:ext uri="{FF2B5EF4-FFF2-40B4-BE49-F238E27FC236}">
                <a16:creationId xmlns:a16="http://schemas.microsoft.com/office/drawing/2014/main" id="{2F72DE45-EC81-41DC-9398-87D5EA9D564A}"/>
              </a:ext>
            </a:extLst>
          </p:cNvPr>
          <p:cNvGrpSpPr/>
          <p:nvPr/>
        </p:nvGrpSpPr>
        <p:grpSpPr>
          <a:xfrm>
            <a:off x="849833" y="1830058"/>
            <a:ext cx="10996726" cy="4961958"/>
            <a:chOff x="849833" y="1788494"/>
            <a:chExt cx="10996726" cy="4961958"/>
          </a:xfrm>
        </p:grpSpPr>
        <p:pic>
          <p:nvPicPr>
            <p:cNvPr id="6" name="תמונה 5">
              <a:extLst>
                <a:ext uri="{FF2B5EF4-FFF2-40B4-BE49-F238E27FC236}">
                  <a16:creationId xmlns:a16="http://schemas.microsoft.com/office/drawing/2014/main" id="{399CC474-8843-4258-B7F7-1EBBF9F66CB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4167" l="9945" r="89945">
                          <a14:foregroundMark x1="70601" y1="8083" x2="35301" y2="94333"/>
                          <a14:foregroundMark x1="35301" y1="94333" x2="74863" y2="94167"/>
                          <a14:foregroundMark x1="74863" y1="94167" x2="69399" y2="65083"/>
                          <a14:foregroundMark x1="69399" y1="65083" x2="40000" y2="30500"/>
                          <a14:foregroundMark x1="22295" y1="88833" x2="22295" y2="87917"/>
                          <a14:foregroundMark x1="22295" y1="87917" x2="14098" y2="60083"/>
                          <a14:foregroundMark x1="14098" y1="60083" x2="21202" y2="63667"/>
                        </a14:backgroundRemoval>
                      </a14:imgEffect>
                    </a14:imgLayer>
                  </a14:imgProps>
                </a:ext>
              </a:extLst>
            </a:blip>
            <a:stretch>
              <a:fillRect/>
            </a:stretch>
          </p:blipFill>
          <p:spPr>
            <a:xfrm flipH="1">
              <a:off x="10230174" y="2428111"/>
              <a:ext cx="1616385" cy="1787972"/>
            </a:xfrm>
            <a:prstGeom prst="rect">
              <a:avLst/>
            </a:prstGeom>
          </p:spPr>
        </p:pic>
        <p:sp>
          <p:nvSpPr>
            <p:cNvPr id="7" name="בועת דיבור: אליפסה 6">
              <a:extLst>
                <a:ext uri="{FF2B5EF4-FFF2-40B4-BE49-F238E27FC236}">
                  <a16:creationId xmlns:a16="http://schemas.microsoft.com/office/drawing/2014/main" id="{A6E2EA71-EF7D-4189-BEE8-F7614E183845}"/>
                </a:ext>
              </a:extLst>
            </p:cNvPr>
            <p:cNvSpPr/>
            <p:nvPr/>
          </p:nvSpPr>
          <p:spPr>
            <a:xfrm>
              <a:off x="8613790" y="2097244"/>
              <a:ext cx="1616384" cy="1331756"/>
            </a:xfrm>
            <a:prstGeom prst="wedgeEllipseCallout">
              <a:avLst>
                <a:gd name="adj1" fmla="val 59373"/>
                <a:gd name="adj2" fmla="val 30291"/>
              </a:avLst>
            </a:prstGeom>
          </p:spPr>
          <p:style>
            <a:lnRef idx="2">
              <a:schemeClr val="accent3"/>
            </a:lnRef>
            <a:fillRef idx="1">
              <a:schemeClr val="lt1"/>
            </a:fillRef>
            <a:effectRef idx="0">
              <a:schemeClr val="accent3"/>
            </a:effectRef>
            <a:fontRef idx="minor">
              <a:schemeClr val="dk1"/>
            </a:fontRef>
          </p:style>
          <p:txBody>
            <a:bodyPr rtlCol="1" anchor="ctr"/>
            <a:lstStyle/>
            <a:p>
              <a:pPr algn="ctr"/>
              <a:r>
                <a:rPr lang="he-IL" dirty="0"/>
                <a:t>יש לך עוגת גזר?</a:t>
              </a:r>
            </a:p>
          </p:txBody>
        </p:sp>
        <p:sp>
          <p:nvSpPr>
            <p:cNvPr id="16" name="בועת דיבור: אליפסה 15">
              <a:extLst>
                <a:ext uri="{FF2B5EF4-FFF2-40B4-BE49-F238E27FC236}">
                  <a16:creationId xmlns:a16="http://schemas.microsoft.com/office/drawing/2014/main" id="{73A09EA7-6CA0-4DF2-A9D7-25FAE6D6272E}"/>
                </a:ext>
              </a:extLst>
            </p:cNvPr>
            <p:cNvSpPr/>
            <p:nvPr/>
          </p:nvSpPr>
          <p:spPr>
            <a:xfrm>
              <a:off x="5155845" y="1788494"/>
              <a:ext cx="1203158" cy="1010653"/>
            </a:xfrm>
            <a:prstGeom prst="wedgeEllipseCallout">
              <a:avLst>
                <a:gd name="adj1" fmla="val 89834"/>
                <a:gd name="adj2" fmla="val -12103"/>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he-IL" b="1" dirty="0"/>
                <a:t>לא!</a:t>
              </a:r>
            </a:p>
            <a:p>
              <a:pPr algn="ctr"/>
              <a:r>
                <a:rPr lang="he-IL" dirty="0"/>
                <a:t>אין לי</a:t>
              </a:r>
            </a:p>
          </p:txBody>
        </p:sp>
        <p:pic>
          <p:nvPicPr>
            <p:cNvPr id="25" name="תמונה 24">
              <a:extLst>
                <a:ext uri="{FF2B5EF4-FFF2-40B4-BE49-F238E27FC236}">
                  <a16:creationId xmlns:a16="http://schemas.microsoft.com/office/drawing/2014/main" id="{4FD06D1A-B2F3-4D02-8310-D600E1D5C9F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4167" l="9945" r="89945">
                          <a14:foregroundMark x1="70601" y1="8083" x2="35301" y2="94333"/>
                          <a14:foregroundMark x1="35301" y1="94333" x2="74863" y2="94167"/>
                          <a14:foregroundMark x1="74863" y1="94167" x2="69399" y2="65083"/>
                          <a14:foregroundMark x1="69399" y1="65083" x2="40000" y2="30500"/>
                          <a14:foregroundMark x1="22295" y1="88833" x2="22295" y2="87917"/>
                          <a14:foregroundMark x1="22295" y1="87917" x2="14098" y2="60083"/>
                          <a14:foregroundMark x1="14098" y1="60083" x2="21202" y2="63667"/>
                        </a14:backgroundRemoval>
                      </a14:imgEffect>
                    </a14:imgLayer>
                  </a14:imgProps>
                </a:ext>
              </a:extLst>
            </a:blip>
            <a:stretch>
              <a:fillRect/>
            </a:stretch>
          </p:blipFill>
          <p:spPr>
            <a:xfrm flipH="1">
              <a:off x="6538575" y="2535130"/>
              <a:ext cx="1541133" cy="1704732"/>
            </a:xfrm>
            <a:prstGeom prst="rect">
              <a:avLst/>
            </a:prstGeom>
          </p:spPr>
        </p:pic>
        <p:sp>
          <p:nvSpPr>
            <p:cNvPr id="24" name="בועת מחשבה: ענן 23">
              <a:extLst>
                <a:ext uri="{FF2B5EF4-FFF2-40B4-BE49-F238E27FC236}">
                  <a16:creationId xmlns:a16="http://schemas.microsoft.com/office/drawing/2014/main" id="{75719DD6-FF8E-43D9-93AF-52DCCEE5CD44}"/>
                </a:ext>
              </a:extLst>
            </p:cNvPr>
            <p:cNvSpPr/>
            <p:nvPr/>
          </p:nvSpPr>
          <p:spPr>
            <a:xfrm>
              <a:off x="4908884" y="3229209"/>
              <a:ext cx="1450119" cy="829645"/>
            </a:xfrm>
            <a:prstGeom prst="cloudCallout">
              <a:avLst>
                <a:gd name="adj1" fmla="val 78731"/>
                <a:gd name="adj2" fmla="val -84454"/>
              </a:avLst>
            </a:prstGeom>
          </p:spPr>
          <p:style>
            <a:lnRef idx="2">
              <a:schemeClr val="accent3"/>
            </a:lnRef>
            <a:fillRef idx="1">
              <a:schemeClr val="lt1"/>
            </a:fillRef>
            <a:effectRef idx="0">
              <a:schemeClr val="accent3"/>
            </a:effectRef>
            <a:fontRef idx="minor">
              <a:schemeClr val="dk1"/>
            </a:fontRef>
          </p:style>
          <p:txBody>
            <a:bodyPr rtlCol="1" anchor="ctr"/>
            <a:lstStyle/>
            <a:p>
              <a:pPr algn="ctr"/>
              <a:r>
                <a:rPr lang="he-IL" dirty="0"/>
                <a:t>אוי</a:t>
              </a:r>
            </a:p>
            <a:p>
              <a:pPr algn="ctr"/>
              <a:r>
                <a:rPr lang="he-IL" dirty="0"/>
                <a:t>חבל...</a:t>
              </a:r>
            </a:p>
          </p:txBody>
        </p:sp>
        <p:pic>
          <p:nvPicPr>
            <p:cNvPr id="27" name="תמונה 26">
              <a:extLst>
                <a:ext uri="{FF2B5EF4-FFF2-40B4-BE49-F238E27FC236}">
                  <a16:creationId xmlns:a16="http://schemas.microsoft.com/office/drawing/2014/main" id="{D5B97D1D-8DAA-4486-B67F-B10F53BE5EA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4167" l="9945" r="89945">
                          <a14:foregroundMark x1="70601" y1="8083" x2="35301" y2="94333"/>
                          <a14:foregroundMark x1="35301" y1="94333" x2="74863" y2="94167"/>
                          <a14:foregroundMark x1="74863" y1="94167" x2="69399" y2="65083"/>
                          <a14:foregroundMark x1="69399" y1="65083" x2="40000" y2="30500"/>
                          <a14:foregroundMark x1="22295" y1="88833" x2="22295" y2="87917"/>
                          <a14:foregroundMark x1="22295" y1="87917" x2="14098" y2="60083"/>
                          <a14:foregroundMark x1="14098" y1="60083" x2="21202" y2="63667"/>
                        </a14:backgroundRemoval>
                      </a14:imgEffect>
                    </a14:imgLayer>
                  </a14:imgProps>
                </a:ext>
              </a:extLst>
            </a:blip>
            <a:stretch>
              <a:fillRect/>
            </a:stretch>
          </p:blipFill>
          <p:spPr>
            <a:xfrm flipH="1">
              <a:off x="2590444" y="2324946"/>
              <a:ext cx="1689389" cy="1868726"/>
            </a:xfrm>
            <a:prstGeom prst="rect">
              <a:avLst/>
            </a:prstGeom>
          </p:spPr>
        </p:pic>
        <p:sp>
          <p:nvSpPr>
            <p:cNvPr id="28" name="בועת דיבור: אליפסה 27">
              <a:extLst>
                <a:ext uri="{FF2B5EF4-FFF2-40B4-BE49-F238E27FC236}">
                  <a16:creationId xmlns:a16="http://schemas.microsoft.com/office/drawing/2014/main" id="{89EE67DC-BE4C-4417-8E2E-2B443551F4EF}"/>
                </a:ext>
              </a:extLst>
            </p:cNvPr>
            <p:cNvSpPr/>
            <p:nvPr/>
          </p:nvSpPr>
          <p:spPr>
            <a:xfrm>
              <a:off x="974061" y="2041031"/>
              <a:ext cx="1689388" cy="1365558"/>
            </a:xfrm>
            <a:prstGeom prst="wedgeEllipseCallout">
              <a:avLst>
                <a:gd name="adj1" fmla="val 59373"/>
                <a:gd name="adj2" fmla="val 30291"/>
              </a:avLst>
            </a:prstGeom>
          </p:spPr>
          <p:style>
            <a:lnRef idx="2">
              <a:schemeClr val="accent3"/>
            </a:lnRef>
            <a:fillRef idx="1">
              <a:schemeClr val="lt1"/>
            </a:fillRef>
            <a:effectRef idx="0">
              <a:schemeClr val="accent3"/>
            </a:effectRef>
            <a:fontRef idx="minor">
              <a:schemeClr val="dk1"/>
            </a:fontRef>
          </p:style>
          <p:txBody>
            <a:bodyPr rtlCol="1" anchor="ctr"/>
            <a:lstStyle/>
            <a:p>
              <a:pPr algn="ctr"/>
              <a:r>
                <a:rPr lang="he-IL" dirty="0"/>
                <a:t>יש לך עוגת גזר?</a:t>
              </a:r>
            </a:p>
          </p:txBody>
        </p:sp>
        <p:sp>
          <p:nvSpPr>
            <p:cNvPr id="29" name="בועת דיבור: אליפסה 28">
              <a:extLst>
                <a:ext uri="{FF2B5EF4-FFF2-40B4-BE49-F238E27FC236}">
                  <a16:creationId xmlns:a16="http://schemas.microsoft.com/office/drawing/2014/main" id="{77806D80-3F10-4B27-A355-F96A55347D85}"/>
                </a:ext>
              </a:extLst>
            </p:cNvPr>
            <p:cNvSpPr/>
            <p:nvPr/>
          </p:nvSpPr>
          <p:spPr>
            <a:xfrm>
              <a:off x="8755009" y="4299084"/>
              <a:ext cx="1203158" cy="1010653"/>
            </a:xfrm>
            <a:prstGeom prst="wedgeEllipseCallout">
              <a:avLst>
                <a:gd name="adj1" fmla="val 84501"/>
                <a:gd name="adj2" fmla="val -13690"/>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he-IL" b="1" dirty="0"/>
                <a:t>לא!</a:t>
              </a:r>
            </a:p>
            <a:p>
              <a:pPr algn="ctr"/>
              <a:r>
                <a:rPr lang="he-IL" dirty="0"/>
                <a:t>אין לי</a:t>
              </a:r>
            </a:p>
          </p:txBody>
        </p:sp>
        <p:pic>
          <p:nvPicPr>
            <p:cNvPr id="30" name="תמונה 29">
              <a:extLst>
                <a:ext uri="{FF2B5EF4-FFF2-40B4-BE49-F238E27FC236}">
                  <a16:creationId xmlns:a16="http://schemas.microsoft.com/office/drawing/2014/main" id="{B27B6B92-B23C-4568-BC89-56FFA02B418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4167" l="9945" r="89945">
                          <a14:foregroundMark x1="70601" y1="8083" x2="35301" y2="94333"/>
                          <a14:foregroundMark x1="35301" y1="94333" x2="74863" y2="94167"/>
                          <a14:foregroundMark x1="74863" y1="94167" x2="69399" y2="65083"/>
                          <a14:foregroundMark x1="69399" y1="65083" x2="40000" y2="30500"/>
                          <a14:foregroundMark x1="22295" y1="88833" x2="22295" y2="87917"/>
                          <a14:foregroundMark x1="22295" y1="87917" x2="14098" y2="60083"/>
                          <a14:foregroundMark x1="14098" y1="60083" x2="21202" y2="63667"/>
                        </a14:backgroundRemoval>
                      </a14:imgEffect>
                    </a14:imgLayer>
                  </a14:imgProps>
                </a:ext>
              </a:extLst>
            </a:blip>
            <a:stretch>
              <a:fillRect/>
            </a:stretch>
          </p:blipFill>
          <p:spPr>
            <a:xfrm flipH="1">
              <a:off x="10137739" y="5045720"/>
              <a:ext cx="1541133" cy="1704732"/>
            </a:xfrm>
            <a:prstGeom prst="rect">
              <a:avLst/>
            </a:prstGeom>
          </p:spPr>
        </p:pic>
        <p:sp>
          <p:nvSpPr>
            <p:cNvPr id="31" name="בועת מחשבה: ענן 30">
              <a:extLst>
                <a:ext uri="{FF2B5EF4-FFF2-40B4-BE49-F238E27FC236}">
                  <a16:creationId xmlns:a16="http://schemas.microsoft.com/office/drawing/2014/main" id="{39C619B4-AEB2-4FAA-9AE6-DFC15A068F32}"/>
                </a:ext>
              </a:extLst>
            </p:cNvPr>
            <p:cNvSpPr/>
            <p:nvPr/>
          </p:nvSpPr>
          <p:spPr>
            <a:xfrm>
              <a:off x="8486274" y="5594752"/>
              <a:ext cx="1743900" cy="1010653"/>
            </a:xfrm>
            <a:prstGeom prst="cloudCallout">
              <a:avLst>
                <a:gd name="adj1" fmla="val 59799"/>
                <a:gd name="adj2" fmla="val -60856"/>
              </a:avLst>
            </a:prstGeom>
          </p:spPr>
          <p:style>
            <a:lnRef idx="2">
              <a:schemeClr val="accent3"/>
            </a:lnRef>
            <a:fillRef idx="1">
              <a:schemeClr val="lt1"/>
            </a:fillRef>
            <a:effectRef idx="0">
              <a:schemeClr val="accent3"/>
            </a:effectRef>
            <a:fontRef idx="minor">
              <a:schemeClr val="dk1"/>
            </a:fontRef>
          </p:style>
          <p:txBody>
            <a:bodyPr rtlCol="1" anchor="ctr"/>
            <a:lstStyle/>
            <a:p>
              <a:pPr algn="r"/>
              <a:r>
                <a:rPr lang="he-IL" dirty="0"/>
                <a:t>לא נורא אולי מחר</a:t>
              </a:r>
            </a:p>
          </p:txBody>
        </p:sp>
        <p:sp>
          <p:nvSpPr>
            <p:cNvPr id="34" name="בועת דיבור: אליפסה 33">
              <a:extLst>
                <a:ext uri="{FF2B5EF4-FFF2-40B4-BE49-F238E27FC236}">
                  <a16:creationId xmlns:a16="http://schemas.microsoft.com/office/drawing/2014/main" id="{54445AA2-D9BB-4D44-8A7E-282BEE46CFDA}"/>
                </a:ext>
              </a:extLst>
            </p:cNvPr>
            <p:cNvSpPr/>
            <p:nvPr/>
          </p:nvSpPr>
          <p:spPr>
            <a:xfrm>
              <a:off x="4554265" y="4893912"/>
              <a:ext cx="1317499" cy="1300962"/>
            </a:xfrm>
            <a:prstGeom prst="wedgeEllipseCallout">
              <a:avLst>
                <a:gd name="adj1" fmla="val 101366"/>
                <a:gd name="adj2" fmla="val -1503"/>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he-IL" dirty="0"/>
                <a:t>לא!</a:t>
              </a:r>
            </a:p>
            <a:p>
              <a:pPr algn="ctr"/>
              <a:r>
                <a:rPr lang="he-IL" dirty="0"/>
                <a:t>אין לי עוגת גזר</a:t>
              </a:r>
            </a:p>
          </p:txBody>
        </p:sp>
        <p:pic>
          <p:nvPicPr>
            <p:cNvPr id="35" name="תמונה 34">
              <a:extLst>
                <a:ext uri="{FF2B5EF4-FFF2-40B4-BE49-F238E27FC236}">
                  <a16:creationId xmlns:a16="http://schemas.microsoft.com/office/drawing/2014/main" id="{B18976C1-5196-4260-A6C4-92980326247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600" b="99600" l="3226" r="94960">
                          <a14:foregroundMark x1="46573" y1="2600" x2="50605" y2="43400"/>
                          <a14:foregroundMark x1="50605" y1="43400" x2="56048" y2="65200"/>
                          <a14:foregroundMark x1="56048" y1="65200" x2="56048" y2="74400"/>
                          <a14:foregroundMark x1="93548" y1="73400" x2="6250" y2="77600"/>
                          <a14:foregroundMark x1="6250" y1="77600" x2="7480" y2="71502"/>
                          <a14:foregroundMark x1="23560" y1="48754" x2="24065" y2="48693"/>
                          <a14:foregroundMark x1="37724" y1="31279" x2="38306" y2="30800"/>
                          <a14:foregroundMark x1="31599" y1="36318" x2="35313" y2="33262"/>
                          <a14:foregroundMark x1="33579" y1="26368" x2="28137" y2="21265"/>
                          <a14:foregroundMark x1="38306" y1="30800" x2="38191" y2="30692"/>
                          <a14:foregroundMark x1="29351" y1="8426" x2="29637" y2="8000"/>
                          <a14:foregroundMark x1="29637" y1="8000" x2="40323" y2="3200"/>
                          <a14:foregroundMark x1="40323" y1="3200" x2="51210" y2="5400"/>
                          <a14:foregroundMark x1="51210" y1="5400" x2="61694" y2="11800"/>
                          <a14:foregroundMark x1="65436" y1="21571" x2="65524" y2="21800"/>
                          <a14:foregroundMark x1="62306" y1="13400" x2="62533" y2="13992"/>
                          <a14:foregroundMark x1="61694" y1="11800" x2="62306" y2="13400"/>
                          <a14:foregroundMark x1="62286" y1="29600" x2="61290" y2="32000"/>
                          <a14:foregroundMark x1="62452" y1="29200" x2="62286" y2="29600"/>
                          <a14:foregroundMark x1="62618" y1="28800" x2="62452" y2="29200"/>
                          <a14:foregroundMark x1="62701" y1="28600" x2="62618" y2="28800"/>
                          <a14:foregroundMark x1="62867" y1="28200" x2="62701" y2="28600"/>
                          <a14:foregroundMark x1="63015" y1="27845" x2="62867" y2="28200"/>
                          <a14:foregroundMark x1="61464" y1="40600" x2="61492" y2="42000"/>
                          <a14:foregroundMark x1="61290" y1="32000" x2="61464" y2="40600"/>
                          <a14:foregroundMark x1="68804" y1="49204" x2="91331" y2="71400"/>
                          <a14:foregroundMark x1="72379" y1="59800" x2="72379" y2="59800"/>
                          <a14:foregroundMark x1="70968" y1="57400" x2="70968" y2="57400"/>
                          <a14:foregroundMark x1="70968" y1="57400" x2="70968" y2="57400"/>
                          <a14:foregroundMark x1="65323" y1="51800" x2="80847" y2="70200"/>
                          <a14:foregroundMark x1="61290" y1="50800" x2="62903" y2="61800"/>
                          <a14:foregroundMark x1="62903" y1="61800" x2="62298" y2="67600"/>
                          <a14:foregroundMark x1="47379" y1="37200" x2="43548" y2="60400"/>
                          <a14:foregroundMark x1="43548" y1="60400" x2="44960" y2="73400"/>
                          <a14:foregroundMark x1="40927" y1="38200" x2="33669" y2="60800"/>
                          <a14:foregroundMark x1="33669" y1="60800" x2="26210" y2="73400"/>
                          <a14:foregroundMark x1="29032" y1="51800" x2="22581" y2="61200"/>
                          <a14:foregroundMark x1="22581" y1="61200" x2="19355" y2="75400"/>
                          <a14:foregroundMark x1="15323" y1="81400" x2="3427" y2="77000"/>
                          <a14:foregroundMark x1="90121" y1="75600" x2="78226" y2="85600"/>
                          <a14:foregroundMark x1="20363" y1="91200" x2="3831" y2="92800"/>
                          <a14:foregroundMark x1="78226" y1="85600" x2="20363" y2="91200"/>
                          <a14:foregroundMark x1="3831" y1="92800" x2="6250" y2="90800"/>
                          <a14:foregroundMark x1="93750" y1="78000" x2="95161" y2="88200"/>
                          <a14:foregroundMark x1="95161" y1="88200" x2="92742" y2="91600"/>
                          <a14:foregroundMark x1="63508" y1="77400" x2="5444" y2="99600"/>
                          <a14:backgroundMark x1="64919" y1="21400" x2="56452" y2="26800"/>
                          <a14:backgroundMark x1="62500" y1="14000" x2="64516" y2="21800"/>
                          <a14:backgroundMark x1="62500" y1="13800" x2="62500" y2="13400"/>
                          <a14:backgroundMark x1="61895" y1="13400" x2="61895" y2="13400"/>
                          <a14:backgroundMark x1="65323" y1="22200" x2="62903" y2="27800"/>
                          <a14:backgroundMark x1="61895" y1="29600" x2="61895" y2="29600"/>
                          <a14:backgroundMark x1="62298" y1="29600" x2="62298" y2="29600"/>
                          <a14:backgroundMark x1="65524" y1="21400" x2="65524" y2="21400"/>
                          <a14:backgroundMark x1="62298" y1="28800" x2="62298" y2="28800"/>
                          <a14:backgroundMark x1="62500" y1="29200" x2="62500" y2="29200"/>
                          <a14:backgroundMark x1="63306" y1="29600" x2="63306" y2="29600"/>
                          <a14:backgroundMark x1="63306" y1="28600" x2="63306" y2="28600"/>
                          <a14:backgroundMark x1="63306" y1="28200" x2="63306" y2="28200"/>
                          <a14:backgroundMark x1="24798" y1="2200" x2="403" y2="62800"/>
                          <a14:backgroundMark x1="30645" y1="9000" x2="26008" y2="18600"/>
                          <a14:backgroundMark x1="26008" y1="18600" x2="25202" y2="19400"/>
                          <a14:backgroundMark x1="30040" y1="8400" x2="30040" y2="8400"/>
                          <a14:backgroundMark x1="30040" y1="8400" x2="30040" y2="8400"/>
                          <a14:backgroundMark x1="29637" y1="8400" x2="29637" y2="8400"/>
                          <a14:backgroundMark x1="28024" y1="8600" x2="28629" y2="8400"/>
                          <a14:backgroundMark x1="32056" y1="36200" x2="34677" y2="46000"/>
                          <a14:backgroundMark x1="34677" y1="46000" x2="25000" y2="49800"/>
                          <a14:backgroundMark x1="25000" y1="49800" x2="10685" y2="65600"/>
                          <a14:backgroundMark x1="10685" y1="65600" x2="4234" y2="69600"/>
                          <a14:backgroundMark x1="61895" y1="40600" x2="61895" y2="40600"/>
                          <a14:backgroundMark x1="61290" y1="42000" x2="68548" y2="49400"/>
                          <a14:backgroundMark x1="68548" y1="49400" x2="68750" y2="49400"/>
                          <a14:backgroundMark x1="22177" y1="91200" x2="22177" y2="91200"/>
                          <a14:backgroundMark x1="32661" y1="26200" x2="34073" y2="30800"/>
                          <a14:backgroundMark x1="33266" y1="26800" x2="37702" y2="27600"/>
                          <a14:backgroundMark x1="31048" y1="28600" x2="38105" y2="30800"/>
                        </a14:backgroundRemoval>
                      </a14:imgEffect>
                    </a14:imgLayer>
                  </a14:imgProps>
                </a:ext>
              </a:extLst>
            </a:blip>
            <a:srcRect b="20532"/>
            <a:stretch/>
          </p:blipFill>
          <p:spPr>
            <a:xfrm>
              <a:off x="849833" y="4965579"/>
              <a:ext cx="1502188" cy="1203388"/>
            </a:xfrm>
            <a:prstGeom prst="rect">
              <a:avLst/>
            </a:prstGeom>
          </p:spPr>
        </p:pic>
        <p:sp>
          <p:nvSpPr>
            <p:cNvPr id="36" name="בועת מחשבה: ענן 35">
              <a:extLst>
                <a:ext uri="{FF2B5EF4-FFF2-40B4-BE49-F238E27FC236}">
                  <a16:creationId xmlns:a16="http://schemas.microsoft.com/office/drawing/2014/main" id="{C056A5EF-EC7E-4B58-BE96-AD67C837B183}"/>
                </a:ext>
              </a:extLst>
            </p:cNvPr>
            <p:cNvSpPr/>
            <p:nvPr/>
          </p:nvSpPr>
          <p:spPr>
            <a:xfrm>
              <a:off x="2108072" y="4861515"/>
              <a:ext cx="2198371" cy="1546928"/>
            </a:xfrm>
            <a:prstGeom prst="cloudCallout">
              <a:avLst>
                <a:gd name="adj1" fmla="val -63857"/>
                <a:gd name="adj2" fmla="val -22946"/>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he-IL" sz="1600" b="1" dirty="0"/>
                <a:t>אני בטוח שהארנב ישמח ויקנה את העוגה שכל כך רצה</a:t>
              </a:r>
            </a:p>
          </p:txBody>
        </p:sp>
      </p:grpSp>
      <p:sp>
        <p:nvSpPr>
          <p:cNvPr id="2051" name="פיצוץ: 8 נקודות 2050">
            <a:extLst>
              <a:ext uri="{FF2B5EF4-FFF2-40B4-BE49-F238E27FC236}">
                <a16:creationId xmlns:a16="http://schemas.microsoft.com/office/drawing/2014/main" id="{2DC21A3A-9F2E-4994-BA92-DC5E9108B0F4}"/>
              </a:ext>
            </a:extLst>
          </p:cNvPr>
          <p:cNvSpPr/>
          <p:nvPr/>
        </p:nvSpPr>
        <p:spPr>
          <a:xfrm>
            <a:off x="6605101" y="5125261"/>
            <a:ext cx="1436813" cy="1480144"/>
          </a:xfrm>
          <a:prstGeom prst="irregularSeal1">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he-IL" b="1" dirty="0"/>
              <a:t>לא!!!!</a:t>
            </a:r>
          </a:p>
        </p:txBody>
      </p:sp>
    </p:spTree>
    <p:extLst>
      <p:ext uri="{BB962C8B-B14F-4D97-AF65-F5344CB8AC3E}">
        <p14:creationId xmlns:p14="http://schemas.microsoft.com/office/powerpoint/2010/main" val="1851458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תמונה 20">
            <a:extLst>
              <a:ext uri="{FF2B5EF4-FFF2-40B4-BE49-F238E27FC236}">
                <a16:creationId xmlns:a16="http://schemas.microsoft.com/office/drawing/2014/main" id="{98860FDF-A35B-47FB-985F-6FD3D2722F3E}"/>
              </a:ext>
            </a:extLst>
          </p:cNvPr>
          <p:cNvPicPr>
            <a:picLocks noChangeAspect="1"/>
          </p:cNvPicPr>
          <p:nvPr/>
        </p:nvPicPr>
        <p:blipFill rotWithShape="1">
          <a:blip r:embed="rId3">
            <a:alphaModFix amt="35000"/>
          </a:blip>
          <a:srcRect t="24108" r="22105"/>
          <a:stretch/>
        </p:blipFill>
        <p:spPr>
          <a:xfrm>
            <a:off x="617381" y="4169549"/>
            <a:ext cx="3647321" cy="2502091"/>
          </a:xfrm>
          <a:prstGeom prst="rect">
            <a:avLst/>
          </a:prstGeom>
        </p:spPr>
      </p:pic>
      <p:pic>
        <p:nvPicPr>
          <p:cNvPr id="19" name="תמונה 18">
            <a:extLst>
              <a:ext uri="{FF2B5EF4-FFF2-40B4-BE49-F238E27FC236}">
                <a16:creationId xmlns:a16="http://schemas.microsoft.com/office/drawing/2014/main" id="{4A1AEA11-42EF-4D1C-8A5F-EFCD0D5D6D21}"/>
              </a:ext>
            </a:extLst>
          </p:cNvPr>
          <p:cNvPicPr>
            <a:picLocks noChangeAspect="1"/>
          </p:cNvPicPr>
          <p:nvPr/>
        </p:nvPicPr>
        <p:blipFill rotWithShape="1">
          <a:blip r:embed="rId3">
            <a:alphaModFix amt="35000"/>
          </a:blip>
          <a:srcRect t="24108" r="22105"/>
          <a:stretch/>
        </p:blipFill>
        <p:spPr>
          <a:xfrm>
            <a:off x="4404815" y="4203509"/>
            <a:ext cx="3647321" cy="2502091"/>
          </a:xfrm>
          <a:prstGeom prst="rect">
            <a:avLst/>
          </a:prstGeom>
        </p:spPr>
      </p:pic>
      <p:pic>
        <p:nvPicPr>
          <p:cNvPr id="22" name="תמונה 21">
            <a:extLst>
              <a:ext uri="{FF2B5EF4-FFF2-40B4-BE49-F238E27FC236}">
                <a16:creationId xmlns:a16="http://schemas.microsoft.com/office/drawing/2014/main" id="{71B4F36B-4B6F-4954-B8B3-B1F1447DA9A7}"/>
              </a:ext>
            </a:extLst>
          </p:cNvPr>
          <p:cNvPicPr>
            <a:picLocks noChangeAspect="1"/>
          </p:cNvPicPr>
          <p:nvPr/>
        </p:nvPicPr>
        <p:blipFill rotWithShape="1">
          <a:blip r:embed="rId3">
            <a:alphaModFix amt="35000"/>
          </a:blip>
          <a:srcRect t="24108" r="22105"/>
          <a:stretch/>
        </p:blipFill>
        <p:spPr>
          <a:xfrm>
            <a:off x="8154960" y="4239862"/>
            <a:ext cx="3647321" cy="2478313"/>
          </a:xfrm>
          <a:prstGeom prst="rect">
            <a:avLst/>
          </a:prstGeom>
        </p:spPr>
      </p:pic>
      <p:pic>
        <p:nvPicPr>
          <p:cNvPr id="20" name="תמונה 19">
            <a:extLst>
              <a:ext uri="{FF2B5EF4-FFF2-40B4-BE49-F238E27FC236}">
                <a16:creationId xmlns:a16="http://schemas.microsoft.com/office/drawing/2014/main" id="{779F1831-95F0-40F7-919B-F2F7333E6DD7}"/>
              </a:ext>
            </a:extLst>
          </p:cNvPr>
          <p:cNvPicPr>
            <a:picLocks noChangeAspect="1"/>
          </p:cNvPicPr>
          <p:nvPr/>
        </p:nvPicPr>
        <p:blipFill rotWithShape="1">
          <a:blip r:embed="rId3">
            <a:alphaModFix amt="35000"/>
          </a:blip>
          <a:srcRect t="24108" r="22105"/>
          <a:stretch/>
        </p:blipFill>
        <p:spPr>
          <a:xfrm>
            <a:off x="600548" y="1726566"/>
            <a:ext cx="3691598" cy="2454531"/>
          </a:xfrm>
          <a:prstGeom prst="rect">
            <a:avLst/>
          </a:prstGeom>
        </p:spPr>
      </p:pic>
      <p:pic>
        <p:nvPicPr>
          <p:cNvPr id="17" name="תמונה 16">
            <a:extLst>
              <a:ext uri="{FF2B5EF4-FFF2-40B4-BE49-F238E27FC236}">
                <a16:creationId xmlns:a16="http://schemas.microsoft.com/office/drawing/2014/main" id="{1BD94BE9-9743-43C1-B99C-B9790000B267}"/>
              </a:ext>
            </a:extLst>
          </p:cNvPr>
          <p:cNvPicPr>
            <a:picLocks noChangeAspect="1"/>
          </p:cNvPicPr>
          <p:nvPr/>
        </p:nvPicPr>
        <p:blipFill rotWithShape="1">
          <a:blip r:embed="rId3">
            <a:alphaModFix amt="35000"/>
          </a:blip>
          <a:srcRect t="24108" r="22105"/>
          <a:stretch/>
        </p:blipFill>
        <p:spPr>
          <a:xfrm>
            <a:off x="4388111" y="1713991"/>
            <a:ext cx="3691598" cy="2502091"/>
          </a:xfrm>
          <a:prstGeom prst="rect">
            <a:avLst/>
          </a:prstGeom>
        </p:spPr>
      </p:pic>
      <p:pic>
        <p:nvPicPr>
          <p:cNvPr id="8" name="תמונה 7">
            <a:extLst>
              <a:ext uri="{FF2B5EF4-FFF2-40B4-BE49-F238E27FC236}">
                <a16:creationId xmlns:a16="http://schemas.microsoft.com/office/drawing/2014/main" id="{E8854C2C-ABAD-4AA1-B5FA-D76D79C33A40}"/>
              </a:ext>
            </a:extLst>
          </p:cNvPr>
          <p:cNvPicPr>
            <a:picLocks noChangeAspect="1"/>
          </p:cNvPicPr>
          <p:nvPr/>
        </p:nvPicPr>
        <p:blipFill rotWithShape="1">
          <a:blip r:embed="rId3">
            <a:alphaModFix amt="35000"/>
          </a:blip>
          <a:srcRect t="24108" r="22105"/>
          <a:stretch/>
        </p:blipFill>
        <p:spPr>
          <a:xfrm>
            <a:off x="8154961" y="1742608"/>
            <a:ext cx="3691598" cy="2473475"/>
          </a:xfrm>
          <a:prstGeom prst="rect">
            <a:avLst/>
          </a:prstGeom>
        </p:spPr>
      </p:pic>
      <p:sp>
        <p:nvSpPr>
          <p:cNvPr id="2" name="כותרת 1">
            <a:extLst>
              <a:ext uri="{FF2B5EF4-FFF2-40B4-BE49-F238E27FC236}">
                <a16:creationId xmlns:a16="http://schemas.microsoft.com/office/drawing/2014/main" id="{11083B18-4C71-4CA9-8208-671D951CFB40}"/>
              </a:ext>
            </a:extLst>
          </p:cNvPr>
          <p:cNvSpPr>
            <a:spLocks noGrp="1"/>
          </p:cNvSpPr>
          <p:nvPr>
            <p:ph type="title"/>
          </p:nvPr>
        </p:nvSpPr>
        <p:spPr/>
        <p:txBody>
          <a:bodyPr/>
          <a:lstStyle/>
          <a:p>
            <a:r>
              <a:rPr lang="he-IL" dirty="0"/>
              <a:t>העלילון שלי </a:t>
            </a:r>
            <a:r>
              <a:rPr lang="he-IL" dirty="0">
                <a:sym typeface="Wingdings" panose="05000000000000000000" pitchFamily="2" charset="2"/>
              </a:rPr>
              <a:t></a:t>
            </a:r>
            <a:endParaRPr lang="he-IL" dirty="0"/>
          </a:p>
        </p:txBody>
      </p:sp>
      <p:graphicFrame>
        <p:nvGraphicFramePr>
          <p:cNvPr id="4" name="טבלה 4">
            <a:extLst>
              <a:ext uri="{FF2B5EF4-FFF2-40B4-BE49-F238E27FC236}">
                <a16:creationId xmlns:a16="http://schemas.microsoft.com/office/drawing/2014/main" id="{625A274A-3562-47AE-8D84-07DF3E54FB08}"/>
              </a:ext>
            </a:extLst>
          </p:cNvPr>
          <p:cNvGraphicFramePr>
            <a:graphicFrameLocks noGrp="1"/>
          </p:cNvGraphicFramePr>
          <p:nvPr>
            <p:extLst>
              <p:ext uri="{D42A27DB-BD31-4B8C-83A1-F6EECF244321}">
                <p14:modId xmlns:p14="http://schemas.microsoft.com/office/powerpoint/2010/main" val="3065910567"/>
              </p:ext>
            </p:extLst>
          </p:nvPr>
        </p:nvGraphicFramePr>
        <p:xfrm>
          <a:off x="521151" y="1726566"/>
          <a:ext cx="11325408" cy="4979034"/>
        </p:xfrm>
        <a:graphic>
          <a:graphicData uri="http://schemas.openxmlformats.org/drawingml/2006/table">
            <a:tbl>
              <a:tblPr rtl="1" firstRow="1" bandRow="1">
                <a:tableStyleId>{5940675A-B579-460E-94D1-54222C63F5DA}</a:tableStyleId>
              </a:tblPr>
              <a:tblGrid>
                <a:gridCol w="3775136">
                  <a:extLst>
                    <a:ext uri="{9D8B030D-6E8A-4147-A177-3AD203B41FA5}">
                      <a16:colId xmlns:a16="http://schemas.microsoft.com/office/drawing/2014/main" val="126298215"/>
                    </a:ext>
                  </a:extLst>
                </a:gridCol>
                <a:gridCol w="3775136">
                  <a:extLst>
                    <a:ext uri="{9D8B030D-6E8A-4147-A177-3AD203B41FA5}">
                      <a16:colId xmlns:a16="http://schemas.microsoft.com/office/drawing/2014/main" val="3984988069"/>
                    </a:ext>
                  </a:extLst>
                </a:gridCol>
                <a:gridCol w="3775136">
                  <a:extLst>
                    <a:ext uri="{9D8B030D-6E8A-4147-A177-3AD203B41FA5}">
                      <a16:colId xmlns:a16="http://schemas.microsoft.com/office/drawing/2014/main" val="620603259"/>
                    </a:ext>
                  </a:extLst>
                </a:gridCol>
              </a:tblGrid>
              <a:tr h="2489517">
                <a:tc>
                  <a:txBody>
                    <a:bodyPr/>
                    <a:lstStyle/>
                    <a:p>
                      <a:pPr algn="r" rtl="1"/>
                      <a:r>
                        <a:rPr lang="he-IL" sz="1800" b="1" i="0" kern="1200" dirty="0">
                          <a:solidFill>
                            <a:schemeClr val="tx1"/>
                          </a:solidFill>
                          <a:effectLst/>
                          <a:latin typeface="+mn-lt"/>
                          <a:ea typeface="+mn-ea"/>
                          <a:cs typeface="+mn-cs"/>
                        </a:rPr>
                        <a:t>הציב </a:t>
                      </a:r>
                      <a:r>
                        <a:rPr lang="he-IL" b="1" dirty="0"/>
                        <a:t>הַ</a:t>
                      </a:r>
                      <a:r>
                        <a:rPr lang="he-IL" sz="1800" b="1" i="0" kern="1200" dirty="0">
                          <a:solidFill>
                            <a:schemeClr val="tx1"/>
                          </a:solidFill>
                          <a:effectLst/>
                          <a:latin typeface="+mn-lt"/>
                          <a:ea typeface="+mn-ea"/>
                          <a:cs typeface="+mn-cs"/>
                        </a:rPr>
                        <a:t>אוֹפֶה את עוגת הגזר בחלון הראווה והמתין לארנב</a:t>
                      </a:r>
                      <a:endParaRPr lang="he-IL" b="1" dirty="0"/>
                    </a:p>
                    <a:p>
                      <a:pPr rtl="1"/>
                      <a:endParaRPr lang="he-IL" b="1" dirty="0"/>
                    </a:p>
                    <a:p>
                      <a:pPr rtl="1"/>
                      <a:endParaRPr lang="he-IL" b="1" dirty="0"/>
                    </a:p>
                    <a:p>
                      <a:pPr rtl="1"/>
                      <a:endParaRPr lang="he-IL" b="1" dirty="0"/>
                    </a:p>
                    <a:p>
                      <a:pPr rtl="1"/>
                      <a:endParaRPr lang="he-IL" b="1" dirty="0"/>
                    </a:p>
                    <a:p>
                      <a:pPr rtl="1"/>
                      <a:endParaRPr lang="he-IL" b="1" dirty="0"/>
                    </a:p>
                    <a:p>
                      <a:pPr rtl="1"/>
                      <a:endParaRPr lang="he-IL" b="1" dirty="0"/>
                    </a:p>
                  </a:txBody>
                  <a:tcPr/>
                </a:tc>
                <a:tc>
                  <a:txBody>
                    <a:bodyPr/>
                    <a:lstStyle/>
                    <a:p>
                      <a:pPr algn="r" rtl="1"/>
                      <a:r>
                        <a:rPr lang="he-IL" b="1" dirty="0"/>
                        <a:t>והנה כמו בכל יום הגיע הארנב ושאל</a:t>
                      </a:r>
                    </a:p>
                  </a:txBody>
                  <a:tcPr/>
                </a:tc>
                <a:tc>
                  <a:txBody>
                    <a:bodyPr/>
                    <a:lstStyle/>
                    <a:p>
                      <a:pPr algn="r" rtl="1"/>
                      <a:r>
                        <a:rPr lang="he-IL" b="1" dirty="0"/>
                        <a:t>הַ</a:t>
                      </a:r>
                      <a:r>
                        <a:rPr lang="he-IL" sz="1800" b="1" i="0" kern="1200" dirty="0">
                          <a:solidFill>
                            <a:schemeClr val="tx1"/>
                          </a:solidFill>
                          <a:effectLst/>
                          <a:latin typeface="+mn-lt"/>
                          <a:ea typeface="+mn-ea"/>
                          <a:cs typeface="+mn-cs"/>
                        </a:rPr>
                        <a:t>אוֹפֶה ענה לארנב בהתרגשות</a:t>
                      </a:r>
                    </a:p>
                    <a:p>
                      <a:pPr algn="r" rtl="1"/>
                      <a:endParaRPr lang="he-IL" sz="1800" b="1" i="0" kern="1200" dirty="0">
                        <a:solidFill>
                          <a:schemeClr val="tx1"/>
                        </a:solidFill>
                        <a:effectLst/>
                        <a:latin typeface="+mn-lt"/>
                        <a:ea typeface="+mn-ea"/>
                        <a:cs typeface="+mn-cs"/>
                      </a:endParaRPr>
                    </a:p>
                    <a:p>
                      <a:pPr algn="r" rtl="1"/>
                      <a:endParaRPr lang="he-IL" sz="1800" b="1" i="0" kern="1200" dirty="0">
                        <a:solidFill>
                          <a:schemeClr val="tx1"/>
                        </a:solidFill>
                        <a:effectLst/>
                        <a:latin typeface="+mn-lt"/>
                        <a:ea typeface="+mn-ea"/>
                        <a:cs typeface="+mn-cs"/>
                      </a:endParaRPr>
                    </a:p>
                    <a:p>
                      <a:pPr algn="r" rtl="1"/>
                      <a:endParaRPr lang="he-IL" sz="1800" b="1" i="0" kern="1200" dirty="0">
                        <a:solidFill>
                          <a:schemeClr val="tx1"/>
                        </a:solidFill>
                        <a:effectLst/>
                        <a:latin typeface="+mn-lt"/>
                        <a:ea typeface="+mn-ea"/>
                        <a:cs typeface="+mn-cs"/>
                      </a:endParaRPr>
                    </a:p>
                    <a:p>
                      <a:pPr algn="r" rtl="1"/>
                      <a:endParaRPr lang="he-IL" sz="1800" b="1" i="0" kern="1200" dirty="0">
                        <a:solidFill>
                          <a:schemeClr val="tx1"/>
                        </a:solidFill>
                        <a:effectLst/>
                        <a:latin typeface="+mn-lt"/>
                        <a:ea typeface="+mn-ea"/>
                        <a:cs typeface="+mn-cs"/>
                      </a:endParaRPr>
                    </a:p>
                    <a:p>
                      <a:pPr algn="r" rtl="1"/>
                      <a:endParaRPr lang="he-IL" sz="1800" b="1" i="0" kern="1200" dirty="0">
                        <a:solidFill>
                          <a:schemeClr val="tx1"/>
                        </a:solidFill>
                        <a:effectLst/>
                        <a:latin typeface="+mn-lt"/>
                        <a:ea typeface="+mn-ea"/>
                        <a:cs typeface="+mn-cs"/>
                      </a:endParaRPr>
                    </a:p>
                    <a:p>
                      <a:pPr algn="r" rtl="1"/>
                      <a:endParaRPr lang="he-IL" sz="1800" b="1" i="0" kern="1200" dirty="0">
                        <a:solidFill>
                          <a:schemeClr val="tx1"/>
                        </a:solidFill>
                        <a:effectLst/>
                        <a:latin typeface="+mn-lt"/>
                        <a:ea typeface="+mn-ea"/>
                        <a:cs typeface="+mn-cs"/>
                      </a:endParaRPr>
                    </a:p>
                    <a:p>
                      <a:pPr algn="r" rtl="1"/>
                      <a:r>
                        <a:rPr lang="he-IL" sz="1800" b="1" i="0" kern="1200" dirty="0">
                          <a:solidFill>
                            <a:schemeClr val="tx1"/>
                          </a:solidFill>
                          <a:effectLst/>
                          <a:latin typeface="+mn-lt"/>
                          <a:ea typeface="+mn-ea"/>
                          <a:cs typeface="+mn-cs"/>
                        </a:rPr>
                        <a:t>והצביע לכיוון העוגה</a:t>
                      </a:r>
                    </a:p>
                  </a:txBody>
                  <a:tcPr/>
                </a:tc>
                <a:extLst>
                  <a:ext uri="{0D108BD9-81ED-4DB2-BD59-A6C34878D82A}">
                    <a16:rowId xmlns:a16="http://schemas.microsoft.com/office/drawing/2014/main" val="2726551715"/>
                  </a:ext>
                </a:extLst>
              </a:tr>
              <a:tr h="2489517">
                <a:tc>
                  <a:txBody>
                    <a:bodyPr/>
                    <a:lstStyle/>
                    <a:p>
                      <a:pPr algn="r" rtl="1"/>
                      <a:r>
                        <a:rPr lang="he-IL" b="1" dirty="0"/>
                        <a:t>ענה לו הארנב</a:t>
                      </a:r>
                    </a:p>
                    <a:p>
                      <a:pPr rtl="1"/>
                      <a:endParaRPr lang="he-IL" b="1" dirty="0"/>
                    </a:p>
                    <a:p>
                      <a:pPr rtl="1"/>
                      <a:endParaRPr lang="he-IL" b="1" dirty="0"/>
                    </a:p>
                    <a:p>
                      <a:pPr rtl="1"/>
                      <a:endParaRPr lang="he-IL" b="1" dirty="0"/>
                    </a:p>
                    <a:p>
                      <a:pPr rtl="1"/>
                      <a:endParaRPr lang="he-IL" b="1" dirty="0"/>
                    </a:p>
                    <a:p>
                      <a:pPr rtl="1"/>
                      <a:endParaRPr lang="he-IL" b="1" dirty="0"/>
                    </a:p>
                    <a:p>
                      <a:pPr rtl="1"/>
                      <a:endParaRPr lang="he-IL" b="1" dirty="0"/>
                    </a:p>
                  </a:txBody>
                  <a:tcPr/>
                </a:tc>
                <a:tc>
                  <a:txBody>
                    <a:bodyPr/>
                    <a:lstStyle/>
                    <a:p>
                      <a:pPr algn="r" rtl="1"/>
                      <a:endParaRPr lang="he-IL" b="1" dirty="0"/>
                    </a:p>
                  </a:txBody>
                  <a:tcPr/>
                </a:tc>
                <a:tc>
                  <a:txBody>
                    <a:bodyPr/>
                    <a:lstStyle/>
                    <a:p>
                      <a:pPr algn="r" rtl="1"/>
                      <a:endParaRPr lang="he-IL" b="1" dirty="0"/>
                    </a:p>
                  </a:txBody>
                  <a:tcPr/>
                </a:tc>
                <a:extLst>
                  <a:ext uri="{0D108BD9-81ED-4DB2-BD59-A6C34878D82A}">
                    <a16:rowId xmlns:a16="http://schemas.microsoft.com/office/drawing/2014/main" val="157414409"/>
                  </a:ext>
                </a:extLst>
              </a:tr>
            </a:tbl>
          </a:graphicData>
        </a:graphic>
      </p:graphicFrame>
      <p:grpSp>
        <p:nvGrpSpPr>
          <p:cNvPr id="9" name="קבוצה 8">
            <a:extLst>
              <a:ext uri="{FF2B5EF4-FFF2-40B4-BE49-F238E27FC236}">
                <a16:creationId xmlns:a16="http://schemas.microsoft.com/office/drawing/2014/main" id="{01413412-F605-4F7F-B936-32EEC8BBB319}"/>
              </a:ext>
            </a:extLst>
          </p:cNvPr>
          <p:cNvGrpSpPr/>
          <p:nvPr/>
        </p:nvGrpSpPr>
        <p:grpSpPr>
          <a:xfrm>
            <a:off x="617381" y="2063544"/>
            <a:ext cx="11389187" cy="4687078"/>
            <a:chOff x="617381" y="2063544"/>
            <a:chExt cx="11389187" cy="4687078"/>
          </a:xfrm>
        </p:grpSpPr>
        <p:pic>
          <p:nvPicPr>
            <p:cNvPr id="2050" name="Picture 2" descr="חדשות רוטר - ארה&quot;ב: היום נחגג חג עוגת הגזר המסורתי">
              <a:extLst>
                <a:ext uri="{FF2B5EF4-FFF2-40B4-BE49-F238E27FC236}">
                  <a16:creationId xmlns:a16="http://schemas.microsoft.com/office/drawing/2014/main" id="{64546414-CCE4-49C7-A4D1-56B56EAC6C2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99" b="89949" l="10000" r="90000">
                          <a14:foregroundMark x1="82614" y1="29642" x2="61591" y2="7666"/>
                          <a14:foregroundMark x1="61591" y1="7666" x2="35568" y2="9199"/>
                          <a14:foregroundMark x1="35568" y1="9199" x2="32045" y2="17888"/>
                          <a14:foregroundMark x1="66932" y1="88416" x2="39886" y2="87734"/>
                          <a14:foregroundMark x1="39886" y1="87734" x2="27273" y2="72572"/>
                        </a14:backgroundRemoval>
                      </a14:imgEffect>
                    </a14:imgLayer>
                  </a14:imgProps>
                </a:ext>
                <a:ext uri="{28A0092B-C50C-407E-A947-70E740481C1C}">
                  <a14:useLocalDpi xmlns:a14="http://schemas.microsoft.com/office/drawing/2010/main" val="0"/>
                </a:ext>
              </a:extLst>
            </a:blip>
            <a:srcRect/>
            <a:stretch>
              <a:fillRect/>
            </a:stretch>
          </p:blipFill>
          <p:spPr bwMode="auto">
            <a:xfrm>
              <a:off x="8649438" y="2406434"/>
              <a:ext cx="2617457" cy="1797075"/>
            </a:xfrm>
            <a:prstGeom prst="rect">
              <a:avLst/>
            </a:prstGeom>
            <a:noFill/>
            <a:extLst>
              <a:ext uri="{909E8E84-426E-40DD-AFC4-6F175D3DCCD1}">
                <a14:hiddenFill xmlns:a14="http://schemas.microsoft.com/office/drawing/2010/main">
                  <a:solidFill>
                    <a:srgbClr val="FFFFFF"/>
                  </a:solidFill>
                </a14:hiddenFill>
              </a:ext>
            </a:extLst>
          </p:spPr>
        </p:pic>
        <p:pic>
          <p:nvPicPr>
            <p:cNvPr id="25" name="תמונה 24">
              <a:extLst>
                <a:ext uri="{FF2B5EF4-FFF2-40B4-BE49-F238E27FC236}">
                  <a16:creationId xmlns:a16="http://schemas.microsoft.com/office/drawing/2014/main" id="{4FD06D1A-B2F3-4D02-8310-D600E1D5C9F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4167" l="9945" r="89945">
                          <a14:foregroundMark x1="70601" y1="8083" x2="35301" y2="94333"/>
                          <a14:foregroundMark x1="35301" y1="94333" x2="74863" y2="94167"/>
                          <a14:foregroundMark x1="74863" y1="94167" x2="69399" y2="65083"/>
                          <a14:foregroundMark x1="69399" y1="65083" x2="40000" y2="30500"/>
                          <a14:foregroundMark x1="22295" y1="88833" x2="22295" y2="87917"/>
                          <a14:foregroundMark x1="22295" y1="87917" x2="14098" y2="60083"/>
                          <a14:foregroundMark x1="14098" y1="60083" x2="21202" y2="63667"/>
                        </a14:backgroundRemoval>
                      </a14:imgEffect>
                    </a14:imgLayer>
                  </a14:imgProps>
                </a:ext>
              </a:extLst>
            </a:blip>
            <a:stretch>
              <a:fillRect/>
            </a:stretch>
          </p:blipFill>
          <p:spPr>
            <a:xfrm flipH="1">
              <a:off x="6538575" y="2535130"/>
              <a:ext cx="1541133" cy="1704732"/>
            </a:xfrm>
            <a:prstGeom prst="rect">
              <a:avLst/>
            </a:prstGeom>
          </p:spPr>
        </p:pic>
        <p:sp>
          <p:nvSpPr>
            <p:cNvPr id="28" name="בועת דיבור: אליפסה 27">
              <a:extLst>
                <a:ext uri="{FF2B5EF4-FFF2-40B4-BE49-F238E27FC236}">
                  <a16:creationId xmlns:a16="http://schemas.microsoft.com/office/drawing/2014/main" id="{89EE67DC-BE4C-4417-8E2E-2B443551F4EF}"/>
                </a:ext>
              </a:extLst>
            </p:cNvPr>
            <p:cNvSpPr/>
            <p:nvPr/>
          </p:nvSpPr>
          <p:spPr>
            <a:xfrm>
              <a:off x="4724205" y="2146829"/>
              <a:ext cx="1689388" cy="1365558"/>
            </a:xfrm>
            <a:prstGeom prst="wedgeEllipseCallout">
              <a:avLst>
                <a:gd name="adj1" fmla="val 59373"/>
                <a:gd name="adj2" fmla="val 30291"/>
              </a:avLst>
            </a:prstGeom>
          </p:spPr>
          <p:style>
            <a:lnRef idx="2">
              <a:schemeClr val="accent3"/>
            </a:lnRef>
            <a:fillRef idx="1">
              <a:schemeClr val="lt1"/>
            </a:fillRef>
            <a:effectRef idx="0">
              <a:schemeClr val="accent3"/>
            </a:effectRef>
            <a:fontRef idx="minor">
              <a:schemeClr val="dk1"/>
            </a:fontRef>
          </p:style>
          <p:txBody>
            <a:bodyPr rtlCol="1" anchor="ctr"/>
            <a:lstStyle/>
            <a:p>
              <a:pPr algn="ctr"/>
              <a:r>
                <a:rPr lang="he-IL" dirty="0"/>
                <a:t>יש לך עוגת גזר?</a:t>
              </a:r>
            </a:p>
          </p:txBody>
        </p:sp>
        <p:pic>
          <p:nvPicPr>
            <p:cNvPr id="30" name="תמונה 29">
              <a:extLst>
                <a:ext uri="{FF2B5EF4-FFF2-40B4-BE49-F238E27FC236}">
                  <a16:creationId xmlns:a16="http://schemas.microsoft.com/office/drawing/2014/main" id="{B27B6B92-B23C-4568-BC89-56FFA02B418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4167" l="9945" r="89945">
                          <a14:foregroundMark x1="70601" y1="8083" x2="35301" y2="94333"/>
                          <a14:foregroundMark x1="35301" y1="94333" x2="74863" y2="94167"/>
                          <a14:foregroundMark x1="74863" y1="94167" x2="69399" y2="65083"/>
                          <a14:foregroundMark x1="69399" y1="65083" x2="40000" y2="30500"/>
                          <a14:foregroundMark x1="22295" y1="88833" x2="22295" y2="87917"/>
                          <a14:foregroundMark x1="22295" y1="87917" x2="14098" y2="60083"/>
                          <a14:foregroundMark x1="14098" y1="60083" x2="21202" y2="63667"/>
                        </a14:backgroundRemoval>
                      </a14:imgEffect>
                    </a14:imgLayer>
                  </a14:imgProps>
                </a:ext>
              </a:extLst>
            </a:blip>
            <a:stretch>
              <a:fillRect/>
            </a:stretch>
          </p:blipFill>
          <p:spPr>
            <a:xfrm flipH="1">
              <a:off x="9866996" y="4383924"/>
              <a:ext cx="2139572" cy="2366698"/>
            </a:xfrm>
            <a:prstGeom prst="rect">
              <a:avLst/>
            </a:prstGeom>
          </p:spPr>
        </p:pic>
        <p:pic>
          <p:nvPicPr>
            <p:cNvPr id="2048" name="תמונה 2047">
              <a:extLst>
                <a:ext uri="{FF2B5EF4-FFF2-40B4-BE49-F238E27FC236}">
                  <a16:creationId xmlns:a16="http://schemas.microsoft.com/office/drawing/2014/main" id="{1432E70C-7F9D-4028-8A66-8D510001B14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600" b="99600" l="3226" r="94960">
                          <a14:foregroundMark x1="46573" y1="2600" x2="50605" y2="43400"/>
                          <a14:foregroundMark x1="50605" y1="43400" x2="56048" y2="65200"/>
                          <a14:foregroundMark x1="56048" y1="65200" x2="56048" y2="74400"/>
                          <a14:foregroundMark x1="93548" y1="73400" x2="6250" y2="77600"/>
                          <a14:foregroundMark x1="6250" y1="77600" x2="7480" y2="71502"/>
                          <a14:foregroundMark x1="23560" y1="48754" x2="24065" y2="48693"/>
                          <a14:foregroundMark x1="37724" y1="31279" x2="38306" y2="30800"/>
                          <a14:foregroundMark x1="31599" y1="36318" x2="35313" y2="33262"/>
                          <a14:foregroundMark x1="33579" y1="26368" x2="28137" y2="21265"/>
                          <a14:foregroundMark x1="38306" y1="30800" x2="38191" y2="30692"/>
                          <a14:foregroundMark x1="29351" y1="8426" x2="29637" y2="8000"/>
                          <a14:foregroundMark x1="29637" y1="8000" x2="40323" y2="3200"/>
                          <a14:foregroundMark x1="40323" y1="3200" x2="51210" y2="5400"/>
                          <a14:foregroundMark x1="51210" y1="5400" x2="61694" y2="11800"/>
                          <a14:foregroundMark x1="65436" y1="21571" x2="65524" y2="21800"/>
                          <a14:foregroundMark x1="62306" y1="13400" x2="62533" y2="13992"/>
                          <a14:foregroundMark x1="61694" y1="11800" x2="62306" y2="13400"/>
                          <a14:foregroundMark x1="62286" y1="29600" x2="61290" y2="32000"/>
                          <a14:foregroundMark x1="62452" y1="29200" x2="62286" y2="29600"/>
                          <a14:foregroundMark x1="62618" y1="28800" x2="62452" y2="29200"/>
                          <a14:foregroundMark x1="62701" y1="28600" x2="62618" y2="28800"/>
                          <a14:foregroundMark x1="62867" y1="28200" x2="62701" y2="28600"/>
                          <a14:foregroundMark x1="63015" y1="27845" x2="62867" y2="28200"/>
                          <a14:foregroundMark x1="61464" y1="40600" x2="61492" y2="42000"/>
                          <a14:foregroundMark x1="61290" y1="32000" x2="61464" y2="40600"/>
                          <a14:foregroundMark x1="68804" y1="49204" x2="91331" y2="71400"/>
                          <a14:foregroundMark x1="72379" y1="59800" x2="72379" y2="59800"/>
                          <a14:foregroundMark x1="70968" y1="57400" x2="70968" y2="57400"/>
                          <a14:foregroundMark x1="70968" y1="57400" x2="70968" y2="57400"/>
                          <a14:foregroundMark x1="65323" y1="51800" x2="80847" y2="70200"/>
                          <a14:foregroundMark x1="61290" y1="50800" x2="62903" y2="61800"/>
                          <a14:foregroundMark x1="62903" y1="61800" x2="62298" y2="67600"/>
                          <a14:foregroundMark x1="47379" y1="37200" x2="43548" y2="60400"/>
                          <a14:foregroundMark x1="43548" y1="60400" x2="44960" y2="73400"/>
                          <a14:foregroundMark x1="40927" y1="38200" x2="33669" y2="60800"/>
                          <a14:foregroundMark x1="33669" y1="60800" x2="26210" y2="73400"/>
                          <a14:foregroundMark x1="29032" y1="51800" x2="22581" y2="61200"/>
                          <a14:foregroundMark x1="22581" y1="61200" x2="19355" y2="75400"/>
                          <a14:foregroundMark x1="15323" y1="81400" x2="3427" y2="77000"/>
                          <a14:foregroundMark x1="90121" y1="75600" x2="78226" y2="85600"/>
                          <a14:foregroundMark x1="20363" y1="91200" x2="3831" y2="92800"/>
                          <a14:foregroundMark x1="78226" y1="85600" x2="20363" y2="91200"/>
                          <a14:foregroundMark x1="3831" y1="92800" x2="6250" y2="90800"/>
                          <a14:foregroundMark x1="93750" y1="78000" x2="95161" y2="88200"/>
                          <a14:foregroundMark x1="95161" y1="88200" x2="92742" y2="91600"/>
                          <a14:foregroundMark x1="63508" y1="77400" x2="5444" y2="99600"/>
                          <a14:backgroundMark x1="64919" y1="21400" x2="56452" y2="26800"/>
                          <a14:backgroundMark x1="62500" y1="14000" x2="64516" y2="21800"/>
                          <a14:backgroundMark x1="62500" y1="13800" x2="62500" y2="13400"/>
                          <a14:backgroundMark x1="61895" y1="13400" x2="61895" y2="13400"/>
                          <a14:backgroundMark x1="65323" y1="22200" x2="62903" y2="27800"/>
                          <a14:backgroundMark x1="61895" y1="29600" x2="61895" y2="29600"/>
                          <a14:backgroundMark x1="62298" y1="29600" x2="62298" y2="29600"/>
                          <a14:backgroundMark x1="65524" y1="21400" x2="65524" y2="21400"/>
                          <a14:backgroundMark x1="62298" y1="28800" x2="62298" y2="28800"/>
                          <a14:backgroundMark x1="62500" y1="29200" x2="62500" y2="29200"/>
                          <a14:backgroundMark x1="63306" y1="29600" x2="63306" y2="29600"/>
                          <a14:backgroundMark x1="63306" y1="28600" x2="63306" y2="28600"/>
                          <a14:backgroundMark x1="63306" y1="28200" x2="63306" y2="28200"/>
                          <a14:backgroundMark x1="24798" y1="2200" x2="403" y2="62800"/>
                          <a14:backgroundMark x1="30645" y1="9000" x2="26008" y2="18600"/>
                          <a14:backgroundMark x1="26008" y1="18600" x2="25202" y2="19400"/>
                          <a14:backgroundMark x1="30040" y1="8400" x2="30040" y2="8400"/>
                          <a14:backgroundMark x1="30040" y1="8400" x2="30040" y2="8400"/>
                          <a14:backgroundMark x1="29637" y1="8400" x2="29637" y2="8400"/>
                          <a14:backgroundMark x1="28024" y1="8600" x2="28629" y2="8400"/>
                          <a14:backgroundMark x1="32056" y1="36200" x2="34677" y2="46000"/>
                          <a14:backgroundMark x1="34677" y1="46000" x2="25000" y2="49800"/>
                          <a14:backgroundMark x1="25000" y1="49800" x2="10685" y2="65600"/>
                          <a14:backgroundMark x1="10685" y1="65600" x2="4234" y2="69600"/>
                          <a14:backgroundMark x1="61895" y1="40600" x2="61895" y2="40600"/>
                          <a14:backgroundMark x1="61290" y1="42000" x2="68548" y2="49400"/>
                          <a14:backgroundMark x1="68548" y1="49400" x2="68750" y2="49400"/>
                          <a14:backgroundMark x1="22177" y1="91200" x2="22177" y2="91200"/>
                          <a14:backgroundMark x1="32661" y1="26200" x2="34073" y2="30800"/>
                          <a14:backgroundMark x1="33266" y1="26800" x2="37702" y2="27600"/>
                          <a14:backgroundMark x1="31048" y1="28600" x2="38105" y2="30800"/>
                        </a14:backgroundRemoval>
                      </a14:imgEffect>
                    </a14:imgLayer>
                  </a14:imgProps>
                </a:ext>
              </a:extLst>
            </a:blip>
            <a:stretch>
              <a:fillRect/>
            </a:stretch>
          </p:blipFill>
          <p:spPr>
            <a:xfrm>
              <a:off x="2700136" y="2063544"/>
              <a:ext cx="1584247" cy="1597023"/>
            </a:xfrm>
            <a:prstGeom prst="rect">
              <a:avLst/>
            </a:prstGeom>
          </p:spPr>
        </p:pic>
        <p:sp>
          <p:nvSpPr>
            <p:cNvPr id="34" name="בועת דיבור: אליפסה 33">
              <a:extLst>
                <a:ext uri="{FF2B5EF4-FFF2-40B4-BE49-F238E27FC236}">
                  <a16:creationId xmlns:a16="http://schemas.microsoft.com/office/drawing/2014/main" id="{54445AA2-D9BB-4D44-8A7E-282BEE46CFDA}"/>
                </a:ext>
              </a:extLst>
            </p:cNvPr>
            <p:cNvSpPr/>
            <p:nvPr/>
          </p:nvSpPr>
          <p:spPr>
            <a:xfrm>
              <a:off x="617381" y="2146829"/>
              <a:ext cx="1888464" cy="1725563"/>
            </a:xfrm>
            <a:prstGeom prst="wedgeEllipseCallout">
              <a:avLst>
                <a:gd name="adj1" fmla="val 80146"/>
                <a:gd name="adj2" fmla="val -26570"/>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he-IL" b="1" dirty="0"/>
                <a:t>כן!!!</a:t>
              </a:r>
            </a:p>
            <a:p>
              <a:pPr algn="ctr"/>
              <a:r>
                <a:rPr lang="he-IL" dirty="0"/>
                <a:t>יש לי </a:t>
              </a:r>
            </a:p>
            <a:p>
              <a:pPr algn="ctr"/>
              <a:r>
                <a:rPr lang="he-IL" dirty="0"/>
                <a:t>אפיתי במיוחד עבורך</a:t>
              </a:r>
            </a:p>
          </p:txBody>
        </p:sp>
        <p:pic>
          <p:nvPicPr>
            <p:cNvPr id="35" name="תמונה 34">
              <a:extLst>
                <a:ext uri="{FF2B5EF4-FFF2-40B4-BE49-F238E27FC236}">
                  <a16:creationId xmlns:a16="http://schemas.microsoft.com/office/drawing/2014/main" id="{B18976C1-5196-4260-A6C4-92980326247A}"/>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2600" b="99600" l="3226" r="94960">
                          <a14:foregroundMark x1="46573" y1="2600" x2="50342" y2="40731"/>
                          <a14:foregroundMark x1="51521" y1="47069" x2="56048" y2="65200"/>
                          <a14:foregroundMark x1="56048" y1="65200" x2="56048" y2="74400"/>
                          <a14:foregroundMark x1="93548" y1="73400" x2="6250" y2="77600"/>
                          <a14:foregroundMark x1="6250" y1="77600" x2="7480" y2="71502"/>
                          <a14:foregroundMark x1="23560" y1="48754" x2="24065" y2="48693"/>
                          <a14:foregroundMark x1="37724" y1="31279" x2="38306" y2="30800"/>
                          <a14:foregroundMark x1="31599" y1="36318" x2="35313" y2="33262"/>
                          <a14:foregroundMark x1="33579" y1="26368" x2="28137" y2="21265"/>
                          <a14:foregroundMark x1="38306" y1="30800" x2="38191" y2="30692"/>
                          <a14:foregroundMark x1="29351" y1="8426" x2="29637" y2="8000"/>
                          <a14:foregroundMark x1="29637" y1="8000" x2="40323" y2="3200"/>
                          <a14:foregroundMark x1="40323" y1="3200" x2="51210" y2="5400"/>
                          <a14:foregroundMark x1="51210" y1="5400" x2="61694" y2="11800"/>
                          <a14:foregroundMark x1="65436" y1="21571" x2="65524" y2="21800"/>
                          <a14:foregroundMark x1="62306" y1="13400" x2="62533" y2="13992"/>
                          <a14:foregroundMark x1="61694" y1="11800" x2="62306" y2="13400"/>
                          <a14:foregroundMark x1="62286" y1="29600" x2="61290" y2="32000"/>
                          <a14:foregroundMark x1="62452" y1="29200" x2="62286" y2="29600"/>
                          <a14:foregroundMark x1="62618" y1="28800" x2="62452" y2="29200"/>
                          <a14:foregroundMark x1="62701" y1="28600" x2="62618" y2="28800"/>
                          <a14:foregroundMark x1="62867" y1="28200" x2="62701" y2="28600"/>
                          <a14:foregroundMark x1="63015" y1="27845" x2="62867" y2="28200"/>
                          <a14:foregroundMark x1="61464" y1="40600" x2="61492" y2="42000"/>
                          <a14:foregroundMark x1="61290" y1="32000" x2="61464" y2="40600"/>
                          <a14:foregroundMark x1="68804" y1="49204" x2="91331" y2="71400"/>
                          <a14:foregroundMark x1="72379" y1="59800" x2="72379" y2="59800"/>
                          <a14:foregroundMark x1="70968" y1="57400" x2="70968" y2="57400"/>
                          <a14:foregroundMark x1="70968" y1="57400" x2="70968" y2="57400"/>
                          <a14:foregroundMark x1="65323" y1="51800" x2="80847" y2="70200"/>
                          <a14:foregroundMark x1="61290" y1="50800" x2="62903" y2="61800"/>
                          <a14:foregroundMark x1="62903" y1="61800" x2="62298" y2="67600"/>
                          <a14:foregroundMark x1="45749" y1="47069" x2="43548" y2="60400"/>
                          <a14:foregroundMark x1="47379" y1="37200" x2="46796" y2="40731"/>
                          <a14:foregroundMark x1="43548" y1="60400" x2="44960" y2="73400"/>
                          <a14:foregroundMark x1="39637" y1="42218" x2="33669" y2="60800"/>
                          <a14:foregroundMark x1="40927" y1="38200" x2="40114" y2="40731"/>
                          <a14:foregroundMark x1="33669" y1="60800" x2="26210" y2="73400"/>
                          <a14:foregroundMark x1="29032" y1="51800" x2="22581" y2="61200"/>
                          <a14:foregroundMark x1="22581" y1="61200" x2="19355" y2="75400"/>
                          <a14:foregroundMark x1="15323" y1="81400" x2="3427" y2="77000"/>
                          <a14:foregroundMark x1="90121" y1="75600" x2="78226" y2="85600"/>
                          <a14:foregroundMark x1="20363" y1="91200" x2="3831" y2="92800"/>
                          <a14:foregroundMark x1="78226" y1="85600" x2="20363" y2="91200"/>
                          <a14:foregroundMark x1="3831" y1="92800" x2="6250" y2="90800"/>
                          <a14:foregroundMark x1="93750" y1="78000" x2="95161" y2="88200"/>
                          <a14:foregroundMark x1="95161" y1="88200" x2="92742" y2="91600"/>
                          <a14:foregroundMark x1="63508" y1="77400" x2="5444" y2="99600"/>
                          <a14:backgroundMark x1="64919" y1="21400" x2="56452" y2="26800"/>
                          <a14:backgroundMark x1="62500" y1="14000" x2="64516" y2="21800"/>
                          <a14:backgroundMark x1="62500" y1="13800" x2="62500" y2="13400"/>
                          <a14:backgroundMark x1="61895" y1="13400" x2="61895" y2="13400"/>
                          <a14:backgroundMark x1="65323" y1="22200" x2="62903" y2="27800"/>
                          <a14:backgroundMark x1="61895" y1="29600" x2="61895" y2="29600"/>
                          <a14:backgroundMark x1="62298" y1="29600" x2="62298" y2="29600"/>
                          <a14:backgroundMark x1="65524" y1="21400" x2="65524" y2="21400"/>
                          <a14:backgroundMark x1="62298" y1="28800" x2="62298" y2="28800"/>
                          <a14:backgroundMark x1="62500" y1="29200" x2="62500" y2="29200"/>
                          <a14:backgroundMark x1="63306" y1="29600" x2="63306" y2="29600"/>
                          <a14:backgroundMark x1="63306" y1="28600" x2="63306" y2="28600"/>
                          <a14:backgroundMark x1="63306" y1="28200" x2="63306" y2="28200"/>
                          <a14:backgroundMark x1="24798" y1="2200" x2="403" y2="62800"/>
                          <a14:backgroundMark x1="30645" y1="9000" x2="26008" y2="18600"/>
                          <a14:backgroundMark x1="26008" y1="18600" x2="25202" y2="19400"/>
                          <a14:backgroundMark x1="30040" y1="8400" x2="30040" y2="8400"/>
                          <a14:backgroundMark x1="30040" y1="8400" x2="30040" y2="8400"/>
                          <a14:backgroundMark x1="29637" y1="8400" x2="29637" y2="8400"/>
                          <a14:backgroundMark x1="28024" y1="8600" x2="28629" y2="8400"/>
                          <a14:backgroundMark x1="32056" y1="36200" x2="34677" y2="46000"/>
                          <a14:backgroundMark x1="34677" y1="46000" x2="25000" y2="49800"/>
                          <a14:backgroundMark x1="25000" y1="49800" x2="10685" y2="65600"/>
                          <a14:backgroundMark x1="10685" y1="65600" x2="4234" y2="69600"/>
                          <a14:backgroundMark x1="61895" y1="40600" x2="61895" y2="40600"/>
                          <a14:backgroundMark x1="61290" y1="42000" x2="68548" y2="49400"/>
                          <a14:backgroundMark x1="68548" y1="49400" x2="68750" y2="49400"/>
                          <a14:backgroundMark x1="22177" y1="91200" x2="22177" y2="91200"/>
                          <a14:backgroundMark x1="32661" y1="26200" x2="34073" y2="30800"/>
                          <a14:backgroundMark x1="33266" y1="26800" x2="37702" y2="27600"/>
                          <a14:backgroundMark x1="31048" y1="28600" x2="38105" y2="30800"/>
                          <a14:backgroundMark x1="54435" y1="44200" x2="41734" y2="44200"/>
                          <a14:backgroundMark x1="55040" y1="43600" x2="40524" y2="43600"/>
                        </a14:backgroundRemoval>
                      </a14:imgEffect>
                    </a14:imgLayer>
                  </a14:imgProps>
                </a:ext>
              </a:extLst>
            </a:blip>
            <a:srcRect b="20532"/>
            <a:stretch/>
          </p:blipFill>
          <p:spPr>
            <a:xfrm>
              <a:off x="5542324" y="4462681"/>
              <a:ext cx="2537384" cy="2032674"/>
            </a:xfrm>
            <a:prstGeom prst="rect">
              <a:avLst/>
            </a:prstGeom>
          </p:spPr>
        </p:pic>
        <p:sp>
          <p:nvSpPr>
            <p:cNvPr id="32" name="בועת דיבור: אליפסה 31">
              <a:extLst>
                <a:ext uri="{FF2B5EF4-FFF2-40B4-BE49-F238E27FC236}">
                  <a16:creationId xmlns:a16="http://schemas.microsoft.com/office/drawing/2014/main" id="{133C1E04-63FA-49BD-BDBB-D20CCCEF8BBF}"/>
                </a:ext>
              </a:extLst>
            </p:cNvPr>
            <p:cNvSpPr/>
            <p:nvPr/>
          </p:nvSpPr>
          <p:spPr>
            <a:xfrm>
              <a:off x="8373978" y="4834659"/>
              <a:ext cx="1384249" cy="1334308"/>
            </a:xfrm>
            <a:prstGeom prst="wedgeEllipseCallout">
              <a:avLst>
                <a:gd name="adj1" fmla="val 75516"/>
                <a:gd name="adj2" fmla="val -29622"/>
              </a:avLst>
            </a:prstGeom>
          </p:spPr>
          <p:style>
            <a:lnRef idx="2">
              <a:schemeClr val="accent3"/>
            </a:lnRef>
            <a:fillRef idx="1">
              <a:schemeClr val="lt1"/>
            </a:fillRef>
            <a:effectRef idx="0">
              <a:schemeClr val="accent3"/>
            </a:effectRef>
            <a:fontRef idx="minor">
              <a:schemeClr val="dk1"/>
            </a:fontRef>
          </p:style>
          <p:txBody>
            <a:bodyPr rtlCol="1" anchor="ctr"/>
            <a:lstStyle/>
            <a:p>
              <a:pPr algn="ctr"/>
              <a:r>
                <a:rPr lang="he-IL" dirty="0"/>
                <a:t>נכון שהיא </a:t>
              </a:r>
            </a:p>
            <a:p>
              <a:pPr algn="ctr"/>
              <a:r>
                <a:rPr lang="he-IL" b="1" dirty="0"/>
                <a:t>לא טעימה</a:t>
              </a:r>
            </a:p>
          </p:txBody>
        </p:sp>
        <p:sp>
          <p:nvSpPr>
            <p:cNvPr id="3" name="פיצוץ: 8 נקודות 2">
              <a:extLst>
                <a:ext uri="{FF2B5EF4-FFF2-40B4-BE49-F238E27FC236}">
                  <a16:creationId xmlns:a16="http://schemas.microsoft.com/office/drawing/2014/main" id="{8B95B636-8A53-41C5-ACE9-06EC0137C742}"/>
                </a:ext>
              </a:extLst>
            </p:cNvPr>
            <p:cNvSpPr/>
            <p:nvPr/>
          </p:nvSpPr>
          <p:spPr>
            <a:xfrm>
              <a:off x="4660932" y="4383924"/>
              <a:ext cx="1612280" cy="1645269"/>
            </a:xfrm>
            <a:prstGeom prst="irregularSeal1">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he-IL" b="1" dirty="0"/>
                <a:t>@@@!!!###</a:t>
              </a:r>
            </a:p>
          </p:txBody>
        </p:sp>
        <p:pic>
          <p:nvPicPr>
            <p:cNvPr id="41" name="תמונה 40">
              <a:extLst>
                <a:ext uri="{FF2B5EF4-FFF2-40B4-BE49-F238E27FC236}">
                  <a16:creationId xmlns:a16="http://schemas.microsoft.com/office/drawing/2014/main" id="{2FF1EFE9-E3B6-4FF1-9EF2-2733BFF6B44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4167" l="9945" r="89945">
                          <a14:foregroundMark x1="70601" y1="8083" x2="35301" y2="94333"/>
                          <a14:foregroundMark x1="35301" y1="94333" x2="74863" y2="94167"/>
                          <a14:foregroundMark x1="74863" y1="94167" x2="69399" y2="65083"/>
                          <a14:foregroundMark x1="69399" y1="65083" x2="40000" y2="30500"/>
                          <a14:foregroundMark x1="22295" y1="88833" x2="22295" y2="87917"/>
                          <a14:foregroundMark x1="22295" y1="87917" x2="14098" y2="60083"/>
                          <a14:foregroundMark x1="14098" y1="60083" x2="21202" y2="63667"/>
                        </a14:backgroundRemoval>
                      </a14:imgEffect>
                    </a14:imgLayer>
                  </a14:imgProps>
                </a:ext>
              </a:extLst>
            </a:blip>
            <a:stretch>
              <a:fillRect/>
            </a:stretch>
          </p:blipFill>
          <p:spPr>
            <a:xfrm>
              <a:off x="1654571" y="4505638"/>
              <a:ext cx="1979157" cy="2028689"/>
            </a:xfrm>
            <a:prstGeom prst="rect">
              <a:avLst/>
            </a:prstGeom>
          </p:spPr>
        </p:pic>
        <p:sp>
          <p:nvSpPr>
            <p:cNvPr id="5" name="בועת מחשבה: ענן 4">
              <a:extLst>
                <a:ext uri="{FF2B5EF4-FFF2-40B4-BE49-F238E27FC236}">
                  <a16:creationId xmlns:a16="http://schemas.microsoft.com/office/drawing/2014/main" id="{7928B396-6F92-46A4-ADD3-BBA391F9B773}"/>
                </a:ext>
              </a:extLst>
            </p:cNvPr>
            <p:cNvSpPr/>
            <p:nvPr/>
          </p:nvSpPr>
          <p:spPr>
            <a:xfrm>
              <a:off x="770021" y="4381374"/>
              <a:ext cx="1219200" cy="1008773"/>
            </a:xfrm>
            <a:prstGeom prst="cloudCallout">
              <a:avLst>
                <a:gd name="adj1" fmla="val 113378"/>
                <a:gd name="adj2" fmla="val 2070"/>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he-IL" dirty="0"/>
                <a:t>חחחח</a:t>
              </a:r>
              <a:r>
                <a:rPr lang="he-IL" dirty="0">
                  <a:sym typeface="Wingdings" panose="05000000000000000000" pitchFamily="2" charset="2"/>
                </a:rPr>
                <a:t></a:t>
              </a:r>
              <a:endParaRPr lang="he-IL" dirty="0"/>
            </a:p>
          </p:txBody>
        </p:sp>
      </p:grpSp>
    </p:spTree>
    <p:extLst>
      <p:ext uri="{BB962C8B-B14F-4D97-AF65-F5344CB8AC3E}">
        <p14:creationId xmlns:p14="http://schemas.microsoft.com/office/powerpoint/2010/main" val="39063485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37610" y="6104487"/>
            <a:ext cx="7354389" cy="584775"/>
          </a:xfrm>
          <a:prstGeom prst="rect">
            <a:avLst/>
          </a:prstGeom>
          <a:noFill/>
        </p:spPr>
        <p:txBody>
          <a:bodyPr wrap="square" rtlCol="1">
            <a:spAutoFit/>
          </a:bodyPr>
          <a:lstStyle/>
          <a:p>
            <a:pPr algn="r"/>
            <a:r>
              <a:rPr lang="he-IL" sz="1600" b="1"/>
              <a:t>תודה לשותפות בהכנת השיעור: </a:t>
            </a:r>
          </a:p>
          <a:p>
            <a:pPr algn="r"/>
            <a:r>
              <a:rPr lang="he-IL" sz="1600" b="1"/>
              <a:t>מדריכות מחוז צפון, שרון גלעד, חני קרמר, גילה קרול</a:t>
            </a:r>
          </a:p>
        </p:txBody>
      </p:sp>
    </p:spTree>
    <p:extLst>
      <p:ext uri="{BB962C8B-B14F-4D97-AF65-F5344CB8AC3E}">
        <p14:creationId xmlns:p14="http://schemas.microsoft.com/office/powerpoint/2010/main" val="661979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141684-0310-9045-8FE5-875F7B59C73A}"/>
              </a:ext>
            </a:extLst>
          </p:cNvPr>
          <p:cNvSpPr>
            <a:spLocks noGrp="1"/>
          </p:cNvSpPr>
          <p:nvPr>
            <p:ph type="title"/>
          </p:nvPr>
        </p:nvSpPr>
        <p:spPr/>
        <p:txBody>
          <a:bodyPr/>
          <a:lstStyle/>
          <a:p>
            <a:r>
              <a:rPr lang="he-IL" b="1" dirty="0"/>
              <a:t>מה נלמד היום?</a:t>
            </a:r>
            <a:endParaRPr lang="x-none" b="1" dirty="0"/>
          </a:p>
        </p:txBody>
      </p:sp>
      <p:sp>
        <p:nvSpPr>
          <p:cNvPr id="5" name="Content Placeholder 4">
            <a:extLst>
              <a:ext uri="{FF2B5EF4-FFF2-40B4-BE49-F238E27FC236}">
                <a16:creationId xmlns:a16="http://schemas.microsoft.com/office/drawing/2014/main" id="{2D29BB97-9D9B-B04B-A130-6148BC78DF1C}"/>
              </a:ext>
            </a:extLst>
          </p:cNvPr>
          <p:cNvSpPr>
            <a:spLocks noGrp="1"/>
          </p:cNvSpPr>
          <p:nvPr>
            <p:ph idx="1"/>
          </p:nvPr>
        </p:nvSpPr>
        <p:spPr>
          <a:xfrm>
            <a:off x="838200" y="1354707"/>
            <a:ext cx="10515600" cy="1620838"/>
          </a:xfrm>
        </p:spPr>
        <p:txBody>
          <a:bodyPr>
            <a:noAutofit/>
          </a:bodyPr>
          <a:lstStyle/>
          <a:p>
            <a:pPr marL="457200" indent="-457200">
              <a:lnSpc>
                <a:spcPct val="220000"/>
              </a:lnSpc>
              <a:buFont typeface="Arial" panose="020B0604020202020204" pitchFamily="34" charset="0"/>
              <a:buChar char="•"/>
            </a:pPr>
            <a:r>
              <a:rPr lang="he-IL" b="1" dirty="0"/>
              <a:t>נכיר מהו עֲלִילוֹן - קוֹמִיקְס</a:t>
            </a:r>
          </a:p>
          <a:p>
            <a:pPr marL="457200" indent="-457200">
              <a:lnSpc>
                <a:spcPct val="220000"/>
              </a:lnSpc>
              <a:buFont typeface="Arial" panose="020B0604020202020204" pitchFamily="34" charset="0"/>
              <a:buChar char="•"/>
            </a:pPr>
            <a:r>
              <a:rPr lang="he-IL" b="1" dirty="0"/>
              <a:t>נכיר את מישל קישקה שהוא יוצר עלילונים מוכר ונלמד ממנו מדוע הוא אוהב ליצור עלילונים</a:t>
            </a:r>
          </a:p>
          <a:p>
            <a:pPr marL="457200" indent="-457200">
              <a:lnSpc>
                <a:spcPct val="220000"/>
              </a:lnSpc>
              <a:buFont typeface="Arial" panose="020B0604020202020204" pitchFamily="34" charset="0"/>
              <a:buChar char="•"/>
            </a:pPr>
            <a:r>
              <a:rPr lang="he-IL" b="1" dirty="0"/>
              <a:t>נלמד כיצד קוראים עלילון</a:t>
            </a:r>
          </a:p>
          <a:p>
            <a:pPr marL="457200" indent="-457200">
              <a:lnSpc>
                <a:spcPct val="220000"/>
              </a:lnSpc>
              <a:buFont typeface="Arial" panose="020B0604020202020204" pitchFamily="34" charset="0"/>
              <a:buChar char="•"/>
            </a:pPr>
            <a:r>
              <a:rPr lang="he-IL" b="1" dirty="0"/>
              <a:t>נִתְנַסֶה ביצירת עלילון</a:t>
            </a:r>
          </a:p>
          <a:p>
            <a:pPr marL="457200" indent="-457200">
              <a:lnSpc>
                <a:spcPct val="220000"/>
              </a:lnSpc>
              <a:buFont typeface="Arial" panose="020B0604020202020204" pitchFamily="34" charset="0"/>
              <a:buChar char="•"/>
            </a:pPr>
            <a:endParaRPr lang="he-IL" sz="1000" b="1" dirty="0"/>
          </a:p>
          <a:p>
            <a:pPr>
              <a:lnSpc>
                <a:spcPct val="220000"/>
              </a:lnSpc>
            </a:pPr>
            <a:endParaRPr lang="he-IL" sz="1000" b="1" dirty="0"/>
          </a:p>
          <a:p>
            <a:pPr marL="457200" indent="-457200">
              <a:lnSpc>
                <a:spcPct val="220000"/>
              </a:lnSpc>
              <a:buFont typeface="Arial" panose="020B0604020202020204" pitchFamily="34" charset="0"/>
              <a:buChar char="•"/>
            </a:pPr>
            <a:endParaRPr lang="he-IL" sz="1000" b="1" dirty="0"/>
          </a:p>
          <a:p>
            <a:pPr marL="457200" indent="-457200">
              <a:lnSpc>
                <a:spcPct val="220000"/>
              </a:lnSpc>
              <a:buFont typeface="Arial" panose="020B0604020202020204" pitchFamily="34" charset="0"/>
              <a:buChar char="•"/>
            </a:pPr>
            <a:endParaRPr lang="he-IL" sz="1000" b="1" dirty="0"/>
          </a:p>
        </p:txBody>
      </p:sp>
      <p:pic>
        <p:nvPicPr>
          <p:cNvPr id="7" name="Picture 6">
            <a:extLst>
              <a:ext uri="{FF2B5EF4-FFF2-40B4-BE49-F238E27FC236}">
                <a16:creationId xmlns:a16="http://schemas.microsoft.com/office/drawing/2014/main" id="{DA7952BE-2EAD-6146-A1DB-1E0A94AD16D1}"/>
              </a:ext>
            </a:extLst>
          </p:cNvPr>
          <p:cNvPicPr>
            <a:picLocks noChangeAspect="1"/>
          </p:cNvPicPr>
          <p:nvPr/>
        </p:nvPicPr>
        <p:blipFill>
          <a:blip r:embed="rId3"/>
          <a:stretch>
            <a:fillRect/>
          </a:stretch>
        </p:blipFill>
        <p:spPr>
          <a:xfrm rot="8057618">
            <a:off x="290049" y="269606"/>
            <a:ext cx="1468977" cy="973310"/>
          </a:xfrm>
          <a:prstGeom prst="rect">
            <a:avLst/>
          </a:prstGeom>
        </p:spPr>
      </p:pic>
    </p:spTree>
    <p:extLst>
      <p:ext uri="{BB962C8B-B14F-4D97-AF65-F5344CB8AC3E}">
        <p14:creationId xmlns:p14="http://schemas.microsoft.com/office/powerpoint/2010/main" val="10057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1123295" y="316201"/>
            <a:ext cx="9945409" cy="740169"/>
          </a:xfrm>
        </p:spPr>
        <p:txBody>
          <a:bodyPr>
            <a:noAutofit/>
          </a:bodyPr>
          <a:lstStyle/>
          <a:p>
            <a:r>
              <a:rPr lang="he-IL" dirty="0"/>
              <a:t/>
            </a:r>
            <a:br>
              <a:rPr lang="he-IL" dirty="0"/>
            </a:br>
            <a:r>
              <a:rPr lang="he-IL" dirty="0"/>
              <a:t/>
            </a:r>
            <a:br>
              <a:rPr lang="he-IL" dirty="0"/>
            </a:br>
            <a:r>
              <a:rPr lang="he-IL" dirty="0"/>
              <a:t/>
            </a:r>
            <a:br>
              <a:rPr lang="he-IL" dirty="0"/>
            </a:br>
            <a:r>
              <a:rPr lang="he-IL" dirty="0"/>
              <a:t>מהו עֲלִילוֹן?</a:t>
            </a:r>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10" name="Content Placeholder 5">
            <a:extLst>
              <a:ext uri="{FF2B5EF4-FFF2-40B4-BE49-F238E27FC236}">
                <a16:creationId xmlns:a16="http://schemas.microsoft.com/office/drawing/2014/main" id="{6C2FE4DE-809B-415D-99E0-791035CEA10D}"/>
              </a:ext>
            </a:extLst>
          </p:cNvPr>
          <p:cNvSpPr txBox="1">
            <a:spLocks/>
          </p:cNvSpPr>
          <p:nvPr/>
        </p:nvSpPr>
        <p:spPr>
          <a:xfrm>
            <a:off x="834886" y="1599233"/>
            <a:ext cx="7504503" cy="4351338"/>
          </a:xfrm>
          <a:prstGeom prst="rect">
            <a:avLst/>
          </a:prstGeom>
        </p:spPr>
        <p:txBody>
          <a:bodyPr/>
          <a:lst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e-IL" dirty="0"/>
              <a:t> </a:t>
            </a:r>
            <a:br>
              <a:rPr lang="he-IL" dirty="0"/>
            </a:br>
            <a:endParaRPr lang="he-IL" dirty="0"/>
          </a:p>
          <a:p>
            <a:endParaRPr lang="x-none" dirty="0"/>
          </a:p>
        </p:txBody>
      </p:sp>
      <p:sp>
        <p:nvSpPr>
          <p:cNvPr id="6" name="מציין מיקום טקסט 2">
            <a:extLst>
              <a:ext uri="{FF2B5EF4-FFF2-40B4-BE49-F238E27FC236}">
                <a16:creationId xmlns:a16="http://schemas.microsoft.com/office/drawing/2014/main" id="{4D65653D-9419-4FC9-BBA9-10E2C9F70284}"/>
              </a:ext>
            </a:extLst>
          </p:cNvPr>
          <p:cNvSpPr>
            <a:spLocks noGrp="1"/>
          </p:cNvSpPr>
          <p:nvPr>
            <p:ph type="body" sz="quarter" idx="10"/>
          </p:nvPr>
        </p:nvSpPr>
        <p:spPr>
          <a:xfrm>
            <a:off x="379141" y="1905954"/>
            <a:ext cx="8873561" cy="1523046"/>
          </a:xfrm>
        </p:spPr>
        <p:txBody>
          <a:bodyPr>
            <a:noAutofit/>
          </a:bodyPr>
          <a:lstStyle/>
          <a:p>
            <a:pPr algn="r"/>
            <a:r>
              <a:rPr lang="he-IL" b="1" dirty="0"/>
              <a:t>הקומיקס, או בשמו העברי "עֲלִילוֹן", הוא סיפור בציורים, לרוב בשילוב של טֶקְסְט כתוב </a:t>
            </a:r>
            <a:r>
              <a:rPr lang="he-IL" b="1"/>
              <a:t>המוּבא </a:t>
            </a:r>
            <a:r>
              <a:rPr lang="he-IL" b="1" smtClean="0"/>
              <a:t>ב"בוּעות</a:t>
            </a:r>
            <a:r>
              <a:rPr lang="he-IL" b="1" dirty="0"/>
              <a:t>" מפי הדמויות.</a:t>
            </a:r>
          </a:p>
        </p:txBody>
      </p:sp>
      <p:sp>
        <p:nvSpPr>
          <p:cNvPr id="3" name="Rectangle 2">
            <a:extLst>
              <a:ext uri="{FF2B5EF4-FFF2-40B4-BE49-F238E27FC236}">
                <a16:creationId xmlns:a16="http://schemas.microsoft.com/office/drawing/2014/main" id="{F5DAE5A8-F3DC-461F-8751-71A83B03AE44}"/>
              </a:ext>
            </a:extLst>
          </p:cNvPr>
          <p:cNvSpPr/>
          <p:nvPr/>
        </p:nvSpPr>
        <p:spPr>
          <a:xfrm>
            <a:off x="9435547" y="1979680"/>
            <a:ext cx="2756453" cy="1055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4800" b="1" dirty="0">
                <a:solidFill>
                  <a:schemeClr val="accent5">
                    <a:lumMod val="50000"/>
                  </a:schemeClr>
                </a:solidFill>
              </a:rPr>
              <a:t>הגדרה</a:t>
            </a:r>
          </a:p>
        </p:txBody>
      </p:sp>
      <p:sp>
        <p:nvSpPr>
          <p:cNvPr id="2" name="Rectangle 1">
            <a:extLst>
              <a:ext uri="{FF2B5EF4-FFF2-40B4-BE49-F238E27FC236}">
                <a16:creationId xmlns:a16="http://schemas.microsoft.com/office/drawing/2014/main" id="{A4AD6207-F725-40AA-B101-3108C263164D}"/>
              </a:ext>
            </a:extLst>
          </p:cNvPr>
          <p:cNvSpPr/>
          <p:nvPr/>
        </p:nvSpPr>
        <p:spPr>
          <a:xfrm>
            <a:off x="8613912" y="6154003"/>
            <a:ext cx="3034750" cy="513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400" dirty="0">
                <a:solidFill>
                  <a:schemeClr val="tx1"/>
                </a:solidFill>
              </a:rPr>
              <a:t>מתוך: </a:t>
            </a:r>
            <a:r>
              <a:rPr lang="he-IL" sz="1400" b="1" dirty="0">
                <a:solidFill>
                  <a:schemeClr val="dk1"/>
                </a:solidFill>
                <a:hlinkClick r:id="rId4"/>
              </a:rPr>
              <a:t>אתר האקדמיה ללשון עברית</a:t>
            </a:r>
            <a:endParaRPr lang="he-IL" dirty="0">
              <a:solidFill>
                <a:schemeClr val="tx1"/>
              </a:solidFill>
            </a:endParaRPr>
          </a:p>
        </p:txBody>
      </p:sp>
      <p:pic>
        <p:nvPicPr>
          <p:cNvPr id="7" name="תמונה 6">
            <a:extLst>
              <a:ext uri="{FF2B5EF4-FFF2-40B4-BE49-F238E27FC236}">
                <a16:creationId xmlns:a16="http://schemas.microsoft.com/office/drawing/2014/main" id="{C8AE8C26-87FB-4832-BE65-A753831F9A77}"/>
              </a:ext>
            </a:extLst>
          </p:cNvPr>
          <p:cNvPicPr>
            <a:picLocks noChangeAspect="1"/>
          </p:cNvPicPr>
          <p:nvPr/>
        </p:nvPicPr>
        <p:blipFill>
          <a:blip r:embed="rId5"/>
          <a:stretch>
            <a:fillRect/>
          </a:stretch>
        </p:blipFill>
        <p:spPr>
          <a:xfrm>
            <a:off x="4279912" y="3820909"/>
            <a:ext cx="3632173" cy="2179304"/>
          </a:xfrm>
          <a:prstGeom prst="rect">
            <a:avLst/>
          </a:prstGeom>
        </p:spPr>
      </p:pic>
    </p:spTree>
    <p:extLst>
      <p:ext uri="{BB962C8B-B14F-4D97-AF65-F5344CB8AC3E}">
        <p14:creationId xmlns:p14="http://schemas.microsoft.com/office/powerpoint/2010/main" val="174493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0" y="636621"/>
            <a:ext cx="11361590" cy="720000"/>
          </a:xfrm>
        </p:spPr>
        <p:txBody>
          <a:bodyPr>
            <a:normAutofit/>
          </a:bodyPr>
          <a:lstStyle/>
          <a:p>
            <a:r>
              <a:rPr lang="he-IL" dirty="0"/>
              <a:t>עֲלִילוֹן על שום מה ?</a:t>
            </a:r>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10" name="Content Placeholder 5">
            <a:extLst>
              <a:ext uri="{FF2B5EF4-FFF2-40B4-BE49-F238E27FC236}">
                <a16:creationId xmlns:a16="http://schemas.microsoft.com/office/drawing/2014/main" id="{6C2FE4DE-809B-415D-99E0-791035CEA10D}"/>
              </a:ext>
            </a:extLst>
          </p:cNvPr>
          <p:cNvSpPr txBox="1">
            <a:spLocks/>
          </p:cNvSpPr>
          <p:nvPr/>
        </p:nvSpPr>
        <p:spPr>
          <a:xfrm>
            <a:off x="834886" y="1599233"/>
            <a:ext cx="7504503" cy="4351338"/>
          </a:xfrm>
          <a:prstGeom prst="rect">
            <a:avLst/>
          </a:prstGeom>
        </p:spPr>
        <p:txBody>
          <a:bodyPr/>
          <a:lst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e-IL" dirty="0"/>
              <a:t> </a:t>
            </a:r>
            <a:br>
              <a:rPr lang="he-IL" dirty="0"/>
            </a:br>
            <a:endParaRPr lang="he-IL" dirty="0"/>
          </a:p>
          <a:p>
            <a:endParaRPr lang="x-none" dirty="0"/>
          </a:p>
        </p:txBody>
      </p:sp>
      <p:sp>
        <p:nvSpPr>
          <p:cNvPr id="6" name="מציין מיקום טקסט 2">
            <a:extLst>
              <a:ext uri="{FF2B5EF4-FFF2-40B4-BE49-F238E27FC236}">
                <a16:creationId xmlns:a16="http://schemas.microsoft.com/office/drawing/2014/main" id="{4D65653D-9419-4FC9-BBA9-10E2C9F70284}"/>
              </a:ext>
            </a:extLst>
          </p:cNvPr>
          <p:cNvSpPr>
            <a:spLocks noGrp="1"/>
          </p:cNvSpPr>
          <p:nvPr>
            <p:ph type="body" sz="quarter" idx="10"/>
          </p:nvPr>
        </p:nvSpPr>
        <p:spPr>
          <a:xfrm>
            <a:off x="5045707" y="2667477"/>
            <a:ext cx="4968475" cy="1523046"/>
          </a:xfrm>
        </p:spPr>
        <p:txBody>
          <a:bodyPr>
            <a:noAutofit/>
          </a:bodyPr>
          <a:lstStyle/>
          <a:p>
            <a:pPr algn="r"/>
            <a:r>
              <a:rPr lang="he-IL" sz="8800" b="1" dirty="0">
                <a:cs typeface="+mn-cs"/>
              </a:rPr>
              <a:t>עֲלִילוֹן?</a:t>
            </a:r>
          </a:p>
        </p:txBody>
      </p:sp>
      <p:pic>
        <p:nvPicPr>
          <p:cNvPr id="2" name="תמונה 1">
            <a:extLst>
              <a:ext uri="{FF2B5EF4-FFF2-40B4-BE49-F238E27FC236}">
                <a16:creationId xmlns:a16="http://schemas.microsoft.com/office/drawing/2014/main" id="{A212E97F-2769-4A1E-B3D6-1858174F38F3}"/>
              </a:ext>
            </a:extLst>
          </p:cNvPr>
          <p:cNvPicPr>
            <a:picLocks noChangeAspect="1"/>
          </p:cNvPicPr>
          <p:nvPr/>
        </p:nvPicPr>
        <p:blipFill rotWithShape="1">
          <a:blip r:embed="rId4"/>
          <a:srcRect l="18237" r="14834"/>
          <a:stretch/>
        </p:blipFill>
        <p:spPr>
          <a:xfrm>
            <a:off x="1716309" y="2079849"/>
            <a:ext cx="4185727" cy="3870722"/>
          </a:xfrm>
          <a:prstGeom prst="rect">
            <a:avLst/>
          </a:prstGeom>
        </p:spPr>
      </p:pic>
    </p:spTree>
    <p:extLst>
      <p:ext uri="{BB962C8B-B14F-4D97-AF65-F5344CB8AC3E}">
        <p14:creationId xmlns:p14="http://schemas.microsoft.com/office/powerpoint/2010/main" val="347884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0" y="636621"/>
            <a:ext cx="11361590" cy="720000"/>
          </a:xfrm>
        </p:spPr>
        <p:txBody>
          <a:bodyPr>
            <a:normAutofit/>
          </a:bodyPr>
          <a:lstStyle/>
          <a:p>
            <a:r>
              <a:rPr lang="he-IL" dirty="0"/>
              <a:t>עֲלִילוֹן על שום מה?</a:t>
            </a:r>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10" name="Content Placeholder 5">
            <a:extLst>
              <a:ext uri="{FF2B5EF4-FFF2-40B4-BE49-F238E27FC236}">
                <a16:creationId xmlns:a16="http://schemas.microsoft.com/office/drawing/2014/main" id="{6C2FE4DE-809B-415D-99E0-791035CEA10D}"/>
              </a:ext>
            </a:extLst>
          </p:cNvPr>
          <p:cNvSpPr txBox="1">
            <a:spLocks/>
          </p:cNvSpPr>
          <p:nvPr/>
        </p:nvSpPr>
        <p:spPr>
          <a:xfrm>
            <a:off x="834886" y="1599233"/>
            <a:ext cx="7504503" cy="4351338"/>
          </a:xfrm>
          <a:prstGeom prst="rect">
            <a:avLst/>
          </a:prstGeom>
        </p:spPr>
        <p:txBody>
          <a:bodyPr/>
          <a:lst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e-IL" dirty="0"/>
              <a:t> </a:t>
            </a:r>
            <a:br>
              <a:rPr lang="he-IL" dirty="0"/>
            </a:br>
            <a:endParaRPr lang="he-IL" dirty="0"/>
          </a:p>
          <a:p>
            <a:endParaRPr lang="x-none" dirty="0"/>
          </a:p>
        </p:txBody>
      </p:sp>
      <p:sp>
        <p:nvSpPr>
          <p:cNvPr id="6" name="מציין מיקום טקסט 2">
            <a:extLst>
              <a:ext uri="{FF2B5EF4-FFF2-40B4-BE49-F238E27FC236}">
                <a16:creationId xmlns:a16="http://schemas.microsoft.com/office/drawing/2014/main" id="{4D65653D-9419-4FC9-BBA9-10E2C9F70284}"/>
              </a:ext>
            </a:extLst>
          </p:cNvPr>
          <p:cNvSpPr>
            <a:spLocks noGrp="1"/>
          </p:cNvSpPr>
          <p:nvPr>
            <p:ph type="body" sz="quarter" idx="10"/>
          </p:nvPr>
        </p:nvSpPr>
        <p:spPr>
          <a:xfrm>
            <a:off x="7621559" y="1760871"/>
            <a:ext cx="3223767" cy="1523046"/>
          </a:xfrm>
        </p:spPr>
        <p:txBody>
          <a:bodyPr>
            <a:noAutofit/>
          </a:bodyPr>
          <a:lstStyle/>
          <a:p>
            <a:pPr algn="r"/>
            <a:r>
              <a:rPr lang="he-IL" sz="8800" b="1" dirty="0">
                <a:cs typeface="+mn-cs"/>
              </a:rPr>
              <a:t>עֲלִילוֹן</a:t>
            </a:r>
          </a:p>
        </p:txBody>
      </p:sp>
      <p:sp>
        <p:nvSpPr>
          <p:cNvPr id="2" name="Rectangle 1">
            <a:extLst>
              <a:ext uri="{FF2B5EF4-FFF2-40B4-BE49-F238E27FC236}">
                <a16:creationId xmlns:a16="http://schemas.microsoft.com/office/drawing/2014/main" id="{A4AD6207-F725-40AA-B101-3108C263164D}"/>
              </a:ext>
            </a:extLst>
          </p:cNvPr>
          <p:cNvSpPr/>
          <p:nvPr/>
        </p:nvSpPr>
        <p:spPr>
          <a:xfrm>
            <a:off x="8613912" y="6154003"/>
            <a:ext cx="3034750" cy="513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400" dirty="0">
                <a:solidFill>
                  <a:schemeClr val="tx1"/>
                </a:solidFill>
              </a:rPr>
              <a:t>מתוך: </a:t>
            </a:r>
            <a:r>
              <a:rPr lang="he-IL" sz="1400" b="1" dirty="0">
                <a:solidFill>
                  <a:schemeClr val="dk1"/>
                </a:solidFill>
                <a:hlinkClick r:id="rId4"/>
              </a:rPr>
              <a:t>אתר האקדמיה ללשון עברית</a:t>
            </a:r>
            <a:endParaRPr lang="he-IL" dirty="0">
              <a:solidFill>
                <a:schemeClr val="tx1"/>
              </a:solidFill>
            </a:endParaRPr>
          </a:p>
        </p:txBody>
      </p:sp>
      <p:sp>
        <p:nvSpPr>
          <p:cNvPr id="9" name="מלבן 8">
            <a:extLst>
              <a:ext uri="{FF2B5EF4-FFF2-40B4-BE49-F238E27FC236}">
                <a16:creationId xmlns:a16="http://schemas.microsoft.com/office/drawing/2014/main" id="{737CDF0F-3EE9-48E6-BE7E-A1374AA4FF48}"/>
              </a:ext>
            </a:extLst>
          </p:cNvPr>
          <p:cNvSpPr/>
          <p:nvPr/>
        </p:nvSpPr>
        <p:spPr>
          <a:xfrm>
            <a:off x="2760513" y="1681741"/>
            <a:ext cx="2935419" cy="1446550"/>
          </a:xfrm>
          <a:prstGeom prst="rect">
            <a:avLst/>
          </a:prstGeom>
        </p:spPr>
        <p:txBody>
          <a:bodyPr wrap="none">
            <a:spAutoFit/>
          </a:bodyPr>
          <a:lstStyle/>
          <a:p>
            <a:r>
              <a:rPr lang="he-IL" sz="8800" b="1" dirty="0"/>
              <a:t>עֲלִילָה</a:t>
            </a:r>
          </a:p>
        </p:txBody>
      </p:sp>
      <p:sp>
        <p:nvSpPr>
          <p:cNvPr id="11" name="מלבן 10">
            <a:extLst>
              <a:ext uri="{FF2B5EF4-FFF2-40B4-BE49-F238E27FC236}">
                <a16:creationId xmlns:a16="http://schemas.microsoft.com/office/drawing/2014/main" id="{8ABFD594-4D60-4B09-8962-70927EE428B4}"/>
              </a:ext>
            </a:extLst>
          </p:cNvPr>
          <p:cNvSpPr/>
          <p:nvPr/>
        </p:nvSpPr>
        <p:spPr>
          <a:xfrm>
            <a:off x="1346674" y="3113224"/>
            <a:ext cx="6439583" cy="954107"/>
          </a:xfrm>
          <a:prstGeom prst="rect">
            <a:avLst/>
          </a:prstGeom>
        </p:spPr>
        <p:txBody>
          <a:bodyPr wrap="none">
            <a:spAutoFit/>
          </a:bodyPr>
          <a:lstStyle/>
          <a:p>
            <a:pPr algn="ctr"/>
            <a:r>
              <a:rPr lang="he-IL" sz="2800" b="1" dirty="0"/>
              <a:t>מעשה, פעולה</a:t>
            </a:r>
          </a:p>
          <a:p>
            <a:r>
              <a:rPr lang="he-IL" sz="2800" b="1" dirty="0"/>
              <a:t>הִשְׁתַלְשְׁלות אירועים בסיפור, בסרט, במחזה</a:t>
            </a:r>
          </a:p>
        </p:txBody>
      </p:sp>
      <p:sp>
        <p:nvSpPr>
          <p:cNvPr id="3" name="מלבן 2">
            <a:extLst>
              <a:ext uri="{FF2B5EF4-FFF2-40B4-BE49-F238E27FC236}">
                <a16:creationId xmlns:a16="http://schemas.microsoft.com/office/drawing/2014/main" id="{7D019963-EA2A-432C-97AD-E62DA759109F}"/>
              </a:ext>
            </a:extLst>
          </p:cNvPr>
          <p:cNvSpPr/>
          <p:nvPr/>
        </p:nvSpPr>
        <p:spPr>
          <a:xfrm>
            <a:off x="1713761" y="5503788"/>
            <a:ext cx="6072496" cy="584775"/>
          </a:xfrm>
          <a:prstGeom prst="rect">
            <a:avLst/>
          </a:prstGeom>
        </p:spPr>
        <p:txBody>
          <a:bodyPr wrap="none">
            <a:spAutoFit/>
          </a:bodyPr>
          <a:lstStyle/>
          <a:p>
            <a:pPr algn="ctr"/>
            <a:r>
              <a:rPr lang="he-IL" sz="3200" b="1" dirty="0"/>
              <a:t>אדם היוצר עלילון נקרא קָרִיקָטוּרִיסט</a:t>
            </a:r>
          </a:p>
        </p:txBody>
      </p:sp>
    </p:spTree>
    <p:extLst>
      <p:ext uri="{BB962C8B-B14F-4D97-AF65-F5344CB8AC3E}">
        <p14:creationId xmlns:p14="http://schemas.microsoft.com/office/powerpoint/2010/main" val="142808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F693690-B260-4B1E-95D6-DF548945DA97}"/>
              </a:ext>
            </a:extLst>
          </p:cNvPr>
          <p:cNvSpPr>
            <a:spLocks noGrp="1"/>
          </p:cNvSpPr>
          <p:nvPr>
            <p:ph type="title"/>
          </p:nvPr>
        </p:nvSpPr>
        <p:spPr/>
        <p:txBody>
          <a:bodyPr/>
          <a:lstStyle/>
          <a:p>
            <a:endParaRPr lang="he-IL" dirty="0"/>
          </a:p>
        </p:txBody>
      </p:sp>
      <p:sp>
        <p:nvSpPr>
          <p:cNvPr id="3" name="מציין מיקום טקסט 2">
            <a:extLst>
              <a:ext uri="{FF2B5EF4-FFF2-40B4-BE49-F238E27FC236}">
                <a16:creationId xmlns:a16="http://schemas.microsoft.com/office/drawing/2014/main" id="{AB7B4FDB-D8E0-47FC-AC50-FC78783480FE}"/>
              </a:ext>
            </a:extLst>
          </p:cNvPr>
          <p:cNvSpPr>
            <a:spLocks noGrp="1"/>
          </p:cNvSpPr>
          <p:nvPr>
            <p:ph type="body" sz="quarter" idx="10"/>
          </p:nvPr>
        </p:nvSpPr>
        <p:spPr/>
        <p:txBody>
          <a:bodyPr/>
          <a:lstStyle/>
          <a:p>
            <a:endParaRPr lang="he-IL"/>
          </a:p>
        </p:txBody>
      </p:sp>
      <p:pic>
        <p:nvPicPr>
          <p:cNvPr id="4" name="תמונה 3">
            <a:extLst>
              <a:ext uri="{FF2B5EF4-FFF2-40B4-BE49-F238E27FC236}">
                <a16:creationId xmlns:a16="http://schemas.microsoft.com/office/drawing/2014/main" id="{5006EBA0-4236-4C23-9615-F59BC47B1F94}"/>
              </a:ext>
            </a:extLst>
          </p:cNvPr>
          <p:cNvPicPr>
            <a:picLocks noChangeAspect="1"/>
          </p:cNvPicPr>
          <p:nvPr/>
        </p:nvPicPr>
        <p:blipFill>
          <a:blip r:embed="rId3"/>
          <a:stretch>
            <a:fillRect/>
          </a:stretch>
        </p:blipFill>
        <p:spPr>
          <a:xfrm>
            <a:off x="1246921" y="1928813"/>
            <a:ext cx="10422058" cy="3855313"/>
          </a:xfrm>
          <a:prstGeom prst="rect">
            <a:avLst/>
          </a:prstGeom>
        </p:spPr>
      </p:pic>
    </p:spTree>
    <p:extLst>
      <p:ext uri="{BB962C8B-B14F-4D97-AF65-F5344CB8AC3E}">
        <p14:creationId xmlns:p14="http://schemas.microsoft.com/office/powerpoint/2010/main" val="1856892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87A0139-5690-46A1-B21D-E02CD383C85D}"/>
              </a:ext>
            </a:extLst>
          </p:cNvPr>
          <p:cNvSpPr>
            <a:spLocks noGrp="1"/>
          </p:cNvSpPr>
          <p:nvPr>
            <p:ph type="title"/>
          </p:nvPr>
        </p:nvSpPr>
        <p:spPr>
          <a:xfrm>
            <a:off x="1956000" y="364262"/>
            <a:ext cx="8280000" cy="720000"/>
          </a:xfrm>
        </p:spPr>
        <p:txBody>
          <a:bodyPr/>
          <a:lstStyle/>
          <a:p>
            <a:pPr algn="ctr"/>
            <a:r>
              <a:rPr lang="he-IL" b="1" dirty="0"/>
              <a:t>מישל קישקה</a:t>
            </a:r>
          </a:p>
        </p:txBody>
      </p:sp>
      <p:pic>
        <p:nvPicPr>
          <p:cNvPr id="4098" name="Picture 2" descr="פלאפל עם חריף: הרומן הגרפי והאוטוביוגרפי החדש של מישל קישקה ...">
            <a:extLst>
              <a:ext uri="{FF2B5EF4-FFF2-40B4-BE49-F238E27FC236}">
                <a16:creationId xmlns:a16="http://schemas.microsoft.com/office/drawing/2014/main" id="{48F486FE-3B7D-4DD8-814E-C04EB3502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5829" y="1922959"/>
            <a:ext cx="2080846" cy="368745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הדור השני - דברים שלא סיפרתי לאבא – ויקיפדיה">
            <a:extLst>
              <a:ext uri="{FF2B5EF4-FFF2-40B4-BE49-F238E27FC236}">
                <a16:creationId xmlns:a16="http://schemas.microsoft.com/office/drawing/2014/main" id="{75F2653B-E2E2-4D51-87E6-9FD2380615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1088" y="1922958"/>
            <a:ext cx="2080846" cy="368745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עפר דרורי, אתר אישי - העכבר והסנאי, מישקה בן דוד, איר: מישל קישקה ...">
            <a:extLst>
              <a:ext uri="{FF2B5EF4-FFF2-40B4-BE49-F238E27FC236}">
                <a16:creationId xmlns:a16="http://schemas.microsoft.com/office/drawing/2014/main" id="{B0BA1E1A-6A58-479C-87BD-F406972D80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8200" y="2062285"/>
            <a:ext cx="2080846" cy="3172667"/>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כשחיים בא לבקר בושרי דבורה">
            <a:extLst>
              <a:ext uri="{FF2B5EF4-FFF2-40B4-BE49-F238E27FC236}">
                <a16:creationId xmlns:a16="http://schemas.microsoft.com/office/drawing/2014/main" id="{E5F5D136-0307-45E6-8921-F4DEC4D763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613" y="2491284"/>
            <a:ext cx="2586709" cy="255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347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3E1CA-A300-4EB6-A803-F3A0A6F01A76}"/>
              </a:ext>
            </a:extLst>
          </p:cNvPr>
          <p:cNvSpPr>
            <a:spLocks noGrp="1"/>
          </p:cNvSpPr>
          <p:nvPr>
            <p:ph type="title"/>
          </p:nvPr>
        </p:nvSpPr>
        <p:spPr>
          <a:xfrm>
            <a:off x="3081590" y="663126"/>
            <a:ext cx="8280000" cy="720000"/>
          </a:xfrm>
        </p:spPr>
        <p:txBody>
          <a:bodyPr/>
          <a:lstStyle/>
          <a:p>
            <a:pPr algn="ctr"/>
            <a:r>
              <a:rPr lang="he-IL" b="1" dirty="0"/>
              <a:t>מישל קישקה</a:t>
            </a:r>
          </a:p>
        </p:txBody>
      </p:sp>
      <p:sp>
        <p:nvSpPr>
          <p:cNvPr id="5" name="Rectangle: Rounded Corners 4">
            <a:extLst>
              <a:ext uri="{FF2B5EF4-FFF2-40B4-BE49-F238E27FC236}">
                <a16:creationId xmlns:a16="http://schemas.microsoft.com/office/drawing/2014/main" id="{EBCAC576-77B5-4614-A76B-505CAAD339AE}"/>
              </a:ext>
            </a:extLst>
          </p:cNvPr>
          <p:cNvSpPr/>
          <p:nvPr/>
        </p:nvSpPr>
        <p:spPr>
          <a:xfrm>
            <a:off x="622570" y="1945531"/>
            <a:ext cx="5672213" cy="4233595"/>
          </a:xfrm>
          <a:prstGeom prst="roundRect">
            <a:avLst/>
          </a:prstGeom>
        </p:spPr>
        <p:style>
          <a:lnRef idx="2">
            <a:schemeClr val="accent1"/>
          </a:lnRef>
          <a:fillRef idx="1">
            <a:schemeClr val="lt1"/>
          </a:fillRef>
          <a:effectRef idx="0">
            <a:schemeClr val="accent1"/>
          </a:effectRef>
          <a:fontRef idx="minor">
            <a:schemeClr val="dk1"/>
          </a:fontRef>
        </p:style>
        <p:txBody>
          <a:bodyPr rtlCol="1" anchor="ctr"/>
          <a:lstStyle/>
          <a:p>
            <a:pPr marL="342900" indent="-342900" algn="r" rtl="1">
              <a:buFont typeface="Wingdings" panose="05000000000000000000" pitchFamily="2" charset="2"/>
              <a:buChar char="v"/>
            </a:pPr>
            <a:r>
              <a:rPr lang="he-IL" sz="2400" b="1" dirty="0">
                <a:solidFill>
                  <a:schemeClr val="tx1"/>
                </a:solidFill>
              </a:rPr>
              <a:t>מישל קישקה הוא מְאַיֵיר ישראלי שאייר 60 ספרים.</a:t>
            </a:r>
          </a:p>
          <a:p>
            <a:pPr marL="342900" indent="-342900" algn="r" rtl="1">
              <a:buFont typeface="Wingdings" panose="05000000000000000000" pitchFamily="2" charset="2"/>
              <a:buChar char="v"/>
            </a:pPr>
            <a:r>
              <a:rPr lang="he-IL" sz="2400" b="1" dirty="0">
                <a:solidFill>
                  <a:schemeClr val="tx1"/>
                </a:solidFill>
              </a:rPr>
              <a:t>יליד בלגיה, בן לנִיצוֹלֵי שואה שעלה לארץ בשנות ה-70.</a:t>
            </a:r>
          </a:p>
          <a:p>
            <a:pPr marL="342900" indent="-342900" algn="just" rtl="1">
              <a:buFont typeface="Wingdings" panose="05000000000000000000" pitchFamily="2" charset="2"/>
              <a:buChar char="v"/>
            </a:pPr>
            <a:r>
              <a:rPr lang="he-IL" sz="2400" b="1" dirty="0">
                <a:solidFill>
                  <a:schemeClr val="tx1"/>
                </a:solidFill>
              </a:rPr>
              <a:t> למד ומלמד באקדמיה לעיצוב ואומָנות "בצלאל" ומתגורר בירושלים.</a:t>
            </a:r>
          </a:p>
          <a:p>
            <a:pPr marL="342900" indent="-342900" algn="r" rtl="1">
              <a:buFont typeface="Wingdings" panose="05000000000000000000" pitchFamily="2" charset="2"/>
              <a:buChar char="v"/>
            </a:pPr>
            <a:r>
              <a:rPr lang="he-IL" sz="2400" b="1" dirty="0">
                <a:solidFill>
                  <a:schemeClr val="tx1"/>
                </a:solidFill>
              </a:rPr>
              <a:t> מכהן כיו"ר איגוד הקריקטוריסטים בישראל.</a:t>
            </a:r>
          </a:p>
          <a:p>
            <a:pPr marL="342900" indent="-342900" algn="r" rtl="1">
              <a:buFont typeface="Wingdings" panose="05000000000000000000" pitchFamily="2" charset="2"/>
              <a:buChar char="v"/>
            </a:pPr>
            <a:r>
              <a:rPr lang="he-IL" sz="2400" b="1" dirty="0">
                <a:solidFill>
                  <a:schemeClr val="tx1"/>
                </a:solidFill>
              </a:rPr>
              <a:t>פעיל בארגון הבין-לאומי "קריקטוריסטים למען השלום".</a:t>
            </a:r>
          </a:p>
        </p:txBody>
      </p:sp>
      <p:pic>
        <p:nvPicPr>
          <p:cNvPr id="2050" name="Picture 2" descr="מישל קישקה: &quot;ממשלות ביבי פועלות כמו לגיון רומי נגד הרשויות&quot; | מעריב">
            <a:extLst>
              <a:ext uri="{FF2B5EF4-FFF2-40B4-BE49-F238E27FC236}">
                <a16:creationId xmlns:a16="http://schemas.microsoft.com/office/drawing/2014/main" id="{EFC28CFE-F140-4101-BA1E-6BD4F71671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4657" y="2525359"/>
            <a:ext cx="4752593" cy="3333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375003"/>
      </p:ext>
    </p:extLst>
  </p:cSld>
  <p:clrMapOvr>
    <a:masterClrMapping/>
  </p:clrMapOvr>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2036</TotalTime>
  <Words>2160</Words>
  <Application>Microsoft Office PowerPoint</Application>
  <PresentationFormat>מסך רחב</PresentationFormat>
  <Paragraphs>411</Paragraphs>
  <Slides>29</Slides>
  <Notes>29</Notes>
  <HiddenSlides>0</HiddenSlides>
  <MMClips>4</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29</vt:i4>
      </vt:variant>
    </vt:vector>
  </HeadingPairs>
  <TitlesOfParts>
    <vt:vector size="35" baseType="lpstr">
      <vt:lpstr>Alef</vt:lpstr>
      <vt:lpstr>Arial</vt:lpstr>
      <vt:lpstr>Calibri</vt:lpstr>
      <vt:lpstr>Open Sans</vt:lpstr>
      <vt:lpstr>Wingdings</vt:lpstr>
      <vt:lpstr>Office Theme</vt:lpstr>
      <vt:lpstr>מצגת של PowerPoint‏</vt:lpstr>
      <vt:lpstr>מה להביא לשיעור?</vt:lpstr>
      <vt:lpstr>מה נלמד היום?</vt:lpstr>
      <vt:lpstr>   מהו עֲלִילוֹן?</vt:lpstr>
      <vt:lpstr>עֲלִילוֹן על שום מה ?</vt:lpstr>
      <vt:lpstr>עֲלִילוֹן על שום מה?</vt:lpstr>
      <vt:lpstr>מצגת של PowerPoint‏</vt:lpstr>
      <vt:lpstr>מישל קישקה</vt:lpstr>
      <vt:lpstr>מישל קישקה</vt:lpstr>
      <vt:lpstr>מצגת של PowerPoint‏</vt:lpstr>
      <vt:lpstr>מישל קישקה - מדוע דווקא עלילון?</vt:lpstr>
      <vt:lpstr>מישל קישקה - מדוע דווקא עלילון?</vt:lpstr>
      <vt:lpstr>מישל קישקה - מדוע דווקא עלילון?</vt:lpstr>
      <vt:lpstr>מצגת של PowerPoint‏</vt:lpstr>
      <vt:lpstr>   כיצד קוראים עֲלִילוֹן?</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מְסַכְּמִים מה למדנו</vt:lpstr>
      <vt:lpstr>מצגת של PowerPoint‏</vt:lpstr>
      <vt:lpstr>העלילון שלי </vt:lpstr>
      <vt:lpstr>העלילון שלי </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חני קרמר</dc:creator>
  <cp:lastModifiedBy>Almog Winberger</cp:lastModifiedBy>
  <cp:revision>77</cp:revision>
  <dcterms:created xsi:type="dcterms:W3CDTF">2020-04-02T16:12:01Z</dcterms:created>
  <dcterms:modified xsi:type="dcterms:W3CDTF">2020-04-23T12:46:15Z</dcterms:modified>
</cp:coreProperties>
</file>