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4"/>
  </p:notesMasterIdLst>
  <p:sldIdLst>
    <p:sldId id="279" r:id="rId2"/>
    <p:sldId id="261" r:id="rId3"/>
    <p:sldId id="262" r:id="rId4"/>
    <p:sldId id="263" r:id="rId5"/>
    <p:sldId id="266" r:id="rId6"/>
    <p:sldId id="285" r:id="rId7"/>
    <p:sldId id="286" r:id="rId8"/>
    <p:sldId id="267" r:id="rId9"/>
    <p:sldId id="268" r:id="rId10"/>
    <p:sldId id="271" r:id="rId11"/>
    <p:sldId id="272" r:id="rId12"/>
    <p:sldId id="287" r:id="rId13"/>
  </p:sldIdLst>
  <p:sldSz cx="12192000" cy="6858000"/>
  <p:notesSz cx="6858000" cy="9144000"/>
  <p:embeddedFontLst>
    <p:embeddedFont>
      <p:font typeface="Alef" panose="00000500000000000000" pitchFamily="2" charset="-79"/>
      <p:regular r:id="rId15"/>
      <p:bold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ateef" panose="01000506020000020003" pitchFamily="2" charset="-78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gPMszHxDdxnXXV2fRhwXjI5s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סגנון ביניים 2 - הדגשה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0874" autoAdjust="0"/>
  </p:normalViewPr>
  <p:slideViewPr>
    <p:cSldViewPr snapToGrid="0">
      <p:cViewPr varScale="1">
        <p:scale>
          <a:sx n="59" d="100"/>
          <a:sy n="59" d="100"/>
        </p:scale>
        <p:origin x="1152" y="72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اكتبوا</a:t>
            </a:r>
            <a:r>
              <a:rPr lang="ar-SA" baseline="0" dirty="0"/>
              <a:t> النصّ الملائم وكذلك المعدّات المطلوبة. </a:t>
            </a:r>
            <a:endParaRPr lang="he-IL" dirty="0"/>
          </a:p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10114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b="1" dirty="0"/>
              <a:t>مدّة</a:t>
            </a:r>
            <a:r>
              <a:rPr lang="ar-SA" b="1" baseline="0" dirty="0"/>
              <a:t> الشريحة: حتّى 5 دقائق</a:t>
            </a: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إجمال وانتقال إلى التدرّب. ستتضمّن هذه الخطوة إجمالًا للمضمون الذي تمّ تعلّمه  والإجابة عن أسئلة مثل: ماذا فعلنا هنا اليوم؟ ماذا تعلّمنا؟ ننصح بدمج العناصر التجريبيّة الممتعة، مثل: لعبة ختاميّة، أحجيّة، نصيحة خاصّة للتعلّم</a:t>
            </a:r>
            <a:r>
              <a:rPr lang="ar-SA" baseline="0" dirty="0"/>
              <a:t> لاحقًا وغير ذلك</a:t>
            </a:r>
            <a:r>
              <a:rPr lang="ar-SA" dirty="0"/>
              <a:t>.</a:t>
            </a:r>
            <a:endParaRPr lang="he-IL"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15 دقيقة</a:t>
            </a: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هذه المرحلة اشرحوا للتلاميذ التدرّب</a:t>
            </a:r>
            <a:r>
              <a:rPr lang="ar-SA" b="0" baseline="0" dirty="0"/>
              <a:t> وودّعوهم. </a:t>
            </a:r>
            <a:r>
              <a:rPr lang="ar-SA" b="0" dirty="0"/>
              <a:t>مع خروج</a:t>
            </a:r>
            <a:r>
              <a:rPr lang="ar-SA" b="0" baseline="0" dirty="0"/>
              <a:t> التلاميذ للتدرّب النهائيّ</a:t>
            </a:r>
            <a:r>
              <a:rPr lang="ar-SA" b="0" dirty="0"/>
              <a:t>، ستنتهي مرحلة تصويركم</a:t>
            </a:r>
            <a:r>
              <a:rPr lang="ar-SA" b="0" baseline="0" dirty="0"/>
              <a:t> </a:t>
            </a:r>
            <a:r>
              <a:rPr lang="ar-SA" b="0" dirty="0"/>
              <a:t>كمعلمين ومعلّمات.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نقاط</a:t>
            </a:r>
            <a:r>
              <a:rPr lang="ar-SA" b="1" baseline="0" dirty="0"/>
              <a:t> لتسليط الضوء عليها</a:t>
            </a:r>
            <a:r>
              <a:rPr lang="ar-SA" b="1" dirty="0"/>
              <a:t>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يمكن تنفيذ التدرّب</a:t>
            </a:r>
            <a:r>
              <a:rPr lang="ar-SA" b="0" baseline="0" dirty="0"/>
              <a:t> </a:t>
            </a:r>
            <a:r>
              <a:rPr lang="ar-SA" b="0" dirty="0"/>
              <a:t>في المنزل باستخدام مجموعة منوّعة من الموارد المتاحة في المنزل، مثل: أدوات الكتابة أو الحاسوب اللوحيّ أو الشخصيّ. يمكن استخدام</a:t>
            </a:r>
            <a:r>
              <a:rPr lang="ar-SA" b="0" baseline="0" dirty="0"/>
              <a:t> بيئتي آفاق وكوتار الكتب التعليميّة</a:t>
            </a:r>
            <a:r>
              <a:rPr lang="ar-SA" b="0" dirty="0"/>
              <a:t> (فقط كم خلال حاسوب</a:t>
            </a:r>
            <a:r>
              <a:rPr lang="ar-SA" b="0" baseline="0" dirty="0"/>
              <a:t> محمول</a:t>
            </a:r>
            <a:r>
              <a:rPr lang="ar-SA" b="0" dirty="0"/>
              <a:t>، وذلك لأنّ آفاق وكوتار الكتب التعليميّة لا يعملان بشكل جيد على الحاسوب اللوحيّ/ الهاتف المحمول).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تأكد من إعطاء تلاميذكم تعليمات دقيقة للتدرّب على صعيد المضامين وعلى</a:t>
            </a:r>
            <a:r>
              <a:rPr lang="ar-SA" b="0" baseline="0" dirty="0"/>
              <a:t> صعيد </a:t>
            </a:r>
            <a:r>
              <a:rPr lang="ar-SA" b="0" dirty="0"/>
              <a:t>الفنّيّ، بالإضافة إلى الأوقات الدقيقة للتدرّب.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بالإمكان تضمين العرض </a:t>
            </a:r>
            <a:r>
              <a:rPr lang="ar-SA" b="0" dirty="0" err="1"/>
              <a:t>التقديميّ</a:t>
            </a:r>
            <a:r>
              <a:rPr lang="ar-SA" b="0" dirty="0"/>
              <a:t> صور شاشة</a:t>
            </a:r>
            <a:r>
              <a:rPr lang="ar-SA" b="0" baseline="0" dirty="0"/>
              <a:t> </a:t>
            </a:r>
            <a:r>
              <a:rPr lang="ar-SA" b="0" dirty="0"/>
              <a:t> والشرح شفويًّا ما هو المطلوب منهم تنفيذه.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342" name="Google Shape;34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defTabSz="942289" rtl="1"/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aa-ET" smtClean="0"/>
              <a:t>12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179006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baseline="0" dirty="0"/>
              <a:t>مدّة الشريحة: دقيقتان</a:t>
            </a:r>
            <a:endParaRPr lang="ar-SA" sz="1200" b="1" dirty="0"/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ar-SA" sz="1200" dirty="0">
                <a:solidFill>
                  <a:schemeClr val="tx1"/>
                </a:solidFill>
              </a:rPr>
              <a:t>عرّفوا بأنفسكم وأعرضوا سير الدرس:</a:t>
            </a:r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أنتم مدعوّون للتوجّه</a:t>
            </a:r>
            <a:r>
              <a:rPr lang="ar-SA" sz="1200" baseline="0" dirty="0">
                <a:solidFill>
                  <a:schemeClr val="tx1"/>
                </a:solidFill>
              </a:rPr>
              <a:t> إلى التلاميذ بصورة شخصيّة: </a:t>
            </a:r>
            <a:r>
              <a:rPr lang="ar-SA" sz="1200" dirty="0"/>
              <a:t/>
            </a:r>
            <a:br>
              <a:rPr lang="ar-SA" sz="1200" dirty="0"/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مرحبًا، اسمي ـــــــــــــــ. أنا أعلّم ـــــــــ من ــــــــــــــ. كيف حالكم؟ يسرّني انضمامكم إليّ...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موضوع الدرس</a:t>
            </a:r>
            <a:r>
              <a:rPr lang="ar-SA" sz="1200" baseline="0" dirty="0">
                <a:solidFill>
                  <a:schemeClr val="tx1"/>
                </a:solidFill>
              </a:rPr>
              <a:t> وهدفه: </a:t>
            </a:r>
            <a:r>
              <a:rPr lang="ar-SA" sz="1200" dirty="0">
                <a:solidFill>
                  <a:schemeClr val="tx1"/>
                </a:solidFill>
              </a:rPr>
              <a:t/>
            </a:r>
            <a:br>
              <a:rPr lang="ar-SA" sz="1200" dirty="0">
                <a:solidFill>
                  <a:schemeClr val="tx1"/>
                </a:solidFill>
              </a:rPr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سنتعلّم في هذا الدرس عن ــــــــــــــــــــ. انضمّوا إليّ وستستمتعون. هل أنتم مستعدّون؟ فلنبدأ" </a:t>
            </a:r>
            <a:endParaRPr lang="ar-SA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نبدأ بـ ….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افتتاحيّة الدرس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ننتقل</a:t>
            </a:r>
            <a:r>
              <a:rPr lang="ar-SA" sz="1200" b="1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إلى الاكتشاف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التعلّم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إكساب -  اكنبوا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هنا سؤالًا مثيرًا للفضول، يجيب عن هدف الدرس)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نتدرّب على …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التدرّب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التجريب)</a:t>
            </a: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نُجمل 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 إجمال الدرس)</a:t>
            </a:r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حذف</a:t>
            </a:r>
            <a:r>
              <a:rPr lang="ar-SA" baseline="0" dirty="0"/>
              <a:t> هذه الشريحة إذا لم تكن ضروريّة:</a:t>
            </a:r>
            <a:endParaRPr lang="he-IL" baseline="0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sz="1200" b="1" dirty="0"/>
              <a:t>مدّة الشريحة: دقيقة</a:t>
            </a:r>
            <a:endParaRPr lang="he-IL" sz="1200" b="1" dirty="0"/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ar-SA" sz="1200" dirty="0"/>
              <a:t>تأكّدوا</a:t>
            </a:r>
            <a:r>
              <a:rPr lang="ar-SA" sz="1200" baseline="0" dirty="0"/>
              <a:t> في هذه الشريحة أنّ الجميع تزوّدوا بالأدوات المساعدة المطلوبة (ننصح بأن تكون هذه الأدوات المساعدة موجودة معكم لتعرضوها كمثال)</a:t>
            </a:r>
            <a:r>
              <a:rPr lang="ar-SA" sz="1200" dirty="0"/>
              <a:t> </a:t>
            </a:r>
            <a:endParaRPr lang="he-IL" sz="1200" dirty="0"/>
          </a:p>
          <a:p>
            <a:pPr marL="158750" indent="0" algn="r" rtl="1">
              <a:buNone/>
            </a:pPr>
            <a:r>
              <a:rPr lang="ar-SA" sz="1200" dirty="0">
                <a:solidFill>
                  <a:srgbClr val="FF0000"/>
                </a:solidFill>
              </a:rPr>
              <a:t>احذفوا ما هو زائد أو أضيفوا حسب الحاجة (احرصوا على حقوق النشر والملكيّة الفكريّة). </a:t>
            </a: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ar-SA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هذا هو الوقت المناسب</a:t>
            </a:r>
            <a:r>
              <a:rPr lang="ar-SA" sz="12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لعرض قواعد السلوك خلال الحصّة: اطلبوا من التلاميذ إغلاق نوافذ تطبيقات أخرى في الحاسوب، إبعاد الأمر المشتّتة للانتباه، الجلوس في غرفة هادئة، التزوّد بالماء، وبالأساس التركيز في الدرس. </a:t>
            </a:r>
            <a:endParaRPr lang="he-IL" dirty="0"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</p:txBody>
      </p:sp>
      <p:sp>
        <p:nvSpPr>
          <p:cNvPr id="267" name="Google Shape;26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</a:t>
            </a:r>
            <a:r>
              <a:rPr lang="ar-JO" b="1" baseline="0" dirty="0"/>
              <a:t> 9-11</a:t>
            </a:r>
            <a:r>
              <a:rPr lang="ar-SA" b="1" baseline="0" dirty="0"/>
              <a:t> تضمّ: إكساب المعرفة</a:t>
            </a:r>
            <a:r>
              <a:rPr lang="he-IL" b="1" baseline="0" dirty="0"/>
              <a:t> </a:t>
            </a:r>
            <a:r>
              <a:rPr lang="ar-JO" b="1" baseline="0" dirty="0"/>
              <a:t>وتفسيرات (معلومات، طرح أسئلة)، لحظة تفكير وتأمّل (تخصيص وقت تفكير للتلاميذ بعد ان قمتم بطرح الأسئلة)، تطرقوا لأفكار قد تكون راودت ذهن التلاميذ</a:t>
            </a:r>
            <a:r>
              <a:rPr lang="ar-SA" b="1" baseline="0" dirty="0"/>
              <a:t>. مدّة هذه الشرائح معًا </a:t>
            </a:r>
            <a:r>
              <a:rPr lang="ar-SA" b="1" dirty="0"/>
              <a:t>20 دقيقة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</a:t>
            </a:r>
            <a:r>
              <a:rPr lang="ar-JO" dirty="0"/>
              <a:t>/معضلة/</a:t>
            </a:r>
            <a:r>
              <a:rPr lang="ar-JO" baseline="0" dirty="0"/>
              <a:t> اشكاليّة.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</a:t>
            </a:r>
            <a:r>
              <a:rPr lang="ar-JO" b="1" baseline="0" dirty="0"/>
              <a:t> 9-11</a:t>
            </a:r>
            <a:r>
              <a:rPr lang="ar-SA" b="1" baseline="0" dirty="0"/>
              <a:t> تضمّ: إكساب المعرفة</a:t>
            </a:r>
            <a:r>
              <a:rPr lang="he-IL" b="1" baseline="0" dirty="0"/>
              <a:t> </a:t>
            </a:r>
            <a:r>
              <a:rPr lang="ar-JO" b="1" baseline="0" dirty="0"/>
              <a:t>وتفسيرات (معلومات، طرح أسئلة)، لحظة تفكير وتأمّل (تخصيص وقت تفكير للتلاميذ بعد ان قمتم بطرح الأسئلة)، تطرقوا لأفكار قد تكون راودت ذهن التلاميذ</a:t>
            </a:r>
            <a:r>
              <a:rPr lang="ar-SA" b="1" baseline="0" dirty="0"/>
              <a:t>. مدّة هذه الشرائح معًا </a:t>
            </a:r>
            <a:r>
              <a:rPr lang="ar-SA" b="1" dirty="0"/>
              <a:t>20 </a:t>
            </a:r>
            <a:r>
              <a:rPr lang="ar-SA" b="1" dirty="0" err="1"/>
              <a:t>دقيقإ</a:t>
            </a: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</a:t>
            </a:r>
            <a:r>
              <a:rPr lang="ar-JO" dirty="0"/>
              <a:t>/معضلة/</a:t>
            </a:r>
            <a:r>
              <a:rPr lang="ar-JO" baseline="0" dirty="0"/>
              <a:t> اشكاليّة.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486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</a:t>
            </a:r>
            <a:r>
              <a:rPr lang="ar-JO" b="1" baseline="0" dirty="0"/>
              <a:t> 9-11</a:t>
            </a:r>
            <a:r>
              <a:rPr lang="ar-SA" b="1" baseline="0" dirty="0"/>
              <a:t> تضمّ: إكساب المعرفة</a:t>
            </a:r>
            <a:r>
              <a:rPr lang="he-IL" b="1" baseline="0" dirty="0"/>
              <a:t> </a:t>
            </a:r>
            <a:r>
              <a:rPr lang="ar-JO" b="1" baseline="0" dirty="0"/>
              <a:t>وتفسيرات (معلومات، طرح أسئلة)، لحظة تفكير وتأمّل (تخصيص وقت تفكير للتلاميذ بعد ان قمتم بطرح الأسئلة)، تطرقوا لأفكار قد تكون راودت ذهن التلاميذ</a:t>
            </a:r>
            <a:r>
              <a:rPr lang="ar-SA" b="1" baseline="0" dirty="0"/>
              <a:t>. مدّة هذه الشرائح معًا </a:t>
            </a:r>
            <a:r>
              <a:rPr lang="ar-SA" b="1" dirty="0"/>
              <a:t>20 </a:t>
            </a:r>
            <a:r>
              <a:rPr lang="ar-SA" b="1" dirty="0" err="1"/>
              <a:t>دقيقإ</a:t>
            </a: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</a:t>
            </a:r>
            <a:r>
              <a:rPr lang="ar-JO" dirty="0"/>
              <a:t>/معضلة/</a:t>
            </a:r>
            <a:r>
              <a:rPr lang="ar-JO" baseline="0" dirty="0"/>
              <a:t> اشكاليّة.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9715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ar-JO" b="1" baseline="0" dirty="0"/>
              <a:t>لحظة تفكير وتأمّل: حتى دقيقة واحدة. بإمكانكم تخصيص جولتيّ تفكير امام الحاسوب. مثلًا: كيف كنت ستتصرف بوضعية مشابهة للإشكالية التالية؟ حاول ان تفكر كيف شعرت عندما واجهت.. </a:t>
            </a:r>
            <a:endParaRPr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lang="he-IL" b="1" baseline="0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tabLst/>
              <a:defRPr/>
            </a:pPr>
            <a:r>
              <a:rPr lang="ar-JO" b="1" baseline="0" dirty="0"/>
              <a:t>بعد ان فكروا التلاميذ بسؤال/معضلة، يجب ان "نجمع" الأفكار والمشاعر التي قد راودت ذهنهم، مهم جدًا معالجة ذلك، وهذا لعدم مقدرتنا بمحاورة الطلاب. بإمكانكم تناول أفكار ومشاعر مُتداولة التي تتعلق بموضوع الدرس.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en-IL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en-IL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en-IL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4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32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32"/>
          <p:cNvSpPr/>
          <p:nvPr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" name="Google Shape;85;p32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" name="Google Shape;86;p32"/>
          <p:cNvCxnSpPr/>
          <p:nvPr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7" name="Google Shape;87;p32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88" name="Google Shape;88;p32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32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sp>
        <p:nvSpPr>
          <p:cNvPr id="90" name="Google Shape;90;p32"/>
          <p:cNvSpPr txBox="1"/>
          <p:nvPr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/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2"/>
          <p:cNvSpPr txBox="1"/>
          <p:nvPr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shutterstock/com איורים: 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94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62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en-I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4347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en-I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96543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3007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8644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en-IL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34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en-IL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71" r:id="rId3"/>
    <p:sldLayoutId id="2147483672" r:id="rId4"/>
    <p:sldLayoutId id="2147483673" r:id="rId5"/>
    <p:sldLayoutId id="2147483679" r:id="rId6"/>
    <p:sldLayoutId id="2147483674" r:id="rId7"/>
    <p:sldLayoutId id="2147483675" r:id="rId8"/>
    <p:sldLayoutId id="2147483676" r:id="rId9"/>
    <p:sldLayoutId id="2147483678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IL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درس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 مفتاح القلب</a:t>
            </a: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 </a:t>
            </a: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للصفّ الثالث حتّى السادس</a:t>
            </a:r>
            <a:endParaRPr lang="en-IL"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5147207" cy="649357"/>
          </a:xfrm>
        </p:spPr>
        <p:txBody>
          <a:bodyPr/>
          <a:lstStyle/>
          <a:p>
            <a:pPr algn="r"/>
            <a:r>
              <a:rPr lang="ar-SA" dirty="0">
                <a:latin typeface="Lateef" panose="020B0604020202020204" charset="-78"/>
                <a:cs typeface="Lateef" panose="020B0604020202020204" charset="-78"/>
              </a:rPr>
              <a:t>موضوع الدرس</a:t>
            </a:r>
            <a:r>
              <a:rPr lang="he-IL" dirty="0">
                <a:latin typeface="Lateef" panose="020B0604020202020204" charset="-78"/>
              </a:rPr>
              <a:t>: </a:t>
            </a:r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حماية البيئة</a:t>
            </a:r>
            <a:endParaRPr lang="en-IL" sz="3500" dirty="0">
              <a:latin typeface="Lateef" panose="020B0604020202020204" charset="-78"/>
              <a:cs typeface="Lateef" panose="020B0604020202020204" charset="-78"/>
            </a:endParaRP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en-IL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مع </a:t>
            </a:r>
            <a:r>
              <a:rPr lang="ar-SA" dirty="0" smtClean="0">
                <a:latin typeface="Lateef" panose="01000506020000020003" pitchFamily="2" charset="-78"/>
                <a:cs typeface="Lateef" panose="01000506020000020003" pitchFamily="2" charset="-78"/>
              </a:rPr>
              <a:t>المعلّمة</a:t>
            </a:r>
            <a:r>
              <a:rPr lang="he-IL" dirty="0">
                <a:latin typeface="Lateef" panose="01000506020000020003" pitchFamily="2" charset="-78"/>
              </a:rPr>
              <a:t>: </a:t>
            </a:r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كرامة عراقي</a:t>
            </a:r>
            <a:endParaRPr lang="he-IL" sz="3500" dirty="0">
              <a:latin typeface="Lateef" panose="020B0604020202020204" charset="-78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FD2F8C93-3FB3-4534-9C4B-BEBB9949F13D}"/>
              </a:ext>
            </a:extLst>
          </p:cNvPr>
          <p:cNvSpPr/>
          <p:nvPr/>
        </p:nvSpPr>
        <p:spPr>
          <a:xfrm>
            <a:off x="5462337" y="2129589"/>
            <a:ext cx="5197642" cy="560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51607-E157-47CE-860B-77E0A93DD1B8}"/>
              </a:ext>
            </a:extLst>
          </p:cNvPr>
          <p:cNvSpPr txBox="1"/>
          <p:nvPr/>
        </p:nvSpPr>
        <p:spPr>
          <a:xfrm>
            <a:off x="5811854" y="1979222"/>
            <a:ext cx="44986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800" dirty="0">
                <a:solidFill>
                  <a:schemeClr val="bg1"/>
                </a:solidFill>
                <a:latin typeface="Lateef" panose="01000506020000020003" pitchFamily="2" charset="-78"/>
                <a:cs typeface="Lateef" panose="01000506020000020003" pitchFamily="2" charset="-78"/>
              </a:rPr>
              <a:t>منظومة بثّ قُطريّة</a:t>
            </a:r>
            <a:endParaRPr lang="he-IL" sz="4800" dirty="0">
              <a:solidFill>
                <a:schemeClr val="bg1"/>
              </a:solidFill>
              <a:latin typeface="Lateef" panose="0100050602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33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نُنهي ونُجمل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227203" y="4424747"/>
            <a:ext cx="1695450" cy="220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לוחית 1"/>
          <p:cNvSpPr/>
          <p:nvPr/>
        </p:nvSpPr>
        <p:spPr>
          <a:xfrm>
            <a:off x="3941192" y="3438031"/>
            <a:ext cx="2967489" cy="1678193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atin typeface="Lateef" panose="020B0604020202020204" charset="-78"/>
                <a:cs typeface="Lateef" panose="020B0604020202020204" charset="-78"/>
              </a:rPr>
              <a:t>قيم حماية البيئة</a:t>
            </a:r>
            <a:endParaRPr lang="he-IL" sz="4400" b="1" dirty="0">
              <a:latin typeface="Lateef" panose="020B0604020202020204" charset="-78"/>
            </a:endParaRPr>
          </a:p>
        </p:txBody>
      </p:sp>
      <p:sp>
        <p:nvSpPr>
          <p:cNvPr id="4" name="סרט למטה 3"/>
          <p:cNvSpPr/>
          <p:nvPr/>
        </p:nvSpPr>
        <p:spPr>
          <a:xfrm>
            <a:off x="5810871" y="2615243"/>
            <a:ext cx="2821437" cy="659571"/>
          </a:xfrm>
          <a:prstGeom prst="ribbon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err="1">
                <a:solidFill>
                  <a:schemeClr val="tx1"/>
                </a:solidFill>
                <a:latin typeface="Lateef" panose="020B0604020202020204" charset="-78"/>
                <a:cs typeface="Lateef" panose="020B0604020202020204" charset="-78"/>
              </a:rPr>
              <a:t>المسؤولي</a:t>
            </a:r>
            <a:r>
              <a:rPr lang="ar-JO" sz="3200" b="1" dirty="0">
                <a:solidFill>
                  <a:schemeClr val="tx1"/>
                </a:solidFill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b="1" dirty="0">
                <a:solidFill>
                  <a:schemeClr val="tx1"/>
                </a:solidFill>
                <a:latin typeface="Lateef" panose="020B0604020202020204" charset="-78"/>
                <a:cs typeface="Lateef" panose="020B0604020202020204" charset="-78"/>
              </a:rPr>
              <a:t>ة</a:t>
            </a:r>
            <a:endParaRPr lang="he-IL" sz="3200" b="1" dirty="0">
              <a:solidFill>
                <a:schemeClr val="tx1"/>
              </a:solidFill>
              <a:latin typeface="Lateef" panose="020B0604020202020204" charset="-78"/>
            </a:endParaRPr>
          </a:p>
        </p:txBody>
      </p:sp>
      <p:sp>
        <p:nvSpPr>
          <p:cNvPr id="10" name="סרט למטה 9"/>
          <p:cNvSpPr/>
          <p:nvPr/>
        </p:nvSpPr>
        <p:spPr>
          <a:xfrm>
            <a:off x="1119755" y="5396040"/>
            <a:ext cx="2821437" cy="659571"/>
          </a:xfrm>
          <a:prstGeom prst="ribbon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latin typeface="Lateef" panose="020B0604020202020204" charset="-78"/>
                <a:cs typeface="Lateef" panose="020B0604020202020204" charset="-78"/>
              </a:rPr>
              <a:t>الانتماء</a:t>
            </a:r>
            <a:endParaRPr lang="he-IL" sz="3200" b="1" dirty="0">
              <a:solidFill>
                <a:schemeClr val="tx1"/>
              </a:solidFill>
              <a:latin typeface="Lateef" panose="020B0604020202020204" charset="-78"/>
            </a:endParaRPr>
          </a:p>
        </p:txBody>
      </p:sp>
      <p:sp>
        <p:nvSpPr>
          <p:cNvPr id="11" name="סרט למטה 10"/>
          <p:cNvSpPr/>
          <p:nvPr/>
        </p:nvSpPr>
        <p:spPr>
          <a:xfrm>
            <a:off x="260153" y="3775971"/>
            <a:ext cx="2821437" cy="659571"/>
          </a:xfrm>
          <a:prstGeom prst="ribbon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latin typeface="Lateef" panose="020B0604020202020204" charset="-78"/>
                <a:cs typeface="Lateef" panose="020B0604020202020204" charset="-78"/>
              </a:rPr>
              <a:t>الأمان</a:t>
            </a:r>
            <a:endParaRPr lang="he-IL" sz="3200" b="1" dirty="0">
              <a:solidFill>
                <a:schemeClr val="tx1"/>
              </a:solidFill>
              <a:latin typeface="Lateef" panose="020B0604020202020204" charset="-78"/>
            </a:endParaRPr>
          </a:p>
        </p:txBody>
      </p:sp>
      <p:sp>
        <p:nvSpPr>
          <p:cNvPr id="12" name="סרט למטה 11"/>
          <p:cNvSpPr/>
          <p:nvPr/>
        </p:nvSpPr>
        <p:spPr>
          <a:xfrm>
            <a:off x="2380610" y="2587994"/>
            <a:ext cx="2821437" cy="659571"/>
          </a:xfrm>
          <a:prstGeom prst="ribbon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latin typeface="Lateef" panose="020B0604020202020204" charset="-78"/>
                <a:cs typeface="Lateef" panose="020B0604020202020204" charset="-78"/>
              </a:rPr>
              <a:t>التعاون</a:t>
            </a:r>
            <a:endParaRPr lang="he-IL" sz="3200" b="1" dirty="0">
              <a:solidFill>
                <a:schemeClr val="tx1"/>
              </a:solidFill>
              <a:latin typeface="Lateef" panose="020B0604020202020204" charset="-78"/>
            </a:endParaRPr>
          </a:p>
        </p:txBody>
      </p:sp>
      <p:sp>
        <p:nvSpPr>
          <p:cNvPr id="13" name="סרט למטה 12"/>
          <p:cNvSpPr/>
          <p:nvPr/>
        </p:nvSpPr>
        <p:spPr>
          <a:xfrm>
            <a:off x="7946209" y="3775971"/>
            <a:ext cx="2821437" cy="659571"/>
          </a:xfrm>
          <a:prstGeom prst="ribbon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latin typeface="Lateef" panose="020B0604020202020204" charset="-78"/>
                <a:cs typeface="Lateef" panose="020B0604020202020204" charset="-78"/>
              </a:rPr>
              <a:t>العطاء</a:t>
            </a:r>
            <a:endParaRPr lang="he-IL" sz="3200" b="1" dirty="0">
              <a:solidFill>
                <a:schemeClr val="tx1"/>
              </a:solidFill>
              <a:latin typeface="Lateef" panose="020B0604020202020204" charset="-78"/>
            </a:endParaRPr>
          </a:p>
        </p:txBody>
      </p:sp>
      <p:sp>
        <p:nvSpPr>
          <p:cNvPr id="14" name="סרט למטה 13"/>
          <p:cNvSpPr/>
          <p:nvPr/>
        </p:nvSpPr>
        <p:spPr>
          <a:xfrm>
            <a:off x="6908681" y="5337873"/>
            <a:ext cx="2821437" cy="659571"/>
          </a:xfrm>
          <a:prstGeom prst="ribbon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latin typeface="Lateef" panose="020B0604020202020204" charset="-78"/>
                <a:cs typeface="Lateef" panose="020B0604020202020204" charset="-78"/>
              </a:rPr>
              <a:t>الاحترام</a:t>
            </a:r>
            <a:endParaRPr lang="he-IL" sz="3200" b="1" dirty="0">
              <a:solidFill>
                <a:schemeClr val="tx1"/>
              </a:solidFill>
              <a:latin typeface="Lateef" panose="020B0604020202020204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نواصل التدرّب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345" name="Google Shape;345;p17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اكتب رسالة </a:t>
            </a: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إ</a:t>
            </a:r>
            <a:r>
              <a:rPr lang="ar-SA" dirty="0" err="1" smtClean="0">
                <a:latin typeface="Lateef" panose="01000506020000020003" pitchFamily="2" charset="-78"/>
                <a:cs typeface="Lateef" panose="01000506020000020003" pitchFamily="2" charset="-78"/>
              </a:rPr>
              <a:t>لى</a:t>
            </a:r>
            <a:r>
              <a:rPr lang="ar-SA" dirty="0" smtClean="0">
                <a:latin typeface="Lateef" panose="01000506020000020003" pitchFamily="2" charset="-78"/>
                <a:cs typeface="Lateef" panose="01000506020000020003" pitchFamily="2" charset="-78"/>
              </a:rPr>
              <a:t> صديق</a:t>
            </a: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،</a:t>
            </a:r>
            <a:r>
              <a:rPr lang="ar-SA" dirty="0" smtClean="0">
                <a:latin typeface="Lateef" panose="01000506020000020003" pitchFamily="2" charset="-78"/>
                <a:cs typeface="Lateef" panose="01000506020000020003" pitchFamily="2" charset="-78"/>
              </a:rPr>
              <a:t> </a:t>
            </a: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تحدّثه عن </a:t>
            </a:r>
            <a:r>
              <a:rPr lang="ar-SA" dirty="0" smtClean="0">
                <a:latin typeface="Lateef" panose="01000506020000020003" pitchFamily="2" charset="-78"/>
                <a:cs typeface="Lateef" panose="01000506020000020003" pitchFamily="2" charset="-78"/>
              </a:rPr>
              <a:t>أهم</a:t>
            </a: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ّ</a:t>
            </a:r>
            <a:r>
              <a:rPr lang="ar-SA" dirty="0" smtClean="0">
                <a:latin typeface="Lateef" panose="01000506020000020003" pitchFamily="2" charset="-78"/>
                <a:cs typeface="Lateef" panose="01000506020000020003" pitchFamily="2" charset="-78"/>
              </a:rPr>
              <a:t>ي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ّ</a:t>
            </a: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ة البيئة </a:t>
            </a:r>
            <a:r>
              <a:rPr lang="ar-SA" dirty="0" smtClean="0">
                <a:latin typeface="Lateef" panose="01000506020000020003" pitchFamily="2" charset="-78"/>
                <a:cs typeface="Lateef" panose="01000506020000020003" pitchFamily="2" charset="-78"/>
              </a:rPr>
              <a:t>ومسؤولي</a:t>
            </a: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ّ</a:t>
            </a:r>
            <a:r>
              <a:rPr lang="ar-SA" dirty="0" smtClean="0">
                <a:latin typeface="Lateef" panose="01000506020000020003" pitchFamily="2" charset="-78"/>
                <a:cs typeface="Lateef" panose="01000506020000020003" pitchFamily="2" charset="-78"/>
              </a:rPr>
              <a:t>تنا </a:t>
            </a: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كأفراد 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ا</a:t>
            </a: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تجاه</a:t>
            </a: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ها.</a:t>
            </a:r>
            <a:endParaRPr lang="ar-SA" dirty="0">
              <a:latin typeface="Lateef" panose="01000506020000020003" pitchFamily="2" charset="-78"/>
              <a:cs typeface="Lateef" panose="01000506020000020003" pitchFamily="2" charset="-78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ماذا يمكن أن نعمل من أجل الحفاظ على بيئة نظيفة؟</a:t>
            </a:r>
            <a:endParaRPr lang="ar-SA" dirty="0">
              <a:latin typeface="Lateef" panose="01000506020000020003" pitchFamily="2" charset="-78"/>
              <a:cs typeface="Lateef" panose="01000506020000020003" pitchFamily="2" charset="-78"/>
            </a:endParaRPr>
          </a:p>
          <a:p>
            <a:endParaRPr lang="ar-SA" dirty="0">
              <a:latin typeface="Lateef" panose="01000506020000020003" pitchFamily="2" charset="-78"/>
              <a:cs typeface="Lateef" panose="01000506020000020003" pitchFamily="2" charset="-78"/>
            </a:endParaRPr>
          </a:p>
          <a:p>
            <a:endParaRPr lang="ar-SA"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pic>
        <p:nvPicPr>
          <p:cNvPr id="346" name="Google Shape;34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imer_15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-11065"/>
            <a:ext cx="2091690" cy="1176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51BF3B-13A6-0A4E-8FAA-B873039466C3}"/>
              </a:ext>
            </a:extLst>
          </p:cNvPr>
          <p:cNvSpPr txBox="1"/>
          <p:nvPr/>
        </p:nvSpPr>
        <p:spPr>
          <a:xfrm>
            <a:off x="2201662" y="2505230"/>
            <a:ext cx="7767961" cy="1785104"/>
          </a:xfrm>
          <a:prstGeom prst="rect">
            <a:avLst/>
          </a:prstGeom>
          <a:solidFill>
            <a:schemeClr val="accent1"/>
          </a:solidFill>
        </p:spPr>
        <p:txBody>
          <a:bodyPr wrap="square" rtlCol="1" anchor="ctr">
            <a:spAutoFit/>
          </a:bodyPr>
          <a:lstStyle/>
          <a:p>
            <a:pPr algn="ctr"/>
            <a:r>
              <a:rPr lang="ar-JO" sz="5000" dirty="0">
                <a:solidFill>
                  <a:schemeClr val="bg1"/>
                </a:solidFill>
                <a:latin typeface="Lateef" panose="01000506020000020003" pitchFamily="2" charset="-78"/>
                <a:cs typeface="Lateef" panose="01000506020000020003" pitchFamily="2" charset="-78"/>
              </a:rPr>
              <a:t>شكرًا لمشاهدتكم </a:t>
            </a:r>
            <a:r>
              <a:rPr lang="ar-JO" sz="5000" dirty="0" smtClean="0">
                <a:solidFill>
                  <a:schemeClr val="bg1"/>
                </a:solidFill>
                <a:latin typeface="Lateef" panose="01000506020000020003" pitchFamily="2" charset="-78"/>
                <a:cs typeface="Lateef" panose="01000506020000020003" pitchFamily="2" charset="-78"/>
              </a:rPr>
              <a:t>البثّ</a:t>
            </a:r>
            <a:endParaRPr lang="ar-JO" sz="5000" dirty="0">
              <a:solidFill>
                <a:schemeClr val="bg1"/>
              </a:solidFill>
              <a:latin typeface="Lateef" panose="01000506020000020003" pitchFamily="2" charset="-78"/>
              <a:cs typeface="Lateef" panose="01000506020000020003" pitchFamily="2" charset="-78"/>
            </a:endParaRPr>
          </a:p>
          <a:p>
            <a:pPr algn="ctr"/>
            <a:r>
              <a:rPr lang="ar-JO" sz="3000" dirty="0">
                <a:solidFill>
                  <a:schemeClr val="bg1"/>
                </a:solidFill>
                <a:latin typeface="Lateef" panose="020B0604020202020204" charset="-78"/>
                <a:cs typeface="Lateef" panose="020B0604020202020204" charset="-78"/>
              </a:rPr>
              <a:t>أُنتج لوزارة المعارف بواسطة مركز </a:t>
            </a:r>
            <a:r>
              <a:rPr lang="ar-JO" sz="3000" dirty="0" smtClean="0">
                <a:solidFill>
                  <a:schemeClr val="bg1"/>
                </a:solidFill>
                <a:latin typeface="Lateef" panose="020B0604020202020204" charset="-78"/>
                <a:cs typeface="Lateef" panose="020B0604020202020204" charset="-78"/>
              </a:rPr>
              <a:t>التكنولوجيّا التربويّة- </a:t>
            </a:r>
            <a:r>
              <a:rPr lang="ar-JO" sz="3000" dirty="0">
                <a:solidFill>
                  <a:schemeClr val="bg1"/>
                </a:solidFill>
                <a:latin typeface="Lateef" panose="020B0604020202020204" charset="-78"/>
                <a:cs typeface="Lateef" panose="020B0604020202020204" charset="-78"/>
              </a:rPr>
              <a:t>مطاح</a:t>
            </a:r>
            <a:endParaRPr lang="he-IL" sz="3000" dirty="0">
              <a:solidFill>
                <a:schemeClr val="bg1"/>
              </a:solidFill>
              <a:latin typeface="Lateef" panose="020B0604020202020204" charset="-78"/>
            </a:endParaRPr>
          </a:p>
          <a:p>
            <a:pPr algn="ctr"/>
            <a:endParaRPr lang="he-IL" sz="3000" dirty="0">
              <a:solidFill>
                <a:schemeClr val="bg1"/>
              </a:solidFill>
              <a:latin typeface="Lateef" panose="01000506020000020003" pitchFamily="2" charset="-78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4960622" y="6390526"/>
            <a:ext cx="2250040" cy="467474"/>
          </a:xfrm>
          <a:prstGeom prst="rect">
            <a:avLst/>
          </a:prstGeom>
          <a:solidFill>
            <a:srgbClr val="4499F6"/>
          </a:solidFill>
          <a:ln>
            <a:solidFill>
              <a:srgbClr val="6EB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74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ماذا سنتعلّم اليوم؟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249" name="Google Shape;249;p6"/>
          <p:cNvSpPr txBox="1">
            <a:spLocks noGrp="1"/>
          </p:cNvSpPr>
          <p:nvPr>
            <p:ph idx="1"/>
          </p:nvPr>
        </p:nvSpPr>
        <p:spPr>
          <a:xfrm>
            <a:off x="1024537" y="158051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71500" lvl="0" indent="-5715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Char char="•"/>
            </a:pPr>
            <a:r>
              <a:rPr lang="ar-JO" sz="3600" dirty="0" smtClean="0">
                <a:latin typeface="Lateef" panose="020B0604020202020204" charset="-78"/>
                <a:cs typeface="Lateef" panose="020B0604020202020204" charset="-78"/>
              </a:rPr>
              <a:t>كيف </a:t>
            </a:r>
            <a:r>
              <a:rPr lang="ar-JO" sz="3600" dirty="0">
                <a:latin typeface="Lateef" panose="020B0604020202020204" charset="-78"/>
                <a:cs typeface="Lateef" panose="020B0604020202020204" charset="-78"/>
              </a:rPr>
              <a:t>أتصرّف؟</a:t>
            </a:r>
            <a:endParaRPr lang="ar-SA" sz="3600" dirty="0">
              <a:latin typeface="Lateef" panose="020B0604020202020204" charset="-78"/>
              <a:cs typeface="Lateef" panose="020B0604020202020204" charset="-78"/>
            </a:endParaRPr>
          </a:p>
          <a:p>
            <a:pPr>
              <a:lnSpc>
                <a:spcPct val="150000"/>
              </a:lnSpc>
              <a:buSzPts val="2800"/>
              <a:buFont typeface="Arial"/>
              <a:buChar char="•"/>
            </a:pPr>
            <a:r>
              <a:rPr lang="ar-JO" sz="3600" dirty="0">
                <a:latin typeface="Lateef" panose="020B0604020202020204" charset="-78"/>
                <a:cs typeface="Lateef" panose="020B0604020202020204" charset="-78"/>
              </a:rPr>
              <a:t>العوامل الملوّثة للبيئة</a:t>
            </a:r>
          </a:p>
          <a:p>
            <a:pPr marL="45720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ar-JO" sz="3600" dirty="0">
                <a:latin typeface="Lateef" panose="020B0604020202020204" charset="-78"/>
                <a:cs typeface="Lateef" panose="020B0604020202020204" charset="-78"/>
              </a:rPr>
              <a:t>مسؤوليّتي اتجاه البيئة</a:t>
            </a:r>
            <a:endParaRPr lang="ar-SA" sz="3600" dirty="0">
              <a:latin typeface="Lateef" panose="020B0604020202020204" charset="-78"/>
              <a:cs typeface="Lateef" panose="020B0604020202020204" charset="-78"/>
            </a:endParaRPr>
          </a:p>
          <a:p>
            <a:pPr marL="45720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ar-JO" sz="3600" dirty="0">
                <a:latin typeface="Lateef" panose="020B0604020202020204" charset="-78"/>
                <a:cs typeface="Lateef" panose="020B0604020202020204" charset="-78"/>
              </a:rPr>
              <a:t>قيم حول البيئة</a:t>
            </a:r>
          </a:p>
          <a:p>
            <a:pPr marL="45720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ar-JO" sz="3600" dirty="0">
                <a:latin typeface="Lateef" panose="020B0604020202020204" charset="-78"/>
                <a:cs typeface="Lateef" panose="020B0604020202020204" charset="-78"/>
              </a:rPr>
              <a:t>فعّاليّة</a:t>
            </a:r>
            <a:endParaRPr sz="3600" dirty="0">
              <a:latin typeface="Lateef" panose="020B0604020202020204" charset="-78"/>
              <a:cs typeface="Lateef" panose="020B0604020202020204" charset="-78"/>
            </a:endParaRPr>
          </a:p>
        </p:txBody>
      </p:sp>
      <p:pic>
        <p:nvPicPr>
          <p:cNvPr id="250" name="Google Shape;25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ماذا يجب أن نحضّر للحصّة؟ 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pic>
        <p:nvPicPr>
          <p:cNvPr id="259" name="Google Shape;259;p7" descr="https://lh5.googleusercontent.com/7xQchnRuOUJbyFAyyHdllavqvQUFOSCV7l5Kzy1Rmeboi9xefgg8yDF0ng5ESkxi3tC9_i9ER1BmBYOOTMhmhaxTzBz8ILJQxn_c__0Qg9cKcVB64VGmWAAtIhTRT7N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3751" y="2792248"/>
            <a:ext cx="1161305" cy="180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172728" y="3307354"/>
            <a:ext cx="1771057" cy="74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7" descr="https://lh4.googleusercontent.com/8FRkycPXoj7UiB9dvl8WfvE_rPOmNvworJ3hEUUExH908Pyx1w8Shtg70_9YIyrxXZu2Q5tvXMslWX6PBLNTleMKYZ5Wgwd4UNNj4iBwA-K5B6WNBJ5WFRNSOF3busg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44575" y="2710850"/>
            <a:ext cx="1191396" cy="1963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"/>
          <p:cNvSpPr txBox="1">
            <a:spLocks noGrp="1"/>
          </p:cNvSpPr>
          <p:nvPr>
            <p:ph type="title"/>
          </p:nvPr>
        </p:nvSpPr>
        <p:spPr>
          <a:xfrm>
            <a:off x="1024537" y="934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نبدأ بمتعة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270" name="Google Shape;270;p8"/>
          <p:cNvSpPr txBox="1">
            <a:spLocks noGrp="1"/>
          </p:cNvSpPr>
          <p:nvPr>
            <p:ph idx="1"/>
          </p:nvPr>
        </p:nvSpPr>
        <p:spPr>
          <a:xfrm>
            <a:off x="0" y="2107709"/>
            <a:ext cx="12192000" cy="4351338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63525" lvl="0" indent="-1936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35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3500" dirty="0" smtClean="0">
                <a:latin typeface="Lateef" panose="020B0604020202020204" charset="-78"/>
                <a:cs typeface="Lateef" panose="020B0604020202020204" charset="-78"/>
              </a:rPr>
              <a:t>عندما </a:t>
            </a:r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دخلتُ </a:t>
            </a:r>
            <a:r>
              <a:rPr lang="ar-JO" sz="3500" dirty="0">
                <a:latin typeface="Lateef" panose="020B0604020202020204" charset="-78"/>
                <a:cs typeface="Lateef" panose="020B0604020202020204" charset="-78"/>
              </a:rPr>
              <a:t>ساحة </a:t>
            </a:r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المدرسة في الصباح </a:t>
            </a:r>
            <a:r>
              <a:rPr lang="ar-SA" sz="3500" dirty="0" smtClean="0">
                <a:latin typeface="Lateef" panose="020B0604020202020204" charset="-78"/>
                <a:cs typeface="Lateef" panose="020B0604020202020204" charset="-78"/>
              </a:rPr>
              <a:t>الباكر</a:t>
            </a:r>
            <a:r>
              <a:rPr lang="ar-JO" sz="3500" dirty="0" smtClean="0">
                <a:latin typeface="Lateef" panose="020B0604020202020204" charset="-78"/>
                <a:cs typeface="Lateef" panose="020B0604020202020204" charset="-78"/>
              </a:rPr>
              <a:t>،</a:t>
            </a:r>
            <a:r>
              <a:rPr lang="ar-SA" sz="3500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JO" sz="3500" dirty="0">
                <a:latin typeface="Lateef" panose="020B0604020202020204" charset="-78"/>
                <a:cs typeface="Lateef" panose="020B0604020202020204" charset="-78"/>
              </a:rPr>
              <a:t>و</a:t>
            </a:r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وجدتُ الكثير من </a:t>
            </a:r>
            <a:r>
              <a:rPr lang="ar-SA" sz="3500" dirty="0" smtClean="0">
                <a:latin typeface="Lateef" panose="020B0604020202020204" charset="-78"/>
                <a:cs typeface="Lateef" panose="020B0604020202020204" charset="-78"/>
              </a:rPr>
              <a:t>ال</a:t>
            </a:r>
            <a:r>
              <a:rPr lang="ar-JO" sz="3500" dirty="0" smtClean="0">
                <a:latin typeface="Lateef" panose="020B0604020202020204" charset="-78"/>
                <a:cs typeface="Lateef" panose="020B0604020202020204" charset="-78"/>
              </a:rPr>
              <a:t>أ</a:t>
            </a:r>
            <a:r>
              <a:rPr lang="ar-SA" sz="3500" dirty="0" smtClean="0">
                <a:latin typeface="Lateef" panose="020B0604020202020204" charset="-78"/>
                <a:cs typeface="Lateef" panose="020B0604020202020204" charset="-78"/>
              </a:rPr>
              <a:t>وساخ </a:t>
            </a:r>
            <a:r>
              <a:rPr lang="ar-SA" sz="3500" dirty="0">
                <a:latin typeface="Lateef" panose="020B0604020202020204" charset="-78"/>
                <a:cs typeface="Lateef" panose="020B0604020202020204" charset="-78"/>
              </a:rPr>
              <a:t>في </a:t>
            </a:r>
            <a:r>
              <a:rPr lang="ar-JO" sz="3500" dirty="0" smtClean="0">
                <a:latin typeface="Lateef" panose="020B0604020202020204" charset="-78"/>
                <a:cs typeface="Lateef" panose="020B0604020202020204" charset="-78"/>
              </a:rPr>
              <a:t>الساحة.</a:t>
            </a:r>
            <a:endParaRPr lang="ar-JO" sz="3500" dirty="0">
              <a:latin typeface="Lateef" panose="020B0604020202020204" charset="-78"/>
              <a:cs typeface="Lateef" panose="020B0604020202020204" charset="-78"/>
            </a:endParaRPr>
          </a:p>
          <a:p>
            <a:pPr marL="263525" lvl="0" indent="-1936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3500" dirty="0" smtClean="0">
                <a:latin typeface="Lateef" panose="020B0604020202020204" charset="-78"/>
                <a:cs typeface="Lateef" panose="020B0604020202020204" charset="-78"/>
              </a:rPr>
              <a:t> في طريق عودتي من المدرسة إلى البيت، رأيت أحد الأولاد يُلقي بكيس المسلّيات الفارغ على الأرض.</a:t>
            </a:r>
            <a:endParaRPr lang="ar-SA" sz="3500" dirty="0">
              <a:latin typeface="Lateef" panose="020B0604020202020204" charset="-78"/>
              <a:cs typeface="Lateef" panose="020B0604020202020204" charset="-78"/>
            </a:endParaRPr>
          </a:p>
          <a:p>
            <a:pPr marL="263525" lvl="0" indent="-1936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JO" sz="3500" dirty="0" smtClean="0">
                <a:latin typeface="Lateef" panose="020B0604020202020204" charset="-78"/>
                <a:cs typeface="Lateef" panose="020B0604020202020204" charset="-78"/>
              </a:rPr>
              <a:t> رأيت </a:t>
            </a:r>
            <a:r>
              <a:rPr lang="ar-JO" sz="3500" dirty="0">
                <a:latin typeface="Lateef" panose="020B0604020202020204" charset="-78"/>
                <a:cs typeface="Lateef" panose="020B0604020202020204" charset="-78"/>
              </a:rPr>
              <a:t>أحد طلاب </a:t>
            </a:r>
            <a:r>
              <a:rPr lang="ar-JO" sz="3500" dirty="0" smtClean="0">
                <a:latin typeface="Lateef" panose="020B0604020202020204" charset="-78"/>
                <a:cs typeface="Lateef" panose="020B0604020202020204" charset="-78"/>
              </a:rPr>
              <a:t>الصفّ </a:t>
            </a:r>
            <a:r>
              <a:rPr lang="ar-JO" sz="3500" dirty="0">
                <a:latin typeface="Lateef" panose="020B0604020202020204" charset="-78"/>
                <a:cs typeface="Lateef" panose="020B0604020202020204" charset="-78"/>
              </a:rPr>
              <a:t>يَبري قلمه ويُلقي </a:t>
            </a:r>
            <a:r>
              <a:rPr lang="ar-JO" sz="3500" dirty="0" smtClean="0">
                <a:latin typeface="Lateef" panose="020B0604020202020204" charset="-78"/>
                <a:cs typeface="Lateef" panose="020B0604020202020204" charset="-78"/>
              </a:rPr>
              <a:t>بالأوساخ </a:t>
            </a:r>
            <a:r>
              <a:rPr lang="ar-JO" sz="3500" dirty="0">
                <a:latin typeface="Lateef" panose="020B0604020202020204" charset="-78"/>
                <a:cs typeface="Lateef" panose="020B0604020202020204" charset="-78"/>
              </a:rPr>
              <a:t>تحت </a:t>
            </a:r>
            <a:r>
              <a:rPr lang="ar-JO" sz="3500" dirty="0" smtClean="0">
                <a:latin typeface="Lateef" panose="020B0604020202020204" charset="-78"/>
                <a:cs typeface="Lateef" panose="020B0604020202020204" charset="-78"/>
              </a:rPr>
              <a:t>مقعده.</a:t>
            </a:r>
            <a:endParaRPr lang="he-IL" sz="3500" dirty="0">
              <a:latin typeface="Lateef" panose="020B0604020202020204" charset="-78"/>
            </a:endParaRPr>
          </a:p>
        </p:txBody>
      </p:sp>
      <p:pic>
        <p:nvPicPr>
          <p:cNvPr id="271" name="Google Shape;27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62585" y="5570467"/>
            <a:ext cx="1848622" cy="210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670CE301-6085-4E99-A130-BED594405835}"/>
              </a:ext>
            </a:extLst>
          </p:cNvPr>
          <p:cNvSpPr txBox="1"/>
          <p:nvPr/>
        </p:nvSpPr>
        <p:spPr>
          <a:xfrm>
            <a:off x="5244386" y="1348181"/>
            <a:ext cx="67843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4000" dirty="0">
                <a:latin typeface="Lateef" panose="020B0604020202020204" charset="-78"/>
                <a:cs typeface="Lateef" panose="020B0604020202020204" charset="-78"/>
              </a:rPr>
              <a:t>كيف كنت </a:t>
            </a:r>
            <a:r>
              <a:rPr lang="ar-JO" sz="4000" dirty="0" smtClean="0">
                <a:latin typeface="Lateef" panose="020B0604020202020204" charset="-78"/>
                <a:cs typeface="Lateef" panose="020B0604020202020204" charset="-78"/>
              </a:rPr>
              <a:t>ستتصرف؟</a:t>
            </a:r>
            <a:endParaRPr lang="ar-SA" sz="4000" dirty="0">
              <a:latin typeface="Lateef" panose="020B0604020202020204" charset="-78"/>
              <a:cs typeface="Lateef" panose="020B0604020202020204" charset="-78"/>
            </a:endParaRPr>
          </a:p>
        </p:txBody>
      </p:sp>
      <p:pic>
        <p:nvPicPr>
          <p:cNvPr id="3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0554"/>
            <a:ext cx="2171065" cy="774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الآن </a:t>
            </a:r>
            <a:r>
              <a:rPr lang="ar-SA" dirty="0" smtClean="0">
                <a:latin typeface="Lateef" panose="01000506020000020003" pitchFamily="2" charset="-78"/>
                <a:cs typeface="Lateef" panose="01000506020000020003" pitchFamily="2" charset="-78"/>
              </a:rPr>
              <a:t>سنتعلّم</a:t>
            </a:r>
            <a:r>
              <a:rPr lang="en-US" dirty="0" smtClean="0">
                <a:latin typeface="Lateef" panose="01000506020000020003" pitchFamily="2" charset="-78"/>
                <a:cs typeface="Lateef" panose="01000506020000020003" pitchFamily="2" charset="-78"/>
              </a:rPr>
              <a:t>          </a:t>
            </a: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        تلوّث البيئة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הסבר מלבני מעוגל 1"/>
          <p:cNvSpPr/>
          <p:nvPr/>
        </p:nvSpPr>
        <p:spPr>
          <a:xfrm>
            <a:off x="699909" y="2388361"/>
            <a:ext cx="10885541" cy="151549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4000" b="1" dirty="0">
                <a:solidFill>
                  <a:schemeClr val="bg1">
                    <a:lumMod val="95000"/>
                  </a:schemeClr>
                </a:solidFill>
                <a:latin typeface="Lateef" panose="020B0604020202020204" charset="-78"/>
                <a:cs typeface="Lateef" panose="020B0604020202020204" charset="-78"/>
              </a:rPr>
              <a:t>البيئة: هي المكان </a:t>
            </a:r>
            <a:r>
              <a:rPr lang="ar-JO" sz="4000" b="1" dirty="0" smtClean="0">
                <a:solidFill>
                  <a:schemeClr val="bg1">
                    <a:lumMod val="95000"/>
                  </a:schemeClr>
                </a:solidFill>
                <a:latin typeface="Lateef" panose="020B0604020202020204" charset="-78"/>
                <a:cs typeface="Lateef" panose="020B0604020202020204" charset="-78"/>
              </a:rPr>
              <a:t>أ</a:t>
            </a:r>
            <a:r>
              <a:rPr lang="ar-SA" sz="4000" b="1" dirty="0" smtClean="0">
                <a:solidFill>
                  <a:schemeClr val="bg1">
                    <a:lumMod val="95000"/>
                  </a:schemeClr>
                </a:solidFill>
                <a:latin typeface="Lateef" panose="020B0604020202020204" charset="-78"/>
                <a:cs typeface="Lateef" panose="020B0604020202020204" charset="-78"/>
              </a:rPr>
              <a:t>و </a:t>
            </a:r>
            <a:r>
              <a:rPr lang="ar-SA" sz="4000" b="1" dirty="0">
                <a:solidFill>
                  <a:schemeClr val="bg1">
                    <a:lumMod val="95000"/>
                  </a:schemeClr>
                </a:solidFill>
                <a:latin typeface="Lateef" panose="020B0604020202020204" charset="-78"/>
                <a:cs typeface="Lateef" panose="020B0604020202020204" charset="-78"/>
              </a:rPr>
              <a:t>المحيط الذي يعيش فيه </a:t>
            </a:r>
            <a:r>
              <a:rPr lang="ar-SA" sz="4000" b="1" dirty="0" smtClean="0">
                <a:solidFill>
                  <a:schemeClr val="bg1">
                    <a:lumMod val="95000"/>
                  </a:schemeClr>
                </a:solidFill>
                <a:latin typeface="Lateef" panose="020B0604020202020204" charset="-78"/>
                <a:cs typeface="Lateef" panose="020B0604020202020204" charset="-78"/>
              </a:rPr>
              <a:t>ال</a:t>
            </a:r>
            <a:r>
              <a:rPr lang="ar-JO" sz="4000" b="1" dirty="0" smtClean="0">
                <a:solidFill>
                  <a:schemeClr val="bg1">
                    <a:lumMod val="95000"/>
                  </a:schemeClr>
                </a:solidFill>
                <a:latin typeface="Lateef" panose="020B0604020202020204" charset="-78"/>
                <a:cs typeface="Lateef" panose="020B0604020202020204" charset="-78"/>
              </a:rPr>
              <a:t>إن</a:t>
            </a:r>
            <a:r>
              <a:rPr lang="ar-SA" sz="4000" b="1" dirty="0" smtClean="0">
                <a:solidFill>
                  <a:schemeClr val="bg1">
                    <a:lumMod val="95000"/>
                  </a:schemeClr>
                </a:solidFill>
                <a:latin typeface="Lateef" panose="020B0604020202020204" charset="-78"/>
                <a:cs typeface="Lateef" panose="020B0604020202020204" charset="-78"/>
              </a:rPr>
              <a:t>سان</a:t>
            </a:r>
            <a:endParaRPr lang="ar-SA" sz="4000" b="1" dirty="0">
              <a:solidFill>
                <a:schemeClr val="bg1">
                  <a:lumMod val="95000"/>
                </a:schemeClr>
              </a:solidFill>
              <a:latin typeface="Lateef" panose="020B0604020202020204" charset="-78"/>
              <a:cs typeface="Lateef" panose="020B0604020202020204" charset="-78"/>
            </a:endParaRPr>
          </a:p>
          <a:p>
            <a:pPr algn="ctr" rtl="1"/>
            <a:r>
              <a:rPr lang="ar-SA" sz="4000" b="1" dirty="0">
                <a:solidFill>
                  <a:schemeClr val="bg1">
                    <a:lumMod val="95000"/>
                  </a:schemeClr>
                </a:solidFill>
                <a:latin typeface="Lateef" panose="020B0604020202020204" charset="-78"/>
                <a:cs typeface="Lateef" panose="020B0604020202020204" charset="-78"/>
              </a:rPr>
              <a:t>(الأرض– الماء– الهواء)</a:t>
            </a:r>
            <a:endParaRPr lang="he-IL" sz="4000" b="1" dirty="0">
              <a:solidFill>
                <a:schemeClr val="bg1">
                  <a:lumMod val="95000"/>
                </a:schemeClr>
              </a:solidFill>
              <a:latin typeface="Lateef" panose="020B0604020202020204" charset="-78"/>
            </a:endParaRPr>
          </a:p>
        </p:txBody>
      </p:sp>
      <p:sp>
        <p:nvSpPr>
          <p:cNvPr id="6" name="הסבר מלבני מעוגל 5"/>
          <p:cNvSpPr/>
          <p:nvPr/>
        </p:nvSpPr>
        <p:spPr>
          <a:xfrm>
            <a:off x="699910" y="4344114"/>
            <a:ext cx="10885542" cy="151549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4000" b="1" dirty="0" smtClean="0">
                <a:latin typeface="Lateef" panose="020B0604020202020204" charset="-78"/>
                <a:cs typeface="Lateef" panose="020B0604020202020204" charset="-78"/>
              </a:rPr>
              <a:t>تلو</a:t>
            </a:r>
            <a:r>
              <a:rPr lang="ar-JO" sz="4000" b="1" dirty="0" smtClean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4000" b="1" dirty="0" smtClean="0">
                <a:latin typeface="Lateef" panose="020B0604020202020204" charset="-78"/>
                <a:cs typeface="Lateef" panose="020B0604020202020204" charset="-78"/>
              </a:rPr>
              <a:t>ث </a:t>
            </a:r>
            <a:r>
              <a:rPr lang="ar-SA" sz="4000" b="1" dirty="0">
                <a:latin typeface="Lateef" panose="020B0604020202020204" charset="-78"/>
                <a:cs typeface="Lateef" panose="020B0604020202020204" charset="-78"/>
              </a:rPr>
              <a:t>البيئة: دخول </a:t>
            </a:r>
            <a:r>
              <a:rPr lang="ar-SA" sz="4000" b="1" dirty="0" smtClean="0">
                <a:latin typeface="Lateef" panose="020B0604020202020204" charset="-78"/>
                <a:cs typeface="Lateef" panose="020B0604020202020204" charset="-78"/>
              </a:rPr>
              <a:t>مواد</a:t>
            </a:r>
            <a:r>
              <a:rPr lang="ar-JO" sz="4000" b="1" dirty="0" smtClean="0">
                <a:latin typeface="Lateef" panose="020B0604020202020204" charset="-78"/>
                <a:cs typeface="Lateef" panose="020B0604020202020204" charset="-78"/>
              </a:rPr>
              <a:t>ّ ملوّثة</a:t>
            </a:r>
            <a:r>
              <a:rPr lang="ar-SA" sz="4000" b="1" dirty="0" smtClean="0">
                <a:latin typeface="Lateef" panose="020B0604020202020204" charset="-78"/>
                <a:cs typeface="Lateef" panose="020B0604020202020204" charset="-78"/>
              </a:rPr>
              <a:t> </a:t>
            </a:r>
            <a:r>
              <a:rPr lang="ar-SA" sz="4000" b="1" dirty="0">
                <a:latin typeface="Lateef" panose="020B0604020202020204" charset="-78"/>
                <a:cs typeface="Lateef" panose="020B0604020202020204" charset="-78"/>
              </a:rPr>
              <a:t>لهذا </a:t>
            </a:r>
            <a:r>
              <a:rPr lang="ar-JO" sz="4000" b="1" dirty="0">
                <a:latin typeface="Lateef" panose="020B0604020202020204" charset="-78"/>
                <a:cs typeface="Lateef" panose="020B0604020202020204" charset="-78"/>
              </a:rPr>
              <a:t>المكان</a:t>
            </a:r>
            <a:r>
              <a:rPr lang="ar-JO" sz="4000" b="1" dirty="0" smtClean="0">
                <a:latin typeface="Lateef" panose="020B0604020202020204" charset="-78"/>
                <a:cs typeface="Lateef" panose="020B0604020202020204" charset="-78"/>
              </a:rPr>
              <a:t>/ </a:t>
            </a:r>
            <a:r>
              <a:rPr lang="ar-SA" sz="4000" b="1" dirty="0" smtClean="0">
                <a:latin typeface="Lateef" panose="020B0604020202020204" charset="-78"/>
                <a:cs typeface="Lateef" panose="020B0604020202020204" charset="-78"/>
              </a:rPr>
              <a:t>المحيط </a:t>
            </a:r>
            <a:r>
              <a:rPr lang="ar-JO" sz="4000" b="1" dirty="0">
                <a:latin typeface="Lateef" panose="020B0604020202020204" charset="-78"/>
                <a:cs typeface="Lateef" panose="020B0604020202020204" charset="-78"/>
              </a:rPr>
              <a:t>ويؤثر على جودة العيش </a:t>
            </a:r>
            <a:r>
              <a:rPr lang="ar-JO" sz="4000" b="1" dirty="0" smtClean="0">
                <a:latin typeface="Lateef" panose="020B0604020202020204" charset="-78"/>
                <a:cs typeface="Lateef" panose="020B0604020202020204" charset="-78"/>
              </a:rPr>
              <a:t>فيه.</a:t>
            </a:r>
            <a:endParaRPr lang="he-IL" sz="4000" b="1" dirty="0">
              <a:latin typeface="Lateef" panose="020B0604020202020204" charset="-78"/>
            </a:endParaRPr>
          </a:p>
        </p:txBody>
      </p:sp>
      <p:pic>
        <p:nvPicPr>
          <p:cNvPr id="1026" name="Picture 2" descr="An polluted earth icon Premium Vect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2" b="97151" l="0" r="98403">
                        <a14:foregroundMark x1="81470" y1="37892" x2="81470" y2="37892"/>
                        <a14:foregroundMark x1="80192" y1="40313" x2="77636" y2="45726"/>
                        <a14:foregroundMark x1="91693" y1="52849" x2="83227" y2="58262"/>
                        <a14:foregroundMark x1="14696" y1="39459" x2="23962" y2="52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474"/>
            <a:ext cx="2153285" cy="241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xfrm>
            <a:off x="3208374" y="10737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ar-SA" dirty="0">
                <a:latin typeface="Lateef" panose="01000506020000020003" pitchFamily="2" charset="-78"/>
                <a:cs typeface="Lateef" panose="01000506020000020003" pitchFamily="2" charset="-78"/>
              </a:rPr>
              <a:t>الآن </a:t>
            </a:r>
            <a:r>
              <a:rPr lang="ar-SA" dirty="0" smtClean="0">
                <a:latin typeface="Lateef" panose="01000506020000020003" pitchFamily="2" charset="-78"/>
                <a:cs typeface="Lateef" panose="01000506020000020003" pitchFamily="2" charset="-78"/>
              </a:rPr>
              <a:t>سنتعلّم</a:t>
            </a: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          العوامل الملوّثة للبيئة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תרשים זרימה: אחסון בגישה רציפה 3"/>
          <p:cNvSpPr/>
          <p:nvPr/>
        </p:nvSpPr>
        <p:spPr>
          <a:xfrm>
            <a:off x="8570912" y="2832556"/>
            <a:ext cx="2543743" cy="1097174"/>
          </a:xfrm>
          <a:prstGeom prst="flowChartMagneticTa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latin typeface="Lateef" panose="020B0604020202020204" charset="-78"/>
                <a:cs typeface="Lateef" panose="020B0604020202020204" charset="-78"/>
              </a:rPr>
              <a:t>الأرض</a:t>
            </a:r>
            <a:endParaRPr lang="he-IL" sz="3600" b="1" dirty="0">
              <a:latin typeface="Lateef" panose="020B0604020202020204" charset="-78"/>
            </a:endParaRPr>
          </a:p>
        </p:txBody>
      </p:sp>
      <p:sp>
        <p:nvSpPr>
          <p:cNvPr id="13" name="תרשים זרימה: אחסון בגישה רציפה 12"/>
          <p:cNvSpPr/>
          <p:nvPr/>
        </p:nvSpPr>
        <p:spPr>
          <a:xfrm>
            <a:off x="909512" y="2738847"/>
            <a:ext cx="2543743" cy="1112427"/>
          </a:xfrm>
          <a:prstGeom prst="flowChartMagneticTa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latin typeface="Lateef" panose="020B0604020202020204" charset="-78"/>
                <a:cs typeface="Lateef" panose="020B0604020202020204" charset="-78"/>
              </a:rPr>
              <a:t>الهواء</a:t>
            </a:r>
            <a:endParaRPr lang="he-IL" sz="3600" b="1" dirty="0">
              <a:latin typeface="Lateef" panose="020B0604020202020204" charset="-78"/>
            </a:endParaRPr>
          </a:p>
        </p:txBody>
      </p:sp>
      <p:sp>
        <p:nvSpPr>
          <p:cNvPr id="14" name="תרשים זרימה: אחסון בגישה רציפה 13"/>
          <p:cNvSpPr/>
          <p:nvPr/>
        </p:nvSpPr>
        <p:spPr>
          <a:xfrm>
            <a:off x="4923424" y="2832556"/>
            <a:ext cx="2543743" cy="1097174"/>
          </a:xfrm>
          <a:prstGeom prst="flowChartMagneticTa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latin typeface="Lateef" panose="020B0604020202020204" charset="-78"/>
                <a:cs typeface="Lateef" panose="020B0604020202020204" charset="-78"/>
              </a:rPr>
              <a:t>الماء</a:t>
            </a:r>
            <a:endParaRPr lang="he-IL" sz="3600" b="1" dirty="0">
              <a:latin typeface="Lateef" panose="020B0604020202020204" charset="-78"/>
            </a:endParaRPr>
          </a:p>
        </p:txBody>
      </p:sp>
      <p:graphicFrame>
        <p:nvGraphicFramePr>
          <p:cNvPr id="5" name="טבלה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543358"/>
              </p:ext>
            </p:extLst>
          </p:nvPr>
        </p:nvGraphicFramePr>
        <p:xfrm>
          <a:off x="959742" y="3929730"/>
          <a:ext cx="3055796" cy="2389695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3055796">
                  <a:extLst>
                    <a:ext uri="{9D8B030D-6E8A-4147-A177-3AD203B41FA5}">
                      <a16:colId xmlns:a16="http://schemas.microsoft.com/office/drawing/2014/main" val="3804331913"/>
                    </a:ext>
                  </a:extLst>
                </a:gridCol>
              </a:tblGrid>
              <a:tr h="796565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latin typeface="Lateef" panose="020B0604020202020204" charset="-78"/>
                          <a:cs typeface="Lateef" panose="020B0604020202020204" charset="-78"/>
                        </a:rPr>
                        <a:t>المصانع</a:t>
                      </a:r>
                      <a:endParaRPr lang="he-IL" sz="3200" b="1" dirty="0">
                        <a:latin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918384"/>
                  </a:ext>
                </a:extLst>
              </a:tr>
              <a:tr h="796565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latin typeface="Lateef" panose="020B0604020202020204" charset="-78"/>
                          <a:cs typeface="Lateef" panose="020B0604020202020204" charset="-78"/>
                        </a:rPr>
                        <a:t>وسائل النقل والمواصلات</a:t>
                      </a:r>
                      <a:endParaRPr lang="he-IL" sz="3200" b="1" dirty="0">
                        <a:latin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39680"/>
                  </a:ext>
                </a:extLst>
              </a:tr>
              <a:tr h="796565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latin typeface="Lateef" panose="020B0604020202020204" charset="-78"/>
                          <a:cs typeface="Lateef" panose="020B0604020202020204" charset="-78"/>
                        </a:rPr>
                        <a:t>الدخان والتدفئة</a:t>
                      </a:r>
                      <a:r>
                        <a:rPr lang="ar-SA" sz="3200" baseline="0" dirty="0">
                          <a:latin typeface="Lateef" panose="020B0604020202020204" charset="-78"/>
                          <a:cs typeface="Lateef" panose="020B0604020202020204" charset="-78"/>
                        </a:rPr>
                        <a:t> البيتي</a:t>
                      </a:r>
                      <a:r>
                        <a:rPr lang="ar-JO" sz="3200" baseline="0" dirty="0">
                          <a:latin typeface="Lateef" panose="020B0604020202020204" charset="-78"/>
                          <a:cs typeface="Lateef" panose="020B0604020202020204" charset="-78"/>
                        </a:rPr>
                        <a:t>ّ</a:t>
                      </a:r>
                      <a:r>
                        <a:rPr lang="ar-SA" sz="3200" baseline="0" dirty="0">
                          <a:latin typeface="Lateef" panose="020B0604020202020204" charset="-78"/>
                          <a:cs typeface="Lateef" panose="020B0604020202020204" charset="-78"/>
                        </a:rPr>
                        <a:t>ة</a:t>
                      </a:r>
                      <a:endParaRPr lang="he-IL" sz="3200" b="1" dirty="0">
                        <a:latin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327270"/>
                  </a:ext>
                </a:extLst>
              </a:tr>
            </a:tbl>
          </a:graphicData>
        </a:graphic>
      </p:graphicFrame>
      <p:graphicFrame>
        <p:nvGraphicFramePr>
          <p:cNvPr id="22" name="טבלה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588157"/>
              </p:ext>
            </p:extLst>
          </p:nvPr>
        </p:nvGraphicFramePr>
        <p:xfrm>
          <a:off x="4732965" y="4004085"/>
          <a:ext cx="3018991" cy="2315340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3018991">
                  <a:extLst>
                    <a:ext uri="{9D8B030D-6E8A-4147-A177-3AD203B41FA5}">
                      <a16:colId xmlns:a16="http://schemas.microsoft.com/office/drawing/2014/main" val="3804331913"/>
                    </a:ext>
                  </a:extLst>
                </a:gridCol>
              </a:tblGrid>
              <a:tr h="764842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latin typeface="Lateef" panose="020B0604020202020204" charset="-78"/>
                          <a:cs typeface="Lateef" panose="020B0604020202020204" charset="-78"/>
                        </a:rPr>
                        <a:t>مخلّفات</a:t>
                      </a:r>
                      <a:r>
                        <a:rPr lang="ar-SA" sz="3200" b="1" baseline="0" dirty="0">
                          <a:latin typeface="Lateef" panose="020B0604020202020204" charset="-78"/>
                          <a:cs typeface="Lateef" panose="020B0604020202020204" charset="-78"/>
                        </a:rPr>
                        <a:t> الحيوانات</a:t>
                      </a:r>
                      <a:endParaRPr lang="he-IL" sz="3200" b="1" dirty="0">
                        <a:latin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918384"/>
                  </a:ext>
                </a:extLst>
              </a:tr>
              <a:tr h="775249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0" dirty="0">
                          <a:latin typeface="Lateef" panose="020B0604020202020204" charset="-78"/>
                          <a:cs typeface="Lateef" panose="020B0604020202020204" charset="-78"/>
                        </a:rPr>
                        <a:t>مياه</a:t>
                      </a:r>
                      <a:r>
                        <a:rPr lang="ar-SA" sz="3200" b="0" baseline="0" dirty="0">
                          <a:latin typeface="Lateef" panose="020B0604020202020204" charset="-78"/>
                          <a:cs typeface="Lateef" panose="020B0604020202020204" charset="-78"/>
                        </a:rPr>
                        <a:t> الصّرف الصّحّي</a:t>
                      </a:r>
                      <a:endParaRPr lang="he-IL" sz="3200" b="1" dirty="0">
                        <a:latin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39680"/>
                  </a:ext>
                </a:extLst>
              </a:tr>
              <a:tr h="775249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0" dirty="0">
                          <a:latin typeface="Lateef" panose="020B0604020202020204" charset="-78"/>
                          <a:cs typeface="Lateef" panose="020B0604020202020204" charset="-78"/>
                        </a:rPr>
                        <a:t>نفايات</a:t>
                      </a:r>
                      <a:r>
                        <a:rPr lang="ar-SA" sz="3200" b="0" baseline="0" dirty="0">
                          <a:latin typeface="Lateef" panose="020B0604020202020204" charset="-78"/>
                          <a:cs typeface="Lateef" panose="020B0604020202020204" charset="-78"/>
                        </a:rPr>
                        <a:t> سامّة</a:t>
                      </a:r>
                      <a:endParaRPr lang="he-IL" sz="3200" b="1" dirty="0">
                        <a:latin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327270"/>
                  </a:ext>
                </a:extLst>
              </a:tr>
            </a:tbl>
          </a:graphicData>
        </a:graphic>
      </p:graphicFrame>
      <p:graphicFrame>
        <p:nvGraphicFramePr>
          <p:cNvPr id="23" name="טבלה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57121"/>
              </p:ext>
            </p:extLst>
          </p:nvPr>
        </p:nvGraphicFramePr>
        <p:xfrm>
          <a:off x="8469383" y="4004085"/>
          <a:ext cx="3018991" cy="2415646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3018991">
                  <a:extLst>
                    <a:ext uri="{9D8B030D-6E8A-4147-A177-3AD203B41FA5}">
                      <a16:colId xmlns:a16="http://schemas.microsoft.com/office/drawing/2014/main" val="3804331913"/>
                    </a:ext>
                  </a:extLst>
                </a:gridCol>
              </a:tblGrid>
              <a:tr h="822516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latin typeface="Lateef" panose="020B0604020202020204" charset="-78"/>
                          <a:cs typeface="Lateef" panose="020B0604020202020204" charset="-78"/>
                        </a:rPr>
                        <a:t>النفايات</a:t>
                      </a:r>
                      <a:endParaRPr lang="he-IL" sz="3200" b="1" dirty="0">
                        <a:latin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918384"/>
                  </a:ext>
                </a:extLst>
              </a:tr>
              <a:tr h="796565">
                <a:tc>
                  <a:txBody>
                    <a:bodyPr/>
                    <a:lstStyle/>
                    <a:p>
                      <a:pPr algn="ctr" rtl="1"/>
                      <a:r>
                        <a:rPr lang="ar-JO" sz="3200" b="0" dirty="0">
                          <a:latin typeface="Lateef" panose="020B0604020202020204" charset="-78"/>
                          <a:cs typeface="Lateef" panose="020B0604020202020204" charset="-78"/>
                        </a:rPr>
                        <a:t>قَطع</a:t>
                      </a:r>
                      <a:r>
                        <a:rPr lang="ar-SA" sz="3200" b="0" baseline="0" dirty="0">
                          <a:latin typeface="Lateef" panose="020B0604020202020204" charset="-78"/>
                          <a:cs typeface="Lateef" panose="020B0604020202020204" charset="-78"/>
                        </a:rPr>
                        <a:t> الغابات</a:t>
                      </a:r>
                      <a:endParaRPr lang="he-IL" sz="3200" b="1" dirty="0">
                        <a:latin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39680"/>
                  </a:ext>
                </a:extLst>
              </a:tr>
              <a:tr h="796565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latin typeface="Lateef" panose="020B0604020202020204" charset="-78"/>
                          <a:cs typeface="Lateef" panose="020B0604020202020204" charset="-78"/>
                        </a:rPr>
                        <a:t>المُبيدات</a:t>
                      </a:r>
                      <a:r>
                        <a:rPr lang="ar-SA" sz="3200" baseline="0" dirty="0">
                          <a:latin typeface="Lateef" panose="020B0604020202020204" charset="-78"/>
                          <a:cs typeface="Lateef" panose="020B0604020202020204" charset="-78"/>
                        </a:rPr>
                        <a:t> الزراعيّة السامّة</a:t>
                      </a:r>
                      <a:endParaRPr lang="he-IL" sz="3200" b="1" dirty="0">
                        <a:latin typeface="Lateef" panose="020B0604020202020204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327270"/>
                  </a:ext>
                </a:extLst>
              </a:tr>
            </a:tbl>
          </a:graphicData>
        </a:graphic>
      </p:graphicFrame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95" y="786022"/>
            <a:ext cx="2864575" cy="195282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405" y="966673"/>
            <a:ext cx="3579477" cy="180703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799" y="920965"/>
            <a:ext cx="2276158" cy="197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نواصل التعلّم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/>
            <a:endParaRPr lang="ar-SA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ar-SA" dirty="0"/>
          </a:p>
          <a:p>
            <a:pPr algn="ctr"/>
            <a:r>
              <a:rPr lang="iw-IL" dirty="0"/>
              <a:t/>
            </a:r>
            <a:br>
              <a:rPr lang="iw-IL" dirty="0"/>
            </a:br>
            <a:endParaRPr dirty="0"/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תרשים זרימה: תהליך 1"/>
          <p:cNvSpPr/>
          <p:nvPr/>
        </p:nvSpPr>
        <p:spPr>
          <a:xfrm>
            <a:off x="4184304" y="3249346"/>
            <a:ext cx="3270324" cy="1430767"/>
          </a:xfrm>
          <a:prstGeom prst="flowChart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latin typeface="Lateef" panose="020B0604020202020204" charset="-78"/>
                <a:cs typeface="Lateef" panose="020B0604020202020204" charset="-78"/>
              </a:rPr>
              <a:t>خطوات للحفاظ على البيئة</a:t>
            </a:r>
            <a:endParaRPr lang="he-IL" sz="3200" b="1" dirty="0">
              <a:solidFill>
                <a:schemeClr val="tx1"/>
              </a:solidFill>
              <a:latin typeface="Lateef" panose="020B0604020202020204" charset="-78"/>
            </a:endParaRPr>
          </a:p>
        </p:txBody>
      </p:sp>
      <p:sp>
        <p:nvSpPr>
          <p:cNvPr id="6" name="תרשים זרימה: תהליך חלופי 5"/>
          <p:cNvSpPr/>
          <p:nvPr/>
        </p:nvSpPr>
        <p:spPr>
          <a:xfrm>
            <a:off x="0" y="3577454"/>
            <a:ext cx="3696093" cy="77455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Lateef" panose="020B0604020202020204" charset="-78"/>
                <a:cs typeface="Lateef" panose="020B0604020202020204" charset="-78"/>
              </a:rPr>
              <a:t>الحفاظ على المصادر الطبيعي</a:t>
            </a:r>
            <a:r>
              <a:rPr lang="ar-JO" sz="3200" b="1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3200" b="1" dirty="0">
                <a:latin typeface="Lateef" panose="020B0604020202020204" charset="-78"/>
                <a:cs typeface="Lateef" panose="020B0604020202020204" charset="-78"/>
              </a:rPr>
              <a:t>ة</a:t>
            </a:r>
            <a:endParaRPr lang="he-IL" sz="3200" b="1" dirty="0">
              <a:latin typeface="Lateef" panose="020B0604020202020204" charset="-78"/>
            </a:endParaRPr>
          </a:p>
        </p:txBody>
      </p:sp>
      <p:sp>
        <p:nvSpPr>
          <p:cNvPr id="15" name="תרשים זרימה: תהליך חלופי 14"/>
          <p:cNvSpPr/>
          <p:nvPr/>
        </p:nvSpPr>
        <p:spPr>
          <a:xfrm>
            <a:off x="7942839" y="3577454"/>
            <a:ext cx="3479251" cy="77455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Lateef" panose="020B0604020202020204" charset="-78"/>
                <a:cs typeface="Lateef" panose="020B0604020202020204" charset="-78"/>
              </a:rPr>
              <a:t>دعوة ال</a:t>
            </a:r>
            <a:r>
              <a:rPr lang="ar-JO" sz="3200" b="1" dirty="0">
                <a:latin typeface="Lateef" panose="020B0604020202020204" charset="-78"/>
                <a:cs typeface="Lateef" panose="020B0604020202020204" charset="-78"/>
              </a:rPr>
              <a:t>آ</a:t>
            </a:r>
            <a:r>
              <a:rPr lang="ar-SA" sz="3200" b="1" dirty="0">
                <a:latin typeface="Lateef" panose="020B0604020202020204" charset="-78"/>
                <a:cs typeface="Lateef" panose="020B0604020202020204" charset="-78"/>
              </a:rPr>
              <a:t>خرين للحفاظ عليها</a:t>
            </a:r>
            <a:endParaRPr lang="he-IL" sz="3200" b="1" dirty="0">
              <a:latin typeface="Lateef" panose="020B0604020202020204" charset="-78"/>
            </a:endParaRPr>
          </a:p>
        </p:txBody>
      </p:sp>
      <p:sp>
        <p:nvSpPr>
          <p:cNvPr id="16" name="תרשים זרימה: תהליך חלופי 15"/>
          <p:cNvSpPr/>
          <p:nvPr/>
        </p:nvSpPr>
        <p:spPr>
          <a:xfrm>
            <a:off x="4560821" y="1977757"/>
            <a:ext cx="2517289" cy="77455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Lateef" panose="020B0604020202020204" charset="-78"/>
                <a:cs typeface="Lateef" panose="020B0604020202020204" charset="-78"/>
              </a:rPr>
              <a:t>تنظيف البيئة</a:t>
            </a:r>
            <a:endParaRPr lang="he-IL" sz="3200" b="1" dirty="0">
              <a:latin typeface="Lateef" panose="020B0604020202020204" charset="-78"/>
            </a:endParaRPr>
          </a:p>
        </p:txBody>
      </p:sp>
      <p:sp>
        <p:nvSpPr>
          <p:cNvPr id="17" name="תרשים זרימה: תהליך חלופי 16"/>
          <p:cNvSpPr/>
          <p:nvPr/>
        </p:nvSpPr>
        <p:spPr>
          <a:xfrm>
            <a:off x="4635391" y="5204285"/>
            <a:ext cx="2517289" cy="77455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Lateef" panose="020B0604020202020204" charset="-78"/>
                <a:cs typeface="Lateef" panose="020B0604020202020204" charset="-78"/>
              </a:rPr>
              <a:t>إعادة </a:t>
            </a:r>
            <a:r>
              <a:rPr lang="ar-AE" sz="3200" b="1" smtClean="0">
                <a:latin typeface="Lateef" panose="020B0604020202020204" charset="-78"/>
                <a:cs typeface="Lateef" panose="020B0604020202020204" charset="-78"/>
              </a:rPr>
              <a:t>ال</a:t>
            </a:r>
            <a:r>
              <a:rPr lang="ar-SA" sz="3200" b="1" smtClean="0">
                <a:latin typeface="Lateef" panose="020B0604020202020204" charset="-78"/>
                <a:cs typeface="Lateef" panose="020B0604020202020204" charset="-78"/>
              </a:rPr>
              <a:t>تدوي</a:t>
            </a:r>
            <a:r>
              <a:rPr lang="ar-AE" sz="3200" b="1" dirty="0" smtClean="0">
                <a:latin typeface="Lateef" panose="020B0604020202020204" charset="-78"/>
                <a:cs typeface="Lateef" panose="020B0604020202020204" charset="-78"/>
              </a:rPr>
              <a:t>ر</a:t>
            </a:r>
            <a:endParaRPr lang="he-IL" sz="3200" b="1" dirty="0">
              <a:latin typeface="Lateef" panose="020B0604020202020204" charset="-78"/>
            </a:endParaRPr>
          </a:p>
        </p:txBody>
      </p:sp>
      <p:cxnSp>
        <p:nvCxnSpPr>
          <p:cNvPr id="8" name="מחבר חץ ישר 7"/>
          <p:cNvCxnSpPr>
            <a:stCxn id="2" idx="0"/>
          </p:cNvCxnSpPr>
          <p:nvPr/>
        </p:nvCxnSpPr>
        <p:spPr>
          <a:xfrm flipV="1">
            <a:off x="5819466" y="2818504"/>
            <a:ext cx="0" cy="4308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חץ ישר 9"/>
          <p:cNvCxnSpPr/>
          <p:nvPr/>
        </p:nvCxnSpPr>
        <p:spPr>
          <a:xfrm>
            <a:off x="7454628" y="3964729"/>
            <a:ext cx="4692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חץ ישר 11"/>
          <p:cNvCxnSpPr>
            <a:stCxn id="2" idx="2"/>
          </p:cNvCxnSpPr>
          <p:nvPr/>
        </p:nvCxnSpPr>
        <p:spPr>
          <a:xfrm>
            <a:off x="5819466" y="4680113"/>
            <a:ext cx="0" cy="419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חץ ישר 18"/>
          <p:cNvCxnSpPr>
            <a:stCxn id="2" idx="1"/>
          </p:cNvCxnSpPr>
          <p:nvPr/>
        </p:nvCxnSpPr>
        <p:spPr>
          <a:xfrm flipH="1" flipV="1">
            <a:off x="3711388" y="3964729"/>
            <a:ext cx="47291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3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لحظة تفكير وتأمّل: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06A5E1-2685-3C4D-B144-69D519105E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 indent="-50800">
              <a:buSzPts val="2800"/>
              <a:buNone/>
            </a:pPr>
            <a:endParaRPr lang="he-IL" dirty="0"/>
          </a:p>
          <a:p>
            <a:endParaRPr lang="en-IL" dirty="0"/>
          </a:p>
        </p:txBody>
      </p:sp>
      <p:pic>
        <p:nvPicPr>
          <p:cNvPr id="304" name="Google Shape;30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49" y="4045263"/>
            <a:ext cx="2020261" cy="2020261"/>
          </a:xfrm>
          <a:prstGeom prst="rect">
            <a:avLst/>
          </a:prstGeom>
        </p:spPr>
      </p:pic>
      <p:sp>
        <p:nvSpPr>
          <p:cNvPr id="3" name="הסבר ענן 2"/>
          <p:cNvSpPr/>
          <p:nvPr/>
        </p:nvSpPr>
        <p:spPr>
          <a:xfrm>
            <a:off x="2732442" y="1528648"/>
            <a:ext cx="7885355" cy="2678655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latin typeface="Lateef" panose="020B0604020202020204" charset="-78"/>
                <a:cs typeface="Lateef" panose="020B0604020202020204" charset="-78"/>
              </a:rPr>
              <a:t>ما هي مسؤولي</a:t>
            </a:r>
            <a:r>
              <a:rPr lang="ar-JO" sz="4400" b="1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4400" b="1" dirty="0">
                <a:latin typeface="Lateef" panose="020B0604020202020204" charset="-78"/>
                <a:cs typeface="Lateef" panose="020B0604020202020204" charset="-78"/>
              </a:rPr>
              <a:t>ة الفرد </a:t>
            </a:r>
            <a:r>
              <a:rPr lang="ar-JO" sz="4400" b="1" dirty="0">
                <a:latin typeface="Lateef" panose="020B0604020202020204" charset="-78"/>
                <a:cs typeface="Lateef" panose="020B0604020202020204" charset="-78"/>
              </a:rPr>
              <a:t>ا</a:t>
            </a:r>
            <a:r>
              <a:rPr lang="ar-SA" sz="4400" b="1" dirty="0">
                <a:latin typeface="Lateef" panose="020B0604020202020204" charset="-78"/>
                <a:cs typeface="Lateef" panose="020B0604020202020204" charset="-78"/>
              </a:rPr>
              <a:t>تجاه البيئة</a:t>
            </a:r>
            <a:r>
              <a:rPr lang="ar-JO" sz="4400" b="1" dirty="0">
                <a:latin typeface="Lateef" panose="020B0604020202020204" charset="-78"/>
                <a:cs typeface="Lateef" panose="020B0604020202020204" charset="-78"/>
              </a:rPr>
              <a:t> الذي يعيش فيها</a:t>
            </a:r>
            <a:r>
              <a:rPr lang="ar-SA" sz="4400" b="1" dirty="0">
                <a:latin typeface="Lateef" panose="020B0604020202020204" charset="-78"/>
                <a:cs typeface="Lateef" panose="020B0604020202020204" charset="-78"/>
              </a:rPr>
              <a:t>؟</a:t>
            </a:r>
            <a:endParaRPr lang="he-IL" sz="4400" b="1" dirty="0">
              <a:latin typeface="Lateef" panose="020B0604020202020204" charset="-78"/>
            </a:endParaRPr>
          </a:p>
        </p:txBody>
      </p:sp>
      <p:pic>
        <p:nvPicPr>
          <p:cNvPr id="5" name="2min_fina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94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2324100" cy="828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ar-JO" dirty="0" smtClean="0">
                <a:latin typeface="Lateef" panose="01000506020000020003" pitchFamily="2" charset="-78"/>
                <a:cs typeface="Lateef" panose="01000506020000020003" pitchFamily="2" charset="-78"/>
              </a:rPr>
              <a:t>تطرّق </a:t>
            </a:r>
            <a:r>
              <a:rPr lang="ar-JO" dirty="0">
                <a:latin typeface="Lateef" panose="01000506020000020003" pitchFamily="2" charset="-78"/>
                <a:cs typeface="Lateef" panose="01000506020000020003" pitchFamily="2" charset="-78"/>
              </a:rPr>
              <a:t>لاستنتاجات أساسيّة:</a:t>
            </a:r>
            <a:endParaRPr dirty="0">
              <a:latin typeface="Lateef" panose="01000506020000020003" pitchFamily="2" charset="-78"/>
              <a:cs typeface="Lateef" panose="01000506020000020003" pitchFamily="2" charset="-7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4D1661-978C-E84D-8B56-A48114385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4884" y="1825625"/>
            <a:ext cx="9758916" cy="4351338"/>
          </a:xfrm>
        </p:spPr>
        <p:txBody>
          <a:bodyPr/>
          <a:lstStyle/>
          <a:p>
            <a:pPr lvl="0" indent="-50800">
              <a:buSzPts val="2800"/>
              <a:buNone/>
            </a:pPr>
            <a:endParaRPr lang="he-IL" dirty="0"/>
          </a:p>
          <a:p>
            <a:endParaRPr lang="en-IL" dirty="0"/>
          </a:p>
        </p:txBody>
      </p:sp>
      <p:pic>
        <p:nvPicPr>
          <p:cNvPr id="311" name="Google Shape;31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גל כפול 2"/>
          <p:cNvSpPr/>
          <p:nvPr/>
        </p:nvSpPr>
        <p:spPr>
          <a:xfrm>
            <a:off x="3939018" y="1503741"/>
            <a:ext cx="3625698" cy="849854"/>
          </a:xfrm>
          <a:prstGeom prst="doubleWav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000" b="1" dirty="0">
                <a:latin typeface="Lateef" panose="020B0604020202020204" charset="-78"/>
                <a:cs typeface="Lateef" panose="020B0604020202020204" charset="-78"/>
              </a:rPr>
              <a:t>نحافظ على</a:t>
            </a:r>
            <a:r>
              <a:rPr lang="ar-SA" sz="4000" b="1" dirty="0">
                <a:latin typeface="Lateef" panose="020B0604020202020204" charset="-78"/>
                <a:cs typeface="Lateef" panose="020B0604020202020204" charset="-78"/>
              </a:rPr>
              <a:t> البيئة</a:t>
            </a:r>
            <a:endParaRPr lang="he-IL" sz="4000" b="1" dirty="0">
              <a:latin typeface="Lateef" panose="020B0604020202020204" charset="-78"/>
            </a:endParaRPr>
          </a:p>
        </p:txBody>
      </p:sp>
      <p:sp>
        <p:nvSpPr>
          <p:cNvPr id="7" name="גל כפול 6"/>
          <p:cNvSpPr/>
          <p:nvPr/>
        </p:nvSpPr>
        <p:spPr>
          <a:xfrm>
            <a:off x="4070131" y="4544648"/>
            <a:ext cx="3625698" cy="849854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atin typeface="Lateef" panose="020B0604020202020204" charset="-78"/>
                <a:cs typeface="Lateef" panose="020B0604020202020204" charset="-78"/>
              </a:rPr>
              <a:t>حماية الأرض	</a:t>
            </a:r>
            <a:endParaRPr lang="he-IL" sz="4000" b="1" dirty="0">
              <a:latin typeface="Lateef" panose="020B0604020202020204" charset="-78"/>
            </a:endParaRPr>
          </a:p>
        </p:txBody>
      </p:sp>
      <p:sp>
        <p:nvSpPr>
          <p:cNvPr id="8" name="גל כפול 7"/>
          <p:cNvSpPr/>
          <p:nvPr/>
        </p:nvSpPr>
        <p:spPr>
          <a:xfrm>
            <a:off x="6518708" y="3150845"/>
            <a:ext cx="3625698" cy="849854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atin typeface="Lateef" panose="020B0604020202020204" charset="-78"/>
                <a:cs typeface="Lateef" panose="020B0604020202020204" charset="-78"/>
              </a:rPr>
              <a:t>حماية الكائنات</a:t>
            </a:r>
            <a:endParaRPr lang="he-IL" sz="4000" b="1" dirty="0">
              <a:latin typeface="Lateef" panose="020B0604020202020204" charset="-78"/>
            </a:endParaRPr>
          </a:p>
        </p:txBody>
      </p:sp>
      <p:sp>
        <p:nvSpPr>
          <p:cNvPr id="9" name="גל כפול 8"/>
          <p:cNvSpPr/>
          <p:nvPr/>
        </p:nvSpPr>
        <p:spPr>
          <a:xfrm>
            <a:off x="972702" y="3233566"/>
            <a:ext cx="3625698" cy="849854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atin typeface="Lateef" panose="020B0604020202020204" charset="-78"/>
                <a:cs typeface="Lateef" panose="020B0604020202020204" charset="-78"/>
              </a:rPr>
              <a:t>حماية الم</a:t>
            </a:r>
            <a:r>
              <a:rPr lang="ar-JO" sz="4000" b="1" dirty="0" err="1">
                <a:latin typeface="Lateef" panose="020B0604020202020204" charset="-78"/>
                <a:cs typeface="Lateef" panose="020B0604020202020204" charset="-78"/>
              </a:rPr>
              <a:t>وا</a:t>
            </a:r>
            <a:r>
              <a:rPr lang="ar-SA" sz="4000" b="1" dirty="0">
                <a:latin typeface="Lateef" panose="020B0604020202020204" charset="-78"/>
                <a:cs typeface="Lateef" panose="020B0604020202020204" charset="-78"/>
              </a:rPr>
              <a:t>ر</a:t>
            </a:r>
            <a:r>
              <a:rPr lang="ar-JO" sz="4000" b="1" dirty="0">
                <a:latin typeface="Lateef" panose="020B0604020202020204" charset="-78"/>
                <a:cs typeface="Lateef" panose="020B0604020202020204" charset="-78"/>
              </a:rPr>
              <a:t>د</a:t>
            </a:r>
            <a:r>
              <a:rPr lang="ar-SA" sz="4000" b="1" dirty="0">
                <a:latin typeface="Lateef" panose="020B0604020202020204" charset="-78"/>
                <a:cs typeface="Lateef" panose="020B0604020202020204" charset="-78"/>
              </a:rPr>
              <a:t> الطبيعي</a:t>
            </a:r>
            <a:r>
              <a:rPr lang="ar-JO" sz="4000" b="1" dirty="0">
                <a:latin typeface="Lateef" panose="020B0604020202020204" charset="-78"/>
                <a:cs typeface="Lateef" panose="020B0604020202020204" charset="-78"/>
              </a:rPr>
              <a:t>ّ</a:t>
            </a:r>
            <a:r>
              <a:rPr lang="ar-SA" sz="4000" b="1" dirty="0">
                <a:latin typeface="Lateef" panose="020B0604020202020204" charset="-78"/>
                <a:cs typeface="Lateef" panose="020B0604020202020204" charset="-78"/>
              </a:rPr>
              <a:t>ة</a:t>
            </a:r>
            <a:endParaRPr lang="he-IL" sz="4000" b="1" dirty="0">
              <a:latin typeface="Lateef" panose="020B0604020202020204" charset="-78"/>
            </a:endParaRPr>
          </a:p>
        </p:txBody>
      </p:sp>
      <p:cxnSp>
        <p:nvCxnSpPr>
          <p:cNvPr id="6" name="מחבר חץ ישר 5">
            <a:extLst>
              <a:ext uri="{FF2B5EF4-FFF2-40B4-BE49-F238E27FC236}">
                <a16:creationId xmlns:a16="http://schemas.microsoft.com/office/drawing/2014/main" id="{45B4FB42-5C68-4F17-9232-BD24801D3074}"/>
              </a:ext>
            </a:extLst>
          </p:cNvPr>
          <p:cNvCxnSpPr/>
          <p:nvPr/>
        </p:nvCxnSpPr>
        <p:spPr>
          <a:xfrm>
            <a:off x="7192108" y="2353595"/>
            <a:ext cx="914400" cy="90173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חץ ישר 14">
            <a:extLst>
              <a:ext uri="{FF2B5EF4-FFF2-40B4-BE49-F238E27FC236}">
                <a16:creationId xmlns:a16="http://schemas.microsoft.com/office/drawing/2014/main" id="{80BEEC45-60BB-4C55-A9A3-608EDE360E3F}"/>
              </a:ext>
            </a:extLst>
          </p:cNvPr>
          <p:cNvCxnSpPr>
            <a:cxnSpLocks/>
          </p:cNvCxnSpPr>
          <p:nvPr/>
        </p:nvCxnSpPr>
        <p:spPr>
          <a:xfrm flipH="1">
            <a:off x="5653558" y="2301354"/>
            <a:ext cx="49249" cy="233661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חץ ישר 15">
            <a:extLst>
              <a:ext uri="{FF2B5EF4-FFF2-40B4-BE49-F238E27FC236}">
                <a16:creationId xmlns:a16="http://schemas.microsoft.com/office/drawing/2014/main" id="{CBE532B6-5113-4F7A-A155-7D2F18D3C99E}"/>
              </a:ext>
            </a:extLst>
          </p:cNvPr>
          <p:cNvCxnSpPr>
            <a:cxnSpLocks/>
          </p:cNvCxnSpPr>
          <p:nvPr/>
        </p:nvCxnSpPr>
        <p:spPr>
          <a:xfrm flipH="1">
            <a:off x="3594774" y="2249112"/>
            <a:ext cx="800140" cy="103667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962</Words>
  <Application>Microsoft Office PowerPoint</Application>
  <PresentationFormat>מסך רחב</PresentationFormat>
  <Paragraphs>131</Paragraphs>
  <Slides>12</Slides>
  <Notes>12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19" baseType="lpstr">
      <vt:lpstr>Alef</vt:lpstr>
      <vt:lpstr>Arial</vt:lpstr>
      <vt:lpstr>Open Sans</vt:lpstr>
      <vt:lpstr>Calibri</vt:lpstr>
      <vt:lpstr>Wingdings</vt:lpstr>
      <vt:lpstr>Lateef</vt:lpstr>
      <vt:lpstr>Office Theme</vt:lpstr>
      <vt:lpstr>מצגת של PowerPoint‏</vt:lpstr>
      <vt:lpstr>ماذا سنتعلّم اليوم؟</vt:lpstr>
      <vt:lpstr>ماذا يجب أن نحضّر للحصّة؟ </vt:lpstr>
      <vt:lpstr>نبدأ بمتعة</vt:lpstr>
      <vt:lpstr>الآن سنتعلّم                  تلوّث البيئة</vt:lpstr>
      <vt:lpstr>الآن سنتعلّم          العوامل الملوّثة للبيئة</vt:lpstr>
      <vt:lpstr>نواصل التعلّم</vt:lpstr>
      <vt:lpstr>لحظة تفكير وتأمّل:</vt:lpstr>
      <vt:lpstr>تطرّق لاستنتاجات أساسيّة:</vt:lpstr>
      <vt:lpstr>نُنهي ونُجمل</vt:lpstr>
      <vt:lpstr>نواصل التدرّب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User</cp:lastModifiedBy>
  <cp:revision>67</cp:revision>
  <dcterms:created xsi:type="dcterms:W3CDTF">2020-03-11T07:11:19Z</dcterms:created>
  <dcterms:modified xsi:type="dcterms:W3CDTF">2020-04-26T12:55:59Z</dcterms:modified>
</cp:coreProperties>
</file>