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4" r:id="rId5"/>
  </p:sldMasterIdLst>
  <p:notesMasterIdLst>
    <p:notesMasterId r:id="rId21"/>
  </p:notesMasterIdLst>
  <p:sldIdLst>
    <p:sldId id="304" r:id="rId6"/>
    <p:sldId id="268" r:id="rId7"/>
    <p:sldId id="269" r:id="rId8"/>
    <p:sldId id="305" r:id="rId9"/>
    <p:sldId id="306" r:id="rId10"/>
    <p:sldId id="310" r:id="rId11"/>
    <p:sldId id="286" r:id="rId12"/>
    <p:sldId id="307" r:id="rId13"/>
    <p:sldId id="270" r:id="rId14"/>
    <p:sldId id="308" r:id="rId15"/>
    <p:sldId id="309" r:id="rId16"/>
    <p:sldId id="271" r:id="rId17"/>
    <p:sldId id="298" r:id="rId18"/>
    <p:sldId id="302" r:id="rId19"/>
    <p:sldId id="259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2C9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4"/>
    <p:restoredTop sz="94353" autoAdjust="0"/>
  </p:normalViewPr>
  <p:slideViewPr>
    <p:cSldViewPr snapToGrid="0" snapToObjects="1" showGuides="1">
      <p:cViewPr varScale="1">
        <p:scale>
          <a:sx n="71" d="100"/>
          <a:sy n="71" d="100"/>
        </p:scale>
        <p:origin x="960" y="6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23/04/2020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913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568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525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168affaba_2_2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7168affaba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91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09"/>
            <a:ext cx="10953750" cy="1903413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1336409" y="356936"/>
            <a:ext cx="10550791" cy="506326"/>
            <a:chOff x="1336409" y="356936"/>
            <a:chExt cx="10550791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36409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7209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1313047" y="356936"/>
            <a:ext cx="10574153" cy="506326"/>
            <a:chOff x="1313047" y="356936"/>
            <a:chExt cx="1057415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304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131304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76949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0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145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06735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5397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2013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73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4003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04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8226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5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5976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60307-BF93-B642-B885-52C1AEE617F6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8B7E2E-690A-B74F-A361-DB3C1398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367D3-E2A8-4A4A-953D-E858CA461A7D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86E97-B4B5-7A44-BA99-EFC8C200D63F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030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07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9419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24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538478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973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1602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17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654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0" r:id="rId10"/>
    <p:sldLayoutId id="2147483671" r:id="rId11"/>
    <p:sldLayoutId id="2147483668" r:id="rId12"/>
    <p:sldLayoutId id="2147483665" r:id="rId13"/>
    <p:sldLayoutId id="2147483657" r:id="rId14"/>
    <p:sldLayoutId id="2147483664" r:id="rId15"/>
    <p:sldLayoutId id="2147483661" r:id="rId16"/>
    <p:sldLayoutId id="2147483649" r:id="rId17"/>
    <p:sldLayoutId id="2147483663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246511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Sakkal Majalla" panose="02000000000000000000" pitchFamily="2" charset="-78"/>
          <a:ea typeface="Sakkal Majalla" panose="02000000000000000000" pitchFamily="2" charset="-78"/>
          <a:cs typeface="Sakkal Majalla" panose="02000000000000000000" pitchFamily="2" charset="-78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Sakkal Majalla" panose="02000000000000000000" pitchFamily="2" charset="-78"/>
          <a:ea typeface="+mn-ea"/>
          <a:cs typeface="Sakkal Majalla" panose="02000000000000000000" pitchFamily="2" charset="-78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1756" y="3229639"/>
            <a:ext cx="8428223" cy="1067468"/>
          </a:xfrm>
        </p:spPr>
        <p:txBody>
          <a:bodyPr>
            <a:normAutofit fontScale="70000" lnSpcReduction="20000"/>
          </a:bodyPr>
          <a:lstStyle/>
          <a:p>
            <a:r>
              <a:rPr lang="he-IL" sz="6300" b="1" dirty="0"/>
              <a:t>שיעור בשפה העברית לתלמידי כיתה ג'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559256"/>
            <a:ext cx="7324344" cy="649357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he-IL" sz="11200" dirty="0"/>
              <a:t>נושא</a:t>
            </a:r>
            <a:r>
              <a:rPr lang="he-IL" sz="12800" dirty="0"/>
              <a:t> </a:t>
            </a:r>
            <a:r>
              <a:rPr lang="he-IL" sz="11200" dirty="0"/>
              <a:t>השיעור: מָה הַיַּלְדָּה רוֹצָה? (מהספר עברית לדרך)</a:t>
            </a:r>
            <a:endParaRPr lang="x-none" sz="1120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עם המורה: עביר אבו יונס 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منظومة بثّ قُطريّة</a:t>
            </a:r>
            <a:endParaRPr kumimoji="0" lang="he-IL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24E2F-E973-2A47-BF51-5C49EF14B480}"/>
              </a:ext>
            </a:extLst>
          </p:cNvPr>
          <p:cNvSpPr txBox="1"/>
          <p:nvPr/>
        </p:nvSpPr>
        <p:spPr>
          <a:xfrm>
            <a:off x="3360641" y="192810"/>
            <a:ext cx="8200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משרד החינוך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avid" pitchFamily="34" charset="-79"/>
              <a:ea typeface="+mn-ea"/>
              <a:cs typeface="David" pitchFamily="34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המזכירות הפדגוגית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avid" pitchFamily="34" charset="-79"/>
              <a:ea typeface="+mn-ea"/>
              <a:cs typeface="David" pitchFamily="34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אגף א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vid" pitchFamily="34" charset="-79"/>
                <a:ea typeface="+mn-ea"/>
                <a:cs typeface="Arial" panose="020B0604020202020204" pitchFamily="34" charset="0"/>
              </a:rPr>
              <a:t>'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שפות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avid" pitchFamily="34" charset="-79"/>
              <a:ea typeface="+mn-ea"/>
              <a:cs typeface="David" pitchFamily="3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הפיקוח על הוראת העברית בבתי ספר ערביים ובדואים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37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02" y="2958014"/>
            <a:ext cx="2522045" cy="139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00" y="2137269"/>
            <a:ext cx="2804320" cy="127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79" y="2137269"/>
            <a:ext cx="2349212" cy="111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31" y="3240194"/>
            <a:ext cx="1099977" cy="354093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52" y="1391077"/>
            <a:ext cx="1543265" cy="513469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5" y="2886450"/>
            <a:ext cx="1803284" cy="34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2322346" y="436748"/>
            <a:ext cx="9159811" cy="952064"/>
          </a:xfrm>
        </p:spPr>
        <p:txBody>
          <a:bodyPr>
            <a:normAutofit/>
          </a:bodyPr>
          <a:lstStyle/>
          <a:p>
            <a:r>
              <a:rPr lang="he-IL" dirty="0"/>
              <a:t>כִּתְבוּ לְפִי </a:t>
            </a:r>
            <a:r>
              <a:rPr lang="he-IL" dirty="0" smtClean="0"/>
              <a:t>הַסִּפּוּר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r"/>
            <a:endParaRPr lang="he-IL" dirty="0"/>
          </a:p>
          <a:p>
            <a:pPr algn="r"/>
            <a:r>
              <a:rPr lang="he-IL" dirty="0"/>
              <a:t/>
            </a:r>
            <a:br>
              <a:rPr lang="he-IL" dirty="0"/>
            </a:br>
            <a:r>
              <a:rPr lang="he-IL" dirty="0"/>
              <a:t/>
            </a:r>
            <a:br>
              <a:rPr lang="he-IL" dirty="0"/>
            </a:br>
            <a:endParaRPr lang="he-IL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8169" r="7819" b="64929"/>
          <a:stretch/>
        </p:blipFill>
        <p:spPr bwMode="auto">
          <a:xfrm>
            <a:off x="604881" y="1815362"/>
            <a:ext cx="2607734" cy="102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2607" r="7854" b="64784"/>
          <a:stretch/>
        </p:blipFill>
        <p:spPr bwMode="auto">
          <a:xfrm>
            <a:off x="9635066" y="1815362"/>
            <a:ext cx="2556934" cy="101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35855"/>
          <a:stretch/>
        </p:blipFill>
        <p:spPr>
          <a:xfrm>
            <a:off x="3279036" y="1815362"/>
            <a:ext cx="6233074" cy="438732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7" y="361229"/>
            <a:ext cx="1103102" cy="1103102"/>
          </a:xfrm>
          <a:prstGeom prst="rect">
            <a:avLst/>
          </a:prstGeom>
        </p:spPr>
      </p:pic>
      <p:pic>
        <p:nvPicPr>
          <p:cNvPr id="7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6144" y="589232"/>
            <a:ext cx="1865784" cy="6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4000" b="1" dirty="0"/>
              <a:t>רֶגַע שֶׁל מַחְשָׁבָה </a:t>
            </a:r>
            <a:endParaRPr lang="x-none" sz="4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34" y="1690688"/>
            <a:ext cx="5271611" cy="300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64" y="1850803"/>
            <a:ext cx="31908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75734"/>
            <a:ext cx="799360" cy="799360"/>
          </a:xfrm>
          <a:prstGeom prst="rect">
            <a:avLst/>
          </a:prstGeom>
        </p:spPr>
      </p:pic>
      <p:pic>
        <p:nvPicPr>
          <p:cNvPr id="2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3333" y="341261"/>
            <a:ext cx="1778000" cy="63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495" y="511444"/>
            <a:ext cx="6624581" cy="823178"/>
          </a:xfrm>
        </p:spPr>
        <p:txBody>
          <a:bodyPr>
            <a:normAutofit/>
          </a:bodyPr>
          <a:lstStyle/>
          <a:p>
            <a:r>
              <a:rPr lang="he-IL" b="1" dirty="0"/>
              <a:t>מְסַיְּמִים וּמְסַכְּמִים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034" y="311960"/>
            <a:ext cx="1380747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20087" y="292307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36460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מלבן 2"/>
          <p:cNvSpPr/>
          <p:nvPr/>
        </p:nvSpPr>
        <p:spPr>
          <a:xfrm>
            <a:off x="4891315" y="2120949"/>
            <a:ext cx="6499472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1.הִקְשַׁבְנוּ 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לַסִּפּוּר "מָה הַיַּלְדָּה רוֹצָה".</a:t>
            </a:r>
          </a:p>
          <a:p>
            <a:pPr algn="r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2.נִתַּחְנוּ אֶת הַסִּפּוּר בְּיַחַד.</a:t>
            </a:r>
          </a:p>
          <a:p>
            <a:pPr algn="r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3.לָמַדְנוּ על מַאֲכָלִים וּמַשְׁקָאוֹת.</a:t>
            </a:r>
          </a:p>
          <a:p>
            <a:pPr algn="r">
              <a:lnSpc>
                <a:spcPct val="150000"/>
              </a:lnSpc>
            </a:pPr>
            <a:r>
              <a:rPr lang="he-I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4.עָרַכְנוּ  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הֶכֵּרוּת עִם דְּמֻיוֹת הַסִּפּוּר.</a:t>
            </a:r>
          </a:p>
        </p:txBody>
      </p:sp>
    </p:spTree>
    <p:extLst>
      <p:ext uri="{BB962C8B-B14F-4D97-AF65-F5344CB8AC3E}">
        <p14:creationId xmlns:p14="http://schemas.microsoft.com/office/powerpoint/2010/main" val="618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e-IL" b="1" dirty="0"/>
              <a:t>מַמְשִׁיכִים לַמְּשִׂימָה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788965" y="1928813"/>
            <a:ext cx="9572625" cy="3844925"/>
          </a:xfrm>
        </p:spPr>
        <p:txBody>
          <a:bodyPr/>
          <a:lstStyle/>
          <a:p>
            <a:pPr marL="342900" lvl="0" indent="-342900" algn="r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sz="3200" dirty="0">
                <a:solidFill>
                  <a:prstClr val="black"/>
                </a:solidFill>
              </a:rPr>
              <a:t> </a:t>
            </a:r>
            <a:r>
              <a:rPr lang="he-IL" sz="2400" dirty="0">
                <a:solidFill>
                  <a:prstClr val="black"/>
                </a:solidFill>
              </a:rPr>
              <a:t>אַתֶּם זוֹכְרִים אֶת הַדַּף הַלָּבָן, הָעִפָּרוֹן וְהַצְּבָעִים שֶׁבִּקַּשְׁתִּי מִכֶּם בִּתְחִלַּת הַשִּׁעוּר שֶׁלָּנוּ? </a:t>
            </a:r>
            <a:endParaRPr lang="he-IL" sz="2400" dirty="0"/>
          </a:p>
        </p:txBody>
      </p:sp>
      <p:sp>
        <p:nvSpPr>
          <p:cNvPr id="5" name="מלבן 4"/>
          <p:cNvSpPr/>
          <p:nvPr/>
        </p:nvSpPr>
        <p:spPr>
          <a:xfrm>
            <a:off x="3011459" y="3435776"/>
            <a:ext cx="7734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כִּתְבוּ לָכֶם חַמִשָּׁה מַאֲכָלִים שֶׁאַתֶּם אוֹהֲבִים, וְאוּלַי תְּנַסּוּ לְצַיֵּר אֶת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הַמַּאֲכָל הֲכִי אָהוּב עֲלֵיכֶם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88" y="421848"/>
            <a:ext cx="1103102" cy="1103102"/>
          </a:xfrm>
          <a:prstGeom prst="rect">
            <a:avLst/>
          </a:prstGeom>
        </p:spPr>
      </p:pic>
      <p:pic>
        <p:nvPicPr>
          <p:cNvPr id="4" name="15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974" y="663126"/>
            <a:ext cx="201869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/>
          <p:nvPr/>
        </p:nvSpPr>
        <p:spPr>
          <a:xfrm>
            <a:off x="2252867" y="2491703"/>
            <a:ext cx="7686400" cy="1910400"/>
          </a:xfrm>
          <a:prstGeom prst="rect">
            <a:avLst/>
          </a:prstGeom>
          <a:solidFill>
            <a:srgbClr val="1152C9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he-IL" sz="6000" b="1" dirty="0">
                <a:solidFill>
                  <a:schemeClr val="lt1"/>
                </a:solidFill>
                <a:latin typeface="David" pitchFamily="34" charset="-79"/>
                <a:ea typeface="Calibri"/>
                <a:cs typeface="David" pitchFamily="34" charset="-79"/>
                <a:sym typeface="Calibri"/>
              </a:rPr>
              <a:t>תּוֹדָה שֶׁהִשְׁתַּתַּפְתֶּם</a:t>
            </a:r>
          </a:p>
          <a:p>
            <a:pPr algn="ctr"/>
            <a:r>
              <a:rPr lang="he-IL" sz="6000" b="1">
                <a:solidFill>
                  <a:schemeClr val="lt1"/>
                </a:solidFill>
                <a:latin typeface="David" pitchFamily="34" charset="-79"/>
                <a:ea typeface="Calibri"/>
                <a:cs typeface="David" pitchFamily="34" charset="-79"/>
                <a:sym typeface="Calibri"/>
              </a:rPr>
              <a:t>בַּשִּׁעוּר</a:t>
            </a:r>
            <a:endParaRPr sz="6000" b="1" dirty="0">
              <a:solidFill>
                <a:schemeClr val="lt1"/>
              </a:solidFill>
              <a:latin typeface="David" pitchFamily="34" charset="-79"/>
              <a:ea typeface="Calibri"/>
              <a:cs typeface="David" pitchFamily="34" charset="-79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49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46" y="188079"/>
            <a:ext cx="10515600" cy="1325563"/>
          </a:xfrm>
        </p:spPr>
        <p:txBody>
          <a:bodyPr/>
          <a:lstStyle/>
          <a:p>
            <a:r>
              <a:rPr lang="he-IL" dirty="0"/>
              <a:t>מָה נִלְמַד הַיּוֹם?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046" y="1618659"/>
            <a:ext cx="10515600" cy="241274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he-IL" sz="11200" dirty="0"/>
              <a:t>הַיּוֹם נַקְשִׁיב לַסִּפּוּר "מָה הַיַּלְדָּה רוֹצָה?".</a:t>
            </a:r>
          </a:p>
          <a:p>
            <a:pPr>
              <a:lnSpc>
                <a:spcPct val="170000"/>
              </a:lnSpc>
            </a:pPr>
            <a:r>
              <a:rPr lang="he-IL" sz="11200" dirty="0"/>
              <a:t> </a:t>
            </a:r>
            <a:r>
              <a:rPr lang="he-IL" sz="11200" dirty="0" smtClean="0"/>
              <a:t>נְנַתֵּחַ </a:t>
            </a:r>
            <a:r>
              <a:rPr lang="he-IL" sz="11200" dirty="0"/>
              <a:t>אֶת הַסִּפּוּר בְּיַחַד.</a:t>
            </a:r>
          </a:p>
          <a:p>
            <a:pPr>
              <a:lnSpc>
                <a:spcPct val="170000"/>
              </a:lnSpc>
            </a:pPr>
            <a:r>
              <a:rPr lang="he-IL" sz="11200" dirty="0" smtClean="0"/>
              <a:t>נִלְמַד עַל מַאֲכָלִים וּמַשְׁקָאוֹת.</a:t>
            </a:r>
          </a:p>
          <a:p>
            <a:pPr>
              <a:lnSpc>
                <a:spcPct val="170000"/>
              </a:lnSpc>
            </a:pPr>
            <a:r>
              <a:rPr lang="he-IL" sz="11200" dirty="0" smtClean="0"/>
              <a:t>נַעֲרוֹך </a:t>
            </a:r>
            <a:r>
              <a:rPr lang="he-IL" sz="11200" dirty="0"/>
              <a:t>הֶכֵּרוּת עִם דְּמֻיוֹת הַסִּפּוּר.</a:t>
            </a:r>
          </a:p>
          <a:p>
            <a:pPr marL="0" indent="0">
              <a:buNone/>
            </a:pPr>
            <a:endParaRPr lang="he-IL" sz="4000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46" y="5140579"/>
            <a:ext cx="1398669" cy="1589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עֲלֵיכֶם לְהָכִין...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95" y="2758007"/>
            <a:ext cx="1218919" cy="18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4538" y="3282944"/>
            <a:ext cx="1861618" cy="7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87" y="2692962"/>
            <a:ext cx="1192912" cy="195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לבן 1"/>
          <p:cNvSpPr/>
          <p:nvPr/>
        </p:nvSpPr>
        <p:spPr>
          <a:xfrm>
            <a:off x="7922495" y="1901182"/>
            <a:ext cx="126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דַּף לָבָן</a:t>
            </a:r>
          </a:p>
        </p:txBody>
      </p:sp>
      <p:sp>
        <p:nvSpPr>
          <p:cNvPr id="5" name="מלבן 4"/>
          <p:cNvSpPr/>
          <p:nvPr/>
        </p:nvSpPr>
        <p:spPr>
          <a:xfrm>
            <a:off x="3578337" y="1881496"/>
            <a:ext cx="1268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צְבָעִים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5765190" y="1901182"/>
            <a:ext cx="1135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עִפָּרוֹן</a:t>
            </a:r>
            <a:endParaRPr lang="he-I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493" y="830310"/>
            <a:ext cx="1598467" cy="5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65046" y="200923"/>
            <a:ext cx="10515600" cy="1325563"/>
          </a:xfrm>
        </p:spPr>
        <p:txBody>
          <a:bodyPr>
            <a:normAutofit/>
          </a:bodyPr>
          <a:lstStyle/>
          <a:p>
            <a:r>
              <a:rPr lang="he-IL" sz="4000" dirty="0">
                <a:latin typeface="David" pitchFamily="34" charset="-79"/>
                <a:cs typeface="David" pitchFamily="34" charset="-79"/>
              </a:rPr>
              <a:t>מַתְחִילִים בְּכֵּיף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96" y="427238"/>
            <a:ext cx="3846512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9" y="1388784"/>
            <a:ext cx="2894246" cy="289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49" y="1388784"/>
            <a:ext cx="2695355" cy="26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20" y="3809720"/>
            <a:ext cx="3453289" cy="251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9C78DC-00E4-CC4A-B3DA-C9C5903C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2007" y="4230308"/>
            <a:ext cx="1848622" cy="194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מציין מיקום תוכן 9"/>
          <p:cNvSpPr txBox="1">
            <a:spLocks/>
          </p:cNvSpPr>
          <p:nvPr/>
        </p:nvSpPr>
        <p:spPr>
          <a:xfrm>
            <a:off x="1366318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3614" r="5897" b="4649"/>
          <a:stretch/>
        </p:blipFill>
        <p:spPr bwMode="auto">
          <a:xfrm>
            <a:off x="5773351" y="1383126"/>
            <a:ext cx="5588240" cy="527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David" pitchFamily="34" charset="-79"/>
                <a:cs typeface="David" pitchFamily="34" charset="-79"/>
              </a:rPr>
              <a:t>מָה הַיַּלְדָּה רוֹצָה?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68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אוֹצַר מִלִּים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e-IL" dirty="0"/>
              <a:t>לִימוֹנָדָה = </a:t>
            </a:r>
            <a:r>
              <a:rPr lang="ar-AE" dirty="0"/>
              <a:t>عصير الليمون</a:t>
            </a:r>
            <a:endParaRPr lang="he-IL" dirty="0"/>
          </a:p>
          <a:p>
            <a:r>
              <a:rPr lang="he-IL" dirty="0"/>
              <a:t>יֵשׁ = </a:t>
            </a:r>
            <a:r>
              <a:rPr lang="ar-AE" dirty="0"/>
              <a:t>يوجد</a:t>
            </a:r>
            <a:endParaRPr lang="he-IL" dirty="0"/>
          </a:p>
          <a:p>
            <a:r>
              <a:rPr lang="he-IL" dirty="0"/>
              <a:t>מָה = </a:t>
            </a:r>
            <a:r>
              <a:rPr lang="ar-AE" dirty="0"/>
              <a:t>ماذا</a:t>
            </a:r>
            <a:endParaRPr lang="he-IL" dirty="0"/>
          </a:p>
          <a:p>
            <a:r>
              <a:rPr lang="he-IL" dirty="0"/>
              <a:t>שׁוֹקוֹלָד = </a:t>
            </a:r>
            <a:r>
              <a:rPr lang="ar-AE" dirty="0"/>
              <a:t>شوكلاطة</a:t>
            </a:r>
            <a:endParaRPr lang="he-IL" dirty="0"/>
          </a:p>
          <a:p>
            <a:r>
              <a:rPr lang="he-IL" dirty="0"/>
              <a:t>בְּבַקָּשָׁה = </a:t>
            </a:r>
            <a:r>
              <a:rPr lang="ar-AE" dirty="0"/>
              <a:t>من فضلك</a:t>
            </a:r>
            <a:endParaRPr lang="he-IL" dirty="0"/>
          </a:p>
          <a:p>
            <a:r>
              <a:rPr lang="he-IL" dirty="0"/>
              <a:t>אֵין = </a:t>
            </a:r>
            <a:r>
              <a:rPr lang="ar-AE" dirty="0"/>
              <a:t>لا يوجد</a:t>
            </a:r>
            <a:endParaRPr lang="he-IL" dirty="0"/>
          </a:p>
          <a:p>
            <a:r>
              <a:rPr lang="he-IL" dirty="0"/>
              <a:t>חָבַל = </a:t>
            </a:r>
            <a:r>
              <a:rPr lang="ar-AE" dirty="0"/>
              <a:t>خسارة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e-IL" dirty="0">
                <a:latin typeface="David" pitchFamily="34" charset="-79"/>
                <a:cs typeface="David" pitchFamily="34" charset="-79"/>
              </a:rPr>
              <a:t>שָׁלוֹם = </a:t>
            </a:r>
            <a:r>
              <a:rPr lang="ar-AE" dirty="0">
                <a:latin typeface="David" pitchFamily="34" charset="-79"/>
              </a:rPr>
              <a:t>سلام , مرحبا</a:t>
            </a:r>
            <a:endParaRPr lang="he-IL" dirty="0">
              <a:latin typeface="David" pitchFamily="34" charset="-79"/>
              <a:cs typeface="David" pitchFamily="34" charset="-79"/>
            </a:endParaRPr>
          </a:p>
          <a:p>
            <a:r>
              <a:rPr lang="he-IL" dirty="0">
                <a:latin typeface="David" pitchFamily="34" charset="-79"/>
                <a:cs typeface="David" pitchFamily="34" charset="-79"/>
              </a:rPr>
              <a:t>פִּיצָה =</a:t>
            </a:r>
            <a:r>
              <a:rPr lang="ar-AE" dirty="0">
                <a:latin typeface="David" pitchFamily="34" charset="-79"/>
              </a:rPr>
              <a:t>بيتسا</a:t>
            </a:r>
            <a:endParaRPr lang="he-IL" dirty="0">
              <a:latin typeface="David" pitchFamily="34" charset="-79"/>
              <a:cs typeface="David" pitchFamily="34" charset="-79"/>
            </a:endParaRPr>
          </a:p>
          <a:p>
            <a:r>
              <a:rPr lang="he-IL" dirty="0">
                <a:latin typeface="David" pitchFamily="34" charset="-79"/>
                <a:cs typeface="David" pitchFamily="34" charset="-79"/>
              </a:rPr>
              <a:t>יַלְדָּה = </a:t>
            </a:r>
            <a:r>
              <a:rPr lang="ar-AE" dirty="0">
                <a:latin typeface="David" pitchFamily="34" charset="-79"/>
              </a:rPr>
              <a:t>بنت</a:t>
            </a:r>
            <a:endParaRPr lang="he-IL" dirty="0">
              <a:latin typeface="David" pitchFamily="34" charset="-79"/>
              <a:cs typeface="David" pitchFamily="34" charset="-79"/>
            </a:endParaRPr>
          </a:p>
          <a:p>
            <a:r>
              <a:rPr lang="he-IL" dirty="0">
                <a:latin typeface="David" pitchFamily="34" charset="-79"/>
                <a:cs typeface="David" pitchFamily="34" charset="-79"/>
              </a:rPr>
              <a:t>רוֹצָה = </a:t>
            </a:r>
            <a:r>
              <a:rPr lang="ar-AE" dirty="0">
                <a:latin typeface="David" pitchFamily="34" charset="-79"/>
              </a:rPr>
              <a:t>تريد</a:t>
            </a:r>
            <a:endParaRPr lang="he-IL" dirty="0">
              <a:latin typeface="David" pitchFamily="34" charset="-79"/>
              <a:cs typeface="David" pitchFamily="34" charset="-79"/>
            </a:endParaRPr>
          </a:p>
          <a:p>
            <a:r>
              <a:rPr lang="he-IL" dirty="0">
                <a:latin typeface="David" pitchFamily="34" charset="-79"/>
                <a:cs typeface="David" pitchFamily="34" charset="-79"/>
              </a:rPr>
              <a:t>אֲבָל =</a:t>
            </a:r>
            <a:r>
              <a:rPr lang="ar-AE" dirty="0">
                <a:latin typeface="David" pitchFamily="34" charset="-79"/>
              </a:rPr>
              <a:t>لكن</a:t>
            </a:r>
            <a:endParaRPr lang="he-IL" dirty="0">
              <a:latin typeface="David" pitchFamily="34" charset="-79"/>
              <a:cs typeface="David" pitchFamily="34" charset="-79"/>
            </a:endParaRPr>
          </a:p>
          <a:p>
            <a:r>
              <a:rPr lang="he-IL" dirty="0">
                <a:latin typeface="David" pitchFamily="34" charset="-79"/>
                <a:cs typeface="David" pitchFamily="34" charset="-79"/>
              </a:rPr>
              <a:t>גְּלִידָה = </a:t>
            </a:r>
            <a:r>
              <a:rPr lang="ar-AE" dirty="0">
                <a:latin typeface="David" pitchFamily="34" charset="-79"/>
              </a:rPr>
              <a:t>بوظة</a:t>
            </a:r>
            <a:endParaRPr lang="he-IL" dirty="0">
              <a:latin typeface="David" pitchFamily="34" charset="-79"/>
              <a:cs typeface="David" pitchFamily="34" charset="-79"/>
            </a:endParaRPr>
          </a:p>
          <a:p>
            <a:r>
              <a:rPr lang="he-IL" dirty="0">
                <a:latin typeface="David" pitchFamily="34" charset="-79"/>
                <a:cs typeface="David" pitchFamily="34" charset="-79"/>
              </a:rPr>
              <a:t>לֹא רוֹצָה = </a:t>
            </a:r>
            <a:r>
              <a:rPr lang="ar-AE" dirty="0">
                <a:latin typeface="David" pitchFamily="34" charset="-79"/>
              </a:rPr>
              <a:t>لا تريد</a:t>
            </a:r>
            <a:endParaRPr lang="he-IL" dirty="0"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4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מְנַתְּחִים אֶת הַסִּפּוּר בְּיַחַד...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88" y="2138337"/>
            <a:ext cx="2780787" cy="187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05" y="2359137"/>
            <a:ext cx="2545110" cy="92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784" y="1933979"/>
            <a:ext cx="3321019" cy="207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76" y="3281511"/>
            <a:ext cx="1803284" cy="342463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31" y="3240194"/>
            <a:ext cx="1099977" cy="354093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2" y="1287710"/>
            <a:ext cx="1543265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284" y="1819216"/>
            <a:ext cx="3181435" cy="150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884">
            <a:off x="5552140" y="1656248"/>
            <a:ext cx="2890970" cy="164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3" y="1819216"/>
            <a:ext cx="3247511" cy="179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31" y="3035915"/>
            <a:ext cx="1099977" cy="3540938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43" y="2997768"/>
            <a:ext cx="1803284" cy="342463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18" y="1287710"/>
            <a:ext cx="1543265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92" y="2063180"/>
            <a:ext cx="3340601" cy="117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74" y="3454149"/>
            <a:ext cx="2850330" cy="127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72" y="1993501"/>
            <a:ext cx="3651986" cy="161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2" y="1208197"/>
            <a:ext cx="1543265" cy="513469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76" y="3122485"/>
            <a:ext cx="1803284" cy="342463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742" y="2799617"/>
            <a:ext cx="1099977" cy="354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7BCF7D-1411-4C38-96DE-F6E4017D5C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50630D-C162-45BE-9359-8A7E2B414DF1}">
  <ds:schemaRefs>
    <ds:schemaRef ds:uri="http://schemas.microsoft.com/office/2006/metadata/properties"/>
    <ds:schemaRef ds:uri="http://schemas.microsoft.com/office/2006/documentManagement/types"/>
    <ds:schemaRef ds:uri="7de65336-3470-4daf-946b-7619550e553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6ad565e7-c57f-415f-adfa-5c7854c55fa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B41A918-AE01-4908-8C74-37F9AEEBE74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de65336-3470-4daf-946b-7619550e553e"/>
    <ds:schemaRef ds:uri="6ad565e7-c57f-415f-adfa-5c7854c55fa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601</Words>
  <Application>Microsoft Office PowerPoint</Application>
  <PresentationFormat>מסך רחב</PresentationFormat>
  <Paragraphs>103</Paragraphs>
  <Slides>15</Slides>
  <Notes>9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15</vt:i4>
      </vt:variant>
    </vt:vector>
  </HeadingPairs>
  <TitlesOfParts>
    <vt:vector size="24" baseType="lpstr">
      <vt:lpstr>Alef</vt:lpstr>
      <vt:lpstr>Arial</vt:lpstr>
      <vt:lpstr>Calibri</vt:lpstr>
      <vt:lpstr>David</vt:lpstr>
      <vt:lpstr>Open Sans</vt:lpstr>
      <vt:lpstr>Open Sans Hebrew</vt:lpstr>
      <vt:lpstr>Sakkal Majalla</vt:lpstr>
      <vt:lpstr>Office Theme</vt:lpstr>
      <vt:lpstr>1_Office Theme</vt:lpstr>
      <vt:lpstr>מצגת של PowerPoint‏</vt:lpstr>
      <vt:lpstr>מָה נִלְמַד הַיּוֹם?</vt:lpstr>
      <vt:lpstr>עֲלֵיכֶם לְהָכִין...</vt:lpstr>
      <vt:lpstr>מַתְחִילִים בְּכֵּיף</vt:lpstr>
      <vt:lpstr>מָה הַיַּלְדָּה רוֹצָה?</vt:lpstr>
      <vt:lpstr>אוֹצַר מִלִּים</vt:lpstr>
      <vt:lpstr>מְנַתְּחִים אֶת הַסִּפּוּר בְּיַחַד... </vt:lpstr>
      <vt:lpstr>מצגת של PowerPoint‏</vt:lpstr>
      <vt:lpstr>מצגת של PowerPoint‏</vt:lpstr>
      <vt:lpstr>מצגת של PowerPoint‏</vt:lpstr>
      <vt:lpstr>כִּתְבוּ לְפִי הַסִּפּוּר</vt:lpstr>
      <vt:lpstr>רֶגַע שֶׁל מַחְשָׁבָה </vt:lpstr>
      <vt:lpstr>מְסַיְּמִים וּמְסַכְּמִים</vt:lpstr>
      <vt:lpstr>מַמְשִׁיכִים לַמְּשִׂימָה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Asus</cp:lastModifiedBy>
  <cp:revision>136</cp:revision>
  <dcterms:created xsi:type="dcterms:W3CDTF">2020-03-11T07:11:19Z</dcterms:created>
  <dcterms:modified xsi:type="dcterms:W3CDTF">2020-04-23T08:12:05Z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