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99" r:id="rId5"/>
    <p:sldId id="268" r:id="rId6"/>
    <p:sldId id="269" r:id="rId7"/>
    <p:sldId id="270" r:id="rId8"/>
    <p:sldId id="300" r:id="rId9"/>
    <p:sldId id="302" r:id="rId10"/>
    <p:sldId id="303" r:id="rId11"/>
    <p:sldId id="301" r:id="rId12"/>
    <p:sldId id="286" r:id="rId13"/>
    <p:sldId id="305" r:id="rId14"/>
    <p:sldId id="271" r:id="rId15"/>
    <p:sldId id="304" r:id="rId16"/>
    <p:sldId id="273" r:id="rId17"/>
    <p:sldId id="272" r:id="rId18"/>
    <p:sldId id="306" r:id="rId19"/>
    <p:sldId id="298" r:id="rId20"/>
    <p:sldId id="289" r:id="rId21"/>
    <p:sldId id="281" r:id="rId2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3"/>
    <p:restoredTop sz="87945" autoAdjust="0"/>
  </p:normalViewPr>
  <p:slideViewPr>
    <p:cSldViewPr snapToGrid="0" snapToObjects="1" showGuides="1">
      <p:cViewPr varScale="1">
        <p:scale>
          <a:sx n="64" d="100"/>
          <a:sy n="64" d="100"/>
        </p:scale>
        <p:origin x="1134" y="78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23/04/2020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اكتبوا</a:t>
            </a:r>
            <a:r>
              <a:rPr lang="ar-SA" baseline="0" dirty="0"/>
              <a:t> النصّ الملائم وكذلك المعدّات المطلوبة. </a:t>
            </a:r>
            <a:endParaRPr lang="he-IL" dirty="0"/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</a:t>
            </a:r>
            <a:r>
              <a:rPr lang="ar-SA" baseline="0" dirty="0">
                <a:solidFill>
                  <a:schemeClr val="dk1"/>
                </a:solidFill>
              </a:rPr>
              <a:t> أحجيّة، تمثيل، محاكاة، مثال، ادّعاء، جملة حقيقة وجملة غير حقيقة وغيرها. </a:t>
            </a: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</a:t>
            </a:r>
            <a:r>
              <a:rPr lang="he-IL" dirty="0">
                <a:solidFill>
                  <a:srgbClr val="FF0000"/>
                </a:solidFill>
              </a:rPr>
              <a:t>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</a:t>
            </a:r>
            <a:r>
              <a:rPr lang="ar-SA" baseline="0" dirty="0">
                <a:solidFill>
                  <a:srgbClr val="FF0000"/>
                </a:solidFill>
              </a:rPr>
              <a:t> أو غرض متعلّقَيْن بالموضوع . تتبيّن الصلة بالموضوع خلال الدرس.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aseline="0" dirty="0">
                <a:solidFill>
                  <a:srgbClr val="FF0000"/>
                </a:solidFill>
              </a:rPr>
              <a:t>ما هي الصلة بين.....</a:t>
            </a:r>
            <a:endParaRPr lang="he-IL" dirty="0">
              <a:solidFill>
                <a:srgbClr val="FF0000"/>
              </a:solidFill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</a:t>
            </a:r>
            <a:r>
              <a:rPr lang="ar-SA" baseline="0" dirty="0"/>
              <a:t> </a:t>
            </a:r>
            <a:r>
              <a:rPr lang="ar-SA" dirty="0"/>
              <a:t>على نمط مسرحيات الأطفال/ قناة الأطفال، مثل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55684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</a:t>
            </a:r>
            <a:r>
              <a:rPr lang="ar-SA" baseline="0" dirty="0"/>
              <a:t> </a:t>
            </a:r>
            <a:r>
              <a:rPr lang="ar-SA" dirty="0"/>
              <a:t>على نمط مسرحيات الأطفال/ قناة الأطفال، مثل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55684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buFont typeface="Arial" panose="020B0604020202020204" pitchFamily="34" charset="0"/>
              <a:buNone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حلّها.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37807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</a:t>
            </a:r>
            <a:r>
              <a:rPr lang="ar-SA" baseline="0" dirty="0"/>
              <a:t> </a:t>
            </a:r>
            <a:r>
              <a:rPr lang="ar-SA" dirty="0"/>
              <a:t>على نمط مسرحيات الأطفال/ قناة الأطفال، مثل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1797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</a:t>
            </a:r>
            <a:r>
              <a:rPr lang="ar-SA" baseline="0" dirty="0"/>
              <a:t> </a:t>
            </a:r>
            <a:r>
              <a:rPr lang="ar-SA" dirty="0"/>
              <a:t>على نمط مسرحيات الأطفال/ قناة الأطفال، مثل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1797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b="1" dirty="0"/>
              <a:t>مدّة</a:t>
            </a:r>
            <a:r>
              <a:rPr lang="ar-SA" b="1" baseline="0" dirty="0"/>
              <a:t> الشريحة: حتّى 5 دقائق</a:t>
            </a: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إجمال وانتقال إلى التدرّب. ستتضمّن هذه الخطوة إجمالًا للمضمون الذي تمّ تعلّمه  والإجابة عن أسئلة مثل: ماذا فعلنا هنا اليوم؟ ماذا تعلّمنا؟ ننصح بدمج العناصر التجريبيّة الممتعة، مثل: لعبة ختاميّة، أحجيّة، نصيحة خاصّة للتعلّم</a:t>
            </a:r>
            <a:r>
              <a:rPr lang="ar-SA" baseline="0" dirty="0"/>
              <a:t> لاحقًا وغير ذلك</a:t>
            </a:r>
            <a:r>
              <a:rPr lang="ar-SA" dirty="0"/>
              <a:t>.</a:t>
            </a: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5254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15 دقيقة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هذه المرحلة اشرحوا للتلاميذ التدرّب</a:t>
            </a:r>
            <a:r>
              <a:rPr lang="ar-SA" b="0" baseline="0" dirty="0"/>
              <a:t> وودّعوهم. </a:t>
            </a:r>
            <a:r>
              <a:rPr lang="ar-SA" b="0" dirty="0"/>
              <a:t>مع خروج</a:t>
            </a:r>
            <a:r>
              <a:rPr lang="ar-SA" b="0" baseline="0" dirty="0"/>
              <a:t> التلاميذ للتدرّب النهائيّ</a:t>
            </a:r>
            <a:r>
              <a:rPr lang="ar-SA" b="0" dirty="0"/>
              <a:t>، ستنتهي مرحلة تصويركم</a:t>
            </a:r>
            <a:r>
              <a:rPr lang="ar-SA" b="0" baseline="0" dirty="0"/>
              <a:t> </a:t>
            </a:r>
            <a:r>
              <a:rPr lang="ar-SA" b="0" dirty="0"/>
              <a:t>كمعلمين ومعلّمات.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نقاط</a:t>
            </a:r>
            <a:r>
              <a:rPr lang="ar-SA" b="1" baseline="0" dirty="0"/>
              <a:t> لتسليط الضوء عليها</a:t>
            </a:r>
            <a:r>
              <a:rPr lang="ar-SA" b="1" dirty="0"/>
              <a:t>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يمكن تنفيذ التدرّب</a:t>
            </a:r>
            <a:r>
              <a:rPr lang="ar-SA" b="0" baseline="0" dirty="0"/>
              <a:t> </a:t>
            </a:r>
            <a:r>
              <a:rPr lang="ar-SA" b="0" dirty="0"/>
              <a:t>في المنزل باستخدام مجموعة منوّعة من الموارد المتاحة في المنزل، مثل: أدوات الكتابة أو الحاسوب اللوحيّ أو الشخصيّ. يمكن استخدام</a:t>
            </a:r>
            <a:r>
              <a:rPr lang="ar-SA" b="0" baseline="0" dirty="0"/>
              <a:t> بيئتي آفاق وكوتار الكتب التعليميّة</a:t>
            </a:r>
            <a:r>
              <a:rPr lang="ar-SA" b="0" dirty="0"/>
              <a:t> (فقط كم خلال حاسوب</a:t>
            </a:r>
            <a:r>
              <a:rPr lang="ar-SA" b="0" baseline="0" dirty="0"/>
              <a:t> محمول</a:t>
            </a:r>
            <a:r>
              <a:rPr lang="ar-SA" b="0" dirty="0"/>
              <a:t>، وذلك لأنّ آفاق وكوتار الكتب التعليميّة لا يعملان بشكل جيد على الحاسوب اللوحيّ/ الهاتف المحمول).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تأكد من إعطاء تلاميذكم تعليمات دقيقة للتدرّب على صعيد المضامين وعلى</a:t>
            </a:r>
            <a:r>
              <a:rPr lang="ar-SA" b="0" baseline="0" dirty="0"/>
              <a:t> صعيد </a:t>
            </a:r>
            <a:r>
              <a:rPr lang="ar-SA" b="0" dirty="0"/>
              <a:t>الفنّيّ، بالإضافة إلى الأوقات الدقيقة للتدرّب.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بالإمكان تضمين العرض </a:t>
            </a:r>
            <a:r>
              <a:rPr lang="ar-SA" b="0" dirty="0" err="1"/>
              <a:t>التقديميّ</a:t>
            </a:r>
            <a:r>
              <a:rPr lang="ar-SA" b="0" dirty="0"/>
              <a:t> صور شاشة</a:t>
            </a:r>
            <a:r>
              <a:rPr lang="ar-SA" b="0" baseline="0" dirty="0"/>
              <a:t> </a:t>
            </a:r>
            <a:r>
              <a:rPr lang="ar-SA" b="0" dirty="0"/>
              <a:t> والشرح شفويًّا ما هو المطلوب منهم تنفيذه.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5122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650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baseline="0" dirty="0"/>
              <a:t>مدّة الشريحة: دقيقتان</a:t>
            </a:r>
            <a:endParaRPr lang="ar-SA" sz="1200" b="1" dirty="0"/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ar-SA" sz="1200" dirty="0">
                <a:solidFill>
                  <a:schemeClr val="tx1"/>
                </a:solidFill>
              </a:rPr>
              <a:t>عرّفوا بأنفسكم وأعرضوا سير الدرس:</a:t>
            </a:r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أنتم مدعوّون للتوجّه</a:t>
            </a:r>
            <a:r>
              <a:rPr lang="ar-SA" sz="1200" baseline="0" dirty="0">
                <a:solidFill>
                  <a:schemeClr val="tx1"/>
                </a:solidFill>
              </a:rPr>
              <a:t> إلى التلاميذ بصورة شخصيّة: </a:t>
            </a:r>
            <a:r>
              <a:rPr lang="ar-SA" sz="1200" dirty="0"/>
              <a:t/>
            </a:r>
            <a:br>
              <a:rPr lang="ar-SA" sz="1200" dirty="0"/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مرحبًا، اسمي ـــــــــــــــ. أنا أعلّم ـــــــــ من ــــــــــــــ. كيف حالكم؟ يسرّني انضمامكم إليّ...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موضوع الدرس</a:t>
            </a:r>
            <a:r>
              <a:rPr lang="ar-SA" sz="1200" baseline="0" dirty="0">
                <a:solidFill>
                  <a:schemeClr val="tx1"/>
                </a:solidFill>
              </a:rPr>
              <a:t> وهدفه: </a:t>
            </a:r>
            <a:r>
              <a:rPr lang="ar-SA" sz="1200" dirty="0">
                <a:solidFill>
                  <a:schemeClr val="tx1"/>
                </a:solidFill>
              </a:rPr>
              <a:t/>
            </a:r>
            <a:br>
              <a:rPr lang="ar-SA" sz="1200" dirty="0">
                <a:solidFill>
                  <a:schemeClr val="tx1"/>
                </a:solidFill>
              </a:rPr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سنتعلّم في هذا الدرس عن ــــــــــــــــــــ. انضمّوا إليّ وستستمتعون. هل أنتم مستعدّون؟ فلنبدأ" </a:t>
            </a:r>
            <a:endParaRPr lang="ar-SA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نبدأ بـ ….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افتتاحيّة الدرس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ننتقل</a:t>
            </a:r>
            <a:r>
              <a:rPr lang="ar-SA" sz="1200" b="1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إلى الاكتشاف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التعلّم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إكساب -  اكنبوا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هنا سؤالًا مثيرًا للفضول، يجيب عن هدف الدرس)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نتدرّب على …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التدرّب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التجريب)</a:t>
            </a: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نُجمل 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 إجمال الدرس)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3621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حذف</a:t>
            </a:r>
            <a:r>
              <a:rPr lang="ar-SA" baseline="0" dirty="0"/>
              <a:t> هذه الشريحة إذا لم تكن ضروريّة:</a:t>
            </a:r>
            <a:endParaRPr lang="he-IL" baseline="0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sz="1200" b="1" dirty="0"/>
              <a:t>مدّة الشريحة: دقيقة</a:t>
            </a:r>
            <a:endParaRPr lang="he-IL" sz="1200" b="1" dirty="0"/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ar-SA" sz="1200" dirty="0"/>
              <a:t>تأكّدوا</a:t>
            </a:r>
            <a:r>
              <a:rPr lang="ar-SA" sz="1200" baseline="0" dirty="0"/>
              <a:t> في هذه الشريحة أنّ الجميع تزوّدوا بالأدوات المساعدة المطلوبة (ننصح بأن تكون هذه الأدوات المساعدة موجودة معكم لتعرضوها كمثال)</a:t>
            </a:r>
            <a:r>
              <a:rPr lang="ar-SA" sz="1200" dirty="0"/>
              <a:t> </a:t>
            </a:r>
            <a:endParaRPr lang="he-IL" sz="1200" dirty="0"/>
          </a:p>
          <a:p>
            <a:pPr marL="158750" indent="0" algn="r" rtl="1">
              <a:buNone/>
            </a:pPr>
            <a:r>
              <a:rPr lang="ar-SA" sz="1200" dirty="0">
                <a:solidFill>
                  <a:srgbClr val="FF0000"/>
                </a:solidFill>
              </a:rPr>
              <a:t>احذفوا ما هو زائد أو أضيفوا حسب الحاجة (احرصوا على حقوق النشر والملكيّة الفكريّة). </a:t>
            </a: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ar-SA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هذا هو الوقت المناسب</a:t>
            </a:r>
            <a:r>
              <a:rPr lang="ar-SA" sz="12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لعرض قواعد السلوك خلال الحصّة: اطلبوا من التلاميذ إغلاق نوافذ تطبيقات أخرى في الحاسوب، إبعاد الأمر المشتّتة للانتباه، الجلوس في غرفة هادئة، التزوّد بالماء، وبالأساس التركيز في الدرس. </a:t>
            </a:r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70026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9595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9595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9595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9595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9595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</a:t>
            </a:r>
            <a:r>
              <a:rPr lang="ar-SA" baseline="0" dirty="0">
                <a:solidFill>
                  <a:schemeClr val="dk1"/>
                </a:solidFill>
              </a:rPr>
              <a:t> أحجيّة، تمثيل، محاكاة، مثال، ادّعاء، جملة حقيقة وجملة غير حقيقة وغيرها. </a:t>
            </a: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</a:t>
            </a:r>
            <a:r>
              <a:rPr lang="he-IL" dirty="0">
                <a:solidFill>
                  <a:srgbClr val="FF0000"/>
                </a:solidFill>
              </a:rPr>
              <a:t>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</a:t>
            </a:r>
            <a:r>
              <a:rPr lang="ar-SA" baseline="0" dirty="0">
                <a:solidFill>
                  <a:srgbClr val="FF0000"/>
                </a:solidFill>
              </a:rPr>
              <a:t> أو غرض متعلّقَيْن بالموضوع . تتبيّن الصلة بالموضوع خلال الدرس.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aseline="0" dirty="0">
                <a:solidFill>
                  <a:srgbClr val="FF0000"/>
                </a:solidFill>
              </a:rPr>
              <a:t>ما هي الصلة بين.....</a:t>
            </a:r>
            <a:endParaRPr lang="he-IL" dirty="0">
              <a:solidFill>
                <a:srgbClr val="FF0000"/>
              </a:solidFill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09"/>
            <a:ext cx="10953750" cy="1903413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1336409" y="356936"/>
            <a:ext cx="10550791" cy="506326"/>
            <a:chOff x="1336409" y="356936"/>
            <a:chExt cx="10550791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36409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7209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1313047" y="356936"/>
            <a:ext cx="10574153" cy="506326"/>
            <a:chOff x="1313047" y="356936"/>
            <a:chExt cx="1057415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1304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131304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76949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3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160307-BF93-B642-B885-52C1AEE617F6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98B7E2E-690A-B74F-A361-DB3C1398C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D367D3-E2A8-4A4A-953D-E858CA461A7D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86E97-B4B5-7A44-BA99-EFC8C200D63F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74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3" r:id="rId3"/>
    <p:sldLayoutId id="2147483650" r:id="rId4"/>
    <p:sldLayoutId id="2147483653" r:id="rId5"/>
    <p:sldLayoutId id="2147483666" r:id="rId6"/>
    <p:sldLayoutId id="2147483652" r:id="rId7"/>
    <p:sldLayoutId id="2147483667" r:id="rId8"/>
    <p:sldLayoutId id="2147483669" r:id="rId9"/>
    <p:sldLayoutId id="2147483670" r:id="rId10"/>
    <p:sldLayoutId id="2147483671" r:id="rId11"/>
    <p:sldLayoutId id="2147483668" r:id="rId12"/>
    <p:sldLayoutId id="2147483665" r:id="rId13"/>
    <p:sldLayoutId id="2147483657" r:id="rId14"/>
    <p:sldLayoutId id="2147483664" r:id="rId15"/>
    <p:sldLayoutId id="2147483661" r:id="rId16"/>
    <p:sldLayoutId id="2147483649" r:id="rId17"/>
    <p:sldLayoutId id="2147483663" r:id="rId18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ar-SA" dirty="0"/>
              <a:t>درس رياضيّات </a:t>
            </a:r>
            <a:r>
              <a:rPr lang="ar-SA" dirty="0" smtClean="0"/>
              <a:t>للصفّ الثاني</a:t>
            </a:r>
            <a:endParaRPr lang="x-none" dirty="0"/>
          </a:p>
          <a:p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5147207" cy="649357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ar-SA" dirty="0"/>
              <a:t>موضوع الدرس</a:t>
            </a:r>
            <a:r>
              <a:rPr lang="he-IL" dirty="0" smtClean="0"/>
              <a:t>:</a:t>
            </a:r>
            <a:r>
              <a:rPr lang="ar-SA" dirty="0" smtClean="0"/>
              <a:t> الإدراك العددي في الجمع والطرح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16A64C-005C-F64F-B02E-13F57DD4C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6890" y="6148563"/>
            <a:ext cx="11363629" cy="560533"/>
          </a:xfrm>
        </p:spPr>
        <p:txBody>
          <a:bodyPr/>
          <a:lstStyle/>
          <a:p>
            <a:pPr algn="r"/>
            <a:r>
              <a:rPr lang="ar-SA" dirty="0"/>
              <a:t>الرجاء تزوّدوا بـ </a:t>
            </a:r>
            <a:r>
              <a:rPr lang="he-IL" dirty="0"/>
              <a:t>_____________________</a:t>
            </a:r>
            <a:endParaRPr lang="x-none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dirty="0"/>
              <a:t>مع المعلّم/ ة</a:t>
            </a:r>
            <a:r>
              <a:rPr lang="he-IL" dirty="0" smtClean="0"/>
              <a:t>:</a:t>
            </a:r>
            <a:r>
              <a:rPr lang="ar-SA" dirty="0" smtClean="0"/>
              <a:t> رائد شيخ احمد</a:t>
            </a:r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FD2F8C93-3FB3-4534-9C4B-BEBB9949F13D}"/>
              </a:ext>
            </a:extLst>
          </p:cNvPr>
          <p:cNvSpPr/>
          <p:nvPr/>
        </p:nvSpPr>
        <p:spPr>
          <a:xfrm>
            <a:off x="5462337" y="2129589"/>
            <a:ext cx="5197642" cy="560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51607-E157-47CE-860B-77E0A93DD1B8}"/>
              </a:ext>
            </a:extLst>
          </p:cNvPr>
          <p:cNvSpPr txBox="1"/>
          <p:nvPr/>
        </p:nvSpPr>
        <p:spPr>
          <a:xfrm>
            <a:off x="5811854" y="1979222"/>
            <a:ext cx="44986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800" dirty="0">
                <a:solidFill>
                  <a:schemeClr val="bg1"/>
                </a:solidFill>
              </a:rPr>
              <a:t>منظومة بثّ قُطريّة</a:t>
            </a:r>
            <a:endParaRPr lang="he-IL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الحل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>
              <a:spcBef>
                <a:spcPct val="0"/>
              </a:spcBef>
            </a:pPr>
            <a:r>
              <a:rPr lang="ar-SA" altLang="he-IL" b="1" dirty="0" smtClean="0"/>
              <a:t>أمامكم الأعداد التالية </a:t>
            </a:r>
            <a:r>
              <a:rPr lang="he-IL" altLang="he-IL" b="1" dirty="0" smtClean="0"/>
              <a:t>: </a:t>
            </a:r>
            <a:r>
              <a:rPr lang="he-IL" altLang="he-IL" b="1" dirty="0"/>
              <a:t>2  ,  9  ,  3  ,  4  ,  8 </a:t>
            </a:r>
          </a:p>
          <a:p>
            <a:pPr algn="r">
              <a:spcBef>
                <a:spcPct val="0"/>
              </a:spcBef>
            </a:pPr>
            <a:r>
              <a:rPr lang="ar-SA" altLang="he-IL" b="1" dirty="0" smtClean="0"/>
              <a:t>اختاروا 3 أعداد ملائمة واكتبوها في التمرين</a:t>
            </a:r>
            <a:endParaRPr lang="he-I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9C78DC-00E4-CC4A-B3DA-C9C5903C4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66318" y="4514660"/>
            <a:ext cx="1848622" cy="1946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4283868" y="3565018"/>
            <a:ext cx="745332" cy="4914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he-IL" sz="2800" dirty="0" smtClean="0">
                <a:cs typeface="David" pitchFamily="34" charset="-79"/>
              </a:rPr>
              <a:t>9</a:t>
            </a:r>
            <a:endParaRPr lang="he-IL" altLang="he-IL" sz="2800" dirty="0">
              <a:cs typeface="David" pitchFamily="34" charset="-79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5401319" y="3626059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2800" b="1" dirty="0"/>
              <a:t>+</a:t>
            </a:r>
            <a:endParaRPr lang="en-US" sz="2800" dirty="0"/>
          </a:p>
        </p:txBody>
      </p:sp>
      <p:sp>
        <p:nvSpPr>
          <p:cNvPr id="25" name="מלבן 24"/>
          <p:cNvSpPr/>
          <p:nvPr/>
        </p:nvSpPr>
        <p:spPr>
          <a:xfrm>
            <a:off x="6973957" y="3611298"/>
            <a:ext cx="497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altLang="he-IL" sz="2800" b="1" dirty="0"/>
              <a:t>+</a:t>
            </a:r>
            <a:endParaRPr lang="en-US" sz="2800" dirty="0"/>
          </a:p>
        </p:txBody>
      </p:sp>
      <p:sp>
        <p:nvSpPr>
          <p:cNvPr id="11" name="מלבן 10"/>
          <p:cNvSpPr/>
          <p:nvPr/>
        </p:nvSpPr>
        <p:spPr>
          <a:xfrm>
            <a:off x="8504443" y="357237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2800" b="1" dirty="0"/>
              <a:t>=</a:t>
            </a:r>
            <a:endParaRPr lang="en-US" sz="2800" dirty="0"/>
          </a:p>
        </p:txBody>
      </p:sp>
      <p:sp>
        <p:nvSpPr>
          <p:cNvPr id="13" name="מלבן 12"/>
          <p:cNvSpPr/>
          <p:nvPr/>
        </p:nvSpPr>
        <p:spPr>
          <a:xfrm>
            <a:off x="9066097" y="3549114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2800" b="1" dirty="0"/>
              <a:t>14</a:t>
            </a:r>
            <a:endParaRPr lang="en-US" sz="2800" dirty="0"/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7374021" y="3570040"/>
            <a:ext cx="745332" cy="4914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he-IL" sz="2800" dirty="0" smtClean="0">
                <a:cs typeface="David" pitchFamily="34" charset="-79"/>
              </a:rPr>
              <a:t>2</a:t>
            </a:r>
            <a:endParaRPr lang="he-IL" altLang="he-IL" sz="2800" dirty="0">
              <a:cs typeface="David" pitchFamily="34" charset="-79"/>
            </a:endParaRP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5960268" y="3565017"/>
            <a:ext cx="745332" cy="4914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he-IL" sz="2800" dirty="0" smtClean="0">
                <a:cs typeface="David" pitchFamily="34" charset="-79"/>
              </a:rPr>
              <a:t>3</a:t>
            </a:r>
            <a:endParaRPr lang="he-IL" altLang="he-IL" sz="2800" dirty="0"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139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ن</a:t>
            </a:r>
            <a:r>
              <a:rPr lang="ar-SA" dirty="0" smtClean="0"/>
              <a:t>تدرّب</a:t>
            </a:r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9438" y="1825625"/>
            <a:ext cx="9364362" cy="4351338"/>
          </a:xfrm>
        </p:spPr>
        <p:txBody>
          <a:bodyPr/>
          <a:lstStyle/>
          <a:p>
            <a:pPr marL="0" indent="0">
              <a:buNone/>
            </a:pPr>
            <a:r>
              <a:rPr lang="ar-SA" dirty="0" smtClean="0"/>
              <a:t>اكتبوا الإشارة الملائمة: </a:t>
            </a:r>
            <a:r>
              <a:rPr lang="en-US" dirty="0" smtClean="0"/>
              <a:t>&gt; , &lt; , = &gt; </a:t>
            </a:r>
            <a:r>
              <a:rPr lang="ar-SA" dirty="0" smtClean="0"/>
              <a:t>. فسّروا كيف اخترتم الإشارة.</a:t>
            </a:r>
          </a:p>
          <a:p>
            <a:pPr marL="0" indent="0">
              <a:buNone/>
            </a:pPr>
            <a:endParaRPr lang="ar-SA" dirty="0" smtClean="0"/>
          </a:p>
          <a:p>
            <a:pPr marL="0" indent="0">
              <a:buNone/>
            </a:pPr>
            <a:r>
              <a:rPr lang="en-US" altLang="he-IL" b="1" dirty="0" smtClean="0"/>
              <a:t>2                    </a:t>
            </a:r>
            <a:r>
              <a:rPr lang="he-IL" altLang="he-IL" b="1" dirty="0" smtClean="0"/>
              <a:t> - </a:t>
            </a:r>
            <a:r>
              <a:rPr lang="he-IL" altLang="he-IL" b="1" dirty="0"/>
              <a:t>90  _____ 1 – </a:t>
            </a:r>
            <a:r>
              <a:rPr lang="he-IL" altLang="he-IL" b="1" dirty="0" smtClean="0"/>
              <a:t>90</a:t>
            </a:r>
            <a:endParaRPr lang="en-US" altLang="he-IL" b="1" dirty="0" smtClean="0"/>
          </a:p>
          <a:p>
            <a:pPr marL="0" indent="0">
              <a:buNone/>
            </a:pPr>
            <a:endParaRPr lang="he-IL" altLang="he-IL" b="1" dirty="0"/>
          </a:p>
          <a:p>
            <a:pPr>
              <a:spcBef>
                <a:spcPct val="0"/>
              </a:spcBef>
              <a:buNone/>
            </a:pPr>
            <a:r>
              <a:rPr lang="he-IL" altLang="he-IL" b="1" dirty="0"/>
              <a:t>		5 + 5 </a:t>
            </a:r>
            <a:r>
              <a:rPr lang="he-IL" altLang="he-IL" b="1" dirty="0" smtClean="0"/>
              <a:t>+ </a:t>
            </a:r>
            <a:r>
              <a:rPr lang="he-IL" altLang="he-IL" b="1" dirty="0"/>
              <a:t>5 _____ 8 + 8 + </a:t>
            </a:r>
            <a:r>
              <a:rPr lang="he-IL" altLang="he-IL" b="1" dirty="0" smtClean="0"/>
              <a:t>8</a:t>
            </a:r>
            <a:endParaRPr lang="en-US" altLang="he-IL" b="1" dirty="0" smtClean="0"/>
          </a:p>
          <a:p>
            <a:pPr>
              <a:spcBef>
                <a:spcPct val="0"/>
              </a:spcBef>
              <a:buNone/>
            </a:pPr>
            <a:endParaRPr lang="en-US" altLang="he-IL" b="1" dirty="0" smtClean="0"/>
          </a:p>
          <a:p>
            <a:pPr>
              <a:spcBef>
                <a:spcPct val="0"/>
              </a:spcBef>
              <a:buNone/>
            </a:pPr>
            <a:r>
              <a:rPr lang="he-IL" altLang="he-IL" b="1" dirty="0"/>
              <a:t>		</a:t>
            </a:r>
            <a:r>
              <a:rPr lang="en-US" altLang="he-IL" b="1" dirty="0" smtClean="0"/>
              <a:t>   </a:t>
            </a:r>
            <a:r>
              <a:rPr lang="he-IL" altLang="he-IL" b="1" dirty="0" smtClean="0"/>
              <a:t>75  </a:t>
            </a:r>
            <a:r>
              <a:rPr lang="he-IL" altLang="he-IL" b="1" dirty="0"/>
              <a:t>+ 3   ______ 3 + 75</a:t>
            </a:r>
          </a:p>
          <a:p>
            <a:pPr>
              <a:spcBef>
                <a:spcPct val="0"/>
              </a:spcBef>
              <a:buNone/>
            </a:pPr>
            <a:endParaRPr lang="he-IL" altLang="he-IL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8461" y="5942694"/>
            <a:ext cx="1047545" cy="550181"/>
          </a:xfrm>
          <a:prstGeom prst="rect">
            <a:avLst/>
          </a:prstGeom>
        </p:spPr>
      </p:pic>
      <p:pic>
        <p:nvPicPr>
          <p:cNvPr id="8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202" y="365125"/>
            <a:ext cx="1955260" cy="72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الحل</a:t>
            </a:r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9438" y="1825625"/>
            <a:ext cx="9364362" cy="4351338"/>
          </a:xfrm>
        </p:spPr>
        <p:txBody>
          <a:bodyPr/>
          <a:lstStyle/>
          <a:p>
            <a:pPr marL="0" indent="0">
              <a:buNone/>
            </a:pPr>
            <a:r>
              <a:rPr lang="ar-SA" dirty="0" smtClean="0"/>
              <a:t>اكتبوا الإشارة الملائمة: </a:t>
            </a:r>
            <a:r>
              <a:rPr lang="en-US" dirty="0" smtClean="0"/>
              <a:t>&gt; , &lt; , = &gt; </a:t>
            </a:r>
            <a:r>
              <a:rPr lang="ar-SA" dirty="0" smtClean="0"/>
              <a:t>. فسّروا كيف اخترتم الإشارة.</a:t>
            </a:r>
          </a:p>
          <a:p>
            <a:pPr marL="0" indent="0">
              <a:buNone/>
            </a:pPr>
            <a:endParaRPr lang="ar-SA" dirty="0" smtClean="0"/>
          </a:p>
          <a:p>
            <a:pPr marL="0" indent="0">
              <a:buNone/>
            </a:pPr>
            <a:r>
              <a:rPr lang="en-US" altLang="he-IL" b="1" dirty="0" smtClean="0"/>
              <a:t>2                    </a:t>
            </a:r>
            <a:r>
              <a:rPr lang="he-IL" altLang="he-IL" b="1" dirty="0" smtClean="0"/>
              <a:t> - </a:t>
            </a:r>
            <a:r>
              <a:rPr lang="he-IL" altLang="he-IL" b="1" dirty="0"/>
              <a:t>90  _____ 1 – </a:t>
            </a:r>
            <a:r>
              <a:rPr lang="he-IL" altLang="he-IL" b="1" dirty="0" smtClean="0"/>
              <a:t>90</a:t>
            </a:r>
            <a:endParaRPr lang="en-US" altLang="he-IL" b="1" dirty="0" smtClean="0"/>
          </a:p>
          <a:p>
            <a:pPr marL="0" indent="0">
              <a:buNone/>
            </a:pPr>
            <a:endParaRPr lang="he-IL" altLang="he-IL" b="1" dirty="0"/>
          </a:p>
          <a:p>
            <a:pPr>
              <a:spcBef>
                <a:spcPct val="0"/>
              </a:spcBef>
              <a:buNone/>
            </a:pPr>
            <a:r>
              <a:rPr lang="he-IL" altLang="he-IL" b="1" dirty="0"/>
              <a:t>		5 + 5 </a:t>
            </a:r>
            <a:r>
              <a:rPr lang="he-IL" altLang="he-IL" b="1" dirty="0" smtClean="0"/>
              <a:t>+ </a:t>
            </a:r>
            <a:r>
              <a:rPr lang="he-IL" altLang="he-IL" b="1" dirty="0"/>
              <a:t>5 _____ 8 + 8 + </a:t>
            </a:r>
            <a:r>
              <a:rPr lang="he-IL" altLang="he-IL" b="1" dirty="0" smtClean="0"/>
              <a:t>8</a:t>
            </a:r>
            <a:endParaRPr lang="en-US" altLang="he-IL" b="1" dirty="0" smtClean="0"/>
          </a:p>
          <a:p>
            <a:pPr>
              <a:spcBef>
                <a:spcPct val="0"/>
              </a:spcBef>
              <a:buNone/>
            </a:pPr>
            <a:endParaRPr lang="en-US" altLang="he-IL" b="1" dirty="0" smtClean="0"/>
          </a:p>
          <a:p>
            <a:pPr>
              <a:spcBef>
                <a:spcPct val="0"/>
              </a:spcBef>
              <a:buNone/>
            </a:pPr>
            <a:r>
              <a:rPr lang="he-IL" altLang="he-IL" b="1" dirty="0"/>
              <a:t>		</a:t>
            </a:r>
            <a:r>
              <a:rPr lang="en-US" altLang="he-IL" b="1" dirty="0" smtClean="0"/>
              <a:t>   </a:t>
            </a:r>
            <a:r>
              <a:rPr lang="he-IL" altLang="he-IL" b="1" dirty="0" smtClean="0"/>
              <a:t>75  </a:t>
            </a:r>
            <a:r>
              <a:rPr lang="he-IL" altLang="he-IL" b="1" dirty="0"/>
              <a:t>+ 3   ______ 3 + 75</a:t>
            </a:r>
          </a:p>
          <a:p>
            <a:pPr>
              <a:spcBef>
                <a:spcPct val="0"/>
              </a:spcBef>
              <a:buNone/>
            </a:pPr>
            <a:endParaRPr lang="he-IL" altLang="he-IL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88034-4928-5C48-B07A-C49A1C8E1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42463" y="854102"/>
            <a:ext cx="2288013" cy="2973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8461" y="5942694"/>
            <a:ext cx="1047545" cy="550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35047" y="2864201"/>
            <a:ext cx="49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&gt;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3102" y="4757852"/>
            <a:ext cx="49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/>
              <a:t>=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339847" y="3840209"/>
            <a:ext cx="49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5398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نتّدرب معا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EACAB0-5CC2-4348-AA87-21B5FF515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10128" y="1825625"/>
            <a:ext cx="8143672" cy="4351338"/>
          </a:xfrm>
        </p:spPr>
        <p:txBody>
          <a:bodyPr/>
          <a:lstStyle/>
          <a:p>
            <a:pPr marL="0" indent="0">
              <a:buNone/>
            </a:pPr>
            <a:r>
              <a:rPr lang="ar-SA" altLang="he-IL" b="1" dirty="0" smtClean="0"/>
              <a:t>في المتباينة التالية ينقص عدد: </a:t>
            </a:r>
            <a:r>
              <a:rPr lang="he-IL" altLang="he-IL" b="1" dirty="0"/>
              <a:t>	</a:t>
            </a:r>
            <a:endParaRPr lang="ar-SA" altLang="he-IL" b="1" dirty="0" smtClean="0"/>
          </a:p>
          <a:p>
            <a:pPr marL="0" indent="0">
              <a:buNone/>
            </a:pPr>
            <a:r>
              <a:rPr lang="he-IL" altLang="he-IL" b="1" dirty="0" smtClean="0"/>
              <a:t>45 </a:t>
            </a:r>
            <a:r>
              <a:rPr lang="he-IL" altLang="he-IL" b="1" dirty="0"/>
              <a:t>+ _____ &lt; </a:t>
            </a:r>
            <a:r>
              <a:rPr lang="ar-SA" altLang="he-IL" b="1" dirty="0" smtClean="0"/>
              <a:t>4</a:t>
            </a:r>
            <a:r>
              <a:rPr lang="he-IL" altLang="he-IL" b="1" dirty="0" smtClean="0"/>
              <a:t>9 </a:t>
            </a:r>
            <a:r>
              <a:rPr lang="he-IL" altLang="he-IL" b="1" dirty="0"/>
              <a:t>+ </a:t>
            </a:r>
            <a:r>
              <a:rPr lang="he-IL" altLang="he-IL" b="1" dirty="0" smtClean="0"/>
              <a:t>45</a:t>
            </a:r>
            <a:endParaRPr lang="he-IL" altLang="he-IL" b="1" dirty="0"/>
          </a:p>
          <a:p>
            <a:pPr marL="0" indent="0">
              <a:buNone/>
            </a:pPr>
            <a:r>
              <a:rPr lang="ar-SA" dirty="0" smtClean="0"/>
              <a:t>العدد النّاقص:</a:t>
            </a:r>
          </a:p>
          <a:p>
            <a:pPr marL="0" indent="0">
              <a:buNone/>
            </a:pPr>
            <a:r>
              <a:rPr lang="ar-SA" dirty="0" smtClean="0"/>
              <a:t>أ. أصغر من 49</a:t>
            </a:r>
          </a:p>
          <a:p>
            <a:pPr marL="0" indent="0">
              <a:buNone/>
            </a:pPr>
            <a:r>
              <a:rPr lang="ar-SA" dirty="0" smtClean="0"/>
              <a:t>ب. يساوي 49 </a:t>
            </a:r>
          </a:p>
          <a:p>
            <a:pPr marL="0" indent="0">
              <a:buNone/>
            </a:pPr>
            <a:r>
              <a:rPr lang="ar-SA" dirty="0" smtClean="0"/>
              <a:t>ج. أكبر من 49 </a:t>
            </a:r>
          </a:p>
          <a:p>
            <a:pPr marL="0" indent="0">
              <a:buNone/>
            </a:pPr>
            <a:r>
              <a:rPr lang="ar-SA" dirty="0" smtClean="0"/>
              <a:t>فسّروا إجابتكم</a:t>
            </a:r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AFE58D-F541-AB4B-B3E4-8121B4FDC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74" y="4637905"/>
            <a:ext cx="1588827" cy="1893070"/>
          </a:xfrm>
          <a:prstGeom prst="rect">
            <a:avLst/>
          </a:prstGeom>
        </p:spPr>
      </p:pic>
      <p:sp>
        <p:nvSpPr>
          <p:cNvPr id="3" name="אליפסה 2"/>
          <p:cNvSpPr/>
          <p:nvPr/>
        </p:nvSpPr>
        <p:spPr>
          <a:xfrm>
            <a:off x="10982527" y="3463046"/>
            <a:ext cx="496111" cy="4766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0FF60-FB0B-8D4E-8DBB-19BB3EA04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تتمّة التدرّب</a:t>
            </a:r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557EDA-6BEC-E447-AE03-B6B0F9793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117039" y="1487156"/>
            <a:ext cx="9238349" cy="47025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ar-SA" sz="3200" dirty="0"/>
              <a:t>اكْتُبوا مَكان كل</a:t>
            </a:r>
            <a:r>
              <a:rPr lang="ar-JO" sz="3200" dirty="0"/>
              <a:t>ّ</a:t>
            </a:r>
            <a:r>
              <a:rPr lang="ar-SA" sz="3200" dirty="0"/>
              <a:t> شَكل عَدَدًا بِحَيْث تَحْصَلون عَلى تَمرين </a:t>
            </a:r>
            <a:r>
              <a:rPr lang="ar-SA" sz="3200" dirty="0" smtClean="0"/>
              <a:t>صَحيح</a:t>
            </a:r>
          </a:p>
          <a:p>
            <a:pPr marL="0" indent="0">
              <a:buNone/>
            </a:pPr>
            <a:endParaRPr lang="ar-SA" sz="3200" dirty="0"/>
          </a:p>
          <a:p>
            <a:pPr marL="0" indent="0">
              <a:buNone/>
            </a:pPr>
            <a:endParaRPr lang="ar-SA" sz="3200" dirty="0" smtClean="0"/>
          </a:p>
          <a:p>
            <a:pPr marL="0" indent="0">
              <a:buNone/>
            </a:pPr>
            <a:r>
              <a:rPr lang="ar-SA" sz="3200" dirty="0"/>
              <a:t>يُمثّل كلّ شَكْل في التِمرينَين اللّذَيْن أمامَكم نَفْس </a:t>
            </a:r>
            <a:r>
              <a:rPr lang="ar-SA" sz="3200" dirty="0" smtClean="0"/>
              <a:t>العَدَد. </a:t>
            </a:r>
          </a:p>
          <a:p>
            <a:pPr marL="0" indent="0">
              <a:buNone/>
            </a:pPr>
            <a:r>
              <a:rPr lang="ar-SA" sz="3200" dirty="0" smtClean="0"/>
              <a:t>جدوا العدد الذي يمثله كل شكل</a:t>
            </a:r>
          </a:p>
          <a:p>
            <a:pPr marL="0" indent="0">
              <a:buNone/>
            </a:pPr>
            <a:endParaRPr lang="ar-SA" sz="3200" dirty="0" smtClean="0"/>
          </a:p>
          <a:p>
            <a:pPr marL="0" indent="0">
              <a:buNone/>
            </a:pPr>
            <a:endParaRPr lang="ar-SA" sz="3200" dirty="0" smtClean="0"/>
          </a:p>
          <a:p>
            <a:pPr marL="0" indent="0">
              <a:buNone/>
            </a:pPr>
            <a:r>
              <a:rPr lang="ar-SA" sz="3200" dirty="0" smtClean="0"/>
              <a:t>تمعّنوا </a:t>
            </a:r>
            <a:r>
              <a:rPr lang="ar-SA" sz="3200" dirty="0"/>
              <a:t>في التِّمرينَين في كُلّ بَنْد: بِماذا يَتَشابَهان وَبِماذا يَخْتَلِفان؟ </a:t>
            </a:r>
            <a:endParaRPr lang="he-IL" sz="32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95FEF2-BA1B-6E4E-A234-9E35936750F9}"/>
              </a:ext>
            </a:extLst>
          </p:cNvPr>
          <p:cNvCxnSpPr/>
          <p:nvPr/>
        </p:nvCxnSpPr>
        <p:spPr>
          <a:xfrm>
            <a:off x="-2552700" y="6435725"/>
            <a:ext cx="49911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420DF74-8BCB-5149-BDCF-6C929ADA4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11" y="4897125"/>
            <a:ext cx="1513040" cy="15576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763E234-8543-644C-A431-F8B286221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3262" y="8317913"/>
            <a:ext cx="1879600" cy="1739900"/>
          </a:xfrm>
          <a:prstGeom prst="rect">
            <a:avLst/>
          </a:prstGeom>
        </p:spPr>
      </p:pic>
      <p:pic>
        <p:nvPicPr>
          <p:cNvPr id="8" name="תמונה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24" y="2190542"/>
            <a:ext cx="3059776" cy="854162"/>
          </a:xfrm>
          <a:prstGeom prst="rect">
            <a:avLst/>
          </a:prstGeom>
        </p:spPr>
      </p:pic>
      <p:pic>
        <p:nvPicPr>
          <p:cNvPr id="9" name="תמונה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85" y="2190542"/>
            <a:ext cx="2967717" cy="854162"/>
          </a:xfrm>
          <a:prstGeom prst="rect">
            <a:avLst/>
          </a:prstGeom>
        </p:spPr>
      </p:pic>
      <p:pic>
        <p:nvPicPr>
          <p:cNvPr id="10" name="תמונה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01" y="4576972"/>
            <a:ext cx="3059776" cy="832619"/>
          </a:xfrm>
          <a:prstGeom prst="rect">
            <a:avLst/>
          </a:prstGeom>
        </p:spPr>
      </p:pic>
      <p:pic>
        <p:nvPicPr>
          <p:cNvPr id="11" name="תמונה 1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84" y="4576972"/>
            <a:ext cx="2967718" cy="832619"/>
          </a:xfrm>
          <a:prstGeom prst="rect">
            <a:avLst/>
          </a:prstGeom>
        </p:spPr>
      </p:pic>
      <p:pic>
        <p:nvPicPr>
          <p:cNvPr id="12" name="3min_final">
            <a:hlinkClick r:id="" action="ppaction://media"/>
            <a:extLst>
              <a:ext uri="{FF2B5EF4-FFF2-40B4-BE49-F238E27FC236}">
                <a16:creationId xmlns:a16="http://schemas.microsoft.com/office/drawing/2014/main" id="{353817A6-4EDD-4150-A5C2-2FEB125CA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2557" y="428045"/>
            <a:ext cx="1979647" cy="70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0FF60-FB0B-8D4E-8DBB-19BB3EA04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تلخيص </a:t>
            </a:r>
            <a:r>
              <a:rPr lang="ar-SA" dirty="0"/>
              <a:t>التدرّب</a:t>
            </a:r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557EDA-6BEC-E447-AE03-B6B0F9793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117039" y="1487156"/>
            <a:ext cx="9238349" cy="47025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r-SA" sz="3200" dirty="0"/>
          </a:p>
          <a:p>
            <a:pPr marL="0" indent="0">
              <a:buNone/>
            </a:pPr>
            <a:endParaRPr lang="ar-SA" sz="3200" dirty="0" smtClean="0"/>
          </a:p>
          <a:p>
            <a:pPr marL="0" indent="0">
              <a:buNone/>
            </a:pPr>
            <a:endParaRPr lang="ar-SA" sz="3200" dirty="0" smtClean="0"/>
          </a:p>
          <a:p>
            <a:pPr marL="0" indent="0">
              <a:buNone/>
            </a:pPr>
            <a:endParaRPr lang="ar-SA" sz="3200" dirty="0" smtClean="0"/>
          </a:p>
          <a:p>
            <a:pPr marL="0" indent="0">
              <a:buNone/>
            </a:pPr>
            <a:endParaRPr lang="ar-SA" sz="3200" dirty="0"/>
          </a:p>
          <a:p>
            <a:pPr marL="0" indent="0">
              <a:buNone/>
            </a:pPr>
            <a:endParaRPr lang="ar-SA" sz="3200" dirty="0" smtClean="0"/>
          </a:p>
          <a:p>
            <a:pPr marL="0" indent="0">
              <a:buNone/>
            </a:pPr>
            <a:endParaRPr lang="ar-SA" sz="3200" dirty="0" smtClean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95FEF2-BA1B-6E4E-A234-9E35936750F9}"/>
              </a:ext>
            </a:extLst>
          </p:cNvPr>
          <p:cNvCxnSpPr/>
          <p:nvPr/>
        </p:nvCxnSpPr>
        <p:spPr>
          <a:xfrm>
            <a:off x="-2552700" y="6435725"/>
            <a:ext cx="49911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420DF74-8BCB-5149-BDCF-6C929ADA4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1" y="4897125"/>
            <a:ext cx="1513040" cy="15576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763E234-8543-644C-A431-F8B286221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3262" y="8317913"/>
            <a:ext cx="1879600" cy="17399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0D13430-75C0-8E4B-B783-68423ADC2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049" y="337437"/>
            <a:ext cx="1014990" cy="894264"/>
          </a:xfrm>
          <a:prstGeom prst="rect">
            <a:avLst/>
          </a:prstGeom>
        </p:spPr>
      </p:pic>
      <p:pic>
        <p:nvPicPr>
          <p:cNvPr id="8" name="תמונה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97" y="1612735"/>
            <a:ext cx="3059776" cy="854162"/>
          </a:xfrm>
          <a:prstGeom prst="rect">
            <a:avLst/>
          </a:prstGeom>
        </p:spPr>
      </p:pic>
      <p:pic>
        <p:nvPicPr>
          <p:cNvPr id="9" name="תמונה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532" y="1612735"/>
            <a:ext cx="2967717" cy="854162"/>
          </a:xfrm>
          <a:prstGeom prst="rect">
            <a:avLst/>
          </a:prstGeom>
        </p:spPr>
      </p:pic>
      <p:pic>
        <p:nvPicPr>
          <p:cNvPr id="10" name="תמונה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028" y="4576972"/>
            <a:ext cx="3059776" cy="832619"/>
          </a:xfrm>
          <a:prstGeom prst="rect">
            <a:avLst/>
          </a:prstGeom>
        </p:spPr>
      </p:pic>
      <p:pic>
        <p:nvPicPr>
          <p:cNvPr id="11" name="תמונה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670" y="4576971"/>
            <a:ext cx="2967718" cy="832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2833" y="1487156"/>
            <a:ext cx="21485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dirty="0">
                <a:solidFill>
                  <a:srgbClr val="0070C0"/>
                </a:solidFill>
              </a:rPr>
              <a:t>في البند أ، يتمّ التعويض في كلّ معادلة بشكل منفصل وبدون علاقة بالأخرى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674" y="5624447"/>
            <a:ext cx="2948484" cy="77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670" y="5609952"/>
            <a:ext cx="2967718" cy="82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79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نُنهي ونُجمل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2032690"/>
            <a:ext cx="9572625" cy="3844925"/>
          </a:xfrm>
        </p:spPr>
        <p:txBody>
          <a:bodyPr>
            <a:normAutofit lnSpcReduction="10000"/>
          </a:bodyPr>
          <a:lstStyle/>
          <a:p>
            <a:r>
              <a:rPr lang="ar-SA" b="1" dirty="0" smtClean="0"/>
              <a:t>تعلمنا:</a:t>
            </a:r>
            <a:r>
              <a:rPr lang="ar-SA" dirty="0" smtClean="0"/>
              <a:t> أن صفات العمليات مهمة جدا وتساعدنا على إيجاد علاقات بين تمارين دون حساب نتيجتها</a:t>
            </a:r>
          </a:p>
          <a:p>
            <a:r>
              <a:rPr lang="ar-SA" b="1" dirty="0" smtClean="0"/>
              <a:t>تعلمنا:</a:t>
            </a:r>
            <a:r>
              <a:rPr lang="ar-SA" dirty="0" smtClean="0"/>
              <a:t> متى يكون حاصل الجمع أو الفرق زوجي او فردي</a:t>
            </a:r>
          </a:p>
          <a:p>
            <a:r>
              <a:rPr lang="ar-SA" b="1" dirty="0" smtClean="0"/>
              <a:t>تعلمنا:</a:t>
            </a:r>
            <a:r>
              <a:rPr lang="ar-SA" dirty="0" smtClean="0"/>
              <a:t> حل تمرين بمساعدة تمرين آخر</a:t>
            </a:r>
            <a:endParaRPr lang="he-IL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نواصل </a:t>
            </a:r>
            <a:r>
              <a:rPr lang="ar-SA" dirty="0" smtClean="0"/>
              <a:t>التدرّب في البيت</a:t>
            </a:r>
            <a:endParaRPr lang="he-IL" dirty="0"/>
          </a:p>
        </p:txBody>
      </p:sp>
      <p:sp>
        <p:nvSpPr>
          <p:cNvPr id="6" name="מלבן 5"/>
          <p:cNvSpPr/>
          <p:nvPr/>
        </p:nvSpPr>
        <p:spPr>
          <a:xfrm>
            <a:off x="2113005" y="1983945"/>
            <a:ext cx="92485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800" dirty="0" smtClean="0"/>
              <a:t>رتّبوا التمارين التالية بحسب كِبر نتيجتها من الأصغر إلى الأكبر دون حل التمارين.       </a:t>
            </a:r>
          </a:p>
          <a:p>
            <a:pPr algn="r" rtl="1"/>
            <a:r>
              <a:rPr lang="ar-SA" sz="2800" dirty="0"/>
              <a:t> </a:t>
            </a:r>
            <a:r>
              <a:rPr lang="ar-SA" sz="2800" dirty="0" smtClean="0"/>
              <a:t>    = 49 + 53 </a:t>
            </a:r>
          </a:p>
          <a:p>
            <a:pPr algn="r" rtl="1"/>
            <a:r>
              <a:rPr lang="ar-SA" sz="2800" dirty="0"/>
              <a:t> </a:t>
            </a:r>
            <a:r>
              <a:rPr lang="ar-SA" sz="2800" dirty="0" smtClean="0"/>
              <a:t>    = 33 + 49 </a:t>
            </a:r>
          </a:p>
          <a:p>
            <a:pPr algn="r" rtl="1"/>
            <a:r>
              <a:rPr lang="ar-SA" sz="2800" dirty="0"/>
              <a:t> </a:t>
            </a:r>
            <a:r>
              <a:rPr lang="ar-SA" sz="2800" dirty="0" smtClean="0"/>
              <a:t>    = 49 + 35 </a:t>
            </a:r>
          </a:p>
          <a:p>
            <a:pPr algn="r" rtl="1"/>
            <a:r>
              <a:rPr lang="ar-SA" sz="2800" dirty="0" smtClean="0"/>
              <a:t>________           _________       ___________</a:t>
            </a:r>
          </a:p>
          <a:p>
            <a:pPr algn="r" rtl="1"/>
            <a:r>
              <a:rPr lang="ar-SA" sz="2800" dirty="0" smtClean="0"/>
              <a:t>التمرين الذي                                      التمرين الذي</a:t>
            </a:r>
          </a:p>
          <a:p>
            <a:pPr algn="r" rtl="1"/>
            <a:r>
              <a:rPr lang="ar-SA" sz="2800" dirty="0" smtClean="0"/>
              <a:t>نتيجته الأكبر                                      </a:t>
            </a:r>
            <a:r>
              <a:rPr lang="ar-SA" sz="2800" dirty="0"/>
              <a:t>نتيجته الأصغر</a:t>
            </a:r>
            <a:endParaRPr lang="ar-SA" sz="2800" dirty="0" smtClean="0"/>
          </a:p>
          <a:p>
            <a:pPr algn="r" rtl="1"/>
            <a:endParaRPr lang="he-IL" sz="2800" dirty="0"/>
          </a:p>
        </p:txBody>
      </p:sp>
      <p:pic>
        <p:nvPicPr>
          <p:cNvPr id="7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557" y="593886"/>
            <a:ext cx="1955260" cy="72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5574" y="6127369"/>
            <a:ext cx="359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shutterstock.com </a:t>
            </a:r>
            <a:r>
              <a:rPr lang="ar-SA" dirty="0">
                <a:solidFill>
                  <a:schemeClr val="bg1"/>
                </a:solidFill>
              </a:rPr>
              <a:t> الرسوم التوضيحيّة: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791BE448-248B-48EF-8728-AC972D480DAC}"/>
              </a:ext>
            </a:extLst>
          </p:cNvPr>
          <p:cNvSpPr/>
          <p:nvPr/>
        </p:nvSpPr>
        <p:spPr>
          <a:xfrm>
            <a:off x="2358189" y="2748727"/>
            <a:ext cx="7419474" cy="1570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E06D3-744A-4A8A-B133-1DE08C15C410}"/>
              </a:ext>
            </a:extLst>
          </p:cNvPr>
          <p:cNvSpPr txBox="1"/>
          <p:nvPr/>
        </p:nvSpPr>
        <p:spPr>
          <a:xfrm>
            <a:off x="1762401" y="2478892"/>
            <a:ext cx="791572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600" dirty="0">
                <a:solidFill>
                  <a:schemeClr val="bg1"/>
                </a:solidFill>
              </a:rPr>
              <a:t>شكرًا لكم على مشاهدة البثّ</a:t>
            </a:r>
            <a:endParaRPr lang="he-IL" sz="6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0CE4F9-D72B-4CA4-810A-564F1740636F}"/>
              </a:ext>
            </a:extLst>
          </p:cNvPr>
          <p:cNvSpPr txBox="1"/>
          <p:nvPr/>
        </p:nvSpPr>
        <p:spPr>
          <a:xfrm>
            <a:off x="2141171" y="3592165"/>
            <a:ext cx="686942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bg1"/>
                </a:solidFill>
              </a:rPr>
              <a:t>إنتاج مطاح، لصالح وزارة التربية والتعليم</a:t>
            </a:r>
            <a:r>
              <a:rPr lang="ar-SA" dirty="0"/>
              <a:t> </a:t>
            </a:r>
            <a:endParaRPr lang="he-I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ماذا نتعلم اليوم؟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412743"/>
          </a:xfrm>
        </p:spPr>
        <p:txBody>
          <a:bodyPr>
            <a:normAutofit/>
          </a:bodyPr>
          <a:lstStyle/>
          <a:p>
            <a:r>
              <a:rPr lang="ar-SA" dirty="0">
                <a:solidFill>
                  <a:srgbClr val="424242"/>
                </a:solidFill>
              </a:rPr>
              <a:t>   </a:t>
            </a:r>
            <a:r>
              <a:rPr lang="ar-SA" dirty="0" smtClean="0">
                <a:solidFill>
                  <a:srgbClr val="424242"/>
                </a:solidFill>
              </a:rPr>
              <a:t>صفات عمليتي الجمع والطرح</a:t>
            </a:r>
          </a:p>
          <a:p>
            <a:r>
              <a:rPr lang="ar-SA" dirty="0" smtClean="0">
                <a:solidFill>
                  <a:srgbClr val="424242"/>
                </a:solidFill>
              </a:rPr>
              <a:t>استعمال صفات عمليتي الجمع والطرح لحل تمارين مرتبطة ببعضها</a:t>
            </a:r>
          </a:p>
          <a:p>
            <a:r>
              <a:rPr lang="ar-SA" dirty="0" smtClean="0">
                <a:solidFill>
                  <a:srgbClr val="424242"/>
                </a:solidFill>
              </a:rPr>
              <a:t>متى يكون حاصل الجمع زوجي / فردي </a:t>
            </a:r>
            <a:endParaRPr lang="he-IL" dirty="0"/>
          </a:p>
          <a:p>
            <a:endParaRPr lang="he-IL" dirty="0"/>
          </a:p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585" y="5570467"/>
            <a:ext cx="1848622" cy="210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34307E-0275-6B47-A11B-F281A1993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453" y="6236983"/>
            <a:ext cx="1303258" cy="12797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ماذا يجب أن نحضّر للحصّة؟ </a:t>
            </a:r>
            <a:endParaRPr lang="x-non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C28D9B-BA5F-F04F-8240-A12D83704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3611">
            <a:off x="8976419" y="4575977"/>
            <a:ext cx="1280055" cy="1700579"/>
          </a:xfrm>
          <a:prstGeom prst="rect">
            <a:avLst/>
          </a:prstGeom>
        </p:spPr>
      </p:pic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982" y="1986907"/>
            <a:ext cx="1274928" cy="197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80773" y="2508200"/>
            <a:ext cx="2233629" cy="93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052" y="2145101"/>
            <a:ext cx="1220764" cy="201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نبدأ بمتعة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2032690"/>
            <a:ext cx="9572625" cy="3844925"/>
          </a:xfrm>
        </p:spPr>
        <p:txBody>
          <a:bodyPr>
            <a:normAutofit/>
          </a:bodyPr>
          <a:lstStyle/>
          <a:p>
            <a:pPr lvl="0" algn="r"/>
            <a:r>
              <a:rPr lang="ar-SA" sz="2800" dirty="0" smtClean="0"/>
              <a:t>اشترت سهام 3 قصص أطفال من المكتبة ثمنها: </a:t>
            </a:r>
          </a:p>
          <a:p>
            <a:pPr lvl="0" algn="r"/>
            <a:r>
              <a:rPr lang="ar-SA" sz="2800" dirty="0" smtClean="0"/>
              <a:t>15 شيكل ، 13 شيكل ، 12 شيكل</a:t>
            </a:r>
          </a:p>
          <a:p>
            <a:pPr lvl="0" algn="r"/>
            <a:r>
              <a:rPr lang="ar-SA" sz="2800" dirty="0" smtClean="0"/>
              <a:t>قال لها البائع ان ثمن القصص الثلاثة هو 45 شيكل. </a:t>
            </a:r>
          </a:p>
          <a:p>
            <a:pPr lvl="0" algn="r"/>
            <a:r>
              <a:rPr lang="ar-SA" sz="2800" dirty="0" smtClean="0"/>
              <a:t>كيف نعرف أن البائع أخطأ في الحساب </a:t>
            </a:r>
          </a:p>
          <a:p>
            <a:pPr lvl="0" algn="r"/>
            <a:r>
              <a:rPr lang="ar-SA" sz="2800" dirty="0" smtClean="0"/>
              <a:t>دون أن نجمع ثمن القص الثلاثة؟ </a:t>
            </a:r>
            <a:endParaRPr lang="he-IL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1026" name="Picture 2" descr="C:\Users\user\Desktop\still-life-1037378_12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5" y="1645000"/>
            <a:ext cx="5369566" cy="35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نتعلّم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692221"/>
            <a:ext cx="10670331" cy="5029592"/>
          </a:xfrm>
        </p:spPr>
        <p:txBody>
          <a:bodyPr>
            <a:noAutofit/>
          </a:bodyPr>
          <a:lstStyle/>
          <a:p>
            <a:pPr lvl="0" algn="r">
              <a:lnSpc>
                <a:spcPct val="120000"/>
              </a:lnSpc>
            </a:pPr>
            <a:r>
              <a:rPr lang="ar-SA" sz="2800" dirty="0" smtClean="0"/>
              <a:t>هيا نراجع معا صفات عمليتي الجمع والطرح</a:t>
            </a:r>
          </a:p>
          <a:p>
            <a:pPr lvl="0" algn="r">
              <a:lnSpc>
                <a:spcPct val="120000"/>
              </a:lnSpc>
            </a:pPr>
            <a:r>
              <a:rPr lang="ar-SA" sz="2800" dirty="0" smtClean="0"/>
              <a:t>  30 = 17 + 13 </a:t>
            </a:r>
          </a:p>
          <a:p>
            <a:pPr lvl="0" algn="r">
              <a:lnSpc>
                <a:spcPct val="120000"/>
              </a:lnSpc>
            </a:pPr>
            <a:r>
              <a:rPr lang="ar-SA" sz="2800" dirty="0" smtClean="0"/>
              <a:t>___ = 17 + 15  </a:t>
            </a:r>
          </a:p>
          <a:p>
            <a:pPr lvl="0" algn="r">
              <a:lnSpc>
                <a:spcPct val="120000"/>
              </a:lnSpc>
            </a:pPr>
            <a:r>
              <a:rPr lang="ar-SA" sz="2800" b="1" dirty="0" smtClean="0"/>
              <a:t>ما العلاقة بين التمرينين؟ </a:t>
            </a:r>
          </a:p>
          <a:p>
            <a:pPr lvl="0" algn="r">
              <a:lnSpc>
                <a:spcPct val="120000"/>
              </a:lnSpc>
            </a:pPr>
            <a:r>
              <a:rPr lang="ar-SA" sz="2800" dirty="0" smtClean="0"/>
              <a:t>المضاف الأول في التمرين الثاني أكبر ب 2 من المضاف الأول في التمرين الأول والمضاف الثاني متساوٍ. </a:t>
            </a:r>
          </a:p>
          <a:p>
            <a:pPr lvl="0" algn="r">
              <a:lnSpc>
                <a:spcPct val="120000"/>
              </a:lnSpc>
            </a:pPr>
            <a:r>
              <a:rPr lang="ar-SA" sz="2800" dirty="0" smtClean="0"/>
              <a:t>لذا حاصل الجمع في التمرين الثاني اكبر بِ 2 من حاصل الجمع في التمرين الأول </a:t>
            </a:r>
          </a:p>
          <a:p>
            <a:pPr algn="r">
              <a:lnSpc>
                <a:spcPct val="120000"/>
              </a:lnSpc>
            </a:pPr>
            <a:r>
              <a:rPr lang="ar-SA" sz="2800" b="1" u="sng" dirty="0" smtClean="0"/>
              <a:t>32</a:t>
            </a:r>
            <a:r>
              <a:rPr lang="ar-SA" sz="2800" b="1" dirty="0" smtClean="0"/>
              <a:t> </a:t>
            </a:r>
            <a:r>
              <a:rPr lang="ar-SA" sz="2800" b="1" dirty="0"/>
              <a:t>= 17 + 15  </a:t>
            </a:r>
          </a:p>
          <a:p>
            <a:pPr lvl="0" algn="r"/>
            <a:endParaRPr lang="ar-SA" sz="2800" dirty="0" smtClean="0"/>
          </a:p>
          <a:p>
            <a:pPr lvl="0" algn="r"/>
            <a:r>
              <a:rPr lang="ar-SA" sz="2800" dirty="0" smtClean="0"/>
              <a:t> </a:t>
            </a:r>
            <a:endParaRPr lang="he-IL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7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نتعلّم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692221"/>
            <a:ext cx="11089532" cy="5029592"/>
          </a:xfrm>
        </p:spPr>
        <p:txBody>
          <a:bodyPr>
            <a:noAutofit/>
          </a:bodyPr>
          <a:lstStyle/>
          <a:p>
            <a:pPr lvl="0" algn="r">
              <a:lnSpc>
                <a:spcPct val="120000"/>
              </a:lnSpc>
            </a:pPr>
            <a:r>
              <a:rPr lang="ar-SA" sz="2800" dirty="0" smtClean="0"/>
              <a:t>معطى التمرين:</a:t>
            </a:r>
          </a:p>
          <a:p>
            <a:pPr lvl="0" algn="r">
              <a:lnSpc>
                <a:spcPct val="120000"/>
              </a:lnSpc>
            </a:pPr>
            <a:r>
              <a:rPr lang="ar-SA" sz="2800" dirty="0" smtClean="0"/>
              <a:t>___ = 18 + 19  </a:t>
            </a:r>
          </a:p>
          <a:p>
            <a:pPr lvl="0" algn="r">
              <a:lnSpc>
                <a:spcPct val="120000"/>
              </a:lnSpc>
            </a:pPr>
            <a:r>
              <a:rPr lang="ar-SA" sz="2800" b="1" dirty="0" smtClean="0"/>
              <a:t>ماذا يمكننا أن نقول عن نتيجة التمرين؟ </a:t>
            </a:r>
          </a:p>
          <a:p>
            <a:pPr lvl="0" algn="r"/>
            <a:r>
              <a:rPr lang="ar-SA" sz="2800" dirty="0" smtClean="0"/>
              <a:t>1- نتيجة التمرين هي عدد فردي لأننا نجمع عدد فردي (19) مع عدد زوجي (18) </a:t>
            </a:r>
          </a:p>
          <a:p>
            <a:pPr lvl="0" algn="r"/>
            <a:r>
              <a:rPr lang="ar-SA" sz="2800" dirty="0" smtClean="0"/>
              <a:t>2- نتيجة التمرين أصغر من 40 لأن كل واحد من المضافين أصغر من 20 </a:t>
            </a:r>
          </a:p>
          <a:p>
            <a:pPr lvl="0" algn="r"/>
            <a:r>
              <a:rPr lang="ar-SA" sz="2800" b="1" dirty="0" smtClean="0"/>
              <a:t>كيف يساعدنا التمرين 40 = 20 + 20 على حل التمرين المعطى؟  </a:t>
            </a:r>
          </a:p>
          <a:p>
            <a:pPr lvl="0" algn="r"/>
            <a:r>
              <a:rPr lang="ar-SA" sz="2800" dirty="0" smtClean="0"/>
              <a:t>نلاحظ أن المضاف الأول في التمرين المعطى </a:t>
            </a:r>
            <a:r>
              <a:rPr lang="ar-SA" sz="2800" b="1" dirty="0" smtClean="0"/>
              <a:t>أصغر ب 1 </a:t>
            </a:r>
            <a:r>
              <a:rPr lang="ar-SA" sz="2800" dirty="0" smtClean="0"/>
              <a:t>من العدد 20 والمضاف الثاني</a:t>
            </a:r>
          </a:p>
          <a:p>
            <a:pPr lvl="0" algn="r"/>
            <a:r>
              <a:rPr lang="ar-SA" sz="2800" dirty="0" smtClean="0"/>
              <a:t> </a:t>
            </a:r>
            <a:r>
              <a:rPr lang="ar-SA" sz="2800" b="1" dirty="0" smtClean="0"/>
              <a:t>أصغر ب 2 </a:t>
            </a:r>
            <a:r>
              <a:rPr lang="ar-SA" sz="2800" dirty="0" smtClean="0"/>
              <a:t>من العدد 20 لذا نتيجة التمرين:  </a:t>
            </a:r>
          </a:p>
          <a:p>
            <a:pPr lvl="0" algn="r"/>
            <a:r>
              <a:rPr lang="ar-SA" sz="2800" dirty="0" smtClean="0"/>
              <a:t>   </a:t>
            </a:r>
            <a:r>
              <a:rPr lang="ar-SA" sz="2800" b="1" dirty="0" smtClean="0"/>
              <a:t>= 18 + 19</a:t>
            </a:r>
            <a:r>
              <a:rPr lang="ar-SA" sz="2800" dirty="0" smtClean="0"/>
              <a:t> أصغر من نتيجة التمرين 40 = 20 + 20 بِ 3 </a:t>
            </a:r>
          </a:p>
          <a:p>
            <a:pPr lvl="0" algn="r"/>
            <a:endParaRPr lang="ar-SA" sz="2800" dirty="0" smtClean="0"/>
          </a:p>
          <a:p>
            <a:pPr lvl="0" algn="r"/>
            <a:r>
              <a:rPr lang="ar-SA" sz="2800" dirty="0" smtClean="0"/>
              <a:t> </a:t>
            </a:r>
            <a:endParaRPr lang="he-IL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95306" y="610131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800" b="1" dirty="0" smtClean="0"/>
              <a:t>37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0294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نعود للمسألة من الافتتاحية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1645002"/>
            <a:ext cx="9572625" cy="4784982"/>
          </a:xfrm>
        </p:spPr>
        <p:txBody>
          <a:bodyPr>
            <a:normAutofit lnSpcReduction="10000"/>
          </a:bodyPr>
          <a:lstStyle/>
          <a:p>
            <a:pPr lvl="0" algn="r"/>
            <a:r>
              <a:rPr lang="ar-SA" sz="2800" dirty="0" smtClean="0"/>
              <a:t>اشترت سهام 3 قصص أطفال من المكتبة ثمنها: </a:t>
            </a:r>
          </a:p>
          <a:p>
            <a:pPr lvl="0" algn="r"/>
            <a:r>
              <a:rPr lang="ar-SA" sz="2800" dirty="0" smtClean="0"/>
              <a:t>14 شيكل ، 13 شيكل ، 12 شيكل</a:t>
            </a:r>
          </a:p>
          <a:p>
            <a:pPr lvl="0" algn="r"/>
            <a:r>
              <a:rPr lang="ar-SA" sz="2800" dirty="0" smtClean="0"/>
              <a:t>قال لها البائع ان ثمن القصص الثلاثة هو 45 شيكل. </a:t>
            </a:r>
          </a:p>
          <a:p>
            <a:pPr lvl="0" algn="r"/>
            <a:r>
              <a:rPr lang="ar-SA" sz="2800" dirty="0" smtClean="0"/>
              <a:t>كيف نعرف أن البائع أخطأ في الحساب </a:t>
            </a:r>
          </a:p>
          <a:p>
            <a:pPr lvl="0" algn="r"/>
            <a:r>
              <a:rPr lang="ar-SA" sz="2800" dirty="0" smtClean="0"/>
              <a:t>دون أن نجمع ثمن القص الثلاثة؟ </a:t>
            </a:r>
          </a:p>
          <a:p>
            <a:pPr lvl="0" algn="r"/>
            <a:r>
              <a:rPr lang="ar-SA" sz="2800" b="1" dirty="0" smtClean="0"/>
              <a:t>ثمن كل واحدة من القصص أقل من 15 شيكل</a:t>
            </a:r>
          </a:p>
          <a:p>
            <a:pPr lvl="0" algn="r"/>
            <a:r>
              <a:rPr lang="ar-SA" sz="2800" b="1" dirty="0" smtClean="0"/>
              <a:t>ونحن نعلم أن 45 = 15 + 15 + 15 </a:t>
            </a:r>
          </a:p>
          <a:p>
            <a:pPr lvl="0" algn="r"/>
            <a:r>
              <a:rPr lang="ar-SA" sz="2800" b="1" dirty="0" smtClean="0"/>
              <a:t>لذا ثمن القصص الثلاثة أقل من 45 شيكل</a:t>
            </a:r>
          </a:p>
          <a:p>
            <a:pPr lvl="0" algn="r"/>
            <a:r>
              <a:rPr lang="ar-SA" sz="2800" b="1" dirty="0" smtClean="0"/>
              <a:t>تحدٍ!!! كيف نستعين بالتمرين 45 = 15 + 15 + 15 لمعرفة ثمن القصص الثلاث؟</a:t>
            </a:r>
          </a:p>
          <a:p>
            <a:pPr lvl="0" algn="r"/>
            <a:endParaRPr lang="ar-SA" sz="2800" b="1" dirty="0" smtClean="0"/>
          </a:p>
          <a:p>
            <a:pPr lvl="0" algn="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1026" name="Picture 2" descr="C:\Users\user\Desktop\still-life-1037378_12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4" y="1645001"/>
            <a:ext cx="5330655" cy="355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77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نتدرّب معا (الحل على اللوح)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2032690"/>
            <a:ext cx="9572625" cy="3844925"/>
          </a:xfrm>
        </p:spPr>
        <p:txBody>
          <a:bodyPr/>
          <a:lstStyle/>
          <a:p>
            <a:pPr lvl="0" algn="r"/>
            <a:r>
              <a:rPr lang="ar-SA" b="1" dirty="0" smtClean="0"/>
              <a:t>اكتبوا عددا ملائما بحيث تحصلون على عددا زوجيا في النتيجة</a:t>
            </a:r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9C78DC-00E4-CC4A-B3DA-C9C5903C4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66318" y="4514660"/>
            <a:ext cx="1848622" cy="1946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937570" y="3518398"/>
            <a:ext cx="745332" cy="4914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e-IL" altLang="he-IL" sz="2400">
              <a:cs typeface="David" pitchFamily="34" charset="-79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5401319" y="3527302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2800" b="1" dirty="0"/>
              <a:t>+</a:t>
            </a:r>
            <a:endParaRPr lang="en-US" sz="2800" dirty="0"/>
          </a:p>
        </p:txBody>
      </p:sp>
      <p:sp>
        <p:nvSpPr>
          <p:cNvPr id="11" name="מלבן 10"/>
          <p:cNvSpPr/>
          <p:nvPr/>
        </p:nvSpPr>
        <p:spPr>
          <a:xfrm>
            <a:off x="6831286" y="3549115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2800" b="1" dirty="0"/>
              <a:t>=</a:t>
            </a:r>
            <a:endParaRPr lang="en-US" sz="2800" dirty="0"/>
          </a:p>
        </p:txBody>
      </p:sp>
      <p:sp>
        <p:nvSpPr>
          <p:cNvPr id="2" name="מלבן 1"/>
          <p:cNvSpPr/>
          <p:nvPr/>
        </p:nvSpPr>
        <p:spPr>
          <a:xfrm>
            <a:off x="4891047" y="354911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2800" b="1" dirty="0"/>
              <a:t>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661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نتدرّب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>
              <a:spcBef>
                <a:spcPct val="0"/>
              </a:spcBef>
            </a:pPr>
            <a:r>
              <a:rPr lang="ar-SA" altLang="he-IL" b="1" dirty="0" smtClean="0"/>
              <a:t>أمامكم الأعداد التالية </a:t>
            </a:r>
            <a:r>
              <a:rPr lang="he-IL" altLang="he-IL" b="1" dirty="0" smtClean="0"/>
              <a:t>: </a:t>
            </a:r>
            <a:r>
              <a:rPr lang="he-IL" altLang="he-IL" b="1" dirty="0"/>
              <a:t>2  ,  9  ,  3  ,  4  ,  8 </a:t>
            </a:r>
          </a:p>
          <a:p>
            <a:pPr algn="r">
              <a:spcBef>
                <a:spcPct val="0"/>
              </a:spcBef>
            </a:pPr>
            <a:r>
              <a:rPr lang="ar-SA" altLang="he-IL" b="1" dirty="0" smtClean="0"/>
              <a:t>اختاروا 3 أعداد ملائمة واكتبوها في التمرين</a:t>
            </a:r>
            <a:endParaRPr lang="he-I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9C78DC-00E4-CC4A-B3DA-C9C5903C4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66318" y="4514660"/>
            <a:ext cx="1848622" cy="1946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4283868" y="3565018"/>
            <a:ext cx="745332" cy="4914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e-IL" altLang="he-IL" sz="2400">
              <a:cs typeface="David" pitchFamily="34" charset="-79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5401319" y="3626059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2800" b="1" dirty="0"/>
              <a:t>+</a:t>
            </a:r>
            <a:endParaRPr lang="en-US" sz="2800" dirty="0"/>
          </a:p>
        </p:txBody>
      </p:sp>
      <p:sp>
        <p:nvSpPr>
          <p:cNvPr id="25" name="מלבן 24"/>
          <p:cNvSpPr/>
          <p:nvPr/>
        </p:nvSpPr>
        <p:spPr>
          <a:xfrm>
            <a:off x="6973957" y="3611298"/>
            <a:ext cx="497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altLang="he-IL" sz="2800" b="1" dirty="0"/>
              <a:t>+</a:t>
            </a:r>
            <a:endParaRPr lang="en-US" sz="2800" dirty="0"/>
          </a:p>
        </p:txBody>
      </p:sp>
      <p:sp>
        <p:nvSpPr>
          <p:cNvPr id="11" name="מלבן 10"/>
          <p:cNvSpPr/>
          <p:nvPr/>
        </p:nvSpPr>
        <p:spPr>
          <a:xfrm>
            <a:off x="8504443" y="357237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2800" b="1" dirty="0"/>
              <a:t>=</a:t>
            </a:r>
            <a:endParaRPr lang="en-US" sz="2800" dirty="0"/>
          </a:p>
        </p:txBody>
      </p:sp>
      <p:sp>
        <p:nvSpPr>
          <p:cNvPr id="13" name="מלבן 12"/>
          <p:cNvSpPr/>
          <p:nvPr/>
        </p:nvSpPr>
        <p:spPr>
          <a:xfrm>
            <a:off x="9066097" y="3549114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2800" b="1" dirty="0"/>
              <a:t>14</a:t>
            </a:r>
            <a:endParaRPr lang="en-US" sz="2800" dirty="0"/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7374021" y="3570040"/>
            <a:ext cx="745332" cy="4914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e-IL" altLang="he-IL" sz="2400">
              <a:cs typeface="David" pitchFamily="34" charset="-79"/>
            </a:endParaRP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5960268" y="3565017"/>
            <a:ext cx="745332" cy="4914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e-IL" altLang="he-IL" sz="2400">
              <a:cs typeface="David" pitchFamily="34" charset="-79"/>
            </a:endParaRPr>
          </a:p>
        </p:txBody>
      </p:sp>
      <p:pic>
        <p:nvPicPr>
          <p:cNvPr id="31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202" y="663126"/>
            <a:ext cx="1955260" cy="72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84B2C970292541884C6D2E423F45B9" ma:contentTypeVersion="11" ma:contentTypeDescription="Create a new document." ma:contentTypeScope="" ma:versionID="4f3f6e36b171e087215f6d509548beb9">
  <xsd:schema xmlns:xsd="http://www.w3.org/2001/XMLSchema" xmlns:xs="http://www.w3.org/2001/XMLSchema" xmlns:p="http://schemas.microsoft.com/office/2006/metadata/properties" xmlns:ns3="7de65336-3470-4daf-946b-7619550e553e" xmlns:ns4="6ad565e7-c57f-415f-adfa-5c7854c55faf" targetNamespace="http://schemas.microsoft.com/office/2006/metadata/properties" ma:root="true" ma:fieldsID="6005d5751e642d050b7d13b2165ab4df" ns3:_="" ns4:_="">
    <xsd:import namespace="7de65336-3470-4daf-946b-7619550e553e"/>
    <xsd:import namespace="6ad565e7-c57f-415f-adfa-5c7854c55f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65336-3470-4daf-946b-7619550e55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565e7-c57f-415f-adfa-5c7854c55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7BCF7D-1411-4C38-96DE-F6E4017D5C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41A918-AE01-4908-8C74-37F9AEEBE7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e65336-3470-4daf-946b-7619550e553e"/>
    <ds:schemaRef ds:uri="6ad565e7-c57f-415f-adfa-5c7854c55f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50630D-C162-45BE-9359-8A7E2B414DF1}">
  <ds:schemaRefs>
    <ds:schemaRef ds:uri="http://purl.org/dc/dcmitype/"/>
    <ds:schemaRef ds:uri="http://schemas.microsoft.com/office/infopath/2007/PartnerControls"/>
    <ds:schemaRef ds:uri="7de65336-3470-4daf-946b-7619550e553e"/>
    <ds:schemaRef ds:uri="http://purl.org/dc/elements/1.1/"/>
    <ds:schemaRef ds:uri="http://schemas.microsoft.com/office/2006/metadata/properties"/>
    <ds:schemaRef ds:uri="http://schemas.microsoft.com/office/2006/documentManagement/types"/>
    <ds:schemaRef ds:uri="6ad565e7-c57f-415f-adfa-5c7854c55faf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1751</Words>
  <Application>Microsoft Office PowerPoint</Application>
  <PresentationFormat>מסך רחב</PresentationFormat>
  <Paragraphs>235</Paragraphs>
  <Slides>18</Slides>
  <Notes>18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25" baseType="lpstr">
      <vt:lpstr>Alef</vt:lpstr>
      <vt:lpstr>Arial</vt:lpstr>
      <vt:lpstr>Calibri</vt:lpstr>
      <vt:lpstr>David</vt:lpstr>
      <vt:lpstr>Open Sans</vt:lpstr>
      <vt:lpstr>Open Sans Hebrew</vt:lpstr>
      <vt:lpstr>Office Theme</vt:lpstr>
      <vt:lpstr>מצגת של PowerPoint‏</vt:lpstr>
      <vt:lpstr>ماذا نتعلم اليوم؟</vt:lpstr>
      <vt:lpstr>ماذا يجب أن نحضّر للحصّة؟ </vt:lpstr>
      <vt:lpstr>نبدأ بمتعة</vt:lpstr>
      <vt:lpstr>نتعلّم</vt:lpstr>
      <vt:lpstr>نتعلّم</vt:lpstr>
      <vt:lpstr>نعود للمسألة من الافتتاحية</vt:lpstr>
      <vt:lpstr>نتدرّب معا (الحل على اللوح)</vt:lpstr>
      <vt:lpstr>نتدرّب</vt:lpstr>
      <vt:lpstr>الحل</vt:lpstr>
      <vt:lpstr>نتدرّب</vt:lpstr>
      <vt:lpstr>الحل</vt:lpstr>
      <vt:lpstr>نتّدرب معا</vt:lpstr>
      <vt:lpstr>تتمّة التدرّب</vt:lpstr>
      <vt:lpstr>تلخيص التدرّب</vt:lpstr>
      <vt:lpstr>نُنهي ونُجمل</vt:lpstr>
      <vt:lpstr>نواصل التدرّب في البيت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Rotem Raviv</cp:lastModifiedBy>
  <cp:revision>84</cp:revision>
  <dcterms:created xsi:type="dcterms:W3CDTF">2020-03-11T07:11:19Z</dcterms:created>
  <dcterms:modified xsi:type="dcterms:W3CDTF">2020-04-23T05:06:59Z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0x0101003A84B2C970292541884C6D2E423F45B9</vt:lpwstr>
  </property>
</Properties>
</file>